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7" r:id="rId2"/>
    <p:sldId id="266" r:id="rId3"/>
    <p:sldId id="259" r:id="rId4"/>
    <p:sldId id="260" r:id="rId5"/>
    <p:sldId id="261" r:id="rId6"/>
    <p:sldId id="268" r:id="rId7"/>
    <p:sldId id="262" r:id="rId8"/>
    <p:sldId id="263" r:id="rId9"/>
    <p:sldId id="264" r:id="rId10"/>
    <p:sldId id="265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75" autoAdjust="0"/>
    <p:restoredTop sz="81279" autoAdjust="0"/>
  </p:normalViewPr>
  <p:slideViewPr>
    <p:cSldViewPr snapToGrid="0">
      <p:cViewPr varScale="1">
        <p:scale>
          <a:sx n="103" d="100"/>
          <a:sy n="103" d="100"/>
        </p:scale>
        <p:origin x="5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A053D9-F38D-4CA7-AA00-1E3AD26C61F4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8739A-00CD-4829-9F79-82BFFC530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966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a.portal.airast.org/resources/modules-testc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8739A-00CD-4829-9F79-82BFFC5303F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9026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is a comparison of the two students</a:t>
            </a:r>
            <a:r>
              <a:rPr lang="en-US" baseline="0" dirty="0" smtClean="0"/>
              <a:t> the shows the difference between student A who answered more difficult items correctly than student B. Student A shows a full beaker with marbles just below the level 4 line; Student B shows a beaker less than half full just below the level 2 line.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1032E-8435-4810-B872-D429860A913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7277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more detailed information about score results, see the Understanding Smarter Balanced Assessment Scores module in the WCAP Resources: </a:t>
            </a:r>
          </a:p>
          <a:p>
            <a:r>
              <a:rPr lang="en-US" dirty="0" smtClean="0">
                <a:hlinkClick r:id="rId3"/>
              </a:rPr>
              <a:t>https://wa.portal.airast.org/resources/modules-testc/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8739A-00CD-4829-9F79-82BFFC5303F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506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Before we break down the scoring, this is a</a:t>
            </a:r>
            <a:r>
              <a:rPr lang="en-US" baseline="0" dirty="0" smtClean="0"/>
              <a:t> good reminder that summative assessment results should only be used as one of multiple measures.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8739A-00CD-4829-9F79-82BFFC5303F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178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Easy: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67-100% Correct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Moderate: 34-66% Correct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Difficult: 0-33% Correct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68DBB-8782-4C23-948A-58210F3CE70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770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the color and size of each marble to difficulty:</a:t>
            </a:r>
          </a:p>
          <a:p>
            <a:r>
              <a:rPr lang="en-US" dirty="0" smtClean="0"/>
              <a:t>Large Green = difficult</a:t>
            </a:r>
          </a:p>
          <a:p>
            <a:r>
              <a:rPr lang="en-US" dirty="0" smtClean="0"/>
              <a:t>Medium gold = moderate</a:t>
            </a:r>
          </a:p>
          <a:p>
            <a:r>
              <a:rPr lang="en-US" dirty="0" smtClean="0"/>
              <a:t>Small blue</a:t>
            </a:r>
            <a:r>
              <a:rPr lang="en-US" baseline="0" dirty="0" smtClean="0"/>
              <a:t> = easy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8739A-00CD-4829-9F79-82BFFC5303F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624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Test blueprints,</a:t>
            </a:r>
            <a:r>
              <a:rPr lang="en-US" baseline="0" dirty="0" smtClean="0"/>
              <a:t> both for the summative and interim assessments, can be found on the Smarter Balanced website: http://www.smarterbalanced.org/assessments/development/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8739A-00CD-4829-9F79-82BFFC5303F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827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68DBB-8782-4C23-948A-58210F3CE7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678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claims combine together for an</a:t>
            </a:r>
            <a:r>
              <a:rPr lang="en-US" baseline="0" dirty="0" smtClean="0"/>
              <a:t> overall claim scale score.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8739A-00CD-4829-9F79-82BFFC5303F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092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to</a:t>
            </a:r>
            <a:r>
              <a:rPr lang="en-US" baseline="0" dirty="0" smtClean="0"/>
              <a:t> see the animation of all items “pouring” into the same scale score. </a:t>
            </a:r>
          </a:p>
          <a:p>
            <a:r>
              <a:rPr lang="en-US" baseline="0" dirty="0" smtClean="0"/>
              <a:t>Student A answers about 30 questions correctly – these ones are mostly difficult.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Notice this student is just</a:t>
            </a:r>
            <a:r>
              <a:rPr lang="en-US" baseline="0" dirty="0" smtClean="0"/>
              <a:t> below level 4.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8739A-00CD-4829-9F79-82BFFC5303F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1109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to</a:t>
            </a:r>
            <a:r>
              <a:rPr lang="en-US" baseline="0" dirty="0" smtClean="0"/>
              <a:t> see the animation of all items “pouring” into the same scale score. </a:t>
            </a:r>
          </a:p>
          <a:p>
            <a:r>
              <a:rPr lang="en-US" baseline="0" dirty="0" smtClean="0"/>
              <a:t>Student A answers about 30 questions correctly – these ones are mostly easy.</a:t>
            </a:r>
            <a:endParaRPr lang="en-US" dirty="0" smtClean="0"/>
          </a:p>
          <a:p>
            <a:r>
              <a:rPr lang="en-US" dirty="0" smtClean="0"/>
              <a:t>Notice this student is just</a:t>
            </a:r>
            <a:r>
              <a:rPr lang="en-US" baseline="0" dirty="0" smtClean="0"/>
              <a:t> below level 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8739A-00CD-4829-9F79-82BFFC5303F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0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833E1F-3E66-524D-A1B0-BF899242A8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5" t="11124" r="4517" b="6048"/>
          <a:stretch/>
        </p:blipFill>
        <p:spPr>
          <a:xfrm>
            <a:off x="0" y="0"/>
            <a:ext cx="12192000" cy="68689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0435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18402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for subtitle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C01360-7CB3-A644-AE82-50D615F347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262" y="74431"/>
            <a:ext cx="1428307" cy="142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046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422275"/>
            <a:ext cx="10515600" cy="1325563"/>
          </a:xfrm>
        </p:spPr>
        <p:txBody>
          <a:bodyPr/>
          <a:lstStyle>
            <a:lvl1pPr>
              <a:defRPr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Click to edit Master title style but no more than two lines max </a:t>
            </a:r>
            <a:r>
              <a:rPr lang="en-US" dirty="0" err="1"/>
              <a:t>hgh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82775"/>
            <a:ext cx="10515600" cy="3927475"/>
          </a:xfrm>
        </p:spPr>
        <p:txBody>
          <a:bodyPr/>
          <a:lstStyle>
            <a:lvl1pPr>
              <a:defRPr>
                <a:latin typeface="Palatino Linotype" panose="02040502050505030304" pitchFamily="18" charset="0"/>
              </a:defRPr>
            </a:lvl1pPr>
            <a:lvl2pPr>
              <a:defRPr>
                <a:latin typeface="Palatino Linotype" panose="02040502050505030304" pitchFamily="18" charset="0"/>
              </a:defRPr>
            </a:lvl2pPr>
            <a:lvl3pPr>
              <a:defRPr>
                <a:latin typeface="Palatino Linotype" panose="02040502050505030304" pitchFamily="18" charset="0"/>
              </a:defRPr>
            </a:lvl3pPr>
            <a:lvl4pPr>
              <a:defRPr>
                <a:latin typeface="Palatino Linotype" panose="02040502050505030304" pitchFamily="18" charset="0"/>
              </a:defRPr>
            </a:lvl4pPr>
            <a:lvl5pPr>
              <a:defRPr>
                <a:latin typeface="Palatino Linotype" panose="0204050205050503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F7FD54-69B1-F147-9B2B-1E9F4A800D2E}"/>
              </a:ext>
            </a:extLst>
          </p:cNvPr>
          <p:cNvSpPr txBox="1"/>
          <p:nvPr userDrawn="1"/>
        </p:nvSpPr>
        <p:spPr>
          <a:xfrm>
            <a:off x="10377377" y="6339391"/>
            <a:ext cx="1686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9/12/2018  </a:t>
            </a:r>
            <a:r>
              <a:rPr lang="en-US" sz="1200" dirty="0">
                <a:solidFill>
                  <a:schemeClr val="bg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|   </a:t>
            </a:r>
            <a:fld id="{3C001E99-0A0D-EE42-8F0D-DFB068775785}" type="slidenum">
              <a:rPr lang="en-US" sz="1200" smtClean="0">
                <a:solidFill>
                  <a:schemeClr val="bg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‹#›</a:t>
            </a:fld>
            <a:endParaRPr lang="en-US" sz="1200" dirty="0">
              <a:solidFill>
                <a:schemeClr val="bg2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703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CF5A732-E668-BA40-A6A8-7647447DF2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96" b="40177"/>
          <a:stretch/>
        </p:blipFill>
        <p:spPr>
          <a:xfrm>
            <a:off x="9505506" y="0"/>
            <a:ext cx="2686493" cy="40722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4024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713F64-B8B6-ED40-B25E-73F92316E07E}"/>
              </a:ext>
            </a:extLst>
          </p:cNvPr>
          <p:cNvSpPr txBox="1"/>
          <p:nvPr userDrawn="1"/>
        </p:nvSpPr>
        <p:spPr>
          <a:xfrm>
            <a:off x="10377377" y="6339391"/>
            <a:ext cx="1686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12/12/2019  |   </a:t>
            </a:r>
            <a:fld id="{3C001E99-0A0D-EE42-8F0D-DFB068775785}" type="slidenum">
              <a:rPr lang="en-US" sz="1200" smtClean="0">
                <a:solidFill>
                  <a:schemeClr val="bg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‹#›</a:t>
            </a:fld>
            <a:endParaRPr lang="en-US" sz="1200" dirty="0">
              <a:solidFill>
                <a:schemeClr val="bg2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440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A46D28-35EF-334C-A58A-82335A4938D1}"/>
              </a:ext>
            </a:extLst>
          </p:cNvPr>
          <p:cNvSpPr txBox="1"/>
          <p:nvPr userDrawn="1"/>
        </p:nvSpPr>
        <p:spPr>
          <a:xfrm>
            <a:off x="10377377" y="6339391"/>
            <a:ext cx="1686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12/12/2019  |   </a:t>
            </a:r>
            <a:fld id="{3C001E99-0A0D-EE42-8F0D-DFB068775785}" type="slidenum">
              <a:rPr lang="en-US" sz="1200" smtClean="0">
                <a:solidFill>
                  <a:schemeClr val="bg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‹#›</a:t>
            </a:fld>
            <a:endParaRPr lang="en-US" sz="1200" dirty="0">
              <a:solidFill>
                <a:schemeClr val="bg2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718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A46D28-35EF-334C-A58A-82335A4938D1}"/>
              </a:ext>
            </a:extLst>
          </p:cNvPr>
          <p:cNvSpPr txBox="1"/>
          <p:nvPr userDrawn="1"/>
        </p:nvSpPr>
        <p:spPr>
          <a:xfrm>
            <a:off x="10377377" y="6339391"/>
            <a:ext cx="1686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12/12/2019  |   </a:t>
            </a:r>
            <a:fld id="{3C001E99-0A0D-EE42-8F0D-DFB068775785}" type="slidenum">
              <a:rPr lang="en-US" sz="1200" smtClean="0">
                <a:solidFill>
                  <a:schemeClr val="bg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‹#›</a:t>
            </a:fld>
            <a:endParaRPr lang="en-US" sz="1200" dirty="0">
              <a:solidFill>
                <a:schemeClr val="bg2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16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A46D28-35EF-334C-A58A-82335A4938D1}"/>
              </a:ext>
            </a:extLst>
          </p:cNvPr>
          <p:cNvSpPr txBox="1"/>
          <p:nvPr userDrawn="1"/>
        </p:nvSpPr>
        <p:spPr>
          <a:xfrm>
            <a:off x="10377377" y="6339391"/>
            <a:ext cx="1686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12/12/2019  |   </a:t>
            </a:r>
            <a:fld id="{3C001E99-0A0D-EE42-8F0D-DFB068775785}" type="slidenum">
              <a:rPr lang="en-US" sz="1200" smtClean="0">
                <a:solidFill>
                  <a:schemeClr val="bg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‹#›</a:t>
            </a:fld>
            <a:endParaRPr lang="en-US" sz="1200" dirty="0">
              <a:solidFill>
                <a:schemeClr val="bg2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976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0168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 Light" panose="020B0502040204020203" pitchFamily="34" charset="0"/>
          <a:ea typeface="+mj-ea"/>
          <a:cs typeface="Segoe UI Light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shelley.odell@k12.wa.u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Smarter Balanced Scoring</a:t>
            </a:r>
            <a:br>
              <a:rPr lang="en-US" dirty="0" smtClean="0"/>
            </a:br>
            <a:r>
              <a:rPr lang="en-US" dirty="0" smtClean="0"/>
              <a:t>(AKA the </a:t>
            </a:r>
            <a:r>
              <a:rPr lang="en-US" dirty="0"/>
              <a:t>“Marble Slides</a:t>
            </a:r>
            <a:r>
              <a:rPr lang="en-US" dirty="0" smtClean="0"/>
              <a:t>”)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Shelley O’Dell – ELA Assessment Specialist, OSPI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33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Box 103"/>
          <p:cNvSpPr txBox="1"/>
          <p:nvPr/>
        </p:nvSpPr>
        <p:spPr>
          <a:xfrm>
            <a:off x="7996113" y="5412899"/>
            <a:ext cx="1897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Student B</a:t>
            </a:r>
          </a:p>
        </p:txBody>
      </p:sp>
      <p:grpSp>
        <p:nvGrpSpPr>
          <p:cNvPr id="112" name="Group 111" descr="Large, half-full beaker with horizontal lines. From the top the lines are labeled: level 4, level 3, level 2, and level 1. The majority of the marbles are small, turquoise, easy marbles. The marbles almost reach level 2." title="Large beaker"/>
          <p:cNvGrpSpPr/>
          <p:nvPr/>
        </p:nvGrpSpPr>
        <p:grpSpPr>
          <a:xfrm>
            <a:off x="7104956" y="1952066"/>
            <a:ext cx="3252637" cy="3429000"/>
            <a:chOff x="7104956" y="1952066"/>
            <a:chExt cx="3252637" cy="3429000"/>
          </a:xfrm>
        </p:grpSpPr>
        <p:grpSp>
          <p:nvGrpSpPr>
            <p:cNvPr id="4" name="Group 3" descr="Large half full beaker with horizontal lines. From the top the lines are labled: level 4, level 3, level 2, and level 1. The majority of the marbles are small, turquiose, easy marbles" title="Large beaker"/>
            <p:cNvGrpSpPr/>
            <p:nvPr/>
          </p:nvGrpSpPr>
          <p:grpSpPr>
            <a:xfrm>
              <a:off x="7585970" y="1952066"/>
              <a:ext cx="2771623" cy="3429000"/>
              <a:chOff x="7169349" y="1703700"/>
              <a:chExt cx="3906036" cy="4997963"/>
            </a:xfrm>
          </p:grpSpPr>
          <p:pic>
            <p:nvPicPr>
              <p:cNvPr id="53" name="Picture 2" descr="Image result for empty beaker clipart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69349" y="1703700"/>
                <a:ext cx="3906036" cy="49979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6" name="Group 5" title="Marbles in beaker"/>
              <p:cNvGrpSpPr/>
              <p:nvPr/>
            </p:nvGrpSpPr>
            <p:grpSpPr>
              <a:xfrm>
                <a:off x="7472866" y="2742109"/>
                <a:ext cx="2931367" cy="3937980"/>
                <a:chOff x="7472866" y="2742109"/>
                <a:chExt cx="2931367" cy="3937980"/>
              </a:xfrm>
            </p:grpSpPr>
            <p:cxnSp>
              <p:nvCxnSpPr>
                <p:cNvPr id="7" name="Straight Connector 6"/>
                <p:cNvCxnSpPr/>
                <p:nvPr/>
              </p:nvCxnSpPr>
              <p:spPr>
                <a:xfrm>
                  <a:off x="7524928" y="5696399"/>
                  <a:ext cx="2845431" cy="0"/>
                </a:xfrm>
                <a:prstGeom prst="line">
                  <a:avLst/>
                </a:prstGeom>
                <a:ln w="38100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>
                  <a:off x="7524928" y="4711635"/>
                  <a:ext cx="2845431" cy="0"/>
                </a:xfrm>
                <a:prstGeom prst="line">
                  <a:avLst/>
                </a:prstGeom>
                <a:ln w="38100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>
                  <a:off x="7472866" y="3726872"/>
                  <a:ext cx="2845431" cy="0"/>
                </a:xfrm>
                <a:prstGeom prst="line">
                  <a:avLst/>
                </a:prstGeom>
                <a:ln w="38100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7472866" y="2742109"/>
                  <a:ext cx="2845431" cy="0"/>
                </a:xfrm>
                <a:prstGeom prst="line">
                  <a:avLst/>
                </a:prstGeom>
                <a:ln w="38100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1" name="Picture 4" descr="Image result for marble clipart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6286" t="66527"/>
                <a:stretch/>
              </p:blipFill>
              <p:spPr bwMode="auto">
                <a:xfrm rot="3997078">
                  <a:off x="8551495" y="6349517"/>
                  <a:ext cx="286211" cy="28299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" name="Picture 4" descr="Image result for marble clipart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2480" t="33392" r="32939" b="32898"/>
                <a:stretch/>
              </p:blipFill>
              <p:spPr bwMode="auto">
                <a:xfrm rot="3997078">
                  <a:off x="8261525" y="5512585"/>
                  <a:ext cx="593068" cy="57572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" name="Picture 4" descr="Image result for marble clipart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6286" t="66527"/>
                <a:stretch/>
              </p:blipFill>
              <p:spPr bwMode="auto">
                <a:xfrm rot="3997078">
                  <a:off x="8821250" y="6346795"/>
                  <a:ext cx="286211" cy="28299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" name="Picture 4" descr="Image result for marble clipart"/>
                <p:cNvPicPr>
                  <a:picLocks noChangeAspect="1" noChangeArrowheads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32817" r="66273" b="33473"/>
                <a:stretch/>
              </p:blipFill>
              <p:spPr bwMode="auto">
                <a:xfrm rot="3997078">
                  <a:off x="8633952" y="5989738"/>
                  <a:ext cx="401740" cy="39987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" name="Picture 4" descr="Image result for marble clipart"/>
                <p:cNvPicPr>
                  <a:picLocks noChangeAspect="1" noChangeArrowheads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32817" r="66273" b="33473"/>
                <a:stretch/>
              </p:blipFill>
              <p:spPr bwMode="auto">
                <a:xfrm rot="3997078">
                  <a:off x="9119964" y="6279281"/>
                  <a:ext cx="401740" cy="39987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6" name="Picture 4" descr="Image result for marble clipart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6286" t="66527"/>
                <a:stretch/>
              </p:blipFill>
              <p:spPr bwMode="auto">
                <a:xfrm rot="3997078">
                  <a:off x="9039866" y="6020012"/>
                  <a:ext cx="286211" cy="28299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7" name="Picture 4" descr="Image result for marble clipart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6286" t="66527"/>
                <a:stretch/>
              </p:blipFill>
              <p:spPr bwMode="auto">
                <a:xfrm rot="3997078">
                  <a:off x="8235083" y="6369614"/>
                  <a:ext cx="286211" cy="28299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8" name="Picture 4" descr="Image result for marble clipart"/>
                <p:cNvPicPr>
                  <a:picLocks noChangeAspect="1" noChangeArrowheads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32817" r="66273" b="33473"/>
                <a:stretch/>
              </p:blipFill>
              <p:spPr bwMode="auto">
                <a:xfrm rot="3997078">
                  <a:off x="9352690" y="5929878"/>
                  <a:ext cx="401740" cy="39987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9" name="Picture 4" descr="Image result for marble clipart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6286" t="66527"/>
                <a:stretch/>
              </p:blipFill>
              <p:spPr bwMode="auto">
                <a:xfrm rot="3997078">
                  <a:off x="8338606" y="6105442"/>
                  <a:ext cx="286211" cy="28299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0" name="Picture 4" descr="Image result for marble clipart"/>
                <p:cNvPicPr>
                  <a:picLocks noChangeAspect="1" noChangeArrowheads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32817" r="66273" b="33473"/>
                <a:stretch/>
              </p:blipFill>
              <p:spPr bwMode="auto">
                <a:xfrm rot="3997078">
                  <a:off x="7933136" y="5892475"/>
                  <a:ext cx="401740" cy="39987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1" name="Picture 4" descr="Image result for marble clipart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6286" t="66527"/>
                <a:stretch/>
              </p:blipFill>
              <p:spPr bwMode="auto">
                <a:xfrm rot="3997078">
                  <a:off x="7952092" y="6323216"/>
                  <a:ext cx="286211" cy="28299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2" name="Picture 4" descr="Image result for marble clipart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6286" t="66527"/>
                <a:stretch/>
              </p:blipFill>
              <p:spPr bwMode="auto">
                <a:xfrm rot="3997078">
                  <a:off x="7661852" y="6303118"/>
                  <a:ext cx="286211" cy="28299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3" name="Picture 4" descr="Image result for marble clipart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6286" t="66527"/>
                <a:stretch/>
              </p:blipFill>
              <p:spPr bwMode="auto">
                <a:xfrm rot="3997078">
                  <a:off x="7633390" y="5994599"/>
                  <a:ext cx="286211" cy="28299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4" name="Picture 4" descr="Image result for marble clipart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6286" t="66527"/>
                <a:stretch/>
              </p:blipFill>
              <p:spPr bwMode="auto">
                <a:xfrm rot="3997078">
                  <a:off x="7655728" y="5703848"/>
                  <a:ext cx="286211" cy="28299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5" name="Picture 4" descr="Image result for marble clipart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6286" t="66527"/>
                <a:stretch/>
              </p:blipFill>
              <p:spPr bwMode="auto">
                <a:xfrm rot="3997078">
                  <a:off x="8908052" y="5715529"/>
                  <a:ext cx="286211" cy="28299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6" name="Picture 4" descr="Image result for marble clipart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6286" t="66527"/>
                <a:stretch/>
              </p:blipFill>
              <p:spPr bwMode="auto">
                <a:xfrm rot="3997078">
                  <a:off x="9522509" y="6323217"/>
                  <a:ext cx="286211" cy="28299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7" name="Picture 4" descr="Image result for marble clipart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6286" t="66527"/>
                <a:stretch/>
              </p:blipFill>
              <p:spPr bwMode="auto">
                <a:xfrm rot="3997078">
                  <a:off x="9847435" y="6323215"/>
                  <a:ext cx="286211" cy="28299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8" name="Picture 4" descr="Image result for marble clipart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6286" t="66527"/>
                <a:stretch/>
              </p:blipFill>
              <p:spPr bwMode="auto">
                <a:xfrm rot="3997078">
                  <a:off x="9784994" y="6014471"/>
                  <a:ext cx="286211" cy="28299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9" name="Picture 4" descr="Image result for marble clipart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6286" t="66527"/>
                <a:stretch/>
              </p:blipFill>
              <p:spPr bwMode="auto">
                <a:xfrm rot="3997078">
                  <a:off x="9209753" y="5663219"/>
                  <a:ext cx="286211" cy="28299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" name="Picture 4" descr="Image result for marble clipart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6286" t="66527"/>
                <a:stretch/>
              </p:blipFill>
              <p:spPr bwMode="auto">
                <a:xfrm rot="3997078">
                  <a:off x="9584414" y="5673269"/>
                  <a:ext cx="286211" cy="28299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" name="Picture 4" descr="Image result for marble clipart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6286" t="66527"/>
                <a:stretch/>
              </p:blipFill>
              <p:spPr bwMode="auto">
                <a:xfrm rot="3997078">
                  <a:off x="9921457" y="5711294"/>
                  <a:ext cx="286211" cy="28299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2" name="Picture 4" descr="Image result for marble clipart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6286" t="66527"/>
                <a:stretch/>
              </p:blipFill>
              <p:spPr bwMode="auto">
                <a:xfrm rot="3997078">
                  <a:off x="10095199" y="6021138"/>
                  <a:ext cx="286211" cy="28299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3" name="Picture 4" descr="Image result for marble clipart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6286" t="66527"/>
                <a:stretch/>
              </p:blipFill>
              <p:spPr bwMode="auto">
                <a:xfrm rot="3997078">
                  <a:off x="7939113" y="5563802"/>
                  <a:ext cx="286211" cy="28299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" name="Picture 4" descr="Image result for marble clipart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6286" t="66527"/>
                <a:stretch/>
              </p:blipFill>
              <p:spPr bwMode="auto">
                <a:xfrm rot="3997078">
                  <a:off x="7555168" y="5376710"/>
                  <a:ext cx="286211" cy="28299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5" name="Picture 4" descr="Image result for marble clipart"/>
                <p:cNvPicPr>
                  <a:picLocks noChangeAspect="1" noChangeArrowheads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32817" r="66273" b="33473"/>
                <a:stretch/>
              </p:blipFill>
              <p:spPr bwMode="auto">
                <a:xfrm rot="3997078">
                  <a:off x="7933136" y="5178372"/>
                  <a:ext cx="401740" cy="39987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6" name="Picture 4" descr="Image result for marble clipart"/>
                <p:cNvPicPr>
                  <a:picLocks noChangeAspect="1" noChangeArrowheads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32817" r="66273" b="33473"/>
                <a:stretch/>
              </p:blipFill>
              <p:spPr bwMode="auto">
                <a:xfrm rot="3997078">
                  <a:off x="8816117" y="5341654"/>
                  <a:ext cx="401740" cy="39987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7" name="Picture 4" descr="Image result for marble clipart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6286" t="66527"/>
                <a:stretch/>
              </p:blipFill>
              <p:spPr bwMode="auto">
                <a:xfrm rot="3997078">
                  <a:off x="8369853" y="5231240"/>
                  <a:ext cx="286211" cy="28299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8" name="Picture 4" descr="Image result for marble clipart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6286" t="66527"/>
                <a:stretch/>
              </p:blipFill>
              <p:spPr bwMode="auto">
                <a:xfrm rot="3997078">
                  <a:off x="10119632" y="5497531"/>
                  <a:ext cx="286211" cy="28299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9" name="Picture 4" descr="Image result for marble clipart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6286" t="66527"/>
                <a:stretch/>
              </p:blipFill>
              <p:spPr bwMode="auto">
                <a:xfrm rot="3997078">
                  <a:off x="9290694" y="5401287"/>
                  <a:ext cx="286211" cy="28299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0" name="Picture 4" descr="Image result for marble clipart"/>
                <p:cNvPicPr>
                  <a:picLocks noChangeAspect="1" noChangeArrowheads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32817" r="66273" b="33473"/>
                <a:stretch/>
              </p:blipFill>
              <p:spPr bwMode="auto">
                <a:xfrm rot="3997078">
                  <a:off x="9687083" y="5312564"/>
                  <a:ext cx="401740" cy="39987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1" name="Picture 4" descr="Image result for marble clipart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6286" t="66527"/>
                <a:stretch/>
              </p:blipFill>
              <p:spPr bwMode="auto">
                <a:xfrm rot="3997078">
                  <a:off x="10108125" y="5189202"/>
                  <a:ext cx="286211" cy="28299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2" name="Picture 4" descr="Image result for marble clipart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6286" t="66527"/>
                <a:stretch/>
              </p:blipFill>
              <p:spPr bwMode="auto">
                <a:xfrm rot="3997078">
                  <a:off x="9456303" y="5135680"/>
                  <a:ext cx="286211" cy="28299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3" name="Picture 4" descr="Image result for marble clipart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6286" t="66527"/>
                <a:stretch/>
              </p:blipFill>
              <p:spPr bwMode="auto">
                <a:xfrm rot="3997078">
                  <a:off x="9817964" y="5014076"/>
                  <a:ext cx="286211" cy="28299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4" name="Picture 4" descr="Image result for marble clipart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6286" t="66527"/>
                <a:stretch/>
              </p:blipFill>
              <p:spPr bwMode="auto">
                <a:xfrm rot="3997078">
                  <a:off x="9150846" y="5148125"/>
                  <a:ext cx="286211" cy="28299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5" name="Picture 4" descr="Image result for marble clipart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6286" t="66527"/>
                <a:stretch/>
              </p:blipFill>
              <p:spPr bwMode="auto">
                <a:xfrm rot="3997078">
                  <a:off x="8645790" y="5111812"/>
                  <a:ext cx="286211" cy="28299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" name="Picture 4" descr="Image result for marble clipart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6286" t="66527"/>
                <a:stretch/>
              </p:blipFill>
              <p:spPr bwMode="auto">
                <a:xfrm rot="3997078">
                  <a:off x="7512294" y="5097202"/>
                  <a:ext cx="286211" cy="28299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" name="Picture 4" descr="Image result for marble clipart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6286" t="66527"/>
                <a:stretch/>
              </p:blipFill>
              <p:spPr bwMode="auto">
                <a:xfrm rot="3997078">
                  <a:off x="7741835" y="4912296"/>
                  <a:ext cx="286211" cy="28299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" name="Picture 4" descr="Image result for marble clipart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6286" t="66527"/>
                <a:stretch/>
              </p:blipFill>
              <p:spPr bwMode="auto">
                <a:xfrm rot="3997078">
                  <a:off x="8207636" y="4960617"/>
                  <a:ext cx="286211" cy="28299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110" name="Group 109"/>
            <p:cNvGrpSpPr/>
            <p:nvPr/>
          </p:nvGrpSpPr>
          <p:grpSpPr>
            <a:xfrm>
              <a:off x="7104956" y="2493774"/>
              <a:ext cx="709717" cy="2401877"/>
              <a:chOff x="4081631" y="2664320"/>
              <a:chExt cx="709717" cy="2341523"/>
            </a:xfrm>
          </p:grpSpPr>
          <p:sp>
            <p:nvSpPr>
              <p:cNvPr id="106" name="TextBox 105"/>
              <p:cNvSpPr txBox="1"/>
              <p:nvPr/>
            </p:nvSpPr>
            <p:spPr>
              <a:xfrm>
                <a:off x="4081631" y="4705761"/>
                <a:ext cx="681028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dirty="0">
                    <a:solidFill>
                      <a:srgbClr val="FF0000"/>
                    </a:solidFill>
                    <a:latin typeface="Tw Cen MT" panose="020B0602020104020603" pitchFamily="34" charset="0"/>
                  </a:rPr>
                  <a:t>Level 1</a:t>
                </a: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4081631" y="4025280"/>
                <a:ext cx="676199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dirty="0">
                    <a:solidFill>
                      <a:schemeClr val="accent2">
                        <a:lumMod val="75000"/>
                      </a:schemeClr>
                    </a:solidFill>
                    <a:latin typeface="Tw Cen MT" panose="020B0602020104020603" pitchFamily="34" charset="0"/>
                  </a:rPr>
                  <a:t>Level 2</a:t>
                </a: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4081631" y="3344800"/>
                <a:ext cx="676199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dirty="0">
                    <a:solidFill>
                      <a:srgbClr val="00B050"/>
                    </a:solidFill>
                    <a:latin typeface="Tw Cen MT" panose="020B0602020104020603" pitchFamily="34" charset="0"/>
                  </a:rPr>
                  <a:t>Level 3</a:t>
                </a:r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4081631" y="2664320"/>
                <a:ext cx="709717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dirty="0" smtClean="0">
                    <a:solidFill>
                      <a:srgbClr val="7030A0"/>
                    </a:solidFill>
                    <a:latin typeface="Tw Cen MT" panose="020B0602020104020603" pitchFamily="34" charset="0"/>
                  </a:rPr>
                  <a:t>Level </a:t>
                </a:r>
                <a:r>
                  <a:rPr lang="en-US" sz="1350" dirty="0">
                    <a:solidFill>
                      <a:srgbClr val="7030A0"/>
                    </a:solidFill>
                    <a:latin typeface="Tw Cen MT" panose="020B0602020104020603" pitchFamily="34" charset="0"/>
                  </a:rPr>
                  <a:t>4</a:t>
                </a:r>
              </a:p>
            </p:txBody>
          </p:sp>
        </p:grpSp>
      </p:grpSp>
      <p:sp>
        <p:nvSpPr>
          <p:cNvPr id="105" name="TextBox 104"/>
          <p:cNvSpPr txBox="1"/>
          <p:nvPr/>
        </p:nvSpPr>
        <p:spPr>
          <a:xfrm>
            <a:off x="4620916" y="5409724"/>
            <a:ext cx="1897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Student A</a:t>
            </a:r>
          </a:p>
        </p:txBody>
      </p:sp>
      <p:grpSp>
        <p:nvGrpSpPr>
          <p:cNvPr id="54" name="Group 53" descr="Large full beaker with horizontal lines. From the top the lines are labled: level 4, level 3, level 2, and level 1. The majority of the marbles are large, green, difficult marbles&#10;" title="Large beaker"/>
          <p:cNvGrpSpPr/>
          <p:nvPr/>
        </p:nvGrpSpPr>
        <p:grpSpPr>
          <a:xfrm>
            <a:off x="3929231" y="1940109"/>
            <a:ext cx="3267066" cy="3431515"/>
            <a:chOff x="6473092" y="1703700"/>
            <a:chExt cx="4602293" cy="5000407"/>
          </a:xfrm>
        </p:grpSpPr>
        <p:grpSp>
          <p:nvGrpSpPr>
            <p:cNvPr id="55" name="Group 54" descr="Large full beaker with horizontal lines. From the top the lines are labled: level 4, level 3, level 2, and level 1. The majority of the marbles are large, green, difficult marbles&#10;" title="Large full beeker"/>
            <p:cNvGrpSpPr/>
            <p:nvPr/>
          </p:nvGrpSpPr>
          <p:grpSpPr>
            <a:xfrm>
              <a:off x="6473092" y="1703700"/>
              <a:ext cx="4602293" cy="4997963"/>
              <a:chOff x="6473092" y="1703700"/>
              <a:chExt cx="4602293" cy="4997963"/>
            </a:xfrm>
          </p:grpSpPr>
          <p:pic>
            <p:nvPicPr>
              <p:cNvPr id="95" name="Picture 2" descr="Image result for empty beaker clipart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69349" y="1703700"/>
                <a:ext cx="3906036" cy="49979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96" name="Straight Connector 95"/>
              <p:cNvCxnSpPr/>
              <p:nvPr/>
            </p:nvCxnSpPr>
            <p:spPr>
              <a:xfrm>
                <a:off x="7538783" y="5696399"/>
                <a:ext cx="2845431" cy="0"/>
              </a:xfrm>
              <a:prstGeom prst="line">
                <a:avLst/>
              </a:prstGeom>
              <a:ln w="381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7538783" y="4711635"/>
                <a:ext cx="2845431" cy="0"/>
              </a:xfrm>
              <a:prstGeom prst="line">
                <a:avLst/>
              </a:prstGeom>
              <a:ln w="381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7500576" y="3726872"/>
                <a:ext cx="2845431" cy="0"/>
              </a:xfrm>
              <a:prstGeom prst="line">
                <a:avLst/>
              </a:prstGeom>
              <a:ln w="381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7500576" y="2742109"/>
                <a:ext cx="2845431" cy="0"/>
              </a:xfrm>
              <a:prstGeom prst="line">
                <a:avLst/>
              </a:prstGeom>
              <a:ln w="381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TextBox 99"/>
              <p:cNvSpPr txBox="1"/>
              <p:nvPr/>
            </p:nvSpPr>
            <p:spPr>
              <a:xfrm>
                <a:off x="6473092" y="5511733"/>
                <a:ext cx="959359" cy="4372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dirty="0">
                    <a:solidFill>
                      <a:srgbClr val="FF0000"/>
                    </a:solidFill>
                    <a:latin typeface="Tw Cen MT" panose="020B0602020104020603" pitchFamily="34" charset="0"/>
                  </a:rPr>
                  <a:t>Level 1</a:t>
                </a:r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6473092" y="4520136"/>
                <a:ext cx="952557" cy="4372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dirty="0">
                    <a:solidFill>
                      <a:schemeClr val="accent2">
                        <a:lumMod val="75000"/>
                      </a:schemeClr>
                    </a:solidFill>
                    <a:latin typeface="Tw Cen MT" panose="020B0602020104020603" pitchFamily="34" charset="0"/>
                  </a:rPr>
                  <a:t>Level 2</a:t>
                </a:r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6473092" y="3528540"/>
                <a:ext cx="952557" cy="4372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dirty="0">
                    <a:solidFill>
                      <a:srgbClr val="00B050"/>
                    </a:solidFill>
                    <a:latin typeface="Tw Cen MT" panose="020B0602020104020603" pitchFamily="34" charset="0"/>
                  </a:rPr>
                  <a:t>Level 3</a:t>
                </a: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6473092" y="2536944"/>
                <a:ext cx="999773" cy="4372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dirty="0" smtClean="0">
                    <a:solidFill>
                      <a:srgbClr val="7030A0"/>
                    </a:solidFill>
                    <a:latin typeface="Tw Cen MT" panose="020B0602020104020603" pitchFamily="34" charset="0"/>
                  </a:rPr>
                  <a:t>Level </a:t>
                </a:r>
                <a:r>
                  <a:rPr lang="en-US" sz="1350" dirty="0">
                    <a:solidFill>
                      <a:srgbClr val="7030A0"/>
                    </a:solidFill>
                    <a:latin typeface="Tw Cen MT" panose="020B0602020104020603" pitchFamily="34" charset="0"/>
                  </a:rPr>
                  <a:t>4</a:t>
                </a:r>
              </a:p>
            </p:txBody>
          </p:sp>
        </p:grpSp>
        <p:grpSp>
          <p:nvGrpSpPr>
            <p:cNvPr id="56" name="Group 55" title="Marbles in beaker"/>
            <p:cNvGrpSpPr/>
            <p:nvPr/>
          </p:nvGrpSpPr>
          <p:grpSpPr>
            <a:xfrm>
              <a:off x="7434329" y="2850724"/>
              <a:ext cx="2999271" cy="3853383"/>
              <a:chOff x="7434329" y="2850724"/>
              <a:chExt cx="2999271" cy="3853383"/>
            </a:xfrm>
          </p:grpSpPr>
          <p:pic>
            <p:nvPicPr>
              <p:cNvPr id="57" name="Picture 56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480" t="33392" r="32939" b="32898"/>
              <a:stretch/>
            </p:blipFill>
            <p:spPr bwMode="auto">
              <a:xfrm rot="3997078">
                <a:off x="7720674" y="5601389"/>
                <a:ext cx="593068" cy="5757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480" t="33392" r="32939" b="32898"/>
              <a:stretch/>
            </p:blipFill>
            <p:spPr bwMode="auto">
              <a:xfrm rot="3997078">
                <a:off x="8003295" y="6095705"/>
                <a:ext cx="593068" cy="5757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286" t="66527"/>
              <a:stretch/>
            </p:blipFill>
            <p:spPr bwMode="auto">
              <a:xfrm rot="3997078">
                <a:off x="8551495" y="6372660"/>
                <a:ext cx="286211" cy="2829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480" t="33392" r="32939" b="32898"/>
              <a:stretch/>
            </p:blipFill>
            <p:spPr bwMode="auto">
              <a:xfrm rot="3997078">
                <a:off x="7438055" y="6095704"/>
                <a:ext cx="593068" cy="5757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480" t="33392" r="32939" b="32898"/>
              <a:stretch/>
            </p:blipFill>
            <p:spPr bwMode="auto">
              <a:xfrm rot="3997078">
                <a:off x="8261525" y="5535728"/>
                <a:ext cx="593068" cy="5757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286" t="66527"/>
              <a:stretch/>
            </p:blipFill>
            <p:spPr bwMode="auto">
              <a:xfrm rot="3997078">
                <a:off x="8821250" y="6369938"/>
                <a:ext cx="286211" cy="2829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2817" r="66273" b="33473"/>
              <a:stretch/>
            </p:blipFill>
            <p:spPr bwMode="auto">
              <a:xfrm rot="3997078">
                <a:off x="8633952" y="6012881"/>
                <a:ext cx="401740" cy="3998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2817" r="66273" b="33473"/>
              <a:stretch/>
            </p:blipFill>
            <p:spPr bwMode="auto">
              <a:xfrm rot="3997078">
                <a:off x="9119964" y="6302424"/>
                <a:ext cx="401740" cy="3998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286" t="66527"/>
              <a:stretch/>
            </p:blipFill>
            <p:spPr bwMode="auto">
              <a:xfrm rot="3997078">
                <a:off x="9039866" y="6043155"/>
                <a:ext cx="286211" cy="2829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286" t="66527"/>
              <a:stretch/>
            </p:blipFill>
            <p:spPr bwMode="auto">
              <a:xfrm rot="3997078">
                <a:off x="9973073" y="6375121"/>
                <a:ext cx="286211" cy="2829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480" t="33392" r="32939" b="32898"/>
              <a:stretch/>
            </p:blipFill>
            <p:spPr bwMode="auto">
              <a:xfrm rot="3997078">
                <a:off x="9446515" y="6119710"/>
                <a:ext cx="593068" cy="5757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480" t="33392" r="32939" b="32898"/>
              <a:stretch/>
            </p:blipFill>
            <p:spPr bwMode="auto">
              <a:xfrm rot="3997078">
                <a:off x="9849203" y="5710183"/>
                <a:ext cx="593068" cy="5757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480" t="33392" r="32939" b="32898"/>
              <a:stretch/>
            </p:blipFill>
            <p:spPr bwMode="auto">
              <a:xfrm rot="3997078">
                <a:off x="9243484" y="5604922"/>
                <a:ext cx="593068" cy="5757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2817" r="66273" b="33473"/>
              <a:stretch/>
            </p:blipFill>
            <p:spPr bwMode="auto">
              <a:xfrm rot="3997078">
                <a:off x="8897037" y="5656825"/>
                <a:ext cx="401740" cy="3998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480" t="33392" r="32939" b="32898"/>
              <a:stretch/>
            </p:blipFill>
            <p:spPr bwMode="auto">
              <a:xfrm rot="3997078">
                <a:off x="7425658" y="5089205"/>
                <a:ext cx="593068" cy="5757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480" t="33392" r="32939" b="32898"/>
              <a:stretch/>
            </p:blipFill>
            <p:spPr bwMode="auto">
              <a:xfrm rot="3997078">
                <a:off x="7449545" y="4503792"/>
                <a:ext cx="593068" cy="5757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480" t="33392" r="32939" b="32898"/>
              <a:stretch/>
            </p:blipFill>
            <p:spPr bwMode="auto">
              <a:xfrm rot="3997078">
                <a:off x="7991099" y="5049688"/>
                <a:ext cx="593068" cy="5757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480" t="33392" r="32939" b="32898"/>
              <a:stretch/>
            </p:blipFill>
            <p:spPr bwMode="auto">
              <a:xfrm rot="3997078">
                <a:off x="9631226" y="5125549"/>
                <a:ext cx="593068" cy="5757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286" t="66527"/>
              <a:stretch/>
            </p:blipFill>
            <p:spPr bwMode="auto">
              <a:xfrm rot="3997078">
                <a:off x="8617394" y="5299068"/>
                <a:ext cx="286211" cy="2829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2817" r="66273" b="33473"/>
              <a:stretch/>
            </p:blipFill>
            <p:spPr bwMode="auto">
              <a:xfrm rot="3997078">
                <a:off x="8043560" y="4656732"/>
                <a:ext cx="401740" cy="3998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2817" r="66273" b="33473"/>
              <a:stretch/>
            </p:blipFill>
            <p:spPr bwMode="auto">
              <a:xfrm rot="3997078">
                <a:off x="9994581" y="4754625"/>
                <a:ext cx="401740" cy="3998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480" t="33392" r="32939" b="32898"/>
              <a:stretch/>
            </p:blipFill>
            <p:spPr bwMode="auto">
              <a:xfrm rot="3997078">
                <a:off x="9049320" y="5054860"/>
                <a:ext cx="593068" cy="5757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9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480" t="33392" r="32939" b="32898"/>
              <a:stretch/>
            </p:blipFill>
            <p:spPr bwMode="auto">
              <a:xfrm rot="3997078">
                <a:off x="8511820" y="4691508"/>
                <a:ext cx="593068" cy="5757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480" t="33392" r="32939" b="32898"/>
              <a:stretch/>
            </p:blipFill>
            <p:spPr bwMode="auto">
              <a:xfrm rot="3997078">
                <a:off x="9401569" y="4554533"/>
                <a:ext cx="593068" cy="5757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480" t="33392" r="32939" b="32898"/>
              <a:stretch/>
            </p:blipFill>
            <p:spPr bwMode="auto">
              <a:xfrm rot="3997078">
                <a:off x="8915389" y="4225028"/>
                <a:ext cx="593068" cy="5757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480" t="33392" r="32939" b="32898"/>
              <a:stretch/>
            </p:blipFill>
            <p:spPr bwMode="auto">
              <a:xfrm rot="3997078">
                <a:off x="9793263" y="4064393"/>
                <a:ext cx="593068" cy="5757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480" t="33392" r="32939" b="32898"/>
              <a:stretch/>
            </p:blipFill>
            <p:spPr bwMode="auto">
              <a:xfrm rot="3997078">
                <a:off x="7856701" y="4043599"/>
                <a:ext cx="593068" cy="5757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480" t="33392" r="32939" b="32898"/>
              <a:stretch/>
            </p:blipFill>
            <p:spPr bwMode="auto">
              <a:xfrm rot="3997078">
                <a:off x="8425769" y="3940047"/>
                <a:ext cx="593068" cy="5757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480" t="33392" r="32939" b="32898"/>
              <a:stretch/>
            </p:blipFill>
            <p:spPr bwMode="auto">
              <a:xfrm rot="3997078">
                <a:off x="9275633" y="3744766"/>
                <a:ext cx="593068" cy="5757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2817" r="66273" b="33473"/>
              <a:stretch/>
            </p:blipFill>
            <p:spPr bwMode="auto">
              <a:xfrm rot="3997078">
                <a:off x="8905533" y="3720164"/>
                <a:ext cx="401740" cy="3998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2817" r="66273" b="33473"/>
              <a:stretch/>
            </p:blipFill>
            <p:spPr bwMode="auto">
              <a:xfrm rot="3997078">
                <a:off x="7495379" y="4002579"/>
                <a:ext cx="401740" cy="3998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480" t="33392" r="32939" b="32898"/>
              <a:stretch/>
            </p:blipFill>
            <p:spPr bwMode="auto">
              <a:xfrm rot="3997078">
                <a:off x="8031920" y="3474062"/>
                <a:ext cx="593068" cy="5757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480" t="33392" r="32939" b="32898"/>
              <a:stretch/>
            </p:blipFill>
            <p:spPr bwMode="auto">
              <a:xfrm rot="3997078">
                <a:off x="9819643" y="3427419"/>
                <a:ext cx="593068" cy="5757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480" t="33392" r="32939" b="32898"/>
              <a:stretch/>
            </p:blipFill>
            <p:spPr bwMode="auto">
              <a:xfrm rot="3997078">
                <a:off x="7465033" y="3390177"/>
                <a:ext cx="593068" cy="5757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2817" r="66273" b="33473"/>
              <a:stretch/>
            </p:blipFill>
            <p:spPr bwMode="auto">
              <a:xfrm rot="3997078">
                <a:off x="8595694" y="3391848"/>
                <a:ext cx="401740" cy="3998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2817" r="66273" b="33473"/>
              <a:stretch/>
            </p:blipFill>
            <p:spPr bwMode="auto">
              <a:xfrm rot="3997078">
                <a:off x="7889679" y="3112842"/>
                <a:ext cx="401740" cy="3998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480" t="33392" r="32939" b="32898"/>
              <a:stretch/>
            </p:blipFill>
            <p:spPr bwMode="auto">
              <a:xfrm rot="3997078">
                <a:off x="9334394" y="3184448"/>
                <a:ext cx="593068" cy="5757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4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480" t="33392" r="32939" b="32898"/>
              <a:stretch/>
            </p:blipFill>
            <p:spPr bwMode="auto">
              <a:xfrm rot="3997078">
                <a:off x="8244221" y="2859395"/>
                <a:ext cx="593068" cy="5757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82775"/>
            <a:ext cx="3116111" cy="334651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Both students answered approximately the </a:t>
            </a:r>
            <a:r>
              <a:rPr lang="en-US" b="1" dirty="0"/>
              <a:t>same number </a:t>
            </a:r>
            <a:r>
              <a:rPr lang="en-US" dirty="0"/>
              <a:t>of items correctly…</a:t>
            </a:r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variance of scale scores based on </a:t>
            </a:r>
            <a:r>
              <a:rPr lang="en-US" i="1" u="sng" dirty="0"/>
              <a:t>difficulty</a:t>
            </a:r>
            <a:r>
              <a:rPr lang="en-US" dirty="0"/>
              <a:t> of items </a:t>
            </a:r>
            <a:r>
              <a:rPr lang="en-US" i="1" dirty="0"/>
              <a:t>answered </a:t>
            </a:r>
            <a:r>
              <a:rPr lang="en-US" i="1" dirty="0" smtClean="0"/>
              <a:t>correctly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Sample Students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8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Contact information for questions: </a:t>
            </a:r>
            <a:r>
              <a:rPr lang="en-US" dirty="0" smtClean="0">
                <a:hlinkClick r:id="rId3"/>
              </a:rPr>
              <a:t>shelley.odell@k12.wa.us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78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dirty="0" smtClean="0"/>
              <a:t>Limitations of </a:t>
            </a:r>
            <a:r>
              <a:rPr lang="en-US" dirty="0"/>
              <a:t>a single test </a:t>
            </a:r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59302"/>
            <a:ext cx="10515600" cy="4238625"/>
          </a:xfrm>
          <a:solidFill>
            <a:srgbClr val="FFFFFF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Our belief</a:t>
            </a:r>
            <a:r>
              <a:rPr lang="en-US" b="1" dirty="0"/>
              <a:t>: An end-of-year, summative assessment is one tool for gaining information about student learning achievements during the </a:t>
            </a:r>
            <a:r>
              <a:rPr lang="en-US" b="1" dirty="0" smtClean="0"/>
              <a:t>year.</a:t>
            </a:r>
          </a:p>
          <a:p>
            <a:r>
              <a:rPr lang="en-US" dirty="0" smtClean="0"/>
              <a:t>In order to use </a:t>
            </a:r>
            <a:r>
              <a:rPr lang="en-US" dirty="0"/>
              <a:t>results to inform instruction and help student learning moving </a:t>
            </a:r>
            <a:r>
              <a:rPr lang="en-US" dirty="0" smtClean="0"/>
              <a:t>forward:</a:t>
            </a:r>
          </a:p>
          <a:p>
            <a:r>
              <a:rPr lang="en-US" dirty="0" smtClean="0"/>
              <a:t>Use </a:t>
            </a:r>
            <a:r>
              <a:rPr lang="en-US" dirty="0"/>
              <a:t>results as </a:t>
            </a:r>
            <a:r>
              <a:rPr lang="en-US" b="1" dirty="0"/>
              <a:t>one</a:t>
            </a:r>
            <a:r>
              <a:rPr lang="en-US" dirty="0"/>
              <a:t> of </a:t>
            </a:r>
            <a:r>
              <a:rPr lang="en-US" b="1" dirty="0"/>
              <a:t>multiple</a:t>
            </a:r>
            <a:r>
              <a:rPr lang="en-US" dirty="0"/>
              <a:t> measures about student learning</a:t>
            </a:r>
          </a:p>
          <a:p>
            <a:r>
              <a:rPr lang="en-US" dirty="0" smtClean="0"/>
              <a:t>Use </a:t>
            </a:r>
            <a:r>
              <a:rPr lang="en-US" dirty="0"/>
              <a:t>to evaluate instruction </a:t>
            </a:r>
            <a:r>
              <a:rPr lang="en-US" b="1" dirty="0"/>
              <a:t>systemically</a:t>
            </a:r>
            <a:r>
              <a:rPr lang="en-US" dirty="0"/>
              <a:t> at district, building, classroom </a:t>
            </a:r>
            <a:r>
              <a:rPr lang="en-US" dirty="0" smtClean="0"/>
              <a:t>levels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43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22275"/>
            <a:ext cx="10353675" cy="1325563"/>
          </a:xfrm>
          <a:noFill/>
        </p:spPr>
        <p:txBody>
          <a:bodyPr/>
          <a:lstStyle/>
          <a:p>
            <a:r>
              <a:rPr lang="en-US" dirty="0" smtClean="0"/>
              <a:t>How are scores determined on the SBA?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0791"/>
            <a:ext cx="10582275" cy="4171236"/>
          </a:xfrm>
          <a:noFill/>
        </p:spPr>
        <p:txBody>
          <a:bodyPr>
            <a:noAutofit/>
          </a:bodyPr>
          <a:lstStyle/>
          <a:p>
            <a:pPr marL="463550" indent="-238125"/>
            <a:r>
              <a:rPr lang="en-US" dirty="0"/>
              <a:t>A score is about </a:t>
            </a:r>
            <a:r>
              <a:rPr lang="en-US" i="1" dirty="0"/>
              <a:t>estimating ability </a:t>
            </a:r>
            <a:r>
              <a:rPr lang="en-US" dirty="0" smtClean="0"/>
              <a:t>based on evidence</a:t>
            </a:r>
          </a:p>
          <a:p>
            <a:pPr marL="463550" indent="-238125"/>
            <a:r>
              <a:rPr lang="en-US" dirty="0" smtClean="0"/>
              <a:t>Evidence comes </a:t>
            </a:r>
            <a:r>
              <a:rPr lang="en-US" dirty="0"/>
              <a:t>from </a:t>
            </a:r>
            <a:r>
              <a:rPr lang="en-US" b="1" dirty="0"/>
              <a:t>points earned</a:t>
            </a:r>
            <a:r>
              <a:rPr lang="en-US" dirty="0"/>
              <a:t> and </a:t>
            </a:r>
            <a:r>
              <a:rPr lang="en-US" b="1" dirty="0"/>
              <a:t>item difficulty</a:t>
            </a:r>
          </a:p>
          <a:p>
            <a:pPr marL="463550" indent="-238125"/>
            <a:r>
              <a:rPr lang="en-US" dirty="0"/>
              <a:t>Item </a:t>
            </a:r>
            <a:r>
              <a:rPr lang="en-US" i="1" u="sng" dirty="0"/>
              <a:t>difficulty</a:t>
            </a:r>
            <a:r>
              <a:rPr lang="en-US" dirty="0"/>
              <a:t> is generated based on student performance </a:t>
            </a:r>
            <a:r>
              <a:rPr lang="en-US" dirty="0" smtClean="0"/>
              <a:t>during </a:t>
            </a:r>
            <a:r>
              <a:rPr lang="en-US" dirty="0"/>
              <a:t>field testing</a:t>
            </a:r>
          </a:p>
          <a:p>
            <a:pPr marL="914400" lvl="1" indent="-174625"/>
            <a:r>
              <a:rPr lang="en-US" dirty="0"/>
              <a:t>Easy</a:t>
            </a:r>
          </a:p>
          <a:p>
            <a:pPr marL="914400" lvl="1" indent="-174625"/>
            <a:r>
              <a:rPr lang="en-US" dirty="0"/>
              <a:t>Moderate</a:t>
            </a:r>
          </a:p>
          <a:p>
            <a:pPr marL="914400" lvl="1" indent="-174625"/>
            <a:r>
              <a:rPr lang="en-US" dirty="0"/>
              <a:t>Difficult</a:t>
            </a:r>
          </a:p>
        </p:txBody>
      </p:sp>
    </p:spTree>
    <p:extLst>
      <p:ext uri="{BB962C8B-B14F-4D97-AF65-F5344CB8AC3E}">
        <p14:creationId xmlns:p14="http://schemas.microsoft.com/office/powerpoint/2010/main" val="87474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 descr="The large green marble represents difficult items; the medium-sized gold marble represents moderately difficult items; the small blue marble represents easy items." title="Key for marbles"/>
          <p:cNvGrpSpPr/>
          <p:nvPr/>
        </p:nvGrpSpPr>
        <p:grpSpPr>
          <a:xfrm>
            <a:off x="6237304" y="2954197"/>
            <a:ext cx="2665705" cy="2407441"/>
            <a:chOff x="6221119" y="2585290"/>
            <a:chExt cx="2665705" cy="2407441"/>
          </a:xfrm>
        </p:grpSpPr>
        <p:sp>
          <p:nvSpPr>
            <p:cNvPr id="18" name="Easy"/>
            <p:cNvSpPr txBox="1"/>
            <p:nvPr/>
          </p:nvSpPr>
          <p:spPr>
            <a:xfrm>
              <a:off x="7415829" y="4531066"/>
              <a:ext cx="13971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Easy</a:t>
              </a:r>
            </a:p>
          </p:txBody>
        </p:sp>
        <p:pic>
          <p:nvPicPr>
            <p:cNvPr id="19" name="Turquoise ball" descr="Image result for marble clip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286" t="66527"/>
            <a:stretch/>
          </p:blipFill>
          <p:spPr bwMode="auto">
            <a:xfrm>
              <a:off x="6497159" y="4579833"/>
              <a:ext cx="387014" cy="3826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Moderate"/>
            <p:cNvSpPr txBox="1"/>
            <p:nvPr/>
          </p:nvSpPr>
          <p:spPr>
            <a:xfrm>
              <a:off x="7341971" y="3696529"/>
              <a:ext cx="15448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Moderate</a:t>
              </a:r>
            </a:p>
          </p:txBody>
        </p:sp>
        <p:pic>
          <p:nvPicPr>
            <p:cNvPr id="21" name="Gold ball" descr="Image result for marble clip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817" r="66273" b="33473"/>
            <a:stretch/>
          </p:blipFill>
          <p:spPr bwMode="auto">
            <a:xfrm>
              <a:off x="6411360" y="3642809"/>
              <a:ext cx="558612" cy="5560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Difficult"/>
            <p:cNvSpPr txBox="1"/>
            <p:nvPr/>
          </p:nvSpPr>
          <p:spPr>
            <a:xfrm>
              <a:off x="7341972" y="2764119"/>
              <a:ext cx="12035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Difficult</a:t>
              </a:r>
            </a:p>
          </p:txBody>
        </p:sp>
        <p:pic>
          <p:nvPicPr>
            <p:cNvPr id="23" name="Green ball" descr="Image result for marble clip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80" t="33392" r="32939" b="32898"/>
            <a:stretch/>
          </p:blipFill>
          <p:spPr bwMode="auto">
            <a:xfrm>
              <a:off x="6221119" y="2585290"/>
              <a:ext cx="835559" cy="811127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 descr="3 large, green, difficult marbles; 2 medium, gold, moderate marbles and 5 small, turquiose, easy marbles" title="Jar with 10 marbles inside"/>
          <p:cNvGrpSpPr/>
          <p:nvPr/>
        </p:nvGrpSpPr>
        <p:grpSpPr>
          <a:xfrm>
            <a:off x="3264827" y="2816731"/>
            <a:ext cx="2078840" cy="2682376"/>
            <a:chOff x="3362074" y="2405281"/>
            <a:chExt cx="1659873" cy="2321988"/>
          </a:xfrm>
        </p:grpSpPr>
        <p:pic>
          <p:nvPicPr>
            <p:cNvPr id="6" name="Picture 2" descr="Image result for test tube clipart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2074" y="2405281"/>
              <a:ext cx="1635066" cy="2321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Image result for marble clip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80" t="33392" r="32939" b="32898"/>
            <a:stretch/>
          </p:blipFill>
          <p:spPr bwMode="auto">
            <a:xfrm>
              <a:off x="3379595" y="3930595"/>
              <a:ext cx="704337" cy="683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Image result for marble clip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817" r="66273" b="33473"/>
            <a:stretch/>
          </p:blipFill>
          <p:spPr bwMode="auto">
            <a:xfrm>
              <a:off x="4002200" y="3854556"/>
              <a:ext cx="477113" cy="474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Image result for marble clip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286" t="66527"/>
            <a:stretch/>
          </p:blipFill>
          <p:spPr bwMode="auto">
            <a:xfrm>
              <a:off x="4009652" y="4323832"/>
              <a:ext cx="339909" cy="336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Image result for marble clip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80" t="33392" r="32939" b="32898"/>
            <a:stretch/>
          </p:blipFill>
          <p:spPr bwMode="auto">
            <a:xfrm>
              <a:off x="4298240" y="3908819"/>
              <a:ext cx="704337" cy="683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Image result for marble clip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286" t="66527"/>
            <a:stretch/>
          </p:blipFill>
          <p:spPr bwMode="auto">
            <a:xfrm>
              <a:off x="3374333" y="3662564"/>
              <a:ext cx="339909" cy="336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Image result for marble clip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286" t="66527"/>
            <a:stretch/>
          </p:blipFill>
          <p:spPr bwMode="auto">
            <a:xfrm>
              <a:off x="3776116" y="3686514"/>
              <a:ext cx="339909" cy="336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Image result for marble clip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817" r="66273" b="33473"/>
            <a:stretch/>
          </p:blipFill>
          <p:spPr bwMode="auto">
            <a:xfrm>
              <a:off x="4544834" y="3598502"/>
              <a:ext cx="477113" cy="474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Image result for marble clip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286" t="66527"/>
            <a:stretch/>
          </p:blipFill>
          <p:spPr bwMode="auto">
            <a:xfrm>
              <a:off x="4650408" y="3350431"/>
              <a:ext cx="339909" cy="336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Image result for marble clip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286" t="66527"/>
            <a:stretch/>
          </p:blipFill>
          <p:spPr bwMode="auto">
            <a:xfrm>
              <a:off x="3573401" y="3398233"/>
              <a:ext cx="339909" cy="336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Image result for marble clip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80" t="33392" r="32939" b="32898"/>
            <a:stretch/>
          </p:blipFill>
          <p:spPr bwMode="auto">
            <a:xfrm>
              <a:off x="3936530" y="3252884"/>
              <a:ext cx="704337" cy="683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Title 1"/>
          <p:cNvSpPr txBox="1">
            <a:spLocks/>
          </p:cNvSpPr>
          <p:nvPr/>
        </p:nvSpPr>
        <p:spPr>
          <a:xfrm>
            <a:off x="866774" y="231140"/>
            <a:ext cx="104856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en-US" dirty="0" smtClean="0"/>
              <a:t>Item Difficulty: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66775" y="1197864"/>
            <a:ext cx="8953500" cy="1325563"/>
          </a:xfrm>
        </p:spPr>
        <p:txBody>
          <a:bodyPr>
            <a:noAutofit/>
          </a:bodyPr>
          <a:lstStyle/>
          <a:p>
            <a:r>
              <a:rPr lang="en-US" sz="2700" b="1" u="sng" dirty="0"/>
              <a:t>Difficulty</a:t>
            </a:r>
            <a:r>
              <a:rPr lang="en-US" sz="2700" b="1" dirty="0"/>
              <a:t>: </a:t>
            </a:r>
            <a:r>
              <a:rPr lang="en-US" sz="2400" dirty="0"/>
              <a:t>Each claim has a number of items with a varying range of difficulties intended to assess a range of student performance levels.</a:t>
            </a:r>
            <a:endParaRPr lang="en-US" sz="27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01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descr="Jar that is half full and contains 2 medium, gold, moderate marbles;  8 small, turquiose, easy marbles" title="Half full jar with 10 marbles"/>
          <p:cNvGrpSpPr/>
          <p:nvPr/>
        </p:nvGrpSpPr>
        <p:grpSpPr>
          <a:xfrm>
            <a:off x="6167877" y="2687335"/>
            <a:ext cx="3508419" cy="3124358"/>
            <a:chOff x="6217234" y="1855496"/>
            <a:chExt cx="4677892" cy="4165811"/>
          </a:xfrm>
        </p:grpSpPr>
        <p:grpSp>
          <p:nvGrpSpPr>
            <p:cNvPr id="6" name="Group 5" descr="2 medium, gold, moderate marbles; 8 small, turquiose, easy marbles" title="Jar with 10 marbles - appears to be half full"/>
            <p:cNvGrpSpPr/>
            <p:nvPr/>
          </p:nvGrpSpPr>
          <p:grpSpPr>
            <a:xfrm>
              <a:off x="7357411" y="1855496"/>
              <a:ext cx="2463965" cy="3155552"/>
              <a:chOff x="7862263" y="2801992"/>
              <a:chExt cx="1640455" cy="2321988"/>
            </a:xfrm>
          </p:grpSpPr>
          <p:pic>
            <p:nvPicPr>
              <p:cNvPr id="8" name="Picture 2" descr="Image result for test tube clipart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67652" y="2801992"/>
                <a:ext cx="1635066" cy="2321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2817" r="66273" b="33473"/>
              <a:stretch/>
            </p:blipFill>
            <p:spPr bwMode="auto">
              <a:xfrm>
                <a:off x="8100619" y="4529790"/>
                <a:ext cx="477113" cy="4748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286" t="66527"/>
              <a:stretch/>
            </p:blipFill>
            <p:spPr bwMode="auto">
              <a:xfrm>
                <a:off x="8515230" y="4743243"/>
                <a:ext cx="339909" cy="3360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286" t="66527"/>
              <a:stretch/>
            </p:blipFill>
            <p:spPr bwMode="auto">
              <a:xfrm>
                <a:off x="7862263" y="4404930"/>
                <a:ext cx="339909" cy="3360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286" t="66527"/>
              <a:stretch/>
            </p:blipFill>
            <p:spPr bwMode="auto">
              <a:xfrm>
                <a:off x="8490423" y="4419522"/>
                <a:ext cx="339909" cy="3360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2817" r="66273" b="33473"/>
              <a:stretch/>
            </p:blipFill>
            <p:spPr bwMode="auto">
              <a:xfrm>
                <a:off x="8841107" y="4536149"/>
                <a:ext cx="477113" cy="4748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286" t="66527"/>
              <a:stretch/>
            </p:blipFill>
            <p:spPr bwMode="auto">
              <a:xfrm>
                <a:off x="8797581" y="4299829"/>
                <a:ext cx="339909" cy="3360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286" t="66527"/>
              <a:stretch/>
            </p:blipFill>
            <p:spPr bwMode="auto">
              <a:xfrm>
                <a:off x="8198455" y="4251003"/>
                <a:ext cx="339909" cy="3360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286" t="66527"/>
              <a:stretch/>
            </p:blipFill>
            <p:spPr bwMode="auto">
              <a:xfrm>
                <a:off x="9148947" y="4299494"/>
                <a:ext cx="339909" cy="3360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286" t="66527"/>
              <a:stretch/>
            </p:blipFill>
            <p:spPr bwMode="auto">
              <a:xfrm>
                <a:off x="8521989" y="4114365"/>
                <a:ext cx="339909" cy="3360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286" t="66527"/>
              <a:stretch/>
            </p:blipFill>
            <p:spPr bwMode="auto">
              <a:xfrm>
                <a:off x="7882517" y="4094846"/>
                <a:ext cx="339909" cy="3360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TextBox 6"/>
            <p:cNvSpPr txBox="1"/>
            <p:nvPr/>
          </p:nvSpPr>
          <p:spPr>
            <a:xfrm>
              <a:off x="6217234" y="5159532"/>
              <a:ext cx="4677892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Student who answers easy items correctly but misses difficult items</a:t>
              </a:r>
            </a:p>
          </p:txBody>
        </p:sp>
      </p:grpSp>
      <p:grpSp>
        <p:nvGrpSpPr>
          <p:cNvPr id="19" name="Group 18" descr="Jar that is full and contains; 6 large, green, difficult marbles; 2 medium, gold, moderate marbles;  8 small, turquiose, easy marbles" title="Full jar with 10 marbles"/>
          <p:cNvGrpSpPr/>
          <p:nvPr/>
        </p:nvGrpSpPr>
        <p:grpSpPr>
          <a:xfrm>
            <a:off x="2506828" y="2687336"/>
            <a:ext cx="3065558" cy="3117131"/>
            <a:chOff x="1335837" y="1855496"/>
            <a:chExt cx="4087410" cy="4156174"/>
          </a:xfrm>
        </p:grpSpPr>
        <p:grpSp>
          <p:nvGrpSpPr>
            <p:cNvPr id="20" name="Group 19" descr="6 large, green, difficult marbles; 2 medium, gold, moderate marbles; 2 small, turquiose, easy marbles" title="jar with 10 marbles - appears to be full"/>
            <p:cNvGrpSpPr/>
            <p:nvPr/>
          </p:nvGrpSpPr>
          <p:grpSpPr>
            <a:xfrm>
              <a:off x="2148985" y="1855496"/>
              <a:ext cx="2482298" cy="3155552"/>
              <a:chOff x="4928167" y="2830472"/>
              <a:chExt cx="1647666" cy="2321988"/>
            </a:xfrm>
          </p:grpSpPr>
          <p:pic>
            <p:nvPicPr>
              <p:cNvPr id="22" name="Picture 2" descr="Image result for test tube clipart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33604" y="2830472"/>
                <a:ext cx="1635066" cy="2321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2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480" t="33392" r="32939" b="32898"/>
              <a:stretch/>
            </p:blipFill>
            <p:spPr bwMode="auto">
              <a:xfrm>
                <a:off x="4961457" y="4110870"/>
                <a:ext cx="704337" cy="6837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2817" r="66273" b="33473"/>
              <a:stretch/>
            </p:blipFill>
            <p:spPr bwMode="auto">
              <a:xfrm>
                <a:off x="5506413" y="4327306"/>
                <a:ext cx="477113" cy="4748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286" t="66527"/>
              <a:stretch/>
            </p:blipFill>
            <p:spPr bwMode="auto">
              <a:xfrm>
                <a:off x="5653582" y="4775091"/>
                <a:ext cx="339909" cy="3360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480" t="33392" r="32939" b="32898"/>
              <a:stretch/>
            </p:blipFill>
            <p:spPr bwMode="auto">
              <a:xfrm>
                <a:off x="5263192" y="3683224"/>
                <a:ext cx="704337" cy="6837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286" t="66527"/>
              <a:stretch/>
            </p:blipFill>
            <p:spPr bwMode="auto">
              <a:xfrm>
                <a:off x="5308101" y="4741552"/>
                <a:ext cx="339909" cy="3360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2817" r="66273" b="33473"/>
              <a:stretch/>
            </p:blipFill>
            <p:spPr bwMode="auto">
              <a:xfrm>
                <a:off x="5959277" y="4531063"/>
                <a:ext cx="477113" cy="4748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480" t="33392" r="32939" b="32898"/>
              <a:stretch/>
            </p:blipFill>
            <p:spPr bwMode="auto">
              <a:xfrm>
                <a:off x="5829669" y="3856814"/>
                <a:ext cx="704337" cy="6837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480" t="33392" r="32939" b="32898"/>
              <a:stretch/>
            </p:blipFill>
            <p:spPr bwMode="auto">
              <a:xfrm>
                <a:off x="5439121" y="3140357"/>
                <a:ext cx="704337" cy="6837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480" t="33392" r="32939" b="32898"/>
              <a:stretch/>
            </p:blipFill>
            <p:spPr bwMode="auto">
              <a:xfrm>
                <a:off x="4928167" y="3342623"/>
                <a:ext cx="704337" cy="6837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480" t="33392" r="32939" b="32898"/>
              <a:stretch/>
            </p:blipFill>
            <p:spPr bwMode="auto">
              <a:xfrm>
                <a:off x="5871496" y="3334595"/>
                <a:ext cx="704337" cy="6837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1" name="TextBox 20"/>
            <p:cNvSpPr txBox="1"/>
            <p:nvPr/>
          </p:nvSpPr>
          <p:spPr>
            <a:xfrm>
              <a:off x="1335837" y="5149895"/>
              <a:ext cx="4087410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Student who answers many difficult items correctly</a:t>
              </a: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4413"/>
            <a:ext cx="9286875" cy="10052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/>
              <a:t>Blueprints</a:t>
            </a:r>
            <a:r>
              <a:rPr lang="en-US" sz="2200" dirty="0"/>
              <a:t> </a:t>
            </a:r>
            <a:r>
              <a:rPr lang="en-US" sz="2200" dirty="0" smtClean="0"/>
              <a:t>only determine </a:t>
            </a:r>
            <a:r>
              <a:rPr lang="en-US" sz="2200" i="1" u="sng" dirty="0"/>
              <a:t>distribution</a:t>
            </a:r>
            <a:r>
              <a:rPr lang="en-US" sz="2200" dirty="0"/>
              <a:t> of items.</a:t>
            </a:r>
            <a:br>
              <a:rPr lang="en-US" sz="2200" dirty="0"/>
            </a:br>
            <a:r>
              <a:rPr lang="en-US" sz="2200" dirty="0" smtClean="0"/>
              <a:t>Student </a:t>
            </a:r>
            <a:r>
              <a:rPr lang="en-US" sz="2200" dirty="0"/>
              <a:t>performance on those items determines </a:t>
            </a:r>
            <a:r>
              <a:rPr lang="en-US" sz="2200" i="1" u="sng" dirty="0"/>
              <a:t>difficulty</a:t>
            </a:r>
            <a:r>
              <a:rPr lang="en-US" sz="2200" dirty="0"/>
              <a:t> of future items for </a:t>
            </a:r>
            <a:r>
              <a:rPr lang="en-US" sz="2200" dirty="0" smtClean="0"/>
              <a:t>the student</a:t>
            </a:r>
            <a:r>
              <a:rPr lang="en-US" sz="2200" dirty="0"/>
              <a:t>.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Test Map vs. Difficulty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34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Claims “weighted”?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25266"/>
            <a:ext cx="9036974" cy="3203192"/>
          </a:xfrm>
        </p:spPr>
        <p:txBody>
          <a:bodyPr>
            <a:noAutofit/>
          </a:bodyPr>
          <a:lstStyle/>
          <a:p>
            <a:pPr marL="225425" indent="0">
              <a:buNone/>
            </a:pPr>
            <a:r>
              <a:rPr lang="en-US" sz="2400" dirty="0" smtClean="0"/>
              <a:t>The </a:t>
            </a:r>
            <a:r>
              <a:rPr lang="en-US" sz="2400" dirty="0"/>
              <a:t>idea of “weighting” is not a matter of points or percentage or blueprint, the real “weight” is the </a:t>
            </a:r>
            <a:r>
              <a:rPr lang="en-US" sz="2400" i="1" u="sng" dirty="0"/>
              <a:t>difficulty</a:t>
            </a:r>
            <a:r>
              <a:rPr lang="en-US" sz="2400" dirty="0"/>
              <a:t> of </a:t>
            </a:r>
            <a:r>
              <a:rPr lang="en-US" sz="2400" dirty="0" smtClean="0"/>
              <a:t>items</a:t>
            </a:r>
          </a:p>
          <a:p>
            <a:pPr marL="225425" indent="0">
              <a:buNone/>
            </a:pPr>
            <a:endParaRPr lang="en-US" sz="2400" dirty="0" smtClean="0"/>
          </a:p>
          <a:p>
            <a:pPr marL="568325" indent="-342900">
              <a:buFont typeface="Palatino Linotype" panose="02040502050505030304" pitchFamily="18" charset="0"/>
              <a:buChar char="‒"/>
            </a:pPr>
            <a:r>
              <a:rPr lang="en-US" sz="2400" dirty="0" smtClean="0"/>
              <a:t>The </a:t>
            </a:r>
            <a:r>
              <a:rPr lang="en-US" sz="2400" b="1" dirty="0">
                <a:solidFill>
                  <a:schemeClr val="bg1"/>
                </a:solidFill>
              </a:rPr>
              <a:t>test blueprint </a:t>
            </a:r>
            <a:r>
              <a:rPr lang="en-US" sz="2400" dirty="0"/>
              <a:t>shows </a:t>
            </a:r>
            <a:r>
              <a:rPr lang="en-US" sz="2400" b="1" dirty="0"/>
              <a:t>how many </a:t>
            </a:r>
            <a:r>
              <a:rPr lang="en-US" sz="2400" dirty="0"/>
              <a:t>items will be provided to students for each claim; but questions from different claims are </a:t>
            </a:r>
            <a:r>
              <a:rPr lang="en-US" sz="2400" b="1" dirty="0"/>
              <a:t>not weighted </a:t>
            </a:r>
            <a:r>
              <a:rPr lang="en-US" sz="2400" dirty="0"/>
              <a:t>more heavily than one </a:t>
            </a:r>
            <a:r>
              <a:rPr lang="en-US" sz="2400" dirty="0" smtClean="0"/>
              <a:t>another</a:t>
            </a:r>
          </a:p>
          <a:p>
            <a:pPr marL="568325" indent="-342900">
              <a:buFont typeface="Palatino Linotype" panose="02040502050505030304" pitchFamily="18" charset="0"/>
              <a:buChar char="‒"/>
            </a:pPr>
            <a:endParaRPr lang="en-US" sz="2400" dirty="0"/>
          </a:p>
          <a:p>
            <a:pPr marL="568325" indent="-342900">
              <a:buFont typeface="Palatino Linotype" panose="02040502050505030304" pitchFamily="18" charset="0"/>
              <a:buChar char="‒"/>
            </a:pPr>
            <a:r>
              <a:rPr lang="en-US" sz="2400" dirty="0" smtClean="0"/>
              <a:t>Items </a:t>
            </a:r>
            <a:r>
              <a:rPr lang="en-US" sz="2400" dirty="0"/>
              <a:t>are “weighted” by level of difficulty</a:t>
            </a:r>
          </a:p>
          <a:p>
            <a:pPr marL="459581" indent="-285750"/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00676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roup 154" descr="Large empty beaker with horizontal lines. From the top the lines are labled: level 4, level 3, level 2, and level 1" title="Large empty beeker"/>
          <p:cNvGrpSpPr/>
          <p:nvPr/>
        </p:nvGrpSpPr>
        <p:grpSpPr>
          <a:xfrm>
            <a:off x="6673850" y="1504951"/>
            <a:ext cx="3451226" cy="4482600"/>
            <a:chOff x="6458938" y="740603"/>
            <a:chExt cx="4616447" cy="5961060"/>
          </a:xfrm>
        </p:grpSpPr>
        <p:pic>
          <p:nvPicPr>
            <p:cNvPr id="156" name="Picture 2" descr="Image result for empty beaker clipar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9349" y="1703700"/>
              <a:ext cx="3906036" cy="4997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57" name="Straight Connector 156"/>
            <p:cNvCxnSpPr/>
            <p:nvPr/>
          </p:nvCxnSpPr>
          <p:spPr>
            <a:xfrm>
              <a:off x="7538783" y="5696399"/>
              <a:ext cx="2845431" cy="0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>
              <a:off x="7538783" y="4711635"/>
              <a:ext cx="2845431" cy="0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>
              <a:off x="7500576" y="3726872"/>
              <a:ext cx="2845431" cy="0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>
              <a:off x="7500576" y="2742109"/>
              <a:ext cx="2845431" cy="0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TextBox 160"/>
            <p:cNvSpPr txBox="1"/>
            <p:nvPr/>
          </p:nvSpPr>
          <p:spPr>
            <a:xfrm>
              <a:off x="6458938" y="5511734"/>
              <a:ext cx="951771" cy="399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>
                  <a:solidFill>
                    <a:srgbClr val="FF0000"/>
                  </a:solidFill>
                  <a:latin typeface="Tw Cen MT" panose="020B0602020104020603" pitchFamily="34" charset="0"/>
                </a:rPr>
                <a:t>Level 1</a:t>
              </a: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6458938" y="4526971"/>
              <a:ext cx="951771" cy="399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>
                  <a:solidFill>
                    <a:schemeClr val="accent2">
                      <a:lumMod val="75000"/>
                    </a:schemeClr>
                  </a:solidFill>
                  <a:latin typeface="Tw Cen MT" panose="020B0602020104020603" pitchFamily="34" charset="0"/>
                </a:rPr>
                <a:t>Level 2</a:t>
              </a: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6458938" y="3542207"/>
              <a:ext cx="1013928" cy="399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>
                  <a:solidFill>
                    <a:srgbClr val="00B050"/>
                  </a:solidFill>
                  <a:latin typeface="Tw Cen MT" panose="020B0602020104020603" pitchFamily="34" charset="0"/>
                </a:rPr>
                <a:t>Level 3</a:t>
              </a: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6458938" y="2536944"/>
              <a:ext cx="951774" cy="399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>
                  <a:solidFill>
                    <a:srgbClr val="7030A0"/>
                  </a:solidFill>
                  <a:latin typeface="Tw Cen MT" panose="020B0602020104020603" pitchFamily="34" charset="0"/>
                </a:rPr>
                <a:t>Level 4</a:t>
              </a:r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7240007" y="740603"/>
              <a:ext cx="313035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Tw Cen MT" panose="020B0602020104020603" pitchFamily="34" charset="0"/>
                </a:rPr>
                <a:t>Overall Scale Score</a:t>
              </a:r>
            </a:p>
            <a:p>
              <a:pPr algn="ctr"/>
              <a:r>
                <a:rPr lang="en-US" sz="1350" dirty="0">
                  <a:latin typeface="Tw Cen MT" panose="020B0602020104020603" pitchFamily="34" charset="0"/>
                </a:rPr>
                <a:t>“Estimation of Ability”</a:t>
              </a:r>
            </a:p>
          </p:txBody>
        </p:sp>
      </p:grpSp>
      <p:grpSp>
        <p:nvGrpSpPr>
          <p:cNvPr id="106" name="Group 105" descr="Each of the 4 claims is represented by a jar of marbles. Each jar contains 3 large, green, difficult marbles; 2 medium, gold, moderate marbles; 5small, turquiose, easy marbles" title="4 jars"/>
          <p:cNvGrpSpPr/>
          <p:nvPr/>
        </p:nvGrpSpPr>
        <p:grpSpPr>
          <a:xfrm>
            <a:off x="2133500" y="2048876"/>
            <a:ext cx="2492661" cy="3619122"/>
            <a:chOff x="885039" y="1539079"/>
            <a:chExt cx="3323548" cy="4825496"/>
          </a:xfrm>
        </p:grpSpPr>
        <p:pic>
          <p:nvPicPr>
            <p:cNvPr id="107" name="Picture 2" descr="Image result for test tube clipart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5039" y="1539079"/>
              <a:ext cx="1376763" cy="1955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" name="Picture 107" descr="Image result for marble clip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80" t="33392" r="32939" b="32898"/>
            <a:stretch/>
          </p:blipFill>
          <p:spPr bwMode="auto">
            <a:xfrm>
              <a:off x="899792" y="2823428"/>
              <a:ext cx="593068" cy="575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" name="Picture 4" descr="Image result for marble clipart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817" r="66273" b="33473"/>
            <a:stretch/>
          </p:blipFill>
          <p:spPr bwMode="auto">
            <a:xfrm>
              <a:off x="1424040" y="2759402"/>
              <a:ext cx="401740" cy="399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" name="Picture 4" descr="Image result for marble clipart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286" t="66527"/>
            <a:stretch/>
          </p:blipFill>
          <p:spPr bwMode="auto">
            <a:xfrm>
              <a:off x="1430314" y="3154543"/>
              <a:ext cx="286211" cy="282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" name="Picture 4" descr="Image result for marble clip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80" t="33392" r="32939" b="32898"/>
            <a:stretch/>
          </p:blipFill>
          <p:spPr bwMode="auto">
            <a:xfrm>
              <a:off x="1673312" y="2805092"/>
              <a:ext cx="593068" cy="575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" name="Picture 4" descr="Image result for marble clipart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286" t="66527"/>
            <a:stretch/>
          </p:blipFill>
          <p:spPr bwMode="auto">
            <a:xfrm>
              <a:off x="895361" y="2597740"/>
              <a:ext cx="286211" cy="282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" name="Picture 4" descr="Image result for marble clipart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286" t="66527"/>
            <a:stretch/>
          </p:blipFill>
          <p:spPr bwMode="auto">
            <a:xfrm>
              <a:off x="1233672" y="2617906"/>
              <a:ext cx="286211" cy="282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" name="Picture 4" descr="Image result for marble clipart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817" r="66273" b="33473"/>
            <a:stretch/>
          </p:blipFill>
          <p:spPr bwMode="auto">
            <a:xfrm>
              <a:off x="1880950" y="2543798"/>
              <a:ext cx="401740" cy="399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5" name="Picture 4" descr="Image result for marble clipart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286" t="66527"/>
            <a:stretch/>
          </p:blipFill>
          <p:spPr bwMode="auto">
            <a:xfrm>
              <a:off x="1969846" y="2334917"/>
              <a:ext cx="286211" cy="282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6" name="Picture 4" descr="Image result for marble clipart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286" t="66527"/>
            <a:stretch/>
          </p:blipFill>
          <p:spPr bwMode="auto">
            <a:xfrm>
              <a:off x="1062981" y="2375167"/>
              <a:ext cx="286211" cy="282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" name="Picture 4" descr="Image result for marble clip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80" t="33392" r="32939" b="32898"/>
            <a:stretch/>
          </p:blipFill>
          <p:spPr bwMode="auto">
            <a:xfrm>
              <a:off x="1368744" y="2252780"/>
              <a:ext cx="593068" cy="575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8" name="Picture 2" descr="Image result for test tube clipart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358" y="1556439"/>
              <a:ext cx="1376763" cy="1955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9" name="Picture 118" descr="Image result for marble clip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80" t="33392" r="32939" b="32898"/>
            <a:stretch/>
          </p:blipFill>
          <p:spPr bwMode="auto">
            <a:xfrm>
              <a:off x="2785111" y="2840788"/>
              <a:ext cx="593068" cy="575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0" name="Picture 4" descr="Image result for marble clipart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817" r="66273" b="33473"/>
            <a:stretch/>
          </p:blipFill>
          <p:spPr bwMode="auto">
            <a:xfrm>
              <a:off x="3309359" y="2776762"/>
              <a:ext cx="401740" cy="399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4" descr="Image result for marble clipart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286" t="66527"/>
            <a:stretch/>
          </p:blipFill>
          <p:spPr bwMode="auto">
            <a:xfrm>
              <a:off x="3315633" y="3171903"/>
              <a:ext cx="286211" cy="282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4" descr="Image result for marble clip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80" t="33392" r="32939" b="32898"/>
            <a:stretch/>
          </p:blipFill>
          <p:spPr bwMode="auto">
            <a:xfrm>
              <a:off x="3558631" y="2822452"/>
              <a:ext cx="593068" cy="575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4" descr="Image result for marble clipart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286" t="66527"/>
            <a:stretch/>
          </p:blipFill>
          <p:spPr bwMode="auto">
            <a:xfrm>
              <a:off x="2780680" y="2615100"/>
              <a:ext cx="286211" cy="282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4" descr="Image result for marble clipart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286" t="66527"/>
            <a:stretch/>
          </p:blipFill>
          <p:spPr bwMode="auto">
            <a:xfrm>
              <a:off x="3118991" y="2635266"/>
              <a:ext cx="286211" cy="282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" name="Picture 4" descr="Image result for marble clipart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817" r="66273" b="33473"/>
            <a:stretch/>
          </p:blipFill>
          <p:spPr bwMode="auto">
            <a:xfrm>
              <a:off x="3766269" y="2561158"/>
              <a:ext cx="401740" cy="399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" name="Picture 4" descr="Image result for marble clipart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286" t="66527"/>
            <a:stretch/>
          </p:blipFill>
          <p:spPr bwMode="auto">
            <a:xfrm>
              <a:off x="3855165" y="2352277"/>
              <a:ext cx="286211" cy="282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" name="Picture 4" descr="Image result for marble clipart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286" t="66527"/>
            <a:stretch/>
          </p:blipFill>
          <p:spPr bwMode="auto">
            <a:xfrm>
              <a:off x="2948300" y="2392527"/>
              <a:ext cx="286211" cy="282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8" name="Picture 4" descr="Image result for marble clip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80" t="33392" r="32939" b="32898"/>
            <a:stretch/>
          </p:blipFill>
          <p:spPr bwMode="auto">
            <a:xfrm>
              <a:off x="3254063" y="2270140"/>
              <a:ext cx="593068" cy="575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9" name="Picture 2" descr="Image result for test tube clipart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206" y="3997030"/>
              <a:ext cx="1376763" cy="1955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0" name="Picture 129" descr="Image result for marble clip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80" t="33392" r="32939" b="32898"/>
            <a:stretch/>
          </p:blipFill>
          <p:spPr bwMode="auto">
            <a:xfrm>
              <a:off x="905959" y="5281379"/>
              <a:ext cx="593068" cy="575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1" name="Picture 4" descr="Image result for marble clipart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817" r="66273" b="33473"/>
            <a:stretch/>
          </p:blipFill>
          <p:spPr bwMode="auto">
            <a:xfrm>
              <a:off x="1430207" y="5217353"/>
              <a:ext cx="401740" cy="399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2" name="Picture 4" descr="Image result for marble clipart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286" t="66527"/>
            <a:stretch/>
          </p:blipFill>
          <p:spPr bwMode="auto">
            <a:xfrm>
              <a:off x="1436481" y="5612494"/>
              <a:ext cx="286211" cy="282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" name="Picture 4" descr="Image result for marble clip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80" t="33392" r="32939" b="32898"/>
            <a:stretch/>
          </p:blipFill>
          <p:spPr bwMode="auto">
            <a:xfrm>
              <a:off x="1679479" y="5263043"/>
              <a:ext cx="593068" cy="575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4" name="Picture 4" descr="Image result for marble clipart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286" t="66527"/>
            <a:stretch/>
          </p:blipFill>
          <p:spPr bwMode="auto">
            <a:xfrm>
              <a:off x="901528" y="5055691"/>
              <a:ext cx="286211" cy="282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5" name="Picture 4" descr="Image result for marble clipart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286" t="66527"/>
            <a:stretch/>
          </p:blipFill>
          <p:spPr bwMode="auto">
            <a:xfrm>
              <a:off x="1239839" y="5075857"/>
              <a:ext cx="286211" cy="282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6" name="Picture 4" descr="Image result for marble clipart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817" r="66273" b="33473"/>
            <a:stretch/>
          </p:blipFill>
          <p:spPr bwMode="auto">
            <a:xfrm>
              <a:off x="1887117" y="5001749"/>
              <a:ext cx="401740" cy="399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7" name="Picture 4" descr="Image result for marble clipart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286" t="66527"/>
            <a:stretch/>
          </p:blipFill>
          <p:spPr bwMode="auto">
            <a:xfrm>
              <a:off x="1976013" y="4792868"/>
              <a:ext cx="286211" cy="282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8" name="Picture 4" descr="Image result for marble clipart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286" t="66527"/>
            <a:stretch/>
          </p:blipFill>
          <p:spPr bwMode="auto">
            <a:xfrm>
              <a:off x="1069148" y="4833118"/>
              <a:ext cx="286211" cy="282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9" name="Picture 4" descr="Image result for marble clip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80" t="33392" r="32939" b="32898"/>
            <a:stretch/>
          </p:blipFill>
          <p:spPr bwMode="auto">
            <a:xfrm>
              <a:off x="1374911" y="4710731"/>
              <a:ext cx="593068" cy="575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0" name="Picture 2" descr="Image result for test tube clipart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0936" y="3970339"/>
              <a:ext cx="1376763" cy="1955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1" name="Picture 140" descr="Image result for marble clip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80" t="33392" r="32939" b="32898"/>
            <a:stretch/>
          </p:blipFill>
          <p:spPr bwMode="auto">
            <a:xfrm>
              <a:off x="2825689" y="5254688"/>
              <a:ext cx="593068" cy="575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2" name="Picture 4" descr="Image result for marble clipart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817" r="66273" b="33473"/>
            <a:stretch/>
          </p:blipFill>
          <p:spPr bwMode="auto">
            <a:xfrm>
              <a:off x="3349937" y="5190662"/>
              <a:ext cx="401740" cy="399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" name="Picture 4" descr="Image result for marble clipart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286" t="66527"/>
            <a:stretch/>
          </p:blipFill>
          <p:spPr bwMode="auto">
            <a:xfrm>
              <a:off x="3356211" y="5585803"/>
              <a:ext cx="286211" cy="282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4" name="Picture 4" descr="Image result for marble clip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80" t="33392" r="32939" b="32898"/>
            <a:stretch/>
          </p:blipFill>
          <p:spPr bwMode="auto">
            <a:xfrm>
              <a:off x="3599209" y="5236352"/>
              <a:ext cx="593068" cy="575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5" name="Picture 4" descr="Image result for marble clipart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286" t="66527"/>
            <a:stretch/>
          </p:blipFill>
          <p:spPr bwMode="auto">
            <a:xfrm>
              <a:off x="2821258" y="5029000"/>
              <a:ext cx="286211" cy="282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6" name="Picture 4" descr="Image result for marble clipart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286" t="66527"/>
            <a:stretch/>
          </p:blipFill>
          <p:spPr bwMode="auto">
            <a:xfrm>
              <a:off x="3159569" y="5049166"/>
              <a:ext cx="286211" cy="282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7" name="Picture 4" descr="Image result for marble clipart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817" r="66273" b="33473"/>
            <a:stretch/>
          </p:blipFill>
          <p:spPr bwMode="auto">
            <a:xfrm>
              <a:off x="3806847" y="4975058"/>
              <a:ext cx="401740" cy="399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8" name="Picture 4" descr="Image result for marble clipart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286" t="66527"/>
            <a:stretch/>
          </p:blipFill>
          <p:spPr bwMode="auto">
            <a:xfrm>
              <a:off x="3895743" y="4766177"/>
              <a:ext cx="286211" cy="282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9" name="Picture 4" descr="Image result for marble clipart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286" t="66527"/>
            <a:stretch/>
          </p:blipFill>
          <p:spPr bwMode="auto">
            <a:xfrm>
              <a:off x="2988878" y="4806427"/>
              <a:ext cx="286211" cy="282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0" name="Picture 4" descr="Image result for marble clip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80" t="33392" r="32939" b="32898"/>
            <a:stretch/>
          </p:blipFill>
          <p:spPr bwMode="auto">
            <a:xfrm>
              <a:off x="3294641" y="4684040"/>
              <a:ext cx="593068" cy="575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1" name="TextBox 150"/>
            <p:cNvSpPr txBox="1"/>
            <p:nvPr/>
          </p:nvSpPr>
          <p:spPr>
            <a:xfrm>
              <a:off x="1149835" y="3494246"/>
              <a:ext cx="950733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/>
                <a:t>Claim 1</a:t>
              </a: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2970414" y="3511606"/>
              <a:ext cx="950733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/>
                <a:t>Claim 2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1044634" y="5964466"/>
              <a:ext cx="950733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/>
                <a:t>Claim 3</a:t>
              </a: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3013208" y="5949095"/>
              <a:ext cx="950733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/>
                <a:t>Claim 4</a:t>
              </a:r>
            </a:p>
          </p:txBody>
        </p:sp>
      </p:grpSp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a student performs across </a:t>
            </a:r>
            <a:r>
              <a:rPr lang="en-US" b="1" dirty="0"/>
              <a:t>all </a:t>
            </a:r>
            <a:r>
              <a:rPr lang="en-US" dirty="0" smtClean="0"/>
              <a:t>claims </a:t>
            </a:r>
            <a:r>
              <a:rPr lang="en-US" dirty="0"/>
              <a:t>generates their overall score</a:t>
            </a:r>
          </a:p>
        </p:txBody>
      </p:sp>
    </p:spTree>
    <p:extLst>
      <p:ext uri="{BB962C8B-B14F-4D97-AF65-F5344CB8AC3E}">
        <p14:creationId xmlns:p14="http://schemas.microsoft.com/office/powerpoint/2010/main" val="37361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 descr="Large full beaker with horizontal lines. From the top the lines are labled: level 4, level 3, level 2, and level 1. The beaker is filled to level 4. The majority of the marbles are large, green, difficult marbles&#10;" title="Large full beeker"/>
          <p:cNvGrpSpPr/>
          <p:nvPr/>
        </p:nvGrpSpPr>
        <p:grpSpPr>
          <a:xfrm>
            <a:off x="6643365" y="2052479"/>
            <a:ext cx="3482449" cy="3753318"/>
            <a:chOff x="6643365" y="2052479"/>
            <a:chExt cx="3482449" cy="3753318"/>
          </a:xfrm>
        </p:grpSpPr>
        <p:grpSp>
          <p:nvGrpSpPr>
            <p:cNvPr id="26" name="Group 25" descr="Large full beaker with horizontal lines. From the top the lines are labled: level 4, level 3, level 2, and level 1. The beaker is filled to level 4. The majority of the marbles are large, green, difficult marbles&#10;" title="Large full beeker"/>
            <p:cNvGrpSpPr/>
            <p:nvPr/>
          </p:nvGrpSpPr>
          <p:grpSpPr>
            <a:xfrm>
              <a:off x="7196287" y="2052479"/>
              <a:ext cx="2929527" cy="3753318"/>
              <a:chOff x="7169349" y="1710071"/>
              <a:chExt cx="3906036" cy="5004425"/>
            </a:xfrm>
          </p:grpSpPr>
          <p:pic>
            <p:nvPicPr>
              <p:cNvPr id="27" name="Picture 2" descr="Image result for empty beaker clipart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69349" y="1716533"/>
                <a:ext cx="3906036" cy="49979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28" name="Straight Connector 27"/>
              <p:cNvCxnSpPr/>
              <p:nvPr/>
            </p:nvCxnSpPr>
            <p:spPr>
              <a:xfrm>
                <a:off x="7538783" y="5696399"/>
                <a:ext cx="2845431" cy="0"/>
              </a:xfrm>
              <a:prstGeom prst="line">
                <a:avLst/>
              </a:prstGeom>
              <a:ln w="381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7538783" y="4711635"/>
                <a:ext cx="2845431" cy="0"/>
              </a:xfrm>
              <a:prstGeom prst="line">
                <a:avLst/>
              </a:prstGeom>
              <a:ln w="381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7500576" y="3726872"/>
                <a:ext cx="2845431" cy="0"/>
              </a:xfrm>
              <a:prstGeom prst="line">
                <a:avLst/>
              </a:prstGeom>
              <a:ln w="381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7500576" y="2742109"/>
                <a:ext cx="2845431" cy="0"/>
              </a:xfrm>
              <a:prstGeom prst="line">
                <a:avLst/>
              </a:prstGeom>
              <a:ln w="381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/>
              <p:cNvSpPr txBox="1"/>
              <p:nvPr/>
            </p:nvSpPr>
            <p:spPr>
              <a:xfrm>
                <a:off x="7463551" y="1710071"/>
                <a:ext cx="313035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Tw Cen MT" panose="020B0602020104020603" pitchFamily="34" charset="0"/>
                  </a:rPr>
                  <a:t>Overall Scale Score</a:t>
                </a:r>
              </a:p>
              <a:p>
                <a:pPr algn="ctr"/>
                <a:r>
                  <a:rPr lang="en-US" sz="1350" dirty="0">
                    <a:latin typeface="Tw Cen MT" panose="020B0602020104020603" pitchFamily="34" charset="0"/>
                  </a:rPr>
                  <a:t>“Estimation of Ability”</a:t>
                </a:r>
              </a:p>
            </p:txBody>
          </p:sp>
        </p:grpSp>
        <p:grpSp>
          <p:nvGrpSpPr>
            <p:cNvPr id="37" name="Group 36" title="Marbles in beaker"/>
            <p:cNvGrpSpPr/>
            <p:nvPr/>
          </p:nvGrpSpPr>
          <p:grpSpPr>
            <a:xfrm>
              <a:off x="7395023" y="2907970"/>
              <a:ext cx="2249453" cy="2890037"/>
              <a:chOff x="7434329" y="2850724"/>
              <a:chExt cx="2999271" cy="3853383"/>
            </a:xfrm>
          </p:grpSpPr>
          <p:pic>
            <p:nvPicPr>
              <p:cNvPr id="38" name="Picture 37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480" t="33392" r="32939" b="32898"/>
              <a:stretch/>
            </p:blipFill>
            <p:spPr bwMode="auto">
              <a:xfrm rot="3997078">
                <a:off x="7720674" y="5601389"/>
                <a:ext cx="593068" cy="5757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480" t="33392" r="32939" b="32898"/>
              <a:stretch/>
            </p:blipFill>
            <p:spPr bwMode="auto">
              <a:xfrm rot="3997078">
                <a:off x="8003295" y="6095705"/>
                <a:ext cx="593068" cy="5757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286" t="66527"/>
              <a:stretch/>
            </p:blipFill>
            <p:spPr bwMode="auto">
              <a:xfrm rot="3997078">
                <a:off x="8551495" y="6372660"/>
                <a:ext cx="286211" cy="2829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480" t="33392" r="32939" b="32898"/>
              <a:stretch/>
            </p:blipFill>
            <p:spPr bwMode="auto">
              <a:xfrm rot="3997078">
                <a:off x="7438055" y="6095704"/>
                <a:ext cx="593068" cy="5757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480" t="33392" r="32939" b="32898"/>
              <a:stretch/>
            </p:blipFill>
            <p:spPr bwMode="auto">
              <a:xfrm rot="3997078">
                <a:off x="8261525" y="5535728"/>
                <a:ext cx="593068" cy="5757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286" t="66527"/>
              <a:stretch/>
            </p:blipFill>
            <p:spPr bwMode="auto">
              <a:xfrm rot="3997078">
                <a:off x="8821250" y="6369938"/>
                <a:ext cx="286211" cy="2829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2817" r="66273" b="33473"/>
              <a:stretch/>
            </p:blipFill>
            <p:spPr bwMode="auto">
              <a:xfrm rot="3997078">
                <a:off x="8633952" y="6012881"/>
                <a:ext cx="401740" cy="3998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2817" r="66273" b="33473"/>
              <a:stretch/>
            </p:blipFill>
            <p:spPr bwMode="auto">
              <a:xfrm rot="3997078">
                <a:off x="9119964" y="6302424"/>
                <a:ext cx="401740" cy="3998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286" t="66527"/>
              <a:stretch/>
            </p:blipFill>
            <p:spPr bwMode="auto">
              <a:xfrm rot="3997078">
                <a:off x="9039866" y="6043155"/>
                <a:ext cx="286211" cy="2829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286" t="66527"/>
              <a:stretch/>
            </p:blipFill>
            <p:spPr bwMode="auto">
              <a:xfrm rot="3997078">
                <a:off x="9973073" y="6375121"/>
                <a:ext cx="286211" cy="2829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480" t="33392" r="32939" b="32898"/>
              <a:stretch/>
            </p:blipFill>
            <p:spPr bwMode="auto">
              <a:xfrm rot="3997078">
                <a:off x="9446515" y="6119710"/>
                <a:ext cx="593068" cy="5757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480" t="33392" r="32939" b="32898"/>
              <a:stretch/>
            </p:blipFill>
            <p:spPr bwMode="auto">
              <a:xfrm rot="3997078">
                <a:off x="9849203" y="5710183"/>
                <a:ext cx="593068" cy="5757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480" t="33392" r="32939" b="32898"/>
              <a:stretch/>
            </p:blipFill>
            <p:spPr bwMode="auto">
              <a:xfrm rot="3997078">
                <a:off x="9243484" y="5604922"/>
                <a:ext cx="593068" cy="5757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2817" r="66273" b="33473"/>
              <a:stretch/>
            </p:blipFill>
            <p:spPr bwMode="auto">
              <a:xfrm rot="3997078">
                <a:off x="8897037" y="5656825"/>
                <a:ext cx="401740" cy="3998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480" t="33392" r="32939" b="32898"/>
              <a:stretch/>
            </p:blipFill>
            <p:spPr bwMode="auto">
              <a:xfrm rot="3997078">
                <a:off x="7425658" y="5089205"/>
                <a:ext cx="593068" cy="5757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480" t="33392" r="32939" b="32898"/>
              <a:stretch/>
            </p:blipFill>
            <p:spPr bwMode="auto">
              <a:xfrm rot="3997078">
                <a:off x="7449545" y="4503792"/>
                <a:ext cx="593068" cy="5757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480" t="33392" r="32939" b="32898"/>
              <a:stretch/>
            </p:blipFill>
            <p:spPr bwMode="auto">
              <a:xfrm rot="3997078">
                <a:off x="7991099" y="5049688"/>
                <a:ext cx="593068" cy="5757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480" t="33392" r="32939" b="32898"/>
              <a:stretch/>
            </p:blipFill>
            <p:spPr bwMode="auto">
              <a:xfrm rot="3997078">
                <a:off x="9631226" y="5125549"/>
                <a:ext cx="593068" cy="5757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286" t="66527"/>
              <a:stretch/>
            </p:blipFill>
            <p:spPr bwMode="auto">
              <a:xfrm rot="3997078">
                <a:off x="8617394" y="5299068"/>
                <a:ext cx="286211" cy="2829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2817" r="66273" b="33473"/>
              <a:stretch/>
            </p:blipFill>
            <p:spPr bwMode="auto">
              <a:xfrm rot="3997078">
                <a:off x="8043560" y="4656732"/>
                <a:ext cx="401740" cy="3998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2817" r="66273" b="33473"/>
              <a:stretch/>
            </p:blipFill>
            <p:spPr bwMode="auto">
              <a:xfrm rot="3997078">
                <a:off x="9994581" y="4754625"/>
                <a:ext cx="401740" cy="3998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480" t="33392" r="32939" b="32898"/>
              <a:stretch/>
            </p:blipFill>
            <p:spPr bwMode="auto">
              <a:xfrm rot="3997078">
                <a:off x="9049320" y="5054860"/>
                <a:ext cx="593068" cy="5757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480" t="33392" r="32939" b="32898"/>
              <a:stretch/>
            </p:blipFill>
            <p:spPr bwMode="auto">
              <a:xfrm rot="3997078">
                <a:off x="8511820" y="4691508"/>
                <a:ext cx="593068" cy="5757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480" t="33392" r="32939" b="32898"/>
              <a:stretch/>
            </p:blipFill>
            <p:spPr bwMode="auto">
              <a:xfrm rot="3997078">
                <a:off x="9401569" y="4554533"/>
                <a:ext cx="593068" cy="5757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480" t="33392" r="32939" b="32898"/>
              <a:stretch/>
            </p:blipFill>
            <p:spPr bwMode="auto">
              <a:xfrm rot="3997078">
                <a:off x="8915389" y="4225028"/>
                <a:ext cx="593068" cy="5757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480" t="33392" r="32939" b="32898"/>
              <a:stretch/>
            </p:blipFill>
            <p:spPr bwMode="auto">
              <a:xfrm rot="3997078">
                <a:off x="9793263" y="4064393"/>
                <a:ext cx="593068" cy="5757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480" t="33392" r="32939" b="32898"/>
              <a:stretch/>
            </p:blipFill>
            <p:spPr bwMode="auto">
              <a:xfrm rot="3997078">
                <a:off x="7856701" y="4043599"/>
                <a:ext cx="593068" cy="5757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480" t="33392" r="32939" b="32898"/>
              <a:stretch/>
            </p:blipFill>
            <p:spPr bwMode="auto">
              <a:xfrm rot="3997078">
                <a:off x="8425769" y="3940047"/>
                <a:ext cx="593068" cy="5757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480" t="33392" r="32939" b="32898"/>
              <a:stretch/>
            </p:blipFill>
            <p:spPr bwMode="auto">
              <a:xfrm rot="3997078">
                <a:off x="9275633" y="3744766"/>
                <a:ext cx="593068" cy="5757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2817" r="66273" b="33473"/>
              <a:stretch/>
            </p:blipFill>
            <p:spPr bwMode="auto">
              <a:xfrm rot="3997078">
                <a:off x="8905533" y="3720164"/>
                <a:ext cx="401740" cy="3998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2817" r="66273" b="33473"/>
              <a:stretch/>
            </p:blipFill>
            <p:spPr bwMode="auto">
              <a:xfrm rot="3997078">
                <a:off x="7495379" y="4002579"/>
                <a:ext cx="401740" cy="3998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480" t="33392" r="32939" b="32898"/>
              <a:stretch/>
            </p:blipFill>
            <p:spPr bwMode="auto">
              <a:xfrm rot="3997078">
                <a:off x="8031920" y="3474062"/>
                <a:ext cx="593068" cy="5757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480" t="33392" r="32939" b="32898"/>
              <a:stretch/>
            </p:blipFill>
            <p:spPr bwMode="auto">
              <a:xfrm rot="3997078">
                <a:off x="9819643" y="3427419"/>
                <a:ext cx="593068" cy="5757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480" t="33392" r="32939" b="32898"/>
              <a:stretch/>
            </p:blipFill>
            <p:spPr bwMode="auto">
              <a:xfrm rot="3997078">
                <a:off x="7465033" y="3390177"/>
                <a:ext cx="593068" cy="5757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2817" r="66273" b="33473"/>
              <a:stretch/>
            </p:blipFill>
            <p:spPr bwMode="auto">
              <a:xfrm rot="3997078">
                <a:off x="8595694" y="3391848"/>
                <a:ext cx="401740" cy="3998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2817" r="66273" b="33473"/>
              <a:stretch/>
            </p:blipFill>
            <p:spPr bwMode="auto">
              <a:xfrm rot="3997078">
                <a:off x="7889679" y="3112842"/>
                <a:ext cx="401740" cy="3998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480" t="33392" r="32939" b="32898"/>
              <a:stretch/>
            </p:blipFill>
            <p:spPr bwMode="auto">
              <a:xfrm rot="3997078">
                <a:off x="9334394" y="3184448"/>
                <a:ext cx="593068" cy="5757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480" t="33392" r="32939" b="32898"/>
              <a:stretch/>
            </p:blipFill>
            <p:spPr bwMode="auto">
              <a:xfrm rot="3997078">
                <a:off x="8244221" y="2859395"/>
                <a:ext cx="593068" cy="5757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6" name="Group 125"/>
            <p:cNvGrpSpPr/>
            <p:nvPr/>
          </p:nvGrpSpPr>
          <p:grpSpPr>
            <a:xfrm>
              <a:off x="6643365" y="2693620"/>
              <a:ext cx="709717" cy="2476273"/>
              <a:chOff x="3929231" y="2511920"/>
              <a:chExt cx="709717" cy="2476273"/>
            </a:xfrm>
          </p:grpSpPr>
          <p:sp>
            <p:nvSpPr>
              <p:cNvPr id="127" name="TextBox 126"/>
              <p:cNvSpPr txBox="1"/>
              <p:nvPr/>
            </p:nvSpPr>
            <p:spPr>
              <a:xfrm>
                <a:off x="3929231" y="4688111"/>
                <a:ext cx="681028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dirty="0">
                    <a:solidFill>
                      <a:srgbClr val="FF0000"/>
                    </a:solidFill>
                    <a:latin typeface="Tw Cen MT" panose="020B0602020104020603" pitchFamily="34" charset="0"/>
                  </a:rPr>
                  <a:t>Level 1</a:t>
                </a: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3929231" y="3962714"/>
                <a:ext cx="676199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dirty="0">
                    <a:solidFill>
                      <a:schemeClr val="accent2">
                        <a:lumMod val="75000"/>
                      </a:schemeClr>
                    </a:solidFill>
                    <a:latin typeface="Tw Cen MT" panose="020B0602020104020603" pitchFamily="34" charset="0"/>
                  </a:rPr>
                  <a:t>Level 2</a:t>
                </a:r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3929231" y="3237317"/>
                <a:ext cx="676199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dirty="0">
                    <a:solidFill>
                      <a:srgbClr val="00B050"/>
                    </a:solidFill>
                    <a:latin typeface="Tw Cen MT" panose="020B0602020104020603" pitchFamily="34" charset="0"/>
                  </a:rPr>
                  <a:t>Level 3</a:t>
                </a:r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3929231" y="2511920"/>
                <a:ext cx="709717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dirty="0" smtClean="0">
                    <a:solidFill>
                      <a:srgbClr val="7030A0"/>
                    </a:solidFill>
                    <a:latin typeface="Tw Cen MT" panose="020B0602020104020603" pitchFamily="34" charset="0"/>
                  </a:rPr>
                  <a:t>Level </a:t>
                </a:r>
                <a:r>
                  <a:rPr lang="en-US" sz="1350" dirty="0">
                    <a:solidFill>
                      <a:srgbClr val="7030A0"/>
                    </a:solidFill>
                    <a:latin typeface="Tw Cen MT" panose="020B0602020104020603" pitchFamily="34" charset="0"/>
                  </a:rPr>
                  <a:t>4</a:t>
                </a:r>
              </a:p>
            </p:txBody>
          </p:sp>
        </p:grpSp>
      </p:grpSp>
      <p:sp>
        <p:nvSpPr>
          <p:cNvPr id="76" name="Circular Arrow 75" descr="Arrow indicates jars of marbles pouring into the empty beaker" title="Arrow"/>
          <p:cNvSpPr/>
          <p:nvPr/>
        </p:nvSpPr>
        <p:spPr>
          <a:xfrm>
            <a:off x="6936099" y="1114837"/>
            <a:ext cx="1218439" cy="1503236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4577832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grpSp>
        <p:nvGrpSpPr>
          <p:cNvPr id="77" name="Group 76" descr="Each of the 4 claims is represented by a jar of marbles. Each jar contains 3 large, green, difficult marbles; 2 medium, gold, moderate marbles; 5small, turquiose, easy marbles" title="4 jars with marbles"/>
          <p:cNvGrpSpPr/>
          <p:nvPr/>
        </p:nvGrpSpPr>
        <p:grpSpPr>
          <a:xfrm rot="17549252">
            <a:off x="5932913" y="883270"/>
            <a:ext cx="1411172" cy="1179334"/>
            <a:chOff x="4474556" y="333271"/>
            <a:chExt cx="2412367" cy="1854851"/>
          </a:xfrm>
        </p:grpSpPr>
        <p:grpSp>
          <p:nvGrpSpPr>
            <p:cNvPr id="78" name="Group 77"/>
            <p:cNvGrpSpPr/>
            <p:nvPr/>
          </p:nvGrpSpPr>
          <p:grpSpPr>
            <a:xfrm rot="3997078">
              <a:off x="4753314" y="54513"/>
              <a:ext cx="1397651" cy="1955167"/>
              <a:chOff x="3362074" y="2405281"/>
              <a:chExt cx="1659873" cy="2321988"/>
            </a:xfrm>
          </p:grpSpPr>
          <p:pic>
            <p:nvPicPr>
              <p:cNvPr id="115" name="Picture 2" descr="Image result for test tube clipart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2074" y="2405281"/>
                <a:ext cx="1635066" cy="2321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6" name="Picture 115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480" t="33392" r="32939" b="32898"/>
              <a:stretch/>
            </p:blipFill>
            <p:spPr bwMode="auto">
              <a:xfrm>
                <a:off x="3379595" y="3930595"/>
                <a:ext cx="704337" cy="6837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7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2817" r="66273" b="33473"/>
              <a:stretch/>
            </p:blipFill>
            <p:spPr bwMode="auto">
              <a:xfrm>
                <a:off x="4002200" y="3854556"/>
                <a:ext cx="477113" cy="4748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8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286" t="66527"/>
              <a:stretch/>
            </p:blipFill>
            <p:spPr bwMode="auto">
              <a:xfrm>
                <a:off x="4009652" y="4323832"/>
                <a:ext cx="339909" cy="3360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9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480" t="33392" r="32939" b="32898"/>
              <a:stretch/>
            </p:blipFill>
            <p:spPr bwMode="auto">
              <a:xfrm>
                <a:off x="4298240" y="3908819"/>
                <a:ext cx="704337" cy="6837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0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286" t="66527"/>
              <a:stretch/>
            </p:blipFill>
            <p:spPr bwMode="auto">
              <a:xfrm>
                <a:off x="3374333" y="3662564"/>
                <a:ext cx="339909" cy="3360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1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286" t="66527"/>
              <a:stretch/>
            </p:blipFill>
            <p:spPr bwMode="auto">
              <a:xfrm>
                <a:off x="3776116" y="3686514"/>
                <a:ext cx="339909" cy="3360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2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2817" r="66273" b="33473"/>
              <a:stretch/>
            </p:blipFill>
            <p:spPr bwMode="auto">
              <a:xfrm>
                <a:off x="4544834" y="3598502"/>
                <a:ext cx="477113" cy="4748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3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286" t="66527"/>
              <a:stretch/>
            </p:blipFill>
            <p:spPr bwMode="auto">
              <a:xfrm>
                <a:off x="4650408" y="3350431"/>
                <a:ext cx="339909" cy="3360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4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286" t="66527"/>
              <a:stretch/>
            </p:blipFill>
            <p:spPr bwMode="auto">
              <a:xfrm>
                <a:off x="3573401" y="3398233"/>
                <a:ext cx="339909" cy="3360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5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480" t="33392" r="32939" b="32898"/>
              <a:stretch/>
            </p:blipFill>
            <p:spPr bwMode="auto">
              <a:xfrm>
                <a:off x="3936530" y="3252884"/>
                <a:ext cx="704337" cy="6837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9" name="Group 78"/>
            <p:cNvGrpSpPr/>
            <p:nvPr/>
          </p:nvGrpSpPr>
          <p:grpSpPr>
            <a:xfrm rot="3997078">
              <a:off x="4905714" y="206913"/>
              <a:ext cx="1397651" cy="1955167"/>
              <a:chOff x="3362074" y="2405281"/>
              <a:chExt cx="1659873" cy="2321988"/>
            </a:xfrm>
          </p:grpSpPr>
          <p:pic>
            <p:nvPicPr>
              <p:cNvPr id="104" name="Picture 2" descr="Image result for test tube clipart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2074" y="2405281"/>
                <a:ext cx="1635066" cy="2321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" name="Picture 10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480" t="33392" r="32939" b="32898"/>
              <a:stretch/>
            </p:blipFill>
            <p:spPr bwMode="auto">
              <a:xfrm>
                <a:off x="3379595" y="3930595"/>
                <a:ext cx="704337" cy="6837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2817" r="66273" b="33473"/>
              <a:stretch/>
            </p:blipFill>
            <p:spPr bwMode="auto">
              <a:xfrm>
                <a:off x="4002200" y="3854556"/>
                <a:ext cx="477113" cy="4748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286" t="66527"/>
              <a:stretch/>
            </p:blipFill>
            <p:spPr bwMode="auto">
              <a:xfrm>
                <a:off x="4009652" y="4323832"/>
                <a:ext cx="339909" cy="3360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480" t="33392" r="32939" b="32898"/>
              <a:stretch/>
            </p:blipFill>
            <p:spPr bwMode="auto">
              <a:xfrm>
                <a:off x="4298240" y="3908819"/>
                <a:ext cx="704337" cy="6837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286" t="66527"/>
              <a:stretch/>
            </p:blipFill>
            <p:spPr bwMode="auto">
              <a:xfrm>
                <a:off x="3374333" y="3662564"/>
                <a:ext cx="339909" cy="3360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286" t="66527"/>
              <a:stretch/>
            </p:blipFill>
            <p:spPr bwMode="auto">
              <a:xfrm>
                <a:off x="3776116" y="3686514"/>
                <a:ext cx="339909" cy="3360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1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2817" r="66273" b="33473"/>
              <a:stretch/>
            </p:blipFill>
            <p:spPr bwMode="auto">
              <a:xfrm>
                <a:off x="4544834" y="3598502"/>
                <a:ext cx="477113" cy="4748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286" t="66527"/>
              <a:stretch/>
            </p:blipFill>
            <p:spPr bwMode="auto">
              <a:xfrm>
                <a:off x="4650408" y="3350431"/>
                <a:ext cx="339909" cy="3360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3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286" t="66527"/>
              <a:stretch/>
            </p:blipFill>
            <p:spPr bwMode="auto">
              <a:xfrm>
                <a:off x="3573401" y="3398233"/>
                <a:ext cx="339909" cy="3360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4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480" t="33392" r="32939" b="32898"/>
              <a:stretch/>
            </p:blipFill>
            <p:spPr bwMode="auto">
              <a:xfrm>
                <a:off x="3936530" y="3252884"/>
                <a:ext cx="704337" cy="6837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80" name="Group 79"/>
            <p:cNvGrpSpPr/>
            <p:nvPr/>
          </p:nvGrpSpPr>
          <p:grpSpPr>
            <a:xfrm rot="3997078">
              <a:off x="5058114" y="359313"/>
              <a:ext cx="1397651" cy="1955167"/>
              <a:chOff x="3362074" y="2405281"/>
              <a:chExt cx="1659873" cy="2321988"/>
            </a:xfrm>
          </p:grpSpPr>
          <p:pic>
            <p:nvPicPr>
              <p:cNvPr id="93" name="Picture 2" descr="Image result for test tube clipart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2074" y="2405281"/>
                <a:ext cx="1635066" cy="2321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4" name="Picture 93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480" t="33392" r="32939" b="32898"/>
              <a:stretch/>
            </p:blipFill>
            <p:spPr bwMode="auto">
              <a:xfrm>
                <a:off x="3379595" y="3930595"/>
                <a:ext cx="704337" cy="6837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5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2817" r="66273" b="33473"/>
              <a:stretch/>
            </p:blipFill>
            <p:spPr bwMode="auto">
              <a:xfrm>
                <a:off x="4002200" y="3854556"/>
                <a:ext cx="477113" cy="4748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286" t="66527"/>
              <a:stretch/>
            </p:blipFill>
            <p:spPr bwMode="auto">
              <a:xfrm>
                <a:off x="4009652" y="4323832"/>
                <a:ext cx="339909" cy="3360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480" t="33392" r="32939" b="32898"/>
              <a:stretch/>
            </p:blipFill>
            <p:spPr bwMode="auto">
              <a:xfrm>
                <a:off x="4298240" y="3908819"/>
                <a:ext cx="704337" cy="6837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8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286" t="66527"/>
              <a:stretch/>
            </p:blipFill>
            <p:spPr bwMode="auto">
              <a:xfrm>
                <a:off x="3374333" y="3662564"/>
                <a:ext cx="339909" cy="3360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9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286" t="66527"/>
              <a:stretch/>
            </p:blipFill>
            <p:spPr bwMode="auto">
              <a:xfrm>
                <a:off x="3776116" y="3686514"/>
                <a:ext cx="339909" cy="3360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0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2817" r="66273" b="33473"/>
              <a:stretch/>
            </p:blipFill>
            <p:spPr bwMode="auto">
              <a:xfrm>
                <a:off x="4544834" y="3598502"/>
                <a:ext cx="477113" cy="4748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1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286" t="66527"/>
              <a:stretch/>
            </p:blipFill>
            <p:spPr bwMode="auto">
              <a:xfrm>
                <a:off x="4650408" y="3350431"/>
                <a:ext cx="339909" cy="3360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286" t="66527"/>
              <a:stretch/>
            </p:blipFill>
            <p:spPr bwMode="auto">
              <a:xfrm>
                <a:off x="3573401" y="3398233"/>
                <a:ext cx="339909" cy="3360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480" t="33392" r="32939" b="32898"/>
              <a:stretch/>
            </p:blipFill>
            <p:spPr bwMode="auto">
              <a:xfrm>
                <a:off x="3936530" y="3252884"/>
                <a:ext cx="704337" cy="6837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81" name="Group 80"/>
            <p:cNvGrpSpPr/>
            <p:nvPr/>
          </p:nvGrpSpPr>
          <p:grpSpPr>
            <a:xfrm rot="3997078">
              <a:off x="5210514" y="511713"/>
              <a:ext cx="1397651" cy="1955167"/>
              <a:chOff x="3362074" y="2405281"/>
              <a:chExt cx="1659873" cy="2321988"/>
            </a:xfrm>
          </p:grpSpPr>
          <p:pic>
            <p:nvPicPr>
              <p:cNvPr id="82" name="Picture 2" descr="Image result for test tube clipart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2074" y="2405281"/>
                <a:ext cx="1635066" cy="2321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" name="Picture 82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480" t="33392" r="32939" b="32898"/>
              <a:stretch/>
            </p:blipFill>
            <p:spPr bwMode="auto">
              <a:xfrm>
                <a:off x="3379595" y="3930595"/>
                <a:ext cx="704337" cy="6837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2817" r="66273" b="33473"/>
              <a:stretch/>
            </p:blipFill>
            <p:spPr bwMode="auto">
              <a:xfrm>
                <a:off x="4002200" y="3854556"/>
                <a:ext cx="477113" cy="4748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286" t="66527"/>
              <a:stretch/>
            </p:blipFill>
            <p:spPr bwMode="auto">
              <a:xfrm>
                <a:off x="4009652" y="4323832"/>
                <a:ext cx="339909" cy="3360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480" t="33392" r="32939" b="32898"/>
              <a:stretch/>
            </p:blipFill>
            <p:spPr bwMode="auto">
              <a:xfrm>
                <a:off x="4298240" y="3908819"/>
                <a:ext cx="704337" cy="6837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286" t="66527"/>
              <a:stretch/>
            </p:blipFill>
            <p:spPr bwMode="auto">
              <a:xfrm>
                <a:off x="3374333" y="3662564"/>
                <a:ext cx="339909" cy="3360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286" t="66527"/>
              <a:stretch/>
            </p:blipFill>
            <p:spPr bwMode="auto">
              <a:xfrm>
                <a:off x="3776116" y="3686514"/>
                <a:ext cx="339909" cy="3360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2817" r="66273" b="33473"/>
              <a:stretch/>
            </p:blipFill>
            <p:spPr bwMode="auto">
              <a:xfrm>
                <a:off x="4544834" y="3598502"/>
                <a:ext cx="477113" cy="4748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286" t="66527"/>
              <a:stretch/>
            </p:blipFill>
            <p:spPr bwMode="auto">
              <a:xfrm>
                <a:off x="4650408" y="3350431"/>
                <a:ext cx="339909" cy="3360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286" t="66527"/>
              <a:stretch/>
            </p:blipFill>
            <p:spPr bwMode="auto">
              <a:xfrm>
                <a:off x="3573401" y="3398233"/>
                <a:ext cx="339909" cy="3360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480" t="33392" r="32939" b="32898"/>
              <a:stretch/>
            </p:blipFill>
            <p:spPr bwMode="auto">
              <a:xfrm>
                <a:off x="3936530" y="3252884"/>
                <a:ext cx="704337" cy="6837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82775"/>
            <a:ext cx="3905250" cy="39274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Student </a:t>
            </a:r>
            <a:r>
              <a:rPr lang="en-US" b="1" dirty="0"/>
              <a:t>A</a:t>
            </a:r>
            <a:r>
              <a:rPr lang="en-US" dirty="0"/>
              <a:t> answers ~30 items correctly, most of which are </a:t>
            </a:r>
            <a:r>
              <a:rPr lang="en-US" i="1" u="sng" dirty="0"/>
              <a:t>difficult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Student 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2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 descr="Large, half-full beaker with horizontal lines. From the top the lines are labeled: level 4, level 3, level 2, and level 1. The majority of the marbles are small, turquoise, easy marbles. The marbles almost reach level 2.&#10;" title="Large beaker"/>
          <p:cNvGrpSpPr/>
          <p:nvPr/>
        </p:nvGrpSpPr>
        <p:grpSpPr>
          <a:xfrm>
            <a:off x="6691498" y="2061778"/>
            <a:ext cx="3500990" cy="3753251"/>
            <a:chOff x="6691498" y="2061778"/>
            <a:chExt cx="3500990" cy="3753251"/>
          </a:xfrm>
        </p:grpSpPr>
        <p:grpSp>
          <p:nvGrpSpPr>
            <p:cNvPr id="5" name="Group 4" descr="Large, half-full beaker with horizontal lines. From the top the lines are labeled: level 4, level 3, level 2, and level 1. The majority of the marbles are small, turquoise, easy marbles. The marbles almost reach level 2.&#10;" title="Large beaker"/>
            <p:cNvGrpSpPr/>
            <p:nvPr/>
          </p:nvGrpSpPr>
          <p:grpSpPr>
            <a:xfrm>
              <a:off x="6691498" y="2061778"/>
              <a:ext cx="3500990" cy="3748472"/>
              <a:chOff x="6691498" y="2061778"/>
              <a:chExt cx="3500990" cy="3748472"/>
            </a:xfrm>
          </p:grpSpPr>
          <p:grpSp>
            <p:nvGrpSpPr>
              <p:cNvPr id="126" name="Group 125" descr="Large half full beaker with horizontal lines. From the top the lines are labeled: level 4, level 3, level 2, and level 1. The majority of the marbles are small, turquoise, easy marbles" title="Large beaker"/>
              <p:cNvGrpSpPr/>
              <p:nvPr/>
            </p:nvGrpSpPr>
            <p:grpSpPr>
              <a:xfrm>
                <a:off x="7262961" y="2061778"/>
                <a:ext cx="2929527" cy="3748472"/>
                <a:chOff x="7169348" y="1703700"/>
                <a:chExt cx="3906036" cy="4997963"/>
              </a:xfrm>
            </p:grpSpPr>
            <p:pic>
              <p:nvPicPr>
                <p:cNvPr id="127" name="Picture 2" descr="Image result for empty beaker clipart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169348" y="1703700"/>
                  <a:ext cx="3906036" cy="49979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128" name="Straight Connector 127"/>
                <p:cNvCxnSpPr/>
                <p:nvPr/>
              </p:nvCxnSpPr>
              <p:spPr>
                <a:xfrm>
                  <a:off x="7538783" y="5696399"/>
                  <a:ext cx="2845431" cy="0"/>
                </a:xfrm>
                <a:prstGeom prst="line">
                  <a:avLst/>
                </a:prstGeom>
                <a:ln w="38100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>
                  <a:off x="7500576" y="3726872"/>
                  <a:ext cx="2845431" cy="0"/>
                </a:xfrm>
                <a:prstGeom prst="line">
                  <a:avLst/>
                </a:prstGeom>
                <a:ln w="38100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>
                  <a:off x="7538783" y="4711635"/>
                  <a:ext cx="2845431" cy="0"/>
                </a:xfrm>
                <a:prstGeom prst="line">
                  <a:avLst/>
                </a:prstGeom>
                <a:ln w="38100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>
                  <a:off x="7500576" y="2742109"/>
                  <a:ext cx="2845431" cy="0"/>
                </a:xfrm>
                <a:prstGeom prst="line">
                  <a:avLst/>
                </a:prstGeom>
                <a:ln w="38100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6" name="TextBox 135"/>
                <p:cNvSpPr txBox="1"/>
                <p:nvPr/>
              </p:nvSpPr>
              <p:spPr>
                <a:xfrm>
                  <a:off x="7463551" y="1710071"/>
                  <a:ext cx="3130353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latin typeface="Tw Cen MT" panose="020B0602020104020603" pitchFamily="34" charset="0"/>
                    </a:rPr>
                    <a:t>Overall Scale Score</a:t>
                  </a:r>
                </a:p>
                <a:p>
                  <a:pPr algn="ctr"/>
                  <a:r>
                    <a:rPr lang="en-US" sz="1350" dirty="0">
                      <a:latin typeface="Tw Cen MT" panose="020B0602020104020603" pitchFamily="34" charset="0"/>
                    </a:rPr>
                    <a:t>“Estimation of Ability”</a:t>
                  </a:r>
                </a:p>
              </p:txBody>
            </p:sp>
          </p:grpSp>
          <p:grpSp>
            <p:nvGrpSpPr>
              <p:cNvPr id="4" name="Group 3"/>
              <p:cNvGrpSpPr/>
              <p:nvPr/>
            </p:nvGrpSpPr>
            <p:grpSpPr>
              <a:xfrm>
                <a:off x="6691498" y="2693620"/>
                <a:ext cx="709717" cy="2476273"/>
                <a:chOff x="3929231" y="2511920"/>
                <a:chExt cx="709717" cy="2476273"/>
              </a:xfrm>
            </p:grpSpPr>
            <p:sp>
              <p:nvSpPr>
                <p:cNvPr id="104" name="TextBox 103"/>
                <p:cNvSpPr txBox="1"/>
                <p:nvPr/>
              </p:nvSpPr>
              <p:spPr>
                <a:xfrm>
                  <a:off x="3929231" y="4688111"/>
                  <a:ext cx="681028" cy="3000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350" dirty="0">
                      <a:solidFill>
                        <a:srgbClr val="FF0000"/>
                      </a:solidFill>
                      <a:latin typeface="Tw Cen MT" panose="020B0602020104020603" pitchFamily="34" charset="0"/>
                    </a:rPr>
                    <a:t>Level 1</a:t>
                  </a:r>
                </a:p>
              </p:txBody>
            </p:sp>
            <p:sp>
              <p:nvSpPr>
                <p:cNvPr id="105" name="TextBox 104"/>
                <p:cNvSpPr txBox="1"/>
                <p:nvPr/>
              </p:nvSpPr>
              <p:spPr>
                <a:xfrm>
                  <a:off x="3929231" y="3962714"/>
                  <a:ext cx="676199" cy="3000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350" dirty="0">
                      <a:solidFill>
                        <a:schemeClr val="accent2">
                          <a:lumMod val="75000"/>
                        </a:schemeClr>
                      </a:solidFill>
                      <a:latin typeface="Tw Cen MT" panose="020B0602020104020603" pitchFamily="34" charset="0"/>
                    </a:rPr>
                    <a:t>Level 2</a:t>
                  </a:r>
                </a:p>
              </p:txBody>
            </p:sp>
            <p:sp>
              <p:nvSpPr>
                <p:cNvPr id="106" name="TextBox 105"/>
                <p:cNvSpPr txBox="1"/>
                <p:nvPr/>
              </p:nvSpPr>
              <p:spPr>
                <a:xfrm>
                  <a:off x="3929231" y="3237317"/>
                  <a:ext cx="676199" cy="3000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350" dirty="0">
                      <a:solidFill>
                        <a:srgbClr val="00B050"/>
                      </a:solidFill>
                      <a:latin typeface="Tw Cen MT" panose="020B0602020104020603" pitchFamily="34" charset="0"/>
                    </a:rPr>
                    <a:t>Level 3</a:t>
                  </a:r>
                </a:p>
              </p:txBody>
            </p:sp>
            <p:sp>
              <p:nvSpPr>
                <p:cNvPr id="107" name="TextBox 106"/>
                <p:cNvSpPr txBox="1"/>
                <p:nvPr/>
              </p:nvSpPr>
              <p:spPr>
                <a:xfrm>
                  <a:off x="3929231" y="2511920"/>
                  <a:ext cx="709717" cy="3000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350" dirty="0" smtClean="0">
                      <a:solidFill>
                        <a:srgbClr val="7030A0"/>
                      </a:solidFill>
                      <a:latin typeface="Tw Cen MT" panose="020B0602020104020603" pitchFamily="34" charset="0"/>
                    </a:rPr>
                    <a:t>Level </a:t>
                  </a:r>
                  <a:r>
                    <a:rPr lang="en-US" sz="1350" dirty="0">
                      <a:solidFill>
                        <a:srgbClr val="7030A0"/>
                      </a:solidFill>
                      <a:latin typeface="Tw Cen MT" panose="020B0602020104020603" pitchFamily="34" charset="0"/>
                    </a:rPr>
                    <a:t>4</a:t>
                  </a:r>
                </a:p>
              </p:txBody>
            </p:sp>
          </p:grpSp>
        </p:grpSp>
        <p:grpSp>
          <p:nvGrpSpPr>
            <p:cNvPr id="138" name="Group 137" title="Marbles in beaker"/>
            <p:cNvGrpSpPr/>
            <p:nvPr/>
          </p:nvGrpSpPr>
          <p:grpSpPr>
            <a:xfrm>
              <a:off x="7474927" y="4487976"/>
              <a:ext cx="2167746" cy="1327053"/>
              <a:chOff x="7513905" y="4910685"/>
              <a:chExt cx="2890328" cy="1769404"/>
            </a:xfrm>
          </p:grpSpPr>
          <p:pic>
            <p:nvPicPr>
              <p:cNvPr id="139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286" t="66527"/>
              <a:stretch/>
            </p:blipFill>
            <p:spPr bwMode="auto">
              <a:xfrm rot="3997078">
                <a:off x="8551495" y="6349517"/>
                <a:ext cx="286211" cy="2829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0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480" t="33392" r="32939" b="32898"/>
              <a:stretch/>
            </p:blipFill>
            <p:spPr bwMode="auto">
              <a:xfrm rot="3997078">
                <a:off x="8261525" y="5512585"/>
                <a:ext cx="593068" cy="5757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1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286" t="66527"/>
              <a:stretch/>
            </p:blipFill>
            <p:spPr bwMode="auto">
              <a:xfrm rot="3997078">
                <a:off x="8821250" y="6346795"/>
                <a:ext cx="286211" cy="2829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2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2817" r="66273" b="33473"/>
              <a:stretch/>
            </p:blipFill>
            <p:spPr bwMode="auto">
              <a:xfrm rot="3997078">
                <a:off x="8633952" y="5989738"/>
                <a:ext cx="401740" cy="3998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3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2817" r="66273" b="33473"/>
              <a:stretch/>
            </p:blipFill>
            <p:spPr bwMode="auto">
              <a:xfrm rot="3997078">
                <a:off x="9119964" y="6279281"/>
                <a:ext cx="401740" cy="3998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4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286" t="66527"/>
              <a:stretch/>
            </p:blipFill>
            <p:spPr bwMode="auto">
              <a:xfrm rot="3997078">
                <a:off x="9039866" y="6020012"/>
                <a:ext cx="286211" cy="2829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5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286" t="66527"/>
              <a:stretch/>
            </p:blipFill>
            <p:spPr bwMode="auto">
              <a:xfrm rot="3997078">
                <a:off x="8235083" y="6369614"/>
                <a:ext cx="286211" cy="2829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6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2817" r="66273" b="33473"/>
              <a:stretch/>
            </p:blipFill>
            <p:spPr bwMode="auto">
              <a:xfrm rot="3997078">
                <a:off x="9352690" y="5929878"/>
                <a:ext cx="401740" cy="3998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7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286" t="66527"/>
              <a:stretch/>
            </p:blipFill>
            <p:spPr bwMode="auto">
              <a:xfrm rot="3997078">
                <a:off x="8338606" y="6105442"/>
                <a:ext cx="286211" cy="2829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8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2817" r="66273" b="33473"/>
              <a:stretch/>
            </p:blipFill>
            <p:spPr bwMode="auto">
              <a:xfrm rot="3997078">
                <a:off x="7933136" y="5892475"/>
                <a:ext cx="401740" cy="3998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9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286" t="66527"/>
              <a:stretch/>
            </p:blipFill>
            <p:spPr bwMode="auto">
              <a:xfrm rot="3997078">
                <a:off x="7952092" y="6323216"/>
                <a:ext cx="286211" cy="2829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0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286" t="66527"/>
              <a:stretch/>
            </p:blipFill>
            <p:spPr bwMode="auto">
              <a:xfrm rot="3997078">
                <a:off x="7661852" y="6303118"/>
                <a:ext cx="286211" cy="2829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1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286" t="66527"/>
              <a:stretch/>
            </p:blipFill>
            <p:spPr bwMode="auto">
              <a:xfrm rot="3997078">
                <a:off x="7633390" y="5994599"/>
                <a:ext cx="286211" cy="2829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2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286" t="66527"/>
              <a:stretch/>
            </p:blipFill>
            <p:spPr bwMode="auto">
              <a:xfrm rot="3997078">
                <a:off x="7655728" y="5703848"/>
                <a:ext cx="286211" cy="2829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3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286" t="66527"/>
              <a:stretch/>
            </p:blipFill>
            <p:spPr bwMode="auto">
              <a:xfrm rot="3997078">
                <a:off x="8908052" y="5715529"/>
                <a:ext cx="286211" cy="2829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4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286" t="66527"/>
              <a:stretch/>
            </p:blipFill>
            <p:spPr bwMode="auto">
              <a:xfrm rot="3997078">
                <a:off x="9522509" y="6323217"/>
                <a:ext cx="286211" cy="2829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5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286" t="66527"/>
              <a:stretch/>
            </p:blipFill>
            <p:spPr bwMode="auto">
              <a:xfrm rot="3997078">
                <a:off x="9847435" y="6323215"/>
                <a:ext cx="286211" cy="2829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6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286" t="66527"/>
              <a:stretch/>
            </p:blipFill>
            <p:spPr bwMode="auto">
              <a:xfrm rot="3997078">
                <a:off x="9784994" y="6014471"/>
                <a:ext cx="286211" cy="2829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7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286" t="66527"/>
              <a:stretch/>
            </p:blipFill>
            <p:spPr bwMode="auto">
              <a:xfrm rot="3997078">
                <a:off x="9209753" y="5663219"/>
                <a:ext cx="286211" cy="2829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8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286" t="66527"/>
              <a:stretch/>
            </p:blipFill>
            <p:spPr bwMode="auto">
              <a:xfrm rot="3997078">
                <a:off x="9584414" y="5673269"/>
                <a:ext cx="286211" cy="2829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9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286" t="66527"/>
              <a:stretch/>
            </p:blipFill>
            <p:spPr bwMode="auto">
              <a:xfrm rot="3997078">
                <a:off x="9921457" y="5711294"/>
                <a:ext cx="286211" cy="2829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0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286" t="66527"/>
              <a:stretch/>
            </p:blipFill>
            <p:spPr bwMode="auto">
              <a:xfrm rot="3997078">
                <a:off x="10095199" y="6021138"/>
                <a:ext cx="286211" cy="2829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1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286" t="66527"/>
              <a:stretch/>
            </p:blipFill>
            <p:spPr bwMode="auto">
              <a:xfrm rot="3997078">
                <a:off x="7939113" y="5563802"/>
                <a:ext cx="286211" cy="2829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2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286" t="66527"/>
              <a:stretch/>
            </p:blipFill>
            <p:spPr bwMode="auto">
              <a:xfrm rot="3997078">
                <a:off x="7555168" y="5376710"/>
                <a:ext cx="286211" cy="2829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3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2817" r="66273" b="33473"/>
              <a:stretch/>
            </p:blipFill>
            <p:spPr bwMode="auto">
              <a:xfrm rot="3997078">
                <a:off x="7933136" y="5178372"/>
                <a:ext cx="401740" cy="3998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4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2817" r="66273" b="33473"/>
              <a:stretch/>
            </p:blipFill>
            <p:spPr bwMode="auto">
              <a:xfrm rot="3997078">
                <a:off x="8816117" y="5341654"/>
                <a:ext cx="401740" cy="3998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5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286" t="66527"/>
              <a:stretch/>
            </p:blipFill>
            <p:spPr bwMode="auto">
              <a:xfrm rot="3997078">
                <a:off x="8369853" y="5231240"/>
                <a:ext cx="286211" cy="2829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6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286" t="66527"/>
              <a:stretch/>
            </p:blipFill>
            <p:spPr bwMode="auto">
              <a:xfrm rot="3997078">
                <a:off x="10119632" y="5497531"/>
                <a:ext cx="286211" cy="2829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7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286" t="66527"/>
              <a:stretch/>
            </p:blipFill>
            <p:spPr bwMode="auto">
              <a:xfrm rot="3997078">
                <a:off x="9290694" y="5401287"/>
                <a:ext cx="286211" cy="2829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8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2817" r="66273" b="33473"/>
              <a:stretch/>
            </p:blipFill>
            <p:spPr bwMode="auto">
              <a:xfrm rot="3997078">
                <a:off x="9687083" y="5312564"/>
                <a:ext cx="401740" cy="3998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9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286" t="66527"/>
              <a:stretch/>
            </p:blipFill>
            <p:spPr bwMode="auto">
              <a:xfrm rot="3997078">
                <a:off x="10108125" y="5189202"/>
                <a:ext cx="286211" cy="2829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0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286" t="66527"/>
              <a:stretch/>
            </p:blipFill>
            <p:spPr bwMode="auto">
              <a:xfrm rot="3997078">
                <a:off x="9456303" y="5135680"/>
                <a:ext cx="286211" cy="2829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1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286" t="66527"/>
              <a:stretch/>
            </p:blipFill>
            <p:spPr bwMode="auto">
              <a:xfrm rot="3997078">
                <a:off x="9817964" y="5014076"/>
                <a:ext cx="286211" cy="2829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2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286" t="66527"/>
              <a:stretch/>
            </p:blipFill>
            <p:spPr bwMode="auto">
              <a:xfrm rot="3997078">
                <a:off x="9150846" y="5148125"/>
                <a:ext cx="286211" cy="2829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3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286" t="66527"/>
              <a:stretch/>
            </p:blipFill>
            <p:spPr bwMode="auto">
              <a:xfrm rot="3997078">
                <a:off x="8645790" y="5111812"/>
                <a:ext cx="286211" cy="2829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4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286" t="66527"/>
              <a:stretch/>
            </p:blipFill>
            <p:spPr bwMode="auto">
              <a:xfrm rot="3997078">
                <a:off x="7512294" y="5097202"/>
                <a:ext cx="286211" cy="2829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5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286" t="66527"/>
              <a:stretch/>
            </p:blipFill>
            <p:spPr bwMode="auto">
              <a:xfrm rot="3997078">
                <a:off x="7741835" y="4912296"/>
                <a:ext cx="286211" cy="2829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6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286" t="66527"/>
              <a:stretch/>
            </p:blipFill>
            <p:spPr bwMode="auto">
              <a:xfrm rot="3997078">
                <a:off x="8207636" y="4960617"/>
                <a:ext cx="286211" cy="2829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37" name="Circular Arrow 136" descr="Arrow indicates jars of marbles pouring into the empty beaker" title="Arrow"/>
          <p:cNvSpPr/>
          <p:nvPr/>
        </p:nvSpPr>
        <p:spPr>
          <a:xfrm>
            <a:off x="7073743" y="1119289"/>
            <a:ext cx="1218439" cy="1503236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4294600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grpSp>
        <p:nvGrpSpPr>
          <p:cNvPr id="177" name="Group 176" descr="Each of the 4 claims is represented by a jar of marbles. Each jar contains 3 large, green, difficult marbles; 2 medium, gold, moderate marbles; 5small, turquiose, easy marbles" title="4 jars with marbles"/>
          <p:cNvGrpSpPr/>
          <p:nvPr/>
        </p:nvGrpSpPr>
        <p:grpSpPr>
          <a:xfrm rot="17549252">
            <a:off x="5999588" y="906972"/>
            <a:ext cx="1411172" cy="1179334"/>
            <a:chOff x="4474556" y="333271"/>
            <a:chExt cx="2412367" cy="1854851"/>
          </a:xfrm>
        </p:grpSpPr>
        <p:grpSp>
          <p:nvGrpSpPr>
            <p:cNvPr id="178" name="Group 177"/>
            <p:cNvGrpSpPr/>
            <p:nvPr/>
          </p:nvGrpSpPr>
          <p:grpSpPr>
            <a:xfrm rot="3997078">
              <a:off x="4753314" y="54513"/>
              <a:ext cx="1397651" cy="1955167"/>
              <a:chOff x="3362074" y="2405281"/>
              <a:chExt cx="1659873" cy="2321988"/>
            </a:xfrm>
          </p:grpSpPr>
          <p:pic>
            <p:nvPicPr>
              <p:cNvPr id="215" name="Picture 2" descr="Image result for test tube clipart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2074" y="2405281"/>
                <a:ext cx="1635066" cy="2321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6" name="Picture 215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480" t="33392" r="32939" b="32898"/>
              <a:stretch/>
            </p:blipFill>
            <p:spPr bwMode="auto">
              <a:xfrm>
                <a:off x="3379595" y="3930595"/>
                <a:ext cx="704337" cy="6837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7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2817" r="66273" b="33473"/>
              <a:stretch/>
            </p:blipFill>
            <p:spPr bwMode="auto">
              <a:xfrm>
                <a:off x="4002200" y="3854556"/>
                <a:ext cx="477113" cy="4748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8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286" t="66527"/>
              <a:stretch/>
            </p:blipFill>
            <p:spPr bwMode="auto">
              <a:xfrm>
                <a:off x="4009652" y="4323832"/>
                <a:ext cx="339909" cy="3360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9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480" t="33392" r="32939" b="32898"/>
              <a:stretch/>
            </p:blipFill>
            <p:spPr bwMode="auto">
              <a:xfrm>
                <a:off x="4298240" y="3908819"/>
                <a:ext cx="704337" cy="6837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0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286" t="66527"/>
              <a:stretch/>
            </p:blipFill>
            <p:spPr bwMode="auto">
              <a:xfrm>
                <a:off x="3374333" y="3662564"/>
                <a:ext cx="339909" cy="3360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1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286" t="66527"/>
              <a:stretch/>
            </p:blipFill>
            <p:spPr bwMode="auto">
              <a:xfrm>
                <a:off x="3776116" y="3686514"/>
                <a:ext cx="339909" cy="3360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2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2817" r="66273" b="33473"/>
              <a:stretch/>
            </p:blipFill>
            <p:spPr bwMode="auto">
              <a:xfrm>
                <a:off x="4544834" y="3598502"/>
                <a:ext cx="477113" cy="4748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3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286" t="66527"/>
              <a:stretch/>
            </p:blipFill>
            <p:spPr bwMode="auto">
              <a:xfrm>
                <a:off x="4650408" y="3350431"/>
                <a:ext cx="339909" cy="3360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4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286" t="66527"/>
              <a:stretch/>
            </p:blipFill>
            <p:spPr bwMode="auto">
              <a:xfrm>
                <a:off x="3573401" y="3398233"/>
                <a:ext cx="339909" cy="3360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480" t="33392" r="32939" b="32898"/>
              <a:stretch/>
            </p:blipFill>
            <p:spPr bwMode="auto">
              <a:xfrm>
                <a:off x="3936530" y="3252884"/>
                <a:ext cx="704337" cy="6837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79" name="Group 178"/>
            <p:cNvGrpSpPr/>
            <p:nvPr/>
          </p:nvGrpSpPr>
          <p:grpSpPr>
            <a:xfrm rot="3997078">
              <a:off x="4905714" y="206913"/>
              <a:ext cx="1397651" cy="1955167"/>
              <a:chOff x="3362074" y="2405281"/>
              <a:chExt cx="1659873" cy="2321988"/>
            </a:xfrm>
          </p:grpSpPr>
          <p:pic>
            <p:nvPicPr>
              <p:cNvPr id="204" name="Picture 2" descr="Image result for test tube clipart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2074" y="2405281"/>
                <a:ext cx="1635066" cy="2321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" name="Picture 20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480" t="33392" r="32939" b="32898"/>
              <a:stretch/>
            </p:blipFill>
            <p:spPr bwMode="auto">
              <a:xfrm>
                <a:off x="3379595" y="3930595"/>
                <a:ext cx="704337" cy="6837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6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2817" r="66273" b="33473"/>
              <a:stretch/>
            </p:blipFill>
            <p:spPr bwMode="auto">
              <a:xfrm>
                <a:off x="4002200" y="3854556"/>
                <a:ext cx="477113" cy="4748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7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286" t="66527"/>
              <a:stretch/>
            </p:blipFill>
            <p:spPr bwMode="auto">
              <a:xfrm>
                <a:off x="4009652" y="4323832"/>
                <a:ext cx="339909" cy="3360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8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480" t="33392" r="32939" b="32898"/>
              <a:stretch/>
            </p:blipFill>
            <p:spPr bwMode="auto">
              <a:xfrm>
                <a:off x="4298240" y="3908819"/>
                <a:ext cx="704337" cy="6837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9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286" t="66527"/>
              <a:stretch/>
            </p:blipFill>
            <p:spPr bwMode="auto">
              <a:xfrm>
                <a:off x="3374333" y="3662564"/>
                <a:ext cx="339909" cy="3360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0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286" t="66527"/>
              <a:stretch/>
            </p:blipFill>
            <p:spPr bwMode="auto">
              <a:xfrm>
                <a:off x="3776116" y="3686514"/>
                <a:ext cx="339909" cy="3360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1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2817" r="66273" b="33473"/>
              <a:stretch/>
            </p:blipFill>
            <p:spPr bwMode="auto">
              <a:xfrm>
                <a:off x="4544834" y="3598502"/>
                <a:ext cx="477113" cy="4748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2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286" t="66527"/>
              <a:stretch/>
            </p:blipFill>
            <p:spPr bwMode="auto">
              <a:xfrm>
                <a:off x="4650408" y="3350431"/>
                <a:ext cx="339909" cy="3360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3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286" t="66527"/>
              <a:stretch/>
            </p:blipFill>
            <p:spPr bwMode="auto">
              <a:xfrm>
                <a:off x="3573401" y="3398233"/>
                <a:ext cx="339909" cy="3360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4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480" t="33392" r="32939" b="32898"/>
              <a:stretch/>
            </p:blipFill>
            <p:spPr bwMode="auto">
              <a:xfrm>
                <a:off x="3936530" y="3252884"/>
                <a:ext cx="704337" cy="6837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80" name="Group 179"/>
            <p:cNvGrpSpPr/>
            <p:nvPr/>
          </p:nvGrpSpPr>
          <p:grpSpPr>
            <a:xfrm rot="3997078">
              <a:off x="5058114" y="359313"/>
              <a:ext cx="1397651" cy="1955167"/>
              <a:chOff x="3362074" y="2405281"/>
              <a:chExt cx="1659873" cy="2321988"/>
            </a:xfrm>
          </p:grpSpPr>
          <p:pic>
            <p:nvPicPr>
              <p:cNvPr id="193" name="Picture 2" descr="Image result for test tube clipart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2074" y="2405281"/>
                <a:ext cx="1635066" cy="2321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4" name="Picture 193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480" t="33392" r="32939" b="32898"/>
              <a:stretch/>
            </p:blipFill>
            <p:spPr bwMode="auto">
              <a:xfrm>
                <a:off x="3379595" y="3930595"/>
                <a:ext cx="704337" cy="6837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5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2817" r="66273" b="33473"/>
              <a:stretch/>
            </p:blipFill>
            <p:spPr bwMode="auto">
              <a:xfrm>
                <a:off x="4002200" y="3854556"/>
                <a:ext cx="477113" cy="4748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6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286" t="66527"/>
              <a:stretch/>
            </p:blipFill>
            <p:spPr bwMode="auto">
              <a:xfrm>
                <a:off x="4009652" y="4323832"/>
                <a:ext cx="339909" cy="3360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7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480" t="33392" r="32939" b="32898"/>
              <a:stretch/>
            </p:blipFill>
            <p:spPr bwMode="auto">
              <a:xfrm>
                <a:off x="4298240" y="3908819"/>
                <a:ext cx="704337" cy="6837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8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286" t="66527"/>
              <a:stretch/>
            </p:blipFill>
            <p:spPr bwMode="auto">
              <a:xfrm>
                <a:off x="3374333" y="3662564"/>
                <a:ext cx="339909" cy="3360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9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286" t="66527"/>
              <a:stretch/>
            </p:blipFill>
            <p:spPr bwMode="auto">
              <a:xfrm>
                <a:off x="3776116" y="3686514"/>
                <a:ext cx="339909" cy="3360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0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2817" r="66273" b="33473"/>
              <a:stretch/>
            </p:blipFill>
            <p:spPr bwMode="auto">
              <a:xfrm>
                <a:off x="4544834" y="3598502"/>
                <a:ext cx="477113" cy="4748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1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286" t="66527"/>
              <a:stretch/>
            </p:blipFill>
            <p:spPr bwMode="auto">
              <a:xfrm>
                <a:off x="4650408" y="3350431"/>
                <a:ext cx="339909" cy="3360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2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286" t="66527"/>
              <a:stretch/>
            </p:blipFill>
            <p:spPr bwMode="auto">
              <a:xfrm>
                <a:off x="3573401" y="3398233"/>
                <a:ext cx="339909" cy="3360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3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480" t="33392" r="32939" b="32898"/>
              <a:stretch/>
            </p:blipFill>
            <p:spPr bwMode="auto">
              <a:xfrm>
                <a:off x="3936530" y="3252884"/>
                <a:ext cx="704337" cy="6837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81" name="Group 180"/>
            <p:cNvGrpSpPr/>
            <p:nvPr/>
          </p:nvGrpSpPr>
          <p:grpSpPr>
            <a:xfrm rot="3997078">
              <a:off x="5210514" y="511713"/>
              <a:ext cx="1397651" cy="1955167"/>
              <a:chOff x="3362074" y="2405281"/>
              <a:chExt cx="1659873" cy="2321988"/>
            </a:xfrm>
          </p:grpSpPr>
          <p:pic>
            <p:nvPicPr>
              <p:cNvPr id="182" name="Picture 2" descr="Image result for test tube clipart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2074" y="2405281"/>
                <a:ext cx="1635066" cy="2321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3" name="Picture 182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480" t="33392" r="32939" b="32898"/>
              <a:stretch/>
            </p:blipFill>
            <p:spPr bwMode="auto">
              <a:xfrm>
                <a:off x="3379595" y="3930595"/>
                <a:ext cx="704337" cy="6837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2817" r="66273" b="33473"/>
              <a:stretch/>
            </p:blipFill>
            <p:spPr bwMode="auto">
              <a:xfrm>
                <a:off x="4002200" y="3854556"/>
                <a:ext cx="477113" cy="4748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5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286" t="66527"/>
              <a:stretch/>
            </p:blipFill>
            <p:spPr bwMode="auto">
              <a:xfrm>
                <a:off x="4009652" y="4323832"/>
                <a:ext cx="339909" cy="3360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6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480" t="33392" r="32939" b="32898"/>
              <a:stretch/>
            </p:blipFill>
            <p:spPr bwMode="auto">
              <a:xfrm>
                <a:off x="4298240" y="3908819"/>
                <a:ext cx="704337" cy="6837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7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286" t="66527"/>
              <a:stretch/>
            </p:blipFill>
            <p:spPr bwMode="auto">
              <a:xfrm>
                <a:off x="3374333" y="3662564"/>
                <a:ext cx="339909" cy="3360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8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286" t="66527"/>
              <a:stretch/>
            </p:blipFill>
            <p:spPr bwMode="auto">
              <a:xfrm>
                <a:off x="3776116" y="3686514"/>
                <a:ext cx="339909" cy="3360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9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2817" r="66273" b="33473"/>
              <a:stretch/>
            </p:blipFill>
            <p:spPr bwMode="auto">
              <a:xfrm>
                <a:off x="4544834" y="3598502"/>
                <a:ext cx="477113" cy="4748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0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286" t="66527"/>
              <a:stretch/>
            </p:blipFill>
            <p:spPr bwMode="auto">
              <a:xfrm>
                <a:off x="4650408" y="3350431"/>
                <a:ext cx="339909" cy="3360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1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286" t="66527"/>
              <a:stretch/>
            </p:blipFill>
            <p:spPr bwMode="auto">
              <a:xfrm>
                <a:off x="3573401" y="3398233"/>
                <a:ext cx="339909" cy="3360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2" name="Picture 4" descr="Image result for marble clipart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480" t="33392" r="32939" b="32898"/>
              <a:stretch/>
            </p:blipFill>
            <p:spPr bwMode="auto">
              <a:xfrm>
                <a:off x="3936530" y="3252884"/>
                <a:ext cx="704337" cy="6837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82775"/>
            <a:ext cx="3905250" cy="39274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Student </a:t>
            </a:r>
            <a:r>
              <a:rPr lang="en-US" b="1" dirty="0"/>
              <a:t>B</a:t>
            </a:r>
            <a:r>
              <a:rPr lang="en-US" dirty="0"/>
              <a:t> answers ~30 items correctly, most of which are </a:t>
            </a:r>
            <a:r>
              <a:rPr lang="en-US" i="1" u="sng" dirty="0"/>
              <a:t>easy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Student 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47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Custom 1">
      <a:dk1>
        <a:srgbClr val="244A5F"/>
      </a:dk1>
      <a:lt1>
        <a:srgbClr val="06997E"/>
      </a:lt1>
      <a:dk2>
        <a:srgbClr val="3C85C6"/>
      </a:dk2>
      <a:lt2>
        <a:srgbClr val="FFFFFF"/>
      </a:lt2>
      <a:accent1>
        <a:srgbClr val="848382"/>
      </a:accent1>
      <a:accent2>
        <a:srgbClr val="49473B"/>
      </a:accent2>
      <a:accent3>
        <a:srgbClr val="F2C660"/>
      </a:accent3>
      <a:accent4>
        <a:srgbClr val="EF4759"/>
      </a:accent4>
      <a:accent5>
        <a:srgbClr val="FFFFFF"/>
      </a:accent5>
      <a:accent6>
        <a:srgbClr val="FFFFFF"/>
      </a:accent6>
      <a:hlink>
        <a:srgbClr val="3C85C6"/>
      </a:hlink>
      <a:folHlink>
        <a:srgbClr val="F2C66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662</Words>
  <Application>Microsoft Office PowerPoint</Application>
  <PresentationFormat>Widescreen</PresentationFormat>
  <Paragraphs>106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Palatino Linotype</vt:lpstr>
      <vt:lpstr>Segoe UI Historic</vt:lpstr>
      <vt:lpstr>Segoe UI Light</vt:lpstr>
      <vt:lpstr>Tw Cen MT</vt:lpstr>
      <vt:lpstr>1_Office Theme</vt:lpstr>
      <vt:lpstr>Smarter Balanced Scoring (AKA the “Marble Slides”)</vt:lpstr>
      <vt:lpstr>Limitations of a single test results</vt:lpstr>
      <vt:lpstr>How are scores determined on the SBA?</vt:lpstr>
      <vt:lpstr>Difficulty: Each claim has a number of items with a varying range of difficulties intended to assess a range of student performance levels.</vt:lpstr>
      <vt:lpstr>Test Map vs. Difficulty</vt:lpstr>
      <vt:lpstr>Are Claims “weighted”?</vt:lpstr>
      <vt:lpstr>How a student performs across all claims generates their overall score</vt:lpstr>
      <vt:lpstr>Example: Student A</vt:lpstr>
      <vt:lpstr>Example: Student B</vt:lpstr>
      <vt:lpstr>Comparison of Sample Students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SBA Scoring - Marbles</dc:title>
  <dc:creator>OSPI Assessment</dc:creator>
  <cp:keywords>SBA Scoring - Marbles</cp:keywords>
  <cp:lastModifiedBy>Terese Otto</cp:lastModifiedBy>
  <cp:revision>23</cp:revision>
  <dcterms:created xsi:type="dcterms:W3CDTF">2018-09-04T21:44:03Z</dcterms:created>
  <dcterms:modified xsi:type="dcterms:W3CDTF">2018-11-15T18:36:10Z</dcterms:modified>
</cp:coreProperties>
</file>