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  <p:sldMasterId id="2147483680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embeddedFontLst>
    <p:embeddedFont>
      <p:font typeface="Quattrocento Sans" panose="020B0502050000020003" pitchFamily="34" charset="0"/>
      <p:regular r:id="rId21"/>
      <p:bold r:id="rId22"/>
      <p:italic r:id="rId23"/>
      <p:boldItalic r:id="rId24"/>
    </p:embeddedFont>
    <p:embeddedFont>
      <p:font typeface="Roboto Light" panose="020F0502020204030204" pitchFamily="2" charset="0"/>
      <p:regular r:id="rId25"/>
      <p:bold r:id="rId26"/>
      <p:italic r:id="rId27"/>
      <p:boldItalic r:id="rId28"/>
    </p:embeddedFont>
    <p:embeddedFont>
      <p:font typeface="Roboto Medium" panose="020F0502020204030204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F0TsNONizekD2rJP9psoSo0gD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22/01/the-best-mentorships-help-both-people-grow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enterinfo.org/promising-best-practic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enterinfo.org/promising-best-practice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spi.k12.wa.us/sites/default/files/2023-08/inductionstandards_final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Grantee Reflections Input Opportunity   https://docs.google.com/document/d/1gcSW0jGdj6lQki_Vf-aQex99-SAtdE_u/edit?usp=drive_link&amp;ouid=102268801347269265859&amp;rtpof=true&amp;sd=true</a:t>
            </a:r>
            <a:endParaRPr/>
          </a:p>
        </p:txBody>
      </p:sp>
      <p:sp>
        <p:nvSpPr>
          <p:cNvPr id="452" name="Google Shape;4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Nick</a:t>
            </a:r>
            <a:endParaRPr/>
          </a:p>
        </p:txBody>
      </p:sp>
      <p:sp>
        <p:nvSpPr>
          <p:cNvPr id="483" name="Google Shape;483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Nick</a:t>
            </a:r>
            <a:endParaRPr/>
          </a:p>
        </p:txBody>
      </p:sp>
      <p:sp>
        <p:nvSpPr>
          <p:cNvPr id="491" name="Google Shape;491;p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The Best Mentorships Help Both People Grow (hbr.org)</a:t>
            </a:r>
            <a:r>
              <a:rPr lang="en-US"/>
              <a:t>  </a:t>
            </a:r>
            <a:endParaRPr/>
          </a:p>
        </p:txBody>
      </p:sp>
      <p:sp>
        <p:nvSpPr>
          <p:cNvPr id="500" name="Google Shape;50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next for BEST?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Program Focus -   Maximize funds to Grantees, Build ESA Supports, Foundation Learning Refinement to meet current needs in BEST.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US"/>
            </a:br>
            <a:r>
              <a:rPr lang="en-US"/>
              <a:t>Topics and considerations surfaced at November Collaborative Conversation: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r>
              <a:rPr lang="en-US"/>
              <a:t>1. TPEP- Support to mentors in connection to student growth goals.  What is BEST planning in support to the implementation?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Conditional Certs – What are supports offered by BEST and how might this group share promising practices?</a:t>
            </a:r>
            <a:br>
              <a:rPr lang="en-US"/>
            </a:br>
            <a:r>
              <a:rPr lang="en-US"/>
              <a:t>3. CTE- Teachers from industry with less training- What supports are offered by BEST and what might be elevated?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4. Support to Building Leaders- Principals specifically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 Affinity Groups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6. Models for Mentoring -  How limited funds effect mentoring models.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Mike Esping, OSPI, Assistant Director BEST </a:t>
            </a:r>
            <a:endParaRPr/>
          </a:p>
        </p:txBody>
      </p:sp>
      <p:sp>
        <p:nvSpPr>
          <p:cNvPr id="339" name="Google Shape;3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During Independent Review… </a:t>
            </a:r>
            <a:r>
              <a:rPr lang="en-US" b="1"/>
              <a:t>Contact</a:t>
            </a:r>
            <a:r>
              <a:rPr lang="en-US"/>
              <a:t> </a:t>
            </a:r>
            <a:r>
              <a:rPr lang="en-US" b="1"/>
              <a:t>Mike on OSPI Office Cell if you have any questions:   564-201-0982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Fall Site Visit Report Template -  https://docs.google.com/document/d/1U6abF4_keDRYrAoFYnTpDlrufK99DFWX/edit?usp=drive_link&amp;ouid=102268801347269265859&amp;rtpof=true&amp;sd=true      </a:t>
            </a:r>
            <a:br>
              <a:rPr lang="en-US" b="0"/>
            </a:b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Definition of a Promising Practice:  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b="0"/>
            </a:br>
            <a:r>
              <a:rPr lang="en-US" sz="18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promising practice is a model, plan of action or initiative with evidence of effectiveness present in small-scale progression of implementation with the potential to generate actionable data that could assist in taking the practice to sale and generalizing the results to a broader set of educators and settings.  Promising practices are not yet proven by the highest or strongest evidence but represent some data showing positive outcomes.    (Adapted from </a:t>
            </a:r>
            <a:r>
              <a:rPr lang="en-US" sz="1800" b="0" i="0" u="sng" strike="noStrike">
                <a:solidFill>
                  <a:srgbClr val="0563C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Association of Community Health Centers</a:t>
            </a:r>
            <a:r>
              <a:rPr lang="en-US" sz="18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 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 b="1"/>
          </a:p>
        </p:txBody>
      </p:sp>
      <p:sp>
        <p:nvSpPr>
          <p:cNvPr id="350" name="Google Shape;35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en-US" b="0" i="0" u="none" strike="noStrike">
                <a:latin typeface="Quattrocento Sans"/>
                <a:ea typeface="Quattrocento Sans"/>
                <a:cs typeface="Quattrocento Sans"/>
                <a:sym typeface="Quattrocento Sans"/>
              </a:rPr>
              <a:t>A promising practice is a model, plan of action or initiative with evidence of effectiveness present in small-scale progression of implementation with the potential to generate actionable data that could assist in taking the practice to scale and generalizing the results to a broader set of educators and settings.  Promising practices are not yet proven by the highest or strongest evidence but represent some data showing positive outcomes.    (Adapted from </a:t>
            </a:r>
            <a:r>
              <a:rPr lang="en-US" b="0" i="0" u="sng" strike="noStrike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National Association of Community Health Centers</a:t>
            </a:r>
            <a:r>
              <a:rPr lang="en-US" b="0" i="0" u="none" strike="noStrike"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2"/>
                </a:solidFill>
              </a:rPr>
              <a:t>WEA, KESE, OSPI Departments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next for BEST?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Program Focus -   Maximize funds to Grantees, Build ESA Supports, Foundation Learning Refinement to meet current needs in BEST.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US"/>
            </a:br>
            <a:r>
              <a:rPr lang="en-US"/>
              <a:t>Topics and considerations surfaced at November Collaborative Conversation: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r>
              <a:rPr lang="en-US"/>
              <a:t>1. TPEP- Support to mentors in connection to student growth goals.  What is BEST planning in support to the implementation?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Conditional Certs – What are supports offered by BEST and how might this group share promising practices?</a:t>
            </a:r>
            <a:br>
              <a:rPr lang="en-US"/>
            </a:br>
            <a:r>
              <a:rPr lang="en-US"/>
              <a:t>3. CTE- Teachers from industry with less training- What supports are offered by BEST and what might be elevated?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4. Support to Building Leaders- Principals specifically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 Affinity Groups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6. Models for Mentoring -  How limited funds effect mentoring models.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Read Pages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inductionstandards_final.pdf (ospi.k12.wa.us)</a:t>
            </a:r>
            <a:r>
              <a:rPr lang="en-US"/>
              <a:t>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1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3-4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SPED Supports</a:t>
            </a:r>
            <a:endParaRPr/>
          </a:p>
        </p:txBody>
      </p:sp>
      <p:sp>
        <p:nvSpPr>
          <p:cNvPr id="429" name="Google Shape;42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://k12.wa.us/" TargetMode="Externa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/>
          <p:nvPr/>
        </p:nvSpPr>
        <p:spPr>
          <a:xfrm>
            <a:off x="0" y="0"/>
            <a:ext cx="12192000" cy="356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Quattrocento Sans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6" name="Google Shape;106;p23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423" y="6188131"/>
            <a:ext cx="2737153" cy="45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35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423" y="6188131"/>
            <a:ext cx="2737153" cy="4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5"/>
          <p:cNvSpPr txBox="1">
            <a:spLocks noGrp="1"/>
          </p:cNvSpPr>
          <p:nvPr>
            <p:ph type="dt" idx="10"/>
          </p:nvPr>
        </p:nvSpPr>
        <p:spPr>
          <a:xfrm>
            <a:off x="9309783" y="6253532"/>
            <a:ext cx="153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4040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10709328" y="6253532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3550596" y="6253532"/>
            <a:ext cx="58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4040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  <a:defRPr b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6" name="Google Shape;116;p36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521" y="6252635"/>
            <a:ext cx="2737153" cy="4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6"/>
          <p:cNvSpPr txBox="1">
            <a:spLocks noGrp="1"/>
          </p:cNvSpPr>
          <p:nvPr>
            <p:ph type="sldNum" idx="12"/>
          </p:nvPr>
        </p:nvSpPr>
        <p:spPr>
          <a:xfrm>
            <a:off x="11321946" y="6308099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6"/>
          <p:cNvSpPr/>
          <p:nvPr/>
        </p:nvSpPr>
        <p:spPr>
          <a:xfrm>
            <a:off x="63374" y="81481"/>
            <a:ext cx="12050100" cy="6708600"/>
          </a:xfrm>
          <a:prstGeom prst="rect">
            <a:avLst/>
          </a:prstGeom>
          <a:noFill/>
          <a:ln w="28575" cap="flat" cmpd="sng">
            <a:solidFill>
              <a:srgbClr val="FFCF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3">
  <p:cSld name="Section Slide 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title"/>
          </p:nvPr>
        </p:nvSpPr>
        <p:spPr>
          <a:xfrm>
            <a:off x="803031" y="44623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37" descr="Group of graduate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4">
  <p:cSld name="Section Slide 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title"/>
          </p:nvPr>
        </p:nvSpPr>
        <p:spPr>
          <a:xfrm>
            <a:off x="803031" y="44623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0" name="Google Shape;130;p38" descr="A woman with two children in a librar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Slide 4">
  <p:cSld name="5_Section Slide 4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9"/>
          <p:cNvSpPr txBox="1">
            <a:spLocks noGrp="1"/>
          </p:cNvSpPr>
          <p:nvPr>
            <p:ph type="title"/>
          </p:nvPr>
        </p:nvSpPr>
        <p:spPr>
          <a:xfrm>
            <a:off x="803031" y="44623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39" descr="Two teachers wearing masks in classroom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909" y="0"/>
            <a:ext cx="12201904" cy="3917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1">
  <p:cSld name="Section Slide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0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0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40"/>
          <p:cNvSpPr txBox="1">
            <a:spLocks noGrp="1"/>
          </p:cNvSpPr>
          <p:nvPr>
            <p:ph type="title"/>
          </p:nvPr>
        </p:nvSpPr>
        <p:spPr>
          <a:xfrm>
            <a:off x="803031" y="44623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2" name="Google Shape;142;p40" descr="High school student in a hallwa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Slide 1">
  <p:cSld name="1_Section Slide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41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41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41"/>
          <p:cNvSpPr txBox="1">
            <a:spLocks noGrp="1"/>
          </p:cNvSpPr>
          <p:nvPr>
            <p:ph type="title"/>
          </p:nvPr>
        </p:nvSpPr>
        <p:spPr>
          <a:xfrm>
            <a:off x="803031" y="44623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41" descr="A group of people speak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2">
  <p:cSld name="Section Slide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2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42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42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42"/>
          <p:cNvSpPr txBox="1">
            <a:spLocks noGrp="1"/>
          </p:cNvSpPr>
          <p:nvPr>
            <p:ph type="title"/>
          </p:nvPr>
        </p:nvSpPr>
        <p:spPr>
          <a:xfrm>
            <a:off x="803031" y="44623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42" descr="School buse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Slide 4">
  <p:cSld name="1_Section Slide 4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3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43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43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43"/>
          <p:cNvSpPr txBox="1">
            <a:spLocks noGrp="1"/>
          </p:cNvSpPr>
          <p:nvPr>
            <p:ph type="title"/>
          </p:nvPr>
        </p:nvSpPr>
        <p:spPr>
          <a:xfrm>
            <a:off x="803031" y="44623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43" descr="Two adults with three kindergarten stude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Slide 4">
  <p:cSld name="7_Section Slide 4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4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44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44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44"/>
          <p:cNvSpPr txBox="1">
            <a:spLocks noGrp="1"/>
          </p:cNvSpPr>
          <p:nvPr>
            <p:ph type="title"/>
          </p:nvPr>
        </p:nvSpPr>
        <p:spPr>
          <a:xfrm>
            <a:off x="803031" y="44623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44" descr="Students with raised hand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Slide 4">
  <p:cSld name="2_Section Slide 4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5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45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45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45"/>
          <p:cNvSpPr txBox="1">
            <a:spLocks noGrp="1"/>
          </p:cNvSpPr>
          <p:nvPr>
            <p:ph type="title"/>
          </p:nvPr>
        </p:nvSpPr>
        <p:spPr>
          <a:xfrm>
            <a:off x="803031" y="44623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2" name="Google Shape;172;p45" descr="High schooler and teacher at whiteboar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908" y="0"/>
            <a:ext cx="12201907" cy="3917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Slide 4">
  <p:cSld name="3_Section Slide 4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6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46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46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46"/>
          <p:cNvSpPr txBox="1">
            <a:spLocks noGrp="1"/>
          </p:cNvSpPr>
          <p:nvPr>
            <p:ph type="title"/>
          </p:nvPr>
        </p:nvSpPr>
        <p:spPr>
          <a:xfrm>
            <a:off x="803031" y="44623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46" descr="Man helping child put on mask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910" y="0"/>
            <a:ext cx="12201907" cy="39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Slide 4">
  <p:cSld name="4_Section Slide 4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7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title"/>
          </p:nvPr>
        </p:nvSpPr>
        <p:spPr>
          <a:xfrm>
            <a:off x="803031" y="44623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4" name="Google Shape;184;p47" descr="Child in glasses and mas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909" y="0"/>
            <a:ext cx="12201904" cy="39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Alt">
  <p:cSld name="Section Slide Al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8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48"/>
          <p:cNvSpPr/>
          <p:nvPr/>
        </p:nvSpPr>
        <p:spPr>
          <a:xfrm>
            <a:off x="0" y="0"/>
            <a:ext cx="6110400" cy="6858000"/>
          </a:xfrm>
          <a:prstGeom prst="rect">
            <a:avLst/>
          </a:prstGeom>
          <a:solidFill>
            <a:srgbClr val="404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8"/>
          <p:cNvSpPr txBox="1"/>
          <p:nvPr/>
        </p:nvSpPr>
        <p:spPr>
          <a:xfrm>
            <a:off x="638629" y="2873829"/>
            <a:ext cx="4876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7F5E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Section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48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629" y="5678455"/>
            <a:ext cx="4864703" cy="81391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8"/>
          <p:cNvSpPr txBox="1"/>
          <p:nvPr/>
        </p:nvSpPr>
        <p:spPr>
          <a:xfrm>
            <a:off x="6571343" y="69816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Edit Master text styles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3D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Second level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3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Third level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3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Fourth level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3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Fifth level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nect with OSPI">
  <p:cSld name="Connect with OSPI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9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49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49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7" name="Google Shape;197;p49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31779" y="833184"/>
            <a:ext cx="7738479" cy="129471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9"/>
          <p:cNvSpPr txBox="1"/>
          <p:nvPr/>
        </p:nvSpPr>
        <p:spPr>
          <a:xfrm>
            <a:off x="1837346" y="2290273"/>
            <a:ext cx="801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with us!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9"/>
          <p:cNvSpPr/>
          <p:nvPr/>
        </p:nvSpPr>
        <p:spPr>
          <a:xfrm>
            <a:off x="0" y="3247402"/>
            <a:ext cx="12192000" cy="361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1513" y="3784874"/>
            <a:ext cx="553212" cy="55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1656" y="3815951"/>
            <a:ext cx="539718" cy="53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513" y="5580016"/>
            <a:ext cx="553212" cy="55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4909" y="5629554"/>
            <a:ext cx="553212" cy="55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4909" y="4764484"/>
            <a:ext cx="553212" cy="55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61513" y="4721316"/>
            <a:ext cx="553212" cy="55321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9"/>
          <p:cNvSpPr txBox="1"/>
          <p:nvPr/>
        </p:nvSpPr>
        <p:spPr>
          <a:xfrm>
            <a:off x="7181113" y="3863209"/>
            <a:ext cx="317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facebook.com/waospi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9"/>
          <p:cNvSpPr txBox="1"/>
          <p:nvPr/>
        </p:nvSpPr>
        <p:spPr>
          <a:xfrm>
            <a:off x="2620317" y="4852987"/>
            <a:ext cx="317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twitter.com/waospi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9"/>
          <p:cNvSpPr txBox="1"/>
          <p:nvPr/>
        </p:nvSpPr>
        <p:spPr>
          <a:xfrm>
            <a:off x="7155817" y="4783765"/>
            <a:ext cx="317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youtube.com/waospi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9"/>
          <p:cNvSpPr txBox="1"/>
          <p:nvPr/>
        </p:nvSpPr>
        <p:spPr>
          <a:xfrm>
            <a:off x="2609213" y="5706105"/>
            <a:ext cx="317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medium.com/waospi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9"/>
          <p:cNvSpPr txBox="1"/>
          <p:nvPr/>
        </p:nvSpPr>
        <p:spPr>
          <a:xfrm>
            <a:off x="7155817" y="5660123"/>
            <a:ext cx="367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linkedin.com/company/waospi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9"/>
          <p:cNvSpPr txBox="1"/>
          <p:nvPr/>
        </p:nvSpPr>
        <p:spPr>
          <a:xfrm>
            <a:off x="2597651" y="3868910"/>
            <a:ext cx="270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k12.wa.us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5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5" name="Google Shape;225;p25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423" y="6188131"/>
            <a:ext cx="2737153" cy="4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>
            <a:spLocks noGrp="1"/>
          </p:cNvSpPr>
          <p:nvPr>
            <p:ph type="dt" idx="10"/>
          </p:nvPr>
        </p:nvSpPr>
        <p:spPr>
          <a:xfrm>
            <a:off x="9309783" y="6253532"/>
            <a:ext cx="153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ldNum" idx="12"/>
          </p:nvPr>
        </p:nvSpPr>
        <p:spPr>
          <a:xfrm>
            <a:off x="10709328" y="6253532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ftr" idx="11"/>
          </p:nvPr>
        </p:nvSpPr>
        <p:spPr>
          <a:xfrm>
            <a:off x="3550596" y="6253532"/>
            <a:ext cx="58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31" name="Google Shape;231;p5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32" name="Google Shape;232;p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Slide 4">
  <p:cSld name="5_Section Slide 4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2"/>
          <p:cNvSpPr txBox="1">
            <a:spLocks noGrp="1"/>
          </p:cNvSpPr>
          <p:nvPr>
            <p:ph type="dt" idx="10"/>
          </p:nvPr>
        </p:nvSpPr>
        <p:spPr>
          <a:xfrm>
            <a:off x="9776298" y="6311900"/>
            <a:ext cx="106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52"/>
          <p:cNvSpPr txBox="1">
            <a:spLocks noGrp="1"/>
          </p:cNvSpPr>
          <p:nvPr>
            <p:ph type="sldNum" idx="12"/>
          </p:nvPr>
        </p:nvSpPr>
        <p:spPr>
          <a:xfrm>
            <a:off x="10709328" y="6311900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52"/>
          <p:cNvSpPr txBox="1">
            <a:spLocks noGrp="1"/>
          </p:cNvSpPr>
          <p:nvPr>
            <p:ph type="ftr" idx="11"/>
          </p:nvPr>
        </p:nvSpPr>
        <p:spPr>
          <a:xfrm>
            <a:off x="575066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52"/>
          <p:cNvSpPr txBox="1">
            <a:spLocks noGrp="1"/>
          </p:cNvSpPr>
          <p:nvPr>
            <p:ph type="title"/>
          </p:nvPr>
        </p:nvSpPr>
        <p:spPr>
          <a:xfrm>
            <a:off x="803031" y="44623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8" name="Google Shape;238;p52" descr="Two teachers wearing masks in classroom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909" y="0"/>
            <a:ext cx="12201904" cy="3917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2" name="Google Shape;242;p5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4" name="Google Shape;244;p5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5" name="Google Shape;245;p53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423" y="6188131"/>
            <a:ext cx="2737153" cy="4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3"/>
          <p:cNvSpPr txBox="1">
            <a:spLocks noGrp="1"/>
          </p:cNvSpPr>
          <p:nvPr>
            <p:ph type="dt" idx="10"/>
          </p:nvPr>
        </p:nvSpPr>
        <p:spPr>
          <a:xfrm>
            <a:off x="9309783" y="6253532"/>
            <a:ext cx="1531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3"/>
          <p:cNvSpPr txBox="1">
            <a:spLocks noGrp="1"/>
          </p:cNvSpPr>
          <p:nvPr>
            <p:ph type="sldNum" idx="12"/>
          </p:nvPr>
        </p:nvSpPr>
        <p:spPr>
          <a:xfrm>
            <a:off x="10709328" y="6253532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53"/>
          <p:cNvSpPr txBox="1">
            <a:spLocks noGrp="1"/>
          </p:cNvSpPr>
          <p:nvPr>
            <p:ph type="ftr" idx="11"/>
          </p:nvPr>
        </p:nvSpPr>
        <p:spPr>
          <a:xfrm>
            <a:off x="3550596" y="6253532"/>
            <a:ext cx="58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0908F"/>
              </a:buClr>
              <a:buSzPts val="2400"/>
              <a:buNone/>
              <a:defRPr sz="2400">
                <a:solidFill>
                  <a:srgbClr val="90908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8F"/>
              </a:buClr>
              <a:buSzPts val="2000"/>
              <a:buNone/>
              <a:defRPr sz="2000">
                <a:solidFill>
                  <a:srgbClr val="9090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8F"/>
              </a:buClr>
              <a:buSzPts val="1800"/>
              <a:buNone/>
              <a:defRPr sz="1800">
                <a:solidFill>
                  <a:srgbClr val="9090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8F"/>
              </a:buClr>
              <a:buSzPts val="1600"/>
              <a:buNone/>
              <a:defRPr sz="1600">
                <a:solidFill>
                  <a:srgbClr val="9090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8F"/>
              </a:buClr>
              <a:buSzPts val="1600"/>
              <a:buNone/>
              <a:defRPr sz="1600">
                <a:solidFill>
                  <a:srgbClr val="9090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8F"/>
              </a:buClr>
              <a:buSzPts val="1600"/>
              <a:buNone/>
              <a:defRPr sz="1600">
                <a:solidFill>
                  <a:srgbClr val="9090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8F"/>
              </a:buClr>
              <a:buSzPts val="1600"/>
              <a:buNone/>
              <a:defRPr sz="1600">
                <a:solidFill>
                  <a:srgbClr val="9090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8F"/>
              </a:buClr>
              <a:buSzPts val="1600"/>
              <a:buNone/>
              <a:defRPr sz="1600">
                <a:solidFill>
                  <a:srgbClr val="9090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8F"/>
              </a:buClr>
              <a:buSzPts val="1600"/>
              <a:buNone/>
              <a:defRPr sz="1600">
                <a:solidFill>
                  <a:srgbClr val="90908F"/>
                </a:solidFill>
              </a:defRPr>
            </a:lvl9pPr>
          </a:lstStyle>
          <a:p>
            <a:endParaRPr/>
          </a:p>
        </p:txBody>
      </p:sp>
      <p:pic>
        <p:nvPicPr>
          <p:cNvPr id="252" name="Google Shape;252;p54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423" y="6188131"/>
            <a:ext cx="2737153" cy="4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4"/>
          <p:cNvSpPr txBox="1">
            <a:spLocks noGrp="1"/>
          </p:cNvSpPr>
          <p:nvPr>
            <p:ph type="dt" idx="10"/>
          </p:nvPr>
        </p:nvSpPr>
        <p:spPr>
          <a:xfrm>
            <a:off x="9309783" y="6253532"/>
            <a:ext cx="1531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4"/>
          <p:cNvSpPr txBox="1">
            <a:spLocks noGrp="1"/>
          </p:cNvSpPr>
          <p:nvPr>
            <p:ph type="sldNum" idx="12"/>
          </p:nvPr>
        </p:nvSpPr>
        <p:spPr>
          <a:xfrm>
            <a:off x="10709328" y="6253532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54"/>
          <p:cNvSpPr txBox="1">
            <a:spLocks noGrp="1"/>
          </p:cNvSpPr>
          <p:nvPr>
            <p:ph type="ftr" idx="11"/>
          </p:nvPr>
        </p:nvSpPr>
        <p:spPr>
          <a:xfrm>
            <a:off x="3550596" y="6253532"/>
            <a:ext cx="58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59" name="Google Shape;259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3" name="Google Shape;263;p5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4" name="Google Shape;264;p5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7"/>
          <p:cNvSpPr txBox="1">
            <a:spLocks noGrp="1"/>
          </p:cNvSpPr>
          <p:nvPr>
            <p:ph type="sldNum" idx="12"/>
          </p:nvPr>
        </p:nvSpPr>
        <p:spPr>
          <a:xfrm>
            <a:off x="9717973" y="6217633"/>
            <a:ext cx="23100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>
                <a:solidFill>
                  <a:srgbClr val="40403D"/>
                </a:solidFill>
              </a:rPr>
              <a:t> | </a:t>
            </a:r>
            <a:r>
              <a:rPr lang="en-US"/>
              <a:t>pesb.wa.gov</a:t>
            </a:r>
            <a:endParaRPr/>
          </a:p>
        </p:txBody>
      </p:sp>
      <p:sp>
        <p:nvSpPr>
          <p:cNvPr id="267" name="Google Shape;267;p57"/>
          <p:cNvSpPr txBox="1">
            <a:spLocks noGrp="1"/>
          </p:cNvSpPr>
          <p:nvPr>
            <p:ph type="title"/>
          </p:nvPr>
        </p:nvSpPr>
        <p:spPr>
          <a:xfrm>
            <a:off x="249600" y="142600"/>
            <a:ext cx="934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7"/>
          <p:cNvSpPr txBox="1">
            <a:spLocks noGrp="1"/>
          </p:cNvSpPr>
          <p:nvPr>
            <p:ph type="body" idx="1"/>
          </p:nvPr>
        </p:nvSpPr>
        <p:spPr>
          <a:xfrm>
            <a:off x="457867" y="906200"/>
            <a:ext cx="96543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2800"/>
              <a:buFont typeface="Roboto Light"/>
              <a:buChar char="•"/>
              <a:defRPr>
                <a:solidFill>
                  <a:srgbClr val="2D304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D3047"/>
              </a:buClr>
              <a:buSzPts val="2400"/>
              <a:buChar char="•"/>
              <a:defRPr>
                <a:solidFill>
                  <a:srgbClr val="2D3047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390"/>
              </a:buClr>
              <a:buSzPts val="2000"/>
              <a:buChar char="•"/>
              <a:defRPr>
                <a:solidFill>
                  <a:srgbClr val="00939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3" name="Google Shape;273;p58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423" y="6188131"/>
            <a:ext cx="2737153" cy="4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8"/>
          <p:cNvSpPr txBox="1">
            <a:spLocks noGrp="1"/>
          </p:cNvSpPr>
          <p:nvPr>
            <p:ph type="dt" idx="10"/>
          </p:nvPr>
        </p:nvSpPr>
        <p:spPr>
          <a:xfrm>
            <a:off x="9309783" y="6253532"/>
            <a:ext cx="1531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8"/>
          <p:cNvSpPr txBox="1">
            <a:spLocks noGrp="1"/>
          </p:cNvSpPr>
          <p:nvPr>
            <p:ph type="sldNum" idx="12"/>
          </p:nvPr>
        </p:nvSpPr>
        <p:spPr>
          <a:xfrm>
            <a:off x="10709328" y="6253532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58"/>
          <p:cNvSpPr txBox="1">
            <a:spLocks noGrp="1"/>
          </p:cNvSpPr>
          <p:nvPr>
            <p:ph type="ftr" idx="11"/>
          </p:nvPr>
        </p:nvSpPr>
        <p:spPr>
          <a:xfrm>
            <a:off x="3550596" y="6253532"/>
            <a:ext cx="58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9" name="Google Shape;279;p59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423" y="6188131"/>
            <a:ext cx="2737153" cy="4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9"/>
          <p:cNvSpPr txBox="1">
            <a:spLocks noGrp="1"/>
          </p:cNvSpPr>
          <p:nvPr>
            <p:ph type="dt" idx="10"/>
          </p:nvPr>
        </p:nvSpPr>
        <p:spPr>
          <a:xfrm>
            <a:off x="9309783" y="6253532"/>
            <a:ext cx="1531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9"/>
          <p:cNvSpPr txBox="1">
            <a:spLocks noGrp="1"/>
          </p:cNvSpPr>
          <p:nvPr>
            <p:ph type="sldNum" idx="12"/>
          </p:nvPr>
        </p:nvSpPr>
        <p:spPr>
          <a:xfrm>
            <a:off x="10709328" y="6253532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59"/>
          <p:cNvSpPr txBox="1">
            <a:spLocks noGrp="1"/>
          </p:cNvSpPr>
          <p:nvPr>
            <p:ph type="ftr" idx="11"/>
          </p:nvPr>
        </p:nvSpPr>
        <p:spPr>
          <a:xfrm>
            <a:off x="3550596" y="6253532"/>
            <a:ext cx="58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60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423" y="6188131"/>
            <a:ext cx="2737153" cy="4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0"/>
          <p:cNvSpPr txBox="1">
            <a:spLocks noGrp="1"/>
          </p:cNvSpPr>
          <p:nvPr>
            <p:ph type="dt" idx="10"/>
          </p:nvPr>
        </p:nvSpPr>
        <p:spPr>
          <a:xfrm>
            <a:off x="9309783" y="6253532"/>
            <a:ext cx="1531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60"/>
          <p:cNvSpPr txBox="1">
            <a:spLocks noGrp="1"/>
          </p:cNvSpPr>
          <p:nvPr>
            <p:ph type="sldNum" idx="12"/>
          </p:nvPr>
        </p:nvSpPr>
        <p:spPr>
          <a:xfrm>
            <a:off x="10709328" y="6253532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60"/>
          <p:cNvSpPr txBox="1">
            <a:spLocks noGrp="1"/>
          </p:cNvSpPr>
          <p:nvPr>
            <p:ph type="ftr" idx="11"/>
          </p:nvPr>
        </p:nvSpPr>
        <p:spPr>
          <a:xfrm>
            <a:off x="3550596" y="6253532"/>
            <a:ext cx="58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&amp; Creative Commons">
  <p:cSld name="Contact &amp; Creative Common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1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423" y="6188131"/>
            <a:ext cx="2737153" cy="45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1" descr="CreativeCommons logo&#10;&#10;http://mirrors.creativecommons.org/presskit/buttons/88x31/png/by.png" title="CC Logo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041" y="5241583"/>
            <a:ext cx="1124177" cy="39332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61"/>
          <p:cNvSpPr txBox="1"/>
          <p:nvPr/>
        </p:nvSpPr>
        <p:spPr>
          <a:xfrm>
            <a:off x="2250974" y="5115080"/>
            <a:ext cx="848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Except where otherwise noted, this work by the </a:t>
            </a:r>
            <a:r>
              <a:rPr lang="en-US" sz="1800" b="0" i="0" u="sng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Superintendent of Public Instruction </a:t>
            </a:r>
            <a:r>
              <a:rPr lang="en-US" sz="18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 licensed under a </a:t>
            </a:r>
            <a:r>
              <a:rPr lang="en-US" sz="1800" b="0" i="0" u="sng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4.0 International License</a:t>
            </a:r>
            <a:r>
              <a:rPr lang="en-US" sz="18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1"/>
          <p:cNvSpPr txBox="1"/>
          <p:nvPr/>
        </p:nvSpPr>
        <p:spPr>
          <a:xfrm>
            <a:off x="765041" y="666572"/>
            <a:ext cx="1048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Contact Us!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1"/>
          <p:cNvSpPr txBox="1">
            <a:spLocks noGrp="1"/>
          </p:cNvSpPr>
          <p:nvPr>
            <p:ph type="body" idx="1"/>
          </p:nvPr>
        </p:nvSpPr>
        <p:spPr>
          <a:xfrm>
            <a:off x="765175" y="1624013"/>
            <a:ext cx="10463100" cy="28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61"/>
          <p:cNvSpPr txBox="1">
            <a:spLocks noGrp="1"/>
          </p:cNvSpPr>
          <p:nvPr>
            <p:ph type="dt" idx="10"/>
          </p:nvPr>
        </p:nvSpPr>
        <p:spPr>
          <a:xfrm>
            <a:off x="9309783" y="6253532"/>
            <a:ext cx="1531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61"/>
          <p:cNvSpPr txBox="1">
            <a:spLocks noGrp="1"/>
          </p:cNvSpPr>
          <p:nvPr>
            <p:ph type="sldNum" idx="12"/>
          </p:nvPr>
        </p:nvSpPr>
        <p:spPr>
          <a:xfrm>
            <a:off x="10709328" y="6253532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61"/>
          <p:cNvSpPr txBox="1">
            <a:spLocks noGrp="1"/>
          </p:cNvSpPr>
          <p:nvPr>
            <p:ph type="ftr" idx="11"/>
          </p:nvPr>
        </p:nvSpPr>
        <p:spPr>
          <a:xfrm>
            <a:off x="3550596" y="6253532"/>
            <a:ext cx="58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0" name="Google Shape;300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01" name="Google Shape;301;p62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423" y="6188131"/>
            <a:ext cx="2737153" cy="4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62"/>
          <p:cNvSpPr txBox="1">
            <a:spLocks noGrp="1"/>
          </p:cNvSpPr>
          <p:nvPr>
            <p:ph type="dt" idx="10"/>
          </p:nvPr>
        </p:nvSpPr>
        <p:spPr>
          <a:xfrm>
            <a:off x="9309783" y="6253532"/>
            <a:ext cx="1531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2"/>
          <p:cNvSpPr txBox="1">
            <a:spLocks noGrp="1"/>
          </p:cNvSpPr>
          <p:nvPr>
            <p:ph type="sldNum" idx="12"/>
          </p:nvPr>
        </p:nvSpPr>
        <p:spPr>
          <a:xfrm>
            <a:off x="10709328" y="6253532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62"/>
          <p:cNvSpPr txBox="1">
            <a:spLocks noGrp="1"/>
          </p:cNvSpPr>
          <p:nvPr>
            <p:ph type="ftr" idx="11"/>
          </p:nvPr>
        </p:nvSpPr>
        <p:spPr>
          <a:xfrm>
            <a:off x="3550596" y="6253532"/>
            <a:ext cx="58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09" name="Google Shape;309;p63" title="OSP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423" y="6188131"/>
            <a:ext cx="2737153" cy="4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3"/>
          <p:cNvSpPr txBox="1">
            <a:spLocks noGrp="1"/>
          </p:cNvSpPr>
          <p:nvPr>
            <p:ph type="dt" idx="10"/>
          </p:nvPr>
        </p:nvSpPr>
        <p:spPr>
          <a:xfrm>
            <a:off x="9309783" y="6253532"/>
            <a:ext cx="1531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3"/>
          <p:cNvSpPr txBox="1">
            <a:spLocks noGrp="1"/>
          </p:cNvSpPr>
          <p:nvPr>
            <p:ph type="sldNum" idx="12"/>
          </p:nvPr>
        </p:nvSpPr>
        <p:spPr>
          <a:xfrm>
            <a:off x="10709328" y="6253532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63"/>
          <p:cNvSpPr txBox="1">
            <a:spLocks noGrp="1"/>
          </p:cNvSpPr>
          <p:nvPr>
            <p:ph type="ftr" idx="11"/>
          </p:nvPr>
        </p:nvSpPr>
        <p:spPr>
          <a:xfrm>
            <a:off x="3550596" y="6253532"/>
            <a:ext cx="58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040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dt" idx="10"/>
          </p:nvPr>
        </p:nvSpPr>
        <p:spPr>
          <a:xfrm>
            <a:off x="9309783" y="6253532"/>
            <a:ext cx="1531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sldNum" idx="12"/>
          </p:nvPr>
        </p:nvSpPr>
        <p:spPr>
          <a:xfrm>
            <a:off x="10709328" y="6253532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ftr" idx="11"/>
          </p:nvPr>
        </p:nvSpPr>
        <p:spPr>
          <a:xfrm>
            <a:off x="3550596" y="6253532"/>
            <a:ext cx="58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cSW0jGdj6lQki_Vf-aQex99-SAtdE_u/edit?usp=drive_link&amp;ouid=102268801347269265859&amp;rtpof=true&amp;sd=tru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cSW0jGdj6lQki_Vf-aQex99-SAtdE_u/edit?usp=sharing&amp;ouid=102268801347269265859&amp;rtpof=true&amp;sd=tru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view.genial.ly/63ed667c3b4e0e001150a10c/presentation-kese-title-iia-grant-partner-ma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docs.google.com/document/d/13Ab3uhur1RZToE8KVWYvpFaYu7SEl3XCdwHOSFaYpos/copy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pi.k12.wa.us/sites/default/files/2023-08/2023-2024_best_grant_assurances.pdf" TargetMode="External"/><Relationship Id="rId11" Type="http://schemas.openxmlformats.org/officeDocument/2006/relationships/hyperlink" Target="https://ospi.k12.wa.us/educator-support/beginning-educator-support-team/best-events-trainings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hyperlink" Target="https://ospi.k12.wa.us/sites/default/files/2023-08/2023-24_best_induction_support_progression.pdf" TargetMode="External"/><Relationship Id="rId9" Type="http://schemas.openxmlformats.org/officeDocument/2006/relationships/hyperlink" Target="https://www.youtube.com/watch?v=3qNNqBZ42uk" TargetMode="External"/><Relationship Id="rId14" Type="http://schemas.openxmlformats.org/officeDocument/2006/relationships/hyperlink" Target="https://ospi.k12.wa.us/educator-support/beginning-educator-support-tea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_B01j5YTwbObIgDLfysl0ydSyAjwVKxi/edit?usp=drive_link&amp;ouid=102268801347269265859&amp;rtpof=true&amp;sd=tru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"/>
          <p:cNvSpPr/>
          <p:nvPr/>
        </p:nvSpPr>
        <p:spPr>
          <a:xfrm>
            <a:off x="321732" y="321733"/>
            <a:ext cx="11546828" cy="6214534"/>
          </a:xfrm>
          <a:custGeom>
            <a:avLst/>
            <a:gdLst/>
            <a:ahLst/>
            <a:cxnLst/>
            <a:rect l="l" t="t" r="r" b="b"/>
            <a:pathLst>
              <a:path w="11546828" h="6214534" extrusionOk="0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7F7F7F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"/>
          <p:cNvSpPr txBox="1">
            <a:spLocks noGrp="1"/>
          </p:cNvSpPr>
          <p:nvPr>
            <p:ph type="ctrTitle"/>
          </p:nvPr>
        </p:nvSpPr>
        <p:spPr>
          <a:xfrm>
            <a:off x="1010024" y="1383527"/>
            <a:ext cx="6072333" cy="417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Calibri"/>
              <a:buNone/>
            </a:pPr>
            <a:r>
              <a:rPr lang="en-US" sz="7400"/>
              <a:t>Induction Leader Collaborative February 2024</a:t>
            </a:r>
            <a:endParaRPr/>
          </a:p>
        </p:txBody>
      </p:sp>
      <p:sp>
        <p:nvSpPr>
          <p:cNvPr id="323" name="Google Shape;323;p1"/>
          <p:cNvSpPr txBox="1">
            <a:spLocks noGrp="1"/>
          </p:cNvSpPr>
          <p:nvPr>
            <p:ph type="subTitle" idx="1"/>
          </p:nvPr>
        </p:nvSpPr>
        <p:spPr>
          <a:xfrm>
            <a:off x="7776051" y="2581835"/>
            <a:ext cx="3323968" cy="177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BEST Grantees</a:t>
            </a:r>
            <a:endParaRPr/>
          </a:p>
        </p:txBody>
      </p:sp>
      <p:cxnSp>
        <p:nvCxnSpPr>
          <p:cNvPr id="324" name="Google Shape;324;p1"/>
          <p:cNvCxnSpPr/>
          <p:nvPr/>
        </p:nvCxnSpPr>
        <p:spPr>
          <a:xfrm>
            <a:off x="7534656" y="1852863"/>
            <a:ext cx="0" cy="3236495"/>
          </a:xfrm>
          <a:prstGeom prst="straightConnector1">
            <a:avLst/>
          </a:prstGeom>
          <a:noFill/>
          <a:ln w="190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5" name="Google Shape;3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2670" y="3983252"/>
            <a:ext cx="12763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9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1" y="0"/>
            <a:ext cx="8522446" cy="22859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96900" dist="304800" dir="7140000" sx="90000" sy="9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9"/>
          <p:cNvSpPr txBox="1"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/>
              <a:t>BEST Grantee Convening March 2025</a:t>
            </a:r>
            <a:endParaRPr/>
          </a:p>
        </p:txBody>
      </p:sp>
      <p:sp>
        <p:nvSpPr>
          <p:cNvPr id="457" name="Google Shape;457;p9"/>
          <p:cNvSpPr txBox="1">
            <a:spLocks noGrp="1"/>
          </p:cNvSpPr>
          <p:nvPr>
            <p:ph type="body" idx="1"/>
          </p:nvPr>
        </p:nvSpPr>
        <p:spPr>
          <a:xfrm>
            <a:off x="761802" y="2492575"/>
            <a:ext cx="46470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28600" lvl="0" indent="-2114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Input</a:t>
            </a:r>
            <a:endParaRPr/>
          </a:p>
          <a:p>
            <a:pPr marL="685800" lvl="1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Topics</a:t>
            </a:r>
            <a:endParaRPr/>
          </a:p>
          <a:p>
            <a:pPr marL="685800" lvl="1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Dates suggestions</a:t>
            </a:r>
            <a:endParaRPr/>
          </a:p>
          <a:p>
            <a:pPr marL="685800" lvl="1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In Person?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9387"/>
              <a:buNone/>
            </a:pPr>
            <a:endParaRPr sz="3458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79"/>
              <a:buFont typeface="Arial"/>
              <a:buNone/>
            </a:pPr>
            <a:r>
              <a:rPr lang="en-US" sz="2258" u="sng">
                <a:solidFill>
                  <a:schemeClr val="hlink"/>
                </a:solidFill>
                <a:hlinkClick r:id="rId3"/>
              </a:rPr>
              <a:t>Grantee Reflections Input Opportunity</a:t>
            </a:r>
            <a:r>
              <a:rPr lang="en-US" sz="2258"/>
              <a:t>  </a:t>
            </a:r>
            <a:r>
              <a:rPr lang="en-US" sz="1610"/>
              <a:t>(See page 7 for opportunity to add input)</a:t>
            </a:r>
            <a:endParaRPr sz="241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</p:txBody>
      </p:sp>
      <p:pic>
        <p:nvPicPr>
          <p:cNvPr id="458" name="Google Shape;458;p9" descr="Red marker and calendar"/>
          <p:cNvPicPr preferRelativeResize="0"/>
          <p:nvPr/>
        </p:nvPicPr>
        <p:blipFill rotWithShape="1">
          <a:blip r:embed="rId4">
            <a:alphaModFix/>
          </a:blip>
          <a:srcRect l="13996" r="26602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1"/>
          <p:cNvSpPr/>
          <p:nvPr/>
        </p:nvSpPr>
        <p:spPr>
          <a:xfrm>
            <a:off x="1" y="0"/>
            <a:ext cx="8522446" cy="22859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96900" dist="304800" dir="7140000" sx="90000" sy="9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1"/>
          <p:cNvSpPr txBox="1"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Foundation Learning Workgroup</a:t>
            </a:r>
            <a:endParaRPr/>
          </a:p>
        </p:txBody>
      </p:sp>
      <p:sp>
        <p:nvSpPr>
          <p:cNvPr id="467" name="Google Shape;467;p11"/>
          <p:cNvSpPr txBox="1">
            <a:spLocks noGrp="1"/>
          </p:cNvSpPr>
          <p:nvPr>
            <p:ph type="body" idx="1"/>
          </p:nvPr>
        </p:nvSpPr>
        <p:spPr>
          <a:xfrm>
            <a:off x="724550" y="2822824"/>
            <a:ext cx="4647000" cy="3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Current Foundational Learning- All available online: 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Mentor Academy 101  12 hours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Mentor Academy 201  12 hours 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Observation and Feedback   6 Hours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What is working?  What should be enhanced/expanded?  Why?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8072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Foundational Learning Input Opportunity</a:t>
            </a:r>
            <a:r>
              <a:rPr lang="en-US"/>
              <a:t> </a:t>
            </a:r>
            <a:r>
              <a:rPr lang="en-US" sz="2371"/>
              <a:t>(see page 8 for space to add input)  </a:t>
            </a:r>
            <a:endParaRPr sz="237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</p:txBody>
      </p:sp>
      <p:pic>
        <p:nvPicPr>
          <p:cNvPr id="468" name="Google Shape;468;p11" descr="Neat empty education desk"/>
          <p:cNvPicPr preferRelativeResize="0"/>
          <p:nvPr/>
        </p:nvPicPr>
        <p:blipFill rotWithShape="1">
          <a:blip r:embed="rId4">
            <a:alphaModFix/>
          </a:blip>
          <a:srcRect l="22727" r="17873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12" descr="Sunlit desk"/>
          <p:cNvPicPr preferRelativeResize="0"/>
          <p:nvPr/>
        </p:nvPicPr>
        <p:blipFill rotWithShape="1">
          <a:blip r:embed="rId3">
            <a:alphaModFix/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2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254"/>
                </a:srgbClr>
              </a:gs>
              <a:gs pos="35000">
                <a:srgbClr val="FFFFFF">
                  <a:alpha val="76470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2"/>
          <p:cNvSpPr txBox="1">
            <a:spLocks noGrp="1"/>
          </p:cNvSpPr>
          <p:nvPr>
            <p:ph type="title"/>
          </p:nvPr>
        </p:nvSpPr>
        <p:spPr>
          <a:xfrm>
            <a:off x="651415" y="245880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Thank you!  </a:t>
            </a:r>
            <a:endParaRPr/>
          </a:p>
        </p:txBody>
      </p:sp>
      <p:sp>
        <p:nvSpPr>
          <p:cNvPr id="478" name="Google Shape;478;p12"/>
          <p:cNvSpPr txBox="1">
            <a:spLocks noGrp="1"/>
          </p:cNvSpPr>
          <p:nvPr>
            <p:ph type="body" idx="1"/>
          </p:nvPr>
        </p:nvSpPr>
        <p:spPr>
          <a:xfrm>
            <a:off x="6204894" y="574158"/>
            <a:ext cx="5484627" cy="329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What was helpful today? </a:t>
            </a:r>
            <a:br>
              <a:rPr lang="en-US" sz="3600"/>
            </a:br>
            <a:br>
              <a:rPr lang="en-US" sz="3600"/>
            </a:br>
            <a:r>
              <a:rPr lang="en-US" sz="3600"/>
              <a:t>What do you need more of?</a:t>
            </a:r>
            <a:br>
              <a:rPr lang="en-US" sz="3600"/>
            </a:br>
            <a:br>
              <a:rPr lang="en-US" sz="3600"/>
            </a:br>
            <a:r>
              <a:rPr lang="en-US" sz="3600"/>
              <a:t>What was absent that can be of support to your work?  </a:t>
            </a:r>
            <a:endParaRPr/>
          </a:p>
        </p:txBody>
      </p:sp>
      <p:pic>
        <p:nvPicPr>
          <p:cNvPr id="479" name="Google Shape;4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9643" y="4190660"/>
            <a:ext cx="1730358" cy="163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3"/>
          <p:cNvSpPr txBox="1">
            <a:spLocks noGrp="1"/>
          </p:cNvSpPr>
          <p:nvPr>
            <p:ph type="ctrTitle"/>
          </p:nvPr>
        </p:nvSpPr>
        <p:spPr>
          <a:xfrm>
            <a:off x="176645" y="145473"/>
            <a:ext cx="11814600" cy="31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Quattrocento Sans"/>
              <a:buNone/>
            </a:pPr>
            <a:endParaRPr sz="52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Quattrocento Sans"/>
              <a:buNone/>
            </a:pPr>
            <a:r>
              <a:rPr lang="en-US" sz="8000" b="1"/>
              <a:t>KESE</a:t>
            </a:r>
            <a:endParaRPr sz="8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Quattrocento Sans"/>
              <a:buNone/>
            </a:pPr>
            <a:r>
              <a:rPr lang="en-US" sz="4500"/>
              <a:t>Keeping Exceptional Special Educators</a:t>
            </a:r>
            <a:endParaRPr sz="45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Quattrocento Sans"/>
              <a:buNone/>
            </a:pPr>
            <a:r>
              <a:rPr lang="en-US" sz="4500"/>
              <a:t>Initial Recommendations and District Strategies</a:t>
            </a:r>
            <a:endParaRPr sz="4500"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1"/>
          </p:nvPr>
        </p:nvSpPr>
        <p:spPr>
          <a:xfrm>
            <a:off x="242400" y="3809850"/>
            <a:ext cx="117072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 b="1"/>
              <a:t>Last updated: October 17, 2023</a:t>
            </a:r>
            <a:endParaRPr sz="3600" b="1"/>
          </a:p>
        </p:txBody>
      </p:sp>
      <p:pic>
        <p:nvPicPr>
          <p:cNvPr id="487" name="Google Shape;4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3750" y="0"/>
            <a:ext cx="2206474" cy="22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4"/>
          <p:cNvSpPr txBox="1">
            <a:spLocks noGrp="1"/>
          </p:cNvSpPr>
          <p:nvPr>
            <p:ph type="sldNum" idx="12"/>
          </p:nvPr>
        </p:nvSpPr>
        <p:spPr>
          <a:xfrm>
            <a:off x="10709328" y="6253532"/>
            <a:ext cx="64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3D"/>
              </a:buClr>
              <a:buSzPts val="1600"/>
              <a:buFont typeface="Quattrocento Sans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4040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14</a:t>
            </a:fld>
            <a:endParaRPr sz="1600" b="0" i="0" u="none" strike="noStrike" cap="none">
              <a:solidFill>
                <a:srgbClr val="40403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4" name="Google Shape;494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r>
              <a:rPr lang="en-US" sz="4000" b="1"/>
              <a:t>Statewide Recruitment and Retention Planning</a:t>
            </a:r>
            <a:endParaRPr/>
          </a:p>
        </p:txBody>
      </p:sp>
      <p:pic>
        <p:nvPicPr>
          <p:cNvPr id="495" name="Google Shape;4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0583" y="1325700"/>
            <a:ext cx="7388989" cy="472634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4"/>
          <p:cNvSpPr txBox="1"/>
          <p:nvPr/>
        </p:nvSpPr>
        <p:spPr>
          <a:xfrm>
            <a:off x="4425600" y="6457800"/>
            <a:ext cx="776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68829E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https://view.genial.ly/63ed667c3b4e0e001150a10c/presentation-kese-title-iia-grant-partner-map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6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6"/>
          <p:cNvSpPr/>
          <p:nvPr/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6"/>
          <p:cNvSpPr txBox="1">
            <a:spLocks noGrp="1"/>
          </p:cNvSpPr>
          <p:nvPr>
            <p:ph type="title"/>
          </p:nvPr>
        </p:nvSpPr>
        <p:spPr>
          <a:xfrm>
            <a:off x="8325852" y="1118937"/>
            <a:ext cx="3404937" cy="26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does this mean to you? </a:t>
            </a:r>
            <a:endParaRPr/>
          </a:p>
        </p:txBody>
      </p:sp>
      <p:grpSp>
        <p:nvGrpSpPr>
          <p:cNvPr id="505" name="Google Shape;505;p16"/>
          <p:cNvGrpSpPr/>
          <p:nvPr/>
        </p:nvGrpSpPr>
        <p:grpSpPr>
          <a:xfrm rot="-54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506" name="Google Shape;506;p16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0" name="Google Shape;5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72" y="1173451"/>
            <a:ext cx="6137549" cy="4511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16"/>
          <p:cNvGrpSpPr/>
          <p:nvPr/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512" name="Google Shape;512;p16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2" descr="Glasses on top of a book"/>
          <p:cNvPicPr preferRelativeResize="0"/>
          <p:nvPr/>
        </p:nvPicPr>
        <p:blipFill rotWithShape="1">
          <a:blip r:embed="rId3">
            <a:alphaModFix/>
          </a:blip>
          <a:srcRect r="6586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254"/>
                </a:srgbClr>
              </a:gs>
              <a:gs pos="35000">
                <a:srgbClr val="FFFFFF">
                  <a:alpha val="76470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"/>
          <p:cNvSpPr txBox="1">
            <a:spLocks noGrp="1"/>
          </p:cNvSpPr>
          <p:nvPr>
            <p:ph type="title"/>
          </p:nvPr>
        </p:nvSpPr>
        <p:spPr>
          <a:xfrm>
            <a:off x="312553" y="0"/>
            <a:ext cx="5816600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Focus Topics for Today </a:t>
            </a:r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body" idx="1"/>
          </p:nvPr>
        </p:nvSpPr>
        <p:spPr>
          <a:xfrm>
            <a:off x="567425" y="1477624"/>
            <a:ext cx="9669600" cy="50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12572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b="1"/>
              <a:t>Grantee Update(s)</a:t>
            </a:r>
            <a:endParaRPr sz="36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  <a:p>
            <a:pPr marL="685800" lvl="1" indent="-1257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b="1"/>
              <a:t>Foundational Learning Updates/Refresh</a:t>
            </a:r>
            <a:endParaRPr sz="3600" b="1"/>
          </a:p>
          <a:p>
            <a:pPr marL="685800" lvl="1" indent="-1257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3600" b="1"/>
              <a:t>In Person Pilot MA 101</a:t>
            </a:r>
            <a:endParaRPr sz="3600" b="1"/>
          </a:p>
          <a:p>
            <a:pPr marL="685800" lvl="1" indent="-1257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3600" b="1"/>
              <a:t>SPED Supports- Defining Early Career Educator</a:t>
            </a:r>
            <a:endParaRPr sz="3600" b="1"/>
          </a:p>
          <a:p>
            <a:pPr marL="685800" lvl="1" indent="-1257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b="1"/>
              <a:t>Grantee Convening Spring 2025</a:t>
            </a:r>
            <a:endParaRPr sz="3600" b="1"/>
          </a:p>
          <a:p>
            <a:pPr marL="685800" lvl="1" indent="-1257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3600" b="1"/>
              <a:t>EGMS Rollout May 2024</a:t>
            </a:r>
            <a:endParaRPr sz="3600" b="1"/>
          </a:p>
          <a:p>
            <a:pPr marL="1371600" lvl="2" indent="-3543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3600" b="1"/>
              <a:t>Questions to be asked?</a:t>
            </a:r>
            <a:endParaRPr sz="3600" b="1"/>
          </a:p>
          <a:p>
            <a:pPr marL="6858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b="1"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b="1"/>
              <a:t>Promising Practices – Patterns/Themes</a:t>
            </a:r>
            <a:endParaRPr sz="3600" b="1"/>
          </a:p>
          <a:p>
            <a:pPr marL="914400" lvl="1" indent="-3543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600" b="1"/>
              <a:t>ESAs</a:t>
            </a:r>
            <a:endParaRPr sz="3600" b="1"/>
          </a:p>
          <a:p>
            <a:pPr marL="914400" lvl="1" indent="-3543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600" b="1"/>
              <a:t>SPED- Supports </a:t>
            </a:r>
            <a:endParaRPr sz="3600" b="1"/>
          </a:p>
          <a:p>
            <a:pPr marL="914400" lvl="1" indent="-3543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600" b="1"/>
              <a:t>Content BEST Stakeholder Meetings </a:t>
            </a:r>
            <a:endParaRPr sz="3600" b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b="1"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b="1"/>
              <a:t>Questions/Collaboration</a:t>
            </a:r>
            <a:endParaRPr/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/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"/>
          <p:cNvSpPr txBox="1">
            <a:spLocks noGrp="1"/>
          </p:cNvSpPr>
          <p:nvPr>
            <p:ph type="title"/>
          </p:nvPr>
        </p:nvSpPr>
        <p:spPr>
          <a:xfrm>
            <a:off x="6620678" y="1181492"/>
            <a:ext cx="5241122" cy="70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Leader Introductions</a:t>
            </a:r>
            <a:endParaRPr/>
          </a:p>
        </p:txBody>
      </p:sp>
      <p:pic>
        <p:nvPicPr>
          <p:cNvPr id="342" name="Google Shape;342;p3" descr="One orange paper boat leading a group of white paper boats"/>
          <p:cNvPicPr preferRelativeResize="0"/>
          <p:nvPr/>
        </p:nvPicPr>
        <p:blipFill rotWithShape="1">
          <a:blip r:embed="rId3">
            <a:alphaModFix/>
          </a:blip>
          <a:srcRect l="7297" r="33368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3"/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344" name="Google Shape;344;p3"/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0">
                  <a:srgbClr val="5B9BD5">
                    <a:alpha val="0"/>
                  </a:srgbClr>
                </a:gs>
                <a:gs pos="19000">
                  <a:srgbClr val="5B9BD5">
                    <a:alpha val="0"/>
                  </a:srgbClr>
                </a:gs>
                <a:gs pos="100000">
                  <a:srgbClr val="9CC2E5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3"/>
          <p:cNvSpPr txBox="1">
            <a:spLocks noGrp="1"/>
          </p:cNvSpPr>
          <p:nvPr>
            <p:ph type="body" idx="1"/>
          </p:nvPr>
        </p:nvSpPr>
        <p:spPr>
          <a:xfrm>
            <a:off x="6976278" y="2415790"/>
            <a:ext cx="4885522" cy="344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Name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Grantee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Role – District/School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"/>
          <p:cNvSpPr/>
          <p:nvPr/>
        </p:nvSpPr>
        <p:spPr>
          <a:xfrm>
            <a:off x="0" y="831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"/>
          <p:cNvSpPr txBox="1">
            <a:spLocks noGrp="1"/>
          </p:cNvSpPr>
          <p:nvPr>
            <p:ph type="title"/>
          </p:nvPr>
        </p:nvSpPr>
        <p:spPr>
          <a:xfrm>
            <a:off x="407884" y="645750"/>
            <a:ext cx="3939688" cy="558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</a:pPr>
            <a:r>
              <a:rPr lang="en-US" sz="5600"/>
              <a:t>Independent Review </a:t>
            </a:r>
            <a:endParaRPr/>
          </a:p>
        </p:txBody>
      </p:sp>
      <p:cxnSp>
        <p:nvCxnSpPr>
          <p:cNvPr id="354" name="Google Shape;354;p4"/>
          <p:cNvCxnSpPr/>
          <p:nvPr/>
        </p:nvCxnSpPr>
        <p:spPr>
          <a:xfrm>
            <a:off x="4728053" y="1132114"/>
            <a:ext cx="0" cy="5717573"/>
          </a:xfrm>
          <a:prstGeom prst="straightConnector1">
            <a:avLst/>
          </a:prstGeom>
          <a:noFill/>
          <a:ln w="25400" cap="sq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  <p:grpSp>
        <p:nvGrpSpPr>
          <p:cNvPr id="355" name="Google Shape;355;p4"/>
          <p:cNvGrpSpPr/>
          <p:nvPr/>
        </p:nvGrpSpPr>
        <p:grpSpPr>
          <a:xfrm>
            <a:off x="5108534" y="369652"/>
            <a:ext cx="6895395" cy="6288460"/>
            <a:chOff x="0" y="0"/>
            <a:chExt cx="6895395" cy="6288460"/>
          </a:xfrm>
        </p:grpSpPr>
        <p:sp>
          <p:nvSpPr>
            <p:cNvPr id="356" name="Google Shape;356;p4"/>
            <p:cNvSpPr/>
            <p:nvPr/>
          </p:nvSpPr>
          <p:spPr>
            <a:xfrm>
              <a:off x="0" y="0"/>
              <a:ext cx="6895395" cy="86709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262295" y="197130"/>
              <a:ext cx="476901" cy="47690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1001492" y="2034"/>
              <a:ext cx="5893902" cy="8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 txBox="1"/>
            <p:nvPr/>
          </p:nvSpPr>
          <p:spPr>
            <a:xfrm>
              <a:off x="1001492" y="2034"/>
              <a:ext cx="5893902" cy="8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750" tIns="91750" rIns="91750" bIns="91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Grant Support Progressions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0" y="1085901"/>
              <a:ext cx="6895395" cy="86709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262295" y="1280997"/>
              <a:ext cx="476901" cy="47690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1001492" y="1085901"/>
              <a:ext cx="5893902" cy="8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 txBox="1"/>
            <p:nvPr/>
          </p:nvSpPr>
          <p:spPr>
            <a:xfrm>
              <a:off x="1001492" y="1085901"/>
              <a:ext cx="5893902" cy="8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750" tIns="91750" rIns="91750" bIns="91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Grant Assurances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0" y="2169768"/>
              <a:ext cx="6895395" cy="867093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62295" y="2364864"/>
              <a:ext cx="476901" cy="47690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1001492" y="2124401"/>
              <a:ext cx="5893902" cy="8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 txBox="1"/>
            <p:nvPr/>
          </p:nvSpPr>
          <p:spPr>
            <a:xfrm>
              <a:off x="1001492" y="2124401"/>
              <a:ext cx="5893902" cy="8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750" tIns="91750" rIns="91750" bIns="91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0" y="3253634"/>
              <a:ext cx="6895395" cy="867093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62295" y="3448730"/>
              <a:ext cx="476901" cy="476901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1003614" y="3212508"/>
              <a:ext cx="5864550" cy="8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 txBox="1"/>
            <p:nvPr/>
          </p:nvSpPr>
          <p:spPr>
            <a:xfrm>
              <a:off x="1003614" y="3212508"/>
              <a:ext cx="5864550" cy="8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750" tIns="91750" rIns="91750" bIns="91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 b="0" i="0" u="sng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Voices of teachers and mentors in BEST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0" y="4337501"/>
              <a:ext cx="6895395" cy="867093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262295" y="4532597"/>
              <a:ext cx="476901" cy="476901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1001492" y="4291857"/>
              <a:ext cx="5893902" cy="8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"/>
            <p:cNvSpPr txBox="1"/>
            <p:nvPr/>
          </p:nvSpPr>
          <p:spPr>
            <a:xfrm>
              <a:off x="1001492" y="4291857"/>
              <a:ext cx="5893902" cy="8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750" tIns="91750" rIns="91750" bIns="91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Calibri"/>
                <a:buNone/>
              </a:pPr>
              <a:r>
                <a:rPr lang="en-US" sz="2400" b="0" i="0" u="sng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Events and Trainings OSPI BEST</a:t>
              </a:r>
              <a:endParaRPr sz="2400" b="0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0" y="5421367"/>
              <a:ext cx="6895395" cy="86709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262295" y="5616463"/>
              <a:ext cx="476901" cy="476901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1001492" y="5365275"/>
              <a:ext cx="5893902" cy="8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 txBox="1"/>
            <p:nvPr/>
          </p:nvSpPr>
          <p:spPr>
            <a:xfrm>
              <a:off x="1001492" y="5365275"/>
              <a:ext cx="5893902" cy="86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750" tIns="91750" rIns="91750" bIns="91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Analysis Tool – New Teachers – Make a Copy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4"/>
          <p:cNvGrpSpPr/>
          <p:nvPr/>
        </p:nvGrpSpPr>
        <p:grpSpPr>
          <a:xfrm>
            <a:off x="5812935" y="2689791"/>
            <a:ext cx="6190994" cy="1117126"/>
            <a:chOff x="738753" y="1366529"/>
            <a:chExt cx="6190994" cy="1117126"/>
          </a:xfrm>
        </p:grpSpPr>
        <p:sp>
          <p:nvSpPr>
            <p:cNvPr id="381" name="Google Shape;381;p4"/>
            <p:cNvSpPr/>
            <p:nvPr/>
          </p:nvSpPr>
          <p:spPr>
            <a:xfrm>
              <a:off x="738753" y="1744446"/>
              <a:ext cx="6101268" cy="739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4"/>
            <p:cNvSpPr txBox="1"/>
            <p:nvPr/>
          </p:nvSpPr>
          <p:spPr>
            <a:xfrm>
              <a:off x="828479" y="1366529"/>
              <a:ext cx="6101268" cy="739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78225" rIns="78225" bIns="782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 b="0" i="0" u="sng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OSPI BEST Website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5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Quattrocento Sans"/>
              <a:buNone/>
            </a:pPr>
            <a:r>
              <a:rPr lang="en-US" b="0" i="0" u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Definition of a Promising Practice:  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1" name="Google Shape;391;p5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"/>
          <p:cNvSpPr txBox="1">
            <a:spLocks noGrp="1"/>
          </p:cNvSpPr>
          <p:nvPr>
            <p:ph type="body" idx="1"/>
          </p:nvPr>
        </p:nvSpPr>
        <p:spPr>
          <a:xfrm>
            <a:off x="4447309" y="319088"/>
            <a:ext cx="6487392" cy="621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Because this worked there and then, it might also work and be even better here, if…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Adapted from KESE, Nick Gillon, OSPI   12/7/2023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"/>
          <p:cNvSpPr txBox="1">
            <a:spLocks noGrp="1"/>
          </p:cNvSpPr>
          <p:nvPr>
            <p:ph type="title"/>
          </p:nvPr>
        </p:nvSpPr>
        <p:spPr>
          <a:xfrm>
            <a:off x="815577" y="199755"/>
            <a:ext cx="4952999" cy="73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2"/>
                </a:solidFill>
              </a:rPr>
              <a:t>BEST Focus 2023-2024  </a:t>
            </a:r>
            <a:endParaRPr/>
          </a:p>
        </p:txBody>
      </p:sp>
      <p:grpSp>
        <p:nvGrpSpPr>
          <p:cNvPr id="399" name="Google Shape;399;p6"/>
          <p:cNvGrpSpPr/>
          <p:nvPr/>
        </p:nvGrpSpPr>
        <p:grpSpPr>
          <a:xfrm>
            <a:off x="10142867" y="-54287"/>
            <a:ext cx="2264688" cy="2229066"/>
            <a:chOff x="10142867" y="-54287"/>
            <a:chExt cx="2264688" cy="2229066"/>
          </a:xfrm>
        </p:grpSpPr>
        <p:sp>
          <p:nvSpPr>
            <p:cNvPr id="400" name="Google Shape;400;p6"/>
            <p:cNvSpPr/>
            <p:nvPr/>
          </p:nvSpPr>
          <p:spPr>
            <a:xfrm rot="665047" flipH="1">
              <a:off x="11636678" y="400406"/>
              <a:ext cx="413532" cy="368654"/>
            </a:xfrm>
            <a:custGeom>
              <a:avLst/>
              <a:gdLst/>
              <a:ahLst/>
              <a:cxnLst/>
              <a:rect l="l" t="t" r="r" b="b"/>
              <a:pathLst>
                <a:path w="4861205" h="5864449" extrusionOk="0">
                  <a:moveTo>
                    <a:pt x="2780481" y="-2"/>
                  </a:moveTo>
                  <a:cubicBezTo>
                    <a:pt x="3471109" y="183340"/>
                    <a:pt x="4437309" y="1599245"/>
                    <a:pt x="4737647" y="2234093"/>
                  </a:cubicBezTo>
                  <a:cubicBezTo>
                    <a:pt x="5037985" y="2868941"/>
                    <a:pt x="4730843" y="3539758"/>
                    <a:pt x="4452769" y="4137274"/>
                  </a:cubicBezTo>
                  <a:cubicBezTo>
                    <a:pt x="4174695" y="4734790"/>
                    <a:pt x="3382031" y="5704221"/>
                    <a:pt x="3069205" y="5819190"/>
                  </a:cubicBezTo>
                  <a:cubicBezTo>
                    <a:pt x="2358359" y="6040255"/>
                    <a:pt x="1581959" y="5401313"/>
                    <a:pt x="1076274" y="4985423"/>
                  </a:cubicBezTo>
                  <a:cubicBezTo>
                    <a:pt x="570590" y="4569533"/>
                    <a:pt x="146935" y="3953087"/>
                    <a:pt x="35098" y="3323852"/>
                  </a:cubicBezTo>
                  <a:cubicBezTo>
                    <a:pt x="-92687" y="2646770"/>
                    <a:pt x="136312" y="1688019"/>
                    <a:pt x="593876" y="1134043"/>
                  </a:cubicBezTo>
                  <a:cubicBezTo>
                    <a:pt x="1051440" y="580067"/>
                    <a:pt x="2127808" y="30746"/>
                    <a:pt x="2780481" y="-2"/>
                  </a:cubicBezTo>
                  <a:close/>
                </a:path>
              </a:pathLst>
            </a:cu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 rot="7320892">
              <a:off x="11193220" y="1266534"/>
              <a:ext cx="1341234" cy="443910"/>
            </a:xfrm>
            <a:custGeom>
              <a:avLst/>
              <a:gdLst/>
              <a:ahLst/>
              <a:cxnLst/>
              <a:rect l="l" t="t" r="r" b="b"/>
              <a:pathLst>
                <a:path w="1341234" h="443910" extrusionOk="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 rot="7320892">
              <a:off x="11193220" y="1266534"/>
              <a:ext cx="1341234" cy="443910"/>
            </a:xfrm>
            <a:custGeom>
              <a:avLst/>
              <a:gdLst/>
              <a:ahLst/>
              <a:cxnLst/>
              <a:rect l="l" t="t" r="r" b="b"/>
              <a:pathLst>
                <a:path w="1341234" h="443910" extrusionOk="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rgbClr val="EDEDED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rot="-957388">
              <a:off x="10264608" y="74723"/>
              <a:ext cx="1083994" cy="1037613"/>
            </a:xfrm>
            <a:custGeom>
              <a:avLst/>
              <a:gdLst/>
              <a:ahLst/>
              <a:cxnLst/>
              <a:rect l="l" t="t" r="r" b="b"/>
              <a:pathLst>
                <a:path w="1083994" h="1037613" extrusionOk="0">
                  <a:moveTo>
                    <a:pt x="886520" y="0"/>
                  </a:moveTo>
                  <a:lnTo>
                    <a:pt x="990233" y="29654"/>
                  </a:lnTo>
                  <a:lnTo>
                    <a:pt x="993535" y="43082"/>
                  </a:lnTo>
                  <a:cubicBezTo>
                    <a:pt x="1016489" y="140998"/>
                    <a:pt x="1041157" y="264776"/>
                    <a:pt x="1051675" y="356973"/>
                  </a:cubicBezTo>
                  <a:lnTo>
                    <a:pt x="1083975" y="602023"/>
                  </a:lnTo>
                  <a:cubicBezTo>
                    <a:pt x="1084789" y="765231"/>
                    <a:pt x="1059669" y="806637"/>
                    <a:pt x="966613" y="901753"/>
                  </a:cubicBezTo>
                  <a:cubicBezTo>
                    <a:pt x="910153" y="966250"/>
                    <a:pt x="821095" y="1011760"/>
                    <a:pt x="713135" y="1026319"/>
                  </a:cubicBezTo>
                  <a:cubicBezTo>
                    <a:pt x="605175" y="1040878"/>
                    <a:pt x="416248" y="1051946"/>
                    <a:pt x="318855" y="989106"/>
                  </a:cubicBezTo>
                  <a:cubicBezTo>
                    <a:pt x="221462" y="926265"/>
                    <a:pt x="147001" y="727446"/>
                    <a:pt x="128776" y="649273"/>
                  </a:cubicBezTo>
                  <a:cubicBezTo>
                    <a:pt x="93895" y="519198"/>
                    <a:pt x="28063" y="235695"/>
                    <a:pt x="0" y="49738"/>
                  </a:cubicBezTo>
                  <a:cubicBezTo>
                    <a:pt x="152500" y="20987"/>
                    <a:pt x="429040" y="429202"/>
                    <a:pt x="620956" y="642355"/>
                  </a:cubicBezTo>
                  <a:cubicBezTo>
                    <a:pt x="695371" y="468649"/>
                    <a:pt x="814439" y="166732"/>
                    <a:pt x="886064" y="1039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 rot="-957388">
              <a:off x="10264609" y="74723"/>
              <a:ext cx="1083994" cy="1037611"/>
            </a:xfrm>
            <a:custGeom>
              <a:avLst/>
              <a:gdLst/>
              <a:ahLst/>
              <a:cxnLst/>
              <a:rect l="l" t="t" r="r" b="b"/>
              <a:pathLst>
                <a:path w="1083994" h="1037611" extrusionOk="0">
                  <a:moveTo>
                    <a:pt x="886519" y="0"/>
                  </a:moveTo>
                  <a:lnTo>
                    <a:pt x="990233" y="29654"/>
                  </a:lnTo>
                  <a:lnTo>
                    <a:pt x="993535" y="43080"/>
                  </a:lnTo>
                  <a:cubicBezTo>
                    <a:pt x="1016489" y="140996"/>
                    <a:pt x="1041157" y="264774"/>
                    <a:pt x="1051675" y="356971"/>
                  </a:cubicBezTo>
                  <a:lnTo>
                    <a:pt x="1083975" y="602021"/>
                  </a:lnTo>
                  <a:cubicBezTo>
                    <a:pt x="1084789" y="765229"/>
                    <a:pt x="1059669" y="806635"/>
                    <a:pt x="966613" y="901751"/>
                  </a:cubicBezTo>
                  <a:cubicBezTo>
                    <a:pt x="910153" y="966248"/>
                    <a:pt x="821095" y="1011758"/>
                    <a:pt x="713135" y="1026317"/>
                  </a:cubicBezTo>
                  <a:cubicBezTo>
                    <a:pt x="605175" y="1040876"/>
                    <a:pt x="416248" y="1051944"/>
                    <a:pt x="318855" y="989104"/>
                  </a:cubicBezTo>
                  <a:cubicBezTo>
                    <a:pt x="221462" y="926263"/>
                    <a:pt x="147001" y="727444"/>
                    <a:pt x="128776" y="649271"/>
                  </a:cubicBezTo>
                  <a:cubicBezTo>
                    <a:pt x="93895" y="519196"/>
                    <a:pt x="28063" y="235693"/>
                    <a:pt x="0" y="49736"/>
                  </a:cubicBezTo>
                  <a:cubicBezTo>
                    <a:pt x="152500" y="20985"/>
                    <a:pt x="429040" y="429200"/>
                    <a:pt x="620956" y="642353"/>
                  </a:cubicBezTo>
                  <a:cubicBezTo>
                    <a:pt x="695371" y="468647"/>
                    <a:pt x="814439" y="166730"/>
                    <a:pt x="886064" y="1037"/>
                  </a:cubicBezTo>
                  <a:close/>
                </a:path>
              </a:pathLst>
            </a:custGeom>
            <a:solidFill>
              <a:srgbClr val="FEE599">
                <a:alpha val="3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6"/>
          <p:cNvSpPr txBox="1">
            <a:spLocks noGrp="1"/>
          </p:cNvSpPr>
          <p:nvPr>
            <p:ph type="body" idx="1"/>
          </p:nvPr>
        </p:nvSpPr>
        <p:spPr>
          <a:xfrm>
            <a:off x="3292077" y="1033670"/>
            <a:ext cx="8789713" cy="53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3600">
                <a:solidFill>
                  <a:schemeClr val="dk2"/>
                </a:solidFill>
              </a:rPr>
              <a:t>What: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3600">
                <a:solidFill>
                  <a:schemeClr val="dk2"/>
                </a:solidFill>
              </a:rPr>
              <a:t>	Foundational Learning Review/Refresh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3600">
                <a:solidFill>
                  <a:schemeClr val="dk2"/>
                </a:solidFill>
              </a:rPr>
              <a:t>	ESAs- Provide, Build, Enhance and Extend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3600">
                <a:solidFill>
                  <a:schemeClr val="dk2"/>
                </a:solidFill>
              </a:rPr>
              <a:t>	SPED- Enhance and Extend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3600">
                <a:solidFill>
                  <a:schemeClr val="dk2"/>
                </a:solidFill>
              </a:rPr>
              <a:t>Why: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3600">
                <a:solidFill>
                  <a:schemeClr val="dk2"/>
                </a:solidFill>
              </a:rPr>
              <a:t>	Induction Stories- Promising Practices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3600">
                <a:solidFill>
                  <a:schemeClr val="dk2"/>
                </a:solidFill>
              </a:rPr>
              <a:t>How: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3600">
                <a:solidFill>
                  <a:schemeClr val="dk2"/>
                </a:solidFill>
              </a:rPr>
              <a:t>	Grant Funding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3600">
                <a:solidFill>
                  <a:schemeClr val="dk2"/>
                </a:solidFill>
              </a:rPr>
              <a:t>	Grant Assurances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3600">
                <a:solidFill>
                  <a:schemeClr val="dk2"/>
                </a:solidFill>
              </a:rPr>
              <a:t>	Partnerships with Collaborators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>
              <a:solidFill>
                <a:schemeClr val="dk2"/>
              </a:solidFill>
            </a:endParaRPr>
          </a:p>
        </p:txBody>
      </p:sp>
      <p:pic>
        <p:nvPicPr>
          <p:cNvPr id="406" name="Google Shape;40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127" y="2452093"/>
            <a:ext cx="26479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7"/>
          <p:cNvPicPr preferRelativeResize="0"/>
          <p:nvPr/>
        </p:nvPicPr>
        <p:blipFill rotWithShape="1">
          <a:blip r:embed="rId3">
            <a:alphaModFix amt="25000"/>
          </a:blip>
          <a:srcRect t="160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Standards for Beginning Induction  - Effective Supports for Washington State Educators</a:t>
            </a:r>
            <a:endParaRPr/>
          </a:p>
        </p:txBody>
      </p:sp>
      <p:grpSp>
        <p:nvGrpSpPr>
          <p:cNvPr id="413" name="Google Shape;413;p7"/>
          <p:cNvGrpSpPr/>
          <p:nvPr/>
        </p:nvGrpSpPr>
        <p:grpSpPr>
          <a:xfrm>
            <a:off x="838200" y="1864109"/>
            <a:ext cx="10515600" cy="4274370"/>
            <a:chOff x="0" y="38484"/>
            <a:chExt cx="10515600" cy="4274370"/>
          </a:xfrm>
        </p:grpSpPr>
        <p:sp>
          <p:nvSpPr>
            <p:cNvPr id="414" name="Google Shape;414;p7"/>
            <p:cNvSpPr/>
            <p:nvPr/>
          </p:nvSpPr>
          <p:spPr>
            <a:xfrm>
              <a:off x="0" y="38484"/>
              <a:ext cx="10515600" cy="6475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"/>
            <p:cNvSpPr txBox="1"/>
            <p:nvPr/>
          </p:nvSpPr>
          <p:spPr>
            <a:xfrm>
              <a:off x="31613" y="70097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0" y="763839"/>
              <a:ext cx="10515600" cy="6475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AC7D3"/>
                </a:gs>
                <a:gs pos="50000">
                  <a:srgbClr val="4CC5D3"/>
                </a:gs>
                <a:gs pos="100000">
                  <a:srgbClr val="3BB3C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 txBox="1"/>
            <p:nvPr/>
          </p:nvSpPr>
          <p:spPr>
            <a:xfrm>
              <a:off x="31613" y="795452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Orientation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0" y="1489194"/>
              <a:ext cx="10515600" cy="6475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6CDAE"/>
                </a:gs>
                <a:gs pos="50000">
                  <a:srgbClr val="47CCA7"/>
                </a:gs>
                <a:gs pos="100000">
                  <a:srgbClr val="37BB96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 txBox="1"/>
            <p:nvPr/>
          </p:nvSpPr>
          <p:spPr>
            <a:xfrm>
              <a:off x="31613" y="1520807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Mentoring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0" y="2214549"/>
              <a:ext cx="10515600" cy="6475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2C683"/>
                </a:gs>
                <a:gs pos="50000">
                  <a:srgbClr val="43C470"/>
                </a:gs>
                <a:gs pos="100000">
                  <a:srgbClr val="33B56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 txBox="1"/>
            <p:nvPr/>
          </p:nvSpPr>
          <p:spPr>
            <a:xfrm>
              <a:off x="31613" y="2246162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Learning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0" y="2939904"/>
              <a:ext cx="10515600" cy="6475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1C05F"/>
                </a:gs>
                <a:gs pos="50000">
                  <a:srgbClr val="43BD3E"/>
                </a:gs>
                <a:gs pos="100000">
                  <a:srgbClr val="36AC32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 txBox="1"/>
            <p:nvPr/>
          </p:nvSpPr>
          <p:spPr>
            <a:xfrm>
              <a:off x="31613" y="2971517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Feedback and Formative Assessment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0" y="3665259"/>
              <a:ext cx="10515600" cy="6475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EB55F"/>
                </a:gs>
                <a:gs pos="50000">
                  <a:srgbClr val="6EB03F"/>
                </a:gs>
                <a:gs pos="100000">
                  <a:srgbClr val="5F9F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 txBox="1"/>
            <p:nvPr/>
          </p:nvSpPr>
          <p:spPr>
            <a:xfrm>
              <a:off x="31613" y="3696872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Induction Program Assessment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8"/>
          <p:cNvSpPr/>
          <p:nvPr/>
        </p:nvSpPr>
        <p:spPr>
          <a:xfrm>
            <a:off x="-1" y="0"/>
            <a:ext cx="4455673" cy="6858000"/>
          </a:xfrm>
          <a:custGeom>
            <a:avLst/>
            <a:gdLst/>
            <a:ahLst/>
            <a:cxnLst/>
            <a:rect l="l" t="t" r="r" b="b"/>
            <a:pathLst>
              <a:path w="4455673" h="6858000" extrusionOk="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algn="l" rotWithShape="0">
              <a:srgbClr val="D8D8D8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8"/>
          <p:cNvSpPr txBox="1">
            <a:spLocks noGrp="1"/>
          </p:cNvSpPr>
          <p:nvPr>
            <p:ph type="title"/>
          </p:nvPr>
        </p:nvSpPr>
        <p:spPr>
          <a:xfrm>
            <a:off x="646289" y="1032054"/>
            <a:ext cx="3438144" cy="12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What		</a:t>
            </a:r>
            <a:endParaRPr/>
          </a:p>
        </p:txBody>
      </p:sp>
      <p:sp>
        <p:nvSpPr>
          <p:cNvPr id="435" name="Google Shape;435;p8"/>
          <p:cNvSpPr/>
          <p:nvPr/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8"/>
          <p:cNvSpPr/>
          <p:nvPr/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8"/>
          <p:cNvSpPr txBox="1">
            <a:spLocks noGrp="1"/>
          </p:cNvSpPr>
          <p:nvPr>
            <p:ph type="body" idx="1"/>
          </p:nvPr>
        </p:nvSpPr>
        <p:spPr>
          <a:xfrm>
            <a:off x="368809" y="2663660"/>
            <a:ext cx="5247618" cy="361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What we do for Grantees and Induction Leaders, we do for Building Leaders, Mentors, and Mentees… and we do for our students served by the mosaic of support- BEST. </a:t>
            </a:r>
            <a:endParaRPr/>
          </a:p>
        </p:txBody>
      </p:sp>
      <p:pic>
        <p:nvPicPr>
          <p:cNvPr id="438" name="Google Shape;43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654" y="1030633"/>
            <a:ext cx="6170537" cy="489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0"/>
          <p:cNvSpPr/>
          <p:nvPr/>
        </p:nvSpPr>
        <p:spPr>
          <a:xfrm>
            <a:off x="1" y="0"/>
            <a:ext cx="8522446" cy="22859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96900" dist="304800" dir="7140000" sx="90000" sy="9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0"/>
          <p:cNvSpPr txBox="1"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Planning Forward -  May/June	</a:t>
            </a:r>
            <a:endParaRPr/>
          </a:p>
        </p:txBody>
      </p:sp>
      <p:sp>
        <p:nvSpPr>
          <p:cNvPr id="447" name="Google Shape;447;p10"/>
          <p:cNvSpPr txBox="1">
            <a:spLocks noGrp="1"/>
          </p:cNvSpPr>
          <p:nvPr>
            <p:ph type="body" idx="1"/>
          </p:nvPr>
        </p:nvSpPr>
        <p:spPr>
          <a:xfrm>
            <a:off x="595450" y="2710351"/>
            <a:ext cx="51570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Ideas… Promising Practices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Define- SPED Early Career Educator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Planning Forward- May/June Promising Practices</a:t>
            </a:r>
            <a:endParaRPr sz="2200"/>
          </a:p>
        </p:txBody>
      </p:sp>
      <p:pic>
        <p:nvPicPr>
          <p:cNvPr id="448" name="Google Shape;448;p10" descr="Lightbulb idea concept"/>
          <p:cNvPicPr preferRelativeResize="0"/>
          <p:nvPr/>
        </p:nvPicPr>
        <p:blipFill rotWithShape="1">
          <a:blip r:embed="rId4">
            <a:alphaModFix/>
          </a:blip>
          <a:srcRect r="4059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s">
  <a:themeElements>
    <a:clrScheme name="OSPI New Palette">
      <a:dk1>
        <a:srgbClr val="40403D"/>
      </a:dk1>
      <a:lt1>
        <a:srgbClr val="F7F5EB"/>
      </a:lt1>
      <a:dk2>
        <a:srgbClr val="40403D"/>
      </a:dk2>
      <a:lt2>
        <a:srgbClr val="F7F5EB"/>
      </a:lt2>
      <a:accent1>
        <a:srgbClr val="0D5761"/>
      </a:accent1>
      <a:accent2>
        <a:srgbClr val="8CB5AB"/>
      </a:accent2>
      <a:accent3>
        <a:srgbClr val="68829E"/>
      </a:accent3>
      <a:accent4>
        <a:srgbClr val="6FB5BF"/>
      </a:accent4>
      <a:accent5>
        <a:srgbClr val="626D71"/>
      </a:accent5>
      <a:accent6>
        <a:srgbClr val="68829E"/>
      </a:accent6>
      <a:hlink>
        <a:srgbClr val="68829E"/>
      </a:hlink>
      <a:folHlink>
        <a:srgbClr val="C490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 Slides">
  <a:themeElements>
    <a:clrScheme name="OSPI New Palette">
      <a:dk1>
        <a:srgbClr val="40403D"/>
      </a:dk1>
      <a:lt1>
        <a:srgbClr val="F7F5EB"/>
      </a:lt1>
      <a:dk2>
        <a:srgbClr val="40403D"/>
      </a:dk2>
      <a:lt2>
        <a:srgbClr val="F7F5EB"/>
      </a:lt2>
      <a:accent1>
        <a:srgbClr val="0D5761"/>
      </a:accent1>
      <a:accent2>
        <a:srgbClr val="8CB5AB"/>
      </a:accent2>
      <a:accent3>
        <a:srgbClr val="68829E"/>
      </a:accent3>
      <a:accent4>
        <a:srgbClr val="6FB5BF"/>
      </a:accent4>
      <a:accent5>
        <a:srgbClr val="626D71"/>
      </a:accent5>
      <a:accent6>
        <a:srgbClr val="68829E"/>
      </a:accent6>
      <a:hlink>
        <a:srgbClr val="68829E"/>
      </a:hlink>
      <a:folHlink>
        <a:srgbClr val="C490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1004</Words>
  <Application>Microsoft Office PowerPoint</Application>
  <PresentationFormat>Widescreen</PresentationFormat>
  <Paragraphs>145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Roboto Light</vt:lpstr>
      <vt:lpstr>Calibri</vt:lpstr>
      <vt:lpstr>Quattrocento Sans</vt:lpstr>
      <vt:lpstr>Roboto Medium</vt:lpstr>
      <vt:lpstr>Arial</vt:lpstr>
      <vt:lpstr>Office Theme</vt:lpstr>
      <vt:lpstr>Office Theme</vt:lpstr>
      <vt:lpstr>Title Slides</vt:lpstr>
      <vt:lpstr>Content Slides</vt:lpstr>
      <vt:lpstr>Induction Leader Collaborative February 2024</vt:lpstr>
      <vt:lpstr>Focus Topics for Today </vt:lpstr>
      <vt:lpstr>Leader Introductions</vt:lpstr>
      <vt:lpstr>Independent Review </vt:lpstr>
      <vt:lpstr>Definition of a Promising Practice:  </vt:lpstr>
      <vt:lpstr>BEST Focus 2023-2024  </vt:lpstr>
      <vt:lpstr>Standards for Beginning Induction  - Effective Supports for Washington State Educators</vt:lpstr>
      <vt:lpstr>What  </vt:lpstr>
      <vt:lpstr>Planning Forward -  May/June </vt:lpstr>
      <vt:lpstr>BEST Grantee Convening March 2025</vt:lpstr>
      <vt:lpstr>Foundation Learning Workgroup</vt:lpstr>
      <vt:lpstr>Thank you!  </vt:lpstr>
      <vt:lpstr> KESE Keeping Exceptional Special Educators Initial Recommendations and District Strategies</vt:lpstr>
      <vt:lpstr>Statewide Recruitment and Retention Planning</vt:lpstr>
      <vt:lpstr>What does this mean to you?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Leader Collaborative February 2024</dc:title>
  <dc:creator>Mike Esping</dc:creator>
  <cp:lastModifiedBy>Taylor Kidder-Morrill</cp:lastModifiedBy>
  <cp:revision>1</cp:revision>
  <dcterms:created xsi:type="dcterms:W3CDTF">2023-11-06T14:49:48Z</dcterms:created>
  <dcterms:modified xsi:type="dcterms:W3CDTF">2024-04-04T16:22:48Z</dcterms:modified>
</cp:coreProperties>
</file>