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43"/>
  </p:notesMasterIdLst>
  <p:sldIdLst>
    <p:sldId id="2064" r:id="rId6"/>
    <p:sldId id="2060" r:id="rId7"/>
    <p:sldId id="440" r:id="rId8"/>
    <p:sldId id="259" r:id="rId9"/>
    <p:sldId id="257" r:id="rId10"/>
    <p:sldId id="258" r:id="rId11"/>
    <p:sldId id="653" r:id="rId12"/>
    <p:sldId id="741" r:id="rId13"/>
    <p:sldId id="742" r:id="rId14"/>
    <p:sldId id="2058" r:id="rId15"/>
    <p:sldId id="757" r:id="rId16"/>
    <p:sldId id="2059" r:id="rId17"/>
    <p:sldId id="737" r:id="rId18"/>
    <p:sldId id="2061" r:id="rId19"/>
    <p:sldId id="264" r:id="rId20"/>
    <p:sldId id="2126" r:id="rId21"/>
    <p:sldId id="274" r:id="rId22"/>
    <p:sldId id="2227" r:id="rId23"/>
    <p:sldId id="746" r:id="rId24"/>
    <p:sldId id="738" r:id="rId25"/>
    <p:sldId id="743" r:id="rId26"/>
    <p:sldId id="756" r:id="rId27"/>
    <p:sldId id="429" r:id="rId28"/>
    <p:sldId id="749" r:id="rId29"/>
    <p:sldId id="748" r:id="rId30"/>
    <p:sldId id="750" r:id="rId31"/>
    <p:sldId id="753" r:id="rId32"/>
    <p:sldId id="744" r:id="rId33"/>
    <p:sldId id="751" r:id="rId34"/>
    <p:sldId id="745" r:id="rId35"/>
    <p:sldId id="752" r:id="rId36"/>
    <p:sldId id="739" r:id="rId37"/>
    <p:sldId id="759" r:id="rId38"/>
    <p:sldId id="754" r:id="rId39"/>
    <p:sldId id="755" r:id="rId40"/>
    <p:sldId id="2127" r:id="rId41"/>
    <p:sldId id="65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va N. Erezim" initials="ANE" lastIdx="13" clrIdx="0">
    <p:extLst>
      <p:ext uri="{19B8F6BF-5375-455C-9EA6-DF929625EA0E}">
        <p15:presenceInfo xmlns:p15="http://schemas.microsoft.com/office/powerpoint/2012/main" userId="Akiva N. Erez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237"/>
    <a:srgbClr val="3D6589"/>
    <a:srgbClr val="000000"/>
    <a:srgbClr val="22484E"/>
    <a:srgbClr val="F4EB3A"/>
    <a:srgbClr val="F7EE37"/>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70" autoAdjust="0"/>
  </p:normalViewPr>
  <p:slideViewPr>
    <p:cSldViewPr snapToGrid="0">
      <p:cViewPr varScale="1">
        <p:scale>
          <a:sx n="76" d="100"/>
          <a:sy n="76" d="100"/>
        </p:scale>
        <p:origin x="108" y="84"/>
      </p:cViewPr>
      <p:guideLst/>
    </p:cSldViewPr>
  </p:slideViewPr>
  <p:outlineViewPr>
    <p:cViewPr>
      <p:scale>
        <a:sx n="33" d="100"/>
        <a:sy n="33" d="100"/>
      </p:scale>
      <p:origin x="0" y="-214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_rels/data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DF1C4-ED8D-4029-86E1-AAA9E216750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FF35467-4D9C-4298-B4B4-44B05B54B7E1}">
      <dgm:prSet/>
      <dgm:spPr/>
      <dgm:t>
        <a:bodyPr/>
        <a:lstStyle/>
        <a:p>
          <a:r>
            <a:rPr lang="en-US" dirty="0"/>
            <a:t>Continuous Improvement</a:t>
          </a:r>
        </a:p>
      </dgm:t>
    </dgm:pt>
    <dgm:pt modelId="{AE5A2479-1E2B-4B9F-8C27-9B57D972ED91}" type="parTrans" cxnId="{8C7B4262-735C-4611-8A56-D0ACC6F821D9}">
      <dgm:prSet/>
      <dgm:spPr/>
      <dgm:t>
        <a:bodyPr/>
        <a:lstStyle/>
        <a:p>
          <a:endParaRPr lang="en-US"/>
        </a:p>
      </dgm:t>
    </dgm:pt>
    <dgm:pt modelId="{AACB58F8-DFC8-4E6D-89DE-EB9C8AB93A94}" type="sibTrans" cxnId="{8C7B4262-735C-4611-8A56-D0ACC6F821D9}">
      <dgm:prSet/>
      <dgm:spPr/>
      <dgm:t>
        <a:bodyPr/>
        <a:lstStyle/>
        <a:p>
          <a:endParaRPr lang="en-US"/>
        </a:p>
      </dgm:t>
    </dgm:pt>
    <dgm:pt modelId="{13A41251-5AC5-4A92-A430-302F7DB32C98}">
      <dgm:prSet/>
      <dgm:spPr>
        <a:solidFill>
          <a:schemeClr val="accent1">
            <a:lumMod val="75000"/>
          </a:schemeClr>
        </a:solidFill>
      </dgm:spPr>
      <dgm:t>
        <a:bodyPr/>
        <a:lstStyle/>
        <a:p>
          <a:r>
            <a:rPr lang="en-US" dirty="0"/>
            <a:t>Data &amp; Implementation</a:t>
          </a:r>
        </a:p>
      </dgm:t>
    </dgm:pt>
    <dgm:pt modelId="{DD9232DE-2561-4EC5-A6CF-1B97E4A2AB2E}" type="parTrans" cxnId="{3F64D54F-A042-4E52-ADA8-83A311E31003}">
      <dgm:prSet/>
      <dgm:spPr/>
      <dgm:t>
        <a:bodyPr/>
        <a:lstStyle/>
        <a:p>
          <a:endParaRPr lang="en-US"/>
        </a:p>
      </dgm:t>
    </dgm:pt>
    <dgm:pt modelId="{C31C3C59-7EA6-4339-B8B8-DFF1162E1330}" type="sibTrans" cxnId="{3F64D54F-A042-4E52-ADA8-83A311E31003}">
      <dgm:prSet/>
      <dgm:spPr/>
      <dgm:t>
        <a:bodyPr/>
        <a:lstStyle/>
        <a:p>
          <a:endParaRPr lang="en-US"/>
        </a:p>
      </dgm:t>
    </dgm:pt>
    <dgm:pt modelId="{46632B15-BD30-4D6F-8776-B697B7B435A0}">
      <dgm:prSet/>
      <dgm:spPr>
        <a:solidFill>
          <a:schemeClr val="accent2">
            <a:lumMod val="50000"/>
          </a:schemeClr>
        </a:solidFill>
      </dgm:spPr>
      <dgm:t>
        <a:bodyPr/>
        <a:lstStyle/>
        <a:p>
          <a:r>
            <a:rPr lang="en-US" dirty="0"/>
            <a:t>Migrant Education</a:t>
          </a:r>
        </a:p>
      </dgm:t>
    </dgm:pt>
    <dgm:pt modelId="{9BC0153F-BC33-47BE-BA29-35A82BA10F74}" type="parTrans" cxnId="{EF243641-624B-4DA6-962F-B5A274BD770F}">
      <dgm:prSet/>
      <dgm:spPr/>
      <dgm:t>
        <a:bodyPr/>
        <a:lstStyle/>
        <a:p>
          <a:endParaRPr lang="en-US"/>
        </a:p>
      </dgm:t>
    </dgm:pt>
    <dgm:pt modelId="{F7D20803-2C70-4990-8B9B-B99408BDC20B}" type="sibTrans" cxnId="{EF243641-624B-4DA6-962F-B5A274BD770F}">
      <dgm:prSet/>
      <dgm:spPr/>
      <dgm:t>
        <a:bodyPr/>
        <a:lstStyle/>
        <a:p>
          <a:endParaRPr lang="en-US"/>
        </a:p>
      </dgm:t>
    </dgm:pt>
    <dgm:pt modelId="{ED5D212D-0F61-4F8F-98AF-E2076073A587}">
      <dgm:prSet/>
      <dgm:spPr>
        <a:solidFill>
          <a:schemeClr val="accent2">
            <a:lumMod val="75000"/>
          </a:schemeClr>
        </a:solidFill>
      </dgm:spPr>
      <dgm:t>
        <a:bodyPr/>
        <a:lstStyle/>
        <a:p>
          <a:r>
            <a:rPr lang="en-US" dirty="0"/>
            <a:t>Multilingual Education</a:t>
          </a:r>
        </a:p>
      </dgm:t>
    </dgm:pt>
    <dgm:pt modelId="{550D7C7D-647F-4616-9881-2D718FEFC764}" type="parTrans" cxnId="{1695B292-6277-4043-8680-28A7F6405A69}">
      <dgm:prSet/>
      <dgm:spPr/>
      <dgm:t>
        <a:bodyPr/>
        <a:lstStyle/>
        <a:p>
          <a:endParaRPr lang="en-US"/>
        </a:p>
      </dgm:t>
    </dgm:pt>
    <dgm:pt modelId="{3304FC2C-550A-4076-AC17-854FC8B7619D}" type="sibTrans" cxnId="{1695B292-6277-4043-8680-28A7F6405A69}">
      <dgm:prSet/>
      <dgm:spPr/>
      <dgm:t>
        <a:bodyPr/>
        <a:lstStyle/>
        <a:p>
          <a:endParaRPr lang="en-US"/>
        </a:p>
      </dgm:t>
    </dgm:pt>
    <dgm:pt modelId="{DB23BB02-EA1F-4043-9DAA-6F260B67A692}">
      <dgm:prSet/>
      <dgm:spPr>
        <a:solidFill>
          <a:schemeClr val="accent2">
            <a:lumMod val="75000"/>
          </a:schemeClr>
        </a:solidFill>
      </dgm:spPr>
      <dgm:t>
        <a:bodyPr/>
        <a:lstStyle/>
        <a:p>
          <a:r>
            <a:rPr lang="en-US" dirty="0"/>
            <a:t>Institutional Education</a:t>
          </a:r>
        </a:p>
      </dgm:t>
    </dgm:pt>
    <dgm:pt modelId="{44D620F3-E679-4A7E-9A0B-DE6FCBE1EB43}" type="parTrans" cxnId="{5069FBAD-E059-4A44-8284-17FFCB23324F}">
      <dgm:prSet/>
      <dgm:spPr/>
      <dgm:t>
        <a:bodyPr/>
        <a:lstStyle/>
        <a:p>
          <a:endParaRPr lang="en-US"/>
        </a:p>
      </dgm:t>
    </dgm:pt>
    <dgm:pt modelId="{A6567010-7B07-405D-9A70-49BD1BF52B3F}" type="sibTrans" cxnId="{5069FBAD-E059-4A44-8284-17FFCB23324F}">
      <dgm:prSet/>
      <dgm:spPr/>
      <dgm:t>
        <a:bodyPr/>
        <a:lstStyle/>
        <a:p>
          <a:endParaRPr lang="en-US"/>
        </a:p>
      </dgm:t>
    </dgm:pt>
    <dgm:pt modelId="{4FD8ED07-70A0-4DBD-B507-9360A607E075}">
      <dgm:prSet/>
      <dgm:spPr/>
      <dgm:t>
        <a:bodyPr/>
        <a:lstStyle/>
        <a:p>
          <a:r>
            <a:rPr lang="en-US" dirty="0"/>
            <a:t>Foster Care</a:t>
          </a:r>
        </a:p>
      </dgm:t>
    </dgm:pt>
    <dgm:pt modelId="{FD37E858-8AFC-4516-9A2D-8D9EF3BAFFDB}" type="parTrans" cxnId="{AB681DE7-517C-4FF5-8951-A6AA15205A70}">
      <dgm:prSet/>
      <dgm:spPr/>
      <dgm:t>
        <a:bodyPr/>
        <a:lstStyle/>
        <a:p>
          <a:endParaRPr lang="en-US"/>
        </a:p>
      </dgm:t>
    </dgm:pt>
    <dgm:pt modelId="{D9D7DF8D-B130-40D0-9E89-00513B5A83D3}" type="sibTrans" cxnId="{AB681DE7-517C-4FF5-8951-A6AA15205A70}">
      <dgm:prSet/>
      <dgm:spPr/>
      <dgm:t>
        <a:bodyPr/>
        <a:lstStyle/>
        <a:p>
          <a:endParaRPr lang="en-US"/>
        </a:p>
      </dgm:t>
    </dgm:pt>
    <dgm:pt modelId="{F138DC79-3663-41B8-ABEE-985018E26FC5}">
      <dgm:prSet/>
      <dgm:spPr/>
      <dgm:t>
        <a:bodyPr/>
        <a:lstStyle/>
        <a:p>
          <a:r>
            <a:rPr lang="en-US" dirty="0"/>
            <a:t>Homeless Education</a:t>
          </a:r>
        </a:p>
      </dgm:t>
    </dgm:pt>
    <dgm:pt modelId="{000F6350-0C02-4F7F-BE23-CCEE26068822}" type="parTrans" cxnId="{F7B061D2-AC56-4966-A8E3-AEC996ECBA73}">
      <dgm:prSet/>
      <dgm:spPr/>
      <dgm:t>
        <a:bodyPr/>
        <a:lstStyle/>
        <a:p>
          <a:endParaRPr lang="en-US"/>
        </a:p>
      </dgm:t>
    </dgm:pt>
    <dgm:pt modelId="{1AB7F5BF-EA65-460B-842D-591C9666D420}" type="sibTrans" cxnId="{F7B061D2-AC56-4966-A8E3-AEC996ECBA73}">
      <dgm:prSet/>
      <dgm:spPr/>
      <dgm:t>
        <a:bodyPr/>
        <a:lstStyle/>
        <a:p>
          <a:endParaRPr lang="en-US"/>
        </a:p>
      </dgm:t>
    </dgm:pt>
    <dgm:pt modelId="{97BB4F16-93A7-4063-8EE2-1660102A8D24}" type="pres">
      <dgm:prSet presAssocID="{66CDF1C4-ED8D-4029-86E1-AAA9E216750D}" presName="linear" presStyleCnt="0">
        <dgm:presLayoutVars>
          <dgm:animLvl val="lvl"/>
          <dgm:resizeHandles val="exact"/>
        </dgm:presLayoutVars>
      </dgm:prSet>
      <dgm:spPr/>
    </dgm:pt>
    <dgm:pt modelId="{7176E476-4BB8-4D11-B9AD-AC8671561EB5}" type="pres">
      <dgm:prSet presAssocID="{BFF35467-4D9C-4298-B4B4-44B05B54B7E1}" presName="parentText" presStyleLbl="node1" presStyleIdx="0" presStyleCnt="7">
        <dgm:presLayoutVars>
          <dgm:chMax val="0"/>
          <dgm:bulletEnabled val="1"/>
        </dgm:presLayoutVars>
      </dgm:prSet>
      <dgm:spPr/>
    </dgm:pt>
    <dgm:pt modelId="{BB6978F7-CAE7-458D-AEAE-24129E0BFC93}" type="pres">
      <dgm:prSet presAssocID="{AACB58F8-DFC8-4E6D-89DE-EB9C8AB93A94}" presName="spacer" presStyleCnt="0"/>
      <dgm:spPr/>
    </dgm:pt>
    <dgm:pt modelId="{1E8CE8FD-D8FC-4AAA-8E44-5FBB87BFC85B}" type="pres">
      <dgm:prSet presAssocID="{13A41251-5AC5-4A92-A430-302F7DB32C98}" presName="parentText" presStyleLbl="node1" presStyleIdx="1" presStyleCnt="7">
        <dgm:presLayoutVars>
          <dgm:chMax val="0"/>
          <dgm:bulletEnabled val="1"/>
        </dgm:presLayoutVars>
      </dgm:prSet>
      <dgm:spPr/>
    </dgm:pt>
    <dgm:pt modelId="{CB9A4647-AB15-45EA-8915-451A06D43734}" type="pres">
      <dgm:prSet presAssocID="{C31C3C59-7EA6-4339-B8B8-DFF1162E1330}" presName="spacer" presStyleCnt="0"/>
      <dgm:spPr/>
    </dgm:pt>
    <dgm:pt modelId="{21250EC4-8BE9-4550-8396-CC9B234CF022}" type="pres">
      <dgm:prSet presAssocID="{46632B15-BD30-4D6F-8776-B697B7B435A0}" presName="parentText" presStyleLbl="node1" presStyleIdx="2" presStyleCnt="7">
        <dgm:presLayoutVars>
          <dgm:chMax val="0"/>
          <dgm:bulletEnabled val="1"/>
        </dgm:presLayoutVars>
      </dgm:prSet>
      <dgm:spPr/>
    </dgm:pt>
    <dgm:pt modelId="{C78996FE-E36F-4008-A436-6FDB1395283F}" type="pres">
      <dgm:prSet presAssocID="{F7D20803-2C70-4990-8B9B-B99408BDC20B}" presName="spacer" presStyleCnt="0"/>
      <dgm:spPr/>
    </dgm:pt>
    <dgm:pt modelId="{3D4BD429-93E0-412E-9210-4ED5B404B220}" type="pres">
      <dgm:prSet presAssocID="{ED5D212D-0F61-4F8F-98AF-E2076073A587}" presName="parentText" presStyleLbl="node1" presStyleIdx="3" presStyleCnt="7">
        <dgm:presLayoutVars>
          <dgm:chMax val="0"/>
          <dgm:bulletEnabled val="1"/>
        </dgm:presLayoutVars>
      </dgm:prSet>
      <dgm:spPr/>
    </dgm:pt>
    <dgm:pt modelId="{818817DE-CE9B-4E58-8F2E-3684D90F07C0}" type="pres">
      <dgm:prSet presAssocID="{3304FC2C-550A-4076-AC17-854FC8B7619D}" presName="spacer" presStyleCnt="0"/>
      <dgm:spPr/>
    </dgm:pt>
    <dgm:pt modelId="{6BEF42D5-A613-4E71-AA84-875E1CDEACAB}" type="pres">
      <dgm:prSet presAssocID="{DB23BB02-EA1F-4043-9DAA-6F260B67A692}" presName="parentText" presStyleLbl="node1" presStyleIdx="4" presStyleCnt="7">
        <dgm:presLayoutVars>
          <dgm:chMax val="0"/>
          <dgm:bulletEnabled val="1"/>
        </dgm:presLayoutVars>
      </dgm:prSet>
      <dgm:spPr/>
    </dgm:pt>
    <dgm:pt modelId="{C03CEE2C-BACA-4398-93D2-0B6CAD65FCF8}" type="pres">
      <dgm:prSet presAssocID="{A6567010-7B07-405D-9A70-49BD1BF52B3F}" presName="spacer" presStyleCnt="0"/>
      <dgm:spPr/>
    </dgm:pt>
    <dgm:pt modelId="{4DF11D1A-7896-454E-8F2B-87DE77D83CE7}" type="pres">
      <dgm:prSet presAssocID="{4FD8ED07-70A0-4DBD-B507-9360A607E075}" presName="parentText" presStyleLbl="node1" presStyleIdx="5" presStyleCnt="7">
        <dgm:presLayoutVars>
          <dgm:chMax val="0"/>
          <dgm:bulletEnabled val="1"/>
        </dgm:presLayoutVars>
      </dgm:prSet>
      <dgm:spPr/>
    </dgm:pt>
    <dgm:pt modelId="{6A218845-93CC-4387-AD59-4DE03CDC97FD}" type="pres">
      <dgm:prSet presAssocID="{D9D7DF8D-B130-40D0-9E89-00513B5A83D3}" presName="spacer" presStyleCnt="0"/>
      <dgm:spPr/>
    </dgm:pt>
    <dgm:pt modelId="{78CFC68D-E30B-4EC5-9CD4-8E083434ACE7}" type="pres">
      <dgm:prSet presAssocID="{F138DC79-3663-41B8-ABEE-985018E26FC5}" presName="parentText" presStyleLbl="node1" presStyleIdx="6" presStyleCnt="7">
        <dgm:presLayoutVars>
          <dgm:chMax val="0"/>
          <dgm:bulletEnabled val="1"/>
        </dgm:presLayoutVars>
      </dgm:prSet>
      <dgm:spPr/>
    </dgm:pt>
  </dgm:ptLst>
  <dgm:cxnLst>
    <dgm:cxn modelId="{52F88F0B-9280-4789-8840-FBC28CAA364A}" type="presOf" srcId="{46632B15-BD30-4D6F-8776-B697B7B435A0}" destId="{21250EC4-8BE9-4550-8396-CC9B234CF022}" srcOrd="0" destOrd="0" presId="urn:microsoft.com/office/officeart/2005/8/layout/vList2"/>
    <dgm:cxn modelId="{4BE4AE0D-6F4B-424F-AC86-2B77F4348BF0}" type="presOf" srcId="{13A41251-5AC5-4A92-A430-302F7DB32C98}" destId="{1E8CE8FD-D8FC-4AAA-8E44-5FBB87BFC85B}" srcOrd="0" destOrd="0" presId="urn:microsoft.com/office/officeart/2005/8/layout/vList2"/>
    <dgm:cxn modelId="{EF243641-624B-4DA6-962F-B5A274BD770F}" srcId="{66CDF1C4-ED8D-4029-86E1-AAA9E216750D}" destId="{46632B15-BD30-4D6F-8776-B697B7B435A0}" srcOrd="2" destOrd="0" parTransId="{9BC0153F-BC33-47BE-BA29-35A82BA10F74}" sibTransId="{F7D20803-2C70-4990-8B9B-B99408BDC20B}"/>
    <dgm:cxn modelId="{8C7B4262-735C-4611-8A56-D0ACC6F821D9}" srcId="{66CDF1C4-ED8D-4029-86E1-AAA9E216750D}" destId="{BFF35467-4D9C-4298-B4B4-44B05B54B7E1}" srcOrd="0" destOrd="0" parTransId="{AE5A2479-1E2B-4B9F-8C27-9B57D972ED91}" sibTransId="{AACB58F8-DFC8-4E6D-89DE-EB9C8AB93A94}"/>
    <dgm:cxn modelId="{73FEC04E-2D0B-4F2B-980C-2849E2570E28}" type="presOf" srcId="{ED5D212D-0F61-4F8F-98AF-E2076073A587}" destId="{3D4BD429-93E0-412E-9210-4ED5B404B220}" srcOrd="0" destOrd="0" presId="urn:microsoft.com/office/officeart/2005/8/layout/vList2"/>
    <dgm:cxn modelId="{3F64D54F-A042-4E52-ADA8-83A311E31003}" srcId="{66CDF1C4-ED8D-4029-86E1-AAA9E216750D}" destId="{13A41251-5AC5-4A92-A430-302F7DB32C98}" srcOrd="1" destOrd="0" parTransId="{DD9232DE-2561-4EC5-A6CF-1B97E4A2AB2E}" sibTransId="{C31C3C59-7EA6-4339-B8B8-DFF1162E1330}"/>
    <dgm:cxn modelId="{F87DE66F-2326-4EC8-8A93-24A044441142}" type="presOf" srcId="{DB23BB02-EA1F-4043-9DAA-6F260B67A692}" destId="{6BEF42D5-A613-4E71-AA84-875E1CDEACAB}" srcOrd="0" destOrd="0" presId="urn:microsoft.com/office/officeart/2005/8/layout/vList2"/>
    <dgm:cxn modelId="{1695B292-6277-4043-8680-28A7F6405A69}" srcId="{66CDF1C4-ED8D-4029-86E1-AAA9E216750D}" destId="{ED5D212D-0F61-4F8F-98AF-E2076073A587}" srcOrd="3" destOrd="0" parTransId="{550D7C7D-647F-4616-9881-2D718FEFC764}" sibTransId="{3304FC2C-550A-4076-AC17-854FC8B7619D}"/>
    <dgm:cxn modelId="{9B0CEDA0-E9C4-4A0E-AF6E-6D4CC35E2843}" type="presOf" srcId="{66CDF1C4-ED8D-4029-86E1-AAA9E216750D}" destId="{97BB4F16-93A7-4063-8EE2-1660102A8D24}" srcOrd="0" destOrd="0" presId="urn:microsoft.com/office/officeart/2005/8/layout/vList2"/>
    <dgm:cxn modelId="{5069FBAD-E059-4A44-8284-17FFCB23324F}" srcId="{66CDF1C4-ED8D-4029-86E1-AAA9E216750D}" destId="{DB23BB02-EA1F-4043-9DAA-6F260B67A692}" srcOrd="4" destOrd="0" parTransId="{44D620F3-E679-4A7E-9A0B-DE6FCBE1EB43}" sibTransId="{A6567010-7B07-405D-9A70-49BD1BF52B3F}"/>
    <dgm:cxn modelId="{6A564DB7-A60C-46F1-B8D2-A6A67116D88E}" type="presOf" srcId="{4FD8ED07-70A0-4DBD-B507-9360A607E075}" destId="{4DF11D1A-7896-454E-8F2B-87DE77D83CE7}" srcOrd="0" destOrd="0" presId="urn:microsoft.com/office/officeart/2005/8/layout/vList2"/>
    <dgm:cxn modelId="{F38DF8C0-9D2A-4787-986F-A34560A12696}" type="presOf" srcId="{F138DC79-3663-41B8-ABEE-985018E26FC5}" destId="{78CFC68D-E30B-4EC5-9CD4-8E083434ACE7}" srcOrd="0" destOrd="0" presId="urn:microsoft.com/office/officeart/2005/8/layout/vList2"/>
    <dgm:cxn modelId="{F7B061D2-AC56-4966-A8E3-AEC996ECBA73}" srcId="{66CDF1C4-ED8D-4029-86E1-AAA9E216750D}" destId="{F138DC79-3663-41B8-ABEE-985018E26FC5}" srcOrd="6" destOrd="0" parTransId="{000F6350-0C02-4F7F-BE23-CCEE26068822}" sibTransId="{1AB7F5BF-EA65-460B-842D-591C9666D420}"/>
    <dgm:cxn modelId="{A9F3BEE6-FA0D-4E2B-9C67-689D08D7D943}" type="presOf" srcId="{BFF35467-4D9C-4298-B4B4-44B05B54B7E1}" destId="{7176E476-4BB8-4D11-B9AD-AC8671561EB5}" srcOrd="0" destOrd="0" presId="urn:microsoft.com/office/officeart/2005/8/layout/vList2"/>
    <dgm:cxn modelId="{AB681DE7-517C-4FF5-8951-A6AA15205A70}" srcId="{66CDF1C4-ED8D-4029-86E1-AAA9E216750D}" destId="{4FD8ED07-70A0-4DBD-B507-9360A607E075}" srcOrd="5" destOrd="0" parTransId="{FD37E858-8AFC-4516-9A2D-8D9EF3BAFFDB}" sibTransId="{D9D7DF8D-B130-40D0-9E89-00513B5A83D3}"/>
    <dgm:cxn modelId="{15DAA88B-7A74-4914-9322-B7753413E2E3}" type="presParOf" srcId="{97BB4F16-93A7-4063-8EE2-1660102A8D24}" destId="{7176E476-4BB8-4D11-B9AD-AC8671561EB5}" srcOrd="0" destOrd="0" presId="urn:microsoft.com/office/officeart/2005/8/layout/vList2"/>
    <dgm:cxn modelId="{30C949A5-E692-465C-BCC8-03317D20C0A9}" type="presParOf" srcId="{97BB4F16-93A7-4063-8EE2-1660102A8D24}" destId="{BB6978F7-CAE7-458D-AEAE-24129E0BFC93}" srcOrd="1" destOrd="0" presId="urn:microsoft.com/office/officeart/2005/8/layout/vList2"/>
    <dgm:cxn modelId="{4A438DEE-F4DC-4C3A-B670-FE869269ADD1}" type="presParOf" srcId="{97BB4F16-93A7-4063-8EE2-1660102A8D24}" destId="{1E8CE8FD-D8FC-4AAA-8E44-5FBB87BFC85B}" srcOrd="2" destOrd="0" presId="urn:microsoft.com/office/officeart/2005/8/layout/vList2"/>
    <dgm:cxn modelId="{6E01BB84-24BF-49EC-A7A9-B7D8B5AF72A5}" type="presParOf" srcId="{97BB4F16-93A7-4063-8EE2-1660102A8D24}" destId="{CB9A4647-AB15-45EA-8915-451A06D43734}" srcOrd="3" destOrd="0" presId="urn:microsoft.com/office/officeart/2005/8/layout/vList2"/>
    <dgm:cxn modelId="{8EB5A3B4-3C7C-44E5-AB98-86FC6D066113}" type="presParOf" srcId="{97BB4F16-93A7-4063-8EE2-1660102A8D24}" destId="{21250EC4-8BE9-4550-8396-CC9B234CF022}" srcOrd="4" destOrd="0" presId="urn:microsoft.com/office/officeart/2005/8/layout/vList2"/>
    <dgm:cxn modelId="{51A88E8A-8C84-492F-84D2-36BAF7FD0167}" type="presParOf" srcId="{97BB4F16-93A7-4063-8EE2-1660102A8D24}" destId="{C78996FE-E36F-4008-A436-6FDB1395283F}" srcOrd="5" destOrd="0" presId="urn:microsoft.com/office/officeart/2005/8/layout/vList2"/>
    <dgm:cxn modelId="{6128E832-0CD5-4342-8F25-2382D18A050D}" type="presParOf" srcId="{97BB4F16-93A7-4063-8EE2-1660102A8D24}" destId="{3D4BD429-93E0-412E-9210-4ED5B404B220}" srcOrd="6" destOrd="0" presId="urn:microsoft.com/office/officeart/2005/8/layout/vList2"/>
    <dgm:cxn modelId="{C498896A-27E2-4064-8DAE-7D6BAE399BCF}" type="presParOf" srcId="{97BB4F16-93A7-4063-8EE2-1660102A8D24}" destId="{818817DE-CE9B-4E58-8F2E-3684D90F07C0}" srcOrd="7" destOrd="0" presId="urn:microsoft.com/office/officeart/2005/8/layout/vList2"/>
    <dgm:cxn modelId="{1EF85D33-2DAA-44FD-937E-FBB6891DC5AD}" type="presParOf" srcId="{97BB4F16-93A7-4063-8EE2-1660102A8D24}" destId="{6BEF42D5-A613-4E71-AA84-875E1CDEACAB}" srcOrd="8" destOrd="0" presId="urn:microsoft.com/office/officeart/2005/8/layout/vList2"/>
    <dgm:cxn modelId="{7EC7A48C-B96E-47B2-85C2-469DE2547551}" type="presParOf" srcId="{97BB4F16-93A7-4063-8EE2-1660102A8D24}" destId="{C03CEE2C-BACA-4398-93D2-0B6CAD65FCF8}" srcOrd="9" destOrd="0" presId="urn:microsoft.com/office/officeart/2005/8/layout/vList2"/>
    <dgm:cxn modelId="{44FF30E4-295B-4FE6-8083-B008970DCC2D}" type="presParOf" srcId="{97BB4F16-93A7-4063-8EE2-1660102A8D24}" destId="{4DF11D1A-7896-454E-8F2B-87DE77D83CE7}" srcOrd="10" destOrd="0" presId="urn:microsoft.com/office/officeart/2005/8/layout/vList2"/>
    <dgm:cxn modelId="{8E0A8B4E-6C4C-46D4-8AB1-5E1541AE3CF2}" type="presParOf" srcId="{97BB4F16-93A7-4063-8EE2-1660102A8D24}" destId="{6A218845-93CC-4387-AD59-4DE03CDC97FD}" srcOrd="11" destOrd="0" presId="urn:microsoft.com/office/officeart/2005/8/layout/vList2"/>
    <dgm:cxn modelId="{AF4EF407-1848-4D8B-A2E3-8D2F57380DB0}" type="presParOf" srcId="{97BB4F16-93A7-4063-8EE2-1660102A8D24}" destId="{78CFC68D-E30B-4EC5-9CD4-8E083434ACE7}"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A95582-0E3A-4A3D-A2D8-ED328B6BA2B9}"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26E29113-A153-49C8-93F6-CBDDFCD448BA}">
      <dgm:prSet custT="1"/>
      <dgm:spPr/>
      <dgm:t>
        <a:bodyPr/>
        <a:lstStyle/>
        <a:p>
          <a:r>
            <a:rPr lang="en-US" sz="2400" dirty="0"/>
            <a:t>Every Student Succeeds Act (ESSA) </a:t>
          </a:r>
        </a:p>
      </dgm:t>
    </dgm:pt>
    <dgm:pt modelId="{30557E55-A9B2-4BA5-92A2-3C6085CFE9E1}" type="parTrans" cxnId="{7AD3E0CA-04E2-40B2-9DAD-8C4A0C5189EA}">
      <dgm:prSet/>
      <dgm:spPr/>
      <dgm:t>
        <a:bodyPr/>
        <a:lstStyle/>
        <a:p>
          <a:endParaRPr lang="en-US" sz="2400"/>
        </a:p>
      </dgm:t>
    </dgm:pt>
    <dgm:pt modelId="{13B6D3D9-7E04-4C03-94E0-4C9D59ED8CA3}" type="sibTrans" cxnId="{7AD3E0CA-04E2-40B2-9DAD-8C4A0C5189EA}">
      <dgm:prSet/>
      <dgm:spPr/>
      <dgm:t>
        <a:bodyPr/>
        <a:lstStyle/>
        <a:p>
          <a:endParaRPr lang="en-US" sz="2400"/>
        </a:p>
      </dgm:t>
    </dgm:pt>
    <dgm:pt modelId="{C1409176-9467-4839-B479-414DF2E4B61E}">
      <dgm:prSet custT="1"/>
      <dgm:spPr/>
      <dgm:t>
        <a:bodyPr/>
        <a:lstStyle/>
        <a:p>
          <a:r>
            <a:rPr lang="en-US" sz="2400"/>
            <a:t>Washington State Consolidated ESSA Plan</a:t>
          </a:r>
        </a:p>
      </dgm:t>
    </dgm:pt>
    <dgm:pt modelId="{B19CBCC1-5D35-48B2-965C-FD0675E20132}" type="parTrans" cxnId="{88349A9E-8B10-4C19-942B-E4B23DC10737}">
      <dgm:prSet/>
      <dgm:spPr/>
      <dgm:t>
        <a:bodyPr/>
        <a:lstStyle/>
        <a:p>
          <a:endParaRPr lang="en-US" sz="2400"/>
        </a:p>
      </dgm:t>
    </dgm:pt>
    <dgm:pt modelId="{9D4BBF83-6BD6-4D2E-A40F-2D0F8D5AE607}" type="sibTrans" cxnId="{88349A9E-8B10-4C19-942B-E4B23DC10737}">
      <dgm:prSet/>
      <dgm:spPr/>
      <dgm:t>
        <a:bodyPr/>
        <a:lstStyle/>
        <a:p>
          <a:endParaRPr lang="en-US" sz="2400"/>
        </a:p>
      </dgm:t>
    </dgm:pt>
    <dgm:pt modelId="{E02C3C7F-2A55-4A56-AA0B-B8FA30F80A3A}">
      <dgm:prSet custT="1"/>
      <dgm:spPr/>
      <dgm:t>
        <a:bodyPr/>
        <a:lstStyle/>
        <a:p>
          <a:r>
            <a:rPr lang="en-US" sz="2400" dirty="0"/>
            <a:t>Comprehensive (Tier 3 &amp; Tier 3 Plus), Targeted Supports (Tier 2), &amp; Required Action District (RAD)</a:t>
          </a:r>
        </a:p>
      </dgm:t>
    </dgm:pt>
    <dgm:pt modelId="{18368FCF-379A-4897-9769-61230A53FD5F}" type="parTrans" cxnId="{F6ED9F8C-9BBB-435C-93DC-A23818AE1768}">
      <dgm:prSet/>
      <dgm:spPr/>
      <dgm:t>
        <a:bodyPr/>
        <a:lstStyle/>
        <a:p>
          <a:endParaRPr lang="en-US" sz="2400"/>
        </a:p>
      </dgm:t>
    </dgm:pt>
    <dgm:pt modelId="{CADB5AE7-2425-4E9E-A012-93E8AE2F90F8}" type="sibTrans" cxnId="{F6ED9F8C-9BBB-435C-93DC-A23818AE1768}">
      <dgm:prSet/>
      <dgm:spPr/>
      <dgm:t>
        <a:bodyPr/>
        <a:lstStyle/>
        <a:p>
          <a:endParaRPr lang="en-US" sz="2400"/>
        </a:p>
      </dgm:t>
    </dgm:pt>
    <dgm:pt modelId="{2D9EDCB7-FE9E-4DB1-A445-C9941D7FC028}">
      <dgm:prSet custT="1"/>
      <dgm:spPr/>
      <dgm:t>
        <a:bodyPr/>
        <a:lstStyle/>
        <a:p>
          <a:r>
            <a:rPr lang="en-US" sz="2400" dirty="0"/>
            <a:t>School improvement plans and progress monitoring</a:t>
          </a:r>
        </a:p>
      </dgm:t>
    </dgm:pt>
    <dgm:pt modelId="{4636EF62-1991-4145-AD58-8F1DB1AEBBF2}" type="parTrans" cxnId="{4DE6818A-73C9-49E3-BDA0-80068571B7E6}">
      <dgm:prSet/>
      <dgm:spPr/>
      <dgm:t>
        <a:bodyPr/>
        <a:lstStyle/>
        <a:p>
          <a:endParaRPr lang="en-US" sz="2400"/>
        </a:p>
      </dgm:t>
    </dgm:pt>
    <dgm:pt modelId="{694EEEE7-EF8D-4166-AF66-D0B76183F9E6}" type="sibTrans" cxnId="{4DE6818A-73C9-49E3-BDA0-80068571B7E6}">
      <dgm:prSet/>
      <dgm:spPr/>
      <dgm:t>
        <a:bodyPr/>
        <a:lstStyle/>
        <a:p>
          <a:endParaRPr lang="en-US" sz="2400"/>
        </a:p>
      </dgm:t>
    </dgm:pt>
    <dgm:pt modelId="{7371E545-76ED-4D94-90C8-4AF03F07CDC8}">
      <dgm:prSet custT="1"/>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t>
        <a:bodyPr/>
        <a:lstStyle/>
        <a:p>
          <a:r>
            <a:rPr lang="en-US" sz="2400" dirty="0"/>
            <a:t>Continuous Improvement Partners—direct supports for leadership teams in districts where buildings are eligible for Tier 3 supports.</a:t>
          </a:r>
        </a:p>
      </dgm:t>
    </dgm:pt>
    <dgm:pt modelId="{890D02D2-CDB1-47AF-B058-3AE26240120A}" type="parTrans" cxnId="{0C99FA50-C28F-40E1-B816-4BECFDF38F16}">
      <dgm:prSet/>
      <dgm:spPr/>
      <dgm:t>
        <a:bodyPr/>
        <a:lstStyle/>
        <a:p>
          <a:endParaRPr lang="en-US" sz="2400"/>
        </a:p>
      </dgm:t>
    </dgm:pt>
    <dgm:pt modelId="{BF4C04D0-0889-4FA4-9FB3-C4D84F95220F}" type="sibTrans" cxnId="{0C99FA50-C28F-40E1-B816-4BECFDF38F16}">
      <dgm:prSet/>
      <dgm:spPr/>
      <dgm:t>
        <a:bodyPr/>
        <a:lstStyle/>
        <a:p>
          <a:endParaRPr lang="en-US" sz="2400"/>
        </a:p>
      </dgm:t>
    </dgm:pt>
    <dgm:pt modelId="{6F73F667-E0F4-4071-B3D0-AC3BA1A06853}" type="pres">
      <dgm:prSet presAssocID="{24A95582-0E3A-4A3D-A2D8-ED328B6BA2B9}" presName="linear" presStyleCnt="0">
        <dgm:presLayoutVars>
          <dgm:animLvl val="lvl"/>
          <dgm:resizeHandles val="exact"/>
        </dgm:presLayoutVars>
      </dgm:prSet>
      <dgm:spPr/>
    </dgm:pt>
    <dgm:pt modelId="{3A6169AE-8543-48E1-8A02-708745D9406B}" type="pres">
      <dgm:prSet presAssocID="{26E29113-A153-49C8-93F6-CBDDFCD448BA}" presName="parentText" presStyleLbl="node1" presStyleIdx="0" presStyleCnt="5">
        <dgm:presLayoutVars>
          <dgm:chMax val="0"/>
          <dgm:bulletEnabled val="1"/>
        </dgm:presLayoutVars>
      </dgm:prSet>
      <dgm:spPr/>
    </dgm:pt>
    <dgm:pt modelId="{FD524389-9432-4E23-A715-39307BA5E218}" type="pres">
      <dgm:prSet presAssocID="{13B6D3D9-7E04-4C03-94E0-4C9D59ED8CA3}" presName="spacer" presStyleCnt="0"/>
      <dgm:spPr/>
    </dgm:pt>
    <dgm:pt modelId="{8E0C4B51-AA95-4EC9-BDC8-34E05AF796C9}" type="pres">
      <dgm:prSet presAssocID="{C1409176-9467-4839-B479-414DF2E4B61E}" presName="parentText" presStyleLbl="node1" presStyleIdx="1" presStyleCnt="5">
        <dgm:presLayoutVars>
          <dgm:chMax val="0"/>
          <dgm:bulletEnabled val="1"/>
        </dgm:presLayoutVars>
      </dgm:prSet>
      <dgm:spPr/>
    </dgm:pt>
    <dgm:pt modelId="{837A2C0A-6FE9-4999-AF84-7E5CD10B741F}" type="pres">
      <dgm:prSet presAssocID="{9D4BBF83-6BD6-4D2E-A40F-2D0F8D5AE607}" presName="spacer" presStyleCnt="0"/>
      <dgm:spPr/>
    </dgm:pt>
    <dgm:pt modelId="{11808E12-025A-4129-8350-F513ED83862E}" type="pres">
      <dgm:prSet presAssocID="{E02C3C7F-2A55-4A56-AA0B-B8FA30F80A3A}" presName="parentText" presStyleLbl="node1" presStyleIdx="2" presStyleCnt="5">
        <dgm:presLayoutVars>
          <dgm:chMax val="0"/>
          <dgm:bulletEnabled val="1"/>
        </dgm:presLayoutVars>
      </dgm:prSet>
      <dgm:spPr/>
    </dgm:pt>
    <dgm:pt modelId="{75321414-BB23-4A69-930B-FE68FC719229}" type="pres">
      <dgm:prSet presAssocID="{CADB5AE7-2425-4E9E-A012-93E8AE2F90F8}" presName="spacer" presStyleCnt="0"/>
      <dgm:spPr/>
    </dgm:pt>
    <dgm:pt modelId="{9BCB8B8B-349F-4996-B7B4-C5B439807EB2}" type="pres">
      <dgm:prSet presAssocID="{2D9EDCB7-FE9E-4DB1-A445-C9941D7FC028}" presName="parentText" presStyleLbl="node1" presStyleIdx="3" presStyleCnt="5">
        <dgm:presLayoutVars>
          <dgm:chMax val="0"/>
          <dgm:bulletEnabled val="1"/>
        </dgm:presLayoutVars>
      </dgm:prSet>
      <dgm:spPr/>
    </dgm:pt>
    <dgm:pt modelId="{AA0EF648-5F0F-4396-9CEB-CB75D79A8AB3}" type="pres">
      <dgm:prSet presAssocID="{694EEEE7-EF8D-4166-AF66-D0B76183F9E6}" presName="spacer" presStyleCnt="0"/>
      <dgm:spPr/>
    </dgm:pt>
    <dgm:pt modelId="{404861FB-59D9-491C-8156-96F68E56BFBC}" type="pres">
      <dgm:prSet presAssocID="{7371E545-76ED-4D94-90C8-4AF03F07CDC8}" presName="parentText" presStyleLbl="node1" presStyleIdx="4" presStyleCnt="5">
        <dgm:presLayoutVars>
          <dgm:chMax val="0"/>
          <dgm:bulletEnabled val="1"/>
        </dgm:presLayoutVars>
      </dgm:prSet>
      <dgm:spPr/>
    </dgm:pt>
  </dgm:ptLst>
  <dgm:cxnLst>
    <dgm:cxn modelId="{DF63C043-2D8D-4144-B42E-9B25C19440F3}" type="presOf" srcId="{7371E545-76ED-4D94-90C8-4AF03F07CDC8}" destId="{404861FB-59D9-491C-8156-96F68E56BFBC}" srcOrd="0" destOrd="0" presId="urn:microsoft.com/office/officeart/2005/8/layout/vList2"/>
    <dgm:cxn modelId="{A6A71664-67E4-4B06-8DA8-760CA280155A}" type="presOf" srcId="{E02C3C7F-2A55-4A56-AA0B-B8FA30F80A3A}" destId="{11808E12-025A-4129-8350-F513ED83862E}" srcOrd="0" destOrd="0" presId="urn:microsoft.com/office/officeart/2005/8/layout/vList2"/>
    <dgm:cxn modelId="{C389C56E-EE7A-4215-84F9-1B37D9EBD2A5}" type="presOf" srcId="{26E29113-A153-49C8-93F6-CBDDFCD448BA}" destId="{3A6169AE-8543-48E1-8A02-708745D9406B}" srcOrd="0" destOrd="0" presId="urn:microsoft.com/office/officeart/2005/8/layout/vList2"/>
    <dgm:cxn modelId="{0C99FA50-C28F-40E1-B816-4BECFDF38F16}" srcId="{24A95582-0E3A-4A3D-A2D8-ED328B6BA2B9}" destId="{7371E545-76ED-4D94-90C8-4AF03F07CDC8}" srcOrd="4" destOrd="0" parTransId="{890D02D2-CDB1-47AF-B058-3AE26240120A}" sibTransId="{BF4C04D0-0889-4FA4-9FB3-C4D84F95220F}"/>
    <dgm:cxn modelId="{4DE6818A-73C9-49E3-BDA0-80068571B7E6}" srcId="{24A95582-0E3A-4A3D-A2D8-ED328B6BA2B9}" destId="{2D9EDCB7-FE9E-4DB1-A445-C9941D7FC028}" srcOrd="3" destOrd="0" parTransId="{4636EF62-1991-4145-AD58-8F1DB1AEBBF2}" sibTransId="{694EEEE7-EF8D-4166-AF66-D0B76183F9E6}"/>
    <dgm:cxn modelId="{F6ED9F8C-9BBB-435C-93DC-A23818AE1768}" srcId="{24A95582-0E3A-4A3D-A2D8-ED328B6BA2B9}" destId="{E02C3C7F-2A55-4A56-AA0B-B8FA30F80A3A}" srcOrd="2" destOrd="0" parTransId="{18368FCF-379A-4897-9769-61230A53FD5F}" sibTransId="{CADB5AE7-2425-4E9E-A012-93E8AE2F90F8}"/>
    <dgm:cxn modelId="{0CE05F9A-61FE-4F5C-8F55-B8B4F4F88766}" type="presOf" srcId="{C1409176-9467-4839-B479-414DF2E4B61E}" destId="{8E0C4B51-AA95-4EC9-BDC8-34E05AF796C9}" srcOrd="0" destOrd="0" presId="urn:microsoft.com/office/officeart/2005/8/layout/vList2"/>
    <dgm:cxn modelId="{88349A9E-8B10-4C19-942B-E4B23DC10737}" srcId="{24A95582-0E3A-4A3D-A2D8-ED328B6BA2B9}" destId="{C1409176-9467-4839-B479-414DF2E4B61E}" srcOrd="1" destOrd="0" parTransId="{B19CBCC1-5D35-48B2-965C-FD0675E20132}" sibTransId="{9D4BBF83-6BD6-4D2E-A40F-2D0F8D5AE607}"/>
    <dgm:cxn modelId="{0B4067B0-E3F6-4758-9626-D3D82A39898E}" type="presOf" srcId="{2D9EDCB7-FE9E-4DB1-A445-C9941D7FC028}" destId="{9BCB8B8B-349F-4996-B7B4-C5B439807EB2}" srcOrd="0" destOrd="0" presId="urn:microsoft.com/office/officeart/2005/8/layout/vList2"/>
    <dgm:cxn modelId="{7AD3E0CA-04E2-40B2-9DAD-8C4A0C5189EA}" srcId="{24A95582-0E3A-4A3D-A2D8-ED328B6BA2B9}" destId="{26E29113-A153-49C8-93F6-CBDDFCD448BA}" srcOrd="0" destOrd="0" parTransId="{30557E55-A9B2-4BA5-92A2-3C6085CFE9E1}" sibTransId="{13B6D3D9-7E04-4C03-94E0-4C9D59ED8CA3}"/>
    <dgm:cxn modelId="{08BA06D1-95C1-4D87-AB85-7F75F1F78752}" type="presOf" srcId="{24A95582-0E3A-4A3D-A2D8-ED328B6BA2B9}" destId="{6F73F667-E0F4-4071-B3D0-AC3BA1A06853}" srcOrd="0" destOrd="0" presId="urn:microsoft.com/office/officeart/2005/8/layout/vList2"/>
    <dgm:cxn modelId="{0EF7D41E-B014-4BCF-BAC4-5CFD33EE1F08}" type="presParOf" srcId="{6F73F667-E0F4-4071-B3D0-AC3BA1A06853}" destId="{3A6169AE-8543-48E1-8A02-708745D9406B}" srcOrd="0" destOrd="0" presId="urn:microsoft.com/office/officeart/2005/8/layout/vList2"/>
    <dgm:cxn modelId="{1549CF84-0B81-4882-8096-881AB316752A}" type="presParOf" srcId="{6F73F667-E0F4-4071-B3D0-AC3BA1A06853}" destId="{FD524389-9432-4E23-A715-39307BA5E218}" srcOrd="1" destOrd="0" presId="urn:microsoft.com/office/officeart/2005/8/layout/vList2"/>
    <dgm:cxn modelId="{5FF7A6C6-3F8B-4778-A689-84C53841EF7B}" type="presParOf" srcId="{6F73F667-E0F4-4071-B3D0-AC3BA1A06853}" destId="{8E0C4B51-AA95-4EC9-BDC8-34E05AF796C9}" srcOrd="2" destOrd="0" presId="urn:microsoft.com/office/officeart/2005/8/layout/vList2"/>
    <dgm:cxn modelId="{D9B43E87-9C96-4D19-B906-AAB6C65E22CD}" type="presParOf" srcId="{6F73F667-E0F4-4071-B3D0-AC3BA1A06853}" destId="{837A2C0A-6FE9-4999-AF84-7E5CD10B741F}" srcOrd="3" destOrd="0" presId="urn:microsoft.com/office/officeart/2005/8/layout/vList2"/>
    <dgm:cxn modelId="{751035B9-AE32-4F66-878D-E5E07E60530E}" type="presParOf" srcId="{6F73F667-E0F4-4071-B3D0-AC3BA1A06853}" destId="{11808E12-025A-4129-8350-F513ED83862E}" srcOrd="4" destOrd="0" presId="urn:microsoft.com/office/officeart/2005/8/layout/vList2"/>
    <dgm:cxn modelId="{28D85EF8-0AD1-424F-88D2-E5935DE65C96}" type="presParOf" srcId="{6F73F667-E0F4-4071-B3D0-AC3BA1A06853}" destId="{75321414-BB23-4A69-930B-FE68FC719229}" srcOrd="5" destOrd="0" presId="urn:microsoft.com/office/officeart/2005/8/layout/vList2"/>
    <dgm:cxn modelId="{B84A5192-DD7A-499B-8707-CBB4D0046B4A}" type="presParOf" srcId="{6F73F667-E0F4-4071-B3D0-AC3BA1A06853}" destId="{9BCB8B8B-349F-4996-B7B4-C5B439807EB2}" srcOrd="6" destOrd="0" presId="urn:microsoft.com/office/officeart/2005/8/layout/vList2"/>
    <dgm:cxn modelId="{0A0EF583-D9D3-44C4-9000-7B3AE174D531}" type="presParOf" srcId="{6F73F667-E0F4-4071-B3D0-AC3BA1A06853}" destId="{AA0EF648-5F0F-4396-9CEB-CB75D79A8AB3}" srcOrd="7" destOrd="0" presId="urn:microsoft.com/office/officeart/2005/8/layout/vList2"/>
    <dgm:cxn modelId="{D971F4CA-AB6A-420C-A5C9-A4873DAA0194}" type="presParOf" srcId="{6F73F667-E0F4-4071-B3D0-AC3BA1A06853}" destId="{404861FB-59D9-491C-8156-96F68E56BFB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8D0FC8-CE16-4FC8-B166-3FFB7C6A2EF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2EE885E-68AF-41CE-8A09-F1F103CD69A5}">
      <dgm:prSet/>
      <dgm:spPr/>
      <dgm:t>
        <a:bodyPr/>
        <a:lstStyle/>
        <a:p>
          <a:r>
            <a:rPr lang="en-US" b="1" dirty="0"/>
            <a:t>Continuous Improvement</a:t>
          </a:r>
        </a:p>
        <a:p>
          <a:r>
            <a:rPr lang="en-US" dirty="0"/>
            <a:t>Multiple iterative cycles of inquiry and activity aimed at increasing capacity to produce successful outcomes (Bryk, Gomez, </a:t>
          </a:r>
          <a:r>
            <a:rPr lang="en-US" dirty="0" err="1"/>
            <a:t>Grunow</a:t>
          </a:r>
          <a:r>
            <a:rPr lang="en-US" dirty="0"/>
            <a:t>, &amp; LeMahieu, 2015)</a:t>
          </a:r>
        </a:p>
      </dgm:t>
      <dgm:extLst>
        <a:ext uri="{E40237B7-FDA0-4F09-8148-C483321AD2D9}">
          <dgm14:cNvPr xmlns:dgm14="http://schemas.microsoft.com/office/drawing/2010/diagram" id="0" name="" descr="In the middle on the right bottom, a rectangle is shown pointing left with the header &quot;Continuous Improvement&quot; and then the further text: &quot;Multiple iterative cycles of inquiry and activity aimed at increasing capacity to produce successful outcomes (Bryk, Gomez, Grunow, &amp; LeMahieu, 2015).&quot;"/>
        </a:ext>
      </dgm:extLst>
    </dgm:pt>
    <dgm:pt modelId="{BC23639B-A6EA-4CDC-B391-CFF82862CCAF}" type="parTrans" cxnId="{9E35B4C1-2948-4E01-83A8-6F9C569887CD}">
      <dgm:prSet/>
      <dgm:spPr/>
      <dgm:t>
        <a:bodyPr/>
        <a:lstStyle/>
        <a:p>
          <a:endParaRPr lang="en-US"/>
        </a:p>
      </dgm:t>
    </dgm:pt>
    <dgm:pt modelId="{C24E139F-FD66-438D-B85D-F75CE8853695}" type="sibTrans" cxnId="{9E35B4C1-2948-4E01-83A8-6F9C569887CD}">
      <dgm:prSet/>
      <dgm:spPr/>
      <dgm:t>
        <a:bodyPr/>
        <a:lstStyle/>
        <a:p>
          <a:endParaRPr lang="en-US"/>
        </a:p>
      </dgm:t>
    </dgm:pt>
    <dgm:pt modelId="{821D52D7-758D-4BFC-BA90-6490F9C08274}">
      <dgm:prSet/>
      <dgm:spPr/>
      <dgm:t>
        <a:bodyPr/>
        <a:lstStyle/>
        <a:p>
          <a:r>
            <a:rPr lang="en-US" b="1" dirty="0"/>
            <a:t>Educational Equity</a:t>
          </a:r>
        </a:p>
        <a:p>
          <a:r>
            <a:rPr lang="en-US" dirty="0"/>
            <a:t>“An approach to ensuring equally high outcomes for all by removing the predictability of success or failure that currently correlates with any racial, social, economic, or cultural factor” (</a:t>
          </a:r>
          <a:r>
            <a:rPr lang="en-US" dirty="0" err="1"/>
            <a:t>Safir</a:t>
          </a:r>
          <a:r>
            <a:rPr lang="en-US" dirty="0"/>
            <a:t>, S., &amp; Dugan, J., 2021)  </a:t>
          </a:r>
        </a:p>
      </dgm:t>
      <dgm:extLst>
        <a:ext uri="{E40237B7-FDA0-4F09-8148-C483321AD2D9}">
          <dgm14:cNvPr xmlns:dgm14="http://schemas.microsoft.com/office/drawing/2010/diagram" id="0" name="" descr="In the middle on the right top, a rectangle is shown pointing left with the header &quot;Educational Equity&quot; and then the further text: &quot;An approach to ensuring equally high outcomes for all by removing the predictability of success or failure that currently correlates with any racial, social, economic, or cultural factor&quot; (Safir, S., &amp; Dugan, J., 2021).&quot;"/>
        </a:ext>
      </dgm:extLst>
    </dgm:pt>
    <dgm:pt modelId="{E7CD82C5-FD2C-493E-B865-9E17BB85300F}" type="parTrans" cxnId="{1FCC9462-4A03-497E-B321-726C92FC8C5C}">
      <dgm:prSet/>
      <dgm:spPr/>
      <dgm:t>
        <a:bodyPr/>
        <a:lstStyle/>
        <a:p>
          <a:endParaRPr lang="en-US"/>
        </a:p>
      </dgm:t>
    </dgm:pt>
    <dgm:pt modelId="{32DFEE63-5AB4-494E-A440-30CA217E480A}" type="sibTrans" cxnId="{1FCC9462-4A03-497E-B321-726C92FC8C5C}">
      <dgm:prSet/>
      <dgm:spPr/>
      <dgm:t>
        <a:bodyPr/>
        <a:lstStyle/>
        <a:p>
          <a:endParaRPr lang="en-US"/>
        </a:p>
      </dgm:t>
    </dgm:pt>
    <dgm:pt modelId="{EE957329-B20B-4C68-9C41-40A9654E2E64}" type="pres">
      <dgm:prSet presAssocID="{7D8D0FC8-CE16-4FC8-B166-3FFB7C6A2EFC}" presName="linearFlow" presStyleCnt="0">
        <dgm:presLayoutVars>
          <dgm:dir/>
          <dgm:resizeHandles val="exact"/>
        </dgm:presLayoutVars>
      </dgm:prSet>
      <dgm:spPr/>
    </dgm:pt>
    <dgm:pt modelId="{8E1CEEC6-9B5D-4380-8ED7-5D8E52730805}" type="pres">
      <dgm:prSet presAssocID="{B2EE885E-68AF-41CE-8A09-F1F103CD69A5}" presName="composite" presStyleCnt="0"/>
      <dgm:spPr/>
    </dgm:pt>
    <dgm:pt modelId="{26085933-C87E-4769-BF90-55A157D95CED}" type="pres">
      <dgm:prSet presAssocID="{B2EE885E-68AF-41CE-8A09-F1F103CD69A5}" presName="imgShp" presStyleLbl="fgImgPlace1" presStyleIdx="0" presStyleCnt="2" custLinFactY="20619" custLinFactNeighborX="-59900"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In the middle left bottom, a simple graphic of a gear with arrows circling around it is shown."/>
        </a:ext>
      </dgm:extLst>
    </dgm:pt>
    <dgm:pt modelId="{DF225FAC-344A-4D91-8EF8-33955687D793}" type="pres">
      <dgm:prSet presAssocID="{B2EE885E-68AF-41CE-8A09-F1F103CD69A5}" presName="txShp" presStyleLbl="node1" presStyleIdx="0" presStyleCnt="2" custLinFactY="20618" custLinFactNeighborX="-499" custLinFactNeighborY="100000">
        <dgm:presLayoutVars>
          <dgm:bulletEnabled val="1"/>
        </dgm:presLayoutVars>
      </dgm:prSet>
      <dgm:spPr/>
    </dgm:pt>
    <dgm:pt modelId="{96975EA3-1A7C-46EF-899A-C673E709A86C}" type="pres">
      <dgm:prSet presAssocID="{C24E139F-FD66-438D-B85D-F75CE8853695}" presName="spacing" presStyleCnt="0"/>
      <dgm:spPr/>
    </dgm:pt>
    <dgm:pt modelId="{AA46A569-7D4A-4EE1-9EC9-AD6047850762}" type="pres">
      <dgm:prSet presAssocID="{821D52D7-758D-4BFC-BA90-6490F9C08274}" presName="composite" presStyleCnt="0"/>
      <dgm:spPr/>
    </dgm:pt>
    <dgm:pt modelId="{355CB92A-2E77-48C3-A8F1-08DFFCEB203C}" type="pres">
      <dgm:prSet presAssocID="{821D52D7-758D-4BFC-BA90-6490F9C08274}" presName="imgShp" presStyleLbl="fgImgPlace1" presStyleIdx="1" presStyleCnt="2" custLinFactY="-13481" custLinFactNeighborX="-59900" custLinFactNeighborY="-100000"/>
      <dgm:spPr>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In the middle top left, there is a simple graphic of three people of different sizes standing level, thanks to different-sized supports."/>
        </a:ext>
      </dgm:extLst>
    </dgm:pt>
    <dgm:pt modelId="{D9ADEE21-DB1D-42C0-A73C-EC53DE89EE8D}" type="pres">
      <dgm:prSet presAssocID="{821D52D7-758D-4BFC-BA90-6490F9C08274}" presName="txShp" presStyleLbl="node1" presStyleIdx="1" presStyleCnt="2" custLinFactY="-16759" custLinFactNeighborX="-249" custLinFactNeighborY="-100000">
        <dgm:presLayoutVars>
          <dgm:bulletEnabled val="1"/>
        </dgm:presLayoutVars>
      </dgm:prSet>
      <dgm:spPr/>
    </dgm:pt>
  </dgm:ptLst>
  <dgm:cxnLst>
    <dgm:cxn modelId="{1FCC9462-4A03-497E-B321-726C92FC8C5C}" srcId="{7D8D0FC8-CE16-4FC8-B166-3FFB7C6A2EFC}" destId="{821D52D7-758D-4BFC-BA90-6490F9C08274}" srcOrd="1" destOrd="0" parTransId="{E7CD82C5-FD2C-493E-B865-9E17BB85300F}" sibTransId="{32DFEE63-5AB4-494E-A440-30CA217E480A}"/>
    <dgm:cxn modelId="{191E937B-FD42-423C-BA44-5D04099EB606}" type="presOf" srcId="{7D8D0FC8-CE16-4FC8-B166-3FFB7C6A2EFC}" destId="{EE957329-B20B-4C68-9C41-40A9654E2E64}" srcOrd="0" destOrd="0" presId="urn:microsoft.com/office/officeart/2005/8/layout/vList3"/>
    <dgm:cxn modelId="{9E35B4C1-2948-4E01-83A8-6F9C569887CD}" srcId="{7D8D0FC8-CE16-4FC8-B166-3FFB7C6A2EFC}" destId="{B2EE885E-68AF-41CE-8A09-F1F103CD69A5}" srcOrd="0" destOrd="0" parTransId="{BC23639B-A6EA-4CDC-B391-CFF82862CCAF}" sibTransId="{C24E139F-FD66-438D-B85D-F75CE8853695}"/>
    <dgm:cxn modelId="{987A99DD-945B-4B8B-98DB-1975CE3FA83B}" type="presOf" srcId="{821D52D7-758D-4BFC-BA90-6490F9C08274}" destId="{D9ADEE21-DB1D-42C0-A73C-EC53DE89EE8D}" srcOrd="0" destOrd="0" presId="urn:microsoft.com/office/officeart/2005/8/layout/vList3"/>
    <dgm:cxn modelId="{A97A64FD-C090-4206-BEF0-7619455B6EBB}" type="presOf" srcId="{B2EE885E-68AF-41CE-8A09-F1F103CD69A5}" destId="{DF225FAC-344A-4D91-8EF8-33955687D793}" srcOrd="0" destOrd="0" presId="urn:microsoft.com/office/officeart/2005/8/layout/vList3"/>
    <dgm:cxn modelId="{FC85057A-DB60-41F3-A80F-C741B3AB8B8E}" type="presParOf" srcId="{EE957329-B20B-4C68-9C41-40A9654E2E64}" destId="{8E1CEEC6-9B5D-4380-8ED7-5D8E52730805}" srcOrd="0" destOrd="0" presId="urn:microsoft.com/office/officeart/2005/8/layout/vList3"/>
    <dgm:cxn modelId="{D1D45A8B-E67E-4F78-AD0E-8533E77BF43E}" type="presParOf" srcId="{8E1CEEC6-9B5D-4380-8ED7-5D8E52730805}" destId="{26085933-C87E-4769-BF90-55A157D95CED}" srcOrd="0" destOrd="0" presId="urn:microsoft.com/office/officeart/2005/8/layout/vList3"/>
    <dgm:cxn modelId="{0D8ADF06-715D-459A-8D00-18761136C5F5}" type="presParOf" srcId="{8E1CEEC6-9B5D-4380-8ED7-5D8E52730805}" destId="{DF225FAC-344A-4D91-8EF8-33955687D793}" srcOrd="1" destOrd="0" presId="urn:microsoft.com/office/officeart/2005/8/layout/vList3"/>
    <dgm:cxn modelId="{D9909FB4-5391-4122-9BDC-9002688CC6B3}" type="presParOf" srcId="{EE957329-B20B-4C68-9C41-40A9654E2E64}" destId="{96975EA3-1A7C-46EF-899A-C673E709A86C}" srcOrd="1" destOrd="0" presId="urn:microsoft.com/office/officeart/2005/8/layout/vList3"/>
    <dgm:cxn modelId="{9985FD8A-4EE1-4888-98A7-1DD08E4E5C13}" type="presParOf" srcId="{EE957329-B20B-4C68-9C41-40A9654E2E64}" destId="{AA46A569-7D4A-4EE1-9EC9-AD6047850762}" srcOrd="2" destOrd="0" presId="urn:microsoft.com/office/officeart/2005/8/layout/vList3"/>
    <dgm:cxn modelId="{A5F8E019-317A-40CF-88D2-67E877A77963}" type="presParOf" srcId="{AA46A569-7D4A-4EE1-9EC9-AD6047850762}" destId="{355CB92A-2E77-48C3-A8F1-08DFFCEB203C}" srcOrd="0" destOrd="0" presId="urn:microsoft.com/office/officeart/2005/8/layout/vList3"/>
    <dgm:cxn modelId="{56DA4D5F-F8D8-4C36-B02C-2FC4C6347B1E}" type="presParOf" srcId="{AA46A569-7D4A-4EE1-9EC9-AD6047850762}" destId="{D9ADEE21-DB1D-42C0-A73C-EC53DE89EE8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2811B2-7CA6-461B-A8FB-08EB071E16E3}"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2B62158A-D31B-4729-B773-C5A2BA36CEC4}">
      <dgm:prSet/>
      <dgm:spPr/>
      <dgm:t>
        <a:bodyPr/>
        <a:lstStyle/>
        <a:p>
          <a:r>
            <a:rPr lang="en-US" dirty="0"/>
            <a:t>Continuous Improvement Partners (Partners) are contractors who align with and extend OSSI’s strategy to create the conditions for continuous school improvement systems. </a:t>
          </a:r>
        </a:p>
      </dgm:t>
    </dgm:pt>
    <dgm:pt modelId="{4EB137D1-656D-4995-8819-4FB9AD7C15A6}" type="parTrans" cxnId="{BEEE2E99-9333-4CDD-ABD0-633F5FDD6E2A}">
      <dgm:prSet/>
      <dgm:spPr/>
      <dgm:t>
        <a:bodyPr/>
        <a:lstStyle/>
        <a:p>
          <a:endParaRPr lang="en-US"/>
        </a:p>
      </dgm:t>
    </dgm:pt>
    <dgm:pt modelId="{B898ADCB-2B2E-4363-AE9D-0FACBD7329D2}" type="sibTrans" cxnId="{BEEE2E99-9333-4CDD-ABD0-633F5FDD6E2A}">
      <dgm:prSet/>
      <dgm:spPr/>
      <dgm:t>
        <a:bodyPr/>
        <a:lstStyle/>
        <a:p>
          <a:endParaRPr lang="en-US"/>
        </a:p>
      </dgm:t>
    </dgm:pt>
    <dgm:pt modelId="{6E442BB8-D581-425B-8947-9EA56F6EED2D}">
      <dgm:prSet/>
      <dgm:spPr/>
      <dgm:t>
        <a:bodyPr/>
        <a:lstStyle/>
        <a:p>
          <a:r>
            <a:rPr lang="en-US" dirty="0"/>
            <a:t>Collaborate with OSSI, educational service districts, and school district and building leadership teams. </a:t>
          </a:r>
        </a:p>
      </dgm:t>
    </dgm:pt>
    <dgm:pt modelId="{6D149D5F-83F1-4486-88FD-E33BF611F418}" type="parTrans" cxnId="{F3A19A76-22C9-4AA7-8F85-BBC98FFE3FC1}">
      <dgm:prSet/>
      <dgm:spPr/>
      <dgm:t>
        <a:bodyPr/>
        <a:lstStyle/>
        <a:p>
          <a:endParaRPr lang="en-US"/>
        </a:p>
      </dgm:t>
    </dgm:pt>
    <dgm:pt modelId="{26C9E1EE-877B-47D4-A548-0CDE098CFCCB}" type="sibTrans" cxnId="{F3A19A76-22C9-4AA7-8F85-BBC98FFE3FC1}">
      <dgm:prSet/>
      <dgm:spPr/>
      <dgm:t>
        <a:bodyPr/>
        <a:lstStyle/>
        <a:p>
          <a:endParaRPr lang="en-US"/>
        </a:p>
      </dgm:t>
    </dgm:pt>
    <dgm:pt modelId="{A9E9E467-43D8-498E-9E40-693A23F61351}">
      <dgm:prSet/>
      <dgm:spPr/>
      <dgm:t>
        <a:bodyPr/>
        <a:lstStyle/>
        <a:p>
          <a:r>
            <a:rPr lang="en-US" dirty="0"/>
            <a:t>Provide direct systems-level support to district and school leadership teams. </a:t>
          </a:r>
        </a:p>
      </dgm:t>
    </dgm:pt>
    <dgm:pt modelId="{7E699F26-0C32-44DB-AB62-E440BBD47BD9}" type="parTrans" cxnId="{DEDEEB86-4BE7-4D85-B9BF-63D1E7AE1AB9}">
      <dgm:prSet/>
      <dgm:spPr/>
      <dgm:t>
        <a:bodyPr/>
        <a:lstStyle/>
        <a:p>
          <a:endParaRPr lang="en-US"/>
        </a:p>
      </dgm:t>
    </dgm:pt>
    <dgm:pt modelId="{BD1A7AA6-B5E3-4F32-A190-8498BF0621D1}" type="sibTrans" cxnId="{DEDEEB86-4BE7-4D85-B9BF-63D1E7AE1AB9}">
      <dgm:prSet/>
      <dgm:spPr/>
      <dgm:t>
        <a:bodyPr/>
        <a:lstStyle/>
        <a:p>
          <a:endParaRPr lang="en-US"/>
        </a:p>
      </dgm:t>
    </dgm:pt>
    <dgm:pt modelId="{0BBBD942-44F4-4F30-BFB3-F330F3CDFA28}">
      <dgm:prSet/>
      <dgm:spPr/>
      <dgm:t>
        <a:bodyPr/>
        <a:lstStyle/>
        <a:p>
          <a:r>
            <a:rPr lang="en-US" dirty="0"/>
            <a:t>Leverage expertise and resources to increase equitable supports within continuous school improvement systems. </a:t>
          </a:r>
        </a:p>
      </dgm:t>
    </dgm:pt>
    <dgm:pt modelId="{755B68AD-A9CF-42B7-9F3B-5C7DB8858227}" type="parTrans" cxnId="{8A72168D-E039-48FF-B9D5-9ABFE0DC68EA}">
      <dgm:prSet/>
      <dgm:spPr/>
      <dgm:t>
        <a:bodyPr/>
        <a:lstStyle/>
        <a:p>
          <a:endParaRPr lang="en-US"/>
        </a:p>
      </dgm:t>
    </dgm:pt>
    <dgm:pt modelId="{BA7671E9-FE2A-4C00-8DE0-89FAA8FBD4F7}" type="sibTrans" cxnId="{8A72168D-E039-48FF-B9D5-9ABFE0DC68EA}">
      <dgm:prSet/>
      <dgm:spPr/>
      <dgm:t>
        <a:bodyPr/>
        <a:lstStyle/>
        <a:p>
          <a:endParaRPr lang="en-US"/>
        </a:p>
      </dgm:t>
    </dgm:pt>
    <dgm:pt modelId="{2530620F-97CF-46C8-8A4F-44D98B8DFD71}" type="pres">
      <dgm:prSet presAssocID="{3B2811B2-7CA6-461B-A8FB-08EB071E16E3}" presName="Name0" presStyleCnt="0">
        <dgm:presLayoutVars>
          <dgm:dir/>
          <dgm:animLvl val="lvl"/>
          <dgm:resizeHandles val="exact"/>
        </dgm:presLayoutVars>
      </dgm:prSet>
      <dgm:spPr/>
    </dgm:pt>
    <dgm:pt modelId="{F71EDD1C-E34F-44B9-9B39-5811BF5C624D}" type="pres">
      <dgm:prSet presAssocID="{2B62158A-D31B-4729-B773-C5A2BA36CEC4}" presName="linNode" presStyleCnt="0"/>
      <dgm:spPr/>
    </dgm:pt>
    <dgm:pt modelId="{CE061993-C169-4676-A409-B9A1246D71B2}" type="pres">
      <dgm:prSet presAssocID="{2B62158A-D31B-4729-B773-C5A2BA36CEC4}" presName="parentText" presStyleLbl="node1" presStyleIdx="0" presStyleCnt="4" custScaleX="277778">
        <dgm:presLayoutVars>
          <dgm:chMax val="1"/>
          <dgm:bulletEnabled val="1"/>
        </dgm:presLayoutVars>
      </dgm:prSet>
      <dgm:spPr/>
    </dgm:pt>
    <dgm:pt modelId="{F28822E2-0EAD-476A-ADC6-47E411548579}" type="pres">
      <dgm:prSet presAssocID="{B898ADCB-2B2E-4363-AE9D-0FACBD7329D2}" presName="sp" presStyleCnt="0"/>
      <dgm:spPr/>
    </dgm:pt>
    <dgm:pt modelId="{686415D7-003B-4396-8CA0-4ADCCF913160}" type="pres">
      <dgm:prSet presAssocID="{6E442BB8-D581-425B-8947-9EA56F6EED2D}" presName="linNode" presStyleCnt="0"/>
      <dgm:spPr/>
    </dgm:pt>
    <dgm:pt modelId="{BE4EDECD-A2DE-46D3-9F0C-A07102A2D388}" type="pres">
      <dgm:prSet presAssocID="{6E442BB8-D581-425B-8947-9EA56F6EED2D}" presName="parentText" presStyleLbl="node1" presStyleIdx="1" presStyleCnt="4" custScaleX="277778">
        <dgm:presLayoutVars>
          <dgm:chMax val="1"/>
          <dgm:bulletEnabled val="1"/>
        </dgm:presLayoutVars>
      </dgm:prSet>
      <dgm:spPr/>
    </dgm:pt>
    <dgm:pt modelId="{20F19D60-CCDC-4A71-9082-253807BAFB2A}" type="pres">
      <dgm:prSet presAssocID="{26C9E1EE-877B-47D4-A548-0CDE098CFCCB}" presName="sp" presStyleCnt="0"/>
      <dgm:spPr/>
    </dgm:pt>
    <dgm:pt modelId="{CDDB61C6-9C30-4E37-ADB5-C0F250B36596}" type="pres">
      <dgm:prSet presAssocID="{A9E9E467-43D8-498E-9E40-693A23F61351}" presName="linNode" presStyleCnt="0"/>
      <dgm:spPr/>
    </dgm:pt>
    <dgm:pt modelId="{582E1C10-2FC2-42ED-B1A3-0F677EE9446C}" type="pres">
      <dgm:prSet presAssocID="{A9E9E467-43D8-498E-9E40-693A23F61351}" presName="parentText" presStyleLbl="node1" presStyleIdx="2" presStyleCnt="4" custScaleX="277778">
        <dgm:presLayoutVars>
          <dgm:chMax val="1"/>
          <dgm:bulletEnabled val="1"/>
        </dgm:presLayoutVars>
      </dgm:prSet>
      <dgm:spPr/>
    </dgm:pt>
    <dgm:pt modelId="{0A8AA244-0D0A-4D51-BAD9-544BD9A6BF18}" type="pres">
      <dgm:prSet presAssocID="{BD1A7AA6-B5E3-4F32-A190-8498BF0621D1}" presName="sp" presStyleCnt="0"/>
      <dgm:spPr/>
    </dgm:pt>
    <dgm:pt modelId="{CDA4405B-DA95-4213-8C6A-EE13103D2A77}" type="pres">
      <dgm:prSet presAssocID="{0BBBD942-44F4-4F30-BFB3-F330F3CDFA28}" presName="linNode" presStyleCnt="0"/>
      <dgm:spPr/>
    </dgm:pt>
    <dgm:pt modelId="{4C054986-DD7D-4E92-8859-4E5C278D7807}" type="pres">
      <dgm:prSet presAssocID="{0BBBD942-44F4-4F30-BFB3-F330F3CDFA28}" presName="parentText" presStyleLbl="node1" presStyleIdx="3" presStyleCnt="4" custScaleX="277778">
        <dgm:presLayoutVars>
          <dgm:chMax val="1"/>
          <dgm:bulletEnabled val="1"/>
        </dgm:presLayoutVars>
      </dgm:prSet>
      <dgm:spPr/>
    </dgm:pt>
  </dgm:ptLst>
  <dgm:cxnLst>
    <dgm:cxn modelId="{C74AED0D-F27A-4E5D-B01B-5551C419A4F7}" type="presOf" srcId="{6E442BB8-D581-425B-8947-9EA56F6EED2D}" destId="{BE4EDECD-A2DE-46D3-9F0C-A07102A2D388}" srcOrd="0" destOrd="0" presId="urn:microsoft.com/office/officeart/2005/8/layout/vList5"/>
    <dgm:cxn modelId="{479D6D1B-2562-4188-95C8-B3E18B3B9206}" type="presOf" srcId="{2B62158A-D31B-4729-B773-C5A2BA36CEC4}" destId="{CE061993-C169-4676-A409-B9A1246D71B2}" srcOrd="0" destOrd="0" presId="urn:microsoft.com/office/officeart/2005/8/layout/vList5"/>
    <dgm:cxn modelId="{16F8CE29-44F6-437F-AE92-63234EA14D25}" type="presOf" srcId="{A9E9E467-43D8-498E-9E40-693A23F61351}" destId="{582E1C10-2FC2-42ED-B1A3-0F677EE9446C}" srcOrd="0" destOrd="0" presId="urn:microsoft.com/office/officeart/2005/8/layout/vList5"/>
    <dgm:cxn modelId="{3D19CB4C-2788-4B7E-B63E-5048ED9D84E0}" type="presOf" srcId="{3B2811B2-7CA6-461B-A8FB-08EB071E16E3}" destId="{2530620F-97CF-46C8-8A4F-44D98B8DFD71}" srcOrd="0" destOrd="0" presId="urn:microsoft.com/office/officeart/2005/8/layout/vList5"/>
    <dgm:cxn modelId="{F3A19A76-22C9-4AA7-8F85-BBC98FFE3FC1}" srcId="{3B2811B2-7CA6-461B-A8FB-08EB071E16E3}" destId="{6E442BB8-D581-425B-8947-9EA56F6EED2D}" srcOrd="1" destOrd="0" parTransId="{6D149D5F-83F1-4486-88FD-E33BF611F418}" sibTransId="{26C9E1EE-877B-47D4-A548-0CDE098CFCCB}"/>
    <dgm:cxn modelId="{DEDEEB86-4BE7-4D85-B9BF-63D1E7AE1AB9}" srcId="{3B2811B2-7CA6-461B-A8FB-08EB071E16E3}" destId="{A9E9E467-43D8-498E-9E40-693A23F61351}" srcOrd="2" destOrd="0" parTransId="{7E699F26-0C32-44DB-AB62-E440BBD47BD9}" sibTransId="{BD1A7AA6-B5E3-4F32-A190-8498BF0621D1}"/>
    <dgm:cxn modelId="{8A72168D-E039-48FF-B9D5-9ABFE0DC68EA}" srcId="{3B2811B2-7CA6-461B-A8FB-08EB071E16E3}" destId="{0BBBD942-44F4-4F30-BFB3-F330F3CDFA28}" srcOrd="3" destOrd="0" parTransId="{755B68AD-A9CF-42B7-9F3B-5C7DB8858227}" sibTransId="{BA7671E9-FE2A-4C00-8DE0-89FAA8FBD4F7}"/>
    <dgm:cxn modelId="{FE18D498-3109-48EE-9DD7-F1949E1CDB45}" type="presOf" srcId="{0BBBD942-44F4-4F30-BFB3-F330F3CDFA28}" destId="{4C054986-DD7D-4E92-8859-4E5C278D7807}" srcOrd="0" destOrd="0" presId="urn:microsoft.com/office/officeart/2005/8/layout/vList5"/>
    <dgm:cxn modelId="{BEEE2E99-9333-4CDD-ABD0-633F5FDD6E2A}" srcId="{3B2811B2-7CA6-461B-A8FB-08EB071E16E3}" destId="{2B62158A-D31B-4729-B773-C5A2BA36CEC4}" srcOrd="0" destOrd="0" parTransId="{4EB137D1-656D-4995-8819-4FB9AD7C15A6}" sibTransId="{B898ADCB-2B2E-4363-AE9D-0FACBD7329D2}"/>
    <dgm:cxn modelId="{D9A1B965-4284-4D04-9458-09C124BE310F}" type="presParOf" srcId="{2530620F-97CF-46C8-8A4F-44D98B8DFD71}" destId="{F71EDD1C-E34F-44B9-9B39-5811BF5C624D}" srcOrd="0" destOrd="0" presId="urn:microsoft.com/office/officeart/2005/8/layout/vList5"/>
    <dgm:cxn modelId="{4AC9D569-FD25-48F5-9A18-37AD7571910D}" type="presParOf" srcId="{F71EDD1C-E34F-44B9-9B39-5811BF5C624D}" destId="{CE061993-C169-4676-A409-B9A1246D71B2}" srcOrd="0" destOrd="0" presId="urn:microsoft.com/office/officeart/2005/8/layout/vList5"/>
    <dgm:cxn modelId="{8F345BEA-C569-4B80-B19C-BA2AB0E05D99}" type="presParOf" srcId="{2530620F-97CF-46C8-8A4F-44D98B8DFD71}" destId="{F28822E2-0EAD-476A-ADC6-47E411548579}" srcOrd="1" destOrd="0" presId="urn:microsoft.com/office/officeart/2005/8/layout/vList5"/>
    <dgm:cxn modelId="{3A285FD5-D480-492B-B672-52450E6AB08D}" type="presParOf" srcId="{2530620F-97CF-46C8-8A4F-44D98B8DFD71}" destId="{686415D7-003B-4396-8CA0-4ADCCF913160}" srcOrd="2" destOrd="0" presId="urn:microsoft.com/office/officeart/2005/8/layout/vList5"/>
    <dgm:cxn modelId="{F7C4EA6D-FE24-402D-A4E4-BD05F3EB57DF}" type="presParOf" srcId="{686415D7-003B-4396-8CA0-4ADCCF913160}" destId="{BE4EDECD-A2DE-46D3-9F0C-A07102A2D388}" srcOrd="0" destOrd="0" presId="urn:microsoft.com/office/officeart/2005/8/layout/vList5"/>
    <dgm:cxn modelId="{C2862F25-1EAD-44DD-8D76-3D07F8DE5072}" type="presParOf" srcId="{2530620F-97CF-46C8-8A4F-44D98B8DFD71}" destId="{20F19D60-CCDC-4A71-9082-253807BAFB2A}" srcOrd="3" destOrd="0" presId="urn:microsoft.com/office/officeart/2005/8/layout/vList5"/>
    <dgm:cxn modelId="{850A9587-2C37-4F5E-99E3-AC8C419D18CB}" type="presParOf" srcId="{2530620F-97CF-46C8-8A4F-44D98B8DFD71}" destId="{CDDB61C6-9C30-4E37-ADB5-C0F250B36596}" srcOrd="4" destOrd="0" presId="urn:microsoft.com/office/officeart/2005/8/layout/vList5"/>
    <dgm:cxn modelId="{477858AB-135B-485A-922D-816126D8273A}" type="presParOf" srcId="{CDDB61C6-9C30-4E37-ADB5-C0F250B36596}" destId="{582E1C10-2FC2-42ED-B1A3-0F677EE9446C}" srcOrd="0" destOrd="0" presId="urn:microsoft.com/office/officeart/2005/8/layout/vList5"/>
    <dgm:cxn modelId="{8A1FE6BC-3D61-4BD7-A581-18DC33EDECE5}" type="presParOf" srcId="{2530620F-97CF-46C8-8A4F-44D98B8DFD71}" destId="{0A8AA244-0D0A-4D51-BAD9-544BD9A6BF18}" srcOrd="5" destOrd="0" presId="urn:microsoft.com/office/officeart/2005/8/layout/vList5"/>
    <dgm:cxn modelId="{A5627FED-E7C5-46FA-BE58-3643DDB624CC}" type="presParOf" srcId="{2530620F-97CF-46C8-8A4F-44D98B8DFD71}" destId="{CDA4405B-DA95-4213-8C6A-EE13103D2A77}" srcOrd="6" destOrd="0" presId="urn:microsoft.com/office/officeart/2005/8/layout/vList5"/>
    <dgm:cxn modelId="{63CCBD4F-8D4E-4C75-97EA-8538987ED4C4}" type="presParOf" srcId="{CDA4405B-DA95-4213-8C6A-EE13103D2A77}" destId="{4C054986-DD7D-4E92-8859-4E5C278D780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DAB596-4E28-4402-A12D-E0A46E4D1741}" type="doc">
      <dgm:prSet loTypeId="urn:diagrams.loki3.com/VaryingWidthList" loCatId="list" qsTypeId="urn:microsoft.com/office/officeart/2005/8/quickstyle/3d4" qsCatId="3D" csTypeId="urn:microsoft.com/office/officeart/2005/8/colors/colorful4" csCatId="colorful" phldr="1"/>
      <dgm:spPr/>
      <dgm:t>
        <a:bodyPr/>
        <a:lstStyle/>
        <a:p>
          <a:endParaRPr lang="en-US"/>
        </a:p>
      </dgm:t>
    </dgm:pt>
    <dgm:pt modelId="{1260AFF6-8B7B-4A19-82FE-48C52D1C2142}">
      <dgm:prSet custT="1"/>
      <dgm:spPr/>
      <dgm:t>
        <a:bodyPr/>
        <a:lstStyle/>
        <a:p>
          <a:r>
            <a:rPr lang="en-US" sz="2400" b="0" dirty="0">
              <a:solidFill>
                <a:srgbClr val="000000"/>
              </a:solidFill>
            </a:rPr>
            <a:t>Licensed to do business in Washington State</a:t>
          </a:r>
        </a:p>
      </dgm:t>
    </dgm:pt>
    <dgm:pt modelId="{BF450608-8104-424D-94DC-AA90C9314B46}" type="parTrans" cxnId="{B8672911-A287-471F-A1CF-E1DCF1044477}">
      <dgm:prSet/>
      <dgm:spPr/>
      <dgm:t>
        <a:bodyPr/>
        <a:lstStyle/>
        <a:p>
          <a:endParaRPr lang="en-US" sz="2000" b="1">
            <a:solidFill>
              <a:srgbClr val="000000"/>
            </a:solidFill>
          </a:endParaRPr>
        </a:p>
      </dgm:t>
    </dgm:pt>
    <dgm:pt modelId="{1BEC21FD-F961-47C5-A45C-74C2A84A50BC}" type="sibTrans" cxnId="{B8672911-A287-471F-A1CF-E1DCF1044477}">
      <dgm:prSet/>
      <dgm:spPr/>
      <dgm:t>
        <a:bodyPr/>
        <a:lstStyle/>
        <a:p>
          <a:endParaRPr lang="en-US" sz="2000" b="1">
            <a:solidFill>
              <a:srgbClr val="000000"/>
            </a:solidFill>
          </a:endParaRPr>
        </a:p>
      </dgm:t>
    </dgm:pt>
    <dgm:pt modelId="{D3DA771A-28A6-4CFC-B793-6A666CFE5FE7}">
      <dgm:prSet custT="1"/>
      <dgm:spPr/>
      <dgm:t>
        <a:bodyPr/>
        <a:lstStyle/>
        <a:p>
          <a:r>
            <a:rPr lang="en-US" sz="2400" b="0" dirty="0">
              <a:solidFill>
                <a:srgbClr val="000000"/>
              </a:solidFill>
            </a:rPr>
            <a:t>Master’s and/or doctorate degree in education or a related field</a:t>
          </a:r>
        </a:p>
      </dgm:t>
    </dgm:pt>
    <dgm:pt modelId="{C7788BA0-7490-4064-B07F-5770166B4540}" type="parTrans" cxnId="{C262C361-A306-4702-ACB1-BD0888D3D58C}">
      <dgm:prSet/>
      <dgm:spPr/>
      <dgm:t>
        <a:bodyPr/>
        <a:lstStyle/>
        <a:p>
          <a:endParaRPr lang="en-US" sz="2000" b="1">
            <a:solidFill>
              <a:srgbClr val="000000"/>
            </a:solidFill>
          </a:endParaRPr>
        </a:p>
      </dgm:t>
    </dgm:pt>
    <dgm:pt modelId="{981CCC1D-BE64-4455-BCB2-014E7C3762EA}" type="sibTrans" cxnId="{C262C361-A306-4702-ACB1-BD0888D3D58C}">
      <dgm:prSet/>
      <dgm:spPr/>
      <dgm:t>
        <a:bodyPr/>
        <a:lstStyle/>
        <a:p>
          <a:endParaRPr lang="en-US" sz="2000" b="1">
            <a:solidFill>
              <a:srgbClr val="000000"/>
            </a:solidFill>
          </a:endParaRPr>
        </a:p>
      </dgm:t>
    </dgm:pt>
    <dgm:pt modelId="{DE95CBAA-411C-4D84-B342-F901A4D4CFC6}">
      <dgm:prSet custT="1"/>
      <dgm:spPr/>
      <dgm:t>
        <a:bodyPr/>
        <a:lstStyle/>
        <a:p>
          <a:r>
            <a:rPr lang="en-US" sz="2400" b="0" dirty="0">
              <a:solidFill>
                <a:srgbClr val="000000"/>
              </a:solidFill>
            </a:rPr>
            <a:t>Proof of past or present K-12 teaching and/or administrative certification</a:t>
          </a:r>
        </a:p>
      </dgm:t>
    </dgm:pt>
    <dgm:pt modelId="{C8C9F12B-84D5-4702-88B7-8B9361B9E0CE}" type="parTrans" cxnId="{E0913043-46AE-4ECA-909F-B5D5E0287B75}">
      <dgm:prSet/>
      <dgm:spPr/>
      <dgm:t>
        <a:bodyPr/>
        <a:lstStyle/>
        <a:p>
          <a:endParaRPr lang="en-US" sz="2000" b="1">
            <a:solidFill>
              <a:srgbClr val="000000"/>
            </a:solidFill>
          </a:endParaRPr>
        </a:p>
      </dgm:t>
    </dgm:pt>
    <dgm:pt modelId="{E375B188-DCCD-46EF-8CBC-71675FECC8E5}" type="sibTrans" cxnId="{E0913043-46AE-4ECA-909F-B5D5E0287B75}">
      <dgm:prSet/>
      <dgm:spPr/>
      <dgm:t>
        <a:bodyPr/>
        <a:lstStyle/>
        <a:p>
          <a:endParaRPr lang="en-US" sz="2000" b="1">
            <a:solidFill>
              <a:srgbClr val="000000"/>
            </a:solidFill>
          </a:endParaRPr>
        </a:p>
      </dgm:t>
    </dgm:pt>
    <dgm:pt modelId="{24D7FE16-FCB4-4984-95DA-110ABCB40DE7}">
      <dgm:prSet custT="1"/>
      <dgm:spPr/>
      <dgm:t>
        <a:bodyPr/>
        <a:lstStyle/>
        <a:p>
          <a:r>
            <a:rPr lang="en-US" sz="2400" b="0" dirty="0">
              <a:solidFill>
                <a:srgbClr val="000000"/>
              </a:solidFill>
            </a:rPr>
            <a:t>Ability to travel to and within the region of assignment, and to attend all required activities both virtually and in-person</a:t>
          </a:r>
        </a:p>
      </dgm:t>
    </dgm:pt>
    <dgm:pt modelId="{F98415A3-C522-42E0-A0E6-00347F968099}" type="parTrans" cxnId="{BC3D4920-5D95-46B0-A1BE-2EC88AFDD2FB}">
      <dgm:prSet/>
      <dgm:spPr/>
      <dgm:t>
        <a:bodyPr/>
        <a:lstStyle/>
        <a:p>
          <a:endParaRPr lang="en-US" sz="2000" b="1">
            <a:solidFill>
              <a:srgbClr val="000000"/>
            </a:solidFill>
          </a:endParaRPr>
        </a:p>
      </dgm:t>
    </dgm:pt>
    <dgm:pt modelId="{33713F81-866E-4FF4-A199-A0F811DF164E}" type="sibTrans" cxnId="{BC3D4920-5D95-46B0-A1BE-2EC88AFDD2FB}">
      <dgm:prSet/>
      <dgm:spPr/>
      <dgm:t>
        <a:bodyPr/>
        <a:lstStyle/>
        <a:p>
          <a:endParaRPr lang="en-US" sz="2000" b="1">
            <a:solidFill>
              <a:srgbClr val="000000"/>
            </a:solidFill>
          </a:endParaRPr>
        </a:p>
      </dgm:t>
    </dgm:pt>
    <dgm:pt modelId="{9606CD25-FA49-4CFA-8CA7-036E235E2752}">
      <dgm:prSet custT="1"/>
      <dgm:spPr/>
      <dgm:t>
        <a:bodyPr/>
        <a:lstStyle/>
        <a:p>
          <a:r>
            <a:rPr lang="en-US" sz="2400" b="0" dirty="0">
              <a:solidFill>
                <a:srgbClr val="000000"/>
              </a:solidFill>
            </a:rPr>
            <a:t>At least five (5) years of experience working in an educational leadership role</a:t>
          </a:r>
        </a:p>
      </dgm:t>
    </dgm:pt>
    <dgm:pt modelId="{C3221FB3-8455-4518-823F-01890F0DB69C}" type="parTrans" cxnId="{53AA18E5-08FC-447D-A5D6-80D3FFC68DC2}">
      <dgm:prSet/>
      <dgm:spPr/>
      <dgm:t>
        <a:bodyPr/>
        <a:lstStyle/>
        <a:p>
          <a:endParaRPr lang="en-US" sz="2000" b="1">
            <a:solidFill>
              <a:srgbClr val="000000"/>
            </a:solidFill>
          </a:endParaRPr>
        </a:p>
      </dgm:t>
    </dgm:pt>
    <dgm:pt modelId="{EC06B577-B2D6-4017-B656-B84DFE667C92}" type="sibTrans" cxnId="{53AA18E5-08FC-447D-A5D6-80D3FFC68DC2}">
      <dgm:prSet/>
      <dgm:spPr/>
      <dgm:t>
        <a:bodyPr/>
        <a:lstStyle/>
        <a:p>
          <a:endParaRPr lang="en-US" sz="2000" b="1">
            <a:solidFill>
              <a:srgbClr val="000000"/>
            </a:solidFill>
          </a:endParaRPr>
        </a:p>
      </dgm:t>
    </dgm:pt>
    <dgm:pt modelId="{B139BD2D-098A-4F58-811F-6F31113F0102}">
      <dgm:prSet custT="1"/>
      <dgm:spPr/>
      <dgm:t>
        <a:bodyPr/>
        <a:lstStyle/>
        <a:p>
          <a:r>
            <a:rPr lang="en-US" sz="2400" b="0" dirty="0">
              <a:solidFill>
                <a:srgbClr val="000000"/>
              </a:solidFill>
            </a:rPr>
            <a:t>Proficiency using Microsoft Office Suite, and using and facilitating virtual meeting programs like Zoom</a:t>
          </a:r>
        </a:p>
      </dgm:t>
    </dgm:pt>
    <dgm:pt modelId="{2AF8BA7C-2781-42AD-83D6-E86D682EFEF1}" type="parTrans" cxnId="{FFDA473D-54EF-40EE-9C02-07EB9B864077}">
      <dgm:prSet/>
      <dgm:spPr/>
      <dgm:t>
        <a:bodyPr/>
        <a:lstStyle/>
        <a:p>
          <a:endParaRPr lang="en-US"/>
        </a:p>
      </dgm:t>
    </dgm:pt>
    <dgm:pt modelId="{D2DE61C3-A0C4-4B0B-85F1-E00E85038D1F}" type="sibTrans" cxnId="{FFDA473D-54EF-40EE-9C02-07EB9B864077}">
      <dgm:prSet/>
      <dgm:spPr/>
      <dgm:t>
        <a:bodyPr/>
        <a:lstStyle/>
        <a:p>
          <a:endParaRPr lang="en-US"/>
        </a:p>
      </dgm:t>
    </dgm:pt>
    <dgm:pt modelId="{7E21AD94-8047-440A-A50B-3227539EDAC8}" type="pres">
      <dgm:prSet presAssocID="{C1DAB596-4E28-4402-A12D-E0A46E4D1741}" presName="Name0" presStyleCnt="0">
        <dgm:presLayoutVars>
          <dgm:resizeHandles/>
        </dgm:presLayoutVars>
      </dgm:prSet>
      <dgm:spPr/>
    </dgm:pt>
    <dgm:pt modelId="{5644AD72-9E12-45D7-8272-FF47CA070402}" type="pres">
      <dgm:prSet presAssocID="{1260AFF6-8B7B-4A19-82FE-48C52D1C2142}" presName="text" presStyleLbl="node1" presStyleIdx="0" presStyleCnt="6">
        <dgm:presLayoutVars>
          <dgm:bulletEnabled val="1"/>
        </dgm:presLayoutVars>
      </dgm:prSet>
      <dgm:spPr/>
    </dgm:pt>
    <dgm:pt modelId="{6CB4D88C-3CEE-4AB2-A6B3-FF2321D1053B}" type="pres">
      <dgm:prSet presAssocID="{1BEC21FD-F961-47C5-A45C-74C2A84A50BC}" presName="space" presStyleCnt="0"/>
      <dgm:spPr/>
    </dgm:pt>
    <dgm:pt modelId="{153890CC-731F-42AF-9ACD-2BD07D23DAD3}" type="pres">
      <dgm:prSet presAssocID="{D3DA771A-28A6-4CFC-B793-6A666CFE5FE7}" presName="text" presStyleLbl="node1" presStyleIdx="1" presStyleCnt="6">
        <dgm:presLayoutVars>
          <dgm:bulletEnabled val="1"/>
        </dgm:presLayoutVars>
      </dgm:prSet>
      <dgm:spPr/>
    </dgm:pt>
    <dgm:pt modelId="{F539922F-C45B-450D-AC06-DA8551018AEB}" type="pres">
      <dgm:prSet presAssocID="{981CCC1D-BE64-4455-BCB2-014E7C3762EA}" presName="space" presStyleCnt="0"/>
      <dgm:spPr/>
    </dgm:pt>
    <dgm:pt modelId="{D3146897-6E0F-48DB-9DC8-F9ACC5EF3150}" type="pres">
      <dgm:prSet presAssocID="{DE95CBAA-411C-4D84-B342-F901A4D4CFC6}" presName="text" presStyleLbl="node1" presStyleIdx="2" presStyleCnt="6">
        <dgm:presLayoutVars>
          <dgm:bulletEnabled val="1"/>
        </dgm:presLayoutVars>
      </dgm:prSet>
      <dgm:spPr/>
    </dgm:pt>
    <dgm:pt modelId="{72881C9F-1570-45F7-B3C9-0FAAF975AFF4}" type="pres">
      <dgm:prSet presAssocID="{E375B188-DCCD-46EF-8CBC-71675FECC8E5}" presName="space" presStyleCnt="0"/>
      <dgm:spPr/>
    </dgm:pt>
    <dgm:pt modelId="{A6C214AC-EA52-4C99-8E01-677E5EB7252A}" type="pres">
      <dgm:prSet presAssocID="{24D7FE16-FCB4-4984-95DA-110ABCB40DE7}" presName="text" presStyleLbl="node1" presStyleIdx="3" presStyleCnt="6">
        <dgm:presLayoutVars>
          <dgm:bulletEnabled val="1"/>
        </dgm:presLayoutVars>
      </dgm:prSet>
      <dgm:spPr/>
    </dgm:pt>
    <dgm:pt modelId="{E0471984-1A1C-4C5B-AD31-D0B2DE8B81E1}" type="pres">
      <dgm:prSet presAssocID="{33713F81-866E-4FF4-A199-A0F811DF164E}" presName="space" presStyleCnt="0"/>
      <dgm:spPr/>
    </dgm:pt>
    <dgm:pt modelId="{CFE394F3-0CDF-47FE-A375-4655B5CC047B}" type="pres">
      <dgm:prSet presAssocID="{9606CD25-FA49-4CFA-8CA7-036E235E2752}" presName="text" presStyleLbl="node1" presStyleIdx="4" presStyleCnt="6">
        <dgm:presLayoutVars>
          <dgm:bulletEnabled val="1"/>
        </dgm:presLayoutVars>
      </dgm:prSet>
      <dgm:spPr/>
    </dgm:pt>
    <dgm:pt modelId="{6BF73BF7-6CF8-476B-AE92-8BADC980DE8A}" type="pres">
      <dgm:prSet presAssocID="{EC06B577-B2D6-4017-B656-B84DFE667C92}" presName="space" presStyleCnt="0"/>
      <dgm:spPr/>
    </dgm:pt>
    <dgm:pt modelId="{E8EB167E-FEC7-4675-9557-7ABFE1C8C7EF}" type="pres">
      <dgm:prSet presAssocID="{B139BD2D-098A-4F58-811F-6F31113F0102}" presName="text" presStyleLbl="node1" presStyleIdx="5" presStyleCnt="6">
        <dgm:presLayoutVars>
          <dgm:bulletEnabled val="1"/>
        </dgm:presLayoutVars>
      </dgm:prSet>
      <dgm:spPr/>
    </dgm:pt>
  </dgm:ptLst>
  <dgm:cxnLst>
    <dgm:cxn modelId="{7E416804-5303-4AF6-89BE-EC42E67B50A3}" type="presOf" srcId="{DE95CBAA-411C-4D84-B342-F901A4D4CFC6}" destId="{D3146897-6E0F-48DB-9DC8-F9ACC5EF3150}" srcOrd="0" destOrd="0" presId="urn:diagrams.loki3.com/VaryingWidthList"/>
    <dgm:cxn modelId="{5C15440F-94AC-4E54-B640-403F8659B96D}" type="presOf" srcId="{D3DA771A-28A6-4CFC-B793-6A666CFE5FE7}" destId="{153890CC-731F-42AF-9ACD-2BD07D23DAD3}" srcOrd="0" destOrd="0" presId="urn:diagrams.loki3.com/VaryingWidthList"/>
    <dgm:cxn modelId="{B8672911-A287-471F-A1CF-E1DCF1044477}" srcId="{C1DAB596-4E28-4402-A12D-E0A46E4D1741}" destId="{1260AFF6-8B7B-4A19-82FE-48C52D1C2142}" srcOrd="0" destOrd="0" parTransId="{BF450608-8104-424D-94DC-AA90C9314B46}" sibTransId="{1BEC21FD-F961-47C5-A45C-74C2A84A50BC}"/>
    <dgm:cxn modelId="{552ED31B-26C7-4B8E-AEE6-48CCCEF6072B}" type="presOf" srcId="{B139BD2D-098A-4F58-811F-6F31113F0102}" destId="{E8EB167E-FEC7-4675-9557-7ABFE1C8C7EF}" srcOrd="0" destOrd="0" presId="urn:diagrams.loki3.com/VaryingWidthList"/>
    <dgm:cxn modelId="{BC3D4920-5D95-46B0-A1BE-2EC88AFDD2FB}" srcId="{C1DAB596-4E28-4402-A12D-E0A46E4D1741}" destId="{24D7FE16-FCB4-4984-95DA-110ABCB40DE7}" srcOrd="3" destOrd="0" parTransId="{F98415A3-C522-42E0-A0E6-00347F968099}" sibTransId="{33713F81-866E-4FF4-A199-A0F811DF164E}"/>
    <dgm:cxn modelId="{3BE21939-5FE3-4B97-8136-6690B706F826}" type="presOf" srcId="{24D7FE16-FCB4-4984-95DA-110ABCB40DE7}" destId="{A6C214AC-EA52-4C99-8E01-677E5EB7252A}" srcOrd="0" destOrd="0" presId="urn:diagrams.loki3.com/VaryingWidthList"/>
    <dgm:cxn modelId="{FFDA473D-54EF-40EE-9C02-07EB9B864077}" srcId="{C1DAB596-4E28-4402-A12D-E0A46E4D1741}" destId="{B139BD2D-098A-4F58-811F-6F31113F0102}" srcOrd="5" destOrd="0" parTransId="{2AF8BA7C-2781-42AD-83D6-E86D682EFEF1}" sibTransId="{D2DE61C3-A0C4-4B0B-85F1-E00E85038D1F}"/>
    <dgm:cxn modelId="{C262C361-A306-4702-ACB1-BD0888D3D58C}" srcId="{C1DAB596-4E28-4402-A12D-E0A46E4D1741}" destId="{D3DA771A-28A6-4CFC-B793-6A666CFE5FE7}" srcOrd="1" destOrd="0" parTransId="{C7788BA0-7490-4064-B07F-5770166B4540}" sibTransId="{981CCC1D-BE64-4455-BCB2-014E7C3762EA}"/>
    <dgm:cxn modelId="{E0913043-46AE-4ECA-909F-B5D5E0287B75}" srcId="{C1DAB596-4E28-4402-A12D-E0A46E4D1741}" destId="{DE95CBAA-411C-4D84-B342-F901A4D4CFC6}" srcOrd="2" destOrd="0" parTransId="{C8C9F12B-84D5-4702-88B7-8B9361B9E0CE}" sibTransId="{E375B188-DCCD-46EF-8CBC-71675FECC8E5}"/>
    <dgm:cxn modelId="{C0565A43-AC5F-4976-95F6-A33406C57007}" type="presOf" srcId="{9606CD25-FA49-4CFA-8CA7-036E235E2752}" destId="{CFE394F3-0CDF-47FE-A375-4655B5CC047B}" srcOrd="0" destOrd="0" presId="urn:diagrams.loki3.com/VaryingWidthList"/>
    <dgm:cxn modelId="{82BDF46D-2AFD-4480-95DB-CB32F0B3F85A}" type="presOf" srcId="{1260AFF6-8B7B-4A19-82FE-48C52D1C2142}" destId="{5644AD72-9E12-45D7-8272-FF47CA070402}" srcOrd="0" destOrd="0" presId="urn:diagrams.loki3.com/VaryingWidthList"/>
    <dgm:cxn modelId="{8B0C878D-8C3C-433D-911A-4C4238B73166}" type="presOf" srcId="{C1DAB596-4E28-4402-A12D-E0A46E4D1741}" destId="{7E21AD94-8047-440A-A50B-3227539EDAC8}" srcOrd="0" destOrd="0" presId="urn:diagrams.loki3.com/VaryingWidthList"/>
    <dgm:cxn modelId="{53AA18E5-08FC-447D-A5D6-80D3FFC68DC2}" srcId="{C1DAB596-4E28-4402-A12D-E0A46E4D1741}" destId="{9606CD25-FA49-4CFA-8CA7-036E235E2752}" srcOrd="4" destOrd="0" parTransId="{C3221FB3-8455-4518-823F-01890F0DB69C}" sibTransId="{EC06B577-B2D6-4017-B656-B84DFE667C92}"/>
    <dgm:cxn modelId="{8D5DCB4F-0083-4047-A156-F8D9B0637045}" type="presParOf" srcId="{7E21AD94-8047-440A-A50B-3227539EDAC8}" destId="{5644AD72-9E12-45D7-8272-FF47CA070402}" srcOrd="0" destOrd="0" presId="urn:diagrams.loki3.com/VaryingWidthList"/>
    <dgm:cxn modelId="{9CC539F8-9F8B-4761-A531-B6497A7B8C85}" type="presParOf" srcId="{7E21AD94-8047-440A-A50B-3227539EDAC8}" destId="{6CB4D88C-3CEE-4AB2-A6B3-FF2321D1053B}" srcOrd="1" destOrd="0" presId="urn:diagrams.loki3.com/VaryingWidthList"/>
    <dgm:cxn modelId="{DC49E263-3597-477B-88B4-9CB6BACDDE5A}" type="presParOf" srcId="{7E21AD94-8047-440A-A50B-3227539EDAC8}" destId="{153890CC-731F-42AF-9ACD-2BD07D23DAD3}" srcOrd="2" destOrd="0" presId="urn:diagrams.loki3.com/VaryingWidthList"/>
    <dgm:cxn modelId="{1052FC7D-9FB0-4895-8083-E975CBF1DDA2}" type="presParOf" srcId="{7E21AD94-8047-440A-A50B-3227539EDAC8}" destId="{F539922F-C45B-450D-AC06-DA8551018AEB}" srcOrd="3" destOrd="0" presId="urn:diagrams.loki3.com/VaryingWidthList"/>
    <dgm:cxn modelId="{C538FB9A-19CD-440E-9C48-7951B004A3AF}" type="presParOf" srcId="{7E21AD94-8047-440A-A50B-3227539EDAC8}" destId="{D3146897-6E0F-48DB-9DC8-F9ACC5EF3150}" srcOrd="4" destOrd="0" presId="urn:diagrams.loki3.com/VaryingWidthList"/>
    <dgm:cxn modelId="{94206581-282A-4AF9-861F-99E9CFD70664}" type="presParOf" srcId="{7E21AD94-8047-440A-A50B-3227539EDAC8}" destId="{72881C9F-1570-45F7-B3C9-0FAAF975AFF4}" srcOrd="5" destOrd="0" presId="urn:diagrams.loki3.com/VaryingWidthList"/>
    <dgm:cxn modelId="{BE7AED8A-51E0-49D2-9028-3E7417773846}" type="presParOf" srcId="{7E21AD94-8047-440A-A50B-3227539EDAC8}" destId="{A6C214AC-EA52-4C99-8E01-677E5EB7252A}" srcOrd="6" destOrd="0" presId="urn:diagrams.loki3.com/VaryingWidthList"/>
    <dgm:cxn modelId="{1648B2EC-B994-4449-8F4C-7C6952C1C620}" type="presParOf" srcId="{7E21AD94-8047-440A-A50B-3227539EDAC8}" destId="{E0471984-1A1C-4C5B-AD31-D0B2DE8B81E1}" srcOrd="7" destOrd="0" presId="urn:diagrams.loki3.com/VaryingWidthList"/>
    <dgm:cxn modelId="{5039CA36-E2B4-4C90-BFF2-82E10528F332}" type="presParOf" srcId="{7E21AD94-8047-440A-A50B-3227539EDAC8}" destId="{CFE394F3-0CDF-47FE-A375-4655B5CC047B}" srcOrd="8" destOrd="0" presId="urn:diagrams.loki3.com/VaryingWidthList"/>
    <dgm:cxn modelId="{6E3AFF41-B01F-48AD-B229-4E97E99959B5}" type="presParOf" srcId="{7E21AD94-8047-440A-A50B-3227539EDAC8}" destId="{6BF73BF7-6CF8-476B-AE92-8BADC980DE8A}" srcOrd="9" destOrd="0" presId="urn:diagrams.loki3.com/VaryingWidthList"/>
    <dgm:cxn modelId="{574EDB50-040A-4A4F-8B0A-FD659226B0EF}" type="presParOf" srcId="{7E21AD94-8047-440A-A50B-3227539EDAC8}" destId="{E8EB167E-FEC7-4675-9557-7ABFE1C8C7EF}" srcOrd="10"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683FCE-A8CE-4E95-AC10-192AE3A0BA7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92952A-3AC8-4A95-909C-D0424469E64B}">
      <dgm:prSet/>
      <dgm:spPr/>
      <dgm:t>
        <a:bodyPr/>
        <a:lstStyle/>
        <a:p>
          <a:r>
            <a:rPr lang="en-US"/>
            <a:t>Multi-year experience in the following areas:</a:t>
          </a:r>
        </a:p>
      </dgm:t>
    </dgm:pt>
    <dgm:pt modelId="{330B4BBB-02B2-4CFB-A4FB-1364461E594B}" type="parTrans" cxnId="{122D78A8-005A-4004-96B2-91AD4BA7F4EE}">
      <dgm:prSet/>
      <dgm:spPr/>
      <dgm:t>
        <a:bodyPr/>
        <a:lstStyle/>
        <a:p>
          <a:endParaRPr lang="en-US"/>
        </a:p>
      </dgm:t>
    </dgm:pt>
    <dgm:pt modelId="{F2626AF6-8FE3-40C9-A4A2-1F6C89704B41}" type="sibTrans" cxnId="{122D78A8-005A-4004-96B2-91AD4BA7F4EE}">
      <dgm:prSet/>
      <dgm:spPr/>
      <dgm:t>
        <a:bodyPr/>
        <a:lstStyle/>
        <a:p>
          <a:endParaRPr lang="en-US"/>
        </a:p>
      </dgm:t>
    </dgm:pt>
    <dgm:pt modelId="{A2CCE3A3-B56E-4CE5-9DE2-D492A301AC86}">
      <dgm:prSet/>
      <dgm:spPr/>
      <dgm:t>
        <a:bodyPr/>
        <a:lstStyle/>
        <a:p>
          <a:r>
            <a:rPr lang="en-US" dirty="0"/>
            <a:t>building inclusive education systems to close equity gaps for students served in each student group identified in the WSIF;</a:t>
          </a:r>
        </a:p>
      </dgm:t>
    </dgm:pt>
    <dgm:pt modelId="{69DDA47B-F3D1-45B7-9FBB-16059C189E55}" type="parTrans" cxnId="{4FD63017-DD07-42EC-864C-2B48C5DE1EFC}">
      <dgm:prSet/>
      <dgm:spPr/>
      <dgm:t>
        <a:bodyPr/>
        <a:lstStyle/>
        <a:p>
          <a:endParaRPr lang="en-US"/>
        </a:p>
      </dgm:t>
    </dgm:pt>
    <dgm:pt modelId="{2E79AA00-E111-4D43-BCD7-04832150B76D}" type="sibTrans" cxnId="{4FD63017-DD07-42EC-864C-2B48C5DE1EFC}">
      <dgm:prSet/>
      <dgm:spPr/>
      <dgm:t>
        <a:bodyPr/>
        <a:lstStyle/>
        <a:p>
          <a:endParaRPr lang="en-US"/>
        </a:p>
      </dgm:t>
    </dgm:pt>
    <dgm:pt modelId="{5E18D7C1-CD74-42AB-B48B-D61B0B3ADA50}">
      <dgm:prSet/>
      <dgm:spPr/>
      <dgm:t>
        <a:bodyPr/>
        <a:lstStyle/>
        <a:p>
          <a:r>
            <a:rPr lang="en-US" dirty="0"/>
            <a:t>data use, visualization and modeling to inform equitable supports within continuous school improvement systems and school improvement plans; and</a:t>
          </a:r>
        </a:p>
      </dgm:t>
    </dgm:pt>
    <dgm:pt modelId="{91D3EDE5-078A-4C6E-9916-D761A7C65004}" type="parTrans" cxnId="{172A2630-DCC6-4698-B8FA-B3929A8ADC4B}">
      <dgm:prSet/>
      <dgm:spPr/>
      <dgm:t>
        <a:bodyPr/>
        <a:lstStyle/>
        <a:p>
          <a:endParaRPr lang="en-US"/>
        </a:p>
      </dgm:t>
    </dgm:pt>
    <dgm:pt modelId="{3E0939EC-5A23-4188-A120-D48B3A9041EC}" type="sibTrans" cxnId="{172A2630-DCC6-4698-B8FA-B3929A8ADC4B}">
      <dgm:prSet/>
      <dgm:spPr/>
      <dgm:t>
        <a:bodyPr/>
        <a:lstStyle/>
        <a:p>
          <a:endParaRPr lang="en-US"/>
        </a:p>
      </dgm:t>
    </dgm:pt>
    <dgm:pt modelId="{BD34D62A-BC78-4CC7-8A28-957A66BD4243}">
      <dgm:prSet/>
      <dgm:spPr/>
      <dgm:t>
        <a:bodyPr/>
        <a:lstStyle/>
        <a:p>
          <a:r>
            <a:rPr lang="en-US" dirty="0"/>
            <a:t>alternative or reengagement programs.</a:t>
          </a:r>
        </a:p>
      </dgm:t>
    </dgm:pt>
    <dgm:pt modelId="{D7243541-A9ED-4283-8BB0-970572264892}" type="parTrans" cxnId="{3D877B9F-3D25-4837-B153-A9D652B8A6D8}">
      <dgm:prSet/>
      <dgm:spPr/>
      <dgm:t>
        <a:bodyPr/>
        <a:lstStyle/>
        <a:p>
          <a:endParaRPr lang="en-US"/>
        </a:p>
      </dgm:t>
    </dgm:pt>
    <dgm:pt modelId="{2C27BFA1-08AC-42BF-8C6B-4F5FBF29E8CE}" type="sibTrans" cxnId="{3D877B9F-3D25-4837-B153-A9D652B8A6D8}">
      <dgm:prSet/>
      <dgm:spPr/>
      <dgm:t>
        <a:bodyPr/>
        <a:lstStyle/>
        <a:p>
          <a:endParaRPr lang="en-US"/>
        </a:p>
      </dgm:t>
    </dgm:pt>
    <dgm:pt modelId="{7E6E9ACB-FCDD-44BD-9D63-94A181DD4063}" type="pres">
      <dgm:prSet presAssocID="{5A683FCE-A8CE-4E95-AC10-192AE3A0BA7E}" presName="Name0" presStyleCnt="0">
        <dgm:presLayoutVars>
          <dgm:dir/>
          <dgm:animLvl val="lvl"/>
          <dgm:resizeHandles val="exact"/>
        </dgm:presLayoutVars>
      </dgm:prSet>
      <dgm:spPr/>
    </dgm:pt>
    <dgm:pt modelId="{82113112-4D5A-40F2-B3C4-9FDE8C86DEA0}" type="pres">
      <dgm:prSet presAssocID="{9292952A-3AC8-4A95-909C-D0424469E64B}" presName="linNode" presStyleCnt="0"/>
      <dgm:spPr/>
    </dgm:pt>
    <dgm:pt modelId="{751C1FA5-E487-4D86-AE67-F8E63EDBC7C5}" type="pres">
      <dgm:prSet presAssocID="{9292952A-3AC8-4A95-909C-D0424469E64B}" presName="parentText" presStyleLbl="node1" presStyleIdx="0" presStyleCnt="1">
        <dgm:presLayoutVars>
          <dgm:chMax val="1"/>
          <dgm:bulletEnabled val="1"/>
        </dgm:presLayoutVars>
      </dgm:prSet>
      <dgm:spPr/>
    </dgm:pt>
    <dgm:pt modelId="{F3C0B890-0EB1-4DC9-8CCC-CDF67D557FE0}" type="pres">
      <dgm:prSet presAssocID="{9292952A-3AC8-4A95-909C-D0424469E64B}" presName="descendantText" presStyleLbl="alignAccFollowNode1" presStyleIdx="0" presStyleCnt="1">
        <dgm:presLayoutVars>
          <dgm:bulletEnabled val="1"/>
        </dgm:presLayoutVars>
      </dgm:prSet>
      <dgm:spPr/>
    </dgm:pt>
  </dgm:ptLst>
  <dgm:cxnLst>
    <dgm:cxn modelId="{4FD63017-DD07-42EC-864C-2B48C5DE1EFC}" srcId="{9292952A-3AC8-4A95-909C-D0424469E64B}" destId="{A2CCE3A3-B56E-4CE5-9DE2-D492A301AC86}" srcOrd="0" destOrd="0" parTransId="{69DDA47B-F3D1-45B7-9FBB-16059C189E55}" sibTransId="{2E79AA00-E111-4D43-BCD7-04832150B76D}"/>
    <dgm:cxn modelId="{172A2630-DCC6-4698-B8FA-B3929A8ADC4B}" srcId="{9292952A-3AC8-4A95-909C-D0424469E64B}" destId="{5E18D7C1-CD74-42AB-B48B-D61B0B3ADA50}" srcOrd="1" destOrd="0" parTransId="{91D3EDE5-078A-4C6E-9916-D761A7C65004}" sibTransId="{3E0939EC-5A23-4188-A120-D48B3A9041EC}"/>
    <dgm:cxn modelId="{460B8268-B1F0-44F3-8B07-9088A1F811FE}" type="presOf" srcId="{BD34D62A-BC78-4CC7-8A28-957A66BD4243}" destId="{F3C0B890-0EB1-4DC9-8CCC-CDF67D557FE0}" srcOrd="0" destOrd="2" presId="urn:microsoft.com/office/officeart/2005/8/layout/vList5"/>
    <dgm:cxn modelId="{D093FD49-1977-4270-99F6-D70224F71A81}" type="presOf" srcId="{A2CCE3A3-B56E-4CE5-9DE2-D492A301AC86}" destId="{F3C0B890-0EB1-4DC9-8CCC-CDF67D557FE0}" srcOrd="0" destOrd="0" presId="urn:microsoft.com/office/officeart/2005/8/layout/vList5"/>
    <dgm:cxn modelId="{E0D8E27A-296D-4652-843D-90E5C819CC3A}" type="presOf" srcId="{5A683FCE-A8CE-4E95-AC10-192AE3A0BA7E}" destId="{7E6E9ACB-FCDD-44BD-9D63-94A181DD4063}" srcOrd="0" destOrd="0" presId="urn:microsoft.com/office/officeart/2005/8/layout/vList5"/>
    <dgm:cxn modelId="{3D877B9F-3D25-4837-B153-A9D652B8A6D8}" srcId="{9292952A-3AC8-4A95-909C-D0424469E64B}" destId="{BD34D62A-BC78-4CC7-8A28-957A66BD4243}" srcOrd="2" destOrd="0" parTransId="{D7243541-A9ED-4283-8BB0-970572264892}" sibTransId="{2C27BFA1-08AC-42BF-8C6B-4F5FBF29E8CE}"/>
    <dgm:cxn modelId="{122D78A8-005A-4004-96B2-91AD4BA7F4EE}" srcId="{5A683FCE-A8CE-4E95-AC10-192AE3A0BA7E}" destId="{9292952A-3AC8-4A95-909C-D0424469E64B}" srcOrd="0" destOrd="0" parTransId="{330B4BBB-02B2-4CFB-A4FB-1364461E594B}" sibTransId="{F2626AF6-8FE3-40C9-A4A2-1F6C89704B41}"/>
    <dgm:cxn modelId="{C3B213B9-9D65-43F3-9232-8D0072D10A50}" type="presOf" srcId="{5E18D7C1-CD74-42AB-B48B-D61B0B3ADA50}" destId="{F3C0B890-0EB1-4DC9-8CCC-CDF67D557FE0}" srcOrd="0" destOrd="1" presId="urn:microsoft.com/office/officeart/2005/8/layout/vList5"/>
    <dgm:cxn modelId="{275E09E7-AC8D-459A-9B2D-9E08C08C62C6}" type="presOf" srcId="{9292952A-3AC8-4A95-909C-D0424469E64B}" destId="{751C1FA5-E487-4D86-AE67-F8E63EDBC7C5}" srcOrd="0" destOrd="0" presId="urn:microsoft.com/office/officeart/2005/8/layout/vList5"/>
    <dgm:cxn modelId="{DE71044E-027A-4702-8EA1-0A4A7020850E}" type="presParOf" srcId="{7E6E9ACB-FCDD-44BD-9D63-94A181DD4063}" destId="{82113112-4D5A-40F2-B3C4-9FDE8C86DEA0}" srcOrd="0" destOrd="0" presId="urn:microsoft.com/office/officeart/2005/8/layout/vList5"/>
    <dgm:cxn modelId="{73C11DCD-F11F-4200-9D73-13BE5EADEFFC}" type="presParOf" srcId="{82113112-4D5A-40F2-B3C4-9FDE8C86DEA0}" destId="{751C1FA5-E487-4D86-AE67-F8E63EDBC7C5}" srcOrd="0" destOrd="0" presId="urn:microsoft.com/office/officeart/2005/8/layout/vList5"/>
    <dgm:cxn modelId="{2743A536-5209-4D1D-ACE0-53FA93E19B0D}" type="presParOf" srcId="{82113112-4D5A-40F2-B3C4-9FDE8C86DEA0}" destId="{F3C0B890-0EB1-4DC9-8CCC-CDF67D557FE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C26950-FB74-4EFA-A9A1-0F0841A8AD7C}" type="doc">
      <dgm:prSet loTypeId="urn:microsoft.com/office/officeart/2005/8/layout/vList2" loCatId="list" qsTypeId="urn:microsoft.com/office/officeart/2005/8/quickstyle/simple1" qsCatId="simple" csTypeId="urn:microsoft.com/office/officeart/2005/8/colors/accent4_3" csCatId="accent4"/>
      <dgm:spPr/>
      <dgm:t>
        <a:bodyPr/>
        <a:lstStyle/>
        <a:p>
          <a:endParaRPr lang="en-US"/>
        </a:p>
      </dgm:t>
    </dgm:pt>
    <dgm:pt modelId="{EA41C17E-6946-4C38-979A-067181D71C04}">
      <dgm:prSet/>
      <dgm:spPr/>
      <dgm:t>
        <a:bodyPr/>
        <a:lstStyle/>
        <a:p>
          <a:r>
            <a:rPr lang="en-US" b="0">
              <a:solidFill>
                <a:srgbClr val="000000"/>
              </a:solidFill>
            </a:rPr>
            <a:t>OSPI reserves right to award contracts to bidders whose proposals are deemed in the best interest of and most advantageous to OSPI and Washington State.</a:t>
          </a:r>
        </a:p>
      </dgm:t>
    </dgm:pt>
    <dgm:pt modelId="{DFA8EFB9-40D9-4547-A8B4-E6486DDD9BCB}" type="parTrans" cxnId="{A84A4AAF-A002-4495-A61B-D0266931326E}">
      <dgm:prSet/>
      <dgm:spPr/>
      <dgm:t>
        <a:bodyPr/>
        <a:lstStyle/>
        <a:p>
          <a:endParaRPr lang="en-US" b="0">
            <a:solidFill>
              <a:srgbClr val="000000"/>
            </a:solidFill>
          </a:endParaRPr>
        </a:p>
      </dgm:t>
    </dgm:pt>
    <dgm:pt modelId="{2E7AE95E-81E5-49A5-ACB4-2A3E72A60B55}" type="sibTrans" cxnId="{A84A4AAF-A002-4495-A61B-D0266931326E}">
      <dgm:prSet/>
      <dgm:spPr/>
      <dgm:t>
        <a:bodyPr/>
        <a:lstStyle/>
        <a:p>
          <a:endParaRPr lang="en-US" b="0">
            <a:solidFill>
              <a:srgbClr val="000000"/>
            </a:solidFill>
          </a:endParaRPr>
        </a:p>
      </dgm:t>
    </dgm:pt>
    <dgm:pt modelId="{7861B0A0-15CA-409F-BDF2-11C87325E4B5}">
      <dgm:prSet/>
      <dgm:spPr/>
      <dgm:t>
        <a:bodyPr/>
        <a:lstStyle/>
        <a:p>
          <a:r>
            <a:rPr lang="en-US" b="0">
              <a:solidFill>
                <a:srgbClr val="000000"/>
              </a:solidFill>
            </a:rPr>
            <a:t>Date of announcement of the Apparent Successful Bidder (ASB) will be date the announcement letter is postmarked or, if emailed, date email is sent. </a:t>
          </a:r>
        </a:p>
      </dgm:t>
    </dgm:pt>
    <dgm:pt modelId="{403789B8-1ABA-46FD-926C-DB1DA095DA58}" type="parTrans" cxnId="{D604476F-1888-4F85-967B-EC3627046196}">
      <dgm:prSet/>
      <dgm:spPr/>
      <dgm:t>
        <a:bodyPr/>
        <a:lstStyle/>
        <a:p>
          <a:endParaRPr lang="en-US" b="0">
            <a:solidFill>
              <a:srgbClr val="000000"/>
            </a:solidFill>
          </a:endParaRPr>
        </a:p>
      </dgm:t>
    </dgm:pt>
    <dgm:pt modelId="{01597E4F-4BF9-4E61-AFF4-10A854737671}" type="sibTrans" cxnId="{D604476F-1888-4F85-967B-EC3627046196}">
      <dgm:prSet/>
      <dgm:spPr/>
      <dgm:t>
        <a:bodyPr/>
        <a:lstStyle/>
        <a:p>
          <a:endParaRPr lang="en-US" b="0">
            <a:solidFill>
              <a:srgbClr val="000000"/>
            </a:solidFill>
          </a:endParaRPr>
        </a:p>
      </dgm:t>
    </dgm:pt>
    <dgm:pt modelId="{19430389-B6D7-46F9-86E9-7DB3DC2689BB}">
      <dgm:prSet/>
      <dgm:spPr/>
      <dgm:t>
        <a:bodyPr/>
        <a:lstStyle/>
        <a:p>
          <a:r>
            <a:rPr lang="en-US" b="0">
              <a:solidFill>
                <a:srgbClr val="000000"/>
              </a:solidFill>
            </a:rPr>
            <a:t>The State will enter into contract negotiations with the ASB.</a:t>
          </a:r>
        </a:p>
      </dgm:t>
    </dgm:pt>
    <dgm:pt modelId="{90E5F8ED-226F-47E5-848D-A39004A2F184}" type="parTrans" cxnId="{348D8A26-F289-4B50-83DF-12D48BF00B67}">
      <dgm:prSet/>
      <dgm:spPr/>
      <dgm:t>
        <a:bodyPr/>
        <a:lstStyle/>
        <a:p>
          <a:endParaRPr lang="en-US" b="0">
            <a:solidFill>
              <a:srgbClr val="000000"/>
            </a:solidFill>
          </a:endParaRPr>
        </a:p>
      </dgm:t>
    </dgm:pt>
    <dgm:pt modelId="{C470C202-E186-4EBA-86F4-DBB1E9D290F5}" type="sibTrans" cxnId="{348D8A26-F289-4B50-83DF-12D48BF00B67}">
      <dgm:prSet/>
      <dgm:spPr/>
      <dgm:t>
        <a:bodyPr/>
        <a:lstStyle/>
        <a:p>
          <a:endParaRPr lang="en-US" b="0">
            <a:solidFill>
              <a:srgbClr val="000000"/>
            </a:solidFill>
          </a:endParaRPr>
        </a:p>
      </dgm:t>
    </dgm:pt>
    <dgm:pt modelId="{66850488-2924-4DDA-AE3F-4ABA5083CDF1}">
      <dgm:prSet/>
      <dgm:spPr/>
      <dgm:t>
        <a:bodyPr/>
        <a:lstStyle/>
        <a:p>
          <a:r>
            <a:rPr lang="en-US" b="0">
              <a:solidFill>
                <a:srgbClr val="000000"/>
              </a:solidFill>
            </a:rPr>
            <a:t>Proposals that have not been selected for further negotiation or award will be notified via email by RFQ Coordinator.</a:t>
          </a:r>
        </a:p>
      </dgm:t>
    </dgm:pt>
    <dgm:pt modelId="{F59540B3-250F-4F44-B02B-16C26A9BA16A}" type="parTrans" cxnId="{2D5063B6-5E64-4BB4-981E-B4EE64CEDE23}">
      <dgm:prSet/>
      <dgm:spPr/>
      <dgm:t>
        <a:bodyPr/>
        <a:lstStyle/>
        <a:p>
          <a:endParaRPr lang="en-US" b="0">
            <a:solidFill>
              <a:srgbClr val="000000"/>
            </a:solidFill>
          </a:endParaRPr>
        </a:p>
      </dgm:t>
    </dgm:pt>
    <dgm:pt modelId="{3906C171-C22F-478F-A36A-EF35E2560AE2}" type="sibTrans" cxnId="{2D5063B6-5E64-4BB4-981E-B4EE64CEDE23}">
      <dgm:prSet/>
      <dgm:spPr/>
      <dgm:t>
        <a:bodyPr/>
        <a:lstStyle/>
        <a:p>
          <a:endParaRPr lang="en-US" b="0">
            <a:solidFill>
              <a:srgbClr val="000000"/>
            </a:solidFill>
          </a:endParaRPr>
        </a:p>
      </dgm:t>
    </dgm:pt>
    <dgm:pt modelId="{6E9ED096-7E10-48D8-88A9-BE01186AB027}" type="pres">
      <dgm:prSet presAssocID="{4BC26950-FB74-4EFA-A9A1-0F0841A8AD7C}" presName="linear" presStyleCnt="0">
        <dgm:presLayoutVars>
          <dgm:animLvl val="lvl"/>
          <dgm:resizeHandles val="exact"/>
        </dgm:presLayoutVars>
      </dgm:prSet>
      <dgm:spPr/>
    </dgm:pt>
    <dgm:pt modelId="{D54E3E97-0B3C-4BB8-89B0-1C251E9EE0C7}" type="pres">
      <dgm:prSet presAssocID="{EA41C17E-6946-4C38-979A-067181D71C04}" presName="parentText" presStyleLbl="node1" presStyleIdx="0" presStyleCnt="4">
        <dgm:presLayoutVars>
          <dgm:chMax val="0"/>
          <dgm:bulletEnabled val="1"/>
        </dgm:presLayoutVars>
      </dgm:prSet>
      <dgm:spPr/>
    </dgm:pt>
    <dgm:pt modelId="{884B1E5B-9F82-461D-92D6-8E0FE566EA03}" type="pres">
      <dgm:prSet presAssocID="{2E7AE95E-81E5-49A5-ACB4-2A3E72A60B55}" presName="spacer" presStyleCnt="0"/>
      <dgm:spPr/>
    </dgm:pt>
    <dgm:pt modelId="{F93B131A-C831-4632-8959-C968BA157D99}" type="pres">
      <dgm:prSet presAssocID="{7861B0A0-15CA-409F-BDF2-11C87325E4B5}" presName="parentText" presStyleLbl="node1" presStyleIdx="1" presStyleCnt="4">
        <dgm:presLayoutVars>
          <dgm:chMax val="0"/>
          <dgm:bulletEnabled val="1"/>
        </dgm:presLayoutVars>
      </dgm:prSet>
      <dgm:spPr/>
    </dgm:pt>
    <dgm:pt modelId="{78BED503-5B39-462F-B395-45F6C83E4713}" type="pres">
      <dgm:prSet presAssocID="{01597E4F-4BF9-4E61-AFF4-10A854737671}" presName="spacer" presStyleCnt="0"/>
      <dgm:spPr/>
    </dgm:pt>
    <dgm:pt modelId="{960E9AFD-AC0A-4750-9C13-3FFCC72B6DBC}" type="pres">
      <dgm:prSet presAssocID="{19430389-B6D7-46F9-86E9-7DB3DC2689BB}" presName="parentText" presStyleLbl="node1" presStyleIdx="2" presStyleCnt="4">
        <dgm:presLayoutVars>
          <dgm:chMax val="0"/>
          <dgm:bulletEnabled val="1"/>
        </dgm:presLayoutVars>
      </dgm:prSet>
      <dgm:spPr/>
    </dgm:pt>
    <dgm:pt modelId="{FC4CC1FB-227E-4C88-8D19-0614E16CC579}" type="pres">
      <dgm:prSet presAssocID="{C470C202-E186-4EBA-86F4-DBB1E9D290F5}" presName="spacer" presStyleCnt="0"/>
      <dgm:spPr/>
    </dgm:pt>
    <dgm:pt modelId="{44F845C4-98C0-415D-AC6A-21F9D7DAD184}" type="pres">
      <dgm:prSet presAssocID="{66850488-2924-4DDA-AE3F-4ABA5083CDF1}" presName="parentText" presStyleLbl="node1" presStyleIdx="3" presStyleCnt="4">
        <dgm:presLayoutVars>
          <dgm:chMax val="0"/>
          <dgm:bulletEnabled val="1"/>
        </dgm:presLayoutVars>
      </dgm:prSet>
      <dgm:spPr/>
    </dgm:pt>
  </dgm:ptLst>
  <dgm:cxnLst>
    <dgm:cxn modelId="{F3B14907-972F-4968-AF94-21E575164FEC}" type="presOf" srcId="{4BC26950-FB74-4EFA-A9A1-0F0841A8AD7C}" destId="{6E9ED096-7E10-48D8-88A9-BE01186AB027}" srcOrd="0" destOrd="0" presId="urn:microsoft.com/office/officeart/2005/8/layout/vList2"/>
    <dgm:cxn modelId="{348D8A26-F289-4B50-83DF-12D48BF00B67}" srcId="{4BC26950-FB74-4EFA-A9A1-0F0841A8AD7C}" destId="{19430389-B6D7-46F9-86E9-7DB3DC2689BB}" srcOrd="2" destOrd="0" parTransId="{90E5F8ED-226F-47E5-848D-A39004A2F184}" sibTransId="{C470C202-E186-4EBA-86F4-DBB1E9D290F5}"/>
    <dgm:cxn modelId="{5F73606B-ECB3-4C0C-8792-2129ED36660F}" type="presOf" srcId="{EA41C17E-6946-4C38-979A-067181D71C04}" destId="{D54E3E97-0B3C-4BB8-89B0-1C251E9EE0C7}" srcOrd="0" destOrd="0" presId="urn:microsoft.com/office/officeart/2005/8/layout/vList2"/>
    <dgm:cxn modelId="{D604476F-1888-4F85-967B-EC3627046196}" srcId="{4BC26950-FB74-4EFA-A9A1-0F0841A8AD7C}" destId="{7861B0A0-15CA-409F-BDF2-11C87325E4B5}" srcOrd="1" destOrd="0" parTransId="{403789B8-1ABA-46FD-926C-DB1DA095DA58}" sibTransId="{01597E4F-4BF9-4E61-AFF4-10A854737671}"/>
    <dgm:cxn modelId="{72338B4F-FB1A-4713-86C0-7EBCF6872B1E}" type="presOf" srcId="{19430389-B6D7-46F9-86E9-7DB3DC2689BB}" destId="{960E9AFD-AC0A-4750-9C13-3FFCC72B6DBC}" srcOrd="0" destOrd="0" presId="urn:microsoft.com/office/officeart/2005/8/layout/vList2"/>
    <dgm:cxn modelId="{D9257C8D-F64A-45FE-A2BC-2F196EFDF5B0}" type="presOf" srcId="{66850488-2924-4DDA-AE3F-4ABA5083CDF1}" destId="{44F845C4-98C0-415D-AC6A-21F9D7DAD184}" srcOrd="0" destOrd="0" presId="urn:microsoft.com/office/officeart/2005/8/layout/vList2"/>
    <dgm:cxn modelId="{A84A4AAF-A002-4495-A61B-D0266931326E}" srcId="{4BC26950-FB74-4EFA-A9A1-0F0841A8AD7C}" destId="{EA41C17E-6946-4C38-979A-067181D71C04}" srcOrd="0" destOrd="0" parTransId="{DFA8EFB9-40D9-4547-A8B4-E6486DDD9BCB}" sibTransId="{2E7AE95E-81E5-49A5-ACB4-2A3E72A60B55}"/>
    <dgm:cxn modelId="{2D5063B6-5E64-4BB4-981E-B4EE64CEDE23}" srcId="{4BC26950-FB74-4EFA-A9A1-0F0841A8AD7C}" destId="{66850488-2924-4DDA-AE3F-4ABA5083CDF1}" srcOrd="3" destOrd="0" parTransId="{F59540B3-250F-4F44-B02B-16C26A9BA16A}" sibTransId="{3906C171-C22F-478F-A36A-EF35E2560AE2}"/>
    <dgm:cxn modelId="{B49D8AFF-AC10-4A94-AC65-CF3C31961DBF}" type="presOf" srcId="{7861B0A0-15CA-409F-BDF2-11C87325E4B5}" destId="{F93B131A-C831-4632-8959-C968BA157D99}" srcOrd="0" destOrd="0" presId="urn:microsoft.com/office/officeart/2005/8/layout/vList2"/>
    <dgm:cxn modelId="{1852B4B8-3885-40D4-9CF0-78E374BD31F6}" type="presParOf" srcId="{6E9ED096-7E10-48D8-88A9-BE01186AB027}" destId="{D54E3E97-0B3C-4BB8-89B0-1C251E9EE0C7}" srcOrd="0" destOrd="0" presId="urn:microsoft.com/office/officeart/2005/8/layout/vList2"/>
    <dgm:cxn modelId="{4119250F-BCC5-41AD-9F8F-C39734E6746D}" type="presParOf" srcId="{6E9ED096-7E10-48D8-88A9-BE01186AB027}" destId="{884B1E5B-9F82-461D-92D6-8E0FE566EA03}" srcOrd="1" destOrd="0" presId="urn:microsoft.com/office/officeart/2005/8/layout/vList2"/>
    <dgm:cxn modelId="{BC6ABC62-9BE3-478B-8539-BD740E4A0383}" type="presParOf" srcId="{6E9ED096-7E10-48D8-88A9-BE01186AB027}" destId="{F93B131A-C831-4632-8959-C968BA157D99}" srcOrd="2" destOrd="0" presId="urn:microsoft.com/office/officeart/2005/8/layout/vList2"/>
    <dgm:cxn modelId="{B6035035-A792-4E74-A7EE-DE1B943C1783}" type="presParOf" srcId="{6E9ED096-7E10-48D8-88A9-BE01186AB027}" destId="{78BED503-5B39-462F-B395-45F6C83E4713}" srcOrd="3" destOrd="0" presId="urn:microsoft.com/office/officeart/2005/8/layout/vList2"/>
    <dgm:cxn modelId="{6636642F-B7D2-44CB-AF44-E49C0208FA8C}" type="presParOf" srcId="{6E9ED096-7E10-48D8-88A9-BE01186AB027}" destId="{960E9AFD-AC0A-4750-9C13-3FFCC72B6DBC}" srcOrd="4" destOrd="0" presId="urn:microsoft.com/office/officeart/2005/8/layout/vList2"/>
    <dgm:cxn modelId="{DE3B9D32-677D-4B62-B2BC-1F53EF1402BC}" type="presParOf" srcId="{6E9ED096-7E10-48D8-88A9-BE01186AB027}" destId="{FC4CC1FB-227E-4C88-8D19-0614E16CC579}" srcOrd="5" destOrd="0" presId="urn:microsoft.com/office/officeart/2005/8/layout/vList2"/>
    <dgm:cxn modelId="{E99218A9-0EC8-4FA0-AA9A-84FC8613F721}" type="presParOf" srcId="{6E9ED096-7E10-48D8-88A9-BE01186AB027}" destId="{44F845C4-98C0-415D-AC6A-21F9D7DAD18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6E476-4BB8-4D11-B9AD-AC8671561EB5}">
      <dsp:nvSpPr>
        <dsp:cNvPr id="0" name=""/>
        <dsp:cNvSpPr/>
      </dsp:nvSpPr>
      <dsp:spPr>
        <a:xfrm>
          <a:off x="0" y="54600"/>
          <a:ext cx="10515600"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Continuous Improvement</a:t>
          </a:r>
        </a:p>
      </dsp:txBody>
      <dsp:txXfrm>
        <a:off x="26387" y="80987"/>
        <a:ext cx="10462826" cy="487766"/>
      </dsp:txXfrm>
    </dsp:sp>
    <dsp:sp modelId="{1E8CE8FD-D8FC-4AAA-8E44-5FBB87BFC85B}">
      <dsp:nvSpPr>
        <dsp:cNvPr id="0" name=""/>
        <dsp:cNvSpPr/>
      </dsp:nvSpPr>
      <dsp:spPr>
        <a:xfrm>
          <a:off x="0" y="655620"/>
          <a:ext cx="10515600" cy="54054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Data &amp; Implementation</a:t>
          </a:r>
        </a:p>
      </dsp:txBody>
      <dsp:txXfrm>
        <a:off x="26387" y="682007"/>
        <a:ext cx="10462826" cy="487766"/>
      </dsp:txXfrm>
    </dsp:sp>
    <dsp:sp modelId="{21250EC4-8BE9-4550-8396-CC9B234CF022}">
      <dsp:nvSpPr>
        <dsp:cNvPr id="0" name=""/>
        <dsp:cNvSpPr/>
      </dsp:nvSpPr>
      <dsp:spPr>
        <a:xfrm>
          <a:off x="0" y="1256640"/>
          <a:ext cx="10515600" cy="54054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Migrant Education</a:t>
          </a:r>
        </a:p>
      </dsp:txBody>
      <dsp:txXfrm>
        <a:off x="26387" y="1283027"/>
        <a:ext cx="10462826" cy="487766"/>
      </dsp:txXfrm>
    </dsp:sp>
    <dsp:sp modelId="{3D4BD429-93E0-412E-9210-4ED5B404B220}">
      <dsp:nvSpPr>
        <dsp:cNvPr id="0" name=""/>
        <dsp:cNvSpPr/>
      </dsp:nvSpPr>
      <dsp:spPr>
        <a:xfrm>
          <a:off x="0" y="1857660"/>
          <a:ext cx="10515600" cy="5405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Multilingual Education</a:t>
          </a:r>
        </a:p>
      </dsp:txBody>
      <dsp:txXfrm>
        <a:off x="26387" y="1884047"/>
        <a:ext cx="10462826" cy="487766"/>
      </dsp:txXfrm>
    </dsp:sp>
    <dsp:sp modelId="{6BEF42D5-A613-4E71-AA84-875E1CDEACAB}">
      <dsp:nvSpPr>
        <dsp:cNvPr id="0" name=""/>
        <dsp:cNvSpPr/>
      </dsp:nvSpPr>
      <dsp:spPr>
        <a:xfrm>
          <a:off x="0" y="2458680"/>
          <a:ext cx="10515600" cy="5405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Institutional Education</a:t>
          </a:r>
        </a:p>
      </dsp:txBody>
      <dsp:txXfrm>
        <a:off x="26387" y="2485067"/>
        <a:ext cx="10462826" cy="487766"/>
      </dsp:txXfrm>
    </dsp:sp>
    <dsp:sp modelId="{4DF11D1A-7896-454E-8F2B-87DE77D83CE7}">
      <dsp:nvSpPr>
        <dsp:cNvPr id="0" name=""/>
        <dsp:cNvSpPr/>
      </dsp:nvSpPr>
      <dsp:spPr>
        <a:xfrm>
          <a:off x="0" y="3059700"/>
          <a:ext cx="10515600"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Foster Care</a:t>
          </a:r>
        </a:p>
      </dsp:txBody>
      <dsp:txXfrm>
        <a:off x="26387" y="3086087"/>
        <a:ext cx="10462826" cy="487766"/>
      </dsp:txXfrm>
    </dsp:sp>
    <dsp:sp modelId="{78CFC68D-E30B-4EC5-9CD4-8E083434ACE7}">
      <dsp:nvSpPr>
        <dsp:cNvPr id="0" name=""/>
        <dsp:cNvSpPr/>
      </dsp:nvSpPr>
      <dsp:spPr>
        <a:xfrm>
          <a:off x="0" y="3660720"/>
          <a:ext cx="10515600" cy="5405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Homeless Education</a:t>
          </a:r>
        </a:p>
      </dsp:txBody>
      <dsp:txXfrm>
        <a:off x="26387" y="3687107"/>
        <a:ext cx="10462826" cy="487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169AE-8543-48E1-8A02-708745D9406B}">
      <dsp:nvSpPr>
        <dsp:cNvPr id="0" name=""/>
        <dsp:cNvSpPr/>
      </dsp:nvSpPr>
      <dsp:spPr>
        <a:xfrm>
          <a:off x="0" y="1354"/>
          <a:ext cx="10515600" cy="841191"/>
        </a:xfrm>
        <a:prstGeom prst="round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Every Student Succeeds Act (ESSA) </a:t>
          </a:r>
        </a:p>
      </dsp:txBody>
      <dsp:txXfrm>
        <a:off x="41064" y="42418"/>
        <a:ext cx="10433472" cy="759063"/>
      </dsp:txXfrm>
    </dsp:sp>
    <dsp:sp modelId="{8E0C4B51-AA95-4EC9-BDC8-34E05AF796C9}">
      <dsp:nvSpPr>
        <dsp:cNvPr id="0" name=""/>
        <dsp:cNvSpPr/>
      </dsp:nvSpPr>
      <dsp:spPr>
        <a:xfrm>
          <a:off x="0" y="854344"/>
          <a:ext cx="10515600" cy="841191"/>
        </a:xfrm>
        <a:prstGeom prst="roundRect">
          <a:avLst/>
        </a:prstGeom>
        <a:gradFill rotWithShape="0">
          <a:gsLst>
            <a:gs pos="0">
              <a:schemeClr val="accent1">
                <a:shade val="80000"/>
                <a:hueOff val="71710"/>
                <a:satOff val="-17393"/>
                <a:lumOff val="10698"/>
                <a:alphaOff val="0"/>
                <a:satMod val="103000"/>
                <a:lumMod val="102000"/>
                <a:tint val="94000"/>
              </a:schemeClr>
            </a:gs>
            <a:gs pos="50000">
              <a:schemeClr val="accent1">
                <a:shade val="80000"/>
                <a:hueOff val="71710"/>
                <a:satOff val="-17393"/>
                <a:lumOff val="10698"/>
                <a:alphaOff val="0"/>
                <a:satMod val="110000"/>
                <a:lumMod val="100000"/>
                <a:shade val="100000"/>
              </a:schemeClr>
            </a:gs>
            <a:gs pos="100000">
              <a:schemeClr val="accent1">
                <a:shade val="80000"/>
                <a:hueOff val="71710"/>
                <a:satOff val="-17393"/>
                <a:lumOff val="106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Washington State Consolidated ESSA Plan</a:t>
          </a:r>
        </a:p>
      </dsp:txBody>
      <dsp:txXfrm>
        <a:off x="41064" y="895408"/>
        <a:ext cx="10433472" cy="759063"/>
      </dsp:txXfrm>
    </dsp:sp>
    <dsp:sp modelId="{11808E12-025A-4129-8350-F513ED83862E}">
      <dsp:nvSpPr>
        <dsp:cNvPr id="0" name=""/>
        <dsp:cNvSpPr/>
      </dsp:nvSpPr>
      <dsp:spPr>
        <a:xfrm>
          <a:off x="0" y="1707334"/>
          <a:ext cx="10515600" cy="841191"/>
        </a:xfrm>
        <a:prstGeom prst="roundRect">
          <a:avLst/>
        </a:prstGeom>
        <a:gradFill rotWithShape="0">
          <a:gsLst>
            <a:gs pos="0">
              <a:schemeClr val="accent1">
                <a:shade val="80000"/>
                <a:hueOff val="143419"/>
                <a:satOff val="-34786"/>
                <a:lumOff val="21396"/>
                <a:alphaOff val="0"/>
                <a:satMod val="103000"/>
                <a:lumMod val="102000"/>
                <a:tint val="94000"/>
              </a:schemeClr>
            </a:gs>
            <a:gs pos="50000">
              <a:schemeClr val="accent1">
                <a:shade val="80000"/>
                <a:hueOff val="143419"/>
                <a:satOff val="-34786"/>
                <a:lumOff val="21396"/>
                <a:alphaOff val="0"/>
                <a:satMod val="110000"/>
                <a:lumMod val="100000"/>
                <a:shade val="100000"/>
              </a:schemeClr>
            </a:gs>
            <a:gs pos="100000">
              <a:schemeClr val="accent1">
                <a:shade val="80000"/>
                <a:hueOff val="143419"/>
                <a:satOff val="-34786"/>
                <a:lumOff val="2139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Comprehensive (Tier 3 &amp; Tier 3 Plus), Targeted Supports (Tier 2), &amp; Required Action District (RAD)</a:t>
          </a:r>
        </a:p>
      </dsp:txBody>
      <dsp:txXfrm>
        <a:off x="41064" y="1748398"/>
        <a:ext cx="10433472" cy="759063"/>
      </dsp:txXfrm>
    </dsp:sp>
    <dsp:sp modelId="{9BCB8B8B-349F-4996-B7B4-C5B439807EB2}">
      <dsp:nvSpPr>
        <dsp:cNvPr id="0" name=""/>
        <dsp:cNvSpPr/>
      </dsp:nvSpPr>
      <dsp:spPr>
        <a:xfrm>
          <a:off x="0" y="2560324"/>
          <a:ext cx="10515600" cy="841191"/>
        </a:xfrm>
        <a:prstGeom prst="roundRect">
          <a:avLst/>
        </a:prstGeom>
        <a:gradFill rotWithShape="0">
          <a:gsLst>
            <a:gs pos="0">
              <a:schemeClr val="accent1">
                <a:shade val="80000"/>
                <a:hueOff val="215129"/>
                <a:satOff val="-52178"/>
                <a:lumOff val="32093"/>
                <a:alphaOff val="0"/>
                <a:satMod val="103000"/>
                <a:lumMod val="102000"/>
                <a:tint val="94000"/>
              </a:schemeClr>
            </a:gs>
            <a:gs pos="50000">
              <a:schemeClr val="accent1">
                <a:shade val="80000"/>
                <a:hueOff val="215129"/>
                <a:satOff val="-52178"/>
                <a:lumOff val="32093"/>
                <a:alphaOff val="0"/>
                <a:satMod val="110000"/>
                <a:lumMod val="100000"/>
                <a:shade val="100000"/>
              </a:schemeClr>
            </a:gs>
            <a:gs pos="100000">
              <a:schemeClr val="accent1">
                <a:shade val="80000"/>
                <a:hueOff val="215129"/>
                <a:satOff val="-52178"/>
                <a:lumOff val="3209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School improvement plans and progress monitoring</a:t>
          </a:r>
        </a:p>
      </dsp:txBody>
      <dsp:txXfrm>
        <a:off x="41064" y="2601388"/>
        <a:ext cx="10433472" cy="759063"/>
      </dsp:txXfrm>
    </dsp:sp>
    <dsp:sp modelId="{404861FB-59D9-491C-8156-96F68E56BFBC}">
      <dsp:nvSpPr>
        <dsp:cNvPr id="0" name=""/>
        <dsp:cNvSpPr/>
      </dsp:nvSpPr>
      <dsp:spPr>
        <a:xfrm>
          <a:off x="0" y="3413314"/>
          <a:ext cx="10515600" cy="841191"/>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Continuous Improvement Partners—direct supports for leadership teams in districts where buildings are eligible for Tier 3 supports.</a:t>
          </a:r>
        </a:p>
      </dsp:txBody>
      <dsp:txXfrm>
        <a:off x="41064" y="3454378"/>
        <a:ext cx="10433472" cy="759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25FAC-344A-4D91-8EF8-33955687D793}">
      <dsp:nvSpPr>
        <dsp:cNvPr id="0" name=""/>
        <dsp:cNvSpPr/>
      </dsp:nvSpPr>
      <dsp:spPr>
        <a:xfrm rot="10800000">
          <a:off x="2393738" y="2260470"/>
          <a:ext cx="7799533" cy="187245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70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Continuous Improvement</a:t>
          </a:r>
        </a:p>
        <a:p>
          <a:pPr marL="0" lvl="0" indent="0" algn="ctr" defTabSz="889000">
            <a:lnSpc>
              <a:spcPct val="90000"/>
            </a:lnSpc>
            <a:spcBef>
              <a:spcPct val="0"/>
            </a:spcBef>
            <a:spcAft>
              <a:spcPct val="35000"/>
            </a:spcAft>
            <a:buNone/>
          </a:pPr>
          <a:r>
            <a:rPr lang="en-US" sz="2000" kern="1200" dirty="0"/>
            <a:t>Multiple iterative cycles of inquiry and activity aimed at increasing capacity to produce successful outcomes (Bryk, Gomez, </a:t>
          </a:r>
          <a:r>
            <a:rPr lang="en-US" sz="2000" kern="1200" dirty="0" err="1"/>
            <a:t>Grunow</a:t>
          </a:r>
          <a:r>
            <a:rPr lang="en-US" sz="2000" kern="1200" dirty="0"/>
            <a:t>, &amp; LeMahieu, 2015)</a:t>
          </a:r>
        </a:p>
      </dsp:txBody>
      <dsp:txXfrm rot="10800000">
        <a:off x="2861852" y="2260470"/>
        <a:ext cx="7331419" cy="1872456"/>
      </dsp:txXfrm>
    </dsp:sp>
    <dsp:sp modelId="{26085933-C87E-4769-BF90-55A157D95CED}">
      <dsp:nvSpPr>
        <dsp:cNvPr id="0" name=""/>
        <dsp:cNvSpPr/>
      </dsp:nvSpPr>
      <dsp:spPr>
        <a:xfrm>
          <a:off x="374828" y="2260489"/>
          <a:ext cx="1872456" cy="187245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ADEE21-DB1D-42C0-A73C-EC53DE89EE8D}">
      <dsp:nvSpPr>
        <dsp:cNvPr id="0" name=""/>
        <dsp:cNvSpPr/>
      </dsp:nvSpPr>
      <dsp:spPr>
        <a:xfrm rot="10800000">
          <a:off x="2413237" y="195192"/>
          <a:ext cx="7799533" cy="187245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70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Educational Equity</a:t>
          </a:r>
        </a:p>
        <a:p>
          <a:pPr marL="0" lvl="0" indent="0" algn="ctr" defTabSz="889000">
            <a:lnSpc>
              <a:spcPct val="90000"/>
            </a:lnSpc>
            <a:spcBef>
              <a:spcPct val="0"/>
            </a:spcBef>
            <a:spcAft>
              <a:spcPct val="35000"/>
            </a:spcAft>
            <a:buNone/>
          </a:pPr>
          <a:r>
            <a:rPr lang="en-US" sz="2000" kern="1200" dirty="0"/>
            <a:t>“An approach to ensuring equally high outcomes for all by removing the predictability of success or failure that currently correlates with any racial, social, economic, or cultural factor” (</a:t>
          </a:r>
          <a:r>
            <a:rPr lang="en-US" sz="2000" kern="1200" dirty="0" err="1"/>
            <a:t>Safir</a:t>
          </a:r>
          <a:r>
            <a:rPr lang="en-US" sz="2000" kern="1200" dirty="0"/>
            <a:t>, S., &amp; Dugan, J., 2021)  </a:t>
          </a:r>
        </a:p>
      </dsp:txBody>
      <dsp:txXfrm rot="10800000">
        <a:off x="2881351" y="195192"/>
        <a:ext cx="7331419" cy="1872456"/>
      </dsp:txXfrm>
    </dsp:sp>
    <dsp:sp modelId="{355CB92A-2E77-48C3-A8F1-08DFFCEB203C}">
      <dsp:nvSpPr>
        <dsp:cNvPr id="0" name=""/>
        <dsp:cNvSpPr/>
      </dsp:nvSpPr>
      <dsp:spPr>
        <a:xfrm>
          <a:off x="374828" y="256571"/>
          <a:ext cx="1872456" cy="1872456"/>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61993-C169-4676-A409-B9A1246D71B2}">
      <dsp:nvSpPr>
        <dsp:cNvPr id="0" name=""/>
        <dsp:cNvSpPr/>
      </dsp:nvSpPr>
      <dsp:spPr>
        <a:xfrm>
          <a:off x="5130" y="2130"/>
          <a:ext cx="10505339" cy="10244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Continuous Improvement Partners (Partners) are contractors who align with and extend OSSI’s strategy to create the conditions for continuous school improvement systems. </a:t>
          </a:r>
        </a:p>
      </dsp:txBody>
      <dsp:txXfrm>
        <a:off x="55141" y="52141"/>
        <a:ext cx="10405317" cy="924460"/>
      </dsp:txXfrm>
    </dsp:sp>
    <dsp:sp modelId="{BE4EDECD-A2DE-46D3-9F0C-A07102A2D388}">
      <dsp:nvSpPr>
        <dsp:cNvPr id="0" name=""/>
        <dsp:cNvSpPr/>
      </dsp:nvSpPr>
      <dsp:spPr>
        <a:xfrm>
          <a:off x="5130" y="1077836"/>
          <a:ext cx="10505339" cy="10244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Collaborate with OSSI, educational service districts, and school district and building leadership teams. </a:t>
          </a:r>
        </a:p>
      </dsp:txBody>
      <dsp:txXfrm>
        <a:off x="55141" y="1127847"/>
        <a:ext cx="10405317" cy="924460"/>
      </dsp:txXfrm>
    </dsp:sp>
    <dsp:sp modelId="{582E1C10-2FC2-42ED-B1A3-0F677EE9446C}">
      <dsp:nvSpPr>
        <dsp:cNvPr id="0" name=""/>
        <dsp:cNvSpPr/>
      </dsp:nvSpPr>
      <dsp:spPr>
        <a:xfrm>
          <a:off x="5130" y="2153542"/>
          <a:ext cx="10505339" cy="10244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Provide direct systems-level support to district and school leadership teams. </a:t>
          </a:r>
        </a:p>
      </dsp:txBody>
      <dsp:txXfrm>
        <a:off x="55141" y="2203553"/>
        <a:ext cx="10405317" cy="924460"/>
      </dsp:txXfrm>
    </dsp:sp>
    <dsp:sp modelId="{4C054986-DD7D-4E92-8859-4E5C278D7807}">
      <dsp:nvSpPr>
        <dsp:cNvPr id="0" name=""/>
        <dsp:cNvSpPr/>
      </dsp:nvSpPr>
      <dsp:spPr>
        <a:xfrm>
          <a:off x="5130" y="3229248"/>
          <a:ext cx="10505339" cy="1024482"/>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Leverage expertise and resources to increase equitable supports within continuous school improvement systems. </a:t>
          </a:r>
        </a:p>
      </dsp:txBody>
      <dsp:txXfrm>
        <a:off x="55141" y="3279259"/>
        <a:ext cx="10405317" cy="9244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4AD72-9E12-45D7-8272-FF47CA070402}">
      <dsp:nvSpPr>
        <dsp:cNvPr id="0" name=""/>
        <dsp:cNvSpPr/>
      </dsp:nvSpPr>
      <dsp:spPr>
        <a:xfrm>
          <a:off x="2197800" y="3363"/>
          <a:ext cx="6120000" cy="704618"/>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0000"/>
              </a:solidFill>
            </a:rPr>
            <a:t>Licensed to do business in Washington State</a:t>
          </a:r>
        </a:p>
      </dsp:txBody>
      <dsp:txXfrm>
        <a:off x="2197800" y="3363"/>
        <a:ext cx="6120000" cy="704618"/>
      </dsp:txXfrm>
    </dsp:sp>
    <dsp:sp modelId="{153890CC-731F-42AF-9ACD-2BD07D23DAD3}">
      <dsp:nvSpPr>
        <dsp:cNvPr id="0" name=""/>
        <dsp:cNvSpPr/>
      </dsp:nvSpPr>
      <dsp:spPr>
        <a:xfrm>
          <a:off x="847800" y="743213"/>
          <a:ext cx="8820000" cy="704618"/>
        </a:xfrm>
        <a:prstGeom prst="rect">
          <a:avLst/>
        </a:prstGeom>
        <a:solidFill>
          <a:schemeClr val="accent4">
            <a:hueOff val="101918"/>
            <a:satOff val="-6271"/>
            <a:lumOff val="-35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0000"/>
              </a:solidFill>
            </a:rPr>
            <a:t>Master’s and/or doctorate degree in education or a related field</a:t>
          </a:r>
        </a:p>
      </dsp:txBody>
      <dsp:txXfrm>
        <a:off x="847800" y="743213"/>
        <a:ext cx="8820000" cy="704618"/>
      </dsp:txXfrm>
    </dsp:sp>
    <dsp:sp modelId="{D3146897-6E0F-48DB-9DC8-F9ACC5EF3150}">
      <dsp:nvSpPr>
        <dsp:cNvPr id="0" name=""/>
        <dsp:cNvSpPr/>
      </dsp:nvSpPr>
      <dsp:spPr>
        <a:xfrm>
          <a:off x="307800" y="1483062"/>
          <a:ext cx="9900000" cy="704618"/>
        </a:xfrm>
        <a:prstGeom prst="rect">
          <a:avLst/>
        </a:prstGeom>
        <a:solidFill>
          <a:schemeClr val="accent4">
            <a:hueOff val="203837"/>
            <a:satOff val="-12542"/>
            <a:lumOff val="-713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0000"/>
              </a:solidFill>
            </a:rPr>
            <a:t>Proof of past or present K-12 teaching and/or administrative certification</a:t>
          </a:r>
        </a:p>
      </dsp:txBody>
      <dsp:txXfrm>
        <a:off x="307800" y="1483062"/>
        <a:ext cx="9900000" cy="704618"/>
      </dsp:txXfrm>
    </dsp:sp>
    <dsp:sp modelId="{A6C214AC-EA52-4C99-8E01-677E5EB7252A}">
      <dsp:nvSpPr>
        <dsp:cNvPr id="0" name=""/>
        <dsp:cNvSpPr/>
      </dsp:nvSpPr>
      <dsp:spPr>
        <a:xfrm>
          <a:off x="0" y="2222911"/>
          <a:ext cx="10515600" cy="704618"/>
        </a:xfrm>
        <a:prstGeom prst="rect">
          <a:avLst/>
        </a:prstGeom>
        <a:solidFill>
          <a:schemeClr val="accent4">
            <a:hueOff val="305755"/>
            <a:satOff val="-18812"/>
            <a:lumOff val="-10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0000"/>
              </a:solidFill>
            </a:rPr>
            <a:t>Ability to travel to and within the region of assignment, and to attend all required activities both virtually and in-person</a:t>
          </a:r>
        </a:p>
      </dsp:txBody>
      <dsp:txXfrm>
        <a:off x="0" y="2222911"/>
        <a:ext cx="10515600" cy="704618"/>
      </dsp:txXfrm>
    </dsp:sp>
    <dsp:sp modelId="{CFE394F3-0CDF-47FE-A375-4655B5CC047B}">
      <dsp:nvSpPr>
        <dsp:cNvPr id="0" name=""/>
        <dsp:cNvSpPr/>
      </dsp:nvSpPr>
      <dsp:spPr>
        <a:xfrm>
          <a:off x="37800" y="2962761"/>
          <a:ext cx="10440000" cy="704618"/>
        </a:xfrm>
        <a:prstGeom prst="rect">
          <a:avLst/>
        </a:prstGeom>
        <a:solidFill>
          <a:schemeClr val="accent4">
            <a:hueOff val="407673"/>
            <a:satOff val="-25083"/>
            <a:lumOff val="-1427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0000"/>
              </a:solidFill>
            </a:rPr>
            <a:t>At least five (5) years of experience working in an educational leadership role</a:t>
          </a:r>
        </a:p>
      </dsp:txBody>
      <dsp:txXfrm>
        <a:off x="37800" y="2962761"/>
        <a:ext cx="10440000" cy="704618"/>
      </dsp:txXfrm>
    </dsp:sp>
    <dsp:sp modelId="{E8EB167E-FEC7-4675-9557-7ABFE1C8C7EF}">
      <dsp:nvSpPr>
        <dsp:cNvPr id="0" name=""/>
        <dsp:cNvSpPr/>
      </dsp:nvSpPr>
      <dsp:spPr>
        <a:xfrm>
          <a:off x="0" y="3702610"/>
          <a:ext cx="10515600" cy="704618"/>
        </a:xfrm>
        <a:prstGeom prst="rect">
          <a:avLst/>
        </a:prstGeom>
        <a:solidFill>
          <a:schemeClr val="accent4">
            <a:hueOff val="509592"/>
            <a:satOff val="-31354"/>
            <a:lumOff val="-178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000000"/>
              </a:solidFill>
            </a:rPr>
            <a:t>Proficiency using Microsoft Office Suite, and using and facilitating virtual meeting programs like Zoom</a:t>
          </a:r>
        </a:p>
      </dsp:txBody>
      <dsp:txXfrm>
        <a:off x="0" y="3702610"/>
        <a:ext cx="10515600" cy="704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0B890-0EB1-4DC9-8CCC-CDF67D557FE0}">
      <dsp:nvSpPr>
        <dsp:cNvPr id="0" name=""/>
        <dsp:cNvSpPr/>
      </dsp:nvSpPr>
      <dsp:spPr>
        <a:xfrm rot="5400000">
          <a:off x="5448263" y="-1237061"/>
          <a:ext cx="340468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building inclusive education systems to close equity gaps for students served in each student group identified in the WSIF;</a:t>
          </a:r>
        </a:p>
        <a:p>
          <a:pPr marL="228600" lvl="1" indent="-228600" algn="l" defTabSz="1022350">
            <a:lnSpc>
              <a:spcPct val="90000"/>
            </a:lnSpc>
            <a:spcBef>
              <a:spcPct val="0"/>
            </a:spcBef>
            <a:spcAft>
              <a:spcPct val="15000"/>
            </a:spcAft>
            <a:buChar char="•"/>
          </a:pPr>
          <a:r>
            <a:rPr lang="en-US" sz="2300" kern="1200" dirty="0"/>
            <a:t>data use, visualization and modeling to inform equitable supports within continuous school improvement systems and school improvement plans; and</a:t>
          </a:r>
        </a:p>
        <a:p>
          <a:pPr marL="228600" lvl="1" indent="-228600" algn="l" defTabSz="1022350">
            <a:lnSpc>
              <a:spcPct val="90000"/>
            </a:lnSpc>
            <a:spcBef>
              <a:spcPct val="0"/>
            </a:spcBef>
            <a:spcAft>
              <a:spcPct val="15000"/>
            </a:spcAft>
            <a:buChar char="•"/>
          </a:pPr>
          <a:r>
            <a:rPr lang="en-US" sz="2300" kern="1200" dirty="0"/>
            <a:t>alternative or reengagement programs.</a:t>
          </a:r>
        </a:p>
      </dsp:txBody>
      <dsp:txXfrm rot="-5400000">
        <a:off x="3785616" y="591789"/>
        <a:ext cx="6563781" cy="3072282"/>
      </dsp:txXfrm>
    </dsp:sp>
    <dsp:sp modelId="{751C1FA5-E487-4D86-AE67-F8E63EDBC7C5}">
      <dsp:nvSpPr>
        <dsp:cNvPr id="0" name=""/>
        <dsp:cNvSpPr/>
      </dsp:nvSpPr>
      <dsp:spPr>
        <a:xfrm>
          <a:off x="0" y="0"/>
          <a:ext cx="3785616" cy="42558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a:t>Multi-year experience in the following areas:</a:t>
          </a:r>
        </a:p>
      </dsp:txBody>
      <dsp:txXfrm>
        <a:off x="184799" y="184799"/>
        <a:ext cx="3416018" cy="38862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E3E97-0B3C-4BB8-89B0-1C251E9EE0C7}">
      <dsp:nvSpPr>
        <dsp:cNvPr id="0" name=""/>
        <dsp:cNvSpPr/>
      </dsp:nvSpPr>
      <dsp:spPr>
        <a:xfrm>
          <a:off x="0" y="37230"/>
          <a:ext cx="10515600" cy="995670"/>
        </a:xfrm>
        <a:prstGeom prst="round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solidFill>
                <a:srgbClr val="000000"/>
              </a:solidFill>
            </a:rPr>
            <a:t>OSPI reserves right to award contracts to bidders whose proposals are deemed in the best interest of and most advantageous to OSPI and Washington State.</a:t>
          </a:r>
        </a:p>
      </dsp:txBody>
      <dsp:txXfrm>
        <a:off x="48605" y="85835"/>
        <a:ext cx="10418390" cy="898460"/>
      </dsp:txXfrm>
    </dsp:sp>
    <dsp:sp modelId="{F93B131A-C831-4632-8959-C968BA157D99}">
      <dsp:nvSpPr>
        <dsp:cNvPr id="0" name=""/>
        <dsp:cNvSpPr/>
      </dsp:nvSpPr>
      <dsp:spPr>
        <a:xfrm>
          <a:off x="0" y="1099140"/>
          <a:ext cx="10515600" cy="995670"/>
        </a:xfrm>
        <a:prstGeom prst="roundRect">
          <a:avLst/>
        </a:prstGeom>
        <a:solidFill>
          <a:schemeClr val="accent4">
            <a:shade val="80000"/>
            <a:hueOff val="24294"/>
            <a:satOff val="702"/>
            <a:lumOff val="73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solidFill>
                <a:srgbClr val="000000"/>
              </a:solidFill>
            </a:rPr>
            <a:t>Date of announcement of the Apparent Successful Bidder (ASB) will be date the announcement letter is postmarked or, if emailed, date email is sent. </a:t>
          </a:r>
        </a:p>
      </dsp:txBody>
      <dsp:txXfrm>
        <a:off x="48605" y="1147745"/>
        <a:ext cx="10418390" cy="898460"/>
      </dsp:txXfrm>
    </dsp:sp>
    <dsp:sp modelId="{960E9AFD-AC0A-4750-9C13-3FFCC72B6DBC}">
      <dsp:nvSpPr>
        <dsp:cNvPr id="0" name=""/>
        <dsp:cNvSpPr/>
      </dsp:nvSpPr>
      <dsp:spPr>
        <a:xfrm>
          <a:off x="0" y="2161050"/>
          <a:ext cx="10515600" cy="995670"/>
        </a:xfrm>
        <a:prstGeom prst="roundRect">
          <a:avLst/>
        </a:prstGeom>
        <a:solidFill>
          <a:schemeClr val="accent4">
            <a:shade val="80000"/>
            <a:hueOff val="48587"/>
            <a:satOff val="1404"/>
            <a:lumOff val="146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solidFill>
                <a:srgbClr val="000000"/>
              </a:solidFill>
            </a:rPr>
            <a:t>The State will enter into contract negotiations with the ASB.</a:t>
          </a:r>
        </a:p>
      </dsp:txBody>
      <dsp:txXfrm>
        <a:off x="48605" y="2209655"/>
        <a:ext cx="10418390" cy="898460"/>
      </dsp:txXfrm>
    </dsp:sp>
    <dsp:sp modelId="{44F845C4-98C0-415D-AC6A-21F9D7DAD184}">
      <dsp:nvSpPr>
        <dsp:cNvPr id="0" name=""/>
        <dsp:cNvSpPr/>
      </dsp:nvSpPr>
      <dsp:spPr>
        <a:xfrm>
          <a:off x="0" y="3222960"/>
          <a:ext cx="10515600" cy="995670"/>
        </a:xfrm>
        <a:prstGeom prst="roundRect">
          <a:avLst/>
        </a:prstGeom>
        <a:solidFill>
          <a:schemeClr val="accent4">
            <a:shade val="80000"/>
            <a:hueOff val="72881"/>
            <a:satOff val="2106"/>
            <a:lumOff val="219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solidFill>
                <a:srgbClr val="000000"/>
              </a:solidFill>
            </a:rPr>
            <a:t>Proposals that have not been selected for further negotiation or award will be notified via email by RFQ Coordinator.</a:t>
          </a:r>
        </a:p>
      </dsp:txBody>
      <dsp:txXfrm>
        <a:off x="48605" y="3271565"/>
        <a:ext cx="10418390" cy="8984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17B0F-A8E4-4EFD-BFF5-CABD46BFABD5}"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5C4B8-4BE6-45BB-9E77-0CC2F55D6858}" type="slidenum">
              <a:rPr lang="en-US" smtClean="0"/>
              <a:t>‹#›</a:t>
            </a:fld>
            <a:endParaRPr lang="en-US"/>
          </a:p>
        </p:txBody>
      </p:sp>
    </p:spTree>
    <p:extLst>
      <p:ext uri="{BB962C8B-B14F-4D97-AF65-F5344CB8AC3E}">
        <p14:creationId xmlns:p14="http://schemas.microsoft.com/office/powerpoint/2010/main" val="123356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a:t>
            </a:fld>
            <a:endParaRPr lang="en-US"/>
          </a:p>
        </p:txBody>
      </p:sp>
    </p:spTree>
    <p:extLst>
      <p:ext uri="{BB962C8B-B14F-4D97-AF65-F5344CB8AC3E}">
        <p14:creationId xmlns:p14="http://schemas.microsoft.com/office/powerpoint/2010/main" val="218747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14</a:t>
            </a:fld>
            <a:endParaRPr lang="en-US"/>
          </a:p>
        </p:txBody>
      </p:sp>
    </p:spTree>
    <p:extLst>
      <p:ext uri="{BB962C8B-B14F-4D97-AF65-F5344CB8AC3E}">
        <p14:creationId xmlns:p14="http://schemas.microsoft.com/office/powerpoint/2010/main" val="3471259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17</a:t>
            </a:fld>
            <a:endParaRPr lang="en-US"/>
          </a:p>
        </p:txBody>
      </p:sp>
    </p:spTree>
    <p:extLst>
      <p:ext uri="{BB962C8B-B14F-4D97-AF65-F5344CB8AC3E}">
        <p14:creationId xmlns:p14="http://schemas.microsoft.com/office/powerpoint/2010/main" val="4234517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D1C34-72C1-4C67-AAFF-0B8CE9936A77}" type="slidenum">
              <a:rPr lang="en-US" smtClean="0"/>
              <a:t>18</a:t>
            </a:fld>
            <a:endParaRPr lang="en-US"/>
          </a:p>
        </p:txBody>
      </p:sp>
    </p:spTree>
    <p:extLst>
      <p:ext uri="{BB962C8B-B14F-4D97-AF65-F5344CB8AC3E}">
        <p14:creationId xmlns:p14="http://schemas.microsoft.com/office/powerpoint/2010/main" val="3665032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19</a:t>
            </a:fld>
            <a:endParaRPr lang="en-US"/>
          </a:p>
        </p:txBody>
      </p:sp>
    </p:spTree>
    <p:extLst>
      <p:ext uri="{BB962C8B-B14F-4D97-AF65-F5344CB8AC3E}">
        <p14:creationId xmlns:p14="http://schemas.microsoft.com/office/powerpoint/2010/main" val="100039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20</a:t>
            </a:fld>
            <a:endParaRPr lang="en-US"/>
          </a:p>
        </p:txBody>
      </p:sp>
    </p:spTree>
    <p:extLst>
      <p:ext uri="{BB962C8B-B14F-4D97-AF65-F5344CB8AC3E}">
        <p14:creationId xmlns:p14="http://schemas.microsoft.com/office/powerpoint/2010/main" val="185510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21</a:t>
            </a:fld>
            <a:endParaRPr lang="en-US"/>
          </a:p>
        </p:txBody>
      </p:sp>
    </p:spTree>
    <p:extLst>
      <p:ext uri="{BB962C8B-B14F-4D97-AF65-F5344CB8AC3E}">
        <p14:creationId xmlns:p14="http://schemas.microsoft.com/office/powerpoint/2010/main" val="3944233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22</a:t>
            </a:fld>
            <a:endParaRPr lang="en-US"/>
          </a:p>
        </p:txBody>
      </p:sp>
    </p:spTree>
    <p:extLst>
      <p:ext uri="{BB962C8B-B14F-4D97-AF65-F5344CB8AC3E}">
        <p14:creationId xmlns:p14="http://schemas.microsoft.com/office/powerpoint/2010/main" val="385701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46F855-EBAE-4A4F-AE00-2A68EF262408}" type="slidenum">
              <a:rPr lang="en-US" smtClean="0"/>
              <a:t>23</a:t>
            </a:fld>
            <a:endParaRPr lang="en-US"/>
          </a:p>
        </p:txBody>
      </p:sp>
    </p:spTree>
    <p:extLst>
      <p:ext uri="{BB962C8B-B14F-4D97-AF65-F5344CB8AC3E}">
        <p14:creationId xmlns:p14="http://schemas.microsoft.com/office/powerpoint/2010/main" val="3053601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24</a:t>
            </a:fld>
            <a:endParaRPr lang="en-US"/>
          </a:p>
        </p:txBody>
      </p:sp>
    </p:spTree>
    <p:extLst>
      <p:ext uri="{BB962C8B-B14F-4D97-AF65-F5344CB8AC3E}">
        <p14:creationId xmlns:p14="http://schemas.microsoft.com/office/powerpoint/2010/main" val="3522376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25</a:t>
            </a:fld>
            <a:endParaRPr lang="en-US"/>
          </a:p>
        </p:txBody>
      </p:sp>
    </p:spTree>
    <p:extLst>
      <p:ext uri="{BB962C8B-B14F-4D97-AF65-F5344CB8AC3E}">
        <p14:creationId xmlns:p14="http://schemas.microsoft.com/office/powerpoint/2010/main" val="308964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66612">
              <a:defRPr/>
            </a:pPr>
            <a:fld id="{71CD1C34-72C1-4C67-AAFF-0B8CE9936A77}" type="slidenum">
              <a:rPr lang="en-US" sz="1300">
                <a:solidFill>
                  <a:prstClr val="black"/>
                </a:solidFill>
                <a:latin typeface="Calibri" panose="020F0502020204030204"/>
              </a:rPr>
              <a:pPr algn="r" defTabSz="966612">
                <a:defRPr/>
              </a:pPr>
              <a:t>3</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859349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26</a:t>
            </a:fld>
            <a:endParaRPr lang="en-US"/>
          </a:p>
        </p:txBody>
      </p:sp>
    </p:spTree>
    <p:extLst>
      <p:ext uri="{BB962C8B-B14F-4D97-AF65-F5344CB8AC3E}">
        <p14:creationId xmlns:p14="http://schemas.microsoft.com/office/powerpoint/2010/main" val="1201832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27</a:t>
            </a:fld>
            <a:endParaRPr lang="en-US"/>
          </a:p>
        </p:txBody>
      </p:sp>
    </p:spTree>
    <p:extLst>
      <p:ext uri="{BB962C8B-B14F-4D97-AF65-F5344CB8AC3E}">
        <p14:creationId xmlns:p14="http://schemas.microsoft.com/office/powerpoint/2010/main" val="158766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28</a:t>
            </a:fld>
            <a:endParaRPr lang="en-US"/>
          </a:p>
        </p:txBody>
      </p:sp>
    </p:spTree>
    <p:extLst>
      <p:ext uri="{BB962C8B-B14F-4D97-AF65-F5344CB8AC3E}">
        <p14:creationId xmlns:p14="http://schemas.microsoft.com/office/powerpoint/2010/main" val="1070525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29</a:t>
            </a:fld>
            <a:endParaRPr lang="en-US"/>
          </a:p>
        </p:txBody>
      </p:sp>
    </p:spTree>
    <p:extLst>
      <p:ext uri="{BB962C8B-B14F-4D97-AF65-F5344CB8AC3E}">
        <p14:creationId xmlns:p14="http://schemas.microsoft.com/office/powerpoint/2010/main" val="208775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30</a:t>
            </a:fld>
            <a:endParaRPr lang="en-US"/>
          </a:p>
        </p:txBody>
      </p:sp>
    </p:spTree>
    <p:extLst>
      <p:ext uri="{BB962C8B-B14F-4D97-AF65-F5344CB8AC3E}">
        <p14:creationId xmlns:p14="http://schemas.microsoft.com/office/powerpoint/2010/main" val="2104598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31</a:t>
            </a:fld>
            <a:endParaRPr lang="en-US"/>
          </a:p>
        </p:txBody>
      </p:sp>
    </p:spTree>
    <p:extLst>
      <p:ext uri="{BB962C8B-B14F-4D97-AF65-F5344CB8AC3E}">
        <p14:creationId xmlns:p14="http://schemas.microsoft.com/office/powerpoint/2010/main" val="3440366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32</a:t>
            </a:fld>
            <a:endParaRPr lang="en-US"/>
          </a:p>
        </p:txBody>
      </p:sp>
    </p:spTree>
    <p:extLst>
      <p:ext uri="{BB962C8B-B14F-4D97-AF65-F5344CB8AC3E}">
        <p14:creationId xmlns:p14="http://schemas.microsoft.com/office/powerpoint/2010/main" val="325958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33</a:t>
            </a:fld>
            <a:endParaRPr lang="en-US"/>
          </a:p>
        </p:txBody>
      </p:sp>
    </p:spTree>
    <p:extLst>
      <p:ext uri="{BB962C8B-B14F-4D97-AF65-F5344CB8AC3E}">
        <p14:creationId xmlns:p14="http://schemas.microsoft.com/office/powerpoint/2010/main" val="2286510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34</a:t>
            </a:fld>
            <a:endParaRPr lang="en-US"/>
          </a:p>
        </p:txBody>
      </p:sp>
    </p:spTree>
    <p:extLst>
      <p:ext uri="{BB962C8B-B14F-4D97-AF65-F5344CB8AC3E}">
        <p14:creationId xmlns:p14="http://schemas.microsoft.com/office/powerpoint/2010/main" val="3273740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35</a:t>
            </a:fld>
            <a:endParaRPr lang="en-US"/>
          </a:p>
        </p:txBody>
      </p:sp>
    </p:spTree>
    <p:extLst>
      <p:ext uri="{BB962C8B-B14F-4D97-AF65-F5344CB8AC3E}">
        <p14:creationId xmlns:p14="http://schemas.microsoft.com/office/powerpoint/2010/main" val="192954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7</a:t>
            </a:fld>
            <a:endParaRPr lang="en-US"/>
          </a:p>
        </p:txBody>
      </p:sp>
    </p:spTree>
    <p:extLst>
      <p:ext uri="{BB962C8B-B14F-4D97-AF65-F5344CB8AC3E}">
        <p14:creationId xmlns:p14="http://schemas.microsoft.com/office/powerpoint/2010/main" val="532779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36</a:t>
            </a:fld>
            <a:endParaRPr lang="en-US"/>
          </a:p>
        </p:txBody>
      </p:sp>
    </p:spTree>
    <p:extLst>
      <p:ext uri="{BB962C8B-B14F-4D97-AF65-F5344CB8AC3E}">
        <p14:creationId xmlns:p14="http://schemas.microsoft.com/office/powerpoint/2010/main" val="71062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8</a:t>
            </a:fld>
            <a:endParaRPr lang="en-US"/>
          </a:p>
        </p:txBody>
      </p:sp>
    </p:spTree>
    <p:extLst>
      <p:ext uri="{BB962C8B-B14F-4D97-AF65-F5344CB8AC3E}">
        <p14:creationId xmlns:p14="http://schemas.microsoft.com/office/powerpoint/2010/main" val="167027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9</a:t>
            </a:fld>
            <a:endParaRPr lang="en-US"/>
          </a:p>
        </p:txBody>
      </p:sp>
    </p:spTree>
    <p:extLst>
      <p:ext uri="{BB962C8B-B14F-4D97-AF65-F5344CB8AC3E}">
        <p14:creationId xmlns:p14="http://schemas.microsoft.com/office/powerpoint/2010/main" val="32896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10</a:t>
            </a:fld>
            <a:endParaRPr lang="en-US"/>
          </a:p>
        </p:txBody>
      </p:sp>
    </p:spTree>
    <p:extLst>
      <p:ext uri="{BB962C8B-B14F-4D97-AF65-F5344CB8AC3E}">
        <p14:creationId xmlns:p14="http://schemas.microsoft.com/office/powerpoint/2010/main" val="159555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11</a:t>
            </a:fld>
            <a:endParaRPr lang="en-US"/>
          </a:p>
        </p:txBody>
      </p:sp>
    </p:spTree>
    <p:extLst>
      <p:ext uri="{BB962C8B-B14F-4D97-AF65-F5344CB8AC3E}">
        <p14:creationId xmlns:p14="http://schemas.microsoft.com/office/powerpoint/2010/main" val="4153692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12</a:t>
            </a:fld>
            <a:endParaRPr lang="en-US"/>
          </a:p>
        </p:txBody>
      </p:sp>
    </p:spTree>
    <p:extLst>
      <p:ext uri="{BB962C8B-B14F-4D97-AF65-F5344CB8AC3E}">
        <p14:creationId xmlns:p14="http://schemas.microsoft.com/office/powerpoint/2010/main" val="2316853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45C4B8-4BE6-45BB-9E77-0CC2F55D6858}" type="slidenum">
              <a:rPr lang="en-US" smtClean="0"/>
              <a:t>13</a:t>
            </a:fld>
            <a:endParaRPr lang="en-US"/>
          </a:p>
        </p:txBody>
      </p:sp>
    </p:spTree>
    <p:extLst>
      <p:ext uri="{BB962C8B-B14F-4D97-AF65-F5344CB8AC3E}">
        <p14:creationId xmlns:p14="http://schemas.microsoft.com/office/powerpoint/2010/main" val="490019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5" name="Rectangle 4"/>
          <p:cNvSpPr/>
          <p:nvPr/>
        </p:nvSpPr>
        <p:spPr>
          <a:xfrm>
            <a:off x="0" y="0"/>
            <a:ext cx="12192000" cy="3564330"/>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title="OSPI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147390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eacher works with student at their des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66080918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Two busses sit in front of the OSPI headquarters buil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 y="0"/>
            <a:ext cx="12201909" cy="3917957"/>
          </a:xfrm>
          <a:prstGeom prst="rect">
            <a:avLst/>
          </a:prstGeom>
        </p:spPr>
      </p:pic>
    </p:spTree>
    <p:extLst>
      <p:ext uri="{BB962C8B-B14F-4D97-AF65-F5344CB8AC3E}">
        <p14:creationId xmlns:p14="http://schemas.microsoft.com/office/powerpoint/2010/main" val="310563036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2020 Washington Teacher of the Year Amy Campbell is surprised as she is announced as Teacher of the Year. To her left sits ESD 113 Regional Teacher of the Year Lisa Summers. To her right sits ESD 105 Regional Teacher of the Year Stephanie 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1" y="0"/>
            <a:ext cx="12201909" cy="3917956"/>
          </a:xfrm>
          <a:prstGeom prst="rect">
            <a:avLst/>
          </a:prstGeom>
        </p:spPr>
      </p:pic>
    </p:spTree>
    <p:extLst>
      <p:ext uri="{BB962C8B-B14F-4D97-AF65-F5344CB8AC3E}">
        <p14:creationId xmlns:p14="http://schemas.microsoft.com/office/powerpoint/2010/main" val="29047408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look at a demonstration by a teacher, using a brain mod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 y="0"/>
            <a:ext cx="12201906" cy="3917956"/>
          </a:xfrm>
          <a:prstGeom prst="rect">
            <a:avLst/>
          </a:prstGeom>
        </p:spPr>
      </p:pic>
    </p:spTree>
    <p:extLst>
      <p:ext uri="{BB962C8B-B14F-4D97-AF65-F5344CB8AC3E}">
        <p14:creationId xmlns:p14="http://schemas.microsoft.com/office/powerpoint/2010/main" val="247301246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Five middle school aged students write on a penc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 y="0"/>
            <a:ext cx="12201906" cy="3917955"/>
          </a:xfrm>
          <a:prstGeom prst="rect">
            <a:avLst/>
          </a:prstGeom>
        </p:spPr>
      </p:pic>
    </p:spTree>
    <p:extLst>
      <p:ext uri="{BB962C8B-B14F-4D97-AF65-F5344CB8AC3E}">
        <p14:creationId xmlns:p14="http://schemas.microsoft.com/office/powerpoint/2010/main" val="15569578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A middle school aged boy and girl raise their hand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 y="0"/>
            <a:ext cx="12201903" cy="3917955"/>
          </a:xfrm>
          <a:prstGeom prst="rect">
            <a:avLst/>
          </a:prstGeom>
        </p:spPr>
      </p:pic>
    </p:spTree>
    <p:extLst>
      <p:ext uri="{BB962C8B-B14F-4D97-AF65-F5344CB8AC3E}">
        <p14:creationId xmlns:p14="http://schemas.microsoft.com/office/powerpoint/2010/main" val="57333732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Rectangle 5"/>
          <p:cNvSpPr/>
          <p:nvPr/>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38629" y="2873829"/>
            <a:ext cx="4876800" cy="646331"/>
          </a:xfrm>
          <a:prstGeom prst="rect">
            <a:avLst/>
          </a:prstGeom>
          <a:noFill/>
        </p:spPr>
        <p:txBody>
          <a:bodyPr wrap="square" rtlCol="0">
            <a:spAutoFit/>
          </a:bodyPr>
          <a:lstStyle/>
          <a:p>
            <a:r>
              <a:rPr lang="en-US" sz="3600" b="1" dirty="0">
                <a:solidFill>
                  <a:srgbClr val="F7F5EB"/>
                </a:solidFill>
                <a:latin typeface="Segoe UI" panose="020B0502040204020203" pitchFamily="34" charset="0"/>
                <a:cs typeface="Segoe UI" panose="020B0502040204020203" pitchFamily="34" charset="0"/>
              </a:rPr>
              <a:t>Section Title</a:t>
            </a:r>
          </a:p>
        </p:txBody>
      </p:sp>
      <p:pic>
        <p:nvPicPr>
          <p:cNvPr id="8" name="Picture 7" title="OSPI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
        <p:nvSpPr>
          <p:cNvPr id="9" name="Content Placeholder 2"/>
          <p:cNvSpPr txBox="1">
            <a:spLocks/>
          </p:cNvSpPr>
          <p:nvPr/>
        </p:nvSpPr>
        <p:spPr>
          <a:xfrm>
            <a:off x="6571343" y="698160"/>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40403D"/>
                </a:solidFill>
                <a:latin typeface="Segoe UI" panose="020B0502040204020203" pitchFamily="34" charset="0"/>
                <a:cs typeface="Segoe UI" panose="020B0502040204020203" pitchFamily="34" charset="0"/>
              </a:rPr>
              <a:t>Edit Master text styles</a:t>
            </a:r>
          </a:p>
          <a:p>
            <a:pPr lvl="1"/>
            <a:r>
              <a:rPr lang="en-US">
                <a:solidFill>
                  <a:srgbClr val="40403D"/>
                </a:solidFill>
                <a:latin typeface="Segoe UI" panose="020B0502040204020203" pitchFamily="34" charset="0"/>
                <a:cs typeface="Segoe UI" panose="020B0502040204020203" pitchFamily="34" charset="0"/>
              </a:rPr>
              <a:t>Second level</a:t>
            </a:r>
          </a:p>
          <a:p>
            <a:pPr lvl="2"/>
            <a:r>
              <a:rPr lang="en-US">
                <a:solidFill>
                  <a:srgbClr val="40403D"/>
                </a:solidFill>
                <a:latin typeface="Segoe UI" panose="020B0502040204020203" pitchFamily="34" charset="0"/>
                <a:cs typeface="Segoe UI" panose="020B0502040204020203" pitchFamily="34" charset="0"/>
              </a:rPr>
              <a:t>Third level</a:t>
            </a:r>
          </a:p>
          <a:p>
            <a:pPr lvl="3"/>
            <a:r>
              <a:rPr lang="en-US">
                <a:solidFill>
                  <a:srgbClr val="40403D"/>
                </a:solidFill>
                <a:latin typeface="Segoe UI" panose="020B0502040204020203" pitchFamily="34" charset="0"/>
                <a:cs typeface="Segoe UI" panose="020B0502040204020203" pitchFamily="34" charset="0"/>
              </a:rPr>
              <a:t>Fourth level</a:t>
            </a:r>
          </a:p>
          <a:p>
            <a:pPr lvl="4"/>
            <a:r>
              <a:rPr lang="en-US">
                <a:solidFill>
                  <a:srgbClr val="40403D"/>
                </a:solidFill>
                <a:latin typeface="Segoe UI" panose="020B0502040204020203" pitchFamily="34" charset="0"/>
                <a:cs typeface="Segoe UI" panose="020B0502040204020203" pitchFamily="34" charset="0"/>
              </a:rPr>
              <a:t>Fifth level</a:t>
            </a:r>
          </a:p>
        </p:txBody>
      </p:sp>
    </p:spTree>
    <p:extLst>
      <p:ext uri="{BB962C8B-B14F-4D97-AF65-F5344CB8AC3E}">
        <p14:creationId xmlns:p14="http://schemas.microsoft.com/office/powerpoint/2010/main" val="2538188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pic>
        <p:nvPicPr>
          <p:cNvPr id="4" name="Picture 3" title="OSPI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7" name="Rectangle 6"/>
          <p:cNvSpPr/>
          <p:nvPr/>
        </p:nvSpPr>
        <p:spPr>
          <a:xfrm>
            <a:off x="0" y="3247402"/>
            <a:ext cx="12192000" cy="3610598"/>
          </a:xfrm>
          <a:prstGeom prst="rect">
            <a:avLst/>
          </a:prstGeom>
          <a:solidFill>
            <a:srgbClr val="FBC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title="Facebook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1513" y="3784874"/>
            <a:ext cx="553212" cy="553212"/>
          </a:xfrm>
          <a:prstGeom prst="rect">
            <a:avLst/>
          </a:prstGeom>
        </p:spPr>
      </p:pic>
      <p:pic>
        <p:nvPicPr>
          <p:cNvPr id="13" name="Picture 12" title="Website Ic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909" y="3815951"/>
            <a:ext cx="553212" cy="539718"/>
          </a:xfrm>
          <a:prstGeom prst="rect">
            <a:avLst/>
          </a:prstGeom>
        </p:spPr>
      </p:pic>
      <p:pic>
        <p:nvPicPr>
          <p:cNvPr id="14" name="Picture 13" title="LinkedIn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1513" y="5580016"/>
            <a:ext cx="553212" cy="553212"/>
          </a:xfrm>
          <a:prstGeom prst="rect">
            <a:avLst/>
          </a:prstGeom>
        </p:spPr>
      </p:pic>
      <p:pic>
        <p:nvPicPr>
          <p:cNvPr id="15" name="Picture 14" title="Medium Ic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4909" y="5629554"/>
            <a:ext cx="553212" cy="553212"/>
          </a:xfrm>
          <a:prstGeom prst="rect">
            <a:avLst/>
          </a:prstGeom>
        </p:spPr>
      </p:pic>
      <p:pic>
        <p:nvPicPr>
          <p:cNvPr id="16" name="Picture 15" title="Twitter Ic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14909" y="4764484"/>
            <a:ext cx="553212" cy="553212"/>
          </a:xfrm>
          <a:prstGeom prst="rect">
            <a:avLst/>
          </a:prstGeom>
        </p:spPr>
      </p:pic>
      <p:pic>
        <p:nvPicPr>
          <p:cNvPr id="17" name="Picture 16" title="YouTube Ic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1513" y="4721316"/>
            <a:ext cx="553212" cy="553212"/>
          </a:xfrm>
          <a:prstGeom prst="rect">
            <a:avLst/>
          </a:prstGeom>
        </p:spPr>
      </p:pic>
      <p:sp>
        <p:nvSpPr>
          <p:cNvPr id="18" name="TextBox 17"/>
          <p:cNvSpPr txBox="1"/>
          <p:nvPr/>
        </p:nvSpPr>
        <p:spPr>
          <a:xfrm>
            <a:off x="7181113" y="3863209"/>
            <a:ext cx="3179035" cy="400110"/>
          </a:xfrm>
          <a:prstGeom prst="rect">
            <a:avLst/>
          </a:prstGeom>
          <a:noFill/>
        </p:spPr>
        <p:txBody>
          <a:bodyPr wrap="square" rtlCol="0">
            <a:spAutoFit/>
          </a:bodyPr>
          <a:lstStyle/>
          <a:p>
            <a:r>
              <a:rPr lang="en-US" sz="2000" dirty="0"/>
              <a:t>facebook.com/</a:t>
            </a:r>
            <a:r>
              <a:rPr lang="en-US" sz="2000" dirty="0" err="1"/>
              <a:t>waospi</a:t>
            </a:r>
            <a:endParaRPr lang="en-US" sz="2000" dirty="0"/>
          </a:p>
        </p:txBody>
      </p:sp>
      <p:sp>
        <p:nvSpPr>
          <p:cNvPr id="19" name="TextBox 18"/>
          <p:cNvSpPr txBox="1"/>
          <p:nvPr/>
        </p:nvSpPr>
        <p:spPr>
          <a:xfrm>
            <a:off x="2620317" y="4852987"/>
            <a:ext cx="3179035" cy="400110"/>
          </a:xfrm>
          <a:prstGeom prst="rect">
            <a:avLst/>
          </a:prstGeom>
          <a:noFill/>
        </p:spPr>
        <p:txBody>
          <a:bodyPr wrap="square" rtlCol="0">
            <a:spAutoFit/>
          </a:bodyPr>
          <a:lstStyle/>
          <a:p>
            <a:r>
              <a:rPr lang="en-US" sz="2000" dirty="0"/>
              <a:t>twitter.com/</a:t>
            </a:r>
            <a:r>
              <a:rPr lang="en-US" sz="2000" dirty="0" err="1"/>
              <a:t>waospi</a:t>
            </a:r>
            <a:endParaRPr lang="en-US" sz="2000" dirty="0"/>
          </a:p>
        </p:txBody>
      </p:sp>
      <p:sp>
        <p:nvSpPr>
          <p:cNvPr id="20" name="TextBox 19"/>
          <p:cNvSpPr txBox="1"/>
          <p:nvPr/>
        </p:nvSpPr>
        <p:spPr>
          <a:xfrm>
            <a:off x="7155817" y="4783765"/>
            <a:ext cx="3179035" cy="400110"/>
          </a:xfrm>
          <a:prstGeom prst="rect">
            <a:avLst/>
          </a:prstGeom>
          <a:noFill/>
        </p:spPr>
        <p:txBody>
          <a:bodyPr wrap="square" rtlCol="0">
            <a:spAutoFit/>
          </a:bodyPr>
          <a:lstStyle/>
          <a:p>
            <a:r>
              <a:rPr lang="en-US" sz="2000" dirty="0"/>
              <a:t>youtube.com/</a:t>
            </a:r>
            <a:r>
              <a:rPr lang="en-US" sz="2000" dirty="0" err="1"/>
              <a:t>waospi</a:t>
            </a:r>
            <a:endParaRPr lang="en-US" sz="2000" dirty="0"/>
          </a:p>
        </p:txBody>
      </p:sp>
      <p:sp>
        <p:nvSpPr>
          <p:cNvPr id="21" name="TextBox 20"/>
          <p:cNvSpPr txBox="1"/>
          <p:nvPr/>
        </p:nvSpPr>
        <p:spPr>
          <a:xfrm>
            <a:off x="2609213" y="5706105"/>
            <a:ext cx="3179035" cy="400110"/>
          </a:xfrm>
          <a:prstGeom prst="rect">
            <a:avLst/>
          </a:prstGeom>
          <a:noFill/>
        </p:spPr>
        <p:txBody>
          <a:bodyPr wrap="square" rtlCol="0">
            <a:spAutoFit/>
          </a:bodyPr>
          <a:lstStyle/>
          <a:p>
            <a:r>
              <a:rPr lang="en-US" sz="2000" dirty="0"/>
              <a:t>medium.com/</a:t>
            </a:r>
            <a:r>
              <a:rPr lang="en-US" sz="2000" dirty="0" err="1"/>
              <a:t>waospi</a:t>
            </a:r>
            <a:endParaRPr lang="en-US" sz="2000" dirty="0"/>
          </a:p>
        </p:txBody>
      </p:sp>
      <p:sp>
        <p:nvSpPr>
          <p:cNvPr id="22" name="TextBox 21"/>
          <p:cNvSpPr txBox="1"/>
          <p:nvPr/>
        </p:nvSpPr>
        <p:spPr>
          <a:xfrm>
            <a:off x="7155817" y="5660123"/>
            <a:ext cx="3677862" cy="400110"/>
          </a:xfrm>
          <a:prstGeom prst="rect">
            <a:avLst/>
          </a:prstGeom>
          <a:noFill/>
        </p:spPr>
        <p:txBody>
          <a:bodyPr wrap="square" rtlCol="0">
            <a:spAutoFit/>
          </a:bodyPr>
          <a:lstStyle/>
          <a:p>
            <a:r>
              <a:rPr lang="en-US" sz="2000" dirty="0"/>
              <a:t>linkedin.com/company/</a:t>
            </a:r>
            <a:r>
              <a:rPr lang="en-US" sz="2000" dirty="0" err="1"/>
              <a:t>waospi</a:t>
            </a:r>
            <a:endParaRPr lang="en-US" sz="2000" dirty="0"/>
          </a:p>
        </p:txBody>
      </p:sp>
      <p:sp>
        <p:nvSpPr>
          <p:cNvPr id="23" name="TextBox 22"/>
          <p:cNvSpPr txBox="1"/>
          <p:nvPr/>
        </p:nvSpPr>
        <p:spPr>
          <a:xfrm>
            <a:off x="2597651" y="3868910"/>
            <a:ext cx="2704755" cy="400110"/>
          </a:xfrm>
          <a:prstGeom prst="rect">
            <a:avLst/>
          </a:prstGeom>
          <a:noFill/>
        </p:spPr>
        <p:txBody>
          <a:bodyPr wrap="square" rtlCol="0">
            <a:spAutoFit/>
          </a:bodyPr>
          <a:lstStyle/>
          <a:p>
            <a:r>
              <a:rPr lang="en-US" sz="2000" dirty="0"/>
              <a:t>k12.wa.us</a:t>
            </a:r>
          </a:p>
        </p:txBody>
      </p:sp>
      <p:sp>
        <p:nvSpPr>
          <p:cNvPr id="2" name="Title 1"/>
          <p:cNvSpPr>
            <a:spLocks noGrp="1"/>
          </p:cNvSpPr>
          <p:nvPr>
            <p:ph type="title" hasCustomPrompt="1"/>
          </p:nvPr>
        </p:nvSpPr>
        <p:spPr>
          <a:xfrm>
            <a:off x="918411" y="2034570"/>
            <a:ext cx="10515600" cy="1325563"/>
          </a:xfrm>
        </p:spPr>
        <p:txBody>
          <a:bodyPr>
            <a:normAutofit/>
          </a:bodyPr>
          <a:lstStyle>
            <a:lvl1pPr algn="ctr">
              <a:defRPr sz="2800" b="0" i="1" baseline="0">
                <a:latin typeface="Segoe UI Semibold" panose="020B0702040204020203" pitchFamily="34" charset="0"/>
                <a:cs typeface="Segoe UI Semibold" panose="020B0702040204020203" pitchFamily="34" charset="0"/>
              </a:defRPr>
            </a:lvl1pPr>
          </a:lstStyle>
          <a:p>
            <a:r>
              <a:rPr lang="en-US" dirty="0"/>
              <a:t>Connect with us!</a:t>
            </a:r>
          </a:p>
        </p:txBody>
      </p:sp>
    </p:spTree>
    <p:extLst>
      <p:ext uri="{BB962C8B-B14F-4D97-AF65-F5344CB8AC3E}">
        <p14:creationId xmlns:p14="http://schemas.microsoft.com/office/powerpoint/2010/main" val="2372603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dirty="0"/>
              <a:t>| </a:t>
            </a:r>
            <a:fld id="{6AD9C51A-A19C-426A-8FAE-2A3EAD0FB521}" type="datetime1">
              <a:rPr lang="en-US" smtClean="0"/>
              <a:t>3/7/2024</a:t>
            </a:fld>
            <a:r>
              <a:rPr lang="en-US" dirty="0"/>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Communications &amp; Community Outreach</a:t>
            </a:r>
          </a:p>
        </p:txBody>
      </p:sp>
    </p:spTree>
    <p:extLst>
      <p:ext uri="{BB962C8B-B14F-4D97-AF65-F5344CB8AC3E}">
        <p14:creationId xmlns:p14="http://schemas.microsoft.com/office/powerpoint/2010/main" val="522371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3/7/2024</a:t>
            </a:fld>
            <a:r>
              <a:rPr lang="en-US"/>
              <a:t> |</a:t>
            </a:r>
            <a:endParaRPr lang="en-US" dirty="0"/>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dirty="0"/>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dirty="0"/>
              <a:t>Division Name</a:t>
            </a:r>
          </a:p>
        </p:txBody>
      </p:sp>
    </p:spTree>
    <p:extLst>
      <p:ext uri="{BB962C8B-B14F-4D97-AF65-F5344CB8AC3E}">
        <p14:creationId xmlns:p14="http://schemas.microsoft.com/office/powerpoint/2010/main" val="132400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ission Vision Values">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9" name="TextBox 8"/>
          <p:cNvSpPr txBox="1"/>
          <p:nvPr/>
        </p:nvSpPr>
        <p:spPr>
          <a:xfrm>
            <a:off x="666159" y="570625"/>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Vision</a:t>
            </a:r>
          </a:p>
        </p:txBody>
      </p:sp>
      <p:sp>
        <p:nvSpPr>
          <p:cNvPr id="10" name="TextBox 9"/>
          <p:cNvSpPr txBox="1"/>
          <p:nvPr/>
        </p:nvSpPr>
        <p:spPr>
          <a:xfrm>
            <a:off x="5047090" y="570625"/>
            <a:ext cx="6878472" cy="646331"/>
          </a:xfrm>
          <a:prstGeom prst="rect">
            <a:avLst/>
          </a:prstGeom>
          <a:noFill/>
        </p:spPr>
        <p:txBody>
          <a:bodyPr wrap="square" rtlCol="0">
            <a:spAutoFit/>
          </a:bodyPr>
          <a:lstStyle/>
          <a:p>
            <a:r>
              <a:rPr lang="en-US" sz="1800" b="0" i="1" kern="1200" dirty="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1" name="TextBox 10"/>
          <p:cNvSpPr txBox="1"/>
          <p:nvPr/>
        </p:nvSpPr>
        <p:spPr>
          <a:xfrm>
            <a:off x="666159" y="1794751"/>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Mission</a:t>
            </a:r>
          </a:p>
        </p:txBody>
      </p:sp>
      <p:sp>
        <p:nvSpPr>
          <p:cNvPr id="12" name="TextBox 11"/>
          <p:cNvSpPr txBox="1"/>
          <p:nvPr/>
        </p:nvSpPr>
        <p:spPr>
          <a:xfrm>
            <a:off x="5069836" y="1757078"/>
            <a:ext cx="6878472" cy="1477328"/>
          </a:xfrm>
          <a:prstGeom prst="rect">
            <a:avLst/>
          </a:prstGeom>
          <a:noFill/>
        </p:spPr>
        <p:txBody>
          <a:bodyPr wrap="square" rtlCol="0">
            <a:spAutoFit/>
          </a:bodyPr>
          <a:lstStyle/>
          <a:p>
            <a:r>
              <a:rPr lang="en-US" sz="1800" b="0" i="0" kern="1200" dirty="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3" name="TextBox 12"/>
          <p:cNvSpPr txBox="1"/>
          <p:nvPr/>
        </p:nvSpPr>
        <p:spPr>
          <a:xfrm>
            <a:off x="666159" y="3859189"/>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Values</a:t>
            </a:r>
          </a:p>
        </p:txBody>
      </p:sp>
      <p:sp>
        <p:nvSpPr>
          <p:cNvPr id="14" name="TextBox 13"/>
          <p:cNvSpPr txBox="1"/>
          <p:nvPr/>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Focus on the Whole Child</a:t>
            </a:r>
          </a:p>
        </p:txBody>
      </p:sp>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pic>
        <p:nvPicPr>
          <p:cNvPr id="21" name="Picture 20" title="OSPI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980100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841662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255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708279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585191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4353935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855810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09673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dirty="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dirty="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dirty="0">
                <a:ln>
                  <a:noFill/>
                </a:ln>
                <a:solidFill>
                  <a:srgbClr val="40403D"/>
                </a:solidFill>
                <a:effectLst/>
                <a:uLnTx/>
                <a:uFillTx/>
                <a:latin typeface="Segoe UI"/>
                <a:ea typeface="+mn-ea"/>
                <a:cs typeface="+mn-cs"/>
              </a:rPr>
              <a:t>.</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Click to 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
        <p:nvSpPr>
          <p:cNvPr id="4" name="Title 3"/>
          <p:cNvSpPr>
            <a:spLocks noGrp="1"/>
          </p:cNvSpPr>
          <p:nvPr>
            <p:ph type="title" hasCustomPrompt="1"/>
          </p:nvPr>
        </p:nvSpPr>
        <p:spPr>
          <a:xfrm>
            <a:off x="765041" y="395854"/>
            <a:ext cx="10515600" cy="1205057"/>
          </a:xfrm>
        </p:spPr>
        <p:txBody>
          <a:bodyPr/>
          <a:lstStyle>
            <a:lvl1pPr>
              <a:defRPr/>
            </a:lvl1pPr>
          </a:lstStyle>
          <a:p>
            <a:r>
              <a:rPr lang="en-US" dirty="0"/>
              <a:t>Contact Us!</a:t>
            </a:r>
          </a:p>
        </p:txBody>
      </p:sp>
    </p:spTree>
    <p:extLst>
      <p:ext uri="{BB962C8B-B14F-4D97-AF65-F5344CB8AC3E}">
        <p14:creationId xmlns:p14="http://schemas.microsoft.com/office/powerpoint/2010/main" val="2359128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667548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06383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40403C"/>
                </a:solidFill>
                <a:latin typeface="Segoe UI"/>
                <a:cs typeface="Segoe U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0033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quity Statement">
    <p:spTree>
      <p:nvGrpSpPr>
        <p:cNvPr id="1" name=""/>
        <p:cNvGrpSpPr/>
        <p:nvPr/>
      </p:nvGrpSpPr>
      <p:grpSpPr>
        <a:xfrm>
          <a:off x="0" y="0"/>
          <a:ext cx="0" cy="0"/>
          <a:chOff x="0" y="0"/>
          <a:chExt cx="0" cy="0"/>
        </a:xfrm>
      </p:grpSpPr>
      <p:pic>
        <p:nvPicPr>
          <p:cNvPr id="2" name="Picture 1" title="Four students gathered on carpet watching a teacher, not shown, who's reading to th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24400" cy="6858000"/>
          </a:xfrm>
          <a:prstGeom prst="rect">
            <a:avLst/>
          </a:prstGeom>
        </p:spPr>
      </p:pic>
      <p:sp>
        <p:nvSpPr>
          <p:cNvPr id="7"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13"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14"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pic>
        <p:nvPicPr>
          <p:cNvPr id="8" name="Picture 7" title="OSPI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9" name="TextBox 8"/>
          <p:cNvSpPr txBox="1"/>
          <p:nvPr/>
        </p:nvSpPr>
        <p:spPr>
          <a:xfrm>
            <a:off x="506104" y="637678"/>
            <a:ext cx="3875964" cy="584775"/>
          </a:xfrm>
          <a:prstGeom prst="rect">
            <a:avLst/>
          </a:prstGeom>
          <a:noFill/>
        </p:spPr>
        <p:txBody>
          <a:bodyPr wrap="square" rtlCol="0">
            <a:spAutoFit/>
          </a:bodyPr>
          <a:lstStyle/>
          <a:p>
            <a:pPr algn="r"/>
            <a:r>
              <a:rPr lang="en-US" sz="3200" b="1" dirty="0">
                <a:solidFill>
                  <a:srgbClr val="40403D"/>
                </a:solidFill>
                <a:latin typeface="Segoe UI" panose="020B0502040204020203" pitchFamily="34" charset="0"/>
                <a:cs typeface="Segoe UI" panose="020B0502040204020203" pitchFamily="34" charset="0"/>
              </a:rPr>
              <a:t>Equity Statement</a:t>
            </a:r>
          </a:p>
        </p:txBody>
      </p:sp>
      <p:sp>
        <p:nvSpPr>
          <p:cNvPr id="10" name="TextBox 9"/>
          <p:cNvSpPr txBox="1"/>
          <p:nvPr/>
        </p:nvSpPr>
        <p:spPr>
          <a:xfrm>
            <a:off x="5072417" y="637678"/>
            <a:ext cx="6878472" cy="4755148"/>
          </a:xfrm>
          <a:prstGeom prst="rect">
            <a:avLst/>
          </a:prstGeom>
          <a:noFill/>
        </p:spPr>
        <p:txBody>
          <a:bodyPr wrap="square" rtlCol="0">
            <a:spAutoFit/>
          </a:bodyPr>
          <a:lstStyle/>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dirty="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dirty="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142421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Two students in a classroom look at an experiment, not sh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29387854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Male Teacher works with two stud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7154992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3" name="Picture 2" title="Six elementary age students laugh at a teacher, not show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129571304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Eight high school age students throw graduation caps into the ai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48765482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4" name="Picture 3" title="Four high school boys look at a computer moni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3914775"/>
          </a:xfrm>
          <a:prstGeom prst="rect">
            <a:avLst/>
          </a:prstGeom>
        </p:spPr>
      </p:pic>
    </p:spTree>
    <p:extLst>
      <p:ext uri="{BB962C8B-B14F-4D97-AF65-F5344CB8AC3E}">
        <p14:creationId xmlns:p14="http://schemas.microsoft.com/office/powerpoint/2010/main" val="33521573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fld id="{7D7EB278-F8BF-4675-BB59-AAD146B5E81F}" type="datetimeFigureOut">
              <a:rPr lang="en-US" smtClean="0"/>
              <a:t>3/7/2024</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2FFF071E-6ECF-46C1-BBA8-E4475C9B95CE}" type="slidenum">
              <a:rPr lang="en-US" smtClean="0"/>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endParaRPr lang="en-US" dirty="0"/>
          </a:p>
        </p:txBody>
      </p:sp>
      <p:pic>
        <p:nvPicPr>
          <p:cNvPr id="6" name="Picture 5" title="Two high school girls look at a robotics proj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3914775"/>
          </a:xfrm>
          <a:prstGeom prst="rect">
            <a:avLst/>
          </a:prstGeom>
        </p:spPr>
      </p:pic>
    </p:spTree>
    <p:extLst>
      <p:ext uri="{BB962C8B-B14F-4D97-AF65-F5344CB8AC3E}">
        <p14:creationId xmlns:p14="http://schemas.microsoft.com/office/powerpoint/2010/main" val="24108141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5105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89" r:id="rId18"/>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3/7/2024</a:t>
            </a:fld>
            <a:r>
              <a:rPr kumimoji="0" lang="en-US" sz="1600" b="0" i="0" u="none" strike="noStrike" kern="1200" cap="none" spc="0" normalizeH="0" baseline="0" noProof="0">
                <a:ln>
                  <a:noFill/>
                </a:ln>
                <a:solidFill>
                  <a:srgbClr val="40403D"/>
                </a:solidFill>
                <a:effectLst/>
                <a:uLnTx/>
                <a:uFillTx/>
                <a:latin typeface="Segoe UI"/>
                <a:ea typeface="+mn-ea"/>
                <a:cs typeface="+mn-cs"/>
              </a:rPr>
              <a:t> |</a:t>
            </a:r>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7747849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mailto:contracts@k12.wa.us"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0"/>
            <a:ext cx="12192000" cy="3564890"/>
          </a:xfrm>
          <a:custGeom>
            <a:avLst/>
            <a:gdLst/>
            <a:ahLst/>
            <a:cxnLst/>
            <a:rect l="l" t="t" r="r" b="b"/>
            <a:pathLst>
              <a:path w="12192000" h="3564890">
                <a:moveTo>
                  <a:pt x="0" y="3564636"/>
                </a:moveTo>
                <a:lnTo>
                  <a:pt x="12192000" y="3564636"/>
                </a:lnTo>
                <a:lnTo>
                  <a:pt x="12192000" y="0"/>
                </a:lnTo>
                <a:lnTo>
                  <a:pt x="0" y="0"/>
                </a:lnTo>
                <a:lnTo>
                  <a:pt x="0" y="3564636"/>
                </a:lnTo>
                <a:close/>
              </a:path>
            </a:pathLst>
          </a:custGeom>
          <a:solidFill>
            <a:srgbClr val="8BB5AB"/>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662940" y="6187440"/>
            <a:ext cx="2737103" cy="458723"/>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895474" y="1397675"/>
            <a:ext cx="8401050" cy="2031325"/>
          </a:xfrm>
          <a:prstGeom prst="rect">
            <a:avLst/>
          </a:prstGeom>
        </p:spPr>
        <p:txBody>
          <a:bodyPr vert="horz" wrap="square" lIns="0" tIns="0" rIns="0" bIns="0" rtlCol="0">
            <a:spAutoFit/>
          </a:bodyPr>
          <a:lstStyle/>
          <a:p>
            <a:pPr marL="12700" algn="ctr">
              <a:lnSpc>
                <a:spcPct val="100000"/>
              </a:lnSpc>
              <a:tabLst>
                <a:tab pos="1830705" algn="l"/>
              </a:tabLst>
            </a:pPr>
            <a:r>
              <a:rPr lang="en-US" sz="6000" b="0" dirty="0">
                <a:solidFill>
                  <a:srgbClr val="211F0E"/>
                </a:solidFill>
                <a:latin typeface="Segoe UI"/>
                <a:cs typeface="Segoe UI"/>
              </a:rPr>
              <a:t>Pre-Bid Conference</a:t>
            </a:r>
            <a:br>
              <a:rPr lang="en-US" sz="6000" b="0" dirty="0">
                <a:solidFill>
                  <a:srgbClr val="211F0E"/>
                </a:solidFill>
                <a:latin typeface="Segoe UI"/>
                <a:cs typeface="Segoe UI"/>
              </a:rPr>
            </a:br>
            <a:r>
              <a:rPr lang="en-US" sz="3600" b="0" dirty="0">
                <a:solidFill>
                  <a:srgbClr val="211F0E"/>
                </a:solidFill>
                <a:latin typeface="Segoe UI"/>
                <a:cs typeface="Segoe UI"/>
              </a:rPr>
              <a:t>Request for Qualifications 2024-13</a:t>
            </a:r>
            <a:br>
              <a:rPr lang="en-US" sz="3600" b="0" dirty="0">
                <a:solidFill>
                  <a:srgbClr val="211F0E"/>
                </a:solidFill>
                <a:latin typeface="Segoe UI"/>
                <a:cs typeface="Segoe UI"/>
              </a:rPr>
            </a:br>
            <a:r>
              <a:rPr lang="en-US" sz="3600" b="0" dirty="0">
                <a:solidFill>
                  <a:srgbClr val="211F0E"/>
                </a:solidFill>
                <a:latin typeface="Segoe UI"/>
                <a:cs typeface="Segoe UI"/>
              </a:rPr>
              <a:t>Continuous Improvement Partners</a:t>
            </a:r>
            <a:r>
              <a:rPr sz="3600" b="0" dirty="0">
                <a:solidFill>
                  <a:srgbClr val="211F0E"/>
                </a:solidFill>
                <a:latin typeface="Segoe UI"/>
                <a:cs typeface="Segoe UI"/>
              </a:rPr>
              <a:t> </a:t>
            </a:r>
            <a:endParaRPr sz="3600" dirty="0">
              <a:latin typeface="Segoe UI"/>
              <a:cs typeface="Segoe UI"/>
            </a:endParaRPr>
          </a:p>
        </p:txBody>
      </p:sp>
      <p:sp>
        <p:nvSpPr>
          <p:cNvPr id="5" name="object 5"/>
          <p:cNvSpPr txBox="1"/>
          <p:nvPr/>
        </p:nvSpPr>
        <p:spPr>
          <a:xfrm>
            <a:off x="3153748" y="3564890"/>
            <a:ext cx="4881264" cy="1556260"/>
          </a:xfrm>
          <a:prstGeom prst="rect">
            <a:avLst/>
          </a:prstGeom>
        </p:spPr>
        <p:txBody>
          <a:bodyPr vert="horz" wrap="square" lIns="0" tIns="0" rIns="0" bIns="0" rtlCol="0">
            <a:spAutoFit/>
          </a:bodyPr>
          <a:lstStyle/>
          <a:p>
            <a:pPr marL="12700" marR="5080" indent="441959" algn="ctr">
              <a:lnSpc>
                <a:spcPct val="114599"/>
              </a:lnSpc>
            </a:pPr>
            <a:r>
              <a:rPr lang="en-US" sz="3200" spc="-30" dirty="0">
                <a:solidFill>
                  <a:srgbClr val="40403C"/>
                </a:solidFill>
                <a:latin typeface="Segoe UI"/>
                <a:cs typeface="Segoe UI"/>
              </a:rPr>
              <a:t>March 12, 2024</a:t>
            </a:r>
          </a:p>
          <a:p>
            <a:pPr marL="12700" marR="5080" indent="441959" algn="ctr">
              <a:lnSpc>
                <a:spcPct val="114599"/>
              </a:lnSpc>
            </a:pPr>
            <a:endParaRPr lang="en-US" sz="1000" spc="-30" dirty="0">
              <a:solidFill>
                <a:srgbClr val="40403C"/>
              </a:solidFill>
              <a:latin typeface="Segoe UI"/>
              <a:cs typeface="Segoe UI"/>
            </a:endParaRPr>
          </a:p>
          <a:p>
            <a:pPr marL="12700" marR="5080" indent="441959" algn="ctr">
              <a:lnSpc>
                <a:spcPct val="114599"/>
              </a:lnSpc>
            </a:pPr>
            <a:r>
              <a:rPr lang="en-US" sz="2400" spc="-30" dirty="0">
                <a:solidFill>
                  <a:srgbClr val="40403C"/>
                </a:solidFill>
                <a:latin typeface="Segoe UI"/>
                <a:cs typeface="Segoe UI"/>
              </a:rPr>
              <a:t>Liza Hartlyn</a:t>
            </a:r>
            <a:r>
              <a:rPr sz="2400" spc="-10" dirty="0">
                <a:solidFill>
                  <a:srgbClr val="40403C"/>
                </a:solidFill>
                <a:latin typeface="Segoe UI"/>
                <a:cs typeface="Segoe UI"/>
              </a:rPr>
              <a:t>, </a:t>
            </a:r>
            <a:r>
              <a:rPr sz="2400" spc="-5" dirty="0">
                <a:solidFill>
                  <a:srgbClr val="40403C"/>
                </a:solidFill>
                <a:latin typeface="Segoe UI"/>
                <a:cs typeface="Segoe UI"/>
              </a:rPr>
              <a:t>OSS</a:t>
            </a:r>
            <a:r>
              <a:rPr lang="en-US" sz="2400" spc="-5" dirty="0">
                <a:solidFill>
                  <a:srgbClr val="40403C"/>
                </a:solidFill>
                <a:latin typeface="Segoe UI"/>
                <a:cs typeface="Segoe UI"/>
              </a:rPr>
              <a:t>I</a:t>
            </a:r>
          </a:p>
          <a:p>
            <a:pPr marL="12700" marR="5080" indent="441959" algn="ctr">
              <a:lnSpc>
                <a:spcPct val="114599"/>
              </a:lnSpc>
            </a:pPr>
            <a:r>
              <a:rPr lang="en-US" sz="2400" spc="-5" dirty="0">
                <a:solidFill>
                  <a:srgbClr val="40403C"/>
                </a:solidFill>
                <a:latin typeface="Segoe UI"/>
                <a:cs typeface="Segoe UI"/>
              </a:rPr>
              <a:t>Mary Adams, OSSI</a:t>
            </a:r>
            <a:endParaRPr lang="en-US" sz="2400" dirty="0">
              <a:solidFill>
                <a:srgbClr val="40403C"/>
              </a:solidFill>
              <a:latin typeface="Segoe UI"/>
              <a:cs typeface="Segoe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80CD-09DA-4649-A20B-CF301B11E60B}"/>
              </a:ext>
            </a:extLst>
          </p:cNvPr>
          <p:cNvSpPr>
            <a:spLocks noGrp="1"/>
          </p:cNvSpPr>
          <p:nvPr>
            <p:ph type="title"/>
          </p:nvPr>
        </p:nvSpPr>
        <p:spPr>
          <a:xfrm>
            <a:off x="838200" y="248669"/>
            <a:ext cx="10755702" cy="1325563"/>
          </a:xfrm>
        </p:spPr>
        <p:txBody>
          <a:bodyPr>
            <a:normAutofit fontScale="90000"/>
          </a:bodyPr>
          <a:lstStyle/>
          <a:p>
            <a:r>
              <a:rPr lang="en-US" dirty="0"/>
              <a:t>Office of System and School Improvement</a:t>
            </a:r>
            <a:br>
              <a:rPr lang="en-US" dirty="0"/>
            </a:br>
            <a:r>
              <a:rPr lang="en-US" dirty="0"/>
              <a:t>Veronica Gallardo, Assistant Superintendent</a:t>
            </a:r>
          </a:p>
        </p:txBody>
      </p:sp>
      <p:graphicFrame>
        <p:nvGraphicFramePr>
          <p:cNvPr id="5" name="Content Placeholder 2" descr="There is a graphic listing the programs within the OSSI division at OSPI, reading from the top down: Continuous Improvement, Data &amp; Implementation, Native Education, Migrant Education, Multilingual Education, Institutional Education, Foster Care, and Homeless Education.">
            <a:extLst>
              <a:ext uri="{FF2B5EF4-FFF2-40B4-BE49-F238E27FC236}">
                <a16:creationId xmlns:a16="http://schemas.microsoft.com/office/drawing/2014/main" id="{9438FF2E-D22D-4D32-B26F-DB4DF8E240F4}"/>
              </a:ext>
            </a:extLst>
          </p:cNvPr>
          <p:cNvGraphicFramePr>
            <a:graphicFrameLocks noGrp="1"/>
          </p:cNvGraphicFramePr>
          <p:nvPr>
            <p:ph idx="1"/>
            <p:extLst>
              <p:ext uri="{D42A27DB-BD31-4B8C-83A1-F6EECF244321}">
                <p14:modId xmlns:p14="http://schemas.microsoft.com/office/powerpoint/2010/main" val="657177570"/>
              </p:ext>
            </p:extLst>
          </p:nvPr>
        </p:nvGraphicFramePr>
        <p:xfrm>
          <a:off x="838200" y="1690688"/>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81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4E747-5623-44F3-BA5F-FD7D03F903A7}"/>
              </a:ext>
            </a:extLst>
          </p:cNvPr>
          <p:cNvSpPr>
            <a:spLocks noGrp="1"/>
          </p:cNvSpPr>
          <p:nvPr>
            <p:ph type="title"/>
          </p:nvPr>
        </p:nvSpPr>
        <p:spPr/>
        <p:txBody>
          <a:bodyPr>
            <a:normAutofit/>
          </a:bodyPr>
          <a:lstStyle/>
          <a:p>
            <a:r>
              <a:rPr lang="en-US" sz="4200" dirty="0"/>
              <a:t>Office of System and School Improvement</a:t>
            </a:r>
          </a:p>
        </p:txBody>
      </p:sp>
      <p:sp>
        <p:nvSpPr>
          <p:cNvPr id="3" name="Content Placeholder 2">
            <a:extLst>
              <a:ext uri="{FF2B5EF4-FFF2-40B4-BE49-F238E27FC236}">
                <a16:creationId xmlns:a16="http://schemas.microsoft.com/office/drawing/2014/main" id="{88B5E445-A05A-48FB-BEFE-793F65AE391F}"/>
              </a:ext>
            </a:extLst>
          </p:cNvPr>
          <p:cNvSpPr>
            <a:spLocks noGrp="1"/>
          </p:cNvSpPr>
          <p:nvPr>
            <p:ph idx="1"/>
          </p:nvPr>
        </p:nvSpPr>
        <p:spPr>
          <a:xfrm>
            <a:off x="838200" y="1597025"/>
            <a:ext cx="10515600" cy="4255861"/>
          </a:xfrm>
        </p:spPr>
        <p:txBody>
          <a:bodyPr>
            <a:normAutofit/>
          </a:bodyPr>
          <a:lstStyle/>
          <a:p>
            <a:pPr marL="0" indent="0">
              <a:buNone/>
            </a:pPr>
            <a:r>
              <a:rPr lang="en-US" i="1" dirty="0"/>
              <a:t>The Office of Sy​stem and School Improvement (OSSI) oversees how the state supports districts and schools that have been identified as eligible for improvement supports (e.g., Comprehensive, Targeted, Required Action District) by state and federal accountability processes. </a:t>
            </a:r>
          </a:p>
          <a:p>
            <a:pPr marL="0" indent="0">
              <a:buNone/>
            </a:pPr>
            <a:endParaRPr lang="en-US" i="1" dirty="0"/>
          </a:p>
          <a:p>
            <a:pPr marL="0" indent="0">
              <a:buNone/>
            </a:pPr>
            <a:r>
              <a:rPr lang="en-US" i="1" dirty="0"/>
              <a:t>A goal of OSSI is to deliver resources and supports to schools identified as eligible for improvement supports to eliminate educational equity gaps so all student outcomes increase and to do this in collaboration with internal and external partners. </a:t>
            </a: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292621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C5750-5227-43C2-99E7-49DECB34EA8A}"/>
              </a:ext>
            </a:extLst>
          </p:cNvPr>
          <p:cNvSpPr>
            <a:spLocks noGrp="1"/>
          </p:cNvSpPr>
          <p:nvPr>
            <p:ph idx="1"/>
          </p:nvPr>
        </p:nvSpPr>
        <p:spPr>
          <a:xfrm>
            <a:off x="728518" y="1306285"/>
            <a:ext cx="10734964" cy="4706257"/>
          </a:xfrm>
        </p:spPr>
        <p:txBody>
          <a:bodyPr>
            <a:normAutofit fontScale="92500" lnSpcReduction="20000"/>
          </a:bodyPr>
          <a:lstStyle/>
          <a:p>
            <a:pPr marL="0" indent="0" algn="l" rtl="0" fontAlgn="base">
              <a:buNone/>
            </a:pPr>
            <a:r>
              <a:rPr lang="en-US" sz="2400" b="1" i="0" dirty="0">
                <a:solidFill>
                  <a:srgbClr val="000000"/>
                </a:solidFill>
                <a:effectLst/>
              </a:rPr>
              <a:t>What is the primary purpose of OSSI? </a:t>
            </a:r>
            <a:r>
              <a:rPr lang="en-US" sz="2400" b="0" i="0" dirty="0">
                <a:solidFill>
                  <a:srgbClr val="000000"/>
                </a:solidFill>
                <a:effectLst/>
              </a:rPr>
              <a:t> </a:t>
            </a:r>
          </a:p>
          <a:p>
            <a:pPr marL="0" indent="0" algn="l" rtl="0" fontAlgn="base">
              <a:buNone/>
            </a:pPr>
            <a:r>
              <a:rPr lang="en-US" sz="2400" b="0" i="0" dirty="0">
                <a:solidFill>
                  <a:srgbClr val="000000"/>
                </a:solidFill>
                <a:effectLst/>
              </a:rPr>
              <a:t>To deliver resources and supports to schools identified for improvement to eliminate educational equity gaps so all student outcomes increase. </a:t>
            </a:r>
          </a:p>
          <a:p>
            <a:pPr marL="0" indent="0" algn="l" rtl="0" fontAlgn="base">
              <a:buNone/>
            </a:pPr>
            <a:endParaRPr lang="en-US" sz="2400" b="1" i="0" dirty="0">
              <a:solidFill>
                <a:srgbClr val="000000"/>
              </a:solidFill>
              <a:effectLst/>
            </a:endParaRPr>
          </a:p>
          <a:p>
            <a:pPr marL="0" indent="0" algn="l" rtl="0" fontAlgn="base">
              <a:buNone/>
            </a:pPr>
            <a:r>
              <a:rPr lang="en-US" sz="2400" b="1" i="0" dirty="0">
                <a:solidFill>
                  <a:srgbClr val="000000"/>
                </a:solidFill>
                <a:effectLst/>
              </a:rPr>
              <a:t>Who do we directly serve? </a:t>
            </a:r>
            <a:r>
              <a:rPr lang="en-US" sz="2400" b="0" i="0" dirty="0">
                <a:solidFill>
                  <a:srgbClr val="000000"/>
                </a:solidFill>
                <a:effectLst/>
              </a:rPr>
              <a:t> </a:t>
            </a:r>
          </a:p>
          <a:p>
            <a:pPr marL="0" indent="0" algn="l" rtl="0" fontAlgn="base">
              <a:buNone/>
            </a:pPr>
            <a:r>
              <a:rPr lang="en-US" sz="2400" dirty="0">
                <a:solidFill>
                  <a:srgbClr val="000000"/>
                </a:solidFill>
              </a:rPr>
              <a:t>D</a:t>
            </a:r>
            <a:r>
              <a:rPr lang="en-US" sz="2400" b="0" i="0" dirty="0">
                <a:solidFill>
                  <a:srgbClr val="000000"/>
                </a:solidFill>
                <a:effectLst/>
              </a:rPr>
              <a:t>istrict, school, and ESD leaders driving continuous school improvement planning and activities. </a:t>
            </a:r>
          </a:p>
          <a:p>
            <a:pPr marL="0" indent="0" algn="l" rtl="0" fontAlgn="base">
              <a:buNone/>
            </a:pPr>
            <a:r>
              <a:rPr lang="en-US" sz="2400" b="0" i="0" dirty="0">
                <a:solidFill>
                  <a:srgbClr val="000000"/>
                </a:solidFill>
                <a:effectLst/>
              </a:rPr>
              <a:t> </a:t>
            </a:r>
          </a:p>
          <a:p>
            <a:pPr marL="0" indent="0" algn="l" rtl="0" fontAlgn="base">
              <a:buNone/>
            </a:pPr>
            <a:r>
              <a:rPr lang="en-US" sz="2400" b="1" i="0" dirty="0">
                <a:solidFill>
                  <a:srgbClr val="000000"/>
                </a:solidFill>
                <a:effectLst/>
              </a:rPr>
              <a:t>What policy and program areas does OSSI have primary responsibility for?</a:t>
            </a:r>
            <a:r>
              <a:rPr lang="en-US" sz="2400" b="0" i="0" dirty="0">
                <a:solidFill>
                  <a:srgbClr val="000000"/>
                </a:solidFill>
                <a:effectLst/>
              </a:rPr>
              <a:t> </a:t>
            </a:r>
          </a:p>
          <a:p>
            <a:pPr algn="l" rtl="0" fontAlgn="base">
              <a:buFont typeface="Arial" panose="020B0604020202020204" pitchFamily="34" charset="0"/>
              <a:buChar char="•"/>
            </a:pPr>
            <a:r>
              <a:rPr lang="en-US" sz="2400" b="0" i="0" dirty="0">
                <a:solidFill>
                  <a:srgbClr val="000000"/>
                </a:solidFill>
                <a:effectLst/>
              </a:rPr>
              <a:t>Supporting the conditions for continuous improvement to take root in schools;  </a:t>
            </a:r>
          </a:p>
          <a:p>
            <a:pPr algn="l" rtl="0" fontAlgn="base">
              <a:buFont typeface="Arial" panose="020B0604020202020204" pitchFamily="34" charset="0"/>
              <a:buChar char="•"/>
            </a:pPr>
            <a:r>
              <a:rPr lang="en-US" sz="2400" b="0" i="0" dirty="0">
                <a:solidFill>
                  <a:srgbClr val="000000"/>
                </a:solidFill>
                <a:effectLst/>
              </a:rPr>
              <a:t>Increasing School Quality or Student Success (SQSS) outcomes;  </a:t>
            </a:r>
          </a:p>
          <a:p>
            <a:pPr algn="l" rtl="0" fontAlgn="base">
              <a:buFont typeface="Arial" panose="020B0604020202020204" pitchFamily="34" charset="0"/>
              <a:buChar char="•"/>
            </a:pPr>
            <a:r>
              <a:rPr lang="en-US" sz="2400" b="0" i="0" dirty="0">
                <a:solidFill>
                  <a:srgbClr val="000000"/>
                </a:solidFill>
                <a:effectLst/>
              </a:rPr>
              <a:t>Ensuring equity in graduation; and</a:t>
            </a:r>
          </a:p>
          <a:p>
            <a:pPr algn="l" rtl="0" fontAlgn="base">
              <a:buFont typeface="Arial" panose="020B0604020202020204" pitchFamily="34" charset="0"/>
              <a:buChar char="•"/>
            </a:pPr>
            <a:r>
              <a:rPr lang="en-US" sz="2400" b="0" i="0" dirty="0">
                <a:solidFill>
                  <a:srgbClr val="000000"/>
                </a:solidFill>
                <a:effectLst/>
              </a:rPr>
              <a:t>Strengthening system and school improvement infrastructure. </a:t>
            </a:r>
            <a:r>
              <a:rPr lang="en-US" sz="1800" b="0" i="0" dirty="0">
                <a:solidFill>
                  <a:srgbClr val="000000"/>
                </a:solidFill>
                <a:effectLst/>
                <a:latin typeface="Calibri" panose="020F0502020204030204" pitchFamily="34" charset="0"/>
              </a:rPr>
              <a:t> </a:t>
            </a:r>
          </a:p>
          <a:p>
            <a:pPr marL="0" indent="0">
              <a:buNone/>
            </a:pPr>
            <a:endParaRPr lang="en-US" dirty="0"/>
          </a:p>
        </p:txBody>
      </p:sp>
      <p:pic>
        <p:nvPicPr>
          <p:cNvPr id="1026" name="Picture 2" descr="service Icon 429918">
            <a:extLst>
              <a:ext uri="{FF2B5EF4-FFF2-40B4-BE49-F238E27FC236}">
                <a16:creationId xmlns:a16="http://schemas.microsoft.com/office/drawing/2014/main" id="{60D178F4-F780-46CA-8BDC-9006E20DF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9043" y="465908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D83758-8C5D-F3A6-8250-2CDC296C6CD5}"/>
              </a:ext>
            </a:extLst>
          </p:cNvPr>
          <p:cNvSpPr txBox="1">
            <a:spLocks noGrp="1"/>
          </p:cNvSpPr>
          <p:nvPr>
            <p:ph type="title" idx="4294967295"/>
          </p:nvPr>
        </p:nvSpPr>
        <p:spPr>
          <a:xfrm>
            <a:off x="728518" y="293914"/>
            <a:ext cx="1058470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j-lt"/>
                <a:ea typeface="+mn-ea"/>
                <a:cs typeface="+mn-cs"/>
              </a:rPr>
              <a:t>About the Office of System and School Improvement</a:t>
            </a:r>
          </a:p>
        </p:txBody>
      </p:sp>
    </p:spTree>
    <p:extLst>
      <p:ext uri="{BB962C8B-B14F-4D97-AF65-F5344CB8AC3E}">
        <p14:creationId xmlns:p14="http://schemas.microsoft.com/office/powerpoint/2010/main" val="8781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9E14-1A08-46A9-8C43-12B46303D988}"/>
              </a:ext>
            </a:extLst>
          </p:cNvPr>
          <p:cNvSpPr>
            <a:spLocks noGrp="1"/>
          </p:cNvSpPr>
          <p:nvPr>
            <p:ph type="title"/>
          </p:nvPr>
        </p:nvSpPr>
        <p:spPr/>
        <p:txBody>
          <a:bodyPr/>
          <a:lstStyle/>
          <a:p>
            <a:r>
              <a:rPr lang="en-US" dirty="0"/>
              <a:t>Every Student Succeeds Act </a:t>
            </a:r>
            <a:br>
              <a:rPr lang="en-US" dirty="0"/>
            </a:br>
            <a:r>
              <a:rPr lang="en-US" dirty="0"/>
              <a:t>&amp; OSSI Supports</a:t>
            </a:r>
          </a:p>
        </p:txBody>
      </p:sp>
      <p:graphicFrame>
        <p:nvGraphicFramePr>
          <p:cNvPr id="5" name="Content Placeholder 4" descr="There is a graphic listing ESSA &amp; OSSI Supports, reading from the top down: Every Student Succeeds Act (ESSA); Washington State Consolidated ESSA Plan; Comprehensive (Tier 3 &amp; 3 Plus), Targeted Supports (Tier 2), &amp; Required Action District (RAD); School improvement plans and progress monitoring; Continuous Improvement Partners -- direct supports for leadership teams in districts where buildings are eligible for Tier III supports.">
            <a:extLst>
              <a:ext uri="{FF2B5EF4-FFF2-40B4-BE49-F238E27FC236}">
                <a16:creationId xmlns:a16="http://schemas.microsoft.com/office/drawing/2014/main" id="{EA9B07C6-493A-4D61-A6A6-F2AEA53A8A39}"/>
              </a:ext>
            </a:extLst>
          </p:cNvPr>
          <p:cNvGraphicFramePr>
            <a:graphicFrameLocks noGrp="1"/>
          </p:cNvGraphicFramePr>
          <p:nvPr>
            <p:ph idx="1"/>
            <p:extLst>
              <p:ext uri="{D42A27DB-BD31-4B8C-83A1-F6EECF244321}">
                <p14:modId xmlns:p14="http://schemas.microsoft.com/office/powerpoint/2010/main" val="465447183"/>
              </p:ext>
            </p:extLst>
          </p:nvPr>
        </p:nvGraphicFramePr>
        <p:xfrm>
          <a:off x="838200" y="1690688"/>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000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descr="A rectangle at the top left has the words &quot;WSIF Indicators and Measures&quot; above a list of those.">
            <a:extLst>
              <a:ext uri="{FF2B5EF4-FFF2-40B4-BE49-F238E27FC236}">
                <a16:creationId xmlns:a16="http://schemas.microsoft.com/office/drawing/2014/main" id="{91382490-D0BC-4257-AB22-DE8CD730E779}"/>
              </a:ext>
            </a:extLst>
          </p:cNvPr>
          <p:cNvSpPr/>
          <p:nvPr/>
        </p:nvSpPr>
        <p:spPr>
          <a:xfrm>
            <a:off x="644593" y="959973"/>
            <a:ext cx="4662616" cy="9198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descr="A rectangle at the top right has the words &quot;Student Groups&quot; above a list of those.">
            <a:extLst>
              <a:ext uri="{FF2B5EF4-FFF2-40B4-BE49-F238E27FC236}">
                <a16:creationId xmlns:a16="http://schemas.microsoft.com/office/drawing/2014/main" id="{0AEAFE8F-050D-4FB4-BECE-927DD41A2202}"/>
              </a:ext>
            </a:extLst>
          </p:cNvPr>
          <p:cNvSpPr/>
          <p:nvPr/>
        </p:nvSpPr>
        <p:spPr>
          <a:xfrm>
            <a:off x="5859832" y="965188"/>
            <a:ext cx="4831768" cy="722450"/>
          </a:xfrm>
          <a:prstGeom prst="roundRect">
            <a:avLst/>
          </a:prstGeom>
          <a:solidFill>
            <a:srgbClr val="40403D"/>
          </a:solidFill>
          <a:ln>
            <a:solidFill>
              <a:srgbClr val="404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8E746DEF-0645-42BC-B1BC-EB419174DF6D}"/>
              </a:ext>
            </a:extLst>
          </p:cNvPr>
          <p:cNvSpPr>
            <a:spLocks noGrp="1"/>
          </p:cNvSpPr>
          <p:nvPr>
            <p:ph type="title"/>
          </p:nvPr>
        </p:nvSpPr>
        <p:spPr>
          <a:xfrm>
            <a:off x="410546" y="93306"/>
            <a:ext cx="11318033" cy="1112218"/>
          </a:xfrm>
        </p:spPr>
        <p:txBody>
          <a:bodyPr>
            <a:normAutofit/>
          </a:bodyPr>
          <a:lstStyle/>
          <a:p>
            <a:r>
              <a:rPr lang="en-US" sz="2800" b="1" dirty="0">
                <a:latin typeface="Segoe UI" panose="020B0502040204020203" pitchFamily="34" charset="0"/>
                <a:cs typeface="Segoe UI" panose="020B0502040204020203" pitchFamily="34" charset="0"/>
              </a:rPr>
              <a:t>Washington State Improvement Framework (WSIF) At a Glance</a:t>
            </a:r>
          </a:p>
        </p:txBody>
      </p:sp>
      <p:sp>
        <p:nvSpPr>
          <p:cNvPr id="16" name="Content Placeholder 15">
            <a:extLst>
              <a:ext uri="{FF2B5EF4-FFF2-40B4-BE49-F238E27FC236}">
                <a16:creationId xmlns:a16="http://schemas.microsoft.com/office/drawing/2014/main" id="{0FF5CBEE-662C-431C-B405-1293E6DA5166}"/>
              </a:ext>
            </a:extLst>
          </p:cNvPr>
          <p:cNvSpPr>
            <a:spLocks noGrp="1"/>
          </p:cNvSpPr>
          <p:nvPr>
            <p:ph sz="half" idx="1"/>
          </p:nvPr>
        </p:nvSpPr>
        <p:spPr>
          <a:xfrm>
            <a:off x="836243" y="1017358"/>
            <a:ext cx="5181600" cy="4730745"/>
          </a:xfrm>
        </p:spPr>
        <p:txBody>
          <a:bodyPr>
            <a:normAutofit/>
          </a:bodyPr>
          <a:lstStyle/>
          <a:p>
            <a:pPr marL="0" indent="0">
              <a:buNone/>
            </a:pPr>
            <a:r>
              <a:rPr lang="en-US" b="1" dirty="0">
                <a:solidFill>
                  <a:srgbClr val="FFFFFF"/>
                </a:solidFill>
              </a:rPr>
              <a:t>WSIF Indicators and Measures:</a:t>
            </a:r>
            <a:endParaRPr lang="en-US" sz="2000" dirty="0">
              <a:latin typeface="Segoe UI" panose="020B0502040204020203" pitchFamily="34" charset="0"/>
              <a:cs typeface="Segoe UI" panose="020B0502040204020203" pitchFamily="34" charset="0"/>
            </a:endParaRPr>
          </a:p>
          <a:p>
            <a:pPr>
              <a:spcBef>
                <a:spcPts val="0"/>
              </a:spcBef>
            </a:pPr>
            <a:endParaRPr lang="en-US" sz="2000" dirty="0">
              <a:latin typeface="Segoe UI" panose="020B0502040204020203" pitchFamily="34" charset="0"/>
              <a:cs typeface="Segoe UI" panose="020B0502040204020203" pitchFamily="34" charset="0"/>
            </a:endParaRPr>
          </a:p>
          <a:p>
            <a:pPr>
              <a:spcBef>
                <a:spcPts val="0"/>
              </a:spcBef>
            </a:pPr>
            <a:r>
              <a:rPr lang="en-US" sz="2000" dirty="0">
                <a:latin typeface="Segoe UI" panose="020B0502040204020203" pitchFamily="34" charset="0"/>
                <a:cs typeface="Segoe UI" panose="020B0502040204020203" pitchFamily="34" charset="0"/>
              </a:rPr>
              <a:t>Achievement</a:t>
            </a:r>
          </a:p>
          <a:p>
            <a:pPr lvl="1">
              <a:spcBef>
                <a:spcPts val="0"/>
              </a:spcBef>
            </a:pPr>
            <a:r>
              <a:rPr lang="en-US" sz="1600" dirty="0">
                <a:latin typeface="Segoe UI" panose="020B0502040204020203" pitchFamily="34" charset="0"/>
                <a:cs typeface="Segoe UI" panose="020B0502040204020203" pitchFamily="34" charset="0"/>
              </a:rPr>
              <a:t>Math</a:t>
            </a:r>
          </a:p>
          <a:p>
            <a:pPr lvl="1">
              <a:spcBef>
                <a:spcPts val="0"/>
              </a:spcBef>
            </a:pPr>
            <a:r>
              <a:rPr lang="en-US" sz="1600" dirty="0">
                <a:latin typeface="Segoe UI" panose="020B0502040204020203" pitchFamily="34" charset="0"/>
                <a:cs typeface="Segoe UI" panose="020B0502040204020203" pitchFamily="34" charset="0"/>
              </a:rPr>
              <a:t>English Language Arts</a:t>
            </a:r>
            <a:endParaRPr lang="en-US" sz="1200" dirty="0">
              <a:latin typeface="Segoe UI" panose="020B0502040204020203" pitchFamily="34" charset="0"/>
              <a:cs typeface="Segoe UI" panose="020B0502040204020203" pitchFamily="34" charset="0"/>
            </a:endParaRPr>
          </a:p>
          <a:p>
            <a:pPr>
              <a:spcBef>
                <a:spcPts val="0"/>
              </a:spcBef>
            </a:pPr>
            <a:r>
              <a:rPr lang="en-US" sz="2000" dirty="0">
                <a:latin typeface="Segoe UI" panose="020B0502040204020203" pitchFamily="34" charset="0"/>
                <a:cs typeface="Segoe UI" panose="020B0502040204020203" pitchFamily="34" charset="0"/>
              </a:rPr>
              <a:t>Growth</a:t>
            </a:r>
          </a:p>
          <a:p>
            <a:pPr lvl="1">
              <a:spcBef>
                <a:spcPts val="0"/>
              </a:spcBef>
            </a:pPr>
            <a:r>
              <a:rPr lang="en-US" sz="1600" dirty="0">
                <a:latin typeface="Segoe UI" panose="020B0502040204020203" pitchFamily="34" charset="0"/>
                <a:cs typeface="Segoe UI" panose="020B0502040204020203" pitchFamily="34" charset="0"/>
              </a:rPr>
              <a:t>Math</a:t>
            </a:r>
          </a:p>
          <a:p>
            <a:pPr lvl="1">
              <a:spcBef>
                <a:spcPts val="0"/>
              </a:spcBef>
            </a:pPr>
            <a:r>
              <a:rPr lang="en-US" sz="1600" dirty="0">
                <a:latin typeface="Segoe UI" panose="020B0502040204020203" pitchFamily="34" charset="0"/>
                <a:cs typeface="Segoe UI" panose="020B0502040204020203" pitchFamily="34" charset="0"/>
              </a:rPr>
              <a:t>English Language Arts</a:t>
            </a:r>
          </a:p>
          <a:p>
            <a:pPr>
              <a:spcBef>
                <a:spcPts val="0"/>
              </a:spcBef>
            </a:pPr>
            <a:r>
              <a:rPr lang="en-US" sz="2000" dirty="0">
                <a:latin typeface="Segoe UI" panose="020B0502040204020203" pitchFamily="34" charset="0"/>
                <a:cs typeface="Segoe UI" panose="020B0502040204020203" pitchFamily="34" charset="0"/>
              </a:rPr>
              <a:t>Graduation Rate</a:t>
            </a:r>
          </a:p>
          <a:p>
            <a:pPr>
              <a:spcBef>
                <a:spcPts val="0"/>
              </a:spcBef>
            </a:pPr>
            <a:r>
              <a:rPr lang="en-US" sz="2000" dirty="0">
                <a:latin typeface="Segoe UI" panose="020B0502040204020203" pitchFamily="34" charset="0"/>
                <a:cs typeface="Segoe UI" panose="020B0502040204020203" pitchFamily="34" charset="0"/>
              </a:rPr>
              <a:t>English Learner Progress</a:t>
            </a:r>
          </a:p>
          <a:p>
            <a:pPr lvl="1">
              <a:spcBef>
                <a:spcPts val="0"/>
              </a:spcBef>
            </a:pPr>
            <a:r>
              <a:rPr lang="en-US" sz="1600" dirty="0">
                <a:latin typeface="Segoe UI" panose="020B0502040204020203" pitchFamily="34" charset="0"/>
                <a:cs typeface="Segoe UI" panose="020B0502040204020203" pitchFamily="34" charset="0"/>
              </a:rPr>
              <a:t>WIDA</a:t>
            </a:r>
          </a:p>
          <a:p>
            <a:pPr>
              <a:spcBef>
                <a:spcPts val="0"/>
              </a:spcBef>
            </a:pPr>
            <a:r>
              <a:rPr lang="en-US" sz="2000" dirty="0">
                <a:latin typeface="Segoe UI" panose="020B0502040204020203" pitchFamily="34" charset="0"/>
                <a:cs typeface="Segoe UI" panose="020B0502040204020203" pitchFamily="34" charset="0"/>
              </a:rPr>
              <a:t>School Quality or Student Success (SQSS)</a:t>
            </a:r>
          </a:p>
          <a:p>
            <a:pPr lvl="1">
              <a:spcBef>
                <a:spcPts val="0"/>
              </a:spcBef>
            </a:pPr>
            <a:r>
              <a:rPr lang="en-US" sz="1600" dirty="0">
                <a:latin typeface="Segoe UI" panose="020B0502040204020203" pitchFamily="34" charset="0"/>
                <a:cs typeface="Segoe UI" panose="020B0502040204020203" pitchFamily="34" charset="0"/>
              </a:rPr>
              <a:t>Regular Attendance</a:t>
            </a:r>
          </a:p>
          <a:p>
            <a:pPr lvl="1">
              <a:spcBef>
                <a:spcPts val="0"/>
              </a:spcBef>
            </a:pPr>
            <a:r>
              <a:rPr lang="en-US" sz="1600" dirty="0">
                <a:latin typeface="Segoe UI" panose="020B0502040204020203" pitchFamily="34" charset="0"/>
                <a:cs typeface="Segoe UI" panose="020B0502040204020203" pitchFamily="34" charset="0"/>
              </a:rPr>
              <a:t>9</a:t>
            </a:r>
            <a:r>
              <a:rPr lang="en-US" sz="1600" baseline="30000" dirty="0">
                <a:latin typeface="Segoe UI" panose="020B0502040204020203" pitchFamily="34" charset="0"/>
                <a:cs typeface="Segoe UI" panose="020B0502040204020203" pitchFamily="34" charset="0"/>
              </a:rPr>
              <a:t>th</a:t>
            </a:r>
            <a:r>
              <a:rPr lang="en-US" sz="1600" dirty="0">
                <a:latin typeface="Segoe UI" panose="020B0502040204020203" pitchFamily="34" charset="0"/>
                <a:cs typeface="Segoe UI" panose="020B0502040204020203" pitchFamily="34" charset="0"/>
              </a:rPr>
              <a:t> Graders on Track</a:t>
            </a:r>
          </a:p>
          <a:p>
            <a:pPr lvl="1">
              <a:spcBef>
                <a:spcPts val="0"/>
              </a:spcBef>
            </a:pPr>
            <a:r>
              <a:rPr lang="en-US" sz="1600" dirty="0">
                <a:latin typeface="Segoe UI" panose="020B0502040204020203" pitchFamily="34" charset="0"/>
                <a:cs typeface="Segoe UI" panose="020B0502040204020203" pitchFamily="34" charset="0"/>
              </a:rPr>
              <a:t>Advanced Course Taking (Dual Credit)</a:t>
            </a:r>
          </a:p>
          <a:p>
            <a:pPr marL="0" indent="0">
              <a:buNone/>
            </a:pPr>
            <a:endParaRPr lang="en-US" dirty="0"/>
          </a:p>
        </p:txBody>
      </p:sp>
      <p:sp>
        <p:nvSpPr>
          <p:cNvPr id="17" name="Content Placeholder 16">
            <a:extLst>
              <a:ext uri="{FF2B5EF4-FFF2-40B4-BE49-F238E27FC236}">
                <a16:creationId xmlns:a16="http://schemas.microsoft.com/office/drawing/2014/main" id="{9095525C-E9B0-46B4-9067-8D8F36787D87}"/>
              </a:ext>
            </a:extLst>
          </p:cNvPr>
          <p:cNvSpPr>
            <a:spLocks noGrp="1"/>
          </p:cNvSpPr>
          <p:nvPr>
            <p:ph sz="half" idx="2"/>
          </p:nvPr>
        </p:nvSpPr>
        <p:spPr>
          <a:xfrm>
            <a:off x="5923005" y="1209757"/>
            <a:ext cx="5181600" cy="4226854"/>
          </a:xfrm>
        </p:spPr>
        <p:txBody>
          <a:bodyPr>
            <a:noAutofit/>
          </a:bodyPr>
          <a:lstStyle/>
          <a:p>
            <a:pPr marL="0" indent="0">
              <a:buNone/>
            </a:pPr>
            <a:r>
              <a:rPr lang="en-US" b="1" dirty="0">
                <a:solidFill>
                  <a:srgbClr val="FFFFFF"/>
                </a:solidFill>
                <a:latin typeface="Segoe UI" panose="020B0502040204020203" pitchFamily="34" charset="0"/>
                <a:cs typeface="Segoe UI" panose="020B0502040204020203" pitchFamily="34" charset="0"/>
              </a:rPr>
              <a:t>Student Groups:</a:t>
            </a:r>
          </a:p>
          <a:p>
            <a:pPr>
              <a:lnSpc>
                <a:spcPct val="100000"/>
              </a:lnSpc>
              <a:spcBef>
                <a:spcPts val="0"/>
              </a:spcBef>
            </a:pPr>
            <a:endParaRPr lang="en-US" sz="2000" dirty="0">
              <a:latin typeface="Segoe UI" panose="020B0502040204020203" pitchFamily="34" charset="0"/>
              <a:cs typeface="Segoe UI" panose="020B0502040204020203" pitchFamily="34" charset="0"/>
            </a:endParaRPr>
          </a:p>
          <a:p>
            <a:pPr>
              <a:lnSpc>
                <a:spcPct val="100000"/>
              </a:lnSpc>
              <a:spcBef>
                <a:spcPts val="0"/>
              </a:spcBef>
            </a:pPr>
            <a:r>
              <a:rPr lang="en-US" sz="2000" dirty="0">
                <a:latin typeface="Segoe UI" panose="020B0502040204020203" pitchFamily="34" charset="0"/>
                <a:cs typeface="Segoe UI" panose="020B0502040204020203" pitchFamily="34" charset="0"/>
              </a:rPr>
              <a:t>All Students</a:t>
            </a:r>
          </a:p>
          <a:p>
            <a:pPr>
              <a:lnSpc>
                <a:spcPct val="100000"/>
              </a:lnSpc>
              <a:spcBef>
                <a:spcPts val="0"/>
              </a:spcBef>
            </a:pPr>
            <a:r>
              <a:rPr lang="en-US" sz="2000" dirty="0">
                <a:latin typeface="Segoe UI" panose="020B0502040204020203" pitchFamily="34" charset="0"/>
                <a:cs typeface="Segoe UI" panose="020B0502040204020203" pitchFamily="34" charset="0"/>
              </a:rPr>
              <a:t>American Indian/Alaska Native</a:t>
            </a:r>
          </a:p>
          <a:p>
            <a:pPr>
              <a:lnSpc>
                <a:spcPct val="100000"/>
              </a:lnSpc>
              <a:spcBef>
                <a:spcPts val="0"/>
              </a:spcBef>
            </a:pPr>
            <a:r>
              <a:rPr lang="en-US" sz="2000" dirty="0">
                <a:latin typeface="Segoe UI" panose="020B0502040204020203" pitchFamily="34" charset="0"/>
                <a:cs typeface="Segoe UI" panose="020B0502040204020203" pitchFamily="34" charset="0"/>
              </a:rPr>
              <a:t>Asian</a:t>
            </a:r>
          </a:p>
          <a:p>
            <a:pPr>
              <a:lnSpc>
                <a:spcPct val="100000"/>
              </a:lnSpc>
              <a:spcBef>
                <a:spcPts val="0"/>
              </a:spcBef>
            </a:pPr>
            <a:r>
              <a:rPr lang="en-US" sz="2000" dirty="0">
                <a:latin typeface="Segoe UI" panose="020B0502040204020203" pitchFamily="34" charset="0"/>
                <a:cs typeface="Segoe UI" panose="020B0502040204020203" pitchFamily="34" charset="0"/>
              </a:rPr>
              <a:t>Black/African American</a:t>
            </a:r>
          </a:p>
          <a:p>
            <a:pPr>
              <a:lnSpc>
                <a:spcPct val="100000"/>
              </a:lnSpc>
              <a:spcBef>
                <a:spcPts val="0"/>
              </a:spcBef>
            </a:pPr>
            <a:r>
              <a:rPr lang="en-US" sz="2000" dirty="0">
                <a:latin typeface="Segoe UI" panose="020B0502040204020203" pitchFamily="34" charset="0"/>
                <a:cs typeface="Segoe UI" panose="020B0502040204020203" pitchFamily="34" charset="0"/>
              </a:rPr>
              <a:t>Hispanic/Latino</a:t>
            </a:r>
          </a:p>
          <a:p>
            <a:pPr>
              <a:lnSpc>
                <a:spcPct val="100000"/>
              </a:lnSpc>
              <a:spcBef>
                <a:spcPts val="0"/>
              </a:spcBef>
            </a:pPr>
            <a:r>
              <a:rPr lang="en-US" sz="2000" dirty="0">
                <a:latin typeface="Segoe UI" panose="020B0502040204020203" pitchFamily="34" charset="0"/>
                <a:cs typeface="Segoe UI" panose="020B0502040204020203" pitchFamily="34" charset="0"/>
              </a:rPr>
              <a:t>Native Hawaiian/Pacific Islander</a:t>
            </a:r>
          </a:p>
          <a:p>
            <a:pPr>
              <a:lnSpc>
                <a:spcPct val="100000"/>
              </a:lnSpc>
              <a:spcBef>
                <a:spcPts val="0"/>
              </a:spcBef>
            </a:pPr>
            <a:r>
              <a:rPr lang="en-US" sz="2000" dirty="0">
                <a:latin typeface="Segoe UI" panose="020B0502040204020203" pitchFamily="34" charset="0"/>
                <a:cs typeface="Segoe UI" panose="020B0502040204020203" pitchFamily="34" charset="0"/>
              </a:rPr>
              <a:t>Two or More Races</a:t>
            </a:r>
          </a:p>
          <a:p>
            <a:pPr>
              <a:lnSpc>
                <a:spcPct val="100000"/>
              </a:lnSpc>
              <a:spcBef>
                <a:spcPts val="0"/>
              </a:spcBef>
            </a:pPr>
            <a:r>
              <a:rPr lang="en-US" sz="2000" dirty="0">
                <a:latin typeface="Segoe UI" panose="020B0502040204020203" pitchFamily="34" charset="0"/>
                <a:cs typeface="Segoe UI" panose="020B0502040204020203" pitchFamily="34" charset="0"/>
              </a:rPr>
              <a:t>White</a:t>
            </a:r>
          </a:p>
          <a:p>
            <a:pPr>
              <a:lnSpc>
                <a:spcPct val="100000"/>
              </a:lnSpc>
              <a:spcBef>
                <a:spcPts val="0"/>
              </a:spcBef>
            </a:pPr>
            <a:r>
              <a:rPr lang="en-US" sz="2000" dirty="0">
                <a:latin typeface="Segoe UI" panose="020B0502040204020203" pitchFamily="34" charset="0"/>
                <a:cs typeface="Segoe UI" panose="020B0502040204020203" pitchFamily="34" charset="0"/>
              </a:rPr>
              <a:t>English Language Learners</a:t>
            </a:r>
          </a:p>
          <a:p>
            <a:pPr>
              <a:lnSpc>
                <a:spcPct val="100000"/>
              </a:lnSpc>
              <a:spcBef>
                <a:spcPts val="0"/>
              </a:spcBef>
            </a:pPr>
            <a:r>
              <a:rPr lang="en-US" sz="2000" dirty="0">
                <a:latin typeface="Segoe UI" panose="020B0502040204020203" pitchFamily="34" charset="0"/>
                <a:cs typeface="Segoe UI" panose="020B0502040204020203" pitchFamily="34" charset="0"/>
              </a:rPr>
              <a:t>Students with Disabilities</a:t>
            </a:r>
          </a:p>
          <a:p>
            <a:pPr>
              <a:lnSpc>
                <a:spcPct val="100000"/>
              </a:lnSpc>
              <a:spcBef>
                <a:spcPts val="0"/>
              </a:spcBef>
            </a:pPr>
            <a:r>
              <a:rPr lang="en-US" sz="2000" dirty="0">
                <a:latin typeface="Segoe UI" panose="020B0502040204020203" pitchFamily="34" charset="0"/>
                <a:cs typeface="Segoe UI" panose="020B0502040204020203" pitchFamily="34" charset="0"/>
              </a:rPr>
              <a:t>Low Income</a:t>
            </a:r>
          </a:p>
        </p:txBody>
      </p:sp>
    </p:spTree>
    <p:extLst>
      <p:ext uri="{BB962C8B-B14F-4D97-AF65-F5344CB8AC3E}">
        <p14:creationId xmlns:p14="http://schemas.microsoft.com/office/powerpoint/2010/main" val="104751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A pyramid-shaped graphic is shown divided into four layers, with labels describing each. From the tip down, these are: Tier 3 Plus Supports; Tier 3 Supports, 1) Comprehensive, 2) Graduation, 3) Compound, Title 1; Tier 2 Supports, 1) Targeted 3+, 2) Targeted EL Progress; Tier 1 Supports, Targeted 1-2; and Foundational Supports."/>
          <p:cNvSpPr/>
          <p:nvPr/>
        </p:nvSpPr>
        <p:spPr>
          <a:xfrm>
            <a:off x="3549396" y="662940"/>
            <a:ext cx="8524240" cy="5511165"/>
          </a:xfrm>
          <a:custGeom>
            <a:avLst/>
            <a:gdLst/>
            <a:ahLst/>
            <a:cxnLst/>
            <a:rect l="l" t="t" r="r" b="b"/>
            <a:pathLst>
              <a:path w="8524240" h="5511165">
                <a:moveTo>
                  <a:pt x="4252836" y="0"/>
                </a:moveTo>
                <a:lnTo>
                  <a:pt x="0" y="5510784"/>
                </a:lnTo>
                <a:lnTo>
                  <a:pt x="8523732" y="5510784"/>
                </a:lnTo>
                <a:lnTo>
                  <a:pt x="4252836" y="0"/>
                </a:lnTo>
                <a:close/>
              </a:path>
            </a:pathLst>
          </a:custGeom>
          <a:solidFill>
            <a:srgbClr val="4D607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3549396" y="662941"/>
            <a:ext cx="8524240" cy="5511165"/>
          </a:xfrm>
          <a:custGeom>
            <a:avLst/>
            <a:gdLst/>
            <a:ahLst/>
            <a:cxnLst/>
            <a:rect l="l" t="t" r="r" b="b"/>
            <a:pathLst>
              <a:path w="8524240" h="5511165">
                <a:moveTo>
                  <a:pt x="0" y="5510784"/>
                </a:moveTo>
                <a:lnTo>
                  <a:pt x="4252836" y="0"/>
                </a:lnTo>
                <a:lnTo>
                  <a:pt x="8523732" y="5510784"/>
                </a:lnTo>
                <a:lnTo>
                  <a:pt x="0" y="5510784"/>
                </a:lnTo>
                <a:close/>
              </a:path>
            </a:pathLst>
          </a:custGeom>
          <a:ln w="12700">
            <a:solidFill>
              <a:srgbClr val="F7F5EB"/>
            </a:solidFill>
          </a:ln>
        </p:spPr>
        <p:txBody>
          <a:bodyPr wrap="square" lIns="0" tIns="0" rIns="0" bIns="0" rtlCol="0"/>
          <a:lstStyle/>
          <a:p>
            <a:endParaRPr/>
          </a:p>
        </p:txBody>
      </p:sp>
      <p:sp>
        <p:nvSpPr>
          <p:cNvPr id="5" name="object 5"/>
          <p:cNvSpPr txBox="1"/>
          <p:nvPr/>
        </p:nvSpPr>
        <p:spPr>
          <a:xfrm>
            <a:off x="6739675" y="5466909"/>
            <a:ext cx="2132965" cy="298450"/>
          </a:xfrm>
          <a:prstGeom prst="rect">
            <a:avLst/>
          </a:prstGeom>
        </p:spPr>
        <p:txBody>
          <a:bodyPr vert="horz" wrap="square" lIns="0" tIns="0" rIns="0" bIns="0" rtlCol="0">
            <a:spAutoFit/>
          </a:bodyPr>
          <a:lstStyle/>
          <a:p>
            <a:pPr marL="12700">
              <a:lnSpc>
                <a:spcPct val="100000"/>
              </a:lnSpc>
            </a:pPr>
            <a:r>
              <a:rPr sz="1800" spc="-5" dirty="0">
                <a:solidFill>
                  <a:srgbClr val="F7F5EB"/>
                </a:solidFill>
                <a:latin typeface="Calibri"/>
                <a:cs typeface="Calibri"/>
              </a:rPr>
              <a:t>Foundational</a:t>
            </a:r>
            <a:r>
              <a:rPr sz="1800" spc="-70" dirty="0">
                <a:solidFill>
                  <a:srgbClr val="F7F5EB"/>
                </a:solidFill>
                <a:latin typeface="Calibri"/>
                <a:cs typeface="Calibri"/>
              </a:rPr>
              <a:t> </a:t>
            </a:r>
            <a:r>
              <a:rPr sz="1800" spc="-5" dirty="0">
                <a:solidFill>
                  <a:srgbClr val="F7F5EB"/>
                </a:solidFill>
                <a:latin typeface="Calibri"/>
                <a:cs typeface="Calibri"/>
              </a:rPr>
              <a:t>Supports</a:t>
            </a:r>
            <a:endParaRPr sz="1800">
              <a:latin typeface="Calibri"/>
              <a:cs typeface="Calibri"/>
            </a:endParaRPr>
          </a:p>
        </p:txBody>
      </p:sp>
      <p:sp>
        <p:nvSpPr>
          <p:cNvPr id="6" name="object 6">
            <a:extLst>
              <a:ext uri="{C183D7F6-B498-43B3-948B-1728B52AA6E4}">
                <adec:decorative xmlns:adec="http://schemas.microsoft.com/office/drawing/2017/decorative" val="1"/>
              </a:ext>
            </a:extLst>
          </p:cNvPr>
          <p:cNvSpPr/>
          <p:nvPr/>
        </p:nvSpPr>
        <p:spPr>
          <a:xfrm>
            <a:off x="4419600" y="647700"/>
            <a:ext cx="6760845" cy="4380230"/>
          </a:xfrm>
          <a:custGeom>
            <a:avLst/>
            <a:gdLst/>
            <a:ahLst/>
            <a:cxnLst/>
            <a:rect l="l" t="t" r="r" b="b"/>
            <a:pathLst>
              <a:path w="6760845" h="4380230">
                <a:moveTo>
                  <a:pt x="3380232" y="0"/>
                </a:moveTo>
                <a:lnTo>
                  <a:pt x="0" y="4379976"/>
                </a:lnTo>
                <a:lnTo>
                  <a:pt x="6760464" y="4379976"/>
                </a:lnTo>
                <a:lnTo>
                  <a:pt x="3380232" y="0"/>
                </a:lnTo>
                <a:close/>
              </a:path>
            </a:pathLst>
          </a:custGeom>
          <a:solidFill>
            <a:srgbClr val="A3B4C5"/>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4419600" y="647700"/>
            <a:ext cx="6760845" cy="4380230"/>
          </a:xfrm>
          <a:custGeom>
            <a:avLst/>
            <a:gdLst/>
            <a:ahLst/>
            <a:cxnLst/>
            <a:rect l="l" t="t" r="r" b="b"/>
            <a:pathLst>
              <a:path w="6760845" h="4380230">
                <a:moveTo>
                  <a:pt x="0" y="4379976"/>
                </a:moveTo>
                <a:lnTo>
                  <a:pt x="3380232" y="0"/>
                </a:lnTo>
                <a:lnTo>
                  <a:pt x="6760464" y="4379976"/>
                </a:lnTo>
                <a:lnTo>
                  <a:pt x="0" y="4379976"/>
                </a:lnTo>
                <a:close/>
              </a:path>
            </a:pathLst>
          </a:custGeom>
          <a:ln w="12700">
            <a:solidFill>
              <a:srgbClr val="F7F5EB"/>
            </a:solidFill>
          </a:ln>
        </p:spPr>
        <p:txBody>
          <a:bodyPr wrap="square" lIns="0" tIns="0" rIns="0" bIns="0" rtlCol="0"/>
          <a:lstStyle/>
          <a:p>
            <a:endParaRPr/>
          </a:p>
        </p:txBody>
      </p:sp>
      <p:sp>
        <p:nvSpPr>
          <p:cNvPr id="8" name="object 8"/>
          <p:cNvSpPr txBox="1"/>
          <p:nvPr/>
        </p:nvSpPr>
        <p:spPr>
          <a:xfrm>
            <a:off x="7081108" y="4055062"/>
            <a:ext cx="1435100" cy="572770"/>
          </a:xfrm>
          <a:prstGeom prst="rect">
            <a:avLst/>
          </a:prstGeom>
        </p:spPr>
        <p:txBody>
          <a:bodyPr vert="horz" wrap="square" lIns="0" tIns="0" rIns="0" bIns="0" rtlCol="0">
            <a:spAutoFit/>
          </a:bodyPr>
          <a:lstStyle/>
          <a:p>
            <a:pPr algn="ctr">
              <a:lnSpc>
                <a:spcPct val="100000"/>
              </a:lnSpc>
            </a:pPr>
            <a:r>
              <a:rPr sz="1800" spc="-5" dirty="0">
                <a:solidFill>
                  <a:srgbClr val="40403C"/>
                </a:solidFill>
                <a:latin typeface="Calibri"/>
                <a:cs typeface="Calibri"/>
              </a:rPr>
              <a:t>Tier </a:t>
            </a:r>
            <a:r>
              <a:rPr sz="1800" dirty="0">
                <a:solidFill>
                  <a:srgbClr val="40403C"/>
                </a:solidFill>
                <a:latin typeface="Calibri"/>
                <a:cs typeface="Calibri"/>
              </a:rPr>
              <a:t>1</a:t>
            </a:r>
            <a:r>
              <a:rPr sz="1800" spc="-60" dirty="0">
                <a:solidFill>
                  <a:srgbClr val="40403C"/>
                </a:solidFill>
                <a:latin typeface="Calibri"/>
                <a:cs typeface="Calibri"/>
              </a:rPr>
              <a:t> </a:t>
            </a:r>
            <a:r>
              <a:rPr sz="1800" spc="-5" dirty="0">
                <a:solidFill>
                  <a:srgbClr val="40403C"/>
                </a:solidFill>
                <a:latin typeface="Calibri"/>
                <a:cs typeface="Calibri"/>
              </a:rPr>
              <a:t>Supports</a:t>
            </a:r>
            <a:endParaRPr sz="1800">
              <a:latin typeface="Calibri"/>
              <a:cs typeface="Calibri"/>
            </a:endParaRPr>
          </a:p>
          <a:p>
            <a:pPr marL="1905" algn="ctr">
              <a:lnSpc>
                <a:spcPct val="100000"/>
              </a:lnSpc>
            </a:pPr>
            <a:r>
              <a:rPr sz="1800" spc="-30" dirty="0">
                <a:solidFill>
                  <a:srgbClr val="40403C"/>
                </a:solidFill>
                <a:latin typeface="Calibri"/>
                <a:cs typeface="Calibri"/>
              </a:rPr>
              <a:t>Targeted</a:t>
            </a:r>
            <a:r>
              <a:rPr sz="1800" spc="-75" dirty="0">
                <a:solidFill>
                  <a:srgbClr val="40403C"/>
                </a:solidFill>
                <a:latin typeface="Calibri"/>
                <a:cs typeface="Calibri"/>
              </a:rPr>
              <a:t> </a:t>
            </a:r>
            <a:r>
              <a:rPr sz="1800" dirty="0">
                <a:solidFill>
                  <a:srgbClr val="40403C"/>
                </a:solidFill>
                <a:latin typeface="Calibri"/>
                <a:cs typeface="Calibri"/>
              </a:rPr>
              <a:t>1-2</a:t>
            </a:r>
            <a:endParaRPr sz="1800">
              <a:latin typeface="Calibri"/>
              <a:cs typeface="Calibri"/>
            </a:endParaRPr>
          </a:p>
        </p:txBody>
      </p:sp>
      <p:sp>
        <p:nvSpPr>
          <p:cNvPr id="9" name="object 9"/>
          <p:cNvSpPr txBox="1"/>
          <p:nvPr/>
        </p:nvSpPr>
        <p:spPr>
          <a:xfrm>
            <a:off x="2828691" y="1703454"/>
            <a:ext cx="1435100" cy="298450"/>
          </a:xfrm>
          <a:prstGeom prst="rect">
            <a:avLst/>
          </a:prstGeom>
        </p:spPr>
        <p:txBody>
          <a:bodyPr vert="horz" wrap="square" lIns="0" tIns="0" rIns="0" bIns="0" rtlCol="0">
            <a:spAutoFit/>
          </a:bodyPr>
          <a:lstStyle/>
          <a:p>
            <a:pPr marL="12700">
              <a:lnSpc>
                <a:spcPct val="100000"/>
              </a:lnSpc>
            </a:pPr>
            <a:r>
              <a:rPr sz="1800" spc="-5" dirty="0">
                <a:solidFill>
                  <a:srgbClr val="40403C"/>
                </a:solidFill>
                <a:latin typeface="Calibri"/>
                <a:cs typeface="Calibri"/>
              </a:rPr>
              <a:t>Tier </a:t>
            </a:r>
            <a:r>
              <a:rPr sz="1800" dirty="0">
                <a:solidFill>
                  <a:srgbClr val="40403C"/>
                </a:solidFill>
                <a:latin typeface="Calibri"/>
                <a:cs typeface="Calibri"/>
              </a:rPr>
              <a:t>3</a:t>
            </a:r>
            <a:r>
              <a:rPr sz="1800" spc="-60" dirty="0">
                <a:solidFill>
                  <a:srgbClr val="40403C"/>
                </a:solidFill>
                <a:latin typeface="Calibri"/>
                <a:cs typeface="Calibri"/>
              </a:rPr>
              <a:t> </a:t>
            </a:r>
            <a:r>
              <a:rPr sz="1800" spc="-5" dirty="0">
                <a:solidFill>
                  <a:srgbClr val="40403C"/>
                </a:solidFill>
                <a:latin typeface="Calibri"/>
                <a:cs typeface="Calibri"/>
              </a:rPr>
              <a:t>Supports</a:t>
            </a:r>
            <a:endParaRPr sz="1800">
              <a:latin typeface="Calibri"/>
              <a:cs typeface="Calibri"/>
            </a:endParaRPr>
          </a:p>
        </p:txBody>
      </p:sp>
      <p:sp>
        <p:nvSpPr>
          <p:cNvPr id="10" name="object 10"/>
          <p:cNvSpPr txBox="1"/>
          <p:nvPr/>
        </p:nvSpPr>
        <p:spPr>
          <a:xfrm>
            <a:off x="2828691" y="1977774"/>
            <a:ext cx="2105025" cy="847090"/>
          </a:xfrm>
          <a:prstGeom prst="rect">
            <a:avLst/>
          </a:prstGeom>
        </p:spPr>
        <p:txBody>
          <a:bodyPr vert="horz" wrap="square" lIns="0" tIns="0" rIns="0" bIns="0" rtlCol="0">
            <a:spAutoFit/>
          </a:bodyPr>
          <a:lstStyle/>
          <a:p>
            <a:pPr marL="355600" indent="-342900">
              <a:lnSpc>
                <a:spcPct val="100000"/>
              </a:lnSpc>
              <a:buAutoNum type="arabicParenR"/>
              <a:tabLst>
                <a:tab pos="354965" algn="l"/>
                <a:tab pos="355600" algn="l"/>
              </a:tabLst>
            </a:pPr>
            <a:r>
              <a:rPr sz="1800" spc="-5" dirty="0">
                <a:solidFill>
                  <a:srgbClr val="40403C"/>
                </a:solidFill>
                <a:latin typeface="Calibri"/>
                <a:cs typeface="Calibri"/>
              </a:rPr>
              <a:t>Comprehensive</a:t>
            </a:r>
            <a:endParaRPr sz="1800">
              <a:latin typeface="Calibri"/>
              <a:cs typeface="Calibri"/>
            </a:endParaRPr>
          </a:p>
          <a:p>
            <a:pPr marL="355600" indent="-342900">
              <a:lnSpc>
                <a:spcPct val="100000"/>
              </a:lnSpc>
              <a:buAutoNum type="arabicParenR"/>
              <a:tabLst>
                <a:tab pos="354965" algn="l"/>
                <a:tab pos="355600" algn="l"/>
              </a:tabLst>
            </a:pPr>
            <a:r>
              <a:rPr sz="1800" spc="-10" dirty="0">
                <a:solidFill>
                  <a:srgbClr val="40403C"/>
                </a:solidFill>
                <a:latin typeface="Calibri"/>
                <a:cs typeface="Calibri"/>
              </a:rPr>
              <a:t>Graduation</a:t>
            </a:r>
            <a:endParaRPr sz="1800">
              <a:latin typeface="Calibri"/>
              <a:cs typeface="Calibri"/>
            </a:endParaRPr>
          </a:p>
          <a:p>
            <a:pPr marL="355600" indent="-342900">
              <a:lnSpc>
                <a:spcPct val="100000"/>
              </a:lnSpc>
              <a:buAutoNum type="arabicParenR"/>
              <a:tabLst>
                <a:tab pos="354965" algn="l"/>
                <a:tab pos="355600" algn="l"/>
              </a:tabLst>
            </a:pPr>
            <a:r>
              <a:rPr sz="1800" spc="-5" dirty="0">
                <a:solidFill>
                  <a:srgbClr val="40403C"/>
                </a:solidFill>
                <a:latin typeface="Calibri"/>
                <a:cs typeface="Calibri"/>
              </a:rPr>
              <a:t>Compound </a:t>
            </a:r>
            <a:r>
              <a:rPr sz="1800" spc="-10" dirty="0">
                <a:solidFill>
                  <a:srgbClr val="40403C"/>
                </a:solidFill>
                <a:latin typeface="Calibri"/>
                <a:cs typeface="Calibri"/>
              </a:rPr>
              <a:t>(Title</a:t>
            </a:r>
            <a:r>
              <a:rPr sz="1800" spc="-5" dirty="0">
                <a:solidFill>
                  <a:srgbClr val="40403C"/>
                </a:solidFill>
                <a:latin typeface="Calibri"/>
                <a:cs typeface="Calibri"/>
              </a:rPr>
              <a:t> </a:t>
            </a:r>
            <a:r>
              <a:rPr sz="1800" dirty="0">
                <a:solidFill>
                  <a:srgbClr val="40403C"/>
                </a:solidFill>
                <a:latin typeface="Calibri"/>
                <a:cs typeface="Calibri"/>
              </a:rPr>
              <a:t>I)</a:t>
            </a:r>
            <a:endParaRPr sz="1800">
              <a:latin typeface="Calibri"/>
              <a:cs typeface="Calibri"/>
            </a:endParaRPr>
          </a:p>
        </p:txBody>
      </p:sp>
      <p:sp>
        <p:nvSpPr>
          <p:cNvPr id="11" name="object 11"/>
          <p:cNvSpPr txBox="1"/>
          <p:nvPr/>
        </p:nvSpPr>
        <p:spPr>
          <a:xfrm>
            <a:off x="8923166" y="933758"/>
            <a:ext cx="1866264" cy="298450"/>
          </a:xfrm>
          <a:prstGeom prst="rect">
            <a:avLst/>
          </a:prstGeom>
        </p:spPr>
        <p:txBody>
          <a:bodyPr vert="horz" wrap="square" lIns="0" tIns="0" rIns="0" bIns="0" rtlCol="0">
            <a:spAutoFit/>
          </a:bodyPr>
          <a:lstStyle/>
          <a:p>
            <a:pPr marL="12700">
              <a:lnSpc>
                <a:spcPct val="100000"/>
              </a:lnSpc>
            </a:pPr>
            <a:r>
              <a:rPr sz="1800" spc="-5" dirty="0">
                <a:solidFill>
                  <a:srgbClr val="40403C"/>
                </a:solidFill>
                <a:latin typeface="Calibri"/>
                <a:cs typeface="Calibri"/>
              </a:rPr>
              <a:t>Tier </a:t>
            </a:r>
            <a:r>
              <a:rPr sz="1800" dirty="0">
                <a:solidFill>
                  <a:srgbClr val="40403C"/>
                </a:solidFill>
                <a:latin typeface="Calibri"/>
                <a:cs typeface="Calibri"/>
              </a:rPr>
              <a:t>3 </a:t>
            </a:r>
            <a:r>
              <a:rPr sz="1800" spc="-5" dirty="0">
                <a:solidFill>
                  <a:srgbClr val="40403C"/>
                </a:solidFill>
                <a:latin typeface="Calibri"/>
                <a:cs typeface="Calibri"/>
              </a:rPr>
              <a:t>Plus</a:t>
            </a:r>
            <a:r>
              <a:rPr sz="1800" spc="-45" dirty="0">
                <a:solidFill>
                  <a:srgbClr val="40403C"/>
                </a:solidFill>
                <a:latin typeface="Calibri"/>
                <a:cs typeface="Calibri"/>
              </a:rPr>
              <a:t> </a:t>
            </a:r>
            <a:r>
              <a:rPr sz="1800" spc="-5" dirty="0">
                <a:solidFill>
                  <a:srgbClr val="40403C"/>
                </a:solidFill>
                <a:latin typeface="Calibri"/>
                <a:cs typeface="Calibri"/>
              </a:rPr>
              <a:t>Supports</a:t>
            </a:r>
            <a:endParaRPr sz="1800">
              <a:latin typeface="Calibri"/>
              <a:cs typeface="Calibri"/>
            </a:endParaRPr>
          </a:p>
        </p:txBody>
      </p:sp>
      <p:sp>
        <p:nvSpPr>
          <p:cNvPr id="12" name="object 12">
            <a:extLst>
              <a:ext uri="{C183D7F6-B498-43B3-948B-1728B52AA6E4}">
                <adec:decorative xmlns:adec="http://schemas.microsoft.com/office/drawing/2017/decorative" val="1"/>
              </a:ext>
            </a:extLst>
          </p:cNvPr>
          <p:cNvSpPr/>
          <p:nvPr/>
        </p:nvSpPr>
        <p:spPr>
          <a:xfrm>
            <a:off x="5477255" y="691895"/>
            <a:ext cx="4643755" cy="2979420"/>
          </a:xfrm>
          <a:custGeom>
            <a:avLst/>
            <a:gdLst/>
            <a:ahLst/>
            <a:cxnLst/>
            <a:rect l="l" t="t" r="r" b="b"/>
            <a:pathLst>
              <a:path w="4643755" h="2979420">
                <a:moveTo>
                  <a:pt x="2321814" y="0"/>
                </a:moveTo>
                <a:lnTo>
                  <a:pt x="0" y="2979420"/>
                </a:lnTo>
                <a:lnTo>
                  <a:pt x="4643628" y="2979420"/>
                </a:lnTo>
                <a:lnTo>
                  <a:pt x="2321814" y="0"/>
                </a:lnTo>
                <a:close/>
              </a:path>
            </a:pathLst>
          </a:custGeom>
          <a:solidFill>
            <a:srgbClr val="C3CDD7"/>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5477255" y="691895"/>
            <a:ext cx="4643755" cy="2979420"/>
          </a:xfrm>
          <a:custGeom>
            <a:avLst/>
            <a:gdLst/>
            <a:ahLst/>
            <a:cxnLst/>
            <a:rect l="l" t="t" r="r" b="b"/>
            <a:pathLst>
              <a:path w="4643755" h="2979420">
                <a:moveTo>
                  <a:pt x="0" y="2979420"/>
                </a:moveTo>
                <a:lnTo>
                  <a:pt x="2321814" y="0"/>
                </a:lnTo>
                <a:lnTo>
                  <a:pt x="4643628" y="2979420"/>
                </a:lnTo>
                <a:lnTo>
                  <a:pt x="0" y="2979420"/>
                </a:lnTo>
                <a:close/>
              </a:path>
            </a:pathLst>
          </a:custGeom>
          <a:ln w="12700">
            <a:solidFill>
              <a:srgbClr val="F7F5EB"/>
            </a:solidFill>
          </a:ln>
        </p:spPr>
        <p:txBody>
          <a:bodyPr wrap="square" lIns="0" tIns="0" rIns="0" bIns="0" rtlCol="0"/>
          <a:lstStyle/>
          <a:p>
            <a:endParaRPr/>
          </a:p>
        </p:txBody>
      </p:sp>
      <p:sp>
        <p:nvSpPr>
          <p:cNvPr id="14" name="object 14"/>
          <p:cNvSpPr txBox="1"/>
          <p:nvPr/>
        </p:nvSpPr>
        <p:spPr>
          <a:xfrm>
            <a:off x="6581007" y="2621658"/>
            <a:ext cx="1435100" cy="298450"/>
          </a:xfrm>
          <a:prstGeom prst="rect">
            <a:avLst/>
          </a:prstGeom>
        </p:spPr>
        <p:txBody>
          <a:bodyPr vert="horz" wrap="square" lIns="0" tIns="0" rIns="0" bIns="0" rtlCol="0">
            <a:spAutoFit/>
          </a:bodyPr>
          <a:lstStyle/>
          <a:p>
            <a:pPr marL="12700">
              <a:lnSpc>
                <a:spcPct val="100000"/>
              </a:lnSpc>
            </a:pPr>
            <a:r>
              <a:rPr sz="1800" spc="-5" dirty="0">
                <a:solidFill>
                  <a:srgbClr val="40403C"/>
                </a:solidFill>
                <a:latin typeface="Calibri"/>
                <a:cs typeface="Calibri"/>
              </a:rPr>
              <a:t>Tier </a:t>
            </a:r>
            <a:r>
              <a:rPr sz="1800" dirty="0">
                <a:solidFill>
                  <a:srgbClr val="40403C"/>
                </a:solidFill>
                <a:latin typeface="Calibri"/>
                <a:cs typeface="Calibri"/>
              </a:rPr>
              <a:t>2</a:t>
            </a:r>
            <a:r>
              <a:rPr sz="1800" spc="-60" dirty="0">
                <a:solidFill>
                  <a:srgbClr val="40403C"/>
                </a:solidFill>
                <a:latin typeface="Calibri"/>
                <a:cs typeface="Calibri"/>
              </a:rPr>
              <a:t> </a:t>
            </a:r>
            <a:r>
              <a:rPr sz="1800" spc="-5" dirty="0">
                <a:solidFill>
                  <a:srgbClr val="40403C"/>
                </a:solidFill>
                <a:latin typeface="Calibri"/>
                <a:cs typeface="Calibri"/>
              </a:rPr>
              <a:t>Supports</a:t>
            </a:r>
            <a:endParaRPr sz="1800">
              <a:latin typeface="Calibri"/>
              <a:cs typeface="Calibri"/>
            </a:endParaRPr>
          </a:p>
        </p:txBody>
      </p:sp>
      <p:sp>
        <p:nvSpPr>
          <p:cNvPr id="15" name="object 15"/>
          <p:cNvSpPr txBox="1"/>
          <p:nvPr/>
        </p:nvSpPr>
        <p:spPr>
          <a:xfrm>
            <a:off x="6925508" y="2895978"/>
            <a:ext cx="2280285" cy="572770"/>
          </a:xfrm>
          <a:prstGeom prst="rect">
            <a:avLst/>
          </a:prstGeom>
        </p:spPr>
        <p:txBody>
          <a:bodyPr vert="horz" wrap="square" lIns="0" tIns="0" rIns="0" bIns="0" rtlCol="0">
            <a:spAutoFit/>
          </a:bodyPr>
          <a:lstStyle/>
          <a:p>
            <a:pPr marL="355600" indent="-342900">
              <a:lnSpc>
                <a:spcPct val="100000"/>
              </a:lnSpc>
              <a:buAutoNum type="arabicParenR"/>
              <a:tabLst>
                <a:tab pos="354965" algn="l"/>
                <a:tab pos="355600" algn="l"/>
              </a:tabLst>
            </a:pPr>
            <a:r>
              <a:rPr sz="1800" spc="-30" dirty="0">
                <a:solidFill>
                  <a:srgbClr val="40403C"/>
                </a:solidFill>
                <a:latin typeface="Calibri"/>
                <a:cs typeface="Calibri"/>
              </a:rPr>
              <a:t>Targeted</a:t>
            </a:r>
            <a:r>
              <a:rPr sz="1800" spc="-70" dirty="0">
                <a:solidFill>
                  <a:srgbClr val="40403C"/>
                </a:solidFill>
                <a:latin typeface="Calibri"/>
                <a:cs typeface="Calibri"/>
              </a:rPr>
              <a:t> </a:t>
            </a:r>
            <a:r>
              <a:rPr sz="1800" spc="-5" dirty="0">
                <a:solidFill>
                  <a:srgbClr val="40403C"/>
                </a:solidFill>
                <a:latin typeface="Calibri"/>
                <a:cs typeface="Calibri"/>
              </a:rPr>
              <a:t>3+</a:t>
            </a:r>
            <a:endParaRPr sz="1800">
              <a:latin typeface="Calibri"/>
              <a:cs typeface="Calibri"/>
            </a:endParaRPr>
          </a:p>
          <a:p>
            <a:pPr marL="355600" indent="-342900">
              <a:lnSpc>
                <a:spcPct val="100000"/>
              </a:lnSpc>
              <a:buAutoNum type="arabicParenR"/>
              <a:tabLst>
                <a:tab pos="354965" algn="l"/>
                <a:tab pos="355600" algn="l"/>
              </a:tabLst>
            </a:pPr>
            <a:r>
              <a:rPr sz="1800" spc="-30" dirty="0">
                <a:solidFill>
                  <a:srgbClr val="40403C"/>
                </a:solidFill>
                <a:latin typeface="Calibri"/>
                <a:cs typeface="Calibri"/>
              </a:rPr>
              <a:t>Targeted </a:t>
            </a:r>
            <a:r>
              <a:rPr sz="1800" spc="-5" dirty="0">
                <a:solidFill>
                  <a:srgbClr val="40403C"/>
                </a:solidFill>
                <a:latin typeface="Calibri"/>
                <a:cs typeface="Calibri"/>
              </a:rPr>
              <a:t>EL</a:t>
            </a:r>
            <a:r>
              <a:rPr sz="1800" spc="-25" dirty="0">
                <a:solidFill>
                  <a:srgbClr val="40403C"/>
                </a:solidFill>
                <a:latin typeface="Calibri"/>
                <a:cs typeface="Calibri"/>
              </a:rPr>
              <a:t> </a:t>
            </a:r>
            <a:r>
              <a:rPr sz="1800" spc="-10" dirty="0">
                <a:solidFill>
                  <a:srgbClr val="40403C"/>
                </a:solidFill>
                <a:latin typeface="Calibri"/>
                <a:cs typeface="Calibri"/>
              </a:rPr>
              <a:t>Progress</a:t>
            </a:r>
            <a:endParaRPr sz="1800">
              <a:latin typeface="Calibri"/>
              <a:cs typeface="Calibri"/>
            </a:endParaRPr>
          </a:p>
        </p:txBody>
      </p:sp>
      <p:sp>
        <p:nvSpPr>
          <p:cNvPr id="16" name="object 16">
            <a:extLst>
              <a:ext uri="{C183D7F6-B498-43B3-948B-1728B52AA6E4}">
                <adec:decorative xmlns:adec="http://schemas.microsoft.com/office/drawing/2017/decorative" val="1"/>
              </a:ext>
            </a:extLst>
          </p:cNvPr>
          <p:cNvSpPr/>
          <p:nvPr/>
        </p:nvSpPr>
        <p:spPr>
          <a:xfrm>
            <a:off x="6565392" y="868712"/>
            <a:ext cx="2467610" cy="1624965"/>
          </a:xfrm>
          <a:custGeom>
            <a:avLst/>
            <a:gdLst/>
            <a:ahLst/>
            <a:cxnLst/>
            <a:rect l="l" t="t" r="r" b="b"/>
            <a:pathLst>
              <a:path w="2467609" h="1624964">
                <a:moveTo>
                  <a:pt x="1233678" y="0"/>
                </a:moveTo>
                <a:lnTo>
                  <a:pt x="0" y="1624584"/>
                </a:lnTo>
                <a:lnTo>
                  <a:pt x="2467356" y="1624584"/>
                </a:lnTo>
                <a:lnTo>
                  <a:pt x="1233678" y="0"/>
                </a:lnTo>
                <a:close/>
              </a:path>
            </a:pathLst>
          </a:custGeom>
          <a:solidFill>
            <a:srgbClr val="E0E6EB"/>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6565392" y="649223"/>
            <a:ext cx="2467610" cy="1624965"/>
          </a:xfrm>
          <a:custGeom>
            <a:avLst/>
            <a:gdLst/>
            <a:ahLst/>
            <a:cxnLst/>
            <a:rect l="l" t="t" r="r" b="b"/>
            <a:pathLst>
              <a:path w="2467609" h="1624964">
                <a:moveTo>
                  <a:pt x="0" y="1624584"/>
                </a:moveTo>
                <a:lnTo>
                  <a:pt x="1233678" y="0"/>
                </a:lnTo>
                <a:lnTo>
                  <a:pt x="2467356" y="1624584"/>
                </a:lnTo>
                <a:lnTo>
                  <a:pt x="0" y="1624584"/>
                </a:lnTo>
                <a:close/>
              </a:path>
            </a:pathLst>
          </a:custGeom>
          <a:ln w="12700">
            <a:solidFill>
              <a:srgbClr val="F7F5EB"/>
            </a:solidFill>
          </a:ln>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7225283" y="647700"/>
            <a:ext cx="1152525" cy="763905"/>
          </a:xfrm>
          <a:custGeom>
            <a:avLst/>
            <a:gdLst/>
            <a:ahLst/>
            <a:cxnLst/>
            <a:rect l="l" t="t" r="r" b="b"/>
            <a:pathLst>
              <a:path w="1152525" h="763905">
                <a:moveTo>
                  <a:pt x="576072" y="0"/>
                </a:moveTo>
                <a:lnTo>
                  <a:pt x="0" y="763524"/>
                </a:lnTo>
                <a:lnTo>
                  <a:pt x="1152144" y="763524"/>
                </a:lnTo>
                <a:lnTo>
                  <a:pt x="576072" y="0"/>
                </a:lnTo>
                <a:close/>
              </a:path>
            </a:pathLst>
          </a:custGeom>
          <a:solidFill>
            <a:srgbClr val="68829E"/>
          </a:solidFill>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7225283" y="647700"/>
            <a:ext cx="1152525" cy="763905"/>
          </a:xfrm>
          <a:custGeom>
            <a:avLst/>
            <a:gdLst/>
            <a:ahLst/>
            <a:cxnLst/>
            <a:rect l="l" t="t" r="r" b="b"/>
            <a:pathLst>
              <a:path w="1152525" h="763905">
                <a:moveTo>
                  <a:pt x="0" y="763524"/>
                </a:moveTo>
                <a:lnTo>
                  <a:pt x="576072" y="0"/>
                </a:lnTo>
                <a:lnTo>
                  <a:pt x="1152144" y="763524"/>
                </a:lnTo>
                <a:lnTo>
                  <a:pt x="0" y="763524"/>
                </a:lnTo>
                <a:close/>
              </a:path>
            </a:pathLst>
          </a:custGeom>
          <a:ln w="12700">
            <a:solidFill>
              <a:srgbClr val="F7F5EB"/>
            </a:solidFill>
          </a:ln>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4821173" y="1834133"/>
            <a:ext cx="2820670" cy="0"/>
          </a:xfrm>
          <a:custGeom>
            <a:avLst/>
            <a:gdLst/>
            <a:ahLst/>
            <a:cxnLst/>
            <a:rect l="l" t="t" r="r" b="b"/>
            <a:pathLst>
              <a:path w="2820670">
                <a:moveTo>
                  <a:pt x="0" y="0"/>
                </a:moveTo>
                <a:lnTo>
                  <a:pt x="2820466" y="0"/>
                </a:lnTo>
              </a:path>
            </a:pathLst>
          </a:custGeom>
          <a:ln w="38100">
            <a:solidFill>
              <a:srgbClr val="0D5660"/>
            </a:solidFill>
          </a:ln>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7919466" y="1073658"/>
            <a:ext cx="791210" cy="0"/>
          </a:xfrm>
          <a:custGeom>
            <a:avLst/>
            <a:gdLst/>
            <a:ahLst/>
            <a:cxnLst/>
            <a:rect l="l" t="t" r="r" b="b"/>
            <a:pathLst>
              <a:path w="791209">
                <a:moveTo>
                  <a:pt x="0" y="0"/>
                </a:moveTo>
                <a:lnTo>
                  <a:pt x="790790" y="0"/>
                </a:lnTo>
              </a:path>
            </a:pathLst>
          </a:custGeom>
          <a:ln w="38100">
            <a:solidFill>
              <a:srgbClr val="0D5660"/>
            </a:solidFill>
          </a:ln>
        </p:spPr>
        <p:txBody>
          <a:bodyPr wrap="square" lIns="0" tIns="0" rIns="0" bIns="0" rtlCol="0"/>
          <a:lstStyle/>
          <a:p>
            <a:endParaRPr/>
          </a:p>
        </p:txBody>
      </p:sp>
      <p:sp>
        <p:nvSpPr>
          <p:cNvPr id="22" name="object 22"/>
          <p:cNvSpPr txBox="1">
            <a:spLocks noGrp="1"/>
          </p:cNvSpPr>
          <p:nvPr>
            <p:ph type="title" idx="4294967295"/>
          </p:nvPr>
        </p:nvSpPr>
        <p:spPr>
          <a:xfrm>
            <a:off x="445068" y="243960"/>
            <a:ext cx="3566795"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10" normalizeH="0" baseline="0" noProof="0" dirty="0">
                <a:ln>
                  <a:noFill/>
                </a:ln>
                <a:solidFill>
                  <a:srgbClr val="40403C"/>
                </a:solidFill>
                <a:effectLst/>
                <a:uLnTx/>
                <a:uFillTx/>
                <a:latin typeface="Calibri"/>
                <a:ea typeface="+mn-ea"/>
                <a:cs typeface="Calibri"/>
              </a:rPr>
              <a:t>WSIF Cycle</a:t>
            </a:r>
            <a:r>
              <a:rPr kumimoji="0" lang="en-US" sz="3600" b="0" i="0" u="none" strike="noStrike" kern="1200" cap="none" spc="-80" normalizeH="0" baseline="0" noProof="0" dirty="0">
                <a:ln>
                  <a:noFill/>
                </a:ln>
                <a:solidFill>
                  <a:srgbClr val="40403C"/>
                </a:solidFill>
                <a:effectLst/>
                <a:uLnTx/>
                <a:uFillTx/>
                <a:latin typeface="Calibri"/>
                <a:ea typeface="+mn-ea"/>
                <a:cs typeface="Calibri"/>
              </a:rPr>
              <a:t> </a:t>
            </a:r>
            <a:r>
              <a:rPr kumimoji="0" lang="en-US" sz="3600" b="0" i="0" u="none" strike="noStrike" kern="1200" cap="none" spc="-10" normalizeH="0" baseline="0" noProof="0" dirty="0">
                <a:ln>
                  <a:noFill/>
                </a:ln>
                <a:solidFill>
                  <a:srgbClr val="40403C"/>
                </a:solidFill>
                <a:effectLst/>
                <a:uLnTx/>
                <a:uFillTx/>
                <a:latin typeface="Calibri"/>
                <a:ea typeface="+mn-ea"/>
                <a:cs typeface="Calibri"/>
              </a:rPr>
              <a:t>Identification</a:t>
            </a:r>
            <a:endParaRPr kumimoji="0" lang="en-US" sz="3600" b="0" i="0" u="none" strike="noStrike" kern="1200" cap="none" spc="0" normalizeH="0" baseline="0" noProof="0" dirty="0">
              <a:ln>
                <a:noFill/>
              </a:ln>
              <a:solidFill>
                <a:schemeClr val="tx1"/>
              </a:solidFill>
              <a:effectLst/>
              <a:uLnTx/>
              <a:uFillTx/>
              <a:latin typeface="Calibri"/>
              <a:ea typeface="+mn-ea"/>
              <a:cs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479B8-D71A-78FE-F76B-3187C0171DBD}"/>
              </a:ext>
            </a:extLst>
          </p:cNvPr>
          <p:cNvSpPr>
            <a:spLocks noGrp="1"/>
          </p:cNvSpPr>
          <p:nvPr>
            <p:ph type="title"/>
          </p:nvPr>
        </p:nvSpPr>
        <p:spPr/>
        <p:txBody>
          <a:bodyPr/>
          <a:lstStyle/>
          <a:p>
            <a:r>
              <a:rPr lang="en-US" dirty="0"/>
              <a:t>Cycle Identification Calculation</a:t>
            </a:r>
          </a:p>
        </p:txBody>
      </p:sp>
      <p:sp>
        <p:nvSpPr>
          <p:cNvPr id="3" name="Content Placeholder 2">
            <a:extLst>
              <a:ext uri="{FF2B5EF4-FFF2-40B4-BE49-F238E27FC236}">
                <a16:creationId xmlns:a16="http://schemas.microsoft.com/office/drawing/2014/main" id="{694D68AA-457F-F8E5-115C-90E39548BD72}"/>
              </a:ext>
            </a:extLst>
          </p:cNvPr>
          <p:cNvSpPr>
            <a:spLocks noGrp="1"/>
          </p:cNvSpPr>
          <p:nvPr>
            <p:ph sz="half" idx="1"/>
          </p:nvPr>
        </p:nvSpPr>
        <p:spPr/>
        <p:txBody>
          <a:bodyPr/>
          <a:lstStyle/>
          <a:p>
            <a:pPr marL="0" indent="0">
              <a:buNone/>
            </a:pPr>
            <a:r>
              <a:rPr lang="en-US" b="1" dirty="0"/>
              <a:t>Compounding Requirements</a:t>
            </a:r>
          </a:p>
          <a:p>
            <a:r>
              <a:rPr lang="en-US" dirty="0"/>
              <a:t>Used three Thresholds</a:t>
            </a:r>
          </a:p>
          <a:p>
            <a:r>
              <a:rPr lang="en-US" dirty="0"/>
              <a:t>Balanced federal requirements with state accountability requirements</a:t>
            </a:r>
          </a:p>
          <a:p>
            <a:r>
              <a:rPr lang="en-US" dirty="0"/>
              <a:t>Considered a school’s 2023 Title I status</a:t>
            </a:r>
          </a:p>
        </p:txBody>
      </p:sp>
      <p:sp>
        <p:nvSpPr>
          <p:cNvPr id="5" name="Rectangle: Top Corners Rounded 4" descr="A box with the word &quot;Thresholds&quot; inside of it.">
            <a:extLst>
              <a:ext uri="{FF2B5EF4-FFF2-40B4-BE49-F238E27FC236}">
                <a16:creationId xmlns:a16="http://schemas.microsoft.com/office/drawing/2014/main" id="{B76EC90B-92E5-B7EA-E80E-0A1781972FE2}"/>
              </a:ext>
            </a:extLst>
          </p:cNvPr>
          <p:cNvSpPr/>
          <p:nvPr/>
        </p:nvSpPr>
        <p:spPr>
          <a:xfrm>
            <a:off x="6096003" y="1902552"/>
            <a:ext cx="2019300" cy="523875"/>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cxnSp>
        <p:nvCxnSpPr>
          <p:cNvPr id="10" name="Straight Connector 9">
            <a:extLst>
              <a:ext uri="{FF2B5EF4-FFF2-40B4-BE49-F238E27FC236}">
                <a16:creationId xmlns:a16="http://schemas.microsoft.com/office/drawing/2014/main" id="{461F7C83-9EF6-D069-88E7-6012DEF9C857}"/>
              </a:ext>
              <a:ext uri="{C183D7F6-B498-43B3-948B-1728B52AA6E4}">
                <adec:decorative xmlns:adec="http://schemas.microsoft.com/office/drawing/2017/decorative" val="1"/>
              </a:ext>
            </a:extLst>
          </p:cNvPr>
          <p:cNvCxnSpPr>
            <a:cxnSpLocks/>
          </p:cNvCxnSpPr>
          <p:nvPr/>
        </p:nvCxnSpPr>
        <p:spPr>
          <a:xfrm flipV="1">
            <a:off x="6096003" y="2464527"/>
            <a:ext cx="5343797"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1B7E0D2-2AB8-2762-BB77-2E351A107E5C}"/>
              </a:ext>
            </a:extLst>
          </p:cNvPr>
          <p:cNvSpPr txBox="1"/>
          <p:nvPr/>
        </p:nvSpPr>
        <p:spPr>
          <a:xfrm>
            <a:off x="8226333" y="1533288"/>
            <a:ext cx="3213463" cy="92333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All-Schools Threshold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Segoe UI"/>
              </a:rPr>
              <a:t>Title-I Threshold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egoe UI"/>
                <a:ea typeface="+mn-ea"/>
                <a:cs typeface="+mn-cs"/>
              </a:rPr>
              <a:t>ELP Threshold</a:t>
            </a:r>
          </a:p>
        </p:txBody>
      </p:sp>
      <p:sp>
        <p:nvSpPr>
          <p:cNvPr id="12" name="TextBox 11">
            <a:extLst>
              <a:ext uri="{FF2B5EF4-FFF2-40B4-BE49-F238E27FC236}">
                <a16:creationId xmlns:a16="http://schemas.microsoft.com/office/drawing/2014/main" id="{E3D9CE4C-ED72-FB63-5C4F-60EF6961BB43}"/>
              </a:ext>
              <a:ext uri="{C183D7F6-B498-43B3-948B-1728B52AA6E4}">
                <adec:decorative xmlns:adec="http://schemas.microsoft.com/office/drawing/2017/decorative" val="1"/>
              </a:ext>
            </a:extLst>
          </p:cNvPr>
          <p:cNvSpPr txBox="1"/>
          <p:nvPr/>
        </p:nvSpPr>
        <p:spPr>
          <a:xfrm>
            <a:off x="6096003" y="1979740"/>
            <a:ext cx="2019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prstClr val="white"/>
                </a:solidFill>
                <a:latin typeface="Segoe UI"/>
              </a:rPr>
              <a:t>Thresholds</a:t>
            </a:r>
            <a:endParaRPr kumimoji="0" lang="en-US" sz="2000" b="1" i="0" u="none" strike="noStrike" kern="1200" cap="none" spc="0" normalizeH="0" baseline="0" noProof="0">
              <a:ln>
                <a:noFill/>
              </a:ln>
              <a:solidFill>
                <a:prstClr val="white"/>
              </a:solidFill>
              <a:effectLst/>
              <a:uLnTx/>
              <a:uFillTx/>
              <a:latin typeface="Segoe UI"/>
              <a:ea typeface="+mn-ea"/>
              <a:cs typeface="+mn-cs"/>
            </a:endParaRPr>
          </a:p>
        </p:txBody>
      </p:sp>
      <p:sp>
        <p:nvSpPr>
          <p:cNvPr id="16" name="Rectangle: Top Corners Rounded 15">
            <a:extLst>
              <a:ext uri="{FF2B5EF4-FFF2-40B4-BE49-F238E27FC236}">
                <a16:creationId xmlns:a16="http://schemas.microsoft.com/office/drawing/2014/main" id="{69B2D786-878B-058F-BB67-9FF1D66B3481}"/>
              </a:ext>
              <a:ext uri="{C183D7F6-B498-43B3-948B-1728B52AA6E4}">
                <adec:decorative xmlns:adec="http://schemas.microsoft.com/office/drawing/2017/decorative" val="1"/>
              </a:ext>
            </a:extLst>
          </p:cNvPr>
          <p:cNvSpPr/>
          <p:nvPr/>
        </p:nvSpPr>
        <p:spPr>
          <a:xfrm>
            <a:off x="6100567" y="3359897"/>
            <a:ext cx="2019300" cy="523875"/>
          </a:xfrm>
          <a:prstGeom prst="round2Same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369AA685-2362-27F0-8A00-CA5FE26F609C}"/>
              </a:ext>
            </a:extLst>
          </p:cNvPr>
          <p:cNvSpPr txBox="1"/>
          <p:nvPr/>
        </p:nvSpPr>
        <p:spPr>
          <a:xfrm>
            <a:off x="6100567" y="3437085"/>
            <a:ext cx="2019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Segoe UI"/>
                <a:ea typeface="+mn-ea"/>
                <a:cs typeface="+mn-cs"/>
              </a:rPr>
              <a:t>Balance</a:t>
            </a:r>
          </a:p>
        </p:txBody>
      </p:sp>
      <p:cxnSp>
        <p:nvCxnSpPr>
          <p:cNvPr id="17" name="Straight Connector 16">
            <a:extLst>
              <a:ext uri="{FF2B5EF4-FFF2-40B4-BE49-F238E27FC236}">
                <a16:creationId xmlns:a16="http://schemas.microsoft.com/office/drawing/2014/main" id="{E0915EF1-26D8-8832-5D69-88438FDC0988}"/>
              </a:ext>
              <a:ext uri="{C183D7F6-B498-43B3-948B-1728B52AA6E4}">
                <adec:decorative xmlns:adec="http://schemas.microsoft.com/office/drawing/2017/decorative" val="1"/>
              </a:ext>
            </a:extLst>
          </p:cNvPr>
          <p:cNvCxnSpPr>
            <a:cxnSpLocks/>
          </p:cNvCxnSpPr>
          <p:nvPr/>
        </p:nvCxnSpPr>
        <p:spPr>
          <a:xfrm flipV="1">
            <a:off x="6100567" y="3921872"/>
            <a:ext cx="5343797"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0BCB50B-0143-F62B-CF68-CA3E7F49F6BD}"/>
              </a:ext>
            </a:extLst>
          </p:cNvPr>
          <p:cNvSpPr txBox="1"/>
          <p:nvPr/>
        </p:nvSpPr>
        <p:spPr>
          <a:xfrm>
            <a:off x="8230897" y="3214913"/>
            <a:ext cx="3213463" cy="64633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Segoe UI"/>
              </a:rPr>
              <a:t>Requirements are not an ideal match</a:t>
            </a: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24" name="TextBox 23">
            <a:extLst>
              <a:ext uri="{FF2B5EF4-FFF2-40B4-BE49-F238E27FC236}">
                <a16:creationId xmlns:a16="http://schemas.microsoft.com/office/drawing/2014/main" id="{E1AE7482-BB02-0E96-ED79-C57CB55232BB}"/>
              </a:ext>
              <a:ext uri="{C183D7F6-B498-43B3-948B-1728B52AA6E4}">
                <adec:decorative xmlns:adec="http://schemas.microsoft.com/office/drawing/2017/decorative" val="1"/>
              </a:ext>
            </a:extLst>
          </p:cNvPr>
          <p:cNvSpPr txBox="1"/>
          <p:nvPr/>
        </p:nvSpPr>
        <p:spPr>
          <a:xfrm>
            <a:off x="6096001" y="5241100"/>
            <a:ext cx="2019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Segoe UI"/>
                <a:ea typeface="+mn-ea"/>
                <a:cs typeface="+mn-cs"/>
              </a:rPr>
              <a:t>POINT 4</a:t>
            </a:r>
          </a:p>
        </p:txBody>
      </p:sp>
      <p:sp>
        <p:nvSpPr>
          <p:cNvPr id="26" name="Rectangle: Top Corners Rounded 25">
            <a:extLst>
              <a:ext uri="{FF2B5EF4-FFF2-40B4-BE49-F238E27FC236}">
                <a16:creationId xmlns:a16="http://schemas.microsoft.com/office/drawing/2014/main" id="{8F47DEFF-4C1A-2258-0BAC-9D2C5D2561D4}"/>
              </a:ext>
              <a:ext uri="{C183D7F6-B498-43B3-948B-1728B52AA6E4}">
                <adec:decorative xmlns:adec="http://schemas.microsoft.com/office/drawing/2017/decorative" val="1"/>
              </a:ext>
            </a:extLst>
          </p:cNvPr>
          <p:cNvSpPr/>
          <p:nvPr/>
        </p:nvSpPr>
        <p:spPr>
          <a:xfrm>
            <a:off x="6096000" y="5070468"/>
            <a:ext cx="2019300" cy="523875"/>
          </a:xfrm>
          <a:prstGeom prst="round2Same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9" name="TextBox 28">
            <a:extLst>
              <a:ext uri="{FF2B5EF4-FFF2-40B4-BE49-F238E27FC236}">
                <a16:creationId xmlns:a16="http://schemas.microsoft.com/office/drawing/2014/main" id="{8E00D4D1-A119-FB81-B5ED-84013B7937BA}"/>
              </a:ext>
            </a:extLst>
          </p:cNvPr>
          <p:cNvSpPr txBox="1"/>
          <p:nvPr/>
        </p:nvSpPr>
        <p:spPr>
          <a:xfrm>
            <a:off x="6096000" y="5156423"/>
            <a:ext cx="20193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Segoe UI"/>
                <a:ea typeface="+mn-ea"/>
                <a:cs typeface="+mn-cs"/>
              </a:rPr>
              <a:t>Title I</a:t>
            </a:r>
          </a:p>
        </p:txBody>
      </p:sp>
      <p:cxnSp>
        <p:nvCxnSpPr>
          <p:cNvPr id="27" name="Straight Connector 26">
            <a:extLst>
              <a:ext uri="{FF2B5EF4-FFF2-40B4-BE49-F238E27FC236}">
                <a16:creationId xmlns:a16="http://schemas.microsoft.com/office/drawing/2014/main" id="{BB602678-5E04-B780-6512-DDE174A832F1}"/>
              </a:ext>
              <a:ext uri="{C183D7F6-B498-43B3-948B-1728B52AA6E4}">
                <adec:decorative xmlns:adec="http://schemas.microsoft.com/office/drawing/2017/decorative" val="1"/>
              </a:ext>
            </a:extLst>
          </p:cNvPr>
          <p:cNvCxnSpPr>
            <a:cxnSpLocks/>
          </p:cNvCxnSpPr>
          <p:nvPr/>
        </p:nvCxnSpPr>
        <p:spPr>
          <a:xfrm flipV="1">
            <a:off x="6096000" y="5641210"/>
            <a:ext cx="5343797" cy="7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88FB67F5-1E9A-4D0A-A978-8D4A1B4AA2E1}"/>
              </a:ext>
            </a:extLst>
          </p:cNvPr>
          <p:cNvSpPr txBox="1"/>
          <p:nvPr/>
        </p:nvSpPr>
        <p:spPr>
          <a:xfrm>
            <a:off x="8226331" y="4675428"/>
            <a:ext cx="3213463" cy="92333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Segoe UI"/>
              </a:rPr>
              <a:t>Only Title I schools were considered for compounding identification</a:t>
            </a: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7085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A long arrow is shown at the top with two bullet points within: Comprehensive Plus; Graduation Plus."/>
          <p:cNvSpPr/>
          <p:nvPr/>
        </p:nvSpPr>
        <p:spPr>
          <a:xfrm>
            <a:off x="7051547" y="269746"/>
            <a:ext cx="4979035" cy="1184275"/>
          </a:xfrm>
          <a:custGeom>
            <a:avLst/>
            <a:gdLst/>
            <a:ahLst/>
            <a:cxnLst/>
            <a:rect l="l" t="t" r="r" b="b"/>
            <a:pathLst>
              <a:path w="4979034" h="1184275">
                <a:moveTo>
                  <a:pt x="4386834" y="0"/>
                </a:moveTo>
                <a:lnTo>
                  <a:pt x="4386834" y="148018"/>
                </a:lnTo>
                <a:lnTo>
                  <a:pt x="0" y="148018"/>
                </a:lnTo>
                <a:lnTo>
                  <a:pt x="0" y="1036129"/>
                </a:lnTo>
                <a:lnTo>
                  <a:pt x="4386834" y="1036129"/>
                </a:lnTo>
                <a:lnTo>
                  <a:pt x="4386834" y="1184147"/>
                </a:lnTo>
                <a:lnTo>
                  <a:pt x="4978908" y="592073"/>
                </a:lnTo>
                <a:lnTo>
                  <a:pt x="4386834" y="0"/>
                </a:lnTo>
                <a:close/>
              </a:path>
            </a:pathLst>
          </a:custGeom>
          <a:solidFill>
            <a:srgbClr val="CCD1D2">
              <a:alpha val="90194"/>
            </a:srgbClr>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7051547" y="269746"/>
            <a:ext cx="4979035" cy="1184275"/>
          </a:xfrm>
          <a:custGeom>
            <a:avLst/>
            <a:gdLst/>
            <a:ahLst/>
            <a:cxnLst/>
            <a:rect l="l" t="t" r="r" b="b"/>
            <a:pathLst>
              <a:path w="4979034" h="1184275">
                <a:moveTo>
                  <a:pt x="0" y="148018"/>
                </a:moveTo>
                <a:lnTo>
                  <a:pt x="4386834" y="148018"/>
                </a:lnTo>
                <a:lnTo>
                  <a:pt x="4386834" y="0"/>
                </a:lnTo>
                <a:lnTo>
                  <a:pt x="4978908" y="592073"/>
                </a:lnTo>
                <a:lnTo>
                  <a:pt x="4386834" y="1184147"/>
                </a:lnTo>
                <a:lnTo>
                  <a:pt x="4386834" y="1036129"/>
                </a:lnTo>
                <a:lnTo>
                  <a:pt x="0" y="1036129"/>
                </a:lnTo>
                <a:lnTo>
                  <a:pt x="0" y="148018"/>
                </a:lnTo>
                <a:close/>
              </a:path>
            </a:pathLst>
          </a:custGeom>
          <a:ln w="57149">
            <a:solidFill>
              <a:srgbClr val="FAC539"/>
            </a:solidFill>
          </a:ln>
        </p:spPr>
        <p:txBody>
          <a:bodyPr wrap="square" lIns="0" tIns="0" rIns="0" bIns="0" rtlCol="0"/>
          <a:lstStyle/>
          <a:p>
            <a:endParaRPr/>
          </a:p>
        </p:txBody>
      </p:sp>
      <p:sp>
        <p:nvSpPr>
          <p:cNvPr id="4" name="object 4"/>
          <p:cNvSpPr txBox="1"/>
          <p:nvPr/>
        </p:nvSpPr>
        <p:spPr>
          <a:xfrm>
            <a:off x="7050514" y="577671"/>
            <a:ext cx="3781425" cy="566822"/>
          </a:xfrm>
          <a:prstGeom prst="rect">
            <a:avLst/>
          </a:prstGeom>
        </p:spPr>
        <p:txBody>
          <a:bodyPr vert="horz" wrap="square" lIns="0" tIns="0" rIns="0" bIns="0" rtlCol="0">
            <a:spAutoFit/>
          </a:bodyPr>
          <a:lstStyle/>
          <a:p>
            <a:pPr marL="184785" indent="-172085">
              <a:lnSpc>
                <a:spcPct val="100000"/>
              </a:lnSpc>
              <a:buClr>
                <a:srgbClr val="40403C"/>
              </a:buClr>
              <a:buFont typeface="Calibri"/>
              <a:buChar char="•"/>
              <a:tabLst>
                <a:tab pos="185420" algn="l"/>
              </a:tabLst>
            </a:pPr>
            <a:r>
              <a:rPr sz="1800" spc="-5" dirty="0">
                <a:solidFill>
                  <a:srgbClr val="40403C"/>
                </a:solidFill>
                <a:latin typeface="Calibri"/>
                <a:cs typeface="Calibri"/>
              </a:rPr>
              <a:t>Comprehensive</a:t>
            </a:r>
            <a:r>
              <a:rPr sz="1800" spc="-105" dirty="0">
                <a:solidFill>
                  <a:srgbClr val="40403C"/>
                </a:solidFill>
                <a:latin typeface="Calibri"/>
                <a:cs typeface="Calibri"/>
              </a:rPr>
              <a:t> </a:t>
            </a:r>
            <a:r>
              <a:rPr sz="1800" spc="-5" dirty="0">
                <a:solidFill>
                  <a:srgbClr val="40403C"/>
                </a:solidFill>
                <a:latin typeface="Calibri"/>
                <a:cs typeface="Calibri"/>
              </a:rPr>
              <a:t>Plus</a:t>
            </a:r>
            <a:endParaRPr sz="1800" dirty="0">
              <a:latin typeface="Calibri"/>
              <a:cs typeface="Calibri"/>
            </a:endParaRPr>
          </a:p>
          <a:p>
            <a:pPr marL="184785" indent="-172085">
              <a:lnSpc>
                <a:spcPct val="100000"/>
              </a:lnSpc>
              <a:spcBef>
                <a:spcPts val="140"/>
              </a:spcBef>
              <a:buChar char="•"/>
              <a:tabLst>
                <a:tab pos="185420" algn="l"/>
              </a:tabLst>
            </a:pPr>
            <a:r>
              <a:rPr lang="en-US" sz="1800" spc="-10" dirty="0">
                <a:solidFill>
                  <a:srgbClr val="40403C"/>
                </a:solidFill>
                <a:latin typeface="Calibri"/>
                <a:cs typeface="Calibri"/>
              </a:rPr>
              <a:t>Comprehensive - </a:t>
            </a:r>
            <a:r>
              <a:rPr sz="1800" spc="-10" dirty="0">
                <a:solidFill>
                  <a:srgbClr val="40403C"/>
                </a:solidFill>
                <a:latin typeface="Calibri"/>
                <a:cs typeface="Calibri"/>
              </a:rPr>
              <a:t>Graduation</a:t>
            </a:r>
            <a:r>
              <a:rPr sz="1800" spc="-80" dirty="0">
                <a:solidFill>
                  <a:srgbClr val="40403C"/>
                </a:solidFill>
                <a:latin typeface="Calibri"/>
                <a:cs typeface="Calibri"/>
              </a:rPr>
              <a:t> </a:t>
            </a:r>
            <a:r>
              <a:rPr sz="1800" spc="-5" dirty="0">
                <a:solidFill>
                  <a:srgbClr val="40403C"/>
                </a:solidFill>
                <a:latin typeface="Calibri"/>
                <a:cs typeface="Calibri"/>
              </a:rPr>
              <a:t>Plus</a:t>
            </a:r>
            <a:endParaRPr sz="1800" dirty="0">
              <a:latin typeface="Calibri"/>
              <a:cs typeface="Calibri"/>
            </a:endParaRPr>
          </a:p>
        </p:txBody>
      </p:sp>
      <p:sp>
        <p:nvSpPr>
          <p:cNvPr id="5" name="object 5" descr="A rectangle is shown at the top in the middle to the left of the first arrow, with the words &quot;Tier 3 Plus.&quot;"/>
          <p:cNvSpPr/>
          <p:nvPr/>
        </p:nvSpPr>
        <p:spPr>
          <a:xfrm>
            <a:off x="3733800" y="269753"/>
            <a:ext cx="3317875" cy="1184275"/>
          </a:xfrm>
          <a:custGeom>
            <a:avLst/>
            <a:gdLst/>
            <a:ahLst/>
            <a:cxnLst/>
            <a:rect l="l" t="t" r="r" b="b"/>
            <a:pathLst>
              <a:path w="3317875" h="1184275">
                <a:moveTo>
                  <a:pt x="3120390" y="0"/>
                </a:moveTo>
                <a:lnTo>
                  <a:pt x="197358" y="0"/>
                </a:lnTo>
                <a:lnTo>
                  <a:pt x="152107" y="5212"/>
                </a:lnTo>
                <a:lnTo>
                  <a:pt x="110567" y="20058"/>
                </a:lnTo>
                <a:lnTo>
                  <a:pt x="73923" y="43355"/>
                </a:lnTo>
                <a:lnTo>
                  <a:pt x="43359" y="73917"/>
                </a:lnTo>
                <a:lnTo>
                  <a:pt x="20060" y="110562"/>
                </a:lnTo>
                <a:lnTo>
                  <a:pt x="5212" y="152103"/>
                </a:lnTo>
                <a:lnTo>
                  <a:pt x="0" y="197357"/>
                </a:lnTo>
                <a:lnTo>
                  <a:pt x="0" y="986777"/>
                </a:lnTo>
                <a:lnTo>
                  <a:pt x="5212" y="1032032"/>
                </a:lnTo>
                <a:lnTo>
                  <a:pt x="20060" y="1073575"/>
                </a:lnTo>
                <a:lnTo>
                  <a:pt x="43359" y="1110222"/>
                </a:lnTo>
                <a:lnTo>
                  <a:pt x="73923" y="1140787"/>
                </a:lnTo>
                <a:lnTo>
                  <a:pt x="110567" y="1164086"/>
                </a:lnTo>
                <a:lnTo>
                  <a:pt x="152107" y="1178935"/>
                </a:lnTo>
                <a:lnTo>
                  <a:pt x="197358" y="1184147"/>
                </a:lnTo>
                <a:lnTo>
                  <a:pt x="3120390" y="1184147"/>
                </a:lnTo>
                <a:lnTo>
                  <a:pt x="3165640" y="1178935"/>
                </a:lnTo>
                <a:lnTo>
                  <a:pt x="3207180" y="1164086"/>
                </a:lnTo>
                <a:lnTo>
                  <a:pt x="3243824" y="1140787"/>
                </a:lnTo>
                <a:lnTo>
                  <a:pt x="3274388" y="1110222"/>
                </a:lnTo>
                <a:lnTo>
                  <a:pt x="3297687" y="1073575"/>
                </a:lnTo>
                <a:lnTo>
                  <a:pt x="3312535" y="1032032"/>
                </a:lnTo>
                <a:lnTo>
                  <a:pt x="3317748" y="986777"/>
                </a:lnTo>
                <a:lnTo>
                  <a:pt x="3317748" y="197357"/>
                </a:lnTo>
                <a:lnTo>
                  <a:pt x="3312535" y="152103"/>
                </a:lnTo>
                <a:lnTo>
                  <a:pt x="3297687" y="110562"/>
                </a:lnTo>
                <a:lnTo>
                  <a:pt x="3274388" y="73917"/>
                </a:lnTo>
                <a:lnTo>
                  <a:pt x="3243824" y="43355"/>
                </a:lnTo>
                <a:lnTo>
                  <a:pt x="3207180" y="20058"/>
                </a:lnTo>
                <a:lnTo>
                  <a:pt x="3165640" y="5212"/>
                </a:lnTo>
                <a:lnTo>
                  <a:pt x="3120390" y="0"/>
                </a:lnTo>
                <a:close/>
              </a:path>
            </a:pathLst>
          </a:custGeom>
          <a:solidFill>
            <a:srgbClr val="0D5660"/>
          </a:solidFill>
        </p:spPr>
        <p:txBody>
          <a:bodyPr wrap="square" lIns="0" tIns="0" rIns="0" bIns="0" rtlCol="0"/>
          <a:lstStyle/>
          <a:p>
            <a:endParaRPr dirty="0"/>
          </a:p>
        </p:txBody>
      </p:sp>
      <p:sp>
        <p:nvSpPr>
          <p:cNvPr id="6" name="object 6">
            <a:extLst>
              <a:ext uri="{C183D7F6-B498-43B3-948B-1728B52AA6E4}">
                <adec:decorative xmlns:adec="http://schemas.microsoft.com/office/drawing/2017/decorative" val="1"/>
              </a:ext>
            </a:extLst>
          </p:cNvPr>
          <p:cNvSpPr/>
          <p:nvPr/>
        </p:nvSpPr>
        <p:spPr>
          <a:xfrm>
            <a:off x="3733800" y="269753"/>
            <a:ext cx="3317875" cy="1184275"/>
          </a:xfrm>
          <a:custGeom>
            <a:avLst/>
            <a:gdLst/>
            <a:ahLst/>
            <a:cxnLst/>
            <a:rect l="l" t="t" r="r" b="b"/>
            <a:pathLst>
              <a:path w="3317875" h="1184275">
                <a:moveTo>
                  <a:pt x="0" y="197357"/>
                </a:moveTo>
                <a:lnTo>
                  <a:pt x="5212" y="152103"/>
                </a:lnTo>
                <a:lnTo>
                  <a:pt x="20060" y="110562"/>
                </a:lnTo>
                <a:lnTo>
                  <a:pt x="43359" y="73917"/>
                </a:lnTo>
                <a:lnTo>
                  <a:pt x="73923" y="43355"/>
                </a:lnTo>
                <a:lnTo>
                  <a:pt x="110567" y="20058"/>
                </a:lnTo>
                <a:lnTo>
                  <a:pt x="152107" y="5212"/>
                </a:lnTo>
                <a:lnTo>
                  <a:pt x="197358" y="0"/>
                </a:lnTo>
                <a:lnTo>
                  <a:pt x="3120390" y="0"/>
                </a:lnTo>
                <a:lnTo>
                  <a:pt x="3165640" y="5212"/>
                </a:lnTo>
                <a:lnTo>
                  <a:pt x="3207180" y="20058"/>
                </a:lnTo>
                <a:lnTo>
                  <a:pt x="3243824" y="43355"/>
                </a:lnTo>
                <a:lnTo>
                  <a:pt x="3274388" y="73917"/>
                </a:lnTo>
                <a:lnTo>
                  <a:pt x="3297687" y="110562"/>
                </a:lnTo>
                <a:lnTo>
                  <a:pt x="3312535" y="152103"/>
                </a:lnTo>
                <a:lnTo>
                  <a:pt x="3317748" y="197357"/>
                </a:lnTo>
                <a:lnTo>
                  <a:pt x="3317748" y="986777"/>
                </a:lnTo>
                <a:lnTo>
                  <a:pt x="3312535" y="1032032"/>
                </a:lnTo>
                <a:lnTo>
                  <a:pt x="3297687" y="1073575"/>
                </a:lnTo>
                <a:lnTo>
                  <a:pt x="3274388" y="1110222"/>
                </a:lnTo>
                <a:lnTo>
                  <a:pt x="3243824" y="1140787"/>
                </a:lnTo>
                <a:lnTo>
                  <a:pt x="3207180" y="1164086"/>
                </a:lnTo>
                <a:lnTo>
                  <a:pt x="3165640" y="1178935"/>
                </a:lnTo>
                <a:lnTo>
                  <a:pt x="3120390" y="1184147"/>
                </a:lnTo>
                <a:lnTo>
                  <a:pt x="197358" y="1184147"/>
                </a:lnTo>
                <a:lnTo>
                  <a:pt x="152107" y="1178935"/>
                </a:lnTo>
                <a:lnTo>
                  <a:pt x="110567" y="1164086"/>
                </a:lnTo>
                <a:lnTo>
                  <a:pt x="73923" y="1140787"/>
                </a:lnTo>
                <a:lnTo>
                  <a:pt x="43359" y="1110222"/>
                </a:lnTo>
                <a:lnTo>
                  <a:pt x="20060" y="1073575"/>
                </a:lnTo>
                <a:lnTo>
                  <a:pt x="5212" y="1032032"/>
                </a:lnTo>
                <a:lnTo>
                  <a:pt x="0" y="986777"/>
                </a:lnTo>
                <a:lnTo>
                  <a:pt x="0" y="197357"/>
                </a:lnTo>
                <a:close/>
              </a:path>
            </a:pathLst>
          </a:custGeom>
          <a:ln w="57150">
            <a:solidFill>
              <a:srgbClr val="FAC539"/>
            </a:solidFill>
          </a:ln>
        </p:spPr>
        <p:txBody>
          <a:bodyPr wrap="square" lIns="0" tIns="0" rIns="0" bIns="0" rtlCol="0"/>
          <a:lstStyle/>
          <a:p>
            <a:endParaRPr/>
          </a:p>
        </p:txBody>
      </p:sp>
      <p:sp>
        <p:nvSpPr>
          <p:cNvPr id="7" name="object 7"/>
          <p:cNvSpPr txBox="1">
            <a:spLocks noGrp="1"/>
          </p:cNvSpPr>
          <p:nvPr>
            <p:ph type="title"/>
          </p:nvPr>
        </p:nvSpPr>
        <p:spPr>
          <a:xfrm>
            <a:off x="4348248" y="515122"/>
            <a:ext cx="2088514" cy="616585"/>
          </a:xfrm>
          <a:prstGeom prst="rect">
            <a:avLst/>
          </a:prstGeom>
        </p:spPr>
        <p:txBody>
          <a:bodyPr vert="horz" wrap="square" lIns="0" tIns="0" rIns="0" bIns="0" rtlCol="0">
            <a:spAutoFit/>
          </a:bodyPr>
          <a:lstStyle/>
          <a:p>
            <a:pPr marL="12700">
              <a:lnSpc>
                <a:spcPct val="100000"/>
              </a:lnSpc>
            </a:pPr>
            <a:r>
              <a:rPr sz="3800" dirty="0">
                <a:solidFill>
                  <a:srgbClr val="F7F5EB"/>
                </a:solidFill>
                <a:latin typeface="Calibri"/>
                <a:cs typeface="Calibri"/>
              </a:rPr>
              <a:t>Tier 3</a:t>
            </a:r>
            <a:r>
              <a:rPr sz="3800" spc="-114" dirty="0">
                <a:solidFill>
                  <a:srgbClr val="F7F5EB"/>
                </a:solidFill>
                <a:latin typeface="Calibri"/>
                <a:cs typeface="Calibri"/>
              </a:rPr>
              <a:t> </a:t>
            </a:r>
            <a:r>
              <a:rPr sz="3800" dirty="0">
                <a:solidFill>
                  <a:srgbClr val="F7F5EB"/>
                </a:solidFill>
                <a:latin typeface="Calibri"/>
                <a:cs typeface="Calibri"/>
              </a:rPr>
              <a:t>Plus</a:t>
            </a:r>
            <a:endParaRPr sz="3800" dirty="0">
              <a:latin typeface="Calibri"/>
              <a:cs typeface="Calibri"/>
            </a:endParaRPr>
          </a:p>
        </p:txBody>
      </p:sp>
      <p:sp>
        <p:nvSpPr>
          <p:cNvPr id="8" name="object 8" descr="The second arrow down on the right has three bullet points within it: Comprehensive; Comprehensive - Graduation; and Tier 3 Compounding."/>
          <p:cNvSpPr/>
          <p:nvPr/>
        </p:nvSpPr>
        <p:spPr>
          <a:xfrm>
            <a:off x="7051547" y="1572766"/>
            <a:ext cx="4979035" cy="1184275"/>
          </a:xfrm>
          <a:custGeom>
            <a:avLst/>
            <a:gdLst/>
            <a:ahLst/>
            <a:cxnLst/>
            <a:rect l="l" t="t" r="r" b="b"/>
            <a:pathLst>
              <a:path w="4979034" h="1184275">
                <a:moveTo>
                  <a:pt x="4386834" y="0"/>
                </a:moveTo>
                <a:lnTo>
                  <a:pt x="4386834" y="148018"/>
                </a:lnTo>
                <a:lnTo>
                  <a:pt x="0" y="148018"/>
                </a:lnTo>
                <a:lnTo>
                  <a:pt x="0" y="1036129"/>
                </a:lnTo>
                <a:lnTo>
                  <a:pt x="4386834" y="1036129"/>
                </a:lnTo>
                <a:lnTo>
                  <a:pt x="4386834" y="1184147"/>
                </a:lnTo>
                <a:lnTo>
                  <a:pt x="4978908" y="592073"/>
                </a:lnTo>
                <a:lnTo>
                  <a:pt x="4386834" y="0"/>
                </a:lnTo>
                <a:close/>
              </a:path>
            </a:pathLst>
          </a:custGeom>
          <a:solidFill>
            <a:srgbClr val="DFE1E2">
              <a:alpha val="90194"/>
            </a:srgbClr>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7051547" y="1572766"/>
            <a:ext cx="4979035" cy="1184275"/>
          </a:xfrm>
          <a:custGeom>
            <a:avLst/>
            <a:gdLst/>
            <a:ahLst/>
            <a:cxnLst/>
            <a:rect l="l" t="t" r="r" b="b"/>
            <a:pathLst>
              <a:path w="4979034" h="1184275">
                <a:moveTo>
                  <a:pt x="0" y="148018"/>
                </a:moveTo>
                <a:lnTo>
                  <a:pt x="4386834" y="148018"/>
                </a:lnTo>
                <a:lnTo>
                  <a:pt x="4386834" y="0"/>
                </a:lnTo>
                <a:lnTo>
                  <a:pt x="4978908" y="592073"/>
                </a:lnTo>
                <a:lnTo>
                  <a:pt x="4386834" y="1184147"/>
                </a:lnTo>
                <a:lnTo>
                  <a:pt x="4386834" y="1036129"/>
                </a:lnTo>
                <a:lnTo>
                  <a:pt x="0" y="1036129"/>
                </a:lnTo>
                <a:lnTo>
                  <a:pt x="0" y="148018"/>
                </a:lnTo>
                <a:close/>
              </a:path>
            </a:pathLst>
          </a:custGeom>
          <a:ln w="57149">
            <a:solidFill>
              <a:srgbClr val="FAC539"/>
            </a:solidFill>
          </a:ln>
        </p:spPr>
        <p:txBody>
          <a:bodyPr wrap="square" lIns="0" tIns="0" rIns="0" bIns="0" rtlCol="0"/>
          <a:lstStyle/>
          <a:p>
            <a:endParaRPr/>
          </a:p>
        </p:txBody>
      </p:sp>
      <p:sp>
        <p:nvSpPr>
          <p:cNvPr id="10" name="object 10" descr="The second rectangle down in the middle has the words &quot;Tier 3.&quot;"/>
          <p:cNvSpPr/>
          <p:nvPr/>
        </p:nvSpPr>
        <p:spPr>
          <a:xfrm>
            <a:off x="3733800" y="1572773"/>
            <a:ext cx="3317875" cy="1184275"/>
          </a:xfrm>
          <a:custGeom>
            <a:avLst/>
            <a:gdLst/>
            <a:ahLst/>
            <a:cxnLst/>
            <a:rect l="l" t="t" r="r" b="b"/>
            <a:pathLst>
              <a:path w="3317875" h="1184275">
                <a:moveTo>
                  <a:pt x="3120390" y="0"/>
                </a:moveTo>
                <a:lnTo>
                  <a:pt x="197358" y="0"/>
                </a:lnTo>
                <a:lnTo>
                  <a:pt x="152107" y="5212"/>
                </a:lnTo>
                <a:lnTo>
                  <a:pt x="110567" y="20058"/>
                </a:lnTo>
                <a:lnTo>
                  <a:pt x="73923" y="43355"/>
                </a:lnTo>
                <a:lnTo>
                  <a:pt x="43359" y="73917"/>
                </a:lnTo>
                <a:lnTo>
                  <a:pt x="20060" y="110562"/>
                </a:lnTo>
                <a:lnTo>
                  <a:pt x="5212" y="152103"/>
                </a:lnTo>
                <a:lnTo>
                  <a:pt x="0" y="197358"/>
                </a:lnTo>
                <a:lnTo>
                  <a:pt x="0" y="986777"/>
                </a:lnTo>
                <a:lnTo>
                  <a:pt x="5212" y="1032032"/>
                </a:lnTo>
                <a:lnTo>
                  <a:pt x="20060" y="1073575"/>
                </a:lnTo>
                <a:lnTo>
                  <a:pt x="43359" y="1110222"/>
                </a:lnTo>
                <a:lnTo>
                  <a:pt x="73923" y="1140787"/>
                </a:lnTo>
                <a:lnTo>
                  <a:pt x="110567" y="1164086"/>
                </a:lnTo>
                <a:lnTo>
                  <a:pt x="152107" y="1178935"/>
                </a:lnTo>
                <a:lnTo>
                  <a:pt x="197358" y="1184148"/>
                </a:lnTo>
                <a:lnTo>
                  <a:pt x="3120390" y="1184148"/>
                </a:lnTo>
                <a:lnTo>
                  <a:pt x="3165640" y="1178935"/>
                </a:lnTo>
                <a:lnTo>
                  <a:pt x="3207180" y="1164086"/>
                </a:lnTo>
                <a:lnTo>
                  <a:pt x="3243824" y="1140787"/>
                </a:lnTo>
                <a:lnTo>
                  <a:pt x="3274388" y="1110222"/>
                </a:lnTo>
                <a:lnTo>
                  <a:pt x="3297687" y="1073575"/>
                </a:lnTo>
                <a:lnTo>
                  <a:pt x="3312535" y="1032032"/>
                </a:lnTo>
                <a:lnTo>
                  <a:pt x="3317748" y="986777"/>
                </a:lnTo>
                <a:lnTo>
                  <a:pt x="3317748" y="197358"/>
                </a:lnTo>
                <a:lnTo>
                  <a:pt x="3312535" y="152103"/>
                </a:lnTo>
                <a:lnTo>
                  <a:pt x="3297687" y="110562"/>
                </a:lnTo>
                <a:lnTo>
                  <a:pt x="3274388" y="73917"/>
                </a:lnTo>
                <a:lnTo>
                  <a:pt x="3243824" y="43355"/>
                </a:lnTo>
                <a:lnTo>
                  <a:pt x="3207180" y="20058"/>
                </a:lnTo>
                <a:lnTo>
                  <a:pt x="3165640" y="5212"/>
                </a:lnTo>
                <a:lnTo>
                  <a:pt x="3120390" y="0"/>
                </a:lnTo>
                <a:close/>
              </a:path>
            </a:pathLst>
          </a:custGeom>
          <a:solidFill>
            <a:srgbClr val="0D5660"/>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3733800" y="1572773"/>
            <a:ext cx="3317875" cy="1184275"/>
          </a:xfrm>
          <a:custGeom>
            <a:avLst/>
            <a:gdLst/>
            <a:ahLst/>
            <a:cxnLst/>
            <a:rect l="l" t="t" r="r" b="b"/>
            <a:pathLst>
              <a:path w="3317875" h="1184275">
                <a:moveTo>
                  <a:pt x="0" y="197358"/>
                </a:moveTo>
                <a:lnTo>
                  <a:pt x="5212" y="152103"/>
                </a:lnTo>
                <a:lnTo>
                  <a:pt x="20060" y="110562"/>
                </a:lnTo>
                <a:lnTo>
                  <a:pt x="43359" y="73917"/>
                </a:lnTo>
                <a:lnTo>
                  <a:pt x="73923" y="43355"/>
                </a:lnTo>
                <a:lnTo>
                  <a:pt x="110567" y="20058"/>
                </a:lnTo>
                <a:lnTo>
                  <a:pt x="152107" y="5212"/>
                </a:lnTo>
                <a:lnTo>
                  <a:pt x="197358" y="0"/>
                </a:lnTo>
                <a:lnTo>
                  <a:pt x="3120390" y="0"/>
                </a:lnTo>
                <a:lnTo>
                  <a:pt x="3165640" y="5212"/>
                </a:lnTo>
                <a:lnTo>
                  <a:pt x="3207180" y="20058"/>
                </a:lnTo>
                <a:lnTo>
                  <a:pt x="3243824" y="43355"/>
                </a:lnTo>
                <a:lnTo>
                  <a:pt x="3274388" y="73917"/>
                </a:lnTo>
                <a:lnTo>
                  <a:pt x="3297687" y="110562"/>
                </a:lnTo>
                <a:lnTo>
                  <a:pt x="3312535" y="152103"/>
                </a:lnTo>
                <a:lnTo>
                  <a:pt x="3317748" y="197358"/>
                </a:lnTo>
                <a:lnTo>
                  <a:pt x="3317748" y="986777"/>
                </a:lnTo>
                <a:lnTo>
                  <a:pt x="3312535" y="1032032"/>
                </a:lnTo>
                <a:lnTo>
                  <a:pt x="3297687" y="1073575"/>
                </a:lnTo>
                <a:lnTo>
                  <a:pt x="3274388" y="1110222"/>
                </a:lnTo>
                <a:lnTo>
                  <a:pt x="3243824" y="1140787"/>
                </a:lnTo>
                <a:lnTo>
                  <a:pt x="3207180" y="1164086"/>
                </a:lnTo>
                <a:lnTo>
                  <a:pt x="3165640" y="1178935"/>
                </a:lnTo>
                <a:lnTo>
                  <a:pt x="3120390" y="1184148"/>
                </a:lnTo>
                <a:lnTo>
                  <a:pt x="197358" y="1184148"/>
                </a:lnTo>
                <a:lnTo>
                  <a:pt x="152107" y="1178935"/>
                </a:lnTo>
                <a:lnTo>
                  <a:pt x="110567" y="1164086"/>
                </a:lnTo>
                <a:lnTo>
                  <a:pt x="73923" y="1140787"/>
                </a:lnTo>
                <a:lnTo>
                  <a:pt x="43359" y="1110222"/>
                </a:lnTo>
                <a:lnTo>
                  <a:pt x="20060" y="1073575"/>
                </a:lnTo>
                <a:lnTo>
                  <a:pt x="5212" y="1032032"/>
                </a:lnTo>
                <a:lnTo>
                  <a:pt x="0" y="986777"/>
                </a:lnTo>
                <a:lnTo>
                  <a:pt x="0" y="197358"/>
                </a:lnTo>
                <a:close/>
              </a:path>
            </a:pathLst>
          </a:custGeom>
          <a:ln w="57150">
            <a:solidFill>
              <a:srgbClr val="FAC539"/>
            </a:solidFill>
          </a:ln>
        </p:spPr>
        <p:txBody>
          <a:bodyPr wrap="square" lIns="0" tIns="0" rIns="0" bIns="0" rtlCol="0"/>
          <a:lstStyle/>
          <a:p>
            <a:endParaRPr/>
          </a:p>
        </p:txBody>
      </p:sp>
      <p:sp>
        <p:nvSpPr>
          <p:cNvPr id="12" name="object 12"/>
          <p:cNvSpPr txBox="1"/>
          <p:nvPr/>
        </p:nvSpPr>
        <p:spPr>
          <a:xfrm>
            <a:off x="4816116" y="1818301"/>
            <a:ext cx="1151255" cy="616585"/>
          </a:xfrm>
          <a:prstGeom prst="rect">
            <a:avLst/>
          </a:prstGeom>
        </p:spPr>
        <p:txBody>
          <a:bodyPr vert="horz" wrap="square" lIns="0" tIns="0" rIns="0" bIns="0" rtlCol="0">
            <a:spAutoFit/>
          </a:bodyPr>
          <a:lstStyle/>
          <a:p>
            <a:pPr marL="12700">
              <a:lnSpc>
                <a:spcPct val="100000"/>
              </a:lnSpc>
            </a:pPr>
            <a:r>
              <a:rPr sz="3800" b="1" dirty="0">
                <a:solidFill>
                  <a:srgbClr val="F7F5EB"/>
                </a:solidFill>
                <a:latin typeface="Calibri"/>
                <a:cs typeface="Calibri"/>
              </a:rPr>
              <a:t>Tier</a:t>
            </a:r>
            <a:r>
              <a:rPr sz="3800" b="1" spc="-114" dirty="0">
                <a:solidFill>
                  <a:srgbClr val="F7F5EB"/>
                </a:solidFill>
                <a:latin typeface="Calibri"/>
                <a:cs typeface="Calibri"/>
              </a:rPr>
              <a:t> </a:t>
            </a:r>
            <a:r>
              <a:rPr sz="3800" b="1" dirty="0">
                <a:solidFill>
                  <a:srgbClr val="F7F5EB"/>
                </a:solidFill>
                <a:latin typeface="Calibri"/>
                <a:cs typeface="Calibri"/>
              </a:rPr>
              <a:t>3</a:t>
            </a:r>
            <a:endParaRPr sz="3800">
              <a:latin typeface="Calibri"/>
              <a:cs typeface="Calibri"/>
            </a:endParaRPr>
          </a:p>
        </p:txBody>
      </p:sp>
      <p:sp>
        <p:nvSpPr>
          <p:cNvPr id="13" name="object 13" descr="The third arrow down on the right has two bullet points: Targeted 3+; Targeted - English Language Proficiency."/>
          <p:cNvSpPr/>
          <p:nvPr/>
        </p:nvSpPr>
        <p:spPr>
          <a:xfrm>
            <a:off x="7051547" y="2852926"/>
            <a:ext cx="4979035" cy="1186180"/>
          </a:xfrm>
          <a:custGeom>
            <a:avLst/>
            <a:gdLst/>
            <a:ahLst/>
            <a:cxnLst/>
            <a:rect l="l" t="t" r="r" b="b"/>
            <a:pathLst>
              <a:path w="4979034" h="1186179">
                <a:moveTo>
                  <a:pt x="4386072" y="0"/>
                </a:moveTo>
                <a:lnTo>
                  <a:pt x="4386072" y="148209"/>
                </a:lnTo>
                <a:lnTo>
                  <a:pt x="0" y="148209"/>
                </a:lnTo>
                <a:lnTo>
                  <a:pt x="0" y="1037463"/>
                </a:lnTo>
                <a:lnTo>
                  <a:pt x="4386072" y="1037463"/>
                </a:lnTo>
                <a:lnTo>
                  <a:pt x="4386072" y="1185672"/>
                </a:lnTo>
                <a:lnTo>
                  <a:pt x="4978908" y="592836"/>
                </a:lnTo>
                <a:lnTo>
                  <a:pt x="4386072" y="0"/>
                </a:lnTo>
                <a:close/>
              </a:path>
            </a:pathLst>
          </a:custGeom>
          <a:solidFill>
            <a:srgbClr val="DFE1E2">
              <a:alpha val="90194"/>
            </a:srgbClr>
          </a:solidFill>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7051547" y="2852926"/>
            <a:ext cx="4979035" cy="1186180"/>
          </a:xfrm>
          <a:custGeom>
            <a:avLst/>
            <a:gdLst/>
            <a:ahLst/>
            <a:cxnLst/>
            <a:rect l="l" t="t" r="r" b="b"/>
            <a:pathLst>
              <a:path w="4979034" h="1186179">
                <a:moveTo>
                  <a:pt x="0" y="148209"/>
                </a:moveTo>
                <a:lnTo>
                  <a:pt x="4386072" y="148209"/>
                </a:lnTo>
                <a:lnTo>
                  <a:pt x="4386072" y="0"/>
                </a:lnTo>
                <a:lnTo>
                  <a:pt x="4978908" y="592836"/>
                </a:lnTo>
                <a:lnTo>
                  <a:pt x="4386072" y="1185672"/>
                </a:lnTo>
                <a:lnTo>
                  <a:pt x="4386072" y="1037463"/>
                </a:lnTo>
                <a:lnTo>
                  <a:pt x="0" y="1037463"/>
                </a:lnTo>
                <a:lnTo>
                  <a:pt x="0" y="148209"/>
                </a:lnTo>
                <a:close/>
              </a:path>
            </a:pathLst>
          </a:custGeom>
          <a:ln w="57150">
            <a:solidFill>
              <a:srgbClr val="D4C994"/>
            </a:solidFill>
          </a:ln>
        </p:spPr>
        <p:txBody>
          <a:bodyPr wrap="square" lIns="0" tIns="0" rIns="0" bIns="0" rtlCol="0"/>
          <a:lstStyle/>
          <a:p>
            <a:endParaRPr/>
          </a:p>
        </p:txBody>
      </p:sp>
      <p:sp>
        <p:nvSpPr>
          <p:cNvPr id="15" name="object 15"/>
          <p:cNvSpPr txBox="1"/>
          <p:nvPr/>
        </p:nvSpPr>
        <p:spPr>
          <a:xfrm>
            <a:off x="7050514" y="1722226"/>
            <a:ext cx="3781425" cy="1133644"/>
          </a:xfrm>
          <a:prstGeom prst="rect">
            <a:avLst/>
          </a:prstGeom>
        </p:spPr>
        <p:txBody>
          <a:bodyPr vert="horz" wrap="square" lIns="0" tIns="0" rIns="0" bIns="0" rtlCol="0">
            <a:spAutoFit/>
          </a:bodyPr>
          <a:lstStyle/>
          <a:p>
            <a:pPr marL="184785" indent="-172085">
              <a:lnSpc>
                <a:spcPct val="100000"/>
              </a:lnSpc>
              <a:buChar char="•"/>
              <a:tabLst>
                <a:tab pos="185420" algn="l"/>
              </a:tabLst>
            </a:pPr>
            <a:r>
              <a:rPr sz="1800" spc="-5" dirty="0">
                <a:solidFill>
                  <a:srgbClr val="40403C"/>
                </a:solidFill>
                <a:latin typeface="Calibri"/>
                <a:cs typeface="Calibri"/>
              </a:rPr>
              <a:t>Comprehensive</a:t>
            </a:r>
            <a:endParaRPr sz="1800" dirty="0">
              <a:latin typeface="Calibri"/>
              <a:cs typeface="Calibri"/>
            </a:endParaRPr>
          </a:p>
          <a:p>
            <a:pPr marL="184785" indent="-172085">
              <a:lnSpc>
                <a:spcPct val="100000"/>
              </a:lnSpc>
              <a:spcBef>
                <a:spcPts val="145"/>
              </a:spcBef>
              <a:buChar char="•"/>
              <a:tabLst>
                <a:tab pos="185420" algn="l"/>
              </a:tabLst>
            </a:pPr>
            <a:r>
              <a:rPr sz="1800" spc="-5" dirty="0">
                <a:solidFill>
                  <a:srgbClr val="40403C"/>
                </a:solidFill>
                <a:latin typeface="Calibri"/>
                <a:cs typeface="Calibri"/>
              </a:rPr>
              <a:t>Comprehensive</a:t>
            </a:r>
            <a:r>
              <a:rPr lang="en-US" sz="1800" spc="-5" dirty="0">
                <a:solidFill>
                  <a:srgbClr val="40403C"/>
                </a:solidFill>
                <a:latin typeface="Calibri"/>
                <a:cs typeface="Calibri"/>
              </a:rPr>
              <a:t> </a:t>
            </a:r>
            <a:r>
              <a:rPr sz="1800" spc="-5" dirty="0">
                <a:solidFill>
                  <a:srgbClr val="40403C"/>
                </a:solidFill>
                <a:latin typeface="Calibri"/>
                <a:cs typeface="Calibri"/>
              </a:rPr>
              <a:t>-</a:t>
            </a:r>
            <a:r>
              <a:rPr sz="1800" spc="-75" dirty="0">
                <a:solidFill>
                  <a:srgbClr val="40403C"/>
                </a:solidFill>
                <a:latin typeface="Calibri"/>
                <a:cs typeface="Calibri"/>
              </a:rPr>
              <a:t> </a:t>
            </a:r>
            <a:r>
              <a:rPr sz="1800" spc="-10" dirty="0">
                <a:solidFill>
                  <a:srgbClr val="40403C"/>
                </a:solidFill>
                <a:latin typeface="Calibri"/>
                <a:cs typeface="Calibri"/>
              </a:rPr>
              <a:t>Graduation</a:t>
            </a:r>
            <a:endParaRPr sz="1800" dirty="0">
              <a:latin typeface="Calibri"/>
              <a:cs typeface="Calibri"/>
            </a:endParaRPr>
          </a:p>
          <a:p>
            <a:pPr marL="184785" indent="-172085">
              <a:lnSpc>
                <a:spcPct val="100000"/>
              </a:lnSpc>
              <a:spcBef>
                <a:spcPts val="145"/>
              </a:spcBef>
              <a:buChar char="•"/>
              <a:tabLst>
                <a:tab pos="185420" algn="l"/>
              </a:tabLst>
            </a:pPr>
            <a:r>
              <a:rPr sz="1800" spc="-5" dirty="0">
                <a:solidFill>
                  <a:srgbClr val="40403C"/>
                </a:solidFill>
                <a:latin typeface="Calibri"/>
                <a:cs typeface="Calibri"/>
              </a:rPr>
              <a:t>Compound</a:t>
            </a:r>
            <a:r>
              <a:rPr lang="en-US" sz="1800" spc="-5" dirty="0">
                <a:solidFill>
                  <a:srgbClr val="40403C"/>
                </a:solidFill>
                <a:latin typeface="Calibri"/>
                <a:cs typeface="Calibri"/>
              </a:rPr>
              <a:t>ed</a:t>
            </a:r>
            <a:endParaRPr sz="1800" dirty="0">
              <a:latin typeface="Calibri"/>
              <a:cs typeface="Calibri"/>
            </a:endParaRPr>
          </a:p>
          <a:p>
            <a:pPr>
              <a:lnSpc>
                <a:spcPct val="100000"/>
              </a:lnSpc>
              <a:buClr>
                <a:srgbClr val="40403C"/>
              </a:buClr>
            </a:pPr>
            <a:endParaRPr sz="1800" dirty="0">
              <a:latin typeface="Times New Roman"/>
              <a:cs typeface="Times New Roman"/>
            </a:endParaRPr>
          </a:p>
        </p:txBody>
      </p:sp>
      <p:sp>
        <p:nvSpPr>
          <p:cNvPr id="16" name="object 16" descr="The third rectangle down in the middle has the words &quot;Tier 2.&quot;"/>
          <p:cNvSpPr/>
          <p:nvPr/>
        </p:nvSpPr>
        <p:spPr>
          <a:xfrm>
            <a:off x="3733800" y="2875793"/>
            <a:ext cx="3317875" cy="1186180"/>
          </a:xfrm>
          <a:custGeom>
            <a:avLst/>
            <a:gdLst/>
            <a:ahLst/>
            <a:cxnLst/>
            <a:rect l="l" t="t" r="r" b="b"/>
            <a:pathLst>
              <a:path w="3317875" h="1186179">
                <a:moveTo>
                  <a:pt x="3120136" y="0"/>
                </a:moveTo>
                <a:lnTo>
                  <a:pt x="197612" y="0"/>
                </a:lnTo>
                <a:lnTo>
                  <a:pt x="152303" y="5218"/>
                </a:lnTo>
                <a:lnTo>
                  <a:pt x="110710" y="20084"/>
                </a:lnTo>
                <a:lnTo>
                  <a:pt x="74018" y="43411"/>
                </a:lnTo>
                <a:lnTo>
                  <a:pt x="43415" y="74013"/>
                </a:lnTo>
                <a:lnTo>
                  <a:pt x="20086" y="110704"/>
                </a:lnTo>
                <a:lnTo>
                  <a:pt x="5219" y="152299"/>
                </a:lnTo>
                <a:lnTo>
                  <a:pt x="0" y="197612"/>
                </a:lnTo>
                <a:lnTo>
                  <a:pt x="0" y="988047"/>
                </a:lnTo>
                <a:lnTo>
                  <a:pt x="5219" y="1033360"/>
                </a:lnTo>
                <a:lnTo>
                  <a:pt x="20086" y="1074957"/>
                </a:lnTo>
                <a:lnTo>
                  <a:pt x="43415" y="1111650"/>
                </a:lnTo>
                <a:lnTo>
                  <a:pt x="74018" y="1142255"/>
                </a:lnTo>
                <a:lnTo>
                  <a:pt x="110710" y="1165584"/>
                </a:lnTo>
                <a:lnTo>
                  <a:pt x="152303" y="1180452"/>
                </a:lnTo>
                <a:lnTo>
                  <a:pt x="197612" y="1185672"/>
                </a:lnTo>
                <a:lnTo>
                  <a:pt x="3120136" y="1185672"/>
                </a:lnTo>
                <a:lnTo>
                  <a:pt x="3165444" y="1180452"/>
                </a:lnTo>
                <a:lnTo>
                  <a:pt x="3207037" y="1165584"/>
                </a:lnTo>
                <a:lnTo>
                  <a:pt x="3243729" y="1142255"/>
                </a:lnTo>
                <a:lnTo>
                  <a:pt x="3274332" y="1111650"/>
                </a:lnTo>
                <a:lnTo>
                  <a:pt x="3297661" y="1074957"/>
                </a:lnTo>
                <a:lnTo>
                  <a:pt x="3312528" y="1033360"/>
                </a:lnTo>
                <a:lnTo>
                  <a:pt x="3317748" y="988047"/>
                </a:lnTo>
                <a:lnTo>
                  <a:pt x="3317748" y="197612"/>
                </a:lnTo>
                <a:lnTo>
                  <a:pt x="3312528" y="152299"/>
                </a:lnTo>
                <a:lnTo>
                  <a:pt x="3297661" y="110704"/>
                </a:lnTo>
                <a:lnTo>
                  <a:pt x="3274332" y="74013"/>
                </a:lnTo>
                <a:lnTo>
                  <a:pt x="3243729" y="43411"/>
                </a:lnTo>
                <a:lnTo>
                  <a:pt x="3207037" y="20084"/>
                </a:lnTo>
                <a:lnTo>
                  <a:pt x="3165444" y="5218"/>
                </a:lnTo>
                <a:lnTo>
                  <a:pt x="3120136" y="0"/>
                </a:lnTo>
                <a:close/>
              </a:path>
            </a:pathLst>
          </a:custGeom>
          <a:solidFill>
            <a:srgbClr val="0D5660"/>
          </a:solidFill>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3733800" y="2875793"/>
            <a:ext cx="3317875" cy="1186180"/>
          </a:xfrm>
          <a:custGeom>
            <a:avLst/>
            <a:gdLst/>
            <a:ahLst/>
            <a:cxnLst/>
            <a:rect l="l" t="t" r="r" b="b"/>
            <a:pathLst>
              <a:path w="3317875" h="1186179">
                <a:moveTo>
                  <a:pt x="0" y="197612"/>
                </a:moveTo>
                <a:lnTo>
                  <a:pt x="5219" y="152299"/>
                </a:lnTo>
                <a:lnTo>
                  <a:pt x="20086" y="110704"/>
                </a:lnTo>
                <a:lnTo>
                  <a:pt x="43415" y="74013"/>
                </a:lnTo>
                <a:lnTo>
                  <a:pt x="74018" y="43411"/>
                </a:lnTo>
                <a:lnTo>
                  <a:pt x="110710" y="20084"/>
                </a:lnTo>
                <a:lnTo>
                  <a:pt x="152303" y="5218"/>
                </a:lnTo>
                <a:lnTo>
                  <a:pt x="197612" y="0"/>
                </a:lnTo>
                <a:lnTo>
                  <a:pt x="3120136" y="0"/>
                </a:lnTo>
                <a:lnTo>
                  <a:pt x="3165444" y="5218"/>
                </a:lnTo>
                <a:lnTo>
                  <a:pt x="3207037" y="20084"/>
                </a:lnTo>
                <a:lnTo>
                  <a:pt x="3243729" y="43411"/>
                </a:lnTo>
                <a:lnTo>
                  <a:pt x="3274332" y="74013"/>
                </a:lnTo>
                <a:lnTo>
                  <a:pt x="3297661" y="110704"/>
                </a:lnTo>
                <a:lnTo>
                  <a:pt x="3312528" y="152299"/>
                </a:lnTo>
                <a:lnTo>
                  <a:pt x="3317748" y="197612"/>
                </a:lnTo>
                <a:lnTo>
                  <a:pt x="3317748" y="988047"/>
                </a:lnTo>
                <a:lnTo>
                  <a:pt x="3312528" y="1033360"/>
                </a:lnTo>
                <a:lnTo>
                  <a:pt x="3297661" y="1074957"/>
                </a:lnTo>
                <a:lnTo>
                  <a:pt x="3274332" y="1111650"/>
                </a:lnTo>
                <a:lnTo>
                  <a:pt x="3243729" y="1142255"/>
                </a:lnTo>
                <a:lnTo>
                  <a:pt x="3207037" y="1165584"/>
                </a:lnTo>
                <a:lnTo>
                  <a:pt x="3165444" y="1180452"/>
                </a:lnTo>
                <a:lnTo>
                  <a:pt x="3120136" y="1185672"/>
                </a:lnTo>
                <a:lnTo>
                  <a:pt x="197612" y="1185672"/>
                </a:lnTo>
                <a:lnTo>
                  <a:pt x="152303" y="1180452"/>
                </a:lnTo>
                <a:lnTo>
                  <a:pt x="110710" y="1165584"/>
                </a:lnTo>
                <a:lnTo>
                  <a:pt x="74018" y="1142255"/>
                </a:lnTo>
                <a:lnTo>
                  <a:pt x="43415" y="1111650"/>
                </a:lnTo>
                <a:lnTo>
                  <a:pt x="20086" y="1074957"/>
                </a:lnTo>
                <a:lnTo>
                  <a:pt x="5219" y="1033360"/>
                </a:lnTo>
                <a:lnTo>
                  <a:pt x="0" y="988047"/>
                </a:lnTo>
                <a:lnTo>
                  <a:pt x="0" y="197612"/>
                </a:lnTo>
                <a:close/>
              </a:path>
            </a:pathLst>
          </a:custGeom>
          <a:ln w="57149">
            <a:solidFill>
              <a:srgbClr val="D4C994"/>
            </a:solidFill>
          </a:ln>
        </p:spPr>
        <p:txBody>
          <a:bodyPr wrap="square" lIns="0" tIns="0" rIns="0" bIns="0" rtlCol="0"/>
          <a:lstStyle/>
          <a:p>
            <a:endParaRPr/>
          </a:p>
        </p:txBody>
      </p:sp>
      <p:sp>
        <p:nvSpPr>
          <p:cNvPr id="18" name="object 18"/>
          <p:cNvSpPr txBox="1"/>
          <p:nvPr/>
        </p:nvSpPr>
        <p:spPr>
          <a:xfrm>
            <a:off x="4816116" y="3121479"/>
            <a:ext cx="1151255" cy="616585"/>
          </a:xfrm>
          <a:prstGeom prst="rect">
            <a:avLst/>
          </a:prstGeom>
        </p:spPr>
        <p:txBody>
          <a:bodyPr vert="horz" wrap="square" lIns="0" tIns="0" rIns="0" bIns="0" rtlCol="0">
            <a:spAutoFit/>
          </a:bodyPr>
          <a:lstStyle/>
          <a:p>
            <a:pPr marL="12700">
              <a:lnSpc>
                <a:spcPct val="100000"/>
              </a:lnSpc>
            </a:pPr>
            <a:r>
              <a:rPr sz="3800" b="1" dirty="0">
                <a:solidFill>
                  <a:srgbClr val="F7F5EB"/>
                </a:solidFill>
                <a:latin typeface="Calibri"/>
                <a:cs typeface="Calibri"/>
              </a:rPr>
              <a:t>Tier</a:t>
            </a:r>
            <a:r>
              <a:rPr sz="3800" b="1" spc="-114" dirty="0">
                <a:solidFill>
                  <a:srgbClr val="F7F5EB"/>
                </a:solidFill>
                <a:latin typeface="Calibri"/>
                <a:cs typeface="Calibri"/>
              </a:rPr>
              <a:t> </a:t>
            </a:r>
            <a:r>
              <a:rPr sz="3800" b="1" dirty="0">
                <a:solidFill>
                  <a:srgbClr val="F7F5EB"/>
                </a:solidFill>
                <a:latin typeface="Calibri"/>
                <a:cs typeface="Calibri"/>
              </a:rPr>
              <a:t>2</a:t>
            </a:r>
            <a:endParaRPr sz="3800">
              <a:latin typeface="Calibri"/>
              <a:cs typeface="Calibri"/>
            </a:endParaRPr>
          </a:p>
        </p:txBody>
      </p:sp>
      <p:sp>
        <p:nvSpPr>
          <p:cNvPr id="19" name="object 19" descr="The fourth arrow down on the right has the words &quot;Targeted 1-2.&quot; Unlike the three above it, it is not outlined in yellow."/>
          <p:cNvSpPr/>
          <p:nvPr/>
        </p:nvSpPr>
        <p:spPr>
          <a:xfrm>
            <a:off x="7051547" y="4178806"/>
            <a:ext cx="4979035" cy="1186180"/>
          </a:xfrm>
          <a:custGeom>
            <a:avLst/>
            <a:gdLst/>
            <a:ahLst/>
            <a:cxnLst/>
            <a:rect l="l" t="t" r="r" b="b"/>
            <a:pathLst>
              <a:path w="4979034" h="1186179">
                <a:moveTo>
                  <a:pt x="4386072" y="0"/>
                </a:moveTo>
                <a:lnTo>
                  <a:pt x="4386072" y="148209"/>
                </a:lnTo>
                <a:lnTo>
                  <a:pt x="0" y="148209"/>
                </a:lnTo>
                <a:lnTo>
                  <a:pt x="0" y="1037463"/>
                </a:lnTo>
                <a:lnTo>
                  <a:pt x="4386072" y="1037463"/>
                </a:lnTo>
                <a:lnTo>
                  <a:pt x="4386072" y="1185672"/>
                </a:lnTo>
                <a:lnTo>
                  <a:pt x="4978908" y="592836"/>
                </a:lnTo>
                <a:lnTo>
                  <a:pt x="4386072" y="0"/>
                </a:lnTo>
                <a:close/>
              </a:path>
            </a:pathLst>
          </a:custGeom>
          <a:solidFill>
            <a:srgbClr val="DFE1E2">
              <a:alpha val="90194"/>
            </a:srgbClr>
          </a:solidFill>
        </p:spPr>
        <p:txBody>
          <a:bodyPr wrap="square" lIns="0" tIns="0" rIns="0" bIns="0" rtlCol="0"/>
          <a:lstStyle/>
          <a:p>
            <a:endParaRPr dirty="0"/>
          </a:p>
        </p:txBody>
      </p:sp>
      <p:sp>
        <p:nvSpPr>
          <p:cNvPr id="20" name="object 20">
            <a:extLst>
              <a:ext uri="{C183D7F6-B498-43B3-948B-1728B52AA6E4}">
                <adec:decorative xmlns:adec="http://schemas.microsoft.com/office/drawing/2017/decorative" val="1"/>
              </a:ext>
            </a:extLst>
          </p:cNvPr>
          <p:cNvSpPr/>
          <p:nvPr/>
        </p:nvSpPr>
        <p:spPr>
          <a:xfrm>
            <a:off x="7051547" y="4178806"/>
            <a:ext cx="4979035" cy="1186180"/>
          </a:xfrm>
          <a:custGeom>
            <a:avLst/>
            <a:gdLst/>
            <a:ahLst/>
            <a:cxnLst/>
            <a:rect l="l" t="t" r="r" b="b"/>
            <a:pathLst>
              <a:path w="4979034" h="1186179">
                <a:moveTo>
                  <a:pt x="0" y="148209"/>
                </a:moveTo>
                <a:lnTo>
                  <a:pt x="4386072" y="148209"/>
                </a:lnTo>
                <a:lnTo>
                  <a:pt x="4386072" y="0"/>
                </a:lnTo>
                <a:lnTo>
                  <a:pt x="4978908" y="592836"/>
                </a:lnTo>
                <a:lnTo>
                  <a:pt x="4386072" y="1185672"/>
                </a:lnTo>
                <a:lnTo>
                  <a:pt x="4386072" y="1037463"/>
                </a:lnTo>
                <a:lnTo>
                  <a:pt x="0" y="1037463"/>
                </a:lnTo>
                <a:lnTo>
                  <a:pt x="0" y="148209"/>
                </a:lnTo>
                <a:close/>
              </a:path>
            </a:pathLst>
          </a:custGeom>
          <a:ln w="12700">
            <a:solidFill>
              <a:srgbClr val="CCD1D2"/>
            </a:solidFill>
          </a:ln>
        </p:spPr>
        <p:txBody>
          <a:bodyPr wrap="square" lIns="0" tIns="0" rIns="0" bIns="0" rtlCol="0"/>
          <a:lstStyle/>
          <a:p>
            <a:endParaRPr/>
          </a:p>
        </p:txBody>
      </p:sp>
      <p:sp>
        <p:nvSpPr>
          <p:cNvPr id="21" name="object 21"/>
          <p:cNvSpPr txBox="1"/>
          <p:nvPr/>
        </p:nvSpPr>
        <p:spPr>
          <a:xfrm>
            <a:off x="7059018" y="4594449"/>
            <a:ext cx="4442986" cy="276999"/>
          </a:xfrm>
          <a:prstGeom prst="rect">
            <a:avLst/>
          </a:prstGeom>
        </p:spPr>
        <p:txBody>
          <a:bodyPr vert="horz" wrap="square" lIns="0" tIns="0" rIns="0" bIns="0" rtlCol="0">
            <a:spAutoFit/>
          </a:bodyPr>
          <a:lstStyle/>
          <a:p>
            <a:pPr marL="184785" indent="-172085">
              <a:lnSpc>
                <a:spcPct val="100000"/>
              </a:lnSpc>
              <a:buChar char="•"/>
              <a:tabLst>
                <a:tab pos="185420" algn="l"/>
              </a:tabLst>
            </a:pPr>
            <a:r>
              <a:rPr sz="1800" spc="-30" dirty="0">
                <a:solidFill>
                  <a:srgbClr val="40403C"/>
                </a:solidFill>
                <a:latin typeface="Calibri"/>
                <a:cs typeface="Calibri"/>
              </a:rPr>
              <a:t>Targeted</a:t>
            </a:r>
            <a:r>
              <a:rPr sz="1800" spc="-75" dirty="0">
                <a:solidFill>
                  <a:srgbClr val="40403C"/>
                </a:solidFill>
                <a:latin typeface="Calibri"/>
                <a:cs typeface="Calibri"/>
              </a:rPr>
              <a:t> </a:t>
            </a:r>
            <a:r>
              <a:rPr sz="1800" spc="-5" dirty="0">
                <a:solidFill>
                  <a:srgbClr val="40403C"/>
                </a:solidFill>
                <a:latin typeface="Calibri"/>
                <a:cs typeface="Calibri"/>
              </a:rPr>
              <a:t>1-2</a:t>
            </a:r>
            <a:r>
              <a:rPr lang="en-US" sz="1800" spc="-5" dirty="0">
                <a:solidFill>
                  <a:srgbClr val="40403C"/>
                </a:solidFill>
                <a:latin typeface="Calibri"/>
                <a:cs typeface="Calibri"/>
              </a:rPr>
              <a:t> student groups</a:t>
            </a:r>
          </a:p>
        </p:txBody>
      </p:sp>
      <p:sp>
        <p:nvSpPr>
          <p:cNvPr id="22" name="object 22" descr="The fourth rectangle down in the middle has the words &quot;Tier 1.&quot; Unlike the three above it, it is not outlined in yellow."/>
          <p:cNvSpPr/>
          <p:nvPr/>
        </p:nvSpPr>
        <p:spPr>
          <a:xfrm>
            <a:off x="3733800" y="4178813"/>
            <a:ext cx="3317875" cy="1186180"/>
          </a:xfrm>
          <a:custGeom>
            <a:avLst/>
            <a:gdLst/>
            <a:ahLst/>
            <a:cxnLst/>
            <a:rect l="l" t="t" r="r" b="b"/>
            <a:pathLst>
              <a:path w="3317875" h="1186179">
                <a:moveTo>
                  <a:pt x="3120136" y="0"/>
                </a:moveTo>
                <a:lnTo>
                  <a:pt x="197612" y="0"/>
                </a:lnTo>
                <a:lnTo>
                  <a:pt x="152303" y="5218"/>
                </a:lnTo>
                <a:lnTo>
                  <a:pt x="110710" y="20084"/>
                </a:lnTo>
                <a:lnTo>
                  <a:pt x="74018" y="43411"/>
                </a:lnTo>
                <a:lnTo>
                  <a:pt x="43415" y="74013"/>
                </a:lnTo>
                <a:lnTo>
                  <a:pt x="20086" y="110704"/>
                </a:lnTo>
                <a:lnTo>
                  <a:pt x="5219" y="152299"/>
                </a:lnTo>
                <a:lnTo>
                  <a:pt x="0" y="197612"/>
                </a:lnTo>
                <a:lnTo>
                  <a:pt x="0" y="988047"/>
                </a:lnTo>
                <a:lnTo>
                  <a:pt x="5219" y="1033360"/>
                </a:lnTo>
                <a:lnTo>
                  <a:pt x="20086" y="1074957"/>
                </a:lnTo>
                <a:lnTo>
                  <a:pt x="43415" y="1111650"/>
                </a:lnTo>
                <a:lnTo>
                  <a:pt x="74018" y="1142255"/>
                </a:lnTo>
                <a:lnTo>
                  <a:pt x="110710" y="1165584"/>
                </a:lnTo>
                <a:lnTo>
                  <a:pt x="152303" y="1180452"/>
                </a:lnTo>
                <a:lnTo>
                  <a:pt x="197612" y="1185672"/>
                </a:lnTo>
                <a:lnTo>
                  <a:pt x="3120136" y="1185672"/>
                </a:lnTo>
                <a:lnTo>
                  <a:pt x="3165444" y="1180452"/>
                </a:lnTo>
                <a:lnTo>
                  <a:pt x="3207037" y="1165584"/>
                </a:lnTo>
                <a:lnTo>
                  <a:pt x="3243729" y="1142255"/>
                </a:lnTo>
                <a:lnTo>
                  <a:pt x="3274332" y="1111650"/>
                </a:lnTo>
                <a:lnTo>
                  <a:pt x="3297661" y="1074957"/>
                </a:lnTo>
                <a:lnTo>
                  <a:pt x="3312528" y="1033360"/>
                </a:lnTo>
                <a:lnTo>
                  <a:pt x="3317748" y="988047"/>
                </a:lnTo>
                <a:lnTo>
                  <a:pt x="3317748" y="197612"/>
                </a:lnTo>
                <a:lnTo>
                  <a:pt x="3312528" y="152299"/>
                </a:lnTo>
                <a:lnTo>
                  <a:pt x="3297661" y="110704"/>
                </a:lnTo>
                <a:lnTo>
                  <a:pt x="3274332" y="74013"/>
                </a:lnTo>
                <a:lnTo>
                  <a:pt x="3243729" y="43411"/>
                </a:lnTo>
                <a:lnTo>
                  <a:pt x="3207037" y="20084"/>
                </a:lnTo>
                <a:lnTo>
                  <a:pt x="3165444" y="5218"/>
                </a:lnTo>
                <a:lnTo>
                  <a:pt x="3120136" y="0"/>
                </a:lnTo>
                <a:close/>
              </a:path>
            </a:pathLst>
          </a:custGeom>
          <a:solidFill>
            <a:srgbClr val="0D5660"/>
          </a:solidFill>
        </p:spPr>
        <p:txBody>
          <a:bodyPr wrap="square" lIns="0" tIns="0" rIns="0" bIns="0" rtlCol="0"/>
          <a:lstStyle/>
          <a:p>
            <a:endParaRPr/>
          </a:p>
        </p:txBody>
      </p:sp>
      <p:sp>
        <p:nvSpPr>
          <p:cNvPr id="23" name="object 23">
            <a:extLst>
              <a:ext uri="{C183D7F6-B498-43B3-948B-1728B52AA6E4}">
                <adec:decorative xmlns:adec="http://schemas.microsoft.com/office/drawing/2017/decorative" val="1"/>
              </a:ext>
            </a:extLst>
          </p:cNvPr>
          <p:cNvSpPr/>
          <p:nvPr/>
        </p:nvSpPr>
        <p:spPr>
          <a:xfrm>
            <a:off x="3733800" y="4178813"/>
            <a:ext cx="3317875" cy="1186180"/>
          </a:xfrm>
          <a:custGeom>
            <a:avLst/>
            <a:gdLst/>
            <a:ahLst/>
            <a:cxnLst/>
            <a:rect l="l" t="t" r="r" b="b"/>
            <a:pathLst>
              <a:path w="3317875" h="1186179">
                <a:moveTo>
                  <a:pt x="0" y="197612"/>
                </a:moveTo>
                <a:lnTo>
                  <a:pt x="5219" y="152299"/>
                </a:lnTo>
                <a:lnTo>
                  <a:pt x="20086" y="110704"/>
                </a:lnTo>
                <a:lnTo>
                  <a:pt x="43415" y="74013"/>
                </a:lnTo>
                <a:lnTo>
                  <a:pt x="74018" y="43411"/>
                </a:lnTo>
                <a:lnTo>
                  <a:pt x="110710" y="20084"/>
                </a:lnTo>
                <a:lnTo>
                  <a:pt x="152303" y="5218"/>
                </a:lnTo>
                <a:lnTo>
                  <a:pt x="197612" y="0"/>
                </a:lnTo>
                <a:lnTo>
                  <a:pt x="3120136" y="0"/>
                </a:lnTo>
                <a:lnTo>
                  <a:pt x="3165444" y="5218"/>
                </a:lnTo>
                <a:lnTo>
                  <a:pt x="3207037" y="20084"/>
                </a:lnTo>
                <a:lnTo>
                  <a:pt x="3243729" y="43411"/>
                </a:lnTo>
                <a:lnTo>
                  <a:pt x="3274332" y="74013"/>
                </a:lnTo>
                <a:lnTo>
                  <a:pt x="3297661" y="110704"/>
                </a:lnTo>
                <a:lnTo>
                  <a:pt x="3312528" y="152299"/>
                </a:lnTo>
                <a:lnTo>
                  <a:pt x="3317748" y="197612"/>
                </a:lnTo>
                <a:lnTo>
                  <a:pt x="3317748" y="988047"/>
                </a:lnTo>
                <a:lnTo>
                  <a:pt x="3312528" y="1033360"/>
                </a:lnTo>
                <a:lnTo>
                  <a:pt x="3297661" y="1074957"/>
                </a:lnTo>
                <a:lnTo>
                  <a:pt x="3274332" y="1111650"/>
                </a:lnTo>
                <a:lnTo>
                  <a:pt x="3243729" y="1142255"/>
                </a:lnTo>
                <a:lnTo>
                  <a:pt x="3207037" y="1165584"/>
                </a:lnTo>
                <a:lnTo>
                  <a:pt x="3165444" y="1180452"/>
                </a:lnTo>
                <a:lnTo>
                  <a:pt x="3120136" y="1185672"/>
                </a:lnTo>
                <a:lnTo>
                  <a:pt x="197612" y="1185672"/>
                </a:lnTo>
                <a:lnTo>
                  <a:pt x="152303" y="1180452"/>
                </a:lnTo>
                <a:lnTo>
                  <a:pt x="110710" y="1165584"/>
                </a:lnTo>
                <a:lnTo>
                  <a:pt x="74018" y="1142255"/>
                </a:lnTo>
                <a:lnTo>
                  <a:pt x="43415" y="1111650"/>
                </a:lnTo>
                <a:lnTo>
                  <a:pt x="20086" y="1074957"/>
                </a:lnTo>
                <a:lnTo>
                  <a:pt x="5219" y="1033360"/>
                </a:lnTo>
                <a:lnTo>
                  <a:pt x="0" y="988047"/>
                </a:lnTo>
                <a:lnTo>
                  <a:pt x="0" y="197612"/>
                </a:lnTo>
                <a:close/>
              </a:path>
            </a:pathLst>
          </a:custGeom>
          <a:ln w="12699">
            <a:solidFill>
              <a:srgbClr val="F7F5EB"/>
            </a:solidFill>
          </a:ln>
        </p:spPr>
        <p:txBody>
          <a:bodyPr wrap="square" lIns="0" tIns="0" rIns="0" bIns="0" rtlCol="0"/>
          <a:lstStyle/>
          <a:p>
            <a:endParaRPr/>
          </a:p>
        </p:txBody>
      </p:sp>
      <p:sp>
        <p:nvSpPr>
          <p:cNvPr id="24" name="object 24"/>
          <p:cNvSpPr txBox="1"/>
          <p:nvPr/>
        </p:nvSpPr>
        <p:spPr>
          <a:xfrm>
            <a:off x="4816116" y="4424657"/>
            <a:ext cx="1151255" cy="616585"/>
          </a:xfrm>
          <a:prstGeom prst="rect">
            <a:avLst/>
          </a:prstGeom>
        </p:spPr>
        <p:txBody>
          <a:bodyPr vert="horz" wrap="square" lIns="0" tIns="0" rIns="0" bIns="0" rtlCol="0">
            <a:spAutoFit/>
          </a:bodyPr>
          <a:lstStyle/>
          <a:p>
            <a:pPr marL="12700">
              <a:lnSpc>
                <a:spcPct val="100000"/>
              </a:lnSpc>
            </a:pPr>
            <a:r>
              <a:rPr sz="3800" b="1" dirty="0">
                <a:solidFill>
                  <a:srgbClr val="F7F5EB"/>
                </a:solidFill>
                <a:latin typeface="Calibri"/>
                <a:cs typeface="Calibri"/>
              </a:rPr>
              <a:t>Tier</a:t>
            </a:r>
            <a:r>
              <a:rPr sz="3800" b="1" spc="-114" dirty="0">
                <a:solidFill>
                  <a:srgbClr val="F7F5EB"/>
                </a:solidFill>
                <a:latin typeface="Calibri"/>
                <a:cs typeface="Calibri"/>
              </a:rPr>
              <a:t> </a:t>
            </a:r>
            <a:r>
              <a:rPr sz="3800" b="1" dirty="0">
                <a:solidFill>
                  <a:srgbClr val="F7F5EB"/>
                </a:solidFill>
                <a:latin typeface="Calibri"/>
                <a:cs typeface="Calibri"/>
              </a:rPr>
              <a:t>1</a:t>
            </a:r>
            <a:endParaRPr sz="3800">
              <a:latin typeface="Calibri"/>
              <a:cs typeface="Calibri"/>
            </a:endParaRPr>
          </a:p>
        </p:txBody>
      </p:sp>
      <p:sp>
        <p:nvSpPr>
          <p:cNvPr id="25" name="object 25" descr="The fifth arrow down on the right has two bullet points: Foundational; Exiting Cycle 1 Comprehensive or Targeted Supports. It also is not outlined in yellow, unlike the top three."/>
          <p:cNvSpPr/>
          <p:nvPr/>
        </p:nvSpPr>
        <p:spPr>
          <a:xfrm>
            <a:off x="7051547" y="5481826"/>
            <a:ext cx="4979035" cy="1186180"/>
          </a:xfrm>
          <a:custGeom>
            <a:avLst/>
            <a:gdLst/>
            <a:ahLst/>
            <a:cxnLst/>
            <a:rect l="l" t="t" r="r" b="b"/>
            <a:pathLst>
              <a:path w="4979034" h="1186179">
                <a:moveTo>
                  <a:pt x="4386072" y="0"/>
                </a:moveTo>
                <a:lnTo>
                  <a:pt x="4386072" y="148208"/>
                </a:lnTo>
                <a:lnTo>
                  <a:pt x="0" y="148208"/>
                </a:lnTo>
                <a:lnTo>
                  <a:pt x="0" y="1037462"/>
                </a:lnTo>
                <a:lnTo>
                  <a:pt x="4386072" y="1037462"/>
                </a:lnTo>
                <a:lnTo>
                  <a:pt x="4386072" y="1185671"/>
                </a:lnTo>
                <a:lnTo>
                  <a:pt x="4978908" y="592835"/>
                </a:lnTo>
                <a:lnTo>
                  <a:pt x="4386072" y="0"/>
                </a:lnTo>
                <a:close/>
              </a:path>
            </a:pathLst>
          </a:custGeom>
          <a:solidFill>
            <a:srgbClr val="DFE1E2">
              <a:alpha val="90194"/>
            </a:srgbClr>
          </a:solidFill>
        </p:spPr>
        <p:txBody>
          <a:bodyPr wrap="square" lIns="0" tIns="0" rIns="0" bIns="0" rtlCol="0"/>
          <a:lstStyle/>
          <a:p>
            <a:endParaRPr/>
          </a:p>
        </p:txBody>
      </p:sp>
      <p:sp>
        <p:nvSpPr>
          <p:cNvPr id="26" name="object 26">
            <a:extLst>
              <a:ext uri="{C183D7F6-B498-43B3-948B-1728B52AA6E4}">
                <adec:decorative xmlns:adec="http://schemas.microsoft.com/office/drawing/2017/decorative" val="1"/>
              </a:ext>
            </a:extLst>
          </p:cNvPr>
          <p:cNvSpPr/>
          <p:nvPr/>
        </p:nvSpPr>
        <p:spPr>
          <a:xfrm>
            <a:off x="7051547" y="5481826"/>
            <a:ext cx="4979035" cy="1186180"/>
          </a:xfrm>
          <a:custGeom>
            <a:avLst/>
            <a:gdLst/>
            <a:ahLst/>
            <a:cxnLst/>
            <a:rect l="l" t="t" r="r" b="b"/>
            <a:pathLst>
              <a:path w="4979034" h="1186179">
                <a:moveTo>
                  <a:pt x="0" y="148208"/>
                </a:moveTo>
                <a:lnTo>
                  <a:pt x="4386072" y="148208"/>
                </a:lnTo>
                <a:lnTo>
                  <a:pt x="4386072" y="0"/>
                </a:lnTo>
                <a:lnTo>
                  <a:pt x="4978908" y="592835"/>
                </a:lnTo>
                <a:lnTo>
                  <a:pt x="4386072" y="1185671"/>
                </a:lnTo>
                <a:lnTo>
                  <a:pt x="4386072" y="1037462"/>
                </a:lnTo>
                <a:lnTo>
                  <a:pt x="0" y="1037462"/>
                </a:lnTo>
                <a:lnTo>
                  <a:pt x="0" y="148208"/>
                </a:lnTo>
                <a:close/>
              </a:path>
            </a:pathLst>
          </a:custGeom>
          <a:ln w="12700">
            <a:solidFill>
              <a:srgbClr val="CCD1D2"/>
            </a:solidFill>
          </a:ln>
        </p:spPr>
        <p:txBody>
          <a:bodyPr wrap="square" lIns="0" tIns="0" rIns="0" bIns="0" rtlCol="0"/>
          <a:lstStyle/>
          <a:p>
            <a:endParaRPr/>
          </a:p>
        </p:txBody>
      </p:sp>
      <p:sp>
        <p:nvSpPr>
          <p:cNvPr id="27" name="object 27"/>
          <p:cNvSpPr txBox="1"/>
          <p:nvPr/>
        </p:nvSpPr>
        <p:spPr>
          <a:xfrm>
            <a:off x="7050514" y="5641093"/>
            <a:ext cx="4129404" cy="842644"/>
          </a:xfrm>
          <a:prstGeom prst="rect">
            <a:avLst/>
          </a:prstGeom>
        </p:spPr>
        <p:txBody>
          <a:bodyPr vert="horz" wrap="square" lIns="0" tIns="0" rIns="0" bIns="0" rtlCol="0">
            <a:spAutoFit/>
          </a:bodyPr>
          <a:lstStyle/>
          <a:p>
            <a:pPr marL="184785" indent="-172085">
              <a:lnSpc>
                <a:spcPct val="100000"/>
              </a:lnSpc>
              <a:buChar char="•"/>
              <a:tabLst>
                <a:tab pos="185420" algn="l"/>
              </a:tabLst>
            </a:pPr>
            <a:r>
              <a:rPr sz="1800" spc="-5" dirty="0">
                <a:solidFill>
                  <a:srgbClr val="40403C"/>
                </a:solidFill>
                <a:latin typeface="Calibri"/>
                <a:cs typeface="Calibri"/>
              </a:rPr>
              <a:t>Foundational</a:t>
            </a:r>
            <a:endParaRPr sz="1800" dirty="0">
              <a:latin typeface="Calibri"/>
              <a:cs typeface="Calibri"/>
            </a:endParaRPr>
          </a:p>
          <a:p>
            <a:pPr marL="184785" marR="5080" indent="-172085">
              <a:lnSpc>
                <a:spcPts val="1980"/>
              </a:lnSpc>
              <a:spcBef>
                <a:spcPts val="360"/>
              </a:spcBef>
              <a:buChar char="•"/>
              <a:tabLst>
                <a:tab pos="185420" algn="l"/>
              </a:tabLst>
            </a:pPr>
            <a:r>
              <a:rPr sz="1800" spc="-5" dirty="0">
                <a:solidFill>
                  <a:srgbClr val="40403C"/>
                </a:solidFill>
                <a:latin typeface="Calibri"/>
                <a:cs typeface="Calibri"/>
              </a:rPr>
              <a:t>E</a:t>
            </a:r>
            <a:r>
              <a:rPr lang="en-US" sz="1800" spc="-5" dirty="0">
                <a:solidFill>
                  <a:srgbClr val="40403C"/>
                </a:solidFill>
                <a:latin typeface="Calibri"/>
                <a:cs typeface="Calibri"/>
              </a:rPr>
              <a:t>ligible to e</a:t>
            </a:r>
            <a:r>
              <a:rPr sz="1800" spc="-5" dirty="0">
                <a:solidFill>
                  <a:srgbClr val="40403C"/>
                </a:solidFill>
                <a:latin typeface="Calibri"/>
                <a:cs typeface="Calibri"/>
              </a:rPr>
              <a:t>xit</a:t>
            </a:r>
            <a:r>
              <a:rPr lang="en-US" sz="1800" spc="-5" dirty="0">
                <a:solidFill>
                  <a:srgbClr val="40403C"/>
                </a:solidFill>
                <a:latin typeface="Calibri"/>
                <a:cs typeface="Calibri"/>
              </a:rPr>
              <a:t> </a:t>
            </a:r>
            <a:r>
              <a:rPr sz="1800" spc="-10" dirty="0">
                <a:solidFill>
                  <a:srgbClr val="40403C"/>
                </a:solidFill>
                <a:latin typeface="Calibri"/>
                <a:cs typeface="Calibri"/>
              </a:rPr>
              <a:t>Cycle </a:t>
            </a:r>
            <a:r>
              <a:rPr lang="en-US" dirty="0">
                <a:solidFill>
                  <a:srgbClr val="40403C"/>
                </a:solidFill>
                <a:latin typeface="Calibri"/>
                <a:cs typeface="Calibri"/>
              </a:rPr>
              <a:t>2</a:t>
            </a:r>
            <a:r>
              <a:rPr sz="1800" dirty="0">
                <a:solidFill>
                  <a:srgbClr val="40403C"/>
                </a:solidFill>
                <a:latin typeface="Calibri"/>
                <a:cs typeface="Calibri"/>
              </a:rPr>
              <a:t> </a:t>
            </a:r>
            <a:r>
              <a:rPr sz="1800" spc="-5" dirty="0">
                <a:solidFill>
                  <a:srgbClr val="40403C"/>
                </a:solidFill>
                <a:latin typeface="Calibri"/>
                <a:cs typeface="Calibri"/>
              </a:rPr>
              <a:t>Comprehensive or </a:t>
            </a:r>
            <a:r>
              <a:rPr sz="1800" spc="-30" dirty="0">
                <a:solidFill>
                  <a:srgbClr val="40403C"/>
                </a:solidFill>
                <a:latin typeface="Calibri"/>
                <a:cs typeface="Calibri"/>
              </a:rPr>
              <a:t>Targeted  </a:t>
            </a:r>
            <a:r>
              <a:rPr sz="1800" spc="-5" dirty="0">
                <a:solidFill>
                  <a:srgbClr val="40403C"/>
                </a:solidFill>
                <a:latin typeface="Calibri"/>
                <a:cs typeface="Calibri"/>
              </a:rPr>
              <a:t>Supports</a:t>
            </a:r>
            <a:endParaRPr sz="1800" dirty="0">
              <a:latin typeface="Calibri"/>
              <a:cs typeface="Calibri"/>
            </a:endParaRPr>
          </a:p>
        </p:txBody>
      </p:sp>
      <p:sp>
        <p:nvSpPr>
          <p:cNvPr id="28" name="object 28" descr="The fifth rectangle down in the middle has the word &quot;Foundational&quot; in it. It also is not outlined in yellow, unlike the top three."/>
          <p:cNvSpPr/>
          <p:nvPr/>
        </p:nvSpPr>
        <p:spPr>
          <a:xfrm>
            <a:off x="3733800" y="5481833"/>
            <a:ext cx="3317875" cy="1186180"/>
          </a:xfrm>
          <a:custGeom>
            <a:avLst/>
            <a:gdLst/>
            <a:ahLst/>
            <a:cxnLst/>
            <a:rect l="l" t="t" r="r" b="b"/>
            <a:pathLst>
              <a:path w="3317875" h="1186179">
                <a:moveTo>
                  <a:pt x="3120136" y="0"/>
                </a:moveTo>
                <a:lnTo>
                  <a:pt x="197612" y="0"/>
                </a:lnTo>
                <a:lnTo>
                  <a:pt x="152303" y="5218"/>
                </a:lnTo>
                <a:lnTo>
                  <a:pt x="110710" y="20084"/>
                </a:lnTo>
                <a:lnTo>
                  <a:pt x="74018" y="43411"/>
                </a:lnTo>
                <a:lnTo>
                  <a:pt x="43415" y="74013"/>
                </a:lnTo>
                <a:lnTo>
                  <a:pt x="20086" y="110704"/>
                </a:lnTo>
                <a:lnTo>
                  <a:pt x="5219" y="152299"/>
                </a:lnTo>
                <a:lnTo>
                  <a:pt x="0" y="197612"/>
                </a:lnTo>
                <a:lnTo>
                  <a:pt x="0" y="988047"/>
                </a:lnTo>
                <a:lnTo>
                  <a:pt x="5219" y="1033360"/>
                </a:lnTo>
                <a:lnTo>
                  <a:pt x="20086" y="1074957"/>
                </a:lnTo>
                <a:lnTo>
                  <a:pt x="43415" y="1111650"/>
                </a:lnTo>
                <a:lnTo>
                  <a:pt x="74018" y="1142255"/>
                </a:lnTo>
                <a:lnTo>
                  <a:pt x="110710" y="1165584"/>
                </a:lnTo>
                <a:lnTo>
                  <a:pt x="152303" y="1180452"/>
                </a:lnTo>
                <a:lnTo>
                  <a:pt x="197612" y="1185672"/>
                </a:lnTo>
                <a:lnTo>
                  <a:pt x="3120136" y="1185672"/>
                </a:lnTo>
                <a:lnTo>
                  <a:pt x="3165444" y="1180452"/>
                </a:lnTo>
                <a:lnTo>
                  <a:pt x="3207037" y="1165584"/>
                </a:lnTo>
                <a:lnTo>
                  <a:pt x="3243729" y="1142255"/>
                </a:lnTo>
                <a:lnTo>
                  <a:pt x="3274332" y="1111650"/>
                </a:lnTo>
                <a:lnTo>
                  <a:pt x="3297661" y="1074957"/>
                </a:lnTo>
                <a:lnTo>
                  <a:pt x="3312528" y="1033360"/>
                </a:lnTo>
                <a:lnTo>
                  <a:pt x="3317748" y="988047"/>
                </a:lnTo>
                <a:lnTo>
                  <a:pt x="3317748" y="197612"/>
                </a:lnTo>
                <a:lnTo>
                  <a:pt x="3312528" y="152299"/>
                </a:lnTo>
                <a:lnTo>
                  <a:pt x="3297661" y="110704"/>
                </a:lnTo>
                <a:lnTo>
                  <a:pt x="3274332" y="74013"/>
                </a:lnTo>
                <a:lnTo>
                  <a:pt x="3243729" y="43411"/>
                </a:lnTo>
                <a:lnTo>
                  <a:pt x="3207037" y="20084"/>
                </a:lnTo>
                <a:lnTo>
                  <a:pt x="3165444" y="5218"/>
                </a:lnTo>
                <a:lnTo>
                  <a:pt x="3120136" y="0"/>
                </a:lnTo>
                <a:close/>
              </a:path>
            </a:pathLst>
          </a:custGeom>
          <a:solidFill>
            <a:srgbClr val="0D5660"/>
          </a:solidFill>
        </p:spPr>
        <p:txBody>
          <a:bodyPr wrap="square" lIns="0" tIns="0" rIns="0" bIns="0" rtlCol="0"/>
          <a:lstStyle/>
          <a:p>
            <a:endParaRPr/>
          </a:p>
        </p:txBody>
      </p:sp>
      <p:sp>
        <p:nvSpPr>
          <p:cNvPr id="29" name="object 29">
            <a:extLst>
              <a:ext uri="{C183D7F6-B498-43B3-948B-1728B52AA6E4}">
                <adec:decorative xmlns:adec="http://schemas.microsoft.com/office/drawing/2017/decorative" val="1"/>
              </a:ext>
            </a:extLst>
          </p:cNvPr>
          <p:cNvSpPr/>
          <p:nvPr/>
        </p:nvSpPr>
        <p:spPr>
          <a:xfrm>
            <a:off x="3733800" y="5481833"/>
            <a:ext cx="3317875" cy="1186180"/>
          </a:xfrm>
          <a:custGeom>
            <a:avLst/>
            <a:gdLst/>
            <a:ahLst/>
            <a:cxnLst/>
            <a:rect l="l" t="t" r="r" b="b"/>
            <a:pathLst>
              <a:path w="3317875" h="1186179">
                <a:moveTo>
                  <a:pt x="0" y="197612"/>
                </a:moveTo>
                <a:lnTo>
                  <a:pt x="5219" y="152299"/>
                </a:lnTo>
                <a:lnTo>
                  <a:pt x="20086" y="110704"/>
                </a:lnTo>
                <a:lnTo>
                  <a:pt x="43415" y="74013"/>
                </a:lnTo>
                <a:lnTo>
                  <a:pt x="74018" y="43411"/>
                </a:lnTo>
                <a:lnTo>
                  <a:pt x="110710" y="20084"/>
                </a:lnTo>
                <a:lnTo>
                  <a:pt x="152303" y="5218"/>
                </a:lnTo>
                <a:lnTo>
                  <a:pt x="197612" y="0"/>
                </a:lnTo>
                <a:lnTo>
                  <a:pt x="3120136" y="0"/>
                </a:lnTo>
                <a:lnTo>
                  <a:pt x="3165444" y="5218"/>
                </a:lnTo>
                <a:lnTo>
                  <a:pt x="3207037" y="20084"/>
                </a:lnTo>
                <a:lnTo>
                  <a:pt x="3243729" y="43411"/>
                </a:lnTo>
                <a:lnTo>
                  <a:pt x="3274332" y="74013"/>
                </a:lnTo>
                <a:lnTo>
                  <a:pt x="3297661" y="110704"/>
                </a:lnTo>
                <a:lnTo>
                  <a:pt x="3312528" y="152299"/>
                </a:lnTo>
                <a:lnTo>
                  <a:pt x="3317748" y="197612"/>
                </a:lnTo>
                <a:lnTo>
                  <a:pt x="3317748" y="988047"/>
                </a:lnTo>
                <a:lnTo>
                  <a:pt x="3312528" y="1033360"/>
                </a:lnTo>
                <a:lnTo>
                  <a:pt x="3297661" y="1074957"/>
                </a:lnTo>
                <a:lnTo>
                  <a:pt x="3274332" y="1111650"/>
                </a:lnTo>
                <a:lnTo>
                  <a:pt x="3243729" y="1142255"/>
                </a:lnTo>
                <a:lnTo>
                  <a:pt x="3207037" y="1165584"/>
                </a:lnTo>
                <a:lnTo>
                  <a:pt x="3165444" y="1180452"/>
                </a:lnTo>
                <a:lnTo>
                  <a:pt x="3120136" y="1185672"/>
                </a:lnTo>
                <a:lnTo>
                  <a:pt x="197612" y="1185672"/>
                </a:lnTo>
                <a:lnTo>
                  <a:pt x="152303" y="1180452"/>
                </a:lnTo>
                <a:lnTo>
                  <a:pt x="110710" y="1165584"/>
                </a:lnTo>
                <a:lnTo>
                  <a:pt x="74018" y="1142255"/>
                </a:lnTo>
                <a:lnTo>
                  <a:pt x="43415" y="1111650"/>
                </a:lnTo>
                <a:lnTo>
                  <a:pt x="20086" y="1074957"/>
                </a:lnTo>
                <a:lnTo>
                  <a:pt x="5219" y="1033360"/>
                </a:lnTo>
                <a:lnTo>
                  <a:pt x="0" y="988047"/>
                </a:lnTo>
                <a:lnTo>
                  <a:pt x="0" y="197612"/>
                </a:lnTo>
                <a:close/>
              </a:path>
            </a:pathLst>
          </a:custGeom>
          <a:ln w="12699">
            <a:solidFill>
              <a:srgbClr val="F7F5EB"/>
            </a:solidFill>
          </a:ln>
        </p:spPr>
        <p:txBody>
          <a:bodyPr wrap="square" lIns="0" tIns="0" rIns="0" bIns="0" rtlCol="0"/>
          <a:lstStyle/>
          <a:p>
            <a:endParaRPr/>
          </a:p>
        </p:txBody>
      </p:sp>
      <p:sp>
        <p:nvSpPr>
          <p:cNvPr id="30" name="object 30"/>
          <p:cNvSpPr txBox="1"/>
          <p:nvPr/>
        </p:nvSpPr>
        <p:spPr>
          <a:xfrm>
            <a:off x="382555" y="2043404"/>
            <a:ext cx="6503437" cy="3985706"/>
          </a:xfrm>
          <a:prstGeom prst="rect">
            <a:avLst/>
          </a:prstGeom>
        </p:spPr>
        <p:txBody>
          <a:bodyPr vert="horz" wrap="square" lIns="0" tIns="0" rIns="0" bIns="0" rtlCol="0">
            <a:spAutoFit/>
          </a:bodyPr>
          <a:lstStyle/>
          <a:p>
            <a:pPr marR="3297554" algn="ctr">
              <a:lnSpc>
                <a:spcPct val="100000"/>
              </a:lnSpc>
            </a:pPr>
            <a:r>
              <a:rPr sz="3600" b="1" spc="-5" dirty="0">
                <a:solidFill>
                  <a:srgbClr val="40403C"/>
                </a:solidFill>
                <a:latin typeface="+mj-lt"/>
                <a:cs typeface="Calibri"/>
              </a:rPr>
              <a:t>202</a:t>
            </a:r>
            <a:r>
              <a:rPr lang="en-US" sz="3600" b="1" spc="-5" dirty="0">
                <a:solidFill>
                  <a:srgbClr val="40403C"/>
                </a:solidFill>
                <a:latin typeface="+mj-lt"/>
                <a:cs typeface="Calibri"/>
              </a:rPr>
              <a:t>3</a:t>
            </a:r>
            <a:r>
              <a:rPr sz="3600" b="1" spc="-105" dirty="0">
                <a:solidFill>
                  <a:srgbClr val="40403C"/>
                </a:solidFill>
                <a:latin typeface="+mj-lt"/>
                <a:cs typeface="Calibri"/>
              </a:rPr>
              <a:t> </a:t>
            </a:r>
            <a:r>
              <a:rPr sz="3600" b="1" spc="-10" dirty="0">
                <a:solidFill>
                  <a:srgbClr val="40403C"/>
                </a:solidFill>
                <a:latin typeface="+mj-lt"/>
                <a:cs typeface="Calibri"/>
              </a:rPr>
              <a:t>WSIF</a:t>
            </a:r>
            <a:endParaRPr sz="3600" dirty="0">
              <a:latin typeface="+mj-lt"/>
              <a:cs typeface="Calibri"/>
            </a:endParaRPr>
          </a:p>
          <a:p>
            <a:pPr marL="12700" marR="3308350" indent="-635" algn="ctr">
              <a:lnSpc>
                <a:spcPct val="100000"/>
              </a:lnSpc>
            </a:pPr>
            <a:r>
              <a:rPr sz="3600" b="1" spc="-15" dirty="0">
                <a:solidFill>
                  <a:srgbClr val="40403C"/>
                </a:solidFill>
                <a:latin typeface="+mj-lt"/>
                <a:cs typeface="Calibri"/>
              </a:rPr>
              <a:t>Cycle </a:t>
            </a:r>
            <a:r>
              <a:rPr lang="en-US" sz="3600" b="1" spc="-5" dirty="0">
                <a:solidFill>
                  <a:srgbClr val="40403C"/>
                </a:solidFill>
                <a:latin typeface="+mj-lt"/>
                <a:cs typeface="Calibri"/>
              </a:rPr>
              <a:t>3</a:t>
            </a:r>
            <a:r>
              <a:rPr sz="3600" b="1" spc="-5" dirty="0">
                <a:solidFill>
                  <a:srgbClr val="40403C"/>
                </a:solidFill>
                <a:latin typeface="+mj-lt"/>
                <a:cs typeface="Calibri"/>
              </a:rPr>
              <a:t>  Schools in  Imp</a:t>
            </a:r>
            <a:r>
              <a:rPr sz="3600" b="1" spc="-60" dirty="0">
                <a:solidFill>
                  <a:srgbClr val="40403C"/>
                </a:solidFill>
                <a:latin typeface="+mj-lt"/>
                <a:cs typeface="Calibri"/>
              </a:rPr>
              <a:t>r</a:t>
            </a:r>
            <a:r>
              <a:rPr sz="3600" b="1" spc="-20" dirty="0">
                <a:solidFill>
                  <a:srgbClr val="40403C"/>
                </a:solidFill>
                <a:latin typeface="+mj-lt"/>
                <a:cs typeface="Calibri"/>
              </a:rPr>
              <a:t>o</a:t>
            </a:r>
            <a:r>
              <a:rPr sz="3600" b="1" spc="-40" dirty="0">
                <a:solidFill>
                  <a:srgbClr val="40403C"/>
                </a:solidFill>
                <a:latin typeface="+mj-lt"/>
                <a:cs typeface="Calibri"/>
              </a:rPr>
              <a:t>v</a:t>
            </a:r>
            <a:r>
              <a:rPr sz="3600" b="1" spc="-5" dirty="0">
                <a:solidFill>
                  <a:srgbClr val="40403C"/>
                </a:solidFill>
                <a:latin typeface="+mj-lt"/>
                <a:cs typeface="Calibri"/>
              </a:rPr>
              <a:t>eme</a:t>
            </a:r>
            <a:r>
              <a:rPr sz="3600" b="1" spc="-40" dirty="0">
                <a:solidFill>
                  <a:srgbClr val="40403C"/>
                </a:solidFill>
                <a:latin typeface="+mj-lt"/>
                <a:cs typeface="Calibri"/>
              </a:rPr>
              <a:t>n</a:t>
            </a:r>
            <a:r>
              <a:rPr sz="3600" b="1" spc="-5" dirty="0">
                <a:solidFill>
                  <a:srgbClr val="40403C"/>
                </a:solidFill>
                <a:latin typeface="+mj-lt"/>
                <a:cs typeface="Calibri"/>
              </a:rPr>
              <a:t>t</a:t>
            </a:r>
            <a:endParaRPr sz="3600" dirty="0">
              <a:latin typeface="+mj-lt"/>
              <a:cs typeface="Calibri"/>
            </a:endParaRPr>
          </a:p>
          <a:p>
            <a:pPr>
              <a:lnSpc>
                <a:spcPct val="100000"/>
              </a:lnSpc>
            </a:pPr>
            <a:endParaRPr sz="4000" dirty="0">
              <a:latin typeface="Times New Roman"/>
              <a:cs typeface="Times New Roman"/>
            </a:endParaRPr>
          </a:p>
          <a:p>
            <a:pPr>
              <a:lnSpc>
                <a:spcPct val="100000"/>
              </a:lnSpc>
            </a:pPr>
            <a:endParaRPr sz="3700" dirty="0">
              <a:latin typeface="Times New Roman"/>
              <a:cs typeface="Times New Roman"/>
            </a:endParaRPr>
          </a:p>
          <a:p>
            <a:pPr marL="3540760">
              <a:lnSpc>
                <a:spcPct val="100000"/>
              </a:lnSpc>
            </a:pPr>
            <a:r>
              <a:rPr sz="3800" b="1" spc="-45" dirty="0">
                <a:solidFill>
                  <a:srgbClr val="F7F5EB"/>
                </a:solidFill>
                <a:latin typeface="Calibri"/>
                <a:cs typeface="Calibri"/>
              </a:rPr>
              <a:t>F</a:t>
            </a:r>
            <a:r>
              <a:rPr sz="3800" b="1" spc="-5" dirty="0">
                <a:solidFill>
                  <a:srgbClr val="F7F5EB"/>
                </a:solidFill>
                <a:latin typeface="Calibri"/>
                <a:cs typeface="Calibri"/>
              </a:rPr>
              <a:t>ound</a:t>
            </a:r>
            <a:r>
              <a:rPr sz="3800" b="1" spc="-45" dirty="0">
                <a:solidFill>
                  <a:srgbClr val="F7F5EB"/>
                </a:solidFill>
                <a:latin typeface="Calibri"/>
                <a:cs typeface="Calibri"/>
              </a:rPr>
              <a:t>a</a:t>
            </a:r>
            <a:r>
              <a:rPr sz="3800" b="1" dirty="0">
                <a:solidFill>
                  <a:srgbClr val="F7F5EB"/>
                </a:solidFill>
                <a:latin typeface="Calibri"/>
                <a:cs typeface="Calibri"/>
              </a:rPr>
              <a:t>ti</a:t>
            </a:r>
            <a:r>
              <a:rPr sz="3800" b="1" spc="-5" dirty="0">
                <a:solidFill>
                  <a:srgbClr val="F7F5EB"/>
                </a:solidFill>
                <a:latin typeface="Calibri"/>
                <a:cs typeface="Calibri"/>
              </a:rPr>
              <a:t>on</a:t>
            </a:r>
            <a:r>
              <a:rPr sz="3800" b="1" spc="-10" dirty="0">
                <a:solidFill>
                  <a:srgbClr val="F7F5EB"/>
                </a:solidFill>
                <a:latin typeface="Calibri"/>
                <a:cs typeface="Calibri"/>
              </a:rPr>
              <a:t>a</a:t>
            </a:r>
            <a:r>
              <a:rPr sz="3800" b="1" dirty="0">
                <a:solidFill>
                  <a:srgbClr val="F7F5EB"/>
                </a:solidFill>
                <a:latin typeface="Calibri"/>
                <a:cs typeface="Calibri"/>
              </a:rPr>
              <a:t>l</a:t>
            </a:r>
            <a:endParaRPr sz="3800" dirty="0">
              <a:latin typeface="Calibri"/>
              <a:cs typeface="Calibri"/>
            </a:endParaRPr>
          </a:p>
        </p:txBody>
      </p:sp>
      <p:sp>
        <p:nvSpPr>
          <p:cNvPr id="31" name="object 21">
            <a:extLst>
              <a:ext uri="{FF2B5EF4-FFF2-40B4-BE49-F238E27FC236}">
                <a16:creationId xmlns:a16="http://schemas.microsoft.com/office/drawing/2014/main" id="{E8C4AA36-143A-634C-8372-24EF145E550E}"/>
              </a:ext>
            </a:extLst>
          </p:cNvPr>
          <p:cNvSpPr txBox="1"/>
          <p:nvPr/>
        </p:nvSpPr>
        <p:spPr>
          <a:xfrm>
            <a:off x="7059018" y="3162126"/>
            <a:ext cx="4605479" cy="566822"/>
          </a:xfrm>
          <a:prstGeom prst="rect">
            <a:avLst/>
          </a:prstGeom>
        </p:spPr>
        <p:txBody>
          <a:bodyPr vert="horz" wrap="square" lIns="0" tIns="0" rIns="0" bIns="0" rtlCol="0">
            <a:spAutoFit/>
          </a:bodyPr>
          <a:lstStyle/>
          <a:p>
            <a:pPr marL="184785" indent="-172085">
              <a:lnSpc>
                <a:spcPct val="100000"/>
              </a:lnSpc>
              <a:spcBef>
                <a:spcPts val="1245"/>
              </a:spcBef>
              <a:buChar char="•"/>
              <a:tabLst>
                <a:tab pos="185420" algn="l"/>
              </a:tabLst>
            </a:pPr>
            <a:r>
              <a:rPr lang="en-US" sz="1800" spc="-30" dirty="0">
                <a:solidFill>
                  <a:srgbClr val="40403C"/>
                </a:solidFill>
                <a:latin typeface="Calibri"/>
                <a:cs typeface="Calibri"/>
              </a:rPr>
              <a:t>Targeted</a:t>
            </a:r>
            <a:r>
              <a:rPr lang="en-US" sz="1800" spc="-80" dirty="0">
                <a:solidFill>
                  <a:srgbClr val="40403C"/>
                </a:solidFill>
                <a:latin typeface="Calibri"/>
                <a:cs typeface="Calibri"/>
              </a:rPr>
              <a:t> </a:t>
            </a:r>
            <a:r>
              <a:rPr lang="en-US" sz="1800" spc="-5" dirty="0">
                <a:solidFill>
                  <a:srgbClr val="40403C"/>
                </a:solidFill>
                <a:latin typeface="Calibri"/>
                <a:cs typeface="Calibri"/>
              </a:rPr>
              <a:t>3+</a:t>
            </a:r>
            <a:endParaRPr lang="en-US" sz="1800" dirty="0">
              <a:latin typeface="Calibri"/>
              <a:cs typeface="Calibri"/>
            </a:endParaRPr>
          </a:p>
          <a:p>
            <a:pPr marL="184785" indent="-172085">
              <a:lnSpc>
                <a:spcPct val="100000"/>
              </a:lnSpc>
              <a:spcBef>
                <a:spcPts val="140"/>
              </a:spcBef>
              <a:buChar char="•"/>
              <a:tabLst>
                <a:tab pos="185420" algn="l"/>
              </a:tabLst>
            </a:pPr>
            <a:r>
              <a:rPr lang="en-US" sz="1800" spc="-25" dirty="0">
                <a:solidFill>
                  <a:srgbClr val="40403C"/>
                </a:solidFill>
                <a:latin typeface="Calibri"/>
                <a:cs typeface="Calibri"/>
              </a:rPr>
              <a:t>Targeted - </a:t>
            </a:r>
            <a:r>
              <a:rPr lang="en-US" sz="1800" spc="-5" dirty="0">
                <a:solidFill>
                  <a:srgbClr val="40403C"/>
                </a:solidFill>
                <a:latin typeface="Calibri"/>
                <a:cs typeface="Calibri"/>
              </a:rPr>
              <a:t>English Learner Progress</a:t>
            </a:r>
            <a:endParaRPr lang="en-US" sz="18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0B9F9-7FA8-8DE7-4E1B-25B3515F8140}"/>
              </a:ext>
            </a:extLst>
          </p:cNvPr>
          <p:cNvSpPr>
            <a:spLocks noGrp="1"/>
          </p:cNvSpPr>
          <p:nvPr>
            <p:ph type="title"/>
          </p:nvPr>
        </p:nvSpPr>
        <p:spPr>
          <a:xfrm>
            <a:off x="606717" y="44811"/>
            <a:ext cx="10515600" cy="1035935"/>
          </a:xfrm>
        </p:spPr>
        <p:txBody>
          <a:bodyPr>
            <a:noAutofit/>
          </a:bodyPr>
          <a:lstStyle/>
          <a:p>
            <a:br>
              <a:rPr lang="en-US" sz="3600"/>
            </a:br>
            <a:r>
              <a:rPr lang="en-US" sz="3600"/>
              <a:t>WSIF Cycle 2 and Cycle 3</a:t>
            </a:r>
            <a:br>
              <a:rPr lang="en-US" sz="3600"/>
            </a:br>
            <a:r>
              <a:rPr lang="en-US" sz="3600"/>
              <a:t>Timelines for Identification and Supports </a:t>
            </a:r>
            <a:endParaRPr lang="en-US" sz="3600">
              <a:cs typeface="Segoe UI"/>
            </a:endParaRPr>
          </a:p>
        </p:txBody>
      </p:sp>
      <p:graphicFrame>
        <p:nvGraphicFramePr>
          <p:cNvPr id="7" name="Table 7">
            <a:extLst>
              <a:ext uri="{FF2B5EF4-FFF2-40B4-BE49-F238E27FC236}">
                <a16:creationId xmlns:a16="http://schemas.microsoft.com/office/drawing/2014/main" id="{D9CB1A5C-9DC9-72D4-B22C-BFE410E23027}"/>
              </a:ext>
              <a:ext uri="{C183D7F6-B498-43B3-948B-1728B52AA6E4}">
                <adec:decorative xmlns:adec="http://schemas.microsoft.com/office/drawing/2017/decorative" val="1"/>
              </a:ext>
            </a:extLst>
          </p:cNvPr>
          <p:cNvGraphicFramePr>
            <a:graphicFrameLocks noGrp="1"/>
          </p:cNvGraphicFramePr>
          <p:nvPr/>
        </p:nvGraphicFramePr>
        <p:xfrm>
          <a:off x="948856" y="1859922"/>
          <a:ext cx="6570348" cy="3660777"/>
        </p:xfrm>
        <a:graphic>
          <a:graphicData uri="http://schemas.openxmlformats.org/drawingml/2006/table">
            <a:tbl>
              <a:tblPr firstRow="1" bandRow="1">
                <a:tableStyleId>{5C22544A-7EE6-4342-B048-85BDC9FD1C3A}</a:tableStyleId>
              </a:tblPr>
              <a:tblGrid>
                <a:gridCol w="1095058">
                  <a:extLst>
                    <a:ext uri="{9D8B030D-6E8A-4147-A177-3AD203B41FA5}">
                      <a16:colId xmlns:a16="http://schemas.microsoft.com/office/drawing/2014/main" val="2855492321"/>
                    </a:ext>
                  </a:extLst>
                </a:gridCol>
                <a:gridCol w="1095058">
                  <a:extLst>
                    <a:ext uri="{9D8B030D-6E8A-4147-A177-3AD203B41FA5}">
                      <a16:colId xmlns:a16="http://schemas.microsoft.com/office/drawing/2014/main" val="1324241614"/>
                    </a:ext>
                  </a:extLst>
                </a:gridCol>
                <a:gridCol w="1095058">
                  <a:extLst>
                    <a:ext uri="{9D8B030D-6E8A-4147-A177-3AD203B41FA5}">
                      <a16:colId xmlns:a16="http://schemas.microsoft.com/office/drawing/2014/main" val="975082263"/>
                    </a:ext>
                  </a:extLst>
                </a:gridCol>
                <a:gridCol w="1095058">
                  <a:extLst>
                    <a:ext uri="{9D8B030D-6E8A-4147-A177-3AD203B41FA5}">
                      <a16:colId xmlns:a16="http://schemas.microsoft.com/office/drawing/2014/main" val="2750280319"/>
                    </a:ext>
                  </a:extLst>
                </a:gridCol>
                <a:gridCol w="1095058">
                  <a:extLst>
                    <a:ext uri="{9D8B030D-6E8A-4147-A177-3AD203B41FA5}">
                      <a16:colId xmlns:a16="http://schemas.microsoft.com/office/drawing/2014/main" val="3252367026"/>
                    </a:ext>
                  </a:extLst>
                </a:gridCol>
                <a:gridCol w="1095058">
                  <a:extLst>
                    <a:ext uri="{9D8B030D-6E8A-4147-A177-3AD203B41FA5}">
                      <a16:colId xmlns:a16="http://schemas.microsoft.com/office/drawing/2014/main" val="2420923246"/>
                    </a:ext>
                  </a:extLst>
                </a:gridCol>
              </a:tblGrid>
              <a:tr h="912496">
                <a:tc>
                  <a:txBody>
                    <a:bodyPr/>
                    <a:lstStyle/>
                    <a:p>
                      <a:endParaRPr lang="en-US"/>
                    </a:p>
                  </a:txBody>
                  <a:tcPr>
                    <a:noFill/>
                  </a:tcPr>
                </a:tc>
                <a:tc>
                  <a:txBody>
                    <a:bodyPr/>
                    <a:lstStyle/>
                    <a:p>
                      <a:pPr algn="ctr"/>
                      <a:r>
                        <a:rPr lang="en-US" sz="1800">
                          <a:solidFill>
                            <a:schemeClr val="bg1"/>
                          </a:solidFill>
                          <a:latin typeface="+mj-lt"/>
                        </a:rPr>
                        <a:t>SY 2022-2023</a:t>
                      </a:r>
                    </a:p>
                  </a:txBody>
                  <a:tcPr/>
                </a:tc>
                <a:tc>
                  <a:txBody>
                    <a:bodyPr/>
                    <a:lstStyle/>
                    <a:p>
                      <a:pPr algn="ctr"/>
                      <a:r>
                        <a:rPr lang="en-US" sz="1800">
                          <a:solidFill>
                            <a:schemeClr val="bg1"/>
                          </a:solidFill>
                          <a:latin typeface="+mj-lt"/>
                        </a:rPr>
                        <a:t>SY</a:t>
                      </a:r>
                    </a:p>
                    <a:p>
                      <a:pPr algn="ctr"/>
                      <a:r>
                        <a:rPr lang="en-US" sz="1800">
                          <a:solidFill>
                            <a:schemeClr val="bg1"/>
                          </a:solidFill>
                          <a:latin typeface="+mj-lt"/>
                        </a:rPr>
                        <a:t>2023-2024</a:t>
                      </a:r>
                    </a:p>
                  </a:txBody>
                  <a:tcPr/>
                </a:tc>
                <a:tc>
                  <a:txBody>
                    <a:bodyPr/>
                    <a:lstStyle/>
                    <a:p>
                      <a:pPr algn="ctr"/>
                      <a:r>
                        <a:rPr lang="en-US" sz="1800">
                          <a:solidFill>
                            <a:schemeClr val="bg1"/>
                          </a:solidFill>
                          <a:latin typeface="+mj-lt"/>
                        </a:rPr>
                        <a:t>SY</a:t>
                      </a:r>
                    </a:p>
                    <a:p>
                      <a:pPr algn="ctr"/>
                      <a:r>
                        <a:rPr lang="en-US" sz="1800">
                          <a:solidFill>
                            <a:schemeClr val="bg1"/>
                          </a:solidFill>
                          <a:latin typeface="+mj-lt"/>
                        </a:rPr>
                        <a:t>2024-2025</a:t>
                      </a:r>
                    </a:p>
                  </a:txBody>
                  <a:tcPr/>
                </a:tc>
                <a:tc>
                  <a:txBody>
                    <a:bodyPr/>
                    <a:lstStyle/>
                    <a:p>
                      <a:pPr algn="ctr"/>
                      <a:r>
                        <a:rPr lang="en-US" sz="1800">
                          <a:solidFill>
                            <a:schemeClr val="bg1"/>
                          </a:solidFill>
                          <a:latin typeface="+mj-lt"/>
                        </a:rPr>
                        <a:t>SY</a:t>
                      </a:r>
                    </a:p>
                    <a:p>
                      <a:pPr algn="ctr"/>
                      <a:r>
                        <a:rPr lang="en-US" sz="1800">
                          <a:solidFill>
                            <a:schemeClr val="bg1"/>
                          </a:solidFill>
                          <a:latin typeface="+mj-lt"/>
                        </a:rPr>
                        <a:t>2025-2026</a:t>
                      </a:r>
                    </a:p>
                  </a:txBody>
                  <a:tcPr/>
                </a:tc>
                <a:tc>
                  <a:txBody>
                    <a:bodyPr/>
                    <a:lstStyle/>
                    <a:p>
                      <a:pPr algn="ctr"/>
                      <a:r>
                        <a:rPr lang="en-US" sz="1800">
                          <a:solidFill>
                            <a:schemeClr val="bg1"/>
                          </a:solidFill>
                          <a:latin typeface="+mj-lt"/>
                        </a:rPr>
                        <a:t>SY</a:t>
                      </a:r>
                    </a:p>
                    <a:p>
                      <a:pPr algn="ctr"/>
                      <a:r>
                        <a:rPr lang="en-US" sz="1800">
                          <a:solidFill>
                            <a:schemeClr val="bg1"/>
                          </a:solidFill>
                          <a:latin typeface="+mj-lt"/>
                        </a:rPr>
                        <a:t>2026-2027</a:t>
                      </a:r>
                    </a:p>
                  </a:txBody>
                  <a:tcPr/>
                </a:tc>
                <a:extLst>
                  <a:ext uri="{0D108BD9-81ED-4DB2-BD59-A6C34878D82A}">
                    <a16:rowId xmlns:a16="http://schemas.microsoft.com/office/drawing/2014/main" val="2558971331"/>
                  </a:ext>
                </a:extLst>
              </a:tr>
              <a:tr h="915459">
                <a:tc>
                  <a:txBody>
                    <a:bodyPr/>
                    <a:lstStyle/>
                    <a:p>
                      <a:r>
                        <a:rPr lang="en-US"/>
                        <a:t>WSIF Cycle 1</a:t>
                      </a:r>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bg1">
                        <a:lumMod val="10000"/>
                      </a:schemeClr>
                    </a:solidFill>
                  </a:tcPr>
                </a:tc>
                <a:tc>
                  <a:txBody>
                    <a:bodyPr/>
                    <a:lstStyle/>
                    <a:p>
                      <a:endParaRPr lang="en-US"/>
                    </a:p>
                  </a:txBody>
                  <a:tcPr>
                    <a:solidFill>
                      <a:schemeClr val="bg1">
                        <a:lumMod val="10000"/>
                      </a:schemeClr>
                    </a:solidFill>
                  </a:tcPr>
                </a:tc>
                <a:tc>
                  <a:txBody>
                    <a:bodyPr/>
                    <a:lstStyle/>
                    <a:p>
                      <a:endParaRPr lang="en-US"/>
                    </a:p>
                  </a:txBody>
                  <a:tcPr>
                    <a:solidFill>
                      <a:schemeClr val="bg1">
                        <a:lumMod val="10000"/>
                      </a:schemeClr>
                    </a:solidFill>
                  </a:tcPr>
                </a:tc>
                <a:tc>
                  <a:txBody>
                    <a:bodyPr/>
                    <a:lstStyle/>
                    <a:p>
                      <a:endParaRPr lang="en-US"/>
                    </a:p>
                  </a:txBody>
                  <a:tcPr>
                    <a:solidFill>
                      <a:schemeClr val="bg1">
                        <a:lumMod val="10000"/>
                      </a:schemeClr>
                    </a:solidFill>
                  </a:tcPr>
                </a:tc>
                <a:extLst>
                  <a:ext uri="{0D108BD9-81ED-4DB2-BD59-A6C34878D82A}">
                    <a16:rowId xmlns:a16="http://schemas.microsoft.com/office/drawing/2014/main" val="309187218"/>
                  </a:ext>
                </a:extLst>
              </a:tr>
              <a:tr h="915459">
                <a:tc>
                  <a:txBody>
                    <a:bodyPr/>
                    <a:lstStyle/>
                    <a:p>
                      <a:r>
                        <a:rPr lang="en-US"/>
                        <a:t>WSIF Cycle 2</a:t>
                      </a:r>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accent6">
                        <a:lumMod val="60000"/>
                        <a:lumOff val="40000"/>
                      </a:schemeClr>
                    </a:solidFill>
                  </a:tcPr>
                </a:tc>
                <a:tc>
                  <a:txBody>
                    <a:bodyPr/>
                    <a:lstStyle/>
                    <a:p>
                      <a:endParaRPr lang="en-US"/>
                    </a:p>
                  </a:txBody>
                  <a:tcPr>
                    <a:solidFill>
                      <a:schemeClr val="bg1">
                        <a:lumMod val="10000"/>
                      </a:schemeClr>
                    </a:solidFill>
                  </a:tcPr>
                </a:tc>
                <a:tc>
                  <a:txBody>
                    <a:bodyPr/>
                    <a:lstStyle/>
                    <a:p>
                      <a:endParaRPr lang="en-US"/>
                    </a:p>
                  </a:txBody>
                  <a:tcPr>
                    <a:solidFill>
                      <a:schemeClr val="bg1">
                        <a:lumMod val="10000"/>
                      </a:schemeClr>
                    </a:solidFill>
                  </a:tcPr>
                </a:tc>
                <a:extLst>
                  <a:ext uri="{0D108BD9-81ED-4DB2-BD59-A6C34878D82A}">
                    <a16:rowId xmlns:a16="http://schemas.microsoft.com/office/drawing/2014/main" val="2965077351"/>
                  </a:ext>
                </a:extLst>
              </a:tr>
              <a:tr h="915459">
                <a:tc>
                  <a:txBody>
                    <a:bodyPr/>
                    <a:lstStyle/>
                    <a:p>
                      <a:r>
                        <a:rPr lang="en-US">
                          <a:solidFill>
                            <a:schemeClr val="bg1"/>
                          </a:solidFill>
                        </a:rPr>
                        <a:t>WSIF</a:t>
                      </a:r>
                    </a:p>
                    <a:p>
                      <a:r>
                        <a:rPr lang="en-US">
                          <a:solidFill>
                            <a:schemeClr val="bg1"/>
                          </a:solidFill>
                        </a:rPr>
                        <a:t>Cycle 3</a:t>
                      </a:r>
                    </a:p>
                  </a:txBody>
                  <a:tcPr>
                    <a:solidFill>
                      <a:schemeClr val="accent6">
                        <a:lumMod val="75000"/>
                      </a:schemeClr>
                    </a:solidFill>
                  </a:tcPr>
                </a:tc>
                <a:tc>
                  <a:txBody>
                    <a:bodyPr/>
                    <a:lstStyle/>
                    <a:p>
                      <a:endParaRPr lang="en-US">
                        <a:solidFill>
                          <a:schemeClr val="bg1"/>
                        </a:solidFill>
                      </a:endParaRPr>
                    </a:p>
                  </a:txBody>
                  <a:tcPr>
                    <a:solidFill>
                      <a:schemeClr val="accent6">
                        <a:lumMod val="75000"/>
                      </a:schemeClr>
                    </a:solidFill>
                  </a:tcPr>
                </a:tc>
                <a:tc>
                  <a:txBody>
                    <a:bodyPr/>
                    <a:lstStyle/>
                    <a:p>
                      <a:endParaRPr lang="en-US">
                        <a:solidFill>
                          <a:schemeClr val="bg1"/>
                        </a:solidFill>
                      </a:endParaRPr>
                    </a:p>
                  </a:txBody>
                  <a:tcPr>
                    <a:solidFill>
                      <a:schemeClr val="accent6">
                        <a:lumMod val="75000"/>
                      </a:schemeClr>
                    </a:solidFill>
                  </a:tcPr>
                </a:tc>
                <a:tc>
                  <a:txBody>
                    <a:bodyPr/>
                    <a:lstStyle/>
                    <a:p>
                      <a:endParaRPr lang="en-US">
                        <a:solidFill>
                          <a:schemeClr val="bg1"/>
                        </a:solidFill>
                      </a:endParaRPr>
                    </a:p>
                  </a:txBody>
                  <a:tcPr>
                    <a:solidFill>
                      <a:schemeClr val="accent6">
                        <a:lumMod val="75000"/>
                      </a:schemeClr>
                    </a:solidFill>
                  </a:tcPr>
                </a:tc>
                <a:tc>
                  <a:txBody>
                    <a:bodyPr/>
                    <a:lstStyle/>
                    <a:p>
                      <a:endParaRPr lang="en-US">
                        <a:solidFill>
                          <a:schemeClr val="bg1"/>
                        </a:solidFill>
                      </a:endParaRPr>
                    </a:p>
                  </a:txBody>
                  <a:tcPr>
                    <a:solidFill>
                      <a:schemeClr val="accent6">
                        <a:lumMod val="75000"/>
                      </a:schemeClr>
                    </a:solidFill>
                  </a:tcPr>
                </a:tc>
                <a:tc>
                  <a:txBody>
                    <a:bodyPr/>
                    <a:lstStyle/>
                    <a:p>
                      <a:endParaRPr lang="en-US">
                        <a:solidFill>
                          <a:schemeClr val="bg1"/>
                        </a:solidFill>
                      </a:endParaRPr>
                    </a:p>
                  </a:txBody>
                  <a:tcPr>
                    <a:solidFill>
                      <a:schemeClr val="accent6">
                        <a:lumMod val="75000"/>
                      </a:schemeClr>
                    </a:solidFill>
                  </a:tcPr>
                </a:tc>
                <a:extLst>
                  <a:ext uri="{0D108BD9-81ED-4DB2-BD59-A6C34878D82A}">
                    <a16:rowId xmlns:a16="http://schemas.microsoft.com/office/drawing/2014/main" val="947858394"/>
                  </a:ext>
                </a:extLst>
              </a:tr>
            </a:tbl>
          </a:graphicData>
        </a:graphic>
      </p:graphicFrame>
      <p:pic>
        <p:nvPicPr>
          <p:cNvPr id="32" name="Graphic 31" descr="Magnifying glass with solid fill">
            <a:extLst>
              <a:ext uri="{FF2B5EF4-FFF2-40B4-BE49-F238E27FC236}">
                <a16:creationId xmlns:a16="http://schemas.microsoft.com/office/drawing/2014/main" id="{3848B09E-747C-A5E5-0A04-312CEE372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5304" y="3787014"/>
            <a:ext cx="914400" cy="914400"/>
          </a:xfrm>
          <a:prstGeom prst="rect">
            <a:avLst/>
          </a:prstGeom>
        </p:spPr>
      </p:pic>
      <p:pic>
        <p:nvPicPr>
          <p:cNvPr id="33" name="Graphic 32" descr="Magnifying glass with solid fill">
            <a:extLst>
              <a:ext uri="{FF2B5EF4-FFF2-40B4-BE49-F238E27FC236}">
                <a16:creationId xmlns:a16="http://schemas.microsoft.com/office/drawing/2014/main" id="{1A4F0C1C-F96D-67E1-7744-1EEC0B75EC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4743" y="4684988"/>
            <a:ext cx="914400" cy="914400"/>
          </a:xfrm>
          <a:prstGeom prst="rect">
            <a:avLst/>
          </a:prstGeom>
        </p:spPr>
      </p:pic>
      <p:grpSp>
        <p:nvGrpSpPr>
          <p:cNvPr id="23" name="Group 22" descr="A screenshot of icons showing exiting status within the 2022-23 school year within the WSIF support cycles. ">
            <a:extLst>
              <a:ext uri="{FF2B5EF4-FFF2-40B4-BE49-F238E27FC236}">
                <a16:creationId xmlns:a16="http://schemas.microsoft.com/office/drawing/2014/main" id="{CA3522D4-45F9-E490-363A-A64978FA5EBF}"/>
              </a:ext>
            </a:extLst>
          </p:cNvPr>
          <p:cNvGrpSpPr/>
          <p:nvPr/>
        </p:nvGrpSpPr>
        <p:grpSpPr>
          <a:xfrm>
            <a:off x="2095956" y="2876090"/>
            <a:ext cx="990613" cy="806911"/>
            <a:chOff x="7342180" y="2596641"/>
            <a:chExt cx="990613" cy="806911"/>
          </a:xfrm>
        </p:grpSpPr>
        <p:pic>
          <p:nvPicPr>
            <p:cNvPr id="19" name="Graphic 18" descr="Exit with solid fill">
              <a:extLst>
                <a:ext uri="{FF2B5EF4-FFF2-40B4-BE49-F238E27FC236}">
                  <a16:creationId xmlns:a16="http://schemas.microsoft.com/office/drawing/2014/main" id="{FF8D042C-C818-EF41-FCDC-4BE2F7E419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34197" y="2804956"/>
              <a:ext cx="598596" cy="598596"/>
            </a:xfrm>
            <a:prstGeom prst="rect">
              <a:avLst/>
            </a:prstGeom>
          </p:spPr>
        </p:pic>
        <p:pic>
          <p:nvPicPr>
            <p:cNvPr id="16" name="Graphic 15" descr="Checkmark with solid fill">
              <a:extLst>
                <a:ext uri="{FF2B5EF4-FFF2-40B4-BE49-F238E27FC236}">
                  <a16:creationId xmlns:a16="http://schemas.microsoft.com/office/drawing/2014/main" id="{73842943-C9E8-F600-E04A-D425EA5DCA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2180" y="2596641"/>
              <a:ext cx="407944" cy="407944"/>
            </a:xfrm>
            <a:prstGeom prst="rect">
              <a:avLst/>
            </a:prstGeom>
          </p:spPr>
        </p:pic>
      </p:grpSp>
      <p:grpSp>
        <p:nvGrpSpPr>
          <p:cNvPr id="20" name="Group 19" descr="A screenshot of icons showing new support status within the 2022-23 school year within the WSIF support cycles. ">
            <a:extLst>
              <a:ext uri="{FF2B5EF4-FFF2-40B4-BE49-F238E27FC236}">
                <a16:creationId xmlns:a16="http://schemas.microsoft.com/office/drawing/2014/main" id="{5EE35BA4-8BF2-AA95-03C3-2AD6D91BFEC5}"/>
              </a:ext>
            </a:extLst>
          </p:cNvPr>
          <p:cNvGrpSpPr/>
          <p:nvPr/>
        </p:nvGrpSpPr>
        <p:grpSpPr>
          <a:xfrm>
            <a:off x="3270048" y="3866806"/>
            <a:ext cx="701234" cy="723187"/>
            <a:chOff x="8487974" y="3470095"/>
            <a:chExt cx="701234" cy="723187"/>
          </a:xfrm>
        </p:grpSpPr>
        <p:pic>
          <p:nvPicPr>
            <p:cNvPr id="17" name="Graphic 16" descr="Checkmark with solid fill">
              <a:extLst>
                <a:ext uri="{FF2B5EF4-FFF2-40B4-BE49-F238E27FC236}">
                  <a16:creationId xmlns:a16="http://schemas.microsoft.com/office/drawing/2014/main" id="{8BD2CC96-DF0D-3BF4-A97B-A7CA72DBAB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87974" y="3470095"/>
              <a:ext cx="407944" cy="407944"/>
            </a:xfrm>
            <a:prstGeom prst="rect">
              <a:avLst/>
            </a:prstGeom>
          </p:spPr>
        </p:pic>
        <p:pic>
          <p:nvPicPr>
            <p:cNvPr id="18" name="Graphic 17" descr="Checkmark with solid fill">
              <a:extLst>
                <a:ext uri="{FF2B5EF4-FFF2-40B4-BE49-F238E27FC236}">
                  <a16:creationId xmlns:a16="http://schemas.microsoft.com/office/drawing/2014/main" id="{44964E66-A6B2-7741-896B-849575B9973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81264" y="3785338"/>
              <a:ext cx="407944" cy="407944"/>
            </a:xfrm>
            <a:prstGeom prst="rect">
              <a:avLst/>
            </a:prstGeom>
          </p:spPr>
        </p:pic>
      </p:grpSp>
      <p:grpSp>
        <p:nvGrpSpPr>
          <p:cNvPr id="35" name="Group 34" descr="A screenshot of icons showing exiting status within the 2024-25 school year within the WSIF support cycles. ">
            <a:extLst>
              <a:ext uri="{FF2B5EF4-FFF2-40B4-BE49-F238E27FC236}">
                <a16:creationId xmlns:a16="http://schemas.microsoft.com/office/drawing/2014/main" id="{AD7AD670-D5F4-6493-6BB6-F1238D505DF1}"/>
              </a:ext>
            </a:extLst>
          </p:cNvPr>
          <p:cNvGrpSpPr/>
          <p:nvPr/>
        </p:nvGrpSpPr>
        <p:grpSpPr>
          <a:xfrm>
            <a:off x="4272281" y="3831897"/>
            <a:ext cx="990613" cy="806911"/>
            <a:chOff x="7342180" y="2596641"/>
            <a:chExt cx="990613" cy="806911"/>
          </a:xfrm>
        </p:grpSpPr>
        <p:pic>
          <p:nvPicPr>
            <p:cNvPr id="36" name="Graphic 35" descr="Exit with solid fill">
              <a:extLst>
                <a:ext uri="{FF2B5EF4-FFF2-40B4-BE49-F238E27FC236}">
                  <a16:creationId xmlns:a16="http://schemas.microsoft.com/office/drawing/2014/main" id="{B49E91D5-9C03-B12B-5D7A-8AD481F14D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34197" y="2804956"/>
              <a:ext cx="598596" cy="598596"/>
            </a:xfrm>
            <a:prstGeom prst="rect">
              <a:avLst/>
            </a:prstGeom>
          </p:spPr>
        </p:pic>
        <p:pic>
          <p:nvPicPr>
            <p:cNvPr id="38" name="Graphic 37" descr="Checkmark with solid fill">
              <a:extLst>
                <a:ext uri="{FF2B5EF4-FFF2-40B4-BE49-F238E27FC236}">
                  <a16:creationId xmlns:a16="http://schemas.microsoft.com/office/drawing/2014/main" id="{BEAB7E84-3305-D6D4-E581-3CC812D4121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2180" y="2596641"/>
              <a:ext cx="407944" cy="407944"/>
            </a:xfrm>
            <a:prstGeom prst="rect">
              <a:avLst/>
            </a:prstGeom>
          </p:spPr>
        </p:pic>
      </p:grpSp>
      <p:grpSp>
        <p:nvGrpSpPr>
          <p:cNvPr id="39" name="Group 38" descr="A screenshot of icons showing new  supports  within the 2024-25 school year within the WSIF support cycles. ">
            <a:extLst>
              <a:ext uri="{FF2B5EF4-FFF2-40B4-BE49-F238E27FC236}">
                <a16:creationId xmlns:a16="http://schemas.microsoft.com/office/drawing/2014/main" id="{EEDD5BA9-836B-2FE7-D413-FB4371D8763C}"/>
              </a:ext>
            </a:extLst>
          </p:cNvPr>
          <p:cNvGrpSpPr/>
          <p:nvPr/>
        </p:nvGrpSpPr>
        <p:grpSpPr>
          <a:xfrm>
            <a:off x="4346088" y="4706829"/>
            <a:ext cx="701234" cy="723187"/>
            <a:chOff x="8487974" y="3470095"/>
            <a:chExt cx="701234" cy="723187"/>
          </a:xfrm>
        </p:grpSpPr>
        <p:pic>
          <p:nvPicPr>
            <p:cNvPr id="40" name="Graphic 39" descr="Checkmark with solid fill">
              <a:extLst>
                <a:ext uri="{FF2B5EF4-FFF2-40B4-BE49-F238E27FC236}">
                  <a16:creationId xmlns:a16="http://schemas.microsoft.com/office/drawing/2014/main" id="{C2132C48-5901-B5F5-59D2-DE69DE61AE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87974" y="3470095"/>
              <a:ext cx="407944" cy="407944"/>
            </a:xfrm>
            <a:prstGeom prst="rect">
              <a:avLst/>
            </a:prstGeom>
          </p:spPr>
        </p:pic>
        <p:pic>
          <p:nvPicPr>
            <p:cNvPr id="41" name="Graphic 40" descr="Checkmark with solid fill">
              <a:extLst>
                <a:ext uri="{FF2B5EF4-FFF2-40B4-BE49-F238E27FC236}">
                  <a16:creationId xmlns:a16="http://schemas.microsoft.com/office/drawing/2014/main" id="{CB977733-5994-3DAC-D0A5-CECA5720F9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81264" y="3785338"/>
              <a:ext cx="407944" cy="407944"/>
            </a:xfrm>
            <a:prstGeom prst="rect">
              <a:avLst/>
            </a:prstGeom>
          </p:spPr>
        </p:pic>
      </p:grpSp>
      <p:grpSp>
        <p:nvGrpSpPr>
          <p:cNvPr id="45" name="Group 44" descr="A screenshot of icons showing exiting status within the 2025-26 school year within the WSIF support cycles. ">
            <a:extLst>
              <a:ext uri="{FF2B5EF4-FFF2-40B4-BE49-F238E27FC236}">
                <a16:creationId xmlns:a16="http://schemas.microsoft.com/office/drawing/2014/main" id="{90B17ADE-E8FC-2C87-797F-943EB565AB83}"/>
              </a:ext>
            </a:extLst>
          </p:cNvPr>
          <p:cNvGrpSpPr/>
          <p:nvPr/>
        </p:nvGrpSpPr>
        <p:grpSpPr>
          <a:xfrm>
            <a:off x="5491120" y="4771734"/>
            <a:ext cx="701234" cy="723187"/>
            <a:chOff x="8487974" y="3470095"/>
            <a:chExt cx="701234" cy="723187"/>
          </a:xfrm>
        </p:grpSpPr>
        <p:pic>
          <p:nvPicPr>
            <p:cNvPr id="48" name="Graphic 47" descr="Checkmark with solid fill">
              <a:extLst>
                <a:ext uri="{FF2B5EF4-FFF2-40B4-BE49-F238E27FC236}">
                  <a16:creationId xmlns:a16="http://schemas.microsoft.com/office/drawing/2014/main" id="{3328F83B-1FED-B382-5EBA-CE77AB2384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87974" y="3470095"/>
              <a:ext cx="407944" cy="407944"/>
            </a:xfrm>
            <a:prstGeom prst="rect">
              <a:avLst/>
            </a:prstGeom>
          </p:spPr>
        </p:pic>
        <p:pic>
          <p:nvPicPr>
            <p:cNvPr id="49" name="Graphic 48" descr="Checkmark with solid fill">
              <a:extLst>
                <a:ext uri="{FF2B5EF4-FFF2-40B4-BE49-F238E27FC236}">
                  <a16:creationId xmlns:a16="http://schemas.microsoft.com/office/drawing/2014/main" id="{7CA045C9-D256-B7E8-2BA6-660ACF4833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81264" y="3785338"/>
              <a:ext cx="407944" cy="407944"/>
            </a:xfrm>
            <a:prstGeom prst="rect">
              <a:avLst/>
            </a:prstGeom>
          </p:spPr>
        </p:pic>
      </p:grpSp>
      <p:grpSp>
        <p:nvGrpSpPr>
          <p:cNvPr id="4" name="Group 3" descr="A screenshot of icons showing exiting status within the 2025-26 school year within the WSIF support cycles. ">
            <a:extLst>
              <a:ext uri="{FF2B5EF4-FFF2-40B4-BE49-F238E27FC236}">
                <a16:creationId xmlns:a16="http://schemas.microsoft.com/office/drawing/2014/main" id="{4B4F0A84-1556-A1A7-4D66-59C51BFEDFDE}"/>
              </a:ext>
            </a:extLst>
          </p:cNvPr>
          <p:cNvGrpSpPr/>
          <p:nvPr/>
        </p:nvGrpSpPr>
        <p:grpSpPr>
          <a:xfrm>
            <a:off x="6638493" y="4822848"/>
            <a:ext cx="701234" cy="723187"/>
            <a:chOff x="8487974" y="3470095"/>
            <a:chExt cx="701234" cy="723187"/>
          </a:xfrm>
        </p:grpSpPr>
        <p:pic>
          <p:nvPicPr>
            <p:cNvPr id="5" name="Graphic 4" descr="Checkmark with solid fill">
              <a:extLst>
                <a:ext uri="{FF2B5EF4-FFF2-40B4-BE49-F238E27FC236}">
                  <a16:creationId xmlns:a16="http://schemas.microsoft.com/office/drawing/2014/main" id="{A4221F1B-F064-1844-9CF3-9DE7DC1DD7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87974" y="3470095"/>
              <a:ext cx="407944" cy="407944"/>
            </a:xfrm>
            <a:prstGeom prst="rect">
              <a:avLst/>
            </a:prstGeom>
          </p:spPr>
        </p:pic>
        <p:pic>
          <p:nvPicPr>
            <p:cNvPr id="10" name="Graphic 9" descr="Checkmark with solid fill">
              <a:extLst>
                <a:ext uri="{FF2B5EF4-FFF2-40B4-BE49-F238E27FC236}">
                  <a16:creationId xmlns:a16="http://schemas.microsoft.com/office/drawing/2014/main" id="{1F93E48B-303F-63EC-2229-FAF2378696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781264" y="3785338"/>
              <a:ext cx="407944" cy="407944"/>
            </a:xfrm>
            <a:prstGeom prst="rect">
              <a:avLst/>
            </a:prstGeom>
          </p:spPr>
        </p:pic>
      </p:grpSp>
      <p:graphicFrame>
        <p:nvGraphicFramePr>
          <p:cNvPr id="21" name="Table 20">
            <a:extLst>
              <a:ext uri="{FF2B5EF4-FFF2-40B4-BE49-F238E27FC236}">
                <a16:creationId xmlns:a16="http://schemas.microsoft.com/office/drawing/2014/main" id="{D26AC1AB-1B5A-68D2-BEF0-34120C80BBF5}"/>
              </a:ext>
            </a:extLst>
          </p:cNvPr>
          <p:cNvGraphicFramePr>
            <a:graphicFrameLocks noGrp="1"/>
          </p:cNvGraphicFramePr>
          <p:nvPr>
            <p:extLst>
              <p:ext uri="{D42A27DB-BD31-4B8C-83A1-F6EECF244321}">
                <p14:modId xmlns:p14="http://schemas.microsoft.com/office/powerpoint/2010/main" val="2768840770"/>
              </p:ext>
            </p:extLst>
          </p:nvPr>
        </p:nvGraphicFramePr>
        <p:xfrm>
          <a:off x="8553340" y="1859922"/>
          <a:ext cx="3055564" cy="3871446"/>
        </p:xfrm>
        <a:graphic>
          <a:graphicData uri="http://schemas.openxmlformats.org/drawingml/2006/table">
            <a:tbl>
              <a:tblPr firstRow="1" bandRow="1">
                <a:tableStyleId>{5C22544A-7EE6-4342-B048-85BDC9FD1C3A}</a:tableStyleId>
              </a:tblPr>
              <a:tblGrid>
                <a:gridCol w="1952164">
                  <a:extLst>
                    <a:ext uri="{9D8B030D-6E8A-4147-A177-3AD203B41FA5}">
                      <a16:colId xmlns:a16="http://schemas.microsoft.com/office/drawing/2014/main" val="3827804495"/>
                    </a:ext>
                  </a:extLst>
                </a:gridCol>
                <a:gridCol w="1103400">
                  <a:extLst>
                    <a:ext uri="{9D8B030D-6E8A-4147-A177-3AD203B41FA5}">
                      <a16:colId xmlns:a16="http://schemas.microsoft.com/office/drawing/2014/main" val="4124452412"/>
                    </a:ext>
                  </a:extLst>
                </a:gridCol>
              </a:tblGrid>
              <a:tr h="417457">
                <a:tc gridSpan="2">
                  <a:txBody>
                    <a:bodyPr/>
                    <a:lstStyle/>
                    <a:p>
                      <a:r>
                        <a:rPr lang="en-US" sz="2000"/>
                        <a:t>KEY</a:t>
                      </a:r>
                    </a:p>
                  </a:txBody>
                  <a:tcPr/>
                </a:tc>
                <a:tc hMerge="1">
                  <a:txBody>
                    <a:bodyPr/>
                    <a:lstStyle/>
                    <a:p>
                      <a:endParaRPr lang="en-US"/>
                    </a:p>
                  </a:txBody>
                  <a:tcPr/>
                </a:tc>
                <a:extLst>
                  <a:ext uri="{0D108BD9-81ED-4DB2-BD59-A6C34878D82A}">
                    <a16:rowId xmlns:a16="http://schemas.microsoft.com/office/drawing/2014/main" val="2046223570"/>
                  </a:ext>
                </a:extLst>
              </a:tr>
              <a:tr h="417457">
                <a:tc>
                  <a:txBody>
                    <a:bodyPr/>
                    <a:lstStyle/>
                    <a:p>
                      <a:r>
                        <a:rPr lang="en-US" sz="2000"/>
                        <a:t>Identification</a:t>
                      </a:r>
                    </a:p>
                  </a:txBody>
                  <a:tcPr/>
                </a:tc>
                <a:tc>
                  <a:txBody>
                    <a:bodyPr/>
                    <a:lstStyle/>
                    <a:p>
                      <a:endParaRPr lang="en-US" sz="2000"/>
                    </a:p>
                  </a:txBody>
                  <a:tcPr/>
                </a:tc>
                <a:extLst>
                  <a:ext uri="{0D108BD9-81ED-4DB2-BD59-A6C34878D82A}">
                    <a16:rowId xmlns:a16="http://schemas.microsoft.com/office/drawing/2014/main" val="1452344773"/>
                  </a:ext>
                </a:extLst>
              </a:tr>
              <a:tr h="417457">
                <a:tc>
                  <a:txBody>
                    <a:bodyPr/>
                    <a:lstStyle/>
                    <a:p>
                      <a:r>
                        <a:rPr lang="en-US" sz="2000"/>
                        <a:t>Support</a:t>
                      </a:r>
                    </a:p>
                  </a:txBody>
                  <a:tcPr/>
                </a:tc>
                <a:tc>
                  <a:txBody>
                    <a:bodyPr/>
                    <a:lstStyle/>
                    <a:p>
                      <a:endParaRPr lang="en-US" sz="2000"/>
                    </a:p>
                  </a:txBody>
                  <a:tcPr/>
                </a:tc>
                <a:extLst>
                  <a:ext uri="{0D108BD9-81ED-4DB2-BD59-A6C34878D82A}">
                    <a16:rowId xmlns:a16="http://schemas.microsoft.com/office/drawing/2014/main" val="1941713309"/>
                  </a:ext>
                </a:extLst>
              </a:tr>
              <a:tr h="417457">
                <a:tc>
                  <a:txBody>
                    <a:bodyPr/>
                    <a:lstStyle/>
                    <a:p>
                      <a:r>
                        <a:rPr lang="en-US" sz="2000"/>
                        <a:t>Exit Eligible</a:t>
                      </a:r>
                    </a:p>
                  </a:txBody>
                  <a:tcPr/>
                </a:tc>
                <a:tc>
                  <a:txBody>
                    <a:bodyPr/>
                    <a:lstStyle/>
                    <a:p>
                      <a:endParaRPr lang="en-US" sz="2000"/>
                    </a:p>
                  </a:txBody>
                  <a:tcPr/>
                </a:tc>
                <a:extLst>
                  <a:ext uri="{0D108BD9-81ED-4DB2-BD59-A6C34878D82A}">
                    <a16:rowId xmlns:a16="http://schemas.microsoft.com/office/drawing/2014/main" val="4234850988"/>
                  </a:ext>
                </a:extLst>
              </a:tr>
              <a:tr h="738578">
                <a:tc>
                  <a:txBody>
                    <a:bodyPr/>
                    <a:lstStyle/>
                    <a:p>
                      <a:r>
                        <a:rPr lang="en-US" sz="2000"/>
                        <a:t>Additional Support</a:t>
                      </a:r>
                    </a:p>
                  </a:txBody>
                  <a:tcPr/>
                </a:tc>
                <a:tc>
                  <a:txBody>
                    <a:bodyPr/>
                    <a:lstStyle/>
                    <a:p>
                      <a:endParaRPr lang="en-US" sz="2000"/>
                    </a:p>
                  </a:txBody>
                  <a:tcPr/>
                </a:tc>
                <a:extLst>
                  <a:ext uri="{0D108BD9-81ED-4DB2-BD59-A6C34878D82A}">
                    <a16:rowId xmlns:a16="http://schemas.microsoft.com/office/drawing/2014/main" val="4041987842"/>
                  </a:ext>
                </a:extLst>
              </a:tr>
              <a:tr h="1252371">
                <a:tc>
                  <a:txBody>
                    <a:bodyPr/>
                    <a:lstStyle/>
                    <a:p>
                      <a:r>
                        <a:rPr lang="en-US" sz="1800" kern="1200" dirty="0">
                          <a:solidFill>
                            <a:schemeClr val="dk1"/>
                          </a:solidFill>
                          <a:effectLst/>
                          <a:latin typeface="+mn-lt"/>
                          <a:ea typeface="+mn-ea"/>
                          <a:cs typeface="+mn-cs"/>
                        </a:rPr>
                        <a:t>Foundational Cycle 3, Eligible for one more year of Supports or Exit</a:t>
                      </a:r>
                      <a:endParaRPr lang="en-US" sz="2000" dirty="0"/>
                    </a:p>
                  </a:txBody>
                  <a:tcPr/>
                </a:tc>
                <a:tc>
                  <a:txBody>
                    <a:bodyPr/>
                    <a:lstStyle/>
                    <a:p>
                      <a:endParaRPr lang="en-US" sz="2000" dirty="0"/>
                    </a:p>
                  </a:txBody>
                  <a:tcPr/>
                </a:tc>
                <a:extLst>
                  <a:ext uri="{0D108BD9-81ED-4DB2-BD59-A6C34878D82A}">
                    <a16:rowId xmlns:a16="http://schemas.microsoft.com/office/drawing/2014/main" val="3663121895"/>
                  </a:ext>
                </a:extLst>
              </a:tr>
            </a:tbl>
          </a:graphicData>
        </a:graphic>
      </p:graphicFrame>
      <p:pic>
        <p:nvPicPr>
          <p:cNvPr id="26" name="Graphic 25" descr="Checkmark with solid fill">
            <a:extLst>
              <a:ext uri="{FF2B5EF4-FFF2-40B4-BE49-F238E27FC236}">
                <a16:creationId xmlns:a16="http://schemas.microsoft.com/office/drawing/2014/main" id="{08764FDD-B75A-5416-3B40-49D1EAAB253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78161" y="3852083"/>
            <a:ext cx="329966" cy="329966"/>
          </a:xfrm>
          <a:prstGeom prst="rect">
            <a:avLst/>
          </a:prstGeom>
        </p:spPr>
      </p:pic>
      <p:pic>
        <p:nvPicPr>
          <p:cNvPr id="27" name="Graphic 26" descr="Checkmark with solid fill">
            <a:extLst>
              <a:ext uri="{FF2B5EF4-FFF2-40B4-BE49-F238E27FC236}">
                <a16:creationId xmlns:a16="http://schemas.microsoft.com/office/drawing/2014/main" id="{6B241378-F46B-FECF-9A42-F0FB4355A5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32506" y="3701822"/>
            <a:ext cx="329967" cy="329967"/>
          </a:xfrm>
          <a:prstGeom prst="rect">
            <a:avLst/>
          </a:prstGeom>
        </p:spPr>
      </p:pic>
      <p:pic>
        <p:nvPicPr>
          <p:cNvPr id="28" name="Graphic 27" descr="Checkmark with solid fill">
            <a:extLst>
              <a:ext uri="{FF2B5EF4-FFF2-40B4-BE49-F238E27FC236}">
                <a16:creationId xmlns:a16="http://schemas.microsoft.com/office/drawing/2014/main" id="{E003E2D7-CD4A-89EF-9208-C58A44545D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57333" y="2750095"/>
            <a:ext cx="329967" cy="329967"/>
          </a:xfrm>
          <a:prstGeom prst="rect">
            <a:avLst/>
          </a:prstGeom>
        </p:spPr>
      </p:pic>
      <p:pic>
        <p:nvPicPr>
          <p:cNvPr id="30" name="Graphic 29" descr="Magnifying glass with solid fill">
            <a:extLst>
              <a:ext uri="{FF2B5EF4-FFF2-40B4-BE49-F238E27FC236}">
                <a16:creationId xmlns:a16="http://schemas.microsoft.com/office/drawing/2014/main" id="{1B2B4632-E008-8E2C-9EB1-A21A1A3D12D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74133" y="2298658"/>
            <a:ext cx="369011" cy="369011"/>
          </a:xfrm>
          <a:prstGeom prst="rect">
            <a:avLst/>
          </a:prstGeom>
        </p:spPr>
      </p:pic>
      <p:pic>
        <p:nvPicPr>
          <p:cNvPr id="34" name="Graphic 33" descr="Exit with solid fill">
            <a:extLst>
              <a:ext uri="{FF2B5EF4-FFF2-40B4-BE49-F238E27FC236}">
                <a16:creationId xmlns:a16="http://schemas.microsoft.com/office/drawing/2014/main" id="{C86C07A5-A557-9CCB-B937-0CF57DACEC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01397" y="3165655"/>
            <a:ext cx="392187" cy="392187"/>
          </a:xfrm>
          <a:prstGeom prst="rect">
            <a:avLst/>
          </a:prstGeom>
        </p:spPr>
      </p:pic>
      <p:sp>
        <p:nvSpPr>
          <p:cNvPr id="3" name="Rectangle 2">
            <a:extLst>
              <a:ext uri="{FF2B5EF4-FFF2-40B4-BE49-F238E27FC236}">
                <a16:creationId xmlns:a16="http://schemas.microsoft.com/office/drawing/2014/main" id="{8F43293E-9030-4D91-962C-47C703A94642}"/>
              </a:ext>
            </a:extLst>
          </p:cNvPr>
          <p:cNvSpPr/>
          <p:nvPr/>
        </p:nvSpPr>
        <p:spPr>
          <a:xfrm>
            <a:off x="3154029" y="1816322"/>
            <a:ext cx="1063255" cy="3747976"/>
          </a:xfrm>
          <a:prstGeom prst="rect">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6" name="Star: 5 Points 5">
            <a:extLst>
              <a:ext uri="{FF2B5EF4-FFF2-40B4-BE49-F238E27FC236}">
                <a16:creationId xmlns:a16="http://schemas.microsoft.com/office/drawing/2014/main" id="{C01EB06A-9292-822E-D3B1-7BFB9F8784F5}"/>
              </a:ext>
            </a:extLst>
          </p:cNvPr>
          <p:cNvSpPr/>
          <p:nvPr/>
        </p:nvSpPr>
        <p:spPr>
          <a:xfrm>
            <a:off x="4988441" y="3783418"/>
            <a:ext cx="310116" cy="301256"/>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
        <p:nvSpPr>
          <p:cNvPr id="8" name="Star: 5 Points 7">
            <a:extLst>
              <a:ext uri="{FF2B5EF4-FFF2-40B4-BE49-F238E27FC236}">
                <a16:creationId xmlns:a16="http://schemas.microsoft.com/office/drawing/2014/main" id="{E04E4027-1181-3922-44DC-A8922DCB1A0C}"/>
              </a:ext>
            </a:extLst>
          </p:cNvPr>
          <p:cNvSpPr/>
          <p:nvPr/>
        </p:nvSpPr>
        <p:spPr>
          <a:xfrm>
            <a:off x="10923103" y="4700746"/>
            <a:ext cx="310116" cy="301256"/>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7F5E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637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7A25B-959B-41B4-A503-255190BB8382}"/>
              </a:ext>
            </a:extLst>
          </p:cNvPr>
          <p:cNvSpPr>
            <a:spLocks noGrp="1"/>
          </p:cNvSpPr>
          <p:nvPr>
            <p:ph type="title"/>
          </p:nvPr>
        </p:nvSpPr>
        <p:spPr>
          <a:xfrm>
            <a:off x="838200" y="505084"/>
            <a:ext cx="10515600" cy="1325563"/>
          </a:xfrm>
        </p:spPr>
        <p:txBody>
          <a:bodyPr/>
          <a:lstStyle/>
          <a:p>
            <a:pPr algn="ctr"/>
            <a:r>
              <a:rPr lang="en-US" dirty="0"/>
              <a:t>Equity and Continuous Improvement Defined </a:t>
            </a:r>
          </a:p>
        </p:txBody>
      </p:sp>
      <p:graphicFrame>
        <p:nvGraphicFramePr>
          <p:cNvPr id="4" name="Content Placeholder 3">
            <a:extLst>
              <a:ext uri="{FF2B5EF4-FFF2-40B4-BE49-F238E27FC236}">
                <a16:creationId xmlns:a16="http://schemas.microsoft.com/office/drawing/2014/main" id="{49105E64-3312-462F-A22A-6F4AAA565C2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89447279"/>
              </p:ext>
            </p:extLst>
          </p:nvPr>
        </p:nvGraphicFramePr>
        <p:xfrm>
          <a:off x="463378" y="1830647"/>
          <a:ext cx="11728622"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166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AD5C-9A53-400E-9CD1-F3B49DEAB5D6}"/>
              </a:ext>
            </a:extLst>
          </p:cNvPr>
          <p:cNvSpPr>
            <a:spLocks noGrp="1"/>
          </p:cNvSpPr>
          <p:nvPr>
            <p:ph type="title"/>
          </p:nvPr>
        </p:nvSpPr>
        <p:spPr/>
        <p:txBody>
          <a:bodyPr/>
          <a:lstStyle/>
          <a:p>
            <a:r>
              <a:rPr lang="en-US" dirty="0"/>
              <a:t>Purpose </a:t>
            </a:r>
          </a:p>
        </p:txBody>
      </p:sp>
      <p:sp>
        <p:nvSpPr>
          <p:cNvPr id="3" name="Content Placeholder 2">
            <a:extLst>
              <a:ext uri="{FF2B5EF4-FFF2-40B4-BE49-F238E27FC236}">
                <a16:creationId xmlns:a16="http://schemas.microsoft.com/office/drawing/2014/main" id="{0EFE67D7-4B55-48CC-9691-F684AEDC53A1}"/>
              </a:ext>
            </a:extLst>
          </p:cNvPr>
          <p:cNvSpPr>
            <a:spLocks noGrp="1"/>
          </p:cNvSpPr>
          <p:nvPr>
            <p:ph idx="1"/>
          </p:nvPr>
        </p:nvSpPr>
        <p:spPr>
          <a:xfrm>
            <a:off x="838200" y="1690688"/>
            <a:ext cx="10515600" cy="1603375"/>
          </a:xfrm>
        </p:spPr>
        <p:txBody>
          <a:bodyPr/>
          <a:lstStyle/>
          <a:p>
            <a:pPr marL="0" indent="0">
              <a:buNone/>
            </a:pPr>
            <a:r>
              <a:rPr lang="en-US" dirty="0"/>
              <a:t>To provide background for and summarize Office of Superintendent of Public Instruction’s RFQ 2024-13 for the Continuous Improvement Partner position</a:t>
            </a:r>
          </a:p>
          <a:p>
            <a:endParaRPr lang="en-US" dirty="0"/>
          </a:p>
        </p:txBody>
      </p:sp>
      <p:sp>
        <p:nvSpPr>
          <p:cNvPr id="5" name="Title 1">
            <a:extLst>
              <a:ext uri="{FF2B5EF4-FFF2-40B4-BE49-F238E27FC236}">
                <a16:creationId xmlns:a16="http://schemas.microsoft.com/office/drawing/2014/main" id="{53F13955-990A-4051-A9AC-B3461B18E31A}"/>
              </a:ext>
            </a:extLst>
          </p:cNvPr>
          <p:cNvSpPr txBox="1">
            <a:spLocks/>
          </p:cNvSpPr>
          <p:nvPr/>
        </p:nvSpPr>
        <p:spPr>
          <a:xfrm>
            <a:off x="838200" y="29011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a:lstStyle>
          <a:p>
            <a:r>
              <a:rPr lang="en-US" dirty="0"/>
              <a:t>Audience  </a:t>
            </a:r>
          </a:p>
        </p:txBody>
      </p:sp>
      <p:sp>
        <p:nvSpPr>
          <p:cNvPr id="6" name="Content Placeholder 2">
            <a:extLst>
              <a:ext uri="{FF2B5EF4-FFF2-40B4-BE49-F238E27FC236}">
                <a16:creationId xmlns:a16="http://schemas.microsoft.com/office/drawing/2014/main" id="{E5FBEA39-A77B-4F31-88A9-24115F846C27}"/>
              </a:ext>
            </a:extLst>
          </p:cNvPr>
          <p:cNvSpPr txBox="1">
            <a:spLocks/>
          </p:cNvSpPr>
          <p:nvPr/>
        </p:nvSpPr>
        <p:spPr>
          <a:xfrm>
            <a:off x="838200" y="4226718"/>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Experienced education leaders and coaches interested in contracting with OSPI as a Continuous Improvement Partner for the 2024-2025 school year</a:t>
            </a:r>
          </a:p>
          <a:p>
            <a:endParaRPr lang="en-US" dirty="0"/>
          </a:p>
        </p:txBody>
      </p:sp>
    </p:spTree>
    <p:extLst>
      <p:ext uri="{BB962C8B-B14F-4D97-AF65-F5344CB8AC3E}">
        <p14:creationId xmlns:p14="http://schemas.microsoft.com/office/powerpoint/2010/main" val="223802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49E14-1A08-46A9-8C43-12B46303D988}"/>
              </a:ext>
            </a:extLst>
          </p:cNvPr>
          <p:cNvSpPr>
            <a:spLocks noGrp="1"/>
          </p:cNvSpPr>
          <p:nvPr>
            <p:ph type="title"/>
          </p:nvPr>
        </p:nvSpPr>
        <p:spPr/>
        <p:txBody>
          <a:bodyPr/>
          <a:lstStyle/>
          <a:p>
            <a:r>
              <a:rPr lang="en-US" dirty="0"/>
              <a:t>Continuous Improvement Partner Defined</a:t>
            </a:r>
          </a:p>
        </p:txBody>
      </p:sp>
      <p:graphicFrame>
        <p:nvGraphicFramePr>
          <p:cNvPr id="4" name="Content Placeholder 3" descr="There is a graphic with four long colored rectangles containing the descriptions, from the top down: Continuous Improvement Partners (Partners) are contractors who align with and extend OSSI's strategy to create the conditions for continuous school improvement systems; Collaborate with OSSI, educational service districts and school district and building leadership teams; Provide direct systems level support to district and school leadership teams; Leverage expertise and resources to increase equitable supports within continuous school improvement systems.">
            <a:extLst>
              <a:ext uri="{FF2B5EF4-FFF2-40B4-BE49-F238E27FC236}">
                <a16:creationId xmlns:a16="http://schemas.microsoft.com/office/drawing/2014/main" id="{5C43CE53-95CB-4EFE-BF3D-B286C9BAD484}"/>
              </a:ext>
            </a:extLst>
          </p:cNvPr>
          <p:cNvGraphicFramePr>
            <a:graphicFrameLocks noGrp="1"/>
          </p:cNvGraphicFramePr>
          <p:nvPr>
            <p:ph idx="1"/>
            <p:extLst>
              <p:ext uri="{D42A27DB-BD31-4B8C-83A1-F6EECF244321}">
                <p14:modId xmlns:p14="http://schemas.microsoft.com/office/powerpoint/2010/main" val="2383270028"/>
              </p:ext>
            </p:extLst>
          </p:nvPr>
        </p:nvGraphicFramePr>
        <p:xfrm>
          <a:off x="838200" y="1769641"/>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85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48BA-FAA8-43F9-B076-1D91343F9434}"/>
              </a:ext>
            </a:extLst>
          </p:cNvPr>
          <p:cNvSpPr>
            <a:spLocks noGrp="1"/>
          </p:cNvSpPr>
          <p:nvPr>
            <p:ph type="title"/>
          </p:nvPr>
        </p:nvSpPr>
        <p:spPr>
          <a:xfrm>
            <a:off x="838200" y="425951"/>
            <a:ext cx="10515600" cy="1325563"/>
          </a:xfrm>
        </p:spPr>
        <p:txBody>
          <a:bodyPr>
            <a:normAutofit/>
          </a:bodyPr>
          <a:lstStyle/>
          <a:p>
            <a:r>
              <a:rPr lang="en-US" sz="3600" dirty="0"/>
              <a:t>What is a Continuous Improvement Partner?</a:t>
            </a:r>
          </a:p>
        </p:txBody>
      </p:sp>
      <p:sp>
        <p:nvSpPr>
          <p:cNvPr id="3" name="Content Placeholder 2">
            <a:extLst>
              <a:ext uri="{FF2B5EF4-FFF2-40B4-BE49-F238E27FC236}">
                <a16:creationId xmlns:a16="http://schemas.microsoft.com/office/drawing/2014/main" id="{9F41D9E0-492E-4E6E-AF55-91E31B28BA79}"/>
              </a:ext>
            </a:extLst>
          </p:cNvPr>
          <p:cNvSpPr>
            <a:spLocks noGrp="1"/>
          </p:cNvSpPr>
          <p:nvPr>
            <p:ph idx="1"/>
          </p:nvPr>
        </p:nvSpPr>
        <p:spPr>
          <a:xfrm>
            <a:off x="838200" y="1448092"/>
            <a:ext cx="10515600" cy="4569649"/>
          </a:xfrm>
        </p:spPr>
        <p:style>
          <a:lnRef idx="2">
            <a:schemeClr val="dk1">
              <a:shade val="50000"/>
            </a:schemeClr>
          </a:lnRef>
          <a:fillRef idx="1">
            <a:schemeClr val="dk1"/>
          </a:fillRef>
          <a:effectRef idx="0">
            <a:schemeClr val="dk1"/>
          </a:effectRef>
          <a:fontRef idx="minor">
            <a:schemeClr val="lt1"/>
          </a:fontRef>
        </p:style>
        <p:txBody>
          <a:bodyPr>
            <a:noAutofit/>
          </a:bodyPr>
          <a:lstStyle/>
          <a:p>
            <a:pPr marL="0" indent="0">
              <a:lnSpc>
                <a:spcPct val="150000"/>
              </a:lnSpc>
              <a:spcBef>
                <a:spcPts val="600"/>
              </a:spcBef>
              <a:spcAft>
                <a:spcPts val="600"/>
              </a:spcAft>
              <a:buNone/>
            </a:pPr>
            <a:r>
              <a:rPr lang="en-US" sz="2100" dirty="0"/>
              <a:t>Continuous Improvement Partners (Partners) are contractors who align with and extend OSSI’s strategy to create, implement and sustain networks and partnerships that leverage resources to create a coordinated improvement system and build capacity for engagement in cycles of data inquiry that inform and guide ongoing continuous school improvement. </a:t>
            </a:r>
          </a:p>
          <a:p>
            <a:pPr marL="0" indent="0">
              <a:lnSpc>
                <a:spcPct val="150000"/>
              </a:lnSpc>
              <a:spcBef>
                <a:spcPts val="600"/>
              </a:spcBef>
              <a:spcAft>
                <a:spcPts val="600"/>
              </a:spcAft>
              <a:buNone/>
            </a:pPr>
            <a:r>
              <a:rPr lang="en-US" sz="2100" dirty="0"/>
              <a:t>Partners provide direct services to assigned districts with schools identified for support, in collaboration with OSSI and educational service districts, by creating, implementing, and sustaining networks and partnerships that leverage expertise and resources to increase equitable supports within continuous school improvement systems.</a:t>
            </a:r>
          </a:p>
        </p:txBody>
      </p:sp>
    </p:spTree>
    <p:extLst>
      <p:ext uri="{BB962C8B-B14F-4D97-AF65-F5344CB8AC3E}">
        <p14:creationId xmlns:p14="http://schemas.microsoft.com/office/powerpoint/2010/main" val="2117123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48BA-FAA8-43F9-B076-1D91343F9434}"/>
              </a:ext>
            </a:extLst>
          </p:cNvPr>
          <p:cNvSpPr>
            <a:spLocks noGrp="1"/>
          </p:cNvSpPr>
          <p:nvPr>
            <p:ph type="title"/>
          </p:nvPr>
        </p:nvSpPr>
        <p:spPr>
          <a:xfrm>
            <a:off x="838200" y="477092"/>
            <a:ext cx="10515600" cy="1325563"/>
          </a:xfrm>
        </p:spPr>
        <p:txBody>
          <a:bodyPr/>
          <a:lstStyle/>
          <a:p>
            <a:r>
              <a:rPr lang="en-US" dirty="0"/>
              <a:t>Scope of Work</a:t>
            </a:r>
          </a:p>
        </p:txBody>
      </p:sp>
      <p:sp>
        <p:nvSpPr>
          <p:cNvPr id="3" name="Content Placeholder 2">
            <a:extLst>
              <a:ext uri="{FF2B5EF4-FFF2-40B4-BE49-F238E27FC236}">
                <a16:creationId xmlns:a16="http://schemas.microsoft.com/office/drawing/2014/main" id="{9F41D9E0-492E-4E6E-AF55-91E31B28BA79}"/>
              </a:ext>
            </a:extLst>
          </p:cNvPr>
          <p:cNvSpPr>
            <a:spLocks noGrp="1"/>
          </p:cNvSpPr>
          <p:nvPr>
            <p:ph idx="1"/>
          </p:nvPr>
        </p:nvSpPr>
        <p:spPr>
          <a:xfrm>
            <a:off x="838200" y="1653366"/>
            <a:ext cx="10515600" cy="4255861"/>
          </a:xfrm>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pPr marL="0" indent="0">
              <a:lnSpc>
                <a:spcPct val="100000"/>
              </a:lnSpc>
              <a:spcBef>
                <a:spcPts val="600"/>
              </a:spcBef>
              <a:spcAft>
                <a:spcPts val="600"/>
              </a:spcAft>
              <a:buNone/>
            </a:pPr>
            <a:r>
              <a:rPr lang="en-US" sz="2400" dirty="0"/>
              <a:t>Facilitate the development and implementation of continuous school improvement systems at the building and district level through OSSI’s Continuous Improvement Framework:</a:t>
            </a:r>
          </a:p>
          <a:p>
            <a:pPr lvl="1">
              <a:spcBef>
                <a:spcPts val="600"/>
              </a:spcBef>
              <a:spcAft>
                <a:spcPts val="600"/>
              </a:spcAft>
              <a:buFont typeface="Wingdings" panose="05000000000000000000" pitchFamily="2" charset="2"/>
              <a:buChar char="Ø"/>
            </a:pPr>
            <a:r>
              <a:rPr lang="en-US" dirty="0"/>
              <a:t>Elevation of anti-racist practices</a:t>
            </a:r>
          </a:p>
          <a:p>
            <a:pPr lvl="1">
              <a:spcBef>
                <a:spcPts val="600"/>
              </a:spcBef>
              <a:spcAft>
                <a:spcPts val="600"/>
              </a:spcAft>
              <a:buFont typeface="Wingdings" panose="05000000000000000000" pitchFamily="2" charset="2"/>
              <a:buChar char="Ø"/>
            </a:pPr>
            <a:r>
              <a:rPr lang="en-US" dirty="0"/>
              <a:t>Identification, provision, and growth of equitable supports within learning communities</a:t>
            </a:r>
          </a:p>
          <a:p>
            <a:pPr lvl="1">
              <a:spcBef>
                <a:spcPts val="600"/>
              </a:spcBef>
              <a:spcAft>
                <a:spcPts val="600"/>
              </a:spcAft>
              <a:buFont typeface="Wingdings" panose="05000000000000000000" pitchFamily="2" charset="2"/>
              <a:buChar char="Ø"/>
            </a:pPr>
            <a:r>
              <a:rPr lang="en-US" dirty="0"/>
              <a:t>Development of strong leadership at all levels</a:t>
            </a:r>
          </a:p>
          <a:p>
            <a:pPr lvl="1">
              <a:spcBef>
                <a:spcPts val="600"/>
              </a:spcBef>
              <a:spcAft>
                <a:spcPts val="600"/>
              </a:spcAft>
              <a:buFont typeface="Wingdings" panose="05000000000000000000" pitchFamily="2" charset="2"/>
              <a:buChar char="Ø"/>
            </a:pPr>
            <a:r>
              <a:rPr lang="en-US" dirty="0"/>
              <a:t>Use of data inquiry and improvement science principles</a:t>
            </a:r>
          </a:p>
          <a:p>
            <a:pPr lvl="1">
              <a:spcBef>
                <a:spcPts val="600"/>
              </a:spcBef>
              <a:spcAft>
                <a:spcPts val="600"/>
              </a:spcAft>
              <a:buFont typeface="Wingdings" panose="05000000000000000000" pitchFamily="2" charset="2"/>
              <a:buChar char="Ø"/>
            </a:pPr>
            <a:r>
              <a:rPr lang="en-US" dirty="0"/>
              <a:t>Focus on improving core instructional practices</a:t>
            </a:r>
          </a:p>
          <a:p>
            <a:pPr lvl="1">
              <a:spcBef>
                <a:spcPts val="600"/>
              </a:spcBef>
              <a:spcAft>
                <a:spcPts val="600"/>
              </a:spcAft>
              <a:buFont typeface="Wingdings" panose="05000000000000000000" pitchFamily="2" charset="2"/>
              <a:buChar char="Ø"/>
            </a:pPr>
            <a:r>
              <a:rPr lang="en-US" dirty="0"/>
              <a:t>Implementation of multi-tiered systems of support</a:t>
            </a:r>
          </a:p>
          <a:p>
            <a:pPr marL="0" indent="0">
              <a:lnSpc>
                <a:spcPct val="100000"/>
              </a:lnSpc>
              <a:spcAft>
                <a:spcPts val="600"/>
              </a:spcAft>
              <a:buNone/>
            </a:pPr>
            <a:endParaRPr lang="en-US" sz="3000" dirty="0"/>
          </a:p>
        </p:txBody>
      </p:sp>
    </p:spTree>
    <p:extLst>
      <p:ext uri="{BB962C8B-B14F-4D97-AF65-F5344CB8AC3E}">
        <p14:creationId xmlns:p14="http://schemas.microsoft.com/office/powerpoint/2010/main" val="260229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3DF5-B92B-4DEE-A9C8-962751B6FB1A}"/>
              </a:ext>
            </a:extLst>
          </p:cNvPr>
          <p:cNvSpPr>
            <a:spLocks noGrp="1"/>
          </p:cNvSpPr>
          <p:nvPr>
            <p:ph type="title"/>
          </p:nvPr>
        </p:nvSpPr>
        <p:spPr>
          <a:xfrm>
            <a:off x="1837542" y="36683"/>
            <a:ext cx="8516910" cy="1325563"/>
          </a:xfrm>
        </p:spPr>
        <p:txBody>
          <a:bodyPr>
            <a:normAutofit/>
          </a:bodyPr>
          <a:lstStyle/>
          <a:p>
            <a:pPr algn="ctr"/>
            <a:r>
              <a:rPr lang="en-US" sz="3200" dirty="0"/>
              <a:t>Essential Elements &amp; Themes of Improvement</a:t>
            </a:r>
          </a:p>
        </p:txBody>
      </p:sp>
      <p:graphicFrame>
        <p:nvGraphicFramePr>
          <p:cNvPr id="7" name="Table 7" descr="A grid is shown, with four horizontal layers (top down: Clarity of Purpose; Technical Competence; Capacity Building; and Human Interaction Skills) and six vertical layers (left to right: Anti-Racist Practices; Equitable Supports; Development of strong leadership at all levels; Use of data inquiry and improvement science principles; Improvement of core instructional practices; and Implementation of multi-tiered systems of support). The rows all have arrows going all the way across from left to right. The columns all have arrows going all the way down from top to bottom.">
            <a:extLst>
              <a:ext uri="{FF2B5EF4-FFF2-40B4-BE49-F238E27FC236}">
                <a16:creationId xmlns:a16="http://schemas.microsoft.com/office/drawing/2014/main" id="{604BF8C3-6F63-4112-9735-EAF61ACC73DF}"/>
              </a:ext>
            </a:extLst>
          </p:cNvPr>
          <p:cNvGraphicFramePr>
            <a:graphicFrameLocks noGrp="1"/>
          </p:cNvGraphicFramePr>
          <p:nvPr>
            <p:extLst>
              <p:ext uri="{D42A27DB-BD31-4B8C-83A1-F6EECF244321}">
                <p14:modId xmlns:p14="http://schemas.microsoft.com/office/powerpoint/2010/main" val="2669592777"/>
              </p:ext>
            </p:extLst>
          </p:nvPr>
        </p:nvGraphicFramePr>
        <p:xfrm>
          <a:off x="123825" y="1152435"/>
          <a:ext cx="11934825" cy="5570528"/>
        </p:xfrm>
        <a:graphic>
          <a:graphicData uri="http://schemas.openxmlformats.org/drawingml/2006/table">
            <a:tbl>
              <a:tblPr firstRow="1" bandRow="1">
                <a:tableStyleId>{69CF1AB2-1976-4502-BF36-3FF5EA218861}</a:tableStyleId>
              </a:tblPr>
              <a:tblGrid>
                <a:gridCol w="1704975">
                  <a:extLst>
                    <a:ext uri="{9D8B030D-6E8A-4147-A177-3AD203B41FA5}">
                      <a16:colId xmlns:a16="http://schemas.microsoft.com/office/drawing/2014/main" val="1721318209"/>
                    </a:ext>
                  </a:extLst>
                </a:gridCol>
                <a:gridCol w="1704975">
                  <a:extLst>
                    <a:ext uri="{9D8B030D-6E8A-4147-A177-3AD203B41FA5}">
                      <a16:colId xmlns:a16="http://schemas.microsoft.com/office/drawing/2014/main" val="1944489931"/>
                    </a:ext>
                  </a:extLst>
                </a:gridCol>
                <a:gridCol w="1704975">
                  <a:extLst>
                    <a:ext uri="{9D8B030D-6E8A-4147-A177-3AD203B41FA5}">
                      <a16:colId xmlns:a16="http://schemas.microsoft.com/office/drawing/2014/main" val="1162050173"/>
                    </a:ext>
                  </a:extLst>
                </a:gridCol>
                <a:gridCol w="1704975">
                  <a:extLst>
                    <a:ext uri="{9D8B030D-6E8A-4147-A177-3AD203B41FA5}">
                      <a16:colId xmlns:a16="http://schemas.microsoft.com/office/drawing/2014/main" val="1928273693"/>
                    </a:ext>
                  </a:extLst>
                </a:gridCol>
                <a:gridCol w="1704975">
                  <a:extLst>
                    <a:ext uri="{9D8B030D-6E8A-4147-A177-3AD203B41FA5}">
                      <a16:colId xmlns:a16="http://schemas.microsoft.com/office/drawing/2014/main" val="1702894834"/>
                    </a:ext>
                  </a:extLst>
                </a:gridCol>
                <a:gridCol w="1704975">
                  <a:extLst>
                    <a:ext uri="{9D8B030D-6E8A-4147-A177-3AD203B41FA5}">
                      <a16:colId xmlns:a16="http://schemas.microsoft.com/office/drawing/2014/main" val="2050921636"/>
                    </a:ext>
                  </a:extLst>
                </a:gridCol>
                <a:gridCol w="1704975">
                  <a:extLst>
                    <a:ext uri="{9D8B030D-6E8A-4147-A177-3AD203B41FA5}">
                      <a16:colId xmlns:a16="http://schemas.microsoft.com/office/drawing/2014/main" val="818090686"/>
                    </a:ext>
                  </a:extLst>
                </a:gridCol>
              </a:tblGrid>
              <a:tr h="937042">
                <a:tc>
                  <a:txBody>
                    <a:bodyPr/>
                    <a:lstStyle/>
                    <a:p>
                      <a:endParaRPr lang="en-US" dirty="0"/>
                    </a:p>
                  </a:txBody>
                  <a:tcPr/>
                </a:tc>
                <a:tc>
                  <a:txBody>
                    <a:bodyPr/>
                    <a:lstStyle/>
                    <a:p>
                      <a:r>
                        <a:rPr lang="en-US" dirty="0"/>
                        <a:t>Anti-Racist Practices</a:t>
                      </a:r>
                    </a:p>
                  </a:txBody>
                  <a:tcPr/>
                </a:tc>
                <a:tc>
                  <a:txBody>
                    <a:bodyPr/>
                    <a:lstStyle/>
                    <a:p>
                      <a:r>
                        <a:rPr lang="en-US" dirty="0"/>
                        <a:t>Equitable Supports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Development of strong leadership at all levels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Use of data inquiry and improvement science principles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Improvement of core instructional practices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Implementation of multi-tiered systems of support</a:t>
                      </a:r>
                    </a:p>
                  </a:txBody>
                  <a:tcPr/>
                </a:tc>
                <a:extLst>
                  <a:ext uri="{0D108BD9-81ED-4DB2-BD59-A6C34878D82A}">
                    <a16:rowId xmlns:a16="http://schemas.microsoft.com/office/drawing/2014/main" val="2318094773"/>
                  </a:ext>
                </a:extLst>
              </a:tr>
              <a:tr h="1005576">
                <a:tc>
                  <a:txBody>
                    <a:bodyPr/>
                    <a:lstStyle/>
                    <a:p>
                      <a:r>
                        <a:rPr lang="en-US" sz="2000" b="1" dirty="0"/>
                        <a:t>Clarity of Purpose</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479730600"/>
                  </a:ext>
                </a:extLst>
              </a:tr>
              <a:tr h="1005576">
                <a:tc>
                  <a:txBody>
                    <a:bodyPr/>
                    <a:lstStyle/>
                    <a:p>
                      <a:r>
                        <a:rPr lang="en-US" sz="2000" b="1" dirty="0"/>
                        <a:t>Technical Competence </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56202232"/>
                  </a:ext>
                </a:extLst>
              </a:tr>
              <a:tr h="1307248">
                <a:tc>
                  <a:txBody>
                    <a:bodyPr/>
                    <a:lstStyle/>
                    <a:p>
                      <a:r>
                        <a:rPr lang="en-US" sz="2000" b="1" dirty="0"/>
                        <a:t>Capacity Building</a:t>
                      </a:r>
                    </a:p>
                    <a:p>
                      <a:endParaRPr lang="en-US" sz="2400" b="1"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832360669"/>
                  </a:ext>
                </a:extLst>
              </a:tr>
              <a:tr h="1307248">
                <a:tc>
                  <a:txBody>
                    <a:bodyPr/>
                    <a:lstStyle/>
                    <a:p>
                      <a:r>
                        <a:rPr lang="en-US" sz="2000" b="1" dirty="0"/>
                        <a:t>Human Interaction Skills</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56374117"/>
                  </a:ext>
                </a:extLst>
              </a:tr>
            </a:tbl>
          </a:graphicData>
        </a:graphic>
      </p:graphicFrame>
      <p:sp>
        <p:nvSpPr>
          <p:cNvPr id="19" name="Arrow: Right 18">
            <a:extLst>
              <a:ext uri="{FF2B5EF4-FFF2-40B4-BE49-F238E27FC236}">
                <a16:creationId xmlns:a16="http://schemas.microsoft.com/office/drawing/2014/main" id="{D97EFD70-F1F0-472C-B99C-0711A2D6E2F3}"/>
              </a:ext>
              <a:ext uri="{C183D7F6-B498-43B3-948B-1728B52AA6E4}">
                <adec:decorative xmlns:adec="http://schemas.microsoft.com/office/drawing/2017/decorative" val="1"/>
              </a:ext>
            </a:extLst>
          </p:cNvPr>
          <p:cNvSpPr/>
          <p:nvPr/>
        </p:nvSpPr>
        <p:spPr>
          <a:xfrm rot="5400000">
            <a:off x="7274082" y="4094375"/>
            <a:ext cx="4077488" cy="466115"/>
          </a:xfrm>
          <a:prstGeom prst="rightArrow">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57FB972A-92CD-4BA0-B5B8-C3C0E8832B59}"/>
              </a:ext>
              <a:ext uri="{C183D7F6-B498-43B3-948B-1728B52AA6E4}">
                <adec:decorative xmlns:adec="http://schemas.microsoft.com/office/drawing/2017/decorative" val="1"/>
              </a:ext>
            </a:extLst>
          </p:cNvPr>
          <p:cNvSpPr/>
          <p:nvPr/>
        </p:nvSpPr>
        <p:spPr>
          <a:xfrm rot="5400000">
            <a:off x="666316" y="4084895"/>
            <a:ext cx="4058529" cy="466113"/>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D9CB58E-6965-4D15-8958-B8A8C62794AA}"/>
              </a:ext>
              <a:ext uri="{C183D7F6-B498-43B3-948B-1728B52AA6E4}">
                <adec:decorative xmlns:adec="http://schemas.microsoft.com/office/drawing/2017/decorative" val="1"/>
              </a:ext>
            </a:extLst>
          </p:cNvPr>
          <p:cNvSpPr/>
          <p:nvPr/>
        </p:nvSpPr>
        <p:spPr>
          <a:xfrm rot="5400000">
            <a:off x="2340125" y="4094375"/>
            <a:ext cx="4039570" cy="466113"/>
          </a:xfrm>
          <a:prstGeom prst="righ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B8B2662-C49D-4534-9EC9-EAE02D1A5BE9}"/>
              </a:ext>
              <a:ext uri="{C183D7F6-B498-43B3-948B-1728B52AA6E4}">
                <adec:decorative xmlns:adec="http://schemas.microsoft.com/office/drawing/2017/decorative" val="1"/>
              </a:ext>
            </a:extLst>
          </p:cNvPr>
          <p:cNvSpPr/>
          <p:nvPr/>
        </p:nvSpPr>
        <p:spPr>
          <a:xfrm rot="5400000">
            <a:off x="3963797" y="4103854"/>
            <a:ext cx="4058529" cy="466113"/>
          </a:xfrm>
          <a:prstGeom prst="rightArrow">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AB7C5FCC-3FBD-4806-A923-8D5F858C0B84}"/>
              </a:ext>
              <a:ext uri="{C183D7F6-B498-43B3-948B-1728B52AA6E4}">
                <adec:decorative xmlns:adec="http://schemas.microsoft.com/office/drawing/2017/decorative" val="1"/>
              </a:ext>
            </a:extLst>
          </p:cNvPr>
          <p:cNvSpPr/>
          <p:nvPr/>
        </p:nvSpPr>
        <p:spPr>
          <a:xfrm rot="5400000">
            <a:off x="5719492" y="4065935"/>
            <a:ext cx="4058530" cy="466113"/>
          </a:xfrm>
          <a:prstGeom prst="rightArrow">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B6189C7D-4EFB-4F0F-A9B3-6A41F2A40187}"/>
              </a:ext>
              <a:ext uri="{C183D7F6-B498-43B3-948B-1728B52AA6E4}">
                <adec:decorative xmlns:adec="http://schemas.microsoft.com/office/drawing/2017/decorative" val="1"/>
              </a:ext>
            </a:extLst>
          </p:cNvPr>
          <p:cNvSpPr/>
          <p:nvPr/>
        </p:nvSpPr>
        <p:spPr>
          <a:xfrm rot="5400000">
            <a:off x="9039257" y="4065935"/>
            <a:ext cx="4058530" cy="466113"/>
          </a:xfrm>
          <a:prstGeom prst="rightArrow">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6">
                  <a:lumMod val="75000"/>
                </a:schemeClr>
              </a:solidFill>
            </a:endParaRPr>
          </a:p>
        </p:txBody>
      </p:sp>
      <p:sp>
        <p:nvSpPr>
          <p:cNvPr id="11" name="Arrow: Right 10">
            <a:extLst>
              <a:ext uri="{FF2B5EF4-FFF2-40B4-BE49-F238E27FC236}">
                <a16:creationId xmlns:a16="http://schemas.microsoft.com/office/drawing/2014/main" id="{8A9E6F41-FF89-4231-BEE2-2602DB880F42}"/>
              </a:ext>
              <a:ext uri="{C183D7F6-B498-43B3-948B-1728B52AA6E4}">
                <adec:decorative xmlns:adec="http://schemas.microsoft.com/office/drawing/2017/decorative" val="1"/>
              </a:ext>
            </a:extLst>
          </p:cNvPr>
          <p:cNvSpPr/>
          <p:nvPr/>
        </p:nvSpPr>
        <p:spPr>
          <a:xfrm>
            <a:off x="2028825" y="4441118"/>
            <a:ext cx="9782175" cy="425744"/>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B8FBB9F4-F930-4BC1-913E-C26407A1225E}"/>
              </a:ext>
              <a:ext uri="{C183D7F6-B498-43B3-948B-1728B52AA6E4}">
                <adec:decorative xmlns:adec="http://schemas.microsoft.com/office/drawing/2017/decorative" val="1"/>
              </a:ext>
            </a:extLst>
          </p:cNvPr>
          <p:cNvSpPr/>
          <p:nvPr/>
        </p:nvSpPr>
        <p:spPr>
          <a:xfrm>
            <a:off x="2028825" y="5520944"/>
            <a:ext cx="9782175" cy="425744"/>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31340216-84C2-46FC-ABCF-318B79224601}"/>
              </a:ext>
              <a:ext uri="{C183D7F6-B498-43B3-948B-1728B52AA6E4}">
                <adec:decorative xmlns:adec="http://schemas.microsoft.com/office/drawing/2017/decorative" val="1"/>
              </a:ext>
            </a:extLst>
          </p:cNvPr>
          <p:cNvSpPr/>
          <p:nvPr/>
        </p:nvSpPr>
        <p:spPr>
          <a:xfrm>
            <a:off x="2028825" y="3361292"/>
            <a:ext cx="9782175" cy="425744"/>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30D4276C-D256-4B9D-A791-D18154A6BC31}"/>
              </a:ext>
              <a:ext uri="{C183D7F6-B498-43B3-948B-1728B52AA6E4}">
                <adec:decorative xmlns:adec="http://schemas.microsoft.com/office/drawing/2017/decorative" val="1"/>
              </a:ext>
            </a:extLst>
          </p:cNvPr>
          <p:cNvSpPr/>
          <p:nvPr/>
        </p:nvSpPr>
        <p:spPr>
          <a:xfrm>
            <a:off x="2028825" y="2446151"/>
            <a:ext cx="9782175" cy="425744"/>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0" name="Picture 19" descr="A picture containing drawing">
            <a:extLst>
              <a:ext uri="{FF2B5EF4-FFF2-40B4-BE49-F238E27FC236}">
                <a16:creationId xmlns:a16="http://schemas.microsoft.com/office/drawing/2014/main" id="{E02F1A5A-6FC4-4C0C-9096-226CB9A95ACE}"/>
              </a:ext>
            </a:extLst>
          </p:cNvPr>
          <p:cNvPicPr>
            <a:picLocks noChangeAspect="1"/>
          </p:cNvPicPr>
          <p:nvPr/>
        </p:nvPicPr>
        <p:blipFill rotWithShape="1">
          <a:blip r:embed="rId3">
            <a:extLst>
              <a:ext uri="{28A0092B-C50C-407E-A947-70E740481C1C}">
                <a14:useLocalDpi xmlns:a14="http://schemas.microsoft.com/office/drawing/2010/main" val="0"/>
              </a:ext>
            </a:extLst>
          </a:blip>
          <a:srcRect r="-1305" b="36914"/>
          <a:stretch/>
        </p:blipFill>
        <p:spPr>
          <a:xfrm>
            <a:off x="578685" y="1219110"/>
            <a:ext cx="803997" cy="797950"/>
          </a:xfrm>
          <a:prstGeom prst="rect">
            <a:avLst/>
          </a:prstGeom>
        </p:spPr>
      </p:pic>
    </p:spTree>
    <p:extLst>
      <p:ext uri="{BB962C8B-B14F-4D97-AF65-F5344CB8AC3E}">
        <p14:creationId xmlns:p14="http://schemas.microsoft.com/office/powerpoint/2010/main" val="4060769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70C0-3355-47C7-B7B9-E25EA4F08195}"/>
              </a:ext>
            </a:extLst>
          </p:cNvPr>
          <p:cNvSpPr>
            <a:spLocks noGrp="1"/>
          </p:cNvSpPr>
          <p:nvPr>
            <p:ph type="title"/>
          </p:nvPr>
        </p:nvSpPr>
        <p:spPr>
          <a:xfrm>
            <a:off x="838200" y="528054"/>
            <a:ext cx="10515600" cy="1325563"/>
          </a:xfrm>
        </p:spPr>
        <p:txBody>
          <a:bodyPr/>
          <a:lstStyle/>
          <a:p>
            <a:r>
              <a:rPr lang="en-US" dirty="0"/>
              <a:t>Scope of Work Continued: </a:t>
            </a:r>
            <a:br>
              <a:rPr lang="en-US" dirty="0"/>
            </a:br>
            <a:r>
              <a:rPr lang="en-US" dirty="0"/>
              <a:t>School Improvement Planning</a:t>
            </a:r>
          </a:p>
        </p:txBody>
      </p:sp>
      <p:sp>
        <p:nvSpPr>
          <p:cNvPr id="3" name="Content Placeholder 2">
            <a:extLst>
              <a:ext uri="{FF2B5EF4-FFF2-40B4-BE49-F238E27FC236}">
                <a16:creationId xmlns:a16="http://schemas.microsoft.com/office/drawing/2014/main" id="{CE592C9C-5E32-4941-BD3C-1018FE5C1888}"/>
              </a:ext>
            </a:extLst>
          </p:cNvPr>
          <p:cNvSpPr>
            <a:spLocks noGrp="1"/>
          </p:cNvSpPr>
          <p:nvPr>
            <p:ph idx="1"/>
          </p:nvPr>
        </p:nvSpPr>
        <p:spPr>
          <a:xfrm>
            <a:off x="838200" y="1928263"/>
            <a:ext cx="10515600" cy="4114192"/>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nSpc>
                <a:spcPct val="120000"/>
              </a:lnSpc>
              <a:spcBef>
                <a:spcPts val="600"/>
              </a:spcBef>
              <a:spcAft>
                <a:spcPts val="600"/>
              </a:spcAft>
              <a:buNone/>
            </a:pPr>
            <a:r>
              <a:rPr lang="en-US" dirty="0"/>
              <a:t>Support the development, evaluation, and adjustment of high-quality school improvement plans that:</a:t>
            </a:r>
          </a:p>
          <a:p>
            <a:pPr lvl="1">
              <a:lnSpc>
                <a:spcPct val="120000"/>
              </a:lnSpc>
              <a:spcBef>
                <a:spcPts val="600"/>
              </a:spcBef>
              <a:spcAft>
                <a:spcPts val="600"/>
              </a:spcAft>
            </a:pPr>
            <a:r>
              <a:rPr lang="en-US" sz="2600" dirty="0"/>
              <a:t>have specific, measurable, attainable, relevant, time-bound, inclusive and equitable high-priority goals;  </a:t>
            </a:r>
          </a:p>
          <a:p>
            <a:pPr lvl="1">
              <a:lnSpc>
                <a:spcPct val="120000"/>
              </a:lnSpc>
              <a:spcBef>
                <a:spcPts val="600"/>
              </a:spcBef>
              <a:spcAft>
                <a:spcPts val="600"/>
              </a:spcAft>
            </a:pPr>
            <a:r>
              <a:rPr lang="en-US" sz="2600" dirty="0"/>
              <a:t>are informed by data inquiry and needs assessment(s);</a:t>
            </a:r>
          </a:p>
          <a:p>
            <a:pPr lvl="1">
              <a:lnSpc>
                <a:spcPct val="120000"/>
              </a:lnSpc>
              <a:spcBef>
                <a:spcPts val="600"/>
              </a:spcBef>
              <a:spcAft>
                <a:spcPts val="600"/>
              </a:spcAft>
            </a:pPr>
            <a:r>
              <a:rPr lang="en-US" sz="2600" dirty="0"/>
              <a:t>have clear roles and responsibilities for elements of the plan and progress monitoring;</a:t>
            </a:r>
          </a:p>
          <a:p>
            <a:pPr lvl="1">
              <a:lnSpc>
                <a:spcPct val="120000"/>
              </a:lnSpc>
              <a:spcBef>
                <a:spcPts val="600"/>
              </a:spcBef>
              <a:spcAft>
                <a:spcPts val="600"/>
              </a:spcAft>
            </a:pPr>
            <a:r>
              <a:rPr lang="en-US" sz="2600" dirty="0"/>
              <a:t>implement evidence-informed best practices;</a:t>
            </a:r>
          </a:p>
          <a:p>
            <a:pPr lvl="1">
              <a:lnSpc>
                <a:spcPct val="120000"/>
              </a:lnSpc>
              <a:spcBef>
                <a:spcPts val="600"/>
              </a:spcBef>
              <a:spcAft>
                <a:spcPts val="600"/>
              </a:spcAft>
            </a:pPr>
            <a:r>
              <a:rPr lang="en-US" sz="2600" dirty="0"/>
              <a:t>undergo regular progress monitoring and adjustment using Plan-Do-Study-Act cycles; and </a:t>
            </a:r>
          </a:p>
          <a:p>
            <a:pPr lvl="1">
              <a:lnSpc>
                <a:spcPct val="120000"/>
              </a:lnSpc>
              <a:spcBef>
                <a:spcPts val="600"/>
              </a:spcBef>
              <a:spcAft>
                <a:spcPts val="600"/>
              </a:spcAft>
            </a:pPr>
            <a:r>
              <a:rPr lang="en-US" sz="2600" dirty="0"/>
              <a:t>scale, spread, and sustain effective practices, behaviors, and systems.</a:t>
            </a:r>
          </a:p>
          <a:p>
            <a:endParaRPr lang="en-US" dirty="0"/>
          </a:p>
        </p:txBody>
      </p:sp>
    </p:spTree>
    <p:extLst>
      <p:ext uri="{BB962C8B-B14F-4D97-AF65-F5344CB8AC3E}">
        <p14:creationId xmlns:p14="http://schemas.microsoft.com/office/powerpoint/2010/main" val="95756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0107-FBA2-4A99-B711-5EB22351302E}"/>
              </a:ext>
            </a:extLst>
          </p:cNvPr>
          <p:cNvSpPr>
            <a:spLocks noGrp="1"/>
          </p:cNvSpPr>
          <p:nvPr>
            <p:ph type="title"/>
          </p:nvPr>
        </p:nvSpPr>
        <p:spPr>
          <a:xfrm>
            <a:off x="838200" y="543249"/>
            <a:ext cx="10515600" cy="1325563"/>
          </a:xfrm>
        </p:spPr>
        <p:txBody>
          <a:bodyPr/>
          <a:lstStyle/>
          <a:p>
            <a:r>
              <a:rPr lang="en-US" dirty="0"/>
              <a:t>Scope of Work Continued</a:t>
            </a:r>
          </a:p>
        </p:txBody>
      </p:sp>
      <p:sp>
        <p:nvSpPr>
          <p:cNvPr id="3" name="Content Placeholder 2">
            <a:extLst>
              <a:ext uri="{FF2B5EF4-FFF2-40B4-BE49-F238E27FC236}">
                <a16:creationId xmlns:a16="http://schemas.microsoft.com/office/drawing/2014/main" id="{58CB4E91-43FF-40CF-9658-AB33FC32A2C8}"/>
              </a:ext>
            </a:extLst>
          </p:cNvPr>
          <p:cNvSpPr>
            <a:spLocks noGrp="1"/>
          </p:cNvSpPr>
          <p:nvPr>
            <p:ph idx="1"/>
          </p:nvPr>
        </p:nvSpPr>
        <p:spPr>
          <a:xfrm>
            <a:off x="838200" y="1868812"/>
            <a:ext cx="10515600" cy="4112888"/>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a:spcAft>
                <a:spcPts val="600"/>
              </a:spcAft>
            </a:pPr>
            <a:r>
              <a:rPr lang="en-US" dirty="0"/>
              <a:t>Collaborate with Improvement Leads and other Partners working within an Educational Service District.</a:t>
            </a:r>
          </a:p>
          <a:p>
            <a:pPr>
              <a:spcAft>
                <a:spcPts val="600"/>
              </a:spcAft>
            </a:pPr>
            <a:r>
              <a:rPr lang="en-US" dirty="0"/>
              <a:t>Provide supports aligned with specific OSSI programming related to improving student outcomes.</a:t>
            </a:r>
          </a:p>
          <a:p>
            <a:pPr>
              <a:spcAft>
                <a:spcPts val="600"/>
              </a:spcAft>
            </a:pPr>
            <a:r>
              <a:rPr lang="en-US" dirty="0"/>
              <a:t>Conduct bi-annual progress monitoring reviews and feedback of School Improvement Plans.</a:t>
            </a:r>
          </a:p>
          <a:p>
            <a:pPr>
              <a:spcAft>
                <a:spcPts val="600"/>
              </a:spcAft>
            </a:pPr>
            <a:r>
              <a:rPr lang="en-US" dirty="0"/>
              <a:t>Assigned professional learning events.</a:t>
            </a:r>
          </a:p>
          <a:p>
            <a:pPr>
              <a:spcAft>
                <a:spcPts val="600"/>
              </a:spcAft>
            </a:pPr>
            <a:r>
              <a:rPr lang="en-US" dirty="0"/>
              <a:t>Regular OSSI-specified meetings and planning.</a:t>
            </a:r>
          </a:p>
          <a:p>
            <a:pPr>
              <a:spcAft>
                <a:spcPts val="600"/>
              </a:spcAft>
            </a:pPr>
            <a:r>
              <a:rPr lang="en-US" dirty="0"/>
              <a:t>Programmatic evaluation efforts led by OSSI staff.</a:t>
            </a:r>
          </a:p>
          <a:p>
            <a:endParaRPr lang="en-US" dirty="0"/>
          </a:p>
        </p:txBody>
      </p:sp>
    </p:spTree>
    <p:extLst>
      <p:ext uri="{BB962C8B-B14F-4D97-AF65-F5344CB8AC3E}">
        <p14:creationId xmlns:p14="http://schemas.microsoft.com/office/powerpoint/2010/main" val="18072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218D-F527-43D6-AF4F-8788F18671FA}"/>
              </a:ext>
            </a:extLst>
          </p:cNvPr>
          <p:cNvSpPr>
            <a:spLocks noGrp="1"/>
          </p:cNvSpPr>
          <p:nvPr>
            <p:ph type="title"/>
          </p:nvPr>
        </p:nvSpPr>
        <p:spPr/>
        <p:txBody>
          <a:bodyPr/>
          <a:lstStyle/>
          <a:p>
            <a:r>
              <a:rPr lang="en-US" dirty="0"/>
              <a:t>Minimum Qualifications</a:t>
            </a:r>
          </a:p>
        </p:txBody>
      </p:sp>
      <p:graphicFrame>
        <p:nvGraphicFramePr>
          <p:cNvPr id="4" name="Content Placeholder 3" descr="There is a graphic with five vertically layered rectangles, containing these words, from the top down: Licensed to do business in Washington State; Master's and/or doctorate degree in education or a related field; Proof of past or present K-12 teaching and/or administrative certification; Ability to travel to and within the region of assignment, and to attend all required activities both virtually and in-person; At least five (5) years of experience working in an educational leadership role.">
            <a:extLst>
              <a:ext uri="{FF2B5EF4-FFF2-40B4-BE49-F238E27FC236}">
                <a16:creationId xmlns:a16="http://schemas.microsoft.com/office/drawing/2014/main" id="{DA625861-CDFF-43E0-BEC2-7B2E61F68C98}"/>
              </a:ext>
            </a:extLst>
          </p:cNvPr>
          <p:cNvGraphicFramePr>
            <a:graphicFrameLocks noGrp="1"/>
          </p:cNvGraphicFramePr>
          <p:nvPr>
            <p:ph idx="1"/>
            <p:extLst>
              <p:ext uri="{D42A27DB-BD31-4B8C-83A1-F6EECF244321}">
                <p14:modId xmlns:p14="http://schemas.microsoft.com/office/powerpoint/2010/main" val="402747307"/>
              </p:ext>
            </p:extLst>
          </p:nvPr>
        </p:nvGraphicFramePr>
        <p:xfrm>
          <a:off x="838200" y="1545707"/>
          <a:ext cx="10515600" cy="4410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980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218D-F527-43D6-AF4F-8788F18671FA}"/>
              </a:ext>
            </a:extLst>
          </p:cNvPr>
          <p:cNvSpPr>
            <a:spLocks noGrp="1"/>
          </p:cNvSpPr>
          <p:nvPr>
            <p:ph type="title"/>
          </p:nvPr>
        </p:nvSpPr>
        <p:spPr/>
        <p:txBody>
          <a:bodyPr/>
          <a:lstStyle/>
          <a:p>
            <a:r>
              <a:rPr lang="en-US" dirty="0"/>
              <a:t>Examples of Desired Qualifications</a:t>
            </a:r>
          </a:p>
        </p:txBody>
      </p:sp>
      <p:graphicFrame>
        <p:nvGraphicFramePr>
          <p:cNvPr id="5" name="Content Placeholder 4" descr="A graphic shows to adjacent boxes, the one on the left saying &quot;Multi-year experience in the following areas:&quot; and the one on the right containing these three bullet points: building inclusive education systems to close equity gaps for students served in each student group identified in the WSIF; data use, visualization and modeling to inform equitable supports within continuous school improvement systems and school improvement plans; and alternative or reengagement programs.">
            <a:extLst>
              <a:ext uri="{FF2B5EF4-FFF2-40B4-BE49-F238E27FC236}">
                <a16:creationId xmlns:a16="http://schemas.microsoft.com/office/drawing/2014/main" id="{89BD91A0-402F-482D-8BFB-13A37F9477CE}"/>
              </a:ext>
            </a:extLst>
          </p:cNvPr>
          <p:cNvGraphicFramePr>
            <a:graphicFrameLocks noGrp="1"/>
          </p:cNvGraphicFramePr>
          <p:nvPr>
            <p:ph idx="1"/>
            <p:extLst>
              <p:ext uri="{D42A27DB-BD31-4B8C-83A1-F6EECF244321}">
                <p14:modId xmlns:p14="http://schemas.microsoft.com/office/powerpoint/2010/main" val="2385045237"/>
              </p:ext>
            </p:extLst>
          </p:nvPr>
        </p:nvGraphicFramePr>
        <p:xfrm>
          <a:off x="838200" y="1545707"/>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8498B6B-D6CD-4F08-9FFC-3C9EAD0EB5D1}"/>
              </a:ext>
            </a:extLst>
          </p:cNvPr>
          <p:cNvSpPr txBox="1"/>
          <p:nvPr/>
        </p:nvSpPr>
        <p:spPr>
          <a:xfrm>
            <a:off x="1507020" y="5801568"/>
            <a:ext cx="10056845" cy="369332"/>
          </a:xfrm>
          <a:prstGeom prst="rect">
            <a:avLst/>
          </a:prstGeom>
          <a:noFill/>
        </p:spPr>
        <p:txBody>
          <a:bodyPr wrap="square" rtlCol="0">
            <a:spAutoFit/>
          </a:bodyPr>
          <a:lstStyle/>
          <a:p>
            <a:pPr>
              <a:spcAft>
                <a:spcPts val="1200"/>
              </a:spcAft>
            </a:pPr>
            <a:r>
              <a:rPr lang="en-US" dirty="0"/>
              <a:t>*</a:t>
            </a:r>
            <a:r>
              <a:rPr lang="en-US" sz="1600" i="1" dirty="0"/>
              <a:t>This list of Desired Qualifications is not exhaustive: please refer to the RFQ for a full list of Desired Qualifications</a:t>
            </a:r>
          </a:p>
        </p:txBody>
      </p:sp>
    </p:spTree>
    <p:extLst>
      <p:ext uri="{BB962C8B-B14F-4D97-AF65-F5344CB8AC3E}">
        <p14:creationId xmlns:p14="http://schemas.microsoft.com/office/powerpoint/2010/main" val="658392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A078-75CC-443B-8C5A-3A312981C2A9}"/>
              </a:ext>
            </a:extLst>
          </p:cNvPr>
          <p:cNvSpPr>
            <a:spLocks noGrp="1"/>
          </p:cNvSpPr>
          <p:nvPr>
            <p:ph type="title"/>
          </p:nvPr>
        </p:nvSpPr>
        <p:spPr/>
        <p:txBody>
          <a:bodyPr/>
          <a:lstStyle/>
          <a:p>
            <a:r>
              <a:rPr lang="en-US" dirty="0"/>
              <a:t>Submitting Proposals</a:t>
            </a:r>
          </a:p>
        </p:txBody>
      </p:sp>
      <p:sp>
        <p:nvSpPr>
          <p:cNvPr id="3" name="Content Placeholder 2" descr="A rectangle on the right has the words &quot;This solicitation will remain open until further notice. To be considered for a contract beginning August 1, 2023: Consultants are encouraged to submit proposals prior to 3:00 p.m. Pacific Standard Time on Friday, May 26, 2023.&quot;">
            <a:extLst>
              <a:ext uri="{FF2B5EF4-FFF2-40B4-BE49-F238E27FC236}">
                <a16:creationId xmlns:a16="http://schemas.microsoft.com/office/drawing/2014/main" id="{561AD7A3-0F15-4680-9CE3-BC5C647FE149}"/>
              </a:ext>
            </a:extLst>
          </p:cNvPr>
          <p:cNvSpPr>
            <a:spLocks noGrp="1"/>
          </p:cNvSpPr>
          <p:nvPr>
            <p:ph idx="1"/>
          </p:nvPr>
        </p:nvSpPr>
        <p:spPr>
          <a:xfrm>
            <a:off x="838200" y="1825625"/>
            <a:ext cx="6044514" cy="3907909"/>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marL="0" indent="0">
              <a:lnSpc>
                <a:spcPct val="100000"/>
              </a:lnSpc>
              <a:spcBef>
                <a:spcPts val="1200"/>
              </a:spcBef>
              <a:spcAft>
                <a:spcPts val="1200"/>
              </a:spcAft>
              <a:buNone/>
            </a:pPr>
            <a:r>
              <a:rPr lang="en-US" sz="3200" dirty="0"/>
              <a:t>This solicitation will remain open until further notice. To be considered for a contract beginning August 1, 2024: </a:t>
            </a:r>
          </a:p>
          <a:p>
            <a:pPr marL="457200" lvl="1" indent="0">
              <a:lnSpc>
                <a:spcPct val="100000"/>
              </a:lnSpc>
              <a:spcBef>
                <a:spcPts val="1200"/>
              </a:spcBef>
              <a:spcAft>
                <a:spcPts val="1200"/>
              </a:spcAft>
              <a:buNone/>
            </a:pPr>
            <a:r>
              <a:rPr lang="en-US" sz="3000" b="1" i="1" dirty="0"/>
              <a:t>Consultants are encouraged to submit proposals prior to 3:00 p.m. Pacific Standard Time on Monday, April 15, 2024</a:t>
            </a:r>
            <a:r>
              <a:rPr lang="en-US" sz="3000" dirty="0"/>
              <a:t> </a:t>
            </a:r>
          </a:p>
          <a:p>
            <a:endParaRPr lang="en-US" dirty="0"/>
          </a:p>
        </p:txBody>
      </p:sp>
      <p:pic>
        <p:nvPicPr>
          <p:cNvPr id="5" name="Picture 4" descr="On the right, there is a simple graphic of a stop watch.">
            <a:extLst>
              <a:ext uri="{FF2B5EF4-FFF2-40B4-BE49-F238E27FC236}">
                <a16:creationId xmlns:a16="http://schemas.microsoft.com/office/drawing/2014/main" id="{86A64188-372C-4E65-9733-B91F0A9FE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848" y="1825625"/>
            <a:ext cx="4133153" cy="3632886"/>
          </a:xfrm>
          <a:prstGeom prst="rect">
            <a:avLst/>
          </a:prstGeom>
        </p:spPr>
      </p:pic>
    </p:spTree>
    <p:extLst>
      <p:ext uri="{BB962C8B-B14F-4D97-AF65-F5344CB8AC3E}">
        <p14:creationId xmlns:p14="http://schemas.microsoft.com/office/powerpoint/2010/main" val="347720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AD8F-87C5-42C0-8B88-1B3C3D64C81C}"/>
              </a:ext>
            </a:extLst>
          </p:cNvPr>
          <p:cNvSpPr>
            <a:spLocks noGrp="1"/>
          </p:cNvSpPr>
          <p:nvPr>
            <p:ph type="title"/>
          </p:nvPr>
        </p:nvSpPr>
        <p:spPr>
          <a:xfrm>
            <a:off x="1043474" y="460179"/>
            <a:ext cx="4592216" cy="1370369"/>
          </a:xfrm>
        </p:spPr>
        <p:txBody>
          <a:bodyPr/>
          <a:lstStyle/>
          <a:p>
            <a:r>
              <a:rPr lang="en-US" dirty="0"/>
              <a:t>Proposal Checklist</a:t>
            </a:r>
          </a:p>
        </p:txBody>
      </p:sp>
      <p:sp>
        <p:nvSpPr>
          <p:cNvPr id="6" name="TextBox 5">
            <a:extLst>
              <a:ext uri="{FF2B5EF4-FFF2-40B4-BE49-F238E27FC236}">
                <a16:creationId xmlns:a16="http://schemas.microsoft.com/office/drawing/2014/main" id="{9B8FE382-248E-4D76-9752-503D20DC1F82}"/>
              </a:ext>
            </a:extLst>
          </p:cNvPr>
          <p:cNvSpPr txBox="1"/>
          <p:nvPr/>
        </p:nvSpPr>
        <p:spPr>
          <a:xfrm>
            <a:off x="874160" y="2080878"/>
            <a:ext cx="3774867"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dirty="0"/>
              <a:t>Ensure that you have submitted all required materials in the required format.</a:t>
            </a:r>
          </a:p>
          <a:p>
            <a:endParaRPr lang="en-US" dirty="0"/>
          </a:p>
          <a:p>
            <a:r>
              <a:rPr lang="en-US" dirty="0"/>
              <a:t>Find this Proposal Checklist as Exhibit H of the RFQ.</a:t>
            </a:r>
          </a:p>
        </p:txBody>
      </p:sp>
      <p:pic>
        <p:nvPicPr>
          <p:cNvPr id="4" name="Picture 3">
            <a:extLst>
              <a:ext uri="{FF2B5EF4-FFF2-40B4-BE49-F238E27FC236}">
                <a16:creationId xmlns:a16="http://schemas.microsoft.com/office/drawing/2014/main" id="{6F3FD4E7-CDCB-AB68-307F-1B53B131A07F}"/>
              </a:ext>
            </a:extLst>
          </p:cNvPr>
          <p:cNvPicPr>
            <a:picLocks noChangeAspect="1"/>
          </p:cNvPicPr>
          <p:nvPr/>
        </p:nvPicPr>
        <p:blipFill>
          <a:blip r:embed="rId3"/>
          <a:stretch>
            <a:fillRect/>
          </a:stretch>
        </p:blipFill>
        <p:spPr>
          <a:xfrm>
            <a:off x="5146809" y="65727"/>
            <a:ext cx="6171031" cy="6792273"/>
          </a:xfrm>
          <a:prstGeom prst="rect">
            <a:avLst/>
          </a:prstGeom>
        </p:spPr>
      </p:pic>
    </p:spTree>
    <p:extLst>
      <p:ext uri="{BB962C8B-B14F-4D97-AF65-F5344CB8AC3E}">
        <p14:creationId xmlns:p14="http://schemas.microsoft.com/office/powerpoint/2010/main" val="2336593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261" y="365125"/>
            <a:ext cx="11305309" cy="1325563"/>
          </a:xfrm>
        </p:spPr>
        <p:txBody>
          <a:bodyPr>
            <a:normAutofit/>
          </a:bodyPr>
          <a:lstStyle/>
          <a:p>
            <a:pPr algn="ctr"/>
            <a:r>
              <a:rPr lang="en-US" dirty="0"/>
              <a:t>Closed Captions are Available!</a:t>
            </a:r>
          </a:p>
        </p:txBody>
      </p:sp>
      <p:sp>
        <p:nvSpPr>
          <p:cNvPr id="13" name="TextBox 12"/>
          <p:cNvSpPr txBox="1"/>
          <p:nvPr/>
        </p:nvSpPr>
        <p:spPr>
          <a:xfrm>
            <a:off x="0" y="1303972"/>
            <a:ext cx="12192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0403D"/>
                </a:solidFill>
                <a:effectLst/>
                <a:uLnTx/>
                <a:uFillTx/>
                <a:latin typeface="Segoe UI"/>
                <a:ea typeface="+mn-ea"/>
                <a:cs typeface="+mn-cs"/>
              </a:rPr>
              <a:t>Options can be found in the Captions button options menu in the Zoom toolbar. </a:t>
            </a:r>
          </a:p>
        </p:txBody>
      </p:sp>
      <p:pic>
        <p:nvPicPr>
          <p:cNvPr id="4" name="Picture 3" descr="A screenshot of a computer">
            <a:extLst>
              <a:ext uri="{FF2B5EF4-FFF2-40B4-BE49-F238E27FC236}">
                <a16:creationId xmlns:a16="http://schemas.microsoft.com/office/drawing/2014/main" id="{FD602911-386B-5B96-0D83-197641023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832" y="2629535"/>
            <a:ext cx="5306165" cy="2419688"/>
          </a:xfrm>
          <a:prstGeom prst="rect">
            <a:avLst/>
          </a:prstGeom>
        </p:spPr>
      </p:pic>
      <p:cxnSp>
        <p:nvCxnSpPr>
          <p:cNvPr id="16" name="Straight Arrow Connector 15" descr="Shape that points to a closed caption button on a screenshot of Zoom toolbar."/>
          <p:cNvCxnSpPr>
            <a:cxnSpLocks/>
          </p:cNvCxnSpPr>
          <p:nvPr/>
        </p:nvCxnSpPr>
        <p:spPr>
          <a:xfrm flipH="1">
            <a:off x="5229705" y="4640226"/>
            <a:ext cx="5253997" cy="0"/>
          </a:xfrm>
          <a:prstGeom prst="straightConnector1">
            <a:avLst/>
          </a:prstGeom>
          <a:ln w="57150" cap="flat" cmpd="sng" algn="ctr">
            <a:solidFill>
              <a:schemeClr val="bg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 name="Straight Arrow Connector 4" descr="Shape that points to closed caption function on a screenshot of Zoom toolbar.">
            <a:extLst>
              <a:ext uri="{FF2B5EF4-FFF2-40B4-BE49-F238E27FC236}">
                <a16:creationId xmlns:a16="http://schemas.microsoft.com/office/drawing/2014/main" id="{76218FB6-F78C-A446-50A3-59B0BA898EB9}"/>
              </a:ext>
            </a:extLst>
          </p:cNvPr>
          <p:cNvCxnSpPr>
            <a:cxnSpLocks/>
          </p:cNvCxnSpPr>
          <p:nvPr/>
        </p:nvCxnSpPr>
        <p:spPr>
          <a:xfrm flipH="1">
            <a:off x="7312792" y="3447606"/>
            <a:ext cx="3170910" cy="0"/>
          </a:xfrm>
          <a:prstGeom prst="straightConnector1">
            <a:avLst/>
          </a:prstGeom>
          <a:ln w="57150" cap="flat" cmpd="sng" algn="ctr">
            <a:solidFill>
              <a:schemeClr val="bg2">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45520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4C94-3CBA-4EFC-B127-150A7753A0AE}"/>
              </a:ext>
            </a:extLst>
          </p:cNvPr>
          <p:cNvSpPr>
            <a:spLocks noGrp="1"/>
          </p:cNvSpPr>
          <p:nvPr>
            <p:ph type="title"/>
          </p:nvPr>
        </p:nvSpPr>
        <p:spPr>
          <a:xfrm>
            <a:off x="845148" y="432900"/>
            <a:ext cx="3117980" cy="1325563"/>
          </a:xfrm>
        </p:spPr>
        <p:txBody>
          <a:bodyPr/>
          <a:lstStyle/>
          <a:p>
            <a:r>
              <a:rPr lang="en-US" dirty="0"/>
              <a:t>Scoring/ Evaluation</a:t>
            </a:r>
          </a:p>
        </p:txBody>
      </p:sp>
      <p:sp>
        <p:nvSpPr>
          <p:cNvPr id="9" name="TextBox 8">
            <a:extLst>
              <a:ext uri="{FF2B5EF4-FFF2-40B4-BE49-F238E27FC236}">
                <a16:creationId xmlns:a16="http://schemas.microsoft.com/office/drawing/2014/main" id="{FFD3DBEA-B476-4B23-8100-316E3BEF33AB}"/>
              </a:ext>
            </a:extLst>
          </p:cNvPr>
          <p:cNvSpPr txBox="1"/>
          <p:nvPr/>
        </p:nvSpPr>
        <p:spPr>
          <a:xfrm>
            <a:off x="602173" y="2637325"/>
            <a:ext cx="3201955" cy="246221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Proposals ranked by OSPI Evaluation Team</a:t>
            </a:r>
          </a:p>
          <a:p>
            <a:pPr marL="285750" indent="-285750">
              <a:spcBef>
                <a:spcPts val="600"/>
              </a:spcBef>
              <a:buFont typeface="Arial" panose="020B0604020202020204" pitchFamily="34" charset="0"/>
              <a:buChar char="•"/>
            </a:pPr>
            <a:r>
              <a:rPr lang="en-US" dirty="0"/>
              <a:t>Consultants who meet Phase I Cut Score contacted for Oral Interview and Performance Task</a:t>
            </a:r>
          </a:p>
          <a:p>
            <a:pPr>
              <a:spcBef>
                <a:spcPts val="600"/>
              </a:spcBef>
            </a:pPr>
            <a:endParaRPr lang="en-US" dirty="0"/>
          </a:p>
        </p:txBody>
      </p:sp>
      <p:pic>
        <p:nvPicPr>
          <p:cNvPr id="8" name="Content Placeholder 7" descr="Screenshot of the scoring and evaluation matrix contained in the publicly available RFQ.">
            <a:extLst>
              <a:ext uri="{FF2B5EF4-FFF2-40B4-BE49-F238E27FC236}">
                <a16:creationId xmlns:a16="http://schemas.microsoft.com/office/drawing/2014/main" id="{67B476FC-ABA3-4B99-B6B6-B7582EFCAB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0060" y="293435"/>
            <a:ext cx="7006792" cy="1954794"/>
          </a:xfrm>
        </p:spPr>
      </p:pic>
      <p:pic>
        <p:nvPicPr>
          <p:cNvPr id="13" name="Picture 12" descr="Screenshot of the scoring and evaluation matrix from the publicly available RFQ.">
            <a:extLst>
              <a:ext uri="{FF2B5EF4-FFF2-40B4-BE49-F238E27FC236}">
                <a16:creationId xmlns:a16="http://schemas.microsoft.com/office/drawing/2014/main" id="{2D2BC3D2-88CE-4162-984F-AAACF78568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0061" y="2157926"/>
            <a:ext cx="7006791" cy="4333314"/>
          </a:xfrm>
          <a:prstGeom prst="rect">
            <a:avLst/>
          </a:prstGeom>
        </p:spPr>
      </p:pic>
    </p:spTree>
    <p:extLst>
      <p:ext uri="{BB962C8B-B14F-4D97-AF65-F5344CB8AC3E}">
        <p14:creationId xmlns:p14="http://schemas.microsoft.com/office/powerpoint/2010/main" val="4288778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218D-F527-43D6-AF4F-8788F18671FA}"/>
              </a:ext>
            </a:extLst>
          </p:cNvPr>
          <p:cNvSpPr>
            <a:spLocks noGrp="1"/>
          </p:cNvSpPr>
          <p:nvPr>
            <p:ph type="title"/>
          </p:nvPr>
        </p:nvSpPr>
        <p:spPr/>
        <p:txBody>
          <a:bodyPr/>
          <a:lstStyle/>
          <a:p>
            <a:r>
              <a:rPr lang="en-US" dirty="0"/>
              <a:t>Selection of Apparent Successful Bidders</a:t>
            </a:r>
          </a:p>
        </p:txBody>
      </p:sp>
      <p:graphicFrame>
        <p:nvGraphicFramePr>
          <p:cNvPr id="4" name="Content Placeholder 3" descr="There is a graphic with four horizontally layered rectangles, containing these statements, from the top down: OSPI reserves right to award contracts to bidders whose proposals are deemed in the best interest of and most advantageous to OSPI and Washington State; Date of announcement of the Apparent Successful Bidder (ASB) will be date the announcement letter is postmarked or, if emailed, date email is sent; The State will enter into contract negotiations with the ASB; Proposals that have not been selected for further negotiation or award will be notified via email by RFQ Coordinator.">
            <a:extLst>
              <a:ext uri="{FF2B5EF4-FFF2-40B4-BE49-F238E27FC236}">
                <a16:creationId xmlns:a16="http://schemas.microsoft.com/office/drawing/2014/main" id="{5C66C76A-50D3-48A2-8A83-591B824871B7}"/>
              </a:ext>
            </a:extLst>
          </p:cNvPr>
          <p:cNvGraphicFramePr>
            <a:graphicFrameLocks noGrp="1"/>
          </p:cNvGraphicFramePr>
          <p:nvPr>
            <p:ph idx="1"/>
            <p:extLst>
              <p:ext uri="{D42A27DB-BD31-4B8C-83A1-F6EECF244321}">
                <p14:modId xmlns:p14="http://schemas.microsoft.com/office/powerpoint/2010/main" val="2997687324"/>
              </p:ext>
            </p:extLst>
          </p:nvPr>
        </p:nvGraphicFramePr>
        <p:xfrm>
          <a:off x="838200" y="1825625"/>
          <a:ext cx="10515600" cy="4255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883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2DEF3-375F-4512-A32A-660401D5CA95}"/>
              </a:ext>
            </a:extLst>
          </p:cNvPr>
          <p:cNvSpPr>
            <a:spLocks noGrp="1"/>
          </p:cNvSpPr>
          <p:nvPr>
            <p:ph type="title"/>
          </p:nvPr>
        </p:nvSpPr>
        <p:spPr>
          <a:xfrm>
            <a:off x="838199" y="342579"/>
            <a:ext cx="10515600" cy="1325563"/>
          </a:xfrm>
        </p:spPr>
        <p:txBody>
          <a:bodyPr/>
          <a:lstStyle/>
          <a:p>
            <a:r>
              <a:rPr lang="en-US" dirty="0"/>
              <a:t>Estimated Schedule for RFQ</a:t>
            </a:r>
          </a:p>
        </p:txBody>
      </p:sp>
      <p:graphicFrame>
        <p:nvGraphicFramePr>
          <p:cNvPr id="4" name="Content Placeholder 3">
            <a:extLst>
              <a:ext uri="{FF2B5EF4-FFF2-40B4-BE49-F238E27FC236}">
                <a16:creationId xmlns:a16="http://schemas.microsoft.com/office/drawing/2014/main" id="{705FA7AE-D29B-45CF-BAAA-9EF5A4E4D5C7}"/>
              </a:ext>
            </a:extLst>
          </p:cNvPr>
          <p:cNvGraphicFramePr>
            <a:graphicFrameLocks noGrp="1"/>
          </p:cNvGraphicFramePr>
          <p:nvPr>
            <p:ph idx="1"/>
            <p:extLst>
              <p:ext uri="{D42A27DB-BD31-4B8C-83A1-F6EECF244321}">
                <p14:modId xmlns:p14="http://schemas.microsoft.com/office/powerpoint/2010/main" val="628110516"/>
              </p:ext>
            </p:extLst>
          </p:nvPr>
        </p:nvGraphicFramePr>
        <p:xfrm>
          <a:off x="716984" y="1501834"/>
          <a:ext cx="10758031" cy="4413148"/>
        </p:xfrm>
        <a:graphic>
          <a:graphicData uri="http://schemas.openxmlformats.org/drawingml/2006/table">
            <a:tbl>
              <a:tblPr firstRow="1" firstCol="1" lastRow="1" lastCol="1" bandRow="1" bandCol="1">
                <a:tableStyleId>{5C22544A-7EE6-4342-B048-85BDC9FD1C3A}</a:tableStyleId>
              </a:tblPr>
              <a:tblGrid>
                <a:gridCol w="1171574">
                  <a:extLst>
                    <a:ext uri="{9D8B030D-6E8A-4147-A177-3AD203B41FA5}">
                      <a16:colId xmlns:a16="http://schemas.microsoft.com/office/drawing/2014/main" val="3486821200"/>
                    </a:ext>
                  </a:extLst>
                </a:gridCol>
                <a:gridCol w="5975511">
                  <a:extLst>
                    <a:ext uri="{9D8B030D-6E8A-4147-A177-3AD203B41FA5}">
                      <a16:colId xmlns:a16="http://schemas.microsoft.com/office/drawing/2014/main" val="2436045409"/>
                    </a:ext>
                  </a:extLst>
                </a:gridCol>
                <a:gridCol w="3610946">
                  <a:extLst>
                    <a:ext uri="{9D8B030D-6E8A-4147-A177-3AD203B41FA5}">
                      <a16:colId xmlns:a16="http://schemas.microsoft.com/office/drawing/2014/main" val="634504352"/>
                    </a:ext>
                  </a:extLst>
                </a:gridCol>
              </a:tblGrid>
              <a:tr h="241568">
                <a:tc>
                  <a:txBody>
                    <a:bodyPr/>
                    <a:lstStyle/>
                    <a:p>
                      <a:pPr marL="131445" marR="132080" algn="ctr">
                        <a:spcBef>
                          <a:spcPts val="0"/>
                        </a:spcBef>
                        <a:spcAft>
                          <a:spcPts val="0"/>
                        </a:spcAft>
                      </a:pPr>
                      <a:r>
                        <a:rPr lang="en-US" sz="1100" dirty="0">
                          <a:solidFill>
                            <a:schemeClr val="tx1"/>
                          </a:solidFill>
                          <a:effectLst/>
                        </a:rPr>
                        <a:t>Item</a:t>
                      </a:r>
                      <a:endParaRPr lang="en-US" sz="110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2">
                        <a:lumMod val="60000"/>
                        <a:lumOff val="40000"/>
                      </a:schemeClr>
                    </a:solidFill>
                  </a:tcPr>
                </a:tc>
                <a:tc>
                  <a:txBody>
                    <a:bodyPr/>
                    <a:lstStyle/>
                    <a:p>
                      <a:pPr marL="1482725" marR="1485900" algn="ctr">
                        <a:spcBef>
                          <a:spcPts val="0"/>
                        </a:spcBef>
                        <a:spcAft>
                          <a:spcPts val="0"/>
                        </a:spcAft>
                      </a:pPr>
                      <a:r>
                        <a:rPr lang="en-US" sz="1100" dirty="0">
                          <a:solidFill>
                            <a:schemeClr val="tx1"/>
                          </a:solidFill>
                          <a:effectLst/>
                        </a:rPr>
                        <a:t>Action</a:t>
                      </a:r>
                      <a:endParaRPr lang="en-US" sz="110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2">
                        <a:lumMod val="60000"/>
                        <a:lumOff val="40000"/>
                      </a:schemeClr>
                    </a:solidFill>
                  </a:tcPr>
                </a:tc>
                <a:tc>
                  <a:txBody>
                    <a:bodyPr/>
                    <a:lstStyle/>
                    <a:p>
                      <a:pPr marL="756285" marR="756920" algn="ctr">
                        <a:spcBef>
                          <a:spcPts val="0"/>
                        </a:spcBef>
                        <a:spcAft>
                          <a:spcPts val="0"/>
                        </a:spcAft>
                      </a:pPr>
                      <a:r>
                        <a:rPr lang="en-US" sz="1100" dirty="0">
                          <a:solidFill>
                            <a:schemeClr val="tx1"/>
                          </a:solidFill>
                          <a:effectLst/>
                        </a:rPr>
                        <a:t>Date</a:t>
                      </a:r>
                      <a:endParaRPr lang="en-US" sz="110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2">
                        <a:lumMod val="60000"/>
                        <a:lumOff val="40000"/>
                      </a:schemeClr>
                    </a:solidFill>
                  </a:tcPr>
                </a:tc>
                <a:extLst>
                  <a:ext uri="{0D108BD9-81ED-4DB2-BD59-A6C34878D82A}">
                    <a16:rowId xmlns:a16="http://schemas.microsoft.com/office/drawing/2014/main" val="2286553906"/>
                  </a:ext>
                </a:extLst>
              </a:tr>
              <a:tr h="241568">
                <a:tc>
                  <a:txBody>
                    <a:bodyPr/>
                    <a:lstStyle/>
                    <a:p>
                      <a:pPr marL="131445" marR="131445" algn="ctr">
                        <a:spcBef>
                          <a:spcPts val="0"/>
                        </a:spcBef>
                        <a:spcAft>
                          <a:spcPts val="0"/>
                        </a:spcAft>
                      </a:pPr>
                      <a:r>
                        <a:rPr lang="en-US" sz="1400" b="0" dirty="0">
                          <a:solidFill>
                            <a:schemeClr val="tx1"/>
                          </a:solidFill>
                          <a:effectLst/>
                        </a:rPr>
                        <a:t>1.</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0">
                        <a:spcBef>
                          <a:spcPts val="0"/>
                        </a:spcBef>
                        <a:spcAft>
                          <a:spcPts val="0"/>
                        </a:spcAft>
                      </a:pPr>
                      <a:r>
                        <a:rPr lang="en-US" sz="1400">
                          <a:effectLst/>
                        </a:rPr>
                        <a:t>OSPI issues RFQ</a:t>
                      </a:r>
                      <a:endParaRPr lang="en-US" sz="140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tc>
                  <a:txBody>
                    <a:bodyPr/>
                    <a:lstStyle/>
                    <a:p>
                      <a:pPr marL="63500" marR="0">
                        <a:spcBef>
                          <a:spcPts val="0"/>
                        </a:spcBef>
                        <a:spcAft>
                          <a:spcPts val="0"/>
                        </a:spcAft>
                      </a:pPr>
                      <a:r>
                        <a:rPr lang="en-US" sz="1400" b="0" dirty="0">
                          <a:effectLst/>
                        </a:rPr>
                        <a:t>February 26, 2024</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2004226660"/>
                  </a:ext>
                </a:extLst>
              </a:tr>
              <a:tr h="515634">
                <a:tc>
                  <a:txBody>
                    <a:bodyPr/>
                    <a:lstStyle/>
                    <a:p>
                      <a:pPr marL="0" marR="0" algn="ctr">
                        <a:spcBef>
                          <a:spcPts val="0"/>
                        </a:spcBef>
                        <a:spcAft>
                          <a:spcPts val="0"/>
                        </a:spcAft>
                      </a:pPr>
                      <a:r>
                        <a:rPr lang="en-US" sz="1400" b="0" dirty="0">
                          <a:solidFill>
                            <a:schemeClr val="tx1"/>
                          </a:solidFill>
                          <a:effectLst/>
                        </a:rPr>
                        <a:t>2.</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0">
                        <a:spcBef>
                          <a:spcPts val="0"/>
                        </a:spcBef>
                        <a:spcAft>
                          <a:spcPts val="0"/>
                        </a:spcAft>
                      </a:pPr>
                      <a:r>
                        <a:rPr lang="en-US" sz="1400" dirty="0">
                          <a:effectLst/>
                        </a:rPr>
                        <a:t>Question and Answer period:</a:t>
                      </a:r>
                    </a:p>
                    <a:p>
                      <a:pPr marL="63500" marR="490220">
                        <a:spcBef>
                          <a:spcPts val="0"/>
                        </a:spcBef>
                        <a:spcAft>
                          <a:spcPts val="0"/>
                        </a:spcAft>
                      </a:pPr>
                      <a:r>
                        <a:rPr lang="en-US" sz="1400" i="1" dirty="0">
                          <a:effectLst/>
                        </a:rPr>
                        <a:t>Q&amp;A will be updated as needed throughout the RFQ posting period</a:t>
                      </a:r>
                      <a:endParaRPr lang="en-US" sz="1400" i="1"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tc>
                  <a:txBody>
                    <a:bodyPr/>
                    <a:lstStyle/>
                    <a:p>
                      <a:pPr marL="63500" marR="341630">
                        <a:spcBef>
                          <a:spcPts val="600"/>
                        </a:spcBef>
                        <a:spcAft>
                          <a:spcPts val="0"/>
                        </a:spcAft>
                      </a:pPr>
                      <a:r>
                        <a:rPr lang="en-US" sz="1400" b="0" dirty="0">
                          <a:effectLst/>
                        </a:rPr>
                        <a:t>February 26, 2024-until RFQ closes</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3127597401"/>
                  </a:ext>
                </a:extLst>
              </a:tr>
              <a:tr h="272764">
                <a:tc>
                  <a:txBody>
                    <a:bodyPr/>
                    <a:lstStyle/>
                    <a:p>
                      <a:pPr marL="131445" marR="131445" algn="ctr">
                        <a:spcBef>
                          <a:spcPts val="95"/>
                        </a:spcBef>
                        <a:spcAft>
                          <a:spcPts val="0"/>
                        </a:spcAft>
                      </a:pPr>
                      <a:r>
                        <a:rPr lang="en-US" sz="1400" b="0" dirty="0">
                          <a:solidFill>
                            <a:schemeClr val="tx1"/>
                          </a:solidFill>
                          <a:effectLst/>
                        </a:rPr>
                        <a:t>3.</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0">
                        <a:spcBef>
                          <a:spcPts val="95"/>
                        </a:spcBef>
                        <a:spcAft>
                          <a:spcPts val="0"/>
                        </a:spcAft>
                      </a:pPr>
                      <a:r>
                        <a:rPr lang="en-US" sz="1400" dirty="0">
                          <a:effectLst/>
                          <a:latin typeface="Segoe UI" panose="020B0502040204020203" pitchFamily="34" charset="0"/>
                          <a:ea typeface="Segoe UI" panose="020B0502040204020203" pitchFamily="34" charset="0"/>
                          <a:cs typeface="Times New Roman" panose="02020603050405020304" pitchFamily="18" charset="0"/>
                        </a:rPr>
                        <a:t>OSPI conducts Pre-Bid Conference Webinar for RFQ</a:t>
                      </a:r>
                    </a:p>
                  </a:txBody>
                  <a:tcPr marL="0" marR="0" marT="0" marB="0"/>
                </a:tc>
                <a:tc>
                  <a:txBody>
                    <a:bodyPr/>
                    <a:lstStyle/>
                    <a:p>
                      <a:pPr marL="63500" marR="0">
                        <a:spcBef>
                          <a:spcPts val="95"/>
                        </a:spcBef>
                        <a:spcAft>
                          <a:spcPts val="0"/>
                        </a:spcAft>
                      </a:pPr>
                      <a:r>
                        <a:rPr lang="en-US" sz="1400" b="0" dirty="0">
                          <a:effectLst/>
                        </a:rPr>
                        <a:t>March 12, 2024</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3259162331"/>
                  </a:ext>
                </a:extLst>
              </a:tr>
              <a:tr h="241568">
                <a:tc>
                  <a:txBody>
                    <a:bodyPr/>
                    <a:lstStyle/>
                    <a:p>
                      <a:pPr marL="131445" marR="131445" algn="ctr">
                        <a:spcBef>
                          <a:spcPts val="0"/>
                        </a:spcBef>
                        <a:spcAft>
                          <a:spcPts val="0"/>
                        </a:spcAft>
                      </a:pPr>
                      <a:r>
                        <a:rPr lang="en-US" sz="1400" b="0" dirty="0">
                          <a:solidFill>
                            <a:schemeClr val="tx1"/>
                          </a:solidFill>
                          <a:effectLst/>
                        </a:rPr>
                        <a:t>4.</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0">
                        <a:spcBef>
                          <a:spcPts val="0"/>
                        </a:spcBef>
                        <a:spcAft>
                          <a:spcPts val="0"/>
                        </a:spcAft>
                      </a:pPr>
                      <a:r>
                        <a:rPr lang="en-US" sz="1400" dirty="0">
                          <a:effectLst/>
                          <a:latin typeface="Segoe UI" panose="020B0502040204020203" pitchFamily="34" charset="0"/>
                          <a:ea typeface="Segoe UI" panose="020B0502040204020203" pitchFamily="34" charset="0"/>
                          <a:cs typeface="Times New Roman" panose="02020603050405020304" pitchFamily="18" charset="0"/>
                        </a:rPr>
                        <a:t>Complaints due</a:t>
                      </a:r>
                    </a:p>
                  </a:txBody>
                  <a:tcPr marL="0" marR="0" marT="0" marB="0"/>
                </a:tc>
                <a:tc>
                  <a:txBody>
                    <a:bodyPr/>
                    <a:lstStyle/>
                    <a:p>
                      <a:pPr marL="63500" marR="0">
                        <a:spcBef>
                          <a:spcPts val="0"/>
                        </a:spcBef>
                        <a:spcAft>
                          <a:spcPts val="0"/>
                        </a:spcAft>
                      </a:pPr>
                      <a:r>
                        <a:rPr lang="en-US" sz="1400" b="0" dirty="0">
                          <a:effectLst/>
                        </a:rPr>
                        <a:t>April 5, 2024</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1262325219"/>
                  </a:ext>
                </a:extLst>
              </a:tr>
              <a:tr h="350564">
                <a:tc>
                  <a:txBody>
                    <a:bodyPr/>
                    <a:lstStyle/>
                    <a:p>
                      <a:pPr marL="131445" marR="131445" algn="ctr">
                        <a:spcBef>
                          <a:spcPts val="0"/>
                        </a:spcBef>
                        <a:spcAft>
                          <a:spcPts val="0"/>
                        </a:spcAft>
                      </a:pPr>
                      <a:r>
                        <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rPr>
                        <a:t>5.</a:t>
                      </a:r>
                    </a:p>
                  </a:txBody>
                  <a:tcPr marL="0" marR="0" marT="0" marB="0">
                    <a:solidFill>
                      <a:schemeClr val="accent5">
                        <a:lumMod val="40000"/>
                        <a:lumOff val="60000"/>
                      </a:schemeClr>
                    </a:solidFill>
                  </a:tcPr>
                </a:tc>
                <a:tc>
                  <a:txBody>
                    <a:bodyPr/>
                    <a:lstStyle/>
                    <a:p>
                      <a:pPr marL="63500" marR="0">
                        <a:spcBef>
                          <a:spcPts val="0"/>
                        </a:spcBef>
                        <a:spcAft>
                          <a:spcPts val="0"/>
                        </a:spcAft>
                      </a:pPr>
                      <a:r>
                        <a:rPr lang="en-US" sz="1400" dirty="0">
                          <a:effectLst/>
                          <a:latin typeface="Segoe UI" panose="020B0502040204020203" pitchFamily="34" charset="0"/>
                          <a:ea typeface="Segoe UI" panose="020B0502040204020203" pitchFamily="34" charset="0"/>
                          <a:cs typeface="Times New Roman" panose="02020603050405020304" pitchFamily="18" charset="0"/>
                        </a:rPr>
                        <a:t>Proposals due (*for initial round of evaluation and August 1 start date)</a:t>
                      </a:r>
                    </a:p>
                  </a:txBody>
                  <a:tcPr marL="0" marR="0" marT="0" marB="0"/>
                </a:tc>
                <a:tc>
                  <a:txBody>
                    <a:bodyPr/>
                    <a:lstStyle/>
                    <a:p>
                      <a:pPr marL="63500" marR="0">
                        <a:spcBef>
                          <a:spcPts val="0"/>
                        </a:spcBef>
                        <a:spcAft>
                          <a:spcPts val="0"/>
                        </a:spcAft>
                      </a:pPr>
                      <a:r>
                        <a:rPr lang="en-US" sz="1400" b="0" dirty="0">
                          <a:effectLst/>
                          <a:latin typeface="Segoe UI" panose="020B0502040204020203" pitchFamily="34" charset="0"/>
                          <a:ea typeface="Segoe UI" panose="020B0502040204020203" pitchFamily="34" charset="0"/>
                          <a:cs typeface="Times New Roman" panose="02020603050405020304" pitchFamily="18" charset="0"/>
                        </a:rPr>
                        <a:t>3:00 pm Monday, April 15, 2024*</a:t>
                      </a:r>
                    </a:p>
                  </a:txBody>
                  <a:tcPr marL="0" marR="0" marT="0" marB="0"/>
                </a:tc>
                <a:extLst>
                  <a:ext uri="{0D108BD9-81ED-4DB2-BD59-A6C34878D82A}">
                    <a16:rowId xmlns:a16="http://schemas.microsoft.com/office/drawing/2014/main" val="81146172"/>
                  </a:ext>
                </a:extLst>
              </a:tr>
              <a:tr h="241568">
                <a:tc>
                  <a:txBody>
                    <a:bodyPr/>
                    <a:lstStyle/>
                    <a:p>
                      <a:pPr marL="131445" marR="131445" algn="ctr">
                        <a:spcBef>
                          <a:spcPts val="0"/>
                        </a:spcBef>
                        <a:spcAft>
                          <a:spcPts val="0"/>
                        </a:spcAft>
                      </a:pPr>
                      <a:r>
                        <a:rPr lang="en-US" sz="1400" b="0" dirty="0">
                          <a:solidFill>
                            <a:schemeClr val="tx1"/>
                          </a:solidFill>
                          <a:effectLst/>
                        </a:rPr>
                        <a:t>6.</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0">
                        <a:spcBef>
                          <a:spcPts val="0"/>
                        </a:spcBef>
                        <a:spcAft>
                          <a:spcPts val="0"/>
                        </a:spcAft>
                      </a:pPr>
                      <a:r>
                        <a:rPr lang="en-US" sz="1400" dirty="0">
                          <a:effectLst/>
                        </a:rPr>
                        <a:t>OSPI conducts evaluation of written proposals</a:t>
                      </a:r>
                      <a:endParaRPr lang="en-US" sz="14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tc>
                  <a:txBody>
                    <a:bodyPr/>
                    <a:lstStyle/>
                    <a:p>
                      <a:pPr marL="63500" marR="0">
                        <a:spcBef>
                          <a:spcPts val="0"/>
                        </a:spcBef>
                        <a:spcAft>
                          <a:spcPts val="0"/>
                        </a:spcAft>
                      </a:pPr>
                      <a:r>
                        <a:rPr lang="en-US" sz="1400" b="0" dirty="0">
                          <a:effectLst/>
                        </a:rPr>
                        <a:t>April 12 – May 3, 2024 (</a:t>
                      </a:r>
                      <a:r>
                        <a:rPr lang="en-US" sz="1400" b="0" i="1" dirty="0">
                          <a:effectLst/>
                        </a:rPr>
                        <a:t>or as proposals are received after initial screening</a:t>
                      </a:r>
                      <a:r>
                        <a:rPr lang="en-US" sz="1400" b="0" dirty="0">
                          <a:effectLst/>
                        </a:rPr>
                        <a:t>)</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3514945055"/>
                  </a:ext>
                </a:extLst>
              </a:tr>
              <a:tr h="475937">
                <a:tc>
                  <a:txBody>
                    <a:bodyPr/>
                    <a:lstStyle/>
                    <a:p>
                      <a:pPr marL="131445" marR="131445" algn="ctr">
                        <a:spcBef>
                          <a:spcPts val="745"/>
                        </a:spcBef>
                        <a:spcAft>
                          <a:spcPts val="0"/>
                        </a:spcAft>
                      </a:pPr>
                      <a:r>
                        <a:rPr lang="en-US" sz="1400" b="0" dirty="0">
                          <a:solidFill>
                            <a:schemeClr val="tx1"/>
                          </a:solidFill>
                          <a:effectLst/>
                        </a:rPr>
                        <a:t>7.</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570865">
                        <a:lnSpc>
                          <a:spcPts val="1450"/>
                        </a:lnSpc>
                        <a:spcBef>
                          <a:spcPts val="40"/>
                        </a:spcBef>
                        <a:spcAft>
                          <a:spcPts val="0"/>
                        </a:spcAft>
                      </a:pPr>
                      <a:r>
                        <a:rPr lang="en-US" sz="1400" dirty="0">
                          <a:effectLst/>
                        </a:rPr>
                        <a:t>OSPI conducts oral interviews with finalists (if determined necessary by OSPI)</a:t>
                      </a:r>
                      <a:endParaRPr lang="en-US" sz="14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tc>
                  <a:txBody>
                    <a:bodyPr/>
                    <a:lstStyle/>
                    <a:p>
                      <a:pPr marL="63500" marR="0">
                        <a:spcBef>
                          <a:spcPts val="745"/>
                        </a:spcBef>
                        <a:spcAft>
                          <a:spcPts val="0"/>
                        </a:spcAft>
                      </a:pPr>
                      <a:r>
                        <a:rPr lang="en-US" sz="1400" b="0" dirty="0">
                          <a:effectLst/>
                        </a:rPr>
                        <a:t>May 6 – May 24, 2024 (</a:t>
                      </a:r>
                      <a:r>
                        <a:rPr lang="en-US" sz="1400" b="0" i="1" dirty="0">
                          <a:effectLst/>
                        </a:rPr>
                        <a:t>or as proposals are received after initial screening</a:t>
                      </a:r>
                      <a:r>
                        <a:rPr lang="en-US" sz="1400" b="0" dirty="0">
                          <a:effectLst/>
                        </a:rPr>
                        <a:t>)</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4230949674"/>
                  </a:ext>
                </a:extLst>
              </a:tr>
              <a:tr h="515475">
                <a:tc>
                  <a:txBody>
                    <a:bodyPr/>
                    <a:lstStyle/>
                    <a:p>
                      <a:pPr marL="0" marR="0">
                        <a:spcBef>
                          <a:spcPts val="15"/>
                        </a:spcBef>
                        <a:spcAft>
                          <a:spcPts val="0"/>
                        </a:spcAft>
                      </a:pPr>
                      <a:r>
                        <a:rPr lang="en-US" sz="1400" b="0" dirty="0">
                          <a:solidFill>
                            <a:schemeClr val="tx1"/>
                          </a:solidFill>
                          <a:effectLst/>
                        </a:rPr>
                        <a:t> </a:t>
                      </a:r>
                    </a:p>
                    <a:p>
                      <a:pPr marL="131445" marR="131445" algn="ctr">
                        <a:spcBef>
                          <a:spcPts val="0"/>
                        </a:spcBef>
                        <a:spcAft>
                          <a:spcPts val="0"/>
                        </a:spcAft>
                      </a:pPr>
                      <a:r>
                        <a:rPr lang="en-US" sz="1400" b="0" dirty="0">
                          <a:solidFill>
                            <a:schemeClr val="tx1"/>
                          </a:solidFill>
                          <a:effectLst/>
                        </a:rPr>
                        <a:t>8.</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0">
                        <a:lnSpc>
                          <a:spcPts val="1460"/>
                        </a:lnSpc>
                        <a:spcBef>
                          <a:spcPts val="745"/>
                        </a:spcBef>
                        <a:spcAft>
                          <a:spcPts val="0"/>
                        </a:spcAft>
                      </a:pPr>
                      <a:r>
                        <a:rPr lang="en-US" sz="1400" dirty="0">
                          <a:effectLst/>
                        </a:rPr>
                        <a:t>OSPI announces “Apparent Successful Bidders” and</a:t>
                      </a:r>
                    </a:p>
                    <a:p>
                      <a:pPr marL="63500" marR="0">
                        <a:lnSpc>
                          <a:spcPts val="1460"/>
                        </a:lnSpc>
                        <a:spcBef>
                          <a:spcPts val="0"/>
                        </a:spcBef>
                        <a:spcAft>
                          <a:spcPts val="0"/>
                        </a:spcAft>
                      </a:pPr>
                      <a:r>
                        <a:rPr lang="en-US" sz="1400" dirty="0">
                          <a:effectLst/>
                        </a:rPr>
                        <a:t>sends notification to unsuccessful Bidder(s)</a:t>
                      </a:r>
                      <a:endParaRPr lang="en-US" sz="14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tc>
                  <a:txBody>
                    <a:bodyPr/>
                    <a:lstStyle/>
                    <a:p>
                      <a:pPr marL="63500" marR="0">
                        <a:spcBef>
                          <a:spcPts val="10"/>
                        </a:spcBef>
                        <a:spcAft>
                          <a:spcPts val="0"/>
                        </a:spcAft>
                      </a:pPr>
                      <a:r>
                        <a:rPr lang="en-US" sz="1400" b="0" dirty="0">
                          <a:effectLst/>
                        </a:rPr>
                        <a:t>June 3, 2024 (</a:t>
                      </a:r>
                      <a:r>
                        <a:rPr lang="en-US" sz="1400" b="0" i="1" dirty="0">
                          <a:effectLst/>
                        </a:rPr>
                        <a:t>or as proposals are received after initial screening</a:t>
                      </a:r>
                      <a:r>
                        <a:rPr lang="en-US" sz="1400" b="0" dirty="0">
                          <a:effectLst/>
                        </a:rPr>
                        <a:t>)</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1307995444"/>
                  </a:ext>
                </a:extLst>
              </a:tr>
              <a:tr h="410844">
                <a:tc>
                  <a:txBody>
                    <a:bodyPr/>
                    <a:lstStyle/>
                    <a:p>
                      <a:pPr marL="131445" marR="131445" algn="ctr">
                        <a:spcBef>
                          <a:spcPts val="730"/>
                        </a:spcBef>
                        <a:spcAft>
                          <a:spcPts val="0"/>
                        </a:spcAft>
                      </a:pPr>
                      <a:r>
                        <a:rPr lang="en-US" sz="1400" b="0" dirty="0">
                          <a:solidFill>
                            <a:schemeClr val="tx1"/>
                          </a:solidFill>
                          <a:effectLst/>
                        </a:rPr>
                        <a:t>9.</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0">
                        <a:spcBef>
                          <a:spcPts val="730"/>
                        </a:spcBef>
                        <a:spcAft>
                          <a:spcPts val="0"/>
                        </a:spcAft>
                      </a:pPr>
                      <a:r>
                        <a:rPr lang="en-US" sz="1400" dirty="0">
                          <a:effectLst/>
                        </a:rPr>
                        <a:t>OSPI conducts debriefing conferences (if requested)</a:t>
                      </a:r>
                      <a:endParaRPr lang="en-US" sz="14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tc>
                  <a:txBody>
                    <a:bodyPr/>
                    <a:lstStyle/>
                    <a:p>
                      <a:pPr marL="63500" marR="387985">
                        <a:lnSpc>
                          <a:spcPts val="1450"/>
                        </a:lnSpc>
                        <a:spcBef>
                          <a:spcPts val="40"/>
                        </a:spcBef>
                        <a:spcAft>
                          <a:spcPts val="0"/>
                        </a:spcAft>
                      </a:pPr>
                      <a:r>
                        <a:rPr lang="en-US" sz="1400" b="0" dirty="0">
                          <a:effectLst/>
                        </a:rPr>
                        <a:t>As requested, per debriefing instructions</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108379733"/>
                  </a:ext>
                </a:extLst>
              </a:tr>
              <a:tr h="363597">
                <a:tc>
                  <a:txBody>
                    <a:bodyPr/>
                    <a:lstStyle/>
                    <a:p>
                      <a:pPr marL="131445" marR="131445" algn="ctr">
                        <a:spcBef>
                          <a:spcPts val="10"/>
                        </a:spcBef>
                        <a:spcAft>
                          <a:spcPts val="0"/>
                        </a:spcAft>
                      </a:pPr>
                      <a:r>
                        <a:rPr lang="en-US" sz="1400" b="0" dirty="0">
                          <a:solidFill>
                            <a:schemeClr val="tx1"/>
                          </a:solidFill>
                          <a:effectLst/>
                        </a:rPr>
                        <a:t>10.</a:t>
                      </a:r>
                      <a:endParaRPr lang="en-US" sz="1400" b="0"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accent5">
                        <a:lumMod val="40000"/>
                        <a:lumOff val="60000"/>
                      </a:schemeClr>
                    </a:solidFill>
                  </a:tcPr>
                </a:tc>
                <a:tc>
                  <a:txBody>
                    <a:bodyPr/>
                    <a:lstStyle/>
                    <a:p>
                      <a:pPr marL="63500" marR="0">
                        <a:spcBef>
                          <a:spcPts val="10"/>
                        </a:spcBef>
                        <a:spcAft>
                          <a:spcPts val="0"/>
                        </a:spcAft>
                      </a:pPr>
                      <a:r>
                        <a:rPr lang="en-US" sz="1400" dirty="0">
                          <a:effectLst/>
                        </a:rPr>
                        <a:t>Contract negotiation begins</a:t>
                      </a:r>
                      <a:endParaRPr lang="en-US" sz="140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tc>
                  <a:txBody>
                    <a:bodyPr/>
                    <a:lstStyle/>
                    <a:p>
                      <a:pPr marL="63500" marR="0">
                        <a:spcBef>
                          <a:spcPts val="10"/>
                        </a:spcBef>
                        <a:spcAft>
                          <a:spcPts val="0"/>
                        </a:spcAft>
                      </a:pPr>
                      <a:r>
                        <a:rPr lang="en-US" sz="1400" b="0" dirty="0">
                          <a:effectLst/>
                        </a:rPr>
                        <a:t>June 3, 2024</a:t>
                      </a:r>
                      <a:endParaRPr lang="en-US" sz="1400" b="0" dirty="0">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tc>
                <a:extLst>
                  <a:ext uri="{0D108BD9-81ED-4DB2-BD59-A6C34878D82A}">
                    <a16:rowId xmlns:a16="http://schemas.microsoft.com/office/drawing/2014/main" val="99985975"/>
                  </a:ext>
                </a:extLst>
              </a:tr>
              <a:tr h="356909">
                <a:tc>
                  <a:txBody>
                    <a:bodyPr/>
                    <a:lstStyle/>
                    <a:p>
                      <a:pPr marL="131445" marR="131445" algn="ctr">
                        <a:spcBef>
                          <a:spcPts val="0"/>
                        </a:spcBef>
                        <a:spcAft>
                          <a:spcPts val="0"/>
                        </a:spcAft>
                      </a:pPr>
                      <a:r>
                        <a:rPr lang="en-US" sz="1400" dirty="0">
                          <a:solidFill>
                            <a:srgbClr val="000000"/>
                          </a:solidFill>
                          <a:effectLst/>
                        </a:rPr>
                        <a:t>11.</a:t>
                      </a:r>
                      <a:endParaRPr lang="en-US" sz="14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bg2">
                        <a:lumMod val="75000"/>
                      </a:schemeClr>
                    </a:solidFill>
                  </a:tcPr>
                </a:tc>
                <a:tc>
                  <a:txBody>
                    <a:bodyPr/>
                    <a:lstStyle/>
                    <a:p>
                      <a:pPr marL="63500" marR="0" algn="l">
                        <a:spcBef>
                          <a:spcPts val="0"/>
                        </a:spcBef>
                        <a:spcAft>
                          <a:spcPts val="0"/>
                        </a:spcAft>
                      </a:pPr>
                      <a:r>
                        <a:rPr lang="en-US" sz="1400" dirty="0">
                          <a:solidFill>
                            <a:srgbClr val="000000"/>
                          </a:solidFill>
                          <a:effectLst/>
                        </a:rPr>
                        <a:t>Anticipated contract start date</a:t>
                      </a:r>
                      <a:endParaRPr lang="en-US" sz="14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bg2">
                        <a:lumMod val="75000"/>
                      </a:schemeClr>
                    </a:solidFill>
                  </a:tcPr>
                </a:tc>
                <a:tc>
                  <a:txBody>
                    <a:bodyPr/>
                    <a:lstStyle/>
                    <a:p>
                      <a:pPr marL="63500" marR="0" algn="l">
                        <a:spcBef>
                          <a:spcPts val="0"/>
                        </a:spcBef>
                        <a:spcAft>
                          <a:spcPts val="0"/>
                        </a:spcAft>
                      </a:pPr>
                      <a:r>
                        <a:rPr lang="en-US" sz="1400" dirty="0">
                          <a:solidFill>
                            <a:srgbClr val="000000"/>
                          </a:solidFill>
                          <a:effectLst/>
                        </a:rPr>
                        <a:t>August 1, 2024</a:t>
                      </a:r>
                      <a:endParaRPr lang="en-US" sz="1400" dirty="0">
                        <a:solidFill>
                          <a:srgbClr val="000000"/>
                        </a:solidFill>
                        <a:effectLst/>
                        <a:latin typeface="Segoe UI" panose="020B0502040204020203" pitchFamily="34" charset="0"/>
                        <a:ea typeface="Segoe UI" panose="020B0502040204020203" pitchFamily="34" charset="0"/>
                        <a:cs typeface="Times New Roman" panose="02020603050405020304" pitchFamily="18" charset="0"/>
                      </a:endParaRPr>
                    </a:p>
                  </a:txBody>
                  <a:tcPr marL="0" marR="0" marT="0" marB="0">
                    <a:solidFill>
                      <a:schemeClr val="bg2">
                        <a:lumMod val="75000"/>
                      </a:schemeClr>
                    </a:solidFill>
                  </a:tcPr>
                </a:tc>
                <a:extLst>
                  <a:ext uri="{0D108BD9-81ED-4DB2-BD59-A6C34878D82A}">
                    <a16:rowId xmlns:a16="http://schemas.microsoft.com/office/drawing/2014/main" val="2300683350"/>
                  </a:ext>
                </a:extLst>
              </a:tr>
            </a:tbl>
          </a:graphicData>
        </a:graphic>
      </p:graphicFrame>
      <p:sp>
        <p:nvSpPr>
          <p:cNvPr id="3" name="Star: 5 Points 2">
            <a:extLst>
              <a:ext uri="{FF2B5EF4-FFF2-40B4-BE49-F238E27FC236}">
                <a16:creationId xmlns:a16="http://schemas.microsoft.com/office/drawing/2014/main" id="{05231490-60C9-4357-A986-08740250AF07}"/>
              </a:ext>
              <a:ext uri="{C183D7F6-B498-43B3-948B-1728B52AA6E4}">
                <adec:decorative xmlns:adec="http://schemas.microsoft.com/office/drawing/2017/decorative" val="1"/>
              </a:ext>
            </a:extLst>
          </p:cNvPr>
          <p:cNvSpPr/>
          <p:nvPr/>
        </p:nvSpPr>
        <p:spPr>
          <a:xfrm>
            <a:off x="7352271" y="2458995"/>
            <a:ext cx="271850" cy="281904"/>
          </a:xfrm>
          <a:prstGeom prst="star5">
            <a:avLst/>
          </a:prstGeom>
          <a:solidFill>
            <a:srgbClr val="FFCD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69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5D88-1E28-464B-A5FA-B21E8AC48D03}"/>
              </a:ext>
            </a:extLst>
          </p:cNvPr>
          <p:cNvSpPr>
            <a:spLocks noGrp="1"/>
          </p:cNvSpPr>
          <p:nvPr>
            <p:ph type="title"/>
          </p:nvPr>
        </p:nvSpPr>
        <p:spPr/>
        <p:txBody>
          <a:bodyPr/>
          <a:lstStyle/>
          <a:p>
            <a:r>
              <a:rPr lang="en-US" dirty="0"/>
              <a:t>Period of Performance</a:t>
            </a:r>
          </a:p>
        </p:txBody>
      </p:sp>
      <p:sp>
        <p:nvSpPr>
          <p:cNvPr id="3" name="Content Placeholder 2">
            <a:extLst>
              <a:ext uri="{FF2B5EF4-FFF2-40B4-BE49-F238E27FC236}">
                <a16:creationId xmlns:a16="http://schemas.microsoft.com/office/drawing/2014/main" id="{B95C710F-EB5A-4AAF-8815-F3CCB8A0097E}"/>
              </a:ext>
            </a:extLst>
          </p:cNvPr>
          <p:cNvSpPr>
            <a:spLocks noGrp="1"/>
          </p:cNvSpPr>
          <p:nvPr>
            <p:ph idx="1"/>
          </p:nvPr>
        </p:nvSpPr>
        <p:spPr>
          <a:xfrm>
            <a:off x="838200" y="1825626"/>
            <a:ext cx="5257800" cy="341364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dirty="0">
                <a:solidFill>
                  <a:srgbClr val="000000"/>
                </a:solidFill>
              </a:rPr>
              <a:t>August 1, 2024 – July 31, 2025</a:t>
            </a:r>
          </a:p>
          <a:p>
            <a:pPr marL="0" indent="0">
              <a:buNone/>
            </a:pPr>
            <a:endParaRPr lang="en-US" dirty="0">
              <a:solidFill>
                <a:srgbClr val="000000"/>
              </a:solidFill>
            </a:endParaRPr>
          </a:p>
          <a:p>
            <a:r>
              <a:rPr lang="en-US" dirty="0">
                <a:solidFill>
                  <a:srgbClr val="000000"/>
                </a:solidFill>
              </a:rPr>
              <a:t>OSPI reserves the right to amend to extend the contract for one (1) additional contract year through 2026 </a:t>
            </a:r>
            <a:r>
              <a:rPr lang="en-US" i="1" dirty="0">
                <a:solidFill>
                  <a:srgbClr val="000000"/>
                </a:solidFill>
              </a:rPr>
              <a:t>or issue an alternate RFQ requiring reapplication</a:t>
            </a:r>
          </a:p>
          <a:p>
            <a:pPr marL="0" indent="0">
              <a:buNone/>
            </a:pPr>
            <a:r>
              <a:rPr lang="en-US" dirty="0">
                <a:solidFill>
                  <a:srgbClr val="000000"/>
                </a:solidFill>
                <a:highlight>
                  <a:srgbClr val="FFFF00"/>
                </a:highlight>
              </a:rPr>
              <a:t> </a:t>
            </a:r>
          </a:p>
          <a:p>
            <a:endParaRPr lang="en-US" dirty="0">
              <a:solidFill>
                <a:srgbClr val="000000"/>
              </a:solidFill>
            </a:endParaRPr>
          </a:p>
        </p:txBody>
      </p:sp>
      <p:pic>
        <p:nvPicPr>
          <p:cNvPr id="5" name="Picture 4" descr="There is a simple graphic of calendar pages turning on the right.">
            <a:extLst>
              <a:ext uri="{FF2B5EF4-FFF2-40B4-BE49-F238E27FC236}">
                <a16:creationId xmlns:a16="http://schemas.microsoft.com/office/drawing/2014/main" id="{FC9FC6C8-3024-419F-9EE4-9F0F5A6BE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689" y="1764636"/>
            <a:ext cx="4331760" cy="3535619"/>
          </a:xfrm>
          <a:prstGeom prst="rect">
            <a:avLst/>
          </a:prstGeom>
        </p:spPr>
      </p:pic>
    </p:spTree>
    <p:extLst>
      <p:ext uri="{BB962C8B-B14F-4D97-AF65-F5344CB8AC3E}">
        <p14:creationId xmlns:p14="http://schemas.microsoft.com/office/powerpoint/2010/main" val="2258985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218D-F527-43D6-AF4F-8788F18671F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1863836-21AF-4DF2-925C-4CAB3028DC74}"/>
              </a:ext>
            </a:extLst>
          </p:cNvPr>
          <p:cNvSpPr>
            <a:spLocks noGrp="1"/>
          </p:cNvSpPr>
          <p:nvPr>
            <p:ph idx="1"/>
          </p:nvPr>
        </p:nvSpPr>
        <p:spPr/>
        <p:style>
          <a:lnRef idx="3">
            <a:schemeClr val="lt1"/>
          </a:lnRef>
          <a:fillRef idx="1">
            <a:schemeClr val="accent1"/>
          </a:fillRef>
          <a:effectRef idx="1">
            <a:schemeClr val="accent1"/>
          </a:effectRef>
          <a:fontRef idx="minor">
            <a:schemeClr val="lt1"/>
          </a:fontRef>
        </p:style>
        <p:txBody>
          <a:bodyPr>
            <a:normAutofit/>
          </a:bodyPr>
          <a:lstStyle/>
          <a:p>
            <a:pPr marL="0" indent="0">
              <a:buNone/>
            </a:pPr>
            <a:r>
              <a:rPr lang="en-US" dirty="0"/>
              <a:t>Bryk, A. S., Gomez, L., </a:t>
            </a:r>
            <a:r>
              <a:rPr lang="en-US" dirty="0" err="1"/>
              <a:t>Grunow</a:t>
            </a:r>
            <a:r>
              <a:rPr lang="en-US" dirty="0"/>
              <a:t>, A., &amp; LeMahieu, P. (2015). </a:t>
            </a:r>
            <a:r>
              <a:rPr lang="en-US" i="1" dirty="0"/>
              <a:t>Learning to improve: How America’s schools can get better at getting better. </a:t>
            </a:r>
            <a:r>
              <a:rPr lang="en-US" dirty="0"/>
              <a:t>Harvard Education Publishing. </a:t>
            </a:r>
          </a:p>
          <a:p>
            <a:pPr marL="0" indent="0">
              <a:buNone/>
            </a:pPr>
            <a:endParaRPr lang="en-US" dirty="0"/>
          </a:p>
          <a:p>
            <a:pPr marL="0" indent="0">
              <a:buNone/>
            </a:pPr>
            <a:r>
              <a:rPr lang="en-US" dirty="0" err="1"/>
              <a:t>Safir</a:t>
            </a:r>
            <a:r>
              <a:rPr lang="en-US" dirty="0"/>
              <a:t>, S., &amp; Dugan, J. (2021). </a:t>
            </a:r>
            <a:r>
              <a:rPr lang="en-US" i="1" dirty="0"/>
              <a:t>Street data: A next-generation model for equity, pedagogy, and school transformation</a:t>
            </a:r>
            <a:r>
              <a:rPr lang="en-US" dirty="0"/>
              <a:t>. Corwin.</a:t>
            </a:r>
          </a:p>
        </p:txBody>
      </p:sp>
    </p:spTree>
    <p:extLst>
      <p:ext uri="{BB962C8B-B14F-4D97-AF65-F5344CB8AC3E}">
        <p14:creationId xmlns:p14="http://schemas.microsoft.com/office/powerpoint/2010/main" val="1839631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218D-F527-43D6-AF4F-8788F18671FA}"/>
              </a:ext>
            </a:extLst>
          </p:cNvPr>
          <p:cNvSpPr>
            <a:spLocks noGrp="1"/>
          </p:cNvSpPr>
          <p:nvPr>
            <p:ph type="title"/>
          </p:nvPr>
        </p:nvSpPr>
        <p:spPr>
          <a:xfrm>
            <a:off x="651587" y="2766218"/>
            <a:ext cx="10515600" cy="1325563"/>
          </a:xfrm>
        </p:spPr>
        <p:txBody>
          <a:bodyPr/>
          <a:lstStyle/>
          <a:p>
            <a:pPr algn="ctr"/>
            <a:r>
              <a:rPr lang="en-US" dirty="0"/>
              <a:t>Question &amp; Answer</a:t>
            </a:r>
          </a:p>
        </p:txBody>
      </p:sp>
      <p:sp>
        <p:nvSpPr>
          <p:cNvPr id="3" name="Content Placeholder 2">
            <a:extLst>
              <a:ext uri="{FF2B5EF4-FFF2-40B4-BE49-F238E27FC236}">
                <a16:creationId xmlns:a16="http://schemas.microsoft.com/office/drawing/2014/main" id="{01863836-21AF-4DF2-925C-4CAB3028DC74}"/>
              </a:ext>
            </a:extLst>
          </p:cNvPr>
          <p:cNvSpPr>
            <a:spLocks noGrp="1"/>
          </p:cNvSpPr>
          <p:nvPr>
            <p:ph idx="1"/>
          </p:nvPr>
        </p:nvSpPr>
        <p:spPr/>
        <p:txBody>
          <a:bodyPr>
            <a:normAutofit/>
          </a:bodyPr>
          <a:lstStyle/>
          <a:p>
            <a:pPr marL="0" indent="0">
              <a:buNone/>
            </a:pPr>
            <a:r>
              <a:rPr lang="en-US" dirty="0"/>
              <a:t> </a:t>
            </a:r>
          </a:p>
        </p:txBody>
      </p:sp>
    </p:spTree>
    <p:extLst>
      <p:ext uri="{BB962C8B-B14F-4D97-AF65-F5344CB8AC3E}">
        <p14:creationId xmlns:p14="http://schemas.microsoft.com/office/powerpoint/2010/main" val="9202919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AD5C-9A53-400E-9CD1-F3B49DEAB5D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EFE67D7-4B55-48CC-9691-F684AEDC53A1}"/>
              </a:ext>
            </a:extLst>
          </p:cNvPr>
          <p:cNvSpPr>
            <a:spLocks noGrp="1"/>
          </p:cNvSpPr>
          <p:nvPr>
            <p:ph idx="1"/>
          </p:nvPr>
        </p:nvSpPr>
        <p:spPr/>
        <p:txBody>
          <a:bodyPr/>
          <a:lstStyle/>
          <a:p>
            <a:pPr marL="0" indent="0">
              <a:buNone/>
            </a:pPr>
            <a:r>
              <a:rPr lang="en-US" dirty="0"/>
              <a:t>All oral and written communications will be considered unofficial and non-binding on Washington State Department of Enterprise Services (DES). Should bidders rely on any other communication, including statements made by state employees other than the Procurement Coordinator, they do so at their own risk and expense. Bidders should only rely on written amendments issued via Washington’s Electronic Business Solution (WEBS).</a:t>
            </a:r>
          </a:p>
          <a:p>
            <a:endParaRPr lang="en-US" dirty="0"/>
          </a:p>
        </p:txBody>
      </p:sp>
    </p:spTree>
    <p:extLst>
      <p:ext uri="{BB962C8B-B14F-4D97-AF65-F5344CB8AC3E}">
        <p14:creationId xmlns:p14="http://schemas.microsoft.com/office/powerpoint/2010/main" val="4257081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891B-2706-4F06-AB25-31FE6FDDAB13}"/>
              </a:ext>
            </a:extLst>
          </p:cNvPr>
          <p:cNvSpPr>
            <a:spLocks noGrp="1"/>
          </p:cNvSpPr>
          <p:nvPr>
            <p:ph type="title"/>
          </p:nvPr>
        </p:nvSpPr>
        <p:spPr/>
        <p:txBody>
          <a:bodyPr/>
          <a:lstStyle/>
          <a:p>
            <a:r>
              <a:rPr lang="en-US" dirty="0"/>
              <a:t>Connect With Us!</a:t>
            </a:r>
          </a:p>
        </p:txBody>
      </p:sp>
    </p:spTree>
    <p:extLst>
      <p:ext uri="{BB962C8B-B14F-4D97-AF65-F5344CB8AC3E}">
        <p14:creationId xmlns:p14="http://schemas.microsoft.com/office/powerpoint/2010/main" val="3151881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3473" y="867320"/>
            <a:ext cx="7948295" cy="677108"/>
          </a:xfrm>
          <a:prstGeom prst="rect">
            <a:avLst/>
          </a:prstGeom>
        </p:spPr>
        <p:txBody>
          <a:bodyPr vert="horz" wrap="square" lIns="0" tIns="0" rIns="0" bIns="0" rtlCol="0">
            <a:spAutoFit/>
          </a:bodyPr>
          <a:lstStyle/>
          <a:p>
            <a:pPr marL="12700">
              <a:lnSpc>
                <a:spcPct val="100000"/>
              </a:lnSpc>
            </a:pPr>
            <a:r>
              <a:rPr b="1" i="1" spc="-90" dirty="0">
                <a:latin typeface="Segoe UI"/>
                <a:cs typeface="Segoe UI"/>
              </a:rPr>
              <a:t>Tribal </a:t>
            </a:r>
            <a:r>
              <a:rPr b="1" i="1" spc="-10" dirty="0">
                <a:latin typeface="Segoe UI"/>
                <a:cs typeface="Segoe UI"/>
              </a:rPr>
              <a:t>Land</a:t>
            </a:r>
            <a:r>
              <a:rPr b="1" i="1" spc="65" dirty="0">
                <a:latin typeface="Segoe UI"/>
                <a:cs typeface="Segoe UI"/>
              </a:rPr>
              <a:t> </a:t>
            </a:r>
            <a:r>
              <a:rPr b="1" i="1" spc="-5" dirty="0">
                <a:latin typeface="Segoe UI"/>
                <a:cs typeface="Segoe UI"/>
              </a:rPr>
              <a:t>Acknowledgement</a:t>
            </a:r>
          </a:p>
        </p:txBody>
      </p:sp>
      <p:sp>
        <p:nvSpPr>
          <p:cNvPr id="3" name="object 3"/>
          <p:cNvSpPr txBox="1">
            <a:spLocks noGrp="1"/>
          </p:cNvSpPr>
          <p:nvPr>
            <p:ph type="body" idx="1"/>
          </p:nvPr>
        </p:nvSpPr>
        <p:spPr>
          <a:xfrm>
            <a:off x="838200" y="2429555"/>
            <a:ext cx="10515600" cy="2465419"/>
          </a:xfrm>
          <a:prstGeom prst="rect">
            <a:avLst/>
          </a:prstGeom>
        </p:spPr>
        <p:txBody>
          <a:bodyPr vert="horz" wrap="square" lIns="0" tIns="0" rIns="0" bIns="0" rtlCol="0">
            <a:spAutoFit/>
          </a:bodyPr>
          <a:lstStyle/>
          <a:p>
            <a:pPr marL="10795" marR="5080" indent="0" algn="ctr">
              <a:lnSpc>
                <a:spcPct val="89400"/>
              </a:lnSpc>
              <a:buNone/>
            </a:pPr>
            <a:r>
              <a:rPr sz="3600" b="1" i="1" dirty="0"/>
              <a:t>I would </a:t>
            </a:r>
            <a:r>
              <a:rPr sz="3600" b="1" i="1" spc="-20" dirty="0"/>
              <a:t>like </a:t>
            </a:r>
            <a:r>
              <a:rPr sz="3600" b="1" i="1" spc="-10" dirty="0"/>
              <a:t>to </a:t>
            </a:r>
            <a:r>
              <a:rPr sz="3600" b="1" i="1" spc="-5" dirty="0"/>
              <a:t>acknowledge </a:t>
            </a:r>
            <a:r>
              <a:rPr sz="3600" b="1" i="1" dirty="0"/>
              <a:t>the Indigenous people who </a:t>
            </a:r>
            <a:r>
              <a:rPr sz="3600" b="1" i="1" spc="-15" dirty="0"/>
              <a:t>have </a:t>
            </a:r>
            <a:r>
              <a:rPr sz="3600" b="1" i="1" spc="-10" dirty="0"/>
              <a:t>stewarded </a:t>
            </a:r>
            <a:r>
              <a:rPr sz="3600" b="1" i="1" dirty="0"/>
              <a:t>this land </a:t>
            </a:r>
            <a:r>
              <a:rPr sz="3600" b="1" i="1" spc="-10" dirty="0"/>
              <a:t>since </a:t>
            </a:r>
            <a:r>
              <a:rPr sz="3600" b="1" i="1" spc="-5" dirty="0"/>
              <a:t>time</a:t>
            </a:r>
            <a:r>
              <a:rPr sz="3600" b="1" i="1" spc="-65" dirty="0"/>
              <a:t> </a:t>
            </a:r>
            <a:r>
              <a:rPr sz="3600" b="1" i="1" spc="-5" dirty="0"/>
              <a:t>immemorial </a:t>
            </a:r>
            <a:r>
              <a:rPr sz="3600" b="1" i="1" dirty="0"/>
              <a:t>and who </a:t>
            </a:r>
            <a:r>
              <a:rPr sz="3600" b="1" i="1" spc="-5" dirty="0"/>
              <a:t>still </a:t>
            </a:r>
            <a:r>
              <a:rPr sz="3600" b="1" i="1" dirty="0"/>
              <a:t>inhabit the </a:t>
            </a:r>
            <a:r>
              <a:rPr sz="3600" b="1" i="1" spc="-15" dirty="0"/>
              <a:t>area </a:t>
            </a:r>
            <a:r>
              <a:rPr sz="3600" b="1" i="1" spc="-35" dirty="0"/>
              <a:t>today, </a:t>
            </a:r>
            <a:r>
              <a:rPr sz="3600" b="1" i="1" dirty="0"/>
              <a:t>the </a:t>
            </a:r>
            <a:r>
              <a:rPr sz="3600" b="1" i="1" spc="-15" dirty="0" err="1"/>
              <a:t>Steh-Chass</a:t>
            </a:r>
            <a:r>
              <a:rPr sz="3600" b="1" i="1" spc="-15" dirty="0"/>
              <a:t> </a:t>
            </a:r>
            <a:r>
              <a:rPr sz="3600" b="1" i="1" spc="-5" dirty="0"/>
              <a:t>Band </a:t>
            </a:r>
            <a:r>
              <a:rPr sz="3600" b="1" i="1" spc="-35" dirty="0"/>
              <a:t>of </a:t>
            </a:r>
            <a:r>
              <a:rPr sz="3600" b="1" i="1" dirty="0"/>
              <a:t>Indigenous people </a:t>
            </a:r>
            <a:r>
              <a:rPr sz="3600" b="1" i="1" spc="-35" dirty="0"/>
              <a:t>of </a:t>
            </a:r>
            <a:r>
              <a:rPr sz="3600" b="1" i="1" dirty="0"/>
              <a:t>the </a:t>
            </a:r>
            <a:r>
              <a:rPr sz="3600" b="1" i="1" spc="-5" dirty="0"/>
              <a:t>Squaxin </a:t>
            </a:r>
            <a:r>
              <a:rPr sz="3600" b="1" i="1" dirty="0"/>
              <a:t>Island </a:t>
            </a:r>
            <a:r>
              <a:rPr sz="3600" b="1" i="1" spc="-55" dirty="0"/>
              <a:t>Tribe.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There is a photo of young children seated, with their arms raised, with the words Vision, Mission, and Values to the left of text that describes what those are for OSPI&gt;"/>
          <p:cNvSpPr/>
          <p:nvPr/>
        </p:nvSpPr>
        <p:spPr>
          <a:xfrm>
            <a:off x="0" y="0"/>
            <a:ext cx="47243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3266742" y="617497"/>
            <a:ext cx="1202055" cy="521334"/>
          </a:xfrm>
          <a:prstGeom prst="rect">
            <a:avLst/>
          </a:prstGeom>
        </p:spPr>
        <p:txBody>
          <a:bodyPr vert="horz" wrap="square" lIns="0" tIns="0" rIns="0" bIns="0" rtlCol="0">
            <a:spAutoFit/>
          </a:bodyPr>
          <a:lstStyle/>
          <a:p>
            <a:pPr marL="12700">
              <a:lnSpc>
                <a:spcPct val="100000"/>
              </a:lnSpc>
            </a:pPr>
            <a:r>
              <a:rPr sz="3200" b="1" spc="-5" dirty="0">
                <a:solidFill>
                  <a:srgbClr val="211F0E"/>
                </a:solidFill>
                <a:latin typeface="Segoe UI"/>
                <a:cs typeface="Segoe UI"/>
              </a:rPr>
              <a:t>Vision</a:t>
            </a:r>
            <a:endParaRPr sz="3200">
              <a:latin typeface="Segoe UI"/>
              <a:cs typeface="Segoe UI"/>
            </a:endParaRPr>
          </a:p>
        </p:txBody>
      </p:sp>
      <p:sp>
        <p:nvSpPr>
          <p:cNvPr id="4" name="object 4"/>
          <p:cNvSpPr txBox="1">
            <a:spLocks noGrp="1"/>
          </p:cNvSpPr>
          <p:nvPr>
            <p:ph type="title"/>
          </p:nvPr>
        </p:nvSpPr>
        <p:spPr>
          <a:xfrm>
            <a:off x="838200" y="149286"/>
            <a:ext cx="10515600" cy="1325563"/>
          </a:xfrm>
          <a:prstGeom prst="rect">
            <a:avLst/>
          </a:prstGeom>
        </p:spPr>
        <p:txBody>
          <a:bodyPr vert="horz" wrap="square" lIns="0" tIns="334767" rIns="0" bIns="0" rtlCol="0">
            <a:spAutoFit/>
          </a:bodyPr>
          <a:lstStyle/>
          <a:p>
            <a:pPr marL="4450080" marR="5080">
              <a:lnSpc>
                <a:spcPct val="100000"/>
              </a:lnSpc>
            </a:pPr>
            <a:r>
              <a:rPr sz="1800" b="0" i="1" dirty="0">
                <a:latin typeface="Segoe UI"/>
                <a:cs typeface="Segoe UI"/>
              </a:rPr>
              <a:t>All </a:t>
            </a:r>
            <a:r>
              <a:rPr sz="1800" b="0" i="1" spc="-5" dirty="0">
                <a:latin typeface="Segoe UI"/>
                <a:cs typeface="Segoe UI"/>
              </a:rPr>
              <a:t>students prepared for post-secondary pathways, careers, and  civic</a:t>
            </a:r>
            <a:r>
              <a:rPr sz="1800" b="0" i="1" spc="-75" dirty="0">
                <a:latin typeface="Segoe UI"/>
                <a:cs typeface="Segoe UI"/>
              </a:rPr>
              <a:t> </a:t>
            </a:r>
            <a:r>
              <a:rPr sz="1800" b="0" i="1" spc="-5" dirty="0">
                <a:latin typeface="Segoe UI"/>
                <a:cs typeface="Segoe UI"/>
              </a:rPr>
              <a:t>engagement.</a:t>
            </a:r>
            <a:endParaRPr sz="1800" dirty="0">
              <a:latin typeface="Segoe UI"/>
              <a:cs typeface="Segoe UI"/>
            </a:endParaRPr>
          </a:p>
        </p:txBody>
      </p:sp>
      <p:sp>
        <p:nvSpPr>
          <p:cNvPr id="5" name="object 5"/>
          <p:cNvSpPr txBox="1"/>
          <p:nvPr/>
        </p:nvSpPr>
        <p:spPr>
          <a:xfrm>
            <a:off x="2969563" y="1827556"/>
            <a:ext cx="1498600" cy="521334"/>
          </a:xfrm>
          <a:prstGeom prst="rect">
            <a:avLst/>
          </a:prstGeom>
        </p:spPr>
        <p:txBody>
          <a:bodyPr vert="horz" wrap="square" lIns="0" tIns="0" rIns="0" bIns="0" rtlCol="0">
            <a:spAutoFit/>
          </a:bodyPr>
          <a:lstStyle/>
          <a:p>
            <a:pPr marL="12700">
              <a:lnSpc>
                <a:spcPct val="100000"/>
              </a:lnSpc>
            </a:pPr>
            <a:r>
              <a:rPr sz="3200" b="1" spc="-5" dirty="0">
                <a:solidFill>
                  <a:srgbClr val="211F0E"/>
                </a:solidFill>
                <a:latin typeface="Segoe UI"/>
                <a:cs typeface="Segoe UI"/>
              </a:rPr>
              <a:t>Mission</a:t>
            </a:r>
            <a:endParaRPr sz="3200">
              <a:latin typeface="Segoe UI"/>
              <a:cs typeface="Segoe UI"/>
            </a:endParaRPr>
          </a:p>
        </p:txBody>
      </p:sp>
      <p:sp>
        <p:nvSpPr>
          <p:cNvPr id="6" name="object 6"/>
          <p:cNvSpPr txBox="1"/>
          <p:nvPr/>
        </p:nvSpPr>
        <p:spPr>
          <a:xfrm>
            <a:off x="5146706" y="1791111"/>
            <a:ext cx="6614159" cy="1396365"/>
          </a:xfrm>
          <a:prstGeom prst="rect">
            <a:avLst/>
          </a:prstGeom>
        </p:spPr>
        <p:txBody>
          <a:bodyPr vert="horz" wrap="square" lIns="0" tIns="0" rIns="0" bIns="0" rtlCol="0">
            <a:spAutoFit/>
          </a:bodyPr>
          <a:lstStyle/>
          <a:p>
            <a:pPr marL="12700" marR="5080">
              <a:lnSpc>
                <a:spcPct val="100000"/>
              </a:lnSpc>
            </a:pPr>
            <a:r>
              <a:rPr sz="1800" spc="-20" dirty="0">
                <a:solidFill>
                  <a:srgbClr val="40403C"/>
                </a:solidFill>
                <a:latin typeface="Segoe UI"/>
                <a:cs typeface="Segoe UI"/>
              </a:rPr>
              <a:t>Transform </a:t>
            </a:r>
            <a:r>
              <a:rPr sz="1800" spc="-5" dirty="0">
                <a:solidFill>
                  <a:srgbClr val="40403C"/>
                </a:solidFill>
                <a:latin typeface="Segoe UI"/>
                <a:cs typeface="Segoe UI"/>
              </a:rPr>
              <a:t>K–12 education to </a:t>
            </a:r>
            <a:r>
              <a:rPr sz="1800" dirty="0">
                <a:solidFill>
                  <a:srgbClr val="40403C"/>
                </a:solidFill>
                <a:latin typeface="Segoe UI"/>
                <a:cs typeface="Segoe UI"/>
              </a:rPr>
              <a:t>a </a:t>
            </a:r>
            <a:r>
              <a:rPr sz="1800" spc="-5" dirty="0">
                <a:solidFill>
                  <a:srgbClr val="40403C"/>
                </a:solidFill>
                <a:latin typeface="Segoe UI"/>
                <a:cs typeface="Segoe UI"/>
              </a:rPr>
              <a:t>system that is </a:t>
            </a:r>
            <a:r>
              <a:rPr sz="1800" spc="-10" dirty="0">
                <a:solidFill>
                  <a:srgbClr val="40403C"/>
                </a:solidFill>
                <a:latin typeface="Segoe UI"/>
                <a:cs typeface="Segoe UI"/>
              </a:rPr>
              <a:t>centered </a:t>
            </a:r>
            <a:r>
              <a:rPr sz="1800" dirty="0">
                <a:solidFill>
                  <a:srgbClr val="40403C"/>
                </a:solidFill>
                <a:latin typeface="Segoe UI"/>
                <a:cs typeface="Segoe UI"/>
              </a:rPr>
              <a:t>on </a:t>
            </a:r>
            <a:r>
              <a:rPr sz="1800" spc="-5" dirty="0">
                <a:solidFill>
                  <a:srgbClr val="40403C"/>
                </a:solidFill>
                <a:latin typeface="Segoe UI"/>
                <a:cs typeface="Segoe UI"/>
              </a:rPr>
              <a:t>closing  </a:t>
            </a:r>
            <a:r>
              <a:rPr sz="1800" dirty="0">
                <a:solidFill>
                  <a:srgbClr val="40403C"/>
                </a:solidFill>
                <a:latin typeface="Segoe UI"/>
                <a:cs typeface="Segoe UI"/>
              </a:rPr>
              <a:t>opportunity </a:t>
            </a:r>
            <a:r>
              <a:rPr sz="1800" spc="-5" dirty="0">
                <a:solidFill>
                  <a:srgbClr val="40403C"/>
                </a:solidFill>
                <a:latin typeface="Segoe UI"/>
                <a:cs typeface="Segoe UI"/>
              </a:rPr>
              <a:t>gaps and is </a:t>
            </a:r>
            <a:r>
              <a:rPr sz="1800" spc="-10" dirty="0">
                <a:solidFill>
                  <a:srgbClr val="40403C"/>
                </a:solidFill>
                <a:latin typeface="Segoe UI"/>
                <a:cs typeface="Segoe UI"/>
              </a:rPr>
              <a:t>characterized </a:t>
            </a:r>
            <a:r>
              <a:rPr sz="1800" spc="-5" dirty="0">
                <a:solidFill>
                  <a:srgbClr val="40403C"/>
                </a:solidFill>
                <a:latin typeface="Segoe UI"/>
                <a:cs typeface="Segoe UI"/>
              </a:rPr>
              <a:t>by high expectations </a:t>
            </a:r>
            <a:r>
              <a:rPr sz="1800" dirty="0">
                <a:solidFill>
                  <a:srgbClr val="40403C"/>
                </a:solidFill>
                <a:latin typeface="Segoe UI"/>
                <a:cs typeface="Segoe UI"/>
              </a:rPr>
              <a:t>for </a:t>
            </a:r>
            <a:r>
              <a:rPr sz="1800" spc="-5" dirty="0">
                <a:solidFill>
                  <a:srgbClr val="40403C"/>
                </a:solidFill>
                <a:latin typeface="Segoe UI"/>
                <a:cs typeface="Segoe UI"/>
              </a:rPr>
              <a:t>all  students and educators. </a:t>
            </a:r>
            <a:r>
              <a:rPr sz="1800" spc="-25" dirty="0">
                <a:solidFill>
                  <a:srgbClr val="40403C"/>
                </a:solidFill>
                <a:latin typeface="Segoe UI"/>
                <a:cs typeface="Segoe UI"/>
              </a:rPr>
              <a:t>We </a:t>
            </a:r>
            <a:r>
              <a:rPr sz="1800" spc="-10" dirty="0">
                <a:solidFill>
                  <a:srgbClr val="40403C"/>
                </a:solidFill>
                <a:latin typeface="Segoe UI"/>
                <a:cs typeface="Segoe UI"/>
              </a:rPr>
              <a:t>achieve </a:t>
            </a:r>
            <a:r>
              <a:rPr sz="1800" spc="-5" dirty="0">
                <a:solidFill>
                  <a:srgbClr val="40403C"/>
                </a:solidFill>
                <a:latin typeface="Segoe UI"/>
                <a:cs typeface="Segoe UI"/>
              </a:rPr>
              <a:t>this by developing equity-  </a:t>
            </a:r>
            <a:r>
              <a:rPr sz="1800" spc="-10" dirty="0">
                <a:solidFill>
                  <a:srgbClr val="40403C"/>
                </a:solidFill>
                <a:latin typeface="Segoe UI"/>
                <a:cs typeface="Segoe UI"/>
              </a:rPr>
              <a:t>based </a:t>
            </a:r>
            <a:r>
              <a:rPr sz="1800" spc="-5" dirty="0">
                <a:solidFill>
                  <a:srgbClr val="40403C"/>
                </a:solidFill>
                <a:latin typeface="Segoe UI"/>
                <a:cs typeface="Segoe UI"/>
              </a:rPr>
              <a:t>policies and </a:t>
            </a:r>
            <a:r>
              <a:rPr sz="1800" dirty="0">
                <a:solidFill>
                  <a:srgbClr val="40403C"/>
                </a:solidFill>
                <a:latin typeface="Segoe UI"/>
                <a:cs typeface="Segoe UI"/>
              </a:rPr>
              <a:t>supports </a:t>
            </a:r>
            <a:r>
              <a:rPr sz="1800" spc="-5" dirty="0">
                <a:solidFill>
                  <a:srgbClr val="40403C"/>
                </a:solidFill>
                <a:latin typeface="Segoe UI"/>
                <a:cs typeface="Segoe UI"/>
              </a:rPr>
              <a:t>that </a:t>
            </a:r>
            <a:r>
              <a:rPr sz="1800" spc="-10" dirty="0">
                <a:solidFill>
                  <a:srgbClr val="40403C"/>
                </a:solidFill>
                <a:latin typeface="Segoe UI"/>
                <a:cs typeface="Segoe UI"/>
              </a:rPr>
              <a:t>empower </a:t>
            </a:r>
            <a:r>
              <a:rPr sz="1800" spc="-5" dirty="0">
                <a:solidFill>
                  <a:srgbClr val="40403C"/>
                </a:solidFill>
                <a:latin typeface="Segoe UI"/>
                <a:cs typeface="Segoe UI"/>
              </a:rPr>
              <a:t>educators, families,  and</a:t>
            </a:r>
            <a:r>
              <a:rPr sz="1800" spc="-70" dirty="0">
                <a:solidFill>
                  <a:srgbClr val="40403C"/>
                </a:solidFill>
                <a:latin typeface="Segoe UI"/>
                <a:cs typeface="Segoe UI"/>
              </a:rPr>
              <a:t> </a:t>
            </a:r>
            <a:r>
              <a:rPr sz="1800" spc="-5" dirty="0">
                <a:solidFill>
                  <a:srgbClr val="40403C"/>
                </a:solidFill>
                <a:latin typeface="Segoe UI"/>
                <a:cs typeface="Segoe UI"/>
              </a:rPr>
              <a:t>communities.</a:t>
            </a:r>
            <a:endParaRPr sz="1800" dirty="0">
              <a:latin typeface="Segoe UI"/>
              <a:cs typeface="Segoe UI"/>
            </a:endParaRPr>
          </a:p>
        </p:txBody>
      </p:sp>
      <p:sp>
        <p:nvSpPr>
          <p:cNvPr id="7" name="object 7"/>
          <p:cNvSpPr txBox="1"/>
          <p:nvPr/>
        </p:nvSpPr>
        <p:spPr>
          <a:xfrm>
            <a:off x="3222547" y="3891994"/>
            <a:ext cx="1247140" cy="521334"/>
          </a:xfrm>
          <a:prstGeom prst="rect">
            <a:avLst/>
          </a:prstGeom>
        </p:spPr>
        <p:txBody>
          <a:bodyPr vert="horz" wrap="square" lIns="0" tIns="0" rIns="0" bIns="0" rtlCol="0">
            <a:spAutoFit/>
          </a:bodyPr>
          <a:lstStyle/>
          <a:p>
            <a:pPr marL="12700">
              <a:lnSpc>
                <a:spcPct val="100000"/>
              </a:lnSpc>
            </a:pPr>
            <a:r>
              <a:rPr sz="3200" b="1" spc="-245" dirty="0">
                <a:solidFill>
                  <a:srgbClr val="211F0E"/>
                </a:solidFill>
                <a:latin typeface="Segoe UI"/>
                <a:cs typeface="Segoe UI"/>
              </a:rPr>
              <a:t>V</a:t>
            </a:r>
            <a:r>
              <a:rPr sz="3200" b="1" dirty="0">
                <a:solidFill>
                  <a:srgbClr val="211F0E"/>
                </a:solidFill>
                <a:latin typeface="Segoe UI"/>
                <a:cs typeface="Segoe UI"/>
              </a:rPr>
              <a:t>al</a:t>
            </a:r>
            <a:r>
              <a:rPr sz="3200" b="1" spc="5" dirty="0">
                <a:solidFill>
                  <a:srgbClr val="211F0E"/>
                </a:solidFill>
                <a:latin typeface="Segoe UI"/>
                <a:cs typeface="Segoe UI"/>
              </a:rPr>
              <a:t>u</a:t>
            </a:r>
            <a:r>
              <a:rPr sz="3200" b="1" spc="-10" dirty="0">
                <a:solidFill>
                  <a:srgbClr val="211F0E"/>
                </a:solidFill>
                <a:latin typeface="Segoe UI"/>
                <a:cs typeface="Segoe UI"/>
              </a:rPr>
              <a:t>e</a:t>
            </a:r>
            <a:r>
              <a:rPr sz="3200" b="1" dirty="0">
                <a:solidFill>
                  <a:srgbClr val="211F0E"/>
                </a:solidFill>
                <a:latin typeface="Segoe UI"/>
                <a:cs typeface="Segoe UI"/>
              </a:rPr>
              <a:t>s</a:t>
            </a:r>
            <a:endParaRPr sz="3200">
              <a:latin typeface="Segoe UI"/>
              <a:cs typeface="Segoe UI"/>
            </a:endParaRPr>
          </a:p>
        </p:txBody>
      </p:sp>
      <p:sp>
        <p:nvSpPr>
          <p:cNvPr id="8" name="object 8"/>
          <p:cNvSpPr txBox="1"/>
          <p:nvPr/>
        </p:nvSpPr>
        <p:spPr>
          <a:xfrm>
            <a:off x="5146706" y="3889313"/>
            <a:ext cx="5888355" cy="1122045"/>
          </a:xfrm>
          <a:prstGeom prst="rect">
            <a:avLst/>
          </a:prstGeom>
        </p:spPr>
        <p:txBody>
          <a:bodyPr vert="horz" wrap="square" lIns="0" tIns="0" rIns="0" bIns="0" rtlCol="0">
            <a:spAutoFit/>
          </a:bodyPr>
          <a:lstStyle/>
          <a:p>
            <a:pPr marL="299085" indent="-286385">
              <a:lnSpc>
                <a:spcPct val="100000"/>
              </a:lnSpc>
              <a:buFont typeface="Arial"/>
              <a:buChar char="•"/>
              <a:tabLst>
                <a:tab pos="299085" algn="l"/>
                <a:tab pos="299720" algn="l"/>
              </a:tabLst>
            </a:pPr>
            <a:r>
              <a:rPr sz="1800" spc="-5" dirty="0">
                <a:solidFill>
                  <a:srgbClr val="40403C"/>
                </a:solidFill>
                <a:latin typeface="Segoe UI"/>
                <a:cs typeface="Segoe UI"/>
              </a:rPr>
              <a:t>Ensuring</a:t>
            </a:r>
            <a:r>
              <a:rPr sz="1800" spc="-80" dirty="0">
                <a:solidFill>
                  <a:srgbClr val="40403C"/>
                </a:solidFill>
                <a:latin typeface="Segoe UI"/>
                <a:cs typeface="Segoe UI"/>
              </a:rPr>
              <a:t> </a:t>
            </a:r>
            <a:r>
              <a:rPr sz="1800" spc="-5" dirty="0">
                <a:solidFill>
                  <a:srgbClr val="40403C"/>
                </a:solidFill>
                <a:latin typeface="Segoe UI"/>
                <a:cs typeface="Segoe UI"/>
              </a:rPr>
              <a:t>Equity</a:t>
            </a:r>
            <a:endParaRPr sz="1800" dirty="0">
              <a:latin typeface="Segoe UI"/>
              <a:cs typeface="Segoe UI"/>
            </a:endParaRPr>
          </a:p>
          <a:p>
            <a:pPr marL="299085" indent="-286385">
              <a:lnSpc>
                <a:spcPct val="100000"/>
              </a:lnSpc>
              <a:buFont typeface="Arial"/>
              <a:buChar char="•"/>
              <a:tabLst>
                <a:tab pos="299085" algn="l"/>
                <a:tab pos="299720" algn="l"/>
              </a:tabLst>
            </a:pPr>
            <a:r>
              <a:rPr sz="1800" spc="-5" dirty="0">
                <a:solidFill>
                  <a:srgbClr val="40403C"/>
                </a:solidFill>
                <a:latin typeface="Segoe UI"/>
                <a:cs typeface="Segoe UI"/>
              </a:rPr>
              <a:t>Collaboration and</a:t>
            </a:r>
            <a:r>
              <a:rPr sz="1800" spc="-65" dirty="0">
                <a:solidFill>
                  <a:srgbClr val="40403C"/>
                </a:solidFill>
                <a:latin typeface="Segoe UI"/>
                <a:cs typeface="Segoe UI"/>
              </a:rPr>
              <a:t> </a:t>
            </a:r>
            <a:r>
              <a:rPr sz="1800" spc="5" dirty="0">
                <a:solidFill>
                  <a:srgbClr val="40403C"/>
                </a:solidFill>
                <a:latin typeface="Segoe UI"/>
                <a:cs typeface="Segoe UI"/>
              </a:rPr>
              <a:t>Service</a:t>
            </a:r>
            <a:endParaRPr sz="1800" dirty="0">
              <a:latin typeface="Segoe UI"/>
              <a:cs typeface="Segoe UI"/>
            </a:endParaRPr>
          </a:p>
          <a:p>
            <a:pPr marL="299085" indent="-286385">
              <a:lnSpc>
                <a:spcPct val="100000"/>
              </a:lnSpc>
              <a:buFont typeface="Arial"/>
              <a:buChar char="•"/>
              <a:tabLst>
                <a:tab pos="299085" algn="l"/>
                <a:tab pos="299720" algn="l"/>
              </a:tabLst>
            </a:pPr>
            <a:r>
              <a:rPr sz="1800" spc="-5" dirty="0">
                <a:solidFill>
                  <a:srgbClr val="40403C"/>
                </a:solidFill>
                <a:latin typeface="Segoe UI"/>
                <a:cs typeface="Segoe UI"/>
              </a:rPr>
              <a:t>Achieving </a:t>
            </a:r>
            <a:r>
              <a:rPr sz="1800" spc="-10" dirty="0">
                <a:solidFill>
                  <a:srgbClr val="40403C"/>
                </a:solidFill>
                <a:latin typeface="Segoe UI"/>
                <a:cs typeface="Segoe UI"/>
              </a:rPr>
              <a:t>Excellence </a:t>
            </a:r>
            <a:r>
              <a:rPr sz="1800" spc="-5" dirty="0">
                <a:solidFill>
                  <a:srgbClr val="40403C"/>
                </a:solidFill>
                <a:latin typeface="Segoe UI"/>
                <a:cs typeface="Segoe UI"/>
              </a:rPr>
              <a:t>through Continuous </a:t>
            </a:r>
            <a:r>
              <a:rPr sz="1800" spc="-10" dirty="0">
                <a:solidFill>
                  <a:srgbClr val="40403C"/>
                </a:solidFill>
                <a:latin typeface="Segoe UI"/>
                <a:cs typeface="Segoe UI"/>
              </a:rPr>
              <a:t>Improvement</a:t>
            </a:r>
            <a:endParaRPr sz="1800" dirty="0">
              <a:latin typeface="Segoe UI"/>
              <a:cs typeface="Segoe UI"/>
            </a:endParaRPr>
          </a:p>
          <a:p>
            <a:pPr marL="299085" indent="-286385">
              <a:lnSpc>
                <a:spcPct val="100000"/>
              </a:lnSpc>
              <a:buFont typeface="Arial"/>
              <a:buChar char="•"/>
              <a:tabLst>
                <a:tab pos="299085" algn="l"/>
                <a:tab pos="299720" algn="l"/>
              </a:tabLst>
            </a:pPr>
            <a:r>
              <a:rPr sz="1800" spc="-5" dirty="0">
                <a:solidFill>
                  <a:srgbClr val="40403C"/>
                </a:solidFill>
                <a:latin typeface="Segoe UI"/>
                <a:cs typeface="Segoe UI"/>
              </a:rPr>
              <a:t>Focus </a:t>
            </a:r>
            <a:r>
              <a:rPr sz="1800" dirty="0">
                <a:solidFill>
                  <a:srgbClr val="40403C"/>
                </a:solidFill>
                <a:latin typeface="Segoe UI"/>
                <a:cs typeface="Segoe UI"/>
              </a:rPr>
              <a:t>on the </a:t>
            </a:r>
            <a:r>
              <a:rPr sz="1800" spc="-5" dirty="0">
                <a:solidFill>
                  <a:srgbClr val="40403C"/>
                </a:solidFill>
                <a:latin typeface="Segoe UI"/>
                <a:cs typeface="Segoe UI"/>
              </a:rPr>
              <a:t>Whole</a:t>
            </a:r>
            <a:r>
              <a:rPr sz="1800" spc="-114" dirty="0">
                <a:solidFill>
                  <a:srgbClr val="40403C"/>
                </a:solidFill>
                <a:latin typeface="Segoe UI"/>
                <a:cs typeface="Segoe UI"/>
              </a:rPr>
              <a:t> </a:t>
            </a:r>
            <a:r>
              <a:rPr sz="1800" spc="-5" dirty="0">
                <a:solidFill>
                  <a:srgbClr val="40403C"/>
                </a:solidFill>
                <a:latin typeface="Segoe UI"/>
                <a:cs typeface="Segoe UI"/>
              </a:rPr>
              <a:t>Child</a:t>
            </a:r>
            <a:endParaRPr sz="1800" dirty="0">
              <a:latin typeface="Segoe UI"/>
              <a:cs typeface="Segoe UI"/>
            </a:endParaRPr>
          </a:p>
        </p:txBody>
      </p:sp>
      <p:sp>
        <p:nvSpPr>
          <p:cNvPr id="9" name="object 9">
            <a:extLst>
              <a:ext uri="{C183D7F6-B498-43B3-948B-1728B52AA6E4}">
                <adec:decorative xmlns:adec="http://schemas.microsoft.com/office/drawing/2017/decorative" val="1"/>
              </a:ext>
            </a:extLst>
          </p:cNvPr>
          <p:cNvSpPr/>
          <p:nvPr/>
        </p:nvSpPr>
        <p:spPr>
          <a:xfrm>
            <a:off x="5684520" y="5503164"/>
            <a:ext cx="5490971" cy="91743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There is a photo of young children seated, with their arms raised, with the words Equity Statement at the top, to the left of text describing that for OSPI."/>
          <p:cNvSpPr/>
          <p:nvPr/>
        </p:nvSpPr>
        <p:spPr>
          <a:xfrm>
            <a:off x="0" y="0"/>
            <a:ext cx="4724399" cy="6857999"/>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985655" y="673238"/>
            <a:ext cx="3317240" cy="521334"/>
          </a:xfrm>
          <a:prstGeom prst="rect">
            <a:avLst/>
          </a:prstGeom>
        </p:spPr>
        <p:txBody>
          <a:bodyPr vert="horz" wrap="square" lIns="0" tIns="0" rIns="0" bIns="0" rtlCol="0">
            <a:spAutoFit/>
          </a:bodyPr>
          <a:lstStyle/>
          <a:p>
            <a:pPr marL="12700">
              <a:lnSpc>
                <a:spcPct val="100000"/>
              </a:lnSpc>
            </a:pPr>
            <a:r>
              <a:rPr sz="3200" dirty="0">
                <a:solidFill>
                  <a:srgbClr val="211F0E"/>
                </a:solidFill>
              </a:rPr>
              <a:t>Equity</a:t>
            </a:r>
            <a:r>
              <a:rPr sz="3200" spc="-95" dirty="0">
                <a:solidFill>
                  <a:srgbClr val="211F0E"/>
                </a:solidFill>
              </a:rPr>
              <a:t> </a:t>
            </a:r>
            <a:r>
              <a:rPr sz="3200" spc="-10" dirty="0">
                <a:solidFill>
                  <a:srgbClr val="211F0E"/>
                </a:solidFill>
              </a:rPr>
              <a:t>Statement</a:t>
            </a:r>
            <a:endParaRPr sz="3200"/>
          </a:p>
        </p:txBody>
      </p:sp>
      <p:sp>
        <p:nvSpPr>
          <p:cNvPr id="4" name="object 4"/>
          <p:cNvSpPr txBox="1"/>
          <p:nvPr/>
        </p:nvSpPr>
        <p:spPr>
          <a:xfrm>
            <a:off x="5151156" y="677302"/>
            <a:ext cx="6205855" cy="1198245"/>
          </a:xfrm>
          <a:prstGeom prst="rect">
            <a:avLst/>
          </a:prstGeom>
        </p:spPr>
        <p:txBody>
          <a:bodyPr vert="horz" wrap="square" lIns="0" tIns="0" rIns="0" bIns="0" rtlCol="0">
            <a:spAutoFit/>
          </a:bodyPr>
          <a:lstStyle/>
          <a:p>
            <a:pPr marL="12700" marR="5080">
              <a:lnSpc>
                <a:spcPct val="100000"/>
              </a:lnSpc>
            </a:pPr>
            <a:r>
              <a:rPr sz="1800" spc="-5" dirty="0">
                <a:solidFill>
                  <a:srgbClr val="40403C"/>
                </a:solidFill>
                <a:latin typeface="Segoe UI"/>
                <a:cs typeface="Segoe UI"/>
              </a:rPr>
              <a:t>Each student, </a:t>
            </a:r>
            <a:r>
              <a:rPr sz="1800" spc="-15" dirty="0">
                <a:solidFill>
                  <a:srgbClr val="40403C"/>
                </a:solidFill>
                <a:latin typeface="Segoe UI"/>
                <a:cs typeface="Segoe UI"/>
              </a:rPr>
              <a:t>family, </a:t>
            </a:r>
            <a:r>
              <a:rPr sz="1800" spc="-5" dirty="0">
                <a:solidFill>
                  <a:srgbClr val="40403C"/>
                </a:solidFill>
                <a:latin typeface="Segoe UI"/>
                <a:cs typeface="Segoe UI"/>
              </a:rPr>
              <a:t>and community possesses strengths and  cultural knowledge that benefits their peers, educators, and  schools.</a:t>
            </a:r>
            <a:endParaRPr sz="1800">
              <a:latin typeface="Segoe UI"/>
              <a:cs typeface="Segoe UI"/>
            </a:endParaRPr>
          </a:p>
          <a:p>
            <a:pPr marL="12700">
              <a:lnSpc>
                <a:spcPct val="100000"/>
              </a:lnSpc>
              <a:spcBef>
                <a:spcPts val="600"/>
              </a:spcBef>
            </a:pPr>
            <a:r>
              <a:rPr sz="1800" spc="-5" dirty="0">
                <a:solidFill>
                  <a:srgbClr val="40403C"/>
                </a:solidFill>
                <a:latin typeface="Segoe UI"/>
                <a:cs typeface="Segoe UI"/>
              </a:rPr>
              <a:t>Ensuring educational</a:t>
            </a:r>
            <a:r>
              <a:rPr sz="1800" spc="-55" dirty="0">
                <a:solidFill>
                  <a:srgbClr val="40403C"/>
                </a:solidFill>
                <a:latin typeface="Segoe UI"/>
                <a:cs typeface="Segoe UI"/>
              </a:rPr>
              <a:t> </a:t>
            </a:r>
            <a:r>
              <a:rPr sz="1800" spc="-5" dirty="0">
                <a:solidFill>
                  <a:srgbClr val="40403C"/>
                </a:solidFill>
                <a:latin typeface="Segoe UI"/>
                <a:cs typeface="Segoe UI"/>
              </a:rPr>
              <a:t>equity:</a:t>
            </a:r>
            <a:endParaRPr sz="1800">
              <a:latin typeface="Segoe UI"/>
              <a:cs typeface="Segoe UI"/>
            </a:endParaRPr>
          </a:p>
        </p:txBody>
      </p:sp>
      <p:sp>
        <p:nvSpPr>
          <p:cNvPr id="5" name="object 5"/>
          <p:cNvSpPr txBox="1"/>
          <p:nvPr/>
        </p:nvSpPr>
        <p:spPr>
          <a:xfrm>
            <a:off x="5151156" y="1927058"/>
            <a:ext cx="6636384" cy="3392804"/>
          </a:xfrm>
          <a:prstGeom prst="rect">
            <a:avLst/>
          </a:prstGeom>
        </p:spPr>
        <p:txBody>
          <a:bodyPr vert="horz" wrap="square" lIns="0" tIns="0" rIns="0" bIns="0" rtlCol="0">
            <a:spAutoFit/>
          </a:bodyPr>
          <a:lstStyle/>
          <a:p>
            <a:pPr marL="299085" marR="6350" indent="-286385">
              <a:lnSpc>
                <a:spcPct val="100000"/>
              </a:lnSpc>
              <a:buFont typeface="Arial"/>
              <a:buChar char="•"/>
              <a:tabLst>
                <a:tab pos="298450" algn="l"/>
                <a:tab pos="299720" algn="l"/>
              </a:tabLst>
            </a:pPr>
            <a:r>
              <a:rPr sz="1800" spc="-5" dirty="0">
                <a:solidFill>
                  <a:srgbClr val="40403C"/>
                </a:solidFill>
                <a:latin typeface="Segoe UI"/>
                <a:cs typeface="Segoe UI"/>
              </a:rPr>
              <a:t>Goes beyond equality; it </a:t>
            </a:r>
            <a:r>
              <a:rPr sz="1800" spc="-15" dirty="0">
                <a:solidFill>
                  <a:srgbClr val="40403C"/>
                </a:solidFill>
                <a:latin typeface="Segoe UI"/>
                <a:cs typeface="Segoe UI"/>
              </a:rPr>
              <a:t>requires </a:t>
            </a:r>
            <a:r>
              <a:rPr sz="1800" spc="-5" dirty="0">
                <a:solidFill>
                  <a:srgbClr val="40403C"/>
                </a:solidFill>
                <a:latin typeface="Segoe UI"/>
                <a:cs typeface="Segoe UI"/>
              </a:rPr>
              <a:t>education leaders to examine  </a:t>
            </a:r>
            <a:r>
              <a:rPr sz="1800" dirty="0">
                <a:solidFill>
                  <a:srgbClr val="40403C"/>
                </a:solidFill>
                <a:latin typeface="Segoe UI"/>
                <a:cs typeface="Segoe UI"/>
              </a:rPr>
              <a:t>the </a:t>
            </a:r>
            <a:r>
              <a:rPr sz="1800" spc="-5" dirty="0">
                <a:solidFill>
                  <a:srgbClr val="40403C"/>
                </a:solidFill>
                <a:latin typeface="Segoe UI"/>
                <a:cs typeface="Segoe UI"/>
              </a:rPr>
              <a:t>ways </a:t>
            </a:r>
            <a:r>
              <a:rPr sz="1800" spc="-10" dirty="0">
                <a:solidFill>
                  <a:srgbClr val="40403C"/>
                </a:solidFill>
                <a:latin typeface="Segoe UI"/>
                <a:cs typeface="Segoe UI"/>
              </a:rPr>
              <a:t>current </a:t>
            </a:r>
            <a:r>
              <a:rPr sz="1800" spc="-5" dirty="0">
                <a:solidFill>
                  <a:srgbClr val="40403C"/>
                </a:solidFill>
                <a:latin typeface="Segoe UI"/>
                <a:cs typeface="Segoe UI"/>
              </a:rPr>
              <a:t>policies and practices </a:t>
            </a:r>
            <a:r>
              <a:rPr sz="1800" spc="-10" dirty="0">
                <a:solidFill>
                  <a:srgbClr val="40403C"/>
                </a:solidFill>
                <a:latin typeface="Segoe UI"/>
                <a:cs typeface="Segoe UI"/>
              </a:rPr>
              <a:t>result </a:t>
            </a:r>
            <a:r>
              <a:rPr sz="1800" spc="-5" dirty="0">
                <a:solidFill>
                  <a:srgbClr val="40403C"/>
                </a:solidFill>
                <a:latin typeface="Segoe UI"/>
                <a:cs typeface="Segoe UI"/>
              </a:rPr>
              <a:t>in </a:t>
            </a:r>
            <a:r>
              <a:rPr sz="1800" spc="-10" dirty="0">
                <a:solidFill>
                  <a:srgbClr val="40403C"/>
                </a:solidFill>
                <a:latin typeface="Segoe UI"/>
                <a:cs typeface="Segoe UI"/>
              </a:rPr>
              <a:t>disparate  outcomes </a:t>
            </a:r>
            <a:r>
              <a:rPr sz="1800" dirty="0">
                <a:solidFill>
                  <a:srgbClr val="40403C"/>
                </a:solidFill>
                <a:latin typeface="Segoe UI"/>
                <a:cs typeface="Segoe UI"/>
              </a:rPr>
              <a:t>for our </a:t>
            </a:r>
            <a:r>
              <a:rPr sz="1800" spc="-5" dirty="0">
                <a:solidFill>
                  <a:srgbClr val="40403C"/>
                </a:solidFill>
                <a:latin typeface="Segoe UI"/>
                <a:cs typeface="Segoe UI"/>
              </a:rPr>
              <a:t>students </a:t>
            </a:r>
            <a:r>
              <a:rPr sz="1800" spc="-20" dirty="0">
                <a:solidFill>
                  <a:srgbClr val="40403C"/>
                </a:solidFill>
                <a:latin typeface="Segoe UI"/>
                <a:cs typeface="Segoe UI"/>
              </a:rPr>
              <a:t>of </a:t>
            </a:r>
            <a:r>
              <a:rPr sz="1800" spc="-30" dirty="0">
                <a:solidFill>
                  <a:srgbClr val="40403C"/>
                </a:solidFill>
                <a:latin typeface="Segoe UI"/>
                <a:cs typeface="Segoe UI"/>
              </a:rPr>
              <a:t>color, </a:t>
            </a:r>
            <a:r>
              <a:rPr sz="1800" spc="-5" dirty="0">
                <a:solidFill>
                  <a:srgbClr val="40403C"/>
                </a:solidFill>
                <a:latin typeface="Segoe UI"/>
                <a:cs typeface="Segoe UI"/>
              </a:rPr>
              <a:t>students living in </a:t>
            </a:r>
            <a:r>
              <a:rPr sz="1800" spc="-10" dirty="0">
                <a:solidFill>
                  <a:srgbClr val="40403C"/>
                </a:solidFill>
                <a:latin typeface="Segoe UI"/>
                <a:cs typeface="Segoe UI"/>
              </a:rPr>
              <a:t>poverty,  </a:t>
            </a:r>
            <a:r>
              <a:rPr sz="1800" spc="-5" dirty="0">
                <a:solidFill>
                  <a:srgbClr val="40403C"/>
                </a:solidFill>
                <a:latin typeface="Segoe UI"/>
                <a:cs typeface="Segoe UI"/>
              </a:rPr>
              <a:t>students </a:t>
            </a:r>
            <a:r>
              <a:rPr sz="1800" spc="-10" dirty="0">
                <a:solidFill>
                  <a:srgbClr val="40403C"/>
                </a:solidFill>
                <a:latin typeface="Segoe UI"/>
                <a:cs typeface="Segoe UI"/>
              </a:rPr>
              <a:t>receiving </a:t>
            </a:r>
            <a:r>
              <a:rPr sz="1800" spc="-5" dirty="0">
                <a:solidFill>
                  <a:srgbClr val="40403C"/>
                </a:solidFill>
                <a:latin typeface="Segoe UI"/>
                <a:cs typeface="Segoe UI"/>
              </a:rPr>
              <a:t>special education and English Learner  </a:t>
            </a:r>
            <a:r>
              <a:rPr sz="1800" spc="5" dirty="0">
                <a:solidFill>
                  <a:srgbClr val="40403C"/>
                </a:solidFill>
                <a:latin typeface="Segoe UI"/>
                <a:cs typeface="Segoe UI"/>
              </a:rPr>
              <a:t>services, </a:t>
            </a:r>
            <a:r>
              <a:rPr sz="1800" spc="-5" dirty="0">
                <a:solidFill>
                  <a:srgbClr val="40403C"/>
                </a:solidFill>
                <a:latin typeface="Segoe UI"/>
                <a:cs typeface="Segoe UI"/>
              </a:rPr>
              <a:t>students who </a:t>
            </a:r>
            <a:r>
              <a:rPr sz="1800" dirty="0">
                <a:solidFill>
                  <a:srgbClr val="40403C"/>
                </a:solidFill>
                <a:latin typeface="Segoe UI"/>
                <a:cs typeface="Segoe UI"/>
              </a:rPr>
              <a:t>identify </a:t>
            </a:r>
            <a:r>
              <a:rPr sz="1800" spc="-5" dirty="0">
                <a:solidFill>
                  <a:srgbClr val="40403C"/>
                </a:solidFill>
                <a:latin typeface="Segoe UI"/>
                <a:cs typeface="Segoe UI"/>
              </a:rPr>
              <a:t>as </a:t>
            </a:r>
            <a:r>
              <a:rPr sz="1800" spc="-35" dirty="0">
                <a:solidFill>
                  <a:srgbClr val="40403C"/>
                </a:solidFill>
                <a:latin typeface="Segoe UI"/>
                <a:cs typeface="Segoe UI"/>
              </a:rPr>
              <a:t>LGBTQ+, </a:t>
            </a:r>
            <a:r>
              <a:rPr sz="1800" spc="-5" dirty="0">
                <a:solidFill>
                  <a:srgbClr val="40403C"/>
                </a:solidFill>
                <a:latin typeface="Segoe UI"/>
                <a:cs typeface="Segoe UI"/>
              </a:rPr>
              <a:t>and highly mobile  student</a:t>
            </a:r>
            <a:r>
              <a:rPr sz="1800" spc="-60" dirty="0">
                <a:solidFill>
                  <a:srgbClr val="40403C"/>
                </a:solidFill>
                <a:latin typeface="Segoe UI"/>
                <a:cs typeface="Segoe UI"/>
              </a:rPr>
              <a:t> </a:t>
            </a:r>
            <a:r>
              <a:rPr sz="1800" spc="-5" dirty="0">
                <a:solidFill>
                  <a:srgbClr val="40403C"/>
                </a:solidFill>
                <a:latin typeface="Segoe UI"/>
                <a:cs typeface="Segoe UI"/>
              </a:rPr>
              <a:t>populations.</a:t>
            </a:r>
            <a:endParaRPr sz="1800" dirty="0">
              <a:latin typeface="Segoe UI"/>
              <a:cs typeface="Segoe UI"/>
            </a:endParaRPr>
          </a:p>
          <a:p>
            <a:pPr marL="299085" marR="5080" indent="-286385">
              <a:lnSpc>
                <a:spcPct val="100000"/>
              </a:lnSpc>
              <a:spcBef>
                <a:spcPts val="600"/>
              </a:spcBef>
              <a:buFont typeface="Arial"/>
              <a:buChar char="•"/>
              <a:tabLst>
                <a:tab pos="299085" algn="l"/>
                <a:tab pos="299720" algn="l"/>
              </a:tabLst>
            </a:pPr>
            <a:r>
              <a:rPr sz="1800" spc="-15" dirty="0">
                <a:solidFill>
                  <a:srgbClr val="40403C"/>
                </a:solidFill>
                <a:latin typeface="Segoe UI"/>
                <a:cs typeface="Segoe UI"/>
              </a:rPr>
              <a:t>Requires </a:t>
            </a:r>
            <a:r>
              <a:rPr sz="1800" spc="-5" dirty="0">
                <a:solidFill>
                  <a:srgbClr val="40403C"/>
                </a:solidFill>
                <a:latin typeface="Segoe UI"/>
                <a:cs typeface="Segoe UI"/>
              </a:rPr>
              <a:t>education leaders to </a:t>
            </a:r>
            <a:r>
              <a:rPr sz="1800" spc="-10" dirty="0">
                <a:solidFill>
                  <a:srgbClr val="40403C"/>
                </a:solidFill>
                <a:latin typeface="Segoe UI"/>
                <a:cs typeface="Segoe UI"/>
              </a:rPr>
              <a:t>develop </a:t>
            </a:r>
            <a:r>
              <a:rPr sz="1800" spc="-5" dirty="0">
                <a:solidFill>
                  <a:srgbClr val="40403C"/>
                </a:solidFill>
                <a:latin typeface="Segoe UI"/>
                <a:cs typeface="Segoe UI"/>
              </a:rPr>
              <a:t>an understanding </a:t>
            </a:r>
            <a:r>
              <a:rPr sz="1800" spc="-20" dirty="0">
                <a:solidFill>
                  <a:srgbClr val="40403C"/>
                </a:solidFill>
                <a:latin typeface="Segoe UI"/>
                <a:cs typeface="Segoe UI"/>
              </a:rPr>
              <a:t>of  </a:t>
            </a:r>
            <a:r>
              <a:rPr sz="1800" spc="-5" dirty="0">
                <a:solidFill>
                  <a:srgbClr val="40403C"/>
                </a:solidFill>
                <a:latin typeface="Segoe UI"/>
                <a:cs typeface="Segoe UI"/>
              </a:rPr>
              <a:t>historical contexts; engage students, families, and community  </a:t>
            </a:r>
            <a:r>
              <a:rPr sz="1800" spc="-10" dirty="0">
                <a:solidFill>
                  <a:srgbClr val="40403C"/>
                </a:solidFill>
                <a:latin typeface="Segoe UI"/>
                <a:cs typeface="Segoe UI"/>
              </a:rPr>
              <a:t>representatives </a:t>
            </a:r>
            <a:r>
              <a:rPr sz="1800" spc="-5" dirty="0">
                <a:solidFill>
                  <a:srgbClr val="40403C"/>
                </a:solidFill>
                <a:latin typeface="Segoe UI"/>
                <a:cs typeface="Segoe UI"/>
              </a:rPr>
              <a:t>as </a:t>
            </a:r>
            <a:r>
              <a:rPr sz="1800" dirty="0">
                <a:solidFill>
                  <a:srgbClr val="40403C"/>
                </a:solidFill>
                <a:latin typeface="Segoe UI"/>
                <a:cs typeface="Segoe UI"/>
              </a:rPr>
              <a:t>partners </a:t>
            </a:r>
            <a:r>
              <a:rPr sz="1800" spc="-5" dirty="0">
                <a:solidFill>
                  <a:srgbClr val="40403C"/>
                </a:solidFill>
                <a:latin typeface="Segoe UI"/>
                <a:cs typeface="Segoe UI"/>
              </a:rPr>
              <a:t>in decision-making; and </a:t>
            </a:r>
            <a:r>
              <a:rPr sz="1800" spc="-10" dirty="0">
                <a:solidFill>
                  <a:srgbClr val="40403C"/>
                </a:solidFill>
                <a:latin typeface="Segoe UI"/>
                <a:cs typeface="Segoe UI"/>
              </a:rPr>
              <a:t>actively  </a:t>
            </a:r>
            <a:r>
              <a:rPr sz="1800" spc="-5" dirty="0">
                <a:solidFill>
                  <a:srgbClr val="40403C"/>
                </a:solidFill>
                <a:latin typeface="Segoe UI"/>
                <a:cs typeface="Segoe UI"/>
              </a:rPr>
              <a:t>dismantle systemic </a:t>
            </a:r>
            <a:r>
              <a:rPr sz="1800" spc="-10" dirty="0">
                <a:solidFill>
                  <a:srgbClr val="40403C"/>
                </a:solidFill>
                <a:latin typeface="Segoe UI"/>
                <a:cs typeface="Segoe UI"/>
              </a:rPr>
              <a:t>barriers, replacing </a:t>
            </a:r>
            <a:r>
              <a:rPr sz="1800" spc="-5" dirty="0">
                <a:solidFill>
                  <a:srgbClr val="40403C"/>
                </a:solidFill>
                <a:latin typeface="Segoe UI"/>
                <a:cs typeface="Segoe UI"/>
              </a:rPr>
              <a:t>them with policies and  practices that </a:t>
            </a:r>
            <a:r>
              <a:rPr sz="1800" spc="-10" dirty="0">
                <a:solidFill>
                  <a:srgbClr val="40403C"/>
                </a:solidFill>
                <a:latin typeface="Segoe UI"/>
                <a:cs typeface="Segoe UI"/>
              </a:rPr>
              <a:t>ensure </a:t>
            </a:r>
            <a:r>
              <a:rPr sz="1800" spc="-5" dirty="0">
                <a:solidFill>
                  <a:srgbClr val="40403C"/>
                </a:solidFill>
                <a:latin typeface="Segoe UI"/>
                <a:cs typeface="Segoe UI"/>
              </a:rPr>
              <a:t>all students have access to </a:t>
            </a:r>
            <a:r>
              <a:rPr sz="1800" dirty="0">
                <a:solidFill>
                  <a:srgbClr val="40403C"/>
                </a:solidFill>
                <a:latin typeface="Segoe UI"/>
                <a:cs typeface="Segoe UI"/>
              </a:rPr>
              <a:t>the </a:t>
            </a:r>
            <a:r>
              <a:rPr sz="1800" spc="-5" dirty="0">
                <a:solidFill>
                  <a:srgbClr val="40403C"/>
                </a:solidFill>
                <a:latin typeface="Segoe UI"/>
                <a:cs typeface="Segoe UI"/>
              </a:rPr>
              <a:t>instruction  and </a:t>
            </a:r>
            <a:r>
              <a:rPr sz="1800" spc="5" dirty="0">
                <a:solidFill>
                  <a:srgbClr val="40403C"/>
                </a:solidFill>
                <a:latin typeface="Segoe UI"/>
                <a:cs typeface="Segoe UI"/>
              </a:rPr>
              <a:t>support </a:t>
            </a:r>
            <a:r>
              <a:rPr sz="1800" spc="-5" dirty="0">
                <a:solidFill>
                  <a:srgbClr val="40403C"/>
                </a:solidFill>
                <a:latin typeface="Segoe UI"/>
                <a:cs typeface="Segoe UI"/>
              </a:rPr>
              <a:t>they need to succeed in </a:t>
            </a:r>
            <a:r>
              <a:rPr sz="1800" dirty="0">
                <a:solidFill>
                  <a:srgbClr val="40403C"/>
                </a:solidFill>
                <a:latin typeface="Segoe UI"/>
                <a:cs typeface="Segoe UI"/>
              </a:rPr>
              <a:t>our</a:t>
            </a:r>
            <a:r>
              <a:rPr sz="1800" spc="-90" dirty="0">
                <a:solidFill>
                  <a:srgbClr val="40403C"/>
                </a:solidFill>
                <a:latin typeface="Segoe UI"/>
                <a:cs typeface="Segoe UI"/>
              </a:rPr>
              <a:t> </a:t>
            </a:r>
            <a:r>
              <a:rPr sz="1800" spc="-5" dirty="0">
                <a:solidFill>
                  <a:srgbClr val="40403C"/>
                </a:solidFill>
                <a:latin typeface="Segoe UI"/>
                <a:cs typeface="Segoe UI"/>
              </a:rPr>
              <a:t>schools.</a:t>
            </a:r>
            <a:endParaRPr sz="1800" dirty="0">
              <a:latin typeface="Segoe UI"/>
              <a:cs typeface="Segoe UI"/>
            </a:endParaRPr>
          </a:p>
        </p:txBody>
      </p:sp>
      <p:sp>
        <p:nvSpPr>
          <p:cNvPr id="6" name="object 6">
            <a:extLst>
              <a:ext uri="{C183D7F6-B498-43B3-948B-1728B52AA6E4}">
                <adec:decorative xmlns:adec="http://schemas.microsoft.com/office/drawing/2017/decorative" val="1"/>
              </a:ext>
            </a:extLst>
          </p:cNvPr>
          <p:cNvSpPr/>
          <p:nvPr/>
        </p:nvSpPr>
        <p:spPr>
          <a:xfrm>
            <a:off x="5684520" y="5503164"/>
            <a:ext cx="5490971" cy="91743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AD5C-9A53-400E-9CD1-F3B49DEAB5D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EFE67D7-4B55-48CC-9691-F684AEDC53A1}"/>
              </a:ext>
            </a:extLst>
          </p:cNvPr>
          <p:cNvSpPr>
            <a:spLocks noGrp="1"/>
          </p:cNvSpPr>
          <p:nvPr>
            <p:ph idx="1"/>
          </p:nvPr>
        </p:nvSpPr>
        <p:spPr/>
        <p:txBody>
          <a:bodyPr/>
          <a:lstStyle/>
          <a:p>
            <a:pPr marL="0" indent="0">
              <a:buNone/>
            </a:pPr>
            <a:r>
              <a:rPr lang="en-US" dirty="0"/>
              <a:t>All oral and written communications will be considered unofficial and non-binding on Washington State Department of Enterprise Services (DES). Should bidders rely on any other communication, including statements made by state employees other than the Procurement Coordinator, they do so at their own risk and expense. Bidders should only rely on written amendments issued via Washington’s Electronic Business Solution (WEBS).</a:t>
            </a:r>
          </a:p>
          <a:p>
            <a:endParaRPr lang="en-US" dirty="0"/>
          </a:p>
        </p:txBody>
      </p:sp>
    </p:spTree>
    <p:extLst>
      <p:ext uri="{BB962C8B-B14F-4D97-AF65-F5344CB8AC3E}">
        <p14:creationId xmlns:p14="http://schemas.microsoft.com/office/powerpoint/2010/main" val="3199691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EB1F-06AB-40A9-9F1B-7554512A68F1}"/>
              </a:ext>
            </a:extLst>
          </p:cNvPr>
          <p:cNvSpPr>
            <a:spLocks noGrp="1"/>
          </p:cNvSpPr>
          <p:nvPr>
            <p:ph type="title"/>
          </p:nvPr>
        </p:nvSpPr>
        <p:spPr>
          <a:xfrm>
            <a:off x="838200" y="577776"/>
            <a:ext cx="10515600" cy="1325563"/>
          </a:xfrm>
        </p:spPr>
        <p:txBody>
          <a:bodyPr/>
          <a:lstStyle/>
          <a:p>
            <a:r>
              <a:rPr lang="en-US" dirty="0"/>
              <a:t>All Questions/Communications pertaining to RFQ:</a:t>
            </a:r>
          </a:p>
        </p:txBody>
      </p:sp>
      <p:graphicFrame>
        <p:nvGraphicFramePr>
          <p:cNvPr id="4" name="Content Placeholder 5">
            <a:extLst>
              <a:ext uri="{FF2B5EF4-FFF2-40B4-BE49-F238E27FC236}">
                <a16:creationId xmlns:a16="http://schemas.microsoft.com/office/drawing/2014/main" id="{E6D02FD0-780A-4B84-81C3-176A519EDDB0}"/>
              </a:ext>
            </a:extLst>
          </p:cNvPr>
          <p:cNvGraphicFramePr>
            <a:graphicFrameLocks noGrp="1"/>
          </p:cNvGraphicFramePr>
          <p:nvPr>
            <p:ph idx="1"/>
            <p:extLst>
              <p:ext uri="{D42A27DB-BD31-4B8C-83A1-F6EECF244321}">
                <p14:modId xmlns:p14="http://schemas.microsoft.com/office/powerpoint/2010/main" val="2455242318"/>
              </p:ext>
            </p:extLst>
          </p:nvPr>
        </p:nvGraphicFramePr>
        <p:xfrm>
          <a:off x="2451463" y="2193574"/>
          <a:ext cx="7289074" cy="1883935"/>
        </p:xfrm>
        <a:graphic>
          <a:graphicData uri="http://schemas.openxmlformats.org/drawingml/2006/table">
            <a:tbl>
              <a:tblPr firstRow="1">
                <a:tableStyleId>{5940675A-B579-460E-94D1-54222C63F5DA}</a:tableStyleId>
              </a:tblPr>
              <a:tblGrid>
                <a:gridCol w="2514427">
                  <a:extLst>
                    <a:ext uri="{9D8B030D-6E8A-4147-A177-3AD203B41FA5}">
                      <a16:colId xmlns:a16="http://schemas.microsoft.com/office/drawing/2014/main" val="488573476"/>
                    </a:ext>
                  </a:extLst>
                </a:gridCol>
                <a:gridCol w="4774647">
                  <a:extLst>
                    <a:ext uri="{9D8B030D-6E8A-4147-A177-3AD203B41FA5}">
                      <a16:colId xmlns:a16="http://schemas.microsoft.com/office/drawing/2014/main" val="683495544"/>
                    </a:ext>
                  </a:extLst>
                </a:gridCol>
              </a:tblGrid>
              <a:tr h="383031">
                <a:tc>
                  <a:txBody>
                    <a:bodyPr/>
                    <a:lstStyle/>
                    <a:p>
                      <a:pPr marL="0" marR="0">
                        <a:spcBef>
                          <a:spcPts val="0"/>
                        </a:spcBef>
                        <a:spcAft>
                          <a:spcPts val="0"/>
                        </a:spcAft>
                        <a:tabLst>
                          <a:tab pos="-914400" algn="l"/>
                          <a:tab pos="-457200" algn="l"/>
                          <a:tab pos="228600" algn="l"/>
                          <a:tab pos="457200" algn="l"/>
                          <a:tab pos="685800" algn="l"/>
                          <a:tab pos="914400" algn="l"/>
                          <a:tab pos="1143000" algn="l"/>
                          <a:tab pos="1371600" algn="l"/>
                          <a:tab pos="1600200" algn="l"/>
                          <a:tab pos="1828800" algn="l"/>
                        </a:tabLst>
                      </a:pPr>
                      <a:r>
                        <a:rPr lang="en-US" sz="2400" dirty="0">
                          <a:effectLst/>
                          <a:latin typeface="Segoe UI Light" panose="020B0502040204020203" pitchFamily="34" charset="0"/>
                          <a:cs typeface="Segoe UI Light" panose="020B0502040204020203" pitchFamily="34" charset="0"/>
                        </a:rPr>
                        <a:t>Name:</a:t>
                      </a:r>
                      <a:endParaRPr lang="en-US" sz="2400" b="1"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68580" marR="68580" marT="0" marB="0" anchor="ctr"/>
                </a:tc>
                <a:tc>
                  <a:txBody>
                    <a:bodyPr/>
                    <a:lstStyle/>
                    <a:p>
                      <a:pPr marL="0" marR="0">
                        <a:spcBef>
                          <a:spcPts val="0"/>
                        </a:spcBef>
                        <a:spcAft>
                          <a:spcPts val="0"/>
                        </a:spcAft>
                        <a:tabLst>
                          <a:tab pos="-914400" algn="l"/>
                          <a:tab pos="-457200" algn="l"/>
                          <a:tab pos="228600" algn="l"/>
                          <a:tab pos="457200" algn="l"/>
                          <a:tab pos="685800" algn="l"/>
                          <a:tab pos="914400" algn="l"/>
                          <a:tab pos="1143000" algn="l"/>
                          <a:tab pos="1371600" algn="l"/>
                          <a:tab pos="1600200" algn="l"/>
                          <a:tab pos="1828800" algn="l"/>
                        </a:tabLst>
                      </a:pPr>
                      <a:r>
                        <a:rPr lang="en-US" sz="2400">
                          <a:effectLst/>
                          <a:latin typeface="Segoe UI Light" panose="020B0502040204020203" pitchFamily="34" charset="0"/>
                          <a:cs typeface="Segoe UI Light" panose="020B0502040204020203" pitchFamily="34" charset="0"/>
                        </a:rPr>
                        <a:t>Kyla Moore </a:t>
                      </a:r>
                      <a:endParaRPr lang="en-US" sz="2400" b="1">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68580" marR="68580" marT="0" marB="0" anchor="ctr"/>
                </a:tc>
                <a:extLst>
                  <a:ext uri="{0D108BD9-81ED-4DB2-BD59-A6C34878D82A}">
                    <a16:rowId xmlns:a16="http://schemas.microsoft.com/office/drawing/2014/main" val="397848418"/>
                  </a:ext>
                </a:extLst>
              </a:tr>
              <a:tr h="1040821">
                <a:tc>
                  <a:txBody>
                    <a:bodyPr/>
                    <a:lstStyle/>
                    <a:p>
                      <a:pPr marL="0" marR="0">
                        <a:spcBef>
                          <a:spcPts val="0"/>
                        </a:spcBef>
                        <a:spcAft>
                          <a:spcPts val="0"/>
                        </a:spcAft>
                        <a:tabLst>
                          <a:tab pos="-914400" algn="l"/>
                          <a:tab pos="-457200" algn="l"/>
                          <a:tab pos="228600" algn="l"/>
                          <a:tab pos="457200" algn="l"/>
                          <a:tab pos="685800" algn="l"/>
                          <a:tab pos="914400" algn="l"/>
                          <a:tab pos="1143000" algn="l"/>
                          <a:tab pos="1371600" algn="l"/>
                          <a:tab pos="1600200" algn="l"/>
                          <a:tab pos="1828800" algn="l"/>
                        </a:tabLst>
                      </a:pPr>
                      <a:r>
                        <a:rPr lang="en-US" sz="2400" dirty="0">
                          <a:effectLst/>
                          <a:latin typeface="Segoe UI Light" panose="020B0502040204020203" pitchFamily="34" charset="0"/>
                          <a:cs typeface="Segoe UI Light" panose="020B0502040204020203" pitchFamily="34" charset="0"/>
                        </a:rPr>
                        <a:t>Address:</a:t>
                      </a:r>
                      <a:endParaRPr lang="en-US" sz="2400" b="1"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68580" marR="68580" marT="0" marB="0" anchor="ctr"/>
                </a:tc>
                <a:tc>
                  <a:txBody>
                    <a:bodyPr/>
                    <a:lstStyle/>
                    <a:p>
                      <a:pPr marL="0" marR="0">
                        <a:spcBef>
                          <a:spcPts val="0"/>
                        </a:spcBef>
                        <a:spcAft>
                          <a:spcPts val="0"/>
                        </a:spcAft>
                        <a:tabLst>
                          <a:tab pos="-914400" algn="l"/>
                          <a:tab pos="-457200" algn="l"/>
                          <a:tab pos="228600" algn="l"/>
                          <a:tab pos="457200" algn="l"/>
                          <a:tab pos="685800" algn="l"/>
                          <a:tab pos="914400" algn="l"/>
                          <a:tab pos="1143000" algn="l"/>
                          <a:tab pos="1371600" algn="l"/>
                          <a:tab pos="1600200" algn="l"/>
                          <a:tab pos="1828800" algn="l"/>
                        </a:tabLst>
                      </a:pPr>
                      <a:r>
                        <a:rPr lang="en-US" sz="2400" dirty="0">
                          <a:effectLst/>
                          <a:latin typeface="Segoe UI Light" panose="020B0502040204020203" pitchFamily="34" charset="0"/>
                          <a:cs typeface="Segoe UI Light" panose="020B0502040204020203" pitchFamily="34" charset="0"/>
                        </a:rPr>
                        <a:t>600 Washington Street South </a:t>
                      </a:r>
                    </a:p>
                    <a:p>
                      <a:pPr marL="0" marR="0">
                        <a:spcBef>
                          <a:spcPts val="0"/>
                        </a:spcBef>
                        <a:spcAft>
                          <a:spcPts val="0"/>
                        </a:spcAft>
                        <a:tabLst>
                          <a:tab pos="-914400" algn="l"/>
                          <a:tab pos="-457200" algn="l"/>
                          <a:tab pos="228600" algn="l"/>
                          <a:tab pos="457200" algn="l"/>
                          <a:tab pos="685800" algn="l"/>
                          <a:tab pos="914400" algn="l"/>
                          <a:tab pos="1143000" algn="l"/>
                          <a:tab pos="1371600" algn="l"/>
                          <a:tab pos="1600200" algn="l"/>
                          <a:tab pos="1828800" algn="l"/>
                        </a:tabLst>
                      </a:pPr>
                      <a:r>
                        <a:rPr lang="en-US" sz="2400" dirty="0">
                          <a:effectLst/>
                          <a:latin typeface="Segoe UI Light" panose="020B0502040204020203" pitchFamily="34" charset="0"/>
                          <a:cs typeface="Segoe UI Light" panose="020B0502040204020203" pitchFamily="34" charset="0"/>
                        </a:rPr>
                        <a:t>P.O. Box 47200</a:t>
                      </a:r>
                    </a:p>
                    <a:p>
                      <a:pPr marL="0" marR="0">
                        <a:spcBef>
                          <a:spcPts val="0"/>
                        </a:spcBef>
                        <a:spcAft>
                          <a:spcPts val="0"/>
                        </a:spcAft>
                        <a:tabLst>
                          <a:tab pos="-914400" algn="l"/>
                          <a:tab pos="-457200" algn="l"/>
                          <a:tab pos="228600" algn="l"/>
                          <a:tab pos="457200" algn="l"/>
                          <a:tab pos="685800" algn="l"/>
                          <a:tab pos="914400" algn="l"/>
                          <a:tab pos="1143000" algn="l"/>
                          <a:tab pos="1371600" algn="l"/>
                          <a:tab pos="1600200" algn="l"/>
                          <a:tab pos="1828800" algn="l"/>
                        </a:tabLst>
                      </a:pPr>
                      <a:r>
                        <a:rPr lang="en-US" sz="2400" dirty="0">
                          <a:effectLst/>
                          <a:latin typeface="Segoe UI Light" panose="020B0502040204020203" pitchFamily="34" charset="0"/>
                          <a:cs typeface="Segoe UI Light" panose="020B0502040204020203" pitchFamily="34" charset="0"/>
                        </a:rPr>
                        <a:t>Olympia, WA  98504-7200</a:t>
                      </a:r>
                      <a:endParaRPr lang="en-US" sz="2400" b="1"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68580" marR="68580" marT="0" marB="0" anchor="ctr"/>
                </a:tc>
                <a:extLst>
                  <a:ext uri="{0D108BD9-81ED-4DB2-BD59-A6C34878D82A}">
                    <a16:rowId xmlns:a16="http://schemas.microsoft.com/office/drawing/2014/main" val="857176754"/>
                  </a:ext>
                </a:extLst>
              </a:tr>
              <a:tr h="403624">
                <a:tc>
                  <a:txBody>
                    <a:bodyPr/>
                    <a:lstStyle/>
                    <a:p>
                      <a:pPr marL="0" marR="0">
                        <a:spcBef>
                          <a:spcPts val="0"/>
                        </a:spcBef>
                        <a:spcAft>
                          <a:spcPts val="0"/>
                        </a:spcAft>
                        <a:tabLst>
                          <a:tab pos="-457200" algn="l"/>
                          <a:tab pos="228600" algn="l"/>
                          <a:tab pos="457200" algn="l"/>
                          <a:tab pos="685800" algn="l"/>
                          <a:tab pos="914400" algn="l"/>
                          <a:tab pos="1143000" algn="l"/>
                          <a:tab pos="1371600" algn="l"/>
                          <a:tab pos="1600200" algn="l"/>
                          <a:tab pos="1828800" algn="l"/>
                        </a:tabLst>
                      </a:pPr>
                      <a:r>
                        <a:rPr lang="en-US" sz="2400">
                          <a:effectLst/>
                          <a:latin typeface="Segoe UI Light" panose="020B0502040204020203" pitchFamily="34" charset="0"/>
                          <a:cs typeface="Segoe UI Light" panose="020B0502040204020203" pitchFamily="34" charset="0"/>
                        </a:rPr>
                        <a:t>Email Address:</a:t>
                      </a:r>
                      <a:endParaRPr lang="en-US" sz="2400" b="1">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68580" marR="68580" marT="0" marB="0" anchor="ctr"/>
                </a:tc>
                <a:tc>
                  <a:txBody>
                    <a:bodyPr/>
                    <a:lstStyle/>
                    <a:p>
                      <a:pPr marL="0" marR="0">
                        <a:spcBef>
                          <a:spcPts val="0"/>
                        </a:spcBef>
                        <a:spcAft>
                          <a:spcPts val="0"/>
                        </a:spcAft>
                        <a:tabLst>
                          <a:tab pos="-457200" algn="l"/>
                          <a:tab pos="228600" algn="l"/>
                          <a:tab pos="457200" algn="l"/>
                          <a:tab pos="685800" algn="l"/>
                          <a:tab pos="914400" algn="l"/>
                          <a:tab pos="1143000" algn="l"/>
                          <a:tab pos="1371600" algn="l"/>
                          <a:tab pos="1600200" algn="l"/>
                          <a:tab pos="1828800" algn="l"/>
                        </a:tabLst>
                      </a:pPr>
                      <a:r>
                        <a:rPr lang="en-US" sz="2400" u="sng" dirty="0">
                          <a:effectLst/>
                          <a:latin typeface="Segoe UI Light" panose="020B0502040204020203" pitchFamily="34" charset="0"/>
                          <a:cs typeface="Segoe UI Light" panose="020B0502040204020203" pitchFamily="34" charset="0"/>
                          <a:hlinkClick r:id="rId3"/>
                        </a:rPr>
                        <a:t>contracts@k12.wa.us</a:t>
                      </a:r>
                      <a:r>
                        <a:rPr lang="en-US" sz="2400" dirty="0">
                          <a:effectLst/>
                          <a:latin typeface="Segoe UI Light" panose="020B0502040204020203" pitchFamily="34" charset="0"/>
                          <a:cs typeface="Segoe UI Light" panose="020B0502040204020203" pitchFamily="34" charset="0"/>
                        </a:rPr>
                        <a:t> </a:t>
                      </a:r>
                      <a:endParaRPr lang="en-US" sz="2400" b="1" dirty="0">
                        <a:effectLst/>
                        <a:latin typeface="Segoe UI Light" panose="020B0502040204020203" pitchFamily="34" charset="0"/>
                        <a:ea typeface="Times New Roman" panose="02020603050405020304" pitchFamily="18" charset="0"/>
                        <a:cs typeface="Segoe UI Light" panose="020B0502040204020203" pitchFamily="34" charset="0"/>
                      </a:endParaRPr>
                    </a:p>
                  </a:txBody>
                  <a:tcPr marL="68580" marR="68580" marT="0" marB="0" anchor="ctr"/>
                </a:tc>
                <a:extLst>
                  <a:ext uri="{0D108BD9-81ED-4DB2-BD59-A6C34878D82A}">
                    <a16:rowId xmlns:a16="http://schemas.microsoft.com/office/drawing/2014/main" val="2061866790"/>
                  </a:ext>
                </a:extLst>
              </a:tr>
            </a:tbl>
          </a:graphicData>
        </a:graphic>
      </p:graphicFrame>
    </p:spTree>
    <p:extLst>
      <p:ext uri="{BB962C8B-B14F-4D97-AF65-F5344CB8AC3E}">
        <p14:creationId xmlns:p14="http://schemas.microsoft.com/office/powerpoint/2010/main" val="54646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48BA-FAA8-43F9-B076-1D91343F9434}"/>
              </a:ext>
            </a:extLst>
          </p:cNvPr>
          <p:cNvSpPr>
            <a:spLocks noGrp="1"/>
          </p:cNvSpPr>
          <p:nvPr>
            <p:ph type="title"/>
          </p:nvPr>
        </p:nvSpPr>
        <p:spPr>
          <a:xfrm>
            <a:off x="838200" y="262488"/>
            <a:ext cx="10515600" cy="1325563"/>
          </a:xfrm>
        </p:spPr>
        <p:txBody>
          <a:bodyPr/>
          <a:lstStyle/>
          <a:p>
            <a:r>
              <a:rPr lang="en-US" dirty="0"/>
              <a:t>Purpose of RFQ</a:t>
            </a:r>
          </a:p>
        </p:txBody>
      </p:sp>
      <p:sp>
        <p:nvSpPr>
          <p:cNvPr id="3" name="Content Placeholder 2">
            <a:extLst>
              <a:ext uri="{FF2B5EF4-FFF2-40B4-BE49-F238E27FC236}">
                <a16:creationId xmlns:a16="http://schemas.microsoft.com/office/drawing/2014/main" id="{9F41D9E0-492E-4E6E-AF55-91E31B28BA79}"/>
              </a:ext>
            </a:extLst>
          </p:cNvPr>
          <p:cNvSpPr>
            <a:spLocks noGrp="1"/>
          </p:cNvSpPr>
          <p:nvPr>
            <p:ph idx="1"/>
          </p:nvPr>
        </p:nvSpPr>
        <p:spPr>
          <a:xfrm>
            <a:off x="838200" y="1301069"/>
            <a:ext cx="10515600" cy="4630174"/>
          </a:xfrm>
          <a:solidFill>
            <a:schemeClr val="accent3">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a:noAutofit/>
          </a:bodyPr>
          <a:lstStyle/>
          <a:p>
            <a:pPr marL="0" indent="0">
              <a:lnSpc>
                <a:spcPct val="120000"/>
              </a:lnSpc>
              <a:buNone/>
            </a:pPr>
            <a:r>
              <a:rPr lang="en-US" sz="2400" dirty="0">
                <a:solidFill>
                  <a:schemeClr val="bg1"/>
                </a:solidFill>
              </a:rPr>
              <a:t>Seek highly qualified educational specialists with expertise in continuous school improvement systems.</a:t>
            </a:r>
          </a:p>
          <a:p>
            <a:pPr marL="0" indent="0">
              <a:lnSpc>
                <a:spcPct val="120000"/>
              </a:lnSpc>
              <a:buNone/>
            </a:pPr>
            <a:r>
              <a:rPr lang="en-US" sz="2400" dirty="0">
                <a:solidFill>
                  <a:schemeClr val="bg1"/>
                </a:solidFill>
              </a:rPr>
              <a:t>Focus on:</a:t>
            </a:r>
          </a:p>
          <a:p>
            <a:pPr lvl="1">
              <a:lnSpc>
                <a:spcPct val="100000"/>
              </a:lnSpc>
            </a:pPr>
            <a:r>
              <a:rPr lang="en-US" dirty="0">
                <a:solidFill>
                  <a:schemeClr val="bg1"/>
                </a:solidFill>
              </a:rPr>
              <a:t>elevating anti-racist and anti-bias practices; </a:t>
            </a:r>
          </a:p>
          <a:p>
            <a:pPr lvl="1">
              <a:lnSpc>
                <a:spcPct val="100000"/>
              </a:lnSpc>
            </a:pPr>
            <a:r>
              <a:rPr lang="en-US" dirty="0">
                <a:solidFill>
                  <a:schemeClr val="bg1"/>
                </a:solidFill>
              </a:rPr>
              <a:t>identifying, providing, and growing equitable systems of supports within learning communities;</a:t>
            </a:r>
          </a:p>
          <a:p>
            <a:pPr lvl="1">
              <a:lnSpc>
                <a:spcPct val="100000"/>
              </a:lnSpc>
            </a:pPr>
            <a:r>
              <a:rPr lang="en-US" dirty="0">
                <a:solidFill>
                  <a:schemeClr val="bg1"/>
                </a:solidFill>
              </a:rPr>
              <a:t>development of strong leadership at all levels; </a:t>
            </a:r>
          </a:p>
          <a:p>
            <a:pPr lvl="1">
              <a:lnSpc>
                <a:spcPct val="100000"/>
              </a:lnSpc>
            </a:pPr>
            <a:r>
              <a:rPr lang="en-US" dirty="0">
                <a:solidFill>
                  <a:schemeClr val="bg1"/>
                </a:solidFill>
              </a:rPr>
              <a:t>use of data inquiry and improvement processes; </a:t>
            </a:r>
          </a:p>
          <a:p>
            <a:pPr lvl="1">
              <a:lnSpc>
                <a:spcPct val="100000"/>
              </a:lnSpc>
            </a:pPr>
            <a:r>
              <a:rPr lang="en-US" dirty="0">
                <a:solidFill>
                  <a:schemeClr val="bg1"/>
                </a:solidFill>
              </a:rPr>
              <a:t>improvement of core instructional practices; and</a:t>
            </a:r>
          </a:p>
          <a:p>
            <a:pPr lvl="1">
              <a:lnSpc>
                <a:spcPct val="100000"/>
              </a:lnSpc>
            </a:pPr>
            <a:r>
              <a:rPr lang="en-US" dirty="0">
                <a:solidFill>
                  <a:schemeClr val="bg1"/>
                </a:solidFill>
              </a:rPr>
              <a:t>implementing a multi-tiered system of support. </a:t>
            </a:r>
          </a:p>
        </p:txBody>
      </p:sp>
    </p:spTree>
    <p:extLst>
      <p:ext uri="{BB962C8B-B14F-4D97-AF65-F5344CB8AC3E}">
        <p14:creationId xmlns:p14="http://schemas.microsoft.com/office/powerpoint/2010/main" val="147669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451FDEE-BDE7-4B92-A308-5E347138D3F7}"/>
    </a:ext>
  </a:ext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15AFEBCC-BBD4-4C7C-A392-50777A498402}" vid="{7567AFE7-18AB-4981-B291-C519D0C3D8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92342DB402FEC408095007FC7DF3EAB" ma:contentTypeVersion="17" ma:contentTypeDescription="Create a new document." ma:contentTypeScope="" ma:versionID="2610c9e5ac813504686ddfe05acd15a1">
  <xsd:schema xmlns:xsd="http://www.w3.org/2001/XMLSchema" xmlns:xs="http://www.w3.org/2001/XMLSchema" xmlns:p="http://schemas.microsoft.com/office/2006/metadata/properties" xmlns:ns2="15df64e7-bdde-4d93-b2ec-1e40e9e126b0" xmlns:ns3="21df1ecc-3e77-48f7-9835-2a328ca243aa" targetNamespace="http://schemas.microsoft.com/office/2006/metadata/properties" ma:root="true" ma:fieldsID="9cd6e9d1470dc7a6e8a43c1b9d116372" ns2:_="" ns3:_="">
    <xsd:import namespace="15df64e7-bdde-4d93-b2ec-1e40e9e126b0"/>
    <xsd:import namespace="21df1ecc-3e77-48f7-9835-2a328ca243aa"/>
    <xsd:element name="properties">
      <xsd:complexType>
        <xsd:sequence>
          <xsd:element name="documentManagement">
            <xsd:complexType>
              <xsd:all>
                <xsd:element ref="ns2:Topic" minOccurs="0"/>
                <xsd:element ref="ns2:Purpose" minOccurs="0"/>
                <xsd:element ref="ns2:Dat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f64e7-bdde-4d93-b2ec-1e40e9e126b0" elementFormDefault="qualified">
    <xsd:import namespace="http://schemas.microsoft.com/office/2006/documentManagement/types"/>
    <xsd:import namespace="http://schemas.microsoft.com/office/infopath/2007/PartnerControls"/>
    <xsd:element name="Topic" ma:index="2" nillable="true" ma:displayName="Topic" ma:internalName="Topic">
      <xsd:simpleType>
        <xsd:restriction base="dms:Text">
          <xsd:maxLength value="255"/>
        </xsd:restriction>
      </xsd:simpleType>
    </xsd:element>
    <xsd:element name="Purpose" ma:index="3" nillable="true" ma:displayName="Purpose" ma:internalName="Purpose">
      <xsd:simpleType>
        <xsd:restriction base="dms:Text">
          <xsd:maxLength value="255"/>
        </xsd:restriction>
      </xsd:simpleType>
    </xsd:element>
    <xsd:element name="Date" ma:index="10" nillable="true" ma:displayName="Date" ma:format="DateOnly" ma:internalName="Dat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1e96cc0-46bd-46ca-9217-af340b20b2cf" ma:termSetId="09814cd3-568e-fe90-9814-8d621ff8fb84" ma:anchorId="fba54fb3-c3e1-fe81-a776-ca4b69148c4d" ma:open="true" ma:isKeyword="false">
      <xsd:complexType>
        <xsd:sequence>
          <xsd:element ref="pc:Terms" minOccurs="0" maxOccurs="1"/>
        </xsd:sequence>
      </xsd:complex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df1ecc-3e77-48f7-9835-2a328ca243a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acfdfb5-5f57-46d0-a5c9-df7801a2fae0}" ma:internalName="TaxCatchAll" ma:showField="CatchAllData" ma:web="21df1ecc-3e77-48f7-9835-2a328ca243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opic xmlns="15df64e7-bdde-4d93-b2ec-1e40e9e126b0" xsi:nil="true"/>
    <TaxCatchAll xmlns="21df1ecc-3e77-48f7-9835-2a328ca243aa" xsi:nil="true"/>
    <Purpose xmlns="15df64e7-bdde-4d93-b2ec-1e40e9e126b0" xsi:nil="true"/>
    <lcf76f155ced4ddcb4097134ff3c332f xmlns="15df64e7-bdde-4d93-b2ec-1e40e9e126b0">
      <Terms xmlns="http://schemas.microsoft.com/office/infopath/2007/PartnerControls"/>
    </lcf76f155ced4ddcb4097134ff3c332f>
    <Date xmlns="15df64e7-bdde-4d93-b2ec-1e40e9e126b0" xsi:nil="true"/>
  </documentManagement>
</p:properties>
</file>

<file path=customXml/itemProps1.xml><?xml version="1.0" encoding="utf-8"?>
<ds:datastoreItem xmlns:ds="http://schemas.openxmlformats.org/officeDocument/2006/customXml" ds:itemID="{521BE471-73B3-4EEF-9699-0796A5107E20}">
  <ds:schemaRefs>
    <ds:schemaRef ds:uri="http://schemas.microsoft.com/sharepoint/v3/contenttype/forms"/>
  </ds:schemaRefs>
</ds:datastoreItem>
</file>

<file path=customXml/itemProps2.xml><?xml version="1.0" encoding="utf-8"?>
<ds:datastoreItem xmlns:ds="http://schemas.openxmlformats.org/officeDocument/2006/customXml" ds:itemID="{992EFA10-F2A4-421D-8832-C7E2660B6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df64e7-bdde-4d93-b2ec-1e40e9e126b0"/>
    <ds:schemaRef ds:uri="21df1ecc-3e77-48f7-9835-2a328ca24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D3F558-1970-4A04-A56C-FDE6E8F32B04}">
  <ds:schemaRefs>
    <ds:schemaRef ds:uri="http://schemas.microsoft.com/office/2006/metadata/properties"/>
    <ds:schemaRef ds:uri="http://schemas.microsoft.com/office/infopath/2007/PartnerControls"/>
    <ds:schemaRef ds:uri="15df64e7-bdde-4d93-b2ec-1e40e9e126b0"/>
    <ds:schemaRef ds:uri="21df1ecc-3e77-48f7-9835-2a328ca243aa"/>
  </ds:schemaRefs>
</ds:datastoreItem>
</file>

<file path=docProps/app.xml><?xml version="1.0" encoding="utf-8"?>
<Properties xmlns="http://schemas.openxmlformats.org/officeDocument/2006/extended-properties" xmlns:vt="http://schemas.openxmlformats.org/officeDocument/2006/docPropsVTypes">
  <Template>PowerPoint-Template</Template>
  <TotalTime>4809</TotalTime>
  <Words>2392</Words>
  <Application>Microsoft Office PowerPoint</Application>
  <PresentationFormat>Widescreen</PresentationFormat>
  <Paragraphs>330</Paragraphs>
  <Slides>37</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Arial</vt:lpstr>
      <vt:lpstr>Calibri</vt:lpstr>
      <vt:lpstr>Segoe UI</vt:lpstr>
      <vt:lpstr>Segoe UI Light</vt:lpstr>
      <vt:lpstr>Segoe UI Semibold</vt:lpstr>
      <vt:lpstr>Times New Roman</vt:lpstr>
      <vt:lpstr>Wingdings</vt:lpstr>
      <vt:lpstr>Title Slides</vt:lpstr>
      <vt:lpstr>Content Slides</vt:lpstr>
      <vt:lpstr>Pre-Bid Conference Request for Qualifications 2024-13 Continuous Improvement Partners </vt:lpstr>
      <vt:lpstr>Purpose </vt:lpstr>
      <vt:lpstr>Closed Captions are Available!</vt:lpstr>
      <vt:lpstr>Tribal Land Acknowledgement</vt:lpstr>
      <vt:lpstr>All students prepared for post-secondary pathways, careers, and  civic engagement.</vt:lpstr>
      <vt:lpstr>Equity Statement</vt:lpstr>
      <vt:lpstr>Disclaimer</vt:lpstr>
      <vt:lpstr>All Questions/Communications pertaining to RFQ:</vt:lpstr>
      <vt:lpstr>Purpose of RFQ</vt:lpstr>
      <vt:lpstr>Office of System and School Improvement Veronica Gallardo, Assistant Superintendent</vt:lpstr>
      <vt:lpstr>Office of System and School Improvement</vt:lpstr>
      <vt:lpstr>About the Office of System and School Improvement</vt:lpstr>
      <vt:lpstr>Every Student Succeeds Act  &amp; OSSI Supports</vt:lpstr>
      <vt:lpstr>Washington State Improvement Framework (WSIF) At a Glance</vt:lpstr>
      <vt:lpstr>WSIF Cycle Identification</vt:lpstr>
      <vt:lpstr>Cycle Identification Calculation</vt:lpstr>
      <vt:lpstr>Tier 3 Plus</vt:lpstr>
      <vt:lpstr> WSIF Cycle 2 and Cycle 3 Timelines for Identification and Supports </vt:lpstr>
      <vt:lpstr>Equity and Continuous Improvement Defined </vt:lpstr>
      <vt:lpstr>Continuous Improvement Partner Defined</vt:lpstr>
      <vt:lpstr>What is a Continuous Improvement Partner?</vt:lpstr>
      <vt:lpstr>Scope of Work</vt:lpstr>
      <vt:lpstr>Essential Elements &amp; Themes of Improvement</vt:lpstr>
      <vt:lpstr>Scope of Work Continued:  School Improvement Planning</vt:lpstr>
      <vt:lpstr>Scope of Work Continued</vt:lpstr>
      <vt:lpstr>Minimum Qualifications</vt:lpstr>
      <vt:lpstr>Examples of Desired Qualifications</vt:lpstr>
      <vt:lpstr>Submitting Proposals</vt:lpstr>
      <vt:lpstr>Proposal Checklist</vt:lpstr>
      <vt:lpstr>Scoring/ Evaluation</vt:lpstr>
      <vt:lpstr>Selection of Apparent Successful Bidders</vt:lpstr>
      <vt:lpstr>Estimated Schedule for RFQ</vt:lpstr>
      <vt:lpstr>Period of Performance</vt:lpstr>
      <vt:lpstr>References</vt:lpstr>
      <vt:lpstr>Question &amp; Answer</vt:lpstr>
      <vt:lpstr>Disclaimer</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guided tour… Continuous Improvement Support Model</dc:title>
  <dc:creator>Akiva N. Erezim</dc:creator>
  <cp:lastModifiedBy>Mary Adams</cp:lastModifiedBy>
  <cp:revision>132</cp:revision>
  <dcterms:created xsi:type="dcterms:W3CDTF">2020-01-22T18:07:12Z</dcterms:created>
  <dcterms:modified xsi:type="dcterms:W3CDTF">2024-03-08T02:07:40Z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0x010100992342DB402FEC408095007FC7DF3EAB</vt:lpwstr>
  </property>
  <property fmtid="{D5CDD505-2E9C-101B-9397-08002B2CF9AE}" pid="3" name="MediaServiceImageTags">
    <vt:lpwstr/>
  </property>
</Properties>
</file>