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4" r:id="rId4"/>
  </p:sldMasterIdLst>
  <p:notesMasterIdLst>
    <p:notesMasterId r:id="rId114"/>
  </p:notes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0" r:id="rId19"/>
    <p:sldId id="272" r:id="rId20"/>
    <p:sldId id="273" r:id="rId21"/>
    <p:sldId id="274" r:id="rId22"/>
    <p:sldId id="275" r:id="rId23"/>
    <p:sldId id="276" r:id="rId24"/>
    <p:sldId id="331" r:id="rId25"/>
    <p:sldId id="277" r:id="rId26"/>
    <p:sldId id="278" r:id="rId27"/>
    <p:sldId id="279" r:id="rId28"/>
    <p:sldId id="280" r:id="rId29"/>
    <p:sldId id="281" r:id="rId30"/>
    <p:sldId id="282" r:id="rId31"/>
    <p:sldId id="283" r:id="rId32"/>
    <p:sldId id="284" r:id="rId33"/>
    <p:sldId id="285" r:id="rId34"/>
    <p:sldId id="286" r:id="rId35"/>
    <p:sldId id="375" r:id="rId36"/>
    <p:sldId id="337" r:id="rId37"/>
    <p:sldId id="338" r:id="rId38"/>
    <p:sldId id="287" r:id="rId39"/>
    <p:sldId id="288" r:id="rId40"/>
    <p:sldId id="289" r:id="rId41"/>
    <p:sldId id="290" r:id="rId42"/>
    <p:sldId id="291" r:id="rId43"/>
    <p:sldId id="339" r:id="rId44"/>
    <p:sldId id="340" r:id="rId45"/>
    <p:sldId id="292" r:id="rId46"/>
    <p:sldId id="341" r:id="rId47"/>
    <p:sldId id="342" r:id="rId48"/>
    <p:sldId id="293" r:id="rId49"/>
    <p:sldId id="343" r:id="rId50"/>
    <p:sldId id="344" r:id="rId51"/>
    <p:sldId id="294" r:id="rId52"/>
    <p:sldId id="345" r:id="rId53"/>
    <p:sldId id="346" r:id="rId54"/>
    <p:sldId id="347" r:id="rId55"/>
    <p:sldId id="348" r:id="rId56"/>
    <p:sldId id="295" r:id="rId57"/>
    <p:sldId id="296" r:id="rId58"/>
    <p:sldId id="349" r:id="rId59"/>
    <p:sldId id="350" r:id="rId60"/>
    <p:sldId id="297" r:id="rId61"/>
    <p:sldId id="351" r:id="rId62"/>
    <p:sldId id="352" r:id="rId63"/>
    <p:sldId id="298" r:id="rId64"/>
    <p:sldId id="353" r:id="rId65"/>
    <p:sldId id="354" r:id="rId66"/>
    <p:sldId id="299" r:id="rId67"/>
    <p:sldId id="355" r:id="rId68"/>
    <p:sldId id="356" r:id="rId69"/>
    <p:sldId id="300" r:id="rId70"/>
    <p:sldId id="357" r:id="rId71"/>
    <p:sldId id="358" r:id="rId72"/>
    <p:sldId id="359" r:id="rId73"/>
    <p:sldId id="301" r:id="rId74"/>
    <p:sldId id="302" r:id="rId75"/>
    <p:sldId id="303" r:id="rId76"/>
    <p:sldId id="332" r:id="rId77"/>
    <p:sldId id="376" r:id="rId78"/>
    <p:sldId id="333" r:id="rId79"/>
    <p:sldId id="304" r:id="rId80"/>
    <p:sldId id="305" r:id="rId81"/>
    <p:sldId id="306" r:id="rId82"/>
    <p:sldId id="307" r:id="rId83"/>
    <p:sldId id="308" r:id="rId84"/>
    <p:sldId id="309" r:id="rId85"/>
    <p:sldId id="310" r:id="rId86"/>
    <p:sldId id="361" r:id="rId87"/>
    <p:sldId id="362" r:id="rId88"/>
    <p:sldId id="312" r:id="rId89"/>
    <p:sldId id="363" r:id="rId90"/>
    <p:sldId id="364" r:id="rId91"/>
    <p:sldId id="315" r:id="rId92"/>
    <p:sldId id="316" r:id="rId93"/>
    <p:sldId id="365" r:id="rId94"/>
    <p:sldId id="366" r:id="rId95"/>
    <p:sldId id="317" r:id="rId96"/>
    <p:sldId id="319" r:id="rId97"/>
    <p:sldId id="368" r:id="rId98"/>
    <p:sldId id="369" r:id="rId99"/>
    <p:sldId id="370" r:id="rId100"/>
    <p:sldId id="371" r:id="rId101"/>
    <p:sldId id="321" r:id="rId102"/>
    <p:sldId id="372" r:id="rId103"/>
    <p:sldId id="373" r:id="rId104"/>
    <p:sldId id="322" r:id="rId105"/>
    <p:sldId id="323" r:id="rId106"/>
    <p:sldId id="374" r:id="rId107"/>
    <p:sldId id="324" r:id="rId108"/>
    <p:sldId id="325" r:id="rId109"/>
    <p:sldId id="326" r:id="rId110"/>
    <p:sldId id="327" r:id="rId111"/>
    <p:sldId id="328" r:id="rId112"/>
    <p:sldId id="334" r:id="rId1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592" autoAdjust="0"/>
  </p:normalViewPr>
  <p:slideViewPr>
    <p:cSldViewPr snapToGrid="0">
      <p:cViewPr varScale="1">
        <p:scale>
          <a:sx n="87" d="100"/>
          <a:sy n="87" d="100"/>
        </p:scale>
        <p:origin x="1578"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3" Type="http://schemas.openxmlformats.org/officeDocument/2006/relationships/oleObject" Target="file:///\\k12.internal\shares\Agency%20Data\Special%20Ed\Monitoring\WISM\WISM%202016-17\Data\2016-17%20File%20Review%20Results\WISM%202016-17%20File%20Review%20Results%20-%20DRAFT-backu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k12.internal\shares\Agency%20Data\Special%20Ed\Monitoring\WISM\WISM%202016-17\Data\2016-17%20File%20Review%20Results\WISM%202016-17%20File%20Review%20Results%20-%20DRAFT-backup.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31533589964467E-2"/>
          <c:y val="1.817372073621536E-2"/>
          <c:w val="0.84861423455095297"/>
          <c:h val="0.86256946519175981"/>
        </c:manualLayout>
      </c:layout>
      <c:barChart>
        <c:barDir val="col"/>
        <c:grouping val="clustered"/>
        <c:varyColors val="0"/>
        <c:ser>
          <c:idx val="0"/>
          <c:order val="0"/>
          <c:tx>
            <c:strRef>
              <c:f>'2014-17 Compliance Totals'!$U$2</c:f>
              <c:strCache>
                <c:ptCount val="1"/>
                <c:pt idx="0">
                  <c:v>2015-16</c:v>
                </c:pt>
              </c:strCache>
            </c:strRef>
          </c:tx>
          <c:spPr>
            <a:solidFill>
              <a:srgbClr val="FFCC99"/>
            </a:solidFill>
            <a:ln>
              <a:noFill/>
            </a:ln>
            <a:effectLst/>
          </c:spPr>
          <c:invertIfNegative val="0"/>
          <c:dLbls>
            <c:dLbl>
              <c:idx val="3"/>
              <c:layout>
                <c:manualLayout>
                  <c:x val="-1.0741215576904842E-16"/>
                  <c:y val="6.0579069120717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A3-4590-AAD6-A644FD3F96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'2014-17 Compliance Totals'!$T$3:$T$6</c:f>
              <c:strCache>
                <c:ptCount val="4"/>
                <c:pt idx="0">
                  <c:v>Sufficient Evaluations</c:v>
                </c:pt>
                <c:pt idx="1">
                  <c:v>Consistency</c:v>
                </c:pt>
                <c:pt idx="2">
                  <c:v>SDI</c:v>
                </c:pt>
                <c:pt idx="3">
                  <c:v>Secondary Transition</c:v>
                </c:pt>
              </c:strCache>
            </c:strRef>
          </c:cat>
          <c:val>
            <c:numRef>
              <c:f>'2014-17 Compliance Totals'!$U$3:$U$6</c:f>
              <c:numCache>
                <c:formatCode>0.0%</c:formatCode>
                <c:ptCount val="4"/>
                <c:pt idx="0">
                  <c:v>0.93092621664050235</c:v>
                </c:pt>
                <c:pt idx="1">
                  <c:v>0.98273155416012559</c:v>
                </c:pt>
                <c:pt idx="2">
                  <c:v>0.9779411764705882</c:v>
                </c:pt>
                <c:pt idx="3">
                  <c:v>0.76363636363636367</c:v>
                </c:pt>
              </c:numCache>
            </c:numRef>
          </c:val>
          <c:extLst>
            <c:ext xmlns:c16="http://schemas.microsoft.com/office/drawing/2014/chart" uri="{C3380CC4-5D6E-409C-BE32-E72D297353CC}">
              <c16:uniqueId val="{00000001-A6A3-4590-AAD6-A644FD3F96C2}"/>
            </c:ext>
          </c:extLst>
        </c:ser>
        <c:ser>
          <c:idx val="1"/>
          <c:order val="1"/>
          <c:tx>
            <c:strRef>
              <c:f>'2014-17 Compliance Totals'!$V$2</c:f>
              <c:strCache>
                <c:ptCount val="1"/>
                <c:pt idx="0">
                  <c:v>2016-17</c:v>
                </c:pt>
              </c:strCache>
            </c:strRef>
          </c:tx>
          <c:spPr>
            <a:solidFill>
              <a:srgbClr val="CC99FF"/>
            </a:solidFill>
            <a:ln>
              <a:noFill/>
            </a:ln>
            <a:effectLst/>
          </c:spPr>
          <c:invertIfNegative val="0"/>
          <c:dLbls>
            <c:dLbl>
              <c:idx val="0"/>
              <c:layout>
                <c:manualLayout>
                  <c:x val="0"/>
                  <c:y val="4.03860460804785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A3-4590-AAD6-A644FD3F96C2}"/>
                </c:ext>
              </c:extLst>
            </c:dLbl>
            <c:dLbl>
              <c:idx val="3"/>
              <c:layout>
                <c:manualLayout>
                  <c:x val="-1.4647281355014232E-3"/>
                  <c:y val="4.0386046080478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A3-4590-AAD6-A644FD3F96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'2014-17 Compliance Totals'!$T$3:$T$6</c:f>
              <c:strCache>
                <c:ptCount val="4"/>
                <c:pt idx="0">
                  <c:v>Sufficient Evaluations</c:v>
                </c:pt>
                <c:pt idx="1">
                  <c:v>Consistency</c:v>
                </c:pt>
                <c:pt idx="2">
                  <c:v>SDI</c:v>
                </c:pt>
                <c:pt idx="3">
                  <c:v>Secondary Transition</c:v>
                </c:pt>
              </c:strCache>
            </c:strRef>
          </c:cat>
          <c:val>
            <c:numRef>
              <c:f>'2014-17 Compliance Totals'!$V$3:$V$6</c:f>
              <c:numCache>
                <c:formatCode>0.0%</c:formatCode>
                <c:ptCount val="4"/>
                <c:pt idx="0">
                  <c:v>0.94154818325434442</c:v>
                </c:pt>
                <c:pt idx="1">
                  <c:v>0.98578199052132698</c:v>
                </c:pt>
                <c:pt idx="2">
                  <c:v>0.97668393782383423</c:v>
                </c:pt>
                <c:pt idx="3">
                  <c:v>0.759493670886076</c:v>
                </c:pt>
              </c:numCache>
            </c:numRef>
          </c:val>
          <c:extLst>
            <c:ext xmlns:c16="http://schemas.microsoft.com/office/drawing/2014/chart" uri="{C3380CC4-5D6E-409C-BE32-E72D297353CC}">
              <c16:uniqueId val="{00000004-A6A3-4590-AAD6-A644FD3F96C2}"/>
            </c:ext>
          </c:extLst>
        </c:ser>
        <c:dLbls>
          <c:showLegendKey val="0"/>
          <c:showVal val="0"/>
          <c:showCatName val="0"/>
          <c:showSerName val="0"/>
          <c:showPercent val="0"/>
          <c:showBubbleSize val="0"/>
        </c:dLbls>
        <c:gapWidth val="219"/>
        <c:overlap val="-27"/>
        <c:axId val="261206760"/>
        <c:axId val="261204408"/>
      </c:barChart>
      <c:catAx>
        <c:axId val="26120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261204408"/>
        <c:crosses val="autoZero"/>
        <c:auto val="1"/>
        <c:lblAlgn val="ctr"/>
        <c:lblOffset val="100"/>
        <c:noMultiLvlLbl val="0"/>
      </c:catAx>
      <c:valAx>
        <c:axId val="261204408"/>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61206760"/>
        <c:crosses val="autoZero"/>
        <c:crossBetween val="between"/>
        <c:majorUnit val="0.1"/>
      </c:valAx>
      <c:spPr>
        <a:noFill/>
        <a:ln>
          <a:noFill/>
        </a:ln>
        <a:effectLst/>
      </c:spPr>
    </c:plotArea>
    <c:legend>
      <c:legendPos val="b"/>
      <c:layout>
        <c:manualLayout>
          <c:xMode val="edge"/>
          <c:yMode val="edge"/>
          <c:x val="0.88961485838673926"/>
          <c:y val="0.34275876338311384"/>
          <c:w val="0.10839541800745997"/>
          <c:h val="0.1565850940224735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96298688938751E-2"/>
          <c:y val="1.8167937548072315E-2"/>
          <c:w val="0.84793466035265408"/>
          <c:h val="0.8577102454030372"/>
        </c:manualLayout>
      </c:layout>
      <c:barChart>
        <c:barDir val="col"/>
        <c:grouping val="clustered"/>
        <c:varyColors val="0"/>
        <c:ser>
          <c:idx val="0"/>
          <c:order val="0"/>
          <c:tx>
            <c:strRef>
              <c:f>'2014-17 Compliance Totals'!$U$14</c:f>
              <c:strCache>
                <c:ptCount val="1"/>
                <c:pt idx="0">
                  <c:v>2015-16</c:v>
                </c:pt>
              </c:strCache>
            </c:strRef>
          </c:tx>
          <c:spPr>
            <a:solidFill>
              <a:srgbClr val="FFCC99"/>
            </a:solidFill>
            <a:ln>
              <a:noFill/>
            </a:ln>
            <a:effectLst/>
          </c:spPr>
          <c:invertIfNegative val="0"/>
          <c:dLbls>
            <c:dLbl>
              <c:idx val="0"/>
              <c:layout>
                <c:manualLayout>
                  <c:x val="-7.3253312260989443E-3"/>
                  <c:y val="8.07463891025435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D8-4082-BCF0-0D093170A112}"/>
                </c:ext>
              </c:extLst>
            </c:dLbl>
            <c:dLbl>
              <c:idx val="2"/>
              <c:layout>
                <c:manualLayout>
                  <c:x val="-1.61157286974176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8-4082-BCF0-0D093170A112}"/>
                </c:ext>
              </c:extLst>
            </c:dLbl>
            <c:dLbl>
              <c:idx val="4"/>
              <c:layout>
                <c:manualLayout>
                  <c:x val="-4.3951987356593662E-3"/>
                  <c:y val="2.0186597275635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8-4082-BCF0-0D093170A112}"/>
                </c:ext>
              </c:extLst>
            </c:dLbl>
            <c:dLbl>
              <c:idx val="5"/>
              <c:layout>
                <c:manualLayout>
                  <c:x val="-8.7903974713187324E-3"/>
                  <c:y val="-1.850416707428251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8-4082-BCF0-0D093170A11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'2014-17 Compliance Totals'!$T$15:$T$21</c:f>
              <c:strCache>
                <c:ptCount val="7"/>
                <c:pt idx="0">
                  <c:v>Present Levels</c:v>
                </c:pt>
                <c:pt idx="1">
                  <c:v>Measurable Goals</c:v>
                </c:pt>
                <c:pt idx="2">
                  <c:v>Progress Rept </c:v>
                </c:pt>
                <c:pt idx="3">
                  <c:v>State Assmt</c:v>
                </c:pt>
                <c:pt idx="4">
                  <c:v>Summary of Services</c:v>
                </c:pt>
                <c:pt idx="5">
                  <c:v>LRE Explanation</c:v>
                </c:pt>
                <c:pt idx="6">
                  <c:v>IEP Team</c:v>
                </c:pt>
              </c:strCache>
            </c:strRef>
          </c:cat>
          <c:val>
            <c:numRef>
              <c:f>'2014-17 Compliance Totals'!$U$15:$U$21</c:f>
              <c:numCache>
                <c:formatCode>0.0%</c:formatCode>
                <c:ptCount val="7"/>
                <c:pt idx="0">
                  <c:v>0.96232339089481944</c:v>
                </c:pt>
                <c:pt idx="1">
                  <c:v>0.59968602825745687</c:v>
                </c:pt>
                <c:pt idx="2">
                  <c:v>0.98744113029827318</c:v>
                </c:pt>
                <c:pt idx="3">
                  <c:v>0.9952904238618524</c:v>
                </c:pt>
                <c:pt idx="4">
                  <c:v>0.80062794348508637</c:v>
                </c:pt>
                <c:pt idx="5">
                  <c:v>0.9199372056514914</c:v>
                </c:pt>
                <c:pt idx="6">
                  <c:v>0.9686028257456829</c:v>
                </c:pt>
              </c:numCache>
            </c:numRef>
          </c:val>
          <c:extLst>
            <c:ext xmlns:c16="http://schemas.microsoft.com/office/drawing/2014/chart" uri="{C3380CC4-5D6E-409C-BE32-E72D297353CC}">
              <c16:uniqueId val="{00000004-4AD8-4082-BCF0-0D093170A112}"/>
            </c:ext>
          </c:extLst>
        </c:ser>
        <c:ser>
          <c:idx val="1"/>
          <c:order val="1"/>
          <c:tx>
            <c:strRef>
              <c:f>'2014-17 Compliance Totals'!$V$14</c:f>
              <c:strCache>
                <c:ptCount val="1"/>
                <c:pt idx="0">
                  <c:v>2016-17</c:v>
                </c:pt>
              </c:strCache>
            </c:strRef>
          </c:tx>
          <c:spPr>
            <a:solidFill>
              <a:srgbClr val="CC99FF"/>
            </a:solidFill>
            <a:ln>
              <a:noFill/>
            </a:ln>
            <a:effectLst/>
          </c:spPr>
          <c:invertIfNegative val="0"/>
          <c:dLbls>
            <c:dLbl>
              <c:idx val="0"/>
              <c:layout>
                <c:manualLayout>
                  <c:x val="1.4650662452197889E-2"/>
                  <c:y val="6.05597918269077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8-4082-BCF0-0D093170A112}"/>
                </c:ext>
              </c:extLst>
            </c:dLbl>
            <c:dLbl>
              <c:idx val="2"/>
              <c:layout>
                <c:manualLayout>
                  <c:x val="8.790397471318732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D8-4082-BCF0-0D093170A112}"/>
                </c:ext>
              </c:extLst>
            </c:dLbl>
            <c:dLbl>
              <c:idx val="3"/>
              <c:layout>
                <c:manualLayout>
                  <c:x val="1.6115728697417675E-2"/>
                  <c:y val="4.03731945512718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D8-4082-BCF0-0D093170A112}"/>
                </c:ext>
              </c:extLst>
            </c:dLbl>
            <c:dLbl>
              <c:idx val="5"/>
              <c:layout>
                <c:manualLayout>
                  <c:x val="1.0255463716538521E-2"/>
                  <c:y val="6.05597918269077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D8-4082-BCF0-0D093170A112}"/>
                </c:ext>
              </c:extLst>
            </c:dLbl>
            <c:dLbl>
              <c:idx val="6"/>
              <c:layout>
                <c:manualLayout>
                  <c:x val="1.3185596206977991E-2"/>
                  <c:y val="4.03731945512718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D8-4082-BCF0-0D093170A11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'2014-17 Compliance Totals'!$T$15:$T$21</c:f>
              <c:strCache>
                <c:ptCount val="7"/>
                <c:pt idx="0">
                  <c:v>Present Levels</c:v>
                </c:pt>
                <c:pt idx="1">
                  <c:v>Measurable Goals</c:v>
                </c:pt>
                <c:pt idx="2">
                  <c:v>Progress Rept </c:v>
                </c:pt>
                <c:pt idx="3">
                  <c:v>State Assmt</c:v>
                </c:pt>
                <c:pt idx="4">
                  <c:v>Summary of Services</c:v>
                </c:pt>
                <c:pt idx="5">
                  <c:v>LRE Explanation</c:v>
                </c:pt>
                <c:pt idx="6">
                  <c:v>IEP Team</c:v>
                </c:pt>
              </c:strCache>
            </c:strRef>
          </c:cat>
          <c:val>
            <c:numRef>
              <c:f>'2014-17 Compliance Totals'!$V$15:$V$21</c:f>
              <c:numCache>
                <c:formatCode>0.0%</c:formatCode>
                <c:ptCount val="7"/>
                <c:pt idx="0">
                  <c:v>0.96682464454976302</c:v>
                </c:pt>
                <c:pt idx="1">
                  <c:v>0.70142180094786732</c:v>
                </c:pt>
                <c:pt idx="2">
                  <c:v>0.99210110584518163</c:v>
                </c:pt>
                <c:pt idx="3">
                  <c:v>0.98578199052132698</c:v>
                </c:pt>
                <c:pt idx="4">
                  <c:v>0.86571879936808849</c:v>
                </c:pt>
                <c:pt idx="5">
                  <c:v>0.92259083728278046</c:v>
                </c:pt>
                <c:pt idx="6">
                  <c:v>0.95892575039494465</c:v>
                </c:pt>
              </c:numCache>
            </c:numRef>
          </c:val>
          <c:extLst>
            <c:ext xmlns:c16="http://schemas.microsoft.com/office/drawing/2014/chart" uri="{C3380CC4-5D6E-409C-BE32-E72D297353CC}">
              <c16:uniqueId val="{0000000A-4AD8-4082-BCF0-0D093170A112}"/>
            </c:ext>
          </c:extLst>
        </c:ser>
        <c:dLbls>
          <c:showLegendKey val="0"/>
          <c:showVal val="0"/>
          <c:showCatName val="0"/>
          <c:showSerName val="0"/>
          <c:showPercent val="0"/>
          <c:showBubbleSize val="0"/>
        </c:dLbls>
        <c:gapWidth val="219"/>
        <c:overlap val="-27"/>
        <c:axId val="261204016"/>
        <c:axId val="316385960"/>
      </c:barChart>
      <c:catAx>
        <c:axId val="261204016"/>
        <c:scaling>
          <c:orientation val="minMax"/>
        </c:scaling>
        <c:delete val="1"/>
        <c:axPos val="b"/>
        <c:numFmt formatCode="General" sourceLinked="1"/>
        <c:majorTickMark val="none"/>
        <c:minorTickMark val="none"/>
        <c:tickLblPos val="nextTo"/>
        <c:crossAx val="316385960"/>
        <c:crosses val="autoZero"/>
        <c:auto val="1"/>
        <c:lblAlgn val="ctr"/>
        <c:lblOffset val="100"/>
        <c:noMultiLvlLbl val="0"/>
      </c:catAx>
      <c:valAx>
        <c:axId val="316385960"/>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61204016"/>
        <c:crosses val="autoZero"/>
        <c:crossBetween val="between"/>
        <c:majorUnit val="0.1"/>
      </c:valAx>
      <c:spPr>
        <a:noFill/>
        <a:ln>
          <a:noFill/>
        </a:ln>
        <a:effectLst/>
      </c:spPr>
    </c:plotArea>
    <c:legend>
      <c:legendPos val="b"/>
      <c:layout>
        <c:manualLayout>
          <c:xMode val="edge"/>
          <c:yMode val="edge"/>
          <c:x val="0.87651925639236095"/>
          <c:y val="0.37446757849685519"/>
          <c:w val="0.10549030691407446"/>
          <c:h val="0.1794086217115913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0.07295</cdr:x>
      <cdr:y>0.87869</cdr:y>
    </cdr:from>
    <cdr:to>
      <cdr:x>0.17636</cdr:x>
      <cdr:y>1</cdr:y>
    </cdr:to>
    <cdr:sp macro="" textlink="">
      <cdr:nvSpPr>
        <cdr:cNvPr id="2" name="TextBox 1"/>
        <cdr:cNvSpPr txBox="1"/>
      </cdr:nvSpPr>
      <cdr:spPr>
        <a:xfrm xmlns:a="http://schemas.openxmlformats.org/drawingml/2006/main">
          <a:off x="627833" y="4121190"/>
          <a:ext cx="889983" cy="56897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dirty="0"/>
            <a:t>Present</a:t>
          </a:r>
          <a:r>
            <a:rPr lang="en-US" sz="1400" b="1" baseline="0" dirty="0"/>
            <a:t> </a:t>
          </a:r>
          <a:r>
            <a:rPr lang="en-US" sz="1400" b="1" dirty="0"/>
            <a:t>Levels</a:t>
          </a:r>
        </a:p>
      </cdr:txBody>
    </cdr:sp>
  </cdr:relSizeAnchor>
  <cdr:relSizeAnchor xmlns:cdr="http://schemas.openxmlformats.org/drawingml/2006/chartDrawing">
    <cdr:from>
      <cdr:x>0.1819</cdr:x>
      <cdr:y>0.87713</cdr:y>
    </cdr:from>
    <cdr:to>
      <cdr:x>0.30563</cdr:x>
      <cdr:y>0.99618</cdr:y>
    </cdr:to>
    <cdr:sp macro="" textlink="">
      <cdr:nvSpPr>
        <cdr:cNvPr id="3" name="TextBox 2"/>
        <cdr:cNvSpPr txBox="1"/>
      </cdr:nvSpPr>
      <cdr:spPr>
        <a:xfrm xmlns:a="http://schemas.openxmlformats.org/drawingml/2006/main">
          <a:off x="1565495" y="4113875"/>
          <a:ext cx="1064864" cy="5583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Measurable </a:t>
          </a:r>
        </a:p>
        <a:p xmlns:a="http://schemas.openxmlformats.org/drawingml/2006/main">
          <a:pPr algn="ctr"/>
          <a:r>
            <a:rPr lang="en-US" sz="1400" b="1" dirty="0"/>
            <a:t>Goals</a:t>
          </a:r>
        </a:p>
      </cdr:txBody>
    </cdr:sp>
  </cdr:relSizeAnchor>
  <cdr:relSizeAnchor xmlns:cdr="http://schemas.openxmlformats.org/drawingml/2006/chartDrawing">
    <cdr:from>
      <cdr:x>0.31856</cdr:x>
      <cdr:y>0.87713</cdr:y>
    </cdr:from>
    <cdr:to>
      <cdr:x>0.41367</cdr:x>
      <cdr:y>1</cdr:y>
    </cdr:to>
    <cdr:sp macro="" textlink="">
      <cdr:nvSpPr>
        <cdr:cNvPr id="4" name="TextBox 3"/>
        <cdr:cNvSpPr txBox="1"/>
      </cdr:nvSpPr>
      <cdr:spPr>
        <a:xfrm xmlns:a="http://schemas.openxmlformats.org/drawingml/2006/main">
          <a:off x="2741639" y="4113875"/>
          <a:ext cx="818551" cy="5762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Progress</a:t>
          </a:r>
          <a:r>
            <a:rPr lang="en-US" sz="1400" b="1" baseline="0" dirty="0"/>
            <a:t> </a:t>
          </a:r>
          <a:r>
            <a:rPr lang="en-US" sz="1400" b="1" dirty="0"/>
            <a:t>Reports</a:t>
          </a:r>
        </a:p>
      </cdr:txBody>
    </cdr:sp>
  </cdr:relSizeAnchor>
  <cdr:relSizeAnchor xmlns:cdr="http://schemas.openxmlformats.org/drawingml/2006/chartDrawing">
    <cdr:from>
      <cdr:x>0.42159</cdr:x>
      <cdr:y>0.87713</cdr:y>
    </cdr:from>
    <cdr:to>
      <cdr:x>0.55503</cdr:x>
      <cdr:y>0.99618</cdr:y>
    </cdr:to>
    <cdr:sp macro="" textlink="">
      <cdr:nvSpPr>
        <cdr:cNvPr id="5" name="TextBox 4"/>
        <cdr:cNvSpPr txBox="1"/>
      </cdr:nvSpPr>
      <cdr:spPr>
        <a:xfrm xmlns:a="http://schemas.openxmlformats.org/drawingml/2006/main">
          <a:off x="3628339" y="4113875"/>
          <a:ext cx="1148487" cy="5583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State</a:t>
          </a:r>
          <a:r>
            <a:rPr lang="en-US" sz="1400" b="1" baseline="0" dirty="0"/>
            <a:t> </a:t>
          </a:r>
          <a:r>
            <a:rPr lang="en-US" sz="1400" b="1" dirty="0"/>
            <a:t>Assessment</a:t>
          </a:r>
        </a:p>
      </cdr:txBody>
    </cdr:sp>
  </cdr:relSizeAnchor>
  <cdr:relSizeAnchor xmlns:cdr="http://schemas.openxmlformats.org/drawingml/2006/chartDrawing">
    <cdr:from>
      <cdr:x>0.54755</cdr:x>
      <cdr:y>0.87869</cdr:y>
    </cdr:from>
    <cdr:to>
      <cdr:x>0.6639</cdr:x>
      <cdr:y>1</cdr:y>
    </cdr:to>
    <cdr:sp macro="" textlink="">
      <cdr:nvSpPr>
        <cdr:cNvPr id="6" name="TextBox 5"/>
        <cdr:cNvSpPr txBox="1"/>
      </cdr:nvSpPr>
      <cdr:spPr>
        <a:xfrm xmlns:a="http://schemas.openxmlformats.org/drawingml/2006/main">
          <a:off x="4712408" y="4121190"/>
          <a:ext cx="1001349" cy="568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Summary of Services</a:t>
          </a:r>
        </a:p>
      </cdr:txBody>
    </cdr:sp>
  </cdr:relSizeAnchor>
  <cdr:relSizeAnchor xmlns:cdr="http://schemas.openxmlformats.org/drawingml/2006/chartDrawing">
    <cdr:from>
      <cdr:x>0.66482</cdr:x>
      <cdr:y>0.87557</cdr:y>
    </cdr:from>
    <cdr:to>
      <cdr:x>0.79388</cdr:x>
      <cdr:y>0.98728</cdr:y>
    </cdr:to>
    <cdr:sp macro="" textlink="">
      <cdr:nvSpPr>
        <cdr:cNvPr id="7" name="TextBox 6"/>
        <cdr:cNvSpPr txBox="1"/>
      </cdr:nvSpPr>
      <cdr:spPr>
        <a:xfrm xmlns:a="http://schemas.openxmlformats.org/drawingml/2006/main">
          <a:off x="5721675" y="4106560"/>
          <a:ext cx="1110722" cy="523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LRE Explanation</a:t>
          </a:r>
        </a:p>
      </cdr:txBody>
    </cdr:sp>
  </cdr:relSizeAnchor>
  <cdr:relSizeAnchor xmlns:cdr="http://schemas.openxmlformats.org/drawingml/2006/chartDrawing">
    <cdr:from>
      <cdr:x>0.79963</cdr:x>
      <cdr:y>0.87713</cdr:y>
    </cdr:from>
    <cdr:to>
      <cdr:x>0.89751</cdr:x>
      <cdr:y>1</cdr:y>
    </cdr:to>
    <cdr:sp macro="" textlink="">
      <cdr:nvSpPr>
        <cdr:cNvPr id="8" name="TextBox 7"/>
        <cdr:cNvSpPr txBox="1"/>
      </cdr:nvSpPr>
      <cdr:spPr>
        <a:xfrm xmlns:a="http://schemas.openxmlformats.org/drawingml/2006/main">
          <a:off x="6881897" y="4113875"/>
          <a:ext cx="842390" cy="5762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IEP Team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29BB7-0920-45A7-A492-958B3DEA68E4}" type="datetimeFigureOut">
              <a:rPr lang="en-US" smtClean="0"/>
              <a:t>11/9/2023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3F1E3-71E9-4C9D-979A-507005575817}" type="slidenum">
              <a:rPr lang="en-US" smtClean="0"/>
              <a:t>‹#›</a:t>
            </a:fld>
            <a:endParaRPr lang="en-US" dirty="0"/>
          </a:p>
        </p:txBody>
      </p:sp>
    </p:spTree>
    <p:extLst>
      <p:ext uri="{BB962C8B-B14F-4D97-AF65-F5344CB8AC3E}">
        <p14:creationId xmlns:p14="http://schemas.microsoft.com/office/powerpoint/2010/main" val="306300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k12.wa.us/RTI/default.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k12.wa.us/SpecialEd/pubdocs/TAP_5.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fdlrs.org/IEPDocs/Developing%20Quality%20IEPs%20Training%20Materials.Section%203%20Appendix.2012.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51FF5B1-3CA8-4A28-973E-96A9E73E42E9}" type="slidenum">
              <a:rPr lang="en-US" altLang="en-US"/>
              <a:pPr eaLnBrk="1" hangingPunct="1">
                <a:spcBef>
                  <a:spcPct val="0"/>
                </a:spcBef>
              </a:pPr>
              <a:t>1</a:t>
            </a:fld>
            <a:endParaRPr lang="en-US" altLang="en-US" dirty="0"/>
          </a:p>
        </p:txBody>
      </p:sp>
    </p:spTree>
    <p:extLst>
      <p:ext uri="{BB962C8B-B14F-4D97-AF65-F5344CB8AC3E}">
        <p14:creationId xmlns:p14="http://schemas.microsoft.com/office/powerpoint/2010/main" val="307495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screenshot of the IEP Review Form – a tool that can assist district staff in reviewing IEPs for compliance.</a:t>
            </a:r>
          </a:p>
          <a:p>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480A21-3B61-43E6-8BBF-CEF36788F06C}" type="slidenum">
              <a:rPr lang="en-US" altLang="en-US"/>
              <a:pPr eaLnBrk="1" hangingPunct="1">
                <a:spcBef>
                  <a:spcPct val="0"/>
                </a:spcBef>
              </a:pPr>
              <a:t>10</a:t>
            </a:fld>
            <a:endParaRPr lang="en-US" altLang="en-US" dirty="0"/>
          </a:p>
        </p:txBody>
      </p:sp>
    </p:spTree>
    <p:extLst>
      <p:ext uri="{BB962C8B-B14F-4D97-AF65-F5344CB8AC3E}">
        <p14:creationId xmlns:p14="http://schemas.microsoft.com/office/powerpoint/2010/main" val="294843563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0004B37-EA80-4901-A5D1-ED3DD391EFDB}" type="slidenum">
              <a:rPr lang="en-US" altLang="en-US" sz="1200"/>
              <a:pPr algn="r" eaLnBrk="1" hangingPunct="1"/>
              <a:t>100</a:t>
            </a:fld>
            <a:endParaRPr lang="en-US" altLang="en-US" sz="1200" dirty="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Example 1 – This is a medically fragile student with significant cognitive and physical disabilities whose curriculum must be modified.  The curriculum described is consistent with her postsecondary goals.  </a:t>
            </a:r>
          </a:p>
          <a:p>
            <a:pPr>
              <a:buFontTx/>
              <a:buChar char="•"/>
            </a:pPr>
            <a:r>
              <a:rPr lang="en-US" altLang="en-US" dirty="0">
                <a:latin typeface="Arial" panose="020B0604020202020204" pitchFamily="34" charset="0"/>
              </a:rPr>
              <a:t>Example 2 – This is a student with significant cognitive and physical disabilities whose curriculum must be modified.  The curriculum described is consistent with his postsecondary goals and includes opportunities to access the state standards through alternative methods.</a:t>
            </a:r>
          </a:p>
          <a:p>
            <a:endParaRPr lang="en-US" altLang="en-US" dirty="0">
              <a:latin typeface="Arial" panose="020B0604020202020204" pitchFamily="34" charset="0"/>
            </a:endParaRPr>
          </a:p>
        </p:txBody>
      </p:sp>
      <p:sp>
        <p:nvSpPr>
          <p:cNvPr id="1986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97FEFF-2851-4563-AD7A-1481DA7D1E8E}" type="slidenum">
              <a:rPr lang="en-US" altLang="en-US"/>
              <a:pPr eaLnBrk="1" hangingPunct="1"/>
              <a:t>100</a:t>
            </a:fld>
            <a:endParaRPr lang="en-US" altLang="en-US" dirty="0"/>
          </a:p>
        </p:txBody>
      </p:sp>
    </p:spTree>
    <p:extLst>
      <p:ext uri="{BB962C8B-B14F-4D97-AF65-F5344CB8AC3E}">
        <p14:creationId xmlns:p14="http://schemas.microsoft.com/office/powerpoint/2010/main" val="119762868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47A320-2C07-4644-ACCF-99F404F62AC0}" type="slidenum">
              <a:rPr lang="en-US" altLang="en-US"/>
              <a:pPr eaLnBrk="1" hangingPunct="1">
                <a:spcBef>
                  <a:spcPct val="0"/>
                </a:spcBef>
              </a:pPr>
              <a:t>101</a:t>
            </a:fld>
            <a:endParaRPr lang="en-US" alt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Example 1 – The standard option without any explanation of accommodations, modifications, or alternative paths would be inappropriate based on</a:t>
            </a:r>
            <a:r>
              <a:rPr lang="en-US" altLang="en-US" baseline="0" dirty="0">
                <a:latin typeface="Arial" panose="020B0604020202020204" pitchFamily="34" charset="0"/>
              </a:rPr>
              <a:t> the IEP team’s</a:t>
            </a:r>
            <a:r>
              <a:rPr lang="en-US" altLang="en-US" dirty="0">
                <a:latin typeface="Arial" panose="020B0604020202020204" pitchFamily="34" charset="0"/>
              </a:rPr>
              <a:t> knowledge of the student’s strengths and needs and his/her postsecondary goals.  Using a checkbox with no additional information makes it difficult to determine if that course of study truly supports the student in reaching his/her postsecondary goals.  In addition, all high school students are completing courses required for</a:t>
            </a:r>
            <a:r>
              <a:rPr lang="en-US" altLang="en-US" baseline="0" dirty="0">
                <a:latin typeface="Arial" panose="020B0604020202020204" pitchFamily="34" charset="0"/>
              </a:rPr>
              <a:t> a high school diploma, so this course of study is not specific to this student and his/her individual needs.</a:t>
            </a:r>
            <a:endParaRPr lang="en-US" altLang="en-US" dirty="0">
              <a:latin typeface="Arial" panose="020B0604020202020204" pitchFamily="34" charset="0"/>
            </a:endParaRPr>
          </a:p>
          <a:p>
            <a:pPr marL="174625" indent="-174625" eaLnBrk="1" hangingPunct="1">
              <a:buFontTx/>
              <a:buChar char="•"/>
            </a:pPr>
            <a:r>
              <a:rPr lang="en-US" altLang="en-US" dirty="0">
                <a:latin typeface="Arial" panose="020B0604020202020204" pitchFamily="34" charset="0"/>
              </a:rPr>
              <a:t>Example 2 – The course of study must address </a:t>
            </a:r>
            <a:r>
              <a:rPr lang="en-US" altLang="en-US" u="sng" dirty="0">
                <a:latin typeface="Arial" panose="020B0604020202020204" pitchFamily="34" charset="0"/>
              </a:rPr>
              <a:t>future</a:t>
            </a:r>
            <a:r>
              <a:rPr lang="en-US" altLang="en-US" dirty="0">
                <a:latin typeface="Arial" panose="020B0604020202020204" pitchFamily="34" charset="0"/>
              </a:rPr>
              <a:t> coursework, not past courses taken.  </a:t>
            </a:r>
          </a:p>
          <a:p>
            <a:pPr marL="174625" indent="-174625" eaLnBrk="1" hangingPunct="1">
              <a:buFontTx/>
              <a:buChar char="•"/>
            </a:pPr>
            <a:r>
              <a:rPr lang="en-US" altLang="en-US" dirty="0">
                <a:latin typeface="Arial" panose="020B0604020202020204" pitchFamily="34" charset="0"/>
              </a:rPr>
              <a:t>Example 3 – Identifying the student’s placement does not indicate information about the curriculum and its relevance to his postsecondary goals.</a:t>
            </a:r>
          </a:p>
        </p:txBody>
      </p:sp>
    </p:spTree>
    <p:extLst>
      <p:ext uri="{BB962C8B-B14F-4D97-AF65-F5344CB8AC3E}">
        <p14:creationId xmlns:p14="http://schemas.microsoft.com/office/powerpoint/2010/main" val="37864478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IEPs for students turning 16 and above are not required to include </a:t>
            </a:r>
            <a:r>
              <a:rPr lang="en-US" altLang="en-US" u="sng" dirty="0">
                <a:latin typeface="Arial" panose="020B0604020202020204" pitchFamily="34" charset="0"/>
              </a:rPr>
              <a:t>separate</a:t>
            </a:r>
            <a:r>
              <a:rPr lang="en-US" altLang="en-US" dirty="0">
                <a:latin typeface="Arial" panose="020B0604020202020204" pitchFamily="34" charset="0"/>
              </a:rPr>
              <a:t> annual IEP goals in the area of “vocational skills” or “transition” (i.e.- goals titled “vocational skills” or “transition”).  Academic and functional goals in other areas can support the student’s postsecondary goals.  </a:t>
            </a:r>
          </a:p>
          <a:p>
            <a:pPr marL="174625" indent="-174625">
              <a:buFontTx/>
              <a:buChar char="•"/>
            </a:pPr>
            <a:r>
              <a:rPr lang="en-US" altLang="en-US" dirty="0">
                <a:latin typeface="Arial" panose="020B0604020202020204" pitchFamily="34" charset="0"/>
              </a:rPr>
              <a:t>Note: It is not necessary for an evaluation/reevaluation report to contain a specific recommendation for “vocational skills” or “transition” in order for transition/vocational-related goals to be included in the IEP when the student reaches transition age.  The IEP would not be considered to be inconsistent  with the evaluation if it contained annual goals for transition or vocational skills.</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D76681-A544-420C-B0D3-891D0044C879}" type="slidenum">
              <a:rPr lang="en-US" altLang="en-US"/>
              <a:pPr eaLnBrk="1" hangingPunct="1">
                <a:spcBef>
                  <a:spcPct val="0"/>
                </a:spcBef>
              </a:pPr>
              <a:t>102</a:t>
            </a:fld>
            <a:endParaRPr lang="en-US" altLang="en-US" dirty="0"/>
          </a:p>
        </p:txBody>
      </p:sp>
    </p:spTree>
    <p:extLst>
      <p:ext uri="{BB962C8B-B14F-4D97-AF65-F5344CB8AC3E}">
        <p14:creationId xmlns:p14="http://schemas.microsoft.com/office/powerpoint/2010/main" val="7204712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These are examples of annual IEP goals that could support a student’s postsecondary goals.  Remember that annual IEP goals should be designed to assist the student in reaching his/her specific, identified postsecondary goal(s).</a:t>
            </a:r>
          </a:p>
          <a:p>
            <a:endParaRPr lang="en-US" altLang="en-US" sz="1100" dirty="0">
              <a:latin typeface="Arial" panose="020B0604020202020204" pitchFamily="34" charset="0"/>
            </a:endParaRPr>
          </a:p>
          <a:p>
            <a:pPr>
              <a:buFontTx/>
              <a:buChar char="•"/>
            </a:pPr>
            <a:r>
              <a:rPr lang="en-US" altLang="en-US" sz="1100" dirty="0">
                <a:latin typeface="Arial" panose="020B0604020202020204" pitchFamily="34" charset="0"/>
              </a:rPr>
              <a:t>Example 1 – Academic goals could support a student’s postsecondary goal for education/training, such as attending a two-year or four-year college.</a:t>
            </a:r>
          </a:p>
          <a:p>
            <a:pPr>
              <a:buFontTx/>
              <a:buChar char="•"/>
            </a:pPr>
            <a:r>
              <a:rPr lang="en-US" altLang="en-US" sz="1100" dirty="0">
                <a:latin typeface="Arial" panose="020B0604020202020204" pitchFamily="34" charset="0"/>
              </a:rPr>
              <a:t>Example 2 – Writing resumes and letters of application could support a student’s postsecondary goal for education/training or employment.</a:t>
            </a:r>
          </a:p>
          <a:p>
            <a:pPr>
              <a:buFontTx/>
              <a:buChar char="•"/>
            </a:pPr>
            <a:r>
              <a:rPr lang="en-US" altLang="en-US" sz="1100" dirty="0">
                <a:latin typeface="Arial" panose="020B0604020202020204" pitchFamily="34" charset="0"/>
              </a:rPr>
              <a:t>Example 3 – Behavior goals addressing on the job behavior could support a student’s postsecondary goal for employment.</a:t>
            </a:r>
          </a:p>
          <a:p>
            <a:pPr>
              <a:buFontTx/>
              <a:buChar char="•"/>
            </a:pPr>
            <a:r>
              <a:rPr lang="en-US" altLang="en-US" sz="1100" dirty="0">
                <a:latin typeface="Arial" panose="020B0604020202020204" pitchFamily="34" charset="0"/>
              </a:rPr>
              <a:t>Example 4 – Adaptive/life skills goals, such as accessing public transportation, maintaining a bank account, learning cooking skills, etc., could support a student’s postsecondary goal for independent living skills.</a:t>
            </a:r>
          </a:p>
          <a:p>
            <a:endParaRPr lang="en-US" altLang="en-US" sz="1100" dirty="0">
              <a:latin typeface="Arial" panose="020B0604020202020204" pitchFamily="34" charset="0"/>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5F50C0-4113-4CDF-9593-4368AC8E8153}" type="slidenum">
              <a:rPr lang="en-US" altLang="en-US"/>
              <a:pPr eaLnBrk="1" hangingPunct="1"/>
              <a:t>103</a:t>
            </a:fld>
            <a:endParaRPr lang="en-US" altLang="en-US" dirty="0"/>
          </a:p>
        </p:txBody>
      </p:sp>
    </p:spTree>
    <p:extLst>
      <p:ext uri="{BB962C8B-B14F-4D97-AF65-F5344CB8AC3E}">
        <p14:creationId xmlns:p14="http://schemas.microsoft.com/office/powerpoint/2010/main" val="8519109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ln/>
        </p:spPr>
        <p:txBody>
          <a:bodyPr/>
          <a:lstStyle/>
          <a:p>
            <a:pPr marL="174862" indent="-174862">
              <a:buFont typeface="Arial" pitchFamily="34" charset="0"/>
              <a:buChar char="•"/>
              <a:defRPr/>
            </a:pPr>
            <a:r>
              <a:rPr lang="en-US" dirty="0"/>
              <a:t>Since secondary transition, including postsecondary goals and transition services, is required to be addressed in the IEP for all students turning age 16 and above, </a:t>
            </a:r>
            <a:r>
              <a:rPr lang="en-US" u="sng" dirty="0"/>
              <a:t>all</a:t>
            </a:r>
            <a:r>
              <a:rPr lang="en-US" dirty="0"/>
              <a:t> students turning 16 and above must be invited to participate in their IEP meetings.  If the IEP team will be discussing transition at an age younger than 16, the student must also be invited to the IEP meeting.</a:t>
            </a:r>
          </a:p>
          <a:p>
            <a:pPr marL="174862" indent="-174862">
              <a:buFont typeface="Arial" pitchFamily="34" charset="0"/>
              <a:buChar char="•"/>
              <a:defRPr/>
            </a:pPr>
            <a:r>
              <a:rPr lang="en-US" dirty="0"/>
              <a:t>If the student is unable to attend the IEP meeting, the IEP should document evidence that the student’s preferences and interests were considered. </a:t>
            </a:r>
            <a:r>
              <a:rPr lang="en-US" sz="1200" kern="1200" dirty="0">
                <a:solidFill>
                  <a:schemeClr val="tx1"/>
                </a:solidFill>
                <a:effectLst/>
                <a:latin typeface="+mn-lt"/>
                <a:ea typeface="+mn-ea"/>
                <a:cs typeface="+mn-cs"/>
              </a:rPr>
              <a:t>The steps the IEP team took are not required to be documented in the IEP; however, the district is responsible for maintaining documentation that students’ needs, preferences and interests were considered. </a:t>
            </a:r>
            <a:r>
              <a:rPr lang="en-US" dirty="0"/>
              <a:t>Examples could include (but are not limited to):</a:t>
            </a:r>
          </a:p>
          <a:p>
            <a:pPr marL="641160" lvl="1" indent="-174862">
              <a:buFont typeface="Arial" pitchFamily="34" charset="0"/>
              <a:buChar char="•"/>
              <a:defRPr/>
            </a:pPr>
            <a:r>
              <a:rPr lang="en-US" dirty="0"/>
              <a:t>Student interviews.</a:t>
            </a:r>
          </a:p>
          <a:p>
            <a:pPr marL="641160" lvl="1" indent="-174862">
              <a:buFont typeface="Arial" pitchFamily="34" charset="0"/>
              <a:buChar char="•"/>
              <a:defRPr/>
            </a:pPr>
            <a:r>
              <a:rPr lang="en-US" dirty="0"/>
              <a:t>Interest surveys.</a:t>
            </a:r>
          </a:p>
          <a:p>
            <a:pPr marL="641160" lvl="1" indent="-174862">
              <a:buFont typeface="Arial" pitchFamily="34" charset="0"/>
              <a:buChar char="•"/>
              <a:defRPr/>
            </a:pPr>
            <a:r>
              <a:rPr lang="en-US" dirty="0"/>
              <a:t>Observations of the student’s preferences and interests.</a:t>
            </a:r>
          </a:p>
          <a:p>
            <a:pPr marL="641160" lvl="1" indent="-174862">
              <a:buFont typeface="Arial" pitchFamily="34" charset="0"/>
              <a:buChar char="•"/>
              <a:defRPr/>
            </a:pPr>
            <a:r>
              <a:rPr lang="en-US" dirty="0"/>
              <a:t>First-person written statements from the student (i.e. – “I like to work with cars and with my hands.  I want to be a mechanic after I graduate.”)</a:t>
            </a:r>
          </a:p>
          <a:p>
            <a:pPr marL="174862" indent="-174862">
              <a:buFont typeface="Arial" pitchFamily="34" charset="0"/>
              <a:buChar char="•"/>
              <a:defRPr/>
            </a:pPr>
            <a:r>
              <a:rPr lang="en-US" dirty="0"/>
              <a:t>For a </a:t>
            </a:r>
            <a:r>
              <a:rPr lang="en-US" u="sng" dirty="0"/>
              <a:t>non-compliant</a:t>
            </a:r>
            <a:r>
              <a:rPr lang="en-US" dirty="0"/>
              <a:t> example of student participation, see IEP </a:t>
            </a:r>
            <a:r>
              <a:rPr lang="en-US" b="0" u="none" dirty="0"/>
              <a:t>sample E.</a:t>
            </a:r>
          </a:p>
          <a:p>
            <a:pPr>
              <a:defRPr/>
            </a:pPr>
            <a:endParaRPr lang="en-US" dirty="0"/>
          </a:p>
          <a:p>
            <a:pPr lvl="1">
              <a:defRPr/>
            </a:pPr>
            <a:endParaRPr 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DCB5627-4FCD-42D6-B66A-832247F333AF}" type="slidenum">
              <a:rPr lang="en-US" altLang="en-US"/>
              <a:pPr eaLnBrk="1" hangingPunct="1">
                <a:spcBef>
                  <a:spcPct val="0"/>
                </a:spcBef>
              </a:pPr>
              <a:t>104</a:t>
            </a:fld>
            <a:endParaRPr lang="en-US" altLang="en-US" dirty="0"/>
          </a:p>
        </p:txBody>
      </p:sp>
    </p:spTree>
    <p:extLst>
      <p:ext uri="{BB962C8B-B14F-4D97-AF65-F5344CB8AC3E}">
        <p14:creationId xmlns:p14="http://schemas.microsoft.com/office/powerpoint/2010/main" val="2103266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a:buFont typeface="Arial" pitchFamily="34" charset="0"/>
              <a:buChar char="•"/>
              <a:defRPr/>
            </a:pPr>
            <a:r>
              <a:rPr lang="en-US" dirty="0"/>
              <a:t>This requirement is applicable if any of the transition services </a:t>
            </a:r>
            <a:r>
              <a:rPr lang="en-US" u="sng" dirty="0"/>
              <a:t>identified on the IEP</a:t>
            </a:r>
            <a:r>
              <a:rPr lang="en-US" dirty="0"/>
              <a:t> are going to be provided or paid for by an outside agency (i.e. – anyone other than the school district).  </a:t>
            </a:r>
          </a:p>
          <a:p>
            <a:pPr marL="174862" marR="0" lvl="0" indent="-174862"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Prior consent for participation of agency representatives is necessary to address issues of confidentiality of student information.  If the parent/adult student does not provide consent, then the district is not required to invite representatives of the outside agency to the IEP meeting.</a:t>
            </a:r>
            <a:endParaRPr lang="en-US" dirty="0"/>
          </a:p>
          <a:p>
            <a:pPr marL="174862" indent="-174862">
              <a:buFont typeface="Arial" pitchFamily="34" charset="0"/>
              <a:buChar char="•"/>
              <a:defRPr/>
            </a:pPr>
            <a:r>
              <a:rPr lang="en-US" dirty="0"/>
              <a:t>This requirement does </a:t>
            </a:r>
            <a:r>
              <a:rPr lang="en-US" u="sng" dirty="0"/>
              <a:t>not</a:t>
            </a:r>
            <a:r>
              <a:rPr lang="en-US" dirty="0"/>
              <a:t> apply to activities such as inviting post-school agency representatives (such as DDD, DVR, SSI, college disability coordinators, etc.) to the IEP meeting to simply share information about post-school options and how to enroll for services.  Inviting agency representatives to the IEP meeting for these purposes would not typically</a:t>
            </a:r>
            <a:r>
              <a:rPr lang="en-US" baseline="0" dirty="0"/>
              <a:t> </a:t>
            </a:r>
            <a:r>
              <a:rPr lang="en-US" dirty="0"/>
              <a:t>require the prior consent of the parent/adult student.</a:t>
            </a:r>
          </a:p>
          <a:p>
            <a:pPr marL="174862" indent="-174862">
              <a:buFont typeface="Arial" pitchFamily="34" charset="0"/>
              <a:buChar char="•"/>
              <a:defRPr/>
            </a:pPr>
            <a:r>
              <a:rPr lang="en-US" dirty="0"/>
              <a:t>Washington has a model state form that covers agency invitation.  Refer to form #4 (“Meeting Invitation”) on OSPI’s website at:  </a:t>
            </a:r>
            <a:r>
              <a:rPr lang="en-US" u="sng" dirty="0"/>
              <a:t>http://www.k12.wa.us/SpecialEd/Data/ModelStateForms.aspx </a:t>
            </a:r>
          </a:p>
          <a:p>
            <a:pPr>
              <a:defRPr/>
            </a:pPr>
            <a:endParaRPr lang="en-US" dirty="0"/>
          </a:p>
          <a:p>
            <a:pPr>
              <a:defRPr/>
            </a:pPr>
            <a:endParaRPr lang="en-US"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EB33BF-F9AF-435C-AB8C-B44B0C564D0A}" type="slidenum">
              <a:rPr lang="en-US" altLang="en-US"/>
              <a:pPr eaLnBrk="1" hangingPunct="1">
                <a:spcBef>
                  <a:spcPct val="0"/>
                </a:spcBef>
              </a:pPr>
              <a:t>105</a:t>
            </a:fld>
            <a:endParaRPr lang="en-US" altLang="en-US" dirty="0"/>
          </a:p>
        </p:txBody>
      </p:sp>
    </p:spTree>
    <p:extLst>
      <p:ext uri="{BB962C8B-B14F-4D97-AF65-F5344CB8AC3E}">
        <p14:creationId xmlns:p14="http://schemas.microsoft.com/office/powerpoint/2010/main" val="21659505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623888" y="4410075"/>
            <a:ext cx="5842000" cy="41767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a:lnSpc>
                <a:spcPct val="90000"/>
              </a:lnSpc>
              <a:buFont typeface="Arial" pitchFamily="34" charset="0"/>
              <a:buChar char="•"/>
              <a:defRPr/>
            </a:pPr>
            <a:r>
              <a:rPr lang="en-US" sz="1000" dirty="0"/>
              <a:t>The Center for Change in Transition Services is an OSPI-funded state needs project that provides resources such as:</a:t>
            </a:r>
          </a:p>
          <a:p>
            <a:pPr marL="404773" lvl="1" indent="-228292">
              <a:lnSpc>
                <a:spcPct val="90000"/>
              </a:lnSpc>
              <a:buFont typeface="Arial" pitchFamily="34" charset="0"/>
              <a:buChar char="•"/>
              <a:defRPr/>
            </a:pPr>
            <a:r>
              <a:rPr lang="en-US" sz="1000" dirty="0"/>
              <a:t>Post-school survey information</a:t>
            </a:r>
          </a:p>
          <a:p>
            <a:pPr marL="404773" lvl="1" indent="-228292">
              <a:lnSpc>
                <a:spcPct val="90000"/>
              </a:lnSpc>
              <a:buFont typeface="Arial" pitchFamily="34" charset="0"/>
              <a:buChar char="•"/>
              <a:defRPr/>
            </a:pPr>
            <a:r>
              <a:rPr lang="en-US" sz="1000" dirty="0"/>
              <a:t>Agency resource lists by county</a:t>
            </a:r>
          </a:p>
          <a:p>
            <a:pPr marL="404773" lvl="1" indent="-228292">
              <a:lnSpc>
                <a:spcPct val="90000"/>
              </a:lnSpc>
              <a:buFont typeface="Arial" pitchFamily="34" charset="0"/>
              <a:buChar char="•"/>
              <a:defRPr/>
            </a:pPr>
            <a:r>
              <a:rPr lang="en-US" sz="1000" dirty="0"/>
              <a:t>Exemplary practices</a:t>
            </a:r>
          </a:p>
          <a:p>
            <a:pPr marL="404773" lvl="1" indent="-228292">
              <a:lnSpc>
                <a:spcPct val="90000"/>
              </a:lnSpc>
              <a:buFont typeface="Arial" pitchFamily="34" charset="0"/>
              <a:buChar char="•"/>
              <a:defRPr/>
            </a:pPr>
            <a:r>
              <a:rPr lang="en-US" sz="1000" dirty="0"/>
              <a:t>Online Transition Training Modules covering each of the required transition components.</a:t>
            </a:r>
          </a:p>
          <a:p>
            <a:pPr marL="404773" lvl="1" indent="-228292">
              <a:lnSpc>
                <a:spcPct val="90000"/>
              </a:lnSpc>
              <a:buFont typeface="Arial" pitchFamily="34" charset="0"/>
              <a:buChar char="•"/>
              <a:defRPr/>
            </a:pPr>
            <a:r>
              <a:rPr lang="en-US" sz="1000" i="1" dirty="0"/>
              <a:t>Transition Guide for Washington State </a:t>
            </a:r>
            <a:r>
              <a:rPr lang="en-US" sz="1000" dirty="0"/>
              <a:t>– comprehensive overview of all aspects of secondary transition.</a:t>
            </a:r>
            <a:endParaRPr lang="en-US" sz="1000" i="1" dirty="0"/>
          </a:p>
          <a:p>
            <a:pPr marL="404773" lvl="1" indent="-228292">
              <a:lnSpc>
                <a:spcPct val="90000"/>
              </a:lnSpc>
              <a:buFont typeface="Arial" pitchFamily="34" charset="0"/>
              <a:buChar char="•"/>
              <a:defRPr/>
            </a:pPr>
            <a:r>
              <a:rPr lang="en-US" sz="1000" i="1" dirty="0"/>
              <a:t>Transition Services for Students with Disabilities: Administrator’s Guide</a:t>
            </a:r>
            <a:r>
              <a:rPr lang="en-US" sz="1000" dirty="0"/>
              <a:t> – including an overview of the law, transition timelines, transition assessment information, and guides for writing secondary IEPs.</a:t>
            </a:r>
            <a:endParaRPr lang="en-US" sz="1000" i="1" dirty="0"/>
          </a:p>
          <a:p>
            <a:pPr marL="404773" lvl="1" indent="-228292">
              <a:lnSpc>
                <a:spcPct val="90000"/>
              </a:lnSpc>
              <a:buFont typeface="Arial" pitchFamily="34" charset="0"/>
              <a:buChar char="•"/>
              <a:defRPr/>
            </a:pPr>
            <a:r>
              <a:rPr lang="en-US" sz="1000" i="1" dirty="0"/>
              <a:t>Guide to Transition Assessment in Washington State  </a:t>
            </a:r>
            <a:r>
              <a:rPr lang="en-US" sz="1000" dirty="0"/>
              <a:t>– including information regarding age-appropriate transition assessments and sample assessment instruments.</a:t>
            </a:r>
            <a:endParaRPr lang="en-US" sz="1000" i="1" dirty="0"/>
          </a:p>
          <a:p>
            <a:pPr marL="404773" lvl="1" indent="-228292">
              <a:lnSpc>
                <a:spcPct val="90000"/>
              </a:lnSpc>
              <a:buFont typeface="Arial" pitchFamily="34" charset="0"/>
              <a:buChar char="•"/>
              <a:defRPr/>
            </a:pPr>
            <a:r>
              <a:rPr lang="en-US" sz="1000" i="1" dirty="0"/>
              <a:t>Transition and the IEP Training Packet</a:t>
            </a:r>
            <a:r>
              <a:rPr lang="en-US" sz="1000" dirty="0"/>
              <a:t> – training module covering all aspects of writing procedurally compliant transitional IEPs.</a:t>
            </a:r>
          </a:p>
          <a:p>
            <a:pPr marL="404773" lvl="1" indent="-228292">
              <a:lnSpc>
                <a:spcPct val="90000"/>
              </a:lnSpc>
              <a:buFont typeface="Arial" pitchFamily="34" charset="0"/>
              <a:buChar char="•"/>
              <a:defRPr/>
            </a:pPr>
            <a:r>
              <a:rPr lang="en-US" sz="1000" dirty="0"/>
              <a:t>Monthly webinars on a variety of topics related to secondary transition.</a:t>
            </a:r>
          </a:p>
          <a:p>
            <a:pPr marL="641160" lvl="1" indent="-174862">
              <a:lnSpc>
                <a:spcPct val="90000"/>
              </a:lnSpc>
              <a:buFont typeface="Arial" pitchFamily="34" charset="0"/>
              <a:buChar char="•"/>
              <a:defRPr/>
            </a:pPr>
            <a:endParaRPr lang="en-US" sz="400" dirty="0"/>
          </a:p>
          <a:p>
            <a:pPr marL="174862" indent="-174862">
              <a:lnSpc>
                <a:spcPct val="90000"/>
              </a:lnSpc>
              <a:buFont typeface="Arial" pitchFamily="34" charset="0"/>
              <a:buChar char="•"/>
              <a:defRPr/>
            </a:pPr>
            <a:r>
              <a:rPr lang="en-US" sz="1000" dirty="0"/>
              <a:t>NTACT is a federally-funded technical assistance center that provides resources such as:</a:t>
            </a:r>
          </a:p>
          <a:p>
            <a:pPr marL="404773" lvl="1" indent="-228292">
              <a:lnSpc>
                <a:spcPct val="90000"/>
              </a:lnSpc>
              <a:buFont typeface="Arial" pitchFamily="34" charset="0"/>
              <a:buChar char="•"/>
              <a:defRPr/>
            </a:pPr>
            <a:r>
              <a:rPr lang="en-US" sz="1000" i="1" dirty="0"/>
              <a:t>Age-Appropriate Transition Assessment Toolkit </a:t>
            </a:r>
            <a:r>
              <a:rPr lang="en-US" sz="1000" dirty="0"/>
              <a:t> – a guide to conducting age-appropriate transition assessments, including samples of formal and informal assessment instruments.</a:t>
            </a:r>
            <a:endParaRPr lang="en-US" sz="1000" i="1" dirty="0"/>
          </a:p>
          <a:p>
            <a:pPr marL="404773" lvl="1" indent="-228292">
              <a:lnSpc>
                <a:spcPct val="90000"/>
              </a:lnSpc>
              <a:buFont typeface="Arial" pitchFamily="34" charset="0"/>
              <a:buChar char="•"/>
              <a:defRPr/>
            </a:pPr>
            <a:r>
              <a:rPr lang="en-US" sz="1000" i="1" dirty="0"/>
              <a:t>Indicator 13 Checklist</a:t>
            </a:r>
            <a:r>
              <a:rPr lang="en-US" sz="1000" dirty="0"/>
              <a:t> – helps states and districts identify procedurally compliant secondary IEPs.</a:t>
            </a:r>
            <a:endParaRPr lang="en-US" sz="1000" i="1" dirty="0"/>
          </a:p>
          <a:p>
            <a:pPr marL="404773" lvl="1" indent="-228292">
              <a:lnSpc>
                <a:spcPct val="90000"/>
              </a:lnSpc>
              <a:buFont typeface="Arial" pitchFamily="34" charset="0"/>
              <a:buChar char="•"/>
              <a:defRPr/>
            </a:pPr>
            <a:r>
              <a:rPr lang="en-US" sz="1000" i="1" dirty="0"/>
              <a:t>Student Case Study Examples and Non-Examples</a:t>
            </a:r>
            <a:r>
              <a:rPr lang="en-US" sz="1000" dirty="0"/>
              <a:t>– includes examples and non-examples of procedurally compliant transition components</a:t>
            </a:r>
            <a:r>
              <a:rPr lang="en-US" sz="1000" baseline="0" dirty="0"/>
              <a:t> for several fictitious students.</a:t>
            </a:r>
            <a:endParaRPr lang="en-US" sz="1000"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683FBF2-BF32-4D64-81E9-603A00F1C082}" type="slidenum">
              <a:rPr lang="en-US" altLang="en-US"/>
              <a:pPr eaLnBrk="1" hangingPunct="1">
                <a:spcBef>
                  <a:spcPct val="0"/>
                </a:spcBef>
              </a:pPr>
              <a:t>106</a:t>
            </a:fld>
            <a:endParaRPr lang="en-US" altLang="en-US" dirty="0"/>
          </a:p>
        </p:txBody>
      </p:sp>
    </p:spTree>
    <p:extLst>
      <p:ext uri="{BB962C8B-B14F-4D97-AF65-F5344CB8AC3E}">
        <p14:creationId xmlns:p14="http://schemas.microsoft.com/office/powerpoint/2010/main" val="348165457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lnSpc>
                <a:spcPct val="90000"/>
              </a:lnSpc>
              <a:buFontTx/>
              <a:buChar char="•"/>
            </a:pPr>
            <a:r>
              <a:rPr lang="en-US" altLang="en-US" dirty="0">
                <a:latin typeface="Arial" panose="020B0604020202020204" pitchFamily="34" charset="0"/>
              </a:rPr>
              <a:t>Model State Forms, which include all compliance areas as well as important “Points to Consider” for each form, are available on OSPI’s website.</a:t>
            </a:r>
          </a:p>
          <a:p>
            <a:pPr marL="174625" indent="-174625">
              <a:lnSpc>
                <a:spcPct val="90000"/>
              </a:lnSpc>
              <a:buFontTx/>
              <a:buChar char="•"/>
            </a:pPr>
            <a:r>
              <a:rPr lang="en-US" altLang="en-US" dirty="0">
                <a:latin typeface="Arial" panose="020B0604020202020204" pitchFamily="34" charset="0"/>
              </a:rPr>
              <a:t>OSPI’s Special Education Section has developed several Technical Assistance Papers (TAPs) addressing topics such as discipline, evaluation procedures, and a review of the basics of the Individuals with Disabilities Education Act (IDEA). </a:t>
            </a:r>
          </a:p>
          <a:p>
            <a:pPr marL="174625" indent="-174625">
              <a:lnSpc>
                <a:spcPct val="90000"/>
              </a:lnSpc>
              <a:buFontTx/>
              <a:buChar char="•"/>
            </a:pPr>
            <a:r>
              <a:rPr lang="en-US" altLang="en-US" dirty="0">
                <a:latin typeface="Arial" panose="020B0604020202020204" pitchFamily="34" charset="0"/>
              </a:rPr>
              <a:t>The federal Office of Special Education Programs (OSEP)</a:t>
            </a:r>
            <a:r>
              <a:rPr lang="en-US" altLang="en-US" baseline="0" dirty="0">
                <a:latin typeface="Arial" panose="020B0604020202020204" pitchFamily="34" charset="0"/>
              </a:rPr>
              <a:t> </a:t>
            </a:r>
            <a:r>
              <a:rPr lang="en-US" altLang="en-US" dirty="0">
                <a:latin typeface="Arial" panose="020B0604020202020204" pitchFamily="34" charset="0"/>
              </a:rPr>
              <a:t>issued a technical assistance document, revised June 2010, titled “Questions and Answers on Individualized Education Programs (IEP’s), Evaluations, and Reevaluations”.   Topics addressed include: </a:t>
            </a:r>
          </a:p>
          <a:p>
            <a:pPr marL="698500" lvl="1" indent="-231775">
              <a:lnSpc>
                <a:spcPct val="90000"/>
              </a:lnSpc>
              <a:buFontTx/>
              <a:buAutoNum type="alphaLcPeriod"/>
            </a:pPr>
            <a:r>
              <a:rPr lang="en-US" altLang="en-US" dirty="0">
                <a:latin typeface="Arial" panose="020B0604020202020204" pitchFamily="34" charset="0"/>
              </a:rPr>
              <a:t>students transferring from one district to another, </a:t>
            </a:r>
          </a:p>
          <a:p>
            <a:pPr marL="698500" lvl="1" indent="-231775">
              <a:lnSpc>
                <a:spcPct val="90000"/>
              </a:lnSpc>
              <a:buFontTx/>
              <a:buAutoNum type="alphaLcPeriod"/>
            </a:pPr>
            <a:r>
              <a:rPr lang="en-US" altLang="en-US" dirty="0">
                <a:latin typeface="Arial" panose="020B0604020202020204" pitchFamily="34" charset="0"/>
              </a:rPr>
              <a:t>initial evaluation timelines and determination of eligibility, </a:t>
            </a:r>
          </a:p>
          <a:p>
            <a:pPr marL="698500" lvl="1" indent="-231775">
              <a:lnSpc>
                <a:spcPct val="90000"/>
              </a:lnSpc>
              <a:buFontTx/>
              <a:buAutoNum type="alphaLcPeriod"/>
            </a:pPr>
            <a:r>
              <a:rPr lang="en-US" altLang="en-US" dirty="0">
                <a:latin typeface="Arial" panose="020B0604020202020204" pitchFamily="34" charset="0"/>
              </a:rPr>
              <a:t>IEP team membership and IEP meetings, </a:t>
            </a:r>
          </a:p>
          <a:p>
            <a:pPr marL="698500" lvl="1" indent="-231775">
              <a:lnSpc>
                <a:spcPct val="90000"/>
              </a:lnSpc>
              <a:buFontTx/>
              <a:buAutoNum type="alphaLcPeriod"/>
            </a:pPr>
            <a:r>
              <a:rPr lang="en-US" altLang="en-US" dirty="0">
                <a:latin typeface="Arial" panose="020B0604020202020204" pitchFamily="34" charset="0"/>
              </a:rPr>
              <a:t>consent provisions, </a:t>
            </a:r>
          </a:p>
          <a:p>
            <a:pPr marL="698500" lvl="1" indent="-231775">
              <a:lnSpc>
                <a:spcPct val="90000"/>
              </a:lnSpc>
              <a:buFontTx/>
              <a:buAutoNum type="alphaLcPeriod"/>
            </a:pPr>
            <a:r>
              <a:rPr lang="en-US" altLang="en-US" dirty="0">
                <a:latin typeface="Arial" panose="020B0604020202020204" pitchFamily="34" charset="0"/>
              </a:rPr>
              <a:t>related services, and </a:t>
            </a:r>
          </a:p>
          <a:p>
            <a:pPr marL="698500" lvl="1" indent="-231775">
              <a:lnSpc>
                <a:spcPct val="90000"/>
              </a:lnSpc>
              <a:buFontTx/>
              <a:buAutoNum type="alphaLcPeriod"/>
            </a:pPr>
            <a:r>
              <a:rPr lang="en-US" altLang="en-US" dirty="0">
                <a:latin typeface="Arial" panose="020B0604020202020204" pitchFamily="34" charset="0"/>
              </a:rPr>
              <a:t>secondary transition.</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A1015C8-26B6-4581-8A6B-B3C24BD3663F}" type="slidenum">
              <a:rPr lang="en-US" altLang="en-US"/>
              <a:pPr eaLnBrk="1" hangingPunct="1">
                <a:spcBef>
                  <a:spcPct val="0"/>
                </a:spcBef>
              </a:pPr>
              <a:t>107</a:t>
            </a:fld>
            <a:endParaRPr lang="en-US" altLang="en-US" dirty="0"/>
          </a:p>
        </p:txBody>
      </p:sp>
    </p:spTree>
    <p:extLst>
      <p:ext uri="{BB962C8B-B14F-4D97-AF65-F5344CB8AC3E}">
        <p14:creationId xmlns:p14="http://schemas.microsoft.com/office/powerpoint/2010/main" val="220274422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latin typeface="Arial" panose="020B0604020202020204"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3982C8F-020B-48D8-9385-6E669DCB45FD}" type="slidenum">
              <a:rPr lang="en-US" altLang="en-US"/>
              <a:pPr eaLnBrk="1" hangingPunct="1">
                <a:spcBef>
                  <a:spcPct val="0"/>
                </a:spcBef>
              </a:pPr>
              <a:t>108</a:t>
            </a:fld>
            <a:endParaRPr lang="en-US" altLang="en-US" dirty="0"/>
          </a:p>
        </p:txBody>
      </p:sp>
    </p:spTree>
    <p:extLst>
      <p:ext uri="{BB962C8B-B14F-4D97-AF65-F5344CB8AC3E}">
        <p14:creationId xmlns:p14="http://schemas.microsoft.com/office/powerpoint/2010/main" val="70846878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109</a:t>
            </a:fld>
            <a:endParaRPr lang="en-US" dirty="0"/>
          </a:p>
        </p:txBody>
      </p:sp>
    </p:spTree>
    <p:extLst>
      <p:ext uri="{BB962C8B-B14F-4D97-AF65-F5344CB8AC3E}">
        <p14:creationId xmlns:p14="http://schemas.microsoft.com/office/powerpoint/2010/main" val="3889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defRPr/>
            </a:pPr>
            <a:r>
              <a:rPr lang="en-US" sz="1100" dirty="0"/>
              <a:t>This chart shows two years of monitoring results for four of the compliance areas relating to the provision of a free, appropriate public education:</a:t>
            </a:r>
          </a:p>
          <a:p>
            <a:pPr marL="466298" indent="-228292">
              <a:lnSpc>
                <a:spcPct val="80000"/>
              </a:lnSpc>
              <a:buFontTx/>
              <a:buAutoNum type="arabicPeriod"/>
              <a:defRPr/>
            </a:pPr>
            <a:r>
              <a:rPr lang="en-US" sz="1100" dirty="0"/>
              <a:t>Evaluations – the percentage of evaluations that were sufficient in scope (determined to meet all of the three “prongs” – establish/reconfirm the disability, the adverse educational impact of the disability, and the student’s need for specially designed instruction).</a:t>
            </a:r>
          </a:p>
          <a:p>
            <a:pPr marL="466298" indent="-228292">
              <a:lnSpc>
                <a:spcPct val="80000"/>
              </a:lnSpc>
              <a:buFontTx/>
              <a:buAutoNum type="arabicPeriod"/>
              <a:defRPr/>
            </a:pPr>
            <a:r>
              <a:rPr lang="en-US" sz="1100" dirty="0"/>
              <a:t>Evaluation and IEP Consistency – the percentage of files that demonstrated consistency between the areas of service recommended on the evaluation and the areas of service identified on the IEP.  This category also includes files that contained a reevaluation to support a significant change in placement, if such a change was being made.</a:t>
            </a:r>
          </a:p>
          <a:p>
            <a:pPr marL="466298" indent="-228292">
              <a:lnSpc>
                <a:spcPct val="80000"/>
              </a:lnSpc>
              <a:buFontTx/>
              <a:buAutoNum type="arabicPeriod"/>
              <a:defRPr/>
            </a:pPr>
            <a:r>
              <a:rPr lang="en-US" sz="1100" dirty="0"/>
              <a:t>Provision of specially designed instruction – Based on reviews of student schedules, interviews with staff, and/or classroom visitations, this reports the percentage of students determined to be receiving specially designed instruction in all of the areas of service identified in the IEP.</a:t>
            </a:r>
          </a:p>
          <a:p>
            <a:pPr marL="466298" indent="-228292">
              <a:lnSpc>
                <a:spcPct val="80000"/>
              </a:lnSpc>
              <a:buFontTx/>
              <a:buAutoNum type="arabicPeriod"/>
              <a:defRPr/>
            </a:pPr>
            <a:r>
              <a:rPr lang="en-US" sz="1100" dirty="0"/>
              <a:t>Secondary Transition – the percentage of students turning age 16 and above who had an IEP that sufficiently addressed all of the required secondary transition components.  Note: This percentage is the number of </a:t>
            </a:r>
            <a:r>
              <a:rPr lang="en-US" sz="1100" u="sng" dirty="0"/>
              <a:t>only those files for students turning 16 and above</a:t>
            </a:r>
            <a:r>
              <a:rPr lang="en-US" sz="1100" dirty="0"/>
              <a:t> that were compliant in this area.</a:t>
            </a:r>
          </a:p>
          <a:p>
            <a:pPr>
              <a:lnSpc>
                <a:spcPct val="80000"/>
              </a:lnSpc>
              <a:defRPr/>
            </a:pPr>
            <a:r>
              <a:rPr lang="en-US" sz="1100" dirty="0"/>
              <a:t>As shown on this graph, secondary transition still remains an area in need of improvement</a:t>
            </a:r>
            <a:r>
              <a:rPr lang="en-US" sz="1100" baseline="0" dirty="0"/>
              <a:t> – nearly one out of every four IEPs for students turning 16 and above is missing one or more of the required transition components.  </a:t>
            </a:r>
            <a:endParaRPr lang="en-US" sz="1100"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F72C019-083E-47C8-A405-E9CB0F99C3B4}" type="slidenum">
              <a:rPr lang="en-US" altLang="en-US"/>
              <a:pPr eaLnBrk="1" hangingPunct="1">
                <a:spcBef>
                  <a:spcPct val="0"/>
                </a:spcBef>
              </a:pPr>
              <a:t>11</a:t>
            </a:fld>
            <a:endParaRPr lang="en-US" altLang="en-US" dirty="0"/>
          </a:p>
        </p:txBody>
      </p:sp>
    </p:spTree>
    <p:extLst>
      <p:ext uri="{BB962C8B-B14F-4D97-AF65-F5344CB8AC3E}">
        <p14:creationId xmlns:p14="http://schemas.microsoft.com/office/powerpoint/2010/main" val="3035967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623888" y="4410075"/>
            <a:ext cx="5842000" cy="41767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t>This chart shows two years of monitoring results for seven of the compliance areas relating to the procedural components of the evaluation and IEP:</a:t>
            </a:r>
          </a:p>
          <a:p>
            <a:pPr marL="404773" indent="-228292">
              <a:buFontTx/>
              <a:buAutoNum type="arabicPeriod"/>
              <a:defRPr/>
            </a:pPr>
            <a:r>
              <a:rPr lang="en-US" sz="1000" dirty="0"/>
              <a:t>Present levels of academic achievement and functional performance – the percentage of IEPs that contained specific information/data to support the student’s current functioning levels in all identified service areas.</a:t>
            </a:r>
          </a:p>
          <a:p>
            <a:pPr marL="404773" indent="-228292">
              <a:buFontTx/>
              <a:buAutoNum type="arabicPeriod"/>
              <a:defRPr/>
            </a:pPr>
            <a:r>
              <a:rPr lang="en-US" sz="1000" dirty="0"/>
              <a:t>Measurable annual goals – the percentage of IEPs in which all of the annual goals were written in measurable terms.</a:t>
            </a:r>
          </a:p>
          <a:p>
            <a:pPr marL="404773" indent="-228292">
              <a:buFontTx/>
              <a:buAutoNum type="arabicPeriod"/>
              <a:defRPr/>
            </a:pPr>
            <a:r>
              <a:rPr lang="en-US" sz="1000" dirty="0"/>
              <a:t>Progress reporting – the percentage of IEPs that identified how the district will measure the student’s progress toward meeting the annual goals and when the district would provide periodic reports on the progress the student is making toward meeting the annual goals.</a:t>
            </a:r>
          </a:p>
          <a:p>
            <a:pPr marL="404773" indent="-228292">
              <a:buFontTx/>
              <a:buAutoNum type="arabicPeriod"/>
              <a:defRPr/>
            </a:pPr>
            <a:r>
              <a:rPr lang="en-US" sz="1000" dirty="0"/>
              <a:t>State assessment – the percentage of IEPs that included information related to the student’s participation in the statewide assessment, including (if applicable) why the student could not participate in the regular state assessment, why the selected alternate assessment was appropriate, and the identification of necessary accommodations for participating in the regular state assessment. (Note: this element is only reviewed if the IEP covers a school year in which the state assessment is administered).</a:t>
            </a:r>
          </a:p>
          <a:p>
            <a:pPr marL="404773" indent="-228292">
              <a:buFontTx/>
              <a:buAutoNum type="arabicPeriod"/>
              <a:defRPr/>
            </a:pPr>
            <a:r>
              <a:rPr lang="en-US" sz="1000" dirty="0"/>
              <a:t>Summary of services – often referred to as the “IEP service matrix”, this shows the percentage of IEPs that clearly delineated the frequency, location, and duration for all services being provided.  This also</a:t>
            </a:r>
            <a:r>
              <a:rPr lang="en-US" sz="1000" baseline="0" dirty="0"/>
              <a:t> includes whether the service matrix was consistent with the services that the student was actually receiving (based on the student’s schedule and service provider interviews).</a:t>
            </a:r>
          </a:p>
          <a:p>
            <a:pPr marL="404773" indent="-228292">
              <a:buFontTx/>
              <a:buAutoNum type="arabicPeriod"/>
              <a:defRPr/>
            </a:pPr>
            <a:r>
              <a:rPr lang="en-US" sz="1000" baseline="0" dirty="0"/>
              <a:t>LRE Explanation – the percentage of IEPs that contained an explanation of the extent (if any) to which the student will not participate with nondisabled students in the general education classroom and extracurricular and nonacademic activities.</a:t>
            </a:r>
            <a:endParaRPr lang="en-US" sz="1000" dirty="0"/>
          </a:p>
          <a:p>
            <a:pPr marL="404773" indent="-228292">
              <a:buFontTx/>
              <a:buAutoNum type="arabicPeriod"/>
              <a:defRPr/>
            </a:pPr>
            <a:r>
              <a:rPr lang="en-US" sz="1000" dirty="0"/>
              <a:t>IEP team members – the percentage of IEPs that documented the participation of all required team members in the IEP meeting, or the district’s and parent’s written</a:t>
            </a:r>
            <a:r>
              <a:rPr lang="en-US" sz="1000" baseline="0" dirty="0"/>
              <a:t> </a:t>
            </a:r>
            <a:r>
              <a:rPr lang="en-US" sz="1000" dirty="0"/>
              <a:t>agreement/consent to excuse a required member (if applicable).</a:t>
            </a:r>
          </a:p>
          <a:p>
            <a:pPr>
              <a:defRPr/>
            </a:pPr>
            <a:r>
              <a:rPr lang="en-US" sz="1000" dirty="0"/>
              <a:t>As shown on this graph, there are still challenges related to measurable annual goals – approximately</a:t>
            </a:r>
            <a:r>
              <a:rPr lang="en-US" sz="1000" baseline="0" dirty="0"/>
              <a:t> </a:t>
            </a:r>
            <a:r>
              <a:rPr lang="en-US" sz="1000" dirty="0"/>
              <a:t>one out of every three IEPs contain goals that are not measurable.</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962EA68-6486-4699-8D5E-388A76483981}" type="slidenum">
              <a:rPr lang="en-US" altLang="en-US"/>
              <a:pPr eaLnBrk="1" hangingPunct="1">
                <a:spcBef>
                  <a:spcPct val="0"/>
                </a:spcBef>
              </a:pPr>
              <a:t>12</a:t>
            </a:fld>
            <a:endParaRPr lang="en-US" altLang="en-US" dirty="0"/>
          </a:p>
        </p:txBody>
      </p:sp>
    </p:spTree>
    <p:extLst>
      <p:ext uri="{BB962C8B-B14F-4D97-AF65-F5344CB8AC3E}">
        <p14:creationId xmlns:p14="http://schemas.microsoft.com/office/powerpoint/2010/main" val="3181408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dirty="0">
                <a:latin typeface="Arial" panose="020B0604020202020204" pitchFamily="34" charset="0"/>
              </a:rPr>
              <a:t>This training module will cover many of these areas, but the primary focus will be on measurable annual goals and secondary transition – the two areas that present the greatest challenges in our state (as shown on the previous 2 slides).</a:t>
            </a:r>
          </a:p>
          <a:p>
            <a:endParaRPr lang="en-US" altLang="en-US" dirty="0">
              <a:latin typeface="Arial" panose="020B0604020202020204"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281164C-68CD-420E-A047-4348ABDA6414}"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386197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701675" y="4410075"/>
            <a:ext cx="5607050" cy="31797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An overview of the WACs relating to providing prior written notice to parents of</a:t>
            </a:r>
            <a:r>
              <a:rPr lang="en-US" baseline="0" dirty="0"/>
              <a:t> the decision to evaluate their child:</a:t>
            </a:r>
          </a:p>
          <a:p>
            <a:pPr indent="-384048">
              <a:buFont typeface="Wingdings" panose="05000000000000000000" pitchFamily="2" charset="2"/>
              <a:buChar char="§"/>
            </a:pPr>
            <a:r>
              <a:rPr lang="en-US" altLang="en-US" sz="2500" dirty="0"/>
              <a:t>Prior written notice must be provided to the parent a reasonable time before the district proposes to initiate an evaluation of a student.  The term “reasonable time” is not specifically defined in the regulations.</a:t>
            </a:r>
          </a:p>
          <a:p>
            <a:pPr indent="-384048">
              <a:buFont typeface="Wingdings" panose="05000000000000000000" pitchFamily="2" charset="2"/>
              <a:buChar char="§"/>
            </a:pPr>
            <a:r>
              <a:rPr lang="en-US" altLang="en-US" sz="2500" dirty="0"/>
              <a:t>The notice must include:</a:t>
            </a:r>
          </a:p>
          <a:p>
            <a:pPr marL="742950" lvl="1" indent="-285750">
              <a:buFont typeface="Courier New" panose="02070309020205020404" pitchFamily="49" charset="0"/>
              <a:buChar char="o"/>
            </a:pPr>
            <a:r>
              <a:rPr lang="en-US" sz="1800" dirty="0"/>
              <a:t>An explanation of why the district has decided to conduct the evaluation;  </a:t>
            </a:r>
          </a:p>
          <a:p>
            <a:pPr marL="742950" lvl="1" indent="-285750">
              <a:buFont typeface="Courier New" panose="02070309020205020404" pitchFamily="49" charset="0"/>
              <a:buChar char="o"/>
            </a:pPr>
            <a:r>
              <a:rPr lang="en-US" sz="1800" dirty="0"/>
              <a:t>A description of the evaluation procedures, assessments, records, or reports that will be used as a basis for the evaluation; </a:t>
            </a:r>
          </a:p>
          <a:p>
            <a:pPr marL="742950" lvl="1" indent="-285750">
              <a:buFont typeface="Courier New" panose="02070309020205020404" pitchFamily="49" charset="0"/>
              <a:buChar char="o"/>
            </a:pPr>
            <a:r>
              <a:rPr lang="en-US" sz="1800" dirty="0"/>
              <a:t>What other options the district may have considered in the evaluation process and why those options were accepted or rejected; and</a:t>
            </a:r>
          </a:p>
          <a:p>
            <a:pPr marL="742950" lvl="1" indent="-285750">
              <a:buFont typeface="Courier New" panose="02070309020205020404" pitchFamily="49" charset="0"/>
              <a:buChar char="o"/>
            </a:pPr>
            <a:r>
              <a:rPr lang="en-US" sz="1800" dirty="0"/>
              <a:t>A description of any other factors the district considers to be relevant to the decision to evaluate the child.</a:t>
            </a:r>
          </a:p>
          <a:p>
            <a:pPr indent="-384048">
              <a:buFont typeface="Wingdings" panose="05000000000000000000" pitchFamily="2" charset="2"/>
              <a:buChar char="§"/>
            </a:pPr>
            <a:r>
              <a:rPr lang="en-US" altLang="en-US" sz="2500" dirty="0"/>
              <a:t>Prior written notice must be provided in the parent’s native language or other mode of communication used by the parent,</a:t>
            </a:r>
            <a:r>
              <a:rPr lang="en-US" altLang="en-US" sz="2500" baseline="0" dirty="0"/>
              <a:t> unless it is clearly not feasible to do so.</a:t>
            </a:r>
            <a:endParaRPr lang="en-US" altLang="en-US" sz="2500" dirty="0"/>
          </a:p>
          <a:p>
            <a:pPr marL="0" indent="0">
              <a:buFont typeface="Wingdings" panose="05000000000000000000" pitchFamily="2" charset="2"/>
              <a:buNone/>
            </a:pPr>
            <a:r>
              <a:rPr lang="en-US" altLang="en-US" sz="2500" dirty="0"/>
              <a:t>Note: a</a:t>
            </a:r>
            <a:r>
              <a:rPr lang="en-US" altLang="en-US" sz="2500" baseline="0" dirty="0"/>
              <a:t> prior written notice is sent </a:t>
            </a:r>
            <a:r>
              <a:rPr lang="en-US" altLang="en-US" sz="2500" b="1" u="sng" baseline="0" dirty="0"/>
              <a:t>after</a:t>
            </a:r>
            <a:r>
              <a:rPr lang="en-US" altLang="en-US" sz="2500" b="0" u="none" baseline="0" dirty="0"/>
              <a:t> a decision is made, but </a:t>
            </a:r>
            <a:r>
              <a:rPr lang="en-US" altLang="en-US" sz="2500" b="1" u="sng" baseline="0" dirty="0"/>
              <a:t>prior to</a:t>
            </a:r>
            <a:r>
              <a:rPr lang="en-US" altLang="en-US" sz="2500" b="0" u="none" baseline="0" dirty="0"/>
              <a:t> implementing the decision.</a:t>
            </a:r>
            <a:endParaRPr lang="en-US" altLang="en-US" sz="2500" dirty="0"/>
          </a:p>
          <a:p>
            <a:pPr>
              <a:defRPr/>
            </a:pPr>
            <a:endParaRPr lang="en-US" sz="400" dirty="0"/>
          </a:p>
          <a:p>
            <a:pPr lvl="1">
              <a:buFontTx/>
              <a:buChar char="•"/>
              <a:defRPr/>
            </a:pPr>
            <a:endParaRPr 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2FEB6C2-5AF0-4757-9A5D-D54AD4A95B7B}" type="slidenum">
              <a:rPr lang="en-US" altLang="en-US"/>
              <a:pPr eaLnBrk="1" hangingPunct="1">
                <a:spcBef>
                  <a:spcPct val="0"/>
                </a:spcBef>
              </a:pPr>
              <a:t>14</a:t>
            </a:fld>
            <a:endParaRPr lang="en-US" altLang="en-US" dirty="0"/>
          </a:p>
        </p:txBody>
      </p:sp>
    </p:spTree>
    <p:extLst>
      <p:ext uri="{BB962C8B-B14F-4D97-AF65-F5344CB8AC3E}">
        <p14:creationId xmlns:p14="http://schemas.microsoft.com/office/powerpoint/2010/main" val="2023456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701675" y="4410075"/>
            <a:ext cx="5607050" cy="31797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An overview of the WACs relating to parent consent for evaluation:</a:t>
            </a:r>
          </a:p>
          <a:p>
            <a:pPr marL="404773" lvl="1" indent="-228292">
              <a:buFont typeface="Arial" pitchFamily="34" charset="0"/>
              <a:buChar char="•"/>
              <a:defRPr/>
            </a:pPr>
            <a:r>
              <a:rPr lang="en-US" dirty="0"/>
              <a:t>Written parental consent must be obtained before conducting an initial evaluation. The district may ask the parent to mediate or pursue due process if the parent refuses. </a:t>
            </a:r>
          </a:p>
          <a:p>
            <a:pPr marL="404773" lvl="1" indent="-228292">
              <a:buFont typeface="Arial" pitchFamily="34" charset="0"/>
              <a:buChar char="•"/>
              <a:defRPr/>
            </a:pPr>
            <a:r>
              <a:rPr lang="en-US" dirty="0"/>
              <a:t>For reevaluations, the district must obtain parent consent, or document reasonable efforts to obtain consent, prior to conducting the reevaluation (ONLY if conducting new assessments as part of the reevaluation).  If the parent does not respond to the district’s documented attempts to obtain parent consent, the district may proceed with the reevaluation.  The term “reasonable” is not defined in the regulations, but state and federal law</a:t>
            </a:r>
            <a:r>
              <a:rPr lang="en-US" baseline="0" dirty="0"/>
              <a:t> requires districts to keep a record of their attempts to obtain consent.  Examples of reasonable attempts may include making multiple phone calls at different times and/or different days, print copy mailing, electronic mailing, making one or more home visits, etc.</a:t>
            </a:r>
            <a:endParaRPr lang="en-US" dirty="0"/>
          </a:p>
          <a:p>
            <a:pPr marL="404773" lvl="1" indent="-228292">
              <a:buFont typeface="Arial" pitchFamily="34" charset="0"/>
              <a:buChar char="•"/>
              <a:defRPr/>
            </a:pPr>
            <a:r>
              <a:rPr lang="en-US" dirty="0"/>
              <a:t>Parent consent for an evaluation/reevaluation is not required when reviewing existing data as part of the evaluation or administering a test that is administered to all students (unless parent consent is required for all students).</a:t>
            </a:r>
          </a:p>
          <a:p>
            <a:pPr lvl="1">
              <a:buFontTx/>
              <a:buNone/>
              <a:defRPr/>
            </a:pPr>
            <a:endParaRPr 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2FEB6C2-5AF0-4757-9A5D-D54AD4A95B7B}"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2066922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701675" y="4330700"/>
            <a:ext cx="5764213" cy="41767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sz="1100" dirty="0"/>
              <a:t>All evaluations must meet three conditions</a:t>
            </a:r>
            <a:r>
              <a:rPr lang="en-US" sz="1100" baseline="0" dirty="0"/>
              <a:t> (often referred to as “prongs”)</a:t>
            </a:r>
            <a:r>
              <a:rPr lang="en-US" sz="1100" dirty="0"/>
              <a:t>:</a:t>
            </a:r>
          </a:p>
          <a:p>
            <a:pPr marL="527824" lvl="1" indent="-289818">
              <a:lnSpc>
                <a:spcPct val="90000"/>
              </a:lnSpc>
              <a:buFontTx/>
              <a:buAutoNum type="arabicPeriod"/>
              <a:defRPr/>
            </a:pPr>
            <a:r>
              <a:rPr lang="en-US" sz="1100" dirty="0"/>
              <a:t>Establish (for initial evaluations) or reconfirm (for reevaluations) the presence of a disability that meets the criteria for one of the 14 disability categories described in WAC 392-172A-01035.  Evaluations must assess the student in all areas related to the suspected disability.</a:t>
            </a:r>
          </a:p>
          <a:p>
            <a:pPr marL="527824" lvl="1" indent="-289818">
              <a:lnSpc>
                <a:spcPct val="90000"/>
              </a:lnSpc>
              <a:buFontTx/>
              <a:buAutoNum type="arabicPeriod"/>
              <a:defRPr/>
            </a:pPr>
            <a:r>
              <a:rPr lang="en-US" sz="1100" dirty="0"/>
              <a:t>The evaluation or reevaluation must document the adverse educational impact of the disability.  This could be documented through a variety of ways, including, but not limited to: an interpretation of specific assessment data in relation to the student’s classroom performance, information gathered from student observations, general and/or special education teacher reports, results of research-based interventions attempted, etc.</a:t>
            </a:r>
          </a:p>
          <a:p>
            <a:pPr marL="527824" lvl="1" indent="-289818">
              <a:lnSpc>
                <a:spcPct val="90000"/>
              </a:lnSpc>
              <a:buFontTx/>
              <a:buAutoNum type="arabicPeriod"/>
              <a:defRPr/>
            </a:pPr>
            <a:r>
              <a:rPr lang="en-US" sz="1100" dirty="0"/>
              <a:t>The evaluation must support the student’s need for special education and related services in each of the recommended service areas.  This means that if the reevaluation is recommending reading, behavior, and speech, for example, there needs to be specific data to show that the student is in need of services in each of these areas.  Any decisions that are made with regard to recommendations for services must be supported with current data that are included in the evaluation/reevaluation report.  Data obtained within one calendar year are generally considered to be current.</a:t>
            </a:r>
          </a:p>
          <a:p>
            <a:pPr marL="289818" lvl="1" indent="-289818">
              <a:lnSpc>
                <a:spcPct val="90000"/>
              </a:lnSpc>
              <a:buFontTx/>
              <a:buChar char="•"/>
              <a:defRPr/>
            </a:pPr>
            <a:r>
              <a:rPr lang="en-US" sz="1100" dirty="0"/>
              <a:t>An analysis of monitoring results over the last two years shows that most evaluations/reevaluations that are found to be insufficient fail to meet prong three (followed closely by prong one).</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1A0922-5A99-4C31-8614-21EC4E138AF3}" type="slidenum">
              <a:rPr lang="en-US" altLang="en-US"/>
              <a:pPr eaLnBrk="1" hangingPunct="1">
                <a:spcBef>
                  <a:spcPct val="0"/>
                </a:spcBef>
              </a:pPr>
              <a:t>16</a:t>
            </a:fld>
            <a:endParaRPr lang="en-US" altLang="en-US" dirty="0"/>
          </a:p>
        </p:txBody>
      </p:sp>
    </p:spTree>
    <p:extLst>
      <p:ext uri="{BB962C8B-B14F-4D97-AF65-F5344CB8AC3E}">
        <p14:creationId xmlns:p14="http://schemas.microsoft.com/office/powerpoint/2010/main" val="1717586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701675" y="4410075"/>
            <a:ext cx="5607050" cy="38782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sz="1100" dirty="0"/>
              <a:t>In addition to the requirements discussed on the previous slide, all evaluations and reevaluations, regardless of which eligibility category is being considered, must also meet these additional requirements:</a:t>
            </a:r>
          </a:p>
          <a:p>
            <a:pPr marL="233149" indent="-233149">
              <a:lnSpc>
                <a:spcPct val="90000"/>
              </a:lnSpc>
              <a:buFontTx/>
              <a:buChar char="•"/>
              <a:defRPr/>
            </a:pPr>
            <a:r>
              <a:rPr lang="en-US" sz="1100" dirty="0"/>
              <a:t>Multiple sources – Eligibility for special education cannot be based upon a single test or criterion.  The evaluation group should use a variety of assessment tools and strategies to gather relevant functional, developmental, and academic information about the student, including information provided by the parent.  </a:t>
            </a:r>
          </a:p>
          <a:p>
            <a:pPr marL="233149" indent="-233149">
              <a:lnSpc>
                <a:spcPct val="90000"/>
              </a:lnSpc>
              <a:buFontTx/>
              <a:buChar char="•"/>
              <a:defRPr/>
            </a:pPr>
            <a:r>
              <a:rPr lang="en-US" sz="1100" dirty="0"/>
              <a:t>Non-discriminatory – The student should be assessed in his/her native language unless it is clearly not feasible to do so.  Assessment tools that are used should be valid and reliable and administered by trained and knowledgeable personnel.</a:t>
            </a:r>
          </a:p>
          <a:p>
            <a:pPr marL="233149" indent="-233149">
              <a:lnSpc>
                <a:spcPct val="90000"/>
              </a:lnSpc>
              <a:buFontTx/>
              <a:buChar char="•"/>
              <a:defRPr/>
            </a:pPr>
            <a:r>
              <a:rPr lang="en-US" sz="1100" dirty="0"/>
              <a:t>All areas – The evaluation group must assess the student in all areas related to the suspected disability, including (as appropriate) health, vision, hearing, social/emotional status, general intelligence, academic performance, communication, and motor abilities.  The evaluation should identify all of the student’s special education and related services needs, whether or not commonly linked to the disability category being considered.</a:t>
            </a:r>
          </a:p>
          <a:p>
            <a:pPr marL="233149" indent="-233149">
              <a:lnSpc>
                <a:spcPct val="90000"/>
              </a:lnSpc>
              <a:buFontTx/>
              <a:buChar char="•"/>
              <a:defRPr/>
            </a:pPr>
            <a:r>
              <a:rPr lang="en-US" sz="1100" dirty="0"/>
              <a:t>Rule outs – For initial evaluations, a student cannot be determined to be eligible for special education if the lack of appropriate instruction in reading or math, or limited English proficiency</a:t>
            </a:r>
            <a:r>
              <a:rPr lang="en-US" sz="1100" baseline="0" dirty="0"/>
              <a:t> is a primary cause of an adverse educational impact. </a:t>
            </a:r>
            <a:endParaRPr lang="en-US" sz="1100" dirty="0"/>
          </a:p>
          <a:p>
            <a:pPr marL="233149" indent="-233149">
              <a:lnSpc>
                <a:spcPct val="90000"/>
              </a:lnSpc>
              <a:buFontTx/>
              <a:buChar char="•"/>
              <a:defRPr/>
            </a:pPr>
            <a:r>
              <a:rPr lang="en-US" sz="1100" dirty="0"/>
              <a:t>Signatures – The evaluation should include the date and signature of each professional member of the evaluation group certifying that the evaluation report represents his/her conclusion.  A separate statement must be included if the report does not represent a member’s conclusion.  The parent is not considered to be a </a:t>
            </a:r>
            <a:r>
              <a:rPr lang="en-US" sz="1100" b="1" u="sng" dirty="0"/>
              <a:t>professional</a:t>
            </a:r>
            <a:r>
              <a:rPr lang="en-US" sz="1100" b="0" u="none" baseline="0" dirty="0"/>
              <a:t> member of the evaluation group, therefore a parent’s signature is not required on the report and the parent is not required to submit a separate statement if the parent disagrees.</a:t>
            </a:r>
            <a:endParaRPr lang="en-US" sz="1100"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96C73D2-C328-41BA-9D10-B271339BDFBF}" type="slidenum">
              <a:rPr lang="en-US" altLang="en-US"/>
              <a:pPr eaLnBrk="1" hangingPunct="1">
                <a:spcBef>
                  <a:spcPct val="0"/>
                </a:spcBef>
              </a:pPr>
              <a:t>17</a:t>
            </a:fld>
            <a:endParaRPr lang="en-US" altLang="en-US" dirty="0"/>
          </a:p>
        </p:txBody>
      </p:sp>
    </p:spTree>
    <p:extLst>
      <p:ext uri="{BB962C8B-B14F-4D97-AF65-F5344CB8AC3E}">
        <p14:creationId xmlns:p14="http://schemas.microsoft.com/office/powerpoint/2010/main" val="3624175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dirty="0"/>
              <a:t>If the evaluation group suspects that the student may have a specific learning disability, additional evaluation requirements apply:</a:t>
            </a:r>
          </a:p>
          <a:p>
            <a:pPr marL="233149" indent="-233149">
              <a:lnSpc>
                <a:spcPct val="90000"/>
              </a:lnSpc>
              <a:buFontTx/>
              <a:buChar char="•"/>
              <a:defRPr/>
            </a:pPr>
            <a:r>
              <a:rPr lang="en-US" dirty="0"/>
              <a:t>Additional members – The evaluation group must also include the parent, the student’s general education classroom teacher, and at least one individual qualified to conduct individual diagnostic examinations of students (such as a school psychologist, speech language pathologist, or remedial reading teacher).</a:t>
            </a:r>
          </a:p>
          <a:p>
            <a:pPr marL="233149" indent="-233149">
              <a:lnSpc>
                <a:spcPct val="90000"/>
              </a:lnSpc>
              <a:buFontTx/>
              <a:buChar char="•"/>
              <a:defRPr/>
            </a:pPr>
            <a:r>
              <a:rPr lang="en-US" dirty="0"/>
              <a:t>Lack of achievement – The evaluation must document that the student does not achieve adequately for his/her age or meet state grade level standards in at least one area (oral expression, listening comprehension, written expression, basic reading skill, reading fluency skills, reading comprehension, math calculation, and/or math problem solving).</a:t>
            </a:r>
          </a:p>
          <a:p>
            <a:pPr marL="233149" indent="-233149">
              <a:lnSpc>
                <a:spcPct val="90000"/>
              </a:lnSpc>
              <a:buFontTx/>
              <a:buChar char="•"/>
              <a:defRPr/>
            </a:pPr>
            <a:r>
              <a:rPr lang="en-US" dirty="0"/>
              <a:t>Rule out – In addition to ruling out the lack of appropriate instruction in reading and math and limited English proficiency, the evaluation group must determine that the results are not primarily the result of a visual, hearing or motor disability; intellectual disability; emotional disturbance; cultural factors; or environmental or economic disadvantage. </a:t>
            </a:r>
          </a:p>
          <a:p>
            <a:pPr marL="233149" indent="-233149">
              <a:lnSpc>
                <a:spcPct val="90000"/>
              </a:lnSpc>
              <a:buFontTx/>
              <a:buChar char="•"/>
              <a:defRPr/>
            </a:pPr>
            <a:r>
              <a:rPr lang="en-US" dirty="0"/>
              <a:t>Observation – The evaluation group must use information from an observation in routine classroom instruction that was done before the student was referred for an evaluation, or have at least one member of the evaluation group conduct an observation in the general education classroom as part of the </a:t>
            </a:r>
            <a:r>
              <a:rPr lang="en-US" u="sng" dirty="0"/>
              <a:t>initial</a:t>
            </a:r>
            <a:r>
              <a:rPr lang="en-US" u="none" baseline="0" dirty="0"/>
              <a:t> </a:t>
            </a:r>
            <a:r>
              <a:rPr lang="en-US" u="none" dirty="0"/>
              <a:t>evaluation (or the first evaluation in which the group is considering eligibility as SLD)</a:t>
            </a:r>
            <a:r>
              <a:rPr lang="en-US" dirty="0"/>
              <a:t>.</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9AE46B2-FB63-4631-90DA-5036E67116A0}" type="slidenum">
              <a:rPr lang="en-US" altLang="en-US"/>
              <a:pPr eaLnBrk="1" hangingPunct="1">
                <a:spcBef>
                  <a:spcPct val="0"/>
                </a:spcBef>
              </a:pPr>
              <a:t>18</a:t>
            </a:fld>
            <a:endParaRPr lang="en-US" altLang="en-US" dirty="0"/>
          </a:p>
        </p:txBody>
      </p:sp>
    </p:spTree>
    <p:extLst>
      <p:ext uri="{BB962C8B-B14F-4D97-AF65-F5344CB8AC3E}">
        <p14:creationId xmlns:p14="http://schemas.microsoft.com/office/powerpoint/2010/main" val="1869107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149" indent="-233149">
              <a:lnSpc>
                <a:spcPct val="90000"/>
              </a:lnSpc>
              <a:buFontTx/>
              <a:buChar char="•"/>
              <a:defRPr/>
            </a:pPr>
            <a:r>
              <a:rPr lang="en-US" sz="1100" dirty="0"/>
              <a:t>Each school district must develop procedures for identifying students with specific learning disabilities (SLD).  Districts may use a severe discrepancy methodology, a process based on the student’s response to scientific research-based intervention, or a combination of both (for</a:t>
            </a:r>
            <a:r>
              <a:rPr lang="en-US" sz="1100" baseline="0" dirty="0"/>
              <a:t> example,</a:t>
            </a:r>
            <a:r>
              <a:rPr lang="en-US" sz="1100" dirty="0"/>
              <a:t> elementary</a:t>
            </a:r>
            <a:r>
              <a:rPr lang="en-US" sz="1100" baseline="0" dirty="0"/>
              <a:t> schools in a district might be using response to research-based intervention and secondary schools might be using severe discrepancy.  Another example, a district might use response to research-based intervention for reading, but severe discrepancy for math and writing</a:t>
            </a:r>
            <a:r>
              <a:rPr lang="en-US" sz="1100" dirty="0"/>
              <a:t>).</a:t>
            </a:r>
          </a:p>
          <a:p>
            <a:pPr marL="233149" indent="-233149">
              <a:lnSpc>
                <a:spcPct val="90000"/>
              </a:lnSpc>
              <a:buFontTx/>
              <a:buChar char="•"/>
              <a:defRPr/>
            </a:pPr>
            <a:r>
              <a:rPr lang="en-US" sz="1100" dirty="0"/>
              <a:t>If the district is using the severe discrepancy methodology, the evaluation must establish a severe discrepancy between the student’s intellectual ability and academic achievement in one or more areas (oral expression, listening comprehension, written expression, basic reading skill, reading fluency skills, reading comprehension, math calculation, and/or math problem solving); OR</a:t>
            </a:r>
          </a:p>
          <a:p>
            <a:pPr marL="233149" indent="-233149">
              <a:lnSpc>
                <a:spcPct val="90000"/>
              </a:lnSpc>
              <a:buFontTx/>
              <a:buChar char="•"/>
              <a:defRPr/>
            </a:pPr>
            <a:r>
              <a:rPr lang="en-US" sz="1100" dirty="0"/>
              <a:t>If the evaluation results do not appear to accurately represent the student’s intellectual ability or the discrepancy does not appear to be accurate, the group may apply professional judgment.  The group must include a written explanation as to why the student has a severe discrepancy, including a description of all data used to make the determination through professional judgment.  Data that must be used includes formal assessments, review of existing data, assessments of student progress, observation of the student, and information gathered from all other evaluation processes.</a:t>
            </a:r>
          </a:p>
          <a:p>
            <a:pPr marL="233149" indent="-233149">
              <a:lnSpc>
                <a:spcPct val="90000"/>
              </a:lnSpc>
              <a:buFontTx/>
              <a:buChar char="•"/>
              <a:defRPr/>
            </a:pPr>
            <a:r>
              <a:rPr lang="en-US" sz="1100" dirty="0"/>
              <a:t>If using the discrepancy methodology, the district must use OSPI’s published discrepancy tables (“Identification of Students with Specific Learning Disabilities – State of Washington Severe Discrepancy Tables”).</a:t>
            </a:r>
          </a:p>
          <a:p>
            <a:pPr>
              <a:lnSpc>
                <a:spcPct val="90000"/>
              </a:lnSpc>
              <a:defRPr/>
            </a:pPr>
            <a:r>
              <a:rPr lang="en-US" sz="1100" dirty="0"/>
              <a:t>**Important note: the use of the discrepancy tables is only appropriate for students enrolled in grade one and above.</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88854C9-260E-43A4-838F-55BBC54F768E}"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168507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C2DC9BF-AAD5-4AE9-9343-E4FDA51B7CAD}"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2298022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dirty="0"/>
              <a:t>If the district is using a process based on the student’s response to scientific research-based intervention to identify students with SLD, additional evaluation requirements apply.  The evaluation must:</a:t>
            </a:r>
          </a:p>
          <a:p>
            <a:pPr marL="527824" lvl="1" indent="-238007">
              <a:lnSpc>
                <a:spcPct val="90000"/>
              </a:lnSpc>
              <a:buFontTx/>
              <a:buChar char="•"/>
              <a:defRPr/>
            </a:pPr>
            <a:r>
              <a:rPr lang="en-US" dirty="0"/>
              <a:t>include evidence that the student’s general education core curriculum instruction provided the student with the opportunity to increase his/her rate of learning;</a:t>
            </a:r>
          </a:p>
          <a:p>
            <a:pPr marL="527824" lvl="1" indent="-238007">
              <a:lnSpc>
                <a:spcPct val="90000"/>
              </a:lnSpc>
              <a:buFontTx/>
              <a:buChar char="•"/>
              <a:defRPr/>
            </a:pPr>
            <a:r>
              <a:rPr lang="en-US" dirty="0"/>
              <a:t>document two or more intensive, scientifically, research-based interventions that were implemented with fidelity and for a sufficient duration to establish that the student’s rate of learning did not increase or allow the student to reach the identified targets;</a:t>
            </a:r>
          </a:p>
          <a:p>
            <a:pPr marL="527824" lvl="1" indent="-238007">
              <a:lnSpc>
                <a:spcPct val="90000"/>
              </a:lnSpc>
              <a:buFontTx/>
              <a:buChar char="•"/>
              <a:defRPr/>
            </a:pPr>
            <a:r>
              <a:rPr lang="en-US" dirty="0"/>
              <a:t>describe the instructional strategies used and the student-centered data collected in accordance with the district’s response to intervention procedures; and</a:t>
            </a:r>
          </a:p>
          <a:p>
            <a:pPr marL="527824" lvl="1" indent="-238007">
              <a:lnSpc>
                <a:spcPct val="90000"/>
              </a:lnSpc>
              <a:buFontTx/>
              <a:buChar char="•"/>
              <a:defRPr/>
            </a:pPr>
            <a:r>
              <a:rPr lang="en-US" dirty="0"/>
              <a:t>include documentation that the student’s parents were notified about: (a) state and school district policies regarding the amount and nature of student performance data that would be collected and the general education services that would be provided; (b) strategies for increasing the student’s rate of learning; and (c) the parents’ right to request an evaluation.</a:t>
            </a:r>
          </a:p>
          <a:p>
            <a:pPr>
              <a:lnSpc>
                <a:spcPct val="90000"/>
              </a:lnSpc>
              <a:defRPr/>
            </a:pPr>
            <a:endParaRPr lang="en-US" dirty="0"/>
          </a:p>
          <a:p>
            <a:pPr>
              <a:lnSpc>
                <a:spcPct val="90000"/>
              </a:lnSpc>
              <a:defRPr/>
            </a:pPr>
            <a:r>
              <a:rPr lang="en-US" dirty="0"/>
              <a:t>Additional information about RTI can be found on OSPI’s website at: </a:t>
            </a:r>
            <a:r>
              <a:rPr lang="en-US" dirty="0">
                <a:hlinkClick r:id="rId3"/>
              </a:rPr>
              <a:t>http://www.k12.wa.us/RTI/default.aspx</a:t>
            </a:r>
            <a:endParaRPr lang="en-US" dirty="0"/>
          </a:p>
          <a:p>
            <a:pPr>
              <a:lnSpc>
                <a:spcPct val="90000"/>
              </a:lnSpc>
              <a:defRPr/>
            </a:pPr>
            <a:endParaRPr lang="en-US" dirty="0"/>
          </a:p>
          <a:p>
            <a:pPr marL="233149" indent="-233149">
              <a:lnSpc>
                <a:spcPct val="90000"/>
              </a:lnSpc>
              <a:buFontTx/>
              <a:buChar char="•"/>
              <a:defRPr/>
            </a:pPr>
            <a:endParaRPr lang="en-US" sz="1000" dirty="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5E8E714-7FB4-4F33-B916-EF8F9D4B7320}" type="slidenum">
              <a:rPr lang="en-US" altLang="en-US"/>
              <a:pPr eaLnBrk="1" hangingPunct="1">
                <a:spcBef>
                  <a:spcPct val="0"/>
                </a:spcBef>
              </a:pPr>
              <a:t>20</a:t>
            </a:fld>
            <a:endParaRPr lang="en-US" altLang="en-US" dirty="0"/>
          </a:p>
        </p:txBody>
      </p:sp>
    </p:spTree>
    <p:extLst>
      <p:ext uri="{BB962C8B-B14F-4D97-AF65-F5344CB8AC3E}">
        <p14:creationId xmlns:p14="http://schemas.microsoft.com/office/powerpoint/2010/main" val="249989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90000"/>
              </a:lnSpc>
              <a:buFont typeface="Arial" panose="020B0604020202020204" pitchFamily="34" charset="0"/>
              <a:buChar char="•"/>
              <a:defRPr/>
            </a:pPr>
            <a:r>
              <a:rPr lang="en-US" sz="1200" kern="1200" dirty="0">
                <a:solidFill>
                  <a:schemeClr val="tx1"/>
                </a:solidFill>
                <a:effectLst/>
                <a:latin typeface="+mn-lt"/>
                <a:ea typeface="+mn-ea"/>
                <a:cs typeface="+mn-cs"/>
              </a:rPr>
              <a:t>The evaluation report may include a discussion of the student’s pattern of strengths and weaknesses in academic performance, achievement, or both, relative to age, state grade level standards or intellectual development.</a:t>
            </a:r>
            <a:r>
              <a:rPr lang="en-US" sz="1200" kern="1200" baseline="0" dirty="0">
                <a:solidFill>
                  <a:schemeClr val="tx1"/>
                </a:solidFill>
                <a:effectLst/>
                <a:latin typeface="+mn-lt"/>
                <a:ea typeface="+mn-ea"/>
                <a:cs typeface="+mn-cs"/>
              </a:rPr>
              <a:t>  </a:t>
            </a:r>
          </a:p>
          <a:p>
            <a:pPr marL="171450" indent="-171450">
              <a:lnSpc>
                <a:spcPct val="90000"/>
              </a:lnSpc>
              <a:buFont typeface="Arial" panose="020B0604020202020204" pitchFamily="34" charset="0"/>
              <a:buChar char="•"/>
              <a:defRPr/>
            </a:pPr>
            <a:r>
              <a:rPr lang="en-US" sz="1200" kern="1200" dirty="0">
                <a:solidFill>
                  <a:schemeClr val="tx1"/>
                </a:solidFill>
                <a:effectLst/>
                <a:latin typeface="+mn-lt"/>
                <a:ea typeface="+mn-ea"/>
                <a:cs typeface="+mn-cs"/>
              </a:rPr>
              <a:t>The pattern of strengths and weaknesses is an optional activity that may be included as part of determining a discrepancy between actual and expected performance.</a:t>
            </a:r>
          </a:p>
          <a:p>
            <a:pPr marL="171450" indent="-171450">
              <a:lnSpc>
                <a:spcPct val="90000"/>
              </a:lnSpc>
              <a:buFont typeface="Arial" panose="020B0604020202020204" pitchFamily="34" charset="0"/>
              <a:buChar char="•"/>
              <a:defRPr/>
            </a:pPr>
            <a:r>
              <a:rPr lang="en-US" sz="1200" kern="1200" dirty="0">
                <a:solidFill>
                  <a:schemeClr val="tx1"/>
                </a:solidFill>
                <a:effectLst/>
                <a:latin typeface="+mn-lt"/>
                <a:ea typeface="+mn-ea"/>
                <a:cs typeface="+mn-cs"/>
              </a:rPr>
              <a:t>It can be used as part of either methodology</a:t>
            </a:r>
            <a:r>
              <a:rPr lang="en-US" sz="1200" kern="1200" baseline="0" dirty="0">
                <a:solidFill>
                  <a:schemeClr val="tx1"/>
                </a:solidFill>
                <a:effectLst/>
                <a:latin typeface="+mn-lt"/>
                <a:ea typeface="+mn-ea"/>
                <a:cs typeface="+mn-cs"/>
              </a:rPr>
              <a:t> – severe discrepancy or response to research-based intervention.</a:t>
            </a:r>
            <a:r>
              <a:rPr lang="en-US" sz="1000" kern="1200" baseline="0" dirty="0">
                <a:solidFill>
                  <a:schemeClr val="tx1"/>
                </a:solidFill>
                <a:effectLst/>
                <a:latin typeface="+mn-lt"/>
                <a:ea typeface="+mn-ea"/>
                <a:cs typeface="+mn-cs"/>
              </a:rPr>
              <a:t>  However, it is not a standalone methodology for determining eligibility as SLD.</a:t>
            </a:r>
            <a:endParaRPr lang="en-US" sz="1200" kern="1200" baseline="0" dirty="0">
              <a:solidFill>
                <a:schemeClr val="tx1"/>
              </a:solidFill>
              <a:effectLst/>
              <a:latin typeface="+mn-lt"/>
              <a:ea typeface="+mn-ea"/>
              <a:cs typeface="+mn-cs"/>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5E8E714-7FB4-4F33-B916-EF8F9D4B7320}" type="slidenum">
              <a:rPr lang="en-US" altLang="en-US"/>
              <a:pPr eaLnBrk="1" hangingPunct="1">
                <a:spcBef>
                  <a:spcPct val="0"/>
                </a:spcBef>
              </a:pPr>
              <a:t>21</a:t>
            </a:fld>
            <a:endParaRPr lang="en-US" altLang="en-US" dirty="0"/>
          </a:p>
        </p:txBody>
      </p:sp>
    </p:spTree>
    <p:extLst>
      <p:ext uri="{BB962C8B-B14F-4D97-AF65-F5344CB8AC3E}">
        <p14:creationId xmlns:p14="http://schemas.microsoft.com/office/powerpoint/2010/main" val="2055497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The IEP should address the recommendations made in the most current evaluation/reevaluation.  For example, if the reevaluation recommends reading, math, and adaptive skills, the IEP should address those three services through the documenting of present levels and measurable annual goals in each area, as well as the frequency, location, and duration for those three services on the summary of services matrix.  </a:t>
            </a:r>
          </a:p>
          <a:p>
            <a:pPr marL="174625" indent="-174625">
              <a:buFontTx/>
              <a:buChar char="•"/>
            </a:pPr>
            <a:r>
              <a:rPr lang="en-US" altLang="en-US" dirty="0">
                <a:latin typeface="Arial" panose="020B0604020202020204" pitchFamily="34" charset="0"/>
              </a:rPr>
              <a:t>Note - If an area is recommended as a related service (such as speech, occupational therapy, orientation/mobility, etc.), then measurable annual goals are not required.  However, the related service area should be addressed in the present levels section of the IEP and the frequency, location, and duration of the related service should be included on the summary of service matrix. </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42903A-3457-4BC3-916B-457F92BF6555}" type="slidenum">
              <a:rPr lang="en-US" altLang="en-US"/>
              <a:pPr eaLnBrk="1" hangingPunct="1">
                <a:spcBef>
                  <a:spcPct val="0"/>
                </a:spcBef>
              </a:pPr>
              <a:t>22</a:t>
            </a:fld>
            <a:endParaRPr lang="en-US" altLang="en-US" dirty="0"/>
          </a:p>
        </p:txBody>
      </p:sp>
    </p:spTree>
    <p:extLst>
      <p:ext uri="{BB962C8B-B14F-4D97-AF65-F5344CB8AC3E}">
        <p14:creationId xmlns:p14="http://schemas.microsoft.com/office/powerpoint/2010/main" val="284750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701675" y="4410075"/>
            <a:ext cx="5607050" cy="37226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a:lnSpc>
                <a:spcPct val="90000"/>
              </a:lnSpc>
              <a:buFont typeface="Arial" pitchFamily="34" charset="0"/>
              <a:buChar char="•"/>
              <a:defRPr/>
            </a:pPr>
            <a:r>
              <a:rPr lang="en-US" dirty="0"/>
              <a:t>WAC 392-172A-03015 – references when a reevaluation must be conducted.</a:t>
            </a:r>
          </a:p>
          <a:p>
            <a:pPr marL="174862" indent="-174862">
              <a:lnSpc>
                <a:spcPct val="90000"/>
              </a:lnSpc>
              <a:buFont typeface="Arial" pitchFamily="34" charset="0"/>
              <a:buChar char="•"/>
              <a:defRPr/>
            </a:pPr>
            <a:r>
              <a:rPr lang="en-US" dirty="0"/>
              <a:t>WAC 392-172A-03025 (2) – states that a reevaluation must provide data to determine “whether the student continues to meet eligibility, and whether… any additions or modifications to the special education and related services are needed to enable the student to meet the measurable annual goals set out in the IEP…”</a:t>
            </a:r>
          </a:p>
          <a:p>
            <a:pPr marL="174862" indent="-174862">
              <a:lnSpc>
                <a:spcPct val="90000"/>
              </a:lnSpc>
              <a:buFont typeface="Arial" pitchFamily="34" charset="0"/>
              <a:buChar char="•"/>
              <a:defRPr/>
            </a:pPr>
            <a:r>
              <a:rPr lang="en-US" dirty="0"/>
              <a:t>A reevaluation may be warranted prior to adding or deleting areas of service (please refer to Technical Assistance Paper #5 for more information - </a:t>
            </a:r>
            <a:r>
              <a:rPr lang="en-US" dirty="0">
                <a:hlinkClick r:id="rId3"/>
              </a:rPr>
              <a:t>http://www.k12.wa.us/SpecialEd/pubdocs/TAP_5.pdf</a:t>
            </a:r>
            <a:r>
              <a:rPr lang="en-US" dirty="0"/>
              <a:t>).</a:t>
            </a:r>
          </a:p>
          <a:p>
            <a:pPr marL="174862" indent="-174862">
              <a:lnSpc>
                <a:spcPct val="90000"/>
              </a:lnSpc>
              <a:buFont typeface="Arial" pitchFamily="34" charset="0"/>
              <a:buChar char="•"/>
              <a:defRPr/>
            </a:pPr>
            <a:r>
              <a:rPr lang="en-US" dirty="0"/>
              <a:t>Note – this does not mean that a full battery of standardized assessments must be completed – using existing classroom-based data in the reevaluation to support the recommendations would suffice.  It is important to remember that reevaluations must examine all areas of suspected disability (not just the service area being added or deleted), and that the data being used to support the recommendations, including the area being added or deleted, must be current and documented in the evaluation report.</a:t>
            </a:r>
          </a:p>
          <a:p>
            <a:pPr>
              <a:lnSpc>
                <a:spcPct val="90000"/>
              </a:lnSpc>
              <a:buFontTx/>
              <a:buChar char="•"/>
              <a:defRPr/>
            </a:pPr>
            <a:endParaRPr lang="en-US" dirty="0"/>
          </a:p>
          <a:p>
            <a:pPr lvl="1">
              <a:lnSpc>
                <a:spcPct val="90000"/>
              </a:lnSpc>
              <a:defRPr/>
            </a:pPr>
            <a:endParaRPr lang="en-US" sz="1100" u="sng"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8A70A2A-ACF8-4834-9D83-44F13BFD11D1}" type="slidenum">
              <a:rPr lang="en-US" altLang="en-US"/>
              <a:pPr eaLnBrk="1" hangingPunct="1">
                <a:spcBef>
                  <a:spcPct val="0"/>
                </a:spcBef>
              </a:pPr>
              <a:t>23</a:t>
            </a:fld>
            <a:endParaRPr lang="en-US" altLang="en-US" dirty="0"/>
          </a:p>
        </p:txBody>
      </p:sp>
    </p:spTree>
    <p:extLst>
      <p:ext uri="{BB962C8B-B14F-4D97-AF65-F5344CB8AC3E}">
        <p14:creationId xmlns:p14="http://schemas.microsoft.com/office/powerpoint/2010/main" val="2405025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a:buFont typeface="Arial" pitchFamily="34" charset="0"/>
              <a:buChar char="•"/>
              <a:defRPr/>
            </a:pPr>
            <a:r>
              <a:rPr lang="en-US" sz="1100" dirty="0"/>
              <a:t>The Office for Civil Rights has stated that before proposing a substantial or material change in the amount or type of services provided to an eligible student (i.e. a change of placement), a district should conduct a reevaluation. Identifying whether a proposed change in services may be a significant change in placement is done on a case-by-case basis. Some situations that may indicate a significant change in placement are: </a:t>
            </a:r>
          </a:p>
          <a:p>
            <a:pPr marL="466298" indent="-228292">
              <a:spcBef>
                <a:spcPts val="0"/>
              </a:spcBef>
              <a:buFont typeface="+mj-lt"/>
              <a:buAutoNum type="arabicPeriod"/>
              <a:defRPr/>
            </a:pPr>
            <a:r>
              <a:rPr lang="en-US" sz="1100" dirty="0"/>
              <a:t>revisions to the IEP that substantially increase or decrease the amount or type of services provided to the student; </a:t>
            </a:r>
          </a:p>
          <a:p>
            <a:pPr marL="466298" indent="-228292">
              <a:spcBef>
                <a:spcPts val="0"/>
              </a:spcBef>
              <a:buFont typeface="+mj-lt"/>
              <a:buAutoNum type="arabicPeriod"/>
              <a:defRPr/>
            </a:pPr>
            <a:r>
              <a:rPr lang="en-US" sz="1100" dirty="0"/>
              <a:t>changing a student’s setting from a more restrictive to a less restrictive setting or vice versa; </a:t>
            </a:r>
          </a:p>
          <a:p>
            <a:pPr marL="466298" indent="-228292">
              <a:spcBef>
                <a:spcPts val="0"/>
              </a:spcBef>
              <a:buFont typeface="+mj-lt"/>
              <a:buAutoNum type="arabicPeriod"/>
              <a:defRPr/>
            </a:pPr>
            <a:r>
              <a:rPr lang="en-US" sz="1100" dirty="0"/>
              <a:t>adding new or deleting existing services; or </a:t>
            </a:r>
          </a:p>
          <a:p>
            <a:pPr marL="466298" indent="-228292">
              <a:spcBef>
                <a:spcPts val="0"/>
              </a:spcBef>
              <a:buFont typeface="+mj-lt"/>
              <a:buAutoNum type="arabicPeriod"/>
              <a:defRPr/>
            </a:pPr>
            <a:r>
              <a:rPr lang="en-US" sz="1100" dirty="0"/>
              <a:t>initiating or eliminating special education services. </a:t>
            </a:r>
          </a:p>
          <a:p>
            <a:pPr marL="174862" indent="-174862">
              <a:buFont typeface="Arial" pitchFamily="34" charset="0"/>
              <a:buChar char="•"/>
              <a:defRPr/>
            </a:pPr>
            <a:r>
              <a:rPr lang="en-US" sz="1100" dirty="0"/>
              <a:t>A district’s proposal to change only the location where the student receives services, but not to make any material alterations to those services, is not a change of placement. If, however, the student’s opportunity to interact with non-disabled peers is substantially increased or decreased due to the change of type of services or in the setting in which the services are delivered, the proposal would be a change of placement.</a:t>
            </a:r>
          </a:p>
          <a:p>
            <a:pPr marL="174862" indent="-174862">
              <a:buFont typeface="Arial" pitchFamily="34" charset="0"/>
              <a:buChar char="•"/>
              <a:defRPr/>
            </a:pPr>
            <a:r>
              <a:rPr lang="en-US" sz="1100" dirty="0"/>
              <a:t>Students who graduate with a regular diploma and/or reach the age of 21 (i.e.</a:t>
            </a:r>
            <a:r>
              <a:rPr lang="en-US" sz="1100" baseline="0" dirty="0"/>
              <a:t> </a:t>
            </a:r>
            <a:r>
              <a:rPr lang="en-US" sz="1100" dirty="0"/>
              <a:t>“age out”) are not required to be reevaluated</a:t>
            </a:r>
            <a:r>
              <a:rPr lang="en-US" sz="1100" baseline="0" dirty="0"/>
              <a:t> prior to leaving the public school, but the student </a:t>
            </a:r>
            <a:r>
              <a:rPr lang="en-US" sz="1100" dirty="0"/>
              <a:t>must be provided with a summary of the student’s academic achievement and functional performance (WAC 392-172A-03030(3)).  This summary must include recommendations on how to assist the student in meeting his/her postsecondary goals.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FBBB68-8801-4505-AC30-09E2AA908FA7}" type="slidenum">
              <a:rPr lang="en-US" altLang="en-US"/>
              <a:pPr eaLnBrk="1" hangingPunct="1">
                <a:spcBef>
                  <a:spcPct val="0"/>
                </a:spcBef>
              </a:pPr>
              <a:t>24</a:t>
            </a:fld>
            <a:endParaRPr lang="en-US" altLang="en-US" dirty="0"/>
          </a:p>
        </p:txBody>
      </p:sp>
    </p:spTree>
    <p:extLst>
      <p:ext uri="{BB962C8B-B14F-4D97-AF65-F5344CB8AC3E}">
        <p14:creationId xmlns:p14="http://schemas.microsoft.com/office/powerpoint/2010/main" val="4173749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In order for instruction to be “specially designed”, there needs to be adaptation, appropriate to meet the needs of the individual student, of the curriculum content, methodology, or delivery of instruction.  Individual accommodations within general education are not, by themselves, considered to be specially designed instruction.</a:t>
            </a:r>
          </a:p>
          <a:p>
            <a:pPr marL="174625" indent="-174625">
              <a:buFontTx/>
              <a:buChar char="•"/>
            </a:pPr>
            <a:r>
              <a:rPr lang="en-US" altLang="en-US" dirty="0">
                <a:latin typeface="Arial" panose="020B0604020202020204" pitchFamily="34" charset="0"/>
              </a:rPr>
              <a:t>As described by James M. Kauffman, “Special Education is instruction that is more urgent, more intensive, more relentless, more precisely delivered, more highly structured and direct, and more carefully monitored for procedural fidelity and effects.” (</a:t>
            </a:r>
            <a:r>
              <a:rPr lang="en-US" altLang="en-US" u="sng" dirty="0">
                <a:latin typeface="Arial" panose="020B0604020202020204" pitchFamily="34" charset="0"/>
              </a:rPr>
              <a:t>Exceptional Learners: Introduction to Special Education,</a:t>
            </a:r>
            <a:r>
              <a:rPr lang="en-US" altLang="en-US" dirty="0">
                <a:latin typeface="Arial" panose="020B0604020202020204" pitchFamily="34" charset="0"/>
              </a:rPr>
              <a:t> by Daniel P. Hallahan and James M. Kauffman, 1999).</a:t>
            </a:r>
          </a:p>
          <a:p>
            <a:pPr marL="174625" indent="-174625">
              <a:buFontTx/>
              <a:buChar char="•"/>
            </a:pPr>
            <a:r>
              <a:rPr lang="en-US" altLang="en-US" dirty="0">
                <a:latin typeface="Arial" panose="020B0604020202020204" pitchFamily="34" charset="0"/>
              </a:rPr>
              <a:t>The location of the instruction does not make it specially-designed, it is the adaptation of the content, methodology, and/or delivery of the instruction that distinguishes it from general education instruction.</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8EAE0D1-D848-4171-839F-12261EF8CC92}" type="slidenum">
              <a:rPr lang="en-US" altLang="en-US"/>
              <a:pPr eaLnBrk="1" hangingPunct="1">
                <a:spcBef>
                  <a:spcPct val="0"/>
                </a:spcBef>
              </a:pPr>
              <a:t>25</a:t>
            </a:fld>
            <a:endParaRPr lang="en-US" altLang="en-US" dirty="0"/>
          </a:p>
        </p:txBody>
      </p:sp>
    </p:spTree>
    <p:extLst>
      <p:ext uri="{BB962C8B-B14F-4D97-AF65-F5344CB8AC3E}">
        <p14:creationId xmlns:p14="http://schemas.microsoft.com/office/powerpoint/2010/main" val="2562707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Specially designed instruction may be delivered by non-special education certificated staff (such as a general education teacher or a trained classified staff member (i.e. paraeducator)).  However, the instruction must be designed and supervised, and the student’s progress monitored and evaluated, by certificated special education staff.</a:t>
            </a:r>
          </a:p>
          <a:p>
            <a:pPr marL="174625" indent="-174625">
              <a:buFontTx/>
              <a:buChar char="•"/>
            </a:pPr>
            <a:r>
              <a:rPr lang="en-US" altLang="en-US" dirty="0">
                <a:latin typeface="Arial" panose="020B0604020202020204" pitchFamily="34" charset="0"/>
              </a:rPr>
              <a:t>Maintaining</a:t>
            </a:r>
            <a:r>
              <a:rPr lang="en-US" altLang="en-US" baseline="0" dirty="0">
                <a:latin typeface="Arial" panose="020B0604020202020204" pitchFamily="34" charset="0"/>
              </a:rPr>
              <a:t> w</a:t>
            </a:r>
            <a:r>
              <a:rPr lang="en-US" altLang="en-US" dirty="0">
                <a:latin typeface="Arial" panose="020B0604020202020204" pitchFamily="34" charset="0"/>
              </a:rPr>
              <a:t>ritten documentation of this “designing, supervising, and monitoring” is important.</a:t>
            </a:r>
            <a:r>
              <a:rPr lang="en-US" altLang="en-US" baseline="0" dirty="0">
                <a:latin typeface="Arial" panose="020B0604020202020204" pitchFamily="34" charset="0"/>
              </a:rPr>
              <a:t> </a:t>
            </a:r>
            <a:r>
              <a:rPr lang="en-US" altLang="en-US" dirty="0">
                <a:latin typeface="Arial" panose="020B0604020202020204" pitchFamily="34" charset="0"/>
              </a:rPr>
              <a:t> Examples of documentation can include, but are not limited to, lesson plans, paraeducator and teacher meeting notes, etc.</a:t>
            </a:r>
          </a:p>
          <a:p>
            <a:pPr marL="174625" indent="-174625">
              <a:buFontTx/>
              <a:buChar char="•"/>
            </a:pPr>
            <a:endParaRPr lang="en-US" altLang="en-US" dirty="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14C4D62-0885-424A-A987-2F6A32A35AC4}" type="slidenum">
              <a:rPr lang="en-US" altLang="en-US"/>
              <a:pPr eaLnBrk="1" hangingPunct="1">
                <a:spcBef>
                  <a:spcPct val="0"/>
                </a:spcBef>
              </a:pPr>
              <a:t>26</a:t>
            </a:fld>
            <a:endParaRPr lang="en-US" altLang="en-US" dirty="0"/>
          </a:p>
        </p:txBody>
      </p:sp>
    </p:spTree>
    <p:extLst>
      <p:ext uri="{BB962C8B-B14F-4D97-AF65-F5344CB8AC3E}">
        <p14:creationId xmlns:p14="http://schemas.microsoft.com/office/powerpoint/2010/main" val="244664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defTabSz="931863">
              <a:buFontTx/>
              <a:buChar char="•"/>
            </a:pPr>
            <a:r>
              <a:rPr lang="en-US" altLang="en-US" sz="1100" dirty="0">
                <a:latin typeface="Arial" panose="020B0604020202020204" pitchFamily="34" charset="0"/>
              </a:rPr>
              <a:t>This conceptual framework shows the continuum of instructional modifications/ accommodations relating to content and methodology, including the point at which instruction becomes “specially designed”. </a:t>
            </a:r>
            <a:r>
              <a:rPr lang="en-US" sz="1200" kern="1200" dirty="0">
                <a:solidFill>
                  <a:schemeClr val="tx1"/>
                </a:solidFill>
                <a:effectLst/>
                <a:latin typeface="+mn-lt"/>
                <a:ea typeface="+mn-ea"/>
                <a:cs typeface="+mn-cs"/>
              </a:rPr>
              <a:t>The vertical axis includes the range of content modifications, while the horizontal axis represents modifications in methodology. </a:t>
            </a:r>
            <a:endParaRPr lang="en-US" altLang="en-US" sz="1100" dirty="0">
              <a:latin typeface="Arial" panose="020B0604020202020204" pitchFamily="34" charset="0"/>
            </a:endParaRPr>
          </a:p>
          <a:p>
            <a:pPr marL="174625" indent="-174625" defTabSz="931863">
              <a:buFontTx/>
              <a:buChar char="•"/>
            </a:pPr>
            <a:r>
              <a:rPr lang="en-US" altLang="en-US" sz="1100" dirty="0">
                <a:latin typeface="Arial" panose="020B0604020202020204" pitchFamily="34" charset="0"/>
              </a:rPr>
              <a:t>The IEP team determines how the instruction will be delivered, based on the unique needs of the student. </a:t>
            </a:r>
          </a:p>
          <a:p>
            <a:pPr marL="174625" indent="-174625" defTabSz="931863">
              <a:buFontTx/>
              <a:buChar char="•"/>
            </a:pPr>
            <a:r>
              <a:rPr lang="en-US" altLang="en-US" sz="1100" dirty="0">
                <a:latin typeface="Arial" panose="020B0604020202020204" pitchFamily="34" charset="0"/>
              </a:rPr>
              <a:t>Individual accommodations are not, by themselves, considered to be specially designed instruction. </a:t>
            </a:r>
            <a:r>
              <a:rPr lang="en-US" sz="1200" kern="1200" dirty="0">
                <a:solidFill>
                  <a:schemeClr val="tx1"/>
                </a:solidFill>
                <a:effectLst/>
                <a:latin typeface="+mn-lt"/>
                <a:ea typeface="+mn-ea"/>
                <a:cs typeface="+mn-cs"/>
              </a:rPr>
              <a:t>Accommodations are changes that are environmentally-related, while specially designed instruction involves adapting</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content, methodology, or</a:t>
            </a:r>
            <a:r>
              <a:rPr lang="en-US" sz="1200" kern="1200" baseline="0" dirty="0">
                <a:solidFill>
                  <a:schemeClr val="tx1"/>
                </a:solidFill>
                <a:effectLst/>
                <a:latin typeface="+mn-lt"/>
                <a:ea typeface="+mn-ea"/>
                <a:cs typeface="+mn-cs"/>
              </a:rPr>
              <a:t> delivery of instruction.</a:t>
            </a:r>
            <a:endParaRPr lang="en-US" sz="1200" kern="1200" dirty="0">
              <a:solidFill>
                <a:schemeClr val="tx1"/>
              </a:solidFill>
              <a:effectLst/>
              <a:latin typeface="+mn-lt"/>
              <a:ea typeface="+mn-ea"/>
              <a:cs typeface="+mn-cs"/>
            </a:endParaRPr>
          </a:p>
          <a:p>
            <a:pPr marL="174625" indent="-174625" defTabSz="931863">
              <a:buFontTx/>
              <a:buChar char="•"/>
            </a:pPr>
            <a:r>
              <a:rPr lang="en-US" altLang="en-US" sz="1100" dirty="0">
                <a:latin typeface="Arial" panose="020B0604020202020204" pitchFamily="34" charset="0"/>
              </a:rPr>
              <a:t>Students with disabilities may have goals that are not related to the general curriculum, but instead are designed to address their very individual needs that are non-academic. They may also have goals that are related to the general curriculum, but at different levels than their non-disabled peers.  </a:t>
            </a:r>
          </a:p>
          <a:p>
            <a:pPr marL="174625" indent="-174625" defTabSz="931863">
              <a:buFontTx/>
              <a:buChar char="•"/>
            </a:pPr>
            <a:r>
              <a:rPr lang="en-US" altLang="en-US" sz="1100" dirty="0">
                <a:latin typeface="Arial" panose="020B0604020202020204" pitchFamily="34" charset="0"/>
              </a:rPr>
              <a:t>Students with disabilities may need to have the elements of instruction broken down and taught separately or with greater intensity. </a:t>
            </a:r>
          </a:p>
          <a:p>
            <a:pPr marL="174625" indent="-174625" defTabSz="931863">
              <a:buFontTx/>
              <a:buChar char="•"/>
            </a:pPr>
            <a:r>
              <a:rPr lang="en-US" altLang="en-US" sz="1100" dirty="0">
                <a:latin typeface="Arial" panose="020B0604020202020204" pitchFamily="34" charset="0"/>
              </a:rPr>
              <a:t>No matter how one adapts the content, methodology, or delivery of instruction, the instruction that is provided should be designed to: (a) meet the student’s unique individual needs that result from the student’s disability (as identified in the student’s current evaluation report); and (b) ensure the student’s access to the general curriculum so that the student can meet the educational standards that apply to all students.</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28AAA5-22F4-4C45-9468-8F613825414E}" type="slidenum">
              <a:rPr lang="en-US" altLang="en-US"/>
              <a:pPr eaLnBrk="1" hangingPunct="1">
                <a:spcBef>
                  <a:spcPct val="0"/>
                </a:spcBef>
              </a:pPr>
              <a:t>27</a:t>
            </a:fld>
            <a:endParaRPr lang="en-US" altLang="en-US" dirty="0"/>
          </a:p>
        </p:txBody>
      </p:sp>
    </p:spTree>
    <p:extLst>
      <p:ext uri="{BB962C8B-B14F-4D97-AF65-F5344CB8AC3E}">
        <p14:creationId xmlns:p14="http://schemas.microsoft.com/office/powerpoint/2010/main" val="85757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Accommodations: The use of highlighting and the provision of extra time to complete a task are examples of accommodations.</a:t>
            </a:r>
          </a:p>
          <a:p>
            <a:pPr marL="174625" indent="-174625">
              <a:buFontTx/>
              <a:buChar char="•"/>
            </a:pPr>
            <a:r>
              <a:rPr lang="en-US" altLang="en-US" dirty="0">
                <a:latin typeface="Arial" panose="020B0604020202020204" pitchFamily="34" charset="0"/>
              </a:rPr>
              <a:t>SDI: Under specially designed instruction, the team has determined that the student needs to improve comprehension of text and increase his/her reading skills in a content area.  This is accomplished through instruction in reading and/or teaching vocabulary strategies to the student to enable the student to participate in the general education curriculum.  </a:t>
            </a:r>
          </a:p>
          <a:p>
            <a:pPr marL="174625" indent="-174625">
              <a:buFontTx/>
              <a:buChar char="•"/>
            </a:pPr>
            <a:r>
              <a:rPr lang="en-US" altLang="en-US" dirty="0">
                <a:latin typeface="Arial" panose="020B0604020202020204" pitchFamily="34" charset="0"/>
              </a:rPr>
              <a:t>The key distinction is that SDI is </a:t>
            </a:r>
            <a:r>
              <a:rPr lang="en-US" altLang="en-US" u="sng" dirty="0">
                <a:latin typeface="Arial" panose="020B0604020202020204" pitchFamily="34" charset="0"/>
              </a:rPr>
              <a:t>instruction</a:t>
            </a:r>
            <a:r>
              <a:rPr lang="en-US" altLang="en-US" dirty="0">
                <a:latin typeface="Arial" panose="020B0604020202020204" pitchFamily="34" charset="0"/>
              </a:rPr>
              <a:t>. </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AF16D21-9782-4AEB-B18D-DEE249289E15}" type="slidenum">
              <a:rPr lang="en-US" altLang="en-US"/>
              <a:pPr eaLnBrk="1" hangingPunct="1">
                <a:spcBef>
                  <a:spcPct val="0"/>
                </a:spcBef>
              </a:pPr>
              <a:t>28</a:t>
            </a:fld>
            <a:endParaRPr lang="en-US" altLang="en-US" dirty="0"/>
          </a:p>
        </p:txBody>
      </p:sp>
    </p:spTree>
    <p:extLst>
      <p:ext uri="{BB962C8B-B14F-4D97-AF65-F5344CB8AC3E}">
        <p14:creationId xmlns:p14="http://schemas.microsoft.com/office/powerpoint/2010/main" val="1430023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a:buSzPct val="110000"/>
              <a:buFont typeface="Arial" pitchFamily="34" charset="0"/>
              <a:buChar char="•"/>
              <a:defRPr/>
            </a:pPr>
            <a:r>
              <a:rPr lang="en-US" dirty="0"/>
              <a:t>Accommodations: The parameters for assignment completion are altered for the student.  These examples do not involve instruction, and would therefore be considered accommodations.</a:t>
            </a:r>
          </a:p>
          <a:p>
            <a:pPr marL="174862" indent="-174862">
              <a:buSzPct val="110000"/>
              <a:buFont typeface="Arial" pitchFamily="34" charset="0"/>
              <a:buChar char="•"/>
              <a:defRPr/>
            </a:pPr>
            <a:r>
              <a:rPr lang="en-US" dirty="0"/>
              <a:t>SDI: The student is provided instruction in reading using adapted materials, and is given consistent corrective feedback to address decoding, fluency, and comprehension, based on the individual student’s needs. </a:t>
            </a:r>
          </a:p>
          <a:p>
            <a:pPr>
              <a:defRPr/>
            </a:pPr>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6683581-9E61-4020-9E26-F01EFB6EE004}" type="slidenum">
              <a:rPr lang="en-US" altLang="en-US"/>
              <a:pPr eaLnBrk="1" hangingPunct="1">
                <a:spcBef>
                  <a:spcPct val="0"/>
                </a:spcBef>
              </a:pPr>
              <a:t>29</a:t>
            </a:fld>
            <a:endParaRPr lang="en-US" altLang="en-US" dirty="0"/>
          </a:p>
        </p:txBody>
      </p:sp>
    </p:spTree>
    <p:extLst>
      <p:ext uri="{BB962C8B-B14F-4D97-AF65-F5344CB8AC3E}">
        <p14:creationId xmlns:p14="http://schemas.microsoft.com/office/powerpoint/2010/main" val="325375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Note – clicking on any of the above sections </a:t>
            </a:r>
            <a:r>
              <a:rPr lang="en-US" altLang="en-US" u="sng" dirty="0">
                <a:latin typeface="Arial" panose="020B0604020202020204" pitchFamily="34" charset="0"/>
              </a:rPr>
              <a:t>during the slide show</a:t>
            </a:r>
            <a:r>
              <a:rPr lang="en-US" altLang="en-US" dirty="0">
                <a:latin typeface="Arial" panose="020B0604020202020204" pitchFamily="34" charset="0"/>
              </a:rPr>
              <a:t> will take you directly to the first slide in that section.  </a:t>
            </a:r>
          </a:p>
          <a:p>
            <a:endParaRPr lang="en-US" altLang="en-US" dirty="0">
              <a:latin typeface="Arial" panose="020B0604020202020204" pitchFamily="34" charset="0"/>
            </a:endParaRPr>
          </a:p>
          <a:p>
            <a:r>
              <a:rPr lang="en-US" altLang="en-US" dirty="0">
                <a:latin typeface="Arial" panose="020B0604020202020204" pitchFamily="34" charset="0"/>
              </a:rPr>
              <a:t>In addition, many of the slides include references to the evaluation and IEP samples included in this module. Clicking on the IEP sample links at the bottom of the slide during the slide show will take you directly to that IEP sample.</a:t>
            </a:r>
          </a:p>
          <a:p>
            <a:endParaRPr lang="en-US" altLang="en-US" dirty="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F295C18-C1BF-414B-AC54-D2160E577898}" type="slidenum">
              <a:rPr lang="en-US" altLang="en-US"/>
              <a:pPr eaLnBrk="1" hangingPunct="1">
                <a:spcBef>
                  <a:spcPct val="0"/>
                </a:spcBef>
              </a:pPr>
              <a:t>3</a:t>
            </a:fld>
            <a:endParaRPr lang="en-US" altLang="en-US" dirty="0"/>
          </a:p>
        </p:txBody>
      </p:sp>
    </p:spTree>
    <p:extLst>
      <p:ext uri="{BB962C8B-B14F-4D97-AF65-F5344CB8AC3E}">
        <p14:creationId xmlns:p14="http://schemas.microsoft.com/office/powerpoint/2010/main" val="2956216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Accommodations:  These are examples of accommodations (or potential components of a behavior intervention plan).  However, they do not involve any type of direct instruction in replacement behaviors.  These activities focus on behaviors that have already occurred (a “reactive” approach), rather than on teaching the student more appropriate replacement behaviors in order to reduce future inappropriate behavior incidents (a “proactive” approach).</a:t>
            </a:r>
          </a:p>
          <a:p>
            <a:pPr marL="174625" indent="-174625">
              <a:buFontTx/>
              <a:buChar char="•"/>
            </a:pPr>
            <a:r>
              <a:rPr lang="en-US" altLang="en-US" dirty="0">
                <a:latin typeface="Arial" panose="020B0604020202020204" pitchFamily="34" charset="0"/>
              </a:rPr>
              <a:t>SDI: When a student is given training/instruction on how to identify feelings of anger and frustration prior to acting out, and, in addition is taught appropriate alternative behaviors, it is specially designed instruction (SDI). SDI provides behavior instruction on a time frequency basis (proactive) vs. providing instruction when a misbehavior/incident occurs (reactive).</a:t>
            </a:r>
          </a:p>
          <a:p>
            <a:pPr marL="174625" indent="-174625">
              <a:buFontTx/>
              <a:buChar char="•"/>
            </a:pPr>
            <a:r>
              <a:rPr lang="en-US" altLang="en-US" dirty="0">
                <a:latin typeface="Arial" panose="020B0604020202020204" pitchFamily="34" charset="0"/>
              </a:rPr>
              <a:t>Reward plans, seating the student in the front of the class, and other similar activities fall into the realm of accommodations. Only instruction may be defined as specially designed.</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26F2E13-9FBE-4135-AD89-8B805CEEA26F}" type="slidenum">
              <a:rPr lang="en-US" altLang="en-US"/>
              <a:pPr eaLnBrk="1" hangingPunct="1">
                <a:spcBef>
                  <a:spcPct val="0"/>
                </a:spcBef>
              </a:pPr>
              <a:t>30</a:t>
            </a:fld>
            <a:endParaRPr lang="en-US" altLang="en-US" dirty="0"/>
          </a:p>
        </p:txBody>
      </p:sp>
    </p:spTree>
    <p:extLst>
      <p:ext uri="{BB962C8B-B14F-4D97-AF65-F5344CB8AC3E}">
        <p14:creationId xmlns:p14="http://schemas.microsoft.com/office/powerpoint/2010/main" val="4129015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present levels of academic achievement and functional performance section should provide specific information regarding the student’s current performance and/or functioning level in each area of need/service recommended by the evaluation team that the IEP team will be addressing throughout the IEP.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IDEA does not define the terms “academic achievement” or “functional performance”, the Office of Special Education Programs (OSEP) has concluded that academic achievement generally refers to the student’s performance in academic areas, while functional performance generally refers to the student’s performance in non-academic areas such as daily living activities, social skills, behavioral skills, communication, motor skills, etc.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term “current” has been interpreted in Washington to mean relevant data and information that informs an IEP and which has been obtained within 12 months of the IEP meeting date.</a:t>
            </a:r>
          </a:p>
          <a:p>
            <a:pPr marL="174862" indent="-174862">
              <a:buFont typeface="Arial" pitchFamily="34" charset="0"/>
              <a:buChar char="•"/>
              <a:defRPr/>
            </a:pPr>
            <a:r>
              <a:rPr lang="en-US" sz="1000" dirty="0"/>
              <a:t>This information can come from a variety of sources, </a:t>
            </a:r>
            <a:r>
              <a:rPr lang="en-US" sz="1200" kern="1200" dirty="0">
                <a:solidFill>
                  <a:schemeClr val="tx1"/>
                </a:solidFill>
                <a:effectLst/>
                <a:latin typeface="+mn-lt"/>
                <a:ea typeface="+mn-ea"/>
                <a:cs typeface="+mn-cs"/>
              </a:rPr>
              <a:t>including standardized assessment results, state and district assessments, classroom-based measures, transition assessments, observational performance data, anecdotal data, parent input, the student’s most recent evaluation, or other sources</a:t>
            </a:r>
            <a:r>
              <a:rPr lang="en-US" sz="1000" dirty="0"/>
              <a:t>.</a:t>
            </a:r>
          </a:p>
          <a:p>
            <a:pPr marL="174862" indent="-174862">
              <a:buFont typeface="Arial" pitchFamily="34" charset="0"/>
              <a:buChar char="•"/>
              <a:defRPr/>
            </a:pPr>
            <a:r>
              <a:rPr lang="en-US" sz="1200" kern="1200" dirty="0">
                <a:solidFill>
                  <a:schemeClr val="tx1"/>
                </a:solidFill>
                <a:effectLst/>
                <a:latin typeface="+mn-lt"/>
                <a:ea typeface="+mn-ea"/>
                <a:cs typeface="+mn-cs"/>
              </a:rPr>
              <a:t>The present levels statements may be written separately for each area of service or the statements may be combined into one comprehensive description.  When a comprehensive statement is used, it is important to address each of the service areas (e.g., reading, writing, behavior, PE, etc.) based on the student’s identified needs.</a:t>
            </a:r>
          </a:p>
          <a:p>
            <a:pPr marL="174862" marR="0" lvl="0" indent="-174862"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There should be at least one statement that provides an interpretation of the data and information and how it affects the student’s involvement in the general education curriculum and/or participation in appropriate activities.  Separate statements about the effects of the disability are not required for each area of student need and service.</a:t>
            </a:r>
          </a:p>
          <a:p>
            <a:pPr marL="174862" marR="0" lvl="0" indent="-174862"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If an annual goal contains specific performance information (e.g., percentage correct), that information/data does not need to be repeated in the present levels of performance.</a:t>
            </a:r>
            <a:endParaRPr lang="en-US" sz="1000" dirty="0"/>
          </a:p>
          <a:p>
            <a:pPr>
              <a:buFontTx/>
              <a:buChar char="•"/>
              <a:defRPr/>
            </a:pPr>
            <a:endParaRPr lang="en-US" sz="1000" dirty="0"/>
          </a:p>
          <a:p>
            <a:pPr>
              <a:buFontTx/>
              <a:buChar char="•"/>
              <a:defRPr/>
            </a:pPr>
            <a:endParaRPr 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A17CB1C-4C40-4F28-9DD7-3513D0C0A4FE}" type="slidenum">
              <a:rPr lang="en-US" altLang="en-US"/>
              <a:pPr eaLnBrk="1" hangingPunct="1">
                <a:spcBef>
                  <a:spcPct val="0"/>
                </a:spcBef>
              </a:pPr>
              <a:t>31</a:t>
            </a:fld>
            <a:endParaRPr lang="en-US" altLang="en-US" dirty="0"/>
          </a:p>
        </p:txBody>
      </p:sp>
    </p:spTree>
    <p:extLst>
      <p:ext uri="{BB962C8B-B14F-4D97-AF65-F5344CB8AC3E}">
        <p14:creationId xmlns:p14="http://schemas.microsoft.com/office/powerpoint/2010/main" val="2267796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note that the examples provided on the following slides are presented in isolation.  When developing an actual IEP, remember that it is important to consider all of these areas (present levels, measurable annual goals, summary of services, etc.) in the context of the entire IEP and the student’s individual needs, rather than considering each component in isolation.  </a:t>
            </a:r>
          </a:p>
          <a:p>
            <a:pPr>
              <a:buFontTx/>
              <a:buNone/>
            </a:pPr>
            <a:endParaRPr lang="en-US" altLang="en-US" dirty="0">
              <a:latin typeface="Arial" panose="020B0604020202020204" pitchFamily="34" charset="0"/>
            </a:endParaRPr>
          </a:p>
          <a:p>
            <a:pPr>
              <a:buFontTx/>
              <a:buChar char="•"/>
            </a:pPr>
            <a:r>
              <a:rPr lang="en-US" altLang="en-US" dirty="0">
                <a:latin typeface="Arial" panose="020B0604020202020204" pitchFamily="34" charset="0"/>
              </a:rPr>
              <a:t>Example 1 – This statement includes a specific performance level (4.2 grade level – from curriculum-based assessment results) and an interpretation of the data (fluency skills are strong, comprehension skills are weak).  Also included is a statement relating to the impact of the student’s disability on general education participation.</a:t>
            </a:r>
          </a:p>
          <a:p>
            <a:pPr>
              <a:buFontTx/>
              <a:buChar char="•"/>
            </a:pPr>
            <a:r>
              <a:rPr lang="en-US" altLang="en-US" dirty="0">
                <a:latin typeface="Arial" panose="020B0604020202020204" pitchFamily="34" charset="0"/>
              </a:rPr>
              <a:t>Example 2 – This statement also includes a specific performance level (25 correct words per minute at the 7</a:t>
            </a:r>
            <a:r>
              <a:rPr lang="en-US" altLang="en-US" baseline="30000" dirty="0">
                <a:latin typeface="Arial" panose="020B0604020202020204" pitchFamily="34" charset="0"/>
              </a:rPr>
              <a:t>th</a:t>
            </a:r>
            <a:r>
              <a:rPr lang="en-US" altLang="en-US" dirty="0">
                <a:latin typeface="Arial" panose="020B0604020202020204" pitchFamily="34" charset="0"/>
              </a:rPr>
              <a:t> grade level), an interpretation of the data (word attack, fluency, and comprehension skills need work), and a statement of the impact of her disability in relation to her peers.</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5988" rtl="0" eaLnBrk="1" fontAlgn="auto" latinLnBrk="0" hangingPunct="1">
              <a:lnSpc>
                <a:spcPct val="100000"/>
              </a:lnSpc>
              <a:spcBef>
                <a:spcPct val="0"/>
              </a:spcBef>
              <a:spcAft>
                <a:spcPts val="0"/>
              </a:spcAft>
              <a:buClrTx/>
              <a:buSzTx/>
              <a:buFontTx/>
              <a:buNone/>
              <a:tabLst/>
              <a:defRPr/>
            </a:pPr>
            <a:fld id="{3A17CB1C-4C40-4F28-9DD7-3513D0C0A4F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5988" rtl="0" eaLnBrk="1" fontAlgn="auto" latinLnBrk="0" hangingPunct="1">
                <a:lnSpc>
                  <a:spcPct val="100000"/>
                </a:lnSpc>
                <a:spcBef>
                  <a:spcPct val="0"/>
                </a:spcBef>
                <a:spcAft>
                  <a:spcPts val="0"/>
                </a:spcAft>
                <a:buClrTx/>
                <a:buSzTx/>
                <a:buFontTx/>
                <a:buNone/>
                <a:tabLst/>
                <a:defRPr/>
              </a:pPr>
              <a:t>32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6887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Example 1 – This statement includes a specific performance level (78 words written in correct sequence), an interpretation (writing simple sentences is a strength, grammar and vocabulary are weak), and the impact of her disability (needing individualized instruction in order to be successful).</a:t>
            </a:r>
          </a:p>
          <a:p>
            <a:pPr>
              <a:buFontTx/>
              <a:buChar char="•"/>
            </a:pPr>
            <a:r>
              <a:rPr lang="en-US" altLang="en-US" dirty="0">
                <a:latin typeface="Arial" panose="020B0604020202020204" pitchFamily="34" charset="0"/>
              </a:rPr>
              <a:t>Example 2 – This statement includes a specific performance level (multiplication with 70% accuracy and division with 60% accuracy), an interpretation (well below age-level peers), and the impact of the disability (well below peers and needs small group instruction).</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81E307-5182-4DC7-A393-EB85CD42AE30}" type="slidenum">
              <a:rPr lang="en-US" altLang="en-US"/>
              <a:pPr eaLnBrk="1" hangingPunct="1"/>
              <a:t>33</a:t>
            </a:fld>
            <a:endParaRPr lang="en-US" altLang="en-US" dirty="0"/>
          </a:p>
        </p:txBody>
      </p:sp>
    </p:spTree>
    <p:extLst>
      <p:ext uri="{BB962C8B-B14F-4D97-AF65-F5344CB8AC3E}">
        <p14:creationId xmlns:p14="http://schemas.microsoft.com/office/powerpoint/2010/main" val="1548476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Example 1 – This statement includes a specific performance level (/r/ sound with 90% accuracy), and an interpretation (challenges with sound in words/speech).  The impact of the disability on the student’s interactions with peers is also included.</a:t>
            </a:r>
          </a:p>
          <a:p>
            <a:pPr>
              <a:buFontTx/>
              <a:buChar char="•"/>
            </a:pPr>
            <a:r>
              <a:rPr lang="en-US" altLang="en-US" dirty="0">
                <a:latin typeface="Arial" panose="020B0604020202020204" pitchFamily="34" charset="0"/>
              </a:rPr>
              <a:t>Example 2 – This statement includes a specific performance level (5 years below grade expectations, follows steps 4 of 5 times), and an interpretation (requires assistance in increasing her independence).  The impact of the disability is evidenced by the fact that the student is 5 years below grade level in this area.</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FCC1FB-B471-4C89-B501-2F0B38B54487}" type="slidenum">
              <a:rPr lang="en-US" altLang="en-US"/>
              <a:pPr eaLnBrk="1" hangingPunct="1"/>
              <a:t>34</a:t>
            </a:fld>
            <a:endParaRPr lang="en-US" altLang="en-US" dirty="0"/>
          </a:p>
        </p:txBody>
      </p:sp>
    </p:spTree>
    <p:extLst>
      <p:ext uri="{BB962C8B-B14F-4D97-AF65-F5344CB8AC3E}">
        <p14:creationId xmlns:p14="http://schemas.microsoft.com/office/powerpoint/2010/main" val="2679381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a:buFont typeface="Arial" pitchFamily="34" charset="0"/>
              <a:buChar char="•"/>
              <a:defRPr/>
            </a:pPr>
            <a:r>
              <a:rPr lang="en-US" dirty="0"/>
              <a:t>Example 1 – No specific performance levels are given.  “Below grade level” for a fifth grader, for example, could be anywhere from infancy to a high 4</a:t>
            </a:r>
            <a:r>
              <a:rPr lang="en-US" baseline="0" dirty="0"/>
              <a:t>th </a:t>
            </a:r>
            <a:r>
              <a:rPr lang="en-US" dirty="0"/>
              <a:t>grade level.</a:t>
            </a:r>
          </a:p>
          <a:p>
            <a:pPr marL="174862" indent="-174862">
              <a:buFont typeface="Arial" pitchFamily="34" charset="0"/>
              <a:buChar char="•"/>
              <a:defRPr/>
            </a:pPr>
            <a:r>
              <a:rPr lang="en-US" dirty="0"/>
              <a:t>Example 2 – This statement includes a specific performance level (third-grade level), but the information is not current.  In addition, there is no interpretation of those data or the impact of the student’s disability.   What specifically are the student’s challenges in this area?  How does the student’s current level of functioning impact his/her progress in the general education curriculum?</a:t>
            </a:r>
          </a:p>
          <a:p>
            <a:pPr marL="174862" indent="-174862">
              <a:buFont typeface="Arial" pitchFamily="34" charset="0"/>
              <a:buChar char="•"/>
              <a:defRPr/>
            </a:pPr>
            <a:r>
              <a:rPr lang="en-US" dirty="0"/>
              <a:t>Example 3 – This statement includes some narrative, but does not provide a specific performance level with regard to behavior.  To what degree are these behaviors manifesting?  This could be reported in the number of incidences per class period, the number of discipline referrals per week/month, etc.  </a:t>
            </a:r>
          </a:p>
          <a:p>
            <a:pPr>
              <a:defRPr/>
            </a:pPr>
            <a:r>
              <a:rPr lang="en-US" dirty="0"/>
              <a:t>Please note, these examples are presented in isolation.  It is possible for information relating to a student’s specific performance level to be found in other places on the IEP.  For example, if the measurable annual goal statement for the third example above had provided a specific current performance level for the student’s behavior, such as “Bob will decrease his talking out in the general education classroom from one instance per class period…”, this specific baseline information could help the IEP establish the student’s present level of performance in this area.</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E6DF332-EF58-41AE-A698-23AF7569772B}" type="slidenum">
              <a:rPr lang="en-US" altLang="en-US"/>
              <a:pPr eaLnBrk="1" hangingPunct="1">
                <a:spcBef>
                  <a:spcPct val="0"/>
                </a:spcBef>
              </a:pPr>
              <a:t>35</a:t>
            </a:fld>
            <a:endParaRPr lang="en-US" altLang="en-US" dirty="0"/>
          </a:p>
        </p:txBody>
      </p:sp>
    </p:spTree>
    <p:extLst>
      <p:ext uri="{BB962C8B-B14F-4D97-AF65-F5344CB8AC3E}">
        <p14:creationId xmlns:p14="http://schemas.microsoft.com/office/powerpoint/2010/main" val="3669276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Example 1 – This statement has some narrative, but no specific performance level  – how exactly are “well below expected levels”,</a:t>
            </a:r>
            <a:r>
              <a:rPr lang="en-US" altLang="en-US" baseline="0" dirty="0">
                <a:latin typeface="Arial" panose="020B0604020202020204" pitchFamily="34" charset="0"/>
              </a:rPr>
              <a:t> “sometimes”, </a:t>
            </a:r>
            <a:r>
              <a:rPr lang="en-US" altLang="en-US" dirty="0">
                <a:latin typeface="Arial" panose="020B0604020202020204" pitchFamily="34" charset="0"/>
              </a:rPr>
              <a:t>and “occasionally” defined?   </a:t>
            </a:r>
          </a:p>
          <a:p>
            <a:pPr marL="174625" indent="-174625">
              <a:buFontTx/>
              <a:buChar char="•"/>
            </a:pPr>
            <a:r>
              <a:rPr lang="en-US" altLang="en-US" dirty="0">
                <a:latin typeface="Arial" panose="020B0604020202020204" pitchFamily="34" charset="0"/>
              </a:rPr>
              <a:t>Example 2 – This statement is also vague with regard to a specific performance level  – what exactly is meant by “weak” (a very subjective term)?  It states that Bob is having trouble with three sounds.  What exactly does this mean?  Is he not able to produce the sounds at all?  Is he able to produce the sounds 50% of the time?  Is he able to make the sounds in isolation, but not in words or conversational speech?  This statement has some narrative, but the data/information to support the specific level of functioning is missing.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DE0A42-7848-4C4A-815A-392040660400}" type="slidenum">
              <a:rPr lang="en-US" altLang="en-US"/>
              <a:pPr eaLnBrk="1" hangingPunct="1">
                <a:spcBef>
                  <a:spcPct val="0"/>
                </a:spcBef>
              </a:pPr>
              <a:t>36</a:t>
            </a:fld>
            <a:endParaRPr lang="en-US" altLang="en-US" dirty="0"/>
          </a:p>
        </p:txBody>
      </p:sp>
    </p:spTree>
    <p:extLst>
      <p:ext uri="{BB962C8B-B14F-4D97-AF65-F5344CB8AC3E}">
        <p14:creationId xmlns:p14="http://schemas.microsoft.com/office/powerpoint/2010/main" val="4183203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544513" y="4410075"/>
            <a:ext cx="58420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sz="1100" dirty="0">
                <a:latin typeface="Arial" panose="020B0604020202020204" pitchFamily="34" charset="0"/>
              </a:rPr>
              <a:t>IEPs should include a measurable annual goal for each of the areas of specially designed instruction recommended by the most current evaluation/reevaluation of the student.</a:t>
            </a:r>
          </a:p>
          <a:p>
            <a:pPr marL="174625" indent="-174625">
              <a:buFontTx/>
              <a:buChar char="•"/>
            </a:pPr>
            <a:r>
              <a:rPr lang="en-US" sz="1200" kern="1200" dirty="0">
                <a:solidFill>
                  <a:schemeClr val="tx1"/>
                </a:solidFill>
                <a:effectLst/>
                <a:latin typeface="+mn-lt"/>
                <a:ea typeface="+mn-ea"/>
                <a:cs typeface="+mn-cs"/>
              </a:rPr>
              <a:t>“Functional goals” are non-academic in nature, and refer to “routine activities of everyday living” and may include areas such as adaptive/self-help, life skills, social/behavior, speech language, motor skills, organization skills, etc., if recommended by the student’s most current evaluation. </a:t>
            </a:r>
          </a:p>
          <a:p>
            <a:pPr marL="174625" indent="-174625">
              <a:buFontTx/>
              <a:buChar char="•"/>
            </a:pPr>
            <a:r>
              <a:rPr lang="en-US" sz="1200" kern="1200" dirty="0">
                <a:solidFill>
                  <a:schemeClr val="tx1"/>
                </a:solidFill>
                <a:effectLst/>
                <a:latin typeface="+mn-lt"/>
                <a:ea typeface="+mn-ea"/>
                <a:cs typeface="+mn-cs"/>
              </a:rPr>
              <a:t>If a student requires physical education (PE), vocational education, travel training, or other services as specially designed instruction, the IEP should include measurable annual goals for those areas.  </a:t>
            </a:r>
          </a:p>
          <a:p>
            <a:pPr marL="174625" indent="-174625">
              <a:buFontTx/>
              <a:buChar char="•"/>
            </a:pPr>
            <a:r>
              <a:rPr lang="en-US" altLang="en-US" sz="1100" dirty="0">
                <a:latin typeface="Arial" panose="020B0604020202020204" pitchFamily="34" charset="0"/>
              </a:rPr>
              <a:t>Services such as speech, occupational/physical therapy, and counseling, do not need to have measurable annual goals </a:t>
            </a:r>
            <a:r>
              <a:rPr lang="en-US" altLang="en-US" sz="1100" u="sng" dirty="0">
                <a:latin typeface="Arial" panose="020B0604020202020204" pitchFamily="34" charset="0"/>
              </a:rPr>
              <a:t>if they are being provided as a related service</a:t>
            </a:r>
            <a:r>
              <a:rPr lang="en-US" altLang="en-US" sz="1100" dirty="0">
                <a:latin typeface="Arial" panose="020B0604020202020204" pitchFamily="34" charset="0"/>
              </a:rPr>
              <a:t>.  However, if they are provided as specially designed instruction, these services must each have a measurable annual IEP goal.</a:t>
            </a:r>
          </a:p>
          <a:p>
            <a:pPr marL="174625" indent="-174625">
              <a:buFontTx/>
              <a:buChar char="•"/>
            </a:pPr>
            <a:r>
              <a:rPr lang="en-US" altLang="en-US" sz="1100" dirty="0">
                <a:latin typeface="Arial" panose="020B0604020202020204" pitchFamily="34" charset="0"/>
              </a:rPr>
              <a:t>Under the federal and state regulations, benchmarks/objectives are only required for students who will be assessed using the WA-AIM (Washington</a:t>
            </a:r>
            <a:r>
              <a:rPr lang="en-US" altLang="en-US" sz="1100" baseline="0" dirty="0">
                <a:latin typeface="Arial" panose="020B0604020202020204" pitchFamily="34" charset="0"/>
              </a:rPr>
              <a:t> Access to Instruction &amp; Measurement)</a:t>
            </a:r>
            <a:r>
              <a:rPr lang="en-US" altLang="en-US" sz="1100" dirty="0">
                <a:latin typeface="Arial" panose="020B0604020202020204" pitchFamily="34" charset="0"/>
              </a:rPr>
              <a:t>.  The federal Office of Special Education Programs (OSEP) also states that, </a:t>
            </a:r>
            <a:r>
              <a:rPr lang="en-US" altLang="en-US" sz="1100" b="1" dirty="0">
                <a:latin typeface="Arial" panose="020B0604020202020204" pitchFamily="34" charset="0"/>
              </a:rPr>
              <a:t>at a minimum</a:t>
            </a:r>
            <a:r>
              <a:rPr lang="en-US" altLang="en-US" sz="1100" dirty="0">
                <a:latin typeface="Arial" panose="020B0604020202020204" pitchFamily="34" charset="0"/>
              </a:rPr>
              <a:t>, benchmarks/objectives would be required in an IEP only “</a:t>
            </a:r>
            <a:r>
              <a:rPr lang="en-US" altLang="en-US" sz="1100" u="sng" dirty="0">
                <a:latin typeface="Arial" panose="020B0604020202020204" pitchFamily="34" charset="0"/>
              </a:rPr>
              <a:t>during the years that the students take an alternate assessment</a:t>
            </a:r>
            <a:r>
              <a:rPr lang="en-US" altLang="en-US" sz="1100" dirty="0">
                <a:latin typeface="Arial" panose="020B0604020202020204" pitchFamily="34" charset="0"/>
              </a:rPr>
              <a:t>.  Based upon this guidance, students who are in grades 3 through 8 and 11, and are being assessed with the WA-AIM, would require benchmarks/objectives in their IEP.  However, there is no regulation that would prohibit an IEP team from including benchmarks/objectives during years in which the student does not take the alternate assessment. </a:t>
            </a:r>
          </a:p>
          <a:p>
            <a:pPr marL="174625" indent="-174625">
              <a:buFontTx/>
              <a:buChar char="•"/>
            </a:pPr>
            <a:r>
              <a:rPr lang="en-US" altLang="en-US" sz="1100" dirty="0">
                <a:latin typeface="Arial" panose="020B0604020202020204" pitchFamily="34" charset="0"/>
              </a:rPr>
              <a:t>While there is no written requirement for including benchmarks/objectives for preschool or primary students (pre-K through grade 2), there is no regulation that prohibits an IEP team from including benchmarks/objectives for these students.    </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F202355-43B4-4FF3-939A-1AB4A46F1B10}" type="slidenum">
              <a:rPr lang="en-US" altLang="en-US"/>
              <a:pPr eaLnBrk="1" hangingPunct="1">
                <a:spcBef>
                  <a:spcPct val="0"/>
                </a:spcBef>
              </a:pPr>
              <a:t>37</a:t>
            </a:fld>
            <a:endParaRPr lang="en-US" altLang="en-US" dirty="0"/>
          </a:p>
        </p:txBody>
      </p:sp>
    </p:spTree>
    <p:extLst>
      <p:ext uri="{BB962C8B-B14F-4D97-AF65-F5344CB8AC3E}">
        <p14:creationId xmlns:p14="http://schemas.microsoft.com/office/powerpoint/2010/main" val="3596883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sz="1200" kern="1200" dirty="0">
                <a:solidFill>
                  <a:schemeClr val="tx1"/>
                </a:solidFill>
                <a:effectLst/>
                <a:latin typeface="+mn-lt"/>
                <a:ea typeface="+mn-ea"/>
                <a:cs typeface="+mn-cs"/>
              </a:rPr>
              <a:t>Although the term “measurable” is not defined in federal or state regulations, Washington State has adopted the following professional judgment standard for the term “</a:t>
            </a:r>
            <a:r>
              <a:rPr lang="en-US" sz="1200" i="1" kern="1200" dirty="0">
                <a:solidFill>
                  <a:schemeClr val="tx1"/>
                </a:solidFill>
                <a:effectLst/>
                <a:latin typeface="+mn-lt"/>
                <a:ea typeface="+mn-ea"/>
                <a:cs typeface="+mn-cs"/>
              </a:rPr>
              <a:t>measurable annual goal”</a:t>
            </a:r>
            <a:r>
              <a:rPr lang="en-US" sz="1200" kern="1200" dirty="0">
                <a:solidFill>
                  <a:schemeClr val="tx1"/>
                </a:solidFill>
                <a:effectLst/>
                <a:latin typeface="+mn-lt"/>
                <a:ea typeface="+mn-ea"/>
                <a:cs typeface="+mn-cs"/>
              </a:rPr>
              <a:t>:  In order to be considered measurable, annual IEP goals must include a baseline (measure of the student’s current abilities), a target (goal for student progress at the end of one year), and a common unit of measure (statement of how student progress will be measured). </a:t>
            </a:r>
          </a:p>
          <a:p>
            <a:pPr marL="174625" indent="-174625">
              <a:buFontTx/>
              <a:buChar char="•"/>
            </a:pPr>
            <a:r>
              <a:rPr lang="en-US" sz="1200" kern="1200" dirty="0">
                <a:solidFill>
                  <a:schemeClr val="tx1"/>
                </a:solidFill>
                <a:effectLst/>
                <a:latin typeface="+mn-lt"/>
                <a:ea typeface="+mn-ea"/>
                <a:cs typeface="+mn-cs"/>
              </a:rPr>
              <a:t>The baseline, target, and unit of measure for an observable skill are usually included within the goal statement; however, it is acceptable for the baseline to come from the present levels statement, as long as it is in the same unit of measure as the target. </a:t>
            </a:r>
          </a:p>
          <a:p>
            <a:pPr marL="174625" indent="-174625">
              <a:buFontTx/>
              <a:buChar char="•"/>
            </a:pPr>
            <a:r>
              <a:rPr lang="en-US" altLang="en-US" dirty="0">
                <a:latin typeface="Arial" panose="020B0604020202020204" pitchFamily="34" charset="0"/>
              </a:rPr>
              <a:t>Goals cannot rely on objectives to make them measurable.</a:t>
            </a:r>
          </a:p>
          <a:p>
            <a:pPr marL="174625" indent="-174625">
              <a:buFontTx/>
              <a:buChar char="•"/>
            </a:pPr>
            <a:r>
              <a:rPr lang="en-US" altLang="en-US" dirty="0">
                <a:latin typeface="Arial" panose="020B0604020202020204" pitchFamily="34" charset="0"/>
              </a:rPr>
              <a:t>Please note that the examples provided on the following slides are presented in isolation.  When developing an actual IEP, remember that it is important to consider all of these areas (present levels, measurable annual goals, summary of services, etc.) in the context of the entire IEP and the student’s individual needs, rather than considering each component in isolation.  </a:t>
            </a:r>
          </a:p>
          <a:p>
            <a:pPr marL="174625" indent="-174625">
              <a:buFontTx/>
              <a:buChar char="•"/>
            </a:pPr>
            <a:r>
              <a:rPr lang="en-US" altLang="en-US" dirty="0">
                <a:latin typeface="Arial" panose="020B0604020202020204" pitchFamily="34" charset="0"/>
              </a:rPr>
              <a:t>School districts have the right to set a higher standard of practice for their staff than what is described in this module.</a:t>
            </a:r>
          </a:p>
          <a:p>
            <a:pPr marL="174625" indent="-174625">
              <a:buFontTx/>
              <a:buChar char="•"/>
            </a:pPr>
            <a:r>
              <a:rPr lang="en-US" altLang="en-US" dirty="0">
                <a:latin typeface="Arial" panose="020B0604020202020204" pitchFamily="34" charset="0"/>
              </a:rPr>
              <a:t>Clicking on the IEP sample links at the bottom of each slide during the slide show will take you directly to that IEP sample.</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A6C2760-67E8-4345-930F-1644C5D0BF7C}" type="slidenum">
              <a:rPr lang="en-US" altLang="en-US"/>
              <a:pPr eaLnBrk="1" hangingPunct="1">
                <a:spcBef>
                  <a:spcPct val="0"/>
                </a:spcBef>
              </a:pPr>
              <a:t>38</a:t>
            </a:fld>
            <a:endParaRPr lang="en-US" altLang="en-US" dirty="0"/>
          </a:p>
        </p:txBody>
      </p:sp>
    </p:spTree>
    <p:extLst>
      <p:ext uri="{BB962C8B-B14F-4D97-AF65-F5344CB8AC3E}">
        <p14:creationId xmlns:p14="http://schemas.microsoft.com/office/powerpoint/2010/main" val="692124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baseline="0" dirty="0">
                <a:solidFill>
                  <a:schemeClr val="tx1"/>
                </a:solidFill>
                <a:effectLst/>
                <a:latin typeface="+mn-lt"/>
                <a:ea typeface="+mn-ea"/>
                <a:cs typeface="+mn-cs"/>
                <a:sym typeface="Wingdings" panose="05000000000000000000" pitchFamily="2" charset="2"/>
              </a:rPr>
              <a:t>Adapted from: </a:t>
            </a:r>
            <a:r>
              <a:rPr lang="en-US" sz="1200" u="sng" kern="1200" dirty="0">
                <a:solidFill>
                  <a:schemeClr val="tx1"/>
                </a:solidFill>
                <a:effectLst/>
                <a:latin typeface="+mn-lt"/>
                <a:ea typeface="+mn-ea"/>
                <a:cs typeface="+mn-cs"/>
                <a:hlinkClick r:id="rId3"/>
              </a:rPr>
              <a:t>http://www.fdlrs.org/IEPDocs/Developing%20Quality%20IEPs%20Training%20Materials.Section%203%20Appendix.2012.pdf</a:t>
            </a:r>
            <a:endParaRPr lang="en-US" sz="1200" kern="1200" dirty="0">
              <a:solidFill>
                <a:schemeClr val="tx1"/>
              </a:solidFill>
              <a:effectLst/>
              <a:latin typeface="+mn-lt"/>
              <a:ea typeface="+mn-ea"/>
              <a:cs typeface="+mn-cs"/>
            </a:endParaRPr>
          </a:p>
          <a:p>
            <a:pPr marL="174625" indent="-174625">
              <a:buFontTx/>
              <a:buChar char="•"/>
            </a:pPr>
            <a:r>
              <a:rPr lang="en-US" altLang="en-US" dirty="0">
                <a:latin typeface="Arial" panose="020B0604020202020204" pitchFamily="34" charset="0"/>
              </a:rPr>
              <a:t>The measurable annual goal “Quick Check”, included in this module, is a guide for developing annual goals that are measurable, specific, objective, quantifiable, and clear.</a:t>
            </a:r>
          </a:p>
          <a:p>
            <a:pPr marL="174625" marR="0" lvl="0" indent="-174625"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Annual goals should be specific enough to enable the IEP team and the service providers to both (a) implement the resulting services described in the IEP and (b) measure whether a student is making progress on the goal. </a:t>
            </a:r>
          </a:p>
          <a:p>
            <a:pPr marL="174625" indent="-174625">
              <a:buFontTx/>
              <a:buChar char="•"/>
            </a:pPr>
            <a:r>
              <a:rPr lang="en-US" altLang="en-US" dirty="0">
                <a:latin typeface="Arial" panose="020B0604020202020204" pitchFamily="34" charset="0"/>
              </a:rPr>
              <a:t>Since measuring student progress is connected to the student's annual goals, the IEP team should write annual goals that are clear and objectively measurable.</a:t>
            </a:r>
          </a:p>
          <a:p>
            <a:pPr marL="174625" indent="-174625">
              <a:buFontTx/>
              <a:buChar char="•"/>
            </a:pPr>
            <a:r>
              <a:rPr lang="en-US" altLang="en-US" dirty="0">
                <a:latin typeface="Arial" panose="020B0604020202020204" pitchFamily="34" charset="0"/>
              </a:rPr>
              <a:t>The annual goals also provide valuable information to teachers/service providers who are implementing the services described in the IEP. </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A69CE0-8774-43EC-A080-42FEF5F1E158}" type="slidenum">
              <a:rPr lang="en-US" altLang="en-US"/>
              <a:pPr eaLnBrk="1" hangingPunct="1">
                <a:spcBef>
                  <a:spcPct val="0"/>
                </a:spcBef>
              </a:pPr>
              <a:t>39</a:t>
            </a:fld>
            <a:endParaRPr lang="en-US" altLang="en-US" dirty="0"/>
          </a:p>
        </p:txBody>
      </p:sp>
    </p:spTree>
    <p:extLst>
      <p:ext uri="{BB962C8B-B14F-4D97-AF65-F5344CB8AC3E}">
        <p14:creationId xmlns:p14="http://schemas.microsoft.com/office/powerpoint/2010/main" val="3321674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Note – clicking on any of the above sections </a:t>
            </a:r>
            <a:r>
              <a:rPr lang="en-US" altLang="en-US" u="sng" dirty="0">
                <a:latin typeface="Arial" panose="020B0604020202020204" pitchFamily="34" charset="0"/>
              </a:rPr>
              <a:t>during the slide show</a:t>
            </a:r>
            <a:r>
              <a:rPr lang="en-US" altLang="en-US" dirty="0">
                <a:latin typeface="Arial" panose="020B0604020202020204" pitchFamily="34" charset="0"/>
              </a:rPr>
              <a:t> will take you directly to the first slide in that section.  </a:t>
            </a:r>
          </a:p>
          <a:p>
            <a:endParaRPr lang="en-US" altLang="en-US" dirty="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63444C-FB28-44D3-A8E4-B8943DEAB843}" type="slidenum">
              <a:rPr lang="en-US" altLang="en-US"/>
              <a:pPr eaLnBrk="1" hangingPunct="1">
                <a:spcBef>
                  <a:spcPct val="0"/>
                </a:spcBef>
              </a:pPr>
              <a:t>4</a:t>
            </a:fld>
            <a:endParaRPr lang="en-US" altLang="en-US" dirty="0"/>
          </a:p>
        </p:txBody>
      </p:sp>
    </p:spTree>
    <p:extLst>
      <p:ext uri="{BB962C8B-B14F-4D97-AF65-F5344CB8AC3E}">
        <p14:creationId xmlns:p14="http://schemas.microsoft.com/office/powerpoint/2010/main" val="2063808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E4BC54-DB87-47D2-9A06-54EFB786ED10}" type="slidenum">
              <a:rPr lang="en-US" altLang="en-US"/>
              <a:pPr eaLnBrk="1" hangingPunct="1"/>
              <a:t>40</a:t>
            </a:fld>
            <a:endParaRPr lang="en-US" alt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The baseline is a sight word bank of 150 words at the 2</a:t>
            </a:r>
            <a:r>
              <a:rPr lang="en-US" altLang="en-US" baseline="0" dirty="0">
                <a:latin typeface="Arial" panose="020B0604020202020204" pitchFamily="34" charset="0"/>
              </a:rPr>
              <a:t>nd</a:t>
            </a:r>
            <a:r>
              <a:rPr lang="en-US" altLang="en-US" dirty="0">
                <a:latin typeface="Arial" panose="020B0604020202020204" pitchFamily="34" charset="0"/>
              </a:rPr>
              <a:t> grade level, the target is sight word bank of 250 words, and the unit of measure is the number of words at 80% accuracy.  </a:t>
            </a:r>
            <a:endParaRPr lang="en-US" altLang="en-US" i="1" dirty="0">
              <a:latin typeface="Arial" panose="020B0604020202020204" pitchFamily="34" charset="0"/>
            </a:endParaRPr>
          </a:p>
          <a:p>
            <a:pPr eaLnBrk="1" hangingPunct="1">
              <a:buFontTx/>
              <a:buChar char="•"/>
            </a:pPr>
            <a:r>
              <a:rPr lang="en-US" altLang="en-US" dirty="0">
                <a:latin typeface="Arial" panose="020B0604020202020204" pitchFamily="34" charset="0"/>
              </a:rPr>
              <a:t>Example 2 – The baseline for this goal was found in the present levels – beginning 1</a:t>
            </a:r>
            <a:r>
              <a:rPr lang="en-US" altLang="en-US" baseline="0" dirty="0">
                <a:latin typeface="Arial" panose="020B0604020202020204" pitchFamily="34" charset="0"/>
              </a:rPr>
              <a:t>st</a:t>
            </a:r>
            <a:r>
              <a:rPr lang="en-US" altLang="en-US" dirty="0">
                <a:latin typeface="Arial" panose="020B0604020202020204" pitchFamily="34" charset="0"/>
              </a:rPr>
              <a:t> grade level with 70% comprehension.  The target in the goal is 2</a:t>
            </a:r>
            <a:r>
              <a:rPr lang="en-US" altLang="en-US" baseline="0" dirty="0">
                <a:latin typeface="Arial" panose="020B0604020202020204" pitchFamily="34" charset="0"/>
              </a:rPr>
              <a:t>nd</a:t>
            </a:r>
            <a:r>
              <a:rPr lang="en-US" altLang="en-US" dirty="0">
                <a:latin typeface="Arial" panose="020B0604020202020204" pitchFamily="34" charset="0"/>
              </a:rPr>
              <a:t> grade level with 90% comprehension.</a:t>
            </a:r>
          </a:p>
          <a:p>
            <a:pPr eaLnBrk="1" hangingPunct="1">
              <a:buFontTx/>
              <a:buChar char="•"/>
            </a:pPr>
            <a:r>
              <a:rPr lang="en-US" altLang="en-US" dirty="0">
                <a:latin typeface="Arial" panose="020B0604020202020204" pitchFamily="34" charset="0"/>
              </a:rPr>
              <a:t>Example 3 – The baseline is a MAP score of 107, the target is 150, and the unit of measure is the MAP score.</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353241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592CB4-ABF2-483B-8DA2-230479069A68}" type="slidenum">
              <a:rPr lang="en-US" altLang="en-US"/>
              <a:pPr eaLnBrk="1" hangingPunct="1"/>
              <a:t>41</a:t>
            </a:fld>
            <a:endParaRPr lang="en-US" alt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The baseline is 80 correct words per minute at the 3</a:t>
            </a:r>
            <a:r>
              <a:rPr lang="en-US" altLang="en-US" baseline="0" dirty="0">
                <a:latin typeface="Arial" panose="020B0604020202020204" pitchFamily="34" charset="0"/>
              </a:rPr>
              <a:t>rd</a:t>
            </a:r>
            <a:r>
              <a:rPr lang="en-US" altLang="en-US" dirty="0">
                <a:latin typeface="Arial" panose="020B0604020202020204" pitchFamily="34" charset="0"/>
              </a:rPr>
              <a:t> grade level, the target is 100 correct words per minute at the 4</a:t>
            </a:r>
            <a:r>
              <a:rPr lang="en-US" altLang="en-US" baseline="0" dirty="0">
                <a:latin typeface="Arial" panose="020B0604020202020204" pitchFamily="34" charset="0"/>
              </a:rPr>
              <a:t>th </a:t>
            </a:r>
            <a:r>
              <a:rPr lang="en-US" altLang="en-US" dirty="0">
                <a:latin typeface="Arial" panose="020B0604020202020204" pitchFamily="34" charset="0"/>
              </a:rPr>
              <a:t>grade level, and the measurement is words per minute on a teacher-made assessment.</a:t>
            </a:r>
          </a:p>
          <a:p>
            <a:pPr eaLnBrk="1" hangingPunct="1">
              <a:buFontTx/>
              <a:buChar char="•"/>
            </a:pPr>
            <a:r>
              <a:rPr lang="en-US" altLang="en-US" dirty="0">
                <a:latin typeface="Arial" panose="020B0604020202020204" pitchFamily="34" charset="0"/>
              </a:rPr>
              <a:t>Example 2 – The baseline is mid-4</a:t>
            </a:r>
            <a:r>
              <a:rPr lang="en-US" altLang="en-US" baseline="0" dirty="0">
                <a:latin typeface="Arial" panose="020B0604020202020204" pitchFamily="34" charset="0"/>
              </a:rPr>
              <a:t>th</a:t>
            </a:r>
            <a:r>
              <a:rPr lang="en-US" altLang="en-US" dirty="0">
                <a:latin typeface="Arial" panose="020B0604020202020204" pitchFamily="34" charset="0"/>
              </a:rPr>
              <a:t> grade, the target is mid-5</a:t>
            </a:r>
            <a:r>
              <a:rPr lang="en-US" altLang="en-US" baseline="0" dirty="0">
                <a:latin typeface="Arial" panose="020B0604020202020204" pitchFamily="34" charset="0"/>
              </a:rPr>
              <a:t>th</a:t>
            </a:r>
            <a:r>
              <a:rPr lang="en-US" altLang="en-US" dirty="0">
                <a:latin typeface="Arial" panose="020B0604020202020204" pitchFamily="34" charset="0"/>
              </a:rPr>
              <a:t> grade, and the unit of measure is grade level using a curriculum-based assessment.</a:t>
            </a:r>
          </a:p>
          <a:p>
            <a:pPr eaLnBrk="1" hangingPunct="1">
              <a:buFontTx/>
              <a:buChar char="•"/>
            </a:pPr>
            <a:r>
              <a:rPr lang="en-US" altLang="en-US" dirty="0">
                <a:latin typeface="Arial" panose="020B0604020202020204" pitchFamily="34" charset="0"/>
              </a:rPr>
              <a:t>Example 3 – The baseline is 50% accuracy in identifying pictures from a 4-word sentence, the target is 80% in the same skill, and the unit of measure is the percentage of trials on a data sheet.</a:t>
            </a:r>
          </a:p>
        </p:txBody>
      </p:sp>
    </p:spTree>
    <p:extLst>
      <p:ext uri="{BB962C8B-B14F-4D97-AF65-F5344CB8AC3E}">
        <p14:creationId xmlns:p14="http://schemas.microsoft.com/office/powerpoint/2010/main" val="2958475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53ACD61-F97A-41D5-A802-B26C5D16F3AC}" type="slidenum">
              <a:rPr lang="en-US" altLang="en-US"/>
              <a:pPr eaLnBrk="1" hangingPunct="1">
                <a:spcBef>
                  <a:spcPct val="0"/>
                </a:spcBef>
              </a:pPr>
              <a:t>42</a:t>
            </a:fld>
            <a:endParaRPr lang="en-US" altLang="en-US" dirty="0"/>
          </a:p>
        </p:txBody>
      </p:sp>
      <p:sp>
        <p:nvSpPr>
          <p:cNvPr id="111619"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en-US" sz="1200" dirty="0"/>
              <a:t>The following slides contain examples of non-compliant academic and functional goals collected from IEPs monitored by OSPI’s Program Review Team.</a:t>
            </a:r>
          </a:p>
          <a:p>
            <a:pPr marL="174862" indent="-174862" eaLnBrk="1" hangingPunct="1">
              <a:buFont typeface="Arial" pitchFamily="34" charset="0"/>
              <a:buChar char="•"/>
              <a:defRPr/>
            </a:pPr>
            <a:r>
              <a:rPr lang="en-US" dirty="0"/>
              <a:t>Example 1 – This goal is missing a baseline.  In addition, the goal lists 8 different reading skills and then assigns an accuracy level to all 8 skills.  Is this a realistic goal?  What is the student’s current level(s) in each of these 8 skills – is the student at exactly the same level in all of the skills?  What measurement/type of assessment will be used to measure completion of this goal?  </a:t>
            </a:r>
          </a:p>
          <a:p>
            <a:pPr marL="174862" indent="-174862" eaLnBrk="1" hangingPunct="1">
              <a:buFont typeface="Arial" pitchFamily="34" charset="0"/>
              <a:buChar char="•"/>
              <a:defRPr/>
            </a:pPr>
            <a:r>
              <a:rPr lang="en-US" dirty="0"/>
              <a:t>Example 2 – Measurable annual goals need to be measurable without relying on objectives to make them measurable.  </a:t>
            </a:r>
          </a:p>
          <a:p>
            <a:pPr marL="174862" indent="-174862" eaLnBrk="1" hangingPunct="1">
              <a:buFont typeface="Arial" pitchFamily="34" charset="0"/>
              <a:buChar char="•"/>
              <a:defRPr/>
            </a:pPr>
            <a:r>
              <a:rPr lang="en-US" dirty="0"/>
              <a:t>Example 3 – This goal is measuring participation rates, rather than reading skills.  It has a baseline and target, but it is not measuring the academic area of reading.</a:t>
            </a:r>
          </a:p>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941993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49B510-0382-4B96-A861-B067027BF29A}" type="slidenum">
              <a:rPr lang="en-US" altLang="en-US"/>
              <a:pPr eaLnBrk="1" hangingPunct="1"/>
              <a:t>43</a:t>
            </a:fld>
            <a:endParaRPr lang="en-US" alt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The baseline is 3 sentences with 5 errors,</a:t>
            </a:r>
            <a:r>
              <a:rPr lang="en-US" altLang="en-US" baseline="0" dirty="0">
                <a:latin typeface="Arial" panose="020B0604020202020204" pitchFamily="34" charset="0"/>
              </a:rPr>
              <a:t> </a:t>
            </a:r>
            <a:r>
              <a:rPr lang="en-US" altLang="en-US" dirty="0">
                <a:latin typeface="Arial" panose="020B0604020202020204" pitchFamily="34" charset="0"/>
              </a:rPr>
              <a:t>the target is 3 paragraphs with no more than</a:t>
            </a:r>
            <a:r>
              <a:rPr lang="en-US" altLang="en-US" baseline="0" dirty="0">
                <a:latin typeface="Arial" panose="020B0604020202020204" pitchFamily="34" charset="0"/>
              </a:rPr>
              <a:t> 3 errors, and the </a:t>
            </a:r>
            <a:r>
              <a:rPr lang="en-US" altLang="en-US" dirty="0">
                <a:latin typeface="Arial" panose="020B0604020202020204" pitchFamily="34" charset="0"/>
              </a:rPr>
              <a:t>unit of measure is the number of paragraphs/errors from student work samples. </a:t>
            </a:r>
          </a:p>
          <a:p>
            <a:pPr eaLnBrk="1" hangingPunct="1">
              <a:buFontTx/>
              <a:buChar char="•"/>
            </a:pPr>
            <a:r>
              <a:rPr lang="en-US" altLang="en-US" dirty="0">
                <a:latin typeface="Arial" panose="020B0604020202020204" pitchFamily="34" charset="0"/>
              </a:rPr>
              <a:t>Example 2 – The baseline is 3 of 52 letters, the target is 40 of 52 letters, and the unit of measure is number of letters in correct formation on a teacher assessment.</a:t>
            </a:r>
          </a:p>
          <a:p>
            <a:pPr eaLnBrk="1" hangingPunct="1">
              <a:buFontTx/>
              <a:buChar char="•"/>
            </a:pPr>
            <a:r>
              <a:rPr lang="en-US" altLang="en-US" dirty="0">
                <a:latin typeface="Arial" panose="020B0604020202020204" pitchFamily="34" charset="0"/>
              </a:rPr>
              <a:t>Example 3 – The baseline is 3.5 grade level, the target is 4.5 grade level, and the unit of measure is grade level on a standardized assessment.</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626291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9A180A-4394-4A38-84C6-AD76B5055F61}" type="slidenum">
              <a:rPr lang="en-US" altLang="en-US"/>
              <a:pPr eaLnBrk="1" hangingPunct="1"/>
              <a:t>44</a:t>
            </a:fld>
            <a:endParaRPr lang="en-US" alt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The baseline is 60% accuracy in editing spelling and conventions, the target is 80% accuracy in the same skill, and the unit of measure is accuracy on a teacher-created rubric.</a:t>
            </a:r>
          </a:p>
          <a:p>
            <a:pPr eaLnBrk="1" hangingPunct="1">
              <a:buFontTx/>
              <a:buChar char="•"/>
            </a:pPr>
            <a:r>
              <a:rPr lang="en-US" altLang="en-US" dirty="0">
                <a:latin typeface="Arial" panose="020B0604020202020204" pitchFamily="34" charset="0"/>
              </a:rPr>
              <a:t>Example 2 – The baseline is three</a:t>
            </a:r>
            <a:r>
              <a:rPr lang="en-US" altLang="en-US" baseline="0" dirty="0">
                <a:latin typeface="Arial" panose="020B0604020202020204" pitchFamily="34" charset="0"/>
              </a:rPr>
              <a:t> correct word sequences in three minutes, the target is 15 correct word sequences in three minutes, </a:t>
            </a:r>
            <a:r>
              <a:rPr lang="en-US" altLang="en-US" dirty="0">
                <a:latin typeface="Arial" panose="020B0604020202020204" pitchFamily="34" charset="0"/>
              </a:rPr>
              <a:t>and the unit of measure is the number of correct word sequences</a:t>
            </a:r>
            <a:r>
              <a:rPr lang="en-US" altLang="en-US" baseline="0" dirty="0">
                <a:latin typeface="Arial" panose="020B0604020202020204" pitchFamily="34" charset="0"/>
              </a:rPr>
              <a:t> per curriculum-based assessment</a:t>
            </a:r>
            <a:r>
              <a:rPr lang="en-US" altLang="en-US" dirty="0">
                <a:latin typeface="Arial" panose="020B0604020202020204" pitchFamily="34" charset="0"/>
              </a:rPr>
              <a:t>.</a:t>
            </a:r>
          </a:p>
        </p:txBody>
      </p:sp>
    </p:spTree>
    <p:extLst>
      <p:ext uri="{BB962C8B-B14F-4D97-AF65-F5344CB8AC3E}">
        <p14:creationId xmlns:p14="http://schemas.microsoft.com/office/powerpoint/2010/main" val="1033369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45E04C8-2739-47AE-8F7A-E5B91760CA5C}" type="slidenum">
              <a:rPr lang="en-US" altLang="en-US"/>
              <a:pPr eaLnBrk="1" hangingPunct="1">
                <a:spcBef>
                  <a:spcPct val="0"/>
                </a:spcBef>
              </a:pPr>
              <a:t>45</a:t>
            </a:fld>
            <a:endParaRPr lang="en-US" alt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buFontTx/>
              <a:buChar char="•"/>
            </a:pPr>
            <a:r>
              <a:rPr lang="en-US" altLang="en-US" dirty="0">
                <a:latin typeface="Arial" panose="020B0604020202020204" pitchFamily="34" charset="0"/>
              </a:rPr>
              <a:t>Example 1 – This goal is missing a baseline, and the goal itself is very broad.  In addition, the goal’s target (5 paragraphs on 3 trials) is not written in the same unit of measure as the baseline in the present levels (beginning 3</a:t>
            </a:r>
            <a:r>
              <a:rPr lang="en-US" altLang="en-US" baseline="0" dirty="0">
                <a:latin typeface="Arial" panose="020B0604020202020204" pitchFamily="34" charset="0"/>
              </a:rPr>
              <a:t>rd</a:t>
            </a:r>
            <a:r>
              <a:rPr lang="en-US" altLang="en-US" dirty="0">
                <a:latin typeface="Arial" panose="020B0604020202020204" pitchFamily="34" charset="0"/>
              </a:rPr>
              <a:t> grade level).  Please note – there is no requirement that the measurable annual goal must use the same unit of measure as the present levels.  However, if the baseline that was provided in the present levels was in the same unit of measure as the goal statement in this particular example, then the goal would have been measurable, and therefore compliant. </a:t>
            </a:r>
          </a:p>
          <a:p>
            <a:pPr marL="174625" indent="-174625" eaLnBrk="1" hangingPunct="1">
              <a:buFontTx/>
              <a:buChar char="•"/>
            </a:pPr>
            <a:r>
              <a:rPr lang="en-US" altLang="en-US" dirty="0">
                <a:latin typeface="Arial" panose="020B0604020202020204" pitchFamily="34" charset="0"/>
              </a:rPr>
              <a:t>Example 2 – This is a Washington State Learning Standard,</a:t>
            </a:r>
            <a:r>
              <a:rPr lang="en-US" altLang="en-US" baseline="0" dirty="0">
                <a:latin typeface="Arial" panose="020B0604020202020204" pitchFamily="34" charset="0"/>
              </a:rPr>
              <a:t> which is a </a:t>
            </a:r>
            <a:r>
              <a:rPr lang="en-US" altLang="en-US" dirty="0">
                <a:latin typeface="Arial" panose="020B0604020202020204" pitchFamily="34" charset="0"/>
              </a:rPr>
              <a:t>standard for all students, and alone is not measurable or individualized to a specific student’s needs.  In</a:t>
            </a:r>
            <a:r>
              <a:rPr lang="en-US" altLang="en-US" baseline="0" dirty="0">
                <a:latin typeface="Arial" panose="020B0604020202020204" pitchFamily="34" charset="0"/>
              </a:rPr>
              <a:t> addition, this goal is not observable – what do “clearly” and “coherently” mean?  How are those terms defined in the context of this goal in order to be able to measure whether Bob meets the target?</a:t>
            </a:r>
            <a:endParaRPr lang="en-US" altLang="en-US" dirty="0">
              <a:latin typeface="Arial" panose="020B0604020202020204" pitchFamily="34" charset="0"/>
            </a:endParaRPr>
          </a:p>
        </p:txBody>
      </p:sp>
    </p:spTree>
    <p:extLst>
      <p:ext uri="{BB962C8B-B14F-4D97-AF65-F5344CB8AC3E}">
        <p14:creationId xmlns:p14="http://schemas.microsoft.com/office/powerpoint/2010/main" val="3784797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7F1794-53DE-4506-9765-AA54C0E97A65}" type="slidenum">
              <a:rPr lang="en-US" altLang="en-US"/>
              <a:pPr eaLnBrk="1" hangingPunct="1"/>
              <a:t>46</a:t>
            </a:fld>
            <a:endParaRPr lang="en-US" alt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(identifying numbers 1 to 14), a target (identifying numbers 1 to 30), and a unit of measure (90% accuracy through teacher data collection).</a:t>
            </a:r>
          </a:p>
          <a:p>
            <a:pPr eaLnBrk="1" hangingPunct="1">
              <a:buFontTx/>
              <a:buChar char="•"/>
            </a:pPr>
            <a:r>
              <a:rPr lang="en-US" altLang="en-US" dirty="0">
                <a:latin typeface="Arial" panose="020B0604020202020204" pitchFamily="34" charset="0"/>
              </a:rPr>
              <a:t>Example 2 – This goal has a baseline (21 of 50 addition problems), a target (50 of 50 addition problems), and a unit of measure (number of addition problems correct in 3 minutes).</a:t>
            </a:r>
          </a:p>
          <a:p>
            <a:pPr eaLnBrk="1" hangingPunct="1">
              <a:buFontTx/>
              <a:buChar char="•"/>
            </a:pPr>
            <a:r>
              <a:rPr lang="en-US" altLang="en-US" dirty="0">
                <a:latin typeface="Arial" panose="020B0604020202020204" pitchFamily="34" charset="0"/>
              </a:rPr>
              <a:t>Example 3 – The baseline for this goal was in the present levels section (counting to 20).  The target in the goal statement is counting to 100, and the unit of measure is 90% accuracy on 4 of 5 trials.</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2453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7D605D-46EC-4090-A669-AD00CEB7D59F}" type="slidenum">
              <a:rPr lang="en-US" altLang="en-US"/>
              <a:pPr eaLnBrk="1" hangingPunct="1"/>
              <a:t>47</a:t>
            </a:fld>
            <a:endParaRPr lang="en-US" alt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(5 of 20 correct equations), a target (19 of 20 correct equations), and a unit of measure (20 story problems from teacher-designed assessment).</a:t>
            </a:r>
          </a:p>
          <a:p>
            <a:pPr eaLnBrk="1" hangingPunct="1">
              <a:buFontTx/>
              <a:buChar char="•"/>
            </a:pPr>
            <a:r>
              <a:rPr lang="en-US" altLang="en-US" dirty="0">
                <a:latin typeface="Arial" panose="020B0604020202020204" pitchFamily="34" charset="0"/>
              </a:rPr>
              <a:t>Example 2 – This goal has a baseline (5 of 10 story problems correct), a target (9 of 10 story problems correct), and a unit of measure (10 story problems on 5 trials).</a:t>
            </a:r>
          </a:p>
          <a:p>
            <a:pPr eaLnBrk="1" hangingPunct="1">
              <a:buFontTx/>
              <a:buChar char="•"/>
            </a:pPr>
            <a:r>
              <a:rPr lang="en-US" altLang="en-US" dirty="0">
                <a:latin typeface="Arial" panose="020B0604020202020204" pitchFamily="34" charset="0"/>
              </a:rPr>
              <a:t>Example 3 – This goal has a baseline (6.2 grade level), a target (7.5 grade level), and a unit of measure (grade level from a standardized assessment).</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33350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D5443DC-90F2-42AB-8A31-0E1AAFCC2692}" type="slidenum">
              <a:rPr lang="en-US" altLang="en-US"/>
              <a:pPr eaLnBrk="1" hangingPunct="1">
                <a:spcBef>
                  <a:spcPct val="0"/>
                </a:spcBef>
              </a:pPr>
              <a:t>48</a:t>
            </a:fld>
            <a:endParaRPr lang="en-US" alt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buFontTx/>
              <a:buChar char="•"/>
            </a:pPr>
            <a:r>
              <a:rPr lang="en-US" altLang="en-US" dirty="0">
                <a:latin typeface="Arial" panose="020B0604020202020204" pitchFamily="34" charset="0"/>
              </a:rPr>
              <a:t>Example 1 – This example has no baseline or target.  Where is the student currently functioning in these areas?  Is she functioning the same in all three of the skills listed?  What is the specific target to be achieved?</a:t>
            </a:r>
          </a:p>
          <a:p>
            <a:pPr marL="174625" indent="-174625" eaLnBrk="1" hangingPunct="1">
              <a:buFontTx/>
              <a:buChar char="•"/>
            </a:pPr>
            <a:r>
              <a:rPr lang="en-US" altLang="en-US" dirty="0">
                <a:latin typeface="Arial" panose="020B0604020202020204" pitchFamily="34" charset="0"/>
              </a:rPr>
              <a:t>Example 2 – This example has no baseline, and the target is very broad.  What kind of math problems?  Addition?  Multiplication? Story problems?  What is meant by “define” – orally, in writing…?  </a:t>
            </a:r>
            <a:r>
              <a:rPr lang="en-US" altLang="en-US" i="1" dirty="0">
                <a:latin typeface="Arial" panose="020B0604020202020204" pitchFamily="34" charset="0"/>
              </a:rPr>
              <a:t>Note</a:t>
            </a:r>
            <a:r>
              <a:rPr lang="en-US" altLang="en-US" dirty="0">
                <a:latin typeface="Arial" panose="020B0604020202020204" pitchFamily="34" charset="0"/>
              </a:rPr>
              <a:t>:  </a:t>
            </a:r>
            <a:r>
              <a:rPr lang="en-US" altLang="en-US" i="1" dirty="0">
                <a:latin typeface="Arial" panose="020B0604020202020204" pitchFamily="34" charset="0"/>
              </a:rPr>
              <a:t>Common Core State Standards/Washington</a:t>
            </a:r>
            <a:r>
              <a:rPr lang="en-US" altLang="en-US" i="1" baseline="0" dirty="0">
                <a:latin typeface="Arial" panose="020B0604020202020204" pitchFamily="34" charset="0"/>
              </a:rPr>
              <a:t> State Learning Standards </a:t>
            </a:r>
            <a:r>
              <a:rPr lang="en-US" altLang="en-US" i="1" dirty="0">
                <a:latin typeface="Arial" panose="020B0604020202020204" pitchFamily="34" charset="0"/>
              </a:rPr>
              <a:t>are the standards for all students, and need to be defined/individualized in order to be used as a measurable annual goal for an individual student.</a:t>
            </a:r>
          </a:p>
          <a:p>
            <a:pPr marL="174625" indent="-174625" eaLnBrk="1" hangingPunct="1">
              <a:buFontTx/>
              <a:buChar char="•"/>
            </a:pPr>
            <a:r>
              <a:rPr lang="en-US" altLang="en-US" dirty="0">
                <a:latin typeface="Arial" panose="020B0604020202020204" pitchFamily="34" charset="0"/>
              </a:rPr>
              <a:t>Example 3 – This example is not measurable because the baseline (multiplication with 65% accuracy), which was found in the present levels, is in a different unit of measure than the target (one year’s growth).  If the present levels had indicated a grade level (i.e. – mid-3</a:t>
            </a:r>
            <a:r>
              <a:rPr lang="en-US" altLang="en-US" baseline="0" dirty="0">
                <a:latin typeface="Arial" panose="020B0604020202020204" pitchFamily="34" charset="0"/>
              </a:rPr>
              <a:t>rd</a:t>
            </a:r>
            <a:r>
              <a:rPr lang="en-US" altLang="en-US" dirty="0">
                <a:latin typeface="Arial" panose="020B0604020202020204" pitchFamily="34" charset="0"/>
              </a:rPr>
              <a:t> grade level), this goal would be measurable. </a:t>
            </a:r>
          </a:p>
          <a:p>
            <a:pPr marL="174625" indent="-174625" eaLnBrk="1" hangingPunct="1">
              <a:buFontTx/>
              <a:buChar char="•"/>
            </a:pPr>
            <a:r>
              <a:rPr lang="en-US" altLang="en-US" dirty="0">
                <a:latin typeface="Arial" panose="020B0604020202020204" pitchFamily="34" charset="0"/>
              </a:rPr>
              <a:t>Example 4 – This example is not measurable because the baseline is vague, as well as the unit of measure.  “Below age level” could imply anywhere from infancy to one month below the student’s current grade level.  In addition, what type of daily work will be assessed?  What specific math skills are being targeted?  </a:t>
            </a:r>
          </a:p>
        </p:txBody>
      </p:sp>
    </p:spTree>
    <p:extLst>
      <p:ext uri="{BB962C8B-B14F-4D97-AF65-F5344CB8AC3E}">
        <p14:creationId xmlns:p14="http://schemas.microsoft.com/office/powerpoint/2010/main" val="4245535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7A7F42-14A8-4462-B441-CD411CF44628}" type="slidenum">
              <a:rPr lang="en-US" altLang="en-US"/>
              <a:pPr eaLnBrk="1" hangingPunct="1"/>
              <a:t>49</a:t>
            </a:fld>
            <a:endParaRPr lang="en-US" alt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(8 discipline referrals in a 3-month period), a target (4 in a 3-month period), and a unit of measure (number of discipline referrals in a 3-month period).  While the term</a:t>
            </a:r>
            <a:r>
              <a:rPr lang="en-US" altLang="en-US" baseline="0" dirty="0">
                <a:latin typeface="Arial" panose="020B0604020202020204" pitchFamily="34" charset="0"/>
              </a:rPr>
              <a:t> “self-management skills” is fairly broad, the method for measuring the goal is the number of disciplinary referrals, which is a clear unit of measure.</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Example 2 – This goal has a baseline (no compliant behavior during 5 non-academic, unstructured trials in a 1-month period), a target (compliant behavior during 5 of 5 non-academic, unstructured trials during a 1-month period), and a unit of measure (5 observations a month).  </a:t>
            </a:r>
            <a:r>
              <a:rPr lang="en-US" altLang="en-US" i="1" dirty="0">
                <a:latin typeface="Arial" panose="020B0604020202020204" pitchFamily="34" charset="0"/>
              </a:rPr>
              <a:t>(Note – in the present levels, this IEP gave more specific examples defining the student’s specific “non-compliant behaviors”, thus making this goal less broad than it seems).</a:t>
            </a:r>
          </a:p>
          <a:p>
            <a:pPr eaLnBrk="1" hangingPunct="1">
              <a:buFontTx/>
              <a:buChar char="•"/>
            </a:pPr>
            <a:r>
              <a:rPr lang="en-US" altLang="en-US" dirty="0">
                <a:latin typeface="Arial" panose="020B0604020202020204" pitchFamily="34" charset="0"/>
              </a:rPr>
              <a:t>Example 3 – This goal has a baseline (2.5), a target (3.0), and a unit of measure (score on a teacher-developed social skills survey).  In this IEP, the present levels</a:t>
            </a:r>
            <a:r>
              <a:rPr lang="en-US" altLang="en-US" baseline="0" dirty="0">
                <a:latin typeface="Arial" panose="020B0604020202020204" pitchFamily="34" charset="0"/>
              </a:rPr>
              <a:t> provided specificity regarding the social skills that were being worked on.</a:t>
            </a:r>
            <a:endParaRPr lang="en-US" altLang="en-US" dirty="0">
              <a:latin typeface="Arial" panose="020B0604020202020204" pitchFamily="34" charset="0"/>
            </a:endParaRPr>
          </a:p>
        </p:txBody>
      </p:sp>
    </p:spTree>
    <p:extLst>
      <p:ext uri="{BB962C8B-B14F-4D97-AF65-F5344CB8AC3E}">
        <p14:creationId xmlns:p14="http://schemas.microsoft.com/office/powerpoint/2010/main" val="121578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Note – clicking on any of the above sections </a:t>
            </a:r>
            <a:r>
              <a:rPr lang="en-US" altLang="en-US" u="sng" dirty="0">
                <a:latin typeface="Arial" panose="020B0604020202020204" pitchFamily="34" charset="0"/>
              </a:rPr>
              <a:t>during the slide show</a:t>
            </a:r>
            <a:r>
              <a:rPr lang="en-US" altLang="en-US" dirty="0">
                <a:latin typeface="Arial" panose="020B0604020202020204" pitchFamily="34" charset="0"/>
              </a:rPr>
              <a:t> will take you directly to the first slide in that section.  </a:t>
            </a:r>
          </a:p>
          <a:p>
            <a:endParaRPr lang="en-US" altLang="en-US" dirty="0">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8F72DBC-C9BE-419D-BC15-89E9DDD4CB16}" type="slidenum">
              <a:rPr lang="en-US" altLang="en-US"/>
              <a:pPr eaLnBrk="1" hangingPunct="1">
                <a:spcBef>
                  <a:spcPct val="0"/>
                </a:spcBef>
              </a:pPr>
              <a:t>5</a:t>
            </a:fld>
            <a:endParaRPr lang="en-US" altLang="en-US" dirty="0"/>
          </a:p>
        </p:txBody>
      </p:sp>
    </p:spTree>
    <p:extLst>
      <p:ext uri="{BB962C8B-B14F-4D97-AF65-F5344CB8AC3E}">
        <p14:creationId xmlns:p14="http://schemas.microsoft.com/office/powerpoint/2010/main" val="3800388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B6D163-A09C-4D37-A5CD-2511CF7F24C4}" type="slidenum">
              <a:rPr lang="en-US" altLang="en-US"/>
              <a:pPr eaLnBrk="1" hangingPunct="1"/>
              <a:t>50</a:t>
            </a:fld>
            <a:endParaRPr lang="en-US" altLang="en-US"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multiple baselines (self-discipline for 30 minutes with assistance and 4 behavior incidents with peers), targets relating to those baselines (self-disciplined for 30 minutes independently and 1 or less behavior incidents with peers), and corresponding units of measure for both areas (behavior during a 30 minute lunch period and the number of behavior reports per quarter).  In this example, the present levels included</a:t>
            </a:r>
            <a:r>
              <a:rPr lang="en-US" altLang="en-US" baseline="0" dirty="0">
                <a:latin typeface="Arial" panose="020B0604020202020204" pitchFamily="34" charset="0"/>
              </a:rPr>
              <a:t> additional clarification regarding the terms “self-discipline” and “negative behavior incidents” to help make the goal observable and measurable.</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Example 2 – This goal has a baseline (one inappropriate sound per minute), a target (one or less inappropriate sound in 10 minutes), and a unit of measure (the number of sounds made as measured through teacher data).</a:t>
            </a:r>
          </a:p>
          <a:p>
            <a:pPr eaLnBrk="1" hangingPunct="1">
              <a:buFontTx/>
              <a:buChar char="•"/>
            </a:pPr>
            <a:r>
              <a:rPr lang="en-US" altLang="en-US" dirty="0">
                <a:latin typeface="Arial" panose="020B0604020202020204" pitchFamily="34" charset="0"/>
              </a:rPr>
              <a:t>Example 3 – This goal has a baseline (on-task behavior for 20 minutes), a target (on-task behavior for 40 or more minutes), and a unit of measure (behavior over a 60 minute period as measured by teacher observation).</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44131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EF18E8-5549-4EA2-97AE-0702B09FBFDC}" type="slidenum">
              <a:rPr lang="en-US" altLang="en-US"/>
              <a:pPr eaLnBrk="1" hangingPunct="1"/>
              <a:t>51</a:t>
            </a:fld>
            <a:endParaRPr lang="en-US" alt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(following directions 2 times), a target (following directions 8 times), and a unit of measure (10 opportunities measured by teacher data sheets).</a:t>
            </a:r>
          </a:p>
          <a:p>
            <a:pPr eaLnBrk="1" hangingPunct="1">
              <a:buFontTx/>
              <a:buChar char="•"/>
            </a:pPr>
            <a:r>
              <a:rPr lang="en-US" altLang="en-US" dirty="0">
                <a:latin typeface="Arial" panose="020B0604020202020204" pitchFamily="34" charset="0"/>
              </a:rPr>
              <a:t>Example 2 – This goal has a baseline (responding to the teacher appropriately 0 times), a target (responding to the teacher appropriately 5 or more times), and a unit of measure (number of appropriate responses per week as measured by behavior observation sheet).  The goal helps to define a “relevant” opinion by clarifying</a:t>
            </a:r>
            <a:r>
              <a:rPr lang="en-US" altLang="en-US" baseline="0" dirty="0">
                <a:latin typeface="Arial" panose="020B0604020202020204" pitchFamily="34" charset="0"/>
              </a:rPr>
              <a:t> that it is a response that is on-topic.</a:t>
            </a:r>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ltLang="en-US" dirty="0">
                <a:latin typeface="Arial" panose="020B0604020202020204" pitchFamily="34" charset="0"/>
              </a:rPr>
              <a:t>Example 3 – This goal has a baseline (requiring staff intervention 5 times), a target (requiring intervention 3 times or less on average), and a unit of measure (average number of incidents requiring intervention per day). While the term</a:t>
            </a:r>
            <a:r>
              <a:rPr lang="en-US" altLang="en-US" baseline="0" dirty="0">
                <a:latin typeface="Arial" panose="020B0604020202020204" pitchFamily="34" charset="0"/>
              </a:rPr>
              <a:t> “aggressive behaviors” is fairly broad, the method for measuring the goal is the number of staff interventions per day, which is a clear unit of measure.</a:t>
            </a:r>
            <a:endParaRPr lang="en-US" altLang="en-US" dirty="0">
              <a:latin typeface="Arial" panose="020B0604020202020204" pitchFamily="34" charset="0"/>
            </a:endParaRPr>
          </a:p>
          <a:p>
            <a:pPr eaLnBrk="1" hangingPunct="1">
              <a:buFontTx/>
              <a:buChar char="•"/>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37227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A1C99B-74A0-4ACF-9049-D339CAE8C2E2}" type="slidenum">
              <a:rPr lang="en-US" altLang="en-US"/>
              <a:pPr eaLnBrk="1" hangingPunct="1"/>
              <a:t>52</a:t>
            </a:fld>
            <a:endParaRPr lang="en-US" altLang="en-US"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(responding to adult requests 60% of the time), a target (responding to adult requests 90% or more of the time), and a unit of measure (percentage of adult requests responded to appropriately).</a:t>
            </a:r>
          </a:p>
          <a:p>
            <a:pPr eaLnBrk="1" hangingPunct="1">
              <a:buFontTx/>
              <a:buChar char="•"/>
            </a:pPr>
            <a:r>
              <a:rPr lang="en-US" altLang="en-US" dirty="0">
                <a:latin typeface="Arial" panose="020B0604020202020204" pitchFamily="34" charset="0"/>
              </a:rPr>
              <a:t>Example 2 – This goal has a baseline (no peer interactions), a target (1 or more peer interactions), and a unit of measure (number of peer interactions per period).</a:t>
            </a:r>
          </a:p>
          <a:p>
            <a:pPr eaLnBrk="1" hangingPunct="1">
              <a:buFontTx/>
              <a:buChar char="•"/>
            </a:pPr>
            <a:r>
              <a:rPr lang="en-US" altLang="en-US" dirty="0">
                <a:latin typeface="Arial" panose="020B0604020202020204" pitchFamily="34" charset="0"/>
              </a:rPr>
              <a:t>Example 3 – This goal has a baseline (implementing a coping skill in 0 trials), a target (implementing a coping skill in 4 trials), and a unit of measure (behaviors across four trials).  The goal also contains parenthetical</a:t>
            </a:r>
            <a:r>
              <a:rPr lang="en-US" altLang="en-US" baseline="0" dirty="0">
                <a:latin typeface="Arial" panose="020B0604020202020204" pitchFamily="34" charset="0"/>
              </a:rPr>
              <a:t> information to </a:t>
            </a:r>
            <a:r>
              <a:rPr lang="en-US" altLang="en-US" dirty="0">
                <a:latin typeface="Arial" panose="020B0604020202020204" pitchFamily="34" charset="0"/>
              </a:rPr>
              <a:t>help define the broader terms of “stressful/frustrating</a:t>
            </a:r>
            <a:r>
              <a:rPr lang="en-US" altLang="en-US" baseline="0" dirty="0">
                <a:latin typeface="Arial" panose="020B0604020202020204" pitchFamily="34" charset="0"/>
              </a:rPr>
              <a:t> situation” and “positive coping skill”.</a:t>
            </a:r>
            <a:endParaRPr lang="en-US" altLang="en-US" dirty="0">
              <a:latin typeface="Arial" panose="020B0604020202020204" pitchFamily="34" charset="0"/>
            </a:endParaRPr>
          </a:p>
          <a:p>
            <a:pPr eaLnBrk="1" hangingPunct="1">
              <a:buFontTx/>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22506740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F31EDAE-89B9-459F-BF88-9D314DA67060}" type="slidenum">
              <a:rPr lang="en-US" altLang="en-US"/>
              <a:pPr eaLnBrk="1" hangingPunct="1">
                <a:spcBef>
                  <a:spcPct val="0"/>
                </a:spcBef>
              </a:pPr>
              <a:t>53</a:t>
            </a:fld>
            <a:endParaRPr lang="en-US" alt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buFontTx/>
              <a:buChar char="•"/>
            </a:pPr>
            <a:r>
              <a:rPr lang="en-US" altLang="en-US" dirty="0">
                <a:latin typeface="Arial" panose="020B0604020202020204" pitchFamily="34" charset="0"/>
              </a:rPr>
              <a:t>Example 1 – Although it does have a baseline and a target, the unit of measure is vague.  In addition, the goal contains undefined terms – “behavioral/classroom skills” implies any of a vast number of functional (and academic) skills.  What specific behavior(s) are being measured?  </a:t>
            </a:r>
          </a:p>
          <a:p>
            <a:pPr marL="174625" indent="-174625" eaLnBrk="1" hangingPunct="1">
              <a:buFontTx/>
              <a:buChar char="•"/>
            </a:pPr>
            <a:r>
              <a:rPr lang="en-US" altLang="en-US" dirty="0">
                <a:latin typeface="Arial" panose="020B0604020202020204" pitchFamily="34" charset="0"/>
              </a:rPr>
              <a:t>Example 2 – This goal has no baseline, target, or unit of measure.  Also, “basic social skills” is not defined– what specific social skill(s) is the goal focusing on?  How exactly will it be measured?</a:t>
            </a:r>
          </a:p>
          <a:p>
            <a:pPr marL="174625" indent="-174625" eaLnBrk="1" hangingPunct="1">
              <a:buFontTx/>
              <a:buChar char="•"/>
            </a:pPr>
            <a:r>
              <a:rPr lang="en-US" altLang="en-US" dirty="0">
                <a:latin typeface="Arial" panose="020B0604020202020204" pitchFamily="34" charset="0"/>
              </a:rPr>
              <a:t>Example 3 – This goal also has no baseline, target, or unit of measure, and is very broad.  How is “appropriately” defined?  What specific behavior(s) relating to peer interaction is being measured?  How will it be measured? </a:t>
            </a:r>
          </a:p>
        </p:txBody>
      </p:sp>
    </p:spTree>
    <p:extLst>
      <p:ext uri="{BB962C8B-B14F-4D97-AF65-F5344CB8AC3E}">
        <p14:creationId xmlns:p14="http://schemas.microsoft.com/office/powerpoint/2010/main" val="41609800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4AF86C4-58B9-4087-8DDA-915ACCA309A7}" type="slidenum">
              <a:rPr lang="en-US" altLang="en-US"/>
              <a:pPr eaLnBrk="1" hangingPunct="1">
                <a:spcBef>
                  <a:spcPct val="0"/>
                </a:spcBef>
              </a:pPr>
              <a:t>54</a:t>
            </a:fld>
            <a:endParaRPr lang="en-US" alt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buFontTx/>
              <a:buChar char="•"/>
            </a:pPr>
            <a:r>
              <a:rPr lang="en-US" altLang="en-US" dirty="0">
                <a:latin typeface="Arial" panose="020B0604020202020204" pitchFamily="34" charset="0"/>
              </a:rPr>
              <a:t>Example 1 – In addition to</a:t>
            </a:r>
            <a:r>
              <a:rPr lang="en-US" altLang="en-US" baseline="0" dirty="0">
                <a:latin typeface="Arial" panose="020B0604020202020204" pitchFamily="34" charset="0"/>
              </a:rPr>
              <a:t> containing undefined terms</a:t>
            </a:r>
            <a:r>
              <a:rPr lang="en-US" altLang="en-US" dirty="0">
                <a:latin typeface="Arial" panose="020B0604020202020204" pitchFamily="34" charset="0"/>
              </a:rPr>
              <a:t> (what specific “behaviors and social interactions” are being focused on?), there is no baseline or unit of measure for this goal.  </a:t>
            </a:r>
          </a:p>
          <a:p>
            <a:pPr marL="174625" indent="-174625" eaLnBrk="1" hangingPunct="1">
              <a:buFontTx/>
              <a:buChar char="•"/>
            </a:pPr>
            <a:r>
              <a:rPr lang="en-US" altLang="en-US" dirty="0">
                <a:latin typeface="Arial" panose="020B0604020202020204" pitchFamily="34" charset="0"/>
              </a:rPr>
              <a:t>Example 2 – This</a:t>
            </a:r>
            <a:r>
              <a:rPr lang="en-US" altLang="en-US" baseline="0" dirty="0">
                <a:latin typeface="Arial" panose="020B0604020202020204" pitchFamily="34" charset="0"/>
              </a:rPr>
              <a:t> goal contains undefined terms</a:t>
            </a:r>
            <a:r>
              <a:rPr lang="en-US" altLang="en-US" dirty="0">
                <a:latin typeface="Arial" panose="020B0604020202020204" pitchFamily="34" charset="0"/>
              </a:rPr>
              <a:t> – “appropriate classroom and school behaviors” could relate to a multitude of skills – what exactly is the student’s problem behavior(s)?  What specific behavior is being targeted?  How will it be measured?  The goal also has no baseline.</a:t>
            </a:r>
          </a:p>
          <a:p>
            <a:pPr marL="174625" indent="-174625" eaLnBrk="1" hangingPunct="1">
              <a:buFontTx/>
              <a:buChar char="•"/>
            </a:pPr>
            <a:r>
              <a:rPr lang="en-US" altLang="en-US" dirty="0">
                <a:latin typeface="Arial" panose="020B0604020202020204" pitchFamily="34" charset="0"/>
              </a:rPr>
              <a:t>Example 3 – The baseline and target are vague.  What specifically is meant by “not always displaying appropriate behavior”?  How is “not always” defined?  How is “appropriate behavior” defined?  What specific level of appropriate behavior is needed “to enable her to attend mainstream classes”?  How would you measure this?</a:t>
            </a:r>
          </a:p>
        </p:txBody>
      </p:sp>
    </p:spTree>
    <p:extLst>
      <p:ext uri="{BB962C8B-B14F-4D97-AF65-F5344CB8AC3E}">
        <p14:creationId xmlns:p14="http://schemas.microsoft.com/office/powerpoint/2010/main" val="4136694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AEDDC9-B009-4FAD-8BF4-E4904560939C}" type="slidenum">
              <a:rPr lang="en-US" altLang="en-US"/>
              <a:pPr eaLnBrk="1" hangingPunct="1"/>
              <a:t>55</a:t>
            </a:fld>
            <a:endParaRPr lang="en-US" altLang="en-US"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(0 successful phone calls), a target (3 successful phone calls), and a unit of measure (number of successful phone calls as observed by teacher).</a:t>
            </a:r>
          </a:p>
          <a:p>
            <a:pPr eaLnBrk="1" hangingPunct="1">
              <a:buFontTx/>
              <a:buChar char="•"/>
            </a:pPr>
            <a:r>
              <a:rPr lang="en-US" altLang="en-US" dirty="0">
                <a:latin typeface="Arial" panose="020B0604020202020204" pitchFamily="34" charset="0"/>
              </a:rPr>
              <a:t>Example 2 – This goal has a baseline (10% accuracy in guessing between two items), a target (90% accuracy in computing the correct item), and a unit of measure (accuracy in selecting the most economical item between two items).</a:t>
            </a:r>
          </a:p>
          <a:p>
            <a:pPr eaLnBrk="1" hangingPunct="1">
              <a:buFontTx/>
              <a:buChar char="•"/>
            </a:pPr>
            <a:r>
              <a:rPr lang="en-US" altLang="en-US" dirty="0">
                <a:latin typeface="Arial" panose="020B0604020202020204" pitchFamily="34" charset="0"/>
              </a:rPr>
              <a:t>Example 3 – This goal has a baseline that is included in the present levels section (80% accuracy in making change to $1), a target included in the goal statement (90% accuracy in making change to $5), and a unit of measure (accuracy in making change).</a:t>
            </a:r>
          </a:p>
        </p:txBody>
      </p:sp>
    </p:spTree>
    <p:extLst>
      <p:ext uri="{BB962C8B-B14F-4D97-AF65-F5344CB8AC3E}">
        <p14:creationId xmlns:p14="http://schemas.microsoft.com/office/powerpoint/2010/main" val="1338936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06EF3C-71B5-4567-BE67-EA3504F0A17E}" type="slidenum">
              <a:rPr lang="en-US" altLang="en-US"/>
              <a:pPr eaLnBrk="1" hangingPunct="1"/>
              <a:t>56</a:t>
            </a:fld>
            <a:endParaRPr lang="en-US" alt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(7 of 20), a target (15 of 20), and a unit of measure (points on a teacher checklist over 5 trials).</a:t>
            </a:r>
          </a:p>
          <a:p>
            <a:pPr eaLnBrk="1" hangingPunct="1">
              <a:buFontTx/>
              <a:buChar char="•"/>
            </a:pPr>
            <a:r>
              <a:rPr lang="en-US" altLang="en-US" dirty="0">
                <a:latin typeface="Arial" panose="020B0604020202020204" pitchFamily="34" charset="0"/>
              </a:rPr>
              <a:t>Example 2 – This goal has a baseline (20%), a target (70%), and a unit of measure (percent of trials).</a:t>
            </a:r>
          </a:p>
          <a:p>
            <a:pPr eaLnBrk="1" hangingPunct="1">
              <a:buFontTx/>
              <a:buChar char="•"/>
            </a:pPr>
            <a:r>
              <a:rPr lang="en-US" altLang="en-US" dirty="0">
                <a:latin typeface="Arial" panose="020B0604020202020204" pitchFamily="34" charset="0"/>
              </a:rPr>
              <a:t>Example 3 – This goal has a baseline (needing verbal cues on 100% of the steps), a target (needing cues on 25% or less of the steps), and a unit of measure (performance on a task-analysis data sheet).</a:t>
            </a:r>
          </a:p>
          <a:p>
            <a:pPr eaLnBrk="1" hangingPunct="1">
              <a:buFontTx/>
              <a:buChar char="•"/>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945753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823B0EF-FBE7-4445-9EDB-4165C7442ED9}" type="slidenum">
              <a:rPr lang="en-US" altLang="en-US"/>
              <a:pPr eaLnBrk="1" hangingPunct="1">
                <a:spcBef>
                  <a:spcPct val="0"/>
                </a:spcBef>
              </a:pPr>
              <a:t>57</a:t>
            </a:fld>
            <a:endParaRPr lang="en-US" altLang="en-US" dirty="0"/>
          </a:p>
        </p:txBody>
      </p:sp>
      <p:sp>
        <p:nvSpPr>
          <p:cNvPr id="116739"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eaLnBrk="1" hangingPunct="1">
              <a:buFontTx/>
              <a:buChar char="•"/>
              <a:defRPr/>
            </a:pPr>
            <a:r>
              <a:rPr lang="en-US" dirty="0"/>
              <a:t>Example 1 – This goal has no baseline – where is the student currently performing in relation to the target of 90% accuracy?  In addition, while</a:t>
            </a:r>
            <a:r>
              <a:rPr lang="en-US" baseline="0" dirty="0"/>
              <a:t> the term “different fasteners” is defined, the term </a:t>
            </a:r>
            <a:r>
              <a:rPr lang="en-US" dirty="0"/>
              <a:t>“personal hygiene routine” is not</a:t>
            </a:r>
            <a:r>
              <a:rPr lang="en-US" baseline="0" dirty="0"/>
              <a:t>.</a:t>
            </a:r>
            <a:endParaRPr lang="en-US" dirty="0"/>
          </a:p>
          <a:p>
            <a:pPr marL="174862" indent="-174862" eaLnBrk="1" hangingPunct="1">
              <a:buFontTx/>
              <a:buChar char="•"/>
              <a:defRPr/>
            </a:pPr>
            <a:r>
              <a:rPr lang="en-US" dirty="0"/>
              <a:t>Example 2 – Again, a goal cannot rely on objectives to make it measurable.  This goal statement is missing a baseline, target, and unit of measure.  In addition, “increasing daily living skills” is</a:t>
            </a:r>
            <a:r>
              <a:rPr lang="en-US" baseline="0" dirty="0"/>
              <a:t> not defined</a:t>
            </a:r>
            <a:r>
              <a:rPr lang="en-US" dirty="0"/>
              <a:t>.  What specific daily living skill(s) is being targeted?</a:t>
            </a:r>
          </a:p>
          <a:p>
            <a:pPr marL="174862" indent="-174862" eaLnBrk="1" hangingPunct="1">
              <a:buFontTx/>
              <a:buChar char="•"/>
              <a:defRPr/>
            </a:pPr>
            <a:r>
              <a:rPr lang="en-US" dirty="0"/>
              <a:t>Example 3 – This goal has no baseline and an undefined unit of measure.  What is included in “personal information”?  How will the student’s “independence” in this skill be measured?  Where is the student currently performing on this skill?  </a:t>
            </a:r>
          </a:p>
          <a:p>
            <a:pPr eaLnBrk="1" hangingPunct="1">
              <a:defRPr/>
            </a:pPr>
            <a:r>
              <a:rPr lang="en-US" dirty="0"/>
              <a:t>Again, please note that these examples are presented in isolation.  It is possible for the present levels statement in example 1 to provide the baseline for this goal and a definition of the term “personal hygiene routine”, and therefore make the goal measurable (compliant).</a:t>
            </a:r>
          </a:p>
        </p:txBody>
      </p:sp>
    </p:spTree>
    <p:extLst>
      <p:ext uri="{BB962C8B-B14F-4D97-AF65-F5344CB8AC3E}">
        <p14:creationId xmlns:p14="http://schemas.microsoft.com/office/powerpoint/2010/main" val="29718918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1BAD1B-2061-41DE-8BBF-3B86204DBA81}" type="slidenum">
              <a:rPr lang="en-US" altLang="en-US"/>
              <a:pPr eaLnBrk="1" hangingPunct="1"/>
              <a:t>58</a:t>
            </a:fld>
            <a:endParaRPr lang="en-US" alt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(50% work completion), a target (80% work completion), and a unit of measure (percent of English and math assignments that are turned in).</a:t>
            </a:r>
          </a:p>
          <a:p>
            <a:pPr eaLnBrk="1" hangingPunct="1">
              <a:buFontTx/>
              <a:buChar char="•"/>
            </a:pPr>
            <a:r>
              <a:rPr lang="en-US" altLang="en-US" dirty="0">
                <a:latin typeface="Arial" panose="020B0604020202020204" pitchFamily="34" charset="0"/>
              </a:rPr>
              <a:t>Example 2 – This goal has a baseline (writing assignments in planner with 100% adult prompts), a target (writing assignments independently), and a unit of measure (percent of assignments requiring adult prompts).</a:t>
            </a:r>
          </a:p>
          <a:p>
            <a:pPr eaLnBrk="1" hangingPunct="1">
              <a:buFontTx/>
              <a:buChar char="•"/>
            </a:pPr>
            <a:r>
              <a:rPr lang="en-US" altLang="en-US" dirty="0">
                <a:latin typeface="Arial" panose="020B0604020202020204" pitchFamily="34" charset="0"/>
              </a:rPr>
              <a:t>Example 3 – This goal has a baseline (requesting accommodations 1 time per quarter), a target (requesting accommodations 1 time per week), and a unit of measure (number of requests identified in general education teacher reports).</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3495080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EE51F5-7688-4350-AB85-E7547B946C4A}" type="slidenum">
              <a:rPr lang="en-US" altLang="en-US"/>
              <a:pPr eaLnBrk="1" hangingPunct="1"/>
              <a:t>59</a:t>
            </a:fld>
            <a:endParaRPr lang="en-US" altLang="en-US"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(requiring prompts 100% of the time), a target (requiring prompts less than 50% of the time), and a unit of measure (percentage of prompts required on work participation point sheet).</a:t>
            </a:r>
          </a:p>
          <a:p>
            <a:pPr eaLnBrk="1" hangingPunct="1">
              <a:buFontTx/>
              <a:buChar char="•"/>
            </a:pPr>
            <a:r>
              <a:rPr lang="en-US" altLang="en-US" dirty="0">
                <a:latin typeface="Arial" panose="020B0604020202020204" pitchFamily="34" charset="0"/>
              </a:rPr>
              <a:t>Example 2 – This goal has a baseline (passing 2 tests in 7 weeks), a target (passing 6 tests in 7 weeks), and a unit of measure (number of tests passed per 7-week period).</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8957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focus of this training module will be on those procedural compliance areas that are currently the most challenging for our state.  The module will not cover all areas of the regulations.</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1D2DEC-9110-40B0-9DFB-A9C327D23751}" type="slidenum">
              <a:rPr lang="en-US" altLang="en-US"/>
              <a:pPr eaLnBrk="1" hangingPunct="1">
                <a:spcBef>
                  <a:spcPct val="0"/>
                </a:spcBef>
              </a:pPr>
              <a:t>6</a:t>
            </a:fld>
            <a:endParaRPr lang="en-US" altLang="en-US" dirty="0"/>
          </a:p>
        </p:txBody>
      </p:sp>
    </p:spTree>
    <p:extLst>
      <p:ext uri="{BB962C8B-B14F-4D97-AF65-F5344CB8AC3E}">
        <p14:creationId xmlns:p14="http://schemas.microsoft.com/office/powerpoint/2010/main" val="2259875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3B4FCD-6C7F-4DE6-83BF-3AEA3173D49F}" type="slidenum">
              <a:rPr lang="en-US" altLang="en-US"/>
              <a:pPr eaLnBrk="1" hangingPunct="1">
                <a:spcBef>
                  <a:spcPct val="0"/>
                </a:spcBef>
              </a:pPr>
              <a:t>60</a:t>
            </a:fld>
            <a:endParaRPr lang="en-US" alt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buFontTx/>
              <a:buChar char="•"/>
            </a:pPr>
            <a:r>
              <a:rPr lang="en-US" altLang="en-US" dirty="0">
                <a:latin typeface="Arial" panose="020B0604020202020204" pitchFamily="34" charset="0"/>
              </a:rPr>
              <a:t>Example 1 – This goal has no baseline, target, or unit of measure.  How exactly is “consistency” defined?  What specific skill(s) is being targeted?  How will the student’s growth be measured?  Where is the student functioning now in relation to these skills?</a:t>
            </a:r>
          </a:p>
          <a:p>
            <a:pPr marL="174625" indent="-174625" eaLnBrk="1" hangingPunct="1">
              <a:buFontTx/>
              <a:buChar char="•"/>
            </a:pPr>
            <a:r>
              <a:rPr lang="en-US" altLang="en-US" dirty="0">
                <a:latin typeface="Arial" panose="020B0604020202020204" pitchFamily="34" charset="0"/>
              </a:rPr>
              <a:t>Example 2 – This goal has no baseline – where is the student performing now in relation to completing assignments on time?  In addition, the term “organizational</a:t>
            </a:r>
            <a:r>
              <a:rPr lang="en-US" altLang="en-US" baseline="0" dirty="0">
                <a:latin typeface="Arial" panose="020B0604020202020204" pitchFamily="34" charset="0"/>
              </a:rPr>
              <a:t> strategies” is not defined.</a:t>
            </a:r>
            <a:endParaRPr lang="en-US" altLang="en-US" dirty="0">
              <a:latin typeface="Arial" panose="020B0604020202020204" pitchFamily="34" charset="0"/>
            </a:endParaRPr>
          </a:p>
          <a:p>
            <a:pPr marL="174625" indent="-174625" eaLnBrk="1" hangingPunct="1">
              <a:buFontTx/>
              <a:buChar char="•"/>
            </a:pPr>
            <a:r>
              <a:rPr lang="en-US" altLang="en-US" dirty="0">
                <a:latin typeface="Arial" panose="020B0604020202020204" pitchFamily="34" charset="0"/>
              </a:rPr>
              <a:t>Example 3 – This goal has no baseline, and an undefined target and unit of measure.  What are “functional school behaviors”?  How exactly would you measure a “level that allows her to participate in the general education curriculum”?  Where is the student currently functioning in relation to these skills?</a:t>
            </a:r>
          </a:p>
        </p:txBody>
      </p:sp>
    </p:spTree>
    <p:extLst>
      <p:ext uri="{BB962C8B-B14F-4D97-AF65-F5344CB8AC3E}">
        <p14:creationId xmlns:p14="http://schemas.microsoft.com/office/powerpoint/2010/main" val="31775038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13331B-0C89-4882-9B85-00BEC1BD5D7D}" type="slidenum">
              <a:rPr lang="en-US" altLang="en-US"/>
              <a:pPr eaLnBrk="1" hangingPunct="1"/>
              <a:t>61</a:t>
            </a:fld>
            <a:endParaRPr lang="en-US" alt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(20% accuracy in using the /r/ sound in syllables, words, and phrases), a target (80% accuracy in the same skills), and a unit of measurement (accuracy rates from SLP data).</a:t>
            </a:r>
          </a:p>
          <a:p>
            <a:pPr eaLnBrk="1" hangingPunct="1">
              <a:buFontTx/>
              <a:buChar char="•"/>
            </a:pPr>
            <a:r>
              <a:rPr lang="en-US" altLang="en-US" dirty="0">
                <a:latin typeface="Arial" panose="020B0604020202020204" pitchFamily="34" charset="0"/>
              </a:rPr>
              <a:t>Example 2 – This goal has a baseline (0% accuracy using the /th/ sound in conversational speech), a target (90% accuracy), and a unit of measure (accuracy of the sound in conversational speech over 3 consecutive sessions).</a:t>
            </a:r>
          </a:p>
          <a:p>
            <a:pPr eaLnBrk="1" hangingPunct="1">
              <a:buFontTx/>
              <a:buChar char="•"/>
            </a:pPr>
            <a:r>
              <a:rPr lang="en-US" altLang="en-US" dirty="0">
                <a:latin typeface="Arial" panose="020B0604020202020204" pitchFamily="34" charset="0"/>
              </a:rPr>
              <a:t>Example 3 – This goal has a baseline (25% accuracy using the /sh/ sound in isolation), a target (90% accuracy in the same skill), and a unit of measure (accuracy of the sound in isolation).</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314914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61139AB-B233-4DAF-B0B2-EB454A0E3718}" type="slidenum">
              <a:rPr lang="en-US" altLang="en-US"/>
              <a:pPr eaLnBrk="1" hangingPunct="1"/>
              <a:t>62</a:t>
            </a:fld>
            <a:endParaRPr lang="en-US" altLang="en-US"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(40% accuracy in responses to ‘wh’ questions), a target (80% accuracy), and a unit of measure (accuracy of responses as measured by weekly therapist data).</a:t>
            </a:r>
          </a:p>
          <a:p>
            <a:pPr eaLnBrk="1" hangingPunct="1">
              <a:buFontTx/>
              <a:buChar char="•"/>
            </a:pPr>
            <a:r>
              <a:rPr lang="en-US" altLang="en-US" dirty="0">
                <a:latin typeface="Arial" panose="020B0604020202020204" pitchFamily="34" charset="0"/>
              </a:rPr>
              <a:t>Example 2 – This goal has a baseline (5.6 age level), a target (6.3 age level), and a unit of measure (age level on SLP data and/or standardized test).</a:t>
            </a:r>
          </a:p>
          <a:p>
            <a:pPr eaLnBrk="1" hangingPunct="1">
              <a:buFontTx/>
              <a:buChar char="•"/>
            </a:pPr>
            <a:r>
              <a:rPr lang="en-US" altLang="en-US" dirty="0">
                <a:latin typeface="Arial" panose="020B0604020202020204" pitchFamily="34" charset="0"/>
              </a:rPr>
              <a:t>Example 3 – This goal has a baseline (4</a:t>
            </a:r>
            <a:r>
              <a:rPr lang="en-US" altLang="en-US" baseline="30000" dirty="0">
                <a:latin typeface="Arial" panose="020B0604020202020204" pitchFamily="34" charset="0"/>
              </a:rPr>
              <a:t>th</a:t>
            </a:r>
            <a:r>
              <a:rPr lang="en-US" altLang="en-US" dirty="0">
                <a:latin typeface="Arial" panose="020B0604020202020204" pitchFamily="34" charset="0"/>
              </a:rPr>
              <a:t> grade level), a target (5</a:t>
            </a:r>
            <a:r>
              <a:rPr lang="en-US" altLang="en-US" baseline="30000" dirty="0">
                <a:latin typeface="Arial" panose="020B0604020202020204" pitchFamily="34" charset="0"/>
              </a:rPr>
              <a:t>th</a:t>
            </a:r>
            <a:r>
              <a:rPr lang="en-US" altLang="en-US" dirty="0">
                <a:latin typeface="Arial" panose="020B0604020202020204" pitchFamily="34" charset="0"/>
              </a:rPr>
              <a:t> grade level), and a unit of measure (grade level on therapy data/standardized test).</a:t>
            </a:r>
          </a:p>
        </p:txBody>
      </p:sp>
    </p:spTree>
    <p:extLst>
      <p:ext uri="{BB962C8B-B14F-4D97-AF65-F5344CB8AC3E}">
        <p14:creationId xmlns:p14="http://schemas.microsoft.com/office/powerpoint/2010/main" val="15247093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98BB4A9-CAC1-4C25-A055-826B9425FCA6}" type="slidenum">
              <a:rPr lang="en-US" altLang="en-US"/>
              <a:pPr eaLnBrk="1" hangingPunct="1">
                <a:spcBef>
                  <a:spcPct val="0"/>
                </a:spcBef>
              </a:pPr>
              <a:t>63</a:t>
            </a:fld>
            <a:endParaRPr lang="en-US" alt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hangingPunct="1">
              <a:buFontTx/>
              <a:buChar char="•"/>
            </a:pPr>
            <a:r>
              <a:rPr lang="en-US" altLang="en-US" dirty="0">
                <a:latin typeface="Arial" panose="020B0604020202020204" pitchFamily="34" charset="0"/>
              </a:rPr>
              <a:t>Example 1 – This goal is missing a baseline – where is the student currently functioning in relation to production of the /sh/ sound?</a:t>
            </a:r>
          </a:p>
          <a:p>
            <a:pPr marL="174625" indent="-174625" eaLnBrk="1" hangingPunct="1">
              <a:buFontTx/>
              <a:buChar char="•"/>
            </a:pPr>
            <a:r>
              <a:rPr lang="en-US" altLang="en-US" dirty="0">
                <a:latin typeface="Arial" panose="020B0604020202020204" pitchFamily="34" charset="0"/>
              </a:rPr>
              <a:t>Example 2 – This goal has no baseline, target, or unit of measure.</a:t>
            </a:r>
          </a:p>
          <a:p>
            <a:pPr marL="174625" indent="-174625" eaLnBrk="1" hangingPunct="1">
              <a:buFontTx/>
              <a:buChar char="•"/>
            </a:pPr>
            <a:r>
              <a:rPr lang="en-US" altLang="en-US" dirty="0">
                <a:latin typeface="Arial" panose="020B0604020202020204" pitchFamily="34" charset="0"/>
              </a:rPr>
              <a:t>Example 3 – This goal is missing a baseline, target, and unit of measure.  What do</a:t>
            </a:r>
            <a:r>
              <a:rPr lang="en-US" altLang="en-US" baseline="0" dirty="0">
                <a:latin typeface="Arial" panose="020B0604020202020204" pitchFamily="34" charset="0"/>
              </a:rPr>
              <a:t> the terms “below average” and “average” mean?  </a:t>
            </a:r>
            <a:r>
              <a:rPr lang="en-US" altLang="en-US" dirty="0">
                <a:latin typeface="Arial" panose="020B0604020202020204" pitchFamily="34" charset="0"/>
              </a:rPr>
              <a:t>For a fourth grader, for example, “below average” could be anywhere from non-verbal to a high-third grade level. </a:t>
            </a:r>
          </a:p>
          <a:p>
            <a:pPr marL="174625" indent="-174625" eaLnBrk="1" hangingPunct="1">
              <a:buFontTx/>
              <a:buChar char="•"/>
            </a:pPr>
            <a:r>
              <a:rPr lang="en-US" altLang="en-US" dirty="0">
                <a:latin typeface="Arial" panose="020B0604020202020204" pitchFamily="34" charset="0"/>
              </a:rPr>
              <a:t>Example 4 – This goal contains undefined terms - “an understanding of curriculum and language” could imply any number of different academic areas, not to mention specific skills.  There is also no baseline, target, or unit of measure.</a:t>
            </a:r>
          </a:p>
        </p:txBody>
      </p:sp>
    </p:spTree>
    <p:extLst>
      <p:ext uri="{BB962C8B-B14F-4D97-AF65-F5344CB8AC3E}">
        <p14:creationId xmlns:p14="http://schemas.microsoft.com/office/powerpoint/2010/main" val="19103714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7EB7E9-529D-47B1-B717-EB8A4CE6DF72}" type="slidenum">
              <a:rPr lang="en-US" altLang="en-US"/>
              <a:pPr eaLnBrk="1" hangingPunct="1"/>
              <a:t>64</a:t>
            </a:fld>
            <a:endParaRPr lang="en-US" altLang="en-US"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(tracing, copying, and cutting at the 1</a:t>
            </a:r>
            <a:r>
              <a:rPr lang="en-US" altLang="en-US" baseline="0" dirty="0">
                <a:latin typeface="Arial" panose="020B0604020202020204" pitchFamily="34" charset="0"/>
              </a:rPr>
              <a:t>st</a:t>
            </a:r>
            <a:r>
              <a:rPr lang="en-US" altLang="en-US" dirty="0">
                <a:latin typeface="Arial" panose="020B0604020202020204" pitchFamily="34" charset="0"/>
              </a:rPr>
              <a:t> percentile), a target (3</a:t>
            </a:r>
            <a:r>
              <a:rPr lang="en-US" altLang="en-US" baseline="0" dirty="0">
                <a:latin typeface="Arial" panose="020B0604020202020204" pitchFamily="34" charset="0"/>
              </a:rPr>
              <a:t>rd</a:t>
            </a:r>
            <a:r>
              <a:rPr lang="en-US" altLang="en-US" dirty="0">
                <a:latin typeface="Arial" panose="020B0604020202020204" pitchFamily="34" charset="0"/>
              </a:rPr>
              <a:t> percentile), and a unit of measure (percentile score on a standardized assessment).</a:t>
            </a:r>
            <a:endParaRPr lang="en-US" altLang="en-US" i="1" dirty="0">
              <a:latin typeface="Arial" panose="020B0604020202020204" pitchFamily="34" charset="0"/>
            </a:endParaRPr>
          </a:p>
          <a:p>
            <a:pPr eaLnBrk="1" hangingPunct="1">
              <a:buFontTx/>
              <a:buChar char="•"/>
            </a:pPr>
            <a:r>
              <a:rPr lang="en-US" altLang="en-US" dirty="0">
                <a:latin typeface="Arial" panose="020B0604020202020204" pitchFamily="34" charset="0"/>
              </a:rPr>
              <a:t>Example 2 – This goal has a baseline (staying within ¼ inch of a maze), a target (staying within 1/8 to 1/16 inch), and a unit of measure (inches as measured by OT data).</a:t>
            </a:r>
          </a:p>
          <a:p>
            <a:pPr eaLnBrk="1" hangingPunct="1">
              <a:buFontTx/>
              <a:buChar char="•"/>
            </a:pPr>
            <a:r>
              <a:rPr lang="en-US" altLang="en-US" dirty="0">
                <a:latin typeface="Arial" panose="020B0604020202020204" pitchFamily="34" charset="0"/>
              </a:rPr>
              <a:t>Example 3 – This goal has a baseline (48 months), a target (72 months), and a unit of measure (age level on a standardized test).</a:t>
            </a:r>
          </a:p>
          <a:p>
            <a:pPr eaLnBrk="1" hangingPunct="1">
              <a:buFontTx/>
              <a:buChar char="•"/>
            </a:pPr>
            <a:r>
              <a:rPr lang="en-US" altLang="en-US" dirty="0">
                <a:latin typeface="Arial" panose="020B0604020202020204" pitchFamily="34" charset="0"/>
              </a:rPr>
              <a:t>Example 4 – This goal has a baseline (98 seconds), a target (15% increase – to 83 seconds), and a unit of measure (number of seconds required to place 30 pegs).</a:t>
            </a:r>
          </a:p>
        </p:txBody>
      </p:sp>
    </p:spTree>
    <p:extLst>
      <p:ext uri="{BB962C8B-B14F-4D97-AF65-F5344CB8AC3E}">
        <p14:creationId xmlns:p14="http://schemas.microsoft.com/office/powerpoint/2010/main" val="35833388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4754FE-7052-42F1-ABD7-94F5D0953ED6}" type="slidenum">
              <a:rPr lang="en-US" altLang="en-US"/>
              <a:pPr eaLnBrk="1" hangingPunct="1"/>
              <a:t>65</a:t>
            </a:fld>
            <a:endParaRPr lang="en-US" alt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Example 1 – This goal has a baseline (hopping forward one foot), a target (skipping 40 feet), and a unit of measure (therapist data over 5 trials).</a:t>
            </a:r>
          </a:p>
          <a:p>
            <a:pPr eaLnBrk="1" hangingPunct="1">
              <a:buFontTx/>
              <a:buChar char="•"/>
            </a:pPr>
            <a:r>
              <a:rPr lang="en-US" altLang="en-US" dirty="0">
                <a:latin typeface="Arial" panose="020B0604020202020204" pitchFamily="34" charset="0"/>
              </a:rPr>
              <a:t>Example 2 – This goal has a baseline (reaching 25% outside base of support), a target (reaching 75%), and a unit of measure (percent of reach as measured by PT data).</a:t>
            </a:r>
          </a:p>
          <a:p>
            <a:pPr eaLnBrk="1" hangingPunct="1">
              <a:buFontTx/>
              <a:buChar char="•"/>
            </a:pPr>
            <a:r>
              <a:rPr lang="en-US" altLang="en-US" dirty="0">
                <a:latin typeface="Arial" panose="020B0604020202020204" pitchFamily="34" charset="0"/>
              </a:rPr>
              <a:t>Example 3 – This goal has two baselines (propelling wheelchair 20 feet and bearing weight for 3 minutes), two corresponding targets (propelling wheelchair between classrooms and bearing weight 5 minutes), and two units of measure (feet of wheelchair movement and minutes of bearing weight).  </a:t>
            </a:r>
            <a:r>
              <a:rPr lang="en-US" altLang="en-US" i="1" dirty="0">
                <a:latin typeface="Arial" panose="020B0604020202020204" pitchFamily="34" charset="0"/>
              </a:rPr>
              <a:t>Note – While this goal does mention “as measured by mastery of the objectives below”, it still contains all of the required components within the goal statement itself.</a:t>
            </a:r>
          </a:p>
        </p:txBody>
      </p:sp>
    </p:spTree>
    <p:extLst>
      <p:ext uri="{BB962C8B-B14F-4D97-AF65-F5344CB8AC3E}">
        <p14:creationId xmlns:p14="http://schemas.microsoft.com/office/powerpoint/2010/main" val="36965273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F455B84-A760-43BA-B7F8-995998E2A68C}" type="slidenum">
              <a:rPr lang="en-US" altLang="en-US"/>
              <a:pPr eaLnBrk="1" hangingPunct="1">
                <a:spcBef>
                  <a:spcPct val="0"/>
                </a:spcBef>
              </a:pPr>
              <a:t>66</a:t>
            </a:fld>
            <a:endParaRPr lang="en-US" altLang="en-US" dirty="0"/>
          </a:p>
        </p:txBody>
      </p:sp>
      <p:sp>
        <p:nvSpPr>
          <p:cNvPr id="119811"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eaLnBrk="1" hangingPunct="1">
              <a:buFont typeface="Arial" pitchFamily="34" charset="0"/>
              <a:buChar char="•"/>
              <a:defRPr/>
            </a:pPr>
            <a:r>
              <a:rPr lang="en-US" dirty="0"/>
              <a:t>Example 1 – This goal contains undefined terms.</a:t>
            </a:r>
            <a:r>
              <a:rPr lang="en-US" baseline="0" dirty="0"/>
              <a:t>  What are “maximum assistance” and “minimum assistance”?  </a:t>
            </a:r>
            <a:r>
              <a:rPr lang="en-US" dirty="0"/>
              <a:t>How will the skill be measured – in trials, accuracy rates, number of fasteners manipulated, etc.?</a:t>
            </a:r>
          </a:p>
          <a:p>
            <a:pPr marL="174862" indent="-174862" eaLnBrk="1" hangingPunct="1">
              <a:buFont typeface="Arial" pitchFamily="34" charset="0"/>
              <a:buChar char="•"/>
              <a:defRPr/>
            </a:pPr>
            <a:r>
              <a:rPr lang="en-US" dirty="0"/>
              <a:t>Example 2 – This goal has an</a:t>
            </a:r>
            <a:r>
              <a:rPr lang="en-US" baseline="0" dirty="0"/>
              <a:t> undefined</a:t>
            </a:r>
            <a:r>
              <a:rPr lang="en-US" dirty="0"/>
              <a:t> baseline.  How exactly is “inconsistent placement of letters and words” defined?  Where specifically is the student currently functioning in relation to this skill?</a:t>
            </a:r>
          </a:p>
          <a:p>
            <a:pPr marL="174862" indent="-174862" eaLnBrk="1" hangingPunct="1">
              <a:buFont typeface="Arial" pitchFamily="34" charset="0"/>
              <a:buChar char="•"/>
              <a:defRPr/>
            </a:pPr>
            <a:r>
              <a:rPr lang="en-US" dirty="0"/>
              <a:t>Example 3 – This goal also contains undefined terms – what specific “gross motor skills” are being targeted?  In addition, “maintaining a healthy lifestyle” has a multitude of different implications.  The goal also has no baseline, target, or unit of measure.  As mentioned previously, goals cannot rely upon objectives for their measurability.</a:t>
            </a:r>
          </a:p>
          <a:p>
            <a:pPr eaLnBrk="1" hangingPunct="1">
              <a:defRPr/>
            </a:pPr>
            <a:endParaRPr lang="en-US" dirty="0"/>
          </a:p>
        </p:txBody>
      </p:sp>
    </p:spTree>
    <p:extLst>
      <p:ext uri="{BB962C8B-B14F-4D97-AF65-F5344CB8AC3E}">
        <p14:creationId xmlns:p14="http://schemas.microsoft.com/office/powerpoint/2010/main" val="19523870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D4A1B6-6C6E-40B0-86A2-55DD7EB22331}" type="slidenum">
              <a:rPr lang="en-US" altLang="en-US"/>
              <a:pPr eaLnBrk="1" hangingPunct="1"/>
              <a:t>67</a:t>
            </a:fld>
            <a:endParaRPr lang="en-US" alt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000" b="1" dirty="0">
                <a:latin typeface="Arial" panose="020B0604020202020204" pitchFamily="34" charset="0"/>
              </a:rPr>
              <a:t>Note – these are examples of annual IEP goals in the area of transition/vocational skills.  These are not postsecondary goals.  Please refer to slides 68-69 for an explanation of the difference between annual IEP goals and measurable postsecondary goals.</a:t>
            </a:r>
          </a:p>
          <a:p>
            <a:pPr eaLnBrk="1" hangingPunct="1"/>
            <a:endParaRPr lang="en-US" altLang="en-US" sz="1000" b="1" dirty="0">
              <a:latin typeface="Arial" panose="020B0604020202020204" pitchFamily="34" charset="0"/>
            </a:endParaRPr>
          </a:p>
          <a:p>
            <a:pPr eaLnBrk="1" hangingPunct="1">
              <a:buFontTx/>
              <a:buChar char="•"/>
            </a:pPr>
            <a:r>
              <a:rPr lang="en-US" altLang="en-US" sz="1000" dirty="0">
                <a:latin typeface="Arial" panose="020B0604020202020204" pitchFamily="34" charset="0"/>
              </a:rPr>
              <a:t>Example 1 – This goal has a baseline (identifying no jobs of interest), a target (identifying at least 3 jobs of interest), and a unit of measure (the number of jobs identified through a career portfolio).</a:t>
            </a:r>
          </a:p>
          <a:p>
            <a:pPr eaLnBrk="1" hangingPunct="1">
              <a:buFontTx/>
              <a:buChar char="•"/>
            </a:pPr>
            <a:r>
              <a:rPr lang="en-US" altLang="en-US" sz="1000" dirty="0">
                <a:latin typeface="Arial" panose="020B0604020202020204" pitchFamily="34" charset="0"/>
              </a:rPr>
              <a:t>Example 2 – This goal has a baseline (27 of 50), a target (40 of 50 or higher), and a unit of measure (score out of 50 on a work experience evaluation scale).</a:t>
            </a:r>
          </a:p>
          <a:p>
            <a:pPr eaLnBrk="1" hangingPunct="1">
              <a:buFontTx/>
              <a:buChar char="•"/>
            </a:pPr>
            <a:r>
              <a:rPr lang="en-US" altLang="en-US" sz="1000" dirty="0">
                <a:latin typeface="Arial" panose="020B0604020202020204" pitchFamily="34" charset="0"/>
              </a:rPr>
              <a:t>Example 3 – This goal has a baseline (listing 0 job-related requirements), a target (listing at least 3 requirements), and a unit of measure (number of requirements listed as measured by teacher data collection sheets).</a:t>
            </a:r>
          </a:p>
          <a:p>
            <a:pPr eaLnBrk="1" hangingPunct="1">
              <a:buFontTx/>
              <a:buChar char="•"/>
            </a:pPr>
            <a:endParaRPr lang="en-US" altLang="en-US" sz="1000" dirty="0">
              <a:latin typeface="Arial" panose="020B0604020202020204" pitchFamily="34" charset="0"/>
            </a:endParaRPr>
          </a:p>
          <a:p>
            <a:pPr>
              <a:buFontTx/>
              <a:buChar char="•"/>
            </a:pPr>
            <a:r>
              <a:rPr lang="en-US" altLang="en-US" sz="1000" dirty="0">
                <a:latin typeface="Arial" panose="020B0604020202020204" pitchFamily="34" charset="0"/>
              </a:rPr>
              <a:t>It is not a requirement that all IEPs for students turning 16 and above include separate annual IEP goals in the area of “vocational skills” or “transition”.  Academic and functional goals in other areas can support the student’s postsecondary goals.  Examples of annual IEP goals that could support postsecondary goals include, but are not limited to:</a:t>
            </a:r>
          </a:p>
          <a:p>
            <a:pPr lvl="1">
              <a:buFontTx/>
              <a:buChar char="•"/>
            </a:pPr>
            <a:r>
              <a:rPr lang="en-US" altLang="en-US" sz="1000" dirty="0">
                <a:latin typeface="Arial" panose="020B0604020202020204" pitchFamily="34" charset="0"/>
              </a:rPr>
              <a:t>Academic goals, such as improving reading skills to a certain level, for a student who plans to go to a four-year college.</a:t>
            </a:r>
          </a:p>
          <a:p>
            <a:pPr lvl="1">
              <a:buFontTx/>
              <a:buChar char="•"/>
            </a:pPr>
            <a:r>
              <a:rPr lang="en-US" altLang="en-US" sz="1000" dirty="0">
                <a:latin typeface="Arial" panose="020B0604020202020204" pitchFamily="34" charset="0"/>
              </a:rPr>
              <a:t>Written language goals that include writing resumes and letters of application for a student who plans to pursue employment (or postsecondary education) after graduation.</a:t>
            </a:r>
          </a:p>
          <a:p>
            <a:pPr lvl="1">
              <a:buFontTx/>
              <a:buChar char="•"/>
            </a:pPr>
            <a:r>
              <a:rPr lang="en-US" altLang="en-US" sz="1000" dirty="0">
                <a:latin typeface="Arial" panose="020B0604020202020204" pitchFamily="34" charset="0"/>
              </a:rPr>
              <a:t>Behavior goals addressing on-the-job behavior for a student with behavior concerns who plans to pursue employment.</a:t>
            </a:r>
          </a:p>
          <a:p>
            <a:pPr lvl="1">
              <a:buFontTx/>
              <a:buChar char="•"/>
            </a:pPr>
            <a:r>
              <a:rPr lang="en-US" altLang="en-US" sz="1000" dirty="0">
                <a:latin typeface="Arial" panose="020B0604020202020204" pitchFamily="34" charset="0"/>
              </a:rPr>
              <a:t>Adaptive/life skills goals in the area of accessing community services (such as public transportation) to address independent living skills.</a:t>
            </a:r>
          </a:p>
          <a:p>
            <a:pPr lvl="1"/>
            <a:endParaRPr lang="en-US" altLang="en-US" sz="1000" i="1" dirty="0">
              <a:latin typeface="Arial" panose="020B0604020202020204" pitchFamily="34" charset="0"/>
            </a:endParaRPr>
          </a:p>
          <a:p>
            <a:r>
              <a:rPr lang="en-US" altLang="en-US" sz="1000" i="1" dirty="0">
                <a:latin typeface="Arial" panose="020B0604020202020204" pitchFamily="34" charset="0"/>
              </a:rPr>
              <a:t>Note: It is not necessary for an evaluation/reevaluation report to contain a specific recommendation for “vocational skills” or “transition” in order for transition/vocational-related goals to be included in the IEP  when the student reaches transition age.  The IEP will not be considered to be inconsistent  with the evaluation if it contains annual goals for transition or vocational skills.</a:t>
            </a:r>
          </a:p>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9807849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7C1ECF-B5A0-4411-8E73-BDEAF71A8BD2}" type="slidenum">
              <a:rPr lang="en-US" altLang="en-US"/>
              <a:pPr eaLnBrk="1" hangingPunct="1"/>
              <a:t>68</a:t>
            </a:fld>
            <a:endParaRPr lang="en-US" alt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b="1" dirty="0">
                <a:latin typeface="Arial" panose="020B0604020202020204" pitchFamily="34" charset="0"/>
              </a:rPr>
              <a:t>Note – these are examples of annual IEP goals in the area of transition/vocational skills.  These are not postsecondary goals.  Please refer to slides 68-69 for an explanation of the difference between annual IEP goals and measurable postsecondary goals.</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Example 1 – This goal has a baseline (knowing 0% of accommodations and services), a target (knowing 100% of accommodations and services), and a unit of measure (percentage of accommodations/services known as measured by teacher conference).</a:t>
            </a:r>
          </a:p>
          <a:p>
            <a:pPr eaLnBrk="1" hangingPunct="1">
              <a:buFontTx/>
              <a:buChar char="•"/>
            </a:pPr>
            <a:r>
              <a:rPr lang="en-US" altLang="en-US" dirty="0">
                <a:latin typeface="Arial" panose="020B0604020202020204" pitchFamily="34" charset="0"/>
              </a:rPr>
              <a:t>Example 2 – This goal has a baseline (finishing a job-related task in 30-45 minutes), a target (finishing the task in 20 minutes or less with 2 or less prompts), and a unit of measure (length of time required to complete a task).</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955277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970D06-C937-4D06-9772-999285C9F00F}" type="slidenum">
              <a:rPr lang="en-US" altLang="en-US"/>
              <a:pPr eaLnBrk="1" hangingPunct="1"/>
              <a:t>69</a:t>
            </a:fld>
            <a:endParaRPr lang="en-US" altLang="en-US"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b="1" dirty="0">
                <a:latin typeface="Arial" panose="020B0604020202020204" pitchFamily="34" charset="0"/>
              </a:rPr>
              <a:t>Note – these are examples of annual IEP goals in the area of transition/vocational skills.  These are not postsecondary goals.  Please refer to slides 68-69 for an explanation of the difference between annual IEP goals and measurable postsecondary goals.</a:t>
            </a:r>
          </a:p>
          <a:p>
            <a:pPr eaLnBrk="1" hangingPunct="1">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Example 1 – This goal has a baseline (preparing 2 meals successfully), a target (preparing 5 meals successfully), and a unit of measure (number of meals successfully prepared per week).</a:t>
            </a:r>
          </a:p>
          <a:p>
            <a:pPr eaLnBrk="1" hangingPunct="1">
              <a:buFontTx/>
              <a:buChar char="•"/>
            </a:pPr>
            <a:r>
              <a:rPr lang="en-US" altLang="en-US" dirty="0">
                <a:latin typeface="Arial" panose="020B0604020202020204" pitchFamily="34" charset="0"/>
              </a:rPr>
              <a:t>Example 2 – This goal has a baseline (5 items), a target (8 items), and a unit of measure (number of work-related skills as measured by a work skills inventory).</a:t>
            </a:r>
          </a:p>
        </p:txBody>
      </p:sp>
    </p:spTree>
    <p:extLst>
      <p:ext uri="{BB962C8B-B14F-4D97-AF65-F5344CB8AC3E}">
        <p14:creationId xmlns:p14="http://schemas.microsoft.com/office/powerpoint/2010/main" val="188986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buFontTx/>
              <a:buChar char="•"/>
            </a:pPr>
            <a:r>
              <a:rPr lang="en-US" altLang="en-US" dirty="0">
                <a:latin typeface="Arial" panose="020B0604020202020204" pitchFamily="34" charset="0"/>
              </a:rPr>
              <a:t>The module contains a document that describes the overview of the module, the specific components of the module, and instructions for use, depending on the intended audience and method of presentation.</a:t>
            </a:r>
          </a:p>
          <a:p>
            <a:pPr marL="231775" indent="-231775">
              <a:buFontTx/>
              <a:buChar char="•"/>
            </a:pPr>
            <a:r>
              <a:rPr lang="en-US" altLang="en-US" dirty="0">
                <a:latin typeface="Arial" panose="020B0604020202020204" pitchFamily="34" charset="0"/>
              </a:rPr>
              <a:t>The Power Point, which includes a review of the regulations in each of the compliance areas of focus.  Included in this power point are compliant and non-compliant examples in the identified areas – many of which were collected from actual IEPs and evaluations reviewed by OSPI’s Program Review Team.</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FE5D0FD-9B14-4F72-858F-05419A9BED3F}" type="slidenum">
              <a:rPr lang="en-US" altLang="en-US"/>
              <a:pPr eaLnBrk="1" hangingPunct="1">
                <a:spcBef>
                  <a:spcPct val="0"/>
                </a:spcBef>
              </a:pPr>
              <a:t>7</a:t>
            </a:fld>
            <a:endParaRPr lang="en-US" altLang="en-US" dirty="0"/>
          </a:p>
        </p:txBody>
      </p:sp>
    </p:spTree>
    <p:extLst>
      <p:ext uri="{BB962C8B-B14F-4D97-AF65-F5344CB8AC3E}">
        <p14:creationId xmlns:p14="http://schemas.microsoft.com/office/powerpoint/2010/main" val="3038267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B6C73B-3DE1-457A-9E63-85913A8F5DD3}" type="slidenum">
              <a:rPr lang="en-US" altLang="en-US"/>
              <a:pPr eaLnBrk="1" hangingPunct="1">
                <a:spcBef>
                  <a:spcPct val="0"/>
                </a:spcBef>
              </a:pPr>
              <a:t>70</a:t>
            </a:fld>
            <a:endParaRPr lang="en-US" altLang="en-US" dirty="0"/>
          </a:p>
        </p:txBody>
      </p:sp>
      <p:sp>
        <p:nvSpPr>
          <p:cNvPr id="120835"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544513" y="4410075"/>
            <a:ext cx="5921375" cy="38782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1100" dirty="0"/>
              <a:t>Note – these are examples of </a:t>
            </a:r>
            <a:r>
              <a:rPr lang="en-US" sz="1100" u="sng" dirty="0"/>
              <a:t>annual IEP</a:t>
            </a:r>
            <a:r>
              <a:rPr lang="en-US" sz="1100" u="none" dirty="0"/>
              <a:t> </a:t>
            </a:r>
            <a:r>
              <a:rPr lang="en-US" sz="1100" dirty="0"/>
              <a:t>goals in the area of transition/vocational skills.  These are </a:t>
            </a:r>
            <a:r>
              <a:rPr lang="en-US" sz="1100" u="sng" dirty="0"/>
              <a:t>not</a:t>
            </a:r>
            <a:r>
              <a:rPr lang="en-US" sz="1100" dirty="0"/>
              <a:t> postsecondary goals.  Please refer to slides 81 and 82 for an explanation of the difference between annual IEP goals and measurable postsecondary goals.</a:t>
            </a:r>
          </a:p>
          <a:p>
            <a:pPr marL="174862" indent="-174862" eaLnBrk="1" hangingPunct="1">
              <a:buFont typeface="Arial" pitchFamily="34" charset="0"/>
              <a:buChar char="•"/>
              <a:defRPr/>
            </a:pPr>
            <a:r>
              <a:rPr lang="en-US" sz="1100" dirty="0"/>
              <a:t>Example 1 – This goal has no baseline or target.  How many classes has the student successfully completed as of the IEP date?  How many classes/credits are still required of the student for graduation?  In addition, this goal does not appear to involve any sort of specially designed instruction – passing general education classes is not SDI</a:t>
            </a:r>
            <a:r>
              <a:rPr lang="en-US" sz="1100" baseline="0" dirty="0"/>
              <a:t>.  And, passing classes and earning credits are what all high school students are doing – this is not individualized to Bob’s needs.</a:t>
            </a:r>
            <a:endParaRPr lang="en-US" sz="1100" dirty="0"/>
          </a:p>
          <a:p>
            <a:pPr marL="174862" indent="-174862" eaLnBrk="1" hangingPunct="1">
              <a:buFont typeface="Arial" pitchFamily="34" charset="0"/>
              <a:buChar char="•"/>
              <a:defRPr/>
            </a:pPr>
            <a:r>
              <a:rPr lang="en-US" sz="1100" dirty="0"/>
              <a:t>Example 2 – This goal has no baseline, target, or unit of measure.  What specific “job-related transition skills” are being targeted?  Where specifically is the student currently performing in relation to these skills?  How will mastery of the skills be measured?</a:t>
            </a:r>
          </a:p>
          <a:p>
            <a:pPr marL="174862" indent="-174862" eaLnBrk="1" hangingPunct="1">
              <a:buFont typeface="Arial" pitchFamily="34" charset="0"/>
              <a:buChar char="•"/>
              <a:defRPr/>
            </a:pPr>
            <a:r>
              <a:rPr lang="en-US" sz="1100" dirty="0"/>
              <a:t>Example 3 – This goal has no baseline, target, or unit of measure.  In addition, the goal (knowledge of education, employment, and community living) is undefined.  What specific knowledge or skill is being targeted?  Where specifically is the student currently performing in relation to these skills?  How will mastery of the skills be measured?</a:t>
            </a:r>
          </a:p>
          <a:p>
            <a:pPr marL="174862" indent="-174862" eaLnBrk="1" hangingPunct="1">
              <a:buFont typeface="Arial" pitchFamily="34" charset="0"/>
              <a:buChar char="•"/>
              <a:defRPr/>
            </a:pPr>
            <a:r>
              <a:rPr lang="en-US" sz="1100" dirty="0"/>
              <a:t>Examples 4 and 5 – These goals have no baseline or target.  The unit of measure is the completion of a functional vocational assessment/interest inventory.  This implies that the skill being targeted in this goal is the student’s ability to complete an assessment/inventory, rather than increasing skills in the area of transition.  </a:t>
            </a:r>
          </a:p>
        </p:txBody>
      </p:sp>
    </p:spTree>
    <p:extLst>
      <p:ext uri="{BB962C8B-B14F-4D97-AF65-F5344CB8AC3E}">
        <p14:creationId xmlns:p14="http://schemas.microsoft.com/office/powerpoint/2010/main" val="3427125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For each identified area of service, the IEP summary of services (often referred to as the “service matrix”) should designate a frequency, location, and duration for that service: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Projected date(s) for initiation: When a service will start.</a:t>
            </a:r>
            <a:endParaRPr lang="en-US" sz="14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Expected duration: When a service will end.  In some cases, the duration may be less than an entire school year.</a:t>
            </a:r>
            <a:endParaRPr lang="en-US" sz="14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Frequency: How long and how often each session of the service will be provided.  This may include the amount of time each day or week and how many times per week or month.</a:t>
            </a:r>
            <a:endParaRPr lang="en-US" sz="14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Location: Where services will be provided (e.g., general education setting, special education setting).</a:t>
            </a:r>
            <a:endParaRPr lang="en-US" sz="1400" kern="1200" dirty="0">
              <a:solidFill>
                <a:schemeClr val="tx1"/>
              </a:solidFill>
              <a:effectLst/>
              <a:latin typeface="+mn-lt"/>
              <a:ea typeface="+mn-ea"/>
              <a:cs typeface="+mn-cs"/>
            </a:endParaRPr>
          </a:p>
          <a:p>
            <a:pPr marL="174625" indent="-174625">
              <a:buFontTx/>
              <a:buChar char="•"/>
            </a:pPr>
            <a:r>
              <a:rPr lang="en-US" altLang="en-US" dirty="0">
                <a:latin typeface="Arial" panose="020B0604020202020204" pitchFamily="34" charset="0"/>
              </a:rPr>
              <a:t>Service times should be separated out by service area (i.e. reading, writing, math), rather than lumping all of the service time into one block of time (i.e. “academics”,</a:t>
            </a:r>
            <a:r>
              <a:rPr lang="en-US" altLang="en-US" baseline="0" dirty="0">
                <a:latin typeface="Arial" panose="020B0604020202020204" pitchFamily="34" charset="0"/>
              </a:rPr>
              <a:t> “pre-academics”, etc.)</a:t>
            </a:r>
            <a:r>
              <a:rPr lang="en-US" altLang="en-US" dirty="0">
                <a:latin typeface="Arial" panose="020B0604020202020204" pitchFamily="34" charset="0"/>
              </a:rPr>
              <a:t>.  The frequency, location, and duration of services should be clear to the parents and everyone involved in implementing the IEP.</a:t>
            </a:r>
          </a:p>
          <a:p>
            <a:pPr marL="174625" marR="0" lvl="0" indent="-174625"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Ranges of time or an “as needed” designation are not considered an appropriate explanation of the frequency for an area of service.</a:t>
            </a:r>
          </a:p>
          <a:p>
            <a:pPr marL="174625" indent="-174625">
              <a:buFontTx/>
              <a:buChar char="•"/>
            </a:pPr>
            <a:r>
              <a:rPr lang="en-US" altLang="en-US" dirty="0">
                <a:latin typeface="Arial" panose="020B0604020202020204" pitchFamily="34" charset="0"/>
              </a:rPr>
              <a:t>With the federal focus on least restrictive environment (LRE), it is extremely important to clearly identify the specific location of each service being provided.  Without this information, it is difficult, if not impossible, to accurately determine the student’s LRE for reporting purposes.</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8A42B1-3EE2-4713-9FA2-A8A39BAA994E}" type="slidenum">
              <a:rPr lang="en-US" altLang="en-US"/>
              <a:pPr eaLnBrk="1" hangingPunct="1">
                <a:spcBef>
                  <a:spcPct val="0"/>
                </a:spcBef>
              </a:pPr>
              <a:t>71</a:t>
            </a:fld>
            <a:endParaRPr lang="en-US" altLang="en-US" dirty="0"/>
          </a:p>
        </p:txBody>
      </p:sp>
    </p:spTree>
    <p:extLst>
      <p:ext uri="{BB962C8B-B14F-4D97-AF65-F5344CB8AC3E}">
        <p14:creationId xmlns:p14="http://schemas.microsoft.com/office/powerpoint/2010/main" val="2736667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466725" y="4330700"/>
            <a:ext cx="6232525"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lnSpc>
                <a:spcPct val="90000"/>
              </a:lnSpc>
              <a:buFontTx/>
              <a:buChar char="•"/>
            </a:pPr>
            <a:r>
              <a:rPr lang="en-US" altLang="en-US" sz="1000" dirty="0">
                <a:latin typeface="Arial" panose="020B0604020202020204" pitchFamily="34" charset="0"/>
              </a:rPr>
              <a:t>Example 1 – Math – the location is unclear.  Indicating “resource room/general education class” does not identify how much of the 400 minutes is being provided outside of the general education classroom, thus making it difficult to determine the LRE for this student.  In this example, although the provider section is not marked as non-compliant, it would be clearer to the parents and everyone involved in implementing the IEP to more specifically indicate the provider of the service – will the general education teacher provide the instruction or the special education teacher (or if a combination, how much instruction will be provided by each provider).</a:t>
            </a:r>
          </a:p>
          <a:p>
            <a:pPr marL="174625" indent="-174625">
              <a:lnSpc>
                <a:spcPct val="90000"/>
              </a:lnSpc>
              <a:buFontTx/>
              <a:buChar char="•"/>
            </a:pPr>
            <a:r>
              <a:rPr lang="en-US" altLang="en-US" sz="1000" dirty="0">
                <a:latin typeface="Arial" panose="020B0604020202020204" pitchFamily="34" charset="0"/>
              </a:rPr>
              <a:t>Example 2 – “Functional</a:t>
            </a:r>
            <a:r>
              <a:rPr lang="en-US" altLang="en-US" sz="1000" baseline="0" dirty="0">
                <a:latin typeface="Arial" panose="020B0604020202020204" pitchFamily="34" charset="0"/>
              </a:rPr>
              <a:t> Academics” </a:t>
            </a:r>
            <a:r>
              <a:rPr lang="en-US" altLang="en-US" sz="1000" dirty="0">
                <a:latin typeface="Arial" panose="020B0604020202020204" pitchFamily="34" charset="0"/>
              </a:rPr>
              <a:t>– These service areas should be separated out (i.e. reading, writing, and math).  Listing one time, 3 hours per week, for all three service areas combined does not clearly identify how much instruction is being provided in each of the three areas.  Is it one hour each; two hours for reading and 30 minutes each for math and writing, etc.?  In addition, the location should indicate whether the student is receiving services in a general education or special education setting.  “Washington Elementary School” does not clarify the specific location of the services.</a:t>
            </a:r>
          </a:p>
          <a:p>
            <a:pPr marL="174625" indent="-174625">
              <a:lnSpc>
                <a:spcPct val="90000"/>
              </a:lnSpc>
              <a:buFontTx/>
              <a:buChar char="•"/>
            </a:pPr>
            <a:r>
              <a:rPr lang="en-US" altLang="en-US" sz="1000" dirty="0">
                <a:latin typeface="Arial" panose="020B0604020202020204" pitchFamily="34" charset="0"/>
              </a:rPr>
              <a:t>Example 3 – “Special education” – What specific services is the student receiving?  It would appear that all of the services, which are unclear due to use of the term “special education” to describe the specific service(s), are lumped into one large block of time.  They should be separated out, and the specific service(s) should be listed, rather than simply saying “special education”.</a:t>
            </a:r>
          </a:p>
          <a:p>
            <a:pPr marL="174625" indent="-174625">
              <a:lnSpc>
                <a:spcPct val="90000"/>
              </a:lnSpc>
              <a:buFontTx/>
              <a:buChar char="•"/>
            </a:pPr>
            <a:r>
              <a:rPr lang="en-US" altLang="en-US" sz="1000" dirty="0">
                <a:latin typeface="Arial" panose="020B0604020202020204" pitchFamily="34" charset="0"/>
              </a:rPr>
              <a:t>Example 4 – Life skills – The projected</a:t>
            </a:r>
            <a:r>
              <a:rPr lang="en-US" altLang="en-US" sz="1000" baseline="0" dirty="0">
                <a:latin typeface="Arial" panose="020B0604020202020204" pitchFamily="34" charset="0"/>
              </a:rPr>
              <a:t> start date </a:t>
            </a:r>
            <a:r>
              <a:rPr lang="en-US" altLang="en-US" sz="1000" dirty="0">
                <a:latin typeface="Arial" panose="020B0604020202020204" pitchFamily="34" charset="0"/>
              </a:rPr>
              <a:t>on this example is unclear.  Exactly when in 2017 is the service going to begin?</a:t>
            </a:r>
          </a:p>
          <a:p>
            <a:pPr marL="174625" indent="-174625">
              <a:lnSpc>
                <a:spcPct val="90000"/>
              </a:lnSpc>
              <a:buFontTx/>
              <a:buChar char="•"/>
            </a:pPr>
            <a:r>
              <a:rPr lang="en-US" altLang="en-US" sz="1000" dirty="0">
                <a:latin typeface="Arial" panose="020B0604020202020204" pitchFamily="34" charset="0"/>
              </a:rPr>
              <a:t>Example 5 – Behavior – The projected start date and duration on this example are unclear.  When in May will the services begin and end?  The frequency is also unclear – “as needed” does not adequately describe the frequency of the services to be provided.  In addition, “as needed” raises a concern about the provision of specially designed instruction to this student, since SDI must be planned and organized, and not provided on an “as-needed” basis.  The location, “High School”, is also unclear.  Is this a general education setting or a special education setting?</a:t>
            </a:r>
          </a:p>
          <a:p>
            <a:pPr marL="174625" indent="-174625">
              <a:lnSpc>
                <a:spcPct val="90000"/>
              </a:lnSpc>
              <a:buFontTx/>
              <a:buChar char="•"/>
            </a:pPr>
            <a:r>
              <a:rPr lang="en-US" altLang="en-US" sz="1000" dirty="0">
                <a:latin typeface="Arial" panose="020B0604020202020204" pitchFamily="34" charset="0"/>
              </a:rPr>
              <a:t>Example 6 – Occupational therapy – The projected start date is unclear.  When exactly will the services begin?  The frequency, identified in a range of time, is also unclear, and again raises a concern about the provision of this service in a planned, organized manner.</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F305C8E-AD02-494A-AF7B-7CAE14A791EA}" type="slidenum">
              <a:rPr lang="en-US" altLang="en-US"/>
              <a:pPr eaLnBrk="1" hangingPunct="1">
                <a:spcBef>
                  <a:spcPct val="0"/>
                </a:spcBef>
              </a:pPr>
              <a:t>72</a:t>
            </a:fld>
            <a:endParaRPr lang="en-US" altLang="en-US" dirty="0"/>
          </a:p>
        </p:txBody>
      </p:sp>
    </p:spTree>
    <p:extLst>
      <p:ext uri="{BB962C8B-B14F-4D97-AF65-F5344CB8AC3E}">
        <p14:creationId xmlns:p14="http://schemas.microsoft.com/office/powerpoint/2010/main" val="26718566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sz="1200" kern="1200" dirty="0">
                <a:solidFill>
                  <a:schemeClr val="tx1"/>
                </a:solidFill>
                <a:effectLst/>
                <a:latin typeface="+mn-lt"/>
                <a:ea typeface="+mn-ea"/>
                <a:cs typeface="+mn-cs"/>
              </a:rPr>
              <a:t>If</a:t>
            </a:r>
            <a:r>
              <a:rPr lang="en-US" altLang="en-US" sz="1200" kern="1200" baseline="0" dirty="0">
                <a:solidFill>
                  <a:schemeClr val="tx1"/>
                </a:solidFill>
                <a:effectLst/>
                <a:latin typeface="+mn-lt"/>
                <a:ea typeface="+mn-ea"/>
                <a:cs typeface="+mn-cs"/>
              </a:rPr>
              <a:t> a student is receiving all services in a general education setting and has the opportunity to participate in all extracurricular and nonacademic activities with nondisabled students, then it is permissible to mark this section of the IEP as “not applicable”.  Otherwise, the IEP must include a description of the extent to which the student will not participate with general education peers in the classroom and in extracurricular and nonacademic activities.</a:t>
            </a:r>
          </a:p>
          <a:p>
            <a:pPr marL="174625" marR="0" lvl="0" indent="-174625"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Note: this requirement is for an “explanation”, not a “justification”.</a:t>
            </a:r>
          </a:p>
          <a:p>
            <a:pPr marL="174625" indent="-174625">
              <a:buFontTx/>
              <a:buChar char="•"/>
            </a:pPr>
            <a:endParaRPr lang="en-US" altLang="en-US" dirty="0">
              <a:latin typeface="Arial" panose="020B0604020202020204"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8A42B1-3EE2-4713-9FA2-A8A39BAA994E}" type="slidenum">
              <a:rPr lang="en-US" altLang="en-US"/>
              <a:pPr eaLnBrk="1" hangingPunct="1">
                <a:spcBef>
                  <a:spcPct val="0"/>
                </a:spcBef>
              </a:pPr>
              <a:t>73</a:t>
            </a:fld>
            <a:endParaRPr lang="en-US" altLang="en-US" dirty="0"/>
          </a:p>
        </p:txBody>
      </p:sp>
    </p:spTree>
    <p:extLst>
      <p:ext uri="{BB962C8B-B14F-4D97-AF65-F5344CB8AC3E}">
        <p14:creationId xmlns:p14="http://schemas.microsoft.com/office/powerpoint/2010/main" val="2651292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970D06-C937-4D06-9772-999285C9F00F}" type="slidenum">
              <a:rPr lang="en-US" altLang="en-US"/>
              <a:pPr eaLnBrk="1" hangingPunct="1"/>
              <a:t>74</a:t>
            </a:fld>
            <a:endParaRPr lang="en-US" altLang="en-US"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eaLnBrk="1" hangingPunct="1">
              <a:buFont typeface="Arial" pitchFamily="34" charset="0"/>
              <a:buChar char="•"/>
              <a:defRPr/>
            </a:pPr>
            <a:r>
              <a:rPr lang="en-US" sz="1200" dirty="0"/>
              <a:t>Example 1 – This statement explains the </a:t>
            </a:r>
            <a:r>
              <a:rPr lang="en-US" sz="1200" u="none" dirty="0"/>
              <a:t>extent to which the student not</a:t>
            </a:r>
            <a:r>
              <a:rPr lang="en-US" sz="1200" u="none" baseline="0" dirty="0"/>
              <a:t> participate with nondisabled students – for 320 minutes per week while she is in the resource room. </a:t>
            </a:r>
          </a:p>
          <a:p>
            <a:pPr marL="174862" indent="-174862" eaLnBrk="1" hangingPunct="1">
              <a:buFont typeface="Arial" pitchFamily="34" charset="0"/>
              <a:buChar char="•"/>
              <a:defRPr/>
            </a:pPr>
            <a:r>
              <a:rPr lang="en-US" sz="1200" dirty="0"/>
              <a:t>Example 2 – </a:t>
            </a:r>
            <a:r>
              <a:rPr lang="en-US" sz="1200" baseline="0" dirty="0"/>
              <a:t>The requirement is for the IEP to describe the extent to which the student does not participate, </a:t>
            </a:r>
            <a:r>
              <a:rPr lang="en-US" sz="1200" u="sng" baseline="0" dirty="0"/>
              <a:t>if any</a:t>
            </a:r>
            <a:r>
              <a:rPr lang="en-US" sz="1200" u="none" baseline="0" dirty="0"/>
              <a:t>.  Since this</a:t>
            </a:r>
            <a:r>
              <a:rPr lang="en-US" sz="1200" dirty="0"/>
              <a:t> student is in general education for</a:t>
            </a:r>
            <a:r>
              <a:rPr lang="en-US" sz="1200" baseline="0" dirty="0"/>
              <a:t> the entire school day, no explanation is required. </a:t>
            </a:r>
          </a:p>
        </p:txBody>
      </p:sp>
    </p:spTree>
    <p:extLst>
      <p:ext uri="{BB962C8B-B14F-4D97-AF65-F5344CB8AC3E}">
        <p14:creationId xmlns:p14="http://schemas.microsoft.com/office/powerpoint/2010/main" val="39486410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B6C73B-3DE1-457A-9E63-85913A8F5DD3}" type="slidenum">
              <a:rPr lang="en-US" altLang="en-US"/>
              <a:pPr eaLnBrk="1" hangingPunct="1">
                <a:spcBef>
                  <a:spcPct val="0"/>
                </a:spcBef>
              </a:pPr>
              <a:t>75</a:t>
            </a:fld>
            <a:endParaRPr lang="en-US" altLang="en-US" dirty="0"/>
          </a:p>
        </p:txBody>
      </p:sp>
      <p:sp>
        <p:nvSpPr>
          <p:cNvPr id="120835"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544513" y="4410075"/>
            <a:ext cx="5921375" cy="38782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eaLnBrk="1" hangingPunct="1">
              <a:buFont typeface="Arial" pitchFamily="34" charset="0"/>
              <a:buChar char="•"/>
              <a:defRPr/>
            </a:pPr>
            <a:r>
              <a:rPr lang="en-US" sz="1100" dirty="0"/>
              <a:t>Example 1 – This doesn’t explain the </a:t>
            </a:r>
            <a:r>
              <a:rPr lang="en-US" sz="1100" u="sng" dirty="0"/>
              <a:t>extent</a:t>
            </a:r>
            <a:r>
              <a:rPr lang="en-US" sz="1100" u="none" dirty="0"/>
              <a:t> to which the student not</a:t>
            </a:r>
            <a:r>
              <a:rPr lang="en-US" sz="1100" u="none" baseline="0" dirty="0"/>
              <a:t> participate with nondisabled students.  Just because Bob requires SDI doesn’t mean that those areas are required to be provided in a separate (i.e. special education) setting.</a:t>
            </a:r>
            <a:endParaRPr lang="en-US" sz="1100" dirty="0"/>
          </a:p>
          <a:p>
            <a:pPr marL="174862" indent="-174862" eaLnBrk="1" hangingPunct="1">
              <a:buFont typeface="Arial" pitchFamily="34" charset="0"/>
              <a:buChar char="•"/>
              <a:defRPr/>
            </a:pPr>
            <a:r>
              <a:rPr lang="en-US" sz="1100" dirty="0"/>
              <a:t>Example 2 – In this example, the explanation is not consistent with the service matrix.  According to the service</a:t>
            </a:r>
            <a:r>
              <a:rPr lang="en-US" sz="1100" baseline="0" dirty="0"/>
              <a:t> matrix,</a:t>
            </a:r>
            <a:r>
              <a:rPr lang="en-US" sz="1100" dirty="0"/>
              <a:t> Sue is removed</a:t>
            </a:r>
            <a:r>
              <a:rPr lang="en-US" sz="1100" baseline="0" dirty="0"/>
              <a:t> from the general education classroom for more than just the area of reading and for more than one period per day.</a:t>
            </a:r>
          </a:p>
          <a:p>
            <a:pPr marL="174862" marR="0" lvl="0" indent="-174862"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a:t>Example 3 – According to the service</a:t>
            </a:r>
            <a:r>
              <a:rPr lang="en-US" sz="1100" baseline="0" dirty="0"/>
              <a:t> matrix,</a:t>
            </a:r>
            <a:r>
              <a:rPr lang="en-US" sz="1100" dirty="0"/>
              <a:t> the student is removed</a:t>
            </a:r>
            <a:r>
              <a:rPr lang="en-US" sz="1100" baseline="0" dirty="0"/>
              <a:t> from the general education classroom for special education services.  Therefore, it is not acceptable to leave the LRE explanation blank.</a:t>
            </a:r>
          </a:p>
          <a:p>
            <a:pPr marL="174862" marR="0" lvl="0" indent="-174862"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dirty="0"/>
          </a:p>
          <a:p>
            <a:pPr marL="174862" indent="-174862" eaLnBrk="1" hangingPunct="1">
              <a:buFont typeface="Arial" pitchFamily="34" charset="0"/>
              <a:buChar char="•"/>
              <a:defRPr/>
            </a:pPr>
            <a:endParaRPr lang="en-US" sz="1100" dirty="0"/>
          </a:p>
        </p:txBody>
      </p:sp>
    </p:spTree>
    <p:extLst>
      <p:ext uri="{BB962C8B-B14F-4D97-AF65-F5344CB8AC3E}">
        <p14:creationId xmlns:p14="http://schemas.microsoft.com/office/powerpoint/2010/main" val="3722623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buFontTx/>
              <a:buChar char="•"/>
            </a:pPr>
            <a:r>
              <a:rPr lang="en-US" altLang="en-US" dirty="0">
                <a:latin typeface="Arial" panose="020B0604020202020204" pitchFamily="34" charset="0"/>
              </a:rPr>
              <a:t>The regulations specify that transition services must be addressed in the IEPs of students turning age 16 (or younger if appropriate).  This means that when the student is 15 years old and will turn 16 during the life of the IEP, secondary transition must be addressed in the IEP.</a:t>
            </a:r>
          </a:p>
          <a:p>
            <a:pPr marL="231775" indent="-231775">
              <a:buFontTx/>
              <a:buChar char="•"/>
            </a:pPr>
            <a:r>
              <a:rPr lang="en-US" altLang="en-US" dirty="0">
                <a:latin typeface="Arial" panose="020B0604020202020204" pitchFamily="34" charset="0"/>
              </a:rPr>
              <a:t>The postsecondary goals for all students must address, </a:t>
            </a:r>
            <a:r>
              <a:rPr lang="en-US" altLang="en-US" b="1" i="1" dirty="0">
                <a:latin typeface="Arial" panose="020B0604020202020204" pitchFamily="34" charset="0"/>
              </a:rPr>
              <a:t>at a</a:t>
            </a:r>
            <a:r>
              <a:rPr lang="en-US" altLang="en-US" dirty="0">
                <a:latin typeface="Arial" panose="020B0604020202020204" pitchFamily="34" charset="0"/>
              </a:rPr>
              <a:t> </a:t>
            </a:r>
            <a:r>
              <a:rPr lang="en-US" altLang="en-US" b="1" i="1" dirty="0">
                <a:latin typeface="Arial" panose="020B0604020202020204" pitchFamily="34" charset="0"/>
              </a:rPr>
              <a:t>minimum</a:t>
            </a:r>
            <a:r>
              <a:rPr lang="en-US" altLang="en-US" dirty="0">
                <a:latin typeface="Arial" panose="020B0604020202020204" pitchFamily="34" charset="0"/>
              </a:rPr>
              <a:t>, two areas (domains): education/training and employment.  When determined appropriate by the IEP team, a third domain must also be addressed – independent living skills. </a:t>
            </a:r>
          </a:p>
          <a:p>
            <a:pPr marL="231775" indent="-231775">
              <a:buFontTx/>
              <a:buChar char="•"/>
            </a:pPr>
            <a:r>
              <a:rPr lang="en-US" altLang="en-US" dirty="0">
                <a:latin typeface="Arial" panose="020B0604020202020204" pitchFamily="34" charset="0"/>
              </a:rPr>
              <a:t>These areas (domains) can be addressed in separate postsecondary goal statements, or may be combined into one goal statement.</a:t>
            </a:r>
          </a:p>
          <a:p>
            <a:pPr marL="231775" indent="-231775">
              <a:buFontTx/>
              <a:buChar char="•"/>
            </a:pPr>
            <a:r>
              <a:rPr lang="en-US" altLang="en-US" dirty="0">
                <a:latin typeface="Arial" panose="020B0604020202020204" pitchFamily="34" charset="0"/>
              </a:rPr>
              <a:t>Postsecondary goals are </a:t>
            </a:r>
            <a:r>
              <a:rPr lang="en-US" altLang="en-US" u="sng" dirty="0">
                <a:latin typeface="Arial" panose="020B0604020202020204" pitchFamily="34" charset="0"/>
              </a:rPr>
              <a:t>not</a:t>
            </a:r>
            <a:r>
              <a:rPr lang="en-US" altLang="en-US" dirty="0">
                <a:latin typeface="Arial" panose="020B0604020202020204" pitchFamily="34" charset="0"/>
              </a:rPr>
              <a:t> limited to the first year after graduation, but should cover the student’s desired outcomes for life after high school.</a:t>
            </a:r>
          </a:p>
          <a:p>
            <a:pPr marL="231775" indent="-231775">
              <a:buFontTx/>
              <a:buChar char="•"/>
            </a:pPr>
            <a:r>
              <a:rPr lang="en-US" altLang="en-US" dirty="0">
                <a:latin typeface="Arial" panose="020B0604020202020204" pitchFamily="34" charset="0"/>
              </a:rPr>
              <a:t>Postsecondary goals must be based upon age-appropriate transition assessment information (formal, informal, or a combination of both).</a:t>
            </a:r>
          </a:p>
          <a:p>
            <a:pPr marL="231775" indent="-231775">
              <a:buFontTx/>
              <a:buChar char="•"/>
            </a:pPr>
            <a:r>
              <a:rPr lang="en-US" altLang="en-US" dirty="0">
                <a:latin typeface="Arial" panose="020B0604020202020204" pitchFamily="34" charset="0"/>
              </a:rPr>
              <a:t>Students must be invited to attend the IEP meeting when transition is being discussed – this is a legal requirement of IDEA.  If the student does not attend the IEP meeting, the IEP team must take steps to ensure that the student’s preferences and interests are considered (see slide 106).</a:t>
            </a:r>
          </a:p>
          <a:p>
            <a:pPr marL="231775" indent="-231775">
              <a:buFontTx/>
              <a:buChar char="•"/>
            </a:pPr>
            <a:endParaRPr lang="en-US" altLang="en-US" dirty="0">
              <a:latin typeface="Arial" panose="020B0604020202020204" pitchFamily="34" charset="0"/>
            </a:endParaRPr>
          </a:p>
          <a:p>
            <a:pPr marL="231775" indent="-231775"/>
            <a:endParaRPr lang="en-US" altLang="en-US" dirty="0">
              <a:latin typeface="Arial" panose="020B0604020202020204" pitchFamily="34"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4BA846-8725-464E-95A8-28A0CAA0F4BB}" type="slidenum">
              <a:rPr lang="en-US" altLang="en-US"/>
              <a:pPr eaLnBrk="1" hangingPunct="1">
                <a:spcBef>
                  <a:spcPct val="0"/>
                </a:spcBef>
              </a:pPr>
              <a:t>76</a:t>
            </a:fld>
            <a:endParaRPr lang="en-US" altLang="en-US" dirty="0"/>
          </a:p>
        </p:txBody>
      </p:sp>
    </p:spTree>
    <p:extLst>
      <p:ext uri="{BB962C8B-B14F-4D97-AF65-F5344CB8AC3E}">
        <p14:creationId xmlns:p14="http://schemas.microsoft.com/office/powerpoint/2010/main" val="39697897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623888" y="4410075"/>
            <a:ext cx="57626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sz="1100" dirty="0">
                <a:latin typeface="Arial" panose="020B0604020202020204" pitchFamily="34" charset="0"/>
              </a:rPr>
              <a:t>This definition</a:t>
            </a:r>
            <a:r>
              <a:rPr lang="en-US" altLang="en-US" sz="1100" baseline="0" dirty="0">
                <a:latin typeface="Arial" panose="020B0604020202020204" pitchFamily="34" charset="0"/>
              </a:rPr>
              <a:t> of transition assessment i</a:t>
            </a:r>
            <a:r>
              <a:rPr lang="en-US" altLang="en-US" sz="1100" dirty="0">
                <a:latin typeface="Arial" panose="020B0604020202020204" pitchFamily="34" charset="0"/>
              </a:rPr>
              <a:t>s from</a:t>
            </a:r>
            <a:r>
              <a:rPr lang="en-US" altLang="en-US" sz="1100" baseline="0" dirty="0">
                <a:latin typeface="Arial" panose="020B0604020202020204" pitchFamily="34" charset="0"/>
              </a:rPr>
              <a:t> the </a:t>
            </a:r>
            <a:r>
              <a:rPr lang="en-US" altLang="en-US" sz="1100" dirty="0">
                <a:latin typeface="Arial" panose="020B0604020202020204" pitchFamily="34" charset="0"/>
              </a:rPr>
              <a:t>National Technical</a:t>
            </a:r>
            <a:r>
              <a:rPr lang="en-US" altLang="en-US" sz="1100" baseline="0" dirty="0">
                <a:latin typeface="Arial" panose="020B0604020202020204" pitchFamily="34" charset="0"/>
              </a:rPr>
              <a:t> Assistance Center on Transition’s</a:t>
            </a:r>
            <a:r>
              <a:rPr lang="en-US" altLang="en-US" sz="1100" dirty="0">
                <a:latin typeface="Arial" panose="020B0604020202020204" pitchFamily="34" charset="0"/>
              </a:rPr>
              <a:t> Evaluation Toolkit</a:t>
            </a:r>
            <a:r>
              <a:rPr lang="en-US" altLang="en-US" sz="1100" baseline="0" dirty="0">
                <a:latin typeface="Arial" panose="020B0604020202020204" pitchFamily="34" charset="0"/>
              </a:rPr>
              <a:t> </a:t>
            </a:r>
            <a:r>
              <a:rPr lang="en-US" altLang="en-US" sz="1100" dirty="0">
                <a:latin typeface="Arial" panose="020B0604020202020204" pitchFamily="34" charset="0"/>
              </a:rPr>
              <a:t>(www.transitionta.org) – retrieved June 29,</a:t>
            </a:r>
            <a:r>
              <a:rPr lang="en-US" altLang="en-US" sz="1100" baseline="0" dirty="0">
                <a:latin typeface="Arial" panose="020B0604020202020204" pitchFamily="34" charset="0"/>
              </a:rPr>
              <a:t> 2017.</a:t>
            </a:r>
            <a:endParaRPr lang="en-US" altLang="en-US" sz="1100" dirty="0">
              <a:latin typeface="Arial" panose="020B0604020202020204" pitchFamily="34" charset="0"/>
            </a:endParaRPr>
          </a:p>
          <a:p>
            <a:pPr marL="174625" indent="-174625">
              <a:buFontTx/>
              <a:buChar char="•"/>
            </a:pPr>
            <a:r>
              <a:rPr lang="en-US" altLang="en-US" sz="1100" dirty="0">
                <a:latin typeface="Arial" panose="020B0604020202020204" pitchFamily="34" charset="0"/>
              </a:rPr>
              <a:t>Transition assessment is an </a:t>
            </a:r>
            <a:r>
              <a:rPr lang="en-US" altLang="en-US" sz="1100" b="0" i="0" dirty="0">
                <a:latin typeface="Arial" panose="020B0604020202020204" pitchFamily="34" charset="0"/>
              </a:rPr>
              <a:t>ongoing process </a:t>
            </a:r>
            <a:r>
              <a:rPr lang="en-US" altLang="en-US" sz="1100" dirty="0">
                <a:latin typeface="Arial" panose="020B0604020202020204" pitchFamily="34" charset="0"/>
              </a:rPr>
              <a:t>that is conducted to individualize the student’s postsecondary goals and to develop transition services that are relevant and meaningful.</a:t>
            </a:r>
          </a:p>
          <a:p>
            <a:pPr marL="174625" marR="0" lvl="0" indent="-174625" algn="l" defTabSz="914400" rtl="0" eaLnBrk="1" fontAlgn="auto" latinLnBrk="0" hangingPunct="1">
              <a:lnSpc>
                <a:spcPct val="100000"/>
              </a:lnSpc>
              <a:spcBef>
                <a:spcPts val="0"/>
              </a:spcBef>
              <a:spcAft>
                <a:spcPts val="0"/>
              </a:spcAft>
              <a:buClrTx/>
              <a:buSzTx/>
              <a:buFontTx/>
              <a:buChar char="•"/>
              <a:tabLst/>
              <a:defRPr/>
            </a:pPr>
            <a:r>
              <a:rPr lang="en-US" sz="1100" dirty="0"/>
              <a:t>Transition assessments should address the student’s </a:t>
            </a:r>
            <a:r>
              <a:rPr lang="en-US" sz="1100" b="1" dirty="0"/>
              <a:t>strengths (abilities/aptitudes), needs, preferences, and interests.</a:t>
            </a:r>
            <a:r>
              <a:rPr lang="en-US" sz="1100" b="1" baseline="0" dirty="0"/>
              <a:t> </a:t>
            </a:r>
            <a:endParaRPr lang="en-US" altLang="en-US" sz="1100" dirty="0">
              <a:latin typeface="Arial" panose="020B0604020202020204" pitchFamily="34" charset="0"/>
            </a:endParaRPr>
          </a:p>
          <a:p>
            <a:pPr marL="174625" indent="-174625">
              <a:buFontTx/>
              <a:buChar char="•"/>
            </a:pPr>
            <a:r>
              <a:rPr lang="en-US" altLang="en-US" sz="1100" dirty="0">
                <a:latin typeface="Arial" panose="020B0604020202020204" pitchFamily="34" charset="0"/>
              </a:rPr>
              <a:t>Initial transition assessments should be completed</a:t>
            </a:r>
            <a:r>
              <a:rPr lang="en-US" altLang="en-US" sz="1100" b="1" dirty="0">
                <a:latin typeface="Arial" panose="020B0604020202020204" pitchFamily="34" charset="0"/>
              </a:rPr>
              <a:t> </a:t>
            </a:r>
            <a:r>
              <a:rPr lang="en-US" altLang="en-US" sz="1100" b="1" u="sng" dirty="0">
                <a:latin typeface="Arial" panose="020B0604020202020204" pitchFamily="34" charset="0"/>
              </a:rPr>
              <a:t>prior</a:t>
            </a:r>
            <a:r>
              <a:rPr lang="en-US" altLang="en-US" sz="1100" b="1" dirty="0">
                <a:latin typeface="Arial" panose="020B0604020202020204" pitchFamily="34" charset="0"/>
              </a:rPr>
              <a:t> </a:t>
            </a:r>
            <a:r>
              <a:rPr lang="en-US" altLang="en-US" sz="1100" dirty="0">
                <a:latin typeface="Arial" panose="020B0604020202020204" pitchFamily="34" charset="0"/>
              </a:rPr>
              <a:t>to the student’s 16</a:t>
            </a:r>
            <a:r>
              <a:rPr lang="en-US" altLang="en-US" sz="1100" baseline="30000" dirty="0">
                <a:latin typeface="Arial" panose="020B0604020202020204" pitchFamily="34" charset="0"/>
              </a:rPr>
              <a:t>th</a:t>
            </a:r>
            <a:r>
              <a:rPr lang="en-US" altLang="en-US" sz="1100" dirty="0">
                <a:latin typeface="Arial" panose="020B0604020202020204" pitchFamily="34" charset="0"/>
              </a:rPr>
              <a:t> birthday so that the results can be included in the IEP prior to the student turning 16</a:t>
            </a:r>
            <a:r>
              <a:rPr lang="en-US" altLang="en-US" sz="1100" baseline="0" dirty="0">
                <a:latin typeface="Arial" panose="020B0604020202020204" pitchFamily="34" charset="0"/>
              </a:rPr>
              <a:t> (or earlier if determined appropriate by the IEP team).</a:t>
            </a:r>
            <a:endParaRPr lang="en-US" altLang="en-US" sz="1100" dirty="0">
              <a:latin typeface="Arial" panose="020B0604020202020204" pitchFamily="34" charset="0"/>
            </a:endParaRPr>
          </a:p>
          <a:p>
            <a:pPr marL="174625" indent="-174625">
              <a:buFontTx/>
              <a:buChar char="•"/>
            </a:pPr>
            <a:r>
              <a:rPr lang="en-US" altLang="en-US" sz="1100" dirty="0">
                <a:latin typeface="Arial" panose="020B0604020202020204" pitchFamily="34" charset="0"/>
              </a:rPr>
              <a:t>It is critical for the IEP team to utilize age-appropriate transition assessment results, as these provide the foundation for all subsequent components of transition planning – developing postsecondary goals, developing annual IEP goals, designing an appropriate course of study, and determining necessary transition services.</a:t>
            </a:r>
          </a:p>
          <a:p>
            <a:pPr marL="174625" marR="0" lvl="0" indent="-174625"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Transition assessment information may be found anywhere within the IEP, evaluation, or student’s file. For example, the IEP team may address the student’s strengths and needs within the present levels section(s) of the IEP, rather than in the secondary transition section.</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9DF2854-D2BB-43D2-8E7F-D00345EC83A6}" type="slidenum">
              <a:rPr lang="en-US" altLang="en-US"/>
              <a:pPr eaLnBrk="1" hangingPunct="1">
                <a:spcBef>
                  <a:spcPct val="0"/>
                </a:spcBef>
              </a:pPr>
              <a:t>77</a:t>
            </a:fld>
            <a:endParaRPr lang="en-US" altLang="en-US" dirty="0"/>
          </a:p>
        </p:txBody>
      </p:sp>
    </p:spTree>
    <p:extLst>
      <p:ext uri="{BB962C8B-B14F-4D97-AF65-F5344CB8AC3E}">
        <p14:creationId xmlns:p14="http://schemas.microsoft.com/office/powerpoint/2010/main" val="10743657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a:buFont typeface="Arial" pitchFamily="34" charset="0"/>
              <a:buChar char="•"/>
              <a:defRPr/>
            </a:pPr>
            <a:r>
              <a:rPr lang="en-US" dirty="0"/>
              <a:t>It is important to remember that transition assessment is an </a:t>
            </a:r>
            <a:r>
              <a:rPr lang="en-US" b="1" i="1" dirty="0"/>
              <a:t>ongoing </a:t>
            </a:r>
            <a:r>
              <a:rPr lang="en-US" dirty="0"/>
              <a:t>process, not a one-time event.  A student’s interests and preferences may change over time.  Conducting ongoing transition assessments will help the IEP team design services that are the most appropriate to meet the student’s current transition needs.</a:t>
            </a:r>
          </a:p>
          <a:p>
            <a:pPr marL="174862" indent="-174862">
              <a:buFont typeface="Arial" pitchFamily="34" charset="0"/>
              <a:buChar char="•"/>
              <a:defRPr/>
            </a:pPr>
            <a:r>
              <a:rPr lang="en-US" dirty="0"/>
              <a:t>Best practice is to include assessment information that is:</a:t>
            </a:r>
          </a:p>
          <a:p>
            <a:pPr marL="586111" indent="-233149">
              <a:buFont typeface="+mj-lt"/>
              <a:buAutoNum type="alphaLcPeriod"/>
              <a:defRPr/>
            </a:pPr>
            <a:r>
              <a:rPr lang="en-US" dirty="0"/>
              <a:t>provided by multiple people, </a:t>
            </a:r>
          </a:p>
          <a:p>
            <a:pPr marL="586111" indent="-233149">
              <a:buFont typeface="+mj-lt"/>
              <a:buAutoNum type="alphaLcPeriod"/>
              <a:defRPr/>
            </a:pPr>
            <a:r>
              <a:rPr lang="en-US" dirty="0"/>
              <a:t>regarding student performance in multiple environments,</a:t>
            </a:r>
          </a:p>
          <a:p>
            <a:pPr marL="586111" indent="-233149">
              <a:buFont typeface="+mj-lt"/>
              <a:buAutoNum type="alphaLcPeriod"/>
              <a:defRPr/>
            </a:pPr>
            <a:r>
              <a:rPr lang="en-US" dirty="0"/>
              <a:t>gathered using multiple sources of data, </a:t>
            </a:r>
          </a:p>
          <a:p>
            <a:pPr marL="586111" indent="-233149">
              <a:buFont typeface="+mj-lt"/>
              <a:buAutoNum type="alphaLcPeriod"/>
              <a:defRPr/>
            </a:pPr>
            <a:r>
              <a:rPr lang="en-US" dirty="0"/>
              <a:t>based on naturally occurring experiences, </a:t>
            </a:r>
          </a:p>
          <a:p>
            <a:pPr marL="586111" indent="-233149">
              <a:buFont typeface="+mj-lt"/>
              <a:buAutoNum type="alphaLcPeriod"/>
              <a:defRPr/>
            </a:pPr>
            <a:r>
              <a:rPr lang="en-US" dirty="0"/>
              <a:t>understandable, and </a:t>
            </a:r>
          </a:p>
          <a:p>
            <a:pPr marL="586111" indent="-233149">
              <a:buFont typeface="+mj-lt"/>
              <a:buAutoNum type="alphaLcPeriod"/>
              <a:defRPr/>
            </a:pPr>
            <a:r>
              <a:rPr lang="en-US" dirty="0"/>
              <a:t>gathered using instruments and methods that are sensitive to cultural diversity.	</a:t>
            </a:r>
          </a:p>
          <a:p>
            <a:pPr>
              <a:defRPr/>
            </a:pPr>
            <a:endParaRPr lang="en-US" dirty="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2AFA5D-E675-4249-AB83-81CD7276EDE8}" type="slidenum">
              <a:rPr lang="en-US" altLang="en-US"/>
              <a:pPr eaLnBrk="1" hangingPunct="1">
                <a:spcBef>
                  <a:spcPct val="0"/>
                </a:spcBef>
              </a:pPr>
              <a:t>78</a:t>
            </a:fld>
            <a:endParaRPr lang="en-US" altLang="en-US" dirty="0"/>
          </a:p>
        </p:txBody>
      </p:sp>
    </p:spTree>
    <p:extLst>
      <p:ext uri="{BB962C8B-B14F-4D97-AF65-F5344CB8AC3E}">
        <p14:creationId xmlns:p14="http://schemas.microsoft.com/office/powerpoint/2010/main" val="42772044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These types of data, combined with a connection of this information to the postsecondary goal(s), would satisfy the requirement of “age-appropriate transition assessment”.</a:t>
            </a:r>
          </a:p>
          <a:p>
            <a:pPr marL="174625" indent="-174625">
              <a:buFontTx/>
              <a:buChar char="•"/>
            </a:pPr>
            <a:r>
              <a:rPr lang="en-US" altLang="en-US" dirty="0">
                <a:latin typeface="Arial" panose="020B0604020202020204" pitchFamily="34" charset="0"/>
              </a:rPr>
              <a:t>For a non-compliant example of age-appropriate transition assessment, see sample IEP E.  The “Analysis of Samples” document describes why this area was determined to be non-compliant. </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359FD8-6D72-4BF2-8109-01ACC9454AA4}" type="slidenum">
              <a:rPr lang="en-US" altLang="en-US"/>
              <a:pPr eaLnBrk="1" hangingPunct="1">
                <a:spcBef>
                  <a:spcPct val="0"/>
                </a:spcBef>
              </a:pPr>
              <a:t>79</a:t>
            </a:fld>
            <a:endParaRPr lang="en-US" altLang="en-US" dirty="0"/>
          </a:p>
        </p:txBody>
      </p:sp>
    </p:spTree>
    <p:extLst>
      <p:ext uri="{BB962C8B-B14F-4D97-AF65-F5344CB8AC3E}">
        <p14:creationId xmlns:p14="http://schemas.microsoft.com/office/powerpoint/2010/main" val="281097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buFontTx/>
              <a:buChar char="•"/>
            </a:pPr>
            <a:r>
              <a:rPr lang="en-US" altLang="en-US" dirty="0">
                <a:latin typeface="Arial" panose="020B0604020202020204" pitchFamily="34" charset="0"/>
              </a:rPr>
              <a:t>Eight sample evaluations and IEPs are also provided as part of the module – collected during monitoring reviews in </a:t>
            </a:r>
            <a:r>
              <a:rPr lang="en-US" altLang="en-US" b="0" dirty="0">
                <a:solidFill>
                  <a:srgbClr val="FF0000"/>
                </a:solidFill>
                <a:latin typeface="Arial" panose="020B0604020202020204" pitchFamily="34" charset="0"/>
              </a:rPr>
              <a:t>2012-13</a:t>
            </a:r>
            <a:r>
              <a:rPr lang="en-US" altLang="en-US" dirty="0">
                <a:latin typeface="Arial" panose="020B0604020202020204" pitchFamily="34" charset="0"/>
              </a:rPr>
              <a:t>, to illustrate compliance and non-compliance in the identified areas.</a:t>
            </a:r>
          </a:p>
          <a:p>
            <a:pPr marL="231775" indent="-231775">
              <a:buFontTx/>
              <a:buChar char="•"/>
            </a:pPr>
            <a:r>
              <a:rPr lang="en-US" altLang="en-US" dirty="0">
                <a:latin typeface="Arial" panose="020B0604020202020204" pitchFamily="34" charset="0"/>
              </a:rPr>
              <a:t>Analysis of Samples - A document that describes the compliant and non-compliant elements in each of eight evaluation-IEP samples, including a discussion of why each identified element was determined to be compliant</a:t>
            </a:r>
            <a:r>
              <a:rPr lang="en-US" altLang="en-US" baseline="0" dirty="0">
                <a:latin typeface="Arial" panose="020B0604020202020204" pitchFamily="34" charset="0"/>
              </a:rPr>
              <a:t> or </a:t>
            </a:r>
            <a:r>
              <a:rPr lang="en-US" altLang="en-US" dirty="0">
                <a:latin typeface="Arial" panose="020B0604020202020204" pitchFamily="34" charset="0"/>
              </a:rPr>
              <a:t>non-compliant.</a:t>
            </a:r>
          </a:p>
          <a:p>
            <a:pPr marL="231775" indent="-231775">
              <a:buFontTx/>
              <a:buChar char="•"/>
            </a:pPr>
            <a:r>
              <a:rPr lang="en-US" altLang="en-US" dirty="0">
                <a:latin typeface="Arial" panose="020B0604020202020204" pitchFamily="34" charset="0"/>
              </a:rPr>
              <a:t>An index for easy reference.  The index will list specific areas alphabetically, and provide references to all of the specific pieces of the module that cover that specific topic.  The index is interactive – clicking on an item will take you directly to the referenced document.</a:t>
            </a:r>
          </a:p>
          <a:p>
            <a:pPr marL="231775" indent="-231775">
              <a:buFontTx/>
              <a:buChar char="•"/>
            </a:pPr>
            <a:r>
              <a:rPr lang="en-US" altLang="en-US" dirty="0">
                <a:latin typeface="Arial" panose="020B0604020202020204" pitchFamily="34" charset="0"/>
              </a:rPr>
              <a:t>Evaluation and IEP review forms that can be used by teachers, psychologists, related services staff, and/or administrators when reviewing evaluations, reevaluations, and IEPs to determine if they meet compliance requirements.  The IEP review form is also used by the Safety Net Oversight Committee, as well as by districts preparing to submit IEPs for Safety Net consideration, to review IEPs for proper formulation.</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DD80B12-3DB4-4467-82FF-47D401511846}" type="slidenum">
              <a:rPr lang="en-US" altLang="en-US"/>
              <a:pPr eaLnBrk="1" hangingPunct="1">
                <a:spcBef>
                  <a:spcPct val="0"/>
                </a:spcBef>
              </a:pPr>
              <a:t>8</a:t>
            </a:fld>
            <a:endParaRPr lang="en-US" altLang="en-US" dirty="0"/>
          </a:p>
        </p:txBody>
      </p:sp>
    </p:spTree>
    <p:extLst>
      <p:ext uri="{BB962C8B-B14F-4D97-AF65-F5344CB8AC3E}">
        <p14:creationId xmlns:p14="http://schemas.microsoft.com/office/powerpoint/2010/main" val="17225129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466725" y="4410075"/>
            <a:ext cx="607695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sz="1100" dirty="0">
                <a:latin typeface="Arial" panose="020B0604020202020204" pitchFamily="34" charset="0"/>
              </a:rPr>
              <a:t>It is important to note the use of the term “and”.  Postsecondary goals must address, at a minimum, education/training and employment for </a:t>
            </a:r>
            <a:r>
              <a:rPr lang="en-US" altLang="en-US" sz="1100" u="sng" dirty="0">
                <a:latin typeface="Arial" panose="020B0604020202020204" pitchFamily="34" charset="0"/>
              </a:rPr>
              <a:t>all</a:t>
            </a:r>
            <a:r>
              <a:rPr lang="en-US" altLang="en-US" sz="1100" dirty="0">
                <a:latin typeface="Arial" panose="020B0604020202020204" pitchFamily="34" charset="0"/>
              </a:rPr>
              <a:t> students.  For some students, if appropriate, the IEP must also include a postsecondary goal that addresses independent living skills.</a:t>
            </a:r>
          </a:p>
          <a:p>
            <a:pPr marL="174625" indent="-174625">
              <a:buFontTx/>
              <a:buChar char="•"/>
            </a:pPr>
            <a:r>
              <a:rPr lang="en-US" altLang="en-US" sz="1100" dirty="0">
                <a:latin typeface="Arial" panose="020B0604020202020204" pitchFamily="34" charset="0"/>
              </a:rPr>
              <a:t>Postsecondary goals are required to be reviewed annually, and updated as appropriate, to ensure that they reflect the student’s current needs, strengths, preferences, and interests.</a:t>
            </a:r>
          </a:p>
          <a:p>
            <a:pPr marL="174625" indent="-174625">
              <a:buFontTx/>
              <a:buChar char="•"/>
            </a:pPr>
            <a:r>
              <a:rPr lang="en-US" altLang="en-US" sz="1100" dirty="0">
                <a:latin typeface="Arial" panose="020B0604020202020204" pitchFamily="34" charset="0"/>
              </a:rPr>
              <a:t>For a </a:t>
            </a:r>
            <a:r>
              <a:rPr lang="en-US" altLang="en-US" sz="1100" u="sng" dirty="0">
                <a:latin typeface="Arial" panose="020B0604020202020204" pitchFamily="34" charset="0"/>
              </a:rPr>
              <a:t>very</a:t>
            </a:r>
            <a:r>
              <a:rPr lang="en-US" altLang="en-US" sz="1100" dirty="0">
                <a:latin typeface="Arial" panose="020B0604020202020204" pitchFamily="34" charset="0"/>
              </a:rPr>
              <a:t> small percentage of the most significantly disabled students, postsecondary goals for education/training and/or employment may not be appropriate.  The IEP team, including the parent, needs to make this decision on an individual student basis.  If the team determines that this is the case, the IEP should clearly state the reason(s) why a goal for education/training and/or employment is not appropriate for the student, and provide age-appropriate transition assessment data to support the IEP team’s decision.  The focus of the postsecondary goals, transition services, annual IEP goals, and course of study would then be on independent living skills.</a:t>
            </a:r>
          </a:p>
          <a:p>
            <a:pPr marL="174625" indent="-174625">
              <a:buFontTx/>
              <a:buChar char="•"/>
            </a:pPr>
            <a:r>
              <a:rPr lang="en-US" altLang="en-US" sz="1100" dirty="0">
                <a:latin typeface="Arial" panose="020B0604020202020204" pitchFamily="34" charset="0"/>
              </a:rPr>
              <a:t>A </a:t>
            </a:r>
            <a:r>
              <a:rPr lang="en-US" altLang="en-US" sz="1100" b="1" i="1" dirty="0">
                <a:latin typeface="Arial" panose="020B0604020202020204" pitchFamily="34" charset="0"/>
              </a:rPr>
              <a:t>measurable</a:t>
            </a:r>
            <a:r>
              <a:rPr lang="en-US" altLang="en-US" sz="1100" dirty="0">
                <a:latin typeface="Arial" panose="020B0604020202020204" pitchFamily="34" charset="0"/>
              </a:rPr>
              <a:t> postsecondary goal is one that can be clearly identified as “met” or “not met”.  In other words, is it possible to determine if the goal was achieved or not?  For example, did the student go to a 4-year college?  Did the student obtain a job as an auto mechanic?  This is different than an annual IEP goal, which must include a baseline, a target, and a unit of measure (see slides 38 and 39). </a:t>
            </a:r>
          </a:p>
          <a:p>
            <a:pPr marL="174625" indent="-174625">
              <a:buFontTx/>
              <a:buChar char="•"/>
            </a:pPr>
            <a:r>
              <a:rPr lang="en-US" altLang="en-US" sz="1100" u="sng" dirty="0">
                <a:latin typeface="Arial" panose="020B0604020202020204" pitchFamily="34" charset="0"/>
              </a:rPr>
              <a:t>Please note</a:t>
            </a:r>
            <a:r>
              <a:rPr lang="en-US" altLang="en-US" sz="1100" dirty="0">
                <a:latin typeface="Arial" panose="020B0604020202020204" pitchFamily="34" charset="0"/>
              </a:rPr>
              <a:t>: The IEP is not a performance contract, and does not constitute a guarantee by the district that a child will attain the stated postsecondary goals.  Districts do, however, have continuing obligations to make good faith efforts to assist the child in achieving the goals listed in the IEP, including those related to transition services.</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2C957B9-B093-4C1C-9AF2-DDAA47769BFA}" type="slidenum">
              <a:rPr lang="en-US" altLang="en-US"/>
              <a:pPr eaLnBrk="1" hangingPunct="1">
                <a:spcBef>
                  <a:spcPct val="0"/>
                </a:spcBef>
              </a:pPr>
              <a:t>80</a:t>
            </a:fld>
            <a:endParaRPr lang="en-US" altLang="en-US" dirty="0"/>
          </a:p>
        </p:txBody>
      </p:sp>
    </p:spTree>
    <p:extLst>
      <p:ext uri="{BB962C8B-B14F-4D97-AF65-F5344CB8AC3E}">
        <p14:creationId xmlns:p14="http://schemas.microsoft.com/office/powerpoint/2010/main" val="8744485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Don’t confuse a measurable postsecondary goal with a measurable annual goal. </a:t>
            </a:r>
          </a:p>
          <a:p>
            <a:pPr marL="174625" indent="-174625">
              <a:buFontTx/>
              <a:buChar char="•"/>
            </a:pPr>
            <a:r>
              <a:rPr lang="en-US" altLang="en-US" dirty="0">
                <a:latin typeface="Arial" panose="020B0604020202020204" pitchFamily="34" charset="0"/>
              </a:rPr>
              <a:t> A measurable postsecondary goal is a statement of the desired </a:t>
            </a:r>
            <a:r>
              <a:rPr lang="en-US" altLang="en-US" b="1" u="sng" dirty="0">
                <a:latin typeface="Arial" panose="020B0604020202020204" pitchFamily="34" charset="0"/>
              </a:rPr>
              <a:t>outcome</a:t>
            </a:r>
            <a:r>
              <a:rPr lang="en-US" altLang="en-US" dirty="0">
                <a:latin typeface="Arial" panose="020B0604020202020204" pitchFamily="34" charset="0"/>
              </a:rPr>
              <a:t> for the student </a:t>
            </a:r>
            <a:r>
              <a:rPr lang="en-US" altLang="en-US" b="1" u="sng" dirty="0">
                <a:latin typeface="Arial" panose="020B0604020202020204" pitchFamily="34" charset="0"/>
              </a:rPr>
              <a:t>after leaving high school</a:t>
            </a:r>
            <a:r>
              <a:rPr lang="en-US" altLang="en-US" dirty="0">
                <a:latin typeface="Arial" panose="020B0604020202020204" pitchFamily="34" charset="0"/>
              </a:rPr>
              <a:t> (and is </a:t>
            </a:r>
            <a:r>
              <a:rPr lang="en-US" altLang="en-US" u="sng" dirty="0">
                <a:latin typeface="Arial" panose="020B0604020202020204" pitchFamily="34" charset="0"/>
              </a:rPr>
              <a:t>not</a:t>
            </a:r>
            <a:r>
              <a:rPr lang="en-US" altLang="en-US" dirty="0">
                <a:latin typeface="Arial" panose="020B0604020202020204" pitchFamily="34" charset="0"/>
              </a:rPr>
              <a:t> limited to the first year after graduation).  A postsecondary goal is measurable if it can be observed as “met” or “not met”.  For example, attending a 4 year college and becoming a teacher are </a:t>
            </a:r>
            <a:r>
              <a:rPr lang="en-US" altLang="en-US" i="1" dirty="0">
                <a:latin typeface="Arial" panose="020B0604020202020204" pitchFamily="34" charset="0"/>
              </a:rPr>
              <a:t>measurable</a:t>
            </a:r>
            <a:r>
              <a:rPr lang="en-US" altLang="en-US" dirty="0">
                <a:latin typeface="Arial" panose="020B0604020202020204" pitchFamily="34" charset="0"/>
              </a:rPr>
              <a:t> postsecondary goals that cover the areas of education and employment. The student either attends a four year college, or he/she does not.  The student becomes a teacher, or he/she does not.  A postsecondary goal is not the </a:t>
            </a:r>
            <a:r>
              <a:rPr lang="en-US" altLang="en-US" i="1" dirty="0">
                <a:latin typeface="Arial" panose="020B0604020202020204" pitchFamily="34" charset="0"/>
              </a:rPr>
              <a:t>process </a:t>
            </a:r>
            <a:r>
              <a:rPr lang="en-US" altLang="en-US" dirty="0">
                <a:latin typeface="Arial" panose="020B0604020202020204" pitchFamily="34" charset="0"/>
              </a:rPr>
              <a:t>of pursuing or moving toward a desired outcome.</a:t>
            </a:r>
          </a:p>
          <a:p>
            <a:pPr marL="174625" indent="-174625">
              <a:buFontTx/>
              <a:buChar char="•"/>
            </a:pPr>
            <a:r>
              <a:rPr lang="en-US" altLang="en-US" dirty="0">
                <a:latin typeface="Arial" panose="020B0604020202020204" pitchFamily="34" charset="0"/>
              </a:rPr>
              <a:t>Measurable annual goals are skills that the student will be focusing on </a:t>
            </a:r>
            <a:r>
              <a:rPr lang="en-US" altLang="en-US" b="1" u="sng" dirty="0">
                <a:latin typeface="Arial" panose="020B0604020202020204" pitchFamily="34" charset="0"/>
              </a:rPr>
              <a:t>during the life of the annual IEP</a:t>
            </a:r>
            <a:r>
              <a:rPr lang="en-US" altLang="en-US" dirty="0">
                <a:latin typeface="Arial" panose="020B0604020202020204" pitchFamily="34" charset="0"/>
              </a:rPr>
              <a:t>. For IEPs that address transition, annual goals should be designed to assist the student in reaching his/her postsecondary goals.  NSTTAC defines measurable annual goals as “statements that describe what a child with a disability can reasonably be expected to accomplish (e.g., master some skill or knowledge [not an activity]) within a twelve month period in the child's special education program.”  As described on slide 38, in order to be measurable, annual goals must include a baseline, a target, and a unit of measure.</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DAC33DE-2E43-4E41-B099-C74208B91DA2}" type="slidenum">
              <a:rPr lang="en-US" altLang="en-US"/>
              <a:pPr eaLnBrk="1" hangingPunct="1">
                <a:spcBef>
                  <a:spcPct val="0"/>
                </a:spcBef>
              </a:pPr>
              <a:t>81</a:t>
            </a:fld>
            <a:endParaRPr lang="en-US" altLang="en-US" dirty="0"/>
          </a:p>
        </p:txBody>
      </p:sp>
    </p:spTree>
    <p:extLst>
      <p:ext uri="{BB962C8B-B14F-4D97-AF65-F5344CB8AC3E}">
        <p14:creationId xmlns:p14="http://schemas.microsoft.com/office/powerpoint/2010/main" val="26894909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latin typeface="Arial" panose="020B0604020202020204" pitchFamily="34" charset="0"/>
              </a:rPr>
              <a:t>This slide shows an example of a postsecondary goal and an example of a annual IEP goal to illustrate the difference between the two.</a:t>
            </a:r>
          </a:p>
          <a:p>
            <a:pPr marL="174625" indent="-174625">
              <a:buFontTx/>
              <a:buChar char="•"/>
            </a:pPr>
            <a:r>
              <a:rPr lang="en-US" altLang="en-US" dirty="0">
                <a:latin typeface="Arial" panose="020B0604020202020204" pitchFamily="34" charset="0"/>
              </a:rPr>
              <a:t>Example 1 – Measurable Postsecondary Goal – This example covers both education (2-year community college program) and employment (auto mechanic).  It is clear that this goal is to take place </a:t>
            </a:r>
            <a:r>
              <a:rPr lang="en-US" altLang="en-US" u="sng" dirty="0">
                <a:latin typeface="Arial" panose="020B0604020202020204" pitchFamily="34" charset="0"/>
              </a:rPr>
              <a:t>after</a:t>
            </a:r>
            <a:r>
              <a:rPr lang="en-US" altLang="en-US" dirty="0">
                <a:latin typeface="Arial" panose="020B0604020202020204" pitchFamily="34" charset="0"/>
              </a:rPr>
              <a:t> the student leaves high school, but it is not limited to the first year after graduation.  It is measurable because the outcome is observable – the student will either attend a community college program or he will not, and he will become an auto mechanic or he will not.</a:t>
            </a:r>
          </a:p>
          <a:p>
            <a:pPr marL="174625" indent="-174625">
              <a:buFontTx/>
              <a:buChar char="•"/>
            </a:pPr>
            <a:r>
              <a:rPr lang="en-US" altLang="en-US" dirty="0">
                <a:latin typeface="Arial" panose="020B0604020202020204" pitchFamily="34" charset="0"/>
              </a:rPr>
              <a:t>Example 2 – Measurable Annual IEP Goal – This is a one-year goal for improving reading skills through the use of technical manuals related to the student’s postsecondary goals.  The annual IEP goal is designed to take place during the life of the annual IEP, while the student is still in high school.  It is measurable because it includes a baseline (5</a:t>
            </a:r>
            <a:r>
              <a:rPr lang="en-US" altLang="en-US" baseline="30000" dirty="0">
                <a:latin typeface="Arial" panose="020B0604020202020204" pitchFamily="34" charset="0"/>
              </a:rPr>
              <a:t>th</a:t>
            </a:r>
            <a:r>
              <a:rPr lang="en-US" altLang="en-US" dirty="0">
                <a:latin typeface="Arial" panose="020B0604020202020204" pitchFamily="34" charset="0"/>
              </a:rPr>
              <a:t> grade level) and a target (6</a:t>
            </a:r>
            <a:r>
              <a:rPr lang="en-US" altLang="en-US" baseline="30000" dirty="0">
                <a:latin typeface="Arial" panose="020B0604020202020204" pitchFamily="34" charset="0"/>
              </a:rPr>
              <a:t>th</a:t>
            </a:r>
            <a:r>
              <a:rPr lang="en-US" altLang="en-US" dirty="0">
                <a:latin typeface="Arial" panose="020B0604020202020204" pitchFamily="34" charset="0"/>
              </a:rPr>
              <a:t> grade level) as well as a unit of measure (grade level on a curriculum-based assessment).  This annual IEP goal supports the student in reaching his postsecondary goals for employment (the use of auto mechanics manuals will support his goal to become an auto mechanic) and education (improving reading skills will support his goal to attend a community college program). </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0109F09-2FBF-4F62-9EF4-1FD660070528}" type="slidenum">
              <a:rPr lang="en-US" altLang="en-US"/>
              <a:pPr eaLnBrk="1" hangingPunct="1">
                <a:spcBef>
                  <a:spcPct val="0"/>
                </a:spcBef>
              </a:pPr>
              <a:t>82</a:t>
            </a:fld>
            <a:endParaRPr lang="en-US" altLang="en-US" dirty="0"/>
          </a:p>
        </p:txBody>
      </p:sp>
    </p:spTree>
    <p:extLst>
      <p:ext uri="{BB962C8B-B14F-4D97-AF65-F5344CB8AC3E}">
        <p14:creationId xmlns:p14="http://schemas.microsoft.com/office/powerpoint/2010/main" val="10007644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8B5C9A-7D05-4E94-8CF4-8FFEAED61F47}" type="slidenum">
              <a:rPr lang="en-US" altLang="en-US"/>
              <a:pPr eaLnBrk="1" hangingPunct="1"/>
              <a:t>83</a:t>
            </a:fld>
            <a:endParaRPr lang="en-US" altLang="en-US" dirty="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ln/>
        </p:spPr>
        <p:txBody>
          <a:bodyPr/>
          <a:lstStyle/>
          <a:p>
            <a:pPr eaLnBrk="1" hangingPunct="1">
              <a:defRPr/>
            </a:pPr>
            <a:r>
              <a:rPr lang="en-US" sz="1050" dirty="0"/>
              <a:t>The examples provided on this and the following slides are adapted from the National Secondary Transition Technical Assistance Center’s (NSTTAC’s) training module.  This module, along with a number of resources and checklists relating to indicator 13 (secondary transition) can be found on their website at:  www.nsttac.org  </a:t>
            </a:r>
          </a:p>
          <a:p>
            <a:pPr eaLnBrk="1" hangingPunct="1">
              <a:defRPr/>
            </a:pPr>
            <a:endParaRPr lang="en-US" sz="1050" dirty="0"/>
          </a:p>
          <a:p>
            <a:pPr eaLnBrk="1" hangingPunct="1">
              <a:defRPr/>
            </a:pPr>
            <a:r>
              <a:rPr lang="en-US" sz="1050" dirty="0"/>
              <a:t>This slide shows examples of postsecondary goals that cover </a:t>
            </a:r>
            <a:r>
              <a:rPr lang="en-US" sz="1050" b="1" u="sng" dirty="0"/>
              <a:t>only</a:t>
            </a:r>
            <a:r>
              <a:rPr lang="en-US" sz="1050" dirty="0"/>
              <a:t> the area of education/training.  Remember that, if you use these examples, another goal would need to be included for the area of employment, and a third, if appropriate, in the area of independent living skills.</a:t>
            </a:r>
          </a:p>
          <a:p>
            <a:pPr eaLnBrk="1" hangingPunct="1">
              <a:buFontTx/>
              <a:buChar char="•"/>
              <a:defRPr/>
            </a:pPr>
            <a:r>
              <a:rPr lang="en-US" sz="1050" dirty="0"/>
              <a:t>Example 1 – Attending a 2-year culinary arts program is the focus of this postsecondary goal.  The outcome is observable (measurable) – Bob either attends a 2-year culinary arts program or does not.  The outcome occurs after the student leaves high school.</a:t>
            </a:r>
          </a:p>
          <a:p>
            <a:pPr eaLnBrk="1" hangingPunct="1">
              <a:buFontTx/>
              <a:buChar char="•"/>
              <a:defRPr/>
            </a:pPr>
            <a:r>
              <a:rPr lang="en-US" sz="1050" dirty="0"/>
              <a:t>Example 2 – Participation in postsecondary education is the focus of this goal.  Enrollment at a community college can be observed (measured) – the student either enrolls in the college or does not. The outcome occurs after the student leaves high school.  Note that there would likely be less specificity in the postsecondary goals articulated by younger students (i.e. students who are 15 or 16), than those in their last years of high school. This goal could be made more specific by including a phrase such as “will enroll in the general Associate’s Degree program at….” </a:t>
            </a:r>
          </a:p>
          <a:p>
            <a:pPr eaLnBrk="1" hangingPunct="1">
              <a:buFontTx/>
              <a:buChar char="•"/>
              <a:defRPr/>
            </a:pPr>
            <a:r>
              <a:rPr lang="en-US" sz="1050" dirty="0"/>
              <a:t>Example 3 – Participation in postsecondary education is the focus of this goal.  Obtaining a degree at a college can be observed (measured) – the student either obtains a degree or does not.  The outcome occurs after the student leaves high school.  Note - It is not necessary to specify the focus of the student’s degree for the goal to be measurable. However, increased specificity in postsecondary goal statements (when the student articulates this information) can improve the relevance of services provided during high school. </a:t>
            </a:r>
          </a:p>
          <a:p>
            <a:pPr eaLnBrk="1" hangingPunct="1">
              <a:buFontTx/>
              <a:buChar char="•"/>
              <a:defRPr/>
            </a:pPr>
            <a:r>
              <a:rPr lang="en-US" sz="1050" dirty="0"/>
              <a:t>Example 4 – Participation in training is the focus of this goal.  Successful completion of a welding certificate can be observed (measured) – the student either obtains the certificate or does not. The outcome occurs after the student leaves high school.</a:t>
            </a:r>
          </a:p>
          <a:p>
            <a:pPr>
              <a:defRPr/>
            </a:pPr>
            <a:endParaRPr lang="en-US" sz="1050" dirty="0"/>
          </a:p>
        </p:txBody>
      </p:sp>
    </p:spTree>
    <p:extLst>
      <p:ext uri="{BB962C8B-B14F-4D97-AF65-F5344CB8AC3E}">
        <p14:creationId xmlns:p14="http://schemas.microsoft.com/office/powerpoint/2010/main" val="13032323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3361E82-679A-48FD-84A9-726F9FE6E3B7}" type="slidenum">
              <a:rPr lang="en-US" altLang="en-US" sz="1200"/>
              <a:pPr algn="r" eaLnBrk="1" hangingPunct="1"/>
              <a:t>84</a:t>
            </a:fld>
            <a:endParaRPr lang="en-US" altLang="en-US" sz="1200" dirty="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provides examples of postsecondary goals that cover </a:t>
            </a:r>
            <a:r>
              <a:rPr lang="en-US" altLang="en-US" b="1" u="sng" dirty="0">
                <a:latin typeface="Arial" panose="020B0604020202020204" pitchFamily="34" charset="0"/>
              </a:rPr>
              <a:t>only</a:t>
            </a:r>
            <a:r>
              <a:rPr lang="en-US" altLang="en-US" dirty="0">
                <a:latin typeface="Arial" panose="020B0604020202020204" pitchFamily="34" charset="0"/>
              </a:rPr>
              <a:t> the area of education/training.  Remember that, if you use these examples, another goal would need to be included for the area of employment, and a third, if appropriate, in the area of independent living skills.</a:t>
            </a:r>
          </a:p>
          <a:p>
            <a:pPr eaLnBrk="1" hangingPunct="1">
              <a:buFontTx/>
              <a:buChar char="•"/>
            </a:pPr>
            <a:r>
              <a:rPr lang="en-US" altLang="en-US" dirty="0">
                <a:latin typeface="Arial" panose="020B0604020202020204" pitchFamily="34" charset="0"/>
              </a:rPr>
              <a:t>Example 1 – Participation in training is the focus of this goal.   Participation is observable (measurable) – the student either participates in the program or she does not. The outcome occurs after the student leaves high school. </a:t>
            </a:r>
          </a:p>
          <a:p>
            <a:pPr eaLnBrk="1" hangingPunct="1">
              <a:buFontTx/>
              <a:buChar char="•"/>
            </a:pPr>
            <a:r>
              <a:rPr lang="en-US" altLang="en-US" dirty="0">
                <a:latin typeface="Arial" panose="020B0604020202020204" pitchFamily="34" charset="0"/>
              </a:rPr>
              <a:t>Example 2 – On-the-job training in a postsecondary environment is the focus of this goal statement.  Participation in job training is observable (measurable). The outcome occurs after the student leaves high school. </a:t>
            </a:r>
          </a:p>
          <a:p>
            <a:pPr eaLnBrk="1" hangingPunct="1">
              <a:buFontTx/>
              <a:buChar char="•"/>
            </a:pPr>
            <a:r>
              <a:rPr lang="en-US" altLang="en-US" dirty="0">
                <a:latin typeface="Arial" panose="020B0604020202020204" pitchFamily="34" charset="0"/>
              </a:rPr>
              <a:t>Example 3 – Attending a center-based program focused on training is the focus of this goal statement.  Improving the skills noted is an explicit outcome for the student.  Attending the program is observable (measurable). The outcome occurs after the student leaves high school. </a:t>
            </a:r>
          </a:p>
          <a:p>
            <a:pPr eaLnBrk="1" hangingPunct="1">
              <a:buFontTx/>
              <a:buChar char="•"/>
            </a:pPr>
            <a:endParaRPr lang="en-US" altLang="en-US" dirty="0">
              <a:latin typeface="Arial" panose="020B0604020202020204" pitchFamily="34" charset="0"/>
            </a:endParaRPr>
          </a:p>
          <a:p>
            <a:pPr eaLnBrk="1" hangingPunct="1">
              <a:buFontTx/>
              <a:buChar char="•"/>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781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BDB92A-9924-4F86-BA52-6F27247C6319}" type="slidenum">
              <a:rPr lang="en-US" altLang="en-US"/>
              <a:pPr eaLnBrk="1" hangingPunct="1"/>
              <a:t>84</a:t>
            </a:fld>
            <a:endParaRPr lang="en-US" altLang="en-US" dirty="0"/>
          </a:p>
        </p:txBody>
      </p:sp>
    </p:spTree>
    <p:extLst>
      <p:ext uri="{BB962C8B-B14F-4D97-AF65-F5344CB8AC3E}">
        <p14:creationId xmlns:p14="http://schemas.microsoft.com/office/powerpoint/2010/main" val="39878640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970338" y="88185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1" tIns="46546" rIns="93091" bIns="46546" anchor="b"/>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B7D7F97-C535-4A8A-8F92-D29800C0D456}" type="slidenum">
              <a:rPr lang="en-US" altLang="en-US"/>
              <a:pPr algn="r" eaLnBrk="1" hangingPunct="1">
                <a:spcBef>
                  <a:spcPct val="0"/>
                </a:spcBef>
              </a:pPr>
              <a:t>85</a:t>
            </a:fld>
            <a:endParaRPr lang="en-US" altLang="en-US" dirty="0"/>
          </a:p>
        </p:txBody>
      </p:sp>
      <p:sp>
        <p:nvSpPr>
          <p:cNvPr id="132099"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This slide provides examples of postsecondary goals for education/training that are non-compliant.</a:t>
            </a:r>
          </a:p>
          <a:p>
            <a:pPr marL="174862" indent="-174862">
              <a:buFont typeface="Arial" pitchFamily="34" charset="0"/>
              <a:buChar char="•"/>
              <a:defRPr/>
            </a:pPr>
            <a:r>
              <a:rPr lang="en-US" dirty="0"/>
              <a:t>Example 1 – Participation in learning is the focus of this goal, but no specific place or program for this learning is specified. The expectation for learning is not explicitly stated. </a:t>
            </a:r>
          </a:p>
          <a:p>
            <a:pPr marL="174862" indent="-174862">
              <a:buFont typeface="Arial" pitchFamily="34" charset="0"/>
              <a:buChar char="•"/>
              <a:defRPr/>
            </a:pPr>
            <a:r>
              <a:rPr lang="en-US" dirty="0"/>
              <a:t>Example 2 – Learning about welding is not measurable as stated, since no criteria or timeframe is identified.  The expectation for learning, or behavior, is not explicitly stated.  In addition, it is not stated that the goal will occur after the student leaves high school – learning about welding could occur while the student is still in high school. </a:t>
            </a:r>
          </a:p>
          <a:p>
            <a:pPr marL="174862" indent="-174862">
              <a:buFont typeface="Arial" pitchFamily="34" charset="0"/>
              <a:buChar char="•"/>
              <a:defRPr/>
            </a:pPr>
            <a:r>
              <a:rPr lang="en-US" dirty="0"/>
              <a:t>Example 3 – “Some classes” does not provide adequate detail regarding the student’s post-school training goal.  In addition, “Wants” does not indicate an explicit behavior by the student that will occur after the student leaves high school that can be observed as occurring or not occurring (please see the speaker notes on slide 88 for more information regarding this practice). </a:t>
            </a:r>
          </a:p>
          <a:p>
            <a:pPr marL="174862" indent="-174862">
              <a:buFont typeface="Arial" pitchFamily="34" charset="0"/>
              <a:buChar char="•"/>
              <a:defRPr/>
            </a:pPr>
            <a:r>
              <a:rPr lang="en-US" dirty="0"/>
              <a:t>Example 4 – This is not a </a:t>
            </a:r>
            <a:r>
              <a:rPr lang="en-US" u="sng" dirty="0"/>
              <a:t>post</a:t>
            </a:r>
            <a:r>
              <a:rPr lang="en-US" u="none" dirty="0"/>
              <a:t>-high school goal since exploring postsecondary education options can be completed while the student is still in high school.</a:t>
            </a:r>
            <a:endParaRPr lang="en-US" dirty="0"/>
          </a:p>
        </p:txBody>
      </p:sp>
      <p:sp>
        <p:nvSpPr>
          <p:cNvPr id="1321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E6A38E3-E091-41E9-B6BD-35968FB60865}" type="slidenum">
              <a:rPr lang="en-US" altLang="en-US"/>
              <a:pPr eaLnBrk="1" hangingPunct="1">
                <a:spcBef>
                  <a:spcPct val="0"/>
                </a:spcBef>
              </a:pPr>
              <a:t>85</a:t>
            </a:fld>
            <a:endParaRPr lang="en-US" altLang="en-US" dirty="0"/>
          </a:p>
        </p:txBody>
      </p:sp>
    </p:spTree>
    <p:extLst>
      <p:ext uri="{BB962C8B-B14F-4D97-AF65-F5344CB8AC3E}">
        <p14:creationId xmlns:p14="http://schemas.microsoft.com/office/powerpoint/2010/main" val="31091353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CE995DC-0368-483B-8513-F16175CF67AC}" type="slidenum">
              <a:rPr lang="en-US" altLang="en-US" sz="1200"/>
              <a:pPr algn="r" eaLnBrk="1" hangingPunct="1"/>
              <a:t>86</a:t>
            </a:fld>
            <a:endParaRPr lang="en-US" altLang="en-US" sz="1200" dirty="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provides examples of postsecondary goals that cover </a:t>
            </a:r>
            <a:r>
              <a:rPr lang="en-US" altLang="en-US" b="1" u="sng" dirty="0">
                <a:latin typeface="Arial" panose="020B0604020202020204" pitchFamily="34" charset="0"/>
              </a:rPr>
              <a:t>only</a:t>
            </a:r>
            <a:r>
              <a:rPr lang="en-US" altLang="en-US" dirty="0">
                <a:latin typeface="Arial" panose="020B0604020202020204" pitchFamily="34" charset="0"/>
              </a:rPr>
              <a:t> the area of employment.  Remember that, if you use these examples, another goal would need to be included for the area of education/training, and a third, if appropriate, in the area of independent living skills.</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Example 1 – Postsecondary employment in the field of early childhood education is the focus of this goal.  While this is a long-term goal statement, it does identify an outcome (having a career in a particular field) that can be observed as occurring or not. The outcome occurs after the student leaves high school.</a:t>
            </a:r>
          </a:p>
          <a:p>
            <a:pPr>
              <a:buFontTx/>
              <a:buChar char="•"/>
            </a:pPr>
            <a:r>
              <a:rPr lang="en-US" altLang="en-US" dirty="0">
                <a:latin typeface="Arial" panose="020B0604020202020204" pitchFamily="34" charset="0"/>
              </a:rPr>
              <a:t>Example 2 – Self-employment is the focus of this goal.  The result of this goal is observable (measurable) –  the student either becomes a self-employed welder or does not.  The outcome occurs after the student leaves high school.</a:t>
            </a:r>
          </a:p>
          <a:p>
            <a:pPr>
              <a:buFontTx/>
              <a:buChar char="•"/>
            </a:pPr>
            <a:r>
              <a:rPr lang="en-US" altLang="en-US" dirty="0">
                <a:latin typeface="Arial" panose="020B0604020202020204" pitchFamily="34" charset="0"/>
              </a:rPr>
              <a:t>Example 3 – Technologically supported self-employment/volunteer work is the focus of this goal.  The goal is observable (measurable): “receive services” and “participate” can be observed as occurring or not.  The outcome occurs after the student leaves high school.</a:t>
            </a:r>
          </a:p>
          <a:p>
            <a:pPr>
              <a:buFontTx/>
              <a:buChar char="•"/>
            </a:pPr>
            <a:r>
              <a:rPr lang="en-US" altLang="en-US" dirty="0">
                <a:latin typeface="Arial" panose="020B0604020202020204" pitchFamily="34" charset="0"/>
              </a:rPr>
              <a:t>Example 4 – Obtaining employment is the focus of this goal.  Obtaining a part-time position in a retail environment can be observed (measured) – either the student obtains the position or does not. The outcome occurs after the student leaves high school. </a:t>
            </a:r>
          </a:p>
          <a:p>
            <a:pPr>
              <a:buFontTx/>
              <a:buChar char="•"/>
            </a:pPr>
            <a:endParaRPr lang="en-US" altLang="en-US" dirty="0">
              <a:latin typeface="Arial" panose="020B0604020202020204" pitchFamily="34" charset="0"/>
            </a:endParaRPr>
          </a:p>
        </p:txBody>
      </p:sp>
      <p:sp>
        <p:nvSpPr>
          <p:cNvPr id="1822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B48599-D215-46AD-809D-FBCECBED43C9}" type="slidenum">
              <a:rPr lang="en-US" altLang="en-US"/>
              <a:pPr eaLnBrk="1" hangingPunct="1"/>
              <a:t>86</a:t>
            </a:fld>
            <a:endParaRPr lang="en-US" altLang="en-US" dirty="0"/>
          </a:p>
        </p:txBody>
      </p:sp>
    </p:spTree>
    <p:extLst>
      <p:ext uri="{BB962C8B-B14F-4D97-AF65-F5344CB8AC3E}">
        <p14:creationId xmlns:p14="http://schemas.microsoft.com/office/powerpoint/2010/main" val="9760568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E35A680-1A7E-4F92-A8C2-25B71C41C654}" type="slidenum">
              <a:rPr lang="en-US" altLang="en-US" sz="1200"/>
              <a:pPr algn="r" eaLnBrk="1" hangingPunct="1"/>
              <a:t>87</a:t>
            </a:fld>
            <a:endParaRPr lang="en-US" altLang="en-US" sz="1200" dirty="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provides examples of postsecondary goals that cover </a:t>
            </a:r>
            <a:r>
              <a:rPr lang="en-US" altLang="en-US" b="1" u="sng" dirty="0">
                <a:latin typeface="Arial" panose="020B0604020202020204" pitchFamily="34" charset="0"/>
              </a:rPr>
              <a:t>only</a:t>
            </a:r>
            <a:r>
              <a:rPr lang="en-US" altLang="en-US" dirty="0">
                <a:latin typeface="Arial" panose="020B0604020202020204" pitchFamily="34" charset="0"/>
              </a:rPr>
              <a:t> the area of employment.  Remember that, if you use these examples, another goal would need to be included for the area of education/training, and a third, if appropriate, in the area of independent living skills.</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Example 1 – Participation in employment is the focus of this goal.  Increasing work hours is observable (measurable) – he either increases his work hours at the store or he does not.  The outcome occurs after the student leaves high school.</a:t>
            </a:r>
          </a:p>
          <a:p>
            <a:pPr>
              <a:buFontTx/>
              <a:buChar char="•"/>
            </a:pPr>
            <a:r>
              <a:rPr lang="en-US" altLang="en-US" dirty="0">
                <a:latin typeface="Arial" panose="020B0604020202020204" pitchFamily="34" charset="0"/>
              </a:rPr>
              <a:t>Example 2 – Employment at a grocery store is the focus of this goal.  The action in this goal statement is observable (measurable) – he either obtains the job or he does not.  The outcome occurs after the student leaves high school.  While not required, this goal statement includes a connection to a transition service that he received while in school (job shadow experience).</a:t>
            </a:r>
          </a:p>
          <a:p>
            <a:pPr>
              <a:buFontTx/>
              <a:buChar char="•"/>
            </a:pPr>
            <a:r>
              <a:rPr lang="en-US" altLang="en-US" dirty="0">
                <a:latin typeface="Arial" panose="020B0604020202020204" pitchFamily="34" charset="0"/>
              </a:rPr>
              <a:t>Example 3 – Employment that incorporates assistive technology is the focus of this goal. The goal is observable (measurable) – he either obtains the position or he does not.  The outcome occurs after the student leaves high school.  </a:t>
            </a:r>
          </a:p>
          <a:p>
            <a:pPr>
              <a:buFontTx/>
              <a:buChar char="•"/>
            </a:pPr>
            <a:endParaRPr lang="en-US" altLang="en-US" dirty="0">
              <a:latin typeface="Arial" panose="020B0604020202020204" pitchFamily="34" charset="0"/>
            </a:endParaRPr>
          </a:p>
        </p:txBody>
      </p:sp>
      <p:sp>
        <p:nvSpPr>
          <p:cNvPr id="183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DEBB0A-F4B6-4F66-9C2E-720DE77B116A}" type="slidenum">
              <a:rPr lang="en-US" altLang="en-US"/>
              <a:pPr eaLnBrk="1" hangingPunct="1"/>
              <a:t>87</a:t>
            </a:fld>
            <a:endParaRPr lang="en-US" altLang="en-US" dirty="0"/>
          </a:p>
        </p:txBody>
      </p:sp>
    </p:spTree>
    <p:extLst>
      <p:ext uri="{BB962C8B-B14F-4D97-AF65-F5344CB8AC3E}">
        <p14:creationId xmlns:p14="http://schemas.microsoft.com/office/powerpoint/2010/main" val="5489384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0338" y="88185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1" tIns="46546" rIns="93091" bIns="46546" anchor="b"/>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6B7B15E-C35F-4FE0-998D-A1B01A403C1B}" type="slidenum">
              <a:rPr lang="en-US" altLang="en-US"/>
              <a:pPr algn="r" eaLnBrk="1" hangingPunct="1">
                <a:spcBef>
                  <a:spcPct val="0"/>
                </a:spcBef>
              </a:pPr>
              <a:t>88</a:t>
            </a:fld>
            <a:endParaRPr lang="en-US" altLang="en-US" dirty="0"/>
          </a:p>
        </p:txBody>
      </p:sp>
      <p:sp>
        <p:nvSpPr>
          <p:cNvPr id="135171"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544513" y="4410075"/>
            <a:ext cx="5921375" cy="41767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000" dirty="0"/>
              <a:t>This slide provides examples of postsecondary goals for employment that are non-compliant.</a:t>
            </a:r>
          </a:p>
          <a:p>
            <a:pPr marL="352962" indent="-176481">
              <a:buFont typeface="Arial" pitchFamily="34" charset="0"/>
              <a:buChar char="•"/>
              <a:defRPr/>
            </a:pPr>
            <a:r>
              <a:rPr lang="en-US" sz="1000" dirty="0"/>
              <a:t>Example 1 – While “attending a job fair” is measurable, this statement suggests an activity </a:t>
            </a:r>
            <a:r>
              <a:rPr lang="en-US" sz="1000" u="sng" dirty="0"/>
              <a:t>toward</a:t>
            </a:r>
            <a:r>
              <a:rPr lang="en-US" sz="1000" dirty="0"/>
              <a:t> a postsecondary goal, rather than a goal itself.  In addition, this activity could occur while the student is still in high school.</a:t>
            </a:r>
          </a:p>
          <a:p>
            <a:pPr marL="352962" indent="-176481">
              <a:buFont typeface="Arial" pitchFamily="34" charset="0"/>
              <a:buChar char="•"/>
              <a:defRPr/>
            </a:pPr>
            <a:r>
              <a:rPr lang="en-US" sz="1000" dirty="0"/>
              <a:t>Example 2 – “Hopes” is not a measurable outcome (see “**” below).   “Work with young children” does not necessarily indicate an employment goal.</a:t>
            </a:r>
          </a:p>
          <a:p>
            <a:pPr marL="352962" indent="-176481">
              <a:buFont typeface="Arial" pitchFamily="34" charset="0"/>
              <a:buChar char="•"/>
              <a:defRPr/>
            </a:pPr>
            <a:r>
              <a:rPr lang="en-US" sz="1000" dirty="0"/>
              <a:t>Example 3 – “Wants” is not an outcome (see “**” below).  This goal statement is not observable (measurable).</a:t>
            </a:r>
          </a:p>
          <a:p>
            <a:pPr marL="352962" indent="-176481">
              <a:buFont typeface="Arial" pitchFamily="34" charset="0"/>
              <a:buChar char="•"/>
              <a:defRPr/>
            </a:pPr>
            <a:r>
              <a:rPr lang="en-US" sz="1000" dirty="0"/>
              <a:t>Example 4 – Applying to vocational rehabilitative services is an activity, rather than an outcome.  In addition, this activity may be achieved while the student is still in high school. </a:t>
            </a:r>
          </a:p>
          <a:p>
            <a:pPr marL="352962" indent="-176481">
              <a:buFont typeface="Arial" pitchFamily="34" charset="0"/>
              <a:buChar char="•"/>
              <a:defRPr/>
            </a:pPr>
            <a:r>
              <a:rPr lang="en-US" sz="1000" dirty="0"/>
              <a:t>Example 5 – The expectation for learning, or behavior, is not explicitly stated.   “Ensure community employment” suggests a process, rather than an outcome.  It is not clear that these activities will occur, or will continue to occur, after the student leaves high school.</a:t>
            </a:r>
          </a:p>
          <a:p>
            <a:pPr marL="352962" indent="-176481">
              <a:buFont typeface="Arial" pitchFamily="34" charset="0"/>
              <a:buChar char="•"/>
              <a:defRPr/>
            </a:pPr>
            <a:r>
              <a:rPr lang="en-US" sz="1000" dirty="0"/>
              <a:t>Example 6 – The generic goal to “get a job” does not take into consideration the student’s individual strengths preferences, and interests (as determined through age-appropriate transition assessment) – more specificity is needed.  Further, it is unclear that this will occur after the student leaves high school. </a:t>
            </a:r>
          </a:p>
          <a:p>
            <a:pPr>
              <a:defRPr/>
            </a:pPr>
            <a:r>
              <a:rPr lang="en-US" sz="1000" dirty="0"/>
              <a:t>**</a:t>
            </a:r>
            <a:r>
              <a:rPr lang="en-US" sz="1000" u="sng" dirty="0"/>
              <a:t>Please note</a:t>
            </a:r>
            <a:r>
              <a:rPr lang="en-US" sz="1000" dirty="0"/>
              <a:t>: Using the term “will” rather than “hopes to”, “wants to”, or “plans to”, meets compliance standards.  However, the use of one of these less objective phrases, in and of itself, may not automatically result in a compliance finding, as long as the other transition requirements are met.  (The IEP is not a performance contract, and does not constitute a guarantee by the district that a child will attain the stated postsecondary goals.  Districts do, however, have continuing obligations to make good faith efforts to assist the child in achieving the goals listed in the IEP, including those related to transition services.)</a:t>
            </a:r>
          </a:p>
        </p:txBody>
      </p:sp>
      <p:sp>
        <p:nvSpPr>
          <p:cNvPr id="1351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BD8CB57-71A3-4A5E-BE63-F1072922FBCE}" type="slidenum">
              <a:rPr lang="en-US" altLang="en-US"/>
              <a:pPr eaLnBrk="1" hangingPunct="1">
                <a:spcBef>
                  <a:spcPct val="0"/>
                </a:spcBef>
              </a:pPr>
              <a:t>88</a:t>
            </a:fld>
            <a:endParaRPr lang="en-US" altLang="en-US" dirty="0"/>
          </a:p>
        </p:txBody>
      </p:sp>
    </p:spTree>
    <p:extLst>
      <p:ext uri="{BB962C8B-B14F-4D97-AF65-F5344CB8AC3E}">
        <p14:creationId xmlns:p14="http://schemas.microsoft.com/office/powerpoint/2010/main" val="36314038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Source: State Toolkit</a:t>
            </a:r>
            <a:r>
              <a:rPr lang="en-US" altLang="en-US" baseline="0" dirty="0">
                <a:latin typeface="Arial" panose="020B0604020202020204" pitchFamily="34" charset="0"/>
              </a:rPr>
              <a:t> for Examining Post-School Success: A Facilitator’s Guide, retrieved from the National Technical Assistance Center on Transition website (www.transitionta.org) on June 29, 2017. </a:t>
            </a:r>
            <a:endParaRPr lang="en-US" altLang="en-US" dirty="0">
              <a:latin typeface="Arial" panose="020B0604020202020204" pitchFamily="34"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84D094-5F2B-47AD-A67B-27008E1BF5CA}" type="slidenum">
              <a:rPr lang="en-US" altLang="en-US"/>
              <a:pPr eaLnBrk="1" hangingPunct="1">
                <a:spcBef>
                  <a:spcPct val="0"/>
                </a:spcBef>
              </a:pPr>
              <a:t>89</a:t>
            </a:fld>
            <a:endParaRPr lang="en-US" altLang="en-US" dirty="0"/>
          </a:p>
        </p:txBody>
      </p:sp>
    </p:spTree>
    <p:extLst>
      <p:ext uri="{BB962C8B-B14F-4D97-AF65-F5344CB8AC3E}">
        <p14:creationId xmlns:p14="http://schemas.microsoft.com/office/powerpoint/2010/main" val="1200714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screenshot of the Evaluation/Reevaluation Review Form – a tool that can assist district staff in reviewing evaluations</a:t>
            </a:r>
            <a:r>
              <a:rPr lang="en-US" altLang="en-US" baseline="0" dirty="0">
                <a:latin typeface="Arial" panose="020B0604020202020204" pitchFamily="34" charset="0"/>
              </a:rPr>
              <a:t> and </a:t>
            </a:r>
            <a:r>
              <a:rPr lang="en-US" altLang="en-US" dirty="0">
                <a:latin typeface="Arial" panose="020B0604020202020204" pitchFamily="34" charset="0"/>
              </a:rPr>
              <a:t>reevaluations for compliance.</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19CBF0C-3A4D-445A-BFE5-51C8ED2F8CD8}" type="slidenum">
              <a:rPr lang="en-US" altLang="en-US"/>
              <a:pPr eaLnBrk="1" hangingPunct="1">
                <a:spcBef>
                  <a:spcPct val="0"/>
                </a:spcBef>
              </a:pPr>
              <a:t>9</a:t>
            </a:fld>
            <a:endParaRPr lang="en-US" altLang="en-US" dirty="0"/>
          </a:p>
        </p:txBody>
      </p:sp>
    </p:spTree>
    <p:extLst>
      <p:ext uri="{BB962C8B-B14F-4D97-AF65-F5344CB8AC3E}">
        <p14:creationId xmlns:p14="http://schemas.microsoft.com/office/powerpoint/2010/main" val="22682415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235B25A-2E01-4E92-9F6F-099B39379A54}" type="slidenum">
              <a:rPr lang="en-US" altLang="en-US" sz="1200"/>
              <a:pPr algn="r" eaLnBrk="1" hangingPunct="1"/>
              <a:t>90</a:t>
            </a:fld>
            <a:endParaRPr lang="en-US" altLang="en-US" sz="1200" dirty="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provides examples of postsecondary goals that cover </a:t>
            </a:r>
            <a:r>
              <a:rPr lang="en-US" altLang="en-US" b="1" u="sng" dirty="0">
                <a:latin typeface="Arial" panose="020B0604020202020204" pitchFamily="34" charset="0"/>
              </a:rPr>
              <a:t>only</a:t>
            </a:r>
            <a:r>
              <a:rPr lang="en-US" altLang="en-US" dirty="0">
                <a:latin typeface="Arial" panose="020B0604020202020204" pitchFamily="34" charset="0"/>
              </a:rPr>
              <a:t> the area of independent living skills.  Postsecondary goals would also need to be included for the areas of education/training and employment.</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Example 1 – Utilization of public transportation (community access), is the focus of this goal.  Use of the bus is observable (measurable) – the student either performs the necessary activities or she does not. The outcome occurs after the student leaves high school.</a:t>
            </a:r>
          </a:p>
          <a:p>
            <a:pPr>
              <a:buFontTx/>
              <a:buChar char="•"/>
            </a:pPr>
            <a:r>
              <a:rPr lang="en-US" altLang="en-US" dirty="0">
                <a:latin typeface="Arial" panose="020B0604020202020204" pitchFamily="34" charset="0"/>
              </a:rPr>
              <a:t>Example 2 – Participation in independent living skill development, specifically residential skills, is the focus of this goal.  Independently preparing for work each day is observable (measurable) – he either performs the necessary activities or does not.  The outcome occurs after the student leaves high school.</a:t>
            </a:r>
          </a:p>
          <a:p>
            <a:pPr>
              <a:buFontTx/>
              <a:buChar char="•"/>
            </a:pPr>
            <a:r>
              <a:rPr lang="en-US" altLang="en-US" dirty="0">
                <a:latin typeface="Arial" panose="020B0604020202020204" pitchFamily="34" charset="0"/>
              </a:rPr>
              <a:t>Example 3 – Participation in independent living skill development, specifically community recreational activities, is the focus of this goal.  Joining a team is observable (measurable) – she either joins the team or she does not. The outcome occurs after the student leaves high school.</a:t>
            </a:r>
          </a:p>
        </p:txBody>
      </p:sp>
      <p:sp>
        <p:nvSpPr>
          <p:cNvPr id="186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C33567-19A0-4A5E-AB9F-2731D0F9E87A}" type="slidenum">
              <a:rPr lang="en-US" altLang="en-US"/>
              <a:pPr eaLnBrk="1" hangingPunct="1"/>
              <a:t>90</a:t>
            </a:fld>
            <a:endParaRPr lang="en-US" altLang="en-US" dirty="0"/>
          </a:p>
        </p:txBody>
      </p:sp>
    </p:spTree>
    <p:extLst>
      <p:ext uri="{BB962C8B-B14F-4D97-AF65-F5344CB8AC3E}">
        <p14:creationId xmlns:p14="http://schemas.microsoft.com/office/powerpoint/2010/main" val="39366202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185C9C9-ED70-4704-8F67-1144542C61A5}" type="slidenum">
              <a:rPr lang="en-US" altLang="en-US" sz="1200"/>
              <a:pPr algn="r" eaLnBrk="1" hangingPunct="1"/>
              <a:t>91</a:t>
            </a:fld>
            <a:endParaRPr lang="en-US" altLang="en-US" sz="1200"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provides examples of postsecondary goals that cover </a:t>
            </a:r>
            <a:r>
              <a:rPr lang="en-US" altLang="en-US" b="1" u="sng" dirty="0">
                <a:latin typeface="Arial" panose="020B0604020202020204" pitchFamily="34" charset="0"/>
              </a:rPr>
              <a:t>only</a:t>
            </a:r>
            <a:r>
              <a:rPr lang="en-US" altLang="en-US" dirty="0">
                <a:latin typeface="Arial" panose="020B0604020202020204" pitchFamily="34" charset="0"/>
              </a:rPr>
              <a:t> the area of independent living skills.  Remember that, if you use these examples, goals would also need to be included for the areas of education/training and employment.</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Example 1 – Participation in self-care is the focus of this goal.  The goal is observable (measurable) – the student either participates in self-care activities or she does not.  The goal is stated in terms of outcomes, rather than activities or processes toward outcomes. The outcome occurs after the student leaves high school.</a:t>
            </a:r>
          </a:p>
          <a:p>
            <a:pPr>
              <a:buFontTx/>
              <a:buChar char="•"/>
            </a:pPr>
            <a:r>
              <a:rPr lang="en-US" altLang="en-US" dirty="0">
                <a:latin typeface="Arial" panose="020B0604020202020204" pitchFamily="34" charset="0"/>
              </a:rPr>
              <a:t>Example 2 – Use of an augmentative communication device is the focus of this goal.  The goal observable (measurable) – the student either utilizes augmentative communication or he does not.  The goal is stated in terms of outcomes, rather than activities or processes toward outcomes.  The outcome occurs after the student leaves high school.</a:t>
            </a:r>
          </a:p>
        </p:txBody>
      </p:sp>
      <p:sp>
        <p:nvSpPr>
          <p:cNvPr id="187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63B6B5-7966-4D26-9399-3983FB5D50DD}" type="slidenum">
              <a:rPr lang="en-US" altLang="en-US"/>
              <a:pPr eaLnBrk="1" hangingPunct="1"/>
              <a:t>91</a:t>
            </a:fld>
            <a:endParaRPr lang="en-US" altLang="en-US" dirty="0"/>
          </a:p>
        </p:txBody>
      </p:sp>
    </p:spTree>
    <p:extLst>
      <p:ext uri="{BB962C8B-B14F-4D97-AF65-F5344CB8AC3E}">
        <p14:creationId xmlns:p14="http://schemas.microsoft.com/office/powerpoint/2010/main" val="33825306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970338" y="88185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1" tIns="46546" rIns="93091" bIns="46546" anchor="b"/>
          <a:lstStyle>
            <a:lvl1pPr defTabSz="898525" eaLnBrk="0" hangingPunct="0">
              <a:spcBef>
                <a:spcPct val="30000"/>
              </a:spcBef>
              <a:defRPr sz="1200">
                <a:solidFill>
                  <a:schemeClr val="tx1"/>
                </a:solidFill>
                <a:latin typeface="Arial" panose="020B0604020202020204" pitchFamily="34" charset="0"/>
              </a:defRPr>
            </a:lvl1pPr>
            <a:lvl2pPr marL="742950" indent="-285750" defTabSz="898525" eaLnBrk="0" hangingPunct="0">
              <a:spcBef>
                <a:spcPct val="30000"/>
              </a:spcBef>
              <a:defRPr sz="1200">
                <a:solidFill>
                  <a:schemeClr val="tx1"/>
                </a:solidFill>
                <a:latin typeface="Arial" panose="020B0604020202020204" pitchFamily="34" charset="0"/>
              </a:defRPr>
            </a:lvl2pPr>
            <a:lvl3pPr marL="1143000" indent="-228600" defTabSz="898525" eaLnBrk="0" hangingPunct="0">
              <a:spcBef>
                <a:spcPct val="30000"/>
              </a:spcBef>
              <a:defRPr sz="1200">
                <a:solidFill>
                  <a:schemeClr val="tx1"/>
                </a:solidFill>
                <a:latin typeface="Arial" panose="020B0604020202020204" pitchFamily="34" charset="0"/>
              </a:defRPr>
            </a:lvl3pPr>
            <a:lvl4pPr marL="1600200" indent="-228600" defTabSz="898525" eaLnBrk="0" hangingPunct="0">
              <a:spcBef>
                <a:spcPct val="30000"/>
              </a:spcBef>
              <a:defRPr sz="1200">
                <a:solidFill>
                  <a:schemeClr val="tx1"/>
                </a:solidFill>
                <a:latin typeface="Arial" panose="020B0604020202020204" pitchFamily="34" charset="0"/>
              </a:defRPr>
            </a:lvl4pPr>
            <a:lvl5pPr marL="2057400" indent="-228600" defTabSz="898525" eaLnBrk="0" hangingPunct="0">
              <a:spcBef>
                <a:spcPct val="30000"/>
              </a:spcBef>
              <a:defRPr sz="1200">
                <a:solidFill>
                  <a:schemeClr val="tx1"/>
                </a:solidFill>
                <a:latin typeface="Arial" panose="020B0604020202020204" pitchFamily="34" charset="0"/>
              </a:defRPr>
            </a:lvl5pPr>
            <a:lvl6pPr marL="2514600" indent="-228600" defTabSz="8985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85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85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8525"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EF144FD-D012-42CB-9351-2D5D9FDABCCF}" type="slidenum">
              <a:rPr lang="en-US" altLang="en-US"/>
              <a:pPr algn="r" eaLnBrk="1" hangingPunct="1">
                <a:spcBef>
                  <a:spcPct val="0"/>
                </a:spcBef>
              </a:pPr>
              <a:t>92</a:t>
            </a:fld>
            <a:endParaRPr lang="en-US" altLang="en-US" dirty="0"/>
          </a:p>
        </p:txBody>
      </p:sp>
      <p:sp>
        <p:nvSpPr>
          <p:cNvPr id="137219"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This slide provides examples of postsecondary goals for independent living skills that are non-compliant.</a:t>
            </a:r>
          </a:p>
          <a:p>
            <a:pPr marL="174862" indent="-174862">
              <a:buFont typeface="Arial" pitchFamily="34" charset="0"/>
              <a:buChar char="•"/>
              <a:defRPr/>
            </a:pPr>
            <a:r>
              <a:rPr lang="en-US" dirty="0"/>
              <a:t>Example 1 – This is a goal for a placement, rather than for an independent living </a:t>
            </a:r>
            <a:r>
              <a:rPr lang="en-US" u="sng" dirty="0"/>
              <a:t>skill or skills.</a:t>
            </a:r>
            <a:r>
              <a:rPr lang="en-US" u="none" baseline="0" dirty="0"/>
              <a:t> Note: Based on multiple years of monitoring results, this is the primary reason that an independent living skills goal is found to be non-compliant.</a:t>
            </a:r>
            <a:endParaRPr lang="en-US" dirty="0"/>
          </a:p>
          <a:p>
            <a:pPr marL="174862" indent="-174862">
              <a:buFont typeface="Arial" pitchFamily="34" charset="0"/>
              <a:buChar char="•"/>
              <a:defRPr/>
            </a:pPr>
            <a:r>
              <a:rPr lang="en-US" dirty="0"/>
              <a:t>Example 2 – While this information includes a consideration of the student’s preferences and interests, he has already developed these skills. This is a statement of the student’s preferences, not an outcome (goal). “Enjoys” is neither observable nor measurable.  In addition, no timeframe or date is stated for this goal – it is stated as an activity that is currently happening rather than a goal for after the student leaves high school.  </a:t>
            </a:r>
          </a:p>
          <a:p>
            <a:pPr marL="174862" indent="-174862">
              <a:buFont typeface="Arial" pitchFamily="34" charset="0"/>
              <a:buChar char="•"/>
              <a:defRPr/>
            </a:pPr>
            <a:r>
              <a:rPr lang="en-US" dirty="0"/>
              <a:t>Example 3 – While “using facial expressions” is observable (measurable), it is not a </a:t>
            </a:r>
            <a:r>
              <a:rPr lang="en-US" u="sng" dirty="0"/>
              <a:t>post</a:t>
            </a:r>
            <a:r>
              <a:rPr lang="en-US" dirty="0"/>
              <a:t>secondary goal, because she has already developed this skill.  In addition, “practice increasing” is an activity </a:t>
            </a:r>
            <a:r>
              <a:rPr lang="en-US" u="sng" dirty="0"/>
              <a:t>toward</a:t>
            </a:r>
            <a:r>
              <a:rPr lang="en-US" dirty="0"/>
              <a:t> an outcome, not an outcome itself.</a:t>
            </a:r>
          </a:p>
          <a:p>
            <a:pPr marL="174862" indent="-174862">
              <a:buFont typeface="Arial" pitchFamily="34" charset="0"/>
              <a:buChar char="•"/>
              <a:defRPr/>
            </a:pPr>
            <a:r>
              <a:rPr lang="en-US" dirty="0"/>
              <a:t>Example 4 – The expectation for learning, or behavior, is not explicitly stated – this is a process/activity </a:t>
            </a:r>
            <a:r>
              <a:rPr lang="en-US" u="sng" dirty="0"/>
              <a:t>toward</a:t>
            </a:r>
            <a:r>
              <a:rPr lang="en-US" dirty="0"/>
              <a:t> an outcome, not an outcome itself.  It is not clear that the goal will occur after the student leaves high school – learning to use the bus system could occur while the student is still in high school.</a:t>
            </a:r>
          </a:p>
          <a:p>
            <a:pPr>
              <a:buFontTx/>
              <a:buChar char="•"/>
              <a:defRPr/>
            </a:pPr>
            <a:endParaRPr lang="en-US" dirty="0"/>
          </a:p>
          <a:p>
            <a:pPr>
              <a:defRPr/>
            </a:pPr>
            <a:endParaRPr lang="en-US" dirty="0"/>
          </a:p>
        </p:txBody>
      </p:sp>
      <p:sp>
        <p:nvSpPr>
          <p:cNvPr id="1372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1E00687-FB2E-4A08-806A-A1B60BB6FCB2}" type="slidenum">
              <a:rPr lang="en-US" altLang="en-US"/>
              <a:pPr eaLnBrk="1" hangingPunct="1">
                <a:spcBef>
                  <a:spcPct val="0"/>
                </a:spcBef>
              </a:pPr>
              <a:t>92</a:t>
            </a:fld>
            <a:endParaRPr lang="en-US" altLang="en-US" dirty="0"/>
          </a:p>
        </p:txBody>
      </p:sp>
    </p:spTree>
    <p:extLst>
      <p:ext uri="{BB962C8B-B14F-4D97-AF65-F5344CB8AC3E}">
        <p14:creationId xmlns:p14="http://schemas.microsoft.com/office/powerpoint/2010/main" val="30496445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FontTx/>
              <a:buChar char="•"/>
            </a:pPr>
            <a:r>
              <a:rPr lang="en-US" altLang="en-US" dirty="0">
                <a:latin typeface="Arial" panose="020B0604020202020204" pitchFamily="34" charset="0"/>
              </a:rPr>
              <a:t>As mentioned on slide 76, IEPs for students turning age 16 and older (or younger if determined appropriate</a:t>
            </a:r>
            <a:r>
              <a:rPr lang="en-US" altLang="en-US" baseline="0" dirty="0">
                <a:latin typeface="Arial" panose="020B0604020202020204" pitchFamily="34" charset="0"/>
              </a:rPr>
              <a:t> by the IEP team) </a:t>
            </a:r>
            <a:r>
              <a:rPr lang="en-US" altLang="en-US" dirty="0">
                <a:latin typeface="Arial" panose="020B0604020202020204" pitchFamily="34" charset="0"/>
              </a:rPr>
              <a:t>must include transition services needed to assist the student in reaching his/her postsecondary goals.</a:t>
            </a:r>
          </a:p>
          <a:p>
            <a:pPr marL="174625" indent="-174625">
              <a:buFontTx/>
              <a:buChar char="•"/>
            </a:pPr>
            <a:r>
              <a:rPr lang="en-US" altLang="en-US" dirty="0">
                <a:latin typeface="Arial" panose="020B0604020202020204" pitchFamily="34" charset="0"/>
              </a:rPr>
              <a:t>Transition services cover a wide array of activities, as shown on this slide, including instruction (which includes both general education and specially designed instruction), related services, community experiences, etc.</a:t>
            </a:r>
          </a:p>
          <a:p>
            <a:pPr marL="174625" indent="-174625">
              <a:buFontTx/>
              <a:buChar char="•"/>
            </a:pPr>
            <a:r>
              <a:rPr lang="en-US" altLang="en-US" dirty="0">
                <a:latin typeface="Arial" panose="020B0604020202020204" pitchFamily="34" charset="0"/>
              </a:rPr>
              <a:t>Transition services must address the student’s needs, strengths, preferences, and interests, and should be related to assisting the student in reaching his/her identified postsecondary goals.</a:t>
            </a:r>
          </a:p>
          <a:p>
            <a:pPr marL="174625" indent="-174625">
              <a:buFontTx/>
              <a:buChar char="•"/>
            </a:pPr>
            <a:r>
              <a:rPr lang="en-US" altLang="en-US" dirty="0">
                <a:latin typeface="Arial" panose="020B0604020202020204" pitchFamily="34" charset="0"/>
              </a:rPr>
              <a:t>If any of the transition services described on the IEP are likely to be provided or paid for by an outside agency (someone other than the school district), then representatives of that agency must be invited to participate in the student’s IEP meeting (with the consent of the parent/adult student).  Please refer to</a:t>
            </a:r>
            <a:r>
              <a:rPr lang="en-US" altLang="en-US" baseline="0" dirty="0">
                <a:latin typeface="Arial" panose="020B0604020202020204" pitchFamily="34" charset="0"/>
              </a:rPr>
              <a:t> slide 107 </a:t>
            </a:r>
            <a:r>
              <a:rPr lang="en-US" altLang="en-US" dirty="0">
                <a:latin typeface="Arial" panose="020B0604020202020204" pitchFamily="34" charset="0"/>
              </a:rPr>
              <a:t>for more information.</a:t>
            </a: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109784-835F-4E39-A9BC-A08B4F25FF2A}" type="slidenum">
              <a:rPr lang="en-US" altLang="en-US"/>
              <a:pPr eaLnBrk="1" hangingPunct="1">
                <a:spcBef>
                  <a:spcPct val="0"/>
                </a:spcBef>
              </a:pPr>
              <a:t>93</a:t>
            </a:fld>
            <a:endParaRPr lang="en-US" altLang="en-US" dirty="0"/>
          </a:p>
        </p:txBody>
      </p:sp>
    </p:spTree>
    <p:extLst>
      <p:ext uri="{BB962C8B-B14F-4D97-AF65-F5344CB8AC3E}">
        <p14:creationId xmlns:p14="http://schemas.microsoft.com/office/powerpoint/2010/main" val="1998956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06C352-01D8-4CF2-B360-C4D145D63E4C}" type="slidenum">
              <a:rPr lang="en-US" altLang="en-US" sz="1200"/>
              <a:pPr algn="r" eaLnBrk="1" hangingPunct="1"/>
              <a:t>94</a:t>
            </a:fld>
            <a:endParaRPr lang="en-US" altLang="en-US" sz="1200"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provides examples of transition services in the area of </a:t>
            </a:r>
            <a:r>
              <a:rPr lang="en-US" altLang="en-US" u="sng" dirty="0">
                <a:latin typeface="Arial" panose="020B0604020202020204" pitchFamily="34" charset="0"/>
              </a:rPr>
              <a:t>instruction</a:t>
            </a:r>
            <a:r>
              <a:rPr lang="en-US" altLang="en-US" dirty="0">
                <a:latin typeface="Arial" panose="020B0604020202020204" pitchFamily="34" charset="0"/>
              </a:rPr>
              <a:t>.  These examples could be provided as regular or specially designed instruction.  Remember that transition services </a:t>
            </a:r>
            <a:r>
              <a:rPr lang="en-US" altLang="en-US" b="1" dirty="0">
                <a:latin typeface="Arial" panose="020B0604020202020204" pitchFamily="34" charset="0"/>
              </a:rPr>
              <a:t>should relate directly to the student’s identified postsecondary goal(s).</a:t>
            </a:r>
          </a:p>
          <a:p>
            <a:pPr>
              <a:buFontTx/>
              <a:buChar char="•"/>
            </a:pPr>
            <a:r>
              <a:rPr lang="en-US" altLang="en-US" dirty="0">
                <a:latin typeface="Arial" panose="020B0604020202020204" pitchFamily="34" charset="0"/>
              </a:rPr>
              <a:t>Example 1 – This transition service could support a student whose postsecondary goal for education/training was college, community college, etc.  It could also support an employment goal if the student’s goal is to work in a field requiring these skills.</a:t>
            </a:r>
          </a:p>
          <a:p>
            <a:pPr>
              <a:buFontTx/>
              <a:buChar char="•"/>
            </a:pPr>
            <a:r>
              <a:rPr lang="en-US" altLang="en-US" dirty="0">
                <a:latin typeface="Arial" panose="020B0604020202020204" pitchFamily="34" charset="0"/>
              </a:rPr>
              <a:t>Example 2 – Tutoring in reading comprehension could support a variety of postsecondary goals, including goals for education/training, employment, and independent living (depending on the content of the reading comprehension instruction).</a:t>
            </a:r>
          </a:p>
          <a:p>
            <a:pPr>
              <a:buFontTx/>
              <a:buChar char="•"/>
            </a:pPr>
            <a:r>
              <a:rPr lang="en-US" altLang="en-US" dirty="0">
                <a:latin typeface="Arial" panose="020B0604020202020204" pitchFamily="34" charset="0"/>
              </a:rPr>
              <a:t>Examples 3 and 4 – Self-monitoring of on-task behavior and social skills training could support postsecondary goals for education/training as well as employment.</a:t>
            </a:r>
          </a:p>
          <a:p>
            <a:pPr>
              <a:buFontTx/>
              <a:buChar char="•"/>
            </a:pPr>
            <a:r>
              <a:rPr lang="en-US" altLang="en-US" dirty="0">
                <a:latin typeface="Arial" panose="020B0604020202020204" pitchFamily="34" charset="0"/>
              </a:rPr>
              <a:t>Example 5 – Self-advocacy skills are important for many postsecondary goals in the area of education/training, and can also support goals for employment.</a:t>
            </a:r>
          </a:p>
          <a:p>
            <a:pPr>
              <a:buFontTx/>
              <a:buChar char="•"/>
            </a:pPr>
            <a:r>
              <a:rPr lang="en-US" altLang="en-US" dirty="0">
                <a:latin typeface="Arial" panose="020B0604020202020204" pitchFamily="34" charset="0"/>
              </a:rPr>
              <a:t>Example 6 – Instruction in on the job safety could support a postsecondary goal for employment.</a:t>
            </a:r>
          </a:p>
          <a:p>
            <a:pPr>
              <a:buFontTx/>
              <a:buChar char="•"/>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925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EEE9BB-9F31-43CA-AE27-85C5F5F0CEF9}" type="slidenum">
              <a:rPr lang="en-US" altLang="en-US"/>
              <a:pPr eaLnBrk="1" hangingPunct="1"/>
              <a:t>94</a:t>
            </a:fld>
            <a:endParaRPr lang="en-US" altLang="en-US" dirty="0"/>
          </a:p>
        </p:txBody>
      </p:sp>
    </p:spTree>
    <p:extLst>
      <p:ext uri="{BB962C8B-B14F-4D97-AF65-F5344CB8AC3E}">
        <p14:creationId xmlns:p14="http://schemas.microsoft.com/office/powerpoint/2010/main" val="37809606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8861AAA-56D3-44B3-8B91-1CDB0A3450E8}" type="slidenum">
              <a:rPr lang="en-US" altLang="en-US" sz="1200"/>
              <a:pPr algn="r" eaLnBrk="1" hangingPunct="1"/>
              <a:t>95</a:t>
            </a:fld>
            <a:endParaRPr lang="en-US" altLang="en-US" sz="1200" dirty="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provides examples of transition services in the areas of </a:t>
            </a:r>
            <a:r>
              <a:rPr lang="en-US" altLang="en-US" u="sng" dirty="0">
                <a:latin typeface="Arial" panose="020B0604020202020204" pitchFamily="34" charset="0"/>
              </a:rPr>
              <a:t>instruction</a:t>
            </a:r>
            <a:r>
              <a:rPr lang="en-US" altLang="en-US" dirty="0">
                <a:latin typeface="Arial" panose="020B0604020202020204" pitchFamily="34" charset="0"/>
              </a:rPr>
              <a:t>, </a:t>
            </a:r>
            <a:r>
              <a:rPr lang="en-US" altLang="en-US" u="sng" dirty="0">
                <a:latin typeface="Arial" panose="020B0604020202020204" pitchFamily="34" charset="0"/>
              </a:rPr>
              <a:t>related services</a:t>
            </a:r>
            <a:r>
              <a:rPr lang="en-US" altLang="en-US" dirty="0">
                <a:latin typeface="Arial" panose="020B0604020202020204" pitchFamily="34" charset="0"/>
              </a:rPr>
              <a:t>, and </a:t>
            </a:r>
            <a:r>
              <a:rPr lang="en-US" altLang="en-US" u="sng" dirty="0">
                <a:latin typeface="Arial" panose="020B0604020202020204" pitchFamily="34" charset="0"/>
              </a:rPr>
              <a:t>community experiences</a:t>
            </a:r>
            <a:r>
              <a:rPr lang="en-US" altLang="en-US" dirty="0">
                <a:latin typeface="Arial" panose="020B0604020202020204" pitchFamily="34" charset="0"/>
              </a:rPr>
              <a:t>. </a:t>
            </a:r>
          </a:p>
          <a:p>
            <a:pPr>
              <a:buFontTx/>
              <a:buChar char="•"/>
            </a:pPr>
            <a:r>
              <a:rPr lang="en-US" altLang="en-US" dirty="0">
                <a:latin typeface="Arial" panose="020B0604020202020204" pitchFamily="34" charset="0"/>
              </a:rPr>
              <a:t>Example 1 – Instruction in accessing public transportation is an example of a transition service in the area of </a:t>
            </a:r>
            <a:r>
              <a:rPr lang="en-US" altLang="en-US" u="sng" dirty="0">
                <a:latin typeface="Arial" panose="020B0604020202020204" pitchFamily="34" charset="0"/>
              </a:rPr>
              <a:t>instruction</a:t>
            </a:r>
            <a:r>
              <a:rPr lang="en-US" altLang="en-US" dirty="0">
                <a:latin typeface="Arial" panose="020B0604020202020204" pitchFamily="34" charset="0"/>
              </a:rPr>
              <a:t>.  This example could support a postsecondary goal for any area – education/training, employment, and independent living skills.</a:t>
            </a:r>
          </a:p>
          <a:p>
            <a:pPr>
              <a:buFontTx/>
              <a:buChar char="•"/>
            </a:pPr>
            <a:r>
              <a:rPr lang="en-US" altLang="en-US" dirty="0">
                <a:latin typeface="Arial" panose="020B0604020202020204" pitchFamily="34" charset="0"/>
              </a:rPr>
              <a:t>Examples 2 and 3 – Occupational and speech therapy are examples of transition services in the area of </a:t>
            </a:r>
            <a:r>
              <a:rPr lang="en-US" altLang="en-US" u="sng" dirty="0">
                <a:latin typeface="Arial" panose="020B0604020202020204" pitchFamily="34" charset="0"/>
              </a:rPr>
              <a:t>related services</a:t>
            </a:r>
            <a:r>
              <a:rPr lang="en-US" altLang="en-US" dirty="0">
                <a:latin typeface="Arial" panose="020B0604020202020204" pitchFamily="34" charset="0"/>
              </a:rPr>
              <a:t>.  These examples could support a postsecondary goal for any area – education/training, employment, or independent living skills.</a:t>
            </a:r>
          </a:p>
          <a:p>
            <a:pPr>
              <a:buFontTx/>
              <a:buChar char="•"/>
            </a:pPr>
            <a:r>
              <a:rPr lang="en-US" altLang="en-US" dirty="0">
                <a:latin typeface="Arial" panose="020B0604020202020204" pitchFamily="34" charset="0"/>
              </a:rPr>
              <a:t>Examples 4 and 5 – Community visits and job shadow experiences are examples of transition services in the area of </a:t>
            </a:r>
            <a:r>
              <a:rPr lang="en-US" altLang="en-US" u="sng" dirty="0">
                <a:latin typeface="Arial" panose="020B0604020202020204" pitchFamily="34" charset="0"/>
              </a:rPr>
              <a:t>community experiences</a:t>
            </a:r>
            <a:r>
              <a:rPr lang="en-US" altLang="en-US" dirty="0">
                <a:latin typeface="Arial" panose="020B0604020202020204" pitchFamily="34" charset="0"/>
              </a:rPr>
              <a:t>.  These examples could support a postsecondary goal for employment (as long as the community visits and job shadow experiences are related to the student’s field of interest).</a:t>
            </a:r>
          </a:p>
          <a:p>
            <a:pPr>
              <a:buFontTx/>
              <a:buChar char="•"/>
            </a:pPr>
            <a:r>
              <a:rPr lang="en-US" altLang="en-US" dirty="0">
                <a:latin typeface="Arial" panose="020B0604020202020204" pitchFamily="34" charset="0"/>
              </a:rPr>
              <a:t>Example 6 – A field trip to the local grocery store is an example of a transition service in the area of </a:t>
            </a:r>
            <a:r>
              <a:rPr lang="en-US" altLang="en-US" u="sng" dirty="0">
                <a:latin typeface="Arial" panose="020B0604020202020204" pitchFamily="34" charset="0"/>
              </a:rPr>
              <a:t>community experiences</a:t>
            </a:r>
            <a:r>
              <a:rPr lang="en-US" altLang="en-US" dirty="0">
                <a:latin typeface="Arial" panose="020B0604020202020204" pitchFamily="34" charset="0"/>
              </a:rPr>
              <a:t>.  This example could support a postsecondary goal for independent living skills.</a:t>
            </a:r>
          </a:p>
          <a:p>
            <a:pPr>
              <a:buFontTx/>
              <a:buChar char="•"/>
            </a:pPr>
            <a:r>
              <a:rPr lang="en-US" altLang="en-US" dirty="0">
                <a:latin typeface="Arial" panose="020B0604020202020204" pitchFamily="34" charset="0"/>
              </a:rPr>
              <a:t>Example 7 – College visitation is an example of a transition service in the area of </a:t>
            </a:r>
            <a:r>
              <a:rPr lang="en-US" altLang="en-US" u="sng" dirty="0">
                <a:latin typeface="Arial" panose="020B0604020202020204" pitchFamily="34" charset="0"/>
              </a:rPr>
              <a:t>community experiences</a:t>
            </a:r>
            <a:r>
              <a:rPr lang="en-US" altLang="en-US" dirty="0">
                <a:latin typeface="Arial" panose="020B0604020202020204" pitchFamily="34" charset="0"/>
              </a:rPr>
              <a:t>.  This example could support a postsecondary goal for education/training.</a:t>
            </a:r>
          </a:p>
          <a:p>
            <a:pPr>
              <a:buFontTx/>
              <a:buChar char="•"/>
            </a:pP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93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EE40F4-80DC-4305-AAC8-D86DF326AAC6}" type="slidenum">
              <a:rPr lang="en-US" altLang="en-US"/>
              <a:pPr eaLnBrk="1" hangingPunct="1"/>
              <a:t>95</a:t>
            </a:fld>
            <a:endParaRPr lang="en-US" altLang="en-US" dirty="0"/>
          </a:p>
        </p:txBody>
      </p:sp>
    </p:spTree>
    <p:extLst>
      <p:ext uri="{BB962C8B-B14F-4D97-AF65-F5344CB8AC3E}">
        <p14:creationId xmlns:p14="http://schemas.microsoft.com/office/powerpoint/2010/main" val="20254388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598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63C7D64-E5EA-4717-AC05-1A8CD5141CEE}" type="slidenum">
              <a:rPr lang="en-US" altLang="en-US" sz="1200"/>
              <a:pPr algn="r" eaLnBrk="1" hangingPunct="1"/>
              <a:t>96</a:t>
            </a:fld>
            <a:endParaRPr lang="en-US" altLang="en-US" sz="1200"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slide provides examples of transition services in the areas of </a:t>
            </a:r>
            <a:r>
              <a:rPr lang="en-US" altLang="en-US" u="sng" dirty="0">
                <a:latin typeface="Arial" panose="020B0604020202020204" pitchFamily="34" charset="0"/>
              </a:rPr>
              <a:t>community experiences</a:t>
            </a:r>
            <a:r>
              <a:rPr lang="en-US" altLang="en-US" dirty="0">
                <a:latin typeface="Arial" panose="020B0604020202020204" pitchFamily="34" charset="0"/>
              </a:rPr>
              <a:t>, </a:t>
            </a:r>
            <a:r>
              <a:rPr lang="en-US" altLang="en-US" u="sng" dirty="0">
                <a:latin typeface="Arial" panose="020B0604020202020204" pitchFamily="34" charset="0"/>
              </a:rPr>
              <a:t>development of employment and other post-school adult living objectives</a:t>
            </a:r>
            <a:r>
              <a:rPr lang="en-US" altLang="en-US" dirty="0">
                <a:latin typeface="Arial" panose="020B0604020202020204" pitchFamily="34" charset="0"/>
              </a:rPr>
              <a:t>, </a:t>
            </a:r>
            <a:r>
              <a:rPr lang="en-US" altLang="en-US" u="sng" dirty="0">
                <a:latin typeface="Arial" panose="020B0604020202020204" pitchFamily="34" charset="0"/>
              </a:rPr>
              <a:t>acquisition of daily living skills</a:t>
            </a:r>
            <a:r>
              <a:rPr lang="en-US" altLang="en-US" dirty="0">
                <a:latin typeface="Arial" panose="020B0604020202020204" pitchFamily="34" charset="0"/>
              </a:rPr>
              <a:t>, and </a:t>
            </a:r>
            <a:r>
              <a:rPr lang="en-US" altLang="en-US" u="sng" dirty="0">
                <a:latin typeface="Arial" panose="020B0604020202020204" pitchFamily="34" charset="0"/>
              </a:rPr>
              <a:t>provision of a functional vocational evaluation</a:t>
            </a:r>
            <a:r>
              <a:rPr lang="en-US" altLang="en-US" dirty="0">
                <a:latin typeface="Arial" panose="020B0604020202020204" pitchFamily="34" charset="0"/>
              </a:rPr>
              <a:t>. </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Example 1 – Conducting interviews with professionals is an example of a transition service in the area of </a:t>
            </a:r>
            <a:r>
              <a:rPr lang="en-US" altLang="en-US" u="sng" dirty="0">
                <a:latin typeface="Arial" panose="020B0604020202020204" pitchFamily="34" charset="0"/>
              </a:rPr>
              <a:t>community experiences</a:t>
            </a:r>
            <a:r>
              <a:rPr lang="en-US" altLang="en-US" dirty="0">
                <a:latin typeface="Arial" panose="020B0604020202020204" pitchFamily="34" charset="0"/>
              </a:rPr>
              <a:t>.  This example could support a postsecondary goal for employment (as long as the professionals interviewed were in positions related to the student’s field of interest).</a:t>
            </a:r>
          </a:p>
          <a:p>
            <a:pPr>
              <a:buFontTx/>
              <a:buChar char="•"/>
            </a:pPr>
            <a:r>
              <a:rPr lang="en-US" altLang="en-US" dirty="0">
                <a:latin typeface="Arial" panose="020B0604020202020204" pitchFamily="34" charset="0"/>
              </a:rPr>
              <a:t>Example 2 – Vocational rehabilitation referral is an example of a transition service in the area of </a:t>
            </a:r>
            <a:r>
              <a:rPr lang="en-US" altLang="en-US" u="sng" dirty="0">
                <a:latin typeface="Arial" panose="020B0604020202020204" pitchFamily="34" charset="0"/>
              </a:rPr>
              <a:t>development of employment and other post-school adult living objectives</a:t>
            </a:r>
            <a:r>
              <a:rPr lang="en-US" altLang="en-US" dirty="0">
                <a:latin typeface="Arial" panose="020B0604020202020204" pitchFamily="34" charset="0"/>
              </a:rPr>
              <a:t>.  This example could support a postsecondary goal for any area – education/training, employment, and/or independent living skills.</a:t>
            </a:r>
          </a:p>
          <a:p>
            <a:pPr>
              <a:buFontTx/>
              <a:buChar char="•"/>
            </a:pPr>
            <a:r>
              <a:rPr lang="en-US" altLang="en-US" dirty="0">
                <a:latin typeface="Arial" panose="020B0604020202020204" pitchFamily="34" charset="0"/>
              </a:rPr>
              <a:t>Example 3 – Applying for college and disability support services are examples of transition services in the area of </a:t>
            </a:r>
            <a:r>
              <a:rPr lang="en-US" altLang="en-US" u="sng" dirty="0">
                <a:latin typeface="Arial" panose="020B0604020202020204" pitchFamily="34" charset="0"/>
              </a:rPr>
              <a:t>development of employment and other post-school adult living objectives</a:t>
            </a:r>
            <a:r>
              <a:rPr lang="en-US" altLang="en-US" dirty="0">
                <a:latin typeface="Arial" panose="020B0604020202020204" pitchFamily="34" charset="0"/>
              </a:rPr>
              <a:t>.  This example could support a postsecondary goal for education/training.</a:t>
            </a:r>
          </a:p>
          <a:p>
            <a:pPr>
              <a:buFontTx/>
              <a:buChar char="•"/>
            </a:pPr>
            <a:r>
              <a:rPr lang="en-US" altLang="en-US" dirty="0">
                <a:latin typeface="Arial" panose="020B0604020202020204" pitchFamily="34" charset="0"/>
              </a:rPr>
              <a:t>Example 4 – Completing job applications and mock interviews are examples of transition services in the area of </a:t>
            </a:r>
            <a:r>
              <a:rPr lang="en-US" altLang="en-US" u="sng" dirty="0">
                <a:latin typeface="Arial" panose="020B0604020202020204" pitchFamily="34" charset="0"/>
              </a:rPr>
              <a:t>development of employment and other post-school adult living objectives</a:t>
            </a:r>
            <a:r>
              <a:rPr lang="en-US" altLang="en-US" dirty="0">
                <a:latin typeface="Arial" panose="020B0604020202020204" pitchFamily="34" charset="0"/>
              </a:rPr>
              <a:t>.  These examples could support a postsecondary goal for employment.</a:t>
            </a:r>
          </a:p>
          <a:p>
            <a:pPr>
              <a:buFontTx/>
              <a:buChar char="•"/>
            </a:pPr>
            <a:r>
              <a:rPr lang="en-US" altLang="en-US" dirty="0">
                <a:latin typeface="Arial" panose="020B0604020202020204" pitchFamily="34" charset="0"/>
              </a:rPr>
              <a:t>Example 5 – Instruction in maintaining a bank account, cooking skills, and personal hygiene are examples of transition services in the area of </a:t>
            </a:r>
            <a:r>
              <a:rPr lang="en-US" altLang="en-US" u="sng" dirty="0">
                <a:latin typeface="Arial" panose="020B0604020202020204" pitchFamily="34" charset="0"/>
              </a:rPr>
              <a:t>acquisition of daily living skills</a:t>
            </a:r>
            <a:r>
              <a:rPr lang="en-US" altLang="en-US" dirty="0">
                <a:latin typeface="Arial" panose="020B0604020202020204" pitchFamily="34" charset="0"/>
              </a:rPr>
              <a:t> (and in the area of </a:t>
            </a:r>
            <a:r>
              <a:rPr lang="en-US" altLang="en-US" u="sng" dirty="0">
                <a:latin typeface="Arial" panose="020B0604020202020204" pitchFamily="34" charset="0"/>
              </a:rPr>
              <a:t>instruction</a:t>
            </a:r>
            <a:r>
              <a:rPr lang="en-US" altLang="en-US" dirty="0">
                <a:latin typeface="Arial" panose="020B0604020202020204" pitchFamily="34" charset="0"/>
              </a:rPr>
              <a:t> as well).  These examples could support a postsecondary goal for independent living skills.</a:t>
            </a:r>
          </a:p>
          <a:p>
            <a:pPr>
              <a:buFontTx/>
              <a:buChar char="•"/>
            </a:pPr>
            <a:r>
              <a:rPr lang="en-US" altLang="en-US" dirty="0">
                <a:latin typeface="Arial" panose="020B0604020202020204" pitchFamily="34" charset="0"/>
              </a:rPr>
              <a:t>Example 6 – A career preference inventory is an example of a transition service in the area of </a:t>
            </a:r>
            <a:r>
              <a:rPr lang="en-US" altLang="en-US" u="sng" dirty="0">
                <a:latin typeface="Arial" panose="020B0604020202020204" pitchFamily="34" charset="0"/>
              </a:rPr>
              <a:t>provision of a functional vocational evaluation</a:t>
            </a:r>
            <a:r>
              <a:rPr lang="en-US" altLang="en-US" dirty="0">
                <a:latin typeface="Arial" panose="020B0604020202020204" pitchFamily="34" charset="0"/>
              </a:rPr>
              <a:t>.  This example could support a postsecondary goal for employment.</a:t>
            </a:r>
            <a:endParaRPr lang="en-US" altLang="en-US" u="sng" dirty="0">
              <a:latin typeface="Arial" panose="020B0604020202020204" pitchFamily="34" charset="0"/>
            </a:endParaRPr>
          </a:p>
          <a:p>
            <a:pPr>
              <a:buFontTx/>
              <a:buChar char="•"/>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945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9710DD-7A87-4D49-BAF9-4F97C7B66E2F}" type="slidenum">
              <a:rPr lang="en-US" altLang="en-US"/>
              <a:pPr eaLnBrk="1" hangingPunct="1"/>
              <a:t>96</a:t>
            </a:fld>
            <a:endParaRPr lang="en-US" altLang="en-US" dirty="0"/>
          </a:p>
        </p:txBody>
      </p:sp>
    </p:spTree>
    <p:extLst>
      <p:ext uri="{BB962C8B-B14F-4D97-AF65-F5344CB8AC3E}">
        <p14:creationId xmlns:p14="http://schemas.microsoft.com/office/powerpoint/2010/main" val="20993020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52F6C4-73F9-434A-9756-2D520EFEF370}" type="slidenum">
              <a:rPr lang="en-US" altLang="en-US"/>
              <a:pPr eaLnBrk="1" hangingPunct="1"/>
              <a:t>97</a:t>
            </a:fld>
            <a:endParaRPr lang="en-US" altLang="en-US" dirty="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These examples are accommodations, not transition services.  Remember that transition services include instruction, related service, community experience, development of employment/post-school adult living objectives, and if appropriate, acquisition of daily living skills and provision of a functional vocational evaluation.  Accommodations do not fit into any of these areas.</a:t>
            </a:r>
          </a:p>
          <a:p>
            <a:pPr>
              <a:buFontTx/>
              <a:buChar char="•"/>
            </a:pPr>
            <a:r>
              <a:rPr lang="en-US" altLang="en-US" dirty="0">
                <a:latin typeface="Arial" panose="020B0604020202020204" pitchFamily="34" charset="0"/>
              </a:rPr>
              <a:t>Once again, it is important that transition services</a:t>
            </a:r>
            <a:r>
              <a:rPr lang="en-US" altLang="en-US" b="1" dirty="0">
                <a:latin typeface="Arial" panose="020B0604020202020204" pitchFamily="34" charset="0"/>
              </a:rPr>
              <a:t> relate directly to the student’s identified postsecondary goal(s).</a:t>
            </a:r>
            <a:r>
              <a:rPr lang="en-US" altLang="en-US" dirty="0">
                <a:latin typeface="Arial" panose="020B0604020202020204" pitchFamily="34" charset="0"/>
              </a:rPr>
              <a:t>  </a:t>
            </a:r>
          </a:p>
          <a:p>
            <a:pPr>
              <a:buFontTx/>
              <a:buChar char="•"/>
            </a:pPr>
            <a:endParaRPr lang="en-US" altLang="en-US" dirty="0">
              <a:latin typeface="Arial" panose="020B0604020202020204" pitchFamily="34" charset="0"/>
            </a:endParaRPr>
          </a:p>
          <a:p>
            <a:pPr>
              <a:buFontTx/>
              <a:buChar char="•"/>
            </a:pPr>
            <a:endParaRPr lang="en-US" altLang="en-US" dirty="0">
              <a:latin typeface="Arial" panose="020B0604020202020204" pitchFamily="34" charset="0"/>
            </a:endParaRPr>
          </a:p>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2544710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862" indent="-174862">
              <a:buFont typeface="Arial" pitchFamily="34" charset="0"/>
              <a:buChar char="•"/>
              <a:defRPr/>
            </a:pPr>
            <a:r>
              <a:rPr lang="en-US" dirty="0">
                <a:cs typeface="Arial" charset="0"/>
              </a:rPr>
              <a:t>A course of study includes, </a:t>
            </a:r>
            <a:r>
              <a:rPr lang="en-US" dirty="0"/>
              <a:t>but is not limited to: vocational education opportunities, participation in specific classes, work-based learning (including community experiences), etc.   </a:t>
            </a:r>
          </a:p>
          <a:p>
            <a:pPr marL="174862" marR="0" lvl="0" indent="-174862"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course of study should be consistent with the student’s </a:t>
            </a:r>
            <a:r>
              <a:rPr lang="en-US" u="sng" dirty="0"/>
              <a:t>specific postsecondary goals</a:t>
            </a:r>
            <a:r>
              <a:rPr lang="en-US" sz="1200" kern="1200" dirty="0">
                <a:solidFill>
                  <a:schemeClr val="tx1"/>
                </a:solidFill>
                <a:effectLst/>
                <a:latin typeface="+mn-lt"/>
                <a:ea typeface="+mn-ea"/>
                <a:cs typeface="+mn-cs"/>
              </a:rPr>
              <a:t>, and should reflect future coursework and instruction rather than past courses already taken. The course of study may be for the year in which the IEP is in effect or may be for multiple years.</a:t>
            </a:r>
          </a:p>
          <a:p>
            <a:pPr marL="174862" indent="-174862">
              <a:buFont typeface="Arial" pitchFamily="34" charset="0"/>
              <a:buChar char="•"/>
              <a:defRPr/>
            </a:pPr>
            <a:r>
              <a:rPr lang="en-US" sz="1200" kern="1200" dirty="0">
                <a:solidFill>
                  <a:schemeClr val="tx1"/>
                </a:solidFill>
                <a:effectLst/>
                <a:latin typeface="+mn-lt"/>
                <a:ea typeface="+mn-ea"/>
                <a:cs typeface="+mn-cs"/>
              </a:rPr>
              <a:t>The statement describing the student’s planned course of study includes the instructional program and experiences the school district will provide to prepare the student to meet the requirements of the high school diploma and to prepare for transition from school to adult living. Simply stating that the student will work toward a high school diploma does not provide an adequate description of the course of study.</a:t>
            </a:r>
            <a:endParaRPr lang="en-US" dirty="0"/>
          </a:p>
          <a:p>
            <a:pPr marL="174862" indent="-174862">
              <a:buFont typeface="Arial" pitchFamily="34" charset="0"/>
              <a:buChar char="•"/>
              <a:defRPr/>
            </a:pPr>
            <a:r>
              <a:rPr lang="en-US" dirty="0"/>
              <a:t>For example, if a student’s postsecondary goal is to attend a two-year community college program and be employed as an auto technician, the course of study could include: work-based learning at a local automotive center, participation in an auto mechanics class at the high school, participation in an automotive program at the local skills center, specially designed instruction in core academic areas related to the goal (such as reading automotive technical manuals), instruction in completing college applications, etc.   </a:t>
            </a:r>
          </a:p>
          <a:p>
            <a:pPr>
              <a:buFontTx/>
              <a:buChar char="•"/>
              <a:defRPr/>
            </a:pPr>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17AB70C-6640-471F-AC0F-D382F58C4F1B}" type="slidenum">
              <a:rPr lang="en-US" altLang="en-US"/>
              <a:pPr eaLnBrk="1" hangingPunct="1">
                <a:spcBef>
                  <a:spcPct val="0"/>
                </a:spcBef>
              </a:pPr>
              <a:t>98</a:t>
            </a:fld>
            <a:endParaRPr lang="en-US" altLang="en-US" dirty="0"/>
          </a:p>
        </p:txBody>
      </p:sp>
    </p:spTree>
    <p:extLst>
      <p:ext uri="{BB962C8B-B14F-4D97-AF65-F5344CB8AC3E}">
        <p14:creationId xmlns:p14="http://schemas.microsoft.com/office/powerpoint/2010/main" val="4667786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eaLnBrk="0" hangingPunct="0">
              <a:defRPr>
                <a:solidFill>
                  <a:schemeClr val="tx1"/>
                </a:solidFill>
                <a:latin typeface="Arial" panose="020B0604020202020204" pitchFamily="34" charset="0"/>
              </a:defRPr>
            </a:lvl1pPr>
            <a:lvl2pPr marL="742950" indent="-285750" defTabSz="898525" eaLnBrk="0" hangingPunct="0">
              <a:defRPr>
                <a:solidFill>
                  <a:schemeClr val="tx1"/>
                </a:solidFill>
                <a:latin typeface="Arial" panose="020B0604020202020204" pitchFamily="34" charset="0"/>
              </a:defRPr>
            </a:lvl2pPr>
            <a:lvl3pPr marL="1143000" indent="-228600" defTabSz="898525" eaLnBrk="0" hangingPunct="0">
              <a:defRPr>
                <a:solidFill>
                  <a:schemeClr val="tx1"/>
                </a:solidFill>
                <a:latin typeface="Arial" panose="020B0604020202020204" pitchFamily="34" charset="0"/>
              </a:defRPr>
            </a:lvl3pPr>
            <a:lvl4pPr marL="1600200" indent="-228600" defTabSz="898525" eaLnBrk="0" hangingPunct="0">
              <a:defRPr>
                <a:solidFill>
                  <a:schemeClr val="tx1"/>
                </a:solidFill>
                <a:latin typeface="Arial" panose="020B0604020202020204" pitchFamily="34" charset="0"/>
              </a:defRPr>
            </a:lvl4pPr>
            <a:lvl5pPr marL="2057400" indent="-228600" defTabSz="898525" eaLnBrk="0" hangingPunct="0">
              <a:defRPr>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26E35B-4B78-41CB-8A46-4A5F835BF7D1}" type="slidenum">
              <a:rPr lang="en-US" altLang="en-US"/>
              <a:pPr eaLnBrk="1" hangingPunct="1"/>
              <a:t>99</a:t>
            </a:fld>
            <a:endParaRPr lang="en-US" altLang="en-US" dirty="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latin typeface="Arial" panose="020B0604020202020204" pitchFamily="34" charset="0"/>
              </a:rPr>
              <a:t>Example 1 – This example reflects a course of study</a:t>
            </a:r>
            <a:r>
              <a:rPr lang="en-US" altLang="en-US" b="1" dirty="0">
                <a:latin typeface="Arial" panose="020B0604020202020204" pitchFamily="34" charset="0"/>
              </a:rPr>
              <a:t> </a:t>
            </a:r>
            <a:r>
              <a:rPr lang="en-US" altLang="en-US" dirty="0">
                <a:latin typeface="Arial" panose="020B0604020202020204" pitchFamily="34" charset="0"/>
              </a:rPr>
              <a:t>(college prep courses) that supports the postsecondary education/training goal of attending college after graduation.  </a:t>
            </a:r>
            <a:r>
              <a:rPr lang="en-US" altLang="en-US" i="1" dirty="0">
                <a:latin typeface="Arial" panose="020B0604020202020204" pitchFamily="34" charset="0"/>
              </a:rPr>
              <a:t>Note – this example does not include a course of study to support the student’s </a:t>
            </a:r>
            <a:r>
              <a:rPr lang="en-US" altLang="en-US" i="1" u="sng" dirty="0">
                <a:latin typeface="Arial" panose="020B0604020202020204" pitchFamily="34" charset="0"/>
              </a:rPr>
              <a:t>employment</a:t>
            </a:r>
            <a:r>
              <a:rPr lang="en-US" altLang="en-US" i="1" dirty="0">
                <a:latin typeface="Arial" panose="020B0604020202020204" pitchFamily="34" charset="0"/>
              </a:rPr>
              <a:t> goal.  More information would need to be added to this example regarding specific courses that would relate directly to the student’s employment goal and independent living skills goal (if appropriate).  </a:t>
            </a:r>
            <a:endParaRPr lang="en-US" altLang="en-US" dirty="0">
              <a:latin typeface="Arial" panose="020B0604020202020204" pitchFamily="34" charset="0"/>
            </a:endParaRPr>
          </a:p>
          <a:p>
            <a:pPr>
              <a:buFontTx/>
              <a:buChar char="•"/>
            </a:pPr>
            <a:r>
              <a:rPr lang="en-US" altLang="en-US" dirty="0">
                <a:latin typeface="Arial" panose="020B0604020202020204" pitchFamily="34" charset="0"/>
              </a:rPr>
              <a:t>Example 2 – The courses listed here are consistent with the student’s postsecondary goals (early childhood education and attending college).  The listed courses cover the upcoming school year.  </a:t>
            </a:r>
          </a:p>
          <a:p>
            <a:pPr>
              <a:buFontTx/>
              <a:buChar char="•"/>
            </a:pPr>
            <a:r>
              <a:rPr lang="en-US" altLang="en-US" dirty="0">
                <a:latin typeface="Arial" panose="020B0604020202020204" pitchFamily="34" charset="0"/>
              </a:rPr>
              <a:t>Example 3 – The course of study does not necessarily need to include a listing of </a:t>
            </a:r>
            <a:r>
              <a:rPr lang="en-US" altLang="en-US" u="sng" dirty="0">
                <a:latin typeface="Arial" panose="020B0604020202020204" pitchFamily="34" charset="0"/>
              </a:rPr>
              <a:t>every</a:t>
            </a:r>
            <a:r>
              <a:rPr lang="en-US" altLang="en-US" dirty="0">
                <a:latin typeface="Arial" panose="020B0604020202020204" pitchFamily="34" charset="0"/>
              </a:rPr>
              <a:t> class that the student will take, but it could take this format. </a:t>
            </a:r>
            <a:r>
              <a:rPr lang="en-US" altLang="en-US" i="1" dirty="0">
                <a:latin typeface="Arial" panose="020B0604020202020204" pitchFamily="34" charset="0"/>
              </a:rPr>
              <a:t> Note – the course of study should be consistent with the student’s postsecondary goals for education/training, employment, and if appropriate, independent living skills.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360868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p:cNvPicPr>
          <p:nvPr/>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E1A8CCB3-266C-426B-BF1F-404FB2CF2505}" type="datetime1">
              <a:rPr lang="en-US" smtClean="0"/>
              <a:pPr/>
              <a:t>11/9/2023</a:t>
            </a:fld>
            <a:endParaRPr lang="en-US" dirty="0"/>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a:t>OFFICE OF SUPERINTENDENT OF PUBLIC INSTRUCTION</a:t>
            </a:r>
            <a:endParaRPr lang="en-US" dirty="0"/>
          </a:p>
        </p:txBody>
      </p:sp>
      <p:sp>
        <p:nvSpPr>
          <p:cNvPr id="13" name="Rectangle 12"/>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Tree>
    <p:extLst>
      <p:ext uri="{BB962C8B-B14F-4D97-AF65-F5344CB8AC3E}">
        <p14:creationId xmlns:p14="http://schemas.microsoft.com/office/powerpoint/2010/main" val="169593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10" name="Rectangle 9"/>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p>
        </p:txBody>
      </p:sp>
      <p:sp>
        <p:nvSpPr>
          <p:cNvPr id="15" name="Oval 14"/>
          <p:cNvSpPr/>
          <p:nvPr/>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43DCD22D-8E88-4284-92A5-4EC771E576CE}" type="datetime1">
              <a:rPr lang="en-US" smtClean="0"/>
              <a:pPr/>
              <a:t>11/9/2023</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a:t>OFFICE OF SUPERINTENDENT OF PUBLIC INSTRUCTION</a:t>
            </a:r>
            <a:endParaRPr lang="en-US" dirty="0"/>
          </a:p>
        </p:txBody>
      </p:sp>
      <p:sp>
        <p:nvSpPr>
          <p:cNvPr id="13" name="Rectangle 12"/>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19" name="Rectangle 18"/>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p>
        </p:txBody>
      </p:sp>
      <p:sp>
        <p:nvSpPr>
          <p:cNvPr id="20" name="Oval 19"/>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Picture 2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Tree>
    <p:extLst>
      <p:ext uri="{BB962C8B-B14F-4D97-AF65-F5344CB8AC3E}">
        <p14:creationId xmlns:p14="http://schemas.microsoft.com/office/powerpoint/2010/main" val="426088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DE4A6292-C361-4B6E-8E77-D124F81FCFDC}" type="datetime1">
              <a:rPr lang="en-US" smtClean="0"/>
              <a:t>11/9/2023</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a:t>OFFICE OF SUPERINTENDENT OF PUBLIC INSTRUCTION</a:t>
            </a:r>
            <a:endParaRPr lang="en-US" dirty="0"/>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11" name="Oval 10"/>
          <p:cNvSpPr/>
          <p:nvPr/>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
        <p:nvSpPr>
          <p:cNvPr id="12" name="Oval 11"/>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416835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64C146-BE0A-499F-B78B-D04F0CC4BF4D}" type="datetime1">
              <a:rPr lang="en-US" smtClean="0"/>
              <a:t>11/9/2023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OFFICE OF SUPERINTENDENT OF PUBLIC INSTRUCTION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0394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5" name="Oval 14"/>
          <p:cNvSpPr/>
          <p:nvPr/>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73C18852-FD43-4B84-85BB-98C50A8F8768}" type="datetime1">
              <a:rPr lang="en-US" smtClean="0"/>
              <a:t>11/9/2023</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a:t>OFFICE OF SUPERINTENDENT OF PUBLIC INSTRUCTION</a:t>
            </a:r>
            <a:endParaRPr lang="en-US" dirty="0"/>
          </a:p>
        </p:txBody>
      </p:sp>
      <p:sp>
        <p:nvSpPr>
          <p:cNvPr id="13" name="Rectangle 12"/>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Tree>
    <p:extLst>
      <p:ext uri="{BB962C8B-B14F-4D97-AF65-F5344CB8AC3E}">
        <p14:creationId xmlns:p14="http://schemas.microsoft.com/office/powerpoint/2010/main" val="388702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ctr">
              <a:defRPr/>
            </a:lvl1pPr>
          </a:lstStyle>
          <a:p>
            <a:r>
              <a:rPr lang="en-US" dirty="0"/>
              <a:t>Click to edit Master title style</a:t>
            </a:r>
          </a:p>
        </p:txBody>
      </p:sp>
      <p:sp>
        <p:nvSpPr>
          <p:cNvPr id="3" name="Content Placeholder 2"/>
          <p:cNvSpPr>
            <a:spLocks noGrp="1"/>
          </p:cNvSpPr>
          <p:nvPr>
            <p:ph idx="1"/>
          </p:nvPr>
        </p:nvSpPr>
        <p:spPr>
          <a:xfrm>
            <a:off x="822960" y="1845737"/>
            <a:ext cx="7543800" cy="361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0B2FED-85C0-469B-AF93-BB194AFBE6DB}" type="datetime1">
              <a:rPr lang="en-US" smtClean="0"/>
              <a:pPr/>
              <a:t>11/9/2023</a:t>
            </a:fld>
            <a:endParaRPr lang="en-US" dirty="0"/>
          </a:p>
        </p:txBody>
      </p:sp>
      <p:sp>
        <p:nvSpPr>
          <p:cNvPr id="5" name="Footer Placeholder 4"/>
          <p:cNvSpPr>
            <a:spLocks noGrp="1"/>
          </p:cNvSpPr>
          <p:nvPr>
            <p:ph type="ftr" sz="quarter" idx="11"/>
          </p:nvPr>
        </p:nvSpPr>
        <p:spPr/>
        <p:txBody>
          <a:bodyPr/>
          <a:lstStyle/>
          <a:p>
            <a:r>
              <a:rPr lang="en-US"/>
              <a:t>OFFICE OF SUPERINTENDENT OF PUBLIC INSTRUCTION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7208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B2FED-85C0-469B-AF93-BB194AFBE6DB}" type="datetime1">
              <a:rPr lang="en-US" smtClean="0"/>
              <a:pPr/>
              <a:t>11/9/2023</a:t>
            </a:fld>
            <a:endParaRPr lang="en-US" dirty="0"/>
          </a:p>
        </p:txBody>
      </p:sp>
      <p:sp>
        <p:nvSpPr>
          <p:cNvPr id="5" name="Footer Placeholder 4"/>
          <p:cNvSpPr>
            <a:spLocks noGrp="1"/>
          </p:cNvSpPr>
          <p:nvPr>
            <p:ph type="ftr" sz="quarter" idx="11"/>
          </p:nvPr>
        </p:nvSpPr>
        <p:spPr/>
        <p:txBody>
          <a:bodyPr/>
          <a:lstStyle/>
          <a:p>
            <a:r>
              <a:rPr lang="en-US"/>
              <a:t>OFFICE OF SUPERINTENDENT OF PUBLIC INSTRUCTION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7" name="Group 6"/>
          <p:cNvGrpSpPr/>
          <p:nvPr userDrawn="1"/>
        </p:nvGrpSpPr>
        <p:grpSpPr>
          <a:xfrm>
            <a:off x="0" y="0"/>
            <a:ext cx="1284790" cy="1262820"/>
            <a:chOff x="0" y="0"/>
            <a:chExt cx="1284790" cy="1262820"/>
          </a:xfrm>
        </p:grpSpPr>
        <p:pic>
          <p:nvPicPr>
            <p:cNvPr id="8" name="Picture 7"/>
            <p:cNvPicPr>
              <a:picLocks noChangeAspect="1"/>
            </p:cNvPicPr>
            <p:nvPr/>
          </p:nvPicPr>
          <p:blipFill>
            <a:blip r:embed="rId2"/>
            <a:stretch>
              <a:fillRect/>
            </a:stretch>
          </p:blipFill>
          <p:spPr>
            <a:xfrm>
              <a:off x="0" y="0"/>
              <a:ext cx="1284790" cy="1241520"/>
            </a:xfrm>
            <a:prstGeom prst="rect">
              <a:avLst/>
            </a:prstGeom>
          </p:spPr>
        </p:pic>
        <p:sp>
          <p:nvSpPr>
            <p:cNvPr id="9" name="Rectangle 8"/>
            <p:cNvSpPr/>
            <p:nvPr/>
          </p:nvSpPr>
          <p:spPr>
            <a:xfrm>
              <a:off x="429856" y="1016599"/>
              <a:ext cx="484428" cy="246221"/>
            </a:xfrm>
            <a:prstGeom prst="rect">
              <a:avLst/>
            </a:prstGeom>
          </p:spPr>
          <p:txBody>
            <a:bodyPr wrap="none">
              <a:spAutoFit/>
            </a:bodyPr>
            <a:lstStyle/>
            <a:p>
              <a:r>
                <a:rPr lang="en-US" sz="1000" u="sng" dirty="0">
                  <a:solidFill>
                    <a:schemeClr val="tx2"/>
                  </a:solidFill>
                  <a:latin typeface="Calibri" panose="020F0502020204030204" pitchFamily="34" charset="0"/>
                  <a:ea typeface="Calibri" panose="020F0502020204030204" pitchFamily="34" charset="0"/>
                  <a:hlinkClick r:id="rId3"/>
                </a:rPr>
                <a:t>CC BY</a:t>
              </a:r>
              <a:endParaRPr lang="en-US" sz="1000" dirty="0">
                <a:solidFill>
                  <a:schemeClr val="tx2"/>
                </a:solidFill>
              </a:endParaRPr>
            </a:p>
          </p:txBody>
        </p:sp>
      </p:grpSp>
      <p:grpSp>
        <p:nvGrpSpPr>
          <p:cNvPr id="10" name="Group 9"/>
          <p:cNvGrpSpPr/>
          <p:nvPr userDrawn="1"/>
        </p:nvGrpSpPr>
        <p:grpSpPr>
          <a:xfrm>
            <a:off x="7859210" y="0"/>
            <a:ext cx="1284790" cy="1262820"/>
            <a:chOff x="0" y="0"/>
            <a:chExt cx="1284790" cy="1262820"/>
          </a:xfrm>
        </p:grpSpPr>
        <p:pic>
          <p:nvPicPr>
            <p:cNvPr id="11" name="Picture 10"/>
            <p:cNvPicPr>
              <a:picLocks noChangeAspect="1"/>
            </p:cNvPicPr>
            <p:nvPr/>
          </p:nvPicPr>
          <p:blipFill>
            <a:blip r:embed="rId2"/>
            <a:stretch>
              <a:fillRect/>
            </a:stretch>
          </p:blipFill>
          <p:spPr>
            <a:xfrm>
              <a:off x="0" y="0"/>
              <a:ext cx="1284790" cy="1241520"/>
            </a:xfrm>
            <a:prstGeom prst="rect">
              <a:avLst/>
            </a:prstGeom>
          </p:spPr>
        </p:pic>
        <p:sp>
          <p:nvSpPr>
            <p:cNvPr id="12" name="Rectangle 11"/>
            <p:cNvSpPr/>
            <p:nvPr/>
          </p:nvSpPr>
          <p:spPr>
            <a:xfrm>
              <a:off x="429856" y="1016599"/>
              <a:ext cx="484428" cy="246221"/>
            </a:xfrm>
            <a:prstGeom prst="rect">
              <a:avLst/>
            </a:prstGeom>
          </p:spPr>
          <p:txBody>
            <a:bodyPr wrap="none">
              <a:spAutoFit/>
            </a:bodyPr>
            <a:lstStyle/>
            <a:p>
              <a:r>
                <a:rPr lang="en-US" sz="1000" u="sng" dirty="0">
                  <a:solidFill>
                    <a:schemeClr val="tx2"/>
                  </a:solidFill>
                  <a:latin typeface="Calibri" panose="020F0502020204030204" pitchFamily="34" charset="0"/>
                  <a:ea typeface="Calibri" panose="020F0502020204030204" pitchFamily="34" charset="0"/>
                  <a:hlinkClick r:id="rId3"/>
                </a:rPr>
                <a:t>CC BY</a:t>
              </a:r>
              <a:endParaRPr lang="en-US" sz="1000" dirty="0">
                <a:solidFill>
                  <a:schemeClr val="tx2"/>
                </a:solidFill>
              </a:endParaRPr>
            </a:p>
          </p:txBody>
        </p:sp>
      </p:grpSp>
    </p:spTree>
    <p:extLst>
      <p:ext uri="{BB962C8B-B14F-4D97-AF65-F5344CB8AC3E}">
        <p14:creationId xmlns:p14="http://schemas.microsoft.com/office/powerpoint/2010/main" val="344269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B2FED-85C0-469B-AF93-BB194AFBE6DB}" type="datetime1">
              <a:rPr lang="en-US" smtClean="0"/>
              <a:pPr/>
              <a:t>11/9/2023</a:t>
            </a:fld>
            <a:endParaRPr lang="en-US" dirty="0"/>
          </a:p>
        </p:txBody>
      </p:sp>
      <p:sp>
        <p:nvSpPr>
          <p:cNvPr id="5" name="Footer Placeholder 4"/>
          <p:cNvSpPr>
            <a:spLocks noGrp="1"/>
          </p:cNvSpPr>
          <p:nvPr>
            <p:ph type="ftr" sz="quarter" idx="11"/>
          </p:nvPr>
        </p:nvSpPr>
        <p:spPr/>
        <p:txBody>
          <a:bodyPr/>
          <a:lstStyle/>
          <a:p>
            <a:r>
              <a:rPr lang="en-US"/>
              <a:t>OFFICE OF SUPERINTENDENT OF PUBLIC INSTRUCTION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grpSp>
        <p:nvGrpSpPr>
          <p:cNvPr id="13" name="Group 12"/>
          <p:cNvGrpSpPr/>
          <p:nvPr userDrawn="1"/>
        </p:nvGrpSpPr>
        <p:grpSpPr>
          <a:xfrm>
            <a:off x="0" y="7665"/>
            <a:ext cx="1526370" cy="1396118"/>
            <a:chOff x="0" y="7665"/>
            <a:chExt cx="1526370" cy="1396118"/>
          </a:xfrm>
        </p:grpSpPr>
        <p:pic>
          <p:nvPicPr>
            <p:cNvPr id="14" name="Picture 13"/>
            <p:cNvPicPr>
              <a:picLocks noChangeAspect="1"/>
            </p:cNvPicPr>
            <p:nvPr/>
          </p:nvPicPr>
          <p:blipFill>
            <a:blip r:embed="rId2"/>
            <a:stretch>
              <a:fillRect/>
            </a:stretch>
          </p:blipFill>
          <p:spPr>
            <a:xfrm>
              <a:off x="0" y="7665"/>
              <a:ext cx="1526370" cy="1377144"/>
            </a:xfrm>
            <a:prstGeom prst="rect">
              <a:avLst/>
            </a:prstGeom>
          </p:spPr>
        </p:pic>
        <p:sp>
          <p:nvSpPr>
            <p:cNvPr id="15" name="Rectangle 14"/>
            <p:cNvSpPr/>
            <p:nvPr/>
          </p:nvSpPr>
          <p:spPr>
            <a:xfrm>
              <a:off x="527830" y="1157562"/>
              <a:ext cx="484428" cy="246221"/>
            </a:xfrm>
            <a:prstGeom prst="rect">
              <a:avLst/>
            </a:prstGeom>
          </p:spPr>
          <p:txBody>
            <a:bodyPr wrap="none">
              <a:spAutoFit/>
            </a:bodyPr>
            <a:lstStyle/>
            <a:p>
              <a:r>
                <a:rPr lang="en-US" sz="1000" u="sng" dirty="0">
                  <a:solidFill>
                    <a:srgbClr val="1F497D"/>
                  </a:solidFill>
                  <a:latin typeface="Calibri" panose="020F0502020204030204" pitchFamily="34" charset="0"/>
                  <a:ea typeface="Calibri" panose="020F0502020204030204" pitchFamily="34" charset="0"/>
                  <a:hlinkClick r:id="rId3"/>
                </a:rPr>
                <a:t>CC BY</a:t>
              </a:r>
              <a:endParaRPr lang="en-US" sz="1000" dirty="0"/>
            </a:p>
          </p:txBody>
        </p:sp>
      </p:grpSp>
      <p:grpSp>
        <p:nvGrpSpPr>
          <p:cNvPr id="16" name="Group 15"/>
          <p:cNvGrpSpPr/>
          <p:nvPr userDrawn="1"/>
        </p:nvGrpSpPr>
        <p:grpSpPr>
          <a:xfrm>
            <a:off x="7603575" y="7665"/>
            <a:ext cx="1526370" cy="1396118"/>
            <a:chOff x="0" y="7665"/>
            <a:chExt cx="1526370" cy="1396118"/>
          </a:xfrm>
        </p:grpSpPr>
        <p:pic>
          <p:nvPicPr>
            <p:cNvPr id="17" name="Picture 16"/>
            <p:cNvPicPr>
              <a:picLocks noChangeAspect="1"/>
            </p:cNvPicPr>
            <p:nvPr/>
          </p:nvPicPr>
          <p:blipFill>
            <a:blip r:embed="rId2"/>
            <a:stretch>
              <a:fillRect/>
            </a:stretch>
          </p:blipFill>
          <p:spPr>
            <a:xfrm>
              <a:off x="0" y="7665"/>
              <a:ext cx="1526370" cy="1377144"/>
            </a:xfrm>
            <a:prstGeom prst="rect">
              <a:avLst/>
            </a:prstGeom>
          </p:spPr>
        </p:pic>
        <p:sp>
          <p:nvSpPr>
            <p:cNvPr id="18" name="Rectangle 17"/>
            <p:cNvSpPr/>
            <p:nvPr/>
          </p:nvSpPr>
          <p:spPr>
            <a:xfrm>
              <a:off x="527830" y="1157562"/>
              <a:ext cx="484428" cy="246221"/>
            </a:xfrm>
            <a:prstGeom prst="rect">
              <a:avLst/>
            </a:prstGeom>
          </p:spPr>
          <p:txBody>
            <a:bodyPr wrap="none">
              <a:spAutoFit/>
            </a:bodyPr>
            <a:lstStyle/>
            <a:p>
              <a:r>
                <a:rPr lang="en-US" sz="1000" u="sng" dirty="0">
                  <a:solidFill>
                    <a:srgbClr val="1F497D"/>
                  </a:solidFill>
                  <a:latin typeface="Calibri" panose="020F0502020204030204" pitchFamily="34" charset="0"/>
                  <a:ea typeface="Calibri" panose="020F0502020204030204" pitchFamily="34" charset="0"/>
                  <a:hlinkClick r:id="rId3"/>
                </a:rPr>
                <a:t>CC BY</a:t>
              </a:r>
              <a:endParaRPr lang="en-US" sz="1000" dirty="0"/>
            </a:p>
          </p:txBody>
        </p:sp>
      </p:grpSp>
    </p:spTree>
    <p:extLst>
      <p:ext uri="{BB962C8B-B14F-4D97-AF65-F5344CB8AC3E}">
        <p14:creationId xmlns:p14="http://schemas.microsoft.com/office/powerpoint/2010/main" val="332856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AF41EE5F-8272-418F-831A-30D607BE9A78}" type="datetime1">
              <a:rPr lang="en-US" smtClean="0"/>
              <a:pPr/>
              <a:t>11/9/2023</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a:t>OFFICE OF SUPERINTENDENT OF PUBLIC INSTRUCTION</a:t>
            </a:r>
            <a:endParaRPr lang="en-US" dirty="0"/>
          </a:p>
        </p:txBody>
      </p:sp>
      <p:sp>
        <p:nvSpPr>
          <p:cNvPr id="13" name="Rectangle 12"/>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0" name="Slide Number Placeholder 8"/>
          <p:cNvSpPr txBox="1">
            <a:spLocks/>
          </p:cNvSpPr>
          <p:nvPr userDrawn="1"/>
        </p:nvSpPr>
        <p:spPr>
          <a:xfrm>
            <a:off x="8001541" y="6041825"/>
            <a:ext cx="984019" cy="361438"/>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7336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D657FC-57D3-4FF5-A42D-2D1C4206EFE5}" type="datetime1">
              <a:rPr lang="en-US" smtClean="0"/>
              <a:t>11/9/2023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a:t>OFFICE OF SUPERINTENDENT OF PUBLIC INSTRUCTION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305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F4793E-01F4-4C0B-BC2F-626EAA6D19B3}" type="datetime1">
              <a:rPr lang="en-US" smtClean="0"/>
              <a:t>11/9/2023</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a:t>OFFICE OF SUPERINTENDENT OF PUBLIC INSTRUCTION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474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C28A9F-4E7F-45B1-8DAC-6B15E7414FA2}" type="datetime1">
              <a:rPr lang="en-US" smtClean="0"/>
              <a:pPr/>
              <a:t>11/9/2023</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a:t>OFFICE OF SUPERINTENDENT OF PUBLIC INSTRUCTION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333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10" name="Rectangle 9"/>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51615D0-AA69-430D-8184-FC2700C54FC6}" type="datetime1">
              <a:rPr lang="en-US" smtClean="0"/>
              <a:pPr/>
              <a:t>11/9/2023</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a:t>OFFICE OF SUPERINTENDENT OF PUBLIC INSTRUCTION</a:t>
            </a:r>
            <a:endParaRPr lang="en-US" dirty="0"/>
          </a:p>
        </p:txBody>
      </p:sp>
      <p:sp>
        <p:nvSpPr>
          <p:cNvPr id="13" name="Rectangle 12"/>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Tree>
    <p:extLst>
      <p:ext uri="{BB962C8B-B14F-4D97-AF65-F5344CB8AC3E}">
        <p14:creationId xmlns:p14="http://schemas.microsoft.com/office/powerpoint/2010/main" val="219558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p:nvPicPr>
        <p:blipFill>
          <a:blip r:embed="rId15">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520B2FED-85C0-469B-AF93-BB194AFBE6DB}" type="datetime1">
              <a:rPr lang="en-US" smtClean="0"/>
              <a:pPr/>
              <a:t>11/9/2023</a:t>
            </a:fld>
            <a:endParaRPr lang="en-US" dirty="0"/>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a:t>OFFICE OF SUPERINTENDENT OF PUBLIC INSTRUCTION</a:t>
            </a:r>
            <a:endParaRPr lang="en-US" dirty="0"/>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Tree>
    <p:extLst>
      <p:ext uri="{BB962C8B-B14F-4D97-AF65-F5344CB8AC3E}">
        <p14:creationId xmlns:p14="http://schemas.microsoft.com/office/powerpoint/2010/main" val="284171171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16" r:id="rId3"/>
    <p:sldLayoutId id="2147483717"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seattleu.edu/ccts/"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hyperlink" Target="http://www.transitionta.org/"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www.seattleu.edu/ccts/"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hyperlink" Target="https://www2.ed.gov/policy/speced/guid/idea/iep-qa-2010.pdf" TargetMode="External"/><Relationship Id="rId5" Type="http://schemas.openxmlformats.org/officeDocument/2006/relationships/hyperlink" Target="http://www.k12.wa.us/SpecialEd/publications.aspx" TargetMode="External"/><Relationship Id="rId4" Type="http://schemas.openxmlformats.org/officeDocument/2006/relationships/hyperlink" Target="http://www.k12.wa.us/SpecialEd/Data/ModelStateForms.aspx"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mailto:speced@k12.wa.us"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www.k12.wa.us/" TargetMode="External"/><Relationship Id="rId4" Type="http://schemas.openxmlformats.org/officeDocument/2006/relationships/image" Target="cid:image005.png@01D2F17D.8CEE28F0"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k12.wa.us/SpecialEd/pubdocs/SLD_Guid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6.xml"/><Relationship Id="rId7" Type="http://schemas.openxmlformats.org/officeDocument/2006/relationships/slide" Target="slide16.xml"/><Relationship Id="rId12" Type="http://schemas.openxmlformats.org/officeDocument/2006/relationships/slide" Target="slide3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slide" Target="slide14.xml"/><Relationship Id="rId11" Type="http://schemas.openxmlformats.org/officeDocument/2006/relationships/slide" Target="slide25.xml"/><Relationship Id="rId5" Type="http://schemas.openxmlformats.org/officeDocument/2006/relationships/slide" Target="slide11.xml"/><Relationship Id="rId10"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1.xml"/><Relationship Id="rId3" Type="http://schemas.openxmlformats.org/officeDocument/2006/relationships/slide" Target="slide37.xml"/><Relationship Id="rId7" Type="http://schemas.openxmlformats.org/officeDocument/2006/relationships/slide" Target="slide49.xml"/><Relationship Id="rId12" Type="http://schemas.openxmlformats.org/officeDocument/2006/relationships/slide" Target="slide67.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slide" Target="slide46.xml"/><Relationship Id="rId11" Type="http://schemas.openxmlformats.org/officeDocument/2006/relationships/slide" Target="slide64.xml"/><Relationship Id="rId5" Type="http://schemas.openxmlformats.org/officeDocument/2006/relationships/slide" Target="slide43.xml"/><Relationship Id="rId10" Type="http://schemas.openxmlformats.org/officeDocument/2006/relationships/slide" Target="slide61.xml"/><Relationship Id="rId4" Type="http://schemas.openxmlformats.org/officeDocument/2006/relationships/slide" Target="slide40.xml"/><Relationship Id="rId9" Type="http://schemas.openxmlformats.org/officeDocument/2006/relationships/slide" Target="slide58.xml"/><Relationship Id="rId14" Type="http://schemas.openxmlformats.org/officeDocument/2006/relationships/slide" Target="slide7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86.xml"/><Relationship Id="rId13" Type="http://schemas.openxmlformats.org/officeDocument/2006/relationships/slide" Target="slide104.xml"/><Relationship Id="rId3" Type="http://schemas.openxmlformats.org/officeDocument/2006/relationships/slide" Target="slide76.xml"/><Relationship Id="rId7" Type="http://schemas.openxmlformats.org/officeDocument/2006/relationships/slide" Target="slide83.xml"/><Relationship Id="rId12" Type="http://schemas.openxmlformats.org/officeDocument/2006/relationships/slide" Target="slide102.xml"/><Relationship Id="rId17" Type="http://schemas.openxmlformats.org/officeDocument/2006/relationships/slide" Target="slide108.xml"/><Relationship Id="rId2" Type="http://schemas.openxmlformats.org/officeDocument/2006/relationships/notesSlide" Target="../notesSlides/notesSlide5.xml"/><Relationship Id="rId16" Type="http://schemas.openxmlformats.org/officeDocument/2006/relationships/slide" Target="slide107.xml"/><Relationship Id="rId1" Type="http://schemas.openxmlformats.org/officeDocument/2006/relationships/slideLayout" Target="../slideLayouts/slideLayout9.xml"/><Relationship Id="rId6" Type="http://schemas.openxmlformats.org/officeDocument/2006/relationships/slide" Target="slide80.xml"/><Relationship Id="rId11" Type="http://schemas.openxmlformats.org/officeDocument/2006/relationships/slide" Target="slide98.xml"/><Relationship Id="rId5" Type="http://schemas.openxmlformats.org/officeDocument/2006/relationships/slide" Target="slide81.xml"/><Relationship Id="rId15" Type="http://schemas.openxmlformats.org/officeDocument/2006/relationships/slide" Target="slide106.xml"/><Relationship Id="rId10" Type="http://schemas.openxmlformats.org/officeDocument/2006/relationships/slide" Target="slide93.xml"/><Relationship Id="rId4" Type="http://schemas.openxmlformats.org/officeDocument/2006/relationships/slide" Target="slide77.xml"/><Relationship Id="rId9" Type="http://schemas.openxmlformats.org/officeDocument/2006/relationships/slide" Target="slide89.xml"/><Relationship Id="rId14" Type="http://schemas.openxmlformats.org/officeDocument/2006/relationships/slide" Target="slide10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228600" y="1524000"/>
            <a:ext cx="8686800" cy="1828800"/>
          </a:xfrm>
        </p:spPr>
        <p:txBody>
          <a:bodyPr>
            <a:normAutofit fontScale="90000"/>
          </a:bodyPr>
          <a:lstStyle/>
          <a:p>
            <a:pPr algn="ctr" eaLnBrk="1" hangingPunct="1"/>
            <a:r>
              <a:rPr lang="en-US" altLang="en-US" sz="6100" dirty="0">
                <a:latin typeface="Garamond" panose="02020404030301010803" pitchFamily="18" charset="0"/>
              </a:rPr>
              <a:t>Evaluation &amp; IEP</a:t>
            </a:r>
            <a:br>
              <a:rPr lang="en-US" altLang="en-US" sz="6100" dirty="0">
                <a:latin typeface="Garamond" panose="02020404030301010803" pitchFamily="18" charset="0"/>
              </a:rPr>
            </a:br>
            <a:r>
              <a:rPr lang="en-US" altLang="en-US" sz="6100" dirty="0">
                <a:latin typeface="Garamond" panose="02020404030301010803" pitchFamily="18" charset="0"/>
              </a:rPr>
              <a:t> Technical Assistance Module</a:t>
            </a:r>
            <a:br>
              <a:rPr lang="en-US" altLang="en-US" sz="5400" dirty="0">
                <a:latin typeface="Garamond" panose="02020404030301010803" pitchFamily="18" charset="0"/>
              </a:rPr>
            </a:br>
            <a:r>
              <a:rPr lang="en-US" altLang="en-US" sz="5400" dirty="0">
                <a:latin typeface="Garamond" panose="02020404030301010803" pitchFamily="18" charset="0"/>
              </a:rPr>
              <a:t>(</a:t>
            </a:r>
            <a:r>
              <a:rPr lang="en-US" altLang="en-US" sz="4400" dirty="0">
                <a:latin typeface="Garamond" panose="02020404030301010803" pitchFamily="18" charset="0"/>
              </a:rPr>
              <a:t>IDEA 2004 and WAC 392-172A)</a:t>
            </a:r>
            <a:br>
              <a:rPr lang="en-US" altLang="en-US" sz="5400" dirty="0"/>
            </a:br>
            <a:endParaRPr lang="en-US" altLang="en-US" sz="5400" dirty="0"/>
          </a:p>
        </p:txBody>
      </p:sp>
      <p:sp>
        <p:nvSpPr>
          <p:cNvPr id="3077" name="Rectangle 3"/>
          <p:cNvSpPr>
            <a:spLocks noGrp="1" noChangeArrowheads="1"/>
          </p:cNvSpPr>
          <p:nvPr>
            <p:ph type="subTitle" idx="1"/>
          </p:nvPr>
        </p:nvSpPr>
        <p:spPr>
          <a:xfrm>
            <a:off x="657922" y="3269894"/>
            <a:ext cx="7886232" cy="3588106"/>
          </a:xfrm>
        </p:spPr>
        <p:txBody>
          <a:bodyPr/>
          <a:lstStyle/>
          <a:p>
            <a:pPr algn="ctr" eaLnBrk="1" hangingPunct="1"/>
            <a:r>
              <a:rPr lang="en-US" altLang="en-US" sz="3200" dirty="0">
                <a:solidFill>
                  <a:schemeClr val="tx2"/>
                </a:solidFill>
                <a:latin typeface="Garamond" panose="02020404030301010803" pitchFamily="18" charset="0"/>
              </a:rPr>
              <a:t>OSPI Special Education</a:t>
            </a:r>
          </a:p>
          <a:p>
            <a:pPr algn="ctr" eaLnBrk="1" hangingPunct="1"/>
            <a:r>
              <a:rPr lang="en-US" altLang="en-US" sz="3200" dirty="0">
                <a:solidFill>
                  <a:schemeClr val="tx2"/>
                </a:solidFill>
                <a:latin typeface="Garamond" panose="02020404030301010803" pitchFamily="18" charset="0"/>
              </a:rPr>
              <a:t>Olympia, Washington</a:t>
            </a:r>
          </a:p>
          <a:p>
            <a:pPr algn="ctr" eaLnBrk="1" hangingPunct="1"/>
            <a:endParaRPr lang="en-US" altLang="en-US" sz="3200" dirty="0">
              <a:solidFill>
                <a:schemeClr val="tx2"/>
              </a:solidFill>
              <a:latin typeface="Garamond" panose="02020404030301010803" pitchFamily="18" charset="0"/>
            </a:endParaRPr>
          </a:p>
          <a:p>
            <a:pPr algn="ctr" eaLnBrk="1" hangingPunct="1"/>
            <a:r>
              <a:rPr lang="en-US" altLang="en-US" sz="3200" dirty="0">
                <a:solidFill>
                  <a:schemeClr val="tx2"/>
                </a:solidFill>
                <a:latin typeface="Garamond" panose="02020404030301010803" pitchFamily="18" charset="0"/>
              </a:rPr>
              <a:t>April 2008 </a:t>
            </a:r>
            <a:r>
              <a:rPr lang="en-US" altLang="en-US" i="1" dirty="0">
                <a:solidFill>
                  <a:schemeClr val="tx2"/>
                </a:solidFill>
                <a:latin typeface="Garamond" panose="02020404030301010803" pitchFamily="18" charset="0"/>
              </a:rPr>
              <a:t>(Revised and Updated </a:t>
            </a:r>
            <a:r>
              <a:rPr lang="en-US" altLang="en-US" i="1" dirty="0">
                <a:latin typeface="Garamond" panose="02020404030301010803" pitchFamily="18" charset="0"/>
              </a:rPr>
              <a:t>December</a:t>
            </a:r>
            <a:r>
              <a:rPr lang="en-US" altLang="en-US" i="1" dirty="0">
                <a:solidFill>
                  <a:schemeClr val="tx2"/>
                </a:solidFill>
                <a:latin typeface="Garamond" panose="02020404030301010803" pitchFamily="18" charset="0"/>
              </a:rPr>
              <a:t> 2017)</a:t>
            </a:r>
          </a:p>
        </p:txBody>
      </p:sp>
    </p:spTree>
    <p:extLst>
      <p:ext uri="{BB962C8B-B14F-4D97-AF65-F5344CB8AC3E}">
        <p14:creationId xmlns:p14="http://schemas.microsoft.com/office/powerpoint/2010/main" val="41008609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IEP Review Form</a:t>
            </a:r>
          </a:p>
        </p:txBody>
      </p:sp>
      <p:pic>
        <p:nvPicPr>
          <p:cNvPr id="12291" name="Picture 5" descr="A screenshot of the IEP Review Form – a tool that can assist district staff in reviewing IEPs for compliance.&#10;"/>
          <p:cNvPicPr>
            <a:picLocks noChangeAspect="1" noChangeArrowheads="1"/>
          </p:cNvPicPr>
          <p:nvPr/>
        </p:nvPicPr>
        <p:blipFill>
          <a:blip r:embed="rId3">
            <a:extLst>
              <a:ext uri="{28A0092B-C50C-407E-A947-70E740481C1C}">
                <a14:useLocalDpi xmlns:a14="http://schemas.microsoft.com/office/drawing/2010/main" val="0"/>
              </a:ext>
            </a:extLst>
          </a:blip>
          <a:srcRect l="24110" t="9850" r="23820" b="6429"/>
          <a:stretch>
            <a:fillRect/>
          </a:stretch>
        </p:blipFill>
        <p:spPr bwMode="auto">
          <a:xfrm>
            <a:off x="762000" y="304800"/>
            <a:ext cx="7239000" cy="64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F2B48D-0154-4D53-852D-0027BA40A878}" type="slidenum">
              <a:rPr lang="en-US" altLang="en-US" smtClean="0"/>
              <a:pPr/>
              <a:t>10</a:t>
            </a:fld>
            <a:endParaRPr lang="en-US" altLang="en-US" dirty="0"/>
          </a:p>
        </p:txBody>
      </p:sp>
    </p:spTree>
    <p:extLst>
      <p:ext uri="{BB962C8B-B14F-4D97-AF65-F5344CB8AC3E}">
        <p14:creationId xmlns:p14="http://schemas.microsoft.com/office/powerpoint/2010/main" val="25941298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ChangeArrowheads="1"/>
          </p:cNvSpPr>
          <p:nvPr>
            <p:ph type="title"/>
          </p:nvPr>
        </p:nvSpPr>
        <p:spPr/>
        <p:txBody>
          <a:bodyPr>
            <a:normAutofit fontScale="90000"/>
          </a:bodyPr>
          <a:lstStyle/>
          <a:p>
            <a:pPr algn="ctr" eaLnBrk="1" hangingPunct="1"/>
            <a:r>
              <a:rPr lang="en-US" altLang="en-US" sz="3800" dirty="0"/>
              <a:t>Course(s) of Study – </a:t>
            </a:r>
            <a:br>
              <a:rPr lang="en-US" altLang="en-US" sz="3800" dirty="0"/>
            </a:br>
            <a:r>
              <a:rPr lang="en-US" altLang="en-US" sz="3800" dirty="0"/>
              <a:t> Compliant Examples</a:t>
            </a:r>
            <a:br>
              <a:rPr lang="en-US" altLang="en-US" sz="3800" dirty="0"/>
            </a:br>
            <a:endParaRPr lang="en-US" altLang="en-US" sz="3800" dirty="0"/>
          </a:p>
        </p:txBody>
      </p:sp>
      <p:sp>
        <p:nvSpPr>
          <p:cNvPr id="96261" name="Rectangle 3"/>
          <p:cNvSpPr>
            <a:spLocks noGrp="1" noChangeArrowheads="1"/>
          </p:cNvSpPr>
          <p:nvPr>
            <p:ph idx="1"/>
          </p:nvPr>
        </p:nvSpPr>
        <p:spPr/>
        <p:txBody>
          <a:bodyPr>
            <a:normAutofit fontScale="92500" lnSpcReduction="20000"/>
          </a:bodyPr>
          <a:lstStyle/>
          <a:p>
            <a:pPr marL="512064" indent="-512064">
              <a:lnSpc>
                <a:spcPct val="90000"/>
              </a:lnSpc>
              <a:buSzPct val="80000"/>
              <a:buFont typeface="Garamond" panose="02020404030301010803" pitchFamily="18" charset="0"/>
              <a:buAutoNum type="arabicPeriod"/>
            </a:pPr>
            <a:r>
              <a:rPr lang="en-US" altLang="en-US" sz="2800" dirty="0"/>
              <a:t>“Sue will continue to receive specially designed instruction with an alternate curriculum, including instruction focused on self-care and communication skills, and will participate in work experience and vocational elective courses during her last 2 years of school.”</a:t>
            </a:r>
          </a:p>
          <a:p>
            <a:pPr marL="512064" indent="-512064">
              <a:lnSpc>
                <a:spcPct val="90000"/>
              </a:lnSpc>
              <a:buSzPct val="80000"/>
              <a:buFont typeface="Garamond" panose="02020404030301010803" pitchFamily="18" charset="0"/>
              <a:buAutoNum type="arabicPeriod"/>
            </a:pPr>
            <a:r>
              <a:rPr lang="en-US" altLang="en-US" sz="2800" dirty="0"/>
              <a:t>“During his upcoming senior year, Bob will receive specially designed instruction with an alternate curriculum, including instruction focused on career development, functional academics, and community referenced skills that are linked to the state standards for Reading and Math.”</a:t>
            </a:r>
          </a:p>
        </p:txBody>
      </p:sp>
      <p:sp>
        <p:nvSpPr>
          <p:cNvPr id="10" name="Text Box 6"/>
          <p:cNvSpPr txBox="1">
            <a:spLocks noChangeArrowheads="1"/>
          </p:cNvSpPr>
          <p:nvPr/>
        </p:nvSpPr>
        <p:spPr bwMode="auto">
          <a:xfrm>
            <a:off x="251460" y="6418385"/>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F, G, and H.</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54241" y="6237666"/>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5A2953-FD05-4836-8FB2-B1E3D1EA88F9}" type="slidenum">
              <a:rPr lang="en-US" altLang="en-US" sz="1800" b="1">
                <a:solidFill>
                  <a:schemeClr val="bg1"/>
                </a:solidFill>
                <a:latin typeface="Garamond" panose="02020404030301010803" pitchFamily="18" charset="0"/>
              </a:rPr>
              <a:pPr eaLnBrk="1" hangingPunct="1"/>
              <a:t>100</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2291192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normAutofit fontScale="90000"/>
          </a:bodyPr>
          <a:lstStyle/>
          <a:p>
            <a:pPr algn="ctr" eaLnBrk="1" hangingPunct="1"/>
            <a:r>
              <a:rPr lang="en-US" altLang="en-US" sz="3800" dirty="0"/>
              <a:t>Course(s) of Study – </a:t>
            </a:r>
            <a:br>
              <a:rPr lang="en-US" altLang="en-US" sz="3800" dirty="0"/>
            </a:br>
            <a:r>
              <a:rPr lang="en-US" altLang="en-US" sz="3800" dirty="0"/>
              <a:t>Non-Compliant Examples</a:t>
            </a:r>
            <a:br>
              <a:rPr lang="en-US" altLang="en-US" sz="3800" dirty="0"/>
            </a:br>
            <a:endParaRPr lang="en-US" altLang="en-US" sz="3800" dirty="0"/>
          </a:p>
        </p:txBody>
      </p:sp>
      <p:sp>
        <p:nvSpPr>
          <p:cNvPr id="97285" name="Rectangle 3"/>
          <p:cNvSpPr>
            <a:spLocks noGrp="1" noChangeArrowheads="1"/>
          </p:cNvSpPr>
          <p:nvPr>
            <p:ph idx="1"/>
          </p:nvPr>
        </p:nvSpPr>
        <p:spPr/>
        <p:txBody>
          <a:bodyPr/>
          <a:lstStyle/>
          <a:p>
            <a:pPr marL="514350" indent="-512064">
              <a:lnSpc>
                <a:spcPct val="90000"/>
              </a:lnSpc>
              <a:buSzPct val="80000"/>
              <a:buFont typeface="+mj-lt"/>
              <a:buAutoNum type="arabicPeriod"/>
              <a:defRPr/>
            </a:pPr>
            <a:r>
              <a:rPr lang="en-US" sz="2600" dirty="0"/>
              <a:t>A box is checked on the IEP indicating that the student is completing the courses required for a high school diploma.</a:t>
            </a:r>
          </a:p>
          <a:p>
            <a:pPr marL="514350" indent="-512064" eaLnBrk="1" hangingPunct="1">
              <a:lnSpc>
                <a:spcPct val="90000"/>
              </a:lnSpc>
              <a:buSzPct val="80000"/>
              <a:buFont typeface="+mj-lt"/>
              <a:buAutoNum type="arabicPeriod"/>
              <a:defRPr/>
            </a:pPr>
            <a:r>
              <a:rPr lang="en-US" sz="2600" dirty="0"/>
              <a:t>“The student took wood shop, auto body repair, and metal working last year.”  </a:t>
            </a:r>
          </a:p>
          <a:p>
            <a:pPr marL="514350" indent="-512064">
              <a:lnSpc>
                <a:spcPct val="90000"/>
              </a:lnSpc>
              <a:buSzPct val="80000"/>
              <a:buFont typeface="+mj-lt"/>
              <a:buAutoNum type="arabicPeriod"/>
              <a:defRPr/>
            </a:pPr>
            <a:r>
              <a:rPr lang="en-US" sz="2600" dirty="0"/>
              <a:t>“Bob attends the self-contained classroom for students with developmental disabilities who are older than 18.”</a:t>
            </a:r>
          </a:p>
          <a:p>
            <a:pPr eaLnBrk="1" hangingPunct="1">
              <a:lnSpc>
                <a:spcPct val="90000"/>
              </a:lnSpc>
              <a:defRPr/>
            </a:pPr>
            <a:endParaRPr lang="en-US" sz="2800" dirty="0"/>
          </a:p>
        </p:txBody>
      </p:sp>
      <p:sp>
        <p:nvSpPr>
          <p:cNvPr id="68614" name="Text Box 6"/>
          <p:cNvSpPr txBox="1">
            <a:spLocks noChangeArrowheads="1"/>
          </p:cNvSpPr>
          <p:nvPr/>
        </p:nvSpPr>
        <p:spPr bwMode="auto">
          <a:xfrm>
            <a:off x="0" y="640616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See also IEP sample E.</a:t>
            </a:r>
            <a:endParaRPr lang="en-US" altLang="en-US" sz="1800" i="1" dirty="0">
              <a:solidFill>
                <a:schemeClr val="bg1"/>
              </a:solidFill>
            </a:endParaRPr>
          </a:p>
        </p:txBody>
      </p:sp>
      <p:sp>
        <p:nvSpPr>
          <p:cNvPr id="8" name="Slide Number Placeholder 5"/>
          <p:cNvSpPr txBox="1">
            <a:spLocks noGrp="1"/>
          </p:cNvSpPr>
          <p:nvPr/>
        </p:nvSpPr>
        <p:spPr bwMode="auto">
          <a:xfrm>
            <a:off x="6809800" y="6177560"/>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CE9B4DB-7204-4E12-A39C-0685BDC19BF9}" type="slidenum">
              <a:rPr lang="en-US" altLang="en-US" b="1">
                <a:solidFill>
                  <a:schemeClr val="bg1"/>
                </a:solidFill>
                <a:latin typeface="Garamond" panose="02020404030301010803" pitchFamily="18" charset="0"/>
              </a:rPr>
              <a:pPr algn="r" eaLnBrk="1" hangingPunct="1"/>
              <a:t>101</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8648592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381000" y="566058"/>
            <a:ext cx="8229600" cy="1139825"/>
          </a:xfrm>
        </p:spPr>
        <p:txBody>
          <a:bodyPr/>
          <a:lstStyle/>
          <a:p>
            <a:pPr algn="ctr"/>
            <a:r>
              <a:rPr lang="en-US" altLang="en-US" sz="4000" dirty="0"/>
              <a:t>Transition - Annual IEP Goals</a:t>
            </a:r>
            <a:br>
              <a:rPr lang="en-US" altLang="en-US" sz="4000" dirty="0"/>
            </a:br>
            <a:r>
              <a:rPr lang="en-US" altLang="en-US" sz="4000" dirty="0"/>
              <a:t> WAC 392-172A-03090</a:t>
            </a:r>
          </a:p>
        </p:txBody>
      </p:sp>
      <p:sp>
        <p:nvSpPr>
          <p:cNvPr id="69636" name="Rectangle 3"/>
          <p:cNvSpPr>
            <a:spLocks noGrp="1" noChangeArrowheads="1"/>
          </p:cNvSpPr>
          <p:nvPr>
            <p:ph idx="1"/>
          </p:nvPr>
        </p:nvSpPr>
        <p:spPr>
          <a:xfrm>
            <a:off x="457200" y="2438400"/>
            <a:ext cx="8229600" cy="3692525"/>
          </a:xfrm>
        </p:spPr>
        <p:txBody>
          <a:bodyPr/>
          <a:lstStyle/>
          <a:p>
            <a:pPr>
              <a:lnSpc>
                <a:spcPct val="90000"/>
              </a:lnSpc>
            </a:pPr>
            <a:r>
              <a:rPr lang="en-US" altLang="en-US" sz="3600" dirty="0"/>
              <a:t>IEPs must contain measurable annual goals, including academic and functional goals, designed to meet the student’s needs that result from the student’s disability. </a:t>
            </a:r>
          </a:p>
        </p:txBody>
      </p:sp>
      <p:sp>
        <p:nvSpPr>
          <p:cNvPr id="5" name="Rectangle 6"/>
          <p:cNvSpPr>
            <a:spLocks noGrp="1" noChangeArrowheads="1"/>
          </p:cNvSpPr>
          <p:nvPr>
            <p:ph type="sldNum" sz="quarter" idx="12"/>
          </p:nvPr>
        </p:nvSpPr>
        <p:spPr>
          <a:xfrm>
            <a:off x="7798265" y="6275866"/>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45140F-9DF6-421C-AE05-2361EED0C6BF}" type="slidenum">
              <a:rPr lang="en-US" altLang="en-US" sz="1800" b="1">
                <a:solidFill>
                  <a:schemeClr val="bg1"/>
                </a:solidFill>
                <a:latin typeface="Garamond" panose="02020404030301010803" pitchFamily="18" charset="0"/>
              </a:rPr>
              <a:pPr eaLnBrk="1" hangingPunct="1"/>
              <a:t>102</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609464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algn="ctr"/>
            <a:r>
              <a:rPr lang="en-US" altLang="en-US" sz="4000" dirty="0"/>
              <a:t>Transition - Annual IEP Goals</a:t>
            </a:r>
            <a:br>
              <a:rPr lang="en-US" altLang="en-US" sz="4000" dirty="0"/>
            </a:br>
            <a:r>
              <a:rPr lang="en-US" altLang="en-US" sz="4000" dirty="0"/>
              <a:t>Examples</a:t>
            </a:r>
          </a:p>
        </p:txBody>
      </p:sp>
      <p:sp>
        <p:nvSpPr>
          <p:cNvPr id="99332" name="Rectangle 3"/>
          <p:cNvSpPr>
            <a:spLocks noGrp="1" noChangeArrowheads="1"/>
          </p:cNvSpPr>
          <p:nvPr>
            <p:ph idx="1"/>
          </p:nvPr>
        </p:nvSpPr>
        <p:spPr/>
        <p:txBody>
          <a:bodyPr/>
          <a:lstStyle/>
          <a:p>
            <a:pPr marL="514350" lvl="1" indent="-514350">
              <a:lnSpc>
                <a:spcPct val="90000"/>
              </a:lnSpc>
              <a:buClr>
                <a:schemeClr val="accent1"/>
              </a:buClr>
              <a:buSzPct val="80000"/>
              <a:buFont typeface="+mj-lt"/>
              <a:buAutoNum type="arabicPeriod"/>
              <a:defRPr/>
            </a:pPr>
            <a:r>
              <a:rPr lang="en-US" sz="2800" dirty="0"/>
              <a:t>Academic goals, such as improving reading comprehension skills.</a:t>
            </a:r>
          </a:p>
          <a:p>
            <a:pPr marL="514350" lvl="1" indent="-514350">
              <a:lnSpc>
                <a:spcPct val="90000"/>
              </a:lnSpc>
              <a:buClr>
                <a:schemeClr val="accent1"/>
              </a:buClr>
              <a:buSzPct val="80000"/>
              <a:buFont typeface="+mj-lt"/>
              <a:buAutoNum type="arabicPeriod"/>
              <a:defRPr/>
            </a:pPr>
            <a:r>
              <a:rPr lang="en-US" sz="2800" dirty="0"/>
              <a:t>Written language goals that include writing resumes and letters of application.</a:t>
            </a:r>
          </a:p>
          <a:p>
            <a:pPr marL="514350" lvl="1" indent="-514350">
              <a:lnSpc>
                <a:spcPct val="90000"/>
              </a:lnSpc>
              <a:buClr>
                <a:schemeClr val="accent1"/>
              </a:buClr>
              <a:buSzPct val="80000"/>
              <a:buFont typeface="+mj-lt"/>
              <a:buAutoNum type="arabicPeriod"/>
              <a:defRPr/>
            </a:pPr>
            <a:r>
              <a:rPr lang="en-US" sz="2800" dirty="0"/>
              <a:t>Behavior goals addressing on the job behavior.</a:t>
            </a:r>
          </a:p>
          <a:p>
            <a:pPr marL="514350" lvl="1" indent="-514350">
              <a:lnSpc>
                <a:spcPct val="90000"/>
              </a:lnSpc>
              <a:buClr>
                <a:schemeClr val="accent1"/>
              </a:buClr>
              <a:buSzPct val="80000"/>
              <a:buFont typeface="+mj-lt"/>
              <a:buAutoNum type="arabicPeriod"/>
              <a:defRPr/>
            </a:pPr>
            <a:r>
              <a:rPr lang="en-US" sz="2800" dirty="0"/>
              <a:t>Adaptive/life skills goals in the area of accessing community services (such as public transportation) </a:t>
            </a:r>
          </a:p>
          <a:p>
            <a:pPr marL="342900" lvl="1" indent="-342900">
              <a:lnSpc>
                <a:spcPct val="90000"/>
              </a:lnSpc>
              <a:buClr>
                <a:schemeClr val="accent1"/>
              </a:buClr>
              <a:buSzPct val="65000"/>
              <a:buFont typeface="Wingdings" panose="05000000000000000000" pitchFamily="2" charset="2"/>
              <a:buChar char="n"/>
              <a:defRPr/>
            </a:pPr>
            <a:endParaRPr lang="en-US" sz="3000" dirty="0"/>
          </a:p>
          <a:p>
            <a:pPr>
              <a:lnSpc>
                <a:spcPct val="90000"/>
              </a:lnSpc>
              <a:defRPr/>
            </a:pPr>
            <a:endParaRPr lang="en-US" sz="2400" dirty="0"/>
          </a:p>
        </p:txBody>
      </p:sp>
      <p:sp>
        <p:nvSpPr>
          <p:cNvPr id="99333" name="Rectangle 4"/>
          <p:cNvSpPr>
            <a:spLocks noChangeArrowheads="1"/>
          </p:cNvSpPr>
          <p:nvPr/>
        </p:nvSpPr>
        <p:spPr bwMode="auto">
          <a:xfrm>
            <a:off x="228600" y="6411686"/>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i="1" dirty="0">
                <a:solidFill>
                  <a:schemeClr val="bg1"/>
                </a:solidFill>
              </a:rPr>
              <a:t>See also IEP samples E, F, G, and H.</a:t>
            </a:r>
          </a:p>
        </p:txBody>
      </p:sp>
      <p:sp>
        <p:nvSpPr>
          <p:cNvPr id="5" name="Rectangle 6"/>
          <p:cNvSpPr>
            <a:spLocks noGrp="1" noChangeArrowheads="1"/>
          </p:cNvSpPr>
          <p:nvPr>
            <p:ph type="sldNum" sz="quarter" idx="12"/>
          </p:nvPr>
        </p:nvSpPr>
        <p:spPr>
          <a:xfrm>
            <a:off x="7874750" y="6230967"/>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60404-FDAF-49D7-9E77-E76B9753D981}" type="slidenum">
              <a:rPr lang="en-US" altLang="en-US" sz="1800" b="1">
                <a:solidFill>
                  <a:schemeClr val="bg1"/>
                </a:solidFill>
                <a:latin typeface="Garamond" panose="02020404030301010803" pitchFamily="18" charset="0"/>
              </a:rPr>
              <a:pPr eaLnBrk="1" hangingPunct="1"/>
              <a:t>103</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04804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algn="ctr"/>
            <a:r>
              <a:rPr lang="en-US" altLang="en-US" sz="4000" dirty="0"/>
              <a:t>Transition - Student Participation</a:t>
            </a:r>
            <a:br>
              <a:rPr lang="en-US" altLang="en-US" sz="4000" dirty="0"/>
            </a:br>
            <a:r>
              <a:rPr lang="en-US" altLang="en-US" sz="4000" dirty="0"/>
              <a:t>WAC 392-172A-03095(2)</a:t>
            </a:r>
          </a:p>
        </p:txBody>
      </p:sp>
      <p:sp>
        <p:nvSpPr>
          <p:cNvPr id="70660" name="Rectangle 3"/>
          <p:cNvSpPr>
            <a:spLocks noGrp="1" noChangeArrowheads="1"/>
          </p:cNvSpPr>
          <p:nvPr>
            <p:ph idx="1"/>
          </p:nvPr>
        </p:nvSpPr>
        <p:spPr>
          <a:xfrm>
            <a:off x="457200" y="2094569"/>
            <a:ext cx="8229600" cy="3489267"/>
          </a:xfrm>
        </p:spPr>
        <p:txBody>
          <a:bodyPr/>
          <a:lstStyle/>
          <a:p>
            <a:pPr marL="233363" indent="-233363">
              <a:lnSpc>
                <a:spcPct val="90000"/>
              </a:lnSpc>
              <a:buFont typeface="Arial" panose="020B0604020202020204" pitchFamily="34" charset="0"/>
              <a:buChar char="•"/>
            </a:pPr>
            <a:r>
              <a:rPr lang="en-US" altLang="en-US" sz="3200" dirty="0"/>
              <a:t>Students must be invited to participate in IEP meetings when postsecondary goals and/or transition services will be discussed.</a:t>
            </a:r>
          </a:p>
          <a:p>
            <a:pPr marL="233363" indent="-233363">
              <a:lnSpc>
                <a:spcPct val="90000"/>
              </a:lnSpc>
              <a:buFont typeface="Arial" panose="020B0604020202020204" pitchFamily="34" charset="0"/>
              <a:buChar char="•"/>
            </a:pPr>
            <a:r>
              <a:rPr lang="en-US" altLang="en-US" sz="3200" dirty="0"/>
              <a:t>If the student does not attend the IEP meeting, the district must take steps to ensure that the student’s preferences and interests are considered.</a:t>
            </a:r>
          </a:p>
        </p:txBody>
      </p:sp>
      <p:sp>
        <p:nvSpPr>
          <p:cNvPr id="70661" name="Rectangle 8"/>
          <p:cNvSpPr>
            <a:spLocks noChangeArrowheads="1"/>
          </p:cNvSpPr>
          <p:nvPr/>
        </p:nvSpPr>
        <p:spPr bwMode="auto">
          <a:xfrm>
            <a:off x="175153" y="6422099"/>
            <a:ext cx="8772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IEP sample E.</a:t>
            </a:r>
            <a:endParaRPr lang="en-US" altLang="en-US" sz="1800" i="1" dirty="0">
              <a:solidFill>
                <a:schemeClr val="bg1"/>
              </a:solidFill>
            </a:endParaRPr>
          </a:p>
        </p:txBody>
      </p:sp>
      <p:sp>
        <p:nvSpPr>
          <p:cNvPr id="2" name="Slide Number Placeholder 1"/>
          <p:cNvSpPr>
            <a:spLocks noGrp="1"/>
          </p:cNvSpPr>
          <p:nvPr>
            <p:ph type="sldNum" sz="quarter" idx="12"/>
          </p:nvPr>
        </p:nvSpPr>
        <p:spPr>
          <a:xfrm>
            <a:off x="7796504" y="6260716"/>
            <a:ext cx="984019" cy="361438"/>
          </a:xfrm>
        </p:spPr>
        <p:txBody>
          <a:bodyPr/>
          <a:lstStyle/>
          <a:p>
            <a:fld id="{6113E31D-E2AB-40D1-8B51-AFA5AFEF393A}" type="slidenum">
              <a:rPr lang="en-US" sz="1800" b="1" smtClean="0">
                <a:solidFill>
                  <a:schemeClr val="bg1"/>
                </a:solidFill>
                <a:latin typeface="Garamond" panose="02020404030301010803" pitchFamily="18" charset="0"/>
              </a:rPr>
              <a:t>104</a:t>
            </a:fld>
            <a:endParaRPr 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5473314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algn="ctr"/>
            <a:r>
              <a:rPr lang="en-US" altLang="en-US" sz="4000" dirty="0"/>
              <a:t>Transition – Agency Participation</a:t>
            </a:r>
            <a:br>
              <a:rPr lang="en-US" altLang="en-US" sz="4000" dirty="0"/>
            </a:br>
            <a:r>
              <a:rPr lang="en-US" altLang="en-US" sz="4000" dirty="0"/>
              <a:t> WAC 392-172A-03095(2)(c)</a:t>
            </a:r>
          </a:p>
        </p:txBody>
      </p:sp>
      <p:sp>
        <p:nvSpPr>
          <p:cNvPr id="71684" name="Rectangle 3"/>
          <p:cNvSpPr>
            <a:spLocks noGrp="1" noChangeArrowheads="1"/>
          </p:cNvSpPr>
          <p:nvPr>
            <p:ph idx="1"/>
          </p:nvPr>
        </p:nvSpPr>
        <p:spPr>
          <a:xfrm>
            <a:off x="381000" y="1870075"/>
            <a:ext cx="8606883" cy="4073525"/>
          </a:xfrm>
        </p:spPr>
        <p:txBody>
          <a:bodyPr/>
          <a:lstStyle/>
          <a:p>
            <a:pPr>
              <a:lnSpc>
                <a:spcPct val="90000"/>
              </a:lnSpc>
              <a:buFont typeface="Arial" panose="020B0604020202020204" pitchFamily="34" charset="0"/>
              <a:buChar char="•"/>
            </a:pPr>
            <a:r>
              <a:rPr lang="en-US" altLang="en-US" sz="3200" dirty="0"/>
              <a:t>If any of the transition services identified on the IEP are likely to be provided or paid for by an agency other than the school district, representatives of that agency must be invited to participate in the IEP meeting.</a:t>
            </a:r>
          </a:p>
          <a:p>
            <a:pPr>
              <a:lnSpc>
                <a:spcPct val="90000"/>
              </a:lnSpc>
              <a:buFont typeface="Arial" panose="020B0604020202020204" pitchFamily="34" charset="0"/>
              <a:buChar char="•"/>
            </a:pPr>
            <a:r>
              <a:rPr lang="en-US" altLang="en-US" sz="3200" dirty="0"/>
              <a:t>Written consent from the parent or adult student must be obtained prior to inviting agency representatives to the IEP meeting.</a:t>
            </a:r>
          </a:p>
        </p:txBody>
      </p:sp>
      <p:sp>
        <p:nvSpPr>
          <p:cNvPr id="5" name="Rectangle 6"/>
          <p:cNvSpPr>
            <a:spLocks noGrp="1" noChangeArrowheads="1"/>
          </p:cNvSpPr>
          <p:nvPr>
            <p:ph type="sldNum" sz="quarter" idx="12"/>
          </p:nvPr>
        </p:nvSpPr>
        <p:spPr>
          <a:xfrm>
            <a:off x="7766902" y="6271500"/>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6B3A8D-4095-485F-839F-28A754C4018C}" type="slidenum">
              <a:rPr lang="en-US" altLang="en-US" sz="1800" b="1">
                <a:solidFill>
                  <a:schemeClr val="bg1"/>
                </a:solidFill>
                <a:latin typeface="Garamond" panose="02020404030301010803" pitchFamily="18" charset="0"/>
              </a:rPr>
              <a:pPr eaLnBrk="1" hangingPunct="1"/>
              <a:t>105</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606479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algn="ctr"/>
            <a:r>
              <a:rPr lang="en-US" altLang="en-US" dirty="0"/>
              <a:t>Secondary Transition Resources</a:t>
            </a:r>
          </a:p>
        </p:txBody>
      </p:sp>
      <p:sp>
        <p:nvSpPr>
          <p:cNvPr id="72708" name="Rectangle 3"/>
          <p:cNvSpPr>
            <a:spLocks noGrp="1" noChangeArrowheads="1"/>
          </p:cNvSpPr>
          <p:nvPr>
            <p:ph idx="1"/>
          </p:nvPr>
        </p:nvSpPr>
        <p:spPr>
          <a:xfrm>
            <a:off x="457200" y="2037027"/>
            <a:ext cx="8229600" cy="3657600"/>
          </a:xfrm>
        </p:spPr>
        <p:txBody>
          <a:bodyPr>
            <a:normAutofit/>
          </a:bodyPr>
          <a:lstStyle/>
          <a:p>
            <a:r>
              <a:rPr lang="en-US" altLang="en-US" sz="2800" b="1" dirty="0"/>
              <a:t>Center for Change in Transition Services:</a:t>
            </a:r>
            <a:endParaRPr lang="en-US" altLang="en-US" sz="2800" b="1" dirty="0">
              <a:hlinkClick r:id="rId3"/>
            </a:endParaRPr>
          </a:p>
          <a:p>
            <a:pPr algn="ctr">
              <a:buFont typeface="Wingdings" panose="05000000000000000000" pitchFamily="2" charset="2"/>
              <a:buNone/>
            </a:pPr>
            <a:r>
              <a:rPr lang="en-US" altLang="en-US" sz="2800" b="1" dirty="0">
                <a:hlinkClick r:id="rId3"/>
              </a:rPr>
              <a:t>www.seattleu.edu/ccts/</a:t>
            </a:r>
            <a:r>
              <a:rPr lang="en-US" altLang="en-US" sz="2800" dirty="0"/>
              <a:t> </a:t>
            </a:r>
          </a:p>
          <a:p>
            <a:pPr algn="ctr">
              <a:buFont typeface="Wingdings" panose="05000000000000000000" pitchFamily="2" charset="2"/>
              <a:buNone/>
            </a:pPr>
            <a:endParaRPr lang="en-US" altLang="en-US" sz="2800" dirty="0"/>
          </a:p>
          <a:p>
            <a:r>
              <a:rPr lang="en-US" altLang="en-US" sz="2800" b="1" dirty="0"/>
              <a:t>National Technical Assistance Center on Transition (NTACT):   </a:t>
            </a:r>
          </a:p>
          <a:p>
            <a:pPr algn="ctr"/>
            <a:r>
              <a:rPr lang="en-US" altLang="en-US" sz="2800" b="1" dirty="0">
                <a:hlinkClick r:id="rId4"/>
              </a:rPr>
              <a:t>www.transitionta.org</a:t>
            </a:r>
            <a:endParaRPr lang="en-US" altLang="en-US" sz="2800" b="1" dirty="0"/>
          </a:p>
          <a:p>
            <a:pPr algn="ctr"/>
            <a:endParaRPr lang="en-US" altLang="en-US" sz="2400" dirty="0"/>
          </a:p>
          <a:p>
            <a:endParaRPr lang="en-US" altLang="en-US" sz="2400" b="1" dirty="0"/>
          </a:p>
        </p:txBody>
      </p:sp>
      <p:sp>
        <p:nvSpPr>
          <p:cNvPr id="5" name="Rectangle 6"/>
          <p:cNvSpPr>
            <a:spLocks noGrp="1" noChangeArrowheads="1"/>
          </p:cNvSpPr>
          <p:nvPr>
            <p:ph type="sldNum" sz="quarter" idx="12"/>
          </p:nvPr>
        </p:nvSpPr>
        <p:spPr>
          <a:xfrm>
            <a:off x="7742703" y="6249015"/>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1F60DD-9A87-4068-AC40-E09CA334C6FA}" type="slidenum">
              <a:rPr lang="en-US" altLang="en-US" sz="1800" b="1">
                <a:solidFill>
                  <a:schemeClr val="bg1"/>
                </a:solidFill>
                <a:latin typeface="Garamond" panose="02020404030301010803" pitchFamily="18" charset="0"/>
              </a:rPr>
              <a:pPr eaLnBrk="1" hangingPunct="1"/>
              <a:t>106</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6235062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algn="ctr"/>
            <a:r>
              <a:rPr lang="en-US" altLang="en-US" dirty="0"/>
              <a:t>Additional Resources</a:t>
            </a:r>
          </a:p>
        </p:txBody>
      </p:sp>
      <p:sp>
        <p:nvSpPr>
          <p:cNvPr id="66564" name="Rectangle 3"/>
          <p:cNvSpPr>
            <a:spLocks noGrp="1" noChangeArrowheads="1"/>
          </p:cNvSpPr>
          <p:nvPr>
            <p:ph idx="1"/>
          </p:nvPr>
        </p:nvSpPr>
        <p:spPr>
          <a:xfrm>
            <a:off x="381000" y="1693512"/>
            <a:ext cx="8534400" cy="4285684"/>
          </a:xfrm>
        </p:spPr>
        <p:txBody>
          <a:bodyPr/>
          <a:lstStyle/>
          <a:p>
            <a:pPr>
              <a:lnSpc>
                <a:spcPct val="100000"/>
              </a:lnSpc>
              <a:spcBef>
                <a:spcPts val="0"/>
              </a:spcBef>
              <a:spcAft>
                <a:spcPts val="0"/>
              </a:spcAft>
              <a:defRPr/>
            </a:pPr>
            <a:r>
              <a:rPr lang="en-US" sz="2800" b="1" dirty="0"/>
              <a:t>Model State Forms:</a:t>
            </a:r>
            <a:endParaRPr lang="en-US" sz="2800" b="1" dirty="0">
              <a:hlinkClick r:id="rId3"/>
            </a:endParaRPr>
          </a:p>
          <a:p>
            <a:pPr indent="-3175" algn="ctr">
              <a:lnSpc>
                <a:spcPct val="100000"/>
              </a:lnSpc>
              <a:spcBef>
                <a:spcPts val="0"/>
              </a:spcBef>
              <a:spcAft>
                <a:spcPts val="0"/>
              </a:spcAft>
              <a:buFont typeface="Wingdings" panose="05000000000000000000" pitchFamily="2" charset="2"/>
              <a:buNone/>
              <a:defRPr/>
            </a:pPr>
            <a:r>
              <a:rPr lang="en-US" sz="2800" b="1" dirty="0">
                <a:hlinkClick r:id="rId4"/>
              </a:rPr>
              <a:t>www.k12.wa.us/SpecialEd/Data/ModelStateForms.aspx</a:t>
            </a:r>
            <a:endParaRPr lang="en-US" sz="2800" b="1" dirty="0"/>
          </a:p>
          <a:p>
            <a:pPr algn="ctr">
              <a:lnSpc>
                <a:spcPct val="100000"/>
              </a:lnSpc>
              <a:spcBef>
                <a:spcPts val="0"/>
              </a:spcBef>
              <a:spcAft>
                <a:spcPts val="0"/>
              </a:spcAft>
              <a:buFont typeface="Wingdings" panose="05000000000000000000" pitchFamily="2" charset="2"/>
              <a:buNone/>
              <a:defRPr/>
            </a:pPr>
            <a:endParaRPr lang="en-US" sz="2800" dirty="0"/>
          </a:p>
          <a:p>
            <a:pPr>
              <a:lnSpc>
                <a:spcPct val="100000"/>
              </a:lnSpc>
              <a:spcBef>
                <a:spcPts val="0"/>
              </a:spcBef>
              <a:spcAft>
                <a:spcPts val="0"/>
              </a:spcAft>
              <a:defRPr/>
            </a:pPr>
            <a:r>
              <a:rPr lang="en-US" sz="2800" b="1" dirty="0"/>
              <a:t>OSPI Technical Assistance Papers:</a:t>
            </a:r>
          </a:p>
          <a:p>
            <a:pPr marL="0" indent="339725">
              <a:lnSpc>
                <a:spcPct val="100000"/>
              </a:lnSpc>
              <a:spcBef>
                <a:spcPts val="0"/>
              </a:spcBef>
              <a:spcAft>
                <a:spcPts val="0"/>
              </a:spcAft>
              <a:buFont typeface="Wingdings" panose="05000000000000000000" pitchFamily="2" charset="2"/>
              <a:buNone/>
              <a:defRPr/>
            </a:pPr>
            <a:r>
              <a:rPr lang="en-US" sz="2800" b="1" dirty="0">
                <a:hlinkClick r:id="rId5"/>
              </a:rPr>
              <a:t>www.k12.wa.us/SpecialEd/publications.aspx</a:t>
            </a:r>
            <a:endParaRPr lang="en-US" sz="2800" b="1" dirty="0"/>
          </a:p>
          <a:p>
            <a:pPr marL="0" indent="0">
              <a:lnSpc>
                <a:spcPct val="100000"/>
              </a:lnSpc>
              <a:spcBef>
                <a:spcPts val="0"/>
              </a:spcBef>
              <a:spcAft>
                <a:spcPts val="0"/>
              </a:spcAft>
              <a:buFont typeface="Wingdings" panose="05000000000000000000" pitchFamily="2" charset="2"/>
              <a:buNone/>
              <a:defRPr/>
            </a:pPr>
            <a:endParaRPr lang="en-US" sz="2800" b="1" dirty="0"/>
          </a:p>
          <a:p>
            <a:pPr>
              <a:lnSpc>
                <a:spcPct val="100000"/>
              </a:lnSpc>
              <a:spcBef>
                <a:spcPts val="0"/>
              </a:spcBef>
              <a:spcAft>
                <a:spcPts val="0"/>
              </a:spcAft>
              <a:defRPr/>
            </a:pPr>
            <a:r>
              <a:rPr lang="en-US" sz="2800" b="1" dirty="0"/>
              <a:t>OSEP IEP and Evaluation Q&amp;A:</a:t>
            </a:r>
          </a:p>
          <a:p>
            <a:pPr marL="339725" indent="0">
              <a:lnSpc>
                <a:spcPct val="100000"/>
              </a:lnSpc>
              <a:spcBef>
                <a:spcPts val="0"/>
              </a:spcBef>
              <a:spcAft>
                <a:spcPts val="0"/>
              </a:spcAft>
              <a:buFont typeface="Wingdings" panose="05000000000000000000" pitchFamily="2" charset="2"/>
              <a:buNone/>
              <a:defRPr/>
            </a:pPr>
            <a:r>
              <a:rPr lang="en-US" sz="2800" b="1" dirty="0">
                <a:hlinkClick r:id="rId6"/>
              </a:rPr>
              <a:t>https://www2.ed.gov/policy/speced/guid/idea/iep-qa-2010.pdf</a:t>
            </a:r>
            <a:r>
              <a:rPr lang="en-US" sz="2800" b="1" dirty="0"/>
              <a:t> </a:t>
            </a:r>
            <a:endParaRPr lang="en-US" b="1" dirty="0"/>
          </a:p>
        </p:txBody>
      </p:sp>
      <p:sp>
        <p:nvSpPr>
          <p:cNvPr id="5" name="Rectangle 6"/>
          <p:cNvSpPr>
            <a:spLocks noGrp="1" noChangeArrowheads="1"/>
          </p:cNvSpPr>
          <p:nvPr>
            <p:ph type="sldNum" sz="quarter" idx="12"/>
          </p:nvPr>
        </p:nvSpPr>
        <p:spPr>
          <a:xfrm>
            <a:off x="7825388" y="6242437"/>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9AE92E-CC3C-4952-9775-3D516C0F8557}" type="slidenum">
              <a:rPr lang="en-US" altLang="en-US" sz="1800" b="1">
                <a:solidFill>
                  <a:schemeClr val="bg1"/>
                </a:solidFill>
                <a:latin typeface="Garamond" panose="02020404030301010803" pitchFamily="18" charset="0"/>
              </a:rPr>
              <a:pPr eaLnBrk="1" hangingPunct="1"/>
              <a:t>107</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2422190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algn="ctr"/>
            <a:r>
              <a:rPr lang="en-US" altLang="en-US" dirty="0"/>
              <a:t>Contact Information</a:t>
            </a:r>
          </a:p>
        </p:txBody>
      </p:sp>
      <p:sp>
        <p:nvSpPr>
          <p:cNvPr id="74756" name="Rectangle 3"/>
          <p:cNvSpPr>
            <a:spLocks noGrp="1" noChangeArrowheads="1"/>
          </p:cNvSpPr>
          <p:nvPr>
            <p:ph idx="1"/>
          </p:nvPr>
        </p:nvSpPr>
        <p:spPr>
          <a:xfrm>
            <a:off x="822960" y="2053964"/>
            <a:ext cx="7543800" cy="3616603"/>
          </a:xfrm>
        </p:spPr>
        <p:txBody>
          <a:bodyPr>
            <a:normAutofit/>
          </a:bodyPr>
          <a:lstStyle/>
          <a:p>
            <a:r>
              <a:rPr lang="en-US" altLang="en-US" sz="2800" dirty="0"/>
              <a:t>Questions and comments related to the format, content, or use of this module should be directed to:</a:t>
            </a:r>
          </a:p>
          <a:p>
            <a:pPr algn="ctr">
              <a:buFont typeface="Wingdings" panose="05000000000000000000" pitchFamily="2" charset="2"/>
              <a:buNone/>
            </a:pPr>
            <a:r>
              <a:rPr lang="en-US" altLang="en-US" sz="2600" dirty="0"/>
              <a:t>OSPI Special Education</a:t>
            </a:r>
          </a:p>
          <a:p>
            <a:pPr algn="ctr">
              <a:buFont typeface="Wingdings" panose="05000000000000000000" pitchFamily="2" charset="2"/>
              <a:buNone/>
            </a:pPr>
            <a:r>
              <a:rPr lang="en-US" altLang="en-US" sz="2600" dirty="0"/>
              <a:t>360-725-6075</a:t>
            </a:r>
          </a:p>
          <a:p>
            <a:pPr algn="ctr">
              <a:buFont typeface="Wingdings" panose="05000000000000000000" pitchFamily="2" charset="2"/>
              <a:buNone/>
            </a:pPr>
            <a:r>
              <a:rPr lang="en-US" altLang="en-US" sz="2600" dirty="0">
                <a:hlinkClick r:id="rId3"/>
              </a:rPr>
              <a:t>speced@k12.wa.us</a:t>
            </a:r>
            <a:r>
              <a:rPr lang="en-US" altLang="en-US" sz="2600" dirty="0"/>
              <a:t> </a:t>
            </a:r>
          </a:p>
        </p:txBody>
      </p:sp>
      <p:sp>
        <p:nvSpPr>
          <p:cNvPr id="5" name="Rectangle 6"/>
          <p:cNvSpPr>
            <a:spLocks noGrp="1" noChangeArrowheads="1"/>
          </p:cNvSpPr>
          <p:nvPr>
            <p:ph type="sldNum" sz="quarter" idx="12"/>
          </p:nvPr>
        </p:nvSpPr>
        <p:spPr>
          <a:xfrm>
            <a:off x="7775075" y="6246393"/>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1AE521-1859-4CD9-8B63-C1C3C35527CB}" type="slidenum">
              <a:rPr lang="en-US" altLang="en-US" sz="1800" b="1">
                <a:solidFill>
                  <a:schemeClr val="bg1"/>
                </a:solidFill>
                <a:latin typeface="Garamond" panose="02020404030301010803" pitchFamily="18" charset="0"/>
              </a:rPr>
              <a:pPr eaLnBrk="1" hangingPunct="1"/>
              <a:t>108</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90916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Copyright information</a:t>
            </a:r>
          </a:p>
        </p:txBody>
      </p:sp>
      <p:pic>
        <p:nvPicPr>
          <p:cNvPr id="2049" name="Picture 2" descr="cid:image005.png@01D2F17D.8CEE28F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86999" y="1407184"/>
            <a:ext cx="685800" cy="238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4657" y="1714873"/>
            <a:ext cx="7522028" cy="2862322"/>
          </a:xfrm>
          <a:prstGeom prst="rect">
            <a:avLst/>
          </a:prstGeom>
          <a:noFill/>
        </p:spPr>
        <p:txBody>
          <a:bodyPr wrap="square" rtlCol="0">
            <a:spAutoFit/>
          </a:bodyPr>
          <a:lstStyle/>
          <a:p>
            <a:pPr lvl="0" defTabSz="914400" eaLnBrk="0" fontAlgn="base" hangingPunct="0">
              <a:spcBef>
                <a:spcPct val="0"/>
              </a:spcBef>
              <a:spcAft>
                <a:spcPct val="0"/>
              </a:spcAft>
            </a:pPr>
            <a:r>
              <a:rPr lang="en-US" altLang="en-US" sz="1200" dirty="0">
                <a:solidFill>
                  <a:srgbClr val="000000"/>
                </a:solidFill>
                <a:ea typeface="Calibri" panose="020F0502020204030204" pitchFamily="34" charset="0"/>
                <a:cs typeface="Arial" panose="020B0604020202020204" pitchFamily="34" charset="0"/>
              </a:rPr>
              <a:t>Except where otherwise noted, content by the </a:t>
            </a:r>
            <a:r>
              <a:rPr lang="en-US" altLang="en-US" sz="1200" dirty="0">
                <a:solidFill>
                  <a:srgbClr val="000000"/>
                </a:solidFill>
                <a:ea typeface="Calibri" panose="020F0502020204030204" pitchFamily="34" charset="0"/>
                <a:cs typeface="Calibri" panose="020F0502020204030204" pitchFamily="34" charset="0"/>
                <a:hlinkClick r:id="rId5"/>
              </a:rPr>
              <a:t>Office of Superintendent of Public Instruction</a:t>
            </a:r>
            <a:r>
              <a:rPr lang="en-US" altLang="en-US" sz="1200" dirty="0">
                <a:solidFill>
                  <a:srgbClr val="000000"/>
                </a:solidFill>
                <a:ea typeface="Calibri" panose="020F0502020204030204" pitchFamily="34" charset="0"/>
                <a:cs typeface="Arial" panose="020B0604020202020204" pitchFamily="34" charset="0"/>
              </a:rPr>
              <a:t> on this site is licensed under a </a:t>
            </a:r>
            <a:r>
              <a:rPr lang="en-US" altLang="en-US" sz="1200" dirty="0">
                <a:solidFill>
                  <a:srgbClr val="000000"/>
                </a:solidFill>
                <a:ea typeface="Calibri" panose="020F0502020204030204" pitchFamily="34" charset="0"/>
                <a:cs typeface="Calibri" panose="020F0502020204030204" pitchFamily="34" charset="0"/>
                <a:hlinkClick r:id="rId6"/>
              </a:rPr>
              <a:t>Creative Commons Attribution License</a:t>
            </a:r>
            <a:r>
              <a:rPr lang="en-US" altLang="en-US" sz="1200" dirty="0">
                <a:solidFill>
                  <a:srgbClr val="000000"/>
                </a:solidFill>
                <a:ea typeface="Calibri" panose="020F0502020204030204" pitchFamily="34" charset="0"/>
                <a:cs typeface="Arial" panose="020B0604020202020204" pitchFamily="34" charset="0"/>
              </a:rPr>
              <a:t>. All logos and trademarks are property of their respective owners.</a:t>
            </a:r>
          </a:p>
          <a:p>
            <a:pPr lvl="0" defTabSz="914400" eaLnBrk="0" fontAlgn="base" hangingPunct="0">
              <a:spcBef>
                <a:spcPct val="0"/>
              </a:spcBef>
              <a:spcAft>
                <a:spcPct val="0"/>
              </a:spcAft>
            </a:pPr>
            <a:endParaRPr lang="en-US" altLang="en-US" sz="1200" dirty="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US" altLang="en-US" sz="1200" dirty="0">
                <a:solidFill>
                  <a:srgbClr val="000000"/>
                </a:solidFill>
                <a:ea typeface="Calibri" panose="020F0502020204030204" pitchFamily="34" charset="0"/>
                <a:cs typeface="Arial" panose="020B0604020202020204" pitchFamily="34" charset="0"/>
              </a:rPr>
              <a:t>Alternate material licenses with different levels of user permission are clearly indicated next to the specific content in the materials. </a:t>
            </a:r>
          </a:p>
          <a:p>
            <a:pPr lvl="0" defTabSz="914400" eaLnBrk="0" fontAlgn="base" hangingPunct="0">
              <a:spcBef>
                <a:spcPct val="0"/>
              </a:spcBef>
              <a:spcAft>
                <a:spcPct val="0"/>
              </a:spcAft>
            </a:pPr>
            <a:endParaRPr lang="en-US" altLang="en-US" sz="1200" dirty="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US" altLang="en-US" sz="1200" dirty="0">
                <a:solidFill>
                  <a:srgbClr val="000000"/>
                </a:solidFill>
                <a:ea typeface="Calibri" panose="020F0502020204030204" pitchFamily="34" charset="0"/>
                <a:cs typeface="Arial" panose="020B0604020202020204" pitchFamily="34" charset="0"/>
              </a:rPr>
              <a:t>If any work is adapted, note the substantive changes and re-title, removing any Washington Office of Superintendent of Public Instruction logos. Provide the following attribution: “This resource was adapted from original materials provided by the </a:t>
            </a:r>
            <a:r>
              <a:rPr lang="en-US" altLang="en-US" sz="1200" dirty="0">
                <a:solidFill>
                  <a:srgbClr val="000000"/>
                </a:solidFill>
                <a:ea typeface="Calibri" panose="020F0502020204030204" pitchFamily="34" charset="0"/>
                <a:cs typeface="Arial" panose="020B0604020202020204" pitchFamily="34" charset="0"/>
                <a:hlinkClick r:id="rId5"/>
              </a:rPr>
              <a:t>Office of Superintendent of Public Instruction</a:t>
            </a:r>
            <a:r>
              <a:rPr lang="en-US" altLang="en-US" sz="1200" dirty="0">
                <a:solidFill>
                  <a:srgbClr val="000000"/>
                </a:solidFill>
                <a:ea typeface="Calibri" panose="020F0502020204030204" pitchFamily="34" charset="0"/>
                <a:cs typeface="Arial" panose="020B0604020202020204" pitchFamily="34" charset="0"/>
              </a:rPr>
              <a:t>. Original materials may be accessed on the </a:t>
            </a:r>
            <a:r>
              <a:rPr lang="en-US" altLang="en-US" sz="1200" dirty="0">
                <a:solidFill>
                  <a:srgbClr val="000000"/>
                </a:solidFill>
                <a:ea typeface="Calibri" panose="020F0502020204030204" pitchFamily="34" charset="0"/>
                <a:cs typeface="Arial" panose="020B0604020202020204" pitchFamily="34" charset="0"/>
                <a:hlinkClick r:id="rId5"/>
              </a:rPr>
              <a:t>OSPI </a:t>
            </a:r>
            <a:r>
              <a:rPr lang="en-US" altLang="en-US" sz="1200" dirty="0">
                <a:solidFill>
                  <a:srgbClr val="000000"/>
                </a:solidFill>
                <a:ea typeface="Calibri" panose="020F0502020204030204" pitchFamily="34" charset="0"/>
                <a:cs typeface="Arial" panose="020B0604020202020204" pitchFamily="34" charset="0"/>
              </a:rPr>
              <a:t>website.</a:t>
            </a:r>
          </a:p>
          <a:p>
            <a:pPr lvl="0" defTabSz="914400" eaLnBrk="0" fontAlgn="base" hangingPunct="0">
              <a:spcBef>
                <a:spcPct val="0"/>
              </a:spcBef>
              <a:spcAft>
                <a:spcPct val="0"/>
              </a:spcAft>
            </a:pPr>
            <a:endParaRPr lang="en-US" altLang="en-US" sz="1200" dirty="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r>
              <a:rPr lang="en-US" altLang="en-US" sz="1200" dirty="0">
                <a:solidFill>
                  <a:srgbClr val="000000"/>
                </a:solidFill>
                <a:ea typeface="Calibri" panose="020F0502020204030204" pitchFamily="34" charset="0"/>
                <a:cs typeface="Arial" panose="020B0604020202020204" pitchFamily="34" charset="0"/>
              </a:rPr>
              <a:t>We also ask that you apply an open license to the new derivative work, with the least restrictive open license possible that is not in conflict with existing licenses. This will allow the public to realize the educational impact from the substantial investments the state, the federal government, and private foundations have made in educational resources created by OSPI employees and their collaborators.</a:t>
            </a:r>
            <a:endParaRPr lang="en-US" altLang="en-US" sz="1200" dirty="0"/>
          </a:p>
        </p:txBody>
      </p:sp>
      <p:sp>
        <p:nvSpPr>
          <p:cNvPr id="4" name="Slide Number Placeholder 3"/>
          <p:cNvSpPr>
            <a:spLocks noGrp="1"/>
          </p:cNvSpPr>
          <p:nvPr>
            <p:ph type="sldNum" sz="quarter" idx="12"/>
          </p:nvPr>
        </p:nvSpPr>
        <p:spPr>
          <a:xfrm>
            <a:off x="7904675" y="6241953"/>
            <a:ext cx="984019" cy="361438"/>
          </a:xfrm>
        </p:spPr>
        <p:txBody>
          <a:bodyPr/>
          <a:lstStyle/>
          <a:p>
            <a:fld id="{6113E31D-E2AB-40D1-8B51-AFA5AFEF393A}" type="slidenum">
              <a:rPr lang="en-US" sz="1800" b="1" smtClean="0">
                <a:latin typeface="Garamond" panose="02020404030301010803" pitchFamily="18" charset="0"/>
              </a:rPr>
              <a:t>109</a:t>
            </a:fld>
            <a:endParaRPr lang="en-US" sz="1800" b="1" dirty="0">
              <a:latin typeface="Garamond" panose="02020404030301010803" pitchFamily="18" charset="0"/>
            </a:endParaRPr>
          </a:p>
        </p:txBody>
      </p:sp>
    </p:spTree>
    <p:extLst>
      <p:ext uri="{BB962C8B-B14F-4D97-AF65-F5344CB8AC3E}">
        <p14:creationId xmlns:p14="http://schemas.microsoft.com/office/powerpoint/2010/main" val="353629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a:xfrm>
            <a:off x="0" y="152400"/>
            <a:ext cx="9144000" cy="396875"/>
          </a:xfrm>
        </p:spPr>
        <p:txBody>
          <a:bodyPr>
            <a:normAutofit fontScale="90000"/>
          </a:bodyPr>
          <a:lstStyle/>
          <a:p>
            <a:pPr algn="ctr" eaLnBrk="1" hangingPunct="1"/>
            <a:r>
              <a:rPr lang="en-US" altLang="en-US" dirty="0"/>
              <a:t>Compliance Rates</a:t>
            </a:r>
          </a:p>
        </p:txBody>
      </p:sp>
      <p:sp>
        <p:nvSpPr>
          <p:cNvPr id="13318" name="Text Box 9"/>
          <p:cNvSpPr txBox="1">
            <a:spLocks noChangeArrowheads="1"/>
          </p:cNvSpPr>
          <p:nvPr/>
        </p:nvSpPr>
        <p:spPr bwMode="auto">
          <a:xfrm>
            <a:off x="903514" y="174170"/>
            <a:ext cx="7467599" cy="77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en-US" altLang="en-US" sz="800" dirty="0"/>
          </a:p>
          <a:p>
            <a:pPr algn="ctr" eaLnBrk="1" hangingPunct="1">
              <a:spcBef>
                <a:spcPct val="50000"/>
              </a:spcBef>
              <a:buClrTx/>
              <a:buSzTx/>
              <a:buFontTx/>
              <a:buNone/>
            </a:pPr>
            <a:r>
              <a:rPr lang="en-US" altLang="en-US" sz="2400" dirty="0"/>
              <a:t>% of Compliant Files in the Identified Areas</a:t>
            </a:r>
          </a:p>
        </p:txBody>
      </p:sp>
      <p:graphicFrame>
        <p:nvGraphicFramePr>
          <p:cNvPr id="9" name="Chart 8" descr="This chart shows two years of monitoring results for four of the compliance areas relating to the provision of a free, appropriate public education:&#10;"/>
          <p:cNvGraphicFramePr>
            <a:graphicFrameLocks noGrp="1"/>
          </p:cNvGraphicFramePr>
          <p:nvPr>
            <p:extLst>
              <p:ext uri="{D42A27DB-BD31-4B8C-83A1-F6EECF244321}">
                <p14:modId xmlns:p14="http://schemas.microsoft.com/office/powerpoint/2010/main" val="1942633352"/>
              </p:ext>
            </p:extLst>
          </p:nvPr>
        </p:nvGraphicFramePr>
        <p:xfrm>
          <a:off x="204826" y="921843"/>
          <a:ext cx="8701449" cy="4790894"/>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5"/>
          <p:cNvSpPr txBox="1">
            <a:spLocks noGrp="1"/>
          </p:cNvSpPr>
          <p:nvPr/>
        </p:nvSpPr>
        <p:spPr bwMode="auto">
          <a:xfrm>
            <a:off x="6776487" y="6169207"/>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5B18D79-CD16-4EDC-A767-8838D479221F}" type="slidenum">
              <a:rPr lang="en-US" altLang="en-US" b="1">
                <a:solidFill>
                  <a:schemeClr val="bg1"/>
                </a:solidFill>
                <a:latin typeface="Garamond" panose="02020404030301010803" pitchFamily="18" charset="0"/>
              </a:rPr>
              <a:pPr algn="r" eaLnBrk="1" hangingPunct="1"/>
              <a:t>11</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1948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0" y="0"/>
            <a:ext cx="9144000" cy="563563"/>
          </a:xfrm>
        </p:spPr>
        <p:txBody>
          <a:bodyPr>
            <a:normAutofit/>
          </a:bodyPr>
          <a:lstStyle/>
          <a:p>
            <a:pPr algn="ctr" eaLnBrk="1" hangingPunct="1"/>
            <a:r>
              <a:rPr lang="en-US" altLang="en-US" sz="3200" dirty="0"/>
              <a:t>Compliance Rates (continued)</a:t>
            </a:r>
          </a:p>
        </p:txBody>
      </p:sp>
      <p:sp>
        <p:nvSpPr>
          <p:cNvPr id="14341" name="Text Box 5"/>
          <p:cNvSpPr txBox="1">
            <a:spLocks noChangeArrowheads="1"/>
          </p:cNvSpPr>
          <p:nvPr/>
        </p:nvSpPr>
        <p:spPr bwMode="auto">
          <a:xfrm>
            <a:off x="687629" y="460859"/>
            <a:ext cx="7941869" cy="46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dirty="0"/>
              <a:t>% of Compliant Files in the Identified Areas</a:t>
            </a:r>
          </a:p>
        </p:txBody>
      </p:sp>
      <p:graphicFrame>
        <p:nvGraphicFramePr>
          <p:cNvPr id="9" name="Chart 8" descr="This chart shows two years of monitoring results for seven of the compliance areas relating to the procedural components of the evaluation and IEP."/>
          <p:cNvGraphicFramePr>
            <a:graphicFrameLocks noGrp="1"/>
          </p:cNvGraphicFramePr>
          <p:nvPr>
            <p:extLst>
              <p:ext uri="{D42A27DB-BD31-4B8C-83A1-F6EECF244321}">
                <p14:modId xmlns:p14="http://schemas.microsoft.com/office/powerpoint/2010/main" val="164921486"/>
              </p:ext>
            </p:extLst>
          </p:nvPr>
        </p:nvGraphicFramePr>
        <p:xfrm>
          <a:off x="299923" y="926298"/>
          <a:ext cx="8606352" cy="4690162"/>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txBox="1">
            <a:spLocks noGrp="1"/>
          </p:cNvSpPr>
          <p:nvPr/>
        </p:nvSpPr>
        <p:spPr bwMode="auto">
          <a:xfrm>
            <a:off x="6702060" y="6137310"/>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D3F2CA7-14C6-4914-B802-2A97B4518551}" type="slidenum">
              <a:rPr lang="en-US" altLang="en-US" b="1">
                <a:solidFill>
                  <a:schemeClr val="bg1"/>
                </a:solidFill>
                <a:latin typeface="Garamond" panose="02020404030301010803" pitchFamily="18" charset="0"/>
              </a:rPr>
              <a:pPr algn="r" eaLnBrk="1" hangingPunct="1"/>
              <a:t>12</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58954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Focus of Module</a:t>
            </a:r>
          </a:p>
        </p:txBody>
      </p:sp>
      <p:sp>
        <p:nvSpPr>
          <p:cNvPr id="15364" name="Rectangle 3"/>
          <p:cNvSpPr>
            <a:spLocks noGrp="1" noChangeArrowheads="1"/>
          </p:cNvSpPr>
          <p:nvPr>
            <p:ph idx="1"/>
          </p:nvPr>
        </p:nvSpPr>
        <p:spPr/>
        <p:txBody>
          <a:bodyPr>
            <a:normAutofit fontScale="92500" lnSpcReduction="10000"/>
          </a:bodyPr>
          <a:lstStyle/>
          <a:p>
            <a:pPr marL="169863" indent="-169863" eaLnBrk="1" hangingPunct="1">
              <a:lnSpc>
                <a:spcPct val="90000"/>
              </a:lnSpc>
              <a:buFont typeface="Arial" panose="020B0604020202020204" pitchFamily="34" charset="0"/>
              <a:buChar char="•"/>
            </a:pPr>
            <a:r>
              <a:rPr lang="en-US" altLang="en-US" sz="2600" dirty="0"/>
              <a:t>This module will focus primarily on those areas that present the greatest challenges to our state in meeting requirements under the provisions of IDEA:</a:t>
            </a:r>
          </a:p>
          <a:p>
            <a:pPr marL="509588" lvl="2" indent="-222250">
              <a:buFont typeface="Courier New" panose="02070309020205020404" pitchFamily="49" charset="0"/>
              <a:buChar char="o"/>
            </a:pPr>
            <a:r>
              <a:rPr lang="en-US" altLang="en-US" sz="2400" dirty="0"/>
              <a:t>Measurable annual goals </a:t>
            </a:r>
          </a:p>
          <a:p>
            <a:pPr marL="509588" lvl="2" indent="-222250">
              <a:buFont typeface="Courier New" panose="02070309020205020404" pitchFamily="49" charset="0"/>
              <a:buChar char="o"/>
            </a:pPr>
            <a:r>
              <a:rPr lang="en-US" altLang="en-US" sz="2400" dirty="0"/>
              <a:t>Secondary transition</a:t>
            </a:r>
          </a:p>
          <a:p>
            <a:pPr marL="233363" indent="-233363" eaLnBrk="1" hangingPunct="1">
              <a:lnSpc>
                <a:spcPct val="90000"/>
              </a:lnSpc>
              <a:buFont typeface="Arial" panose="020B0604020202020204" pitchFamily="34" charset="0"/>
              <a:buChar char="•"/>
            </a:pPr>
            <a:r>
              <a:rPr lang="en-US" altLang="en-US" sz="2600" dirty="0"/>
              <a:t>The module will also briefly address other areas, including evaluation sufficiency, evaluation and IEP consistency, the provision of specially designed instruction and related services, present levels, IEP summary of services, and LRE explanation, but these will not be a major focus.</a:t>
            </a:r>
          </a:p>
          <a:p>
            <a:pPr lvl="1" eaLnBrk="1" hangingPunct="1">
              <a:lnSpc>
                <a:spcPct val="90000"/>
              </a:lnSpc>
              <a:buFont typeface="Wingdings" panose="05000000000000000000" pitchFamily="2" charset="2"/>
              <a:buNone/>
            </a:pPr>
            <a:endParaRPr lang="en-US" altLang="en-US" sz="2200" dirty="0"/>
          </a:p>
        </p:txBody>
      </p:sp>
      <p:sp>
        <p:nvSpPr>
          <p:cNvPr id="5" name="Slide Number Placeholder 5"/>
          <p:cNvSpPr txBox="1">
            <a:spLocks noGrp="1"/>
          </p:cNvSpPr>
          <p:nvPr/>
        </p:nvSpPr>
        <p:spPr bwMode="auto">
          <a:xfrm>
            <a:off x="6670160" y="6147946"/>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B48F17B-7379-48B4-A83C-7FE8757FFF10}" type="slidenum">
              <a:rPr lang="en-US" altLang="en-US" b="1">
                <a:solidFill>
                  <a:schemeClr val="bg1"/>
                </a:solidFill>
                <a:latin typeface="Garamond" panose="02020404030301010803" pitchFamily="18" charset="0"/>
              </a:rPr>
              <a:pPr algn="r" eaLnBrk="1" hangingPunct="1"/>
              <a:t>13</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8021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fontScale="90000"/>
          </a:bodyPr>
          <a:lstStyle/>
          <a:p>
            <a:pPr algn="ctr" eaLnBrk="1" hangingPunct="1"/>
            <a:r>
              <a:rPr lang="en-US" altLang="en-US" sz="3800" dirty="0"/>
              <a:t>Evaluations and Reevaluations – </a:t>
            </a:r>
            <a:br>
              <a:rPr lang="en-US" altLang="en-US" sz="3800" dirty="0"/>
            </a:br>
            <a:r>
              <a:rPr lang="en-US" altLang="en-US" sz="3800" dirty="0"/>
              <a:t>Prior Written Notice </a:t>
            </a:r>
            <a:r>
              <a:rPr lang="en-US" altLang="en-US" sz="3000" dirty="0"/>
              <a:t>(WAC 392-172A-05010)</a:t>
            </a:r>
          </a:p>
        </p:txBody>
      </p:sp>
      <p:sp>
        <p:nvSpPr>
          <p:cNvPr id="16389" name="Rectangle 3"/>
          <p:cNvSpPr>
            <a:spLocks noGrp="1" noChangeArrowheads="1"/>
          </p:cNvSpPr>
          <p:nvPr>
            <p:ph idx="1"/>
          </p:nvPr>
        </p:nvSpPr>
        <p:spPr>
          <a:xfrm>
            <a:off x="382772" y="1728776"/>
            <a:ext cx="8304028" cy="4012803"/>
          </a:xfrm>
        </p:spPr>
        <p:txBody>
          <a:bodyPr>
            <a:normAutofit fontScale="92500"/>
          </a:bodyPr>
          <a:lstStyle/>
          <a:p>
            <a:pPr marL="233363" indent="-233363">
              <a:buFont typeface="Arial" panose="020B0604020202020204" pitchFamily="34" charset="0"/>
              <a:buChar char="•"/>
            </a:pPr>
            <a:r>
              <a:rPr lang="en-US" altLang="en-US" sz="2500" dirty="0"/>
              <a:t>Prior written notice must be provided to the parent a reasonable time before the district proposes to initiate an evaluation of a student. The notice must include:</a:t>
            </a:r>
          </a:p>
          <a:p>
            <a:pPr lvl="1"/>
            <a:r>
              <a:rPr lang="en-US" sz="2000" dirty="0"/>
              <a:t>An explanation of why the district has decided to conduct the evaluation;  </a:t>
            </a:r>
          </a:p>
          <a:p>
            <a:pPr lvl="1"/>
            <a:r>
              <a:rPr lang="en-US" sz="2000" dirty="0"/>
              <a:t>A description of the evaluation procedures, assessments, records, or reports that will be used; </a:t>
            </a:r>
          </a:p>
          <a:p>
            <a:pPr lvl="1"/>
            <a:r>
              <a:rPr lang="en-US" sz="2000" dirty="0"/>
              <a:t>What other options the district may have considered in the evaluation process and why those options were accepted or rejected; and</a:t>
            </a:r>
          </a:p>
          <a:p>
            <a:pPr lvl="1"/>
            <a:r>
              <a:rPr lang="en-US" sz="2000" dirty="0"/>
              <a:t>A description of any other factors the district considers to be relevant to the decision to evaluate the child.</a:t>
            </a:r>
          </a:p>
          <a:p>
            <a:pPr marL="233363" indent="-233363">
              <a:buFont typeface="Arial" panose="020B0604020202020204" pitchFamily="34" charset="0"/>
              <a:buChar char="•"/>
            </a:pPr>
            <a:r>
              <a:rPr lang="en-US" altLang="en-US" sz="2500" dirty="0"/>
              <a:t>Prior written notice must be provided in the parent’s native language or other mode of communication used by the parent.</a:t>
            </a:r>
          </a:p>
          <a:p>
            <a:pPr marL="315468" lvl="4" indent="0">
              <a:buNone/>
            </a:pPr>
            <a:endParaRPr lang="en-US" altLang="en-US" sz="2050" dirty="0"/>
          </a:p>
        </p:txBody>
      </p:sp>
      <p:sp>
        <p:nvSpPr>
          <p:cNvPr id="6" name="Slide Number Placeholder 5"/>
          <p:cNvSpPr txBox="1">
            <a:spLocks noGrp="1"/>
          </p:cNvSpPr>
          <p:nvPr/>
        </p:nvSpPr>
        <p:spPr bwMode="auto">
          <a:xfrm>
            <a:off x="6659529" y="6169208"/>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8154C9D-4E8A-4437-907D-2EA631C7D854}" type="slidenum">
              <a:rPr lang="en-US" altLang="en-US" b="1">
                <a:solidFill>
                  <a:schemeClr val="bg1"/>
                </a:solidFill>
                <a:latin typeface="Garamond" panose="02020404030301010803" pitchFamily="18" charset="0"/>
              </a:rPr>
              <a:pPr algn="r" eaLnBrk="1" hangingPunct="1"/>
              <a:t>14</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55063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fontScale="90000"/>
          </a:bodyPr>
          <a:lstStyle/>
          <a:p>
            <a:pPr algn="ctr" eaLnBrk="1" hangingPunct="1"/>
            <a:r>
              <a:rPr lang="en-US" altLang="en-US" sz="3800" dirty="0"/>
              <a:t>Evaluations and Reevaluations - Consent</a:t>
            </a:r>
            <a:br>
              <a:rPr lang="en-US" altLang="en-US" sz="3800" dirty="0"/>
            </a:br>
            <a:r>
              <a:rPr lang="en-US" altLang="en-US" sz="3800" dirty="0"/>
              <a:t>WAC 392-172A-03000</a:t>
            </a:r>
          </a:p>
        </p:txBody>
      </p:sp>
      <p:sp>
        <p:nvSpPr>
          <p:cNvPr id="16389" name="Rectangle 3"/>
          <p:cNvSpPr>
            <a:spLocks noGrp="1" noChangeArrowheads="1"/>
          </p:cNvSpPr>
          <p:nvPr>
            <p:ph idx="1"/>
          </p:nvPr>
        </p:nvSpPr>
        <p:spPr>
          <a:xfrm>
            <a:off x="584788" y="1728777"/>
            <a:ext cx="7995684" cy="4034068"/>
          </a:xfrm>
        </p:spPr>
        <p:txBody>
          <a:bodyPr>
            <a:normAutofit/>
          </a:bodyPr>
          <a:lstStyle/>
          <a:p>
            <a:pPr marL="233363" indent="-233363" eaLnBrk="1" hangingPunct="1">
              <a:buFont typeface="Arial" panose="020B0604020202020204" pitchFamily="34" charset="0"/>
              <a:buChar char="•"/>
            </a:pPr>
            <a:r>
              <a:rPr lang="en-US" altLang="en-US" sz="2500" dirty="0"/>
              <a:t>Written parental consent is required before conducting an initial evaluation or when conducting additional assessments as part of a reevaluation.</a:t>
            </a:r>
          </a:p>
          <a:p>
            <a:pPr marL="233363" indent="-233363" eaLnBrk="1" hangingPunct="1">
              <a:buFont typeface="Arial" panose="020B0604020202020204" pitchFamily="34" charset="0"/>
              <a:buChar char="•"/>
            </a:pPr>
            <a:r>
              <a:rPr lang="en-US" altLang="en-US" sz="2500" dirty="0"/>
              <a:t>If the parent refuses consent for the initial evaluation or reevaluation, the district may pursue an evaluation through mediation or due process.</a:t>
            </a:r>
          </a:p>
          <a:p>
            <a:pPr marL="233363" indent="-233363" eaLnBrk="1" hangingPunct="1">
              <a:buFont typeface="Arial" panose="020B0604020202020204" pitchFamily="34" charset="0"/>
              <a:buChar char="•"/>
            </a:pPr>
            <a:r>
              <a:rPr lang="en-US" altLang="en-US" sz="2500" dirty="0"/>
              <a:t>The district may proceed with a reevaluation if the parent fails to respond to the district’s request for consent.</a:t>
            </a:r>
          </a:p>
          <a:p>
            <a:pPr marL="233363" indent="-233363" eaLnBrk="1" hangingPunct="1">
              <a:buFont typeface="Arial" panose="020B0604020202020204" pitchFamily="34" charset="0"/>
              <a:buChar char="•"/>
            </a:pPr>
            <a:r>
              <a:rPr lang="en-US" altLang="en-US" sz="2500" dirty="0"/>
              <a:t>Note: Districts may </a:t>
            </a:r>
            <a:r>
              <a:rPr lang="en-US" altLang="en-US" sz="2500" u="sng" dirty="0"/>
              <a:t>not</a:t>
            </a:r>
            <a:r>
              <a:rPr lang="en-US" altLang="en-US" sz="2500" dirty="0"/>
              <a:t> pursue mediation or due process to override a parent’s refusal to consent to initial </a:t>
            </a:r>
            <a:r>
              <a:rPr lang="en-US" altLang="en-US" sz="2500" u="sng" dirty="0"/>
              <a:t>services</a:t>
            </a:r>
            <a:r>
              <a:rPr lang="en-US" altLang="en-US" sz="2500" dirty="0"/>
              <a:t>.</a:t>
            </a:r>
          </a:p>
        </p:txBody>
      </p:sp>
      <p:sp>
        <p:nvSpPr>
          <p:cNvPr id="6" name="Slide Number Placeholder 5"/>
          <p:cNvSpPr txBox="1">
            <a:spLocks noGrp="1"/>
          </p:cNvSpPr>
          <p:nvPr/>
        </p:nvSpPr>
        <p:spPr bwMode="auto">
          <a:xfrm>
            <a:off x="6680793" y="6132380"/>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8154C9D-4E8A-4437-907D-2EA631C7D854}" type="slidenum">
              <a:rPr lang="en-US" altLang="en-US" b="1">
                <a:solidFill>
                  <a:schemeClr val="bg1"/>
                </a:solidFill>
                <a:latin typeface="Garamond" panose="02020404030301010803" pitchFamily="18" charset="0"/>
              </a:rPr>
              <a:pPr algn="r" eaLnBrk="1" hangingPunct="1"/>
              <a:t>15</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1906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822960" y="286606"/>
            <a:ext cx="7543800" cy="1450757"/>
          </a:xfrm>
        </p:spPr>
        <p:txBody>
          <a:bodyPr/>
          <a:lstStyle/>
          <a:p>
            <a:pPr algn="ctr" eaLnBrk="1" hangingPunct="1"/>
            <a:r>
              <a:rPr lang="en-US" altLang="en-US" sz="3800" dirty="0"/>
              <a:t>Evaluations and Reevaluations</a:t>
            </a:r>
            <a:br>
              <a:rPr lang="en-US" altLang="en-US" sz="3800" dirty="0"/>
            </a:br>
            <a:r>
              <a:rPr lang="en-US" altLang="en-US" sz="3800" dirty="0"/>
              <a:t>WAC 392-172A-01035(1) and -03035</a:t>
            </a:r>
          </a:p>
        </p:txBody>
      </p:sp>
      <p:sp>
        <p:nvSpPr>
          <p:cNvPr id="14341" name="Rectangle 3"/>
          <p:cNvSpPr>
            <a:spLocks noGrp="1" noChangeArrowheads="1"/>
          </p:cNvSpPr>
          <p:nvPr>
            <p:ph idx="1"/>
          </p:nvPr>
        </p:nvSpPr>
        <p:spPr>
          <a:xfrm>
            <a:off x="292392" y="1759939"/>
            <a:ext cx="8559215" cy="3917110"/>
          </a:xfrm>
        </p:spPr>
        <p:txBody>
          <a:bodyPr>
            <a:normAutofit/>
          </a:bodyPr>
          <a:lstStyle/>
          <a:p>
            <a:pPr marL="796925" indent="-295275" eaLnBrk="1" hangingPunct="1">
              <a:buFont typeface="Arial" panose="020B0604020202020204" pitchFamily="34" charset="0"/>
              <a:buChar char="•"/>
              <a:defRPr/>
            </a:pPr>
            <a:r>
              <a:rPr lang="en-US" sz="2800" dirty="0"/>
              <a:t>Evaluations and Reevaluations must document eligibility, including:</a:t>
            </a:r>
          </a:p>
          <a:p>
            <a:pPr marL="1423988" lvl="4" indent="-290513">
              <a:buFont typeface="Courier New" panose="02070309020205020404" pitchFamily="49" charset="0"/>
              <a:buChar char="o"/>
              <a:defRPr/>
            </a:pPr>
            <a:r>
              <a:rPr lang="en-US" sz="2200" dirty="0">
                <a:solidFill>
                  <a:schemeClr val="tx1"/>
                </a:solidFill>
              </a:rPr>
              <a:t>The presence of a disability in one of the identified disability categories;</a:t>
            </a:r>
          </a:p>
          <a:p>
            <a:pPr marL="1423988" lvl="4" indent="-290513">
              <a:buFont typeface="Courier New" panose="02070309020205020404" pitchFamily="49" charset="0"/>
              <a:buChar char="o"/>
              <a:defRPr/>
            </a:pPr>
            <a:r>
              <a:rPr lang="en-US" sz="2200" dirty="0">
                <a:solidFill>
                  <a:schemeClr val="tx1"/>
                </a:solidFill>
              </a:rPr>
              <a:t>the adverse educational impact of that disability; and </a:t>
            </a:r>
          </a:p>
          <a:p>
            <a:pPr marL="1423988" lvl="4" indent="-290513">
              <a:buFont typeface="Courier New" panose="02070309020205020404" pitchFamily="49" charset="0"/>
              <a:buChar char="o"/>
              <a:defRPr/>
            </a:pPr>
            <a:r>
              <a:rPr lang="en-US" sz="2200" dirty="0">
                <a:solidFill>
                  <a:schemeClr val="tx1"/>
                </a:solidFill>
              </a:rPr>
              <a:t>the student’s need for specially designed instruction.</a:t>
            </a:r>
          </a:p>
          <a:p>
            <a:pPr marL="796925" indent="-295275" eaLnBrk="1" hangingPunct="1">
              <a:buFont typeface="Arial" panose="020B0604020202020204" pitchFamily="34" charset="0"/>
              <a:buChar char="•"/>
              <a:defRPr/>
            </a:pPr>
            <a:r>
              <a:rPr lang="en-US" sz="2400" dirty="0"/>
              <a:t>Must also provide information that will assist the IEP team in developing the IEP, including information regarding the student’s ability to be involved and progress in general education curriculum.</a:t>
            </a:r>
          </a:p>
          <a:p>
            <a:pPr marL="839788" lvl="1" indent="-839788" eaLnBrk="1" hangingPunct="1">
              <a:buSzTx/>
              <a:buFont typeface="Wingdings" panose="05000000000000000000" pitchFamily="2" charset="2"/>
              <a:buNone/>
              <a:defRPr/>
            </a:pPr>
            <a:endParaRPr lang="en-US" sz="2800" dirty="0"/>
          </a:p>
          <a:p>
            <a:pPr marL="839788" lvl="1" indent="-495300" eaLnBrk="1" hangingPunct="1">
              <a:buSzTx/>
              <a:buFont typeface="Wingdings" panose="05000000000000000000" pitchFamily="2" charset="2"/>
              <a:buAutoNum type="arabicPeriod"/>
              <a:defRPr/>
            </a:pPr>
            <a:endParaRPr lang="en-US" sz="2800" dirty="0"/>
          </a:p>
        </p:txBody>
      </p:sp>
      <p:sp>
        <p:nvSpPr>
          <p:cNvPr id="17414" name="Rectangle 8"/>
          <p:cNvSpPr>
            <a:spLocks noChangeArrowheads="1"/>
          </p:cNvSpPr>
          <p:nvPr/>
        </p:nvSpPr>
        <p:spPr bwMode="auto">
          <a:xfrm>
            <a:off x="380999" y="6402007"/>
            <a:ext cx="819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Evaluation samples A, G, and H.</a:t>
            </a:r>
            <a:endParaRPr lang="en-US" altLang="en-US" sz="1800" i="1" dirty="0">
              <a:solidFill>
                <a:schemeClr val="bg1"/>
              </a:solidFill>
            </a:endParaRPr>
          </a:p>
        </p:txBody>
      </p:sp>
      <p:sp>
        <p:nvSpPr>
          <p:cNvPr id="5" name="Slide Number Placeholder 5"/>
          <p:cNvSpPr txBox="1">
            <a:spLocks noGrp="1"/>
          </p:cNvSpPr>
          <p:nvPr/>
        </p:nvSpPr>
        <p:spPr bwMode="auto">
          <a:xfrm>
            <a:off x="6744590" y="6137312"/>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F90A308-BDD7-4B1C-9D79-147798FA3CE0}" type="slidenum">
              <a:rPr lang="en-US" altLang="en-US" b="1">
                <a:solidFill>
                  <a:schemeClr val="bg1"/>
                </a:solidFill>
                <a:latin typeface="Garamond" panose="02020404030301010803" pitchFamily="18" charset="0"/>
              </a:rPr>
              <a:pPr algn="r" eaLnBrk="1" hangingPunct="1"/>
              <a:t>16</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16164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algn="ctr" eaLnBrk="1" hangingPunct="1"/>
            <a:r>
              <a:rPr lang="en-US" altLang="en-US" sz="3800" dirty="0"/>
              <a:t>Evaluations and Reevaluations</a:t>
            </a:r>
            <a:br>
              <a:rPr lang="en-US" altLang="en-US" sz="3800" dirty="0"/>
            </a:br>
            <a:r>
              <a:rPr lang="en-US" altLang="en-US" sz="3800" dirty="0"/>
              <a:t>WAC 392-172A-03020 through -03040</a:t>
            </a:r>
          </a:p>
        </p:txBody>
      </p:sp>
      <p:sp>
        <p:nvSpPr>
          <p:cNvPr id="18437" name="Rectangle 3"/>
          <p:cNvSpPr>
            <a:spLocks noGrp="1" noChangeArrowheads="1"/>
          </p:cNvSpPr>
          <p:nvPr>
            <p:ph idx="1"/>
          </p:nvPr>
        </p:nvSpPr>
        <p:spPr>
          <a:xfrm>
            <a:off x="42528" y="1739412"/>
            <a:ext cx="8782499" cy="4097864"/>
          </a:xfrm>
        </p:spPr>
        <p:txBody>
          <a:bodyPr>
            <a:normAutofit fontScale="92500"/>
          </a:bodyPr>
          <a:lstStyle/>
          <a:p>
            <a:pPr marL="571500" eaLnBrk="1" hangingPunct="1">
              <a:lnSpc>
                <a:spcPct val="110000"/>
              </a:lnSpc>
              <a:spcBef>
                <a:spcPts val="0"/>
              </a:spcBef>
              <a:spcAft>
                <a:spcPts val="0"/>
              </a:spcAft>
            </a:pPr>
            <a:r>
              <a:rPr lang="en-US" altLang="en-US" sz="2800" dirty="0"/>
              <a:t>Evaluations and Reevaluations must also:</a:t>
            </a:r>
          </a:p>
          <a:p>
            <a:pPr marL="898525" lvl="1" eaLnBrk="1" hangingPunct="1">
              <a:lnSpc>
                <a:spcPct val="110000"/>
              </a:lnSpc>
              <a:spcBef>
                <a:spcPts val="0"/>
              </a:spcBef>
              <a:spcAft>
                <a:spcPts val="0"/>
              </a:spcAft>
            </a:pPr>
            <a:r>
              <a:rPr lang="en-US" altLang="en-US" sz="2400" dirty="0"/>
              <a:t>use information from multiple sources (rather than relying on a single measure or assessment);</a:t>
            </a:r>
          </a:p>
          <a:p>
            <a:pPr marL="898525" lvl="1" eaLnBrk="1" hangingPunct="1">
              <a:lnSpc>
                <a:spcPct val="110000"/>
              </a:lnSpc>
              <a:spcBef>
                <a:spcPts val="0"/>
              </a:spcBef>
              <a:spcAft>
                <a:spcPts val="0"/>
              </a:spcAft>
            </a:pPr>
            <a:r>
              <a:rPr lang="en-US" altLang="en-US" sz="2400" dirty="0"/>
              <a:t>be administered so as not to be discriminatory on a racial or cultural basis;</a:t>
            </a:r>
          </a:p>
          <a:p>
            <a:pPr marL="898525" lvl="1" eaLnBrk="1" hangingPunct="1">
              <a:lnSpc>
                <a:spcPct val="110000"/>
              </a:lnSpc>
              <a:spcBef>
                <a:spcPts val="0"/>
              </a:spcBef>
              <a:spcAft>
                <a:spcPts val="0"/>
              </a:spcAft>
            </a:pPr>
            <a:r>
              <a:rPr lang="en-US" altLang="en-US" sz="2400" dirty="0"/>
              <a:t>assess the student in all areas related to the suspected disability;</a:t>
            </a:r>
          </a:p>
          <a:p>
            <a:pPr marL="898525" lvl="1" eaLnBrk="1" hangingPunct="1">
              <a:lnSpc>
                <a:spcPct val="110000"/>
              </a:lnSpc>
              <a:spcBef>
                <a:spcPts val="0"/>
              </a:spcBef>
              <a:spcAft>
                <a:spcPts val="0"/>
              </a:spcAft>
            </a:pPr>
            <a:r>
              <a:rPr lang="en-US" altLang="en-US" sz="2400" dirty="0"/>
              <a:t>rule out the lack of appropriate instruction in reading &amp; math and limited English proficiency as determinant factors; and</a:t>
            </a:r>
          </a:p>
          <a:p>
            <a:pPr marL="898525" lvl="1" eaLnBrk="1" hangingPunct="1">
              <a:lnSpc>
                <a:spcPct val="110000"/>
              </a:lnSpc>
              <a:spcBef>
                <a:spcPts val="0"/>
              </a:spcBef>
              <a:spcAft>
                <a:spcPts val="0"/>
              </a:spcAft>
            </a:pPr>
            <a:r>
              <a:rPr lang="en-US" altLang="en-US" sz="2400" dirty="0"/>
              <a:t>contain the date and signature of each professional member of the evaluation group.</a:t>
            </a:r>
          </a:p>
        </p:txBody>
      </p:sp>
      <p:sp>
        <p:nvSpPr>
          <p:cNvPr id="18438" name="Rectangle 8"/>
          <p:cNvSpPr>
            <a:spLocks noChangeArrowheads="1"/>
          </p:cNvSpPr>
          <p:nvPr/>
        </p:nvSpPr>
        <p:spPr bwMode="auto">
          <a:xfrm>
            <a:off x="40745" y="6456328"/>
            <a:ext cx="8627266" cy="40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Evaluation sample E.</a:t>
            </a:r>
            <a:endParaRPr lang="en-US" altLang="en-US" sz="1800" i="1" dirty="0">
              <a:solidFill>
                <a:schemeClr val="bg1"/>
              </a:solidFill>
            </a:endParaRPr>
          </a:p>
        </p:txBody>
      </p:sp>
      <p:sp>
        <p:nvSpPr>
          <p:cNvPr id="5" name="Slide Number Placeholder 5"/>
          <p:cNvSpPr txBox="1">
            <a:spLocks noGrp="1"/>
          </p:cNvSpPr>
          <p:nvPr/>
        </p:nvSpPr>
        <p:spPr bwMode="auto">
          <a:xfrm>
            <a:off x="6691427" y="6158575"/>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08704B8-DC81-4ABE-808F-AB19430B0E80}" type="slidenum">
              <a:rPr lang="en-US" altLang="en-US" b="1">
                <a:solidFill>
                  <a:schemeClr val="bg1"/>
                </a:solidFill>
                <a:latin typeface="Garamond" panose="02020404030301010803" pitchFamily="18" charset="0"/>
              </a:rPr>
              <a:pPr algn="r" eaLnBrk="1" hangingPunct="1"/>
              <a:t>17</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3479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algn="ctr" eaLnBrk="1" hangingPunct="1"/>
            <a:r>
              <a:rPr lang="en-US" altLang="en-US" sz="3800" dirty="0"/>
              <a:t>Students with SLD</a:t>
            </a:r>
            <a:br>
              <a:rPr lang="en-US" altLang="en-US" sz="3800" dirty="0"/>
            </a:br>
            <a:r>
              <a:rPr lang="en-US" altLang="en-US" sz="3800" dirty="0"/>
              <a:t>WAC 392-172A-03045 through -03080</a:t>
            </a:r>
          </a:p>
        </p:txBody>
      </p:sp>
      <p:sp>
        <p:nvSpPr>
          <p:cNvPr id="14341" name="Rectangle 3"/>
          <p:cNvSpPr>
            <a:spLocks noGrp="1" noChangeArrowheads="1"/>
          </p:cNvSpPr>
          <p:nvPr>
            <p:ph idx="1"/>
          </p:nvPr>
        </p:nvSpPr>
        <p:spPr>
          <a:xfrm>
            <a:off x="191386" y="2126511"/>
            <a:ext cx="8420986" cy="4021429"/>
          </a:xfrm>
        </p:spPr>
        <p:txBody>
          <a:bodyPr/>
          <a:lstStyle/>
          <a:p>
            <a:pPr marL="571500" eaLnBrk="1" hangingPunct="1">
              <a:defRPr/>
            </a:pPr>
            <a:r>
              <a:rPr lang="en-US" sz="2800" dirty="0"/>
              <a:t>Evaluations for students suspected of having a specific learning disability must also:</a:t>
            </a:r>
          </a:p>
          <a:p>
            <a:pPr marL="898525" lvl="1" eaLnBrk="1" hangingPunct="1">
              <a:defRPr/>
            </a:pPr>
            <a:r>
              <a:rPr lang="en-US" sz="2400" dirty="0"/>
              <a:t>include additional required evaluation group members;</a:t>
            </a:r>
          </a:p>
          <a:p>
            <a:pPr marL="898525" lvl="1" eaLnBrk="1" hangingPunct="1">
              <a:defRPr/>
            </a:pPr>
            <a:r>
              <a:rPr lang="en-US" sz="2400" dirty="0"/>
              <a:t>document lack of achievement in at least one of eight areas;</a:t>
            </a:r>
          </a:p>
          <a:p>
            <a:pPr marL="898525" lvl="1" eaLnBrk="1" hangingPunct="1">
              <a:defRPr/>
            </a:pPr>
            <a:r>
              <a:rPr lang="en-US" sz="2400" dirty="0"/>
              <a:t>rule out additional determinant factors; and</a:t>
            </a:r>
          </a:p>
          <a:p>
            <a:pPr marL="898525" lvl="1" eaLnBrk="1" hangingPunct="1">
              <a:defRPr/>
            </a:pPr>
            <a:r>
              <a:rPr lang="en-US" sz="2400" dirty="0"/>
              <a:t>include the results of an observation of the student.</a:t>
            </a:r>
          </a:p>
          <a:p>
            <a:pPr marL="573087" lvl="1" indent="0" eaLnBrk="1" hangingPunct="1">
              <a:buFont typeface="Wingdings" panose="05000000000000000000" pitchFamily="2" charset="2"/>
              <a:buNone/>
              <a:defRPr/>
            </a:pPr>
            <a:endParaRPr lang="en-US" dirty="0"/>
          </a:p>
          <a:p>
            <a:pPr marL="898525" lvl="1" eaLnBrk="1" hangingPunct="1">
              <a:defRPr/>
            </a:pPr>
            <a:endParaRPr lang="en-US" dirty="0"/>
          </a:p>
        </p:txBody>
      </p:sp>
      <p:sp>
        <p:nvSpPr>
          <p:cNvPr id="19462" name="Rectangle 8"/>
          <p:cNvSpPr>
            <a:spLocks noChangeArrowheads="1"/>
          </p:cNvSpPr>
          <p:nvPr/>
        </p:nvSpPr>
        <p:spPr bwMode="auto">
          <a:xfrm>
            <a:off x="86011" y="6438223"/>
            <a:ext cx="88134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Evaluation samples A, B, and G. </a:t>
            </a:r>
            <a:endParaRPr lang="en-US" altLang="en-US" sz="1800" i="1" dirty="0">
              <a:solidFill>
                <a:schemeClr val="bg1"/>
              </a:solidFill>
            </a:endParaRPr>
          </a:p>
        </p:txBody>
      </p:sp>
      <p:sp>
        <p:nvSpPr>
          <p:cNvPr id="5" name="Slide Number Placeholder 5"/>
          <p:cNvSpPr txBox="1">
            <a:spLocks noGrp="1"/>
          </p:cNvSpPr>
          <p:nvPr/>
        </p:nvSpPr>
        <p:spPr bwMode="auto">
          <a:xfrm>
            <a:off x="6765855" y="6147941"/>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17D6C74-B0B0-46B7-BFAA-7C0921A22610}" type="slidenum">
              <a:rPr lang="en-US" altLang="en-US" b="1">
                <a:solidFill>
                  <a:schemeClr val="bg1"/>
                </a:solidFill>
                <a:latin typeface="Garamond" panose="02020404030301010803" pitchFamily="18" charset="0"/>
              </a:rPr>
              <a:pPr algn="r" eaLnBrk="1" hangingPunct="1"/>
              <a:t>18</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882675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algn="ctr" eaLnBrk="1" hangingPunct="1"/>
            <a:r>
              <a:rPr lang="en-US" altLang="en-US" sz="3800" dirty="0"/>
              <a:t>SLD – Severe Discrepancy</a:t>
            </a:r>
            <a:br>
              <a:rPr lang="en-US" altLang="en-US" sz="3800" dirty="0"/>
            </a:br>
            <a:r>
              <a:rPr lang="en-US" altLang="en-US" sz="3800" dirty="0"/>
              <a:t>WAC 392-172A-03065 and -03070</a:t>
            </a:r>
          </a:p>
        </p:txBody>
      </p:sp>
      <p:sp>
        <p:nvSpPr>
          <p:cNvPr id="14341" name="Rectangle 3"/>
          <p:cNvSpPr>
            <a:spLocks noGrp="1" noChangeArrowheads="1"/>
          </p:cNvSpPr>
          <p:nvPr>
            <p:ph idx="1"/>
          </p:nvPr>
        </p:nvSpPr>
        <p:spPr>
          <a:xfrm>
            <a:off x="-76200" y="1905000"/>
            <a:ext cx="8761413" cy="3200400"/>
          </a:xfrm>
        </p:spPr>
        <p:txBody>
          <a:bodyPr/>
          <a:lstStyle/>
          <a:p>
            <a:pPr marL="571500" eaLnBrk="1" hangingPunct="1">
              <a:defRPr/>
            </a:pPr>
            <a:r>
              <a:rPr lang="en-US" sz="2800" dirty="0"/>
              <a:t>If the district uses the severe discrepancy methodology for SLD eligibility:</a:t>
            </a:r>
          </a:p>
          <a:p>
            <a:pPr marL="898525" lvl="1" eaLnBrk="1" hangingPunct="1">
              <a:defRPr/>
            </a:pPr>
            <a:r>
              <a:rPr lang="en-US" sz="2400" dirty="0"/>
              <a:t>Evaluation must establish a severe discrepancy between the student’s intellectual ability and academic achievement in one or more of the eight areas; or</a:t>
            </a:r>
          </a:p>
          <a:p>
            <a:pPr marL="898525" lvl="1" eaLnBrk="1" hangingPunct="1">
              <a:defRPr/>
            </a:pPr>
            <a:r>
              <a:rPr lang="en-US" sz="2400" dirty="0"/>
              <a:t>document the use of professional judgment, including a written narrative, to justify the presence of SLD.  </a:t>
            </a:r>
          </a:p>
          <a:p>
            <a:pPr marL="839788" lvl="1" indent="-839788" eaLnBrk="1" hangingPunct="1">
              <a:buSzTx/>
              <a:buFont typeface="Wingdings" panose="05000000000000000000" pitchFamily="2" charset="2"/>
              <a:buNone/>
              <a:defRPr/>
            </a:pPr>
            <a:endParaRPr lang="en-US" sz="2800" dirty="0"/>
          </a:p>
          <a:p>
            <a:pPr marL="839788" lvl="1" indent="-495300" eaLnBrk="1" hangingPunct="1">
              <a:buSzTx/>
              <a:buFont typeface="Wingdings" panose="05000000000000000000" pitchFamily="2" charset="2"/>
              <a:buAutoNum type="arabicPeriod"/>
              <a:defRPr/>
            </a:pPr>
            <a:endParaRPr lang="en-US" sz="2800" dirty="0"/>
          </a:p>
        </p:txBody>
      </p:sp>
      <p:sp>
        <p:nvSpPr>
          <p:cNvPr id="20487" name="TextBox 1"/>
          <p:cNvSpPr txBox="1">
            <a:spLocks noChangeArrowheads="1"/>
          </p:cNvSpPr>
          <p:nvPr/>
        </p:nvSpPr>
        <p:spPr bwMode="auto">
          <a:xfrm>
            <a:off x="609600" y="4787774"/>
            <a:ext cx="807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lvl="1" eaLnBrk="1" hangingPunct="1">
              <a:spcBef>
                <a:spcPct val="0"/>
              </a:spcBef>
              <a:buClrTx/>
              <a:buSzTx/>
              <a:buFontTx/>
              <a:buNone/>
            </a:pPr>
            <a:r>
              <a:rPr lang="en-US" altLang="en-US" sz="2400" dirty="0">
                <a:hlinkClick r:id="rId3"/>
              </a:rPr>
              <a:t>http://www.k12.wa.us/SpecialEd/pubdocs/SLD_Guide.pdf</a:t>
            </a:r>
            <a:r>
              <a:rPr lang="en-US" altLang="en-US" sz="2400" dirty="0"/>
              <a:t> </a:t>
            </a:r>
          </a:p>
        </p:txBody>
      </p:sp>
      <p:sp>
        <p:nvSpPr>
          <p:cNvPr id="20486" name="Rectangle 8"/>
          <p:cNvSpPr>
            <a:spLocks noChangeArrowheads="1"/>
          </p:cNvSpPr>
          <p:nvPr/>
        </p:nvSpPr>
        <p:spPr bwMode="auto">
          <a:xfrm>
            <a:off x="67901" y="6411058"/>
            <a:ext cx="89454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Evaluation samples A and B.           </a:t>
            </a:r>
            <a:endParaRPr lang="en-US" altLang="en-US" sz="1800" i="1" dirty="0">
              <a:solidFill>
                <a:schemeClr val="bg1"/>
              </a:solidFill>
            </a:endParaRPr>
          </a:p>
        </p:txBody>
      </p:sp>
      <p:sp>
        <p:nvSpPr>
          <p:cNvPr id="5" name="Slide Number Placeholder 5"/>
          <p:cNvSpPr txBox="1">
            <a:spLocks noGrp="1"/>
          </p:cNvSpPr>
          <p:nvPr/>
        </p:nvSpPr>
        <p:spPr bwMode="auto">
          <a:xfrm>
            <a:off x="6712692" y="6169209"/>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787D4CA-37ED-4A44-83E0-1A731DA2405C}" type="slidenum">
              <a:rPr lang="en-US" altLang="en-US" b="1">
                <a:solidFill>
                  <a:schemeClr val="bg1"/>
                </a:solidFill>
                <a:latin typeface="Garamond" panose="02020404030301010803" pitchFamily="18" charset="0"/>
              </a:rPr>
              <a:pPr algn="r" eaLnBrk="1" hangingPunct="1"/>
              <a:t>19</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6441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Disclaimer</a:t>
            </a:r>
            <a:endParaRPr lang="en-US" dirty="0"/>
          </a:p>
        </p:txBody>
      </p:sp>
      <p:sp>
        <p:nvSpPr>
          <p:cNvPr id="3" name="Content Placeholder 2"/>
          <p:cNvSpPr>
            <a:spLocks noGrp="1"/>
          </p:cNvSpPr>
          <p:nvPr>
            <p:ph idx="1"/>
          </p:nvPr>
        </p:nvSpPr>
        <p:spPr/>
        <p:txBody>
          <a:bodyPr>
            <a:normAutofit/>
          </a:bodyPr>
          <a:lstStyle/>
          <a:p>
            <a:r>
              <a:rPr lang="en-US" sz="2800" dirty="0">
                <a:ea typeface="Verdana" pitchFamily="34" charset="0"/>
                <a:cs typeface="Verdana" pitchFamily="34" charset="0"/>
              </a:rPr>
              <a:t>The information contained in this module is meant to supplement and not supplant reading bulletins and accompanying documents; guidance from the U.S. Department of Education; chapter 392-172A WAC; Part 300 of the federal regulations; and the Individuals with Disabilities Act. This module should be viewed and applied by users according to their specific needs. The module should be used as guidance and is not intended as legal advice. </a:t>
            </a:r>
          </a:p>
          <a:p>
            <a:endParaRPr lang="en-US" sz="24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DFAC6D-555E-40C9-A530-8ED213893658}" type="slidenum">
              <a:rPr lang="en-US" altLang="en-US" sz="1800" b="1" smtClean="0">
                <a:solidFill>
                  <a:schemeClr val="bg1"/>
                </a:solidFill>
                <a:latin typeface="Garamond" panose="02020404030301010803" pitchFamily="18" charset="0"/>
              </a:rPr>
              <a:pPr eaLnBrk="1" hangingPunct="1"/>
              <a:t>2</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4016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pPr algn="ctr" eaLnBrk="1" hangingPunct="1"/>
            <a:r>
              <a:rPr lang="en-US" altLang="en-US" sz="3800" dirty="0"/>
              <a:t>SLD – Response to Scientific</a:t>
            </a:r>
            <a:br>
              <a:rPr lang="en-US" altLang="en-US" sz="3800" dirty="0"/>
            </a:br>
            <a:r>
              <a:rPr lang="en-US" altLang="en-US" sz="3800" dirty="0"/>
              <a:t>Research-Based Intervention</a:t>
            </a:r>
            <a:br>
              <a:rPr lang="en-US" altLang="en-US" sz="3800" dirty="0"/>
            </a:br>
            <a:r>
              <a:rPr lang="en-US" altLang="en-US" sz="3100" dirty="0"/>
              <a:t>WAC 392-172A-03060</a:t>
            </a:r>
          </a:p>
        </p:txBody>
      </p:sp>
      <p:sp>
        <p:nvSpPr>
          <p:cNvPr id="21509" name="Rectangle 3"/>
          <p:cNvSpPr>
            <a:spLocks noGrp="1" noChangeArrowheads="1"/>
          </p:cNvSpPr>
          <p:nvPr>
            <p:ph idx="1"/>
          </p:nvPr>
        </p:nvSpPr>
        <p:spPr>
          <a:xfrm>
            <a:off x="340239" y="1845737"/>
            <a:ext cx="8196639" cy="4133458"/>
          </a:xfrm>
        </p:spPr>
        <p:txBody>
          <a:bodyPr>
            <a:normAutofit/>
          </a:bodyPr>
          <a:lstStyle/>
          <a:p>
            <a:pPr marL="571500" eaLnBrk="1" hangingPunct="1"/>
            <a:r>
              <a:rPr lang="en-US" altLang="en-US" sz="2800" dirty="0"/>
              <a:t>If the district uses a process based on the student’s response to scientific research-based intervention for SLD eligibility, the evaluation must:</a:t>
            </a:r>
          </a:p>
          <a:p>
            <a:pPr marL="898525" lvl="1" eaLnBrk="1" hangingPunct="1"/>
            <a:r>
              <a:rPr lang="en-US" altLang="en-US" sz="2400" dirty="0"/>
              <a:t>include evidence of the student’s opportunity to increase rate of learning;</a:t>
            </a:r>
          </a:p>
          <a:p>
            <a:pPr marL="898525" lvl="1" eaLnBrk="1" hangingPunct="1"/>
            <a:r>
              <a:rPr lang="en-US" altLang="en-US" sz="2400" dirty="0"/>
              <a:t>document two or more intensive, scientifically research-based interventions implemented with fidelity;</a:t>
            </a:r>
          </a:p>
          <a:p>
            <a:pPr marL="898525" lvl="1" eaLnBrk="1" hangingPunct="1"/>
            <a:r>
              <a:rPr lang="en-US" altLang="en-US" sz="2400" dirty="0"/>
              <a:t>describe instructional strategies used and data collected; and</a:t>
            </a:r>
          </a:p>
          <a:p>
            <a:pPr marL="898525" lvl="1" eaLnBrk="1" hangingPunct="1"/>
            <a:r>
              <a:rPr lang="en-US" altLang="en-US" sz="2400" dirty="0"/>
              <a:t>include documentation of parent notification.</a:t>
            </a:r>
          </a:p>
        </p:txBody>
      </p:sp>
      <p:sp>
        <p:nvSpPr>
          <p:cNvPr id="5" name="Slide Number Placeholder 5"/>
          <p:cNvSpPr txBox="1">
            <a:spLocks noGrp="1"/>
          </p:cNvSpPr>
          <p:nvPr/>
        </p:nvSpPr>
        <p:spPr bwMode="auto">
          <a:xfrm>
            <a:off x="6648896" y="6158574"/>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F4E966E-ED61-4E8E-8AE9-3521DBC185A9}" type="slidenum">
              <a:rPr lang="en-US" altLang="en-US" b="1">
                <a:solidFill>
                  <a:schemeClr val="bg1"/>
                </a:solidFill>
                <a:latin typeface="Garamond" panose="02020404030301010803" pitchFamily="18" charset="0"/>
              </a:rPr>
              <a:pPr algn="r" eaLnBrk="1" hangingPunct="1"/>
              <a:t>20</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8854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pPr algn="ctr" eaLnBrk="1" hangingPunct="1"/>
            <a:r>
              <a:rPr lang="en-US" altLang="en-US" sz="3800" dirty="0"/>
              <a:t>SLD – Pattern of </a:t>
            </a:r>
            <a:br>
              <a:rPr lang="en-US" altLang="en-US" sz="3800" dirty="0"/>
            </a:br>
            <a:r>
              <a:rPr lang="en-US" altLang="en-US" sz="3800" dirty="0"/>
              <a:t>Strengths and Weaknesses </a:t>
            </a:r>
            <a:br>
              <a:rPr lang="en-US" altLang="en-US" sz="3800" dirty="0"/>
            </a:br>
            <a:r>
              <a:rPr lang="en-US" altLang="en-US" sz="3800" dirty="0"/>
              <a:t>WAC 392-172A-03080</a:t>
            </a:r>
          </a:p>
        </p:txBody>
      </p:sp>
      <p:sp>
        <p:nvSpPr>
          <p:cNvPr id="21509" name="Rectangle 3"/>
          <p:cNvSpPr>
            <a:spLocks noGrp="1" noChangeArrowheads="1"/>
          </p:cNvSpPr>
          <p:nvPr>
            <p:ph idx="1"/>
          </p:nvPr>
        </p:nvSpPr>
        <p:spPr>
          <a:xfrm>
            <a:off x="276447" y="1845736"/>
            <a:ext cx="8304027" cy="3895845"/>
          </a:xfrm>
        </p:spPr>
        <p:txBody>
          <a:bodyPr>
            <a:normAutofit/>
          </a:bodyPr>
          <a:lstStyle/>
          <a:p>
            <a:pPr marL="744538" indent="-225425">
              <a:buFont typeface="Arial" panose="020B0604020202020204" pitchFamily="34" charset="0"/>
              <a:buChar char="•"/>
            </a:pPr>
            <a:r>
              <a:rPr lang="en-US" altLang="en-US" sz="2400" dirty="0"/>
              <a:t>The student’s pattern of strengths and weaknesses in performance, achievement, or both, relative to age, state grade level standards or intellectual development may be used as part of the eligibility determination when using either of the SLD methodologies -  severe discrepancy or response to research-based intervention.</a:t>
            </a:r>
          </a:p>
          <a:p>
            <a:pPr marL="744538" indent="-225425" eaLnBrk="1" hangingPunct="1">
              <a:buFont typeface="Arial" panose="020B0604020202020204" pitchFamily="34" charset="0"/>
              <a:buChar char="•"/>
            </a:pPr>
            <a:r>
              <a:rPr lang="en-US" altLang="en-US" sz="2400" dirty="0"/>
              <a:t>However, the pattern of strengths and weaknesses is not a standalone methodology for determining eligibility under the category of SLD. </a:t>
            </a:r>
          </a:p>
        </p:txBody>
      </p:sp>
      <p:sp>
        <p:nvSpPr>
          <p:cNvPr id="5" name="Slide Number Placeholder 5"/>
          <p:cNvSpPr txBox="1">
            <a:spLocks noGrp="1"/>
          </p:cNvSpPr>
          <p:nvPr/>
        </p:nvSpPr>
        <p:spPr bwMode="auto">
          <a:xfrm>
            <a:off x="6723324" y="6147944"/>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F4E966E-ED61-4E8E-8AE9-3521DBC185A9}" type="slidenum">
              <a:rPr lang="en-US" altLang="en-US" b="1">
                <a:solidFill>
                  <a:schemeClr val="bg1"/>
                </a:solidFill>
                <a:latin typeface="Garamond" panose="02020404030301010803" pitchFamily="18" charset="0"/>
              </a:rPr>
              <a:pPr algn="r" eaLnBrk="1" hangingPunct="1"/>
              <a:t>21</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83930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algn="ctr" eaLnBrk="1" hangingPunct="1"/>
            <a:r>
              <a:rPr lang="en-US" altLang="en-US" sz="3800" dirty="0"/>
              <a:t>Evaluation and IEP Consistency</a:t>
            </a:r>
            <a:br>
              <a:rPr lang="en-US" altLang="en-US" sz="3800" dirty="0"/>
            </a:br>
            <a:r>
              <a:rPr lang="en-US" altLang="en-US" sz="3800" dirty="0"/>
              <a:t>WAC 392-172A-03035 and -03110</a:t>
            </a:r>
          </a:p>
        </p:txBody>
      </p:sp>
      <p:sp>
        <p:nvSpPr>
          <p:cNvPr id="22533" name="Rectangle 3"/>
          <p:cNvSpPr>
            <a:spLocks noGrp="1" noChangeArrowheads="1"/>
          </p:cNvSpPr>
          <p:nvPr>
            <p:ph idx="1"/>
          </p:nvPr>
        </p:nvSpPr>
        <p:spPr>
          <a:xfrm>
            <a:off x="822960" y="1920168"/>
            <a:ext cx="7543800" cy="3616603"/>
          </a:xfrm>
        </p:spPr>
        <p:txBody>
          <a:bodyPr>
            <a:normAutofit fontScale="92500" lnSpcReduction="10000"/>
          </a:bodyPr>
          <a:lstStyle/>
          <a:p>
            <a:pPr marL="169863" indent="-169863" eaLnBrk="1" hangingPunct="1">
              <a:buFont typeface="Arial" panose="020B0604020202020204" pitchFamily="34" charset="0"/>
              <a:buChar char="•"/>
            </a:pPr>
            <a:r>
              <a:rPr lang="en-US" altLang="en-US" sz="2900" dirty="0"/>
              <a:t>The evaluation report must include “the recommended special education and related services needed by the student” and “other information… needed to develop an IEP”.</a:t>
            </a:r>
          </a:p>
          <a:p>
            <a:pPr marL="169863" indent="-169863" eaLnBrk="1" hangingPunct="1">
              <a:buFont typeface="Arial" panose="020B0604020202020204" pitchFamily="34" charset="0"/>
              <a:buChar char="•"/>
            </a:pPr>
            <a:endParaRPr lang="en-US" altLang="en-US" sz="800" dirty="0"/>
          </a:p>
          <a:p>
            <a:pPr marL="169863" indent="-169863" eaLnBrk="1" hangingPunct="1">
              <a:buFont typeface="Arial" panose="020B0604020202020204" pitchFamily="34" charset="0"/>
              <a:buChar char="•"/>
            </a:pPr>
            <a:r>
              <a:rPr lang="en-US" altLang="en-US" sz="2900" dirty="0"/>
              <a:t>The IEP team must consider “the results of the initial or most recent evaluation of the student”.</a:t>
            </a:r>
          </a:p>
          <a:p>
            <a:pPr marL="169863" indent="-169863" eaLnBrk="1" hangingPunct="1">
              <a:buFont typeface="Arial" panose="020B0604020202020204" pitchFamily="34" charset="0"/>
              <a:buChar char="•"/>
            </a:pPr>
            <a:endParaRPr lang="en-US" altLang="en-US" sz="800" dirty="0"/>
          </a:p>
          <a:p>
            <a:pPr marL="169863" indent="-169863" eaLnBrk="1" hangingPunct="1">
              <a:buFont typeface="Arial" panose="020B0604020202020204" pitchFamily="34" charset="0"/>
              <a:buChar char="•"/>
            </a:pPr>
            <a:r>
              <a:rPr lang="en-US" altLang="en-US" sz="2900" dirty="0"/>
              <a:t>The IEP team “revises the IEP, as appropriate, to address… the results of any reevaluations”.</a:t>
            </a:r>
          </a:p>
          <a:p>
            <a:pPr eaLnBrk="1" hangingPunct="1"/>
            <a:endParaRPr lang="en-US" altLang="en-US" dirty="0"/>
          </a:p>
        </p:txBody>
      </p:sp>
      <p:sp>
        <p:nvSpPr>
          <p:cNvPr id="22534" name="Rectangle 8"/>
          <p:cNvSpPr>
            <a:spLocks noChangeArrowheads="1"/>
          </p:cNvSpPr>
          <p:nvPr/>
        </p:nvSpPr>
        <p:spPr bwMode="auto">
          <a:xfrm>
            <a:off x="96575" y="6429165"/>
            <a:ext cx="892768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Evaluation &amp; IEP sample C.             </a:t>
            </a:r>
            <a:endParaRPr lang="en-US" altLang="en-US" sz="1800" i="1" dirty="0">
              <a:solidFill>
                <a:schemeClr val="bg1"/>
              </a:solidFill>
            </a:endParaRPr>
          </a:p>
        </p:txBody>
      </p:sp>
      <p:sp>
        <p:nvSpPr>
          <p:cNvPr id="6" name="Slide Number Placeholder 5"/>
          <p:cNvSpPr txBox="1">
            <a:spLocks noGrp="1"/>
          </p:cNvSpPr>
          <p:nvPr/>
        </p:nvSpPr>
        <p:spPr bwMode="auto">
          <a:xfrm>
            <a:off x="6733952" y="6158033"/>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9FC79C7-37EB-4ADB-85D4-96C01069DBD5}" type="slidenum">
              <a:rPr lang="en-US" altLang="en-US" b="1">
                <a:solidFill>
                  <a:schemeClr val="bg1"/>
                </a:solidFill>
                <a:latin typeface="Garamond" panose="02020404030301010803" pitchFamily="18" charset="0"/>
              </a:rPr>
              <a:pPr algn="r" eaLnBrk="1" hangingPunct="1"/>
              <a:t>22</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44282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algn="ctr" eaLnBrk="1" hangingPunct="1"/>
            <a:r>
              <a:rPr lang="en-US" altLang="en-US" sz="3800" dirty="0"/>
              <a:t>When Reevaluations are Needed</a:t>
            </a:r>
            <a:br>
              <a:rPr lang="en-US" altLang="en-US" sz="3800" dirty="0"/>
            </a:br>
            <a:r>
              <a:rPr lang="en-US" altLang="en-US" sz="3800" dirty="0"/>
              <a:t>WAC 392-172A-03015 and -03025</a:t>
            </a:r>
          </a:p>
        </p:txBody>
      </p:sp>
      <p:sp>
        <p:nvSpPr>
          <p:cNvPr id="23557" name="Rectangle 3"/>
          <p:cNvSpPr>
            <a:spLocks noGrp="1" noChangeArrowheads="1"/>
          </p:cNvSpPr>
          <p:nvPr>
            <p:ph idx="1"/>
          </p:nvPr>
        </p:nvSpPr>
        <p:spPr>
          <a:xfrm>
            <a:off x="822960" y="1329071"/>
            <a:ext cx="7863840" cy="4133270"/>
          </a:xfrm>
        </p:spPr>
        <p:txBody>
          <a:bodyPr>
            <a:normAutofit fontScale="92500" lnSpcReduction="10000"/>
          </a:bodyPr>
          <a:lstStyle/>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r>
              <a:rPr lang="en-US" altLang="en-US" sz="2800" dirty="0"/>
              <a:t>-03015 = a reevaluation must be conducted when the district determines that the educational and related services needs, including improved academic achievement and functional performance, of the student warrant a reevaluation.</a:t>
            </a:r>
          </a:p>
          <a:p>
            <a:pPr eaLnBrk="1" hangingPunct="1">
              <a:lnSpc>
                <a:spcPct val="90000"/>
              </a:lnSpc>
            </a:pPr>
            <a:r>
              <a:rPr lang="en-US" altLang="en-US" sz="2800" dirty="0"/>
              <a:t>-03025 = a reevaluation must determine whether the student continues to meet eligibility, and whether… any additions or modifications to the special education and related services are needed to enable the student to meet the measurable annual goals set out in the IEP.</a:t>
            </a:r>
            <a:endParaRPr lang="en-US" altLang="en-US" dirty="0"/>
          </a:p>
          <a:p>
            <a:pPr marL="742950" lvl="1" indent="-285750" eaLnBrk="1" hangingPunct="1">
              <a:lnSpc>
                <a:spcPct val="90000"/>
              </a:lnSpc>
              <a:buFont typeface="Wingdings" panose="05000000000000000000" pitchFamily="2" charset="2"/>
              <a:buNone/>
            </a:pPr>
            <a:endParaRPr lang="en-US" altLang="en-US" dirty="0"/>
          </a:p>
        </p:txBody>
      </p:sp>
      <p:sp>
        <p:nvSpPr>
          <p:cNvPr id="6" name="Slide Number Placeholder 5"/>
          <p:cNvSpPr txBox="1">
            <a:spLocks noGrp="1"/>
          </p:cNvSpPr>
          <p:nvPr/>
        </p:nvSpPr>
        <p:spPr bwMode="auto">
          <a:xfrm>
            <a:off x="6755223" y="6099403"/>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40139D9-DF2C-495E-AD5B-A7544A9F0FBC}" type="slidenum">
              <a:rPr lang="en-US" altLang="en-US" b="1">
                <a:solidFill>
                  <a:schemeClr val="bg1"/>
                </a:solidFill>
                <a:latin typeface="Garamond" panose="02020404030301010803" pitchFamily="18" charset="0"/>
              </a:rPr>
              <a:pPr algn="r" eaLnBrk="1" hangingPunct="1"/>
              <a:t>23</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99671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normAutofit fontScale="90000"/>
          </a:bodyPr>
          <a:lstStyle/>
          <a:p>
            <a:pPr algn="ctr" eaLnBrk="1" hangingPunct="1"/>
            <a:r>
              <a:rPr lang="en-US" altLang="en-US" sz="3800" dirty="0"/>
              <a:t>When Reevaluations are Needed (cont.)</a:t>
            </a:r>
            <a:br>
              <a:rPr lang="en-US" altLang="en-US" sz="3800" dirty="0"/>
            </a:br>
            <a:r>
              <a:rPr lang="en-US" altLang="en-US" sz="3800" dirty="0"/>
              <a:t> WAC 392-172A-03030</a:t>
            </a:r>
          </a:p>
        </p:txBody>
      </p:sp>
      <p:sp>
        <p:nvSpPr>
          <p:cNvPr id="24581" name="Rectangle 3"/>
          <p:cNvSpPr>
            <a:spLocks noGrp="1" noChangeArrowheads="1"/>
          </p:cNvSpPr>
          <p:nvPr>
            <p:ph idx="1"/>
          </p:nvPr>
        </p:nvSpPr>
        <p:spPr>
          <a:xfrm>
            <a:off x="822960" y="1930801"/>
            <a:ext cx="7543800" cy="3616603"/>
          </a:xfrm>
        </p:spPr>
        <p:txBody>
          <a:bodyPr>
            <a:normAutofit lnSpcReduction="10000"/>
          </a:bodyPr>
          <a:lstStyle/>
          <a:p>
            <a:pPr marL="233363" indent="-233363" eaLnBrk="1" hangingPunct="1">
              <a:buFont typeface="Arial" panose="020B0604020202020204" pitchFamily="34" charset="0"/>
              <a:buChar char="•"/>
            </a:pPr>
            <a:r>
              <a:rPr lang="en-US" altLang="en-US" sz="2900" dirty="0"/>
              <a:t>A reevaluation should be conducted prior to making significant changes in the student’s program/services (i.e. placement).</a:t>
            </a:r>
          </a:p>
          <a:p>
            <a:pPr marL="233363" indent="-233363" eaLnBrk="1" hangingPunct="1">
              <a:buFont typeface="Arial" panose="020B0604020202020204" pitchFamily="34" charset="0"/>
              <a:buChar char="•"/>
            </a:pPr>
            <a:r>
              <a:rPr lang="en-US" altLang="en-US" sz="2900" dirty="0"/>
              <a:t>A reevaluation is necessary prior to determining that a student is no longer eligible for special education services.</a:t>
            </a:r>
          </a:p>
          <a:p>
            <a:pPr marL="233363" indent="-233363" eaLnBrk="1" hangingPunct="1">
              <a:buFont typeface="Arial" panose="020B0604020202020204" pitchFamily="34" charset="0"/>
              <a:buChar char="•"/>
            </a:pPr>
            <a:r>
              <a:rPr lang="en-US" altLang="en-US" sz="2900" dirty="0"/>
              <a:t>A reevaluation is </a:t>
            </a:r>
            <a:r>
              <a:rPr lang="en-US" altLang="en-US" sz="2900" u="sng" dirty="0"/>
              <a:t>not</a:t>
            </a:r>
            <a:r>
              <a:rPr lang="en-US" altLang="en-US" sz="2900" dirty="0"/>
              <a:t> necessary before a student graduates from high school with a regular diploma or exceeds age eligibility.</a:t>
            </a:r>
          </a:p>
        </p:txBody>
      </p:sp>
      <p:sp>
        <p:nvSpPr>
          <p:cNvPr id="6" name="Slide Number Placeholder 5"/>
          <p:cNvSpPr txBox="1">
            <a:spLocks noGrp="1"/>
          </p:cNvSpPr>
          <p:nvPr/>
        </p:nvSpPr>
        <p:spPr bwMode="auto">
          <a:xfrm>
            <a:off x="6680794" y="6158578"/>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5F6427A-9E96-4E14-BC2C-0DC5523E85E7}" type="slidenum">
              <a:rPr lang="en-US" altLang="en-US" b="1">
                <a:solidFill>
                  <a:schemeClr val="bg1"/>
                </a:solidFill>
                <a:latin typeface="Garamond" panose="02020404030301010803" pitchFamily="18" charset="0"/>
              </a:rPr>
              <a:pPr algn="r" eaLnBrk="1" hangingPunct="1"/>
              <a:t>24</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59386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algn="ctr" eaLnBrk="1" hangingPunct="1"/>
            <a:r>
              <a:rPr lang="en-US" altLang="en-US" sz="3800" dirty="0"/>
              <a:t>Specially Designed Instruction (SDI)</a:t>
            </a:r>
            <a:br>
              <a:rPr lang="en-US" altLang="en-US" sz="3800" dirty="0"/>
            </a:br>
            <a:r>
              <a:rPr lang="en-US" altLang="en-US" sz="3800" dirty="0"/>
              <a:t>WAC 392-172A-01175</a:t>
            </a:r>
          </a:p>
        </p:txBody>
      </p:sp>
      <p:sp>
        <p:nvSpPr>
          <p:cNvPr id="25605" name="Rectangle 3"/>
          <p:cNvSpPr>
            <a:spLocks noGrp="1" noChangeArrowheads="1"/>
          </p:cNvSpPr>
          <p:nvPr>
            <p:ph idx="1"/>
          </p:nvPr>
        </p:nvSpPr>
        <p:spPr>
          <a:xfrm>
            <a:off x="822960" y="1845737"/>
            <a:ext cx="7543800" cy="4055333"/>
          </a:xfrm>
        </p:spPr>
        <p:txBody>
          <a:bodyPr>
            <a:normAutofit lnSpcReduction="10000"/>
          </a:bodyPr>
          <a:lstStyle/>
          <a:p>
            <a:pPr marL="169863" indent="-169863" eaLnBrk="1" hangingPunct="1">
              <a:buFont typeface="Arial" panose="020B0604020202020204" pitchFamily="34" charset="0"/>
              <a:buChar char="•"/>
            </a:pPr>
            <a:r>
              <a:rPr lang="en-US" altLang="en-US" sz="2800" dirty="0"/>
              <a:t>Special education means specially designed instruction (SDI) to meet the unique needs of the student, and includes instruction in the classroom, in the home, in hospitals and other settings, and in physical education. </a:t>
            </a:r>
          </a:p>
          <a:p>
            <a:pPr marL="169863" indent="-169863" eaLnBrk="1" hangingPunct="1">
              <a:buFont typeface="Arial" panose="020B0604020202020204" pitchFamily="34" charset="0"/>
              <a:buChar char="•"/>
            </a:pPr>
            <a:r>
              <a:rPr lang="en-US" altLang="en-US" sz="2800" dirty="0"/>
              <a:t>SDI is defined as adapting, as appropriate to the needs of the student, the content, methodology, or delivery of instruction to address the unique needs of the student and to ensure access to the general curriculum.</a:t>
            </a:r>
          </a:p>
        </p:txBody>
      </p:sp>
      <p:sp>
        <p:nvSpPr>
          <p:cNvPr id="6" name="Slide Number Placeholder 5"/>
          <p:cNvSpPr txBox="1">
            <a:spLocks noGrp="1"/>
          </p:cNvSpPr>
          <p:nvPr/>
        </p:nvSpPr>
        <p:spPr bwMode="auto">
          <a:xfrm>
            <a:off x="6670161" y="6158577"/>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D2868EA-97A9-4D9D-9442-BC714CE3560C}" type="slidenum">
              <a:rPr lang="en-US" altLang="en-US" b="1">
                <a:solidFill>
                  <a:schemeClr val="bg1"/>
                </a:solidFill>
                <a:latin typeface="Garamond" panose="02020404030301010803" pitchFamily="18" charset="0"/>
              </a:rPr>
              <a:pPr algn="r" eaLnBrk="1" hangingPunct="1"/>
              <a:t>25</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0343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algn="ctr" eaLnBrk="1" hangingPunct="1"/>
            <a:r>
              <a:rPr lang="en-US" altLang="en-US" sz="3800" dirty="0"/>
              <a:t>SDI – Provider Requirements</a:t>
            </a:r>
            <a:br>
              <a:rPr lang="en-US" altLang="en-US" sz="3800" dirty="0"/>
            </a:br>
            <a:r>
              <a:rPr lang="en-US" altLang="en-US" sz="3800" dirty="0"/>
              <a:t>WAC 392-172A-02090(1)(g)</a:t>
            </a:r>
          </a:p>
        </p:txBody>
      </p:sp>
      <p:sp>
        <p:nvSpPr>
          <p:cNvPr id="26629" name="Rectangle 3"/>
          <p:cNvSpPr>
            <a:spLocks noGrp="1" noChangeArrowheads="1"/>
          </p:cNvSpPr>
          <p:nvPr>
            <p:ph idx="1"/>
          </p:nvPr>
        </p:nvSpPr>
        <p:spPr>
          <a:xfrm>
            <a:off x="822960" y="1920168"/>
            <a:ext cx="7543800" cy="3821416"/>
          </a:xfrm>
        </p:spPr>
        <p:txBody>
          <a:bodyPr>
            <a:normAutofit fontScale="92500" lnSpcReduction="10000"/>
          </a:bodyPr>
          <a:lstStyle/>
          <a:p>
            <a:pPr eaLnBrk="1" hangingPunct="1">
              <a:buFont typeface="Arial" panose="020B0604020202020204" pitchFamily="34" charset="0"/>
              <a:buChar char="•"/>
            </a:pPr>
            <a:r>
              <a:rPr lang="en-US" altLang="en-US" sz="3200" dirty="0"/>
              <a:t>Specially designed instruction and related services must be provided by appropriately qualified staff.</a:t>
            </a:r>
          </a:p>
          <a:p>
            <a:pPr eaLnBrk="1" hangingPunct="1">
              <a:buFont typeface="Arial" panose="020B0604020202020204" pitchFamily="34" charset="0"/>
              <a:buChar char="•"/>
            </a:pPr>
            <a:r>
              <a:rPr lang="en-US" altLang="en-US" sz="3200" dirty="0"/>
              <a:t>Other staff (i.e. general education teacher or paraeducator) may assist in the delivery of SDI, but the SDI must be designed and supervised, and the student’s progress monitored and evaluated, by special education certificated staff.</a:t>
            </a:r>
          </a:p>
        </p:txBody>
      </p:sp>
      <p:sp>
        <p:nvSpPr>
          <p:cNvPr id="6" name="Slide Number Placeholder 5"/>
          <p:cNvSpPr txBox="1">
            <a:spLocks noGrp="1"/>
          </p:cNvSpPr>
          <p:nvPr/>
        </p:nvSpPr>
        <p:spPr bwMode="auto">
          <a:xfrm>
            <a:off x="6638264" y="6147942"/>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0B43A36-F7E6-4120-9599-B62EAB3F89A3}" type="slidenum">
              <a:rPr lang="en-US" altLang="en-US" b="1">
                <a:solidFill>
                  <a:schemeClr val="bg1"/>
                </a:solidFill>
                <a:latin typeface="Garamond" panose="02020404030301010803" pitchFamily="18" charset="0"/>
              </a:rPr>
              <a:pPr algn="r" eaLnBrk="1" hangingPunct="1"/>
              <a:t>26</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4285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822960" y="78381"/>
            <a:ext cx="7543800" cy="582527"/>
          </a:xfrm>
        </p:spPr>
        <p:txBody>
          <a:bodyPr/>
          <a:lstStyle/>
          <a:p>
            <a:pPr algn="ctr"/>
            <a:r>
              <a:rPr lang="en-US" altLang="en-US" dirty="0"/>
              <a:t>Specially Designed Instruction </a:t>
            </a:r>
          </a:p>
        </p:txBody>
      </p:sp>
      <p:pic>
        <p:nvPicPr>
          <p:cNvPr id="27652" name="Picture 8" descr="This conceptual framework shows the continuum of instructional modifications/ accommodations relating to content and methodology, including the point at which instruction becomes “specially designed”. The vertical axis includes the range of content modifications, while the horizontal axis represents modifications in methodolog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 y="977774"/>
            <a:ext cx="9145308" cy="588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Grp="1" noChangeArrowheads="1"/>
          </p:cNvSpPr>
          <p:nvPr>
            <p:ph type="sldNum" sz="quarter" idx="12"/>
          </p:nvPr>
        </p:nvSpPr>
        <p:spPr>
          <a:xfrm>
            <a:off x="8017452" y="6211540"/>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B8EE06-4FEB-464B-8FDA-F0FA4354E3ED}" type="slidenum">
              <a:rPr lang="en-US" altLang="en-US">
                <a:latin typeface="Garamond" panose="02020404030301010803" pitchFamily="18" charset="0"/>
              </a:rPr>
              <a:pPr eaLnBrk="1" hangingPunct="1"/>
              <a:t>27</a:t>
            </a:fld>
            <a:endParaRPr lang="en-US" altLang="en-US" dirty="0">
              <a:latin typeface="Garamond" panose="02020404030301010803" pitchFamily="18" charset="0"/>
            </a:endParaRPr>
          </a:p>
        </p:txBody>
      </p:sp>
    </p:spTree>
    <p:extLst>
      <p:ext uri="{BB962C8B-B14F-4D97-AF65-F5344CB8AC3E}">
        <p14:creationId xmlns:p14="http://schemas.microsoft.com/office/powerpoint/2010/main" val="2894275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algn="ctr" eaLnBrk="1" hangingPunct="1"/>
            <a:r>
              <a:rPr lang="en-US" altLang="en-US" sz="3800" dirty="0"/>
              <a:t>SDI versus Accommodations – Examples</a:t>
            </a:r>
          </a:p>
        </p:txBody>
      </p:sp>
      <p:sp>
        <p:nvSpPr>
          <p:cNvPr id="28677" name="Rectangle 4"/>
          <p:cNvSpPr>
            <a:spLocks noGrp="1" noChangeArrowheads="1"/>
          </p:cNvSpPr>
          <p:nvPr>
            <p:ph sz="half" idx="1"/>
          </p:nvPr>
        </p:nvSpPr>
        <p:spPr>
          <a:xfrm>
            <a:off x="267082" y="1870075"/>
            <a:ext cx="4267200" cy="4530725"/>
          </a:xfrm>
        </p:spPr>
        <p:txBody>
          <a:bodyPr/>
          <a:lstStyle/>
          <a:p>
            <a:pPr algn="ctr">
              <a:buFont typeface="Wingdings" panose="05000000000000000000" pitchFamily="2" charset="2"/>
              <a:buNone/>
            </a:pPr>
            <a:r>
              <a:rPr lang="en-US" altLang="en-US" sz="2600" b="1" dirty="0"/>
              <a:t>Accommodations</a:t>
            </a:r>
          </a:p>
          <a:p>
            <a:r>
              <a:rPr lang="en-US" altLang="en-US" sz="2600" dirty="0"/>
              <a:t>Science text is highlighted for the student.</a:t>
            </a:r>
          </a:p>
          <a:p>
            <a:r>
              <a:rPr lang="en-US" altLang="en-US" sz="2600" dirty="0"/>
              <a:t>Student given extra time to complete assignment.</a:t>
            </a:r>
          </a:p>
        </p:txBody>
      </p:sp>
      <p:sp>
        <p:nvSpPr>
          <p:cNvPr id="28678" name="Rectangle 5"/>
          <p:cNvSpPr>
            <a:spLocks noGrp="1" noChangeArrowheads="1"/>
          </p:cNvSpPr>
          <p:nvPr>
            <p:ph sz="half" idx="2"/>
          </p:nvPr>
        </p:nvSpPr>
        <p:spPr>
          <a:xfrm>
            <a:off x="5010334" y="1870075"/>
            <a:ext cx="4038600" cy="4530725"/>
          </a:xfrm>
        </p:spPr>
        <p:txBody>
          <a:bodyPr/>
          <a:lstStyle/>
          <a:p>
            <a:pPr algn="ctr">
              <a:buFont typeface="Wingdings" panose="05000000000000000000" pitchFamily="2" charset="2"/>
              <a:buNone/>
            </a:pPr>
            <a:r>
              <a:rPr lang="en-US" altLang="en-US" sz="2600" b="1" dirty="0"/>
              <a:t>SDI</a:t>
            </a:r>
          </a:p>
          <a:p>
            <a:r>
              <a:rPr lang="en-US" altLang="en-US" sz="2600" dirty="0"/>
              <a:t>Student is provided instruction on how to read texts for information.</a:t>
            </a:r>
          </a:p>
          <a:p>
            <a:r>
              <a:rPr lang="en-US" altLang="en-US" sz="2600" dirty="0"/>
              <a:t>Student is taught vocabulary strategies using content texts.</a:t>
            </a:r>
          </a:p>
          <a:p>
            <a:endParaRPr lang="en-US" altLang="en-US" sz="2600" dirty="0"/>
          </a:p>
        </p:txBody>
      </p:sp>
      <p:sp>
        <p:nvSpPr>
          <p:cNvPr id="6" name="Slide Number Placeholder 5"/>
          <p:cNvSpPr txBox="1">
            <a:spLocks noGrp="1"/>
          </p:cNvSpPr>
          <p:nvPr/>
        </p:nvSpPr>
        <p:spPr bwMode="auto">
          <a:xfrm>
            <a:off x="6659530" y="6158575"/>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3A3A1A3-DA13-423D-974C-5BBC1AEEFDFD}" type="slidenum">
              <a:rPr lang="en-US" altLang="en-US" b="1">
                <a:solidFill>
                  <a:schemeClr val="bg1"/>
                </a:solidFill>
                <a:latin typeface="Garamond" panose="02020404030301010803" pitchFamily="18" charset="0"/>
              </a:rPr>
              <a:pPr algn="r" eaLnBrk="1" hangingPunct="1"/>
              <a:t>28</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699048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822960" y="241341"/>
            <a:ext cx="7543800" cy="1450757"/>
          </a:xfrm>
        </p:spPr>
        <p:txBody>
          <a:bodyPr/>
          <a:lstStyle/>
          <a:p>
            <a:pPr algn="ctr" eaLnBrk="1" hangingPunct="1"/>
            <a:r>
              <a:rPr lang="en-US" altLang="en-US" sz="3800" dirty="0"/>
              <a:t>SDI versus Accommodations – Examples (continued)</a:t>
            </a:r>
          </a:p>
        </p:txBody>
      </p:sp>
      <p:sp>
        <p:nvSpPr>
          <p:cNvPr id="29701" name="Rectangle 4"/>
          <p:cNvSpPr>
            <a:spLocks noGrp="1" noChangeArrowheads="1"/>
          </p:cNvSpPr>
          <p:nvPr>
            <p:ph sz="half" idx="1"/>
          </p:nvPr>
        </p:nvSpPr>
        <p:spPr>
          <a:xfrm>
            <a:off x="228600" y="1797865"/>
            <a:ext cx="4800600" cy="4530725"/>
          </a:xfrm>
        </p:spPr>
        <p:txBody>
          <a:bodyPr/>
          <a:lstStyle/>
          <a:p>
            <a:pPr algn="ctr">
              <a:buFont typeface="Wingdings" panose="05000000000000000000" pitchFamily="2" charset="2"/>
              <a:buNone/>
            </a:pPr>
            <a:r>
              <a:rPr lang="en-US" altLang="en-US" sz="2600" b="1" dirty="0"/>
              <a:t>Accommodations</a:t>
            </a:r>
          </a:p>
          <a:p>
            <a:r>
              <a:rPr lang="en-US" altLang="en-US" sz="2600" dirty="0"/>
              <a:t>In sophomore literature, a peer reads the story aloud to the student.</a:t>
            </a:r>
          </a:p>
          <a:p>
            <a:r>
              <a:rPr lang="en-US" altLang="en-US" sz="2600" dirty="0"/>
              <a:t>The student is permitted to turn in an abbreviated assignment.</a:t>
            </a:r>
          </a:p>
          <a:p>
            <a:r>
              <a:rPr lang="en-US" altLang="en-US" sz="2600" dirty="0"/>
              <a:t>The student is permitted to address the literary concepts orally instead of in writing.</a:t>
            </a:r>
          </a:p>
        </p:txBody>
      </p:sp>
      <p:sp>
        <p:nvSpPr>
          <p:cNvPr id="29702" name="Rectangle 5"/>
          <p:cNvSpPr>
            <a:spLocks noGrp="1" noChangeArrowheads="1"/>
          </p:cNvSpPr>
          <p:nvPr>
            <p:ph sz="half" idx="2"/>
          </p:nvPr>
        </p:nvSpPr>
        <p:spPr>
          <a:xfrm>
            <a:off x="5409442" y="1797865"/>
            <a:ext cx="3657600" cy="4530725"/>
          </a:xfrm>
        </p:spPr>
        <p:txBody>
          <a:bodyPr/>
          <a:lstStyle/>
          <a:p>
            <a:pPr algn="ctr">
              <a:buFont typeface="Wingdings" panose="05000000000000000000" pitchFamily="2" charset="2"/>
              <a:buNone/>
            </a:pPr>
            <a:r>
              <a:rPr lang="en-US" altLang="en-US" sz="2600" b="1" dirty="0"/>
              <a:t>SDI</a:t>
            </a:r>
          </a:p>
          <a:p>
            <a:r>
              <a:rPr lang="en-US" altLang="en-US" sz="2600" dirty="0"/>
              <a:t>The student is provided reading instruction using adapted materials for the same piece of literature that others are reading.</a:t>
            </a:r>
          </a:p>
        </p:txBody>
      </p:sp>
      <p:sp>
        <p:nvSpPr>
          <p:cNvPr id="6" name="Slide Number Placeholder 5"/>
          <p:cNvSpPr txBox="1">
            <a:spLocks noGrp="1"/>
          </p:cNvSpPr>
          <p:nvPr/>
        </p:nvSpPr>
        <p:spPr bwMode="auto">
          <a:xfrm>
            <a:off x="6702058" y="6158578"/>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8C5DB69-873D-4DA4-8CEC-AD1E5105E9CD}" type="slidenum">
              <a:rPr lang="en-US" altLang="en-US" b="1">
                <a:solidFill>
                  <a:schemeClr val="bg1"/>
                </a:solidFill>
                <a:latin typeface="Garamond" panose="02020404030301010803" pitchFamily="18" charset="0"/>
              </a:rPr>
              <a:pPr algn="r" eaLnBrk="1" hangingPunct="1"/>
              <a:t>29</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8353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a:xfrm>
            <a:off x="0" y="287338"/>
            <a:ext cx="9144000" cy="561975"/>
          </a:xfrm>
        </p:spPr>
        <p:txBody>
          <a:bodyPr>
            <a:normAutofit/>
          </a:bodyPr>
          <a:lstStyle/>
          <a:p>
            <a:pPr algn="ctr" eaLnBrk="1" hangingPunct="1"/>
            <a:r>
              <a:rPr lang="en-US" altLang="en-US" dirty="0"/>
              <a:t>Table of Contents</a:t>
            </a:r>
            <a:endParaRPr lang="en-US" altLang="en-US" dirty="0">
              <a:solidFill>
                <a:srgbClr val="FF0000"/>
              </a:solidFill>
            </a:endParaRPr>
          </a:p>
        </p:txBody>
      </p:sp>
      <p:sp>
        <p:nvSpPr>
          <p:cNvPr id="5125" name="Rectangle 3"/>
          <p:cNvSpPr>
            <a:spLocks noGrp="1" noChangeArrowheads="1"/>
          </p:cNvSpPr>
          <p:nvPr>
            <p:ph type="body" idx="4294967295"/>
          </p:nvPr>
        </p:nvSpPr>
        <p:spPr>
          <a:xfrm>
            <a:off x="457200" y="950913"/>
            <a:ext cx="8686800" cy="5027612"/>
          </a:xfrm>
        </p:spPr>
        <p:txBody>
          <a:bodyPr/>
          <a:lstStyle/>
          <a:p>
            <a:pPr eaLnBrk="1" hangingPunct="1"/>
            <a:r>
              <a:rPr lang="en-US" altLang="en-US" sz="2400" dirty="0">
                <a:hlinkClick r:id="rId3" action="ppaction://hlinksldjump"/>
              </a:rPr>
              <a:t>Overview</a:t>
            </a:r>
            <a:r>
              <a:rPr lang="en-US" altLang="en-US" sz="2400" dirty="0"/>
              <a:t> . . . . . . . . . . . . . . . . . . . . . . . . . . . . 	Slide 6</a:t>
            </a:r>
          </a:p>
          <a:p>
            <a:pPr eaLnBrk="1" hangingPunct="1"/>
            <a:r>
              <a:rPr lang="en-US" altLang="en-US" sz="2400" dirty="0">
                <a:hlinkClick r:id="rId4" action="ppaction://hlinksldjump"/>
              </a:rPr>
              <a:t>Components</a:t>
            </a:r>
            <a:r>
              <a:rPr lang="en-US" altLang="en-US" sz="2400" dirty="0"/>
              <a:t> . . . . . . . . . . . . . . . . . . . . . . . . . 	Slides 7-10</a:t>
            </a:r>
          </a:p>
          <a:p>
            <a:pPr eaLnBrk="1" hangingPunct="1"/>
            <a:r>
              <a:rPr lang="en-US" altLang="en-US" sz="2400" dirty="0">
                <a:hlinkClick r:id="rId5" action="ppaction://hlinksldjump"/>
              </a:rPr>
              <a:t>Two Years of Data</a:t>
            </a:r>
            <a:r>
              <a:rPr lang="en-US" altLang="en-US" sz="2400" dirty="0"/>
              <a:t> . . . . . . . . . . . . . . . . . . . . . 	Slides 11-13</a:t>
            </a:r>
          </a:p>
          <a:p>
            <a:pPr eaLnBrk="1" hangingPunct="1"/>
            <a:r>
              <a:rPr lang="en-US" altLang="en-US" sz="2400" dirty="0">
                <a:hlinkClick r:id="rId6" action="ppaction://hlinksldjump"/>
              </a:rPr>
              <a:t>Evaluations and Reevaluations</a:t>
            </a:r>
            <a:r>
              <a:rPr lang="en-US" altLang="en-US" sz="2400" dirty="0"/>
              <a:t>  . . . . . . . . . . 	Slides 14-24</a:t>
            </a:r>
          </a:p>
          <a:p>
            <a:pPr lvl="1" eaLnBrk="1" hangingPunct="1"/>
            <a:r>
              <a:rPr lang="en-US" altLang="en-US" sz="2000" dirty="0">
                <a:hlinkClick r:id="rId6" action="ppaction://hlinksldjump"/>
              </a:rPr>
              <a:t>Prior Written Notice &amp; Consent</a:t>
            </a:r>
            <a:r>
              <a:rPr lang="en-US" altLang="en-US" sz="2000" dirty="0"/>
              <a:t>  . . . . . . . . . . . . . . .  	Slides 14-15</a:t>
            </a:r>
          </a:p>
          <a:p>
            <a:pPr lvl="1" eaLnBrk="1" hangingPunct="1"/>
            <a:r>
              <a:rPr lang="en-US" altLang="en-US" sz="2000" dirty="0">
                <a:hlinkClick r:id="rId7" action="ppaction://hlinksldjump"/>
              </a:rPr>
              <a:t>Scope/Content</a:t>
            </a:r>
            <a:r>
              <a:rPr lang="en-US" altLang="en-US" sz="2000" dirty="0"/>
              <a:t> . . . . . . . . . . . . . . . . . . . . . . . . . . . . .  	Slides 16-21</a:t>
            </a:r>
          </a:p>
          <a:p>
            <a:pPr lvl="1" eaLnBrk="1" hangingPunct="1"/>
            <a:r>
              <a:rPr lang="en-US" altLang="en-US" sz="2000" dirty="0">
                <a:hlinkClick r:id="rId8" action="ppaction://hlinksldjump"/>
              </a:rPr>
              <a:t>Students with Specific Learning Disabilities</a:t>
            </a:r>
            <a:r>
              <a:rPr lang="en-US" altLang="en-US" sz="2000" dirty="0"/>
              <a:t>  . . . . .	Slides 18-21</a:t>
            </a:r>
            <a:endParaRPr lang="en-US" altLang="en-US" sz="2000" dirty="0">
              <a:hlinkClick r:id="rId9" action="ppaction://hlinksldjump"/>
            </a:endParaRPr>
          </a:p>
          <a:p>
            <a:pPr lvl="1" eaLnBrk="1" hangingPunct="1"/>
            <a:r>
              <a:rPr lang="en-US" altLang="en-US" sz="2000" dirty="0">
                <a:hlinkClick r:id="rId9" action="ppaction://hlinksldjump"/>
              </a:rPr>
              <a:t>Evaluation and IEP Consistency</a:t>
            </a:r>
            <a:r>
              <a:rPr lang="en-US" altLang="en-US" sz="2000" dirty="0"/>
              <a:t> . . . . . . . . . . . . . .  	Slide 22</a:t>
            </a:r>
          </a:p>
          <a:p>
            <a:pPr lvl="1" eaLnBrk="1" hangingPunct="1"/>
            <a:r>
              <a:rPr lang="en-US" altLang="en-US" sz="2000" dirty="0">
                <a:hlinkClick r:id="rId10" action="ppaction://hlinksldjump"/>
              </a:rPr>
              <a:t>When Reevaluations are Needed</a:t>
            </a:r>
            <a:r>
              <a:rPr lang="en-US" altLang="en-US" sz="1600" dirty="0"/>
              <a:t>  </a:t>
            </a:r>
            <a:r>
              <a:rPr lang="en-US" altLang="en-US" sz="2000" dirty="0"/>
              <a:t>. . . . . . . . . . . . .  	Slides 23-24</a:t>
            </a:r>
          </a:p>
          <a:p>
            <a:pPr eaLnBrk="1" hangingPunct="1"/>
            <a:r>
              <a:rPr lang="en-US" altLang="en-US" sz="2400" dirty="0">
                <a:hlinkClick r:id="rId11" action="ppaction://hlinksldjump"/>
              </a:rPr>
              <a:t>Specially Designed Instruction</a:t>
            </a:r>
            <a:r>
              <a:rPr lang="en-US" altLang="en-US" sz="2400" dirty="0"/>
              <a:t> . . . . . . . . . . .	Slides 25-30</a:t>
            </a:r>
          </a:p>
          <a:p>
            <a:pPr eaLnBrk="1" hangingPunct="1"/>
            <a:r>
              <a:rPr lang="en-US" altLang="en-US" sz="2400" dirty="0">
                <a:hlinkClick r:id="rId12" action="ppaction://hlinksldjump"/>
              </a:rPr>
              <a:t>Present Levels</a:t>
            </a:r>
            <a:r>
              <a:rPr lang="en-US" altLang="en-US" sz="2400" dirty="0"/>
              <a:t>  . . . . . . . . . . . . . . . . . . . . . . . . 	Slides 31-36</a:t>
            </a:r>
          </a:p>
          <a:p>
            <a:pPr eaLnBrk="1" hangingPunct="1">
              <a:buFont typeface="Wingdings" panose="05000000000000000000" pitchFamily="2" charset="2"/>
              <a:buNone/>
            </a:pPr>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p:txBody>
      </p:sp>
      <p:sp>
        <p:nvSpPr>
          <p:cNvPr id="5" name="Slide Number Placeholder 5"/>
          <p:cNvSpPr txBox="1">
            <a:spLocks noGrp="1"/>
          </p:cNvSpPr>
          <p:nvPr/>
        </p:nvSpPr>
        <p:spPr bwMode="auto">
          <a:xfrm>
            <a:off x="6702054" y="6158584"/>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525A966-129F-4256-8ED3-42D79538428D}" type="slidenum">
              <a:rPr lang="en-US" altLang="en-US" b="1">
                <a:solidFill>
                  <a:schemeClr val="bg1"/>
                </a:solidFill>
                <a:latin typeface="Garamond" panose="02020404030301010803" pitchFamily="18" charset="0"/>
              </a:rPr>
              <a:pPr algn="r" eaLnBrk="1" hangingPunct="1"/>
              <a:t>3</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9719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805543" y="348343"/>
            <a:ext cx="7561217" cy="1315771"/>
          </a:xfrm>
        </p:spPr>
        <p:txBody>
          <a:bodyPr>
            <a:normAutofit/>
          </a:bodyPr>
          <a:lstStyle/>
          <a:p>
            <a:pPr algn="ctr" eaLnBrk="1" hangingPunct="1"/>
            <a:r>
              <a:rPr lang="en-US" altLang="en-US" sz="3800" dirty="0"/>
              <a:t>SDI versus Accommodations – </a:t>
            </a:r>
            <a:br>
              <a:rPr lang="en-US" altLang="en-US" sz="3800" dirty="0"/>
            </a:br>
            <a:r>
              <a:rPr lang="en-US" altLang="en-US" sz="3800" dirty="0"/>
              <a:t>Examples (continued)</a:t>
            </a:r>
          </a:p>
        </p:txBody>
      </p:sp>
      <p:sp>
        <p:nvSpPr>
          <p:cNvPr id="30725" name="Rectangle 6"/>
          <p:cNvSpPr>
            <a:spLocks noGrp="1" noChangeArrowheads="1"/>
          </p:cNvSpPr>
          <p:nvPr>
            <p:ph sz="half" idx="1"/>
          </p:nvPr>
        </p:nvSpPr>
        <p:spPr>
          <a:xfrm>
            <a:off x="228600" y="1797865"/>
            <a:ext cx="5257800" cy="4530725"/>
          </a:xfrm>
        </p:spPr>
        <p:txBody>
          <a:bodyPr/>
          <a:lstStyle/>
          <a:p>
            <a:pPr algn="ctr">
              <a:lnSpc>
                <a:spcPct val="90000"/>
              </a:lnSpc>
              <a:buFont typeface="Wingdings" panose="05000000000000000000" pitchFamily="2" charset="2"/>
              <a:buNone/>
            </a:pPr>
            <a:r>
              <a:rPr lang="en-US" altLang="en-US" sz="2600" b="1" dirty="0"/>
              <a:t>Accommodations</a:t>
            </a:r>
          </a:p>
          <a:p>
            <a:pPr>
              <a:lnSpc>
                <a:spcPct val="90000"/>
              </a:lnSpc>
            </a:pPr>
            <a:r>
              <a:rPr lang="en-US" altLang="en-US" sz="2600" dirty="0"/>
              <a:t>Student is given 3 opportunities prior to removal from class due to behavior.</a:t>
            </a:r>
          </a:p>
          <a:p>
            <a:pPr>
              <a:lnSpc>
                <a:spcPct val="90000"/>
              </a:lnSpc>
            </a:pPr>
            <a:r>
              <a:rPr lang="en-US" altLang="en-US" sz="2600" dirty="0"/>
              <a:t>Student is given the choice of moving to a quiet, non-stimulating area to regain control when upset.</a:t>
            </a:r>
          </a:p>
          <a:p>
            <a:pPr>
              <a:lnSpc>
                <a:spcPct val="90000"/>
              </a:lnSpc>
            </a:pPr>
            <a:r>
              <a:rPr lang="en-US" altLang="en-US" sz="2600" dirty="0"/>
              <a:t>Student is given tokens for good behavior, which he/she may use for classroom rewards.</a:t>
            </a:r>
          </a:p>
        </p:txBody>
      </p:sp>
      <p:sp>
        <p:nvSpPr>
          <p:cNvPr id="30726" name="Rectangle 7"/>
          <p:cNvSpPr>
            <a:spLocks noGrp="1" noChangeArrowheads="1"/>
          </p:cNvSpPr>
          <p:nvPr>
            <p:ph sz="half" idx="2"/>
          </p:nvPr>
        </p:nvSpPr>
        <p:spPr>
          <a:xfrm>
            <a:off x="5694627" y="1797865"/>
            <a:ext cx="3429000" cy="4530725"/>
          </a:xfrm>
        </p:spPr>
        <p:txBody>
          <a:bodyPr/>
          <a:lstStyle/>
          <a:p>
            <a:pPr algn="ctr">
              <a:lnSpc>
                <a:spcPct val="90000"/>
              </a:lnSpc>
              <a:buFont typeface="Wingdings" panose="05000000000000000000" pitchFamily="2" charset="2"/>
              <a:buNone/>
            </a:pPr>
            <a:r>
              <a:rPr lang="en-US" altLang="en-US" sz="2600" b="1" dirty="0"/>
              <a:t>SDI</a:t>
            </a:r>
          </a:p>
          <a:p>
            <a:pPr>
              <a:lnSpc>
                <a:spcPct val="90000"/>
              </a:lnSpc>
            </a:pPr>
            <a:r>
              <a:rPr lang="en-US" altLang="en-US" sz="2600" dirty="0"/>
              <a:t>Student is provided instruction in anger management, alternative behavior strategies, etc.</a:t>
            </a:r>
          </a:p>
        </p:txBody>
      </p:sp>
      <p:sp>
        <p:nvSpPr>
          <p:cNvPr id="6" name="Slide Number Placeholder 5"/>
          <p:cNvSpPr txBox="1">
            <a:spLocks noGrp="1"/>
          </p:cNvSpPr>
          <p:nvPr/>
        </p:nvSpPr>
        <p:spPr bwMode="auto">
          <a:xfrm>
            <a:off x="6638262" y="6158578"/>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120492C-2C84-47BA-9E9F-AB7855E8B145}" type="slidenum">
              <a:rPr lang="en-US" altLang="en-US" b="1">
                <a:solidFill>
                  <a:schemeClr val="bg1"/>
                </a:solidFill>
                <a:latin typeface="Garamond" panose="02020404030301010803" pitchFamily="18" charset="0"/>
              </a:rPr>
              <a:pPr algn="r" eaLnBrk="1" hangingPunct="1"/>
              <a:t>30</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18704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21763" y="364899"/>
            <a:ext cx="8686800" cy="1139825"/>
          </a:xfrm>
        </p:spPr>
        <p:txBody>
          <a:bodyPr/>
          <a:lstStyle/>
          <a:p>
            <a:pPr algn="ctr" eaLnBrk="1" hangingPunct="1"/>
            <a:r>
              <a:rPr lang="en-US" altLang="en-US" sz="3800" dirty="0"/>
              <a:t>Present Levels </a:t>
            </a:r>
            <a:br>
              <a:rPr lang="en-US" altLang="en-US" sz="3800" dirty="0"/>
            </a:br>
            <a:r>
              <a:rPr lang="en-US" altLang="en-US" sz="3800" dirty="0"/>
              <a:t>WAC 392-172A-03090(1)(a)</a:t>
            </a:r>
          </a:p>
        </p:txBody>
      </p:sp>
      <p:sp>
        <p:nvSpPr>
          <p:cNvPr id="31749" name="Rectangle 3"/>
          <p:cNvSpPr>
            <a:spLocks noGrp="1" noChangeArrowheads="1"/>
          </p:cNvSpPr>
          <p:nvPr>
            <p:ph idx="1"/>
          </p:nvPr>
        </p:nvSpPr>
        <p:spPr>
          <a:xfrm>
            <a:off x="421763" y="2255873"/>
            <a:ext cx="8382000" cy="4191000"/>
          </a:xfrm>
        </p:spPr>
        <p:txBody>
          <a:bodyPr/>
          <a:lstStyle/>
          <a:p>
            <a:pPr eaLnBrk="1" hangingPunct="1"/>
            <a:r>
              <a:rPr lang="en-US" altLang="en-US" sz="3200" dirty="0"/>
              <a:t>The IEP must include “a statement of the student’s present levels of </a:t>
            </a:r>
            <a:r>
              <a:rPr lang="en-US" altLang="en-US" sz="3200" b="1" dirty="0"/>
              <a:t>academic achievement and functional</a:t>
            </a:r>
            <a:r>
              <a:rPr lang="en-US" altLang="en-US" sz="3200" dirty="0"/>
              <a:t> performance, including how the student’s disability affects the student’s involvement and progress in the general education curriculum…”</a:t>
            </a:r>
          </a:p>
          <a:p>
            <a:pPr eaLnBrk="1" hangingPunct="1"/>
            <a:endParaRPr lang="en-US" altLang="en-US" sz="3200" dirty="0"/>
          </a:p>
        </p:txBody>
      </p:sp>
      <p:sp>
        <p:nvSpPr>
          <p:cNvPr id="6" name="Slide Number Placeholder 5"/>
          <p:cNvSpPr txBox="1">
            <a:spLocks noGrp="1"/>
          </p:cNvSpPr>
          <p:nvPr/>
        </p:nvSpPr>
        <p:spPr bwMode="auto">
          <a:xfrm>
            <a:off x="6670163" y="6123245"/>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805B2D0-A32C-4888-B19E-57AF2FA8C049}" type="slidenum">
              <a:rPr lang="en-US" altLang="en-US" b="1">
                <a:solidFill>
                  <a:schemeClr val="bg1"/>
                </a:solidFill>
                <a:latin typeface="Garamond" panose="02020404030301010803" pitchFamily="18" charset="0"/>
              </a:rPr>
              <a:pPr algn="r" eaLnBrk="1" hangingPunct="1"/>
              <a:t>31</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99923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algn="ctr"/>
            <a:r>
              <a:rPr lang="en-US" altLang="en-US" sz="3800" dirty="0"/>
              <a:t>Present Levels –  </a:t>
            </a:r>
            <a:br>
              <a:rPr lang="en-US" altLang="en-US" sz="3800" dirty="0"/>
            </a:br>
            <a:r>
              <a:rPr lang="en-US" altLang="en-US" sz="3800" dirty="0"/>
              <a:t>Compliant Examples </a:t>
            </a:r>
            <a:r>
              <a:rPr lang="en-US" altLang="en-US" sz="2800" dirty="0"/>
              <a:t>(Academic)</a:t>
            </a:r>
            <a:endParaRPr lang="en-US" altLang="en-US" sz="3800" dirty="0"/>
          </a:p>
        </p:txBody>
      </p:sp>
      <p:sp>
        <p:nvSpPr>
          <p:cNvPr id="31749" name="Rectangle 3"/>
          <p:cNvSpPr>
            <a:spLocks noGrp="1" noChangeArrowheads="1"/>
          </p:cNvSpPr>
          <p:nvPr>
            <p:ph idx="1"/>
          </p:nvPr>
        </p:nvSpPr>
        <p:spPr/>
        <p:txBody>
          <a:bodyPr>
            <a:normAutofit fontScale="85000" lnSpcReduction="20000"/>
          </a:bodyPr>
          <a:lstStyle/>
          <a:p>
            <a:pPr marL="514350" indent="-514350">
              <a:buSzPct val="80000"/>
              <a:buFont typeface="Garamond" panose="02020404030301010803" pitchFamily="18" charset="0"/>
              <a:buAutoNum type="arabicPeriod"/>
            </a:pPr>
            <a:r>
              <a:rPr lang="en-US" altLang="en-US" sz="3200" dirty="0"/>
              <a:t>“According to curriculum-based assessment results, Sue is working at the 4.2 grade level for reading.  While her fluency skills are strong, comprehension remains her primary challenge, which greatly impacts her ability to participate in general education reading assignments.”</a:t>
            </a:r>
          </a:p>
          <a:p>
            <a:pPr marL="514350" indent="-514350">
              <a:buSzPct val="80000"/>
              <a:buFont typeface="Garamond" panose="02020404030301010803" pitchFamily="18" charset="0"/>
              <a:buAutoNum type="arabicPeriod"/>
            </a:pPr>
            <a:r>
              <a:rPr lang="en-US" altLang="en-US" sz="3200" dirty="0"/>
              <a:t>“Sue can read 25 correct words per minute on a 7</a:t>
            </a:r>
            <a:r>
              <a:rPr lang="en-US" altLang="en-US" sz="3200" baseline="30000" dirty="0"/>
              <a:t>th</a:t>
            </a:r>
            <a:r>
              <a:rPr lang="en-US" altLang="en-US" sz="3200" dirty="0"/>
              <a:t> grade curriculum-based prompt.  She needs to continue to work on word attack skills, fluency, and comprehension strategies.  She needs more explicit instruction than her peers.”</a:t>
            </a:r>
          </a:p>
          <a:p>
            <a:pPr eaLnBrk="1" hangingPunct="1"/>
            <a:endParaRPr lang="en-US" altLang="en-US" sz="3200" dirty="0"/>
          </a:p>
        </p:txBody>
      </p:sp>
      <p:sp>
        <p:nvSpPr>
          <p:cNvPr id="2" name="TextBox 1"/>
          <p:cNvSpPr txBox="1"/>
          <p:nvPr/>
        </p:nvSpPr>
        <p:spPr>
          <a:xfrm>
            <a:off x="829056" y="6425522"/>
            <a:ext cx="7571232" cy="400110"/>
          </a:xfrm>
          <a:prstGeom prst="rect">
            <a:avLst/>
          </a:prstGeom>
          <a:noFill/>
        </p:spPr>
        <p:txBody>
          <a:bodyPr wrap="square" rtlCol="0">
            <a:spAutoFit/>
          </a:bodyPr>
          <a:lstStyle/>
          <a:p>
            <a:pPr algn="ctr"/>
            <a:r>
              <a:rPr lang="en-US" altLang="en-US" sz="2000" i="1" dirty="0">
                <a:solidFill>
                  <a:schemeClr val="bg1"/>
                </a:solidFill>
                <a:latin typeface="Arial" panose="020B0604020202020204" pitchFamily="34" charset="0"/>
                <a:cs typeface="Arial" panose="020B0604020202020204" pitchFamily="34" charset="0"/>
              </a:rPr>
              <a:t>See also IEP samples  A, B, D, E, F, G, and H.    </a:t>
            </a:r>
            <a:endParaRPr lang="en-US" sz="2000" dirty="0">
              <a:solidFill>
                <a:schemeClr val="bg1"/>
              </a:solidFill>
              <a:latin typeface="Arial" panose="020B0604020202020204" pitchFamily="34" charset="0"/>
              <a:cs typeface="Arial" panose="020B0604020202020204" pitchFamily="34" charset="0"/>
            </a:endParaRPr>
          </a:p>
        </p:txBody>
      </p:sp>
      <p:sp>
        <p:nvSpPr>
          <p:cNvPr id="6" name="Slide Number Placeholder 5"/>
          <p:cNvSpPr txBox="1">
            <a:spLocks noGrp="1"/>
          </p:cNvSpPr>
          <p:nvPr/>
        </p:nvSpPr>
        <p:spPr bwMode="auto">
          <a:xfrm>
            <a:off x="6680795" y="6137311"/>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805B2D0-A32C-4888-B19E-57AF2FA8C049}" type="slidenum">
              <a:rPr kumimoji="0" lang="en-US" altLang="en-US" sz="1800" b="1" i="0" u="none" strike="noStrike" kern="1200" cap="none" spc="0" normalizeH="0" baseline="0" noProof="0">
                <a:ln>
                  <a:noFill/>
                </a:ln>
                <a:solidFill>
                  <a:schemeClr val="bg1"/>
                </a:solidFill>
                <a:effectLst/>
                <a:uLnTx/>
                <a:uFillTx/>
                <a:latin typeface="Garamond" panose="020204040303010108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altLang="en-US" sz="1800" b="1" i="0" u="none" strike="noStrike" kern="1200" cap="none" spc="0" normalizeH="0" baseline="0" noProof="0" dirty="0">
              <a:ln>
                <a:noFill/>
              </a:ln>
              <a:solidFill>
                <a:schemeClr val="bg1"/>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744433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algn="ctr" eaLnBrk="1" hangingPunct="1"/>
            <a:r>
              <a:rPr lang="en-US" altLang="en-US" sz="3800" dirty="0"/>
              <a:t>Present Levels –  </a:t>
            </a:r>
            <a:br>
              <a:rPr lang="en-US" altLang="en-US" sz="3800" dirty="0"/>
            </a:br>
            <a:r>
              <a:rPr lang="en-US" altLang="en-US" sz="3800" dirty="0"/>
              <a:t>Compliant Examples </a:t>
            </a:r>
            <a:r>
              <a:rPr lang="en-US" altLang="en-US" sz="2800" dirty="0"/>
              <a:t>(Academic)</a:t>
            </a:r>
          </a:p>
        </p:txBody>
      </p:sp>
      <p:sp>
        <p:nvSpPr>
          <p:cNvPr id="26629" name="Rectangle 3"/>
          <p:cNvSpPr>
            <a:spLocks noGrp="1" noChangeArrowheads="1"/>
          </p:cNvSpPr>
          <p:nvPr>
            <p:ph idx="1"/>
          </p:nvPr>
        </p:nvSpPr>
        <p:spPr/>
        <p:txBody>
          <a:bodyPr>
            <a:normAutofit fontScale="85000" lnSpcReduction="20000"/>
          </a:bodyPr>
          <a:lstStyle/>
          <a:p>
            <a:pPr marL="514350" indent="-514350" eaLnBrk="1" hangingPunct="1">
              <a:lnSpc>
                <a:spcPct val="90000"/>
              </a:lnSpc>
              <a:buSzPct val="80000"/>
              <a:buFont typeface="+mj-lt"/>
              <a:buAutoNum type="arabicPeriod"/>
              <a:defRPr/>
            </a:pPr>
            <a:r>
              <a:rPr lang="en-US" sz="2770" dirty="0"/>
              <a:t>“When given 5 minutes, Sue writes an average of 78 words in correct word sequences.  She can write simple sentences in isolation, but needs to continue to work on grammar and vocabulary.  She will need individualized instruction in these areas in order to be successful in the general education classroom.”</a:t>
            </a:r>
          </a:p>
          <a:p>
            <a:pPr marL="514350" indent="-514350" eaLnBrk="1" hangingPunct="1">
              <a:lnSpc>
                <a:spcPct val="90000"/>
              </a:lnSpc>
              <a:buSzPct val="80000"/>
              <a:buFont typeface="+mj-lt"/>
              <a:buAutoNum type="arabicPeriod"/>
              <a:defRPr/>
            </a:pPr>
            <a:r>
              <a:rPr lang="en-US" sz="2770" dirty="0"/>
              <a:t>“Bob is able to complete single-digit multiplication problems with 70% accuracy and simple division problems with 60% accuracy.  This is well-below his age-level peers, and he needs small group instruction in this area.”</a:t>
            </a:r>
          </a:p>
          <a:p>
            <a:pPr eaLnBrk="1" hangingPunct="1">
              <a:lnSpc>
                <a:spcPct val="90000"/>
              </a:lnSpc>
              <a:buFont typeface="Wingdings" panose="05000000000000000000" pitchFamily="2" charset="2"/>
              <a:buNone/>
              <a:defRPr/>
            </a:pPr>
            <a:r>
              <a:rPr lang="en-US" sz="2800" dirty="0"/>
              <a:t> </a:t>
            </a:r>
          </a:p>
        </p:txBody>
      </p:sp>
      <p:sp>
        <p:nvSpPr>
          <p:cNvPr id="9" name="TextBox 8"/>
          <p:cNvSpPr txBox="1"/>
          <p:nvPr/>
        </p:nvSpPr>
        <p:spPr>
          <a:xfrm>
            <a:off x="829056" y="6425522"/>
            <a:ext cx="7571232" cy="400110"/>
          </a:xfrm>
          <a:prstGeom prst="rect">
            <a:avLst/>
          </a:prstGeom>
          <a:noFill/>
        </p:spPr>
        <p:txBody>
          <a:bodyPr wrap="square" rtlCol="0">
            <a:spAutoFit/>
          </a:bodyPr>
          <a:lstStyle/>
          <a:p>
            <a:pPr algn="ctr"/>
            <a:r>
              <a:rPr lang="en-US" altLang="en-US" sz="2000" i="1" dirty="0">
                <a:solidFill>
                  <a:schemeClr val="bg1"/>
                </a:solidFill>
                <a:latin typeface="Arial" panose="020B0604020202020204" pitchFamily="34" charset="0"/>
                <a:cs typeface="Arial" panose="020B0604020202020204" pitchFamily="34" charset="0"/>
              </a:rPr>
              <a:t>See also IEP samples  A, B, D, E, F, G, and H.    </a:t>
            </a:r>
            <a:endParaRPr lang="en-US" sz="2000" dirty="0">
              <a:solidFill>
                <a:schemeClr val="bg1"/>
              </a:solidFill>
              <a:latin typeface="Arial" panose="020B0604020202020204" pitchFamily="34" charset="0"/>
              <a:cs typeface="Arial" panose="020B0604020202020204" pitchFamily="34" charset="0"/>
            </a:endParaRPr>
          </a:p>
        </p:txBody>
      </p:sp>
      <p:sp>
        <p:nvSpPr>
          <p:cNvPr id="8" name="Rectangle 6"/>
          <p:cNvSpPr>
            <a:spLocks noGrp="1" noChangeArrowheads="1"/>
          </p:cNvSpPr>
          <p:nvPr>
            <p:ph type="sldNum" sz="quarter" idx="12"/>
          </p:nvPr>
        </p:nvSpPr>
        <p:spPr>
          <a:xfrm>
            <a:off x="7874750" y="6264139"/>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9DCEA6-1800-407A-9614-8F9F114C6314}" type="slidenum">
              <a:rPr lang="en-US" altLang="en-US" sz="1800" b="1">
                <a:solidFill>
                  <a:schemeClr val="bg1"/>
                </a:solidFill>
                <a:latin typeface="Garamond" panose="02020404030301010803" pitchFamily="18" charset="0"/>
              </a:rPr>
              <a:pPr eaLnBrk="1" hangingPunct="1"/>
              <a:t>33</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68003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algn="ctr" eaLnBrk="1" hangingPunct="1"/>
            <a:r>
              <a:rPr lang="en-US" altLang="en-US" sz="3800" dirty="0"/>
              <a:t>Present Levels –  </a:t>
            </a:r>
            <a:br>
              <a:rPr lang="en-US" altLang="en-US" sz="3800" dirty="0"/>
            </a:br>
            <a:r>
              <a:rPr lang="en-US" altLang="en-US" sz="3800" dirty="0"/>
              <a:t>Compliant Examples </a:t>
            </a:r>
            <a:r>
              <a:rPr lang="en-US" altLang="en-US" sz="2800" dirty="0"/>
              <a:t>(Non-Academic)</a:t>
            </a:r>
          </a:p>
        </p:txBody>
      </p:sp>
      <p:sp>
        <p:nvSpPr>
          <p:cNvPr id="27653" name="Rectangle 3"/>
          <p:cNvSpPr>
            <a:spLocks noGrp="1" noChangeArrowheads="1"/>
          </p:cNvSpPr>
          <p:nvPr>
            <p:ph idx="1"/>
          </p:nvPr>
        </p:nvSpPr>
        <p:spPr/>
        <p:txBody>
          <a:bodyPr>
            <a:normAutofit fontScale="92500"/>
          </a:bodyPr>
          <a:lstStyle/>
          <a:p>
            <a:pPr marL="514350" indent="-514350" eaLnBrk="1" hangingPunct="1">
              <a:buSzPct val="80000"/>
              <a:buFont typeface="Garamond" panose="02020404030301010803" pitchFamily="18" charset="0"/>
              <a:buAutoNum type="arabicPeriod"/>
            </a:pPr>
            <a:r>
              <a:rPr lang="en-US" altLang="en-US" sz="2600" dirty="0"/>
              <a:t>“Bob is able to produce the /r/ sound correctly in isolation with 90% accuracy.  He still has challenges with producing the /r/ sound in words and conversational speech, which impacts his interactions with peers in the regular classroom.”</a:t>
            </a:r>
          </a:p>
          <a:p>
            <a:pPr marL="514350" indent="-514350" eaLnBrk="1" hangingPunct="1">
              <a:buSzPct val="80000"/>
              <a:buFont typeface="Garamond" panose="02020404030301010803" pitchFamily="18" charset="0"/>
              <a:buAutoNum type="arabicPeriod"/>
            </a:pPr>
            <a:r>
              <a:rPr lang="en-US" altLang="en-US" sz="2600" dirty="0"/>
              <a:t>“Based on the Vineland Adaptive Behavior Scales, Sue is 5 years below grade expectations in the area of adaptive skills.  She is able to follow the steps of a recipe correctly 4 out of 5 times with staff assistance.  She needs to work on increasing her independence in this skill.” </a:t>
            </a:r>
          </a:p>
        </p:txBody>
      </p:sp>
      <p:sp>
        <p:nvSpPr>
          <p:cNvPr id="7" name="TextBox 6"/>
          <p:cNvSpPr txBox="1"/>
          <p:nvPr/>
        </p:nvSpPr>
        <p:spPr>
          <a:xfrm>
            <a:off x="829056" y="6425522"/>
            <a:ext cx="7571232" cy="400110"/>
          </a:xfrm>
          <a:prstGeom prst="rect">
            <a:avLst/>
          </a:prstGeom>
          <a:noFill/>
        </p:spPr>
        <p:txBody>
          <a:bodyPr wrap="square" rtlCol="0">
            <a:spAutoFit/>
          </a:bodyPr>
          <a:lstStyle/>
          <a:p>
            <a:pPr algn="ctr"/>
            <a:r>
              <a:rPr lang="en-US" altLang="en-US" sz="2000" i="1" dirty="0">
                <a:solidFill>
                  <a:schemeClr val="bg1"/>
                </a:solidFill>
                <a:latin typeface="Arial" panose="020B0604020202020204" pitchFamily="34" charset="0"/>
                <a:cs typeface="Arial" panose="020B0604020202020204" pitchFamily="34" charset="0"/>
              </a:rPr>
              <a:t>See also IEP samples  A, B, D, E, F, G, and H.    </a:t>
            </a:r>
            <a:endParaRPr lang="en-US" sz="2000" dirty="0">
              <a:solidFill>
                <a:schemeClr val="bg1"/>
              </a:solidFill>
              <a:latin typeface="Arial" panose="020B0604020202020204" pitchFamily="34" charset="0"/>
              <a:cs typeface="Arial" panose="020B0604020202020204" pitchFamily="34" charset="0"/>
            </a:endParaRPr>
          </a:p>
        </p:txBody>
      </p:sp>
      <p:sp>
        <p:nvSpPr>
          <p:cNvPr id="8" name="Rectangle 6"/>
          <p:cNvSpPr>
            <a:spLocks noGrp="1" noChangeArrowheads="1"/>
          </p:cNvSpPr>
          <p:nvPr>
            <p:ph type="sldNum" sz="quarter" idx="12"/>
          </p:nvPr>
        </p:nvSpPr>
        <p:spPr>
          <a:xfrm>
            <a:off x="7908278" y="6264139"/>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0152BD-284F-436B-BC71-70B87309C48D}" type="slidenum">
              <a:rPr lang="en-US" altLang="en-US" sz="1800" b="1">
                <a:solidFill>
                  <a:schemeClr val="bg1"/>
                </a:solidFill>
                <a:latin typeface="Garamond" panose="02020404030301010803" pitchFamily="18" charset="0"/>
              </a:rPr>
              <a:pPr eaLnBrk="1" hangingPunct="1"/>
              <a:t>34</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79005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algn="ctr" eaLnBrk="1" hangingPunct="1"/>
            <a:r>
              <a:rPr lang="en-US" altLang="en-US" sz="3800" dirty="0"/>
              <a:t>Present Levels –  </a:t>
            </a:r>
            <a:br>
              <a:rPr lang="en-US" altLang="en-US" sz="3800" dirty="0"/>
            </a:br>
            <a:r>
              <a:rPr lang="en-US" altLang="en-US" sz="3800" dirty="0"/>
              <a:t>Non-Compliant Examples</a:t>
            </a:r>
          </a:p>
        </p:txBody>
      </p:sp>
      <p:sp>
        <p:nvSpPr>
          <p:cNvPr id="32773" name="Rectangle 3"/>
          <p:cNvSpPr>
            <a:spLocks noGrp="1" noChangeArrowheads="1"/>
          </p:cNvSpPr>
          <p:nvPr>
            <p:ph idx="1"/>
          </p:nvPr>
        </p:nvSpPr>
        <p:spPr/>
        <p:txBody>
          <a:bodyPr>
            <a:normAutofit fontScale="92500" lnSpcReduction="20000"/>
          </a:bodyPr>
          <a:lstStyle/>
          <a:p>
            <a:pPr marL="339725" indent="-339725" eaLnBrk="1" hangingPunct="1">
              <a:lnSpc>
                <a:spcPct val="90000"/>
              </a:lnSpc>
              <a:buSzPct val="80000"/>
              <a:buFont typeface="Garamond" panose="02020404030301010803" pitchFamily="18" charset="0"/>
              <a:buAutoNum type="arabicPeriod"/>
            </a:pPr>
            <a:r>
              <a:rPr lang="en-US" altLang="en-US" sz="2700" dirty="0"/>
              <a:t>“Based on the Woodcock Johnson, Sue is below grade level in reading and math.  Her comprehension skills are weak and she struggles with double-digit multiplication.”</a:t>
            </a:r>
          </a:p>
          <a:p>
            <a:pPr marL="339725" indent="-339725" eaLnBrk="1" hangingPunct="1">
              <a:lnSpc>
                <a:spcPct val="90000"/>
              </a:lnSpc>
              <a:buSzPct val="80000"/>
              <a:buFont typeface="Garamond" panose="02020404030301010803" pitchFamily="18" charset="0"/>
              <a:buAutoNum type="arabicPeriod"/>
            </a:pPr>
            <a:r>
              <a:rPr lang="en-US" altLang="en-US" sz="2700" dirty="0"/>
              <a:t>“Based on the results of last year’s 3-year reevaluation, Bob is at a mid-third grade level in writing.”</a:t>
            </a:r>
          </a:p>
          <a:p>
            <a:pPr marL="339725" indent="-339725" eaLnBrk="1" hangingPunct="1">
              <a:lnSpc>
                <a:spcPct val="90000"/>
              </a:lnSpc>
              <a:buSzPct val="80000"/>
              <a:buFont typeface="Garamond" panose="02020404030301010803" pitchFamily="18" charset="0"/>
              <a:buAutoNum type="arabicPeriod"/>
            </a:pPr>
            <a:r>
              <a:rPr lang="en-US" altLang="en-US" sz="2700" dirty="0"/>
              <a:t>“Bob continues to have challenges with his behavior.  Some of the behaviors impeding him in the general education classroom include talking out, not waiting his turn, inappropriate language, and poor peer interactions.”</a:t>
            </a:r>
          </a:p>
        </p:txBody>
      </p:sp>
      <p:sp>
        <p:nvSpPr>
          <p:cNvPr id="32776" name="Rectangle 8"/>
          <p:cNvSpPr>
            <a:spLocks noChangeArrowheads="1"/>
          </p:cNvSpPr>
          <p:nvPr/>
        </p:nvSpPr>
        <p:spPr bwMode="auto">
          <a:xfrm>
            <a:off x="95688" y="6413910"/>
            <a:ext cx="876477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IEP sample C.                    </a:t>
            </a:r>
            <a:endParaRPr lang="en-US" altLang="en-US" sz="1800" i="1" dirty="0">
              <a:solidFill>
                <a:schemeClr val="bg1"/>
              </a:solidFill>
            </a:endParaRPr>
          </a:p>
        </p:txBody>
      </p:sp>
      <p:sp>
        <p:nvSpPr>
          <p:cNvPr id="6" name="Slide Number Placeholder 5"/>
          <p:cNvSpPr txBox="1">
            <a:spLocks noGrp="1"/>
          </p:cNvSpPr>
          <p:nvPr/>
        </p:nvSpPr>
        <p:spPr bwMode="auto">
          <a:xfrm>
            <a:off x="6726866" y="6147249"/>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0FF7A9B-31C7-48AC-B12C-08F48FB61B46}" type="slidenum">
              <a:rPr lang="en-US" altLang="en-US" b="1">
                <a:solidFill>
                  <a:schemeClr val="bg1"/>
                </a:solidFill>
                <a:latin typeface="Garamond" panose="02020404030301010803" pitchFamily="18" charset="0"/>
              </a:rPr>
              <a:pPr algn="r" eaLnBrk="1" hangingPunct="1"/>
              <a:t>35</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2518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algn="ctr" eaLnBrk="1" hangingPunct="1"/>
            <a:r>
              <a:rPr lang="en-US" altLang="en-US" sz="3800" dirty="0"/>
              <a:t>Present Levels –  </a:t>
            </a:r>
            <a:br>
              <a:rPr lang="en-US" altLang="en-US" sz="3800" dirty="0"/>
            </a:br>
            <a:r>
              <a:rPr lang="en-US" altLang="en-US" sz="3800" dirty="0"/>
              <a:t>Non-Compliant Examples</a:t>
            </a:r>
          </a:p>
        </p:txBody>
      </p:sp>
      <p:sp>
        <p:nvSpPr>
          <p:cNvPr id="29701" name="Rectangle 3"/>
          <p:cNvSpPr>
            <a:spLocks noGrp="1" noChangeArrowheads="1"/>
          </p:cNvSpPr>
          <p:nvPr>
            <p:ph idx="1"/>
          </p:nvPr>
        </p:nvSpPr>
        <p:spPr/>
        <p:txBody>
          <a:bodyPr>
            <a:normAutofit fontScale="92500"/>
          </a:bodyPr>
          <a:lstStyle/>
          <a:p>
            <a:pPr marL="514350" indent="-341313" eaLnBrk="1" hangingPunct="1">
              <a:lnSpc>
                <a:spcPct val="90000"/>
              </a:lnSpc>
              <a:buSzPct val="80000"/>
              <a:buFont typeface="+mj-lt"/>
              <a:buAutoNum type="arabicPeriod"/>
              <a:defRPr/>
            </a:pPr>
            <a:r>
              <a:rPr lang="en-US" sz="2800" dirty="0"/>
              <a:t>“Sue is working well below expected levels in the area of daily living skills.  She is sometimes able to dress or toilet herself without assistance and only occasionally greets those familiar to her.”</a:t>
            </a:r>
          </a:p>
          <a:p>
            <a:pPr marL="514350" indent="-341313" eaLnBrk="1" hangingPunct="1">
              <a:lnSpc>
                <a:spcPct val="90000"/>
              </a:lnSpc>
              <a:buSzPct val="80000"/>
              <a:buFont typeface="+mj-lt"/>
              <a:buAutoNum type="arabicPeriod"/>
              <a:defRPr/>
            </a:pPr>
            <a:r>
              <a:rPr lang="en-US" sz="2800" dirty="0"/>
              <a:t>“According to therapy notes, Bob’s articulation skills are weak.  He has trouble with the following sounds - /r/, /sh/, and /th/.  He continues to need speech therapy to assist with the production of these sounds.”</a:t>
            </a:r>
          </a:p>
          <a:p>
            <a:pPr eaLnBrk="1" hangingPunct="1">
              <a:lnSpc>
                <a:spcPct val="90000"/>
              </a:lnSpc>
              <a:defRPr/>
            </a:pPr>
            <a:endParaRPr lang="en-US" sz="3200" dirty="0"/>
          </a:p>
        </p:txBody>
      </p:sp>
      <p:sp>
        <p:nvSpPr>
          <p:cNvPr id="33800" name="Rectangle 8"/>
          <p:cNvSpPr>
            <a:spLocks noChangeArrowheads="1"/>
          </p:cNvSpPr>
          <p:nvPr/>
        </p:nvSpPr>
        <p:spPr bwMode="auto">
          <a:xfrm>
            <a:off x="63794" y="6360746"/>
            <a:ext cx="88370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IEP sample C.                       </a:t>
            </a:r>
            <a:endParaRPr lang="en-US" altLang="en-US" sz="1800" i="1" dirty="0">
              <a:solidFill>
                <a:schemeClr val="bg1"/>
              </a:solidFill>
            </a:endParaRPr>
          </a:p>
        </p:txBody>
      </p:sp>
      <p:sp>
        <p:nvSpPr>
          <p:cNvPr id="6" name="Slide Number Placeholder 5"/>
          <p:cNvSpPr txBox="1">
            <a:spLocks noGrp="1"/>
          </p:cNvSpPr>
          <p:nvPr/>
        </p:nvSpPr>
        <p:spPr bwMode="auto">
          <a:xfrm>
            <a:off x="6767256" y="6152301"/>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664CBC7-6518-4219-B761-477D94A09DD3}" type="slidenum">
              <a:rPr lang="en-US" altLang="en-US" b="1">
                <a:solidFill>
                  <a:schemeClr val="bg1"/>
                </a:solidFill>
                <a:latin typeface="Garamond" panose="02020404030301010803" pitchFamily="18" charset="0"/>
              </a:rPr>
              <a:pPr algn="r" eaLnBrk="1" hangingPunct="1"/>
              <a:t>36</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89869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algn="ctr" eaLnBrk="1" hangingPunct="1"/>
            <a:r>
              <a:rPr lang="en-US" altLang="en-US" sz="3800" dirty="0"/>
              <a:t>Measurable Annual Goals</a:t>
            </a:r>
            <a:br>
              <a:rPr lang="en-US" altLang="en-US" sz="3800" dirty="0"/>
            </a:br>
            <a:r>
              <a:rPr lang="en-US" altLang="en-US" sz="3800" dirty="0"/>
              <a:t>WAC 392-172A-03090(1)(b)</a:t>
            </a:r>
          </a:p>
        </p:txBody>
      </p:sp>
      <p:sp>
        <p:nvSpPr>
          <p:cNvPr id="34821" name="Rectangle 3"/>
          <p:cNvSpPr>
            <a:spLocks noGrp="1" noChangeArrowheads="1"/>
          </p:cNvSpPr>
          <p:nvPr>
            <p:ph idx="1"/>
          </p:nvPr>
        </p:nvSpPr>
        <p:spPr>
          <a:xfrm>
            <a:off x="549349" y="2001806"/>
            <a:ext cx="8104564" cy="4551394"/>
          </a:xfrm>
        </p:spPr>
        <p:txBody>
          <a:bodyPr/>
          <a:lstStyle/>
          <a:p>
            <a:pPr eaLnBrk="1" hangingPunct="1">
              <a:buFont typeface="Arial" panose="020B0604020202020204" pitchFamily="34" charset="0"/>
              <a:buChar char="•"/>
            </a:pPr>
            <a:r>
              <a:rPr lang="en-US" altLang="en-US" sz="2700" dirty="0"/>
              <a:t>The IEP must include “a statement of measurable annual goals, </a:t>
            </a:r>
            <a:r>
              <a:rPr lang="en-US" altLang="en-US" sz="2700" b="1" dirty="0"/>
              <a:t>including academic and functional goals</a:t>
            </a:r>
            <a:r>
              <a:rPr lang="en-US" altLang="en-US" sz="2700" dirty="0"/>
              <a:t> designed to” meet the student’s educational needs to enable the student to be involved in and make progress in the general education curriculum.</a:t>
            </a:r>
          </a:p>
          <a:p>
            <a:pPr eaLnBrk="1" hangingPunct="1">
              <a:buFont typeface="Arial" panose="020B0604020202020204" pitchFamily="34" charset="0"/>
              <a:buChar char="•"/>
            </a:pPr>
            <a:r>
              <a:rPr lang="en-US" altLang="en-US" sz="2700" b="1" dirty="0"/>
              <a:t>Benchmarks and short-term objectives are required for students who will be taking alternate assessments aligned to alternate achievement standards (i.e. the WA-AIM).</a:t>
            </a:r>
          </a:p>
        </p:txBody>
      </p:sp>
      <p:sp>
        <p:nvSpPr>
          <p:cNvPr id="6" name="Slide Number Placeholder 5"/>
          <p:cNvSpPr txBox="1">
            <a:spLocks noGrp="1"/>
          </p:cNvSpPr>
          <p:nvPr/>
        </p:nvSpPr>
        <p:spPr bwMode="auto">
          <a:xfrm>
            <a:off x="6723323" y="6158579"/>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F8D8E46-72E3-476A-BB25-DC6F0EBFF6D5}" type="slidenum">
              <a:rPr lang="en-US" altLang="en-US" b="1">
                <a:solidFill>
                  <a:schemeClr val="bg1"/>
                </a:solidFill>
                <a:latin typeface="Garamond" panose="02020404030301010803" pitchFamily="18" charset="0"/>
              </a:rPr>
              <a:pPr algn="r" eaLnBrk="1" hangingPunct="1"/>
              <a:t>37</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86419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822960" y="265340"/>
            <a:ext cx="7543800" cy="1450757"/>
          </a:xfrm>
        </p:spPr>
        <p:txBody>
          <a:bodyPr/>
          <a:lstStyle/>
          <a:p>
            <a:pPr algn="ctr" eaLnBrk="1" hangingPunct="1"/>
            <a:r>
              <a:rPr lang="en-US" altLang="en-US" sz="3800" dirty="0"/>
              <a:t>Measurable Annual Goals</a:t>
            </a:r>
            <a:br>
              <a:rPr lang="en-US" altLang="en-US" sz="3800" dirty="0"/>
            </a:br>
            <a:r>
              <a:rPr lang="en-US" altLang="en-US" sz="3800" dirty="0"/>
              <a:t>WAC 392-172A-03090(1)(b)</a:t>
            </a:r>
          </a:p>
        </p:txBody>
      </p:sp>
      <p:sp>
        <p:nvSpPr>
          <p:cNvPr id="35845" name="Rectangle 3"/>
          <p:cNvSpPr>
            <a:spLocks noGrp="1" noChangeArrowheads="1"/>
          </p:cNvSpPr>
          <p:nvPr>
            <p:ph idx="1"/>
          </p:nvPr>
        </p:nvSpPr>
        <p:spPr>
          <a:xfrm>
            <a:off x="804532" y="1917407"/>
            <a:ext cx="7797208" cy="3675319"/>
          </a:xfrm>
        </p:spPr>
        <p:txBody>
          <a:bodyPr>
            <a:normAutofit/>
          </a:bodyPr>
          <a:lstStyle/>
          <a:p>
            <a:pPr eaLnBrk="1" hangingPunct="1">
              <a:lnSpc>
                <a:spcPct val="90000"/>
              </a:lnSpc>
              <a:buFont typeface="Arial" panose="020B0604020202020204" pitchFamily="34" charset="0"/>
              <a:buChar char="•"/>
            </a:pPr>
            <a:r>
              <a:rPr lang="en-US" altLang="en-US" sz="2700" dirty="0"/>
              <a:t>In order to be measurable, the goal statement should include the following:</a:t>
            </a:r>
          </a:p>
          <a:p>
            <a:pPr lvl="1" eaLnBrk="1" hangingPunct="1">
              <a:lnSpc>
                <a:spcPct val="90000"/>
              </a:lnSpc>
            </a:pPr>
            <a:r>
              <a:rPr lang="en-US" altLang="en-US" sz="2300" dirty="0"/>
              <a:t>a baseline (“from”),</a:t>
            </a:r>
          </a:p>
          <a:p>
            <a:pPr lvl="1" eaLnBrk="1" hangingPunct="1">
              <a:lnSpc>
                <a:spcPct val="90000"/>
              </a:lnSpc>
            </a:pPr>
            <a:r>
              <a:rPr lang="en-US" altLang="en-US" sz="2300" dirty="0"/>
              <a:t>a target (“to”),</a:t>
            </a:r>
          </a:p>
          <a:p>
            <a:pPr lvl="1" eaLnBrk="1" hangingPunct="1">
              <a:lnSpc>
                <a:spcPct val="90000"/>
              </a:lnSpc>
            </a:pPr>
            <a:r>
              <a:rPr lang="en-US" altLang="en-US" sz="2300" dirty="0"/>
              <a:t>and a unit of measure.</a:t>
            </a:r>
          </a:p>
          <a:p>
            <a:pPr eaLnBrk="1" hangingPunct="1">
              <a:lnSpc>
                <a:spcPct val="90000"/>
              </a:lnSpc>
              <a:buFont typeface="Arial" panose="020B0604020202020204" pitchFamily="34" charset="0"/>
              <a:buChar char="•"/>
            </a:pPr>
            <a:r>
              <a:rPr lang="en-US" altLang="en-US" sz="2700" dirty="0"/>
              <a:t>The baseline may be indicated in the present levels section of the IEP, as long as the unit of measure is consistent with the target.</a:t>
            </a:r>
          </a:p>
          <a:p>
            <a:pPr lvl="1" eaLnBrk="1" hangingPunct="1">
              <a:lnSpc>
                <a:spcPct val="90000"/>
              </a:lnSpc>
            </a:pPr>
            <a:endParaRPr lang="en-US" altLang="en-US" sz="2300" dirty="0"/>
          </a:p>
          <a:p>
            <a:pPr lvl="1" eaLnBrk="1" hangingPunct="1">
              <a:lnSpc>
                <a:spcPct val="90000"/>
              </a:lnSpc>
            </a:pPr>
            <a:endParaRPr lang="en-US" altLang="en-US" sz="2300" dirty="0"/>
          </a:p>
        </p:txBody>
      </p:sp>
      <p:sp>
        <p:nvSpPr>
          <p:cNvPr id="5" name="Slide Number Placeholder 5"/>
          <p:cNvSpPr txBox="1">
            <a:spLocks noGrp="1"/>
          </p:cNvSpPr>
          <p:nvPr/>
        </p:nvSpPr>
        <p:spPr bwMode="auto">
          <a:xfrm>
            <a:off x="6712693" y="6158579"/>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D74E50-1E5B-4F0E-9A52-A73202F2F387}" type="slidenum">
              <a:rPr lang="en-US" altLang="en-US" b="1">
                <a:solidFill>
                  <a:schemeClr val="bg1"/>
                </a:solidFill>
                <a:latin typeface="Garamond" panose="02020404030301010803" pitchFamily="18" charset="0"/>
              </a:rPr>
              <a:pPr algn="r" eaLnBrk="1" hangingPunct="1"/>
              <a:t>38</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633333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lstStyle/>
          <a:p>
            <a:r>
              <a:rPr lang="en-US" dirty="0"/>
              <a:t>MAG Quick Check</a:t>
            </a:r>
          </a:p>
        </p:txBody>
      </p:sp>
      <p:grpSp>
        <p:nvGrpSpPr>
          <p:cNvPr id="6" name="Group 5" descr="Screen shot of the MAG Quick Check references in this training."/>
          <p:cNvGrpSpPr/>
          <p:nvPr/>
        </p:nvGrpSpPr>
        <p:grpSpPr>
          <a:xfrm>
            <a:off x="-46252" y="0"/>
            <a:ext cx="9282224" cy="6872037"/>
            <a:chOff x="-42532" y="-14037"/>
            <a:chExt cx="9282224" cy="6872037"/>
          </a:xfrm>
        </p:grpSpPr>
        <p:pic>
          <p:nvPicPr>
            <p:cNvPr id="36867" name="Picture 5" descr="Screen shot of the measurable annual goal &quot;Quick Check&quot;. "/>
            <p:cNvPicPr>
              <a:picLocks noChangeAspect="1" noChangeArrowheads="1"/>
            </p:cNvPicPr>
            <p:nvPr/>
          </p:nvPicPr>
          <p:blipFill>
            <a:blip r:embed="rId3">
              <a:extLst>
                <a:ext uri="{28A0092B-C50C-407E-A947-70E740481C1C}">
                  <a14:useLocalDpi xmlns:a14="http://schemas.microsoft.com/office/drawing/2010/main" val="0"/>
                </a:ext>
              </a:extLst>
            </a:blip>
            <a:srcRect l="18317" t="12387" r="16447" b="10423"/>
            <a:stretch>
              <a:fillRect/>
            </a:stretch>
          </p:blipFill>
          <p:spPr bwMode="auto">
            <a:xfrm>
              <a:off x="-42532" y="-14037"/>
              <a:ext cx="9282224" cy="6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537944" y="6666614"/>
              <a:ext cx="350875" cy="180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1772" y="6627408"/>
              <a:ext cx="2677886" cy="197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654143" y="0"/>
              <a:ext cx="489857" cy="272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3B3744-7858-4588-BB3F-0066CE939BCB}" type="slidenum">
              <a:rPr lang="en-US" altLang="en-US" smtClean="0"/>
              <a:pPr/>
              <a:t>39</a:t>
            </a:fld>
            <a:endParaRPr lang="en-US" altLang="en-US" dirty="0"/>
          </a:p>
        </p:txBody>
      </p:sp>
    </p:spTree>
    <p:extLst>
      <p:ext uri="{BB962C8B-B14F-4D97-AF65-F5344CB8AC3E}">
        <p14:creationId xmlns:p14="http://schemas.microsoft.com/office/powerpoint/2010/main" val="378170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a:xfrm>
            <a:off x="0" y="206375"/>
            <a:ext cx="9144000" cy="657225"/>
          </a:xfrm>
        </p:spPr>
        <p:txBody>
          <a:bodyPr/>
          <a:lstStyle/>
          <a:p>
            <a:pPr algn="ctr" eaLnBrk="1" hangingPunct="1"/>
            <a:r>
              <a:rPr lang="en-US" altLang="en-US" dirty="0"/>
              <a:t>Table of Contents (continued)</a:t>
            </a:r>
          </a:p>
        </p:txBody>
      </p:sp>
      <p:sp>
        <p:nvSpPr>
          <p:cNvPr id="6149" name="Rectangle 3"/>
          <p:cNvSpPr>
            <a:spLocks noGrp="1" noChangeArrowheads="1"/>
          </p:cNvSpPr>
          <p:nvPr>
            <p:ph type="body" idx="4294967295"/>
          </p:nvPr>
        </p:nvSpPr>
        <p:spPr>
          <a:xfrm>
            <a:off x="457200" y="871538"/>
            <a:ext cx="8686800" cy="4851400"/>
          </a:xfrm>
        </p:spPr>
        <p:txBody>
          <a:bodyPr>
            <a:normAutofit/>
          </a:bodyPr>
          <a:lstStyle/>
          <a:p>
            <a:pPr eaLnBrk="1" hangingPunct="1"/>
            <a:r>
              <a:rPr lang="en-US" altLang="en-US" sz="2400" dirty="0">
                <a:hlinkClick r:id="rId3" action="ppaction://hlinksldjump"/>
              </a:rPr>
              <a:t>Measurable Annual Goals</a:t>
            </a:r>
            <a:r>
              <a:rPr lang="en-US" altLang="en-US" sz="2400" dirty="0"/>
              <a:t> . . . . . . . . . . . . . .  	Slides 37-70</a:t>
            </a:r>
          </a:p>
          <a:p>
            <a:pPr lvl="1" eaLnBrk="1" hangingPunct="1"/>
            <a:r>
              <a:rPr lang="en-US" altLang="en-US" sz="2000" dirty="0">
                <a:hlinkClick r:id="rId3" action="ppaction://hlinksldjump"/>
              </a:rPr>
              <a:t>Overview and “Quick Check”</a:t>
            </a:r>
            <a:r>
              <a:rPr lang="en-US" altLang="en-US" sz="2000" dirty="0"/>
              <a:t> . . . . . . . . . . . . . . . . . 	Slides 37-39</a:t>
            </a:r>
            <a:endParaRPr lang="en-US" altLang="en-US" sz="2000" dirty="0">
              <a:hlinkClick r:id="rId4" action="ppaction://hlinksldjump"/>
            </a:endParaRPr>
          </a:p>
          <a:p>
            <a:pPr lvl="1" eaLnBrk="1" hangingPunct="1"/>
            <a:r>
              <a:rPr lang="en-US" altLang="en-US" sz="2000" dirty="0">
                <a:hlinkClick r:id="rId4" action="ppaction://hlinksldjump"/>
              </a:rPr>
              <a:t>Reading</a:t>
            </a:r>
            <a:r>
              <a:rPr lang="en-US" altLang="en-US" sz="2000" dirty="0"/>
              <a:t> . . . . . . . . . . . . . . . . . . . . . . . . . . . . . . . . . . 	Slide 40-42</a:t>
            </a:r>
          </a:p>
          <a:p>
            <a:pPr lvl="1" eaLnBrk="1" hangingPunct="1"/>
            <a:r>
              <a:rPr lang="en-US" altLang="en-US" sz="2000" dirty="0">
                <a:hlinkClick r:id="rId5" action="ppaction://hlinksldjump"/>
              </a:rPr>
              <a:t>Writing</a:t>
            </a:r>
            <a:r>
              <a:rPr lang="en-US" altLang="en-US" sz="2000" dirty="0"/>
              <a:t> . . . . . . . . . . . . . . . . . . . . . . . . . . . . . . . . . . .  	Slide 43-45</a:t>
            </a:r>
          </a:p>
          <a:p>
            <a:pPr lvl="1" eaLnBrk="1" hangingPunct="1"/>
            <a:r>
              <a:rPr lang="en-US" altLang="en-US" sz="2000" dirty="0">
                <a:hlinkClick r:id="rId6" action="ppaction://hlinksldjump"/>
              </a:rPr>
              <a:t>Math</a:t>
            </a:r>
            <a:r>
              <a:rPr lang="en-US" altLang="en-US" sz="2000" dirty="0"/>
              <a:t> . . . . . . . . . . . . . . . . . . . . . . . . . . . . . . . . . . . .  	Slide 46-48</a:t>
            </a:r>
          </a:p>
          <a:p>
            <a:pPr lvl="1" eaLnBrk="1" hangingPunct="1"/>
            <a:r>
              <a:rPr lang="en-US" altLang="en-US" sz="2000" dirty="0">
                <a:hlinkClick r:id="rId7" action="ppaction://hlinksldjump"/>
              </a:rPr>
              <a:t>Behavior/Social</a:t>
            </a:r>
            <a:r>
              <a:rPr lang="en-US" altLang="en-US" sz="2000" dirty="0"/>
              <a:t>  . . . . . . . . . . . . . . . . . . . . . . . . . . .  	Slides 49-54</a:t>
            </a:r>
          </a:p>
          <a:p>
            <a:pPr lvl="1" eaLnBrk="1" hangingPunct="1"/>
            <a:r>
              <a:rPr lang="en-US" altLang="en-US" sz="2000" dirty="0">
                <a:hlinkClick r:id="rId8" action="ppaction://hlinksldjump"/>
              </a:rPr>
              <a:t>Adaptive/Life Skills</a:t>
            </a:r>
            <a:r>
              <a:rPr lang="en-US" altLang="en-US" sz="2000" dirty="0"/>
              <a:t> . . . . . . . . . . . . . . . . . . . . . . . . .  	Slide 55-57</a:t>
            </a:r>
          </a:p>
          <a:p>
            <a:pPr lvl="1" eaLnBrk="1" hangingPunct="1"/>
            <a:r>
              <a:rPr lang="en-US" altLang="en-US" sz="2000" dirty="0">
                <a:hlinkClick r:id="rId9" action="ppaction://hlinksldjump"/>
              </a:rPr>
              <a:t>Study Skills/Organization</a:t>
            </a:r>
            <a:r>
              <a:rPr lang="en-US" altLang="en-US" sz="2000" dirty="0"/>
              <a:t> . . . . . . . . . . . . . . . . . . . .   	Slide 58-60</a:t>
            </a:r>
          </a:p>
          <a:p>
            <a:pPr lvl="1" eaLnBrk="1" hangingPunct="1"/>
            <a:r>
              <a:rPr lang="en-US" altLang="en-US" sz="2000" dirty="0">
                <a:hlinkClick r:id="rId10" action="ppaction://hlinksldjump"/>
              </a:rPr>
              <a:t>Speech/Language</a:t>
            </a:r>
            <a:r>
              <a:rPr lang="en-US" altLang="en-US" sz="2000" dirty="0"/>
              <a:t>. . . . . . . . . . . . . . . . . . . . . . . . . .  	Slide 61-63</a:t>
            </a:r>
          </a:p>
          <a:p>
            <a:pPr lvl="1" eaLnBrk="1" hangingPunct="1"/>
            <a:r>
              <a:rPr lang="en-US" altLang="en-US" sz="2000" dirty="0">
                <a:hlinkClick r:id="rId11" action="ppaction://hlinksldjump"/>
              </a:rPr>
              <a:t>Fine/Gross Motor </a:t>
            </a:r>
            <a:r>
              <a:rPr lang="en-US" altLang="en-US" sz="2000" dirty="0"/>
              <a:t> . . . . . . . . . . . . . . . . . . . . . . . . . 	Slide 64-66</a:t>
            </a:r>
          </a:p>
          <a:p>
            <a:pPr lvl="1" eaLnBrk="1" hangingPunct="1"/>
            <a:r>
              <a:rPr lang="en-US" altLang="en-US" sz="2000" dirty="0">
                <a:hlinkClick r:id="rId12" action="ppaction://hlinksldjump"/>
              </a:rPr>
              <a:t>Transition/Vocational</a:t>
            </a:r>
            <a:r>
              <a:rPr lang="en-US" altLang="en-US" sz="2000" dirty="0"/>
              <a:t> . . . . . . . . . . . . . . . . . . . . . . .  	Slide 67-70</a:t>
            </a:r>
          </a:p>
          <a:p>
            <a:pPr eaLnBrk="1" hangingPunct="1"/>
            <a:r>
              <a:rPr lang="en-US" altLang="en-US" sz="2400" dirty="0">
                <a:hlinkClick r:id="rId13" action="ppaction://hlinksldjump"/>
              </a:rPr>
              <a:t>IEP Summary of Services</a:t>
            </a:r>
            <a:r>
              <a:rPr lang="en-US" altLang="en-US" sz="2400" dirty="0"/>
              <a:t> . . . . . . . . . . . . . . . . 	Slides 71-72</a:t>
            </a:r>
          </a:p>
          <a:p>
            <a:r>
              <a:rPr lang="en-US" altLang="en-US" sz="2400" dirty="0">
                <a:hlinkClick r:id="rId14" action="ppaction://hlinksldjump"/>
              </a:rPr>
              <a:t>LRE Explanation </a:t>
            </a:r>
            <a:r>
              <a:rPr lang="en-US" altLang="en-US" sz="2400" dirty="0"/>
              <a:t>. . . . . . . . . . . . . . . . . . . . . . . 	Slides 73-75</a:t>
            </a:r>
          </a:p>
          <a:p>
            <a:pPr eaLnBrk="1" hangingPunct="1"/>
            <a:endParaRPr lang="en-US" altLang="en-US" sz="2400" dirty="0"/>
          </a:p>
          <a:p>
            <a:pPr eaLnBrk="1" hangingPunct="1">
              <a:buFont typeface="Wingdings" panose="05000000000000000000" pitchFamily="2" charset="2"/>
              <a:buNone/>
            </a:pPr>
            <a:endParaRPr lang="en-US" altLang="en-US" sz="2400" dirty="0"/>
          </a:p>
          <a:p>
            <a:pPr lvl="1" eaLnBrk="1" hangingPunct="1">
              <a:buFont typeface="Wingdings" panose="05000000000000000000" pitchFamily="2" charset="2"/>
              <a:buNone/>
            </a:pPr>
            <a:endParaRPr lang="en-US" altLang="en-US" sz="2000" dirty="0"/>
          </a:p>
        </p:txBody>
      </p:sp>
      <p:sp>
        <p:nvSpPr>
          <p:cNvPr id="5" name="Slide Number Placeholder 5"/>
          <p:cNvSpPr txBox="1">
            <a:spLocks noGrp="1"/>
          </p:cNvSpPr>
          <p:nvPr/>
        </p:nvSpPr>
        <p:spPr bwMode="auto">
          <a:xfrm>
            <a:off x="6670160" y="6171519"/>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5DB7ECF-BE2E-4E5E-9F2A-500BE220DE2A}" type="slidenum">
              <a:rPr lang="en-US" altLang="en-US" b="1">
                <a:solidFill>
                  <a:schemeClr val="bg1"/>
                </a:solidFill>
                <a:latin typeface="Garamond" panose="02020404030301010803" pitchFamily="18" charset="0"/>
              </a:rPr>
              <a:pPr algn="r" eaLnBrk="1" hangingPunct="1"/>
              <a:t>4</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624168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rmAutofit fontScale="90000"/>
          </a:bodyPr>
          <a:lstStyle/>
          <a:p>
            <a:pPr algn="ctr" eaLnBrk="1" hangingPunct="1"/>
            <a:r>
              <a:rPr lang="en-US" altLang="en-US" sz="3800" dirty="0"/>
              <a:t>Compliant Goals – </a:t>
            </a:r>
            <a:br>
              <a:rPr lang="en-US" altLang="en-US" sz="3800" dirty="0"/>
            </a:br>
            <a:r>
              <a:rPr lang="en-US" altLang="en-US" sz="3800" dirty="0"/>
              <a:t>Reading</a:t>
            </a:r>
            <a:br>
              <a:rPr lang="en-US" altLang="en-US" sz="3800" dirty="0"/>
            </a:br>
            <a:endParaRPr lang="en-US" altLang="en-US" sz="3800" dirty="0"/>
          </a:p>
        </p:txBody>
      </p:sp>
      <p:sp>
        <p:nvSpPr>
          <p:cNvPr id="32773" name="Rectangle 3"/>
          <p:cNvSpPr>
            <a:spLocks noGrp="1" noChangeArrowheads="1"/>
          </p:cNvSpPr>
          <p:nvPr>
            <p:ph idx="1"/>
          </p:nvPr>
        </p:nvSpPr>
        <p:spPr/>
        <p:txBody>
          <a:bodyPr>
            <a:normAutofit fontScale="92500" lnSpcReduction="10000"/>
          </a:bodyPr>
          <a:lstStyle/>
          <a:p>
            <a:pPr marL="339725" indent="-339725" eaLnBrk="1" hangingPunct="1">
              <a:lnSpc>
                <a:spcPct val="90000"/>
              </a:lnSpc>
              <a:buSzPct val="80000"/>
              <a:buFont typeface="+mj-lt"/>
              <a:buAutoNum type="arabicPeriod"/>
              <a:defRPr/>
            </a:pPr>
            <a:r>
              <a:rPr lang="en-US" sz="2500" dirty="0"/>
              <a:t>“Bob will read 2nd grade level words in isolation, phrases, and sentences with 80% accuracy, improving reading skills from a sight word bank (SWB) of 150 words to a SWB of 250 words as measured by teacher data.”</a:t>
            </a:r>
          </a:p>
          <a:p>
            <a:pPr marL="339725" indent="-339725" eaLnBrk="1" hangingPunct="1">
              <a:lnSpc>
                <a:spcPct val="90000"/>
              </a:lnSpc>
              <a:buSzPct val="80000"/>
              <a:buFont typeface="+mj-lt"/>
              <a:buAutoNum type="arabicPeriod"/>
              <a:defRPr/>
            </a:pPr>
            <a:r>
              <a:rPr lang="en-US" sz="2500" dirty="0"/>
              <a:t>“When given a beginning 2nd grade level passage, Bob will read the passage and answer comprehension questions with 90% accuracy by </a:t>
            </a:r>
            <a:r>
              <a:rPr lang="en-US" sz="2500" i="1" dirty="0"/>
              <a:t>(date)</a:t>
            </a:r>
            <a:r>
              <a:rPr lang="en-US" sz="2500" dirty="0"/>
              <a:t>.”  </a:t>
            </a:r>
            <a:r>
              <a:rPr lang="en-US" sz="1800" i="1" dirty="0"/>
              <a:t>(Note: Present levels indicated student was currently at a beginning 1st grade level with 70% comprehension).</a:t>
            </a:r>
          </a:p>
          <a:p>
            <a:pPr marL="339725" indent="-339725" eaLnBrk="1" hangingPunct="1">
              <a:lnSpc>
                <a:spcPct val="90000"/>
              </a:lnSpc>
              <a:buSzPct val="80000"/>
              <a:buFont typeface="+mj-lt"/>
              <a:buAutoNum type="arabicPeriod"/>
              <a:defRPr/>
            </a:pPr>
            <a:r>
              <a:rPr lang="en-US" sz="2500" dirty="0"/>
              <a:t>“Sue will increase her reading comprehension skills and improve her MAP (Measures of Academic Progress) score from 107 to 150 by </a:t>
            </a:r>
            <a:r>
              <a:rPr lang="en-US" sz="2500" i="1" dirty="0"/>
              <a:t>(date)</a:t>
            </a:r>
            <a:r>
              <a:rPr lang="en-US" sz="2500" dirty="0"/>
              <a:t>.”</a:t>
            </a:r>
          </a:p>
          <a:p>
            <a:pPr eaLnBrk="1" hangingPunct="1">
              <a:lnSpc>
                <a:spcPct val="90000"/>
              </a:lnSpc>
              <a:buFont typeface="Wingdings" panose="05000000000000000000" pitchFamily="2" charset="2"/>
              <a:buNone/>
              <a:defRPr/>
            </a:pPr>
            <a:endParaRPr lang="en-US" sz="2300" dirty="0"/>
          </a:p>
        </p:txBody>
      </p:sp>
      <p:sp>
        <p:nvSpPr>
          <p:cNvPr id="32774" name="Text Box 8"/>
          <p:cNvSpPr txBox="1">
            <a:spLocks noChangeArrowheads="1"/>
          </p:cNvSpPr>
          <p:nvPr/>
        </p:nvSpPr>
        <p:spPr bwMode="auto">
          <a:xfrm>
            <a:off x="365760" y="6484510"/>
            <a:ext cx="83863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A, B, E, and G.            </a:t>
            </a:r>
          </a:p>
        </p:txBody>
      </p:sp>
      <p:sp>
        <p:nvSpPr>
          <p:cNvPr id="9" name="Rectangle 6"/>
          <p:cNvSpPr>
            <a:spLocks noGrp="1" noChangeArrowheads="1"/>
          </p:cNvSpPr>
          <p:nvPr>
            <p:ph type="sldNum" sz="quarter" idx="12"/>
          </p:nvPr>
        </p:nvSpPr>
        <p:spPr>
          <a:xfrm>
            <a:off x="7992903" y="6276960"/>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582B1E-A73C-453F-93BD-211897D56B76}" type="slidenum">
              <a:rPr lang="en-US" altLang="en-US" sz="1800" b="1">
                <a:solidFill>
                  <a:schemeClr val="bg1"/>
                </a:solidFill>
                <a:latin typeface="Garamond" panose="02020404030301010803" pitchFamily="18" charset="0"/>
              </a:rPr>
              <a:pPr eaLnBrk="1" hangingPunct="1"/>
              <a:t>40</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111773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fontScale="90000"/>
          </a:bodyPr>
          <a:lstStyle/>
          <a:p>
            <a:pPr algn="ctr" eaLnBrk="1" hangingPunct="1"/>
            <a:r>
              <a:rPr lang="en-US" altLang="en-US" sz="3800" dirty="0"/>
              <a:t>Compliant Goals – </a:t>
            </a:r>
            <a:br>
              <a:rPr lang="en-US" altLang="en-US" sz="3800" dirty="0"/>
            </a:br>
            <a:r>
              <a:rPr lang="en-US" altLang="en-US" sz="3800" dirty="0"/>
              <a:t>Reading (cont.)</a:t>
            </a:r>
            <a:br>
              <a:rPr lang="en-US" altLang="en-US" sz="3800" dirty="0"/>
            </a:br>
            <a:endParaRPr lang="en-US" altLang="en-US" sz="3800" dirty="0"/>
          </a:p>
        </p:txBody>
      </p:sp>
      <p:sp>
        <p:nvSpPr>
          <p:cNvPr id="33797" name="Rectangle 3"/>
          <p:cNvSpPr>
            <a:spLocks noGrp="1" noChangeArrowheads="1"/>
          </p:cNvSpPr>
          <p:nvPr>
            <p:ph idx="1"/>
          </p:nvPr>
        </p:nvSpPr>
        <p:spPr/>
        <p:txBody>
          <a:bodyPr>
            <a:normAutofit fontScale="92500" lnSpcReduction="20000"/>
          </a:bodyPr>
          <a:lstStyle/>
          <a:p>
            <a:pPr marL="339725" indent="-339725" eaLnBrk="1" hangingPunct="1">
              <a:lnSpc>
                <a:spcPct val="90000"/>
              </a:lnSpc>
              <a:buSzPct val="80000"/>
              <a:buFont typeface="Garamond" panose="02020404030301010803" pitchFamily="18" charset="0"/>
              <a:buAutoNum type="arabicPeriod"/>
            </a:pPr>
            <a:r>
              <a:rPr lang="en-US" altLang="en-US" sz="2800" dirty="0"/>
              <a:t>“Bob will improve his oral reading fluency from 80 correct words per minute at the 3rd grade level, to 100 correct words per minute at the 4th grade level as measured by teacher-made assessment.”</a:t>
            </a:r>
          </a:p>
          <a:p>
            <a:pPr marL="339725" indent="-339725" eaLnBrk="1" hangingPunct="1">
              <a:lnSpc>
                <a:spcPct val="90000"/>
              </a:lnSpc>
              <a:buSzPct val="80000"/>
              <a:buFont typeface="Garamond" panose="02020404030301010803" pitchFamily="18" charset="0"/>
              <a:buAutoNum type="arabicPeriod"/>
            </a:pPr>
            <a:r>
              <a:rPr lang="en-US" altLang="en-US" sz="2800" dirty="0"/>
              <a:t>“Sue will increase her basic reading skills from a mid-4th grade level to a mid-5th grade level as measured by curriculum-based assessments.”</a:t>
            </a:r>
          </a:p>
          <a:p>
            <a:pPr marL="339725" indent="-339725" eaLnBrk="1" hangingPunct="1">
              <a:lnSpc>
                <a:spcPct val="90000"/>
              </a:lnSpc>
              <a:buSzPct val="80000"/>
              <a:buFont typeface="Garamond" panose="02020404030301010803" pitchFamily="18" charset="0"/>
              <a:buAutoNum type="arabicPeriod"/>
            </a:pPr>
            <a:r>
              <a:rPr lang="en-US" altLang="en-US" sz="2800" dirty="0"/>
              <a:t>“When given 4-word sentences and 10 picture cards, Bob will choose the corresponding photo, improving from 50% of trials to 80% or more of trials as measured by team-collected data sheets.”</a:t>
            </a:r>
          </a:p>
        </p:txBody>
      </p:sp>
      <p:sp>
        <p:nvSpPr>
          <p:cNvPr id="10" name="Text Box 8"/>
          <p:cNvSpPr txBox="1">
            <a:spLocks noChangeArrowheads="1"/>
          </p:cNvSpPr>
          <p:nvPr/>
        </p:nvSpPr>
        <p:spPr bwMode="auto">
          <a:xfrm>
            <a:off x="365760" y="6484510"/>
            <a:ext cx="83863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A, B, E, and G.            </a:t>
            </a:r>
          </a:p>
        </p:txBody>
      </p:sp>
      <p:sp>
        <p:nvSpPr>
          <p:cNvPr id="9" name="Rectangle 6"/>
          <p:cNvSpPr>
            <a:spLocks noGrp="1" noChangeArrowheads="1"/>
          </p:cNvSpPr>
          <p:nvPr>
            <p:ph type="sldNum" sz="quarter" idx="12"/>
          </p:nvPr>
        </p:nvSpPr>
        <p:spPr>
          <a:xfrm>
            <a:off x="7874750" y="6240767"/>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2021FB-EBDD-4883-A105-CB34A4D64560}" type="slidenum">
              <a:rPr lang="en-US" altLang="en-US" sz="1800" b="1">
                <a:solidFill>
                  <a:schemeClr val="bg1"/>
                </a:solidFill>
                <a:latin typeface="Garamond" panose="02020404030301010803" pitchFamily="18" charset="0"/>
              </a:rPr>
              <a:pPr eaLnBrk="1" hangingPunct="1"/>
              <a:t>41</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888368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algn="ctr" eaLnBrk="1" hangingPunct="1"/>
            <a:r>
              <a:rPr lang="en-US" altLang="en-US" sz="3800" dirty="0"/>
              <a:t>Non-Compliant Goals – </a:t>
            </a:r>
            <a:br>
              <a:rPr lang="en-US" altLang="en-US" sz="3800" dirty="0"/>
            </a:br>
            <a:r>
              <a:rPr lang="en-US" altLang="en-US" sz="3800" dirty="0"/>
              <a:t>Reading</a:t>
            </a:r>
          </a:p>
        </p:txBody>
      </p:sp>
      <p:sp>
        <p:nvSpPr>
          <p:cNvPr id="37893" name="Rectangle 3"/>
          <p:cNvSpPr>
            <a:spLocks noGrp="1" noChangeArrowheads="1"/>
          </p:cNvSpPr>
          <p:nvPr>
            <p:ph idx="1"/>
          </p:nvPr>
        </p:nvSpPr>
        <p:spPr/>
        <p:txBody>
          <a:bodyPr>
            <a:normAutofit fontScale="92500" lnSpcReduction="10000"/>
          </a:bodyPr>
          <a:lstStyle/>
          <a:p>
            <a:pPr marL="514350" indent="-514350" eaLnBrk="1" hangingPunct="1">
              <a:buSzPct val="80000"/>
              <a:buFont typeface="Garamond" panose="02020404030301010803" pitchFamily="18" charset="0"/>
              <a:buAutoNum type="arabicPeriod"/>
            </a:pPr>
            <a:r>
              <a:rPr lang="en-US" altLang="en-US" sz="2800" dirty="0"/>
              <a:t>“Bob will increase vocabulary, main idea, fact &amp; opinion, author’s purpose, inference, classification, deductions, and paraphrasing skills to 90% accuracy.” </a:t>
            </a:r>
          </a:p>
          <a:p>
            <a:pPr marL="514350" indent="-514350" eaLnBrk="1" hangingPunct="1">
              <a:buSzPct val="80000"/>
              <a:buFont typeface="Garamond" panose="02020404030301010803" pitchFamily="18" charset="0"/>
              <a:buAutoNum type="arabicPeriod"/>
            </a:pPr>
            <a:r>
              <a:rPr lang="en-US" altLang="en-US" sz="2800" dirty="0"/>
              <a:t>“Sue will improve reading skills by </a:t>
            </a:r>
            <a:r>
              <a:rPr lang="en-US" altLang="en-US" sz="2800" i="1" dirty="0"/>
              <a:t>(date) </a:t>
            </a:r>
            <a:r>
              <a:rPr lang="en-US" altLang="en-US" sz="2800" dirty="0"/>
              <a:t>as measured by the following objectives.”</a:t>
            </a:r>
          </a:p>
          <a:p>
            <a:pPr marL="514350" indent="-514350" eaLnBrk="1" hangingPunct="1">
              <a:buSzPct val="80000"/>
              <a:buFont typeface="Garamond" panose="02020404030301010803" pitchFamily="18" charset="0"/>
              <a:buAutoNum type="arabicPeriod"/>
            </a:pPr>
            <a:r>
              <a:rPr lang="en-US" altLang="en-US" sz="2800" dirty="0"/>
              <a:t>“Sue will participate in activities involving reading for a variety of purposes from 40% participation to 70% participation with 7 of 10 trials at 70% accuracy by </a:t>
            </a:r>
            <a:r>
              <a:rPr lang="en-US" altLang="en-US" sz="2800" i="1" dirty="0"/>
              <a:t>(date)</a:t>
            </a:r>
            <a:r>
              <a:rPr lang="en-US" altLang="en-US" sz="2800" dirty="0"/>
              <a:t>.”</a:t>
            </a:r>
          </a:p>
        </p:txBody>
      </p:sp>
      <p:sp>
        <p:nvSpPr>
          <p:cNvPr id="37894" name="Text Box 6"/>
          <p:cNvSpPr txBox="1">
            <a:spLocks noChangeArrowheads="1"/>
          </p:cNvSpPr>
          <p:nvPr/>
        </p:nvSpPr>
        <p:spPr bwMode="auto">
          <a:xfrm>
            <a:off x="60249" y="6386625"/>
            <a:ext cx="898578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See also IEP samples C and H.	</a:t>
            </a:r>
            <a:endParaRPr lang="en-US" altLang="en-US" sz="1800" i="1" dirty="0">
              <a:solidFill>
                <a:schemeClr val="bg1"/>
              </a:solidFill>
            </a:endParaRPr>
          </a:p>
        </p:txBody>
      </p:sp>
      <p:sp>
        <p:nvSpPr>
          <p:cNvPr id="8" name="Slide Number Placeholder 5"/>
          <p:cNvSpPr txBox="1">
            <a:spLocks noGrp="1"/>
          </p:cNvSpPr>
          <p:nvPr/>
        </p:nvSpPr>
        <p:spPr bwMode="auto">
          <a:xfrm>
            <a:off x="6744589" y="6147946"/>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37D66C9-9C4A-43AB-826A-AD3610283A84}" type="slidenum">
              <a:rPr lang="en-US" altLang="en-US" b="1" smtClean="0">
                <a:solidFill>
                  <a:schemeClr val="bg1"/>
                </a:solidFill>
                <a:latin typeface="Garamond" panose="02020404030301010803" pitchFamily="18" charset="0"/>
              </a:rPr>
              <a:pPr algn="r" eaLnBrk="1" hangingPunct="1"/>
              <a:t>42</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35247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ormAutofit fontScale="90000"/>
          </a:bodyPr>
          <a:lstStyle/>
          <a:p>
            <a:pPr algn="ctr" eaLnBrk="1" hangingPunct="1"/>
            <a:r>
              <a:rPr lang="en-US" altLang="en-US" sz="3800" dirty="0"/>
              <a:t>Compliant Goals – </a:t>
            </a:r>
            <a:br>
              <a:rPr lang="en-US" altLang="en-US" sz="3800" dirty="0"/>
            </a:br>
            <a:r>
              <a:rPr lang="en-US" altLang="en-US" sz="3800" dirty="0"/>
              <a:t>Written Language</a:t>
            </a:r>
            <a:br>
              <a:rPr lang="en-US" altLang="en-US" sz="3800" dirty="0"/>
            </a:br>
            <a:endParaRPr lang="en-US" altLang="en-US" sz="3800" dirty="0"/>
          </a:p>
        </p:txBody>
      </p:sp>
      <p:sp>
        <p:nvSpPr>
          <p:cNvPr id="35845" name="Rectangle 3"/>
          <p:cNvSpPr>
            <a:spLocks noGrp="1" noChangeArrowheads="1"/>
          </p:cNvSpPr>
          <p:nvPr>
            <p:ph idx="1"/>
          </p:nvPr>
        </p:nvSpPr>
        <p:spPr/>
        <p:txBody>
          <a:bodyPr>
            <a:normAutofit fontScale="92500" lnSpcReduction="20000"/>
          </a:bodyPr>
          <a:lstStyle/>
          <a:p>
            <a:pPr marL="514350" indent="-514350" eaLnBrk="1" hangingPunct="1">
              <a:buSzPct val="80000"/>
              <a:buFont typeface="Garamond" panose="02020404030301010803" pitchFamily="18" charset="0"/>
              <a:buAutoNum type="arabicPeriod"/>
            </a:pPr>
            <a:r>
              <a:rPr lang="en-US" altLang="en-US" sz="2600" dirty="0"/>
              <a:t>“Bob will improve his writing skills from writing one 3-sentence paragraph with an average of 5 grammar/ punctuation errors, to writing a three paragraph essay with no more than 3 grammar/punctuation errors as measured by student work samples.” </a:t>
            </a:r>
          </a:p>
          <a:p>
            <a:pPr marL="514350" indent="-514350" eaLnBrk="1" hangingPunct="1">
              <a:buSzPct val="80000"/>
              <a:buFont typeface="Garamond" panose="02020404030301010803" pitchFamily="18" charset="0"/>
              <a:buAutoNum type="arabicPeriod"/>
            </a:pPr>
            <a:r>
              <a:rPr lang="en-US" altLang="en-US" sz="2600" dirty="0"/>
              <a:t>“Sue will improve her writing skills from writing 3 of 52 upper/lower case letters to 40 of 52 letters in correct formation by </a:t>
            </a:r>
            <a:r>
              <a:rPr lang="en-US" altLang="en-US" sz="2600" i="1" dirty="0"/>
              <a:t>(date)</a:t>
            </a:r>
            <a:r>
              <a:rPr lang="en-US" altLang="en-US" sz="2600" dirty="0"/>
              <a:t> as measured by teacher-developed assessment.”</a:t>
            </a:r>
          </a:p>
          <a:p>
            <a:pPr marL="514350" indent="-514350" eaLnBrk="1" hangingPunct="1">
              <a:buSzPct val="80000"/>
              <a:buFont typeface="Garamond" panose="02020404030301010803" pitchFamily="18" charset="0"/>
              <a:buAutoNum type="arabicPeriod"/>
            </a:pPr>
            <a:r>
              <a:rPr lang="en-US" altLang="en-US" sz="2600" dirty="0"/>
              <a:t>“Bob will improve his written language skills from a 3.5 grade level to a 4.5 grade level as measured by standardized assessment.”</a:t>
            </a:r>
          </a:p>
        </p:txBody>
      </p:sp>
      <p:sp>
        <p:nvSpPr>
          <p:cNvPr id="9" name="Rectangle 6"/>
          <p:cNvSpPr>
            <a:spLocks noGrp="1" noChangeArrowheads="1"/>
          </p:cNvSpPr>
          <p:nvPr>
            <p:ph type="sldNum" sz="quarter" idx="12"/>
          </p:nvPr>
        </p:nvSpPr>
        <p:spPr>
          <a:xfrm>
            <a:off x="7954241" y="6282376"/>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27A4D3-4EDA-4C5D-8408-BB9C90C31D89}" type="slidenum">
              <a:rPr lang="en-US" altLang="en-US" sz="1800" b="1">
                <a:solidFill>
                  <a:schemeClr val="bg1"/>
                </a:solidFill>
                <a:latin typeface="Garamond" panose="02020404030301010803" pitchFamily="18" charset="0"/>
              </a:rPr>
              <a:pPr eaLnBrk="1" hangingPunct="1"/>
              <a:t>43</a:t>
            </a:fld>
            <a:endParaRPr lang="en-US" altLang="en-US" sz="1800" b="1" dirty="0">
              <a:solidFill>
                <a:schemeClr val="bg1"/>
              </a:solidFill>
              <a:latin typeface="Garamond" panose="02020404030301010803" pitchFamily="18" charset="0"/>
            </a:endParaRPr>
          </a:p>
        </p:txBody>
      </p:sp>
      <p:sp>
        <p:nvSpPr>
          <p:cNvPr id="35846" name="Text Box 9"/>
          <p:cNvSpPr txBox="1">
            <a:spLocks noChangeArrowheads="1"/>
          </p:cNvSpPr>
          <p:nvPr/>
        </p:nvSpPr>
        <p:spPr bwMode="auto">
          <a:xfrm>
            <a:off x="365760" y="6463095"/>
            <a:ext cx="857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A, C, E, G, and H.	    </a:t>
            </a:r>
            <a:endParaRPr lang="en-US" altLang="en-US" i="1" dirty="0">
              <a:solidFill>
                <a:schemeClr val="bg1"/>
              </a:solidFill>
            </a:endParaRPr>
          </a:p>
        </p:txBody>
      </p:sp>
    </p:spTree>
    <p:extLst>
      <p:ext uri="{BB962C8B-B14F-4D97-AF65-F5344CB8AC3E}">
        <p14:creationId xmlns:p14="http://schemas.microsoft.com/office/powerpoint/2010/main" val="3097884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algn="ctr" eaLnBrk="1" hangingPunct="1"/>
            <a:r>
              <a:rPr lang="en-US" altLang="en-US" sz="3800" dirty="0"/>
              <a:t>Compliant Goals – </a:t>
            </a:r>
            <a:br>
              <a:rPr lang="en-US" altLang="en-US" sz="3800" dirty="0"/>
            </a:br>
            <a:r>
              <a:rPr lang="en-US" altLang="en-US" sz="3800" dirty="0"/>
              <a:t>Written Language (cont.)</a:t>
            </a:r>
          </a:p>
        </p:txBody>
      </p:sp>
      <p:sp>
        <p:nvSpPr>
          <p:cNvPr id="36869" name="Rectangle 3"/>
          <p:cNvSpPr>
            <a:spLocks noGrp="1" noChangeArrowheads="1"/>
          </p:cNvSpPr>
          <p:nvPr>
            <p:ph idx="1"/>
          </p:nvPr>
        </p:nvSpPr>
        <p:spPr/>
        <p:txBody>
          <a:bodyPr>
            <a:normAutofit fontScale="92500" lnSpcReduction="10000"/>
          </a:bodyPr>
          <a:lstStyle/>
          <a:p>
            <a:pPr marL="514350" indent="-514350" eaLnBrk="1" hangingPunct="1">
              <a:buSzPct val="80000"/>
              <a:buFont typeface="Garamond" panose="02020404030301010803" pitchFamily="18" charset="0"/>
              <a:buAutoNum type="arabicPeriod"/>
            </a:pPr>
            <a:r>
              <a:rPr lang="en-US" altLang="en-US" sz="2800" dirty="0"/>
              <a:t>“When given a paragraph with misspelled words and incorrect conventions, Sue will correct the errors improving her editing skills from 60% correct to 80% correct as measured by teacher-created rubric.”</a:t>
            </a:r>
          </a:p>
          <a:p>
            <a:pPr marL="514350" indent="-514350" eaLnBrk="1" hangingPunct="1">
              <a:buSzPct val="80000"/>
              <a:buFont typeface="Garamond" panose="02020404030301010803" pitchFamily="18" charset="0"/>
              <a:buAutoNum type="arabicPeriod"/>
            </a:pPr>
            <a:r>
              <a:rPr lang="en-US" altLang="en-US" sz="2800" dirty="0"/>
              <a:t>“When given a three-minute timing, Bob will increase his writing skills from 3 correct word sequences (CWS) on a specific topic to 15 CWS on a specific topic as measured by curriculum-based assessment by </a:t>
            </a:r>
            <a:r>
              <a:rPr lang="en-US" altLang="en-US" sz="2800" i="1" dirty="0"/>
              <a:t>(date)</a:t>
            </a:r>
            <a:r>
              <a:rPr lang="en-US" altLang="en-US" sz="2800" dirty="0"/>
              <a:t>.”</a:t>
            </a:r>
            <a:endParaRPr lang="en-US" altLang="en-US" dirty="0"/>
          </a:p>
        </p:txBody>
      </p:sp>
      <p:sp>
        <p:nvSpPr>
          <p:cNvPr id="10" name="Text Box 9"/>
          <p:cNvSpPr txBox="1">
            <a:spLocks noChangeArrowheads="1"/>
          </p:cNvSpPr>
          <p:nvPr/>
        </p:nvSpPr>
        <p:spPr bwMode="auto">
          <a:xfrm>
            <a:off x="365760" y="6463095"/>
            <a:ext cx="857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A, C, E, G, and H.	    </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54241" y="6238247"/>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17635D-BBB4-4D45-956D-95B46D98A8BE}" type="slidenum">
              <a:rPr lang="en-US" altLang="en-US" sz="1800" b="1">
                <a:solidFill>
                  <a:schemeClr val="bg1"/>
                </a:solidFill>
                <a:latin typeface="Garamond" panose="02020404030301010803" pitchFamily="18" charset="0"/>
              </a:rPr>
              <a:pPr eaLnBrk="1" hangingPunct="1"/>
              <a:t>44</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379565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algn="ctr" eaLnBrk="1" hangingPunct="1"/>
            <a:r>
              <a:rPr lang="en-US" altLang="en-US" sz="3800" dirty="0"/>
              <a:t>Non-Compliant Goals – </a:t>
            </a:r>
            <a:br>
              <a:rPr lang="en-US" altLang="en-US" sz="3800" dirty="0"/>
            </a:br>
            <a:r>
              <a:rPr lang="en-US" altLang="en-US" sz="3800" dirty="0"/>
              <a:t>Written Language</a:t>
            </a:r>
          </a:p>
        </p:txBody>
      </p:sp>
      <p:sp>
        <p:nvSpPr>
          <p:cNvPr id="37893" name="Rectangle 3"/>
          <p:cNvSpPr>
            <a:spLocks noGrp="1" noChangeArrowheads="1"/>
          </p:cNvSpPr>
          <p:nvPr>
            <p:ph idx="1"/>
          </p:nvPr>
        </p:nvSpPr>
        <p:spPr/>
        <p:txBody>
          <a:bodyPr>
            <a:normAutofit/>
          </a:bodyPr>
          <a:lstStyle/>
          <a:p>
            <a:pPr marL="514350" indent="-514350" eaLnBrk="1" hangingPunct="1">
              <a:lnSpc>
                <a:spcPct val="90000"/>
              </a:lnSpc>
              <a:buSzPct val="80000"/>
              <a:buFont typeface="+mj-lt"/>
              <a:buAutoNum type="arabicPeriod"/>
              <a:defRPr/>
            </a:pPr>
            <a:r>
              <a:rPr lang="en-US" sz="2800" dirty="0"/>
              <a:t>“Sue will write a 5 paragraph story, which includes the following: prewrite, rough draft, revising, editing, and final copy with no assistance on 3 of 3 trials.” </a:t>
            </a:r>
            <a:r>
              <a:rPr lang="en-US" sz="1800" i="1" dirty="0"/>
              <a:t>(Note: Present levels indicated student was currently at a beginning 3rd grade level in written language).</a:t>
            </a:r>
            <a:endParaRPr lang="en-US" sz="1800" dirty="0"/>
          </a:p>
          <a:p>
            <a:pPr marL="514350" indent="-514350" eaLnBrk="1" hangingPunct="1">
              <a:lnSpc>
                <a:spcPct val="90000"/>
              </a:lnSpc>
              <a:buSzPct val="80000"/>
              <a:buFont typeface="+mj-lt"/>
              <a:buAutoNum type="arabicPeriod"/>
              <a:defRPr/>
            </a:pPr>
            <a:r>
              <a:rPr lang="en-US" sz="2800" dirty="0"/>
              <a:t>“Bob will write clearly and coherently from 40% of the time to 80% of the time as measured by curriculum-based assessments by </a:t>
            </a:r>
            <a:r>
              <a:rPr lang="en-US" sz="2800" i="1" dirty="0"/>
              <a:t>(date).”</a:t>
            </a:r>
            <a:endParaRPr lang="en-US" sz="2800" dirty="0"/>
          </a:p>
          <a:p>
            <a:pPr eaLnBrk="1" hangingPunct="1">
              <a:lnSpc>
                <a:spcPct val="90000"/>
              </a:lnSpc>
              <a:defRPr/>
            </a:pPr>
            <a:endParaRPr lang="en-US" sz="2800" dirty="0"/>
          </a:p>
        </p:txBody>
      </p:sp>
      <p:sp>
        <p:nvSpPr>
          <p:cNvPr id="38918" name="Text Box 8"/>
          <p:cNvSpPr txBox="1">
            <a:spLocks noChangeArrowheads="1"/>
          </p:cNvSpPr>
          <p:nvPr/>
        </p:nvSpPr>
        <p:spPr bwMode="auto">
          <a:xfrm>
            <a:off x="160504" y="6439786"/>
            <a:ext cx="888552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See also IEP samples B and D.</a:t>
            </a:r>
            <a:endParaRPr lang="en-US" altLang="en-US" sz="1800" i="1" dirty="0">
              <a:solidFill>
                <a:schemeClr val="bg1"/>
              </a:solidFill>
            </a:endParaRPr>
          </a:p>
        </p:txBody>
      </p:sp>
      <p:sp>
        <p:nvSpPr>
          <p:cNvPr id="8" name="Slide Number Placeholder 5"/>
          <p:cNvSpPr txBox="1">
            <a:spLocks noGrp="1"/>
          </p:cNvSpPr>
          <p:nvPr/>
        </p:nvSpPr>
        <p:spPr bwMode="auto">
          <a:xfrm>
            <a:off x="6691425" y="6211186"/>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01857C4-49D1-4788-8F1D-CF8FF5E81143}" type="slidenum">
              <a:rPr lang="en-US" altLang="en-US" b="1">
                <a:solidFill>
                  <a:schemeClr val="bg1"/>
                </a:solidFill>
                <a:latin typeface="Garamond" panose="02020404030301010803" pitchFamily="18" charset="0"/>
              </a:rPr>
              <a:pPr algn="r" eaLnBrk="1" hangingPunct="1"/>
              <a:t>45</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53636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nchor="t"/>
          <a:lstStyle/>
          <a:p>
            <a:pPr algn="ctr" eaLnBrk="1" hangingPunct="1"/>
            <a:r>
              <a:rPr lang="en-US" altLang="en-US" sz="3800" dirty="0"/>
              <a:t>Compliant Goals – </a:t>
            </a:r>
            <a:br>
              <a:rPr lang="en-US" altLang="en-US" sz="3800" dirty="0"/>
            </a:br>
            <a:r>
              <a:rPr lang="en-US" altLang="en-US" sz="3800" dirty="0"/>
              <a:t>Math (Calculation)</a:t>
            </a:r>
          </a:p>
        </p:txBody>
      </p:sp>
      <p:sp>
        <p:nvSpPr>
          <p:cNvPr id="38917" name="Rectangle 3"/>
          <p:cNvSpPr>
            <a:spLocks noGrp="1" noChangeArrowheads="1"/>
          </p:cNvSpPr>
          <p:nvPr>
            <p:ph idx="1"/>
          </p:nvPr>
        </p:nvSpPr>
        <p:spPr/>
        <p:txBody>
          <a:bodyPr>
            <a:normAutofit fontScale="92500"/>
          </a:bodyPr>
          <a:lstStyle/>
          <a:p>
            <a:pPr marL="339725" indent="-339725" eaLnBrk="1" hangingPunct="1">
              <a:buSzPct val="80000"/>
              <a:buFont typeface="Garamond" panose="02020404030301010803" pitchFamily="18" charset="0"/>
              <a:buAutoNum type="arabicPeriod"/>
            </a:pPr>
            <a:r>
              <a:rPr lang="en-US" altLang="en-US" sz="2600" dirty="0"/>
              <a:t>“Sue will improve number sense/counting skills from identifying/representing numbers between 1-14 with 90% accuracy to numbers 1-30 with 90% accuracy as measured by teacher data collection.”</a:t>
            </a:r>
          </a:p>
          <a:p>
            <a:pPr marL="339725" indent="-339725" eaLnBrk="1" hangingPunct="1">
              <a:buSzPct val="80000"/>
              <a:buFont typeface="Garamond" panose="02020404030301010803" pitchFamily="18" charset="0"/>
              <a:buAutoNum type="arabicPeriod"/>
            </a:pPr>
            <a:r>
              <a:rPr lang="en-US" altLang="en-US" sz="2600" dirty="0"/>
              <a:t>“When given 50 addition problems and 3 minutes, Bob will improve from 21 of 50 correct to 50 out of 50 correct as measured by completion of daily math assignments.”</a:t>
            </a:r>
          </a:p>
          <a:p>
            <a:pPr marL="339725" indent="-339725" eaLnBrk="1" hangingPunct="1">
              <a:buSzPct val="80000"/>
              <a:buFont typeface="Garamond" panose="02020404030301010803" pitchFamily="18" charset="0"/>
              <a:buAutoNum type="arabicPeriod"/>
            </a:pPr>
            <a:r>
              <a:rPr lang="en-US" altLang="en-US" sz="2600" dirty="0"/>
              <a:t>“Sue will be able to count to 100 with 90% accuracy on 4 of 5 trials by </a:t>
            </a:r>
            <a:r>
              <a:rPr lang="en-US" altLang="en-US" sz="2600" i="1" dirty="0"/>
              <a:t>(date)</a:t>
            </a:r>
            <a:r>
              <a:rPr lang="en-US" altLang="en-US" sz="2600" dirty="0"/>
              <a:t>.” </a:t>
            </a:r>
            <a:r>
              <a:rPr lang="en-US" altLang="en-US" sz="2000" i="1" dirty="0"/>
              <a:t>(Note: Present levels indicated student was currently at able to count to 20 with 100% accuracy).</a:t>
            </a:r>
            <a:endParaRPr lang="en-US" altLang="en-US" sz="2600" dirty="0"/>
          </a:p>
        </p:txBody>
      </p:sp>
      <p:sp>
        <p:nvSpPr>
          <p:cNvPr id="38918" name="Text Box 6"/>
          <p:cNvSpPr txBox="1">
            <a:spLocks noChangeArrowheads="1"/>
          </p:cNvSpPr>
          <p:nvPr/>
        </p:nvSpPr>
        <p:spPr bwMode="auto">
          <a:xfrm>
            <a:off x="87086" y="6438471"/>
            <a:ext cx="896982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A, D, E, G, and H.	 </a:t>
            </a:r>
            <a:endParaRPr lang="en-US" altLang="en-US" i="1" dirty="0">
              <a:solidFill>
                <a:schemeClr val="bg1"/>
              </a:solidFill>
            </a:endParaRPr>
          </a:p>
        </p:txBody>
      </p:sp>
      <p:sp>
        <p:nvSpPr>
          <p:cNvPr id="9" name="Rectangle 6"/>
          <p:cNvSpPr>
            <a:spLocks noGrp="1" noChangeArrowheads="1"/>
          </p:cNvSpPr>
          <p:nvPr>
            <p:ph type="sldNum" sz="quarter" idx="12"/>
          </p:nvPr>
        </p:nvSpPr>
        <p:spPr>
          <a:xfrm>
            <a:off x="7887838" y="6289929"/>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D67538-DC8E-43C8-9BEE-49E71FB36A2A}" type="slidenum">
              <a:rPr lang="en-US" altLang="en-US" sz="1800" b="1" smtClean="0">
                <a:solidFill>
                  <a:schemeClr val="bg1"/>
                </a:solidFill>
                <a:latin typeface="Garamond" panose="02020404030301010803" pitchFamily="18" charset="0"/>
              </a:rPr>
              <a:pPr eaLnBrk="1" hangingPunct="1"/>
              <a:t>46</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63949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chor="t">
            <a:normAutofit fontScale="90000"/>
          </a:bodyPr>
          <a:lstStyle/>
          <a:p>
            <a:pPr algn="ctr" eaLnBrk="1" hangingPunct="1"/>
            <a:r>
              <a:rPr lang="en-US" altLang="en-US" sz="3800" dirty="0"/>
              <a:t>Compliant Goals – </a:t>
            </a:r>
            <a:br>
              <a:rPr lang="en-US" altLang="en-US" sz="3800" dirty="0"/>
            </a:br>
            <a:r>
              <a:rPr lang="en-US" altLang="en-US" sz="3800" dirty="0"/>
              <a:t>Math (Reasoning)</a:t>
            </a:r>
            <a:br>
              <a:rPr lang="en-US" altLang="en-US" sz="3800" dirty="0"/>
            </a:br>
            <a:endParaRPr lang="en-US" altLang="en-US" sz="3800" dirty="0"/>
          </a:p>
        </p:txBody>
      </p:sp>
      <p:sp>
        <p:nvSpPr>
          <p:cNvPr id="39941" name="Rectangle 3"/>
          <p:cNvSpPr>
            <a:spLocks noGrp="1" noChangeArrowheads="1"/>
          </p:cNvSpPr>
          <p:nvPr>
            <p:ph idx="1"/>
          </p:nvPr>
        </p:nvSpPr>
        <p:spPr/>
        <p:txBody>
          <a:bodyPr>
            <a:normAutofit fontScale="92500" lnSpcReduction="10000"/>
          </a:bodyPr>
          <a:lstStyle/>
          <a:p>
            <a:pPr marL="514350" indent="-514350" eaLnBrk="1" hangingPunct="1">
              <a:buSzPct val="80000"/>
              <a:buFont typeface="+mj-lt"/>
              <a:buAutoNum type="arabicPeriod"/>
              <a:defRPr/>
            </a:pPr>
            <a:r>
              <a:rPr lang="en-US" sz="2600" dirty="0"/>
              <a:t>“When given 20 story problems at the 4th grade level, Sue will improve her ability to identify the correct math equation from 5 out of 20 to 19 out of 20 correct as measured by teacher-designed assessment.”</a:t>
            </a:r>
          </a:p>
          <a:p>
            <a:pPr marL="514350" indent="-514350" eaLnBrk="1" hangingPunct="1">
              <a:buSzPct val="80000"/>
              <a:buFont typeface="+mj-lt"/>
              <a:buAutoNum type="arabicPeriod"/>
              <a:defRPr/>
            </a:pPr>
            <a:r>
              <a:rPr lang="en-US" sz="2600" dirty="0"/>
              <a:t>“When given multiplication/division story problems, Bob will improve accuracy from 5 of 10 correct on 4 of 5 trials to 9 of 10 correct on 4 of 5 trials as measured by curriculum-based assessment.”</a:t>
            </a:r>
          </a:p>
          <a:p>
            <a:pPr marL="514350" indent="-514350" eaLnBrk="1" hangingPunct="1">
              <a:buSzPct val="80000"/>
              <a:buFont typeface="+mj-lt"/>
              <a:buAutoNum type="arabicPeriod"/>
              <a:defRPr/>
            </a:pPr>
            <a:r>
              <a:rPr lang="en-US" sz="2600" dirty="0"/>
              <a:t>“Bob will improve his math reasoning skills from a 6.2 to a 7.5 grade level by </a:t>
            </a:r>
            <a:r>
              <a:rPr lang="en-US" sz="2600" i="1" dirty="0"/>
              <a:t>(date)</a:t>
            </a:r>
            <a:r>
              <a:rPr lang="en-US" sz="2600" dirty="0"/>
              <a:t> as measured by the Woodcock Johnson.”</a:t>
            </a:r>
          </a:p>
          <a:p>
            <a:pPr eaLnBrk="1" hangingPunct="1">
              <a:buFont typeface="Wingdings" panose="05000000000000000000" pitchFamily="2" charset="2"/>
              <a:buNone/>
              <a:defRPr/>
            </a:pPr>
            <a:endParaRPr lang="en-US" sz="2600" dirty="0"/>
          </a:p>
        </p:txBody>
      </p:sp>
      <p:sp>
        <p:nvSpPr>
          <p:cNvPr id="9" name="Rectangle 6"/>
          <p:cNvSpPr>
            <a:spLocks noGrp="1" noChangeArrowheads="1"/>
          </p:cNvSpPr>
          <p:nvPr>
            <p:ph type="sldNum" sz="quarter" idx="12"/>
          </p:nvPr>
        </p:nvSpPr>
        <p:spPr>
          <a:xfrm>
            <a:off x="7971883" y="6291519"/>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9EE4ED-8D0D-4DA0-A293-61A4AB932B76}" type="slidenum">
              <a:rPr lang="en-US" altLang="en-US" sz="1800" b="1">
                <a:solidFill>
                  <a:schemeClr val="bg1"/>
                </a:solidFill>
                <a:latin typeface="Garamond" panose="02020404030301010803" pitchFamily="18" charset="0"/>
              </a:rPr>
              <a:pPr eaLnBrk="1" hangingPunct="1"/>
              <a:t>47</a:t>
            </a:fld>
            <a:endParaRPr lang="en-US" altLang="en-US" sz="1800" b="1" dirty="0">
              <a:solidFill>
                <a:schemeClr val="bg1"/>
              </a:solidFill>
              <a:latin typeface="Garamond" panose="02020404030301010803" pitchFamily="18" charset="0"/>
            </a:endParaRPr>
          </a:p>
        </p:txBody>
      </p:sp>
      <p:sp>
        <p:nvSpPr>
          <p:cNvPr id="11" name="Text Box 6"/>
          <p:cNvSpPr txBox="1">
            <a:spLocks noChangeArrowheads="1"/>
          </p:cNvSpPr>
          <p:nvPr/>
        </p:nvSpPr>
        <p:spPr bwMode="auto">
          <a:xfrm>
            <a:off x="87086" y="6438471"/>
            <a:ext cx="896982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A, D, E, G, and H.</a:t>
            </a:r>
            <a:endParaRPr lang="en-US" altLang="en-US" i="1" dirty="0">
              <a:solidFill>
                <a:schemeClr val="bg1"/>
              </a:solidFill>
            </a:endParaRPr>
          </a:p>
        </p:txBody>
      </p:sp>
    </p:spTree>
    <p:extLst>
      <p:ext uri="{BB962C8B-B14F-4D97-AF65-F5344CB8AC3E}">
        <p14:creationId xmlns:p14="http://schemas.microsoft.com/office/powerpoint/2010/main" val="2019408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algn="ctr" eaLnBrk="1" hangingPunct="1"/>
            <a:r>
              <a:rPr lang="en-US" altLang="en-US" sz="3800" dirty="0"/>
              <a:t>Non-Compliant Goals – </a:t>
            </a:r>
            <a:br>
              <a:rPr lang="en-US" altLang="en-US" sz="3800" dirty="0"/>
            </a:br>
            <a:r>
              <a:rPr lang="en-US" altLang="en-US" sz="3800" dirty="0"/>
              <a:t>Math</a:t>
            </a:r>
          </a:p>
        </p:txBody>
      </p:sp>
      <p:sp>
        <p:nvSpPr>
          <p:cNvPr id="40965" name="Rectangle 3"/>
          <p:cNvSpPr>
            <a:spLocks noGrp="1" noChangeArrowheads="1"/>
          </p:cNvSpPr>
          <p:nvPr>
            <p:ph idx="1"/>
          </p:nvPr>
        </p:nvSpPr>
        <p:spPr/>
        <p:txBody>
          <a:bodyPr>
            <a:normAutofit fontScale="92500" lnSpcReduction="20000"/>
          </a:bodyPr>
          <a:lstStyle/>
          <a:p>
            <a:pPr marL="514350" indent="-344488" eaLnBrk="1" hangingPunct="1">
              <a:lnSpc>
                <a:spcPct val="90000"/>
              </a:lnSpc>
              <a:buSzPct val="80000"/>
              <a:buFont typeface="+mj-lt"/>
              <a:buAutoNum type="arabicPeriod"/>
              <a:defRPr/>
            </a:pPr>
            <a:r>
              <a:rPr lang="en-US" sz="2600" dirty="0"/>
              <a:t>“Sue will increase her addition, subtraction, and multiplication skills as measured by teacher data by </a:t>
            </a:r>
            <a:r>
              <a:rPr lang="en-US" sz="2600" i="1" dirty="0"/>
              <a:t>(date)</a:t>
            </a:r>
            <a:r>
              <a:rPr lang="en-US" sz="2600" dirty="0"/>
              <a:t>.”</a:t>
            </a:r>
          </a:p>
          <a:p>
            <a:pPr marL="514350" indent="-344488" eaLnBrk="1" hangingPunct="1">
              <a:lnSpc>
                <a:spcPct val="90000"/>
              </a:lnSpc>
              <a:buSzPct val="80000"/>
              <a:buFont typeface="+mj-lt"/>
              <a:buAutoNum type="arabicPeriod"/>
              <a:defRPr/>
            </a:pPr>
            <a:r>
              <a:rPr lang="en-US" sz="2600" dirty="0"/>
              <a:t>“Bob will use mathematics to define and solve problems with 90% accuracy (CCSS 3.1).”</a:t>
            </a:r>
          </a:p>
          <a:p>
            <a:pPr marL="514350" indent="-344488" eaLnBrk="1" hangingPunct="1">
              <a:lnSpc>
                <a:spcPct val="90000"/>
              </a:lnSpc>
              <a:buSzPct val="80000"/>
              <a:buFont typeface="+mj-lt"/>
              <a:buAutoNum type="arabicPeriod"/>
              <a:defRPr/>
            </a:pPr>
            <a:r>
              <a:rPr lang="en-US" sz="2600" dirty="0"/>
              <a:t>“Bob will increase his math skills by one year’s growth.” </a:t>
            </a:r>
            <a:r>
              <a:rPr lang="en-US" sz="2000" i="1" dirty="0"/>
              <a:t>(Note: Present levels indicated student was currently able to complete multiplication problems with 65% accuracy).</a:t>
            </a:r>
          </a:p>
          <a:p>
            <a:pPr marL="514350" indent="-344488" eaLnBrk="1" hangingPunct="1">
              <a:lnSpc>
                <a:spcPct val="90000"/>
              </a:lnSpc>
              <a:buSzPct val="80000"/>
              <a:buFont typeface="+mj-lt"/>
              <a:buAutoNum type="arabicPeriod"/>
              <a:defRPr/>
            </a:pPr>
            <a:r>
              <a:rPr lang="en-US" sz="2600" dirty="0"/>
              <a:t>“Sue will successfully complete daily math assignments, improving overall math skills from below age level to age appropriate as measured by 80% accuracy on daily work.”</a:t>
            </a:r>
          </a:p>
          <a:p>
            <a:pPr eaLnBrk="1" hangingPunct="1">
              <a:lnSpc>
                <a:spcPct val="90000"/>
              </a:lnSpc>
              <a:buFont typeface="Wingdings" panose="05000000000000000000" pitchFamily="2" charset="2"/>
              <a:buNone/>
              <a:defRPr/>
            </a:pPr>
            <a:endParaRPr lang="en-US" sz="2000" dirty="0"/>
          </a:p>
        </p:txBody>
      </p:sp>
      <p:sp>
        <p:nvSpPr>
          <p:cNvPr id="39942" name="Text Box 8"/>
          <p:cNvSpPr txBox="1">
            <a:spLocks noChangeArrowheads="1"/>
          </p:cNvSpPr>
          <p:nvPr/>
        </p:nvSpPr>
        <p:spPr bwMode="auto">
          <a:xfrm>
            <a:off x="19492" y="6418522"/>
            <a:ext cx="904830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See also IEP sample C.</a:t>
            </a:r>
            <a:endParaRPr lang="en-US" altLang="en-US" sz="1800" i="1" dirty="0">
              <a:solidFill>
                <a:schemeClr val="bg1"/>
              </a:solidFill>
            </a:endParaRPr>
          </a:p>
        </p:txBody>
      </p:sp>
      <p:sp>
        <p:nvSpPr>
          <p:cNvPr id="8" name="Slide Number Placeholder 5"/>
          <p:cNvSpPr txBox="1">
            <a:spLocks noGrp="1"/>
          </p:cNvSpPr>
          <p:nvPr/>
        </p:nvSpPr>
        <p:spPr bwMode="auto">
          <a:xfrm>
            <a:off x="6787120" y="6147942"/>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A2010EB-8214-4994-9413-0CF2502B4628}" type="slidenum">
              <a:rPr lang="en-US" altLang="en-US" b="1">
                <a:solidFill>
                  <a:schemeClr val="bg1"/>
                </a:solidFill>
                <a:latin typeface="Garamond" panose="02020404030301010803" pitchFamily="18" charset="0"/>
              </a:rPr>
              <a:pPr algn="r" eaLnBrk="1" hangingPunct="1"/>
              <a:t>48</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32788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fontScale="90000"/>
          </a:bodyPr>
          <a:lstStyle/>
          <a:p>
            <a:pPr algn="ctr" eaLnBrk="1" hangingPunct="1"/>
            <a:r>
              <a:rPr lang="en-US" altLang="en-US" sz="3800" dirty="0"/>
              <a:t>Compliant Goals – </a:t>
            </a:r>
            <a:br>
              <a:rPr lang="en-US" altLang="en-US" sz="3800" dirty="0"/>
            </a:br>
            <a:r>
              <a:rPr lang="en-US" altLang="en-US" sz="3800" dirty="0"/>
              <a:t>Behavior/Social Skills</a:t>
            </a:r>
            <a:br>
              <a:rPr lang="en-US" altLang="en-US" sz="3800" dirty="0"/>
            </a:br>
            <a:endParaRPr lang="en-US" altLang="en-US" sz="3800" dirty="0"/>
          </a:p>
        </p:txBody>
      </p:sp>
      <p:sp>
        <p:nvSpPr>
          <p:cNvPr id="41989" name="Rectangle 3"/>
          <p:cNvSpPr>
            <a:spLocks noGrp="1" noChangeArrowheads="1"/>
          </p:cNvSpPr>
          <p:nvPr>
            <p:ph idx="1"/>
          </p:nvPr>
        </p:nvSpPr>
        <p:spPr/>
        <p:txBody>
          <a:bodyPr>
            <a:normAutofit fontScale="85000" lnSpcReduction="10000"/>
          </a:bodyPr>
          <a:lstStyle/>
          <a:p>
            <a:pPr marL="339725" indent="-339725" eaLnBrk="1" hangingPunct="1">
              <a:lnSpc>
                <a:spcPct val="90000"/>
              </a:lnSpc>
              <a:buSzPct val="80000"/>
              <a:buFont typeface="Garamond" panose="02020404030301010803" pitchFamily="18" charset="0"/>
              <a:buAutoNum type="arabicPeriod"/>
            </a:pPr>
            <a:r>
              <a:rPr lang="en-US" altLang="en-US" sz="2550" dirty="0"/>
              <a:t>“Bob will increase his use of self-management skills to a level that supports academic &amp; behavioral success as demonstrated by a reduction of discipline referrals from 8 to 4 in a 3-month period by </a:t>
            </a:r>
            <a:r>
              <a:rPr lang="en-US" altLang="en-US" sz="2550" i="1" dirty="0"/>
              <a:t>(date)</a:t>
            </a:r>
            <a:r>
              <a:rPr lang="en-US" altLang="en-US" sz="2550" dirty="0"/>
              <a:t>.”</a:t>
            </a:r>
          </a:p>
          <a:p>
            <a:pPr marL="339725" indent="-339725" eaLnBrk="1" hangingPunct="1">
              <a:lnSpc>
                <a:spcPct val="90000"/>
              </a:lnSpc>
              <a:buSzPct val="80000"/>
              <a:buFont typeface="Garamond" panose="02020404030301010803" pitchFamily="18" charset="0"/>
              <a:buAutoNum type="arabicPeriod"/>
            </a:pPr>
            <a:r>
              <a:rPr lang="en-US" altLang="en-US" sz="2550" dirty="0"/>
              <a:t>“When given a non-academic, unstructured setting, Sue will independently follow established rules, improving compliant behavior from 0 of 5 to 5 of 5 trials over a 1-month period as measured by formal weekly teacher observations.”</a:t>
            </a:r>
          </a:p>
          <a:p>
            <a:pPr marL="339725" indent="-339725" eaLnBrk="1" hangingPunct="1">
              <a:lnSpc>
                <a:spcPct val="90000"/>
              </a:lnSpc>
              <a:buSzPct val="80000"/>
              <a:buFont typeface="Garamond" panose="02020404030301010803" pitchFamily="18" charset="0"/>
              <a:buAutoNum type="arabicPeriod"/>
            </a:pPr>
            <a:r>
              <a:rPr lang="en-US" altLang="en-US" sz="2550" dirty="0"/>
              <a:t>“Sue will improve her social skills from a score of 2.5 to a 3.0 as measured by a teacher-developed social skills survey by (</a:t>
            </a:r>
            <a:r>
              <a:rPr lang="en-US" altLang="en-US" sz="2550" i="1" dirty="0"/>
              <a:t>date</a:t>
            </a:r>
            <a:r>
              <a:rPr lang="en-US" altLang="en-US" sz="2550" dirty="0"/>
              <a:t>).”  </a:t>
            </a:r>
            <a:r>
              <a:rPr lang="en-US" altLang="en-US" sz="1800" i="1" dirty="0"/>
              <a:t>(Note: in this example, the present levels contained additional information to clarify the specific social skills that the IEP was focusing on.)</a:t>
            </a:r>
            <a:endParaRPr lang="en-US" altLang="en-US" sz="2550" dirty="0"/>
          </a:p>
        </p:txBody>
      </p:sp>
      <p:sp>
        <p:nvSpPr>
          <p:cNvPr id="41990" name="Text Box 9"/>
          <p:cNvSpPr txBox="1">
            <a:spLocks noChangeArrowheads="1"/>
          </p:cNvSpPr>
          <p:nvPr/>
        </p:nvSpPr>
        <p:spPr bwMode="auto">
          <a:xfrm>
            <a:off x="271271" y="6441728"/>
            <a:ext cx="866589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D, E, and H.</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53151" y="6261009"/>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EEBF66-4E38-4102-8C39-8DF2139FFD2D}" type="slidenum">
              <a:rPr lang="en-US" altLang="en-US" sz="1800" b="1">
                <a:solidFill>
                  <a:schemeClr val="bg1"/>
                </a:solidFill>
                <a:latin typeface="Garamond" panose="02020404030301010803" pitchFamily="18" charset="0"/>
              </a:rPr>
              <a:pPr eaLnBrk="1" hangingPunct="1"/>
              <a:t>49</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97366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76200"/>
            <a:ext cx="9144000" cy="588963"/>
          </a:xfrm>
        </p:spPr>
        <p:txBody>
          <a:bodyPr/>
          <a:lstStyle/>
          <a:p>
            <a:pPr algn="ctr" eaLnBrk="1" hangingPunct="1"/>
            <a:r>
              <a:rPr lang="en-US" altLang="en-US" dirty="0"/>
              <a:t>Table of Contents (continued)</a:t>
            </a:r>
          </a:p>
        </p:txBody>
      </p:sp>
      <p:sp>
        <p:nvSpPr>
          <p:cNvPr id="7173" name="Rectangle 3"/>
          <p:cNvSpPr>
            <a:spLocks noGrp="1" noChangeArrowheads="1"/>
          </p:cNvSpPr>
          <p:nvPr>
            <p:ph type="body" idx="4294967295"/>
          </p:nvPr>
        </p:nvSpPr>
        <p:spPr>
          <a:xfrm>
            <a:off x="457200" y="873125"/>
            <a:ext cx="8686800" cy="4902200"/>
          </a:xfrm>
        </p:spPr>
        <p:txBody>
          <a:bodyPr>
            <a:normAutofit lnSpcReduction="10000"/>
          </a:bodyPr>
          <a:lstStyle/>
          <a:p>
            <a:pPr eaLnBrk="1" hangingPunct="1"/>
            <a:r>
              <a:rPr lang="en-US" altLang="en-US" sz="2400" dirty="0">
                <a:hlinkClick r:id="rId3" action="ppaction://hlinksldjump"/>
              </a:rPr>
              <a:t>Secondary Transition</a:t>
            </a:r>
            <a:r>
              <a:rPr lang="en-US" altLang="en-US" sz="2400" dirty="0"/>
              <a:t> . . . . . . . . . . . . . . . . .	Slides 76-106</a:t>
            </a:r>
          </a:p>
          <a:p>
            <a:pPr marL="457200" lvl="1" indent="0" eaLnBrk="1" hangingPunct="1"/>
            <a:r>
              <a:rPr lang="en-US" altLang="en-US" sz="2000" dirty="0">
                <a:hlinkClick r:id="rId4" action="ppaction://hlinksldjump"/>
              </a:rPr>
              <a:t>Transition Assessment </a:t>
            </a:r>
            <a:r>
              <a:rPr lang="en-US" altLang="en-US" sz="2000" dirty="0"/>
              <a:t>   . . . . . . . .	. . . . . . . . . . .	Slides 77-79</a:t>
            </a:r>
            <a:endParaRPr lang="en-US" altLang="en-US" sz="2000" dirty="0">
              <a:hlinkClick r:id="rId5" action="ppaction://hlinksldjump"/>
            </a:endParaRPr>
          </a:p>
          <a:p>
            <a:pPr marL="457200" lvl="1" indent="0" eaLnBrk="1" hangingPunct="1"/>
            <a:r>
              <a:rPr lang="en-US" altLang="en-US" sz="2000" dirty="0">
                <a:hlinkClick r:id="rId6" action="ppaction://hlinksldjump"/>
              </a:rPr>
              <a:t>Measurable Postsecondary Goals</a:t>
            </a:r>
            <a:r>
              <a:rPr lang="en-US" altLang="en-US" sz="2000" dirty="0"/>
              <a:t>	. . . . . . . . . . .	Slides 80-94</a:t>
            </a:r>
          </a:p>
          <a:p>
            <a:pPr marL="809625" lvl="2" indent="0" eaLnBrk="1" hangingPunct="1"/>
            <a:r>
              <a:rPr lang="en-US" altLang="en-US" sz="1800" dirty="0">
                <a:hlinkClick r:id="rId7" action="ppaction://hlinksldjump"/>
              </a:rPr>
              <a:t>Education/Training Goals</a:t>
            </a:r>
            <a:r>
              <a:rPr lang="en-US" altLang="en-US" sz="1800" dirty="0"/>
              <a:t> . . . . . . . . . . . . . . . . . . . .	Slides 83-85</a:t>
            </a:r>
          </a:p>
          <a:p>
            <a:pPr marL="809625" lvl="2" indent="0" eaLnBrk="1" hangingPunct="1"/>
            <a:r>
              <a:rPr lang="en-US" altLang="en-US" sz="1800" dirty="0">
                <a:hlinkClick r:id="rId8" action="ppaction://hlinksldjump"/>
              </a:rPr>
              <a:t>Employment Goals</a:t>
            </a:r>
            <a:r>
              <a:rPr lang="en-US" altLang="en-US" sz="1800" dirty="0"/>
              <a:t> . . . . . . . . . . . . . . . . . . . . . . . . 	Slides 86-88</a:t>
            </a:r>
          </a:p>
          <a:p>
            <a:pPr marL="809625" lvl="2" indent="0" eaLnBrk="1" hangingPunct="1"/>
            <a:r>
              <a:rPr lang="en-US" altLang="en-US" sz="1800" dirty="0">
                <a:hlinkClick r:id="rId9" action="ppaction://hlinksldjump"/>
              </a:rPr>
              <a:t>Independent Living Goals</a:t>
            </a:r>
            <a:r>
              <a:rPr lang="en-US" altLang="en-US" sz="1800" dirty="0"/>
              <a:t>  . . . . . . . . . . . . . . . . . . .	Slides 89-92</a:t>
            </a:r>
          </a:p>
          <a:p>
            <a:pPr marL="457200" lvl="1" indent="0" eaLnBrk="1" hangingPunct="1"/>
            <a:r>
              <a:rPr lang="en-US" altLang="en-US" sz="2000" dirty="0">
                <a:hlinkClick r:id="rId10" action="ppaction://hlinksldjump"/>
              </a:rPr>
              <a:t>Transition Services </a:t>
            </a:r>
            <a:r>
              <a:rPr lang="en-US" altLang="en-US" sz="2000" dirty="0"/>
              <a:t>. . . . . . . . . . . . . . . . . . . . . . . .	Slides 93-97</a:t>
            </a:r>
            <a:endParaRPr lang="en-US" altLang="en-US" sz="2000" dirty="0">
              <a:hlinkClick r:id="rId11" action="ppaction://hlinksldjump"/>
            </a:endParaRPr>
          </a:p>
          <a:p>
            <a:pPr marL="457200" lvl="1" indent="0" eaLnBrk="1" hangingPunct="1"/>
            <a:r>
              <a:rPr lang="en-US" altLang="en-US" sz="2000" dirty="0">
                <a:hlinkClick r:id="rId11" action="ppaction://hlinksldjump"/>
              </a:rPr>
              <a:t>Course(s) of Study  </a:t>
            </a:r>
            <a:r>
              <a:rPr lang="en-US" altLang="en-US" sz="2000" dirty="0"/>
              <a:t>. . . . . . . . . . . . . . . . . . . . . . . .	Slides 98-101</a:t>
            </a:r>
          </a:p>
          <a:p>
            <a:pPr marL="457200" lvl="1" indent="0" eaLnBrk="1" hangingPunct="1"/>
            <a:r>
              <a:rPr lang="en-US" altLang="en-US" sz="2000" dirty="0">
                <a:hlinkClick r:id="rId12" action="ppaction://hlinksldjump"/>
              </a:rPr>
              <a:t>Annual IEP Goals </a:t>
            </a:r>
            <a:r>
              <a:rPr lang="en-US" altLang="en-US" sz="2000" dirty="0"/>
              <a:t>. . . . . . . . . . . . . . . . . . . . . . . . . 	Slides 102-103</a:t>
            </a:r>
          </a:p>
          <a:p>
            <a:pPr marL="457200" lvl="1" indent="0" eaLnBrk="1" hangingPunct="1"/>
            <a:r>
              <a:rPr lang="en-US" altLang="en-US" sz="2000" dirty="0">
                <a:hlinkClick r:id="rId13" action="ppaction://hlinksldjump"/>
              </a:rPr>
              <a:t>Student Participation</a:t>
            </a:r>
            <a:r>
              <a:rPr lang="en-US" altLang="en-US" sz="2000" dirty="0"/>
              <a:t> . . . . . . . . . . . . . . . . . . . . . . 	Slide 104</a:t>
            </a:r>
          </a:p>
          <a:p>
            <a:pPr marL="457200" lvl="1" indent="0" eaLnBrk="1" hangingPunct="1"/>
            <a:r>
              <a:rPr lang="en-US" altLang="en-US" sz="2000" dirty="0">
                <a:hlinkClick r:id="rId14" action="ppaction://hlinksldjump"/>
              </a:rPr>
              <a:t>Transition Agency Participation</a:t>
            </a:r>
            <a:r>
              <a:rPr lang="en-US" altLang="en-US" sz="2000" dirty="0"/>
              <a:t>  . . . . . . . . . . . . . 	Slide 105</a:t>
            </a:r>
          </a:p>
          <a:p>
            <a:pPr marL="457200" lvl="1" indent="0" eaLnBrk="1" hangingPunct="1"/>
            <a:r>
              <a:rPr lang="en-US" altLang="en-US" sz="2000" dirty="0">
                <a:hlinkClick r:id="rId15" action="ppaction://hlinksldjump"/>
              </a:rPr>
              <a:t>Secondary Transition Resources</a:t>
            </a:r>
            <a:r>
              <a:rPr lang="en-US" altLang="en-US" sz="2000" dirty="0"/>
              <a:t>   .	 . . . . . . . . . . 	Slide 106</a:t>
            </a:r>
          </a:p>
          <a:p>
            <a:pPr eaLnBrk="1" hangingPunct="1"/>
            <a:r>
              <a:rPr lang="en-US" altLang="en-US" sz="2400" dirty="0">
                <a:hlinkClick r:id="rId16" action="ppaction://hlinksldjump"/>
              </a:rPr>
              <a:t>Additional Resources</a:t>
            </a:r>
            <a:r>
              <a:rPr lang="en-US" altLang="en-US" sz="2400" dirty="0"/>
              <a:t> . . . . . . . . . . . . . . . . . 	Slide 107</a:t>
            </a:r>
          </a:p>
          <a:p>
            <a:pPr eaLnBrk="1" hangingPunct="1"/>
            <a:r>
              <a:rPr lang="en-US" altLang="en-US" sz="2400" dirty="0">
                <a:hlinkClick r:id="rId17" action="ppaction://hlinksldjump"/>
              </a:rPr>
              <a:t>Contact Information </a:t>
            </a:r>
            <a:r>
              <a:rPr lang="en-US" altLang="en-US" sz="2400" dirty="0"/>
              <a:t>. . . . . . . . . . . . . . . . . . 	Slide 108</a:t>
            </a:r>
          </a:p>
          <a:p>
            <a:pPr eaLnBrk="1" hangingPunct="1"/>
            <a:endParaRPr lang="en-US" altLang="en-US" sz="2400" dirty="0"/>
          </a:p>
          <a:p>
            <a:pPr marL="457200" lvl="1" indent="0" eaLnBrk="1" hangingPunct="1"/>
            <a:endParaRPr lang="en-US" altLang="en-US" sz="2400" dirty="0"/>
          </a:p>
          <a:p>
            <a:pPr marL="457200" lvl="1" indent="0" eaLnBrk="1" hangingPunct="1">
              <a:buFont typeface="Wingdings" panose="05000000000000000000" pitchFamily="2" charset="2"/>
              <a:buNone/>
            </a:pPr>
            <a:endParaRPr lang="en-US" altLang="en-US" sz="2400" dirty="0"/>
          </a:p>
        </p:txBody>
      </p:sp>
      <p:sp>
        <p:nvSpPr>
          <p:cNvPr id="5" name="Slide Number Placeholder 5"/>
          <p:cNvSpPr txBox="1">
            <a:spLocks noGrp="1"/>
          </p:cNvSpPr>
          <p:nvPr/>
        </p:nvSpPr>
        <p:spPr bwMode="auto">
          <a:xfrm>
            <a:off x="6691427" y="6147944"/>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45D878-994E-4D2E-86A8-16885C89E8C3}" type="slidenum">
              <a:rPr lang="en-US" altLang="en-US" b="1">
                <a:solidFill>
                  <a:schemeClr val="bg1"/>
                </a:solidFill>
                <a:latin typeface="Garamond" panose="02020404030301010803" pitchFamily="18" charset="0"/>
              </a:rPr>
              <a:pPr algn="r" eaLnBrk="1" hangingPunct="1"/>
              <a:t>5</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255494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nchor="t"/>
          <a:lstStyle/>
          <a:p>
            <a:pPr algn="ctr" eaLnBrk="1" hangingPunct="1"/>
            <a:r>
              <a:rPr lang="en-US" altLang="en-US" sz="3800" dirty="0"/>
              <a:t>Compliant Goals – </a:t>
            </a:r>
            <a:br>
              <a:rPr lang="en-US" altLang="en-US" sz="3800" dirty="0"/>
            </a:br>
            <a:r>
              <a:rPr lang="en-US" altLang="en-US" sz="3800" dirty="0"/>
              <a:t>Behavior/Social Skills (cont.)</a:t>
            </a:r>
          </a:p>
        </p:txBody>
      </p:sp>
      <p:sp>
        <p:nvSpPr>
          <p:cNvPr id="43013" name="Rectangle 3"/>
          <p:cNvSpPr>
            <a:spLocks noGrp="1" noChangeArrowheads="1"/>
          </p:cNvSpPr>
          <p:nvPr>
            <p:ph idx="1"/>
          </p:nvPr>
        </p:nvSpPr>
        <p:spPr/>
        <p:txBody>
          <a:bodyPr>
            <a:normAutofit fontScale="85000" lnSpcReduction="10000"/>
          </a:bodyPr>
          <a:lstStyle/>
          <a:p>
            <a:pPr marL="339725" indent="-339725" eaLnBrk="1" hangingPunct="1">
              <a:buSzPct val="80000"/>
              <a:buFont typeface="+mj-lt"/>
              <a:buAutoNum type="arabicPeriod"/>
              <a:defRPr/>
            </a:pPr>
            <a:r>
              <a:rPr lang="en-US" sz="2600" dirty="0"/>
              <a:t>“</a:t>
            </a:r>
            <a:r>
              <a:rPr lang="en-US" sz="2550" dirty="0"/>
              <a:t>To establish and maintain consistent self-discipline/ behavioral skills from a level of a 30-minute supervised lunch to a 30-minute unsupervised lunch and reduce negative behavior incidents with peers from 4 reports per quarter to 1 or less per quarter by </a:t>
            </a:r>
            <a:r>
              <a:rPr lang="en-US" sz="2550" i="1" dirty="0"/>
              <a:t>(date)</a:t>
            </a:r>
            <a:r>
              <a:rPr lang="en-US" sz="2550" dirty="0"/>
              <a:t>.”  </a:t>
            </a:r>
            <a:r>
              <a:rPr lang="en-US" sz="1800" i="1" dirty="0"/>
              <a:t>(Note: in this example, the present levels gave additional information to help define “self-discipline” and “negative behavior incidents”.)</a:t>
            </a:r>
            <a:endParaRPr lang="en-US" sz="2550" i="1" dirty="0"/>
          </a:p>
          <a:p>
            <a:pPr marL="339725" indent="-339725" eaLnBrk="1" hangingPunct="1">
              <a:buSzPct val="80000"/>
              <a:buFont typeface="+mj-lt"/>
              <a:buAutoNum type="arabicPeriod"/>
              <a:defRPr/>
            </a:pPr>
            <a:r>
              <a:rPr lang="en-US" sz="2550" dirty="0"/>
              <a:t>“Bob will refrain from making sounds or blurting out during small group instruction, improving from 1 per minute to 1 or less in 10 minutes as measured by teacher data.”</a:t>
            </a:r>
          </a:p>
          <a:p>
            <a:pPr marL="339725" indent="-339725" eaLnBrk="1" hangingPunct="1">
              <a:buSzPct val="80000"/>
              <a:buFont typeface="+mj-lt"/>
              <a:buAutoNum type="arabicPeriod"/>
              <a:defRPr/>
            </a:pPr>
            <a:r>
              <a:rPr lang="en-US" sz="2550" dirty="0"/>
              <a:t>“Sue will increase time on task from 20 minutes per hour to 40 or more minutes per hour as measured by formal monthly teacher observations by </a:t>
            </a:r>
            <a:r>
              <a:rPr lang="en-US" sz="2550" i="1" dirty="0"/>
              <a:t>(date).”</a:t>
            </a:r>
            <a:endParaRPr lang="en-US" sz="2550" dirty="0"/>
          </a:p>
        </p:txBody>
      </p:sp>
      <p:sp>
        <p:nvSpPr>
          <p:cNvPr id="11" name="Text Box 9"/>
          <p:cNvSpPr txBox="1">
            <a:spLocks noChangeArrowheads="1"/>
          </p:cNvSpPr>
          <p:nvPr/>
        </p:nvSpPr>
        <p:spPr bwMode="auto">
          <a:xfrm>
            <a:off x="271271" y="6441728"/>
            <a:ext cx="866589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D, E, and H.</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53151" y="6278727"/>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81EDBC-0A4D-4A98-A475-8FD4037E9358}" type="slidenum">
              <a:rPr lang="en-US" altLang="en-US" sz="1800" b="1">
                <a:solidFill>
                  <a:schemeClr val="bg1"/>
                </a:solidFill>
                <a:latin typeface="Garamond" panose="02020404030301010803" pitchFamily="18" charset="0"/>
              </a:rPr>
              <a:pPr eaLnBrk="1" hangingPunct="1"/>
              <a:t>50</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19233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nchor="t">
            <a:normAutofit/>
          </a:bodyPr>
          <a:lstStyle/>
          <a:p>
            <a:pPr algn="ctr" eaLnBrk="1" hangingPunct="1"/>
            <a:r>
              <a:rPr lang="en-US" altLang="en-US" sz="3800" dirty="0"/>
              <a:t>Compliant Goals – </a:t>
            </a:r>
            <a:br>
              <a:rPr lang="en-US" altLang="en-US" sz="3800" dirty="0"/>
            </a:br>
            <a:r>
              <a:rPr lang="en-US" altLang="en-US" sz="3800" dirty="0"/>
              <a:t>Behavior/Social Skills (cont.)</a:t>
            </a:r>
          </a:p>
        </p:txBody>
      </p:sp>
      <p:sp>
        <p:nvSpPr>
          <p:cNvPr id="44037" name="Rectangle 3"/>
          <p:cNvSpPr>
            <a:spLocks noGrp="1" noChangeArrowheads="1"/>
          </p:cNvSpPr>
          <p:nvPr>
            <p:ph idx="1"/>
          </p:nvPr>
        </p:nvSpPr>
        <p:spPr/>
        <p:txBody>
          <a:bodyPr>
            <a:normAutofit fontScale="92500" lnSpcReduction="20000"/>
          </a:bodyPr>
          <a:lstStyle/>
          <a:p>
            <a:pPr marL="514350" indent="-514350" eaLnBrk="1" hangingPunct="1">
              <a:buSzPct val="80000"/>
              <a:buFont typeface="Garamond" panose="02020404030301010803" pitchFamily="18" charset="0"/>
              <a:buAutoNum type="arabicPeriod"/>
            </a:pPr>
            <a:r>
              <a:rPr lang="en-US" altLang="en-US" sz="2600" dirty="0"/>
              <a:t>“Bob will follow directions the first time they are given in 8 out of 10 opportunities (from current 2 out of 10) by </a:t>
            </a:r>
            <a:r>
              <a:rPr lang="en-US" altLang="en-US" sz="2600" i="1" dirty="0"/>
              <a:t>(date)</a:t>
            </a:r>
            <a:r>
              <a:rPr lang="en-US" altLang="en-US" sz="2600" dirty="0"/>
              <a:t> to be measured by teacher data sheets.”</a:t>
            </a:r>
          </a:p>
          <a:p>
            <a:pPr marL="514350" indent="-514350" eaLnBrk="1" hangingPunct="1">
              <a:buSzPct val="80000"/>
              <a:buFont typeface="Garamond" panose="02020404030301010803" pitchFamily="18" charset="0"/>
              <a:buAutoNum type="arabicPeriod"/>
            </a:pPr>
            <a:r>
              <a:rPr lang="en-US" altLang="en-US" sz="2600" dirty="0"/>
              <a:t>“Sue will contribute a relevant (i.e. on-topic) opinion/answer after being recognized by the teacher, improving self-management skills from 0 relevant contributions per week to 5 or more per week as measured by group behavior observation check off sheet.”</a:t>
            </a:r>
          </a:p>
          <a:p>
            <a:pPr marL="514350" indent="-514350" eaLnBrk="1" hangingPunct="1">
              <a:buSzPct val="80000"/>
              <a:buFont typeface="Garamond" panose="02020404030301010803" pitchFamily="18" charset="0"/>
              <a:buAutoNum type="arabicPeriod"/>
            </a:pPr>
            <a:r>
              <a:rPr lang="en-US" altLang="en-US" sz="2600" dirty="0"/>
              <a:t>“Bob will reduce his aggressive behaviors towards peers from requiring staff intervention 5 times per day to 3 times per day or less (on average) by </a:t>
            </a:r>
            <a:r>
              <a:rPr lang="en-US" altLang="en-US" sz="2600" i="1" dirty="0"/>
              <a:t>(date)</a:t>
            </a:r>
            <a:r>
              <a:rPr lang="en-US" altLang="en-US" sz="2600" dirty="0"/>
              <a:t>.”</a:t>
            </a:r>
          </a:p>
        </p:txBody>
      </p:sp>
      <p:sp>
        <p:nvSpPr>
          <p:cNvPr id="11" name="Text Box 9"/>
          <p:cNvSpPr txBox="1">
            <a:spLocks noChangeArrowheads="1"/>
          </p:cNvSpPr>
          <p:nvPr/>
        </p:nvSpPr>
        <p:spPr bwMode="auto">
          <a:xfrm>
            <a:off x="271271" y="6441728"/>
            <a:ext cx="866589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D, E, and H.</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53151" y="6261009"/>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7B0624-7DAA-496D-B57B-A3252A1E99E1}" type="slidenum">
              <a:rPr lang="en-US" altLang="en-US" sz="1800" b="1">
                <a:solidFill>
                  <a:schemeClr val="bg1"/>
                </a:solidFill>
                <a:latin typeface="Garamond" panose="02020404030301010803" pitchFamily="18" charset="0"/>
              </a:rPr>
              <a:pPr eaLnBrk="1" hangingPunct="1"/>
              <a:t>51</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169955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nchor="t"/>
          <a:lstStyle/>
          <a:p>
            <a:pPr algn="ctr" eaLnBrk="1" hangingPunct="1"/>
            <a:r>
              <a:rPr lang="en-US" altLang="en-US" sz="3800" dirty="0"/>
              <a:t>Compliant Goals – </a:t>
            </a:r>
            <a:br>
              <a:rPr lang="en-US" altLang="en-US" sz="3800" dirty="0"/>
            </a:br>
            <a:r>
              <a:rPr lang="en-US" altLang="en-US" sz="3800" dirty="0"/>
              <a:t>Behavior/Social Skills (cont.)</a:t>
            </a:r>
          </a:p>
        </p:txBody>
      </p:sp>
      <p:sp>
        <p:nvSpPr>
          <p:cNvPr id="45061" name="Rectangle 3"/>
          <p:cNvSpPr>
            <a:spLocks noGrp="1" noChangeArrowheads="1"/>
          </p:cNvSpPr>
          <p:nvPr>
            <p:ph idx="1"/>
          </p:nvPr>
        </p:nvSpPr>
        <p:spPr/>
        <p:txBody>
          <a:bodyPr>
            <a:normAutofit fontScale="85000" lnSpcReduction="20000"/>
          </a:bodyPr>
          <a:lstStyle/>
          <a:p>
            <a:pPr marL="514350" indent="-514350" eaLnBrk="1" hangingPunct="1">
              <a:lnSpc>
                <a:spcPct val="90000"/>
              </a:lnSpc>
              <a:buSzPct val="80000"/>
              <a:buFont typeface="Garamond" panose="02020404030301010803" pitchFamily="18" charset="0"/>
              <a:buAutoNum type="arabicPeriod"/>
            </a:pPr>
            <a:r>
              <a:rPr lang="en-US" altLang="en-US" sz="2600" dirty="0"/>
              <a:t>“When given SDI in positive behavioral strategies, Sue will improve responding to an adult request within 30 seconds from 60% of the time to at least 90% as measured by a daily behavior sheet.”</a:t>
            </a:r>
          </a:p>
          <a:p>
            <a:pPr marL="514350" indent="-514350" eaLnBrk="1" hangingPunct="1">
              <a:lnSpc>
                <a:spcPct val="90000"/>
              </a:lnSpc>
              <a:buSzPct val="80000"/>
              <a:buFont typeface="Garamond" panose="02020404030301010803" pitchFamily="18" charset="0"/>
              <a:buAutoNum type="arabicPeriod"/>
            </a:pPr>
            <a:r>
              <a:rPr lang="en-US" altLang="en-US" sz="2600" dirty="0"/>
              <a:t>“Sue will initiate a social interaction with 1-2 students, improving social skills from no peer interaction per period to 1 peer interaction (or more) per period as measured by teacher data sheet.”</a:t>
            </a:r>
          </a:p>
          <a:p>
            <a:pPr marL="514350" indent="-514350" eaLnBrk="1" hangingPunct="1">
              <a:lnSpc>
                <a:spcPct val="90000"/>
              </a:lnSpc>
              <a:buSzPct val="80000"/>
              <a:buFont typeface="Garamond" panose="02020404030301010803" pitchFamily="18" charset="0"/>
              <a:buAutoNum type="arabicPeriod"/>
            </a:pPr>
            <a:r>
              <a:rPr lang="en-US" altLang="en-US" sz="2600" dirty="0"/>
              <a:t>“When given a stressful/frustrating situation (i.e. one that involves writing), Bob will implement a positive coping skill (request a break, ask for help, tell teacher that he is frustrated), from 0/4 trials to 4/4 trials as measured by teacher data collection by </a:t>
            </a:r>
            <a:r>
              <a:rPr lang="en-US" altLang="en-US" sz="2600" i="1" dirty="0"/>
              <a:t>(date)</a:t>
            </a:r>
            <a:r>
              <a:rPr lang="en-US" altLang="en-US" sz="2600" dirty="0"/>
              <a:t>.”</a:t>
            </a:r>
          </a:p>
        </p:txBody>
      </p:sp>
      <p:sp>
        <p:nvSpPr>
          <p:cNvPr id="11" name="Text Box 9"/>
          <p:cNvSpPr txBox="1">
            <a:spLocks noChangeArrowheads="1"/>
          </p:cNvSpPr>
          <p:nvPr/>
        </p:nvSpPr>
        <p:spPr bwMode="auto">
          <a:xfrm>
            <a:off x="271271" y="6441728"/>
            <a:ext cx="8665899"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D, E, and H.</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53151" y="6261009"/>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292AD1-15BB-4433-A178-382F40802874}" type="slidenum">
              <a:rPr lang="en-US" altLang="en-US" sz="1800" b="1">
                <a:solidFill>
                  <a:schemeClr val="bg1"/>
                </a:solidFill>
                <a:latin typeface="Garamond" panose="02020404030301010803" pitchFamily="18" charset="0"/>
              </a:rPr>
              <a:pPr eaLnBrk="1" hangingPunct="1"/>
              <a:t>52</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71634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algn="ctr" eaLnBrk="1" hangingPunct="1"/>
            <a:r>
              <a:rPr lang="en-US" altLang="en-US" sz="3800" dirty="0"/>
              <a:t>Non-Compliant Goals – </a:t>
            </a:r>
            <a:br>
              <a:rPr lang="en-US" altLang="en-US" sz="3800" dirty="0"/>
            </a:br>
            <a:r>
              <a:rPr lang="en-US" altLang="en-US" sz="3800" dirty="0"/>
              <a:t>Behavior/Social Skills</a:t>
            </a:r>
          </a:p>
        </p:txBody>
      </p:sp>
      <p:sp>
        <p:nvSpPr>
          <p:cNvPr id="40965" name="Rectangle 3"/>
          <p:cNvSpPr>
            <a:spLocks noGrp="1" noChangeArrowheads="1"/>
          </p:cNvSpPr>
          <p:nvPr>
            <p:ph idx="1"/>
          </p:nvPr>
        </p:nvSpPr>
        <p:spPr/>
        <p:txBody>
          <a:bodyPr>
            <a:normAutofit lnSpcReduction="10000"/>
          </a:bodyPr>
          <a:lstStyle/>
          <a:p>
            <a:pPr marL="514350" indent="-514350" eaLnBrk="1" hangingPunct="1">
              <a:buSzPct val="80000"/>
              <a:buFont typeface="Garamond" panose="02020404030301010803" pitchFamily="18" charset="0"/>
              <a:buAutoNum type="arabicPeriod"/>
            </a:pPr>
            <a:r>
              <a:rPr lang="en-US" altLang="en-US" sz="2800" dirty="0"/>
              <a:t>“Bob will increase his behavioral/classroom skills from an 80% success rate to 85% success rate by </a:t>
            </a:r>
            <a:r>
              <a:rPr lang="en-US" altLang="en-US" sz="2800" i="1" dirty="0"/>
              <a:t>(date)</a:t>
            </a:r>
            <a:r>
              <a:rPr lang="en-US" altLang="en-US" sz="2800" dirty="0"/>
              <a:t> and will be measured by classroom assessment.”</a:t>
            </a:r>
          </a:p>
          <a:p>
            <a:pPr marL="514350" indent="-514350" eaLnBrk="1" hangingPunct="1">
              <a:buSzPct val="80000"/>
              <a:buFont typeface="Garamond" panose="02020404030301010803" pitchFamily="18" charset="0"/>
              <a:buAutoNum type="arabicPeriod"/>
            </a:pPr>
            <a:r>
              <a:rPr lang="en-US" altLang="en-US" sz="2800" dirty="0"/>
              <a:t>“Sue will practice basic social skills with both adults and peers on a daily basis as measured and recorded over time.”</a:t>
            </a:r>
          </a:p>
          <a:p>
            <a:pPr marL="514350" indent="-514350" eaLnBrk="1" hangingPunct="1">
              <a:buSzPct val="80000"/>
              <a:buFont typeface="Garamond" panose="02020404030301010803" pitchFamily="18" charset="0"/>
              <a:buAutoNum type="arabicPeriod"/>
            </a:pPr>
            <a:r>
              <a:rPr lang="en-US" altLang="en-US" sz="2800" dirty="0"/>
              <a:t>“Bob will be able to interact with peers appropriately.”</a:t>
            </a:r>
          </a:p>
        </p:txBody>
      </p:sp>
      <p:sp>
        <p:nvSpPr>
          <p:cNvPr id="40966" name="Text Box 8"/>
          <p:cNvSpPr txBox="1">
            <a:spLocks noChangeArrowheads="1"/>
          </p:cNvSpPr>
          <p:nvPr/>
        </p:nvSpPr>
        <p:spPr bwMode="auto">
          <a:xfrm>
            <a:off x="72651" y="6418525"/>
            <a:ext cx="897337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 See also IEP sample F. </a:t>
            </a:r>
          </a:p>
        </p:txBody>
      </p:sp>
      <p:sp>
        <p:nvSpPr>
          <p:cNvPr id="8" name="Slide Number Placeholder 5"/>
          <p:cNvSpPr txBox="1">
            <a:spLocks noGrp="1"/>
          </p:cNvSpPr>
          <p:nvPr/>
        </p:nvSpPr>
        <p:spPr bwMode="auto">
          <a:xfrm>
            <a:off x="6787114" y="6147941"/>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FCED9CD-D170-49C2-80CE-CB2510542EFC}" type="slidenum">
              <a:rPr lang="en-US" altLang="en-US" b="1">
                <a:solidFill>
                  <a:schemeClr val="bg1"/>
                </a:solidFill>
                <a:latin typeface="Garamond" panose="02020404030301010803" pitchFamily="18" charset="0"/>
              </a:rPr>
              <a:pPr algn="r" eaLnBrk="1" hangingPunct="1"/>
              <a:t>53</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752811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chor="ctr">
            <a:normAutofit/>
          </a:bodyPr>
          <a:lstStyle/>
          <a:p>
            <a:pPr algn="ctr" eaLnBrk="1" hangingPunct="1"/>
            <a:r>
              <a:rPr lang="en-US" altLang="en-US" sz="3800" dirty="0"/>
              <a:t>Non-Compliant Goals – </a:t>
            </a:r>
            <a:br>
              <a:rPr lang="en-US" altLang="en-US" sz="3800" dirty="0"/>
            </a:br>
            <a:r>
              <a:rPr lang="en-US" altLang="en-US" sz="3800" dirty="0"/>
              <a:t>Behavior/Social Skills (cont.)</a:t>
            </a:r>
          </a:p>
        </p:txBody>
      </p:sp>
      <p:sp>
        <p:nvSpPr>
          <p:cNvPr id="41989" name="Rectangle 3"/>
          <p:cNvSpPr>
            <a:spLocks noGrp="1" noChangeArrowheads="1"/>
          </p:cNvSpPr>
          <p:nvPr>
            <p:ph idx="1"/>
          </p:nvPr>
        </p:nvSpPr>
        <p:spPr/>
        <p:txBody>
          <a:bodyPr>
            <a:normAutofit fontScale="92500"/>
          </a:bodyPr>
          <a:lstStyle/>
          <a:p>
            <a:pPr marL="514350" indent="-514350" eaLnBrk="1" hangingPunct="1">
              <a:lnSpc>
                <a:spcPct val="90000"/>
              </a:lnSpc>
              <a:buSzPct val="80000"/>
              <a:buFont typeface="Garamond" panose="02020404030301010803" pitchFamily="18" charset="0"/>
              <a:buAutoNum type="arabicPeriod"/>
            </a:pPr>
            <a:r>
              <a:rPr lang="en-US" altLang="en-US" sz="2800" dirty="0"/>
              <a:t>“Bob will increase behaviors and social interactions to an appropriate level for his age by (</a:t>
            </a:r>
            <a:r>
              <a:rPr lang="en-US" altLang="en-US" sz="2800" i="1" dirty="0"/>
              <a:t>date</a:t>
            </a:r>
            <a:r>
              <a:rPr lang="en-US" altLang="en-US" sz="2800" dirty="0"/>
              <a:t>).”</a:t>
            </a:r>
          </a:p>
          <a:p>
            <a:pPr marL="514350" indent="-514350" eaLnBrk="1" hangingPunct="1">
              <a:lnSpc>
                <a:spcPct val="90000"/>
              </a:lnSpc>
              <a:buSzPct val="80000"/>
              <a:buFont typeface="Garamond" panose="02020404030301010803" pitchFamily="18" charset="0"/>
              <a:buAutoNum type="arabicPeriod"/>
            </a:pPr>
            <a:r>
              <a:rPr lang="en-US" altLang="en-US" sz="2800" dirty="0"/>
              <a:t>“Bob will display appropriate classroom and school behaviors with 75% accuracy.”</a:t>
            </a:r>
          </a:p>
          <a:p>
            <a:pPr marL="514350" indent="-514350" eaLnBrk="1" hangingPunct="1">
              <a:lnSpc>
                <a:spcPct val="90000"/>
              </a:lnSpc>
              <a:buSzPct val="80000"/>
              <a:buFont typeface="Garamond" panose="02020404030301010803" pitchFamily="18" charset="0"/>
              <a:buAutoNum type="arabicPeriod"/>
            </a:pPr>
            <a:r>
              <a:rPr lang="en-US" altLang="en-US" sz="2800" dirty="0"/>
              <a:t>“Sue will improve her behavior/social interaction from not always displaying appropriate behavior when frustrated to displaying appropriate behavior to enable her to attend mainstream classes by </a:t>
            </a:r>
            <a:r>
              <a:rPr lang="en-US" altLang="en-US" sz="2800" i="1" dirty="0"/>
              <a:t>(date)</a:t>
            </a:r>
            <a:r>
              <a:rPr lang="en-US" altLang="en-US" sz="2800" dirty="0"/>
              <a:t>.”</a:t>
            </a:r>
          </a:p>
        </p:txBody>
      </p:sp>
      <p:sp>
        <p:nvSpPr>
          <p:cNvPr id="9" name="Text Box 8"/>
          <p:cNvSpPr txBox="1">
            <a:spLocks noChangeArrowheads="1"/>
          </p:cNvSpPr>
          <p:nvPr/>
        </p:nvSpPr>
        <p:spPr bwMode="auto">
          <a:xfrm>
            <a:off x="72651" y="6429411"/>
            <a:ext cx="897337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 See also IEP sample F. </a:t>
            </a:r>
          </a:p>
        </p:txBody>
      </p:sp>
      <p:sp>
        <p:nvSpPr>
          <p:cNvPr id="8" name="Slide Number Placeholder 5"/>
          <p:cNvSpPr txBox="1">
            <a:spLocks noGrp="1"/>
          </p:cNvSpPr>
          <p:nvPr/>
        </p:nvSpPr>
        <p:spPr bwMode="auto">
          <a:xfrm>
            <a:off x="6694770" y="6158026"/>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40D8D1E-1826-40D5-929E-6EED1D4CCA41}" type="slidenum">
              <a:rPr lang="en-US" altLang="en-US" b="1">
                <a:solidFill>
                  <a:schemeClr val="bg1"/>
                </a:solidFill>
                <a:latin typeface="Garamond" panose="02020404030301010803" pitchFamily="18" charset="0"/>
              </a:rPr>
              <a:pPr algn="r" eaLnBrk="1" hangingPunct="1"/>
              <a:t>54</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01118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nchor="ctr">
            <a:normAutofit fontScale="90000"/>
          </a:bodyPr>
          <a:lstStyle/>
          <a:p>
            <a:pPr algn="ctr" eaLnBrk="1" hangingPunct="1"/>
            <a:r>
              <a:rPr lang="en-US" altLang="en-US" sz="3800" dirty="0"/>
              <a:t>Compliant Goals – </a:t>
            </a:r>
            <a:br>
              <a:rPr lang="en-US" altLang="en-US" sz="3800" dirty="0"/>
            </a:br>
            <a:r>
              <a:rPr lang="en-US" altLang="en-US" sz="3800" dirty="0"/>
              <a:t>Adaptive/Life Skills/Self-help Skills</a:t>
            </a:r>
            <a:br>
              <a:rPr lang="en-US" altLang="en-US" sz="3800" dirty="0"/>
            </a:br>
            <a:endParaRPr lang="en-US" altLang="en-US" sz="3800" dirty="0"/>
          </a:p>
        </p:txBody>
      </p:sp>
      <p:sp>
        <p:nvSpPr>
          <p:cNvPr id="48133" name="Rectangle 3"/>
          <p:cNvSpPr>
            <a:spLocks noGrp="1" noChangeArrowheads="1"/>
          </p:cNvSpPr>
          <p:nvPr>
            <p:ph idx="1"/>
          </p:nvPr>
        </p:nvSpPr>
        <p:spPr/>
        <p:txBody>
          <a:bodyPr>
            <a:noAutofit/>
          </a:bodyPr>
          <a:lstStyle/>
          <a:p>
            <a:pPr marL="339725" indent="-339725" eaLnBrk="1" hangingPunct="1">
              <a:lnSpc>
                <a:spcPct val="90000"/>
              </a:lnSpc>
              <a:buSzPct val="80000"/>
              <a:buFont typeface="Garamond" panose="02020404030301010803" pitchFamily="18" charset="0"/>
              <a:buAutoNum type="arabicPeriod"/>
            </a:pPr>
            <a:r>
              <a:rPr lang="en-US" altLang="en-US" sz="2350" dirty="0"/>
              <a:t>“When given a phone number, Bob will call and ask for information, improving phone skills from 0 successful attempts to 3 successful attempts as measured by formal weekly teacher observations.”</a:t>
            </a:r>
          </a:p>
          <a:p>
            <a:pPr marL="339725" indent="-339725" eaLnBrk="1" hangingPunct="1">
              <a:lnSpc>
                <a:spcPct val="90000"/>
              </a:lnSpc>
              <a:buSzPct val="80000"/>
              <a:buFont typeface="Garamond" panose="02020404030301010803" pitchFamily="18" charset="0"/>
              <a:buAutoNum type="arabicPeriod"/>
            </a:pPr>
            <a:r>
              <a:rPr lang="en-US" altLang="en-US" sz="2350" dirty="0"/>
              <a:t>“Sue will identify the most economical purchases between 2 similar items, improving money skills from guessing with 10% accuracy to using computational strategies with 90% accuracy by </a:t>
            </a:r>
            <a:r>
              <a:rPr lang="en-US" altLang="en-US" sz="2350" i="1" dirty="0"/>
              <a:t>(date)</a:t>
            </a:r>
            <a:r>
              <a:rPr lang="en-US" altLang="en-US" sz="2350" dirty="0"/>
              <a:t>.”</a:t>
            </a:r>
          </a:p>
          <a:p>
            <a:pPr marL="339725" indent="-339725" eaLnBrk="1" hangingPunct="1">
              <a:lnSpc>
                <a:spcPct val="90000"/>
              </a:lnSpc>
              <a:buSzPct val="80000"/>
              <a:buFont typeface="Garamond" panose="02020404030301010803" pitchFamily="18" charset="0"/>
              <a:buAutoNum type="arabicPeriod"/>
            </a:pPr>
            <a:r>
              <a:rPr lang="en-US" altLang="en-US" sz="2350" dirty="0"/>
              <a:t>“By </a:t>
            </a:r>
            <a:r>
              <a:rPr lang="en-US" altLang="en-US" sz="2350" i="1" dirty="0"/>
              <a:t>(date)</a:t>
            </a:r>
            <a:r>
              <a:rPr lang="en-US" altLang="en-US" sz="2350" dirty="0"/>
              <a:t>, Bob will make coin exchanges in a variety of ways up to $5 with 90% accuracy.” </a:t>
            </a:r>
            <a:r>
              <a:rPr lang="en-US" altLang="en-US" sz="1800" i="1" dirty="0"/>
              <a:t>(Note: Present levels indicated student was currently at able to exchange up to $1 with 80% accuracy).</a:t>
            </a:r>
            <a:endParaRPr lang="en-US" altLang="en-US" sz="1800" dirty="0"/>
          </a:p>
        </p:txBody>
      </p:sp>
      <p:sp>
        <p:nvSpPr>
          <p:cNvPr id="9" name="Rectangle 6"/>
          <p:cNvSpPr>
            <a:spLocks noGrp="1" noChangeArrowheads="1"/>
          </p:cNvSpPr>
          <p:nvPr>
            <p:ph type="sldNum" sz="quarter" idx="12"/>
          </p:nvPr>
        </p:nvSpPr>
        <p:spPr>
          <a:xfrm>
            <a:off x="7874750" y="6262975"/>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579230-0934-4D9F-97F5-75070CDC2D95}" type="slidenum">
              <a:rPr lang="en-US" altLang="en-US" sz="1800" b="1">
                <a:solidFill>
                  <a:schemeClr val="bg1"/>
                </a:solidFill>
                <a:latin typeface="Garamond" panose="02020404030301010803" pitchFamily="18" charset="0"/>
              </a:rPr>
              <a:pPr eaLnBrk="1" hangingPunct="1"/>
              <a:t>55</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27788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nchor="t">
            <a:normAutofit fontScale="90000"/>
          </a:bodyPr>
          <a:lstStyle/>
          <a:p>
            <a:pPr algn="ctr"/>
            <a:r>
              <a:rPr lang="en-US" altLang="en-US" sz="3800" dirty="0"/>
              <a:t>Compliant Goals – </a:t>
            </a:r>
            <a:br>
              <a:rPr lang="en-US" altLang="en-US" sz="3800" dirty="0"/>
            </a:br>
            <a:r>
              <a:rPr lang="en-US" altLang="en-US" sz="3800" dirty="0"/>
              <a:t>Adaptive/Life Skills (cont.)</a:t>
            </a:r>
            <a:br>
              <a:rPr lang="en-US" altLang="en-US" sz="3800" dirty="0"/>
            </a:br>
            <a:endParaRPr lang="en-US" altLang="en-US" sz="3800" dirty="0"/>
          </a:p>
        </p:txBody>
      </p:sp>
      <p:sp>
        <p:nvSpPr>
          <p:cNvPr id="49157" name="Rectangle 3"/>
          <p:cNvSpPr>
            <a:spLocks noGrp="1" noChangeArrowheads="1"/>
          </p:cNvSpPr>
          <p:nvPr>
            <p:ph idx="1"/>
          </p:nvPr>
        </p:nvSpPr>
        <p:spPr/>
        <p:txBody>
          <a:bodyPr>
            <a:normAutofit fontScale="92500" lnSpcReduction="10000"/>
          </a:bodyPr>
          <a:lstStyle/>
          <a:p>
            <a:pPr marL="514350" indent="-514350" eaLnBrk="1" hangingPunct="1">
              <a:buSzPct val="80000"/>
              <a:buFont typeface="+mj-lt"/>
              <a:buAutoNum type="arabicPeriod"/>
              <a:defRPr/>
            </a:pPr>
            <a:r>
              <a:rPr lang="en-US" sz="2600" dirty="0"/>
              <a:t>“Sue will increase her independent adaptive skills from a baseline teacher checklist of 7 of 20 points to 15 of 20 points on 4 of 5 trials by </a:t>
            </a:r>
            <a:r>
              <a:rPr lang="en-US" sz="2600" i="1" dirty="0"/>
              <a:t>(date)</a:t>
            </a:r>
            <a:r>
              <a:rPr lang="en-US" sz="2600" dirty="0"/>
              <a:t>.”</a:t>
            </a:r>
          </a:p>
          <a:p>
            <a:pPr marL="514350" indent="-514350" eaLnBrk="1" hangingPunct="1">
              <a:buSzPct val="80000"/>
              <a:buFont typeface="+mj-lt"/>
              <a:buAutoNum type="arabicPeriod"/>
              <a:defRPr/>
            </a:pPr>
            <a:r>
              <a:rPr lang="en-US" sz="2600" dirty="0"/>
              <a:t>“Bob will use pictures to request an item or object, improving from using pictures to make requests on 20% of trials to 70% of trials as measured by teacher data sheets.”</a:t>
            </a:r>
          </a:p>
          <a:p>
            <a:pPr marL="514350" indent="-514350" eaLnBrk="1" hangingPunct="1">
              <a:buSzPct val="80000"/>
              <a:buFont typeface="+mj-lt"/>
              <a:buAutoNum type="arabicPeriod"/>
              <a:defRPr/>
            </a:pPr>
            <a:r>
              <a:rPr lang="en-US" sz="2600" dirty="0"/>
              <a:t>“Bob will improve toileting, clothing management, fasteners, and hand washing skills from needing verbal cues on 100% of the steps to 25% or fewer steps as measured by task-analysis data sheet.”</a:t>
            </a:r>
          </a:p>
          <a:p>
            <a:pPr eaLnBrk="1" hangingPunct="1">
              <a:defRPr/>
            </a:pPr>
            <a:endParaRPr lang="en-US" sz="2600" dirty="0"/>
          </a:p>
        </p:txBody>
      </p:sp>
      <p:sp>
        <p:nvSpPr>
          <p:cNvPr id="9" name="Rectangle 6"/>
          <p:cNvSpPr>
            <a:spLocks noGrp="1" noChangeArrowheads="1"/>
          </p:cNvSpPr>
          <p:nvPr>
            <p:ph type="sldNum" sz="quarter" idx="12"/>
          </p:nvPr>
        </p:nvSpPr>
        <p:spPr>
          <a:xfrm>
            <a:off x="7961373" y="6262974"/>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36ADFC-EE75-45A7-9397-2C5D354E3917}" type="slidenum">
              <a:rPr lang="en-US" altLang="en-US" sz="1800" b="1">
                <a:solidFill>
                  <a:schemeClr val="bg1"/>
                </a:solidFill>
                <a:latin typeface="Garamond" panose="02020404030301010803" pitchFamily="18" charset="0"/>
              </a:rPr>
              <a:pPr eaLnBrk="1" hangingPunct="1"/>
              <a:t>56</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6825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algn="ctr"/>
            <a:r>
              <a:rPr lang="en-US" altLang="en-US" sz="3800" dirty="0"/>
              <a:t>Non-Compliant Goals – </a:t>
            </a:r>
            <a:br>
              <a:rPr lang="en-US" altLang="en-US" sz="3800" dirty="0"/>
            </a:br>
            <a:r>
              <a:rPr lang="en-US" altLang="en-US" sz="3800" dirty="0"/>
              <a:t>Adaptive/Life Skills/Self-help</a:t>
            </a:r>
          </a:p>
        </p:txBody>
      </p:sp>
      <p:sp>
        <p:nvSpPr>
          <p:cNvPr id="43013" name="Rectangle 3"/>
          <p:cNvSpPr>
            <a:spLocks noGrp="1" noChangeArrowheads="1"/>
          </p:cNvSpPr>
          <p:nvPr>
            <p:ph idx="1"/>
          </p:nvPr>
        </p:nvSpPr>
        <p:spPr/>
        <p:txBody>
          <a:bodyPr/>
          <a:lstStyle/>
          <a:p>
            <a:pPr marL="514350" indent="-514350" eaLnBrk="1" hangingPunct="1">
              <a:buSzPct val="80000"/>
              <a:buFont typeface="Garamond" panose="02020404030301010803" pitchFamily="18" charset="0"/>
              <a:buAutoNum type="arabicPeriod"/>
            </a:pPr>
            <a:r>
              <a:rPr lang="en-US" altLang="en-US" sz="2800" dirty="0"/>
              <a:t>“Sue will increase functional independence by following a personal hygiene routine and manipulating different fasteners (e.g. button, snap, and zipper) with 90% accuracy by </a:t>
            </a:r>
            <a:r>
              <a:rPr lang="en-US" altLang="en-US" sz="2800" i="1" dirty="0"/>
              <a:t>(date)</a:t>
            </a:r>
            <a:r>
              <a:rPr lang="en-US" altLang="en-US" sz="2800" dirty="0"/>
              <a:t>.”</a:t>
            </a:r>
          </a:p>
          <a:p>
            <a:pPr marL="514350" indent="-514350" eaLnBrk="1" hangingPunct="1">
              <a:buSzPct val="80000"/>
              <a:buFont typeface="Garamond" panose="02020404030301010803" pitchFamily="18" charset="0"/>
              <a:buAutoNum type="arabicPeriod"/>
            </a:pPr>
            <a:r>
              <a:rPr lang="en-US" altLang="en-US" sz="2800" dirty="0"/>
              <a:t>“Bob will increase his daily living skills as measured by objectives 5.1 through 5.5.”</a:t>
            </a:r>
          </a:p>
          <a:p>
            <a:pPr marL="514350" indent="-514350" eaLnBrk="1" hangingPunct="1">
              <a:buSzPct val="80000"/>
              <a:buFont typeface="Garamond" panose="02020404030301010803" pitchFamily="18" charset="0"/>
              <a:buAutoNum type="arabicPeriod"/>
            </a:pPr>
            <a:r>
              <a:rPr lang="en-US" altLang="en-US" sz="2800" dirty="0"/>
              <a:t>“Bob will learn his personal information and be able to write it independently by </a:t>
            </a:r>
            <a:r>
              <a:rPr lang="en-US" altLang="en-US" sz="2800" i="1" dirty="0"/>
              <a:t>(date)</a:t>
            </a:r>
            <a:r>
              <a:rPr lang="en-US" altLang="en-US" sz="2800" dirty="0"/>
              <a:t>.” </a:t>
            </a:r>
          </a:p>
        </p:txBody>
      </p:sp>
      <p:sp>
        <p:nvSpPr>
          <p:cNvPr id="8" name="Slide Number Placeholder 5"/>
          <p:cNvSpPr txBox="1">
            <a:spLocks noGrp="1"/>
          </p:cNvSpPr>
          <p:nvPr/>
        </p:nvSpPr>
        <p:spPr bwMode="auto">
          <a:xfrm>
            <a:off x="6702059" y="6158574"/>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43675DF-FF1E-42FD-9122-3A106D2BE73A}" type="slidenum">
              <a:rPr lang="en-US" altLang="en-US" b="1">
                <a:solidFill>
                  <a:schemeClr val="bg1"/>
                </a:solidFill>
                <a:latin typeface="Garamond" panose="02020404030301010803" pitchFamily="18" charset="0"/>
              </a:rPr>
              <a:pPr algn="r" eaLnBrk="1" hangingPunct="1"/>
              <a:t>57</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66958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normAutofit fontScale="90000"/>
          </a:bodyPr>
          <a:lstStyle/>
          <a:p>
            <a:pPr algn="ctr" eaLnBrk="1" hangingPunct="1"/>
            <a:r>
              <a:rPr lang="en-US" altLang="en-US" sz="3800" dirty="0"/>
              <a:t>Compliant Goals – </a:t>
            </a:r>
            <a:br>
              <a:rPr lang="en-US" altLang="en-US" sz="3800" dirty="0"/>
            </a:br>
            <a:r>
              <a:rPr lang="en-US" altLang="en-US" sz="3800" dirty="0"/>
              <a:t>Study/Organization Skills</a:t>
            </a:r>
            <a:br>
              <a:rPr lang="en-US" altLang="en-US" sz="3800" dirty="0"/>
            </a:br>
            <a:endParaRPr lang="en-US" altLang="en-US" sz="3800" dirty="0"/>
          </a:p>
        </p:txBody>
      </p:sp>
      <p:sp>
        <p:nvSpPr>
          <p:cNvPr id="51205" name="Rectangle 3"/>
          <p:cNvSpPr>
            <a:spLocks noGrp="1" noChangeArrowheads="1"/>
          </p:cNvSpPr>
          <p:nvPr>
            <p:ph idx="1"/>
          </p:nvPr>
        </p:nvSpPr>
        <p:spPr/>
        <p:txBody>
          <a:bodyPr>
            <a:normAutofit fontScale="92500" lnSpcReduction="20000"/>
          </a:bodyPr>
          <a:lstStyle/>
          <a:p>
            <a:pPr marL="514350" indent="-514350" eaLnBrk="1" hangingPunct="1">
              <a:lnSpc>
                <a:spcPct val="90000"/>
              </a:lnSpc>
              <a:buSzPct val="80000"/>
              <a:buFont typeface="+mj-lt"/>
              <a:buAutoNum type="arabicPeriod"/>
              <a:defRPr/>
            </a:pPr>
            <a:r>
              <a:rPr lang="en-US" sz="2600" dirty="0"/>
              <a:t>“Sue will improve work completion from 50% to 80% as measured by turned-in assignments in English and math in teacher grade book.”</a:t>
            </a:r>
          </a:p>
          <a:p>
            <a:pPr marL="514350" indent="-514350" eaLnBrk="1" hangingPunct="1">
              <a:lnSpc>
                <a:spcPct val="90000"/>
              </a:lnSpc>
              <a:buSzPct val="80000"/>
              <a:buFont typeface="+mj-lt"/>
              <a:buAutoNum type="arabicPeriod"/>
              <a:defRPr/>
            </a:pPr>
            <a:r>
              <a:rPr lang="en-US" sz="2600" dirty="0"/>
              <a:t>“When given a student planner, Bob will write in assignments, improving organization skills from requiring adult prompts on 100% of assignments to 0% adult prompts as measured by teacher reports.”</a:t>
            </a:r>
          </a:p>
          <a:p>
            <a:pPr marL="514350" indent="-514350" eaLnBrk="1" hangingPunct="1">
              <a:lnSpc>
                <a:spcPct val="90000"/>
              </a:lnSpc>
              <a:buSzPct val="80000"/>
              <a:buFont typeface="+mj-lt"/>
              <a:buAutoNum type="arabicPeriod"/>
              <a:defRPr/>
            </a:pPr>
            <a:r>
              <a:rPr lang="en-US" sz="2600" dirty="0"/>
              <a:t>“Bob will request accommodations in given assignments in the general education classroom, improving self-advocacy skills from 1 request per quarter to 1 request per week as measured by general education teacher reports.”</a:t>
            </a:r>
          </a:p>
          <a:p>
            <a:pPr eaLnBrk="1" hangingPunct="1">
              <a:lnSpc>
                <a:spcPct val="90000"/>
              </a:lnSpc>
              <a:defRPr/>
            </a:pPr>
            <a:endParaRPr lang="en-US" sz="2600" dirty="0"/>
          </a:p>
          <a:p>
            <a:pPr eaLnBrk="1" hangingPunct="1">
              <a:lnSpc>
                <a:spcPct val="90000"/>
              </a:lnSpc>
              <a:defRPr/>
            </a:pPr>
            <a:endParaRPr lang="en-US" sz="2600" dirty="0"/>
          </a:p>
        </p:txBody>
      </p:sp>
      <p:sp>
        <p:nvSpPr>
          <p:cNvPr id="8" name="Text Box 8"/>
          <p:cNvSpPr txBox="1">
            <a:spLocks noChangeArrowheads="1"/>
          </p:cNvSpPr>
          <p:nvPr/>
        </p:nvSpPr>
        <p:spPr bwMode="auto">
          <a:xfrm>
            <a:off x="72651" y="6429411"/>
            <a:ext cx="897337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 See also IEP sample E. </a:t>
            </a:r>
          </a:p>
        </p:txBody>
      </p:sp>
      <p:sp>
        <p:nvSpPr>
          <p:cNvPr id="9" name="Rectangle 6"/>
          <p:cNvSpPr>
            <a:spLocks noGrp="1" noChangeArrowheads="1"/>
          </p:cNvSpPr>
          <p:nvPr>
            <p:ph type="sldNum" sz="quarter" idx="12"/>
          </p:nvPr>
        </p:nvSpPr>
        <p:spPr>
          <a:xfrm>
            <a:off x="7874750" y="6248692"/>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F4BE4D-4289-4F26-9182-65C212604258}" type="slidenum">
              <a:rPr lang="en-US" altLang="en-US" sz="1800" b="1">
                <a:solidFill>
                  <a:schemeClr val="bg1"/>
                </a:solidFill>
                <a:latin typeface="Garamond" panose="02020404030301010803" pitchFamily="18" charset="0"/>
              </a:rPr>
              <a:pPr eaLnBrk="1" hangingPunct="1"/>
              <a:t>58</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8362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algn="ctr" eaLnBrk="1" hangingPunct="1"/>
            <a:r>
              <a:rPr lang="en-US" altLang="en-US" sz="3800" dirty="0"/>
              <a:t>Compliant Goals – </a:t>
            </a:r>
            <a:br>
              <a:rPr lang="en-US" altLang="en-US" sz="3800" dirty="0"/>
            </a:br>
            <a:r>
              <a:rPr lang="en-US" altLang="en-US" sz="3800" dirty="0"/>
              <a:t>Study Skills (cont.)</a:t>
            </a:r>
          </a:p>
        </p:txBody>
      </p:sp>
      <p:sp>
        <p:nvSpPr>
          <p:cNvPr id="52229" name="Rectangle 3"/>
          <p:cNvSpPr>
            <a:spLocks noGrp="1" noChangeArrowheads="1"/>
          </p:cNvSpPr>
          <p:nvPr>
            <p:ph idx="1"/>
          </p:nvPr>
        </p:nvSpPr>
        <p:spPr/>
        <p:txBody>
          <a:bodyPr>
            <a:normAutofit fontScale="92500"/>
          </a:bodyPr>
          <a:lstStyle/>
          <a:p>
            <a:pPr eaLnBrk="1" hangingPunct="1">
              <a:lnSpc>
                <a:spcPct val="90000"/>
              </a:lnSpc>
              <a:buFont typeface="Wingdings" panose="05000000000000000000" pitchFamily="2" charset="2"/>
              <a:buNone/>
              <a:defRPr/>
            </a:pPr>
            <a:endParaRPr lang="en-US" dirty="0"/>
          </a:p>
          <a:p>
            <a:pPr marL="514350" indent="-514350" eaLnBrk="1" hangingPunct="1">
              <a:lnSpc>
                <a:spcPct val="90000"/>
              </a:lnSpc>
              <a:buSzPct val="80000"/>
              <a:buFont typeface="+mj-lt"/>
              <a:buAutoNum type="arabicPeriod"/>
              <a:defRPr/>
            </a:pPr>
            <a:r>
              <a:rPr lang="en-US" sz="2800" dirty="0"/>
              <a:t>“Sue will improve work habits as demonstrated by improving from requiring verbal prompts 100% of the time to verbal prompting less than 50% of the time as measured by weekly teacher observations and work participation point sheets.”</a:t>
            </a:r>
          </a:p>
          <a:p>
            <a:pPr marL="514350" indent="-514350" eaLnBrk="1" hangingPunct="1">
              <a:lnSpc>
                <a:spcPct val="90000"/>
              </a:lnSpc>
              <a:buSzPct val="80000"/>
              <a:buFont typeface="+mj-lt"/>
              <a:buAutoNum type="arabicPeriod"/>
              <a:defRPr/>
            </a:pPr>
            <a:r>
              <a:rPr lang="en-US" sz="2800" dirty="0"/>
              <a:t>“By </a:t>
            </a:r>
            <a:r>
              <a:rPr lang="en-US" sz="2800" i="1" dirty="0"/>
              <a:t>(date)</a:t>
            </a:r>
            <a:r>
              <a:rPr lang="en-US" sz="2800" dirty="0"/>
              <a:t> Bob will improve tests passed from 2 academic tests in 7 weeks to passing 6 tests in 7 weeks as measured by weekly tests.”</a:t>
            </a:r>
          </a:p>
        </p:txBody>
      </p:sp>
      <p:sp>
        <p:nvSpPr>
          <p:cNvPr id="7" name="Text Box 8"/>
          <p:cNvSpPr txBox="1">
            <a:spLocks noChangeArrowheads="1"/>
          </p:cNvSpPr>
          <p:nvPr/>
        </p:nvSpPr>
        <p:spPr bwMode="auto">
          <a:xfrm>
            <a:off x="72651" y="6429411"/>
            <a:ext cx="897337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 See also IEP sample E. </a:t>
            </a:r>
          </a:p>
        </p:txBody>
      </p:sp>
      <p:sp>
        <p:nvSpPr>
          <p:cNvPr id="9" name="Rectangle 6"/>
          <p:cNvSpPr>
            <a:spLocks noGrp="1" noChangeArrowheads="1"/>
          </p:cNvSpPr>
          <p:nvPr>
            <p:ph type="sldNum" sz="quarter" idx="12"/>
          </p:nvPr>
        </p:nvSpPr>
        <p:spPr>
          <a:xfrm>
            <a:off x="7950862" y="6267998"/>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5EE57F-49ED-4252-BDA8-E90FAB314139}" type="slidenum">
              <a:rPr lang="en-US" altLang="en-US" sz="1800" b="1">
                <a:solidFill>
                  <a:schemeClr val="bg1"/>
                </a:solidFill>
                <a:latin typeface="Garamond" panose="02020404030301010803" pitchFamily="18" charset="0"/>
              </a:rPr>
              <a:pPr eaLnBrk="1" hangingPunct="1"/>
              <a:t>59</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1970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algn="ctr" eaLnBrk="1" hangingPunct="1"/>
            <a:r>
              <a:rPr lang="en-US" altLang="en-US"/>
              <a:t>Overview</a:t>
            </a:r>
            <a:endParaRPr lang="en-US" altLang="en-US" dirty="0"/>
          </a:p>
        </p:txBody>
      </p:sp>
      <p:sp>
        <p:nvSpPr>
          <p:cNvPr id="8197" name="Rectangle 3"/>
          <p:cNvSpPr>
            <a:spLocks noGrp="1" noChangeArrowheads="1"/>
          </p:cNvSpPr>
          <p:nvPr>
            <p:ph idx="1"/>
          </p:nvPr>
        </p:nvSpPr>
        <p:spPr>
          <a:xfrm>
            <a:off x="733331" y="2043246"/>
            <a:ext cx="7633429" cy="3616603"/>
          </a:xfrm>
        </p:spPr>
        <p:txBody>
          <a:bodyPr>
            <a:normAutofit/>
          </a:bodyPr>
          <a:lstStyle/>
          <a:p>
            <a:pPr marL="169863" indent="-169863" eaLnBrk="1" hangingPunct="1">
              <a:buFont typeface="Arial" panose="020B0604020202020204" pitchFamily="34" charset="0"/>
              <a:buChar char="•"/>
            </a:pPr>
            <a:r>
              <a:rPr lang="en-US" altLang="en-US" sz="2600"/>
              <a:t>This training module is designed to provide information and guidance related to several major areas under IDEA 2004 and WAC 392-172A.</a:t>
            </a:r>
          </a:p>
          <a:p>
            <a:pPr marL="169863" indent="-169863" eaLnBrk="1" hangingPunct="1">
              <a:buFont typeface="Arial" panose="020B0604020202020204" pitchFamily="34" charset="0"/>
              <a:buChar char="•"/>
            </a:pPr>
            <a:endParaRPr lang="en-US" altLang="en-US" sz="2600"/>
          </a:p>
          <a:p>
            <a:pPr marL="169863" indent="-169863" eaLnBrk="1" hangingPunct="1">
              <a:buFont typeface="Arial" panose="020B0604020202020204" pitchFamily="34" charset="0"/>
              <a:buChar char="•"/>
            </a:pPr>
            <a:r>
              <a:rPr lang="en-US" altLang="en-US" sz="2600"/>
              <a:t>The areas included in this module are those that, based on program review (monitoring) results, continue to present the greatest challenges to special education professionals in our state.</a:t>
            </a:r>
            <a:endParaRPr lang="en-US" altLang="en-US" sz="2600" dirty="0"/>
          </a:p>
        </p:txBody>
      </p:sp>
      <p:sp>
        <p:nvSpPr>
          <p:cNvPr id="6" name="Slide Number Placeholder 5"/>
          <p:cNvSpPr txBox="1">
            <a:spLocks noGrp="1"/>
          </p:cNvSpPr>
          <p:nvPr/>
        </p:nvSpPr>
        <p:spPr bwMode="auto">
          <a:xfrm>
            <a:off x="6686372" y="6141794"/>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16D0AC3-ADF1-4F16-A4B5-C9551F94E4CA}" type="slidenum">
              <a:rPr lang="en-US" altLang="en-US" b="1">
                <a:solidFill>
                  <a:schemeClr val="bg1"/>
                </a:solidFill>
                <a:latin typeface="Garamond" panose="02020404030301010803" pitchFamily="18" charset="0"/>
              </a:rPr>
              <a:pPr algn="r" eaLnBrk="1" hangingPunct="1"/>
              <a:t>6</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806132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algn="ctr" eaLnBrk="1" hangingPunct="1"/>
            <a:r>
              <a:rPr lang="en-US" altLang="en-US" sz="3800" dirty="0"/>
              <a:t>Non-Compliant Goals – </a:t>
            </a:r>
            <a:br>
              <a:rPr lang="en-US" altLang="en-US" sz="3800" dirty="0"/>
            </a:br>
            <a:r>
              <a:rPr lang="en-US" altLang="en-US" sz="3800" dirty="0"/>
              <a:t>Study/Organization Skills</a:t>
            </a:r>
          </a:p>
        </p:txBody>
      </p:sp>
      <p:sp>
        <p:nvSpPr>
          <p:cNvPr id="44037" name="Rectangle 3"/>
          <p:cNvSpPr>
            <a:spLocks noGrp="1" noChangeArrowheads="1"/>
          </p:cNvSpPr>
          <p:nvPr>
            <p:ph idx="1"/>
          </p:nvPr>
        </p:nvSpPr>
        <p:spPr/>
        <p:txBody>
          <a:bodyPr>
            <a:normAutofit fontScale="92500" lnSpcReduction="10000"/>
          </a:bodyPr>
          <a:lstStyle/>
          <a:p>
            <a:pPr marL="339725" indent="-339725" eaLnBrk="1" hangingPunct="1">
              <a:buSzPct val="80000"/>
              <a:buFont typeface="Garamond" panose="02020404030301010803" pitchFamily="18" charset="0"/>
              <a:buAutoNum type="arabicPeriod"/>
            </a:pPr>
            <a:r>
              <a:rPr lang="en-US" altLang="en-US" sz="2800" dirty="0"/>
              <a:t>“To increase Bob’s study skills to include consistency in on-task behaviors and meeting deadlines.”</a:t>
            </a:r>
          </a:p>
          <a:p>
            <a:pPr marL="339725" indent="-339725" eaLnBrk="1" hangingPunct="1">
              <a:buSzPct val="80000"/>
              <a:buFont typeface="Garamond" panose="02020404030301010803" pitchFamily="18" charset="0"/>
              <a:buAutoNum type="arabicPeriod"/>
            </a:pPr>
            <a:r>
              <a:rPr lang="en-US" altLang="en-US" sz="2800" dirty="0"/>
              <a:t>“Sue will use organizational strategies to improve her ability to complete and turn in 90% of her assignments on time.”</a:t>
            </a:r>
          </a:p>
          <a:p>
            <a:pPr marL="339725" indent="-339725" eaLnBrk="1" hangingPunct="1">
              <a:buSzPct val="80000"/>
              <a:buFont typeface="Garamond" panose="02020404030301010803" pitchFamily="18" charset="0"/>
              <a:buAutoNum type="arabicPeriod"/>
            </a:pPr>
            <a:r>
              <a:rPr lang="en-US" altLang="en-US" sz="2800" dirty="0"/>
              <a:t>“Sue will improve her functional school behaviors to a level that allows her to participate in the general education curriculum without special education assistance as measured by teacher reports and data records by </a:t>
            </a:r>
            <a:r>
              <a:rPr lang="en-US" altLang="en-US" sz="2800" i="1" dirty="0"/>
              <a:t>(date)</a:t>
            </a:r>
            <a:r>
              <a:rPr lang="en-US" altLang="en-US" sz="2800" dirty="0"/>
              <a:t>.”</a:t>
            </a:r>
          </a:p>
        </p:txBody>
      </p:sp>
      <p:sp>
        <p:nvSpPr>
          <p:cNvPr id="8" name="Text Box 8"/>
          <p:cNvSpPr txBox="1">
            <a:spLocks noChangeArrowheads="1"/>
          </p:cNvSpPr>
          <p:nvPr/>
        </p:nvSpPr>
        <p:spPr bwMode="auto">
          <a:xfrm>
            <a:off x="72651" y="6429411"/>
            <a:ext cx="897337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 See also IEP sample C. </a:t>
            </a:r>
          </a:p>
        </p:txBody>
      </p:sp>
      <p:sp>
        <p:nvSpPr>
          <p:cNvPr id="9" name="Rectangle 6"/>
          <p:cNvSpPr>
            <a:spLocks noGrp="1" noChangeArrowheads="1"/>
          </p:cNvSpPr>
          <p:nvPr>
            <p:ph type="sldNum" sz="quarter" idx="12"/>
          </p:nvPr>
        </p:nvSpPr>
        <p:spPr>
          <a:xfrm>
            <a:off x="7971883" y="6248692"/>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4F0159-1EDB-45BF-B51B-878B18590341}" type="slidenum">
              <a:rPr lang="en-US" altLang="en-US" sz="1800" b="1">
                <a:solidFill>
                  <a:schemeClr val="bg1"/>
                </a:solidFill>
                <a:latin typeface="Garamond" panose="02020404030301010803" pitchFamily="18" charset="0"/>
              </a:rPr>
              <a:pPr eaLnBrk="1" hangingPunct="1"/>
              <a:t>60</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6808701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normAutofit/>
          </a:bodyPr>
          <a:lstStyle/>
          <a:p>
            <a:pPr algn="ctr" eaLnBrk="1" hangingPunct="1"/>
            <a:r>
              <a:rPr lang="en-US" altLang="en-US" sz="3800" dirty="0"/>
              <a:t>Compliant Goals – </a:t>
            </a:r>
            <a:br>
              <a:rPr lang="en-US" altLang="en-US" sz="3800" dirty="0"/>
            </a:br>
            <a:r>
              <a:rPr lang="en-US" altLang="en-US" sz="3800" dirty="0"/>
              <a:t>Speech (Articulation)</a:t>
            </a:r>
          </a:p>
        </p:txBody>
      </p:sp>
      <p:sp>
        <p:nvSpPr>
          <p:cNvPr id="54277" name="Rectangle 3"/>
          <p:cNvSpPr>
            <a:spLocks noGrp="1" noChangeArrowheads="1"/>
          </p:cNvSpPr>
          <p:nvPr>
            <p:ph idx="1"/>
          </p:nvPr>
        </p:nvSpPr>
        <p:spPr/>
        <p:txBody>
          <a:bodyPr>
            <a:normAutofit fontScale="92500" lnSpcReduction="20000"/>
          </a:bodyPr>
          <a:lstStyle/>
          <a:p>
            <a:pPr marL="514350" indent="-514350" eaLnBrk="1" hangingPunct="1">
              <a:lnSpc>
                <a:spcPct val="80000"/>
              </a:lnSpc>
              <a:buSzPct val="80000"/>
              <a:buFont typeface="Garamond" panose="02020404030301010803" pitchFamily="18" charset="0"/>
              <a:buAutoNum type="arabicPeriod"/>
            </a:pPr>
            <a:r>
              <a:rPr lang="en-US" altLang="en-US" sz="2800" dirty="0"/>
              <a:t>“When given opportunity for conversation in a structured setting, Sue will correctly use productions of the /r/ phonemes in syllables, words, and phrases, improving articulation from 20% to 80% as measured by weekly SLP data.”</a:t>
            </a:r>
          </a:p>
          <a:p>
            <a:pPr marL="514350" indent="-514350" eaLnBrk="1" hangingPunct="1">
              <a:lnSpc>
                <a:spcPct val="80000"/>
              </a:lnSpc>
              <a:buSzPct val="80000"/>
              <a:buFont typeface="Garamond" panose="02020404030301010803" pitchFamily="18" charset="0"/>
              <a:buAutoNum type="arabicPeriod"/>
            </a:pPr>
            <a:r>
              <a:rPr lang="en-US" altLang="en-US" sz="2800" dirty="0"/>
              <a:t>“Bob will correctly produce the /th/ sound, improving speech intelligibility from not using the sound in conversational speech to using the sound in conversational speech with 90% accuracy over 3 consecutive SLP sessions.”</a:t>
            </a:r>
          </a:p>
          <a:p>
            <a:pPr marL="514350" indent="-514350" eaLnBrk="1" hangingPunct="1">
              <a:lnSpc>
                <a:spcPct val="80000"/>
              </a:lnSpc>
              <a:buSzPct val="80000"/>
              <a:buFont typeface="Garamond" panose="02020404030301010803" pitchFamily="18" charset="0"/>
              <a:buAutoNum type="arabicPeriod"/>
            </a:pPr>
            <a:r>
              <a:rPr lang="en-US" altLang="en-US" sz="2800" dirty="0"/>
              <a:t>“Sue will improve her production of the /sh/ sound in isolation from 25% to 90% accuracy.”</a:t>
            </a:r>
          </a:p>
        </p:txBody>
      </p:sp>
      <p:sp>
        <p:nvSpPr>
          <p:cNvPr id="54278" name="Text Box 9"/>
          <p:cNvSpPr txBox="1">
            <a:spLocks noChangeArrowheads="1"/>
          </p:cNvSpPr>
          <p:nvPr/>
        </p:nvSpPr>
        <p:spPr bwMode="auto">
          <a:xfrm>
            <a:off x="365759" y="6445156"/>
            <a:ext cx="842670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 F.</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71883" y="6264437"/>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916539-EA01-4352-8411-26D4E63C1E03}" type="slidenum">
              <a:rPr lang="en-US" altLang="en-US" sz="1800" b="1">
                <a:solidFill>
                  <a:schemeClr val="bg1"/>
                </a:solidFill>
                <a:latin typeface="Garamond" panose="02020404030301010803" pitchFamily="18" charset="0"/>
              </a:rPr>
              <a:pPr eaLnBrk="1" hangingPunct="1"/>
              <a:t>61</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017238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normAutofit/>
          </a:bodyPr>
          <a:lstStyle/>
          <a:p>
            <a:pPr algn="ctr" eaLnBrk="1" hangingPunct="1"/>
            <a:r>
              <a:rPr lang="en-US" altLang="en-US" sz="3800" dirty="0"/>
              <a:t>Compliant Goals – </a:t>
            </a:r>
            <a:br>
              <a:rPr lang="en-US" altLang="en-US" sz="3800" dirty="0"/>
            </a:br>
            <a:r>
              <a:rPr lang="en-US" altLang="en-US" sz="3800" dirty="0"/>
              <a:t>Speech (Language)</a:t>
            </a:r>
          </a:p>
        </p:txBody>
      </p:sp>
      <p:sp>
        <p:nvSpPr>
          <p:cNvPr id="55301" name="Rectangle 3"/>
          <p:cNvSpPr>
            <a:spLocks noGrp="1" noChangeArrowheads="1"/>
          </p:cNvSpPr>
          <p:nvPr>
            <p:ph idx="1"/>
          </p:nvPr>
        </p:nvSpPr>
        <p:spPr/>
        <p:txBody>
          <a:bodyPr>
            <a:normAutofit fontScale="92500" lnSpcReduction="20000"/>
          </a:bodyPr>
          <a:lstStyle/>
          <a:p>
            <a:pPr marL="514350" indent="-514350" eaLnBrk="1" hangingPunct="1">
              <a:lnSpc>
                <a:spcPct val="80000"/>
              </a:lnSpc>
              <a:buSzPct val="80000"/>
              <a:buFont typeface="+mj-lt"/>
              <a:buAutoNum type="arabicPeriod"/>
              <a:defRPr/>
            </a:pPr>
            <a:r>
              <a:rPr lang="en-US" sz="2800" dirty="0"/>
              <a:t>“When asked a ‘wh’ question, Bob will respond accurately, improving expressive language skills from 40% to 80% as measured by weekly therapist data by </a:t>
            </a:r>
            <a:r>
              <a:rPr lang="en-US" sz="2800" i="1" dirty="0"/>
              <a:t>(date)</a:t>
            </a:r>
            <a:r>
              <a:rPr lang="en-US" sz="2800" dirty="0"/>
              <a:t>.”</a:t>
            </a:r>
          </a:p>
          <a:p>
            <a:pPr marL="514350" indent="-514350" eaLnBrk="1" hangingPunct="1">
              <a:lnSpc>
                <a:spcPct val="80000"/>
              </a:lnSpc>
              <a:buSzPct val="80000"/>
              <a:buFont typeface="+mj-lt"/>
              <a:buAutoNum type="arabicPeriod"/>
              <a:defRPr/>
            </a:pPr>
            <a:r>
              <a:rPr lang="en-US" sz="2800" dirty="0"/>
              <a:t>“When given a prompt, Bob will select the correct example/picture, improving receptive language skills from age 5.6 to 6.3 as measured by SLP data and/or standardized tests.”</a:t>
            </a:r>
          </a:p>
          <a:p>
            <a:pPr marL="514350" indent="-514350" eaLnBrk="1" hangingPunct="1">
              <a:lnSpc>
                <a:spcPct val="80000"/>
              </a:lnSpc>
              <a:buSzPct val="80000"/>
              <a:buFont typeface="+mj-lt"/>
              <a:buAutoNum type="arabicPeriod"/>
              <a:defRPr/>
            </a:pPr>
            <a:r>
              <a:rPr lang="en-US" sz="2800" dirty="0"/>
              <a:t>“Using context clues, Sue will define unfamiliar words, improving vocabulary from a 4th grade to a 5th grade level as measured by therapy data and standardized tests.”</a:t>
            </a:r>
          </a:p>
          <a:p>
            <a:pPr eaLnBrk="1" hangingPunct="1">
              <a:lnSpc>
                <a:spcPct val="80000"/>
              </a:lnSpc>
              <a:buFont typeface="Wingdings" panose="05000000000000000000" pitchFamily="2" charset="2"/>
              <a:buNone/>
              <a:defRPr/>
            </a:pPr>
            <a:endParaRPr lang="en-US" sz="2800" dirty="0"/>
          </a:p>
          <a:p>
            <a:pPr eaLnBrk="1" hangingPunct="1">
              <a:lnSpc>
                <a:spcPct val="80000"/>
              </a:lnSpc>
              <a:defRPr/>
            </a:pPr>
            <a:endParaRPr lang="en-US" sz="2800" dirty="0"/>
          </a:p>
        </p:txBody>
      </p:sp>
      <p:sp>
        <p:nvSpPr>
          <p:cNvPr id="9" name="Rectangle 6"/>
          <p:cNvSpPr>
            <a:spLocks noGrp="1" noChangeArrowheads="1"/>
          </p:cNvSpPr>
          <p:nvPr>
            <p:ph type="sldNum" sz="quarter" idx="12"/>
          </p:nvPr>
        </p:nvSpPr>
        <p:spPr>
          <a:xfrm>
            <a:off x="7971883" y="6264437"/>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670AC5-4DEE-4C26-BF9E-1A41685CA99F}" type="slidenum">
              <a:rPr lang="en-US" altLang="en-US" sz="1800" b="1">
                <a:solidFill>
                  <a:schemeClr val="bg1"/>
                </a:solidFill>
                <a:latin typeface="Garamond" panose="02020404030301010803" pitchFamily="18" charset="0"/>
              </a:rPr>
              <a:pPr eaLnBrk="1" hangingPunct="1"/>
              <a:t>62</a:t>
            </a:fld>
            <a:endParaRPr lang="en-US" altLang="en-US" sz="1800" b="1" dirty="0">
              <a:solidFill>
                <a:schemeClr val="bg1"/>
              </a:solidFill>
              <a:latin typeface="Garamond" panose="02020404030301010803" pitchFamily="18" charset="0"/>
            </a:endParaRPr>
          </a:p>
        </p:txBody>
      </p:sp>
      <p:sp>
        <p:nvSpPr>
          <p:cNvPr id="10" name="Text Box 9"/>
          <p:cNvSpPr txBox="1">
            <a:spLocks noChangeArrowheads="1"/>
          </p:cNvSpPr>
          <p:nvPr/>
        </p:nvSpPr>
        <p:spPr bwMode="auto">
          <a:xfrm>
            <a:off x="365759" y="6445156"/>
            <a:ext cx="842670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 F.</a:t>
            </a:r>
            <a:endParaRPr lang="en-US" altLang="en-US" i="1" dirty="0">
              <a:solidFill>
                <a:schemeClr val="bg1"/>
              </a:solidFill>
            </a:endParaRPr>
          </a:p>
        </p:txBody>
      </p:sp>
    </p:spTree>
    <p:extLst>
      <p:ext uri="{BB962C8B-B14F-4D97-AF65-F5344CB8AC3E}">
        <p14:creationId xmlns:p14="http://schemas.microsoft.com/office/powerpoint/2010/main" val="955794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algn="ctr" eaLnBrk="1" hangingPunct="1"/>
            <a:r>
              <a:rPr lang="en-US" altLang="en-US" sz="3800" dirty="0"/>
              <a:t>Non-Compliant Goals – </a:t>
            </a:r>
            <a:br>
              <a:rPr lang="en-US" altLang="en-US" sz="3800" dirty="0"/>
            </a:br>
            <a:r>
              <a:rPr lang="en-US" altLang="en-US" sz="3800" dirty="0"/>
              <a:t>Speech/Language</a:t>
            </a:r>
          </a:p>
        </p:txBody>
      </p:sp>
      <p:sp>
        <p:nvSpPr>
          <p:cNvPr id="45061" name="Rectangle 3"/>
          <p:cNvSpPr>
            <a:spLocks noGrp="1" noChangeArrowheads="1"/>
          </p:cNvSpPr>
          <p:nvPr>
            <p:ph idx="1"/>
          </p:nvPr>
        </p:nvSpPr>
        <p:spPr/>
        <p:txBody>
          <a:bodyPr>
            <a:normAutofit fontScale="92500" lnSpcReduction="10000"/>
          </a:bodyPr>
          <a:lstStyle/>
          <a:p>
            <a:pPr marL="514350" indent="-514350" eaLnBrk="1" hangingPunct="1">
              <a:lnSpc>
                <a:spcPct val="90000"/>
              </a:lnSpc>
              <a:buSzPct val="80000"/>
              <a:buFont typeface="Garamond" panose="02020404030301010803" pitchFamily="18" charset="0"/>
              <a:buAutoNum type="arabicPeriod"/>
            </a:pPr>
            <a:r>
              <a:rPr lang="en-US" altLang="en-US" sz="2700" dirty="0"/>
              <a:t>“When asked, Sue will say /sh/ in all positions in words, sentences, and conversation with 90% accuracy.”</a:t>
            </a:r>
          </a:p>
          <a:p>
            <a:pPr marL="514350" indent="-514350" eaLnBrk="1" hangingPunct="1">
              <a:lnSpc>
                <a:spcPct val="90000"/>
              </a:lnSpc>
              <a:buSzPct val="80000"/>
              <a:buFont typeface="Garamond" panose="02020404030301010803" pitchFamily="18" charset="0"/>
              <a:buAutoNum type="arabicPeriod"/>
            </a:pPr>
            <a:r>
              <a:rPr lang="en-US" altLang="en-US" sz="2700" dirty="0"/>
              <a:t>“Bob will increase overall speech intelligibility by producing various CV combinations without omitting consonant sounds or syllables.”</a:t>
            </a:r>
          </a:p>
          <a:p>
            <a:pPr marL="514350" indent="-514350" eaLnBrk="1" hangingPunct="1">
              <a:lnSpc>
                <a:spcPct val="90000"/>
              </a:lnSpc>
              <a:buSzPct val="80000"/>
              <a:buFont typeface="Garamond" panose="02020404030301010803" pitchFamily="18" charset="0"/>
              <a:buAutoNum type="arabicPeriod"/>
            </a:pPr>
            <a:r>
              <a:rPr lang="en-US" altLang="en-US" sz="2700" dirty="0"/>
              <a:t>“Bob will increase his vocabulary comprehension from a below average level to an average level by </a:t>
            </a:r>
            <a:r>
              <a:rPr lang="en-US" altLang="en-US" sz="2700" i="1" dirty="0"/>
              <a:t>(date</a:t>
            </a:r>
            <a:r>
              <a:rPr lang="en-US" altLang="en-US" sz="2700" dirty="0"/>
              <a:t>).”</a:t>
            </a:r>
          </a:p>
          <a:p>
            <a:pPr marL="514350" indent="-514350" eaLnBrk="1" hangingPunct="1">
              <a:lnSpc>
                <a:spcPct val="90000"/>
              </a:lnSpc>
              <a:buSzPct val="80000"/>
              <a:buFont typeface="Garamond" panose="02020404030301010803" pitchFamily="18" charset="0"/>
              <a:buAutoNum type="arabicPeriod"/>
            </a:pPr>
            <a:r>
              <a:rPr lang="en-US" altLang="en-US" sz="2700" dirty="0"/>
              <a:t>“Sue will demonstrate understanding of curriculum and language used in a 5</a:t>
            </a:r>
            <a:r>
              <a:rPr lang="en-US" altLang="en-US" sz="2700" baseline="30000" dirty="0"/>
              <a:t>th</a:t>
            </a:r>
            <a:r>
              <a:rPr lang="en-US" altLang="en-US" sz="2700" dirty="0"/>
              <a:t> grade classroom.”</a:t>
            </a:r>
          </a:p>
        </p:txBody>
      </p:sp>
      <p:sp>
        <p:nvSpPr>
          <p:cNvPr id="9" name="Rectangle 6"/>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63D4B1-5822-4BE6-BFE4-4DB764573430}" type="slidenum">
              <a:rPr lang="en-US" altLang="en-US" sz="1800" b="1">
                <a:solidFill>
                  <a:schemeClr val="tx2"/>
                </a:solidFill>
                <a:latin typeface="Garamond" panose="02020404030301010803" pitchFamily="18" charset="0"/>
              </a:rPr>
              <a:pPr eaLnBrk="1" hangingPunct="1"/>
              <a:t>63</a:t>
            </a:fld>
            <a:endParaRPr lang="en-US" altLang="en-US" sz="1800" b="1" dirty="0">
              <a:solidFill>
                <a:schemeClr val="tx2"/>
              </a:solidFill>
              <a:latin typeface="Garamond" panose="02020404030301010803" pitchFamily="18" charset="0"/>
            </a:endParaRPr>
          </a:p>
        </p:txBody>
      </p:sp>
    </p:spTree>
    <p:extLst>
      <p:ext uri="{BB962C8B-B14F-4D97-AF65-F5344CB8AC3E}">
        <p14:creationId xmlns:p14="http://schemas.microsoft.com/office/powerpoint/2010/main" val="2597345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normAutofit fontScale="90000"/>
          </a:bodyPr>
          <a:lstStyle/>
          <a:p>
            <a:pPr algn="ctr" eaLnBrk="1" hangingPunct="1"/>
            <a:r>
              <a:rPr lang="en-US" altLang="en-US" sz="3800" dirty="0"/>
              <a:t>Compliant Goals – </a:t>
            </a:r>
            <a:br>
              <a:rPr lang="en-US" altLang="en-US" sz="3800" dirty="0"/>
            </a:br>
            <a:r>
              <a:rPr lang="en-US" altLang="en-US" sz="3800" dirty="0"/>
              <a:t>Motor (Fine)</a:t>
            </a:r>
            <a:br>
              <a:rPr lang="en-US" altLang="en-US" sz="3800" dirty="0"/>
            </a:br>
            <a:endParaRPr lang="en-US" altLang="en-US" sz="3800" dirty="0"/>
          </a:p>
        </p:txBody>
      </p:sp>
      <p:sp>
        <p:nvSpPr>
          <p:cNvPr id="57349" name="Rectangle 3"/>
          <p:cNvSpPr>
            <a:spLocks noGrp="1" noChangeArrowheads="1"/>
          </p:cNvSpPr>
          <p:nvPr>
            <p:ph idx="1"/>
          </p:nvPr>
        </p:nvSpPr>
        <p:spPr/>
        <p:txBody>
          <a:bodyPr>
            <a:normAutofit fontScale="85000" lnSpcReduction="20000"/>
          </a:bodyPr>
          <a:lstStyle/>
          <a:p>
            <a:pPr marL="512064" indent="-512064" eaLnBrk="1" hangingPunct="1">
              <a:lnSpc>
                <a:spcPct val="90000"/>
              </a:lnSpc>
              <a:buSzPct val="80000"/>
              <a:buFont typeface="Garamond" panose="02020404030301010803" pitchFamily="18" charset="0"/>
              <a:buAutoNum type="arabicPeriod"/>
            </a:pPr>
            <a:r>
              <a:rPr lang="en-US" altLang="en-US" sz="2600" dirty="0"/>
              <a:t>“Sue will improve her fine motor skills in the areas of tracing, copying, and cutting from the 1st percentile to the 3rd percentile as measured by standardized assessment.”</a:t>
            </a:r>
          </a:p>
          <a:p>
            <a:pPr marL="512064" indent="-512064" eaLnBrk="1" hangingPunct="1">
              <a:lnSpc>
                <a:spcPct val="90000"/>
              </a:lnSpc>
              <a:buSzPct val="80000"/>
              <a:buFont typeface="Garamond" panose="02020404030301010803" pitchFamily="18" charset="0"/>
              <a:buAutoNum type="arabicPeriod"/>
            </a:pPr>
            <a:r>
              <a:rPr lang="en-US" altLang="en-US" sz="2600" dirty="0"/>
              <a:t>“Bob will improve fine motor skills from being able to control a pencil in a maze with angled lines within ¼ inch to </a:t>
            </a:r>
            <a:r>
              <a:rPr lang="en-US" altLang="en-US" sz="2600" dirty="0">
                <a:cs typeface="Arial" panose="020B0604020202020204" pitchFamily="34" charset="0"/>
              </a:rPr>
              <a:t>⅛ </a:t>
            </a:r>
            <a:r>
              <a:rPr lang="en-US" altLang="en-US" sz="2600" dirty="0"/>
              <a:t>- 1/16 inch as measured by weekly OT data.”</a:t>
            </a:r>
          </a:p>
          <a:p>
            <a:pPr marL="512064" indent="-512064" eaLnBrk="1" hangingPunct="1">
              <a:lnSpc>
                <a:spcPct val="90000"/>
              </a:lnSpc>
              <a:buSzPct val="80000"/>
              <a:buFont typeface="Garamond" panose="02020404030301010803" pitchFamily="18" charset="0"/>
              <a:buAutoNum type="arabicPeriod"/>
            </a:pPr>
            <a:r>
              <a:rPr lang="en-US" altLang="en-US" sz="2600" dirty="0"/>
              <a:t>“Bob will improve his fine motor skills from 48 months to 72 months as measured by the Battelle Developmental Inventory by </a:t>
            </a:r>
            <a:r>
              <a:rPr lang="en-US" altLang="en-US" sz="2600" i="1" dirty="0"/>
              <a:t>(date)</a:t>
            </a:r>
            <a:r>
              <a:rPr lang="en-US" altLang="en-US" sz="2600" dirty="0"/>
              <a:t>.”</a:t>
            </a:r>
          </a:p>
          <a:p>
            <a:pPr marL="512064" indent="-512064" eaLnBrk="1" hangingPunct="1">
              <a:lnSpc>
                <a:spcPct val="90000"/>
              </a:lnSpc>
              <a:buSzPct val="80000"/>
              <a:buFont typeface="Garamond" panose="02020404030301010803" pitchFamily="18" charset="0"/>
              <a:buAutoNum type="arabicPeriod"/>
            </a:pPr>
            <a:r>
              <a:rPr lang="en-US" altLang="en-US" sz="2600" dirty="0"/>
              <a:t>“Sue will improve fine motor control by 15% increased speed in hand dexterity tasks as measured by improving from 98 seconds to 83 seconds to place 30 small pegs.”</a:t>
            </a:r>
          </a:p>
        </p:txBody>
      </p:sp>
      <p:sp>
        <p:nvSpPr>
          <p:cNvPr id="9" name="Rectangle 6"/>
          <p:cNvSpPr>
            <a:spLocks noGrp="1" noChangeArrowheads="1"/>
          </p:cNvSpPr>
          <p:nvPr>
            <p:ph type="sldNum" sz="quarter" idx="12"/>
          </p:nvPr>
        </p:nvSpPr>
        <p:spPr>
          <a:xfrm>
            <a:off x="7950862" y="6210422"/>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1C8AB2-5D75-44B3-AF9F-CC57D133DF7D}" type="slidenum">
              <a:rPr lang="en-US" altLang="en-US" sz="1800" b="1">
                <a:solidFill>
                  <a:schemeClr val="bg1"/>
                </a:solidFill>
                <a:latin typeface="Garamond" panose="02020404030301010803" pitchFamily="18" charset="0"/>
              </a:rPr>
              <a:pPr eaLnBrk="1" hangingPunct="1"/>
              <a:t>64</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120299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normAutofit fontScale="90000"/>
          </a:bodyPr>
          <a:lstStyle/>
          <a:p>
            <a:pPr algn="ctr" eaLnBrk="1" hangingPunct="1"/>
            <a:r>
              <a:rPr lang="en-US" altLang="en-US" sz="3800" dirty="0"/>
              <a:t>Compliant Goals – </a:t>
            </a:r>
            <a:br>
              <a:rPr lang="en-US" altLang="en-US" sz="3800" dirty="0"/>
            </a:br>
            <a:r>
              <a:rPr lang="en-US" altLang="en-US" sz="3800" dirty="0"/>
              <a:t>Motor (Gross)</a:t>
            </a:r>
            <a:br>
              <a:rPr lang="en-US" altLang="en-US" sz="3800" dirty="0"/>
            </a:br>
            <a:endParaRPr lang="en-US" altLang="en-US" sz="3800" dirty="0"/>
          </a:p>
        </p:txBody>
      </p:sp>
      <p:sp>
        <p:nvSpPr>
          <p:cNvPr id="58373" name="Rectangle 3"/>
          <p:cNvSpPr>
            <a:spLocks noGrp="1" noChangeArrowheads="1"/>
          </p:cNvSpPr>
          <p:nvPr>
            <p:ph idx="1"/>
          </p:nvPr>
        </p:nvSpPr>
        <p:spPr/>
        <p:txBody>
          <a:bodyPr>
            <a:normAutofit fontScale="92500" lnSpcReduction="10000"/>
          </a:bodyPr>
          <a:lstStyle/>
          <a:p>
            <a:pPr marL="339725" indent="-339725" eaLnBrk="1" hangingPunct="1">
              <a:lnSpc>
                <a:spcPct val="80000"/>
              </a:lnSpc>
              <a:buSzPct val="80000"/>
              <a:buFont typeface="Garamond" panose="02020404030301010803" pitchFamily="18" charset="0"/>
              <a:buAutoNum type="arabicPeriod"/>
            </a:pPr>
            <a:r>
              <a:rPr lang="en-US" altLang="en-US" sz="2600" dirty="0"/>
              <a:t>“Bob will improve gross motor skills from hopping forward 1 time on one foot to skipping forward 40 feet as measured by therapist data on 4 of 5 trials.”</a:t>
            </a:r>
          </a:p>
          <a:p>
            <a:pPr marL="339725" indent="-339725" eaLnBrk="1" hangingPunct="1">
              <a:lnSpc>
                <a:spcPct val="80000"/>
              </a:lnSpc>
              <a:buSzPct val="80000"/>
              <a:buFont typeface="Garamond" panose="02020404030301010803" pitchFamily="18" charset="0"/>
              <a:buAutoNum type="arabicPeriod"/>
            </a:pPr>
            <a:r>
              <a:rPr lang="en-US" altLang="en-US" sz="2600" dirty="0"/>
              <a:t>“Sue will improve trunk control from being able to reach 25% outside base of support to able to reach 75% outside base of support as measured by monthly PT data.”</a:t>
            </a:r>
          </a:p>
          <a:p>
            <a:pPr marL="339725" indent="-339725" eaLnBrk="1" hangingPunct="1">
              <a:lnSpc>
                <a:spcPct val="80000"/>
              </a:lnSpc>
              <a:buSzPct val="80000"/>
              <a:buFont typeface="Garamond" panose="02020404030301010803" pitchFamily="18" charset="0"/>
              <a:buAutoNum type="arabicPeriod"/>
            </a:pPr>
            <a:r>
              <a:rPr lang="en-US" altLang="en-US" sz="2600" dirty="0"/>
              <a:t>“To improve Sue’s functional gross motor skills from propelling her wheelchair for 20 feet to propelling it between classrooms independently and from bearing weight at a table for 3 minutes to bearing weight for at least 5 minutes as measured by mastery of the objectives below.”</a:t>
            </a:r>
          </a:p>
        </p:txBody>
      </p:sp>
      <p:sp>
        <p:nvSpPr>
          <p:cNvPr id="9" name="Rectangle 6"/>
          <p:cNvSpPr>
            <a:spLocks noGrp="1" noChangeArrowheads="1"/>
          </p:cNvSpPr>
          <p:nvPr>
            <p:ph type="sldNum" sz="quarter" idx="12"/>
          </p:nvPr>
        </p:nvSpPr>
        <p:spPr>
          <a:xfrm>
            <a:off x="7961372" y="6210423"/>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F3904F-B9AC-46F7-B1EF-56ACA812F8EF}" type="slidenum">
              <a:rPr lang="en-US" altLang="en-US" sz="1800" b="1">
                <a:solidFill>
                  <a:schemeClr val="bg1"/>
                </a:solidFill>
                <a:latin typeface="Garamond" panose="02020404030301010803" pitchFamily="18" charset="0"/>
              </a:rPr>
              <a:pPr eaLnBrk="1" hangingPunct="1"/>
              <a:t>65</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2448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algn="ctr" eaLnBrk="1" hangingPunct="1"/>
            <a:r>
              <a:rPr lang="en-US" altLang="en-US" sz="3800" dirty="0"/>
              <a:t>Non-Compliant Goals – </a:t>
            </a:r>
            <a:br>
              <a:rPr lang="en-US" altLang="en-US" sz="3800" dirty="0"/>
            </a:br>
            <a:r>
              <a:rPr lang="en-US" altLang="en-US" sz="3800" dirty="0"/>
              <a:t>Motor (Fine &amp; Gross)</a:t>
            </a:r>
          </a:p>
        </p:txBody>
      </p:sp>
      <p:sp>
        <p:nvSpPr>
          <p:cNvPr id="59397" name="Rectangle 3"/>
          <p:cNvSpPr>
            <a:spLocks noGrp="1" noChangeArrowheads="1"/>
          </p:cNvSpPr>
          <p:nvPr>
            <p:ph idx="1"/>
          </p:nvPr>
        </p:nvSpPr>
        <p:spPr/>
        <p:txBody>
          <a:bodyPr>
            <a:normAutofit fontScale="92500" lnSpcReduction="10000"/>
          </a:bodyPr>
          <a:lstStyle/>
          <a:p>
            <a:pPr marL="339725" indent="-339725" eaLnBrk="1" hangingPunct="1">
              <a:buSzPct val="80000"/>
              <a:buFont typeface="+mj-lt"/>
              <a:buAutoNum type="arabicPeriod"/>
              <a:defRPr/>
            </a:pPr>
            <a:r>
              <a:rPr lang="en-US" sz="2400" dirty="0"/>
              <a:t>“Bob will demonstrate improved fine/visual motor skills as demonstrated by his ability to manipulate all fasteners (snaps, buttons, and zippers) from requiring maximum assistance to requiring minimum assistance by </a:t>
            </a:r>
            <a:r>
              <a:rPr lang="en-US" sz="2400" i="1" dirty="0"/>
              <a:t>(date)</a:t>
            </a:r>
            <a:r>
              <a:rPr lang="en-US" sz="2400" dirty="0"/>
              <a:t>.”</a:t>
            </a:r>
          </a:p>
          <a:p>
            <a:pPr marL="339725" indent="-339725" eaLnBrk="1" hangingPunct="1">
              <a:buSzPct val="80000"/>
              <a:buFont typeface="+mj-lt"/>
              <a:buAutoNum type="arabicPeriod"/>
              <a:defRPr/>
            </a:pPr>
            <a:r>
              <a:rPr lang="en-US" sz="2400" dirty="0"/>
              <a:t>“By </a:t>
            </a:r>
            <a:r>
              <a:rPr lang="en-US" sz="2400" i="1" dirty="0"/>
              <a:t>(date)</a:t>
            </a:r>
            <a:r>
              <a:rPr lang="en-US" sz="2400" dirty="0"/>
              <a:t>, when given a classroom writing assignment, Bob will write, improving the legibility of his writing from inconsistent placement of letters and words in relation to the lines to 75% accuracy in letter/word placement as measured by writing samples.”</a:t>
            </a:r>
          </a:p>
          <a:p>
            <a:pPr marL="339725" indent="-339725" eaLnBrk="1" hangingPunct="1">
              <a:buSzPct val="80000"/>
              <a:buFont typeface="+mj-lt"/>
              <a:buAutoNum type="arabicPeriod"/>
              <a:defRPr/>
            </a:pPr>
            <a:r>
              <a:rPr lang="en-US" sz="2400" dirty="0"/>
              <a:t>“Sue will improve gross motor skills to participate fully in PE and maintain a healthy lifestyle as measured by meeting the below objectives by </a:t>
            </a:r>
            <a:r>
              <a:rPr lang="en-US" sz="2400" i="1" dirty="0"/>
              <a:t>(date)</a:t>
            </a:r>
            <a:r>
              <a:rPr lang="en-US" sz="2400" dirty="0"/>
              <a:t>.”</a:t>
            </a:r>
          </a:p>
          <a:p>
            <a:pPr eaLnBrk="1" hangingPunct="1">
              <a:buFont typeface="Wingdings" panose="05000000000000000000" pitchFamily="2" charset="2"/>
              <a:buNone/>
              <a:defRPr/>
            </a:pPr>
            <a:endParaRPr lang="en-US" sz="2600" dirty="0"/>
          </a:p>
          <a:p>
            <a:pPr eaLnBrk="1" hangingPunct="1">
              <a:defRPr/>
            </a:pPr>
            <a:endParaRPr lang="en-US" sz="2600" dirty="0"/>
          </a:p>
        </p:txBody>
      </p:sp>
      <p:sp>
        <p:nvSpPr>
          <p:cNvPr id="9" name="Rectangle 6"/>
          <p:cNvSpPr>
            <a:spLocks noGrp="1" noChangeArrowheads="1"/>
          </p:cNvSpPr>
          <p:nvPr>
            <p:ph type="sldNum" sz="quarter" idx="12"/>
          </p:nvPr>
        </p:nvSpPr>
        <p:spPr>
          <a:xfrm>
            <a:off x="7874750" y="6210423"/>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E6B5E0-3A7D-4826-85EC-2312013E7B42}" type="slidenum">
              <a:rPr lang="en-US" altLang="en-US" sz="1800" b="1">
                <a:solidFill>
                  <a:schemeClr val="bg1"/>
                </a:solidFill>
                <a:latin typeface="Garamond" panose="02020404030301010803" pitchFamily="18" charset="0"/>
              </a:rPr>
              <a:pPr eaLnBrk="1" hangingPunct="1"/>
              <a:t>66</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844638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nchor="ctr">
            <a:normAutofit fontScale="90000"/>
          </a:bodyPr>
          <a:lstStyle/>
          <a:p>
            <a:pPr algn="ctr" eaLnBrk="1" hangingPunct="1"/>
            <a:r>
              <a:rPr lang="en-US" altLang="en-US" sz="3800" dirty="0"/>
              <a:t>Compliant Goals – </a:t>
            </a:r>
            <a:br>
              <a:rPr lang="en-US" altLang="en-US" sz="3800" dirty="0"/>
            </a:br>
            <a:r>
              <a:rPr lang="en-US" altLang="en-US" sz="3800" dirty="0"/>
              <a:t>Transition/Vocational Skills</a:t>
            </a:r>
            <a:br>
              <a:rPr lang="en-US" altLang="en-US" sz="3800" dirty="0"/>
            </a:br>
            <a:endParaRPr lang="en-US" altLang="en-US" sz="3800" dirty="0"/>
          </a:p>
        </p:txBody>
      </p:sp>
      <p:sp>
        <p:nvSpPr>
          <p:cNvPr id="60421" name="Rectangle 3"/>
          <p:cNvSpPr>
            <a:spLocks noGrp="1" noChangeArrowheads="1"/>
          </p:cNvSpPr>
          <p:nvPr>
            <p:ph idx="1"/>
          </p:nvPr>
        </p:nvSpPr>
        <p:spPr/>
        <p:txBody>
          <a:bodyPr>
            <a:normAutofit fontScale="92500" lnSpcReduction="20000"/>
          </a:bodyPr>
          <a:lstStyle/>
          <a:p>
            <a:pPr marL="514350" indent="-514350" eaLnBrk="1" hangingPunct="1">
              <a:lnSpc>
                <a:spcPct val="90000"/>
              </a:lnSpc>
              <a:buSzPct val="80000"/>
              <a:buFont typeface="Garamond" panose="02020404030301010803" pitchFamily="18" charset="0"/>
              <a:buAutoNum type="arabicPeriod"/>
            </a:pPr>
            <a:r>
              <a:rPr lang="en-US" altLang="en-US" sz="2800" dirty="0"/>
              <a:t>“Sue will identify jobs of interest from indicating no jobs of interest to listing at least 3 potential jobs of interest as measured by career portfolio.”</a:t>
            </a:r>
          </a:p>
          <a:p>
            <a:pPr marL="514350" indent="-514350" eaLnBrk="1" hangingPunct="1">
              <a:lnSpc>
                <a:spcPct val="90000"/>
              </a:lnSpc>
              <a:buSzPct val="80000"/>
              <a:buFont typeface="Garamond" panose="02020404030301010803" pitchFamily="18" charset="0"/>
              <a:buAutoNum type="arabicPeriod"/>
            </a:pPr>
            <a:r>
              <a:rPr lang="en-US" altLang="en-US" sz="2800" dirty="0"/>
              <a:t>“Bob will increase his Work Experience Evaluation Rating from a 27/50 (graded on </a:t>
            </a:r>
            <a:r>
              <a:rPr lang="en-US" altLang="en-US" sz="2800" i="1" dirty="0"/>
              <a:t>(date)</a:t>
            </a:r>
            <a:r>
              <a:rPr lang="en-US" altLang="en-US" sz="2800" dirty="0"/>
              <a:t>) to a 40/50 or higher by </a:t>
            </a:r>
            <a:r>
              <a:rPr lang="en-US" altLang="en-US" sz="2800" i="1" dirty="0"/>
              <a:t>(date)</a:t>
            </a:r>
            <a:r>
              <a:rPr lang="en-US" altLang="en-US" sz="2800" dirty="0"/>
              <a:t>.”</a:t>
            </a:r>
          </a:p>
          <a:p>
            <a:pPr marL="514350" indent="-514350" eaLnBrk="1" hangingPunct="1">
              <a:lnSpc>
                <a:spcPct val="90000"/>
              </a:lnSpc>
              <a:buSzPct val="80000"/>
              <a:buFont typeface="Garamond" panose="02020404030301010803" pitchFamily="18" charset="0"/>
              <a:buAutoNum type="arabicPeriod"/>
            </a:pPr>
            <a:r>
              <a:rPr lang="en-US" altLang="en-US" sz="2800" dirty="0"/>
              <a:t>“When given potential careers of interest, Bob will improve his vocational skills from being able to list 0 job-related requirements to listing at least 3 requirements as measured by teacher data collection sheets.”</a:t>
            </a:r>
          </a:p>
        </p:txBody>
      </p:sp>
      <p:sp>
        <p:nvSpPr>
          <p:cNvPr id="9" name="Rectangle 6"/>
          <p:cNvSpPr>
            <a:spLocks noGrp="1" noChangeArrowheads="1"/>
          </p:cNvSpPr>
          <p:nvPr>
            <p:ph type="sldNum" sz="quarter" idx="12"/>
          </p:nvPr>
        </p:nvSpPr>
        <p:spPr>
          <a:xfrm>
            <a:off x="7971883" y="6225660"/>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6C875A-7891-46A8-AD8A-33A1213E75C0}" type="slidenum">
              <a:rPr lang="en-US" altLang="en-US" sz="1800" b="1">
                <a:solidFill>
                  <a:schemeClr val="bg1"/>
                </a:solidFill>
                <a:latin typeface="Garamond" panose="02020404030301010803" pitchFamily="18" charset="0"/>
              </a:rPr>
              <a:pPr eaLnBrk="1" hangingPunct="1"/>
              <a:t>67</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0959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ormAutofit fontScale="90000"/>
          </a:bodyPr>
          <a:lstStyle/>
          <a:p>
            <a:pPr algn="ctr" eaLnBrk="1" hangingPunct="1"/>
            <a:r>
              <a:rPr lang="en-US" altLang="en-US" sz="3800" dirty="0"/>
              <a:t>Compliant Goals – </a:t>
            </a:r>
            <a:br>
              <a:rPr lang="en-US" altLang="en-US" sz="3800" dirty="0"/>
            </a:br>
            <a:r>
              <a:rPr lang="en-US" altLang="en-US" sz="3800" dirty="0"/>
              <a:t>Transition (cont.)</a:t>
            </a:r>
            <a:br>
              <a:rPr lang="en-US" altLang="en-US" sz="3800" dirty="0"/>
            </a:br>
            <a:endParaRPr lang="en-US" altLang="en-US" sz="3800" dirty="0"/>
          </a:p>
        </p:txBody>
      </p:sp>
      <p:sp>
        <p:nvSpPr>
          <p:cNvPr id="61445" name="Rectangle 3"/>
          <p:cNvSpPr>
            <a:spLocks noGrp="1" noChangeArrowheads="1"/>
          </p:cNvSpPr>
          <p:nvPr>
            <p:ph idx="1"/>
          </p:nvPr>
        </p:nvSpPr>
        <p:spPr/>
        <p:txBody>
          <a:bodyPr>
            <a:normAutofit fontScale="92500" lnSpcReduction="20000"/>
          </a:bodyPr>
          <a:lstStyle/>
          <a:p>
            <a:pPr marL="514350" indent="-514350" eaLnBrk="1" hangingPunct="1">
              <a:lnSpc>
                <a:spcPct val="90000"/>
              </a:lnSpc>
              <a:buSzPct val="80000"/>
              <a:buFont typeface="Garamond" panose="02020404030301010803" pitchFamily="18" charset="0"/>
              <a:buAutoNum type="arabicPeriod"/>
            </a:pPr>
            <a:r>
              <a:rPr lang="en-US" altLang="en-US" sz="2800" dirty="0"/>
              <a:t>“When given contact information for Disability Student Services at the local community college, Bob will find out about accommodations and services, improving knowledge of the available accommodations/services from 0% to 100% as measured by conference and write up of services with special education teacher.”</a:t>
            </a:r>
          </a:p>
          <a:p>
            <a:pPr marL="514350" indent="-514350" eaLnBrk="1" hangingPunct="1">
              <a:lnSpc>
                <a:spcPct val="90000"/>
              </a:lnSpc>
              <a:buSzPct val="80000"/>
              <a:buFont typeface="Garamond" panose="02020404030301010803" pitchFamily="18" charset="0"/>
              <a:buAutoNum type="arabicPeriod"/>
            </a:pPr>
            <a:r>
              <a:rPr lang="en-US" altLang="en-US" sz="2800" dirty="0"/>
              <a:t>“Sue will perform a specified job-related task, improving from being able to accomplish the task in 30-45 minutes to performing the job in 20 minutes with 2 or less verbal prompts as measured by data sheets</a:t>
            </a:r>
            <a:r>
              <a:rPr lang="en-US" altLang="en-US" dirty="0"/>
              <a:t>.</a:t>
            </a:r>
            <a:r>
              <a:rPr lang="en-US" altLang="en-US" sz="2800" dirty="0"/>
              <a:t>”</a:t>
            </a:r>
          </a:p>
        </p:txBody>
      </p:sp>
      <p:sp>
        <p:nvSpPr>
          <p:cNvPr id="9" name="Rectangle 6"/>
          <p:cNvSpPr>
            <a:spLocks noGrp="1" noChangeArrowheads="1"/>
          </p:cNvSpPr>
          <p:nvPr>
            <p:ph type="sldNum" sz="quarter" idx="12"/>
          </p:nvPr>
        </p:nvSpPr>
        <p:spPr>
          <a:xfrm>
            <a:off x="7971883" y="6231443"/>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E09459-3A81-4830-854E-AFAC0FE600D8}" type="slidenum">
              <a:rPr lang="en-US" altLang="en-US" sz="1800" b="1">
                <a:solidFill>
                  <a:schemeClr val="bg1"/>
                </a:solidFill>
                <a:latin typeface="Garamond" panose="02020404030301010803" pitchFamily="18" charset="0"/>
              </a:rPr>
              <a:pPr eaLnBrk="1" hangingPunct="1"/>
              <a:t>68</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131504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normAutofit fontScale="90000"/>
          </a:bodyPr>
          <a:lstStyle/>
          <a:p>
            <a:pPr algn="ctr" eaLnBrk="1" hangingPunct="1"/>
            <a:r>
              <a:rPr lang="en-US" altLang="en-US" sz="3800" dirty="0"/>
              <a:t>Compliant Goals – </a:t>
            </a:r>
            <a:br>
              <a:rPr lang="en-US" altLang="en-US" sz="3800" dirty="0"/>
            </a:br>
            <a:r>
              <a:rPr lang="en-US" altLang="en-US" sz="3800" dirty="0"/>
              <a:t>Transition (cont.)</a:t>
            </a:r>
            <a:br>
              <a:rPr lang="en-US" altLang="en-US" sz="3800" dirty="0"/>
            </a:br>
            <a:endParaRPr lang="en-US" altLang="en-US" sz="3800" dirty="0"/>
          </a:p>
        </p:txBody>
      </p:sp>
      <p:sp>
        <p:nvSpPr>
          <p:cNvPr id="62469" name="Rectangle 3"/>
          <p:cNvSpPr>
            <a:spLocks noGrp="1" noChangeArrowheads="1"/>
          </p:cNvSpPr>
          <p:nvPr>
            <p:ph idx="1"/>
          </p:nvPr>
        </p:nvSpPr>
        <p:spPr/>
        <p:txBody>
          <a:bodyPr>
            <a:normAutofit lnSpcReduction="10000"/>
          </a:bodyPr>
          <a:lstStyle/>
          <a:p>
            <a:pPr marL="514350" indent="-514350" eaLnBrk="1" hangingPunct="1">
              <a:buSzPct val="80000"/>
              <a:buFont typeface="Garamond" panose="02020404030301010803" pitchFamily="18" charset="0"/>
              <a:buAutoNum type="arabicPeriod"/>
            </a:pPr>
            <a:r>
              <a:rPr lang="en-US" altLang="en-US" sz="2800" dirty="0"/>
              <a:t>“Sue will follow a recipe, improving meal preparation skills from 2 meals prepared successfully per week to 5 meals prepared successfully per week as measured by documentation of formal teacher observations.”</a:t>
            </a:r>
          </a:p>
          <a:p>
            <a:pPr marL="514350" indent="-514350" eaLnBrk="1" hangingPunct="1">
              <a:buSzPct val="80000"/>
              <a:buFont typeface="Garamond" panose="02020404030301010803" pitchFamily="18" charset="0"/>
              <a:buAutoNum type="arabicPeriod"/>
            </a:pPr>
            <a:r>
              <a:rPr lang="en-US" altLang="en-US" sz="2800" dirty="0"/>
              <a:t>“Bob will increase work-related skills/behaviors from 5 items to 8 items as measured by the Brigance Inventory in the Work Skills and Behaviors section.”</a:t>
            </a:r>
          </a:p>
        </p:txBody>
      </p:sp>
      <p:sp>
        <p:nvSpPr>
          <p:cNvPr id="9" name="Rectangle 6"/>
          <p:cNvSpPr>
            <a:spLocks noGrp="1" noChangeArrowheads="1"/>
          </p:cNvSpPr>
          <p:nvPr>
            <p:ph type="sldNum" sz="quarter" idx="12"/>
          </p:nvPr>
        </p:nvSpPr>
        <p:spPr>
          <a:xfrm>
            <a:off x="7874750" y="6241954"/>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F4EE95-13D4-4ED0-AF4B-45BFE28271CB}" type="slidenum">
              <a:rPr lang="en-US" altLang="en-US" sz="1800" b="1">
                <a:solidFill>
                  <a:schemeClr val="bg1"/>
                </a:solidFill>
                <a:latin typeface="Garamond" panose="02020404030301010803" pitchFamily="18" charset="0"/>
              </a:rPr>
              <a:pPr eaLnBrk="1" hangingPunct="1"/>
              <a:t>69</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29406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algn="ctr" eaLnBrk="1" hangingPunct="1"/>
            <a:r>
              <a:rPr lang="en-US" altLang="en-US" dirty="0"/>
              <a:t>Module Components</a:t>
            </a:r>
          </a:p>
        </p:txBody>
      </p:sp>
      <p:sp>
        <p:nvSpPr>
          <p:cNvPr id="9221" name="Rectangle 3"/>
          <p:cNvSpPr>
            <a:spLocks noGrp="1" noChangeArrowheads="1"/>
          </p:cNvSpPr>
          <p:nvPr>
            <p:ph idx="1"/>
          </p:nvPr>
        </p:nvSpPr>
        <p:spPr>
          <a:xfrm>
            <a:off x="740228" y="2076646"/>
            <a:ext cx="7833360" cy="3562503"/>
          </a:xfrm>
        </p:spPr>
        <p:txBody>
          <a:bodyPr>
            <a:normAutofit/>
          </a:bodyPr>
          <a:lstStyle/>
          <a:p>
            <a:pPr marL="169863" indent="-169863" eaLnBrk="1" hangingPunct="1">
              <a:buFont typeface="Arial" panose="020B0604020202020204" pitchFamily="34" charset="0"/>
              <a:buChar char="•"/>
            </a:pPr>
            <a:r>
              <a:rPr lang="en-US" altLang="en-US" sz="2600" dirty="0"/>
              <a:t>Module Overview and Instructions for Use</a:t>
            </a:r>
          </a:p>
          <a:p>
            <a:pPr marL="169863" indent="-169863" eaLnBrk="1" hangingPunct="1">
              <a:buFont typeface="Arial" panose="020B0604020202020204" pitchFamily="34" charset="0"/>
              <a:buChar char="•"/>
            </a:pPr>
            <a:endParaRPr lang="en-US" altLang="en-US" sz="2600" dirty="0"/>
          </a:p>
          <a:p>
            <a:pPr marL="169863" indent="-169863" eaLnBrk="1" hangingPunct="1">
              <a:buFont typeface="Arial" panose="020B0604020202020204" pitchFamily="34" charset="0"/>
              <a:buChar char="•"/>
            </a:pPr>
            <a:r>
              <a:rPr lang="en-US" altLang="en-US" sz="2600" dirty="0"/>
              <a:t>Power Point with presenter notes – including a review of the WACs related to each topic and practical guidance on implementation, including compliant and non-compliant examples in many of the areas.</a:t>
            </a:r>
          </a:p>
        </p:txBody>
      </p:sp>
      <p:sp>
        <p:nvSpPr>
          <p:cNvPr id="6" name="Slide Number Placeholder 5"/>
          <p:cNvSpPr txBox="1">
            <a:spLocks noGrp="1"/>
          </p:cNvSpPr>
          <p:nvPr/>
        </p:nvSpPr>
        <p:spPr bwMode="auto">
          <a:xfrm>
            <a:off x="6616998" y="6158578"/>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F5726AA-4B12-44F3-A55F-FDD2B02000A2}" type="slidenum">
              <a:rPr lang="en-US" altLang="en-US" b="1">
                <a:solidFill>
                  <a:schemeClr val="bg1"/>
                </a:solidFill>
                <a:latin typeface="Garamond" panose="02020404030301010803" pitchFamily="18" charset="0"/>
              </a:rPr>
              <a:pPr algn="r" eaLnBrk="1" hangingPunct="1"/>
              <a:t>7</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3922863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algn="ctr" eaLnBrk="1" hangingPunct="1"/>
            <a:r>
              <a:rPr lang="en-US" altLang="en-US" sz="3800" dirty="0">
                <a:solidFill>
                  <a:schemeClr val="tx1"/>
                </a:solidFill>
              </a:rPr>
              <a:t>Non-Compliant Goals – </a:t>
            </a:r>
            <a:br>
              <a:rPr lang="en-US" altLang="en-US" sz="3800" dirty="0">
                <a:solidFill>
                  <a:schemeClr val="tx1"/>
                </a:solidFill>
              </a:rPr>
            </a:br>
            <a:r>
              <a:rPr lang="en-US" altLang="en-US" sz="3800" dirty="0">
                <a:solidFill>
                  <a:schemeClr val="tx1"/>
                </a:solidFill>
              </a:rPr>
              <a:t>Transition/Vocational Skills</a:t>
            </a:r>
          </a:p>
        </p:txBody>
      </p:sp>
      <p:sp>
        <p:nvSpPr>
          <p:cNvPr id="10" name="Rectangle 6"/>
          <p:cNvSpPr>
            <a:spLocks noGrp="1" noChangeArrowheads="1"/>
          </p:cNvSpPr>
          <p:nvPr>
            <p:ph type="sldNum" sz="quarter" idx="12"/>
          </p:nvPr>
        </p:nvSpPr>
        <p:spPr>
          <a:xfrm>
            <a:off x="8007581" y="6210423"/>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171463-489B-4B87-A933-8EC6F82572CC}" type="slidenum">
              <a:rPr lang="en-US" altLang="en-US" sz="1800" b="1">
                <a:solidFill>
                  <a:schemeClr val="bg1"/>
                </a:solidFill>
                <a:latin typeface="Garamond" panose="02020404030301010803" pitchFamily="18" charset="0"/>
              </a:rPr>
              <a:pPr eaLnBrk="1" hangingPunct="1"/>
              <a:t>70</a:t>
            </a:fld>
            <a:endParaRPr lang="en-US" altLang="en-US" sz="1800" b="1" dirty="0">
              <a:solidFill>
                <a:schemeClr val="bg1"/>
              </a:solidFill>
              <a:latin typeface="Garamond" panose="02020404030301010803" pitchFamily="18" charset="0"/>
            </a:endParaRPr>
          </a:p>
        </p:txBody>
      </p:sp>
      <p:sp>
        <p:nvSpPr>
          <p:cNvPr id="2" name="Content Placeholder 1"/>
          <p:cNvSpPr>
            <a:spLocks noGrp="1"/>
          </p:cNvSpPr>
          <p:nvPr>
            <p:ph idx="1"/>
          </p:nvPr>
        </p:nvSpPr>
        <p:spPr/>
        <p:txBody>
          <a:bodyPr>
            <a:noAutofit/>
          </a:bodyPr>
          <a:lstStyle/>
          <a:p>
            <a:pPr>
              <a:buSzPct val="80000"/>
              <a:buFont typeface="Garamond" panose="02020404030301010803" pitchFamily="18" charset="0"/>
              <a:buAutoNum type="arabicPeriod"/>
            </a:pPr>
            <a:r>
              <a:rPr lang="en-US" altLang="en-US" sz="2000" dirty="0"/>
              <a:t>“Bob will pass classes and earn credit toward graduation.”</a:t>
            </a:r>
          </a:p>
          <a:p>
            <a:pPr>
              <a:buSzPct val="80000"/>
              <a:buFont typeface="Garamond" panose="02020404030301010803" pitchFamily="18" charset="0"/>
              <a:buAutoNum type="arabicPeriod"/>
            </a:pPr>
            <a:r>
              <a:rPr lang="en-US" altLang="en-US" sz="2000" dirty="0"/>
              <a:t>“Bob will improve his job-related transitional skills in order to apply for admission into Tri Tech Skills Center.”</a:t>
            </a:r>
          </a:p>
          <a:p>
            <a:pPr>
              <a:buSzPct val="80000"/>
              <a:buFont typeface="Garamond" panose="02020404030301010803" pitchFamily="18" charset="0"/>
              <a:buAutoNum type="arabicPeriod"/>
            </a:pPr>
            <a:r>
              <a:rPr lang="en-US" altLang="en-US" sz="2000" dirty="0"/>
              <a:t>“Bob will increase his knowledge of post-secondary education, employment, and community living as meas. by documentation of successful activities by </a:t>
            </a:r>
            <a:r>
              <a:rPr lang="en-US" altLang="en-US" sz="2000" i="1" dirty="0"/>
              <a:t>(date)</a:t>
            </a:r>
            <a:r>
              <a:rPr lang="en-US" altLang="en-US" sz="2000" dirty="0"/>
              <a:t>.”</a:t>
            </a:r>
          </a:p>
          <a:p>
            <a:pPr>
              <a:buSzPct val="80000"/>
              <a:buFont typeface="Garamond" panose="02020404030301010803" pitchFamily="18" charset="0"/>
              <a:buAutoNum type="arabicPeriod"/>
            </a:pPr>
            <a:r>
              <a:rPr lang="en-US" altLang="en-US" sz="2000" dirty="0"/>
              <a:t>“Sue will increase her knowledge of post-secondary placement opportunities as well as research-based careers based on a completed functional vocational assessment.”</a:t>
            </a:r>
          </a:p>
          <a:p>
            <a:pPr>
              <a:buSzPct val="80000"/>
              <a:buFont typeface="Garamond" panose="02020404030301010803" pitchFamily="18" charset="0"/>
              <a:buAutoNum type="arabicPeriod"/>
            </a:pPr>
            <a:r>
              <a:rPr lang="en-US" altLang="en-US" sz="2000" dirty="0"/>
              <a:t>“Sue will research possible career interests as measured by completion of an interest inventory by </a:t>
            </a:r>
            <a:r>
              <a:rPr lang="en-US" altLang="en-US" sz="2000" i="1" dirty="0"/>
              <a:t>(date)</a:t>
            </a:r>
            <a:r>
              <a:rPr lang="en-US" altLang="en-US" sz="2000" dirty="0"/>
              <a:t>.”</a:t>
            </a:r>
          </a:p>
        </p:txBody>
      </p:sp>
    </p:spTree>
    <p:extLst>
      <p:ext uri="{BB962C8B-B14F-4D97-AF65-F5344CB8AC3E}">
        <p14:creationId xmlns:p14="http://schemas.microsoft.com/office/powerpoint/2010/main" val="808119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algn="ctr" eaLnBrk="1" hangingPunct="1"/>
            <a:r>
              <a:rPr lang="en-US" altLang="en-US" sz="3800" dirty="0">
                <a:solidFill>
                  <a:schemeClr val="tx1"/>
                </a:solidFill>
              </a:rPr>
              <a:t>IEP</a:t>
            </a:r>
            <a:r>
              <a:rPr lang="en-US" altLang="en-US" sz="3800" dirty="0">
                <a:solidFill>
                  <a:srgbClr val="FF0000"/>
                </a:solidFill>
              </a:rPr>
              <a:t> </a:t>
            </a:r>
            <a:r>
              <a:rPr lang="en-US" altLang="en-US" sz="3800" dirty="0"/>
              <a:t>Summary of Services</a:t>
            </a:r>
            <a:br>
              <a:rPr lang="en-US" altLang="en-US" sz="3800" dirty="0"/>
            </a:br>
            <a:r>
              <a:rPr lang="en-US" altLang="en-US" sz="3800" dirty="0"/>
              <a:t>WAC 392-172A-03090(1)(i)</a:t>
            </a:r>
          </a:p>
        </p:txBody>
      </p:sp>
      <p:sp>
        <p:nvSpPr>
          <p:cNvPr id="48133" name="Rectangle 3"/>
          <p:cNvSpPr>
            <a:spLocks noGrp="1" noChangeArrowheads="1"/>
          </p:cNvSpPr>
          <p:nvPr>
            <p:ph idx="1"/>
          </p:nvPr>
        </p:nvSpPr>
        <p:spPr>
          <a:xfrm>
            <a:off x="228600" y="2001806"/>
            <a:ext cx="8839200" cy="4398994"/>
          </a:xfrm>
        </p:spPr>
        <p:txBody>
          <a:bodyPr/>
          <a:lstStyle/>
          <a:p>
            <a:pPr eaLnBrk="1" hangingPunct="1"/>
            <a:r>
              <a:rPr lang="en-US" altLang="en-US" sz="2400" dirty="0"/>
              <a:t>The IEP must include:</a:t>
            </a:r>
          </a:p>
          <a:p>
            <a:pPr lvl="1" eaLnBrk="1" hangingPunct="1"/>
            <a:r>
              <a:rPr lang="en-US" altLang="en-US" sz="2400" dirty="0"/>
              <a:t>“the projected date for the beginning of the services and modifications… and the anticipated frequency, location, and duration of those services and modifications”.</a:t>
            </a:r>
          </a:p>
          <a:p>
            <a:pPr lvl="1" eaLnBrk="1" hangingPunct="1"/>
            <a:endParaRPr lang="en-US" altLang="en-US" sz="800" dirty="0"/>
          </a:p>
          <a:p>
            <a:pPr eaLnBrk="1" hangingPunct="1"/>
            <a:r>
              <a:rPr lang="en-US" altLang="en-US" sz="2200" dirty="0"/>
              <a:t>Note: It is very important to delineate the location of each service being provided in order for the district to be able to accurately calculate and report each student’s LRE (Least Restrictive Environment), which examines the extent to which the student is removed from the general education setting in order to receive special education services.  </a:t>
            </a:r>
          </a:p>
          <a:p>
            <a:pPr lvl="1" eaLnBrk="1" hangingPunct="1">
              <a:buFont typeface="Wingdings" panose="05000000000000000000" pitchFamily="2" charset="2"/>
              <a:buNone/>
            </a:pPr>
            <a:endParaRPr lang="en-US" altLang="en-US" dirty="0"/>
          </a:p>
        </p:txBody>
      </p:sp>
      <p:sp>
        <p:nvSpPr>
          <p:cNvPr id="7" name="Slide Number Placeholder 6"/>
          <p:cNvSpPr>
            <a:spLocks noGrp="1" noChangeArrowheads="1"/>
          </p:cNvSpPr>
          <p:nvPr>
            <p:ph type="sldNum" sz="quarter" idx="12"/>
          </p:nvPr>
        </p:nvSpPr>
        <p:spPr>
          <a:xfrm>
            <a:off x="7748271" y="6249015"/>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EDDB14-5719-4E4E-8120-09D25B241191}" type="slidenum">
              <a:rPr lang="en-US" altLang="en-US" sz="1800" b="1">
                <a:solidFill>
                  <a:schemeClr val="bg1"/>
                </a:solidFill>
                <a:latin typeface="Garamond" panose="02020404030301010803" pitchFamily="18" charset="0"/>
              </a:rPr>
              <a:pPr eaLnBrk="1" hangingPunct="1"/>
              <a:t>71</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46575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solidFill>
                  <a:srgbClr val="070705"/>
                </a:solidFill>
              </a:rPr>
              <a:t>Summary of Service Example</a:t>
            </a:r>
          </a:p>
        </p:txBody>
      </p:sp>
      <p:graphicFrame>
        <p:nvGraphicFramePr>
          <p:cNvPr id="52297" name="Group 73" descr="Screen shot of an example of a summary of service matrix."/>
          <p:cNvGraphicFramePr>
            <a:graphicFrameLocks noGrp="1"/>
          </p:cNvGraphicFramePr>
          <p:nvPr>
            <p:extLst>
              <p:ext uri="{D42A27DB-BD31-4B8C-83A1-F6EECF244321}">
                <p14:modId xmlns:p14="http://schemas.microsoft.com/office/powerpoint/2010/main" val="3952122446"/>
              </p:ext>
            </p:extLst>
          </p:nvPr>
        </p:nvGraphicFramePr>
        <p:xfrm>
          <a:off x="580866" y="190799"/>
          <a:ext cx="8027987" cy="5345111"/>
        </p:xfrm>
        <a:graphic>
          <a:graphicData uri="http://schemas.openxmlformats.org/drawingml/2006/table">
            <a:tbl>
              <a:tblPr firstRow="1"/>
              <a:tblGrid>
                <a:gridCol w="1371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093787">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125418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Projected Date for Initiation of Services</a:t>
                      </a:r>
                      <a:endParaRPr kumimoji="0" lang="en-US" sz="1200" b="1" i="0" u="none" strike="noStrike" cap="none" normalizeH="0" baseline="0" dirty="0">
                        <a:ln>
                          <a:noFill/>
                        </a:ln>
                        <a:solidFill>
                          <a:schemeClr val="tx1"/>
                        </a:solidFill>
                        <a:effectLst/>
                        <a:latin typeface="Calibri"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Times" pitchFamily="18" charset="0"/>
                          <a:cs typeface="Times New Roman" pitchFamily="18" charset="0"/>
                        </a:rPr>
                        <a:t>Anticipated Frequency</a:t>
                      </a:r>
                      <a:endParaRPr kumimoji="0" lang="en-US" sz="1200" b="1" i="0" u="none" strike="noStrike" cap="none" normalizeH="0" baseline="0" dirty="0">
                        <a:ln>
                          <a:noFill/>
                        </a:ln>
                        <a:solidFill>
                          <a:schemeClr val="tx1"/>
                        </a:solidFill>
                        <a:effectLst/>
                        <a:latin typeface="Arial" charset="0"/>
                        <a:ea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Location</a:t>
                      </a:r>
                      <a:endParaRPr kumimoji="0" lang="en-US" sz="1200" b="1" i="0" u="none" strike="noStrike" cap="none" normalizeH="0" baseline="0" dirty="0">
                        <a:ln>
                          <a:noFill/>
                        </a:ln>
                        <a:solidFill>
                          <a:schemeClr val="tx1"/>
                        </a:solidFill>
                        <a:effectLst/>
                        <a:latin typeface="Calibri"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Duration</a:t>
                      </a:r>
                      <a:endParaRPr kumimoji="0" lang="en-US" sz="1200" b="1" i="0" u="none" strike="noStrike" cap="none" normalizeH="0" baseline="0" dirty="0">
                        <a:ln>
                          <a:noFill/>
                        </a:ln>
                        <a:solidFill>
                          <a:schemeClr val="tx1"/>
                        </a:solidFill>
                        <a:effectLst/>
                        <a:latin typeface="Calibri"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Position(s) Responsible for Providing Instruction</a:t>
                      </a:r>
                      <a:endParaRPr kumimoji="0" lang="en-US" sz="1200" b="1" i="0" u="none" strike="noStrike" cap="none" normalizeH="0" baseline="0" dirty="0">
                        <a:ln>
                          <a:noFill/>
                        </a:ln>
                        <a:solidFill>
                          <a:schemeClr val="tx1"/>
                        </a:solidFill>
                        <a:effectLst/>
                        <a:latin typeface="Calibri"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cs typeface="Times New Roman" pitchFamily="18" charset="0"/>
                        </a:rPr>
                        <a:t>Position(s) Responsible for Monitoring Progress</a:t>
                      </a:r>
                      <a:endParaRPr kumimoji="0" lang="en-US" sz="1200" b="1" i="0" u="none" strike="noStrike" cap="none" normalizeH="0" baseline="0" dirty="0">
                        <a:ln>
                          <a:noFill/>
                        </a:ln>
                        <a:solidFill>
                          <a:schemeClr val="tx1"/>
                        </a:solidFill>
                        <a:effectLst/>
                        <a:latin typeface="Calibri"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94406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Math</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5/27/17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400 min/wk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Resource room/Gen. ed. class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5/26/18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Sp. Ed./Gen. Ed. Teacher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Sp. Ed. Teacher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293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Functional Academics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5/27/17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3 hours per week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Washington Elem. School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5/27/18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Resource Rm. Teacher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Resource Rm. Teacher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93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Special Education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5/27/17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1450 min/wk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Special education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1 year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Sp. Ed. Staff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Sp. Ed. Teacher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93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Life Skills/Adaptive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2017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1 class/wk.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(1 hour/wk)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Community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1 year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Sp. Ed. Teacher/Para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Sp. Ed. Teacher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93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Behavior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5/2017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As needed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High School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5/2018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Parapro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Sp. Ed. Teacher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93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Occupational therapy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Next year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lumMod val="50000"/>
                            </a:schemeClr>
                          </a:solidFill>
                          <a:effectLst/>
                          <a:latin typeface="Calibri" charset="0"/>
                          <a:cs typeface="Times New Roman" pitchFamily="18" charset="0"/>
                        </a:rPr>
                        <a:t>15 to 30 min/wk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Therapy Room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5/26/18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COTA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cs typeface="Times New Roman" pitchFamily="18" charset="0"/>
                        </a:rPr>
                        <a:t>OT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9224" name="Text Box 8"/>
          <p:cNvSpPr txBox="1">
            <a:spLocks noChangeArrowheads="1"/>
          </p:cNvSpPr>
          <p:nvPr/>
        </p:nvSpPr>
        <p:spPr bwMode="auto">
          <a:xfrm>
            <a:off x="51389" y="6418528"/>
            <a:ext cx="8961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See also IEP example D.</a:t>
            </a:r>
            <a:endParaRPr lang="en-US" altLang="en-US" sz="1800" i="1" dirty="0">
              <a:solidFill>
                <a:schemeClr val="bg1"/>
              </a:solidFill>
            </a:endParaRPr>
          </a:p>
        </p:txBody>
      </p:sp>
      <p:sp>
        <p:nvSpPr>
          <p:cNvPr id="49223" name="TextBox 7"/>
          <p:cNvSpPr txBox="1">
            <a:spLocks noChangeArrowheads="1"/>
          </p:cNvSpPr>
          <p:nvPr/>
        </p:nvSpPr>
        <p:spPr bwMode="auto">
          <a:xfrm>
            <a:off x="1399959" y="5492980"/>
            <a:ext cx="68650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dirty="0">
                <a:solidFill>
                  <a:srgbClr val="070705"/>
                </a:solidFill>
              </a:rPr>
              <a:t>The sections highlighted in pink above are non-compliant.</a:t>
            </a:r>
          </a:p>
        </p:txBody>
      </p:sp>
      <p:sp>
        <p:nvSpPr>
          <p:cNvPr id="4" name="Slide Number Placeholder 3"/>
          <p:cNvSpPr txBox="1">
            <a:spLocks noGrp="1"/>
          </p:cNvSpPr>
          <p:nvPr/>
        </p:nvSpPr>
        <p:spPr bwMode="auto">
          <a:xfrm>
            <a:off x="7982261" y="6161193"/>
            <a:ext cx="846944"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8325562-75EE-4430-AA7F-3B1CAFBC4B18}" type="slidenum">
              <a:rPr lang="en-US" altLang="en-US" b="1">
                <a:solidFill>
                  <a:schemeClr val="bg1"/>
                </a:solidFill>
                <a:latin typeface="Garamond" panose="02020404030301010803" pitchFamily="18" charset="0"/>
              </a:rPr>
              <a:pPr algn="r" eaLnBrk="1" hangingPunct="1"/>
              <a:t>72</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389669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algn="ctr" eaLnBrk="1" hangingPunct="1"/>
            <a:r>
              <a:rPr lang="en-US" altLang="en-US" sz="3800" dirty="0">
                <a:solidFill>
                  <a:schemeClr val="tx1"/>
                </a:solidFill>
              </a:rPr>
              <a:t>LRE Explanation of the Extent</a:t>
            </a:r>
            <a:br>
              <a:rPr lang="en-US" altLang="en-US" sz="3800" dirty="0"/>
            </a:br>
            <a:r>
              <a:rPr lang="en-US" altLang="en-US" sz="3800" dirty="0"/>
              <a:t>WAC 392-172A-03090(1)(e)</a:t>
            </a:r>
          </a:p>
        </p:txBody>
      </p:sp>
      <p:sp>
        <p:nvSpPr>
          <p:cNvPr id="48133" name="Rectangle 3"/>
          <p:cNvSpPr>
            <a:spLocks noGrp="1" noChangeArrowheads="1"/>
          </p:cNvSpPr>
          <p:nvPr>
            <p:ph idx="1"/>
          </p:nvPr>
        </p:nvSpPr>
        <p:spPr>
          <a:xfrm>
            <a:off x="815756" y="2174487"/>
            <a:ext cx="7631559" cy="3459209"/>
          </a:xfrm>
        </p:spPr>
        <p:txBody>
          <a:bodyPr>
            <a:normAutofit/>
          </a:bodyPr>
          <a:lstStyle/>
          <a:p>
            <a:pPr marL="166688" lvl="1" indent="-15875">
              <a:buNone/>
            </a:pPr>
            <a:r>
              <a:rPr lang="en-US" sz="2800" dirty="0"/>
              <a:t>The IEP must contain an explanation of the extent, if any, that the student will not participate with nondisabled students in the general education classroom and extracurricular and nonacademic activities. </a:t>
            </a:r>
            <a:endParaRPr lang="en-US" altLang="en-US" sz="2800" dirty="0"/>
          </a:p>
        </p:txBody>
      </p:sp>
      <p:sp>
        <p:nvSpPr>
          <p:cNvPr id="2" name="Slide Number Placeholder 1"/>
          <p:cNvSpPr>
            <a:spLocks noGrp="1"/>
          </p:cNvSpPr>
          <p:nvPr>
            <p:ph type="sldNum" sz="quarter" idx="12"/>
          </p:nvPr>
        </p:nvSpPr>
        <p:spPr>
          <a:xfrm>
            <a:off x="7720431" y="6264005"/>
            <a:ext cx="984019" cy="361438"/>
          </a:xfrm>
        </p:spPr>
        <p:txBody>
          <a:bodyPr/>
          <a:lstStyle/>
          <a:p>
            <a:fld id="{6113E31D-E2AB-40D1-8B51-AFA5AFEF393A}" type="slidenum">
              <a:rPr lang="en-US" sz="1800" b="1" smtClean="0">
                <a:solidFill>
                  <a:schemeClr val="bg1"/>
                </a:solidFill>
                <a:latin typeface="Garamond" panose="02020404030301010803" pitchFamily="18" charset="0"/>
              </a:rPr>
              <a:t>73</a:t>
            </a:fld>
            <a:endParaRPr 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9431199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normAutofit fontScale="90000"/>
          </a:bodyPr>
          <a:lstStyle/>
          <a:p>
            <a:pPr algn="ctr"/>
            <a:r>
              <a:rPr lang="en-US" altLang="en-US" sz="3800" dirty="0">
                <a:solidFill>
                  <a:schemeClr val="tx1"/>
                </a:solidFill>
              </a:rPr>
              <a:t>LRE Explanation – </a:t>
            </a:r>
            <a:br>
              <a:rPr lang="en-US" altLang="en-US" sz="3800" dirty="0">
                <a:solidFill>
                  <a:schemeClr val="tx1"/>
                </a:solidFill>
              </a:rPr>
            </a:br>
            <a:r>
              <a:rPr lang="en-US" altLang="en-US" sz="3800" dirty="0">
                <a:solidFill>
                  <a:schemeClr val="tx1"/>
                </a:solidFill>
              </a:rPr>
              <a:t>Compliant Examples</a:t>
            </a:r>
            <a:br>
              <a:rPr lang="en-US" altLang="en-US" sz="3800" dirty="0"/>
            </a:br>
            <a:endParaRPr lang="en-US" altLang="en-US" sz="3800" dirty="0"/>
          </a:p>
        </p:txBody>
      </p:sp>
      <p:sp>
        <p:nvSpPr>
          <p:cNvPr id="62469" name="Rectangle 3"/>
          <p:cNvSpPr>
            <a:spLocks noGrp="1" noChangeArrowheads="1"/>
          </p:cNvSpPr>
          <p:nvPr>
            <p:ph idx="1"/>
          </p:nvPr>
        </p:nvSpPr>
        <p:spPr/>
        <p:txBody>
          <a:bodyPr>
            <a:normAutofit lnSpcReduction="10000"/>
          </a:bodyPr>
          <a:lstStyle/>
          <a:p>
            <a:pPr marL="514350" indent="-514350" eaLnBrk="1" hangingPunct="1">
              <a:buSzPct val="80000"/>
              <a:buFont typeface="Garamond" panose="02020404030301010803" pitchFamily="18" charset="0"/>
              <a:buAutoNum type="arabicPeriod"/>
            </a:pPr>
            <a:r>
              <a:rPr lang="en-US" altLang="en-US" sz="2800" dirty="0"/>
              <a:t>“Sue will participate in the general education classroom with non-disabled peers during all academic and non-academic activities with the exception of 320 minutes per week when she receives specially designed instruction in the resource room.” </a:t>
            </a:r>
          </a:p>
          <a:p>
            <a:pPr marL="514350" indent="-514350">
              <a:buSzPct val="80000"/>
              <a:buFont typeface="Garamond" panose="02020404030301010803" pitchFamily="18" charset="0"/>
              <a:buAutoNum type="arabicPeriod"/>
            </a:pPr>
            <a:r>
              <a:rPr lang="en-US" sz="2800" dirty="0"/>
              <a:t>“Not applicable”. </a:t>
            </a:r>
            <a:r>
              <a:rPr lang="en-US" sz="2600" i="1" dirty="0"/>
              <a:t>(Note: The service matrix indicates that the student receives all special education services in the general education setting).</a:t>
            </a:r>
          </a:p>
          <a:p>
            <a:pPr marL="514350" indent="-514350" eaLnBrk="1" hangingPunct="1">
              <a:buSzPct val="80000"/>
              <a:buFont typeface="Garamond" panose="02020404030301010803" pitchFamily="18" charset="0"/>
              <a:buAutoNum type="arabicPeriod"/>
            </a:pPr>
            <a:endParaRPr lang="en-US" altLang="en-US" sz="2800" dirty="0"/>
          </a:p>
          <a:p>
            <a:pPr marL="514350" indent="-514350" eaLnBrk="1" hangingPunct="1">
              <a:buSzPct val="80000"/>
              <a:buFont typeface="Garamond" panose="02020404030301010803" pitchFamily="18" charset="0"/>
              <a:buAutoNum type="arabicPeriod"/>
            </a:pPr>
            <a:endParaRPr lang="en-US" altLang="en-US" sz="2800" dirty="0"/>
          </a:p>
          <a:p>
            <a:pPr marL="514350" indent="-514350" eaLnBrk="1" hangingPunct="1">
              <a:buSzPct val="80000"/>
              <a:buFont typeface="Garamond" panose="02020404030301010803" pitchFamily="18" charset="0"/>
              <a:buAutoNum type="arabicPeriod"/>
            </a:pPr>
            <a:endParaRPr lang="en-US" altLang="en-US" sz="2800" dirty="0"/>
          </a:p>
          <a:p>
            <a:pPr marL="514350" indent="-514350" eaLnBrk="1" hangingPunct="1">
              <a:buSzPct val="80000"/>
              <a:buFont typeface="Garamond" panose="02020404030301010803" pitchFamily="18" charset="0"/>
              <a:buAutoNum type="arabicPeriod"/>
            </a:pPr>
            <a:endParaRPr lang="en-US" altLang="en-US" sz="2800" dirty="0"/>
          </a:p>
        </p:txBody>
      </p:sp>
      <p:sp>
        <p:nvSpPr>
          <p:cNvPr id="62470" name="Text Box 6"/>
          <p:cNvSpPr txBox="1">
            <a:spLocks noChangeArrowheads="1"/>
          </p:cNvSpPr>
          <p:nvPr/>
        </p:nvSpPr>
        <p:spPr bwMode="auto">
          <a:xfrm>
            <a:off x="365760" y="6401937"/>
            <a:ext cx="846589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F and G.</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50862" y="6238936"/>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F4EE95-13D4-4ED0-AF4B-45BFE28271CB}" type="slidenum">
              <a:rPr lang="en-US" altLang="en-US" sz="1800" b="1">
                <a:solidFill>
                  <a:schemeClr val="bg1"/>
                </a:solidFill>
                <a:latin typeface="Garamond" panose="02020404030301010803" pitchFamily="18" charset="0"/>
              </a:rPr>
              <a:pPr eaLnBrk="1" hangingPunct="1"/>
              <a:t>74</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463250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algn="ctr" eaLnBrk="1" hangingPunct="1"/>
            <a:r>
              <a:rPr lang="en-US" altLang="en-US" sz="3800" dirty="0">
                <a:solidFill>
                  <a:schemeClr val="tx1"/>
                </a:solidFill>
              </a:rPr>
              <a:t>LRE Explanation – </a:t>
            </a:r>
            <a:br>
              <a:rPr lang="en-US" altLang="en-US" sz="3800" dirty="0">
                <a:solidFill>
                  <a:schemeClr val="tx1"/>
                </a:solidFill>
              </a:rPr>
            </a:br>
            <a:r>
              <a:rPr lang="en-US" altLang="en-US" sz="3800" dirty="0">
                <a:solidFill>
                  <a:schemeClr val="tx1"/>
                </a:solidFill>
              </a:rPr>
              <a:t>Non-Compliant Examples</a:t>
            </a:r>
          </a:p>
        </p:txBody>
      </p:sp>
      <p:sp>
        <p:nvSpPr>
          <p:cNvPr id="2" name="Content Placeholder 1"/>
          <p:cNvSpPr>
            <a:spLocks noGrp="1"/>
          </p:cNvSpPr>
          <p:nvPr>
            <p:ph idx="1"/>
          </p:nvPr>
        </p:nvSpPr>
        <p:spPr/>
        <p:txBody>
          <a:bodyPr/>
          <a:lstStyle/>
          <a:p>
            <a:pPr>
              <a:buSzPct val="80000"/>
              <a:buFont typeface="Garamond" panose="02020404030301010803" pitchFamily="18" charset="0"/>
              <a:buAutoNum type="arabicPeriod"/>
            </a:pPr>
            <a:r>
              <a:rPr lang="en-US" altLang="en-US" sz="2400" dirty="0"/>
              <a:t>“Bob requires SDI in the areas of reading, math, and behavior.”</a:t>
            </a:r>
          </a:p>
          <a:p>
            <a:pPr>
              <a:buSzPct val="80000"/>
              <a:buFont typeface="Garamond" panose="02020404030301010803" pitchFamily="18" charset="0"/>
              <a:buAutoNum type="arabicPeriod"/>
            </a:pPr>
            <a:r>
              <a:rPr lang="en-US" altLang="en-US" sz="2400" dirty="0"/>
              <a:t>“Sue will receive one period per day of SDI for reading in the resource room setting.  The remainder of her time will be with her general education peers.”</a:t>
            </a:r>
            <a:r>
              <a:rPr lang="en-US" sz="2400" dirty="0"/>
              <a:t> </a:t>
            </a:r>
            <a:r>
              <a:rPr lang="en-US" sz="1600" i="1" dirty="0"/>
              <a:t>(Note: The service matrix indicates that the student is in the resource room setting for reading, writing, and math for a total of 10 hours per week).</a:t>
            </a:r>
          </a:p>
          <a:p>
            <a:pPr>
              <a:buSzPct val="80000"/>
              <a:buFont typeface="Garamond" panose="02020404030301010803" pitchFamily="18" charset="0"/>
              <a:buAutoNum type="arabicPeriod"/>
            </a:pPr>
            <a:r>
              <a:rPr lang="en-US" sz="2400" dirty="0"/>
              <a:t>“Not applicable”. </a:t>
            </a:r>
            <a:r>
              <a:rPr lang="en-US" sz="1600" i="1" dirty="0"/>
              <a:t>(Note: The service matrix indicates that the student is in a special education setting for SDI in the area of behavior).</a:t>
            </a:r>
          </a:p>
          <a:p>
            <a:pPr marL="0" indent="0">
              <a:buNone/>
            </a:pPr>
            <a:endParaRPr lang="en-US" dirty="0"/>
          </a:p>
        </p:txBody>
      </p:sp>
      <p:sp>
        <p:nvSpPr>
          <p:cNvPr id="8" name="Text Box 6"/>
          <p:cNvSpPr txBox="1">
            <a:spLocks noChangeArrowheads="1"/>
          </p:cNvSpPr>
          <p:nvPr/>
        </p:nvSpPr>
        <p:spPr bwMode="auto">
          <a:xfrm>
            <a:off x="365760" y="6401937"/>
            <a:ext cx="846589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A, C, D, E, and H.</a:t>
            </a:r>
            <a:endParaRPr lang="en-US" altLang="en-US" i="1" dirty="0">
              <a:solidFill>
                <a:schemeClr val="bg1"/>
              </a:solidFill>
            </a:endParaRPr>
          </a:p>
        </p:txBody>
      </p:sp>
      <p:sp>
        <p:nvSpPr>
          <p:cNvPr id="10" name="Rectangle 6"/>
          <p:cNvSpPr>
            <a:spLocks noGrp="1" noChangeArrowheads="1"/>
          </p:cNvSpPr>
          <p:nvPr>
            <p:ph type="sldNum" sz="quarter" idx="12"/>
          </p:nvPr>
        </p:nvSpPr>
        <p:spPr>
          <a:xfrm>
            <a:off x="8007581" y="6228866"/>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171463-489B-4B87-A933-8EC6F82572CC}" type="slidenum">
              <a:rPr lang="en-US" altLang="en-US" sz="1800" b="1">
                <a:solidFill>
                  <a:schemeClr val="bg1"/>
                </a:solidFill>
                <a:latin typeface="Garamond" panose="02020404030301010803" pitchFamily="18" charset="0"/>
              </a:rPr>
              <a:pPr eaLnBrk="1" hangingPunct="1"/>
              <a:t>75</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3846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algn="ctr" eaLnBrk="1" hangingPunct="1"/>
            <a:r>
              <a:rPr lang="en-US" altLang="en-US" sz="3800" dirty="0"/>
              <a:t>Secondary Transition - Overview</a:t>
            </a:r>
            <a:br>
              <a:rPr lang="en-US" altLang="en-US" sz="3800" dirty="0"/>
            </a:br>
            <a:r>
              <a:rPr lang="en-US" altLang="en-US" sz="3800" dirty="0"/>
              <a:t>WAC 392-172A-03090(1)(j)</a:t>
            </a:r>
          </a:p>
        </p:txBody>
      </p:sp>
      <p:sp>
        <p:nvSpPr>
          <p:cNvPr id="50181" name="Rectangle 3"/>
          <p:cNvSpPr>
            <a:spLocks noGrp="1" noChangeArrowheads="1"/>
          </p:cNvSpPr>
          <p:nvPr>
            <p:ph idx="1"/>
          </p:nvPr>
        </p:nvSpPr>
        <p:spPr>
          <a:xfrm>
            <a:off x="591014" y="1973766"/>
            <a:ext cx="8400585" cy="4005429"/>
          </a:xfrm>
        </p:spPr>
        <p:txBody>
          <a:bodyPr>
            <a:normAutofit/>
          </a:bodyPr>
          <a:lstStyle/>
          <a:p>
            <a:pPr eaLnBrk="1" hangingPunct="1">
              <a:spcBef>
                <a:spcPct val="0"/>
              </a:spcBef>
            </a:pPr>
            <a:r>
              <a:rPr lang="en-US" altLang="en-US" sz="2500" dirty="0"/>
              <a:t>“Beginning not later than the first IEP to be in </a:t>
            </a:r>
          </a:p>
          <a:p>
            <a:pPr eaLnBrk="1" hangingPunct="1">
              <a:spcBef>
                <a:spcPct val="0"/>
              </a:spcBef>
              <a:buFont typeface="Wingdings" panose="05000000000000000000" pitchFamily="2" charset="2"/>
              <a:buNone/>
            </a:pPr>
            <a:r>
              <a:rPr lang="en-US" altLang="en-US" sz="2500" dirty="0"/>
              <a:t>	effect when the student turns 16, or younger if determined appropriate by the IEP team”, the IEP must include:</a:t>
            </a:r>
          </a:p>
          <a:p>
            <a:pPr lvl="1" eaLnBrk="1" hangingPunct="1">
              <a:spcBef>
                <a:spcPct val="0"/>
              </a:spcBef>
            </a:pPr>
            <a:r>
              <a:rPr lang="en-US" altLang="en-US" sz="2500" dirty="0"/>
              <a:t>“Appropriate measurable postsecondary goals based upon age appropriate transition assessments related to training, education, employment, and, where appropriate, independent living skills; and</a:t>
            </a:r>
          </a:p>
          <a:p>
            <a:pPr lvl="1" eaLnBrk="1" hangingPunct="1"/>
            <a:r>
              <a:rPr lang="en-US" altLang="en-US" sz="2500" dirty="0"/>
              <a:t>The transition services including courses of study needed to assist the student in reaching those goals.”</a:t>
            </a:r>
          </a:p>
          <a:p>
            <a:pPr eaLnBrk="1" hangingPunct="1">
              <a:buFont typeface="Wingdings" panose="05000000000000000000" pitchFamily="2" charset="2"/>
              <a:buNone/>
            </a:pPr>
            <a:endParaRPr lang="en-US" altLang="en-US" sz="2400" dirty="0"/>
          </a:p>
        </p:txBody>
      </p:sp>
      <p:sp>
        <p:nvSpPr>
          <p:cNvPr id="7" name="Slide Number Placeholder 6"/>
          <p:cNvSpPr>
            <a:spLocks noGrp="1" noChangeArrowheads="1"/>
          </p:cNvSpPr>
          <p:nvPr>
            <p:ph type="sldNum" sz="quarter" idx="12"/>
          </p:nvPr>
        </p:nvSpPr>
        <p:spPr>
          <a:xfrm>
            <a:off x="7793028" y="6256510"/>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48C1EF-36BD-4D03-AE5A-E9AFD0533FB6}" type="slidenum">
              <a:rPr lang="en-US" altLang="en-US" sz="1800" b="1">
                <a:solidFill>
                  <a:schemeClr val="bg1"/>
                </a:solidFill>
                <a:latin typeface="Garamond" panose="02020404030301010803" pitchFamily="18" charset="0"/>
              </a:rPr>
              <a:pPr eaLnBrk="1" hangingPunct="1"/>
              <a:t>76</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1866354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rmAutofit fontScale="90000"/>
          </a:bodyPr>
          <a:lstStyle/>
          <a:p>
            <a:pPr algn="ctr"/>
            <a:r>
              <a:rPr lang="en-US" altLang="en-US" sz="3800" dirty="0"/>
              <a:t>Age-Appropriate Transition Assessment</a:t>
            </a:r>
            <a:br>
              <a:rPr lang="en-US" altLang="en-US" sz="3800" dirty="0"/>
            </a:br>
            <a:r>
              <a:rPr lang="en-US" altLang="en-US" sz="3800" dirty="0"/>
              <a:t>WAC 392-172A-03090(1)(j)(i)</a:t>
            </a:r>
          </a:p>
        </p:txBody>
      </p:sp>
      <p:sp>
        <p:nvSpPr>
          <p:cNvPr id="51204" name="Rectangle 3"/>
          <p:cNvSpPr>
            <a:spLocks noGrp="1" noChangeArrowheads="1"/>
          </p:cNvSpPr>
          <p:nvPr>
            <p:ph idx="1"/>
          </p:nvPr>
        </p:nvSpPr>
        <p:spPr>
          <a:xfrm>
            <a:off x="542427" y="2040671"/>
            <a:ext cx="8352264" cy="3644691"/>
          </a:xfrm>
        </p:spPr>
        <p:txBody>
          <a:bodyPr>
            <a:noAutofit/>
          </a:bodyPr>
          <a:lstStyle/>
          <a:p>
            <a:pPr marL="0" indent="0">
              <a:buNone/>
            </a:pPr>
            <a:r>
              <a:rPr lang="en-US" sz="2600" dirty="0"/>
              <a:t>Transition assessment is a structured, coordinated effort to collect data on students’ strengths, needs, preferences, and interests related to their postsecondary goals (Sitlington, et. al, 2007). Formal assessments are standardized instruments that include descriptions of their norming process, reliability and validity, and recommended uses (NTACT, 2016). In contrast, informal assessments generally provide descriptive information but lack formal norming procedures (NTACT, 2016).</a:t>
            </a:r>
            <a:endParaRPr lang="en-US" altLang="en-US" sz="2600" dirty="0"/>
          </a:p>
        </p:txBody>
      </p:sp>
      <p:sp>
        <p:nvSpPr>
          <p:cNvPr id="5" name="Rectangle 6"/>
          <p:cNvSpPr>
            <a:spLocks noGrp="1" noChangeArrowheads="1"/>
          </p:cNvSpPr>
          <p:nvPr>
            <p:ph type="sldNum" sz="quarter" idx="12"/>
          </p:nvPr>
        </p:nvSpPr>
        <p:spPr>
          <a:xfrm>
            <a:off x="7685351" y="6245728"/>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DA0C82-7E1F-42EC-8CBD-21C41AE9E9B1}" type="slidenum">
              <a:rPr lang="en-US" altLang="en-US" sz="1800" b="1">
                <a:solidFill>
                  <a:schemeClr val="bg1"/>
                </a:solidFill>
                <a:latin typeface="Garamond" panose="02020404030301010803" pitchFamily="18" charset="0"/>
              </a:rPr>
              <a:pPr eaLnBrk="1" hangingPunct="1"/>
              <a:t>77</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999883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algn="ctr"/>
            <a:r>
              <a:rPr lang="en-US" altLang="en-US" dirty="0"/>
              <a:t>Transition Assessment - Sources</a:t>
            </a:r>
          </a:p>
        </p:txBody>
      </p:sp>
      <p:sp>
        <p:nvSpPr>
          <p:cNvPr id="52228" name="Rectangle 3"/>
          <p:cNvSpPr>
            <a:spLocks noGrp="1" noChangeArrowheads="1"/>
          </p:cNvSpPr>
          <p:nvPr>
            <p:ph idx="1"/>
          </p:nvPr>
        </p:nvSpPr>
        <p:spPr>
          <a:xfrm>
            <a:off x="457200" y="1940312"/>
            <a:ext cx="8229600" cy="3793426"/>
          </a:xfrm>
        </p:spPr>
        <p:txBody>
          <a:bodyPr/>
          <a:lstStyle/>
          <a:p>
            <a:r>
              <a:rPr lang="en-US" altLang="en-US" sz="2800" dirty="0"/>
              <a:t>Sources of transition assessment information include, but are not limited to:</a:t>
            </a:r>
          </a:p>
          <a:p>
            <a:pPr lvl="1"/>
            <a:r>
              <a:rPr lang="en-US" altLang="en-US" sz="2800" dirty="0"/>
              <a:t>Formal interest/aptitude tests and/or surveys,</a:t>
            </a:r>
          </a:p>
          <a:p>
            <a:pPr lvl="1"/>
            <a:r>
              <a:rPr lang="en-US" altLang="en-US" sz="2800" dirty="0"/>
              <a:t>Quarterly or semester grades throughout high school,</a:t>
            </a:r>
          </a:p>
          <a:p>
            <a:pPr lvl="1"/>
            <a:r>
              <a:rPr lang="en-US" altLang="en-US" sz="2800" dirty="0"/>
              <a:t>Current psychological assessment data indicating areas of strength and weakness,</a:t>
            </a:r>
          </a:p>
          <a:p>
            <a:pPr lvl="1"/>
            <a:r>
              <a:rPr lang="en-US" altLang="en-US" sz="2800" dirty="0"/>
              <a:t>College entrance exam scores (if applying to 4-year colleges),</a:t>
            </a:r>
          </a:p>
        </p:txBody>
      </p:sp>
      <p:sp>
        <p:nvSpPr>
          <p:cNvPr id="6" name="Rectangle 8"/>
          <p:cNvSpPr>
            <a:spLocks noChangeArrowheads="1"/>
          </p:cNvSpPr>
          <p:nvPr/>
        </p:nvSpPr>
        <p:spPr bwMode="auto">
          <a:xfrm>
            <a:off x="216408" y="6457950"/>
            <a:ext cx="884050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IEP sample E.</a:t>
            </a:r>
            <a:endParaRPr lang="en-US" altLang="en-US" sz="1800" i="1" dirty="0">
              <a:solidFill>
                <a:schemeClr val="bg1"/>
              </a:solidFill>
            </a:endParaRPr>
          </a:p>
        </p:txBody>
      </p:sp>
      <p:sp>
        <p:nvSpPr>
          <p:cNvPr id="5" name="Rectangle 6"/>
          <p:cNvSpPr>
            <a:spLocks noGrp="1" noChangeArrowheads="1"/>
          </p:cNvSpPr>
          <p:nvPr>
            <p:ph type="sldNum" sz="quarter" idx="12"/>
          </p:nvPr>
        </p:nvSpPr>
        <p:spPr>
          <a:xfrm>
            <a:off x="7778038" y="6241520"/>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C95472-4A9D-4A07-899D-A9250A6B00AD}" type="slidenum">
              <a:rPr lang="en-US" altLang="en-US" sz="1800" b="1">
                <a:solidFill>
                  <a:schemeClr val="bg1"/>
                </a:solidFill>
                <a:latin typeface="Garamond" panose="02020404030301010803" pitchFamily="18" charset="0"/>
              </a:rPr>
              <a:pPr eaLnBrk="1" hangingPunct="1"/>
              <a:t>78</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753992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algn="ctr"/>
            <a:r>
              <a:rPr lang="en-US" altLang="en-US" sz="3800" dirty="0"/>
              <a:t>Transition Assessment – Sources (continued)</a:t>
            </a:r>
          </a:p>
        </p:txBody>
      </p:sp>
      <p:sp>
        <p:nvSpPr>
          <p:cNvPr id="53252" name="Rectangle 3"/>
          <p:cNvSpPr>
            <a:spLocks noGrp="1" noChangeArrowheads="1"/>
          </p:cNvSpPr>
          <p:nvPr>
            <p:ph idx="1"/>
          </p:nvPr>
        </p:nvSpPr>
        <p:spPr>
          <a:xfrm>
            <a:off x="457200" y="1970056"/>
            <a:ext cx="8229600" cy="3744944"/>
          </a:xfrm>
        </p:spPr>
        <p:txBody>
          <a:bodyPr/>
          <a:lstStyle/>
          <a:p>
            <a:pPr>
              <a:buFont typeface="Wingdings" panose="05000000000000000000" pitchFamily="2" charset="2"/>
              <a:buNone/>
            </a:pPr>
            <a:endParaRPr lang="en-US" altLang="en-US" dirty="0"/>
          </a:p>
          <a:p>
            <a:pPr lvl="1"/>
            <a:r>
              <a:rPr lang="en-US" altLang="en-US" sz="2800" dirty="0"/>
              <a:t>Informal interviews with the student,</a:t>
            </a:r>
          </a:p>
          <a:p>
            <a:pPr lvl="1"/>
            <a:r>
              <a:rPr lang="en-US" altLang="en-US" sz="2800" dirty="0"/>
              <a:t>Student completion of interest inventories,</a:t>
            </a:r>
          </a:p>
          <a:p>
            <a:pPr lvl="1"/>
            <a:r>
              <a:rPr lang="en-US" altLang="en-US" sz="2800" dirty="0"/>
              <a:t>Questionnaires to establish student interests and preferences,</a:t>
            </a:r>
          </a:p>
          <a:p>
            <a:pPr lvl="1"/>
            <a:r>
              <a:rPr lang="en-US" altLang="en-US" sz="2800" dirty="0"/>
              <a:t>Functional vocational evaluations,</a:t>
            </a:r>
          </a:p>
          <a:p>
            <a:pPr lvl="1"/>
            <a:r>
              <a:rPr lang="en-US" altLang="en-US" sz="2800" dirty="0"/>
              <a:t>Interviews with the family, and</a:t>
            </a:r>
          </a:p>
          <a:p>
            <a:pPr lvl="1"/>
            <a:r>
              <a:rPr lang="en-US" altLang="en-US" sz="2800" dirty="0"/>
              <a:t>Student observations.</a:t>
            </a:r>
          </a:p>
        </p:txBody>
      </p:sp>
      <p:sp>
        <p:nvSpPr>
          <p:cNvPr id="53253" name="Rectangle 8"/>
          <p:cNvSpPr>
            <a:spLocks noChangeArrowheads="1"/>
          </p:cNvSpPr>
          <p:nvPr/>
        </p:nvSpPr>
        <p:spPr bwMode="auto">
          <a:xfrm>
            <a:off x="216408" y="6457950"/>
            <a:ext cx="884050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i="1" dirty="0">
                <a:solidFill>
                  <a:schemeClr val="bg1"/>
                </a:solidFill>
              </a:rPr>
              <a:t>See also IEP sample E.</a:t>
            </a:r>
            <a:endParaRPr lang="en-US" altLang="en-US" sz="1800" i="1" dirty="0">
              <a:solidFill>
                <a:schemeClr val="bg1"/>
              </a:solidFill>
            </a:endParaRPr>
          </a:p>
        </p:txBody>
      </p:sp>
      <p:sp>
        <p:nvSpPr>
          <p:cNvPr id="2" name="Slide Number Placeholder 1"/>
          <p:cNvSpPr>
            <a:spLocks noGrp="1"/>
          </p:cNvSpPr>
          <p:nvPr>
            <p:ph type="sldNum" sz="quarter" idx="12"/>
          </p:nvPr>
        </p:nvSpPr>
        <p:spPr>
          <a:xfrm>
            <a:off x="7723941" y="6221594"/>
            <a:ext cx="984019" cy="361438"/>
          </a:xfrm>
        </p:spPr>
        <p:txBody>
          <a:bodyPr/>
          <a:lstStyle/>
          <a:p>
            <a:fld id="{6113E31D-E2AB-40D1-8B51-AFA5AFEF393A}" type="slidenum">
              <a:rPr lang="en-US" sz="1800" b="1" smtClean="0">
                <a:solidFill>
                  <a:schemeClr val="bg1"/>
                </a:solidFill>
                <a:latin typeface="Garamond" panose="02020404030301010803" pitchFamily="18" charset="0"/>
              </a:rPr>
              <a:t>79</a:t>
            </a:fld>
            <a:endParaRPr 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0068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algn="ctr" eaLnBrk="1" hangingPunct="1"/>
            <a:r>
              <a:rPr lang="en-US" altLang="en-US" dirty="0"/>
              <a:t>Module Components (continued)</a:t>
            </a:r>
          </a:p>
        </p:txBody>
      </p:sp>
      <p:sp>
        <p:nvSpPr>
          <p:cNvPr id="10245" name="Rectangle 3"/>
          <p:cNvSpPr>
            <a:spLocks noGrp="1" noChangeArrowheads="1"/>
          </p:cNvSpPr>
          <p:nvPr>
            <p:ph idx="1"/>
          </p:nvPr>
        </p:nvSpPr>
        <p:spPr>
          <a:xfrm>
            <a:off x="478973" y="1813079"/>
            <a:ext cx="8273143" cy="3814834"/>
          </a:xfrm>
        </p:spPr>
        <p:txBody>
          <a:bodyPr>
            <a:normAutofit lnSpcReduction="10000"/>
          </a:bodyPr>
          <a:lstStyle/>
          <a:p>
            <a:pPr marL="174625" indent="-174625" eaLnBrk="1" hangingPunct="1">
              <a:lnSpc>
                <a:spcPct val="90000"/>
              </a:lnSpc>
              <a:buFont typeface="Arial" panose="020B0604020202020204" pitchFamily="34" charset="0"/>
              <a:buChar char="•"/>
            </a:pPr>
            <a:r>
              <a:rPr lang="en-US" altLang="en-US" sz="2400"/>
              <a:t>Eight sample Evaluations and IEPs collected through monitoring reviews conducted during the 2012-13</a:t>
            </a:r>
            <a:r>
              <a:rPr lang="en-US" altLang="en-US" sz="2400">
                <a:solidFill>
                  <a:srgbClr val="FF0000"/>
                </a:solidFill>
              </a:rPr>
              <a:t> </a:t>
            </a:r>
            <a:r>
              <a:rPr lang="en-US" altLang="en-US" sz="2400"/>
              <a:t>school year that demonstrate non-compliance in one or more of the identified areas. </a:t>
            </a:r>
          </a:p>
          <a:p>
            <a:pPr marL="174625" indent="-174625" eaLnBrk="1" hangingPunct="1">
              <a:lnSpc>
                <a:spcPct val="90000"/>
              </a:lnSpc>
              <a:buFont typeface="Arial" panose="020B0604020202020204" pitchFamily="34" charset="0"/>
              <a:buChar char="•"/>
            </a:pPr>
            <a:r>
              <a:rPr lang="en-US" altLang="en-US" sz="2400"/>
              <a:t>Analysis of Samples – Descriptions of the compliant and non-compliant elements identified in each of the eight samples provided.</a:t>
            </a:r>
          </a:p>
          <a:p>
            <a:pPr marL="174625" indent="-174625" eaLnBrk="1" hangingPunct="1">
              <a:lnSpc>
                <a:spcPct val="90000"/>
              </a:lnSpc>
              <a:buFont typeface="Arial" panose="020B0604020202020204" pitchFamily="34" charset="0"/>
              <a:buChar char="•"/>
            </a:pPr>
            <a:r>
              <a:rPr lang="en-US" altLang="en-US" sz="2400"/>
              <a:t>A Module Index, by specific topic, for cross referencing the power point and the samples to assist with easy access of information.</a:t>
            </a:r>
          </a:p>
          <a:p>
            <a:pPr marL="174625" indent="-174625" eaLnBrk="1" hangingPunct="1">
              <a:lnSpc>
                <a:spcPct val="90000"/>
              </a:lnSpc>
              <a:buFont typeface="Arial" panose="020B0604020202020204" pitchFamily="34" charset="0"/>
              <a:buChar char="•"/>
            </a:pPr>
            <a:r>
              <a:rPr lang="en-US" altLang="en-US" sz="2400"/>
              <a:t>Evaluation and IEP review forms that could be used by staff when reviewing evaluations, reevaluations, and IEPs for compliance.</a:t>
            </a:r>
            <a:endParaRPr lang="en-US" altLang="en-US" sz="2400" dirty="0"/>
          </a:p>
        </p:txBody>
      </p:sp>
      <p:sp>
        <p:nvSpPr>
          <p:cNvPr id="5" name="Slide Number Placeholder 5"/>
          <p:cNvSpPr txBox="1">
            <a:spLocks noGrp="1"/>
          </p:cNvSpPr>
          <p:nvPr/>
        </p:nvSpPr>
        <p:spPr bwMode="auto">
          <a:xfrm>
            <a:off x="6670160" y="6137312"/>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0490AA4-A461-4962-A97F-88484A735F24}" type="slidenum">
              <a:rPr lang="en-US" altLang="en-US" b="1">
                <a:solidFill>
                  <a:schemeClr val="bg1"/>
                </a:solidFill>
                <a:latin typeface="Garamond" panose="02020404030301010803" pitchFamily="18" charset="0"/>
              </a:rPr>
              <a:pPr algn="r" eaLnBrk="1" hangingPunct="1"/>
              <a:t>8</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2487475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algn="ctr"/>
            <a:r>
              <a:rPr lang="en-US" altLang="en-US" sz="4000" dirty="0"/>
              <a:t>Transition – Postsecondary Goals</a:t>
            </a:r>
            <a:br>
              <a:rPr lang="en-US" altLang="en-US" sz="4000" dirty="0"/>
            </a:br>
            <a:r>
              <a:rPr lang="en-US" altLang="en-US" sz="4000" dirty="0"/>
              <a:t>WAC 392-172A-03090(1)(j)(i)</a:t>
            </a:r>
          </a:p>
        </p:txBody>
      </p:sp>
      <p:sp>
        <p:nvSpPr>
          <p:cNvPr id="54276" name="Rectangle 3"/>
          <p:cNvSpPr>
            <a:spLocks noGrp="1" noChangeArrowheads="1"/>
          </p:cNvSpPr>
          <p:nvPr>
            <p:ph idx="1"/>
          </p:nvPr>
        </p:nvSpPr>
        <p:spPr>
          <a:xfrm>
            <a:off x="1053513" y="2002831"/>
            <a:ext cx="8067999" cy="3590693"/>
          </a:xfrm>
        </p:spPr>
        <p:txBody>
          <a:bodyPr>
            <a:normAutofit lnSpcReduction="10000"/>
          </a:bodyPr>
          <a:lstStyle/>
          <a:p>
            <a:pPr>
              <a:lnSpc>
                <a:spcPct val="90000"/>
              </a:lnSpc>
              <a:buFont typeface="Arial" panose="020B0604020202020204" pitchFamily="34" charset="0"/>
              <a:buChar char="•"/>
            </a:pPr>
            <a:r>
              <a:rPr lang="en-US" altLang="en-US" sz="2600" dirty="0"/>
              <a:t>IEPs for students turning 16 and older (or younger if appropriate) must include appropriate measurable postsecondary goals based upon age- appropriate transition assessments related to:</a:t>
            </a:r>
          </a:p>
          <a:p>
            <a:pPr marL="623888" lvl="1" indent="-277813">
              <a:lnSpc>
                <a:spcPct val="90000"/>
              </a:lnSpc>
              <a:buFont typeface="Courier New" panose="02070309020205020404" pitchFamily="49" charset="0"/>
              <a:buChar char="o"/>
            </a:pPr>
            <a:r>
              <a:rPr lang="en-US" altLang="en-US" sz="2600" dirty="0"/>
              <a:t>Training/education, </a:t>
            </a:r>
          </a:p>
          <a:p>
            <a:pPr marL="623888" lvl="1" indent="-277813">
              <a:lnSpc>
                <a:spcPct val="90000"/>
              </a:lnSpc>
              <a:buFont typeface="Courier New" panose="02070309020205020404" pitchFamily="49" charset="0"/>
              <a:buChar char="o"/>
            </a:pPr>
            <a:r>
              <a:rPr lang="en-US" altLang="en-US" sz="2600" dirty="0"/>
              <a:t>employment, </a:t>
            </a:r>
            <a:r>
              <a:rPr lang="en-US" altLang="en-US" sz="2600" u="sng" dirty="0"/>
              <a:t>and</a:t>
            </a:r>
            <a:r>
              <a:rPr lang="en-US" altLang="en-US" sz="2600" dirty="0"/>
              <a:t>, </a:t>
            </a:r>
          </a:p>
          <a:p>
            <a:pPr marL="623888" lvl="1" indent="-277813">
              <a:lnSpc>
                <a:spcPct val="90000"/>
              </a:lnSpc>
              <a:buFont typeface="Courier New" panose="02070309020205020404" pitchFamily="49" charset="0"/>
              <a:buChar char="o"/>
            </a:pPr>
            <a:r>
              <a:rPr lang="en-US" altLang="en-US" sz="2600" dirty="0"/>
              <a:t>if appropriate, independent living skills.</a:t>
            </a:r>
          </a:p>
          <a:p>
            <a:pPr>
              <a:lnSpc>
                <a:spcPct val="90000"/>
              </a:lnSpc>
              <a:buFont typeface="Arial" panose="020B0604020202020204" pitchFamily="34" charset="0"/>
              <a:buChar char="•"/>
            </a:pPr>
            <a:r>
              <a:rPr lang="en-US" altLang="en-US" sz="2600" dirty="0"/>
              <a:t>Postsecondary goals must be reviewed and updated annually.</a:t>
            </a:r>
          </a:p>
        </p:txBody>
      </p:sp>
      <p:sp>
        <p:nvSpPr>
          <p:cNvPr id="5" name="Rectangle 6"/>
          <p:cNvSpPr>
            <a:spLocks noGrp="1" noChangeArrowheads="1"/>
          </p:cNvSpPr>
          <p:nvPr>
            <p:ph type="sldNum" sz="quarter" idx="12"/>
          </p:nvPr>
        </p:nvSpPr>
        <p:spPr>
          <a:xfrm>
            <a:off x="7712104" y="6232379"/>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1ECFB0-9B01-457B-BE5F-477A220E0A52}" type="slidenum">
              <a:rPr lang="en-US" altLang="en-US" sz="1800" b="1">
                <a:solidFill>
                  <a:schemeClr val="bg1"/>
                </a:solidFill>
                <a:latin typeface="Garamond" panose="02020404030301010803" pitchFamily="18" charset="0"/>
              </a:rPr>
              <a:pPr eaLnBrk="1" hangingPunct="1"/>
              <a:t>80</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801443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algn="ctr" eaLnBrk="1" hangingPunct="1"/>
            <a:r>
              <a:rPr lang="en-US" altLang="en-US" sz="3800" dirty="0"/>
              <a:t>Measurable Postsecondary Goals </a:t>
            </a:r>
            <a:br>
              <a:rPr lang="en-US" altLang="en-US" sz="3800" dirty="0"/>
            </a:br>
            <a:r>
              <a:rPr lang="en-US" altLang="en-US" sz="3800" dirty="0"/>
              <a:t>vs. Measurable Annual Goals</a:t>
            </a:r>
          </a:p>
        </p:txBody>
      </p:sp>
      <p:sp>
        <p:nvSpPr>
          <p:cNvPr id="55301" name="Rectangle 3"/>
          <p:cNvSpPr>
            <a:spLocks noGrp="1" noChangeArrowheads="1"/>
          </p:cNvSpPr>
          <p:nvPr>
            <p:ph idx="1"/>
          </p:nvPr>
        </p:nvSpPr>
        <p:spPr>
          <a:xfrm>
            <a:off x="381000" y="1908714"/>
            <a:ext cx="8458200" cy="3799484"/>
          </a:xfrm>
        </p:spPr>
        <p:txBody>
          <a:bodyPr/>
          <a:lstStyle/>
          <a:p>
            <a:pPr eaLnBrk="1" hangingPunct="1"/>
            <a:r>
              <a:rPr lang="en-US" altLang="en-US" sz="2800" dirty="0"/>
              <a:t>Measurable </a:t>
            </a:r>
            <a:r>
              <a:rPr lang="en-US" altLang="en-US" sz="2800" b="1" dirty="0">
                <a:solidFill>
                  <a:srgbClr val="7030A0"/>
                </a:solidFill>
              </a:rPr>
              <a:t>Postsecondary</a:t>
            </a:r>
            <a:r>
              <a:rPr lang="en-US" altLang="en-US" sz="2800" dirty="0"/>
              <a:t> Goals are the student’s identified goals for </a:t>
            </a:r>
            <a:r>
              <a:rPr lang="en-US" altLang="en-US" sz="2800" u="sng" dirty="0"/>
              <a:t>after</a:t>
            </a:r>
            <a:r>
              <a:rPr lang="en-US" altLang="en-US" sz="2800" dirty="0"/>
              <a:t> the student leaves high school, and must address postsecondary education/training, employment, and (if appropriate) independent living skills.</a:t>
            </a:r>
          </a:p>
          <a:p>
            <a:pPr eaLnBrk="1" hangingPunct="1"/>
            <a:endParaRPr lang="en-US" altLang="en-US" sz="800" dirty="0"/>
          </a:p>
          <a:p>
            <a:pPr eaLnBrk="1" hangingPunct="1"/>
            <a:r>
              <a:rPr lang="en-US" altLang="en-US" sz="2800" dirty="0"/>
              <a:t>Measurable </a:t>
            </a:r>
            <a:r>
              <a:rPr lang="en-US" altLang="en-US" sz="2800" b="1" dirty="0">
                <a:solidFill>
                  <a:srgbClr val="7030A0"/>
                </a:solidFill>
              </a:rPr>
              <a:t>Annual</a:t>
            </a:r>
            <a:r>
              <a:rPr lang="en-US" altLang="en-US" sz="2800" dirty="0"/>
              <a:t> Goals are the annual IEP goals that address what the student will accomplish during that particular school year in each identified area of service.</a:t>
            </a:r>
          </a:p>
          <a:p>
            <a:pPr eaLnBrk="1" hangingPunct="1">
              <a:buFont typeface="Wingdings" panose="05000000000000000000" pitchFamily="2" charset="2"/>
              <a:buNone/>
            </a:pPr>
            <a:endParaRPr lang="en-US" altLang="en-US" dirty="0"/>
          </a:p>
        </p:txBody>
      </p:sp>
      <p:sp>
        <p:nvSpPr>
          <p:cNvPr id="2" name="Slide Number Placeholder 1"/>
          <p:cNvSpPr>
            <a:spLocks noGrp="1"/>
          </p:cNvSpPr>
          <p:nvPr>
            <p:ph type="sldNum" sz="quarter" idx="12"/>
          </p:nvPr>
        </p:nvSpPr>
        <p:spPr>
          <a:xfrm>
            <a:off x="7785959" y="6249015"/>
            <a:ext cx="984019" cy="361438"/>
          </a:xfrm>
        </p:spPr>
        <p:txBody>
          <a:bodyPr/>
          <a:lstStyle/>
          <a:p>
            <a:fld id="{6113E31D-E2AB-40D1-8B51-AFA5AFEF393A}" type="slidenum">
              <a:rPr lang="en-US" sz="1800" b="1" smtClean="0">
                <a:solidFill>
                  <a:schemeClr val="bg1"/>
                </a:solidFill>
                <a:latin typeface="Garamond" panose="02020404030301010803" pitchFamily="18" charset="0"/>
              </a:rPr>
              <a:t>81</a:t>
            </a:fld>
            <a:endParaRPr 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27826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a:xfrm>
            <a:off x="644541" y="242003"/>
            <a:ext cx="8019957" cy="1450757"/>
          </a:xfrm>
        </p:spPr>
        <p:txBody>
          <a:bodyPr>
            <a:normAutofit/>
          </a:bodyPr>
          <a:lstStyle/>
          <a:p>
            <a:pPr algn="ctr" eaLnBrk="1" hangingPunct="1"/>
            <a:r>
              <a:rPr lang="en-US" altLang="en-US" dirty="0"/>
              <a:t>Measurable Postsecondary Goals </a:t>
            </a:r>
            <a:br>
              <a:rPr lang="en-US" altLang="en-US" dirty="0"/>
            </a:br>
            <a:r>
              <a:rPr lang="en-US" altLang="en-US" dirty="0"/>
              <a:t>vs. Measurable Annual Goals (continued)</a:t>
            </a:r>
          </a:p>
        </p:txBody>
      </p:sp>
      <p:sp>
        <p:nvSpPr>
          <p:cNvPr id="56325" name="Rectangle 3"/>
          <p:cNvSpPr>
            <a:spLocks noGrp="1" noChangeArrowheads="1"/>
          </p:cNvSpPr>
          <p:nvPr>
            <p:ph idx="1"/>
          </p:nvPr>
        </p:nvSpPr>
        <p:spPr>
          <a:xfrm>
            <a:off x="408879" y="1711710"/>
            <a:ext cx="8657063" cy="5257800"/>
          </a:xfrm>
        </p:spPr>
        <p:txBody>
          <a:bodyPr>
            <a:normAutofit/>
          </a:bodyPr>
          <a:lstStyle/>
          <a:p>
            <a:pPr eaLnBrk="1" hangingPunct="1"/>
            <a:r>
              <a:rPr lang="en-US" altLang="en-US" sz="2800" dirty="0"/>
              <a:t>Measurable </a:t>
            </a:r>
            <a:r>
              <a:rPr lang="en-US" altLang="en-US" sz="2800" u="sng" dirty="0"/>
              <a:t>Postsecondary Goal </a:t>
            </a:r>
            <a:r>
              <a:rPr lang="en-US" altLang="en-US" sz="2800" dirty="0"/>
              <a:t>example:</a:t>
            </a:r>
          </a:p>
          <a:p>
            <a:pPr eaLnBrk="1" hangingPunct="1">
              <a:buFont typeface="Wingdings" panose="05000000000000000000" pitchFamily="2" charset="2"/>
              <a:buNone/>
            </a:pPr>
            <a:r>
              <a:rPr lang="en-US" altLang="en-US" sz="2800" dirty="0"/>
              <a:t>	“After graduation, Bob will attend a 2-year community college program in order to become employed as an auto mechanic.” </a:t>
            </a:r>
          </a:p>
          <a:p>
            <a:pPr eaLnBrk="1" hangingPunct="1"/>
            <a:r>
              <a:rPr lang="en-US" altLang="en-US" sz="2800" dirty="0"/>
              <a:t>Measurable </a:t>
            </a:r>
            <a:r>
              <a:rPr lang="en-US" altLang="en-US" sz="2800" u="sng" dirty="0"/>
              <a:t>Annual IEP Goal </a:t>
            </a:r>
            <a:r>
              <a:rPr lang="en-US" altLang="en-US" sz="2800" dirty="0"/>
              <a:t>example:</a:t>
            </a:r>
          </a:p>
          <a:p>
            <a:pPr eaLnBrk="1" hangingPunct="1">
              <a:buFont typeface="Wingdings" panose="05000000000000000000" pitchFamily="2" charset="2"/>
              <a:buNone/>
            </a:pPr>
            <a:r>
              <a:rPr lang="en-US" altLang="en-US" sz="2800" dirty="0"/>
              <a:t>	“Bob will increase his basic reading skills, using technical manuals relating to auto mechanics, from a 5</a:t>
            </a:r>
            <a:r>
              <a:rPr lang="en-US" altLang="en-US" sz="2800" baseline="30000" dirty="0"/>
              <a:t>th</a:t>
            </a:r>
            <a:r>
              <a:rPr lang="en-US" altLang="en-US" sz="2800" dirty="0"/>
              <a:t> grade level to a 6</a:t>
            </a:r>
            <a:r>
              <a:rPr lang="en-US" altLang="en-US" sz="2800" baseline="30000" dirty="0"/>
              <a:t>th</a:t>
            </a:r>
            <a:r>
              <a:rPr lang="en-US" altLang="en-US" sz="2800" dirty="0"/>
              <a:t> grade level by </a:t>
            </a:r>
            <a:r>
              <a:rPr lang="en-US" altLang="en-US" sz="2800" i="1" dirty="0"/>
              <a:t>(date) </a:t>
            </a:r>
            <a:r>
              <a:rPr lang="en-US" altLang="en-US" sz="2800" dirty="0"/>
              <a:t>as measured by curriculum-based assessments.”</a:t>
            </a:r>
          </a:p>
          <a:p>
            <a:pPr eaLnBrk="1" hangingPunct="1">
              <a:buFont typeface="Wingdings" panose="05000000000000000000" pitchFamily="2" charset="2"/>
              <a:buNone/>
            </a:pPr>
            <a:endParaRPr lang="en-US" altLang="en-US" sz="2800" dirty="0"/>
          </a:p>
        </p:txBody>
      </p:sp>
      <p:sp>
        <p:nvSpPr>
          <p:cNvPr id="7" name="Slide Number Placeholder 6"/>
          <p:cNvSpPr>
            <a:spLocks noGrp="1" noChangeArrowheads="1"/>
          </p:cNvSpPr>
          <p:nvPr>
            <p:ph type="sldNum" sz="quarter" idx="12"/>
          </p:nvPr>
        </p:nvSpPr>
        <p:spPr>
          <a:xfrm>
            <a:off x="7750198" y="6211753"/>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C693E8-09AC-421B-827A-939DD116F44A}" type="slidenum">
              <a:rPr lang="en-US" altLang="en-US" sz="1800" b="1">
                <a:solidFill>
                  <a:schemeClr val="bg1"/>
                </a:solidFill>
                <a:latin typeface="Garamond" panose="02020404030301010803" pitchFamily="18" charset="0"/>
              </a:rPr>
              <a:pPr eaLnBrk="1" hangingPunct="1"/>
              <a:t>82</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53970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p:txBody>
          <a:bodyPr>
            <a:normAutofit fontScale="90000"/>
          </a:bodyPr>
          <a:lstStyle/>
          <a:p>
            <a:pPr algn="ctr" eaLnBrk="1" hangingPunct="1"/>
            <a:r>
              <a:rPr lang="en-US" altLang="en-US" sz="3800" dirty="0"/>
              <a:t>Postsecondary Goals – </a:t>
            </a:r>
            <a:br>
              <a:rPr lang="en-US" altLang="en-US" sz="3800" dirty="0"/>
            </a:br>
            <a:r>
              <a:rPr lang="en-US" altLang="en-US" sz="3800" dirty="0"/>
              <a:t> Education/Training Examples</a:t>
            </a:r>
            <a:br>
              <a:rPr lang="en-US" altLang="en-US" sz="3800" dirty="0"/>
            </a:br>
            <a:endParaRPr lang="en-US" altLang="en-US" sz="3800" dirty="0"/>
          </a:p>
        </p:txBody>
      </p:sp>
      <p:sp>
        <p:nvSpPr>
          <p:cNvPr id="74757" name="Rectangle 3"/>
          <p:cNvSpPr>
            <a:spLocks noGrp="1" noChangeArrowheads="1"/>
          </p:cNvSpPr>
          <p:nvPr>
            <p:ph idx="1"/>
          </p:nvPr>
        </p:nvSpPr>
        <p:spPr/>
        <p:txBody>
          <a:bodyPr>
            <a:normAutofit lnSpcReduction="10000"/>
          </a:bodyPr>
          <a:lstStyle/>
          <a:p>
            <a:pPr marL="512064" lvl="2" indent="-514350">
              <a:buSzPct val="80000"/>
              <a:buFont typeface="+mj-lt"/>
              <a:buAutoNum type="arabicPeriod"/>
              <a:defRPr/>
            </a:pPr>
            <a:r>
              <a:rPr lang="en-US" sz="2800" dirty="0"/>
              <a:t>“After graduation, Bob will attend a 2-year culinary arts program.” </a:t>
            </a:r>
          </a:p>
          <a:p>
            <a:pPr marL="512064" lvl="2" indent="-514350">
              <a:buSzPct val="80000"/>
              <a:buFont typeface="+mj-lt"/>
              <a:buAutoNum type="arabicPeriod"/>
              <a:defRPr/>
            </a:pPr>
            <a:r>
              <a:rPr lang="en-US" sz="2800" dirty="0"/>
              <a:t>“Upon completion of high school, Sue will enroll in courses at a local Community College.” </a:t>
            </a:r>
          </a:p>
          <a:p>
            <a:pPr marL="512064" lvl="2" indent="-514350">
              <a:buSzPct val="80000"/>
              <a:buFont typeface="+mj-lt"/>
              <a:buAutoNum type="arabicPeriod"/>
              <a:defRPr/>
            </a:pPr>
            <a:r>
              <a:rPr lang="en-US" sz="2800" dirty="0"/>
              <a:t>“Sue will obtain an Early Childhood degree from a 4-year college.” </a:t>
            </a:r>
          </a:p>
          <a:p>
            <a:pPr marL="512064" lvl="2" indent="-514350">
              <a:buSzPct val="80000"/>
              <a:buFont typeface="+mj-lt"/>
              <a:buAutoNum type="arabicPeriod"/>
              <a:defRPr/>
            </a:pPr>
            <a:r>
              <a:rPr lang="en-US" sz="2800" dirty="0"/>
              <a:t>“Bob will complete welding courses at a local Community College to attain an Entry Level Welding Certificate</a:t>
            </a:r>
            <a:r>
              <a:rPr lang="en-US" sz="2600" dirty="0"/>
              <a:t>.” </a:t>
            </a:r>
            <a:endParaRPr lang="en-US" sz="2800" dirty="0"/>
          </a:p>
          <a:p>
            <a:pPr marL="962025" lvl="2" indent="-352425">
              <a:defRPr/>
            </a:pPr>
            <a:endParaRPr lang="en-US" sz="2800" dirty="0"/>
          </a:p>
        </p:txBody>
      </p:sp>
      <p:sp>
        <p:nvSpPr>
          <p:cNvPr id="74758" name="Text Box 6"/>
          <p:cNvSpPr txBox="1">
            <a:spLocks noChangeArrowheads="1"/>
          </p:cNvSpPr>
          <p:nvPr/>
        </p:nvSpPr>
        <p:spPr bwMode="auto">
          <a:xfrm>
            <a:off x="365760" y="6457950"/>
            <a:ext cx="832104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E, G, and H.</a:t>
            </a:r>
          </a:p>
        </p:txBody>
      </p:sp>
      <p:sp>
        <p:nvSpPr>
          <p:cNvPr id="9" name="Rectangle 6"/>
          <p:cNvSpPr>
            <a:spLocks noGrp="1" noChangeArrowheads="1"/>
          </p:cNvSpPr>
          <p:nvPr>
            <p:ph type="sldNum" sz="quarter" idx="12"/>
          </p:nvPr>
        </p:nvSpPr>
        <p:spPr>
          <a:xfrm>
            <a:off x="7950862" y="6277231"/>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BCC9DE-2D74-4213-9302-C3DBCFA9CDC4}" type="slidenum">
              <a:rPr lang="en-US" altLang="en-US" sz="1800" b="1">
                <a:solidFill>
                  <a:schemeClr val="bg1"/>
                </a:solidFill>
                <a:latin typeface="Garamond" panose="02020404030301010803" pitchFamily="18" charset="0"/>
              </a:rPr>
              <a:pPr eaLnBrk="1" hangingPunct="1"/>
              <a:t>83</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2942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normAutofit fontScale="90000"/>
          </a:bodyPr>
          <a:lstStyle/>
          <a:p>
            <a:pPr algn="ctr" eaLnBrk="1" hangingPunct="1"/>
            <a:r>
              <a:rPr lang="en-US" altLang="en-US" sz="3800" dirty="0"/>
              <a:t>Postsecondary Goals – </a:t>
            </a:r>
            <a:br>
              <a:rPr lang="en-US" altLang="en-US" sz="3800" dirty="0"/>
            </a:br>
            <a:r>
              <a:rPr lang="en-US" altLang="en-US" sz="3800" dirty="0"/>
              <a:t> Education/Training Examples</a:t>
            </a:r>
            <a:br>
              <a:rPr lang="en-US" altLang="en-US" sz="3800" dirty="0"/>
            </a:br>
            <a:endParaRPr lang="en-US" altLang="en-US" sz="3800" dirty="0"/>
          </a:p>
        </p:txBody>
      </p:sp>
      <p:sp>
        <p:nvSpPr>
          <p:cNvPr id="75781" name="Rectangle 3"/>
          <p:cNvSpPr>
            <a:spLocks noGrp="1" noChangeArrowheads="1"/>
          </p:cNvSpPr>
          <p:nvPr>
            <p:ph idx="1"/>
          </p:nvPr>
        </p:nvSpPr>
        <p:spPr/>
        <p:txBody>
          <a:bodyPr>
            <a:normAutofit lnSpcReduction="10000"/>
          </a:bodyPr>
          <a:lstStyle/>
          <a:p>
            <a:pPr marL="512064" lvl="2" indent="-514350">
              <a:buSzPct val="80000"/>
              <a:buFont typeface="+mj-lt"/>
              <a:buAutoNum type="arabicPeriod"/>
              <a:defRPr/>
            </a:pPr>
            <a:r>
              <a:rPr lang="en-US" sz="2800" dirty="0"/>
              <a:t>“Sue will participate in an in-home or center-based program with medical and therapeutic supports.” </a:t>
            </a:r>
          </a:p>
          <a:p>
            <a:pPr marL="512064" lvl="2" indent="-514350">
              <a:buSzPct val="80000"/>
              <a:buFont typeface="+mj-lt"/>
              <a:buAutoNum type="arabicPeriod"/>
              <a:defRPr/>
            </a:pPr>
            <a:r>
              <a:rPr lang="en-US" sz="2800" dirty="0"/>
              <a:t>“After graduation, Bob will participate in on-the- job training to improve his work skills in his job at a grocery store.”</a:t>
            </a:r>
          </a:p>
          <a:p>
            <a:pPr marL="512064" lvl="2" indent="-514350">
              <a:buSzPct val="80000"/>
              <a:buFont typeface="+mj-lt"/>
              <a:buAutoNum type="arabicPeriod"/>
              <a:defRPr/>
            </a:pPr>
            <a:r>
              <a:rPr lang="en-US" sz="2800" dirty="0"/>
              <a:t>“After high school, Bob will improve his social, self-advocacy, and self-care skills by attending instruction at a center-based adult program.” </a:t>
            </a:r>
          </a:p>
          <a:p>
            <a:pPr marL="609600" lvl="2" indent="0">
              <a:buNone/>
              <a:defRPr/>
            </a:pPr>
            <a:endParaRPr lang="en-US" sz="2800" dirty="0"/>
          </a:p>
        </p:txBody>
      </p:sp>
      <p:sp>
        <p:nvSpPr>
          <p:cNvPr id="8" name="Text Box 6"/>
          <p:cNvSpPr txBox="1">
            <a:spLocks noChangeArrowheads="1"/>
          </p:cNvSpPr>
          <p:nvPr/>
        </p:nvSpPr>
        <p:spPr bwMode="auto">
          <a:xfrm>
            <a:off x="365760" y="6457950"/>
            <a:ext cx="832104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E, G, and H.</a:t>
            </a:r>
          </a:p>
        </p:txBody>
      </p:sp>
      <p:sp>
        <p:nvSpPr>
          <p:cNvPr id="3" name="Rectangle 2"/>
          <p:cNvSpPr/>
          <p:nvPr/>
        </p:nvSpPr>
        <p:spPr>
          <a:xfrm>
            <a:off x="8431994" y="6223896"/>
            <a:ext cx="418704" cy="369332"/>
          </a:xfrm>
          <a:prstGeom prst="rect">
            <a:avLst/>
          </a:prstGeom>
        </p:spPr>
        <p:txBody>
          <a:bodyPr wrap="none">
            <a:spAutoFit/>
          </a:bodyPr>
          <a:lstStyle/>
          <a:p>
            <a:r>
              <a:rPr lang="en-US" b="1" dirty="0">
                <a:solidFill>
                  <a:schemeClr val="bg1"/>
                </a:solidFill>
                <a:latin typeface="Garamond" panose="02020404030301010803" pitchFamily="18" charset="0"/>
              </a:rPr>
              <a:t>84</a:t>
            </a:r>
          </a:p>
        </p:txBody>
      </p:sp>
    </p:spTree>
    <p:extLst>
      <p:ext uri="{BB962C8B-B14F-4D97-AF65-F5344CB8AC3E}">
        <p14:creationId xmlns:p14="http://schemas.microsoft.com/office/powerpoint/2010/main" val="2804408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normAutofit fontScale="90000"/>
          </a:bodyPr>
          <a:lstStyle/>
          <a:p>
            <a:pPr algn="ctr" eaLnBrk="1" hangingPunct="1"/>
            <a:r>
              <a:rPr lang="en-US" altLang="en-US" sz="3800" dirty="0"/>
              <a:t>Postsecondary Goals – </a:t>
            </a:r>
            <a:br>
              <a:rPr lang="en-US" altLang="en-US" sz="3200" dirty="0"/>
            </a:br>
            <a:r>
              <a:rPr lang="en-US" altLang="en-US" sz="3200" dirty="0"/>
              <a:t> Education/Training</a:t>
            </a:r>
            <a:r>
              <a:rPr lang="en-US" altLang="en-US" sz="3600" dirty="0"/>
              <a:t> –</a:t>
            </a:r>
            <a:r>
              <a:rPr lang="en-US" altLang="en-US" sz="3200" dirty="0"/>
              <a:t> Non-Examples</a:t>
            </a:r>
            <a:br>
              <a:rPr lang="en-US" altLang="en-US" sz="3200" dirty="0"/>
            </a:br>
            <a:endParaRPr lang="en-US" altLang="en-US" sz="3200" dirty="0"/>
          </a:p>
        </p:txBody>
      </p:sp>
      <p:sp>
        <p:nvSpPr>
          <p:cNvPr id="76805" name="Rectangle 3"/>
          <p:cNvSpPr>
            <a:spLocks noGrp="1" noChangeArrowheads="1"/>
          </p:cNvSpPr>
          <p:nvPr>
            <p:ph idx="1"/>
          </p:nvPr>
        </p:nvSpPr>
        <p:spPr/>
        <p:txBody>
          <a:bodyPr>
            <a:normAutofit/>
          </a:bodyPr>
          <a:lstStyle/>
          <a:p>
            <a:pPr marL="514350" indent="-514350">
              <a:lnSpc>
                <a:spcPct val="90000"/>
              </a:lnSpc>
              <a:buSzPct val="80000"/>
              <a:buFont typeface="+mj-lt"/>
              <a:buAutoNum type="arabicPeriod"/>
              <a:defRPr/>
            </a:pPr>
            <a:r>
              <a:rPr lang="en-US" sz="2800" dirty="0"/>
              <a:t>“Upon graduation, Sue will continue to learn about life skills and reading.”</a:t>
            </a:r>
          </a:p>
          <a:p>
            <a:pPr marL="514350" indent="-514350">
              <a:lnSpc>
                <a:spcPct val="90000"/>
              </a:lnSpc>
              <a:buSzPct val="80000"/>
              <a:buFont typeface="+mj-lt"/>
              <a:buAutoNum type="arabicPeriod"/>
              <a:defRPr/>
            </a:pPr>
            <a:r>
              <a:rPr lang="en-US" sz="2800" dirty="0"/>
              <a:t>“Bob will learn about welding.”</a:t>
            </a:r>
          </a:p>
          <a:p>
            <a:pPr marL="514350" indent="-514350">
              <a:lnSpc>
                <a:spcPct val="90000"/>
              </a:lnSpc>
              <a:buSzPct val="80000"/>
              <a:buFont typeface="+mj-lt"/>
              <a:buAutoNum type="arabicPeriod"/>
              <a:defRPr/>
            </a:pPr>
            <a:r>
              <a:rPr lang="en-US" sz="2800" dirty="0"/>
              <a:t>“After leaving high school, Sue wants to take some classes.” </a:t>
            </a:r>
          </a:p>
          <a:p>
            <a:pPr marL="514350" indent="-514350">
              <a:lnSpc>
                <a:spcPct val="90000"/>
              </a:lnSpc>
              <a:buSzPct val="80000"/>
              <a:buFont typeface="+mj-lt"/>
              <a:buAutoNum type="arabicPeriod"/>
              <a:defRPr/>
            </a:pPr>
            <a:r>
              <a:rPr lang="en-US" sz="2800" dirty="0"/>
              <a:t>“Bob will continue to explore his postsecondary education options.”</a:t>
            </a:r>
          </a:p>
          <a:p>
            <a:pPr marL="342900" lvl="1" indent="-342900" eaLnBrk="1" hangingPunct="1">
              <a:lnSpc>
                <a:spcPct val="90000"/>
              </a:lnSpc>
              <a:buClr>
                <a:schemeClr val="accent1"/>
              </a:buClr>
              <a:buSzPct val="65000"/>
              <a:buFont typeface="Wingdings" panose="05000000000000000000" pitchFamily="2" charset="2"/>
              <a:buChar char="n"/>
              <a:defRPr/>
            </a:pPr>
            <a:endParaRPr lang="en-US" sz="2800" dirty="0"/>
          </a:p>
          <a:p>
            <a:pPr eaLnBrk="1" hangingPunct="1">
              <a:lnSpc>
                <a:spcPct val="90000"/>
              </a:lnSpc>
              <a:defRPr/>
            </a:pPr>
            <a:endParaRPr lang="en-US" dirty="0"/>
          </a:p>
        </p:txBody>
      </p:sp>
      <p:sp>
        <p:nvSpPr>
          <p:cNvPr id="58376" name="Text Box 8"/>
          <p:cNvSpPr txBox="1">
            <a:spLocks noChangeArrowheads="1"/>
          </p:cNvSpPr>
          <p:nvPr/>
        </p:nvSpPr>
        <p:spPr bwMode="auto">
          <a:xfrm>
            <a:off x="123460" y="6393364"/>
            <a:ext cx="892257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 See also IEP sample F.</a:t>
            </a:r>
          </a:p>
        </p:txBody>
      </p:sp>
      <p:sp>
        <p:nvSpPr>
          <p:cNvPr id="8" name="Slide Number Placeholder 5"/>
          <p:cNvSpPr txBox="1">
            <a:spLocks noGrp="1"/>
          </p:cNvSpPr>
          <p:nvPr/>
        </p:nvSpPr>
        <p:spPr bwMode="auto">
          <a:xfrm>
            <a:off x="6659029" y="6336214"/>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0BCC9DE-2D74-4213-9302-C3DBCFA9CDC4}" type="slidenum">
              <a:rPr lang="en-US" altLang="en-US" b="1" smtClean="0">
                <a:solidFill>
                  <a:schemeClr val="bg1"/>
                </a:solidFill>
                <a:latin typeface="Garamond" panose="02020404030301010803" pitchFamily="18" charset="0"/>
              </a:rPr>
              <a:pPr algn="r" eaLnBrk="1" hangingPunct="1"/>
              <a:t>85</a:t>
            </a:fld>
            <a:endParaRPr lang="en-US" altLang="en-US" b="1" dirty="0">
              <a:solidFill>
                <a:schemeClr val="bg1"/>
              </a:solidFill>
              <a:latin typeface="Garamond" panose="02020404030301010803" pitchFamily="18" charset="0"/>
            </a:endParaRPr>
          </a:p>
          <a:p>
            <a:pPr algn="r" eaLnBrk="1" hangingPunct="1"/>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54941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normAutofit fontScale="90000"/>
          </a:bodyPr>
          <a:lstStyle/>
          <a:p>
            <a:pPr algn="ctr" eaLnBrk="1" hangingPunct="1"/>
            <a:r>
              <a:rPr lang="en-US" altLang="en-US" sz="3800" dirty="0"/>
              <a:t>Postsecondary Goals – </a:t>
            </a:r>
            <a:br>
              <a:rPr lang="en-US" altLang="en-US" sz="3800" dirty="0"/>
            </a:br>
            <a:r>
              <a:rPr lang="en-US" altLang="en-US" sz="3800" dirty="0"/>
              <a:t>Employment Examples</a:t>
            </a:r>
            <a:br>
              <a:rPr lang="en-US" altLang="en-US" sz="3800" dirty="0"/>
            </a:br>
            <a:endParaRPr lang="en-US" altLang="en-US" sz="3800" dirty="0"/>
          </a:p>
        </p:txBody>
      </p:sp>
      <p:sp>
        <p:nvSpPr>
          <p:cNvPr id="79877" name="Rectangle 3"/>
          <p:cNvSpPr>
            <a:spLocks noGrp="1" noChangeArrowheads="1"/>
          </p:cNvSpPr>
          <p:nvPr>
            <p:ph idx="1"/>
          </p:nvPr>
        </p:nvSpPr>
        <p:spPr/>
        <p:txBody>
          <a:bodyPr>
            <a:normAutofit fontScale="92500" lnSpcReduction="20000"/>
          </a:bodyPr>
          <a:lstStyle/>
          <a:p>
            <a:pPr marL="512064" lvl="2" indent="-514350">
              <a:buSzPct val="80000"/>
              <a:buFont typeface="+mj-lt"/>
              <a:buAutoNum type="arabicPeriod"/>
              <a:defRPr/>
            </a:pPr>
            <a:r>
              <a:rPr lang="en-US" sz="2800" dirty="0"/>
              <a:t>“After college, Sue will have a career in the field of early childhood education.” </a:t>
            </a:r>
          </a:p>
          <a:p>
            <a:pPr marL="512064" lvl="2" indent="-514350">
              <a:buSzPct val="80000"/>
              <a:buFont typeface="+mj-lt"/>
              <a:buAutoNum type="arabicPeriod"/>
              <a:defRPr/>
            </a:pPr>
            <a:r>
              <a:rPr lang="en-US" sz="2800" dirty="0"/>
              <a:t>“After obtaining certification, Bob will be a self-employed welder.”  </a:t>
            </a:r>
          </a:p>
          <a:p>
            <a:pPr marL="512064" lvl="2" indent="-514350">
              <a:buSzPct val="80000"/>
              <a:buFont typeface="+mj-lt"/>
              <a:buAutoNum type="arabicPeriod"/>
              <a:defRPr/>
            </a:pPr>
            <a:r>
              <a:rPr lang="en-US" sz="2800" dirty="0"/>
              <a:t>“After graduation, Bob will receive job development services from DVR and will participate in technologically supported self-employment or volunteer work within 1 year of graduation.”</a:t>
            </a:r>
          </a:p>
          <a:p>
            <a:pPr marL="512064" lvl="2" indent="-514350">
              <a:buSzPct val="80000"/>
              <a:buFont typeface="+mj-lt"/>
              <a:buAutoNum type="arabicPeriod"/>
              <a:defRPr/>
            </a:pPr>
            <a:r>
              <a:rPr lang="en-US" sz="2800" dirty="0"/>
              <a:t>“The summer after leaving high school, Sue will obtain a part-time position in a community retail environment.”</a:t>
            </a:r>
          </a:p>
          <a:p>
            <a:pPr marL="962025" lvl="2" indent="-352425">
              <a:defRPr/>
            </a:pPr>
            <a:endParaRPr lang="en-US" sz="2800" dirty="0"/>
          </a:p>
        </p:txBody>
      </p:sp>
      <p:sp>
        <p:nvSpPr>
          <p:cNvPr id="79878" name="Text Box 6"/>
          <p:cNvSpPr txBox="1">
            <a:spLocks noChangeArrowheads="1"/>
          </p:cNvSpPr>
          <p:nvPr/>
        </p:nvSpPr>
        <p:spPr bwMode="auto">
          <a:xfrm>
            <a:off x="457200" y="6467913"/>
            <a:ext cx="821871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E, F, and G.</a:t>
            </a:r>
            <a:endParaRPr lang="en-US" altLang="en-US" i="1" dirty="0">
              <a:solidFill>
                <a:schemeClr val="bg1"/>
              </a:solidFill>
            </a:endParaRPr>
          </a:p>
        </p:txBody>
      </p:sp>
      <p:sp>
        <p:nvSpPr>
          <p:cNvPr id="14" name="Slide Number Placeholder 5"/>
          <p:cNvSpPr txBox="1">
            <a:spLocks noGrp="1"/>
          </p:cNvSpPr>
          <p:nvPr/>
        </p:nvSpPr>
        <p:spPr bwMode="auto">
          <a:xfrm>
            <a:off x="6659029" y="6336214"/>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b="1" dirty="0">
                <a:solidFill>
                  <a:schemeClr val="bg1"/>
                </a:solidFill>
                <a:latin typeface="Garamond" panose="02020404030301010803" pitchFamily="18" charset="0"/>
              </a:rPr>
              <a:t>86</a:t>
            </a:r>
          </a:p>
          <a:p>
            <a:pPr algn="r" eaLnBrk="1" hangingPunct="1"/>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830952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p:txBody>
          <a:bodyPr>
            <a:normAutofit fontScale="90000"/>
          </a:bodyPr>
          <a:lstStyle/>
          <a:p>
            <a:pPr algn="ctr" eaLnBrk="1" hangingPunct="1"/>
            <a:r>
              <a:rPr lang="en-US" altLang="en-US" sz="3800" dirty="0"/>
              <a:t>Postsecondary Goals – </a:t>
            </a:r>
            <a:br>
              <a:rPr lang="en-US" altLang="en-US" sz="3800" dirty="0"/>
            </a:br>
            <a:r>
              <a:rPr lang="en-US" altLang="en-US" sz="3800" dirty="0"/>
              <a:t>Employment Examples</a:t>
            </a:r>
            <a:br>
              <a:rPr lang="en-US" altLang="en-US" sz="3800" dirty="0"/>
            </a:br>
            <a:endParaRPr lang="en-US" altLang="en-US" sz="3800" dirty="0"/>
          </a:p>
        </p:txBody>
      </p:sp>
      <p:sp>
        <p:nvSpPr>
          <p:cNvPr id="80901" name="Rectangle 3"/>
          <p:cNvSpPr>
            <a:spLocks noGrp="1" noChangeArrowheads="1"/>
          </p:cNvSpPr>
          <p:nvPr>
            <p:ph idx="1"/>
          </p:nvPr>
        </p:nvSpPr>
        <p:spPr/>
        <p:txBody>
          <a:bodyPr>
            <a:normAutofit fontScale="92500" lnSpcReduction="10000"/>
          </a:bodyPr>
          <a:lstStyle/>
          <a:p>
            <a:pPr marL="512064" lvl="2" indent="-514350">
              <a:lnSpc>
                <a:spcPct val="90000"/>
              </a:lnSpc>
              <a:buSzPct val="80000"/>
              <a:buFont typeface="+mj-lt"/>
              <a:buAutoNum type="arabicPeriod"/>
              <a:defRPr/>
            </a:pPr>
            <a:r>
              <a:rPr lang="en-US" sz="2750" dirty="0"/>
              <a:t>“After finishing high school Bob will increase his work hours in the business department of a local office supply store, and will contact XYZ Adult Agency for employment support services, if needed.”</a:t>
            </a:r>
          </a:p>
          <a:p>
            <a:pPr marL="512064" lvl="2" indent="-514350">
              <a:lnSpc>
                <a:spcPct val="90000"/>
              </a:lnSpc>
              <a:buSzPct val="80000"/>
              <a:buFont typeface="+mj-lt"/>
              <a:buAutoNum type="arabicPeriod"/>
              <a:defRPr/>
            </a:pPr>
            <a:r>
              <a:rPr lang="en-US" sz="2750" dirty="0"/>
              <a:t>“After graduation, Bob will get a job at a grocery store, where he enjoyed a job shadowing experience during school.”</a:t>
            </a:r>
          </a:p>
          <a:p>
            <a:pPr marL="512064" lvl="2" indent="-514350">
              <a:lnSpc>
                <a:spcPct val="90000"/>
              </a:lnSpc>
              <a:buSzPct val="80000"/>
              <a:buFont typeface="+mj-lt"/>
              <a:buAutoNum type="arabicPeriod"/>
              <a:defRPr/>
            </a:pPr>
            <a:r>
              <a:rPr lang="en-US" sz="2750" dirty="0"/>
              <a:t>“Within three months of graduation, Bob will obtain an employment position with coaching and support that allows him to work to his maximum stamina and incorporates the use of assistive technology.”</a:t>
            </a:r>
          </a:p>
        </p:txBody>
      </p:sp>
      <p:sp>
        <p:nvSpPr>
          <p:cNvPr id="11" name="Text Box 6"/>
          <p:cNvSpPr txBox="1">
            <a:spLocks noChangeArrowheads="1"/>
          </p:cNvSpPr>
          <p:nvPr/>
        </p:nvSpPr>
        <p:spPr bwMode="auto">
          <a:xfrm>
            <a:off x="457200" y="6467913"/>
            <a:ext cx="821871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E, F, and G.</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82393" y="6235669"/>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403BC8-4062-46C2-A136-67D8C9C51392}" type="slidenum">
              <a:rPr lang="en-US" altLang="en-US" sz="1800" b="1">
                <a:solidFill>
                  <a:schemeClr val="bg1"/>
                </a:solidFill>
                <a:latin typeface="Garamond" panose="02020404030301010803" pitchFamily="18" charset="0"/>
              </a:rPr>
              <a:pPr eaLnBrk="1" hangingPunct="1"/>
              <a:t>87</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155452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ormAutofit fontScale="90000"/>
          </a:bodyPr>
          <a:lstStyle/>
          <a:p>
            <a:pPr algn="ctr" eaLnBrk="1" hangingPunct="1"/>
            <a:r>
              <a:rPr lang="en-US" altLang="en-US" sz="3800" dirty="0"/>
              <a:t>Postsecondary Goals – </a:t>
            </a:r>
            <a:br>
              <a:rPr lang="en-US" altLang="en-US" sz="3200" dirty="0"/>
            </a:br>
            <a:r>
              <a:rPr lang="en-US" altLang="en-US" sz="3200" dirty="0"/>
              <a:t> </a:t>
            </a:r>
            <a:r>
              <a:rPr lang="en-US" altLang="en-US" sz="3600" dirty="0"/>
              <a:t>Employment – Non-Examples</a:t>
            </a:r>
            <a:br>
              <a:rPr lang="en-US" altLang="en-US" sz="3600" dirty="0"/>
            </a:br>
            <a:endParaRPr lang="en-US" altLang="en-US" sz="3600" dirty="0"/>
          </a:p>
        </p:txBody>
      </p:sp>
      <p:sp>
        <p:nvSpPr>
          <p:cNvPr id="82949" name="Rectangle 3"/>
          <p:cNvSpPr>
            <a:spLocks noGrp="1" noChangeArrowheads="1"/>
          </p:cNvSpPr>
          <p:nvPr>
            <p:ph idx="1"/>
          </p:nvPr>
        </p:nvSpPr>
        <p:spPr/>
        <p:txBody>
          <a:bodyPr>
            <a:normAutofit fontScale="92500" lnSpcReduction="10000"/>
          </a:bodyPr>
          <a:lstStyle/>
          <a:p>
            <a:pPr marL="342900" lvl="1" indent="-342900">
              <a:buFont typeface="Wingdings" panose="05000000000000000000" pitchFamily="2" charset="2"/>
              <a:buNone/>
              <a:defRPr/>
            </a:pPr>
            <a:endParaRPr lang="en-US" dirty="0"/>
          </a:p>
          <a:p>
            <a:pPr marL="514350" indent="-512064">
              <a:spcBef>
                <a:spcPts val="0"/>
              </a:spcBef>
              <a:buSzPct val="80000"/>
              <a:buFont typeface="+mj-lt"/>
              <a:buAutoNum type="arabicPeriod"/>
              <a:defRPr/>
            </a:pPr>
            <a:r>
              <a:rPr lang="en-US" sz="2850" dirty="0"/>
              <a:t>“Bob will attend a job fair on the college campus.”</a:t>
            </a:r>
          </a:p>
          <a:p>
            <a:pPr marL="514350" indent="-512064">
              <a:spcBef>
                <a:spcPts val="0"/>
              </a:spcBef>
              <a:buSzPct val="80000"/>
              <a:buFont typeface="+mj-lt"/>
              <a:buAutoNum type="arabicPeriod"/>
              <a:defRPr/>
            </a:pPr>
            <a:r>
              <a:rPr lang="en-US" sz="2850" dirty="0"/>
              <a:t>“Sue hopes to work with young children someday.”</a:t>
            </a:r>
          </a:p>
          <a:p>
            <a:pPr marL="514350" indent="-512064">
              <a:spcBef>
                <a:spcPts val="0"/>
              </a:spcBef>
              <a:buSzPct val="80000"/>
              <a:buFont typeface="+mj-lt"/>
              <a:buAutoNum type="arabicPeriod"/>
              <a:defRPr/>
            </a:pPr>
            <a:r>
              <a:rPr lang="en-US" sz="2850" dirty="0"/>
              <a:t>“Bob wants to work as a welder.”</a:t>
            </a:r>
          </a:p>
          <a:p>
            <a:pPr marL="514350" indent="-512064">
              <a:spcBef>
                <a:spcPts val="0"/>
              </a:spcBef>
              <a:buSzPct val="80000"/>
              <a:buFont typeface="+mj-lt"/>
              <a:buAutoNum type="arabicPeriod"/>
              <a:defRPr/>
            </a:pPr>
            <a:r>
              <a:rPr lang="en-US" sz="2850" dirty="0"/>
              <a:t>“Upon completion of high school, Sue will apply  for services through DVR to support her participation in a vocational center program.”</a:t>
            </a:r>
          </a:p>
          <a:p>
            <a:pPr marL="514350" indent="-512064">
              <a:spcBef>
                <a:spcPts val="0"/>
              </a:spcBef>
              <a:buSzPct val="80000"/>
              <a:buFont typeface="+mj-lt"/>
              <a:buAutoNum type="arabicPeriod"/>
              <a:defRPr/>
            </a:pPr>
            <a:r>
              <a:rPr lang="en-US" sz="2850" dirty="0"/>
              <a:t>“Sue will work with DVR services to ensure community employment.”</a:t>
            </a:r>
          </a:p>
          <a:p>
            <a:pPr marL="514350" indent="-512064">
              <a:spcBef>
                <a:spcPts val="0"/>
              </a:spcBef>
              <a:buSzPct val="80000"/>
              <a:buFont typeface="+mj-lt"/>
              <a:buAutoNum type="arabicPeriod"/>
              <a:defRPr/>
            </a:pPr>
            <a:r>
              <a:rPr lang="en-US" sz="2850" dirty="0"/>
              <a:t>“Sue will get a job.”</a:t>
            </a:r>
          </a:p>
          <a:p>
            <a:pPr>
              <a:defRPr/>
            </a:pPr>
            <a:endParaRPr lang="en-US" dirty="0"/>
          </a:p>
          <a:p>
            <a:pPr>
              <a:defRPr/>
            </a:pPr>
            <a:endParaRPr lang="en-US" dirty="0"/>
          </a:p>
          <a:p>
            <a:pPr eaLnBrk="1" hangingPunct="1">
              <a:defRPr/>
            </a:pPr>
            <a:endParaRPr lang="en-US" dirty="0"/>
          </a:p>
        </p:txBody>
      </p:sp>
      <p:sp>
        <p:nvSpPr>
          <p:cNvPr id="61446" name="Text Box 6"/>
          <p:cNvSpPr txBox="1">
            <a:spLocks noChangeArrowheads="1"/>
          </p:cNvSpPr>
          <p:nvPr/>
        </p:nvSpPr>
        <p:spPr bwMode="auto">
          <a:xfrm>
            <a:off x="79921" y="6415667"/>
            <a:ext cx="896610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See also IEP sample H.</a:t>
            </a:r>
            <a:endParaRPr lang="en-US" altLang="en-US" sz="1800" i="1" dirty="0">
              <a:solidFill>
                <a:schemeClr val="bg1"/>
              </a:solidFill>
            </a:endParaRPr>
          </a:p>
        </p:txBody>
      </p:sp>
      <p:sp>
        <p:nvSpPr>
          <p:cNvPr id="8" name="Slide Number Placeholder 5"/>
          <p:cNvSpPr txBox="1">
            <a:spLocks noGrp="1"/>
          </p:cNvSpPr>
          <p:nvPr/>
        </p:nvSpPr>
        <p:spPr bwMode="auto">
          <a:xfrm>
            <a:off x="6702734" y="6165955"/>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DBCB0A8-14A1-4820-BC70-4621D76ABFA6}" type="slidenum">
              <a:rPr lang="en-US" altLang="en-US" b="1">
                <a:solidFill>
                  <a:schemeClr val="bg1"/>
                </a:solidFill>
                <a:latin typeface="Garamond" panose="02020404030301010803" pitchFamily="18" charset="0"/>
              </a:rPr>
              <a:pPr algn="r" eaLnBrk="1" hangingPunct="1"/>
              <a:t>88</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681371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algn="ctr"/>
            <a:r>
              <a:rPr lang="en-US" altLang="en-US" sz="3800" dirty="0"/>
              <a:t>Independent Living Skills - Definition</a:t>
            </a:r>
          </a:p>
        </p:txBody>
      </p:sp>
      <p:sp>
        <p:nvSpPr>
          <p:cNvPr id="62468" name="Rectangle 3"/>
          <p:cNvSpPr>
            <a:spLocks noGrp="1" noChangeArrowheads="1"/>
          </p:cNvSpPr>
          <p:nvPr>
            <p:ph idx="1"/>
          </p:nvPr>
        </p:nvSpPr>
        <p:spPr>
          <a:xfrm>
            <a:off x="836340" y="2207940"/>
            <a:ext cx="7530419" cy="3254399"/>
          </a:xfrm>
        </p:spPr>
        <p:txBody>
          <a:bodyPr>
            <a:normAutofit/>
          </a:bodyPr>
          <a:lstStyle/>
          <a:p>
            <a:r>
              <a:rPr lang="en-US" sz="2800" dirty="0"/>
              <a:t>Independent living skills are skills necessary for management of one’s personal self-care and daily independent living, including the personal management skills needed to interact with others, daily living skills, financial management skills, and the self-management of healthcare/wellness needs. </a:t>
            </a:r>
            <a:endParaRPr lang="en-US" altLang="en-US" sz="2600" dirty="0"/>
          </a:p>
        </p:txBody>
      </p:sp>
      <p:sp>
        <p:nvSpPr>
          <p:cNvPr id="5" name="Rectangle 6"/>
          <p:cNvSpPr>
            <a:spLocks noGrp="1" noChangeArrowheads="1"/>
          </p:cNvSpPr>
          <p:nvPr>
            <p:ph type="sldNum" sz="quarter" idx="12"/>
          </p:nvPr>
        </p:nvSpPr>
        <p:spPr>
          <a:xfrm>
            <a:off x="7874749" y="6281415"/>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8F5214-AEC4-4F0B-B62A-94E5E2B8342C}" type="slidenum">
              <a:rPr lang="en-US" altLang="en-US" sz="1800" b="1">
                <a:solidFill>
                  <a:schemeClr val="bg1"/>
                </a:solidFill>
                <a:latin typeface="Garamond" panose="02020404030301010803" pitchFamily="18" charset="0"/>
              </a:rPr>
              <a:pPr eaLnBrk="1" hangingPunct="1"/>
              <a:t>89</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3198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Evaluation/Reevaluation Review Form</a:t>
            </a:r>
          </a:p>
        </p:txBody>
      </p:sp>
      <p:pic>
        <p:nvPicPr>
          <p:cNvPr id="11267" name="Picture 4" descr="A screenshot of the Evaluation/Reevaluation Review Form – a tool that can assist district staff in reviewing evaluations and reevaluations for compliance.&#10;"/>
          <p:cNvPicPr>
            <a:picLocks noChangeAspect="1" noChangeArrowheads="1"/>
          </p:cNvPicPr>
          <p:nvPr/>
        </p:nvPicPr>
        <p:blipFill>
          <a:blip r:embed="rId3">
            <a:extLst>
              <a:ext uri="{28A0092B-C50C-407E-A947-70E740481C1C}">
                <a14:useLocalDpi xmlns:a14="http://schemas.microsoft.com/office/drawing/2010/main" val="0"/>
              </a:ext>
            </a:extLst>
          </a:blip>
          <a:srcRect l="25565" t="17784" r="25188" b="6566"/>
          <a:stretch>
            <a:fillRect/>
          </a:stretch>
        </p:blipFill>
        <p:spPr bwMode="auto">
          <a:xfrm>
            <a:off x="685800" y="304800"/>
            <a:ext cx="7713921" cy="642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8388E0-5D20-400D-A697-9EE80BC156B7}" type="slidenum">
              <a:rPr lang="en-US" altLang="en-US" smtClean="0"/>
              <a:pPr/>
              <a:t>9</a:t>
            </a:fld>
            <a:endParaRPr lang="en-US" altLang="en-US" dirty="0"/>
          </a:p>
        </p:txBody>
      </p:sp>
    </p:spTree>
    <p:extLst>
      <p:ext uri="{BB962C8B-B14F-4D97-AF65-F5344CB8AC3E}">
        <p14:creationId xmlns:p14="http://schemas.microsoft.com/office/powerpoint/2010/main" val="42223267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p:txBody>
          <a:bodyPr anchor="ctr">
            <a:normAutofit fontScale="90000"/>
          </a:bodyPr>
          <a:lstStyle/>
          <a:p>
            <a:pPr algn="ctr" eaLnBrk="1" hangingPunct="1"/>
            <a:r>
              <a:rPr lang="en-US" altLang="en-US" sz="3800" dirty="0"/>
              <a:t>Postsecondary Goals – </a:t>
            </a:r>
            <a:br>
              <a:rPr lang="en-US" altLang="en-US" sz="3800" dirty="0"/>
            </a:br>
            <a:r>
              <a:rPr lang="en-US" altLang="en-US" sz="3800" dirty="0"/>
              <a:t>Independent Living Examples</a:t>
            </a:r>
            <a:br>
              <a:rPr lang="en-US" altLang="en-US" sz="3800" dirty="0"/>
            </a:br>
            <a:endParaRPr lang="en-US" altLang="en-US" sz="3800" dirty="0"/>
          </a:p>
        </p:txBody>
      </p:sp>
      <p:sp>
        <p:nvSpPr>
          <p:cNvPr id="83973" name="Rectangle 3"/>
          <p:cNvSpPr>
            <a:spLocks noGrp="1" noChangeArrowheads="1"/>
          </p:cNvSpPr>
          <p:nvPr>
            <p:ph idx="1"/>
          </p:nvPr>
        </p:nvSpPr>
        <p:spPr/>
        <p:txBody>
          <a:bodyPr>
            <a:normAutofit fontScale="92500"/>
          </a:bodyPr>
          <a:lstStyle/>
          <a:p>
            <a:pPr marL="512064" lvl="2" indent="-514350">
              <a:buSzPct val="80000"/>
              <a:buFont typeface="Garamond" panose="02020404030301010803" pitchFamily="18" charset="0"/>
              <a:buAutoNum type="arabicPeriod"/>
            </a:pPr>
            <a:r>
              <a:rPr lang="en-US" altLang="en-US" sz="2800" dirty="0"/>
              <a:t>“Upon completion of high school, Sue will utilize public transportation, including the public bus and uptown trolley.” </a:t>
            </a:r>
          </a:p>
          <a:p>
            <a:pPr marL="512064" lvl="2" indent="-514350">
              <a:buSzPct val="80000"/>
              <a:buFont typeface="Garamond" panose="02020404030301010803" pitchFamily="18" charset="0"/>
              <a:buAutoNum type="arabicPeriod"/>
            </a:pPr>
            <a:r>
              <a:rPr lang="en-US" altLang="en-US" sz="2800" dirty="0"/>
              <a:t>“Upon completion of high school, Bob will independently prepare for work each day, including dressing, making his bed, making his lunch, and accessing transportation.”</a:t>
            </a:r>
          </a:p>
          <a:p>
            <a:pPr marL="512064" lvl="2" indent="-514350">
              <a:buSzPct val="80000"/>
              <a:buFont typeface="Garamond" panose="02020404030301010803" pitchFamily="18" charset="0"/>
              <a:buAutoNum type="arabicPeriod"/>
            </a:pPr>
            <a:r>
              <a:rPr lang="en-US" altLang="en-US" sz="2800" dirty="0"/>
              <a:t>“Upon completion of high school, Sue will play soccer in a recreational soccer league at the YMCA.”</a:t>
            </a:r>
          </a:p>
          <a:p>
            <a:pPr marL="571500" indent="-571500"/>
            <a:endParaRPr lang="en-US" altLang="en-US" sz="2800" dirty="0"/>
          </a:p>
        </p:txBody>
      </p:sp>
      <p:sp>
        <p:nvSpPr>
          <p:cNvPr id="9" name="Rectangle 6"/>
          <p:cNvSpPr>
            <a:spLocks noGrp="1" noChangeArrowheads="1"/>
          </p:cNvSpPr>
          <p:nvPr>
            <p:ph type="sldNum" sz="quarter" idx="12"/>
          </p:nvPr>
        </p:nvSpPr>
        <p:spPr>
          <a:xfrm>
            <a:off x="7971883" y="6262974"/>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CDE8AC-9CEA-4262-A1FB-BFB2897205C4}" type="slidenum">
              <a:rPr lang="en-US" altLang="en-US" sz="1800" b="1">
                <a:solidFill>
                  <a:schemeClr val="bg1"/>
                </a:solidFill>
                <a:latin typeface="Garamond" panose="02020404030301010803" pitchFamily="18" charset="0"/>
              </a:rPr>
              <a:pPr eaLnBrk="1" hangingPunct="1"/>
              <a:t>90</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8984122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normAutofit fontScale="90000"/>
          </a:bodyPr>
          <a:lstStyle/>
          <a:p>
            <a:pPr algn="ctr" eaLnBrk="1" hangingPunct="1"/>
            <a:r>
              <a:rPr lang="en-US" altLang="en-US" sz="3800" dirty="0"/>
              <a:t>Postsecondary Goals – </a:t>
            </a:r>
            <a:br>
              <a:rPr lang="en-US" altLang="en-US" sz="3800" dirty="0"/>
            </a:br>
            <a:r>
              <a:rPr lang="en-US" altLang="en-US" sz="3800" dirty="0"/>
              <a:t>Independent Living Examples</a:t>
            </a:r>
            <a:br>
              <a:rPr lang="en-US" altLang="en-US" sz="3800" dirty="0"/>
            </a:br>
            <a:endParaRPr lang="en-US" altLang="en-US" sz="3800" dirty="0"/>
          </a:p>
        </p:txBody>
      </p:sp>
      <p:sp>
        <p:nvSpPr>
          <p:cNvPr id="84997" name="Rectangle 3"/>
          <p:cNvSpPr>
            <a:spLocks noGrp="1" noChangeArrowheads="1"/>
          </p:cNvSpPr>
          <p:nvPr>
            <p:ph idx="1"/>
          </p:nvPr>
        </p:nvSpPr>
        <p:spPr/>
        <p:txBody>
          <a:bodyPr>
            <a:normAutofit fontScale="92500" lnSpcReduction="20000"/>
          </a:bodyPr>
          <a:lstStyle/>
          <a:p>
            <a:pPr marL="512064" lvl="2" indent="-514350">
              <a:lnSpc>
                <a:spcPct val="90000"/>
              </a:lnSpc>
              <a:buSzPct val="80000"/>
              <a:buFont typeface="Garamond" panose="02020404030301010803" pitchFamily="18" charset="0"/>
              <a:buAutoNum type="arabicPeriod"/>
            </a:pPr>
            <a:r>
              <a:rPr lang="en-US" altLang="en-US" sz="2800" dirty="0"/>
              <a:t>“After graduation Sue will live at home and participate to the maximum extent possible in her daily routines (e.g. feeding, dressing, bathing, activating small appliances/media devices, choice making, etc.) and environment through the use of technology.”</a:t>
            </a:r>
          </a:p>
          <a:p>
            <a:pPr marL="512064" lvl="2" indent="-514350">
              <a:lnSpc>
                <a:spcPct val="90000"/>
              </a:lnSpc>
              <a:buSzPct val="80000"/>
              <a:buFont typeface="Garamond" panose="02020404030301010803" pitchFamily="18" charset="0"/>
              <a:buAutoNum type="arabicPeriod"/>
            </a:pPr>
            <a:r>
              <a:rPr lang="en-US" altLang="en-US" sz="2800" dirty="0"/>
              <a:t>“After graduation, Bob will utilize an augmentative communication device at home and in the community that allows familiar and non-familiar individuals to communicate with him regarding needs, wants, and desires.”</a:t>
            </a:r>
          </a:p>
        </p:txBody>
      </p:sp>
      <p:sp>
        <p:nvSpPr>
          <p:cNvPr id="8" name="Slide Number Placeholder 5"/>
          <p:cNvSpPr txBox="1">
            <a:spLocks noGrp="1"/>
          </p:cNvSpPr>
          <p:nvPr/>
        </p:nvSpPr>
        <p:spPr bwMode="auto">
          <a:xfrm>
            <a:off x="6618515" y="6178323"/>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r" eaLnBrk="1" hangingPunct="1"/>
            <a:r>
              <a:rPr lang="en-US" altLang="en-US" b="1" dirty="0">
                <a:solidFill>
                  <a:schemeClr val="bg1"/>
                </a:solidFill>
                <a:latin typeface="Garamond" panose="02020404030301010803" pitchFamily="18" charset="0"/>
              </a:rPr>
              <a:t>91</a:t>
            </a:r>
          </a:p>
        </p:txBody>
      </p:sp>
    </p:spTree>
    <p:extLst>
      <p:ext uri="{BB962C8B-B14F-4D97-AF65-F5344CB8AC3E}">
        <p14:creationId xmlns:p14="http://schemas.microsoft.com/office/powerpoint/2010/main" val="24394245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normAutofit/>
          </a:bodyPr>
          <a:lstStyle/>
          <a:p>
            <a:pPr algn="ctr" eaLnBrk="1" hangingPunct="1"/>
            <a:r>
              <a:rPr lang="en-US" altLang="en-US" sz="3000" dirty="0"/>
              <a:t>Postsecondary Goals – </a:t>
            </a:r>
            <a:br>
              <a:rPr lang="en-US" altLang="en-US" sz="3000" dirty="0"/>
            </a:br>
            <a:r>
              <a:rPr lang="en-US" altLang="en-US" sz="3000" dirty="0"/>
              <a:t> Independent Living Skills – Non-Examples</a:t>
            </a:r>
            <a:br>
              <a:rPr lang="en-US" altLang="en-US" sz="3600" b="1" dirty="0"/>
            </a:br>
            <a:endParaRPr lang="en-US" altLang="en-US" sz="3600" b="1" dirty="0"/>
          </a:p>
        </p:txBody>
      </p:sp>
      <p:sp>
        <p:nvSpPr>
          <p:cNvPr id="86021" name="Rectangle 3"/>
          <p:cNvSpPr>
            <a:spLocks noGrp="1" noChangeArrowheads="1"/>
          </p:cNvSpPr>
          <p:nvPr>
            <p:ph idx="1"/>
          </p:nvPr>
        </p:nvSpPr>
        <p:spPr/>
        <p:txBody>
          <a:bodyPr>
            <a:normAutofit fontScale="92500" lnSpcReduction="20000"/>
          </a:bodyPr>
          <a:lstStyle/>
          <a:p>
            <a:pPr marL="512064" indent="-512064">
              <a:lnSpc>
                <a:spcPct val="90000"/>
              </a:lnSpc>
              <a:buSzPct val="80000"/>
              <a:buFont typeface="+mj-lt"/>
              <a:buAutoNum type="arabicPeriod"/>
              <a:defRPr/>
            </a:pPr>
            <a:r>
              <a:rPr lang="en-US" sz="2800" dirty="0"/>
              <a:t>“Sue will live at home with her parents.”</a:t>
            </a:r>
          </a:p>
          <a:p>
            <a:pPr marL="512064" indent="-512064">
              <a:lnSpc>
                <a:spcPct val="90000"/>
              </a:lnSpc>
              <a:buSzPct val="80000"/>
              <a:buFont typeface="+mj-lt"/>
              <a:buAutoNum type="arabicPeriod"/>
              <a:defRPr/>
            </a:pPr>
            <a:r>
              <a:rPr lang="en-US" sz="2800" dirty="0"/>
              <a:t>“Bob enjoys watching DVDs, looking at books, listening to his iPod, watching his younger sister play video games, sitting with family for meals, and making music on his electronic keyboard.”</a:t>
            </a:r>
          </a:p>
          <a:p>
            <a:pPr marL="512064" indent="-512064">
              <a:lnSpc>
                <a:spcPct val="90000"/>
              </a:lnSpc>
              <a:buSzPct val="80000"/>
              <a:buFont typeface="+mj-lt"/>
              <a:buAutoNum type="arabicPeriod"/>
              <a:defRPr/>
            </a:pPr>
            <a:r>
              <a:rPr lang="en-US" sz="2800" dirty="0"/>
              <a:t>“Sue should continue to use her facial expressions as a reliable mode to communicate her preferences as well as practice increasing her communication skills via eye gaze at concrete objects.”</a:t>
            </a:r>
          </a:p>
          <a:p>
            <a:pPr marL="512064" indent="-512064">
              <a:lnSpc>
                <a:spcPct val="90000"/>
              </a:lnSpc>
              <a:buSzPct val="80000"/>
              <a:buFont typeface="+mj-lt"/>
              <a:buAutoNum type="arabicPeriod"/>
              <a:defRPr/>
            </a:pPr>
            <a:r>
              <a:rPr lang="en-US" sz="2800" dirty="0"/>
              <a:t>“Bob will learn to use the bus system.”</a:t>
            </a:r>
            <a:endParaRPr lang="en-US" dirty="0"/>
          </a:p>
          <a:p>
            <a:pPr>
              <a:lnSpc>
                <a:spcPct val="90000"/>
              </a:lnSpc>
              <a:defRPr/>
            </a:pPr>
            <a:endParaRPr lang="en-US" dirty="0"/>
          </a:p>
          <a:p>
            <a:pPr marL="342900" lvl="1" indent="-342900" eaLnBrk="1" hangingPunct="1">
              <a:lnSpc>
                <a:spcPct val="90000"/>
              </a:lnSpc>
              <a:buClr>
                <a:schemeClr val="accent1"/>
              </a:buClr>
              <a:buSzPct val="65000"/>
              <a:buFont typeface="Wingdings" panose="05000000000000000000" pitchFamily="2" charset="2"/>
              <a:buChar char="n"/>
              <a:defRPr/>
            </a:pPr>
            <a:endParaRPr lang="en-US" sz="2800" dirty="0"/>
          </a:p>
          <a:p>
            <a:pPr eaLnBrk="1" hangingPunct="1">
              <a:lnSpc>
                <a:spcPct val="90000"/>
              </a:lnSpc>
              <a:defRPr/>
            </a:pPr>
            <a:endParaRPr lang="en-US" dirty="0"/>
          </a:p>
        </p:txBody>
      </p:sp>
      <p:sp>
        <p:nvSpPr>
          <p:cNvPr id="63494" name="Text Box 6"/>
          <p:cNvSpPr txBox="1">
            <a:spLocks noChangeArrowheads="1"/>
          </p:cNvSpPr>
          <p:nvPr/>
        </p:nvSpPr>
        <p:spPr bwMode="auto">
          <a:xfrm>
            <a:off x="46462" y="6415667"/>
            <a:ext cx="9021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i="1" dirty="0">
                <a:solidFill>
                  <a:schemeClr val="bg1"/>
                </a:solidFill>
              </a:rPr>
              <a:t>See also IEP sample H.</a:t>
            </a:r>
            <a:endParaRPr lang="en-US" altLang="en-US" sz="1800" i="1" dirty="0">
              <a:solidFill>
                <a:schemeClr val="bg1"/>
              </a:solidFill>
            </a:endParaRPr>
          </a:p>
        </p:txBody>
      </p:sp>
      <p:sp>
        <p:nvSpPr>
          <p:cNvPr id="9" name="Rectangle 6"/>
          <p:cNvSpPr>
            <a:spLocks noGrp="1" noChangeArrowheads="1"/>
          </p:cNvSpPr>
          <p:nvPr>
            <p:ph type="sldNum" sz="quarter" idx="12"/>
          </p:nvPr>
        </p:nvSpPr>
        <p:spPr>
          <a:xfrm>
            <a:off x="7961372" y="6252666"/>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EF95F7-68F3-4D8C-AF59-8480FDE56019}" type="slidenum">
              <a:rPr lang="en-US" altLang="en-US" sz="1800" b="1">
                <a:solidFill>
                  <a:schemeClr val="bg1"/>
                </a:solidFill>
                <a:latin typeface="Garamond" panose="02020404030301010803" pitchFamily="18" charset="0"/>
              </a:rPr>
              <a:pPr eaLnBrk="1" hangingPunct="1"/>
              <a:t>92</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9702945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normAutofit fontScale="90000"/>
          </a:bodyPr>
          <a:lstStyle/>
          <a:p>
            <a:pPr algn="ctr" eaLnBrk="1" hangingPunct="1"/>
            <a:r>
              <a:rPr lang="en-US" altLang="en-US" sz="3800" dirty="0"/>
              <a:t>Transition Services</a:t>
            </a:r>
            <a:br>
              <a:rPr lang="en-US" altLang="en-US" sz="3800" dirty="0"/>
            </a:br>
            <a:r>
              <a:rPr lang="en-US" altLang="en-US" sz="3800" dirty="0"/>
              <a:t>WAC 392-172A-01190 and -03090(1)(j)(ii)</a:t>
            </a:r>
          </a:p>
        </p:txBody>
      </p:sp>
      <p:sp>
        <p:nvSpPr>
          <p:cNvPr id="65541" name="Rectangle 3"/>
          <p:cNvSpPr>
            <a:spLocks noGrp="1" noChangeArrowheads="1"/>
          </p:cNvSpPr>
          <p:nvPr>
            <p:ph idx="1"/>
          </p:nvPr>
        </p:nvSpPr>
        <p:spPr>
          <a:xfrm>
            <a:off x="457200" y="1890130"/>
            <a:ext cx="8305800" cy="3941958"/>
          </a:xfrm>
        </p:spPr>
        <p:txBody>
          <a:bodyPr/>
          <a:lstStyle/>
          <a:p>
            <a:pPr marL="287338" indent="-287338" eaLnBrk="1" hangingPunct="1">
              <a:buFont typeface="Arial" panose="020B0604020202020204" pitchFamily="34" charset="0"/>
              <a:buChar char="•"/>
            </a:pPr>
            <a:r>
              <a:rPr lang="en-US" altLang="en-US" sz="2800" dirty="0"/>
              <a:t>Transition services should be based on the individual student’s needs, taking into account the student’s strengths, preferences, and interests.</a:t>
            </a:r>
          </a:p>
          <a:p>
            <a:pPr marL="287338" indent="-287338" eaLnBrk="1" hangingPunct="1">
              <a:buFont typeface="Arial" panose="020B0604020202020204" pitchFamily="34" charset="0"/>
              <a:buChar char="•"/>
            </a:pPr>
            <a:r>
              <a:rPr lang="en-US" altLang="en-US" sz="2800" dirty="0"/>
              <a:t>Transition services include instruction, related services, community experiences, the development of employment and other post-school adult living objectives, and if appropriate, the acquisition of daily living skills and provision of a functional vocational evaluation.</a:t>
            </a:r>
          </a:p>
        </p:txBody>
      </p:sp>
      <p:sp>
        <p:nvSpPr>
          <p:cNvPr id="6" name="Slide Number Placeholder 5"/>
          <p:cNvSpPr txBox="1">
            <a:spLocks noGrp="1"/>
          </p:cNvSpPr>
          <p:nvPr/>
        </p:nvSpPr>
        <p:spPr bwMode="auto">
          <a:xfrm>
            <a:off x="6641639" y="6106573"/>
            <a:ext cx="21336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284B67D-3DA3-4856-8DD9-85684BBCA29D}" type="slidenum">
              <a:rPr lang="en-US" altLang="en-US" b="1">
                <a:solidFill>
                  <a:schemeClr val="bg1"/>
                </a:solidFill>
                <a:latin typeface="Garamond" panose="02020404030301010803" pitchFamily="18" charset="0"/>
              </a:rPr>
              <a:pPr algn="r" eaLnBrk="1" hangingPunct="1"/>
              <a:t>93</a:t>
            </a:fld>
            <a:endParaRPr lang="en-US" altLang="en-US"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946896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p:txBody>
          <a:bodyPr anchor="t">
            <a:normAutofit fontScale="90000"/>
          </a:bodyPr>
          <a:lstStyle/>
          <a:p>
            <a:pPr algn="ctr" eaLnBrk="1" hangingPunct="1"/>
            <a:r>
              <a:rPr lang="en-US" altLang="en-US" sz="3800" dirty="0"/>
              <a:t>Transition Services – </a:t>
            </a:r>
            <a:br>
              <a:rPr lang="en-US" altLang="en-US" sz="3800" dirty="0"/>
            </a:br>
            <a:r>
              <a:rPr lang="en-US" altLang="en-US" sz="3800" dirty="0"/>
              <a:t> Examples</a:t>
            </a:r>
            <a:br>
              <a:rPr lang="en-US" altLang="en-US" sz="3800" dirty="0"/>
            </a:br>
            <a:endParaRPr lang="en-US" altLang="en-US" sz="3800" dirty="0"/>
          </a:p>
        </p:txBody>
      </p:sp>
      <p:sp>
        <p:nvSpPr>
          <p:cNvPr id="87045" name="Rectangle 3"/>
          <p:cNvSpPr>
            <a:spLocks noGrp="1" noChangeArrowheads="1"/>
          </p:cNvSpPr>
          <p:nvPr>
            <p:ph idx="1"/>
          </p:nvPr>
        </p:nvSpPr>
        <p:spPr/>
        <p:txBody>
          <a:bodyPr>
            <a:normAutofit fontScale="92500" lnSpcReduction="20000"/>
          </a:bodyPr>
          <a:lstStyle/>
          <a:p>
            <a:pPr marL="514350" indent="-514350">
              <a:buSzPct val="80000"/>
              <a:buFont typeface="+mj-lt"/>
              <a:buAutoNum type="arabicPeriod"/>
              <a:defRPr/>
            </a:pPr>
            <a:r>
              <a:rPr lang="en-US" sz="2800" dirty="0"/>
              <a:t>Instruction related to word processing / keyboarding skills </a:t>
            </a:r>
          </a:p>
          <a:p>
            <a:pPr marL="514350" indent="-514350">
              <a:buSzPct val="80000"/>
              <a:buFont typeface="+mj-lt"/>
              <a:buAutoNum type="arabicPeriod"/>
              <a:defRPr/>
            </a:pPr>
            <a:r>
              <a:rPr lang="en-US" sz="2800" dirty="0"/>
              <a:t>Tutoring (peer or teacher) in reading comprehension strategies </a:t>
            </a:r>
          </a:p>
          <a:p>
            <a:pPr marL="514350" indent="-514350">
              <a:buSzPct val="80000"/>
              <a:buFont typeface="+mj-lt"/>
              <a:buAutoNum type="arabicPeriod"/>
              <a:defRPr/>
            </a:pPr>
            <a:r>
              <a:rPr lang="en-US" sz="2800" dirty="0"/>
              <a:t>Self-monitoring instruction related to on-task behavior</a:t>
            </a:r>
          </a:p>
          <a:p>
            <a:pPr marL="514350" indent="-514350">
              <a:buSzPct val="80000"/>
              <a:buFont typeface="+mj-lt"/>
              <a:buAutoNum type="arabicPeriod"/>
              <a:defRPr/>
            </a:pPr>
            <a:r>
              <a:rPr lang="en-US" sz="2800" dirty="0"/>
              <a:t>Social skills training </a:t>
            </a:r>
          </a:p>
          <a:p>
            <a:pPr marL="514350" indent="-514350">
              <a:buSzPct val="80000"/>
              <a:buFont typeface="+mj-lt"/>
              <a:buAutoNum type="arabicPeriod"/>
              <a:defRPr/>
            </a:pPr>
            <a:r>
              <a:rPr lang="en-US" sz="2800" dirty="0"/>
              <a:t>Self-advocacy training</a:t>
            </a:r>
          </a:p>
          <a:p>
            <a:pPr marL="514350" indent="-514350">
              <a:buSzPct val="80000"/>
              <a:buFont typeface="+mj-lt"/>
              <a:buAutoNum type="arabicPeriod"/>
              <a:defRPr/>
            </a:pPr>
            <a:r>
              <a:rPr lang="en-US" sz="2800" dirty="0"/>
              <a:t>Instruction related to on the job safety</a:t>
            </a:r>
          </a:p>
        </p:txBody>
      </p:sp>
      <p:sp>
        <p:nvSpPr>
          <p:cNvPr id="90118" name="Text Box 6"/>
          <p:cNvSpPr txBox="1">
            <a:spLocks noChangeArrowheads="1"/>
          </p:cNvSpPr>
          <p:nvPr/>
        </p:nvSpPr>
        <p:spPr bwMode="auto">
          <a:xfrm>
            <a:off x="152400" y="6447654"/>
            <a:ext cx="882831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E, F, G, and H.</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96695" y="6266935"/>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A5DEAC-2809-4DD3-A294-D68DB4E8CB45}" type="slidenum">
              <a:rPr lang="en-US" altLang="en-US" sz="1800" b="1">
                <a:solidFill>
                  <a:schemeClr val="bg1"/>
                </a:solidFill>
                <a:latin typeface="Garamond" panose="02020404030301010803" pitchFamily="18" charset="0"/>
              </a:rPr>
              <a:pPr eaLnBrk="1" hangingPunct="1"/>
              <a:t>94</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1740260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normAutofit fontScale="90000"/>
          </a:bodyPr>
          <a:lstStyle/>
          <a:p>
            <a:pPr algn="ctr" eaLnBrk="1" hangingPunct="1"/>
            <a:r>
              <a:rPr lang="en-US" altLang="en-US" sz="3800" dirty="0"/>
              <a:t>Transition Services – </a:t>
            </a:r>
            <a:br>
              <a:rPr lang="en-US" altLang="en-US" sz="3800" dirty="0"/>
            </a:br>
            <a:r>
              <a:rPr lang="en-US" altLang="en-US" sz="3800" dirty="0"/>
              <a:t> Examples</a:t>
            </a:r>
            <a:br>
              <a:rPr lang="en-US" altLang="en-US" sz="3800" dirty="0"/>
            </a:br>
            <a:endParaRPr lang="en-US" altLang="en-US" sz="3800" dirty="0"/>
          </a:p>
        </p:txBody>
      </p:sp>
      <p:sp>
        <p:nvSpPr>
          <p:cNvPr id="87045" name="Rectangle 3"/>
          <p:cNvSpPr>
            <a:spLocks noGrp="1" noChangeArrowheads="1"/>
          </p:cNvSpPr>
          <p:nvPr>
            <p:ph idx="1"/>
          </p:nvPr>
        </p:nvSpPr>
        <p:spPr/>
        <p:txBody>
          <a:bodyPr>
            <a:normAutofit fontScale="92500" lnSpcReduction="20000"/>
          </a:bodyPr>
          <a:lstStyle/>
          <a:p>
            <a:pPr marL="512064" indent="-512064">
              <a:buSzPct val="80000"/>
              <a:buFont typeface="+mj-lt"/>
              <a:buAutoNum type="arabicPeriod"/>
              <a:defRPr/>
            </a:pPr>
            <a:r>
              <a:rPr lang="en-US" sz="2800" dirty="0"/>
              <a:t>Instruction in accessing public transportation</a:t>
            </a:r>
          </a:p>
          <a:p>
            <a:pPr marL="512064" indent="-512064">
              <a:buSzPct val="80000"/>
              <a:buFont typeface="+mj-lt"/>
              <a:buAutoNum type="arabicPeriod"/>
              <a:defRPr/>
            </a:pPr>
            <a:r>
              <a:rPr lang="en-US" sz="2800" dirty="0"/>
              <a:t>Occupational therapy to improve handwriting</a:t>
            </a:r>
          </a:p>
          <a:p>
            <a:pPr marL="512064" indent="-512064">
              <a:buSzPct val="80000"/>
              <a:buFont typeface="+mj-lt"/>
              <a:buAutoNum type="arabicPeriod"/>
              <a:defRPr/>
            </a:pPr>
            <a:r>
              <a:rPr lang="en-US" sz="2800" dirty="0"/>
              <a:t>Speech therapy to improve expressive language</a:t>
            </a:r>
          </a:p>
          <a:p>
            <a:pPr marL="512064" indent="-512064">
              <a:buSzPct val="80000"/>
              <a:buFont typeface="+mj-lt"/>
              <a:buAutoNum type="arabicPeriod"/>
              <a:defRPr/>
            </a:pPr>
            <a:r>
              <a:rPr lang="en-US" sz="2800" dirty="0"/>
              <a:t>Community visits to local businesses in the student’s area of interest</a:t>
            </a:r>
          </a:p>
          <a:p>
            <a:pPr marL="512064" indent="-512064">
              <a:buSzPct val="80000"/>
              <a:buFont typeface="+mj-lt"/>
              <a:buAutoNum type="arabicPeriod"/>
              <a:defRPr/>
            </a:pPr>
            <a:r>
              <a:rPr lang="en-US" sz="2800" dirty="0"/>
              <a:t>Job shadow experiences related to the student’s postsecondary goal(s)</a:t>
            </a:r>
          </a:p>
          <a:p>
            <a:pPr marL="512064" indent="-512064">
              <a:buSzPct val="80000"/>
              <a:buFont typeface="+mj-lt"/>
              <a:buAutoNum type="arabicPeriod"/>
              <a:defRPr/>
            </a:pPr>
            <a:r>
              <a:rPr lang="en-US" sz="2800" dirty="0"/>
              <a:t>Field trips to the local grocery store</a:t>
            </a:r>
          </a:p>
          <a:p>
            <a:pPr marL="512064" indent="-512064">
              <a:buSzPct val="80000"/>
              <a:buFont typeface="+mj-lt"/>
              <a:buAutoNum type="arabicPeriod"/>
              <a:defRPr/>
            </a:pPr>
            <a:r>
              <a:rPr lang="en-US" sz="2800" dirty="0"/>
              <a:t>Visits to the local community college campus.</a:t>
            </a:r>
          </a:p>
          <a:p>
            <a:pPr marL="571500" indent="-571500">
              <a:lnSpc>
                <a:spcPct val="90000"/>
              </a:lnSpc>
              <a:defRPr/>
            </a:pPr>
            <a:endParaRPr lang="en-US" sz="2800" dirty="0"/>
          </a:p>
        </p:txBody>
      </p:sp>
      <p:sp>
        <p:nvSpPr>
          <p:cNvPr id="10" name="Text Box 6"/>
          <p:cNvSpPr txBox="1">
            <a:spLocks noChangeArrowheads="1"/>
          </p:cNvSpPr>
          <p:nvPr/>
        </p:nvSpPr>
        <p:spPr bwMode="auto">
          <a:xfrm>
            <a:off x="152400" y="6458540"/>
            <a:ext cx="882831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E, F, G, and H.</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96695" y="6277821"/>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F5021F-A92A-4163-BE9A-6C171DB42CA1}" type="slidenum">
              <a:rPr lang="en-US" altLang="en-US" sz="1800" b="1" smtClean="0">
                <a:solidFill>
                  <a:schemeClr val="bg1"/>
                </a:solidFill>
                <a:latin typeface="Garamond" panose="02020404030301010803" pitchFamily="18" charset="0"/>
              </a:rPr>
              <a:pPr eaLnBrk="1" hangingPunct="1"/>
              <a:t>95</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257319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p:txBody>
          <a:bodyPr>
            <a:normAutofit fontScale="90000"/>
          </a:bodyPr>
          <a:lstStyle/>
          <a:p>
            <a:pPr algn="ctr" eaLnBrk="1" hangingPunct="1"/>
            <a:r>
              <a:rPr lang="en-US" altLang="en-US" sz="3800" dirty="0"/>
              <a:t>Transition Services – </a:t>
            </a:r>
            <a:br>
              <a:rPr lang="en-US" altLang="en-US" sz="3800" dirty="0"/>
            </a:br>
            <a:r>
              <a:rPr lang="en-US" altLang="en-US" sz="3800" dirty="0"/>
              <a:t> Examples</a:t>
            </a:r>
            <a:br>
              <a:rPr lang="en-US" altLang="en-US" sz="3800" dirty="0"/>
            </a:br>
            <a:endParaRPr lang="en-US" altLang="en-US" sz="3800" dirty="0"/>
          </a:p>
        </p:txBody>
      </p:sp>
      <p:sp>
        <p:nvSpPr>
          <p:cNvPr id="87045" name="Rectangle 3"/>
          <p:cNvSpPr>
            <a:spLocks noGrp="1" noChangeArrowheads="1"/>
          </p:cNvSpPr>
          <p:nvPr>
            <p:ph idx="1"/>
          </p:nvPr>
        </p:nvSpPr>
        <p:spPr/>
        <p:txBody>
          <a:bodyPr>
            <a:normAutofit fontScale="92500" lnSpcReduction="10000"/>
          </a:bodyPr>
          <a:lstStyle/>
          <a:p>
            <a:pPr marL="514350" indent="-514350">
              <a:buSzPct val="80000"/>
              <a:buFont typeface="+mj-lt"/>
              <a:buAutoNum type="arabicPeriod"/>
              <a:defRPr/>
            </a:pPr>
            <a:r>
              <a:rPr lang="en-US" sz="2800" dirty="0"/>
              <a:t>Conducting interviews with professionals in the student’s area of interest</a:t>
            </a:r>
          </a:p>
          <a:p>
            <a:pPr marL="514350" indent="-514350">
              <a:buSzPct val="80000"/>
              <a:buFont typeface="+mj-lt"/>
              <a:buAutoNum type="arabicPeriod"/>
              <a:defRPr/>
            </a:pPr>
            <a:r>
              <a:rPr lang="en-US" sz="2800" dirty="0"/>
              <a:t>Making a vocational rehabilitation referral</a:t>
            </a:r>
          </a:p>
          <a:p>
            <a:pPr marL="514350" indent="-514350">
              <a:buSzPct val="80000"/>
              <a:buFont typeface="+mj-lt"/>
              <a:buAutoNum type="arabicPeriod"/>
              <a:defRPr/>
            </a:pPr>
            <a:r>
              <a:rPr lang="en-US" sz="2800" dirty="0"/>
              <a:t>Applying for college and disability support services</a:t>
            </a:r>
          </a:p>
          <a:p>
            <a:pPr marL="514350" indent="-514350">
              <a:buSzPct val="80000"/>
              <a:buFont typeface="+mj-lt"/>
              <a:buAutoNum type="arabicPeriod"/>
              <a:defRPr/>
            </a:pPr>
            <a:r>
              <a:rPr lang="en-US" sz="2800" dirty="0"/>
              <a:t>Completing job applications/mock interviews</a:t>
            </a:r>
          </a:p>
          <a:p>
            <a:pPr marL="514350" indent="-514350">
              <a:buSzPct val="80000"/>
              <a:buFont typeface="+mj-lt"/>
              <a:buAutoNum type="arabicPeriod"/>
              <a:defRPr/>
            </a:pPr>
            <a:r>
              <a:rPr lang="en-US" sz="2800" dirty="0"/>
              <a:t>Providing instruction in maintaining a bank account, cooking skills, personal hygiene, etc.</a:t>
            </a:r>
          </a:p>
          <a:p>
            <a:pPr marL="514350" indent="-514350">
              <a:buSzPct val="80000"/>
              <a:buFont typeface="+mj-lt"/>
              <a:buAutoNum type="arabicPeriod"/>
              <a:defRPr/>
            </a:pPr>
            <a:r>
              <a:rPr lang="en-US" sz="2800" dirty="0"/>
              <a:t>Completing a career preference inventory</a:t>
            </a:r>
          </a:p>
          <a:p>
            <a:pPr>
              <a:defRPr/>
            </a:pPr>
            <a:endParaRPr lang="en-US" dirty="0"/>
          </a:p>
          <a:p>
            <a:pPr>
              <a:defRPr/>
            </a:pPr>
            <a:endParaRPr lang="en-US" dirty="0"/>
          </a:p>
          <a:p>
            <a:pPr>
              <a:defRPr/>
            </a:pPr>
            <a:endParaRPr lang="en-US" dirty="0"/>
          </a:p>
          <a:p>
            <a:pPr marL="962025" lvl="2" indent="-352425">
              <a:lnSpc>
                <a:spcPct val="90000"/>
              </a:lnSpc>
              <a:defRPr/>
            </a:pPr>
            <a:endParaRPr lang="en-US" sz="2800" dirty="0"/>
          </a:p>
          <a:p>
            <a:pPr marL="571500" indent="-571500">
              <a:lnSpc>
                <a:spcPct val="90000"/>
              </a:lnSpc>
              <a:defRPr/>
            </a:pPr>
            <a:endParaRPr lang="en-US" sz="2800" dirty="0"/>
          </a:p>
        </p:txBody>
      </p:sp>
      <p:sp>
        <p:nvSpPr>
          <p:cNvPr id="10" name="Text Box 6"/>
          <p:cNvSpPr txBox="1">
            <a:spLocks noChangeArrowheads="1"/>
          </p:cNvSpPr>
          <p:nvPr/>
        </p:nvSpPr>
        <p:spPr bwMode="auto">
          <a:xfrm>
            <a:off x="152400" y="6447654"/>
            <a:ext cx="882831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E, F, G, and H.</a:t>
            </a:r>
            <a:endParaRPr lang="en-US" altLang="en-US" i="1" dirty="0">
              <a:solidFill>
                <a:schemeClr val="bg1"/>
              </a:solidFill>
            </a:endParaRPr>
          </a:p>
        </p:txBody>
      </p:sp>
      <p:sp>
        <p:nvSpPr>
          <p:cNvPr id="9" name="Rectangle 6"/>
          <p:cNvSpPr>
            <a:spLocks noGrp="1" noChangeArrowheads="1"/>
          </p:cNvSpPr>
          <p:nvPr>
            <p:ph type="sldNum" sz="quarter" idx="12"/>
          </p:nvPr>
        </p:nvSpPr>
        <p:spPr>
          <a:xfrm>
            <a:off x="7996695" y="6284653"/>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DCB6DA-08AC-49FA-B85F-F818163C43F6}" type="slidenum">
              <a:rPr lang="en-US" altLang="en-US" sz="1800" b="1">
                <a:solidFill>
                  <a:schemeClr val="bg1"/>
                </a:solidFill>
                <a:latin typeface="Garamond" panose="02020404030301010803" pitchFamily="18" charset="0"/>
              </a:rPr>
              <a:pPr eaLnBrk="1" hangingPunct="1"/>
              <a:t>96</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1915943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p:txBody>
          <a:bodyPr>
            <a:normAutofit fontScale="90000"/>
          </a:bodyPr>
          <a:lstStyle/>
          <a:p>
            <a:pPr algn="ctr" eaLnBrk="1" hangingPunct="1"/>
            <a:r>
              <a:rPr lang="en-US" altLang="en-US" sz="3800" dirty="0"/>
              <a:t>Transition Services – </a:t>
            </a:r>
            <a:br>
              <a:rPr lang="en-US" altLang="en-US" sz="3800" dirty="0"/>
            </a:br>
            <a:r>
              <a:rPr lang="en-US" altLang="en-US" sz="3800" dirty="0"/>
              <a:t> Non-Examples</a:t>
            </a:r>
            <a:br>
              <a:rPr lang="en-US" altLang="en-US" sz="3800" dirty="0"/>
            </a:br>
            <a:endParaRPr lang="en-US" altLang="en-US" sz="3800" dirty="0"/>
          </a:p>
        </p:txBody>
      </p:sp>
      <p:sp>
        <p:nvSpPr>
          <p:cNvPr id="93189" name="Rectangle 3"/>
          <p:cNvSpPr>
            <a:spLocks noGrp="1" noChangeArrowheads="1"/>
          </p:cNvSpPr>
          <p:nvPr>
            <p:ph idx="1"/>
          </p:nvPr>
        </p:nvSpPr>
        <p:spPr/>
        <p:txBody>
          <a:bodyPr>
            <a:normAutofit fontScale="92500" lnSpcReduction="10000"/>
          </a:bodyPr>
          <a:lstStyle/>
          <a:p>
            <a:pPr marL="514350" indent="-514350">
              <a:buSzPct val="80000"/>
              <a:buFont typeface="Garamond" panose="02020404030301010803" pitchFamily="18" charset="0"/>
              <a:buAutoNum type="arabicPeriod"/>
            </a:pPr>
            <a:r>
              <a:rPr lang="en-US" altLang="en-US" sz="2800" dirty="0"/>
              <a:t>Shortened assignments</a:t>
            </a:r>
          </a:p>
          <a:p>
            <a:pPr marL="514350" indent="-514350">
              <a:buSzPct val="80000"/>
              <a:buFont typeface="Garamond" panose="02020404030301010803" pitchFamily="18" charset="0"/>
              <a:buAutoNum type="arabicPeriod"/>
            </a:pPr>
            <a:r>
              <a:rPr lang="en-US" altLang="en-US" sz="2800" dirty="0"/>
              <a:t>Extra time to complete tests</a:t>
            </a:r>
          </a:p>
          <a:p>
            <a:pPr marL="514350" indent="-514350">
              <a:buSzPct val="80000"/>
              <a:buFont typeface="Garamond" panose="02020404030301010803" pitchFamily="18" charset="0"/>
              <a:buAutoNum type="arabicPeriod"/>
            </a:pPr>
            <a:r>
              <a:rPr lang="en-US" altLang="en-US" sz="2800" dirty="0"/>
              <a:t>Modified grading</a:t>
            </a:r>
          </a:p>
          <a:p>
            <a:pPr marL="514350" indent="-514350">
              <a:buSzPct val="80000"/>
              <a:buFont typeface="Garamond" panose="02020404030301010803" pitchFamily="18" charset="0"/>
              <a:buAutoNum type="arabicPeriod"/>
            </a:pPr>
            <a:r>
              <a:rPr lang="en-US" altLang="en-US" sz="2800" dirty="0"/>
              <a:t>Preferential seating</a:t>
            </a:r>
          </a:p>
          <a:p>
            <a:pPr marL="514350" indent="-514350">
              <a:buSzPct val="80000"/>
              <a:buFont typeface="Garamond" panose="02020404030301010803" pitchFamily="18" charset="0"/>
              <a:buAutoNum type="arabicPeriod"/>
            </a:pPr>
            <a:r>
              <a:rPr lang="en-US" altLang="en-US" sz="2800" dirty="0"/>
              <a:t>Oral tests</a:t>
            </a:r>
          </a:p>
          <a:p>
            <a:pPr marL="514350" indent="-514350">
              <a:buSzPct val="80000"/>
              <a:buFont typeface="Garamond" panose="02020404030301010803" pitchFamily="18" charset="0"/>
              <a:buAutoNum type="arabicPeriod"/>
            </a:pPr>
            <a:r>
              <a:rPr lang="en-US" altLang="en-US" sz="2800" dirty="0"/>
              <a:t>Use of calculator or other manipulatives</a:t>
            </a:r>
          </a:p>
          <a:p>
            <a:pPr marL="514350" indent="-514350">
              <a:buSzPct val="80000"/>
              <a:buFont typeface="Garamond" panose="02020404030301010803" pitchFamily="18" charset="0"/>
              <a:buAutoNum type="arabicPeriod"/>
            </a:pPr>
            <a:r>
              <a:rPr lang="en-US" altLang="en-US" sz="2800" dirty="0"/>
              <a:t>Assistive technology devices</a:t>
            </a:r>
          </a:p>
          <a:p>
            <a:pPr marL="514350" indent="-514350">
              <a:buSzPct val="80000"/>
              <a:buFont typeface="Garamond" panose="02020404030301010803" pitchFamily="18" charset="0"/>
              <a:buAutoNum type="arabicPeriod"/>
            </a:pPr>
            <a:r>
              <a:rPr lang="en-US" altLang="en-US" sz="2800" dirty="0"/>
              <a:t>Large print materials</a:t>
            </a:r>
          </a:p>
        </p:txBody>
      </p:sp>
      <p:sp>
        <p:nvSpPr>
          <p:cNvPr id="9" name="Rectangle 6"/>
          <p:cNvSpPr>
            <a:spLocks noGrp="1" noChangeArrowheads="1"/>
          </p:cNvSpPr>
          <p:nvPr>
            <p:ph type="sldNum" sz="quarter" idx="12"/>
          </p:nvPr>
        </p:nvSpPr>
        <p:spPr>
          <a:xfrm>
            <a:off x="7874750" y="6262974"/>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C77478-B5F1-438A-9593-A6D214EA46EE}" type="slidenum">
              <a:rPr lang="en-US" altLang="en-US" sz="1800" b="1">
                <a:solidFill>
                  <a:schemeClr val="bg1"/>
                </a:solidFill>
                <a:latin typeface="Garamond" panose="02020404030301010803" pitchFamily="18" charset="0"/>
              </a:rPr>
              <a:pPr eaLnBrk="1" hangingPunct="1"/>
              <a:t>97</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9170114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algn="ctr"/>
            <a:r>
              <a:rPr lang="en-US" altLang="en-US" dirty="0"/>
              <a:t>Transition - Course(s) of Study</a:t>
            </a:r>
            <a:br>
              <a:rPr lang="en-US" altLang="en-US" dirty="0"/>
            </a:br>
            <a:r>
              <a:rPr lang="en-US" altLang="en-US" dirty="0"/>
              <a:t>WAC 392-172A-03090(1)(j)(ii)</a:t>
            </a:r>
          </a:p>
        </p:txBody>
      </p:sp>
      <p:sp>
        <p:nvSpPr>
          <p:cNvPr id="67588" name="Rectangle 3"/>
          <p:cNvSpPr>
            <a:spLocks noGrp="1" noChangeArrowheads="1"/>
          </p:cNvSpPr>
          <p:nvPr>
            <p:ph idx="1"/>
          </p:nvPr>
        </p:nvSpPr>
        <p:spPr>
          <a:xfrm>
            <a:off x="685800" y="2327275"/>
            <a:ext cx="7848600" cy="3844925"/>
          </a:xfrm>
        </p:spPr>
        <p:txBody>
          <a:bodyPr/>
          <a:lstStyle/>
          <a:p>
            <a:pPr eaLnBrk="1" hangingPunct="1">
              <a:spcBef>
                <a:spcPct val="0"/>
              </a:spcBef>
            </a:pPr>
            <a:r>
              <a:rPr lang="en-US" altLang="en-US" sz="3600" dirty="0"/>
              <a:t>The IEP must include “transition services, including </a:t>
            </a:r>
            <a:r>
              <a:rPr lang="en-US" altLang="en-US" sz="3600" b="1" dirty="0">
                <a:solidFill>
                  <a:srgbClr val="7030A0"/>
                </a:solidFill>
              </a:rPr>
              <a:t>courses of study </a:t>
            </a:r>
            <a:r>
              <a:rPr lang="en-US" altLang="en-US" sz="3600" dirty="0"/>
              <a:t>needed to assist the student in reaching those [measurable postsecondary] goals.”</a:t>
            </a:r>
          </a:p>
          <a:p>
            <a:pPr algn="ctr">
              <a:buFont typeface="Wingdings" panose="05000000000000000000" pitchFamily="2" charset="2"/>
              <a:buNone/>
            </a:pPr>
            <a:endParaRPr lang="en-US" altLang="en-US" sz="2400" dirty="0"/>
          </a:p>
        </p:txBody>
      </p:sp>
      <p:sp>
        <p:nvSpPr>
          <p:cNvPr id="5" name="Rectangle 6"/>
          <p:cNvSpPr>
            <a:spLocks noGrp="1" noChangeArrowheads="1"/>
          </p:cNvSpPr>
          <p:nvPr>
            <p:ph type="sldNum" sz="quarter" idx="12"/>
          </p:nvPr>
        </p:nvSpPr>
        <p:spPr>
          <a:xfrm>
            <a:off x="7871619" y="6226530"/>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1A38BC-73AD-4913-8FB2-E6C12BA91BCF}" type="slidenum">
              <a:rPr lang="en-US" altLang="en-US" sz="1800" b="1">
                <a:solidFill>
                  <a:schemeClr val="bg1"/>
                </a:solidFill>
                <a:latin typeface="Garamond" panose="02020404030301010803" pitchFamily="18" charset="0"/>
              </a:rPr>
              <a:pPr eaLnBrk="1" hangingPunct="1"/>
              <a:t>98</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3832845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p:txBody>
          <a:bodyPr>
            <a:normAutofit fontScale="90000"/>
          </a:bodyPr>
          <a:lstStyle/>
          <a:p>
            <a:pPr algn="ctr" eaLnBrk="1" hangingPunct="1"/>
            <a:r>
              <a:rPr lang="en-US" altLang="en-US" sz="3800" dirty="0"/>
              <a:t>Course(s) of Study – </a:t>
            </a:r>
            <a:br>
              <a:rPr lang="en-US" altLang="en-US" sz="3800" dirty="0"/>
            </a:br>
            <a:r>
              <a:rPr lang="en-US" altLang="en-US" sz="3800" dirty="0"/>
              <a:t> Compliant Examples</a:t>
            </a:r>
            <a:br>
              <a:rPr lang="en-US" altLang="en-US" sz="3800" dirty="0"/>
            </a:br>
            <a:endParaRPr lang="en-US" altLang="en-US" sz="3800" dirty="0"/>
          </a:p>
        </p:txBody>
      </p:sp>
      <p:sp>
        <p:nvSpPr>
          <p:cNvPr id="95237" name="Rectangle 3"/>
          <p:cNvSpPr>
            <a:spLocks noGrp="1" noChangeArrowheads="1"/>
          </p:cNvSpPr>
          <p:nvPr>
            <p:ph idx="1"/>
          </p:nvPr>
        </p:nvSpPr>
        <p:spPr/>
        <p:txBody>
          <a:bodyPr>
            <a:normAutofit fontScale="92500" lnSpcReduction="20000"/>
          </a:bodyPr>
          <a:lstStyle/>
          <a:p>
            <a:pPr marL="514350" indent="-514350">
              <a:lnSpc>
                <a:spcPct val="90000"/>
              </a:lnSpc>
              <a:buSzPct val="80000"/>
              <a:buFont typeface="+mj-lt"/>
              <a:buAutoNum type="arabicPeriod"/>
              <a:defRPr/>
            </a:pPr>
            <a:r>
              <a:rPr lang="en-US" sz="2800" dirty="0"/>
              <a:t>The box on the IEP is checked showing that the student will engage in the school district’s standard College Preparatory courses of study during the next 4 years of high school.  </a:t>
            </a:r>
            <a:r>
              <a:rPr lang="en-US" sz="2000" i="1" dirty="0"/>
              <a:t>(Note: This example covers education only, see presenter’s notes for more info.)</a:t>
            </a:r>
            <a:endParaRPr lang="en-US" dirty="0"/>
          </a:p>
          <a:p>
            <a:pPr marL="514350" indent="-514350">
              <a:lnSpc>
                <a:spcPct val="90000"/>
              </a:lnSpc>
              <a:buSzPct val="80000"/>
              <a:buFont typeface="+mj-lt"/>
              <a:buAutoNum type="arabicPeriod"/>
              <a:defRPr/>
            </a:pPr>
            <a:r>
              <a:rPr lang="en-US" sz="2800" dirty="0"/>
              <a:t>“For Bob’s upcoming 11th grade year, he will participate in Psychology, English 12, Algebra II, Band, Phys Ed, Work Experience, Child Development, and Resource Room.”</a:t>
            </a:r>
          </a:p>
          <a:p>
            <a:pPr marL="514350" indent="-514350">
              <a:lnSpc>
                <a:spcPct val="90000"/>
              </a:lnSpc>
              <a:buSzPct val="80000"/>
              <a:buFont typeface="+mj-lt"/>
              <a:buAutoNum type="arabicPeriod"/>
              <a:defRPr/>
            </a:pPr>
            <a:r>
              <a:rPr lang="en-US" sz="2800" dirty="0"/>
              <a:t>Courses are listed identifying what the student will take each year of high school.</a:t>
            </a:r>
          </a:p>
          <a:p>
            <a:pPr>
              <a:lnSpc>
                <a:spcPct val="90000"/>
              </a:lnSpc>
              <a:defRPr/>
            </a:pPr>
            <a:endParaRPr lang="en-US" dirty="0"/>
          </a:p>
        </p:txBody>
      </p:sp>
      <p:sp>
        <p:nvSpPr>
          <p:cNvPr id="95238" name="Text Box 6"/>
          <p:cNvSpPr txBox="1">
            <a:spLocks noChangeArrowheads="1"/>
          </p:cNvSpPr>
          <p:nvPr/>
        </p:nvSpPr>
        <p:spPr bwMode="auto">
          <a:xfrm>
            <a:off x="251460" y="6418385"/>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dirty="0">
                <a:solidFill>
                  <a:schemeClr val="bg1"/>
                </a:solidFill>
              </a:rPr>
              <a:t>See also IEP samples F, G, and H.</a:t>
            </a:r>
            <a:endParaRPr lang="en-US" altLang="en-US" i="1" dirty="0">
              <a:solidFill>
                <a:schemeClr val="bg1"/>
              </a:solidFill>
            </a:endParaRPr>
          </a:p>
        </p:txBody>
      </p:sp>
      <p:sp>
        <p:nvSpPr>
          <p:cNvPr id="9" name="Rectangle 6"/>
          <p:cNvSpPr>
            <a:spLocks noGrp="1" noChangeArrowheads="1"/>
          </p:cNvSpPr>
          <p:nvPr>
            <p:ph type="sldNum" sz="quarter" idx="12"/>
          </p:nvPr>
        </p:nvSpPr>
        <p:spPr>
          <a:xfrm>
            <a:off x="7874750" y="6237666"/>
            <a:ext cx="984019" cy="361438"/>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90466D-E57C-4B2C-8C27-D0CCDA3E9D42}" type="slidenum">
              <a:rPr lang="en-US" altLang="en-US" sz="1800" b="1">
                <a:solidFill>
                  <a:schemeClr val="bg1"/>
                </a:solidFill>
                <a:latin typeface="Garamond" panose="02020404030301010803" pitchFamily="18" charset="0"/>
              </a:rPr>
              <a:pPr eaLnBrk="1" hangingPunct="1"/>
              <a:t>99</a:t>
            </a:fld>
            <a:endParaRPr lang="en-US" altLang="en-US" sz="18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213671713"/>
      </p:ext>
    </p:extLst>
  </p:cSld>
  <p:clrMapOvr>
    <a:masterClrMapping/>
  </p:clrMapOvr>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73CFC09C-7BE1-41C6-9398-F3C6A34F2D64}" vid="{4E550D36-F1F0-4ED9-98B6-D22F64557B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B6F066B-A751-4728-AA4A-4B935C9A797D}">
  <ds:schemaRefs>
    <ds:schemaRef ds:uri="http://schemas.microsoft.com/sharepoint/v3/contenttype/forms"/>
  </ds:schemaRefs>
</ds:datastoreItem>
</file>

<file path=customXml/itemProps2.xml><?xml version="1.0" encoding="utf-8"?>
<ds:datastoreItem xmlns:ds="http://schemas.openxmlformats.org/officeDocument/2006/customXml" ds:itemID="{7B15ABE4-7482-4AE0-ACCB-45C413117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C99A30-4372-41FB-927D-094353C5892B}">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OSPI template</Template>
  <TotalTime>1996</TotalTime>
  <Words>29043</Words>
  <Application>Microsoft Office PowerPoint</Application>
  <PresentationFormat>On-screen Show (4:3)</PresentationFormat>
  <Paragraphs>1291</Paragraphs>
  <Slides>109</Slides>
  <Notes>109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109</vt:i4>
      </vt:variant>
    </vt:vector>
  </HeadingPairs>
  <TitlesOfParts>
    <vt:vector size="116" baseType="lpstr">
      <vt:lpstr>Arial</vt:lpstr>
      <vt:lpstr>Calibri</vt:lpstr>
      <vt:lpstr>Courier New</vt:lpstr>
      <vt:lpstr>Garamond</vt:lpstr>
      <vt:lpstr>Times New Roman</vt:lpstr>
      <vt:lpstr>Wingdings</vt:lpstr>
      <vt:lpstr>Retrospect</vt:lpstr>
      <vt:lpstr>Evaluation &amp; IEP  Technical Assistance Module (IDEA 2004 and WAC 392-172A) </vt:lpstr>
      <vt:lpstr>Disclaimer</vt:lpstr>
      <vt:lpstr>Table of Contents</vt:lpstr>
      <vt:lpstr>Table of Contents (continued)</vt:lpstr>
      <vt:lpstr>Table of Contents (continued)</vt:lpstr>
      <vt:lpstr>Overview</vt:lpstr>
      <vt:lpstr>Module Components</vt:lpstr>
      <vt:lpstr>Module Components (continued)</vt:lpstr>
      <vt:lpstr>Evaluation/Reevaluation Review Form</vt:lpstr>
      <vt:lpstr>IEP Review Form</vt:lpstr>
      <vt:lpstr>Compliance Rates</vt:lpstr>
      <vt:lpstr>Compliance Rates (continued)</vt:lpstr>
      <vt:lpstr>Focus of Module</vt:lpstr>
      <vt:lpstr>Evaluations and Reevaluations –  Prior Written Notice (WAC 392-172A-05010)</vt:lpstr>
      <vt:lpstr>Evaluations and Reevaluations - Consent WAC 392-172A-03000</vt:lpstr>
      <vt:lpstr>Evaluations and Reevaluations WAC 392-172A-01035(1) and -03035</vt:lpstr>
      <vt:lpstr>Evaluations and Reevaluations WAC 392-172A-03020 through -03040</vt:lpstr>
      <vt:lpstr>Students with SLD WAC 392-172A-03045 through -03080</vt:lpstr>
      <vt:lpstr>SLD – Severe Discrepancy WAC 392-172A-03065 and -03070</vt:lpstr>
      <vt:lpstr>SLD – Response to Scientific Research-Based Intervention WAC 392-172A-03060</vt:lpstr>
      <vt:lpstr>SLD – Pattern of  Strengths and Weaknesses  WAC 392-172A-03080</vt:lpstr>
      <vt:lpstr>Evaluation and IEP Consistency WAC 392-172A-03035 and -03110</vt:lpstr>
      <vt:lpstr>When Reevaluations are Needed WAC 392-172A-03015 and -03025</vt:lpstr>
      <vt:lpstr>When Reevaluations are Needed (cont.)  WAC 392-172A-03030</vt:lpstr>
      <vt:lpstr>Specially Designed Instruction (SDI) WAC 392-172A-01175</vt:lpstr>
      <vt:lpstr>SDI – Provider Requirements WAC 392-172A-02090(1)(g)</vt:lpstr>
      <vt:lpstr>Specially Designed Instruction </vt:lpstr>
      <vt:lpstr>SDI versus Accommodations – Examples</vt:lpstr>
      <vt:lpstr>SDI versus Accommodations – Examples (continued)</vt:lpstr>
      <vt:lpstr>SDI versus Accommodations –  Examples (continued)</vt:lpstr>
      <vt:lpstr>Present Levels  WAC 392-172A-03090(1)(a)</vt:lpstr>
      <vt:lpstr>Present Levels –   Compliant Examples (Academic)</vt:lpstr>
      <vt:lpstr>Present Levels –   Compliant Examples (Academic)</vt:lpstr>
      <vt:lpstr>Present Levels –   Compliant Examples (Non-Academic)</vt:lpstr>
      <vt:lpstr>Present Levels –   Non-Compliant Examples</vt:lpstr>
      <vt:lpstr>Present Levels –   Non-Compliant Examples</vt:lpstr>
      <vt:lpstr>Measurable Annual Goals WAC 392-172A-03090(1)(b)</vt:lpstr>
      <vt:lpstr>Measurable Annual Goals WAC 392-172A-03090(1)(b)</vt:lpstr>
      <vt:lpstr>MAG Quick Check</vt:lpstr>
      <vt:lpstr>Compliant Goals –  Reading </vt:lpstr>
      <vt:lpstr>Compliant Goals –  Reading (cont.) </vt:lpstr>
      <vt:lpstr>Non-Compliant Goals –  Reading</vt:lpstr>
      <vt:lpstr>Compliant Goals –  Written Language </vt:lpstr>
      <vt:lpstr>Compliant Goals –  Written Language (cont.)</vt:lpstr>
      <vt:lpstr>Non-Compliant Goals –  Written Language</vt:lpstr>
      <vt:lpstr>Compliant Goals –  Math (Calculation)</vt:lpstr>
      <vt:lpstr>Compliant Goals –  Math (Reasoning) </vt:lpstr>
      <vt:lpstr>Non-Compliant Goals –  Math</vt:lpstr>
      <vt:lpstr>Compliant Goals –  Behavior/Social Skills </vt:lpstr>
      <vt:lpstr>Compliant Goals –  Behavior/Social Skills (cont.)</vt:lpstr>
      <vt:lpstr>Compliant Goals –  Behavior/Social Skills (cont.)</vt:lpstr>
      <vt:lpstr>Compliant Goals –  Behavior/Social Skills (cont.)</vt:lpstr>
      <vt:lpstr>Non-Compliant Goals –  Behavior/Social Skills</vt:lpstr>
      <vt:lpstr>Non-Compliant Goals –  Behavior/Social Skills (cont.)</vt:lpstr>
      <vt:lpstr>Compliant Goals –  Adaptive/Life Skills/Self-help Skills </vt:lpstr>
      <vt:lpstr>Compliant Goals –  Adaptive/Life Skills (cont.) </vt:lpstr>
      <vt:lpstr>Non-Compliant Goals –  Adaptive/Life Skills/Self-help</vt:lpstr>
      <vt:lpstr>Compliant Goals –  Study/Organization Skills </vt:lpstr>
      <vt:lpstr>Compliant Goals –  Study Skills (cont.)</vt:lpstr>
      <vt:lpstr>Non-Compliant Goals –  Study/Organization Skills</vt:lpstr>
      <vt:lpstr>Compliant Goals –  Speech (Articulation)</vt:lpstr>
      <vt:lpstr>Compliant Goals –  Speech (Language)</vt:lpstr>
      <vt:lpstr>Non-Compliant Goals –  Speech/Language</vt:lpstr>
      <vt:lpstr>Compliant Goals –  Motor (Fine) </vt:lpstr>
      <vt:lpstr>Compliant Goals –  Motor (Gross) </vt:lpstr>
      <vt:lpstr>Non-Compliant Goals –  Motor (Fine &amp; Gross)</vt:lpstr>
      <vt:lpstr>Compliant Goals –  Transition/Vocational Skills </vt:lpstr>
      <vt:lpstr>Compliant Goals –  Transition (cont.) </vt:lpstr>
      <vt:lpstr>Compliant Goals –  Transition (cont.) </vt:lpstr>
      <vt:lpstr>Non-Compliant Goals –  Transition/Vocational Skills</vt:lpstr>
      <vt:lpstr>IEP Summary of Services WAC 392-172A-03090(1)(i)</vt:lpstr>
      <vt:lpstr>Summary of Service Example</vt:lpstr>
      <vt:lpstr>LRE Explanation of the Extent WAC 392-172A-03090(1)(e)</vt:lpstr>
      <vt:lpstr>LRE Explanation –  Compliant Examples </vt:lpstr>
      <vt:lpstr>LRE Explanation –  Non-Compliant Examples</vt:lpstr>
      <vt:lpstr>Secondary Transition - Overview WAC 392-172A-03090(1)(j)</vt:lpstr>
      <vt:lpstr>Age-Appropriate Transition Assessment WAC 392-172A-03090(1)(j)(i)</vt:lpstr>
      <vt:lpstr>Transition Assessment - Sources</vt:lpstr>
      <vt:lpstr>Transition Assessment – Sources (continued)</vt:lpstr>
      <vt:lpstr>Transition – Postsecondary Goals WAC 392-172A-03090(1)(j)(i)</vt:lpstr>
      <vt:lpstr>Measurable Postsecondary Goals  vs. Measurable Annual Goals</vt:lpstr>
      <vt:lpstr>Measurable Postsecondary Goals  vs. Measurable Annual Goals (continued)</vt:lpstr>
      <vt:lpstr>Postsecondary Goals –   Education/Training Examples </vt:lpstr>
      <vt:lpstr>Postsecondary Goals –   Education/Training Examples </vt:lpstr>
      <vt:lpstr>Postsecondary Goals –   Education/Training – Non-Examples </vt:lpstr>
      <vt:lpstr>Postsecondary Goals –  Employment Examples </vt:lpstr>
      <vt:lpstr>Postsecondary Goals –  Employment Examples </vt:lpstr>
      <vt:lpstr>Postsecondary Goals –   Employment – Non-Examples </vt:lpstr>
      <vt:lpstr>Independent Living Skills - Definition</vt:lpstr>
      <vt:lpstr>Postsecondary Goals –  Independent Living Examples </vt:lpstr>
      <vt:lpstr>Postsecondary Goals –  Independent Living Examples </vt:lpstr>
      <vt:lpstr>Postsecondary Goals –   Independent Living Skills – Non-Examples </vt:lpstr>
      <vt:lpstr>Transition Services WAC 392-172A-01190 and -03090(1)(j)(ii)</vt:lpstr>
      <vt:lpstr>Transition Services –   Examples </vt:lpstr>
      <vt:lpstr>Transition Services –   Examples </vt:lpstr>
      <vt:lpstr>Transition Services –   Examples </vt:lpstr>
      <vt:lpstr>Transition Services –   Non-Examples </vt:lpstr>
      <vt:lpstr>Transition - Course(s) of Study WAC 392-172A-03090(1)(j)(ii)</vt:lpstr>
      <vt:lpstr>Course(s) of Study –   Compliant Examples </vt:lpstr>
      <vt:lpstr>Course(s) of Study –   Compliant Examples </vt:lpstr>
      <vt:lpstr>Course(s) of Study –  Non-Compliant Examples </vt:lpstr>
      <vt:lpstr>Transition - Annual IEP Goals  WAC 392-172A-03090</vt:lpstr>
      <vt:lpstr>Transition - Annual IEP Goals Examples</vt:lpstr>
      <vt:lpstr>Transition - Student Participation WAC 392-172A-03095(2)</vt:lpstr>
      <vt:lpstr>Transition – Agency Participation  WAC 392-172A-03095(2)(c)</vt:lpstr>
      <vt:lpstr>Secondary Transition Resources</vt:lpstr>
      <vt:lpstr>Additional Resources</vt:lpstr>
      <vt:lpstr>Contact Information</vt:lpstr>
      <vt:lpstr>Copyright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&amp; IEP Technical Assistance Module</dc:title>
  <dc:subject>Eval and IEP Module</dc:subject>
  <dc:creator>OSPI, Special Education</dc:creator>
  <cp:keywords>special education, IEP module, eval module, IEP, Evaluation</cp:keywords>
  <cp:lastModifiedBy>Amber O’Donnell</cp:lastModifiedBy>
  <cp:revision>250</cp:revision>
  <dcterms:created xsi:type="dcterms:W3CDTF">2017-06-14T22:28:43Z</dcterms:created>
  <dcterms:modified xsi:type="dcterms:W3CDTF">2023-11-09T23:12:55Z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