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Lst>
  <p:notesMasterIdLst>
    <p:notesMasterId r:id="rId65"/>
  </p:notesMasterIdLst>
  <p:sldIdLst>
    <p:sldId id="1717" r:id="rId5"/>
    <p:sldId id="1721" r:id="rId6"/>
    <p:sldId id="377" r:id="rId7"/>
    <p:sldId id="1694" r:id="rId8"/>
    <p:sldId id="1720" r:id="rId9"/>
    <p:sldId id="366" r:id="rId10"/>
    <p:sldId id="1676" r:id="rId11"/>
    <p:sldId id="1706" r:id="rId12"/>
    <p:sldId id="1709" r:id="rId13"/>
    <p:sldId id="391" r:id="rId14"/>
    <p:sldId id="1657" r:id="rId15"/>
    <p:sldId id="1658" r:id="rId16"/>
    <p:sldId id="1678" r:id="rId17"/>
    <p:sldId id="1679" r:id="rId18"/>
    <p:sldId id="1682" r:id="rId19"/>
    <p:sldId id="1681" r:id="rId20"/>
    <p:sldId id="1683" r:id="rId21"/>
    <p:sldId id="1680" r:id="rId22"/>
    <p:sldId id="1695" r:id="rId23"/>
    <p:sldId id="1684" r:id="rId24"/>
    <p:sldId id="1685" r:id="rId25"/>
    <p:sldId id="1710" r:id="rId26"/>
    <p:sldId id="1672" r:id="rId27"/>
    <p:sldId id="1662" r:id="rId28"/>
    <p:sldId id="1687" r:id="rId29"/>
    <p:sldId id="1707" r:id="rId30"/>
    <p:sldId id="1688" r:id="rId31"/>
    <p:sldId id="1689" r:id="rId32"/>
    <p:sldId id="385" r:id="rId33"/>
    <p:sldId id="1319" r:id="rId34"/>
    <p:sldId id="379" r:id="rId35"/>
    <p:sldId id="381" r:id="rId36"/>
    <p:sldId id="380" r:id="rId37"/>
    <p:sldId id="1690" r:id="rId38"/>
    <p:sldId id="1712" r:id="rId39"/>
    <p:sldId id="393" r:id="rId40"/>
    <p:sldId id="1713" r:id="rId41"/>
    <p:sldId id="1697" r:id="rId42"/>
    <p:sldId id="1714" r:id="rId43"/>
    <p:sldId id="395" r:id="rId44"/>
    <p:sldId id="1698" r:id="rId45"/>
    <p:sldId id="1715" r:id="rId46"/>
    <p:sldId id="401" r:id="rId47"/>
    <p:sldId id="1693" r:id="rId48"/>
    <p:sldId id="1691" r:id="rId49"/>
    <p:sldId id="1699" r:id="rId50"/>
    <p:sldId id="1701" r:id="rId51"/>
    <p:sldId id="1669" r:id="rId52"/>
    <p:sldId id="1670" r:id="rId53"/>
    <p:sldId id="1671" r:id="rId54"/>
    <p:sldId id="317" r:id="rId55"/>
    <p:sldId id="1702" r:id="rId56"/>
    <p:sldId id="1716" r:id="rId57"/>
    <p:sldId id="1665" r:id="rId58"/>
    <p:sldId id="1704" r:id="rId59"/>
    <p:sldId id="1708" r:id="rId60"/>
    <p:sldId id="1703" r:id="rId61"/>
    <p:sldId id="433" r:id="rId62"/>
    <p:sldId id="1719" r:id="rId63"/>
    <p:sldId id="281"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8257CF9-881A-4AD5-B256-61680ED1625C}">
          <p14:sldIdLst>
            <p14:sldId id="1717"/>
            <p14:sldId id="1721"/>
            <p14:sldId id="377"/>
            <p14:sldId id="1694"/>
            <p14:sldId id="1720"/>
            <p14:sldId id="366"/>
            <p14:sldId id="1676"/>
            <p14:sldId id="1706"/>
            <p14:sldId id="1709"/>
            <p14:sldId id="391"/>
            <p14:sldId id="1657"/>
            <p14:sldId id="1658"/>
            <p14:sldId id="1678"/>
            <p14:sldId id="1679"/>
            <p14:sldId id="1682"/>
            <p14:sldId id="1681"/>
            <p14:sldId id="1683"/>
            <p14:sldId id="1680"/>
            <p14:sldId id="1695"/>
            <p14:sldId id="1684"/>
            <p14:sldId id="1685"/>
            <p14:sldId id="1710"/>
            <p14:sldId id="1672"/>
            <p14:sldId id="1662"/>
            <p14:sldId id="1687"/>
            <p14:sldId id="1707"/>
            <p14:sldId id="1688"/>
            <p14:sldId id="1689"/>
            <p14:sldId id="385"/>
            <p14:sldId id="1319"/>
            <p14:sldId id="379"/>
            <p14:sldId id="381"/>
            <p14:sldId id="380"/>
            <p14:sldId id="1690"/>
            <p14:sldId id="1712"/>
            <p14:sldId id="393"/>
            <p14:sldId id="1713"/>
            <p14:sldId id="1697"/>
            <p14:sldId id="1714"/>
            <p14:sldId id="395"/>
            <p14:sldId id="1698"/>
            <p14:sldId id="1715"/>
            <p14:sldId id="401"/>
            <p14:sldId id="1693"/>
            <p14:sldId id="1691"/>
            <p14:sldId id="1699"/>
            <p14:sldId id="1701"/>
            <p14:sldId id="1669"/>
            <p14:sldId id="1670"/>
            <p14:sldId id="1671"/>
            <p14:sldId id="317"/>
            <p14:sldId id="1702"/>
            <p14:sldId id="1716"/>
            <p14:sldId id="1665"/>
            <p14:sldId id="1704"/>
            <p14:sldId id="1708"/>
            <p14:sldId id="1703"/>
            <p14:sldId id="433"/>
            <p14:sldId id="1719"/>
            <p14:sldId id="28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FC001D-FC59-804D-09FB-F641D6EF8913}" name="Arianne McConchie" initials="AM" userId="S::Arianne.McConchie@k12.wa.us::b9d187dc-6db0-4454-808d-8d99849ceced" providerId="AD"/>
  <p188:author id="{4B45BF23-626D-809C-EE3A-BFEFE5A5E9CE}" name="Ben Brown" initials="BB" userId="S::ben.brown@k12.wa.us::dbe2bc19-1e19-4f35-bee0-1ef4020fa6d1" providerId="AD"/>
  <p188:author id="{0F0536E4-CE06-D4BB-2F43-B07D670D1050}" name="Tina Bischoff" initials="TB" userId="S::tina.bischoff@k12.wa.us::df90eda9-c881-4526-90fb-df1f7c35351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Megan Harlan" initials="MH" lastIdx="19" clrIdx="6">
    <p:extLst>
      <p:ext uri="{19B8F6BF-5375-455C-9EA6-DF929625EA0E}">
        <p15:presenceInfo xmlns:p15="http://schemas.microsoft.com/office/powerpoint/2012/main" userId="S::megan.harlan@k12.wa.us::794647d3-0c73-40e1-84af-b0078562759f" providerId="AD"/>
      </p:ext>
    </p:extLst>
  </p:cmAuthor>
  <p:cmAuthor id="1" name="Stephanie Liden" initials="SL" lastIdx="5" clrIdx="0">
    <p:extLst>
      <p:ext uri="{19B8F6BF-5375-455C-9EA6-DF929625EA0E}">
        <p15:presenceInfo xmlns:p15="http://schemas.microsoft.com/office/powerpoint/2012/main" userId="S-1-5-21-1606980848-1425521274-839522115-21198" providerId="AD"/>
      </p:ext>
    </p:extLst>
  </p:cmAuthor>
  <p:cmAuthor id="8" name="Jeannette Green" initials="JG" lastIdx="7" clrIdx="7">
    <p:extLst>
      <p:ext uri="{19B8F6BF-5375-455C-9EA6-DF929625EA0E}">
        <p15:presenceInfo xmlns:p15="http://schemas.microsoft.com/office/powerpoint/2012/main" userId="S::jeannette.green@k12.wa.us::aa5fc8fc-016e-4f4a-b3d4-43dabff75c5c" providerId="AD"/>
      </p:ext>
    </p:extLst>
  </p:cmAuthor>
  <p:cmAuthor id="2" name="Jessica Condron" initials="JC" lastIdx="6" clrIdx="1">
    <p:extLst>
      <p:ext uri="{19B8F6BF-5375-455C-9EA6-DF929625EA0E}">
        <p15:presenceInfo xmlns:p15="http://schemas.microsoft.com/office/powerpoint/2012/main" userId="S-1-5-21-1606980848-1425521274-839522115-21555" providerId="AD"/>
      </p:ext>
    </p:extLst>
  </p:cmAuthor>
  <p:cmAuthor id="9" name="Annie Sage" initials="AS" lastIdx="1" clrIdx="8">
    <p:extLst>
      <p:ext uri="{19B8F6BF-5375-455C-9EA6-DF929625EA0E}">
        <p15:presenceInfo xmlns:p15="http://schemas.microsoft.com/office/powerpoint/2012/main" userId="S::annie.sage@k12.wa.us::857e806a-ac09-4e78-95bd-db6f301d099f" providerId="AD"/>
      </p:ext>
    </p:extLst>
  </p:cmAuthor>
  <p:cmAuthor id="3" name="Samantha Brueske" initials="SB" lastIdx="1" clrIdx="2">
    <p:extLst>
      <p:ext uri="{19B8F6BF-5375-455C-9EA6-DF929625EA0E}">
        <p15:presenceInfo xmlns:p15="http://schemas.microsoft.com/office/powerpoint/2012/main" userId="S-1-5-21-1606980848-1425521274-839522115-21286" providerId="AD"/>
      </p:ext>
    </p:extLst>
  </p:cmAuthor>
  <p:cmAuthor id="10" name="Molly Gleason" initials="MG" lastIdx="3" clrIdx="9">
    <p:extLst>
      <p:ext uri="{19B8F6BF-5375-455C-9EA6-DF929625EA0E}">
        <p15:presenceInfo xmlns:p15="http://schemas.microsoft.com/office/powerpoint/2012/main" userId="S::Molly.Gleason@k12.wa.us::99eea002-69ab-478d-89c3-a6097f26233d" providerId="AD"/>
      </p:ext>
    </p:extLst>
  </p:cmAuthor>
  <p:cmAuthor id="4" name="Terri Adolfson" initials="TA" lastIdx="3" clrIdx="3">
    <p:extLst>
      <p:ext uri="{19B8F6BF-5375-455C-9EA6-DF929625EA0E}">
        <p15:presenceInfo xmlns:p15="http://schemas.microsoft.com/office/powerpoint/2012/main" userId="S::terri.adolfson@k12.wa.us::b496231e-4fe4-41b0-99fa-2f9d026781d9" providerId="AD"/>
      </p:ext>
    </p:extLst>
  </p:cmAuthor>
  <p:cmAuthor id="5" name="Tina Bischoff" initials="TB" lastIdx="4" clrIdx="4">
    <p:extLst>
      <p:ext uri="{19B8F6BF-5375-455C-9EA6-DF929625EA0E}">
        <p15:presenceInfo xmlns:p15="http://schemas.microsoft.com/office/powerpoint/2012/main" userId="S::tina.bischoff@k12.wa.us::df90eda9-c881-4526-90fb-df1f7c35351a" providerId="AD"/>
      </p:ext>
    </p:extLst>
  </p:cmAuthor>
  <p:cmAuthor id="6" name="Samantha Brueske" initials="SB [2]" lastIdx="1" clrIdx="5">
    <p:extLst>
      <p:ext uri="{19B8F6BF-5375-455C-9EA6-DF929625EA0E}">
        <p15:presenceInfo xmlns:p15="http://schemas.microsoft.com/office/powerpoint/2012/main" userId="S::samantha.brueske@k12.wa.us::e3e631d9-f572-4df6-9d75-f98ccf1c8c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A20000"/>
    <a:srgbClr val="FFFFFF"/>
    <a:srgbClr val="244A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360D44-7992-43A8-9FCB-3EC097BE53E8}" v="1" dt="2023-09-25T17:40:31.0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064" autoAdjust="0"/>
  </p:normalViewPr>
  <p:slideViewPr>
    <p:cSldViewPr snapToGrid="0">
      <p:cViewPr varScale="1">
        <p:scale>
          <a:sx n="76" d="100"/>
          <a:sy n="76" d="100"/>
        </p:scale>
        <p:origin x="1914"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diagrams/_rels/data4.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sv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60.sv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png"/></Relationships>
</file>

<file path=ppt/diagrams/_rels/drawing4.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sv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60.sv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4D403E-2684-4249-A305-6919F82F925D}" type="doc">
      <dgm:prSet loTypeId="urn:microsoft.com/office/officeart/2005/8/layout/hProcess9" loCatId="process" qsTypeId="urn:microsoft.com/office/officeart/2005/8/quickstyle/simple1" qsCatId="simple" csTypeId="urn:microsoft.com/office/officeart/2005/8/colors/colorful5" csCatId="colorful" phldr="1"/>
      <dgm:spPr/>
      <dgm:t>
        <a:bodyPr/>
        <a:lstStyle/>
        <a:p>
          <a:endParaRPr lang="en-US"/>
        </a:p>
      </dgm:t>
    </dgm:pt>
    <dgm:pt modelId="{F20AD0DB-15CB-45E3-87A3-37D7EF63033A}">
      <dgm:prSet custT="1"/>
      <dgm:spPr>
        <a:solidFill>
          <a:schemeClr val="accent1">
            <a:lumMod val="75000"/>
          </a:schemeClr>
        </a:solidFill>
      </dgm:spPr>
      <dgm:t>
        <a:bodyPr/>
        <a:lstStyle/>
        <a:p>
          <a:r>
            <a:rPr lang="en-US" sz="3200" b="1"/>
            <a:t>USDA CNS</a:t>
          </a:r>
          <a:endParaRPr lang="en-US" sz="3200"/>
        </a:p>
      </dgm:t>
    </dgm:pt>
    <dgm:pt modelId="{85085536-0FCD-4B2C-AE3C-DF656F74ACC9}" type="parTrans" cxnId="{9641F887-03A9-44A4-A5FE-C511193F76A1}">
      <dgm:prSet/>
      <dgm:spPr/>
      <dgm:t>
        <a:bodyPr/>
        <a:lstStyle/>
        <a:p>
          <a:endParaRPr lang="en-US"/>
        </a:p>
      </dgm:t>
    </dgm:pt>
    <dgm:pt modelId="{0910AEEF-4F7C-4FEA-924B-7AB03809262A}" type="sibTrans" cxnId="{9641F887-03A9-44A4-A5FE-C511193F76A1}">
      <dgm:prSet/>
      <dgm:spPr/>
      <dgm:t>
        <a:bodyPr/>
        <a:lstStyle/>
        <a:p>
          <a:endParaRPr lang="en-US"/>
        </a:p>
      </dgm:t>
    </dgm:pt>
    <dgm:pt modelId="{EEDCEBC8-5D73-49CC-B2D8-0DA6F760D6FB}">
      <dgm:prSet/>
      <dgm:spPr>
        <a:solidFill>
          <a:schemeClr val="tx2">
            <a:lumMod val="50000"/>
          </a:schemeClr>
        </a:solidFill>
      </dgm:spPr>
      <dgm:t>
        <a:bodyPr/>
        <a:lstStyle/>
        <a:p>
          <a:r>
            <a:rPr lang="en-US"/>
            <a:t>Provides updates and training to the </a:t>
          </a:r>
          <a:r>
            <a:rPr lang="en-US" b="1"/>
            <a:t>State Agency</a:t>
          </a:r>
          <a:r>
            <a:rPr lang="en-US"/>
            <a:t> who has a permanent agreement with USDA.</a:t>
          </a:r>
        </a:p>
      </dgm:t>
    </dgm:pt>
    <dgm:pt modelId="{AAE6EE92-3A83-4941-AEF3-719037DF1865}" type="parTrans" cxnId="{694949F7-82C7-4717-9F84-E005B5DA47BF}">
      <dgm:prSet/>
      <dgm:spPr/>
      <dgm:t>
        <a:bodyPr/>
        <a:lstStyle/>
        <a:p>
          <a:endParaRPr lang="en-US"/>
        </a:p>
      </dgm:t>
    </dgm:pt>
    <dgm:pt modelId="{C13C040E-2D57-44DD-AF53-E28557628C0F}" type="sibTrans" cxnId="{694949F7-82C7-4717-9F84-E005B5DA47BF}">
      <dgm:prSet/>
      <dgm:spPr/>
      <dgm:t>
        <a:bodyPr/>
        <a:lstStyle/>
        <a:p>
          <a:endParaRPr lang="en-US"/>
        </a:p>
      </dgm:t>
    </dgm:pt>
    <dgm:pt modelId="{4733C141-B0AE-4933-BADA-30711907A593}" type="pres">
      <dgm:prSet presAssocID="{944D403E-2684-4249-A305-6919F82F925D}" presName="CompostProcess" presStyleCnt="0">
        <dgm:presLayoutVars>
          <dgm:dir/>
          <dgm:resizeHandles val="exact"/>
        </dgm:presLayoutVars>
      </dgm:prSet>
      <dgm:spPr/>
    </dgm:pt>
    <dgm:pt modelId="{78B2AE13-B57E-4C86-B683-979797EF7F8B}" type="pres">
      <dgm:prSet presAssocID="{944D403E-2684-4249-A305-6919F82F925D}" presName="arrow" presStyleLbl="bgShp" presStyleIdx="0" presStyleCnt="1" custLinFactNeighborX="-8823"/>
      <dgm:spPr/>
    </dgm:pt>
    <dgm:pt modelId="{743A1BEA-2C65-4E99-9020-CB641C0FCF12}" type="pres">
      <dgm:prSet presAssocID="{944D403E-2684-4249-A305-6919F82F925D}" presName="linearProcess" presStyleCnt="0"/>
      <dgm:spPr/>
    </dgm:pt>
    <dgm:pt modelId="{0C389128-33A5-455D-9828-C0855A5A1D4F}" type="pres">
      <dgm:prSet presAssocID="{F20AD0DB-15CB-45E3-87A3-37D7EF63033A}" presName="textNode" presStyleLbl="node1" presStyleIdx="0" presStyleCnt="2">
        <dgm:presLayoutVars>
          <dgm:bulletEnabled val="1"/>
        </dgm:presLayoutVars>
      </dgm:prSet>
      <dgm:spPr/>
    </dgm:pt>
    <dgm:pt modelId="{F3A607F7-E987-4A50-998B-C33330CD7815}" type="pres">
      <dgm:prSet presAssocID="{0910AEEF-4F7C-4FEA-924B-7AB03809262A}" presName="sibTrans" presStyleCnt="0"/>
      <dgm:spPr/>
    </dgm:pt>
    <dgm:pt modelId="{80A55BF6-FD4F-4921-9DB6-6237ED419142}" type="pres">
      <dgm:prSet presAssocID="{EEDCEBC8-5D73-49CC-B2D8-0DA6F760D6FB}" presName="textNode" presStyleLbl="node1" presStyleIdx="1" presStyleCnt="2" custLinFactNeighborX="-73907" custLinFactNeighborY="-435">
        <dgm:presLayoutVars>
          <dgm:bulletEnabled val="1"/>
        </dgm:presLayoutVars>
      </dgm:prSet>
      <dgm:spPr/>
    </dgm:pt>
  </dgm:ptLst>
  <dgm:cxnLst>
    <dgm:cxn modelId="{9641F887-03A9-44A4-A5FE-C511193F76A1}" srcId="{944D403E-2684-4249-A305-6919F82F925D}" destId="{F20AD0DB-15CB-45E3-87A3-37D7EF63033A}" srcOrd="0" destOrd="0" parTransId="{85085536-0FCD-4B2C-AE3C-DF656F74ACC9}" sibTransId="{0910AEEF-4F7C-4FEA-924B-7AB03809262A}"/>
    <dgm:cxn modelId="{C19AC3B2-FAFE-4CDE-9921-829C7B60CEB0}" type="presOf" srcId="{944D403E-2684-4249-A305-6919F82F925D}" destId="{4733C141-B0AE-4933-BADA-30711907A593}" srcOrd="0" destOrd="0" presId="urn:microsoft.com/office/officeart/2005/8/layout/hProcess9"/>
    <dgm:cxn modelId="{54FC7DC9-6367-4FA6-BEF2-C3C2E900DA7A}" type="presOf" srcId="{F20AD0DB-15CB-45E3-87A3-37D7EF63033A}" destId="{0C389128-33A5-455D-9828-C0855A5A1D4F}" srcOrd="0" destOrd="0" presId="urn:microsoft.com/office/officeart/2005/8/layout/hProcess9"/>
    <dgm:cxn modelId="{776606CE-5E30-449D-8D84-A96B7A2389F2}" type="presOf" srcId="{EEDCEBC8-5D73-49CC-B2D8-0DA6F760D6FB}" destId="{80A55BF6-FD4F-4921-9DB6-6237ED419142}" srcOrd="0" destOrd="0" presId="urn:microsoft.com/office/officeart/2005/8/layout/hProcess9"/>
    <dgm:cxn modelId="{694949F7-82C7-4717-9F84-E005B5DA47BF}" srcId="{944D403E-2684-4249-A305-6919F82F925D}" destId="{EEDCEBC8-5D73-49CC-B2D8-0DA6F760D6FB}" srcOrd="1" destOrd="0" parTransId="{AAE6EE92-3A83-4941-AEF3-719037DF1865}" sibTransId="{C13C040E-2D57-44DD-AF53-E28557628C0F}"/>
    <dgm:cxn modelId="{74F1DEF0-9BD5-4B76-99B3-52D0D9DA34ED}" type="presParOf" srcId="{4733C141-B0AE-4933-BADA-30711907A593}" destId="{78B2AE13-B57E-4C86-B683-979797EF7F8B}" srcOrd="0" destOrd="0" presId="urn:microsoft.com/office/officeart/2005/8/layout/hProcess9"/>
    <dgm:cxn modelId="{D536FA8E-3189-4320-9EF0-B7CECF8461DF}" type="presParOf" srcId="{4733C141-B0AE-4933-BADA-30711907A593}" destId="{743A1BEA-2C65-4E99-9020-CB641C0FCF12}" srcOrd="1" destOrd="0" presId="urn:microsoft.com/office/officeart/2005/8/layout/hProcess9"/>
    <dgm:cxn modelId="{349EEDF8-360D-4779-981A-01FB3EE8918F}" type="presParOf" srcId="{743A1BEA-2C65-4E99-9020-CB641C0FCF12}" destId="{0C389128-33A5-455D-9828-C0855A5A1D4F}" srcOrd="0" destOrd="0" presId="urn:microsoft.com/office/officeart/2005/8/layout/hProcess9"/>
    <dgm:cxn modelId="{1DCF8303-7FBB-4924-A515-11E2E39E3027}" type="presParOf" srcId="{743A1BEA-2C65-4E99-9020-CB641C0FCF12}" destId="{F3A607F7-E987-4A50-998B-C33330CD7815}" srcOrd="1" destOrd="0" presId="urn:microsoft.com/office/officeart/2005/8/layout/hProcess9"/>
    <dgm:cxn modelId="{8F6FF055-07BF-4910-B4B8-414BACED4185}" type="presParOf" srcId="{743A1BEA-2C65-4E99-9020-CB641C0FCF12}" destId="{80A55BF6-FD4F-4921-9DB6-6237ED419142}"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D2AB35-9B87-4B05-8BE6-0F1472DA0B93}" type="doc">
      <dgm:prSet loTypeId="urn:microsoft.com/office/officeart/2005/8/layout/hProcess9" loCatId="process" qsTypeId="urn:microsoft.com/office/officeart/2005/8/quickstyle/simple1" qsCatId="simple" csTypeId="urn:microsoft.com/office/officeart/2005/8/colors/colorful5" csCatId="colorful" phldr="1"/>
      <dgm:spPr/>
      <dgm:t>
        <a:bodyPr/>
        <a:lstStyle/>
        <a:p>
          <a:endParaRPr lang="en-US"/>
        </a:p>
      </dgm:t>
    </dgm:pt>
    <dgm:pt modelId="{ECBD37B6-12BA-4F9E-8CD6-18F39148401C}">
      <dgm:prSet custT="1"/>
      <dgm:spPr>
        <a:solidFill>
          <a:schemeClr val="accent1">
            <a:lumMod val="75000"/>
          </a:schemeClr>
        </a:solidFill>
      </dgm:spPr>
      <dgm:t>
        <a:bodyPr/>
        <a:lstStyle/>
        <a:p>
          <a:r>
            <a:rPr lang="en-US" sz="3200" b="1"/>
            <a:t>OSPI CNS</a:t>
          </a:r>
          <a:endParaRPr lang="en-US" sz="3200"/>
        </a:p>
      </dgm:t>
    </dgm:pt>
    <dgm:pt modelId="{DF6F34D1-9022-4CE1-B3B0-6BAB21831547}" type="parTrans" cxnId="{4DB31528-1CDC-4B98-ADD7-84782353CDCE}">
      <dgm:prSet/>
      <dgm:spPr/>
      <dgm:t>
        <a:bodyPr/>
        <a:lstStyle/>
        <a:p>
          <a:endParaRPr lang="en-US"/>
        </a:p>
      </dgm:t>
    </dgm:pt>
    <dgm:pt modelId="{5CAEDD57-8458-466E-B9C4-40311344BE59}" type="sibTrans" cxnId="{4DB31528-1CDC-4B98-ADD7-84782353CDCE}">
      <dgm:prSet/>
      <dgm:spPr/>
      <dgm:t>
        <a:bodyPr/>
        <a:lstStyle/>
        <a:p>
          <a:endParaRPr lang="en-US"/>
        </a:p>
      </dgm:t>
    </dgm:pt>
    <dgm:pt modelId="{EAC635A0-5D3F-4550-937E-17FE733EA4C7}">
      <dgm:prSet/>
      <dgm:spPr>
        <a:solidFill>
          <a:schemeClr val="tx2">
            <a:lumMod val="50000"/>
          </a:schemeClr>
        </a:solidFill>
      </dgm:spPr>
      <dgm:t>
        <a:bodyPr/>
        <a:lstStyle/>
        <a:p>
          <a:r>
            <a:rPr lang="en-US"/>
            <a:t>State Agency trains </a:t>
          </a:r>
          <a:r>
            <a:rPr lang="en-US" b="1"/>
            <a:t>sponsors</a:t>
          </a:r>
          <a:r>
            <a:rPr lang="en-US"/>
            <a:t> who have a permanent agreement with OSPI to operate the CACFP.</a:t>
          </a:r>
        </a:p>
      </dgm:t>
    </dgm:pt>
    <dgm:pt modelId="{C370A30F-B981-40F6-8FC1-3F0524357AD9}" type="parTrans" cxnId="{B469B770-8BA5-4675-9EF4-93732722FC54}">
      <dgm:prSet/>
      <dgm:spPr/>
      <dgm:t>
        <a:bodyPr/>
        <a:lstStyle/>
        <a:p>
          <a:endParaRPr lang="en-US"/>
        </a:p>
      </dgm:t>
    </dgm:pt>
    <dgm:pt modelId="{A4732439-67B4-4AA8-ABB9-0A944E3500F6}" type="sibTrans" cxnId="{B469B770-8BA5-4675-9EF4-93732722FC54}">
      <dgm:prSet/>
      <dgm:spPr/>
      <dgm:t>
        <a:bodyPr/>
        <a:lstStyle/>
        <a:p>
          <a:endParaRPr lang="en-US"/>
        </a:p>
      </dgm:t>
    </dgm:pt>
    <dgm:pt modelId="{FA934665-1FB2-401B-B2EF-741C8ED43CFA}" type="pres">
      <dgm:prSet presAssocID="{3ED2AB35-9B87-4B05-8BE6-0F1472DA0B93}" presName="CompostProcess" presStyleCnt="0">
        <dgm:presLayoutVars>
          <dgm:dir/>
          <dgm:resizeHandles val="exact"/>
        </dgm:presLayoutVars>
      </dgm:prSet>
      <dgm:spPr/>
    </dgm:pt>
    <dgm:pt modelId="{9119A27A-DE23-478A-ADA0-59A23E8B1DE0}" type="pres">
      <dgm:prSet presAssocID="{3ED2AB35-9B87-4B05-8BE6-0F1472DA0B93}" presName="arrow" presStyleLbl="bgShp" presStyleIdx="0" presStyleCnt="1" custLinFactNeighborX="7881" custLinFactNeighborY="-470"/>
      <dgm:spPr/>
    </dgm:pt>
    <dgm:pt modelId="{48B0FB48-BBC7-4A48-8FD6-A2E630BC2989}" type="pres">
      <dgm:prSet presAssocID="{3ED2AB35-9B87-4B05-8BE6-0F1472DA0B93}" presName="linearProcess" presStyleCnt="0"/>
      <dgm:spPr/>
    </dgm:pt>
    <dgm:pt modelId="{FBFB8FAF-29B3-48F5-9A6F-04425DE36571}" type="pres">
      <dgm:prSet presAssocID="{ECBD37B6-12BA-4F9E-8CD6-18F39148401C}" presName="textNode" presStyleLbl="node1" presStyleIdx="0" presStyleCnt="2" custScaleX="78374" custScaleY="99194" custLinFactX="347" custLinFactNeighborX="100000" custLinFactNeighborY="0">
        <dgm:presLayoutVars>
          <dgm:bulletEnabled val="1"/>
        </dgm:presLayoutVars>
      </dgm:prSet>
      <dgm:spPr/>
    </dgm:pt>
    <dgm:pt modelId="{BBEC2694-D6FE-4D65-AE51-C4355B3BD070}" type="pres">
      <dgm:prSet presAssocID="{5CAEDD57-8458-466E-B9C4-40311344BE59}" presName="sibTrans" presStyleCnt="0"/>
      <dgm:spPr/>
    </dgm:pt>
    <dgm:pt modelId="{ECAFD9B3-3E17-468E-B123-7D7076D47496}" type="pres">
      <dgm:prSet presAssocID="{EAC635A0-5D3F-4550-937E-17FE733EA4C7}" presName="textNode" presStyleLbl="node1" presStyleIdx="1" presStyleCnt="2" custLinFactX="1139" custLinFactNeighborX="100000">
        <dgm:presLayoutVars>
          <dgm:bulletEnabled val="1"/>
        </dgm:presLayoutVars>
      </dgm:prSet>
      <dgm:spPr/>
    </dgm:pt>
  </dgm:ptLst>
  <dgm:cxnLst>
    <dgm:cxn modelId="{EC76D20F-4A6B-4D3C-95EB-A5C026AF7691}" type="presOf" srcId="{ECBD37B6-12BA-4F9E-8CD6-18F39148401C}" destId="{FBFB8FAF-29B3-48F5-9A6F-04425DE36571}" srcOrd="0" destOrd="0" presId="urn:microsoft.com/office/officeart/2005/8/layout/hProcess9"/>
    <dgm:cxn modelId="{6671F510-1F85-45AA-AD99-C8289F3646D9}" type="presOf" srcId="{EAC635A0-5D3F-4550-937E-17FE733EA4C7}" destId="{ECAFD9B3-3E17-468E-B123-7D7076D47496}" srcOrd="0" destOrd="0" presId="urn:microsoft.com/office/officeart/2005/8/layout/hProcess9"/>
    <dgm:cxn modelId="{8F801026-AD67-4D4A-925D-D7ACC658CF5D}" type="presOf" srcId="{3ED2AB35-9B87-4B05-8BE6-0F1472DA0B93}" destId="{FA934665-1FB2-401B-B2EF-741C8ED43CFA}" srcOrd="0" destOrd="0" presId="urn:microsoft.com/office/officeart/2005/8/layout/hProcess9"/>
    <dgm:cxn modelId="{4DB31528-1CDC-4B98-ADD7-84782353CDCE}" srcId="{3ED2AB35-9B87-4B05-8BE6-0F1472DA0B93}" destId="{ECBD37B6-12BA-4F9E-8CD6-18F39148401C}" srcOrd="0" destOrd="0" parTransId="{DF6F34D1-9022-4CE1-B3B0-6BAB21831547}" sibTransId="{5CAEDD57-8458-466E-B9C4-40311344BE59}"/>
    <dgm:cxn modelId="{B469B770-8BA5-4675-9EF4-93732722FC54}" srcId="{3ED2AB35-9B87-4B05-8BE6-0F1472DA0B93}" destId="{EAC635A0-5D3F-4550-937E-17FE733EA4C7}" srcOrd="1" destOrd="0" parTransId="{C370A30F-B981-40F6-8FC1-3F0524357AD9}" sibTransId="{A4732439-67B4-4AA8-ABB9-0A944E3500F6}"/>
    <dgm:cxn modelId="{FEC16A67-B6E3-4540-8802-A1A0667CECE4}" type="presParOf" srcId="{FA934665-1FB2-401B-B2EF-741C8ED43CFA}" destId="{9119A27A-DE23-478A-ADA0-59A23E8B1DE0}" srcOrd="0" destOrd="0" presId="urn:microsoft.com/office/officeart/2005/8/layout/hProcess9"/>
    <dgm:cxn modelId="{5BCB2C5F-7369-4F00-951B-951FAEFBBC9F}" type="presParOf" srcId="{FA934665-1FB2-401B-B2EF-741C8ED43CFA}" destId="{48B0FB48-BBC7-4A48-8FD6-A2E630BC2989}" srcOrd="1" destOrd="0" presId="urn:microsoft.com/office/officeart/2005/8/layout/hProcess9"/>
    <dgm:cxn modelId="{D9617947-FFA2-49F0-86AB-5863A25F8C14}" type="presParOf" srcId="{48B0FB48-BBC7-4A48-8FD6-A2E630BC2989}" destId="{FBFB8FAF-29B3-48F5-9A6F-04425DE36571}" srcOrd="0" destOrd="0" presId="urn:microsoft.com/office/officeart/2005/8/layout/hProcess9"/>
    <dgm:cxn modelId="{28984B14-2A53-405B-8C00-450697E40FD1}" type="presParOf" srcId="{48B0FB48-BBC7-4A48-8FD6-A2E630BC2989}" destId="{BBEC2694-D6FE-4D65-AE51-C4355B3BD070}" srcOrd="1" destOrd="0" presId="urn:microsoft.com/office/officeart/2005/8/layout/hProcess9"/>
    <dgm:cxn modelId="{64D51BE5-A793-4FA7-BCDD-184C60289233}" type="presParOf" srcId="{48B0FB48-BBC7-4A48-8FD6-A2E630BC2989}" destId="{ECAFD9B3-3E17-468E-B123-7D7076D47496}" srcOrd="2" destOrd="0" presId="urn:microsoft.com/office/officeart/2005/8/layout/hProcess9"/>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5610B16-D8C1-4A9D-BAD3-A7E590C81589}" type="doc">
      <dgm:prSet loTypeId="urn:microsoft.com/office/officeart/2005/8/layout/hProcess9" loCatId="process" qsTypeId="urn:microsoft.com/office/officeart/2005/8/quickstyle/simple1" qsCatId="simple" csTypeId="urn:microsoft.com/office/officeart/2005/8/colors/colorful5" csCatId="colorful" phldr="1"/>
      <dgm:spPr/>
      <dgm:t>
        <a:bodyPr/>
        <a:lstStyle/>
        <a:p>
          <a:endParaRPr lang="en-US"/>
        </a:p>
      </dgm:t>
    </dgm:pt>
    <dgm:pt modelId="{0B9C6BD8-EE44-4DBC-B7D0-146A3B4143C8}">
      <dgm:prSet custT="1"/>
      <dgm:spPr>
        <a:solidFill>
          <a:schemeClr val="accent1">
            <a:lumMod val="75000"/>
          </a:schemeClr>
        </a:solidFill>
      </dgm:spPr>
      <dgm:t>
        <a:bodyPr/>
        <a:lstStyle/>
        <a:p>
          <a:r>
            <a:rPr lang="en-US" sz="2400" b="1"/>
            <a:t>Sponsors</a:t>
          </a:r>
          <a:endParaRPr lang="en-US" sz="2400"/>
        </a:p>
      </dgm:t>
    </dgm:pt>
    <dgm:pt modelId="{646277FE-1A9D-4831-ABEF-3B3892C19F58}" type="parTrans" cxnId="{83C1AA71-F45B-4F95-B0BB-7F6091E036F6}">
      <dgm:prSet/>
      <dgm:spPr/>
      <dgm:t>
        <a:bodyPr/>
        <a:lstStyle/>
        <a:p>
          <a:endParaRPr lang="en-US"/>
        </a:p>
      </dgm:t>
    </dgm:pt>
    <dgm:pt modelId="{D9812F11-B296-46B3-9116-3F8D9CC499D9}" type="sibTrans" cxnId="{83C1AA71-F45B-4F95-B0BB-7F6091E036F6}">
      <dgm:prSet/>
      <dgm:spPr/>
      <dgm:t>
        <a:bodyPr/>
        <a:lstStyle/>
        <a:p>
          <a:endParaRPr lang="en-US"/>
        </a:p>
      </dgm:t>
    </dgm:pt>
    <dgm:pt modelId="{C4DB4CEA-8B05-4BD7-8BB6-1F2DC09482B2}">
      <dgm:prSet/>
      <dgm:spPr>
        <a:solidFill>
          <a:schemeClr val="tx2">
            <a:lumMod val="50000"/>
          </a:schemeClr>
        </a:solidFill>
      </dgm:spPr>
      <dgm:t>
        <a:bodyPr/>
        <a:lstStyle/>
        <a:p>
          <a:r>
            <a:rPr lang="en-US"/>
            <a:t>Must train the </a:t>
          </a:r>
          <a:r>
            <a:rPr lang="en-US" b="1"/>
            <a:t>staff</a:t>
          </a:r>
          <a:r>
            <a:rPr lang="en-US"/>
            <a:t> who work at the site(s) where the CACFP is operated. </a:t>
          </a:r>
        </a:p>
      </dgm:t>
    </dgm:pt>
    <dgm:pt modelId="{62CC6A87-A37E-4A43-9DA5-31679B7F8231}" type="parTrans" cxnId="{594963CD-D687-46FA-A7FA-DACDB116C47A}">
      <dgm:prSet/>
      <dgm:spPr/>
      <dgm:t>
        <a:bodyPr/>
        <a:lstStyle/>
        <a:p>
          <a:endParaRPr lang="en-US"/>
        </a:p>
      </dgm:t>
    </dgm:pt>
    <dgm:pt modelId="{42C58F83-029D-428F-BD89-068C8BF08A3B}" type="sibTrans" cxnId="{594963CD-D687-46FA-A7FA-DACDB116C47A}">
      <dgm:prSet/>
      <dgm:spPr/>
      <dgm:t>
        <a:bodyPr/>
        <a:lstStyle/>
        <a:p>
          <a:endParaRPr lang="en-US"/>
        </a:p>
      </dgm:t>
    </dgm:pt>
    <dgm:pt modelId="{5B29A2F9-CE87-456A-BF54-543AB760A73A}" type="pres">
      <dgm:prSet presAssocID="{F5610B16-D8C1-4A9D-BAD3-A7E590C81589}" presName="CompostProcess" presStyleCnt="0">
        <dgm:presLayoutVars>
          <dgm:dir/>
          <dgm:resizeHandles val="exact"/>
        </dgm:presLayoutVars>
      </dgm:prSet>
      <dgm:spPr/>
    </dgm:pt>
    <dgm:pt modelId="{1695A0CB-140A-4C88-8D8C-5983A5AF151F}" type="pres">
      <dgm:prSet presAssocID="{F5610B16-D8C1-4A9D-BAD3-A7E590C81589}" presName="arrow" presStyleLbl="bgShp" presStyleIdx="0" presStyleCnt="1"/>
      <dgm:spPr/>
    </dgm:pt>
    <dgm:pt modelId="{60BBA9CB-7D54-4AEE-9660-48223FFED2A3}" type="pres">
      <dgm:prSet presAssocID="{F5610B16-D8C1-4A9D-BAD3-A7E590C81589}" presName="linearProcess" presStyleCnt="0"/>
      <dgm:spPr/>
    </dgm:pt>
    <dgm:pt modelId="{DEDC8654-1237-42EB-8696-2DAF1BD37768}" type="pres">
      <dgm:prSet presAssocID="{0B9C6BD8-EE44-4DBC-B7D0-146A3B4143C8}" presName="textNode" presStyleLbl="node1" presStyleIdx="0" presStyleCnt="2">
        <dgm:presLayoutVars>
          <dgm:bulletEnabled val="1"/>
        </dgm:presLayoutVars>
      </dgm:prSet>
      <dgm:spPr/>
    </dgm:pt>
    <dgm:pt modelId="{54F263A0-81B6-4375-AB31-258063822A85}" type="pres">
      <dgm:prSet presAssocID="{D9812F11-B296-46B3-9116-3F8D9CC499D9}" presName="sibTrans" presStyleCnt="0"/>
      <dgm:spPr/>
    </dgm:pt>
    <dgm:pt modelId="{4FCCCBAD-BFD5-49D0-BD33-E2481BF3A730}" type="pres">
      <dgm:prSet presAssocID="{C4DB4CEA-8B05-4BD7-8BB6-1F2DC09482B2}" presName="textNode" presStyleLbl="node1" presStyleIdx="1" presStyleCnt="2">
        <dgm:presLayoutVars>
          <dgm:bulletEnabled val="1"/>
        </dgm:presLayoutVars>
      </dgm:prSet>
      <dgm:spPr/>
    </dgm:pt>
  </dgm:ptLst>
  <dgm:cxnLst>
    <dgm:cxn modelId="{56525F60-22A5-489F-BB7D-41DC55D10189}" type="presOf" srcId="{F5610B16-D8C1-4A9D-BAD3-A7E590C81589}" destId="{5B29A2F9-CE87-456A-BF54-543AB760A73A}" srcOrd="0" destOrd="0" presId="urn:microsoft.com/office/officeart/2005/8/layout/hProcess9"/>
    <dgm:cxn modelId="{FE9EFB4A-5DEF-4D01-A93D-32C53CC5F8C6}" type="presOf" srcId="{C4DB4CEA-8B05-4BD7-8BB6-1F2DC09482B2}" destId="{4FCCCBAD-BFD5-49D0-BD33-E2481BF3A730}" srcOrd="0" destOrd="0" presId="urn:microsoft.com/office/officeart/2005/8/layout/hProcess9"/>
    <dgm:cxn modelId="{83C1AA71-F45B-4F95-B0BB-7F6091E036F6}" srcId="{F5610B16-D8C1-4A9D-BAD3-A7E590C81589}" destId="{0B9C6BD8-EE44-4DBC-B7D0-146A3B4143C8}" srcOrd="0" destOrd="0" parTransId="{646277FE-1A9D-4831-ABEF-3B3892C19F58}" sibTransId="{D9812F11-B296-46B3-9116-3F8D9CC499D9}"/>
    <dgm:cxn modelId="{594963CD-D687-46FA-A7FA-DACDB116C47A}" srcId="{F5610B16-D8C1-4A9D-BAD3-A7E590C81589}" destId="{C4DB4CEA-8B05-4BD7-8BB6-1F2DC09482B2}" srcOrd="1" destOrd="0" parTransId="{62CC6A87-A37E-4A43-9DA5-31679B7F8231}" sibTransId="{42C58F83-029D-428F-BD89-068C8BF08A3B}"/>
    <dgm:cxn modelId="{B0BA3CE2-02E3-4A4F-82E6-F291E5C50079}" type="presOf" srcId="{0B9C6BD8-EE44-4DBC-B7D0-146A3B4143C8}" destId="{DEDC8654-1237-42EB-8696-2DAF1BD37768}" srcOrd="0" destOrd="0" presId="urn:microsoft.com/office/officeart/2005/8/layout/hProcess9"/>
    <dgm:cxn modelId="{CEE7BADA-F7CC-41D6-B196-BB11D94DB30D}" type="presParOf" srcId="{5B29A2F9-CE87-456A-BF54-543AB760A73A}" destId="{1695A0CB-140A-4C88-8D8C-5983A5AF151F}" srcOrd="0" destOrd="0" presId="urn:microsoft.com/office/officeart/2005/8/layout/hProcess9"/>
    <dgm:cxn modelId="{EA77BD99-294B-4D5D-99FC-E91254EB9CEB}" type="presParOf" srcId="{5B29A2F9-CE87-456A-BF54-543AB760A73A}" destId="{60BBA9CB-7D54-4AEE-9660-48223FFED2A3}" srcOrd="1" destOrd="0" presId="urn:microsoft.com/office/officeart/2005/8/layout/hProcess9"/>
    <dgm:cxn modelId="{3C716442-2BAF-41E1-9039-A1AEC23682DA}" type="presParOf" srcId="{60BBA9CB-7D54-4AEE-9660-48223FFED2A3}" destId="{DEDC8654-1237-42EB-8696-2DAF1BD37768}" srcOrd="0" destOrd="0" presId="urn:microsoft.com/office/officeart/2005/8/layout/hProcess9"/>
    <dgm:cxn modelId="{A1F25DD9-2461-4CD5-8C21-66E10AAE3791}" type="presParOf" srcId="{60BBA9CB-7D54-4AEE-9660-48223FFED2A3}" destId="{54F263A0-81B6-4375-AB31-258063822A85}" srcOrd="1" destOrd="0" presId="urn:microsoft.com/office/officeart/2005/8/layout/hProcess9"/>
    <dgm:cxn modelId="{E7FBA9B6-7232-48F2-944F-A261ADA8B59F}" type="presParOf" srcId="{60BBA9CB-7D54-4AEE-9660-48223FFED2A3}" destId="{4FCCCBAD-BFD5-49D0-BD33-E2481BF3A730}" srcOrd="2" destOrd="0" presId="urn:microsoft.com/office/officeart/2005/8/layout/hProcess9"/>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1D18667-9222-4B54-A768-1F25BCD1162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B117DFD-8158-42FB-9680-31140989E418}">
      <dgm:prSet custT="1"/>
      <dgm:spPr/>
      <dgm:t>
        <a:bodyPr/>
        <a:lstStyle/>
        <a:p>
          <a:pPr>
            <a:lnSpc>
              <a:spcPct val="100000"/>
            </a:lnSpc>
          </a:pPr>
          <a:r>
            <a:rPr lang="en-US" sz="2400">
              <a:solidFill>
                <a:schemeClr val="accent2"/>
              </a:solidFill>
            </a:rPr>
            <a:t>Did the participants wash their hands with soap and water?</a:t>
          </a:r>
        </a:p>
      </dgm:t>
    </dgm:pt>
    <dgm:pt modelId="{8FDA6BA9-C964-4344-8E9C-44783826AB71}" type="parTrans" cxnId="{2FB0B9B6-155F-47A3-B800-B7DFA87224AE}">
      <dgm:prSet/>
      <dgm:spPr/>
      <dgm:t>
        <a:bodyPr/>
        <a:lstStyle/>
        <a:p>
          <a:endParaRPr lang="en-US" sz="2400"/>
        </a:p>
      </dgm:t>
    </dgm:pt>
    <dgm:pt modelId="{8C2AD218-4DD8-4518-A5E6-5F81EB276E99}" type="sibTrans" cxnId="{2FB0B9B6-155F-47A3-B800-B7DFA87224AE}">
      <dgm:prSet/>
      <dgm:spPr/>
      <dgm:t>
        <a:bodyPr/>
        <a:lstStyle/>
        <a:p>
          <a:endParaRPr lang="en-US" sz="2400"/>
        </a:p>
      </dgm:t>
    </dgm:pt>
    <dgm:pt modelId="{A77A4A63-E430-4286-B314-94EB01F425BE}">
      <dgm:prSet custT="1"/>
      <dgm:spPr/>
      <dgm:t>
        <a:bodyPr/>
        <a:lstStyle/>
        <a:p>
          <a:pPr>
            <a:lnSpc>
              <a:spcPct val="100000"/>
            </a:lnSpc>
          </a:pPr>
          <a:r>
            <a:rPr lang="en-US" sz="2400">
              <a:solidFill>
                <a:schemeClr val="accent2"/>
              </a:solidFill>
            </a:rPr>
            <a:t>Is the meal served during the approved meal service time? </a:t>
          </a:r>
        </a:p>
      </dgm:t>
    </dgm:pt>
    <dgm:pt modelId="{225BCD04-F62A-43AE-906B-9BE469F4CC9C}" type="parTrans" cxnId="{0A2C9DF5-F10A-4B9E-A4A6-3E53480D5120}">
      <dgm:prSet/>
      <dgm:spPr/>
      <dgm:t>
        <a:bodyPr/>
        <a:lstStyle/>
        <a:p>
          <a:endParaRPr lang="en-US" sz="2400"/>
        </a:p>
      </dgm:t>
    </dgm:pt>
    <dgm:pt modelId="{619E5CAB-E794-4E4C-8986-6DB024EAC6E5}" type="sibTrans" cxnId="{0A2C9DF5-F10A-4B9E-A4A6-3E53480D5120}">
      <dgm:prSet/>
      <dgm:spPr/>
      <dgm:t>
        <a:bodyPr/>
        <a:lstStyle/>
        <a:p>
          <a:endParaRPr lang="en-US" sz="2400"/>
        </a:p>
      </dgm:t>
    </dgm:pt>
    <dgm:pt modelId="{71CC8B13-9C9F-40EF-8E96-6CA30488A7BC}">
      <dgm:prSet custT="1"/>
      <dgm:spPr/>
      <dgm:t>
        <a:bodyPr/>
        <a:lstStyle/>
        <a:p>
          <a:pPr>
            <a:lnSpc>
              <a:spcPct val="100000"/>
            </a:lnSpc>
          </a:pPr>
          <a:r>
            <a:rPr lang="en-US" sz="2400">
              <a:solidFill>
                <a:schemeClr val="accent2"/>
              </a:solidFill>
            </a:rPr>
            <a:t>Did the foods served match the foods listed on the menu?</a:t>
          </a:r>
        </a:p>
      </dgm:t>
    </dgm:pt>
    <dgm:pt modelId="{248B3975-E63A-4412-9DD9-AD1820F0E2CC}" type="parTrans" cxnId="{8F0BDFD1-C4F0-4378-8D3F-851EA5F6D3F9}">
      <dgm:prSet/>
      <dgm:spPr/>
      <dgm:t>
        <a:bodyPr/>
        <a:lstStyle/>
        <a:p>
          <a:endParaRPr lang="en-US" sz="2400"/>
        </a:p>
      </dgm:t>
    </dgm:pt>
    <dgm:pt modelId="{381577EE-D0D7-4540-BA23-03C600774783}" type="sibTrans" cxnId="{8F0BDFD1-C4F0-4378-8D3F-851EA5F6D3F9}">
      <dgm:prSet/>
      <dgm:spPr/>
      <dgm:t>
        <a:bodyPr/>
        <a:lstStyle/>
        <a:p>
          <a:endParaRPr lang="en-US" sz="2400"/>
        </a:p>
      </dgm:t>
    </dgm:pt>
    <dgm:pt modelId="{1C1BF1B7-23AE-41C6-8622-84F06A21FFC4}">
      <dgm:prSet custT="1"/>
      <dgm:spPr/>
      <dgm:t>
        <a:bodyPr/>
        <a:lstStyle/>
        <a:p>
          <a:pPr>
            <a:lnSpc>
              <a:spcPct val="100000"/>
            </a:lnSpc>
          </a:pPr>
          <a:r>
            <a:rPr lang="en-US" sz="2400">
              <a:solidFill>
                <a:schemeClr val="accent2"/>
              </a:solidFill>
            </a:rPr>
            <a:t>Are all components of a creditable meal served at the same time? </a:t>
          </a:r>
        </a:p>
      </dgm:t>
    </dgm:pt>
    <dgm:pt modelId="{90F90994-F1A8-47C0-B1C7-97CD19EC2CD6}" type="parTrans" cxnId="{57FC57C8-09E1-41D6-A0C8-B1BBE49108BD}">
      <dgm:prSet/>
      <dgm:spPr/>
      <dgm:t>
        <a:bodyPr/>
        <a:lstStyle/>
        <a:p>
          <a:endParaRPr lang="en-US" sz="2400"/>
        </a:p>
      </dgm:t>
    </dgm:pt>
    <dgm:pt modelId="{856A2601-B32E-4845-997D-32E554AB10D7}" type="sibTrans" cxnId="{57FC57C8-09E1-41D6-A0C8-B1BBE49108BD}">
      <dgm:prSet/>
      <dgm:spPr/>
      <dgm:t>
        <a:bodyPr/>
        <a:lstStyle/>
        <a:p>
          <a:endParaRPr lang="en-US" sz="2400"/>
        </a:p>
      </dgm:t>
    </dgm:pt>
    <dgm:pt modelId="{4E4A2EBA-1A28-4D02-8638-4A3C3E095046}">
      <dgm:prSet custT="1"/>
      <dgm:spPr/>
      <dgm:t>
        <a:bodyPr/>
        <a:lstStyle/>
        <a:p>
          <a:pPr>
            <a:lnSpc>
              <a:spcPct val="100000"/>
            </a:lnSpc>
          </a:pPr>
          <a:r>
            <a:rPr lang="en-US" sz="2400">
              <a:solidFill>
                <a:schemeClr val="accent2"/>
              </a:solidFill>
            </a:rPr>
            <a:t>Is the correct portion available for each participant?</a:t>
          </a:r>
        </a:p>
      </dgm:t>
    </dgm:pt>
    <dgm:pt modelId="{7BFDA4AF-B792-4D0C-A061-45C01C5F6D08}" type="parTrans" cxnId="{F3BDA35B-218A-4709-B20F-D2808FCFD3A8}">
      <dgm:prSet/>
      <dgm:spPr/>
      <dgm:t>
        <a:bodyPr/>
        <a:lstStyle/>
        <a:p>
          <a:endParaRPr lang="en-US" sz="2400"/>
        </a:p>
      </dgm:t>
    </dgm:pt>
    <dgm:pt modelId="{77FC41BC-11CF-4C60-AA9A-4AEF63A99A74}" type="sibTrans" cxnId="{F3BDA35B-218A-4709-B20F-D2808FCFD3A8}">
      <dgm:prSet/>
      <dgm:spPr/>
      <dgm:t>
        <a:bodyPr/>
        <a:lstStyle/>
        <a:p>
          <a:endParaRPr lang="en-US" sz="2400"/>
        </a:p>
      </dgm:t>
    </dgm:pt>
    <dgm:pt modelId="{FE5222DA-2E7C-4353-AB74-989E8832B11F}">
      <dgm:prSet custT="1"/>
      <dgm:spPr/>
      <dgm:t>
        <a:bodyPr/>
        <a:lstStyle/>
        <a:p>
          <a:pPr>
            <a:lnSpc>
              <a:spcPct val="100000"/>
            </a:lnSpc>
          </a:pPr>
          <a:r>
            <a:rPr lang="en-US" sz="2400">
              <a:solidFill>
                <a:schemeClr val="accent2"/>
              </a:solidFill>
            </a:rPr>
            <a:t>Were point of service meal counts taken properly? </a:t>
          </a:r>
        </a:p>
      </dgm:t>
    </dgm:pt>
    <dgm:pt modelId="{B7923392-AA33-4F20-876F-E439F50D99D9}" type="parTrans" cxnId="{FCE69699-8668-42E3-86C4-C555FDA37B6F}">
      <dgm:prSet/>
      <dgm:spPr/>
      <dgm:t>
        <a:bodyPr/>
        <a:lstStyle/>
        <a:p>
          <a:endParaRPr lang="en-US" sz="2400"/>
        </a:p>
      </dgm:t>
    </dgm:pt>
    <dgm:pt modelId="{131CACDC-82DB-40C8-A900-84CF8EEBF2CC}" type="sibTrans" cxnId="{FCE69699-8668-42E3-86C4-C555FDA37B6F}">
      <dgm:prSet/>
      <dgm:spPr/>
      <dgm:t>
        <a:bodyPr/>
        <a:lstStyle/>
        <a:p>
          <a:endParaRPr lang="en-US" sz="2400"/>
        </a:p>
      </dgm:t>
    </dgm:pt>
    <dgm:pt modelId="{A63A46EC-2388-4B98-8822-48246B88D2A8}" type="pres">
      <dgm:prSet presAssocID="{F1D18667-9222-4B54-A768-1F25BCD1162B}" presName="root" presStyleCnt="0">
        <dgm:presLayoutVars>
          <dgm:dir/>
          <dgm:resizeHandles val="exact"/>
        </dgm:presLayoutVars>
      </dgm:prSet>
      <dgm:spPr/>
    </dgm:pt>
    <dgm:pt modelId="{99121E94-8BCC-4D48-88B9-F1830A1DCB12}" type="pres">
      <dgm:prSet presAssocID="{9B117DFD-8158-42FB-9680-31140989E418}" presName="compNode" presStyleCnt="0"/>
      <dgm:spPr/>
    </dgm:pt>
    <dgm:pt modelId="{BCC32E5C-33B4-448C-8E4F-E3189ED0127E}" type="pres">
      <dgm:prSet presAssocID="{9B117DFD-8158-42FB-9680-31140989E418}" presName="bgRect" presStyleLbl="bgShp" presStyleIdx="0" presStyleCnt="6"/>
      <dgm:spPr/>
    </dgm:pt>
    <dgm:pt modelId="{6F17805A-2EA5-45C0-B895-1447E6F01F27}" type="pres">
      <dgm:prSet presAssocID="{9B117DFD-8158-42FB-9680-31140989E418}"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ink"/>
        </a:ext>
      </dgm:extLst>
    </dgm:pt>
    <dgm:pt modelId="{2257EB73-BB30-4CB0-A145-BA30565B80CE}" type="pres">
      <dgm:prSet presAssocID="{9B117DFD-8158-42FB-9680-31140989E418}" presName="spaceRect" presStyleCnt="0"/>
      <dgm:spPr/>
    </dgm:pt>
    <dgm:pt modelId="{A1B9CF44-0AD0-49A9-905C-C906B9C8DE6B}" type="pres">
      <dgm:prSet presAssocID="{9B117DFD-8158-42FB-9680-31140989E418}" presName="parTx" presStyleLbl="revTx" presStyleIdx="0" presStyleCnt="6">
        <dgm:presLayoutVars>
          <dgm:chMax val="0"/>
          <dgm:chPref val="0"/>
        </dgm:presLayoutVars>
      </dgm:prSet>
      <dgm:spPr/>
    </dgm:pt>
    <dgm:pt modelId="{D203A270-0F6E-4E0F-B9C1-615C215BA2CC}" type="pres">
      <dgm:prSet presAssocID="{8C2AD218-4DD8-4518-A5E6-5F81EB276E99}" presName="sibTrans" presStyleCnt="0"/>
      <dgm:spPr/>
    </dgm:pt>
    <dgm:pt modelId="{F07053C1-D218-4A83-9BE3-53E28B944D6C}" type="pres">
      <dgm:prSet presAssocID="{A77A4A63-E430-4286-B314-94EB01F425BE}" presName="compNode" presStyleCnt="0"/>
      <dgm:spPr/>
    </dgm:pt>
    <dgm:pt modelId="{C808C0B2-1410-4280-862D-A36F8ED8FA19}" type="pres">
      <dgm:prSet presAssocID="{A77A4A63-E430-4286-B314-94EB01F425BE}" presName="bgRect" presStyleLbl="bgShp" presStyleIdx="1" presStyleCnt="6"/>
      <dgm:spPr/>
    </dgm:pt>
    <dgm:pt modelId="{3A75211F-0395-4992-AE28-7B803E6D7030}" type="pres">
      <dgm:prSet presAssocID="{A77A4A63-E430-4286-B314-94EB01F425BE}"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overed plate"/>
        </a:ext>
      </dgm:extLst>
    </dgm:pt>
    <dgm:pt modelId="{0F8B07C1-954E-466A-A674-7B4D0F307C19}" type="pres">
      <dgm:prSet presAssocID="{A77A4A63-E430-4286-B314-94EB01F425BE}" presName="spaceRect" presStyleCnt="0"/>
      <dgm:spPr/>
    </dgm:pt>
    <dgm:pt modelId="{C823CCFD-BB8D-4AD5-A961-83F104D43ECB}" type="pres">
      <dgm:prSet presAssocID="{A77A4A63-E430-4286-B314-94EB01F425BE}" presName="parTx" presStyleLbl="revTx" presStyleIdx="1" presStyleCnt="6">
        <dgm:presLayoutVars>
          <dgm:chMax val="0"/>
          <dgm:chPref val="0"/>
        </dgm:presLayoutVars>
      </dgm:prSet>
      <dgm:spPr/>
    </dgm:pt>
    <dgm:pt modelId="{820C588B-9BC1-4CFC-844A-FF14D5B11B24}" type="pres">
      <dgm:prSet presAssocID="{619E5CAB-E794-4E4C-8986-6DB024EAC6E5}" presName="sibTrans" presStyleCnt="0"/>
      <dgm:spPr/>
    </dgm:pt>
    <dgm:pt modelId="{2A881E23-4BF9-44E8-9644-049D8A8EE4EE}" type="pres">
      <dgm:prSet presAssocID="{71CC8B13-9C9F-40EF-8E96-6CA30488A7BC}" presName="compNode" presStyleCnt="0"/>
      <dgm:spPr/>
    </dgm:pt>
    <dgm:pt modelId="{97E4C394-989F-4ED5-9E6B-785BAD86C617}" type="pres">
      <dgm:prSet presAssocID="{71CC8B13-9C9F-40EF-8E96-6CA30488A7BC}" presName="bgRect" presStyleLbl="bgShp" presStyleIdx="2" presStyleCnt="6"/>
      <dgm:spPr/>
    </dgm:pt>
    <dgm:pt modelId="{DBA8936A-384E-4EE7-A379-2613DCDF5706}" type="pres">
      <dgm:prSet presAssocID="{71CC8B13-9C9F-40EF-8E96-6CA30488A7BC}"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Fork and knife"/>
        </a:ext>
      </dgm:extLst>
    </dgm:pt>
    <dgm:pt modelId="{749B5447-461A-4E9C-9329-2C9309FB1937}" type="pres">
      <dgm:prSet presAssocID="{71CC8B13-9C9F-40EF-8E96-6CA30488A7BC}" presName="spaceRect" presStyleCnt="0"/>
      <dgm:spPr/>
    </dgm:pt>
    <dgm:pt modelId="{E7C32F2D-A267-4D3C-B4F1-FB6B9203FEB4}" type="pres">
      <dgm:prSet presAssocID="{71CC8B13-9C9F-40EF-8E96-6CA30488A7BC}" presName="parTx" presStyleLbl="revTx" presStyleIdx="2" presStyleCnt="6">
        <dgm:presLayoutVars>
          <dgm:chMax val="0"/>
          <dgm:chPref val="0"/>
        </dgm:presLayoutVars>
      </dgm:prSet>
      <dgm:spPr/>
    </dgm:pt>
    <dgm:pt modelId="{3CBA4093-94D1-45D2-AF25-2DEBC4540C3D}" type="pres">
      <dgm:prSet presAssocID="{381577EE-D0D7-4540-BA23-03C600774783}" presName="sibTrans" presStyleCnt="0"/>
      <dgm:spPr/>
    </dgm:pt>
    <dgm:pt modelId="{D05844F3-B3CD-4C5C-A7C8-3E21123D5378}" type="pres">
      <dgm:prSet presAssocID="{1C1BF1B7-23AE-41C6-8622-84F06A21FFC4}" presName="compNode" presStyleCnt="0"/>
      <dgm:spPr/>
    </dgm:pt>
    <dgm:pt modelId="{7012A163-59B6-4BA1-94EE-7EFF3FE9EBF2}" type="pres">
      <dgm:prSet presAssocID="{1C1BF1B7-23AE-41C6-8622-84F06A21FFC4}" presName="bgRect" presStyleLbl="bgShp" presStyleIdx="3" presStyleCnt="6"/>
      <dgm:spPr/>
    </dgm:pt>
    <dgm:pt modelId="{E0040172-80AC-4210-A84F-A0E9D1F0D880}" type="pres">
      <dgm:prSet presAssocID="{1C1BF1B7-23AE-41C6-8622-84F06A21FFC4}"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Waiter"/>
        </a:ext>
      </dgm:extLst>
    </dgm:pt>
    <dgm:pt modelId="{8245DDCC-9EE6-4B84-AC87-0646A8E9DAC4}" type="pres">
      <dgm:prSet presAssocID="{1C1BF1B7-23AE-41C6-8622-84F06A21FFC4}" presName="spaceRect" presStyleCnt="0"/>
      <dgm:spPr/>
    </dgm:pt>
    <dgm:pt modelId="{25274C86-6177-49C6-9C5D-7329C2FF998E}" type="pres">
      <dgm:prSet presAssocID="{1C1BF1B7-23AE-41C6-8622-84F06A21FFC4}" presName="parTx" presStyleLbl="revTx" presStyleIdx="3" presStyleCnt="6">
        <dgm:presLayoutVars>
          <dgm:chMax val="0"/>
          <dgm:chPref val="0"/>
        </dgm:presLayoutVars>
      </dgm:prSet>
      <dgm:spPr/>
    </dgm:pt>
    <dgm:pt modelId="{A36BD48B-D17C-4DA6-9B24-EC77BD8C6703}" type="pres">
      <dgm:prSet presAssocID="{856A2601-B32E-4845-997D-32E554AB10D7}" presName="sibTrans" presStyleCnt="0"/>
      <dgm:spPr/>
    </dgm:pt>
    <dgm:pt modelId="{F0A1EC98-7298-4D6C-9202-DE3E0366F5AC}" type="pres">
      <dgm:prSet presAssocID="{4E4A2EBA-1A28-4D02-8638-4A3C3E095046}" presName="compNode" presStyleCnt="0"/>
      <dgm:spPr/>
    </dgm:pt>
    <dgm:pt modelId="{8B8967BF-59B3-4F42-B61D-22A26DB5A533}" type="pres">
      <dgm:prSet presAssocID="{4E4A2EBA-1A28-4D02-8638-4A3C3E095046}" presName="bgRect" presStyleLbl="bgShp" presStyleIdx="4" presStyleCnt="6"/>
      <dgm:spPr/>
    </dgm:pt>
    <dgm:pt modelId="{AC1A2D5C-E46F-4105-AB2C-9529EAB70B66}" type="pres">
      <dgm:prSet presAssocID="{4E4A2EBA-1A28-4D02-8638-4A3C3E095046}"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Avocado"/>
        </a:ext>
      </dgm:extLst>
    </dgm:pt>
    <dgm:pt modelId="{E6BE797C-84D4-47CE-9D1A-244F251E7FE8}" type="pres">
      <dgm:prSet presAssocID="{4E4A2EBA-1A28-4D02-8638-4A3C3E095046}" presName="spaceRect" presStyleCnt="0"/>
      <dgm:spPr/>
    </dgm:pt>
    <dgm:pt modelId="{D1653DE5-EED2-46C5-9D25-D60540A9333E}" type="pres">
      <dgm:prSet presAssocID="{4E4A2EBA-1A28-4D02-8638-4A3C3E095046}" presName="parTx" presStyleLbl="revTx" presStyleIdx="4" presStyleCnt="6">
        <dgm:presLayoutVars>
          <dgm:chMax val="0"/>
          <dgm:chPref val="0"/>
        </dgm:presLayoutVars>
      </dgm:prSet>
      <dgm:spPr/>
    </dgm:pt>
    <dgm:pt modelId="{1C91DCBF-1AAF-44A8-923E-405FDE0B9349}" type="pres">
      <dgm:prSet presAssocID="{77FC41BC-11CF-4C60-AA9A-4AEF63A99A74}" presName="sibTrans" presStyleCnt="0"/>
      <dgm:spPr/>
    </dgm:pt>
    <dgm:pt modelId="{FE5F210E-3135-49F9-83CC-35D321B0D0D7}" type="pres">
      <dgm:prSet presAssocID="{FE5222DA-2E7C-4353-AB74-989E8832B11F}" presName="compNode" presStyleCnt="0"/>
      <dgm:spPr/>
    </dgm:pt>
    <dgm:pt modelId="{CDD9D113-FF0D-49C9-BC68-64E5C0C150F0}" type="pres">
      <dgm:prSet presAssocID="{FE5222DA-2E7C-4353-AB74-989E8832B11F}" presName="bgRect" presStyleLbl="bgShp" presStyleIdx="5" presStyleCnt="6"/>
      <dgm:spPr/>
    </dgm:pt>
    <dgm:pt modelId="{1C6EB9BB-7CEE-4380-8AF5-207A675DDDDD}" type="pres">
      <dgm:prSet presAssocID="{FE5222DA-2E7C-4353-AB74-989E8832B11F}"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Chef"/>
        </a:ext>
      </dgm:extLst>
    </dgm:pt>
    <dgm:pt modelId="{EF4FCDC7-C2B1-426A-80C3-B46CCE700730}" type="pres">
      <dgm:prSet presAssocID="{FE5222DA-2E7C-4353-AB74-989E8832B11F}" presName="spaceRect" presStyleCnt="0"/>
      <dgm:spPr/>
    </dgm:pt>
    <dgm:pt modelId="{12467FAE-B91B-4EC4-B68C-89618DAADBD2}" type="pres">
      <dgm:prSet presAssocID="{FE5222DA-2E7C-4353-AB74-989E8832B11F}" presName="parTx" presStyleLbl="revTx" presStyleIdx="5" presStyleCnt="6">
        <dgm:presLayoutVars>
          <dgm:chMax val="0"/>
          <dgm:chPref val="0"/>
        </dgm:presLayoutVars>
      </dgm:prSet>
      <dgm:spPr/>
    </dgm:pt>
  </dgm:ptLst>
  <dgm:cxnLst>
    <dgm:cxn modelId="{B145610C-3FF3-48D1-A02F-83AC1F750563}" type="presOf" srcId="{4E4A2EBA-1A28-4D02-8638-4A3C3E095046}" destId="{D1653DE5-EED2-46C5-9D25-D60540A9333E}" srcOrd="0" destOrd="0" presId="urn:microsoft.com/office/officeart/2018/2/layout/IconVerticalSolidList"/>
    <dgm:cxn modelId="{51AE1317-1CB3-4999-96E2-024525F381DB}" type="presOf" srcId="{9B117DFD-8158-42FB-9680-31140989E418}" destId="{A1B9CF44-0AD0-49A9-905C-C906B9C8DE6B}" srcOrd="0" destOrd="0" presId="urn:microsoft.com/office/officeart/2018/2/layout/IconVerticalSolidList"/>
    <dgm:cxn modelId="{44A7D53F-C6FF-4CD7-9F4C-3DE3F2619E64}" type="presOf" srcId="{71CC8B13-9C9F-40EF-8E96-6CA30488A7BC}" destId="{E7C32F2D-A267-4D3C-B4F1-FB6B9203FEB4}" srcOrd="0" destOrd="0" presId="urn:microsoft.com/office/officeart/2018/2/layout/IconVerticalSolidList"/>
    <dgm:cxn modelId="{F3BDA35B-218A-4709-B20F-D2808FCFD3A8}" srcId="{F1D18667-9222-4B54-A768-1F25BCD1162B}" destId="{4E4A2EBA-1A28-4D02-8638-4A3C3E095046}" srcOrd="4" destOrd="0" parTransId="{7BFDA4AF-B792-4D0C-A061-45C01C5F6D08}" sibTransId="{77FC41BC-11CF-4C60-AA9A-4AEF63A99A74}"/>
    <dgm:cxn modelId="{AE5F008A-4CC7-4785-81F8-14CF279C658B}" type="presOf" srcId="{A77A4A63-E430-4286-B314-94EB01F425BE}" destId="{C823CCFD-BB8D-4AD5-A961-83F104D43ECB}" srcOrd="0" destOrd="0" presId="urn:microsoft.com/office/officeart/2018/2/layout/IconVerticalSolidList"/>
    <dgm:cxn modelId="{6E1D178C-9D25-4F57-A1D1-D860C8D968DD}" type="presOf" srcId="{1C1BF1B7-23AE-41C6-8622-84F06A21FFC4}" destId="{25274C86-6177-49C6-9C5D-7329C2FF998E}" srcOrd="0" destOrd="0" presId="urn:microsoft.com/office/officeart/2018/2/layout/IconVerticalSolidList"/>
    <dgm:cxn modelId="{FCE69699-8668-42E3-86C4-C555FDA37B6F}" srcId="{F1D18667-9222-4B54-A768-1F25BCD1162B}" destId="{FE5222DA-2E7C-4353-AB74-989E8832B11F}" srcOrd="5" destOrd="0" parTransId="{B7923392-AA33-4F20-876F-E439F50D99D9}" sibTransId="{131CACDC-82DB-40C8-A900-84CF8EEBF2CC}"/>
    <dgm:cxn modelId="{A12470A1-6A30-459E-B54F-3D166A09AF42}" type="presOf" srcId="{FE5222DA-2E7C-4353-AB74-989E8832B11F}" destId="{12467FAE-B91B-4EC4-B68C-89618DAADBD2}" srcOrd="0" destOrd="0" presId="urn:microsoft.com/office/officeart/2018/2/layout/IconVerticalSolidList"/>
    <dgm:cxn modelId="{2FB0B9B6-155F-47A3-B800-B7DFA87224AE}" srcId="{F1D18667-9222-4B54-A768-1F25BCD1162B}" destId="{9B117DFD-8158-42FB-9680-31140989E418}" srcOrd="0" destOrd="0" parTransId="{8FDA6BA9-C964-4344-8E9C-44783826AB71}" sibTransId="{8C2AD218-4DD8-4518-A5E6-5F81EB276E99}"/>
    <dgm:cxn modelId="{57FC57C8-09E1-41D6-A0C8-B1BBE49108BD}" srcId="{F1D18667-9222-4B54-A768-1F25BCD1162B}" destId="{1C1BF1B7-23AE-41C6-8622-84F06A21FFC4}" srcOrd="3" destOrd="0" parTransId="{90F90994-F1A8-47C0-B1C7-97CD19EC2CD6}" sibTransId="{856A2601-B32E-4845-997D-32E554AB10D7}"/>
    <dgm:cxn modelId="{E831B4D1-6CE2-4700-A4E9-8E1A374F81D9}" type="presOf" srcId="{F1D18667-9222-4B54-A768-1F25BCD1162B}" destId="{A63A46EC-2388-4B98-8822-48246B88D2A8}" srcOrd="0" destOrd="0" presId="urn:microsoft.com/office/officeart/2018/2/layout/IconVerticalSolidList"/>
    <dgm:cxn modelId="{8F0BDFD1-C4F0-4378-8D3F-851EA5F6D3F9}" srcId="{F1D18667-9222-4B54-A768-1F25BCD1162B}" destId="{71CC8B13-9C9F-40EF-8E96-6CA30488A7BC}" srcOrd="2" destOrd="0" parTransId="{248B3975-E63A-4412-9DD9-AD1820F0E2CC}" sibTransId="{381577EE-D0D7-4540-BA23-03C600774783}"/>
    <dgm:cxn modelId="{0A2C9DF5-F10A-4B9E-A4A6-3E53480D5120}" srcId="{F1D18667-9222-4B54-A768-1F25BCD1162B}" destId="{A77A4A63-E430-4286-B314-94EB01F425BE}" srcOrd="1" destOrd="0" parTransId="{225BCD04-F62A-43AE-906B-9BE469F4CC9C}" sibTransId="{619E5CAB-E794-4E4C-8986-6DB024EAC6E5}"/>
    <dgm:cxn modelId="{296E5A83-644D-418A-B220-9EC48CBFCB91}" type="presParOf" srcId="{A63A46EC-2388-4B98-8822-48246B88D2A8}" destId="{99121E94-8BCC-4D48-88B9-F1830A1DCB12}" srcOrd="0" destOrd="0" presId="urn:microsoft.com/office/officeart/2018/2/layout/IconVerticalSolidList"/>
    <dgm:cxn modelId="{AFA029EA-A414-46B2-A3C0-5BF73C6D5906}" type="presParOf" srcId="{99121E94-8BCC-4D48-88B9-F1830A1DCB12}" destId="{BCC32E5C-33B4-448C-8E4F-E3189ED0127E}" srcOrd="0" destOrd="0" presId="urn:microsoft.com/office/officeart/2018/2/layout/IconVerticalSolidList"/>
    <dgm:cxn modelId="{52AFAA55-91D7-41E7-A8ED-762C8DD8BC33}" type="presParOf" srcId="{99121E94-8BCC-4D48-88B9-F1830A1DCB12}" destId="{6F17805A-2EA5-45C0-B895-1447E6F01F27}" srcOrd="1" destOrd="0" presId="urn:microsoft.com/office/officeart/2018/2/layout/IconVerticalSolidList"/>
    <dgm:cxn modelId="{F5D9E7CB-8A1E-4B15-B4B5-8D32CFD31E8D}" type="presParOf" srcId="{99121E94-8BCC-4D48-88B9-F1830A1DCB12}" destId="{2257EB73-BB30-4CB0-A145-BA30565B80CE}" srcOrd="2" destOrd="0" presId="urn:microsoft.com/office/officeart/2018/2/layout/IconVerticalSolidList"/>
    <dgm:cxn modelId="{A78856FD-5EF7-4E2C-85CC-CCD5C74E8A3D}" type="presParOf" srcId="{99121E94-8BCC-4D48-88B9-F1830A1DCB12}" destId="{A1B9CF44-0AD0-49A9-905C-C906B9C8DE6B}" srcOrd="3" destOrd="0" presId="urn:microsoft.com/office/officeart/2018/2/layout/IconVerticalSolidList"/>
    <dgm:cxn modelId="{A2167AC4-3E9F-4238-B0D2-1B2E31B758C9}" type="presParOf" srcId="{A63A46EC-2388-4B98-8822-48246B88D2A8}" destId="{D203A270-0F6E-4E0F-B9C1-615C215BA2CC}" srcOrd="1" destOrd="0" presId="urn:microsoft.com/office/officeart/2018/2/layout/IconVerticalSolidList"/>
    <dgm:cxn modelId="{5ACCB1F9-98D6-4562-A91C-30CD84822BE3}" type="presParOf" srcId="{A63A46EC-2388-4B98-8822-48246B88D2A8}" destId="{F07053C1-D218-4A83-9BE3-53E28B944D6C}" srcOrd="2" destOrd="0" presId="urn:microsoft.com/office/officeart/2018/2/layout/IconVerticalSolidList"/>
    <dgm:cxn modelId="{8385BF93-31EC-43AD-911B-A320E1F1481B}" type="presParOf" srcId="{F07053C1-D218-4A83-9BE3-53E28B944D6C}" destId="{C808C0B2-1410-4280-862D-A36F8ED8FA19}" srcOrd="0" destOrd="0" presId="urn:microsoft.com/office/officeart/2018/2/layout/IconVerticalSolidList"/>
    <dgm:cxn modelId="{F2928D1B-3266-455C-A9BB-26D87BDEBF58}" type="presParOf" srcId="{F07053C1-D218-4A83-9BE3-53E28B944D6C}" destId="{3A75211F-0395-4992-AE28-7B803E6D7030}" srcOrd="1" destOrd="0" presId="urn:microsoft.com/office/officeart/2018/2/layout/IconVerticalSolidList"/>
    <dgm:cxn modelId="{E28CE558-7A53-4F63-96BC-54008F439D01}" type="presParOf" srcId="{F07053C1-D218-4A83-9BE3-53E28B944D6C}" destId="{0F8B07C1-954E-466A-A674-7B4D0F307C19}" srcOrd="2" destOrd="0" presId="urn:microsoft.com/office/officeart/2018/2/layout/IconVerticalSolidList"/>
    <dgm:cxn modelId="{A16CAC1C-2CCE-4B26-B3D8-1F4C2D7079DF}" type="presParOf" srcId="{F07053C1-D218-4A83-9BE3-53E28B944D6C}" destId="{C823CCFD-BB8D-4AD5-A961-83F104D43ECB}" srcOrd="3" destOrd="0" presId="urn:microsoft.com/office/officeart/2018/2/layout/IconVerticalSolidList"/>
    <dgm:cxn modelId="{653C0DCD-6E56-48C5-A619-DD8B3A4C16C7}" type="presParOf" srcId="{A63A46EC-2388-4B98-8822-48246B88D2A8}" destId="{820C588B-9BC1-4CFC-844A-FF14D5B11B24}" srcOrd="3" destOrd="0" presId="urn:microsoft.com/office/officeart/2018/2/layout/IconVerticalSolidList"/>
    <dgm:cxn modelId="{0F6B8442-834F-48C4-8BA7-EFBE6DCC8487}" type="presParOf" srcId="{A63A46EC-2388-4B98-8822-48246B88D2A8}" destId="{2A881E23-4BF9-44E8-9644-049D8A8EE4EE}" srcOrd="4" destOrd="0" presId="urn:microsoft.com/office/officeart/2018/2/layout/IconVerticalSolidList"/>
    <dgm:cxn modelId="{02C5A852-73D5-41FD-8C73-399C6E87E379}" type="presParOf" srcId="{2A881E23-4BF9-44E8-9644-049D8A8EE4EE}" destId="{97E4C394-989F-4ED5-9E6B-785BAD86C617}" srcOrd="0" destOrd="0" presId="urn:microsoft.com/office/officeart/2018/2/layout/IconVerticalSolidList"/>
    <dgm:cxn modelId="{C870D41F-0B7A-4978-B948-D12951C41642}" type="presParOf" srcId="{2A881E23-4BF9-44E8-9644-049D8A8EE4EE}" destId="{DBA8936A-384E-4EE7-A379-2613DCDF5706}" srcOrd="1" destOrd="0" presId="urn:microsoft.com/office/officeart/2018/2/layout/IconVerticalSolidList"/>
    <dgm:cxn modelId="{A21DF6A3-9FA2-46BB-AB54-CB0A3AACF1CA}" type="presParOf" srcId="{2A881E23-4BF9-44E8-9644-049D8A8EE4EE}" destId="{749B5447-461A-4E9C-9329-2C9309FB1937}" srcOrd="2" destOrd="0" presId="urn:microsoft.com/office/officeart/2018/2/layout/IconVerticalSolidList"/>
    <dgm:cxn modelId="{26BD6CCF-3B71-47FA-B3D6-754877A663E7}" type="presParOf" srcId="{2A881E23-4BF9-44E8-9644-049D8A8EE4EE}" destId="{E7C32F2D-A267-4D3C-B4F1-FB6B9203FEB4}" srcOrd="3" destOrd="0" presId="urn:microsoft.com/office/officeart/2018/2/layout/IconVerticalSolidList"/>
    <dgm:cxn modelId="{C8B7F79C-EFB6-4214-91F2-1F5394075A2E}" type="presParOf" srcId="{A63A46EC-2388-4B98-8822-48246B88D2A8}" destId="{3CBA4093-94D1-45D2-AF25-2DEBC4540C3D}" srcOrd="5" destOrd="0" presId="urn:microsoft.com/office/officeart/2018/2/layout/IconVerticalSolidList"/>
    <dgm:cxn modelId="{2EC1F14F-3A68-4685-9168-54F6D0BF564A}" type="presParOf" srcId="{A63A46EC-2388-4B98-8822-48246B88D2A8}" destId="{D05844F3-B3CD-4C5C-A7C8-3E21123D5378}" srcOrd="6" destOrd="0" presId="urn:microsoft.com/office/officeart/2018/2/layout/IconVerticalSolidList"/>
    <dgm:cxn modelId="{994CCCBD-78DF-4741-BA29-C0EACF579B1B}" type="presParOf" srcId="{D05844F3-B3CD-4C5C-A7C8-3E21123D5378}" destId="{7012A163-59B6-4BA1-94EE-7EFF3FE9EBF2}" srcOrd="0" destOrd="0" presId="urn:microsoft.com/office/officeart/2018/2/layout/IconVerticalSolidList"/>
    <dgm:cxn modelId="{B1D79F44-D14F-409E-A54D-030063776D8A}" type="presParOf" srcId="{D05844F3-B3CD-4C5C-A7C8-3E21123D5378}" destId="{E0040172-80AC-4210-A84F-A0E9D1F0D880}" srcOrd="1" destOrd="0" presId="urn:microsoft.com/office/officeart/2018/2/layout/IconVerticalSolidList"/>
    <dgm:cxn modelId="{0116E6D5-0081-4229-A9B5-F8D336740D51}" type="presParOf" srcId="{D05844F3-B3CD-4C5C-A7C8-3E21123D5378}" destId="{8245DDCC-9EE6-4B84-AC87-0646A8E9DAC4}" srcOrd="2" destOrd="0" presId="urn:microsoft.com/office/officeart/2018/2/layout/IconVerticalSolidList"/>
    <dgm:cxn modelId="{2AC6CAC8-E82A-44AA-848B-86531E52E3EF}" type="presParOf" srcId="{D05844F3-B3CD-4C5C-A7C8-3E21123D5378}" destId="{25274C86-6177-49C6-9C5D-7329C2FF998E}" srcOrd="3" destOrd="0" presId="urn:microsoft.com/office/officeart/2018/2/layout/IconVerticalSolidList"/>
    <dgm:cxn modelId="{E9EA204C-F483-462F-BDA1-9A1A0C0FBAC8}" type="presParOf" srcId="{A63A46EC-2388-4B98-8822-48246B88D2A8}" destId="{A36BD48B-D17C-4DA6-9B24-EC77BD8C6703}" srcOrd="7" destOrd="0" presId="urn:microsoft.com/office/officeart/2018/2/layout/IconVerticalSolidList"/>
    <dgm:cxn modelId="{24A83488-E00F-476F-87EA-ABA95AF95709}" type="presParOf" srcId="{A63A46EC-2388-4B98-8822-48246B88D2A8}" destId="{F0A1EC98-7298-4D6C-9202-DE3E0366F5AC}" srcOrd="8" destOrd="0" presId="urn:microsoft.com/office/officeart/2018/2/layout/IconVerticalSolidList"/>
    <dgm:cxn modelId="{D4DAB412-9D22-4423-9840-434754E76291}" type="presParOf" srcId="{F0A1EC98-7298-4D6C-9202-DE3E0366F5AC}" destId="{8B8967BF-59B3-4F42-B61D-22A26DB5A533}" srcOrd="0" destOrd="0" presId="urn:microsoft.com/office/officeart/2018/2/layout/IconVerticalSolidList"/>
    <dgm:cxn modelId="{B3820337-9061-42D9-A07F-1E524E48C8E2}" type="presParOf" srcId="{F0A1EC98-7298-4D6C-9202-DE3E0366F5AC}" destId="{AC1A2D5C-E46F-4105-AB2C-9529EAB70B66}" srcOrd="1" destOrd="0" presId="urn:microsoft.com/office/officeart/2018/2/layout/IconVerticalSolidList"/>
    <dgm:cxn modelId="{0DE81E5A-6625-4147-AF5D-C93F087AED04}" type="presParOf" srcId="{F0A1EC98-7298-4D6C-9202-DE3E0366F5AC}" destId="{E6BE797C-84D4-47CE-9D1A-244F251E7FE8}" srcOrd="2" destOrd="0" presId="urn:microsoft.com/office/officeart/2018/2/layout/IconVerticalSolidList"/>
    <dgm:cxn modelId="{CC22A66D-68FA-4769-9AF8-DC3F9ED6BBA0}" type="presParOf" srcId="{F0A1EC98-7298-4D6C-9202-DE3E0366F5AC}" destId="{D1653DE5-EED2-46C5-9D25-D60540A9333E}" srcOrd="3" destOrd="0" presId="urn:microsoft.com/office/officeart/2018/2/layout/IconVerticalSolidList"/>
    <dgm:cxn modelId="{2662257E-9C94-41A2-987E-020345C9D619}" type="presParOf" srcId="{A63A46EC-2388-4B98-8822-48246B88D2A8}" destId="{1C91DCBF-1AAF-44A8-923E-405FDE0B9349}" srcOrd="9" destOrd="0" presId="urn:microsoft.com/office/officeart/2018/2/layout/IconVerticalSolidList"/>
    <dgm:cxn modelId="{BDEF6AA8-9450-4E7F-BE23-F373476D2B09}" type="presParOf" srcId="{A63A46EC-2388-4B98-8822-48246B88D2A8}" destId="{FE5F210E-3135-49F9-83CC-35D321B0D0D7}" srcOrd="10" destOrd="0" presId="urn:microsoft.com/office/officeart/2018/2/layout/IconVerticalSolidList"/>
    <dgm:cxn modelId="{1A2579D5-A0F7-4E08-86FA-DD2749506323}" type="presParOf" srcId="{FE5F210E-3135-49F9-83CC-35D321B0D0D7}" destId="{CDD9D113-FF0D-49C9-BC68-64E5C0C150F0}" srcOrd="0" destOrd="0" presId="urn:microsoft.com/office/officeart/2018/2/layout/IconVerticalSolidList"/>
    <dgm:cxn modelId="{9FD68957-1F92-4D84-AB14-EC3E45EE966E}" type="presParOf" srcId="{FE5F210E-3135-49F9-83CC-35D321B0D0D7}" destId="{1C6EB9BB-7CEE-4380-8AF5-207A675DDDDD}" srcOrd="1" destOrd="0" presId="urn:microsoft.com/office/officeart/2018/2/layout/IconVerticalSolidList"/>
    <dgm:cxn modelId="{5B3821BA-B58F-4FDE-9FCD-3BFC6464A6F2}" type="presParOf" srcId="{FE5F210E-3135-49F9-83CC-35D321B0D0D7}" destId="{EF4FCDC7-C2B1-426A-80C3-B46CCE700730}" srcOrd="2" destOrd="0" presId="urn:microsoft.com/office/officeart/2018/2/layout/IconVerticalSolidList"/>
    <dgm:cxn modelId="{2893C792-E1CD-4AEF-8DE5-9A1563B52A92}" type="presParOf" srcId="{FE5F210E-3135-49F9-83CC-35D321B0D0D7}" destId="{12467FAE-B91B-4EC4-B68C-89618DAADBD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27D5C49-F3BB-4192-B82C-8805710F7E55}" type="doc">
      <dgm:prSet loTypeId="urn:microsoft.com/office/officeart/2005/8/layout/hierarchy1" loCatId="hierarchy" qsTypeId="urn:microsoft.com/office/officeart/2005/8/quickstyle/simple5" qsCatId="simple" csTypeId="urn:microsoft.com/office/officeart/2005/8/colors/colorful2" csCatId="colorful" phldr="1"/>
      <dgm:spPr/>
      <dgm:t>
        <a:bodyPr/>
        <a:lstStyle/>
        <a:p>
          <a:endParaRPr lang="en-US"/>
        </a:p>
      </dgm:t>
    </dgm:pt>
    <dgm:pt modelId="{AC56E274-CA1F-4B51-954A-46FBC62094A9}">
      <dgm:prSet custT="1"/>
      <dgm:spPr/>
      <dgm:t>
        <a:bodyPr/>
        <a:lstStyle/>
        <a:p>
          <a:pPr rtl="0"/>
          <a:r>
            <a:rPr lang="en-US" sz="2400">
              <a:solidFill>
                <a:schemeClr val="accent2"/>
              </a:solidFill>
              <a:latin typeface="Segoe UI"/>
            </a:rPr>
            <a:t> </a:t>
          </a:r>
          <a:r>
            <a:rPr lang="en-US" sz="2400">
              <a:solidFill>
                <a:schemeClr val="accent2"/>
              </a:solidFill>
            </a:rPr>
            <a:t>Technical Assistance</a:t>
          </a:r>
          <a:r>
            <a:rPr lang="en-US" sz="2400">
              <a:solidFill>
                <a:schemeClr val="accent2"/>
              </a:solidFill>
              <a:latin typeface="Segoe UI"/>
            </a:rPr>
            <a:t> and/or Corrective Action</a:t>
          </a:r>
          <a:endParaRPr lang="en-US" sz="2400">
            <a:solidFill>
              <a:schemeClr val="accent2"/>
            </a:solidFill>
          </a:endParaRPr>
        </a:p>
      </dgm:t>
    </dgm:pt>
    <dgm:pt modelId="{D0A92BFB-1966-49C8-80B3-500CD4E2AEB5}" type="parTrans" cxnId="{938F317E-6193-413A-A31C-F723DDA725AB}">
      <dgm:prSet/>
      <dgm:spPr/>
      <dgm:t>
        <a:bodyPr/>
        <a:lstStyle/>
        <a:p>
          <a:endParaRPr lang="en-US" sz="2000">
            <a:solidFill>
              <a:schemeClr val="accent2"/>
            </a:solidFill>
          </a:endParaRPr>
        </a:p>
      </dgm:t>
    </dgm:pt>
    <dgm:pt modelId="{8087ABCA-667A-4ED5-ACAA-06BAC9E1B990}" type="sibTrans" cxnId="{938F317E-6193-413A-A31C-F723DDA725AB}">
      <dgm:prSet/>
      <dgm:spPr/>
      <dgm:t>
        <a:bodyPr/>
        <a:lstStyle/>
        <a:p>
          <a:endParaRPr lang="en-US" sz="2000">
            <a:solidFill>
              <a:schemeClr val="accent2"/>
            </a:solidFill>
          </a:endParaRPr>
        </a:p>
      </dgm:t>
    </dgm:pt>
    <dgm:pt modelId="{5B17C7ED-E8ED-48F5-8A9D-9F540E9FD7BD}">
      <dgm:prSet custT="1"/>
      <dgm:spPr/>
      <dgm:t>
        <a:bodyPr/>
        <a:lstStyle/>
        <a:p>
          <a:r>
            <a:rPr lang="en-US" sz="2400">
              <a:solidFill>
                <a:schemeClr val="accent2"/>
              </a:solidFill>
            </a:rPr>
            <a:t>Review Findings related to meal count errors and study month errors result in Corrective Action and Fiscal Action</a:t>
          </a:r>
        </a:p>
      </dgm:t>
    </dgm:pt>
    <dgm:pt modelId="{9B6C57E4-E925-4A03-8DB5-046B15C07423}" type="parTrans" cxnId="{55397FA5-3E9E-42D0-9326-24BDA0832555}">
      <dgm:prSet/>
      <dgm:spPr/>
      <dgm:t>
        <a:bodyPr/>
        <a:lstStyle/>
        <a:p>
          <a:endParaRPr lang="en-US" sz="2000">
            <a:solidFill>
              <a:schemeClr val="accent2"/>
            </a:solidFill>
          </a:endParaRPr>
        </a:p>
      </dgm:t>
    </dgm:pt>
    <dgm:pt modelId="{5472CAFE-71C2-4670-95DF-F680A72AD4BC}" type="sibTrans" cxnId="{55397FA5-3E9E-42D0-9326-24BDA0832555}">
      <dgm:prSet/>
      <dgm:spPr/>
      <dgm:t>
        <a:bodyPr/>
        <a:lstStyle/>
        <a:p>
          <a:endParaRPr lang="en-US" sz="2000">
            <a:solidFill>
              <a:schemeClr val="accent2"/>
            </a:solidFill>
          </a:endParaRPr>
        </a:p>
      </dgm:t>
    </dgm:pt>
    <dgm:pt modelId="{285B9F90-B3AF-4993-AA0F-F49813B7F481}">
      <dgm:prSet custT="1"/>
      <dgm:spPr/>
      <dgm:t>
        <a:bodyPr/>
        <a:lstStyle/>
        <a:p>
          <a:r>
            <a:rPr lang="en-US" sz="2400">
              <a:solidFill>
                <a:schemeClr val="accent2"/>
              </a:solidFill>
            </a:rPr>
            <a:t>Fiscal Action = Money owed back to OSPI or Money paid to sponsor</a:t>
          </a:r>
        </a:p>
      </dgm:t>
    </dgm:pt>
    <dgm:pt modelId="{363F575A-032F-4DC1-A058-212DE625BE0E}" type="parTrans" cxnId="{2EDCBC59-3082-4C66-B5DB-E4A38A89A2E1}">
      <dgm:prSet/>
      <dgm:spPr/>
      <dgm:t>
        <a:bodyPr/>
        <a:lstStyle/>
        <a:p>
          <a:endParaRPr lang="en-US" sz="2000">
            <a:solidFill>
              <a:schemeClr val="accent2"/>
            </a:solidFill>
          </a:endParaRPr>
        </a:p>
      </dgm:t>
    </dgm:pt>
    <dgm:pt modelId="{5A094C09-EEBF-4328-B6D8-7C2E8691B7DF}" type="sibTrans" cxnId="{2EDCBC59-3082-4C66-B5DB-E4A38A89A2E1}">
      <dgm:prSet/>
      <dgm:spPr/>
      <dgm:t>
        <a:bodyPr/>
        <a:lstStyle/>
        <a:p>
          <a:endParaRPr lang="en-US" sz="2000">
            <a:solidFill>
              <a:schemeClr val="accent2"/>
            </a:solidFill>
          </a:endParaRPr>
        </a:p>
      </dgm:t>
    </dgm:pt>
    <dgm:pt modelId="{363F7131-0EBC-4030-9078-879ECCF1FDF4}" type="pres">
      <dgm:prSet presAssocID="{B27D5C49-F3BB-4192-B82C-8805710F7E55}" presName="hierChild1" presStyleCnt="0">
        <dgm:presLayoutVars>
          <dgm:chPref val="1"/>
          <dgm:dir/>
          <dgm:animOne val="branch"/>
          <dgm:animLvl val="lvl"/>
          <dgm:resizeHandles/>
        </dgm:presLayoutVars>
      </dgm:prSet>
      <dgm:spPr/>
    </dgm:pt>
    <dgm:pt modelId="{839202E3-D330-4419-891D-7205C19470D5}" type="pres">
      <dgm:prSet presAssocID="{AC56E274-CA1F-4B51-954A-46FBC62094A9}" presName="hierRoot1" presStyleCnt="0"/>
      <dgm:spPr/>
    </dgm:pt>
    <dgm:pt modelId="{59C60B8E-B539-4F01-BFE6-3E651C965D6E}" type="pres">
      <dgm:prSet presAssocID="{AC56E274-CA1F-4B51-954A-46FBC62094A9}" presName="composite" presStyleCnt="0"/>
      <dgm:spPr/>
    </dgm:pt>
    <dgm:pt modelId="{B4FC7DAE-1D1B-4510-B640-9399FA631B41}" type="pres">
      <dgm:prSet presAssocID="{AC56E274-CA1F-4B51-954A-46FBC62094A9}" presName="background" presStyleLbl="node0" presStyleIdx="0" presStyleCnt="3"/>
      <dgm:spPr/>
    </dgm:pt>
    <dgm:pt modelId="{99F363A7-9DD0-4398-B296-A527086B6990}" type="pres">
      <dgm:prSet presAssocID="{AC56E274-CA1F-4B51-954A-46FBC62094A9}" presName="text" presStyleLbl="fgAcc0" presStyleIdx="0" presStyleCnt="3">
        <dgm:presLayoutVars>
          <dgm:chPref val="3"/>
        </dgm:presLayoutVars>
      </dgm:prSet>
      <dgm:spPr/>
    </dgm:pt>
    <dgm:pt modelId="{DFA8DE24-4A81-451A-9E67-9CCFD07A4881}" type="pres">
      <dgm:prSet presAssocID="{AC56E274-CA1F-4B51-954A-46FBC62094A9}" presName="hierChild2" presStyleCnt="0"/>
      <dgm:spPr/>
    </dgm:pt>
    <dgm:pt modelId="{A2213777-46E4-43F6-BE37-EBAD2D3A95D1}" type="pres">
      <dgm:prSet presAssocID="{5B17C7ED-E8ED-48F5-8A9D-9F540E9FD7BD}" presName="hierRoot1" presStyleCnt="0"/>
      <dgm:spPr/>
    </dgm:pt>
    <dgm:pt modelId="{885C0BD3-B0DE-4446-8B09-751755387D8A}" type="pres">
      <dgm:prSet presAssocID="{5B17C7ED-E8ED-48F5-8A9D-9F540E9FD7BD}" presName="composite" presStyleCnt="0"/>
      <dgm:spPr/>
    </dgm:pt>
    <dgm:pt modelId="{3CA13694-0F11-4F6A-BD8A-E2FC554EC355}" type="pres">
      <dgm:prSet presAssocID="{5B17C7ED-E8ED-48F5-8A9D-9F540E9FD7BD}" presName="background" presStyleLbl="node0" presStyleIdx="1" presStyleCnt="3"/>
      <dgm:spPr/>
    </dgm:pt>
    <dgm:pt modelId="{D3EE4CC3-EC3B-4188-9288-3F694D528188}" type="pres">
      <dgm:prSet presAssocID="{5B17C7ED-E8ED-48F5-8A9D-9F540E9FD7BD}" presName="text" presStyleLbl="fgAcc0" presStyleIdx="1" presStyleCnt="3">
        <dgm:presLayoutVars>
          <dgm:chPref val="3"/>
        </dgm:presLayoutVars>
      </dgm:prSet>
      <dgm:spPr/>
    </dgm:pt>
    <dgm:pt modelId="{72806FE5-C5F6-45CE-A397-FB2E41121F96}" type="pres">
      <dgm:prSet presAssocID="{5B17C7ED-E8ED-48F5-8A9D-9F540E9FD7BD}" presName="hierChild2" presStyleCnt="0"/>
      <dgm:spPr/>
    </dgm:pt>
    <dgm:pt modelId="{F00802F4-565B-4408-80AC-0F1101FE3D06}" type="pres">
      <dgm:prSet presAssocID="{285B9F90-B3AF-4993-AA0F-F49813B7F481}" presName="hierRoot1" presStyleCnt="0"/>
      <dgm:spPr/>
    </dgm:pt>
    <dgm:pt modelId="{9C53A55F-D4EF-4478-9B76-68DED6048DB3}" type="pres">
      <dgm:prSet presAssocID="{285B9F90-B3AF-4993-AA0F-F49813B7F481}" presName="composite" presStyleCnt="0"/>
      <dgm:spPr/>
    </dgm:pt>
    <dgm:pt modelId="{49B2DED4-A65E-46CF-A051-8171CE29A837}" type="pres">
      <dgm:prSet presAssocID="{285B9F90-B3AF-4993-AA0F-F49813B7F481}" presName="background" presStyleLbl="node0" presStyleIdx="2" presStyleCnt="3"/>
      <dgm:spPr/>
    </dgm:pt>
    <dgm:pt modelId="{3C262C1A-A7CF-4CE7-93B7-D6A66492447B}" type="pres">
      <dgm:prSet presAssocID="{285B9F90-B3AF-4993-AA0F-F49813B7F481}" presName="text" presStyleLbl="fgAcc0" presStyleIdx="2" presStyleCnt="3">
        <dgm:presLayoutVars>
          <dgm:chPref val="3"/>
        </dgm:presLayoutVars>
      </dgm:prSet>
      <dgm:spPr/>
    </dgm:pt>
    <dgm:pt modelId="{C2182E51-FDCB-4028-9E17-49F5102EB555}" type="pres">
      <dgm:prSet presAssocID="{285B9F90-B3AF-4993-AA0F-F49813B7F481}" presName="hierChild2" presStyleCnt="0"/>
      <dgm:spPr/>
    </dgm:pt>
  </dgm:ptLst>
  <dgm:cxnLst>
    <dgm:cxn modelId="{F4ABEF63-5275-4EDE-A08E-ABA3BBAC870E}" type="presOf" srcId="{B27D5C49-F3BB-4192-B82C-8805710F7E55}" destId="{363F7131-0EBC-4030-9078-879ECCF1FDF4}" srcOrd="0" destOrd="0" presId="urn:microsoft.com/office/officeart/2005/8/layout/hierarchy1"/>
    <dgm:cxn modelId="{2EDCBC59-3082-4C66-B5DB-E4A38A89A2E1}" srcId="{B27D5C49-F3BB-4192-B82C-8805710F7E55}" destId="{285B9F90-B3AF-4993-AA0F-F49813B7F481}" srcOrd="2" destOrd="0" parTransId="{363F575A-032F-4DC1-A058-212DE625BE0E}" sibTransId="{5A094C09-EEBF-4328-B6D8-7C2E8691B7DF}"/>
    <dgm:cxn modelId="{938F317E-6193-413A-A31C-F723DDA725AB}" srcId="{B27D5C49-F3BB-4192-B82C-8805710F7E55}" destId="{AC56E274-CA1F-4B51-954A-46FBC62094A9}" srcOrd="0" destOrd="0" parTransId="{D0A92BFB-1966-49C8-80B3-500CD4E2AEB5}" sibTransId="{8087ABCA-667A-4ED5-ACAA-06BAC9E1B990}"/>
    <dgm:cxn modelId="{8AEECE83-15CB-4B91-AEC8-C13ADD663E51}" type="presOf" srcId="{285B9F90-B3AF-4993-AA0F-F49813B7F481}" destId="{3C262C1A-A7CF-4CE7-93B7-D6A66492447B}" srcOrd="0" destOrd="0" presId="urn:microsoft.com/office/officeart/2005/8/layout/hierarchy1"/>
    <dgm:cxn modelId="{55397FA5-3E9E-42D0-9326-24BDA0832555}" srcId="{B27D5C49-F3BB-4192-B82C-8805710F7E55}" destId="{5B17C7ED-E8ED-48F5-8A9D-9F540E9FD7BD}" srcOrd="1" destOrd="0" parTransId="{9B6C57E4-E925-4A03-8DB5-046B15C07423}" sibTransId="{5472CAFE-71C2-4670-95DF-F680A72AD4BC}"/>
    <dgm:cxn modelId="{CF63A8B1-058B-41F0-8A62-93FF009E5781}" type="presOf" srcId="{AC56E274-CA1F-4B51-954A-46FBC62094A9}" destId="{99F363A7-9DD0-4398-B296-A527086B6990}" srcOrd="0" destOrd="0" presId="urn:microsoft.com/office/officeart/2005/8/layout/hierarchy1"/>
    <dgm:cxn modelId="{1FDDECDA-48DF-44D3-A42D-FD562918AB1E}" type="presOf" srcId="{5B17C7ED-E8ED-48F5-8A9D-9F540E9FD7BD}" destId="{D3EE4CC3-EC3B-4188-9288-3F694D528188}" srcOrd="0" destOrd="0" presId="urn:microsoft.com/office/officeart/2005/8/layout/hierarchy1"/>
    <dgm:cxn modelId="{651DAB2A-D212-43E6-89B5-7A4822B79E13}" type="presParOf" srcId="{363F7131-0EBC-4030-9078-879ECCF1FDF4}" destId="{839202E3-D330-4419-891D-7205C19470D5}" srcOrd="0" destOrd="0" presId="urn:microsoft.com/office/officeart/2005/8/layout/hierarchy1"/>
    <dgm:cxn modelId="{1B6DE8D7-E433-4CED-96A6-BDB46E09D8CE}" type="presParOf" srcId="{839202E3-D330-4419-891D-7205C19470D5}" destId="{59C60B8E-B539-4F01-BFE6-3E651C965D6E}" srcOrd="0" destOrd="0" presId="urn:microsoft.com/office/officeart/2005/8/layout/hierarchy1"/>
    <dgm:cxn modelId="{6913CDEA-CEF5-48CA-831C-F1DB28A5F44B}" type="presParOf" srcId="{59C60B8E-B539-4F01-BFE6-3E651C965D6E}" destId="{B4FC7DAE-1D1B-4510-B640-9399FA631B41}" srcOrd="0" destOrd="0" presId="urn:microsoft.com/office/officeart/2005/8/layout/hierarchy1"/>
    <dgm:cxn modelId="{E4F631E6-A53D-4004-B3FD-642CBBF434E7}" type="presParOf" srcId="{59C60B8E-B539-4F01-BFE6-3E651C965D6E}" destId="{99F363A7-9DD0-4398-B296-A527086B6990}" srcOrd="1" destOrd="0" presId="urn:microsoft.com/office/officeart/2005/8/layout/hierarchy1"/>
    <dgm:cxn modelId="{F221B6F9-B852-4183-8DC3-B9731FF19FD0}" type="presParOf" srcId="{839202E3-D330-4419-891D-7205C19470D5}" destId="{DFA8DE24-4A81-451A-9E67-9CCFD07A4881}" srcOrd="1" destOrd="0" presId="urn:microsoft.com/office/officeart/2005/8/layout/hierarchy1"/>
    <dgm:cxn modelId="{69BAECAF-444F-4A1D-8EA0-ED67B3D5BCDF}" type="presParOf" srcId="{363F7131-0EBC-4030-9078-879ECCF1FDF4}" destId="{A2213777-46E4-43F6-BE37-EBAD2D3A95D1}" srcOrd="1" destOrd="0" presId="urn:microsoft.com/office/officeart/2005/8/layout/hierarchy1"/>
    <dgm:cxn modelId="{8127C214-2140-4599-96E7-AB9F36A36E57}" type="presParOf" srcId="{A2213777-46E4-43F6-BE37-EBAD2D3A95D1}" destId="{885C0BD3-B0DE-4446-8B09-751755387D8A}" srcOrd="0" destOrd="0" presId="urn:microsoft.com/office/officeart/2005/8/layout/hierarchy1"/>
    <dgm:cxn modelId="{1F04690A-1081-461C-A6E0-549B6A35C8DB}" type="presParOf" srcId="{885C0BD3-B0DE-4446-8B09-751755387D8A}" destId="{3CA13694-0F11-4F6A-BD8A-E2FC554EC355}" srcOrd="0" destOrd="0" presId="urn:microsoft.com/office/officeart/2005/8/layout/hierarchy1"/>
    <dgm:cxn modelId="{0D09EFEC-1A37-41DA-B2C2-A24833D973E6}" type="presParOf" srcId="{885C0BD3-B0DE-4446-8B09-751755387D8A}" destId="{D3EE4CC3-EC3B-4188-9288-3F694D528188}" srcOrd="1" destOrd="0" presId="urn:microsoft.com/office/officeart/2005/8/layout/hierarchy1"/>
    <dgm:cxn modelId="{7667FF60-2A20-4A7F-A3CA-B4FACC9373E5}" type="presParOf" srcId="{A2213777-46E4-43F6-BE37-EBAD2D3A95D1}" destId="{72806FE5-C5F6-45CE-A397-FB2E41121F96}" srcOrd="1" destOrd="0" presId="urn:microsoft.com/office/officeart/2005/8/layout/hierarchy1"/>
    <dgm:cxn modelId="{468EE77C-1AA0-4F86-8FC5-516A5D7BEDC2}" type="presParOf" srcId="{363F7131-0EBC-4030-9078-879ECCF1FDF4}" destId="{F00802F4-565B-4408-80AC-0F1101FE3D06}" srcOrd="2" destOrd="0" presId="urn:microsoft.com/office/officeart/2005/8/layout/hierarchy1"/>
    <dgm:cxn modelId="{6E8D9BED-B554-4C4A-BFFA-D10C1D86149A}" type="presParOf" srcId="{F00802F4-565B-4408-80AC-0F1101FE3D06}" destId="{9C53A55F-D4EF-4478-9B76-68DED6048DB3}" srcOrd="0" destOrd="0" presId="urn:microsoft.com/office/officeart/2005/8/layout/hierarchy1"/>
    <dgm:cxn modelId="{1A30AA40-7D5C-4D70-B0BF-4819B68F2C49}" type="presParOf" srcId="{9C53A55F-D4EF-4478-9B76-68DED6048DB3}" destId="{49B2DED4-A65E-46CF-A051-8171CE29A837}" srcOrd="0" destOrd="0" presId="urn:microsoft.com/office/officeart/2005/8/layout/hierarchy1"/>
    <dgm:cxn modelId="{AB6A634E-363D-47D7-A98B-BEED4EB5ACAC}" type="presParOf" srcId="{9C53A55F-D4EF-4478-9B76-68DED6048DB3}" destId="{3C262C1A-A7CF-4CE7-93B7-D6A66492447B}" srcOrd="1" destOrd="0" presId="urn:microsoft.com/office/officeart/2005/8/layout/hierarchy1"/>
    <dgm:cxn modelId="{7D4D73BD-A33D-427E-A06E-8BEDD3001D89}" type="presParOf" srcId="{F00802F4-565B-4408-80AC-0F1101FE3D06}" destId="{C2182E51-FDCB-4028-9E17-49F5102EB55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B2AE13-B57E-4C86-B683-979797EF7F8B}">
      <dsp:nvSpPr>
        <dsp:cNvPr id="0" name=""/>
        <dsp:cNvSpPr/>
      </dsp:nvSpPr>
      <dsp:spPr>
        <a:xfrm>
          <a:off x="19" y="0"/>
          <a:ext cx="3715082" cy="6219938"/>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389128-33A5-455D-9828-C0855A5A1D4F}">
      <dsp:nvSpPr>
        <dsp:cNvPr id="0" name=""/>
        <dsp:cNvSpPr/>
      </dsp:nvSpPr>
      <dsp:spPr>
        <a:xfrm>
          <a:off x="2187" y="1865981"/>
          <a:ext cx="2129855" cy="2487975"/>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a:t>USDA CNS</a:t>
          </a:r>
          <a:endParaRPr lang="en-US" sz="3200" kern="1200"/>
        </a:p>
      </dsp:txBody>
      <dsp:txXfrm>
        <a:off x="106158" y="1969952"/>
        <a:ext cx="1921913" cy="2280033"/>
      </dsp:txXfrm>
    </dsp:sp>
    <dsp:sp modelId="{80A55BF6-FD4F-4921-9DB6-6237ED419142}">
      <dsp:nvSpPr>
        <dsp:cNvPr id="0" name=""/>
        <dsp:cNvSpPr/>
      </dsp:nvSpPr>
      <dsp:spPr>
        <a:xfrm>
          <a:off x="2159857" y="1855158"/>
          <a:ext cx="2129855" cy="2487975"/>
        </a:xfrm>
        <a:prstGeom prst="roundRect">
          <a:avLst/>
        </a:prstGeom>
        <a:solidFill>
          <a:schemeClr val="tx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Provides updates and training to the </a:t>
          </a:r>
          <a:r>
            <a:rPr lang="en-US" sz="1800" b="1" kern="1200"/>
            <a:t>State Agency</a:t>
          </a:r>
          <a:r>
            <a:rPr lang="en-US" sz="1800" kern="1200"/>
            <a:t> who has a permanent agreement with USDA.</a:t>
          </a:r>
        </a:p>
      </dsp:txBody>
      <dsp:txXfrm>
        <a:off x="2263828" y="1959129"/>
        <a:ext cx="1921913" cy="22800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19A27A-DE23-478A-ADA0-59A23E8B1DE0}">
      <dsp:nvSpPr>
        <dsp:cNvPr id="0" name=""/>
        <dsp:cNvSpPr/>
      </dsp:nvSpPr>
      <dsp:spPr>
        <a:xfrm>
          <a:off x="562339" y="0"/>
          <a:ext cx="3366386" cy="6219938"/>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FB8FAF-29B3-48F5-9A6F-04425DE36571}">
      <dsp:nvSpPr>
        <dsp:cNvPr id="0" name=""/>
        <dsp:cNvSpPr/>
      </dsp:nvSpPr>
      <dsp:spPr>
        <a:xfrm>
          <a:off x="175302" y="1876007"/>
          <a:ext cx="1639888" cy="2467922"/>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a:t>OSPI CNS</a:t>
          </a:r>
          <a:endParaRPr lang="en-US" sz="3200" kern="1200"/>
        </a:p>
      </dsp:txBody>
      <dsp:txXfrm>
        <a:off x="255355" y="1956060"/>
        <a:ext cx="1479782" cy="2307816"/>
      </dsp:txXfrm>
    </dsp:sp>
    <dsp:sp modelId="{ECAFD9B3-3E17-468E-B123-7D7076D47496}">
      <dsp:nvSpPr>
        <dsp:cNvPr id="0" name=""/>
        <dsp:cNvSpPr/>
      </dsp:nvSpPr>
      <dsp:spPr>
        <a:xfrm>
          <a:off x="1868066" y="1865981"/>
          <a:ext cx="2092388" cy="2487975"/>
        </a:xfrm>
        <a:prstGeom prst="roundRect">
          <a:avLst/>
        </a:prstGeom>
        <a:solidFill>
          <a:schemeClr val="tx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State Agency trains </a:t>
          </a:r>
          <a:r>
            <a:rPr lang="en-US" sz="1900" b="1" kern="1200"/>
            <a:t>sponsors</a:t>
          </a:r>
          <a:r>
            <a:rPr lang="en-US" sz="1900" kern="1200"/>
            <a:t> who have a permanent agreement with OSPI to operate the CACFP.</a:t>
          </a:r>
        </a:p>
      </dsp:txBody>
      <dsp:txXfrm>
        <a:off x="1970208" y="1968123"/>
        <a:ext cx="1888104" cy="22836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95A0CB-140A-4C88-8D8C-5983A5AF151F}">
      <dsp:nvSpPr>
        <dsp:cNvPr id="0" name=""/>
        <dsp:cNvSpPr/>
      </dsp:nvSpPr>
      <dsp:spPr>
        <a:xfrm>
          <a:off x="267245" y="0"/>
          <a:ext cx="3028788" cy="6078534"/>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DC8654-1237-42EB-8696-2DAF1BD37768}">
      <dsp:nvSpPr>
        <dsp:cNvPr id="0" name=""/>
        <dsp:cNvSpPr/>
      </dsp:nvSpPr>
      <dsp:spPr>
        <a:xfrm>
          <a:off x="45628" y="1823560"/>
          <a:ext cx="1692558" cy="2431413"/>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t>Sponsors</a:t>
          </a:r>
          <a:endParaRPr lang="en-US" sz="2400" kern="1200"/>
        </a:p>
      </dsp:txBody>
      <dsp:txXfrm>
        <a:off x="128252" y="1906184"/>
        <a:ext cx="1527310" cy="2266165"/>
      </dsp:txXfrm>
    </dsp:sp>
    <dsp:sp modelId="{4FCCCBAD-BFD5-49D0-BD33-E2481BF3A730}">
      <dsp:nvSpPr>
        <dsp:cNvPr id="0" name=""/>
        <dsp:cNvSpPr/>
      </dsp:nvSpPr>
      <dsp:spPr>
        <a:xfrm>
          <a:off x="1825093" y="1823560"/>
          <a:ext cx="1692558" cy="2431413"/>
        </a:xfrm>
        <a:prstGeom prst="roundRect">
          <a:avLst/>
        </a:prstGeom>
        <a:solidFill>
          <a:schemeClr val="tx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Must train the </a:t>
          </a:r>
          <a:r>
            <a:rPr lang="en-US" sz="1900" b="1" kern="1200"/>
            <a:t>staff</a:t>
          </a:r>
          <a:r>
            <a:rPr lang="en-US" sz="1900" kern="1200"/>
            <a:t> who work at the site(s) where the CACFP is operated. </a:t>
          </a:r>
        </a:p>
      </dsp:txBody>
      <dsp:txXfrm>
        <a:off x="1907717" y="1906184"/>
        <a:ext cx="1527310" cy="22661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C32E5C-33B4-448C-8E4F-E3189ED0127E}">
      <dsp:nvSpPr>
        <dsp:cNvPr id="0" name=""/>
        <dsp:cNvSpPr/>
      </dsp:nvSpPr>
      <dsp:spPr>
        <a:xfrm>
          <a:off x="0" y="1466"/>
          <a:ext cx="11156576" cy="625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17805A-2EA5-45C0-B895-1447E6F01F27}">
      <dsp:nvSpPr>
        <dsp:cNvPr id="0" name=""/>
        <dsp:cNvSpPr/>
      </dsp:nvSpPr>
      <dsp:spPr>
        <a:xfrm>
          <a:off x="189089" y="142112"/>
          <a:ext cx="343799" cy="34379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B9CF44-0AD0-49A9-905C-C906B9C8DE6B}">
      <dsp:nvSpPr>
        <dsp:cNvPr id="0" name=""/>
        <dsp:cNvSpPr/>
      </dsp:nvSpPr>
      <dsp:spPr>
        <a:xfrm>
          <a:off x="721978" y="1466"/>
          <a:ext cx="10434597" cy="625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155" tIns="66155" rIns="66155" bIns="66155" numCol="1" spcCol="1270" anchor="ctr" anchorCtr="0">
          <a:noAutofit/>
        </a:bodyPr>
        <a:lstStyle/>
        <a:p>
          <a:pPr marL="0" lvl="0" indent="0" algn="l" defTabSz="1066800">
            <a:lnSpc>
              <a:spcPct val="100000"/>
            </a:lnSpc>
            <a:spcBef>
              <a:spcPct val="0"/>
            </a:spcBef>
            <a:spcAft>
              <a:spcPct val="35000"/>
            </a:spcAft>
            <a:buNone/>
          </a:pPr>
          <a:r>
            <a:rPr lang="en-US" sz="2400" kern="1200">
              <a:solidFill>
                <a:schemeClr val="accent2"/>
              </a:solidFill>
            </a:rPr>
            <a:t>Did the participants wash their hands with soap and water?</a:t>
          </a:r>
        </a:p>
      </dsp:txBody>
      <dsp:txXfrm>
        <a:off x="721978" y="1466"/>
        <a:ext cx="10434597" cy="625089"/>
      </dsp:txXfrm>
    </dsp:sp>
    <dsp:sp modelId="{C808C0B2-1410-4280-862D-A36F8ED8FA19}">
      <dsp:nvSpPr>
        <dsp:cNvPr id="0" name=""/>
        <dsp:cNvSpPr/>
      </dsp:nvSpPr>
      <dsp:spPr>
        <a:xfrm>
          <a:off x="0" y="782828"/>
          <a:ext cx="11156576" cy="625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75211F-0395-4992-AE28-7B803E6D7030}">
      <dsp:nvSpPr>
        <dsp:cNvPr id="0" name=""/>
        <dsp:cNvSpPr/>
      </dsp:nvSpPr>
      <dsp:spPr>
        <a:xfrm>
          <a:off x="189089" y="923474"/>
          <a:ext cx="343799" cy="34379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23CCFD-BB8D-4AD5-A961-83F104D43ECB}">
      <dsp:nvSpPr>
        <dsp:cNvPr id="0" name=""/>
        <dsp:cNvSpPr/>
      </dsp:nvSpPr>
      <dsp:spPr>
        <a:xfrm>
          <a:off x="721978" y="782828"/>
          <a:ext cx="10434597" cy="625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155" tIns="66155" rIns="66155" bIns="66155" numCol="1" spcCol="1270" anchor="ctr" anchorCtr="0">
          <a:noAutofit/>
        </a:bodyPr>
        <a:lstStyle/>
        <a:p>
          <a:pPr marL="0" lvl="0" indent="0" algn="l" defTabSz="1066800">
            <a:lnSpc>
              <a:spcPct val="100000"/>
            </a:lnSpc>
            <a:spcBef>
              <a:spcPct val="0"/>
            </a:spcBef>
            <a:spcAft>
              <a:spcPct val="35000"/>
            </a:spcAft>
            <a:buNone/>
          </a:pPr>
          <a:r>
            <a:rPr lang="en-US" sz="2400" kern="1200">
              <a:solidFill>
                <a:schemeClr val="accent2"/>
              </a:solidFill>
            </a:rPr>
            <a:t>Is the meal served during the approved meal service time? </a:t>
          </a:r>
        </a:p>
      </dsp:txBody>
      <dsp:txXfrm>
        <a:off x="721978" y="782828"/>
        <a:ext cx="10434597" cy="625089"/>
      </dsp:txXfrm>
    </dsp:sp>
    <dsp:sp modelId="{97E4C394-989F-4ED5-9E6B-785BAD86C617}">
      <dsp:nvSpPr>
        <dsp:cNvPr id="0" name=""/>
        <dsp:cNvSpPr/>
      </dsp:nvSpPr>
      <dsp:spPr>
        <a:xfrm>
          <a:off x="0" y="1564190"/>
          <a:ext cx="11156576" cy="625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A8936A-384E-4EE7-A379-2613DCDF5706}">
      <dsp:nvSpPr>
        <dsp:cNvPr id="0" name=""/>
        <dsp:cNvSpPr/>
      </dsp:nvSpPr>
      <dsp:spPr>
        <a:xfrm>
          <a:off x="189089" y="1704835"/>
          <a:ext cx="343799" cy="34379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C32F2D-A267-4D3C-B4F1-FB6B9203FEB4}">
      <dsp:nvSpPr>
        <dsp:cNvPr id="0" name=""/>
        <dsp:cNvSpPr/>
      </dsp:nvSpPr>
      <dsp:spPr>
        <a:xfrm>
          <a:off x="721978" y="1564190"/>
          <a:ext cx="10434597" cy="625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155" tIns="66155" rIns="66155" bIns="66155" numCol="1" spcCol="1270" anchor="ctr" anchorCtr="0">
          <a:noAutofit/>
        </a:bodyPr>
        <a:lstStyle/>
        <a:p>
          <a:pPr marL="0" lvl="0" indent="0" algn="l" defTabSz="1066800">
            <a:lnSpc>
              <a:spcPct val="100000"/>
            </a:lnSpc>
            <a:spcBef>
              <a:spcPct val="0"/>
            </a:spcBef>
            <a:spcAft>
              <a:spcPct val="35000"/>
            </a:spcAft>
            <a:buNone/>
          </a:pPr>
          <a:r>
            <a:rPr lang="en-US" sz="2400" kern="1200">
              <a:solidFill>
                <a:schemeClr val="accent2"/>
              </a:solidFill>
            </a:rPr>
            <a:t>Did the foods served match the foods listed on the menu?</a:t>
          </a:r>
        </a:p>
      </dsp:txBody>
      <dsp:txXfrm>
        <a:off x="721978" y="1564190"/>
        <a:ext cx="10434597" cy="625089"/>
      </dsp:txXfrm>
    </dsp:sp>
    <dsp:sp modelId="{7012A163-59B6-4BA1-94EE-7EFF3FE9EBF2}">
      <dsp:nvSpPr>
        <dsp:cNvPr id="0" name=""/>
        <dsp:cNvSpPr/>
      </dsp:nvSpPr>
      <dsp:spPr>
        <a:xfrm>
          <a:off x="0" y="2345552"/>
          <a:ext cx="11156576" cy="625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040172-80AC-4210-A84F-A0E9D1F0D880}">
      <dsp:nvSpPr>
        <dsp:cNvPr id="0" name=""/>
        <dsp:cNvSpPr/>
      </dsp:nvSpPr>
      <dsp:spPr>
        <a:xfrm>
          <a:off x="189089" y="2486197"/>
          <a:ext cx="343799" cy="34379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274C86-6177-49C6-9C5D-7329C2FF998E}">
      <dsp:nvSpPr>
        <dsp:cNvPr id="0" name=""/>
        <dsp:cNvSpPr/>
      </dsp:nvSpPr>
      <dsp:spPr>
        <a:xfrm>
          <a:off x="721978" y="2345552"/>
          <a:ext cx="10434597" cy="625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155" tIns="66155" rIns="66155" bIns="66155" numCol="1" spcCol="1270" anchor="ctr" anchorCtr="0">
          <a:noAutofit/>
        </a:bodyPr>
        <a:lstStyle/>
        <a:p>
          <a:pPr marL="0" lvl="0" indent="0" algn="l" defTabSz="1066800">
            <a:lnSpc>
              <a:spcPct val="100000"/>
            </a:lnSpc>
            <a:spcBef>
              <a:spcPct val="0"/>
            </a:spcBef>
            <a:spcAft>
              <a:spcPct val="35000"/>
            </a:spcAft>
            <a:buNone/>
          </a:pPr>
          <a:r>
            <a:rPr lang="en-US" sz="2400" kern="1200">
              <a:solidFill>
                <a:schemeClr val="accent2"/>
              </a:solidFill>
            </a:rPr>
            <a:t>Are all components of a creditable meal served at the same time? </a:t>
          </a:r>
        </a:p>
      </dsp:txBody>
      <dsp:txXfrm>
        <a:off x="721978" y="2345552"/>
        <a:ext cx="10434597" cy="625089"/>
      </dsp:txXfrm>
    </dsp:sp>
    <dsp:sp modelId="{8B8967BF-59B3-4F42-B61D-22A26DB5A533}">
      <dsp:nvSpPr>
        <dsp:cNvPr id="0" name=""/>
        <dsp:cNvSpPr/>
      </dsp:nvSpPr>
      <dsp:spPr>
        <a:xfrm>
          <a:off x="0" y="3126914"/>
          <a:ext cx="11156576" cy="625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1A2D5C-E46F-4105-AB2C-9529EAB70B66}">
      <dsp:nvSpPr>
        <dsp:cNvPr id="0" name=""/>
        <dsp:cNvSpPr/>
      </dsp:nvSpPr>
      <dsp:spPr>
        <a:xfrm>
          <a:off x="189089" y="3267559"/>
          <a:ext cx="343799" cy="34379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653DE5-EED2-46C5-9D25-D60540A9333E}">
      <dsp:nvSpPr>
        <dsp:cNvPr id="0" name=""/>
        <dsp:cNvSpPr/>
      </dsp:nvSpPr>
      <dsp:spPr>
        <a:xfrm>
          <a:off x="721978" y="3126914"/>
          <a:ext cx="10434597" cy="625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155" tIns="66155" rIns="66155" bIns="66155" numCol="1" spcCol="1270" anchor="ctr" anchorCtr="0">
          <a:noAutofit/>
        </a:bodyPr>
        <a:lstStyle/>
        <a:p>
          <a:pPr marL="0" lvl="0" indent="0" algn="l" defTabSz="1066800">
            <a:lnSpc>
              <a:spcPct val="100000"/>
            </a:lnSpc>
            <a:spcBef>
              <a:spcPct val="0"/>
            </a:spcBef>
            <a:spcAft>
              <a:spcPct val="35000"/>
            </a:spcAft>
            <a:buNone/>
          </a:pPr>
          <a:r>
            <a:rPr lang="en-US" sz="2400" kern="1200">
              <a:solidFill>
                <a:schemeClr val="accent2"/>
              </a:solidFill>
            </a:rPr>
            <a:t>Is the correct portion available for each participant?</a:t>
          </a:r>
        </a:p>
      </dsp:txBody>
      <dsp:txXfrm>
        <a:off x="721978" y="3126914"/>
        <a:ext cx="10434597" cy="625089"/>
      </dsp:txXfrm>
    </dsp:sp>
    <dsp:sp modelId="{CDD9D113-FF0D-49C9-BC68-64E5C0C150F0}">
      <dsp:nvSpPr>
        <dsp:cNvPr id="0" name=""/>
        <dsp:cNvSpPr/>
      </dsp:nvSpPr>
      <dsp:spPr>
        <a:xfrm>
          <a:off x="0" y="3908276"/>
          <a:ext cx="11156576" cy="625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6EB9BB-7CEE-4380-8AF5-207A675DDDDD}">
      <dsp:nvSpPr>
        <dsp:cNvPr id="0" name=""/>
        <dsp:cNvSpPr/>
      </dsp:nvSpPr>
      <dsp:spPr>
        <a:xfrm>
          <a:off x="189089" y="4048921"/>
          <a:ext cx="343799" cy="34379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467FAE-B91B-4EC4-B68C-89618DAADBD2}">
      <dsp:nvSpPr>
        <dsp:cNvPr id="0" name=""/>
        <dsp:cNvSpPr/>
      </dsp:nvSpPr>
      <dsp:spPr>
        <a:xfrm>
          <a:off x="721978" y="3908276"/>
          <a:ext cx="10434597" cy="625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155" tIns="66155" rIns="66155" bIns="66155" numCol="1" spcCol="1270" anchor="ctr" anchorCtr="0">
          <a:noAutofit/>
        </a:bodyPr>
        <a:lstStyle/>
        <a:p>
          <a:pPr marL="0" lvl="0" indent="0" algn="l" defTabSz="1066800">
            <a:lnSpc>
              <a:spcPct val="100000"/>
            </a:lnSpc>
            <a:spcBef>
              <a:spcPct val="0"/>
            </a:spcBef>
            <a:spcAft>
              <a:spcPct val="35000"/>
            </a:spcAft>
            <a:buNone/>
          </a:pPr>
          <a:r>
            <a:rPr lang="en-US" sz="2400" kern="1200">
              <a:solidFill>
                <a:schemeClr val="accent2"/>
              </a:solidFill>
            </a:rPr>
            <a:t>Were point of service meal counts taken properly? </a:t>
          </a:r>
        </a:p>
      </dsp:txBody>
      <dsp:txXfrm>
        <a:off x="721978" y="3908276"/>
        <a:ext cx="10434597" cy="6250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FC7DAE-1D1B-4510-B640-9399FA631B41}">
      <dsp:nvSpPr>
        <dsp:cNvPr id="0" name=""/>
        <dsp:cNvSpPr/>
      </dsp:nvSpPr>
      <dsp:spPr>
        <a:xfrm>
          <a:off x="0" y="1409954"/>
          <a:ext cx="3278790" cy="208203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9F363A7-9DD0-4398-B296-A527086B6990}">
      <dsp:nvSpPr>
        <dsp:cNvPr id="0" name=""/>
        <dsp:cNvSpPr/>
      </dsp:nvSpPr>
      <dsp:spPr>
        <a:xfrm>
          <a:off x="364310" y="1756048"/>
          <a:ext cx="3278790" cy="208203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a:solidFill>
                <a:schemeClr val="accent2"/>
              </a:solidFill>
              <a:latin typeface="Segoe UI"/>
            </a:rPr>
            <a:t> </a:t>
          </a:r>
          <a:r>
            <a:rPr lang="en-US" sz="2400" kern="1200">
              <a:solidFill>
                <a:schemeClr val="accent2"/>
              </a:solidFill>
            </a:rPr>
            <a:t>Technical Assistance</a:t>
          </a:r>
          <a:r>
            <a:rPr lang="en-US" sz="2400" kern="1200">
              <a:solidFill>
                <a:schemeClr val="accent2"/>
              </a:solidFill>
              <a:latin typeface="Segoe UI"/>
            </a:rPr>
            <a:t> and/or Corrective Action</a:t>
          </a:r>
          <a:endParaRPr lang="en-US" sz="2400" kern="1200">
            <a:solidFill>
              <a:schemeClr val="accent2"/>
            </a:solidFill>
          </a:endParaRPr>
        </a:p>
      </dsp:txBody>
      <dsp:txXfrm>
        <a:off x="425291" y="1817029"/>
        <a:ext cx="3156828" cy="1960070"/>
      </dsp:txXfrm>
    </dsp:sp>
    <dsp:sp modelId="{3CA13694-0F11-4F6A-BD8A-E2FC554EC355}">
      <dsp:nvSpPr>
        <dsp:cNvPr id="0" name=""/>
        <dsp:cNvSpPr/>
      </dsp:nvSpPr>
      <dsp:spPr>
        <a:xfrm>
          <a:off x="4007411" y="1409954"/>
          <a:ext cx="3278790" cy="208203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3EE4CC3-EC3B-4188-9288-3F694D528188}">
      <dsp:nvSpPr>
        <dsp:cNvPr id="0" name=""/>
        <dsp:cNvSpPr/>
      </dsp:nvSpPr>
      <dsp:spPr>
        <a:xfrm>
          <a:off x="4371721" y="1756048"/>
          <a:ext cx="3278790" cy="208203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accent2"/>
              </a:solidFill>
            </a:rPr>
            <a:t>Review Findings related to meal count errors and study month errors result in Corrective Action and Fiscal Action</a:t>
          </a:r>
        </a:p>
      </dsp:txBody>
      <dsp:txXfrm>
        <a:off x="4432702" y="1817029"/>
        <a:ext cx="3156828" cy="1960070"/>
      </dsp:txXfrm>
    </dsp:sp>
    <dsp:sp modelId="{49B2DED4-A65E-46CF-A051-8171CE29A837}">
      <dsp:nvSpPr>
        <dsp:cNvPr id="0" name=""/>
        <dsp:cNvSpPr/>
      </dsp:nvSpPr>
      <dsp:spPr>
        <a:xfrm>
          <a:off x="8014822" y="1409954"/>
          <a:ext cx="3278790" cy="208203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C262C1A-A7CF-4CE7-93B7-D6A66492447B}">
      <dsp:nvSpPr>
        <dsp:cNvPr id="0" name=""/>
        <dsp:cNvSpPr/>
      </dsp:nvSpPr>
      <dsp:spPr>
        <a:xfrm>
          <a:off x="8379132" y="1756048"/>
          <a:ext cx="3278790" cy="208203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accent2"/>
              </a:solidFill>
            </a:rPr>
            <a:t>Fiscal Action = Money owed back to OSPI or Money paid to sponsor</a:t>
          </a:r>
        </a:p>
      </dsp:txBody>
      <dsp:txXfrm>
        <a:off x="8440113" y="1817029"/>
        <a:ext cx="3156828" cy="196007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2B79E4-ABEE-48B5-934C-A05F18B350D0}" type="datetimeFigureOut">
              <a:rPr lang="en-US" smtClean="0"/>
              <a:t>10/18/2023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81032E-8435-4810-B872-D429860A9133}" type="slidenum">
              <a:rPr lang="en-US" smtClean="0"/>
              <a:t>‹#›</a:t>
            </a:fld>
            <a:endParaRPr lang="en-US"/>
          </a:p>
        </p:txBody>
      </p:sp>
    </p:spTree>
    <p:extLst>
      <p:ext uri="{BB962C8B-B14F-4D97-AF65-F5344CB8AC3E}">
        <p14:creationId xmlns:p14="http://schemas.microsoft.com/office/powerpoint/2010/main" val="1573279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k12.wa.us/sites/default/files/public/childnutrition/programs/pubdocs/requestforspecialdietaryaccommodations.pdf"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www.k12.wa.us/sites/default/files/public/childnutrition/programs/pubdocs/specialdietaryneedsreferencesheetcacfpsfsp.pdf" TargetMode="External"/><Relationship Id="rId5" Type="http://schemas.openxmlformats.org/officeDocument/2006/relationships/hyperlink" Target="http://www.k12.wa.us/" TargetMode="External"/><Relationship Id="rId4" Type="http://schemas.openxmlformats.org/officeDocument/2006/relationships/hyperlink" Target="https://www.k12.wa.us/sites/default/files/public/childnutrition/programs/cacfp/MilkSubstitutesHandout.pdf"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k12.wa.us/sites/default/files/public/childnutrition/programs/pubdocs/specialdietaryneedsreferencesheetcacfpsfsp.pdf"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k12.wa.us/sites/default/files/public/childnutrition/programs/pubdocs/requestforspecialdietaryaccommodations.pdf"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k12.wa.us/sites/default/files/public/childnutrition/programs/cacfp/CACFPReferenceSheet-RecordKeepingRequirements.pdf"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k12.wa.us/sites/default/files/public/childnutrition/programs/cacfp/3%20WICOutreachPoster.pdf"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s://www.k12.wa.us/sites/default/files/public/childnutrition/programs/cacfp/15.%20Building%20for%20the%20Future.pdf"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k12.wa.us/sites/default/files/public/childnutrition/programs/cacfp/CACFPReferenceSheet-MonitoringforSponsoringOrg.pdf"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view.officeapps.live.com/op/view.aspx?src=https%3A%2F%2Fwww.k12.wa.us%2Fsites%2Fdefault%2Ffiles%2Fpublic%2Fchildnutrition%2FChildCare%2520Monitoring%2520Form%2520for%2520Sponsor%2520Use.docx&amp;wdOrigin=BROWSELINK" TargetMode="External"/><Relationship Id="rId2" Type="http://schemas.openxmlformats.org/officeDocument/2006/relationships/slide" Target="../slides/slide57.xml"/><Relationship Id="rId1" Type="http://schemas.openxmlformats.org/officeDocument/2006/relationships/notesMaster" Target="../notesMasters/notesMaster1.xml"/><Relationship Id="rId5" Type="http://schemas.openxmlformats.org/officeDocument/2006/relationships/hyperlink" Target="https://www.k12.wa.us/sites/default/files/public/childnutrition/programs/cacfp/pubdocs/CACFPForm-NewSitePreapproval.pdf" TargetMode="External"/><Relationship Id="rId4" Type="http://schemas.openxmlformats.org/officeDocument/2006/relationships/hyperlink" Target="https://www.k12.wa.us/sites/default/files/public/childnutrition/atriskmonitoringform.pdf" TargetMode="Externa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t>OSPI Child Nutrition has developed a training for you to use and make your own for the annual CACFP required training.</a:t>
            </a:r>
          </a:p>
          <a:p>
            <a:pPr marL="342900" marR="0" lvl="0" indent="-342900"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a:t>This train the trainer resource has been developed as a basic outline to assist institutions with CACFP annual required training</a:t>
            </a:r>
          </a:p>
          <a:p>
            <a:pPr marL="342900" marR="0" lvl="0" indent="-342900"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200">
                <a:solidFill>
                  <a:prstClr val="black"/>
                </a:solidFill>
                <a:ea typeface="Calibri" panose="020F0502020204030204" pitchFamily="34" charset="0"/>
                <a:cs typeface="Times New Roman" panose="02020603050405020304" pitchFamily="18" charset="0"/>
              </a:rPr>
              <a:t>Customization of this Power point will be needed to reflect how your organization operates its CACFP program – there are places in the training slides that are highlighted that you can add your own resources and if you are an independent you will need to remove the sponsoring organization items</a:t>
            </a:r>
          </a:p>
          <a:p>
            <a:pPr marL="342900" marR="0" lvl="0" indent="-342900"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200">
                <a:solidFill>
                  <a:prstClr val="black"/>
                </a:solidFill>
                <a:ea typeface="Calibri" panose="020F0502020204030204" pitchFamily="34" charset="0"/>
                <a:cs typeface="Times New Roman" panose="02020603050405020304" pitchFamily="18" charset="0"/>
              </a:rPr>
              <a:t>This training resource must be updated at least annually by your organization to ensure that it meets current CACFP requirements</a:t>
            </a:r>
          </a:p>
          <a:p>
            <a:pPr marL="342900" indent="-342900">
              <a:lnSpc>
                <a:spcPct val="107000"/>
              </a:lnSpc>
              <a:spcAft>
                <a:spcPts val="800"/>
              </a:spcAft>
              <a:buFont typeface="Arial" panose="020B0604020202020204" pitchFamily="34" charset="0"/>
              <a:buChar char="•"/>
              <a:defRPr/>
            </a:pPr>
            <a:r>
              <a:rPr kumimoji="0" lang="en-US" sz="1200" b="0" i="0" u="none" strike="noStrike" kern="1200" cap="none" spc="0" normalizeH="0" baseline="0" noProof="0">
                <a:ln>
                  <a:noFill/>
                </a:ln>
                <a:solidFill>
                  <a:prstClr val="black"/>
                </a:solidFill>
                <a:effectLst/>
                <a:uLnTx/>
                <a:uFillTx/>
                <a:ea typeface="Calibri" panose="020F0502020204030204" pitchFamily="34" charset="0"/>
                <a:cs typeface="Calibri"/>
              </a:rPr>
              <a:t>Staff Training </a:t>
            </a:r>
            <a:r>
              <a:rPr lang="en-US" sz="1200">
                <a:solidFill>
                  <a:prstClr val="black"/>
                </a:solidFill>
                <a:ea typeface="Calibri" panose="020F0502020204030204" pitchFamily="34" charset="0"/>
                <a:cs typeface="Calibri"/>
              </a:rPr>
              <a:t>Reference sheets are available on the OSPI Child Nutrition website to provide guidance</a:t>
            </a:r>
            <a:r>
              <a:rPr lang="en-US">
                <a:solidFill>
                  <a:prstClr val="black"/>
                </a:solidFill>
                <a:ea typeface="Calibri" panose="020F0502020204030204" pitchFamily="34" charset="0"/>
                <a:cs typeface="Calibri"/>
              </a:rPr>
              <a:t> </a:t>
            </a:r>
            <a:endParaRPr lang="en-US" sz="1200" b="0" i="0" u="none" strike="noStrike" kern="1200" cap="none" spc="0" normalizeH="0" baseline="0" noProof="0">
              <a:ln>
                <a:noFill/>
              </a:ln>
              <a:solidFill>
                <a:prstClr val="black"/>
              </a:solidFill>
              <a:effectLst/>
              <a:uLnTx/>
              <a:uFillTx/>
              <a:ea typeface="Calibri" panose="020F0502020204030204" pitchFamily="34" charset="0"/>
              <a:cs typeface="Calibri"/>
            </a:endParaRPr>
          </a:p>
          <a:p>
            <a:pPr marL="914400" lvl="2" indent="0" algn="l">
              <a:buFont typeface="Arial" panose="020B0604020202020204" pitchFamily="34" charset="0"/>
              <a:buNone/>
            </a:pPr>
            <a:endParaRPr lang="en-US"/>
          </a:p>
          <a:p>
            <a:pPr marL="628650" lvl="1" indent="-171450" algn="l">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E881032E-8435-4810-B872-D429860A9133}" type="slidenum">
              <a:rPr lang="en-US" smtClean="0"/>
              <a:t>1</a:t>
            </a:fld>
            <a:endParaRPr lang="en-US"/>
          </a:p>
        </p:txBody>
      </p:sp>
    </p:spTree>
    <p:extLst>
      <p:ext uri="{BB962C8B-B14F-4D97-AF65-F5344CB8AC3E}">
        <p14:creationId xmlns:p14="http://schemas.microsoft.com/office/powerpoint/2010/main" val="1856963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lnSpc>
                <a:spcPct val="107000"/>
              </a:lnSpc>
              <a:buFont typeface="Courier New" panose="02070309020205020404" pitchFamily="49" charset="0"/>
              <a:buChar char="o"/>
            </a:pPr>
            <a:r>
              <a:rPr lang="en-US" sz="1100" b="1" dirty="0">
                <a:effectLst/>
                <a:latin typeface="Segoe UI"/>
                <a:ea typeface="Calibri" panose="020F0502020204030204" pitchFamily="34" charset="0"/>
                <a:cs typeface="Segoe UI"/>
              </a:rPr>
              <a:t>CACFP Meal Pattern</a:t>
            </a:r>
            <a:r>
              <a:rPr lang="en-US" sz="1100" b="1" dirty="0">
                <a:latin typeface="Segoe UI"/>
                <a:ea typeface="Calibri" panose="020F0502020204030204" pitchFamily="34" charset="0"/>
                <a:cs typeface="Segoe UI"/>
              </a:rPr>
              <a:t> </a:t>
            </a:r>
            <a:endParaRPr lang="en-US" sz="1100" b="1" dirty="0">
              <a:effectLst/>
              <a:latin typeface="Segoe UI" panose="020B0502040204020203" pitchFamily="34" charset="0"/>
              <a:ea typeface="Calibri" panose="020F0502020204030204" pitchFamily="34" charset="0"/>
            </a:endParaRPr>
          </a:p>
          <a:p>
            <a:pPr marL="1200150" marR="0" lvl="2" indent="-285750">
              <a:lnSpc>
                <a:spcPct val="107000"/>
              </a:lnSpc>
              <a:spcBef>
                <a:spcPts val="0"/>
              </a:spcBef>
              <a:spcAft>
                <a:spcPts val="0"/>
              </a:spcAft>
              <a:buFont typeface="Courier New" panose="02070309020205020404" pitchFamily="49" charset="0"/>
              <a:buChar char="o"/>
            </a:pPr>
            <a:r>
              <a:rPr lang="en-US" sz="1100" b="1" dirty="0">
                <a:effectLst/>
                <a:latin typeface="Segoe UI"/>
                <a:ea typeface="Calibri" panose="020F0502020204030204" pitchFamily="34" charset="0"/>
                <a:cs typeface="Segoe UI"/>
              </a:rPr>
              <a:t>What you need to know:</a:t>
            </a:r>
          </a:p>
          <a:p>
            <a:pPr marL="1657350" lvl="3" indent="-285750">
              <a:lnSpc>
                <a:spcPct val="107000"/>
              </a:lnSpc>
              <a:buFont typeface="Courier New" panose="02070309020205020404" pitchFamily="49" charset="0"/>
              <a:buChar char="o"/>
            </a:pPr>
            <a:r>
              <a:rPr lang="en-US" sz="1100" dirty="0">
                <a:latin typeface="Segoe UI"/>
                <a:ea typeface="Calibri" panose="020F0502020204030204" pitchFamily="34" charset="0"/>
                <a:cs typeface="Segoe UI"/>
              </a:rPr>
              <a:t>Ensure the Meal</a:t>
            </a:r>
            <a:r>
              <a:rPr lang="en-US" sz="1100" b="0" dirty="0">
                <a:effectLst/>
                <a:latin typeface="Segoe UI"/>
                <a:ea typeface="Calibri" panose="020F0502020204030204" pitchFamily="34" charset="0"/>
                <a:cs typeface="Segoe UI"/>
              </a:rPr>
              <a:t> pattern on the menu</a:t>
            </a:r>
            <a:r>
              <a:rPr lang="en-US" sz="1100" dirty="0">
                <a:latin typeface="Segoe UI"/>
                <a:ea typeface="Calibri" panose="020F0502020204030204" pitchFamily="34" charset="0"/>
                <a:cs typeface="Segoe UI"/>
              </a:rPr>
              <a:t> is being followed</a:t>
            </a:r>
            <a:endParaRPr lang="en-US" sz="1100" b="0" dirty="0">
              <a:effectLst/>
              <a:latin typeface="Segoe UI" panose="020B0502040204020203" pitchFamily="34" charset="0"/>
              <a:ea typeface="Calibri" panose="020F0502020204030204" pitchFamily="34" charset="0"/>
              <a:cs typeface="Segoe UI"/>
            </a:endParaRPr>
          </a:p>
          <a:p>
            <a:pPr marL="1657350" lvl="3" indent="-285750">
              <a:lnSpc>
                <a:spcPct val="107000"/>
              </a:lnSpc>
              <a:buFont typeface="Courier New" panose="02070309020205020404" pitchFamily="49" charset="0"/>
              <a:buChar char="o"/>
            </a:pPr>
            <a:r>
              <a:rPr lang="en-US" sz="1100" b="0" dirty="0">
                <a:effectLst/>
                <a:latin typeface="Segoe UI"/>
                <a:ea typeface="Calibri" panose="020F0502020204030204" pitchFamily="34" charset="0"/>
                <a:cs typeface="Segoe UI"/>
              </a:rPr>
              <a:t>How much food is required to be offered or served</a:t>
            </a:r>
            <a:r>
              <a:rPr lang="en-US" sz="1100" dirty="0">
                <a:latin typeface="Segoe UI"/>
                <a:ea typeface="Calibri" panose="020F0502020204030204" pitchFamily="34" charset="0"/>
                <a:cs typeface="Segoe UI"/>
              </a:rPr>
              <a:t> at the meal or snack for each participant</a:t>
            </a:r>
            <a:endParaRPr lang="en-US" sz="1100" b="0" dirty="0">
              <a:effectLst/>
              <a:latin typeface="Segoe UI" panose="020B0502040204020203" pitchFamily="34" charset="0"/>
              <a:ea typeface="Calibri" panose="020F0502020204030204" pitchFamily="34" charset="0"/>
              <a:cs typeface="Segoe UI"/>
            </a:endParaRPr>
          </a:p>
          <a:p>
            <a:pPr marL="1657350" marR="0" lvl="3" indent="-285750">
              <a:lnSpc>
                <a:spcPct val="107000"/>
              </a:lnSpc>
              <a:spcBef>
                <a:spcPts val="0"/>
              </a:spcBef>
              <a:spcAft>
                <a:spcPts val="0"/>
              </a:spcAft>
              <a:buFont typeface="Courier New" panose="02070309020205020404" pitchFamily="49" charset="0"/>
              <a:buChar char="o"/>
            </a:pPr>
            <a:r>
              <a:rPr lang="en-US" sz="1100" b="0" dirty="0">
                <a:effectLst/>
                <a:latin typeface="Segoe UI"/>
                <a:ea typeface="Calibri" panose="020F0502020204030204" pitchFamily="34" charset="0"/>
                <a:cs typeface="Segoe UI"/>
              </a:rPr>
              <a:t>What is the timeframe that meals/snacks need to be served in</a:t>
            </a:r>
          </a:p>
          <a:p>
            <a:pPr marL="1657350" marR="0" lvl="3" indent="-285750">
              <a:lnSpc>
                <a:spcPct val="107000"/>
              </a:lnSpc>
              <a:spcBef>
                <a:spcPts val="0"/>
              </a:spcBef>
              <a:spcAft>
                <a:spcPts val="0"/>
              </a:spcAft>
              <a:buFont typeface="Courier New" panose="02070309020205020404" pitchFamily="49" charset="0"/>
              <a:buChar char="o"/>
            </a:pPr>
            <a:r>
              <a:rPr lang="en-US" sz="1100" b="0" dirty="0">
                <a:effectLst/>
                <a:latin typeface="Segoe UI"/>
                <a:ea typeface="Calibri" panose="020F0502020204030204" pitchFamily="34" charset="0"/>
                <a:cs typeface="Segoe UI"/>
              </a:rPr>
              <a:t>What meal style is used</a:t>
            </a:r>
          </a:p>
          <a:p>
            <a:pPr marL="1657350" marR="0" lvl="3" indent="-285750">
              <a:lnSpc>
                <a:spcPct val="107000"/>
              </a:lnSpc>
              <a:spcBef>
                <a:spcPts val="0"/>
              </a:spcBef>
              <a:spcAft>
                <a:spcPts val="0"/>
              </a:spcAft>
              <a:buFont typeface="Courier New" panose="02070309020205020404" pitchFamily="49" charset="0"/>
              <a:buChar char="o"/>
            </a:pPr>
            <a:endParaRPr lang="en-US" sz="1100" dirty="0">
              <a:effectLst/>
              <a:latin typeface="Segoe UI" panose="020B0502040204020203"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E881032E-8435-4810-B872-D429860A9133}" type="slidenum">
              <a:rPr lang="en-US" smtClean="0"/>
              <a:t>10</a:t>
            </a:fld>
            <a:endParaRPr lang="en-US"/>
          </a:p>
        </p:txBody>
      </p:sp>
    </p:spTree>
    <p:extLst>
      <p:ext uri="{BB962C8B-B14F-4D97-AF65-F5344CB8AC3E}">
        <p14:creationId xmlns:p14="http://schemas.microsoft.com/office/powerpoint/2010/main" val="14934679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nSpc>
                <a:spcPct val="107000"/>
              </a:lnSpc>
              <a:buFont typeface="Wingdings" panose="05000000000000000000" pitchFamily="2" charset="2"/>
              <a:buChar char=""/>
            </a:pPr>
            <a:r>
              <a:rPr lang="en-US" sz="1600" b="0" dirty="0">
                <a:effectLst/>
                <a:latin typeface="Segoe UI" panose="020B0502040204020203" pitchFamily="34" charset="0"/>
                <a:ea typeface="Calibri" panose="020F0502020204030204" pitchFamily="34" charset="0"/>
              </a:rPr>
              <a:t>Why do you need to have knowledge about the Menu and meal pattern</a:t>
            </a:r>
          </a:p>
          <a:p>
            <a:pPr marL="685800" lvl="1" indent="-228600">
              <a:lnSpc>
                <a:spcPct val="107000"/>
              </a:lnSpc>
              <a:buFont typeface="Wingdings" panose="05000000000000000000" pitchFamily="2" charset="2"/>
              <a:buChar char=""/>
            </a:pPr>
            <a:r>
              <a:rPr lang="en-US" sz="1200" b="0" dirty="0">
                <a:effectLst/>
                <a:latin typeface="Segoe UI" panose="020B0502040204020203" pitchFamily="34" charset="0"/>
                <a:ea typeface="Calibri" panose="020F0502020204030204" pitchFamily="34" charset="0"/>
              </a:rPr>
              <a:t>Since you are serving the meals/snacks to participants and have knowledge of the meal pattern you can ensure all components are being served  –if one is missing you can let the cooks know.</a:t>
            </a:r>
          </a:p>
          <a:p>
            <a:pPr marL="685800" lvl="1" indent="-228600">
              <a:lnSpc>
                <a:spcPct val="107000"/>
              </a:lnSpc>
              <a:buFont typeface="Wingdings" panose="05000000000000000000" pitchFamily="2" charset="2"/>
              <a:buChar char=""/>
            </a:pPr>
            <a:r>
              <a:rPr lang="en-US" sz="1200" b="0" dirty="0">
                <a:effectLst/>
                <a:latin typeface="Segoe UI" panose="020B0502040204020203" pitchFamily="34" charset="0"/>
                <a:ea typeface="Calibri" panose="020F0502020204030204" pitchFamily="34" charset="0"/>
              </a:rPr>
              <a:t>Feedback is appreciated!  If there are food items participants aren’t enjoying perhaps there is another way to offer or prepare those items or if there are some new items that you think participants would like share so we can research a standardized recipe that meets CACFP requirements.</a:t>
            </a:r>
          </a:p>
          <a:p>
            <a:endParaRPr lang="en-US" dirty="0"/>
          </a:p>
        </p:txBody>
      </p:sp>
      <p:sp>
        <p:nvSpPr>
          <p:cNvPr id="4" name="Slide Number Placeholder 3"/>
          <p:cNvSpPr>
            <a:spLocks noGrp="1"/>
          </p:cNvSpPr>
          <p:nvPr>
            <p:ph type="sldNum" sz="quarter" idx="5"/>
          </p:nvPr>
        </p:nvSpPr>
        <p:spPr/>
        <p:txBody>
          <a:bodyPr/>
          <a:lstStyle/>
          <a:p>
            <a:fld id="{E881032E-8435-4810-B872-D429860A9133}" type="slidenum">
              <a:rPr lang="en-US" smtClean="0"/>
              <a:t>11</a:t>
            </a:fld>
            <a:endParaRPr lang="en-US"/>
          </a:p>
        </p:txBody>
      </p:sp>
    </p:spTree>
    <p:extLst>
      <p:ext uri="{BB962C8B-B14F-4D97-AF65-F5344CB8AC3E}">
        <p14:creationId xmlns:p14="http://schemas.microsoft.com/office/powerpoint/2010/main" val="540779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71600" marR="0" lvl="3" indent="0">
              <a:lnSpc>
                <a:spcPct val="107000"/>
              </a:lnSpc>
              <a:spcBef>
                <a:spcPts val="0"/>
              </a:spcBef>
              <a:spcAft>
                <a:spcPts val="0"/>
              </a:spcAft>
              <a:buFont typeface="Symbol" panose="05050102010706020507" pitchFamily="18" charset="2"/>
              <a:buNone/>
            </a:pPr>
            <a:r>
              <a:rPr lang="en-US" sz="1100" b="1" dirty="0">
                <a:latin typeface="Segoe UI"/>
                <a:ea typeface="Calibri" panose="020F0502020204030204" pitchFamily="34" charset="0"/>
                <a:cs typeface="Segoe UI"/>
              </a:rPr>
              <a:t>DELETE</a:t>
            </a:r>
            <a:r>
              <a:rPr lang="en-US" sz="1100" b="1" dirty="0">
                <a:effectLst/>
                <a:latin typeface="Segoe UI"/>
                <a:ea typeface="Calibri" panose="020F0502020204030204" pitchFamily="34" charset="0"/>
                <a:cs typeface="Segoe UI"/>
              </a:rPr>
              <a:t> THIS SLIDE IF YOU DO NOT HAVE INFANTS IN YOUR CENTER</a:t>
            </a:r>
          </a:p>
          <a:p>
            <a:pPr marL="1371600" marR="0" lvl="3" indent="0">
              <a:lnSpc>
                <a:spcPct val="107000"/>
              </a:lnSpc>
              <a:spcBef>
                <a:spcPts val="0"/>
              </a:spcBef>
              <a:spcAft>
                <a:spcPts val="0"/>
              </a:spcAft>
              <a:buFont typeface="Symbol" panose="05050102010706020507" pitchFamily="18" charset="2"/>
              <a:buNone/>
            </a:pPr>
            <a:endParaRPr lang="en-US" sz="1100" b="1" dirty="0">
              <a:effectLst/>
              <a:latin typeface="Segoe UI" panose="020B0502040204020203" pitchFamily="34" charset="0"/>
              <a:ea typeface="Calibri" panose="020F0502020204030204" pitchFamily="34" charset="0"/>
            </a:endParaRPr>
          </a:p>
          <a:p>
            <a:pPr marL="1371600" marR="0" lvl="3" indent="0">
              <a:lnSpc>
                <a:spcPct val="107000"/>
              </a:lnSpc>
              <a:spcBef>
                <a:spcPts val="0"/>
              </a:spcBef>
              <a:spcAft>
                <a:spcPts val="0"/>
              </a:spcAft>
              <a:buFont typeface="Symbol" panose="05050102010706020507" pitchFamily="18" charset="2"/>
              <a:buNone/>
            </a:pPr>
            <a:r>
              <a:rPr lang="en-US" sz="1100" dirty="0">
                <a:effectLst/>
                <a:latin typeface="Segoe UI"/>
                <a:ea typeface="Calibri" panose="020F0502020204030204" pitchFamily="34" charset="0"/>
                <a:cs typeface="Segoe UI"/>
              </a:rPr>
              <a:t>Infant Meal Patterns</a:t>
            </a:r>
          </a:p>
          <a:p>
            <a:pPr marL="1600200" lvl="3" indent="-228600">
              <a:lnSpc>
                <a:spcPct val="107000"/>
              </a:lnSpc>
              <a:buFont typeface="Symbol" panose="05050102010706020507" pitchFamily="18" charset="2"/>
              <a:buChar char=""/>
            </a:pPr>
            <a:r>
              <a:rPr lang="en-US" sz="1100" dirty="0">
                <a:effectLst/>
                <a:latin typeface="Segoe UI"/>
                <a:ea typeface="Calibri" panose="020F0502020204030204" pitchFamily="34" charset="0"/>
                <a:cs typeface="Segoe UI"/>
              </a:rPr>
              <a:t>CACFP Infant Meal Pattern Requirements are found on this first handout</a:t>
            </a:r>
            <a:r>
              <a:rPr lang="en-US" sz="1100" dirty="0">
                <a:latin typeface="Segoe UI"/>
                <a:ea typeface="Calibri" panose="020F0502020204030204" pitchFamily="34" charset="0"/>
                <a:cs typeface="Segoe UI"/>
              </a:rPr>
              <a:t> </a:t>
            </a:r>
          </a:p>
          <a:p>
            <a:pPr marL="1600200" marR="0" lvl="3" indent="-228600">
              <a:lnSpc>
                <a:spcPct val="107000"/>
              </a:lnSpc>
              <a:spcBef>
                <a:spcPts val="0"/>
              </a:spcBef>
              <a:spcAft>
                <a:spcPts val="0"/>
              </a:spcAft>
              <a:buFont typeface="Symbol" panose="05050102010706020507" pitchFamily="18" charset="2"/>
              <a:buChar char=""/>
            </a:pPr>
            <a:r>
              <a:rPr lang="en-US" sz="1100" dirty="0">
                <a:effectLst/>
                <a:latin typeface="Segoe UI"/>
                <a:ea typeface="Calibri" panose="020F0502020204030204" pitchFamily="34" charset="0"/>
                <a:cs typeface="Segoe UI"/>
              </a:rPr>
              <a:t>The Infant Meal pattern is broke down into 2 groups: Birth – 5 months and 6 – 11 months.</a:t>
            </a:r>
          </a:p>
          <a:p>
            <a:pPr marL="2057400" lvl="4" indent="-228600">
              <a:lnSpc>
                <a:spcPct val="107000"/>
              </a:lnSpc>
              <a:buFont typeface="Symbol" panose="05050102010706020507" pitchFamily="18" charset="2"/>
              <a:buChar char=""/>
            </a:pPr>
            <a:r>
              <a:rPr lang="en-US" sz="1100" dirty="0">
                <a:effectLst/>
                <a:latin typeface="Segoe UI"/>
                <a:ea typeface="Calibri" panose="020F0502020204030204" pitchFamily="34" charset="0"/>
                <a:cs typeface="Segoe UI"/>
              </a:rPr>
              <a:t>Formula or Breastmilk or portions of both must be served at all meals and snacks;</a:t>
            </a:r>
            <a:r>
              <a:rPr lang="en-US" sz="1100" dirty="0">
                <a:latin typeface="Segoe UI"/>
                <a:ea typeface="Calibri" panose="020F0502020204030204" pitchFamily="34" charset="0"/>
                <a:cs typeface="Segoe UI"/>
              </a:rPr>
              <a:t> </a:t>
            </a:r>
            <a:r>
              <a:rPr lang="en-US" sz="1100" dirty="0">
                <a:effectLst/>
                <a:latin typeface="Segoe UI"/>
                <a:ea typeface="Calibri" panose="020F0502020204030204" pitchFamily="34" charset="0"/>
                <a:cs typeface="Segoe UI"/>
              </a:rPr>
              <a:t> Infant Cereal and other infant foods are to be offered as developmentally appropriate.</a:t>
            </a:r>
            <a:r>
              <a:rPr lang="en-US" sz="1100" dirty="0">
                <a:latin typeface="Segoe UI"/>
                <a:ea typeface="Calibri" panose="020F0502020204030204" pitchFamily="34" charset="0"/>
                <a:cs typeface="Segoe UI"/>
              </a:rPr>
              <a:t> </a:t>
            </a:r>
            <a:endParaRPr lang="en-US" sz="1100" dirty="0">
              <a:effectLst/>
              <a:latin typeface="Segoe UI" panose="020B0502040204020203" pitchFamily="34" charset="0"/>
              <a:ea typeface="Calibri" panose="020F0502020204030204" pitchFamily="34" charset="0"/>
              <a:cs typeface="Segoe UI"/>
            </a:endParaRPr>
          </a:p>
          <a:p>
            <a:pPr marL="2057400" marR="0" lvl="4" indent="-228600">
              <a:lnSpc>
                <a:spcPct val="107000"/>
              </a:lnSpc>
              <a:spcBef>
                <a:spcPts val="0"/>
              </a:spcBef>
              <a:spcAft>
                <a:spcPts val="0"/>
              </a:spcAft>
              <a:buFont typeface="Symbol" panose="05050102010706020507" pitchFamily="18" charset="2"/>
              <a:buChar char=""/>
            </a:pPr>
            <a:r>
              <a:rPr lang="en-US" sz="1100" dirty="0">
                <a:effectLst/>
                <a:latin typeface="Segoe UI"/>
                <a:ea typeface="Calibri" panose="020F0502020204030204" pitchFamily="34" charset="0"/>
                <a:cs typeface="Segoe UI"/>
              </a:rPr>
              <a:t>Fruit juices are not creditable for infants</a:t>
            </a:r>
          </a:p>
          <a:p>
            <a:pPr marL="2057400" marR="0" lvl="4" indent="-228600">
              <a:lnSpc>
                <a:spcPct val="107000"/>
              </a:lnSpc>
              <a:spcBef>
                <a:spcPts val="0"/>
              </a:spcBef>
              <a:spcAft>
                <a:spcPts val="0"/>
              </a:spcAft>
              <a:buFont typeface="Symbol" panose="05050102010706020507" pitchFamily="18" charset="2"/>
              <a:buChar char=""/>
            </a:pPr>
            <a:r>
              <a:rPr lang="en-US" sz="1100" dirty="0">
                <a:effectLst/>
                <a:latin typeface="Segoe UI"/>
                <a:ea typeface="Calibri" panose="020F0502020204030204" pitchFamily="34" charset="0"/>
                <a:cs typeface="Segoe UI"/>
              </a:rPr>
              <a:t>All grains served must be made with enriched or whole grain meal or flour.</a:t>
            </a:r>
          </a:p>
          <a:p>
            <a:pPr marL="2057400" marR="0" lvl="4" indent="-228600">
              <a:lnSpc>
                <a:spcPct val="107000"/>
              </a:lnSpc>
              <a:spcBef>
                <a:spcPts val="0"/>
              </a:spcBef>
              <a:spcAft>
                <a:spcPts val="0"/>
              </a:spcAft>
              <a:buFont typeface="Symbol" panose="05050102010706020507" pitchFamily="18" charset="2"/>
              <a:buChar char=""/>
            </a:pPr>
            <a:r>
              <a:rPr lang="en-US" sz="1100" dirty="0">
                <a:effectLst/>
                <a:latin typeface="Segoe UI"/>
                <a:ea typeface="Calibri" panose="020F0502020204030204" pitchFamily="34" charset="0"/>
                <a:cs typeface="Segoe UI"/>
              </a:rPr>
              <a:t>Infant formula and dry infant cereal must be iron fortified</a:t>
            </a:r>
          </a:p>
          <a:p>
            <a:pPr marL="1600200" marR="0" lvl="3" indent="-228600">
              <a:lnSpc>
                <a:spcPct val="107000"/>
              </a:lnSpc>
              <a:spcBef>
                <a:spcPts val="0"/>
              </a:spcBef>
              <a:spcAft>
                <a:spcPts val="0"/>
              </a:spcAft>
              <a:buFont typeface="Symbol" panose="05050102010706020507" pitchFamily="18" charset="2"/>
              <a:buChar char=""/>
            </a:pPr>
            <a:r>
              <a:rPr lang="en-US" sz="1100" dirty="0">
                <a:effectLst/>
                <a:latin typeface="Segoe UI"/>
                <a:ea typeface="Calibri" panose="020F0502020204030204" pitchFamily="34" charset="0"/>
                <a:cs typeface="Segoe UI"/>
              </a:rPr>
              <a:t>CACFP Infant Meal Form – the second handout –</a:t>
            </a:r>
          </a:p>
          <a:p>
            <a:pPr marL="2057400" marR="0" lvl="4" indent="-228600">
              <a:lnSpc>
                <a:spcPct val="107000"/>
              </a:lnSpc>
              <a:spcBef>
                <a:spcPts val="0"/>
              </a:spcBef>
              <a:spcAft>
                <a:spcPts val="0"/>
              </a:spcAft>
              <a:buFont typeface="Symbol" panose="05050102010706020507" pitchFamily="18" charset="2"/>
              <a:buChar char=""/>
            </a:pPr>
            <a:r>
              <a:rPr lang="en-US" sz="1100" dirty="0">
                <a:effectLst/>
                <a:latin typeface="Segoe UI"/>
                <a:ea typeface="Calibri" panose="020F0502020204030204" pitchFamily="34" charset="0"/>
                <a:cs typeface="Segoe UI"/>
              </a:rPr>
              <a:t>This must be posted in the infant classroom so it can be referenced</a:t>
            </a:r>
          </a:p>
          <a:p>
            <a:pPr marL="2057400" marR="0" lvl="4" indent="-228600">
              <a:lnSpc>
                <a:spcPct val="107000"/>
              </a:lnSpc>
              <a:spcBef>
                <a:spcPts val="0"/>
              </a:spcBef>
              <a:spcAft>
                <a:spcPts val="0"/>
              </a:spcAft>
              <a:buFont typeface="Symbol" panose="05050102010706020507" pitchFamily="18" charset="2"/>
              <a:buChar char=""/>
            </a:pPr>
            <a:r>
              <a:rPr lang="en-US" sz="1100" dirty="0">
                <a:effectLst/>
                <a:latin typeface="Segoe UI"/>
                <a:ea typeface="Calibri" panose="020F0502020204030204" pitchFamily="34" charset="0"/>
                <a:cs typeface="Segoe UI"/>
              </a:rPr>
              <a:t>Must be completed for each infant enrolled and updated as needed; it tracks and documents developmental readiness for each infant</a:t>
            </a:r>
          </a:p>
          <a:p>
            <a:pPr marL="2057400" marR="0" lvl="4" indent="-228600">
              <a:lnSpc>
                <a:spcPct val="107000"/>
              </a:lnSpc>
              <a:spcBef>
                <a:spcPts val="0"/>
              </a:spcBef>
              <a:spcAft>
                <a:spcPts val="0"/>
              </a:spcAft>
              <a:buFont typeface="Symbol" panose="05050102010706020507" pitchFamily="18" charset="2"/>
              <a:buChar char=""/>
            </a:pPr>
            <a:r>
              <a:rPr lang="en-US" sz="1100" dirty="0">
                <a:effectLst/>
                <a:latin typeface="Segoe UI"/>
                <a:ea typeface="Calibri" panose="020F0502020204030204" pitchFamily="34" charset="0"/>
                <a:cs typeface="Segoe UI"/>
              </a:rPr>
              <a:t>Type of formula center provides must be indicated on form – center needs to provide only one iron fortified infant formula and parent may choose to decline and supply another formula and/or provide breastmilk.</a:t>
            </a:r>
          </a:p>
          <a:p>
            <a:pPr marL="2057400" marR="0" lvl="4" indent="-228600">
              <a:lnSpc>
                <a:spcPct val="107000"/>
              </a:lnSpc>
              <a:spcBef>
                <a:spcPts val="0"/>
              </a:spcBef>
              <a:spcAft>
                <a:spcPts val="0"/>
              </a:spcAft>
              <a:buFont typeface="Symbol" panose="05050102010706020507" pitchFamily="18" charset="2"/>
              <a:buChar char=""/>
            </a:pPr>
            <a:r>
              <a:rPr lang="en-US" sz="1100" dirty="0">
                <a:effectLst/>
                <a:latin typeface="Segoe UI"/>
                <a:ea typeface="Calibri" panose="020F0502020204030204" pitchFamily="34" charset="0"/>
                <a:cs typeface="Segoe UI"/>
              </a:rPr>
              <a:t>Parents are allowed to provide one food item and center is still allowed to claim meal/snack; or parents can supply more than one component and then the meals/snacks are not claimable</a:t>
            </a:r>
          </a:p>
          <a:p>
            <a:pPr marL="2057400" marR="0" lvl="4" indent="-228600">
              <a:lnSpc>
                <a:spcPct val="107000"/>
              </a:lnSpc>
              <a:spcBef>
                <a:spcPts val="0"/>
              </a:spcBef>
              <a:spcAft>
                <a:spcPts val="0"/>
              </a:spcAft>
              <a:buFont typeface="Symbol" panose="05050102010706020507" pitchFamily="18" charset="2"/>
              <a:buChar char=""/>
            </a:pPr>
            <a:r>
              <a:rPr lang="en-US" sz="1100" dirty="0">
                <a:effectLst/>
                <a:latin typeface="Segoe UI"/>
                <a:ea typeface="Calibri" panose="020F0502020204030204" pitchFamily="34" charset="0"/>
                <a:cs typeface="Segoe UI"/>
              </a:rPr>
              <a:t>Parent/guardians cannot be required to provide infant formula or food</a:t>
            </a:r>
          </a:p>
          <a:p>
            <a:pPr marL="2057400" lvl="4" indent="-228600">
              <a:lnSpc>
                <a:spcPct val="107000"/>
              </a:lnSpc>
              <a:buFont typeface="Symbol" panose="05050102010706020507" pitchFamily="18" charset="2"/>
              <a:buChar char=""/>
              <a:defRPr/>
            </a:pPr>
            <a:r>
              <a:rPr lang="en-US" sz="1100" dirty="0">
                <a:effectLst/>
                <a:latin typeface="Segoe UI"/>
                <a:ea typeface="Calibri" panose="020F0502020204030204" pitchFamily="34" charset="0"/>
                <a:cs typeface="Segoe UI"/>
              </a:rPr>
              <a:t>Infant feeding documentation is required regardless of claiming infant meals or not</a:t>
            </a:r>
            <a:r>
              <a:rPr lang="en-US" sz="1100" dirty="0">
                <a:latin typeface="Segoe UI"/>
                <a:ea typeface="Calibri" panose="020F0502020204030204" pitchFamily="34" charset="0"/>
                <a:cs typeface="Segoe UI"/>
              </a:rPr>
              <a:t> </a:t>
            </a:r>
            <a:endParaRPr lang="en-US" sz="1100" dirty="0">
              <a:effectLst/>
              <a:latin typeface="Segoe UI" panose="020B0502040204020203" pitchFamily="34" charset="0"/>
              <a:ea typeface="Calibri" panose="020F0502020204030204" pitchFamily="34" charset="0"/>
              <a:cs typeface="Segoe UI"/>
            </a:endParaRPr>
          </a:p>
          <a:p>
            <a:pPr marL="1600200" marR="0" lvl="3" indent="-228600">
              <a:lnSpc>
                <a:spcPct val="107000"/>
              </a:lnSpc>
              <a:spcBef>
                <a:spcPts val="0"/>
              </a:spcBef>
              <a:spcAft>
                <a:spcPts val="0"/>
              </a:spcAft>
              <a:buFont typeface="Symbol" panose="05050102010706020507" pitchFamily="18" charset="2"/>
              <a:buChar char=""/>
            </a:pPr>
            <a:r>
              <a:rPr lang="en-US" sz="1100" dirty="0">
                <a:effectLst/>
                <a:latin typeface="Segoe UI"/>
                <a:ea typeface="Calibri" panose="020F0502020204030204" pitchFamily="34" charset="0"/>
                <a:cs typeface="Segoe UI"/>
              </a:rPr>
              <a:t>Standard Infant Menu – third handout</a:t>
            </a:r>
          </a:p>
          <a:p>
            <a:pPr marL="2057400" marR="0" lvl="4" indent="-228600">
              <a:lnSpc>
                <a:spcPct val="107000"/>
              </a:lnSpc>
              <a:spcBef>
                <a:spcPts val="0"/>
              </a:spcBef>
              <a:spcAft>
                <a:spcPts val="0"/>
              </a:spcAft>
              <a:buFont typeface="Symbol" panose="05050102010706020507" pitchFamily="18" charset="2"/>
              <a:buChar char=""/>
            </a:pPr>
            <a:r>
              <a:rPr lang="en-US" sz="1100" dirty="0">
                <a:effectLst/>
                <a:latin typeface="Segoe UI"/>
                <a:ea typeface="Calibri" panose="020F0502020204030204" pitchFamily="34" charset="0"/>
                <a:cs typeface="Segoe UI"/>
              </a:rPr>
              <a:t>This Standard Infant Menu must be posted in the infant room and needs to have the center identified and list the milk based and/or soy based formula that is offered at the center</a:t>
            </a:r>
          </a:p>
          <a:p>
            <a:pPr marL="2057400" marR="0" lvl="4" indent="-228600">
              <a:lnSpc>
                <a:spcPct val="107000"/>
              </a:lnSpc>
              <a:spcBef>
                <a:spcPts val="0"/>
              </a:spcBef>
              <a:spcAft>
                <a:spcPts val="0"/>
              </a:spcAft>
              <a:buFont typeface="Symbol" panose="05050102010706020507" pitchFamily="18" charset="2"/>
              <a:buChar char=""/>
            </a:pPr>
            <a:r>
              <a:rPr lang="en-US" sz="1100" dirty="0">
                <a:effectLst/>
                <a:latin typeface="Segoe UI"/>
                <a:ea typeface="Calibri" panose="020F0502020204030204" pitchFamily="34" charset="0"/>
                <a:cs typeface="Segoe UI"/>
              </a:rPr>
              <a:t>This Standard menu is divided into 2 age groups Birth – 5 months and 6 -11 months</a:t>
            </a:r>
          </a:p>
          <a:p>
            <a:pPr marL="2057400" marR="0" lvl="4" indent="-228600">
              <a:lnSpc>
                <a:spcPct val="107000"/>
              </a:lnSpc>
              <a:spcBef>
                <a:spcPts val="0"/>
              </a:spcBef>
              <a:spcAft>
                <a:spcPts val="0"/>
              </a:spcAft>
              <a:buFont typeface="Symbol" panose="05050102010706020507" pitchFamily="18" charset="2"/>
              <a:buChar char=""/>
            </a:pPr>
            <a:r>
              <a:rPr lang="en-US" sz="1100" dirty="0">
                <a:effectLst/>
                <a:latin typeface="Segoe UI"/>
                <a:ea typeface="Calibri" panose="020F0502020204030204" pitchFamily="34" charset="0"/>
                <a:cs typeface="Segoe UI"/>
              </a:rPr>
              <a:t>Use this menu along with the CACFP Infant Meal Form to ensure that infants are fed at their developmental readiness</a:t>
            </a:r>
          </a:p>
          <a:p>
            <a:pPr marL="2057400" lvl="4" indent="-228600">
              <a:lnSpc>
                <a:spcPct val="107000"/>
              </a:lnSpc>
              <a:buFont typeface="Symbol" panose="05050102010706020507" pitchFamily="18" charset="2"/>
              <a:buChar char=""/>
            </a:pPr>
            <a:r>
              <a:rPr lang="en-US" sz="1100" dirty="0">
                <a:effectLst/>
                <a:latin typeface="Segoe UI"/>
                <a:ea typeface="Calibri" panose="020F0502020204030204" pitchFamily="34" charset="0"/>
                <a:cs typeface="Segoe UI"/>
              </a:rPr>
              <a:t>A serving of a component is required to be offered when the infant is developmentally ready to accept it.</a:t>
            </a:r>
            <a:r>
              <a:rPr lang="en-US" sz="1100" dirty="0">
                <a:latin typeface="Segoe UI"/>
                <a:ea typeface="Calibri" panose="020F0502020204030204" pitchFamily="34" charset="0"/>
                <a:cs typeface="Segoe UI"/>
              </a:rPr>
              <a:t> </a:t>
            </a:r>
            <a:r>
              <a:rPr lang="en-US" sz="1100" dirty="0">
                <a:effectLst/>
                <a:latin typeface="Segoe UI"/>
                <a:ea typeface="Calibri" panose="020F0502020204030204" pitchFamily="34" charset="0"/>
                <a:cs typeface="Segoe UI"/>
              </a:rPr>
              <a:t> All components must be offered in the full minimum portion.</a:t>
            </a:r>
          </a:p>
          <a:p>
            <a:pPr marL="1828800" marR="0" lvl="4" indent="0">
              <a:lnSpc>
                <a:spcPct val="107000"/>
              </a:lnSpc>
              <a:spcBef>
                <a:spcPts val="0"/>
              </a:spcBef>
              <a:spcAft>
                <a:spcPts val="0"/>
              </a:spcAft>
              <a:buFont typeface="Symbol" panose="05050102010706020507" pitchFamily="18" charset="2"/>
              <a:buNone/>
            </a:pPr>
            <a:endParaRPr lang="en-US" sz="1100" b="1" dirty="0">
              <a:effectLst/>
              <a:latin typeface="Segoe UI" panose="020B0502040204020203" pitchFamily="34" charset="0"/>
              <a:ea typeface="Calibri" panose="020F0502020204030204" pitchFamily="34" charset="0"/>
            </a:endParaRPr>
          </a:p>
          <a:p>
            <a:pPr lvl="4">
              <a:lnSpc>
                <a:spcPct val="107000"/>
              </a:lnSpc>
            </a:pPr>
            <a:endParaRPr lang="en-US" sz="1100" b="1" dirty="0">
              <a:effectLst/>
              <a:latin typeface="Segoe UI" panose="020B0502040204020203" pitchFamily="34" charset="0"/>
              <a:ea typeface="Calibri" panose="020F0502020204030204" pitchFamily="34" charset="0"/>
              <a:cs typeface="Segoe UI"/>
            </a:endParaRPr>
          </a:p>
          <a:p>
            <a:pPr marL="2057400" marR="0" lvl="4" indent="-228600">
              <a:lnSpc>
                <a:spcPct val="107000"/>
              </a:lnSpc>
              <a:spcBef>
                <a:spcPts val="0"/>
              </a:spcBef>
              <a:spcAft>
                <a:spcPts val="0"/>
              </a:spcAft>
              <a:buFont typeface="Symbol" panose="05050102010706020507" pitchFamily="18" charset="2"/>
              <a:buChar char=""/>
            </a:pPr>
            <a:endParaRPr lang="en-US" sz="1100" dirty="0">
              <a:effectLst/>
              <a:latin typeface="Segoe UI" panose="020B0502040204020203"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E881032E-8435-4810-B872-D429860A9133}" type="slidenum">
              <a:rPr lang="en-US" smtClean="0"/>
              <a:t>12</a:t>
            </a:fld>
            <a:endParaRPr lang="en-US"/>
          </a:p>
        </p:txBody>
      </p:sp>
    </p:spTree>
    <p:extLst>
      <p:ext uri="{BB962C8B-B14F-4D97-AF65-F5344CB8AC3E}">
        <p14:creationId xmlns:p14="http://schemas.microsoft.com/office/powerpoint/2010/main" val="956130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lvl="1" indent="-228600">
              <a:lnSpc>
                <a:spcPct val="107000"/>
              </a:lnSpc>
              <a:buFont typeface="Wingdings" panose="05000000000000000000" pitchFamily="2" charset="2"/>
              <a:buChar char=""/>
              <a:defRPr/>
            </a:pPr>
            <a:r>
              <a:rPr lang="en-US" b="1">
                <a:latin typeface="Segoe UI"/>
                <a:ea typeface="Calibri" panose="020F0502020204030204" pitchFamily="34" charset="0"/>
                <a:cs typeface="Segoe UI"/>
              </a:rPr>
              <a:t>DELETE</a:t>
            </a:r>
            <a:r>
              <a:rPr lang="en-US" sz="1200" b="1">
                <a:effectLst/>
                <a:latin typeface="Segoe UI"/>
                <a:ea typeface="Calibri" panose="020F0502020204030204" pitchFamily="34" charset="0"/>
                <a:cs typeface="Segoe UI"/>
              </a:rPr>
              <a:t> THIS SLIDE IF YOU DO NOT HAVE INFANTS IN YOUR CENTER</a:t>
            </a:r>
          </a:p>
          <a:p>
            <a:pPr marL="1143000" marR="0" lvl="2"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lang="en-US" sz="1200" b="0">
                <a:effectLst/>
                <a:latin typeface="Segoe UI"/>
                <a:ea typeface="Calibri" panose="020F0502020204030204" pitchFamily="34" charset="0"/>
                <a:cs typeface="Segoe UI"/>
              </a:rPr>
              <a:t>Great resource to take a look at!</a:t>
            </a:r>
          </a:p>
          <a:p>
            <a:pPr marL="685800" lvl="1" indent="-228600">
              <a:lnSpc>
                <a:spcPct val="107000"/>
              </a:lnSpc>
              <a:buFont typeface="Wingdings" panose="05000000000000000000" pitchFamily="2" charset="2"/>
              <a:buChar char=""/>
            </a:pPr>
            <a:endParaRPr lang="en-US"/>
          </a:p>
        </p:txBody>
      </p:sp>
      <p:sp>
        <p:nvSpPr>
          <p:cNvPr id="4" name="Slide Number Placeholder 3"/>
          <p:cNvSpPr>
            <a:spLocks noGrp="1"/>
          </p:cNvSpPr>
          <p:nvPr>
            <p:ph type="sldNum" sz="quarter" idx="5"/>
          </p:nvPr>
        </p:nvSpPr>
        <p:spPr/>
        <p:txBody>
          <a:bodyPr/>
          <a:lstStyle/>
          <a:p>
            <a:fld id="{E881032E-8435-4810-B872-D429860A9133}" type="slidenum">
              <a:rPr lang="en-US" smtClean="0"/>
              <a:t>13</a:t>
            </a:fld>
            <a:endParaRPr lang="en-US"/>
          </a:p>
        </p:txBody>
      </p:sp>
    </p:spTree>
    <p:extLst>
      <p:ext uri="{BB962C8B-B14F-4D97-AF65-F5344CB8AC3E}">
        <p14:creationId xmlns:p14="http://schemas.microsoft.com/office/powerpoint/2010/main" val="3151690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lnSpc>
                <a:spcPct val="107000"/>
              </a:lnSpc>
              <a:buFont typeface="Wingdings" panose="05000000000000000000" pitchFamily="2" charset="2"/>
              <a:buNone/>
            </a:pPr>
            <a:r>
              <a:rPr lang="en-US" sz="1100" dirty="0">
                <a:effectLst/>
                <a:latin typeface="Segoe UI"/>
                <a:ea typeface="Calibri" panose="020F0502020204030204" pitchFamily="34" charset="0"/>
                <a:cs typeface="Segoe UI"/>
              </a:rPr>
              <a:t>Let’s check out the CACFP Child Meal Pattern</a:t>
            </a:r>
          </a:p>
          <a:p>
            <a:pPr marL="457200" lvl="1" indent="0">
              <a:lnSpc>
                <a:spcPct val="107000"/>
              </a:lnSpc>
              <a:buFont typeface="Wingdings" panose="05000000000000000000" pitchFamily="2" charset="2"/>
              <a:buNone/>
            </a:pPr>
            <a:r>
              <a:rPr lang="en-US" sz="1100" dirty="0">
                <a:effectLst/>
                <a:latin typeface="Segoe UI"/>
                <a:ea typeface="Calibri" panose="020F0502020204030204" pitchFamily="34" charset="0"/>
                <a:cs typeface="Segoe UI"/>
              </a:rPr>
              <a:t>What is required for a reimbursable Breakfast?</a:t>
            </a:r>
          </a:p>
          <a:p>
            <a:pPr marL="1200150" lvl="2" indent="-285750">
              <a:buFont typeface="Arial" panose="020B0604020202020204" pitchFamily="34" charset="0"/>
              <a:buChar char="•"/>
            </a:pPr>
            <a:r>
              <a:rPr lang="en-US" sz="1100" dirty="0"/>
              <a:t>Fluid Milk </a:t>
            </a:r>
          </a:p>
          <a:p>
            <a:pPr lvl="1"/>
            <a:r>
              <a:rPr lang="en-US" sz="1100" dirty="0"/>
              <a:t>		1 % for children 2 and older </a:t>
            </a:r>
            <a:endParaRPr lang="en-US" sz="1100" dirty="0">
              <a:cs typeface="Calibri"/>
            </a:endParaRPr>
          </a:p>
          <a:p>
            <a:pPr lvl="1"/>
            <a:r>
              <a:rPr lang="en-US" sz="1100" dirty="0"/>
              <a:t>		Whole for children under 2</a:t>
            </a:r>
            <a:endParaRPr lang="en-US" sz="1100" dirty="0">
              <a:cs typeface="Calibri"/>
            </a:endParaRPr>
          </a:p>
          <a:p>
            <a:pPr marL="1200150" lvl="2" indent="-285750">
              <a:buFont typeface="Arial" panose="020B0604020202020204" pitchFamily="34" charset="0"/>
              <a:buChar char="•"/>
            </a:pPr>
            <a:r>
              <a:rPr lang="en-US" sz="1100" dirty="0"/>
              <a:t>Grain (Bread/Cereal) OR a Meat/Meat Alternate (Scrambled Eggs/Yogurt)</a:t>
            </a:r>
            <a:endParaRPr lang="en-US" sz="1100" dirty="0">
              <a:cs typeface="Calibri"/>
            </a:endParaRPr>
          </a:p>
          <a:p>
            <a:pPr marL="1200150" lvl="2" indent="-285750">
              <a:buFont typeface="Arial" panose="020B0604020202020204" pitchFamily="34" charset="0"/>
              <a:buChar char="•"/>
            </a:pPr>
            <a:r>
              <a:rPr lang="en-US" sz="1100" dirty="0"/>
              <a:t>And a Fruit or Vegetable or a combo of both</a:t>
            </a:r>
            <a:endParaRPr lang="en-US" sz="1100" dirty="0">
              <a:cs typeface="Calibri"/>
            </a:endParaRPr>
          </a:p>
          <a:p>
            <a:pPr marL="1200150" lvl="2" indent="-285750">
              <a:buFont typeface="Arial" panose="020B0604020202020204" pitchFamily="34" charset="0"/>
              <a:buChar char="•"/>
            </a:pPr>
            <a:r>
              <a:rPr lang="en-US" sz="1100" dirty="0"/>
              <a:t>And all components must be offered in at least the minimum portion outlined by CACFP for that age group (you can see those on the meal pattern handout provided)</a:t>
            </a:r>
          </a:p>
          <a:p>
            <a:pPr marL="1143000" lvl="2" indent="-228600">
              <a:lnSpc>
                <a:spcPct val="107000"/>
              </a:lnSpc>
              <a:buFont typeface="Wingdings" panose="05000000000000000000" pitchFamily="2" charset="2"/>
              <a:buChar char=""/>
            </a:pPr>
            <a:endParaRPr lang="en-US" sz="2000" dirty="0">
              <a:effectLst/>
              <a:latin typeface="Segoe UI" panose="020B0502040204020203"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E881032E-8435-4810-B872-D429860A9133}" type="slidenum">
              <a:rPr lang="en-US" smtClean="0"/>
              <a:t>14</a:t>
            </a:fld>
            <a:endParaRPr lang="en-US"/>
          </a:p>
        </p:txBody>
      </p:sp>
    </p:spTree>
    <p:extLst>
      <p:ext uri="{BB962C8B-B14F-4D97-AF65-F5344CB8AC3E}">
        <p14:creationId xmlns:p14="http://schemas.microsoft.com/office/powerpoint/2010/main" val="18125778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required for a reimbursable Lunch/Supper</a:t>
            </a:r>
          </a:p>
          <a:p>
            <a:pPr marL="628650" lvl="1" indent="-171450">
              <a:buFont typeface="Arial" panose="020B0604020202020204" pitchFamily="34" charset="0"/>
              <a:buChar char="•"/>
            </a:pPr>
            <a:r>
              <a:rPr lang="en-US" dirty="0"/>
              <a:t>Fluid Milk</a:t>
            </a:r>
          </a:p>
          <a:p>
            <a:pPr marL="628650" lvl="1" indent="-171450">
              <a:buFont typeface="Arial" panose="020B0604020202020204" pitchFamily="34" charset="0"/>
              <a:buChar char="•"/>
            </a:pPr>
            <a:r>
              <a:rPr lang="en-US" dirty="0"/>
              <a:t>Meat/Meat Alternate</a:t>
            </a:r>
          </a:p>
          <a:p>
            <a:pPr marL="628650" lvl="1" indent="-171450">
              <a:buFont typeface="Arial" panose="020B0604020202020204" pitchFamily="34" charset="0"/>
              <a:buChar char="•"/>
            </a:pPr>
            <a:r>
              <a:rPr lang="en-US" dirty="0"/>
              <a:t>Grain (Bread, Rice, Noodles)</a:t>
            </a:r>
            <a:endParaRPr lang="en-US" dirty="0">
              <a:cs typeface="Calibri"/>
            </a:endParaRPr>
          </a:p>
          <a:p>
            <a:pPr marL="628650" lvl="1" indent="-171450">
              <a:buFont typeface="Arial" panose="020B0604020202020204" pitchFamily="34" charset="0"/>
              <a:buChar char="•"/>
            </a:pPr>
            <a:r>
              <a:rPr lang="en-US" dirty="0"/>
              <a:t>Fruit</a:t>
            </a:r>
          </a:p>
          <a:p>
            <a:pPr marL="628650" lvl="1" indent="-171450">
              <a:buFont typeface="Arial" panose="020B0604020202020204" pitchFamily="34" charset="0"/>
              <a:buChar char="•"/>
            </a:pPr>
            <a:r>
              <a:rPr lang="en-US" dirty="0"/>
              <a:t>Vegetable (a combination of two different vegetables may be offered instead of a fruit and a vegetable at a lunch or supper)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All components must be offered in at least the minimum portion outlined by CACFP for that age group</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881032E-8435-4810-B872-D429860A9133}" type="slidenum">
              <a:rPr lang="en-US" smtClean="0"/>
              <a:t>15</a:t>
            </a:fld>
            <a:endParaRPr lang="en-US"/>
          </a:p>
        </p:txBody>
      </p:sp>
    </p:spTree>
    <p:extLst>
      <p:ext uri="{BB962C8B-B14F-4D97-AF65-F5344CB8AC3E}">
        <p14:creationId xmlns:p14="http://schemas.microsoft.com/office/powerpoint/2010/main" val="38788159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What’s required for a reimbursable snack</a:t>
            </a:r>
          </a:p>
          <a:p>
            <a:pPr marL="171450" indent="-171450">
              <a:buFont typeface="Arial" panose="020B0604020202020204" pitchFamily="34" charset="0"/>
              <a:buChar char="•"/>
            </a:pPr>
            <a:r>
              <a:rPr lang="en-US"/>
              <a:t>A reimbursable snack incudes two of the five components and it must be offered in at least the minimum portion outlined by CACFP for that age group</a:t>
            </a:r>
          </a:p>
          <a:p>
            <a:pPr marL="171450" indent="-171450">
              <a:buFont typeface="Arial" panose="020B0604020202020204" pitchFamily="34" charset="0"/>
              <a:buChar char="•"/>
            </a:pPr>
            <a:r>
              <a:rPr lang="en-US" b="1"/>
              <a:t>Cannot</a:t>
            </a:r>
            <a:r>
              <a:rPr lang="en-US"/>
              <a:t> offer two items from the same group (</a:t>
            </a:r>
            <a:r>
              <a:rPr lang="en-US" err="1"/>
              <a:t>ie</a:t>
            </a:r>
            <a:r>
              <a:rPr lang="en-US"/>
              <a:t> carrot rounds and celery sticks; would need to offer another item like a cracker)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all components must be offered in at least the minimum portion outlined by CACFP for that age group</a:t>
            </a:r>
          </a:p>
          <a:p>
            <a:pPr marL="171450" indent="-171450">
              <a:buFont typeface="Arial" panose="020B0604020202020204" pitchFamily="34" charset="0"/>
              <a:buChar char="•"/>
            </a:pPr>
            <a:endParaRPr lang="en-US"/>
          </a:p>
          <a:p>
            <a:pPr marL="0" indent="0">
              <a:buFont typeface="Arial" panose="020B0604020202020204" pitchFamily="34" charset="0"/>
              <a:buNone/>
            </a:pPr>
            <a:endParaRPr lang="en-US" b="1"/>
          </a:p>
          <a:p>
            <a:r>
              <a:rPr lang="en-US"/>
              <a:t> </a:t>
            </a:r>
          </a:p>
          <a:p>
            <a:endParaRPr lang="en-US"/>
          </a:p>
        </p:txBody>
      </p:sp>
      <p:sp>
        <p:nvSpPr>
          <p:cNvPr id="4" name="Slide Number Placeholder 3"/>
          <p:cNvSpPr>
            <a:spLocks noGrp="1"/>
          </p:cNvSpPr>
          <p:nvPr>
            <p:ph type="sldNum" sz="quarter" idx="5"/>
          </p:nvPr>
        </p:nvSpPr>
        <p:spPr/>
        <p:txBody>
          <a:bodyPr/>
          <a:lstStyle/>
          <a:p>
            <a:fld id="{E881032E-8435-4810-B872-D429860A9133}" type="slidenum">
              <a:rPr lang="en-US" smtClean="0"/>
              <a:t>16</a:t>
            </a:fld>
            <a:endParaRPr lang="en-US"/>
          </a:p>
        </p:txBody>
      </p:sp>
    </p:spTree>
    <p:extLst>
      <p:ext uri="{BB962C8B-B14F-4D97-AF65-F5344CB8AC3E}">
        <p14:creationId xmlns:p14="http://schemas.microsoft.com/office/powerpoint/2010/main" val="7990680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Post these CACFP Meal Pattern charts in your classrooms for your reference to ensure reimbursable meals and snacks are offered and they meet the meal pattern.</a:t>
            </a:r>
          </a:p>
          <a:p>
            <a:r>
              <a:rPr lang="en-US"/>
              <a:t>Serving sizes on the charts are the minimum required serving sizes for the CACFP meal pattern; you can always serve more but not less.  </a:t>
            </a:r>
          </a:p>
          <a:p>
            <a:pPr marL="0" indent="0">
              <a:buFont typeface="Arial" panose="020B0604020202020204" pitchFamily="34" charset="0"/>
              <a:buNone/>
            </a:pPr>
            <a:endParaRPr lang="en-US" b="1"/>
          </a:p>
          <a:p>
            <a:r>
              <a:rPr lang="en-US"/>
              <a:t> </a:t>
            </a:r>
          </a:p>
          <a:p>
            <a:endParaRPr lang="en-US"/>
          </a:p>
        </p:txBody>
      </p:sp>
      <p:sp>
        <p:nvSpPr>
          <p:cNvPr id="4" name="Slide Number Placeholder 3"/>
          <p:cNvSpPr>
            <a:spLocks noGrp="1"/>
          </p:cNvSpPr>
          <p:nvPr>
            <p:ph type="sldNum" sz="quarter" idx="5"/>
          </p:nvPr>
        </p:nvSpPr>
        <p:spPr/>
        <p:txBody>
          <a:bodyPr/>
          <a:lstStyle/>
          <a:p>
            <a:fld id="{E881032E-8435-4810-B872-D429860A9133}" type="slidenum">
              <a:rPr lang="en-US" smtClean="0"/>
              <a:t>17</a:t>
            </a:fld>
            <a:endParaRPr lang="en-US"/>
          </a:p>
        </p:txBody>
      </p:sp>
    </p:spTree>
    <p:extLst>
      <p:ext uri="{BB962C8B-B14F-4D97-AF65-F5344CB8AC3E}">
        <p14:creationId xmlns:p14="http://schemas.microsoft.com/office/powerpoint/2010/main" val="29014447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lvl="1" indent="-228600">
              <a:lnSpc>
                <a:spcPct val="90000"/>
              </a:lnSpc>
              <a:spcAft>
                <a:spcPts val="600"/>
              </a:spcAft>
              <a:buFont typeface="Arial" panose="020B0604020202020204" pitchFamily="34" charset="0"/>
              <a:buChar char="•"/>
            </a:pPr>
            <a:r>
              <a:rPr lang="en-US" sz="1100" dirty="0">
                <a:solidFill>
                  <a:schemeClr val="tx2"/>
                </a:solidFill>
                <a:effectLst/>
              </a:rPr>
              <a:t>CACFP Requirements for milk:</a:t>
            </a:r>
          </a:p>
          <a:p>
            <a:pPr marL="1143000" lvl="2" indent="-228600">
              <a:lnSpc>
                <a:spcPct val="90000"/>
              </a:lnSpc>
              <a:spcAft>
                <a:spcPts val="600"/>
              </a:spcAft>
              <a:buFont typeface="Arial" panose="020B0604020202020204" pitchFamily="34" charset="0"/>
              <a:buChar char="•"/>
            </a:pPr>
            <a:r>
              <a:rPr lang="en-US" sz="1100" dirty="0">
                <a:solidFill>
                  <a:schemeClr val="tx2"/>
                </a:solidFill>
              </a:rPr>
              <a:t>It must be served in fluid form</a:t>
            </a:r>
          </a:p>
          <a:p>
            <a:pPr marL="1600200" lvl="3" indent="-228600">
              <a:lnSpc>
                <a:spcPct val="90000"/>
              </a:lnSpc>
              <a:spcAft>
                <a:spcPts val="600"/>
              </a:spcAft>
              <a:buFont typeface="Arial" panose="020B0604020202020204" pitchFamily="34" charset="0"/>
              <a:buChar char="•"/>
            </a:pPr>
            <a:r>
              <a:rPr lang="en-US" sz="1100" dirty="0">
                <a:solidFill>
                  <a:schemeClr val="tx2"/>
                </a:solidFill>
                <a:effectLst/>
              </a:rPr>
              <a:t>1 year old: Whole milk (including lactose-free options)</a:t>
            </a:r>
          </a:p>
          <a:p>
            <a:pPr marL="1600200" lvl="3" indent="-228600">
              <a:lnSpc>
                <a:spcPct val="90000"/>
              </a:lnSpc>
              <a:spcAft>
                <a:spcPts val="600"/>
              </a:spcAft>
              <a:buFont typeface="Arial" panose="020B0604020202020204" pitchFamily="34" charset="0"/>
              <a:buChar char="•"/>
            </a:pPr>
            <a:r>
              <a:rPr lang="en-US" sz="1100" dirty="0">
                <a:solidFill>
                  <a:schemeClr val="tx2"/>
                </a:solidFill>
              </a:rPr>
              <a:t>2 years and older: Fat Free/Skim or 1% milk (including lactose-free options)</a:t>
            </a:r>
          </a:p>
          <a:p>
            <a:pPr marL="1143000" lvl="2" indent="-228600">
              <a:lnSpc>
                <a:spcPct val="90000"/>
              </a:lnSpc>
              <a:spcAft>
                <a:spcPts val="600"/>
              </a:spcAft>
              <a:buFont typeface="Arial" panose="020B0604020202020204" pitchFamily="34" charset="0"/>
              <a:buChar char="•"/>
            </a:pPr>
            <a:r>
              <a:rPr lang="en-US" sz="1100" dirty="0">
                <a:solidFill>
                  <a:schemeClr val="tx2"/>
                </a:solidFill>
                <a:effectLst/>
              </a:rPr>
              <a:t>Ensure that the cup holds the entire required minimum portion of milk</a:t>
            </a:r>
          </a:p>
          <a:p>
            <a:pPr marL="1143000" lvl="2" indent="-228600">
              <a:lnSpc>
                <a:spcPct val="90000"/>
              </a:lnSpc>
              <a:spcAft>
                <a:spcPts val="600"/>
              </a:spcAft>
              <a:buFont typeface="Arial" panose="020B0604020202020204" pitchFamily="34" charset="0"/>
              <a:buChar char="•"/>
            </a:pPr>
            <a:r>
              <a:rPr lang="en-US" sz="1100" dirty="0">
                <a:solidFill>
                  <a:schemeClr val="tx2"/>
                </a:solidFill>
              </a:rPr>
              <a:t>During family style if a child does not serve the required minimum portion of milk then a second offering is required to allow for child to serve more milk</a:t>
            </a:r>
          </a:p>
          <a:p>
            <a:pPr marL="1143000" lvl="2" indent="-228600">
              <a:lnSpc>
                <a:spcPct val="90000"/>
              </a:lnSpc>
              <a:spcAft>
                <a:spcPts val="600"/>
              </a:spcAft>
              <a:buFont typeface="Arial" panose="020B0604020202020204" pitchFamily="34" charset="0"/>
              <a:buChar char="•"/>
            </a:pPr>
            <a:r>
              <a:rPr lang="en-US" sz="1100" dirty="0">
                <a:solidFill>
                  <a:schemeClr val="tx2"/>
                </a:solidFill>
                <a:effectLst/>
              </a:rPr>
              <a:t>If the milk is pre-served </a:t>
            </a:r>
            <a:r>
              <a:rPr lang="en-US" sz="1100" dirty="0">
                <a:solidFill>
                  <a:schemeClr val="tx2"/>
                </a:solidFill>
              </a:rPr>
              <a:t>it must meet the required minimum portion the first serving </a:t>
            </a:r>
          </a:p>
          <a:p>
            <a:endParaRPr lang="en-US" dirty="0"/>
          </a:p>
        </p:txBody>
      </p:sp>
      <p:sp>
        <p:nvSpPr>
          <p:cNvPr id="4" name="Slide Number Placeholder 3"/>
          <p:cNvSpPr>
            <a:spLocks noGrp="1"/>
          </p:cNvSpPr>
          <p:nvPr>
            <p:ph type="sldNum" sz="quarter" idx="5"/>
          </p:nvPr>
        </p:nvSpPr>
        <p:spPr/>
        <p:txBody>
          <a:bodyPr/>
          <a:lstStyle/>
          <a:p>
            <a:fld id="{E881032E-8435-4810-B872-D429860A9133}" type="slidenum">
              <a:rPr lang="en-US" smtClean="0"/>
              <a:t>18</a:t>
            </a:fld>
            <a:endParaRPr lang="en-US"/>
          </a:p>
        </p:txBody>
      </p:sp>
    </p:spTree>
    <p:extLst>
      <p:ext uri="{BB962C8B-B14F-4D97-AF65-F5344CB8AC3E}">
        <p14:creationId xmlns:p14="http://schemas.microsoft.com/office/powerpoint/2010/main" val="162165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EDIT THIS SLIDE TO OUTLINE YOUR PROCESS – HOW YOU HANDLE NON DAITY SUBS AT YOUR CENTER(S)</a:t>
            </a:r>
          </a:p>
          <a:p>
            <a:pPr marL="1143000" lvl="2" indent="-228600">
              <a:lnSpc>
                <a:spcPct val="90000"/>
              </a:lnSpc>
              <a:spcAft>
                <a:spcPts val="600"/>
              </a:spcAft>
              <a:buFont typeface="Arial" panose="020B0604020202020204" pitchFamily="34" charset="0"/>
              <a:buChar char="•"/>
            </a:pPr>
            <a:r>
              <a:rPr lang="en-US" sz="1100" dirty="0">
                <a:solidFill>
                  <a:schemeClr val="tx2"/>
                </a:solidFill>
              </a:rPr>
              <a:t>Non-Dairy Beverages are creditable ages 1 year and older when a Request for Fluid Milk Substitution is on file for the approved OSPI Non-Dairy Beverages list.</a:t>
            </a:r>
            <a:r>
              <a:rPr lang="en-US" sz="1100" dirty="0">
                <a:solidFill>
                  <a:schemeClr val="tx2"/>
                </a:solidFill>
                <a:hlinkClick r:id="rId3"/>
              </a:rPr>
              <a:t> </a:t>
            </a:r>
            <a:endParaRPr lang="en-US" sz="1100" dirty="0">
              <a:solidFill>
                <a:schemeClr val="tx2"/>
              </a:solidFill>
              <a:cs typeface="Calibri"/>
              <a:hlinkClick r:id="rId3"/>
            </a:endParaRPr>
          </a:p>
          <a:p>
            <a:pPr marL="1600200" lvl="3" indent="-228600">
              <a:lnSpc>
                <a:spcPct val="90000"/>
              </a:lnSpc>
              <a:spcAft>
                <a:spcPts val="600"/>
              </a:spcAft>
              <a:buFont typeface="Arial" panose="020B0604020202020204" pitchFamily="34" charset="0"/>
              <a:buChar char="•"/>
            </a:pPr>
            <a:r>
              <a:rPr lang="en-US" sz="1100" dirty="0">
                <a:solidFill>
                  <a:schemeClr val="tx2"/>
                </a:solidFill>
                <a:hlinkClick r:id="rId3">
                  <a:extLst>
                    <a:ext uri="{A12FA001-AC4F-418D-AE19-62706E023703}">
                      <ahyp:hlinkClr xmlns:ahyp="http://schemas.microsoft.com/office/drawing/2018/hyperlinkcolor" val="tx"/>
                    </a:ext>
                  </a:extLst>
                </a:hlinkClick>
              </a:rPr>
              <a:t>Request for Special Dietary Accommodations (www.k12.wa.us)</a:t>
            </a:r>
            <a:endParaRPr lang="en-US" sz="1100" dirty="0">
              <a:solidFill>
                <a:schemeClr val="tx2"/>
              </a:solidFill>
            </a:endParaRPr>
          </a:p>
          <a:p>
            <a:pPr marL="1600200" lvl="3" indent="-228600">
              <a:lnSpc>
                <a:spcPct val="90000"/>
              </a:lnSpc>
              <a:spcAft>
                <a:spcPts val="600"/>
              </a:spcAft>
              <a:buFont typeface="Arial" panose="020B0604020202020204" pitchFamily="34" charset="0"/>
              <a:buChar char="•"/>
            </a:pPr>
            <a:r>
              <a:rPr lang="en-US" sz="1100" dirty="0">
                <a:solidFill>
                  <a:schemeClr val="tx2"/>
                </a:solidFill>
                <a:hlinkClick r:id="rId4">
                  <a:extLst>
                    <a:ext uri="{A12FA001-AC4F-418D-AE19-62706E023703}">
                      <ahyp:hlinkClr xmlns:ahyp="http://schemas.microsoft.com/office/drawing/2018/hyperlinkcolor" val="tx"/>
                    </a:ext>
                  </a:extLst>
                </a:hlinkClick>
              </a:rPr>
              <a:t>OSPI Child Nutrition Services Milk Substitutes Handout (</a:t>
            </a:r>
            <a:r>
              <a:rPr lang="en-US" sz="1100" dirty="0">
                <a:solidFill>
                  <a:schemeClr val="tx2"/>
                </a:solidFill>
                <a:hlinkClick r:id="rId5">
                  <a:extLst>
                    <a:ext uri="{A12FA001-AC4F-418D-AE19-62706E023703}">
                      <ahyp:hlinkClr xmlns:ahyp="http://schemas.microsoft.com/office/drawing/2018/hyperlinkcolor" val="tx"/>
                    </a:ext>
                  </a:extLst>
                </a:hlinkClick>
              </a:rPr>
              <a:t>www.k12.wa.us</a:t>
            </a:r>
            <a:endParaRPr lang="en-US" sz="1100" dirty="0">
              <a:solidFill>
                <a:schemeClr val="tx2"/>
              </a:solidFill>
            </a:endParaRPr>
          </a:p>
          <a:p>
            <a:pPr marL="1600200" lvl="3" indent="-228600">
              <a:lnSpc>
                <a:spcPct val="90000"/>
              </a:lnSpc>
              <a:spcAft>
                <a:spcPts val="600"/>
              </a:spcAft>
              <a:buFont typeface="Arial" panose="020B0604020202020204" pitchFamily="34" charset="0"/>
              <a:buChar char="•"/>
            </a:pPr>
            <a:r>
              <a:rPr lang="en-US" sz="1100" dirty="0">
                <a:solidFill>
                  <a:schemeClr val="tx2"/>
                </a:solidFill>
                <a:effectLst/>
              </a:rPr>
              <a:t>If the substituted item is </a:t>
            </a:r>
            <a:r>
              <a:rPr lang="en-US" sz="1100" b="1" dirty="0">
                <a:solidFill>
                  <a:schemeClr val="tx2"/>
                </a:solidFill>
                <a:effectLst/>
              </a:rPr>
              <a:t>not on the approved list </a:t>
            </a:r>
            <a:r>
              <a:rPr lang="en-US" sz="1100" dirty="0">
                <a:solidFill>
                  <a:schemeClr val="tx2"/>
                </a:solidFill>
                <a:effectLst/>
              </a:rPr>
              <a:t>then a Request </a:t>
            </a:r>
            <a:r>
              <a:rPr lang="en-US" sz="1100" dirty="0">
                <a:solidFill>
                  <a:schemeClr val="tx2"/>
                </a:solidFill>
              </a:rPr>
              <a:t>for Special Dietary Accommodation form is required.</a:t>
            </a:r>
            <a:endParaRPr lang="en-US" sz="1100" dirty="0">
              <a:solidFill>
                <a:schemeClr val="tx2"/>
              </a:solidFill>
              <a:cs typeface="Calibri"/>
            </a:endParaRPr>
          </a:p>
          <a:p>
            <a:pPr marL="2057400" lvl="4" indent="-228600">
              <a:lnSpc>
                <a:spcPct val="90000"/>
              </a:lnSpc>
              <a:spcAft>
                <a:spcPts val="600"/>
              </a:spcAft>
              <a:buFont typeface="Arial" panose="020B0604020202020204" pitchFamily="34" charset="0"/>
              <a:buChar char="•"/>
            </a:pPr>
            <a:r>
              <a:rPr lang="en-US" sz="1100" dirty="0">
                <a:solidFill>
                  <a:schemeClr val="tx2"/>
                </a:solidFill>
                <a:hlinkClick r:id="rId6">
                  <a:extLst>
                    <a:ext uri="{A12FA001-AC4F-418D-AE19-62706E023703}">
                      <ahyp:hlinkClr xmlns:ahyp="http://schemas.microsoft.com/office/drawing/2018/hyperlinkcolor" val="tx"/>
                    </a:ext>
                  </a:extLst>
                </a:hlinkClick>
              </a:rPr>
              <a:t>Special Dietary Needs Reference Sheet (www.k12.wa.us)</a:t>
            </a:r>
            <a:endParaRPr lang="en-US" sz="1100" dirty="0">
              <a:solidFill>
                <a:schemeClr val="tx2"/>
              </a:solidFill>
            </a:endParaRPr>
          </a:p>
          <a:p>
            <a:endParaRPr lang="en-US" b="1" dirty="0"/>
          </a:p>
        </p:txBody>
      </p:sp>
      <p:sp>
        <p:nvSpPr>
          <p:cNvPr id="4" name="Slide Number Placeholder 3"/>
          <p:cNvSpPr>
            <a:spLocks noGrp="1"/>
          </p:cNvSpPr>
          <p:nvPr>
            <p:ph type="sldNum" sz="quarter" idx="5"/>
          </p:nvPr>
        </p:nvSpPr>
        <p:spPr/>
        <p:txBody>
          <a:bodyPr/>
          <a:lstStyle/>
          <a:p>
            <a:fld id="{E881032E-8435-4810-B872-D429860A9133}" type="slidenum">
              <a:rPr lang="en-US" smtClean="0"/>
              <a:t>19</a:t>
            </a:fld>
            <a:endParaRPr lang="en-US"/>
          </a:p>
        </p:txBody>
      </p:sp>
    </p:spTree>
    <p:extLst>
      <p:ext uri="{BB962C8B-B14F-4D97-AF65-F5344CB8AC3E}">
        <p14:creationId xmlns:p14="http://schemas.microsoft.com/office/powerpoint/2010/main" val="2922575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accent2"/>
                </a:solidFill>
                <a:latin typeface="Segoe UI" panose="020B0502040204020203" pitchFamily="34" charset="0"/>
                <a:ea typeface="Calibri" panose="020F0502020204030204" pitchFamily="34" charset="0"/>
              </a:rPr>
              <a:t>Research shows that participants </a:t>
            </a:r>
            <a:r>
              <a:rPr lang="en-US" sz="1200" b="1">
                <a:solidFill>
                  <a:schemeClr val="accent2"/>
                </a:solidFill>
                <a:latin typeface="Segoe UI" panose="020B0502040204020203" pitchFamily="34" charset="0"/>
                <a:ea typeface="Calibri" panose="020F0502020204030204" pitchFamily="34" charset="0"/>
              </a:rPr>
              <a:t>learn better</a:t>
            </a:r>
            <a:r>
              <a:rPr lang="en-US" sz="1200">
                <a:solidFill>
                  <a:schemeClr val="accent2"/>
                </a:solidFill>
                <a:latin typeface="Segoe UI" panose="020B0502040204020203" pitchFamily="34" charset="0"/>
                <a:ea typeface="Calibri" panose="020F0502020204030204" pitchFamily="34" charset="0"/>
              </a:rPr>
              <a:t> and </a:t>
            </a:r>
            <a:r>
              <a:rPr lang="en-US" sz="1200" b="1">
                <a:solidFill>
                  <a:schemeClr val="accent2"/>
                </a:solidFill>
                <a:latin typeface="Segoe UI" panose="020B0502040204020203" pitchFamily="34" charset="0"/>
                <a:ea typeface="Calibri" panose="020F0502020204030204" pitchFamily="34" charset="0"/>
              </a:rPr>
              <a:t>retain more information</a:t>
            </a:r>
            <a:r>
              <a:rPr lang="en-US" sz="1200">
                <a:solidFill>
                  <a:schemeClr val="accent2"/>
                </a:solidFill>
                <a:latin typeface="Segoe UI" panose="020B0502040204020203" pitchFamily="34" charset="0"/>
                <a:ea typeface="Calibri" panose="020F0502020204030204" pitchFamily="34" charset="0"/>
              </a:rPr>
              <a:t> when they have the chance to engage with the materials. Here are some simple strategies you can use right away! Find opportunities to insert some of these short activities during the training slides that follow.</a:t>
            </a:r>
          </a:p>
          <a:p>
            <a:endParaRPr lang="en-US"/>
          </a:p>
        </p:txBody>
      </p:sp>
      <p:sp>
        <p:nvSpPr>
          <p:cNvPr id="4" name="Slide Number Placeholder 3"/>
          <p:cNvSpPr>
            <a:spLocks noGrp="1"/>
          </p:cNvSpPr>
          <p:nvPr>
            <p:ph type="sldNum" sz="quarter" idx="5"/>
          </p:nvPr>
        </p:nvSpPr>
        <p:spPr/>
        <p:txBody>
          <a:bodyPr/>
          <a:lstStyle/>
          <a:p>
            <a:fld id="{E881032E-8435-4810-B872-D429860A9133}" type="slidenum">
              <a:rPr lang="en-US" smtClean="0"/>
              <a:t>2</a:t>
            </a:fld>
            <a:endParaRPr lang="en-US"/>
          </a:p>
        </p:txBody>
      </p:sp>
    </p:spTree>
    <p:extLst>
      <p:ext uri="{BB962C8B-B14F-4D97-AF65-F5344CB8AC3E}">
        <p14:creationId xmlns:p14="http://schemas.microsoft.com/office/powerpoint/2010/main" val="28735010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lvl="1" indent="-228600">
              <a:lnSpc>
                <a:spcPct val="107000"/>
              </a:lnSpc>
              <a:buFont typeface="Wingdings" panose="05000000000000000000" pitchFamily="2" charset="2"/>
              <a:buChar char=""/>
              <a:defRPr/>
            </a:pPr>
            <a:r>
              <a:rPr lang="en-US" sz="1100" b="1" dirty="0"/>
              <a:t>EDIT THIS SLIDE TO OUTLINE YOUR PROCESS – HOW YOU HANDLE SPECIAL DIETARY NEEDS AT YOUR CENTER(S)</a:t>
            </a:r>
          </a:p>
          <a:p>
            <a:pPr marL="685800" marR="0" lvl="1"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lang="en-US" sz="1100" dirty="0">
                <a:solidFill>
                  <a:schemeClr val="tx2"/>
                </a:solidFill>
              </a:rPr>
              <a:t>Children requiring special diets the Request for Special Dietary Accommodations will need to be completed and signed by the parent and a State Recognized Medical Authority</a:t>
            </a:r>
            <a:endParaRPr lang="en-US" sz="1100" b="1" dirty="0"/>
          </a:p>
          <a:p>
            <a:pPr marL="1600200" lvl="3" indent="-228600">
              <a:lnSpc>
                <a:spcPct val="107000"/>
              </a:lnSpc>
              <a:buFont typeface="Wingdings" panose="05000000000000000000" pitchFamily="2" charset="2"/>
              <a:buChar char=""/>
            </a:pPr>
            <a:r>
              <a:rPr lang="en-US" sz="1100" dirty="0">
                <a:solidFill>
                  <a:schemeClr val="tx2"/>
                </a:solidFill>
                <a:hlinkClick r:id="rId3">
                  <a:extLst>
                    <a:ext uri="{A12FA001-AC4F-418D-AE19-62706E023703}">
                      <ahyp:hlinkClr xmlns:ahyp="http://schemas.microsoft.com/office/drawing/2018/hyperlinkcolor" val="tx"/>
                    </a:ext>
                  </a:extLst>
                </a:hlinkClick>
              </a:rPr>
              <a:t>Special Dietary Needs Reference Sheet (www.k12.wa.us)</a:t>
            </a:r>
            <a:endParaRPr lang="en-US" sz="1100" dirty="0">
              <a:solidFill>
                <a:schemeClr val="tx2"/>
              </a:solidFill>
            </a:endParaRPr>
          </a:p>
          <a:p>
            <a:pPr marL="2057400" lvl="4" indent="-228600">
              <a:lnSpc>
                <a:spcPct val="107000"/>
              </a:lnSpc>
              <a:buFont typeface="Wingdings" panose="05000000000000000000" pitchFamily="2" charset="2"/>
              <a:buChar char=""/>
            </a:pPr>
            <a:r>
              <a:rPr lang="en-US" sz="1100" dirty="0">
                <a:solidFill>
                  <a:schemeClr val="tx2"/>
                </a:solidFill>
                <a:hlinkClick r:id="rId4">
                  <a:extLst>
                    <a:ext uri="{A12FA001-AC4F-418D-AE19-62706E023703}">
                      <ahyp:hlinkClr xmlns:ahyp="http://schemas.microsoft.com/office/drawing/2018/hyperlinkcolor" val="tx"/>
                    </a:ext>
                  </a:extLst>
                </a:hlinkClick>
              </a:rPr>
              <a:t>Request for Special Dietary Accommodations (www.k12.wa.us)</a:t>
            </a:r>
            <a:endParaRPr lang="en-US" sz="1100" dirty="0">
              <a:solidFill>
                <a:schemeClr val="tx2"/>
              </a:solidFill>
            </a:endParaRPr>
          </a:p>
          <a:p>
            <a:pPr marL="2514600" lvl="5" indent="-228600">
              <a:lnSpc>
                <a:spcPct val="107000"/>
              </a:lnSpc>
              <a:buFont typeface="Wingdings" panose="05000000000000000000" pitchFamily="2" charset="2"/>
              <a:buChar char=""/>
            </a:pPr>
            <a:endParaRPr lang="en-US" sz="1100" dirty="0">
              <a:effectLst/>
              <a:latin typeface="Segoe UI" panose="020B0502040204020203"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E881032E-8435-4810-B872-D429860A9133}" type="slidenum">
              <a:rPr lang="en-US" smtClean="0"/>
              <a:t>20</a:t>
            </a:fld>
            <a:endParaRPr lang="en-US"/>
          </a:p>
        </p:txBody>
      </p:sp>
    </p:spTree>
    <p:extLst>
      <p:ext uri="{BB962C8B-B14F-4D97-AF65-F5344CB8AC3E}">
        <p14:creationId xmlns:p14="http://schemas.microsoft.com/office/powerpoint/2010/main" val="17236177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the slide</a:t>
            </a:r>
          </a:p>
          <a:p>
            <a:pPr lvl="3" indent="-228600">
              <a:lnSpc>
                <a:spcPct val="90000"/>
              </a:lnSpc>
              <a:spcAft>
                <a:spcPts val="600"/>
              </a:spcAft>
              <a:buFont typeface="Arial" panose="020B0604020202020204" pitchFamily="34" charset="0"/>
              <a:buChar char="•"/>
            </a:pPr>
            <a:r>
              <a:rPr lang="en-US" sz="1200">
                <a:effectLst/>
              </a:rPr>
              <a:t>Do you think this meal meets the CACFP Meal Pattern?</a:t>
            </a:r>
          </a:p>
          <a:p>
            <a:pPr lvl="3" indent="-228600">
              <a:lnSpc>
                <a:spcPct val="90000"/>
              </a:lnSpc>
              <a:spcAft>
                <a:spcPts val="600"/>
              </a:spcAft>
              <a:buFont typeface="Arial" panose="020B0604020202020204" pitchFamily="34" charset="0"/>
              <a:buChar char="•"/>
            </a:pPr>
            <a:endParaRPr lang="en-US" sz="1200" b="1"/>
          </a:p>
          <a:p>
            <a:pPr lvl="3" indent="-228600">
              <a:lnSpc>
                <a:spcPct val="90000"/>
              </a:lnSpc>
              <a:spcAft>
                <a:spcPts val="600"/>
              </a:spcAft>
              <a:buFont typeface="Arial" panose="020B0604020202020204" pitchFamily="34" charset="0"/>
              <a:buChar char="•"/>
            </a:pPr>
            <a:r>
              <a:rPr lang="en-US" sz="1400">
                <a:solidFill>
                  <a:srgbClr val="00B050"/>
                </a:solidFill>
              </a:rPr>
              <a:t>Today’s lunch menu:</a:t>
            </a:r>
          </a:p>
          <a:p>
            <a:pPr lvl="3" indent="-228600">
              <a:lnSpc>
                <a:spcPct val="90000"/>
              </a:lnSpc>
              <a:spcAft>
                <a:spcPts val="600"/>
              </a:spcAft>
              <a:buFont typeface="Arial" panose="020B0604020202020204" pitchFamily="34" charset="0"/>
              <a:buChar char="•"/>
            </a:pPr>
            <a:r>
              <a:rPr lang="en-US" sz="1400"/>
              <a:t>Milk</a:t>
            </a:r>
          </a:p>
          <a:p>
            <a:pPr lvl="3" indent="-228600">
              <a:lnSpc>
                <a:spcPct val="90000"/>
              </a:lnSpc>
              <a:spcAft>
                <a:spcPts val="600"/>
              </a:spcAft>
              <a:buFont typeface="Arial" panose="020B0604020202020204" pitchFamily="34" charset="0"/>
              <a:buChar char="•"/>
            </a:pPr>
            <a:r>
              <a:rPr lang="en-US" sz="1400"/>
              <a:t>Chicken</a:t>
            </a:r>
          </a:p>
          <a:p>
            <a:pPr lvl="3" indent="-228600">
              <a:lnSpc>
                <a:spcPct val="90000"/>
              </a:lnSpc>
              <a:spcAft>
                <a:spcPts val="600"/>
              </a:spcAft>
              <a:buFont typeface="Arial" panose="020B0604020202020204" pitchFamily="34" charset="0"/>
              <a:buChar char="•"/>
            </a:pPr>
            <a:r>
              <a:rPr lang="en-US" sz="1400">
                <a:effectLst/>
              </a:rPr>
              <a:t>Peas</a:t>
            </a:r>
            <a:endParaRPr lang="en-US" sz="1400"/>
          </a:p>
          <a:p>
            <a:pPr lvl="3" indent="-228600">
              <a:lnSpc>
                <a:spcPct val="90000"/>
              </a:lnSpc>
              <a:spcAft>
                <a:spcPts val="600"/>
              </a:spcAft>
              <a:buFont typeface="Arial" panose="020B0604020202020204" pitchFamily="34" charset="0"/>
              <a:buChar char="•"/>
            </a:pPr>
            <a:r>
              <a:rPr lang="en-US" sz="1400"/>
              <a:t>Strawberries</a:t>
            </a:r>
          </a:p>
          <a:p>
            <a:pPr marL="1143000" lvl="3">
              <a:lnSpc>
                <a:spcPct val="90000"/>
              </a:lnSpc>
              <a:spcAft>
                <a:spcPts val="600"/>
              </a:spcAft>
            </a:pPr>
            <a:endParaRPr lang="en-US" sz="1200"/>
          </a:p>
          <a:p>
            <a:pPr lvl="3" indent="-228600">
              <a:lnSpc>
                <a:spcPct val="90000"/>
              </a:lnSpc>
              <a:spcAft>
                <a:spcPts val="600"/>
              </a:spcAft>
              <a:buFont typeface="Arial" panose="020B0604020202020204" pitchFamily="34" charset="0"/>
              <a:buChar char="•"/>
            </a:pPr>
            <a:r>
              <a:rPr lang="en-US" sz="1200">
                <a:solidFill>
                  <a:srgbClr val="FF0000"/>
                </a:solidFill>
                <a:effectLst/>
              </a:rPr>
              <a:t>No</a:t>
            </a:r>
            <a:r>
              <a:rPr lang="en-US" sz="1200"/>
              <a:t>.  What is missing?  Right the </a:t>
            </a:r>
            <a:r>
              <a:rPr lang="en-US" sz="1200">
                <a:solidFill>
                  <a:srgbClr val="00B0F0"/>
                </a:solidFill>
              </a:rPr>
              <a:t>Grain Component</a:t>
            </a:r>
            <a:r>
              <a:rPr lang="en-US" sz="1200"/>
              <a:t>!</a:t>
            </a:r>
          </a:p>
          <a:p>
            <a:pPr lvl="3" indent="-228600">
              <a:lnSpc>
                <a:spcPct val="90000"/>
              </a:lnSpc>
              <a:spcAft>
                <a:spcPts val="600"/>
              </a:spcAft>
              <a:buFont typeface="Arial" panose="020B0604020202020204" pitchFamily="34" charset="0"/>
              <a:buChar char="•"/>
            </a:pPr>
            <a:r>
              <a:rPr lang="en-US" sz="1200">
                <a:solidFill>
                  <a:srgbClr val="FF0000"/>
                </a:solidFill>
                <a:effectLst/>
              </a:rPr>
              <a:t>What should you do?  </a:t>
            </a:r>
            <a:r>
              <a:rPr lang="en-US" sz="1200">
                <a:solidFill>
                  <a:srgbClr val="00B050"/>
                </a:solidFill>
                <a:effectLst/>
              </a:rPr>
              <a:t>Call the kitchen and request a grain item so the meal can be counted for reimbursement!</a:t>
            </a:r>
          </a:p>
          <a:p>
            <a:endParaRPr lang="en-US"/>
          </a:p>
        </p:txBody>
      </p:sp>
      <p:sp>
        <p:nvSpPr>
          <p:cNvPr id="4" name="Slide Number Placeholder 3"/>
          <p:cNvSpPr>
            <a:spLocks noGrp="1"/>
          </p:cNvSpPr>
          <p:nvPr>
            <p:ph type="sldNum" sz="quarter" idx="5"/>
          </p:nvPr>
        </p:nvSpPr>
        <p:spPr/>
        <p:txBody>
          <a:bodyPr/>
          <a:lstStyle/>
          <a:p>
            <a:fld id="{E881032E-8435-4810-B872-D429860A9133}" type="slidenum">
              <a:rPr lang="en-US" smtClean="0"/>
              <a:t>21</a:t>
            </a:fld>
            <a:endParaRPr lang="en-US"/>
          </a:p>
        </p:txBody>
      </p:sp>
    </p:spTree>
    <p:extLst>
      <p:ext uri="{BB962C8B-B14F-4D97-AF65-F5344CB8AC3E}">
        <p14:creationId xmlns:p14="http://schemas.microsoft.com/office/powerpoint/2010/main" val="19041294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NOW WE WILL TALK ABOUT MEAL COUNTS</a:t>
            </a:r>
          </a:p>
        </p:txBody>
      </p:sp>
      <p:sp>
        <p:nvSpPr>
          <p:cNvPr id="4" name="Slide Number Placeholder 3"/>
          <p:cNvSpPr>
            <a:spLocks noGrp="1"/>
          </p:cNvSpPr>
          <p:nvPr>
            <p:ph type="sldNum" sz="quarter" idx="5"/>
          </p:nvPr>
        </p:nvSpPr>
        <p:spPr/>
        <p:txBody>
          <a:bodyPr/>
          <a:lstStyle/>
          <a:p>
            <a:fld id="{E881032E-8435-4810-B872-D429860A9133}" type="slidenum">
              <a:rPr lang="en-US" smtClean="0"/>
              <a:t>22</a:t>
            </a:fld>
            <a:endParaRPr lang="en-US"/>
          </a:p>
        </p:txBody>
      </p:sp>
    </p:spTree>
    <p:extLst>
      <p:ext uri="{BB962C8B-B14F-4D97-AF65-F5344CB8AC3E}">
        <p14:creationId xmlns:p14="http://schemas.microsoft.com/office/powerpoint/2010/main" val="6199470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UPDATE THIS SLIDE TO MATCH YOUR MEALS/SNACKS AND TIMEFRAMES THAT YOU HAVE BEEN APPROVED FOR IN WINS.</a:t>
            </a:r>
          </a:p>
          <a:p>
            <a:r>
              <a:rPr lang="en-US" b="0"/>
              <a:t>Remember meals and snacks must be served within these approved timeframes or the meals and snacks are </a:t>
            </a:r>
            <a:r>
              <a:rPr lang="en-US" b="1"/>
              <a:t>not</a:t>
            </a:r>
            <a:r>
              <a:rPr lang="en-US" b="0"/>
              <a:t> reimbursable.</a:t>
            </a:r>
            <a:endParaRPr lang="en-US" b="0">
              <a:cs typeface="Calibri"/>
            </a:endParaRPr>
          </a:p>
          <a:p>
            <a:pPr marL="424815" lvl="1" indent="-212090">
              <a:spcAft>
                <a:spcPts val="600"/>
              </a:spcAft>
              <a:buFont typeface="Arial,Sans-Serif"/>
              <a:buChar char="•"/>
            </a:pPr>
            <a:r>
              <a:rPr lang="en-US"/>
              <a:t>Ensures meals and snacks are served at approved times </a:t>
            </a:r>
            <a:endParaRPr lang="en-US">
              <a:cs typeface="Calibri" panose="020F0502020204030204"/>
            </a:endParaRPr>
          </a:p>
          <a:p>
            <a:pPr marL="424815" lvl="1" indent="-212090">
              <a:spcAft>
                <a:spcPts val="600"/>
              </a:spcAft>
              <a:buFont typeface="Arial,Sans-Serif"/>
              <a:buChar char="•"/>
            </a:pPr>
            <a:r>
              <a:rPr lang="en-US"/>
              <a:t>Meals/Snacks served at approved times are reimbursable</a:t>
            </a:r>
            <a:endParaRPr lang="en-US">
              <a:cs typeface="Calibri"/>
            </a:endParaRPr>
          </a:p>
          <a:p>
            <a:pPr marL="424815" lvl="1" indent="-212090">
              <a:spcAft>
                <a:spcPts val="600"/>
              </a:spcAft>
              <a:buFont typeface="Arial,Sans-Serif"/>
              <a:buChar char="•"/>
            </a:pPr>
            <a:r>
              <a:rPr lang="en-US"/>
              <a:t>Only two meals and one snack is served daily</a:t>
            </a:r>
            <a:endParaRPr lang="en-US">
              <a:cs typeface="Calibri"/>
            </a:endParaRPr>
          </a:p>
          <a:p>
            <a:pPr marL="424815" lvl="1" indent="-212090">
              <a:spcAft>
                <a:spcPts val="600"/>
              </a:spcAft>
              <a:buFont typeface="Arial,Sans-Serif"/>
              <a:buChar char="•"/>
            </a:pPr>
            <a:r>
              <a:rPr lang="en-US"/>
              <a:t>In order to offer more than 3 feedings must be approved by OSPI (Additional requirements) </a:t>
            </a:r>
            <a:endParaRPr lang="en-US">
              <a:cs typeface="Calibri"/>
            </a:endParaRPr>
          </a:p>
          <a:p>
            <a:pPr lvl="2" indent="-212090">
              <a:spcAft>
                <a:spcPts val="600"/>
              </a:spcAft>
              <a:buFont typeface="Arial,Sans-Serif"/>
              <a:buChar char="•"/>
            </a:pPr>
            <a:r>
              <a:rPr lang="en-US">
                <a:cs typeface="Calibri"/>
              </a:rPr>
              <a:t>Review meal count requirements – by name meal counts</a:t>
            </a:r>
          </a:p>
        </p:txBody>
      </p:sp>
      <p:sp>
        <p:nvSpPr>
          <p:cNvPr id="4" name="Slide Number Placeholder 3"/>
          <p:cNvSpPr>
            <a:spLocks noGrp="1"/>
          </p:cNvSpPr>
          <p:nvPr>
            <p:ph type="sldNum" sz="quarter" idx="5"/>
          </p:nvPr>
        </p:nvSpPr>
        <p:spPr/>
        <p:txBody>
          <a:bodyPr/>
          <a:lstStyle/>
          <a:p>
            <a:fld id="{E881032E-8435-4810-B872-D429860A9133}" type="slidenum">
              <a:rPr lang="en-US" smtClean="0"/>
              <a:t>23</a:t>
            </a:fld>
            <a:endParaRPr lang="en-US"/>
          </a:p>
        </p:txBody>
      </p:sp>
    </p:spTree>
    <p:extLst>
      <p:ext uri="{BB962C8B-B14F-4D97-AF65-F5344CB8AC3E}">
        <p14:creationId xmlns:p14="http://schemas.microsoft.com/office/powerpoint/2010/main" val="38524925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cs typeface="Segoe UI"/>
              </a:rPr>
              <a:t>DELETE THIS SLIDE IF YOU DON’T DO PRE-PORTIONED MEAL STYLE</a:t>
            </a:r>
          </a:p>
          <a:p>
            <a:pPr>
              <a:buFont typeface="Wingdings" panose="05000000000000000000" pitchFamily="2" charset="2"/>
              <a:buChar char="§"/>
            </a:pPr>
            <a:r>
              <a:rPr lang="en-US" sz="1100" b="1" dirty="0">
                <a:solidFill>
                  <a:schemeClr val="tx2"/>
                </a:solidFill>
                <a:cs typeface="Segoe UI"/>
              </a:rPr>
              <a:t>Pre-portioned: </a:t>
            </a:r>
          </a:p>
          <a:p>
            <a:pPr lvl="1">
              <a:buFont typeface="Wingdings" panose="05000000000000000000" pitchFamily="2" charset="2"/>
              <a:buChar char="§"/>
            </a:pPr>
            <a:r>
              <a:rPr lang="en-US" sz="1100" dirty="0">
                <a:solidFill>
                  <a:schemeClr val="tx2"/>
                </a:solidFill>
                <a:cs typeface="Segoe UI"/>
              </a:rPr>
              <a:t>All food components are pre-portioned for each participant</a:t>
            </a:r>
          </a:p>
          <a:p>
            <a:pPr marL="457200" lvl="1" indent="0">
              <a:buNone/>
            </a:pPr>
            <a:endParaRPr lang="en-US" sz="1100" dirty="0">
              <a:solidFill>
                <a:schemeClr val="tx2"/>
              </a:solidFill>
              <a:cs typeface="Segoe UI"/>
            </a:endParaRPr>
          </a:p>
          <a:p>
            <a:pPr lvl="1">
              <a:buFont typeface="Wingdings" panose="05000000000000000000" pitchFamily="2" charset="2"/>
              <a:buChar char="§"/>
            </a:pPr>
            <a:r>
              <a:rPr lang="en-US" sz="1100" dirty="0">
                <a:solidFill>
                  <a:schemeClr val="tx2"/>
                </a:solidFill>
                <a:cs typeface="Segoe UI"/>
              </a:rPr>
              <a:t>Meal components are served on a plate or in a bowl </a:t>
            </a:r>
          </a:p>
          <a:p>
            <a:pPr marL="457200" lvl="1" indent="0">
              <a:buNone/>
            </a:pPr>
            <a:endParaRPr lang="en-US" sz="1100" dirty="0">
              <a:solidFill>
                <a:schemeClr val="tx2"/>
              </a:solidFill>
              <a:cs typeface="Segoe UI"/>
            </a:endParaRPr>
          </a:p>
          <a:p>
            <a:pPr lvl="1">
              <a:buFont typeface="Wingdings" panose="05000000000000000000" pitchFamily="2" charset="2"/>
              <a:buChar char="§"/>
            </a:pPr>
            <a:r>
              <a:rPr lang="en-US" sz="1100" dirty="0">
                <a:solidFill>
                  <a:schemeClr val="tx2"/>
                </a:solidFill>
                <a:cs typeface="Segoe UI"/>
              </a:rPr>
              <a:t>Fluid milk is provided in a cup</a:t>
            </a:r>
          </a:p>
          <a:p>
            <a:pPr marL="457200" lvl="1" indent="0">
              <a:buNone/>
            </a:pPr>
            <a:endParaRPr lang="en-US" sz="1100" dirty="0">
              <a:solidFill>
                <a:schemeClr val="tx2"/>
              </a:solidFill>
              <a:cs typeface="Segoe UI"/>
            </a:endParaRPr>
          </a:p>
          <a:p>
            <a:pPr lvl="1">
              <a:buFont typeface="Wingdings" panose="05000000000000000000" pitchFamily="2" charset="2"/>
              <a:buChar char="§"/>
            </a:pPr>
            <a:r>
              <a:rPr lang="en-US" sz="1100" dirty="0">
                <a:solidFill>
                  <a:schemeClr val="tx2"/>
                </a:solidFill>
                <a:cs typeface="Segoe UI"/>
              </a:rPr>
              <a:t>Minimum portion sizes of each required component must be served together to each participant at the beginning of the meal.</a:t>
            </a:r>
            <a:endParaRPr lang="en-US" dirty="0">
              <a:solidFill>
                <a:schemeClr val="tx2"/>
              </a:solidFill>
              <a:cs typeface="Segoe UI"/>
            </a:endParaRPr>
          </a:p>
          <a:p>
            <a:pPr lvl="1">
              <a:buFont typeface="Wingdings" panose="05000000000000000000" pitchFamily="2" charset="2"/>
              <a:buChar char="§"/>
            </a:pPr>
            <a:endParaRPr lang="en-US" dirty="0">
              <a:solidFill>
                <a:schemeClr val="tx2"/>
              </a:solidFill>
              <a:cs typeface="Segoe UI"/>
            </a:endParaRPr>
          </a:p>
          <a:p>
            <a:pPr lvl="1">
              <a:buFont typeface="Wingdings" panose="05000000000000000000" pitchFamily="2" charset="2"/>
              <a:buChar char="§"/>
            </a:pPr>
            <a:r>
              <a:rPr lang="en-US" dirty="0">
                <a:solidFill>
                  <a:schemeClr val="tx2"/>
                </a:solidFill>
                <a:cs typeface="Segoe UI"/>
              </a:rPr>
              <a:t>Meal counts must be done once each participant has been served their meal/snack</a:t>
            </a:r>
          </a:p>
          <a:p>
            <a:endParaRPr lang="en-US" b="1" dirty="0">
              <a:cs typeface="Segoe UI"/>
            </a:endParaRPr>
          </a:p>
        </p:txBody>
      </p:sp>
      <p:sp>
        <p:nvSpPr>
          <p:cNvPr id="4" name="Slide Number Placeholder 3"/>
          <p:cNvSpPr>
            <a:spLocks noGrp="1"/>
          </p:cNvSpPr>
          <p:nvPr>
            <p:ph type="sldNum" sz="quarter" idx="5"/>
          </p:nvPr>
        </p:nvSpPr>
        <p:spPr/>
        <p:txBody>
          <a:bodyPr/>
          <a:lstStyle/>
          <a:p>
            <a:fld id="{E881032E-8435-4810-B872-D429860A9133}" type="slidenum">
              <a:rPr lang="en-US" smtClean="0"/>
              <a:t>24</a:t>
            </a:fld>
            <a:endParaRPr lang="en-US"/>
          </a:p>
        </p:txBody>
      </p:sp>
    </p:spTree>
    <p:extLst>
      <p:ext uri="{BB962C8B-B14F-4D97-AF65-F5344CB8AC3E}">
        <p14:creationId xmlns:p14="http://schemas.microsoft.com/office/powerpoint/2010/main" val="20349508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Segoe UI"/>
              </a:rPr>
              <a:t>DELETE THIS SLIDE IF YOU DON’T DO FAMILY MEAL STYLE</a:t>
            </a:r>
          </a:p>
        </p:txBody>
      </p:sp>
      <p:sp>
        <p:nvSpPr>
          <p:cNvPr id="4" name="Slide Number Placeholder 3"/>
          <p:cNvSpPr>
            <a:spLocks noGrp="1"/>
          </p:cNvSpPr>
          <p:nvPr>
            <p:ph type="sldNum" sz="quarter" idx="5"/>
          </p:nvPr>
        </p:nvSpPr>
        <p:spPr/>
        <p:txBody>
          <a:bodyPr/>
          <a:lstStyle/>
          <a:p>
            <a:fld id="{E881032E-8435-4810-B872-D429860A9133}" type="slidenum">
              <a:rPr lang="en-US" smtClean="0"/>
              <a:t>25</a:t>
            </a:fld>
            <a:endParaRPr lang="en-US"/>
          </a:p>
        </p:txBody>
      </p:sp>
    </p:spTree>
    <p:extLst>
      <p:ext uri="{BB962C8B-B14F-4D97-AF65-F5344CB8AC3E}">
        <p14:creationId xmlns:p14="http://schemas.microsoft.com/office/powerpoint/2010/main" val="17721076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Segoe UI"/>
              </a:rPr>
              <a:t>DELETE THIS SLIDE IF YOU DON’T DO FAMILY MEAL STYLE</a:t>
            </a:r>
          </a:p>
          <a:p>
            <a:pPr lvl="1">
              <a:buFont typeface="Wingdings" panose="05000000000000000000" pitchFamily="2" charset="2"/>
              <a:buChar char="§"/>
            </a:pPr>
            <a:r>
              <a:rPr lang="en-US" sz="1200">
                <a:solidFill>
                  <a:schemeClr val="tx2"/>
                </a:solidFill>
                <a:cs typeface="Segoe UI"/>
              </a:rPr>
              <a:t>Supervising adults must be seated at each table to actively encourage participants to take the full required portion of each food component</a:t>
            </a:r>
          </a:p>
          <a:p>
            <a:pPr lvl="1">
              <a:buFont typeface="Wingdings" panose="05000000000000000000" pitchFamily="2" charset="2"/>
              <a:buChar char="§"/>
            </a:pPr>
            <a:r>
              <a:rPr lang="en-US" sz="1200">
                <a:solidFill>
                  <a:schemeClr val="tx2"/>
                </a:solidFill>
                <a:cs typeface="Segoe UI"/>
              </a:rPr>
              <a:t>The supervising adult must offer the food item again to the participant it they initially refused or took a very small portion.  This is called the “Second Offering”.  The Second Offering must be done to claim the meal.</a:t>
            </a:r>
          </a:p>
          <a:p>
            <a:pPr lvl="1">
              <a:buFont typeface="Wingdings" panose="05000000000000000000" pitchFamily="2" charset="2"/>
              <a:buChar char="§"/>
            </a:pPr>
            <a:r>
              <a:rPr lang="en-US" sz="1200">
                <a:solidFill>
                  <a:schemeClr val="tx2"/>
                </a:solidFill>
                <a:cs typeface="Segoe UI"/>
              </a:rPr>
              <a:t>Second meals cannot be claimed for reimbursement.</a:t>
            </a:r>
          </a:p>
          <a:p>
            <a:pPr lvl="1">
              <a:buFont typeface="Wingdings" panose="05000000000000000000" pitchFamily="2" charset="2"/>
              <a:buChar char="§"/>
            </a:pPr>
            <a:r>
              <a:rPr lang="en-US" sz="1200">
                <a:solidFill>
                  <a:schemeClr val="tx2"/>
                </a:solidFill>
                <a:cs typeface="Segoe UI"/>
              </a:rPr>
              <a:t>Meal counts are completed at the Point of Service once each child has served themselves and a Second Offering has been done for those needing it</a:t>
            </a:r>
          </a:p>
          <a:p>
            <a:pPr lvl="1">
              <a:buFont typeface="Wingdings" panose="05000000000000000000" pitchFamily="2" charset="2"/>
              <a:buChar char="§"/>
            </a:pPr>
            <a:endParaRPr lang="en-US" sz="100">
              <a:solidFill>
                <a:schemeClr val="tx2"/>
              </a:solidFill>
              <a:cs typeface="Segoe UI"/>
            </a:endParaRPr>
          </a:p>
          <a:p>
            <a:endParaRPr lang="en-US" b="1">
              <a:cs typeface="Segoe UI"/>
            </a:endParaRPr>
          </a:p>
        </p:txBody>
      </p:sp>
      <p:sp>
        <p:nvSpPr>
          <p:cNvPr id="4" name="Slide Number Placeholder 3"/>
          <p:cNvSpPr>
            <a:spLocks noGrp="1"/>
          </p:cNvSpPr>
          <p:nvPr>
            <p:ph type="sldNum" sz="quarter" idx="5"/>
          </p:nvPr>
        </p:nvSpPr>
        <p:spPr/>
        <p:txBody>
          <a:bodyPr/>
          <a:lstStyle/>
          <a:p>
            <a:fld id="{E881032E-8435-4810-B872-D429860A9133}" type="slidenum">
              <a:rPr lang="en-US" smtClean="0"/>
              <a:t>26</a:t>
            </a:fld>
            <a:endParaRPr lang="en-US"/>
          </a:p>
        </p:txBody>
      </p:sp>
    </p:spTree>
    <p:extLst>
      <p:ext uri="{BB962C8B-B14F-4D97-AF65-F5344CB8AC3E}">
        <p14:creationId xmlns:p14="http://schemas.microsoft.com/office/powerpoint/2010/main" val="8559194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Segoe UI"/>
              </a:rPr>
              <a:t>DELETE THIS SLIDE IF YOU DON’T DO CAFETERIA MEAL STYLE – THIS IS COMMON FOR AT RISK PROGRAMS</a:t>
            </a:r>
          </a:p>
        </p:txBody>
      </p:sp>
      <p:sp>
        <p:nvSpPr>
          <p:cNvPr id="4" name="Slide Number Placeholder 3"/>
          <p:cNvSpPr>
            <a:spLocks noGrp="1"/>
          </p:cNvSpPr>
          <p:nvPr>
            <p:ph type="sldNum" sz="quarter" idx="5"/>
          </p:nvPr>
        </p:nvSpPr>
        <p:spPr/>
        <p:txBody>
          <a:bodyPr/>
          <a:lstStyle/>
          <a:p>
            <a:fld id="{E881032E-8435-4810-B872-D429860A9133}" type="slidenum">
              <a:rPr lang="en-US" smtClean="0"/>
              <a:t>27</a:t>
            </a:fld>
            <a:endParaRPr lang="en-US"/>
          </a:p>
        </p:txBody>
      </p:sp>
    </p:spTree>
    <p:extLst>
      <p:ext uri="{BB962C8B-B14F-4D97-AF65-F5344CB8AC3E}">
        <p14:creationId xmlns:p14="http://schemas.microsoft.com/office/powerpoint/2010/main" val="33548784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Segoe UI"/>
              </a:rPr>
              <a:t>DELETE THIS SLIDE IF YOU DON’T DO OFFER VS SERVE MEAL STYLE – THIS IS COMMON FOR AT RISK PROGRAMS THAT SERVE MEALS PREPARED BY LEAS PARTICIPATING IN NSLP AND SBP</a:t>
            </a:r>
          </a:p>
        </p:txBody>
      </p:sp>
      <p:sp>
        <p:nvSpPr>
          <p:cNvPr id="4" name="Slide Number Placeholder 3"/>
          <p:cNvSpPr>
            <a:spLocks noGrp="1"/>
          </p:cNvSpPr>
          <p:nvPr>
            <p:ph type="sldNum" sz="quarter" idx="5"/>
          </p:nvPr>
        </p:nvSpPr>
        <p:spPr/>
        <p:txBody>
          <a:bodyPr/>
          <a:lstStyle/>
          <a:p>
            <a:fld id="{E881032E-8435-4810-B872-D429860A9133}" type="slidenum">
              <a:rPr lang="en-US" smtClean="0"/>
              <a:t>28</a:t>
            </a:fld>
            <a:endParaRPr lang="en-US"/>
          </a:p>
        </p:txBody>
      </p:sp>
    </p:spTree>
    <p:extLst>
      <p:ext uri="{BB962C8B-B14F-4D97-AF65-F5344CB8AC3E}">
        <p14:creationId xmlns:p14="http://schemas.microsoft.com/office/powerpoint/2010/main" val="40484677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Point of Service Meal Count Tips</a:t>
            </a:r>
          </a:p>
          <a:p>
            <a:pPr>
              <a:buFont typeface="Wingdings" panose="05000000000000000000" pitchFamily="2" charset="2"/>
              <a:buChar char="§"/>
            </a:pPr>
            <a:r>
              <a:rPr lang="en-US">
                <a:ea typeface="+mj-lt"/>
                <a:cs typeface="+mj-lt"/>
              </a:rPr>
              <a:t>Meal counts must be taken at the </a:t>
            </a:r>
            <a:r>
              <a:rPr lang="en-US" b="1">
                <a:ea typeface="+mj-lt"/>
                <a:cs typeface="+mj-lt"/>
              </a:rPr>
              <a:t>Point of Service </a:t>
            </a:r>
            <a:r>
              <a:rPr lang="en-US">
                <a:ea typeface="+mj-lt"/>
                <a:cs typeface="+mj-lt"/>
              </a:rPr>
              <a:t>(not before or after)</a:t>
            </a:r>
            <a:endParaRPr lang="en-US">
              <a:cs typeface="Segoe UI"/>
            </a:endParaRPr>
          </a:p>
          <a:p>
            <a:pPr>
              <a:buFont typeface="Wingdings" panose="05000000000000000000" pitchFamily="2" charset="2"/>
              <a:buChar char="§"/>
            </a:pPr>
            <a:r>
              <a:rPr lang="en-US" b="1">
                <a:ea typeface="+mj-lt"/>
                <a:cs typeface="+mj-lt"/>
              </a:rPr>
              <a:t>Do not use attendance </a:t>
            </a:r>
            <a:r>
              <a:rPr lang="en-US">
                <a:ea typeface="+mj-lt"/>
                <a:cs typeface="+mj-lt"/>
              </a:rPr>
              <a:t>to record meal counts</a:t>
            </a:r>
            <a:endParaRPr lang="en-US"/>
          </a:p>
          <a:p>
            <a:pPr>
              <a:buFont typeface="Wingdings" panose="05000000000000000000" pitchFamily="2" charset="2"/>
              <a:buChar char="§"/>
            </a:pPr>
            <a:r>
              <a:rPr lang="en-US">
                <a:ea typeface="+mj-lt"/>
                <a:cs typeface="+mj-lt"/>
              </a:rPr>
              <a:t>Daily meal count for any meal type should never exceed daily  attendance</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a:solidFill>
                  <a:schemeClr val="tx2"/>
                </a:solidFill>
                <a:ea typeface="+mj-lt"/>
                <a:cs typeface="+mj-lt"/>
              </a:rPr>
              <a:t>Meal counts need to be double checked for accuracy daily</a:t>
            </a:r>
            <a:endParaRPr lang="en-US" sz="1200">
              <a:solidFill>
                <a:schemeClr val="tx2"/>
              </a:solidFill>
            </a:endParaRPr>
          </a:p>
          <a:p>
            <a:pPr>
              <a:buFont typeface="Wingdings" panose="05000000000000000000" pitchFamily="2" charset="2"/>
              <a:buChar char="§"/>
            </a:pPr>
            <a:endParaRPr lang="en-US"/>
          </a:p>
          <a:p>
            <a:endParaRPr lang="en-US">
              <a:cs typeface="Calibri"/>
            </a:endParaRPr>
          </a:p>
        </p:txBody>
      </p:sp>
      <p:sp>
        <p:nvSpPr>
          <p:cNvPr id="4" name="Slide Number Placeholder 3"/>
          <p:cNvSpPr>
            <a:spLocks noGrp="1"/>
          </p:cNvSpPr>
          <p:nvPr>
            <p:ph type="sldNum" sz="quarter" idx="5"/>
          </p:nvPr>
        </p:nvSpPr>
        <p:spPr/>
        <p:txBody>
          <a:bodyPr/>
          <a:lstStyle/>
          <a:p>
            <a:fld id="{E881032E-8435-4810-B872-D429860A9133}" type="slidenum">
              <a:rPr lang="en-US" smtClean="0"/>
              <a:t>29</a:t>
            </a:fld>
            <a:endParaRPr lang="en-US"/>
          </a:p>
        </p:txBody>
      </p:sp>
    </p:spTree>
    <p:extLst>
      <p:ext uri="{BB962C8B-B14F-4D97-AF65-F5344CB8AC3E}">
        <p14:creationId xmlns:p14="http://schemas.microsoft.com/office/powerpoint/2010/main" val="4006174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USDA provides updates and training to the State Agency which is OSPI Child Nutrition. </a:t>
            </a:r>
          </a:p>
          <a:p>
            <a:endParaRPr lang="en-US" b="0" dirty="0"/>
          </a:p>
          <a:p>
            <a:r>
              <a:rPr lang="en-US" b="0" dirty="0"/>
              <a:t>OSPI Child Nutrition/State Agency has a permanent agreement with USDA to administer CACFP in WA, therefore it is OSPI’s  responsibility to   </a:t>
            </a:r>
          </a:p>
          <a:p>
            <a:r>
              <a:rPr lang="en-US" b="0" dirty="0"/>
              <a:t>Provide training to Institutions/Sponsors annually. </a:t>
            </a:r>
          </a:p>
          <a:p>
            <a:endParaRPr lang="en-US" b="0" dirty="0"/>
          </a:p>
          <a:p>
            <a:r>
              <a:rPr lang="en-US" b="0" dirty="0"/>
              <a:t>Institutions/Sponsors must train current and new staff on required CACFP topics at their sites where CACFP is operated. </a:t>
            </a:r>
          </a:p>
          <a:p>
            <a:endParaRPr lang="en-US" dirty="0"/>
          </a:p>
        </p:txBody>
      </p:sp>
      <p:sp>
        <p:nvSpPr>
          <p:cNvPr id="4" name="Slide Number Placeholder 3"/>
          <p:cNvSpPr>
            <a:spLocks noGrp="1"/>
          </p:cNvSpPr>
          <p:nvPr>
            <p:ph type="sldNum" sz="quarter" idx="5"/>
          </p:nvPr>
        </p:nvSpPr>
        <p:spPr/>
        <p:txBody>
          <a:bodyPr/>
          <a:lstStyle/>
          <a:p>
            <a:fld id="{E881032E-8435-4810-B872-D429860A9133}" type="slidenum">
              <a:rPr lang="en-US" smtClean="0"/>
              <a:t>3</a:t>
            </a:fld>
            <a:endParaRPr lang="en-US"/>
          </a:p>
        </p:txBody>
      </p:sp>
    </p:spTree>
    <p:extLst>
      <p:ext uri="{BB962C8B-B14F-4D97-AF65-F5344CB8AC3E}">
        <p14:creationId xmlns:p14="http://schemas.microsoft.com/office/powerpoint/2010/main" val="6033883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DELETE IF YOU DON’T DO ONLINE MEAL COUNTS OR EDIT THIS PAGE WITH YOUR PROCESS IF YOU HAVE ONLINE MEAL COUNT SYSTEMS</a:t>
            </a:r>
          </a:p>
        </p:txBody>
      </p:sp>
      <p:sp>
        <p:nvSpPr>
          <p:cNvPr id="4" name="Slide Number Placeholder 3"/>
          <p:cNvSpPr>
            <a:spLocks noGrp="1"/>
          </p:cNvSpPr>
          <p:nvPr>
            <p:ph type="sldNum" sz="quarter" idx="5"/>
          </p:nvPr>
        </p:nvSpPr>
        <p:spPr/>
        <p:txBody>
          <a:bodyPr/>
          <a:lstStyle/>
          <a:p>
            <a:fld id="{71CD1C34-72C1-4C67-AAFF-0B8CE9936A77}" type="slidenum">
              <a:rPr lang="en-US" smtClean="0"/>
              <a:t>30</a:t>
            </a:fld>
            <a:endParaRPr lang="en-US"/>
          </a:p>
        </p:txBody>
      </p:sp>
    </p:spTree>
    <p:extLst>
      <p:ext uri="{BB962C8B-B14F-4D97-AF65-F5344CB8AC3E}">
        <p14:creationId xmlns:p14="http://schemas.microsoft.com/office/powerpoint/2010/main" val="6665920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cs typeface="Calibri"/>
              </a:rPr>
              <a:t>DELETE IF NOT USING HEAD COUNT METHOD OR EDIT PLACING YOU OWN FORM AND ANY NOTES. AT RISK PROGRAMS USE THIS FORM ALSO – ADD YOUR OWN MEAL COUNT SHEET</a:t>
            </a:r>
          </a:p>
          <a:p>
            <a:pPr>
              <a:buFont typeface="Wingdings" panose="05000000000000000000" pitchFamily="2" charset="2"/>
              <a:buChar char="§"/>
            </a:pPr>
            <a:r>
              <a:rPr lang="en-US" sz="1100" dirty="0">
                <a:cs typeface="Segoe UI"/>
              </a:rPr>
              <a:t>Head Count</a:t>
            </a:r>
          </a:p>
          <a:p>
            <a:pPr lvl="1">
              <a:buFont typeface="Arial" panose="020B0604020202020204" pitchFamily="34" charset="0"/>
              <a:buChar char="•"/>
            </a:pPr>
            <a:r>
              <a:rPr lang="en-US" sz="1100" dirty="0">
                <a:cs typeface="Segoe UI"/>
              </a:rPr>
              <a:t>Count up the total number of children at the meal service receiving a reimbursable meal at the Point of Service</a:t>
            </a:r>
          </a:p>
          <a:p>
            <a:pPr lvl="1">
              <a:buFont typeface="Arial" panose="020B0604020202020204" pitchFamily="34" charset="0"/>
              <a:buChar char="•"/>
            </a:pPr>
            <a:r>
              <a:rPr lang="en-US" sz="1100" dirty="0">
                <a:cs typeface="Segoe UI"/>
              </a:rPr>
              <a:t>Used since the center is approved for 3 meal services or less</a:t>
            </a:r>
          </a:p>
          <a:p>
            <a:pPr lvl="1">
              <a:buFont typeface="Arial" panose="020B0604020202020204" pitchFamily="34" charset="0"/>
              <a:buChar char="•"/>
            </a:pPr>
            <a:r>
              <a:rPr lang="en-US" sz="1100" dirty="0">
                <a:cs typeface="Segoe UI"/>
              </a:rPr>
              <a:t> Use numbers of tick marks in each column</a:t>
            </a:r>
          </a:p>
          <a:p>
            <a:pPr marL="171450" indent="-171450">
              <a:buFont typeface="Arial" panose="020B0604020202020204" pitchFamily="34" charset="0"/>
              <a:buChar char="•"/>
            </a:pPr>
            <a:endParaRPr lang="en-US" b="1" dirty="0"/>
          </a:p>
        </p:txBody>
      </p:sp>
      <p:sp>
        <p:nvSpPr>
          <p:cNvPr id="4" name="Slide Number Placeholder 3"/>
          <p:cNvSpPr>
            <a:spLocks noGrp="1"/>
          </p:cNvSpPr>
          <p:nvPr>
            <p:ph type="sldNum" sz="quarter" idx="5"/>
          </p:nvPr>
        </p:nvSpPr>
        <p:spPr/>
        <p:txBody>
          <a:bodyPr/>
          <a:lstStyle/>
          <a:p>
            <a:fld id="{E881032E-8435-4810-B872-D429860A9133}" type="slidenum">
              <a:rPr lang="en-US" smtClean="0"/>
              <a:t>31</a:t>
            </a:fld>
            <a:endParaRPr lang="en-US"/>
          </a:p>
        </p:txBody>
      </p:sp>
    </p:spTree>
    <p:extLst>
      <p:ext uri="{BB962C8B-B14F-4D97-AF65-F5344CB8AC3E}">
        <p14:creationId xmlns:p14="http://schemas.microsoft.com/office/powerpoint/2010/main" val="28867310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EDIT OR DELETE SLIDE IF YOU DON’T HAVE AN AT RISK PROGRAM</a:t>
            </a:r>
          </a:p>
          <a:p>
            <a:pPr marL="0" indent="0">
              <a:buNone/>
            </a:pPr>
            <a:r>
              <a:rPr lang="en-US" b="1">
                <a:solidFill>
                  <a:schemeClr val="tx1">
                    <a:lumMod val="85000"/>
                    <a:lumOff val="15000"/>
                  </a:schemeClr>
                </a:solidFill>
                <a:cs typeface="Segoe UI"/>
              </a:rPr>
              <a:t>At-Risk only programs</a:t>
            </a:r>
            <a:endParaRPr lang="en-US" b="1">
              <a:solidFill>
                <a:schemeClr val="tx1">
                  <a:lumMod val="85000"/>
                  <a:lumOff val="15000"/>
                </a:schemeClr>
              </a:solidFill>
            </a:endParaRPr>
          </a:p>
          <a:p>
            <a:pPr>
              <a:buFont typeface="Arial" panose="020B0604020202020204" pitchFamily="34" charset="0"/>
              <a:buChar char="•"/>
            </a:pPr>
            <a:r>
              <a:rPr lang="en-US">
                <a:solidFill>
                  <a:schemeClr val="tx1">
                    <a:lumMod val="85000"/>
                    <a:lumOff val="15000"/>
                  </a:schemeClr>
                </a:solidFill>
                <a:ea typeface="+mj-lt"/>
                <a:cs typeface="+mj-lt"/>
              </a:rPr>
              <a:t>May only claim one meal and one snack</a:t>
            </a:r>
          </a:p>
          <a:p>
            <a:pPr lvl="1">
              <a:buFont typeface="Wingdings" panose="05000000000000000000" pitchFamily="2" charset="2"/>
              <a:buChar char="§"/>
            </a:pPr>
            <a:r>
              <a:rPr lang="en-US" sz="2800" b="1" u="sng">
                <a:solidFill>
                  <a:schemeClr val="tx1">
                    <a:lumMod val="85000"/>
                    <a:lumOff val="15000"/>
                  </a:schemeClr>
                </a:solidFill>
                <a:ea typeface="+mj-lt"/>
                <a:cs typeface="+mj-lt"/>
              </a:rPr>
              <a:t>after</a:t>
            </a:r>
            <a:r>
              <a:rPr lang="en-US" sz="2800">
                <a:solidFill>
                  <a:schemeClr val="tx1">
                    <a:lumMod val="85000"/>
                    <a:lumOff val="15000"/>
                  </a:schemeClr>
                </a:solidFill>
                <a:ea typeface="+mj-lt"/>
                <a:cs typeface="+mj-lt"/>
              </a:rPr>
              <a:t> the school day has ended or </a:t>
            </a:r>
          </a:p>
          <a:p>
            <a:pPr lvl="1">
              <a:buFont typeface="Wingdings" panose="05000000000000000000" pitchFamily="2" charset="2"/>
              <a:buChar char="§"/>
            </a:pPr>
            <a:r>
              <a:rPr lang="en-US" sz="2800">
                <a:solidFill>
                  <a:schemeClr val="tx1">
                    <a:lumMod val="85000"/>
                    <a:lumOff val="15000"/>
                  </a:schemeClr>
                </a:solidFill>
                <a:ea typeface="+mj-lt"/>
                <a:cs typeface="+mj-lt"/>
              </a:rPr>
              <a:t>on breaks during the school year. </a:t>
            </a:r>
          </a:p>
          <a:p>
            <a:pPr lvl="1">
              <a:buFont typeface="Wingdings" panose="05000000000000000000" pitchFamily="2" charset="2"/>
              <a:buChar char="§"/>
            </a:pPr>
            <a:r>
              <a:rPr lang="en-US" sz="2800">
                <a:solidFill>
                  <a:schemeClr val="tx1">
                    <a:lumMod val="85000"/>
                    <a:lumOff val="15000"/>
                  </a:schemeClr>
                </a:solidFill>
                <a:ea typeface="+mj-lt"/>
                <a:cs typeface="+mj-lt"/>
              </a:rPr>
              <a:t>A head count meal count or a by name meal count may be used.</a:t>
            </a:r>
          </a:p>
          <a:p>
            <a:pPr>
              <a:buFont typeface="Arial" panose="020B0604020202020204" pitchFamily="34" charset="0"/>
              <a:buChar char="•"/>
            </a:pPr>
            <a:r>
              <a:rPr lang="en-US">
                <a:solidFill>
                  <a:schemeClr val="tx1">
                    <a:lumMod val="85000"/>
                    <a:lumOff val="15000"/>
                  </a:schemeClr>
                </a:solidFill>
                <a:cs typeface="Segoe UI"/>
              </a:rPr>
              <a:t>Child Care programs who are approved to operate At-Risk</a:t>
            </a:r>
          </a:p>
          <a:p>
            <a:pPr>
              <a:buFont typeface="Arial" panose="020B0604020202020204" pitchFamily="34" charset="0"/>
              <a:buChar char="•"/>
            </a:pPr>
            <a:r>
              <a:rPr lang="en-US">
                <a:solidFill>
                  <a:schemeClr val="tx1">
                    <a:lumMod val="85000"/>
                    <a:lumOff val="15000"/>
                  </a:schemeClr>
                </a:solidFill>
                <a:ea typeface="+mj-lt"/>
                <a:cs typeface="+mj-lt"/>
              </a:rPr>
              <a:t>May only claim one meal and one snack served to school-age children</a:t>
            </a:r>
          </a:p>
          <a:p>
            <a:pPr lvl="1">
              <a:buFont typeface="Wingdings" panose="05000000000000000000" pitchFamily="2" charset="2"/>
              <a:buChar char="§"/>
            </a:pPr>
            <a:r>
              <a:rPr lang="en-US" sz="2800" b="1" u="sng">
                <a:solidFill>
                  <a:schemeClr val="tx1">
                    <a:lumMod val="85000"/>
                    <a:lumOff val="15000"/>
                  </a:schemeClr>
                </a:solidFill>
                <a:ea typeface="+mj-lt"/>
                <a:cs typeface="+mj-lt"/>
              </a:rPr>
              <a:t>after</a:t>
            </a:r>
            <a:r>
              <a:rPr lang="en-US" sz="2800">
                <a:solidFill>
                  <a:schemeClr val="tx1">
                    <a:lumMod val="85000"/>
                    <a:lumOff val="15000"/>
                  </a:schemeClr>
                </a:solidFill>
                <a:ea typeface="+mj-lt"/>
                <a:cs typeface="+mj-lt"/>
              </a:rPr>
              <a:t> the school day has ended or </a:t>
            </a:r>
          </a:p>
          <a:p>
            <a:pPr lvl="1">
              <a:buFont typeface="Wingdings" panose="05000000000000000000" pitchFamily="2" charset="2"/>
              <a:buChar char="§"/>
            </a:pPr>
            <a:r>
              <a:rPr lang="en-US" sz="2800">
                <a:solidFill>
                  <a:schemeClr val="tx1">
                    <a:lumMod val="85000"/>
                    <a:lumOff val="15000"/>
                  </a:schemeClr>
                </a:solidFill>
                <a:ea typeface="+mj-lt"/>
                <a:cs typeface="+mj-lt"/>
              </a:rPr>
              <a:t>on breaks during the school year. </a:t>
            </a:r>
          </a:p>
          <a:p>
            <a:pPr lvl="1">
              <a:buFont typeface="Wingdings" panose="05000000000000000000" pitchFamily="2" charset="2"/>
              <a:buChar char="§"/>
            </a:pPr>
            <a:r>
              <a:rPr lang="en-US" sz="2800">
                <a:solidFill>
                  <a:schemeClr val="tx1">
                    <a:lumMod val="85000"/>
                    <a:lumOff val="15000"/>
                  </a:schemeClr>
                </a:solidFill>
                <a:cs typeface="Segoe UI"/>
              </a:rPr>
              <a:t>A third feeding may be counted as a childcare meal/snack. </a:t>
            </a:r>
          </a:p>
          <a:p>
            <a:pPr lvl="1">
              <a:buFont typeface="Wingdings" panose="05000000000000000000" pitchFamily="2" charset="2"/>
              <a:buChar char="§"/>
            </a:pPr>
            <a:r>
              <a:rPr lang="en-US" sz="2800">
                <a:solidFill>
                  <a:schemeClr val="tx1">
                    <a:lumMod val="85000"/>
                    <a:lumOff val="15000"/>
                  </a:schemeClr>
                </a:solidFill>
                <a:cs typeface="Segoe UI"/>
              </a:rPr>
              <a:t>A by-name meal count form must be used. </a:t>
            </a:r>
          </a:p>
          <a:p>
            <a:endParaRPr lang="en-US" b="1"/>
          </a:p>
        </p:txBody>
      </p:sp>
      <p:sp>
        <p:nvSpPr>
          <p:cNvPr id="4" name="Slide Number Placeholder 3"/>
          <p:cNvSpPr>
            <a:spLocks noGrp="1"/>
          </p:cNvSpPr>
          <p:nvPr>
            <p:ph type="sldNum" sz="quarter" idx="5"/>
          </p:nvPr>
        </p:nvSpPr>
        <p:spPr/>
        <p:txBody>
          <a:bodyPr/>
          <a:lstStyle/>
          <a:p>
            <a:fld id="{E881032E-8435-4810-B872-D429860A9133}" type="slidenum">
              <a:rPr lang="en-US" smtClean="0"/>
              <a:t>32</a:t>
            </a:fld>
            <a:endParaRPr lang="en-US"/>
          </a:p>
        </p:txBody>
      </p:sp>
    </p:spTree>
    <p:extLst>
      <p:ext uri="{BB962C8B-B14F-4D97-AF65-F5344CB8AC3E}">
        <p14:creationId xmlns:p14="http://schemas.microsoft.com/office/powerpoint/2010/main" val="14383541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DELETE OR EDIT THIS SLIDE – ADD YOUR OWN MEAL COUNT SHEET</a:t>
            </a:r>
          </a:p>
          <a:p>
            <a:pPr>
              <a:buFont typeface="Wingdings" panose="05000000000000000000" pitchFamily="2" charset="2"/>
              <a:buChar char="§"/>
            </a:pPr>
            <a:r>
              <a:rPr lang="en-US" sz="1200">
                <a:solidFill>
                  <a:schemeClr val="tx2"/>
                </a:solidFill>
              </a:rPr>
              <a:t>By name meal count is used because we offer more then 3 meal services</a:t>
            </a:r>
          </a:p>
          <a:p>
            <a:pPr>
              <a:buFont typeface="Wingdings" panose="05000000000000000000" pitchFamily="2" charset="2"/>
              <a:buChar char="§"/>
            </a:pPr>
            <a:r>
              <a:rPr lang="en-US" sz="1200">
                <a:solidFill>
                  <a:schemeClr val="tx2"/>
                </a:solidFill>
              </a:rPr>
              <a:t>List the participants name and check  off the meal/snack at the Point of Service</a:t>
            </a:r>
          </a:p>
          <a:p>
            <a:pPr>
              <a:buFont typeface="Wingdings" panose="05000000000000000000" pitchFamily="2" charset="2"/>
              <a:buChar char="§"/>
            </a:pPr>
            <a:r>
              <a:rPr lang="en-US" sz="1200">
                <a:solidFill>
                  <a:schemeClr val="tx2"/>
                </a:solidFill>
              </a:rPr>
              <a:t>Only 2 meals and 1 snack or 2 snacks and 1 meal can be claimed per participant per day.</a:t>
            </a:r>
          </a:p>
          <a:p>
            <a:pPr>
              <a:buFont typeface="Wingdings" panose="05000000000000000000" pitchFamily="2" charset="2"/>
              <a:buChar char="§"/>
            </a:pPr>
            <a:r>
              <a:rPr lang="en-US" sz="1200">
                <a:solidFill>
                  <a:schemeClr val="tx2"/>
                </a:solidFill>
              </a:rPr>
              <a:t>This sheet is used for all CACFP participants including infants</a:t>
            </a:r>
          </a:p>
          <a:p>
            <a:endParaRPr lang="en-US" b="1">
              <a:cs typeface="Calibri"/>
            </a:endParaRPr>
          </a:p>
        </p:txBody>
      </p:sp>
      <p:sp>
        <p:nvSpPr>
          <p:cNvPr id="4" name="Slide Number Placeholder 3"/>
          <p:cNvSpPr>
            <a:spLocks noGrp="1"/>
          </p:cNvSpPr>
          <p:nvPr>
            <p:ph type="sldNum" sz="quarter" idx="5"/>
          </p:nvPr>
        </p:nvSpPr>
        <p:spPr/>
        <p:txBody>
          <a:bodyPr/>
          <a:lstStyle/>
          <a:p>
            <a:fld id="{E881032E-8435-4810-B872-D429860A9133}" type="slidenum">
              <a:rPr lang="en-US" smtClean="0"/>
              <a:t>33</a:t>
            </a:fld>
            <a:endParaRPr lang="en-US"/>
          </a:p>
        </p:txBody>
      </p:sp>
    </p:spTree>
    <p:extLst>
      <p:ext uri="{BB962C8B-B14F-4D97-AF65-F5344CB8AC3E}">
        <p14:creationId xmlns:p14="http://schemas.microsoft.com/office/powerpoint/2010/main" val="4968479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DELETE OR EDIT THIS SLIDE </a:t>
            </a:r>
            <a:r>
              <a:rPr lang="en-US" b="1">
                <a:highlight>
                  <a:srgbClr val="FFFF00"/>
                </a:highlight>
                <a:cs typeface="Calibri"/>
              </a:rPr>
              <a:t>ADD YOUR OWN SUMMARY SHEET</a:t>
            </a:r>
          </a:p>
          <a:p>
            <a:pPr>
              <a:buFont typeface="Wingdings" panose="05000000000000000000" pitchFamily="2" charset="2"/>
              <a:buChar char="§"/>
            </a:pPr>
            <a:r>
              <a:rPr lang="en-US" sz="1200">
                <a:solidFill>
                  <a:schemeClr val="tx2"/>
                </a:solidFill>
              </a:rPr>
              <a:t>Meal count summary sheet is used to compile and doublecheck meals and snacks prior to input for the monthly claim submission</a:t>
            </a:r>
          </a:p>
          <a:p>
            <a:endParaRPr lang="en-US" b="1">
              <a:cs typeface="Calibri"/>
            </a:endParaRPr>
          </a:p>
        </p:txBody>
      </p:sp>
      <p:sp>
        <p:nvSpPr>
          <p:cNvPr id="4" name="Slide Number Placeholder 3"/>
          <p:cNvSpPr>
            <a:spLocks noGrp="1"/>
          </p:cNvSpPr>
          <p:nvPr>
            <p:ph type="sldNum" sz="quarter" idx="5"/>
          </p:nvPr>
        </p:nvSpPr>
        <p:spPr/>
        <p:txBody>
          <a:bodyPr/>
          <a:lstStyle/>
          <a:p>
            <a:fld id="{E881032E-8435-4810-B872-D429860A9133}" type="slidenum">
              <a:rPr lang="en-US" smtClean="0"/>
              <a:t>34</a:t>
            </a:fld>
            <a:endParaRPr lang="en-US"/>
          </a:p>
        </p:txBody>
      </p:sp>
    </p:spTree>
    <p:extLst>
      <p:ext uri="{BB962C8B-B14F-4D97-AF65-F5344CB8AC3E}">
        <p14:creationId xmlns:p14="http://schemas.microsoft.com/office/powerpoint/2010/main" val="14165992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NEXT IS CLAIM SUBMISSION AND REVIEW PROCEDURES</a:t>
            </a:r>
          </a:p>
        </p:txBody>
      </p:sp>
      <p:sp>
        <p:nvSpPr>
          <p:cNvPr id="4" name="Slide Number Placeholder 3"/>
          <p:cNvSpPr>
            <a:spLocks noGrp="1"/>
          </p:cNvSpPr>
          <p:nvPr>
            <p:ph type="sldNum" sz="quarter" idx="5"/>
          </p:nvPr>
        </p:nvSpPr>
        <p:spPr/>
        <p:txBody>
          <a:bodyPr/>
          <a:lstStyle/>
          <a:p>
            <a:fld id="{E881032E-8435-4810-B872-D429860A9133}" type="slidenum">
              <a:rPr lang="en-US" smtClean="0"/>
              <a:t>35</a:t>
            </a:fld>
            <a:endParaRPr lang="en-US"/>
          </a:p>
        </p:txBody>
      </p:sp>
    </p:spTree>
    <p:extLst>
      <p:ext uri="{BB962C8B-B14F-4D97-AF65-F5344CB8AC3E}">
        <p14:creationId xmlns:p14="http://schemas.microsoft.com/office/powerpoint/2010/main" val="40424625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lnSpc>
                <a:spcPct val="90000"/>
              </a:lnSpc>
              <a:spcBef>
                <a:spcPts val="1000"/>
              </a:spcBef>
              <a:buFont typeface="Wingdings,Sans-Serif"/>
              <a:buNone/>
            </a:pPr>
            <a:r>
              <a:rPr lang="en-US" sz="1100" b="1" dirty="0">
                <a:cs typeface="Calibri"/>
              </a:rPr>
              <a:t>MAY EDIT THIS SLIDE AS NEEDED</a:t>
            </a:r>
          </a:p>
          <a:p>
            <a:pPr marL="457200" lvl="1" indent="0">
              <a:lnSpc>
                <a:spcPct val="90000"/>
              </a:lnSpc>
              <a:spcBef>
                <a:spcPts val="1000"/>
              </a:spcBef>
              <a:buFont typeface="Wingdings,Sans-Serif"/>
              <a:buNone/>
            </a:pPr>
            <a:endParaRPr lang="en-US" sz="1100" b="1" dirty="0">
              <a:cs typeface="Calibri"/>
            </a:endParaRPr>
          </a:p>
          <a:p>
            <a:pPr marL="342900" indent="-228600">
              <a:lnSpc>
                <a:spcPct val="90000"/>
              </a:lnSpc>
              <a:spcBef>
                <a:spcPts val="1000"/>
              </a:spcBef>
              <a:buFont typeface="Arial" panose="020B0604020202020204" pitchFamily="34" charset="0"/>
              <a:buChar char="•"/>
            </a:pPr>
            <a:r>
              <a:rPr lang="en-US" sz="1100" b="1" dirty="0">
                <a:solidFill>
                  <a:schemeClr val="tx2"/>
                </a:solidFill>
              </a:rPr>
              <a:t>Claim submission </a:t>
            </a:r>
          </a:p>
          <a:p>
            <a:pPr marL="800100" lvl="1" indent="-228600">
              <a:lnSpc>
                <a:spcPct val="90000"/>
              </a:lnSpc>
              <a:spcBef>
                <a:spcPts val="1000"/>
              </a:spcBef>
              <a:buFont typeface="Arial" panose="020B0604020202020204" pitchFamily="34" charset="0"/>
              <a:buChar char="•"/>
            </a:pPr>
            <a:r>
              <a:rPr lang="en-US" sz="1100" dirty="0">
                <a:solidFill>
                  <a:schemeClr val="tx2"/>
                </a:solidFill>
              </a:rPr>
              <a:t>when all the meal and snack counts for the month have been compiled and verified for accuracy via edit checks.</a:t>
            </a:r>
          </a:p>
          <a:p>
            <a:pPr marL="800100" lvl="1" indent="-228600">
              <a:lnSpc>
                <a:spcPct val="90000"/>
              </a:lnSpc>
              <a:spcBef>
                <a:spcPts val="1000"/>
              </a:spcBef>
              <a:buFont typeface="Arial" panose="020B0604020202020204" pitchFamily="34" charset="0"/>
              <a:buChar char="•"/>
            </a:pPr>
            <a:r>
              <a:rPr lang="en-US" sz="1100" dirty="0">
                <a:solidFill>
                  <a:schemeClr val="tx2"/>
                </a:solidFill>
              </a:rPr>
              <a:t>An authorized point person from the organization will input those numbers into the OSPI approved data system called WINS to be used for reimbursement.</a:t>
            </a:r>
          </a:p>
          <a:p>
            <a:pPr marL="800100" lvl="1" indent="-228600">
              <a:lnSpc>
                <a:spcPct val="90000"/>
              </a:lnSpc>
              <a:spcBef>
                <a:spcPts val="1000"/>
              </a:spcBef>
              <a:buFont typeface="Arial" panose="020B0604020202020204" pitchFamily="34" charset="0"/>
              <a:buChar char="•"/>
            </a:pPr>
            <a:r>
              <a:rPr lang="en-US" sz="1100" dirty="0">
                <a:solidFill>
                  <a:schemeClr val="tx2"/>
                </a:solidFill>
              </a:rPr>
              <a:t>Claims are due each month; this is how the organization is reimbursed for meals and snacks served that meet CACFP requirements.</a:t>
            </a:r>
          </a:p>
          <a:p>
            <a:pPr marL="800100" lvl="1" indent="-228600">
              <a:lnSpc>
                <a:spcPct val="90000"/>
              </a:lnSpc>
              <a:spcBef>
                <a:spcPts val="1000"/>
              </a:spcBef>
              <a:buFont typeface="Arial" panose="020B0604020202020204" pitchFamily="34" charset="0"/>
              <a:buChar char="•"/>
            </a:pPr>
            <a:r>
              <a:rPr lang="en-US" sz="1100" dirty="0">
                <a:solidFill>
                  <a:schemeClr val="tx2"/>
                </a:solidFill>
              </a:rPr>
              <a:t>A back up person will be trained.</a:t>
            </a:r>
          </a:p>
          <a:p>
            <a:pPr marL="800100" lvl="1" indent="-342900">
              <a:lnSpc>
                <a:spcPct val="90000"/>
              </a:lnSpc>
              <a:spcBef>
                <a:spcPts val="1000"/>
              </a:spcBef>
              <a:buFont typeface="Wingdings,Sans-Serif"/>
              <a:buChar char="•"/>
            </a:pPr>
            <a:endParaRPr lang="en-US" sz="1100" dirty="0">
              <a:cs typeface="Calibri"/>
            </a:endParaRPr>
          </a:p>
          <a:p>
            <a:pPr marL="800100" lvl="1" indent="-342900">
              <a:lnSpc>
                <a:spcPct val="90000"/>
              </a:lnSpc>
              <a:spcBef>
                <a:spcPts val="1000"/>
              </a:spcBef>
              <a:buFont typeface="Wingdings,Sans-Serif"/>
              <a:buChar char="•"/>
            </a:pPr>
            <a:endParaRPr lang="en-US" sz="1100" dirty="0"/>
          </a:p>
          <a:p>
            <a:pPr marL="342900" indent="-342900">
              <a:lnSpc>
                <a:spcPct val="90000"/>
              </a:lnSpc>
              <a:spcBef>
                <a:spcPts val="1000"/>
              </a:spcBef>
              <a:buFont typeface="Wingdings,Sans-Serif"/>
              <a:buChar char="Ø"/>
            </a:pPr>
            <a:endParaRPr lang="en-US" dirty="0"/>
          </a:p>
        </p:txBody>
      </p:sp>
      <p:sp>
        <p:nvSpPr>
          <p:cNvPr id="4" name="Slide Number Placeholder 3"/>
          <p:cNvSpPr>
            <a:spLocks noGrp="1"/>
          </p:cNvSpPr>
          <p:nvPr>
            <p:ph type="sldNum" sz="quarter" idx="5"/>
          </p:nvPr>
        </p:nvSpPr>
        <p:spPr/>
        <p:txBody>
          <a:bodyPr/>
          <a:lstStyle/>
          <a:p>
            <a:fld id="{E881032E-8435-4810-B872-D429860A9133}" type="slidenum">
              <a:rPr lang="en-US" smtClean="0"/>
              <a:t>36</a:t>
            </a:fld>
            <a:endParaRPr lang="en-US"/>
          </a:p>
        </p:txBody>
      </p:sp>
    </p:spTree>
    <p:extLst>
      <p:ext uri="{BB962C8B-B14F-4D97-AF65-F5344CB8AC3E}">
        <p14:creationId xmlns:p14="http://schemas.microsoft.com/office/powerpoint/2010/main" val="18391387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THIS SECTION IS ABOUT RECORDKEEPING REQUIREMENTS</a:t>
            </a:r>
          </a:p>
        </p:txBody>
      </p:sp>
      <p:sp>
        <p:nvSpPr>
          <p:cNvPr id="4" name="Slide Number Placeholder 3"/>
          <p:cNvSpPr>
            <a:spLocks noGrp="1"/>
          </p:cNvSpPr>
          <p:nvPr>
            <p:ph type="sldNum" sz="quarter" idx="5"/>
          </p:nvPr>
        </p:nvSpPr>
        <p:spPr/>
        <p:txBody>
          <a:bodyPr/>
          <a:lstStyle/>
          <a:p>
            <a:fld id="{E881032E-8435-4810-B872-D429860A9133}" type="slidenum">
              <a:rPr lang="en-US" smtClean="0"/>
              <a:t>37</a:t>
            </a:fld>
            <a:endParaRPr lang="en-US"/>
          </a:p>
        </p:txBody>
      </p:sp>
    </p:spTree>
    <p:extLst>
      <p:ext uri="{BB962C8B-B14F-4D97-AF65-F5344CB8AC3E}">
        <p14:creationId xmlns:p14="http://schemas.microsoft.com/office/powerpoint/2010/main" val="35975288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lnSpc>
                <a:spcPct val="90000"/>
              </a:lnSpc>
              <a:spcBef>
                <a:spcPts val="1000"/>
              </a:spcBef>
              <a:buFont typeface="Wingdings,Sans-Serif"/>
              <a:buNone/>
            </a:pPr>
            <a:r>
              <a:rPr lang="en-US" sz="1100" b="1" dirty="0">
                <a:cs typeface="Calibri"/>
              </a:rPr>
              <a:t>MAY EDIT THIS SLIDE AS NEEDED</a:t>
            </a:r>
          </a:p>
          <a:p>
            <a:pPr marL="800100" lvl="1" indent="-228600">
              <a:lnSpc>
                <a:spcPct val="90000"/>
              </a:lnSpc>
              <a:spcAft>
                <a:spcPts val="600"/>
              </a:spcAft>
              <a:buFont typeface="Arial" panose="020B0604020202020204" pitchFamily="34" charset="0"/>
              <a:buChar char="•"/>
            </a:pPr>
            <a:r>
              <a:rPr lang="en-US" sz="1100" dirty="0">
                <a:solidFill>
                  <a:schemeClr val="tx1">
                    <a:lumMod val="85000"/>
                    <a:lumOff val="15000"/>
                  </a:schemeClr>
                </a:solidFill>
              </a:rPr>
              <a:t>All CACFP records must be kept 3 years plus the current year</a:t>
            </a:r>
            <a:endParaRPr lang="en-US" sz="1100" dirty="0">
              <a:solidFill>
                <a:schemeClr val="tx1">
                  <a:lumMod val="85000"/>
                  <a:lumOff val="15000"/>
                </a:schemeClr>
              </a:solidFill>
              <a:cs typeface="Calibri"/>
            </a:endParaRPr>
          </a:p>
          <a:p>
            <a:pPr marL="800100" lvl="4" indent="-228600">
              <a:lnSpc>
                <a:spcPct val="90000"/>
              </a:lnSpc>
              <a:spcAft>
                <a:spcPts val="600"/>
              </a:spcAft>
              <a:buFont typeface="Arial" panose="020B0604020202020204" pitchFamily="34" charset="0"/>
              <a:buChar char="•"/>
            </a:pPr>
            <a:r>
              <a:rPr lang="en-US" sz="1100" dirty="0">
                <a:solidFill>
                  <a:schemeClr val="tx1">
                    <a:lumMod val="85000"/>
                    <a:lumOff val="15000"/>
                  </a:schemeClr>
                </a:solidFill>
              </a:rPr>
              <a:t>Where are CACFP Records are kept? (you can identify where CACFP records are kept)</a:t>
            </a:r>
            <a:endParaRPr lang="en-US" sz="1100" dirty="0">
              <a:solidFill>
                <a:schemeClr val="tx1">
                  <a:lumMod val="85000"/>
                  <a:lumOff val="15000"/>
                </a:schemeClr>
              </a:solidFill>
              <a:cs typeface="Calibri"/>
            </a:endParaRPr>
          </a:p>
          <a:p>
            <a:pPr marL="1257300" lvl="5" indent="-228600">
              <a:lnSpc>
                <a:spcPct val="90000"/>
              </a:lnSpc>
              <a:spcAft>
                <a:spcPts val="600"/>
              </a:spcAft>
              <a:buFont typeface="Arial" panose="020B0604020202020204" pitchFamily="34" charset="0"/>
              <a:buChar char="•"/>
            </a:pPr>
            <a:r>
              <a:rPr lang="en-US" sz="1100" dirty="0">
                <a:solidFill>
                  <a:schemeClr val="tx1">
                    <a:lumMod val="85000"/>
                    <a:lumOff val="15000"/>
                  </a:schemeClr>
                </a:solidFill>
              </a:rPr>
              <a:t>need to be easily accessible for Administrative Reviews and Audits</a:t>
            </a:r>
            <a:endParaRPr lang="en-US" sz="1100" dirty="0">
              <a:solidFill>
                <a:schemeClr val="tx1">
                  <a:lumMod val="85000"/>
                  <a:lumOff val="15000"/>
                </a:schemeClr>
              </a:solidFill>
              <a:cs typeface="Calibri"/>
            </a:endParaRPr>
          </a:p>
          <a:p>
            <a:pPr marL="1257300" lvl="5" indent="-228600">
              <a:lnSpc>
                <a:spcPct val="90000"/>
              </a:lnSpc>
              <a:spcAft>
                <a:spcPts val="600"/>
              </a:spcAft>
              <a:buFont typeface="Arial" panose="020B0604020202020204" pitchFamily="34" charset="0"/>
              <a:buChar char="•"/>
            </a:pPr>
            <a:r>
              <a:rPr lang="en-US" sz="1100" dirty="0">
                <a:solidFill>
                  <a:schemeClr val="tx1">
                    <a:lumMod val="85000"/>
                    <a:lumOff val="15000"/>
                  </a:schemeClr>
                </a:solidFill>
              </a:rPr>
              <a:t>Records include but are not limited to: (can list your organization’s additional CACFP records below)</a:t>
            </a:r>
            <a:endParaRPr lang="en-US" sz="1100" dirty="0">
              <a:solidFill>
                <a:schemeClr val="tx1">
                  <a:lumMod val="85000"/>
                  <a:lumOff val="15000"/>
                </a:schemeClr>
              </a:solidFill>
              <a:cs typeface="Calibri"/>
            </a:endParaRPr>
          </a:p>
          <a:p>
            <a:pPr marL="1714500" lvl="6" indent="-228600">
              <a:lnSpc>
                <a:spcPct val="90000"/>
              </a:lnSpc>
              <a:spcAft>
                <a:spcPts val="600"/>
              </a:spcAft>
              <a:buFont typeface="Arial" panose="020B0604020202020204" pitchFamily="34" charset="0"/>
              <a:buChar char="•"/>
            </a:pPr>
            <a:r>
              <a:rPr lang="en-US" sz="1100" dirty="0">
                <a:solidFill>
                  <a:schemeClr val="tx1">
                    <a:lumMod val="85000"/>
                    <a:lumOff val="15000"/>
                  </a:schemeClr>
                </a:solidFill>
              </a:rPr>
              <a:t>Menus</a:t>
            </a:r>
            <a:endParaRPr lang="en-US" sz="1100" dirty="0">
              <a:solidFill>
                <a:schemeClr val="tx1">
                  <a:lumMod val="85000"/>
                  <a:lumOff val="15000"/>
                </a:schemeClr>
              </a:solidFill>
              <a:cs typeface="Calibri"/>
            </a:endParaRPr>
          </a:p>
          <a:p>
            <a:pPr marL="1714500" lvl="6" indent="-228600">
              <a:lnSpc>
                <a:spcPct val="90000"/>
              </a:lnSpc>
              <a:spcAft>
                <a:spcPts val="600"/>
              </a:spcAft>
              <a:buFont typeface="Arial" panose="020B0604020202020204" pitchFamily="34" charset="0"/>
              <a:buChar char="•"/>
            </a:pPr>
            <a:r>
              <a:rPr lang="en-US" sz="1100" dirty="0">
                <a:solidFill>
                  <a:schemeClr val="tx1">
                    <a:lumMod val="85000"/>
                    <a:lumOff val="15000"/>
                  </a:schemeClr>
                </a:solidFill>
              </a:rPr>
              <a:t>EIEAs/Enrollment </a:t>
            </a:r>
            <a:endParaRPr lang="en-US" sz="1100" dirty="0">
              <a:solidFill>
                <a:schemeClr val="tx1">
                  <a:lumMod val="85000"/>
                  <a:lumOff val="15000"/>
                </a:schemeClr>
              </a:solidFill>
              <a:cs typeface="Calibri"/>
            </a:endParaRPr>
          </a:p>
          <a:p>
            <a:pPr marL="1714500" lvl="6" indent="-228600">
              <a:lnSpc>
                <a:spcPct val="90000"/>
              </a:lnSpc>
              <a:spcAft>
                <a:spcPts val="600"/>
              </a:spcAft>
              <a:buFont typeface="Arial" panose="020B0604020202020204" pitchFamily="34" charset="0"/>
              <a:buChar char="•"/>
            </a:pPr>
            <a:r>
              <a:rPr lang="en-US" sz="1100" dirty="0">
                <a:solidFill>
                  <a:schemeClr val="tx1">
                    <a:lumMod val="85000"/>
                    <a:lumOff val="15000"/>
                  </a:schemeClr>
                </a:solidFill>
              </a:rPr>
              <a:t>Financial Records</a:t>
            </a:r>
            <a:endParaRPr lang="en-US" sz="1100" dirty="0">
              <a:solidFill>
                <a:schemeClr val="tx1">
                  <a:lumMod val="85000"/>
                  <a:lumOff val="15000"/>
                </a:schemeClr>
              </a:solidFill>
              <a:cs typeface="Calibri"/>
            </a:endParaRPr>
          </a:p>
          <a:p>
            <a:pPr marL="1714500" lvl="6" indent="-228600">
              <a:lnSpc>
                <a:spcPct val="90000"/>
              </a:lnSpc>
              <a:spcAft>
                <a:spcPts val="600"/>
              </a:spcAft>
              <a:buFont typeface="Arial" panose="020B0604020202020204" pitchFamily="34" charset="0"/>
              <a:buChar char="•"/>
            </a:pPr>
            <a:r>
              <a:rPr lang="en-US" sz="1100" dirty="0">
                <a:solidFill>
                  <a:schemeClr val="tx1">
                    <a:lumMod val="85000"/>
                    <a:lumOff val="15000"/>
                  </a:schemeClr>
                </a:solidFill>
              </a:rPr>
              <a:t>Claims</a:t>
            </a:r>
            <a:endParaRPr lang="en-US" sz="1100" dirty="0">
              <a:solidFill>
                <a:schemeClr val="tx1">
                  <a:lumMod val="85000"/>
                  <a:lumOff val="15000"/>
                </a:schemeClr>
              </a:solidFill>
              <a:cs typeface="Calibri"/>
            </a:endParaRPr>
          </a:p>
          <a:p>
            <a:pPr marL="1714500" lvl="6" indent="-228600">
              <a:lnSpc>
                <a:spcPct val="90000"/>
              </a:lnSpc>
              <a:spcAft>
                <a:spcPts val="600"/>
              </a:spcAft>
              <a:buFont typeface="Arial" panose="020B0604020202020204" pitchFamily="34" charset="0"/>
              <a:buChar char="•"/>
            </a:pPr>
            <a:r>
              <a:rPr lang="en-US" sz="1100" dirty="0">
                <a:solidFill>
                  <a:schemeClr val="tx1">
                    <a:lumMod val="85000"/>
                    <a:lumOff val="15000"/>
                  </a:schemeClr>
                </a:solidFill>
              </a:rPr>
              <a:t>Receipts</a:t>
            </a:r>
            <a:endParaRPr lang="en-US" sz="1100" dirty="0">
              <a:solidFill>
                <a:schemeClr val="tx1">
                  <a:lumMod val="85000"/>
                  <a:lumOff val="15000"/>
                </a:schemeClr>
              </a:solidFill>
              <a:cs typeface="Calibri"/>
            </a:endParaRPr>
          </a:p>
          <a:p>
            <a:pPr marL="800100" lvl="4" indent="-228600">
              <a:lnSpc>
                <a:spcPct val="90000"/>
              </a:lnSpc>
              <a:spcAft>
                <a:spcPts val="600"/>
              </a:spcAft>
              <a:buFont typeface="Arial" panose="020B0604020202020204" pitchFamily="34" charset="0"/>
              <a:buChar char="•"/>
            </a:pPr>
            <a:r>
              <a:rPr lang="en-US" sz="1100" dirty="0">
                <a:solidFill>
                  <a:schemeClr val="tx1">
                    <a:lumMod val="85000"/>
                    <a:lumOff val="15000"/>
                  </a:schemeClr>
                </a:solidFill>
              </a:rPr>
              <a:t>Who is responsible for which CACFP records? (can identify who is responsible for what records or make an internal list to hand out)</a:t>
            </a:r>
            <a:endParaRPr lang="en-US" sz="1100" dirty="0">
              <a:solidFill>
                <a:schemeClr val="tx1">
                  <a:lumMod val="85000"/>
                  <a:lumOff val="15000"/>
                </a:schemeClr>
              </a:solidFill>
              <a:cs typeface="Calibri"/>
            </a:endParaRPr>
          </a:p>
          <a:p>
            <a:pPr marL="1257300" lvl="5" indent="-228600">
              <a:lnSpc>
                <a:spcPct val="90000"/>
              </a:lnSpc>
              <a:spcAft>
                <a:spcPts val="600"/>
              </a:spcAft>
              <a:buFont typeface="Arial,Sans-Serif" panose="020B0604020202020204" pitchFamily="34" charset="0"/>
              <a:buChar char="•"/>
            </a:pPr>
            <a:r>
              <a:rPr lang="en-US" sz="1100" dirty="0">
                <a:solidFill>
                  <a:schemeClr val="tx1">
                    <a:lumMod val="85000"/>
                    <a:lumOff val="15000"/>
                  </a:schemeClr>
                </a:solidFill>
              </a:rPr>
              <a:t>We will identify person(s) responsible for which CACFP records</a:t>
            </a:r>
          </a:p>
          <a:p>
            <a:pPr marL="1257300" lvl="5" indent="-228600">
              <a:lnSpc>
                <a:spcPct val="90000"/>
              </a:lnSpc>
              <a:spcAft>
                <a:spcPts val="600"/>
              </a:spcAft>
              <a:buFont typeface="Arial,Sans-Serif" panose="020B0604020202020204" pitchFamily="34" charset="0"/>
              <a:buChar char="•"/>
            </a:pPr>
            <a:r>
              <a:rPr lang="en-US" sz="1100" dirty="0">
                <a:solidFill>
                  <a:schemeClr val="tx1">
                    <a:lumMod val="85000"/>
                    <a:lumOff val="15000"/>
                  </a:schemeClr>
                </a:solidFill>
                <a:hlinkClick r:id="rId3">
                  <a:extLst>
                    <a:ext uri="{A12FA001-AC4F-418D-AE19-62706E023703}">
                      <ahyp:hlinkClr xmlns:ahyp="http://schemas.microsoft.com/office/drawing/2018/hyperlinkcolor" val="tx"/>
                    </a:ext>
                  </a:extLst>
                </a:hlinkClick>
              </a:rPr>
              <a:t>CACFP - Record Keeping Requirements (www.k12.wa.us)</a:t>
            </a:r>
            <a:endParaRPr lang="en-US" sz="1100" dirty="0">
              <a:solidFill>
                <a:schemeClr val="tx1">
                  <a:lumMod val="85000"/>
                  <a:lumOff val="15000"/>
                </a:schemeClr>
              </a:solidFill>
              <a:cs typeface="Calibri"/>
            </a:endParaRPr>
          </a:p>
          <a:p>
            <a:pPr marL="1257300" lvl="5" indent="-228600">
              <a:lnSpc>
                <a:spcPct val="90000"/>
              </a:lnSpc>
              <a:spcAft>
                <a:spcPts val="600"/>
              </a:spcAft>
              <a:buFont typeface="Arial,Sans-Serif" panose="020B0604020202020204" pitchFamily="34" charset="0"/>
              <a:buChar char="•"/>
            </a:pPr>
            <a:endParaRPr lang="en-US" sz="1100" dirty="0">
              <a:solidFill>
                <a:schemeClr val="tx1">
                  <a:lumMod val="85000"/>
                  <a:lumOff val="15000"/>
                </a:schemeClr>
              </a:solidFill>
            </a:endParaRPr>
          </a:p>
          <a:p>
            <a:pPr marL="1028700" lvl="5">
              <a:lnSpc>
                <a:spcPct val="90000"/>
              </a:lnSpc>
              <a:spcAft>
                <a:spcPts val="600"/>
              </a:spcAft>
            </a:pPr>
            <a:endParaRPr lang="en-US" sz="1100" dirty="0">
              <a:solidFill>
                <a:schemeClr val="tx1">
                  <a:lumMod val="85000"/>
                  <a:lumOff val="15000"/>
                </a:schemeClr>
              </a:solidFill>
              <a:cs typeface="Calibri"/>
            </a:endParaRPr>
          </a:p>
          <a:p>
            <a:pPr lvl="1">
              <a:lnSpc>
                <a:spcPct val="90000"/>
              </a:lnSpc>
              <a:spcBef>
                <a:spcPts val="1000"/>
              </a:spcBef>
            </a:pPr>
            <a:endParaRPr lang="en-US" sz="1100" b="1" dirty="0">
              <a:cs typeface="Calibri"/>
            </a:endParaRPr>
          </a:p>
          <a:p>
            <a:pPr marL="800100" lvl="1" indent="-342900">
              <a:lnSpc>
                <a:spcPct val="90000"/>
              </a:lnSpc>
              <a:spcBef>
                <a:spcPts val="1000"/>
              </a:spcBef>
              <a:buFont typeface="Wingdings,Sans-Serif"/>
              <a:buChar char="•"/>
            </a:pPr>
            <a:endParaRPr lang="en-US" sz="1100" dirty="0">
              <a:cs typeface="Calibri"/>
            </a:endParaRPr>
          </a:p>
          <a:p>
            <a:pPr marL="800100" lvl="1" indent="-342900">
              <a:lnSpc>
                <a:spcPct val="90000"/>
              </a:lnSpc>
              <a:spcBef>
                <a:spcPts val="1000"/>
              </a:spcBef>
              <a:buFont typeface="Wingdings,Sans-Serif"/>
              <a:buChar char="•"/>
            </a:pPr>
            <a:endParaRPr lang="en-US" sz="1100" dirty="0"/>
          </a:p>
          <a:p>
            <a:pPr marL="342900" indent="-342900">
              <a:lnSpc>
                <a:spcPct val="90000"/>
              </a:lnSpc>
              <a:spcBef>
                <a:spcPts val="1000"/>
              </a:spcBef>
              <a:buFont typeface="Wingdings,Sans-Serif"/>
              <a:buChar char="Ø"/>
            </a:pPr>
            <a:endParaRPr lang="en-US" dirty="0"/>
          </a:p>
        </p:txBody>
      </p:sp>
      <p:sp>
        <p:nvSpPr>
          <p:cNvPr id="4" name="Slide Number Placeholder 3"/>
          <p:cNvSpPr>
            <a:spLocks noGrp="1"/>
          </p:cNvSpPr>
          <p:nvPr>
            <p:ph type="sldNum" sz="quarter" idx="5"/>
          </p:nvPr>
        </p:nvSpPr>
        <p:spPr/>
        <p:txBody>
          <a:bodyPr/>
          <a:lstStyle/>
          <a:p>
            <a:fld id="{E881032E-8435-4810-B872-D429860A9133}" type="slidenum">
              <a:rPr lang="en-US" smtClean="0"/>
              <a:t>38</a:t>
            </a:fld>
            <a:endParaRPr lang="en-US"/>
          </a:p>
        </p:txBody>
      </p:sp>
    </p:spTree>
    <p:extLst>
      <p:ext uri="{BB962C8B-B14F-4D97-AF65-F5344CB8AC3E}">
        <p14:creationId xmlns:p14="http://schemas.microsoft.com/office/powerpoint/2010/main" val="12549734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AND LAST IS THE REIMBURSEMENT PROCESS</a:t>
            </a:r>
          </a:p>
        </p:txBody>
      </p:sp>
      <p:sp>
        <p:nvSpPr>
          <p:cNvPr id="4" name="Slide Number Placeholder 3"/>
          <p:cNvSpPr>
            <a:spLocks noGrp="1"/>
          </p:cNvSpPr>
          <p:nvPr>
            <p:ph type="sldNum" sz="quarter" idx="5"/>
          </p:nvPr>
        </p:nvSpPr>
        <p:spPr/>
        <p:txBody>
          <a:bodyPr/>
          <a:lstStyle/>
          <a:p>
            <a:fld id="{E881032E-8435-4810-B872-D429860A9133}" type="slidenum">
              <a:rPr lang="en-US" smtClean="0"/>
              <a:t>39</a:t>
            </a:fld>
            <a:endParaRPr lang="en-US"/>
          </a:p>
        </p:txBody>
      </p:sp>
    </p:spTree>
    <p:extLst>
      <p:ext uri="{BB962C8B-B14F-4D97-AF65-F5344CB8AC3E}">
        <p14:creationId xmlns:p14="http://schemas.microsoft.com/office/powerpoint/2010/main" val="3307748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OSPI Child Nutrition has developed an Agenda and Sign in Sheet for your use.</a:t>
            </a:r>
            <a:endParaRPr lang="en-US" dirty="0">
              <a:cs typeface="Calibri"/>
            </a:endParaRPr>
          </a:p>
          <a:p>
            <a:pPr marL="171450" indent="-171450" algn="l">
              <a:buFont typeface="Arial" panose="020B0604020202020204" pitchFamily="34" charset="0"/>
              <a:buChar char="•"/>
            </a:pPr>
            <a:r>
              <a:rPr lang="en-US" dirty="0"/>
              <a:t>This agenda and sign in sheet can be used for to document both CACFP Required Annual Training and Civil Rights Training</a:t>
            </a:r>
            <a:endParaRPr lang="en-US" dirty="0">
              <a:cs typeface="Calibri"/>
            </a:endParaRPr>
          </a:p>
          <a:p>
            <a:pPr marL="628650" lvl="1" indent="-171450" algn="l">
              <a:buFont typeface="Arial" panose="020B0604020202020204" pitchFamily="34" charset="0"/>
              <a:buChar char="•"/>
            </a:pPr>
            <a:r>
              <a:rPr lang="en-US" dirty="0"/>
              <a:t>Add the date of the training</a:t>
            </a:r>
            <a:endParaRPr lang="en-US" dirty="0">
              <a:cs typeface="Calibri"/>
            </a:endParaRPr>
          </a:p>
          <a:p>
            <a:pPr marL="628650" lvl="1" indent="-171450" algn="l">
              <a:buFont typeface="Arial" panose="020B0604020202020204" pitchFamily="34" charset="0"/>
              <a:buChar char="•"/>
            </a:pPr>
            <a:r>
              <a:rPr lang="en-US" dirty="0"/>
              <a:t>Name or your Institution and the location of the training</a:t>
            </a:r>
            <a:endParaRPr lang="en-US" dirty="0">
              <a:cs typeface="Calibri"/>
            </a:endParaRPr>
          </a:p>
          <a:p>
            <a:pPr marL="628650" lvl="1" indent="-171450" algn="l">
              <a:buFont typeface="Arial" panose="020B0604020202020204" pitchFamily="34" charset="0"/>
              <a:buChar char="•"/>
            </a:pPr>
            <a:r>
              <a:rPr lang="en-US" dirty="0"/>
              <a:t>Name of the trainer</a:t>
            </a:r>
            <a:endParaRPr lang="en-US" dirty="0">
              <a:cs typeface="Calibri"/>
            </a:endParaRPr>
          </a:p>
          <a:p>
            <a:pPr marL="628650" lvl="1" indent="-171450">
              <a:buFont typeface="Arial" panose="020B0604020202020204" pitchFamily="34" charset="0"/>
              <a:buChar char="•"/>
            </a:pPr>
            <a:r>
              <a:rPr lang="en-US" dirty="0"/>
              <a:t>Any additional topics related to CACFP that you are going to cover </a:t>
            </a:r>
            <a:endParaRPr lang="en-US" dirty="0">
              <a:cs typeface="Calibri"/>
            </a:endParaRPr>
          </a:p>
          <a:p>
            <a:pPr marL="628650" lvl="1" indent="-171450" algn="l">
              <a:buFont typeface="Arial" panose="020B0604020202020204" pitchFamily="34" charset="0"/>
              <a:buChar char="•"/>
            </a:pPr>
            <a:r>
              <a:rPr lang="en-US" dirty="0"/>
              <a:t>Check the Training topics that are going to be covered</a:t>
            </a:r>
            <a:endParaRPr lang="en-US" dirty="0">
              <a:cs typeface="Calibri"/>
            </a:endParaRPr>
          </a:p>
          <a:p>
            <a:pPr marL="1085850" lvl="2" indent="-171450">
              <a:buFont typeface="Arial" panose="020B0604020202020204" pitchFamily="34" charset="0"/>
              <a:buChar char="•"/>
              <a:defRPr/>
            </a:pPr>
            <a:r>
              <a:rPr lang="en-US" dirty="0"/>
              <a:t>If just a few topics are going to be covered check only those and at another training the others will need to be covered</a:t>
            </a:r>
            <a:endParaRPr lang="en-US" dirty="0">
              <a:cs typeface="Calibri"/>
            </a:endParaRPr>
          </a:p>
          <a:p>
            <a:pPr marL="1085850" lvl="2" indent="-171450" algn="l">
              <a:buFont typeface="Arial" panose="020B0604020202020204" pitchFamily="34" charset="0"/>
              <a:buChar char="•"/>
            </a:pPr>
            <a:r>
              <a:rPr lang="en-US" dirty="0"/>
              <a:t>Remember you will need to train on all topics within the year so tracking this is important</a:t>
            </a:r>
            <a:endParaRPr lang="en-US" dirty="0">
              <a:cs typeface="Calibri"/>
            </a:endParaRPr>
          </a:p>
          <a:p>
            <a:pPr marL="628650" lvl="1" indent="-171450" algn="l">
              <a:buFont typeface="Arial" panose="020B0604020202020204" pitchFamily="34" charset="0"/>
              <a:buChar char="•"/>
            </a:pPr>
            <a:r>
              <a:rPr lang="en-US" dirty="0"/>
              <a:t>Be sure your staff prints their name; signs with their signature; lists their position and the site they work at.</a:t>
            </a:r>
            <a:endParaRPr lang="en-US" dirty="0">
              <a:cs typeface="Calibri"/>
            </a:endParaRPr>
          </a:p>
          <a:p>
            <a:pPr marL="1085850" lvl="2" indent="-171450" algn="l">
              <a:buFont typeface="Arial" panose="020B0604020202020204" pitchFamily="34" charset="0"/>
              <a:buChar char="•"/>
            </a:pPr>
            <a:r>
              <a:rPr lang="en-US" dirty="0"/>
              <a:t>When staff signs in and they are attesting to attending annual CACFP training</a:t>
            </a:r>
            <a:endParaRPr lang="en-US" dirty="0">
              <a:cs typeface="Calibri"/>
            </a:endParaRPr>
          </a:p>
          <a:p>
            <a:pPr marL="914400" lvl="2" indent="0" algn="l">
              <a:buFont typeface="Arial" panose="020B0604020202020204" pitchFamily="34" charset="0"/>
              <a:buNone/>
            </a:pPr>
            <a:r>
              <a:rPr lang="en-US" dirty="0"/>
              <a:t> </a:t>
            </a:r>
          </a:p>
          <a:p>
            <a:pPr marL="628650" lvl="1" indent="-171450" algn="l">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881032E-8435-4810-B872-D429860A9133}" type="slidenum">
              <a:rPr lang="en-US" smtClean="0"/>
              <a:t>4</a:t>
            </a:fld>
            <a:endParaRPr lang="en-US"/>
          </a:p>
        </p:txBody>
      </p:sp>
    </p:spTree>
    <p:extLst>
      <p:ext uri="{BB962C8B-B14F-4D97-AF65-F5344CB8AC3E}">
        <p14:creationId xmlns:p14="http://schemas.microsoft.com/office/powerpoint/2010/main" val="11439063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EDIT THIS SLIDE ANNUALLY TO REFLECT REMIMBURSEMENT RATES – ALSO HEAD START AND ECEAP GRANTEES NEED TO EDIT THIS SLIDE TO REFLECT ALL MEALS AND SNACKS ARE REIMBURSED AT THE FREE RATE NO STUDY MONTH</a:t>
            </a:r>
          </a:p>
          <a:p>
            <a:r>
              <a:rPr lang="en-US">
                <a:cs typeface="Calibri"/>
              </a:rPr>
              <a:t>Annually, the USDA assigns a monetary value to each meal type by eligibility category</a:t>
            </a:r>
          </a:p>
          <a:p>
            <a:r>
              <a:rPr lang="en-US">
                <a:cs typeface="Calibri"/>
              </a:rPr>
              <a:t>Reimbursement rates are set by USDA annually during the month of July</a:t>
            </a:r>
          </a:p>
          <a:p>
            <a:r>
              <a:rPr lang="en-US">
                <a:cs typeface="Calibri"/>
              </a:rPr>
              <a:t>When conducting the Study Month each October based on our participants eligibility it is based on participants eligibility this information is entered into WINS (OSPI data system)</a:t>
            </a:r>
          </a:p>
          <a:p>
            <a:r>
              <a:rPr lang="en-US">
                <a:cs typeface="Calibri"/>
              </a:rPr>
              <a:t>This determines our unique reimbursement percentage rate for the year</a:t>
            </a:r>
          </a:p>
        </p:txBody>
      </p:sp>
      <p:sp>
        <p:nvSpPr>
          <p:cNvPr id="4" name="Slide Number Placeholder 3"/>
          <p:cNvSpPr>
            <a:spLocks noGrp="1"/>
          </p:cNvSpPr>
          <p:nvPr>
            <p:ph type="sldNum" sz="quarter" idx="5"/>
          </p:nvPr>
        </p:nvSpPr>
        <p:spPr/>
        <p:txBody>
          <a:bodyPr/>
          <a:lstStyle/>
          <a:p>
            <a:fld id="{E881032E-8435-4810-B872-D429860A9133}" type="slidenum">
              <a:rPr lang="en-US" smtClean="0"/>
              <a:t>40</a:t>
            </a:fld>
            <a:endParaRPr lang="en-US"/>
          </a:p>
        </p:txBody>
      </p:sp>
    </p:spTree>
    <p:extLst>
      <p:ext uri="{BB962C8B-B14F-4D97-AF65-F5344CB8AC3E}">
        <p14:creationId xmlns:p14="http://schemas.microsoft.com/office/powerpoint/2010/main" val="20872174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lnSpc>
                <a:spcPct val="90000"/>
              </a:lnSpc>
              <a:spcBef>
                <a:spcPts val="1000"/>
              </a:spcBef>
              <a:buFont typeface="Wingdings,Sans-Serif"/>
              <a:buNone/>
            </a:pPr>
            <a:r>
              <a:rPr lang="en-US" b="1">
                <a:cs typeface="Calibri"/>
              </a:rPr>
              <a:t>MAY EDIT THIS SLIDE AS NEEDED</a:t>
            </a:r>
          </a:p>
          <a:p>
            <a:pPr marL="342900" indent="-342900">
              <a:buFont typeface="Arial,Sans-Serif" panose="020B0604020202020204" pitchFamily="34" charset="0"/>
              <a:buChar char="•"/>
            </a:pPr>
            <a:r>
              <a:rPr lang="en-US">
                <a:solidFill>
                  <a:schemeClr val="tx1">
                    <a:lumMod val="85000"/>
                    <a:lumOff val="15000"/>
                  </a:schemeClr>
                </a:solidFill>
              </a:rPr>
              <a:t>CACFP reimbursement is the money that the organization receives after the monthly claim is submitted in WINS for meals and snacks served the prior month.</a:t>
            </a:r>
            <a:endParaRPr lang="en-US">
              <a:solidFill>
                <a:schemeClr val="tx1">
                  <a:lumMod val="85000"/>
                  <a:lumOff val="15000"/>
                </a:schemeClr>
              </a:solidFill>
              <a:cs typeface="Calibri" panose="020F0502020204030204"/>
            </a:endParaRPr>
          </a:p>
          <a:p>
            <a:pPr marL="342900" indent="-342900">
              <a:buFont typeface="Arial,Sans-Serif" panose="020B0604020202020204" pitchFamily="34" charset="0"/>
              <a:buChar char="•"/>
            </a:pPr>
            <a:r>
              <a:rPr lang="en-US">
                <a:solidFill>
                  <a:schemeClr val="tx1">
                    <a:lumMod val="85000"/>
                    <a:lumOff val="15000"/>
                  </a:schemeClr>
                </a:solidFill>
              </a:rPr>
              <a:t>Reimbursement is used for:</a:t>
            </a:r>
            <a:endParaRPr lang="en-US">
              <a:solidFill>
                <a:schemeClr val="tx1">
                  <a:lumMod val="85000"/>
                  <a:lumOff val="15000"/>
                </a:schemeClr>
              </a:solidFill>
              <a:cs typeface="Calibri"/>
            </a:endParaRPr>
          </a:p>
          <a:p>
            <a:pPr marL="800100" lvl="1" indent="-342900">
              <a:buFont typeface="Wingdings,Sans-Serif" panose="020B0604020202020204" pitchFamily="34" charset="0"/>
              <a:buChar char="§"/>
            </a:pPr>
            <a:r>
              <a:rPr lang="en-US">
                <a:solidFill>
                  <a:schemeClr val="tx1">
                    <a:lumMod val="85000"/>
                    <a:lumOff val="15000"/>
                  </a:schemeClr>
                </a:solidFill>
              </a:rPr>
              <a:t>Offsetting Food Costs</a:t>
            </a:r>
            <a:endParaRPr lang="en-US">
              <a:solidFill>
                <a:schemeClr val="tx1">
                  <a:lumMod val="85000"/>
                  <a:lumOff val="15000"/>
                </a:schemeClr>
              </a:solidFill>
              <a:cs typeface="Calibri"/>
            </a:endParaRPr>
          </a:p>
          <a:p>
            <a:pPr marL="800100" lvl="1" indent="-342900">
              <a:buFont typeface="Wingdings,Sans-Serif" panose="020B0604020202020204" pitchFamily="34" charset="0"/>
              <a:buChar char="§"/>
            </a:pPr>
            <a:r>
              <a:rPr lang="en-US">
                <a:solidFill>
                  <a:schemeClr val="tx1">
                    <a:lumMod val="85000"/>
                    <a:lumOff val="15000"/>
                  </a:schemeClr>
                </a:solidFill>
              </a:rPr>
              <a:t>Offsetting Operating costs (cooks wages)</a:t>
            </a:r>
            <a:endParaRPr lang="en-US">
              <a:solidFill>
                <a:schemeClr val="tx1">
                  <a:lumMod val="85000"/>
                  <a:lumOff val="15000"/>
                </a:schemeClr>
              </a:solidFill>
              <a:cs typeface="Calibri"/>
            </a:endParaRPr>
          </a:p>
          <a:p>
            <a:pPr marL="800100" lvl="1" indent="-342900">
              <a:buFont typeface="Wingdings,Sans-Serif" panose="020B0604020202020204" pitchFamily="34" charset="0"/>
              <a:buChar char="§"/>
            </a:pPr>
            <a:r>
              <a:rPr lang="en-US">
                <a:solidFill>
                  <a:schemeClr val="tx1">
                    <a:lumMod val="85000"/>
                    <a:lumOff val="15000"/>
                  </a:schemeClr>
                </a:solidFill>
              </a:rPr>
              <a:t>Administration costs (sponsoring organizations)</a:t>
            </a:r>
            <a:endParaRPr lang="en-US">
              <a:solidFill>
                <a:schemeClr val="tx1">
                  <a:lumMod val="85000"/>
                  <a:lumOff val="15000"/>
                </a:schemeClr>
              </a:solidFill>
              <a:cs typeface="Calibri"/>
            </a:endParaRPr>
          </a:p>
          <a:p>
            <a:pPr marL="800100" lvl="1" indent="-342900">
              <a:buFont typeface="Wingdings,Sans-Serif" panose="020B0604020202020204" pitchFamily="34" charset="0"/>
              <a:buChar char="§"/>
            </a:pPr>
            <a:r>
              <a:rPr lang="en-US">
                <a:solidFill>
                  <a:schemeClr val="tx1">
                    <a:lumMod val="85000"/>
                    <a:lumOff val="15000"/>
                  </a:schemeClr>
                </a:solidFill>
              </a:rPr>
              <a:t>Enhancing staff knowledge about nutrition and feeding participants</a:t>
            </a:r>
            <a:endParaRPr lang="en-US">
              <a:solidFill>
                <a:schemeClr val="tx1">
                  <a:lumMod val="85000"/>
                  <a:lumOff val="15000"/>
                </a:schemeClr>
              </a:solidFill>
              <a:cs typeface="Calibri"/>
            </a:endParaRPr>
          </a:p>
          <a:p>
            <a:pPr marL="800100" lvl="1" indent="-342900">
              <a:buFont typeface="Wingdings,Sans-Serif" panose="020B0604020202020204" pitchFamily="34" charset="0"/>
              <a:buChar char="§"/>
            </a:pPr>
            <a:r>
              <a:rPr lang="en-US">
                <a:solidFill>
                  <a:schemeClr val="tx1">
                    <a:lumMod val="85000"/>
                    <a:lumOff val="15000"/>
                  </a:schemeClr>
                </a:solidFill>
              </a:rPr>
              <a:t>Enhancing the menu by offering foods that meet program requirements</a:t>
            </a:r>
            <a:endParaRPr lang="en-US"/>
          </a:p>
          <a:p>
            <a:pPr marL="457200" lvl="1" indent="0">
              <a:lnSpc>
                <a:spcPct val="90000"/>
              </a:lnSpc>
              <a:spcBef>
                <a:spcPts val="1000"/>
              </a:spcBef>
              <a:buFont typeface="Wingdings,Sans-Serif"/>
              <a:buNone/>
            </a:pPr>
            <a:endParaRPr lang="en-US" b="1">
              <a:cs typeface="Calibri"/>
            </a:endParaRPr>
          </a:p>
          <a:p>
            <a:pPr marL="800100" lvl="1" indent="-342900">
              <a:lnSpc>
                <a:spcPct val="90000"/>
              </a:lnSpc>
              <a:spcBef>
                <a:spcPts val="1000"/>
              </a:spcBef>
              <a:buFont typeface="Wingdings,Sans-Serif"/>
              <a:buChar char="•"/>
            </a:pPr>
            <a:endParaRPr lang="en-US">
              <a:cs typeface="Calibri"/>
            </a:endParaRPr>
          </a:p>
          <a:p>
            <a:pPr marL="800100" lvl="1" indent="-342900">
              <a:lnSpc>
                <a:spcPct val="90000"/>
              </a:lnSpc>
              <a:spcBef>
                <a:spcPts val="1000"/>
              </a:spcBef>
              <a:buFont typeface="Wingdings,Sans-Serif"/>
              <a:buChar char="•"/>
            </a:pPr>
            <a:endParaRPr lang="en-US"/>
          </a:p>
          <a:p>
            <a:pPr marL="342900" indent="-342900">
              <a:lnSpc>
                <a:spcPct val="90000"/>
              </a:lnSpc>
              <a:spcBef>
                <a:spcPts val="1000"/>
              </a:spcBef>
              <a:buFont typeface="Wingdings,Sans-Serif"/>
              <a:buChar char="Ø"/>
            </a:pPr>
            <a:endParaRPr lang="en-US"/>
          </a:p>
        </p:txBody>
      </p:sp>
      <p:sp>
        <p:nvSpPr>
          <p:cNvPr id="4" name="Slide Number Placeholder 3"/>
          <p:cNvSpPr>
            <a:spLocks noGrp="1"/>
          </p:cNvSpPr>
          <p:nvPr>
            <p:ph type="sldNum" sz="quarter" idx="5"/>
          </p:nvPr>
        </p:nvSpPr>
        <p:spPr/>
        <p:txBody>
          <a:bodyPr/>
          <a:lstStyle/>
          <a:p>
            <a:fld id="{E881032E-8435-4810-B872-D429860A9133}" type="slidenum">
              <a:rPr lang="en-US" smtClean="0"/>
              <a:t>41</a:t>
            </a:fld>
            <a:endParaRPr lang="en-US"/>
          </a:p>
        </p:txBody>
      </p:sp>
    </p:spTree>
    <p:extLst>
      <p:ext uri="{BB962C8B-B14F-4D97-AF65-F5344CB8AC3E}">
        <p14:creationId xmlns:p14="http://schemas.microsoft.com/office/powerpoint/2010/main" val="4146378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CIVIL RIGHTS TRAINING</a:t>
            </a:r>
          </a:p>
        </p:txBody>
      </p:sp>
      <p:sp>
        <p:nvSpPr>
          <p:cNvPr id="4" name="Slide Number Placeholder 3"/>
          <p:cNvSpPr>
            <a:spLocks noGrp="1"/>
          </p:cNvSpPr>
          <p:nvPr>
            <p:ph type="sldNum" sz="quarter" idx="5"/>
          </p:nvPr>
        </p:nvSpPr>
        <p:spPr/>
        <p:txBody>
          <a:bodyPr/>
          <a:lstStyle/>
          <a:p>
            <a:fld id="{E881032E-8435-4810-B872-D429860A9133}" type="slidenum">
              <a:rPr lang="en-US" smtClean="0"/>
              <a:t>42</a:t>
            </a:fld>
            <a:endParaRPr lang="en-US"/>
          </a:p>
        </p:txBody>
      </p:sp>
    </p:spTree>
    <p:extLst>
      <p:ext uri="{BB962C8B-B14F-4D97-AF65-F5344CB8AC3E}">
        <p14:creationId xmlns:p14="http://schemas.microsoft.com/office/powerpoint/2010/main" val="31903390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YOU ARE ABLE TO USE THE ICN CIVIL RIGHTS ON LINE TRAINING – BE SURE STAFF SIGN IN AND ARE PRESENT IN THE TRAINING’S ENTIRITY.  </a:t>
            </a:r>
            <a:endParaRPr lang="en-US"/>
          </a:p>
          <a:p>
            <a:r>
              <a:rPr lang="en-US" b="1">
                <a:cs typeface="Calibri"/>
              </a:rPr>
              <a:t>ALSO FILL IN GAPS IN THE CIVIL RIGHTS TRAINING BY REVIEWING YOUR ORGANIZATION’S PROCESSES SUCH AS THE CIVIL RIGHTS COMPLAINT PROCEDURE; FORM AND THE COMPLAINT LOG.</a:t>
            </a:r>
            <a:endParaRPr lang="en-US"/>
          </a:p>
        </p:txBody>
      </p:sp>
      <p:sp>
        <p:nvSpPr>
          <p:cNvPr id="4" name="Slide Number Placeholder 3"/>
          <p:cNvSpPr>
            <a:spLocks noGrp="1"/>
          </p:cNvSpPr>
          <p:nvPr>
            <p:ph type="sldNum" sz="quarter" idx="5"/>
          </p:nvPr>
        </p:nvSpPr>
        <p:spPr/>
        <p:txBody>
          <a:bodyPr/>
          <a:lstStyle/>
          <a:p>
            <a:fld id="{E881032E-8435-4810-B872-D429860A9133}" type="slidenum">
              <a:rPr lang="en-US" smtClean="0"/>
              <a:t>43</a:t>
            </a:fld>
            <a:endParaRPr lang="en-US"/>
          </a:p>
        </p:txBody>
      </p:sp>
    </p:spTree>
    <p:extLst>
      <p:ext uri="{BB962C8B-B14F-4D97-AF65-F5344CB8AC3E}">
        <p14:creationId xmlns:p14="http://schemas.microsoft.com/office/powerpoint/2010/main" val="27062531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Segoe UI" panose="020B0502040204020203" pitchFamily="34" charset="0"/>
              <a:ea typeface="Calibri"/>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solidFill>
                <a:srgbClr val="000000"/>
              </a:solidFill>
              <a:effectLst/>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E881032E-8435-4810-B872-D429860A9133}" type="slidenum">
              <a:rPr lang="en-US" smtClean="0"/>
              <a:t>44</a:t>
            </a:fld>
            <a:endParaRPr lang="en-US"/>
          </a:p>
        </p:txBody>
      </p:sp>
    </p:spTree>
    <p:extLst>
      <p:ext uri="{BB962C8B-B14F-4D97-AF65-F5344CB8AC3E}">
        <p14:creationId xmlns:p14="http://schemas.microsoft.com/office/powerpoint/2010/main" val="41105249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IMPORTANT YOUR STAFF KNOWS ABOUT ADMIN REVIEWS CONDUCTED BY OSPI CHILD NUTRITION This slides shares information about these OSPI Admin Reviews</a:t>
            </a:r>
          </a:p>
          <a:p>
            <a:r>
              <a:rPr lang="en-US">
                <a:cs typeface="Calibri"/>
              </a:rPr>
              <a:t>We are reviewed by the state through an Administrative Review.  </a:t>
            </a:r>
          </a:p>
          <a:p>
            <a:r>
              <a:rPr lang="en-US">
                <a:cs typeface="Calibri"/>
              </a:rPr>
              <a:t>If, for any reason someone from the state agency drops by to observe a meal or to perform a review, we must allow them onsite with the following conditions:</a:t>
            </a:r>
          </a:p>
          <a:p>
            <a:r>
              <a:rPr lang="en-US">
                <a:cs typeface="Calibri"/>
              </a:rPr>
              <a:t>OSPI Child Nutrition Staff must introduce themselves and show employees their photo id</a:t>
            </a:r>
          </a:p>
          <a:p>
            <a:r>
              <a:rPr lang="en-US">
                <a:cs typeface="Calibri"/>
              </a:rPr>
              <a:t>Visits must be during regular business hours</a:t>
            </a:r>
          </a:p>
          <a:p>
            <a:r>
              <a:rPr lang="en-US">
                <a:cs typeface="Calibri"/>
              </a:rPr>
              <a:t>Meal observations portion of the review as well as the Administrative Review may be announced or unannounced</a:t>
            </a:r>
          </a:p>
          <a:p>
            <a:r>
              <a:rPr lang="en-US">
                <a:cs typeface="Calibri"/>
              </a:rPr>
              <a:t>Administrative Reviews occur at a minimum of once every 3 years</a:t>
            </a:r>
          </a:p>
          <a:p>
            <a:endParaRPr lang="en-US">
              <a:cs typeface="Calibri"/>
            </a:endParaRPr>
          </a:p>
        </p:txBody>
      </p:sp>
      <p:sp>
        <p:nvSpPr>
          <p:cNvPr id="4" name="Slide Number Placeholder 3"/>
          <p:cNvSpPr>
            <a:spLocks noGrp="1"/>
          </p:cNvSpPr>
          <p:nvPr>
            <p:ph type="sldNum" sz="quarter" idx="5"/>
          </p:nvPr>
        </p:nvSpPr>
        <p:spPr/>
        <p:txBody>
          <a:bodyPr/>
          <a:lstStyle/>
          <a:p>
            <a:fld id="{E881032E-8435-4810-B872-D429860A9133}" type="slidenum">
              <a:rPr lang="en-US" smtClean="0"/>
              <a:t>45</a:t>
            </a:fld>
            <a:endParaRPr lang="en-US"/>
          </a:p>
        </p:txBody>
      </p:sp>
    </p:spTree>
    <p:extLst>
      <p:ext uri="{BB962C8B-B14F-4D97-AF65-F5344CB8AC3E}">
        <p14:creationId xmlns:p14="http://schemas.microsoft.com/office/powerpoint/2010/main" val="28589488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IMPORTANT YOUR STAFF KNOWS ABOUT ADMIN REVIEWS CONDUCTED BY OSPI CHILD NUTRITION</a:t>
            </a:r>
          </a:p>
          <a:p>
            <a:r>
              <a:rPr lang="en-US">
                <a:cs typeface="Calibri"/>
              </a:rPr>
              <a:t>When the OSPI Child Nutrition reviewers visit our site(s) they review the following:</a:t>
            </a:r>
          </a:p>
          <a:p>
            <a:r>
              <a:rPr lang="en-US" b="1">
                <a:cs typeface="Calibri"/>
              </a:rPr>
              <a:t>Postings:</a:t>
            </a:r>
          </a:p>
          <a:p>
            <a:pPr marL="285750" indent="-285750">
              <a:buFont typeface="Wingdings" panose="05000000000000000000" pitchFamily="2" charset="2"/>
              <a:buChar char="§"/>
            </a:pPr>
            <a:r>
              <a:rPr lang="en-US" sz="1200">
                <a:cs typeface="Calibri"/>
              </a:rPr>
              <a:t>Dated Monthly Menu</a:t>
            </a:r>
          </a:p>
          <a:p>
            <a:pPr marL="285750" indent="-285750">
              <a:buFont typeface="Wingdings" panose="05000000000000000000" pitchFamily="2" charset="2"/>
              <a:buChar char="§"/>
            </a:pPr>
            <a:r>
              <a:rPr lang="en-US" sz="1200">
                <a:cs typeface="Calibri"/>
              </a:rPr>
              <a:t>Current License from DCYF, Tribal or government authority</a:t>
            </a:r>
          </a:p>
          <a:p>
            <a:pPr marL="285750" indent="-285750">
              <a:buFont typeface="Wingdings,Sans-Serif" panose="05000000000000000000" pitchFamily="2" charset="2"/>
              <a:buChar char="§"/>
            </a:pPr>
            <a:r>
              <a:rPr lang="en-US" sz="1200">
                <a:cs typeface="Calibri"/>
              </a:rPr>
              <a:t>And Justice for All </a:t>
            </a:r>
            <a:r>
              <a:rPr lang="en-US">
                <a:cs typeface="Calibri"/>
              </a:rPr>
              <a:t>Poster</a:t>
            </a:r>
          </a:p>
          <a:p>
            <a:pPr marL="285750" indent="-285750">
              <a:buFont typeface="Wingdings,Sans-Serif" panose="05000000000000000000" pitchFamily="2" charset="2"/>
              <a:buChar char="§"/>
            </a:pPr>
            <a:r>
              <a:rPr lang="en-US">
                <a:hlinkClick r:id="rId3">
                  <a:extLst>
                    <a:ext uri="{A12FA001-AC4F-418D-AE19-62706E023703}">
                      <ahyp:hlinkClr xmlns:ahyp="http://schemas.microsoft.com/office/drawing/2018/hyperlinkcolor" val="tx"/>
                    </a:ext>
                  </a:extLst>
                </a:hlinkClick>
              </a:rPr>
              <a:t>WIC Program Information</a:t>
            </a:r>
            <a:endParaRPr lang="en-US">
              <a:cs typeface="Calibri"/>
            </a:endParaRPr>
          </a:p>
          <a:p>
            <a:pPr marL="285750" indent="-285750">
              <a:buFont typeface="Wingdings,Sans-Serif" panose="05000000000000000000" pitchFamily="2" charset="2"/>
              <a:buChar char="§"/>
            </a:pPr>
            <a:r>
              <a:rPr lang="en-US">
                <a:hlinkClick r:id="rId4">
                  <a:extLst>
                    <a:ext uri="{A12FA001-AC4F-418D-AE19-62706E023703}">
                      <ahyp:hlinkClr xmlns:ahyp="http://schemas.microsoft.com/office/drawing/2018/hyperlinkcolor" val="tx"/>
                    </a:ext>
                  </a:extLst>
                </a:hlinkClick>
              </a:rPr>
              <a:t>Building for the Future Information Sheet</a:t>
            </a:r>
            <a:endParaRPr lang="en-US"/>
          </a:p>
          <a:p>
            <a:pPr marL="285750" indent="-285750">
              <a:buFont typeface="Wingdings" panose="05000000000000000000" pitchFamily="2" charset="2"/>
              <a:buChar char="§"/>
            </a:pPr>
            <a:endParaRPr lang="en-US" sz="1200">
              <a:cs typeface="Segoe UI"/>
            </a:endParaRPr>
          </a:p>
          <a:p>
            <a:r>
              <a:rPr lang="en-US" sz="1400" b="1">
                <a:cs typeface="Calibri"/>
              </a:rPr>
              <a:t>Financial Records:</a:t>
            </a:r>
          </a:p>
          <a:p>
            <a:pPr marL="342900" indent="-342900">
              <a:buFont typeface="Wingdings" panose="05000000000000000000" pitchFamily="2" charset="2"/>
              <a:buChar char="§"/>
            </a:pPr>
            <a:r>
              <a:rPr lang="en-US" sz="1200">
                <a:cs typeface="Calibri"/>
              </a:rPr>
              <a:t>Receipts for food</a:t>
            </a:r>
          </a:p>
          <a:p>
            <a:pPr marL="342900" indent="-342900">
              <a:buFont typeface="Wingdings" panose="05000000000000000000" pitchFamily="2" charset="2"/>
              <a:buChar char="§"/>
            </a:pPr>
            <a:r>
              <a:rPr lang="en-US" sz="1200">
                <a:cs typeface="Calibri"/>
              </a:rPr>
              <a:t>Labor costs</a:t>
            </a:r>
          </a:p>
          <a:p>
            <a:pPr marL="342900" indent="-342900">
              <a:buFont typeface="Wingdings" panose="05000000000000000000" pitchFamily="2" charset="2"/>
              <a:buChar char="§"/>
            </a:pPr>
            <a:r>
              <a:rPr lang="en-US" sz="1200">
                <a:cs typeface="Calibri"/>
              </a:rPr>
              <a:t>Administrative Costs (if applicable)</a:t>
            </a:r>
          </a:p>
          <a:p>
            <a:pPr marL="342900" indent="-342900">
              <a:buFont typeface="Wingdings" panose="05000000000000000000" pitchFamily="2" charset="2"/>
              <a:buChar char="§"/>
            </a:pPr>
            <a:r>
              <a:rPr lang="en-US" sz="1200">
                <a:cs typeface="Calibri"/>
              </a:rPr>
              <a:t>EIEAs/Enrollment Forms</a:t>
            </a:r>
          </a:p>
          <a:p>
            <a:pPr marL="342900" indent="-342900">
              <a:buFont typeface="Wingdings" panose="05000000000000000000" pitchFamily="2" charset="2"/>
              <a:buChar char="§"/>
            </a:pPr>
            <a:r>
              <a:rPr lang="en-US" sz="1200">
                <a:cs typeface="Calibri"/>
              </a:rPr>
              <a:t>Claim Documentation</a:t>
            </a:r>
          </a:p>
          <a:p>
            <a:pPr marL="0" indent="0">
              <a:buFont typeface="Wingdings" panose="05000000000000000000" pitchFamily="2" charset="2"/>
              <a:buNone/>
            </a:pPr>
            <a:r>
              <a:rPr lang="en-US" sz="1200" b="1">
                <a:cs typeface="Calibri"/>
              </a:rPr>
              <a:t>Kitchen:</a:t>
            </a:r>
          </a:p>
          <a:p>
            <a:pPr marL="342900" indent="-342900">
              <a:buFont typeface="Wingdings" panose="05000000000000000000" pitchFamily="2" charset="2"/>
              <a:buChar char="§"/>
            </a:pPr>
            <a:r>
              <a:rPr lang="en-US" sz="1200">
                <a:cs typeface="Calibri"/>
              </a:rPr>
              <a:t>Meal preparation</a:t>
            </a:r>
          </a:p>
          <a:p>
            <a:pPr marL="342900" indent="-342900">
              <a:buFont typeface="Wingdings" panose="05000000000000000000" pitchFamily="2" charset="2"/>
              <a:buChar char="§"/>
            </a:pPr>
            <a:r>
              <a:rPr lang="en-US" sz="1200">
                <a:cs typeface="Calibri"/>
              </a:rPr>
              <a:t>Food inventory/storage</a:t>
            </a:r>
          </a:p>
          <a:p>
            <a:pPr marL="342900" indent="-342900">
              <a:buFont typeface="Wingdings" panose="05000000000000000000" pitchFamily="2" charset="2"/>
              <a:buChar char="§"/>
            </a:pPr>
            <a:r>
              <a:rPr lang="en-US" sz="1200">
                <a:cs typeface="Calibri"/>
              </a:rPr>
              <a:t>Refrigerator/Freezer temperature logs</a:t>
            </a:r>
          </a:p>
          <a:p>
            <a:pPr marL="342900" indent="-342900">
              <a:buFont typeface="Wingdings" panose="05000000000000000000" pitchFamily="2" charset="2"/>
              <a:buChar char="§"/>
            </a:pPr>
            <a:r>
              <a:rPr lang="en-US" sz="1200">
                <a:cs typeface="Calibri"/>
              </a:rPr>
              <a:t>Valid Food Handlers Cards</a:t>
            </a:r>
          </a:p>
          <a:p>
            <a:pPr marL="342900" indent="-342900">
              <a:buFont typeface="Wingdings" panose="05000000000000000000" pitchFamily="2" charset="2"/>
              <a:buChar char="§"/>
            </a:pPr>
            <a:r>
              <a:rPr lang="en-US" sz="1200">
                <a:cs typeface="Calibri"/>
              </a:rPr>
              <a:t>Cleanliness</a:t>
            </a:r>
          </a:p>
          <a:p>
            <a:pPr marL="342900" indent="-342900">
              <a:buFont typeface="Wingdings" panose="05000000000000000000" pitchFamily="2" charset="2"/>
              <a:buChar char="§"/>
            </a:pPr>
            <a:r>
              <a:rPr lang="en-US" sz="1200">
                <a:cs typeface="Calibri"/>
              </a:rPr>
              <a:t>Food Safety and Sanitation</a:t>
            </a:r>
          </a:p>
          <a:p>
            <a:pPr marL="342900" indent="-342900">
              <a:buFont typeface="Wingdings" panose="05000000000000000000" pitchFamily="2" charset="2"/>
              <a:buChar char="§"/>
            </a:pPr>
            <a:r>
              <a:rPr lang="en-US" sz="1200">
                <a:cs typeface="Calibri"/>
              </a:rPr>
              <a:t>Recipes</a:t>
            </a:r>
          </a:p>
          <a:p>
            <a:pPr marL="342900" indent="-342900">
              <a:buFont typeface="Wingdings" panose="05000000000000000000" pitchFamily="2" charset="2"/>
              <a:buChar char="§"/>
            </a:pPr>
            <a:r>
              <a:rPr lang="en-US" sz="1200">
                <a:cs typeface="Calibri"/>
              </a:rPr>
              <a:t>CN labels and/or Product Formulation</a:t>
            </a:r>
            <a:r>
              <a:rPr lang="en-US">
                <a:cs typeface="Calibri"/>
              </a:rPr>
              <a:t> Information</a:t>
            </a:r>
            <a:endParaRPr lang="en-US" sz="1200">
              <a:cs typeface="Calibri"/>
            </a:endParaRPr>
          </a:p>
          <a:p>
            <a:pPr marL="342900" indent="-342900">
              <a:buFont typeface="Wingdings" panose="05000000000000000000" pitchFamily="2" charset="2"/>
              <a:buChar char="§"/>
            </a:pPr>
            <a:endParaRPr lang="en-US" sz="1200">
              <a:cs typeface="Segoe UI"/>
            </a:endParaRPr>
          </a:p>
          <a:p>
            <a:pPr marL="285750" indent="-285750">
              <a:buFont typeface="Wingdings" panose="05000000000000000000" pitchFamily="2" charset="2"/>
              <a:buChar char="§"/>
            </a:pPr>
            <a:endParaRPr lang="en-US" sz="1200">
              <a:cs typeface="Segoe UI"/>
            </a:endParaRPr>
          </a:p>
          <a:p>
            <a:endParaRPr lang="en-US">
              <a:cs typeface="Calibri"/>
            </a:endParaRPr>
          </a:p>
        </p:txBody>
      </p:sp>
      <p:sp>
        <p:nvSpPr>
          <p:cNvPr id="4" name="Slide Number Placeholder 3"/>
          <p:cNvSpPr>
            <a:spLocks noGrp="1"/>
          </p:cNvSpPr>
          <p:nvPr>
            <p:ph type="sldNum" sz="quarter" idx="5"/>
          </p:nvPr>
        </p:nvSpPr>
        <p:spPr/>
        <p:txBody>
          <a:bodyPr/>
          <a:lstStyle/>
          <a:p>
            <a:fld id="{E881032E-8435-4810-B872-D429860A9133}" type="slidenum">
              <a:rPr lang="en-US" smtClean="0"/>
              <a:t>46</a:t>
            </a:fld>
            <a:endParaRPr lang="en-US"/>
          </a:p>
        </p:txBody>
      </p:sp>
    </p:spTree>
    <p:extLst>
      <p:ext uri="{BB962C8B-B14F-4D97-AF65-F5344CB8AC3E}">
        <p14:creationId xmlns:p14="http://schemas.microsoft.com/office/powerpoint/2010/main" val="34485622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IMPORTANT YOUR STAFF KNOWS ABOUT ADMINISTRATIVE REVIEWS CONDUCTED BY OSPI CHILD NUTRITION</a:t>
            </a:r>
          </a:p>
          <a:p>
            <a:r>
              <a:rPr lang="en-US">
                <a:cs typeface="Calibri"/>
              </a:rPr>
              <a:t>These are the records that OSPI Child Nutrition will review when on-site</a:t>
            </a:r>
          </a:p>
          <a:p>
            <a:pPr marL="285750" indent="-228600">
              <a:lnSpc>
                <a:spcPct val="90000"/>
              </a:lnSpc>
              <a:spcAft>
                <a:spcPts val="600"/>
              </a:spcAft>
              <a:buFont typeface="Arial" panose="020B0604020202020204" pitchFamily="34" charset="0"/>
              <a:buChar char="•"/>
            </a:pPr>
            <a:r>
              <a:rPr lang="en-US" sz="1200"/>
              <a:t>Attendance Records</a:t>
            </a:r>
            <a:endParaRPr lang="en-US" sz="1200">
              <a:cs typeface="Calibri"/>
            </a:endParaRPr>
          </a:p>
          <a:p>
            <a:pPr marL="285750" indent="-228600">
              <a:lnSpc>
                <a:spcPct val="90000"/>
              </a:lnSpc>
              <a:spcAft>
                <a:spcPts val="600"/>
              </a:spcAft>
              <a:buFont typeface="Arial" panose="020B0604020202020204" pitchFamily="34" charset="0"/>
              <a:buChar char="•"/>
            </a:pPr>
            <a:r>
              <a:rPr lang="en-US" sz="1200"/>
              <a:t>Meal Counts</a:t>
            </a:r>
            <a:endParaRPr lang="en-US" sz="1200">
              <a:cs typeface="Calibri"/>
            </a:endParaRPr>
          </a:p>
          <a:p>
            <a:pPr marL="285750" indent="-228600">
              <a:lnSpc>
                <a:spcPct val="90000"/>
              </a:lnSpc>
              <a:spcAft>
                <a:spcPts val="600"/>
              </a:spcAft>
              <a:buFont typeface="Arial" panose="020B0604020202020204" pitchFamily="34" charset="0"/>
              <a:buChar char="•"/>
            </a:pPr>
            <a:r>
              <a:rPr lang="en-US" sz="1200"/>
              <a:t>Required CACFP Training Documentation</a:t>
            </a:r>
            <a:endParaRPr lang="en-US" sz="1200">
              <a:cs typeface="Calibri"/>
            </a:endParaRPr>
          </a:p>
          <a:p>
            <a:pPr marL="285750" indent="-228600">
              <a:lnSpc>
                <a:spcPct val="90000"/>
              </a:lnSpc>
              <a:spcAft>
                <a:spcPts val="600"/>
              </a:spcAft>
              <a:buFont typeface="Arial" panose="020B0604020202020204" pitchFamily="34" charset="0"/>
              <a:buChar char="•"/>
            </a:pPr>
            <a:r>
              <a:rPr lang="en-US" sz="1200"/>
              <a:t>CACFP Infant Meal Form</a:t>
            </a:r>
            <a:endParaRPr lang="en-US" sz="1200">
              <a:cs typeface="Calibri"/>
            </a:endParaRPr>
          </a:p>
          <a:p>
            <a:pPr marL="285750" indent="-228600">
              <a:lnSpc>
                <a:spcPct val="90000"/>
              </a:lnSpc>
              <a:spcAft>
                <a:spcPts val="600"/>
              </a:spcAft>
              <a:buFont typeface="Arial" panose="020B0604020202020204" pitchFamily="34" charset="0"/>
              <a:buChar char="•"/>
            </a:pPr>
            <a:r>
              <a:rPr lang="en-US" sz="1200"/>
              <a:t>Request for Special Dietary Needs Accommodations</a:t>
            </a:r>
            <a:endParaRPr lang="en-US" sz="1200">
              <a:cs typeface="Calibri"/>
            </a:endParaRPr>
          </a:p>
          <a:p>
            <a:pPr marL="285750" indent="-228600">
              <a:lnSpc>
                <a:spcPct val="90000"/>
              </a:lnSpc>
              <a:spcAft>
                <a:spcPts val="600"/>
              </a:spcAft>
              <a:buFont typeface="Arial" panose="020B0604020202020204" pitchFamily="34" charset="0"/>
              <a:buChar char="•"/>
            </a:pPr>
            <a:r>
              <a:rPr lang="en-US" sz="1200"/>
              <a:t>Request for Special Milk</a:t>
            </a:r>
            <a:endParaRPr lang="en-US" sz="1200">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881032E-8435-4810-B872-D429860A9133}" type="slidenum">
              <a:rPr lang="en-US" smtClean="0"/>
              <a:t>47</a:t>
            </a:fld>
            <a:endParaRPr lang="en-US"/>
          </a:p>
        </p:txBody>
      </p:sp>
    </p:spTree>
    <p:extLst>
      <p:ext uri="{BB962C8B-B14F-4D97-AF65-F5344CB8AC3E}">
        <p14:creationId xmlns:p14="http://schemas.microsoft.com/office/powerpoint/2010/main" val="42528537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cs typeface="Calibri"/>
              </a:rPr>
              <a:t>IMPORTANT YOUR STAFF KNOWS ABOUT ADMIN REVIEWS CONDUCTED BY OSPI CHILD NUTRITION</a:t>
            </a:r>
          </a:p>
          <a:p>
            <a:r>
              <a:rPr lang="en-US">
                <a:cs typeface="Calibri"/>
              </a:rPr>
              <a:t>It can be stressful for you as staff in the classroom during a meal observation is conducted by OSPI</a:t>
            </a:r>
          </a:p>
          <a:p>
            <a:r>
              <a:rPr lang="en-US">
                <a:cs typeface="Calibri"/>
              </a:rPr>
              <a:t>The Reviewers are looking evidence that you are aware of CACFP requirements that we are going over in this training.  </a:t>
            </a:r>
          </a:p>
          <a:p>
            <a:r>
              <a:rPr lang="en-US" b="1">
                <a:cs typeface="Calibri"/>
              </a:rPr>
              <a:t>Here are some items the reviewer will be looking at</a:t>
            </a:r>
            <a:r>
              <a:rPr lang="en-US">
                <a:cs typeface="Calibri"/>
              </a:rPr>
              <a:t>:</a:t>
            </a:r>
          </a:p>
          <a:p>
            <a:r>
              <a:rPr lang="en-US">
                <a:cs typeface="Calibri"/>
              </a:rPr>
              <a:t>Did the participants wash their hands with soap and water?</a:t>
            </a:r>
          </a:p>
          <a:p>
            <a:r>
              <a:rPr lang="en-US">
                <a:cs typeface="Calibri"/>
              </a:rPr>
              <a:t>Is the meal served during the approved meal service time? </a:t>
            </a:r>
          </a:p>
          <a:p>
            <a:r>
              <a:rPr lang="en-US">
                <a:cs typeface="Calibri"/>
              </a:rPr>
              <a:t>Did the foods served match the foods listed on the menu?</a:t>
            </a:r>
          </a:p>
          <a:p>
            <a:r>
              <a:rPr lang="en-US">
                <a:cs typeface="Calibri"/>
              </a:rPr>
              <a:t>Are all components of a creditable meal served at the same time? </a:t>
            </a:r>
          </a:p>
          <a:p>
            <a:r>
              <a:rPr lang="en-US">
                <a:cs typeface="Calibri"/>
              </a:rPr>
              <a:t>Is the correct portion available for each participant?</a:t>
            </a:r>
          </a:p>
          <a:p>
            <a:r>
              <a:rPr lang="en-US">
                <a:cs typeface="Calibri"/>
              </a:rPr>
              <a:t>Were point of service meal counts taken properly? </a:t>
            </a:r>
          </a:p>
          <a:p>
            <a:endParaRPr lang="en-US">
              <a:cs typeface="Calibri"/>
            </a:endParaRPr>
          </a:p>
          <a:p>
            <a:endParaRPr lang="en-US">
              <a:cs typeface="Calibri"/>
            </a:endParaRPr>
          </a:p>
          <a:p>
            <a:endParaRPr lang="en-US">
              <a:cs typeface="Calibri"/>
            </a:endParaRPr>
          </a:p>
          <a:p>
            <a:r>
              <a:rPr lang="en-US">
                <a:cs typeface="Calibri"/>
              </a:rPr>
              <a:t> </a:t>
            </a:r>
            <a:endParaRPr lang="en-US"/>
          </a:p>
        </p:txBody>
      </p:sp>
      <p:sp>
        <p:nvSpPr>
          <p:cNvPr id="4" name="Slide Number Placeholder 3"/>
          <p:cNvSpPr>
            <a:spLocks noGrp="1"/>
          </p:cNvSpPr>
          <p:nvPr>
            <p:ph type="sldNum" sz="quarter" idx="5"/>
          </p:nvPr>
        </p:nvSpPr>
        <p:spPr/>
        <p:txBody>
          <a:bodyPr/>
          <a:lstStyle/>
          <a:p>
            <a:fld id="{E881032E-8435-4810-B872-D429860A9133}" type="slidenum">
              <a:rPr lang="en-US" smtClean="0"/>
              <a:t>48</a:t>
            </a:fld>
            <a:endParaRPr lang="en-US"/>
          </a:p>
        </p:txBody>
      </p:sp>
    </p:spTree>
    <p:extLst>
      <p:ext uri="{BB962C8B-B14F-4D97-AF65-F5344CB8AC3E}">
        <p14:creationId xmlns:p14="http://schemas.microsoft.com/office/powerpoint/2010/main" val="36975912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DELETE THIS SLIDE IF YOU DO NOT CLAIM INFANTS</a:t>
            </a:r>
          </a:p>
          <a:p>
            <a:r>
              <a:rPr lang="en-US">
                <a:cs typeface="Calibri"/>
              </a:rPr>
              <a:t>The reviewer will look for availability of center provided formula and foods as well as documentation on each child's developmental readiness, communication with parents, meal count records and the posted menu.</a:t>
            </a:r>
          </a:p>
          <a:p>
            <a:endParaRPr lang="en-US">
              <a:cs typeface="Calibri"/>
            </a:endParaRPr>
          </a:p>
        </p:txBody>
      </p:sp>
      <p:sp>
        <p:nvSpPr>
          <p:cNvPr id="4" name="Slide Number Placeholder 3"/>
          <p:cNvSpPr>
            <a:spLocks noGrp="1"/>
          </p:cNvSpPr>
          <p:nvPr>
            <p:ph type="sldNum" sz="quarter" idx="5"/>
          </p:nvPr>
        </p:nvSpPr>
        <p:spPr/>
        <p:txBody>
          <a:bodyPr/>
          <a:lstStyle/>
          <a:p>
            <a:fld id="{E881032E-8435-4810-B872-D429860A9133}" type="slidenum">
              <a:rPr lang="en-US" smtClean="0"/>
              <a:t>49</a:t>
            </a:fld>
            <a:endParaRPr lang="en-US"/>
          </a:p>
        </p:txBody>
      </p:sp>
    </p:spTree>
    <p:extLst>
      <p:ext uri="{BB962C8B-B14F-4D97-AF65-F5344CB8AC3E}">
        <p14:creationId xmlns:p14="http://schemas.microsoft.com/office/powerpoint/2010/main" val="1170219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dirty="0"/>
              <a:t>This customizable power point presentation may be used for your organization’s annual required training and as needed for new hires!  Edit this slide to reflect the Trainer’s name title and your organization!</a:t>
            </a:r>
          </a:p>
          <a:p>
            <a:pPr marL="628650" lvl="1" indent="-171450" algn="l">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881032E-8435-4810-B872-D429860A9133}" type="slidenum">
              <a:rPr lang="en-US" smtClean="0"/>
              <a:t>5</a:t>
            </a:fld>
            <a:endParaRPr lang="en-US"/>
          </a:p>
        </p:txBody>
      </p:sp>
    </p:spTree>
    <p:extLst>
      <p:ext uri="{BB962C8B-B14F-4D97-AF65-F5344CB8AC3E}">
        <p14:creationId xmlns:p14="http://schemas.microsoft.com/office/powerpoint/2010/main" val="22736197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At the end of a review, the reviewer will go over the results with the owner/ responsible principal. </a:t>
            </a:r>
          </a:p>
          <a:p>
            <a:r>
              <a:rPr lang="en-US">
                <a:cs typeface="Calibri"/>
              </a:rPr>
              <a:t>There may be findings with areas of technical assistance while other findings may deem corrective action assigned to the institution.  </a:t>
            </a:r>
          </a:p>
          <a:p>
            <a:r>
              <a:rPr lang="en-US">
                <a:cs typeface="Calibri"/>
              </a:rPr>
              <a:t>When errors are made in the operation of the CACFP there is a possibility that we will have to pay money back or in some cases money may actually be owed to us. </a:t>
            </a:r>
            <a:endParaRPr lang="en-US"/>
          </a:p>
          <a:p>
            <a:r>
              <a:rPr lang="en-US">
                <a:cs typeface="Calibri"/>
              </a:rPr>
              <a:t>Examples of how this relates to you and your job:</a:t>
            </a:r>
          </a:p>
          <a:p>
            <a:r>
              <a:rPr lang="en-US">
                <a:cs typeface="Calibri"/>
              </a:rPr>
              <a:t>During the meal observation, the reviewer noticed that 2% milk was being served to pre school age children.  2% milk is not creditable.</a:t>
            </a:r>
          </a:p>
          <a:p>
            <a:r>
              <a:rPr lang="en-US">
                <a:cs typeface="Calibri"/>
              </a:rPr>
              <a:t>The reviewer will inform you that you cannot count any of the meals served with 2% milk. </a:t>
            </a:r>
          </a:p>
          <a:p>
            <a:r>
              <a:rPr lang="en-US">
                <a:cs typeface="Calibri"/>
              </a:rPr>
              <a:t>You may feel embarrassed, upset, and worried you will be in trouble, yet in this example, who all had a part in the error? </a:t>
            </a:r>
          </a:p>
          <a:p>
            <a:r>
              <a:rPr lang="en-US">
                <a:cs typeface="Calibri"/>
              </a:rPr>
              <a:t>The person who plans the menu?</a:t>
            </a:r>
          </a:p>
          <a:p>
            <a:r>
              <a:rPr lang="en-US">
                <a:cs typeface="Calibri"/>
              </a:rPr>
              <a:t>The person who orders the milk?</a:t>
            </a:r>
          </a:p>
          <a:p>
            <a:r>
              <a:rPr lang="en-US">
                <a:cs typeface="Calibri"/>
              </a:rPr>
              <a:t>The person who validates allowable costs with CACFP funds?</a:t>
            </a:r>
          </a:p>
          <a:p>
            <a:r>
              <a:rPr lang="en-US">
                <a:cs typeface="Calibri"/>
              </a:rPr>
              <a:t>The person who serves the milk?</a:t>
            </a:r>
          </a:p>
          <a:p>
            <a:endParaRPr lang="en-US">
              <a:cs typeface="Calibri"/>
            </a:endParaRPr>
          </a:p>
          <a:p>
            <a:r>
              <a:rPr lang="en-US">
                <a:cs typeface="Calibri"/>
              </a:rPr>
              <a:t>If any one of these individuals knew the meal pattern they could have raised the issue and prevented an error that resulted in meal disallowances. </a:t>
            </a:r>
            <a:r>
              <a:rPr lang="en-US" b="1">
                <a:cs typeface="Calibri"/>
              </a:rPr>
              <a:t>CACFP is everyone's responsibility</a:t>
            </a:r>
            <a:r>
              <a:rPr lang="en-US">
                <a:cs typeface="Calibri"/>
              </a:rPr>
              <a:t>. </a:t>
            </a:r>
          </a:p>
          <a:p>
            <a:r>
              <a:rPr lang="en-US">
                <a:cs typeface="Calibri"/>
              </a:rPr>
              <a:t>This is a good example why we all need CACFP training so we feel confident when we are reviewed.</a:t>
            </a:r>
          </a:p>
          <a:p>
            <a:endParaRPr lang="en-US">
              <a:cs typeface="Calibri"/>
            </a:endParaRPr>
          </a:p>
        </p:txBody>
      </p:sp>
      <p:sp>
        <p:nvSpPr>
          <p:cNvPr id="4" name="Slide Number Placeholder 3"/>
          <p:cNvSpPr>
            <a:spLocks noGrp="1"/>
          </p:cNvSpPr>
          <p:nvPr>
            <p:ph type="sldNum" sz="quarter" idx="5"/>
          </p:nvPr>
        </p:nvSpPr>
        <p:spPr/>
        <p:txBody>
          <a:bodyPr/>
          <a:lstStyle/>
          <a:p>
            <a:fld id="{E881032E-8435-4810-B872-D429860A9133}" type="slidenum">
              <a:rPr lang="en-US" smtClean="0"/>
              <a:t>50</a:t>
            </a:fld>
            <a:endParaRPr lang="en-US"/>
          </a:p>
        </p:txBody>
      </p:sp>
    </p:spTree>
    <p:extLst>
      <p:ext uri="{BB962C8B-B14F-4D97-AF65-F5344CB8AC3E}">
        <p14:creationId xmlns:p14="http://schemas.microsoft.com/office/powerpoint/2010/main" val="37890042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 are there any questions?</a:t>
            </a:r>
          </a:p>
          <a:p>
            <a:endParaRPr lang="en-US"/>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1879275" rtl="0" eaLnBrk="1" fontAlgn="auto" latinLnBrk="0" hangingPunct="1">
              <a:lnSpc>
                <a:spcPct val="100000"/>
              </a:lnSpc>
              <a:spcBef>
                <a:spcPts val="0"/>
              </a:spcBef>
              <a:spcAft>
                <a:spcPts val="0"/>
              </a:spcAft>
              <a:buClrTx/>
              <a:buSzTx/>
              <a:buFontTx/>
              <a:buNone/>
              <a:tabLst/>
              <a:defRPr/>
            </a:pPr>
            <a:fld id="{71CD1C34-72C1-4C67-AAFF-0B8CE9936A77}" type="slidenum">
              <a:rPr kumimoji="0" lang="en-US" sz="25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879275" rtl="0" eaLnBrk="1" fontAlgn="auto" latinLnBrk="0" hangingPunct="1">
                <a:lnSpc>
                  <a:spcPct val="100000"/>
                </a:lnSpc>
                <a:spcBef>
                  <a:spcPts val="0"/>
                </a:spcBef>
                <a:spcAft>
                  <a:spcPts val="0"/>
                </a:spcAft>
                <a:buClrTx/>
                <a:buSzTx/>
                <a:buFontTx/>
                <a:buNone/>
                <a:tabLst/>
                <a:defRPr/>
              </a:pPr>
              <a:t>51</a:t>
            </a:fld>
            <a:endParaRPr kumimoji="0" lang="en-US" sz="2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45226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Segoe UI" panose="020B0502040204020203" pitchFamily="34" charset="0"/>
              <a:ea typeface="Calibri"/>
              <a:cs typeface="Segoe UI" panose="020B0502040204020203" pitchFamily="34" charset="0"/>
            </a:endParaRPr>
          </a:p>
          <a:p>
            <a:pPr>
              <a:defRPr/>
            </a:pPr>
            <a:r>
              <a:rPr lang="en-US" sz="1200" b="1" i="0">
                <a:solidFill>
                  <a:srgbClr val="000000"/>
                </a:solidFill>
                <a:effectLst/>
                <a:latin typeface="Segoe UI"/>
                <a:cs typeface="Segoe UI"/>
              </a:rPr>
              <a:t>THIS SECTION IS FOR SPONSORING ORGANIZATIONS ONLY – INDEPENDENTS DELETE THIS SLIDE AND THOSE </a:t>
            </a:r>
            <a:r>
              <a:rPr lang="en-US" b="1">
                <a:solidFill>
                  <a:srgbClr val="000000"/>
                </a:solidFill>
                <a:latin typeface="Segoe UI"/>
                <a:cs typeface="Segoe UI"/>
              </a:rPr>
              <a:t>THAT FOLLOW </a:t>
            </a:r>
            <a:r>
              <a:rPr lang="en-US" sz="1200" b="1" i="0">
                <a:solidFill>
                  <a:srgbClr val="000000"/>
                </a:solidFill>
                <a:effectLst/>
                <a:latin typeface="Segoe UI"/>
                <a:cs typeface="Segoe UI"/>
              </a:rPr>
              <a:t>THIS ONE.</a:t>
            </a:r>
          </a:p>
          <a:p>
            <a:endParaRPr lang="en-US"/>
          </a:p>
        </p:txBody>
      </p:sp>
      <p:sp>
        <p:nvSpPr>
          <p:cNvPr id="4" name="Slide Number Placeholder 3"/>
          <p:cNvSpPr>
            <a:spLocks noGrp="1"/>
          </p:cNvSpPr>
          <p:nvPr>
            <p:ph type="sldNum" sz="quarter" idx="5"/>
          </p:nvPr>
        </p:nvSpPr>
        <p:spPr/>
        <p:txBody>
          <a:bodyPr/>
          <a:lstStyle/>
          <a:p>
            <a:fld id="{E881032E-8435-4810-B872-D429860A9133}" type="slidenum">
              <a:rPr lang="en-US" smtClean="0"/>
              <a:t>52</a:t>
            </a:fld>
            <a:endParaRPr lang="en-US"/>
          </a:p>
        </p:txBody>
      </p:sp>
    </p:spTree>
    <p:extLst>
      <p:ext uri="{BB962C8B-B14F-4D97-AF65-F5344CB8AC3E}">
        <p14:creationId xmlns:p14="http://schemas.microsoft.com/office/powerpoint/2010/main" val="5063115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MONITOR STAFF TRAINING FOR SPONSORING ORGANIZATIONS (SPONSORS WITH MORE THAN ONE SITE) </a:t>
            </a:r>
          </a:p>
        </p:txBody>
      </p:sp>
      <p:sp>
        <p:nvSpPr>
          <p:cNvPr id="4" name="Slide Number Placeholder 3"/>
          <p:cNvSpPr>
            <a:spLocks noGrp="1"/>
          </p:cNvSpPr>
          <p:nvPr>
            <p:ph type="sldNum" sz="quarter" idx="5"/>
          </p:nvPr>
        </p:nvSpPr>
        <p:spPr/>
        <p:txBody>
          <a:bodyPr/>
          <a:lstStyle/>
          <a:p>
            <a:fld id="{E881032E-8435-4810-B872-D429860A9133}" type="slidenum">
              <a:rPr lang="en-US" smtClean="0"/>
              <a:t>53</a:t>
            </a:fld>
            <a:endParaRPr lang="en-US"/>
          </a:p>
        </p:txBody>
      </p:sp>
    </p:spTree>
    <p:extLst>
      <p:ext uri="{BB962C8B-B14F-4D97-AF65-F5344CB8AC3E}">
        <p14:creationId xmlns:p14="http://schemas.microsoft.com/office/powerpoint/2010/main" val="11451971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cs typeface="Calibri"/>
              </a:rPr>
              <a:t>SPONSORING ORGS – EDIT AND INDEPENDENTS DELETE THIS SLIDE</a:t>
            </a:r>
          </a:p>
          <a:p>
            <a:pPr>
              <a:buFont typeface="Arial" panose="020B0604020202020204" pitchFamily="34" charset="0"/>
              <a:buChar char="•"/>
            </a:pPr>
            <a:r>
              <a:rPr lang="en-US" sz="1100" dirty="0">
                <a:cs typeface="Calibri"/>
              </a:rPr>
              <a:t>Management Plan outlines monitoring for our organization</a:t>
            </a:r>
          </a:p>
          <a:p>
            <a:pPr lvl="1">
              <a:buFont typeface="Wingdings" panose="05000000000000000000" pitchFamily="2" charset="2"/>
              <a:buChar char="§"/>
            </a:pPr>
            <a:r>
              <a:rPr lang="en-US" sz="1100" dirty="0">
                <a:cs typeface="Calibri"/>
              </a:rPr>
              <a:t>Monitoring Reviews:</a:t>
            </a:r>
          </a:p>
          <a:p>
            <a:pPr lvl="2">
              <a:buFont typeface="Wingdings" panose="05000000000000000000" pitchFamily="2" charset="2"/>
              <a:buChar char="§"/>
            </a:pPr>
            <a:r>
              <a:rPr lang="en-US" sz="1100" dirty="0">
                <a:cs typeface="Calibri"/>
              </a:rPr>
              <a:t>Staff representatives may introduce themselves and show site employees your photo ID</a:t>
            </a:r>
          </a:p>
          <a:p>
            <a:pPr lvl="2">
              <a:buFont typeface="Wingdings" panose="05000000000000000000" pitchFamily="2" charset="2"/>
              <a:buChar char="§"/>
            </a:pPr>
            <a:r>
              <a:rPr lang="en-US" sz="1100" dirty="0">
                <a:cs typeface="Calibri"/>
              </a:rPr>
              <a:t>Must be during regular business hours</a:t>
            </a:r>
          </a:p>
          <a:p>
            <a:pPr lvl="2">
              <a:buFont typeface="Wingdings" panose="05000000000000000000" pitchFamily="2" charset="2"/>
              <a:buChar char="§"/>
            </a:pPr>
            <a:r>
              <a:rPr lang="en-US" sz="1100" dirty="0">
                <a:hlinkClick r:id="rId3">
                  <a:extLst>
                    <a:ext uri="{A12FA001-AC4F-418D-AE19-62706E023703}">
                      <ahyp:hlinkClr xmlns:ahyp="http://schemas.microsoft.com/office/drawing/2018/hyperlinkcolor" val="tx"/>
                    </a:ext>
                  </a:extLst>
                </a:hlinkClick>
              </a:rPr>
              <a:t>CACFP Monitoring for Sponsoring Organizations Reference Sheet (www.k12.wa.us)</a:t>
            </a:r>
            <a:endParaRPr lang="en-US" sz="1100" dirty="0"/>
          </a:p>
          <a:p>
            <a:pPr marL="1828800" lvl="4" indent="0">
              <a:buNone/>
            </a:pPr>
            <a:endParaRPr lang="en-US" sz="1100" dirty="0">
              <a:cs typeface="Segoe UI"/>
            </a:endParaRPr>
          </a:p>
          <a:p>
            <a:pPr marL="914400" lvl="2" indent="0">
              <a:buNone/>
            </a:pPr>
            <a:endParaRPr lang="en-US" sz="1100" dirty="0">
              <a:cs typeface="Calibri"/>
            </a:endParaRPr>
          </a:p>
          <a:p>
            <a:endParaRPr lang="en-US" b="1" dirty="0">
              <a:cs typeface="Calibri"/>
            </a:endParaRPr>
          </a:p>
        </p:txBody>
      </p:sp>
      <p:sp>
        <p:nvSpPr>
          <p:cNvPr id="4" name="Slide Number Placeholder 3"/>
          <p:cNvSpPr>
            <a:spLocks noGrp="1"/>
          </p:cNvSpPr>
          <p:nvPr>
            <p:ph type="sldNum" sz="quarter" idx="5"/>
          </p:nvPr>
        </p:nvSpPr>
        <p:spPr/>
        <p:txBody>
          <a:bodyPr/>
          <a:lstStyle/>
          <a:p>
            <a:fld id="{E881032E-8435-4810-B872-D429860A9133}" type="slidenum">
              <a:rPr lang="en-US" smtClean="0"/>
              <a:t>54</a:t>
            </a:fld>
            <a:endParaRPr lang="en-US"/>
          </a:p>
        </p:txBody>
      </p:sp>
    </p:spTree>
    <p:extLst>
      <p:ext uri="{BB962C8B-B14F-4D97-AF65-F5344CB8AC3E}">
        <p14:creationId xmlns:p14="http://schemas.microsoft.com/office/powerpoint/2010/main" val="37566693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SPONSORING ORGS – EDIT AND INDEPENDENTS DELETE THIS SLIDE</a:t>
            </a:r>
          </a:p>
          <a:p>
            <a:pPr lvl="2">
              <a:buFont typeface="Wingdings" panose="05000000000000000000" pitchFamily="2" charset="2"/>
              <a:buChar char="§"/>
            </a:pPr>
            <a:r>
              <a:rPr lang="en-US" sz="1100" b="1" dirty="0">
                <a:cs typeface="Segoe UI"/>
              </a:rPr>
              <a:t>We will develop a Monitoring Tracking Calendar to ensure</a:t>
            </a:r>
            <a:r>
              <a:rPr lang="en-US" sz="1100" dirty="0">
                <a:cs typeface="Segoe UI"/>
              </a:rPr>
              <a:t>:</a:t>
            </a:r>
          </a:p>
          <a:p>
            <a:pPr lvl="3">
              <a:buFont typeface="Courier New" panose="02070309020205020404" pitchFamily="49" charset="0"/>
              <a:buChar char="o"/>
            </a:pPr>
            <a:r>
              <a:rPr lang="en-US" sz="1100" dirty="0">
                <a:cs typeface="Segoe UI"/>
              </a:rPr>
              <a:t>Three visits are completed each year</a:t>
            </a:r>
          </a:p>
          <a:p>
            <a:pPr lvl="3">
              <a:buFont typeface="Courier New" panose="02070309020205020404" pitchFamily="49" charset="0"/>
              <a:buChar char="o"/>
            </a:pPr>
            <a:r>
              <a:rPr lang="en-US" sz="1100" dirty="0">
                <a:cs typeface="Segoe UI"/>
              </a:rPr>
              <a:t>Type of visit Unannounced or Announced</a:t>
            </a:r>
          </a:p>
          <a:p>
            <a:pPr lvl="4">
              <a:buFont typeface="Courier New" panose="02070309020205020404" pitchFamily="49" charset="0"/>
              <a:buChar char="o"/>
            </a:pPr>
            <a:r>
              <a:rPr lang="en-US" sz="1100" dirty="0">
                <a:cs typeface="Segoe UI"/>
              </a:rPr>
              <a:t>at least 2 visits must be unannounced</a:t>
            </a:r>
          </a:p>
          <a:p>
            <a:pPr lvl="4">
              <a:buFont typeface="Courier New" panose="02070309020205020404" pitchFamily="49" charset="0"/>
              <a:buChar char="o"/>
            </a:pPr>
            <a:r>
              <a:rPr lang="en-US" sz="1100" dirty="0">
                <a:cs typeface="Segoe UI"/>
              </a:rPr>
              <a:t>at least one unannounced must include a meal observation</a:t>
            </a:r>
          </a:p>
          <a:p>
            <a:pPr lvl="3">
              <a:buFont typeface="Courier New" panose="02070309020205020404" pitchFamily="49" charset="0"/>
              <a:buChar char="o"/>
            </a:pPr>
            <a:r>
              <a:rPr lang="en-US" sz="1100" dirty="0">
                <a:cs typeface="Segoe UI"/>
              </a:rPr>
              <a:t>Not more than 6 months may lapse between reviews</a:t>
            </a:r>
          </a:p>
          <a:p>
            <a:pPr lvl="3">
              <a:buFont typeface="Courier New" panose="02070309020205020404" pitchFamily="49" charset="0"/>
              <a:buChar char="o"/>
            </a:pPr>
            <a:r>
              <a:rPr lang="en-US" sz="1100" dirty="0"/>
              <a:t>Dates of monitoring visits</a:t>
            </a:r>
          </a:p>
          <a:p>
            <a:pPr lvl="3">
              <a:buFont typeface="Courier New" panose="02070309020205020404" pitchFamily="49" charset="0"/>
              <a:buChar char="o"/>
            </a:pPr>
            <a:r>
              <a:rPr lang="en-US" sz="1100" dirty="0"/>
              <a:t>A variety of meal types are</a:t>
            </a:r>
            <a:r>
              <a:rPr lang="en-US" sz="1100" dirty="0">
                <a:effectLst/>
              </a:rPr>
              <a:t> observed</a:t>
            </a:r>
          </a:p>
          <a:p>
            <a:endParaRPr lang="en-US" b="1" dirty="0">
              <a:cs typeface="Calibri"/>
            </a:endParaRPr>
          </a:p>
        </p:txBody>
      </p:sp>
      <p:sp>
        <p:nvSpPr>
          <p:cNvPr id="4" name="Slide Number Placeholder 3"/>
          <p:cNvSpPr>
            <a:spLocks noGrp="1"/>
          </p:cNvSpPr>
          <p:nvPr>
            <p:ph type="sldNum" sz="quarter" idx="5"/>
          </p:nvPr>
        </p:nvSpPr>
        <p:spPr/>
        <p:txBody>
          <a:bodyPr/>
          <a:lstStyle/>
          <a:p>
            <a:fld id="{E881032E-8435-4810-B872-D429860A9133}" type="slidenum">
              <a:rPr lang="en-US" smtClean="0"/>
              <a:t>55</a:t>
            </a:fld>
            <a:endParaRPr lang="en-US"/>
          </a:p>
        </p:txBody>
      </p:sp>
    </p:spTree>
    <p:extLst>
      <p:ext uri="{BB962C8B-B14F-4D97-AF65-F5344CB8AC3E}">
        <p14:creationId xmlns:p14="http://schemas.microsoft.com/office/powerpoint/2010/main" val="32478538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SPONSORING ORGS – EDIT AND INDEPENDENTS DELETE THIS SLIDE</a:t>
            </a:r>
          </a:p>
          <a:p>
            <a:pPr lvl="2">
              <a:buFont typeface="Arial" panose="020B0604020202020204" pitchFamily="34" charset="0"/>
              <a:buChar char="•"/>
            </a:pPr>
            <a:r>
              <a:rPr lang="en-US" sz="1100" b="1" dirty="0">
                <a:cs typeface="Segoe UI"/>
              </a:rPr>
              <a:t>Prior to visiting the site:</a:t>
            </a:r>
          </a:p>
          <a:p>
            <a:pPr lvl="3">
              <a:buFont typeface="Wingdings" panose="05000000000000000000" pitchFamily="2" charset="2"/>
              <a:buChar char="§"/>
            </a:pPr>
            <a:r>
              <a:rPr lang="en-US" sz="1100" dirty="0">
                <a:cs typeface="Segoe UI"/>
              </a:rPr>
              <a:t>Double check the calendar to ensure type of visit and meal type</a:t>
            </a:r>
          </a:p>
          <a:p>
            <a:pPr lvl="3">
              <a:buFont typeface="Wingdings" panose="05000000000000000000" pitchFamily="2" charset="2"/>
              <a:buChar char="§"/>
            </a:pPr>
            <a:r>
              <a:rPr lang="en-US" sz="1100" dirty="0"/>
              <a:t>Check prior reviews for Findings/Corrective Action</a:t>
            </a:r>
          </a:p>
          <a:p>
            <a:pPr lvl="3">
              <a:buFont typeface="Wingdings" panose="05000000000000000000" pitchFamily="2" charset="2"/>
              <a:buChar char="§"/>
            </a:pPr>
            <a:r>
              <a:rPr lang="en-US" sz="1100" dirty="0">
                <a:cs typeface="Segoe UI"/>
              </a:rPr>
              <a:t>Check WINS:</a:t>
            </a:r>
          </a:p>
          <a:p>
            <a:pPr lvl="4">
              <a:buFont typeface="Courier New" panose="02070309020205020404" pitchFamily="49" charset="0"/>
              <a:buChar char="o"/>
            </a:pPr>
            <a:r>
              <a:rPr lang="en-US" sz="1100" dirty="0"/>
              <a:t>Confirm time of meal to be observed</a:t>
            </a:r>
          </a:p>
          <a:p>
            <a:pPr lvl="4">
              <a:buFont typeface="Courier New" panose="02070309020205020404" pitchFamily="49" charset="0"/>
              <a:buChar char="o"/>
            </a:pPr>
            <a:r>
              <a:rPr lang="en-US" sz="1100" dirty="0"/>
              <a:t>Check non-operating days to ensure site will be open</a:t>
            </a:r>
          </a:p>
          <a:p>
            <a:endParaRPr lang="en-US" sz="1100" b="1" dirty="0">
              <a:cs typeface="Calibri"/>
            </a:endParaRPr>
          </a:p>
          <a:p>
            <a:endParaRPr lang="en-US" b="1" dirty="0">
              <a:cs typeface="Calibri"/>
            </a:endParaRPr>
          </a:p>
        </p:txBody>
      </p:sp>
      <p:sp>
        <p:nvSpPr>
          <p:cNvPr id="4" name="Slide Number Placeholder 3"/>
          <p:cNvSpPr>
            <a:spLocks noGrp="1"/>
          </p:cNvSpPr>
          <p:nvPr>
            <p:ph type="sldNum" sz="quarter" idx="5"/>
          </p:nvPr>
        </p:nvSpPr>
        <p:spPr/>
        <p:txBody>
          <a:bodyPr/>
          <a:lstStyle/>
          <a:p>
            <a:fld id="{E881032E-8435-4810-B872-D429860A9133}" type="slidenum">
              <a:rPr lang="en-US" smtClean="0"/>
              <a:t>56</a:t>
            </a:fld>
            <a:endParaRPr lang="en-US"/>
          </a:p>
        </p:txBody>
      </p:sp>
    </p:spTree>
    <p:extLst>
      <p:ext uri="{BB962C8B-B14F-4D97-AF65-F5344CB8AC3E}">
        <p14:creationId xmlns:p14="http://schemas.microsoft.com/office/powerpoint/2010/main" val="18992989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SPONSORING ORGS – EDIT AND INDEPENDENTS DELETE THIS SLIDE</a:t>
            </a:r>
          </a:p>
          <a:p>
            <a:pPr lvl="2">
              <a:buFont typeface="Wingdings" panose="05000000000000000000" pitchFamily="2" charset="2"/>
              <a:buChar char="§"/>
            </a:pPr>
            <a:r>
              <a:rPr lang="en-US" sz="1100" dirty="0">
                <a:cs typeface="Calibri"/>
              </a:rPr>
              <a:t>Complete OSPI’s Monitoring Form during each review</a:t>
            </a:r>
          </a:p>
          <a:p>
            <a:pPr lvl="3">
              <a:buFont typeface="Courier New" panose="02070309020205020404" pitchFamily="49" charset="0"/>
              <a:buChar char="o"/>
            </a:pPr>
            <a:r>
              <a:rPr lang="en-US" sz="1100" dirty="0">
                <a:cs typeface="Calibri"/>
              </a:rPr>
              <a:t>Use correct Monitoring Form for the type of review</a:t>
            </a:r>
          </a:p>
          <a:p>
            <a:pPr marL="1371600" marR="0" lvl="3" indent="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100" dirty="0"/>
              <a:t>Check prior reviews for Findings/Corrective Action/Technical Assistance to ensure that follow has been completed and has continued</a:t>
            </a:r>
            <a:endParaRPr lang="en-US" sz="1100" dirty="0">
              <a:cs typeface="Segoe UI"/>
            </a:endParaRPr>
          </a:p>
          <a:p>
            <a:pPr lvl="3">
              <a:buFont typeface="Courier New" panose="02070309020205020404" pitchFamily="49" charset="0"/>
              <a:buChar char="o"/>
            </a:pPr>
            <a:r>
              <a:rPr lang="en-US" sz="1100" dirty="0">
                <a:cs typeface="Calibri"/>
              </a:rPr>
              <a:t>Provide Technical Assistance or assign Corrective Action as needed during the monitoring review</a:t>
            </a:r>
          </a:p>
          <a:p>
            <a:pPr lvl="3">
              <a:buFont typeface="Courier New" panose="02070309020205020404" pitchFamily="49" charset="0"/>
              <a:buChar char="o"/>
            </a:pPr>
            <a:r>
              <a:rPr lang="en-US" sz="1100" dirty="0">
                <a:cs typeface="Calibri"/>
              </a:rPr>
              <a:t>Site rep and monitor must sign and date form</a:t>
            </a:r>
          </a:p>
          <a:p>
            <a:pPr lvl="3">
              <a:buFont typeface="Courier New" panose="02070309020205020404" pitchFamily="49" charset="0"/>
              <a:buChar char="o"/>
            </a:pPr>
            <a:r>
              <a:rPr lang="en-US" sz="1100" dirty="0">
                <a:cs typeface="Calibri"/>
              </a:rPr>
              <a:t>Follow up </a:t>
            </a:r>
          </a:p>
          <a:p>
            <a:pPr lvl="4">
              <a:buFont typeface="Wingdings" panose="05000000000000000000" pitchFamily="2" charset="2"/>
              <a:buChar char="ü"/>
            </a:pPr>
            <a:r>
              <a:rPr lang="en-US" sz="1100" dirty="0">
                <a:cs typeface="Calibri"/>
              </a:rPr>
              <a:t>Corrective Action must be reviewed and assessed</a:t>
            </a:r>
          </a:p>
          <a:p>
            <a:pPr lvl="4">
              <a:buFont typeface="Wingdings" panose="05000000000000000000" pitchFamily="2" charset="2"/>
              <a:buChar char="ü"/>
            </a:pPr>
            <a:r>
              <a:rPr lang="en-US" sz="1100" dirty="0">
                <a:cs typeface="Calibri"/>
              </a:rPr>
              <a:t>Keep all documentation</a:t>
            </a:r>
          </a:p>
          <a:p>
            <a:pPr marL="1828800" lvl="4" indent="0">
              <a:buFont typeface="Wingdings" panose="05000000000000000000" pitchFamily="2" charset="2"/>
              <a:buChar char="ü"/>
            </a:pPr>
            <a:endParaRPr lang="en-US" sz="1100" dirty="0">
              <a:cs typeface="Calibri"/>
            </a:endParaRPr>
          </a:p>
          <a:p>
            <a:pPr marL="2114550" lvl="3" indent="-285750">
              <a:lnSpc>
                <a:spcPct val="90000"/>
              </a:lnSpc>
              <a:spcBef>
                <a:spcPts val="500"/>
              </a:spcBef>
              <a:spcAft>
                <a:spcPts val="600"/>
              </a:spcAft>
              <a:buFont typeface="Arial" panose="05000000000000000000" pitchFamily="2" charset="2"/>
              <a:buChar char="•"/>
            </a:pPr>
            <a:r>
              <a:rPr lang="en-US" sz="1100" dirty="0" err="1">
                <a:hlinkClick r:id="rId3">
                  <a:extLst>
                    <a:ext uri="{A12FA001-AC4F-418D-AE19-62706E023703}">
                      <ahyp:hlinkClr xmlns:ahyp="http://schemas.microsoft.com/office/drawing/2018/hyperlinkcolor" val="tx"/>
                    </a:ext>
                  </a:extLst>
                </a:hlinkClick>
              </a:rPr>
              <a:t>ChildCare</a:t>
            </a:r>
            <a:r>
              <a:rPr lang="en-US" sz="1100" dirty="0">
                <a:hlinkClick r:id="rId3">
                  <a:extLst>
                    <a:ext uri="{A12FA001-AC4F-418D-AE19-62706E023703}">
                      <ahyp:hlinkClr xmlns:ahyp="http://schemas.microsoft.com/office/drawing/2018/hyperlinkcolor" val="tx"/>
                    </a:ext>
                  </a:extLst>
                </a:hlinkClick>
              </a:rPr>
              <a:t> Monitoring Form for Sponsor Use.docx (live.com)</a:t>
            </a:r>
            <a:endParaRPr lang="en-US" sz="1100" dirty="0"/>
          </a:p>
          <a:p>
            <a:pPr marL="2114550" lvl="3" indent="-285750">
              <a:lnSpc>
                <a:spcPct val="90000"/>
              </a:lnSpc>
              <a:spcBef>
                <a:spcPts val="500"/>
              </a:spcBef>
              <a:spcAft>
                <a:spcPts val="600"/>
              </a:spcAft>
              <a:buFont typeface="Arial" panose="05000000000000000000" pitchFamily="2" charset="2"/>
              <a:buChar char="•"/>
            </a:pPr>
            <a:r>
              <a:rPr lang="en-US" sz="1100" dirty="0">
                <a:hlinkClick r:id="rId4">
                  <a:extLst>
                    <a:ext uri="{A12FA001-AC4F-418D-AE19-62706E023703}">
                      <ahyp:hlinkClr xmlns:ahyp="http://schemas.microsoft.com/office/drawing/2018/hyperlinkcolor" val="tx"/>
                    </a:ext>
                  </a:extLst>
                </a:hlinkClick>
              </a:rPr>
              <a:t>CACFP At-Risk Center Site Review (www.k12.wa.us)</a:t>
            </a:r>
            <a:endParaRPr lang="en-US" sz="1100" dirty="0"/>
          </a:p>
          <a:p>
            <a:pPr marL="2114550" lvl="3" indent="-285750">
              <a:lnSpc>
                <a:spcPct val="90000"/>
              </a:lnSpc>
              <a:spcBef>
                <a:spcPts val="500"/>
              </a:spcBef>
              <a:spcAft>
                <a:spcPts val="600"/>
              </a:spcAft>
              <a:buFont typeface="Arial" panose="05000000000000000000" pitchFamily="2" charset="2"/>
              <a:buChar char="•"/>
            </a:pPr>
            <a:r>
              <a:rPr lang="en-US" sz="1100" dirty="0">
                <a:hlinkClick r:id="rId5">
                  <a:extLst>
                    <a:ext uri="{A12FA001-AC4F-418D-AE19-62706E023703}">
                      <ahyp:hlinkClr xmlns:ahyp="http://schemas.microsoft.com/office/drawing/2018/hyperlinkcolor" val="tx"/>
                    </a:ext>
                  </a:extLst>
                </a:hlinkClick>
              </a:rPr>
              <a:t>CACFP New Site Pre-Approval Monitoring Form (www.k12.wa.us)</a:t>
            </a:r>
            <a:endParaRPr lang="en-US" sz="1100" dirty="0"/>
          </a:p>
          <a:p>
            <a:pPr lvl="4"/>
            <a:endParaRPr lang="en-US" sz="1100" dirty="0">
              <a:cs typeface="Segoe UI"/>
            </a:endParaRPr>
          </a:p>
          <a:p>
            <a:pPr lvl="3">
              <a:lnSpc>
                <a:spcPct val="90000"/>
              </a:lnSpc>
              <a:spcAft>
                <a:spcPts val="600"/>
              </a:spcAft>
            </a:pPr>
            <a:endParaRPr lang="en-US" sz="1100" dirty="0">
              <a:cs typeface="Calibri"/>
            </a:endParaRPr>
          </a:p>
          <a:p>
            <a:endParaRPr lang="en-US" b="1" dirty="0">
              <a:cs typeface="Calibri"/>
            </a:endParaRPr>
          </a:p>
        </p:txBody>
      </p:sp>
      <p:sp>
        <p:nvSpPr>
          <p:cNvPr id="4" name="Slide Number Placeholder 3"/>
          <p:cNvSpPr>
            <a:spLocks noGrp="1"/>
          </p:cNvSpPr>
          <p:nvPr>
            <p:ph type="sldNum" sz="quarter" idx="5"/>
          </p:nvPr>
        </p:nvSpPr>
        <p:spPr/>
        <p:txBody>
          <a:bodyPr/>
          <a:lstStyle/>
          <a:p>
            <a:fld id="{E881032E-8435-4810-B872-D429860A9133}" type="slidenum">
              <a:rPr lang="en-US" smtClean="0"/>
              <a:t>57</a:t>
            </a:fld>
            <a:endParaRPr lang="en-US"/>
          </a:p>
        </p:txBody>
      </p:sp>
    </p:spTree>
    <p:extLst>
      <p:ext uri="{BB962C8B-B14F-4D97-AF65-F5344CB8AC3E}">
        <p14:creationId xmlns:p14="http://schemas.microsoft.com/office/powerpoint/2010/main" val="29728438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a:effectLst/>
                <a:latin typeface="Segoe UI"/>
                <a:ea typeface="Calibri" panose="020F0502020204030204" pitchFamily="34" charset="0"/>
                <a:cs typeface="Segoe UI"/>
              </a:rPr>
              <a:t>SPONSORING ORGS EDIT THIS SLIDE AS NEEDED AND INDEPENDENTS DELETE SLIDE</a:t>
            </a:r>
          </a:p>
          <a:p>
            <a:pPr marL="0" indent="0">
              <a:buFont typeface="Arial" panose="020B0604020202020204" pitchFamily="34" charset="0"/>
              <a:buNone/>
            </a:pPr>
            <a:endParaRPr lang="en-US" b="1"/>
          </a:p>
          <a:p>
            <a:pPr marL="285750" indent="-285750">
              <a:buFont typeface="Arial" panose="020B0604020202020204" pitchFamily="34" charset="0"/>
              <a:buChar char="•"/>
            </a:pPr>
            <a:r>
              <a:rPr lang="en-US" b="1"/>
              <a:t>Prior to conducting monitoring: </a:t>
            </a:r>
          </a:p>
          <a:p>
            <a:pPr marL="285750" indent="-285750">
              <a:buFont typeface="Arial" panose="020B0604020202020204" pitchFamily="34" charset="0"/>
              <a:buChar char="•"/>
            </a:pPr>
            <a:r>
              <a:rPr lang="en-US"/>
              <a:t>Let’s go through all the questions on the review form together. </a:t>
            </a:r>
            <a:endParaRPr lang="en-US">
              <a:cs typeface="Calibri"/>
            </a:endParaRPr>
          </a:p>
          <a:p>
            <a:pPr marL="1200150" lvl="2" indent="-285750">
              <a:buFont typeface="Arial" panose="020B0604020202020204" pitchFamily="34" charset="0"/>
              <a:buChar char="•"/>
            </a:pPr>
            <a:r>
              <a:rPr lang="en-US"/>
              <a:t>We need to ensure all questions are understood the same way and answers are consistent. </a:t>
            </a:r>
            <a:endParaRPr lang="en-US">
              <a:cs typeface="Calibri"/>
            </a:endParaRPr>
          </a:p>
          <a:p>
            <a:pPr marL="1657350" lvl="3" indent="-285750">
              <a:buFont typeface="Arial" panose="020B0604020202020204" pitchFamily="34" charset="0"/>
              <a:buChar char="•"/>
            </a:pPr>
            <a:r>
              <a:rPr lang="en-US"/>
              <a:t>Meal Observation</a:t>
            </a:r>
            <a:endParaRPr lang="en-US">
              <a:cs typeface="Calibri"/>
            </a:endParaRPr>
          </a:p>
          <a:p>
            <a:pPr marL="1657350" lvl="3" indent="-285750">
              <a:buFont typeface="Arial" panose="020B0604020202020204" pitchFamily="34" charset="0"/>
              <a:buChar char="•"/>
            </a:pPr>
            <a:r>
              <a:rPr lang="en-US">
                <a:effectLst/>
                <a:latin typeface="Segoe UI"/>
                <a:ea typeface="Calibri" panose="020F0502020204030204" pitchFamily="34" charset="0"/>
                <a:cs typeface="Segoe UI"/>
              </a:rPr>
              <a:t>Reconciliation of meal counts</a:t>
            </a:r>
          </a:p>
          <a:p>
            <a:pPr marL="1657350" lvl="3" indent="-285750">
              <a:buFont typeface="Arial" panose="020B0604020202020204" pitchFamily="34" charset="0"/>
              <a:buChar char="•"/>
            </a:pPr>
            <a:r>
              <a:rPr lang="en-US">
                <a:effectLst/>
                <a:latin typeface="Segoe UI"/>
                <a:ea typeface="Calibri" panose="020F0502020204030204" pitchFamily="34" charset="0"/>
                <a:cs typeface="Segoe UI"/>
              </a:rPr>
              <a:t>Review of required paperwork</a:t>
            </a:r>
            <a:r>
              <a:rPr lang="en-US">
                <a:latin typeface="Segoe UI"/>
                <a:ea typeface="Calibri" panose="020F0502020204030204" pitchFamily="34" charset="0"/>
                <a:cs typeface="Segoe UI"/>
              </a:rPr>
              <a:t> </a:t>
            </a:r>
            <a:endParaRPr lang="en-US">
              <a:effectLst/>
              <a:latin typeface="Segoe UI" panose="020B0502040204020203" pitchFamily="34" charset="0"/>
              <a:ea typeface="Calibri" panose="020F0502020204030204" pitchFamily="34" charset="0"/>
              <a:cs typeface="Segoe UI"/>
            </a:endParaRPr>
          </a:p>
          <a:p>
            <a:pPr marL="1657350" lvl="3" indent="-285750">
              <a:buFont typeface="Arial" panose="020B0604020202020204" pitchFamily="34" charset="0"/>
              <a:buChar char="•"/>
            </a:pPr>
            <a:r>
              <a:rPr lang="en-US">
                <a:effectLst/>
                <a:latin typeface="Segoe UI"/>
                <a:ea typeface="Calibri" panose="020F0502020204030204" pitchFamily="34" charset="0"/>
                <a:cs typeface="Segoe UI"/>
              </a:rPr>
              <a:t>What constitutes imminent threat to health or safety during a review</a:t>
            </a:r>
          </a:p>
          <a:p>
            <a:pPr marL="1657350" lvl="3" indent="-285750">
              <a:buFont typeface="Arial" panose="020B0604020202020204" pitchFamily="34" charset="0"/>
              <a:buChar char="•"/>
            </a:pPr>
            <a:r>
              <a:rPr lang="en-US">
                <a:effectLst/>
                <a:latin typeface="Segoe UI"/>
                <a:ea typeface="Calibri" panose="020F0502020204030204" pitchFamily="34" charset="0"/>
                <a:cs typeface="Segoe UI"/>
              </a:rPr>
              <a:t>Follow up reviews and serious deficiencies</a:t>
            </a:r>
          </a:p>
          <a:p>
            <a:pPr marL="1200150" lvl="2" indent="-285750">
              <a:buFont typeface="Arial" panose="020B0604020202020204" pitchFamily="34" charset="0"/>
              <a:buChar char="•"/>
            </a:pPr>
            <a:endParaRPr lang="en-US" sz="1800">
              <a:effectLst/>
              <a:latin typeface="Segoe UI" panose="020B0502040204020203" pitchFamily="34" charset="0"/>
              <a:ea typeface="Calibri" panose="020F0502020204030204" pitchFamily="34" charset="0"/>
            </a:endParaRPr>
          </a:p>
          <a:p>
            <a:pPr marL="914400" lvl="2" indent="0">
              <a:buFont typeface="Arial" panose="020B0604020202020204" pitchFamily="34" charset="0"/>
              <a:buNone/>
            </a:pPr>
            <a:r>
              <a:rPr lang="en-US" sz="1800">
                <a:effectLst/>
                <a:latin typeface="Segoe UI"/>
                <a:ea typeface="Calibri" panose="020F0502020204030204" pitchFamily="34" charset="0"/>
                <a:cs typeface="Segoe UI"/>
              </a:rPr>
              <a:t>The objective of site monitoring is to ensure we are compliance with CACFP.</a:t>
            </a:r>
            <a:endParaRPr lang="en-US">
              <a:latin typeface="Segoe UI"/>
              <a:cs typeface="Segoe UI"/>
            </a:endParaRPr>
          </a:p>
        </p:txBody>
      </p:sp>
      <p:sp>
        <p:nvSpPr>
          <p:cNvPr id="4" name="Slide Number Placeholder 3"/>
          <p:cNvSpPr>
            <a:spLocks noGrp="1"/>
          </p:cNvSpPr>
          <p:nvPr>
            <p:ph type="sldNum" sz="quarter" idx="5"/>
          </p:nvPr>
        </p:nvSpPr>
        <p:spPr/>
        <p:txBody>
          <a:bodyPr/>
          <a:lstStyle/>
          <a:p>
            <a:fld id="{E881032E-8435-4810-B872-D429860A9133}" type="slidenum">
              <a:rPr lang="en-US" smtClean="0"/>
              <a:t>58</a:t>
            </a:fld>
            <a:endParaRPr lang="en-US"/>
          </a:p>
        </p:txBody>
      </p:sp>
    </p:spTree>
    <p:extLst>
      <p:ext uri="{BB962C8B-B14F-4D97-AF65-F5344CB8AC3E}">
        <p14:creationId xmlns:p14="http://schemas.microsoft.com/office/powerpoint/2010/main" val="7736233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 are there any questions about this train the trainer session? Any share outs about how this training can be useful?</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1879275" rtl="0" eaLnBrk="1" fontAlgn="auto" latinLnBrk="0" hangingPunct="1">
              <a:lnSpc>
                <a:spcPct val="100000"/>
              </a:lnSpc>
              <a:spcBef>
                <a:spcPts val="0"/>
              </a:spcBef>
              <a:spcAft>
                <a:spcPts val="0"/>
              </a:spcAft>
              <a:buClrTx/>
              <a:buSzTx/>
              <a:buFontTx/>
              <a:buNone/>
              <a:tabLst/>
              <a:defRPr/>
            </a:pPr>
            <a:fld id="{71CD1C34-72C1-4C67-AAFF-0B8CE9936A77}" type="slidenum">
              <a:rPr kumimoji="0" lang="en-US" sz="25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879275" rtl="0" eaLnBrk="1" fontAlgn="auto" latinLnBrk="0" hangingPunct="1">
                <a:lnSpc>
                  <a:spcPct val="100000"/>
                </a:lnSpc>
                <a:spcBef>
                  <a:spcPts val="0"/>
                </a:spcBef>
                <a:spcAft>
                  <a:spcPts val="0"/>
                </a:spcAft>
                <a:buClrTx/>
                <a:buSzTx/>
                <a:buFontTx/>
                <a:buNone/>
                <a:tabLst/>
                <a:defRPr/>
              </a:pPr>
              <a:t>59</a:t>
            </a:fld>
            <a:endParaRPr kumimoji="0" lang="en-US" sz="2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0980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solidFill>
                <a:effectLst/>
                <a:latin typeface="Segoe UI"/>
                <a:cs typeface="Segoe UI"/>
              </a:rPr>
              <a:t>First slide in the Annual CACFP Staff Training PPT.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dirty="0">
              <a:solidFill>
                <a:schemeClr val="tx1"/>
              </a:solidFill>
              <a:effectLst/>
              <a:latin typeface="Segoe U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solidFill>
                <a:effectLst/>
                <a:latin typeface="Segoe UI"/>
                <a:cs typeface="Segoe UI"/>
              </a:rPr>
              <a:t>ADD TRAINER’S NAME AND TITLE AND ORGANIZATION</a:t>
            </a:r>
          </a:p>
          <a:p>
            <a:endParaRPr lang="en-US" dirty="0"/>
          </a:p>
        </p:txBody>
      </p:sp>
      <p:sp>
        <p:nvSpPr>
          <p:cNvPr id="4" name="Slide Number Placeholder 3"/>
          <p:cNvSpPr>
            <a:spLocks noGrp="1"/>
          </p:cNvSpPr>
          <p:nvPr>
            <p:ph type="sldNum" sz="quarter" idx="5"/>
          </p:nvPr>
        </p:nvSpPr>
        <p:spPr/>
        <p:txBody>
          <a:bodyPr/>
          <a:lstStyle/>
          <a:p>
            <a:fld id="{E881032E-8435-4810-B872-D429860A9133}" type="slidenum">
              <a:rPr lang="en-US" smtClean="0"/>
              <a:t>6</a:t>
            </a:fld>
            <a:endParaRPr lang="en-US"/>
          </a:p>
        </p:txBody>
      </p:sp>
    </p:spTree>
    <p:extLst>
      <p:ext uri="{BB962C8B-B14F-4D97-AF65-F5344CB8AC3E}">
        <p14:creationId xmlns:p14="http://schemas.microsoft.com/office/powerpoint/2010/main" val="7374239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BE1A85-27A4-44FC-986D-4AAD4964E2EF}" type="slidenum">
              <a:rPr lang="en-US" smtClean="0"/>
              <a:t>60</a:t>
            </a:fld>
            <a:endParaRPr lang="en-US"/>
          </a:p>
        </p:txBody>
      </p:sp>
    </p:spTree>
    <p:extLst>
      <p:ext uri="{BB962C8B-B14F-4D97-AF65-F5344CB8AC3E}">
        <p14:creationId xmlns:p14="http://schemas.microsoft.com/office/powerpoint/2010/main" val="3038474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a:t>EDIT THIS AS NEEDED</a:t>
            </a:r>
          </a:p>
          <a:p>
            <a:pPr algn="l"/>
            <a:r>
              <a:rPr lang="en-US"/>
              <a:t>Our organization needs to ensure that you have received the required CACFP annual training. Please print your name, sign, list your position and the site you work at.</a:t>
            </a:r>
          </a:p>
          <a:p>
            <a:pPr algn="l"/>
            <a:r>
              <a:rPr lang="en-US"/>
              <a:t>When you sign your name on the agenda you are certifying you were in attendance today and received training on the marked CACFP required topics.</a:t>
            </a:r>
          </a:p>
        </p:txBody>
      </p:sp>
      <p:sp>
        <p:nvSpPr>
          <p:cNvPr id="4" name="Slide Number Placeholder 3"/>
          <p:cNvSpPr>
            <a:spLocks noGrp="1"/>
          </p:cNvSpPr>
          <p:nvPr>
            <p:ph type="sldNum" sz="quarter" idx="5"/>
          </p:nvPr>
        </p:nvSpPr>
        <p:spPr/>
        <p:txBody>
          <a:bodyPr/>
          <a:lstStyle/>
          <a:p>
            <a:fld id="{E881032E-8435-4810-B872-D429860A9133}" type="slidenum">
              <a:rPr lang="en-US" smtClean="0"/>
              <a:t>7</a:t>
            </a:fld>
            <a:endParaRPr lang="en-US"/>
          </a:p>
        </p:txBody>
      </p:sp>
    </p:spTree>
    <p:extLst>
      <p:ext uri="{BB962C8B-B14F-4D97-AF65-F5344CB8AC3E}">
        <p14:creationId xmlns:p14="http://schemas.microsoft.com/office/powerpoint/2010/main" val="2902975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prstClr val="black"/>
                </a:solidFill>
                <a:latin typeface="Calibri"/>
                <a:cs typeface="Calibri"/>
              </a:rPr>
              <a:t>EDIT THIS SLIDE AS NEEDED</a:t>
            </a:r>
          </a:p>
          <a:p>
            <a:r>
              <a:rPr lang="en-US">
                <a:solidFill>
                  <a:prstClr val="black"/>
                </a:solidFill>
                <a:latin typeface="Calibri"/>
                <a:cs typeface="Calibri"/>
              </a:rPr>
              <a:t>To ensure compliance with USDA CACFP program there are six required topics that you will be receiving training on today.  </a:t>
            </a:r>
          </a:p>
          <a:p>
            <a:endParaRPr lang="en-US">
              <a:solidFill>
                <a:prstClr val="black"/>
              </a:solidFill>
              <a:latin typeface="Calibri"/>
              <a:cs typeface="Calibri"/>
            </a:endParaRPr>
          </a:p>
          <a:p>
            <a:r>
              <a:rPr lang="en-US">
                <a:solidFill>
                  <a:prstClr val="black"/>
                </a:solidFill>
                <a:latin typeface="Calibri"/>
                <a:cs typeface="Calibri"/>
              </a:rPr>
              <a:t>These include: CACFP M</a:t>
            </a:r>
            <a:r>
              <a:rPr kumimoji="0" lang="en-US" sz="1200" b="0" i="0" u="none" strike="noStrike" kern="1200" cap="none" spc="0" normalizeH="0" baseline="0" noProof="0">
                <a:ln>
                  <a:noFill/>
                </a:ln>
                <a:solidFill>
                  <a:prstClr val="black"/>
                </a:solidFill>
                <a:effectLst/>
                <a:uLnTx/>
                <a:uFillTx/>
                <a:latin typeface="Calibri"/>
                <a:ea typeface="Calibri" panose="020F0502020204030204" pitchFamily="34" charset="0"/>
                <a:cs typeface="Calibri"/>
              </a:rPr>
              <a:t>eal Pattern, Meal Counts, Claims Submission and Review Procedures, Recordkeeping Requirements, Reimbursement Process and Civil Rights</a:t>
            </a:r>
            <a:endParaRPr lang="en-US" sz="1200" b="0" i="0" u="none" strike="noStrike" kern="1200" cap="none" spc="0" normalizeH="0" baseline="0" noProof="0">
              <a:ln>
                <a:noFill/>
              </a:ln>
              <a:solidFill>
                <a:prstClr val="black"/>
              </a:solidFill>
              <a:effectLst/>
              <a:uLnTx/>
              <a:uFillTx/>
              <a:latin typeface="Calibri"/>
              <a:ea typeface="Calibri" panose="020F0502020204030204" pitchFamily="34" charset="0"/>
              <a:cs typeface="Calibri"/>
            </a:endParaRPr>
          </a:p>
          <a:p>
            <a:pPr algn="l"/>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algn="l"/>
            <a:r>
              <a:rPr kumimoji="0" lang="en-US" sz="1200" b="0" i="0" u="none" strike="noStrike" kern="1200" cap="none" spc="0" normalizeH="0" baseline="0" noProof="0">
                <a:ln>
                  <a:noFill/>
                </a:ln>
                <a:solidFill>
                  <a:prstClr val="black"/>
                </a:solidFill>
                <a:effectLst/>
                <a:uLnTx/>
                <a:uFillTx/>
                <a:latin typeface="Calibri"/>
                <a:ea typeface="Calibri" panose="020F0502020204030204" pitchFamily="34" charset="0"/>
                <a:cs typeface="Calibri"/>
              </a:rPr>
              <a:t>For Sponsoring Organizations monitoring staff there will be one more topic Training for Staff with Monitoring Responsibilities – Highlighted – remove for independent sponsors and leave but remove highlight for Sponsoring Organizations.</a:t>
            </a:r>
            <a:endParaRPr lang="en-US" sz="1200" b="0" i="0" u="none" strike="noStrike" kern="1200" cap="none" spc="0" normalizeH="0" baseline="0" noProof="0">
              <a:ln>
                <a:noFill/>
              </a:ln>
              <a:solidFill>
                <a:prstClr val="black"/>
              </a:solidFill>
              <a:effectLst/>
              <a:uLnTx/>
              <a:uFillTx/>
              <a:latin typeface="Calibri"/>
              <a:ea typeface="Calibri" panose="020F0502020204030204" pitchFamily="34" charset="0"/>
              <a:cs typeface="Calibri"/>
            </a:endParaRPr>
          </a:p>
          <a:p>
            <a:pPr marL="914400" lvl="2" indent="0" algn="l">
              <a:buFont typeface="Arial" panose="020B0604020202020204" pitchFamily="34" charset="0"/>
              <a:buNone/>
            </a:pPr>
            <a:endParaRPr lang="en-US"/>
          </a:p>
          <a:p>
            <a:pPr marL="628650" lvl="1" indent="-171450" algn="l">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E881032E-8435-4810-B872-D429860A9133}" type="slidenum">
              <a:rPr lang="en-US" smtClean="0"/>
              <a:t>8</a:t>
            </a:fld>
            <a:endParaRPr lang="en-US"/>
          </a:p>
        </p:txBody>
      </p:sp>
    </p:spTree>
    <p:extLst>
      <p:ext uri="{BB962C8B-B14F-4D97-AF65-F5344CB8AC3E}">
        <p14:creationId xmlns:p14="http://schemas.microsoft.com/office/powerpoint/2010/main" val="1765558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LET’S START WITH THE CACFP MEAL PATTERN </a:t>
            </a:r>
          </a:p>
        </p:txBody>
      </p:sp>
      <p:sp>
        <p:nvSpPr>
          <p:cNvPr id="4" name="Slide Number Placeholder 3"/>
          <p:cNvSpPr>
            <a:spLocks noGrp="1"/>
          </p:cNvSpPr>
          <p:nvPr>
            <p:ph type="sldNum" sz="quarter" idx="5"/>
          </p:nvPr>
        </p:nvSpPr>
        <p:spPr/>
        <p:txBody>
          <a:bodyPr/>
          <a:lstStyle/>
          <a:p>
            <a:fld id="{E881032E-8435-4810-B872-D429860A9133}" type="slidenum">
              <a:rPr lang="en-US" smtClean="0"/>
              <a:t>9</a:t>
            </a:fld>
            <a:endParaRPr lang="en-US"/>
          </a:p>
        </p:txBody>
      </p:sp>
    </p:spTree>
    <p:extLst>
      <p:ext uri="{BB962C8B-B14F-4D97-AF65-F5344CB8AC3E}">
        <p14:creationId xmlns:p14="http://schemas.microsoft.com/office/powerpoint/2010/main" val="41465464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s://creativecommons.org/licenses/by/4.0/" TargetMode="External"/><Relationship Id="rId4" Type="http://schemas.openxmlformats.org/officeDocument/2006/relationships/hyperlink" Target="http://www.k12.wa.us/" TargetMode="Externa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s://creativecommons.org/licenses/by/4.0/" TargetMode="External"/><Relationship Id="rId4" Type="http://schemas.openxmlformats.org/officeDocument/2006/relationships/hyperlink" Target="http://www.k12.wa.us/" TargetMode="Externa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Rectangle 4"/>
          <p:cNvSpPr/>
          <p:nvPr userDrawn="1"/>
        </p:nvSpPr>
        <p:spPr>
          <a:xfrm>
            <a:off x="0" y="0"/>
            <a:ext cx="12192000" cy="356433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 name="Title 1"/>
          <p:cNvSpPr>
            <a:spLocks noGrp="1"/>
          </p:cNvSpPr>
          <p:nvPr>
            <p:ph type="ctrTitle"/>
          </p:nvPr>
        </p:nvSpPr>
        <p:spPr>
          <a:xfrm>
            <a:off x="1524000" y="1122363"/>
            <a:ext cx="9144000" cy="2387600"/>
          </a:xfrm>
        </p:spPr>
        <p:txBody>
          <a:bodyPr anchor="b"/>
          <a:lstStyle>
            <a:lvl1pPr algn="ctr">
              <a:defRPr sz="6000" baseline="0">
                <a:latin typeface="+mj-lt"/>
              </a:defRPr>
            </a:lvl1pPr>
          </a:lstStyle>
          <a:p>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212771385"/>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2871435035"/>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1530463923"/>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4229850892"/>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3478733139"/>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7770457"/>
      </p:ext>
    </p:extLst>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reativeCommonsNotic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1" name="Title 4">
            <a:extLst>
              <a:ext uri="{FF2B5EF4-FFF2-40B4-BE49-F238E27FC236}">
                <a16:creationId xmlns:a16="http://schemas.microsoft.com/office/drawing/2014/main" id="{2A7A1F50-5BB0-4F32-8F89-624BAE844D23}"/>
              </a:ext>
            </a:extLst>
          </p:cNvPr>
          <p:cNvSpPr>
            <a:spLocks noGrp="1"/>
          </p:cNvSpPr>
          <p:nvPr>
            <p:ph type="title"/>
          </p:nvPr>
        </p:nvSpPr>
        <p:spPr>
          <a:xfrm>
            <a:off x="838200" y="365125"/>
            <a:ext cx="10515600" cy="1325563"/>
          </a:xfrm>
        </p:spPr>
        <p:txBody>
          <a:bodyPr/>
          <a:lstStyle/>
          <a:p>
            <a:r>
              <a:rPr lang="en-US">
                <a:solidFill>
                  <a:srgbClr val="FFFFFF"/>
                </a:solidFill>
              </a:rPr>
              <a:t>Creative Commons</a:t>
            </a:r>
          </a:p>
        </p:txBody>
      </p:sp>
      <p:pic>
        <p:nvPicPr>
          <p:cNvPr id="12" name="Picture 11" descr="Creative Commons Attribution (CC BY) logo" title="CC license">
            <a:extLst>
              <a:ext uri="{FF2B5EF4-FFF2-40B4-BE49-F238E27FC236}">
                <a16:creationId xmlns:a16="http://schemas.microsoft.com/office/drawing/2014/main" id="{94A3D417-F530-4C55-9ED8-357EFE7639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99545" y="937781"/>
            <a:ext cx="1482776" cy="518788"/>
          </a:xfrm>
          <a:prstGeom prst="rect">
            <a:avLst/>
          </a:prstGeom>
        </p:spPr>
      </p:pic>
      <p:sp>
        <p:nvSpPr>
          <p:cNvPr id="13" name="TextBox 12" descr="Text regarding the topic&#10;" title="Text">
            <a:extLst>
              <a:ext uri="{FF2B5EF4-FFF2-40B4-BE49-F238E27FC236}">
                <a16:creationId xmlns:a16="http://schemas.microsoft.com/office/drawing/2014/main" id="{38BC79DB-764E-47F0-92B3-8FB09EA750C8}"/>
              </a:ext>
            </a:extLst>
          </p:cNvPr>
          <p:cNvSpPr txBox="1"/>
          <p:nvPr userDrawn="1"/>
        </p:nvSpPr>
        <p:spPr>
          <a:xfrm>
            <a:off x="2606993" y="1974060"/>
            <a:ext cx="7331241" cy="298543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sym typeface="Arial"/>
              </a:rPr>
              <a:t>Except where otherwise noted, this work by the </a:t>
            </a:r>
            <a:r>
              <a:rPr kumimoji="0" lang="en-US" sz="18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sym typeface="Arial"/>
                <a:hlinkClick r:id="rId4"/>
              </a:rPr>
              <a:t>Office of Superintendent of Public Instruction</a:t>
            </a:r>
            <a:r>
              <a:rPr kumimoji="0" lang="en-US" sz="18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sym typeface="Arial"/>
              </a:rPr>
              <a:t> is licensed under </a:t>
            </a:r>
            <a:r>
              <a:rPr kumimoji="0" lang="en-US" sz="18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sym typeface="Arial"/>
                <a:hlinkClick r:id="rId5"/>
              </a:rPr>
              <a:t>a Creative Commons Attribution License</a:t>
            </a:r>
            <a:r>
              <a:rPr kumimoji="0" lang="en-US" sz="18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sym typeface="Arial"/>
              </a:rPr>
              <a:t>. All logos and trademarks are property of their respective owners.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sym typeface="Arial"/>
              </a:rPr>
              <a:t>This presentation may contain or reference links to websites operated by third parties. These links are provided for your convenience only and do not constitute or imply any affiliation, endorsement, sponsorship, approval, verification, or monitoring by OSPI of any product, service, or content offered on the third party websites. In no event will OSPI be responsible for the information or content in linked third party websites or for your use of or inability to use such websites. Please confirm the license status of any third-party resources and understand their terms of use before reusing them.</a:t>
            </a:r>
          </a:p>
        </p:txBody>
      </p:sp>
      <p:sp>
        <p:nvSpPr>
          <p:cNvPr id="14" name="Rectangle 13">
            <a:extLst>
              <a:ext uri="{FF2B5EF4-FFF2-40B4-BE49-F238E27FC236}">
                <a16:creationId xmlns:a16="http://schemas.microsoft.com/office/drawing/2014/main" id="{F7DA9DA8-8B7B-446D-85E4-579AC221DFF5}"/>
              </a:ext>
            </a:extLst>
          </p:cNvPr>
          <p:cNvSpPr/>
          <p:nvPr userDrawn="1"/>
        </p:nvSpPr>
        <p:spPr>
          <a:xfrm>
            <a:off x="2109824" y="5402201"/>
            <a:ext cx="8062219"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Photos not marked are used with permission and not included in the open license.</a:t>
            </a:r>
            <a:endParaRPr kumimoji="0" lang="en-US" sz="16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678623709"/>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ocialMedia">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1779" y="833184"/>
            <a:ext cx="7738478" cy="1294719"/>
          </a:xfrm>
          <a:prstGeom prst="rect">
            <a:avLst/>
          </a:prstGeom>
        </p:spPr>
      </p:pic>
      <p:sp>
        <p:nvSpPr>
          <p:cNvPr id="6" name="TextBox 5"/>
          <p:cNvSpPr txBox="1"/>
          <p:nvPr userDrawn="1"/>
        </p:nvSpPr>
        <p:spPr>
          <a:xfrm>
            <a:off x="1837346" y="2290273"/>
            <a:ext cx="8015955" cy="461665"/>
          </a:xfrm>
          <a:prstGeom prst="rect">
            <a:avLst/>
          </a:prstGeom>
          <a:noFill/>
        </p:spPr>
        <p:txBody>
          <a:bodyPr wrap="square" rtlCol="0">
            <a:spAutoFit/>
          </a:bodyPr>
          <a:lstStyle/>
          <a:p>
            <a:pPr algn="ctr"/>
            <a:r>
              <a:rPr lang="en-US" sz="2400" b="0" i="1"/>
              <a:t>Connect with us!</a:t>
            </a:r>
          </a:p>
        </p:txBody>
      </p:sp>
      <p:sp>
        <p:nvSpPr>
          <p:cNvPr id="7" name="Rectangle 6"/>
          <p:cNvSpPr/>
          <p:nvPr userDrawn="1"/>
        </p:nvSpPr>
        <p:spPr>
          <a:xfrm>
            <a:off x="0" y="3247402"/>
            <a:ext cx="12192000" cy="3610598"/>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61513" y="3784874"/>
            <a:ext cx="553212" cy="553212"/>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14909" y="3815951"/>
            <a:ext cx="553212" cy="539718"/>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461513" y="5580016"/>
            <a:ext cx="553212" cy="553212"/>
          </a:xfrm>
          <a:prstGeom prst="rect">
            <a:avLst/>
          </a:prstGeom>
        </p:spPr>
      </p:pic>
      <p:pic>
        <p:nvPicPr>
          <p:cNvPr id="15" name="Picture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4909" y="5629554"/>
            <a:ext cx="553212" cy="553212"/>
          </a:xfrm>
          <a:prstGeom prst="rect">
            <a:avLst/>
          </a:prstGeom>
        </p:spPr>
      </p:pic>
      <p:pic>
        <p:nvPicPr>
          <p:cNvPr id="16" name="Picture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914909" y="4764484"/>
            <a:ext cx="553212" cy="553212"/>
          </a:xfrm>
          <a:prstGeom prst="rect">
            <a:avLst/>
          </a:prstGeom>
        </p:spPr>
      </p:pic>
      <p:pic>
        <p:nvPicPr>
          <p:cNvPr id="17" name="Picture 1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461513" y="4721316"/>
            <a:ext cx="553212" cy="553212"/>
          </a:xfrm>
          <a:prstGeom prst="rect">
            <a:avLst/>
          </a:prstGeom>
        </p:spPr>
      </p:pic>
      <p:sp>
        <p:nvSpPr>
          <p:cNvPr id="18" name="TextBox 17"/>
          <p:cNvSpPr txBox="1"/>
          <p:nvPr userDrawn="1"/>
        </p:nvSpPr>
        <p:spPr>
          <a:xfrm>
            <a:off x="7181113" y="3863209"/>
            <a:ext cx="3179035" cy="400110"/>
          </a:xfrm>
          <a:prstGeom prst="rect">
            <a:avLst/>
          </a:prstGeom>
          <a:noFill/>
        </p:spPr>
        <p:txBody>
          <a:bodyPr wrap="square" rtlCol="0">
            <a:spAutoFit/>
          </a:bodyPr>
          <a:lstStyle/>
          <a:p>
            <a:r>
              <a:rPr lang="en-US" sz="2000"/>
              <a:t>facebook.com/</a:t>
            </a:r>
            <a:r>
              <a:rPr lang="en-US" sz="2000" err="1"/>
              <a:t>waospi</a:t>
            </a:r>
            <a:endParaRPr lang="en-US" sz="2000"/>
          </a:p>
        </p:txBody>
      </p:sp>
      <p:sp>
        <p:nvSpPr>
          <p:cNvPr id="19" name="TextBox 18"/>
          <p:cNvSpPr txBox="1"/>
          <p:nvPr userDrawn="1"/>
        </p:nvSpPr>
        <p:spPr>
          <a:xfrm>
            <a:off x="2620317" y="4852987"/>
            <a:ext cx="3179035" cy="400110"/>
          </a:xfrm>
          <a:prstGeom prst="rect">
            <a:avLst/>
          </a:prstGeom>
          <a:noFill/>
        </p:spPr>
        <p:txBody>
          <a:bodyPr wrap="square" rtlCol="0">
            <a:spAutoFit/>
          </a:bodyPr>
          <a:lstStyle/>
          <a:p>
            <a:r>
              <a:rPr lang="en-US" sz="2000"/>
              <a:t>twitter.com/</a:t>
            </a:r>
            <a:r>
              <a:rPr lang="en-US" sz="2000" err="1"/>
              <a:t>waospi</a:t>
            </a:r>
            <a:endParaRPr lang="en-US" sz="2000"/>
          </a:p>
        </p:txBody>
      </p:sp>
      <p:sp>
        <p:nvSpPr>
          <p:cNvPr id="20" name="TextBox 19"/>
          <p:cNvSpPr txBox="1"/>
          <p:nvPr userDrawn="1"/>
        </p:nvSpPr>
        <p:spPr>
          <a:xfrm>
            <a:off x="7155817" y="4783765"/>
            <a:ext cx="3179035" cy="400110"/>
          </a:xfrm>
          <a:prstGeom prst="rect">
            <a:avLst/>
          </a:prstGeom>
          <a:noFill/>
        </p:spPr>
        <p:txBody>
          <a:bodyPr wrap="square" rtlCol="0">
            <a:spAutoFit/>
          </a:bodyPr>
          <a:lstStyle/>
          <a:p>
            <a:r>
              <a:rPr lang="en-US" sz="2000"/>
              <a:t>youtube.com/</a:t>
            </a:r>
            <a:r>
              <a:rPr lang="en-US" sz="2000" err="1"/>
              <a:t>waospi</a:t>
            </a:r>
            <a:endParaRPr lang="en-US" sz="2000"/>
          </a:p>
        </p:txBody>
      </p:sp>
      <p:sp>
        <p:nvSpPr>
          <p:cNvPr id="21" name="TextBox 20"/>
          <p:cNvSpPr txBox="1"/>
          <p:nvPr userDrawn="1"/>
        </p:nvSpPr>
        <p:spPr>
          <a:xfrm>
            <a:off x="2605893" y="5733118"/>
            <a:ext cx="3179035" cy="400110"/>
          </a:xfrm>
          <a:prstGeom prst="rect">
            <a:avLst/>
          </a:prstGeom>
          <a:noFill/>
        </p:spPr>
        <p:txBody>
          <a:bodyPr wrap="square" rtlCol="0">
            <a:spAutoFit/>
          </a:bodyPr>
          <a:lstStyle/>
          <a:p>
            <a:r>
              <a:rPr lang="en-US" sz="2000"/>
              <a:t>medium.com/</a:t>
            </a:r>
            <a:r>
              <a:rPr lang="en-US" sz="2000" err="1"/>
              <a:t>waospi</a:t>
            </a:r>
            <a:endParaRPr lang="en-US" sz="2000"/>
          </a:p>
        </p:txBody>
      </p:sp>
      <p:sp>
        <p:nvSpPr>
          <p:cNvPr id="22" name="TextBox 21"/>
          <p:cNvSpPr txBox="1"/>
          <p:nvPr userDrawn="1"/>
        </p:nvSpPr>
        <p:spPr>
          <a:xfrm>
            <a:off x="7151608" y="5629554"/>
            <a:ext cx="3677862" cy="400110"/>
          </a:xfrm>
          <a:prstGeom prst="rect">
            <a:avLst/>
          </a:prstGeom>
          <a:noFill/>
        </p:spPr>
        <p:txBody>
          <a:bodyPr wrap="square" rtlCol="0">
            <a:spAutoFit/>
          </a:bodyPr>
          <a:lstStyle/>
          <a:p>
            <a:r>
              <a:rPr lang="en-US" sz="2000"/>
              <a:t>linkedin.com/company/</a:t>
            </a:r>
            <a:r>
              <a:rPr lang="en-US" sz="2000" err="1"/>
              <a:t>waospi</a:t>
            </a:r>
            <a:endParaRPr lang="en-US" sz="2000"/>
          </a:p>
        </p:txBody>
      </p:sp>
      <p:sp>
        <p:nvSpPr>
          <p:cNvPr id="23" name="TextBox 22"/>
          <p:cNvSpPr txBox="1"/>
          <p:nvPr userDrawn="1"/>
        </p:nvSpPr>
        <p:spPr>
          <a:xfrm>
            <a:off x="2597651" y="3868910"/>
            <a:ext cx="2704755" cy="400110"/>
          </a:xfrm>
          <a:prstGeom prst="rect">
            <a:avLst/>
          </a:prstGeom>
          <a:noFill/>
        </p:spPr>
        <p:txBody>
          <a:bodyPr wrap="square" rtlCol="0">
            <a:spAutoFit/>
          </a:bodyPr>
          <a:lstStyle/>
          <a:p>
            <a:r>
              <a:rPr lang="en-US" sz="2000"/>
              <a:t>k12.wa.us</a:t>
            </a:r>
          </a:p>
        </p:txBody>
      </p:sp>
    </p:spTree>
    <p:extLst>
      <p:ext uri="{BB962C8B-B14F-4D97-AF65-F5344CB8AC3E}">
        <p14:creationId xmlns:p14="http://schemas.microsoft.com/office/powerpoint/2010/main" val="1691351068"/>
      </p:ext>
    </p:extLst>
  </p:cSld>
  <p:clrMapOvr>
    <a:masterClrMapping/>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383851582"/>
      </p:ext>
    </p:extLst>
  </p:cSld>
  <p:clrMapOvr>
    <a:masterClrMapping/>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444796951"/>
      </p:ext>
    </p:extLst>
  </p:cSld>
  <p:clrMapOvr>
    <a:masterClrMapping/>
  </p:clrMapOvr>
  <p:hf hdr="0"/>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947665" y="1333251"/>
            <a:ext cx="2737153" cy="457951"/>
          </a:xfrm>
          <a:prstGeom prst="rect">
            <a:avLst/>
          </a:prstGeom>
        </p:spPr>
      </p:pic>
    </p:spTree>
    <p:extLst>
      <p:ext uri="{BB962C8B-B14F-4D97-AF65-F5344CB8AC3E}">
        <p14:creationId xmlns:p14="http://schemas.microsoft.com/office/powerpoint/2010/main" val="3637514462"/>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25961" r="28195"/>
          <a:stretch/>
        </p:blipFill>
        <p:spPr>
          <a:xfrm>
            <a:off x="0" y="-6184"/>
            <a:ext cx="4731657" cy="6858000"/>
          </a:xfrm>
          <a:prstGeom prst="rect">
            <a:avLst/>
          </a:prstGeom>
        </p:spPr>
      </p:pic>
      <p:sp>
        <p:nvSpPr>
          <p:cNvPr id="7" name="Rectangle 6"/>
          <p:cNvSpPr/>
          <p:nvPr userDrawn="1"/>
        </p:nvSpPr>
        <p:spPr>
          <a:xfrm>
            <a:off x="0" y="-6184"/>
            <a:ext cx="4730567" cy="6858000"/>
          </a:xfrm>
          <a:prstGeom prst="rect">
            <a:avLst/>
          </a:prstGeom>
          <a:solidFill>
            <a:schemeClr val="accent5">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84148" y="5699184"/>
            <a:ext cx="5491238" cy="918735"/>
          </a:xfrm>
          <a:prstGeom prst="rect">
            <a:avLst/>
          </a:prstGeom>
        </p:spPr>
      </p:pic>
      <p:sp>
        <p:nvSpPr>
          <p:cNvPr id="9" name="TextBox 8"/>
          <p:cNvSpPr txBox="1"/>
          <p:nvPr userDrawn="1"/>
        </p:nvSpPr>
        <p:spPr>
          <a:xfrm>
            <a:off x="477672" y="504967"/>
            <a:ext cx="3875964" cy="584775"/>
          </a:xfrm>
          <a:prstGeom prst="rect">
            <a:avLst/>
          </a:prstGeom>
          <a:noFill/>
        </p:spPr>
        <p:txBody>
          <a:bodyPr wrap="square" rtlCol="0">
            <a:spAutoFit/>
          </a:bodyPr>
          <a:lstStyle/>
          <a:p>
            <a:pPr algn="r"/>
            <a:r>
              <a:rPr lang="en-US" sz="3200" b="1">
                <a:solidFill>
                  <a:schemeClr val="tx1"/>
                </a:solidFill>
                <a:latin typeface="Segoe UI" panose="020B0502040204020203" pitchFamily="34" charset="0"/>
                <a:cs typeface="Segoe UI" panose="020B0502040204020203" pitchFamily="34" charset="0"/>
              </a:rPr>
              <a:t>Vision</a:t>
            </a:r>
          </a:p>
        </p:txBody>
      </p:sp>
      <p:sp>
        <p:nvSpPr>
          <p:cNvPr id="10" name="TextBox 9"/>
          <p:cNvSpPr txBox="1"/>
          <p:nvPr userDrawn="1"/>
        </p:nvSpPr>
        <p:spPr>
          <a:xfrm>
            <a:off x="4967785" y="504967"/>
            <a:ext cx="6878472" cy="646331"/>
          </a:xfrm>
          <a:prstGeom prst="rect">
            <a:avLst/>
          </a:prstGeom>
          <a:noFill/>
        </p:spPr>
        <p:txBody>
          <a:bodyPr wrap="square" rtlCol="0">
            <a:spAutoFit/>
          </a:bodyPr>
          <a:lstStyle/>
          <a:p>
            <a:r>
              <a:rPr lang="en-US" sz="1800" b="0" i="1" kern="1200">
                <a:solidFill>
                  <a:srgbClr val="40403D"/>
                </a:solidFill>
                <a:effectLst/>
                <a:latin typeface="Segoe UI" panose="020B0502040204020203" pitchFamily="34" charset="0"/>
                <a:ea typeface="+mn-ea"/>
                <a:cs typeface="Segoe UI" panose="020B0502040204020203" pitchFamily="34" charset="0"/>
              </a:rPr>
              <a:t>All students prepared for post-secondary pathways, careers, and civic engagement.</a:t>
            </a:r>
          </a:p>
        </p:txBody>
      </p:sp>
      <p:sp>
        <p:nvSpPr>
          <p:cNvPr id="11" name="TextBox 10"/>
          <p:cNvSpPr txBox="1"/>
          <p:nvPr userDrawn="1"/>
        </p:nvSpPr>
        <p:spPr>
          <a:xfrm>
            <a:off x="477672" y="1504061"/>
            <a:ext cx="3875964" cy="584775"/>
          </a:xfrm>
          <a:prstGeom prst="rect">
            <a:avLst/>
          </a:prstGeom>
          <a:noFill/>
        </p:spPr>
        <p:txBody>
          <a:bodyPr wrap="square" rtlCol="0">
            <a:spAutoFit/>
          </a:bodyPr>
          <a:lstStyle/>
          <a:p>
            <a:pPr algn="r"/>
            <a:r>
              <a:rPr lang="en-US" sz="3200" b="1">
                <a:solidFill>
                  <a:srgbClr val="40403D"/>
                </a:solidFill>
                <a:latin typeface="Segoe UI" panose="020B0502040204020203" pitchFamily="34" charset="0"/>
                <a:cs typeface="Segoe UI" panose="020B0502040204020203" pitchFamily="34" charset="0"/>
              </a:rPr>
              <a:t>Mission</a:t>
            </a:r>
          </a:p>
        </p:txBody>
      </p:sp>
      <p:sp>
        <p:nvSpPr>
          <p:cNvPr id="12" name="TextBox 11"/>
          <p:cNvSpPr txBox="1"/>
          <p:nvPr userDrawn="1"/>
        </p:nvSpPr>
        <p:spPr>
          <a:xfrm>
            <a:off x="4967785" y="1504061"/>
            <a:ext cx="6878472" cy="1477328"/>
          </a:xfrm>
          <a:prstGeom prst="rect">
            <a:avLst/>
          </a:prstGeom>
          <a:noFill/>
        </p:spPr>
        <p:txBody>
          <a:bodyPr wrap="square" rtlCol="0">
            <a:spAutoFit/>
          </a:bodyPr>
          <a:lstStyle/>
          <a:p>
            <a:r>
              <a:rPr lang="en-US" sz="1800" b="0" i="0" kern="1200">
                <a:solidFill>
                  <a:srgbClr val="40403D"/>
                </a:solidFill>
                <a:effectLst/>
                <a:latin typeface="Segoe UI" panose="020B0502040204020203" pitchFamily="34" charset="0"/>
                <a:ea typeface="+mn-ea"/>
                <a:cs typeface="Segoe UI" panose="020B0502040204020203" pitchFamily="34" charset="0"/>
              </a:rPr>
              <a:t>Transform K–12 education to a system that is centered on closing opportunity gaps and is characterized by high expectations for all students and educators. We achieve this by developing equity-based policies and supports that empower educators, families, and communities.</a:t>
            </a:r>
          </a:p>
        </p:txBody>
      </p:sp>
      <p:sp>
        <p:nvSpPr>
          <p:cNvPr id="13" name="TextBox 12"/>
          <p:cNvSpPr txBox="1"/>
          <p:nvPr userDrawn="1"/>
        </p:nvSpPr>
        <p:spPr>
          <a:xfrm>
            <a:off x="477672" y="3334152"/>
            <a:ext cx="3875964" cy="584775"/>
          </a:xfrm>
          <a:prstGeom prst="rect">
            <a:avLst/>
          </a:prstGeom>
          <a:noFill/>
        </p:spPr>
        <p:txBody>
          <a:bodyPr wrap="square" rtlCol="0">
            <a:spAutoFit/>
          </a:bodyPr>
          <a:lstStyle/>
          <a:p>
            <a:pPr algn="r"/>
            <a:r>
              <a:rPr lang="en-US" sz="3200" b="1">
                <a:solidFill>
                  <a:srgbClr val="40403D"/>
                </a:solidFill>
                <a:latin typeface="Segoe UI" panose="020B0502040204020203" pitchFamily="34" charset="0"/>
                <a:cs typeface="Segoe UI" panose="020B0502040204020203" pitchFamily="34" charset="0"/>
              </a:rPr>
              <a:t>Values</a:t>
            </a:r>
          </a:p>
        </p:txBody>
      </p:sp>
      <p:sp>
        <p:nvSpPr>
          <p:cNvPr id="14" name="TextBox 13"/>
          <p:cNvSpPr txBox="1"/>
          <p:nvPr userDrawn="1"/>
        </p:nvSpPr>
        <p:spPr>
          <a:xfrm>
            <a:off x="4967785" y="3334152"/>
            <a:ext cx="6878472" cy="1200329"/>
          </a:xfrm>
          <a:prstGeom prst="rect">
            <a:avLst/>
          </a:prstGeom>
          <a:noFill/>
        </p:spPr>
        <p:txBody>
          <a:bodyPr wrap="square" rtlCol="0">
            <a:spAutoFit/>
          </a:bodyPr>
          <a:lstStyle/>
          <a:p>
            <a:pPr marL="285750" indent="-285750">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Ensuring Equity</a:t>
            </a:r>
          </a:p>
          <a:p>
            <a:pPr marL="285750" indent="-285750">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Collaboration and Service</a:t>
            </a:r>
          </a:p>
          <a:p>
            <a:pPr marL="285750" indent="-285750">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Achieving Excellence through Continuous Improvement</a:t>
            </a:r>
          </a:p>
          <a:p>
            <a:pPr marL="285750" indent="-285750">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Focus on the Whole Child</a:t>
            </a:r>
          </a:p>
        </p:txBody>
      </p:sp>
    </p:spTree>
    <p:extLst>
      <p:ext uri="{BB962C8B-B14F-4D97-AF65-F5344CB8AC3E}">
        <p14:creationId xmlns:p14="http://schemas.microsoft.com/office/powerpoint/2010/main" val="1976398373"/>
      </p:ext>
    </p:extLst>
  </p:cSld>
  <p:clrMapOvr>
    <a:masterClrMapping/>
  </p:clrMapOvr>
  <p:hf hdr="0"/>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947665" y="1333251"/>
            <a:ext cx="2737153" cy="457951"/>
          </a:xfrm>
          <a:prstGeom prst="rect">
            <a:avLst/>
          </a:prstGeom>
        </p:spPr>
      </p:pic>
    </p:spTree>
    <p:extLst>
      <p:ext uri="{BB962C8B-B14F-4D97-AF65-F5344CB8AC3E}">
        <p14:creationId xmlns:p14="http://schemas.microsoft.com/office/powerpoint/2010/main" val="239472305"/>
      </p:ext>
    </p:extLst>
  </p:cSld>
  <p:clrMapOvr>
    <a:masterClrMapping/>
  </p:clrMapOvr>
  <p:hf hdr="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lvl1pPr>
              <a:defRPr>
                <a:latin typeface="Segoe UI" panose="020B0502040204020203" pitchFamily="34" charset="0"/>
                <a:cs typeface="Segoe UI" panose="020B0502040204020203" pitchFamily="34" charset="0"/>
              </a:defRPr>
            </a:lvl1pPr>
          </a:lstStyle>
          <a:p>
            <a:r>
              <a:rPr lang="en-US"/>
              <a:t>Click to edit Master title style</a:t>
            </a:r>
          </a:p>
        </p:txBody>
      </p:sp>
      <p:sp>
        <p:nvSpPr>
          <p:cNvPr id="3" name="Content Placeholder 2"/>
          <p:cNvSpPr>
            <a:spLocks noGrp="1"/>
          </p:cNvSpPr>
          <p:nvPr>
            <p:ph sz="half" idx="1" hasCustomPrompt="1"/>
          </p:nvPr>
        </p:nvSpPr>
        <p:spPr>
          <a:xfrm>
            <a:off x="838200" y="1825625"/>
            <a:ext cx="10515600" cy="4351338"/>
          </a:xfrm>
        </p:spPr>
        <p:txBody>
          <a:bodyPr/>
          <a:lstStyle>
            <a:lvl1pPr>
              <a:defRPr/>
            </a:lvl1pPr>
          </a:lstStyle>
          <a:p>
            <a:pPr lvl="0"/>
            <a:r>
              <a:rPr lang="en-US"/>
              <a:t>Enter Text</a:t>
            </a:r>
          </a:p>
        </p:txBody>
      </p:sp>
      <p:sp>
        <p:nvSpPr>
          <p:cNvPr id="10" name="TextBox 9">
            <a:extLst>
              <a:ext uri="{FF2B5EF4-FFF2-40B4-BE49-F238E27FC236}">
                <a16:creationId xmlns:a16="http://schemas.microsoft.com/office/drawing/2014/main" id="{A9713F64-B8B6-ED40-B25E-73F92316E07E}"/>
              </a:ext>
            </a:extLst>
          </p:cNvPr>
          <p:cNvSpPr txBox="1"/>
          <p:nvPr userDrawn="1"/>
        </p:nvSpPr>
        <p:spPr>
          <a:xfrm>
            <a:off x="10377377" y="6339391"/>
            <a:ext cx="1686246" cy="276999"/>
          </a:xfrm>
          <a:prstGeom prst="rect">
            <a:avLst/>
          </a:prstGeom>
          <a:noFill/>
        </p:spPr>
        <p:txBody>
          <a:bodyPr wrap="square" rtlCol="0">
            <a:spAutoFit/>
          </a:bodyPr>
          <a:lstStyle/>
          <a:p>
            <a:pPr algn="r"/>
            <a:r>
              <a:rPr lang="en-US" sz="120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Month Year  |   </a:t>
            </a:r>
            <a:fld id="{3C001E99-0A0D-EE42-8F0D-DFB068775785}" type="slidenum">
              <a:rPr lang="en-US" sz="1200" smtClean="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a:t>
            </a:fld>
            <a:endParaRPr lang="en-US" sz="120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Tree>
    <p:extLst>
      <p:ext uri="{BB962C8B-B14F-4D97-AF65-F5344CB8AC3E}">
        <p14:creationId xmlns:p14="http://schemas.microsoft.com/office/powerpoint/2010/main" val="2946241916"/>
      </p:ext>
    </p:extLst>
  </p:cSld>
  <p:clrMapOvr>
    <a:masterClrMapping/>
  </p:clrMapOvr>
  <p:hf hdr="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25961" r="28195"/>
          <a:stretch/>
        </p:blipFill>
        <p:spPr>
          <a:xfrm>
            <a:off x="0" y="-6184"/>
            <a:ext cx="4731657" cy="6858000"/>
          </a:xfrm>
          <a:prstGeom prst="rect">
            <a:avLst/>
          </a:prstGeom>
        </p:spPr>
      </p:pic>
      <p:sp>
        <p:nvSpPr>
          <p:cNvPr id="7" name="Rectangle 6"/>
          <p:cNvSpPr/>
          <p:nvPr userDrawn="1"/>
        </p:nvSpPr>
        <p:spPr>
          <a:xfrm>
            <a:off x="0" y="-6184"/>
            <a:ext cx="4730567" cy="6858000"/>
          </a:xfrm>
          <a:prstGeom prst="rect">
            <a:avLst/>
          </a:prstGeom>
          <a:solidFill>
            <a:schemeClr val="accent5">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84148" y="5699184"/>
            <a:ext cx="5491238" cy="918735"/>
          </a:xfrm>
          <a:prstGeom prst="rect">
            <a:avLst/>
          </a:prstGeom>
        </p:spPr>
      </p:pic>
      <p:sp>
        <p:nvSpPr>
          <p:cNvPr id="9" name="TextBox 8"/>
          <p:cNvSpPr txBox="1"/>
          <p:nvPr userDrawn="1"/>
        </p:nvSpPr>
        <p:spPr>
          <a:xfrm>
            <a:off x="477672" y="504967"/>
            <a:ext cx="3875964" cy="584775"/>
          </a:xfrm>
          <a:prstGeom prst="rect">
            <a:avLst/>
          </a:prstGeom>
          <a:noFill/>
        </p:spPr>
        <p:txBody>
          <a:bodyPr wrap="square" rtlCol="0">
            <a:spAutoFit/>
          </a:bodyPr>
          <a:lstStyle/>
          <a:p>
            <a:pPr algn="r"/>
            <a:r>
              <a:rPr lang="en-US" sz="3200" b="1">
                <a:solidFill>
                  <a:schemeClr val="tx1"/>
                </a:solidFill>
                <a:latin typeface="Segoe UI" panose="020B0502040204020203" pitchFamily="34" charset="0"/>
                <a:cs typeface="Segoe UI" panose="020B0502040204020203" pitchFamily="34" charset="0"/>
              </a:rPr>
              <a:t>Vision</a:t>
            </a:r>
          </a:p>
        </p:txBody>
      </p:sp>
      <p:sp>
        <p:nvSpPr>
          <p:cNvPr id="10" name="TextBox 9"/>
          <p:cNvSpPr txBox="1"/>
          <p:nvPr userDrawn="1"/>
        </p:nvSpPr>
        <p:spPr>
          <a:xfrm>
            <a:off x="4967785" y="504967"/>
            <a:ext cx="6878472" cy="646331"/>
          </a:xfrm>
          <a:prstGeom prst="rect">
            <a:avLst/>
          </a:prstGeom>
          <a:noFill/>
        </p:spPr>
        <p:txBody>
          <a:bodyPr wrap="square" rtlCol="0">
            <a:spAutoFit/>
          </a:bodyPr>
          <a:lstStyle/>
          <a:p>
            <a:r>
              <a:rPr lang="en-US" sz="1800" b="0" i="1" kern="1200">
                <a:solidFill>
                  <a:srgbClr val="40403D"/>
                </a:solidFill>
                <a:effectLst/>
                <a:latin typeface="Segoe UI" panose="020B0502040204020203" pitchFamily="34" charset="0"/>
                <a:ea typeface="+mn-ea"/>
                <a:cs typeface="Segoe UI" panose="020B0502040204020203" pitchFamily="34" charset="0"/>
              </a:rPr>
              <a:t>All students prepared for post-secondary pathways, careers, and civic engagement.</a:t>
            </a:r>
          </a:p>
        </p:txBody>
      </p:sp>
      <p:sp>
        <p:nvSpPr>
          <p:cNvPr id="11" name="TextBox 10"/>
          <p:cNvSpPr txBox="1"/>
          <p:nvPr userDrawn="1"/>
        </p:nvSpPr>
        <p:spPr>
          <a:xfrm>
            <a:off x="477672" y="1504061"/>
            <a:ext cx="3875964" cy="584775"/>
          </a:xfrm>
          <a:prstGeom prst="rect">
            <a:avLst/>
          </a:prstGeom>
          <a:noFill/>
        </p:spPr>
        <p:txBody>
          <a:bodyPr wrap="square" rtlCol="0">
            <a:spAutoFit/>
          </a:bodyPr>
          <a:lstStyle/>
          <a:p>
            <a:pPr algn="r"/>
            <a:r>
              <a:rPr lang="en-US" sz="3200" b="1">
                <a:solidFill>
                  <a:srgbClr val="40403D"/>
                </a:solidFill>
                <a:latin typeface="Segoe UI" panose="020B0502040204020203" pitchFamily="34" charset="0"/>
                <a:cs typeface="Segoe UI" panose="020B0502040204020203" pitchFamily="34" charset="0"/>
              </a:rPr>
              <a:t>Mission</a:t>
            </a:r>
          </a:p>
        </p:txBody>
      </p:sp>
      <p:sp>
        <p:nvSpPr>
          <p:cNvPr id="12" name="TextBox 11"/>
          <p:cNvSpPr txBox="1"/>
          <p:nvPr userDrawn="1"/>
        </p:nvSpPr>
        <p:spPr>
          <a:xfrm>
            <a:off x="4967785" y="1504061"/>
            <a:ext cx="6878472" cy="1477328"/>
          </a:xfrm>
          <a:prstGeom prst="rect">
            <a:avLst/>
          </a:prstGeom>
          <a:noFill/>
        </p:spPr>
        <p:txBody>
          <a:bodyPr wrap="square" rtlCol="0">
            <a:spAutoFit/>
          </a:bodyPr>
          <a:lstStyle/>
          <a:p>
            <a:r>
              <a:rPr lang="en-US" sz="1800" b="0" i="0" kern="1200">
                <a:solidFill>
                  <a:srgbClr val="40403D"/>
                </a:solidFill>
                <a:effectLst/>
                <a:latin typeface="Segoe UI" panose="020B0502040204020203" pitchFamily="34" charset="0"/>
                <a:ea typeface="+mn-ea"/>
                <a:cs typeface="Segoe UI" panose="020B0502040204020203" pitchFamily="34" charset="0"/>
              </a:rPr>
              <a:t>Transform K–12 education to a system that is centered on closing opportunity gaps and is characterized by high expectations for all students and educators. We achieve this by developing equity-based policies and supports that empower educators, families, and communities.</a:t>
            </a:r>
          </a:p>
        </p:txBody>
      </p:sp>
      <p:sp>
        <p:nvSpPr>
          <p:cNvPr id="13" name="TextBox 12"/>
          <p:cNvSpPr txBox="1"/>
          <p:nvPr userDrawn="1"/>
        </p:nvSpPr>
        <p:spPr>
          <a:xfrm>
            <a:off x="477672" y="3334152"/>
            <a:ext cx="3875964" cy="584775"/>
          </a:xfrm>
          <a:prstGeom prst="rect">
            <a:avLst/>
          </a:prstGeom>
          <a:noFill/>
        </p:spPr>
        <p:txBody>
          <a:bodyPr wrap="square" rtlCol="0">
            <a:spAutoFit/>
          </a:bodyPr>
          <a:lstStyle/>
          <a:p>
            <a:pPr algn="r"/>
            <a:r>
              <a:rPr lang="en-US" sz="3200" b="1">
                <a:solidFill>
                  <a:srgbClr val="40403D"/>
                </a:solidFill>
                <a:latin typeface="Segoe UI" panose="020B0502040204020203" pitchFamily="34" charset="0"/>
                <a:cs typeface="Segoe UI" panose="020B0502040204020203" pitchFamily="34" charset="0"/>
              </a:rPr>
              <a:t>Values</a:t>
            </a:r>
          </a:p>
        </p:txBody>
      </p:sp>
      <p:sp>
        <p:nvSpPr>
          <p:cNvPr id="14" name="TextBox 13"/>
          <p:cNvSpPr txBox="1"/>
          <p:nvPr userDrawn="1"/>
        </p:nvSpPr>
        <p:spPr>
          <a:xfrm>
            <a:off x="4967785" y="3334152"/>
            <a:ext cx="6878472" cy="1200329"/>
          </a:xfrm>
          <a:prstGeom prst="rect">
            <a:avLst/>
          </a:prstGeom>
          <a:noFill/>
        </p:spPr>
        <p:txBody>
          <a:bodyPr wrap="square" rtlCol="0">
            <a:spAutoFit/>
          </a:bodyPr>
          <a:lstStyle/>
          <a:p>
            <a:pPr marL="285750" indent="-285750">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Ensuring Equity</a:t>
            </a:r>
          </a:p>
          <a:p>
            <a:pPr marL="285750" indent="-285750">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Collaboration and Service</a:t>
            </a:r>
          </a:p>
          <a:p>
            <a:pPr marL="285750" indent="-285750">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Achieving Excellence through Continuous Improvement</a:t>
            </a:r>
          </a:p>
          <a:p>
            <a:pPr marL="285750" indent="-285750">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Focus on the Whole Child</a:t>
            </a:r>
          </a:p>
        </p:txBody>
      </p:sp>
    </p:spTree>
    <p:extLst>
      <p:ext uri="{BB962C8B-B14F-4D97-AF65-F5344CB8AC3E}">
        <p14:creationId xmlns:p14="http://schemas.microsoft.com/office/powerpoint/2010/main" val="193434037"/>
      </p:ext>
    </p:extLst>
  </p:cSld>
  <p:clrMapOvr>
    <a:masterClrMapping/>
  </p:clrMapOvr>
  <p:hf hdr="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25961" r="28195"/>
          <a:stretch/>
        </p:blipFill>
        <p:spPr>
          <a:xfrm>
            <a:off x="14514" y="-6184"/>
            <a:ext cx="4717143" cy="6858000"/>
          </a:xfrm>
          <a:prstGeom prst="rect">
            <a:avLst/>
          </a:prstGeom>
        </p:spPr>
      </p:pic>
      <p:sp>
        <p:nvSpPr>
          <p:cNvPr id="7" name="Rectangle 6"/>
          <p:cNvSpPr/>
          <p:nvPr userDrawn="1"/>
        </p:nvSpPr>
        <p:spPr>
          <a:xfrm>
            <a:off x="0" y="-6184"/>
            <a:ext cx="4749421" cy="6858000"/>
          </a:xfrm>
          <a:prstGeom prst="rect">
            <a:avLst/>
          </a:prstGeom>
          <a:solidFill>
            <a:schemeClr val="accent5">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84148" y="5699184"/>
            <a:ext cx="5491238" cy="918735"/>
          </a:xfrm>
          <a:prstGeom prst="rect">
            <a:avLst/>
          </a:prstGeom>
        </p:spPr>
      </p:pic>
      <p:sp>
        <p:nvSpPr>
          <p:cNvPr id="9" name="TextBox 8"/>
          <p:cNvSpPr txBox="1"/>
          <p:nvPr userDrawn="1"/>
        </p:nvSpPr>
        <p:spPr>
          <a:xfrm>
            <a:off x="477672" y="504967"/>
            <a:ext cx="3875964" cy="584775"/>
          </a:xfrm>
          <a:prstGeom prst="rect">
            <a:avLst/>
          </a:prstGeom>
          <a:noFill/>
        </p:spPr>
        <p:txBody>
          <a:bodyPr wrap="square" rtlCol="0">
            <a:spAutoFit/>
          </a:bodyPr>
          <a:lstStyle/>
          <a:p>
            <a:pPr algn="r"/>
            <a:r>
              <a:rPr lang="en-US" sz="3200" b="1">
                <a:solidFill>
                  <a:srgbClr val="40403D"/>
                </a:solidFill>
                <a:latin typeface="Segoe UI" panose="020B0502040204020203" pitchFamily="34" charset="0"/>
                <a:cs typeface="Segoe UI" panose="020B0502040204020203" pitchFamily="34" charset="0"/>
              </a:rPr>
              <a:t>Equity Statement</a:t>
            </a:r>
          </a:p>
        </p:txBody>
      </p:sp>
      <p:sp>
        <p:nvSpPr>
          <p:cNvPr id="10" name="TextBox 9"/>
          <p:cNvSpPr txBox="1"/>
          <p:nvPr userDrawn="1"/>
        </p:nvSpPr>
        <p:spPr>
          <a:xfrm>
            <a:off x="4967785" y="504967"/>
            <a:ext cx="6878472" cy="4755148"/>
          </a:xfrm>
          <a:prstGeom prst="rect">
            <a:avLst/>
          </a:prstGeom>
          <a:noFill/>
        </p:spPr>
        <p:txBody>
          <a:bodyPr wrap="square" rtlCol="0">
            <a:spAutoFit/>
          </a:bodyPr>
          <a:lstStyle/>
          <a:p>
            <a:pPr>
              <a:spcAft>
                <a:spcPts val="600"/>
              </a:spcAft>
            </a:pPr>
            <a:r>
              <a:rPr lang="en-US" sz="1800" b="0" i="0" kern="1200">
                <a:solidFill>
                  <a:srgbClr val="40403D"/>
                </a:solidFill>
                <a:effectLst/>
                <a:latin typeface="Segoe UI" panose="020B0502040204020203" pitchFamily="34" charset="0"/>
                <a:ea typeface="+mn-ea"/>
                <a:cs typeface="Segoe UI" panose="020B0502040204020203" pitchFamily="34" charset="0"/>
              </a:rPr>
              <a:t>Each student, family, and community possesses strengths and cultural knowledge that benefits their peers, educators, and schools.</a:t>
            </a:r>
          </a:p>
          <a:p>
            <a:pPr>
              <a:spcAft>
                <a:spcPts val="600"/>
              </a:spcAft>
            </a:pPr>
            <a:r>
              <a:rPr lang="en-US" sz="1800" b="0" i="0" kern="1200">
                <a:solidFill>
                  <a:srgbClr val="40403D"/>
                </a:solidFill>
                <a:effectLst/>
                <a:latin typeface="Segoe UI" panose="020B0502040204020203" pitchFamily="34" charset="0"/>
                <a:ea typeface="+mn-ea"/>
                <a:cs typeface="Segoe UI" panose="020B0502040204020203" pitchFamily="34" charset="0"/>
              </a:rPr>
              <a:t>Ensuring educational equity:</a:t>
            </a:r>
          </a:p>
          <a:p>
            <a:pPr marL="285750" indent="-285750">
              <a:spcAft>
                <a:spcPts val="600"/>
              </a:spcAft>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Goes beyond equality; it requires education leaders to examine the ways current policies and practices result in disparate outcomes for our students of color, students living in poverty, students receiving special education and English Learner services, students who identify as LGBTQ+, and highly mobile student populations.</a:t>
            </a:r>
          </a:p>
          <a:p>
            <a:pPr marL="285750" indent="-285750">
              <a:spcAft>
                <a:spcPts val="600"/>
              </a:spcAft>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Requires education leaders to develop an understanding of historical contexts; engage students, families, and community representatives as partners in decision-making; and actively dismantle systemic barriers, replacing them with policies and practices that ensure all students have access to the instruction and support they need to succeed in our schools.</a:t>
            </a:r>
          </a:p>
        </p:txBody>
      </p:sp>
    </p:spTree>
    <p:extLst>
      <p:ext uri="{BB962C8B-B14F-4D97-AF65-F5344CB8AC3E}">
        <p14:creationId xmlns:p14="http://schemas.microsoft.com/office/powerpoint/2010/main" val="837333486"/>
      </p:ext>
    </p:extLst>
  </p:cSld>
  <p:clrMapOvr>
    <a:masterClrMapping/>
  </p:clrMapOvr>
  <p:hf hdr="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Rectangle 5"/>
          <p:cNvSpPr/>
          <p:nvPr userDrawn="1"/>
        </p:nvSpPr>
        <p:spPr>
          <a:xfrm>
            <a:off x="-188686" y="-203200"/>
            <a:ext cx="6299200" cy="7264400"/>
          </a:xfrm>
          <a:prstGeom prst="rect">
            <a:avLst/>
          </a:prstGeom>
          <a:solidFill>
            <a:srgbClr val="404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638629" y="2873829"/>
            <a:ext cx="4876800" cy="646331"/>
          </a:xfrm>
          <a:prstGeom prst="rect">
            <a:avLst/>
          </a:prstGeom>
          <a:noFill/>
        </p:spPr>
        <p:txBody>
          <a:bodyPr wrap="square" rtlCol="0">
            <a:spAutoFit/>
          </a:bodyPr>
          <a:lstStyle/>
          <a:p>
            <a:r>
              <a:rPr lang="en-US" sz="3600" b="1">
                <a:solidFill>
                  <a:srgbClr val="F7F5EB"/>
                </a:solidFill>
                <a:latin typeface="Segoe UI" panose="020B0502040204020203" pitchFamily="34" charset="0"/>
                <a:cs typeface="Segoe UI" panose="020B0502040204020203" pitchFamily="34" charset="0"/>
              </a:rPr>
              <a:t>Section Title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8629" y="5678455"/>
            <a:ext cx="4864704" cy="813910"/>
          </a:xfrm>
          <a:prstGeom prst="rect">
            <a:avLst/>
          </a:prstGeom>
        </p:spPr>
      </p:pic>
      <p:sp>
        <p:nvSpPr>
          <p:cNvPr id="9" name="Content Placeholder 2"/>
          <p:cNvSpPr txBox="1">
            <a:spLocks/>
          </p:cNvSpPr>
          <p:nvPr userDrawn="1"/>
        </p:nvSpPr>
        <p:spPr>
          <a:xfrm>
            <a:off x="6571343" y="698160"/>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0403D"/>
                </a:solidFill>
                <a:latin typeface="Segoe UI" panose="020B0502040204020203" pitchFamily="34" charset="0"/>
                <a:cs typeface="Segoe UI" panose="020B0502040204020203" pitchFamily="34" charset="0"/>
              </a:rPr>
              <a:t>Edit Master text styles</a:t>
            </a:r>
          </a:p>
          <a:p>
            <a:pPr lvl="1"/>
            <a:r>
              <a:rPr lang="en-US">
                <a:solidFill>
                  <a:srgbClr val="40403D"/>
                </a:solidFill>
                <a:latin typeface="Segoe UI" panose="020B0502040204020203" pitchFamily="34" charset="0"/>
                <a:cs typeface="Segoe UI" panose="020B0502040204020203" pitchFamily="34" charset="0"/>
              </a:rPr>
              <a:t>Second level</a:t>
            </a:r>
          </a:p>
          <a:p>
            <a:pPr lvl="2"/>
            <a:r>
              <a:rPr lang="en-US">
                <a:solidFill>
                  <a:srgbClr val="40403D"/>
                </a:solidFill>
                <a:latin typeface="Segoe UI" panose="020B0502040204020203" pitchFamily="34" charset="0"/>
                <a:cs typeface="Segoe UI" panose="020B0502040204020203" pitchFamily="34" charset="0"/>
              </a:rPr>
              <a:t>Third level</a:t>
            </a:r>
          </a:p>
          <a:p>
            <a:pPr lvl="3"/>
            <a:r>
              <a:rPr lang="en-US">
                <a:solidFill>
                  <a:srgbClr val="40403D"/>
                </a:solidFill>
                <a:latin typeface="Segoe UI" panose="020B0502040204020203" pitchFamily="34" charset="0"/>
                <a:cs typeface="Segoe UI" panose="020B0502040204020203" pitchFamily="34" charset="0"/>
              </a:rPr>
              <a:t>Fourth level</a:t>
            </a:r>
          </a:p>
          <a:p>
            <a:pPr lvl="4"/>
            <a:r>
              <a:rPr lang="en-US">
                <a:solidFill>
                  <a:srgbClr val="40403D"/>
                </a:solidFill>
                <a:latin typeface="Segoe UI" panose="020B0502040204020203" pitchFamily="34" charset="0"/>
                <a:cs typeface="Segoe UI" panose="020B0502040204020203" pitchFamily="34" charset="0"/>
              </a:rPr>
              <a:t>Fifth level</a:t>
            </a:r>
          </a:p>
        </p:txBody>
      </p:sp>
    </p:spTree>
    <p:extLst>
      <p:ext uri="{BB962C8B-B14F-4D97-AF65-F5344CB8AC3E}">
        <p14:creationId xmlns:p14="http://schemas.microsoft.com/office/powerpoint/2010/main" val="2032597189"/>
      </p:ext>
    </p:extLst>
  </p:cSld>
  <p:clrMapOvr>
    <a:masterClrMapping/>
  </p:clrMapOvr>
  <p:hf hdr="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r>
              <a:rPr lang="en-US"/>
              <a:t>Click icon to add picture</a:t>
            </a: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119" t="6339" r="119" b="44733"/>
          <a:stretch/>
        </p:blipFill>
        <p:spPr>
          <a:xfrm>
            <a:off x="0" y="-29029"/>
            <a:ext cx="12192000" cy="3976914"/>
          </a:xfrm>
          <a:prstGeom prst="rect">
            <a:avLst/>
          </a:prstGeom>
        </p:spPr>
      </p:pic>
      <p:sp>
        <p:nvSpPr>
          <p:cNvPr id="6" name="Rectangle 5"/>
          <p:cNvSpPr/>
          <p:nvPr userDrawn="1"/>
        </p:nvSpPr>
        <p:spPr>
          <a:xfrm>
            <a:off x="0" y="-29029"/>
            <a:ext cx="12192000" cy="4005943"/>
          </a:xfrm>
          <a:prstGeom prst="rect">
            <a:avLst/>
          </a:prstGeom>
          <a:solidFill>
            <a:schemeClr val="accent5">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4516528"/>
      </p:ext>
    </p:extLst>
  </p:cSld>
  <p:clrMapOvr>
    <a:overrideClrMapping bg1="lt1" tx1="dk1" bg2="lt2" tx2="dk2" accent1="accent1" accent2="accent2" accent3="accent3" accent4="accent4" accent5="accent5" accent6="accent6" hlink="hlink" folHlink="folHlink"/>
  </p:clrMapOvr>
  <p:hf hdr="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r>
              <a:rPr lang="en-US"/>
              <a:t>Click icon to add picture</a:t>
            </a:r>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t="13553" b="37518"/>
          <a:stretch/>
        </p:blipFill>
        <p:spPr>
          <a:xfrm>
            <a:off x="-35170" y="-55790"/>
            <a:ext cx="12227169" cy="3976915"/>
          </a:xfrm>
          <a:prstGeom prst="rect">
            <a:avLst/>
          </a:prstGeom>
        </p:spPr>
      </p:pic>
      <p:sp>
        <p:nvSpPr>
          <p:cNvPr id="6" name="Rectangle 5"/>
          <p:cNvSpPr/>
          <p:nvPr userDrawn="1"/>
        </p:nvSpPr>
        <p:spPr>
          <a:xfrm>
            <a:off x="-35170" y="-55790"/>
            <a:ext cx="12262339" cy="3976914"/>
          </a:xfrm>
          <a:prstGeom prst="rect">
            <a:avLst/>
          </a:prstGeom>
          <a:solidFill>
            <a:schemeClr val="accent5">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2632992"/>
      </p:ext>
    </p:extLst>
  </p:cSld>
  <p:clrMapOvr>
    <a:overrideClrMapping bg1="lt1" tx1="dk1" bg2="lt2" tx2="dk2" accent1="accent1" accent2="accent2" accent3="accent3" accent4="accent4" accent5="accent5" accent6="accent6" hlink="hlink" folHlink="folHlink"/>
  </p:clrMapOvr>
  <p:hf hdr="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r>
              <a:rPr lang="en-US"/>
              <a:t>Click icon to add picture</a:t>
            </a: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49727" b="13875"/>
          <a:stretch/>
        </p:blipFill>
        <p:spPr>
          <a:xfrm>
            <a:off x="0" y="0"/>
            <a:ext cx="12192000" cy="3949019"/>
          </a:xfrm>
          <a:prstGeom prst="rect">
            <a:avLst/>
          </a:prstGeom>
        </p:spPr>
      </p:pic>
      <p:sp>
        <p:nvSpPr>
          <p:cNvPr id="6" name="Rectangle 5"/>
          <p:cNvSpPr/>
          <p:nvPr userDrawn="1"/>
        </p:nvSpPr>
        <p:spPr>
          <a:xfrm>
            <a:off x="0" y="-27895"/>
            <a:ext cx="12192000" cy="3976914"/>
          </a:xfrm>
          <a:prstGeom prst="rect">
            <a:avLst/>
          </a:prstGeom>
          <a:solidFill>
            <a:schemeClr val="accent5">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4660615"/>
      </p:ext>
    </p:extLst>
  </p:cSld>
  <p:clrMapOvr>
    <a:overrideClrMapping bg1="lt1" tx1="dk1" bg2="lt2" tx2="dk2" accent1="accent1" accent2="accent2" accent3="accent3" accent4="accent4" accent5="accent5" accent6="accent6" hlink="hlink" folHlink="folHlink"/>
  </p:clrMapOvr>
  <p:hf hdr="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r>
              <a:rPr lang="en-US"/>
              <a:t>Click icon to add picture</a:t>
            </a: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1" t="28183" r="-283" b="23686"/>
          <a:stretch/>
        </p:blipFill>
        <p:spPr>
          <a:xfrm>
            <a:off x="-1" y="18854"/>
            <a:ext cx="12226565" cy="3912123"/>
          </a:xfrm>
          <a:prstGeom prst="rect">
            <a:avLst/>
          </a:prstGeom>
        </p:spPr>
      </p:pic>
      <p:sp>
        <p:nvSpPr>
          <p:cNvPr id="6" name="Rectangle 5"/>
          <p:cNvSpPr/>
          <p:nvPr userDrawn="1"/>
        </p:nvSpPr>
        <p:spPr>
          <a:xfrm>
            <a:off x="-2" y="0"/>
            <a:ext cx="12226566" cy="3945874"/>
          </a:xfrm>
          <a:prstGeom prst="rect">
            <a:avLst/>
          </a:prstGeom>
          <a:solidFill>
            <a:schemeClr val="accent5">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9371598"/>
      </p:ext>
    </p:extLst>
  </p:cSld>
  <p:clrMapOvr>
    <a:overrideClrMapping bg1="lt1" tx1="dk1" bg2="lt2" tx2="dk2" accent1="accent1" accent2="accent2" accent3="accent3" accent4="accent4" accent5="accent5" accent6="accent6" hlink="hlink" folHlink="folHlink"/>
  </p:clrMapOvr>
  <p:hf hdr="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reativeCommonsNotic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1" name="Title 4">
            <a:extLst>
              <a:ext uri="{FF2B5EF4-FFF2-40B4-BE49-F238E27FC236}">
                <a16:creationId xmlns:a16="http://schemas.microsoft.com/office/drawing/2014/main" id="{2A7A1F50-5BB0-4F32-8F89-624BAE844D23}"/>
              </a:ext>
            </a:extLst>
          </p:cNvPr>
          <p:cNvSpPr>
            <a:spLocks noGrp="1"/>
          </p:cNvSpPr>
          <p:nvPr>
            <p:ph type="title"/>
          </p:nvPr>
        </p:nvSpPr>
        <p:spPr>
          <a:xfrm>
            <a:off x="838200" y="365125"/>
            <a:ext cx="10515600" cy="1325563"/>
          </a:xfrm>
        </p:spPr>
        <p:txBody>
          <a:bodyPr/>
          <a:lstStyle/>
          <a:p>
            <a:r>
              <a:rPr lang="en-US">
                <a:solidFill>
                  <a:srgbClr val="FFFFFF"/>
                </a:solidFill>
              </a:rPr>
              <a:t>Click to edit Master title style</a:t>
            </a:r>
          </a:p>
        </p:txBody>
      </p:sp>
      <p:pic>
        <p:nvPicPr>
          <p:cNvPr id="12" name="Picture 11" descr="Creative Commons Attribution (CC BY) logo" title="CC license">
            <a:extLst>
              <a:ext uri="{FF2B5EF4-FFF2-40B4-BE49-F238E27FC236}">
                <a16:creationId xmlns:a16="http://schemas.microsoft.com/office/drawing/2014/main" id="{94A3D417-F530-4C55-9ED8-357EFE7639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99545" y="937781"/>
            <a:ext cx="1482776" cy="518788"/>
          </a:xfrm>
          <a:prstGeom prst="rect">
            <a:avLst/>
          </a:prstGeom>
        </p:spPr>
      </p:pic>
      <p:sp>
        <p:nvSpPr>
          <p:cNvPr id="13" name="TextBox 12" descr="Text regarding the topic&#10;" title="Text">
            <a:extLst>
              <a:ext uri="{FF2B5EF4-FFF2-40B4-BE49-F238E27FC236}">
                <a16:creationId xmlns:a16="http://schemas.microsoft.com/office/drawing/2014/main" id="{38BC79DB-764E-47F0-92B3-8FB09EA750C8}"/>
              </a:ext>
            </a:extLst>
          </p:cNvPr>
          <p:cNvSpPr txBox="1"/>
          <p:nvPr userDrawn="1"/>
        </p:nvSpPr>
        <p:spPr>
          <a:xfrm>
            <a:off x="2606993" y="1974060"/>
            <a:ext cx="7331241" cy="298543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sym typeface="Arial"/>
              </a:rPr>
              <a:t>Except where otherwise noted, this work by the </a:t>
            </a:r>
            <a:r>
              <a:rPr kumimoji="0" lang="en-US" sz="18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sym typeface="Arial"/>
                <a:hlinkClick r:id="rId4"/>
              </a:rPr>
              <a:t>Office of Superintendent of Public Instruction</a:t>
            </a:r>
            <a:r>
              <a:rPr kumimoji="0" lang="en-US" sz="18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sym typeface="Arial"/>
              </a:rPr>
              <a:t> is licensed under </a:t>
            </a:r>
            <a:r>
              <a:rPr kumimoji="0" lang="en-US" sz="18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sym typeface="Arial"/>
                <a:hlinkClick r:id="rId5"/>
              </a:rPr>
              <a:t>a Creative Commons Attribution License</a:t>
            </a:r>
            <a:r>
              <a:rPr kumimoji="0" lang="en-US" sz="18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sym typeface="Arial"/>
              </a:rPr>
              <a:t>. All logos and trademarks are property of their respective owners.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sym typeface="Arial"/>
              </a:rPr>
              <a:t>This presentation may contain or reference links to websites operated by third parties. These links are provided for your convenience only and do not constitute or imply any affiliation, endorsement, sponsorship, approval, verification, or monitoring by OSPI of any product, service, or content offered on the third party websites. In no event will OSPI be responsible for the information or content in linked third party websites or for your use of or inability to use such websites. Please confirm the license status of any third-party resources and understand their terms of use before reusing them.</a:t>
            </a:r>
          </a:p>
        </p:txBody>
      </p:sp>
      <p:sp>
        <p:nvSpPr>
          <p:cNvPr id="14" name="Rectangle 13">
            <a:extLst>
              <a:ext uri="{FF2B5EF4-FFF2-40B4-BE49-F238E27FC236}">
                <a16:creationId xmlns:a16="http://schemas.microsoft.com/office/drawing/2014/main" id="{F7DA9DA8-8B7B-446D-85E4-579AC221DFF5}"/>
              </a:ext>
            </a:extLst>
          </p:cNvPr>
          <p:cNvSpPr/>
          <p:nvPr userDrawn="1"/>
        </p:nvSpPr>
        <p:spPr>
          <a:xfrm>
            <a:off x="2109824" y="5402201"/>
            <a:ext cx="8062219"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Photos not marked are used with permission and not included in the open license.</a:t>
            </a:r>
            <a:endParaRPr kumimoji="0" lang="en-US" sz="16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1378309171"/>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25961" r="28195"/>
          <a:stretch/>
        </p:blipFill>
        <p:spPr>
          <a:xfrm>
            <a:off x="14514" y="-6184"/>
            <a:ext cx="4717143" cy="6858000"/>
          </a:xfrm>
          <a:prstGeom prst="rect">
            <a:avLst/>
          </a:prstGeom>
        </p:spPr>
      </p:pic>
      <p:sp>
        <p:nvSpPr>
          <p:cNvPr id="7" name="Rectangle 6"/>
          <p:cNvSpPr/>
          <p:nvPr userDrawn="1"/>
        </p:nvSpPr>
        <p:spPr>
          <a:xfrm>
            <a:off x="0" y="-6184"/>
            <a:ext cx="4749421" cy="6858000"/>
          </a:xfrm>
          <a:prstGeom prst="rect">
            <a:avLst/>
          </a:prstGeom>
          <a:solidFill>
            <a:schemeClr val="accent5">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84148" y="5699184"/>
            <a:ext cx="5491238" cy="918735"/>
          </a:xfrm>
          <a:prstGeom prst="rect">
            <a:avLst/>
          </a:prstGeom>
        </p:spPr>
      </p:pic>
      <p:sp>
        <p:nvSpPr>
          <p:cNvPr id="9" name="TextBox 8"/>
          <p:cNvSpPr txBox="1"/>
          <p:nvPr userDrawn="1"/>
        </p:nvSpPr>
        <p:spPr>
          <a:xfrm>
            <a:off x="477672" y="504967"/>
            <a:ext cx="3875964" cy="584775"/>
          </a:xfrm>
          <a:prstGeom prst="rect">
            <a:avLst/>
          </a:prstGeom>
          <a:noFill/>
        </p:spPr>
        <p:txBody>
          <a:bodyPr wrap="square" rtlCol="0">
            <a:spAutoFit/>
          </a:bodyPr>
          <a:lstStyle/>
          <a:p>
            <a:pPr algn="r"/>
            <a:r>
              <a:rPr lang="en-US" sz="3200" b="1">
                <a:solidFill>
                  <a:srgbClr val="40403D"/>
                </a:solidFill>
                <a:latin typeface="Segoe UI" panose="020B0502040204020203" pitchFamily="34" charset="0"/>
                <a:cs typeface="Segoe UI" panose="020B0502040204020203" pitchFamily="34" charset="0"/>
              </a:rPr>
              <a:t>Equity Statement</a:t>
            </a:r>
          </a:p>
        </p:txBody>
      </p:sp>
      <p:sp>
        <p:nvSpPr>
          <p:cNvPr id="10" name="TextBox 9"/>
          <p:cNvSpPr txBox="1"/>
          <p:nvPr userDrawn="1"/>
        </p:nvSpPr>
        <p:spPr>
          <a:xfrm>
            <a:off x="4967785" y="504967"/>
            <a:ext cx="6878472" cy="4755148"/>
          </a:xfrm>
          <a:prstGeom prst="rect">
            <a:avLst/>
          </a:prstGeom>
          <a:noFill/>
        </p:spPr>
        <p:txBody>
          <a:bodyPr wrap="square" rtlCol="0">
            <a:spAutoFit/>
          </a:bodyPr>
          <a:lstStyle/>
          <a:p>
            <a:pPr>
              <a:spcAft>
                <a:spcPts val="600"/>
              </a:spcAft>
            </a:pPr>
            <a:r>
              <a:rPr lang="en-US" sz="1800" b="0" i="0" kern="1200">
                <a:solidFill>
                  <a:srgbClr val="40403D"/>
                </a:solidFill>
                <a:effectLst/>
                <a:latin typeface="Segoe UI" panose="020B0502040204020203" pitchFamily="34" charset="0"/>
                <a:ea typeface="+mn-ea"/>
                <a:cs typeface="Segoe UI" panose="020B0502040204020203" pitchFamily="34" charset="0"/>
              </a:rPr>
              <a:t>Each student, family, and community possesses strengths and cultural knowledge that benefits their peers, educators, and schools.</a:t>
            </a:r>
          </a:p>
          <a:p>
            <a:pPr>
              <a:spcAft>
                <a:spcPts val="600"/>
              </a:spcAft>
            </a:pPr>
            <a:r>
              <a:rPr lang="en-US" sz="1800" b="0" i="0" kern="1200">
                <a:solidFill>
                  <a:srgbClr val="40403D"/>
                </a:solidFill>
                <a:effectLst/>
                <a:latin typeface="Segoe UI" panose="020B0502040204020203" pitchFamily="34" charset="0"/>
                <a:ea typeface="+mn-ea"/>
                <a:cs typeface="Segoe UI" panose="020B0502040204020203" pitchFamily="34" charset="0"/>
              </a:rPr>
              <a:t>Ensuring educational equity:</a:t>
            </a:r>
          </a:p>
          <a:p>
            <a:pPr marL="285750" indent="-285750">
              <a:spcAft>
                <a:spcPts val="600"/>
              </a:spcAft>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Goes beyond equality; it requires education leaders to examine the ways current policies and practices result in disparate outcomes for our students of color, students living in poverty, students receiving special education and English Learner services, students who identify as LGBTQ+, and highly mobile student populations.</a:t>
            </a:r>
          </a:p>
          <a:p>
            <a:pPr marL="285750" indent="-285750">
              <a:spcAft>
                <a:spcPts val="600"/>
              </a:spcAft>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Requires education leaders to develop an understanding of historical contexts; engage students, families, and community representatives as partners in decision-making; and actively dismantle systemic barriers, replacing them with policies and practices that ensure all students have access to the instruction and support they need to succeed in our schools.</a:t>
            </a:r>
          </a:p>
        </p:txBody>
      </p:sp>
    </p:spTree>
    <p:extLst>
      <p:ext uri="{BB962C8B-B14F-4D97-AF65-F5344CB8AC3E}">
        <p14:creationId xmlns:p14="http://schemas.microsoft.com/office/powerpoint/2010/main" val="1722238912"/>
      </p:ext>
    </p:extLst>
  </p:cSld>
  <p:clrMapOvr>
    <a:masterClrMapping/>
  </p:clrMapOvr>
  <p:hf hdr="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SocialMedia">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1779" y="833184"/>
            <a:ext cx="7738478" cy="1294719"/>
          </a:xfrm>
          <a:prstGeom prst="rect">
            <a:avLst/>
          </a:prstGeom>
        </p:spPr>
      </p:pic>
      <p:sp>
        <p:nvSpPr>
          <p:cNvPr id="6" name="TextBox 5"/>
          <p:cNvSpPr txBox="1"/>
          <p:nvPr userDrawn="1"/>
        </p:nvSpPr>
        <p:spPr>
          <a:xfrm>
            <a:off x="1837346" y="2290273"/>
            <a:ext cx="8015955" cy="461665"/>
          </a:xfrm>
          <a:prstGeom prst="rect">
            <a:avLst/>
          </a:prstGeom>
          <a:noFill/>
        </p:spPr>
        <p:txBody>
          <a:bodyPr wrap="square" rtlCol="0">
            <a:spAutoFit/>
          </a:bodyPr>
          <a:lstStyle/>
          <a:p>
            <a:pPr algn="ctr"/>
            <a:r>
              <a:rPr lang="en-US" sz="2400" b="0" i="1"/>
              <a:t>Connect with us!</a:t>
            </a:r>
          </a:p>
        </p:txBody>
      </p:sp>
      <p:sp>
        <p:nvSpPr>
          <p:cNvPr id="7" name="Rectangle 6"/>
          <p:cNvSpPr/>
          <p:nvPr userDrawn="1"/>
        </p:nvSpPr>
        <p:spPr>
          <a:xfrm>
            <a:off x="0" y="3247402"/>
            <a:ext cx="12192000" cy="3610598"/>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61513" y="3784874"/>
            <a:ext cx="553212" cy="553212"/>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14909" y="3815951"/>
            <a:ext cx="553212" cy="539718"/>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461513" y="5580016"/>
            <a:ext cx="553212" cy="553212"/>
          </a:xfrm>
          <a:prstGeom prst="rect">
            <a:avLst/>
          </a:prstGeom>
        </p:spPr>
      </p:pic>
      <p:pic>
        <p:nvPicPr>
          <p:cNvPr id="15" name="Picture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4909" y="5629554"/>
            <a:ext cx="553212" cy="553212"/>
          </a:xfrm>
          <a:prstGeom prst="rect">
            <a:avLst/>
          </a:prstGeom>
        </p:spPr>
      </p:pic>
      <p:pic>
        <p:nvPicPr>
          <p:cNvPr id="16" name="Picture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914909" y="4764484"/>
            <a:ext cx="553212" cy="553212"/>
          </a:xfrm>
          <a:prstGeom prst="rect">
            <a:avLst/>
          </a:prstGeom>
        </p:spPr>
      </p:pic>
      <p:pic>
        <p:nvPicPr>
          <p:cNvPr id="17" name="Picture 1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461513" y="4721316"/>
            <a:ext cx="553212" cy="553212"/>
          </a:xfrm>
          <a:prstGeom prst="rect">
            <a:avLst/>
          </a:prstGeom>
        </p:spPr>
      </p:pic>
      <p:sp>
        <p:nvSpPr>
          <p:cNvPr id="18" name="TextBox 17"/>
          <p:cNvSpPr txBox="1"/>
          <p:nvPr userDrawn="1"/>
        </p:nvSpPr>
        <p:spPr>
          <a:xfrm>
            <a:off x="7181113" y="3863209"/>
            <a:ext cx="3179035" cy="400110"/>
          </a:xfrm>
          <a:prstGeom prst="rect">
            <a:avLst/>
          </a:prstGeom>
          <a:noFill/>
        </p:spPr>
        <p:txBody>
          <a:bodyPr wrap="square" rtlCol="0">
            <a:spAutoFit/>
          </a:bodyPr>
          <a:lstStyle/>
          <a:p>
            <a:r>
              <a:rPr lang="en-US" sz="2000"/>
              <a:t>facebook.com/</a:t>
            </a:r>
            <a:r>
              <a:rPr lang="en-US" sz="2000" err="1"/>
              <a:t>waospi</a:t>
            </a:r>
            <a:endParaRPr lang="en-US" sz="2000"/>
          </a:p>
        </p:txBody>
      </p:sp>
      <p:sp>
        <p:nvSpPr>
          <p:cNvPr id="19" name="TextBox 18"/>
          <p:cNvSpPr txBox="1"/>
          <p:nvPr userDrawn="1"/>
        </p:nvSpPr>
        <p:spPr>
          <a:xfrm>
            <a:off x="2620317" y="4852987"/>
            <a:ext cx="3179035" cy="400110"/>
          </a:xfrm>
          <a:prstGeom prst="rect">
            <a:avLst/>
          </a:prstGeom>
          <a:noFill/>
        </p:spPr>
        <p:txBody>
          <a:bodyPr wrap="square" rtlCol="0">
            <a:spAutoFit/>
          </a:bodyPr>
          <a:lstStyle/>
          <a:p>
            <a:r>
              <a:rPr lang="en-US" sz="2000"/>
              <a:t>twitter.com/</a:t>
            </a:r>
            <a:r>
              <a:rPr lang="en-US" sz="2000" err="1"/>
              <a:t>waospi</a:t>
            </a:r>
            <a:endParaRPr lang="en-US" sz="2000"/>
          </a:p>
        </p:txBody>
      </p:sp>
      <p:sp>
        <p:nvSpPr>
          <p:cNvPr id="20" name="TextBox 19"/>
          <p:cNvSpPr txBox="1"/>
          <p:nvPr userDrawn="1"/>
        </p:nvSpPr>
        <p:spPr>
          <a:xfrm>
            <a:off x="7155817" y="4783765"/>
            <a:ext cx="3179035" cy="400110"/>
          </a:xfrm>
          <a:prstGeom prst="rect">
            <a:avLst/>
          </a:prstGeom>
          <a:noFill/>
        </p:spPr>
        <p:txBody>
          <a:bodyPr wrap="square" rtlCol="0">
            <a:spAutoFit/>
          </a:bodyPr>
          <a:lstStyle/>
          <a:p>
            <a:r>
              <a:rPr lang="en-US" sz="2000"/>
              <a:t>youtube.com/</a:t>
            </a:r>
            <a:r>
              <a:rPr lang="en-US" sz="2000" err="1"/>
              <a:t>waospi</a:t>
            </a:r>
            <a:endParaRPr lang="en-US" sz="2000"/>
          </a:p>
        </p:txBody>
      </p:sp>
      <p:sp>
        <p:nvSpPr>
          <p:cNvPr id="21" name="TextBox 20"/>
          <p:cNvSpPr txBox="1"/>
          <p:nvPr userDrawn="1"/>
        </p:nvSpPr>
        <p:spPr>
          <a:xfrm>
            <a:off x="2605893" y="5733118"/>
            <a:ext cx="3179035" cy="400110"/>
          </a:xfrm>
          <a:prstGeom prst="rect">
            <a:avLst/>
          </a:prstGeom>
          <a:noFill/>
        </p:spPr>
        <p:txBody>
          <a:bodyPr wrap="square" rtlCol="0">
            <a:spAutoFit/>
          </a:bodyPr>
          <a:lstStyle/>
          <a:p>
            <a:r>
              <a:rPr lang="en-US" sz="2000"/>
              <a:t>medium.com/</a:t>
            </a:r>
            <a:r>
              <a:rPr lang="en-US" sz="2000" err="1"/>
              <a:t>waospi</a:t>
            </a:r>
            <a:endParaRPr lang="en-US" sz="2000"/>
          </a:p>
        </p:txBody>
      </p:sp>
      <p:sp>
        <p:nvSpPr>
          <p:cNvPr id="22" name="TextBox 21"/>
          <p:cNvSpPr txBox="1"/>
          <p:nvPr userDrawn="1"/>
        </p:nvSpPr>
        <p:spPr>
          <a:xfrm>
            <a:off x="7151608" y="5629554"/>
            <a:ext cx="3677862" cy="400110"/>
          </a:xfrm>
          <a:prstGeom prst="rect">
            <a:avLst/>
          </a:prstGeom>
          <a:noFill/>
        </p:spPr>
        <p:txBody>
          <a:bodyPr wrap="square" rtlCol="0">
            <a:spAutoFit/>
          </a:bodyPr>
          <a:lstStyle/>
          <a:p>
            <a:r>
              <a:rPr lang="en-US" sz="2000"/>
              <a:t>linkedin.com/company/</a:t>
            </a:r>
            <a:r>
              <a:rPr lang="en-US" sz="2000" err="1"/>
              <a:t>waospi</a:t>
            </a:r>
            <a:endParaRPr lang="en-US" sz="2000"/>
          </a:p>
        </p:txBody>
      </p:sp>
      <p:sp>
        <p:nvSpPr>
          <p:cNvPr id="23" name="TextBox 22"/>
          <p:cNvSpPr txBox="1"/>
          <p:nvPr userDrawn="1"/>
        </p:nvSpPr>
        <p:spPr>
          <a:xfrm>
            <a:off x="2597651" y="3868910"/>
            <a:ext cx="2704755" cy="400110"/>
          </a:xfrm>
          <a:prstGeom prst="rect">
            <a:avLst/>
          </a:prstGeom>
          <a:noFill/>
        </p:spPr>
        <p:txBody>
          <a:bodyPr wrap="square" rtlCol="0">
            <a:spAutoFit/>
          </a:bodyPr>
          <a:lstStyle/>
          <a:p>
            <a:r>
              <a:rPr lang="en-US" sz="2000"/>
              <a:t>k12.wa.us</a:t>
            </a:r>
          </a:p>
        </p:txBody>
      </p:sp>
    </p:spTree>
    <p:extLst>
      <p:ext uri="{BB962C8B-B14F-4D97-AF65-F5344CB8AC3E}">
        <p14:creationId xmlns:p14="http://schemas.microsoft.com/office/powerpoint/2010/main" val="2480168473"/>
      </p:ext>
    </p:extLst>
  </p:cSld>
  <p:clrMapOvr>
    <a:masterClrMapping/>
  </p:clrMapOvr>
  <p:hf hdr="0"/>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lvl1pPr>
              <a:defRPr>
                <a:latin typeface="Segoe UI" panose="020B0502040204020203" pitchFamily="34" charset="0"/>
                <a:cs typeface="Segoe UI" panose="020B0502040204020203" pitchFamily="34" charset="0"/>
              </a:defRPr>
            </a:lvl1pPr>
          </a:lstStyle>
          <a:p>
            <a:r>
              <a:rPr lang="en-US"/>
              <a:t>Click to edit Master title style</a:t>
            </a:r>
          </a:p>
        </p:txBody>
      </p:sp>
      <p:sp>
        <p:nvSpPr>
          <p:cNvPr id="3" name="Content Placeholder 2"/>
          <p:cNvSpPr>
            <a:spLocks noGrp="1"/>
          </p:cNvSpPr>
          <p:nvPr>
            <p:ph sz="half" idx="1" hasCustomPrompt="1"/>
          </p:nvPr>
        </p:nvSpPr>
        <p:spPr>
          <a:xfrm>
            <a:off x="838200" y="1825625"/>
            <a:ext cx="10515600" cy="4351338"/>
          </a:xfrm>
        </p:spPr>
        <p:txBody>
          <a:bodyPr/>
          <a:lstStyle>
            <a:lvl1pPr>
              <a:defRPr/>
            </a:lvl1pPr>
          </a:lstStyle>
          <a:p>
            <a:pPr lvl="0"/>
            <a:r>
              <a:rPr lang="en-US"/>
              <a:t>Enter Text</a:t>
            </a:r>
          </a:p>
        </p:txBody>
      </p:sp>
      <p:sp>
        <p:nvSpPr>
          <p:cNvPr id="10" name="TextBox 9">
            <a:extLst>
              <a:ext uri="{FF2B5EF4-FFF2-40B4-BE49-F238E27FC236}">
                <a16:creationId xmlns:a16="http://schemas.microsoft.com/office/drawing/2014/main" id="{A9713F64-B8B6-ED40-B25E-73F92316E07E}"/>
              </a:ext>
            </a:extLst>
          </p:cNvPr>
          <p:cNvSpPr txBox="1"/>
          <p:nvPr userDrawn="1"/>
        </p:nvSpPr>
        <p:spPr>
          <a:xfrm>
            <a:off x="10377377" y="6339391"/>
            <a:ext cx="1686246" cy="276999"/>
          </a:xfrm>
          <a:prstGeom prst="rect">
            <a:avLst/>
          </a:prstGeom>
          <a:noFill/>
        </p:spPr>
        <p:txBody>
          <a:bodyPr wrap="square" rtlCol="0">
            <a:spAutoFit/>
          </a:bodyPr>
          <a:lstStyle/>
          <a:p>
            <a:pPr algn="r"/>
            <a:r>
              <a:rPr lang="en-US" sz="120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Month Year  |   </a:t>
            </a:r>
            <a:fld id="{3C001E99-0A0D-EE42-8F0D-DFB068775785}" type="slidenum">
              <a:rPr lang="en-US" sz="1200" smtClean="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a:t>
            </a:fld>
            <a:endParaRPr lang="en-US" sz="120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Tree>
    <p:extLst>
      <p:ext uri="{BB962C8B-B14F-4D97-AF65-F5344CB8AC3E}">
        <p14:creationId xmlns:p14="http://schemas.microsoft.com/office/powerpoint/2010/main" val="2127854881"/>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a:off x="-188686" y="-203200"/>
            <a:ext cx="6299200" cy="7264400"/>
          </a:xfrm>
          <a:prstGeom prst="rect">
            <a:avLst/>
          </a:prstGeom>
          <a:solidFill>
            <a:srgbClr val="404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638629" y="2873829"/>
            <a:ext cx="4876800" cy="646331"/>
          </a:xfrm>
          <a:prstGeom prst="rect">
            <a:avLst/>
          </a:prstGeom>
          <a:noFill/>
        </p:spPr>
        <p:txBody>
          <a:bodyPr wrap="square" rtlCol="0">
            <a:spAutoFit/>
          </a:bodyPr>
          <a:lstStyle/>
          <a:p>
            <a:r>
              <a:rPr lang="en-US" sz="3600" b="1">
                <a:solidFill>
                  <a:srgbClr val="F7F5EB"/>
                </a:solidFill>
                <a:latin typeface="Segoe UI" panose="020B0502040204020203" pitchFamily="34" charset="0"/>
                <a:cs typeface="Segoe UI" panose="020B0502040204020203" pitchFamily="34" charset="0"/>
              </a:rPr>
              <a:t>Section Title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8629" y="5678455"/>
            <a:ext cx="4864704" cy="813910"/>
          </a:xfrm>
          <a:prstGeom prst="rect">
            <a:avLst/>
          </a:prstGeom>
        </p:spPr>
      </p:pic>
      <p:sp>
        <p:nvSpPr>
          <p:cNvPr id="9" name="Content Placeholder 2"/>
          <p:cNvSpPr txBox="1">
            <a:spLocks/>
          </p:cNvSpPr>
          <p:nvPr userDrawn="1"/>
        </p:nvSpPr>
        <p:spPr>
          <a:xfrm>
            <a:off x="6571343" y="698160"/>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0403D"/>
                </a:solidFill>
                <a:latin typeface="Segoe UI" panose="020B0502040204020203" pitchFamily="34" charset="0"/>
                <a:cs typeface="Segoe UI" panose="020B0502040204020203" pitchFamily="34" charset="0"/>
              </a:rPr>
              <a:t>Edit Master text styles</a:t>
            </a:r>
          </a:p>
          <a:p>
            <a:pPr lvl="1"/>
            <a:r>
              <a:rPr lang="en-US">
                <a:solidFill>
                  <a:srgbClr val="40403D"/>
                </a:solidFill>
                <a:latin typeface="Segoe UI" panose="020B0502040204020203" pitchFamily="34" charset="0"/>
                <a:cs typeface="Segoe UI" panose="020B0502040204020203" pitchFamily="34" charset="0"/>
              </a:rPr>
              <a:t>Second level</a:t>
            </a:r>
          </a:p>
          <a:p>
            <a:pPr lvl="2"/>
            <a:r>
              <a:rPr lang="en-US">
                <a:solidFill>
                  <a:srgbClr val="40403D"/>
                </a:solidFill>
                <a:latin typeface="Segoe UI" panose="020B0502040204020203" pitchFamily="34" charset="0"/>
                <a:cs typeface="Segoe UI" panose="020B0502040204020203" pitchFamily="34" charset="0"/>
              </a:rPr>
              <a:t>Third level</a:t>
            </a:r>
          </a:p>
          <a:p>
            <a:pPr lvl="3"/>
            <a:r>
              <a:rPr lang="en-US">
                <a:solidFill>
                  <a:srgbClr val="40403D"/>
                </a:solidFill>
                <a:latin typeface="Segoe UI" panose="020B0502040204020203" pitchFamily="34" charset="0"/>
                <a:cs typeface="Segoe UI" panose="020B0502040204020203" pitchFamily="34" charset="0"/>
              </a:rPr>
              <a:t>Fourth level</a:t>
            </a:r>
          </a:p>
          <a:p>
            <a:pPr lvl="4"/>
            <a:r>
              <a:rPr lang="en-US">
                <a:solidFill>
                  <a:srgbClr val="40403D"/>
                </a:solidFill>
                <a:latin typeface="Segoe UI" panose="020B0502040204020203" pitchFamily="34" charset="0"/>
                <a:cs typeface="Segoe UI" panose="020B0502040204020203" pitchFamily="34" charset="0"/>
              </a:rPr>
              <a:t>Fifth level</a:t>
            </a:r>
          </a:p>
        </p:txBody>
      </p:sp>
    </p:spTree>
    <p:extLst>
      <p:ext uri="{BB962C8B-B14F-4D97-AF65-F5344CB8AC3E}">
        <p14:creationId xmlns:p14="http://schemas.microsoft.com/office/powerpoint/2010/main" val="4099560503"/>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endParaRPr lang="en-US"/>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endParaRPr lang="en-US"/>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119" t="6339" r="119" b="44733"/>
          <a:stretch/>
        </p:blipFill>
        <p:spPr>
          <a:xfrm>
            <a:off x="0" y="-29029"/>
            <a:ext cx="12192000" cy="3976914"/>
          </a:xfrm>
          <a:prstGeom prst="rect">
            <a:avLst/>
          </a:prstGeom>
        </p:spPr>
      </p:pic>
      <p:sp>
        <p:nvSpPr>
          <p:cNvPr id="6" name="Rectangle 5"/>
          <p:cNvSpPr/>
          <p:nvPr userDrawn="1"/>
        </p:nvSpPr>
        <p:spPr>
          <a:xfrm>
            <a:off x="0" y="-29029"/>
            <a:ext cx="12192000" cy="4005943"/>
          </a:xfrm>
          <a:prstGeom prst="rect">
            <a:avLst/>
          </a:prstGeom>
          <a:solidFill>
            <a:schemeClr val="accent5">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5965662"/>
      </p:ext>
    </p:extLst>
  </p:cSld>
  <p:clrMapOvr>
    <a:overrideClrMapping bg1="lt1" tx1="dk1" bg2="lt2" tx2="dk2" accent1="accent1" accent2="accent2" accent3="accent3" accent4="accent4" accent5="accent5" accent6="accent6" hlink="hlink" folHlink="folHlink"/>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endParaRPr lang="en-US"/>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endParaRPr lang="en-US"/>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t="13553" b="37518"/>
          <a:stretch/>
        </p:blipFill>
        <p:spPr>
          <a:xfrm>
            <a:off x="-35170" y="-55790"/>
            <a:ext cx="12227169" cy="3976915"/>
          </a:xfrm>
          <a:prstGeom prst="rect">
            <a:avLst/>
          </a:prstGeom>
        </p:spPr>
      </p:pic>
      <p:sp>
        <p:nvSpPr>
          <p:cNvPr id="6" name="Rectangle 5"/>
          <p:cNvSpPr/>
          <p:nvPr userDrawn="1"/>
        </p:nvSpPr>
        <p:spPr>
          <a:xfrm>
            <a:off x="-35170" y="-55790"/>
            <a:ext cx="12262339" cy="3976914"/>
          </a:xfrm>
          <a:prstGeom prst="rect">
            <a:avLst/>
          </a:prstGeom>
          <a:solidFill>
            <a:schemeClr val="accent5">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7872463"/>
      </p:ext>
    </p:extLst>
  </p:cSld>
  <p:clrMapOvr>
    <a:overrideClrMapping bg1="lt1" tx1="dk1" bg2="lt2" tx2="dk2" accent1="accent1" accent2="accent2" accent3="accent3" accent4="accent4" accent5="accent5" accent6="accent6" hlink="hlink" folHlink="folHlink"/>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endParaRPr lang="en-US"/>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endParaRPr lang="en-US"/>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49727" b="13875"/>
          <a:stretch/>
        </p:blipFill>
        <p:spPr>
          <a:xfrm>
            <a:off x="0" y="0"/>
            <a:ext cx="12192000" cy="3949019"/>
          </a:xfrm>
          <a:prstGeom prst="rect">
            <a:avLst/>
          </a:prstGeom>
        </p:spPr>
      </p:pic>
      <p:sp>
        <p:nvSpPr>
          <p:cNvPr id="6" name="Rectangle 5"/>
          <p:cNvSpPr/>
          <p:nvPr userDrawn="1"/>
        </p:nvSpPr>
        <p:spPr>
          <a:xfrm>
            <a:off x="0" y="-27895"/>
            <a:ext cx="12192000" cy="3976914"/>
          </a:xfrm>
          <a:prstGeom prst="rect">
            <a:avLst/>
          </a:prstGeom>
          <a:solidFill>
            <a:schemeClr val="accent5">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9924156"/>
      </p:ext>
    </p:extLst>
  </p:cSld>
  <p:clrMapOvr>
    <a:overrideClrMapping bg1="lt1" tx1="dk1" bg2="lt2" tx2="dk2" accent1="accent1" accent2="accent2" accent3="accent3" accent4="accent4" accent5="accent5" accent6="accent6" hlink="hlink" folHlink="folHlink"/>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endParaRPr lang="en-US"/>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endParaRPr lang="en-US"/>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1" t="28183" r="-283" b="23686"/>
          <a:stretch/>
        </p:blipFill>
        <p:spPr>
          <a:xfrm>
            <a:off x="-1" y="18854"/>
            <a:ext cx="12226565" cy="3912123"/>
          </a:xfrm>
          <a:prstGeom prst="rect">
            <a:avLst/>
          </a:prstGeom>
        </p:spPr>
      </p:pic>
      <p:sp>
        <p:nvSpPr>
          <p:cNvPr id="6" name="Rectangle 5"/>
          <p:cNvSpPr/>
          <p:nvPr userDrawn="1"/>
        </p:nvSpPr>
        <p:spPr>
          <a:xfrm>
            <a:off x="-2" y="0"/>
            <a:ext cx="12226566" cy="3945874"/>
          </a:xfrm>
          <a:prstGeom prst="rect">
            <a:avLst/>
          </a:prstGeom>
          <a:solidFill>
            <a:schemeClr val="accent5">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3263158"/>
      </p:ext>
    </p:extLst>
  </p:cSld>
  <p:clrMapOvr>
    <a:overrideClrMapping bg1="lt1" tx1="dk1" bg2="lt2" tx2="dk2" accent1="accent1" accent2="accent2" accent3="accent3" accent4="accent4" accent5="accent5" accent6="accent6" hlink="hlink" folHlink="folHlink"/>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3600" b="1">
                <a:solidFill>
                  <a:schemeClr val="accent2"/>
                </a:solidFill>
              </a:defRPr>
            </a:lvl1pPr>
          </a:lstStyle>
          <a:p>
            <a:r>
              <a:rPr lang="en-US"/>
              <a:t>Click to edit Master title style</a:t>
            </a:r>
          </a:p>
        </p:txBody>
      </p:sp>
      <p:sp>
        <p:nvSpPr>
          <p:cNvPr id="3" name="Content Placeholder 2"/>
          <p:cNvSpPr>
            <a:spLocks noGrp="1"/>
          </p:cNvSpPr>
          <p:nvPr>
            <p:ph idx="1"/>
          </p:nvPr>
        </p:nvSpPr>
        <p:spPr>
          <a:xfrm>
            <a:off x="838200" y="1825625"/>
            <a:ext cx="10515600" cy="4255861"/>
          </a:xfrm>
        </p:spPr>
        <p:txBody>
          <a:bodyPr/>
          <a:lstStyle>
            <a:lvl1pPr marL="228600" indent="-228600">
              <a:buFont typeface="Wingdings" panose="05000000000000000000" pitchFamily="2" charset="2"/>
              <a:buChar char="Ø"/>
              <a:defRPr>
                <a:solidFill>
                  <a:srgbClr val="000000"/>
                </a:solidFill>
              </a:defRPr>
            </a:lvl1pPr>
            <a:lvl2pPr marL="685800" indent="-228600">
              <a:buFont typeface="Wingdings" panose="05000000000000000000" pitchFamily="2" charset="2"/>
              <a:buChar char="Ø"/>
              <a:defRPr>
                <a:solidFill>
                  <a:srgbClr val="000000"/>
                </a:solidFill>
              </a:defRPr>
            </a:lvl2pPr>
            <a:lvl3pPr marL="1143000" indent="-228600">
              <a:buFont typeface="Wingdings" panose="05000000000000000000" pitchFamily="2" charset="2"/>
              <a:buChar char="Ø"/>
              <a:defRPr>
                <a:solidFill>
                  <a:srgbClr val="000000"/>
                </a:solidFill>
              </a:defRPr>
            </a:lvl3pPr>
            <a:lvl4pPr marL="1600200" indent="-228600">
              <a:buFont typeface="Wingdings" panose="05000000000000000000" pitchFamily="2" charset="2"/>
              <a:buChar char="Ø"/>
              <a:defRPr>
                <a:solidFill>
                  <a:srgbClr val="000000"/>
                </a:solidFill>
              </a:defRPr>
            </a:lvl4pPr>
            <a:lvl5pPr marL="2057400" indent="-228600">
              <a:buFont typeface="Wingdings" panose="05000000000000000000" pitchFamily="2" charset="2"/>
              <a:buChar char="Ø"/>
              <a:defRPr>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6011894"/>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3766989"/>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56" r:id="rId21"/>
    <p:sldLayoutId id="2147483682" r:id="rId22"/>
    <p:sldLayoutId id="2147483683" r:id="rId23"/>
    <p:sldLayoutId id="2147483684" r:id="rId24"/>
    <p:sldLayoutId id="2147483685" r:id="rId25"/>
    <p:sldLayoutId id="2147483686" r:id="rId26"/>
    <p:sldLayoutId id="2147483687" r:id="rId27"/>
    <p:sldLayoutId id="2147483688" r:id="rId28"/>
    <p:sldLayoutId id="2147483696" r:id="rId29"/>
    <p:sldLayoutId id="2147483697" r:id="rId30"/>
    <p:sldLayoutId id="2147483702" r:id="rId3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k12.wa.us/sites/default/files/public/childnutrition/programs/cacfp/pubdocs/CACFPReferenceSheet-AnnualStaffTrainingForIndependentCenters.pdf"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hyperlink" Target="https://www.k12.wa.us/sites/default/files/public/childnutrition/programs/cacfp/pubdocs/CACFPReferenceSheet-AnnualStaffTrainingForSponsoringOrganizations.pdf"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1.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hyperlink" Target="https://www.k12.wa.us/sites/default/files/public/childnutrition/programs/cacfp/pubdocs/CACFPReferenceSheet-Infants-MealRequirements.pdf" TargetMode="External"/><Relationship Id="rId4" Type="http://schemas.openxmlformats.org/officeDocument/2006/relationships/hyperlink" Target="https://www.fns.usda.gov/tn/feeding-infants-child-and-adult-care-food-progra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hyperlink" Target="https://www.k12.wa.us/sites/default/files/public/childnutrition/programs/pubdocs/requestforspecialdietaryaccommodations.pdf" TargetMode="External"/><Relationship Id="rId7"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hyperlink" Target="https://www.k12.wa.us/sites/default/files/public/childnutrition/programs/pubdocs/specialdietaryneedsreferencesheetcacfpsfsp.pdf" TargetMode="External"/><Relationship Id="rId5" Type="http://schemas.openxmlformats.org/officeDocument/2006/relationships/hyperlink" Target="http://www.k12.wa.us/" TargetMode="External"/><Relationship Id="rId4" Type="http://schemas.openxmlformats.org/officeDocument/2006/relationships/hyperlink" Target="https://www.k12.wa.us/sites/default/files/public/childnutrition/programs/cacfp/MilkSubstitutesHandout.pdf"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https://www.k12.wa.us/sites/default/files/public/childnutrition/programs/pubdocs/specialdietaryneedsreferencesheetcacfpsfsp.pdf"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hyperlink" Target="https://www.k12.wa.us/sites/default/files/public/childnutrition/programs/pubdocs/requestforspecialdietaryaccommodations.pd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37.svg"/></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3.xml"/><Relationship Id="rId16" Type="http://schemas.openxmlformats.org/officeDocument/2006/relationships/diagramColors" Target="../diagrams/colors3.xml"/><Relationship Id="rId1" Type="http://schemas.openxmlformats.org/officeDocument/2006/relationships/slideLayout" Target="../slideLayouts/slideLayout1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image" Target="../media/image39.sv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46.sv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hyperlink" Target="https://www.k12.wa.us/sites/default/files/public/childnutrition/programs/cacfp/CACFPReferenceSheet-RecordKeepingRequirements.pdf" TargetMode="External"/><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48.jpeg"/></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3.xml"/><Relationship Id="rId1" Type="http://schemas.openxmlformats.org/officeDocument/2006/relationships/slideLayout" Target="../slideLayouts/slideLayout9.xml"/><Relationship Id="rId6" Type="http://schemas.openxmlformats.org/officeDocument/2006/relationships/hyperlink" Target="https://www.k12.wa.us/sites/default/files/public/childnutrition/pubdocs/CivilRightsReferenceSheet.pdf" TargetMode="External"/><Relationship Id="rId5" Type="http://schemas.openxmlformats.org/officeDocument/2006/relationships/hyperlink" Target="https://www.k12.wa.us/sites/default/files/public/childnutrition/pubdocs/CivilRightsComplaintLog-Template.xlsx" TargetMode="External"/><Relationship Id="rId4" Type="http://schemas.openxmlformats.org/officeDocument/2006/relationships/hyperlink" Target="https://www.k12.wa.us/sites/default/files/public/childnutrition/civilrightscomplaintprocedureandform.pdf"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9.xml"/><Relationship Id="rId4" Type="http://schemas.openxmlformats.org/officeDocument/2006/relationships/image" Target="../media/image54.svg"/></Relationships>
</file>

<file path=ppt/slides/_rels/slide46.xml.rels><?xml version="1.0" encoding="UTF-8" standalone="yes"?>
<Relationships xmlns="http://schemas.openxmlformats.org/package/2006/relationships"><Relationship Id="rId3" Type="http://schemas.openxmlformats.org/officeDocument/2006/relationships/hyperlink" Target="https://www.k12.wa.us/sites/default/files/public/childnutrition/programs/cacfp/3%20WICOutreachPoster.pdf" TargetMode="External"/><Relationship Id="rId2" Type="http://schemas.openxmlformats.org/officeDocument/2006/relationships/notesSlide" Target="../notesSlides/notesSlide46.xml"/><Relationship Id="rId1" Type="http://schemas.openxmlformats.org/officeDocument/2006/relationships/slideLayout" Target="../slideLayouts/slideLayout9.xml"/><Relationship Id="rId4" Type="http://schemas.openxmlformats.org/officeDocument/2006/relationships/hyperlink" Target="https://www.k12.wa.us/sites/default/files/public/childnutrition/programs/cacfp/15.%20Building%20for%20the%20Future.pdf"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9.xml"/><Relationship Id="rId4" Type="http://schemas.openxmlformats.org/officeDocument/2006/relationships/image" Target="../media/image54.svg"/></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8.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9.xml.rels><?xml version="1.0" encoding="UTF-8" standalone="yes"?>
<Relationships xmlns="http://schemas.openxmlformats.org/package/2006/relationships"><Relationship Id="rId3" Type="http://schemas.openxmlformats.org/officeDocument/2006/relationships/hyperlink" Target="https://www.k12.wa.us/sites/default/files/public/childnutrition/programs/cacfp/pubdocs/CACFPReferenceSheet-Infants-MealRequirements.pdf" TargetMode="External"/><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0.xml"/><Relationship Id="rId1" Type="http://schemas.openxmlformats.org/officeDocument/2006/relationships/slideLayout" Target="../slideLayouts/slideLayout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1.xml"/><Relationship Id="rId1" Type="http://schemas.openxmlformats.org/officeDocument/2006/relationships/slideLayout" Target="../slideLayouts/slideLayout14.xml"/><Relationship Id="rId4" Type="http://schemas.openxmlformats.org/officeDocument/2006/relationships/image" Target="../media/image68.sv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hyperlink" Target="https://www.k12.wa.us/sites/default/files/public/childnutrition/programs/cacfp/CACFPReferenceSheet-MonitoringforSponsoringOrg.pdf" TargetMode="External"/><Relationship Id="rId2" Type="http://schemas.openxmlformats.org/officeDocument/2006/relationships/notesSlide" Target="../notesSlides/notesSlide54.xml"/><Relationship Id="rId1" Type="http://schemas.openxmlformats.org/officeDocument/2006/relationships/slideLayout" Target="../slideLayouts/slideLayout9.xml"/><Relationship Id="rId5" Type="http://schemas.openxmlformats.org/officeDocument/2006/relationships/image" Target="../media/image54.svg"/><Relationship Id="rId4" Type="http://schemas.openxmlformats.org/officeDocument/2006/relationships/image" Target="../media/image53.png"/></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5.xml"/><Relationship Id="rId1" Type="http://schemas.openxmlformats.org/officeDocument/2006/relationships/slideLayout" Target="../slideLayouts/slideLayout9.xml"/><Relationship Id="rId4" Type="http://schemas.openxmlformats.org/officeDocument/2006/relationships/image" Target="../media/image71.svg"/></Relationships>
</file>

<file path=ppt/slides/_rels/slide5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hyperlink" Target="https://view.officeapps.live.com/op/view.aspx?src=https%3A%2F%2Fwww.k12.wa.us%2Fsites%2Fdefault%2Ffiles%2Fpublic%2Fchildnutrition%2FChildCare%2520Monitoring%2520Form%2520for%2520Sponsor%2520Use.docx&amp;wdOrigin=BROWSELINK" TargetMode="External"/><Relationship Id="rId2" Type="http://schemas.openxmlformats.org/officeDocument/2006/relationships/notesSlide" Target="../notesSlides/notesSlide57.xml"/><Relationship Id="rId1" Type="http://schemas.openxmlformats.org/officeDocument/2006/relationships/slideLayout" Target="../slideLayouts/slideLayout9.xml"/><Relationship Id="rId6" Type="http://schemas.openxmlformats.org/officeDocument/2006/relationships/image" Target="../media/image73.png"/><Relationship Id="rId5" Type="http://schemas.openxmlformats.org/officeDocument/2006/relationships/hyperlink" Target="https://www.k12.wa.us/sites/default/files/public/childnutrition/programs/cacfp/pubdocs/CACFPForm-NewSitePreapproval.pdf" TargetMode="External"/><Relationship Id="rId4" Type="http://schemas.openxmlformats.org/officeDocument/2006/relationships/hyperlink" Target="https://www.k12.wa.us/sites/default/files/public/childnutrition/atriskmonitoringform.pdf"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9.xml"/><Relationship Id="rId1" Type="http://schemas.openxmlformats.org/officeDocument/2006/relationships/slideLayout" Target="../slideLayouts/slideLayout14.xml"/><Relationship Id="rId4" Type="http://schemas.openxmlformats.org/officeDocument/2006/relationships/image" Target="../media/image68.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0.xml"/><Relationship Id="rId1" Type="http://schemas.openxmlformats.org/officeDocument/2006/relationships/slideLayout" Target="../slideLayouts/slideLayout10.xml"/><Relationship Id="rId5" Type="http://schemas.openxmlformats.org/officeDocument/2006/relationships/hyperlink" Target="https://creativecommons.org/licenses/by/4.0/" TargetMode="External"/><Relationship Id="rId4" Type="http://schemas.openxmlformats.org/officeDocument/2006/relationships/hyperlink" Target="http://www.k12.wa.u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s://www.k12.wa.us/sites/default/files/public/childnutrition/programs/cacfp/pubdocs/CACFPReferenceSheet-AnnualStaffTrainingForIndependentCenters.pdf"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hyperlink" Target="https://www.k12.wa.us/sites/default/files/public/childnutrition/programs/cacfp/pubdocs/CACFPReferenceSheet-AnnualStaffTrainingForSponsoringOrganizations.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75AFD-7CEB-44A7-9016-81686E9EF6C8}"/>
              </a:ext>
            </a:extLst>
          </p:cNvPr>
          <p:cNvSpPr>
            <a:spLocks noGrp="1"/>
          </p:cNvSpPr>
          <p:nvPr>
            <p:ph type="title"/>
          </p:nvPr>
        </p:nvSpPr>
        <p:spPr>
          <a:xfrm>
            <a:off x="599090" y="189186"/>
            <a:ext cx="11114689" cy="1501502"/>
          </a:xfrm>
        </p:spPr>
        <p:txBody>
          <a:bodyPr vert="horz" lIns="91440" tIns="45720" rIns="91440" bIns="45720" rtlCol="0" anchor="ctr">
            <a:normAutofit/>
          </a:bodyPr>
          <a:lstStyle/>
          <a:p>
            <a:pPr algn="ctr"/>
            <a:r>
              <a:rPr lang="en-US" sz="4700" b="1"/>
              <a:t>Annual CACFP Required Staff </a:t>
            </a:r>
            <a:br>
              <a:rPr lang="en-US" sz="4700" b="1"/>
            </a:br>
            <a:r>
              <a:rPr lang="en-US" sz="4700" b="1"/>
              <a:t>Training Resource</a:t>
            </a:r>
            <a:endParaRPr lang="en-US" sz="4700" b="1" kern="1200">
              <a:solidFill>
                <a:schemeClr val="tx1"/>
              </a:solidFill>
              <a:latin typeface="+mj-lt"/>
              <a:ea typeface="+mj-ea"/>
              <a:cs typeface="+mj-cs"/>
            </a:endParaRPr>
          </a:p>
        </p:txBody>
      </p:sp>
      <p:sp>
        <p:nvSpPr>
          <p:cNvPr id="6" name="TextBox 5">
            <a:extLst>
              <a:ext uri="{FF2B5EF4-FFF2-40B4-BE49-F238E27FC236}">
                <a16:creationId xmlns:a16="http://schemas.microsoft.com/office/drawing/2014/main" id="{1A36BDA1-1CCF-D2B4-46FB-3374D62E98D3}"/>
              </a:ext>
            </a:extLst>
          </p:cNvPr>
          <p:cNvSpPr txBox="1"/>
          <p:nvPr/>
        </p:nvSpPr>
        <p:spPr>
          <a:xfrm>
            <a:off x="1150883" y="1753702"/>
            <a:ext cx="10342179" cy="3543984"/>
          </a:xfrm>
          <a:prstGeom prst="rect">
            <a:avLst/>
          </a:prstGeom>
          <a:noFill/>
        </p:spPr>
        <p:txBody>
          <a:bodyPr wrap="square">
            <a:spAutoFit/>
          </a:bodyPr>
          <a:lstStyle/>
          <a:p>
            <a:pPr marL="342900" marR="0" lvl="0" indent="-342900"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a:t>This train-the-trainer resource has been developed as a basic outline to assist institutions with CACFP annual required staff training</a:t>
            </a:r>
          </a:p>
          <a:p>
            <a:pPr marL="342900" marR="0" lvl="0" indent="-342900"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2400">
                <a:solidFill>
                  <a:prstClr val="black"/>
                </a:solidFill>
                <a:ea typeface="Calibri" panose="020F0502020204030204" pitchFamily="34" charset="0"/>
                <a:cs typeface="Times New Roman" panose="02020603050405020304" pitchFamily="18" charset="0"/>
              </a:rPr>
              <a:t>Customization of this PowerPoint will be needed to reflect how your organization operates its CACFP program </a:t>
            </a:r>
          </a:p>
          <a:p>
            <a:pPr marL="342900" marR="0" lvl="0" indent="-342900"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2400">
                <a:solidFill>
                  <a:prstClr val="black"/>
                </a:solidFill>
                <a:ea typeface="Calibri" panose="020F0502020204030204" pitchFamily="34" charset="0"/>
                <a:cs typeface="Times New Roman" panose="02020603050405020304" pitchFamily="18" charset="0"/>
              </a:rPr>
              <a:t>This training resource must be updated at least annually by your organization to ensure that it meets current CACFP requirements</a:t>
            </a:r>
          </a:p>
          <a:p>
            <a:pPr marL="342900" marR="0" lvl="0" indent="-342900"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a:t>Staff Training </a:t>
            </a:r>
            <a:r>
              <a:rPr lang="en-US" sz="2400">
                <a:solidFill>
                  <a:prstClr val="black"/>
                </a:solidFill>
                <a:ea typeface="Calibri" panose="020F0502020204030204" pitchFamily="34" charset="0"/>
                <a:cs typeface="Times New Roman" panose="02020603050405020304" pitchFamily="18" charset="0"/>
              </a:rPr>
              <a:t>Reference sheets are available on the OSPI Child Nutrition website to provide guidance</a:t>
            </a:r>
            <a:endParaRPr kumimoji="0" lang="en-US" sz="24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9D216229-2D8B-2A84-64FD-9783B2A53C76}"/>
              </a:ext>
            </a:extLst>
          </p:cNvPr>
          <p:cNvSpPr txBox="1"/>
          <p:nvPr/>
        </p:nvSpPr>
        <p:spPr>
          <a:xfrm>
            <a:off x="1068481" y="5360700"/>
            <a:ext cx="10200289" cy="646331"/>
          </a:xfrm>
          <a:prstGeom prst="rect">
            <a:avLst/>
          </a:prstGeom>
          <a:noFill/>
        </p:spPr>
        <p:txBody>
          <a:bodyPr wrap="square" rtlCol="0">
            <a:spAutoFit/>
          </a:bodyPr>
          <a:lstStyle/>
          <a:p>
            <a:pPr algn="ctr"/>
            <a:r>
              <a:rPr lang="en-US">
                <a:solidFill>
                  <a:schemeClr val="accent2"/>
                </a:solidFill>
                <a:hlinkClick r:id="rId3">
                  <a:extLst>
                    <a:ext uri="{A12FA001-AC4F-418D-AE19-62706E023703}">
                      <ahyp:hlinkClr xmlns:ahyp="http://schemas.microsoft.com/office/drawing/2018/hyperlinkcolor" val="tx"/>
                    </a:ext>
                  </a:extLst>
                </a:hlinkClick>
              </a:rPr>
              <a:t>Annual Staff Training for Independent Centers Reference Sheet (www.k12.wa.us)</a:t>
            </a:r>
            <a:endParaRPr lang="en-US">
              <a:solidFill>
                <a:schemeClr val="accent2"/>
              </a:solidFill>
            </a:endParaRPr>
          </a:p>
          <a:p>
            <a:pPr algn="ctr"/>
            <a:r>
              <a:rPr lang="en-US">
                <a:solidFill>
                  <a:schemeClr val="accent2"/>
                </a:solidFill>
                <a:hlinkClick r:id="rId4">
                  <a:extLst>
                    <a:ext uri="{A12FA001-AC4F-418D-AE19-62706E023703}">
                      <ahyp:hlinkClr xmlns:ahyp="http://schemas.microsoft.com/office/drawing/2018/hyperlinkcolor" val="tx"/>
                    </a:ext>
                  </a:extLst>
                </a:hlinkClick>
              </a:rPr>
              <a:t>Annual Staff Training for Sponsoring Organizations Reference Sheet (www.k12.wa.us)</a:t>
            </a:r>
            <a:endParaRPr lang="en-US">
              <a:solidFill>
                <a:schemeClr val="accent2"/>
              </a:solidFill>
            </a:endParaRPr>
          </a:p>
        </p:txBody>
      </p:sp>
    </p:spTree>
    <p:extLst>
      <p:ext uri="{BB962C8B-B14F-4D97-AF65-F5344CB8AC3E}">
        <p14:creationId xmlns:p14="http://schemas.microsoft.com/office/powerpoint/2010/main" val="24240031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3F605-BC8A-1607-113F-264679249FE5}"/>
              </a:ext>
            </a:extLst>
          </p:cNvPr>
          <p:cNvSpPr>
            <a:spLocks noGrp="1"/>
          </p:cNvSpPr>
          <p:nvPr>
            <p:ph type="title"/>
          </p:nvPr>
        </p:nvSpPr>
        <p:spPr>
          <a:xfrm>
            <a:off x="930166" y="57809"/>
            <a:ext cx="10141915" cy="913359"/>
          </a:xfrm>
        </p:spPr>
        <p:txBody>
          <a:bodyPr vert="horz" lIns="91440" tIns="45720" rIns="91440" bIns="45720" rtlCol="0" anchor="ctr">
            <a:normAutofit/>
          </a:bodyPr>
          <a:lstStyle/>
          <a:p>
            <a:pPr algn="ctr"/>
            <a:r>
              <a:rPr lang="en-US" sz="4800" b="1"/>
              <a:t>CACFP Meal Pattern</a:t>
            </a:r>
            <a:endParaRPr lang="en-US" sz="4700" b="1" kern="1200">
              <a:solidFill>
                <a:schemeClr val="tx2"/>
              </a:solidFill>
              <a:latin typeface="+mj-lt"/>
              <a:ea typeface="+mj-ea"/>
              <a:cs typeface="+mj-cs"/>
            </a:endParaRPr>
          </a:p>
        </p:txBody>
      </p:sp>
      <p:pic>
        <p:nvPicPr>
          <p:cNvPr id="8" name="Graphic 7" descr="Fork and knife">
            <a:extLst>
              <a:ext uri="{FF2B5EF4-FFF2-40B4-BE49-F238E27FC236}">
                <a16:creationId xmlns:a16="http://schemas.microsoft.com/office/drawing/2014/main" id="{08B74E90-4609-FEA1-2EA7-C1679D40BD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28397" y="2162337"/>
            <a:ext cx="3474190" cy="3474190"/>
          </a:xfrm>
          <a:prstGeom prst="rect">
            <a:avLst/>
          </a:prstGeom>
        </p:spPr>
      </p:pic>
      <p:sp>
        <p:nvSpPr>
          <p:cNvPr id="4" name="TextBox 3">
            <a:extLst>
              <a:ext uri="{FF2B5EF4-FFF2-40B4-BE49-F238E27FC236}">
                <a16:creationId xmlns:a16="http://schemas.microsoft.com/office/drawing/2014/main" id="{75009AEB-40FD-A18F-4FBD-D9BBE94B4A1A}"/>
              </a:ext>
            </a:extLst>
          </p:cNvPr>
          <p:cNvSpPr txBox="1"/>
          <p:nvPr/>
        </p:nvSpPr>
        <p:spPr>
          <a:xfrm>
            <a:off x="4471988" y="910649"/>
            <a:ext cx="7329487" cy="5395558"/>
          </a:xfrm>
          <a:prstGeom prst="rect">
            <a:avLst/>
          </a:prstGeom>
        </p:spPr>
        <p:txBody>
          <a:bodyPr vert="horz" lIns="91440" tIns="45720" rIns="91440" bIns="45720" rtlCol="0" anchor="ctr">
            <a:normAutofit/>
          </a:bodyPr>
          <a:lstStyle/>
          <a:p>
            <a:pPr lvl="2" indent="-228600">
              <a:lnSpc>
                <a:spcPct val="90000"/>
              </a:lnSpc>
              <a:spcAft>
                <a:spcPts val="600"/>
              </a:spcAft>
              <a:buFont typeface="Arial" panose="020B0604020202020204" pitchFamily="34" charset="0"/>
              <a:buChar char="•"/>
            </a:pPr>
            <a:r>
              <a:rPr lang="en-US" sz="3200" b="1">
                <a:solidFill>
                  <a:schemeClr val="accent2"/>
                </a:solidFill>
              </a:rPr>
              <a:t>What you need to know</a:t>
            </a:r>
            <a:r>
              <a:rPr lang="en-US" sz="3200">
                <a:solidFill>
                  <a:schemeClr val="accent2"/>
                </a:solidFill>
              </a:rPr>
              <a:t>:</a:t>
            </a:r>
          </a:p>
          <a:p>
            <a:pPr marL="1257300" lvl="2" indent="-228600">
              <a:lnSpc>
                <a:spcPct val="90000"/>
              </a:lnSpc>
              <a:spcAft>
                <a:spcPts val="600"/>
              </a:spcAft>
              <a:buFont typeface="Arial" panose="020B0604020202020204" pitchFamily="34" charset="0"/>
              <a:buChar char="•"/>
            </a:pPr>
            <a:r>
              <a:rPr lang="en-US" sz="3200">
                <a:solidFill>
                  <a:schemeClr val="accent2"/>
                </a:solidFill>
              </a:rPr>
              <a:t>Ensure the Meal</a:t>
            </a:r>
            <a:r>
              <a:rPr lang="en-US" sz="3200">
                <a:solidFill>
                  <a:schemeClr val="accent2"/>
                </a:solidFill>
                <a:effectLst/>
              </a:rPr>
              <a:t> pattern on </a:t>
            </a:r>
            <a:r>
              <a:rPr lang="en-US" sz="3200">
                <a:solidFill>
                  <a:schemeClr val="accent2"/>
                </a:solidFill>
              </a:rPr>
              <a:t>the menu </a:t>
            </a:r>
            <a:r>
              <a:rPr lang="en-US" sz="3200">
                <a:solidFill>
                  <a:schemeClr val="accent2"/>
                </a:solidFill>
                <a:cs typeface="Segoe UI"/>
              </a:rPr>
              <a:t>is being followed</a:t>
            </a:r>
          </a:p>
          <a:p>
            <a:pPr marL="1257300" lvl="2" indent="-228600">
              <a:lnSpc>
                <a:spcPct val="90000"/>
              </a:lnSpc>
              <a:spcAft>
                <a:spcPts val="600"/>
              </a:spcAft>
              <a:buFont typeface="Arial" panose="020B0604020202020204" pitchFamily="34" charset="0"/>
              <a:buChar char="•"/>
            </a:pPr>
            <a:r>
              <a:rPr lang="en-US" sz="3200">
                <a:solidFill>
                  <a:schemeClr val="accent2"/>
                </a:solidFill>
                <a:effectLst/>
              </a:rPr>
              <a:t>How much food is required to be offered or served</a:t>
            </a:r>
            <a:r>
              <a:rPr lang="en-US" sz="3200">
                <a:solidFill>
                  <a:schemeClr val="accent2"/>
                </a:solidFill>
              </a:rPr>
              <a:t> at the meal or snack to each participant</a:t>
            </a:r>
            <a:endParaRPr lang="en-US" sz="3200">
              <a:solidFill>
                <a:schemeClr val="accent2"/>
              </a:solidFill>
              <a:effectLst/>
              <a:cs typeface="Segoe UI"/>
            </a:endParaRPr>
          </a:p>
          <a:p>
            <a:pPr marL="1257300" lvl="2" indent="-228600">
              <a:lnSpc>
                <a:spcPct val="90000"/>
              </a:lnSpc>
              <a:spcAft>
                <a:spcPts val="600"/>
              </a:spcAft>
              <a:buFont typeface="Arial" panose="020B0604020202020204" pitchFamily="34" charset="0"/>
              <a:buChar char="•"/>
            </a:pPr>
            <a:r>
              <a:rPr lang="en-US" sz="3200">
                <a:solidFill>
                  <a:schemeClr val="accent2"/>
                </a:solidFill>
                <a:effectLst/>
              </a:rPr>
              <a:t>The timeframe meals/snacks are served in</a:t>
            </a:r>
            <a:r>
              <a:rPr lang="en-US" sz="3200">
                <a:solidFill>
                  <a:schemeClr val="accent2"/>
                </a:solidFill>
              </a:rPr>
              <a:t> </a:t>
            </a:r>
            <a:endParaRPr lang="en-US" sz="3200">
              <a:solidFill>
                <a:schemeClr val="accent2"/>
              </a:solidFill>
              <a:effectLst/>
              <a:cs typeface="Segoe UI"/>
            </a:endParaRPr>
          </a:p>
          <a:p>
            <a:pPr marL="1257300" lvl="2" indent="-228600">
              <a:lnSpc>
                <a:spcPct val="90000"/>
              </a:lnSpc>
              <a:spcAft>
                <a:spcPts val="600"/>
              </a:spcAft>
              <a:buFont typeface="Arial" panose="020B0604020202020204" pitchFamily="34" charset="0"/>
              <a:buChar char="•"/>
            </a:pPr>
            <a:r>
              <a:rPr lang="en-US" sz="3200">
                <a:solidFill>
                  <a:schemeClr val="accent2"/>
                </a:solidFill>
                <a:effectLst/>
              </a:rPr>
              <a:t>What meal style is used</a:t>
            </a:r>
            <a:endParaRPr lang="en-US" sz="3200">
              <a:solidFill>
                <a:schemeClr val="accent2"/>
              </a:solidFill>
              <a:effectLst/>
              <a:cs typeface="Segoe UI"/>
            </a:endParaRPr>
          </a:p>
          <a:p>
            <a:pPr lvl="1" indent="-228600">
              <a:lnSpc>
                <a:spcPct val="90000"/>
              </a:lnSpc>
              <a:spcAft>
                <a:spcPts val="600"/>
              </a:spcAft>
              <a:buFont typeface="Arial" panose="020B0604020202020204" pitchFamily="34" charset="0"/>
              <a:buChar char="•"/>
            </a:pPr>
            <a:endParaRPr lang="en-US" sz="2400">
              <a:solidFill>
                <a:schemeClr val="tx2"/>
              </a:solidFill>
              <a:effectLst/>
            </a:endParaRPr>
          </a:p>
          <a:p>
            <a:pPr lvl="2" indent="-228600">
              <a:lnSpc>
                <a:spcPct val="90000"/>
              </a:lnSpc>
              <a:spcAft>
                <a:spcPts val="600"/>
              </a:spcAft>
              <a:buFont typeface="Arial" panose="020B0604020202020204" pitchFamily="34" charset="0"/>
              <a:buChar char="•"/>
            </a:pPr>
            <a:endParaRPr lang="en-US" sz="2400">
              <a:solidFill>
                <a:schemeClr val="tx2"/>
              </a:solidFill>
              <a:effectLst/>
            </a:endParaRPr>
          </a:p>
        </p:txBody>
      </p:sp>
    </p:spTree>
    <p:extLst>
      <p:ext uri="{BB962C8B-B14F-4D97-AF65-F5344CB8AC3E}">
        <p14:creationId xmlns:p14="http://schemas.microsoft.com/office/powerpoint/2010/main" val="3414178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820AB-F12E-BC18-7F42-96D929A69CDD}"/>
              </a:ext>
            </a:extLst>
          </p:cNvPr>
          <p:cNvSpPr>
            <a:spLocks noGrp="1"/>
          </p:cNvSpPr>
          <p:nvPr>
            <p:ph type="title"/>
          </p:nvPr>
        </p:nvSpPr>
        <p:spPr>
          <a:xfrm>
            <a:off x="838200" y="91994"/>
            <a:ext cx="10515600" cy="837296"/>
          </a:xfrm>
        </p:spPr>
        <p:txBody>
          <a:bodyPr>
            <a:normAutofit/>
          </a:bodyPr>
          <a:lstStyle/>
          <a:p>
            <a:pPr algn="ctr"/>
            <a:r>
              <a:rPr lang="en-US" sz="4700" b="1"/>
              <a:t>CACFP Meal Pattern and The Menu </a:t>
            </a:r>
          </a:p>
        </p:txBody>
      </p:sp>
      <p:sp>
        <p:nvSpPr>
          <p:cNvPr id="3" name="TextBox 2">
            <a:extLst>
              <a:ext uri="{FF2B5EF4-FFF2-40B4-BE49-F238E27FC236}">
                <a16:creationId xmlns:a16="http://schemas.microsoft.com/office/drawing/2014/main" id="{F340665D-132B-84B8-9E4A-A239696B0A47}"/>
              </a:ext>
            </a:extLst>
          </p:cNvPr>
          <p:cNvSpPr txBox="1"/>
          <p:nvPr/>
        </p:nvSpPr>
        <p:spPr>
          <a:xfrm>
            <a:off x="200025" y="1125129"/>
            <a:ext cx="5164684" cy="6360203"/>
          </a:xfrm>
          <a:prstGeom prst="rect">
            <a:avLst/>
          </a:prstGeom>
          <a:noFill/>
        </p:spPr>
        <p:txBody>
          <a:bodyPr wrap="square" rtlCol="0">
            <a:spAutoFit/>
          </a:bodyPr>
          <a:lstStyle/>
          <a:p>
            <a:pPr marL="228600" indent="-228600">
              <a:lnSpc>
                <a:spcPct val="107000"/>
              </a:lnSpc>
              <a:buFont typeface="Wingdings" panose="05000000000000000000" pitchFamily="2" charset="2"/>
              <a:buChar char=""/>
            </a:pPr>
            <a:r>
              <a:rPr lang="en-US" sz="2800" b="1">
                <a:solidFill>
                  <a:schemeClr val="accent2"/>
                </a:solidFill>
                <a:latin typeface="Segoe UI" panose="020B0502040204020203" pitchFamily="34" charset="0"/>
                <a:ea typeface="Calibri" panose="020F0502020204030204" pitchFamily="34" charset="0"/>
              </a:rPr>
              <a:t>Why do you need to understand the Meal Pattern and the Menu?</a:t>
            </a:r>
          </a:p>
          <a:p>
            <a:pPr marL="800100" lvl="1" indent="-342900">
              <a:lnSpc>
                <a:spcPct val="107000"/>
              </a:lnSpc>
              <a:buFont typeface="Arial" panose="020B0604020202020204" pitchFamily="34" charset="0"/>
              <a:buChar char="•"/>
            </a:pPr>
            <a:r>
              <a:rPr lang="en-US" sz="2800">
                <a:solidFill>
                  <a:schemeClr val="accent2"/>
                </a:solidFill>
                <a:latin typeface="Segoe UI" panose="020B0502040204020203" pitchFamily="34" charset="0"/>
                <a:ea typeface="Calibri" panose="020F0502020204030204" pitchFamily="34" charset="0"/>
              </a:rPr>
              <a:t>You need to know the meal pattern to ensure all components are served to the participants and in the required minimum amounts </a:t>
            </a:r>
          </a:p>
          <a:p>
            <a:pPr marL="800100" lvl="1" indent="-342900">
              <a:lnSpc>
                <a:spcPct val="107000"/>
              </a:lnSpc>
              <a:buFont typeface="Arial" panose="020B0604020202020204" pitchFamily="34" charset="0"/>
              <a:buChar char="•"/>
            </a:pPr>
            <a:r>
              <a:rPr lang="en-US" sz="2800">
                <a:solidFill>
                  <a:schemeClr val="accent2"/>
                </a:solidFill>
                <a:latin typeface="Segoe UI" panose="020B0502040204020203" pitchFamily="34" charset="0"/>
                <a:ea typeface="Calibri" panose="020F0502020204030204" pitchFamily="34" charset="0"/>
              </a:rPr>
              <a:t>Appreciate feedback on what participants enjoy on the menu!</a:t>
            </a:r>
          </a:p>
          <a:p>
            <a:pPr lvl="1">
              <a:lnSpc>
                <a:spcPct val="107000"/>
              </a:lnSpc>
            </a:pPr>
            <a:endParaRPr lang="en-US" sz="2800" b="1">
              <a:latin typeface="Segoe UI" panose="020B0502040204020203" pitchFamily="34" charset="0"/>
              <a:ea typeface="Calibri" panose="020F0502020204030204" pitchFamily="34" charset="0"/>
            </a:endParaRPr>
          </a:p>
          <a:p>
            <a:pPr marL="685800" lvl="1" indent="-228600">
              <a:lnSpc>
                <a:spcPct val="107000"/>
              </a:lnSpc>
              <a:buFont typeface="Wingdings" panose="05000000000000000000" pitchFamily="2" charset="2"/>
              <a:buChar char=""/>
            </a:pPr>
            <a:endParaRPr lang="en-US">
              <a:effectLst/>
              <a:latin typeface="Segoe UI" panose="020B0502040204020203" pitchFamily="34" charset="0"/>
              <a:ea typeface="Calibri" panose="020F0502020204030204" pitchFamily="34" charset="0"/>
            </a:endParaRPr>
          </a:p>
        </p:txBody>
      </p:sp>
      <p:sp>
        <p:nvSpPr>
          <p:cNvPr id="4" name="Rectangle 3">
            <a:extLst>
              <a:ext uri="{FF2B5EF4-FFF2-40B4-BE49-F238E27FC236}">
                <a16:creationId xmlns:a16="http://schemas.microsoft.com/office/drawing/2014/main" id="{2C05CE82-6FD6-2AD5-EC67-06B1DAAD76DB}"/>
              </a:ext>
            </a:extLst>
          </p:cNvPr>
          <p:cNvSpPr/>
          <p:nvPr/>
        </p:nvSpPr>
        <p:spPr>
          <a:xfrm>
            <a:off x="5688898" y="1125129"/>
            <a:ext cx="6186327" cy="4625672"/>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a:solidFill>
                  <a:schemeClr val="tx1"/>
                </a:solidFill>
              </a:rPr>
              <a:t>Insert image of your menu here .</a:t>
            </a:r>
          </a:p>
        </p:txBody>
      </p:sp>
    </p:spTree>
    <p:extLst>
      <p:ext uri="{BB962C8B-B14F-4D97-AF65-F5344CB8AC3E}">
        <p14:creationId xmlns:p14="http://schemas.microsoft.com/office/powerpoint/2010/main" val="1724390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579E0-C25A-1A2E-6295-5D8DA36D0461}"/>
              </a:ext>
            </a:extLst>
          </p:cNvPr>
          <p:cNvSpPr>
            <a:spLocks noGrp="1"/>
          </p:cNvSpPr>
          <p:nvPr>
            <p:ph type="title"/>
          </p:nvPr>
        </p:nvSpPr>
        <p:spPr>
          <a:xfrm>
            <a:off x="838200" y="168268"/>
            <a:ext cx="10515600" cy="1325563"/>
          </a:xfrm>
        </p:spPr>
        <p:txBody>
          <a:bodyPr>
            <a:noAutofit/>
          </a:bodyPr>
          <a:lstStyle/>
          <a:p>
            <a:pPr algn="ctr"/>
            <a:r>
              <a:rPr lang="en-US" sz="4700" b="1"/>
              <a:t>Infant Meal Pattern, Infant Meal Form and Standard Infant Menu </a:t>
            </a:r>
          </a:p>
        </p:txBody>
      </p:sp>
      <p:pic>
        <p:nvPicPr>
          <p:cNvPr id="6" name="Picture 5">
            <a:extLst>
              <a:ext uri="{FF2B5EF4-FFF2-40B4-BE49-F238E27FC236}">
                <a16:creationId xmlns:a16="http://schemas.microsoft.com/office/drawing/2014/main" id="{AED16148-0AA9-E074-CC73-F6834641DCE7}"/>
              </a:ext>
            </a:extLst>
          </p:cNvPr>
          <p:cNvPicPr>
            <a:picLocks noChangeAspect="1"/>
          </p:cNvPicPr>
          <p:nvPr/>
        </p:nvPicPr>
        <p:blipFill>
          <a:blip r:embed="rId3"/>
          <a:stretch>
            <a:fillRect/>
          </a:stretch>
        </p:blipFill>
        <p:spPr>
          <a:xfrm>
            <a:off x="534386" y="1997621"/>
            <a:ext cx="2609850" cy="3662200"/>
          </a:xfrm>
          <a:prstGeom prst="rect">
            <a:avLst/>
          </a:prstGeom>
        </p:spPr>
      </p:pic>
      <p:pic>
        <p:nvPicPr>
          <p:cNvPr id="8" name="Picture 7">
            <a:extLst>
              <a:ext uri="{FF2B5EF4-FFF2-40B4-BE49-F238E27FC236}">
                <a16:creationId xmlns:a16="http://schemas.microsoft.com/office/drawing/2014/main" id="{B8FAE55B-75A0-9DB0-6E4A-5DDFD39954DD}"/>
              </a:ext>
            </a:extLst>
          </p:cNvPr>
          <p:cNvPicPr>
            <a:picLocks noChangeAspect="1"/>
          </p:cNvPicPr>
          <p:nvPr/>
        </p:nvPicPr>
        <p:blipFill>
          <a:blip r:embed="rId4"/>
          <a:stretch>
            <a:fillRect/>
          </a:stretch>
        </p:blipFill>
        <p:spPr>
          <a:xfrm>
            <a:off x="3979808" y="1997621"/>
            <a:ext cx="2924340" cy="3788323"/>
          </a:xfrm>
          <a:prstGeom prst="rect">
            <a:avLst/>
          </a:prstGeom>
        </p:spPr>
      </p:pic>
      <p:pic>
        <p:nvPicPr>
          <p:cNvPr id="10" name="Picture 9">
            <a:extLst>
              <a:ext uri="{FF2B5EF4-FFF2-40B4-BE49-F238E27FC236}">
                <a16:creationId xmlns:a16="http://schemas.microsoft.com/office/drawing/2014/main" id="{F45023AB-D022-597C-CCA4-A5ABDCAB1A75}"/>
              </a:ext>
            </a:extLst>
          </p:cNvPr>
          <p:cNvPicPr>
            <a:picLocks noChangeAspect="1"/>
          </p:cNvPicPr>
          <p:nvPr/>
        </p:nvPicPr>
        <p:blipFill>
          <a:blip r:embed="rId5"/>
          <a:stretch>
            <a:fillRect/>
          </a:stretch>
        </p:blipFill>
        <p:spPr>
          <a:xfrm>
            <a:off x="7524586" y="1997621"/>
            <a:ext cx="3369386" cy="3788324"/>
          </a:xfrm>
          <a:prstGeom prst="rect">
            <a:avLst/>
          </a:prstGeom>
        </p:spPr>
      </p:pic>
    </p:spTree>
    <p:extLst>
      <p:ext uri="{BB962C8B-B14F-4D97-AF65-F5344CB8AC3E}">
        <p14:creationId xmlns:p14="http://schemas.microsoft.com/office/powerpoint/2010/main" val="1417774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579E0-C25A-1A2E-6295-5D8DA36D0461}"/>
              </a:ext>
            </a:extLst>
          </p:cNvPr>
          <p:cNvSpPr>
            <a:spLocks noGrp="1"/>
          </p:cNvSpPr>
          <p:nvPr>
            <p:ph type="title"/>
          </p:nvPr>
        </p:nvSpPr>
        <p:spPr>
          <a:xfrm>
            <a:off x="838200" y="168268"/>
            <a:ext cx="10515600" cy="1325563"/>
          </a:xfrm>
        </p:spPr>
        <p:txBody>
          <a:bodyPr>
            <a:normAutofit/>
          </a:bodyPr>
          <a:lstStyle/>
          <a:p>
            <a:pPr algn="ctr"/>
            <a:r>
              <a:rPr lang="en-US" sz="4700" b="1"/>
              <a:t>Infant Meal Pattern Resources </a:t>
            </a:r>
          </a:p>
        </p:txBody>
      </p:sp>
      <p:pic>
        <p:nvPicPr>
          <p:cNvPr id="4" name="Picture 3">
            <a:extLst>
              <a:ext uri="{FF2B5EF4-FFF2-40B4-BE49-F238E27FC236}">
                <a16:creationId xmlns:a16="http://schemas.microsoft.com/office/drawing/2014/main" id="{A045A519-D118-5553-B054-C81213FDB04E}"/>
              </a:ext>
            </a:extLst>
          </p:cNvPr>
          <p:cNvPicPr>
            <a:picLocks noChangeAspect="1"/>
          </p:cNvPicPr>
          <p:nvPr/>
        </p:nvPicPr>
        <p:blipFill>
          <a:blip r:embed="rId3"/>
          <a:stretch>
            <a:fillRect/>
          </a:stretch>
        </p:blipFill>
        <p:spPr>
          <a:xfrm>
            <a:off x="266914" y="1493831"/>
            <a:ext cx="3657143" cy="4404936"/>
          </a:xfrm>
          <a:prstGeom prst="rect">
            <a:avLst/>
          </a:prstGeom>
          <a:solidFill>
            <a:schemeClr val="tx1"/>
          </a:solidFill>
          <a:ln>
            <a:solidFill>
              <a:schemeClr val="tx1"/>
            </a:solidFill>
          </a:ln>
        </p:spPr>
      </p:pic>
      <p:sp>
        <p:nvSpPr>
          <p:cNvPr id="8" name="TextBox 7">
            <a:extLst>
              <a:ext uri="{FF2B5EF4-FFF2-40B4-BE49-F238E27FC236}">
                <a16:creationId xmlns:a16="http://schemas.microsoft.com/office/drawing/2014/main" id="{A8592B17-E300-E500-670E-6BD3B6EAFD31}"/>
              </a:ext>
            </a:extLst>
          </p:cNvPr>
          <p:cNvSpPr txBox="1"/>
          <p:nvPr/>
        </p:nvSpPr>
        <p:spPr>
          <a:xfrm>
            <a:off x="4329113" y="1734206"/>
            <a:ext cx="7715250" cy="5539978"/>
          </a:xfrm>
          <a:prstGeom prst="rect">
            <a:avLst/>
          </a:prstGeom>
          <a:noFill/>
        </p:spPr>
        <p:txBody>
          <a:bodyPr wrap="square" rtlCol="0">
            <a:spAutoFit/>
          </a:bodyPr>
          <a:lstStyle/>
          <a:p>
            <a:r>
              <a:rPr lang="en-US" sz="2800">
                <a:solidFill>
                  <a:schemeClr val="accent2"/>
                </a:solidFill>
              </a:rPr>
              <a:t>Infant Feeding Resources are found on the OSPI Child Nutrition website as well as at the below links:</a:t>
            </a:r>
          </a:p>
          <a:p>
            <a:endParaRPr lang="en-US" sz="2800">
              <a:solidFill>
                <a:schemeClr val="accent2"/>
              </a:solidFill>
            </a:endParaRPr>
          </a:p>
          <a:p>
            <a:r>
              <a:rPr lang="en-US" sz="2800">
                <a:solidFill>
                  <a:schemeClr val="accent2"/>
                </a:solidFill>
                <a:hlinkClick r:id="rId4">
                  <a:extLst>
                    <a:ext uri="{A12FA001-AC4F-418D-AE19-62706E023703}">
                      <ahyp:hlinkClr xmlns:ahyp="http://schemas.microsoft.com/office/drawing/2018/hyperlinkcolor" val="tx"/>
                    </a:ext>
                  </a:extLst>
                </a:hlinkClick>
              </a:rPr>
              <a:t>Feeding Infants in the Child and Adult Care Food Program | Food and Nutrition Service (usda.gov)</a:t>
            </a:r>
            <a:endParaRPr lang="en-US" sz="2800">
              <a:solidFill>
                <a:schemeClr val="accent2"/>
              </a:solidFill>
            </a:endParaRPr>
          </a:p>
          <a:p>
            <a:endParaRPr lang="en-US" sz="2800">
              <a:solidFill>
                <a:schemeClr val="accent2"/>
              </a:solidFill>
            </a:endParaRPr>
          </a:p>
          <a:p>
            <a:r>
              <a:rPr lang="en-US" sz="2800">
                <a:solidFill>
                  <a:schemeClr val="accent2"/>
                </a:solidFill>
                <a:hlinkClick r:id="rId5">
                  <a:extLst>
                    <a:ext uri="{A12FA001-AC4F-418D-AE19-62706E023703}">
                      <ahyp:hlinkClr xmlns:ahyp="http://schemas.microsoft.com/office/drawing/2018/hyperlinkcolor" val="tx"/>
                    </a:ext>
                  </a:extLst>
                </a:hlinkClick>
              </a:rPr>
              <a:t>Infant Feeding— Meal Requirements Reference Sheet (www.k12.wa.us)</a:t>
            </a:r>
            <a:endParaRPr lang="en-US" sz="2800">
              <a:solidFill>
                <a:schemeClr val="accent2"/>
              </a:solidFill>
            </a:endParaRPr>
          </a:p>
          <a:p>
            <a:endParaRPr lang="en-US" sz="2800">
              <a:effectLst/>
              <a:latin typeface="Segoe UI" panose="020B0502040204020203" pitchFamily="34" charset="0"/>
              <a:ea typeface="Calibri" panose="020F0502020204030204" pitchFamily="34" charset="0"/>
            </a:endParaRPr>
          </a:p>
          <a:p>
            <a:endParaRPr lang="en-US">
              <a:effectLst/>
              <a:latin typeface="Segoe UI" panose="020B0502040204020203" pitchFamily="34" charset="0"/>
              <a:ea typeface="Calibri" panose="020F0502020204030204" pitchFamily="34" charset="0"/>
            </a:endParaRPr>
          </a:p>
          <a:p>
            <a:endParaRPr lang="en-US" sz="2800"/>
          </a:p>
        </p:txBody>
      </p:sp>
    </p:spTree>
    <p:extLst>
      <p:ext uri="{BB962C8B-B14F-4D97-AF65-F5344CB8AC3E}">
        <p14:creationId xmlns:p14="http://schemas.microsoft.com/office/powerpoint/2010/main" val="37125732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579E0-C25A-1A2E-6295-5D8DA36D0461}"/>
              </a:ext>
            </a:extLst>
          </p:cNvPr>
          <p:cNvSpPr>
            <a:spLocks noGrp="1"/>
          </p:cNvSpPr>
          <p:nvPr>
            <p:ph type="title"/>
          </p:nvPr>
        </p:nvSpPr>
        <p:spPr>
          <a:xfrm>
            <a:off x="838200" y="66564"/>
            <a:ext cx="10515600" cy="901537"/>
          </a:xfrm>
        </p:spPr>
        <p:txBody>
          <a:bodyPr anchor="ctr">
            <a:normAutofit/>
          </a:bodyPr>
          <a:lstStyle/>
          <a:p>
            <a:r>
              <a:rPr lang="en-US" sz="5200" b="1"/>
              <a:t>CACFP Meal Pattern - Breakfast</a:t>
            </a:r>
          </a:p>
        </p:txBody>
      </p:sp>
      <p:pic>
        <p:nvPicPr>
          <p:cNvPr id="11" name="Picture 10">
            <a:extLst>
              <a:ext uri="{FF2B5EF4-FFF2-40B4-BE49-F238E27FC236}">
                <a16:creationId xmlns:a16="http://schemas.microsoft.com/office/drawing/2014/main" id="{0F6E4F02-F2ED-4309-35D7-582E5C261C65}"/>
              </a:ext>
            </a:extLst>
          </p:cNvPr>
          <p:cNvPicPr>
            <a:picLocks noChangeAspect="1"/>
          </p:cNvPicPr>
          <p:nvPr/>
        </p:nvPicPr>
        <p:blipFill>
          <a:blip r:embed="rId3"/>
          <a:stretch>
            <a:fillRect/>
          </a:stretch>
        </p:blipFill>
        <p:spPr>
          <a:xfrm>
            <a:off x="146303" y="1545881"/>
            <a:ext cx="7355872" cy="4450303"/>
          </a:xfrm>
          <a:prstGeom prst="rect">
            <a:avLst/>
          </a:prstGeom>
        </p:spPr>
      </p:pic>
      <p:sp>
        <p:nvSpPr>
          <p:cNvPr id="13" name="TextBox 12">
            <a:extLst>
              <a:ext uri="{FF2B5EF4-FFF2-40B4-BE49-F238E27FC236}">
                <a16:creationId xmlns:a16="http://schemas.microsoft.com/office/drawing/2014/main" id="{FE4D8BDD-E0FB-9DB5-6556-2FFB92E06834}"/>
              </a:ext>
            </a:extLst>
          </p:cNvPr>
          <p:cNvSpPr txBox="1"/>
          <p:nvPr/>
        </p:nvSpPr>
        <p:spPr>
          <a:xfrm>
            <a:off x="7602066" y="1285876"/>
            <a:ext cx="4213697" cy="6001643"/>
          </a:xfrm>
          <a:prstGeom prst="rect">
            <a:avLst/>
          </a:prstGeom>
          <a:noFill/>
        </p:spPr>
        <p:txBody>
          <a:bodyPr wrap="square" lIns="91440" tIns="45720" rIns="91440" bIns="45720" rtlCol="0" anchor="t">
            <a:spAutoFit/>
          </a:bodyPr>
          <a:lstStyle/>
          <a:p>
            <a:r>
              <a:rPr lang="en-US" sz="2800">
                <a:solidFill>
                  <a:schemeClr val="accent2"/>
                </a:solidFill>
              </a:rPr>
              <a:t>A reimbursable breakfast </a:t>
            </a:r>
            <a:r>
              <a:rPr lang="en-US" sz="2800" b="1" u="sng">
                <a:solidFill>
                  <a:schemeClr val="accent2"/>
                </a:solidFill>
              </a:rPr>
              <a:t>must</a:t>
            </a:r>
            <a:r>
              <a:rPr lang="en-US" sz="2800">
                <a:solidFill>
                  <a:schemeClr val="accent2"/>
                </a:solidFill>
              </a:rPr>
              <a:t> include:</a:t>
            </a:r>
          </a:p>
          <a:p>
            <a:endParaRPr lang="en-US" sz="2400">
              <a:solidFill>
                <a:schemeClr val="accent2"/>
              </a:solidFill>
            </a:endParaRPr>
          </a:p>
          <a:p>
            <a:pPr marL="285750" indent="-285750">
              <a:buFont typeface="Arial" panose="020B0604020202020204" pitchFamily="34" charset="0"/>
              <a:buChar char="•"/>
            </a:pPr>
            <a:r>
              <a:rPr lang="en-US" sz="2400">
                <a:solidFill>
                  <a:schemeClr val="accent2"/>
                </a:solidFill>
              </a:rPr>
              <a:t>Fluid Milk </a:t>
            </a:r>
            <a:endParaRPr lang="en-US" sz="2400">
              <a:solidFill>
                <a:schemeClr val="accent2"/>
              </a:solidFill>
              <a:cs typeface="Segoe UI"/>
            </a:endParaRPr>
          </a:p>
          <a:p>
            <a:pPr marL="285750" indent="-285750">
              <a:buFont typeface="Arial" panose="020B0604020202020204" pitchFamily="34" charset="0"/>
              <a:buChar char="•"/>
            </a:pPr>
            <a:r>
              <a:rPr lang="en-US" sz="2400">
                <a:solidFill>
                  <a:schemeClr val="accent2"/>
                </a:solidFill>
              </a:rPr>
              <a:t>Grain (Bread/Cereal) </a:t>
            </a:r>
            <a:r>
              <a:rPr lang="en-US" sz="2400" u="sng">
                <a:solidFill>
                  <a:schemeClr val="accent2"/>
                </a:solidFill>
              </a:rPr>
              <a:t>OR</a:t>
            </a:r>
            <a:r>
              <a:rPr lang="en-US" sz="2400">
                <a:solidFill>
                  <a:schemeClr val="accent2"/>
                </a:solidFill>
              </a:rPr>
              <a:t> a Meat/Meat Alternate (Scrambled Eggs/Yogurt)</a:t>
            </a:r>
            <a:endParaRPr lang="en-US" sz="2400">
              <a:solidFill>
                <a:schemeClr val="accent2"/>
              </a:solidFill>
              <a:cs typeface="Segoe UI"/>
            </a:endParaRPr>
          </a:p>
          <a:p>
            <a:pPr marL="285750" indent="-285750">
              <a:buFont typeface="Arial" panose="020B0604020202020204" pitchFamily="34" charset="0"/>
              <a:buChar char="•"/>
            </a:pPr>
            <a:r>
              <a:rPr lang="en-US" sz="2400">
                <a:solidFill>
                  <a:schemeClr val="accent2"/>
                </a:solidFill>
              </a:rPr>
              <a:t>Fruit or Vegetable or a combo of both</a:t>
            </a:r>
            <a:endParaRPr lang="en-US" sz="2400">
              <a:solidFill>
                <a:schemeClr val="accent2"/>
              </a:solidFill>
              <a:cs typeface="Segoe UI"/>
            </a:endParaRPr>
          </a:p>
          <a:p>
            <a:pPr marL="285750" indent="-285750">
              <a:buFont typeface="Arial" panose="020B0604020202020204" pitchFamily="34" charset="0"/>
              <a:buChar char="•"/>
            </a:pPr>
            <a:r>
              <a:rPr lang="en-US" sz="2400">
                <a:solidFill>
                  <a:schemeClr val="accent2"/>
                </a:solidFill>
              </a:rPr>
              <a:t>All components must be offered in at least the minimum portion as outlined by CACFP for that age group</a:t>
            </a:r>
            <a:endParaRPr lang="en-US" sz="2400">
              <a:solidFill>
                <a:schemeClr val="accent2"/>
              </a:solidFill>
              <a:cs typeface="Segoe UI"/>
            </a:endParaRPr>
          </a:p>
          <a:p>
            <a:pPr lvl="1"/>
            <a:endParaRPr lang="en-US" sz="2000"/>
          </a:p>
          <a:p>
            <a:pPr lvl="1"/>
            <a:endParaRPr lang="en-US" sz="2000"/>
          </a:p>
        </p:txBody>
      </p:sp>
    </p:spTree>
    <p:extLst>
      <p:ext uri="{BB962C8B-B14F-4D97-AF65-F5344CB8AC3E}">
        <p14:creationId xmlns:p14="http://schemas.microsoft.com/office/powerpoint/2010/main" val="27113235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579E0-C25A-1A2E-6295-5D8DA36D0461}"/>
              </a:ext>
            </a:extLst>
          </p:cNvPr>
          <p:cNvSpPr>
            <a:spLocks noGrp="1"/>
          </p:cNvSpPr>
          <p:nvPr>
            <p:ph type="title"/>
          </p:nvPr>
        </p:nvSpPr>
        <p:spPr>
          <a:xfrm>
            <a:off x="550653" y="-2100"/>
            <a:ext cx="11277599" cy="1203958"/>
          </a:xfrm>
        </p:spPr>
        <p:txBody>
          <a:bodyPr anchor="ctr">
            <a:normAutofit fontScale="90000"/>
          </a:bodyPr>
          <a:lstStyle/>
          <a:p>
            <a:r>
              <a:rPr lang="en-US" sz="5200" b="1"/>
              <a:t>CACFP Meal Pattern – Lunch/Supper</a:t>
            </a:r>
          </a:p>
        </p:txBody>
      </p:sp>
      <p:pic>
        <p:nvPicPr>
          <p:cNvPr id="5" name="Picture 4">
            <a:extLst>
              <a:ext uri="{FF2B5EF4-FFF2-40B4-BE49-F238E27FC236}">
                <a16:creationId xmlns:a16="http://schemas.microsoft.com/office/drawing/2014/main" id="{ED3E6B00-915F-4016-3E87-C2DDF1BB0BAF}"/>
              </a:ext>
            </a:extLst>
          </p:cNvPr>
          <p:cNvPicPr>
            <a:picLocks noChangeAspect="1"/>
          </p:cNvPicPr>
          <p:nvPr/>
        </p:nvPicPr>
        <p:blipFill>
          <a:blip r:embed="rId3"/>
          <a:stretch>
            <a:fillRect/>
          </a:stretch>
        </p:blipFill>
        <p:spPr>
          <a:xfrm>
            <a:off x="84820" y="1404885"/>
            <a:ext cx="7388629" cy="4691909"/>
          </a:xfrm>
          <a:prstGeom prst="rect">
            <a:avLst/>
          </a:prstGeom>
        </p:spPr>
      </p:pic>
      <p:sp>
        <p:nvSpPr>
          <p:cNvPr id="8" name="TextBox 7">
            <a:extLst>
              <a:ext uri="{FF2B5EF4-FFF2-40B4-BE49-F238E27FC236}">
                <a16:creationId xmlns:a16="http://schemas.microsoft.com/office/drawing/2014/main" id="{2775385F-787D-5CA5-DA13-00A045D29A8F}"/>
              </a:ext>
            </a:extLst>
          </p:cNvPr>
          <p:cNvSpPr txBox="1"/>
          <p:nvPr/>
        </p:nvSpPr>
        <p:spPr>
          <a:xfrm>
            <a:off x="7551684" y="928687"/>
            <a:ext cx="4282328" cy="6186309"/>
          </a:xfrm>
          <a:prstGeom prst="rect">
            <a:avLst/>
          </a:prstGeom>
          <a:noFill/>
        </p:spPr>
        <p:txBody>
          <a:bodyPr wrap="square" lIns="91440" tIns="45720" rIns="91440" bIns="45720" rtlCol="0" anchor="t">
            <a:spAutoFit/>
          </a:bodyPr>
          <a:lstStyle/>
          <a:p>
            <a:r>
              <a:rPr lang="en-US" sz="2400">
                <a:solidFill>
                  <a:schemeClr val="accent2"/>
                </a:solidFill>
              </a:rPr>
              <a:t>A reimbursable lunch/supper </a:t>
            </a:r>
            <a:r>
              <a:rPr lang="en-US" sz="2400" b="1" u="sng">
                <a:solidFill>
                  <a:schemeClr val="accent2"/>
                </a:solidFill>
              </a:rPr>
              <a:t>must</a:t>
            </a:r>
            <a:r>
              <a:rPr lang="en-US" sz="2400">
                <a:solidFill>
                  <a:schemeClr val="accent2"/>
                </a:solidFill>
              </a:rPr>
              <a:t> include all 5 components:</a:t>
            </a:r>
            <a:endParaRPr lang="en-US" sz="2400">
              <a:solidFill>
                <a:schemeClr val="accent2"/>
              </a:solidFill>
              <a:cs typeface="Segoe UI"/>
            </a:endParaRPr>
          </a:p>
          <a:p>
            <a:endParaRPr lang="en-US" sz="2400">
              <a:solidFill>
                <a:schemeClr val="accent2"/>
              </a:solidFill>
              <a:cs typeface="Segoe UI"/>
            </a:endParaRPr>
          </a:p>
          <a:p>
            <a:pPr marL="742950" lvl="1" indent="-285750">
              <a:buFont typeface="Arial" panose="020B0604020202020204" pitchFamily="34" charset="0"/>
              <a:buChar char="•"/>
            </a:pPr>
            <a:r>
              <a:rPr lang="en-US" sz="2400">
                <a:solidFill>
                  <a:schemeClr val="accent2"/>
                </a:solidFill>
              </a:rPr>
              <a:t>Fluid Milk</a:t>
            </a:r>
            <a:endParaRPr lang="en-US" sz="2400">
              <a:solidFill>
                <a:schemeClr val="accent2"/>
              </a:solidFill>
              <a:cs typeface="Segoe UI"/>
            </a:endParaRPr>
          </a:p>
          <a:p>
            <a:pPr marL="742950" lvl="1" indent="-285750">
              <a:buFont typeface="Arial" panose="020B0604020202020204" pitchFamily="34" charset="0"/>
              <a:buChar char="•"/>
            </a:pPr>
            <a:r>
              <a:rPr lang="en-US" sz="2400">
                <a:solidFill>
                  <a:schemeClr val="accent2"/>
                </a:solidFill>
              </a:rPr>
              <a:t>Meat/Meat Alternate</a:t>
            </a:r>
            <a:endParaRPr lang="en-US" sz="2400">
              <a:solidFill>
                <a:schemeClr val="accent2"/>
              </a:solidFill>
              <a:cs typeface="Segoe UI"/>
            </a:endParaRPr>
          </a:p>
          <a:p>
            <a:pPr marL="742950" lvl="1" indent="-285750">
              <a:buFont typeface="Arial" panose="020B0604020202020204" pitchFamily="34" charset="0"/>
              <a:buChar char="•"/>
            </a:pPr>
            <a:r>
              <a:rPr lang="en-US" sz="2400">
                <a:solidFill>
                  <a:schemeClr val="accent2"/>
                </a:solidFill>
              </a:rPr>
              <a:t>Grain (Bread, Rice, Noodles)</a:t>
            </a:r>
            <a:endParaRPr lang="en-US" sz="2400">
              <a:solidFill>
                <a:schemeClr val="accent2"/>
              </a:solidFill>
              <a:cs typeface="Segoe UI"/>
            </a:endParaRPr>
          </a:p>
          <a:p>
            <a:pPr marL="742950" lvl="1" indent="-285750">
              <a:buFont typeface="Arial" panose="020B0604020202020204" pitchFamily="34" charset="0"/>
              <a:buChar char="•"/>
            </a:pPr>
            <a:r>
              <a:rPr lang="en-US" sz="2400">
                <a:solidFill>
                  <a:schemeClr val="accent2"/>
                </a:solidFill>
              </a:rPr>
              <a:t>Fruit</a:t>
            </a:r>
            <a:endParaRPr lang="en-US" sz="2400">
              <a:solidFill>
                <a:schemeClr val="accent2"/>
              </a:solidFill>
              <a:cs typeface="Segoe UI"/>
            </a:endParaRPr>
          </a:p>
          <a:p>
            <a:pPr marL="742950" lvl="1" indent="-285750">
              <a:buFont typeface="Arial" panose="020B0604020202020204" pitchFamily="34" charset="0"/>
              <a:buChar char="•"/>
            </a:pPr>
            <a:r>
              <a:rPr lang="en-US" sz="2400">
                <a:solidFill>
                  <a:schemeClr val="accent2"/>
                </a:solidFill>
              </a:rPr>
              <a:t>Vegetable </a:t>
            </a:r>
            <a:endParaRPr lang="en-US" sz="2400">
              <a:solidFill>
                <a:schemeClr val="accent2"/>
              </a:solidFill>
              <a:cs typeface="Segoe UI"/>
            </a:endParaRPr>
          </a:p>
          <a:p>
            <a:pPr marL="742950" lvl="1" indent="-285750">
              <a:buFont typeface="Arial" panose="020B0604020202020204" pitchFamily="34" charset="0"/>
              <a:buChar char="•"/>
            </a:pPr>
            <a:r>
              <a:rPr lang="en-US" sz="2400">
                <a:solidFill>
                  <a:schemeClr val="accent2"/>
                </a:solidFill>
              </a:rPr>
              <a:t>All components must be offered in at least the minimum portion outlined by CACFP for that age group</a:t>
            </a:r>
            <a:endParaRPr lang="en-US" sz="2400">
              <a:solidFill>
                <a:schemeClr val="accent2"/>
              </a:solidFill>
              <a:cs typeface="Segoe UI"/>
            </a:endParaRPr>
          </a:p>
          <a:p>
            <a:pPr lvl="1"/>
            <a:endParaRPr lang="en-US"/>
          </a:p>
          <a:p>
            <a:endParaRPr lang="en-US"/>
          </a:p>
        </p:txBody>
      </p:sp>
    </p:spTree>
    <p:extLst>
      <p:ext uri="{BB962C8B-B14F-4D97-AF65-F5344CB8AC3E}">
        <p14:creationId xmlns:p14="http://schemas.microsoft.com/office/powerpoint/2010/main" val="2675273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579E0-C25A-1A2E-6295-5D8DA36D0461}"/>
              </a:ext>
            </a:extLst>
          </p:cNvPr>
          <p:cNvSpPr>
            <a:spLocks noGrp="1"/>
          </p:cNvSpPr>
          <p:nvPr>
            <p:ph type="title"/>
          </p:nvPr>
        </p:nvSpPr>
        <p:spPr>
          <a:xfrm>
            <a:off x="1137034" y="44378"/>
            <a:ext cx="9392421" cy="975127"/>
          </a:xfrm>
        </p:spPr>
        <p:txBody>
          <a:bodyPr vert="horz" lIns="91440" tIns="45720" rIns="91440" bIns="45720" rtlCol="0" anchor="ctr">
            <a:normAutofit/>
          </a:bodyPr>
          <a:lstStyle/>
          <a:p>
            <a:pPr algn="ctr"/>
            <a:r>
              <a:rPr lang="en-US" sz="4700" b="1" kern="1200">
                <a:solidFill>
                  <a:schemeClr val="tx1"/>
                </a:solidFill>
                <a:latin typeface="+mj-lt"/>
                <a:ea typeface="+mj-ea"/>
                <a:cs typeface="+mj-cs"/>
              </a:rPr>
              <a:t>CACFP Meal Pattern Snack</a:t>
            </a:r>
          </a:p>
        </p:txBody>
      </p:sp>
      <p:sp>
        <p:nvSpPr>
          <p:cNvPr id="8" name="TextBox 7">
            <a:extLst>
              <a:ext uri="{FF2B5EF4-FFF2-40B4-BE49-F238E27FC236}">
                <a16:creationId xmlns:a16="http://schemas.microsoft.com/office/drawing/2014/main" id="{2A8312E3-D73F-4E26-E951-72A00544F666}"/>
              </a:ext>
            </a:extLst>
          </p:cNvPr>
          <p:cNvSpPr txBox="1"/>
          <p:nvPr/>
        </p:nvSpPr>
        <p:spPr>
          <a:xfrm>
            <a:off x="1137034" y="1633431"/>
            <a:ext cx="4958966" cy="4535255"/>
          </a:xfrm>
          <a:prstGeom prst="rect">
            <a:avLst/>
          </a:prstGeom>
        </p:spPr>
        <p:txBody>
          <a:bodyPr vert="horz" lIns="91440" tIns="45720" rIns="91440" bIns="45720" rtlCol="0" anchor="t">
            <a:normAutofit lnSpcReduction="10000"/>
          </a:bodyPr>
          <a:lstStyle/>
          <a:p>
            <a:pPr indent="-228600">
              <a:lnSpc>
                <a:spcPct val="90000"/>
              </a:lnSpc>
              <a:spcAft>
                <a:spcPts val="600"/>
              </a:spcAft>
              <a:buFont typeface="Arial" panose="020B0604020202020204" pitchFamily="34" charset="0"/>
              <a:buChar char="•"/>
            </a:pPr>
            <a:r>
              <a:rPr lang="en-US" sz="2600">
                <a:solidFill>
                  <a:schemeClr val="accent2"/>
                </a:solidFill>
              </a:rPr>
              <a:t>A reimbursable snack </a:t>
            </a:r>
            <a:r>
              <a:rPr lang="en-US" sz="2600" u="sng">
                <a:solidFill>
                  <a:schemeClr val="accent2"/>
                </a:solidFill>
              </a:rPr>
              <a:t>must</a:t>
            </a:r>
            <a:r>
              <a:rPr lang="en-US" sz="2600">
                <a:solidFill>
                  <a:schemeClr val="accent2"/>
                </a:solidFill>
              </a:rPr>
              <a:t> include:</a:t>
            </a:r>
          </a:p>
          <a:p>
            <a:pPr marL="285750" indent="-228600">
              <a:lnSpc>
                <a:spcPct val="90000"/>
              </a:lnSpc>
              <a:spcAft>
                <a:spcPts val="600"/>
              </a:spcAft>
              <a:buFont typeface="Arial" panose="020B0604020202020204" pitchFamily="34" charset="0"/>
              <a:buChar char="•"/>
            </a:pPr>
            <a:r>
              <a:rPr lang="en-US" sz="2400">
                <a:solidFill>
                  <a:schemeClr val="accent2"/>
                </a:solidFill>
              </a:rPr>
              <a:t>Two of the five components</a:t>
            </a:r>
            <a:endParaRPr lang="en-US" sz="2400">
              <a:solidFill>
                <a:schemeClr val="accent2"/>
              </a:solidFill>
              <a:cs typeface="Segoe UI"/>
            </a:endParaRPr>
          </a:p>
          <a:p>
            <a:pPr marL="285750" indent="-228600">
              <a:lnSpc>
                <a:spcPct val="90000"/>
              </a:lnSpc>
              <a:spcAft>
                <a:spcPts val="600"/>
              </a:spcAft>
              <a:buFont typeface="Arial" panose="020B0604020202020204" pitchFamily="34" charset="0"/>
              <a:buChar char="•"/>
            </a:pPr>
            <a:r>
              <a:rPr lang="en-US" sz="2400">
                <a:solidFill>
                  <a:schemeClr val="accent2"/>
                </a:solidFill>
                <a:cs typeface="Segoe UI"/>
              </a:rPr>
              <a:t>Cannot offer two items from the same group </a:t>
            </a:r>
          </a:p>
          <a:p>
            <a:pPr marL="742950" lvl="1" indent="-228600">
              <a:lnSpc>
                <a:spcPct val="90000"/>
              </a:lnSpc>
              <a:spcAft>
                <a:spcPts val="600"/>
              </a:spcAft>
              <a:buFont typeface="Arial" panose="020B0604020202020204" pitchFamily="34" charset="0"/>
              <a:buChar char="•"/>
            </a:pPr>
            <a:r>
              <a:rPr lang="en-US" sz="2400">
                <a:solidFill>
                  <a:schemeClr val="accent2"/>
                </a:solidFill>
                <a:cs typeface="Segoe UI"/>
              </a:rPr>
              <a:t>(carrot rounds and celery sticks; would need to offer another item such as a cracker)</a:t>
            </a:r>
          </a:p>
          <a:p>
            <a:pPr marL="285750" indent="-228600">
              <a:lnSpc>
                <a:spcPct val="90000"/>
              </a:lnSpc>
              <a:spcAft>
                <a:spcPts val="600"/>
              </a:spcAft>
              <a:buFont typeface="Arial" panose="020B0604020202020204" pitchFamily="34" charset="0"/>
              <a:buChar char="•"/>
            </a:pPr>
            <a:r>
              <a:rPr lang="en-US" sz="2400">
                <a:solidFill>
                  <a:schemeClr val="accent2"/>
                </a:solidFill>
              </a:rPr>
              <a:t>All components must be offered in at least the minimum portion outlined by CACFP for that age group.</a:t>
            </a:r>
            <a:endParaRPr lang="en-US" sz="2400">
              <a:solidFill>
                <a:schemeClr val="accent2"/>
              </a:solidFill>
              <a:cs typeface="Segoe UI"/>
            </a:endParaRPr>
          </a:p>
          <a:p>
            <a:pPr>
              <a:lnSpc>
                <a:spcPct val="90000"/>
              </a:lnSpc>
              <a:spcAft>
                <a:spcPts val="600"/>
              </a:spcAft>
            </a:pPr>
            <a:endParaRPr lang="en-US" sz="2000"/>
          </a:p>
        </p:txBody>
      </p:sp>
      <p:pic>
        <p:nvPicPr>
          <p:cNvPr id="5" name="Picture 4">
            <a:extLst>
              <a:ext uri="{FF2B5EF4-FFF2-40B4-BE49-F238E27FC236}">
                <a16:creationId xmlns:a16="http://schemas.microsoft.com/office/drawing/2014/main" id="{295C8AA7-DA7F-0C14-4418-E3D2A4930113}"/>
              </a:ext>
            </a:extLst>
          </p:cNvPr>
          <p:cNvPicPr>
            <a:picLocks noChangeAspect="1"/>
          </p:cNvPicPr>
          <p:nvPr/>
        </p:nvPicPr>
        <p:blipFill>
          <a:blip r:embed="rId3"/>
          <a:stretch>
            <a:fillRect/>
          </a:stretch>
        </p:blipFill>
        <p:spPr>
          <a:xfrm>
            <a:off x="6096001" y="1797269"/>
            <a:ext cx="5670176" cy="3735041"/>
          </a:xfrm>
          <a:prstGeom prst="rect">
            <a:avLst/>
          </a:prstGeom>
        </p:spPr>
      </p:pic>
    </p:spTree>
    <p:extLst>
      <p:ext uri="{BB962C8B-B14F-4D97-AF65-F5344CB8AC3E}">
        <p14:creationId xmlns:p14="http://schemas.microsoft.com/office/powerpoint/2010/main" val="3330727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579E0-C25A-1A2E-6295-5D8DA36D0461}"/>
              </a:ext>
            </a:extLst>
          </p:cNvPr>
          <p:cNvSpPr>
            <a:spLocks noGrp="1"/>
          </p:cNvSpPr>
          <p:nvPr>
            <p:ph type="title"/>
          </p:nvPr>
        </p:nvSpPr>
        <p:spPr>
          <a:xfrm>
            <a:off x="838200" y="168268"/>
            <a:ext cx="10515600" cy="1325563"/>
          </a:xfrm>
        </p:spPr>
        <p:txBody>
          <a:bodyPr>
            <a:normAutofit/>
          </a:bodyPr>
          <a:lstStyle/>
          <a:p>
            <a:pPr algn="ctr"/>
            <a:r>
              <a:rPr lang="en-US" sz="4700" b="1"/>
              <a:t>CACFP Meal Pattern Charts</a:t>
            </a:r>
          </a:p>
        </p:txBody>
      </p:sp>
      <p:pic>
        <p:nvPicPr>
          <p:cNvPr id="4" name="Picture 3">
            <a:extLst>
              <a:ext uri="{FF2B5EF4-FFF2-40B4-BE49-F238E27FC236}">
                <a16:creationId xmlns:a16="http://schemas.microsoft.com/office/drawing/2014/main" id="{2990D362-4654-9E59-44F5-CD20D1C96EA2}"/>
              </a:ext>
            </a:extLst>
          </p:cNvPr>
          <p:cNvPicPr>
            <a:picLocks noChangeAspect="1"/>
          </p:cNvPicPr>
          <p:nvPr/>
        </p:nvPicPr>
        <p:blipFill>
          <a:blip r:embed="rId3"/>
          <a:stretch>
            <a:fillRect/>
          </a:stretch>
        </p:blipFill>
        <p:spPr>
          <a:xfrm>
            <a:off x="4572000" y="1285397"/>
            <a:ext cx="4010025" cy="4815860"/>
          </a:xfrm>
          <a:prstGeom prst="rect">
            <a:avLst/>
          </a:prstGeom>
        </p:spPr>
      </p:pic>
      <p:pic>
        <p:nvPicPr>
          <p:cNvPr id="9" name="Picture 8">
            <a:extLst>
              <a:ext uri="{FF2B5EF4-FFF2-40B4-BE49-F238E27FC236}">
                <a16:creationId xmlns:a16="http://schemas.microsoft.com/office/drawing/2014/main" id="{00D209FA-7FD7-810E-ACA7-7B7909E31B20}"/>
              </a:ext>
            </a:extLst>
          </p:cNvPr>
          <p:cNvPicPr>
            <a:picLocks noChangeAspect="1"/>
          </p:cNvPicPr>
          <p:nvPr/>
        </p:nvPicPr>
        <p:blipFill>
          <a:blip r:embed="rId4"/>
          <a:stretch>
            <a:fillRect/>
          </a:stretch>
        </p:blipFill>
        <p:spPr>
          <a:xfrm>
            <a:off x="538655" y="1285396"/>
            <a:ext cx="3733800" cy="4815860"/>
          </a:xfrm>
          <a:prstGeom prst="rect">
            <a:avLst/>
          </a:prstGeom>
        </p:spPr>
      </p:pic>
      <p:sp>
        <p:nvSpPr>
          <p:cNvPr id="10" name="TextBox 9">
            <a:extLst>
              <a:ext uri="{FF2B5EF4-FFF2-40B4-BE49-F238E27FC236}">
                <a16:creationId xmlns:a16="http://schemas.microsoft.com/office/drawing/2014/main" id="{5C6EBC0C-BE12-152D-F998-EBA447459EB2}"/>
              </a:ext>
            </a:extLst>
          </p:cNvPr>
          <p:cNvSpPr txBox="1"/>
          <p:nvPr/>
        </p:nvSpPr>
        <p:spPr>
          <a:xfrm>
            <a:off x="8881570" y="2201289"/>
            <a:ext cx="3275463" cy="2677656"/>
          </a:xfrm>
          <a:prstGeom prst="rect">
            <a:avLst/>
          </a:prstGeom>
          <a:noFill/>
        </p:spPr>
        <p:txBody>
          <a:bodyPr wrap="square" rtlCol="0">
            <a:spAutoFit/>
          </a:bodyPr>
          <a:lstStyle/>
          <a:p>
            <a:r>
              <a:rPr lang="en-US" sz="2400">
                <a:solidFill>
                  <a:schemeClr val="accent2"/>
                </a:solidFill>
              </a:rPr>
              <a:t>Post these CACFP Meal Pattern charts in your classrooms for your reference to ensure reimbursable meals and snacks are offered.</a:t>
            </a:r>
          </a:p>
        </p:txBody>
      </p:sp>
    </p:spTree>
    <p:extLst>
      <p:ext uri="{BB962C8B-B14F-4D97-AF65-F5344CB8AC3E}">
        <p14:creationId xmlns:p14="http://schemas.microsoft.com/office/powerpoint/2010/main" val="35416356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579E0-C25A-1A2E-6295-5D8DA36D0461}"/>
              </a:ext>
            </a:extLst>
          </p:cNvPr>
          <p:cNvSpPr>
            <a:spLocks noGrp="1"/>
          </p:cNvSpPr>
          <p:nvPr>
            <p:ph type="title"/>
          </p:nvPr>
        </p:nvSpPr>
        <p:spPr>
          <a:xfrm>
            <a:off x="826241" y="-140085"/>
            <a:ext cx="10294252" cy="1404109"/>
          </a:xfrm>
        </p:spPr>
        <p:txBody>
          <a:bodyPr vert="horz" lIns="91440" tIns="45720" rIns="91440" bIns="45720" rtlCol="0" anchor="ctr">
            <a:normAutofit/>
          </a:bodyPr>
          <a:lstStyle/>
          <a:p>
            <a:pPr algn="ctr"/>
            <a:r>
              <a:rPr lang="en-US" sz="4700" b="1" kern="1200">
                <a:solidFill>
                  <a:schemeClr val="tx1"/>
                </a:solidFill>
                <a:latin typeface="+mj-lt"/>
                <a:ea typeface="+mj-ea"/>
                <a:cs typeface="+mj-cs"/>
              </a:rPr>
              <a:t>CACFP Meal Pattern - Milk</a:t>
            </a:r>
            <a:r>
              <a:rPr lang="en-US" sz="4700" kern="1200">
                <a:solidFill>
                  <a:schemeClr val="tx2"/>
                </a:solidFill>
                <a:latin typeface="+mj-lt"/>
                <a:ea typeface="+mj-ea"/>
                <a:cs typeface="+mj-cs"/>
              </a:rPr>
              <a:t> </a:t>
            </a:r>
          </a:p>
        </p:txBody>
      </p:sp>
      <p:sp>
        <p:nvSpPr>
          <p:cNvPr id="5" name="TextBox 4">
            <a:extLst>
              <a:ext uri="{FF2B5EF4-FFF2-40B4-BE49-F238E27FC236}">
                <a16:creationId xmlns:a16="http://schemas.microsoft.com/office/drawing/2014/main" id="{8A7424FE-9F5C-EE25-0A56-281FDD9C773B}"/>
              </a:ext>
            </a:extLst>
          </p:cNvPr>
          <p:cNvSpPr txBox="1"/>
          <p:nvPr/>
        </p:nvSpPr>
        <p:spPr>
          <a:xfrm>
            <a:off x="0" y="1264024"/>
            <a:ext cx="10098742" cy="5701554"/>
          </a:xfrm>
          <a:prstGeom prst="rect">
            <a:avLst/>
          </a:prstGeom>
        </p:spPr>
        <p:txBody>
          <a:bodyPr vert="horz" lIns="91440" tIns="45720" rIns="91440" bIns="45720" rtlCol="0" anchor="t">
            <a:normAutofit/>
          </a:bodyPr>
          <a:lstStyle/>
          <a:p>
            <a:pPr marL="685800" lvl="1" indent="-228600">
              <a:lnSpc>
                <a:spcPct val="90000"/>
              </a:lnSpc>
              <a:spcAft>
                <a:spcPts val="600"/>
              </a:spcAft>
              <a:buFont typeface="Arial" panose="020B0604020202020204" pitchFamily="34" charset="0"/>
              <a:buChar char="•"/>
            </a:pPr>
            <a:r>
              <a:rPr lang="en-US" sz="2800">
                <a:solidFill>
                  <a:schemeClr val="accent2"/>
                </a:solidFill>
                <a:effectLst/>
              </a:rPr>
              <a:t>CACFP Requirements for milk:</a:t>
            </a:r>
          </a:p>
          <a:p>
            <a:pPr marL="1143000" lvl="2" indent="-228600">
              <a:lnSpc>
                <a:spcPct val="90000"/>
              </a:lnSpc>
              <a:spcAft>
                <a:spcPts val="600"/>
              </a:spcAft>
              <a:buFont typeface="Arial" panose="020B0604020202020204" pitchFamily="34" charset="0"/>
              <a:buChar char="•"/>
            </a:pPr>
            <a:r>
              <a:rPr lang="en-US" sz="2800">
                <a:solidFill>
                  <a:schemeClr val="accent2"/>
                </a:solidFill>
              </a:rPr>
              <a:t>It must be served in fluid form</a:t>
            </a:r>
          </a:p>
          <a:p>
            <a:pPr marL="1600200" lvl="3" indent="-228600">
              <a:lnSpc>
                <a:spcPct val="90000"/>
              </a:lnSpc>
              <a:spcAft>
                <a:spcPts val="600"/>
              </a:spcAft>
              <a:buFont typeface="Arial" panose="020B0604020202020204" pitchFamily="34" charset="0"/>
              <a:buChar char="•"/>
            </a:pPr>
            <a:r>
              <a:rPr lang="en-US" sz="2800">
                <a:solidFill>
                  <a:schemeClr val="accent2"/>
                </a:solidFill>
                <a:effectLst/>
              </a:rPr>
              <a:t>1 year old: Whole milk (including lactose-free options)</a:t>
            </a:r>
          </a:p>
          <a:p>
            <a:pPr marL="1600200" lvl="3" indent="-228600">
              <a:lnSpc>
                <a:spcPct val="90000"/>
              </a:lnSpc>
              <a:spcAft>
                <a:spcPts val="600"/>
              </a:spcAft>
              <a:buFont typeface="Arial" panose="020B0604020202020204" pitchFamily="34" charset="0"/>
              <a:buChar char="•"/>
            </a:pPr>
            <a:r>
              <a:rPr lang="en-US" sz="2800">
                <a:solidFill>
                  <a:schemeClr val="accent2"/>
                </a:solidFill>
              </a:rPr>
              <a:t>2 years and older: Fat Free/Skim or 1% milk (including lactose-free options)</a:t>
            </a:r>
          </a:p>
          <a:p>
            <a:pPr marL="1143000" lvl="2" indent="-228600">
              <a:lnSpc>
                <a:spcPct val="90000"/>
              </a:lnSpc>
              <a:spcAft>
                <a:spcPts val="600"/>
              </a:spcAft>
              <a:buFont typeface="Arial" panose="020B0604020202020204" pitchFamily="34" charset="0"/>
              <a:buChar char="•"/>
            </a:pPr>
            <a:r>
              <a:rPr lang="en-US" sz="2800">
                <a:solidFill>
                  <a:schemeClr val="accent2"/>
                </a:solidFill>
                <a:effectLst/>
              </a:rPr>
              <a:t>Ensure that the cup holds the entire required minimum portion of milk</a:t>
            </a:r>
          </a:p>
          <a:p>
            <a:pPr marL="1143000" lvl="2" indent="-228600">
              <a:lnSpc>
                <a:spcPct val="90000"/>
              </a:lnSpc>
              <a:spcAft>
                <a:spcPts val="600"/>
              </a:spcAft>
              <a:buFont typeface="Arial" panose="020B0604020202020204" pitchFamily="34" charset="0"/>
              <a:buChar char="•"/>
            </a:pPr>
            <a:r>
              <a:rPr lang="en-US" sz="2800">
                <a:solidFill>
                  <a:schemeClr val="accent2"/>
                </a:solidFill>
              </a:rPr>
              <a:t>During family style if a child does not serve the required minimum portion of milk then a second offering is required to allow for child to serve more milk</a:t>
            </a:r>
          </a:p>
          <a:p>
            <a:pPr marL="1143000" lvl="2" indent="-228600">
              <a:lnSpc>
                <a:spcPct val="90000"/>
              </a:lnSpc>
              <a:spcAft>
                <a:spcPts val="600"/>
              </a:spcAft>
              <a:buFont typeface="Arial" panose="020B0604020202020204" pitchFamily="34" charset="0"/>
              <a:buChar char="•"/>
            </a:pPr>
            <a:r>
              <a:rPr lang="en-US" sz="2800">
                <a:solidFill>
                  <a:schemeClr val="accent2"/>
                </a:solidFill>
                <a:effectLst/>
              </a:rPr>
              <a:t>If the milk is pre-served </a:t>
            </a:r>
            <a:r>
              <a:rPr lang="en-US" sz="2800">
                <a:solidFill>
                  <a:schemeClr val="accent2"/>
                </a:solidFill>
              </a:rPr>
              <a:t>it must meet the required minimum portion the first serving </a:t>
            </a:r>
          </a:p>
          <a:p>
            <a:pPr marL="1600200" lvl="3" indent="-228600">
              <a:lnSpc>
                <a:spcPct val="90000"/>
              </a:lnSpc>
              <a:spcAft>
                <a:spcPts val="600"/>
              </a:spcAft>
              <a:buFont typeface="Arial" panose="020B0604020202020204" pitchFamily="34" charset="0"/>
              <a:buChar char="•"/>
            </a:pPr>
            <a:endParaRPr lang="en-US" sz="1400">
              <a:solidFill>
                <a:schemeClr val="tx2"/>
              </a:solidFill>
              <a:effectLst/>
            </a:endParaRPr>
          </a:p>
        </p:txBody>
      </p:sp>
      <p:pic>
        <p:nvPicPr>
          <p:cNvPr id="4" name="Picture 3">
            <a:extLst>
              <a:ext uri="{FF2B5EF4-FFF2-40B4-BE49-F238E27FC236}">
                <a16:creationId xmlns:a16="http://schemas.microsoft.com/office/drawing/2014/main" id="{EDA702BE-196F-B02D-8AD5-DAC2B38B3042}"/>
              </a:ext>
            </a:extLst>
          </p:cNvPr>
          <p:cNvPicPr>
            <a:picLocks noChangeAspect="1"/>
          </p:cNvPicPr>
          <p:nvPr/>
        </p:nvPicPr>
        <p:blipFill>
          <a:blip r:embed="rId3"/>
          <a:stretch>
            <a:fillRect/>
          </a:stretch>
        </p:blipFill>
        <p:spPr>
          <a:xfrm>
            <a:off x="10055604" y="4384410"/>
            <a:ext cx="2086639" cy="2392240"/>
          </a:xfrm>
          <a:prstGeom prst="rect">
            <a:avLst/>
          </a:prstGeom>
        </p:spPr>
      </p:pic>
    </p:spTree>
    <p:extLst>
      <p:ext uri="{BB962C8B-B14F-4D97-AF65-F5344CB8AC3E}">
        <p14:creationId xmlns:p14="http://schemas.microsoft.com/office/powerpoint/2010/main" val="17689605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579E0-C25A-1A2E-6295-5D8DA36D0461}"/>
              </a:ext>
            </a:extLst>
          </p:cNvPr>
          <p:cNvSpPr>
            <a:spLocks noGrp="1"/>
          </p:cNvSpPr>
          <p:nvPr>
            <p:ph type="title"/>
          </p:nvPr>
        </p:nvSpPr>
        <p:spPr>
          <a:xfrm>
            <a:off x="1179576" y="259603"/>
            <a:ext cx="9829800" cy="1253887"/>
          </a:xfrm>
        </p:spPr>
        <p:txBody>
          <a:bodyPr vert="horz" lIns="91440" tIns="45720" rIns="91440" bIns="45720" rtlCol="0" anchor="b">
            <a:noAutofit/>
          </a:bodyPr>
          <a:lstStyle/>
          <a:p>
            <a:pPr algn="ctr"/>
            <a:r>
              <a:rPr lang="en-US" sz="4700" b="1" kern="1200">
                <a:solidFill>
                  <a:schemeClr val="tx1"/>
                </a:solidFill>
                <a:latin typeface="+mj-lt"/>
                <a:ea typeface="+mj-ea"/>
                <a:cs typeface="+mj-cs"/>
              </a:rPr>
              <a:t>CACFP Meal Pattern – Non-Dairy Substitutions for Milk</a:t>
            </a:r>
            <a:endParaRPr lang="en-US" sz="4700" kern="1200">
              <a:solidFill>
                <a:schemeClr val="tx2"/>
              </a:solidFill>
              <a:latin typeface="+mj-lt"/>
              <a:ea typeface="+mj-ea"/>
              <a:cs typeface="+mj-cs"/>
            </a:endParaRPr>
          </a:p>
        </p:txBody>
      </p:sp>
      <p:sp>
        <p:nvSpPr>
          <p:cNvPr id="5" name="TextBox 4">
            <a:extLst>
              <a:ext uri="{FF2B5EF4-FFF2-40B4-BE49-F238E27FC236}">
                <a16:creationId xmlns:a16="http://schemas.microsoft.com/office/drawing/2014/main" id="{8A7424FE-9F5C-EE25-0A56-281FDD9C773B}"/>
              </a:ext>
            </a:extLst>
          </p:cNvPr>
          <p:cNvSpPr txBox="1"/>
          <p:nvPr/>
        </p:nvSpPr>
        <p:spPr>
          <a:xfrm>
            <a:off x="-530817" y="1513490"/>
            <a:ext cx="9661370" cy="5492428"/>
          </a:xfrm>
          <a:prstGeom prst="rect">
            <a:avLst/>
          </a:prstGeom>
        </p:spPr>
        <p:txBody>
          <a:bodyPr vert="horz" lIns="91440" tIns="45720" rIns="91440" bIns="45720" rtlCol="0" anchor="ctr">
            <a:normAutofit/>
          </a:bodyPr>
          <a:lstStyle/>
          <a:p>
            <a:pPr marL="1143000" lvl="2" indent="-228600">
              <a:lnSpc>
                <a:spcPct val="90000"/>
              </a:lnSpc>
              <a:spcAft>
                <a:spcPts val="600"/>
              </a:spcAft>
              <a:buFont typeface="Arial" panose="020B0604020202020204" pitchFamily="34" charset="0"/>
              <a:buChar char="•"/>
            </a:pPr>
            <a:r>
              <a:rPr lang="en-US" sz="3200">
                <a:solidFill>
                  <a:schemeClr val="accent2"/>
                </a:solidFill>
              </a:rPr>
              <a:t>Non-Dairy Beverages are creditable ages 1 year and older when a Request for Fluid Milk Substitution is on file for the approved OSPI Non-Dairy Beverages list.</a:t>
            </a:r>
            <a:r>
              <a:rPr lang="en-US" sz="3200">
                <a:solidFill>
                  <a:srgbClr val="FCDC88"/>
                </a:solidFill>
                <a:hlinkClick r:id="rId3">
                  <a:extLst>
                    <a:ext uri="{A12FA001-AC4F-418D-AE19-62706E023703}">
                      <ahyp:hlinkClr xmlns:ahyp="http://schemas.microsoft.com/office/drawing/2018/hyperlinkcolor" val="tx"/>
                    </a:ext>
                  </a:extLst>
                </a:hlinkClick>
              </a:rPr>
              <a:t> </a:t>
            </a:r>
            <a:endParaRPr lang="en-US" sz="2400"/>
          </a:p>
          <a:p>
            <a:pPr marL="1600200" lvl="3" indent="-228600">
              <a:lnSpc>
                <a:spcPct val="90000"/>
              </a:lnSpc>
              <a:spcAft>
                <a:spcPts val="600"/>
              </a:spcAft>
              <a:buFont typeface="Arial" panose="020B0604020202020204" pitchFamily="34" charset="0"/>
              <a:buChar char="•"/>
            </a:pPr>
            <a:r>
              <a:rPr lang="en-US" sz="2800">
                <a:solidFill>
                  <a:schemeClr val="accent2"/>
                </a:solidFill>
                <a:hlinkClick r:id="rId4">
                  <a:extLst>
                    <a:ext uri="{A12FA001-AC4F-418D-AE19-62706E023703}">
                      <ahyp:hlinkClr xmlns:ahyp="http://schemas.microsoft.com/office/drawing/2018/hyperlinkcolor" val="tx"/>
                    </a:ext>
                  </a:extLst>
                </a:hlinkClick>
              </a:rPr>
              <a:t>OSPI Child Nutrition Services Milk Substitutes Handout (</a:t>
            </a:r>
            <a:r>
              <a:rPr lang="en-US" sz="2800">
                <a:solidFill>
                  <a:schemeClr val="accent2"/>
                </a:solidFill>
                <a:hlinkClick r:id="rId5">
                  <a:extLst>
                    <a:ext uri="{A12FA001-AC4F-418D-AE19-62706E023703}">
                      <ahyp:hlinkClr xmlns:ahyp="http://schemas.microsoft.com/office/drawing/2018/hyperlinkcolor" val="tx"/>
                    </a:ext>
                  </a:extLst>
                </a:hlinkClick>
              </a:rPr>
              <a:t>www.k12.wa.us</a:t>
            </a:r>
            <a:endParaRPr lang="en-US" sz="2800">
              <a:solidFill>
                <a:schemeClr val="accent2"/>
              </a:solidFill>
            </a:endParaRPr>
          </a:p>
          <a:p>
            <a:pPr marL="1600200" lvl="3" indent="-228600">
              <a:lnSpc>
                <a:spcPct val="90000"/>
              </a:lnSpc>
              <a:spcAft>
                <a:spcPts val="600"/>
              </a:spcAft>
              <a:buFont typeface="Arial" panose="020B0604020202020204" pitchFamily="34" charset="0"/>
              <a:buChar char="•"/>
            </a:pPr>
            <a:r>
              <a:rPr lang="en-US" sz="3200">
                <a:solidFill>
                  <a:schemeClr val="accent2"/>
                </a:solidFill>
                <a:effectLst/>
              </a:rPr>
              <a:t>If the substituted item is </a:t>
            </a:r>
            <a:r>
              <a:rPr lang="en-US" sz="3200" b="1">
                <a:solidFill>
                  <a:schemeClr val="accent2"/>
                </a:solidFill>
                <a:effectLst/>
              </a:rPr>
              <a:t>not on the approved list </a:t>
            </a:r>
            <a:r>
              <a:rPr lang="en-US" sz="3200">
                <a:solidFill>
                  <a:schemeClr val="accent2"/>
                </a:solidFill>
                <a:effectLst/>
              </a:rPr>
              <a:t>then a Request </a:t>
            </a:r>
            <a:r>
              <a:rPr lang="en-US" sz="3200">
                <a:solidFill>
                  <a:schemeClr val="accent2"/>
                </a:solidFill>
              </a:rPr>
              <a:t>for Special Dietary Accommodation form is required.</a:t>
            </a:r>
            <a:endParaRPr lang="en-US" sz="3200">
              <a:solidFill>
                <a:schemeClr val="accent2"/>
              </a:solidFill>
              <a:cs typeface="Segoe UI"/>
            </a:endParaRPr>
          </a:p>
          <a:p>
            <a:pPr marL="2057400" lvl="4" indent="-228600">
              <a:lnSpc>
                <a:spcPct val="90000"/>
              </a:lnSpc>
              <a:spcAft>
                <a:spcPts val="600"/>
              </a:spcAft>
              <a:buFont typeface="Arial" panose="020B0604020202020204" pitchFamily="34" charset="0"/>
              <a:buChar char="•"/>
            </a:pPr>
            <a:r>
              <a:rPr lang="en-US" sz="2800">
                <a:solidFill>
                  <a:schemeClr val="accent2"/>
                </a:solidFill>
                <a:hlinkClick r:id="rId6">
                  <a:extLst>
                    <a:ext uri="{A12FA001-AC4F-418D-AE19-62706E023703}">
                      <ahyp:hlinkClr xmlns:ahyp="http://schemas.microsoft.com/office/drawing/2018/hyperlinkcolor" val="tx"/>
                    </a:ext>
                  </a:extLst>
                </a:hlinkClick>
              </a:rPr>
              <a:t>Special Dietary Needs Reference Sheet (www.k12.wa.us)</a:t>
            </a:r>
            <a:endParaRPr lang="en-US" sz="2800">
              <a:solidFill>
                <a:schemeClr val="accent2"/>
              </a:solidFill>
            </a:endParaRPr>
          </a:p>
          <a:p>
            <a:pPr marL="1600200" lvl="3" indent="-228600">
              <a:lnSpc>
                <a:spcPct val="90000"/>
              </a:lnSpc>
              <a:spcAft>
                <a:spcPts val="600"/>
              </a:spcAft>
              <a:buFont typeface="Arial" panose="020B0604020202020204" pitchFamily="34" charset="0"/>
              <a:buChar char="•"/>
            </a:pPr>
            <a:endParaRPr lang="en-US">
              <a:solidFill>
                <a:schemeClr val="tx2"/>
              </a:solidFill>
              <a:effectLst/>
            </a:endParaRPr>
          </a:p>
        </p:txBody>
      </p:sp>
      <p:pic>
        <p:nvPicPr>
          <p:cNvPr id="4" name="Picture 3">
            <a:extLst>
              <a:ext uri="{FF2B5EF4-FFF2-40B4-BE49-F238E27FC236}">
                <a16:creationId xmlns:a16="http://schemas.microsoft.com/office/drawing/2014/main" id="{EDA702BE-196F-B02D-8AD5-DAC2B38B3042}"/>
              </a:ext>
            </a:extLst>
          </p:cNvPr>
          <p:cNvPicPr>
            <a:picLocks noChangeAspect="1"/>
          </p:cNvPicPr>
          <p:nvPr/>
        </p:nvPicPr>
        <p:blipFill>
          <a:blip r:embed="rId7"/>
          <a:stretch>
            <a:fillRect/>
          </a:stretch>
        </p:blipFill>
        <p:spPr>
          <a:xfrm>
            <a:off x="9281956" y="2564832"/>
            <a:ext cx="2486120" cy="3217333"/>
          </a:xfrm>
          <a:prstGeom prst="rect">
            <a:avLst/>
          </a:prstGeom>
        </p:spPr>
      </p:pic>
    </p:spTree>
    <p:extLst>
      <p:ext uri="{BB962C8B-B14F-4D97-AF65-F5344CB8AC3E}">
        <p14:creationId xmlns:p14="http://schemas.microsoft.com/office/powerpoint/2010/main" val="1699673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4AF0A-D9F7-CD5C-F06B-E3BEB642D9C2}"/>
              </a:ext>
            </a:extLst>
          </p:cNvPr>
          <p:cNvSpPr>
            <a:spLocks noGrp="1"/>
          </p:cNvSpPr>
          <p:nvPr>
            <p:ph type="title"/>
          </p:nvPr>
        </p:nvSpPr>
        <p:spPr>
          <a:xfrm>
            <a:off x="646996" y="-200434"/>
            <a:ext cx="10515600" cy="1325563"/>
          </a:xfrm>
        </p:spPr>
        <p:txBody>
          <a:bodyPr/>
          <a:lstStyle/>
          <a:p>
            <a:pPr algn="ctr"/>
            <a:r>
              <a:rPr lang="en-US"/>
              <a:t>Active Learning Strategies</a:t>
            </a:r>
          </a:p>
        </p:txBody>
      </p:sp>
      <p:sp>
        <p:nvSpPr>
          <p:cNvPr id="3" name="TextBox 2">
            <a:extLst>
              <a:ext uri="{FF2B5EF4-FFF2-40B4-BE49-F238E27FC236}">
                <a16:creationId xmlns:a16="http://schemas.microsoft.com/office/drawing/2014/main" id="{5A6C5D75-4065-A11F-5C71-8490C304169F}"/>
              </a:ext>
            </a:extLst>
          </p:cNvPr>
          <p:cNvSpPr txBox="1"/>
          <p:nvPr/>
        </p:nvSpPr>
        <p:spPr>
          <a:xfrm>
            <a:off x="200161" y="756640"/>
            <a:ext cx="11791678" cy="6910866"/>
          </a:xfrm>
          <a:prstGeom prst="rect">
            <a:avLst/>
          </a:prstGeom>
          <a:noFill/>
        </p:spPr>
        <p:txBody>
          <a:bodyPr wrap="square" rtlCol="0">
            <a:spAutoFit/>
          </a:bodyPr>
          <a:lstStyle/>
          <a:p>
            <a:pPr>
              <a:lnSpc>
                <a:spcPct val="107000"/>
              </a:lnSpc>
            </a:pPr>
            <a:r>
              <a:rPr lang="en-US" sz="2600">
                <a:solidFill>
                  <a:schemeClr val="accent2"/>
                </a:solidFill>
                <a:latin typeface="Segoe UI" panose="020B0502040204020203" pitchFamily="34" charset="0"/>
                <a:ea typeface="Calibri" panose="020F0502020204030204" pitchFamily="34" charset="0"/>
              </a:rPr>
              <a:t>Strategies for </a:t>
            </a:r>
            <a:r>
              <a:rPr lang="en-US" sz="2600" b="1">
                <a:solidFill>
                  <a:schemeClr val="accent2"/>
                </a:solidFill>
                <a:latin typeface="Segoe UI" panose="020B0502040204020203" pitchFamily="34" charset="0"/>
                <a:ea typeface="Calibri" panose="020F0502020204030204" pitchFamily="34" charset="0"/>
              </a:rPr>
              <a:t>better retention</a:t>
            </a:r>
            <a:r>
              <a:rPr lang="en-US" sz="2600">
                <a:solidFill>
                  <a:schemeClr val="accent2"/>
                </a:solidFill>
                <a:latin typeface="Segoe UI" panose="020B0502040204020203" pitchFamily="34" charset="0"/>
                <a:ea typeface="Calibri" panose="020F0502020204030204" pitchFamily="34" charset="0"/>
              </a:rPr>
              <a:t> and more enjoyable learning:</a:t>
            </a:r>
          </a:p>
          <a:p>
            <a:pPr marL="800100" lvl="1" indent="-342900">
              <a:lnSpc>
                <a:spcPct val="107000"/>
              </a:lnSpc>
              <a:buFont typeface="Arial" panose="020B0604020202020204" pitchFamily="34" charset="0"/>
              <a:buChar char="•"/>
            </a:pPr>
            <a:endParaRPr lang="en-US" sz="2600" b="1">
              <a:solidFill>
                <a:schemeClr val="accent2"/>
              </a:solidFill>
              <a:latin typeface="Segoe UI" panose="020B0502040204020203" pitchFamily="34" charset="0"/>
              <a:ea typeface="Calibri" panose="020F0502020204030204" pitchFamily="34" charset="0"/>
            </a:endParaRPr>
          </a:p>
          <a:p>
            <a:pPr marL="800100" lvl="1" indent="-342900">
              <a:lnSpc>
                <a:spcPct val="107000"/>
              </a:lnSpc>
              <a:buFont typeface="Arial" panose="020B0604020202020204" pitchFamily="34" charset="0"/>
              <a:buChar char="•"/>
            </a:pPr>
            <a:r>
              <a:rPr lang="en-US" sz="2600" b="1">
                <a:solidFill>
                  <a:schemeClr val="accent2"/>
                </a:solidFill>
                <a:latin typeface="Segoe UI" panose="020B0502040204020203" pitchFamily="34" charset="0"/>
                <a:ea typeface="Calibri" panose="020F0502020204030204" pitchFamily="34" charset="0"/>
              </a:rPr>
              <a:t>Think-Pair-Share</a:t>
            </a:r>
            <a:r>
              <a:rPr lang="en-US" sz="2600">
                <a:solidFill>
                  <a:schemeClr val="accent2"/>
                </a:solidFill>
                <a:latin typeface="Segoe UI" panose="020B0502040204020203" pitchFamily="34" charset="0"/>
                <a:ea typeface="Calibri" panose="020F0502020204030204" pitchFamily="34" charset="0"/>
              </a:rPr>
              <a:t>: Simple and effective! Develop an open-ended question (avoid “yes/no” response questions!) about the content; ask staff to take a minute to think about it for themselves, then another minute or two to share with a partner, and then ask for people to share with the whole group.</a:t>
            </a:r>
            <a:endParaRPr lang="en-US" sz="2600" b="1">
              <a:solidFill>
                <a:schemeClr val="accent2"/>
              </a:solidFill>
              <a:latin typeface="Segoe UI" panose="020B0502040204020203" pitchFamily="34" charset="0"/>
              <a:ea typeface="Calibri" panose="020F0502020204030204" pitchFamily="34" charset="0"/>
            </a:endParaRPr>
          </a:p>
          <a:p>
            <a:pPr marL="800100" lvl="1" indent="-342900">
              <a:lnSpc>
                <a:spcPct val="107000"/>
              </a:lnSpc>
              <a:buFont typeface="Arial" panose="020B0604020202020204" pitchFamily="34" charset="0"/>
              <a:buChar char="•"/>
            </a:pPr>
            <a:r>
              <a:rPr lang="en-US" sz="2600" b="1">
                <a:solidFill>
                  <a:schemeClr val="accent2"/>
                </a:solidFill>
                <a:latin typeface="Segoe UI" panose="020B0502040204020203" pitchFamily="34" charset="0"/>
                <a:ea typeface="Calibri" panose="020F0502020204030204" pitchFamily="34" charset="0"/>
              </a:rPr>
              <a:t>Problem-based learning:</a:t>
            </a:r>
            <a:r>
              <a:rPr lang="en-US" sz="2600">
                <a:solidFill>
                  <a:schemeClr val="accent2"/>
                </a:solidFill>
                <a:latin typeface="Segoe UI" panose="020B0502040204020203" pitchFamily="34" charset="0"/>
                <a:ea typeface="Calibri" panose="020F0502020204030204" pitchFamily="34" charset="0"/>
              </a:rPr>
              <a:t> Create a short example scenario which focuses on a problem or topic that you think needs additional practice. Have staff talk about the scenario in small groups, and then ask for volunteers to share their solutions with the whole group.</a:t>
            </a:r>
            <a:endParaRPr lang="en-US" sz="2600" b="1">
              <a:solidFill>
                <a:schemeClr val="accent2"/>
              </a:solidFill>
              <a:latin typeface="Segoe UI" panose="020B0502040204020203" pitchFamily="34" charset="0"/>
              <a:ea typeface="Calibri" panose="020F0502020204030204" pitchFamily="34" charset="0"/>
            </a:endParaRPr>
          </a:p>
          <a:p>
            <a:pPr marL="800100" lvl="1" indent="-342900">
              <a:lnSpc>
                <a:spcPct val="107000"/>
              </a:lnSpc>
              <a:buFont typeface="Arial" panose="020B0604020202020204" pitchFamily="34" charset="0"/>
              <a:buChar char="•"/>
            </a:pPr>
            <a:r>
              <a:rPr lang="en-US" sz="2600" b="1">
                <a:solidFill>
                  <a:schemeClr val="accent2"/>
                </a:solidFill>
                <a:latin typeface="Segoe UI" panose="020B0502040204020203" pitchFamily="34" charset="0"/>
                <a:ea typeface="Calibri" panose="020F0502020204030204" pitchFamily="34" charset="0"/>
              </a:rPr>
              <a:t>Roleplay</a:t>
            </a:r>
            <a:r>
              <a:rPr lang="en-US" sz="2600">
                <a:solidFill>
                  <a:schemeClr val="accent2"/>
                </a:solidFill>
                <a:latin typeface="Segoe UI" panose="020B0502040204020203" pitchFamily="34" charset="0"/>
                <a:ea typeface="Calibri" panose="020F0502020204030204" pitchFamily="34" charset="0"/>
              </a:rPr>
              <a:t>: For content with a lot of physical components or moving pieces (such as meal service strategies, meal counting, etc.), having participants </a:t>
            </a:r>
            <a:r>
              <a:rPr lang="en-US" sz="2600" i="1">
                <a:solidFill>
                  <a:schemeClr val="accent2"/>
                </a:solidFill>
                <a:latin typeface="Segoe UI" panose="020B0502040204020203" pitchFamily="34" charset="0"/>
                <a:ea typeface="Calibri" panose="020F0502020204030204" pitchFamily="34" charset="0"/>
              </a:rPr>
              <a:t>act out</a:t>
            </a:r>
            <a:r>
              <a:rPr lang="en-US" sz="2600">
                <a:solidFill>
                  <a:schemeClr val="accent2"/>
                </a:solidFill>
                <a:latin typeface="Segoe UI" panose="020B0502040204020203" pitchFamily="34" charset="0"/>
                <a:ea typeface="Calibri" panose="020F0502020204030204" pitchFamily="34" charset="0"/>
              </a:rPr>
              <a:t> the part of children, caregivers, and servers can be great practice.</a:t>
            </a:r>
            <a:endParaRPr lang="en-US" sz="2600" b="1">
              <a:solidFill>
                <a:schemeClr val="accent2"/>
              </a:solidFill>
              <a:latin typeface="Segoe UI" panose="020B0502040204020203" pitchFamily="34" charset="0"/>
              <a:ea typeface="Calibri" panose="020F0502020204030204" pitchFamily="34" charset="0"/>
            </a:endParaRPr>
          </a:p>
          <a:p>
            <a:pPr lvl="1">
              <a:lnSpc>
                <a:spcPct val="107000"/>
              </a:lnSpc>
            </a:pPr>
            <a:endParaRPr lang="en-US" sz="2600" b="1">
              <a:latin typeface="Segoe UI" panose="020B0502040204020203" pitchFamily="34" charset="0"/>
              <a:ea typeface="Calibri" panose="020F0502020204030204" pitchFamily="34" charset="0"/>
            </a:endParaRPr>
          </a:p>
          <a:p>
            <a:pPr marL="685800" lvl="1" indent="-228600">
              <a:lnSpc>
                <a:spcPct val="107000"/>
              </a:lnSpc>
              <a:buFont typeface="Wingdings" panose="05000000000000000000" pitchFamily="2" charset="2"/>
              <a:buChar char=""/>
            </a:pPr>
            <a:endParaRPr lang="en-US" sz="2600">
              <a:effectLst/>
              <a:latin typeface="Segoe UI" panose="020B0502040204020203" pitchFamily="34" charset="0"/>
              <a:ea typeface="Calibri" panose="020F0502020204030204" pitchFamily="34" charset="0"/>
            </a:endParaRPr>
          </a:p>
        </p:txBody>
      </p:sp>
    </p:spTree>
    <p:extLst>
      <p:ext uri="{BB962C8B-B14F-4D97-AF65-F5344CB8AC3E}">
        <p14:creationId xmlns:p14="http://schemas.microsoft.com/office/powerpoint/2010/main" val="42730817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579E0-C25A-1A2E-6295-5D8DA36D0461}"/>
              </a:ext>
            </a:extLst>
          </p:cNvPr>
          <p:cNvSpPr>
            <a:spLocks noGrp="1"/>
          </p:cNvSpPr>
          <p:nvPr>
            <p:ph type="title"/>
          </p:nvPr>
        </p:nvSpPr>
        <p:spPr>
          <a:xfrm>
            <a:off x="640080" y="743772"/>
            <a:ext cx="4431467" cy="5514973"/>
          </a:xfrm>
        </p:spPr>
        <p:txBody>
          <a:bodyPr vert="horz" lIns="91440" tIns="45720" rIns="91440" bIns="45720" rtlCol="0" anchor="ctr">
            <a:normAutofit/>
          </a:bodyPr>
          <a:lstStyle/>
          <a:p>
            <a:r>
              <a:rPr lang="en-US" sz="4700" b="1" kern="1200">
                <a:solidFill>
                  <a:schemeClr val="tx1"/>
                </a:solidFill>
                <a:latin typeface="+mj-lt"/>
                <a:ea typeface="+mj-ea"/>
                <a:cs typeface="+mj-cs"/>
              </a:rPr>
              <a:t>CACFP Meal Pattern – Special Dietary Needs</a:t>
            </a:r>
            <a:endParaRPr lang="en-US" sz="4700" b="1" kern="1200">
              <a:solidFill>
                <a:schemeClr val="accent2"/>
              </a:solidFill>
              <a:latin typeface="+mj-lt"/>
              <a:ea typeface="+mj-ea"/>
              <a:cs typeface="+mj-cs"/>
            </a:endParaRPr>
          </a:p>
        </p:txBody>
      </p:sp>
      <p:sp>
        <p:nvSpPr>
          <p:cNvPr id="5" name="TextBox 4">
            <a:extLst>
              <a:ext uri="{FF2B5EF4-FFF2-40B4-BE49-F238E27FC236}">
                <a16:creationId xmlns:a16="http://schemas.microsoft.com/office/drawing/2014/main" id="{8A7424FE-9F5C-EE25-0A56-281FDD9C773B}"/>
              </a:ext>
            </a:extLst>
          </p:cNvPr>
          <p:cNvSpPr txBox="1"/>
          <p:nvPr/>
        </p:nvSpPr>
        <p:spPr>
          <a:xfrm>
            <a:off x="4413880" y="53943"/>
            <a:ext cx="7655087" cy="6920907"/>
          </a:xfrm>
          <a:prstGeom prst="rect">
            <a:avLst/>
          </a:prstGeom>
        </p:spPr>
        <p:txBody>
          <a:bodyPr vert="horz" lIns="91440" tIns="45720" rIns="91440" bIns="45720" rtlCol="0" anchor="ctr">
            <a:noAutofit/>
          </a:bodyPr>
          <a:lstStyle/>
          <a:p>
            <a:pPr marL="1714500" lvl="3" indent="-342900">
              <a:lnSpc>
                <a:spcPct val="90000"/>
              </a:lnSpc>
              <a:spcAft>
                <a:spcPts val="600"/>
              </a:spcAft>
              <a:buFont typeface="Arial" panose="020B0604020202020204" pitchFamily="34" charset="0"/>
              <a:buChar char="•"/>
            </a:pPr>
            <a:r>
              <a:rPr lang="en-US" sz="2800">
                <a:solidFill>
                  <a:schemeClr val="accent2"/>
                </a:solidFill>
              </a:rPr>
              <a:t>Children requiring special diets will need the Request for Special Dietary Accommodations completed and signed by the parent </a:t>
            </a:r>
            <a:r>
              <a:rPr lang="en-US" sz="2800" b="1">
                <a:solidFill>
                  <a:schemeClr val="accent2"/>
                </a:solidFill>
              </a:rPr>
              <a:t>and</a:t>
            </a:r>
            <a:r>
              <a:rPr lang="en-US" sz="2800">
                <a:solidFill>
                  <a:schemeClr val="accent2"/>
                </a:solidFill>
              </a:rPr>
              <a:t> a State Recognized Medical Authority</a:t>
            </a:r>
          </a:p>
          <a:p>
            <a:pPr marL="1714500" lvl="3" indent="-342900">
              <a:lnSpc>
                <a:spcPct val="90000"/>
              </a:lnSpc>
              <a:spcAft>
                <a:spcPts val="600"/>
              </a:spcAft>
              <a:buFont typeface="Arial" panose="020B0604020202020204" pitchFamily="34" charset="0"/>
              <a:buChar char="•"/>
            </a:pPr>
            <a:r>
              <a:rPr lang="en-US" sz="2800">
                <a:solidFill>
                  <a:schemeClr val="accent2"/>
                </a:solidFill>
                <a:cs typeface="Segoe UI"/>
              </a:rPr>
              <a:t>Meals/Snacks that </a:t>
            </a:r>
            <a:r>
              <a:rPr lang="en-US" sz="2800" b="1">
                <a:solidFill>
                  <a:schemeClr val="accent2"/>
                </a:solidFill>
                <a:cs typeface="Segoe UI"/>
              </a:rPr>
              <a:t>do not</a:t>
            </a:r>
            <a:r>
              <a:rPr lang="en-US" sz="2800">
                <a:solidFill>
                  <a:schemeClr val="accent2"/>
                </a:solidFill>
                <a:cs typeface="Segoe UI"/>
              </a:rPr>
              <a:t> meet the meal pattern for parent preference or when there is not a documented Special Dietary Needs/Fluid Milk sub form </a:t>
            </a:r>
            <a:r>
              <a:rPr lang="en-US" sz="2800" b="1">
                <a:solidFill>
                  <a:schemeClr val="accent2"/>
                </a:solidFill>
                <a:cs typeface="Segoe UI"/>
              </a:rPr>
              <a:t>must</a:t>
            </a:r>
            <a:r>
              <a:rPr lang="en-US" sz="2800">
                <a:solidFill>
                  <a:schemeClr val="accent2"/>
                </a:solidFill>
                <a:cs typeface="Segoe UI"/>
              </a:rPr>
              <a:t> </a:t>
            </a:r>
            <a:r>
              <a:rPr lang="en-US" sz="2800" b="1">
                <a:solidFill>
                  <a:schemeClr val="accent2"/>
                </a:solidFill>
                <a:cs typeface="Segoe UI"/>
              </a:rPr>
              <a:t>not</a:t>
            </a:r>
            <a:r>
              <a:rPr lang="en-US" sz="2800">
                <a:solidFill>
                  <a:schemeClr val="accent2"/>
                </a:solidFill>
                <a:cs typeface="Segoe UI"/>
              </a:rPr>
              <a:t> be counted in the meal counts</a:t>
            </a:r>
          </a:p>
          <a:p>
            <a:pPr lvl="3">
              <a:lnSpc>
                <a:spcPct val="90000"/>
              </a:lnSpc>
              <a:spcAft>
                <a:spcPts val="600"/>
              </a:spcAft>
            </a:pPr>
            <a:endParaRPr lang="en-US" sz="2800">
              <a:solidFill>
                <a:schemeClr val="tx2"/>
              </a:solidFill>
            </a:endParaRPr>
          </a:p>
          <a:p>
            <a:pPr lvl="4">
              <a:lnSpc>
                <a:spcPct val="90000"/>
              </a:lnSpc>
              <a:spcAft>
                <a:spcPts val="600"/>
              </a:spcAft>
            </a:pPr>
            <a:r>
              <a:rPr lang="en-US" sz="2400">
                <a:solidFill>
                  <a:schemeClr val="accent2"/>
                </a:solidFill>
                <a:hlinkClick r:id="rId3">
                  <a:extLst>
                    <a:ext uri="{A12FA001-AC4F-418D-AE19-62706E023703}">
                      <ahyp:hlinkClr xmlns:ahyp="http://schemas.microsoft.com/office/drawing/2018/hyperlinkcolor" val="tx"/>
                    </a:ext>
                  </a:extLst>
                </a:hlinkClick>
              </a:rPr>
              <a:t>Special Dietary Needs Reference Sheet (www.k12.wa.us)</a:t>
            </a:r>
            <a:endParaRPr lang="en-US" sz="2400">
              <a:solidFill>
                <a:schemeClr val="accent2"/>
              </a:solidFill>
            </a:endParaRPr>
          </a:p>
          <a:p>
            <a:pPr lvl="4">
              <a:lnSpc>
                <a:spcPct val="90000"/>
              </a:lnSpc>
              <a:spcAft>
                <a:spcPts val="600"/>
              </a:spcAft>
            </a:pPr>
            <a:r>
              <a:rPr lang="en-US" sz="2400">
                <a:solidFill>
                  <a:schemeClr val="accent2"/>
                </a:solidFill>
                <a:hlinkClick r:id="rId4">
                  <a:extLst>
                    <a:ext uri="{A12FA001-AC4F-418D-AE19-62706E023703}">
                      <ahyp:hlinkClr xmlns:ahyp="http://schemas.microsoft.com/office/drawing/2018/hyperlinkcolor" val="tx"/>
                    </a:ext>
                  </a:extLst>
                </a:hlinkClick>
              </a:rPr>
              <a:t>Request for Special Dietary Accommodations (www.k12.wa.us)</a:t>
            </a:r>
            <a:endParaRPr lang="en-US" sz="2400">
              <a:solidFill>
                <a:schemeClr val="accent2"/>
              </a:solidFill>
            </a:endParaRPr>
          </a:p>
        </p:txBody>
      </p:sp>
    </p:spTree>
    <p:extLst>
      <p:ext uri="{BB962C8B-B14F-4D97-AF65-F5344CB8AC3E}">
        <p14:creationId xmlns:p14="http://schemas.microsoft.com/office/powerpoint/2010/main" val="23139308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op view of food cooking in a grill">
            <a:extLst>
              <a:ext uri="{FF2B5EF4-FFF2-40B4-BE49-F238E27FC236}">
                <a16:creationId xmlns:a16="http://schemas.microsoft.com/office/drawing/2014/main" id="{252F25AB-4432-8DB7-F66B-C6E5529F04F8}"/>
              </a:ext>
            </a:extLst>
          </p:cNvPr>
          <p:cNvPicPr>
            <a:picLocks noChangeAspect="1"/>
          </p:cNvPicPr>
          <p:nvPr/>
        </p:nvPicPr>
        <p:blipFill rotWithShape="1">
          <a:blip r:embed="rId3"/>
          <a:srcRect l="19984" r="-1" b="-1"/>
          <a:stretch/>
        </p:blipFill>
        <p:spPr>
          <a:xfrm>
            <a:off x="2522356" y="10"/>
            <a:ext cx="9669642" cy="6857990"/>
          </a:xfrm>
          <a:prstGeom prst="rect">
            <a:avLst/>
          </a:prstGeom>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A579E0-C25A-1A2E-6295-5D8DA36D0461}"/>
              </a:ext>
            </a:extLst>
          </p:cNvPr>
          <p:cNvSpPr>
            <a:spLocks noGrp="1"/>
          </p:cNvSpPr>
          <p:nvPr>
            <p:ph type="title"/>
          </p:nvPr>
        </p:nvSpPr>
        <p:spPr>
          <a:xfrm>
            <a:off x="90426" y="145566"/>
            <a:ext cx="8284876" cy="1137913"/>
          </a:xfrm>
        </p:spPr>
        <p:txBody>
          <a:bodyPr vert="horz" lIns="91440" tIns="45720" rIns="91440" bIns="45720" rtlCol="0" anchor="ctr">
            <a:normAutofit/>
          </a:bodyPr>
          <a:lstStyle/>
          <a:p>
            <a:r>
              <a:rPr lang="en-US" b="1"/>
              <a:t>Test your menu knowledge!</a:t>
            </a:r>
          </a:p>
        </p:txBody>
      </p:sp>
      <p:sp>
        <p:nvSpPr>
          <p:cNvPr id="5" name="TextBox 4">
            <a:extLst>
              <a:ext uri="{FF2B5EF4-FFF2-40B4-BE49-F238E27FC236}">
                <a16:creationId xmlns:a16="http://schemas.microsoft.com/office/drawing/2014/main" id="{8A7424FE-9F5C-EE25-0A56-281FDD9C773B}"/>
              </a:ext>
            </a:extLst>
          </p:cNvPr>
          <p:cNvSpPr txBox="1"/>
          <p:nvPr/>
        </p:nvSpPr>
        <p:spPr>
          <a:xfrm>
            <a:off x="-359995" y="1107564"/>
            <a:ext cx="5764695" cy="5691798"/>
          </a:xfrm>
          <a:prstGeom prst="rect">
            <a:avLst/>
          </a:prstGeom>
        </p:spPr>
        <p:txBody>
          <a:bodyPr vert="horz" lIns="91440" tIns="45720" rIns="91440" bIns="45720" rtlCol="0" anchor="t">
            <a:noAutofit/>
          </a:bodyPr>
          <a:lstStyle/>
          <a:p>
            <a:pPr marL="914400" lvl="3">
              <a:lnSpc>
                <a:spcPct val="90000"/>
              </a:lnSpc>
              <a:spcAft>
                <a:spcPts val="600"/>
              </a:spcAft>
            </a:pPr>
            <a:r>
              <a:rPr lang="en-US" sz="2200">
                <a:solidFill>
                  <a:schemeClr val="accent2"/>
                </a:solidFill>
                <a:effectLst/>
              </a:rPr>
              <a:t>Does this meal meet the CACFP Meal Pattern?</a:t>
            </a:r>
            <a:endParaRPr lang="en-US" sz="2200">
              <a:solidFill>
                <a:schemeClr val="accent2"/>
              </a:solidFill>
              <a:effectLst/>
              <a:cs typeface="Segoe UI"/>
            </a:endParaRPr>
          </a:p>
          <a:p>
            <a:pPr lvl="3" indent="-228600">
              <a:lnSpc>
                <a:spcPct val="90000"/>
              </a:lnSpc>
              <a:spcAft>
                <a:spcPts val="600"/>
              </a:spcAft>
              <a:buFont typeface="Arial" panose="020B0604020202020204" pitchFamily="34" charset="0"/>
              <a:buChar char="•"/>
            </a:pPr>
            <a:endParaRPr lang="en-US" sz="2200" b="1">
              <a:solidFill>
                <a:schemeClr val="accent2"/>
              </a:solidFill>
              <a:cs typeface="Segoe UI"/>
            </a:endParaRPr>
          </a:p>
          <a:p>
            <a:pPr marL="1143000" lvl="3" indent="-228600">
              <a:lnSpc>
                <a:spcPct val="90000"/>
              </a:lnSpc>
              <a:spcAft>
                <a:spcPts val="600"/>
              </a:spcAft>
              <a:buFont typeface="Arial" panose="020B0604020202020204" pitchFamily="34" charset="0"/>
              <a:buChar char="•"/>
            </a:pPr>
            <a:r>
              <a:rPr lang="en-US" sz="2200">
                <a:solidFill>
                  <a:schemeClr val="accent2"/>
                </a:solidFill>
              </a:rPr>
              <a:t>Today’s lunch menu:</a:t>
            </a:r>
            <a:endParaRPr lang="en-US" sz="2200">
              <a:solidFill>
                <a:schemeClr val="accent2"/>
              </a:solidFill>
              <a:cs typeface="Segoe UI"/>
            </a:endParaRPr>
          </a:p>
          <a:p>
            <a:pPr lvl="3" indent="-228600">
              <a:lnSpc>
                <a:spcPct val="90000"/>
              </a:lnSpc>
              <a:spcAft>
                <a:spcPts val="600"/>
              </a:spcAft>
              <a:buFont typeface="Arial" panose="020B0604020202020204" pitchFamily="34" charset="0"/>
              <a:buChar char="•"/>
            </a:pPr>
            <a:r>
              <a:rPr lang="en-US" sz="2200">
                <a:solidFill>
                  <a:schemeClr val="accent2"/>
                </a:solidFill>
              </a:rPr>
              <a:t>Milk</a:t>
            </a:r>
            <a:endParaRPr lang="en-US" sz="2200">
              <a:solidFill>
                <a:schemeClr val="accent2"/>
              </a:solidFill>
              <a:cs typeface="Segoe UI"/>
            </a:endParaRPr>
          </a:p>
          <a:p>
            <a:pPr lvl="3" indent="-228600">
              <a:lnSpc>
                <a:spcPct val="90000"/>
              </a:lnSpc>
              <a:spcAft>
                <a:spcPts val="600"/>
              </a:spcAft>
              <a:buFont typeface="Arial" panose="020B0604020202020204" pitchFamily="34" charset="0"/>
              <a:buChar char="•"/>
            </a:pPr>
            <a:r>
              <a:rPr lang="en-US" sz="2200">
                <a:solidFill>
                  <a:schemeClr val="accent2"/>
                </a:solidFill>
              </a:rPr>
              <a:t>Chicken</a:t>
            </a:r>
            <a:endParaRPr lang="en-US" sz="2200">
              <a:solidFill>
                <a:schemeClr val="accent2"/>
              </a:solidFill>
              <a:cs typeface="Segoe UI"/>
            </a:endParaRPr>
          </a:p>
          <a:p>
            <a:pPr lvl="3" indent="-228600">
              <a:lnSpc>
                <a:spcPct val="90000"/>
              </a:lnSpc>
              <a:spcAft>
                <a:spcPts val="600"/>
              </a:spcAft>
              <a:buFont typeface="Arial" panose="020B0604020202020204" pitchFamily="34" charset="0"/>
              <a:buChar char="•"/>
            </a:pPr>
            <a:r>
              <a:rPr lang="en-US" sz="2000">
                <a:solidFill>
                  <a:schemeClr val="accent2"/>
                </a:solidFill>
                <a:cs typeface="Segoe UI"/>
              </a:rPr>
              <a:t>Zucchini and Corn</a:t>
            </a:r>
          </a:p>
          <a:p>
            <a:pPr lvl="3" indent="-228600">
              <a:lnSpc>
                <a:spcPct val="90000"/>
              </a:lnSpc>
              <a:spcAft>
                <a:spcPts val="600"/>
              </a:spcAft>
              <a:buFont typeface="Arial" panose="020B0604020202020204" pitchFamily="34" charset="0"/>
              <a:buChar char="•"/>
            </a:pPr>
            <a:r>
              <a:rPr lang="en-US" sz="2200">
                <a:solidFill>
                  <a:schemeClr val="accent2"/>
                </a:solidFill>
              </a:rPr>
              <a:t>Strawberries</a:t>
            </a:r>
            <a:endParaRPr lang="en-US" sz="2200">
              <a:solidFill>
                <a:schemeClr val="accent2"/>
              </a:solidFill>
              <a:cs typeface="Segoe UI"/>
            </a:endParaRPr>
          </a:p>
          <a:p>
            <a:pPr marL="1143000" lvl="3" indent="-228600">
              <a:lnSpc>
                <a:spcPct val="90000"/>
              </a:lnSpc>
              <a:spcAft>
                <a:spcPts val="600"/>
              </a:spcAft>
              <a:buFont typeface="Arial" panose="020B0604020202020204" pitchFamily="34" charset="0"/>
              <a:buChar char="•"/>
            </a:pPr>
            <a:endParaRPr lang="en-US" sz="2200">
              <a:solidFill>
                <a:schemeClr val="accent2"/>
              </a:solidFill>
              <a:cs typeface="Segoe UI"/>
            </a:endParaRPr>
          </a:p>
          <a:p>
            <a:pPr marL="1143000" lvl="3" indent="-228600">
              <a:lnSpc>
                <a:spcPct val="90000"/>
              </a:lnSpc>
              <a:spcAft>
                <a:spcPts val="600"/>
              </a:spcAft>
              <a:buFont typeface="Arial" panose="020B0604020202020204" pitchFamily="34" charset="0"/>
              <a:buChar char="•"/>
            </a:pPr>
            <a:r>
              <a:rPr lang="en-US" sz="2200">
                <a:solidFill>
                  <a:srgbClr val="000000"/>
                </a:solidFill>
                <a:effectLst/>
                <a:highlight>
                  <a:srgbClr val="FFFF00"/>
                </a:highlight>
              </a:rPr>
              <a:t>No</a:t>
            </a:r>
            <a:r>
              <a:rPr lang="en-US" sz="2200">
                <a:solidFill>
                  <a:srgbClr val="000000"/>
                </a:solidFill>
                <a:highlight>
                  <a:srgbClr val="FFFF00"/>
                </a:highlight>
              </a:rPr>
              <a:t>.</a:t>
            </a:r>
            <a:r>
              <a:rPr lang="en-US" sz="2200">
                <a:solidFill>
                  <a:srgbClr val="000000"/>
                </a:solidFill>
              </a:rPr>
              <a:t> </a:t>
            </a:r>
            <a:r>
              <a:rPr lang="en-US" sz="2200">
                <a:solidFill>
                  <a:schemeClr val="accent2"/>
                </a:solidFill>
              </a:rPr>
              <a:t> </a:t>
            </a:r>
            <a:r>
              <a:rPr lang="en-US" sz="2200" b="1">
                <a:solidFill>
                  <a:schemeClr val="accent2"/>
                </a:solidFill>
              </a:rPr>
              <a:t>What is missing?</a:t>
            </a:r>
            <a:r>
              <a:rPr lang="en-US" sz="2200">
                <a:solidFill>
                  <a:schemeClr val="accent2"/>
                </a:solidFill>
              </a:rPr>
              <a:t>  Right! The Grain Component!</a:t>
            </a:r>
            <a:endParaRPr lang="en-US" sz="2200">
              <a:solidFill>
                <a:schemeClr val="accent2"/>
              </a:solidFill>
              <a:cs typeface="Segoe UI"/>
            </a:endParaRPr>
          </a:p>
          <a:p>
            <a:pPr marL="1143000" lvl="3" indent="-228600">
              <a:lnSpc>
                <a:spcPct val="90000"/>
              </a:lnSpc>
              <a:spcAft>
                <a:spcPts val="600"/>
              </a:spcAft>
              <a:buFont typeface="Arial" panose="020B0604020202020204" pitchFamily="34" charset="0"/>
              <a:buChar char="•"/>
            </a:pPr>
            <a:r>
              <a:rPr lang="en-US" sz="2200" b="1">
                <a:solidFill>
                  <a:schemeClr val="accent2"/>
                </a:solidFill>
                <a:effectLst/>
              </a:rPr>
              <a:t>What should you do?</a:t>
            </a:r>
            <a:r>
              <a:rPr lang="en-US" sz="2200">
                <a:solidFill>
                  <a:schemeClr val="accent2"/>
                </a:solidFill>
              </a:rPr>
              <a:t> </a:t>
            </a:r>
            <a:r>
              <a:rPr lang="en-US" sz="2200">
                <a:solidFill>
                  <a:schemeClr val="accent2"/>
                </a:solidFill>
                <a:effectLst/>
              </a:rPr>
              <a:t> Call the kitchen and request a grain item so the meal can be counted for reimbursement!</a:t>
            </a:r>
            <a:endParaRPr lang="en-US" sz="2200">
              <a:solidFill>
                <a:schemeClr val="accent2"/>
              </a:solidFill>
              <a:effectLst/>
              <a:cs typeface="Segoe UI"/>
            </a:endParaRPr>
          </a:p>
        </p:txBody>
      </p:sp>
    </p:spTree>
    <p:extLst>
      <p:ext uri="{BB962C8B-B14F-4D97-AF65-F5344CB8AC3E}">
        <p14:creationId xmlns:p14="http://schemas.microsoft.com/office/powerpoint/2010/main" val="18003132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4DD5EC-06EC-606D-F4C8-E0F80AE067EC}"/>
              </a:ext>
            </a:extLst>
          </p:cNvPr>
          <p:cNvSpPr>
            <a:spLocks noGrp="1"/>
          </p:cNvSpPr>
          <p:nvPr>
            <p:ph type="title"/>
          </p:nvPr>
        </p:nvSpPr>
        <p:spPr>
          <a:xfrm>
            <a:off x="1028700" y="1967266"/>
            <a:ext cx="2628900" cy="2547257"/>
          </a:xfrm>
          <a:noFill/>
        </p:spPr>
        <p:txBody>
          <a:bodyPr anchor="ctr">
            <a:normAutofit/>
          </a:bodyPr>
          <a:lstStyle/>
          <a:p>
            <a:pPr algn="ctr"/>
            <a:r>
              <a:rPr lang="en-US" sz="4700" b="1">
                <a:solidFill>
                  <a:schemeClr val="accent1">
                    <a:lumMod val="75000"/>
                  </a:schemeClr>
                </a:solidFill>
              </a:rPr>
              <a:t>Staff Training</a:t>
            </a:r>
          </a:p>
        </p:txBody>
      </p:sp>
      <p:pic>
        <p:nvPicPr>
          <p:cNvPr id="3" name="Picture 2">
            <a:extLst>
              <a:ext uri="{FF2B5EF4-FFF2-40B4-BE49-F238E27FC236}">
                <a16:creationId xmlns:a16="http://schemas.microsoft.com/office/drawing/2014/main" id="{C92EBEF6-14BE-D9EB-EEF8-BF95A8BD2459}"/>
              </a:ext>
            </a:extLst>
          </p:cNvPr>
          <p:cNvPicPr>
            <a:picLocks noChangeAspect="1"/>
          </p:cNvPicPr>
          <p:nvPr/>
        </p:nvPicPr>
        <p:blipFill>
          <a:blip r:embed="rId3"/>
          <a:stretch>
            <a:fillRect/>
          </a:stretch>
        </p:blipFill>
        <p:spPr>
          <a:xfrm>
            <a:off x="3321559" y="161364"/>
            <a:ext cx="9940582" cy="6696635"/>
          </a:xfrm>
          <a:prstGeom prst="rect">
            <a:avLst/>
          </a:prstGeom>
        </p:spPr>
      </p:pic>
    </p:spTree>
    <p:extLst>
      <p:ext uri="{BB962C8B-B14F-4D97-AF65-F5344CB8AC3E}">
        <p14:creationId xmlns:p14="http://schemas.microsoft.com/office/powerpoint/2010/main" val="19619670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2C53E-83DA-0D70-EC63-F9FD87069DEF}"/>
              </a:ext>
            </a:extLst>
          </p:cNvPr>
          <p:cNvSpPr>
            <a:spLocks noGrp="1"/>
          </p:cNvSpPr>
          <p:nvPr>
            <p:ph type="title"/>
          </p:nvPr>
        </p:nvSpPr>
        <p:spPr>
          <a:xfrm>
            <a:off x="441434" y="1872"/>
            <a:ext cx="11177752" cy="939953"/>
          </a:xfrm>
        </p:spPr>
        <p:txBody>
          <a:bodyPr vert="horz" lIns="91440" tIns="45720" rIns="91440" bIns="45720" rtlCol="0" anchor="ctr">
            <a:noAutofit/>
          </a:bodyPr>
          <a:lstStyle/>
          <a:p>
            <a:pPr algn="ctr"/>
            <a:r>
              <a:rPr lang="en-US" sz="4700" b="1" kern="1200">
                <a:solidFill>
                  <a:schemeClr val="tx1"/>
                </a:solidFill>
                <a:latin typeface="+mj-lt"/>
                <a:ea typeface="+mj-ea"/>
                <a:cs typeface="+mj-cs"/>
              </a:rPr>
              <a:t>Meal Counts – Times of Meals/Snacks</a:t>
            </a:r>
          </a:p>
        </p:txBody>
      </p:sp>
      <p:sp>
        <p:nvSpPr>
          <p:cNvPr id="3" name="TextBox 2">
            <a:extLst>
              <a:ext uri="{FF2B5EF4-FFF2-40B4-BE49-F238E27FC236}">
                <a16:creationId xmlns:a16="http://schemas.microsoft.com/office/drawing/2014/main" id="{EEA545E9-650F-34EC-F551-F3DF2B424413}"/>
              </a:ext>
            </a:extLst>
          </p:cNvPr>
          <p:cNvSpPr txBox="1"/>
          <p:nvPr/>
        </p:nvSpPr>
        <p:spPr>
          <a:xfrm>
            <a:off x="441434" y="945145"/>
            <a:ext cx="11129689" cy="2831544"/>
          </a:xfrm>
          <a:prstGeom prst="rect">
            <a:avLst/>
          </a:prstGeom>
          <a:noFill/>
        </p:spPr>
        <p:txBody>
          <a:bodyPr wrap="square" lIns="91440" tIns="45720" rIns="91440" bIns="45720" rtlCol="0" anchor="t">
            <a:spAutoFit/>
          </a:bodyPr>
          <a:lstStyle/>
          <a:p>
            <a:pPr marL="424815" lvl="1" indent="-212090" defTabSz="850392">
              <a:spcAft>
                <a:spcPts val="600"/>
              </a:spcAft>
              <a:buFont typeface="Arial" panose="020B0604020202020204" pitchFamily="34" charset="0"/>
              <a:buChar char="•"/>
            </a:pPr>
            <a:r>
              <a:rPr lang="en-US" sz="2600" kern="1200">
                <a:solidFill>
                  <a:schemeClr val="accent2"/>
                </a:solidFill>
                <a:latin typeface="+mn-lt"/>
                <a:ea typeface="+mn-ea"/>
                <a:cs typeface="+mn-cs"/>
              </a:rPr>
              <a:t>Ensures meals and snacks are served at approved times</a:t>
            </a:r>
            <a:r>
              <a:rPr lang="en-US" sz="2600">
                <a:solidFill>
                  <a:schemeClr val="accent2"/>
                </a:solidFill>
              </a:rPr>
              <a:t> </a:t>
            </a:r>
            <a:endParaRPr lang="en-US">
              <a:solidFill>
                <a:schemeClr val="accent2"/>
              </a:solidFill>
              <a:ea typeface="+mn-ea"/>
              <a:cs typeface="+mn-cs"/>
            </a:endParaRPr>
          </a:p>
          <a:p>
            <a:pPr marL="424815" lvl="1" indent="-212090" defTabSz="850392">
              <a:spcAft>
                <a:spcPts val="600"/>
              </a:spcAft>
              <a:buFont typeface="Arial" panose="020B0604020202020204" pitchFamily="34" charset="0"/>
              <a:buChar char="•"/>
            </a:pPr>
            <a:r>
              <a:rPr lang="en-US" sz="2600" kern="1200">
                <a:solidFill>
                  <a:schemeClr val="accent2"/>
                </a:solidFill>
                <a:latin typeface="+mn-lt"/>
                <a:ea typeface="+mn-ea"/>
                <a:cs typeface="+mn-cs"/>
              </a:rPr>
              <a:t>Meals/Snacks </a:t>
            </a:r>
            <a:r>
              <a:rPr lang="en-US" sz="2600">
                <a:solidFill>
                  <a:schemeClr val="accent2"/>
                </a:solidFill>
              </a:rPr>
              <a:t>served at approved times are reimbursable</a:t>
            </a:r>
            <a:endParaRPr lang="en-US" sz="2600" kern="1200">
              <a:solidFill>
                <a:schemeClr val="accent2"/>
              </a:solidFill>
              <a:latin typeface="+mn-lt"/>
              <a:cs typeface="Segoe UI"/>
            </a:endParaRPr>
          </a:p>
          <a:p>
            <a:pPr marL="424815" lvl="1" indent="-212090">
              <a:spcAft>
                <a:spcPts val="600"/>
              </a:spcAft>
              <a:buFont typeface="Arial" panose="020B0604020202020204" pitchFamily="34" charset="0"/>
              <a:buChar char="•"/>
            </a:pPr>
            <a:r>
              <a:rPr lang="en-US" sz="2600">
                <a:solidFill>
                  <a:schemeClr val="accent2"/>
                </a:solidFill>
                <a:cs typeface="Segoe UI"/>
              </a:rPr>
              <a:t>Only two meals and one snack is served daily</a:t>
            </a:r>
            <a:endParaRPr lang="en-US" sz="2600">
              <a:solidFill>
                <a:schemeClr val="accent2"/>
              </a:solidFill>
              <a:latin typeface="+mn-lt"/>
              <a:cs typeface="Segoe UI"/>
            </a:endParaRPr>
          </a:p>
          <a:p>
            <a:pPr marL="424815" lvl="1" indent="-212090">
              <a:spcAft>
                <a:spcPts val="600"/>
              </a:spcAft>
              <a:buFont typeface="Arial" panose="020B0604020202020204" pitchFamily="34" charset="0"/>
              <a:buChar char="•"/>
            </a:pPr>
            <a:r>
              <a:rPr lang="en-US" sz="2600">
                <a:solidFill>
                  <a:schemeClr val="accent2"/>
                </a:solidFill>
                <a:cs typeface="Segoe UI"/>
              </a:rPr>
              <a:t>We offer </a:t>
            </a:r>
            <a:r>
              <a:rPr lang="en-US" sz="2600">
                <a:solidFill>
                  <a:schemeClr val="accent2"/>
                </a:solidFill>
                <a:highlight>
                  <a:srgbClr val="FFFF00"/>
                </a:highlight>
                <a:cs typeface="Segoe UI"/>
              </a:rPr>
              <a:t>______</a:t>
            </a:r>
            <a:r>
              <a:rPr lang="en-US" sz="2600">
                <a:solidFill>
                  <a:schemeClr val="accent2"/>
                </a:solidFill>
                <a:cs typeface="Segoe UI"/>
              </a:rPr>
              <a:t> meals and </a:t>
            </a:r>
            <a:r>
              <a:rPr lang="en-US" sz="2600">
                <a:solidFill>
                  <a:schemeClr val="accent2"/>
                </a:solidFill>
                <a:highlight>
                  <a:srgbClr val="FFFF00"/>
                </a:highlight>
                <a:cs typeface="Segoe UI"/>
              </a:rPr>
              <a:t>_____</a:t>
            </a:r>
            <a:r>
              <a:rPr lang="en-US" sz="2600">
                <a:solidFill>
                  <a:schemeClr val="accent2"/>
                </a:solidFill>
                <a:cs typeface="Segoe UI"/>
              </a:rPr>
              <a:t> snacks per day (add your info to this sentence and edit the chart below)</a:t>
            </a:r>
          </a:p>
          <a:p>
            <a:pPr lvl="2" indent="-228600">
              <a:spcAft>
                <a:spcPts val="600"/>
              </a:spcAft>
              <a:buFont typeface="Arial" panose="020B0604020202020204" pitchFamily="34" charset="0"/>
              <a:buChar char="•"/>
            </a:pPr>
            <a:endParaRPr lang="en-US" sz="2800">
              <a:cs typeface="Segoe UI"/>
            </a:endParaRPr>
          </a:p>
        </p:txBody>
      </p:sp>
      <p:sp>
        <p:nvSpPr>
          <p:cNvPr id="4" name="Rectangle 3">
            <a:extLst>
              <a:ext uri="{FF2B5EF4-FFF2-40B4-BE49-F238E27FC236}">
                <a16:creationId xmlns:a16="http://schemas.microsoft.com/office/drawing/2014/main" id="{975F98CF-4B53-656A-A62D-B44C3E7208CC}"/>
              </a:ext>
            </a:extLst>
          </p:cNvPr>
          <p:cNvSpPr/>
          <p:nvPr/>
        </p:nvSpPr>
        <p:spPr>
          <a:xfrm>
            <a:off x="2424878" y="3376580"/>
            <a:ext cx="7162800" cy="328731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t"/>
          <a:lstStyle/>
          <a:p>
            <a:pPr algn="ctr" defTabSz="850392">
              <a:spcAft>
                <a:spcPts val="600"/>
              </a:spcAft>
            </a:pPr>
            <a:r>
              <a:rPr lang="en-US" sz="3200" b="1">
                <a:solidFill>
                  <a:schemeClr val="accent2"/>
                </a:solidFill>
              </a:rPr>
              <a:t>Edit this schedule to</a:t>
            </a:r>
            <a:r>
              <a:rPr lang="en-US" sz="3200" b="1" kern="1200">
                <a:solidFill>
                  <a:schemeClr val="accent2"/>
                </a:solidFill>
                <a:latin typeface="+mn-lt"/>
                <a:ea typeface="+mn-ea"/>
                <a:cs typeface="+mn-cs"/>
              </a:rPr>
              <a:t> reflect YOUR center’s meals and meal times.</a:t>
            </a:r>
          </a:p>
          <a:p>
            <a:pPr defTabSz="850392">
              <a:spcAft>
                <a:spcPts val="600"/>
              </a:spcAft>
            </a:pPr>
            <a:r>
              <a:rPr lang="en-US" sz="2000" b="1" kern="1200">
                <a:solidFill>
                  <a:schemeClr val="accent2"/>
                </a:solidFill>
                <a:latin typeface="+mn-lt"/>
                <a:ea typeface="+mn-ea"/>
                <a:cs typeface="+mn-cs"/>
              </a:rPr>
              <a:t>Breakfast	</a:t>
            </a:r>
            <a:r>
              <a:rPr lang="en-US" sz="2000" b="1">
                <a:solidFill>
                  <a:schemeClr val="accent2"/>
                </a:solidFill>
              </a:rPr>
              <a:t>	</a:t>
            </a:r>
            <a:r>
              <a:rPr lang="en-US" sz="2000" b="1" kern="1200">
                <a:solidFill>
                  <a:schemeClr val="accent2"/>
                </a:solidFill>
                <a:latin typeface="+mn-lt"/>
                <a:ea typeface="+mn-ea"/>
                <a:cs typeface="+mn-cs"/>
              </a:rPr>
              <a:t>7:00 am – 8:00 am</a:t>
            </a:r>
            <a:endParaRPr lang="en-US" sz="2000" b="1" kern="1200">
              <a:solidFill>
                <a:schemeClr val="accent2"/>
              </a:solidFill>
              <a:latin typeface="+mn-lt"/>
              <a:cs typeface="Segoe UI"/>
            </a:endParaRPr>
          </a:p>
          <a:p>
            <a:pPr defTabSz="850392">
              <a:spcAft>
                <a:spcPts val="600"/>
              </a:spcAft>
            </a:pPr>
            <a:r>
              <a:rPr lang="en-US" sz="2000" b="1" kern="1200">
                <a:solidFill>
                  <a:schemeClr val="accent2"/>
                </a:solidFill>
                <a:latin typeface="+mn-lt"/>
                <a:ea typeface="+mn-ea"/>
                <a:cs typeface="+mn-cs"/>
              </a:rPr>
              <a:t>Morning Snack	9:00 am – 10:00 am</a:t>
            </a:r>
            <a:endParaRPr lang="en-US" sz="2000" b="1" kern="1200">
              <a:solidFill>
                <a:schemeClr val="accent2"/>
              </a:solidFill>
              <a:latin typeface="+mn-lt"/>
              <a:cs typeface="Segoe UI"/>
            </a:endParaRPr>
          </a:p>
          <a:p>
            <a:pPr defTabSz="850392">
              <a:spcAft>
                <a:spcPts val="600"/>
              </a:spcAft>
            </a:pPr>
            <a:r>
              <a:rPr lang="en-US" sz="2000" b="1" kern="1200">
                <a:solidFill>
                  <a:schemeClr val="accent2"/>
                </a:solidFill>
                <a:latin typeface="+mn-lt"/>
                <a:ea typeface="+mn-ea"/>
                <a:cs typeface="+mn-cs"/>
              </a:rPr>
              <a:t>Lunch	</a:t>
            </a:r>
            <a:r>
              <a:rPr lang="en-US" sz="2000" b="1" i="1" kern="1200">
                <a:solidFill>
                  <a:schemeClr val="accent2"/>
                </a:solidFill>
                <a:latin typeface="+mn-lt"/>
                <a:ea typeface="+mn-ea"/>
                <a:cs typeface="+mn-cs"/>
              </a:rPr>
              <a:t>	</a:t>
            </a:r>
            <a:r>
              <a:rPr lang="en-US" sz="2000" b="1" i="1">
                <a:solidFill>
                  <a:schemeClr val="accent2"/>
                </a:solidFill>
              </a:rPr>
              <a:t>	</a:t>
            </a:r>
            <a:r>
              <a:rPr lang="en-US" sz="2000" b="1" kern="1200">
                <a:solidFill>
                  <a:schemeClr val="accent2"/>
                </a:solidFill>
                <a:latin typeface="+mn-lt"/>
                <a:ea typeface="+mn-ea"/>
                <a:cs typeface="+mn-cs"/>
              </a:rPr>
              <a:t>11:00 am – 12:30 pm</a:t>
            </a:r>
            <a:endParaRPr lang="en-US" sz="2000" b="1" kern="1200">
              <a:solidFill>
                <a:schemeClr val="accent2"/>
              </a:solidFill>
              <a:latin typeface="+mn-lt"/>
              <a:cs typeface="Segoe UI"/>
            </a:endParaRPr>
          </a:p>
          <a:p>
            <a:pPr defTabSz="850392">
              <a:spcAft>
                <a:spcPts val="600"/>
              </a:spcAft>
            </a:pPr>
            <a:r>
              <a:rPr lang="en-US" sz="2000" b="1" kern="1200">
                <a:solidFill>
                  <a:schemeClr val="accent2"/>
                </a:solidFill>
                <a:latin typeface="+mn-lt"/>
                <a:ea typeface="+mn-ea"/>
                <a:cs typeface="+mn-cs"/>
              </a:rPr>
              <a:t>Afternoon Snack	2:00 pm – 3:00 pm</a:t>
            </a:r>
            <a:endParaRPr lang="en-US" sz="2000" b="1" kern="1200">
              <a:solidFill>
                <a:schemeClr val="accent2"/>
              </a:solidFill>
              <a:latin typeface="+mn-lt"/>
              <a:cs typeface="Segoe UI"/>
            </a:endParaRPr>
          </a:p>
          <a:p>
            <a:pPr defTabSz="850392">
              <a:spcAft>
                <a:spcPts val="600"/>
              </a:spcAft>
            </a:pPr>
            <a:r>
              <a:rPr lang="en-US" sz="2000" b="1" kern="1200">
                <a:solidFill>
                  <a:schemeClr val="accent2"/>
                </a:solidFill>
                <a:latin typeface="+mn-lt"/>
                <a:ea typeface="+mn-ea"/>
                <a:cs typeface="+mn-cs"/>
              </a:rPr>
              <a:t>Supper</a:t>
            </a:r>
            <a:r>
              <a:rPr lang="en-US" sz="2000" b="1" kern="1200">
                <a:solidFill>
                  <a:schemeClr val="tx1"/>
                </a:solidFill>
                <a:latin typeface="+mn-lt"/>
                <a:ea typeface="+mn-ea"/>
                <a:cs typeface="+mn-cs"/>
              </a:rPr>
              <a:t>		</a:t>
            </a:r>
            <a:r>
              <a:rPr lang="en-US" sz="2000" b="1" kern="1200">
                <a:solidFill>
                  <a:schemeClr val="accent2"/>
                </a:solidFill>
                <a:latin typeface="+mn-lt"/>
                <a:ea typeface="+mn-ea"/>
                <a:cs typeface="+mn-cs"/>
              </a:rPr>
              <a:t>4:30 pm – 5:30 pm</a:t>
            </a:r>
            <a:endParaRPr lang="en-US" sz="2000" b="1" kern="1200">
              <a:solidFill>
                <a:schemeClr val="accent2"/>
              </a:solidFill>
              <a:latin typeface="+mn-lt"/>
              <a:cs typeface="Segoe UI"/>
            </a:endParaRPr>
          </a:p>
          <a:p>
            <a:pPr>
              <a:spcAft>
                <a:spcPts val="600"/>
              </a:spcAft>
            </a:pPr>
            <a:endParaRPr lang="en-US" sz="2800" b="1">
              <a:solidFill>
                <a:schemeClr val="tx1"/>
              </a:solidFill>
            </a:endParaRPr>
          </a:p>
        </p:txBody>
      </p:sp>
    </p:spTree>
    <p:extLst>
      <p:ext uri="{BB962C8B-B14F-4D97-AF65-F5344CB8AC3E}">
        <p14:creationId xmlns:p14="http://schemas.microsoft.com/office/powerpoint/2010/main" val="26344424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A6732-D4A7-3B9E-8678-72D1C4FC16F8}"/>
              </a:ext>
            </a:extLst>
          </p:cNvPr>
          <p:cNvSpPr>
            <a:spLocks noGrp="1"/>
          </p:cNvSpPr>
          <p:nvPr>
            <p:ph type="title"/>
          </p:nvPr>
        </p:nvSpPr>
        <p:spPr>
          <a:xfrm>
            <a:off x="551793" y="4427"/>
            <a:ext cx="10515599" cy="933483"/>
          </a:xfrm>
        </p:spPr>
        <p:txBody>
          <a:bodyPr>
            <a:normAutofit/>
          </a:bodyPr>
          <a:lstStyle/>
          <a:p>
            <a:r>
              <a:rPr lang="en-US" sz="4700">
                <a:solidFill>
                  <a:schemeClr val="accent1">
                    <a:lumMod val="75000"/>
                  </a:schemeClr>
                </a:solidFill>
                <a:cs typeface="Segoe UI"/>
              </a:rPr>
              <a:t>Meal Style Pre-portioned</a:t>
            </a:r>
            <a:endParaRPr lang="en-US" sz="4700">
              <a:solidFill>
                <a:schemeClr val="accent1">
                  <a:lumMod val="75000"/>
                </a:schemeClr>
              </a:solidFill>
            </a:endParaRPr>
          </a:p>
        </p:txBody>
      </p:sp>
      <p:sp>
        <p:nvSpPr>
          <p:cNvPr id="3" name="Content Placeholder 2">
            <a:extLst>
              <a:ext uri="{FF2B5EF4-FFF2-40B4-BE49-F238E27FC236}">
                <a16:creationId xmlns:a16="http://schemas.microsoft.com/office/drawing/2014/main" id="{47A65294-980B-7EA0-CA1B-D8CA27E3AFCF}"/>
              </a:ext>
            </a:extLst>
          </p:cNvPr>
          <p:cNvSpPr>
            <a:spLocks noGrp="1"/>
          </p:cNvSpPr>
          <p:nvPr>
            <p:ph idx="1"/>
          </p:nvPr>
        </p:nvSpPr>
        <p:spPr>
          <a:xfrm>
            <a:off x="397529" y="1465264"/>
            <a:ext cx="11242677" cy="5392735"/>
          </a:xfrm>
        </p:spPr>
        <p:txBody>
          <a:bodyPr vert="horz" lIns="91440" tIns="45720" rIns="91440" bIns="45720" rtlCol="0" anchor="t">
            <a:normAutofit fontScale="92500" lnSpcReduction="10000"/>
          </a:bodyPr>
          <a:lstStyle/>
          <a:p>
            <a:pPr>
              <a:buFont typeface="Wingdings" panose="05000000000000000000" pitchFamily="2" charset="2"/>
              <a:buChar char="§"/>
            </a:pPr>
            <a:r>
              <a:rPr lang="en-US" sz="3200" b="1">
                <a:solidFill>
                  <a:schemeClr val="accent2"/>
                </a:solidFill>
                <a:cs typeface="Segoe UI"/>
              </a:rPr>
              <a:t>Pre-portioned</a:t>
            </a:r>
            <a:r>
              <a:rPr lang="en-US" b="1">
                <a:solidFill>
                  <a:schemeClr val="accent2"/>
                </a:solidFill>
                <a:cs typeface="Segoe UI"/>
              </a:rPr>
              <a:t>: </a:t>
            </a:r>
          </a:p>
          <a:p>
            <a:pPr>
              <a:buFont typeface="Wingdings" panose="05000000000000000000" pitchFamily="2" charset="2"/>
              <a:buChar char="§"/>
            </a:pPr>
            <a:endParaRPr lang="en-US" b="1">
              <a:solidFill>
                <a:schemeClr val="accent2"/>
              </a:solidFill>
              <a:cs typeface="Segoe UI"/>
            </a:endParaRPr>
          </a:p>
          <a:p>
            <a:pPr lvl="1">
              <a:buFont typeface="Wingdings" panose="05000000000000000000" pitchFamily="2" charset="2"/>
              <a:buChar char="§"/>
            </a:pPr>
            <a:r>
              <a:rPr lang="en-US" sz="2800">
                <a:solidFill>
                  <a:schemeClr val="accent2"/>
                </a:solidFill>
                <a:cs typeface="Segoe UI"/>
              </a:rPr>
              <a:t>All food components are pre-portioned for each participant</a:t>
            </a:r>
          </a:p>
          <a:p>
            <a:pPr marL="457200" lvl="1" indent="0">
              <a:buNone/>
            </a:pPr>
            <a:endParaRPr lang="en-US" sz="2800">
              <a:solidFill>
                <a:schemeClr val="accent2"/>
              </a:solidFill>
              <a:cs typeface="Segoe UI"/>
            </a:endParaRPr>
          </a:p>
          <a:p>
            <a:pPr lvl="1">
              <a:buFont typeface="Wingdings" panose="05000000000000000000" pitchFamily="2" charset="2"/>
              <a:buChar char="§"/>
            </a:pPr>
            <a:r>
              <a:rPr lang="en-US" sz="2800">
                <a:solidFill>
                  <a:schemeClr val="accent2"/>
                </a:solidFill>
                <a:cs typeface="Segoe UI"/>
              </a:rPr>
              <a:t>Meal components are served on a plate or in a bowl </a:t>
            </a:r>
          </a:p>
          <a:p>
            <a:pPr marL="457200" lvl="1" indent="0">
              <a:buNone/>
            </a:pPr>
            <a:endParaRPr lang="en-US" sz="2800">
              <a:solidFill>
                <a:schemeClr val="accent2"/>
              </a:solidFill>
              <a:cs typeface="Segoe UI"/>
            </a:endParaRPr>
          </a:p>
          <a:p>
            <a:pPr lvl="1">
              <a:buFont typeface="Wingdings" panose="05000000000000000000" pitchFamily="2" charset="2"/>
              <a:buChar char="§"/>
            </a:pPr>
            <a:r>
              <a:rPr lang="en-US" sz="2800">
                <a:solidFill>
                  <a:schemeClr val="accent2"/>
                </a:solidFill>
                <a:cs typeface="Segoe UI"/>
              </a:rPr>
              <a:t>Fluid milk is provided in a cup</a:t>
            </a:r>
          </a:p>
          <a:p>
            <a:pPr marL="457200" lvl="1" indent="0">
              <a:buNone/>
            </a:pPr>
            <a:endParaRPr lang="en-US" sz="2800">
              <a:solidFill>
                <a:schemeClr val="accent2"/>
              </a:solidFill>
              <a:cs typeface="Segoe UI"/>
            </a:endParaRPr>
          </a:p>
          <a:p>
            <a:pPr lvl="1">
              <a:buFont typeface="Wingdings" panose="05000000000000000000" pitchFamily="2" charset="2"/>
              <a:buChar char="§"/>
            </a:pPr>
            <a:r>
              <a:rPr lang="en-US" sz="2800">
                <a:solidFill>
                  <a:schemeClr val="accent2"/>
                </a:solidFill>
                <a:cs typeface="Segoe UI"/>
              </a:rPr>
              <a:t>Minimum portion sizes of each required component must be served together to each participant at the beginning of the meal.</a:t>
            </a:r>
          </a:p>
          <a:p>
            <a:pPr marL="457200" lvl="1" indent="0">
              <a:buNone/>
            </a:pPr>
            <a:endParaRPr lang="en-US" sz="2800">
              <a:solidFill>
                <a:schemeClr val="accent2"/>
              </a:solidFill>
              <a:cs typeface="Segoe UI"/>
            </a:endParaRPr>
          </a:p>
          <a:p>
            <a:pPr lvl="1">
              <a:buFont typeface="Wingdings" panose="05000000000000000000" pitchFamily="2" charset="2"/>
              <a:buChar char="§"/>
            </a:pPr>
            <a:r>
              <a:rPr lang="en-US" sz="2800">
                <a:solidFill>
                  <a:schemeClr val="accent2"/>
                </a:solidFill>
                <a:cs typeface="Segoe UI"/>
              </a:rPr>
              <a:t>Meal counts must be done once each participant has been served their meal/snack</a:t>
            </a:r>
          </a:p>
          <a:p>
            <a:pPr lvl="1">
              <a:buFont typeface="Wingdings" panose="05000000000000000000" pitchFamily="2" charset="2"/>
              <a:buChar char="§"/>
            </a:pPr>
            <a:endParaRPr lang="en-US" sz="1600">
              <a:solidFill>
                <a:schemeClr val="tx2"/>
              </a:solidFill>
              <a:cs typeface="Segoe UI"/>
            </a:endParaRPr>
          </a:p>
          <a:p>
            <a:pPr lvl="1"/>
            <a:endParaRPr lang="en-US" sz="1600">
              <a:solidFill>
                <a:schemeClr val="tx2"/>
              </a:solidFill>
              <a:cs typeface="Segoe UI"/>
            </a:endParaRPr>
          </a:p>
          <a:p>
            <a:pPr lvl="2"/>
            <a:endParaRPr lang="en-US" sz="1600">
              <a:solidFill>
                <a:schemeClr val="tx2"/>
              </a:solidFill>
              <a:cs typeface="Segoe UI"/>
            </a:endParaRPr>
          </a:p>
          <a:p>
            <a:pPr lvl="1"/>
            <a:endParaRPr lang="en-US" sz="1600">
              <a:solidFill>
                <a:schemeClr val="tx2"/>
              </a:solidFill>
              <a:cs typeface="Segoe UI"/>
            </a:endParaRPr>
          </a:p>
        </p:txBody>
      </p:sp>
      <p:pic>
        <p:nvPicPr>
          <p:cNvPr id="4" name="Picture 3" descr="A cartoon of kids at a table&#10;&#10;Description automatically generated">
            <a:extLst>
              <a:ext uri="{FF2B5EF4-FFF2-40B4-BE49-F238E27FC236}">
                <a16:creationId xmlns:a16="http://schemas.microsoft.com/office/drawing/2014/main" id="{11B7B665-A1EA-2796-B22D-DA4D3B1B3EDF}"/>
              </a:ext>
            </a:extLst>
          </p:cNvPr>
          <p:cNvPicPr>
            <a:picLocks noChangeAspect="1"/>
          </p:cNvPicPr>
          <p:nvPr/>
        </p:nvPicPr>
        <p:blipFill>
          <a:blip r:embed="rId3"/>
          <a:stretch>
            <a:fillRect/>
          </a:stretch>
        </p:blipFill>
        <p:spPr>
          <a:xfrm>
            <a:off x="8681453" y="1308267"/>
            <a:ext cx="2743200" cy="819150"/>
          </a:xfrm>
          <a:prstGeom prst="rect">
            <a:avLst/>
          </a:prstGeom>
        </p:spPr>
      </p:pic>
    </p:spTree>
    <p:extLst>
      <p:ext uri="{BB962C8B-B14F-4D97-AF65-F5344CB8AC3E}">
        <p14:creationId xmlns:p14="http://schemas.microsoft.com/office/powerpoint/2010/main" val="539061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A6732-D4A7-3B9E-8678-72D1C4FC16F8}"/>
              </a:ext>
            </a:extLst>
          </p:cNvPr>
          <p:cNvSpPr>
            <a:spLocks noGrp="1"/>
          </p:cNvSpPr>
          <p:nvPr>
            <p:ph type="title"/>
          </p:nvPr>
        </p:nvSpPr>
        <p:spPr>
          <a:xfrm>
            <a:off x="662153" y="142553"/>
            <a:ext cx="10468302" cy="1133789"/>
          </a:xfrm>
        </p:spPr>
        <p:txBody>
          <a:bodyPr>
            <a:normAutofit/>
          </a:bodyPr>
          <a:lstStyle/>
          <a:p>
            <a:r>
              <a:rPr lang="en-US" sz="4700">
                <a:solidFill>
                  <a:schemeClr val="accent1">
                    <a:lumMod val="75000"/>
                  </a:schemeClr>
                </a:solidFill>
                <a:cs typeface="Segoe UI"/>
              </a:rPr>
              <a:t>Meal Style: Family Style</a:t>
            </a:r>
            <a:endParaRPr lang="en-US" sz="4700">
              <a:solidFill>
                <a:schemeClr val="accent1">
                  <a:lumMod val="75000"/>
                </a:schemeClr>
              </a:solidFill>
            </a:endParaRPr>
          </a:p>
        </p:txBody>
      </p:sp>
      <p:sp>
        <p:nvSpPr>
          <p:cNvPr id="3" name="Content Placeholder 2">
            <a:extLst>
              <a:ext uri="{FF2B5EF4-FFF2-40B4-BE49-F238E27FC236}">
                <a16:creationId xmlns:a16="http://schemas.microsoft.com/office/drawing/2014/main" id="{47A65294-980B-7EA0-CA1B-D8CA27E3AFCF}"/>
              </a:ext>
            </a:extLst>
          </p:cNvPr>
          <p:cNvSpPr>
            <a:spLocks noGrp="1"/>
          </p:cNvSpPr>
          <p:nvPr>
            <p:ph idx="1"/>
          </p:nvPr>
        </p:nvSpPr>
        <p:spPr>
          <a:xfrm>
            <a:off x="-238801" y="1171239"/>
            <a:ext cx="12378249" cy="5313018"/>
          </a:xfrm>
        </p:spPr>
        <p:txBody>
          <a:bodyPr vert="horz" lIns="91440" tIns="45720" rIns="91440" bIns="45720" rtlCol="0" anchor="t">
            <a:noAutofit/>
          </a:bodyPr>
          <a:lstStyle/>
          <a:p>
            <a:pPr lvl="1">
              <a:buFont typeface="Wingdings" panose="05000000000000000000" pitchFamily="2" charset="2"/>
              <a:buChar char="§"/>
            </a:pPr>
            <a:r>
              <a:rPr lang="en-US" sz="3200">
                <a:solidFill>
                  <a:schemeClr val="accent2"/>
                </a:solidFill>
                <a:cs typeface="Segoe UI"/>
              </a:rPr>
              <a:t>All required meal </a:t>
            </a:r>
            <a:r>
              <a:rPr lang="en-US" sz="3000">
                <a:solidFill>
                  <a:schemeClr val="accent2"/>
                </a:solidFill>
                <a:cs typeface="Segoe UI"/>
              </a:rPr>
              <a:t>components</a:t>
            </a:r>
            <a:r>
              <a:rPr lang="en-US" sz="3200">
                <a:solidFill>
                  <a:schemeClr val="accent2"/>
                </a:solidFill>
                <a:cs typeface="Segoe UI"/>
              </a:rPr>
              <a:t> must be placed on the table at the </a:t>
            </a:r>
            <a:r>
              <a:rPr lang="en-US" sz="3200" b="1">
                <a:solidFill>
                  <a:schemeClr val="accent2"/>
                </a:solidFill>
                <a:cs typeface="Segoe UI"/>
              </a:rPr>
              <a:t>same</a:t>
            </a:r>
            <a:r>
              <a:rPr lang="en-US" sz="3200">
                <a:solidFill>
                  <a:schemeClr val="accent2"/>
                </a:solidFill>
                <a:cs typeface="Segoe UI"/>
              </a:rPr>
              <a:t> time</a:t>
            </a:r>
          </a:p>
          <a:p>
            <a:pPr lvl="1">
              <a:buFont typeface="Wingdings" panose="05000000000000000000" pitchFamily="2" charset="2"/>
              <a:buChar char="§"/>
            </a:pPr>
            <a:r>
              <a:rPr lang="en-US" sz="3200">
                <a:solidFill>
                  <a:schemeClr val="accent2"/>
                </a:solidFill>
                <a:cs typeface="Segoe UI"/>
              </a:rPr>
              <a:t>Adequate amounts of each food item must be placed on the table to provide at least the minimum portions for each participant to be served </a:t>
            </a:r>
          </a:p>
          <a:p>
            <a:pPr lvl="2">
              <a:buFont typeface="Wingdings" panose="05000000000000000000" pitchFamily="2" charset="2"/>
              <a:buChar char="§"/>
            </a:pPr>
            <a:r>
              <a:rPr lang="en-US" sz="2800">
                <a:solidFill>
                  <a:schemeClr val="accent2"/>
                </a:solidFill>
                <a:cs typeface="Segoe UI"/>
              </a:rPr>
              <a:t>If adults are participating in the meal, there must be enough portions for the adults to role model</a:t>
            </a:r>
          </a:p>
          <a:p>
            <a:pPr lvl="1">
              <a:buFont typeface="Wingdings" panose="05000000000000000000" pitchFamily="2" charset="2"/>
              <a:buChar char="§"/>
            </a:pPr>
            <a:r>
              <a:rPr lang="en-US" sz="3200">
                <a:solidFill>
                  <a:schemeClr val="accent2"/>
                </a:solidFill>
                <a:cs typeface="Segoe UI"/>
              </a:rPr>
              <a:t>Participants may serve themselves from the serving dishes</a:t>
            </a:r>
          </a:p>
          <a:p>
            <a:pPr lvl="1">
              <a:buFont typeface="Wingdings" panose="05000000000000000000" pitchFamily="2" charset="2"/>
              <a:buChar char="§"/>
            </a:pPr>
            <a:r>
              <a:rPr lang="en-US" sz="3200">
                <a:solidFill>
                  <a:schemeClr val="accent2"/>
                </a:solidFill>
                <a:cs typeface="Segoe UI"/>
              </a:rPr>
              <a:t>Supervising adults may assist participants. If the adult serves the item it must meet the full minimum portion.</a:t>
            </a:r>
          </a:p>
          <a:p>
            <a:pPr lvl="1">
              <a:buFont typeface="Wingdings" panose="05000000000000000000" pitchFamily="2" charset="2"/>
              <a:buChar char="§"/>
            </a:pPr>
            <a:r>
              <a:rPr lang="en-US" sz="3200">
                <a:solidFill>
                  <a:schemeClr val="accent2"/>
                </a:solidFill>
                <a:cs typeface="Segoe UI"/>
              </a:rPr>
              <a:t>Allows participants to make food choices base on individual appetites and food preferences</a:t>
            </a:r>
          </a:p>
          <a:p>
            <a:pPr lvl="2"/>
            <a:endParaRPr lang="en-US" sz="3200">
              <a:solidFill>
                <a:schemeClr val="tx2"/>
              </a:solidFill>
              <a:cs typeface="Segoe UI"/>
            </a:endParaRPr>
          </a:p>
          <a:p>
            <a:pPr lvl="1"/>
            <a:endParaRPr lang="en-US" sz="3200">
              <a:solidFill>
                <a:schemeClr val="tx2"/>
              </a:solidFill>
              <a:cs typeface="Segoe UI"/>
            </a:endParaRPr>
          </a:p>
        </p:txBody>
      </p:sp>
    </p:spTree>
    <p:extLst>
      <p:ext uri="{BB962C8B-B14F-4D97-AF65-F5344CB8AC3E}">
        <p14:creationId xmlns:p14="http://schemas.microsoft.com/office/powerpoint/2010/main" val="33355958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A6732-D4A7-3B9E-8678-72D1C4FC16F8}"/>
              </a:ext>
            </a:extLst>
          </p:cNvPr>
          <p:cNvSpPr>
            <a:spLocks noGrp="1"/>
          </p:cNvSpPr>
          <p:nvPr>
            <p:ph type="title"/>
          </p:nvPr>
        </p:nvSpPr>
        <p:spPr>
          <a:xfrm>
            <a:off x="662153" y="121024"/>
            <a:ext cx="10468302" cy="1133789"/>
          </a:xfrm>
        </p:spPr>
        <p:txBody>
          <a:bodyPr>
            <a:normAutofit/>
          </a:bodyPr>
          <a:lstStyle/>
          <a:p>
            <a:r>
              <a:rPr lang="en-US" sz="4700">
                <a:solidFill>
                  <a:schemeClr val="accent1">
                    <a:lumMod val="75000"/>
                  </a:schemeClr>
                </a:solidFill>
                <a:cs typeface="Segoe UI"/>
              </a:rPr>
              <a:t>Meal Style: Family Style </a:t>
            </a:r>
            <a:endParaRPr lang="en-US" sz="4700">
              <a:solidFill>
                <a:schemeClr val="accent1">
                  <a:lumMod val="75000"/>
                </a:schemeClr>
              </a:solidFill>
            </a:endParaRPr>
          </a:p>
        </p:txBody>
      </p:sp>
      <p:sp>
        <p:nvSpPr>
          <p:cNvPr id="3" name="Content Placeholder 2">
            <a:extLst>
              <a:ext uri="{FF2B5EF4-FFF2-40B4-BE49-F238E27FC236}">
                <a16:creationId xmlns:a16="http://schemas.microsoft.com/office/drawing/2014/main" id="{47A65294-980B-7EA0-CA1B-D8CA27E3AFCF}"/>
              </a:ext>
            </a:extLst>
          </p:cNvPr>
          <p:cNvSpPr>
            <a:spLocks noGrp="1"/>
          </p:cNvSpPr>
          <p:nvPr>
            <p:ph idx="1"/>
          </p:nvPr>
        </p:nvSpPr>
        <p:spPr>
          <a:xfrm>
            <a:off x="360829" y="1087783"/>
            <a:ext cx="11470341" cy="5205440"/>
          </a:xfrm>
        </p:spPr>
        <p:txBody>
          <a:bodyPr vert="horz" lIns="91440" tIns="45720" rIns="91440" bIns="45720" rtlCol="0" anchor="t">
            <a:normAutofit fontScale="92500" lnSpcReduction="10000"/>
          </a:bodyPr>
          <a:lstStyle/>
          <a:p>
            <a:pPr>
              <a:buFont typeface="Wingdings" panose="05000000000000000000" pitchFamily="2" charset="2"/>
              <a:buChar char="§"/>
            </a:pPr>
            <a:r>
              <a:rPr lang="en-US" sz="3200" b="1">
                <a:solidFill>
                  <a:schemeClr val="accent2"/>
                </a:solidFill>
                <a:cs typeface="Segoe UI"/>
              </a:rPr>
              <a:t>Family Style continued: </a:t>
            </a:r>
          </a:p>
          <a:p>
            <a:pPr lvl="1">
              <a:buFont typeface="Wingdings" panose="05000000000000000000" pitchFamily="2" charset="2"/>
              <a:buChar char="§"/>
            </a:pPr>
            <a:endParaRPr lang="en-US" sz="3200">
              <a:solidFill>
                <a:schemeClr val="accent2"/>
              </a:solidFill>
              <a:cs typeface="Segoe UI"/>
            </a:endParaRPr>
          </a:p>
          <a:p>
            <a:pPr lvl="1">
              <a:buFont typeface="Wingdings" panose="05000000000000000000" pitchFamily="2" charset="2"/>
              <a:buChar char="§"/>
            </a:pPr>
            <a:r>
              <a:rPr lang="en-US" sz="3200">
                <a:solidFill>
                  <a:schemeClr val="accent2"/>
                </a:solidFill>
                <a:cs typeface="Segoe UI"/>
              </a:rPr>
              <a:t>Supervising adults must be seated at each table to actively encourage participants to take the full required portion of each food component</a:t>
            </a:r>
          </a:p>
          <a:p>
            <a:pPr lvl="1">
              <a:buFont typeface="Wingdings" panose="05000000000000000000" pitchFamily="2" charset="2"/>
              <a:buChar char="§"/>
            </a:pPr>
            <a:r>
              <a:rPr lang="en-US" sz="3200">
                <a:solidFill>
                  <a:schemeClr val="accent2"/>
                </a:solidFill>
                <a:cs typeface="Segoe UI"/>
              </a:rPr>
              <a:t>The supervising adult must offer the food item again to the participant if they initially refused or took a very small portion.  This is called the </a:t>
            </a:r>
            <a:r>
              <a:rPr lang="en-US" sz="3200" b="1">
                <a:solidFill>
                  <a:schemeClr val="accent2"/>
                </a:solidFill>
                <a:cs typeface="Segoe UI"/>
              </a:rPr>
              <a:t>“Second Offering</a:t>
            </a:r>
            <a:r>
              <a:rPr lang="en-US" sz="3200">
                <a:solidFill>
                  <a:schemeClr val="accent2"/>
                </a:solidFill>
                <a:cs typeface="Segoe UI"/>
              </a:rPr>
              <a:t>”.  The Second Offering must be done in order to claim the meal.</a:t>
            </a:r>
          </a:p>
          <a:p>
            <a:pPr lvl="1">
              <a:buFont typeface="Wingdings" panose="05000000000000000000" pitchFamily="2" charset="2"/>
              <a:buChar char="§"/>
            </a:pPr>
            <a:r>
              <a:rPr lang="en-US" sz="3200">
                <a:solidFill>
                  <a:schemeClr val="accent2"/>
                </a:solidFill>
                <a:cs typeface="Segoe UI"/>
              </a:rPr>
              <a:t>Second meals cannot be claimed for reimbursement.</a:t>
            </a:r>
          </a:p>
          <a:p>
            <a:pPr lvl="1">
              <a:buFont typeface="Wingdings" panose="05000000000000000000" pitchFamily="2" charset="2"/>
              <a:buChar char="§"/>
            </a:pPr>
            <a:r>
              <a:rPr lang="en-US" sz="3200">
                <a:solidFill>
                  <a:schemeClr val="accent2"/>
                </a:solidFill>
                <a:cs typeface="Segoe UI"/>
              </a:rPr>
              <a:t>Meal counts are completed at the </a:t>
            </a:r>
            <a:r>
              <a:rPr lang="en-US" sz="3200" b="1">
                <a:solidFill>
                  <a:schemeClr val="accent2"/>
                </a:solidFill>
                <a:cs typeface="Segoe UI"/>
              </a:rPr>
              <a:t>Point of Service</a:t>
            </a:r>
            <a:r>
              <a:rPr lang="en-US" sz="3200">
                <a:solidFill>
                  <a:schemeClr val="accent2"/>
                </a:solidFill>
                <a:cs typeface="Segoe UI"/>
              </a:rPr>
              <a:t> once each child has served themselves and a "Second Offering" has been done for those needing it</a:t>
            </a:r>
            <a:endParaRPr lang="en-US" sz="500">
              <a:solidFill>
                <a:schemeClr val="accent2"/>
              </a:solidFill>
              <a:cs typeface="Segoe UI"/>
            </a:endParaRPr>
          </a:p>
          <a:p>
            <a:pPr lvl="1"/>
            <a:endParaRPr lang="en-US" sz="500">
              <a:solidFill>
                <a:schemeClr val="tx2"/>
              </a:solidFill>
              <a:cs typeface="Segoe UI"/>
            </a:endParaRPr>
          </a:p>
        </p:txBody>
      </p:sp>
    </p:spTree>
    <p:extLst>
      <p:ext uri="{BB962C8B-B14F-4D97-AF65-F5344CB8AC3E}">
        <p14:creationId xmlns:p14="http://schemas.microsoft.com/office/powerpoint/2010/main" val="22221803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A6732-D4A7-3B9E-8678-72D1C4FC16F8}"/>
              </a:ext>
            </a:extLst>
          </p:cNvPr>
          <p:cNvSpPr>
            <a:spLocks noGrp="1"/>
          </p:cNvSpPr>
          <p:nvPr>
            <p:ph type="title"/>
          </p:nvPr>
        </p:nvSpPr>
        <p:spPr>
          <a:xfrm>
            <a:off x="536029" y="157116"/>
            <a:ext cx="10862440" cy="933263"/>
          </a:xfrm>
        </p:spPr>
        <p:txBody>
          <a:bodyPr>
            <a:normAutofit/>
          </a:bodyPr>
          <a:lstStyle/>
          <a:p>
            <a:r>
              <a:rPr lang="en-US" sz="4700">
                <a:solidFill>
                  <a:schemeClr val="accent1">
                    <a:lumMod val="75000"/>
                  </a:schemeClr>
                </a:solidFill>
                <a:cs typeface="Segoe UI"/>
              </a:rPr>
              <a:t>Meal Style: Cafeteria</a:t>
            </a:r>
            <a:endParaRPr lang="en-US" sz="4700">
              <a:solidFill>
                <a:schemeClr val="accent1">
                  <a:lumMod val="75000"/>
                </a:schemeClr>
              </a:solidFill>
            </a:endParaRPr>
          </a:p>
        </p:txBody>
      </p:sp>
      <p:sp>
        <p:nvSpPr>
          <p:cNvPr id="3" name="Content Placeholder 2">
            <a:extLst>
              <a:ext uri="{FF2B5EF4-FFF2-40B4-BE49-F238E27FC236}">
                <a16:creationId xmlns:a16="http://schemas.microsoft.com/office/drawing/2014/main" id="{47A65294-980B-7EA0-CA1B-D8CA27E3AFCF}"/>
              </a:ext>
            </a:extLst>
          </p:cNvPr>
          <p:cNvSpPr>
            <a:spLocks noGrp="1"/>
          </p:cNvSpPr>
          <p:nvPr>
            <p:ph idx="1"/>
          </p:nvPr>
        </p:nvSpPr>
        <p:spPr>
          <a:xfrm>
            <a:off x="175082" y="1098885"/>
            <a:ext cx="9265619" cy="5290277"/>
          </a:xfrm>
        </p:spPr>
        <p:txBody>
          <a:bodyPr vert="horz" lIns="91440" tIns="45720" rIns="91440" bIns="45720" rtlCol="0" anchor="t">
            <a:normAutofit fontScale="92500" lnSpcReduction="10000"/>
          </a:bodyPr>
          <a:lstStyle/>
          <a:p>
            <a:pPr>
              <a:buFont typeface="Wingdings" panose="05000000000000000000" pitchFamily="2" charset="2"/>
              <a:buChar char="§"/>
            </a:pPr>
            <a:r>
              <a:rPr lang="en-US" b="1">
                <a:solidFill>
                  <a:schemeClr val="accent2"/>
                </a:solidFill>
                <a:cs typeface="Segoe UI"/>
              </a:rPr>
              <a:t>Cafeteria:</a:t>
            </a:r>
          </a:p>
          <a:p>
            <a:pPr marL="0" indent="0">
              <a:buNone/>
            </a:pPr>
            <a:endParaRPr lang="en-US" b="1">
              <a:solidFill>
                <a:schemeClr val="accent2"/>
              </a:solidFill>
              <a:cs typeface="Segoe UI"/>
            </a:endParaRPr>
          </a:p>
          <a:p>
            <a:pPr lvl="1">
              <a:buFont typeface="Wingdings" panose="05000000000000000000" pitchFamily="2" charset="2"/>
              <a:buChar char="§"/>
            </a:pPr>
            <a:r>
              <a:rPr lang="en-US" sz="2800">
                <a:solidFill>
                  <a:schemeClr val="accent2"/>
                </a:solidFill>
                <a:cs typeface="Segoe UI"/>
              </a:rPr>
              <a:t>Participants are served from a cafeteria line, considered pre-plated</a:t>
            </a:r>
          </a:p>
          <a:p>
            <a:pPr marL="457200" lvl="1" indent="0">
              <a:buNone/>
            </a:pPr>
            <a:endParaRPr lang="en-US" sz="2800">
              <a:solidFill>
                <a:schemeClr val="accent2"/>
              </a:solidFill>
              <a:cs typeface="Segoe UI"/>
            </a:endParaRPr>
          </a:p>
          <a:p>
            <a:pPr lvl="1">
              <a:buFont typeface="Wingdings" panose="05000000000000000000" pitchFamily="2" charset="2"/>
              <a:buChar char="§"/>
            </a:pPr>
            <a:r>
              <a:rPr lang="en-US" sz="2800">
                <a:solidFill>
                  <a:schemeClr val="accent2"/>
                </a:solidFill>
                <a:cs typeface="Segoe UI"/>
              </a:rPr>
              <a:t>Participants must be served the minimum required amounts of all components their </a:t>
            </a:r>
            <a:r>
              <a:rPr lang="en-US" sz="2800" b="1">
                <a:solidFill>
                  <a:schemeClr val="accent2"/>
                </a:solidFill>
                <a:cs typeface="Segoe UI"/>
              </a:rPr>
              <a:t>first</a:t>
            </a:r>
            <a:r>
              <a:rPr lang="en-US" sz="2800">
                <a:solidFill>
                  <a:schemeClr val="accent2"/>
                </a:solidFill>
                <a:cs typeface="Segoe UI"/>
              </a:rPr>
              <a:t> time through the line </a:t>
            </a:r>
          </a:p>
          <a:p>
            <a:pPr marL="457200" lvl="1" indent="0">
              <a:buNone/>
            </a:pPr>
            <a:endParaRPr lang="en-US" sz="2800">
              <a:solidFill>
                <a:schemeClr val="accent2"/>
              </a:solidFill>
              <a:cs typeface="Segoe UI"/>
            </a:endParaRPr>
          </a:p>
          <a:p>
            <a:pPr lvl="1">
              <a:buFont typeface="Wingdings" panose="05000000000000000000" pitchFamily="2" charset="2"/>
              <a:buChar char="§"/>
            </a:pPr>
            <a:r>
              <a:rPr lang="en-US" sz="2800">
                <a:solidFill>
                  <a:schemeClr val="accent2"/>
                </a:solidFill>
                <a:cs typeface="Segoe UI"/>
              </a:rPr>
              <a:t>Adults must supervise and ensure that minimum </a:t>
            </a:r>
          </a:p>
          <a:p>
            <a:pPr marL="457200" lvl="1" indent="0">
              <a:buNone/>
            </a:pPr>
            <a:r>
              <a:rPr lang="en-US" sz="2800">
                <a:solidFill>
                  <a:schemeClr val="accent2"/>
                </a:solidFill>
                <a:cs typeface="Segoe UI"/>
              </a:rPr>
              <a:t>   portion requirements are met</a:t>
            </a:r>
            <a:endParaRPr lang="en-US">
              <a:solidFill>
                <a:schemeClr val="accent2"/>
              </a:solidFill>
              <a:cs typeface="Segoe UI"/>
            </a:endParaRPr>
          </a:p>
          <a:p>
            <a:pPr marL="457200" lvl="1" indent="0">
              <a:buNone/>
            </a:pPr>
            <a:endParaRPr lang="en-US" sz="2800">
              <a:solidFill>
                <a:schemeClr val="accent2"/>
              </a:solidFill>
              <a:cs typeface="Segoe UI"/>
            </a:endParaRPr>
          </a:p>
          <a:p>
            <a:pPr lvl="1">
              <a:buFont typeface="Wingdings" panose="05000000000000000000" pitchFamily="2" charset="2"/>
              <a:buChar char="§"/>
            </a:pPr>
            <a:r>
              <a:rPr lang="en-US" sz="2800">
                <a:solidFill>
                  <a:schemeClr val="accent2"/>
                </a:solidFill>
                <a:cs typeface="Segoe UI"/>
              </a:rPr>
              <a:t>Meal counts are completed as the participant </a:t>
            </a:r>
          </a:p>
          <a:p>
            <a:pPr marL="457200" lvl="1" indent="0">
              <a:buNone/>
            </a:pPr>
            <a:r>
              <a:rPr lang="en-US" sz="2800">
                <a:solidFill>
                  <a:schemeClr val="accent2"/>
                </a:solidFill>
                <a:cs typeface="Segoe UI"/>
              </a:rPr>
              <a:t>   takes the pre-plated items</a:t>
            </a:r>
            <a:endParaRPr lang="en-US">
              <a:solidFill>
                <a:schemeClr val="accent2"/>
              </a:solidFill>
              <a:cs typeface="Segoe UI"/>
            </a:endParaRPr>
          </a:p>
          <a:p>
            <a:pPr lvl="1">
              <a:buFont typeface="Wingdings" panose="05000000000000000000" pitchFamily="2" charset="2"/>
              <a:buChar char="§"/>
            </a:pPr>
            <a:endParaRPr lang="en-US" sz="1600">
              <a:solidFill>
                <a:schemeClr val="tx2"/>
              </a:solidFill>
              <a:cs typeface="Segoe UI"/>
            </a:endParaRPr>
          </a:p>
          <a:p>
            <a:pPr lvl="1">
              <a:buFont typeface="Wingdings" panose="05000000000000000000" pitchFamily="2" charset="2"/>
              <a:buChar char="§"/>
            </a:pPr>
            <a:endParaRPr lang="en-US" sz="1600">
              <a:solidFill>
                <a:schemeClr val="tx2"/>
              </a:solidFill>
              <a:cs typeface="Segoe UI"/>
            </a:endParaRPr>
          </a:p>
          <a:p>
            <a:pPr lvl="1"/>
            <a:endParaRPr lang="en-US" sz="1600">
              <a:solidFill>
                <a:schemeClr val="tx2"/>
              </a:solidFill>
              <a:cs typeface="Segoe UI"/>
            </a:endParaRPr>
          </a:p>
          <a:p>
            <a:pPr lvl="2"/>
            <a:endParaRPr lang="en-US" sz="1600">
              <a:solidFill>
                <a:schemeClr val="tx2"/>
              </a:solidFill>
              <a:cs typeface="Segoe UI"/>
            </a:endParaRPr>
          </a:p>
          <a:p>
            <a:pPr lvl="1"/>
            <a:endParaRPr lang="en-US" sz="1600">
              <a:solidFill>
                <a:schemeClr val="tx2"/>
              </a:solidFill>
              <a:cs typeface="Segoe UI"/>
            </a:endParaRPr>
          </a:p>
        </p:txBody>
      </p:sp>
      <p:pic>
        <p:nvPicPr>
          <p:cNvPr id="5" name="Picture 4" descr="A close-up of food&#10;&#10;Description automatically generated">
            <a:extLst>
              <a:ext uri="{FF2B5EF4-FFF2-40B4-BE49-F238E27FC236}">
                <a16:creationId xmlns:a16="http://schemas.microsoft.com/office/drawing/2014/main" id="{DBA22986-72DD-F282-5052-63B5295947BA}"/>
              </a:ext>
            </a:extLst>
          </p:cNvPr>
          <p:cNvPicPr>
            <a:picLocks noChangeAspect="1"/>
          </p:cNvPicPr>
          <p:nvPr/>
        </p:nvPicPr>
        <p:blipFill>
          <a:blip r:embed="rId3"/>
          <a:stretch>
            <a:fillRect/>
          </a:stretch>
        </p:blipFill>
        <p:spPr>
          <a:xfrm>
            <a:off x="8360611" y="4098510"/>
            <a:ext cx="3411621" cy="2216980"/>
          </a:xfrm>
          <a:prstGeom prst="rect">
            <a:avLst/>
          </a:prstGeom>
        </p:spPr>
      </p:pic>
    </p:spTree>
    <p:extLst>
      <p:ext uri="{BB962C8B-B14F-4D97-AF65-F5344CB8AC3E}">
        <p14:creationId xmlns:p14="http://schemas.microsoft.com/office/powerpoint/2010/main" val="12151236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4F2E2428-58BA-458D-AA54-05502E63F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48215" cy="68579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DBA6732-D4A7-3B9E-8678-72D1C4FC16F8}"/>
              </a:ext>
            </a:extLst>
          </p:cNvPr>
          <p:cNvSpPr>
            <a:spLocks noGrp="1"/>
          </p:cNvSpPr>
          <p:nvPr>
            <p:ph type="title"/>
          </p:nvPr>
        </p:nvSpPr>
        <p:spPr>
          <a:xfrm>
            <a:off x="101865" y="106393"/>
            <a:ext cx="7916195" cy="1222245"/>
          </a:xfrm>
        </p:spPr>
        <p:txBody>
          <a:bodyPr>
            <a:normAutofit/>
          </a:bodyPr>
          <a:lstStyle/>
          <a:p>
            <a:r>
              <a:rPr lang="en-US" sz="4400">
                <a:solidFill>
                  <a:schemeClr val="accent1"/>
                </a:solidFill>
                <a:cs typeface="Segoe UI"/>
              </a:rPr>
              <a:t>Meal Style: Offer vs Serve</a:t>
            </a:r>
            <a:endParaRPr lang="en-US" sz="4400">
              <a:solidFill>
                <a:schemeClr val="accent1"/>
              </a:solidFill>
            </a:endParaRPr>
          </a:p>
        </p:txBody>
      </p:sp>
      <p:sp>
        <p:nvSpPr>
          <p:cNvPr id="3" name="Content Placeholder 2">
            <a:extLst>
              <a:ext uri="{FF2B5EF4-FFF2-40B4-BE49-F238E27FC236}">
                <a16:creationId xmlns:a16="http://schemas.microsoft.com/office/drawing/2014/main" id="{47A65294-980B-7EA0-CA1B-D8CA27E3AFCF}"/>
              </a:ext>
            </a:extLst>
          </p:cNvPr>
          <p:cNvSpPr>
            <a:spLocks noGrp="1"/>
          </p:cNvSpPr>
          <p:nvPr>
            <p:ph idx="1"/>
          </p:nvPr>
        </p:nvSpPr>
        <p:spPr>
          <a:xfrm>
            <a:off x="231261" y="1662140"/>
            <a:ext cx="8500516" cy="4713716"/>
          </a:xfrm>
        </p:spPr>
        <p:txBody>
          <a:bodyPr vert="horz" lIns="91440" tIns="45720" rIns="91440" bIns="45720" rtlCol="0" anchor="t">
            <a:normAutofit/>
          </a:bodyPr>
          <a:lstStyle/>
          <a:p>
            <a:pPr>
              <a:buFont typeface="Wingdings" panose="05000000000000000000" pitchFamily="2" charset="2"/>
              <a:buChar char="§"/>
            </a:pPr>
            <a:r>
              <a:rPr lang="en-US" sz="3200" b="1">
                <a:cs typeface="Segoe UI"/>
              </a:rPr>
              <a:t>Offer vs Serve: </a:t>
            </a:r>
          </a:p>
          <a:p>
            <a:pPr marL="0" indent="0">
              <a:buNone/>
            </a:pPr>
            <a:endParaRPr lang="en-US" sz="3200" b="1">
              <a:cs typeface="Segoe UI"/>
            </a:endParaRPr>
          </a:p>
          <a:p>
            <a:pPr lvl="1">
              <a:buFont typeface="Wingdings" panose="05000000000000000000" pitchFamily="2" charset="2"/>
              <a:buChar char="§"/>
            </a:pPr>
            <a:r>
              <a:rPr lang="en-US" sz="3200">
                <a:cs typeface="Segoe UI"/>
              </a:rPr>
              <a:t>Meals must be consumed on the premises</a:t>
            </a:r>
          </a:p>
          <a:p>
            <a:pPr marL="457200" lvl="1" indent="0">
              <a:buNone/>
            </a:pPr>
            <a:endParaRPr lang="en-US" sz="3200">
              <a:cs typeface="Segoe UI"/>
            </a:endParaRPr>
          </a:p>
          <a:p>
            <a:pPr lvl="1">
              <a:buFont typeface="Wingdings" panose="05000000000000000000" pitchFamily="2" charset="2"/>
              <a:buChar char="§"/>
            </a:pPr>
            <a:r>
              <a:rPr lang="en-US" sz="3200">
                <a:cs typeface="Segoe UI"/>
              </a:rPr>
              <a:t>Not allowed at snack under any Child Nutrition Programs</a:t>
            </a:r>
          </a:p>
          <a:p>
            <a:pPr marL="457200" lvl="1" indent="0">
              <a:buNone/>
            </a:pPr>
            <a:endParaRPr lang="en-US" sz="3200">
              <a:cs typeface="Segoe UI"/>
            </a:endParaRPr>
          </a:p>
          <a:p>
            <a:pPr lvl="1">
              <a:buFont typeface="Wingdings" panose="05000000000000000000" pitchFamily="2" charset="2"/>
              <a:buChar char="§"/>
            </a:pPr>
            <a:r>
              <a:rPr lang="en-US" sz="3200">
                <a:cs typeface="Segoe UI"/>
              </a:rPr>
              <a:t>Meal counts are completed as the participant takes the meal items</a:t>
            </a:r>
          </a:p>
          <a:p>
            <a:pPr lvl="1">
              <a:buFont typeface="Wingdings" panose="05000000000000000000" pitchFamily="2" charset="2"/>
              <a:buChar char="§"/>
            </a:pPr>
            <a:endParaRPr lang="en-US" sz="2000">
              <a:cs typeface="Segoe UI"/>
            </a:endParaRPr>
          </a:p>
          <a:p>
            <a:pPr marL="457200" lvl="1" indent="0">
              <a:buNone/>
            </a:pPr>
            <a:endParaRPr lang="en-US" sz="2000">
              <a:cs typeface="Segoe UI"/>
            </a:endParaRPr>
          </a:p>
          <a:p>
            <a:pPr lvl="1">
              <a:buFont typeface="Wingdings" panose="05000000000000000000" pitchFamily="2" charset="2"/>
              <a:buChar char="§"/>
            </a:pPr>
            <a:endParaRPr lang="en-US" sz="2000">
              <a:cs typeface="Segoe UI"/>
            </a:endParaRPr>
          </a:p>
          <a:p>
            <a:pPr lvl="1">
              <a:buFont typeface="Wingdings" panose="05000000000000000000" pitchFamily="2" charset="2"/>
              <a:buChar char="§"/>
            </a:pPr>
            <a:endParaRPr lang="en-US" sz="2000">
              <a:cs typeface="Segoe UI"/>
            </a:endParaRPr>
          </a:p>
          <a:p>
            <a:pPr lvl="1"/>
            <a:endParaRPr lang="en-US" sz="2000">
              <a:cs typeface="Segoe UI"/>
            </a:endParaRPr>
          </a:p>
          <a:p>
            <a:pPr lvl="2"/>
            <a:endParaRPr lang="en-US">
              <a:cs typeface="Segoe UI"/>
            </a:endParaRPr>
          </a:p>
          <a:p>
            <a:pPr lvl="1"/>
            <a:endParaRPr lang="en-US" sz="2000">
              <a:cs typeface="Segoe UI"/>
            </a:endParaRPr>
          </a:p>
        </p:txBody>
      </p:sp>
      <p:pic>
        <p:nvPicPr>
          <p:cNvPr id="5" name="Picture 4" descr="A cartoon of a person holding a tray of food&#10;&#10;Description automatically generated">
            <a:extLst>
              <a:ext uri="{FF2B5EF4-FFF2-40B4-BE49-F238E27FC236}">
                <a16:creationId xmlns:a16="http://schemas.microsoft.com/office/drawing/2014/main" id="{E410E9B9-49F0-FD57-0D1F-8039EC795F9E}"/>
              </a:ext>
            </a:extLst>
          </p:cNvPr>
          <p:cNvPicPr>
            <a:picLocks noChangeAspect="1"/>
          </p:cNvPicPr>
          <p:nvPr/>
        </p:nvPicPr>
        <p:blipFill>
          <a:blip r:embed="rId3"/>
          <a:stretch>
            <a:fillRect/>
          </a:stretch>
        </p:blipFill>
        <p:spPr>
          <a:xfrm>
            <a:off x="9036559" y="846160"/>
            <a:ext cx="2425816" cy="5195111"/>
          </a:xfrm>
          <a:prstGeom prst="rect">
            <a:avLst/>
          </a:prstGeom>
        </p:spPr>
      </p:pic>
      <p:sp>
        <p:nvSpPr>
          <p:cNvPr id="4" name="TextBox 3">
            <a:extLst>
              <a:ext uri="{FF2B5EF4-FFF2-40B4-BE49-F238E27FC236}">
                <a16:creationId xmlns:a16="http://schemas.microsoft.com/office/drawing/2014/main" id="{9EABDD94-BCD3-78EC-1867-50967BADB30A}"/>
              </a:ext>
            </a:extLst>
          </p:cNvPr>
          <p:cNvSpPr txBox="1"/>
          <p:nvPr/>
        </p:nvSpPr>
        <p:spPr>
          <a:xfrm>
            <a:off x="9433034" y="1865586"/>
            <a:ext cx="2509344" cy="19444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38153211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4A2182-BE14-D5F1-E129-39FE9E2EECBF}"/>
              </a:ext>
            </a:extLst>
          </p:cNvPr>
          <p:cNvSpPr>
            <a:spLocks noGrp="1"/>
          </p:cNvSpPr>
          <p:nvPr>
            <p:ph type="title"/>
          </p:nvPr>
        </p:nvSpPr>
        <p:spPr>
          <a:xfrm>
            <a:off x="630936" y="640823"/>
            <a:ext cx="3419856" cy="5583148"/>
          </a:xfrm>
        </p:spPr>
        <p:txBody>
          <a:bodyPr anchor="ctr">
            <a:normAutofit/>
          </a:bodyPr>
          <a:lstStyle/>
          <a:p>
            <a:r>
              <a:rPr lang="en-US" sz="4700">
                <a:solidFill>
                  <a:schemeClr val="accent1"/>
                </a:solidFill>
                <a:cs typeface="Segoe UI"/>
              </a:rPr>
              <a:t>Point of Service Meal </a:t>
            </a:r>
            <a:br>
              <a:rPr lang="en-US" sz="4700">
                <a:cs typeface="Segoe UI"/>
              </a:rPr>
            </a:br>
            <a:r>
              <a:rPr lang="en-US" sz="4700">
                <a:solidFill>
                  <a:schemeClr val="accent1"/>
                </a:solidFill>
                <a:cs typeface="Segoe UI"/>
              </a:rPr>
              <a:t>Count Reminders</a:t>
            </a:r>
            <a:endParaRPr lang="en-US" sz="4700">
              <a:solidFill>
                <a:schemeClr val="accent1"/>
              </a:solidFill>
            </a:endParaRPr>
          </a:p>
        </p:txBody>
      </p:sp>
      <p:sp>
        <p:nvSpPr>
          <p:cNvPr id="12"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News">
            <a:extLst>
              <a:ext uri="{FF2B5EF4-FFF2-40B4-BE49-F238E27FC236}">
                <a16:creationId xmlns:a16="http://schemas.microsoft.com/office/drawing/2014/main" id="{991E7E4E-D045-8DF5-7545-107BC8A49C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25013" y="113350"/>
            <a:ext cx="2648425" cy="1929559"/>
          </a:xfrm>
          <a:prstGeom prst="rect">
            <a:avLst/>
          </a:prstGeom>
        </p:spPr>
      </p:pic>
      <p:sp>
        <p:nvSpPr>
          <p:cNvPr id="3" name="Content Placeholder 2">
            <a:extLst>
              <a:ext uri="{FF2B5EF4-FFF2-40B4-BE49-F238E27FC236}">
                <a16:creationId xmlns:a16="http://schemas.microsoft.com/office/drawing/2014/main" id="{02347A4B-205E-66F3-5BAA-5A72321889EC}"/>
              </a:ext>
            </a:extLst>
          </p:cNvPr>
          <p:cNvSpPr>
            <a:spLocks noGrp="1"/>
          </p:cNvSpPr>
          <p:nvPr>
            <p:ph idx="1"/>
          </p:nvPr>
        </p:nvSpPr>
        <p:spPr>
          <a:xfrm>
            <a:off x="4783692" y="1793710"/>
            <a:ext cx="6894576" cy="4232071"/>
          </a:xfrm>
        </p:spPr>
        <p:txBody>
          <a:bodyPr vert="horz" lIns="91440" tIns="45720" rIns="91440" bIns="45720" rtlCol="0" anchor="t">
            <a:noAutofit/>
          </a:bodyPr>
          <a:lstStyle/>
          <a:p>
            <a:pPr>
              <a:buFont typeface="Wingdings" panose="05000000000000000000" pitchFamily="2" charset="2"/>
              <a:buChar char="§"/>
            </a:pPr>
            <a:r>
              <a:rPr lang="en-US" sz="3000">
                <a:ea typeface="+mj-lt"/>
                <a:cs typeface="+mj-lt"/>
              </a:rPr>
              <a:t>Meal counts must be taken at the </a:t>
            </a:r>
            <a:r>
              <a:rPr lang="en-US" sz="3000" b="1">
                <a:ea typeface="+mj-lt"/>
                <a:cs typeface="+mj-lt"/>
              </a:rPr>
              <a:t>Point of Service </a:t>
            </a:r>
          </a:p>
          <a:p>
            <a:pPr>
              <a:buFont typeface="Wingdings" panose="05000000000000000000" pitchFamily="2" charset="2"/>
              <a:buChar char="§"/>
            </a:pPr>
            <a:r>
              <a:rPr lang="en-US" sz="3000" b="1">
                <a:ea typeface="+mj-lt"/>
                <a:cs typeface="+mj-lt"/>
              </a:rPr>
              <a:t>Do not use attendance </a:t>
            </a:r>
            <a:r>
              <a:rPr lang="en-US" sz="3000">
                <a:ea typeface="+mj-lt"/>
                <a:cs typeface="+mj-lt"/>
              </a:rPr>
              <a:t>to record meal counts</a:t>
            </a:r>
            <a:endParaRPr lang="en-US" sz="3000">
              <a:cs typeface="Segoe UI"/>
            </a:endParaRPr>
          </a:p>
          <a:p>
            <a:pPr>
              <a:buFont typeface="Wingdings" panose="05000000000000000000" pitchFamily="2" charset="2"/>
              <a:buChar char="§"/>
            </a:pPr>
            <a:r>
              <a:rPr lang="en-US" sz="3000">
                <a:ea typeface="+mj-lt"/>
                <a:cs typeface="+mj-lt"/>
              </a:rPr>
              <a:t>Daily meal count for any meal type should never exceed the daily  attendance</a:t>
            </a:r>
          </a:p>
          <a:p>
            <a:pPr>
              <a:buFont typeface="Wingdings" panose="05000000000000000000" pitchFamily="2" charset="2"/>
              <a:buChar char="§"/>
            </a:pPr>
            <a:r>
              <a:rPr lang="en-US" sz="3000">
                <a:ea typeface="+mj-lt"/>
                <a:cs typeface="+mj-lt"/>
              </a:rPr>
              <a:t>Meal counts need to be double checked for accuracy daily</a:t>
            </a:r>
            <a:endParaRPr lang="en-US" sz="3000"/>
          </a:p>
        </p:txBody>
      </p:sp>
    </p:spTree>
    <p:extLst>
      <p:ext uri="{BB962C8B-B14F-4D97-AF65-F5344CB8AC3E}">
        <p14:creationId xmlns:p14="http://schemas.microsoft.com/office/powerpoint/2010/main" val="137424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5" name="Diagram 14">
            <a:extLst>
              <a:ext uri="{FF2B5EF4-FFF2-40B4-BE49-F238E27FC236}">
                <a16:creationId xmlns:a16="http://schemas.microsoft.com/office/drawing/2014/main" id="{3EB8BCA1-BB30-4EAB-B33E-48E036551B52}"/>
              </a:ext>
            </a:extLst>
          </p:cNvPr>
          <p:cNvGraphicFramePr/>
          <p:nvPr>
            <p:extLst>
              <p:ext uri="{D42A27DB-BD31-4B8C-83A1-F6EECF244321}">
                <p14:modId xmlns:p14="http://schemas.microsoft.com/office/powerpoint/2010/main" val="3697500314"/>
              </p:ext>
            </p:extLst>
          </p:nvPr>
        </p:nvGraphicFramePr>
        <p:xfrm>
          <a:off x="152547" y="460288"/>
          <a:ext cx="4370685" cy="62199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7" name="Diagram 16">
            <a:extLst>
              <a:ext uri="{FF2B5EF4-FFF2-40B4-BE49-F238E27FC236}">
                <a16:creationId xmlns:a16="http://schemas.microsoft.com/office/drawing/2014/main" id="{529A74C5-BD39-4F7F-A9E0-69147AA8FFA3}"/>
              </a:ext>
            </a:extLst>
          </p:cNvPr>
          <p:cNvGraphicFramePr/>
          <p:nvPr>
            <p:extLst>
              <p:ext uri="{D42A27DB-BD31-4B8C-83A1-F6EECF244321}">
                <p14:modId xmlns:p14="http://schemas.microsoft.com/office/powerpoint/2010/main" val="1364332870"/>
              </p:ext>
            </p:extLst>
          </p:nvPr>
        </p:nvGraphicFramePr>
        <p:xfrm>
          <a:off x="4278757" y="449457"/>
          <a:ext cx="3960455" cy="621993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9" name="Diagram 18">
            <a:extLst>
              <a:ext uri="{FF2B5EF4-FFF2-40B4-BE49-F238E27FC236}">
                <a16:creationId xmlns:a16="http://schemas.microsoft.com/office/drawing/2014/main" id="{2FEAD3E4-2C44-4756-8F78-74CA19C8AE36}"/>
              </a:ext>
            </a:extLst>
          </p:cNvPr>
          <p:cNvGraphicFramePr/>
          <p:nvPr>
            <p:extLst>
              <p:ext uri="{D42A27DB-BD31-4B8C-83A1-F6EECF244321}">
                <p14:modId xmlns:p14="http://schemas.microsoft.com/office/powerpoint/2010/main" val="2033304032"/>
              </p:ext>
            </p:extLst>
          </p:nvPr>
        </p:nvGraphicFramePr>
        <p:xfrm>
          <a:off x="8384880" y="530990"/>
          <a:ext cx="3563280" cy="607853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pic>
        <p:nvPicPr>
          <p:cNvPr id="2" name="Picture 1" title="OSPI logo">
            <a:extLst>
              <a:ext uri="{FF2B5EF4-FFF2-40B4-BE49-F238E27FC236}">
                <a16:creationId xmlns:a16="http://schemas.microsoft.com/office/drawing/2014/main" id="{9629101C-8ECC-64D6-725F-713E0608988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48934" y="6214532"/>
            <a:ext cx="2737153" cy="457951"/>
          </a:xfrm>
          <a:prstGeom prst="rect">
            <a:avLst/>
          </a:prstGeom>
        </p:spPr>
      </p:pic>
    </p:spTree>
    <p:extLst>
      <p:ext uri="{BB962C8B-B14F-4D97-AF65-F5344CB8AC3E}">
        <p14:creationId xmlns:p14="http://schemas.microsoft.com/office/powerpoint/2010/main" val="15870614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14806-2DD9-D3EE-BA3E-B75BB5A728F6}"/>
              </a:ext>
            </a:extLst>
          </p:cNvPr>
          <p:cNvSpPr>
            <a:spLocks noGrp="1"/>
          </p:cNvSpPr>
          <p:nvPr>
            <p:ph type="title"/>
          </p:nvPr>
        </p:nvSpPr>
        <p:spPr>
          <a:xfrm>
            <a:off x="977463" y="116168"/>
            <a:ext cx="10168758" cy="805977"/>
          </a:xfrm>
        </p:spPr>
        <p:txBody>
          <a:bodyPr>
            <a:normAutofit/>
          </a:bodyPr>
          <a:lstStyle/>
          <a:p>
            <a:r>
              <a:rPr lang="en-US" sz="4700">
                <a:solidFill>
                  <a:schemeClr val="tx1"/>
                </a:solidFill>
                <a:cs typeface="Segoe UI"/>
              </a:rPr>
              <a:t>Electronic Meal Count Systems</a:t>
            </a:r>
            <a:endParaRPr lang="en-US" sz="4700">
              <a:solidFill>
                <a:schemeClr val="tx1"/>
              </a:solidFill>
            </a:endParaRPr>
          </a:p>
        </p:txBody>
      </p:sp>
      <p:sp>
        <p:nvSpPr>
          <p:cNvPr id="3" name="Content Placeholder 2">
            <a:extLst>
              <a:ext uri="{FF2B5EF4-FFF2-40B4-BE49-F238E27FC236}">
                <a16:creationId xmlns:a16="http://schemas.microsoft.com/office/drawing/2014/main" id="{C307FE61-05D6-7249-81B0-F3BA6712F842}"/>
              </a:ext>
            </a:extLst>
          </p:cNvPr>
          <p:cNvSpPr>
            <a:spLocks noGrp="1"/>
          </p:cNvSpPr>
          <p:nvPr>
            <p:ph idx="1"/>
          </p:nvPr>
        </p:nvSpPr>
        <p:spPr>
          <a:xfrm>
            <a:off x="322411" y="1016972"/>
            <a:ext cx="11121035" cy="5017857"/>
          </a:xfrm>
        </p:spPr>
        <p:txBody>
          <a:bodyPr vert="horz" lIns="91440" tIns="45720" rIns="91440" bIns="45720" rtlCol="0" anchor="t">
            <a:normAutofit/>
          </a:bodyPr>
          <a:lstStyle/>
          <a:p>
            <a:pPr marL="0" indent="0">
              <a:buNone/>
            </a:pPr>
            <a:r>
              <a:rPr lang="en-US" sz="3200">
                <a:solidFill>
                  <a:schemeClr val="accent2"/>
                </a:solidFill>
                <a:cs typeface="Segoe UI"/>
              </a:rPr>
              <a:t>Electronic/online system for keeping records </a:t>
            </a:r>
          </a:p>
          <a:p>
            <a:pPr marL="518795" indent="-342900">
              <a:buFont typeface="Wingdings" panose="05000000000000000000" pitchFamily="2" charset="2"/>
              <a:buChar char="§"/>
            </a:pPr>
            <a:r>
              <a:rPr lang="en-US" sz="3200">
                <a:solidFill>
                  <a:schemeClr val="accent2"/>
                </a:solidFill>
                <a:cs typeface="Segoe UI"/>
              </a:rPr>
              <a:t>Staff must take a </a:t>
            </a:r>
            <a:r>
              <a:rPr lang="en-US" sz="3200" b="1">
                <a:solidFill>
                  <a:schemeClr val="accent2"/>
                </a:solidFill>
                <a:cs typeface="Segoe UI"/>
              </a:rPr>
              <a:t>Point of Service</a:t>
            </a:r>
            <a:r>
              <a:rPr lang="en-US" sz="3200">
                <a:solidFill>
                  <a:schemeClr val="accent2"/>
                </a:solidFill>
                <a:cs typeface="Segoe UI"/>
              </a:rPr>
              <a:t> meal count</a:t>
            </a:r>
          </a:p>
          <a:p>
            <a:pPr marL="518795" indent="-342900">
              <a:buFont typeface="Wingdings" panose="05000000000000000000" pitchFamily="2" charset="2"/>
              <a:buChar char="§"/>
            </a:pPr>
            <a:r>
              <a:rPr lang="en-US" sz="3200">
                <a:solidFill>
                  <a:schemeClr val="accent2"/>
                </a:solidFill>
                <a:cs typeface="Segoe UI"/>
              </a:rPr>
              <a:t>Double check counts prior to closing out of program or leaving classroom to ensure the numbers are correct</a:t>
            </a:r>
          </a:p>
          <a:p>
            <a:pPr marL="518795" indent="-342900">
              <a:spcBef>
                <a:spcPts val="2400"/>
              </a:spcBef>
              <a:buFont typeface="Wingdings" panose="05000000000000000000" pitchFamily="2" charset="2"/>
              <a:buChar char="§"/>
            </a:pPr>
            <a:r>
              <a:rPr lang="en-US" sz="3200">
                <a:solidFill>
                  <a:schemeClr val="accent2"/>
                </a:solidFill>
                <a:cs typeface="Segoe UI"/>
              </a:rPr>
              <a:t>Be sure to have paper meal count sheets readily available in case of power outage, no internet, etc.</a:t>
            </a:r>
          </a:p>
          <a:p>
            <a:pPr marL="457200" indent="-280670">
              <a:spcBef>
                <a:spcPts val="2400"/>
              </a:spcBef>
            </a:pPr>
            <a:endParaRPr lang="en-US" sz="2000">
              <a:solidFill>
                <a:schemeClr val="tx2"/>
              </a:solidFill>
              <a:cs typeface="Segoe UI"/>
            </a:endParaRPr>
          </a:p>
        </p:txBody>
      </p:sp>
      <p:pic>
        <p:nvPicPr>
          <p:cNvPr id="4" name="Graphic 3" descr="Laptop with phone and calculator">
            <a:extLst>
              <a:ext uri="{FF2B5EF4-FFF2-40B4-BE49-F238E27FC236}">
                <a16:creationId xmlns:a16="http://schemas.microsoft.com/office/drawing/2014/main" id="{B980EE5B-F53A-1E0A-7A4B-B624EE9822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80947" y="3522578"/>
            <a:ext cx="4064001" cy="3248528"/>
          </a:xfrm>
          <a:prstGeom prst="rect">
            <a:avLst/>
          </a:prstGeom>
        </p:spPr>
      </p:pic>
    </p:spTree>
    <p:extLst>
      <p:ext uri="{BB962C8B-B14F-4D97-AF65-F5344CB8AC3E}">
        <p14:creationId xmlns:p14="http://schemas.microsoft.com/office/powerpoint/2010/main" val="26509138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6B04B-0277-3E1C-8E53-49D622E0891A}"/>
              </a:ext>
            </a:extLst>
          </p:cNvPr>
          <p:cNvSpPr>
            <a:spLocks noGrp="1"/>
          </p:cNvSpPr>
          <p:nvPr>
            <p:ph type="title"/>
          </p:nvPr>
        </p:nvSpPr>
        <p:spPr>
          <a:xfrm>
            <a:off x="1137034" y="136632"/>
            <a:ext cx="9392421" cy="1002393"/>
          </a:xfrm>
        </p:spPr>
        <p:txBody>
          <a:bodyPr>
            <a:normAutofit/>
          </a:bodyPr>
          <a:lstStyle/>
          <a:p>
            <a:r>
              <a:rPr lang="en-US" sz="4700">
                <a:solidFill>
                  <a:schemeClr val="tx1"/>
                </a:solidFill>
                <a:cs typeface="Segoe UI"/>
              </a:rPr>
              <a:t>Head Count for Meal Counts</a:t>
            </a:r>
            <a:endParaRPr lang="en-US" sz="4700">
              <a:solidFill>
                <a:schemeClr val="tx1"/>
              </a:solidFill>
            </a:endParaRPr>
          </a:p>
        </p:txBody>
      </p:sp>
      <p:sp>
        <p:nvSpPr>
          <p:cNvPr id="3" name="Content Placeholder 2">
            <a:extLst>
              <a:ext uri="{FF2B5EF4-FFF2-40B4-BE49-F238E27FC236}">
                <a16:creationId xmlns:a16="http://schemas.microsoft.com/office/drawing/2014/main" id="{035A9C71-4C07-1596-534A-FE93013C49AF}"/>
              </a:ext>
            </a:extLst>
          </p:cNvPr>
          <p:cNvSpPr>
            <a:spLocks noGrp="1"/>
          </p:cNvSpPr>
          <p:nvPr>
            <p:ph idx="1"/>
          </p:nvPr>
        </p:nvSpPr>
        <p:spPr>
          <a:xfrm>
            <a:off x="317617" y="637828"/>
            <a:ext cx="5715630" cy="5828914"/>
          </a:xfrm>
        </p:spPr>
        <p:txBody>
          <a:bodyPr vert="horz" lIns="91440" tIns="45720" rIns="91440" bIns="45720" rtlCol="0" anchor="t">
            <a:noAutofit/>
          </a:bodyPr>
          <a:lstStyle/>
          <a:p>
            <a:pPr marL="0" indent="0">
              <a:buNone/>
            </a:pPr>
            <a:endParaRPr lang="en-US">
              <a:cs typeface="Segoe UI"/>
            </a:endParaRPr>
          </a:p>
          <a:p>
            <a:pPr lvl="1">
              <a:buFont typeface="Arial" panose="020B0604020202020204" pitchFamily="34" charset="0"/>
              <a:buChar char="•"/>
            </a:pPr>
            <a:r>
              <a:rPr lang="en-US" sz="2800">
                <a:cs typeface="Segoe UI"/>
              </a:rPr>
              <a:t>Count the total number of children at the meal service receiving a reimbursable meal at the Point of Service</a:t>
            </a:r>
          </a:p>
          <a:p>
            <a:pPr lvl="1">
              <a:buFont typeface="Arial" panose="020B0604020202020204" pitchFamily="34" charset="0"/>
              <a:buChar char="•"/>
            </a:pPr>
            <a:r>
              <a:rPr lang="en-US" sz="2800">
                <a:cs typeface="Segoe UI"/>
              </a:rPr>
              <a:t>Used since the center is approved for three meal services or less</a:t>
            </a:r>
          </a:p>
          <a:p>
            <a:pPr lvl="1">
              <a:buFont typeface="Arial" panose="020B0604020202020204" pitchFamily="34" charset="0"/>
              <a:buChar char="•"/>
            </a:pPr>
            <a:r>
              <a:rPr lang="en-US" sz="2800">
                <a:cs typeface="Segoe UI"/>
              </a:rPr>
              <a:t>Use numbers or tick marks in each column</a:t>
            </a:r>
          </a:p>
          <a:p>
            <a:pPr lvl="1">
              <a:buFont typeface="Arial" panose="020B0604020202020204" pitchFamily="34" charset="0"/>
              <a:buChar char="•"/>
            </a:pPr>
            <a:r>
              <a:rPr lang="en-US" sz="2800"/>
              <a:t>This sheet is used for all CACFP participants including infants</a:t>
            </a:r>
            <a:endParaRPr lang="en-US" sz="2800">
              <a:cs typeface="Segoe UI"/>
            </a:endParaRPr>
          </a:p>
          <a:p>
            <a:pPr marL="457200" lvl="1" indent="0">
              <a:buNone/>
            </a:pPr>
            <a:r>
              <a:rPr lang="en-US" sz="2800">
                <a:highlight>
                  <a:srgbClr val="FFFF00"/>
                </a:highlight>
              </a:rPr>
              <a:t>Add an example of your own meal count sheet</a:t>
            </a:r>
            <a:endParaRPr lang="en-US" sz="2800">
              <a:highlight>
                <a:srgbClr val="FFFF00"/>
              </a:highlight>
              <a:cs typeface="Segoe UI"/>
            </a:endParaRPr>
          </a:p>
          <a:p>
            <a:pPr lvl="1">
              <a:buFont typeface="Arial" panose="020B0604020202020204" pitchFamily="34" charset="0"/>
              <a:buChar char="•"/>
            </a:pPr>
            <a:endParaRPr lang="en-US">
              <a:cs typeface="Segoe UI"/>
            </a:endParaRPr>
          </a:p>
          <a:p>
            <a:pPr lvl="1">
              <a:buFont typeface="Arial" panose="020B0604020202020204" pitchFamily="34" charset="0"/>
              <a:buChar char="•"/>
            </a:pPr>
            <a:endParaRPr lang="en-US">
              <a:cs typeface="Segoe UI"/>
            </a:endParaRPr>
          </a:p>
          <a:p>
            <a:pPr marL="457200" lvl="1" indent="0">
              <a:buNone/>
            </a:pPr>
            <a:endParaRPr lang="en-US">
              <a:cs typeface="Segoe UI"/>
            </a:endParaRPr>
          </a:p>
          <a:p>
            <a:pPr marL="457200" lvl="1" indent="0">
              <a:buNone/>
            </a:pPr>
            <a:endParaRPr lang="en-US">
              <a:cs typeface="Segoe UI"/>
            </a:endParaRPr>
          </a:p>
          <a:p>
            <a:pPr lvl="1"/>
            <a:endParaRPr lang="en-US">
              <a:cs typeface="Segoe UI"/>
            </a:endParaRPr>
          </a:p>
        </p:txBody>
      </p:sp>
      <p:pic>
        <p:nvPicPr>
          <p:cNvPr id="5" name="Picture 4" descr="A meal count sheet with black text&#10;&#10;Description automatically generated">
            <a:extLst>
              <a:ext uri="{FF2B5EF4-FFF2-40B4-BE49-F238E27FC236}">
                <a16:creationId xmlns:a16="http://schemas.microsoft.com/office/drawing/2014/main" id="{133A8A76-853F-3983-FD88-32B66DEA70BF}"/>
              </a:ext>
            </a:extLst>
          </p:cNvPr>
          <p:cNvPicPr>
            <a:picLocks noChangeAspect="1"/>
          </p:cNvPicPr>
          <p:nvPr/>
        </p:nvPicPr>
        <p:blipFill>
          <a:blip r:embed="rId3"/>
          <a:stretch>
            <a:fillRect/>
          </a:stretch>
        </p:blipFill>
        <p:spPr>
          <a:xfrm>
            <a:off x="6312092" y="1902372"/>
            <a:ext cx="5454084" cy="3166241"/>
          </a:xfrm>
          <a:prstGeom prst="rect">
            <a:avLst/>
          </a:prstGeom>
        </p:spPr>
      </p:pic>
    </p:spTree>
    <p:extLst>
      <p:ext uri="{BB962C8B-B14F-4D97-AF65-F5344CB8AC3E}">
        <p14:creationId xmlns:p14="http://schemas.microsoft.com/office/powerpoint/2010/main" val="32902795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7A464-39F5-CA59-F6BA-30EE98459886}"/>
              </a:ext>
            </a:extLst>
          </p:cNvPr>
          <p:cNvSpPr>
            <a:spLocks noGrp="1"/>
          </p:cNvSpPr>
          <p:nvPr>
            <p:ph type="title"/>
          </p:nvPr>
        </p:nvSpPr>
        <p:spPr>
          <a:xfrm>
            <a:off x="80931" y="88813"/>
            <a:ext cx="11921894" cy="1044203"/>
          </a:xfrm>
        </p:spPr>
        <p:txBody>
          <a:bodyPr>
            <a:noAutofit/>
          </a:bodyPr>
          <a:lstStyle/>
          <a:p>
            <a:r>
              <a:rPr lang="en-US" sz="4700">
                <a:solidFill>
                  <a:schemeClr val="tx1">
                    <a:lumMod val="85000"/>
                    <a:lumOff val="15000"/>
                  </a:schemeClr>
                </a:solidFill>
                <a:cs typeface="Segoe UI"/>
              </a:rPr>
              <a:t>At-Risk Meals and Snacks Counting</a:t>
            </a:r>
            <a:endParaRPr lang="en-US" sz="4700">
              <a:solidFill>
                <a:schemeClr val="tx1">
                  <a:lumMod val="85000"/>
                  <a:lumOff val="15000"/>
                </a:schemeClr>
              </a:solidFill>
            </a:endParaRPr>
          </a:p>
        </p:txBody>
      </p:sp>
      <p:sp>
        <p:nvSpPr>
          <p:cNvPr id="3" name="Content Placeholder 2">
            <a:extLst>
              <a:ext uri="{FF2B5EF4-FFF2-40B4-BE49-F238E27FC236}">
                <a16:creationId xmlns:a16="http://schemas.microsoft.com/office/drawing/2014/main" id="{6641C5FF-D260-A500-FF06-66A31049AB62}"/>
              </a:ext>
            </a:extLst>
          </p:cNvPr>
          <p:cNvSpPr>
            <a:spLocks noGrp="1"/>
          </p:cNvSpPr>
          <p:nvPr>
            <p:ph idx="1"/>
          </p:nvPr>
        </p:nvSpPr>
        <p:spPr>
          <a:xfrm>
            <a:off x="672353" y="1290918"/>
            <a:ext cx="11134165" cy="5378823"/>
          </a:xfrm>
        </p:spPr>
        <p:txBody>
          <a:bodyPr vert="horz" lIns="91440" tIns="45720" rIns="91440" bIns="45720" rtlCol="0" anchor="ctr">
            <a:normAutofit lnSpcReduction="10000"/>
          </a:bodyPr>
          <a:lstStyle/>
          <a:p>
            <a:pPr marL="0" indent="0">
              <a:buNone/>
            </a:pPr>
            <a:r>
              <a:rPr lang="en-US" sz="3600" b="1">
                <a:solidFill>
                  <a:schemeClr val="accent2"/>
                </a:solidFill>
                <a:cs typeface="Segoe UI"/>
              </a:rPr>
              <a:t>At-Risk only programs:</a:t>
            </a:r>
            <a:endParaRPr lang="en-US" sz="3600" b="1">
              <a:solidFill>
                <a:schemeClr val="accent2"/>
              </a:solidFill>
            </a:endParaRPr>
          </a:p>
          <a:p>
            <a:pPr>
              <a:buFont typeface="Arial" panose="020B0604020202020204" pitchFamily="34" charset="0"/>
              <a:buChar char="•"/>
            </a:pPr>
            <a:r>
              <a:rPr lang="en-US" sz="3200">
                <a:solidFill>
                  <a:schemeClr val="accent2"/>
                </a:solidFill>
                <a:ea typeface="+mj-lt"/>
                <a:cs typeface="+mj-lt"/>
              </a:rPr>
              <a:t>May only claim one meal and one snack</a:t>
            </a:r>
          </a:p>
          <a:p>
            <a:pPr lvl="1">
              <a:buFont typeface="Wingdings" panose="05000000000000000000" pitchFamily="2" charset="2"/>
              <a:buChar char="§"/>
            </a:pPr>
            <a:r>
              <a:rPr lang="en-US" b="1" u="sng">
                <a:solidFill>
                  <a:schemeClr val="accent2"/>
                </a:solidFill>
                <a:ea typeface="+mj-lt"/>
                <a:cs typeface="+mj-lt"/>
              </a:rPr>
              <a:t>after</a:t>
            </a:r>
            <a:r>
              <a:rPr lang="en-US">
                <a:solidFill>
                  <a:schemeClr val="accent2"/>
                </a:solidFill>
                <a:ea typeface="+mj-lt"/>
                <a:cs typeface="+mj-lt"/>
              </a:rPr>
              <a:t> the school day has ended or </a:t>
            </a:r>
          </a:p>
          <a:p>
            <a:pPr lvl="1">
              <a:buFont typeface="Wingdings" panose="05000000000000000000" pitchFamily="2" charset="2"/>
              <a:buChar char="§"/>
            </a:pPr>
            <a:r>
              <a:rPr lang="en-US">
                <a:solidFill>
                  <a:schemeClr val="accent2"/>
                </a:solidFill>
                <a:ea typeface="+mj-lt"/>
                <a:cs typeface="+mj-lt"/>
              </a:rPr>
              <a:t>on breaks during the school year. </a:t>
            </a:r>
          </a:p>
          <a:p>
            <a:pPr lvl="1">
              <a:buFont typeface="Wingdings" panose="05000000000000000000" pitchFamily="2" charset="2"/>
              <a:buChar char="§"/>
            </a:pPr>
            <a:r>
              <a:rPr lang="en-US">
                <a:solidFill>
                  <a:schemeClr val="accent2"/>
                </a:solidFill>
                <a:ea typeface="+mj-lt"/>
                <a:cs typeface="+mj-lt"/>
              </a:rPr>
              <a:t>A head count meal count or a by name meal count may be used.</a:t>
            </a:r>
          </a:p>
          <a:p>
            <a:pPr>
              <a:buFont typeface="Arial" panose="020B0604020202020204" pitchFamily="34" charset="0"/>
              <a:buChar char="•"/>
            </a:pPr>
            <a:r>
              <a:rPr lang="en-US" sz="3200">
                <a:solidFill>
                  <a:schemeClr val="accent2"/>
                </a:solidFill>
                <a:cs typeface="Segoe UI"/>
              </a:rPr>
              <a:t>Child Care programs who are approved to operate At-Risk:</a:t>
            </a:r>
          </a:p>
          <a:p>
            <a:pPr lvl="1">
              <a:buFont typeface="Arial" panose="020B0604020202020204" pitchFamily="34" charset="0"/>
              <a:buChar char="•"/>
            </a:pPr>
            <a:r>
              <a:rPr lang="en-US" sz="2800">
                <a:solidFill>
                  <a:schemeClr val="accent2"/>
                </a:solidFill>
                <a:ea typeface="+mj-lt"/>
                <a:cs typeface="+mj-lt"/>
              </a:rPr>
              <a:t>May only claim one meal and one snack served to school-age children</a:t>
            </a:r>
          </a:p>
          <a:p>
            <a:pPr lvl="1">
              <a:buFont typeface="Wingdings" panose="05000000000000000000" pitchFamily="2" charset="2"/>
              <a:buChar char="§"/>
            </a:pPr>
            <a:r>
              <a:rPr lang="en-US" sz="2800" b="1" u="sng">
                <a:solidFill>
                  <a:schemeClr val="accent2"/>
                </a:solidFill>
                <a:ea typeface="+mj-lt"/>
                <a:cs typeface="+mj-lt"/>
              </a:rPr>
              <a:t>after</a:t>
            </a:r>
            <a:r>
              <a:rPr lang="en-US" sz="2800">
                <a:solidFill>
                  <a:schemeClr val="accent2"/>
                </a:solidFill>
                <a:ea typeface="+mj-lt"/>
                <a:cs typeface="+mj-lt"/>
              </a:rPr>
              <a:t> the school day has ended or </a:t>
            </a:r>
          </a:p>
          <a:p>
            <a:pPr lvl="1">
              <a:buFont typeface="Wingdings" panose="05000000000000000000" pitchFamily="2" charset="2"/>
              <a:buChar char="§"/>
            </a:pPr>
            <a:r>
              <a:rPr lang="en-US" sz="2800">
                <a:solidFill>
                  <a:schemeClr val="accent2"/>
                </a:solidFill>
                <a:ea typeface="+mj-lt"/>
                <a:cs typeface="+mj-lt"/>
              </a:rPr>
              <a:t>on breaks during the school year. </a:t>
            </a:r>
          </a:p>
          <a:p>
            <a:pPr lvl="1">
              <a:buFont typeface="Wingdings" panose="05000000000000000000" pitchFamily="2" charset="2"/>
              <a:buChar char="§"/>
            </a:pPr>
            <a:r>
              <a:rPr lang="en-US" sz="2800">
                <a:solidFill>
                  <a:schemeClr val="accent2"/>
                </a:solidFill>
                <a:cs typeface="Segoe UI"/>
              </a:rPr>
              <a:t>A third feeding may be counted as a childcare meal/snack. </a:t>
            </a:r>
          </a:p>
          <a:p>
            <a:pPr lvl="1">
              <a:buFont typeface="Wingdings" panose="05000000000000000000" pitchFamily="2" charset="2"/>
              <a:buChar char="§"/>
            </a:pPr>
            <a:r>
              <a:rPr lang="en-US" sz="2800">
                <a:solidFill>
                  <a:schemeClr val="accent2"/>
                </a:solidFill>
                <a:cs typeface="Segoe UI"/>
              </a:rPr>
              <a:t>A by-name meal count form must be used. </a:t>
            </a:r>
          </a:p>
          <a:p>
            <a:pPr lvl="1"/>
            <a:endParaRPr lang="en-US" sz="2000">
              <a:solidFill>
                <a:schemeClr val="tx1">
                  <a:lumMod val="85000"/>
                  <a:lumOff val="15000"/>
                </a:schemeClr>
              </a:solidFill>
              <a:cs typeface="Segoe UI"/>
            </a:endParaRPr>
          </a:p>
        </p:txBody>
      </p:sp>
      <p:pic>
        <p:nvPicPr>
          <p:cNvPr id="4" name="Picture 3" descr="Colored beads on a skewer">
            <a:extLst>
              <a:ext uri="{FF2B5EF4-FFF2-40B4-BE49-F238E27FC236}">
                <a16:creationId xmlns:a16="http://schemas.microsoft.com/office/drawing/2014/main" id="{D01318FD-CE71-9B51-7C59-13A32A80A2A1}"/>
              </a:ext>
            </a:extLst>
          </p:cNvPr>
          <p:cNvPicPr>
            <a:picLocks noChangeAspect="1"/>
          </p:cNvPicPr>
          <p:nvPr/>
        </p:nvPicPr>
        <p:blipFill>
          <a:blip r:embed="rId3"/>
          <a:stretch>
            <a:fillRect/>
          </a:stretch>
        </p:blipFill>
        <p:spPr>
          <a:xfrm>
            <a:off x="8828505" y="1030705"/>
            <a:ext cx="2743200" cy="1828800"/>
          </a:xfrm>
          <a:prstGeom prst="rect">
            <a:avLst/>
          </a:prstGeom>
        </p:spPr>
      </p:pic>
    </p:spTree>
    <p:extLst>
      <p:ext uri="{BB962C8B-B14F-4D97-AF65-F5344CB8AC3E}">
        <p14:creationId xmlns:p14="http://schemas.microsoft.com/office/powerpoint/2010/main" val="2138431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063E9-6A96-A9A8-9D75-4523B306DF95}"/>
              </a:ext>
            </a:extLst>
          </p:cNvPr>
          <p:cNvSpPr>
            <a:spLocks noGrp="1"/>
          </p:cNvSpPr>
          <p:nvPr>
            <p:ph type="title"/>
          </p:nvPr>
        </p:nvSpPr>
        <p:spPr>
          <a:xfrm>
            <a:off x="804672" y="-2627"/>
            <a:ext cx="10579398" cy="957825"/>
          </a:xfrm>
        </p:spPr>
        <p:txBody>
          <a:bodyPr>
            <a:normAutofit/>
          </a:bodyPr>
          <a:lstStyle/>
          <a:p>
            <a:r>
              <a:rPr lang="en-US" sz="4700">
                <a:solidFill>
                  <a:schemeClr val="accent1">
                    <a:lumMod val="75000"/>
                  </a:schemeClr>
                </a:solidFill>
                <a:cs typeface="Segoe UI"/>
              </a:rPr>
              <a:t>By Name Meal Counting</a:t>
            </a:r>
            <a:endParaRPr lang="en-US" sz="4700">
              <a:solidFill>
                <a:schemeClr val="accent1">
                  <a:lumMod val="75000"/>
                </a:schemeClr>
              </a:solidFill>
            </a:endParaRPr>
          </a:p>
        </p:txBody>
      </p:sp>
      <p:sp>
        <p:nvSpPr>
          <p:cNvPr id="9" name="Content Placeholder 8">
            <a:extLst>
              <a:ext uri="{FF2B5EF4-FFF2-40B4-BE49-F238E27FC236}">
                <a16:creationId xmlns:a16="http://schemas.microsoft.com/office/drawing/2014/main" id="{825162EC-E45C-C0E6-B33D-353AF899218F}"/>
              </a:ext>
            </a:extLst>
          </p:cNvPr>
          <p:cNvSpPr>
            <a:spLocks noGrp="1"/>
          </p:cNvSpPr>
          <p:nvPr>
            <p:ph idx="1"/>
          </p:nvPr>
        </p:nvSpPr>
        <p:spPr>
          <a:xfrm>
            <a:off x="6354871" y="955198"/>
            <a:ext cx="5474522" cy="5754884"/>
          </a:xfrm>
        </p:spPr>
        <p:txBody>
          <a:bodyPr anchor="ctr">
            <a:normAutofit/>
          </a:bodyPr>
          <a:lstStyle/>
          <a:p>
            <a:pPr>
              <a:buFont typeface="Wingdings" panose="05000000000000000000" pitchFamily="2" charset="2"/>
              <a:buChar char="§"/>
            </a:pPr>
            <a:r>
              <a:rPr lang="en-US" sz="2400">
                <a:solidFill>
                  <a:schemeClr val="accent2"/>
                </a:solidFill>
              </a:rPr>
              <a:t>By name meal count is used because we offer more than three meal services</a:t>
            </a:r>
          </a:p>
          <a:p>
            <a:pPr>
              <a:buFont typeface="Wingdings" panose="05000000000000000000" pitchFamily="2" charset="2"/>
              <a:buChar char="§"/>
            </a:pPr>
            <a:r>
              <a:rPr lang="en-US" sz="2400">
                <a:solidFill>
                  <a:schemeClr val="accent2"/>
                </a:solidFill>
              </a:rPr>
              <a:t>List the participants name and check  off the meal/snack at the Point of Service</a:t>
            </a:r>
          </a:p>
          <a:p>
            <a:pPr>
              <a:buFont typeface="Wingdings" panose="05000000000000000000" pitchFamily="2" charset="2"/>
              <a:buChar char="§"/>
            </a:pPr>
            <a:r>
              <a:rPr lang="en-US" sz="2400">
                <a:solidFill>
                  <a:schemeClr val="accent2"/>
                </a:solidFill>
              </a:rPr>
              <a:t>Only 2 meals and 1 snack or 2 snacks and 1 meal can be claimed per participant per day.</a:t>
            </a:r>
          </a:p>
          <a:p>
            <a:pPr>
              <a:buFont typeface="Wingdings" panose="05000000000000000000" pitchFamily="2" charset="2"/>
              <a:buChar char="§"/>
            </a:pPr>
            <a:r>
              <a:rPr lang="en-US" sz="2400">
                <a:solidFill>
                  <a:schemeClr val="accent2"/>
                </a:solidFill>
              </a:rPr>
              <a:t>This sheet is used for all CACFP participants including infants</a:t>
            </a:r>
          </a:p>
          <a:p>
            <a:pPr marL="0" indent="0">
              <a:buNone/>
            </a:pPr>
            <a:r>
              <a:rPr lang="en-US" sz="2400">
                <a:solidFill>
                  <a:schemeClr val="accent2"/>
                </a:solidFill>
                <a:highlight>
                  <a:srgbClr val="FFFF00"/>
                </a:highlight>
              </a:rPr>
              <a:t>Add your own meal count sheet</a:t>
            </a:r>
          </a:p>
        </p:txBody>
      </p:sp>
      <p:pic>
        <p:nvPicPr>
          <p:cNvPr id="5" name="Content Placeholder 4">
            <a:extLst>
              <a:ext uri="{FF2B5EF4-FFF2-40B4-BE49-F238E27FC236}">
                <a16:creationId xmlns:a16="http://schemas.microsoft.com/office/drawing/2014/main" id="{3039DC57-56EE-85A2-2A41-305F2694BDC4}"/>
              </a:ext>
            </a:extLst>
          </p:cNvPr>
          <p:cNvPicPr>
            <a:picLocks noChangeAspect="1"/>
          </p:cNvPicPr>
          <p:nvPr/>
        </p:nvPicPr>
        <p:blipFill>
          <a:blip r:embed="rId3"/>
          <a:stretch>
            <a:fillRect/>
          </a:stretch>
        </p:blipFill>
        <p:spPr>
          <a:xfrm>
            <a:off x="362607" y="2301555"/>
            <a:ext cx="5596759" cy="3468624"/>
          </a:xfrm>
          <a:prstGeom prst="rect">
            <a:avLst/>
          </a:prstGeom>
        </p:spPr>
      </p:pic>
    </p:spTree>
    <p:extLst>
      <p:ext uri="{BB962C8B-B14F-4D97-AF65-F5344CB8AC3E}">
        <p14:creationId xmlns:p14="http://schemas.microsoft.com/office/powerpoint/2010/main" val="17287212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3">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15">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4A063E9-6A96-A9A8-9D75-4523B306DF95}"/>
              </a:ext>
            </a:extLst>
          </p:cNvPr>
          <p:cNvSpPr>
            <a:spLocks noGrp="1"/>
          </p:cNvSpPr>
          <p:nvPr>
            <p:ph type="title"/>
          </p:nvPr>
        </p:nvSpPr>
        <p:spPr>
          <a:xfrm>
            <a:off x="365235" y="162911"/>
            <a:ext cx="4212306" cy="1278287"/>
          </a:xfrm>
        </p:spPr>
        <p:txBody>
          <a:bodyPr>
            <a:noAutofit/>
          </a:bodyPr>
          <a:lstStyle/>
          <a:p>
            <a:r>
              <a:rPr lang="en-US" sz="4000">
                <a:cs typeface="Segoe UI"/>
              </a:rPr>
              <a:t>Meal Count Summary Sheet</a:t>
            </a:r>
            <a:endParaRPr lang="en-US" sz="4000"/>
          </a:p>
        </p:txBody>
      </p:sp>
      <p:sp>
        <p:nvSpPr>
          <p:cNvPr id="9" name="Content Placeholder 8">
            <a:extLst>
              <a:ext uri="{FF2B5EF4-FFF2-40B4-BE49-F238E27FC236}">
                <a16:creationId xmlns:a16="http://schemas.microsoft.com/office/drawing/2014/main" id="{825162EC-E45C-C0E6-B33D-353AF899218F}"/>
              </a:ext>
            </a:extLst>
          </p:cNvPr>
          <p:cNvSpPr>
            <a:spLocks noGrp="1"/>
          </p:cNvSpPr>
          <p:nvPr>
            <p:ph idx="1"/>
          </p:nvPr>
        </p:nvSpPr>
        <p:spPr>
          <a:xfrm>
            <a:off x="862366" y="1707999"/>
            <a:ext cx="3427001" cy="4394689"/>
          </a:xfrm>
        </p:spPr>
        <p:txBody>
          <a:bodyPr vert="horz" lIns="91440" tIns="45720" rIns="91440" bIns="45720" rtlCol="0" anchor="t">
            <a:noAutofit/>
          </a:bodyPr>
          <a:lstStyle/>
          <a:p>
            <a:pPr>
              <a:buFont typeface="Wingdings" panose="05000000000000000000" pitchFamily="2" charset="2"/>
              <a:buChar char="§"/>
            </a:pPr>
            <a:r>
              <a:rPr lang="en-US"/>
              <a:t>Meal count summary sheet is </a:t>
            </a:r>
            <a:endParaRPr lang="en-US">
              <a:cs typeface="Segoe UI"/>
            </a:endParaRPr>
          </a:p>
          <a:p>
            <a:pPr marL="0" indent="0">
              <a:buNone/>
            </a:pPr>
            <a:r>
              <a:rPr lang="en-US"/>
              <a:t>   used to compile and double</a:t>
            </a:r>
            <a:endParaRPr lang="en-US">
              <a:cs typeface="Segoe UI"/>
            </a:endParaRPr>
          </a:p>
          <a:p>
            <a:pPr marL="0" indent="0">
              <a:buNone/>
            </a:pPr>
            <a:r>
              <a:rPr lang="en-US"/>
              <a:t>   check meals and snacks prior</a:t>
            </a:r>
            <a:endParaRPr lang="en-US">
              <a:cs typeface="Segoe UI"/>
            </a:endParaRPr>
          </a:p>
          <a:p>
            <a:pPr marL="0" indent="0">
              <a:buNone/>
            </a:pPr>
            <a:r>
              <a:rPr lang="en-US"/>
              <a:t>   to input for the monthly claim</a:t>
            </a:r>
            <a:endParaRPr lang="en-US">
              <a:cs typeface="Segoe UI"/>
            </a:endParaRPr>
          </a:p>
          <a:p>
            <a:pPr marL="0" indent="0">
              <a:buNone/>
            </a:pPr>
            <a:r>
              <a:rPr lang="en-US"/>
              <a:t>   submission</a:t>
            </a:r>
            <a:endParaRPr lang="en-US">
              <a:cs typeface="Segoe UI"/>
            </a:endParaRPr>
          </a:p>
          <a:p>
            <a:pPr marL="0" indent="0">
              <a:buNone/>
            </a:pPr>
            <a:r>
              <a:rPr lang="en-US">
                <a:highlight>
                  <a:srgbClr val="FFFF00"/>
                </a:highlight>
              </a:rPr>
              <a:t>Add your own sheet</a:t>
            </a:r>
            <a:endParaRPr lang="en-US">
              <a:highlight>
                <a:srgbClr val="FFFF00"/>
              </a:highlight>
              <a:cs typeface="Segoe UI"/>
            </a:endParaRPr>
          </a:p>
        </p:txBody>
      </p:sp>
      <p:pic>
        <p:nvPicPr>
          <p:cNvPr id="4" name="Picture 4" descr="A meal count report with a black border&#10;&#10;Description automatically generated">
            <a:extLst>
              <a:ext uri="{FF2B5EF4-FFF2-40B4-BE49-F238E27FC236}">
                <a16:creationId xmlns:a16="http://schemas.microsoft.com/office/drawing/2014/main" id="{21745871-3172-1704-2106-910444911B9D}"/>
              </a:ext>
            </a:extLst>
          </p:cNvPr>
          <p:cNvPicPr>
            <a:picLocks noChangeAspect="1"/>
          </p:cNvPicPr>
          <p:nvPr/>
        </p:nvPicPr>
        <p:blipFill>
          <a:blip r:embed="rId3"/>
          <a:stretch>
            <a:fillRect/>
          </a:stretch>
        </p:blipFill>
        <p:spPr>
          <a:xfrm>
            <a:off x="5017668" y="1348407"/>
            <a:ext cx="6582930" cy="4305242"/>
          </a:xfrm>
          <a:prstGeom prst="rect">
            <a:avLst/>
          </a:prstGeom>
        </p:spPr>
      </p:pic>
    </p:spTree>
    <p:extLst>
      <p:ext uri="{BB962C8B-B14F-4D97-AF65-F5344CB8AC3E}">
        <p14:creationId xmlns:p14="http://schemas.microsoft.com/office/powerpoint/2010/main" val="32202705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4DD5EC-06EC-606D-F4C8-E0F80AE067EC}"/>
              </a:ext>
            </a:extLst>
          </p:cNvPr>
          <p:cNvSpPr>
            <a:spLocks noGrp="1"/>
          </p:cNvSpPr>
          <p:nvPr>
            <p:ph type="title"/>
          </p:nvPr>
        </p:nvSpPr>
        <p:spPr>
          <a:xfrm>
            <a:off x="1028700" y="1967266"/>
            <a:ext cx="2628900" cy="2547257"/>
          </a:xfrm>
          <a:noFill/>
        </p:spPr>
        <p:txBody>
          <a:bodyPr anchor="ctr">
            <a:normAutofit/>
          </a:bodyPr>
          <a:lstStyle/>
          <a:p>
            <a:pPr algn="ctr"/>
            <a:r>
              <a:rPr lang="en-US" sz="4700" b="1">
                <a:solidFill>
                  <a:schemeClr val="accent1">
                    <a:lumMod val="75000"/>
                  </a:schemeClr>
                </a:solidFill>
              </a:rPr>
              <a:t>Staff Training</a:t>
            </a:r>
          </a:p>
        </p:txBody>
      </p:sp>
      <p:pic>
        <p:nvPicPr>
          <p:cNvPr id="4" name="Picture 3">
            <a:extLst>
              <a:ext uri="{FF2B5EF4-FFF2-40B4-BE49-F238E27FC236}">
                <a16:creationId xmlns:a16="http://schemas.microsoft.com/office/drawing/2014/main" id="{74121793-7A6C-6C4B-2A9B-1DAF0B76D30D}"/>
              </a:ext>
            </a:extLst>
          </p:cNvPr>
          <p:cNvPicPr>
            <a:picLocks noChangeAspect="1"/>
          </p:cNvPicPr>
          <p:nvPr/>
        </p:nvPicPr>
        <p:blipFill>
          <a:blip r:embed="rId3"/>
          <a:stretch>
            <a:fillRect/>
          </a:stretch>
        </p:blipFill>
        <p:spPr>
          <a:xfrm>
            <a:off x="3640279" y="0"/>
            <a:ext cx="8776320" cy="6858000"/>
          </a:xfrm>
          <a:prstGeom prst="rect">
            <a:avLst/>
          </a:prstGeom>
        </p:spPr>
      </p:pic>
    </p:spTree>
    <p:extLst>
      <p:ext uri="{BB962C8B-B14F-4D97-AF65-F5344CB8AC3E}">
        <p14:creationId xmlns:p14="http://schemas.microsoft.com/office/powerpoint/2010/main" val="23447693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92AAF-575C-F112-CFF7-DF6BE35E4C64}"/>
              </a:ext>
            </a:extLst>
          </p:cNvPr>
          <p:cNvSpPr>
            <a:spLocks noGrp="1"/>
          </p:cNvSpPr>
          <p:nvPr>
            <p:ph type="title"/>
          </p:nvPr>
        </p:nvSpPr>
        <p:spPr>
          <a:xfrm>
            <a:off x="1179576" y="435632"/>
            <a:ext cx="9829800" cy="825609"/>
          </a:xfrm>
        </p:spPr>
        <p:txBody>
          <a:bodyPr vert="horz" lIns="91440" tIns="45720" rIns="91440" bIns="45720" rtlCol="0" anchor="b">
            <a:normAutofit/>
          </a:bodyPr>
          <a:lstStyle/>
          <a:p>
            <a:pPr algn="ctr"/>
            <a:r>
              <a:rPr lang="en-US" sz="4700" b="1" kern="1200">
                <a:latin typeface="+mj-lt"/>
                <a:ea typeface="+mj-ea"/>
                <a:cs typeface="+mj-cs"/>
              </a:rPr>
              <a:t>Claim Submission </a:t>
            </a:r>
            <a:endParaRPr lang="en-US" sz="4700" kern="1200">
              <a:latin typeface="+mj-lt"/>
              <a:ea typeface="+mj-ea"/>
              <a:cs typeface="+mj-cs"/>
            </a:endParaRPr>
          </a:p>
        </p:txBody>
      </p:sp>
      <p:sp>
        <p:nvSpPr>
          <p:cNvPr id="3" name="TextBox 2">
            <a:extLst>
              <a:ext uri="{FF2B5EF4-FFF2-40B4-BE49-F238E27FC236}">
                <a16:creationId xmlns:a16="http://schemas.microsoft.com/office/drawing/2014/main" id="{1B0C7621-5521-100B-9735-0135C88CFED9}"/>
              </a:ext>
            </a:extLst>
          </p:cNvPr>
          <p:cNvSpPr txBox="1"/>
          <p:nvPr/>
        </p:nvSpPr>
        <p:spPr>
          <a:xfrm>
            <a:off x="242047" y="1156447"/>
            <a:ext cx="11712388" cy="568115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fontScale="92500" lnSpcReduction="10000"/>
          </a:bodyPr>
          <a:lstStyle/>
          <a:p>
            <a:pPr indent="-228600">
              <a:lnSpc>
                <a:spcPct val="90000"/>
              </a:lnSpc>
              <a:spcBef>
                <a:spcPts val="1000"/>
              </a:spcBef>
              <a:buFont typeface="Arial" panose="020B0604020202020204" pitchFamily="34" charset="0"/>
              <a:buChar char="•"/>
            </a:pPr>
            <a:endParaRPr lang="en-US">
              <a:solidFill>
                <a:schemeClr val="tx2"/>
              </a:solidFill>
            </a:endParaRPr>
          </a:p>
          <a:p>
            <a:pPr marL="342900" indent="-228600">
              <a:lnSpc>
                <a:spcPct val="90000"/>
              </a:lnSpc>
              <a:spcBef>
                <a:spcPts val="1000"/>
              </a:spcBef>
              <a:buFont typeface="Arial" panose="020B0604020202020204" pitchFamily="34" charset="0"/>
              <a:buChar char="•"/>
            </a:pPr>
            <a:r>
              <a:rPr lang="en-US" sz="2800" b="1">
                <a:solidFill>
                  <a:schemeClr val="accent2"/>
                </a:solidFill>
              </a:rPr>
              <a:t>Claim submission: </a:t>
            </a:r>
          </a:p>
          <a:p>
            <a:pPr marL="342900" indent="-228600">
              <a:lnSpc>
                <a:spcPct val="90000"/>
              </a:lnSpc>
              <a:spcBef>
                <a:spcPts val="1000"/>
              </a:spcBef>
              <a:buFont typeface="Arial" panose="020B0604020202020204" pitchFamily="34" charset="0"/>
              <a:buChar char="•"/>
            </a:pPr>
            <a:endParaRPr lang="en-US" sz="2400" b="1">
              <a:solidFill>
                <a:schemeClr val="accent2"/>
              </a:solidFill>
            </a:endParaRPr>
          </a:p>
          <a:p>
            <a:pPr marL="800100" lvl="1" indent="-228600">
              <a:lnSpc>
                <a:spcPct val="90000"/>
              </a:lnSpc>
              <a:spcBef>
                <a:spcPts val="1000"/>
              </a:spcBef>
              <a:buFont typeface="Arial" panose="020B0604020202020204" pitchFamily="34" charset="0"/>
              <a:buChar char="•"/>
            </a:pPr>
            <a:r>
              <a:rPr lang="en-US" sz="2800">
                <a:solidFill>
                  <a:schemeClr val="accent2"/>
                </a:solidFill>
              </a:rPr>
              <a:t>When all the meal and snack counts for the month have been compiled and verified for accuracy via edit checks.</a:t>
            </a:r>
            <a:endParaRPr lang="en-US" sz="2800">
              <a:solidFill>
                <a:schemeClr val="accent2"/>
              </a:solidFill>
              <a:cs typeface="Segoe UI"/>
            </a:endParaRPr>
          </a:p>
          <a:p>
            <a:pPr marL="800100" lvl="1" indent="-228600">
              <a:lnSpc>
                <a:spcPct val="90000"/>
              </a:lnSpc>
              <a:spcBef>
                <a:spcPts val="1000"/>
              </a:spcBef>
              <a:buFont typeface="Arial" panose="020B0604020202020204" pitchFamily="34" charset="0"/>
              <a:buChar char="•"/>
            </a:pPr>
            <a:r>
              <a:rPr lang="en-US" sz="2800">
                <a:solidFill>
                  <a:schemeClr val="accent2"/>
                </a:solidFill>
              </a:rPr>
              <a:t>An authorized point person from the organization will input those numbers into the OSPI approved data system (WINS) to be used for reimbursement.</a:t>
            </a:r>
            <a:endParaRPr lang="en-US" sz="2800">
              <a:solidFill>
                <a:schemeClr val="accent2"/>
              </a:solidFill>
              <a:cs typeface="Segoe UI"/>
            </a:endParaRPr>
          </a:p>
          <a:p>
            <a:pPr marL="800100" lvl="1" indent="-228600">
              <a:lnSpc>
                <a:spcPct val="90000"/>
              </a:lnSpc>
              <a:spcBef>
                <a:spcPts val="1000"/>
              </a:spcBef>
              <a:buFont typeface="Arial" panose="020B0604020202020204" pitchFamily="34" charset="0"/>
              <a:buChar char="•"/>
            </a:pPr>
            <a:r>
              <a:rPr lang="en-US" sz="2800">
                <a:solidFill>
                  <a:schemeClr val="accent2"/>
                </a:solidFill>
              </a:rPr>
              <a:t>Claims are due on the 15</a:t>
            </a:r>
            <a:r>
              <a:rPr lang="en-US" sz="2800" baseline="30000">
                <a:solidFill>
                  <a:schemeClr val="accent2"/>
                </a:solidFill>
              </a:rPr>
              <a:t>th</a:t>
            </a:r>
            <a:r>
              <a:rPr lang="en-US" sz="2800">
                <a:solidFill>
                  <a:schemeClr val="accent2"/>
                </a:solidFill>
              </a:rPr>
              <a:t> of each month; this is how the organization is reimbursed for meals and snacks served that meet CACFP requirements.</a:t>
            </a:r>
            <a:endParaRPr lang="en-US" sz="2800">
              <a:solidFill>
                <a:schemeClr val="accent2"/>
              </a:solidFill>
              <a:cs typeface="Segoe UI"/>
            </a:endParaRPr>
          </a:p>
          <a:p>
            <a:pPr marL="800100" lvl="1" indent="-228600">
              <a:lnSpc>
                <a:spcPct val="90000"/>
              </a:lnSpc>
              <a:spcBef>
                <a:spcPts val="1000"/>
              </a:spcBef>
              <a:buFont typeface="Arial" panose="020B0604020202020204" pitchFamily="34" charset="0"/>
              <a:buChar char="•"/>
            </a:pPr>
            <a:r>
              <a:rPr lang="en-US" sz="2800">
                <a:solidFill>
                  <a:schemeClr val="accent2"/>
                </a:solidFill>
              </a:rPr>
              <a:t>A back up person will be trained</a:t>
            </a:r>
            <a:endParaRPr lang="en-US" sz="2800">
              <a:solidFill>
                <a:schemeClr val="accent2"/>
              </a:solidFill>
              <a:cs typeface="Segoe UI"/>
            </a:endParaRPr>
          </a:p>
          <a:p>
            <a:pPr marL="342900" indent="-228600">
              <a:lnSpc>
                <a:spcPct val="90000"/>
              </a:lnSpc>
              <a:spcBef>
                <a:spcPts val="1000"/>
              </a:spcBef>
              <a:buFont typeface="Arial" panose="020B0604020202020204" pitchFamily="34" charset="0"/>
              <a:buChar char="•"/>
            </a:pPr>
            <a:endParaRPr lang="en-US">
              <a:solidFill>
                <a:schemeClr val="tx2"/>
              </a:solidFill>
            </a:endParaRPr>
          </a:p>
          <a:p>
            <a:pPr marL="800100" lvl="1" indent="-228600">
              <a:lnSpc>
                <a:spcPct val="90000"/>
              </a:lnSpc>
              <a:spcBef>
                <a:spcPts val="1000"/>
              </a:spcBef>
              <a:buFont typeface="Arial" panose="020B0604020202020204" pitchFamily="34" charset="0"/>
              <a:buChar char="•"/>
            </a:pPr>
            <a:endParaRPr lang="en-US" sz="700">
              <a:solidFill>
                <a:schemeClr val="tx2"/>
              </a:solidFill>
            </a:endParaRPr>
          </a:p>
          <a:p>
            <a:pPr marL="285750" indent="-228600">
              <a:lnSpc>
                <a:spcPct val="90000"/>
              </a:lnSpc>
              <a:spcBef>
                <a:spcPts val="1000"/>
              </a:spcBef>
              <a:buFont typeface="Arial" panose="020B0604020202020204" pitchFamily="34" charset="0"/>
              <a:buChar char="•"/>
            </a:pPr>
            <a:endParaRPr lang="en-US" sz="700">
              <a:solidFill>
                <a:schemeClr val="tx2"/>
              </a:solidFill>
            </a:endParaRPr>
          </a:p>
          <a:p>
            <a:pPr lvl="1" indent="-228600">
              <a:lnSpc>
                <a:spcPct val="90000"/>
              </a:lnSpc>
              <a:spcBef>
                <a:spcPts val="1000"/>
              </a:spcBef>
              <a:buFont typeface="Arial" panose="020B0604020202020204" pitchFamily="34" charset="0"/>
              <a:buChar char="•"/>
            </a:pPr>
            <a:endParaRPr lang="en-US" sz="700">
              <a:solidFill>
                <a:schemeClr val="tx2"/>
              </a:solidFill>
            </a:endParaRPr>
          </a:p>
          <a:p>
            <a:pPr marL="285750" indent="-228600">
              <a:lnSpc>
                <a:spcPct val="90000"/>
              </a:lnSpc>
              <a:spcBef>
                <a:spcPts val="1000"/>
              </a:spcBef>
              <a:buFont typeface="Arial" panose="020B0604020202020204" pitchFamily="34" charset="0"/>
              <a:buChar char="•"/>
            </a:pPr>
            <a:endParaRPr lang="en-US" sz="700">
              <a:solidFill>
                <a:schemeClr val="tx2"/>
              </a:solidFill>
            </a:endParaRPr>
          </a:p>
          <a:p>
            <a:pPr indent="-228600">
              <a:lnSpc>
                <a:spcPct val="90000"/>
              </a:lnSpc>
              <a:spcBef>
                <a:spcPts val="1000"/>
              </a:spcBef>
              <a:buFont typeface="Arial" panose="020B0604020202020204" pitchFamily="34" charset="0"/>
              <a:buChar char="•"/>
            </a:pPr>
            <a:r>
              <a:rPr lang="en-US" sz="700">
                <a:solidFill>
                  <a:schemeClr val="tx2"/>
                </a:solidFill>
              </a:rPr>
              <a:t>  </a:t>
            </a:r>
            <a:endParaRPr lang="en-US" sz="700">
              <a:solidFill>
                <a:schemeClr val="tx2"/>
              </a:solidFill>
              <a:cs typeface="Segoe UI"/>
            </a:endParaRPr>
          </a:p>
          <a:p>
            <a:pPr marL="285750" indent="-228600">
              <a:lnSpc>
                <a:spcPct val="90000"/>
              </a:lnSpc>
              <a:spcBef>
                <a:spcPts val="1000"/>
              </a:spcBef>
              <a:buFont typeface="Arial" panose="020B0604020202020204" pitchFamily="34" charset="0"/>
              <a:buChar char="•"/>
            </a:pPr>
            <a:endParaRPr lang="en-US" sz="700">
              <a:solidFill>
                <a:schemeClr val="tx2"/>
              </a:solidFill>
            </a:endParaRPr>
          </a:p>
        </p:txBody>
      </p:sp>
      <p:pic>
        <p:nvPicPr>
          <p:cNvPr id="7" name="Graphic 6" descr="Laptop Secure">
            <a:extLst>
              <a:ext uri="{FF2B5EF4-FFF2-40B4-BE49-F238E27FC236}">
                <a16:creationId xmlns:a16="http://schemas.microsoft.com/office/drawing/2014/main" id="{F20B11C6-1F77-EDF9-96DD-0449987B38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22551" y="4706329"/>
            <a:ext cx="2383804" cy="2131273"/>
          </a:xfrm>
          <a:prstGeom prst="rect">
            <a:avLst/>
          </a:prstGeom>
        </p:spPr>
      </p:pic>
    </p:spTree>
    <p:extLst>
      <p:ext uri="{BB962C8B-B14F-4D97-AF65-F5344CB8AC3E}">
        <p14:creationId xmlns:p14="http://schemas.microsoft.com/office/powerpoint/2010/main" val="33943291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4DD5EC-06EC-606D-F4C8-E0F80AE067EC}"/>
              </a:ext>
            </a:extLst>
          </p:cNvPr>
          <p:cNvSpPr>
            <a:spLocks noGrp="1"/>
          </p:cNvSpPr>
          <p:nvPr>
            <p:ph type="title"/>
          </p:nvPr>
        </p:nvSpPr>
        <p:spPr>
          <a:xfrm>
            <a:off x="1028700" y="1967266"/>
            <a:ext cx="2628900" cy="2547257"/>
          </a:xfrm>
          <a:noFill/>
        </p:spPr>
        <p:txBody>
          <a:bodyPr anchor="ctr">
            <a:normAutofit/>
          </a:bodyPr>
          <a:lstStyle/>
          <a:p>
            <a:pPr algn="ctr"/>
            <a:r>
              <a:rPr lang="en-US" sz="3600" b="1">
                <a:solidFill>
                  <a:schemeClr val="accent1">
                    <a:lumMod val="75000"/>
                  </a:schemeClr>
                </a:solidFill>
              </a:rPr>
              <a:t>Staff Training</a:t>
            </a:r>
          </a:p>
        </p:txBody>
      </p:sp>
      <p:pic>
        <p:nvPicPr>
          <p:cNvPr id="3" name="Picture 2">
            <a:extLst>
              <a:ext uri="{FF2B5EF4-FFF2-40B4-BE49-F238E27FC236}">
                <a16:creationId xmlns:a16="http://schemas.microsoft.com/office/drawing/2014/main" id="{2876F1A0-3304-30F6-5107-747C13C272ED}"/>
              </a:ext>
            </a:extLst>
          </p:cNvPr>
          <p:cNvPicPr>
            <a:picLocks noChangeAspect="1"/>
          </p:cNvPicPr>
          <p:nvPr/>
        </p:nvPicPr>
        <p:blipFill>
          <a:blip r:embed="rId3"/>
          <a:stretch>
            <a:fillRect/>
          </a:stretch>
        </p:blipFill>
        <p:spPr>
          <a:xfrm>
            <a:off x="3634943" y="95250"/>
            <a:ext cx="8461170" cy="6858000"/>
          </a:xfrm>
          <a:prstGeom prst="rect">
            <a:avLst/>
          </a:prstGeom>
        </p:spPr>
      </p:pic>
    </p:spTree>
    <p:extLst>
      <p:ext uri="{BB962C8B-B14F-4D97-AF65-F5344CB8AC3E}">
        <p14:creationId xmlns:p14="http://schemas.microsoft.com/office/powerpoint/2010/main" val="20381228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892AAF-575C-F112-CFF7-DF6BE35E4C64}"/>
              </a:ext>
            </a:extLst>
          </p:cNvPr>
          <p:cNvSpPr>
            <a:spLocks noGrp="1"/>
          </p:cNvSpPr>
          <p:nvPr>
            <p:ph type="title"/>
          </p:nvPr>
        </p:nvSpPr>
        <p:spPr>
          <a:xfrm>
            <a:off x="572493" y="91487"/>
            <a:ext cx="11045256" cy="832835"/>
          </a:xfrm>
        </p:spPr>
        <p:txBody>
          <a:bodyPr vert="horz" lIns="91440" tIns="45720" rIns="91440" bIns="45720" rtlCol="0" anchor="b">
            <a:normAutofit/>
          </a:bodyPr>
          <a:lstStyle/>
          <a:p>
            <a:r>
              <a:rPr lang="en-US" sz="5400" b="1"/>
              <a:t>Recordkeeping Requirements</a:t>
            </a:r>
            <a:endParaRPr lang="en-US" sz="5400"/>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56577D1-7295-EF41-C3FE-BF7FDDF34C41}"/>
              </a:ext>
            </a:extLst>
          </p:cNvPr>
          <p:cNvSpPr txBox="1"/>
          <p:nvPr/>
        </p:nvSpPr>
        <p:spPr>
          <a:xfrm>
            <a:off x="452178" y="1790579"/>
            <a:ext cx="7355235" cy="4627172"/>
          </a:xfrm>
          <a:prstGeom prst="rect">
            <a:avLst/>
          </a:prstGeom>
        </p:spPr>
        <p:txBody>
          <a:bodyPr vert="horz" lIns="91440" tIns="45720" rIns="91440" bIns="45720" rtlCol="0" anchor="t">
            <a:noAutofit/>
          </a:bodyPr>
          <a:lstStyle/>
          <a:p>
            <a:pPr marL="800100" lvl="1" indent="-228600">
              <a:lnSpc>
                <a:spcPct val="90000"/>
              </a:lnSpc>
              <a:spcAft>
                <a:spcPts val="600"/>
              </a:spcAft>
              <a:buFont typeface="Arial" panose="020B0604020202020204" pitchFamily="34" charset="0"/>
              <a:buChar char="•"/>
            </a:pPr>
            <a:r>
              <a:rPr lang="en-US" sz="2200">
                <a:solidFill>
                  <a:schemeClr val="accent2"/>
                </a:solidFill>
              </a:rPr>
              <a:t>All CACFP records must be kept 3 years plus the current year</a:t>
            </a:r>
            <a:endParaRPr lang="en-US" sz="2200">
              <a:solidFill>
                <a:schemeClr val="accent2"/>
              </a:solidFill>
              <a:cs typeface="Segoe UI"/>
            </a:endParaRPr>
          </a:p>
          <a:p>
            <a:pPr marL="800100" lvl="4" indent="-228600">
              <a:lnSpc>
                <a:spcPct val="90000"/>
              </a:lnSpc>
              <a:spcAft>
                <a:spcPts val="600"/>
              </a:spcAft>
              <a:buFont typeface="Arial" panose="020B0604020202020204" pitchFamily="34" charset="0"/>
              <a:buChar char="•"/>
            </a:pPr>
            <a:r>
              <a:rPr lang="en-US" sz="2200">
                <a:solidFill>
                  <a:schemeClr val="accent2"/>
                </a:solidFill>
              </a:rPr>
              <a:t>Where are CACFP Records are kept?</a:t>
            </a:r>
            <a:endParaRPr lang="en-US" sz="2200">
              <a:solidFill>
                <a:schemeClr val="accent2"/>
              </a:solidFill>
              <a:cs typeface="Segoe UI"/>
            </a:endParaRPr>
          </a:p>
          <a:p>
            <a:pPr marL="1257300" lvl="5" indent="-228600">
              <a:lnSpc>
                <a:spcPct val="90000"/>
              </a:lnSpc>
              <a:spcAft>
                <a:spcPts val="600"/>
              </a:spcAft>
              <a:buFont typeface="Arial" panose="020B0604020202020204" pitchFamily="34" charset="0"/>
              <a:buChar char="•"/>
            </a:pPr>
            <a:r>
              <a:rPr lang="en-US" sz="2200">
                <a:solidFill>
                  <a:schemeClr val="accent2"/>
                </a:solidFill>
              </a:rPr>
              <a:t>need to be easily accessible for Administrative </a:t>
            </a:r>
          </a:p>
          <a:p>
            <a:pPr marL="1028700" lvl="5">
              <a:lnSpc>
                <a:spcPct val="90000"/>
              </a:lnSpc>
              <a:spcAft>
                <a:spcPts val="600"/>
              </a:spcAft>
            </a:pPr>
            <a:r>
              <a:rPr lang="en-US" sz="2200">
                <a:solidFill>
                  <a:schemeClr val="accent2"/>
                </a:solidFill>
              </a:rPr>
              <a:t>   Reviews and Audits</a:t>
            </a:r>
            <a:endParaRPr lang="en-US" sz="2200">
              <a:solidFill>
                <a:schemeClr val="accent2"/>
              </a:solidFill>
              <a:cs typeface="Segoe UI"/>
            </a:endParaRPr>
          </a:p>
          <a:p>
            <a:pPr marL="1257300" lvl="5" indent="-228600">
              <a:lnSpc>
                <a:spcPct val="90000"/>
              </a:lnSpc>
              <a:spcAft>
                <a:spcPts val="600"/>
              </a:spcAft>
              <a:buFont typeface="Arial" panose="020B0604020202020204" pitchFamily="34" charset="0"/>
              <a:buChar char="•"/>
            </a:pPr>
            <a:r>
              <a:rPr lang="en-US" sz="2200">
                <a:solidFill>
                  <a:schemeClr val="accent2"/>
                </a:solidFill>
              </a:rPr>
              <a:t>Records include but are not limited to:</a:t>
            </a:r>
            <a:endParaRPr lang="en-US" sz="2200">
              <a:solidFill>
                <a:schemeClr val="accent2"/>
              </a:solidFill>
              <a:cs typeface="Segoe UI"/>
            </a:endParaRPr>
          </a:p>
          <a:p>
            <a:pPr marL="1485900" lvl="6">
              <a:lnSpc>
                <a:spcPct val="90000"/>
              </a:lnSpc>
              <a:spcAft>
                <a:spcPts val="600"/>
              </a:spcAft>
            </a:pPr>
            <a:r>
              <a:rPr lang="en-US" sz="2200">
                <a:solidFill>
                  <a:schemeClr val="accent2"/>
                </a:solidFill>
              </a:rPr>
              <a:t>Menus       EIEAs/Enrollment      Claims</a:t>
            </a:r>
            <a:endParaRPr lang="en-US" sz="2200">
              <a:solidFill>
                <a:schemeClr val="accent2"/>
              </a:solidFill>
              <a:cs typeface="Segoe UI"/>
            </a:endParaRPr>
          </a:p>
          <a:p>
            <a:pPr marL="1485900" lvl="6">
              <a:lnSpc>
                <a:spcPct val="90000"/>
              </a:lnSpc>
              <a:spcAft>
                <a:spcPts val="600"/>
              </a:spcAft>
            </a:pPr>
            <a:r>
              <a:rPr lang="en-US" sz="2200">
                <a:solidFill>
                  <a:schemeClr val="accent2"/>
                </a:solidFill>
              </a:rPr>
              <a:t>Financial Records           Receipts</a:t>
            </a:r>
            <a:endParaRPr lang="en-US" sz="2200">
              <a:solidFill>
                <a:schemeClr val="accent2"/>
              </a:solidFill>
              <a:cs typeface="Segoe UI"/>
            </a:endParaRPr>
          </a:p>
          <a:p>
            <a:pPr marL="800100" lvl="4" indent="-228600">
              <a:lnSpc>
                <a:spcPct val="90000"/>
              </a:lnSpc>
              <a:spcAft>
                <a:spcPts val="600"/>
              </a:spcAft>
              <a:buFont typeface="Arial" panose="020B0604020202020204" pitchFamily="34" charset="0"/>
              <a:buChar char="•"/>
            </a:pPr>
            <a:r>
              <a:rPr lang="en-US" sz="2200">
                <a:solidFill>
                  <a:schemeClr val="accent2"/>
                </a:solidFill>
              </a:rPr>
              <a:t>Who is responsible for which CACFP records?</a:t>
            </a:r>
            <a:endParaRPr lang="en-US" sz="2200">
              <a:solidFill>
                <a:schemeClr val="accent2"/>
              </a:solidFill>
              <a:cs typeface="Segoe UI"/>
            </a:endParaRPr>
          </a:p>
          <a:p>
            <a:pPr marL="1257300" lvl="5" indent="-228600">
              <a:lnSpc>
                <a:spcPct val="90000"/>
              </a:lnSpc>
              <a:spcAft>
                <a:spcPts val="600"/>
              </a:spcAft>
              <a:buFont typeface="Arial" panose="020B0604020202020204" pitchFamily="34" charset="0"/>
              <a:buChar char="•"/>
            </a:pPr>
            <a:r>
              <a:rPr lang="en-US" sz="2200">
                <a:solidFill>
                  <a:schemeClr val="accent2"/>
                </a:solidFill>
              </a:rPr>
              <a:t>We will identify person(s) responsible for which CACFP records</a:t>
            </a:r>
            <a:endParaRPr lang="en-US" sz="2200">
              <a:solidFill>
                <a:schemeClr val="accent2"/>
              </a:solidFill>
              <a:cs typeface="Segoe UI"/>
            </a:endParaRPr>
          </a:p>
          <a:p>
            <a:pPr marL="1257300" lvl="5" indent="-228600">
              <a:lnSpc>
                <a:spcPct val="90000"/>
              </a:lnSpc>
              <a:spcAft>
                <a:spcPts val="600"/>
              </a:spcAft>
              <a:buFont typeface="Arial" panose="020B0604020202020204" pitchFamily="34" charset="0"/>
              <a:buChar char="•"/>
            </a:pPr>
            <a:r>
              <a:rPr lang="en-US" sz="2200">
                <a:solidFill>
                  <a:schemeClr val="accent2"/>
                </a:solidFill>
                <a:hlinkClick r:id="rId3">
                  <a:extLst>
                    <a:ext uri="{A12FA001-AC4F-418D-AE19-62706E023703}">
                      <ahyp:hlinkClr xmlns:ahyp="http://schemas.microsoft.com/office/drawing/2018/hyperlinkcolor" val="tx"/>
                    </a:ext>
                  </a:extLst>
                </a:hlinkClick>
              </a:rPr>
              <a:t>CACFP - Record Keeping Requirements (www.k12.wa.us)</a:t>
            </a:r>
            <a:endParaRPr lang="en-US" sz="2200">
              <a:solidFill>
                <a:schemeClr val="accent2"/>
              </a:solidFill>
              <a:cs typeface="Segoe UI"/>
            </a:endParaRPr>
          </a:p>
          <a:p>
            <a:pPr marL="1257300" lvl="5" indent="-228600">
              <a:lnSpc>
                <a:spcPct val="90000"/>
              </a:lnSpc>
              <a:spcAft>
                <a:spcPts val="600"/>
              </a:spcAft>
              <a:buFont typeface="Arial" panose="020B0604020202020204" pitchFamily="34" charset="0"/>
              <a:buChar char="•"/>
            </a:pPr>
            <a:endParaRPr lang="en-US" sz="2000">
              <a:cs typeface="Segoe UI"/>
            </a:endParaRPr>
          </a:p>
        </p:txBody>
      </p:sp>
      <p:pic>
        <p:nvPicPr>
          <p:cNvPr id="5" name="Picture 4" descr="Colored organizers on shelves">
            <a:extLst>
              <a:ext uri="{FF2B5EF4-FFF2-40B4-BE49-F238E27FC236}">
                <a16:creationId xmlns:a16="http://schemas.microsoft.com/office/drawing/2014/main" id="{3C600925-A057-87DE-A5FD-97F7E27B83FC}"/>
              </a:ext>
            </a:extLst>
          </p:cNvPr>
          <p:cNvPicPr>
            <a:picLocks noChangeAspect="1"/>
          </p:cNvPicPr>
          <p:nvPr/>
        </p:nvPicPr>
        <p:blipFill rotWithShape="1">
          <a:blip r:embed="rId4"/>
          <a:srcRect l="8190" r="26870" b="-2"/>
          <a:stretch/>
        </p:blipFill>
        <p:spPr>
          <a:xfrm>
            <a:off x="7876183" y="2214292"/>
            <a:ext cx="4034642" cy="3789038"/>
          </a:xfrm>
          <a:prstGeom prst="rect">
            <a:avLst/>
          </a:prstGeom>
        </p:spPr>
      </p:pic>
    </p:spTree>
    <p:extLst>
      <p:ext uri="{BB962C8B-B14F-4D97-AF65-F5344CB8AC3E}">
        <p14:creationId xmlns:p14="http://schemas.microsoft.com/office/powerpoint/2010/main" val="11429239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4DD5EC-06EC-606D-F4C8-E0F80AE067EC}"/>
              </a:ext>
            </a:extLst>
          </p:cNvPr>
          <p:cNvSpPr>
            <a:spLocks noGrp="1"/>
          </p:cNvSpPr>
          <p:nvPr>
            <p:ph type="title"/>
          </p:nvPr>
        </p:nvSpPr>
        <p:spPr>
          <a:xfrm>
            <a:off x="1028700" y="1967266"/>
            <a:ext cx="2628900" cy="2547257"/>
          </a:xfrm>
          <a:noFill/>
        </p:spPr>
        <p:txBody>
          <a:bodyPr anchor="ctr">
            <a:normAutofit/>
          </a:bodyPr>
          <a:lstStyle/>
          <a:p>
            <a:pPr algn="ctr"/>
            <a:r>
              <a:rPr lang="en-US" sz="3600" b="1">
                <a:solidFill>
                  <a:schemeClr val="accent1">
                    <a:lumMod val="75000"/>
                  </a:schemeClr>
                </a:solidFill>
              </a:rPr>
              <a:t>Staff Training</a:t>
            </a:r>
          </a:p>
        </p:txBody>
      </p:sp>
      <p:pic>
        <p:nvPicPr>
          <p:cNvPr id="5" name="Picture 4">
            <a:extLst>
              <a:ext uri="{FF2B5EF4-FFF2-40B4-BE49-F238E27FC236}">
                <a16:creationId xmlns:a16="http://schemas.microsoft.com/office/drawing/2014/main" id="{AE212F59-83B8-E140-2D41-702B66D77E0E}"/>
              </a:ext>
            </a:extLst>
          </p:cNvPr>
          <p:cNvPicPr>
            <a:picLocks noChangeAspect="1"/>
          </p:cNvPicPr>
          <p:nvPr/>
        </p:nvPicPr>
        <p:blipFill>
          <a:blip r:embed="rId3"/>
          <a:stretch>
            <a:fillRect/>
          </a:stretch>
        </p:blipFill>
        <p:spPr>
          <a:xfrm>
            <a:off x="3976558" y="147918"/>
            <a:ext cx="8429444" cy="6710082"/>
          </a:xfrm>
          <a:prstGeom prst="rect">
            <a:avLst/>
          </a:prstGeom>
        </p:spPr>
      </p:pic>
    </p:spTree>
    <p:extLst>
      <p:ext uri="{BB962C8B-B14F-4D97-AF65-F5344CB8AC3E}">
        <p14:creationId xmlns:p14="http://schemas.microsoft.com/office/powerpoint/2010/main" val="740816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575AFD-7CEB-44A7-9016-81686E9EF6C8}"/>
              </a:ext>
            </a:extLst>
          </p:cNvPr>
          <p:cNvSpPr>
            <a:spLocks noGrp="1"/>
          </p:cNvSpPr>
          <p:nvPr>
            <p:ph type="title"/>
          </p:nvPr>
        </p:nvSpPr>
        <p:spPr>
          <a:xfrm>
            <a:off x="131694" y="75150"/>
            <a:ext cx="5318130" cy="1573293"/>
          </a:xfrm>
        </p:spPr>
        <p:txBody>
          <a:bodyPr vert="horz" lIns="91440" tIns="45720" rIns="91440" bIns="45720" rtlCol="0" anchor="b">
            <a:normAutofit/>
          </a:bodyPr>
          <a:lstStyle/>
          <a:p>
            <a:r>
              <a:rPr lang="en-US" sz="3200" b="1" kern="1200">
                <a:latin typeface="+mj-lt"/>
                <a:ea typeface="+mj-ea"/>
                <a:cs typeface="+mj-cs"/>
              </a:rPr>
              <a:t>Required Annual CACFP Staff </a:t>
            </a:r>
            <a:br>
              <a:rPr lang="en-US" sz="3200" b="1" kern="1200"/>
            </a:br>
            <a:r>
              <a:rPr lang="en-US" sz="3200" b="1" kern="1200">
                <a:latin typeface="+mj-lt"/>
                <a:ea typeface="+mj-ea"/>
                <a:cs typeface="+mj-cs"/>
              </a:rPr>
              <a:t>Training Documentation</a:t>
            </a:r>
          </a:p>
        </p:txBody>
      </p:sp>
      <p:sp>
        <p:nvSpPr>
          <p:cNvPr id="24"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88A36D4-6DC4-4B85-8312-56EDBA4611CB}"/>
              </a:ext>
            </a:extLst>
          </p:cNvPr>
          <p:cNvSpPr txBox="1"/>
          <p:nvPr/>
        </p:nvSpPr>
        <p:spPr>
          <a:xfrm>
            <a:off x="630936" y="2660904"/>
            <a:ext cx="4818888" cy="3547872"/>
          </a:xfrm>
          <a:prstGeom prst="rect">
            <a:avLst/>
          </a:prstGeom>
        </p:spPr>
        <p:txBody>
          <a:bodyPr vert="horz" lIns="91440" tIns="45720" rIns="91440" bIns="45720" rtlCol="0" anchor="t">
            <a:normAutofit/>
          </a:bodyPr>
          <a:lstStyle/>
          <a:p>
            <a:pPr indent="-228600">
              <a:lnSpc>
                <a:spcPct val="90000"/>
              </a:lnSpc>
              <a:spcAft>
                <a:spcPts val="744"/>
              </a:spcAft>
              <a:buFont typeface="Arial" panose="020B0604020202020204" pitchFamily="34" charset="0"/>
              <a:buChar char="•"/>
              <a:defRPr/>
            </a:pPr>
            <a:r>
              <a:rPr lang="en-US" sz="2800" b="1"/>
              <a:t>Annual CACFP Training and Civil Rights Training Agenda and Sign In Sheet</a:t>
            </a:r>
            <a:endParaRPr lang="en-US" sz="2800" b="1">
              <a:cs typeface="Segoe UI"/>
            </a:endParaRPr>
          </a:p>
          <a:p>
            <a:pPr marL="0" marR="0" lvl="0" indent="-228600" fontAlgn="auto">
              <a:lnSpc>
                <a:spcPct val="90000"/>
              </a:lnSpc>
              <a:spcBef>
                <a:spcPts val="0"/>
              </a:spcBef>
              <a:spcAft>
                <a:spcPts val="800"/>
              </a:spcAft>
              <a:buClrTx/>
              <a:buSzTx/>
              <a:buFont typeface="Arial" panose="020B0604020202020204" pitchFamily="34" charset="0"/>
              <a:buChar char="•"/>
              <a:tabLst/>
              <a:defRPr/>
            </a:pPr>
            <a:endParaRPr kumimoji="0" lang="en-US" sz="2200" b="0" i="0" u="none" strike="noStrike" cap="none" spc="0" normalizeH="0" baseline="0" noProof="0">
              <a:ln>
                <a:noFill/>
              </a:ln>
              <a:effectLst/>
              <a:uLnTx/>
              <a:uFillTx/>
            </a:endParaRPr>
          </a:p>
        </p:txBody>
      </p:sp>
      <p:pic>
        <p:nvPicPr>
          <p:cNvPr id="17" name="Picture 16">
            <a:extLst>
              <a:ext uri="{FF2B5EF4-FFF2-40B4-BE49-F238E27FC236}">
                <a16:creationId xmlns:a16="http://schemas.microsoft.com/office/drawing/2014/main" id="{A0BCD402-9762-C20E-6D7A-AC2B45B5DB7F}"/>
              </a:ext>
            </a:extLst>
          </p:cNvPr>
          <p:cNvPicPr>
            <a:picLocks noChangeAspect="1"/>
          </p:cNvPicPr>
          <p:nvPr/>
        </p:nvPicPr>
        <p:blipFill>
          <a:blip r:embed="rId3"/>
          <a:stretch>
            <a:fillRect/>
          </a:stretch>
        </p:blipFill>
        <p:spPr>
          <a:xfrm>
            <a:off x="5665354" y="153977"/>
            <a:ext cx="6063598" cy="6628874"/>
          </a:xfrm>
          <a:prstGeom prst="rect">
            <a:avLst/>
          </a:prstGeom>
        </p:spPr>
      </p:pic>
    </p:spTree>
    <p:extLst>
      <p:ext uri="{BB962C8B-B14F-4D97-AF65-F5344CB8AC3E}">
        <p14:creationId xmlns:p14="http://schemas.microsoft.com/office/powerpoint/2010/main" val="35812288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A8A18-F755-60C5-533D-433815062129}"/>
              </a:ext>
            </a:extLst>
          </p:cNvPr>
          <p:cNvSpPr>
            <a:spLocks noGrp="1"/>
          </p:cNvSpPr>
          <p:nvPr>
            <p:ph type="title"/>
          </p:nvPr>
        </p:nvSpPr>
        <p:spPr>
          <a:xfrm>
            <a:off x="740979" y="268014"/>
            <a:ext cx="11098924" cy="1418896"/>
          </a:xfrm>
        </p:spPr>
        <p:txBody>
          <a:bodyPr>
            <a:normAutofit/>
          </a:bodyPr>
          <a:lstStyle/>
          <a:p>
            <a:r>
              <a:rPr lang="en-US" sz="4700">
                <a:solidFill>
                  <a:schemeClr val="tx1"/>
                </a:solidFill>
                <a:cs typeface="Segoe UI"/>
              </a:rPr>
              <a:t>CACFP Reimbursement </a:t>
            </a:r>
          </a:p>
        </p:txBody>
      </p:sp>
      <p:sp>
        <p:nvSpPr>
          <p:cNvPr id="3" name="Content Placeholder 2">
            <a:extLst>
              <a:ext uri="{FF2B5EF4-FFF2-40B4-BE49-F238E27FC236}">
                <a16:creationId xmlns:a16="http://schemas.microsoft.com/office/drawing/2014/main" id="{9305FE42-92C6-46CC-7AA7-2038363F4501}"/>
              </a:ext>
            </a:extLst>
          </p:cNvPr>
          <p:cNvSpPr>
            <a:spLocks noGrp="1"/>
          </p:cNvSpPr>
          <p:nvPr>
            <p:ph idx="1"/>
          </p:nvPr>
        </p:nvSpPr>
        <p:spPr>
          <a:xfrm>
            <a:off x="740979" y="1686910"/>
            <a:ext cx="5171090" cy="5029200"/>
          </a:xfrm>
        </p:spPr>
        <p:txBody>
          <a:bodyPr vert="horz" lIns="91440" tIns="45720" rIns="91440" bIns="45720" rtlCol="0" anchor="t">
            <a:normAutofit/>
          </a:bodyPr>
          <a:lstStyle/>
          <a:p>
            <a:pPr>
              <a:buFont typeface="Wingdings" panose="05000000000000000000" pitchFamily="2" charset="2"/>
              <a:buChar char="§"/>
            </a:pPr>
            <a:r>
              <a:rPr lang="en-US">
                <a:cs typeface="Segoe UI"/>
              </a:rPr>
              <a:t>Every year in July, the USDA assigns reimbursement rates to each meal type by eligibility category.</a:t>
            </a:r>
          </a:p>
          <a:p>
            <a:pPr>
              <a:buFont typeface="Wingdings" panose="05000000000000000000" pitchFamily="2" charset="2"/>
              <a:buChar char="§"/>
            </a:pPr>
            <a:r>
              <a:rPr lang="en-US">
                <a:cs typeface="Segoe UI"/>
              </a:rPr>
              <a:t>When conducting the Study Month each October it is based on participants eligibility this information is entered into WINS </a:t>
            </a:r>
          </a:p>
          <a:p>
            <a:pPr>
              <a:buFont typeface="Wingdings" panose="05000000000000000000" pitchFamily="2" charset="2"/>
              <a:buChar char="§"/>
            </a:pPr>
            <a:r>
              <a:rPr lang="en-US">
                <a:cs typeface="Segoe UI"/>
              </a:rPr>
              <a:t>This determines our unique reimbursement percentage rate for the year</a:t>
            </a:r>
          </a:p>
          <a:p>
            <a:pPr marL="0" indent="0">
              <a:buNone/>
            </a:pPr>
            <a:endParaRPr lang="en-US" sz="3200">
              <a:cs typeface="Segoe UI"/>
            </a:endParaRPr>
          </a:p>
          <a:p>
            <a:endParaRPr lang="en-US" sz="3200">
              <a:cs typeface="Segoe UI"/>
            </a:endParaRPr>
          </a:p>
          <a:p>
            <a:endParaRPr lang="en-US" sz="3200">
              <a:cs typeface="Segoe UI"/>
            </a:endParaRPr>
          </a:p>
        </p:txBody>
      </p:sp>
      <p:graphicFrame>
        <p:nvGraphicFramePr>
          <p:cNvPr id="5" name="Table 4">
            <a:extLst>
              <a:ext uri="{FF2B5EF4-FFF2-40B4-BE49-F238E27FC236}">
                <a16:creationId xmlns:a16="http://schemas.microsoft.com/office/drawing/2014/main" id="{92553548-8814-7B66-EF43-E902578D3C2A}"/>
              </a:ext>
            </a:extLst>
          </p:cNvPr>
          <p:cNvGraphicFramePr>
            <a:graphicFrameLocks noGrp="1"/>
          </p:cNvGraphicFramePr>
          <p:nvPr>
            <p:extLst>
              <p:ext uri="{D42A27DB-BD31-4B8C-83A1-F6EECF244321}">
                <p14:modId xmlns:p14="http://schemas.microsoft.com/office/powerpoint/2010/main" val="1699449753"/>
              </p:ext>
            </p:extLst>
          </p:nvPr>
        </p:nvGraphicFramePr>
        <p:xfrm>
          <a:off x="6017172" y="2102069"/>
          <a:ext cx="5817554" cy="3704774"/>
        </p:xfrm>
        <a:graphic>
          <a:graphicData uri="http://schemas.openxmlformats.org/drawingml/2006/table">
            <a:tbl>
              <a:tblPr firstRow="1" bandRow="1">
                <a:tableStyleId>{5C22544A-7EE6-4342-B048-85BDC9FD1C3A}</a:tableStyleId>
              </a:tblPr>
              <a:tblGrid>
                <a:gridCol w="2110086">
                  <a:extLst>
                    <a:ext uri="{9D8B030D-6E8A-4147-A177-3AD203B41FA5}">
                      <a16:colId xmlns:a16="http://schemas.microsoft.com/office/drawing/2014/main" val="315517330"/>
                    </a:ext>
                  </a:extLst>
                </a:gridCol>
                <a:gridCol w="1043188">
                  <a:extLst>
                    <a:ext uri="{9D8B030D-6E8A-4147-A177-3AD203B41FA5}">
                      <a16:colId xmlns:a16="http://schemas.microsoft.com/office/drawing/2014/main" val="160620057"/>
                    </a:ext>
                  </a:extLst>
                </a:gridCol>
                <a:gridCol w="1458094">
                  <a:extLst>
                    <a:ext uri="{9D8B030D-6E8A-4147-A177-3AD203B41FA5}">
                      <a16:colId xmlns:a16="http://schemas.microsoft.com/office/drawing/2014/main" val="185337125"/>
                    </a:ext>
                  </a:extLst>
                </a:gridCol>
                <a:gridCol w="1206186">
                  <a:extLst>
                    <a:ext uri="{9D8B030D-6E8A-4147-A177-3AD203B41FA5}">
                      <a16:colId xmlns:a16="http://schemas.microsoft.com/office/drawing/2014/main" val="2788953236"/>
                    </a:ext>
                  </a:extLst>
                </a:gridCol>
              </a:tblGrid>
              <a:tr h="1524656">
                <a:tc>
                  <a:txBody>
                    <a:bodyPr/>
                    <a:lstStyle/>
                    <a:p>
                      <a:pPr algn="l"/>
                      <a:r>
                        <a:rPr lang="en-US" sz="1700">
                          <a:solidFill>
                            <a:schemeClr val="accent2"/>
                          </a:solidFill>
                          <a:effectLst/>
                        </a:rPr>
                        <a:t>Meal</a:t>
                      </a:r>
                      <a:endParaRPr lang="en-US" sz="1700" b="1">
                        <a:solidFill>
                          <a:schemeClr val="accent2"/>
                        </a:solidFill>
                        <a:effectLst/>
                      </a:endParaRPr>
                    </a:p>
                  </a:txBody>
                  <a:tcPr marL="90505" marR="90505" marT="90505" marB="90505" anchor="ctr"/>
                </a:tc>
                <a:tc>
                  <a:txBody>
                    <a:bodyPr/>
                    <a:lstStyle/>
                    <a:p>
                      <a:pPr algn="l"/>
                      <a:r>
                        <a:rPr lang="en-US" sz="1700">
                          <a:solidFill>
                            <a:schemeClr val="accent2"/>
                          </a:solidFill>
                          <a:effectLst/>
                        </a:rPr>
                        <a:t>Free</a:t>
                      </a:r>
                      <a:endParaRPr lang="en-US" sz="1700" b="1">
                        <a:solidFill>
                          <a:schemeClr val="accent2"/>
                        </a:solidFill>
                        <a:effectLst/>
                      </a:endParaRPr>
                    </a:p>
                  </a:txBody>
                  <a:tcPr marL="90505" marR="90505" marT="90505" marB="90505" anchor="ctr"/>
                </a:tc>
                <a:tc>
                  <a:txBody>
                    <a:bodyPr/>
                    <a:lstStyle/>
                    <a:p>
                      <a:pPr algn="l"/>
                      <a:r>
                        <a:rPr lang="en-US" sz="1700">
                          <a:solidFill>
                            <a:schemeClr val="accent2"/>
                          </a:solidFill>
                          <a:effectLst/>
                        </a:rPr>
                        <a:t>Reduced-Price</a:t>
                      </a:r>
                      <a:endParaRPr lang="en-US" sz="1700" b="1">
                        <a:solidFill>
                          <a:schemeClr val="accent2"/>
                        </a:solidFill>
                        <a:effectLst/>
                      </a:endParaRPr>
                    </a:p>
                  </a:txBody>
                  <a:tcPr marL="90505" marR="90505" marT="90505" marB="90505" anchor="ctr"/>
                </a:tc>
                <a:tc>
                  <a:txBody>
                    <a:bodyPr/>
                    <a:lstStyle/>
                    <a:p>
                      <a:pPr algn="l"/>
                      <a:r>
                        <a:rPr lang="en-US" sz="1700">
                          <a:solidFill>
                            <a:schemeClr val="accent2"/>
                          </a:solidFill>
                          <a:effectLst/>
                        </a:rPr>
                        <a:t>Paid</a:t>
                      </a:r>
                    </a:p>
                    <a:p>
                      <a:pPr algn="l"/>
                      <a:r>
                        <a:rPr lang="en-US" sz="1700">
                          <a:solidFill>
                            <a:schemeClr val="accent2"/>
                          </a:solidFill>
                          <a:effectLst/>
                        </a:rPr>
                        <a:t>(above-scale)</a:t>
                      </a:r>
                      <a:endParaRPr lang="en-US" sz="1700" b="1">
                        <a:solidFill>
                          <a:schemeClr val="accent2"/>
                        </a:solidFill>
                        <a:effectLst/>
                      </a:endParaRPr>
                    </a:p>
                  </a:txBody>
                  <a:tcPr marL="90505" marR="90505" marT="90505" marB="90505" anchor="ctr"/>
                </a:tc>
                <a:extLst>
                  <a:ext uri="{0D108BD9-81ED-4DB2-BD59-A6C34878D82A}">
                    <a16:rowId xmlns:a16="http://schemas.microsoft.com/office/drawing/2014/main" val="214242191"/>
                  </a:ext>
                </a:extLst>
              </a:tr>
              <a:tr h="726706">
                <a:tc>
                  <a:txBody>
                    <a:bodyPr/>
                    <a:lstStyle/>
                    <a:p>
                      <a:pPr algn="l" fontAlgn="t"/>
                      <a:r>
                        <a:rPr lang="en-US" sz="1700">
                          <a:solidFill>
                            <a:schemeClr val="accent2"/>
                          </a:solidFill>
                          <a:effectLst/>
                        </a:rPr>
                        <a:t>Breakfast</a:t>
                      </a:r>
                    </a:p>
                  </a:txBody>
                  <a:tcPr marL="90505" marR="90505" marT="90505" marB="90505"/>
                </a:tc>
                <a:tc>
                  <a:txBody>
                    <a:bodyPr/>
                    <a:lstStyle/>
                    <a:p>
                      <a:pPr algn="l" fontAlgn="t"/>
                      <a:r>
                        <a:rPr lang="en-US" sz="1700">
                          <a:solidFill>
                            <a:schemeClr val="accent2"/>
                          </a:solidFill>
                          <a:effectLst/>
                        </a:rPr>
                        <a:t>$2.28</a:t>
                      </a:r>
                    </a:p>
                  </a:txBody>
                  <a:tcPr marL="90505" marR="90505" marT="90505" marB="90505"/>
                </a:tc>
                <a:tc>
                  <a:txBody>
                    <a:bodyPr/>
                    <a:lstStyle/>
                    <a:p>
                      <a:pPr algn="l" fontAlgn="t"/>
                      <a:r>
                        <a:rPr lang="en-US" sz="1700">
                          <a:solidFill>
                            <a:schemeClr val="accent2"/>
                          </a:solidFill>
                          <a:effectLst/>
                        </a:rPr>
                        <a:t>$1.98</a:t>
                      </a:r>
                    </a:p>
                  </a:txBody>
                  <a:tcPr marL="90505" marR="90505" marT="90505" marB="90505"/>
                </a:tc>
                <a:tc>
                  <a:txBody>
                    <a:bodyPr/>
                    <a:lstStyle/>
                    <a:p>
                      <a:pPr algn="l" fontAlgn="t"/>
                      <a:r>
                        <a:rPr lang="en-US" sz="1700">
                          <a:solidFill>
                            <a:schemeClr val="accent2"/>
                          </a:solidFill>
                          <a:effectLst/>
                        </a:rPr>
                        <a:t>$0.38</a:t>
                      </a:r>
                    </a:p>
                  </a:txBody>
                  <a:tcPr marL="90505" marR="90505" marT="90505" marB="90505"/>
                </a:tc>
                <a:extLst>
                  <a:ext uri="{0D108BD9-81ED-4DB2-BD59-A6C34878D82A}">
                    <a16:rowId xmlns:a16="http://schemas.microsoft.com/office/drawing/2014/main" val="4125563576"/>
                  </a:ext>
                </a:extLst>
              </a:tr>
              <a:tr h="726706">
                <a:tc>
                  <a:txBody>
                    <a:bodyPr/>
                    <a:lstStyle/>
                    <a:p>
                      <a:pPr algn="l" fontAlgn="t"/>
                      <a:r>
                        <a:rPr lang="en-US" sz="1700">
                          <a:solidFill>
                            <a:schemeClr val="accent2"/>
                          </a:solidFill>
                          <a:effectLst/>
                        </a:rPr>
                        <a:t>Lunch/Supper </a:t>
                      </a:r>
                    </a:p>
                  </a:txBody>
                  <a:tcPr marL="90505" marR="90505" marT="90505" marB="90505"/>
                </a:tc>
                <a:tc>
                  <a:txBody>
                    <a:bodyPr/>
                    <a:lstStyle/>
                    <a:p>
                      <a:pPr algn="l" fontAlgn="t"/>
                      <a:r>
                        <a:rPr lang="en-US" sz="1700">
                          <a:solidFill>
                            <a:schemeClr val="accent2"/>
                          </a:solidFill>
                          <a:effectLst/>
                        </a:rPr>
                        <a:t>$4.25</a:t>
                      </a:r>
                    </a:p>
                  </a:txBody>
                  <a:tcPr marL="90505" marR="90505" marT="90505" marB="90505"/>
                </a:tc>
                <a:tc>
                  <a:txBody>
                    <a:bodyPr/>
                    <a:lstStyle/>
                    <a:p>
                      <a:pPr algn="l" fontAlgn="t"/>
                      <a:r>
                        <a:rPr lang="en-US" sz="1700">
                          <a:solidFill>
                            <a:schemeClr val="accent2"/>
                          </a:solidFill>
                          <a:effectLst/>
                        </a:rPr>
                        <a:t>$3.85</a:t>
                      </a:r>
                    </a:p>
                  </a:txBody>
                  <a:tcPr marL="90505" marR="90505" marT="90505" marB="90505"/>
                </a:tc>
                <a:tc>
                  <a:txBody>
                    <a:bodyPr/>
                    <a:lstStyle/>
                    <a:p>
                      <a:pPr algn="l" fontAlgn="t"/>
                      <a:r>
                        <a:rPr lang="en-US" sz="1700">
                          <a:solidFill>
                            <a:schemeClr val="accent2"/>
                          </a:solidFill>
                          <a:effectLst/>
                        </a:rPr>
                        <a:t>$0.40</a:t>
                      </a:r>
                    </a:p>
                  </a:txBody>
                  <a:tcPr marL="90505" marR="90505" marT="90505" marB="90505"/>
                </a:tc>
                <a:extLst>
                  <a:ext uri="{0D108BD9-81ED-4DB2-BD59-A6C34878D82A}">
                    <a16:rowId xmlns:a16="http://schemas.microsoft.com/office/drawing/2014/main" val="11739621"/>
                  </a:ext>
                </a:extLst>
              </a:tr>
              <a:tr h="726706">
                <a:tc>
                  <a:txBody>
                    <a:bodyPr/>
                    <a:lstStyle/>
                    <a:p>
                      <a:pPr algn="l" fontAlgn="t"/>
                      <a:r>
                        <a:rPr lang="en-US" sz="1700">
                          <a:solidFill>
                            <a:schemeClr val="accent2"/>
                          </a:solidFill>
                          <a:effectLst/>
                        </a:rPr>
                        <a:t>Supplements</a:t>
                      </a:r>
                    </a:p>
                  </a:txBody>
                  <a:tcPr marL="90505" marR="90505" marT="90505" marB="90505"/>
                </a:tc>
                <a:tc>
                  <a:txBody>
                    <a:bodyPr/>
                    <a:lstStyle/>
                    <a:p>
                      <a:pPr algn="l" fontAlgn="t"/>
                      <a:r>
                        <a:rPr lang="en-US" sz="1700">
                          <a:solidFill>
                            <a:schemeClr val="accent2"/>
                          </a:solidFill>
                          <a:effectLst/>
                        </a:rPr>
                        <a:t>$1.17</a:t>
                      </a:r>
                    </a:p>
                  </a:txBody>
                  <a:tcPr marL="90505" marR="90505" marT="90505" marB="90505"/>
                </a:tc>
                <a:tc>
                  <a:txBody>
                    <a:bodyPr/>
                    <a:lstStyle/>
                    <a:p>
                      <a:pPr algn="l" fontAlgn="t"/>
                      <a:r>
                        <a:rPr lang="en-US" sz="1700">
                          <a:solidFill>
                            <a:schemeClr val="accent2"/>
                          </a:solidFill>
                          <a:effectLst/>
                        </a:rPr>
                        <a:t>$0.58</a:t>
                      </a:r>
                    </a:p>
                  </a:txBody>
                  <a:tcPr marL="90505" marR="90505" marT="90505" marB="90505"/>
                </a:tc>
                <a:tc>
                  <a:txBody>
                    <a:bodyPr/>
                    <a:lstStyle/>
                    <a:p>
                      <a:pPr algn="l" fontAlgn="t"/>
                      <a:r>
                        <a:rPr lang="en-US" sz="1700">
                          <a:solidFill>
                            <a:schemeClr val="accent2"/>
                          </a:solidFill>
                          <a:effectLst/>
                        </a:rPr>
                        <a:t>$0.10</a:t>
                      </a:r>
                    </a:p>
                  </a:txBody>
                  <a:tcPr marL="90505" marR="90505" marT="90505" marB="90505"/>
                </a:tc>
                <a:extLst>
                  <a:ext uri="{0D108BD9-81ED-4DB2-BD59-A6C34878D82A}">
                    <a16:rowId xmlns:a16="http://schemas.microsoft.com/office/drawing/2014/main" val="452819084"/>
                  </a:ext>
                </a:extLst>
              </a:tr>
            </a:tbl>
          </a:graphicData>
        </a:graphic>
      </p:graphicFrame>
    </p:spTree>
    <p:extLst>
      <p:ext uri="{BB962C8B-B14F-4D97-AF65-F5344CB8AC3E}">
        <p14:creationId xmlns:p14="http://schemas.microsoft.com/office/powerpoint/2010/main" val="32261959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92AAF-575C-F112-CFF7-DF6BE35E4C64}"/>
              </a:ext>
            </a:extLst>
          </p:cNvPr>
          <p:cNvSpPr>
            <a:spLocks noGrp="1"/>
          </p:cNvSpPr>
          <p:nvPr>
            <p:ph type="title"/>
          </p:nvPr>
        </p:nvSpPr>
        <p:spPr>
          <a:xfrm>
            <a:off x="1137036" y="75675"/>
            <a:ext cx="9543405" cy="1017927"/>
          </a:xfrm>
        </p:spPr>
        <p:txBody>
          <a:bodyPr vert="horz" lIns="91440" tIns="45720" rIns="91440" bIns="45720" rtlCol="0" anchor="ctr">
            <a:normAutofit/>
          </a:bodyPr>
          <a:lstStyle/>
          <a:p>
            <a:pPr algn="ctr"/>
            <a:r>
              <a:rPr lang="en-US" sz="4700" b="1"/>
              <a:t>CACFP Reimbursement</a:t>
            </a:r>
            <a:endParaRPr lang="en-US" sz="4700" kern="1200">
              <a:latin typeface="+mj-lt"/>
              <a:ea typeface="+mj-ea"/>
              <a:cs typeface="+mj-cs"/>
            </a:endParaRPr>
          </a:p>
        </p:txBody>
      </p:sp>
      <p:sp>
        <p:nvSpPr>
          <p:cNvPr id="4" name="TextBox 3">
            <a:extLst>
              <a:ext uri="{FF2B5EF4-FFF2-40B4-BE49-F238E27FC236}">
                <a16:creationId xmlns:a16="http://schemas.microsoft.com/office/drawing/2014/main" id="{056577D1-7295-EF41-C3FE-BF7FDDF34C41}"/>
              </a:ext>
            </a:extLst>
          </p:cNvPr>
          <p:cNvSpPr txBox="1"/>
          <p:nvPr/>
        </p:nvSpPr>
        <p:spPr>
          <a:xfrm>
            <a:off x="804670" y="1737360"/>
            <a:ext cx="9726695" cy="4908878"/>
          </a:xfrm>
          <a:prstGeom prst="rect">
            <a:avLst/>
          </a:prstGeom>
        </p:spPr>
        <p:txBody>
          <a:bodyPr vert="horz" lIns="91440" tIns="45720" rIns="91440" bIns="45720" rtlCol="0" anchor="ctr">
            <a:normAutofit/>
          </a:bodyPr>
          <a:lstStyle/>
          <a:p>
            <a:pPr marL="1257300" lvl="5" indent="-228600">
              <a:lnSpc>
                <a:spcPct val="90000"/>
              </a:lnSpc>
              <a:spcAft>
                <a:spcPts val="600"/>
              </a:spcAft>
              <a:buFont typeface="Arial" panose="020B0604020202020204" pitchFamily="34" charset="0"/>
              <a:buChar char="•"/>
            </a:pPr>
            <a:endParaRPr lang="en-US" sz="1400">
              <a:solidFill>
                <a:schemeClr val="tx1">
                  <a:lumMod val="85000"/>
                  <a:lumOff val="15000"/>
                </a:schemeClr>
              </a:solidFill>
            </a:endParaRPr>
          </a:p>
        </p:txBody>
      </p:sp>
      <p:sp>
        <p:nvSpPr>
          <p:cNvPr id="3" name="TextBox 2">
            <a:extLst>
              <a:ext uri="{FF2B5EF4-FFF2-40B4-BE49-F238E27FC236}">
                <a16:creationId xmlns:a16="http://schemas.microsoft.com/office/drawing/2014/main" id="{1B0C7621-5521-100B-9735-0135C88CFED9}"/>
              </a:ext>
            </a:extLst>
          </p:cNvPr>
          <p:cNvSpPr txBox="1"/>
          <p:nvPr/>
        </p:nvSpPr>
        <p:spPr>
          <a:xfrm>
            <a:off x="804671" y="1513490"/>
            <a:ext cx="8194363" cy="4908878"/>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indent="-228600">
              <a:lnSpc>
                <a:spcPct val="90000"/>
              </a:lnSpc>
              <a:spcBef>
                <a:spcPts val="1000"/>
              </a:spcBef>
              <a:buFont typeface="Arial" panose="020B0604020202020204" pitchFamily="34" charset="0"/>
              <a:buChar char="•"/>
            </a:pPr>
            <a:endParaRPr lang="en-US" sz="2800">
              <a:solidFill>
                <a:schemeClr val="tx2"/>
              </a:solidFill>
            </a:endParaRPr>
          </a:p>
          <a:p>
            <a:pPr marL="342900" indent="-228600">
              <a:lnSpc>
                <a:spcPct val="90000"/>
              </a:lnSpc>
              <a:spcBef>
                <a:spcPts val="1000"/>
              </a:spcBef>
              <a:buFont typeface="Arial" panose="020B0604020202020204" pitchFamily="34" charset="0"/>
              <a:buChar char="•"/>
            </a:pPr>
            <a:endParaRPr lang="en-US" sz="2800">
              <a:solidFill>
                <a:schemeClr val="tx2"/>
              </a:solidFill>
            </a:endParaRPr>
          </a:p>
          <a:p>
            <a:pPr marL="800100" lvl="1" indent="-228600">
              <a:lnSpc>
                <a:spcPct val="90000"/>
              </a:lnSpc>
              <a:spcBef>
                <a:spcPts val="1000"/>
              </a:spcBef>
              <a:buFont typeface="Arial" panose="020B0604020202020204" pitchFamily="34" charset="0"/>
              <a:buChar char="•"/>
            </a:pPr>
            <a:endParaRPr lang="en-US" sz="1000">
              <a:solidFill>
                <a:schemeClr val="tx2"/>
              </a:solidFill>
            </a:endParaRPr>
          </a:p>
          <a:p>
            <a:pPr marL="285750" indent="-228600">
              <a:lnSpc>
                <a:spcPct val="90000"/>
              </a:lnSpc>
              <a:spcBef>
                <a:spcPts val="1000"/>
              </a:spcBef>
              <a:buFont typeface="Arial" panose="020B0604020202020204" pitchFamily="34" charset="0"/>
              <a:buChar char="•"/>
            </a:pPr>
            <a:endParaRPr lang="en-US" sz="1000">
              <a:solidFill>
                <a:schemeClr val="tx2"/>
              </a:solidFill>
            </a:endParaRPr>
          </a:p>
          <a:p>
            <a:pPr lvl="1" indent="-228600">
              <a:lnSpc>
                <a:spcPct val="90000"/>
              </a:lnSpc>
              <a:spcBef>
                <a:spcPts val="1000"/>
              </a:spcBef>
              <a:buFont typeface="Arial" panose="020B0604020202020204" pitchFamily="34" charset="0"/>
              <a:buChar char="•"/>
            </a:pPr>
            <a:endParaRPr lang="en-US" sz="1000">
              <a:solidFill>
                <a:schemeClr val="tx2"/>
              </a:solidFill>
            </a:endParaRPr>
          </a:p>
          <a:p>
            <a:pPr marL="285750" indent="-228600">
              <a:lnSpc>
                <a:spcPct val="90000"/>
              </a:lnSpc>
              <a:spcBef>
                <a:spcPts val="1000"/>
              </a:spcBef>
              <a:buFont typeface="Arial" panose="020B0604020202020204" pitchFamily="34" charset="0"/>
              <a:buChar char="•"/>
            </a:pPr>
            <a:endParaRPr lang="en-US" sz="1000">
              <a:solidFill>
                <a:schemeClr val="tx2"/>
              </a:solidFill>
            </a:endParaRPr>
          </a:p>
          <a:p>
            <a:pPr indent="-228600">
              <a:lnSpc>
                <a:spcPct val="90000"/>
              </a:lnSpc>
              <a:spcBef>
                <a:spcPts val="1000"/>
              </a:spcBef>
              <a:buFont typeface="Arial" panose="020B0604020202020204" pitchFamily="34" charset="0"/>
              <a:buChar char="•"/>
            </a:pPr>
            <a:r>
              <a:rPr lang="en-US" sz="1000">
                <a:solidFill>
                  <a:schemeClr val="tx2"/>
                </a:solidFill>
              </a:rPr>
              <a:t>  </a:t>
            </a:r>
          </a:p>
          <a:p>
            <a:pPr marL="285750" indent="-228600">
              <a:lnSpc>
                <a:spcPct val="90000"/>
              </a:lnSpc>
              <a:spcBef>
                <a:spcPts val="1000"/>
              </a:spcBef>
              <a:buFont typeface="Arial" panose="020B0604020202020204" pitchFamily="34" charset="0"/>
              <a:buChar char="•"/>
            </a:pPr>
            <a:endParaRPr lang="en-US" sz="1000">
              <a:solidFill>
                <a:schemeClr val="tx2"/>
              </a:solidFill>
            </a:endParaRPr>
          </a:p>
        </p:txBody>
      </p:sp>
      <p:sp>
        <p:nvSpPr>
          <p:cNvPr id="6" name="TextBox 5">
            <a:extLst>
              <a:ext uri="{FF2B5EF4-FFF2-40B4-BE49-F238E27FC236}">
                <a16:creationId xmlns:a16="http://schemas.microsoft.com/office/drawing/2014/main" id="{1743E9FE-2AD2-BB60-0837-2D2D0E9CD76D}"/>
              </a:ext>
            </a:extLst>
          </p:cNvPr>
          <p:cNvSpPr txBox="1"/>
          <p:nvPr/>
        </p:nvSpPr>
        <p:spPr>
          <a:xfrm>
            <a:off x="460605" y="1382606"/>
            <a:ext cx="11270789" cy="5201424"/>
          </a:xfrm>
          <a:prstGeom prst="rect">
            <a:avLst/>
          </a:prstGeom>
          <a:noFill/>
        </p:spPr>
        <p:txBody>
          <a:bodyPr wrap="square" lIns="91440" tIns="45720" rIns="91440" bIns="45720" anchor="t">
            <a:spAutoFit/>
          </a:bodyPr>
          <a:lstStyle/>
          <a:p>
            <a:pPr marL="342900" indent="-342900">
              <a:buFont typeface="Arial" panose="020B0604020202020204" pitchFamily="34" charset="0"/>
              <a:buChar char="•"/>
            </a:pPr>
            <a:r>
              <a:rPr lang="en-US" sz="2800">
                <a:solidFill>
                  <a:schemeClr val="accent2"/>
                </a:solidFill>
              </a:rPr>
              <a:t>CACFP reimbursement is the money that the </a:t>
            </a:r>
            <a:endParaRPr lang="en-US">
              <a:solidFill>
                <a:schemeClr val="accent2"/>
              </a:solidFill>
            </a:endParaRPr>
          </a:p>
          <a:p>
            <a:r>
              <a:rPr lang="en-US" sz="2800">
                <a:solidFill>
                  <a:schemeClr val="accent2"/>
                </a:solidFill>
              </a:rPr>
              <a:t>    organization receives after the monthly claim is </a:t>
            </a:r>
            <a:endParaRPr lang="en-US">
              <a:solidFill>
                <a:schemeClr val="accent2"/>
              </a:solidFill>
            </a:endParaRPr>
          </a:p>
          <a:p>
            <a:r>
              <a:rPr lang="en-US" sz="2800">
                <a:solidFill>
                  <a:schemeClr val="accent2"/>
                </a:solidFill>
              </a:rPr>
              <a:t>    submitted in WINS for meals and snacks served the prior month.</a:t>
            </a:r>
            <a:endParaRPr lang="en-US">
              <a:solidFill>
                <a:schemeClr val="accent2"/>
              </a:solidFill>
              <a:cs typeface="Segoe UI"/>
            </a:endParaRPr>
          </a:p>
          <a:p>
            <a:pPr marL="342900" indent="-342900">
              <a:buFont typeface="Arial" panose="020B0604020202020204" pitchFamily="34" charset="0"/>
              <a:buChar char="•"/>
            </a:pPr>
            <a:r>
              <a:rPr lang="en-US" sz="2800">
                <a:solidFill>
                  <a:schemeClr val="accent2"/>
                </a:solidFill>
              </a:rPr>
              <a:t>Reimbursement is used for:</a:t>
            </a:r>
            <a:endParaRPr lang="en-US" sz="2800">
              <a:solidFill>
                <a:schemeClr val="accent2"/>
              </a:solidFill>
              <a:cs typeface="Segoe UI"/>
            </a:endParaRPr>
          </a:p>
          <a:p>
            <a:pPr marL="800100" lvl="1" indent="-342900">
              <a:buFont typeface="Wingdings" panose="05000000000000000000" pitchFamily="2" charset="2"/>
              <a:buChar char="§"/>
            </a:pPr>
            <a:r>
              <a:rPr lang="en-US" sz="2800">
                <a:solidFill>
                  <a:schemeClr val="accent2"/>
                </a:solidFill>
              </a:rPr>
              <a:t>Offsetting Food Costs</a:t>
            </a:r>
            <a:endParaRPr lang="en-US" sz="2800">
              <a:solidFill>
                <a:schemeClr val="accent2"/>
              </a:solidFill>
              <a:cs typeface="Segoe UI"/>
            </a:endParaRPr>
          </a:p>
          <a:p>
            <a:pPr marL="800100" lvl="1" indent="-342900">
              <a:buFont typeface="Wingdings" panose="05000000000000000000" pitchFamily="2" charset="2"/>
              <a:buChar char="§"/>
            </a:pPr>
            <a:r>
              <a:rPr lang="en-US" sz="2800">
                <a:solidFill>
                  <a:schemeClr val="accent2"/>
                </a:solidFill>
              </a:rPr>
              <a:t>Offsetting Operating costs (cooks wages)</a:t>
            </a:r>
            <a:endParaRPr lang="en-US" sz="2800">
              <a:solidFill>
                <a:schemeClr val="accent2"/>
              </a:solidFill>
              <a:cs typeface="Segoe UI"/>
            </a:endParaRPr>
          </a:p>
          <a:p>
            <a:pPr marL="800100" lvl="1" indent="-342900">
              <a:buFont typeface="Wingdings" panose="05000000000000000000" pitchFamily="2" charset="2"/>
              <a:buChar char="§"/>
            </a:pPr>
            <a:r>
              <a:rPr lang="en-US" sz="2800">
                <a:solidFill>
                  <a:schemeClr val="accent2"/>
                </a:solidFill>
              </a:rPr>
              <a:t>Administration costs (sponsoring organizations)</a:t>
            </a:r>
            <a:endParaRPr lang="en-US" sz="2800">
              <a:solidFill>
                <a:schemeClr val="accent2"/>
              </a:solidFill>
              <a:cs typeface="Segoe UI"/>
            </a:endParaRPr>
          </a:p>
          <a:p>
            <a:pPr marL="800100" lvl="1" indent="-342900">
              <a:buFont typeface="Wingdings" panose="05000000000000000000" pitchFamily="2" charset="2"/>
              <a:buChar char="§"/>
            </a:pPr>
            <a:r>
              <a:rPr lang="en-US" sz="2800">
                <a:solidFill>
                  <a:schemeClr val="accent2"/>
                </a:solidFill>
              </a:rPr>
              <a:t>Enhancing staff knowledge about nutrition and feeding participants</a:t>
            </a:r>
            <a:endParaRPr lang="en-US" sz="2800">
              <a:solidFill>
                <a:schemeClr val="accent2"/>
              </a:solidFill>
              <a:cs typeface="Segoe UI"/>
            </a:endParaRPr>
          </a:p>
          <a:p>
            <a:pPr marL="800100" lvl="1" indent="-342900">
              <a:buFont typeface="Wingdings" panose="05000000000000000000" pitchFamily="2" charset="2"/>
              <a:buChar char="§"/>
            </a:pPr>
            <a:r>
              <a:rPr lang="en-US" sz="2800">
                <a:solidFill>
                  <a:schemeClr val="accent2"/>
                </a:solidFill>
              </a:rPr>
              <a:t>Enhancing the menu by offering foods that meet program requirements</a:t>
            </a:r>
            <a:endParaRPr lang="en-US" sz="2800">
              <a:solidFill>
                <a:schemeClr val="accent2"/>
              </a:solidFill>
              <a:cs typeface="Segoe UI"/>
            </a:endParaRPr>
          </a:p>
          <a:p>
            <a:pPr lvl="1"/>
            <a:endParaRPr lang="en-US" sz="2400"/>
          </a:p>
        </p:txBody>
      </p:sp>
      <p:pic>
        <p:nvPicPr>
          <p:cNvPr id="5" name="Picture 4" descr="Stacks of gold coins">
            <a:extLst>
              <a:ext uri="{FF2B5EF4-FFF2-40B4-BE49-F238E27FC236}">
                <a16:creationId xmlns:a16="http://schemas.microsoft.com/office/drawing/2014/main" id="{17C1F7E0-6BF4-4934-A275-BE30FD910F91}"/>
              </a:ext>
            </a:extLst>
          </p:cNvPr>
          <p:cNvPicPr>
            <a:picLocks noChangeAspect="1"/>
          </p:cNvPicPr>
          <p:nvPr/>
        </p:nvPicPr>
        <p:blipFill>
          <a:blip r:embed="rId3"/>
          <a:stretch>
            <a:fillRect/>
          </a:stretch>
        </p:blipFill>
        <p:spPr>
          <a:xfrm>
            <a:off x="9256294" y="429127"/>
            <a:ext cx="2743200" cy="1828800"/>
          </a:xfrm>
          <a:prstGeom prst="rect">
            <a:avLst/>
          </a:prstGeom>
        </p:spPr>
      </p:pic>
    </p:spTree>
    <p:extLst>
      <p:ext uri="{BB962C8B-B14F-4D97-AF65-F5344CB8AC3E}">
        <p14:creationId xmlns:p14="http://schemas.microsoft.com/office/powerpoint/2010/main" val="30350392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4DD5EC-06EC-606D-F4C8-E0F80AE067EC}"/>
              </a:ext>
            </a:extLst>
          </p:cNvPr>
          <p:cNvSpPr>
            <a:spLocks noGrp="1"/>
          </p:cNvSpPr>
          <p:nvPr>
            <p:ph type="title"/>
          </p:nvPr>
        </p:nvSpPr>
        <p:spPr>
          <a:xfrm>
            <a:off x="1028700" y="1967266"/>
            <a:ext cx="2628900" cy="2547257"/>
          </a:xfrm>
          <a:noFill/>
        </p:spPr>
        <p:txBody>
          <a:bodyPr anchor="ctr">
            <a:normAutofit/>
          </a:bodyPr>
          <a:lstStyle/>
          <a:p>
            <a:pPr algn="ctr"/>
            <a:r>
              <a:rPr lang="en-US" sz="4700" b="1">
                <a:solidFill>
                  <a:schemeClr val="accent1">
                    <a:lumMod val="75000"/>
                  </a:schemeClr>
                </a:solidFill>
              </a:rPr>
              <a:t>Staff Training</a:t>
            </a:r>
          </a:p>
        </p:txBody>
      </p:sp>
      <p:pic>
        <p:nvPicPr>
          <p:cNvPr id="3" name="Picture 2">
            <a:extLst>
              <a:ext uri="{FF2B5EF4-FFF2-40B4-BE49-F238E27FC236}">
                <a16:creationId xmlns:a16="http://schemas.microsoft.com/office/drawing/2014/main" id="{9E0E844C-F2D2-25AD-2BF2-EEFBC0FEB844}"/>
              </a:ext>
            </a:extLst>
          </p:cNvPr>
          <p:cNvPicPr>
            <a:picLocks noChangeAspect="1"/>
          </p:cNvPicPr>
          <p:nvPr/>
        </p:nvPicPr>
        <p:blipFill>
          <a:blip r:embed="rId3"/>
          <a:stretch>
            <a:fillRect/>
          </a:stretch>
        </p:blipFill>
        <p:spPr>
          <a:xfrm>
            <a:off x="3783521" y="147918"/>
            <a:ext cx="8838075" cy="6710082"/>
          </a:xfrm>
          <a:prstGeom prst="rect">
            <a:avLst/>
          </a:prstGeom>
        </p:spPr>
      </p:pic>
    </p:spTree>
    <p:extLst>
      <p:ext uri="{BB962C8B-B14F-4D97-AF65-F5344CB8AC3E}">
        <p14:creationId xmlns:p14="http://schemas.microsoft.com/office/powerpoint/2010/main" val="15736664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multi coloured wooden stick figures">
            <a:extLst>
              <a:ext uri="{FF2B5EF4-FFF2-40B4-BE49-F238E27FC236}">
                <a16:creationId xmlns:a16="http://schemas.microsoft.com/office/drawing/2014/main" id="{73AAA230-3B43-799A-863B-ABC82C128C04}"/>
              </a:ext>
            </a:extLst>
          </p:cNvPr>
          <p:cNvPicPr>
            <a:picLocks noChangeAspect="1"/>
          </p:cNvPicPr>
          <p:nvPr/>
        </p:nvPicPr>
        <p:blipFill rotWithShape="1">
          <a:blip r:embed="rId3"/>
          <a:srcRect r="2246" b="9"/>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0A8A18-F755-60C5-533D-433815062129}"/>
              </a:ext>
            </a:extLst>
          </p:cNvPr>
          <p:cNvSpPr>
            <a:spLocks noGrp="1"/>
          </p:cNvSpPr>
          <p:nvPr>
            <p:ph type="title"/>
          </p:nvPr>
        </p:nvSpPr>
        <p:spPr>
          <a:xfrm>
            <a:off x="90578" y="77578"/>
            <a:ext cx="6855811" cy="965384"/>
          </a:xfrm>
        </p:spPr>
        <p:txBody>
          <a:bodyPr>
            <a:normAutofit/>
          </a:bodyPr>
          <a:lstStyle/>
          <a:p>
            <a:r>
              <a:rPr lang="en-US" sz="4700">
                <a:cs typeface="Segoe UI"/>
              </a:rPr>
              <a:t>Civil Rights Training</a:t>
            </a:r>
          </a:p>
        </p:txBody>
      </p:sp>
      <p:sp>
        <p:nvSpPr>
          <p:cNvPr id="3" name="Content Placeholder 2">
            <a:extLst>
              <a:ext uri="{FF2B5EF4-FFF2-40B4-BE49-F238E27FC236}">
                <a16:creationId xmlns:a16="http://schemas.microsoft.com/office/drawing/2014/main" id="{5215C28B-8012-6DA8-18AE-9FBF959861DA}"/>
              </a:ext>
            </a:extLst>
          </p:cNvPr>
          <p:cNvSpPr>
            <a:spLocks noGrp="1"/>
          </p:cNvSpPr>
          <p:nvPr>
            <p:ph idx="1"/>
          </p:nvPr>
        </p:nvSpPr>
        <p:spPr>
          <a:xfrm>
            <a:off x="162465" y="996466"/>
            <a:ext cx="7058605" cy="5594918"/>
          </a:xfrm>
        </p:spPr>
        <p:txBody>
          <a:bodyPr vert="horz" lIns="91440" tIns="45720" rIns="91440" bIns="45720" rtlCol="0" anchor="t">
            <a:noAutofit/>
          </a:bodyPr>
          <a:lstStyle/>
          <a:p>
            <a:pPr>
              <a:buFont typeface="Arial" panose="020B0604020202020204" pitchFamily="34" charset="0"/>
              <a:buChar char="•"/>
            </a:pPr>
            <a:r>
              <a:rPr lang="en-US" sz="2200" b="1">
                <a:cs typeface="Segoe UI"/>
              </a:rPr>
              <a:t>We are required to train you annually on the topics listed</a:t>
            </a:r>
            <a:r>
              <a:rPr lang="en-US" sz="2200">
                <a:cs typeface="Segoe UI"/>
              </a:rPr>
              <a:t>:</a:t>
            </a:r>
            <a:endParaRPr lang="en-US" sz="2200">
              <a:ea typeface="+mj-lt"/>
              <a:cs typeface="Segoe UI"/>
            </a:endParaRPr>
          </a:p>
          <a:p>
            <a:pPr lvl="1">
              <a:buFont typeface="Wingdings" panose="05000000000000000000" pitchFamily="2" charset="2"/>
              <a:buChar char="§"/>
            </a:pPr>
            <a:r>
              <a:rPr lang="en-US" sz="2000">
                <a:ea typeface="+mj-lt"/>
                <a:cs typeface="+mj-lt"/>
              </a:rPr>
              <a:t>Collection and use of racial and ethnicity data</a:t>
            </a:r>
            <a:endParaRPr lang="en-US" sz="2000">
              <a:cs typeface="Segoe UI"/>
            </a:endParaRPr>
          </a:p>
          <a:p>
            <a:pPr lvl="1">
              <a:buFont typeface="Wingdings" panose="05000000000000000000" pitchFamily="2" charset="2"/>
              <a:buChar char="§"/>
            </a:pPr>
            <a:r>
              <a:rPr lang="en-US" sz="2000">
                <a:ea typeface="+mj-lt"/>
                <a:cs typeface="+mj-lt"/>
              </a:rPr>
              <a:t>Effective public notification systems</a:t>
            </a:r>
          </a:p>
          <a:p>
            <a:pPr lvl="1">
              <a:buFont typeface="Wingdings" panose="05000000000000000000" pitchFamily="2" charset="2"/>
              <a:buChar char="§"/>
            </a:pPr>
            <a:r>
              <a:rPr lang="en-US" sz="2000">
                <a:ea typeface="+mj-lt"/>
                <a:cs typeface="+mj-lt"/>
                <a:hlinkClick r:id="rId4">
                  <a:extLst>
                    <a:ext uri="{A12FA001-AC4F-418D-AE19-62706E023703}">
                      <ahyp:hlinkClr xmlns:ahyp="http://schemas.microsoft.com/office/drawing/2018/hyperlinkcolor" val="tx"/>
                    </a:ext>
                  </a:extLst>
                </a:hlinkClick>
              </a:rPr>
              <a:t>Civil Rights complaint procedure and form</a:t>
            </a:r>
            <a:endParaRPr lang="en-US" sz="2000">
              <a:ea typeface="+mj-lt"/>
              <a:cs typeface="+mj-lt"/>
            </a:endParaRPr>
          </a:p>
          <a:p>
            <a:pPr lvl="2">
              <a:buFont typeface="Courier New" panose="02070309020205020404" pitchFamily="49" charset="0"/>
              <a:buChar char="o"/>
            </a:pPr>
            <a:r>
              <a:rPr lang="en-US">
                <a:ea typeface="+mj-lt"/>
                <a:cs typeface="+mj-lt"/>
                <a:hlinkClick r:id="rId5">
                  <a:extLst>
                    <a:ext uri="{A12FA001-AC4F-418D-AE19-62706E023703}">
                      <ahyp:hlinkClr xmlns:ahyp="http://schemas.microsoft.com/office/drawing/2018/hyperlinkcolor" val="tx"/>
                    </a:ext>
                  </a:extLst>
                </a:hlinkClick>
              </a:rPr>
              <a:t>Complaint Log</a:t>
            </a:r>
            <a:endParaRPr lang="en-US">
              <a:ea typeface="+mj-lt"/>
              <a:cs typeface="+mj-lt"/>
            </a:endParaRPr>
          </a:p>
          <a:p>
            <a:pPr lvl="1">
              <a:buFont typeface="Wingdings" panose="05000000000000000000" pitchFamily="2" charset="2"/>
              <a:buChar char="§"/>
            </a:pPr>
            <a:r>
              <a:rPr lang="en-US" sz="2000">
                <a:ea typeface="+mj-lt"/>
                <a:cs typeface="+mj-lt"/>
              </a:rPr>
              <a:t>Civil Rights compliance review </a:t>
            </a:r>
          </a:p>
          <a:p>
            <a:pPr lvl="1">
              <a:buFont typeface="Wingdings" panose="05000000000000000000" pitchFamily="2" charset="2"/>
              <a:buChar char="§"/>
            </a:pPr>
            <a:r>
              <a:rPr lang="en-US" sz="2000">
                <a:ea typeface="+mj-lt"/>
                <a:cs typeface="+mj-lt"/>
              </a:rPr>
              <a:t>Resolution of non-compliance</a:t>
            </a:r>
          </a:p>
          <a:p>
            <a:pPr lvl="1">
              <a:buFont typeface="Wingdings" panose="05000000000000000000" pitchFamily="2" charset="2"/>
              <a:buChar char="§"/>
            </a:pPr>
            <a:r>
              <a:rPr lang="en-US" sz="2000">
                <a:ea typeface="+mj-lt"/>
                <a:cs typeface="+mj-lt"/>
              </a:rPr>
              <a:t>Requirements for reasonable accommodation of persons with disabilities</a:t>
            </a:r>
          </a:p>
          <a:p>
            <a:pPr lvl="1">
              <a:buFont typeface="Wingdings" panose="05000000000000000000" pitchFamily="2" charset="2"/>
              <a:buChar char="§"/>
            </a:pPr>
            <a:r>
              <a:rPr lang="en-US" sz="2000">
                <a:ea typeface="+mj-lt"/>
                <a:cs typeface="+mj-lt"/>
              </a:rPr>
              <a:t>Requirements for language assistance</a:t>
            </a:r>
          </a:p>
          <a:p>
            <a:pPr lvl="1">
              <a:buFont typeface="Wingdings" panose="05000000000000000000" pitchFamily="2" charset="2"/>
              <a:buChar char="§"/>
            </a:pPr>
            <a:r>
              <a:rPr lang="en-US" sz="2000">
                <a:ea typeface="+mj-lt"/>
                <a:cs typeface="+mj-lt"/>
              </a:rPr>
              <a:t>Conflict resolution </a:t>
            </a:r>
          </a:p>
          <a:p>
            <a:pPr lvl="1">
              <a:buFont typeface="Wingdings" panose="05000000000000000000" pitchFamily="2" charset="2"/>
              <a:buChar char="§"/>
            </a:pPr>
            <a:r>
              <a:rPr lang="en-US" sz="2000">
                <a:ea typeface="+mj-lt"/>
                <a:cs typeface="+mj-lt"/>
              </a:rPr>
              <a:t>Customer service</a:t>
            </a:r>
          </a:p>
          <a:p>
            <a:pPr lvl="1"/>
            <a:endParaRPr lang="en-US" sz="2000">
              <a:ea typeface="+mj-lt"/>
              <a:cs typeface="+mj-lt"/>
            </a:endParaRPr>
          </a:p>
          <a:p>
            <a:pPr marL="457200" lvl="1" indent="0">
              <a:buNone/>
            </a:pPr>
            <a:r>
              <a:rPr lang="en-US" sz="2000">
                <a:ea typeface="+mj-lt"/>
                <a:cs typeface="+mj-lt"/>
              </a:rPr>
              <a:t>OSPI Child Nutrition </a:t>
            </a:r>
            <a:r>
              <a:rPr lang="en-US" sz="2000">
                <a:ea typeface="+mj-lt"/>
                <a:cs typeface="+mj-lt"/>
                <a:hlinkClick r:id="rId6">
                  <a:extLst>
                    <a:ext uri="{A12FA001-AC4F-418D-AE19-62706E023703}">
                      <ahyp:hlinkClr xmlns:ahyp="http://schemas.microsoft.com/office/drawing/2018/hyperlinkcolor" val="tx"/>
                    </a:ext>
                  </a:extLst>
                </a:hlinkClick>
              </a:rPr>
              <a:t>Civil Rights Reference Sheet</a:t>
            </a:r>
            <a:endParaRPr lang="en-US" sz="2000">
              <a:ea typeface="+mj-lt"/>
              <a:cs typeface="+mj-lt"/>
            </a:endParaRPr>
          </a:p>
          <a:p>
            <a:pPr marL="457200" lvl="1" indent="0">
              <a:buNone/>
            </a:pPr>
            <a:endParaRPr lang="en-US" sz="1100">
              <a:cs typeface="Segoe UI"/>
            </a:endParaRPr>
          </a:p>
        </p:txBody>
      </p:sp>
    </p:spTree>
    <p:extLst>
      <p:ext uri="{BB962C8B-B14F-4D97-AF65-F5344CB8AC3E}">
        <p14:creationId xmlns:p14="http://schemas.microsoft.com/office/powerpoint/2010/main" val="31304238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C8EFF0-14FE-DCAA-BB49-4F66F7A0D1DA}"/>
              </a:ext>
            </a:extLst>
          </p:cNvPr>
          <p:cNvSpPr/>
          <p:nvPr/>
        </p:nvSpPr>
        <p:spPr>
          <a:xfrm>
            <a:off x="0" y="-1"/>
            <a:ext cx="12192000" cy="3509963"/>
          </a:xfrm>
          <a:prstGeom prst="rect">
            <a:avLst/>
          </a:prstGeom>
          <a:solidFill>
            <a:schemeClr val="accent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B5EBCE-F146-43C4-A4ED-C97ACBD3B99A}"/>
              </a:ext>
            </a:extLst>
          </p:cNvPr>
          <p:cNvSpPr>
            <a:spLocks noGrp="1"/>
          </p:cNvSpPr>
          <p:nvPr>
            <p:ph type="ctrTitle"/>
          </p:nvPr>
        </p:nvSpPr>
        <p:spPr/>
        <p:txBody>
          <a:bodyPr/>
          <a:lstStyle/>
          <a:p>
            <a:r>
              <a:rPr lang="en-US" b="1"/>
              <a:t>Staff Training </a:t>
            </a:r>
          </a:p>
        </p:txBody>
      </p:sp>
      <p:sp>
        <p:nvSpPr>
          <p:cNvPr id="3" name="Subtitle 2">
            <a:extLst>
              <a:ext uri="{FF2B5EF4-FFF2-40B4-BE49-F238E27FC236}">
                <a16:creationId xmlns:a16="http://schemas.microsoft.com/office/drawing/2014/main" id="{EB550A30-F6E6-47E2-910D-C7710E76A946}"/>
              </a:ext>
            </a:extLst>
          </p:cNvPr>
          <p:cNvSpPr>
            <a:spLocks noGrp="1"/>
          </p:cNvSpPr>
          <p:nvPr>
            <p:ph type="subTitle" idx="1"/>
          </p:nvPr>
        </p:nvSpPr>
        <p:spPr/>
        <p:txBody>
          <a:bodyPr vert="horz" lIns="91440" tIns="45720" rIns="91440" bIns="45720" rtlCol="0" anchor="t">
            <a:normAutofit/>
          </a:bodyPr>
          <a:lstStyle/>
          <a:p>
            <a:r>
              <a:rPr lang="en-US" sz="4000">
                <a:solidFill>
                  <a:schemeClr val="accent2"/>
                </a:solidFill>
              </a:rPr>
              <a:t>Administrative Reviews Training </a:t>
            </a:r>
            <a:endParaRPr lang="en-US" sz="4000">
              <a:solidFill>
                <a:schemeClr val="accent2"/>
              </a:solidFill>
              <a:cs typeface="Segoe UI"/>
            </a:endParaRPr>
          </a:p>
        </p:txBody>
      </p:sp>
    </p:spTree>
    <p:extLst>
      <p:ext uri="{BB962C8B-B14F-4D97-AF65-F5344CB8AC3E}">
        <p14:creationId xmlns:p14="http://schemas.microsoft.com/office/powerpoint/2010/main" val="40893626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75AEBDD3-B56F-481F-B681-E422663D2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3482342"/>
          </a:xfrm>
          <a:custGeom>
            <a:avLst/>
            <a:gdLst>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67374 w 12192000"/>
              <a:gd name="connsiteY53" fmla="*/ 1959575 h 3482342"/>
              <a:gd name="connsiteX54" fmla="*/ 8447067 w 12192000"/>
              <a:gd name="connsiteY54" fmla="*/ 1949706 h 3482342"/>
              <a:gd name="connsiteX55" fmla="*/ 8426060 w 12192000"/>
              <a:gd name="connsiteY55" fmla="*/ 1947126 h 3482342"/>
              <a:gd name="connsiteX56" fmla="*/ 8424042 w 12192000"/>
              <a:gd name="connsiteY56" fmla="*/ 1949367 h 3482342"/>
              <a:gd name="connsiteX57" fmla="*/ 8401276 w 12192000"/>
              <a:gd name="connsiteY57" fmla="*/ 1953968 h 3482342"/>
              <a:gd name="connsiteX58" fmla="*/ 8294129 w 12192000"/>
              <a:gd name="connsiteY58" fmla="*/ 1958387 h 3482342"/>
              <a:gd name="connsiteX59" fmla="*/ 8293892 w 12192000"/>
              <a:gd name="connsiteY59" fmla="*/ 1960370 h 3482342"/>
              <a:gd name="connsiteX60" fmla="*/ 8288078 w 12192000"/>
              <a:gd name="connsiteY60" fmla="*/ 1965222 h 3482342"/>
              <a:gd name="connsiteX61" fmla="*/ 8248914 w 12192000"/>
              <a:gd name="connsiteY61" fmla="*/ 1954175 h 3482342"/>
              <a:gd name="connsiteX62" fmla="*/ 8132104 w 12192000"/>
              <a:gd name="connsiteY62" fmla="*/ 1895727 h 3482342"/>
              <a:gd name="connsiteX63" fmla="*/ 7918078 w 12192000"/>
              <a:gd name="connsiteY63" fmla="*/ 1862668 h 3482342"/>
              <a:gd name="connsiteX64" fmla="*/ 7817899 w 12192000"/>
              <a:gd name="connsiteY64" fmla="*/ 1862176 h 3482342"/>
              <a:gd name="connsiteX65" fmla="*/ 7768994 w 12192000"/>
              <a:gd name="connsiteY65" fmla="*/ 1855721 h 3482342"/>
              <a:gd name="connsiteX66" fmla="*/ 7618027 w 12192000"/>
              <a:gd name="connsiteY66" fmla="*/ 1830959 h 3482342"/>
              <a:gd name="connsiteX67" fmla="*/ 7449425 w 12192000"/>
              <a:gd name="connsiteY67" fmla="*/ 1810910 h 3482342"/>
              <a:gd name="connsiteX68" fmla="*/ 7342915 w 12192000"/>
              <a:gd name="connsiteY68" fmla="*/ 1819827 h 3482342"/>
              <a:gd name="connsiteX69" fmla="*/ 7255191 w 12192000"/>
              <a:gd name="connsiteY69" fmla="*/ 1834354 h 3482342"/>
              <a:gd name="connsiteX70" fmla="*/ 7131205 w 12192000"/>
              <a:gd name="connsiteY70" fmla="*/ 1845557 h 3482342"/>
              <a:gd name="connsiteX71" fmla="*/ 6917124 w 12192000"/>
              <a:gd name="connsiteY71" fmla="*/ 1837109 h 3482342"/>
              <a:gd name="connsiteX72" fmla="*/ 6837145 w 12192000"/>
              <a:gd name="connsiteY72" fmla="*/ 1870724 h 3482342"/>
              <a:gd name="connsiteX73" fmla="*/ 6753991 w 12192000"/>
              <a:gd name="connsiteY73" fmla="*/ 1860969 h 3482342"/>
              <a:gd name="connsiteX74" fmla="*/ 6727754 w 12192000"/>
              <a:gd name="connsiteY74" fmla="*/ 1882372 h 3482342"/>
              <a:gd name="connsiteX75" fmla="*/ 6723371 w 12192000"/>
              <a:gd name="connsiteY75" fmla="*/ 1886494 h 3482342"/>
              <a:gd name="connsiteX76" fmla="*/ 6702779 w 12192000"/>
              <a:gd name="connsiteY76" fmla="*/ 1893601 h 3482342"/>
              <a:gd name="connsiteX77" fmla="*/ 6700779 w 12192000"/>
              <a:gd name="connsiteY77" fmla="*/ 1907344 h 3482342"/>
              <a:gd name="connsiteX78" fmla="*/ 6672513 w 12192000"/>
              <a:gd name="connsiteY78" fmla="*/ 1926452 h 3482342"/>
              <a:gd name="connsiteX79" fmla="*/ 6633549 w 12192000"/>
              <a:gd name="connsiteY79" fmla="*/ 1936255 h 3482342"/>
              <a:gd name="connsiteX80" fmla="*/ 6444344 w 12192000"/>
              <a:gd name="connsiteY80" fmla="*/ 1969663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42310 w 12192000"/>
              <a:gd name="connsiteY84" fmla="*/ 2092510 h 3482342"/>
              <a:gd name="connsiteX85" fmla="*/ 6007916 w 12192000"/>
              <a:gd name="connsiteY85" fmla="*/ 2143752 h 3482342"/>
              <a:gd name="connsiteX86" fmla="*/ 5894610 w 12192000"/>
              <a:gd name="connsiteY86" fmla="*/ 2130684 h 3482342"/>
              <a:gd name="connsiteX87" fmla="*/ 5817682 w 12192000"/>
              <a:gd name="connsiteY87" fmla="*/ 2157358 h 3482342"/>
              <a:gd name="connsiteX88" fmla="*/ 5591469 w 12192000"/>
              <a:gd name="connsiteY88" fmla="*/ 2178389 h 3482342"/>
              <a:gd name="connsiteX89" fmla="*/ 5414282 w 12192000"/>
              <a:gd name="connsiteY89" fmla="*/ 2183070 h 3482342"/>
              <a:gd name="connsiteX90" fmla="*/ 5368369 w 12192000"/>
              <a:gd name="connsiteY90" fmla="*/ 2204272 h 3482342"/>
              <a:gd name="connsiteX91" fmla="*/ 5291263 w 12192000"/>
              <a:gd name="connsiteY91" fmla="*/ 2239182 h 3482342"/>
              <a:gd name="connsiteX92" fmla="*/ 5240857 w 12192000"/>
              <a:gd name="connsiteY92" fmla="*/ 2289444 h 3482342"/>
              <a:gd name="connsiteX93" fmla="*/ 5173523 w 12192000"/>
              <a:gd name="connsiteY93" fmla="*/ 2309057 h 3482342"/>
              <a:gd name="connsiteX94" fmla="*/ 5148543 w 12192000"/>
              <a:gd name="connsiteY94" fmla="*/ 2282356 h 3482342"/>
              <a:gd name="connsiteX95" fmla="*/ 5079548 w 12192000"/>
              <a:gd name="connsiteY95" fmla="*/ 2313485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47067 w 12192000"/>
              <a:gd name="connsiteY54" fmla="*/ 1949706 h 3482342"/>
              <a:gd name="connsiteX55" fmla="*/ 8426060 w 12192000"/>
              <a:gd name="connsiteY55" fmla="*/ 1947126 h 3482342"/>
              <a:gd name="connsiteX56" fmla="*/ 8424042 w 12192000"/>
              <a:gd name="connsiteY56" fmla="*/ 1949367 h 3482342"/>
              <a:gd name="connsiteX57" fmla="*/ 8401276 w 12192000"/>
              <a:gd name="connsiteY57" fmla="*/ 1953968 h 3482342"/>
              <a:gd name="connsiteX58" fmla="*/ 8294129 w 12192000"/>
              <a:gd name="connsiteY58" fmla="*/ 1958387 h 3482342"/>
              <a:gd name="connsiteX59" fmla="*/ 8293892 w 12192000"/>
              <a:gd name="connsiteY59" fmla="*/ 1960370 h 3482342"/>
              <a:gd name="connsiteX60" fmla="*/ 8288078 w 12192000"/>
              <a:gd name="connsiteY60" fmla="*/ 1965222 h 3482342"/>
              <a:gd name="connsiteX61" fmla="*/ 8248914 w 12192000"/>
              <a:gd name="connsiteY61" fmla="*/ 1954175 h 3482342"/>
              <a:gd name="connsiteX62" fmla="*/ 8132104 w 12192000"/>
              <a:gd name="connsiteY62" fmla="*/ 1895727 h 3482342"/>
              <a:gd name="connsiteX63" fmla="*/ 7918078 w 12192000"/>
              <a:gd name="connsiteY63" fmla="*/ 1862668 h 3482342"/>
              <a:gd name="connsiteX64" fmla="*/ 7817899 w 12192000"/>
              <a:gd name="connsiteY64" fmla="*/ 1862176 h 3482342"/>
              <a:gd name="connsiteX65" fmla="*/ 7768994 w 12192000"/>
              <a:gd name="connsiteY65" fmla="*/ 1855721 h 3482342"/>
              <a:gd name="connsiteX66" fmla="*/ 7618027 w 12192000"/>
              <a:gd name="connsiteY66" fmla="*/ 1830959 h 3482342"/>
              <a:gd name="connsiteX67" fmla="*/ 7449425 w 12192000"/>
              <a:gd name="connsiteY67" fmla="*/ 1810910 h 3482342"/>
              <a:gd name="connsiteX68" fmla="*/ 7342915 w 12192000"/>
              <a:gd name="connsiteY68" fmla="*/ 1819827 h 3482342"/>
              <a:gd name="connsiteX69" fmla="*/ 7255191 w 12192000"/>
              <a:gd name="connsiteY69" fmla="*/ 1834354 h 3482342"/>
              <a:gd name="connsiteX70" fmla="*/ 7131205 w 12192000"/>
              <a:gd name="connsiteY70" fmla="*/ 1845557 h 3482342"/>
              <a:gd name="connsiteX71" fmla="*/ 6917124 w 12192000"/>
              <a:gd name="connsiteY71" fmla="*/ 1837109 h 3482342"/>
              <a:gd name="connsiteX72" fmla="*/ 6837145 w 12192000"/>
              <a:gd name="connsiteY72" fmla="*/ 1870724 h 3482342"/>
              <a:gd name="connsiteX73" fmla="*/ 6753991 w 12192000"/>
              <a:gd name="connsiteY73" fmla="*/ 1860969 h 3482342"/>
              <a:gd name="connsiteX74" fmla="*/ 6727754 w 12192000"/>
              <a:gd name="connsiteY74" fmla="*/ 1882372 h 3482342"/>
              <a:gd name="connsiteX75" fmla="*/ 6723371 w 12192000"/>
              <a:gd name="connsiteY75" fmla="*/ 1886494 h 3482342"/>
              <a:gd name="connsiteX76" fmla="*/ 6702779 w 12192000"/>
              <a:gd name="connsiteY76" fmla="*/ 1893601 h 3482342"/>
              <a:gd name="connsiteX77" fmla="*/ 6700779 w 12192000"/>
              <a:gd name="connsiteY77" fmla="*/ 1907344 h 3482342"/>
              <a:gd name="connsiteX78" fmla="*/ 6672513 w 12192000"/>
              <a:gd name="connsiteY78" fmla="*/ 1926452 h 3482342"/>
              <a:gd name="connsiteX79" fmla="*/ 6633549 w 12192000"/>
              <a:gd name="connsiteY79" fmla="*/ 1936255 h 3482342"/>
              <a:gd name="connsiteX80" fmla="*/ 6444344 w 12192000"/>
              <a:gd name="connsiteY80" fmla="*/ 1969663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42310 w 12192000"/>
              <a:gd name="connsiteY84" fmla="*/ 2092510 h 3482342"/>
              <a:gd name="connsiteX85" fmla="*/ 6007916 w 12192000"/>
              <a:gd name="connsiteY85" fmla="*/ 2143752 h 3482342"/>
              <a:gd name="connsiteX86" fmla="*/ 5894610 w 12192000"/>
              <a:gd name="connsiteY86" fmla="*/ 2130684 h 3482342"/>
              <a:gd name="connsiteX87" fmla="*/ 5817682 w 12192000"/>
              <a:gd name="connsiteY87" fmla="*/ 2157358 h 3482342"/>
              <a:gd name="connsiteX88" fmla="*/ 5591469 w 12192000"/>
              <a:gd name="connsiteY88" fmla="*/ 2178389 h 3482342"/>
              <a:gd name="connsiteX89" fmla="*/ 5414282 w 12192000"/>
              <a:gd name="connsiteY89" fmla="*/ 2183070 h 3482342"/>
              <a:gd name="connsiteX90" fmla="*/ 5368369 w 12192000"/>
              <a:gd name="connsiteY90" fmla="*/ 2204272 h 3482342"/>
              <a:gd name="connsiteX91" fmla="*/ 5291263 w 12192000"/>
              <a:gd name="connsiteY91" fmla="*/ 2239182 h 3482342"/>
              <a:gd name="connsiteX92" fmla="*/ 5240857 w 12192000"/>
              <a:gd name="connsiteY92" fmla="*/ 2289444 h 3482342"/>
              <a:gd name="connsiteX93" fmla="*/ 5173523 w 12192000"/>
              <a:gd name="connsiteY93" fmla="*/ 2309057 h 3482342"/>
              <a:gd name="connsiteX94" fmla="*/ 5148543 w 12192000"/>
              <a:gd name="connsiteY94" fmla="*/ 2282356 h 3482342"/>
              <a:gd name="connsiteX95" fmla="*/ 5079548 w 12192000"/>
              <a:gd name="connsiteY95" fmla="*/ 2313485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112" fmla="*/ 0 w 12192000"/>
              <a:gd name="connsiteY11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294129 w 12192000"/>
              <a:gd name="connsiteY57" fmla="*/ 1958387 h 3482342"/>
              <a:gd name="connsiteX58" fmla="*/ 8293892 w 12192000"/>
              <a:gd name="connsiteY58" fmla="*/ 1960370 h 3482342"/>
              <a:gd name="connsiteX59" fmla="*/ 8288078 w 12192000"/>
              <a:gd name="connsiteY59" fmla="*/ 1965222 h 3482342"/>
              <a:gd name="connsiteX60" fmla="*/ 8248914 w 12192000"/>
              <a:gd name="connsiteY60" fmla="*/ 1954175 h 3482342"/>
              <a:gd name="connsiteX61" fmla="*/ 8132104 w 12192000"/>
              <a:gd name="connsiteY61" fmla="*/ 1895727 h 3482342"/>
              <a:gd name="connsiteX62" fmla="*/ 7918078 w 12192000"/>
              <a:gd name="connsiteY62" fmla="*/ 1862668 h 3482342"/>
              <a:gd name="connsiteX63" fmla="*/ 7817899 w 12192000"/>
              <a:gd name="connsiteY63" fmla="*/ 1862176 h 3482342"/>
              <a:gd name="connsiteX64" fmla="*/ 7768994 w 12192000"/>
              <a:gd name="connsiteY64" fmla="*/ 1855721 h 3482342"/>
              <a:gd name="connsiteX65" fmla="*/ 7618027 w 12192000"/>
              <a:gd name="connsiteY65" fmla="*/ 1830959 h 3482342"/>
              <a:gd name="connsiteX66" fmla="*/ 7449425 w 12192000"/>
              <a:gd name="connsiteY66" fmla="*/ 1810910 h 3482342"/>
              <a:gd name="connsiteX67" fmla="*/ 7342915 w 12192000"/>
              <a:gd name="connsiteY67" fmla="*/ 1819827 h 3482342"/>
              <a:gd name="connsiteX68" fmla="*/ 7255191 w 12192000"/>
              <a:gd name="connsiteY68" fmla="*/ 1834354 h 3482342"/>
              <a:gd name="connsiteX69" fmla="*/ 7131205 w 12192000"/>
              <a:gd name="connsiteY69" fmla="*/ 1845557 h 3482342"/>
              <a:gd name="connsiteX70" fmla="*/ 6917124 w 12192000"/>
              <a:gd name="connsiteY70" fmla="*/ 1837109 h 3482342"/>
              <a:gd name="connsiteX71" fmla="*/ 6837145 w 12192000"/>
              <a:gd name="connsiteY71" fmla="*/ 1870724 h 3482342"/>
              <a:gd name="connsiteX72" fmla="*/ 6753991 w 12192000"/>
              <a:gd name="connsiteY72" fmla="*/ 1860969 h 3482342"/>
              <a:gd name="connsiteX73" fmla="*/ 6727754 w 12192000"/>
              <a:gd name="connsiteY73" fmla="*/ 1882372 h 3482342"/>
              <a:gd name="connsiteX74" fmla="*/ 6723371 w 12192000"/>
              <a:gd name="connsiteY74" fmla="*/ 1886494 h 3482342"/>
              <a:gd name="connsiteX75" fmla="*/ 6702779 w 12192000"/>
              <a:gd name="connsiteY75" fmla="*/ 1893601 h 3482342"/>
              <a:gd name="connsiteX76" fmla="*/ 6700779 w 12192000"/>
              <a:gd name="connsiteY76" fmla="*/ 1907344 h 3482342"/>
              <a:gd name="connsiteX77" fmla="*/ 6672513 w 12192000"/>
              <a:gd name="connsiteY77" fmla="*/ 1926452 h 3482342"/>
              <a:gd name="connsiteX78" fmla="*/ 6633549 w 12192000"/>
              <a:gd name="connsiteY78" fmla="*/ 1936255 h 3482342"/>
              <a:gd name="connsiteX79" fmla="*/ 6444344 w 12192000"/>
              <a:gd name="connsiteY79" fmla="*/ 1969663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42310 w 12192000"/>
              <a:gd name="connsiteY83" fmla="*/ 2092510 h 3482342"/>
              <a:gd name="connsiteX84" fmla="*/ 6007916 w 12192000"/>
              <a:gd name="connsiteY84" fmla="*/ 2143752 h 3482342"/>
              <a:gd name="connsiteX85" fmla="*/ 5894610 w 12192000"/>
              <a:gd name="connsiteY85" fmla="*/ 2130684 h 3482342"/>
              <a:gd name="connsiteX86" fmla="*/ 5817682 w 12192000"/>
              <a:gd name="connsiteY86" fmla="*/ 2157358 h 3482342"/>
              <a:gd name="connsiteX87" fmla="*/ 5591469 w 12192000"/>
              <a:gd name="connsiteY87" fmla="*/ 2178389 h 3482342"/>
              <a:gd name="connsiteX88" fmla="*/ 5414282 w 12192000"/>
              <a:gd name="connsiteY88" fmla="*/ 2183070 h 3482342"/>
              <a:gd name="connsiteX89" fmla="*/ 5368369 w 12192000"/>
              <a:gd name="connsiteY89" fmla="*/ 2204272 h 3482342"/>
              <a:gd name="connsiteX90" fmla="*/ 5291263 w 12192000"/>
              <a:gd name="connsiteY90" fmla="*/ 2239182 h 3482342"/>
              <a:gd name="connsiteX91" fmla="*/ 5240857 w 12192000"/>
              <a:gd name="connsiteY91" fmla="*/ 2289444 h 3482342"/>
              <a:gd name="connsiteX92" fmla="*/ 5173523 w 12192000"/>
              <a:gd name="connsiteY92" fmla="*/ 2309057 h 3482342"/>
              <a:gd name="connsiteX93" fmla="*/ 5148543 w 12192000"/>
              <a:gd name="connsiteY93" fmla="*/ 2282356 h 3482342"/>
              <a:gd name="connsiteX94" fmla="*/ 5079548 w 12192000"/>
              <a:gd name="connsiteY94" fmla="*/ 2313485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294129 w 12192000"/>
              <a:gd name="connsiteY57" fmla="*/ 1958387 h 3482342"/>
              <a:gd name="connsiteX58" fmla="*/ 8293892 w 12192000"/>
              <a:gd name="connsiteY58" fmla="*/ 1960370 h 3482342"/>
              <a:gd name="connsiteX59" fmla="*/ 8351578 w 12192000"/>
              <a:gd name="connsiteY59" fmla="*/ 1914422 h 3482342"/>
              <a:gd name="connsiteX60" fmla="*/ 8248914 w 12192000"/>
              <a:gd name="connsiteY60" fmla="*/ 1954175 h 3482342"/>
              <a:gd name="connsiteX61" fmla="*/ 8132104 w 12192000"/>
              <a:gd name="connsiteY61" fmla="*/ 1895727 h 3482342"/>
              <a:gd name="connsiteX62" fmla="*/ 7918078 w 12192000"/>
              <a:gd name="connsiteY62" fmla="*/ 1862668 h 3482342"/>
              <a:gd name="connsiteX63" fmla="*/ 7817899 w 12192000"/>
              <a:gd name="connsiteY63" fmla="*/ 1862176 h 3482342"/>
              <a:gd name="connsiteX64" fmla="*/ 7768994 w 12192000"/>
              <a:gd name="connsiteY64" fmla="*/ 1855721 h 3482342"/>
              <a:gd name="connsiteX65" fmla="*/ 7618027 w 12192000"/>
              <a:gd name="connsiteY65" fmla="*/ 1830959 h 3482342"/>
              <a:gd name="connsiteX66" fmla="*/ 7449425 w 12192000"/>
              <a:gd name="connsiteY66" fmla="*/ 1810910 h 3482342"/>
              <a:gd name="connsiteX67" fmla="*/ 7342915 w 12192000"/>
              <a:gd name="connsiteY67" fmla="*/ 1819827 h 3482342"/>
              <a:gd name="connsiteX68" fmla="*/ 7255191 w 12192000"/>
              <a:gd name="connsiteY68" fmla="*/ 1834354 h 3482342"/>
              <a:gd name="connsiteX69" fmla="*/ 7131205 w 12192000"/>
              <a:gd name="connsiteY69" fmla="*/ 1845557 h 3482342"/>
              <a:gd name="connsiteX70" fmla="*/ 6917124 w 12192000"/>
              <a:gd name="connsiteY70" fmla="*/ 1837109 h 3482342"/>
              <a:gd name="connsiteX71" fmla="*/ 6837145 w 12192000"/>
              <a:gd name="connsiteY71" fmla="*/ 1870724 h 3482342"/>
              <a:gd name="connsiteX72" fmla="*/ 6753991 w 12192000"/>
              <a:gd name="connsiteY72" fmla="*/ 1860969 h 3482342"/>
              <a:gd name="connsiteX73" fmla="*/ 6727754 w 12192000"/>
              <a:gd name="connsiteY73" fmla="*/ 1882372 h 3482342"/>
              <a:gd name="connsiteX74" fmla="*/ 6723371 w 12192000"/>
              <a:gd name="connsiteY74" fmla="*/ 1886494 h 3482342"/>
              <a:gd name="connsiteX75" fmla="*/ 6702779 w 12192000"/>
              <a:gd name="connsiteY75" fmla="*/ 1893601 h 3482342"/>
              <a:gd name="connsiteX76" fmla="*/ 6700779 w 12192000"/>
              <a:gd name="connsiteY76" fmla="*/ 1907344 h 3482342"/>
              <a:gd name="connsiteX77" fmla="*/ 6672513 w 12192000"/>
              <a:gd name="connsiteY77" fmla="*/ 1926452 h 3482342"/>
              <a:gd name="connsiteX78" fmla="*/ 6633549 w 12192000"/>
              <a:gd name="connsiteY78" fmla="*/ 1936255 h 3482342"/>
              <a:gd name="connsiteX79" fmla="*/ 6444344 w 12192000"/>
              <a:gd name="connsiteY79" fmla="*/ 1969663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42310 w 12192000"/>
              <a:gd name="connsiteY83" fmla="*/ 2092510 h 3482342"/>
              <a:gd name="connsiteX84" fmla="*/ 6007916 w 12192000"/>
              <a:gd name="connsiteY84" fmla="*/ 2143752 h 3482342"/>
              <a:gd name="connsiteX85" fmla="*/ 5894610 w 12192000"/>
              <a:gd name="connsiteY85" fmla="*/ 2130684 h 3482342"/>
              <a:gd name="connsiteX86" fmla="*/ 5817682 w 12192000"/>
              <a:gd name="connsiteY86" fmla="*/ 2157358 h 3482342"/>
              <a:gd name="connsiteX87" fmla="*/ 5591469 w 12192000"/>
              <a:gd name="connsiteY87" fmla="*/ 2178389 h 3482342"/>
              <a:gd name="connsiteX88" fmla="*/ 5414282 w 12192000"/>
              <a:gd name="connsiteY88" fmla="*/ 2183070 h 3482342"/>
              <a:gd name="connsiteX89" fmla="*/ 5368369 w 12192000"/>
              <a:gd name="connsiteY89" fmla="*/ 2204272 h 3482342"/>
              <a:gd name="connsiteX90" fmla="*/ 5291263 w 12192000"/>
              <a:gd name="connsiteY90" fmla="*/ 2239182 h 3482342"/>
              <a:gd name="connsiteX91" fmla="*/ 5240857 w 12192000"/>
              <a:gd name="connsiteY91" fmla="*/ 2289444 h 3482342"/>
              <a:gd name="connsiteX92" fmla="*/ 5173523 w 12192000"/>
              <a:gd name="connsiteY92" fmla="*/ 2309057 h 3482342"/>
              <a:gd name="connsiteX93" fmla="*/ 5148543 w 12192000"/>
              <a:gd name="connsiteY93" fmla="*/ 2282356 h 3482342"/>
              <a:gd name="connsiteX94" fmla="*/ 5079548 w 12192000"/>
              <a:gd name="connsiteY94" fmla="*/ 2313485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294129 w 12192000"/>
              <a:gd name="connsiteY57" fmla="*/ 1958387 h 3482342"/>
              <a:gd name="connsiteX58" fmla="*/ 8351578 w 12192000"/>
              <a:gd name="connsiteY58" fmla="*/ 1914422 h 3482342"/>
              <a:gd name="connsiteX59" fmla="*/ 8248914 w 12192000"/>
              <a:gd name="connsiteY59" fmla="*/ 195417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17124 w 12192000"/>
              <a:gd name="connsiteY69" fmla="*/ 1837109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700779 w 12192000"/>
              <a:gd name="connsiteY75" fmla="*/ 1907344 h 3482342"/>
              <a:gd name="connsiteX76" fmla="*/ 6672513 w 12192000"/>
              <a:gd name="connsiteY76" fmla="*/ 1926452 h 3482342"/>
              <a:gd name="connsiteX77" fmla="*/ 6633549 w 12192000"/>
              <a:gd name="connsiteY77" fmla="*/ 1936255 h 3482342"/>
              <a:gd name="connsiteX78" fmla="*/ 6444344 w 12192000"/>
              <a:gd name="connsiteY78" fmla="*/ 1969663 h 3482342"/>
              <a:gd name="connsiteX79" fmla="*/ 6333446 w 12192000"/>
              <a:gd name="connsiteY79" fmla="*/ 1997163 h 3482342"/>
              <a:gd name="connsiteX80" fmla="*/ 6294933 w 12192000"/>
              <a:gd name="connsiteY80" fmla="*/ 2019412 h 3482342"/>
              <a:gd name="connsiteX81" fmla="*/ 6238719 w 12192000"/>
              <a:gd name="connsiteY81" fmla="*/ 2042547 h 3482342"/>
              <a:gd name="connsiteX82" fmla="*/ 6142310 w 12192000"/>
              <a:gd name="connsiteY82" fmla="*/ 2092510 h 3482342"/>
              <a:gd name="connsiteX83" fmla="*/ 6007916 w 12192000"/>
              <a:gd name="connsiteY83" fmla="*/ 2143752 h 3482342"/>
              <a:gd name="connsiteX84" fmla="*/ 5894610 w 12192000"/>
              <a:gd name="connsiteY84" fmla="*/ 2130684 h 3482342"/>
              <a:gd name="connsiteX85" fmla="*/ 5817682 w 12192000"/>
              <a:gd name="connsiteY85" fmla="*/ 2157358 h 3482342"/>
              <a:gd name="connsiteX86" fmla="*/ 5591469 w 12192000"/>
              <a:gd name="connsiteY86" fmla="*/ 2178389 h 3482342"/>
              <a:gd name="connsiteX87" fmla="*/ 5414282 w 12192000"/>
              <a:gd name="connsiteY87" fmla="*/ 2183070 h 3482342"/>
              <a:gd name="connsiteX88" fmla="*/ 5368369 w 12192000"/>
              <a:gd name="connsiteY88" fmla="*/ 2204272 h 3482342"/>
              <a:gd name="connsiteX89" fmla="*/ 5291263 w 12192000"/>
              <a:gd name="connsiteY89" fmla="*/ 2239182 h 3482342"/>
              <a:gd name="connsiteX90" fmla="*/ 5240857 w 12192000"/>
              <a:gd name="connsiteY90" fmla="*/ 2289444 h 3482342"/>
              <a:gd name="connsiteX91" fmla="*/ 5173523 w 12192000"/>
              <a:gd name="connsiteY91" fmla="*/ 2309057 h 3482342"/>
              <a:gd name="connsiteX92" fmla="*/ 5148543 w 12192000"/>
              <a:gd name="connsiteY92" fmla="*/ 2282356 h 3482342"/>
              <a:gd name="connsiteX93" fmla="*/ 5079548 w 12192000"/>
              <a:gd name="connsiteY93" fmla="*/ 2313485 h 3482342"/>
              <a:gd name="connsiteX94" fmla="*/ 4975908 w 12192000"/>
              <a:gd name="connsiteY94" fmla="*/ 2364128 h 3482342"/>
              <a:gd name="connsiteX95" fmla="*/ 4913723 w 12192000"/>
              <a:gd name="connsiteY95" fmla="*/ 2385265 h 3482342"/>
              <a:gd name="connsiteX96" fmla="*/ 4746485 w 12192000"/>
              <a:gd name="connsiteY96" fmla="*/ 2451769 h 3482342"/>
              <a:gd name="connsiteX97" fmla="*/ 4681588 w 12192000"/>
              <a:gd name="connsiteY97" fmla="*/ 2467494 h 3482342"/>
              <a:gd name="connsiteX98" fmla="*/ 1783655 w 12192000"/>
              <a:gd name="connsiteY98" fmla="*/ 3163860 h 3482342"/>
              <a:gd name="connsiteX99" fmla="*/ 1325955 w 12192000"/>
              <a:gd name="connsiteY99" fmla="*/ 3176692 h 3482342"/>
              <a:gd name="connsiteX100" fmla="*/ 1190384 w 12192000"/>
              <a:gd name="connsiteY100" fmla="*/ 3203504 h 3482342"/>
              <a:gd name="connsiteX101" fmla="*/ 1094537 w 12192000"/>
              <a:gd name="connsiteY101" fmla="*/ 3229469 h 3482342"/>
              <a:gd name="connsiteX102" fmla="*/ 779276 w 12192000"/>
              <a:gd name="connsiteY102" fmla="*/ 3327290 h 3482342"/>
              <a:gd name="connsiteX103" fmla="*/ 600378 w 12192000"/>
              <a:gd name="connsiteY103" fmla="*/ 3335250 h 3482342"/>
              <a:gd name="connsiteX104" fmla="*/ 493457 w 12192000"/>
              <a:gd name="connsiteY104" fmla="*/ 3365044 h 3482342"/>
              <a:gd name="connsiteX105" fmla="*/ 349402 w 12192000"/>
              <a:gd name="connsiteY105" fmla="*/ 3380897 h 3482342"/>
              <a:gd name="connsiteX106" fmla="*/ 192183 w 12192000"/>
              <a:gd name="connsiteY106" fmla="*/ 3460075 h 3482342"/>
              <a:gd name="connsiteX107" fmla="*/ 46713 w 12192000"/>
              <a:gd name="connsiteY107" fmla="*/ 3462986 h 3482342"/>
              <a:gd name="connsiteX108" fmla="*/ 2765 w 12192000"/>
              <a:gd name="connsiteY108" fmla="*/ 3480770 h 3482342"/>
              <a:gd name="connsiteX109" fmla="*/ 0 w 12192000"/>
              <a:gd name="connsiteY109" fmla="*/ 3482342 h 3482342"/>
              <a:gd name="connsiteX110" fmla="*/ 0 w 12192000"/>
              <a:gd name="connsiteY11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351578 w 12192000"/>
              <a:gd name="connsiteY57" fmla="*/ 1914422 h 3482342"/>
              <a:gd name="connsiteX58" fmla="*/ 8248914 w 12192000"/>
              <a:gd name="connsiteY58" fmla="*/ 195417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17124 w 12192000"/>
              <a:gd name="connsiteY68" fmla="*/ 1837109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700779 w 12192000"/>
              <a:gd name="connsiteY74" fmla="*/ 1907344 h 3482342"/>
              <a:gd name="connsiteX75" fmla="*/ 6672513 w 12192000"/>
              <a:gd name="connsiteY75" fmla="*/ 1926452 h 3482342"/>
              <a:gd name="connsiteX76" fmla="*/ 6633549 w 12192000"/>
              <a:gd name="connsiteY76" fmla="*/ 1936255 h 3482342"/>
              <a:gd name="connsiteX77" fmla="*/ 6444344 w 12192000"/>
              <a:gd name="connsiteY77" fmla="*/ 1969663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42310 w 12192000"/>
              <a:gd name="connsiteY81" fmla="*/ 2092510 h 3482342"/>
              <a:gd name="connsiteX82" fmla="*/ 6007916 w 12192000"/>
              <a:gd name="connsiteY82" fmla="*/ 2143752 h 3482342"/>
              <a:gd name="connsiteX83" fmla="*/ 5894610 w 12192000"/>
              <a:gd name="connsiteY83" fmla="*/ 2130684 h 3482342"/>
              <a:gd name="connsiteX84" fmla="*/ 5817682 w 12192000"/>
              <a:gd name="connsiteY84" fmla="*/ 2157358 h 3482342"/>
              <a:gd name="connsiteX85" fmla="*/ 5591469 w 12192000"/>
              <a:gd name="connsiteY85" fmla="*/ 2178389 h 3482342"/>
              <a:gd name="connsiteX86" fmla="*/ 5414282 w 12192000"/>
              <a:gd name="connsiteY86" fmla="*/ 2183070 h 3482342"/>
              <a:gd name="connsiteX87" fmla="*/ 5368369 w 12192000"/>
              <a:gd name="connsiteY87" fmla="*/ 2204272 h 3482342"/>
              <a:gd name="connsiteX88" fmla="*/ 5291263 w 12192000"/>
              <a:gd name="connsiteY88" fmla="*/ 2239182 h 3482342"/>
              <a:gd name="connsiteX89" fmla="*/ 5240857 w 12192000"/>
              <a:gd name="connsiteY89" fmla="*/ 2289444 h 3482342"/>
              <a:gd name="connsiteX90" fmla="*/ 5173523 w 12192000"/>
              <a:gd name="connsiteY90" fmla="*/ 2309057 h 3482342"/>
              <a:gd name="connsiteX91" fmla="*/ 5148543 w 12192000"/>
              <a:gd name="connsiteY91" fmla="*/ 2282356 h 3482342"/>
              <a:gd name="connsiteX92" fmla="*/ 5079548 w 12192000"/>
              <a:gd name="connsiteY92" fmla="*/ 2313485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351578 w 12192000"/>
              <a:gd name="connsiteY57" fmla="*/ 1914422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17124 w 12192000"/>
              <a:gd name="connsiteY68" fmla="*/ 1837109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700779 w 12192000"/>
              <a:gd name="connsiteY74" fmla="*/ 1907344 h 3482342"/>
              <a:gd name="connsiteX75" fmla="*/ 6672513 w 12192000"/>
              <a:gd name="connsiteY75" fmla="*/ 1926452 h 3482342"/>
              <a:gd name="connsiteX76" fmla="*/ 6633549 w 12192000"/>
              <a:gd name="connsiteY76" fmla="*/ 1936255 h 3482342"/>
              <a:gd name="connsiteX77" fmla="*/ 6444344 w 12192000"/>
              <a:gd name="connsiteY77" fmla="*/ 1969663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42310 w 12192000"/>
              <a:gd name="connsiteY81" fmla="*/ 2092510 h 3482342"/>
              <a:gd name="connsiteX82" fmla="*/ 6007916 w 12192000"/>
              <a:gd name="connsiteY82" fmla="*/ 2143752 h 3482342"/>
              <a:gd name="connsiteX83" fmla="*/ 5894610 w 12192000"/>
              <a:gd name="connsiteY83" fmla="*/ 2130684 h 3482342"/>
              <a:gd name="connsiteX84" fmla="*/ 5817682 w 12192000"/>
              <a:gd name="connsiteY84" fmla="*/ 2157358 h 3482342"/>
              <a:gd name="connsiteX85" fmla="*/ 5591469 w 12192000"/>
              <a:gd name="connsiteY85" fmla="*/ 2178389 h 3482342"/>
              <a:gd name="connsiteX86" fmla="*/ 5414282 w 12192000"/>
              <a:gd name="connsiteY86" fmla="*/ 2183070 h 3482342"/>
              <a:gd name="connsiteX87" fmla="*/ 5368369 w 12192000"/>
              <a:gd name="connsiteY87" fmla="*/ 2204272 h 3482342"/>
              <a:gd name="connsiteX88" fmla="*/ 5291263 w 12192000"/>
              <a:gd name="connsiteY88" fmla="*/ 2239182 h 3482342"/>
              <a:gd name="connsiteX89" fmla="*/ 5240857 w 12192000"/>
              <a:gd name="connsiteY89" fmla="*/ 2289444 h 3482342"/>
              <a:gd name="connsiteX90" fmla="*/ 5173523 w 12192000"/>
              <a:gd name="connsiteY90" fmla="*/ 2309057 h 3482342"/>
              <a:gd name="connsiteX91" fmla="*/ 5148543 w 12192000"/>
              <a:gd name="connsiteY91" fmla="*/ 2282356 h 3482342"/>
              <a:gd name="connsiteX92" fmla="*/ 5079548 w 12192000"/>
              <a:gd name="connsiteY92" fmla="*/ 2313485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345228 w 12192000"/>
              <a:gd name="connsiteY57" fmla="*/ 1939822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17124 w 12192000"/>
              <a:gd name="connsiteY68" fmla="*/ 1837109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700779 w 12192000"/>
              <a:gd name="connsiteY74" fmla="*/ 1907344 h 3482342"/>
              <a:gd name="connsiteX75" fmla="*/ 6672513 w 12192000"/>
              <a:gd name="connsiteY75" fmla="*/ 1926452 h 3482342"/>
              <a:gd name="connsiteX76" fmla="*/ 6633549 w 12192000"/>
              <a:gd name="connsiteY76" fmla="*/ 1936255 h 3482342"/>
              <a:gd name="connsiteX77" fmla="*/ 6444344 w 12192000"/>
              <a:gd name="connsiteY77" fmla="*/ 1969663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42310 w 12192000"/>
              <a:gd name="connsiteY81" fmla="*/ 2092510 h 3482342"/>
              <a:gd name="connsiteX82" fmla="*/ 6007916 w 12192000"/>
              <a:gd name="connsiteY82" fmla="*/ 2143752 h 3482342"/>
              <a:gd name="connsiteX83" fmla="*/ 5894610 w 12192000"/>
              <a:gd name="connsiteY83" fmla="*/ 2130684 h 3482342"/>
              <a:gd name="connsiteX84" fmla="*/ 5817682 w 12192000"/>
              <a:gd name="connsiteY84" fmla="*/ 2157358 h 3482342"/>
              <a:gd name="connsiteX85" fmla="*/ 5591469 w 12192000"/>
              <a:gd name="connsiteY85" fmla="*/ 2178389 h 3482342"/>
              <a:gd name="connsiteX86" fmla="*/ 5414282 w 12192000"/>
              <a:gd name="connsiteY86" fmla="*/ 2183070 h 3482342"/>
              <a:gd name="connsiteX87" fmla="*/ 5368369 w 12192000"/>
              <a:gd name="connsiteY87" fmla="*/ 2204272 h 3482342"/>
              <a:gd name="connsiteX88" fmla="*/ 5291263 w 12192000"/>
              <a:gd name="connsiteY88" fmla="*/ 2239182 h 3482342"/>
              <a:gd name="connsiteX89" fmla="*/ 5240857 w 12192000"/>
              <a:gd name="connsiteY89" fmla="*/ 2289444 h 3482342"/>
              <a:gd name="connsiteX90" fmla="*/ 5173523 w 12192000"/>
              <a:gd name="connsiteY90" fmla="*/ 2309057 h 3482342"/>
              <a:gd name="connsiteX91" fmla="*/ 5148543 w 12192000"/>
              <a:gd name="connsiteY91" fmla="*/ 2282356 h 3482342"/>
              <a:gd name="connsiteX92" fmla="*/ 5079548 w 12192000"/>
              <a:gd name="connsiteY92" fmla="*/ 2313485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345228 w 12192000"/>
              <a:gd name="connsiteY56" fmla="*/ 1939822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17124 w 12192000"/>
              <a:gd name="connsiteY67" fmla="*/ 1837109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700779 w 12192000"/>
              <a:gd name="connsiteY73" fmla="*/ 1907344 h 3482342"/>
              <a:gd name="connsiteX74" fmla="*/ 6672513 w 12192000"/>
              <a:gd name="connsiteY74" fmla="*/ 1926452 h 3482342"/>
              <a:gd name="connsiteX75" fmla="*/ 6633549 w 12192000"/>
              <a:gd name="connsiteY75" fmla="*/ 1936255 h 3482342"/>
              <a:gd name="connsiteX76" fmla="*/ 6444344 w 12192000"/>
              <a:gd name="connsiteY76" fmla="*/ 1969663 h 3482342"/>
              <a:gd name="connsiteX77" fmla="*/ 6333446 w 12192000"/>
              <a:gd name="connsiteY77" fmla="*/ 1997163 h 3482342"/>
              <a:gd name="connsiteX78" fmla="*/ 6294933 w 12192000"/>
              <a:gd name="connsiteY78" fmla="*/ 2019412 h 3482342"/>
              <a:gd name="connsiteX79" fmla="*/ 6238719 w 12192000"/>
              <a:gd name="connsiteY79" fmla="*/ 2042547 h 3482342"/>
              <a:gd name="connsiteX80" fmla="*/ 6142310 w 12192000"/>
              <a:gd name="connsiteY80" fmla="*/ 2092510 h 3482342"/>
              <a:gd name="connsiteX81" fmla="*/ 6007916 w 12192000"/>
              <a:gd name="connsiteY81" fmla="*/ 2143752 h 3482342"/>
              <a:gd name="connsiteX82" fmla="*/ 5894610 w 12192000"/>
              <a:gd name="connsiteY82" fmla="*/ 2130684 h 3482342"/>
              <a:gd name="connsiteX83" fmla="*/ 5817682 w 12192000"/>
              <a:gd name="connsiteY83" fmla="*/ 2157358 h 3482342"/>
              <a:gd name="connsiteX84" fmla="*/ 5591469 w 12192000"/>
              <a:gd name="connsiteY84" fmla="*/ 2178389 h 3482342"/>
              <a:gd name="connsiteX85" fmla="*/ 5414282 w 12192000"/>
              <a:gd name="connsiteY85" fmla="*/ 2183070 h 3482342"/>
              <a:gd name="connsiteX86" fmla="*/ 5368369 w 12192000"/>
              <a:gd name="connsiteY86" fmla="*/ 2204272 h 3482342"/>
              <a:gd name="connsiteX87" fmla="*/ 5291263 w 12192000"/>
              <a:gd name="connsiteY87" fmla="*/ 2239182 h 3482342"/>
              <a:gd name="connsiteX88" fmla="*/ 5240857 w 12192000"/>
              <a:gd name="connsiteY88" fmla="*/ 2289444 h 3482342"/>
              <a:gd name="connsiteX89" fmla="*/ 5173523 w 12192000"/>
              <a:gd name="connsiteY89" fmla="*/ 2309057 h 3482342"/>
              <a:gd name="connsiteX90" fmla="*/ 5148543 w 12192000"/>
              <a:gd name="connsiteY90" fmla="*/ 2282356 h 3482342"/>
              <a:gd name="connsiteX91" fmla="*/ 5079548 w 12192000"/>
              <a:gd name="connsiteY91" fmla="*/ 2313485 h 3482342"/>
              <a:gd name="connsiteX92" fmla="*/ 4975908 w 12192000"/>
              <a:gd name="connsiteY92" fmla="*/ 2364128 h 3482342"/>
              <a:gd name="connsiteX93" fmla="*/ 4913723 w 12192000"/>
              <a:gd name="connsiteY93" fmla="*/ 2385265 h 3482342"/>
              <a:gd name="connsiteX94" fmla="*/ 4746485 w 12192000"/>
              <a:gd name="connsiteY94" fmla="*/ 2451769 h 3482342"/>
              <a:gd name="connsiteX95" fmla="*/ 4681588 w 12192000"/>
              <a:gd name="connsiteY95" fmla="*/ 2467494 h 3482342"/>
              <a:gd name="connsiteX96" fmla="*/ 1783655 w 12192000"/>
              <a:gd name="connsiteY96" fmla="*/ 3163860 h 3482342"/>
              <a:gd name="connsiteX97" fmla="*/ 1325955 w 12192000"/>
              <a:gd name="connsiteY97" fmla="*/ 3176692 h 3482342"/>
              <a:gd name="connsiteX98" fmla="*/ 1190384 w 12192000"/>
              <a:gd name="connsiteY98" fmla="*/ 3203504 h 3482342"/>
              <a:gd name="connsiteX99" fmla="*/ 1094537 w 12192000"/>
              <a:gd name="connsiteY99" fmla="*/ 3229469 h 3482342"/>
              <a:gd name="connsiteX100" fmla="*/ 779276 w 12192000"/>
              <a:gd name="connsiteY100" fmla="*/ 3327290 h 3482342"/>
              <a:gd name="connsiteX101" fmla="*/ 600378 w 12192000"/>
              <a:gd name="connsiteY101" fmla="*/ 3335250 h 3482342"/>
              <a:gd name="connsiteX102" fmla="*/ 493457 w 12192000"/>
              <a:gd name="connsiteY102" fmla="*/ 3365044 h 3482342"/>
              <a:gd name="connsiteX103" fmla="*/ 349402 w 12192000"/>
              <a:gd name="connsiteY103" fmla="*/ 3380897 h 3482342"/>
              <a:gd name="connsiteX104" fmla="*/ 192183 w 12192000"/>
              <a:gd name="connsiteY104" fmla="*/ 3460075 h 3482342"/>
              <a:gd name="connsiteX105" fmla="*/ 46713 w 12192000"/>
              <a:gd name="connsiteY105" fmla="*/ 3462986 h 3482342"/>
              <a:gd name="connsiteX106" fmla="*/ 2765 w 12192000"/>
              <a:gd name="connsiteY106" fmla="*/ 3480770 h 3482342"/>
              <a:gd name="connsiteX107" fmla="*/ 0 w 12192000"/>
              <a:gd name="connsiteY107" fmla="*/ 3482342 h 3482342"/>
              <a:gd name="connsiteX108" fmla="*/ 0 w 12192000"/>
              <a:gd name="connsiteY10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30392 w 12192000"/>
              <a:gd name="connsiteY55" fmla="*/ 1898567 h 3482342"/>
              <a:gd name="connsiteX56" fmla="*/ 8345228 w 12192000"/>
              <a:gd name="connsiteY56" fmla="*/ 1939822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17124 w 12192000"/>
              <a:gd name="connsiteY67" fmla="*/ 1837109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700779 w 12192000"/>
              <a:gd name="connsiteY73" fmla="*/ 1907344 h 3482342"/>
              <a:gd name="connsiteX74" fmla="*/ 6672513 w 12192000"/>
              <a:gd name="connsiteY74" fmla="*/ 1926452 h 3482342"/>
              <a:gd name="connsiteX75" fmla="*/ 6633549 w 12192000"/>
              <a:gd name="connsiteY75" fmla="*/ 1936255 h 3482342"/>
              <a:gd name="connsiteX76" fmla="*/ 6444344 w 12192000"/>
              <a:gd name="connsiteY76" fmla="*/ 1969663 h 3482342"/>
              <a:gd name="connsiteX77" fmla="*/ 6333446 w 12192000"/>
              <a:gd name="connsiteY77" fmla="*/ 1997163 h 3482342"/>
              <a:gd name="connsiteX78" fmla="*/ 6294933 w 12192000"/>
              <a:gd name="connsiteY78" fmla="*/ 2019412 h 3482342"/>
              <a:gd name="connsiteX79" fmla="*/ 6238719 w 12192000"/>
              <a:gd name="connsiteY79" fmla="*/ 2042547 h 3482342"/>
              <a:gd name="connsiteX80" fmla="*/ 6142310 w 12192000"/>
              <a:gd name="connsiteY80" fmla="*/ 2092510 h 3482342"/>
              <a:gd name="connsiteX81" fmla="*/ 6007916 w 12192000"/>
              <a:gd name="connsiteY81" fmla="*/ 2143752 h 3482342"/>
              <a:gd name="connsiteX82" fmla="*/ 5894610 w 12192000"/>
              <a:gd name="connsiteY82" fmla="*/ 2130684 h 3482342"/>
              <a:gd name="connsiteX83" fmla="*/ 5817682 w 12192000"/>
              <a:gd name="connsiteY83" fmla="*/ 2157358 h 3482342"/>
              <a:gd name="connsiteX84" fmla="*/ 5591469 w 12192000"/>
              <a:gd name="connsiteY84" fmla="*/ 2178389 h 3482342"/>
              <a:gd name="connsiteX85" fmla="*/ 5414282 w 12192000"/>
              <a:gd name="connsiteY85" fmla="*/ 2183070 h 3482342"/>
              <a:gd name="connsiteX86" fmla="*/ 5368369 w 12192000"/>
              <a:gd name="connsiteY86" fmla="*/ 2204272 h 3482342"/>
              <a:gd name="connsiteX87" fmla="*/ 5291263 w 12192000"/>
              <a:gd name="connsiteY87" fmla="*/ 2239182 h 3482342"/>
              <a:gd name="connsiteX88" fmla="*/ 5240857 w 12192000"/>
              <a:gd name="connsiteY88" fmla="*/ 2289444 h 3482342"/>
              <a:gd name="connsiteX89" fmla="*/ 5173523 w 12192000"/>
              <a:gd name="connsiteY89" fmla="*/ 2309057 h 3482342"/>
              <a:gd name="connsiteX90" fmla="*/ 5148543 w 12192000"/>
              <a:gd name="connsiteY90" fmla="*/ 2282356 h 3482342"/>
              <a:gd name="connsiteX91" fmla="*/ 5079548 w 12192000"/>
              <a:gd name="connsiteY91" fmla="*/ 2313485 h 3482342"/>
              <a:gd name="connsiteX92" fmla="*/ 4975908 w 12192000"/>
              <a:gd name="connsiteY92" fmla="*/ 2364128 h 3482342"/>
              <a:gd name="connsiteX93" fmla="*/ 4913723 w 12192000"/>
              <a:gd name="connsiteY93" fmla="*/ 2385265 h 3482342"/>
              <a:gd name="connsiteX94" fmla="*/ 4746485 w 12192000"/>
              <a:gd name="connsiteY94" fmla="*/ 2451769 h 3482342"/>
              <a:gd name="connsiteX95" fmla="*/ 4681588 w 12192000"/>
              <a:gd name="connsiteY95" fmla="*/ 2467494 h 3482342"/>
              <a:gd name="connsiteX96" fmla="*/ 1783655 w 12192000"/>
              <a:gd name="connsiteY96" fmla="*/ 3163860 h 3482342"/>
              <a:gd name="connsiteX97" fmla="*/ 1325955 w 12192000"/>
              <a:gd name="connsiteY97" fmla="*/ 3176692 h 3482342"/>
              <a:gd name="connsiteX98" fmla="*/ 1190384 w 12192000"/>
              <a:gd name="connsiteY98" fmla="*/ 3203504 h 3482342"/>
              <a:gd name="connsiteX99" fmla="*/ 1094537 w 12192000"/>
              <a:gd name="connsiteY99" fmla="*/ 3229469 h 3482342"/>
              <a:gd name="connsiteX100" fmla="*/ 779276 w 12192000"/>
              <a:gd name="connsiteY100" fmla="*/ 3327290 h 3482342"/>
              <a:gd name="connsiteX101" fmla="*/ 600378 w 12192000"/>
              <a:gd name="connsiteY101" fmla="*/ 3335250 h 3482342"/>
              <a:gd name="connsiteX102" fmla="*/ 493457 w 12192000"/>
              <a:gd name="connsiteY102" fmla="*/ 3365044 h 3482342"/>
              <a:gd name="connsiteX103" fmla="*/ 349402 w 12192000"/>
              <a:gd name="connsiteY103" fmla="*/ 3380897 h 3482342"/>
              <a:gd name="connsiteX104" fmla="*/ 192183 w 12192000"/>
              <a:gd name="connsiteY104" fmla="*/ 3460075 h 3482342"/>
              <a:gd name="connsiteX105" fmla="*/ 46713 w 12192000"/>
              <a:gd name="connsiteY105" fmla="*/ 3462986 h 3482342"/>
              <a:gd name="connsiteX106" fmla="*/ 2765 w 12192000"/>
              <a:gd name="connsiteY106" fmla="*/ 3480770 h 3482342"/>
              <a:gd name="connsiteX107" fmla="*/ 0 w 12192000"/>
              <a:gd name="connsiteY107" fmla="*/ 3482342 h 3482342"/>
              <a:gd name="connsiteX108" fmla="*/ 0 w 12192000"/>
              <a:gd name="connsiteY10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30392 w 12192000"/>
              <a:gd name="connsiteY54" fmla="*/ 1898567 h 3482342"/>
              <a:gd name="connsiteX55" fmla="*/ 8345228 w 12192000"/>
              <a:gd name="connsiteY55" fmla="*/ 1939822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17124 w 12192000"/>
              <a:gd name="connsiteY66" fmla="*/ 1837109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700779 w 12192000"/>
              <a:gd name="connsiteY72" fmla="*/ 1907344 h 3482342"/>
              <a:gd name="connsiteX73" fmla="*/ 6672513 w 12192000"/>
              <a:gd name="connsiteY73" fmla="*/ 1926452 h 3482342"/>
              <a:gd name="connsiteX74" fmla="*/ 6633549 w 12192000"/>
              <a:gd name="connsiteY74" fmla="*/ 1936255 h 3482342"/>
              <a:gd name="connsiteX75" fmla="*/ 6444344 w 12192000"/>
              <a:gd name="connsiteY75" fmla="*/ 1969663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42310 w 12192000"/>
              <a:gd name="connsiteY79" fmla="*/ 2092510 h 3482342"/>
              <a:gd name="connsiteX80" fmla="*/ 6007916 w 12192000"/>
              <a:gd name="connsiteY80" fmla="*/ 2143752 h 3482342"/>
              <a:gd name="connsiteX81" fmla="*/ 5894610 w 12192000"/>
              <a:gd name="connsiteY81" fmla="*/ 2130684 h 3482342"/>
              <a:gd name="connsiteX82" fmla="*/ 5817682 w 12192000"/>
              <a:gd name="connsiteY82" fmla="*/ 2157358 h 3482342"/>
              <a:gd name="connsiteX83" fmla="*/ 5591469 w 12192000"/>
              <a:gd name="connsiteY83" fmla="*/ 2178389 h 3482342"/>
              <a:gd name="connsiteX84" fmla="*/ 5414282 w 12192000"/>
              <a:gd name="connsiteY84" fmla="*/ 2183070 h 3482342"/>
              <a:gd name="connsiteX85" fmla="*/ 5368369 w 12192000"/>
              <a:gd name="connsiteY85" fmla="*/ 2204272 h 3482342"/>
              <a:gd name="connsiteX86" fmla="*/ 5291263 w 12192000"/>
              <a:gd name="connsiteY86" fmla="*/ 2239182 h 3482342"/>
              <a:gd name="connsiteX87" fmla="*/ 5240857 w 12192000"/>
              <a:gd name="connsiteY87" fmla="*/ 2289444 h 3482342"/>
              <a:gd name="connsiteX88" fmla="*/ 5173523 w 12192000"/>
              <a:gd name="connsiteY88" fmla="*/ 2309057 h 3482342"/>
              <a:gd name="connsiteX89" fmla="*/ 5148543 w 12192000"/>
              <a:gd name="connsiteY89" fmla="*/ 2282356 h 3482342"/>
              <a:gd name="connsiteX90" fmla="*/ 5079548 w 12192000"/>
              <a:gd name="connsiteY90" fmla="*/ 2313485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36742 w 12192000"/>
              <a:gd name="connsiteY54" fmla="*/ 1923967 h 3482342"/>
              <a:gd name="connsiteX55" fmla="*/ 8345228 w 12192000"/>
              <a:gd name="connsiteY55" fmla="*/ 1939822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17124 w 12192000"/>
              <a:gd name="connsiteY66" fmla="*/ 1837109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700779 w 12192000"/>
              <a:gd name="connsiteY72" fmla="*/ 1907344 h 3482342"/>
              <a:gd name="connsiteX73" fmla="*/ 6672513 w 12192000"/>
              <a:gd name="connsiteY73" fmla="*/ 1926452 h 3482342"/>
              <a:gd name="connsiteX74" fmla="*/ 6633549 w 12192000"/>
              <a:gd name="connsiteY74" fmla="*/ 1936255 h 3482342"/>
              <a:gd name="connsiteX75" fmla="*/ 6444344 w 12192000"/>
              <a:gd name="connsiteY75" fmla="*/ 1969663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42310 w 12192000"/>
              <a:gd name="connsiteY79" fmla="*/ 2092510 h 3482342"/>
              <a:gd name="connsiteX80" fmla="*/ 6007916 w 12192000"/>
              <a:gd name="connsiteY80" fmla="*/ 2143752 h 3482342"/>
              <a:gd name="connsiteX81" fmla="*/ 5894610 w 12192000"/>
              <a:gd name="connsiteY81" fmla="*/ 2130684 h 3482342"/>
              <a:gd name="connsiteX82" fmla="*/ 5817682 w 12192000"/>
              <a:gd name="connsiteY82" fmla="*/ 2157358 h 3482342"/>
              <a:gd name="connsiteX83" fmla="*/ 5591469 w 12192000"/>
              <a:gd name="connsiteY83" fmla="*/ 2178389 h 3482342"/>
              <a:gd name="connsiteX84" fmla="*/ 5414282 w 12192000"/>
              <a:gd name="connsiteY84" fmla="*/ 2183070 h 3482342"/>
              <a:gd name="connsiteX85" fmla="*/ 5368369 w 12192000"/>
              <a:gd name="connsiteY85" fmla="*/ 2204272 h 3482342"/>
              <a:gd name="connsiteX86" fmla="*/ 5291263 w 12192000"/>
              <a:gd name="connsiteY86" fmla="*/ 2239182 h 3482342"/>
              <a:gd name="connsiteX87" fmla="*/ 5240857 w 12192000"/>
              <a:gd name="connsiteY87" fmla="*/ 2289444 h 3482342"/>
              <a:gd name="connsiteX88" fmla="*/ 5173523 w 12192000"/>
              <a:gd name="connsiteY88" fmla="*/ 2309057 h 3482342"/>
              <a:gd name="connsiteX89" fmla="*/ 5148543 w 12192000"/>
              <a:gd name="connsiteY89" fmla="*/ 2282356 h 3482342"/>
              <a:gd name="connsiteX90" fmla="*/ 5079548 w 12192000"/>
              <a:gd name="connsiteY90" fmla="*/ 2313485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0447 w 12192000"/>
              <a:gd name="connsiteY23" fmla="*/ 12870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36742 w 12192000"/>
              <a:gd name="connsiteY54" fmla="*/ 1923967 h 3482342"/>
              <a:gd name="connsiteX55" fmla="*/ 8345228 w 12192000"/>
              <a:gd name="connsiteY55" fmla="*/ 1939822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17124 w 12192000"/>
              <a:gd name="connsiteY66" fmla="*/ 1837109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700779 w 12192000"/>
              <a:gd name="connsiteY72" fmla="*/ 1907344 h 3482342"/>
              <a:gd name="connsiteX73" fmla="*/ 6672513 w 12192000"/>
              <a:gd name="connsiteY73" fmla="*/ 1926452 h 3482342"/>
              <a:gd name="connsiteX74" fmla="*/ 6633549 w 12192000"/>
              <a:gd name="connsiteY74" fmla="*/ 1936255 h 3482342"/>
              <a:gd name="connsiteX75" fmla="*/ 6444344 w 12192000"/>
              <a:gd name="connsiteY75" fmla="*/ 1969663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42310 w 12192000"/>
              <a:gd name="connsiteY79" fmla="*/ 2092510 h 3482342"/>
              <a:gd name="connsiteX80" fmla="*/ 6007916 w 12192000"/>
              <a:gd name="connsiteY80" fmla="*/ 2143752 h 3482342"/>
              <a:gd name="connsiteX81" fmla="*/ 5894610 w 12192000"/>
              <a:gd name="connsiteY81" fmla="*/ 2130684 h 3482342"/>
              <a:gd name="connsiteX82" fmla="*/ 5817682 w 12192000"/>
              <a:gd name="connsiteY82" fmla="*/ 2157358 h 3482342"/>
              <a:gd name="connsiteX83" fmla="*/ 5591469 w 12192000"/>
              <a:gd name="connsiteY83" fmla="*/ 2178389 h 3482342"/>
              <a:gd name="connsiteX84" fmla="*/ 5414282 w 12192000"/>
              <a:gd name="connsiteY84" fmla="*/ 2183070 h 3482342"/>
              <a:gd name="connsiteX85" fmla="*/ 5368369 w 12192000"/>
              <a:gd name="connsiteY85" fmla="*/ 2204272 h 3482342"/>
              <a:gd name="connsiteX86" fmla="*/ 5291263 w 12192000"/>
              <a:gd name="connsiteY86" fmla="*/ 2239182 h 3482342"/>
              <a:gd name="connsiteX87" fmla="*/ 5240857 w 12192000"/>
              <a:gd name="connsiteY87" fmla="*/ 2289444 h 3482342"/>
              <a:gd name="connsiteX88" fmla="*/ 5173523 w 12192000"/>
              <a:gd name="connsiteY88" fmla="*/ 2309057 h 3482342"/>
              <a:gd name="connsiteX89" fmla="*/ 5148543 w 12192000"/>
              <a:gd name="connsiteY89" fmla="*/ 2282356 h 3482342"/>
              <a:gd name="connsiteX90" fmla="*/ 5079548 w 12192000"/>
              <a:gd name="connsiteY90" fmla="*/ 2313485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294073 w 12192000"/>
              <a:gd name="connsiteY17" fmla="*/ 897260 h 3482342"/>
              <a:gd name="connsiteX18" fmla="*/ 11228040 w 12192000"/>
              <a:gd name="connsiteY18" fmla="*/ 958953 h 3482342"/>
              <a:gd name="connsiteX19" fmla="*/ 11193568 w 12192000"/>
              <a:gd name="connsiteY19" fmla="*/ 982314 h 3482342"/>
              <a:gd name="connsiteX20" fmla="*/ 11139869 w 12192000"/>
              <a:gd name="connsiteY20" fmla="*/ 1126133 h 3482342"/>
              <a:gd name="connsiteX21" fmla="*/ 11003287 w 12192000"/>
              <a:gd name="connsiteY21" fmla="*/ 1243468 h 3482342"/>
              <a:gd name="connsiteX22" fmla="*/ 10930447 w 12192000"/>
              <a:gd name="connsiteY22" fmla="*/ 1287088 h 3482342"/>
              <a:gd name="connsiteX23" fmla="*/ 10832727 w 12192000"/>
              <a:gd name="connsiteY23" fmla="*/ 1341335 h 3482342"/>
              <a:gd name="connsiteX24" fmla="*/ 10720408 w 12192000"/>
              <a:gd name="connsiteY24" fmla="*/ 1344999 h 3482342"/>
              <a:gd name="connsiteX25" fmla="*/ 10635456 w 12192000"/>
              <a:gd name="connsiteY25" fmla="*/ 1337688 h 3482342"/>
              <a:gd name="connsiteX26" fmla="*/ 10629954 w 12192000"/>
              <a:gd name="connsiteY26" fmla="*/ 1330628 h 3482342"/>
              <a:gd name="connsiteX27" fmla="*/ 10623883 w 12192000"/>
              <a:gd name="connsiteY27" fmla="*/ 1332776 h 3482342"/>
              <a:gd name="connsiteX28" fmla="*/ 10622090 w 12192000"/>
              <a:gd name="connsiteY28" fmla="*/ 1341385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264922 w 12192000"/>
              <a:gd name="connsiteY34" fmla="*/ 1472107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524524 w 12192000"/>
              <a:gd name="connsiteY52" fmla="*/ 1902425 h 3482342"/>
              <a:gd name="connsiteX53" fmla="*/ 8436742 w 12192000"/>
              <a:gd name="connsiteY53" fmla="*/ 1923967 h 3482342"/>
              <a:gd name="connsiteX54" fmla="*/ 8345228 w 12192000"/>
              <a:gd name="connsiteY54" fmla="*/ 1939822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17124 w 12192000"/>
              <a:gd name="connsiteY65" fmla="*/ 1837109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700779 w 12192000"/>
              <a:gd name="connsiteY71" fmla="*/ 1907344 h 3482342"/>
              <a:gd name="connsiteX72" fmla="*/ 6672513 w 12192000"/>
              <a:gd name="connsiteY72" fmla="*/ 1926452 h 3482342"/>
              <a:gd name="connsiteX73" fmla="*/ 6633549 w 12192000"/>
              <a:gd name="connsiteY73" fmla="*/ 1936255 h 3482342"/>
              <a:gd name="connsiteX74" fmla="*/ 6444344 w 12192000"/>
              <a:gd name="connsiteY74" fmla="*/ 1969663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42310 w 12192000"/>
              <a:gd name="connsiteY78" fmla="*/ 2092510 h 3482342"/>
              <a:gd name="connsiteX79" fmla="*/ 6007916 w 12192000"/>
              <a:gd name="connsiteY79" fmla="*/ 2143752 h 3482342"/>
              <a:gd name="connsiteX80" fmla="*/ 5894610 w 12192000"/>
              <a:gd name="connsiteY80" fmla="*/ 2130684 h 3482342"/>
              <a:gd name="connsiteX81" fmla="*/ 5817682 w 12192000"/>
              <a:gd name="connsiteY81" fmla="*/ 2157358 h 3482342"/>
              <a:gd name="connsiteX82" fmla="*/ 5591469 w 12192000"/>
              <a:gd name="connsiteY82" fmla="*/ 2178389 h 3482342"/>
              <a:gd name="connsiteX83" fmla="*/ 5414282 w 12192000"/>
              <a:gd name="connsiteY83" fmla="*/ 2183070 h 3482342"/>
              <a:gd name="connsiteX84" fmla="*/ 5368369 w 12192000"/>
              <a:gd name="connsiteY84" fmla="*/ 2204272 h 3482342"/>
              <a:gd name="connsiteX85" fmla="*/ 5291263 w 12192000"/>
              <a:gd name="connsiteY85" fmla="*/ 2239182 h 3482342"/>
              <a:gd name="connsiteX86" fmla="*/ 5240857 w 12192000"/>
              <a:gd name="connsiteY86" fmla="*/ 2289444 h 3482342"/>
              <a:gd name="connsiteX87" fmla="*/ 5173523 w 12192000"/>
              <a:gd name="connsiteY87" fmla="*/ 2309057 h 3482342"/>
              <a:gd name="connsiteX88" fmla="*/ 5148543 w 12192000"/>
              <a:gd name="connsiteY88" fmla="*/ 2282356 h 3482342"/>
              <a:gd name="connsiteX89" fmla="*/ 5079548 w 12192000"/>
              <a:gd name="connsiteY89" fmla="*/ 2313485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38523 w 12192000"/>
              <a:gd name="connsiteY17" fmla="*/ 852810 h 3482342"/>
              <a:gd name="connsiteX18" fmla="*/ 11228040 w 12192000"/>
              <a:gd name="connsiteY18" fmla="*/ 958953 h 3482342"/>
              <a:gd name="connsiteX19" fmla="*/ 11193568 w 12192000"/>
              <a:gd name="connsiteY19" fmla="*/ 982314 h 3482342"/>
              <a:gd name="connsiteX20" fmla="*/ 11139869 w 12192000"/>
              <a:gd name="connsiteY20" fmla="*/ 1126133 h 3482342"/>
              <a:gd name="connsiteX21" fmla="*/ 11003287 w 12192000"/>
              <a:gd name="connsiteY21" fmla="*/ 1243468 h 3482342"/>
              <a:gd name="connsiteX22" fmla="*/ 10930447 w 12192000"/>
              <a:gd name="connsiteY22" fmla="*/ 1287088 h 3482342"/>
              <a:gd name="connsiteX23" fmla="*/ 10832727 w 12192000"/>
              <a:gd name="connsiteY23" fmla="*/ 1341335 h 3482342"/>
              <a:gd name="connsiteX24" fmla="*/ 10720408 w 12192000"/>
              <a:gd name="connsiteY24" fmla="*/ 1344999 h 3482342"/>
              <a:gd name="connsiteX25" fmla="*/ 10635456 w 12192000"/>
              <a:gd name="connsiteY25" fmla="*/ 1337688 h 3482342"/>
              <a:gd name="connsiteX26" fmla="*/ 10629954 w 12192000"/>
              <a:gd name="connsiteY26" fmla="*/ 1330628 h 3482342"/>
              <a:gd name="connsiteX27" fmla="*/ 10623883 w 12192000"/>
              <a:gd name="connsiteY27" fmla="*/ 1332776 h 3482342"/>
              <a:gd name="connsiteX28" fmla="*/ 10622090 w 12192000"/>
              <a:gd name="connsiteY28" fmla="*/ 1341385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264922 w 12192000"/>
              <a:gd name="connsiteY34" fmla="*/ 1472107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524524 w 12192000"/>
              <a:gd name="connsiteY52" fmla="*/ 1902425 h 3482342"/>
              <a:gd name="connsiteX53" fmla="*/ 8436742 w 12192000"/>
              <a:gd name="connsiteY53" fmla="*/ 1923967 h 3482342"/>
              <a:gd name="connsiteX54" fmla="*/ 8345228 w 12192000"/>
              <a:gd name="connsiteY54" fmla="*/ 1939822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17124 w 12192000"/>
              <a:gd name="connsiteY65" fmla="*/ 1837109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700779 w 12192000"/>
              <a:gd name="connsiteY71" fmla="*/ 1907344 h 3482342"/>
              <a:gd name="connsiteX72" fmla="*/ 6672513 w 12192000"/>
              <a:gd name="connsiteY72" fmla="*/ 1926452 h 3482342"/>
              <a:gd name="connsiteX73" fmla="*/ 6633549 w 12192000"/>
              <a:gd name="connsiteY73" fmla="*/ 1936255 h 3482342"/>
              <a:gd name="connsiteX74" fmla="*/ 6444344 w 12192000"/>
              <a:gd name="connsiteY74" fmla="*/ 1969663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42310 w 12192000"/>
              <a:gd name="connsiteY78" fmla="*/ 2092510 h 3482342"/>
              <a:gd name="connsiteX79" fmla="*/ 6007916 w 12192000"/>
              <a:gd name="connsiteY79" fmla="*/ 2143752 h 3482342"/>
              <a:gd name="connsiteX80" fmla="*/ 5894610 w 12192000"/>
              <a:gd name="connsiteY80" fmla="*/ 2130684 h 3482342"/>
              <a:gd name="connsiteX81" fmla="*/ 5817682 w 12192000"/>
              <a:gd name="connsiteY81" fmla="*/ 2157358 h 3482342"/>
              <a:gd name="connsiteX82" fmla="*/ 5591469 w 12192000"/>
              <a:gd name="connsiteY82" fmla="*/ 2178389 h 3482342"/>
              <a:gd name="connsiteX83" fmla="*/ 5414282 w 12192000"/>
              <a:gd name="connsiteY83" fmla="*/ 2183070 h 3482342"/>
              <a:gd name="connsiteX84" fmla="*/ 5368369 w 12192000"/>
              <a:gd name="connsiteY84" fmla="*/ 2204272 h 3482342"/>
              <a:gd name="connsiteX85" fmla="*/ 5291263 w 12192000"/>
              <a:gd name="connsiteY85" fmla="*/ 2239182 h 3482342"/>
              <a:gd name="connsiteX86" fmla="*/ 5240857 w 12192000"/>
              <a:gd name="connsiteY86" fmla="*/ 2289444 h 3482342"/>
              <a:gd name="connsiteX87" fmla="*/ 5173523 w 12192000"/>
              <a:gd name="connsiteY87" fmla="*/ 2309057 h 3482342"/>
              <a:gd name="connsiteX88" fmla="*/ 5148543 w 12192000"/>
              <a:gd name="connsiteY88" fmla="*/ 2282356 h 3482342"/>
              <a:gd name="connsiteX89" fmla="*/ 5079548 w 12192000"/>
              <a:gd name="connsiteY89" fmla="*/ 2313485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01920 w 12192000"/>
              <a:gd name="connsiteY16" fmla="*/ 813109 h 3482342"/>
              <a:gd name="connsiteX17" fmla="*/ 11338523 w 12192000"/>
              <a:gd name="connsiteY17" fmla="*/ 852810 h 3482342"/>
              <a:gd name="connsiteX18" fmla="*/ 11228040 w 12192000"/>
              <a:gd name="connsiteY18" fmla="*/ 958953 h 3482342"/>
              <a:gd name="connsiteX19" fmla="*/ 11193568 w 12192000"/>
              <a:gd name="connsiteY19" fmla="*/ 982314 h 3482342"/>
              <a:gd name="connsiteX20" fmla="*/ 11139869 w 12192000"/>
              <a:gd name="connsiteY20" fmla="*/ 1126133 h 3482342"/>
              <a:gd name="connsiteX21" fmla="*/ 11003287 w 12192000"/>
              <a:gd name="connsiteY21" fmla="*/ 1243468 h 3482342"/>
              <a:gd name="connsiteX22" fmla="*/ 10930447 w 12192000"/>
              <a:gd name="connsiteY22" fmla="*/ 1287088 h 3482342"/>
              <a:gd name="connsiteX23" fmla="*/ 10832727 w 12192000"/>
              <a:gd name="connsiteY23" fmla="*/ 1341335 h 3482342"/>
              <a:gd name="connsiteX24" fmla="*/ 10720408 w 12192000"/>
              <a:gd name="connsiteY24" fmla="*/ 1344999 h 3482342"/>
              <a:gd name="connsiteX25" fmla="*/ 10635456 w 12192000"/>
              <a:gd name="connsiteY25" fmla="*/ 1337688 h 3482342"/>
              <a:gd name="connsiteX26" fmla="*/ 10629954 w 12192000"/>
              <a:gd name="connsiteY26" fmla="*/ 1330628 h 3482342"/>
              <a:gd name="connsiteX27" fmla="*/ 10623883 w 12192000"/>
              <a:gd name="connsiteY27" fmla="*/ 1332776 h 3482342"/>
              <a:gd name="connsiteX28" fmla="*/ 10622090 w 12192000"/>
              <a:gd name="connsiteY28" fmla="*/ 1341385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264922 w 12192000"/>
              <a:gd name="connsiteY34" fmla="*/ 1472107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524524 w 12192000"/>
              <a:gd name="connsiteY52" fmla="*/ 1902425 h 3482342"/>
              <a:gd name="connsiteX53" fmla="*/ 8436742 w 12192000"/>
              <a:gd name="connsiteY53" fmla="*/ 1923967 h 3482342"/>
              <a:gd name="connsiteX54" fmla="*/ 8345228 w 12192000"/>
              <a:gd name="connsiteY54" fmla="*/ 1939822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17124 w 12192000"/>
              <a:gd name="connsiteY65" fmla="*/ 1837109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700779 w 12192000"/>
              <a:gd name="connsiteY71" fmla="*/ 1907344 h 3482342"/>
              <a:gd name="connsiteX72" fmla="*/ 6672513 w 12192000"/>
              <a:gd name="connsiteY72" fmla="*/ 1926452 h 3482342"/>
              <a:gd name="connsiteX73" fmla="*/ 6633549 w 12192000"/>
              <a:gd name="connsiteY73" fmla="*/ 1936255 h 3482342"/>
              <a:gd name="connsiteX74" fmla="*/ 6444344 w 12192000"/>
              <a:gd name="connsiteY74" fmla="*/ 1969663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42310 w 12192000"/>
              <a:gd name="connsiteY78" fmla="*/ 2092510 h 3482342"/>
              <a:gd name="connsiteX79" fmla="*/ 6007916 w 12192000"/>
              <a:gd name="connsiteY79" fmla="*/ 2143752 h 3482342"/>
              <a:gd name="connsiteX80" fmla="*/ 5894610 w 12192000"/>
              <a:gd name="connsiteY80" fmla="*/ 2130684 h 3482342"/>
              <a:gd name="connsiteX81" fmla="*/ 5817682 w 12192000"/>
              <a:gd name="connsiteY81" fmla="*/ 2157358 h 3482342"/>
              <a:gd name="connsiteX82" fmla="*/ 5591469 w 12192000"/>
              <a:gd name="connsiteY82" fmla="*/ 2178389 h 3482342"/>
              <a:gd name="connsiteX83" fmla="*/ 5414282 w 12192000"/>
              <a:gd name="connsiteY83" fmla="*/ 2183070 h 3482342"/>
              <a:gd name="connsiteX84" fmla="*/ 5368369 w 12192000"/>
              <a:gd name="connsiteY84" fmla="*/ 2204272 h 3482342"/>
              <a:gd name="connsiteX85" fmla="*/ 5291263 w 12192000"/>
              <a:gd name="connsiteY85" fmla="*/ 2239182 h 3482342"/>
              <a:gd name="connsiteX86" fmla="*/ 5240857 w 12192000"/>
              <a:gd name="connsiteY86" fmla="*/ 2289444 h 3482342"/>
              <a:gd name="connsiteX87" fmla="*/ 5173523 w 12192000"/>
              <a:gd name="connsiteY87" fmla="*/ 2309057 h 3482342"/>
              <a:gd name="connsiteX88" fmla="*/ 5148543 w 12192000"/>
              <a:gd name="connsiteY88" fmla="*/ 2282356 h 3482342"/>
              <a:gd name="connsiteX89" fmla="*/ 5079548 w 12192000"/>
              <a:gd name="connsiteY89" fmla="*/ 2313485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982314 h 3482342"/>
              <a:gd name="connsiteX19" fmla="*/ 11139869 w 12192000"/>
              <a:gd name="connsiteY19" fmla="*/ 1126133 h 3482342"/>
              <a:gd name="connsiteX20" fmla="*/ 11003287 w 12192000"/>
              <a:gd name="connsiteY20" fmla="*/ 1243468 h 3482342"/>
              <a:gd name="connsiteX21" fmla="*/ 10930447 w 12192000"/>
              <a:gd name="connsiteY21" fmla="*/ 1287088 h 3482342"/>
              <a:gd name="connsiteX22" fmla="*/ 10832727 w 12192000"/>
              <a:gd name="connsiteY22" fmla="*/ 1341335 h 3482342"/>
              <a:gd name="connsiteX23" fmla="*/ 10720408 w 12192000"/>
              <a:gd name="connsiteY23" fmla="*/ 1344999 h 3482342"/>
              <a:gd name="connsiteX24" fmla="*/ 10635456 w 12192000"/>
              <a:gd name="connsiteY24" fmla="*/ 1337688 h 3482342"/>
              <a:gd name="connsiteX25" fmla="*/ 10629954 w 12192000"/>
              <a:gd name="connsiteY25" fmla="*/ 1330628 h 3482342"/>
              <a:gd name="connsiteX26" fmla="*/ 10623883 w 12192000"/>
              <a:gd name="connsiteY26" fmla="*/ 1332776 h 3482342"/>
              <a:gd name="connsiteX27" fmla="*/ 10622090 w 12192000"/>
              <a:gd name="connsiteY27" fmla="*/ 1341385 h 3482342"/>
              <a:gd name="connsiteX28" fmla="*/ 10573203 w 12192000"/>
              <a:gd name="connsiteY28" fmla="*/ 1351996 h 3482342"/>
              <a:gd name="connsiteX29" fmla="*/ 10513263 w 12192000"/>
              <a:gd name="connsiteY29" fmla="*/ 1350756 h 3482342"/>
              <a:gd name="connsiteX30" fmla="*/ 10464012 w 12192000"/>
              <a:gd name="connsiteY30" fmla="*/ 1391778 h 3482342"/>
              <a:gd name="connsiteX31" fmla="*/ 10405409 w 12192000"/>
              <a:gd name="connsiteY31" fmla="*/ 1422789 h 3482342"/>
              <a:gd name="connsiteX32" fmla="*/ 10370530 w 12192000"/>
              <a:gd name="connsiteY32" fmla="*/ 1441596 h 3482342"/>
              <a:gd name="connsiteX33" fmla="*/ 10264922 w 12192000"/>
              <a:gd name="connsiteY33" fmla="*/ 1472107 h 3482342"/>
              <a:gd name="connsiteX34" fmla="*/ 10058690 w 12192000"/>
              <a:gd name="connsiteY34" fmla="*/ 1474888 h 3482342"/>
              <a:gd name="connsiteX35" fmla="*/ 10004424 w 12192000"/>
              <a:gd name="connsiteY35" fmla="*/ 1489801 h 3482342"/>
              <a:gd name="connsiteX36" fmla="*/ 9999951 w 12192000"/>
              <a:gd name="connsiteY36" fmla="*/ 1499127 h 3482342"/>
              <a:gd name="connsiteX37" fmla="*/ 9845462 w 12192000"/>
              <a:gd name="connsiteY37" fmla="*/ 1548192 h 3482342"/>
              <a:gd name="connsiteX38" fmla="*/ 9736156 w 12192000"/>
              <a:gd name="connsiteY38" fmla="*/ 1581928 h 3482342"/>
              <a:gd name="connsiteX39" fmla="*/ 9693355 w 12192000"/>
              <a:gd name="connsiteY39" fmla="*/ 1602632 h 3482342"/>
              <a:gd name="connsiteX40" fmla="*/ 9664242 w 12192000"/>
              <a:gd name="connsiteY40" fmla="*/ 1622075 h 3482342"/>
              <a:gd name="connsiteX41" fmla="*/ 9579195 w 12192000"/>
              <a:gd name="connsiteY41" fmla="*/ 1648017 h 3482342"/>
              <a:gd name="connsiteX42" fmla="*/ 9433652 w 12192000"/>
              <a:gd name="connsiteY42" fmla="*/ 1681174 h 3482342"/>
              <a:gd name="connsiteX43" fmla="*/ 9403775 w 12192000"/>
              <a:gd name="connsiteY43" fmla="*/ 1690403 h 3482342"/>
              <a:gd name="connsiteX44" fmla="*/ 9382503 w 12192000"/>
              <a:gd name="connsiteY44" fmla="*/ 1706957 h 3482342"/>
              <a:gd name="connsiteX45" fmla="*/ 9381410 w 12192000"/>
              <a:gd name="connsiteY45" fmla="*/ 1718312 h 3482342"/>
              <a:gd name="connsiteX46" fmla="*/ 9365685 w 12192000"/>
              <a:gd name="connsiteY46" fmla="*/ 1724772 h 3482342"/>
              <a:gd name="connsiteX47" fmla="*/ 9278020 w 12192000"/>
              <a:gd name="connsiteY47" fmla="*/ 1741161 h 3482342"/>
              <a:gd name="connsiteX48" fmla="*/ 9217145 w 12192000"/>
              <a:gd name="connsiteY48" fmla="*/ 1771195 h 3482342"/>
              <a:gd name="connsiteX49" fmla="*/ 8955875 w 12192000"/>
              <a:gd name="connsiteY49" fmla="*/ 1796806 h 3482342"/>
              <a:gd name="connsiteX50" fmla="*/ 8648415 w 12192000"/>
              <a:gd name="connsiteY50" fmla="*/ 1878623 h 3482342"/>
              <a:gd name="connsiteX51" fmla="*/ 8524524 w 12192000"/>
              <a:gd name="connsiteY51" fmla="*/ 1902425 h 3482342"/>
              <a:gd name="connsiteX52" fmla="*/ 8436742 w 12192000"/>
              <a:gd name="connsiteY52" fmla="*/ 1923967 h 3482342"/>
              <a:gd name="connsiteX53" fmla="*/ 8345228 w 12192000"/>
              <a:gd name="connsiteY53" fmla="*/ 1939822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17124 w 12192000"/>
              <a:gd name="connsiteY64" fmla="*/ 1837109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700779 w 12192000"/>
              <a:gd name="connsiteY70" fmla="*/ 1907344 h 3482342"/>
              <a:gd name="connsiteX71" fmla="*/ 6672513 w 12192000"/>
              <a:gd name="connsiteY71" fmla="*/ 1926452 h 3482342"/>
              <a:gd name="connsiteX72" fmla="*/ 6633549 w 12192000"/>
              <a:gd name="connsiteY72" fmla="*/ 1936255 h 3482342"/>
              <a:gd name="connsiteX73" fmla="*/ 6444344 w 12192000"/>
              <a:gd name="connsiteY73" fmla="*/ 1969663 h 3482342"/>
              <a:gd name="connsiteX74" fmla="*/ 6333446 w 12192000"/>
              <a:gd name="connsiteY74" fmla="*/ 1997163 h 3482342"/>
              <a:gd name="connsiteX75" fmla="*/ 6294933 w 12192000"/>
              <a:gd name="connsiteY75" fmla="*/ 2019412 h 3482342"/>
              <a:gd name="connsiteX76" fmla="*/ 6238719 w 12192000"/>
              <a:gd name="connsiteY76" fmla="*/ 2042547 h 3482342"/>
              <a:gd name="connsiteX77" fmla="*/ 6142310 w 12192000"/>
              <a:gd name="connsiteY77" fmla="*/ 2092510 h 3482342"/>
              <a:gd name="connsiteX78" fmla="*/ 6007916 w 12192000"/>
              <a:gd name="connsiteY78" fmla="*/ 2143752 h 3482342"/>
              <a:gd name="connsiteX79" fmla="*/ 5894610 w 12192000"/>
              <a:gd name="connsiteY79" fmla="*/ 2130684 h 3482342"/>
              <a:gd name="connsiteX80" fmla="*/ 5817682 w 12192000"/>
              <a:gd name="connsiteY80" fmla="*/ 2157358 h 3482342"/>
              <a:gd name="connsiteX81" fmla="*/ 5591469 w 12192000"/>
              <a:gd name="connsiteY81" fmla="*/ 2178389 h 3482342"/>
              <a:gd name="connsiteX82" fmla="*/ 5414282 w 12192000"/>
              <a:gd name="connsiteY82" fmla="*/ 2183070 h 3482342"/>
              <a:gd name="connsiteX83" fmla="*/ 5368369 w 12192000"/>
              <a:gd name="connsiteY83" fmla="*/ 2204272 h 3482342"/>
              <a:gd name="connsiteX84" fmla="*/ 5291263 w 12192000"/>
              <a:gd name="connsiteY84" fmla="*/ 2239182 h 3482342"/>
              <a:gd name="connsiteX85" fmla="*/ 5240857 w 12192000"/>
              <a:gd name="connsiteY85" fmla="*/ 2289444 h 3482342"/>
              <a:gd name="connsiteX86" fmla="*/ 5173523 w 12192000"/>
              <a:gd name="connsiteY86" fmla="*/ 2309057 h 3482342"/>
              <a:gd name="connsiteX87" fmla="*/ 5148543 w 12192000"/>
              <a:gd name="connsiteY87" fmla="*/ 2282356 h 3482342"/>
              <a:gd name="connsiteX88" fmla="*/ 5079548 w 12192000"/>
              <a:gd name="connsiteY88" fmla="*/ 2313485 h 3482342"/>
              <a:gd name="connsiteX89" fmla="*/ 4975908 w 12192000"/>
              <a:gd name="connsiteY89" fmla="*/ 2364128 h 3482342"/>
              <a:gd name="connsiteX90" fmla="*/ 4913723 w 12192000"/>
              <a:gd name="connsiteY90" fmla="*/ 2385265 h 3482342"/>
              <a:gd name="connsiteX91" fmla="*/ 4746485 w 12192000"/>
              <a:gd name="connsiteY91" fmla="*/ 2451769 h 3482342"/>
              <a:gd name="connsiteX92" fmla="*/ 4681588 w 12192000"/>
              <a:gd name="connsiteY92" fmla="*/ 2467494 h 3482342"/>
              <a:gd name="connsiteX93" fmla="*/ 1783655 w 12192000"/>
              <a:gd name="connsiteY93" fmla="*/ 3163860 h 3482342"/>
              <a:gd name="connsiteX94" fmla="*/ 1325955 w 12192000"/>
              <a:gd name="connsiteY94" fmla="*/ 3176692 h 3482342"/>
              <a:gd name="connsiteX95" fmla="*/ 1190384 w 12192000"/>
              <a:gd name="connsiteY95" fmla="*/ 3203504 h 3482342"/>
              <a:gd name="connsiteX96" fmla="*/ 1094537 w 12192000"/>
              <a:gd name="connsiteY96" fmla="*/ 3229469 h 3482342"/>
              <a:gd name="connsiteX97" fmla="*/ 779276 w 12192000"/>
              <a:gd name="connsiteY97" fmla="*/ 3327290 h 3482342"/>
              <a:gd name="connsiteX98" fmla="*/ 600378 w 12192000"/>
              <a:gd name="connsiteY98" fmla="*/ 3335250 h 3482342"/>
              <a:gd name="connsiteX99" fmla="*/ 493457 w 12192000"/>
              <a:gd name="connsiteY99" fmla="*/ 3365044 h 3482342"/>
              <a:gd name="connsiteX100" fmla="*/ 349402 w 12192000"/>
              <a:gd name="connsiteY100" fmla="*/ 3380897 h 3482342"/>
              <a:gd name="connsiteX101" fmla="*/ 192183 w 12192000"/>
              <a:gd name="connsiteY101" fmla="*/ 3460075 h 3482342"/>
              <a:gd name="connsiteX102" fmla="*/ 46713 w 12192000"/>
              <a:gd name="connsiteY102" fmla="*/ 3462986 h 3482342"/>
              <a:gd name="connsiteX103" fmla="*/ 2765 w 12192000"/>
              <a:gd name="connsiteY103" fmla="*/ 3480770 h 3482342"/>
              <a:gd name="connsiteX104" fmla="*/ 0 w 12192000"/>
              <a:gd name="connsiteY104" fmla="*/ 3482342 h 3482342"/>
              <a:gd name="connsiteX105" fmla="*/ 0 w 12192000"/>
              <a:gd name="connsiteY10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930447 w 12192000"/>
              <a:gd name="connsiteY21" fmla="*/ 1287088 h 3482342"/>
              <a:gd name="connsiteX22" fmla="*/ 10832727 w 12192000"/>
              <a:gd name="connsiteY22" fmla="*/ 1341335 h 3482342"/>
              <a:gd name="connsiteX23" fmla="*/ 10720408 w 12192000"/>
              <a:gd name="connsiteY23" fmla="*/ 1344999 h 3482342"/>
              <a:gd name="connsiteX24" fmla="*/ 10635456 w 12192000"/>
              <a:gd name="connsiteY24" fmla="*/ 1337688 h 3482342"/>
              <a:gd name="connsiteX25" fmla="*/ 10629954 w 12192000"/>
              <a:gd name="connsiteY25" fmla="*/ 1330628 h 3482342"/>
              <a:gd name="connsiteX26" fmla="*/ 10623883 w 12192000"/>
              <a:gd name="connsiteY26" fmla="*/ 1332776 h 3482342"/>
              <a:gd name="connsiteX27" fmla="*/ 10622090 w 12192000"/>
              <a:gd name="connsiteY27" fmla="*/ 1341385 h 3482342"/>
              <a:gd name="connsiteX28" fmla="*/ 10573203 w 12192000"/>
              <a:gd name="connsiteY28" fmla="*/ 1351996 h 3482342"/>
              <a:gd name="connsiteX29" fmla="*/ 10513263 w 12192000"/>
              <a:gd name="connsiteY29" fmla="*/ 1350756 h 3482342"/>
              <a:gd name="connsiteX30" fmla="*/ 10464012 w 12192000"/>
              <a:gd name="connsiteY30" fmla="*/ 1391778 h 3482342"/>
              <a:gd name="connsiteX31" fmla="*/ 10405409 w 12192000"/>
              <a:gd name="connsiteY31" fmla="*/ 1422789 h 3482342"/>
              <a:gd name="connsiteX32" fmla="*/ 10370530 w 12192000"/>
              <a:gd name="connsiteY32" fmla="*/ 1441596 h 3482342"/>
              <a:gd name="connsiteX33" fmla="*/ 10264922 w 12192000"/>
              <a:gd name="connsiteY33" fmla="*/ 1472107 h 3482342"/>
              <a:gd name="connsiteX34" fmla="*/ 10058690 w 12192000"/>
              <a:gd name="connsiteY34" fmla="*/ 1474888 h 3482342"/>
              <a:gd name="connsiteX35" fmla="*/ 10004424 w 12192000"/>
              <a:gd name="connsiteY35" fmla="*/ 1489801 h 3482342"/>
              <a:gd name="connsiteX36" fmla="*/ 9999951 w 12192000"/>
              <a:gd name="connsiteY36" fmla="*/ 1499127 h 3482342"/>
              <a:gd name="connsiteX37" fmla="*/ 9845462 w 12192000"/>
              <a:gd name="connsiteY37" fmla="*/ 1548192 h 3482342"/>
              <a:gd name="connsiteX38" fmla="*/ 9736156 w 12192000"/>
              <a:gd name="connsiteY38" fmla="*/ 1581928 h 3482342"/>
              <a:gd name="connsiteX39" fmla="*/ 9693355 w 12192000"/>
              <a:gd name="connsiteY39" fmla="*/ 1602632 h 3482342"/>
              <a:gd name="connsiteX40" fmla="*/ 9664242 w 12192000"/>
              <a:gd name="connsiteY40" fmla="*/ 1622075 h 3482342"/>
              <a:gd name="connsiteX41" fmla="*/ 9579195 w 12192000"/>
              <a:gd name="connsiteY41" fmla="*/ 1648017 h 3482342"/>
              <a:gd name="connsiteX42" fmla="*/ 9433652 w 12192000"/>
              <a:gd name="connsiteY42" fmla="*/ 1681174 h 3482342"/>
              <a:gd name="connsiteX43" fmla="*/ 9403775 w 12192000"/>
              <a:gd name="connsiteY43" fmla="*/ 1690403 h 3482342"/>
              <a:gd name="connsiteX44" fmla="*/ 9382503 w 12192000"/>
              <a:gd name="connsiteY44" fmla="*/ 1706957 h 3482342"/>
              <a:gd name="connsiteX45" fmla="*/ 9381410 w 12192000"/>
              <a:gd name="connsiteY45" fmla="*/ 1718312 h 3482342"/>
              <a:gd name="connsiteX46" fmla="*/ 9365685 w 12192000"/>
              <a:gd name="connsiteY46" fmla="*/ 1724772 h 3482342"/>
              <a:gd name="connsiteX47" fmla="*/ 9278020 w 12192000"/>
              <a:gd name="connsiteY47" fmla="*/ 1741161 h 3482342"/>
              <a:gd name="connsiteX48" fmla="*/ 9217145 w 12192000"/>
              <a:gd name="connsiteY48" fmla="*/ 1771195 h 3482342"/>
              <a:gd name="connsiteX49" fmla="*/ 8955875 w 12192000"/>
              <a:gd name="connsiteY49" fmla="*/ 1796806 h 3482342"/>
              <a:gd name="connsiteX50" fmla="*/ 8648415 w 12192000"/>
              <a:gd name="connsiteY50" fmla="*/ 1878623 h 3482342"/>
              <a:gd name="connsiteX51" fmla="*/ 8524524 w 12192000"/>
              <a:gd name="connsiteY51" fmla="*/ 1902425 h 3482342"/>
              <a:gd name="connsiteX52" fmla="*/ 8436742 w 12192000"/>
              <a:gd name="connsiteY52" fmla="*/ 1923967 h 3482342"/>
              <a:gd name="connsiteX53" fmla="*/ 8345228 w 12192000"/>
              <a:gd name="connsiteY53" fmla="*/ 1939822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17124 w 12192000"/>
              <a:gd name="connsiteY64" fmla="*/ 1837109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700779 w 12192000"/>
              <a:gd name="connsiteY70" fmla="*/ 1907344 h 3482342"/>
              <a:gd name="connsiteX71" fmla="*/ 6672513 w 12192000"/>
              <a:gd name="connsiteY71" fmla="*/ 1926452 h 3482342"/>
              <a:gd name="connsiteX72" fmla="*/ 6633549 w 12192000"/>
              <a:gd name="connsiteY72" fmla="*/ 1936255 h 3482342"/>
              <a:gd name="connsiteX73" fmla="*/ 6444344 w 12192000"/>
              <a:gd name="connsiteY73" fmla="*/ 1969663 h 3482342"/>
              <a:gd name="connsiteX74" fmla="*/ 6333446 w 12192000"/>
              <a:gd name="connsiteY74" fmla="*/ 1997163 h 3482342"/>
              <a:gd name="connsiteX75" fmla="*/ 6294933 w 12192000"/>
              <a:gd name="connsiteY75" fmla="*/ 2019412 h 3482342"/>
              <a:gd name="connsiteX76" fmla="*/ 6238719 w 12192000"/>
              <a:gd name="connsiteY76" fmla="*/ 2042547 h 3482342"/>
              <a:gd name="connsiteX77" fmla="*/ 6142310 w 12192000"/>
              <a:gd name="connsiteY77" fmla="*/ 2092510 h 3482342"/>
              <a:gd name="connsiteX78" fmla="*/ 6007916 w 12192000"/>
              <a:gd name="connsiteY78" fmla="*/ 2143752 h 3482342"/>
              <a:gd name="connsiteX79" fmla="*/ 5894610 w 12192000"/>
              <a:gd name="connsiteY79" fmla="*/ 2130684 h 3482342"/>
              <a:gd name="connsiteX80" fmla="*/ 5817682 w 12192000"/>
              <a:gd name="connsiteY80" fmla="*/ 2157358 h 3482342"/>
              <a:gd name="connsiteX81" fmla="*/ 5591469 w 12192000"/>
              <a:gd name="connsiteY81" fmla="*/ 2178389 h 3482342"/>
              <a:gd name="connsiteX82" fmla="*/ 5414282 w 12192000"/>
              <a:gd name="connsiteY82" fmla="*/ 2183070 h 3482342"/>
              <a:gd name="connsiteX83" fmla="*/ 5368369 w 12192000"/>
              <a:gd name="connsiteY83" fmla="*/ 2204272 h 3482342"/>
              <a:gd name="connsiteX84" fmla="*/ 5291263 w 12192000"/>
              <a:gd name="connsiteY84" fmla="*/ 2239182 h 3482342"/>
              <a:gd name="connsiteX85" fmla="*/ 5240857 w 12192000"/>
              <a:gd name="connsiteY85" fmla="*/ 2289444 h 3482342"/>
              <a:gd name="connsiteX86" fmla="*/ 5173523 w 12192000"/>
              <a:gd name="connsiteY86" fmla="*/ 2309057 h 3482342"/>
              <a:gd name="connsiteX87" fmla="*/ 5148543 w 12192000"/>
              <a:gd name="connsiteY87" fmla="*/ 2282356 h 3482342"/>
              <a:gd name="connsiteX88" fmla="*/ 5079548 w 12192000"/>
              <a:gd name="connsiteY88" fmla="*/ 2313485 h 3482342"/>
              <a:gd name="connsiteX89" fmla="*/ 4975908 w 12192000"/>
              <a:gd name="connsiteY89" fmla="*/ 2364128 h 3482342"/>
              <a:gd name="connsiteX90" fmla="*/ 4913723 w 12192000"/>
              <a:gd name="connsiteY90" fmla="*/ 2385265 h 3482342"/>
              <a:gd name="connsiteX91" fmla="*/ 4746485 w 12192000"/>
              <a:gd name="connsiteY91" fmla="*/ 2451769 h 3482342"/>
              <a:gd name="connsiteX92" fmla="*/ 4681588 w 12192000"/>
              <a:gd name="connsiteY92" fmla="*/ 2467494 h 3482342"/>
              <a:gd name="connsiteX93" fmla="*/ 1783655 w 12192000"/>
              <a:gd name="connsiteY93" fmla="*/ 3163860 h 3482342"/>
              <a:gd name="connsiteX94" fmla="*/ 1325955 w 12192000"/>
              <a:gd name="connsiteY94" fmla="*/ 3176692 h 3482342"/>
              <a:gd name="connsiteX95" fmla="*/ 1190384 w 12192000"/>
              <a:gd name="connsiteY95" fmla="*/ 3203504 h 3482342"/>
              <a:gd name="connsiteX96" fmla="*/ 1094537 w 12192000"/>
              <a:gd name="connsiteY96" fmla="*/ 3229469 h 3482342"/>
              <a:gd name="connsiteX97" fmla="*/ 779276 w 12192000"/>
              <a:gd name="connsiteY97" fmla="*/ 3327290 h 3482342"/>
              <a:gd name="connsiteX98" fmla="*/ 600378 w 12192000"/>
              <a:gd name="connsiteY98" fmla="*/ 3335250 h 3482342"/>
              <a:gd name="connsiteX99" fmla="*/ 493457 w 12192000"/>
              <a:gd name="connsiteY99" fmla="*/ 3365044 h 3482342"/>
              <a:gd name="connsiteX100" fmla="*/ 349402 w 12192000"/>
              <a:gd name="connsiteY100" fmla="*/ 3380897 h 3482342"/>
              <a:gd name="connsiteX101" fmla="*/ 192183 w 12192000"/>
              <a:gd name="connsiteY101" fmla="*/ 3460075 h 3482342"/>
              <a:gd name="connsiteX102" fmla="*/ 46713 w 12192000"/>
              <a:gd name="connsiteY102" fmla="*/ 3462986 h 3482342"/>
              <a:gd name="connsiteX103" fmla="*/ 2765 w 12192000"/>
              <a:gd name="connsiteY103" fmla="*/ 3480770 h 3482342"/>
              <a:gd name="connsiteX104" fmla="*/ 0 w 12192000"/>
              <a:gd name="connsiteY104" fmla="*/ 3482342 h 3482342"/>
              <a:gd name="connsiteX105" fmla="*/ 0 w 12192000"/>
              <a:gd name="connsiteY10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832727 w 12192000"/>
              <a:gd name="connsiteY21" fmla="*/ 1341335 h 3482342"/>
              <a:gd name="connsiteX22" fmla="*/ 10720408 w 12192000"/>
              <a:gd name="connsiteY22" fmla="*/ 1344999 h 3482342"/>
              <a:gd name="connsiteX23" fmla="*/ 10635456 w 12192000"/>
              <a:gd name="connsiteY23" fmla="*/ 1337688 h 3482342"/>
              <a:gd name="connsiteX24" fmla="*/ 10629954 w 12192000"/>
              <a:gd name="connsiteY24" fmla="*/ 1330628 h 3482342"/>
              <a:gd name="connsiteX25" fmla="*/ 10623883 w 12192000"/>
              <a:gd name="connsiteY25" fmla="*/ 1332776 h 3482342"/>
              <a:gd name="connsiteX26" fmla="*/ 10622090 w 12192000"/>
              <a:gd name="connsiteY26" fmla="*/ 1341385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264922 w 12192000"/>
              <a:gd name="connsiteY32" fmla="*/ 1472107 h 3482342"/>
              <a:gd name="connsiteX33" fmla="*/ 10058690 w 12192000"/>
              <a:gd name="connsiteY33" fmla="*/ 1474888 h 3482342"/>
              <a:gd name="connsiteX34" fmla="*/ 10004424 w 12192000"/>
              <a:gd name="connsiteY34" fmla="*/ 1489801 h 3482342"/>
              <a:gd name="connsiteX35" fmla="*/ 9999951 w 12192000"/>
              <a:gd name="connsiteY35" fmla="*/ 1499127 h 3482342"/>
              <a:gd name="connsiteX36" fmla="*/ 9845462 w 12192000"/>
              <a:gd name="connsiteY36" fmla="*/ 1548192 h 3482342"/>
              <a:gd name="connsiteX37" fmla="*/ 9736156 w 12192000"/>
              <a:gd name="connsiteY37" fmla="*/ 1581928 h 3482342"/>
              <a:gd name="connsiteX38" fmla="*/ 9693355 w 12192000"/>
              <a:gd name="connsiteY38" fmla="*/ 1602632 h 3482342"/>
              <a:gd name="connsiteX39" fmla="*/ 9664242 w 12192000"/>
              <a:gd name="connsiteY39" fmla="*/ 1622075 h 3482342"/>
              <a:gd name="connsiteX40" fmla="*/ 9579195 w 12192000"/>
              <a:gd name="connsiteY40" fmla="*/ 1648017 h 3482342"/>
              <a:gd name="connsiteX41" fmla="*/ 9433652 w 12192000"/>
              <a:gd name="connsiteY41" fmla="*/ 1681174 h 3482342"/>
              <a:gd name="connsiteX42" fmla="*/ 9403775 w 12192000"/>
              <a:gd name="connsiteY42" fmla="*/ 1690403 h 3482342"/>
              <a:gd name="connsiteX43" fmla="*/ 9382503 w 12192000"/>
              <a:gd name="connsiteY43" fmla="*/ 1706957 h 3482342"/>
              <a:gd name="connsiteX44" fmla="*/ 9381410 w 12192000"/>
              <a:gd name="connsiteY44" fmla="*/ 1718312 h 3482342"/>
              <a:gd name="connsiteX45" fmla="*/ 9365685 w 12192000"/>
              <a:gd name="connsiteY45" fmla="*/ 1724772 h 3482342"/>
              <a:gd name="connsiteX46" fmla="*/ 9278020 w 12192000"/>
              <a:gd name="connsiteY46" fmla="*/ 1741161 h 3482342"/>
              <a:gd name="connsiteX47" fmla="*/ 9217145 w 12192000"/>
              <a:gd name="connsiteY47" fmla="*/ 1771195 h 3482342"/>
              <a:gd name="connsiteX48" fmla="*/ 8955875 w 12192000"/>
              <a:gd name="connsiteY48" fmla="*/ 1796806 h 3482342"/>
              <a:gd name="connsiteX49" fmla="*/ 8648415 w 12192000"/>
              <a:gd name="connsiteY49" fmla="*/ 1878623 h 3482342"/>
              <a:gd name="connsiteX50" fmla="*/ 8524524 w 12192000"/>
              <a:gd name="connsiteY50" fmla="*/ 1902425 h 3482342"/>
              <a:gd name="connsiteX51" fmla="*/ 8436742 w 12192000"/>
              <a:gd name="connsiteY51" fmla="*/ 1923967 h 3482342"/>
              <a:gd name="connsiteX52" fmla="*/ 8345228 w 12192000"/>
              <a:gd name="connsiteY52" fmla="*/ 1939822 h 3482342"/>
              <a:gd name="connsiteX53" fmla="*/ 8236214 w 12192000"/>
              <a:gd name="connsiteY53" fmla="*/ 1909725 h 3482342"/>
              <a:gd name="connsiteX54" fmla="*/ 8132104 w 12192000"/>
              <a:gd name="connsiteY54" fmla="*/ 1895727 h 3482342"/>
              <a:gd name="connsiteX55" fmla="*/ 7918078 w 12192000"/>
              <a:gd name="connsiteY55" fmla="*/ 1862668 h 3482342"/>
              <a:gd name="connsiteX56" fmla="*/ 7817899 w 12192000"/>
              <a:gd name="connsiteY56" fmla="*/ 1862176 h 3482342"/>
              <a:gd name="connsiteX57" fmla="*/ 7768994 w 12192000"/>
              <a:gd name="connsiteY57" fmla="*/ 1855721 h 3482342"/>
              <a:gd name="connsiteX58" fmla="*/ 7618027 w 12192000"/>
              <a:gd name="connsiteY58" fmla="*/ 1830959 h 3482342"/>
              <a:gd name="connsiteX59" fmla="*/ 7449425 w 12192000"/>
              <a:gd name="connsiteY59" fmla="*/ 1810910 h 3482342"/>
              <a:gd name="connsiteX60" fmla="*/ 7342915 w 12192000"/>
              <a:gd name="connsiteY60" fmla="*/ 1819827 h 3482342"/>
              <a:gd name="connsiteX61" fmla="*/ 7255191 w 12192000"/>
              <a:gd name="connsiteY61" fmla="*/ 1834354 h 3482342"/>
              <a:gd name="connsiteX62" fmla="*/ 7131205 w 12192000"/>
              <a:gd name="connsiteY62" fmla="*/ 1845557 h 3482342"/>
              <a:gd name="connsiteX63" fmla="*/ 6917124 w 12192000"/>
              <a:gd name="connsiteY63" fmla="*/ 1837109 h 3482342"/>
              <a:gd name="connsiteX64" fmla="*/ 6837145 w 12192000"/>
              <a:gd name="connsiteY64" fmla="*/ 1870724 h 3482342"/>
              <a:gd name="connsiteX65" fmla="*/ 6753991 w 12192000"/>
              <a:gd name="connsiteY65" fmla="*/ 1860969 h 3482342"/>
              <a:gd name="connsiteX66" fmla="*/ 6727754 w 12192000"/>
              <a:gd name="connsiteY66" fmla="*/ 1882372 h 3482342"/>
              <a:gd name="connsiteX67" fmla="*/ 6723371 w 12192000"/>
              <a:gd name="connsiteY67" fmla="*/ 1886494 h 3482342"/>
              <a:gd name="connsiteX68" fmla="*/ 6702779 w 12192000"/>
              <a:gd name="connsiteY68" fmla="*/ 1893601 h 3482342"/>
              <a:gd name="connsiteX69" fmla="*/ 6700779 w 12192000"/>
              <a:gd name="connsiteY69" fmla="*/ 1907344 h 3482342"/>
              <a:gd name="connsiteX70" fmla="*/ 6672513 w 12192000"/>
              <a:gd name="connsiteY70" fmla="*/ 1926452 h 3482342"/>
              <a:gd name="connsiteX71" fmla="*/ 6633549 w 12192000"/>
              <a:gd name="connsiteY71" fmla="*/ 1936255 h 3482342"/>
              <a:gd name="connsiteX72" fmla="*/ 6444344 w 12192000"/>
              <a:gd name="connsiteY72" fmla="*/ 1969663 h 3482342"/>
              <a:gd name="connsiteX73" fmla="*/ 6333446 w 12192000"/>
              <a:gd name="connsiteY73" fmla="*/ 1997163 h 3482342"/>
              <a:gd name="connsiteX74" fmla="*/ 6294933 w 12192000"/>
              <a:gd name="connsiteY74" fmla="*/ 2019412 h 3482342"/>
              <a:gd name="connsiteX75" fmla="*/ 6238719 w 12192000"/>
              <a:gd name="connsiteY75" fmla="*/ 2042547 h 3482342"/>
              <a:gd name="connsiteX76" fmla="*/ 6142310 w 12192000"/>
              <a:gd name="connsiteY76" fmla="*/ 2092510 h 3482342"/>
              <a:gd name="connsiteX77" fmla="*/ 6007916 w 12192000"/>
              <a:gd name="connsiteY77" fmla="*/ 2143752 h 3482342"/>
              <a:gd name="connsiteX78" fmla="*/ 5894610 w 12192000"/>
              <a:gd name="connsiteY78" fmla="*/ 2130684 h 3482342"/>
              <a:gd name="connsiteX79" fmla="*/ 5817682 w 12192000"/>
              <a:gd name="connsiteY79" fmla="*/ 2157358 h 3482342"/>
              <a:gd name="connsiteX80" fmla="*/ 5591469 w 12192000"/>
              <a:gd name="connsiteY80" fmla="*/ 2178389 h 3482342"/>
              <a:gd name="connsiteX81" fmla="*/ 5414282 w 12192000"/>
              <a:gd name="connsiteY81" fmla="*/ 2183070 h 3482342"/>
              <a:gd name="connsiteX82" fmla="*/ 5368369 w 12192000"/>
              <a:gd name="connsiteY82" fmla="*/ 2204272 h 3482342"/>
              <a:gd name="connsiteX83" fmla="*/ 5291263 w 12192000"/>
              <a:gd name="connsiteY83" fmla="*/ 2239182 h 3482342"/>
              <a:gd name="connsiteX84" fmla="*/ 5240857 w 12192000"/>
              <a:gd name="connsiteY84" fmla="*/ 2289444 h 3482342"/>
              <a:gd name="connsiteX85" fmla="*/ 5173523 w 12192000"/>
              <a:gd name="connsiteY85" fmla="*/ 2309057 h 3482342"/>
              <a:gd name="connsiteX86" fmla="*/ 5148543 w 12192000"/>
              <a:gd name="connsiteY86" fmla="*/ 2282356 h 3482342"/>
              <a:gd name="connsiteX87" fmla="*/ 5079548 w 12192000"/>
              <a:gd name="connsiteY87" fmla="*/ 2313485 h 3482342"/>
              <a:gd name="connsiteX88" fmla="*/ 4975908 w 12192000"/>
              <a:gd name="connsiteY88" fmla="*/ 2364128 h 3482342"/>
              <a:gd name="connsiteX89" fmla="*/ 4913723 w 12192000"/>
              <a:gd name="connsiteY89" fmla="*/ 2385265 h 3482342"/>
              <a:gd name="connsiteX90" fmla="*/ 4746485 w 12192000"/>
              <a:gd name="connsiteY90" fmla="*/ 2451769 h 3482342"/>
              <a:gd name="connsiteX91" fmla="*/ 4681588 w 12192000"/>
              <a:gd name="connsiteY91" fmla="*/ 2467494 h 3482342"/>
              <a:gd name="connsiteX92" fmla="*/ 1783655 w 12192000"/>
              <a:gd name="connsiteY92" fmla="*/ 3163860 h 3482342"/>
              <a:gd name="connsiteX93" fmla="*/ 1325955 w 12192000"/>
              <a:gd name="connsiteY93" fmla="*/ 3176692 h 3482342"/>
              <a:gd name="connsiteX94" fmla="*/ 1190384 w 12192000"/>
              <a:gd name="connsiteY94" fmla="*/ 3203504 h 3482342"/>
              <a:gd name="connsiteX95" fmla="*/ 1094537 w 12192000"/>
              <a:gd name="connsiteY95" fmla="*/ 3229469 h 3482342"/>
              <a:gd name="connsiteX96" fmla="*/ 779276 w 12192000"/>
              <a:gd name="connsiteY96" fmla="*/ 3327290 h 3482342"/>
              <a:gd name="connsiteX97" fmla="*/ 600378 w 12192000"/>
              <a:gd name="connsiteY97" fmla="*/ 3335250 h 3482342"/>
              <a:gd name="connsiteX98" fmla="*/ 493457 w 12192000"/>
              <a:gd name="connsiteY98" fmla="*/ 3365044 h 3482342"/>
              <a:gd name="connsiteX99" fmla="*/ 349402 w 12192000"/>
              <a:gd name="connsiteY99" fmla="*/ 3380897 h 3482342"/>
              <a:gd name="connsiteX100" fmla="*/ 192183 w 12192000"/>
              <a:gd name="connsiteY100" fmla="*/ 3460075 h 3482342"/>
              <a:gd name="connsiteX101" fmla="*/ 46713 w 12192000"/>
              <a:gd name="connsiteY101" fmla="*/ 3462986 h 3482342"/>
              <a:gd name="connsiteX102" fmla="*/ 2765 w 12192000"/>
              <a:gd name="connsiteY102" fmla="*/ 3480770 h 3482342"/>
              <a:gd name="connsiteX103" fmla="*/ 0 w 12192000"/>
              <a:gd name="connsiteY103" fmla="*/ 3482342 h 3482342"/>
              <a:gd name="connsiteX104" fmla="*/ 0 w 12192000"/>
              <a:gd name="connsiteY10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720408 w 12192000"/>
              <a:gd name="connsiteY21" fmla="*/ 134499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573203 w 12192000"/>
              <a:gd name="connsiteY25" fmla="*/ 1351996 h 3482342"/>
              <a:gd name="connsiteX26" fmla="*/ 10513263 w 12192000"/>
              <a:gd name="connsiteY26" fmla="*/ 1350756 h 3482342"/>
              <a:gd name="connsiteX27" fmla="*/ 10464012 w 12192000"/>
              <a:gd name="connsiteY27" fmla="*/ 1391778 h 3482342"/>
              <a:gd name="connsiteX28" fmla="*/ 10405409 w 12192000"/>
              <a:gd name="connsiteY28" fmla="*/ 1422789 h 3482342"/>
              <a:gd name="connsiteX29" fmla="*/ 10370530 w 12192000"/>
              <a:gd name="connsiteY29" fmla="*/ 1441596 h 3482342"/>
              <a:gd name="connsiteX30" fmla="*/ 10264922 w 12192000"/>
              <a:gd name="connsiteY30" fmla="*/ 1472107 h 3482342"/>
              <a:gd name="connsiteX31" fmla="*/ 10058690 w 12192000"/>
              <a:gd name="connsiteY31" fmla="*/ 1474888 h 3482342"/>
              <a:gd name="connsiteX32" fmla="*/ 10004424 w 12192000"/>
              <a:gd name="connsiteY32" fmla="*/ 1489801 h 3482342"/>
              <a:gd name="connsiteX33" fmla="*/ 9999951 w 12192000"/>
              <a:gd name="connsiteY33" fmla="*/ 1499127 h 3482342"/>
              <a:gd name="connsiteX34" fmla="*/ 9845462 w 12192000"/>
              <a:gd name="connsiteY34" fmla="*/ 1548192 h 3482342"/>
              <a:gd name="connsiteX35" fmla="*/ 9736156 w 12192000"/>
              <a:gd name="connsiteY35" fmla="*/ 1581928 h 3482342"/>
              <a:gd name="connsiteX36" fmla="*/ 9693355 w 12192000"/>
              <a:gd name="connsiteY36" fmla="*/ 1602632 h 3482342"/>
              <a:gd name="connsiteX37" fmla="*/ 9664242 w 12192000"/>
              <a:gd name="connsiteY37" fmla="*/ 1622075 h 3482342"/>
              <a:gd name="connsiteX38" fmla="*/ 9579195 w 12192000"/>
              <a:gd name="connsiteY38" fmla="*/ 1648017 h 3482342"/>
              <a:gd name="connsiteX39" fmla="*/ 9433652 w 12192000"/>
              <a:gd name="connsiteY39" fmla="*/ 1681174 h 3482342"/>
              <a:gd name="connsiteX40" fmla="*/ 9403775 w 12192000"/>
              <a:gd name="connsiteY40" fmla="*/ 1690403 h 3482342"/>
              <a:gd name="connsiteX41" fmla="*/ 9382503 w 12192000"/>
              <a:gd name="connsiteY41" fmla="*/ 1706957 h 3482342"/>
              <a:gd name="connsiteX42" fmla="*/ 9381410 w 12192000"/>
              <a:gd name="connsiteY42" fmla="*/ 1718312 h 3482342"/>
              <a:gd name="connsiteX43" fmla="*/ 9365685 w 12192000"/>
              <a:gd name="connsiteY43" fmla="*/ 1724772 h 3482342"/>
              <a:gd name="connsiteX44" fmla="*/ 9278020 w 12192000"/>
              <a:gd name="connsiteY44" fmla="*/ 1741161 h 3482342"/>
              <a:gd name="connsiteX45" fmla="*/ 9217145 w 12192000"/>
              <a:gd name="connsiteY45" fmla="*/ 1771195 h 3482342"/>
              <a:gd name="connsiteX46" fmla="*/ 8955875 w 12192000"/>
              <a:gd name="connsiteY46" fmla="*/ 1796806 h 3482342"/>
              <a:gd name="connsiteX47" fmla="*/ 8648415 w 12192000"/>
              <a:gd name="connsiteY47" fmla="*/ 1878623 h 3482342"/>
              <a:gd name="connsiteX48" fmla="*/ 8524524 w 12192000"/>
              <a:gd name="connsiteY48" fmla="*/ 1902425 h 3482342"/>
              <a:gd name="connsiteX49" fmla="*/ 8436742 w 12192000"/>
              <a:gd name="connsiteY49" fmla="*/ 1923967 h 3482342"/>
              <a:gd name="connsiteX50" fmla="*/ 8345228 w 12192000"/>
              <a:gd name="connsiteY50" fmla="*/ 1939822 h 3482342"/>
              <a:gd name="connsiteX51" fmla="*/ 8236214 w 12192000"/>
              <a:gd name="connsiteY51" fmla="*/ 1909725 h 3482342"/>
              <a:gd name="connsiteX52" fmla="*/ 8132104 w 12192000"/>
              <a:gd name="connsiteY52" fmla="*/ 1895727 h 3482342"/>
              <a:gd name="connsiteX53" fmla="*/ 7918078 w 12192000"/>
              <a:gd name="connsiteY53" fmla="*/ 1862668 h 3482342"/>
              <a:gd name="connsiteX54" fmla="*/ 7817899 w 12192000"/>
              <a:gd name="connsiteY54" fmla="*/ 1862176 h 3482342"/>
              <a:gd name="connsiteX55" fmla="*/ 7768994 w 12192000"/>
              <a:gd name="connsiteY55" fmla="*/ 1855721 h 3482342"/>
              <a:gd name="connsiteX56" fmla="*/ 7618027 w 12192000"/>
              <a:gd name="connsiteY56" fmla="*/ 1830959 h 3482342"/>
              <a:gd name="connsiteX57" fmla="*/ 7449425 w 12192000"/>
              <a:gd name="connsiteY57" fmla="*/ 1810910 h 3482342"/>
              <a:gd name="connsiteX58" fmla="*/ 7342915 w 12192000"/>
              <a:gd name="connsiteY58" fmla="*/ 1819827 h 3482342"/>
              <a:gd name="connsiteX59" fmla="*/ 7255191 w 12192000"/>
              <a:gd name="connsiteY59" fmla="*/ 1834354 h 3482342"/>
              <a:gd name="connsiteX60" fmla="*/ 7131205 w 12192000"/>
              <a:gd name="connsiteY60" fmla="*/ 1845557 h 3482342"/>
              <a:gd name="connsiteX61" fmla="*/ 6917124 w 12192000"/>
              <a:gd name="connsiteY61" fmla="*/ 1837109 h 3482342"/>
              <a:gd name="connsiteX62" fmla="*/ 6837145 w 12192000"/>
              <a:gd name="connsiteY62" fmla="*/ 1870724 h 3482342"/>
              <a:gd name="connsiteX63" fmla="*/ 6753991 w 12192000"/>
              <a:gd name="connsiteY63" fmla="*/ 1860969 h 3482342"/>
              <a:gd name="connsiteX64" fmla="*/ 6727754 w 12192000"/>
              <a:gd name="connsiteY64" fmla="*/ 1882372 h 3482342"/>
              <a:gd name="connsiteX65" fmla="*/ 6723371 w 12192000"/>
              <a:gd name="connsiteY65" fmla="*/ 1886494 h 3482342"/>
              <a:gd name="connsiteX66" fmla="*/ 6702779 w 12192000"/>
              <a:gd name="connsiteY66" fmla="*/ 1893601 h 3482342"/>
              <a:gd name="connsiteX67" fmla="*/ 6700779 w 12192000"/>
              <a:gd name="connsiteY67" fmla="*/ 1907344 h 3482342"/>
              <a:gd name="connsiteX68" fmla="*/ 6672513 w 12192000"/>
              <a:gd name="connsiteY68" fmla="*/ 1926452 h 3482342"/>
              <a:gd name="connsiteX69" fmla="*/ 6633549 w 12192000"/>
              <a:gd name="connsiteY69" fmla="*/ 1936255 h 3482342"/>
              <a:gd name="connsiteX70" fmla="*/ 6444344 w 12192000"/>
              <a:gd name="connsiteY70" fmla="*/ 1969663 h 3482342"/>
              <a:gd name="connsiteX71" fmla="*/ 6333446 w 12192000"/>
              <a:gd name="connsiteY71" fmla="*/ 1997163 h 3482342"/>
              <a:gd name="connsiteX72" fmla="*/ 6294933 w 12192000"/>
              <a:gd name="connsiteY72" fmla="*/ 2019412 h 3482342"/>
              <a:gd name="connsiteX73" fmla="*/ 6238719 w 12192000"/>
              <a:gd name="connsiteY73" fmla="*/ 2042547 h 3482342"/>
              <a:gd name="connsiteX74" fmla="*/ 6142310 w 12192000"/>
              <a:gd name="connsiteY74" fmla="*/ 2092510 h 3482342"/>
              <a:gd name="connsiteX75" fmla="*/ 6007916 w 12192000"/>
              <a:gd name="connsiteY75" fmla="*/ 2143752 h 3482342"/>
              <a:gd name="connsiteX76" fmla="*/ 5894610 w 12192000"/>
              <a:gd name="connsiteY76" fmla="*/ 2130684 h 3482342"/>
              <a:gd name="connsiteX77" fmla="*/ 5817682 w 12192000"/>
              <a:gd name="connsiteY77" fmla="*/ 2157358 h 3482342"/>
              <a:gd name="connsiteX78" fmla="*/ 5591469 w 12192000"/>
              <a:gd name="connsiteY78" fmla="*/ 2178389 h 3482342"/>
              <a:gd name="connsiteX79" fmla="*/ 5414282 w 12192000"/>
              <a:gd name="connsiteY79" fmla="*/ 2183070 h 3482342"/>
              <a:gd name="connsiteX80" fmla="*/ 5368369 w 12192000"/>
              <a:gd name="connsiteY80" fmla="*/ 2204272 h 3482342"/>
              <a:gd name="connsiteX81" fmla="*/ 5291263 w 12192000"/>
              <a:gd name="connsiteY81" fmla="*/ 2239182 h 3482342"/>
              <a:gd name="connsiteX82" fmla="*/ 5240857 w 12192000"/>
              <a:gd name="connsiteY82" fmla="*/ 2289444 h 3482342"/>
              <a:gd name="connsiteX83" fmla="*/ 5173523 w 12192000"/>
              <a:gd name="connsiteY83" fmla="*/ 2309057 h 3482342"/>
              <a:gd name="connsiteX84" fmla="*/ 5148543 w 12192000"/>
              <a:gd name="connsiteY84" fmla="*/ 2282356 h 3482342"/>
              <a:gd name="connsiteX85" fmla="*/ 5079548 w 12192000"/>
              <a:gd name="connsiteY85" fmla="*/ 2313485 h 3482342"/>
              <a:gd name="connsiteX86" fmla="*/ 4975908 w 12192000"/>
              <a:gd name="connsiteY86" fmla="*/ 2364128 h 3482342"/>
              <a:gd name="connsiteX87" fmla="*/ 4913723 w 12192000"/>
              <a:gd name="connsiteY87" fmla="*/ 2385265 h 3482342"/>
              <a:gd name="connsiteX88" fmla="*/ 4746485 w 12192000"/>
              <a:gd name="connsiteY88" fmla="*/ 2451769 h 3482342"/>
              <a:gd name="connsiteX89" fmla="*/ 4681588 w 12192000"/>
              <a:gd name="connsiteY89" fmla="*/ 2467494 h 3482342"/>
              <a:gd name="connsiteX90" fmla="*/ 1783655 w 12192000"/>
              <a:gd name="connsiteY90" fmla="*/ 3163860 h 3482342"/>
              <a:gd name="connsiteX91" fmla="*/ 1325955 w 12192000"/>
              <a:gd name="connsiteY91" fmla="*/ 3176692 h 3482342"/>
              <a:gd name="connsiteX92" fmla="*/ 1190384 w 12192000"/>
              <a:gd name="connsiteY92" fmla="*/ 3203504 h 3482342"/>
              <a:gd name="connsiteX93" fmla="*/ 1094537 w 12192000"/>
              <a:gd name="connsiteY93" fmla="*/ 3229469 h 3482342"/>
              <a:gd name="connsiteX94" fmla="*/ 779276 w 12192000"/>
              <a:gd name="connsiteY94" fmla="*/ 3327290 h 3482342"/>
              <a:gd name="connsiteX95" fmla="*/ 600378 w 12192000"/>
              <a:gd name="connsiteY95" fmla="*/ 3335250 h 3482342"/>
              <a:gd name="connsiteX96" fmla="*/ 493457 w 12192000"/>
              <a:gd name="connsiteY96" fmla="*/ 3365044 h 3482342"/>
              <a:gd name="connsiteX97" fmla="*/ 349402 w 12192000"/>
              <a:gd name="connsiteY97" fmla="*/ 3380897 h 3482342"/>
              <a:gd name="connsiteX98" fmla="*/ 192183 w 12192000"/>
              <a:gd name="connsiteY98" fmla="*/ 3460075 h 3482342"/>
              <a:gd name="connsiteX99" fmla="*/ 46713 w 12192000"/>
              <a:gd name="connsiteY99" fmla="*/ 3462986 h 3482342"/>
              <a:gd name="connsiteX100" fmla="*/ 2765 w 12192000"/>
              <a:gd name="connsiteY100" fmla="*/ 3480770 h 3482342"/>
              <a:gd name="connsiteX101" fmla="*/ 0 w 12192000"/>
              <a:gd name="connsiteY101" fmla="*/ 3482342 h 3482342"/>
              <a:gd name="connsiteX102" fmla="*/ 0 w 12192000"/>
              <a:gd name="connsiteY10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68054 w 12192000"/>
              <a:gd name="connsiteY23" fmla="*/ 14195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68054 w 12192000"/>
              <a:gd name="connsiteY23" fmla="*/ 14195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236214 w 12192000"/>
              <a:gd name="connsiteY49" fmla="*/ 1909725 h 3482342"/>
              <a:gd name="connsiteX50" fmla="*/ 8132104 w 12192000"/>
              <a:gd name="connsiteY50" fmla="*/ 1895727 h 3482342"/>
              <a:gd name="connsiteX51" fmla="*/ 7918078 w 12192000"/>
              <a:gd name="connsiteY51" fmla="*/ 1862668 h 3482342"/>
              <a:gd name="connsiteX52" fmla="*/ 7817899 w 12192000"/>
              <a:gd name="connsiteY52" fmla="*/ 1862176 h 3482342"/>
              <a:gd name="connsiteX53" fmla="*/ 7768994 w 12192000"/>
              <a:gd name="connsiteY53" fmla="*/ 1855721 h 3482342"/>
              <a:gd name="connsiteX54" fmla="*/ 7618027 w 12192000"/>
              <a:gd name="connsiteY54" fmla="*/ 1830959 h 3482342"/>
              <a:gd name="connsiteX55" fmla="*/ 7449425 w 12192000"/>
              <a:gd name="connsiteY55" fmla="*/ 1810910 h 3482342"/>
              <a:gd name="connsiteX56" fmla="*/ 7342915 w 12192000"/>
              <a:gd name="connsiteY56" fmla="*/ 1819827 h 3482342"/>
              <a:gd name="connsiteX57" fmla="*/ 7255191 w 12192000"/>
              <a:gd name="connsiteY57" fmla="*/ 1834354 h 3482342"/>
              <a:gd name="connsiteX58" fmla="*/ 7131205 w 12192000"/>
              <a:gd name="connsiteY58" fmla="*/ 1845557 h 3482342"/>
              <a:gd name="connsiteX59" fmla="*/ 6917124 w 12192000"/>
              <a:gd name="connsiteY59" fmla="*/ 1837109 h 3482342"/>
              <a:gd name="connsiteX60" fmla="*/ 6837145 w 12192000"/>
              <a:gd name="connsiteY60" fmla="*/ 1870724 h 3482342"/>
              <a:gd name="connsiteX61" fmla="*/ 6753991 w 12192000"/>
              <a:gd name="connsiteY61" fmla="*/ 1860969 h 3482342"/>
              <a:gd name="connsiteX62" fmla="*/ 6727754 w 12192000"/>
              <a:gd name="connsiteY62" fmla="*/ 1882372 h 3482342"/>
              <a:gd name="connsiteX63" fmla="*/ 6723371 w 12192000"/>
              <a:gd name="connsiteY63" fmla="*/ 1886494 h 3482342"/>
              <a:gd name="connsiteX64" fmla="*/ 6702779 w 12192000"/>
              <a:gd name="connsiteY64" fmla="*/ 1893601 h 3482342"/>
              <a:gd name="connsiteX65" fmla="*/ 6700779 w 12192000"/>
              <a:gd name="connsiteY65" fmla="*/ 1907344 h 3482342"/>
              <a:gd name="connsiteX66" fmla="*/ 6672513 w 12192000"/>
              <a:gd name="connsiteY66" fmla="*/ 1926452 h 3482342"/>
              <a:gd name="connsiteX67" fmla="*/ 6633549 w 12192000"/>
              <a:gd name="connsiteY67" fmla="*/ 1936255 h 3482342"/>
              <a:gd name="connsiteX68" fmla="*/ 6444344 w 12192000"/>
              <a:gd name="connsiteY68" fmla="*/ 1969663 h 3482342"/>
              <a:gd name="connsiteX69" fmla="*/ 6333446 w 12192000"/>
              <a:gd name="connsiteY69" fmla="*/ 1997163 h 3482342"/>
              <a:gd name="connsiteX70" fmla="*/ 6294933 w 12192000"/>
              <a:gd name="connsiteY70" fmla="*/ 2019412 h 3482342"/>
              <a:gd name="connsiteX71" fmla="*/ 6238719 w 12192000"/>
              <a:gd name="connsiteY71" fmla="*/ 2042547 h 3482342"/>
              <a:gd name="connsiteX72" fmla="*/ 6142310 w 12192000"/>
              <a:gd name="connsiteY72" fmla="*/ 2092510 h 3482342"/>
              <a:gd name="connsiteX73" fmla="*/ 6007916 w 12192000"/>
              <a:gd name="connsiteY73" fmla="*/ 2143752 h 3482342"/>
              <a:gd name="connsiteX74" fmla="*/ 5894610 w 12192000"/>
              <a:gd name="connsiteY74" fmla="*/ 2130684 h 3482342"/>
              <a:gd name="connsiteX75" fmla="*/ 5817682 w 12192000"/>
              <a:gd name="connsiteY75" fmla="*/ 2157358 h 3482342"/>
              <a:gd name="connsiteX76" fmla="*/ 5591469 w 12192000"/>
              <a:gd name="connsiteY76" fmla="*/ 2178389 h 3482342"/>
              <a:gd name="connsiteX77" fmla="*/ 5414282 w 12192000"/>
              <a:gd name="connsiteY77" fmla="*/ 2183070 h 3482342"/>
              <a:gd name="connsiteX78" fmla="*/ 5368369 w 12192000"/>
              <a:gd name="connsiteY78" fmla="*/ 2204272 h 3482342"/>
              <a:gd name="connsiteX79" fmla="*/ 5291263 w 12192000"/>
              <a:gd name="connsiteY79" fmla="*/ 2239182 h 3482342"/>
              <a:gd name="connsiteX80" fmla="*/ 5240857 w 12192000"/>
              <a:gd name="connsiteY80" fmla="*/ 2289444 h 3482342"/>
              <a:gd name="connsiteX81" fmla="*/ 5173523 w 12192000"/>
              <a:gd name="connsiteY81" fmla="*/ 2309057 h 3482342"/>
              <a:gd name="connsiteX82" fmla="*/ 5148543 w 12192000"/>
              <a:gd name="connsiteY82" fmla="*/ 2282356 h 3482342"/>
              <a:gd name="connsiteX83" fmla="*/ 5079548 w 12192000"/>
              <a:gd name="connsiteY83" fmla="*/ 2313485 h 3482342"/>
              <a:gd name="connsiteX84" fmla="*/ 4975908 w 12192000"/>
              <a:gd name="connsiteY84" fmla="*/ 2364128 h 3482342"/>
              <a:gd name="connsiteX85" fmla="*/ 4913723 w 12192000"/>
              <a:gd name="connsiteY85" fmla="*/ 2385265 h 3482342"/>
              <a:gd name="connsiteX86" fmla="*/ 4746485 w 12192000"/>
              <a:gd name="connsiteY86" fmla="*/ 2451769 h 3482342"/>
              <a:gd name="connsiteX87" fmla="*/ 4681588 w 12192000"/>
              <a:gd name="connsiteY87" fmla="*/ 2467494 h 3482342"/>
              <a:gd name="connsiteX88" fmla="*/ 1783655 w 12192000"/>
              <a:gd name="connsiteY88" fmla="*/ 3163860 h 3482342"/>
              <a:gd name="connsiteX89" fmla="*/ 1325955 w 12192000"/>
              <a:gd name="connsiteY89" fmla="*/ 3176692 h 3482342"/>
              <a:gd name="connsiteX90" fmla="*/ 1190384 w 12192000"/>
              <a:gd name="connsiteY90" fmla="*/ 3203504 h 3482342"/>
              <a:gd name="connsiteX91" fmla="*/ 1094537 w 12192000"/>
              <a:gd name="connsiteY91" fmla="*/ 3229469 h 3482342"/>
              <a:gd name="connsiteX92" fmla="*/ 779276 w 12192000"/>
              <a:gd name="connsiteY92" fmla="*/ 3327290 h 3482342"/>
              <a:gd name="connsiteX93" fmla="*/ 600378 w 12192000"/>
              <a:gd name="connsiteY93" fmla="*/ 3335250 h 3482342"/>
              <a:gd name="connsiteX94" fmla="*/ 493457 w 12192000"/>
              <a:gd name="connsiteY94" fmla="*/ 3365044 h 3482342"/>
              <a:gd name="connsiteX95" fmla="*/ 349402 w 12192000"/>
              <a:gd name="connsiteY95" fmla="*/ 3380897 h 3482342"/>
              <a:gd name="connsiteX96" fmla="*/ 192183 w 12192000"/>
              <a:gd name="connsiteY96" fmla="*/ 3460075 h 3482342"/>
              <a:gd name="connsiteX97" fmla="*/ 46713 w 12192000"/>
              <a:gd name="connsiteY97" fmla="*/ 3462986 h 3482342"/>
              <a:gd name="connsiteX98" fmla="*/ 2765 w 12192000"/>
              <a:gd name="connsiteY98" fmla="*/ 3480770 h 3482342"/>
              <a:gd name="connsiteX99" fmla="*/ 0 w 12192000"/>
              <a:gd name="connsiteY99" fmla="*/ 3482342 h 3482342"/>
              <a:gd name="connsiteX100" fmla="*/ 0 w 12192000"/>
              <a:gd name="connsiteY10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33796 w 12192000"/>
              <a:gd name="connsiteY79" fmla="*/ 2268260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33796 w 12192000"/>
              <a:gd name="connsiteY79" fmla="*/ 2268260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33796 w 12192000"/>
              <a:gd name="connsiteY79" fmla="*/ 2268260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336354 w 12192000"/>
              <a:gd name="connsiteY78" fmla="*/ 2218920 h 3482342"/>
              <a:gd name="connsiteX79" fmla="*/ 5291263 w 12192000"/>
              <a:gd name="connsiteY79" fmla="*/ 2239182 h 3482342"/>
              <a:gd name="connsiteX80" fmla="*/ 5233796 w 12192000"/>
              <a:gd name="connsiteY80" fmla="*/ 2268260 h 3482342"/>
              <a:gd name="connsiteX81" fmla="*/ 5173523 w 12192000"/>
              <a:gd name="connsiteY81" fmla="*/ 2309057 h 3482342"/>
              <a:gd name="connsiteX82" fmla="*/ 5123830 w 12192000"/>
              <a:gd name="connsiteY82" fmla="*/ 2307070 h 3482342"/>
              <a:gd name="connsiteX83" fmla="*/ 5065426 w 12192000"/>
              <a:gd name="connsiteY83" fmla="*/ 2324076 h 3482342"/>
              <a:gd name="connsiteX84" fmla="*/ 4975908 w 12192000"/>
              <a:gd name="connsiteY84" fmla="*/ 2364128 h 3482342"/>
              <a:gd name="connsiteX85" fmla="*/ 4913723 w 12192000"/>
              <a:gd name="connsiteY85" fmla="*/ 2385265 h 3482342"/>
              <a:gd name="connsiteX86" fmla="*/ 4746485 w 12192000"/>
              <a:gd name="connsiteY86" fmla="*/ 2451769 h 3482342"/>
              <a:gd name="connsiteX87" fmla="*/ 4681588 w 12192000"/>
              <a:gd name="connsiteY87" fmla="*/ 2467494 h 3482342"/>
              <a:gd name="connsiteX88" fmla="*/ 1783655 w 12192000"/>
              <a:gd name="connsiteY88" fmla="*/ 3163860 h 3482342"/>
              <a:gd name="connsiteX89" fmla="*/ 1325955 w 12192000"/>
              <a:gd name="connsiteY89" fmla="*/ 3176692 h 3482342"/>
              <a:gd name="connsiteX90" fmla="*/ 1190384 w 12192000"/>
              <a:gd name="connsiteY90" fmla="*/ 3203504 h 3482342"/>
              <a:gd name="connsiteX91" fmla="*/ 1094537 w 12192000"/>
              <a:gd name="connsiteY91" fmla="*/ 3229469 h 3482342"/>
              <a:gd name="connsiteX92" fmla="*/ 779276 w 12192000"/>
              <a:gd name="connsiteY92" fmla="*/ 3327290 h 3482342"/>
              <a:gd name="connsiteX93" fmla="*/ 600378 w 12192000"/>
              <a:gd name="connsiteY93" fmla="*/ 3335250 h 3482342"/>
              <a:gd name="connsiteX94" fmla="*/ 493457 w 12192000"/>
              <a:gd name="connsiteY94" fmla="*/ 3365044 h 3482342"/>
              <a:gd name="connsiteX95" fmla="*/ 349402 w 12192000"/>
              <a:gd name="connsiteY95" fmla="*/ 3380897 h 3482342"/>
              <a:gd name="connsiteX96" fmla="*/ 192183 w 12192000"/>
              <a:gd name="connsiteY96" fmla="*/ 3460075 h 3482342"/>
              <a:gd name="connsiteX97" fmla="*/ 46713 w 12192000"/>
              <a:gd name="connsiteY97" fmla="*/ 3462986 h 3482342"/>
              <a:gd name="connsiteX98" fmla="*/ 2765 w 12192000"/>
              <a:gd name="connsiteY98" fmla="*/ 3480770 h 3482342"/>
              <a:gd name="connsiteX99" fmla="*/ 0 w 12192000"/>
              <a:gd name="connsiteY99" fmla="*/ 3482342 h 3482342"/>
              <a:gd name="connsiteX100" fmla="*/ 0 w 12192000"/>
              <a:gd name="connsiteY10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336354 w 12192000"/>
              <a:gd name="connsiteY78" fmla="*/ 2218920 h 3482342"/>
              <a:gd name="connsiteX79" fmla="*/ 5291263 w 12192000"/>
              <a:gd name="connsiteY79" fmla="*/ 2239182 h 3482342"/>
              <a:gd name="connsiteX80" fmla="*/ 5255152 w 12192000"/>
              <a:gd name="connsiteY80" fmla="*/ 2247164 h 3482342"/>
              <a:gd name="connsiteX81" fmla="*/ 5233796 w 12192000"/>
              <a:gd name="connsiteY81" fmla="*/ 2268260 h 3482342"/>
              <a:gd name="connsiteX82" fmla="*/ 5173523 w 12192000"/>
              <a:gd name="connsiteY82" fmla="*/ 2309057 h 3482342"/>
              <a:gd name="connsiteX83" fmla="*/ 5123830 w 12192000"/>
              <a:gd name="connsiteY83" fmla="*/ 2307070 h 3482342"/>
              <a:gd name="connsiteX84" fmla="*/ 5065426 w 12192000"/>
              <a:gd name="connsiteY84" fmla="*/ 2324076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336354 w 12192000"/>
              <a:gd name="connsiteY78" fmla="*/ 2218920 h 3482342"/>
              <a:gd name="connsiteX79" fmla="*/ 5291263 w 12192000"/>
              <a:gd name="connsiteY79" fmla="*/ 2239182 h 3482342"/>
              <a:gd name="connsiteX80" fmla="*/ 5255152 w 12192000"/>
              <a:gd name="connsiteY80" fmla="*/ 2247164 h 3482342"/>
              <a:gd name="connsiteX81" fmla="*/ 5233796 w 12192000"/>
              <a:gd name="connsiteY81" fmla="*/ 2268260 h 3482342"/>
              <a:gd name="connsiteX82" fmla="*/ 5212786 w 12192000"/>
              <a:gd name="connsiteY82" fmla="*/ 2296592 h 3482342"/>
              <a:gd name="connsiteX83" fmla="*/ 5173523 w 12192000"/>
              <a:gd name="connsiteY83" fmla="*/ 2309057 h 3482342"/>
              <a:gd name="connsiteX84" fmla="*/ 5123830 w 12192000"/>
              <a:gd name="connsiteY84" fmla="*/ 2307070 h 3482342"/>
              <a:gd name="connsiteX85" fmla="*/ 5065426 w 12192000"/>
              <a:gd name="connsiteY85" fmla="*/ 2324076 h 3482342"/>
              <a:gd name="connsiteX86" fmla="*/ 4975908 w 12192000"/>
              <a:gd name="connsiteY86" fmla="*/ 2364128 h 3482342"/>
              <a:gd name="connsiteX87" fmla="*/ 4913723 w 12192000"/>
              <a:gd name="connsiteY87" fmla="*/ 2385265 h 3482342"/>
              <a:gd name="connsiteX88" fmla="*/ 4746485 w 12192000"/>
              <a:gd name="connsiteY88" fmla="*/ 2451769 h 3482342"/>
              <a:gd name="connsiteX89" fmla="*/ 4681588 w 12192000"/>
              <a:gd name="connsiteY89" fmla="*/ 2467494 h 3482342"/>
              <a:gd name="connsiteX90" fmla="*/ 1783655 w 12192000"/>
              <a:gd name="connsiteY90" fmla="*/ 3163860 h 3482342"/>
              <a:gd name="connsiteX91" fmla="*/ 1325955 w 12192000"/>
              <a:gd name="connsiteY91" fmla="*/ 3176692 h 3482342"/>
              <a:gd name="connsiteX92" fmla="*/ 1190384 w 12192000"/>
              <a:gd name="connsiteY92" fmla="*/ 3203504 h 3482342"/>
              <a:gd name="connsiteX93" fmla="*/ 1094537 w 12192000"/>
              <a:gd name="connsiteY93" fmla="*/ 3229469 h 3482342"/>
              <a:gd name="connsiteX94" fmla="*/ 779276 w 12192000"/>
              <a:gd name="connsiteY94" fmla="*/ 3327290 h 3482342"/>
              <a:gd name="connsiteX95" fmla="*/ 600378 w 12192000"/>
              <a:gd name="connsiteY95" fmla="*/ 3335250 h 3482342"/>
              <a:gd name="connsiteX96" fmla="*/ 493457 w 12192000"/>
              <a:gd name="connsiteY96" fmla="*/ 3365044 h 3482342"/>
              <a:gd name="connsiteX97" fmla="*/ 349402 w 12192000"/>
              <a:gd name="connsiteY97" fmla="*/ 3380897 h 3482342"/>
              <a:gd name="connsiteX98" fmla="*/ 192183 w 12192000"/>
              <a:gd name="connsiteY98" fmla="*/ 3460075 h 3482342"/>
              <a:gd name="connsiteX99" fmla="*/ 46713 w 12192000"/>
              <a:gd name="connsiteY99" fmla="*/ 3462986 h 3482342"/>
              <a:gd name="connsiteX100" fmla="*/ 2765 w 12192000"/>
              <a:gd name="connsiteY100" fmla="*/ 3480770 h 3482342"/>
              <a:gd name="connsiteX101" fmla="*/ 0 w 12192000"/>
              <a:gd name="connsiteY101" fmla="*/ 3482342 h 3482342"/>
              <a:gd name="connsiteX102" fmla="*/ 0 w 12192000"/>
              <a:gd name="connsiteY10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52860 w 12192000"/>
              <a:gd name="connsiteY76" fmla="*/ 2180085 h 3482342"/>
              <a:gd name="connsiteX77" fmla="*/ 5414282 w 12192000"/>
              <a:gd name="connsiteY77" fmla="*/ 2183070 h 3482342"/>
              <a:gd name="connsiteX78" fmla="*/ 5368369 w 12192000"/>
              <a:gd name="connsiteY78" fmla="*/ 2204272 h 3482342"/>
              <a:gd name="connsiteX79" fmla="*/ 5336354 w 12192000"/>
              <a:gd name="connsiteY79" fmla="*/ 2218920 h 3482342"/>
              <a:gd name="connsiteX80" fmla="*/ 5291263 w 12192000"/>
              <a:gd name="connsiteY80" fmla="*/ 2239182 h 3482342"/>
              <a:gd name="connsiteX81" fmla="*/ 5255152 w 12192000"/>
              <a:gd name="connsiteY81" fmla="*/ 2247164 h 3482342"/>
              <a:gd name="connsiteX82" fmla="*/ 5233796 w 12192000"/>
              <a:gd name="connsiteY82" fmla="*/ 2268260 h 3482342"/>
              <a:gd name="connsiteX83" fmla="*/ 5212786 w 12192000"/>
              <a:gd name="connsiteY83" fmla="*/ 2296592 h 3482342"/>
              <a:gd name="connsiteX84" fmla="*/ 5173523 w 12192000"/>
              <a:gd name="connsiteY84" fmla="*/ 2309057 h 3482342"/>
              <a:gd name="connsiteX85" fmla="*/ 5123830 w 12192000"/>
              <a:gd name="connsiteY85" fmla="*/ 2307070 h 3482342"/>
              <a:gd name="connsiteX86" fmla="*/ 5065426 w 12192000"/>
              <a:gd name="connsiteY86" fmla="*/ 2324076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947131 w 12192000"/>
              <a:gd name="connsiteY73" fmla="*/ 2148310 h 3482342"/>
              <a:gd name="connsiteX74" fmla="*/ 5894610 w 12192000"/>
              <a:gd name="connsiteY74" fmla="*/ 2130684 h 3482342"/>
              <a:gd name="connsiteX75" fmla="*/ 5817682 w 12192000"/>
              <a:gd name="connsiteY75" fmla="*/ 2157358 h 3482342"/>
              <a:gd name="connsiteX76" fmla="*/ 5591469 w 12192000"/>
              <a:gd name="connsiteY76" fmla="*/ 2178389 h 3482342"/>
              <a:gd name="connsiteX77" fmla="*/ 5452860 w 12192000"/>
              <a:gd name="connsiteY77" fmla="*/ 2180085 h 3482342"/>
              <a:gd name="connsiteX78" fmla="*/ 5414282 w 12192000"/>
              <a:gd name="connsiteY78" fmla="*/ 2183070 h 3482342"/>
              <a:gd name="connsiteX79" fmla="*/ 5368369 w 12192000"/>
              <a:gd name="connsiteY79" fmla="*/ 2204272 h 3482342"/>
              <a:gd name="connsiteX80" fmla="*/ 5336354 w 12192000"/>
              <a:gd name="connsiteY80" fmla="*/ 2218920 h 3482342"/>
              <a:gd name="connsiteX81" fmla="*/ 5291263 w 12192000"/>
              <a:gd name="connsiteY81" fmla="*/ 2239182 h 3482342"/>
              <a:gd name="connsiteX82" fmla="*/ 5255152 w 12192000"/>
              <a:gd name="connsiteY82" fmla="*/ 2247164 h 3482342"/>
              <a:gd name="connsiteX83" fmla="*/ 5233796 w 12192000"/>
              <a:gd name="connsiteY83" fmla="*/ 2268260 h 3482342"/>
              <a:gd name="connsiteX84" fmla="*/ 5212786 w 12192000"/>
              <a:gd name="connsiteY84" fmla="*/ 2296592 h 3482342"/>
              <a:gd name="connsiteX85" fmla="*/ 5173523 w 12192000"/>
              <a:gd name="connsiteY85" fmla="*/ 2309057 h 3482342"/>
              <a:gd name="connsiteX86" fmla="*/ 5123830 w 12192000"/>
              <a:gd name="connsiteY86" fmla="*/ 2307070 h 3482342"/>
              <a:gd name="connsiteX87" fmla="*/ 5065426 w 12192000"/>
              <a:gd name="connsiteY87" fmla="*/ 2324076 h 3482342"/>
              <a:gd name="connsiteX88" fmla="*/ 4975908 w 12192000"/>
              <a:gd name="connsiteY88" fmla="*/ 2364128 h 3482342"/>
              <a:gd name="connsiteX89" fmla="*/ 4913723 w 12192000"/>
              <a:gd name="connsiteY89" fmla="*/ 2385265 h 3482342"/>
              <a:gd name="connsiteX90" fmla="*/ 4746485 w 12192000"/>
              <a:gd name="connsiteY90" fmla="*/ 2451769 h 3482342"/>
              <a:gd name="connsiteX91" fmla="*/ 4681588 w 12192000"/>
              <a:gd name="connsiteY91" fmla="*/ 2467494 h 3482342"/>
              <a:gd name="connsiteX92" fmla="*/ 1783655 w 12192000"/>
              <a:gd name="connsiteY92" fmla="*/ 3163860 h 3482342"/>
              <a:gd name="connsiteX93" fmla="*/ 1325955 w 12192000"/>
              <a:gd name="connsiteY93" fmla="*/ 3176692 h 3482342"/>
              <a:gd name="connsiteX94" fmla="*/ 1190384 w 12192000"/>
              <a:gd name="connsiteY94" fmla="*/ 3203504 h 3482342"/>
              <a:gd name="connsiteX95" fmla="*/ 1094537 w 12192000"/>
              <a:gd name="connsiteY95" fmla="*/ 3229469 h 3482342"/>
              <a:gd name="connsiteX96" fmla="*/ 779276 w 12192000"/>
              <a:gd name="connsiteY96" fmla="*/ 3327290 h 3482342"/>
              <a:gd name="connsiteX97" fmla="*/ 600378 w 12192000"/>
              <a:gd name="connsiteY97" fmla="*/ 3335250 h 3482342"/>
              <a:gd name="connsiteX98" fmla="*/ 493457 w 12192000"/>
              <a:gd name="connsiteY98" fmla="*/ 3365044 h 3482342"/>
              <a:gd name="connsiteX99" fmla="*/ 349402 w 12192000"/>
              <a:gd name="connsiteY99" fmla="*/ 3380897 h 3482342"/>
              <a:gd name="connsiteX100" fmla="*/ 192183 w 12192000"/>
              <a:gd name="connsiteY100" fmla="*/ 3460075 h 3482342"/>
              <a:gd name="connsiteX101" fmla="*/ 46713 w 12192000"/>
              <a:gd name="connsiteY101" fmla="*/ 3462986 h 3482342"/>
              <a:gd name="connsiteX102" fmla="*/ 2765 w 12192000"/>
              <a:gd name="connsiteY102" fmla="*/ 3480770 h 3482342"/>
              <a:gd name="connsiteX103" fmla="*/ 0 w 12192000"/>
              <a:gd name="connsiteY103" fmla="*/ 3482342 h 3482342"/>
              <a:gd name="connsiteX104" fmla="*/ 0 w 12192000"/>
              <a:gd name="connsiteY10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52860 w 12192000"/>
              <a:gd name="connsiteY78" fmla="*/ 2180085 h 3482342"/>
              <a:gd name="connsiteX79" fmla="*/ 5414282 w 12192000"/>
              <a:gd name="connsiteY79" fmla="*/ 2183070 h 3482342"/>
              <a:gd name="connsiteX80" fmla="*/ 5368369 w 12192000"/>
              <a:gd name="connsiteY80" fmla="*/ 2204272 h 3482342"/>
              <a:gd name="connsiteX81" fmla="*/ 5336354 w 12192000"/>
              <a:gd name="connsiteY81" fmla="*/ 2218920 h 3482342"/>
              <a:gd name="connsiteX82" fmla="*/ 5291263 w 12192000"/>
              <a:gd name="connsiteY82" fmla="*/ 2239182 h 3482342"/>
              <a:gd name="connsiteX83" fmla="*/ 5255152 w 12192000"/>
              <a:gd name="connsiteY83" fmla="*/ 2247164 h 3482342"/>
              <a:gd name="connsiteX84" fmla="*/ 5233796 w 12192000"/>
              <a:gd name="connsiteY84" fmla="*/ 2268260 h 3482342"/>
              <a:gd name="connsiteX85" fmla="*/ 5212786 w 12192000"/>
              <a:gd name="connsiteY85" fmla="*/ 2296592 h 3482342"/>
              <a:gd name="connsiteX86" fmla="*/ 5173523 w 12192000"/>
              <a:gd name="connsiteY86" fmla="*/ 2309057 h 3482342"/>
              <a:gd name="connsiteX87" fmla="*/ 5123830 w 12192000"/>
              <a:gd name="connsiteY87" fmla="*/ 2307070 h 3482342"/>
              <a:gd name="connsiteX88" fmla="*/ 5065426 w 12192000"/>
              <a:gd name="connsiteY88" fmla="*/ 2324076 h 3482342"/>
              <a:gd name="connsiteX89" fmla="*/ 4975908 w 12192000"/>
              <a:gd name="connsiteY89" fmla="*/ 2364128 h 3482342"/>
              <a:gd name="connsiteX90" fmla="*/ 4913723 w 12192000"/>
              <a:gd name="connsiteY90" fmla="*/ 2385265 h 3482342"/>
              <a:gd name="connsiteX91" fmla="*/ 4746485 w 12192000"/>
              <a:gd name="connsiteY91" fmla="*/ 2451769 h 3482342"/>
              <a:gd name="connsiteX92" fmla="*/ 4681588 w 12192000"/>
              <a:gd name="connsiteY92" fmla="*/ 2467494 h 3482342"/>
              <a:gd name="connsiteX93" fmla="*/ 1783655 w 12192000"/>
              <a:gd name="connsiteY93" fmla="*/ 3163860 h 3482342"/>
              <a:gd name="connsiteX94" fmla="*/ 1325955 w 12192000"/>
              <a:gd name="connsiteY94" fmla="*/ 3176692 h 3482342"/>
              <a:gd name="connsiteX95" fmla="*/ 1190384 w 12192000"/>
              <a:gd name="connsiteY95" fmla="*/ 3203504 h 3482342"/>
              <a:gd name="connsiteX96" fmla="*/ 1094537 w 12192000"/>
              <a:gd name="connsiteY96" fmla="*/ 3229469 h 3482342"/>
              <a:gd name="connsiteX97" fmla="*/ 779276 w 12192000"/>
              <a:gd name="connsiteY97" fmla="*/ 3327290 h 3482342"/>
              <a:gd name="connsiteX98" fmla="*/ 600378 w 12192000"/>
              <a:gd name="connsiteY98" fmla="*/ 3335250 h 3482342"/>
              <a:gd name="connsiteX99" fmla="*/ 493457 w 12192000"/>
              <a:gd name="connsiteY99" fmla="*/ 3365044 h 3482342"/>
              <a:gd name="connsiteX100" fmla="*/ 349402 w 12192000"/>
              <a:gd name="connsiteY100" fmla="*/ 3380897 h 3482342"/>
              <a:gd name="connsiteX101" fmla="*/ 192183 w 12192000"/>
              <a:gd name="connsiteY101" fmla="*/ 3460075 h 3482342"/>
              <a:gd name="connsiteX102" fmla="*/ 46713 w 12192000"/>
              <a:gd name="connsiteY102" fmla="*/ 3462986 h 3482342"/>
              <a:gd name="connsiteX103" fmla="*/ 2765 w 12192000"/>
              <a:gd name="connsiteY103" fmla="*/ 3480770 h 3482342"/>
              <a:gd name="connsiteX104" fmla="*/ 0 w 12192000"/>
              <a:gd name="connsiteY104" fmla="*/ 3482342 h 3482342"/>
              <a:gd name="connsiteX105" fmla="*/ 0 w 12192000"/>
              <a:gd name="connsiteY10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4610 w 12192000"/>
              <a:gd name="connsiteY75" fmla="*/ 2130684 h 3482342"/>
              <a:gd name="connsiteX76" fmla="*/ 5855337 w 12192000"/>
              <a:gd name="connsiteY76" fmla="*/ 2137719 h 3482342"/>
              <a:gd name="connsiteX77" fmla="*/ 5817682 w 12192000"/>
              <a:gd name="connsiteY77" fmla="*/ 2157358 h 3482342"/>
              <a:gd name="connsiteX78" fmla="*/ 5591469 w 12192000"/>
              <a:gd name="connsiteY78" fmla="*/ 2178389 h 3482342"/>
              <a:gd name="connsiteX79" fmla="*/ 5452860 w 12192000"/>
              <a:gd name="connsiteY79" fmla="*/ 2180085 h 3482342"/>
              <a:gd name="connsiteX80" fmla="*/ 5414282 w 12192000"/>
              <a:gd name="connsiteY80" fmla="*/ 2183070 h 3482342"/>
              <a:gd name="connsiteX81" fmla="*/ 5368369 w 12192000"/>
              <a:gd name="connsiteY81" fmla="*/ 2204272 h 3482342"/>
              <a:gd name="connsiteX82" fmla="*/ 5336354 w 12192000"/>
              <a:gd name="connsiteY82" fmla="*/ 2218920 h 3482342"/>
              <a:gd name="connsiteX83" fmla="*/ 5291263 w 12192000"/>
              <a:gd name="connsiteY83" fmla="*/ 2239182 h 3482342"/>
              <a:gd name="connsiteX84" fmla="*/ 5255152 w 12192000"/>
              <a:gd name="connsiteY84" fmla="*/ 2247164 h 3482342"/>
              <a:gd name="connsiteX85" fmla="*/ 5233796 w 12192000"/>
              <a:gd name="connsiteY85" fmla="*/ 2268260 h 3482342"/>
              <a:gd name="connsiteX86" fmla="*/ 5212786 w 12192000"/>
              <a:gd name="connsiteY86" fmla="*/ 2296592 h 3482342"/>
              <a:gd name="connsiteX87" fmla="*/ 5173523 w 12192000"/>
              <a:gd name="connsiteY87" fmla="*/ 2309057 h 3482342"/>
              <a:gd name="connsiteX88" fmla="*/ 5123830 w 12192000"/>
              <a:gd name="connsiteY88" fmla="*/ 2307070 h 3482342"/>
              <a:gd name="connsiteX89" fmla="*/ 5065426 w 12192000"/>
              <a:gd name="connsiteY89" fmla="*/ 2324076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8141 w 12192000"/>
              <a:gd name="connsiteY75" fmla="*/ 2144806 h 3482342"/>
              <a:gd name="connsiteX76" fmla="*/ 5855337 w 12192000"/>
              <a:gd name="connsiteY76" fmla="*/ 2137719 h 3482342"/>
              <a:gd name="connsiteX77" fmla="*/ 5817682 w 12192000"/>
              <a:gd name="connsiteY77" fmla="*/ 2157358 h 3482342"/>
              <a:gd name="connsiteX78" fmla="*/ 5591469 w 12192000"/>
              <a:gd name="connsiteY78" fmla="*/ 2178389 h 3482342"/>
              <a:gd name="connsiteX79" fmla="*/ 5452860 w 12192000"/>
              <a:gd name="connsiteY79" fmla="*/ 2180085 h 3482342"/>
              <a:gd name="connsiteX80" fmla="*/ 5414282 w 12192000"/>
              <a:gd name="connsiteY80" fmla="*/ 2183070 h 3482342"/>
              <a:gd name="connsiteX81" fmla="*/ 5368369 w 12192000"/>
              <a:gd name="connsiteY81" fmla="*/ 2204272 h 3482342"/>
              <a:gd name="connsiteX82" fmla="*/ 5336354 w 12192000"/>
              <a:gd name="connsiteY82" fmla="*/ 2218920 h 3482342"/>
              <a:gd name="connsiteX83" fmla="*/ 5291263 w 12192000"/>
              <a:gd name="connsiteY83" fmla="*/ 2239182 h 3482342"/>
              <a:gd name="connsiteX84" fmla="*/ 5255152 w 12192000"/>
              <a:gd name="connsiteY84" fmla="*/ 2247164 h 3482342"/>
              <a:gd name="connsiteX85" fmla="*/ 5233796 w 12192000"/>
              <a:gd name="connsiteY85" fmla="*/ 2268260 h 3482342"/>
              <a:gd name="connsiteX86" fmla="*/ 5212786 w 12192000"/>
              <a:gd name="connsiteY86" fmla="*/ 2296592 h 3482342"/>
              <a:gd name="connsiteX87" fmla="*/ 5173523 w 12192000"/>
              <a:gd name="connsiteY87" fmla="*/ 2309057 h 3482342"/>
              <a:gd name="connsiteX88" fmla="*/ 5123830 w 12192000"/>
              <a:gd name="connsiteY88" fmla="*/ 2307070 h 3482342"/>
              <a:gd name="connsiteX89" fmla="*/ 5065426 w 12192000"/>
              <a:gd name="connsiteY89" fmla="*/ 2324076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8141 w 12192000"/>
              <a:gd name="connsiteY75" fmla="*/ 2144806 h 3482342"/>
              <a:gd name="connsiteX76" fmla="*/ 5855337 w 12192000"/>
              <a:gd name="connsiteY76" fmla="*/ 2137719 h 3482342"/>
              <a:gd name="connsiteX77" fmla="*/ 5817682 w 12192000"/>
              <a:gd name="connsiteY77" fmla="*/ 2157358 h 3482342"/>
              <a:gd name="connsiteX78" fmla="*/ 5735300 w 12192000"/>
              <a:gd name="connsiteY78" fmla="*/ 2158902 h 3482342"/>
              <a:gd name="connsiteX79" fmla="*/ 5591469 w 12192000"/>
              <a:gd name="connsiteY79" fmla="*/ 2178389 h 3482342"/>
              <a:gd name="connsiteX80" fmla="*/ 5452860 w 12192000"/>
              <a:gd name="connsiteY80" fmla="*/ 2180085 h 3482342"/>
              <a:gd name="connsiteX81" fmla="*/ 5414282 w 12192000"/>
              <a:gd name="connsiteY81" fmla="*/ 2183070 h 3482342"/>
              <a:gd name="connsiteX82" fmla="*/ 5368369 w 12192000"/>
              <a:gd name="connsiteY82" fmla="*/ 2204272 h 3482342"/>
              <a:gd name="connsiteX83" fmla="*/ 5336354 w 12192000"/>
              <a:gd name="connsiteY83" fmla="*/ 2218920 h 3482342"/>
              <a:gd name="connsiteX84" fmla="*/ 5291263 w 12192000"/>
              <a:gd name="connsiteY84" fmla="*/ 2239182 h 3482342"/>
              <a:gd name="connsiteX85" fmla="*/ 5255152 w 12192000"/>
              <a:gd name="connsiteY85" fmla="*/ 2247164 h 3482342"/>
              <a:gd name="connsiteX86" fmla="*/ 5233796 w 12192000"/>
              <a:gd name="connsiteY86" fmla="*/ 2268260 h 3482342"/>
              <a:gd name="connsiteX87" fmla="*/ 5212786 w 12192000"/>
              <a:gd name="connsiteY87" fmla="*/ 2296592 h 3482342"/>
              <a:gd name="connsiteX88" fmla="*/ 5173523 w 12192000"/>
              <a:gd name="connsiteY88" fmla="*/ 2309057 h 3482342"/>
              <a:gd name="connsiteX89" fmla="*/ 5123830 w 12192000"/>
              <a:gd name="connsiteY89" fmla="*/ 2307070 h 3482342"/>
              <a:gd name="connsiteX90" fmla="*/ 5065426 w 12192000"/>
              <a:gd name="connsiteY90" fmla="*/ 2324076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333446 w 12192000"/>
              <a:gd name="connsiteY69" fmla="*/ 1997163 h 3482342"/>
              <a:gd name="connsiteX70" fmla="*/ 6294933 w 12192000"/>
              <a:gd name="connsiteY70" fmla="*/ 2019412 h 3482342"/>
              <a:gd name="connsiteX71" fmla="*/ 6238719 w 12192000"/>
              <a:gd name="connsiteY71" fmla="*/ 2042547 h 3482342"/>
              <a:gd name="connsiteX72" fmla="*/ 6142310 w 12192000"/>
              <a:gd name="connsiteY72" fmla="*/ 2092510 h 3482342"/>
              <a:gd name="connsiteX73" fmla="*/ 6056576 w 12192000"/>
              <a:gd name="connsiteY73" fmla="*/ 2134188 h 3482342"/>
              <a:gd name="connsiteX74" fmla="*/ 6007916 w 12192000"/>
              <a:gd name="connsiteY74" fmla="*/ 2143752 h 3482342"/>
              <a:gd name="connsiteX75" fmla="*/ 5947131 w 12192000"/>
              <a:gd name="connsiteY75" fmla="*/ 2148310 h 3482342"/>
              <a:gd name="connsiteX76" fmla="*/ 5898141 w 12192000"/>
              <a:gd name="connsiteY76" fmla="*/ 2144806 h 3482342"/>
              <a:gd name="connsiteX77" fmla="*/ 5855337 w 12192000"/>
              <a:gd name="connsiteY77" fmla="*/ 2137719 h 3482342"/>
              <a:gd name="connsiteX78" fmla="*/ 5817682 w 12192000"/>
              <a:gd name="connsiteY78" fmla="*/ 2157358 h 3482342"/>
              <a:gd name="connsiteX79" fmla="*/ 5735300 w 12192000"/>
              <a:gd name="connsiteY79" fmla="*/ 2158902 h 3482342"/>
              <a:gd name="connsiteX80" fmla="*/ 5591469 w 12192000"/>
              <a:gd name="connsiteY80" fmla="*/ 2178389 h 3482342"/>
              <a:gd name="connsiteX81" fmla="*/ 5452860 w 12192000"/>
              <a:gd name="connsiteY81" fmla="*/ 2180085 h 3482342"/>
              <a:gd name="connsiteX82" fmla="*/ 5414282 w 12192000"/>
              <a:gd name="connsiteY82" fmla="*/ 2183070 h 3482342"/>
              <a:gd name="connsiteX83" fmla="*/ 5368369 w 12192000"/>
              <a:gd name="connsiteY83" fmla="*/ 2204272 h 3482342"/>
              <a:gd name="connsiteX84" fmla="*/ 5336354 w 12192000"/>
              <a:gd name="connsiteY84" fmla="*/ 2218920 h 3482342"/>
              <a:gd name="connsiteX85" fmla="*/ 5291263 w 12192000"/>
              <a:gd name="connsiteY85" fmla="*/ 2239182 h 3482342"/>
              <a:gd name="connsiteX86" fmla="*/ 5255152 w 12192000"/>
              <a:gd name="connsiteY86" fmla="*/ 2247164 h 3482342"/>
              <a:gd name="connsiteX87" fmla="*/ 5233796 w 12192000"/>
              <a:gd name="connsiteY87" fmla="*/ 2268260 h 3482342"/>
              <a:gd name="connsiteX88" fmla="*/ 5212786 w 12192000"/>
              <a:gd name="connsiteY88" fmla="*/ 2296592 h 3482342"/>
              <a:gd name="connsiteX89" fmla="*/ 5173523 w 12192000"/>
              <a:gd name="connsiteY89" fmla="*/ 2309057 h 3482342"/>
              <a:gd name="connsiteX90" fmla="*/ 5123830 w 12192000"/>
              <a:gd name="connsiteY90" fmla="*/ 2307070 h 3482342"/>
              <a:gd name="connsiteX91" fmla="*/ 5065426 w 12192000"/>
              <a:gd name="connsiteY91" fmla="*/ 2324076 h 3482342"/>
              <a:gd name="connsiteX92" fmla="*/ 4975908 w 12192000"/>
              <a:gd name="connsiteY92" fmla="*/ 2364128 h 3482342"/>
              <a:gd name="connsiteX93" fmla="*/ 4913723 w 12192000"/>
              <a:gd name="connsiteY93" fmla="*/ 2385265 h 3482342"/>
              <a:gd name="connsiteX94" fmla="*/ 4746485 w 12192000"/>
              <a:gd name="connsiteY94" fmla="*/ 2451769 h 3482342"/>
              <a:gd name="connsiteX95" fmla="*/ 4681588 w 12192000"/>
              <a:gd name="connsiteY95" fmla="*/ 2467494 h 3482342"/>
              <a:gd name="connsiteX96" fmla="*/ 1783655 w 12192000"/>
              <a:gd name="connsiteY96" fmla="*/ 3163860 h 3482342"/>
              <a:gd name="connsiteX97" fmla="*/ 1325955 w 12192000"/>
              <a:gd name="connsiteY97" fmla="*/ 3176692 h 3482342"/>
              <a:gd name="connsiteX98" fmla="*/ 1190384 w 12192000"/>
              <a:gd name="connsiteY98" fmla="*/ 3203504 h 3482342"/>
              <a:gd name="connsiteX99" fmla="*/ 1094537 w 12192000"/>
              <a:gd name="connsiteY99" fmla="*/ 3229469 h 3482342"/>
              <a:gd name="connsiteX100" fmla="*/ 779276 w 12192000"/>
              <a:gd name="connsiteY100" fmla="*/ 3327290 h 3482342"/>
              <a:gd name="connsiteX101" fmla="*/ 600378 w 12192000"/>
              <a:gd name="connsiteY101" fmla="*/ 3335250 h 3482342"/>
              <a:gd name="connsiteX102" fmla="*/ 493457 w 12192000"/>
              <a:gd name="connsiteY102" fmla="*/ 3365044 h 3482342"/>
              <a:gd name="connsiteX103" fmla="*/ 349402 w 12192000"/>
              <a:gd name="connsiteY103" fmla="*/ 3380897 h 3482342"/>
              <a:gd name="connsiteX104" fmla="*/ 192183 w 12192000"/>
              <a:gd name="connsiteY104" fmla="*/ 3460075 h 3482342"/>
              <a:gd name="connsiteX105" fmla="*/ 46713 w 12192000"/>
              <a:gd name="connsiteY105" fmla="*/ 3462986 h 3482342"/>
              <a:gd name="connsiteX106" fmla="*/ 2765 w 12192000"/>
              <a:gd name="connsiteY106" fmla="*/ 3480770 h 3482342"/>
              <a:gd name="connsiteX107" fmla="*/ 0 w 12192000"/>
              <a:gd name="connsiteY107" fmla="*/ 3482342 h 3482342"/>
              <a:gd name="connsiteX108" fmla="*/ 0 w 12192000"/>
              <a:gd name="connsiteY10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56576 w 12192000"/>
              <a:gd name="connsiteY74" fmla="*/ 2134188 h 3482342"/>
              <a:gd name="connsiteX75" fmla="*/ 6007916 w 12192000"/>
              <a:gd name="connsiteY75" fmla="*/ 2143752 h 3482342"/>
              <a:gd name="connsiteX76" fmla="*/ 5947131 w 12192000"/>
              <a:gd name="connsiteY76" fmla="*/ 2148310 h 3482342"/>
              <a:gd name="connsiteX77" fmla="*/ 5898141 w 12192000"/>
              <a:gd name="connsiteY77" fmla="*/ 2144806 h 3482342"/>
              <a:gd name="connsiteX78" fmla="*/ 5855337 w 12192000"/>
              <a:gd name="connsiteY78" fmla="*/ 2137719 h 3482342"/>
              <a:gd name="connsiteX79" fmla="*/ 5817682 w 12192000"/>
              <a:gd name="connsiteY79" fmla="*/ 2157358 h 3482342"/>
              <a:gd name="connsiteX80" fmla="*/ 5735300 w 12192000"/>
              <a:gd name="connsiteY80" fmla="*/ 2158902 h 3482342"/>
              <a:gd name="connsiteX81" fmla="*/ 5591469 w 12192000"/>
              <a:gd name="connsiteY81" fmla="*/ 2178389 h 3482342"/>
              <a:gd name="connsiteX82" fmla="*/ 5452860 w 12192000"/>
              <a:gd name="connsiteY82" fmla="*/ 2180085 h 3482342"/>
              <a:gd name="connsiteX83" fmla="*/ 5414282 w 12192000"/>
              <a:gd name="connsiteY83" fmla="*/ 2183070 h 3482342"/>
              <a:gd name="connsiteX84" fmla="*/ 5368369 w 12192000"/>
              <a:gd name="connsiteY84" fmla="*/ 2204272 h 3482342"/>
              <a:gd name="connsiteX85" fmla="*/ 5336354 w 12192000"/>
              <a:gd name="connsiteY85" fmla="*/ 2218920 h 3482342"/>
              <a:gd name="connsiteX86" fmla="*/ 5291263 w 12192000"/>
              <a:gd name="connsiteY86" fmla="*/ 2239182 h 3482342"/>
              <a:gd name="connsiteX87" fmla="*/ 5255152 w 12192000"/>
              <a:gd name="connsiteY87" fmla="*/ 2247164 h 3482342"/>
              <a:gd name="connsiteX88" fmla="*/ 5233796 w 12192000"/>
              <a:gd name="connsiteY88" fmla="*/ 2268260 h 3482342"/>
              <a:gd name="connsiteX89" fmla="*/ 5212786 w 12192000"/>
              <a:gd name="connsiteY89" fmla="*/ 2296592 h 3482342"/>
              <a:gd name="connsiteX90" fmla="*/ 5173523 w 12192000"/>
              <a:gd name="connsiteY90" fmla="*/ 2309057 h 3482342"/>
              <a:gd name="connsiteX91" fmla="*/ 5123830 w 12192000"/>
              <a:gd name="connsiteY91" fmla="*/ 2307070 h 3482342"/>
              <a:gd name="connsiteX92" fmla="*/ 5065426 w 12192000"/>
              <a:gd name="connsiteY92" fmla="*/ 2324076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38780 w 12192000"/>
              <a:gd name="connsiteY73" fmla="*/ 2081918 h 3482342"/>
              <a:gd name="connsiteX74" fmla="*/ 6056576 w 12192000"/>
              <a:gd name="connsiteY74" fmla="*/ 2134188 h 3482342"/>
              <a:gd name="connsiteX75" fmla="*/ 6007916 w 12192000"/>
              <a:gd name="connsiteY75" fmla="*/ 2143752 h 3482342"/>
              <a:gd name="connsiteX76" fmla="*/ 5947131 w 12192000"/>
              <a:gd name="connsiteY76" fmla="*/ 2148310 h 3482342"/>
              <a:gd name="connsiteX77" fmla="*/ 5898141 w 12192000"/>
              <a:gd name="connsiteY77" fmla="*/ 2144806 h 3482342"/>
              <a:gd name="connsiteX78" fmla="*/ 5855337 w 12192000"/>
              <a:gd name="connsiteY78" fmla="*/ 2137719 h 3482342"/>
              <a:gd name="connsiteX79" fmla="*/ 5817682 w 12192000"/>
              <a:gd name="connsiteY79" fmla="*/ 2157358 h 3482342"/>
              <a:gd name="connsiteX80" fmla="*/ 5735300 w 12192000"/>
              <a:gd name="connsiteY80" fmla="*/ 2158902 h 3482342"/>
              <a:gd name="connsiteX81" fmla="*/ 5591469 w 12192000"/>
              <a:gd name="connsiteY81" fmla="*/ 2178389 h 3482342"/>
              <a:gd name="connsiteX82" fmla="*/ 5452860 w 12192000"/>
              <a:gd name="connsiteY82" fmla="*/ 2180085 h 3482342"/>
              <a:gd name="connsiteX83" fmla="*/ 5414282 w 12192000"/>
              <a:gd name="connsiteY83" fmla="*/ 2183070 h 3482342"/>
              <a:gd name="connsiteX84" fmla="*/ 5368369 w 12192000"/>
              <a:gd name="connsiteY84" fmla="*/ 2204272 h 3482342"/>
              <a:gd name="connsiteX85" fmla="*/ 5336354 w 12192000"/>
              <a:gd name="connsiteY85" fmla="*/ 2218920 h 3482342"/>
              <a:gd name="connsiteX86" fmla="*/ 5291263 w 12192000"/>
              <a:gd name="connsiteY86" fmla="*/ 2239182 h 3482342"/>
              <a:gd name="connsiteX87" fmla="*/ 5255152 w 12192000"/>
              <a:gd name="connsiteY87" fmla="*/ 2247164 h 3482342"/>
              <a:gd name="connsiteX88" fmla="*/ 5233796 w 12192000"/>
              <a:gd name="connsiteY88" fmla="*/ 2268260 h 3482342"/>
              <a:gd name="connsiteX89" fmla="*/ 5212786 w 12192000"/>
              <a:gd name="connsiteY89" fmla="*/ 2296592 h 3482342"/>
              <a:gd name="connsiteX90" fmla="*/ 5173523 w 12192000"/>
              <a:gd name="connsiteY90" fmla="*/ 2309057 h 3482342"/>
              <a:gd name="connsiteX91" fmla="*/ 5123830 w 12192000"/>
              <a:gd name="connsiteY91" fmla="*/ 2307070 h 3482342"/>
              <a:gd name="connsiteX92" fmla="*/ 5065426 w 12192000"/>
              <a:gd name="connsiteY92" fmla="*/ 2324076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056576 w 12192000"/>
              <a:gd name="connsiteY75" fmla="*/ 2134188 h 3482342"/>
              <a:gd name="connsiteX76" fmla="*/ 6007916 w 12192000"/>
              <a:gd name="connsiteY76" fmla="*/ 2143752 h 3482342"/>
              <a:gd name="connsiteX77" fmla="*/ 5947131 w 12192000"/>
              <a:gd name="connsiteY77" fmla="*/ 2148310 h 3482342"/>
              <a:gd name="connsiteX78" fmla="*/ 5898141 w 12192000"/>
              <a:gd name="connsiteY78" fmla="*/ 2144806 h 3482342"/>
              <a:gd name="connsiteX79" fmla="*/ 5855337 w 12192000"/>
              <a:gd name="connsiteY79" fmla="*/ 2137719 h 3482342"/>
              <a:gd name="connsiteX80" fmla="*/ 5817682 w 12192000"/>
              <a:gd name="connsiteY80" fmla="*/ 2157358 h 3482342"/>
              <a:gd name="connsiteX81" fmla="*/ 5735300 w 12192000"/>
              <a:gd name="connsiteY81" fmla="*/ 2158902 h 3482342"/>
              <a:gd name="connsiteX82" fmla="*/ 5591469 w 12192000"/>
              <a:gd name="connsiteY82" fmla="*/ 2178389 h 3482342"/>
              <a:gd name="connsiteX83" fmla="*/ 5452860 w 12192000"/>
              <a:gd name="connsiteY83" fmla="*/ 2180085 h 3482342"/>
              <a:gd name="connsiteX84" fmla="*/ 5414282 w 12192000"/>
              <a:gd name="connsiteY84" fmla="*/ 2183070 h 3482342"/>
              <a:gd name="connsiteX85" fmla="*/ 5368369 w 12192000"/>
              <a:gd name="connsiteY85" fmla="*/ 2204272 h 3482342"/>
              <a:gd name="connsiteX86" fmla="*/ 5336354 w 12192000"/>
              <a:gd name="connsiteY86" fmla="*/ 2218920 h 3482342"/>
              <a:gd name="connsiteX87" fmla="*/ 5291263 w 12192000"/>
              <a:gd name="connsiteY87" fmla="*/ 2239182 h 3482342"/>
              <a:gd name="connsiteX88" fmla="*/ 5255152 w 12192000"/>
              <a:gd name="connsiteY88" fmla="*/ 2247164 h 3482342"/>
              <a:gd name="connsiteX89" fmla="*/ 5233796 w 12192000"/>
              <a:gd name="connsiteY89" fmla="*/ 2268260 h 3482342"/>
              <a:gd name="connsiteX90" fmla="*/ 5212786 w 12192000"/>
              <a:gd name="connsiteY90" fmla="*/ 2296592 h 3482342"/>
              <a:gd name="connsiteX91" fmla="*/ 5173523 w 12192000"/>
              <a:gd name="connsiteY91" fmla="*/ 2309057 h 3482342"/>
              <a:gd name="connsiteX92" fmla="*/ 5123830 w 12192000"/>
              <a:gd name="connsiteY92" fmla="*/ 2307070 h 3482342"/>
              <a:gd name="connsiteX93" fmla="*/ 5065426 w 12192000"/>
              <a:gd name="connsiteY93" fmla="*/ 2324076 h 3482342"/>
              <a:gd name="connsiteX94" fmla="*/ 4975908 w 12192000"/>
              <a:gd name="connsiteY94" fmla="*/ 2364128 h 3482342"/>
              <a:gd name="connsiteX95" fmla="*/ 4913723 w 12192000"/>
              <a:gd name="connsiteY95" fmla="*/ 2385265 h 3482342"/>
              <a:gd name="connsiteX96" fmla="*/ 4746485 w 12192000"/>
              <a:gd name="connsiteY96" fmla="*/ 2451769 h 3482342"/>
              <a:gd name="connsiteX97" fmla="*/ 4681588 w 12192000"/>
              <a:gd name="connsiteY97" fmla="*/ 2467494 h 3482342"/>
              <a:gd name="connsiteX98" fmla="*/ 1783655 w 12192000"/>
              <a:gd name="connsiteY98" fmla="*/ 3163860 h 3482342"/>
              <a:gd name="connsiteX99" fmla="*/ 1325955 w 12192000"/>
              <a:gd name="connsiteY99" fmla="*/ 3176692 h 3482342"/>
              <a:gd name="connsiteX100" fmla="*/ 1190384 w 12192000"/>
              <a:gd name="connsiteY100" fmla="*/ 3203504 h 3482342"/>
              <a:gd name="connsiteX101" fmla="*/ 1094537 w 12192000"/>
              <a:gd name="connsiteY101" fmla="*/ 3229469 h 3482342"/>
              <a:gd name="connsiteX102" fmla="*/ 779276 w 12192000"/>
              <a:gd name="connsiteY102" fmla="*/ 3327290 h 3482342"/>
              <a:gd name="connsiteX103" fmla="*/ 600378 w 12192000"/>
              <a:gd name="connsiteY103" fmla="*/ 3335250 h 3482342"/>
              <a:gd name="connsiteX104" fmla="*/ 493457 w 12192000"/>
              <a:gd name="connsiteY104" fmla="*/ 3365044 h 3482342"/>
              <a:gd name="connsiteX105" fmla="*/ 349402 w 12192000"/>
              <a:gd name="connsiteY105" fmla="*/ 3380897 h 3482342"/>
              <a:gd name="connsiteX106" fmla="*/ 192183 w 12192000"/>
              <a:gd name="connsiteY106" fmla="*/ 3460075 h 3482342"/>
              <a:gd name="connsiteX107" fmla="*/ 46713 w 12192000"/>
              <a:gd name="connsiteY107" fmla="*/ 3462986 h 3482342"/>
              <a:gd name="connsiteX108" fmla="*/ 2765 w 12192000"/>
              <a:gd name="connsiteY108" fmla="*/ 3480770 h 3482342"/>
              <a:gd name="connsiteX109" fmla="*/ 0 w 12192000"/>
              <a:gd name="connsiteY109" fmla="*/ 3482342 h 3482342"/>
              <a:gd name="connsiteX110" fmla="*/ 0 w 12192000"/>
              <a:gd name="connsiteY11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34188 h 3482342"/>
              <a:gd name="connsiteX77" fmla="*/ 6007916 w 12192000"/>
              <a:gd name="connsiteY77" fmla="*/ 2143752 h 3482342"/>
              <a:gd name="connsiteX78" fmla="*/ 5947131 w 12192000"/>
              <a:gd name="connsiteY78" fmla="*/ 2148310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6007916 w 12192000"/>
              <a:gd name="connsiteY77" fmla="*/ 2143752 h 3482342"/>
              <a:gd name="connsiteX78" fmla="*/ 5947131 w 12192000"/>
              <a:gd name="connsiteY78" fmla="*/ 2148310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7131 w 12192000"/>
              <a:gd name="connsiteY78" fmla="*/ 2148310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3601 w 12192000"/>
              <a:gd name="connsiteY78" fmla="*/ 2137719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3601 w 12192000"/>
              <a:gd name="connsiteY78" fmla="*/ 2137719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505818 w 12192000"/>
              <a:gd name="connsiteY84" fmla="*/ 2194207 h 3482342"/>
              <a:gd name="connsiteX85" fmla="*/ 5452860 w 12192000"/>
              <a:gd name="connsiteY85" fmla="*/ 2180085 h 3482342"/>
              <a:gd name="connsiteX86" fmla="*/ 5414282 w 12192000"/>
              <a:gd name="connsiteY86" fmla="*/ 2183070 h 3482342"/>
              <a:gd name="connsiteX87" fmla="*/ 5368369 w 12192000"/>
              <a:gd name="connsiteY87" fmla="*/ 2204272 h 3482342"/>
              <a:gd name="connsiteX88" fmla="*/ 5336354 w 12192000"/>
              <a:gd name="connsiteY88" fmla="*/ 2218920 h 3482342"/>
              <a:gd name="connsiteX89" fmla="*/ 5291263 w 12192000"/>
              <a:gd name="connsiteY89" fmla="*/ 2239182 h 3482342"/>
              <a:gd name="connsiteX90" fmla="*/ 5255152 w 12192000"/>
              <a:gd name="connsiteY90" fmla="*/ 2247164 h 3482342"/>
              <a:gd name="connsiteX91" fmla="*/ 5233796 w 12192000"/>
              <a:gd name="connsiteY91" fmla="*/ 2268260 h 3482342"/>
              <a:gd name="connsiteX92" fmla="*/ 5212786 w 12192000"/>
              <a:gd name="connsiteY92" fmla="*/ 2296592 h 3482342"/>
              <a:gd name="connsiteX93" fmla="*/ 5173523 w 12192000"/>
              <a:gd name="connsiteY93" fmla="*/ 2309057 h 3482342"/>
              <a:gd name="connsiteX94" fmla="*/ 5123830 w 12192000"/>
              <a:gd name="connsiteY94" fmla="*/ 2307070 h 3482342"/>
              <a:gd name="connsiteX95" fmla="*/ 5065426 w 12192000"/>
              <a:gd name="connsiteY95" fmla="*/ 2324076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112" fmla="*/ 0 w 12192000"/>
              <a:gd name="connsiteY11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3601 w 12192000"/>
              <a:gd name="connsiteY78" fmla="*/ 2137719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505818 w 12192000"/>
              <a:gd name="connsiteY84" fmla="*/ 2194207 h 3482342"/>
              <a:gd name="connsiteX85" fmla="*/ 5452860 w 12192000"/>
              <a:gd name="connsiteY85" fmla="*/ 2180085 h 3482342"/>
              <a:gd name="connsiteX86" fmla="*/ 5414282 w 12192000"/>
              <a:gd name="connsiteY86" fmla="*/ 2183070 h 3482342"/>
              <a:gd name="connsiteX87" fmla="*/ 5368369 w 12192000"/>
              <a:gd name="connsiteY87" fmla="*/ 2204272 h 3482342"/>
              <a:gd name="connsiteX88" fmla="*/ 5336354 w 12192000"/>
              <a:gd name="connsiteY88" fmla="*/ 2218920 h 3482342"/>
              <a:gd name="connsiteX89" fmla="*/ 5291263 w 12192000"/>
              <a:gd name="connsiteY89" fmla="*/ 2239182 h 3482342"/>
              <a:gd name="connsiteX90" fmla="*/ 5255152 w 12192000"/>
              <a:gd name="connsiteY90" fmla="*/ 2247164 h 3482342"/>
              <a:gd name="connsiteX91" fmla="*/ 5233796 w 12192000"/>
              <a:gd name="connsiteY91" fmla="*/ 2268260 h 3482342"/>
              <a:gd name="connsiteX92" fmla="*/ 5212786 w 12192000"/>
              <a:gd name="connsiteY92" fmla="*/ 2296592 h 3482342"/>
              <a:gd name="connsiteX93" fmla="*/ 5173523 w 12192000"/>
              <a:gd name="connsiteY93" fmla="*/ 2309057 h 3482342"/>
              <a:gd name="connsiteX94" fmla="*/ 5123830 w 12192000"/>
              <a:gd name="connsiteY94" fmla="*/ 2307070 h 3482342"/>
              <a:gd name="connsiteX95" fmla="*/ 5065426 w 12192000"/>
              <a:gd name="connsiteY95" fmla="*/ 2324076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112" fmla="*/ 0 w 12192000"/>
              <a:gd name="connsiteY11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50998 w 12192000"/>
              <a:gd name="connsiteY21" fmla="*/ 1269215 h 3482342"/>
              <a:gd name="connsiteX22" fmla="*/ 10815658 w 12192000"/>
              <a:gd name="connsiteY22" fmla="*/ 1287849 h 3482342"/>
              <a:gd name="connsiteX23" fmla="*/ 10679906 w 12192000"/>
              <a:gd name="connsiteY23" fmla="*/ 1324988 h 3482342"/>
              <a:gd name="connsiteX24" fmla="*/ 10636304 w 12192000"/>
              <a:gd name="connsiteY24" fmla="*/ 1317928 h 3482342"/>
              <a:gd name="connsiteX25" fmla="*/ 10573203 w 12192000"/>
              <a:gd name="connsiteY25" fmla="*/ 1351996 h 3482342"/>
              <a:gd name="connsiteX26" fmla="*/ 10513263 w 12192000"/>
              <a:gd name="connsiteY26" fmla="*/ 1350756 h 3482342"/>
              <a:gd name="connsiteX27" fmla="*/ 10464012 w 12192000"/>
              <a:gd name="connsiteY27" fmla="*/ 1391778 h 3482342"/>
              <a:gd name="connsiteX28" fmla="*/ 10405409 w 12192000"/>
              <a:gd name="connsiteY28" fmla="*/ 1422789 h 3482342"/>
              <a:gd name="connsiteX29" fmla="*/ 10370530 w 12192000"/>
              <a:gd name="connsiteY29" fmla="*/ 1441596 h 3482342"/>
              <a:gd name="connsiteX30" fmla="*/ 10264922 w 12192000"/>
              <a:gd name="connsiteY30" fmla="*/ 1472107 h 3482342"/>
              <a:gd name="connsiteX31" fmla="*/ 10058690 w 12192000"/>
              <a:gd name="connsiteY31" fmla="*/ 1474888 h 3482342"/>
              <a:gd name="connsiteX32" fmla="*/ 10004424 w 12192000"/>
              <a:gd name="connsiteY32" fmla="*/ 1489801 h 3482342"/>
              <a:gd name="connsiteX33" fmla="*/ 9999951 w 12192000"/>
              <a:gd name="connsiteY33" fmla="*/ 1499127 h 3482342"/>
              <a:gd name="connsiteX34" fmla="*/ 9845462 w 12192000"/>
              <a:gd name="connsiteY34" fmla="*/ 1548192 h 3482342"/>
              <a:gd name="connsiteX35" fmla="*/ 9736156 w 12192000"/>
              <a:gd name="connsiteY35" fmla="*/ 1581928 h 3482342"/>
              <a:gd name="connsiteX36" fmla="*/ 9693355 w 12192000"/>
              <a:gd name="connsiteY36" fmla="*/ 1602632 h 3482342"/>
              <a:gd name="connsiteX37" fmla="*/ 9664242 w 12192000"/>
              <a:gd name="connsiteY37" fmla="*/ 1622075 h 3482342"/>
              <a:gd name="connsiteX38" fmla="*/ 9579195 w 12192000"/>
              <a:gd name="connsiteY38" fmla="*/ 1648017 h 3482342"/>
              <a:gd name="connsiteX39" fmla="*/ 9433652 w 12192000"/>
              <a:gd name="connsiteY39" fmla="*/ 1681174 h 3482342"/>
              <a:gd name="connsiteX40" fmla="*/ 9403775 w 12192000"/>
              <a:gd name="connsiteY40" fmla="*/ 1690403 h 3482342"/>
              <a:gd name="connsiteX41" fmla="*/ 9382503 w 12192000"/>
              <a:gd name="connsiteY41" fmla="*/ 1706957 h 3482342"/>
              <a:gd name="connsiteX42" fmla="*/ 9381410 w 12192000"/>
              <a:gd name="connsiteY42" fmla="*/ 1718312 h 3482342"/>
              <a:gd name="connsiteX43" fmla="*/ 9365685 w 12192000"/>
              <a:gd name="connsiteY43" fmla="*/ 1724772 h 3482342"/>
              <a:gd name="connsiteX44" fmla="*/ 9278020 w 12192000"/>
              <a:gd name="connsiteY44" fmla="*/ 1741161 h 3482342"/>
              <a:gd name="connsiteX45" fmla="*/ 9217145 w 12192000"/>
              <a:gd name="connsiteY45" fmla="*/ 1771195 h 3482342"/>
              <a:gd name="connsiteX46" fmla="*/ 8955875 w 12192000"/>
              <a:gd name="connsiteY46" fmla="*/ 1796806 h 3482342"/>
              <a:gd name="connsiteX47" fmla="*/ 8648415 w 12192000"/>
              <a:gd name="connsiteY47" fmla="*/ 1878623 h 3482342"/>
              <a:gd name="connsiteX48" fmla="*/ 8495949 w 12192000"/>
              <a:gd name="connsiteY48" fmla="*/ 1902425 h 3482342"/>
              <a:gd name="connsiteX49" fmla="*/ 8236214 w 12192000"/>
              <a:gd name="connsiteY49" fmla="*/ 1909725 h 3482342"/>
              <a:gd name="connsiteX50" fmla="*/ 8132104 w 12192000"/>
              <a:gd name="connsiteY50" fmla="*/ 1895727 h 3482342"/>
              <a:gd name="connsiteX51" fmla="*/ 7918078 w 12192000"/>
              <a:gd name="connsiteY51" fmla="*/ 1862668 h 3482342"/>
              <a:gd name="connsiteX52" fmla="*/ 7817899 w 12192000"/>
              <a:gd name="connsiteY52" fmla="*/ 1862176 h 3482342"/>
              <a:gd name="connsiteX53" fmla="*/ 7768994 w 12192000"/>
              <a:gd name="connsiteY53" fmla="*/ 1855721 h 3482342"/>
              <a:gd name="connsiteX54" fmla="*/ 7618027 w 12192000"/>
              <a:gd name="connsiteY54" fmla="*/ 1830959 h 3482342"/>
              <a:gd name="connsiteX55" fmla="*/ 7449425 w 12192000"/>
              <a:gd name="connsiteY55" fmla="*/ 1810910 h 3482342"/>
              <a:gd name="connsiteX56" fmla="*/ 7342915 w 12192000"/>
              <a:gd name="connsiteY56" fmla="*/ 1819827 h 3482342"/>
              <a:gd name="connsiteX57" fmla="*/ 7255191 w 12192000"/>
              <a:gd name="connsiteY57" fmla="*/ 1834354 h 3482342"/>
              <a:gd name="connsiteX58" fmla="*/ 7131205 w 12192000"/>
              <a:gd name="connsiteY58" fmla="*/ 1845557 h 3482342"/>
              <a:gd name="connsiteX59" fmla="*/ 6941837 w 12192000"/>
              <a:gd name="connsiteY59" fmla="*/ 1840640 h 3482342"/>
              <a:gd name="connsiteX60" fmla="*/ 6837145 w 12192000"/>
              <a:gd name="connsiteY60" fmla="*/ 1870724 h 3482342"/>
              <a:gd name="connsiteX61" fmla="*/ 6753991 w 12192000"/>
              <a:gd name="connsiteY61" fmla="*/ 1860969 h 3482342"/>
              <a:gd name="connsiteX62" fmla="*/ 6727754 w 12192000"/>
              <a:gd name="connsiteY62" fmla="*/ 1882372 h 3482342"/>
              <a:gd name="connsiteX63" fmla="*/ 6723371 w 12192000"/>
              <a:gd name="connsiteY63" fmla="*/ 1886494 h 3482342"/>
              <a:gd name="connsiteX64" fmla="*/ 6702779 w 12192000"/>
              <a:gd name="connsiteY64" fmla="*/ 1893601 h 3482342"/>
              <a:gd name="connsiteX65" fmla="*/ 6686657 w 12192000"/>
              <a:gd name="connsiteY65" fmla="*/ 1907344 h 3482342"/>
              <a:gd name="connsiteX66" fmla="*/ 6651330 w 12192000"/>
              <a:gd name="connsiteY66" fmla="*/ 1922921 h 3482342"/>
              <a:gd name="connsiteX67" fmla="*/ 6622958 w 12192000"/>
              <a:gd name="connsiteY67" fmla="*/ 1936255 h 3482342"/>
              <a:gd name="connsiteX68" fmla="*/ 6522602 w 12192000"/>
              <a:gd name="connsiteY68" fmla="*/ 1954133 h 3482342"/>
              <a:gd name="connsiteX69" fmla="*/ 6444344 w 12192000"/>
              <a:gd name="connsiteY69" fmla="*/ 1969663 h 3482342"/>
              <a:gd name="connsiteX70" fmla="*/ 6409626 w 12192000"/>
              <a:gd name="connsiteY70" fmla="*/ 1978846 h 3482342"/>
              <a:gd name="connsiteX71" fmla="*/ 6333446 w 12192000"/>
              <a:gd name="connsiteY71" fmla="*/ 1997163 h 3482342"/>
              <a:gd name="connsiteX72" fmla="*/ 6294933 w 12192000"/>
              <a:gd name="connsiteY72" fmla="*/ 2019412 h 3482342"/>
              <a:gd name="connsiteX73" fmla="*/ 6238719 w 12192000"/>
              <a:gd name="connsiteY73" fmla="*/ 2042547 h 3482342"/>
              <a:gd name="connsiteX74" fmla="*/ 6187205 w 12192000"/>
              <a:gd name="connsiteY74" fmla="*/ 2060048 h 3482342"/>
              <a:gd name="connsiteX75" fmla="*/ 6138780 w 12192000"/>
              <a:gd name="connsiteY75" fmla="*/ 2081918 h 3482342"/>
              <a:gd name="connsiteX76" fmla="*/ 6120125 w 12192000"/>
              <a:gd name="connsiteY76" fmla="*/ 2109475 h 3482342"/>
              <a:gd name="connsiteX77" fmla="*/ 6056576 w 12192000"/>
              <a:gd name="connsiteY77" fmla="*/ 2120066 h 3482342"/>
              <a:gd name="connsiteX78" fmla="*/ 5993794 w 12192000"/>
              <a:gd name="connsiteY78" fmla="*/ 2122569 h 3482342"/>
              <a:gd name="connsiteX79" fmla="*/ 5943601 w 12192000"/>
              <a:gd name="connsiteY79" fmla="*/ 2137719 h 3482342"/>
              <a:gd name="connsiteX80" fmla="*/ 5898141 w 12192000"/>
              <a:gd name="connsiteY80" fmla="*/ 2144806 h 3482342"/>
              <a:gd name="connsiteX81" fmla="*/ 5855337 w 12192000"/>
              <a:gd name="connsiteY81" fmla="*/ 2137719 h 3482342"/>
              <a:gd name="connsiteX82" fmla="*/ 5817682 w 12192000"/>
              <a:gd name="connsiteY82" fmla="*/ 2157358 h 3482342"/>
              <a:gd name="connsiteX83" fmla="*/ 5735300 w 12192000"/>
              <a:gd name="connsiteY83" fmla="*/ 2158902 h 3482342"/>
              <a:gd name="connsiteX84" fmla="*/ 5591469 w 12192000"/>
              <a:gd name="connsiteY84" fmla="*/ 2178389 h 3482342"/>
              <a:gd name="connsiteX85" fmla="*/ 5505818 w 12192000"/>
              <a:gd name="connsiteY85" fmla="*/ 2194207 h 3482342"/>
              <a:gd name="connsiteX86" fmla="*/ 5452860 w 12192000"/>
              <a:gd name="connsiteY86" fmla="*/ 2180085 h 3482342"/>
              <a:gd name="connsiteX87" fmla="*/ 5414282 w 12192000"/>
              <a:gd name="connsiteY87" fmla="*/ 2183070 h 3482342"/>
              <a:gd name="connsiteX88" fmla="*/ 5368369 w 12192000"/>
              <a:gd name="connsiteY88" fmla="*/ 2204272 h 3482342"/>
              <a:gd name="connsiteX89" fmla="*/ 5336354 w 12192000"/>
              <a:gd name="connsiteY89" fmla="*/ 2218920 h 3482342"/>
              <a:gd name="connsiteX90" fmla="*/ 5291263 w 12192000"/>
              <a:gd name="connsiteY90" fmla="*/ 2239182 h 3482342"/>
              <a:gd name="connsiteX91" fmla="*/ 5255152 w 12192000"/>
              <a:gd name="connsiteY91" fmla="*/ 2247164 h 3482342"/>
              <a:gd name="connsiteX92" fmla="*/ 5233796 w 12192000"/>
              <a:gd name="connsiteY92" fmla="*/ 2268260 h 3482342"/>
              <a:gd name="connsiteX93" fmla="*/ 5212786 w 12192000"/>
              <a:gd name="connsiteY93" fmla="*/ 2296592 h 3482342"/>
              <a:gd name="connsiteX94" fmla="*/ 5173523 w 12192000"/>
              <a:gd name="connsiteY94" fmla="*/ 2309057 h 3482342"/>
              <a:gd name="connsiteX95" fmla="*/ 5123830 w 12192000"/>
              <a:gd name="connsiteY95" fmla="*/ 2307070 h 3482342"/>
              <a:gd name="connsiteX96" fmla="*/ 5065426 w 12192000"/>
              <a:gd name="connsiteY96" fmla="*/ 2324076 h 3482342"/>
              <a:gd name="connsiteX97" fmla="*/ 4975908 w 12192000"/>
              <a:gd name="connsiteY97" fmla="*/ 2364128 h 3482342"/>
              <a:gd name="connsiteX98" fmla="*/ 4913723 w 12192000"/>
              <a:gd name="connsiteY98" fmla="*/ 2385265 h 3482342"/>
              <a:gd name="connsiteX99" fmla="*/ 4746485 w 12192000"/>
              <a:gd name="connsiteY99" fmla="*/ 2451769 h 3482342"/>
              <a:gd name="connsiteX100" fmla="*/ 4681588 w 12192000"/>
              <a:gd name="connsiteY100" fmla="*/ 2467494 h 3482342"/>
              <a:gd name="connsiteX101" fmla="*/ 1783655 w 12192000"/>
              <a:gd name="connsiteY101" fmla="*/ 3163860 h 3482342"/>
              <a:gd name="connsiteX102" fmla="*/ 1325955 w 12192000"/>
              <a:gd name="connsiteY102" fmla="*/ 3176692 h 3482342"/>
              <a:gd name="connsiteX103" fmla="*/ 1190384 w 12192000"/>
              <a:gd name="connsiteY103" fmla="*/ 3203504 h 3482342"/>
              <a:gd name="connsiteX104" fmla="*/ 1094537 w 12192000"/>
              <a:gd name="connsiteY104" fmla="*/ 3229469 h 3482342"/>
              <a:gd name="connsiteX105" fmla="*/ 779276 w 12192000"/>
              <a:gd name="connsiteY105" fmla="*/ 3327290 h 3482342"/>
              <a:gd name="connsiteX106" fmla="*/ 600378 w 12192000"/>
              <a:gd name="connsiteY106" fmla="*/ 3335250 h 3482342"/>
              <a:gd name="connsiteX107" fmla="*/ 493457 w 12192000"/>
              <a:gd name="connsiteY107" fmla="*/ 3365044 h 3482342"/>
              <a:gd name="connsiteX108" fmla="*/ 349402 w 12192000"/>
              <a:gd name="connsiteY108" fmla="*/ 3380897 h 3482342"/>
              <a:gd name="connsiteX109" fmla="*/ 192183 w 12192000"/>
              <a:gd name="connsiteY109" fmla="*/ 3460075 h 3482342"/>
              <a:gd name="connsiteX110" fmla="*/ 46713 w 12192000"/>
              <a:gd name="connsiteY110" fmla="*/ 3462986 h 3482342"/>
              <a:gd name="connsiteX111" fmla="*/ 2765 w 12192000"/>
              <a:gd name="connsiteY111" fmla="*/ 3480770 h 3482342"/>
              <a:gd name="connsiteX112" fmla="*/ 0 w 12192000"/>
              <a:gd name="connsiteY112" fmla="*/ 3482342 h 3482342"/>
              <a:gd name="connsiteX113" fmla="*/ 0 w 12192000"/>
              <a:gd name="connsiteY11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495949 w 12192000"/>
              <a:gd name="connsiteY49" fmla="*/ 1902425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41837 w 12192000"/>
              <a:gd name="connsiteY60" fmla="*/ 1840640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686657 w 12192000"/>
              <a:gd name="connsiteY66" fmla="*/ 1907344 h 3482342"/>
              <a:gd name="connsiteX67" fmla="*/ 6651330 w 12192000"/>
              <a:gd name="connsiteY67" fmla="*/ 1922921 h 3482342"/>
              <a:gd name="connsiteX68" fmla="*/ 6622958 w 12192000"/>
              <a:gd name="connsiteY68" fmla="*/ 1936255 h 3482342"/>
              <a:gd name="connsiteX69" fmla="*/ 6522602 w 12192000"/>
              <a:gd name="connsiteY69" fmla="*/ 1954133 h 3482342"/>
              <a:gd name="connsiteX70" fmla="*/ 6444344 w 12192000"/>
              <a:gd name="connsiteY70" fmla="*/ 1969663 h 3482342"/>
              <a:gd name="connsiteX71" fmla="*/ 6409626 w 12192000"/>
              <a:gd name="connsiteY71" fmla="*/ 1978846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87205 w 12192000"/>
              <a:gd name="connsiteY75" fmla="*/ 2060048 h 3482342"/>
              <a:gd name="connsiteX76" fmla="*/ 6138780 w 12192000"/>
              <a:gd name="connsiteY76" fmla="*/ 2081918 h 3482342"/>
              <a:gd name="connsiteX77" fmla="*/ 6120125 w 12192000"/>
              <a:gd name="connsiteY77" fmla="*/ 2109475 h 3482342"/>
              <a:gd name="connsiteX78" fmla="*/ 6056576 w 12192000"/>
              <a:gd name="connsiteY78" fmla="*/ 2120066 h 3482342"/>
              <a:gd name="connsiteX79" fmla="*/ 5993794 w 12192000"/>
              <a:gd name="connsiteY79" fmla="*/ 2122569 h 3482342"/>
              <a:gd name="connsiteX80" fmla="*/ 5943601 w 12192000"/>
              <a:gd name="connsiteY80" fmla="*/ 2137719 h 3482342"/>
              <a:gd name="connsiteX81" fmla="*/ 5898141 w 12192000"/>
              <a:gd name="connsiteY81" fmla="*/ 2144806 h 3482342"/>
              <a:gd name="connsiteX82" fmla="*/ 5855337 w 12192000"/>
              <a:gd name="connsiteY82" fmla="*/ 2137719 h 3482342"/>
              <a:gd name="connsiteX83" fmla="*/ 5817682 w 12192000"/>
              <a:gd name="connsiteY83" fmla="*/ 2157358 h 3482342"/>
              <a:gd name="connsiteX84" fmla="*/ 5735300 w 12192000"/>
              <a:gd name="connsiteY84" fmla="*/ 2158902 h 3482342"/>
              <a:gd name="connsiteX85" fmla="*/ 5591469 w 12192000"/>
              <a:gd name="connsiteY85" fmla="*/ 2178389 h 3482342"/>
              <a:gd name="connsiteX86" fmla="*/ 5505818 w 12192000"/>
              <a:gd name="connsiteY86" fmla="*/ 2194207 h 3482342"/>
              <a:gd name="connsiteX87" fmla="*/ 5452860 w 12192000"/>
              <a:gd name="connsiteY87" fmla="*/ 2180085 h 3482342"/>
              <a:gd name="connsiteX88" fmla="*/ 5414282 w 12192000"/>
              <a:gd name="connsiteY88" fmla="*/ 2183070 h 3482342"/>
              <a:gd name="connsiteX89" fmla="*/ 5368369 w 12192000"/>
              <a:gd name="connsiteY89" fmla="*/ 2204272 h 3482342"/>
              <a:gd name="connsiteX90" fmla="*/ 5336354 w 12192000"/>
              <a:gd name="connsiteY90" fmla="*/ 2218920 h 3482342"/>
              <a:gd name="connsiteX91" fmla="*/ 5291263 w 12192000"/>
              <a:gd name="connsiteY91" fmla="*/ 2239182 h 3482342"/>
              <a:gd name="connsiteX92" fmla="*/ 5255152 w 12192000"/>
              <a:gd name="connsiteY92" fmla="*/ 2247164 h 3482342"/>
              <a:gd name="connsiteX93" fmla="*/ 5233796 w 12192000"/>
              <a:gd name="connsiteY93" fmla="*/ 2268260 h 3482342"/>
              <a:gd name="connsiteX94" fmla="*/ 5212786 w 12192000"/>
              <a:gd name="connsiteY94" fmla="*/ 2296592 h 3482342"/>
              <a:gd name="connsiteX95" fmla="*/ 5173523 w 12192000"/>
              <a:gd name="connsiteY95" fmla="*/ 2309057 h 3482342"/>
              <a:gd name="connsiteX96" fmla="*/ 5123830 w 12192000"/>
              <a:gd name="connsiteY96" fmla="*/ 2307070 h 3482342"/>
              <a:gd name="connsiteX97" fmla="*/ 5065426 w 12192000"/>
              <a:gd name="connsiteY97" fmla="*/ 2324076 h 3482342"/>
              <a:gd name="connsiteX98" fmla="*/ 4975908 w 12192000"/>
              <a:gd name="connsiteY98" fmla="*/ 2364128 h 3482342"/>
              <a:gd name="connsiteX99" fmla="*/ 4913723 w 12192000"/>
              <a:gd name="connsiteY99" fmla="*/ 2385265 h 3482342"/>
              <a:gd name="connsiteX100" fmla="*/ 4746485 w 12192000"/>
              <a:gd name="connsiteY100" fmla="*/ 2451769 h 3482342"/>
              <a:gd name="connsiteX101" fmla="*/ 4681588 w 12192000"/>
              <a:gd name="connsiteY101" fmla="*/ 2467494 h 3482342"/>
              <a:gd name="connsiteX102" fmla="*/ 1783655 w 12192000"/>
              <a:gd name="connsiteY102" fmla="*/ 3163860 h 3482342"/>
              <a:gd name="connsiteX103" fmla="*/ 1325955 w 12192000"/>
              <a:gd name="connsiteY103" fmla="*/ 3176692 h 3482342"/>
              <a:gd name="connsiteX104" fmla="*/ 1190384 w 12192000"/>
              <a:gd name="connsiteY104" fmla="*/ 3203504 h 3482342"/>
              <a:gd name="connsiteX105" fmla="*/ 1094537 w 12192000"/>
              <a:gd name="connsiteY105" fmla="*/ 3229469 h 3482342"/>
              <a:gd name="connsiteX106" fmla="*/ 779276 w 12192000"/>
              <a:gd name="connsiteY106" fmla="*/ 3327290 h 3482342"/>
              <a:gd name="connsiteX107" fmla="*/ 600378 w 12192000"/>
              <a:gd name="connsiteY107" fmla="*/ 3335250 h 3482342"/>
              <a:gd name="connsiteX108" fmla="*/ 493457 w 12192000"/>
              <a:gd name="connsiteY108" fmla="*/ 3365044 h 3482342"/>
              <a:gd name="connsiteX109" fmla="*/ 349402 w 12192000"/>
              <a:gd name="connsiteY109" fmla="*/ 3380897 h 3482342"/>
              <a:gd name="connsiteX110" fmla="*/ 192183 w 12192000"/>
              <a:gd name="connsiteY110" fmla="*/ 3460075 h 3482342"/>
              <a:gd name="connsiteX111" fmla="*/ 46713 w 12192000"/>
              <a:gd name="connsiteY111" fmla="*/ 3462986 h 3482342"/>
              <a:gd name="connsiteX112" fmla="*/ 2765 w 12192000"/>
              <a:gd name="connsiteY112" fmla="*/ 3480770 h 3482342"/>
              <a:gd name="connsiteX113" fmla="*/ 0 w 12192000"/>
              <a:gd name="connsiteY113" fmla="*/ 3482342 h 3482342"/>
              <a:gd name="connsiteX114" fmla="*/ 0 w 12192000"/>
              <a:gd name="connsiteY11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495949 w 12192000"/>
              <a:gd name="connsiteY49" fmla="*/ 1902425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41837 w 12192000"/>
              <a:gd name="connsiteY60" fmla="*/ 1840640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686657 w 12192000"/>
              <a:gd name="connsiteY66" fmla="*/ 1907344 h 3482342"/>
              <a:gd name="connsiteX67" fmla="*/ 6651330 w 12192000"/>
              <a:gd name="connsiteY67" fmla="*/ 1922921 h 3482342"/>
              <a:gd name="connsiteX68" fmla="*/ 6622958 w 12192000"/>
              <a:gd name="connsiteY68" fmla="*/ 1936255 h 3482342"/>
              <a:gd name="connsiteX69" fmla="*/ 6522602 w 12192000"/>
              <a:gd name="connsiteY69" fmla="*/ 1954133 h 3482342"/>
              <a:gd name="connsiteX70" fmla="*/ 6444344 w 12192000"/>
              <a:gd name="connsiteY70" fmla="*/ 1969663 h 3482342"/>
              <a:gd name="connsiteX71" fmla="*/ 6409626 w 12192000"/>
              <a:gd name="connsiteY71" fmla="*/ 1978846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87205 w 12192000"/>
              <a:gd name="connsiteY75" fmla="*/ 2060048 h 3482342"/>
              <a:gd name="connsiteX76" fmla="*/ 6138780 w 12192000"/>
              <a:gd name="connsiteY76" fmla="*/ 2081918 h 3482342"/>
              <a:gd name="connsiteX77" fmla="*/ 6120125 w 12192000"/>
              <a:gd name="connsiteY77" fmla="*/ 2109475 h 3482342"/>
              <a:gd name="connsiteX78" fmla="*/ 6056576 w 12192000"/>
              <a:gd name="connsiteY78" fmla="*/ 2120066 h 3482342"/>
              <a:gd name="connsiteX79" fmla="*/ 5993794 w 12192000"/>
              <a:gd name="connsiteY79" fmla="*/ 2122569 h 3482342"/>
              <a:gd name="connsiteX80" fmla="*/ 5943601 w 12192000"/>
              <a:gd name="connsiteY80" fmla="*/ 2137719 h 3482342"/>
              <a:gd name="connsiteX81" fmla="*/ 5898141 w 12192000"/>
              <a:gd name="connsiteY81" fmla="*/ 2144806 h 3482342"/>
              <a:gd name="connsiteX82" fmla="*/ 5855337 w 12192000"/>
              <a:gd name="connsiteY82" fmla="*/ 2137719 h 3482342"/>
              <a:gd name="connsiteX83" fmla="*/ 5817682 w 12192000"/>
              <a:gd name="connsiteY83" fmla="*/ 2157358 h 3482342"/>
              <a:gd name="connsiteX84" fmla="*/ 5735300 w 12192000"/>
              <a:gd name="connsiteY84" fmla="*/ 2158902 h 3482342"/>
              <a:gd name="connsiteX85" fmla="*/ 5591469 w 12192000"/>
              <a:gd name="connsiteY85" fmla="*/ 2178389 h 3482342"/>
              <a:gd name="connsiteX86" fmla="*/ 5505818 w 12192000"/>
              <a:gd name="connsiteY86" fmla="*/ 2194207 h 3482342"/>
              <a:gd name="connsiteX87" fmla="*/ 5452860 w 12192000"/>
              <a:gd name="connsiteY87" fmla="*/ 2180085 h 3482342"/>
              <a:gd name="connsiteX88" fmla="*/ 5414282 w 12192000"/>
              <a:gd name="connsiteY88" fmla="*/ 2183070 h 3482342"/>
              <a:gd name="connsiteX89" fmla="*/ 5368369 w 12192000"/>
              <a:gd name="connsiteY89" fmla="*/ 2204272 h 3482342"/>
              <a:gd name="connsiteX90" fmla="*/ 5336354 w 12192000"/>
              <a:gd name="connsiteY90" fmla="*/ 2218920 h 3482342"/>
              <a:gd name="connsiteX91" fmla="*/ 5291263 w 12192000"/>
              <a:gd name="connsiteY91" fmla="*/ 2239182 h 3482342"/>
              <a:gd name="connsiteX92" fmla="*/ 5255152 w 12192000"/>
              <a:gd name="connsiteY92" fmla="*/ 2247164 h 3482342"/>
              <a:gd name="connsiteX93" fmla="*/ 5233796 w 12192000"/>
              <a:gd name="connsiteY93" fmla="*/ 2268260 h 3482342"/>
              <a:gd name="connsiteX94" fmla="*/ 5212786 w 12192000"/>
              <a:gd name="connsiteY94" fmla="*/ 2296592 h 3482342"/>
              <a:gd name="connsiteX95" fmla="*/ 5173523 w 12192000"/>
              <a:gd name="connsiteY95" fmla="*/ 2309057 h 3482342"/>
              <a:gd name="connsiteX96" fmla="*/ 5123830 w 12192000"/>
              <a:gd name="connsiteY96" fmla="*/ 2307070 h 3482342"/>
              <a:gd name="connsiteX97" fmla="*/ 5065426 w 12192000"/>
              <a:gd name="connsiteY97" fmla="*/ 2324076 h 3482342"/>
              <a:gd name="connsiteX98" fmla="*/ 4975908 w 12192000"/>
              <a:gd name="connsiteY98" fmla="*/ 2364128 h 3482342"/>
              <a:gd name="connsiteX99" fmla="*/ 4913723 w 12192000"/>
              <a:gd name="connsiteY99" fmla="*/ 2385265 h 3482342"/>
              <a:gd name="connsiteX100" fmla="*/ 4746485 w 12192000"/>
              <a:gd name="connsiteY100" fmla="*/ 2451769 h 3482342"/>
              <a:gd name="connsiteX101" fmla="*/ 4681588 w 12192000"/>
              <a:gd name="connsiteY101" fmla="*/ 2467494 h 3482342"/>
              <a:gd name="connsiteX102" fmla="*/ 1783655 w 12192000"/>
              <a:gd name="connsiteY102" fmla="*/ 3163860 h 3482342"/>
              <a:gd name="connsiteX103" fmla="*/ 1325955 w 12192000"/>
              <a:gd name="connsiteY103" fmla="*/ 3176692 h 3482342"/>
              <a:gd name="connsiteX104" fmla="*/ 1190384 w 12192000"/>
              <a:gd name="connsiteY104" fmla="*/ 3203504 h 3482342"/>
              <a:gd name="connsiteX105" fmla="*/ 1094537 w 12192000"/>
              <a:gd name="connsiteY105" fmla="*/ 3229469 h 3482342"/>
              <a:gd name="connsiteX106" fmla="*/ 779276 w 12192000"/>
              <a:gd name="connsiteY106" fmla="*/ 3327290 h 3482342"/>
              <a:gd name="connsiteX107" fmla="*/ 600378 w 12192000"/>
              <a:gd name="connsiteY107" fmla="*/ 3335250 h 3482342"/>
              <a:gd name="connsiteX108" fmla="*/ 493457 w 12192000"/>
              <a:gd name="connsiteY108" fmla="*/ 3365044 h 3482342"/>
              <a:gd name="connsiteX109" fmla="*/ 349402 w 12192000"/>
              <a:gd name="connsiteY109" fmla="*/ 3380897 h 3482342"/>
              <a:gd name="connsiteX110" fmla="*/ 192183 w 12192000"/>
              <a:gd name="connsiteY110" fmla="*/ 3460075 h 3482342"/>
              <a:gd name="connsiteX111" fmla="*/ 46713 w 12192000"/>
              <a:gd name="connsiteY111" fmla="*/ 3462986 h 3482342"/>
              <a:gd name="connsiteX112" fmla="*/ 2765 w 12192000"/>
              <a:gd name="connsiteY112" fmla="*/ 3480770 h 3482342"/>
              <a:gd name="connsiteX113" fmla="*/ 0 w 12192000"/>
              <a:gd name="connsiteY113" fmla="*/ 3482342 h 3482342"/>
              <a:gd name="connsiteX114" fmla="*/ 0 w 12192000"/>
              <a:gd name="connsiteY11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264922 w 12192000"/>
              <a:gd name="connsiteY32" fmla="*/ 1472107 h 3482342"/>
              <a:gd name="connsiteX33" fmla="*/ 10058690 w 12192000"/>
              <a:gd name="connsiteY33" fmla="*/ 1474888 h 3482342"/>
              <a:gd name="connsiteX34" fmla="*/ 10004424 w 12192000"/>
              <a:gd name="connsiteY34" fmla="*/ 1489801 h 3482342"/>
              <a:gd name="connsiteX35" fmla="*/ 9999951 w 12192000"/>
              <a:gd name="connsiteY35" fmla="*/ 1499127 h 3482342"/>
              <a:gd name="connsiteX36" fmla="*/ 9845462 w 12192000"/>
              <a:gd name="connsiteY36" fmla="*/ 1548192 h 3482342"/>
              <a:gd name="connsiteX37" fmla="*/ 9736156 w 12192000"/>
              <a:gd name="connsiteY37" fmla="*/ 1581928 h 3482342"/>
              <a:gd name="connsiteX38" fmla="*/ 9693355 w 12192000"/>
              <a:gd name="connsiteY38" fmla="*/ 1602632 h 3482342"/>
              <a:gd name="connsiteX39" fmla="*/ 9664242 w 12192000"/>
              <a:gd name="connsiteY39" fmla="*/ 1622075 h 3482342"/>
              <a:gd name="connsiteX40" fmla="*/ 9579195 w 12192000"/>
              <a:gd name="connsiteY40" fmla="*/ 1648017 h 3482342"/>
              <a:gd name="connsiteX41" fmla="*/ 9433652 w 12192000"/>
              <a:gd name="connsiteY41" fmla="*/ 1681174 h 3482342"/>
              <a:gd name="connsiteX42" fmla="*/ 9403775 w 12192000"/>
              <a:gd name="connsiteY42" fmla="*/ 1690403 h 3482342"/>
              <a:gd name="connsiteX43" fmla="*/ 9382503 w 12192000"/>
              <a:gd name="connsiteY43" fmla="*/ 1706957 h 3482342"/>
              <a:gd name="connsiteX44" fmla="*/ 9381410 w 12192000"/>
              <a:gd name="connsiteY44" fmla="*/ 1718312 h 3482342"/>
              <a:gd name="connsiteX45" fmla="*/ 9365685 w 12192000"/>
              <a:gd name="connsiteY45" fmla="*/ 1724772 h 3482342"/>
              <a:gd name="connsiteX46" fmla="*/ 9278020 w 12192000"/>
              <a:gd name="connsiteY46" fmla="*/ 1741161 h 3482342"/>
              <a:gd name="connsiteX47" fmla="*/ 9217145 w 12192000"/>
              <a:gd name="connsiteY47" fmla="*/ 1771195 h 3482342"/>
              <a:gd name="connsiteX48" fmla="*/ 8955875 w 12192000"/>
              <a:gd name="connsiteY48" fmla="*/ 1796806 h 3482342"/>
              <a:gd name="connsiteX49" fmla="*/ 8648415 w 12192000"/>
              <a:gd name="connsiteY49" fmla="*/ 1878623 h 3482342"/>
              <a:gd name="connsiteX50" fmla="*/ 8495949 w 12192000"/>
              <a:gd name="connsiteY50" fmla="*/ 1902425 h 3482342"/>
              <a:gd name="connsiteX51" fmla="*/ 8236214 w 12192000"/>
              <a:gd name="connsiteY51" fmla="*/ 1909725 h 3482342"/>
              <a:gd name="connsiteX52" fmla="*/ 8132104 w 12192000"/>
              <a:gd name="connsiteY52" fmla="*/ 1895727 h 3482342"/>
              <a:gd name="connsiteX53" fmla="*/ 7918078 w 12192000"/>
              <a:gd name="connsiteY53" fmla="*/ 1862668 h 3482342"/>
              <a:gd name="connsiteX54" fmla="*/ 7817899 w 12192000"/>
              <a:gd name="connsiteY54" fmla="*/ 1862176 h 3482342"/>
              <a:gd name="connsiteX55" fmla="*/ 7768994 w 12192000"/>
              <a:gd name="connsiteY55" fmla="*/ 1855721 h 3482342"/>
              <a:gd name="connsiteX56" fmla="*/ 7618027 w 12192000"/>
              <a:gd name="connsiteY56" fmla="*/ 1830959 h 3482342"/>
              <a:gd name="connsiteX57" fmla="*/ 7449425 w 12192000"/>
              <a:gd name="connsiteY57" fmla="*/ 1810910 h 3482342"/>
              <a:gd name="connsiteX58" fmla="*/ 7342915 w 12192000"/>
              <a:gd name="connsiteY58" fmla="*/ 1819827 h 3482342"/>
              <a:gd name="connsiteX59" fmla="*/ 7255191 w 12192000"/>
              <a:gd name="connsiteY59" fmla="*/ 1834354 h 3482342"/>
              <a:gd name="connsiteX60" fmla="*/ 7131205 w 12192000"/>
              <a:gd name="connsiteY60" fmla="*/ 1845557 h 3482342"/>
              <a:gd name="connsiteX61" fmla="*/ 6941837 w 12192000"/>
              <a:gd name="connsiteY61" fmla="*/ 1840640 h 3482342"/>
              <a:gd name="connsiteX62" fmla="*/ 6837145 w 12192000"/>
              <a:gd name="connsiteY62" fmla="*/ 1870724 h 3482342"/>
              <a:gd name="connsiteX63" fmla="*/ 6753991 w 12192000"/>
              <a:gd name="connsiteY63" fmla="*/ 1860969 h 3482342"/>
              <a:gd name="connsiteX64" fmla="*/ 6727754 w 12192000"/>
              <a:gd name="connsiteY64" fmla="*/ 1882372 h 3482342"/>
              <a:gd name="connsiteX65" fmla="*/ 6723371 w 12192000"/>
              <a:gd name="connsiteY65" fmla="*/ 1886494 h 3482342"/>
              <a:gd name="connsiteX66" fmla="*/ 6702779 w 12192000"/>
              <a:gd name="connsiteY66" fmla="*/ 1893601 h 3482342"/>
              <a:gd name="connsiteX67" fmla="*/ 6686657 w 12192000"/>
              <a:gd name="connsiteY67" fmla="*/ 1907344 h 3482342"/>
              <a:gd name="connsiteX68" fmla="*/ 6651330 w 12192000"/>
              <a:gd name="connsiteY68" fmla="*/ 1922921 h 3482342"/>
              <a:gd name="connsiteX69" fmla="*/ 6622958 w 12192000"/>
              <a:gd name="connsiteY69" fmla="*/ 1936255 h 3482342"/>
              <a:gd name="connsiteX70" fmla="*/ 6522602 w 12192000"/>
              <a:gd name="connsiteY70" fmla="*/ 1954133 h 3482342"/>
              <a:gd name="connsiteX71" fmla="*/ 6444344 w 12192000"/>
              <a:gd name="connsiteY71" fmla="*/ 1969663 h 3482342"/>
              <a:gd name="connsiteX72" fmla="*/ 6409626 w 12192000"/>
              <a:gd name="connsiteY72" fmla="*/ 1978846 h 3482342"/>
              <a:gd name="connsiteX73" fmla="*/ 6333446 w 12192000"/>
              <a:gd name="connsiteY73" fmla="*/ 1997163 h 3482342"/>
              <a:gd name="connsiteX74" fmla="*/ 6294933 w 12192000"/>
              <a:gd name="connsiteY74" fmla="*/ 2019412 h 3482342"/>
              <a:gd name="connsiteX75" fmla="*/ 6238719 w 12192000"/>
              <a:gd name="connsiteY75" fmla="*/ 2042547 h 3482342"/>
              <a:gd name="connsiteX76" fmla="*/ 6187205 w 12192000"/>
              <a:gd name="connsiteY76" fmla="*/ 2060048 h 3482342"/>
              <a:gd name="connsiteX77" fmla="*/ 6138780 w 12192000"/>
              <a:gd name="connsiteY77" fmla="*/ 2081918 h 3482342"/>
              <a:gd name="connsiteX78" fmla="*/ 6120125 w 12192000"/>
              <a:gd name="connsiteY78" fmla="*/ 2109475 h 3482342"/>
              <a:gd name="connsiteX79" fmla="*/ 6056576 w 12192000"/>
              <a:gd name="connsiteY79" fmla="*/ 2120066 h 3482342"/>
              <a:gd name="connsiteX80" fmla="*/ 5993794 w 12192000"/>
              <a:gd name="connsiteY80" fmla="*/ 2122569 h 3482342"/>
              <a:gd name="connsiteX81" fmla="*/ 5943601 w 12192000"/>
              <a:gd name="connsiteY81" fmla="*/ 2137719 h 3482342"/>
              <a:gd name="connsiteX82" fmla="*/ 5898141 w 12192000"/>
              <a:gd name="connsiteY82" fmla="*/ 2144806 h 3482342"/>
              <a:gd name="connsiteX83" fmla="*/ 5855337 w 12192000"/>
              <a:gd name="connsiteY83" fmla="*/ 2137719 h 3482342"/>
              <a:gd name="connsiteX84" fmla="*/ 5817682 w 12192000"/>
              <a:gd name="connsiteY84" fmla="*/ 2157358 h 3482342"/>
              <a:gd name="connsiteX85" fmla="*/ 5735300 w 12192000"/>
              <a:gd name="connsiteY85" fmla="*/ 2158902 h 3482342"/>
              <a:gd name="connsiteX86" fmla="*/ 5591469 w 12192000"/>
              <a:gd name="connsiteY86" fmla="*/ 2178389 h 3482342"/>
              <a:gd name="connsiteX87" fmla="*/ 5505818 w 12192000"/>
              <a:gd name="connsiteY87" fmla="*/ 2194207 h 3482342"/>
              <a:gd name="connsiteX88" fmla="*/ 5452860 w 12192000"/>
              <a:gd name="connsiteY88" fmla="*/ 2180085 h 3482342"/>
              <a:gd name="connsiteX89" fmla="*/ 5414282 w 12192000"/>
              <a:gd name="connsiteY89" fmla="*/ 2183070 h 3482342"/>
              <a:gd name="connsiteX90" fmla="*/ 5368369 w 12192000"/>
              <a:gd name="connsiteY90" fmla="*/ 2204272 h 3482342"/>
              <a:gd name="connsiteX91" fmla="*/ 5336354 w 12192000"/>
              <a:gd name="connsiteY91" fmla="*/ 2218920 h 3482342"/>
              <a:gd name="connsiteX92" fmla="*/ 5291263 w 12192000"/>
              <a:gd name="connsiteY92" fmla="*/ 2239182 h 3482342"/>
              <a:gd name="connsiteX93" fmla="*/ 5255152 w 12192000"/>
              <a:gd name="connsiteY93" fmla="*/ 2247164 h 3482342"/>
              <a:gd name="connsiteX94" fmla="*/ 5233796 w 12192000"/>
              <a:gd name="connsiteY94" fmla="*/ 2268260 h 3482342"/>
              <a:gd name="connsiteX95" fmla="*/ 5212786 w 12192000"/>
              <a:gd name="connsiteY95" fmla="*/ 2296592 h 3482342"/>
              <a:gd name="connsiteX96" fmla="*/ 5173523 w 12192000"/>
              <a:gd name="connsiteY96" fmla="*/ 2309057 h 3482342"/>
              <a:gd name="connsiteX97" fmla="*/ 5123830 w 12192000"/>
              <a:gd name="connsiteY97" fmla="*/ 2307070 h 3482342"/>
              <a:gd name="connsiteX98" fmla="*/ 5065426 w 12192000"/>
              <a:gd name="connsiteY98" fmla="*/ 2324076 h 3482342"/>
              <a:gd name="connsiteX99" fmla="*/ 4975908 w 12192000"/>
              <a:gd name="connsiteY99" fmla="*/ 2364128 h 3482342"/>
              <a:gd name="connsiteX100" fmla="*/ 4913723 w 12192000"/>
              <a:gd name="connsiteY100" fmla="*/ 2385265 h 3482342"/>
              <a:gd name="connsiteX101" fmla="*/ 4746485 w 12192000"/>
              <a:gd name="connsiteY101" fmla="*/ 2451769 h 3482342"/>
              <a:gd name="connsiteX102" fmla="*/ 4681588 w 12192000"/>
              <a:gd name="connsiteY102" fmla="*/ 2467494 h 3482342"/>
              <a:gd name="connsiteX103" fmla="*/ 1783655 w 12192000"/>
              <a:gd name="connsiteY103" fmla="*/ 3163860 h 3482342"/>
              <a:gd name="connsiteX104" fmla="*/ 1325955 w 12192000"/>
              <a:gd name="connsiteY104" fmla="*/ 3176692 h 3482342"/>
              <a:gd name="connsiteX105" fmla="*/ 1190384 w 12192000"/>
              <a:gd name="connsiteY105" fmla="*/ 3203504 h 3482342"/>
              <a:gd name="connsiteX106" fmla="*/ 1094537 w 12192000"/>
              <a:gd name="connsiteY106" fmla="*/ 3229469 h 3482342"/>
              <a:gd name="connsiteX107" fmla="*/ 779276 w 12192000"/>
              <a:gd name="connsiteY107" fmla="*/ 3327290 h 3482342"/>
              <a:gd name="connsiteX108" fmla="*/ 600378 w 12192000"/>
              <a:gd name="connsiteY108" fmla="*/ 3335250 h 3482342"/>
              <a:gd name="connsiteX109" fmla="*/ 493457 w 12192000"/>
              <a:gd name="connsiteY109" fmla="*/ 3365044 h 3482342"/>
              <a:gd name="connsiteX110" fmla="*/ 349402 w 12192000"/>
              <a:gd name="connsiteY110" fmla="*/ 3380897 h 3482342"/>
              <a:gd name="connsiteX111" fmla="*/ 192183 w 12192000"/>
              <a:gd name="connsiteY111" fmla="*/ 3460075 h 3482342"/>
              <a:gd name="connsiteX112" fmla="*/ 46713 w 12192000"/>
              <a:gd name="connsiteY112" fmla="*/ 3462986 h 3482342"/>
              <a:gd name="connsiteX113" fmla="*/ 2765 w 12192000"/>
              <a:gd name="connsiteY113" fmla="*/ 3480770 h 3482342"/>
              <a:gd name="connsiteX114" fmla="*/ 0 w 12192000"/>
              <a:gd name="connsiteY114" fmla="*/ 3482342 h 3482342"/>
              <a:gd name="connsiteX115" fmla="*/ 0 w 12192000"/>
              <a:gd name="connsiteY11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058690 w 12192000"/>
              <a:gd name="connsiteY34" fmla="*/ 1474888 h 3482342"/>
              <a:gd name="connsiteX35" fmla="*/ 10004424 w 12192000"/>
              <a:gd name="connsiteY35" fmla="*/ 1489801 h 3482342"/>
              <a:gd name="connsiteX36" fmla="*/ 9999951 w 12192000"/>
              <a:gd name="connsiteY36" fmla="*/ 1499127 h 3482342"/>
              <a:gd name="connsiteX37" fmla="*/ 9845462 w 12192000"/>
              <a:gd name="connsiteY37" fmla="*/ 1548192 h 3482342"/>
              <a:gd name="connsiteX38" fmla="*/ 9736156 w 12192000"/>
              <a:gd name="connsiteY38" fmla="*/ 1581928 h 3482342"/>
              <a:gd name="connsiteX39" fmla="*/ 9693355 w 12192000"/>
              <a:gd name="connsiteY39" fmla="*/ 1602632 h 3482342"/>
              <a:gd name="connsiteX40" fmla="*/ 9664242 w 12192000"/>
              <a:gd name="connsiteY40" fmla="*/ 1622075 h 3482342"/>
              <a:gd name="connsiteX41" fmla="*/ 9579195 w 12192000"/>
              <a:gd name="connsiteY41" fmla="*/ 1648017 h 3482342"/>
              <a:gd name="connsiteX42" fmla="*/ 9433652 w 12192000"/>
              <a:gd name="connsiteY42" fmla="*/ 1681174 h 3482342"/>
              <a:gd name="connsiteX43" fmla="*/ 9403775 w 12192000"/>
              <a:gd name="connsiteY43" fmla="*/ 1690403 h 3482342"/>
              <a:gd name="connsiteX44" fmla="*/ 9382503 w 12192000"/>
              <a:gd name="connsiteY44" fmla="*/ 1706957 h 3482342"/>
              <a:gd name="connsiteX45" fmla="*/ 9381410 w 12192000"/>
              <a:gd name="connsiteY45" fmla="*/ 1718312 h 3482342"/>
              <a:gd name="connsiteX46" fmla="*/ 9365685 w 12192000"/>
              <a:gd name="connsiteY46" fmla="*/ 1724772 h 3482342"/>
              <a:gd name="connsiteX47" fmla="*/ 9278020 w 12192000"/>
              <a:gd name="connsiteY47" fmla="*/ 1741161 h 3482342"/>
              <a:gd name="connsiteX48" fmla="*/ 9217145 w 12192000"/>
              <a:gd name="connsiteY48" fmla="*/ 1771195 h 3482342"/>
              <a:gd name="connsiteX49" fmla="*/ 8955875 w 12192000"/>
              <a:gd name="connsiteY49" fmla="*/ 1796806 h 3482342"/>
              <a:gd name="connsiteX50" fmla="*/ 8648415 w 12192000"/>
              <a:gd name="connsiteY50" fmla="*/ 1878623 h 3482342"/>
              <a:gd name="connsiteX51" fmla="*/ 8495949 w 12192000"/>
              <a:gd name="connsiteY51" fmla="*/ 1902425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41837 w 12192000"/>
              <a:gd name="connsiteY62" fmla="*/ 1840640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686657 w 12192000"/>
              <a:gd name="connsiteY68" fmla="*/ 1907344 h 3482342"/>
              <a:gd name="connsiteX69" fmla="*/ 6651330 w 12192000"/>
              <a:gd name="connsiteY69" fmla="*/ 1922921 h 3482342"/>
              <a:gd name="connsiteX70" fmla="*/ 6622958 w 12192000"/>
              <a:gd name="connsiteY70" fmla="*/ 1936255 h 3482342"/>
              <a:gd name="connsiteX71" fmla="*/ 6522602 w 12192000"/>
              <a:gd name="connsiteY71" fmla="*/ 1954133 h 3482342"/>
              <a:gd name="connsiteX72" fmla="*/ 6444344 w 12192000"/>
              <a:gd name="connsiteY72" fmla="*/ 1969663 h 3482342"/>
              <a:gd name="connsiteX73" fmla="*/ 6409626 w 12192000"/>
              <a:gd name="connsiteY73" fmla="*/ 1978846 h 3482342"/>
              <a:gd name="connsiteX74" fmla="*/ 6333446 w 12192000"/>
              <a:gd name="connsiteY74" fmla="*/ 1997163 h 3482342"/>
              <a:gd name="connsiteX75" fmla="*/ 6294933 w 12192000"/>
              <a:gd name="connsiteY75" fmla="*/ 2019412 h 3482342"/>
              <a:gd name="connsiteX76" fmla="*/ 6238719 w 12192000"/>
              <a:gd name="connsiteY76" fmla="*/ 2042547 h 3482342"/>
              <a:gd name="connsiteX77" fmla="*/ 6187205 w 12192000"/>
              <a:gd name="connsiteY77" fmla="*/ 2060048 h 3482342"/>
              <a:gd name="connsiteX78" fmla="*/ 6138780 w 12192000"/>
              <a:gd name="connsiteY78" fmla="*/ 2081918 h 3482342"/>
              <a:gd name="connsiteX79" fmla="*/ 6120125 w 12192000"/>
              <a:gd name="connsiteY79" fmla="*/ 2109475 h 3482342"/>
              <a:gd name="connsiteX80" fmla="*/ 6056576 w 12192000"/>
              <a:gd name="connsiteY80" fmla="*/ 2120066 h 3482342"/>
              <a:gd name="connsiteX81" fmla="*/ 5993794 w 12192000"/>
              <a:gd name="connsiteY81" fmla="*/ 2122569 h 3482342"/>
              <a:gd name="connsiteX82" fmla="*/ 5943601 w 12192000"/>
              <a:gd name="connsiteY82" fmla="*/ 2137719 h 3482342"/>
              <a:gd name="connsiteX83" fmla="*/ 5898141 w 12192000"/>
              <a:gd name="connsiteY83" fmla="*/ 2144806 h 3482342"/>
              <a:gd name="connsiteX84" fmla="*/ 5855337 w 12192000"/>
              <a:gd name="connsiteY84" fmla="*/ 2137719 h 3482342"/>
              <a:gd name="connsiteX85" fmla="*/ 5817682 w 12192000"/>
              <a:gd name="connsiteY85" fmla="*/ 2157358 h 3482342"/>
              <a:gd name="connsiteX86" fmla="*/ 5735300 w 12192000"/>
              <a:gd name="connsiteY86" fmla="*/ 2158902 h 3482342"/>
              <a:gd name="connsiteX87" fmla="*/ 5591469 w 12192000"/>
              <a:gd name="connsiteY87" fmla="*/ 2178389 h 3482342"/>
              <a:gd name="connsiteX88" fmla="*/ 5505818 w 12192000"/>
              <a:gd name="connsiteY88" fmla="*/ 2194207 h 3482342"/>
              <a:gd name="connsiteX89" fmla="*/ 5452860 w 12192000"/>
              <a:gd name="connsiteY89" fmla="*/ 2180085 h 3482342"/>
              <a:gd name="connsiteX90" fmla="*/ 5414282 w 12192000"/>
              <a:gd name="connsiteY90" fmla="*/ 2183070 h 3482342"/>
              <a:gd name="connsiteX91" fmla="*/ 5368369 w 12192000"/>
              <a:gd name="connsiteY91" fmla="*/ 2204272 h 3482342"/>
              <a:gd name="connsiteX92" fmla="*/ 5336354 w 12192000"/>
              <a:gd name="connsiteY92" fmla="*/ 2218920 h 3482342"/>
              <a:gd name="connsiteX93" fmla="*/ 5291263 w 12192000"/>
              <a:gd name="connsiteY93" fmla="*/ 2239182 h 3482342"/>
              <a:gd name="connsiteX94" fmla="*/ 5255152 w 12192000"/>
              <a:gd name="connsiteY94" fmla="*/ 2247164 h 3482342"/>
              <a:gd name="connsiteX95" fmla="*/ 5233796 w 12192000"/>
              <a:gd name="connsiteY95" fmla="*/ 2268260 h 3482342"/>
              <a:gd name="connsiteX96" fmla="*/ 5212786 w 12192000"/>
              <a:gd name="connsiteY96" fmla="*/ 2296592 h 3482342"/>
              <a:gd name="connsiteX97" fmla="*/ 5173523 w 12192000"/>
              <a:gd name="connsiteY97" fmla="*/ 2309057 h 3482342"/>
              <a:gd name="connsiteX98" fmla="*/ 5123830 w 12192000"/>
              <a:gd name="connsiteY98" fmla="*/ 2307070 h 3482342"/>
              <a:gd name="connsiteX99" fmla="*/ 5065426 w 12192000"/>
              <a:gd name="connsiteY99" fmla="*/ 2324076 h 3482342"/>
              <a:gd name="connsiteX100" fmla="*/ 4975908 w 12192000"/>
              <a:gd name="connsiteY100" fmla="*/ 2364128 h 3482342"/>
              <a:gd name="connsiteX101" fmla="*/ 4913723 w 12192000"/>
              <a:gd name="connsiteY101" fmla="*/ 2385265 h 3482342"/>
              <a:gd name="connsiteX102" fmla="*/ 4746485 w 12192000"/>
              <a:gd name="connsiteY102" fmla="*/ 2451769 h 3482342"/>
              <a:gd name="connsiteX103" fmla="*/ 4681588 w 12192000"/>
              <a:gd name="connsiteY103" fmla="*/ 2467494 h 3482342"/>
              <a:gd name="connsiteX104" fmla="*/ 1783655 w 12192000"/>
              <a:gd name="connsiteY104" fmla="*/ 3163860 h 3482342"/>
              <a:gd name="connsiteX105" fmla="*/ 1325955 w 12192000"/>
              <a:gd name="connsiteY105" fmla="*/ 3176692 h 3482342"/>
              <a:gd name="connsiteX106" fmla="*/ 1190384 w 12192000"/>
              <a:gd name="connsiteY106" fmla="*/ 3203504 h 3482342"/>
              <a:gd name="connsiteX107" fmla="*/ 1094537 w 12192000"/>
              <a:gd name="connsiteY107" fmla="*/ 3229469 h 3482342"/>
              <a:gd name="connsiteX108" fmla="*/ 779276 w 12192000"/>
              <a:gd name="connsiteY108" fmla="*/ 3327290 h 3482342"/>
              <a:gd name="connsiteX109" fmla="*/ 600378 w 12192000"/>
              <a:gd name="connsiteY109" fmla="*/ 3335250 h 3482342"/>
              <a:gd name="connsiteX110" fmla="*/ 493457 w 12192000"/>
              <a:gd name="connsiteY110" fmla="*/ 3365044 h 3482342"/>
              <a:gd name="connsiteX111" fmla="*/ 349402 w 12192000"/>
              <a:gd name="connsiteY111" fmla="*/ 3380897 h 3482342"/>
              <a:gd name="connsiteX112" fmla="*/ 192183 w 12192000"/>
              <a:gd name="connsiteY112" fmla="*/ 3460075 h 3482342"/>
              <a:gd name="connsiteX113" fmla="*/ 46713 w 12192000"/>
              <a:gd name="connsiteY113" fmla="*/ 3462986 h 3482342"/>
              <a:gd name="connsiteX114" fmla="*/ 2765 w 12192000"/>
              <a:gd name="connsiteY114" fmla="*/ 3480770 h 3482342"/>
              <a:gd name="connsiteX115" fmla="*/ 0 w 12192000"/>
              <a:gd name="connsiteY115" fmla="*/ 3482342 h 3482342"/>
              <a:gd name="connsiteX116" fmla="*/ 0 w 12192000"/>
              <a:gd name="connsiteY11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495949 w 12192000"/>
              <a:gd name="connsiteY52" fmla="*/ 1902425 h 3482342"/>
              <a:gd name="connsiteX53" fmla="*/ 8236214 w 12192000"/>
              <a:gd name="connsiteY53" fmla="*/ 1909725 h 3482342"/>
              <a:gd name="connsiteX54" fmla="*/ 8132104 w 12192000"/>
              <a:gd name="connsiteY54" fmla="*/ 1895727 h 3482342"/>
              <a:gd name="connsiteX55" fmla="*/ 7918078 w 12192000"/>
              <a:gd name="connsiteY55" fmla="*/ 1862668 h 3482342"/>
              <a:gd name="connsiteX56" fmla="*/ 7817899 w 12192000"/>
              <a:gd name="connsiteY56" fmla="*/ 1862176 h 3482342"/>
              <a:gd name="connsiteX57" fmla="*/ 7768994 w 12192000"/>
              <a:gd name="connsiteY57" fmla="*/ 1855721 h 3482342"/>
              <a:gd name="connsiteX58" fmla="*/ 7618027 w 12192000"/>
              <a:gd name="connsiteY58" fmla="*/ 1830959 h 3482342"/>
              <a:gd name="connsiteX59" fmla="*/ 7449425 w 12192000"/>
              <a:gd name="connsiteY59" fmla="*/ 1810910 h 3482342"/>
              <a:gd name="connsiteX60" fmla="*/ 7342915 w 12192000"/>
              <a:gd name="connsiteY60" fmla="*/ 1819827 h 3482342"/>
              <a:gd name="connsiteX61" fmla="*/ 7255191 w 12192000"/>
              <a:gd name="connsiteY61" fmla="*/ 1834354 h 3482342"/>
              <a:gd name="connsiteX62" fmla="*/ 7131205 w 12192000"/>
              <a:gd name="connsiteY62" fmla="*/ 1845557 h 3482342"/>
              <a:gd name="connsiteX63" fmla="*/ 6941837 w 12192000"/>
              <a:gd name="connsiteY63" fmla="*/ 1840640 h 3482342"/>
              <a:gd name="connsiteX64" fmla="*/ 6837145 w 12192000"/>
              <a:gd name="connsiteY64" fmla="*/ 1870724 h 3482342"/>
              <a:gd name="connsiteX65" fmla="*/ 6753991 w 12192000"/>
              <a:gd name="connsiteY65" fmla="*/ 1860969 h 3482342"/>
              <a:gd name="connsiteX66" fmla="*/ 6727754 w 12192000"/>
              <a:gd name="connsiteY66" fmla="*/ 1882372 h 3482342"/>
              <a:gd name="connsiteX67" fmla="*/ 6723371 w 12192000"/>
              <a:gd name="connsiteY67" fmla="*/ 1886494 h 3482342"/>
              <a:gd name="connsiteX68" fmla="*/ 6702779 w 12192000"/>
              <a:gd name="connsiteY68" fmla="*/ 1893601 h 3482342"/>
              <a:gd name="connsiteX69" fmla="*/ 6686657 w 12192000"/>
              <a:gd name="connsiteY69" fmla="*/ 1907344 h 3482342"/>
              <a:gd name="connsiteX70" fmla="*/ 6651330 w 12192000"/>
              <a:gd name="connsiteY70" fmla="*/ 1922921 h 3482342"/>
              <a:gd name="connsiteX71" fmla="*/ 6622958 w 12192000"/>
              <a:gd name="connsiteY71" fmla="*/ 1936255 h 3482342"/>
              <a:gd name="connsiteX72" fmla="*/ 6522602 w 12192000"/>
              <a:gd name="connsiteY72" fmla="*/ 1954133 h 3482342"/>
              <a:gd name="connsiteX73" fmla="*/ 6444344 w 12192000"/>
              <a:gd name="connsiteY73" fmla="*/ 1969663 h 3482342"/>
              <a:gd name="connsiteX74" fmla="*/ 6409626 w 12192000"/>
              <a:gd name="connsiteY74" fmla="*/ 1978846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87205 w 12192000"/>
              <a:gd name="connsiteY78" fmla="*/ 2060048 h 3482342"/>
              <a:gd name="connsiteX79" fmla="*/ 6138780 w 12192000"/>
              <a:gd name="connsiteY79" fmla="*/ 2081918 h 3482342"/>
              <a:gd name="connsiteX80" fmla="*/ 6120125 w 12192000"/>
              <a:gd name="connsiteY80" fmla="*/ 2109475 h 3482342"/>
              <a:gd name="connsiteX81" fmla="*/ 6056576 w 12192000"/>
              <a:gd name="connsiteY81" fmla="*/ 2120066 h 3482342"/>
              <a:gd name="connsiteX82" fmla="*/ 5993794 w 12192000"/>
              <a:gd name="connsiteY82" fmla="*/ 2122569 h 3482342"/>
              <a:gd name="connsiteX83" fmla="*/ 5943601 w 12192000"/>
              <a:gd name="connsiteY83" fmla="*/ 2137719 h 3482342"/>
              <a:gd name="connsiteX84" fmla="*/ 5898141 w 12192000"/>
              <a:gd name="connsiteY84" fmla="*/ 2144806 h 3482342"/>
              <a:gd name="connsiteX85" fmla="*/ 5855337 w 12192000"/>
              <a:gd name="connsiteY85" fmla="*/ 2137719 h 3482342"/>
              <a:gd name="connsiteX86" fmla="*/ 5817682 w 12192000"/>
              <a:gd name="connsiteY86" fmla="*/ 2157358 h 3482342"/>
              <a:gd name="connsiteX87" fmla="*/ 5735300 w 12192000"/>
              <a:gd name="connsiteY87" fmla="*/ 2158902 h 3482342"/>
              <a:gd name="connsiteX88" fmla="*/ 5591469 w 12192000"/>
              <a:gd name="connsiteY88" fmla="*/ 2178389 h 3482342"/>
              <a:gd name="connsiteX89" fmla="*/ 5505818 w 12192000"/>
              <a:gd name="connsiteY89" fmla="*/ 2194207 h 3482342"/>
              <a:gd name="connsiteX90" fmla="*/ 5452860 w 12192000"/>
              <a:gd name="connsiteY90" fmla="*/ 2180085 h 3482342"/>
              <a:gd name="connsiteX91" fmla="*/ 5414282 w 12192000"/>
              <a:gd name="connsiteY91" fmla="*/ 2183070 h 3482342"/>
              <a:gd name="connsiteX92" fmla="*/ 5368369 w 12192000"/>
              <a:gd name="connsiteY92" fmla="*/ 2204272 h 3482342"/>
              <a:gd name="connsiteX93" fmla="*/ 5336354 w 12192000"/>
              <a:gd name="connsiteY93" fmla="*/ 2218920 h 3482342"/>
              <a:gd name="connsiteX94" fmla="*/ 5291263 w 12192000"/>
              <a:gd name="connsiteY94" fmla="*/ 2239182 h 3482342"/>
              <a:gd name="connsiteX95" fmla="*/ 5255152 w 12192000"/>
              <a:gd name="connsiteY95" fmla="*/ 2247164 h 3482342"/>
              <a:gd name="connsiteX96" fmla="*/ 5233796 w 12192000"/>
              <a:gd name="connsiteY96" fmla="*/ 2268260 h 3482342"/>
              <a:gd name="connsiteX97" fmla="*/ 5212786 w 12192000"/>
              <a:gd name="connsiteY97" fmla="*/ 2296592 h 3482342"/>
              <a:gd name="connsiteX98" fmla="*/ 5173523 w 12192000"/>
              <a:gd name="connsiteY98" fmla="*/ 2309057 h 3482342"/>
              <a:gd name="connsiteX99" fmla="*/ 5123830 w 12192000"/>
              <a:gd name="connsiteY99" fmla="*/ 2307070 h 3482342"/>
              <a:gd name="connsiteX100" fmla="*/ 5065426 w 12192000"/>
              <a:gd name="connsiteY100" fmla="*/ 2324076 h 3482342"/>
              <a:gd name="connsiteX101" fmla="*/ 4975908 w 12192000"/>
              <a:gd name="connsiteY101" fmla="*/ 2364128 h 3482342"/>
              <a:gd name="connsiteX102" fmla="*/ 4913723 w 12192000"/>
              <a:gd name="connsiteY102" fmla="*/ 2385265 h 3482342"/>
              <a:gd name="connsiteX103" fmla="*/ 4746485 w 12192000"/>
              <a:gd name="connsiteY103" fmla="*/ 2451769 h 3482342"/>
              <a:gd name="connsiteX104" fmla="*/ 4681588 w 12192000"/>
              <a:gd name="connsiteY104" fmla="*/ 2467494 h 3482342"/>
              <a:gd name="connsiteX105" fmla="*/ 1783655 w 12192000"/>
              <a:gd name="connsiteY105" fmla="*/ 3163860 h 3482342"/>
              <a:gd name="connsiteX106" fmla="*/ 1325955 w 12192000"/>
              <a:gd name="connsiteY106" fmla="*/ 3176692 h 3482342"/>
              <a:gd name="connsiteX107" fmla="*/ 1190384 w 12192000"/>
              <a:gd name="connsiteY107" fmla="*/ 3203504 h 3482342"/>
              <a:gd name="connsiteX108" fmla="*/ 1094537 w 12192000"/>
              <a:gd name="connsiteY108" fmla="*/ 3229469 h 3482342"/>
              <a:gd name="connsiteX109" fmla="*/ 779276 w 12192000"/>
              <a:gd name="connsiteY109" fmla="*/ 3327290 h 3482342"/>
              <a:gd name="connsiteX110" fmla="*/ 600378 w 12192000"/>
              <a:gd name="connsiteY110" fmla="*/ 3335250 h 3482342"/>
              <a:gd name="connsiteX111" fmla="*/ 493457 w 12192000"/>
              <a:gd name="connsiteY111" fmla="*/ 3365044 h 3482342"/>
              <a:gd name="connsiteX112" fmla="*/ 349402 w 12192000"/>
              <a:gd name="connsiteY112" fmla="*/ 3380897 h 3482342"/>
              <a:gd name="connsiteX113" fmla="*/ 192183 w 12192000"/>
              <a:gd name="connsiteY113" fmla="*/ 3460075 h 3482342"/>
              <a:gd name="connsiteX114" fmla="*/ 46713 w 12192000"/>
              <a:gd name="connsiteY114" fmla="*/ 3462986 h 3482342"/>
              <a:gd name="connsiteX115" fmla="*/ 2765 w 12192000"/>
              <a:gd name="connsiteY115" fmla="*/ 3480770 h 3482342"/>
              <a:gd name="connsiteX116" fmla="*/ 0 w 12192000"/>
              <a:gd name="connsiteY116" fmla="*/ 3482342 h 3482342"/>
              <a:gd name="connsiteX117" fmla="*/ 0 w 12192000"/>
              <a:gd name="connsiteY11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495949 w 12192000"/>
              <a:gd name="connsiteY52" fmla="*/ 1902425 h 3482342"/>
              <a:gd name="connsiteX53" fmla="*/ 8236214 w 12192000"/>
              <a:gd name="connsiteY53" fmla="*/ 1909725 h 3482342"/>
              <a:gd name="connsiteX54" fmla="*/ 8132104 w 12192000"/>
              <a:gd name="connsiteY54" fmla="*/ 1895727 h 3482342"/>
              <a:gd name="connsiteX55" fmla="*/ 7918078 w 12192000"/>
              <a:gd name="connsiteY55" fmla="*/ 1862668 h 3482342"/>
              <a:gd name="connsiteX56" fmla="*/ 7817899 w 12192000"/>
              <a:gd name="connsiteY56" fmla="*/ 1862176 h 3482342"/>
              <a:gd name="connsiteX57" fmla="*/ 7768994 w 12192000"/>
              <a:gd name="connsiteY57" fmla="*/ 1855721 h 3482342"/>
              <a:gd name="connsiteX58" fmla="*/ 7618027 w 12192000"/>
              <a:gd name="connsiteY58" fmla="*/ 1830959 h 3482342"/>
              <a:gd name="connsiteX59" fmla="*/ 7449425 w 12192000"/>
              <a:gd name="connsiteY59" fmla="*/ 1810910 h 3482342"/>
              <a:gd name="connsiteX60" fmla="*/ 7342915 w 12192000"/>
              <a:gd name="connsiteY60" fmla="*/ 1819827 h 3482342"/>
              <a:gd name="connsiteX61" fmla="*/ 7255191 w 12192000"/>
              <a:gd name="connsiteY61" fmla="*/ 1834354 h 3482342"/>
              <a:gd name="connsiteX62" fmla="*/ 7131205 w 12192000"/>
              <a:gd name="connsiteY62" fmla="*/ 1845557 h 3482342"/>
              <a:gd name="connsiteX63" fmla="*/ 6941837 w 12192000"/>
              <a:gd name="connsiteY63" fmla="*/ 1840640 h 3482342"/>
              <a:gd name="connsiteX64" fmla="*/ 6837145 w 12192000"/>
              <a:gd name="connsiteY64" fmla="*/ 1870724 h 3482342"/>
              <a:gd name="connsiteX65" fmla="*/ 6753991 w 12192000"/>
              <a:gd name="connsiteY65" fmla="*/ 1860969 h 3482342"/>
              <a:gd name="connsiteX66" fmla="*/ 6727754 w 12192000"/>
              <a:gd name="connsiteY66" fmla="*/ 1882372 h 3482342"/>
              <a:gd name="connsiteX67" fmla="*/ 6723371 w 12192000"/>
              <a:gd name="connsiteY67" fmla="*/ 1886494 h 3482342"/>
              <a:gd name="connsiteX68" fmla="*/ 6702779 w 12192000"/>
              <a:gd name="connsiteY68" fmla="*/ 1893601 h 3482342"/>
              <a:gd name="connsiteX69" fmla="*/ 6686657 w 12192000"/>
              <a:gd name="connsiteY69" fmla="*/ 1907344 h 3482342"/>
              <a:gd name="connsiteX70" fmla="*/ 6651330 w 12192000"/>
              <a:gd name="connsiteY70" fmla="*/ 1922921 h 3482342"/>
              <a:gd name="connsiteX71" fmla="*/ 6622958 w 12192000"/>
              <a:gd name="connsiteY71" fmla="*/ 1936255 h 3482342"/>
              <a:gd name="connsiteX72" fmla="*/ 6522602 w 12192000"/>
              <a:gd name="connsiteY72" fmla="*/ 1954133 h 3482342"/>
              <a:gd name="connsiteX73" fmla="*/ 6444344 w 12192000"/>
              <a:gd name="connsiteY73" fmla="*/ 1969663 h 3482342"/>
              <a:gd name="connsiteX74" fmla="*/ 6409626 w 12192000"/>
              <a:gd name="connsiteY74" fmla="*/ 1978846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87205 w 12192000"/>
              <a:gd name="connsiteY78" fmla="*/ 2060048 h 3482342"/>
              <a:gd name="connsiteX79" fmla="*/ 6138780 w 12192000"/>
              <a:gd name="connsiteY79" fmla="*/ 2081918 h 3482342"/>
              <a:gd name="connsiteX80" fmla="*/ 6120125 w 12192000"/>
              <a:gd name="connsiteY80" fmla="*/ 2109475 h 3482342"/>
              <a:gd name="connsiteX81" fmla="*/ 6056576 w 12192000"/>
              <a:gd name="connsiteY81" fmla="*/ 2120066 h 3482342"/>
              <a:gd name="connsiteX82" fmla="*/ 5993794 w 12192000"/>
              <a:gd name="connsiteY82" fmla="*/ 2122569 h 3482342"/>
              <a:gd name="connsiteX83" fmla="*/ 5943601 w 12192000"/>
              <a:gd name="connsiteY83" fmla="*/ 2137719 h 3482342"/>
              <a:gd name="connsiteX84" fmla="*/ 5898141 w 12192000"/>
              <a:gd name="connsiteY84" fmla="*/ 2144806 h 3482342"/>
              <a:gd name="connsiteX85" fmla="*/ 5855337 w 12192000"/>
              <a:gd name="connsiteY85" fmla="*/ 2137719 h 3482342"/>
              <a:gd name="connsiteX86" fmla="*/ 5817682 w 12192000"/>
              <a:gd name="connsiteY86" fmla="*/ 2157358 h 3482342"/>
              <a:gd name="connsiteX87" fmla="*/ 5735300 w 12192000"/>
              <a:gd name="connsiteY87" fmla="*/ 2158902 h 3482342"/>
              <a:gd name="connsiteX88" fmla="*/ 5591469 w 12192000"/>
              <a:gd name="connsiteY88" fmla="*/ 2178389 h 3482342"/>
              <a:gd name="connsiteX89" fmla="*/ 5505818 w 12192000"/>
              <a:gd name="connsiteY89" fmla="*/ 2194207 h 3482342"/>
              <a:gd name="connsiteX90" fmla="*/ 5452860 w 12192000"/>
              <a:gd name="connsiteY90" fmla="*/ 2180085 h 3482342"/>
              <a:gd name="connsiteX91" fmla="*/ 5414282 w 12192000"/>
              <a:gd name="connsiteY91" fmla="*/ 2183070 h 3482342"/>
              <a:gd name="connsiteX92" fmla="*/ 5368369 w 12192000"/>
              <a:gd name="connsiteY92" fmla="*/ 2204272 h 3482342"/>
              <a:gd name="connsiteX93" fmla="*/ 5336354 w 12192000"/>
              <a:gd name="connsiteY93" fmla="*/ 2218920 h 3482342"/>
              <a:gd name="connsiteX94" fmla="*/ 5291263 w 12192000"/>
              <a:gd name="connsiteY94" fmla="*/ 2239182 h 3482342"/>
              <a:gd name="connsiteX95" fmla="*/ 5255152 w 12192000"/>
              <a:gd name="connsiteY95" fmla="*/ 2247164 h 3482342"/>
              <a:gd name="connsiteX96" fmla="*/ 5233796 w 12192000"/>
              <a:gd name="connsiteY96" fmla="*/ 2268260 h 3482342"/>
              <a:gd name="connsiteX97" fmla="*/ 5212786 w 12192000"/>
              <a:gd name="connsiteY97" fmla="*/ 2296592 h 3482342"/>
              <a:gd name="connsiteX98" fmla="*/ 5173523 w 12192000"/>
              <a:gd name="connsiteY98" fmla="*/ 2309057 h 3482342"/>
              <a:gd name="connsiteX99" fmla="*/ 5123830 w 12192000"/>
              <a:gd name="connsiteY99" fmla="*/ 2307070 h 3482342"/>
              <a:gd name="connsiteX100" fmla="*/ 5065426 w 12192000"/>
              <a:gd name="connsiteY100" fmla="*/ 2324076 h 3482342"/>
              <a:gd name="connsiteX101" fmla="*/ 4975908 w 12192000"/>
              <a:gd name="connsiteY101" fmla="*/ 2364128 h 3482342"/>
              <a:gd name="connsiteX102" fmla="*/ 4913723 w 12192000"/>
              <a:gd name="connsiteY102" fmla="*/ 2385265 h 3482342"/>
              <a:gd name="connsiteX103" fmla="*/ 4746485 w 12192000"/>
              <a:gd name="connsiteY103" fmla="*/ 2451769 h 3482342"/>
              <a:gd name="connsiteX104" fmla="*/ 4681588 w 12192000"/>
              <a:gd name="connsiteY104" fmla="*/ 2467494 h 3482342"/>
              <a:gd name="connsiteX105" fmla="*/ 1783655 w 12192000"/>
              <a:gd name="connsiteY105" fmla="*/ 3163860 h 3482342"/>
              <a:gd name="connsiteX106" fmla="*/ 1325955 w 12192000"/>
              <a:gd name="connsiteY106" fmla="*/ 3176692 h 3482342"/>
              <a:gd name="connsiteX107" fmla="*/ 1190384 w 12192000"/>
              <a:gd name="connsiteY107" fmla="*/ 3203504 h 3482342"/>
              <a:gd name="connsiteX108" fmla="*/ 1094537 w 12192000"/>
              <a:gd name="connsiteY108" fmla="*/ 3229469 h 3482342"/>
              <a:gd name="connsiteX109" fmla="*/ 779276 w 12192000"/>
              <a:gd name="connsiteY109" fmla="*/ 3327290 h 3482342"/>
              <a:gd name="connsiteX110" fmla="*/ 600378 w 12192000"/>
              <a:gd name="connsiteY110" fmla="*/ 3335250 h 3482342"/>
              <a:gd name="connsiteX111" fmla="*/ 493457 w 12192000"/>
              <a:gd name="connsiteY111" fmla="*/ 3365044 h 3482342"/>
              <a:gd name="connsiteX112" fmla="*/ 349402 w 12192000"/>
              <a:gd name="connsiteY112" fmla="*/ 3380897 h 3482342"/>
              <a:gd name="connsiteX113" fmla="*/ 192183 w 12192000"/>
              <a:gd name="connsiteY113" fmla="*/ 3460075 h 3482342"/>
              <a:gd name="connsiteX114" fmla="*/ 46713 w 12192000"/>
              <a:gd name="connsiteY114" fmla="*/ 3462986 h 3482342"/>
              <a:gd name="connsiteX115" fmla="*/ 2765 w 12192000"/>
              <a:gd name="connsiteY115" fmla="*/ 3480770 h 3482342"/>
              <a:gd name="connsiteX116" fmla="*/ 0 w 12192000"/>
              <a:gd name="connsiteY116" fmla="*/ 3482342 h 3482342"/>
              <a:gd name="connsiteX117" fmla="*/ 0 w 12192000"/>
              <a:gd name="connsiteY11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120184 w 12192000"/>
              <a:gd name="connsiteY35" fmla="*/ 1466924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95949 w 12192000"/>
              <a:gd name="connsiteY53" fmla="*/ 1902425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41837 w 12192000"/>
              <a:gd name="connsiteY64" fmla="*/ 1840640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686657 w 12192000"/>
              <a:gd name="connsiteY70" fmla="*/ 1907344 h 3482342"/>
              <a:gd name="connsiteX71" fmla="*/ 6651330 w 12192000"/>
              <a:gd name="connsiteY71" fmla="*/ 1922921 h 3482342"/>
              <a:gd name="connsiteX72" fmla="*/ 6622958 w 12192000"/>
              <a:gd name="connsiteY72" fmla="*/ 1936255 h 3482342"/>
              <a:gd name="connsiteX73" fmla="*/ 6522602 w 12192000"/>
              <a:gd name="connsiteY73" fmla="*/ 1954133 h 3482342"/>
              <a:gd name="connsiteX74" fmla="*/ 6444344 w 12192000"/>
              <a:gd name="connsiteY74" fmla="*/ 1969663 h 3482342"/>
              <a:gd name="connsiteX75" fmla="*/ 6409626 w 12192000"/>
              <a:gd name="connsiteY75" fmla="*/ 1978846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87205 w 12192000"/>
              <a:gd name="connsiteY79" fmla="*/ 2060048 h 3482342"/>
              <a:gd name="connsiteX80" fmla="*/ 6138780 w 12192000"/>
              <a:gd name="connsiteY80" fmla="*/ 2081918 h 3482342"/>
              <a:gd name="connsiteX81" fmla="*/ 6120125 w 12192000"/>
              <a:gd name="connsiteY81" fmla="*/ 2109475 h 3482342"/>
              <a:gd name="connsiteX82" fmla="*/ 6056576 w 12192000"/>
              <a:gd name="connsiteY82" fmla="*/ 2120066 h 3482342"/>
              <a:gd name="connsiteX83" fmla="*/ 5993794 w 12192000"/>
              <a:gd name="connsiteY83" fmla="*/ 2122569 h 3482342"/>
              <a:gd name="connsiteX84" fmla="*/ 5943601 w 12192000"/>
              <a:gd name="connsiteY84" fmla="*/ 2137719 h 3482342"/>
              <a:gd name="connsiteX85" fmla="*/ 5898141 w 12192000"/>
              <a:gd name="connsiteY85" fmla="*/ 2144806 h 3482342"/>
              <a:gd name="connsiteX86" fmla="*/ 5855337 w 12192000"/>
              <a:gd name="connsiteY86" fmla="*/ 2137719 h 3482342"/>
              <a:gd name="connsiteX87" fmla="*/ 5817682 w 12192000"/>
              <a:gd name="connsiteY87" fmla="*/ 2157358 h 3482342"/>
              <a:gd name="connsiteX88" fmla="*/ 5735300 w 12192000"/>
              <a:gd name="connsiteY88" fmla="*/ 2158902 h 3482342"/>
              <a:gd name="connsiteX89" fmla="*/ 5591469 w 12192000"/>
              <a:gd name="connsiteY89" fmla="*/ 2178389 h 3482342"/>
              <a:gd name="connsiteX90" fmla="*/ 5505818 w 12192000"/>
              <a:gd name="connsiteY90" fmla="*/ 2194207 h 3482342"/>
              <a:gd name="connsiteX91" fmla="*/ 5452860 w 12192000"/>
              <a:gd name="connsiteY91" fmla="*/ 2180085 h 3482342"/>
              <a:gd name="connsiteX92" fmla="*/ 5414282 w 12192000"/>
              <a:gd name="connsiteY92" fmla="*/ 2183070 h 3482342"/>
              <a:gd name="connsiteX93" fmla="*/ 5368369 w 12192000"/>
              <a:gd name="connsiteY93" fmla="*/ 2204272 h 3482342"/>
              <a:gd name="connsiteX94" fmla="*/ 5336354 w 12192000"/>
              <a:gd name="connsiteY94" fmla="*/ 2218920 h 3482342"/>
              <a:gd name="connsiteX95" fmla="*/ 5291263 w 12192000"/>
              <a:gd name="connsiteY95" fmla="*/ 2239182 h 3482342"/>
              <a:gd name="connsiteX96" fmla="*/ 5255152 w 12192000"/>
              <a:gd name="connsiteY96" fmla="*/ 2247164 h 3482342"/>
              <a:gd name="connsiteX97" fmla="*/ 5233796 w 12192000"/>
              <a:gd name="connsiteY97" fmla="*/ 2268260 h 3482342"/>
              <a:gd name="connsiteX98" fmla="*/ 5212786 w 12192000"/>
              <a:gd name="connsiteY98" fmla="*/ 2296592 h 3482342"/>
              <a:gd name="connsiteX99" fmla="*/ 5173523 w 12192000"/>
              <a:gd name="connsiteY99" fmla="*/ 2309057 h 3482342"/>
              <a:gd name="connsiteX100" fmla="*/ 5123830 w 12192000"/>
              <a:gd name="connsiteY100" fmla="*/ 2307070 h 3482342"/>
              <a:gd name="connsiteX101" fmla="*/ 5065426 w 12192000"/>
              <a:gd name="connsiteY101" fmla="*/ 2324076 h 3482342"/>
              <a:gd name="connsiteX102" fmla="*/ 4975908 w 12192000"/>
              <a:gd name="connsiteY102" fmla="*/ 2364128 h 3482342"/>
              <a:gd name="connsiteX103" fmla="*/ 4913723 w 12192000"/>
              <a:gd name="connsiteY103" fmla="*/ 2385265 h 3482342"/>
              <a:gd name="connsiteX104" fmla="*/ 4746485 w 12192000"/>
              <a:gd name="connsiteY104" fmla="*/ 2451769 h 3482342"/>
              <a:gd name="connsiteX105" fmla="*/ 4681588 w 12192000"/>
              <a:gd name="connsiteY105" fmla="*/ 2467494 h 3482342"/>
              <a:gd name="connsiteX106" fmla="*/ 1783655 w 12192000"/>
              <a:gd name="connsiteY106" fmla="*/ 3163860 h 3482342"/>
              <a:gd name="connsiteX107" fmla="*/ 1325955 w 12192000"/>
              <a:gd name="connsiteY107" fmla="*/ 3176692 h 3482342"/>
              <a:gd name="connsiteX108" fmla="*/ 1190384 w 12192000"/>
              <a:gd name="connsiteY108" fmla="*/ 3203504 h 3482342"/>
              <a:gd name="connsiteX109" fmla="*/ 1094537 w 12192000"/>
              <a:gd name="connsiteY109" fmla="*/ 3229469 h 3482342"/>
              <a:gd name="connsiteX110" fmla="*/ 779276 w 12192000"/>
              <a:gd name="connsiteY110" fmla="*/ 3327290 h 3482342"/>
              <a:gd name="connsiteX111" fmla="*/ 600378 w 12192000"/>
              <a:gd name="connsiteY111" fmla="*/ 3335250 h 3482342"/>
              <a:gd name="connsiteX112" fmla="*/ 493457 w 12192000"/>
              <a:gd name="connsiteY112" fmla="*/ 3365044 h 3482342"/>
              <a:gd name="connsiteX113" fmla="*/ 349402 w 12192000"/>
              <a:gd name="connsiteY113" fmla="*/ 3380897 h 3482342"/>
              <a:gd name="connsiteX114" fmla="*/ 192183 w 12192000"/>
              <a:gd name="connsiteY114" fmla="*/ 3460075 h 3482342"/>
              <a:gd name="connsiteX115" fmla="*/ 46713 w 12192000"/>
              <a:gd name="connsiteY115" fmla="*/ 3462986 h 3482342"/>
              <a:gd name="connsiteX116" fmla="*/ 2765 w 12192000"/>
              <a:gd name="connsiteY116" fmla="*/ 3480770 h 3482342"/>
              <a:gd name="connsiteX117" fmla="*/ 0 w 12192000"/>
              <a:gd name="connsiteY117" fmla="*/ 3482342 h 3482342"/>
              <a:gd name="connsiteX118" fmla="*/ 0 w 12192000"/>
              <a:gd name="connsiteY11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120184 w 12192000"/>
              <a:gd name="connsiteY35" fmla="*/ 1466924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95949 w 12192000"/>
              <a:gd name="connsiteY53" fmla="*/ 1902425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41837 w 12192000"/>
              <a:gd name="connsiteY64" fmla="*/ 1840640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686657 w 12192000"/>
              <a:gd name="connsiteY70" fmla="*/ 1907344 h 3482342"/>
              <a:gd name="connsiteX71" fmla="*/ 6651330 w 12192000"/>
              <a:gd name="connsiteY71" fmla="*/ 1922921 h 3482342"/>
              <a:gd name="connsiteX72" fmla="*/ 6622958 w 12192000"/>
              <a:gd name="connsiteY72" fmla="*/ 1936255 h 3482342"/>
              <a:gd name="connsiteX73" fmla="*/ 6522602 w 12192000"/>
              <a:gd name="connsiteY73" fmla="*/ 1954133 h 3482342"/>
              <a:gd name="connsiteX74" fmla="*/ 6444344 w 12192000"/>
              <a:gd name="connsiteY74" fmla="*/ 1969663 h 3482342"/>
              <a:gd name="connsiteX75" fmla="*/ 6409626 w 12192000"/>
              <a:gd name="connsiteY75" fmla="*/ 1978846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87205 w 12192000"/>
              <a:gd name="connsiteY79" fmla="*/ 2060048 h 3482342"/>
              <a:gd name="connsiteX80" fmla="*/ 6138780 w 12192000"/>
              <a:gd name="connsiteY80" fmla="*/ 2081918 h 3482342"/>
              <a:gd name="connsiteX81" fmla="*/ 6120125 w 12192000"/>
              <a:gd name="connsiteY81" fmla="*/ 2109475 h 3482342"/>
              <a:gd name="connsiteX82" fmla="*/ 6056576 w 12192000"/>
              <a:gd name="connsiteY82" fmla="*/ 2120066 h 3482342"/>
              <a:gd name="connsiteX83" fmla="*/ 5993794 w 12192000"/>
              <a:gd name="connsiteY83" fmla="*/ 2122569 h 3482342"/>
              <a:gd name="connsiteX84" fmla="*/ 5943601 w 12192000"/>
              <a:gd name="connsiteY84" fmla="*/ 2137719 h 3482342"/>
              <a:gd name="connsiteX85" fmla="*/ 5898141 w 12192000"/>
              <a:gd name="connsiteY85" fmla="*/ 2144806 h 3482342"/>
              <a:gd name="connsiteX86" fmla="*/ 5855337 w 12192000"/>
              <a:gd name="connsiteY86" fmla="*/ 2137719 h 3482342"/>
              <a:gd name="connsiteX87" fmla="*/ 5817682 w 12192000"/>
              <a:gd name="connsiteY87" fmla="*/ 2157358 h 3482342"/>
              <a:gd name="connsiteX88" fmla="*/ 5735300 w 12192000"/>
              <a:gd name="connsiteY88" fmla="*/ 2158902 h 3482342"/>
              <a:gd name="connsiteX89" fmla="*/ 5591469 w 12192000"/>
              <a:gd name="connsiteY89" fmla="*/ 2178389 h 3482342"/>
              <a:gd name="connsiteX90" fmla="*/ 5505818 w 12192000"/>
              <a:gd name="connsiteY90" fmla="*/ 2194207 h 3482342"/>
              <a:gd name="connsiteX91" fmla="*/ 5452860 w 12192000"/>
              <a:gd name="connsiteY91" fmla="*/ 2180085 h 3482342"/>
              <a:gd name="connsiteX92" fmla="*/ 5414282 w 12192000"/>
              <a:gd name="connsiteY92" fmla="*/ 2183070 h 3482342"/>
              <a:gd name="connsiteX93" fmla="*/ 5368369 w 12192000"/>
              <a:gd name="connsiteY93" fmla="*/ 2204272 h 3482342"/>
              <a:gd name="connsiteX94" fmla="*/ 5336354 w 12192000"/>
              <a:gd name="connsiteY94" fmla="*/ 2218920 h 3482342"/>
              <a:gd name="connsiteX95" fmla="*/ 5291263 w 12192000"/>
              <a:gd name="connsiteY95" fmla="*/ 2239182 h 3482342"/>
              <a:gd name="connsiteX96" fmla="*/ 5255152 w 12192000"/>
              <a:gd name="connsiteY96" fmla="*/ 2247164 h 3482342"/>
              <a:gd name="connsiteX97" fmla="*/ 5233796 w 12192000"/>
              <a:gd name="connsiteY97" fmla="*/ 2268260 h 3482342"/>
              <a:gd name="connsiteX98" fmla="*/ 5212786 w 12192000"/>
              <a:gd name="connsiteY98" fmla="*/ 2296592 h 3482342"/>
              <a:gd name="connsiteX99" fmla="*/ 5173523 w 12192000"/>
              <a:gd name="connsiteY99" fmla="*/ 2309057 h 3482342"/>
              <a:gd name="connsiteX100" fmla="*/ 5123830 w 12192000"/>
              <a:gd name="connsiteY100" fmla="*/ 2307070 h 3482342"/>
              <a:gd name="connsiteX101" fmla="*/ 5065426 w 12192000"/>
              <a:gd name="connsiteY101" fmla="*/ 2324076 h 3482342"/>
              <a:gd name="connsiteX102" fmla="*/ 4975908 w 12192000"/>
              <a:gd name="connsiteY102" fmla="*/ 2364128 h 3482342"/>
              <a:gd name="connsiteX103" fmla="*/ 4913723 w 12192000"/>
              <a:gd name="connsiteY103" fmla="*/ 2385265 h 3482342"/>
              <a:gd name="connsiteX104" fmla="*/ 4746485 w 12192000"/>
              <a:gd name="connsiteY104" fmla="*/ 2451769 h 3482342"/>
              <a:gd name="connsiteX105" fmla="*/ 4681588 w 12192000"/>
              <a:gd name="connsiteY105" fmla="*/ 2467494 h 3482342"/>
              <a:gd name="connsiteX106" fmla="*/ 1783655 w 12192000"/>
              <a:gd name="connsiteY106" fmla="*/ 3163860 h 3482342"/>
              <a:gd name="connsiteX107" fmla="*/ 1325955 w 12192000"/>
              <a:gd name="connsiteY107" fmla="*/ 3176692 h 3482342"/>
              <a:gd name="connsiteX108" fmla="*/ 1190384 w 12192000"/>
              <a:gd name="connsiteY108" fmla="*/ 3203504 h 3482342"/>
              <a:gd name="connsiteX109" fmla="*/ 1094537 w 12192000"/>
              <a:gd name="connsiteY109" fmla="*/ 3229469 h 3482342"/>
              <a:gd name="connsiteX110" fmla="*/ 779276 w 12192000"/>
              <a:gd name="connsiteY110" fmla="*/ 3327290 h 3482342"/>
              <a:gd name="connsiteX111" fmla="*/ 600378 w 12192000"/>
              <a:gd name="connsiteY111" fmla="*/ 3335250 h 3482342"/>
              <a:gd name="connsiteX112" fmla="*/ 493457 w 12192000"/>
              <a:gd name="connsiteY112" fmla="*/ 3365044 h 3482342"/>
              <a:gd name="connsiteX113" fmla="*/ 349402 w 12192000"/>
              <a:gd name="connsiteY113" fmla="*/ 3380897 h 3482342"/>
              <a:gd name="connsiteX114" fmla="*/ 192183 w 12192000"/>
              <a:gd name="connsiteY114" fmla="*/ 3460075 h 3482342"/>
              <a:gd name="connsiteX115" fmla="*/ 46713 w 12192000"/>
              <a:gd name="connsiteY115" fmla="*/ 3462986 h 3482342"/>
              <a:gd name="connsiteX116" fmla="*/ 2765 w 12192000"/>
              <a:gd name="connsiteY116" fmla="*/ 3480770 h 3482342"/>
              <a:gd name="connsiteX117" fmla="*/ 0 w 12192000"/>
              <a:gd name="connsiteY117" fmla="*/ 3482342 h 3482342"/>
              <a:gd name="connsiteX118" fmla="*/ 0 w 12192000"/>
              <a:gd name="connsiteY11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01385 w 12192000"/>
              <a:gd name="connsiteY34" fmla="*/ 1477515 h 3482342"/>
              <a:gd name="connsiteX35" fmla="*/ 10120184 w 12192000"/>
              <a:gd name="connsiteY35" fmla="*/ 1466924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95949 w 12192000"/>
              <a:gd name="connsiteY53" fmla="*/ 1902425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41837 w 12192000"/>
              <a:gd name="connsiteY64" fmla="*/ 1840640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686657 w 12192000"/>
              <a:gd name="connsiteY70" fmla="*/ 1907344 h 3482342"/>
              <a:gd name="connsiteX71" fmla="*/ 6651330 w 12192000"/>
              <a:gd name="connsiteY71" fmla="*/ 1922921 h 3482342"/>
              <a:gd name="connsiteX72" fmla="*/ 6622958 w 12192000"/>
              <a:gd name="connsiteY72" fmla="*/ 1936255 h 3482342"/>
              <a:gd name="connsiteX73" fmla="*/ 6522602 w 12192000"/>
              <a:gd name="connsiteY73" fmla="*/ 1954133 h 3482342"/>
              <a:gd name="connsiteX74" fmla="*/ 6444344 w 12192000"/>
              <a:gd name="connsiteY74" fmla="*/ 1969663 h 3482342"/>
              <a:gd name="connsiteX75" fmla="*/ 6409626 w 12192000"/>
              <a:gd name="connsiteY75" fmla="*/ 1978846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87205 w 12192000"/>
              <a:gd name="connsiteY79" fmla="*/ 2060048 h 3482342"/>
              <a:gd name="connsiteX80" fmla="*/ 6138780 w 12192000"/>
              <a:gd name="connsiteY80" fmla="*/ 2081918 h 3482342"/>
              <a:gd name="connsiteX81" fmla="*/ 6120125 w 12192000"/>
              <a:gd name="connsiteY81" fmla="*/ 2109475 h 3482342"/>
              <a:gd name="connsiteX82" fmla="*/ 6056576 w 12192000"/>
              <a:gd name="connsiteY82" fmla="*/ 2120066 h 3482342"/>
              <a:gd name="connsiteX83" fmla="*/ 5993794 w 12192000"/>
              <a:gd name="connsiteY83" fmla="*/ 2122569 h 3482342"/>
              <a:gd name="connsiteX84" fmla="*/ 5943601 w 12192000"/>
              <a:gd name="connsiteY84" fmla="*/ 2137719 h 3482342"/>
              <a:gd name="connsiteX85" fmla="*/ 5898141 w 12192000"/>
              <a:gd name="connsiteY85" fmla="*/ 2144806 h 3482342"/>
              <a:gd name="connsiteX86" fmla="*/ 5855337 w 12192000"/>
              <a:gd name="connsiteY86" fmla="*/ 2137719 h 3482342"/>
              <a:gd name="connsiteX87" fmla="*/ 5817682 w 12192000"/>
              <a:gd name="connsiteY87" fmla="*/ 2157358 h 3482342"/>
              <a:gd name="connsiteX88" fmla="*/ 5735300 w 12192000"/>
              <a:gd name="connsiteY88" fmla="*/ 2158902 h 3482342"/>
              <a:gd name="connsiteX89" fmla="*/ 5591469 w 12192000"/>
              <a:gd name="connsiteY89" fmla="*/ 2178389 h 3482342"/>
              <a:gd name="connsiteX90" fmla="*/ 5505818 w 12192000"/>
              <a:gd name="connsiteY90" fmla="*/ 2194207 h 3482342"/>
              <a:gd name="connsiteX91" fmla="*/ 5452860 w 12192000"/>
              <a:gd name="connsiteY91" fmla="*/ 2180085 h 3482342"/>
              <a:gd name="connsiteX92" fmla="*/ 5414282 w 12192000"/>
              <a:gd name="connsiteY92" fmla="*/ 2183070 h 3482342"/>
              <a:gd name="connsiteX93" fmla="*/ 5368369 w 12192000"/>
              <a:gd name="connsiteY93" fmla="*/ 2204272 h 3482342"/>
              <a:gd name="connsiteX94" fmla="*/ 5336354 w 12192000"/>
              <a:gd name="connsiteY94" fmla="*/ 2218920 h 3482342"/>
              <a:gd name="connsiteX95" fmla="*/ 5291263 w 12192000"/>
              <a:gd name="connsiteY95" fmla="*/ 2239182 h 3482342"/>
              <a:gd name="connsiteX96" fmla="*/ 5255152 w 12192000"/>
              <a:gd name="connsiteY96" fmla="*/ 2247164 h 3482342"/>
              <a:gd name="connsiteX97" fmla="*/ 5233796 w 12192000"/>
              <a:gd name="connsiteY97" fmla="*/ 2268260 h 3482342"/>
              <a:gd name="connsiteX98" fmla="*/ 5212786 w 12192000"/>
              <a:gd name="connsiteY98" fmla="*/ 2296592 h 3482342"/>
              <a:gd name="connsiteX99" fmla="*/ 5173523 w 12192000"/>
              <a:gd name="connsiteY99" fmla="*/ 2309057 h 3482342"/>
              <a:gd name="connsiteX100" fmla="*/ 5123830 w 12192000"/>
              <a:gd name="connsiteY100" fmla="*/ 2307070 h 3482342"/>
              <a:gd name="connsiteX101" fmla="*/ 5065426 w 12192000"/>
              <a:gd name="connsiteY101" fmla="*/ 2324076 h 3482342"/>
              <a:gd name="connsiteX102" fmla="*/ 4975908 w 12192000"/>
              <a:gd name="connsiteY102" fmla="*/ 2364128 h 3482342"/>
              <a:gd name="connsiteX103" fmla="*/ 4913723 w 12192000"/>
              <a:gd name="connsiteY103" fmla="*/ 2385265 h 3482342"/>
              <a:gd name="connsiteX104" fmla="*/ 4746485 w 12192000"/>
              <a:gd name="connsiteY104" fmla="*/ 2451769 h 3482342"/>
              <a:gd name="connsiteX105" fmla="*/ 4681588 w 12192000"/>
              <a:gd name="connsiteY105" fmla="*/ 2467494 h 3482342"/>
              <a:gd name="connsiteX106" fmla="*/ 1783655 w 12192000"/>
              <a:gd name="connsiteY106" fmla="*/ 3163860 h 3482342"/>
              <a:gd name="connsiteX107" fmla="*/ 1325955 w 12192000"/>
              <a:gd name="connsiteY107" fmla="*/ 3176692 h 3482342"/>
              <a:gd name="connsiteX108" fmla="*/ 1190384 w 12192000"/>
              <a:gd name="connsiteY108" fmla="*/ 3203504 h 3482342"/>
              <a:gd name="connsiteX109" fmla="*/ 1094537 w 12192000"/>
              <a:gd name="connsiteY109" fmla="*/ 3229469 h 3482342"/>
              <a:gd name="connsiteX110" fmla="*/ 779276 w 12192000"/>
              <a:gd name="connsiteY110" fmla="*/ 3327290 h 3482342"/>
              <a:gd name="connsiteX111" fmla="*/ 600378 w 12192000"/>
              <a:gd name="connsiteY111" fmla="*/ 3335250 h 3482342"/>
              <a:gd name="connsiteX112" fmla="*/ 493457 w 12192000"/>
              <a:gd name="connsiteY112" fmla="*/ 3365044 h 3482342"/>
              <a:gd name="connsiteX113" fmla="*/ 349402 w 12192000"/>
              <a:gd name="connsiteY113" fmla="*/ 3380897 h 3482342"/>
              <a:gd name="connsiteX114" fmla="*/ 192183 w 12192000"/>
              <a:gd name="connsiteY114" fmla="*/ 3460075 h 3482342"/>
              <a:gd name="connsiteX115" fmla="*/ 46713 w 12192000"/>
              <a:gd name="connsiteY115" fmla="*/ 3462986 h 3482342"/>
              <a:gd name="connsiteX116" fmla="*/ 2765 w 12192000"/>
              <a:gd name="connsiteY116" fmla="*/ 3480770 h 3482342"/>
              <a:gd name="connsiteX117" fmla="*/ 0 w 12192000"/>
              <a:gd name="connsiteY117" fmla="*/ 3482342 h 3482342"/>
              <a:gd name="connsiteX118" fmla="*/ 0 w 12192000"/>
              <a:gd name="connsiteY11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75804 w 12192000"/>
              <a:gd name="connsiteY19" fmla="*/ 1067977 h 3482342"/>
              <a:gd name="connsiteX20" fmla="*/ 11120819 w 12192000"/>
              <a:gd name="connsiteY20" fmla="*/ 1126133 h 3482342"/>
              <a:gd name="connsiteX21" fmla="*/ 11028687 w 12192000"/>
              <a:gd name="connsiteY21" fmla="*/ 1199018 h 3482342"/>
              <a:gd name="connsiteX22" fmla="*/ 10960443 w 12192000"/>
              <a:gd name="connsiteY22" fmla="*/ 1244502 h 3482342"/>
              <a:gd name="connsiteX23" fmla="*/ 10850998 w 12192000"/>
              <a:gd name="connsiteY23" fmla="*/ 1269215 h 3482342"/>
              <a:gd name="connsiteX24" fmla="*/ 10815658 w 12192000"/>
              <a:gd name="connsiteY24" fmla="*/ 1287849 h 3482342"/>
              <a:gd name="connsiteX25" fmla="*/ 10679906 w 12192000"/>
              <a:gd name="connsiteY25" fmla="*/ 1324988 h 3482342"/>
              <a:gd name="connsiteX26" fmla="*/ 10636304 w 12192000"/>
              <a:gd name="connsiteY26" fmla="*/ 1317928 h 3482342"/>
              <a:gd name="connsiteX27" fmla="*/ 10603863 w 12192000"/>
              <a:gd name="connsiteY27" fmla="*/ 1346886 h 3482342"/>
              <a:gd name="connsiteX28" fmla="*/ 10573203 w 12192000"/>
              <a:gd name="connsiteY28" fmla="*/ 1351996 h 3482342"/>
              <a:gd name="connsiteX29" fmla="*/ 10513263 w 12192000"/>
              <a:gd name="connsiteY29" fmla="*/ 1350756 h 3482342"/>
              <a:gd name="connsiteX30" fmla="*/ 10464012 w 12192000"/>
              <a:gd name="connsiteY30" fmla="*/ 1391778 h 3482342"/>
              <a:gd name="connsiteX31" fmla="*/ 10405409 w 12192000"/>
              <a:gd name="connsiteY31" fmla="*/ 1422789 h 3482342"/>
              <a:gd name="connsiteX32" fmla="*/ 10370530 w 12192000"/>
              <a:gd name="connsiteY32" fmla="*/ 1441596 h 3482342"/>
              <a:gd name="connsiteX33" fmla="*/ 10314361 w 12192000"/>
              <a:gd name="connsiteY33" fmla="*/ 1466924 h 3482342"/>
              <a:gd name="connsiteX34" fmla="*/ 10264922 w 12192000"/>
              <a:gd name="connsiteY34" fmla="*/ 1472107 h 3482342"/>
              <a:gd name="connsiteX35" fmla="*/ 10201385 w 12192000"/>
              <a:gd name="connsiteY35" fmla="*/ 1477515 h 3482342"/>
              <a:gd name="connsiteX36" fmla="*/ 10120184 w 12192000"/>
              <a:gd name="connsiteY36" fmla="*/ 1466924 h 3482342"/>
              <a:gd name="connsiteX37" fmla="*/ 10058690 w 12192000"/>
              <a:gd name="connsiteY37" fmla="*/ 1474888 h 3482342"/>
              <a:gd name="connsiteX38" fmla="*/ 10004424 w 12192000"/>
              <a:gd name="connsiteY38" fmla="*/ 1489801 h 3482342"/>
              <a:gd name="connsiteX39" fmla="*/ 9999951 w 12192000"/>
              <a:gd name="connsiteY39" fmla="*/ 1499127 h 3482342"/>
              <a:gd name="connsiteX40" fmla="*/ 9845462 w 12192000"/>
              <a:gd name="connsiteY40" fmla="*/ 1548192 h 3482342"/>
              <a:gd name="connsiteX41" fmla="*/ 9736156 w 12192000"/>
              <a:gd name="connsiteY41" fmla="*/ 1581928 h 3482342"/>
              <a:gd name="connsiteX42" fmla="*/ 9693355 w 12192000"/>
              <a:gd name="connsiteY42" fmla="*/ 1602632 h 3482342"/>
              <a:gd name="connsiteX43" fmla="*/ 9664242 w 12192000"/>
              <a:gd name="connsiteY43" fmla="*/ 1622075 h 3482342"/>
              <a:gd name="connsiteX44" fmla="*/ 9579195 w 12192000"/>
              <a:gd name="connsiteY44" fmla="*/ 1648017 h 3482342"/>
              <a:gd name="connsiteX45" fmla="*/ 9433652 w 12192000"/>
              <a:gd name="connsiteY45" fmla="*/ 1681174 h 3482342"/>
              <a:gd name="connsiteX46" fmla="*/ 9403775 w 12192000"/>
              <a:gd name="connsiteY46" fmla="*/ 1690403 h 3482342"/>
              <a:gd name="connsiteX47" fmla="*/ 9382503 w 12192000"/>
              <a:gd name="connsiteY47" fmla="*/ 1706957 h 3482342"/>
              <a:gd name="connsiteX48" fmla="*/ 9381410 w 12192000"/>
              <a:gd name="connsiteY48" fmla="*/ 1718312 h 3482342"/>
              <a:gd name="connsiteX49" fmla="*/ 9365685 w 12192000"/>
              <a:gd name="connsiteY49" fmla="*/ 1724772 h 3482342"/>
              <a:gd name="connsiteX50" fmla="*/ 9278020 w 12192000"/>
              <a:gd name="connsiteY50" fmla="*/ 1741161 h 3482342"/>
              <a:gd name="connsiteX51" fmla="*/ 9217145 w 12192000"/>
              <a:gd name="connsiteY51" fmla="*/ 1771195 h 3482342"/>
              <a:gd name="connsiteX52" fmla="*/ 8955875 w 12192000"/>
              <a:gd name="connsiteY52" fmla="*/ 1796806 h 3482342"/>
              <a:gd name="connsiteX53" fmla="*/ 8648415 w 12192000"/>
              <a:gd name="connsiteY53" fmla="*/ 1878623 h 3482342"/>
              <a:gd name="connsiteX54" fmla="*/ 8495949 w 12192000"/>
              <a:gd name="connsiteY54" fmla="*/ 1902425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41837 w 12192000"/>
              <a:gd name="connsiteY65" fmla="*/ 1840640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686657 w 12192000"/>
              <a:gd name="connsiteY71" fmla="*/ 1907344 h 3482342"/>
              <a:gd name="connsiteX72" fmla="*/ 6651330 w 12192000"/>
              <a:gd name="connsiteY72" fmla="*/ 1922921 h 3482342"/>
              <a:gd name="connsiteX73" fmla="*/ 6622958 w 12192000"/>
              <a:gd name="connsiteY73" fmla="*/ 1936255 h 3482342"/>
              <a:gd name="connsiteX74" fmla="*/ 6522602 w 12192000"/>
              <a:gd name="connsiteY74" fmla="*/ 1954133 h 3482342"/>
              <a:gd name="connsiteX75" fmla="*/ 6444344 w 12192000"/>
              <a:gd name="connsiteY75" fmla="*/ 1969663 h 3482342"/>
              <a:gd name="connsiteX76" fmla="*/ 6409626 w 12192000"/>
              <a:gd name="connsiteY76" fmla="*/ 1978846 h 3482342"/>
              <a:gd name="connsiteX77" fmla="*/ 6333446 w 12192000"/>
              <a:gd name="connsiteY77" fmla="*/ 1997163 h 3482342"/>
              <a:gd name="connsiteX78" fmla="*/ 6294933 w 12192000"/>
              <a:gd name="connsiteY78" fmla="*/ 2019412 h 3482342"/>
              <a:gd name="connsiteX79" fmla="*/ 6238719 w 12192000"/>
              <a:gd name="connsiteY79" fmla="*/ 2042547 h 3482342"/>
              <a:gd name="connsiteX80" fmla="*/ 6187205 w 12192000"/>
              <a:gd name="connsiteY80" fmla="*/ 2060048 h 3482342"/>
              <a:gd name="connsiteX81" fmla="*/ 6138780 w 12192000"/>
              <a:gd name="connsiteY81" fmla="*/ 2081918 h 3482342"/>
              <a:gd name="connsiteX82" fmla="*/ 6120125 w 12192000"/>
              <a:gd name="connsiteY82" fmla="*/ 2109475 h 3482342"/>
              <a:gd name="connsiteX83" fmla="*/ 6056576 w 12192000"/>
              <a:gd name="connsiteY83" fmla="*/ 2120066 h 3482342"/>
              <a:gd name="connsiteX84" fmla="*/ 5993794 w 12192000"/>
              <a:gd name="connsiteY84" fmla="*/ 2122569 h 3482342"/>
              <a:gd name="connsiteX85" fmla="*/ 5943601 w 12192000"/>
              <a:gd name="connsiteY85" fmla="*/ 2137719 h 3482342"/>
              <a:gd name="connsiteX86" fmla="*/ 5898141 w 12192000"/>
              <a:gd name="connsiteY86" fmla="*/ 2144806 h 3482342"/>
              <a:gd name="connsiteX87" fmla="*/ 5855337 w 12192000"/>
              <a:gd name="connsiteY87" fmla="*/ 2137719 h 3482342"/>
              <a:gd name="connsiteX88" fmla="*/ 5817682 w 12192000"/>
              <a:gd name="connsiteY88" fmla="*/ 2157358 h 3482342"/>
              <a:gd name="connsiteX89" fmla="*/ 5735300 w 12192000"/>
              <a:gd name="connsiteY89" fmla="*/ 2158902 h 3482342"/>
              <a:gd name="connsiteX90" fmla="*/ 5591469 w 12192000"/>
              <a:gd name="connsiteY90" fmla="*/ 2178389 h 3482342"/>
              <a:gd name="connsiteX91" fmla="*/ 5505818 w 12192000"/>
              <a:gd name="connsiteY91" fmla="*/ 2194207 h 3482342"/>
              <a:gd name="connsiteX92" fmla="*/ 5452860 w 12192000"/>
              <a:gd name="connsiteY92" fmla="*/ 2180085 h 3482342"/>
              <a:gd name="connsiteX93" fmla="*/ 5414282 w 12192000"/>
              <a:gd name="connsiteY93" fmla="*/ 2183070 h 3482342"/>
              <a:gd name="connsiteX94" fmla="*/ 5368369 w 12192000"/>
              <a:gd name="connsiteY94" fmla="*/ 2204272 h 3482342"/>
              <a:gd name="connsiteX95" fmla="*/ 5336354 w 12192000"/>
              <a:gd name="connsiteY95" fmla="*/ 2218920 h 3482342"/>
              <a:gd name="connsiteX96" fmla="*/ 5291263 w 12192000"/>
              <a:gd name="connsiteY96" fmla="*/ 2239182 h 3482342"/>
              <a:gd name="connsiteX97" fmla="*/ 5255152 w 12192000"/>
              <a:gd name="connsiteY97" fmla="*/ 2247164 h 3482342"/>
              <a:gd name="connsiteX98" fmla="*/ 5233796 w 12192000"/>
              <a:gd name="connsiteY98" fmla="*/ 2268260 h 3482342"/>
              <a:gd name="connsiteX99" fmla="*/ 5212786 w 12192000"/>
              <a:gd name="connsiteY99" fmla="*/ 2296592 h 3482342"/>
              <a:gd name="connsiteX100" fmla="*/ 5173523 w 12192000"/>
              <a:gd name="connsiteY100" fmla="*/ 2309057 h 3482342"/>
              <a:gd name="connsiteX101" fmla="*/ 5123830 w 12192000"/>
              <a:gd name="connsiteY101" fmla="*/ 2307070 h 3482342"/>
              <a:gd name="connsiteX102" fmla="*/ 5065426 w 12192000"/>
              <a:gd name="connsiteY102" fmla="*/ 2324076 h 3482342"/>
              <a:gd name="connsiteX103" fmla="*/ 4975908 w 12192000"/>
              <a:gd name="connsiteY103" fmla="*/ 2364128 h 3482342"/>
              <a:gd name="connsiteX104" fmla="*/ 4913723 w 12192000"/>
              <a:gd name="connsiteY104" fmla="*/ 2385265 h 3482342"/>
              <a:gd name="connsiteX105" fmla="*/ 4746485 w 12192000"/>
              <a:gd name="connsiteY105" fmla="*/ 2451769 h 3482342"/>
              <a:gd name="connsiteX106" fmla="*/ 4681588 w 12192000"/>
              <a:gd name="connsiteY106" fmla="*/ 2467494 h 3482342"/>
              <a:gd name="connsiteX107" fmla="*/ 1783655 w 12192000"/>
              <a:gd name="connsiteY107" fmla="*/ 3163860 h 3482342"/>
              <a:gd name="connsiteX108" fmla="*/ 1325955 w 12192000"/>
              <a:gd name="connsiteY108" fmla="*/ 3176692 h 3482342"/>
              <a:gd name="connsiteX109" fmla="*/ 1190384 w 12192000"/>
              <a:gd name="connsiteY109" fmla="*/ 3203504 h 3482342"/>
              <a:gd name="connsiteX110" fmla="*/ 1094537 w 12192000"/>
              <a:gd name="connsiteY110" fmla="*/ 3229469 h 3482342"/>
              <a:gd name="connsiteX111" fmla="*/ 779276 w 12192000"/>
              <a:gd name="connsiteY111" fmla="*/ 3327290 h 3482342"/>
              <a:gd name="connsiteX112" fmla="*/ 600378 w 12192000"/>
              <a:gd name="connsiteY112" fmla="*/ 3335250 h 3482342"/>
              <a:gd name="connsiteX113" fmla="*/ 493457 w 12192000"/>
              <a:gd name="connsiteY113" fmla="*/ 3365044 h 3482342"/>
              <a:gd name="connsiteX114" fmla="*/ 349402 w 12192000"/>
              <a:gd name="connsiteY114" fmla="*/ 3380897 h 3482342"/>
              <a:gd name="connsiteX115" fmla="*/ 192183 w 12192000"/>
              <a:gd name="connsiteY115" fmla="*/ 3460075 h 3482342"/>
              <a:gd name="connsiteX116" fmla="*/ 46713 w 12192000"/>
              <a:gd name="connsiteY116" fmla="*/ 3462986 h 3482342"/>
              <a:gd name="connsiteX117" fmla="*/ 2765 w 12192000"/>
              <a:gd name="connsiteY117" fmla="*/ 3480770 h 3482342"/>
              <a:gd name="connsiteX118" fmla="*/ 0 w 12192000"/>
              <a:gd name="connsiteY118" fmla="*/ 3482342 h 3482342"/>
              <a:gd name="connsiteX119" fmla="*/ 0 w 12192000"/>
              <a:gd name="connsiteY11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6987 w 12192000"/>
              <a:gd name="connsiteY18" fmla="*/ 1000897 h 3482342"/>
              <a:gd name="connsiteX19" fmla="*/ 11193568 w 12192000"/>
              <a:gd name="connsiteY19" fmla="*/ 1039464 h 3482342"/>
              <a:gd name="connsiteX20" fmla="*/ 11175804 w 12192000"/>
              <a:gd name="connsiteY20" fmla="*/ 1067977 h 3482342"/>
              <a:gd name="connsiteX21" fmla="*/ 11120819 w 12192000"/>
              <a:gd name="connsiteY21" fmla="*/ 1126133 h 3482342"/>
              <a:gd name="connsiteX22" fmla="*/ 11028687 w 12192000"/>
              <a:gd name="connsiteY22" fmla="*/ 1199018 h 3482342"/>
              <a:gd name="connsiteX23" fmla="*/ 10960443 w 12192000"/>
              <a:gd name="connsiteY23" fmla="*/ 1244502 h 3482342"/>
              <a:gd name="connsiteX24" fmla="*/ 10850998 w 12192000"/>
              <a:gd name="connsiteY24" fmla="*/ 1269215 h 3482342"/>
              <a:gd name="connsiteX25" fmla="*/ 10815658 w 12192000"/>
              <a:gd name="connsiteY25" fmla="*/ 1287849 h 3482342"/>
              <a:gd name="connsiteX26" fmla="*/ 10679906 w 12192000"/>
              <a:gd name="connsiteY26" fmla="*/ 1324988 h 3482342"/>
              <a:gd name="connsiteX27" fmla="*/ 10636304 w 12192000"/>
              <a:gd name="connsiteY27" fmla="*/ 1317928 h 3482342"/>
              <a:gd name="connsiteX28" fmla="*/ 10603863 w 12192000"/>
              <a:gd name="connsiteY28" fmla="*/ 1346886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314361 w 12192000"/>
              <a:gd name="connsiteY34" fmla="*/ 1466924 h 3482342"/>
              <a:gd name="connsiteX35" fmla="*/ 10264922 w 12192000"/>
              <a:gd name="connsiteY35" fmla="*/ 1472107 h 3482342"/>
              <a:gd name="connsiteX36" fmla="*/ 10201385 w 12192000"/>
              <a:gd name="connsiteY36" fmla="*/ 1477515 h 3482342"/>
              <a:gd name="connsiteX37" fmla="*/ 10120184 w 12192000"/>
              <a:gd name="connsiteY37" fmla="*/ 1466924 h 3482342"/>
              <a:gd name="connsiteX38" fmla="*/ 10058690 w 12192000"/>
              <a:gd name="connsiteY38" fmla="*/ 1474888 h 3482342"/>
              <a:gd name="connsiteX39" fmla="*/ 10004424 w 12192000"/>
              <a:gd name="connsiteY39" fmla="*/ 1489801 h 3482342"/>
              <a:gd name="connsiteX40" fmla="*/ 9999951 w 12192000"/>
              <a:gd name="connsiteY40" fmla="*/ 1499127 h 3482342"/>
              <a:gd name="connsiteX41" fmla="*/ 9845462 w 12192000"/>
              <a:gd name="connsiteY41" fmla="*/ 1548192 h 3482342"/>
              <a:gd name="connsiteX42" fmla="*/ 9736156 w 12192000"/>
              <a:gd name="connsiteY42" fmla="*/ 1581928 h 3482342"/>
              <a:gd name="connsiteX43" fmla="*/ 9693355 w 12192000"/>
              <a:gd name="connsiteY43" fmla="*/ 1602632 h 3482342"/>
              <a:gd name="connsiteX44" fmla="*/ 9664242 w 12192000"/>
              <a:gd name="connsiteY44" fmla="*/ 1622075 h 3482342"/>
              <a:gd name="connsiteX45" fmla="*/ 9579195 w 12192000"/>
              <a:gd name="connsiteY45" fmla="*/ 1648017 h 3482342"/>
              <a:gd name="connsiteX46" fmla="*/ 9433652 w 12192000"/>
              <a:gd name="connsiteY46" fmla="*/ 1681174 h 3482342"/>
              <a:gd name="connsiteX47" fmla="*/ 9403775 w 12192000"/>
              <a:gd name="connsiteY47" fmla="*/ 1690403 h 3482342"/>
              <a:gd name="connsiteX48" fmla="*/ 9382503 w 12192000"/>
              <a:gd name="connsiteY48" fmla="*/ 1706957 h 3482342"/>
              <a:gd name="connsiteX49" fmla="*/ 9381410 w 12192000"/>
              <a:gd name="connsiteY49" fmla="*/ 1718312 h 3482342"/>
              <a:gd name="connsiteX50" fmla="*/ 9365685 w 12192000"/>
              <a:gd name="connsiteY50" fmla="*/ 1724772 h 3482342"/>
              <a:gd name="connsiteX51" fmla="*/ 9278020 w 12192000"/>
              <a:gd name="connsiteY51" fmla="*/ 1741161 h 3482342"/>
              <a:gd name="connsiteX52" fmla="*/ 9217145 w 12192000"/>
              <a:gd name="connsiteY52" fmla="*/ 1771195 h 3482342"/>
              <a:gd name="connsiteX53" fmla="*/ 8955875 w 12192000"/>
              <a:gd name="connsiteY53" fmla="*/ 1796806 h 3482342"/>
              <a:gd name="connsiteX54" fmla="*/ 8648415 w 12192000"/>
              <a:gd name="connsiteY54" fmla="*/ 1878623 h 3482342"/>
              <a:gd name="connsiteX55" fmla="*/ 8495949 w 12192000"/>
              <a:gd name="connsiteY55" fmla="*/ 1902425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41837 w 12192000"/>
              <a:gd name="connsiteY66" fmla="*/ 1840640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686657 w 12192000"/>
              <a:gd name="connsiteY72" fmla="*/ 1907344 h 3482342"/>
              <a:gd name="connsiteX73" fmla="*/ 6651330 w 12192000"/>
              <a:gd name="connsiteY73" fmla="*/ 1922921 h 3482342"/>
              <a:gd name="connsiteX74" fmla="*/ 6622958 w 12192000"/>
              <a:gd name="connsiteY74" fmla="*/ 1936255 h 3482342"/>
              <a:gd name="connsiteX75" fmla="*/ 6522602 w 12192000"/>
              <a:gd name="connsiteY75" fmla="*/ 1954133 h 3482342"/>
              <a:gd name="connsiteX76" fmla="*/ 6444344 w 12192000"/>
              <a:gd name="connsiteY76" fmla="*/ 1969663 h 3482342"/>
              <a:gd name="connsiteX77" fmla="*/ 6409626 w 12192000"/>
              <a:gd name="connsiteY77" fmla="*/ 1978846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87205 w 12192000"/>
              <a:gd name="connsiteY81" fmla="*/ 2060048 h 3482342"/>
              <a:gd name="connsiteX82" fmla="*/ 6138780 w 12192000"/>
              <a:gd name="connsiteY82" fmla="*/ 2081918 h 3482342"/>
              <a:gd name="connsiteX83" fmla="*/ 6120125 w 12192000"/>
              <a:gd name="connsiteY83" fmla="*/ 2109475 h 3482342"/>
              <a:gd name="connsiteX84" fmla="*/ 6056576 w 12192000"/>
              <a:gd name="connsiteY84" fmla="*/ 2120066 h 3482342"/>
              <a:gd name="connsiteX85" fmla="*/ 5993794 w 12192000"/>
              <a:gd name="connsiteY85" fmla="*/ 2122569 h 3482342"/>
              <a:gd name="connsiteX86" fmla="*/ 5943601 w 12192000"/>
              <a:gd name="connsiteY86" fmla="*/ 2137719 h 3482342"/>
              <a:gd name="connsiteX87" fmla="*/ 5898141 w 12192000"/>
              <a:gd name="connsiteY87" fmla="*/ 2144806 h 3482342"/>
              <a:gd name="connsiteX88" fmla="*/ 5855337 w 12192000"/>
              <a:gd name="connsiteY88" fmla="*/ 2137719 h 3482342"/>
              <a:gd name="connsiteX89" fmla="*/ 5817682 w 12192000"/>
              <a:gd name="connsiteY89" fmla="*/ 2157358 h 3482342"/>
              <a:gd name="connsiteX90" fmla="*/ 5735300 w 12192000"/>
              <a:gd name="connsiteY90" fmla="*/ 2158902 h 3482342"/>
              <a:gd name="connsiteX91" fmla="*/ 5591469 w 12192000"/>
              <a:gd name="connsiteY91" fmla="*/ 2178389 h 3482342"/>
              <a:gd name="connsiteX92" fmla="*/ 5505818 w 12192000"/>
              <a:gd name="connsiteY92" fmla="*/ 2194207 h 3482342"/>
              <a:gd name="connsiteX93" fmla="*/ 5452860 w 12192000"/>
              <a:gd name="connsiteY93" fmla="*/ 2180085 h 3482342"/>
              <a:gd name="connsiteX94" fmla="*/ 5414282 w 12192000"/>
              <a:gd name="connsiteY94" fmla="*/ 2183070 h 3482342"/>
              <a:gd name="connsiteX95" fmla="*/ 5368369 w 12192000"/>
              <a:gd name="connsiteY95" fmla="*/ 2204272 h 3482342"/>
              <a:gd name="connsiteX96" fmla="*/ 5336354 w 12192000"/>
              <a:gd name="connsiteY96" fmla="*/ 2218920 h 3482342"/>
              <a:gd name="connsiteX97" fmla="*/ 5291263 w 12192000"/>
              <a:gd name="connsiteY97" fmla="*/ 2239182 h 3482342"/>
              <a:gd name="connsiteX98" fmla="*/ 5255152 w 12192000"/>
              <a:gd name="connsiteY98" fmla="*/ 2247164 h 3482342"/>
              <a:gd name="connsiteX99" fmla="*/ 5233796 w 12192000"/>
              <a:gd name="connsiteY99" fmla="*/ 2268260 h 3482342"/>
              <a:gd name="connsiteX100" fmla="*/ 5212786 w 12192000"/>
              <a:gd name="connsiteY100" fmla="*/ 2296592 h 3482342"/>
              <a:gd name="connsiteX101" fmla="*/ 5173523 w 12192000"/>
              <a:gd name="connsiteY101" fmla="*/ 2309057 h 3482342"/>
              <a:gd name="connsiteX102" fmla="*/ 5123830 w 12192000"/>
              <a:gd name="connsiteY102" fmla="*/ 2307070 h 3482342"/>
              <a:gd name="connsiteX103" fmla="*/ 5065426 w 12192000"/>
              <a:gd name="connsiteY103" fmla="*/ 2324076 h 3482342"/>
              <a:gd name="connsiteX104" fmla="*/ 4975908 w 12192000"/>
              <a:gd name="connsiteY104" fmla="*/ 2364128 h 3482342"/>
              <a:gd name="connsiteX105" fmla="*/ 4913723 w 12192000"/>
              <a:gd name="connsiteY105" fmla="*/ 2385265 h 3482342"/>
              <a:gd name="connsiteX106" fmla="*/ 4746485 w 12192000"/>
              <a:gd name="connsiteY106" fmla="*/ 2451769 h 3482342"/>
              <a:gd name="connsiteX107" fmla="*/ 4681588 w 12192000"/>
              <a:gd name="connsiteY107" fmla="*/ 2467494 h 3482342"/>
              <a:gd name="connsiteX108" fmla="*/ 1783655 w 12192000"/>
              <a:gd name="connsiteY108" fmla="*/ 3163860 h 3482342"/>
              <a:gd name="connsiteX109" fmla="*/ 1325955 w 12192000"/>
              <a:gd name="connsiteY109" fmla="*/ 3176692 h 3482342"/>
              <a:gd name="connsiteX110" fmla="*/ 1190384 w 12192000"/>
              <a:gd name="connsiteY110" fmla="*/ 3203504 h 3482342"/>
              <a:gd name="connsiteX111" fmla="*/ 1094537 w 12192000"/>
              <a:gd name="connsiteY111" fmla="*/ 3229469 h 3482342"/>
              <a:gd name="connsiteX112" fmla="*/ 779276 w 12192000"/>
              <a:gd name="connsiteY112" fmla="*/ 3327290 h 3482342"/>
              <a:gd name="connsiteX113" fmla="*/ 600378 w 12192000"/>
              <a:gd name="connsiteY113" fmla="*/ 3335250 h 3482342"/>
              <a:gd name="connsiteX114" fmla="*/ 493457 w 12192000"/>
              <a:gd name="connsiteY114" fmla="*/ 3365044 h 3482342"/>
              <a:gd name="connsiteX115" fmla="*/ 349402 w 12192000"/>
              <a:gd name="connsiteY115" fmla="*/ 3380897 h 3482342"/>
              <a:gd name="connsiteX116" fmla="*/ 192183 w 12192000"/>
              <a:gd name="connsiteY116" fmla="*/ 3460075 h 3482342"/>
              <a:gd name="connsiteX117" fmla="*/ 46713 w 12192000"/>
              <a:gd name="connsiteY117" fmla="*/ 3462986 h 3482342"/>
              <a:gd name="connsiteX118" fmla="*/ 2765 w 12192000"/>
              <a:gd name="connsiteY118" fmla="*/ 3480770 h 3482342"/>
              <a:gd name="connsiteX119" fmla="*/ 0 w 12192000"/>
              <a:gd name="connsiteY119" fmla="*/ 3482342 h 3482342"/>
              <a:gd name="connsiteX120" fmla="*/ 0 w 12192000"/>
              <a:gd name="connsiteY12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313493 w 12192000"/>
              <a:gd name="connsiteY17" fmla="*/ 880860 h 3482342"/>
              <a:gd name="connsiteX18" fmla="*/ 11228040 w 12192000"/>
              <a:gd name="connsiteY18" fmla="*/ 958953 h 3482342"/>
              <a:gd name="connsiteX19" fmla="*/ 11196987 w 12192000"/>
              <a:gd name="connsiteY19" fmla="*/ 1000897 h 3482342"/>
              <a:gd name="connsiteX20" fmla="*/ 11193568 w 12192000"/>
              <a:gd name="connsiteY20" fmla="*/ 1039464 h 3482342"/>
              <a:gd name="connsiteX21" fmla="*/ 11175804 w 12192000"/>
              <a:gd name="connsiteY21" fmla="*/ 1067977 h 3482342"/>
              <a:gd name="connsiteX22" fmla="*/ 11120819 w 12192000"/>
              <a:gd name="connsiteY22" fmla="*/ 1126133 h 3482342"/>
              <a:gd name="connsiteX23" fmla="*/ 11028687 w 12192000"/>
              <a:gd name="connsiteY23" fmla="*/ 1199018 h 3482342"/>
              <a:gd name="connsiteX24" fmla="*/ 10960443 w 12192000"/>
              <a:gd name="connsiteY24" fmla="*/ 1244502 h 3482342"/>
              <a:gd name="connsiteX25" fmla="*/ 10850998 w 12192000"/>
              <a:gd name="connsiteY25" fmla="*/ 1269215 h 3482342"/>
              <a:gd name="connsiteX26" fmla="*/ 10815658 w 12192000"/>
              <a:gd name="connsiteY26" fmla="*/ 1287849 h 3482342"/>
              <a:gd name="connsiteX27" fmla="*/ 10679906 w 12192000"/>
              <a:gd name="connsiteY27" fmla="*/ 1324988 h 3482342"/>
              <a:gd name="connsiteX28" fmla="*/ 10636304 w 12192000"/>
              <a:gd name="connsiteY28" fmla="*/ 1317928 h 3482342"/>
              <a:gd name="connsiteX29" fmla="*/ 10603863 w 12192000"/>
              <a:gd name="connsiteY29" fmla="*/ 1346886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314361 w 12192000"/>
              <a:gd name="connsiteY35" fmla="*/ 1466924 h 3482342"/>
              <a:gd name="connsiteX36" fmla="*/ 10264922 w 12192000"/>
              <a:gd name="connsiteY36" fmla="*/ 1472107 h 3482342"/>
              <a:gd name="connsiteX37" fmla="*/ 10201385 w 12192000"/>
              <a:gd name="connsiteY37" fmla="*/ 1477515 h 3482342"/>
              <a:gd name="connsiteX38" fmla="*/ 10120184 w 12192000"/>
              <a:gd name="connsiteY38" fmla="*/ 1466924 h 3482342"/>
              <a:gd name="connsiteX39" fmla="*/ 10058690 w 12192000"/>
              <a:gd name="connsiteY39" fmla="*/ 1474888 h 3482342"/>
              <a:gd name="connsiteX40" fmla="*/ 10004424 w 12192000"/>
              <a:gd name="connsiteY40" fmla="*/ 1489801 h 3482342"/>
              <a:gd name="connsiteX41" fmla="*/ 9999951 w 12192000"/>
              <a:gd name="connsiteY41" fmla="*/ 1499127 h 3482342"/>
              <a:gd name="connsiteX42" fmla="*/ 9845462 w 12192000"/>
              <a:gd name="connsiteY42" fmla="*/ 1548192 h 3482342"/>
              <a:gd name="connsiteX43" fmla="*/ 9736156 w 12192000"/>
              <a:gd name="connsiteY43" fmla="*/ 1581928 h 3482342"/>
              <a:gd name="connsiteX44" fmla="*/ 9693355 w 12192000"/>
              <a:gd name="connsiteY44" fmla="*/ 1602632 h 3482342"/>
              <a:gd name="connsiteX45" fmla="*/ 9664242 w 12192000"/>
              <a:gd name="connsiteY45" fmla="*/ 1622075 h 3482342"/>
              <a:gd name="connsiteX46" fmla="*/ 9579195 w 12192000"/>
              <a:gd name="connsiteY46" fmla="*/ 1648017 h 3482342"/>
              <a:gd name="connsiteX47" fmla="*/ 9433652 w 12192000"/>
              <a:gd name="connsiteY47" fmla="*/ 1681174 h 3482342"/>
              <a:gd name="connsiteX48" fmla="*/ 9403775 w 12192000"/>
              <a:gd name="connsiteY48" fmla="*/ 1690403 h 3482342"/>
              <a:gd name="connsiteX49" fmla="*/ 9382503 w 12192000"/>
              <a:gd name="connsiteY49" fmla="*/ 1706957 h 3482342"/>
              <a:gd name="connsiteX50" fmla="*/ 9381410 w 12192000"/>
              <a:gd name="connsiteY50" fmla="*/ 1718312 h 3482342"/>
              <a:gd name="connsiteX51" fmla="*/ 9365685 w 12192000"/>
              <a:gd name="connsiteY51" fmla="*/ 1724772 h 3482342"/>
              <a:gd name="connsiteX52" fmla="*/ 9278020 w 12192000"/>
              <a:gd name="connsiteY52" fmla="*/ 1741161 h 3482342"/>
              <a:gd name="connsiteX53" fmla="*/ 9217145 w 12192000"/>
              <a:gd name="connsiteY53" fmla="*/ 1771195 h 3482342"/>
              <a:gd name="connsiteX54" fmla="*/ 8955875 w 12192000"/>
              <a:gd name="connsiteY54" fmla="*/ 1796806 h 3482342"/>
              <a:gd name="connsiteX55" fmla="*/ 8648415 w 12192000"/>
              <a:gd name="connsiteY55" fmla="*/ 1878623 h 3482342"/>
              <a:gd name="connsiteX56" fmla="*/ 8495949 w 12192000"/>
              <a:gd name="connsiteY56" fmla="*/ 1902425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41837 w 12192000"/>
              <a:gd name="connsiteY67" fmla="*/ 1840640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686657 w 12192000"/>
              <a:gd name="connsiteY73" fmla="*/ 1907344 h 3482342"/>
              <a:gd name="connsiteX74" fmla="*/ 6651330 w 12192000"/>
              <a:gd name="connsiteY74" fmla="*/ 1922921 h 3482342"/>
              <a:gd name="connsiteX75" fmla="*/ 6622958 w 12192000"/>
              <a:gd name="connsiteY75" fmla="*/ 1936255 h 3482342"/>
              <a:gd name="connsiteX76" fmla="*/ 6522602 w 12192000"/>
              <a:gd name="connsiteY76" fmla="*/ 1954133 h 3482342"/>
              <a:gd name="connsiteX77" fmla="*/ 6444344 w 12192000"/>
              <a:gd name="connsiteY77" fmla="*/ 1969663 h 3482342"/>
              <a:gd name="connsiteX78" fmla="*/ 6409626 w 12192000"/>
              <a:gd name="connsiteY78" fmla="*/ 1978846 h 3482342"/>
              <a:gd name="connsiteX79" fmla="*/ 6333446 w 12192000"/>
              <a:gd name="connsiteY79" fmla="*/ 1997163 h 3482342"/>
              <a:gd name="connsiteX80" fmla="*/ 6294933 w 12192000"/>
              <a:gd name="connsiteY80" fmla="*/ 2019412 h 3482342"/>
              <a:gd name="connsiteX81" fmla="*/ 6238719 w 12192000"/>
              <a:gd name="connsiteY81" fmla="*/ 2042547 h 3482342"/>
              <a:gd name="connsiteX82" fmla="*/ 6187205 w 12192000"/>
              <a:gd name="connsiteY82" fmla="*/ 2060048 h 3482342"/>
              <a:gd name="connsiteX83" fmla="*/ 6138780 w 12192000"/>
              <a:gd name="connsiteY83" fmla="*/ 2081918 h 3482342"/>
              <a:gd name="connsiteX84" fmla="*/ 6120125 w 12192000"/>
              <a:gd name="connsiteY84" fmla="*/ 2109475 h 3482342"/>
              <a:gd name="connsiteX85" fmla="*/ 6056576 w 12192000"/>
              <a:gd name="connsiteY85" fmla="*/ 2120066 h 3482342"/>
              <a:gd name="connsiteX86" fmla="*/ 5993794 w 12192000"/>
              <a:gd name="connsiteY86" fmla="*/ 2122569 h 3482342"/>
              <a:gd name="connsiteX87" fmla="*/ 5943601 w 12192000"/>
              <a:gd name="connsiteY87" fmla="*/ 2137719 h 3482342"/>
              <a:gd name="connsiteX88" fmla="*/ 5898141 w 12192000"/>
              <a:gd name="connsiteY88" fmla="*/ 2144806 h 3482342"/>
              <a:gd name="connsiteX89" fmla="*/ 5855337 w 12192000"/>
              <a:gd name="connsiteY89" fmla="*/ 2137719 h 3482342"/>
              <a:gd name="connsiteX90" fmla="*/ 5817682 w 12192000"/>
              <a:gd name="connsiteY90" fmla="*/ 2157358 h 3482342"/>
              <a:gd name="connsiteX91" fmla="*/ 5735300 w 12192000"/>
              <a:gd name="connsiteY91" fmla="*/ 2158902 h 3482342"/>
              <a:gd name="connsiteX92" fmla="*/ 5591469 w 12192000"/>
              <a:gd name="connsiteY92" fmla="*/ 2178389 h 3482342"/>
              <a:gd name="connsiteX93" fmla="*/ 5505818 w 12192000"/>
              <a:gd name="connsiteY93" fmla="*/ 2194207 h 3482342"/>
              <a:gd name="connsiteX94" fmla="*/ 5452860 w 12192000"/>
              <a:gd name="connsiteY94" fmla="*/ 2180085 h 3482342"/>
              <a:gd name="connsiteX95" fmla="*/ 5414282 w 12192000"/>
              <a:gd name="connsiteY95" fmla="*/ 2183070 h 3482342"/>
              <a:gd name="connsiteX96" fmla="*/ 5368369 w 12192000"/>
              <a:gd name="connsiteY96" fmla="*/ 2204272 h 3482342"/>
              <a:gd name="connsiteX97" fmla="*/ 5336354 w 12192000"/>
              <a:gd name="connsiteY97" fmla="*/ 2218920 h 3482342"/>
              <a:gd name="connsiteX98" fmla="*/ 5291263 w 12192000"/>
              <a:gd name="connsiteY98" fmla="*/ 2239182 h 3482342"/>
              <a:gd name="connsiteX99" fmla="*/ 5255152 w 12192000"/>
              <a:gd name="connsiteY99" fmla="*/ 2247164 h 3482342"/>
              <a:gd name="connsiteX100" fmla="*/ 5233796 w 12192000"/>
              <a:gd name="connsiteY100" fmla="*/ 2268260 h 3482342"/>
              <a:gd name="connsiteX101" fmla="*/ 5212786 w 12192000"/>
              <a:gd name="connsiteY101" fmla="*/ 2296592 h 3482342"/>
              <a:gd name="connsiteX102" fmla="*/ 5173523 w 12192000"/>
              <a:gd name="connsiteY102" fmla="*/ 2309057 h 3482342"/>
              <a:gd name="connsiteX103" fmla="*/ 5123830 w 12192000"/>
              <a:gd name="connsiteY103" fmla="*/ 2307070 h 3482342"/>
              <a:gd name="connsiteX104" fmla="*/ 5065426 w 12192000"/>
              <a:gd name="connsiteY104" fmla="*/ 2324076 h 3482342"/>
              <a:gd name="connsiteX105" fmla="*/ 4975908 w 12192000"/>
              <a:gd name="connsiteY105" fmla="*/ 2364128 h 3482342"/>
              <a:gd name="connsiteX106" fmla="*/ 4913723 w 12192000"/>
              <a:gd name="connsiteY106" fmla="*/ 2385265 h 3482342"/>
              <a:gd name="connsiteX107" fmla="*/ 4746485 w 12192000"/>
              <a:gd name="connsiteY107" fmla="*/ 2451769 h 3482342"/>
              <a:gd name="connsiteX108" fmla="*/ 4681588 w 12192000"/>
              <a:gd name="connsiteY108" fmla="*/ 2467494 h 3482342"/>
              <a:gd name="connsiteX109" fmla="*/ 1783655 w 12192000"/>
              <a:gd name="connsiteY109" fmla="*/ 3163860 h 3482342"/>
              <a:gd name="connsiteX110" fmla="*/ 1325955 w 12192000"/>
              <a:gd name="connsiteY110" fmla="*/ 3176692 h 3482342"/>
              <a:gd name="connsiteX111" fmla="*/ 1190384 w 12192000"/>
              <a:gd name="connsiteY111" fmla="*/ 3203504 h 3482342"/>
              <a:gd name="connsiteX112" fmla="*/ 1094537 w 12192000"/>
              <a:gd name="connsiteY112" fmla="*/ 3229469 h 3482342"/>
              <a:gd name="connsiteX113" fmla="*/ 779276 w 12192000"/>
              <a:gd name="connsiteY113" fmla="*/ 3327290 h 3482342"/>
              <a:gd name="connsiteX114" fmla="*/ 600378 w 12192000"/>
              <a:gd name="connsiteY114" fmla="*/ 3335250 h 3482342"/>
              <a:gd name="connsiteX115" fmla="*/ 493457 w 12192000"/>
              <a:gd name="connsiteY115" fmla="*/ 3365044 h 3482342"/>
              <a:gd name="connsiteX116" fmla="*/ 349402 w 12192000"/>
              <a:gd name="connsiteY116" fmla="*/ 3380897 h 3482342"/>
              <a:gd name="connsiteX117" fmla="*/ 192183 w 12192000"/>
              <a:gd name="connsiteY117" fmla="*/ 3460075 h 3482342"/>
              <a:gd name="connsiteX118" fmla="*/ 46713 w 12192000"/>
              <a:gd name="connsiteY118" fmla="*/ 3462986 h 3482342"/>
              <a:gd name="connsiteX119" fmla="*/ 2765 w 12192000"/>
              <a:gd name="connsiteY119" fmla="*/ 3480770 h 3482342"/>
              <a:gd name="connsiteX120" fmla="*/ 0 w 12192000"/>
              <a:gd name="connsiteY120" fmla="*/ 3482342 h 3482342"/>
              <a:gd name="connsiteX121" fmla="*/ 0 w 12192000"/>
              <a:gd name="connsiteY12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313493 w 12192000"/>
              <a:gd name="connsiteY17" fmla="*/ 880860 h 3482342"/>
              <a:gd name="connsiteX18" fmla="*/ 11228040 w 12192000"/>
              <a:gd name="connsiteY18" fmla="*/ 958953 h 3482342"/>
              <a:gd name="connsiteX19" fmla="*/ 11196987 w 12192000"/>
              <a:gd name="connsiteY19" fmla="*/ 1000897 h 3482342"/>
              <a:gd name="connsiteX20" fmla="*/ 11193568 w 12192000"/>
              <a:gd name="connsiteY20" fmla="*/ 1039464 h 3482342"/>
              <a:gd name="connsiteX21" fmla="*/ 11175804 w 12192000"/>
              <a:gd name="connsiteY21" fmla="*/ 1067977 h 3482342"/>
              <a:gd name="connsiteX22" fmla="*/ 11120819 w 12192000"/>
              <a:gd name="connsiteY22" fmla="*/ 1126133 h 3482342"/>
              <a:gd name="connsiteX23" fmla="*/ 11028687 w 12192000"/>
              <a:gd name="connsiteY23" fmla="*/ 1199018 h 3482342"/>
              <a:gd name="connsiteX24" fmla="*/ 10960443 w 12192000"/>
              <a:gd name="connsiteY24" fmla="*/ 1244502 h 3482342"/>
              <a:gd name="connsiteX25" fmla="*/ 10850998 w 12192000"/>
              <a:gd name="connsiteY25" fmla="*/ 1269215 h 3482342"/>
              <a:gd name="connsiteX26" fmla="*/ 10815658 w 12192000"/>
              <a:gd name="connsiteY26" fmla="*/ 1287849 h 3482342"/>
              <a:gd name="connsiteX27" fmla="*/ 10679906 w 12192000"/>
              <a:gd name="connsiteY27" fmla="*/ 1324988 h 3482342"/>
              <a:gd name="connsiteX28" fmla="*/ 10636304 w 12192000"/>
              <a:gd name="connsiteY28" fmla="*/ 1317928 h 3482342"/>
              <a:gd name="connsiteX29" fmla="*/ 10603863 w 12192000"/>
              <a:gd name="connsiteY29" fmla="*/ 1346886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314361 w 12192000"/>
              <a:gd name="connsiteY35" fmla="*/ 1466924 h 3482342"/>
              <a:gd name="connsiteX36" fmla="*/ 10264922 w 12192000"/>
              <a:gd name="connsiteY36" fmla="*/ 1472107 h 3482342"/>
              <a:gd name="connsiteX37" fmla="*/ 10201385 w 12192000"/>
              <a:gd name="connsiteY37" fmla="*/ 1477515 h 3482342"/>
              <a:gd name="connsiteX38" fmla="*/ 10120184 w 12192000"/>
              <a:gd name="connsiteY38" fmla="*/ 1466924 h 3482342"/>
              <a:gd name="connsiteX39" fmla="*/ 10058690 w 12192000"/>
              <a:gd name="connsiteY39" fmla="*/ 1474888 h 3482342"/>
              <a:gd name="connsiteX40" fmla="*/ 10004424 w 12192000"/>
              <a:gd name="connsiteY40" fmla="*/ 1489801 h 3482342"/>
              <a:gd name="connsiteX41" fmla="*/ 9999951 w 12192000"/>
              <a:gd name="connsiteY41" fmla="*/ 1499127 h 3482342"/>
              <a:gd name="connsiteX42" fmla="*/ 9845462 w 12192000"/>
              <a:gd name="connsiteY42" fmla="*/ 1548192 h 3482342"/>
              <a:gd name="connsiteX43" fmla="*/ 9736156 w 12192000"/>
              <a:gd name="connsiteY43" fmla="*/ 1581928 h 3482342"/>
              <a:gd name="connsiteX44" fmla="*/ 9693355 w 12192000"/>
              <a:gd name="connsiteY44" fmla="*/ 1602632 h 3482342"/>
              <a:gd name="connsiteX45" fmla="*/ 9664242 w 12192000"/>
              <a:gd name="connsiteY45" fmla="*/ 1622075 h 3482342"/>
              <a:gd name="connsiteX46" fmla="*/ 9579195 w 12192000"/>
              <a:gd name="connsiteY46" fmla="*/ 1648017 h 3482342"/>
              <a:gd name="connsiteX47" fmla="*/ 9433652 w 12192000"/>
              <a:gd name="connsiteY47" fmla="*/ 1681174 h 3482342"/>
              <a:gd name="connsiteX48" fmla="*/ 9403775 w 12192000"/>
              <a:gd name="connsiteY48" fmla="*/ 1690403 h 3482342"/>
              <a:gd name="connsiteX49" fmla="*/ 9382503 w 12192000"/>
              <a:gd name="connsiteY49" fmla="*/ 1706957 h 3482342"/>
              <a:gd name="connsiteX50" fmla="*/ 9381410 w 12192000"/>
              <a:gd name="connsiteY50" fmla="*/ 1718312 h 3482342"/>
              <a:gd name="connsiteX51" fmla="*/ 9365685 w 12192000"/>
              <a:gd name="connsiteY51" fmla="*/ 1724772 h 3482342"/>
              <a:gd name="connsiteX52" fmla="*/ 9278020 w 12192000"/>
              <a:gd name="connsiteY52" fmla="*/ 1741161 h 3482342"/>
              <a:gd name="connsiteX53" fmla="*/ 9217145 w 12192000"/>
              <a:gd name="connsiteY53" fmla="*/ 1771195 h 3482342"/>
              <a:gd name="connsiteX54" fmla="*/ 8955875 w 12192000"/>
              <a:gd name="connsiteY54" fmla="*/ 1796806 h 3482342"/>
              <a:gd name="connsiteX55" fmla="*/ 8648415 w 12192000"/>
              <a:gd name="connsiteY55" fmla="*/ 1878623 h 3482342"/>
              <a:gd name="connsiteX56" fmla="*/ 8495949 w 12192000"/>
              <a:gd name="connsiteY56" fmla="*/ 1902425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41837 w 12192000"/>
              <a:gd name="connsiteY67" fmla="*/ 1840640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686657 w 12192000"/>
              <a:gd name="connsiteY73" fmla="*/ 1907344 h 3482342"/>
              <a:gd name="connsiteX74" fmla="*/ 6651330 w 12192000"/>
              <a:gd name="connsiteY74" fmla="*/ 1922921 h 3482342"/>
              <a:gd name="connsiteX75" fmla="*/ 6622958 w 12192000"/>
              <a:gd name="connsiteY75" fmla="*/ 1936255 h 3482342"/>
              <a:gd name="connsiteX76" fmla="*/ 6522602 w 12192000"/>
              <a:gd name="connsiteY76" fmla="*/ 1954133 h 3482342"/>
              <a:gd name="connsiteX77" fmla="*/ 6444344 w 12192000"/>
              <a:gd name="connsiteY77" fmla="*/ 1969663 h 3482342"/>
              <a:gd name="connsiteX78" fmla="*/ 6409626 w 12192000"/>
              <a:gd name="connsiteY78" fmla="*/ 1978846 h 3482342"/>
              <a:gd name="connsiteX79" fmla="*/ 6333446 w 12192000"/>
              <a:gd name="connsiteY79" fmla="*/ 1997163 h 3482342"/>
              <a:gd name="connsiteX80" fmla="*/ 6294933 w 12192000"/>
              <a:gd name="connsiteY80" fmla="*/ 2019412 h 3482342"/>
              <a:gd name="connsiteX81" fmla="*/ 6238719 w 12192000"/>
              <a:gd name="connsiteY81" fmla="*/ 2042547 h 3482342"/>
              <a:gd name="connsiteX82" fmla="*/ 6187205 w 12192000"/>
              <a:gd name="connsiteY82" fmla="*/ 2060048 h 3482342"/>
              <a:gd name="connsiteX83" fmla="*/ 6138780 w 12192000"/>
              <a:gd name="connsiteY83" fmla="*/ 2081918 h 3482342"/>
              <a:gd name="connsiteX84" fmla="*/ 6120125 w 12192000"/>
              <a:gd name="connsiteY84" fmla="*/ 2109475 h 3482342"/>
              <a:gd name="connsiteX85" fmla="*/ 6056576 w 12192000"/>
              <a:gd name="connsiteY85" fmla="*/ 2120066 h 3482342"/>
              <a:gd name="connsiteX86" fmla="*/ 5993794 w 12192000"/>
              <a:gd name="connsiteY86" fmla="*/ 2122569 h 3482342"/>
              <a:gd name="connsiteX87" fmla="*/ 5943601 w 12192000"/>
              <a:gd name="connsiteY87" fmla="*/ 2137719 h 3482342"/>
              <a:gd name="connsiteX88" fmla="*/ 5898141 w 12192000"/>
              <a:gd name="connsiteY88" fmla="*/ 2144806 h 3482342"/>
              <a:gd name="connsiteX89" fmla="*/ 5855337 w 12192000"/>
              <a:gd name="connsiteY89" fmla="*/ 2137719 h 3482342"/>
              <a:gd name="connsiteX90" fmla="*/ 5817682 w 12192000"/>
              <a:gd name="connsiteY90" fmla="*/ 2157358 h 3482342"/>
              <a:gd name="connsiteX91" fmla="*/ 5735300 w 12192000"/>
              <a:gd name="connsiteY91" fmla="*/ 2158902 h 3482342"/>
              <a:gd name="connsiteX92" fmla="*/ 5591469 w 12192000"/>
              <a:gd name="connsiteY92" fmla="*/ 2178389 h 3482342"/>
              <a:gd name="connsiteX93" fmla="*/ 5505818 w 12192000"/>
              <a:gd name="connsiteY93" fmla="*/ 2194207 h 3482342"/>
              <a:gd name="connsiteX94" fmla="*/ 5452860 w 12192000"/>
              <a:gd name="connsiteY94" fmla="*/ 2180085 h 3482342"/>
              <a:gd name="connsiteX95" fmla="*/ 5414282 w 12192000"/>
              <a:gd name="connsiteY95" fmla="*/ 2183070 h 3482342"/>
              <a:gd name="connsiteX96" fmla="*/ 5368369 w 12192000"/>
              <a:gd name="connsiteY96" fmla="*/ 2204272 h 3482342"/>
              <a:gd name="connsiteX97" fmla="*/ 5336354 w 12192000"/>
              <a:gd name="connsiteY97" fmla="*/ 2218920 h 3482342"/>
              <a:gd name="connsiteX98" fmla="*/ 5291263 w 12192000"/>
              <a:gd name="connsiteY98" fmla="*/ 2239182 h 3482342"/>
              <a:gd name="connsiteX99" fmla="*/ 5255152 w 12192000"/>
              <a:gd name="connsiteY99" fmla="*/ 2247164 h 3482342"/>
              <a:gd name="connsiteX100" fmla="*/ 5233796 w 12192000"/>
              <a:gd name="connsiteY100" fmla="*/ 2268260 h 3482342"/>
              <a:gd name="connsiteX101" fmla="*/ 5212786 w 12192000"/>
              <a:gd name="connsiteY101" fmla="*/ 2296592 h 3482342"/>
              <a:gd name="connsiteX102" fmla="*/ 5173523 w 12192000"/>
              <a:gd name="connsiteY102" fmla="*/ 2309057 h 3482342"/>
              <a:gd name="connsiteX103" fmla="*/ 5123830 w 12192000"/>
              <a:gd name="connsiteY103" fmla="*/ 2307070 h 3482342"/>
              <a:gd name="connsiteX104" fmla="*/ 5065426 w 12192000"/>
              <a:gd name="connsiteY104" fmla="*/ 2324076 h 3482342"/>
              <a:gd name="connsiteX105" fmla="*/ 4975908 w 12192000"/>
              <a:gd name="connsiteY105" fmla="*/ 2364128 h 3482342"/>
              <a:gd name="connsiteX106" fmla="*/ 4913723 w 12192000"/>
              <a:gd name="connsiteY106" fmla="*/ 2385265 h 3482342"/>
              <a:gd name="connsiteX107" fmla="*/ 4746485 w 12192000"/>
              <a:gd name="connsiteY107" fmla="*/ 2451769 h 3482342"/>
              <a:gd name="connsiteX108" fmla="*/ 4681588 w 12192000"/>
              <a:gd name="connsiteY108" fmla="*/ 2467494 h 3482342"/>
              <a:gd name="connsiteX109" fmla="*/ 1783655 w 12192000"/>
              <a:gd name="connsiteY109" fmla="*/ 3163860 h 3482342"/>
              <a:gd name="connsiteX110" fmla="*/ 1325955 w 12192000"/>
              <a:gd name="connsiteY110" fmla="*/ 3176692 h 3482342"/>
              <a:gd name="connsiteX111" fmla="*/ 1190384 w 12192000"/>
              <a:gd name="connsiteY111" fmla="*/ 3203504 h 3482342"/>
              <a:gd name="connsiteX112" fmla="*/ 1094537 w 12192000"/>
              <a:gd name="connsiteY112" fmla="*/ 3229469 h 3482342"/>
              <a:gd name="connsiteX113" fmla="*/ 779276 w 12192000"/>
              <a:gd name="connsiteY113" fmla="*/ 3327290 h 3482342"/>
              <a:gd name="connsiteX114" fmla="*/ 600378 w 12192000"/>
              <a:gd name="connsiteY114" fmla="*/ 3335250 h 3482342"/>
              <a:gd name="connsiteX115" fmla="*/ 493457 w 12192000"/>
              <a:gd name="connsiteY115" fmla="*/ 3365044 h 3482342"/>
              <a:gd name="connsiteX116" fmla="*/ 349402 w 12192000"/>
              <a:gd name="connsiteY116" fmla="*/ 3380897 h 3482342"/>
              <a:gd name="connsiteX117" fmla="*/ 192183 w 12192000"/>
              <a:gd name="connsiteY117" fmla="*/ 3460075 h 3482342"/>
              <a:gd name="connsiteX118" fmla="*/ 46713 w 12192000"/>
              <a:gd name="connsiteY118" fmla="*/ 3462986 h 3482342"/>
              <a:gd name="connsiteX119" fmla="*/ 2765 w 12192000"/>
              <a:gd name="connsiteY119" fmla="*/ 3480770 h 3482342"/>
              <a:gd name="connsiteX120" fmla="*/ 0 w 12192000"/>
              <a:gd name="connsiteY120" fmla="*/ 3482342 h 3482342"/>
              <a:gd name="connsiteX121" fmla="*/ 0 w 12192000"/>
              <a:gd name="connsiteY12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20819 w 12192000"/>
              <a:gd name="connsiteY23" fmla="*/ 1126133 h 3482342"/>
              <a:gd name="connsiteX24" fmla="*/ 11028687 w 12192000"/>
              <a:gd name="connsiteY24" fmla="*/ 1199018 h 3482342"/>
              <a:gd name="connsiteX25" fmla="*/ 10960443 w 12192000"/>
              <a:gd name="connsiteY25" fmla="*/ 1244502 h 3482342"/>
              <a:gd name="connsiteX26" fmla="*/ 10850998 w 12192000"/>
              <a:gd name="connsiteY26" fmla="*/ 1269215 h 3482342"/>
              <a:gd name="connsiteX27" fmla="*/ 10815658 w 12192000"/>
              <a:gd name="connsiteY27" fmla="*/ 1287849 h 3482342"/>
              <a:gd name="connsiteX28" fmla="*/ 10679906 w 12192000"/>
              <a:gd name="connsiteY28" fmla="*/ 1324988 h 3482342"/>
              <a:gd name="connsiteX29" fmla="*/ 10636304 w 12192000"/>
              <a:gd name="connsiteY29" fmla="*/ 1317928 h 3482342"/>
              <a:gd name="connsiteX30" fmla="*/ 10603863 w 12192000"/>
              <a:gd name="connsiteY30" fmla="*/ 1346886 h 3482342"/>
              <a:gd name="connsiteX31" fmla="*/ 10573203 w 12192000"/>
              <a:gd name="connsiteY31" fmla="*/ 1351996 h 3482342"/>
              <a:gd name="connsiteX32" fmla="*/ 10513263 w 12192000"/>
              <a:gd name="connsiteY32" fmla="*/ 1350756 h 3482342"/>
              <a:gd name="connsiteX33" fmla="*/ 10464012 w 12192000"/>
              <a:gd name="connsiteY33" fmla="*/ 1391778 h 3482342"/>
              <a:gd name="connsiteX34" fmla="*/ 10405409 w 12192000"/>
              <a:gd name="connsiteY34" fmla="*/ 1422789 h 3482342"/>
              <a:gd name="connsiteX35" fmla="*/ 10370530 w 12192000"/>
              <a:gd name="connsiteY35" fmla="*/ 1441596 h 3482342"/>
              <a:gd name="connsiteX36" fmla="*/ 10314361 w 12192000"/>
              <a:gd name="connsiteY36" fmla="*/ 1466924 h 3482342"/>
              <a:gd name="connsiteX37" fmla="*/ 10264922 w 12192000"/>
              <a:gd name="connsiteY37" fmla="*/ 1472107 h 3482342"/>
              <a:gd name="connsiteX38" fmla="*/ 10201385 w 12192000"/>
              <a:gd name="connsiteY38" fmla="*/ 1477515 h 3482342"/>
              <a:gd name="connsiteX39" fmla="*/ 10120184 w 12192000"/>
              <a:gd name="connsiteY39" fmla="*/ 1466924 h 3482342"/>
              <a:gd name="connsiteX40" fmla="*/ 10058690 w 12192000"/>
              <a:gd name="connsiteY40" fmla="*/ 1474888 h 3482342"/>
              <a:gd name="connsiteX41" fmla="*/ 10004424 w 12192000"/>
              <a:gd name="connsiteY41" fmla="*/ 1489801 h 3482342"/>
              <a:gd name="connsiteX42" fmla="*/ 9999951 w 12192000"/>
              <a:gd name="connsiteY42" fmla="*/ 1499127 h 3482342"/>
              <a:gd name="connsiteX43" fmla="*/ 9845462 w 12192000"/>
              <a:gd name="connsiteY43" fmla="*/ 1548192 h 3482342"/>
              <a:gd name="connsiteX44" fmla="*/ 9736156 w 12192000"/>
              <a:gd name="connsiteY44" fmla="*/ 1581928 h 3482342"/>
              <a:gd name="connsiteX45" fmla="*/ 9693355 w 12192000"/>
              <a:gd name="connsiteY45" fmla="*/ 1602632 h 3482342"/>
              <a:gd name="connsiteX46" fmla="*/ 9664242 w 12192000"/>
              <a:gd name="connsiteY46" fmla="*/ 1622075 h 3482342"/>
              <a:gd name="connsiteX47" fmla="*/ 9579195 w 12192000"/>
              <a:gd name="connsiteY47" fmla="*/ 1648017 h 3482342"/>
              <a:gd name="connsiteX48" fmla="*/ 9433652 w 12192000"/>
              <a:gd name="connsiteY48" fmla="*/ 1681174 h 3482342"/>
              <a:gd name="connsiteX49" fmla="*/ 9403775 w 12192000"/>
              <a:gd name="connsiteY49" fmla="*/ 1690403 h 3482342"/>
              <a:gd name="connsiteX50" fmla="*/ 9382503 w 12192000"/>
              <a:gd name="connsiteY50" fmla="*/ 1706957 h 3482342"/>
              <a:gd name="connsiteX51" fmla="*/ 9381410 w 12192000"/>
              <a:gd name="connsiteY51" fmla="*/ 1718312 h 3482342"/>
              <a:gd name="connsiteX52" fmla="*/ 9365685 w 12192000"/>
              <a:gd name="connsiteY52" fmla="*/ 1724772 h 3482342"/>
              <a:gd name="connsiteX53" fmla="*/ 9278020 w 12192000"/>
              <a:gd name="connsiteY53" fmla="*/ 1741161 h 3482342"/>
              <a:gd name="connsiteX54" fmla="*/ 9217145 w 12192000"/>
              <a:gd name="connsiteY54" fmla="*/ 1771195 h 3482342"/>
              <a:gd name="connsiteX55" fmla="*/ 8955875 w 12192000"/>
              <a:gd name="connsiteY55" fmla="*/ 1796806 h 3482342"/>
              <a:gd name="connsiteX56" fmla="*/ 8648415 w 12192000"/>
              <a:gd name="connsiteY56" fmla="*/ 1878623 h 3482342"/>
              <a:gd name="connsiteX57" fmla="*/ 8495949 w 12192000"/>
              <a:gd name="connsiteY57" fmla="*/ 1902425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41837 w 12192000"/>
              <a:gd name="connsiteY68" fmla="*/ 1840640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686657 w 12192000"/>
              <a:gd name="connsiteY74" fmla="*/ 1907344 h 3482342"/>
              <a:gd name="connsiteX75" fmla="*/ 6651330 w 12192000"/>
              <a:gd name="connsiteY75" fmla="*/ 1922921 h 3482342"/>
              <a:gd name="connsiteX76" fmla="*/ 6622958 w 12192000"/>
              <a:gd name="connsiteY76" fmla="*/ 1936255 h 3482342"/>
              <a:gd name="connsiteX77" fmla="*/ 6522602 w 12192000"/>
              <a:gd name="connsiteY77" fmla="*/ 1954133 h 3482342"/>
              <a:gd name="connsiteX78" fmla="*/ 6444344 w 12192000"/>
              <a:gd name="connsiteY78" fmla="*/ 1969663 h 3482342"/>
              <a:gd name="connsiteX79" fmla="*/ 6409626 w 12192000"/>
              <a:gd name="connsiteY79" fmla="*/ 1978846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87205 w 12192000"/>
              <a:gd name="connsiteY83" fmla="*/ 2060048 h 3482342"/>
              <a:gd name="connsiteX84" fmla="*/ 6138780 w 12192000"/>
              <a:gd name="connsiteY84" fmla="*/ 2081918 h 3482342"/>
              <a:gd name="connsiteX85" fmla="*/ 6120125 w 12192000"/>
              <a:gd name="connsiteY85" fmla="*/ 2109475 h 3482342"/>
              <a:gd name="connsiteX86" fmla="*/ 6056576 w 12192000"/>
              <a:gd name="connsiteY86" fmla="*/ 2120066 h 3482342"/>
              <a:gd name="connsiteX87" fmla="*/ 5993794 w 12192000"/>
              <a:gd name="connsiteY87" fmla="*/ 2122569 h 3482342"/>
              <a:gd name="connsiteX88" fmla="*/ 5943601 w 12192000"/>
              <a:gd name="connsiteY88" fmla="*/ 2137719 h 3482342"/>
              <a:gd name="connsiteX89" fmla="*/ 5898141 w 12192000"/>
              <a:gd name="connsiteY89" fmla="*/ 2144806 h 3482342"/>
              <a:gd name="connsiteX90" fmla="*/ 5855337 w 12192000"/>
              <a:gd name="connsiteY90" fmla="*/ 2137719 h 3482342"/>
              <a:gd name="connsiteX91" fmla="*/ 5817682 w 12192000"/>
              <a:gd name="connsiteY91" fmla="*/ 2157358 h 3482342"/>
              <a:gd name="connsiteX92" fmla="*/ 5735300 w 12192000"/>
              <a:gd name="connsiteY92" fmla="*/ 2158902 h 3482342"/>
              <a:gd name="connsiteX93" fmla="*/ 5591469 w 12192000"/>
              <a:gd name="connsiteY93" fmla="*/ 2178389 h 3482342"/>
              <a:gd name="connsiteX94" fmla="*/ 5505818 w 12192000"/>
              <a:gd name="connsiteY94" fmla="*/ 2194207 h 3482342"/>
              <a:gd name="connsiteX95" fmla="*/ 5452860 w 12192000"/>
              <a:gd name="connsiteY95" fmla="*/ 2180085 h 3482342"/>
              <a:gd name="connsiteX96" fmla="*/ 5414282 w 12192000"/>
              <a:gd name="connsiteY96" fmla="*/ 2183070 h 3482342"/>
              <a:gd name="connsiteX97" fmla="*/ 5368369 w 12192000"/>
              <a:gd name="connsiteY97" fmla="*/ 2204272 h 3482342"/>
              <a:gd name="connsiteX98" fmla="*/ 5336354 w 12192000"/>
              <a:gd name="connsiteY98" fmla="*/ 2218920 h 3482342"/>
              <a:gd name="connsiteX99" fmla="*/ 5291263 w 12192000"/>
              <a:gd name="connsiteY99" fmla="*/ 2239182 h 3482342"/>
              <a:gd name="connsiteX100" fmla="*/ 5255152 w 12192000"/>
              <a:gd name="connsiteY100" fmla="*/ 2247164 h 3482342"/>
              <a:gd name="connsiteX101" fmla="*/ 5233796 w 12192000"/>
              <a:gd name="connsiteY101" fmla="*/ 2268260 h 3482342"/>
              <a:gd name="connsiteX102" fmla="*/ 5212786 w 12192000"/>
              <a:gd name="connsiteY102" fmla="*/ 2296592 h 3482342"/>
              <a:gd name="connsiteX103" fmla="*/ 5173523 w 12192000"/>
              <a:gd name="connsiteY103" fmla="*/ 2309057 h 3482342"/>
              <a:gd name="connsiteX104" fmla="*/ 5123830 w 12192000"/>
              <a:gd name="connsiteY104" fmla="*/ 2307070 h 3482342"/>
              <a:gd name="connsiteX105" fmla="*/ 5065426 w 12192000"/>
              <a:gd name="connsiteY105" fmla="*/ 2324076 h 3482342"/>
              <a:gd name="connsiteX106" fmla="*/ 4975908 w 12192000"/>
              <a:gd name="connsiteY106" fmla="*/ 2364128 h 3482342"/>
              <a:gd name="connsiteX107" fmla="*/ 4913723 w 12192000"/>
              <a:gd name="connsiteY107" fmla="*/ 2385265 h 3482342"/>
              <a:gd name="connsiteX108" fmla="*/ 4746485 w 12192000"/>
              <a:gd name="connsiteY108" fmla="*/ 2451769 h 3482342"/>
              <a:gd name="connsiteX109" fmla="*/ 4681588 w 12192000"/>
              <a:gd name="connsiteY109" fmla="*/ 2467494 h 3482342"/>
              <a:gd name="connsiteX110" fmla="*/ 1783655 w 12192000"/>
              <a:gd name="connsiteY110" fmla="*/ 3163860 h 3482342"/>
              <a:gd name="connsiteX111" fmla="*/ 1325955 w 12192000"/>
              <a:gd name="connsiteY111" fmla="*/ 3176692 h 3482342"/>
              <a:gd name="connsiteX112" fmla="*/ 1190384 w 12192000"/>
              <a:gd name="connsiteY112" fmla="*/ 3203504 h 3482342"/>
              <a:gd name="connsiteX113" fmla="*/ 1094537 w 12192000"/>
              <a:gd name="connsiteY113" fmla="*/ 3229469 h 3482342"/>
              <a:gd name="connsiteX114" fmla="*/ 779276 w 12192000"/>
              <a:gd name="connsiteY114" fmla="*/ 3327290 h 3482342"/>
              <a:gd name="connsiteX115" fmla="*/ 600378 w 12192000"/>
              <a:gd name="connsiteY115" fmla="*/ 3335250 h 3482342"/>
              <a:gd name="connsiteX116" fmla="*/ 493457 w 12192000"/>
              <a:gd name="connsiteY116" fmla="*/ 3365044 h 3482342"/>
              <a:gd name="connsiteX117" fmla="*/ 349402 w 12192000"/>
              <a:gd name="connsiteY117" fmla="*/ 3380897 h 3482342"/>
              <a:gd name="connsiteX118" fmla="*/ 192183 w 12192000"/>
              <a:gd name="connsiteY118" fmla="*/ 3460075 h 3482342"/>
              <a:gd name="connsiteX119" fmla="*/ 46713 w 12192000"/>
              <a:gd name="connsiteY119" fmla="*/ 3462986 h 3482342"/>
              <a:gd name="connsiteX120" fmla="*/ 2765 w 12192000"/>
              <a:gd name="connsiteY120" fmla="*/ 3480770 h 3482342"/>
              <a:gd name="connsiteX121" fmla="*/ 0 w 12192000"/>
              <a:gd name="connsiteY121" fmla="*/ 3482342 h 3482342"/>
              <a:gd name="connsiteX122" fmla="*/ 0 w 12192000"/>
              <a:gd name="connsiteY12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20819 w 12192000"/>
              <a:gd name="connsiteY23" fmla="*/ 1126133 h 3482342"/>
              <a:gd name="connsiteX24" fmla="*/ 11028687 w 12192000"/>
              <a:gd name="connsiteY24" fmla="*/ 1199018 h 3482342"/>
              <a:gd name="connsiteX25" fmla="*/ 10960443 w 12192000"/>
              <a:gd name="connsiteY25" fmla="*/ 1244502 h 3482342"/>
              <a:gd name="connsiteX26" fmla="*/ 10850998 w 12192000"/>
              <a:gd name="connsiteY26" fmla="*/ 1269215 h 3482342"/>
              <a:gd name="connsiteX27" fmla="*/ 10815658 w 12192000"/>
              <a:gd name="connsiteY27" fmla="*/ 1287849 h 3482342"/>
              <a:gd name="connsiteX28" fmla="*/ 10679906 w 12192000"/>
              <a:gd name="connsiteY28" fmla="*/ 1324988 h 3482342"/>
              <a:gd name="connsiteX29" fmla="*/ 10636304 w 12192000"/>
              <a:gd name="connsiteY29" fmla="*/ 1317928 h 3482342"/>
              <a:gd name="connsiteX30" fmla="*/ 10603863 w 12192000"/>
              <a:gd name="connsiteY30" fmla="*/ 1346886 h 3482342"/>
              <a:gd name="connsiteX31" fmla="*/ 10573203 w 12192000"/>
              <a:gd name="connsiteY31" fmla="*/ 1351996 h 3482342"/>
              <a:gd name="connsiteX32" fmla="*/ 10513263 w 12192000"/>
              <a:gd name="connsiteY32" fmla="*/ 1350756 h 3482342"/>
              <a:gd name="connsiteX33" fmla="*/ 10464012 w 12192000"/>
              <a:gd name="connsiteY33" fmla="*/ 1391778 h 3482342"/>
              <a:gd name="connsiteX34" fmla="*/ 10405409 w 12192000"/>
              <a:gd name="connsiteY34" fmla="*/ 1422789 h 3482342"/>
              <a:gd name="connsiteX35" fmla="*/ 10370530 w 12192000"/>
              <a:gd name="connsiteY35" fmla="*/ 1441596 h 3482342"/>
              <a:gd name="connsiteX36" fmla="*/ 10314361 w 12192000"/>
              <a:gd name="connsiteY36" fmla="*/ 1466924 h 3482342"/>
              <a:gd name="connsiteX37" fmla="*/ 10264922 w 12192000"/>
              <a:gd name="connsiteY37" fmla="*/ 1472107 h 3482342"/>
              <a:gd name="connsiteX38" fmla="*/ 10201385 w 12192000"/>
              <a:gd name="connsiteY38" fmla="*/ 1477515 h 3482342"/>
              <a:gd name="connsiteX39" fmla="*/ 10120184 w 12192000"/>
              <a:gd name="connsiteY39" fmla="*/ 1466924 h 3482342"/>
              <a:gd name="connsiteX40" fmla="*/ 10058690 w 12192000"/>
              <a:gd name="connsiteY40" fmla="*/ 1474888 h 3482342"/>
              <a:gd name="connsiteX41" fmla="*/ 10004424 w 12192000"/>
              <a:gd name="connsiteY41" fmla="*/ 1489801 h 3482342"/>
              <a:gd name="connsiteX42" fmla="*/ 9999951 w 12192000"/>
              <a:gd name="connsiteY42" fmla="*/ 1499127 h 3482342"/>
              <a:gd name="connsiteX43" fmla="*/ 9845462 w 12192000"/>
              <a:gd name="connsiteY43" fmla="*/ 1548192 h 3482342"/>
              <a:gd name="connsiteX44" fmla="*/ 9736156 w 12192000"/>
              <a:gd name="connsiteY44" fmla="*/ 1581928 h 3482342"/>
              <a:gd name="connsiteX45" fmla="*/ 9693355 w 12192000"/>
              <a:gd name="connsiteY45" fmla="*/ 1602632 h 3482342"/>
              <a:gd name="connsiteX46" fmla="*/ 9664242 w 12192000"/>
              <a:gd name="connsiteY46" fmla="*/ 1622075 h 3482342"/>
              <a:gd name="connsiteX47" fmla="*/ 9579195 w 12192000"/>
              <a:gd name="connsiteY47" fmla="*/ 1648017 h 3482342"/>
              <a:gd name="connsiteX48" fmla="*/ 9433652 w 12192000"/>
              <a:gd name="connsiteY48" fmla="*/ 1681174 h 3482342"/>
              <a:gd name="connsiteX49" fmla="*/ 9403775 w 12192000"/>
              <a:gd name="connsiteY49" fmla="*/ 1690403 h 3482342"/>
              <a:gd name="connsiteX50" fmla="*/ 9382503 w 12192000"/>
              <a:gd name="connsiteY50" fmla="*/ 1706957 h 3482342"/>
              <a:gd name="connsiteX51" fmla="*/ 9381410 w 12192000"/>
              <a:gd name="connsiteY51" fmla="*/ 1718312 h 3482342"/>
              <a:gd name="connsiteX52" fmla="*/ 9365685 w 12192000"/>
              <a:gd name="connsiteY52" fmla="*/ 1724772 h 3482342"/>
              <a:gd name="connsiteX53" fmla="*/ 9278020 w 12192000"/>
              <a:gd name="connsiteY53" fmla="*/ 1741161 h 3482342"/>
              <a:gd name="connsiteX54" fmla="*/ 9217145 w 12192000"/>
              <a:gd name="connsiteY54" fmla="*/ 1771195 h 3482342"/>
              <a:gd name="connsiteX55" fmla="*/ 8955875 w 12192000"/>
              <a:gd name="connsiteY55" fmla="*/ 1796806 h 3482342"/>
              <a:gd name="connsiteX56" fmla="*/ 8648415 w 12192000"/>
              <a:gd name="connsiteY56" fmla="*/ 1878623 h 3482342"/>
              <a:gd name="connsiteX57" fmla="*/ 8495949 w 12192000"/>
              <a:gd name="connsiteY57" fmla="*/ 1902425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41837 w 12192000"/>
              <a:gd name="connsiteY68" fmla="*/ 1840640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686657 w 12192000"/>
              <a:gd name="connsiteY74" fmla="*/ 1907344 h 3482342"/>
              <a:gd name="connsiteX75" fmla="*/ 6651330 w 12192000"/>
              <a:gd name="connsiteY75" fmla="*/ 1922921 h 3482342"/>
              <a:gd name="connsiteX76" fmla="*/ 6622958 w 12192000"/>
              <a:gd name="connsiteY76" fmla="*/ 1936255 h 3482342"/>
              <a:gd name="connsiteX77" fmla="*/ 6522602 w 12192000"/>
              <a:gd name="connsiteY77" fmla="*/ 1954133 h 3482342"/>
              <a:gd name="connsiteX78" fmla="*/ 6444344 w 12192000"/>
              <a:gd name="connsiteY78" fmla="*/ 1969663 h 3482342"/>
              <a:gd name="connsiteX79" fmla="*/ 6409626 w 12192000"/>
              <a:gd name="connsiteY79" fmla="*/ 1978846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87205 w 12192000"/>
              <a:gd name="connsiteY83" fmla="*/ 2060048 h 3482342"/>
              <a:gd name="connsiteX84" fmla="*/ 6138780 w 12192000"/>
              <a:gd name="connsiteY84" fmla="*/ 2081918 h 3482342"/>
              <a:gd name="connsiteX85" fmla="*/ 6120125 w 12192000"/>
              <a:gd name="connsiteY85" fmla="*/ 2109475 h 3482342"/>
              <a:gd name="connsiteX86" fmla="*/ 6056576 w 12192000"/>
              <a:gd name="connsiteY86" fmla="*/ 2120066 h 3482342"/>
              <a:gd name="connsiteX87" fmla="*/ 5993794 w 12192000"/>
              <a:gd name="connsiteY87" fmla="*/ 2122569 h 3482342"/>
              <a:gd name="connsiteX88" fmla="*/ 5943601 w 12192000"/>
              <a:gd name="connsiteY88" fmla="*/ 2137719 h 3482342"/>
              <a:gd name="connsiteX89" fmla="*/ 5898141 w 12192000"/>
              <a:gd name="connsiteY89" fmla="*/ 2144806 h 3482342"/>
              <a:gd name="connsiteX90" fmla="*/ 5855337 w 12192000"/>
              <a:gd name="connsiteY90" fmla="*/ 2137719 h 3482342"/>
              <a:gd name="connsiteX91" fmla="*/ 5817682 w 12192000"/>
              <a:gd name="connsiteY91" fmla="*/ 2157358 h 3482342"/>
              <a:gd name="connsiteX92" fmla="*/ 5735300 w 12192000"/>
              <a:gd name="connsiteY92" fmla="*/ 2158902 h 3482342"/>
              <a:gd name="connsiteX93" fmla="*/ 5591469 w 12192000"/>
              <a:gd name="connsiteY93" fmla="*/ 2178389 h 3482342"/>
              <a:gd name="connsiteX94" fmla="*/ 5505818 w 12192000"/>
              <a:gd name="connsiteY94" fmla="*/ 2194207 h 3482342"/>
              <a:gd name="connsiteX95" fmla="*/ 5452860 w 12192000"/>
              <a:gd name="connsiteY95" fmla="*/ 2180085 h 3482342"/>
              <a:gd name="connsiteX96" fmla="*/ 5414282 w 12192000"/>
              <a:gd name="connsiteY96" fmla="*/ 2183070 h 3482342"/>
              <a:gd name="connsiteX97" fmla="*/ 5368369 w 12192000"/>
              <a:gd name="connsiteY97" fmla="*/ 2204272 h 3482342"/>
              <a:gd name="connsiteX98" fmla="*/ 5336354 w 12192000"/>
              <a:gd name="connsiteY98" fmla="*/ 2218920 h 3482342"/>
              <a:gd name="connsiteX99" fmla="*/ 5291263 w 12192000"/>
              <a:gd name="connsiteY99" fmla="*/ 2239182 h 3482342"/>
              <a:gd name="connsiteX100" fmla="*/ 5255152 w 12192000"/>
              <a:gd name="connsiteY100" fmla="*/ 2247164 h 3482342"/>
              <a:gd name="connsiteX101" fmla="*/ 5233796 w 12192000"/>
              <a:gd name="connsiteY101" fmla="*/ 2268260 h 3482342"/>
              <a:gd name="connsiteX102" fmla="*/ 5212786 w 12192000"/>
              <a:gd name="connsiteY102" fmla="*/ 2296592 h 3482342"/>
              <a:gd name="connsiteX103" fmla="*/ 5173523 w 12192000"/>
              <a:gd name="connsiteY103" fmla="*/ 2309057 h 3482342"/>
              <a:gd name="connsiteX104" fmla="*/ 5123830 w 12192000"/>
              <a:gd name="connsiteY104" fmla="*/ 2307070 h 3482342"/>
              <a:gd name="connsiteX105" fmla="*/ 5065426 w 12192000"/>
              <a:gd name="connsiteY105" fmla="*/ 2324076 h 3482342"/>
              <a:gd name="connsiteX106" fmla="*/ 4975908 w 12192000"/>
              <a:gd name="connsiteY106" fmla="*/ 2364128 h 3482342"/>
              <a:gd name="connsiteX107" fmla="*/ 4913723 w 12192000"/>
              <a:gd name="connsiteY107" fmla="*/ 2385265 h 3482342"/>
              <a:gd name="connsiteX108" fmla="*/ 4746485 w 12192000"/>
              <a:gd name="connsiteY108" fmla="*/ 2451769 h 3482342"/>
              <a:gd name="connsiteX109" fmla="*/ 4681588 w 12192000"/>
              <a:gd name="connsiteY109" fmla="*/ 2467494 h 3482342"/>
              <a:gd name="connsiteX110" fmla="*/ 1783655 w 12192000"/>
              <a:gd name="connsiteY110" fmla="*/ 3163860 h 3482342"/>
              <a:gd name="connsiteX111" fmla="*/ 1325955 w 12192000"/>
              <a:gd name="connsiteY111" fmla="*/ 3176692 h 3482342"/>
              <a:gd name="connsiteX112" fmla="*/ 1190384 w 12192000"/>
              <a:gd name="connsiteY112" fmla="*/ 3203504 h 3482342"/>
              <a:gd name="connsiteX113" fmla="*/ 1094537 w 12192000"/>
              <a:gd name="connsiteY113" fmla="*/ 3229469 h 3482342"/>
              <a:gd name="connsiteX114" fmla="*/ 779276 w 12192000"/>
              <a:gd name="connsiteY114" fmla="*/ 3327290 h 3482342"/>
              <a:gd name="connsiteX115" fmla="*/ 600378 w 12192000"/>
              <a:gd name="connsiteY115" fmla="*/ 3335250 h 3482342"/>
              <a:gd name="connsiteX116" fmla="*/ 493457 w 12192000"/>
              <a:gd name="connsiteY116" fmla="*/ 3365044 h 3482342"/>
              <a:gd name="connsiteX117" fmla="*/ 349402 w 12192000"/>
              <a:gd name="connsiteY117" fmla="*/ 3380897 h 3482342"/>
              <a:gd name="connsiteX118" fmla="*/ 192183 w 12192000"/>
              <a:gd name="connsiteY118" fmla="*/ 3460075 h 3482342"/>
              <a:gd name="connsiteX119" fmla="*/ 46713 w 12192000"/>
              <a:gd name="connsiteY119" fmla="*/ 3462986 h 3482342"/>
              <a:gd name="connsiteX120" fmla="*/ 2765 w 12192000"/>
              <a:gd name="connsiteY120" fmla="*/ 3480770 h 3482342"/>
              <a:gd name="connsiteX121" fmla="*/ 0 w 12192000"/>
              <a:gd name="connsiteY121" fmla="*/ 3482342 h 3482342"/>
              <a:gd name="connsiteX122" fmla="*/ 0 w 12192000"/>
              <a:gd name="connsiteY12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679906 w 12192000"/>
              <a:gd name="connsiteY29" fmla="*/ 1324988 h 3482342"/>
              <a:gd name="connsiteX30" fmla="*/ 10636304 w 12192000"/>
              <a:gd name="connsiteY30" fmla="*/ 1317928 h 3482342"/>
              <a:gd name="connsiteX31" fmla="*/ 10603863 w 12192000"/>
              <a:gd name="connsiteY31" fmla="*/ 1346886 h 3482342"/>
              <a:gd name="connsiteX32" fmla="*/ 10573203 w 12192000"/>
              <a:gd name="connsiteY32" fmla="*/ 1351996 h 3482342"/>
              <a:gd name="connsiteX33" fmla="*/ 10513263 w 12192000"/>
              <a:gd name="connsiteY33" fmla="*/ 1350756 h 3482342"/>
              <a:gd name="connsiteX34" fmla="*/ 10464012 w 12192000"/>
              <a:gd name="connsiteY34" fmla="*/ 1391778 h 3482342"/>
              <a:gd name="connsiteX35" fmla="*/ 10405409 w 12192000"/>
              <a:gd name="connsiteY35" fmla="*/ 1422789 h 3482342"/>
              <a:gd name="connsiteX36" fmla="*/ 10370530 w 12192000"/>
              <a:gd name="connsiteY36" fmla="*/ 1441596 h 3482342"/>
              <a:gd name="connsiteX37" fmla="*/ 10314361 w 12192000"/>
              <a:gd name="connsiteY37" fmla="*/ 1466924 h 3482342"/>
              <a:gd name="connsiteX38" fmla="*/ 10264922 w 12192000"/>
              <a:gd name="connsiteY38" fmla="*/ 1472107 h 3482342"/>
              <a:gd name="connsiteX39" fmla="*/ 10201385 w 12192000"/>
              <a:gd name="connsiteY39" fmla="*/ 1477515 h 3482342"/>
              <a:gd name="connsiteX40" fmla="*/ 10120184 w 12192000"/>
              <a:gd name="connsiteY40" fmla="*/ 1466924 h 3482342"/>
              <a:gd name="connsiteX41" fmla="*/ 10058690 w 12192000"/>
              <a:gd name="connsiteY41" fmla="*/ 1474888 h 3482342"/>
              <a:gd name="connsiteX42" fmla="*/ 10004424 w 12192000"/>
              <a:gd name="connsiteY42" fmla="*/ 1489801 h 3482342"/>
              <a:gd name="connsiteX43" fmla="*/ 9999951 w 12192000"/>
              <a:gd name="connsiteY43" fmla="*/ 1499127 h 3482342"/>
              <a:gd name="connsiteX44" fmla="*/ 9845462 w 12192000"/>
              <a:gd name="connsiteY44" fmla="*/ 1548192 h 3482342"/>
              <a:gd name="connsiteX45" fmla="*/ 9736156 w 12192000"/>
              <a:gd name="connsiteY45" fmla="*/ 1581928 h 3482342"/>
              <a:gd name="connsiteX46" fmla="*/ 9693355 w 12192000"/>
              <a:gd name="connsiteY46" fmla="*/ 1602632 h 3482342"/>
              <a:gd name="connsiteX47" fmla="*/ 9664242 w 12192000"/>
              <a:gd name="connsiteY47" fmla="*/ 1622075 h 3482342"/>
              <a:gd name="connsiteX48" fmla="*/ 9579195 w 12192000"/>
              <a:gd name="connsiteY48" fmla="*/ 1648017 h 3482342"/>
              <a:gd name="connsiteX49" fmla="*/ 9433652 w 12192000"/>
              <a:gd name="connsiteY49" fmla="*/ 1681174 h 3482342"/>
              <a:gd name="connsiteX50" fmla="*/ 9403775 w 12192000"/>
              <a:gd name="connsiteY50" fmla="*/ 1690403 h 3482342"/>
              <a:gd name="connsiteX51" fmla="*/ 9382503 w 12192000"/>
              <a:gd name="connsiteY51" fmla="*/ 1706957 h 3482342"/>
              <a:gd name="connsiteX52" fmla="*/ 9381410 w 12192000"/>
              <a:gd name="connsiteY52" fmla="*/ 1718312 h 3482342"/>
              <a:gd name="connsiteX53" fmla="*/ 9365685 w 12192000"/>
              <a:gd name="connsiteY53" fmla="*/ 1724772 h 3482342"/>
              <a:gd name="connsiteX54" fmla="*/ 9278020 w 12192000"/>
              <a:gd name="connsiteY54" fmla="*/ 1741161 h 3482342"/>
              <a:gd name="connsiteX55" fmla="*/ 9217145 w 12192000"/>
              <a:gd name="connsiteY55" fmla="*/ 1771195 h 3482342"/>
              <a:gd name="connsiteX56" fmla="*/ 8955875 w 12192000"/>
              <a:gd name="connsiteY56" fmla="*/ 1796806 h 3482342"/>
              <a:gd name="connsiteX57" fmla="*/ 8648415 w 12192000"/>
              <a:gd name="connsiteY57" fmla="*/ 1878623 h 3482342"/>
              <a:gd name="connsiteX58" fmla="*/ 8495949 w 12192000"/>
              <a:gd name="connsiteY58" fmla="*/ 1902425 h 3482342"/>
              <a:gd name="connsiteX59" fmla="*/ 8236214 w 12192000"/>
              <a:gd name="connsiteY59" fmla="*/ 190972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41837 w 12192000"/>
              <a:gd name="connsiteY69" fmla="*/ 1840640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686657 w 12192000"/>
              <a:gd name="connsiteY75" fmla="*/ 1907344 h 3482342"/>
              <a:gd name="connsiteX76" fmla="*/ 6651330 w 12192000"/>
              <a:gd name="connsiteY76" fmla="*/ 1922921 h 3482342"/>
              <a:gd name="connsiteX77" fmla="*/ 6622958 w 12192000"/>
              <a:gd name="connsiteY77" fmla="*/ 1936255 h 3482342"/>
              <a:gd name="connsiteX78" fmla="*/ 6522602 w 12192000"/>
              <a:gd name="connsiteY78" fmla="*/ 1954133 h 3482342"/>
              <a:gd name="connsiteX79" fmla="*/ 6444344 w 12192000"/>
              <a:gd name="connsiteY79" fmla="*/ 1969663 h 3482342"/>
              <a:gd name="connsiteX80" fmla="*/ 6409626 w 12192000"/>
              <a:gd name="connsiteY80" fmla="*/ 1978846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87205 w 12192000"/>
              <a:gd name="connsiteY84" fmla="*/ 2060048 h 3482342"/>
              <a:gd name="connsiteX85" fmla="*/ 6138780 w 12192000"/>
              <a:gd name="connsiteY85" fmla="*/ 2081918 h 3482342"/>
              <a:gd name="connsiteX86" fmla="*/ 6120125 w 12192000"/>
              <a:gd name="connsiteY86" fmla="*/ 2109475 h 3482342"/>
              <a:gd name="connsiteX87" fmla="*/ 6056576 w 12192000"/>
              <a:gd name="connsiteY87" fmla="*/ 2120066 h 3482342"/>
              <a:gd name="connsiteX88" fmla="*/ 5993794 w 12192000"/>
              <a:gd name="connsiteY88" fmla="*/ 2122569 h 3482342"/>
              <a:gd name="connsiteX89" fmla="*/ 5943601 w 12192000"/>
              <a:gd name="connsiteY89" fmla="*/ 2137719 h 3482342"/>
              <a:gd name="connsiteX90" fmla="*/ 5898141 w 12192000"/>
              <a:gd name="connsiteY90" fmla="*/ 2144806 h 3482342"/>
              <a:gd name="connsiteX91" fmla="*/ 5855337 w 12192000"/>
              <a:gd name="connsiteY91" fmla="*/ 2137719 h 3482342"/>
              <a:gd name="connsiteX92" fmla="*/ 5817682 w 12192000"/>
              <a:gd name="connsiteY92" fmla="*/ 2157358 h 3482342"/>
              <a:gd name="connsiteX93" fmla="*/ 5735300 w 12192000"/>
              <a:gd name="connsiteY93" fmla="*/ 2158902 h 3482342"/>
              <a:gd name="connsiteX94" fmla="*/ 5591469 w 12192000"/>
              <a:gd name="connsiteY94" fmla="*/ 2178389 h 3482342"/>
              <a:gd name="connsiteX95" fmla="*/ 5505818 w 12192000"/>
              <a:gd name="connsiteY95" fmla="*/ 2194207 h 3482342"/>
              <a:gd name="connsiteX96" fmla="*/ 5452860 w 12192000"/>
              <a:gd name="connsiteY96" fmla="*/ 2180085 h 3482342"/>
              <a:gd name="connsiteX97" fmla="*/ 5414282 w 12192000"/>
              <a:gd name="connsiteY97" fmla="*/ 2183070 h 3482342"/>
              <a:gd name="connsiteX98" fmla="*/ 5368369 w 12192000"/>
              <a:gd name="connsiteY98" fmla="*/ 2204272 h 3482342"/>
              <a:gd name="connsiteX99" fmla="*/ 5336354 w 12192000"/>
              <a:gd name="connsiteY99" fmla="*/ 2218920 h 3482342"/>
              <a:gd name="connsiteX100" fmla="*/ 5291263 w 12192000"/>
              <a:gd name="connsiteY100" fmla="*/ 2239182 h 3482342"/>
              <a:gd name="connsiteX101" fmla="*/ 5255152 w 12192000"/>
              <a:gd name="connsiteY101" fmla="*/ 2247164 h 3482342"/>
              <a:gd name="connsiteX102" fmla="*/ 5233796 w 12192000"/>
              <a:gd name="connsiteY102" fmla="*/ 2268260 h 3482342"/>
              <a:gd name="connsiteX103" fmla="*/ 5212786 w 12192000"/>
              <a:gd name="connsiteY103" fmla="*/ 2296592 h 3482342"/>
              <a:gd name="connsiteX104" fmla="*/ 5173523 w 12192000"/>
              <a:gd name="connsiteY104" fmla="*/ 2309057 h 3482342"/>
              <a:gd name="connsiteX105" fmla="*/ 5123830 w 12192000"/>
              <a:gd name="connsiteY105" fmla="*/ 2307070 h 3482342"/>
              <a:gd name="connsiteX106" fmla="*/ 5065426 w 12192000"/>
              <a:gd name="connsiteY106" fmla="*/ 2324076 h 3482342"/>
              <a:gd name="connsiteX107" fmla="*/ 4975908 w 12192000"/>
              <a:gd name="connsiteY107" fmla="*/ 2364128 h 3482342"/>
              <a:gd name="connsiteX108" fmla="*/ 4913723 w 12192000"/>
              <a:gd name="connsiteY108" fmla="*/ 2385265 h 3482342"/>
              <a:gd name="connsiteX109" fmla="*/ 4746485 w 12192000"/>
              <a:gd name="connsiteY109" fmla="*/ 2451769 h 3482342"/>
              <a:gd name="connsiteX110" fmla="*/ 4681588 w 12192000"/>
              <a:gd name="connsiteY110" fmla="*/ 2467494 h 3482342"/>
              <a:gd name="connsiteX111" fmla="*/ 1783655 w 12192000"/>
              <a:gd name="connsiteY111" fmla="*/ 3163860 h 3482342"/>
              <a:gd name="connsiteX112" fmla="*/ 1325955 w 12192000"/>
              <a:gd name="connsiteY112" fmla="*/ 3176692 h 3482342"/>
              <a:gd name="connsiteX113" fmla="*/ 1190384 w 12192000"/>
              <a:gd name="connsiteY113" fmla="*/ 3203504 h 3482342"/>
              <a:gd name="connsiteX114" fmla="*/ 1094537 w 12192000"/>
              <a:gd name="connsiteY114" fmla="*/ 3229469 h 3482342"/>
              <a:gd name="connsiteX115" fmla="*/ 779276 w 12192000"/>
              <a:gd name="connsiteY115" fmla="*/ 3327290 h 3482342"/>
              <a:gd name="connsiteX116" fmla="*/ 600378 w 12192000"/>
              <a:gd name="connsiteY116" fmla="*/ 3335250 h 3482342"/>
              <a:gd name="connsiteX117" fmla="*/ 493457 w 12192000"/>
              <a:gd name="connsiteY117" fmla="*/ 3365044 h 3482342"/>
              <a:gd name="connsiteX118" fmla="*/ 349402 w 12192000"/>
              <a:gd name="connsiteY118" fmla="*/ 3380897 h 3482342"/>
              <a:gd name="connsiteX119" fmla="*/ 192183 w 12192000"/>
              <a:gd name="connsiteY119" fmla="*/ 3460075 h 3482342"/>
              <a:gd name="connsiteX120" fmla="*/ 46713 w 12192000"/>
              <a:gd name="connsiteY120" fmla="*/ 3462986 h 3482342"/>
              <a:gd name="connsiteX121" fmla="*/ 2765 w 12192000"/>
              <a:gd name="connsiteY121" fmla="*/ 3480770 h 3482342"/>
              <a:gd name="connsiteX122" fmla="*/ 0 w 12192000"/>
              <a:gd name="connsiteY122" fmla="*/ 3482342 h 3482342"/>
              <a:gd name="connsiteX123" fmla="*/ 0 w 12192000"/>
              <a:gd name="connsiteY12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679906 w 12192000"/>
              <a:gd name="connsiteY29" fmla="*/ 1332049 h 3482342"/>
              <a:gd name="connsiteX30" fmla="*/ 10636304 w 12192000"/>
              <a:gd name="connsiteY30" fmla="*/ 1317928 h 3482342"/>
              <a:gd name="connsiteX31" fmla="*/ 10603863 w 12192000"/>
              <a:gd name="connsiteY31" fmla="*/ 1346886 h 3482342"/>
              <a:gd name="connsiteX32" fmla="*/ 10573203 w 12192000"/>
              <a:gd name="connsiteY32" fmla="*/ 1351996 h 3482342"/>
              <a:gd name="connsiteX33" fmla="*/ 10513263 w 12192000"/>
              <a:gd name="connsiteY33" fmla="*/ 1350756 h 3482342"/>
              <a:gd name="connsiteX34" fmla="*/ 10464012 w 12192000"/>
              <a:gd name="connsiteY34" fmla="*/ 1391778 h 3482342"/>
              <a:gd name="connsiteX35" fmla="*/ 10405409 w 12192000"/>
              <a:gd name="connsiteY35" fmla="*/ 1422789 h 3482342"/>
              <a:gd name="connsiteX36" fmla="*/ 10370530 w 12192000"/>
              <a:gd name="connsiteY36" fmla="*/ 1441596 h 3482342"/>
              <a:gd name="connsiteX37" fmla="*/ 10314361 w 12192000"/>
              <a:gd name="connsiteY37" fmla="*/ 1466924 h 3482342"/>
              <a:gd name="connsiteX38" fmla="*/ 10264922 w 12192000"/>
              <a:gd name="connsiteY38" fmla="*/ 1472107 h 3482342"/>
              <a:gd name="connsiteX39" fmla="*/ 10201385 w 12192000"/>
              <a:gd name="connsiteY39" fmla="*/ 1477515 h 3482342"/>
              <a:gd name="connsiteX40" fmla="*/ 10120184 w 12192000"/>
              <a:gd name="connsiteY40" fmla="*/ 1466924 h 3482342"/>
              <a:gd name="connsiteX41" fmla="*/ 10058690 w 12192000"/>
              <a:gd name="connsiteY41" fmla="*/ 1474888 h 3482342"/>
              <a:gd name="connsiteX42" fmla="*/ 10004424 w 12192000"/>
              <a:gd name="connsiteY42" fmla="*/ 1489801 h 3482342"/>
              <a:gd name="connsiteX43" fmla="*/ 9999951 w 12192000"/>
              <a:gd name="connsiteY43" fmla="*/ 1499127 h 3482342"/>
              <a:gd name="connsiteX44" fmla="*/ 9845462 w 12192000"/>
              <a:gd name="connsiteY44" fmla="*/ 1548192 h 3482342"/>
              <a:gd name="connsiteX45" fmla="*/ 9736156 w 12192000"/>
              <a:gd name="connsiteY45" fmla="*/ 1581928 h 3482342"/>
              <a:gd name="connsiteX46" fmla="*/ 9693355 w 12192000"/>
              <a:gd name="connsiteY46" fmla="*/ 1602632 h 3482342"/>
              <a:gd name="connsiteX47" fmla="*/ 9664242 w 12192000"/>
              <a:gd name="connsiteY47" fmla="*/ 1622075 h 3482342"/>
              <a:gd name="connsiteX48" fmla="*/ 9579195 w 12192000"/>
              <a:gd name="connsiteY48" fmla="*/ 1648017 h 3482342"/>
              <a:gd name="connsiteX49" fmla="*/ 9433652 w 12192000"/>
              <a:gd name="connsiteY49" fmla="*/ 1681174 h 3482342"/>
              <a:gd name="connsiteX50" fmla="*/ 9403775 w 12192000"/>
              <a:gd name="connsiteY50" fmla="*/ 1690403 h 3482342"/>
              <a:gd name="connsiteX51" fmla="*/ 9382503 w 12192000"/>
              <a:gd name="connsiteY51" fmla="*/ 1706957 h 3482342"/>
              <a:gd name="connsiteX52" fmla="*/ 9381410 w 12192000"/>
              <a:gd name="connsiteY52" fmla="*/ 1718312 h 3482342"/>
              <a:gd name="connsiteX53" fmla="*/ 9365685 w 12192000"/>
              <a:gd name="connsiteY53" fmla="*/ 1724772 h 3482342"/>
              <a:gd name="connsiteX54" fmla="*/ 9278020 w 12192000"/>
              <a:gd name="connsiteY54" fmla="*/ 1741161 h 3482342"/>
              <a:gd name="connsiteX55" fmla="*/ 9217145 w 12192000"/>
              <a:gd name="connsiteY55" fmla="*/ 1771195 h 3482342"/>
              <a:gd name="connsiteX56" fmla="*/ 8955875 w 12192000"/>
              <a:gd name="connsiteY56" fmla="*/ 1796806 h 3482342"/>
              <a:gd name="connsiteX57" fmla="*/ 8648415 w 12192000"/>
              <a:gd name="connsiteY57" fmla="*/ 1878623 h 3482342"/>
              <a:gd name="connsiteX58" fmla="*/ 8495949 w 12192000"/>
              <a:gd name="connsiteY58" fmla="*/ 1902425 h 3482342"/>
              <a:gd name="connsiteX59" fmla="*/ 8236214 w 12192000"/>
              <a:gd name="connsiteY59" fmla="*/ 190972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41837 w 12192000"/>
              <a:gd name="connsiteY69" fmla="*/ 1840640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686657 w 12192000"/>
              <a:gd name="connsiteY75" fmla="*/ 1907344 h 3482342"/>
              <a:gd name="connsiteX76" fmla="*/ 6651330 w 12192000"/>
              <a:gd name="connsiteY76" fmla="*/ 1922921 h 3482342"/>
              <a:gd name="connsiteX77" fmla="*/ 6622958 w 12192000"/>
              <a:gd name="connsiteY77" fmla="*/ 1936255 h 3482342"/>
              <a:gd name="connsiteX78" fmla="*/ 6522602 w 12192000"/>
              <a:gd name="connsiteY78" fmla="*/ 1954133 h 3482342"/>
              <a:gd name="connsiteX79" fmla="*/ 6444344 w 12192000"/>
              <a:gd name="connsiteY79" fmla="*/ 1969663 h 3482342"/>
              <a:gd name="connsiteX80" fmla="*/ 6409626 w 12192000"/>
              <a:gd name="connsiteY80" fmla="*/ 1978846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87205 w 12192000"/>
              <a:gd name="connsiteY84" fmla="*/ 2060048 h 3482342"/>
              <a:gd name="connsiteX85" fmla="*/ 6138780 w 12192000"/>
              <a:gd name="connsiteY85" fmla="*/ 2081918 h 3482342"/>
              <a:gd name="connsiteX86" fmla="*/ 6120125 w 12192000"/>
              <a:gd name="connsiteY86" fmla="*/ 2109475 h 3482342"/>
              <a:gd name="connsiteX87" fmla="*/ 6056576 w 12192000"/>
              <a:gd name="connsiteY87" fmla="*/ 2120066 h 3482342"/>
              <a:gd name="connsiteX88" fmla="*/ 5993794 w 12192000"/>
              <a:gd name="connsiteY88" fmla="*/ 2122569 h 3482342"/>
              <a:gd name="connsiteX89" fmla="*/ 5943601 w 12192000"/>
              <a:gd name="connsiteY89" fmla="*/ 2137719 h 3482342"/>
              <a:gd name="connsiteX90" fmla="*/ 5898141 w 12192000"/>
              <a:gd name="connsiteY90" fmla="*/ 2144806 h 3482342"/>
              <a:gd name="connsiteX91" fmla="*/ 5855337 w 12192000"/>
              <a:gd name="connsiteY91" fmla="*/ 2137719 h 3482342"/>
              <a:gd name="connsiteX92" fmla="*/ 5817682 w 12192000"/>
              <a:gd name="connsiteY92" fmla="*/ 2157358 h 3482342"/>
              <a:gd name="connsiteX93" fmla="*/ 5735300 w 12192000"/>
              <a:gd name="connsiteY93" fmla="*/ 2158902 h 3482342"/>
              <a:gd name="connsiteX94" fmla="*/ 5591469 w 12192000"/>
              <a:gd name="connsiteY94" fmla="*/ 2178389 h 3482342"/>
              <a:gd name="connsiteX95" fmla="*/ 5505818 w 12192000"/>
              <a:gd name="connsiteY95" fmla="*/ 2194207 h 3482342"/>
              <a:gd name="connsiteX96" fmla="*/ 5452860 w 12192000"/>
              <a:gd name="connsiteY96" fmla="*/ 2180085 h 3482342"/>
              <a:gd name="connsiteX97" fmla="*/ 5414282 w 12192000"/>
              <a:gd name="connsiteY97" fmla="*/ 2183070 h 3482342"/>
              <a:gd name="connsiteX98" fmla="*/ 5368369 w 12192000"/>
              <a:gd name="connsiteY98" fmla="*/ 2204272 h 3482342"/>
              <a:gd name="connsiteX99" fmla="*/ 5336354 w 12192000"/>
              <a:gd name="connsiteY99" fmla="*/ 2218920 h 3482342"/>
              <a:gd name="connsiteX100" fmla="*/ 5291263 w 12192000"/>
              <a:gd name="connsiteY100" fmla="*/ 2239182 h 3482342"/>
              <a:gd name="connsiteX101" fmla="*/ 5255152 w 12192000"/>
              <a:gd name="connsiteY101" fmla="*/ 2247164 h 3482342"/>
              <a:gd name="connsiteX102" fmla="*/ 5233796 w 12192000"/>
              <a:gd name="connsiteY102" fmla="*/ 2268260 h 3482342"/>
              <a:gd name="connsiteX103" fmla="*/ 5212786 w 12192000"/>
              <a:gd name="connsiteY103" fmla="*/ 2296592 h 3482342"/>
              <a:gd name="connsiteX104" fmla="*/ 5173523 w 12192000"/>
              <a:gd name="connsiteY104" fmla="*/ 2309057 h 3482342"/>
              <a:gd name="connsiteX105" fmla="*/ 5123830 w 12192000"/>
              <a:gd name="connsiteY105" fmla="*/ 2307070 h 3482342"/>
              <a:gd name="connsiteX106" fmla="*/ 5065426 w 12192000"/>
              <a:gd name="connsiteY106" fmla="*/ 2324076 h 3482342"/>
              <a:gd name="connsiteX107" fmla="*/ 4975908 w 12192000"/>
              <a:gd name="connsiteY107" fmla="*/ 2364128 h 3482342"/>
              <a:gd name="connsiteX108" fmla="*/ 4913723 w 12192000"/>
              <a:gd name="connsiteY108" fmla="*/ 2385265 h 3482342"/>
              <a:gd name="connsiteX109" fmla="*/ 4746485 w 12192000"/>
              <a:gd name="connsiteY109" fmla="*/ 2451769 h 3482342"/>
              <a:gd name="connsiteX110" fmla="*/ 4681588 w 12192000"/>
              <a:gd name="connsiteY110" fmla="*/ 2467494 h 3482342"/>
              <a:gd name="connsiteX111" fmla="*/ 1783655 w 12192000"/>
              <a:gd name="connsiteY111" fmla="*/ 3163860 h 3482342"/>
              <a:gd name="connsiteX112" fmla="*/ 1325955 w 12192000"/>
              <a:gd name="connsiteY112" fmla="*/ 3176692 h 3482342"/>
              <a:gd name="connsiteX113" fmla="*/ 1190384 w 12192000"/>
              <a:gd name="connsiteY113" fmla="*/ 3203504 h 3482342"/>
              <a:gd name="connsiteX114" fmla="*/ 1094537 w 12192000"/>
              <a:gd name="connsiteY114" fmla="*/ 3229469 h 3482342"/>
              <a:gd name="connsiteX115" fmla="*/ 779276 w 12192000"/>
              <a:gd name="connsiteY115" fmla="*/ 3327290 h 3482342"/>
              <a:gd name="connsiteX116" fmla="*/ 600378 w 12192000"/>
              <a:gd name="connsiteY116" fmla="*/ 3335250 h 3482342"/>
              <a:gd name="connsiteX117" fmla="*/ 493457 w 12192000"/>
              <a:gd name="connsiteY117" fmla="*/ 3365044 h 3482342"/>
              <a:gd name="connsiteX118" fmla="*/ 349402 w 12192000"/>
              <a:gd name="connsiteY118" fmla="*/ 3380897 h 3482342"/>
              <a:gd name="connsiteX119" fmla="*/ 192183 w 12192000"/>
              <a:gd name="connsiteY119" fmla="*/ 3460075 h 3482342"/>
              <a:gd name="connsiteX120" fmla="*/ 46713 w 12192000"/>
              <a:gd name="connsiteY120" fmla="*/ 3462986 h 3482342"/>
              <a:gd name="connsiteX121" fmla="*/ 2765 w 12192000"/>
              <a:gd name="connsiteY121" fmla="*/ 3480770 h 3482342"/>
              <a:gd name="connsiteX122" fmla="*/ 0 w 12192000"/>
              <a:gd name="connsiteY122" fmla="*/ 3482342 h 3482342"/>
              <a:gd name="connsiteX123" fmla="*/ 0 w 12192000"/>
              <a:gd name="connsiteY12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679906 w 12192000"/>
              <a:gd name="connsiteY29" fmla="*/ 1332049 h 3482342"/>
              <a:gd name="connsiteX30" fmla="*/ 10639834 w 12192000"/>
              <a:gd name="connsiteY30" fmla="*/ 1324989 h 3482342"/>
              <a:gd name="connsiteX31" fmla="*/ 10603863 w 12192000"/>
              <a:gd name="connsiteY31" fmla="*/ 1346886 h 3482342"/>
              <a:gd name="connsiteX32" fmla="*/ 10573203 w 12192000"/>
              <a:gd name="connsiteY32" fmla="*/ 1351996 h 3482342"/>
              <a:gd name="connsiteX33" fmla="*/ 10513263 w 12192000"/>
              <a:gd name="connsiteY33" fmla="*/ 1350756 h 3482342"/>
              <a:gd name="connsiteX34" fmla="*/ 10464012 w 12192000"/>
              <a:gd name="connsiteY34" fmla="*/ 1391778 h 3482342"/>
              <a:gd name="connsiteX35" fmla="*/ 10405409 w 12192000"/>
              <a:gd name="connsiteY35" fmla="*/ 1422789 h 3482342"/>
              <a:gd name="connsiteX36" fmla="*/ 10370530 w 12192000"/>
              <a:gd name="connsiteY36" fmla="*/ 1441596 h 3482342"/>
              <a:gd name="connsiteX37" fmla="*/ 10314361 w 12192000"/>
              <a:gd name="connsiteY37" fmla="*/ 1466924 h 3482342"/>
              <a:gd name="connsiteX38" fmla="*/ 10264922 w 12192000"/>
              <a:gd name="connsiteY38" fmla="*/ 1472107 h 3482342"/>
              <a:gd name="connsiteX39" fmla="*/ 10201385 w 12192000"/>
              <a:gd name="connsiteY39" fmla="*/ 1477515 h 3482342"/>
              <a:gd name="connsiteX40" fmla="*/ 10120184 w 12192000"/>
              <a:gd name="connsiteY40" fmla="*/ 1466924 h 3482342"/>
              <a:gd name="connsiteX41" fmla="*/ 10058690 w 12192000"/>
              <a:gd name="connsiteY41" fmla="*/ 1474888 h 3482342"/>
              <a:gd name="connsiteX42" fmla="*/ 10004424 w 12192000"/>
              <a:gd name="connsiteY42" fmla="*/ 1489801 h 3482342"/>
              <a:gd name="connsiteX43" fmla="*/ 9999951 w 12192000"/>
              <a:gd name="connsiteY43" fmla="*/ 1499127 h 3482342"/>
              <a:gd name="connsiteX44" fmla="*/ 9845462 w 12192000"/>
              <a:gd name="connsiteY44" fmla="*/ 1548192 h 3482342"/>
              <a:gd name="connsiteX45" fmla="*/ 9736156 w 12192000"/>
              <a:gd name="connsiteY45" fmla="*/ 1581928 h 3482342"/>
              <a:gd name="connsiteX46" fmla="*/ 9693355 w 12192000"/>
              <a:gd name="connsiteY46" fmla="*/ 1602632 h 3482342"/>
              <a:gd name="connsiteX47" fmla="*/ 9664242 w 12192000"/>
              <a:gd name="connsiteY47" fmla="*/ 1622075 h 3482342"/>
              <a:gd name="connsiteX48" fmla="*/ 9579195 w 12192000"/>
              <a:gd name="connsiteY48" fmla="*/ 1648017 h 3482342"/>
              <a:gd name="connsiteX49" fmla="*/ 9433652 w 12192000"/>
              <a:gd name="connsiteY49" fmla="*/ 1681174 h 3482342"/>
              <a:gd name="connsiteX50" fmla="*/ 9403775 w 12192000"/>
              <a:gd name="connsiteY50" fmla="*/ 1690403 h 3482342"/>
              <a:gd name="connsiteX51" fmla="*/ 9382503 w 12192000"/>
              <a:gd name="connsiteY51" fmla="*/ 1706957 h 3482342"/>
              <a:gd name="connsiteX52" fmla="*/ 9381410 w 12192000"/>
              <a:gd name="connsiteY52" fmla="*/ 1718312 h 3482342"/>
              <a:gd name="connsiteX53" fmla="*/ 9365685 w 12192000"/>
              <a:gd name="connsiteY53" fmla="*/ 1724772 h 3482342"/>
              <a:gd name="connsiteX54" fmla="*/ 9278020 w 12192000"/>
              <a:gd name="connsiteY54" fmla="*/ 1741161 h 3482342"/>
              <a:gd name="connsiteX55" fmla="*/ 9217145 w 12192000"/>
              <a:gd name="connsiteY55" fmla="*/ 1771195 h 3482342"/>
              <a:gd name="connsiteX56" fmla="*/ 8955875 w 12192000"/>
              <a:gd name="connsiteY56" fmla="*/ 1796806 h 3482342"/>
              <a:gd name="connsiteX57" fmla="*/ 8648415 w 12192000"/>
              <a:gd name="connsiteY57" fmla="*/ 1878623 h 3482342"/>
              <a:gd name="connsiteX58" fmla="*/ 8495949 w 12192000"/>
              <a:gd name="connsiteY58" fmla="*/ 1902425 h 3482342"/>
              <a:gd name="connsiteX59" fmla="*/ 8236214 w 12192000"/>
              <a:gd name="connsiteY59" fmla="*/ 190972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41837 w 12192000"/>
              <a:gd name="connsiteY69" fmla="*/ 1840640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686657 w 12192000"/>
              <a:gd name="connsiteY75" fmla="*/ 1907344 h 3482342"/>
              <a:gd name="connsiteX76" fmla="*/ 6651330 w 12192000"/>
              <a:gd name="connsiteY76" fmla="*/ 1922921 h 3482342"/>
              <a:gd name="connsiteX77" fmla="*/ 6622958 w 12192000"/>
              <a:gd name="connsiteY77" fmla="*/ 1936255 h 3482342"/>
              <a:gd name="connsiteX78" fmla="*/ 6522602 w 12192000"/>
              <a:gd name="connsiteY78" fmla="*/ 1954133 h 3482342"/>
              <a:gd name="connsiteX79" fmla="*/ 6444344 w 12192000"/>
              <a:gd name="connsiteY79" fmla="*/ 1969663 h 3482342"/>
              <a:gd name="connsiteX80" fmla="*/ 6409626 w 12192000"/>
              <a:gd name="connsiteY80" fmla="*/ 1978846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87205 w 12192000"/>
              <a:gd name="connsiteY84" fmla="*/ 2060048 h 3482342"/>
              <a:gd name="connsiteX85" fmla="*/ 6138780 w 12192000"/>
              <a:gd name="connsiteY85" fmla="*/ 2081918 h 3482342"/>
              <a:gd name="connsiteX86" fmla="*/ 6120125 w 12192000"/>
              <a:gd name="connsiteY86" fmla="*/ 2109475 h 3482342"/>
              <a:gd name="connsiteX87" fmla="*/ 6056576 w 12192000"/>
              <a:gd name="connsiteY87" fmla="*/ 2120066 h 3482342"/>
              <a:gd name="connsiteX88" fmla="*/ 5993794 w 12192000"/>
              <a:gd name="connsiteY88" fmla="*/ 2122569 h 3482342"/>
              <a:gd name="connsiteX89" fmla="*/ 5943601 w 12192000"/>
              <a:gd name="connsiteY89" fmla="*/ 2137719 h 3482342"/>
              <a:gd name="connsiteX90" fmla="*/ 5898141 w 12192000"/>
              <a:gd name="connsiteY90" fmla="*/ 2144806 h 3482342"/>
              <a:gd name="connsiteX91" fmla="*/ 5855337 w 12192000"/>
              <a:gd name="connsiteY91" fmla="*/ 2137719 h 3482342"/>
              <a:gd name="connsiteX92" fmla="*/ 5817682 w 12192000"/>
              <a:gd name="connsiteY92" fmla="*/ 2157358 h 3482342"/>
              <a:gd name="connsiteX93" fmla="*/ 5735300 w 12192000"/>
              <a:gd name="connsiteY93" fmla="*/ 2158902 h 3482342"/>
              <a:gd name="connsiteX94" fmla="*/ 5591469 w 12192000"/>
              <a:gd name="connsiteY94" fmla="*/ 2178389 h 3482342"/>
              <a:gd name="connsiteX95" fmla="*/ 5505818 w 12192000"/>
              <a:gd name="connsiteY95" fmla="*/ 2194207 h 3482342"/>
              <a:gd name="connsiteX96" fmla="*/ 5452860 w 12192000"/>
              <a:gd name="connsiteY96" fmla="*/ 2180085 h 3482342"/>
              <a:gd name="connsiteX97" fmla="*/ 5414282 w 12192000"/>
              <a:gd name="connsiteY97" fmla="*/ 2183070 h 3482342"/>
              <a:gd name="connsiteX98" fmla="*/ 5368369 w 12192000"/>
              <a:gd name="connsiteY98" fmla="*/ 2204272 h 3482342"/>
              <a:gd name="connsiteX99" fmla="*/ 5336354 w 12192000"/>
              <a:gd name="connsiteY99" fmla="*/ 2218920 h 3482342"/>
              <a:gd name="connsiteX100" fmla="*/ 5291263 w 12192000"/>
              <a:gd name="connsiteY100" fmla="*/ 2239182 h 3482342"/>
              <a:gd name="connsiteX101" fmla="*/ 5255152 w 12192000"/>
              <a:gd name="connsiteY101" fmla="*/ 2247164 h 3482342"/>
              <a:gd name="connsiteX102" fmla="*/ 5233796 w 12192000"/>
              <a:gd name="connsiteY102" fmla="*/ 2268260 h 3482342"/>
              <a:gd name="connsiteX103" fmla="*/ 5212786 w 12192000"/>
              <a:gd name="connsiteY103" fmla="*/ 2296592 h 3482342"/>
              <a:gd name="connsiteX104" fmla="*/ 5173523 w 12192000"/>
              <a:gd name="connsiteY104" fmla="*/ 2309057 h 3482342"/>
              <a:gd name="connsiteX105" fmla="*/ 5123830 w 12192000"/>
              <a:gd name="connsiteY105" fmla="*/ 2307070 h 3482342"/>
              <a:gd name="connsiteX106" fmla="*/ 5065426 w 12192000"/>
              <a:gd name="connsiteY106" fmla="*/ 2324076 h 3482342"/>
              <a:gd name="connsiteX107" fmla="*/ 4975908 w 12192000"/>
              <a:gd name="connsiteY107" fmla="*/ 2364128 h 3482342"/>
              <a:gd name="connsiteX108" fmla="*/ 4913723 w 12192000"/>
              <a:gd name="connsiteY108" fmla="*/ 2385265 h 3482342"/>
              <a:gd name="connsiteX109" fmla="*/ 4746485 w 12192000"/>
              <a:gd name="connsiteY109" fmla="*/ 2451769 h 3482342"/>
              <a:gd name="connsiteX110" fmla="*/ 4681588 w 12192000"/>
              <a:gd name="connsiteY110" fmla="*/ 2467494 h 3482342"/>
              <a:gd name="connsiteX111" fmla="*/ 1783655 w 12192000"/>
              <a:gd name="connsiteY111" fmla="*/ 3163860 h 3482342"/>
              <a:gd name="connsiteX112" fmla="*/ 1325955 w 12192000"/>
              <a:gd name="connsiteY112" fmla="*/ 3176692 h 3482342"/>
              <a:gd name="connsiteX113" fmla="*/ 1190384 w 12192000"/>
              <a:gd name="connsiteY113" fmla="*/ 3203504 h 3482342"/>
              <a:gd name="connsiteX114" fmla="*/ 1094537 w 12192000"/>
              <a:gd name="connsiteY114" fmla="*/ 3229469 h 3482342"/>
              <a:gd name="connsiteX115" fmla="*/ 779276 w 12192000"/>
              <a:gd name="connsiteY115" fmla="*/ 3327290 h 3482342"/>
              <a:gd name="connsiteX116" fmla="*/ 600378 w 12192000"/>
              <a:gd name="connsiteY116" fmla="*/ 3335250 h 3482342"/>
              <a:gd name="connsiteX117" fmla="*/ 493457 w 12192000"/>
              <a:gd name="connsiteY117" fmla="*/ 3365044 h 3482342"/>
              <a:gd name="connsiteX118" fmla="*/ 349402 w 12192000"/>
              <a:gd name="connsiteY118" fmla="*/ 3380897 h 3482342"/>
              <a:gd name="connsiteX119" fmla="*/ 192183 w 12192000"/>
              <a:gd name="connsiteY119" fmla="*/ 3460075 h 3482342"/>
              <a:gd name="connsiteX120" fmla="*/ 46713 w 12192000"/>
              <a:gd name="connsiteY120" fmla="*/ 3462986 h 3482342"/>
              <a:gd name="connsiteX121" fmla="*/ 2765 w 12192000"/>
              <a:gd name="connsiteY121" fmla="*/ 3480770 h 3482342"/>
              <a:gd name="connsiteX122" fmla="*/ 0 w 12192000"/>
              <a:gd name="connsiteY122" fmla="*/ 3482342 h 3482342"/>
              <a:gd name="connsiteX123" fmla="*/ 0 w 12192000"/>
              <a:gd name="connsiteY12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723900 w 12192000"/>
              <a:gd name="connsiteY29" fmla="*/ 1318642 h 3482342"/>
              <a:gd name="connsiteX30" fmla="*/ 10679906 w 12192000"/>
              <a:gd name="connsiteY30" fmla="*/ 1332049 h 3482342"/>
              <a:gd name="connsiteX31" fmla="*/ 10639834 w 12192000"/>
              <a:gd name="connsiteY31" fmla="*/ 1324989 h 3482342"/>
              <a:gd name="connsiteX32" fmla="*/ 10603863 w 12192000"/>
              <a:gd name="connsiteY32" fmla="*/ 1346886 h 3482342"/>
              <a:gd name="connsiteX33" fmla="*/ 10573203 w 12192000"/>
              <a:gd name="connsiteY33" fmla="*/ 1351996 h 3482342"/>
              <a:gd name="connsiteX34" fmla="*/ 10513263 w 12192000"/>
              <a:gd name="connsiteY34" fmla="*/ 1350756 h 3482342"/>
              <a:gd name="connsiteX35" fmla="*/ 10464012 w 12192000"/>
              <a:gd name="connsiteY35" fmla="*/ 1391778 h 3482342"/>
              <a:gd name="connsiteX36" fmla="*/ 10405409 w 12192000"/>
              <a:gd name="connsiteY36" fmla="*/ 1422789 h 3482342"/>
              <a:gd name="connsiteX37" fmla="*/ 10370530 w 12192000"/>
              <a:gd name="connsiteY37" fmla="*/ 1441596 h 3482342"/>
              <a:gd name="connsiteX38" fmla="*/ 10314361 w 12192000"/>
              <a:gd name="connsiteY38" fmla="*/ 1466924 h 3482342"/>
              <a:gd name="connsiteX39" fmla="*/ 10264922 w 12192000"/>
              <a:gd name="connsiteY39" fmla="*/ 1472107 h 3482342"/>
              <a:gd name="connsiteX40" fmla="*/ 10201385 w 12192000"/>
              <a:gd name="connsiteY40" fmla="*/ 1477515 h 3482342"/>
              <a:gd name="connsiteX41" fmla="*/ 10120184 w 12192000"/>
              <a:gd name="connsiteY41" fmla="*/ 1466924 h 3482342"/>
              <a:gd name="connsiteX42" fmla="*/ 10058690 w 12192000"/>
              <a:gd name="connsiteY42" fmla="*/ 1474888 h 3482342"/>
              <a:gd name="connsiteX43" fmla="*/ 10004424 w 12192000"/>
              <a:gd name="connsiteY43" fmla="*/ 1489801 h 3482342"/>
              <a:gd name="connsiteX44" fmla="*/ 9999951 w 12192000"/>
              <a:gd name="connsiteY44" fmla="*/ 1499127 h 3482342"/>
              <a:gd name="connsiteX45" fmla="*/ 9845462 w 12192000"/>
              <a:gd name="connsiteY45" fmla="*/ 1548192 h 3482342"/>
              <a:gd name="connsiteX46" fmla="*/ 9736156 w 12192000"/>
              <a:gd name="connsiteY46" fmla="*/ 1581928 h 3482342"/>
              <a:gd name="connsiteX47" fmla="*/ 9693355 w 12192000"/>
              <a:gd name="connsiteY47" fmla="*/ 1602632 h 3482342"/>
              <a:gd name="connsiteX48" fmla="*/ 9664242 w 12192000"/>
              <a:gd name="connsiteY48" fmla="*/ 1622075 h 3482342"/>
              <a:gd name="connsiteX49" fmla="*/ 9579195 w 12192000"/>
              <a:gd name="connsiteY49" fmla="*/ 1648017 h 3482342"/>
              <a:gd name="connsiteX50" fmla="*/ 9433652 w 12192000"/>
              <a:gd name="connsiteY50" fmla="*/ 1681174 h 3482342"/>
              <a:gd name="connsiteX51" fmla="*/ 9403775 w 12192000"/>
              <a:gd name="connsiteY51" fmla="*/ 1690403 h 3482342"/>
              <a:gd name="connsiteX52" fmla="*/ 9382503 w 12192000"/>
              <a:gd name="connsiteY52" fmla="*/ 1706957 h 3482342"/>
              <a:gd name="connsiteX53" fmla="*/ 9381410 w 12192000"/>
              <a:gd name="connsiteY53" fmla="*/ 1718312 h 3482342"/>
              <a:gd name="connsiteX54" fmla="*/ 9365685 w 12192000"/>
              <a:gd name="connsiteY54" fmla="*/ 1724772 h 3482342"/>
              <a:gd name="connsiteX55" fmla="*/ 9278020 w 12192000"/>
              <a:gd name="connsiteY55" fmla="*/ 1741161 h 3482342"/>
              <a:gd name="connsiteX56" fmla="*/ 9217145 w 12192000"/>
              <a:gd name="connsiteY56" fmla="*/ 1771195 h 3482342"/>
              <a:gd name="connsiteX57" fmla="*/ 8955875 w 12192000"/>
              <a:gd name="connsiteY57" fmla="*/ 1796806 h 3482342"/>
              <a:gd name="connsiteX58" fmla="*/ 8648415 w 12192000"/>
              <a:gd name="connsiteY58" fmla="*/ 1878623 h 3482342"/>
              <a:gd name="connsiteX59" fmla="*/ 8495949 w 12192000"/>
              <a:gd name="connsiteY59" fmla="*/ 1902425 h 3482342"/>
              <a:gd name="connsiteX60" fmla="*/ 8236214 w 12192000"/>
              <a:gd name="connsiteY60" fmla="*/ 1909725 h 3482342"/>
              <a:gd name="connsiteX61" fmla="*/ 8132104 w 12192000"/>
              <a:gd name="connsiteY61" fmla="*/ 1895727 h 3482342"/>
              <a:gd name="connsiteX62" fmla="*/ 7918078 w 12192000"/>
              <a:gd name="connsiteY62" fmla="*/ 1862668 h 3482342"/>
              <a:gd name="connsiteX63" fmla="*/ 7817899 w 12192000"/>
              <a:gd name="connsiteY63" fmla="*/ 1862176 h 3482342"/>
              <a:gd name="connsiteX64" fmla="*/ 7768994 w 12192000"/>
              <a:gd name="connsiteY64" fmla="*/ 1855721 h 3482342"/>
              <a:gd name="connsiteX65" fmla="*/ 7618027 w 12192000"/>
              <a:gd name="connsiteY65" fmla="*/ 1830959 h 3482342"/>
              <a:gd name="connsiteX66" fmla="*/ 7449425 w 12192000"/>
              <a:gd name="connsiteY66" fmla="*/ 1810910 h 3482342"/>
              <a:gd name="connsiteX67" fmla="*/ 7342915 w 12192000"/>
              <a:gd name="connsiteY67" fmla="*/ 1819827 h 3482342"/>
              <a:gd name="connsiteX68" fmla="*/ 7255191 w 12192000"/>
              <a:gd name="connsiteY68" fmla="*/ 1834354 h 3482342"/>
              <a:gd name="connsiteX69" fmla="*/ 7131205 w 12192000"/>
              <a:gd name="connsiteY69" fmla="*/ 1845557 h 3482342"/>
              <a:gd name="connsiteX70" fmla="*/ 6941837 w 12192000"/>
              <a:gd name="connsiteY70" fmla="*/ 1840640 h 3482342"/>
              <a:gd name="connsiteX71" fmla="*/ 6837145 w 12192000"/>
              <a:gd name="connsiteY71" fmla="*/ 1870724 h 3482342"/>
              <a:gd name="connsiteX72" fmla="*/ 6753991 w 12192000"/>
              <a:gd name="connsiteY72" fmla="*/ 1860969 h 3482342"/>
              <a:gd name="connsiteX73" fmla="*/ 6727754 w 12192000"/>
              <a:gd name="connsiteY73" fmla="*/ 1882372 h 3482342"/>
              <a:gd name="connsiteX74" fmla="*/ 6723371 w 12192000"/>
              <a:gd name="connsiteY74" fmla="*/ 1886494 h 3482342"/>
              <a:gd name="connsiteX75" fmla="*/ 6702779 w 12192000"/>
              <a:gd name="connsiteY75" fmla="*/ 1893601 h 3482342"/>
              <a:gd name="connsiteX76" fmla="*/ 6686657 w 12192000"/>
              <a:gd name="connsiteY76" fmla="*/ 1907344 h 3482342"/>
              <a:gd name="connsiteX77" fmla="*/ 6651330 w 12192000"/>
              <a:gd name="connsiteY77" fmla="*/ 1922921 h 3482342"/>
              <a:gd name="connsiteX78" fmla="*/ 6622958 w 12192000"/>
              <a:gd name="connsiteY78" fmla="*/ 1936255 h 3482342"/>
              <a:gd name="connsiteX79" fmla="*/ 6522602 w 12192000"/>
              <a:gd name="connsiteY79" fmla="*/ 1954133 h 3482342"/>
              <a:gd name="connsiteX80" fmla="*/ 6444344 w 12192000"/>
              <a:gd name="connsiteY80" fmla="*/ 1969663 h 3482342"/>
              <a:gd name="connsiteX81" fmla="*/ 6409626 w 12192000"/>
              <a:gd name="connsiteY81" fmla="*/ 1978846 h 3482342"/>
              <a:gd name="connsiteX82" fmla="*/ 6333446 w 12192000"/>
              <a:gd name="connsiteY82" fmla="*/ 1997163 h 3482342"/>
              <a:gd name="connsiteX83" fmla="*/ 6294933 w 12192000"/>
              <a:gd name="connsiteY83" fmla="*/ 2019412 h 3482342"/>
              <a:gd name="connsiteX84" fmla="*/ 6238719 w 12192000"/>
              <a:gd name="connsiteY84" fmla="*/ 2042547 h 3482342"/>
              <a:gd name="connsiteX85" fmla="*/ 6187205 w 12192000"/>
              <a:gd name="connsiteY85" fmla="*/ 2060048 h 3482342"/>
              <a:gd name="connsiteX86" fmla="*/ 6138780 w 12192000"/>
              <a:gd name="connsiteY86" fmla="*/ 2081918 h 3482342"/>
              <a:gd name="connsiteX87" fmla="*/ 6120125 w 12192000"/>
              <a:gd name="connsiteY87" fmla="*/ 2109475 h 3482342"/>
              <a:gd name="connsiteX88" fmla="*/ 6056576 w 12192000"/>
              <a:gd name="connsiteY88" fmla="*/ 2120066 h 3482342"/>
              <a:gd name="connsiteX89" fmla="*/ 5993794 w 12192000"/>
              <a:gd name="connsiteY89" fmla="*/ 2122569 h 3482342"/>
              <a:gd name="connsiteX90" fmla="*/ 5943601 w 12192000"/>
              <a:gd name="connsiteY90" fmla="*/ 2137719 h 3482342"/>
              <a:gd name="connsiteX91" fmla="*/ 5898141 w 12192000"/>
              <a:gd name="connsiteY91" fmla="*/ 2144806 h 3482342"/>
              <a:gd name="connsiteX92" fmla="*/ 5855337 w 12192000"/>
              <a:gd name="connsiteY92" fmla="*/ 2137719 h 3482342"/>
              <a:gd name="connsiteX93" fmla="*/ 5817682 w 12192000"/>
              <a:gd name="connsiteY93" fmla="*/ 2157358 h 3482342"/>
              <a:gd name="connsiteX94" fmla="*/ 5735300 w 12192000"/>
              <a:gd name="connsiteY94" fmla="*/ 2158902 h 3482342"/>
              <a:gd name="connsiteX95" fmla="*/ 5591469 w 12192000"/>
              <a:gd name="connsiteY95" fmla="*/ 2178389 h 3482342"/>
              <a:gd name="connsiteX96" fmla="*/ 5505818 w 12192000"/>
              <a:gd name="connsiteY96" fmla="*/ 2194207 h 3482342"/>
              <a:gd name="connsiteX97" fmla="*/ 5452860 w 12192000"/>
              <a:gd name="connsiteY97" fmla="*/ 2180085 h 3482342"/>
              <a:gd name="connsiteX98" fmla="*/ 5414282 w 12192000"/>
              <a:gd name="connsiteY98" fmla="*/ 2183070 h 3482342"/>
              <a:gd name="connsiteX99" fmla="*/ 5368369 w 12192000"/>
              <a:gd name="connsiteY99" fmla="*/ 2204272 h 3482342"/>
              <a:gd name="connsiteX100" fmla="*/ 5336354 w 12192000"/>
              <a:gd name="connsiteY100" fmla="*/ 2218920 h 3482342"/>
              <a:gd name="connsiteX101" fmla="*/ 5291263 w 12192000"/>
              <a:gd name="connsiteY101" fmla="*/ 2239182 h 3482342"/>
              <a:gd name="connsiteX102" fmla="*/ 5255152 w 12192000"/>
              <a:gd name="connsiteY102" fmla="*/ 2247164 h 3482342"/>
              <a:gd name="connsiteX103" fmla="*/ 5233796 w 12192000"/>
              <a:gd name="connsiteY103" fmla="*/ 2268260 h 3482342"/>
              <a:gd name="connsiteX104" fmla="*/ 5212786 w 12192000"/>
              <a:gd name="connsiteY104" fmla="*/ 2296592 h 3482342"/>
              <a:gd name="connsiteX105" fmla="*/ 5173523 w 12192000"/>
              <a:gd name="connsiteY105" fmla="*/ 2309057 h 3482342"/>
              <a:gd name="connsiteX106" fmla="*/ 5123830 w 12192000"/>
              <a:gd name="connsiteY106" fmla="*/ 2307070 h 3482342"/>
              <a:gd name="connsiteX107" fmla="*/ 5065426 w 12192000"/>
              <a:gd name="connsiteY107" fmla="*/ 2324076 h 3482342"/>
              <a:gd name="connsiteX108" fmla="*/ 4975908 w 12192000"/>
              <a:gd name="connsiteY108" fmla="*/ 2364128 h 3482342"/>
              <a:gd name="connsiteX109" fmla="*/ 4913723 w 12192000"/>
              <a:gd name="connsiteY109" fmla="*/ 2385265 h 3482342"/>
              <a:gd name="connsiteX110" fmla="*/ 4746485 w 12192000"/>
              <a:gd name="connsiteY110" fmla="*/ 2451769 h 3482342"/>
              <a:gd name="connsiteX111" fmla="*/ 4681588 w 12192000"/>
              <a:gd name="connsiteY111" fmla="*/ 2467494 h 3482342"/>
              <a:gd name="connsiteX112" fmla="*/ 1783655 w 12192000"/>
              <a:gd name="connsiteY112" fmla="*/ 3163860 h 3482342"/>
              <a:gd name="connsiteX113" fmla="*/ 1325955 w 12192000"/>
              <a:gd name="connsiteY113" fmla="*/ 3176692 h 3482342"/>
              <a:gd name="connsiteX114" fmla="*/ 1190384 w 12192000"/>
              <a:gd name="connsiteY114" fmla="*/ 3203504 h 3482342"/>
              <a:gd name="connsiteX115" fmla="*/ 1094537 w 12192000"/>
              <a:gd name="connsiteY115" fmla="*/ 3229469 h 3482342"/>
              <a:gd name="connsiteX116" fmla="*/ 779276 w 12192000"/>
              <a:gd name="connsiteY116" fmla="*/ 3327290 h 3482342"/>
              <a:gd name="connsiteX117" fmla="*/ 600378 w 12192000"/>
              <a:gd name="connsiteY117" fmla="*/ 3335250 h 3482342"/>
              <a:gd name="connsiteX118" fmla="*/ 493457 w 12192000"/>
              <a:gd name="connsiteY118" fmla="*/ 3365044 h 3482342"/>
              <a:gd name="connsiteX119" fmla="*/ 349402 w 12192000"/>
              <a:gd name="connsiteY119" fmla="*/ 3380897 h 3482342"/>
              <a:gd name="connsiteX120" fmla="*/ 192183 w 12192000"/>
              <a:gd name="connsiteY120" fmla="*/ 3460075 h 3482342"/>
              <a:gd name="connsiteX121" fmla="*/ 46713 w 12192000"/>
              <a:gd name="connsiteY121" fmla="*/ 3462986 h 3482342"/>
              <a:gd name="connsiteX122" fmla="*/ 2765 w 12192000"/>
              <a:gd name="connsiteY122" fmla="*/ 3480770 h 3482342"/>
              <a:gd name="connsiteX123" fmla="*/ 0 w 12192000"/>
              <a:gd name="connsiteY123" fmla="*/ 3482342 h 3482342"/>
              <a:gd name="connsiteX124" fmla="*/ 0 w 12192000"/>
              <a:gd name="connsiteY12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79242 w 12192000"/>
              <a:gd name="connsiteY27" fmla="*/ 1269215 h 3482342"/>
              <a:gd name="connsiteX28" fmla="*/ 10850998 w 12192000"/>
              <a:gd name="connsiteY28" fmla="*/ 1269215 h 3482342"/>
              <a:gd name="connsiteX29" fmla="*/ 10815658 w 12192000"/>
              <a:gd name="connsiteY29" fmla="*/ 1287849 h 3482342"/>
              <a:gd name="connsiteX30" fmla="*/ 10723900 w 12192000"/>
              <a:gd name="connsiteY30" fmla="*/ 1318642 h 3482342"/>
              <a:gd name="connsiteX31" fmla="*/ 10679906 w 12192000"/>
              <a:gd name="connsiteY31" fmla="*/ 1332049 h 3482342"/>
              <a:gd name="connsiteX32" fmla="*/ 10639834 w 12192000"/>
              <a:gd name="connsiteY32" fmla="*/ 1324989 h 3482342"/>
              <a:gd name="connsiteX33" fmla="*/ 10603863 w 12192000"/>
              <a:gd name="connsiteY33" fmla="*/ 1346886 h 3482342"/>
              <a:gd name="connsiteX34" fmla="*/ 10573203 w 12192000"/>
              <a:gd name="connsiteY34" fmla="*/ 1351996 h 3482342"/>
              <a:gd name="connsiteX35" fmla="*/ 10513263 w 12192000"/>
              <a:gd name="connsiteY35" fmla="*/ 1350756 h 3482342"/>
              <a:gd name="connsiteX36" fmla="*/ 10464012 w 12192000"/>
              <a:gd name="connsiteY36" fmla="*/ 1391778 h 3482342"/>
              <a:gd name="connsiteX37" fmla="*/ 10405409 w 12192000"/>
              <a:gd name="connsiteY37" fmla="*/ 1422789 h 3482342"/>
              <a:gd name="connsiteX38" fmla="*/ 10370530 w 12192000"/>
              <a:gd name="connsiteY38" fmla="*/ 1441596 h 3482342"/>
              <a:gd name="connsiteX39" fmla="*/ 10314361 w 12192000"/>
              <a:gd name="connsiteY39" fmla="*/ 1466924 h 3482342"/>
              <a:gd name="connsiteX40" fmla="*/ 10264922 w 12192000"/>
              <a:gd name="connsiteY40" fmla="*/ 1472107 h 3482342"/>
              <a:gd name="connsiteX41" fmla="*/ 10201385 w 12192000"/>
              <a:gd name="connsiteY41" fmla="*/ 1477515 h 3482342"/>
              <a:gd name="connsiteX42" fmla="*/ 10120184 w 12192000"/>
              <a:gd name="connsiteY42" fmla="*/ 1466924 h 3482342"/>
              <a:gd name="connsiteX43" fmla="*/ 10058690 w 12192000"/>
              <a:gd name="connsiteY43" fmla="*/ 1474888 h 3482342"/>
              <a:gd name="connsiteX44" fmla="*/ 10004424 w 12192000"/>
              <a:gd name="connsiteY44" fmla="*/ 1489801 h 3482342"/>
              <a:gd name="connsiteX45" fmla="*/ 9999951 w 12192000"/>
              <a:gd name="connsiteY45" fmla="*/ 1499127 h 3482342"/>
              <a:gd name="connsiteX46" fmla="*/ 9845462 w 12192000"/>
              <a:gd name="connsiteY46" fmla="*/ 1548192 h 3482342"/>
              <a:gd name="connsiteX47" fmla="*/ 9736156 w 12192000"/>
              <a:gd name="connsiteY47" fmla="*/ 1581928 h 3482342"/>
              <a:gd name="connsiteX48" fmla="*/ 9693355 w 12192000"/>
              <a:gd name="connsiteY48" fmla="*/ 1602632 h 3482342"/>
              <a:gd name="connsiteX49" fmla="*/ 9664242 w 12192000"/>
              <a:gd name="connsiteY49" fmla="*/ 1622075 h 3482342"/>
              <a:gd name="connsiteX50" fmla="*/ 9579195 w 12192000"/>
              <a:gd name="connsiteY50" fmla="*/ 1648017 h 3482342"/>
              <a:gd name="connsiteX51" fmla="*/ 9433652 w 12192000"/>
              <a:gd name="connsiteY51" fmla="*/ 1681174 h 3482342"/>
              <a:gd name="connsiteX52" fmla="*/ 9403775 w 12192000"/>
              <a:gd name="connsiteY52" fmla="*/ 1690403 h 3482342"/>
              <a:gd name="connsiteX53" fmla="*/ 9382503 w 12192000"/>
              <a:gd name="connsiteY53" fmla="*/ 1706957 h 3482342"/>
              <a:gd name="connsiteX54" fmla="*/ 9381410 w 12192000"/>
              <a:gd name="connsiteY54" fmla="*/ 1718312 h 3482342"/>
              <a:gd name="connsiteX55" fmla="*/ 9365685 w 12192000"/>
              <a:gd name="connsiteY55" fmla="*/ 1724772 h 3482342"/>
              <a:gd name="connsiteX56" fmla="*/ 9278020 w 12192000"/>
              <a:gd name="connsiteY56" fmla="*/ 1741161 h 3482342"/>
              <a:gd name="connsiteX57" fmla="*/ 9217145 w 12192000"/>
              <a:gd name="connsiteY57" fmla="*/ 1771195 h 3482342"/>
              <a:gd name="connsiteX58" fmla="*/ 8955875 w 12192000"/>
              <a:gd name="connsiteY58" fmla="*/ 1796806 h 3482342"/>
              <a:gd name="connsiteX59" fmla="*/ 8648415 w 12192000"/>
              <a:gd name="connsiteY59" fmla="*/ 1878623 h 3482342"/>
              <a:gd name="connsiteX60" fmla="*/ 8495949 w 12192000"/>
              <a:gd name="connsiteY60" fmla="*/ 1902425 h 3482342"/>
              <a:gd name="connsiteX61" fmla="*/ 8236214 w 12192000"/>
              <a:gd name="connsiteY61" fmla="*/ 1909725 h 3482342"/>
              <a:gd name="connsiteX62" fmla="*/ 8132104 w 12192000"/>
              <a:gd name="connsiteY62" fmla="*/ 1895727 h 3482342"/>
              <a:gd name="connsiteX63" fmla="*/ 7918078 w 12192000"/>
              <a:gd name="connsiteY63" fmla="*/ 1862668 h 3482342"/>
              <a:gd name="connsiteX64" fmla="*/ 7817899 w 12192000"/>
              <a:gd name="connsiteY64" fmla="*/ 1862176 h 3482342"/>
              <a:gd name="connsiteX65" fmla="*/ 7768994 w 12192000"/>
              <a:gd name="connsiteY65" fmla="*/ 1855721 h 3482342"/>
              <a:gd name="connsiteX66" fmla="*/ 7618027 w 12192000"/>
              <a:gd name="connsiteY66" fmla="*/ 1830959 h 3482342"/>
              <a:gd name="connsiteX67" fmla="*/ 7449425 w 12192000"/>
              <a:gd name="connsiteY67" fmla="*/ 1810910 h 3482342"/>
              <a:gd name="connsiteX68" fmla="*/ 7342915 w 12192000"/>
              <a:gd name="connsiteY68" fmla="*/ 1819827 h 3482342"/>
              <a:gd name="connsiteX69" fmla="*/ 7255191 w 12192000"/>
              <a:gd name="connsiteY69" fmla="*/ 1834354 h 3482342"/>
              <a:gd name="connsiteX70" fmla="*/ 7131205 w 12192000"/>
              <a:gd name="connsiteY70" fmla="*/ 1845557 h 3482342"/>
              <a:gd name="connsiteX71" fmla="*/ 6941837 w 12192000"/>
              <a:gd name="connsiteY71" fmla="*/ 1840640 h 3482342"/>
              <a:gd name="connsiteX72" fmla="*/ 6837145 w 12192000"/>
              <a:gd name="connsiteY72" fmla="*/ 1870724 h 3482342"/>
              <a:gd name="connsiteX73" fmla="*/ 6753991 w 12192000"/>
              <a:gd name="connsiteY73" fmla="*/ 1860969 h 3482342"/>
              <a:gd name="connsiteX74" fmla="*/ 6727754 w 12192000"/>
              <a:gd name="connsiteY74" fmla="*/ 1882372 h 3482342"/>
              <a:gd name="connsiteX75" fmla="*/ 6723371 w 12192000"/>
              <a:gd name="connsiteY75" fmla="*/ 1886494 h 3482342"/>
              <a:gd name="connsiteX76" fmla="*/ 6702779 w 12192000"/>
              <a:gd name="connsiteY76" fmla="*/ 1893601 h 3482342"/>
              <a:gd name="connsiteX77" fmla="*/ 6686657 w 12192000"/>
              <a:gd name="connsiteY77" fmla="*/ 1907344 h 3482342"/>
              <a:gd name="connsiteX78" fmla="*/ 6651330 w 12192000"/>
              <a:gd name="connsiteY78" fmla="*/ 1922921 h 3482342"/>
              <a:gd name="connsiteX79" fmla="*/ 6622958 w 12192000"/>
              <a:gd name="connsiteY79" fmla="*/ 1936255 h 3482342"/>
              <a:gd name="connsiteX80" fmla="*/ 6522602 w 12192000"/>
              <a:gd name="connsiteY80" fmla="*/ 1954133 h 3482342"/>
              <a:gd name="connsiteX81" fmla="*/ 6444344 w 12192000"/>
              <a:gd name="connsiteY81" fmla="*/ 1969663 h 3482342"/>
              <a:gd name="connsiteX82" fmla="*/ 6409626 w 12192000"/>
              <a:gd name="connsiteY82" fmla="*/ 1978846 h 3482342"/>
              <a:gd name="connsiteX83" fmla="*/ 6333446 w 12192000"/>
              <a:gd name="connsiteY83" fmla="*/ 1997163 h 3482342"/>
              <a:gd name="connsiteX84" fmla="*/ 6294933 w 12192000"/>
              <a:gd name="connsiteY84" fmla="*/ 2019412 h 3482342"/>
              <a:gd name="connsiteX85" fmla="*/ 6238719 w 12192000"/>
              <a:gd name="connsiteY85" fmla="*/ 2042547 h 3482342"/>
              <a:gd name="connsiteX86" fmla="*/ 6187205 w 12192000"/>
              <a:gd name="connsiteY86" fmla="*/ 2060048 h 3482342"/>
              <a:gd name="connsiteX87" fmla="*/ 6138780 w 12192000"/>
              <a:gd name="connsiteY87" fmla="*/ 2081918 h 3482342"/>
              <a:gd name="connsiteX88" fmla="*/ 6120125 w 12192000"/>
              <a:gd name="connsiteY88" fmla="*/ 2109475 h 3482342"/>
              <a:gd name="connsiteX89" fmla="*/ 6056576 w 12192000"/>
              <a:gd name="connsiteY89" fmla="*/ 2120066 h 3482342"/>
              <a:gd name="connsiteX90" fmla="*/ 5993794 w 12192000"/>
              <a:gd name="connsiteY90" fmla="*/ 2122569 h 3482342"/>
              <a:gd name="connsiteX91" fmla="*/ 5943601 w 12192000"/>
              <a:gd name="connsiteY91" fmla="*/ 2137719 h 3482342"/>
              <a:gd name="connsiteX92" fmla="*/ 5898141 w 12192000"/>
              <a:gd name="connsiteY92" fmla="*/ 2144806 h 3482342"/>
              <a:gd name="connsiteX93" fmla="*/ 5855337 w 12192000"/>
              <a:gd name="connsiteY93" fmla="*/ 2137719 h 3482342"/>
              <a:gd name="connsiteX94" fmla="*/ 5817682 w 12192000"/>
              <a:gd name="connsiteY94" fmla="*/ 2157358 h 3482342"/>
              <a:gd name="connsiteX95" fmla="*/ 5735300 w 12192000"/>
              <a:gd name="connsiteY95" fmla="*/ 2158902 h 3482342"/>
              <a:gd name="connsiteX96" fmla="*/ 5591469 w 12192000"/>
              <a:gd name="connsiteY96" fmla="*/ 2178389 h 3482342"/>
              <a:gd name="connsiteX97" fmla="*/ 5505818 w 12192000"/>
              <a:gd name="connsiteY97" fmla="*/ 2194207 h 3482342"/>
              <a:gd name="connsiteX98" fmla="*/ 5452860 w 12192000"/>
              <a:gd name="connsiteY98" fmla="*/ 2180085 h 3482342"/>
              <a:gd name="connsiteX99" fmla="*/ 5414282 w 12192000"/>
              <a:gd name="connsiteY99" fmla="*/ 2183070 h 3482342"/>
              <a:gd name="connsiteX100" fmla="*/ 5368369 w 12192000"/>
              <a:gd name="connsiteY100" fmla="*/ 2204272 h 3482342"/>
              <a:gd name="connsiteX101" fmla="*/ 5336354 w 12192000"/>
              <a:gd name="connsiteY101" fmla="*/ 2218920 h 3482342"/>
              <a:gd name="connsiteX102" fmla="*/ 5291263 w 12192000"/>
              <a:gd name="connsiteY102" fmla="*/ 2239182 h 3482342"/>
              <a:gd name="connsiteX103" fmla="*/ 5255152 w 12192000"/>
              <a:gd name="connsiteY103" fmla="*/ 2247164 h 3482342"/>
              <a:gd name="connsiteX104" fmla="*/ 5233796 w 12192000"/>
              <a:gd name="connsiteY104" fmla="*/ 2268260 h 3482342"/>
              <a:gd name="connsiteX105" fmla="*/ 5212786 w 12192000"/>
              <a:gd name="connsiteY105" fmla="*/ 2296592 h 3482342"/>
              <a:gd name="connsiteX106" fmla="*/ 5173523 w 12192000"/>
              <a:gd name="connsiteY106" fmla="*/ 2309057 h 3482342"/>
              <a:gd name="connsiteX107" fmla="*/ 5123830 w 12192000"/>
              <a:gd name="connsiteY107" fmla="*/ 2307070 h 3482342"/>
              <a:gd name="connsiteX108" fmla="*/ 5065426 w 12192000"/>
              <a:gd name="connsiteY108" fmla="*/ 2324076 h 3482342"/>
              <a:gd name="connsiteX109" fmla="*/ 4975908 w 12192000"/>
              <a:gd name="connsiteY109" fmla="*/ 2364128 h 3482342"/>
              <a:gd name="connsiteX110" fmla="*/ 4913723 w 12192000"/>
              <a:gd name="connsiteY110" fmla="*/ 2385265 h 3482342"/>
              <a:gd name="connsiteX111" fmla="*/ 4746485 w 12192000"/>
              <a:gd name="connsiteY111" fmla="*/ 2451769 h 3482342"/>
              <a:gd name="connsiteX112" fmla="*/ 4681588 w 12192000"/>
              <a:gd name="connsiteY112" fmla="*/ 2467494 h 3482342"/>
              <a:gd name="connsiteX113" fmla="*/ 1783655 w 12192000"/>
              <a:gd name="connsiteY113" fmla="*/ 3163860 h 3482342"/>
              <a:gd name="connsiteX114" fmla="*/ 1325955 w 12192000"/>
              <a:gd name="connsiteY114" fmla="*/ 3176692 h 3482342"/>
              <a:gd name="connsiteX115" fmla="*/ 1190384 w 12192000"/>
              <a:gd name="connsiteY115" fmla="*/ 3203504 h 3482342"/>
              <a:gd name="connsiteX116" fmla="*/ 1094537 w 12192000"/>
              <a:gd name="connsiteY116" fmla="*/ 3229469 h 3482342"/>
              <a:gd name="connsiteX117" fmla="*/ 779276 w 12192000"/>
              <a:gd name="connsiteY117" fmla="*/ 3327290 h 3482342"/>
              <a:gd name="connsiteX118" fmla="*/ 600378 w 12192000"/>
              <a:gd name="connsiteY118" fmla="*/ 3335250 h 3482342"/>
              <a:gd name="connsiteX119" fmla="*/ 493457 w 12192000"/>
              <a:gd name="connsiteY119" fmla="*/ 3365044 h 3482342"/>
              <a:gd name="connsiteX120" fmla="*/ 349402 w 12192000"/>
              <a:gd name="connsiteY120" fmla="*/ 3380897 h 3482342"/>
              <a:gd name="connsiteX121" fmla="*/ 192183 w 12192000"/>
              <a:gd name="connsiteY121" fmla="*/ 3460075 h 3482342"/>
              <a:gd name="connsiteX122" fmla="*/ 46713 w 12192000"/>
              <a:gd name="connsiteY122" fmla="*/ 3462986 h 3482342"/>
              <a:gd name="connsiteX123" fmla="*/ 2765 w 12192000"/>
              <a:gd name="connsiteY123" fmla="*/ 3480770 h 3482342"/>
              <a:gd name="connsiteX124" fmla="*/ 0 w 12192000"/>
              <a:gd name="connsiteY124" fmla="*/ 3482342 h 3482342"/>
              <a:gd name="connsiteX125" fmla="*/ 0 w 12192000"/>
              <a:gd name="connsiteY12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14361 w 12192000"/>
              <a:gd name="connsiteY40" fmla="*/ 1466924 h 3482342"/>
              <a:gd name="connsiteX41" fmla="*/ 10264922 w 12192000"/>
              <a:gd name="connsiteY41" fmla="*/ 1472107 h 3482342"/>
              <a:gd name="connsiteX42" fmla="*/ 10201385 w 12192000"/>
              <a:gd name="connsiteY42" fmla="*/ 1477515 h 3482342"/>
              <a:gd name="connsiteX43" fmla="*/ 10120184 w 12192000"/>
              <a:gd name="connsiteY43" fmla="*/ 1466924 h 3482342"/>
              <a:gd name="connsiteX44" fmla="*/ 10058690 w 12192000"/>
              <a:gd name="connsiteY44" fmla="*/ 1474888 h 3482342"/>
              <a:gd name="connsiteX45" fmla="*/ 10004424 w 12192000"/>
              <a:gd name="connsiteY45" fmla="*/ 1489801 h 3482342"/>
              <a:gd name="connsiteX46" fmla="*/ 9999951 w 12192000"/>
              <a:gd name="connsiteY46" fmla="*/ 1499127 h 3482342"/>
              <a:gd name="connsiteX47" fmla="*/ 9845462 w 12192000"/>
              <a:gd name="connsiteY47" fmla="*/ 1548192 h 3482342"/>
              <a:gd name="connsiteX48" fmla="*/ 9736156 w 12192000"/>
              <a:gd name="connsiteY48" fmla="*/ 1581928 h 3482342"/>
              <a:gd name="connsiteX49" fmla="*/ 9693355 w 12192000"/>
              <a:gd name="connsiteY49" fmla="*/ 1602632 h 3482342"/>
              <a:gd name="connsiteX50" fmla="*/ 9664242 w 12192000"/>
              <a:gd name="connsiteY50" fmla="*/ 1622075 h 3482342"/>
              <a:gd name="connsiteX51" fmla="*/ 9579195 w 12192000"/>
              <a:gd name="connsiteY51" fmla="*/ 1648017 h 3482342"/>
              <a:gd name="connsiteX52" fmla="*/ 9433652 w 12192000"/>
              <a:gd name="connsiteY52" fmla="*/ 1681174 h 3482342"/>
              <a:gd name="connsiteX53" fmla="*/ 9403775 w 12192000"/>
              <a:gd name="connsiteY53" fmla="*/ 1690403 h 3482342"/>
              <a:gd name="connsiteX54" fmla="*/ 9382503 w 12192000"/>
              <a:gd name="connsiteY54" fmla="*/ 1706957 h 3482342"/>
              <a:gd name="connsiteX55" fmla="*/ 9381410 w 12192000"/>
              <a:gd name="connsiteY55" fmla="*/ 1718312 h 3482342"/>
              <a:gd name="connsiteX56" fmla="*/ 9365685 w 12192000"/>
              <a:gd name="connsiteY56" fmla="*/ 1724772 h 3482342"/>
              <a:gd name="connsiteX57" fmla="*/ 9278020 w 12192000"/>
              <a:gd name="connsiteY57" fmla="*/ 1741161 h 3482342"/>
              <a:gd name="connsiteX58" fmla="*/ 9217145 w 12192000"/>
              <a:gd name="connsiteY58" fmla="*/ 1771195 h 3482342"/>
              <a:gd name="connsiteX59" fmla="*/ 8955875 w 12192000"/>
              <a:gd name="connsiteY59" fmla="*/ 1796806 h 3482342"/>
              <a:gd name="connsiteX60" fmla="*/ 8648415 w 12192000"/>
              <a:gd name="connsiteY60" fmla="*/ 1878623 h 3482342"/>
              <a:gd name="connsiteX61" fmla="*/ 8495949 w 12192000"/>
              <a:gd name="connsiteY61" fmla="*/ 1902425 h 3482342"/>
              <a:gd name="connsiteX62" fmla="*/ 8236214 w 12192000"/>
              <a:gd name="connsiteY62" fmla="*/ 1909725 h 3482342"/>
              <a:gd name="connsiteX63" fmla="*/ 8132104 w 12192000"/>
              <a:gd name="connsiteY63" fmla="*/ 1895727 h 3482342"/>
              <a:gd name="connsiteX64" fmla="*/ 7918078 w 12192000"/>
              <a:gd name="connsiteY64" fmla="*/ 1862668 h 3482342"/>
              <a:gd name="connsiteX65" fmla="*/ 7817899 w 12192000"/>
              <a:gd name="connsiteY65" fmla="*/ 1862176 h 3482342"/>
              <a:gd name="connsiteX66" fmla="*/ 7768994 w 12192000"/>
              <a:gd name="connsiteY66" fmla="*/ 1855721 h 3482342"/>
              <a:gd name="connsiteX67" fmla="*/ 7618027 w 12192000"/>
              <a:gd name="connsiteY67" fmla="*/ 1830959 h 3482342"/>
              <a:gd name="connsiteX68" fmla="*/ 7449425 w 12192000"/>
              <a:gd name="connsiteY68" fmla="*/ 1810910 h 3482342"/>
              <a:gd name="connsiteX69" fmla="*/ 7342915 w 12192000"/>
              <a:gd name="connsiteY69" fmla="*/ 1819827 h 3482342"/>
              <a:gd name="connsiteX70" fmla="*/ 7255191 w 12192000"/>
              <a:gd name="connsiteY70" fmla="*/ 1834354 h 3482342"/>
              <a:gd name="connsiteX71" fmla="*/ 7131205 w 12192000"/>
              <a:gd name="connsiteY71" fmla="*/ 1845557 h 3482342"/>
              <a:gd name="connsiteX72" fmla="*/ 6941837 w 12192000"/>
              <a:gd name="connsiteY72" fmla="*/ 1840640 h 3482342"/>
              <a:gd name="connsiteX73" fmla="*/ 6837145 w 12192000"/>
              <a:gd name="connsiteY73" fmla="*/ 1870724 h 3482342"/>
              <a:gd name="connsiteX74" fmla="*/ 6753991 w 12192000"/>
              <a:gd name="connsiteY74" fmla="*/ 1860969 h 3482342"/>
              <a:gd name="connsiteX75" fmla="*/ 6727754 w 12192000"/>
              <a:gd name="connsiteY75" fmla="*/ 1882372 h 3482342"/>
              <a:gd name="connsiteX76" fmla="*/ 6723371 w 12192000"/>
              <a:gd name="connsiteY76" fmla="*/ 1886494 h 3482342"/>
              <a:gd name="connsiteX77" fmla="*/ 6702779 w 12192000"/>
              <a:gd name="connsiteY77" fmla="*/ 1893601 h 3482342"/>
              <a:gd name="connsiteX78" fmla="*/ 6686657 w 12192000"/>
              <a:gd name="connsiteY78" fmla="*/ 1907344 h 3482342"/>
              <a:gd name="connsiteX79" fmla="*/ 6651330 w 12192000"/>
              <a:gd name="connsiteY79" fmla="*/ 1922921 h 3482342"/>
              <a:gd name="connsiteX80" fmla="*/ 6622958 w 12192000"/>
              <a:gd name="connsiteY80" fmla="*/ 1936255 h 3482342"/>
              <a:gd name="connsiteX81" fmla="*/ 6522602 w 12192000"/>
              <a:gd name="connsiteY81" fmla="*/ 1954133 h 3482342"/>
              <a:gd name="connsiteX82" fmla="*/ 6444344 w 12192000"/>
              <a:gd name="connsiteY82" fmla="*/ 1969663 h 3482342"/>
              <a:gd name="connsiteX83" fmla="*/ 6409626 w 12192000"/>
              <a:gd name="connsiteY83" fmla="*/ 1978846 h 3482342"/>
              <a:gd name="connsiteX84" fmla="*/ 6333446 w 12192000"/>
              <a:gd name="connsiteY84" fmla="*/ 1997163 h 3482342"/>
              <a:gd name="connsiteX85" fmla="*/ 6294933 w 12192000"/>
              <a:gd name="connsiteY85" fmla="*/ 2019412 h 3482342"/>
              <a:gd name="connsiteX86" fmla="*/ 6238719 w 12192000"/>
              <a:gd name="connsiteY86" fmla="*/ 2042547 h 3482342"/>
              <a:gd name="connsiteX87" fmla="*/ 6187205 w 12192000"/>
              <a:gd name="connsiteY87" fmla="*/ 2060048 h 3482342"/>
              <a:gd name="connsiteX88" fmla="*/ 6138780 w 12192000"/>
              <a:gd name="connsiteY88" fmla="*/ 2081918 h 3482342"/>
              <a:gd name="connsiteX89" fmla="*/ 6120125 w 12192000"/>
              <a:gd name="connsiteY89" fmla="*/ 2109475 h 3482342"/>
              <a:gd name="connsiteX90" fmla="*/ 6056576 w 12192000"/>
              <a:gd name="connsiteY90" fmla="*/ 2120066 h 3482342"/>
              <a:gd name="connsiteX91" fmla="*/ 5993794 w 12192000"/>
              <a:gd name="connsiteY91" fmla="*/ 2122569 h 3482342"/>
              <a:gd name="connsiteX92" fmla="*/ 5943601 w 12192000"/>
              <a:gd name="connsiteY92" fmla="*/ 2137719 h 3482342"/>
              <a:gd name="connsiteX93" fmla="*/ 5898141 w 12192000"/>
              <a:gd name="connsiteY93" fmla="*/ 2144806 h 3482342"/>
              <a:gd name="connsiteX94" fmla="*/ 5855337 w 12192000"/>
              <a:gd name="connsiteY94" fmla="*/ 2137719 h 3482342"/>
              <a:gd name="connsiteX95" fmla="*/ 5817682 w 12192000"/>
              <a:gd name="connsiteY95" fmla="*/ 2157358 h 3482342"/>
              <a:gd name="connsiteX96" fmla="*/ 5735300 w 12192000"/>
              <a:gd name="connsiteY96" fmla="*/ 2158902 h 3482342"/>
              <a:gd name="connsiteX97" fmla="*/ 5591469 w 12192000"/>
              <a:gd name="connsiteY97" fmla="*/ 2178389 h 3482342"/>
              <a:gd name="connsiteX98" fmla="*/ 5505818 w 12192000"/>
              <a:gd name="connsiteY98" fmla="*/ 2194207 h 3482342"/>
              <a:gd name="connsiteX99" fmla="*/ 5452860 w 12192000"/>
              <a:gd name="connsiteY99" fmla="*/ 2180085 h 3482342"/>
              <a:gd name="connsiteX100" fmla="*/ 5414282 w 12192000"/>
              <a:gd name="connsiteY100" fmla="*/ 2183070 h 3482342"/>
              <a:gd name="connsiteX101" fmla="*/ 5368369 w 12192000"/>
              <a:gd name="connsiteY101" fmla="*/ 2204272 h 3482342"/>
              <a:gd name="connsiteX102" fmla="*/ 5336354 w 12192000"/>
              <a:gd name="connsiteY102" fmla="*/ 2218920 h 3482342"/>
              <a:gd name="connsiteX103" fmla="*/ 5291263 w 12192000"/>
              <a:gd name="connsiteY103" fmla="*/ 2239182 h 3482342"/>
              <a:gd name="connsiteX104" fmla="*/ 5255152 w 12192000"/>
              <a:gd name="connsiteY104" fmla="*/ 2247164 h 3482342"/>
              <a:gd name="connsiteX105" fmla="*/ 5233796 w 12192000"/>
              <a:gd name="connsiteY105" fmla="*/ 2268260 h 3482342"/>
              <a:gd name="connsiteX106" fmla="*/ 5212786 w 12192000"/>
              <a:gd name="connsiteY106" fmla="*/ 2296592 h 3482342"/>
              <a:gd name="connsiteX107" fmla="*/ 5173523 w 12192000"/>
              <a:gd name="connsiteY107" fmla="*/ 2309057 h 3482342"/>
              <a:gd name="connsiteX108" fmla="*/ 5123830 w 12192000"/>
              <a:gd name="connsiteY108" fmla="*/ 2307070 h 3482342"/>
              <a:gd name="connsiteX109" fmla="*/ 5065426 w 12192000"/>
              <a:gd name="connsiteY109" fmla="*/ 2324076 h 3482342"/>
              <a:gd name="connsiteX110" fmla="*/ 4975908 w 12192000"/>
              <a:gd name="connsiteY110" fmla="*/ 2364128 h 3482342"/>
              <a:gd name="connsiteX111" fmla="*/ 4913723 w 12192000"/>
              <a:gd name="connsiteY111" fmla="*/ 2385265 h 3482342"/>
              <a:gd name="connsiteX112" fmla="*/ 4746485 w 12192000"/>
              <a:gd name="connsiteY112" fmla="*/ 2451769 h 3482342"/>
              <a:gd name="connsiteX113" fmla="*/ 4681588 w 12192000"/>
              <a:gd name="connsiteY113" fmla="*/ 2467494 h 3482342"/>
              <a:gd name="connsiteX114" fmla="*/ 1783655 w 12192000"/>
              <a:gd name="connsiteY114" fmla="*/ 3163860 h 3482342"/>
              <a:gd name="connsiteX115" fmla="*/ 1325955 w 12192000"/>
              <a:gd name="connsiteY115" fmla="*/ 3176692 h 3482342"/>
              <a:gd name="connsiteX116" fmla="*/ 1190384 w 12192000"/>
              <a:gd name="connsiteY116" fmla="*/ 3203504 h 3482342"/>
              <a:gd name="connsiteX117" fmla="*/ 1094537 w 12192000"/>
              <a:gd name="connsiteY117" fmla="*/ 3229469 h 3482342"/>
              <a:gd name="connsiteX118" fmla="*/ 779276 w 12192000"/>
              <a:gd name="connsiteY118" fmla="*/ 3327290 h 3482342"/>
              <a:gd name="connsiteX119" fmla="*/ 600378 w 12192000"/>
              <a:gd name="connsiteY119" fmla="*/ 3335250 h 3482342"/>
              <a:gd name="connsiteX120" fmla="*/ 493457 w 12192000"/>
              <a:gd name="connsiteY120" fmla="*/ 3365044 h 3482342"/>
              <a:gd name="connsiteX121" fmla="*/ 349402 w 12192000"/>
              <a:gd name="connsiteY121" fmla="*/ 3380897 h 3482342"/>
              <a:gd name="connsiteX122" fmla="*/ 192183 w 12192000"/>
              <a:gd name="connsiteY122" fmla="*/ 3460075 h 3482342"/>
              <a:gd name="connsiteX123" fmla="*/ 46713 w 12192000"/>
              <a:gd name="connsiteY123" fmla="*/ 3462986 h 3482342"/>
              <a:gd name="connsiteX124" fmla="*/ 2765 w 12192000"/>
              <a:gd name="connsiteY124" fmla="*/ 3480770 h 3482342"/>
              <a:gd name="connsiteX125" fmla="*/ 0 w 12192000"/>
              <a:gd name="connsiteY125" fmla="*/ 3482342 h 3482342"/>
              <a:gd name="connsiteX126" fmla="*/ 0 w 12192000"/>
              <a:gd name="connsiteY12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00239 w 12192000"/>
              <a:gd name="connsiteY40" fmla="*/ 1456332 h 3482342"/>
              <a:gd name="connsiteX41" fmla="*/ 10264922 w 12192000"/>
              <a:gd name="connsiteY41" fmla="*/ 1472107 h 3482342"/>
              <a:gd name="connsiteX42" fmla="*/ 10201385 w 12192000"/>
              <a:gd name="connsiteY42" fmla="*/ 1477515 h 3482342"/>
              <a:gd name="connsiteX43" fmla="*/ 10120184 w 12192000"/>
              <a:gd name="connsiteY43" fmla="*/ 1466924 h 3482342"/>
              <a:gd name="connsiteX44" fmla="*/ 10058690 w 12192000"/>
              <a:gd name="connsiteY44" fmla="*/ 1474888 h 3482342"/>
              <a:gd name="connsiteX45" fmla="*/ 10004424 w 12192000"/>
              <a:gd name="connsiteY45" fmla="*/ 1489801 h 3482342"/>
              <a:gd name="connsiteX46" fmla="*/ 9999951 w 12192000"/>
              <a:gd name="connsiteY46" fmla="*/ 1499127 h 3482342"/>
              <a:gd name="connsiteX47" fmla="*/ 9845462 w 12192000"/>
              <a:gd name="connsiteY47" fmla="*/ 1548192 h 3482342"/>
              <a:gd name="connsiteX48" fmla="*/ 9736156 w 12192000"/>
              <a:gd name="connsiteY48" fmla="*/ 1581928 h 3482342"/>
              <a:gd name="connsiteX49" fmla="*/ 9693355 w 12192000"/>
              <a:gd name="connsiteY49" fmla="*/ 1602632 h 3482342"/>
              <a:gd name="connsiteX50" fmla="*/ 9664242 w 12192000"/>
              <a:gd name="connsiteY50" fmla="*/ 1622075 h 3482342"/>
              <a:gd name="connsiteX51" fmla="*/ 9579195 w 12192000"/>
              <a:gd name="connsiteY51" fmla="*/ 1648017 h 3482342"/>
              <a:gd name="connsiteX52" fmla="*/ 9433652 w 12192000"/>
              <a:gd name="connsiteY52" fmla="*/ 1681174 h 3482342"/>
              <a:gd name="connsiteX53" fmla="*/ 9403775 w 12192000"/>
              <a:gd name="connsiteY53" fmla="*/ 1690403 h 3482342"/>
              <a:gd name="connsiteX54" fmla="*/ 9382503 w 12192000"/>
              <a:gd name="connsiteY54" fmla="*/ 1706957 h 3482342"/>
              <a:gd name="connsiteX55" fmla="*/ 9381410 w 12192000"/>
              <a:gd name="connsiteY55" fmla="*/ 1718312 h 3482342"/>
              <a:gd name="connsiteX56" fmla="*/ 9365685 w 12192000"/>
              <a:gd name="connsiteY56" fmla="*/ 1724772 h 3482342"/>
              <a:gd name="connsiteX57" fmla="*/ 9278020 w 12192000"/>
              <a:gd name="connsiteY57" fmla="*/ 1741161 h 3482342"/>
              <a:gd name="connsiteX58" fmla="*/ 9217145 w 12192000"/>
              <a:gd name="connsiteY58" fmla="*/ 1771195 h 3482342"/>
              <a:gd name="connsiteX59" fmla="*/ 8955875 w 12192000"/>
              <a:gd name="connsiteY59" fmla="*/ 1796806 h 3482342"/>
              <a:gd name="connsiteX60" fmla="*/ 8648415 w 12192000"/>
              <a:gd name="connsiteY60" fmla="*/ 1878623 h 3482342"/>
              <a:gd name="connsiteX61" fmla="*/ 8495949 w 12192000"/>
              <a:gd name="connsiteY61" fmla="*/ 1902425 h 3482342"/>
              <a:gd name="connsiteX62" fmla="*/ 8236214 w 12192000"/>
              <a:gd name="connsiteY62" fmla="*/ 1909725 h 3482342"/>
              <a:gd name="connsiteX63" fmla="*/ 8132104 w 12192000"/>
              <a:gd name="connsiteY63" fmla="*/ 1895727 h 3482342"/>
              <a:gd name="connsiteX64" fmla="*/ 7918078 w 12192000"/>
              <a:gd name="connsiteY64" fmla="*/ 1862668 h 3482342"/>
              <a:gd name="connsiteX65" fmla="*/ 7817899 w 12192000"/>
              <a:gd name="connsiteY65" fmla="*/ 1862176 h 3482342"/>
              <a:gd name="connsiteX66" fmla="*/ 7768994 w 12192000"/>
              <a:gd name="connsiteY66" fmla="*/ 1855721 h 3482342"/>
              <a:gd name="connsiteX67" fmla="*/ 7618027 w 12192000"/>
              <a:gd name="connsiteY67" fmla="*/ 1830959 h 3482342"/>
              <a:gd name="connsiteX68" fmla="*/ 7449425 w 12192000"/>
              <a:gd name="connsiteY68" fmla="*/ 1810910 h 3482342"/>
              <a:gd name="connsiteX69" fmla="*/ 7342915 w 12192000"/>
              <a:gd name="connsiteY69" fmla="*/ 1819827 h 3482342"/>
              <a:gd name="connsiteX70" fmla="*/ 7255191 w 12192000"/>
              <a:gd name="connsiteY70" fmla="*/ 1834354 h 3482342"/>
              <a:gd name="connsiteX71" fmla="*/ 7131205 w 12192000"/>
              <a:gd name="connsiteY71" fmla="*/ 1845557 h 3482342"/>
              <a:gd name="connsiteX72" fmla="*/ 6941837 w 12192000"/>
              <a:gd name="connsiteY72" fmla="*/ 1840640 h 3482342"/>
              <a:gd name="connsiteX73" fmla="*/ 6837145 w 12192000"/>
              <a:gd name="connsiteY73" fmla="*/ 1870724 h 3482342"/>
              <a:gd name="connsiteX74" fmla="*/ 6753991 w 12192000"/>
              <a:gd name="connsiteY74" fmla="*/ 1860969 h 3482342"/>
              <a:gd name="connsiteX75" fmla="*/ 6727754 w 12192000"/>
              <a:gd name="connsiteY75" fmla="*/ 1882372 h 3482342"/>
              <a:gd name="connsiteX76" fmla="*/ 6723371 w 12192000"/>
              <a:gd name="connsiteY76" fmla="*/ 1886494 h 3482342"/>
              <a:gd name="connsiteX77" fmla="*/ 6702779 w 12192000"/>
              <a:gd name="connsiteY77" fmla="*/ 1893601 h 3482342"/>
              <a:gd name="connsiteX78" fmla="*/ 6686657 w 12192000"/>
              <a:gd name="connsiteY78" fmla="*/ 1907344 h 3482342"/>
              <a:gd name="connsiteX79" fmla="*/ 6651330 w 12192000"/>
              <a:gd name="connsiteY79" fmla="*/ 1922921 h 3482342"/>
              <a:gd name="connsiteX80" fmla="*/ 6622958 w 12192000"/>
              <a:gd name="connsiteY80" fmla="*/ 1936255 h 3482342"/>
              <a:gd name="connsiteX81" fmla="*/ 6522602 w 12192000"/>
              <a:gd name="connsiteY81" fmla="*/ 1954133 h 3482342"/>
              <a:gd name="connsiteX82" fmla="*/ 6444344 w 12192000"/>
              <a:gd name="connsiteY82" fmla="*/ 1969663 h 3482342"/>
              <a:gd name="connsiteX83" fmla="*/ 6409626 w 12192000"/>
              <a:gd name="connsiteY83" fmla="*/ 1978846 h 3482342"/>
              <a:gd name="connsiteX84" fmla="*/ 6333446 w 12192000"/>
              <a:gd name="connsiteY84" fmla="*/ 1997163 h 3482342"/>
              <a:gd name="connsiteX85" fmla="*/ 6294933 w 12192000"/>
              <a:gd name="connsiteY85" fmla="*/ 2019412 h 3482342"/>
              <a:gd name="connsiteX86" fmla="*/ 6238719 w 12192000"/>
              <a:gd name="connsiteY86" fmla="*/ 2042547 h 3482342"/>
              <a:gd name="connsiteX87" fmla="*/ 6187205 w 12192000"/>
              <a:gd name="connsiteY87" fmla="*/ 2060048 h 3482342"/>
              <a:gd name="connsiteX88" fmla="*/ 6138780 w 12192000"/>
              <a:gd name="connsiteY88" fmla="*/ 2081918 h 3482342"/>
              <a:gd name="connsiteX89" fmla="*/ 6120125 w 12192000"/>
              <a:gd name="connsiteY89" fmla="*/ 2109475 h 3482342"/>
              <a:gd name="connsiteX90" fmla="*/ 6056576 w 12192000"/>
              <a:gd name="connsiteY90" fmla="*/ 2120066 h 3482342"/>
              <a:gd name="connsiteX91" fmla="*/ 5993794 w 12192000"/>
              <a:gd name="connsiteY91" fmla="*/ 2122569 h 3482342"/>
              <a:gd name="connsiteX92" fmla="*/ 5943601 w 12192000"/>
              <a:gd name="connsiteY92" fmla="*/ 2137719 h 3482342"/>
              <a:gd name="connsiteX93" fmla="*/ 5898141 w 12192000"/>
              <a:gd name="connsiteY93" fmla="*/ 2144806 h 3482342"/>
              <a:gd name="connsiteX94" fmla="*/ 5855337 w 12192000"/>
              <a:gd name="connsiteY94" fmla="*/ 2137719 h 3482342"/>
              <a:gd name="connsiteX95" fmla="*/ 5817682 w 12192000"/>
              <a:gd name="connsiteY95" fmla="*/ 2157358 h 3482342"/>
              <a:gd name="connsiteX96" fmla="*/ 5735300 w 12192000"/>
              <a:gd name="connsiteY96" fmla="*/ 2158902 h 3482342"/>
              <a:gd name="connsiteX97" fmla="*/ 5591469 w 12192000"/>
              <a:gd name="connsiteY97" fmla="*/ 2178389 h 3482342"/>
              <a:gd name="connsiteX98" fmla="*/ 5505818 w 12192000"/>
              <a:gd name="connsiteY98" fmla="*/ 2194207 h 3482342"/>
              <a:gd name="connsiteX99" fmla="*/ 5452860 w 12192000"/>
              <a:gd name="connsiteY99" fmla="*/ 2180085 h 3482342"/>
              <a:gd name="connsiteX100" fmla="*/ 5414282 w 12192000"/>
              <a:gd name="connsiteY100" fmla="*/ 2183070 h 3482342"/>
              <a:gd name="connsiteX101" fmla="*/ 5368369 w 12192000"/>
              <a:gd name="connsiteY101" fmla="*/ 2204272 h 3482342"/>
              <a:gd name="connsiteX102" fmla="*/ 5336354 w 12192000"/>
              <a:gd name="connsiteY102" fmla="*/ 2218920 h 3482342"/>
              <a:gd name="connsiteX103" fmla="*/ 5291263 w 12192000"/>
              <a:gd name="connsiteY103" fmla="*/ 2239182 h 3482342"/>
              <a:gd name="connsiteX104" fmla="*/ 5255152 w 12192000"/>
              <a:gd name="connsiteY104" fmla="*/ 2247164 h 3482342"/>
              <a:gd name="connsiteX105" fmla="*/ 5233796 w 12192000"/>
              <a:gd name="connsiteY105" fmla="*/ 2268260 h 3482342"/>
              <a:gd name="connsiteX106" fmla="*/ 5212786 w 12192000"/>
              <a:gd name="connsiteY106" fmla="*/ 2296592 h 3482342"/>
              <a:gd name="connsiteX107" fmla="*/ 5173523 w 12192000"/>
              <a:gd name="connsiteY107" fmla="*/ 2309057 h 3482342"/>
              <a:gd name="connsiteX108" fmla="*/ 5123830 w 12192000"/>
              <a:gd name="connsiteY108" fmla="*/ 2307070 h 3482342"/>
              <a:gd name="connsiteX109" fmla="*/ 5065426 w 12192000"/>
              <a:gd name="connsiteY109" fmla="*/ 2324076 h 3482342"/>
              <a:gd name="connsiteX110" fmla="*/ 4975908 w 12192000"/>
              <a:gd name="connsiteY110" fmla="*/ 2364128 h 3482342"/>
              <a:gd name="connsiteX111" fmla="*/ 4913723 w 12192000"/>
              <a:gd name="connsiteY111" fmla="*/ 2385265 h 3482342"/>
              <a:gd name="connsiteX112" fmla="*/ 4746485 w 12192000"/>
              <a:gd name="connsiteY112" fmla="*/ 2451769 h 3482342"/>
              <a:gd name="connsiteX113" fmla="*/ 4681588 w 12192000"/>
              <a:gd name="connsiteY113" fmla="*/ 2467494 h 3482342"/>
              <a:gd name="connsiteX114" fmla="*/ 1783655 w 12192000"/>
              <a:gd name="connsiteY114" fmla="*/ 3163860 h 3482342"/>
              <a:gd name="connsiteX115" fmla="*/ 1325955 w 12192000"/>
              <a:gd name="connsiteY115" fmla="*/ 3176692 h 3482342"/>
              <a:gd name="connsiteX116" fmla="*/ 1190384 w 12192000"/>
              <a:gd name="connsiteY116" fmla="*/ 3203504 h 3482342"/>
              <a:gd name="connsiteX117" fmla="*/ 1094537 w 12192000"/>
              <a:gd name="connsiteY117" fmla="*/ 3229469 h 3482342"/>
              <a:gd name="connsiteX118" fmla="*/ 779276 w 12192000"/>
              <a:gd name="connsiteY118" fmla="*/ 3327290 h 3482342"/>
              <a:gd name="connsiteX119" fmla="*/ 600378 w 12192000"/>
              <a:gd name="connsiteY119" fmla="*/ 3335250 h 3482342"/>
              <a:gd name="connsiteX120" fmla="*/ 493457 w 12192000"/>
              <a:gd name="connsiteY120" fmla="*/ 3365044 h 3482342"/>
              <a:gd name="connsiteX121" fmla="*/ 349402 w 12192000"/>
              <a:gd name="connsiteY121" fmla="*/ 3380897 h 3482342"/>
              <a:gd name="connsiteX122" fmla="*/ 192183 w 12192000"/>
              <a:gd name="connsiteY122" fmla="*/ 3460075 h 3482342"/>
              <a:gd name="connsiteX123" fmla="*/ 46713 w 12192000"/>
              <a:gd name="connsiteY123" fmla="*/ 3462986 h 3482342"/>
              <a:gd name="connsiteX124" fmla="*/ 2765 w 12192000"/>
              <a:gd name="connsiteY124" fmla="*/ 3480770 h 3482342"/>
              <a:gd name="connsiteX125" fmla="*/ 0 w 12192000"/>
              <a:gd name="connsiteY125" fmla="*/ 3482342 h 3482342"/>
              <a:gd name="connsiteX126" fmla="*/ 0 w 12192000"/>
              <a:gd name="connsiteY12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00239 w 12192000"/>
              <a:gd name="connsiteY40" fmla="*/ 1456332 h 3482342"/>
              <a:gd name="connsiteX41" fmla="*/ 10264922 w 12192000"/>
              <a:gd name="connsiteY41" fmla="*/ 1472107 h 3482342"/>
              <a:gd name="connsiteX42" fmla="*/ 10201385 w 12192000"/>
              <a:gd name="connsiteY42" fmla="*/ 1477515 h 3482342"/>
              <a:gd name="connsiteX43" fmla="*/ 10151958 w 12192000"/>
              <a:gd name="connsiteY43" fmla="*/ 1477515 h 3482342"/>
              <a:gd name="connsiteX44" fmla="*/ 10120184 w 12192000"/>
              <a:gd name="connsiteY44" fmla="*/ 1466924 h 3482342"/>
              <a:gd name="connsiteX45" fmla="*/ 10058690 w 12192000"/>
              <a:gd name="connsiteY45" fmla="*/ 1474888 h 3482342"/>
              <a:gd name="connsiteX46" fmla="*/ 10004424 w 12192000"/>
              <a:gd name="connsiteY46" fmla="*/ 1489801 h 3482342"/>
              <a:gd name="connsiteX47" fmla="*/ 9999951 w 12192000"/>
              <a:gd name="connsiteY47" fmla="*/ 1499127 h 3482342"/>
              <a:gd name="connsiteX48" fmla="*/ 9845462 w 12192000"/>
              <a:gd name="connsiteY48" fmla="*/ 1548192 h 3482342"/>
              <a:gd name="connsiteX49" fmla="*/ 9736156 w 12192000"/>
              <a:gd name="connsiteY49" fmla="*/ 1581928 h 3482342"/>
              <a:gd name="connsiteX50" fmla="*/ 9693355 w 12192000"/>
              <a:gd name="connsiteY50" fmla="*/ 1602632 h 3482342"/>
              <a:gd name="connsiteX51" fmla="*/ 9664242 w 12192000"/>
              <a:gd name="connsiteY51" fmla="*/ 1622075 h 3482342"/>
              <a:gd name="connsiteX52" fmla="*/ 9579195 w 12192000"/>
              <a:gd name="connsiteY52" fmla="*/ 1648017 h 3482342"/>
              <a:gd name="connsiteX53" fmla="*/ 9433652 w 12192000"/>
              <a:gd name="connsiteY53" fmla="*/ 1681174 h 3482342"/>
              <a:gd name="connsiteX54" fmla="*/ 9403775 w 12192000"/>
              <a:gd name="connsiteY54" fmla="*/ 1690403 h 3482342"/>
              <a:gd name="connsiteX55" fmla="*/ 9382503 w 12192000"/>
              <a:gd name="connsiteY55" fmla="*/ 1706957 h 3482342"/>
              <a:gd name="connsiteX56" fmla="*/ 9381410 w 12192000"/>
              <a:gd name="connsiteY56" fmla="*/ 1718312 h 3482342"/>
              <a:gd name="connsiteX57" fmla="*/ 9365685 w 12192000"/>
              <a:gd name="connsiteY57" fmla="*/ 1724772 h 3482342"/>
              <a:gd name="connsiteX58" fmla="*/ 9278020 w 12192000"/>
              <a:gd name="connsiteY58" fmla="*/ 1741161 h 3482342"/>
              <a:gd name="connsiteX59" fmla="*/ 9217145 w 12192000"/>
              <a:gd name="connsiteY59" fmla="*/ 1771195 h 3482342"/>
              <a:gd name="connsiteX60" fmla="*/ 8955875 w 12192000"/>
              <a:gd name="connsiteY60" fmla="*/ 1796806 h 3482342"/>
              <a:gd name="connsiteX61" fmla="*/ 8648415 w 12192000"/>
              <a:gd name="connsiteY61" fmla="*/ 1878623 h 3482342"/>
              <a:gd name="connsiteX62" fmla="*/ 8495949 w 12192000"/>
              <a:gd name="connsiteY62" fmla="*/ 1902425 h 3482342"/>
              <a:gd name="connsiteX63" fmla="*/ 8236214 w 12192000"/>
              <a:gd name="connsiteY63" fmla="*/ 1909725 h 3482342"/>
              <a:gd name="connsiteX64" fmla="*/ 8132104 w 12192000"/>
              <a:gd name="connsiteY64" fmla="*/ 1895727 h 3482342"/>
              <a:gd name="connsiteX65" fmla="*/ 7918078 w 12192000"/>
              <a:gd name="connsiteY65" fmla="*/ 1862668 h 3482342"/>
              <a:gd name="connsiteX66" fmla="*/ 7817899 w 12192000"/>
              <a:gd name="connsiteY66" fmla="*/ 1862176 h 3482342"/>
              <a:gd name="connsiteX67" fmla="*/ 7768994 w 12192000"/>
              <a:gd name="connsiteY67" fmla="*/ 1855721 h 3482342"/>
              <a:gd name="connsiteX68" fmla="*/ 7618027 w 12192000"/>
              <a:gd name="connsiteY68" fmla="*/ 1830959 h 3482342"/>
              <a:gd name="connsiteX69" fmla="*/ 7449425 w 12192000"/>
              <a:gd name="connsiteY69" fmla="*/ 1810910 h 3482342"/>
              <a:gd name="connsiteX70" fmla="*/ 7342915 w 12192000"/>
              <a:gd name="connsiteY70" fmla="*/ 1819827 h 3482342"/>
              <a:gd name="connsiteX71" fmla="*/ 7255191 w 12192000"/>
              <a:gd name="connsiteY71" fmla="*/ 1834354 h 3482342"/>
              <a:gd name="connsiteX72" fmla="*/ 7131205 w 12192000"/>
              <a:gd name="connsiteY72" fmla="*/ 1845557 h 3482342"/>
              <a:gd name="connsiteX73" fmla="*/ 6941837 w 12192000"/>
              <a:gd name="connsiteY73" fmla="*/ 1840640 h 3482342"/>
              <a:gd name="connsiteX74" fmla="*/ 6837145 w 12192000"/>
              <a:gd name="connsiteY74" fmla="*/ 1870724 h 3482342"/>
              <a:gd name="connsiteX75" fmla="*/ 6753991 w 12192000"/>
              <a:gd name="connsiteY75" fmla="*/ 1860969 h 3482342"/>
              <a:gd name="connsiteX76" fmla="*/ 6727754 w 12192000"/>
              <a:gd name="connsiteY76" fmla="*/ 1882372 h 3482342"/>
              <a:gd name="connsiteX77" fmla="*/ 6723371 w 12192000"/>
              <a:gd name="connsiteY77" fmla="*/ 1886494 h 3482342"/>
              <a:gd name="connsiteX78" fmla="*/ 6702779 w 12192000"/>
              <a:gd name="connsiteY78" fmla="*/ 1893601 h 3482342"/>
              <a:gd name="connsiteX79" fmla="*/ 6686657 w 12192000"/>
              <a:gd name="connsiteY79" fmla="*/ 1907344 h 3482342"/>
              <a:gd name="connsiteX80" fmla="*/ 6651330 w 12192000"/>
              <a:gd name="connsiteY80" fmla="*/ 1922921 h 3482342"/>
              <a:gd name="connsiteX81" fmla="*/ 6622958 w 12192000"/>
              <a:gd name="connsiteY81" fmla="*/ 1936255 h 3482342"/>
              <a:gd name="connsiteX82" fmla="*/ 6522602 w 12192000"/>
              <a:gd name="connsiteY82" fmla="*/ 1954133 h 3482342"/>
              <a:gd name="connsiteX83" fmla="*/ 6444344 w 12192000"/>
              <a:gd name="connsiteY83" fmla="*/ 1969663 h 3482342"/>
              <a:gd name="connsiteX84" fmla="*/ 6409626 w 12192000"/>
              <a:gd name="connsiteY84" fmla="*/ 1978846 h 3482342"/>
              <a:gd name="connsiteX85" fmla="*/ 6333446 w 12192000"/>
              <a:gd name="connsiteY85" fmla="*/ 1997163 h 3482342"/>
              <a:gd name="connsiteX86" fmla="*/ 6294933 w 12192000"/>
              <a:gd name="connsiteY86" fmla="*/ 2019412 h 3482342"/>
              <a:gd name="connsiteX87" fmla="*/ 6238719 w 12192000"/>
              <a:gd name="connsiteY87" fmla="*/ 2042547 h 3482342"/>
              <a:gd name="connsiteX88" fmla="*/ 6187205 w 12192000"/>
              <a:gd name="connsiteY88" fmla="*/ 2060048 h 3482342"/>
              <a:gd name="connsiteX89" fmla="*/ 6138780 w 12192000"/>
              <a:gd name="connsiteY89" fmla="*/ 2081918 h 3482342"/>
              <a:gd name="connsiteX90" fmla="*/ 6120125 w 12192000"/>
              <a:gd name="connsiteY90" fmla="*/ 2109475 h 3482342"/>
              <a:gd name="connsiteX91" fmla="*/ 6056576 w 12192000"/>
              <a:gd name="connsiteY91" fmla="*/ 2120066 h 3482342"/>
              <a:gd name="connsiteX92" fmla="*/ 5993794 w 12192000"/>
              <a:gd name="connsiteY92" fmla="*/ 2122569 h 3482342"/>
              <a:gd name="connsiteX93" fmla="*/ 5943601 w 12192000"/>
              <a:gd name="connsiteY93" fmla="*/ 2137719 h 3482342"/>
              <a:gd name="connsiteX94" fmla="*/ 5898141 w 12192000"/>
              <a:gd name="connsiteY94" fmla="*/ 2144806 h 3482342"/>
              <a:gd name="connsiteX95" fmla="*/ 5855337 w 12192000"/>
              <a:gd name="connsiteY95" fmla="*/ 2137719 h 3482342"/>
              <a:gd name="connsiteX96" fmla="*/ 5817682 w 12192000"/>
              <a:gd name="connsiteY96" fmla="*/ 2157358 h 3482342"/>
              <a:gd name="connsiteX97" fmla="*/ 5735300 w 12192000"/>
              <a:gd name="connsiteY97" fmla="*/ 2158902 h 3482342"/>
              <a:gd name="connsiteX98" fmla="*/ 5591469 w 12192000"/>
              <a:gd name="connsiteY98" fmla="*/ 2178389 h 3482342"/>
              <a:gd name="connsiteX99" fmla="*/ 5505818 w 12192000"/>
              <a:gd name="connsiteY99" fmla="*/ 2194207 h 3482342"/>
              <a:gd name="connsiteX100" fmla="*/ 5452860 w 12192000"/>
              <a:gd name="connsiteY100" fmla="*/ 2180085 h 3482342"/>
              <a:gd name="connsiteX101" fmla="*/ 5414282 w 12192000"/>
              <a:gd name="connsiteY101" fmla="*/ 2183070 h 3482342"/>
              <a:gd name="connsiteX102" fmla="*/ 5368369 w 12192000"/>
              <a:gd name="connsiteY102" fmla="*/ 2204272 h 3482342"/>
              <a:gd name="connsiteX103" fmla="*/ 5336354 w 12192000"/>
              <a:gd name="connsiteY103" fmla="*/ 2218920 h 3482342"/>
              <a:gd name="connsiteX104" fmla="*/ 5291263 w 12192000"/>
              <a:gd name="connsiteY104" fmla="*/ 2239182 h 3482342"/>
              <a:gd name="connsiteX105" fmla="*/ 5255152 w 12192000"/>
              <a:gd name="connsiteY105" fmla="*/ 2247164 h 3482342"/>
              <a:gd name="connsiteX106" fmla="*/ 5233796 w 12192000"/>
              <a:gd name="connsiteY106" fmla="*/ 2268260 h 3482342"/>
              <a:gd name="connsiteX107" fmla="*/ 5212786 w 12192000"/>
              <a:gd name="connsiteY107" fmla="*/ 2296592 h 3482342"/>
              <a:gd name="connsiteX108" fmla="*/ 5173523 w 12192000"/>
              <a:gd name="connsiteY108" fmla="*/ 2309057 h 3482342"/>
              <a:gd name="connsiteX109" fmla="*/ 5123830 w 12192000"/>
              <a:gd name="connsiteY109" fmla="*/ 2307070 h 3482342"/>
              <a:gd name="connsiteX110" fmla="*/ 5065426 w 12192000"/>
              <a:gd name="connsiteY110" fmla="*/ 2324076 h 3482342"/>
              <a:gd name="connsiteX111" fmla="*/ 4975908 w 12192000"/>
              <a:gd name="connsiteY111" fmla="*/ 2364128 h 3482342"/>
              <a:gd name="connsiteX112" fmla="*/ 4913723 w 12192000"/>
              <a:gd name="connsiteY112" fmla="*/ 2385265 h 3482342"/>
              <a:gd name="connsiteX113" fmla="*/ 4746485 w 12192000"/>
              <a:gd name="connsiteY113" fmla="*/ 2451769 h 3482342"/>
              <a:gd name="connsiteX114" fmla="*/ 4681588 w 12192000"/>
              <a:gd name="connsiteY114" fmla="*/ 2467494 h 3482342"/>
              <a:gd name="connsiteX115" fmla="*/ 1783655 w 12192000"/>
              <a:gd name="connsiteY115" fmla="*/ 3163860 h 3482342"/>
              <a:gd name="connsiteX116" fmla="*/ 1325955 w 12192000"/>
              <a:gd name="connsiteY116" fmla="*/ 3176692 h 3482342"/>
              <a:gd name="connsiteX117" fmla="*/ 1190384 w 12192000"/>
              <a:gd name="connsiteY117" fmla="*/ 3203504 h 3482342"/>
              <a:gd name="connsiteX118" fmla="*/ 1094537 w 12192000"/>
              <a:gd name="connsiteY118" fmla="*/ 3229469 h 3482342"/>
              <a:gd name="connsiteX119" fmla="*/ 779276 w 12192000"/>
              <a:gd name="connsiteY119" fmla="*/ 3327290 h 3482342"/>
              <a:gd name="connsiteX120" fmla="*/ 600378 w 12192000"/>
              <a:gd name="connsiteY120" fmla="*/ 3335250 h 3482342"/>
              <a:gd name="connsiteX121" fmla="*/ 493457 w 12192000"/>
              <a:gd name="connsiteY121" fmla="*/ 3365044 h 3482342"/>
              <a:gd name="connsiteX122" fmla="*/ 349402 w 12192000"/>
              <a:gd name="connsiteY122" fmla="*/ 3380897 h 3482342"/>
              <a:gd name="connsiteX123" fmla="*/ 192183 w 12192000"/>
              <a:gd name="connsiteY123" fmla="*/ 3460075 h 3482342"/>
              <a:gd name="connsiteX124" fmla="*/ 46713 w 12192000"/>
              <a:gd name="connsiteY124" fmla="*/ 3462986 h 3482342"/>
              <a:gd name="connsiteX125" fmla="*/ 2765 w 12192000"/>
              <a:gd name="connsiteY125" fmla="*/ 3480770 h 3482342"/>
              <a:gd name="connsiteX126" fmla="*/ 0 w 12192000"/>
              <a:gd name="connsiteY126" fmla="*/ 3482342 h 3482342"/>
              <a:gd name="connsiteX127" fmla="*/ 0 w 12192000"/>
              <a:gd name="connsiteY12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00239 w 12192000"/>
              <a:gd name="connsiteY40" fmla="*/ 1456332 h 3482342"/>
              <a:gd name="connsiteX41" fmla="*/ 10264922 w 12192000"/>
              <a:gd name="connsiteY41" fmla="*/ 1472107 h 3482342"/>
              <a:gd name="connsiteX42" fmla="*/ 10229629 w 12192000"/>
              <a:gd name="connsiteY42" fmla="*/ 1470454 h 3482342"/>
              <a:gd name="connsiteX43" fmla="*/ 10201385 w 12192000"/>
              <a:gd name="connsiteY43" fmla="*/ 1477515 h 3482342"/>
              <a:gd name="connsiteX44" fmla="*/ 10151958 w 12192000"/>
              <a:gd name="connsiteY44" fmla="*/ 1477515 h 3482342"/>
              <a:gd name="connsiteX45" fmla="*/ 10120184 w 12192000"/>
              <a:gd name="connsiteY45" fmla="*/ 1466924 h 3482342"/>
              <a:gd name="connsiteX46" fmla="*/ 10058690 w 12192000"/>
              <a:gd name="connsiteY46" fmla="*/ 1474888 h 3482342"/>
              <a:gd name="connsiteX47" fmla="*/ 10004424 w 12192000"/>
              <a:gd name="connsiteY47" fmla="*/ 1489801 h 3482342"/>
              <a:gd name="connsiteX48" fmla="*/ 9999951 w 12192000"/>
              <a:gd name="connsiteY48" fmla="*/ 1499127 h 3482342"/>
              <a:gd name="connsiteX49" fmla="*/ 9845462 w 12192000"/>
              <a:gd name="connsiteY49" fmla="*/ 1548192 h 3482342"/>
              <a:gd name="connsiteX50" fmla="*/ 9736156 w 12192000"/>
              <a:gd name="connsiteY50" fmla="*/ 1581928 h 3482342"/>
              <a:gd name="connsiteX51" fmla="*/ 9693355 w 12192000"/>
              <a:gd name="connsiteY51" fmla="*/ 1602632 h 3482342"/>
              <a:gd name="connsiteX52" fmla="*/ 9664242 w 12192000"/>
              <a:gd name="connsiteY52" fmla="*/ 1622075 h 3482342"/>
              <a:gd name="connsiteX53" fmla="*/ 9579195 w 12192000"/>
              <a:gd name="connsiteY53" fmla="*/ 1648017 h 3482342"/>
              <a:gd name="connsiteX54" fmla="*/ 9433652 w 12192000"/>
              <a:gd name="connsiteY54" fmla="*/ 1681174 h 3482342"/>
              <a:gd name="connsiteX55" fmla="*/ 9403775 w 12192000"/>
              <a:gd name="connsiteY55" fmla="*/ 1690403 h 3482342"/>
              <a:gd name="connsiteX56" fmla="*/ 9382503 w 12192000"/>
              <a:gd name="connsiteY56" fmla="*/ 1706957 h 3482342"/>
              <a:gd name="connsiteX57" fmla="*/ 9381410 w 12192000"/>
              <a:gd name="connsiteY57" fmla="*/ 1718312 h 3482342"/>
              <a:gd name="connsiteX58" fmla="*/ 9365685 w 12192000"/>
              <a:gd name="connsiteY58" fmla="*/ 1724772 h 3482342"/>
              <a:gd name="connsiteX59" fmla="*/ 9278020 w 12192000"/>
              <a:gd name="connsiteY59" fmla="*/ 1741161 h 3482342"/>
              <a:gd name="connsiteX60" fmla="*/ 9217145 w 12192000"/>
              <a:gd name="connsiteY60" fmla="*/ 1771195 h 3482342"/>
              <a:gd name="connsiteX61" fmla="*/ 8955875 w 12192000"/>
              <a:gd name="connsiteY61" fmla="*/ 1796806 h 3482342"/>
              <a:gd name="connsiteX62" fmla="*/ 8648415 w 12192000"/>
              <a:gd name="connsiteY62" fmla="*/ 1878623 h 3482342"/>
              <a:gd name="connsiteX63" fmla="*/ 8495949 w 12192000"/>
              <a:gd name="connsiteY63" fmla="*/ 1902425 h 3482342"/>
              <a:gd name="connsiteX64" fmla="*/ 8236214 w 12192000"/>
              <a:gd name="connsiteY64" fmla="*/ 1909725 h 3482342"/>
              <a:gd name="connsiteX65" fmla="*/ 8132104 w 12192000"/>
              <a:gd name="connsiteY65" fmla="*/ 1895727 h 3482342"/>
              <a:gd name="connsiteX66" fmla="*/ 7918078 w 12192000"/>
              <a:gd name="connsiteY66" fmla="*/ 1862668 h 3482342"/>
              <a:gd name="connsiteX67" fmla="*/ 7817899 w 12192000"/>
              <a:gd name="connsiteY67" fmla="*/ 1862176 h 3482342"/>
              <a:gd name="connsiteX68" fmla="*/ 7768994 w 12192000"/>
              <a:gd name="connsiteY68" fmla="*/ 1855721 h 3482342"/>
              <a:gd name="connsiteX69" fmla="*/ 7618027 w 12192000"/>
              <a:gd name="connsiteY69" fmla="*/ 1830959 h 3482342"/>
              <a:gd name="connsiteX70" fmla="*/ 7449425 w 12192000"/>
              <a:gd name="connsiteY70" fmla="*/ 1810910 h 3482342"/>
              <a:gd name="connsiteX71" fmla="*/ 7342915 w 12192000"/>
              <a:gd name="connsiteY71" fmla="*/ 1819827 h 3482342"/>
              <a:gd name="connsiteX72" fmla="*/ 7255191 w 12192000"/>
              <a:gd name="connsiteY72" fmla="*/ 1834354 h 3482342"/>
              <a:gd name="connsiteX73" fmla="*/ 7131205 w 12192000"/>
              <a:gd name="connsiteY73" fmla="*/ 1845557 h 3482342"/>
              <a:gd name="connsiteX74" fmla="*/ 6941837 w 12192000"/>
              <a:gd name="connsiteY74" fmla="*/ 1840640 h 3482342"/>
              <a:gd name="connsiteX75" fmla="*/ 6837145 w 12192000"/>
              <a:gd name="connsiteY75" fmla="*/ 1870724 h 3482342"/>
              <a:gd name="connsiteX76" fmla="*/ 6753991 w 12192000"/>
              <a:gd name="connsiteY76" fmla="*/ 1860969 h 3482342"/>
              <a:gd name="connsiteX77" fmla="*/ 6727754 w 12192000"/>
              <a:gd name="connsiteY77" fmla="*/ 1882372 h 3482342"/>
              <a:gd name="connsiteX78" fmla="*/ 6723371 w 12192000"/>
              <a:gd name="connsiteY78" fmla="*/ 1886494 h 3482342"/>
              <a:gd name="connsiteX79" fmla="*/ 6702779 w 12192000"/>
              <a:gd name="connsiteY79" fmla="*/ 1893601 h 3482342"/>
              <a:gd name="connsiteX80" fmla="*/ 6686657 w 12192000"/>
              <a:gd name="connsiteY80" fmla="*/ 1907344 h 3482342"/>
              <a:gd name="connsiteX81" fmla="*/ 6651330 w 12192000"/>
              <a:gd name="connsiteY81" fmla="*/ 1922921 h 3482342"/>
              <a:gd name="connsiteX82" fmla="*/ 6622958 w 12192000"/>
              <a:gd name="connsiteY82" fmla="*/ 1936255 h 3482342"/>
              <a:gd name="connsiteX83" fmla="*/ 6522602 w 12192000"/>
              <a:gd name="connsiteY83" fmla="*/ 1954133 h 3482342"/>
              <a:gd name="connsiteX84" fmla="*/ 6444344 w 12192000"/>
              <a:gd name="connsiteY84" fmla="*/ 1969663 h 3482342"/>
              <a:gd name="connsiteX85" fmla="*/ 6409626 w 12192000"/>
              <a:gd name="connsiteY85" fmla="*/ 1978846 h 3482342"/>
              <a:gd name="connsiteX86" fmla="*/ 6333446 w 12192000"/>
              <a:gd name="connsiteY86" fmla="*/ 1997163 h 3482342"/>
              <a:gd name="connsiteX87" fmla="*/ 6294933 w 12192000"/>
              <a:gd name="connsiteY87" fmla="*/ 2019412 h 3482342"/>
              <a:gd name="connsiteX88" fmla="*/ 6238719 w 12192000"/>
              <a:gd name="connsiteY88" fmla="*/ 2042547 h 3482342"/>
              <a:gd name="connsiteX89" fmla="*/ 6187205 w 12192000"/>
              <a:gd name="connsiteY89" fmla="*/ 2060048 h 3482342"/>
              <a:gd name="connsiteX90" fmla="*/ 6138780 w 12192000"/>
              <a:gd name="connsiteY90" fmla="*/ 2081918 h 3482342"/>
              <a:gd name="connsiteX91" fmla="*/ 6120125 w 12192000"/>
              <a:gd name="connsiteY91" fmla="*/ 2109475 h 3482342"/>
              <a:gd name="connsiteX92" fmla="*/ 6056576 w 12192000"/>
              <a:gd name="connsiteY92" fmla="*/ 2120066 h 3482342"/>
              <a:gd name="connsiteX93" fmla="*/ 5993794 w 12192000"/>
              <a:gd name="connsiteY93" fmla="*/ 2122569 h 3482342"/>
              <a:gd name="connsiteX94" fmla="*/ 5943601 w 12192000"/>
              <a:gd name="connsiteY94" fmla="*/ 2137719 h 3482342"/>
              <a:gd name="connsiteX95" fmla="*/ 5898141 w 12192000"/>
              <a:gd name="connsiteY95" fmla="*/ 2144806 h 3482342"/>
              <a:gd name="connsiteX96" fmla="*/ 5855337 w 12192000"/>
              <a:gd name="connsiteY96" fmla="*/ 2137719 h 3482342"/>
              <a:gd name="connsiteX97" fmla="*/ 5817682 w 12192000"/>
              <a:gd name="connsiteY97" fmla="*/ 2157358 h 3482342"/>
              <a:gd name="connsiteX98" fmla="*/ 5735300 w 12192000"/>
              <a:gd name="connsiteY98" fmla="*/ 2158902 h 3482342"/>
              <a:gd name="connsiteX99" fmla="*/ 5591469 w 12192000"/>
              <a:gd name="connsiteY99" fmla="*/ 2178389 h 3482342"/>
              <a:gd name="connsiteX100" fmla="*/ 5505818 w 12192000"/>
              <a:gd name="connsiteY100" fmla="*/ 2194207 h 3482342"/>
              <a:gd name="connsiteX101" fmla="*/ 5452860 w 12192000"/>
              <a:gd name="connsiteY101" fmla="*/ 2180085 h 3482342"/>
              <a:gd name="connsiteX102" fmla="*/ 5414282 w 12192000"/>
              <a:gd name="connsiteY102" fmla="*/ 2183070 h 3482342"/>
              <a:gd name="connsiteX103" fmla="*/ 5368369 w 12192000"/>
              <a:gd name="connsiteY103" fmla="*/ 2204272 h 3482342"/>
              <a:gd name="connsiteX104" fmla="*/ 5336354 w 12192000"/>
              <a:gd name="connsiteY104" fmla="*/ 2218920 h 3482342"/>
              <a:gd name="connsiteX105" fmla="*/ 5291263 w 12192000"/>
              <a:gd name="connsiteY105" fmla="*/ 2239182 h 3482342"/>
              <a:gd name="connsiteX106" fmla="*/ 5255152 w 12192000"/>
              <a:gd name="connsiteY106" fmla="*/ 2247164 h 3482342"/>
              <a:gd name="connsiteX107" fmla="*/ 5233796 w 12192000"/>
              <a:gd name="connsiteY107" fmla="*/ 2268260 h 3482342"/>
              <a:gd name="connsiteX108" fmla="*/ 5212786 w 12192000"/>
              <a:gd name="connsiteY108" fmla="*/ 2296592 h 3482342"/>
              <a:gd name="connsiteX109" fmla="*/ 5173523 w 12192000"/>
              <a:gd name="connsiteY109" fmla="*/ 2309057 h 3482342"/>
              <a:gd name="connsiteX110" fmla="*/ 5123830 w 12192000"/>
              <a:gd name="connsiteY110" fmla="*/ 2307070 h 3482342"/>
              <a:gd name="connsiteX111" fmla="*/ 5065426 w 12192000"/>
              <a:gd name="connsiteY111" fmla="*/ 2324076 h 3482342"/>
              <a:gd name="connsiteX112" fmla="*/ 4975908 w 12192000"/>
              <a:gd name="connsiteY112" fmla="*/ 2364128 h 3482342"/>
              <a:gd name="connsiteX113" fmla="*/ 4913723 w 12192000"/>
              <a:gd name="connsiteY113" fmla="*/ 2385265 h 3482342"/>
              <a:gd name="connsiteX114" fmla="*/ 4746485 w 12192000"/>
              <a:gd name="connsiteY114" fmla="*/ 2451769 h 3482342"/>
              <a:gd name="connsiteX115" fmla="*/ 4681588 w 12192000"/>
              <a:gd name="connsiteY115" fmla="*/ 2467494 h 3482342"/>
              <a:gd name="connsiteX116" fmla="*/ 1783655 w 12192000"/>
              <a:gd name="connsiteY116" fmla="*/ 3163860 h 3482342"/>
              <a:gd name="connsiteX117" fmla="*/ 1325955 w 12192000"/>
              <a:gd name="connsiteY117" fmla="*/ 3176692 h 3482342"/>
              <a:gd name="connsiteX118" fmla="*/ 1190384 w 12192000"/>
              <a:gd name="connsiteY118" fmla="*/ 3203504 h 3482342"/>
              <a:gd name="connsiteX119" fmla="*/ 1094537 w 12192000"/>
              <a:gd name="connsiteY119" fmla="*/ 3229469 h 3482342"/>
              <a:gd name="connsiteX120" fmla="*/ 779276 w 12192000"/>
              <a:gd name="connsiteY120" fmla="*/ 3327290 h 3482342"/>
              <a:gd name="connsiteX121" fmla="*/ 600378 w 12192000"/>
              <a:gd name="connsiteY121" fmla="*/ 3335250 h 3482342"/>
              <a:gd name="connsiteX122" fmla="*/ 493457 w 12192000"/>
              <a:gd name="connsiteY122" fmla="*/ 3365044 h 3482342"/>
              <a:gd name="connsiteX123" fmla="*/ 349402 w 12192000"/>
              <a:gd name="connsiteY123" fmla="*/ 3380897 h 3482342"/>
              <a:gd name="connsiteX124" fmla="*/ 192183 w 12192000"/>
              <a:gd name="connsiteY124" fmla="*/ 3460075 h 3482342"/>
              <a:gd name="connsiteX125" fmla="*/ 46713 w 12192000"/>
              <a:gd name="connsiteY125" fmla="*/ 3462986 h 3482342"/>
              <a:gd name="connsiteX126" fmla="*/ 2765 w 12192000"/>
              <a:gd name="connsiteY126" fmla="*/ 3480770 h 3482342"/>
              <a:gd name="connsiteX127" fmla="*/ 0 w 12192000"/>
              <a:gd name="connsiteY127" fmla="*/ 3482342 h 3482342"/>
              <a:gd name="connsiteX128" fmla="*/ 0 w 12192000"/>
              <a:gd name="connsiteY12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87356 w 12192000"/>
              <a:gd name="connsiteY37" fmla="*/ 1385722 h 3482342"/>
              <a:gd name="connsiteX38" fmla="*/ 10464012 w 12192000"/>
              <a:gd name="connsiteY38" fmla="*/ 1391778 h 3482342"/>
              <a:gd name="connsiteX39" fmla="*/ 10405409 w 12192000"/>
              <a:gd name="connsiteY39" fmla="*/ 1422789 h 3482342"/>
              <a:gd name="connsiteX40" fmla="*/ 10370530 w 12192000"/>
              <a:gd name="connsiteY40" fmla="*/ 1441596 h 3482342"/>
              <a:gd name="connsiteX41" fmla="*/ 10300239 w 12192000"/>
              <a:gd name="connsiteY41" fmla="*/ 1456332 h 3482342"/>
              <a:gd name="connsiteX42" fmla="*/ 10264922 w 12192000"/>
              <a:gd name="connsiteY42" fmla="*/ 1472107 h 3482342"/>
              <a:gd name="connsiteX43" fmla="*/ 10229629 w 12192000"/>
              <a:gd name="connsiteY43" fmla="*/ 1470454 h 3482342"/>
              <a:gd name="connsiteX44" fmla="*/ 10201385 w 12192000"/>
              <a:gd name="connsiteY44" fmla="*/ 1477515 h 3482342"/>
              <a:gd name="connsiteX45" fmla="*/ 10151958 w 12192000"/>
              <a:gd name="connsiteY45" fmla="*/ 1477515 h 3482342"/>
              <a:gd name="connsiteX46" fmla="*/ 10120184 w 12192000"/>
              <a:gd name="connsiteY46" fmla="*/ 1466924 h 3482342"/>
              <a:gd name="connsiteX47" fmla="*/ 10058690 w 12192000"/>
              <a:gd name="connsiteY47" fmla="*/ 1474888 h 3482342"/>
              <a:gd name="connsiteX48" fmla="*/ 10004424 w 12192000"/>
              <a:gd name="connsiteY48" fmla="*/ 1489801 h 3482342"/>
              <a:gd name="connsiteX49" fmla="*/ 9999951 w 12192000"/>
              <a:gd name="connsiteY49" fmla="*/ 1499127 h 3482342"/>
              <a:gd name="connsiteX50" fmla="*/ 9845462 w 12192000"/>
              <a:gd name="connsiteY50" fmla="*/ 1548192 h 3482342"/>
              <a:gd name="connsiteX51" fmla="*/ 9736156 w 12192000"/>
              <a:gd name="connsiteY51" fmla="*/ 1581928 h 3482342"/>
              <a:gd name="connsiteX52" fmla="*/ 9693355 w 12192000"/>
              <a:gd name="connsiteY52" fmla="*/ 1602632 h 3482342"/>
              <a:gd name="connsiteX53" fmla="*/ 9664242 w 12192000"/>
              <a:gd name="connsiteY53" fmla="*/ 1622075 h 3482342"/>
              <a:gd name="connsiteX54" fmla="*/ 9579195 w 12192000"/>
              <a:gd name="connsiteY54" fmla="*/ 1648017 h 3482342"/>
              <a:gd name="connsiteX55" fmla="*/ 9433652 w 12192000"/>
              <a:gd name="connsiteY55" fmla="*/ 1681174 h 3482342"/>
              <a:gd name="connsiteX56" fmla="*/ 9403775 w 12192000"/>
              <a:gd name="connsiteY56" fmla="*/ 1690403 h 3482342"/>
              <a:gd name="connsiteX57" fmla="*/ 9382503 w 12192000"/>
              <a:gd name="connsiteY57" fmla="*/ 1706957 h 3482342"/>
              <a:gd name="connsiteX58" fmla="*/ 9381410 w 12192000"/>
              <a:gd name="connsiteY58" fmla="*/ 1718312 h 3482342"/>
              <a:gd name="connsiteX59" fmla="*/ 9365685 w 12192000"/>
              <a:gd name="connsiteY59" fmla="*/ 1724772 h 3482342"/>
              <a:gd name="connsiteX60" fmla="*/ 9278020 w 12192000"/>
              <a:gd name="connsiteY60" fmla="*/ 1741161 h 3482342"/>
              <a:gd name="connsiteX61" fmla="*/ 9217145 w 12192000"/>
              <a:gd name="connsiteY61" fmla="*/ 1771195 h 3482342"/>
              <a:gd name="connsiteX62" fmla="*/ 8955875 w 12192000"/>
              <a:gd name="connsiteY62" fmla="*/ 1796806 h 3482342"/>
              <a:gd name="connsiteX63" fmla="*/ 8648415 w 12192000"/>
              <a:gd name="connsiteY63" fmla="*/ 1878623 h 3482342"/>
              <a:gd name="connsiteX64" fmla="*/ 8495949 w 12192000"/>
              <a:gd name="connsiteY64" fmla="*/ 1902425 h 3482342"/>
              <a:gd name="connsiteX65" fmla="*/ 8236214 w 12192000"/>
              <a:gd name="connsiteY65" fmla="*/ 1909725 h 3482342"/>
              <a:gd name="connsiteX66" fmla="*/ 8132104 w 12192000"/>
              <a:gd name="connsiteY66" fmla="*/ 1895727 h 3482342"/>
              <a:gd name="connsiteX67" fmla="*/ 7918078 w 12192000"/>
              <a:gd name="connsiteY67" fmla="*/ 1862668 h 3482342"/>
              <a:gd name="connsiteX68" fmla="*/ 7817899 w 12192000"/>
              <a:gd name="connsiteY68" fmla="*/ 1862176 h 3482342"/>
              <a:gd name="connsiteX69" fmla="*/ 7768994 w 12192000"/>
              <a:gd name="connsiteY69" fmla="*/ 1855721 h 3482342"/>
              <a:gd name="connsiteX70" fmla="*/ 7618027 w 12192000"/>
              <a:gd name="connsiteY70" fmla="*/ 1830959 h 3482342"/>
              <a:gd name="connsiteX71" fmla="*/ 7449425 w 12192000"/>
              <a:gd name="connsiteY71" fmla="*/ 1810910 h 3482342"/>
              <a:gd name="connsiteX72" fmla="*/ 7342915 w 12192000"/>
              <a:gd name="connsiteY72" fmla="*/ 1819827 h 3482342"/>
              <a:gd name="connsiteX73" fmla="*/ 7255191 w 12192000"/>
              <a:gd name="connsiteY73" fmla="*/ 1834354 h 3482342"/>
              <a:gd name="connsiteX74" fmla="*/ 7131205 w 12192000"/>
              <a:gd name="connsiteY74" fmla="*/ 1845557 h 3482342"/>
              <a:gd name="connsiteX75" fmla="*/ 6941837 w 12192000"/>
              <a:gd name="connsiteY75" fmla="*/ 1840640 h 3482342"/>
              <a:gd name="connsiteX76" fmla="*/ 6837145 w 12192000"/>
              <a:gd name="connsiteY76" fmla="*/ 1870724 h 3482342"/>
              <a:gd name="connsiteX77" fmla="*/ 6753991 w 12192000"/>
              <a:gd name="connsiteY77" fmla="*/ 1860969 h 3482342"/>
              <a:gd name="connsiteX78" fmla="*/ 6727754 w 12192000"/>
              <a:gd name="connsiteY78" fmla="*/ 1882372 h 3482342"/>
              <a:gd name="connsiteX79" fmla="*/ 6723371 w 12192000"/>
              <a:gd name="connsiteY79" fmla="*/ 1886494 h 3482342"/>
              <a:gd name="connsiteX80" fmla="*/ 6702779 w 12192000"/>
              <a:gd name="connsiteY80" fmla="*/ 1893601 h 3482342"/>
              <a:gd name="connsiteX81" fmla="*/ 6686657 w 12192000"/>
              <a:gd name="connsiteY81" fmla="*/ 1907344 h 3482342"/>
              <a:gd name="connsiteX82" fmla="*/ 6651330 w 12192000"/>
              <a:gd name="connsiteY82" fmla="*/ 1922921 h 3482342"/>
              <a:gd name="connsiteX83" fmla="*/ 6622958 w 12192000"/>
              <a:gd name="connsiteY83" fmla="*/ 1936255 h 3482342"/>
              <a:gd name="connsiteX84" fmla="*/ 6522602 w 12192000"/>
              <a:gd name="connsiteY84" fmla="*/ 1954133 h 3482342"/>
              <a:gd name="connsiteX85" fmla="*/ 6444344 w 12192000"/>
              <a:gd name="connsiteY85" fmla="*/ 1969663 h 3482342"/>
              <a:gd name="connsiteX86" fmla="*/ 6409626 w 12192000"/>
              <a:gd name="connsiteY86" fmla="*/ 1978846 h 3482342"/>
              <a:gd name="connsiteX87" fmla="*/ 6333446 w 12192000"/>
              <a:gd name="connsiteY87" fmla="*/ 1997163 h 3482342"/>
              <a:gd name="connsiteX88" fmla="*/ 6294933 w 12192000"/>
              <a:gd name="connsiteY88" fmla="*/ 2019412 h 3482342"/>
              <a:gd name="connsiteX89" fmla="*/ 6238719 w 12192000"/>
              <a:gd name="connsiteY89" fmla="*/ 2042547 h 3482342"/>
              <a:gd name="connsiteX90" fmla="*/ 6187205 w 12192000"/>
              <a:gd name="connsiteY90" fmla="*/ 2060048 h 3482342"/>
              <a:gd name="connsiteX91" fmla="*/ 6138780 w 12192000"/>
              <a:gd name="connsiteY91" fmla="*/ 2081918 h 3482342"/>
              <a:gd name="connsiteX92" fmla="*/ 6120125 w 12192000"/>
              <a:gd name="connsiteY92" fmla="*/ 2109475 h 3482342"/>
              <a:gd name="connsiteX93" fmla="*/ 6056576 w 12192000"/>
              <a:gd name="connsiteY93" fmla="*/ 2120066 h 3482342"/>
              <a:gd name="connsiteX94" fmla="*/ 5993794 w 12192000"/>
              <a:gd name="connsiteY94" fmla="*/ 2122569 h 3482342"/>
              <a:gd name="connsiteX95" fmla="*/ 5943601 w 12192000"/>
              <a:gd name="connsiteY95" fmla="*/ 2137719 h 3482342"/>
              <a:gd name="connsiteX96" fmla="*/ 5898141 w 12192000"/>
              <a:gd name="connsiteY96" fmla="*/ 2144806 h 3482342"/>
              <a:gd name="connsiteX97" fmla="*/ 5855337 w 12192000"/>
              <a:gd name="connsiteY97" fmla="*/ 2137719 h 3482342"/>
              <a:gd name="connsiteX98" fmla="*/ 5817682 w 12192000"/>
              <a:gd name="connsiteY98" fmla="*/ 2157358 h 3482342"/>
              <a:gd name="connsiteX99" fmla="*/ 5735300 w 12192000"/>
              <a:gd name="connsiteY99" fmla="*/ 2158902 h 3482342"/>
              <a:gd name="connsiteX100" fmla="*/ 5591469 w 12192000"/>
              <a:gd name="connsiteY100" fmla="*/ 2178389 h 3482342"/>
              <a:gd name="connsiteX101" fmla="*/ 5505818 w 12192000"/>
              <a:gd name="connsiteY101" fmla="*/ 2194207 h 3482342"/>
              <a:gd name="connsiteX102" fmla="*/ 5452860 w 12192000"/>
              <a:gd name="connsiteY102" fmla="*/ 2180085 h 3482342"/>
              <a:gd name="connsiteX103" fmla="*/ 5414282 w 12192000"/>
              <a:gd name="connsiteY103" fmla="*/ 2183070 h 3482342"/>
              <a:gd name="connsiteX104" fmla="*/ 5368369 w 12192000"/>
              <a:gd name="connsiteY104" fmla="*/ 2204272 h 3482342"/>
              <a:gd name="connsiteX105" fmla="*/ 5336354 w 12192000"/>
              <a:gd name="connsiteY105" fmla="*/ 2218920 h 3482342"/>
              <a:gd name="connsiteX106" fmla="*/ 5291263 w 12192000"/>
              <a:gd name="connsiteY106" fmla="*/ 2239182 h 3482342"/>
              <a:gd name="connsiteX107" fmla="*/ 5255152 w 12192000"/>
              <a:gd name="connsiteY107" fmla="*/ 2247164 h 3482342"/>
              <a:gd name="connsiteX108" fmla="*/ 5233796 w 12192000"/>
              <a:gd name="connsiteY108" fmla="*/ 2268260 h 3482342"/>
              <a:gd name="connsiteX109" fmla="*/ 5212786 w 12192000"/>
              <a:gd name="connsiteY109" fmla="*/ 2296592 h 3482342"/>
              <a:gd name="connsiteX110" fmla="*/ 5173523 w 12192000"/>
              <a:gd name="connsiteY110" fmla="*/ 2309057 h 3482342"/>
              <a:gd name="connsiteX111" fmla="*/ 5123830 w 12192000"/>
              <a:gd name="connsiteY111" fmla="*/ 2307070 h 3482342"/>
              <a:gd name="connsiteX112" fmla="*/ 5065426 w 12192000"/>
              <a:gd name="connsiteY112" fmla="*/ 2324076 h 3482342"/>
              <a:gd name="connsiteX113" fmla="*/ 4975908 w 12192000"/>
              <a:gd name="connsiteY113" fmla="*/ 2364128 h 3482342"/>
              <a:gd name="connsiteX114" fmla="*/ 4913723 w 12192000"/>
              <a:gd name="connsiteY114" fmla="*/ 2385265 h 3482342"/>
              <a:gd name="connsiteX115" fmla="*/ 4746485 w 12192000"/>
              <a:gd name="connsiteY115" fmla="*/ 2451769 h 3482342"/>
              <a:gd name="connsiteX116" fmla="*/ 4681588 w 12192000"/>
              <a:gd name="connsiteY116" fmla="*/ 2467494 h 3482342"/>
              <a:gd name="connsiteX117" fmla="*/ 1783655 w 12192000"/>
              <a:gd name="connsiteY117" fmla="*/ 3163860 h 3482342"/>
              <a:gd name="connsiteX118" fmla="*/ 1325955 w 12192000"/>
              <a:gd name="connsiteY118" fmla="*/ 3176692 h 3482342"/>
              <a:gd name="connsiteX119" fmla="*/ 1190384 w 12192000"/>
              <a:gd name="connsiteY119" fmla="*/ 3203504 h 3482342"/>
              <a:gd name="connsiteX120" fmla="*/ 1094537 w 12192000"/>
              <a:gd name="connsiteY120" fmla="*/ 3229469 h 3482342"/>
              <a:gd name="connsiteX121" fmla="*/ 779276 w 12192000"/>
              <a:gd name="connsiteY121" fmla="*/ 3327290 h 3482342"/>
              <a:gd name="connsiteX122" fmla="*/ 600378 w 12192000"/>
              <a:gd name="connsiteY122" fmla="*/ 3335250 h 3482342"/>
              <a:gd name="connsiteX123" fmla="*/ 493457 w 12192000"/>
              <a:gd name="connsiteY123" fmla="*/ 3365044 h 3482342"/>
              <a:gd name="connsiteX124" fmla="*/ 349402 w 12192000"/>
              <a:gd name="connsiteY124" fmla="*/ 3380897 h 3482342"/>
              <a:gd name="connsiteX125" fmla="*/ 192183 w 12192000"/>
              <a:gd name="connsiteY125" fmla="*/ 3460075 h 3482342"/>
              <a:gd name="connsiteX126" fmla="*/ 46713 w 12192000"/>
              <a:gd name="connsiteY126" fmla="*/ 3462986 h 3482342"/>
              <a:gd name="connsiteX127" fmla="*/ 2765 w 12192000"/>
              <a:gd name="connsiteY127" fmla="*/ 3480770 h 3482342"/>
              <a:gd name="connsiteX128" fmla="*/ 0 w 12192000"/>
              <a:gd name="connsiteY128" fmla="*/ 3482342 h 3482342"/>
              <a:gd name="connsiteX129" fmla="*/ 0 w 12192000"/>
              <a:gd name="connsiteY12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40314 w 12192000"/>
              <a:gd name="connsiteY36" fmla="*/ 1343356 h 3482342"/>
              <a:gd name="connsiteX37" fmla="*/ 10513263 w 12192000"/>
              <a:gd name="connsiteY37" fmla="*/ 1350756 h 3482342"/>
              <a:gd name="connsiteX38" fmla="*/ 10487356 w 12192000"/>
              <a:gd name="connsiteY38" fmla="*/ 1385722 h 3482342"/>
              <a:gd name="connsiteX39" fmla="*/ 10464012 w 12192000"/>
              <a:gd name="connsiteY39" fmla="*/ 1391778 h 3482342"/>
              <a:gd name="connsiteX40" fmla="*/ 10405409 w 12192000"/>
              <a:gd name="connsiteY40" fmla="*/ 1422789 h 3482342"/>
              <a:gd name="connsiteX41" fmla="*/ 10370530 w 12192000"/>
              <a:gd name="connsiteY41" fmla="*/ 1441596 h 3482342"/>
              <a:gd name="connsiteX42" fmla="*/ 10300239 w 12192000"/>
              <a:gd name="connsiteY42" fmla="*/ 1456332 h 3482342"/>
              <a:gd name="connsiteX43" fmla="*/ 10264922 w 12192000"/>
              <a:gd name="connsiteY43" fmla="*/ 1472107 h 3482342"/>
              <a:gd name="connsiteX44" fmla="*/ 10229629 w 12192000"/>
              <a:gd name="connsiteY44" fmla="*/ 1470454 h 3482342"/>
              <a:gd name="connsiteX45" fmla="*/ 10201385 w 12192000"/>
              <a:gd name="connsiteY45" fmla="*/ 1477515 h 3482342"/>
              <a:gd name="connsiteX46" fmla="*/ 10151958 w 12192000"/>
              <a:gd name="connsiteY46" fmla="*/ 1477515 h 3482342"/>
              <a:gd name="connsiteX47" fmla="*/ 10120184 w 12192000"/>
              <a:gd name="connsiteY47" fmla="*/ 1466924 h 3482342"/>
              <a:gd name="connsiteX48" fmla="*/ 10058690 w 12192000"/>
              <a:gd name="connsiteY48" fmla="*/ 1474888 h 3482342"/>
              <a:gd name="connsiteX49" fmla="*/ 10004424 w 12192000"/>
              <a:gd name="connsiteY49" fmla="*/ 1489801 h 3482342"/>
              <a:gd name="connsiteX50" fmla="*/ 9999951 w 12192000"/>
              <a:gd name="connsiteY50" fmla="*/ 1499127 h 3482342"/>
              <a:gd name="connsiteX51" fmla="*/ 9845462 w 12192000"/>
              <a:gd name="connsiteY51" fmla="*/ 1548192 h 3482342"/>
              <a:gd name="connsiteX52" fmla="*/ 9736156 w 12192000"/>
              <a:gd name="connsiteY52" fmla="*/ 1581928 h 3482342"/>
              <a:gd name="connsiteX53" fmla="*/ 9693355 w 12192000"/>
              <a:gd name="connsiteY53" fmla="*/ 1602632 h 3482342"/>
              <a:gd name="connsiteX54" fmla="*/ 9664242 w 12192000"/>
              <a:gd name="connsiteY54" fmla="*/ 1622075 h 3482342"/>
              <a:gd name="connsiteX55" fmla="*/ 9579195 w 12192000"/>
              <a:gd name="connsiteY55" fmla="*/ 1648017 h 3482342"/>
              <a:gd name="connsiteX56" fmla="*/ 9433652 w 12192000"/>
              <a:gd name="connsiteY56" fmla="*/ 1681174 h 3482342"/>
              <a:gd name="connsiteX57" fmla="*/ 9403775 w 12192000"/>
              <a:gd name="connsiteY57" fmla="*/ 1690403 h 3482342"/>
              <a:gd name="connsiteX58" fmla="*/ 9382503 w 12192000"/>
              <a:gd name="connsiteY58" fmla="*/ 1706957 h 3482342"/>
              <a:gd name="connsiteX59" fmla="*/ 9381410 w 12192000"/>
              <a:gd name="connsiteY59" fmla="*/ 1718312 h 3482342"/>
              <a:gd name="connsiteX60" fmla="*/ 9365685 w 12192000"/>
              <a:gd name="connsiteY60" fmla="*/ 1724772 h 3482342"/>
              <a:gd name="connsiteX61" fmla="*/ 9278020 w 12192000"/>
              <a:gd name="connsiteY61" fmla="*/ 1741161 h 3482342"/>
              <a:gd name="connsiteX62" fmla="*/ 9217145 w 12192000"/>
              <a:gd name="connsiteY62" fmla="*/ 1771195 h 3482342"/>
              <a:gd name="connsiteX63" fmla="*/ 8955875 w 12192000"/>
              <a:gd name="connsiteY63" fmla="*/ 1796806 h 3482342"/>
              <a:gd name="connsiteX64" fmla="*/ 8648415 w 12192000"/>
              <a:gd name="connsiteY64" fmla="*/ 1878623 h 3482342"/>
              <a:gd name="connsiteX65" fmla="*/ 8495949 w 12192000"/>
              <a:gd name="connsiteY65" fmla="*/ 1902425 h 3482342"/>
              <a:gd name="connsiteX66" fmla="*/ 8236214 w 12192000"/>
              <a:gd name="connsiteY66" fmla="*/ 1909725 h 3482342"/>
              <a:gd name="connsiteX67" fmla="*/ 8132104 w 12192000"/>
              <a:gd name="connsiteY67" fmla="*/ 1895727 h 3482342"/>
              <a:gd name="connsiteX68" fmla="*/ 7918078 w 12192000"/>
              <a:gd name="connsiteY68" fmla="*/ 1862668 h 3482342"/>
              <a:gd name="connsiteX69" fmla="*/ 7817899 w 12192000"/>
              <a:gd name="connsiteY69" fmla="*/ 1862176 h 3482342"/>
              <a:gd name="connsiteX70" fmla="*/ 7768994 w 12192000"/>
              <a:gd name="connsiteY70" fmla="*/ 1855721 h 3482342"/>
              <a:gd name="connsiteX71" fmla="*/ 7618027 w 12192000"/>
              <a:gd name="connsiteY71" fmla="*/ 1830959 h 3482342"/>
              <a:gd name="connsiteX72" fmla="*/ 7449425 w 12192000"/>
              <a:gd name="connsiteY72" fmla="*/ 1810910 h 3482342"/>
              <a:gd name="connsiteX73" fmla="*/ 7342915 w 12192000"/>
              <a:gd name="connsiteY73" fmla="*/ 1819827 h 3482342"/>
              <a:gd name="connsiteX74" fmla="*/ 7255191 w 12192000"/>
              <a:gd name="connsiteY74" fmla="*/ 1834354 h 3482342"/>
              <a:gd name="connsiteX75" fmla="*/ 7131205 w 12192000"/>
              <a:gd name="connsiteY75" fmla="*/ 1845557 h 3482342"/>
              <a:gd name="connsiteX76" fmla="*/ 6941837 w 12192000"/>
              <a:gd name="connsiteY76" fmla="*/ 1840640 h 3482342"/>
              <a:gd name="connsiteX77" fmla="*/ 6837145 w 12192000"/>
              <a:gd name="connsiteY77" fmla="*/ 1870724 h 3482342"/>
              <a:gd name="connsiteX78" fmla="*/ 6753991 w 12192000"/>
              <a:gd name="connsiteY78" fmla="*/ 1860969 h 3482342"/>
              <a:gd name="connsiteX79" fmla="*/ 6727754 w 12192000"/>
              <a:gd name="connsiteY79" fmla="*/ 1882372 h 3482342"/>
              <a:gd name="connsiteX80" fmla="*/ 6723371 w 12192000"/>
              <a:gd name="connsiteY80" fmla="*/ 1886494 h 3482342"/>
              <a:gd name="connsiteX81" fmla="*/ 6702779 w 12192000"/>
              <a:gd name="connsiteY81" fmla="*/ 1893601 h 3482342"/>
              <a:gd name="connsiteX82" fmla="*/ 6686657 w 12192000"/>
              <a:gd name="connsiteY82" fmla="*/ 1907344 h 3482342"/>
              <a:gd name="connsiteX83" fmla="*/ 6651330 w 12192000"/>
              <a:gd name="connsiteY83" fmla="*/ 1922921 h 3482342"/>
              <a:gd name="connsiteX84" fmla="*/ 6622958 w 12192000"/>
              <a:gd name="connsiteY84" fmla="*/ 1936255 h 3482342"/>
              <a:gd name="connsiteX85" fmla="*/ 6522602 w 12192000"/>
              <a:gd name="connsiteY85" fmla="*/ 1954133 h 3482342"/>
              <a:gd name="connsiteX86" fmla="*/ 6444344 w 12192000"/>
              <a:gd name="connsiteY86" fmla="*/ 1969663 h 3482342"/>
              <a:gd name="connsiteX87" fmla="*/ 6409626 w 12192000"/>
              <a:gd name="connsiteY87" fmla="*/ 1978846 h 3482342"/>
              <a:gd name="connsiteX88" fmla="*/ 6333446 w 12192000"/>
              <a:gd name="connsiteY88" fmla="*/ 1997163 h 3482342"/>
              <a:gd name="connsiteX89" fmla="*/ 6294933 w 12192000"/>
              <a:gd name="connsiteY89" fmla="*/ 2019412 h 3482342"/>
              <a:gd name="connsiteX90" fmla="*/ 6238719 w 12192000"/>
              <a:gd name="connsiteY90" fmla="*/ 2042547 h 3482342"/>
              <a:gd name="connsiteX91" fmla="*/ 6187205 w 12192000"/>
              <a:gd name="connsiteY91" fmla="*/ 2060048 h 3482342"/>
              <a:gd name="connsiteX92" fmla="*/ 6138780 w 12192000"/>
              <a:gd name="connsiteY92" fmla="*/ 2081918 h 3482342"/>
              <a:gd name="connsiteX93" fmla="*/ 6120125 w 12192000"/>
              <a:gd name="connsiteY93" fmla="*/ 2109475 h 3482342"/>
              <a:gd name="connsiteX94" fmla="*/ 6056576 w 12192000"/>
              <a:gd name="connsiteY94" fmla="*/ 2120066 h 3482342"/>
              <a:gd name="connsiteX95" fmla="*/ 5993794 w 12192000"/>
              <a:gd name="connsiteY95" fmla="*/ 2122569 h 3482342"/>
              <a:gd name="connsiteX96" fmla="*/ 5943601 w 12192000"/>
              <a:gd name="connsiteY96" fmla="*/ 2137719 h 3482342"/>
              <a:gd name="connsiteX97" fmla="*/ 5898141 w 12192000"/>
              <a:gd name="connsiteY97" fmla="*/ 2144806 h 3482342"/>
              <a:gd name="connsiteX98" fmla="*/ 5855337 w 12192000"/>
              <a:gd name="connsiteY98" fmla="*/ 2137719 h 3482342"/>
              <a:gd name="connsiteX99" fmla="*/ 5817682 w 12192000"/>
              <a:gd name="connsiteY99" fmla="*/ 2157358 h 3482342"/>
              <a:gd name="connsiteX100" fmla="*/ 5735300 w 12192000"/>
              <a:gd name="connsiteY100" fmla="*/ 2158902 h 3482342"/>
              <a:gd name="connsiteX101" fmla="*/ 5591469 w 12192000"/>
              <a:gd name="connsiteY101" fmla="*/ 2178389 h 3482342"/>
              <a:gd name="connsiteX102" fmla="*/ 5505818 w 12192000"/>
              <a:gd name="connsiteY102" fmla="*/ 2194207 h 3482342"/>
              <a:gd name="connsiteX103" fmla="*/ 5452860 w 12192000"/>
              <a:gd name="connsiteY103" fmla="*/ 2180085 h 3482342"/>
              <a:gd name="connsiteX104" fmla="*/ 5414282 w 12192000"/>
              <a:gd name="connsiteY104" fmla="*/ 2183070 h 3482342"/>
              <a:gd name="connsiteX105" fmla="*/ 5368369 w 12192000"/>
              <a:gd name="connsiteY105" fmla="*/ 2204272 h 3482342"/>
              <a:gd name="connsiteX106" fmla="*/ 5336354 w 12192000"/>
              <a:gd name="connsiteY106" fmla="*/ 2218920 h 3482342"/>
              <a:gd name="connsiteX107" fmla="*/ 5291263 w 12192000"/>
              <a:gd name="connsiteY107" fmla="*/ 2239182 h 3482342"/>
              <a:gd name="connsiteX108" fmla="*/ 5255152 w 12192000"/>
              <a:gd name="connsiteY108" fmla="*/ 2247164 h 3482342"/>
              <a:gd name="connsiteX109" fmla="*/ 5233796 w 12192000"/>
              <a:gd name="connsiteY109" fmla="*/ 2268260 h 3482342"/>
              <a:gd name="connsiteX110" fmla="*/ 5212786 w 12192000"/>
              <a:gd name="connsiteY110" fmla="*/ 2296592 h 3482342"/>
              <a:gd name="connsiteX111" fmla="*/ 5173523 w 12192000"/>
              <a:gd name="connsiteY111" fmla="*/ 2309057 h 3482342"/>
              <a:gd name="connsiteX112" fmla="*/ 5123830 w 12192000"/>
              <a:gd name="connsiteY112" fmla="*/ 2307070 h 3482342"/>
              <a:gd name="connsiteX113" fmla="*/ 5065426 w 12192000"/>
              <a:gd name="connsiteY113" fmla="*/ 2324076 h 3482342"/>
              <a:gd name="connsiteX114" fmla="*/ 4975908 w 12192000"/>
              <a:gd name="connsiteY114" fmla="*/ 2364128 h 3482342"/>
              <a:gd name="connsiteX115" fmla="*/ 4913723 w 12192000"/>
              <a:gd name="connsiteY115" fmla="*/ 2385265 h 3482342"/>
              <a:gd name="connsiteX116" fmla="*/ 4746485 w 12192000"/>
              <a:gd name="connsiteY116" fmla="*/ 2451769 h 3482342"/>
              <a:gd name="connsiteX117" fmla="*/ 4681588 w 12192000"/>
              <a:gd name="connsiteY117" fmla="*/ 2467494 h 3482342"/>
              <a:gd name="connsiteX118" fmla="*/ 1783655 w 12192000"/>
              <a:gd name="connsiteY118" fmla="*/ 3163860 h 3482342"/>
              <a:gd name="connsiteX119" fmla="*/ 1325955 w 12192000"/>
              <a:gd name="connsiteY119" fmla="*/ 3176692 h 3482342"/>
              <a:gd name="connsiteX120" fmla="*/ 1190384 w 12192000"/>
              <a:gd name="connsiteY120" fmla="*/ 3203504 h 3482342"/>
              <a:gd name="connsiteX121" fmla="*/ 1094537 w 12192000"/>
              <a:gd name="connsiteY121" fmla="*/ 3229469 h 3482342"/>
              <a:gd name="connsiteX122" fmla="*/ 779276 w 12192000"/>
              <a:gd name="connsiteY122" fmla="*/ 3327290 h 3482342"/>
              <a:gd name="connsiteX123" fmla="*/ 600378 w 12192000"/>
              <a:gd name="connsiteY123" fmla="*/ 3335250 h 3482342"/>
              <a:gd name="connsiteX124" fmla="*/ 493457 w 12192000"/>
              <a:gd name="connsiteY124" fmla="*/ 3365044 h 3482342"/>
              <a:gd name="connsiteX125" fmla="*/ 349402 w 12192000"/>
              <a:gd name="connsiteY125" fmla="*/ 3380897 h 3482342"/>
              <a:gd name="connsiteX126" fmla="*/ 192183 w 12192000"/>
              <a:gd name="connsiteY126" fmla="*/ 3460075 h 3482342"/>
              <a:gd name="connsiteX127" fmla="*/ 46713 w 12192000"/>
              <a:gd name="connsiteY127" fmla="*/ 3462986 h 3482342"/>
              <a:gd name="connsiteX128" fmla="*/ 2765 w 12192000"/>
              <a:gd name="connsiteY128" fmla="*/ 3480770 h 3482342"/>
              <a:gd name="connsiteX129" fmla="*/ 0 w 12192000"/>
              <a:gd name="connsiteY129" fmla="*/ 3482342 h 3482342"/>
              <a:gd name="connsiteX130" fmla="*/ 0 w 12192000"/>
              <a:gd name="connsiteY13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40314 w 12192000"/>
              <a:gd name="connsiteY36" fmla="*/ 1343356 h 3482342"/>
              <a:gd name="connsiteX37" fmla="*/ 10513263 w 12192000"/>
              <a:gd name="connsiteY37" fmla="*/ 1371939 h 3482342"/>
              <a:gd name="connsiteX38" fmla="*/ 10487356 w 12192000"/>
              <a:gd name="connsiteY38" fmla="*/ 1385722 h 3482342"/>
              <a:gd name="connsiteX39" fmla="*/ 10464012 w 12192000"/>
              <a:gd name="connsiteY39" fmla="*/ 1391778 h 3482342"/>
              <a:gd name="connsiteX40" fmla="*/ 10405409 w 12192000"/>
              <a:gd name="connsiteY40" fmla="*/ 1422789 h 3482342"/>
              <a:gd name="connsiteX41" fmla="*/ 10370530 w 12192000"/>
              <a:gd name="connsiteY41" fmla="*/ 1441596 h 3482342"/>
              <a:gd name="connsiteX42" fmla="*/ 10300239 w 12192000"/>
              <a:gd name="connsiteY42" fmla="*/ 1456332 h 3482342"/>
              <a:gd name="connsiteX43" fmla="*/ 10264922 w 12192000"/>
              <a:gd name="connsiteY43" fmla="*/ 1472107 h 3482342"/>
              <a:gd name="connsiteX44" fmla="*/ 10229629 w 12192000"/>
              <a:gd name="connsiteY44" fmla="*/ 1470454 h 3482342"/>
              <a:gd name="connsiteX45" fmla="*/ 10201385 w 12192000"/>
              <a:gd name="connsiteY45" fmla="*/ 1477515 h 3482342"/>
              <a:gd name="connsiteX46" fmla="*/ 10151958 w 12192000"/>
              <a:gd name="connsiteY46" fmla="*/ 1477515 h 3482342"/>
              <a:gd name="connsiteX47" fmla="*/ 10120184 w 12192000"/>
              <a:gd name="connsiteY47" fmla="*/ 1466924 h 3482342"/>
              <a:gd name="connsiteX48" fmla="*/ 10058690 w 12192000"/>
              <a:gd name="connsiteY48" fmla="*/ 1474888 h 3482342"/>
              <a:gd name="connsiteX49" fmla="*/ 10004424 w 12192000"/>
              <a:gd name="connsiteY49" fmla="*/ 1489801 h 3482342"/>
              <a:gd name="connsiteX50" fmla="*/ 9999951 w 12192000"/>
              <a:gd name="connsiteY50" fmla="*/ 1499127 h 3482342"/>
              <a:gd name="connsiteX51" fmla="*/ 9845462 w 12192000"/>
              <a:gd name="connsiteY51" fmla="*/ 1548192 h 3482342"/>
              <a:gd name="connsiteX52" fmla="*/ 9736156 w 12192000"/>
              <a:gd name="connsiteY52" fmla="*/ 1581928 h 3482342"/>
              <a:gd name="connsiteX53" fmla="*/ 9693355 w 12192000"/>
              <a:gd name="connsiteY53" fmla="*/ 1602632 h 3482342"/>
              <a:gd name="connsiteX54" fmla="*/ 9664242 w 12192000"/>
              <a:gd name="connsiteY54" fmla="*/ 1622075 h 3482342"/>
              <a:gd name="connsiteX55" fmla="*/ 9579195 w 12192000"/>
              <a:gd name="connsiteY55" fmla="*/ 1648017 h 3482342"/>
              <a:gd name="connsiteX56" fmla="*/ 9433652 w 12192000"/>
              <a:gd name="connsiteY56" fmla="*/ 1681174 h 3482342"/>
              <a:gd name="connsiteX57" fmla="*/ 9403775 w 12192000"/>
              <a:gd name="connsiteY57" fmla="*/ 1690403 h 3482342"/>
              <a:gd name="connsiteX58" fmla="*/ 9382503 w 12192000"/>
              <a:gd name="connsiteY58" fmla="*/ 1706957 h 3482342"/>
              <a:gd name="connsiteX59" fmla="*/ 9381410 w 12192000"/>
              <a:gd name="connsiteY59" fmla="*/ 1718312 h 3482342"/>
              <a:gd name="connsiteX60" fmla="*/ 9365685 w 12192000"/>
              <a:gd name="connsiteY60" fmla="*/ 1724772 h 3482342"/>
              <a:gd name="connsiteX61" fmla="*/ 9278020 w 12192000"/>
              <a:gd name="connsiteY61" fmla="*/ 1741161 h 3482342"/>
              <a:gd name="connsiteX62" fmla="*/ 9217145 w 12192000"/>
              <a:gd name="connsiteY62" fmla="*/ 1771195 h 3482342"/>
              <a:gd name="connsiteX63" fmla="*/ 8955875 w 12192000"/>
              <a:gd name="connsiteY63" fmla="*/ 1796806 h 3482342"/>
              <a:gd name="connsiteX64" fmla="*/ 8648415 w 12192000"/>
              <a:gd name="connsiteY64" fmla="*/ 1878623 h 3482342"/>
              <a:gd name="connsiteX65" fmla="*/ 8495949 w 12192000"/>
              <a:gd name="connsiteY65" fmla="*/ 1902425 h 3482342"/>
              <a:gd name="connsiteX66" fmla="*/ 8236214 w 12192000"/>
              <a:gd name="connsiteY66" fmla="*/ 1909725 h 3482342"/>
              <a:gd name="connsiteX67" fmla="*/ 8132104 w 12192000"/>
              <a:gd name="connsiteY67" fmla="*/ 1895727 h 3482342"/>
              <a:gd name="connsiteX68" fmla="*/ 7918078 w 12192000"/>
              <a:gd name="connsiteY68" fmla="*/ 1862668 h 3482342"/>
              <a:gd name="connsiteX69" fmla="*/ 7817899 w 12192000"/>
              <a:gd name="connsiteY69" fmla="*/ 1862176 h 3482342"/>
              <a:gd name="connsiteX70" fmla="*/ 7768994 w 12192000"/>
              <a:gd name="connsiteY70" fmla="*/ 1855721 h 3482342"/>
              <a:gd name="connsiteX71" fmla="*/ 7618027 w 12192000"/>
              <a:gd name="connsiteY71" fmla="*/ 1830959 h 3482342"/>
              <a:gd name="connsiteX72" fmla="*/ 7449425 w 12192000"/>
              <a:gd name="connsiteY72" fmla="*/ 1810910 h 3482342"/>
              <a:gd name="connsiteX73" fmla="*/ 7342915 w 12192000"/>
              <a:gd name="connsiteY73" fmla="*/ 1819827 h 3482342"/>
              <a:gd name="connsiteX74" fmla="*/ 7255191 w 12192000"/>
              <a:gd name="connsiteY74" fmla="*/ 1834354 h 3482342"/>
              <a:gd name="connsiteX75" fmla="*/ 7131205 w 12192000"/>
              <a:gd name="connsiteY75" fmla="*/ 1845557 h 3482342"/>
              <a:gd name="connsiteX76" fmla="*/ 6941837 w 12192000"/>
              <a:gd name="connsiteY76" fmla="*/ 1840640 h 3482342"/>
              <a:gd name="connsiteX77" fmla="*/ 6837145 w 12192000"/>
              <a:gd name="connsiteY77" fmla="*/ 1870724 h 3482342"/>
              <a:gd name="connsiteX78" fmla="*/ 6753991 w 12192000"/>
              <a:gd name="connsiteY78" fmla="*/ 1860969 h 3482342"/>
              <a:gd name="connsiteX79" fmla="*/ 6727754 w 12192000"/>
              <a:gd name="connsiteY79" fmla="*/ 1882372 h 3482342"/>
              <a:gd name="connsiteX80" fmla="*/ 6723371 w 12192000"/>
              <a:gd name="connsiteY80" fmla="*/ 1886494 h 3482342"/>
              <a:gd name="connsiteX81" fmla="*/ 6702779 w 12192000"/>
              <a:gd name="connsiteY81" fmla="*/ 1893601 h 3482342"/>
              <a:gd name="connsiteX82" fmla="*/ 6686657 w 12192000"/>
              <a:gd name="connsiteY82" fmla="*/ 1907344 h 3482342"/>
              <a:gd name="connsiteX83" fmla="*/ 6651330 w 12192000"/>
              <a:gd name="connsiteY83" fmla="*/ 1922921 h 3482342"/>
              <a:gd name="connsiteX84" fmla="*/ 6622958 w 12192000"/>
              <a:gd name="connsiteY84" fmla="*/ 1936255 h 3482342"/>
              <a:gd name="connsiteX85" fmla="*/ 6522602 w 12192000"/>
              <a:gd name="connsiteY85" fmla="*/ 1954133 h 3482342"/>
              <a:gd name="connsiteX86" fmla="*/ 6444344 w 12192000"/>
              <a:gd name="connsiteY86" fmla="*/ 1969663 h 3482342"/>
              <a:gd name="connsiteX87" fmla="*/ 6409626 w 12192000"/>
              <a:gd name="connsiteY87" fmla="*/ 1978846 h 3482342"/>
              <a:gd name="connsiteX88" fmla="*/ 6333446 w 12192000"/>
              <a:gd name="connsiteY88" fmla="*/ 1997163 h 3482342"/>
              <a:gd name="connsiteX89" fmla="*/ 6294933 w 12192000"/>
              <a:gd name="connsiteY89" fmla="*/ 2019412 h 3482342"/>
              <a:gd name="connsiteX90" fmla="*/ 6238719 w 12192000"/>
              <a:gd name="connsiteY90" fmla="*/ 2042547 h 3482342"/>
              <a:gd name="connsiteX91" fmla="*/ 6187205 w 12192000"/>
              <a:gd name="connsiteY91" fmla="*/ 2060048 h 3482342"/>
              <a:gd name="connsiteX92" fmla="*/ 6138780 w 12192000"/>
              <a:gd name="connsiteY92" fmla="*/ 2081918 h 3482342"/>
              <a:gd name="connsiteX93" fmla="*/ 6120125 w 12192000"/>
              <a:gd name="connsiteY93" fmla="*/ 2109475 h 3482342"/>
              <a:gd name="connsiteX94" fmla="*/ 6056576 w 12192000"/>
              <a:gd name="connsiteY94" fmla="*/ 2120066 h 3482342"/>
              <a:gd name="connsiteX95" fmla="*/ 5993794 w 12192000"/>
              <a:gd name="connsiteY95" fmla="*/ 2122569 h 3482342"/>
              <a:gd name="connsiteX96" fmla="*/ 5943601 w 12192000"/>
              <a:gd name="connsiteY96" fmla="*/ 2137719 h 3482342"/>
              <a:gd name="connsiteX97" fmla="*/ 5898141 w 12192000"/>
              <a:gd name="connsiteY97" fmla="*/ 2144806 h 3482342"/>
              <a:gd name="connsiteX98" fmla="*/ 5855337 w 12192000"/>
              <a:gd name="connsiteY98" fmla="*/ 2137719 h 3482342"/>
              <a:gd name="connsiteX99" fmla="*/ 5817682 w 12192000"/>
              <a:gd name="connsiteY99" fmla="*/ 2157358 h 3482342"/>
              <a:gd name="connsiteX100" fmla="*/ 5735300 w 12192000"/>
              <a:gd name="connsiteY100" fmla="*/ 2158902 h 3482342"/>
              <a:gd name="connsiteX101" fmla="*/ 5591469 w 12192000"/>
              <a:gd name="connsiteY101" fmla="*/ 2178389 h 3482342"/>
              <a:gd name="connsiteX102" fmla="*/ 5505818 w 12192000"/>
              <a:gd name="connsiteY102" fmla="*/ 2194207 h 3482342"/>
              <a:gd name="connsiteX103" fmla="*/ 5452860 w 12192000"/>
              <a:gd name="connsiteY103" fmla="*/ 2180085 h 3482342"/>
              <a:gd name="connsiteX104" fmla="*/ 5414282 w 12192000"/>
              <a:gd name="connsiteY104" fmla="*/ 2183070 h 3482342"/>
              <a:gd name="connsiteX105" fmla="*/ 5368369 w 12192000"/>
              <a:gd name="connsiteY105" fmla="*/ 2204272 h 3482342"/>
              <a:gd name="connsiteX106" fmla="*/ 5336354 w 12192000"/>
              <a:gd name="connsiteY106" fmla="*/ 2218920 h 3482342"/>
              <a:gd name="connsiteX107" fmla="*/ 5291263 w 12192000"/>
              <a:gd name="connsiteY107" fmla="*/ 2239182 h 3482342"/>
              <a:gd name="connsiteX108" fmla="*/ 5255152 w 12192000"/>
              <a:gd name="connsiteY108" fmla="*/ 2247164 h 3482342"/>
              <a:gd name="connsiteX109" fmla="*/ 5233796 w 12192000"/>
              <a:gd name="connsiteY109" fmla="*/ 2268260 h 3482342"/>
              <a:gd name="connsiteX110" fmla="*/ 5212786 w 12192000"/>
              <a:gd name="connsiteY110" fmla="*/ 2296592 h 3482342"/>
              <a:gd name="connsiteX111" fmla="*/ 5173523 w 12192000"/>
              <a:gd name="connsiteY111" fmla="*/ 2309057 h 3482342"/>
              <a:gd name="connsiteX112" fmla="*/ 5123830 w 12192000"/>
              <a:gd name="connsiteY112" fmla="*/ 2307070 h 3482342"/>
              <a:gd name="connsiteX113" fmla="*/ 5065426 w 12192000"/>
              <a:gd name="connsiteY113" fmla="*/ 2324076 h 3482342"/>
              <a:gd name="connsiteX114" fmla="*/ 4975908 w 12192000"/>
              <a:gd name="connsiteY114" fmla="*/ 2364128 h 3482342"/>
              <a:gd name="connsiteX115" fmla="*/ 4913723 w 12192000"/>
              <a:gd name="connsiteY115" fmla="*/ 2385265 h 3482342"/>
              <a:gd name="connsiteX116" fmla="*/ 4746485 w 12192000"/>
              <a:gd name="connsiteY116" fmla="*/ 2451769 h 3482342"/>
              <a:gd name="connsiteX117" fmla="*/ 4681588 w 12192000"/>
              <a:gd name="connsiteY117" fmla="*/ 2467494 h 3482342"/>
              <a:gd name="connsiteX118" fmla="*/ 1783655 w 12192000"/>
              <a:gd name="connsiteY118" fmla="*/ 3163860 h 3482342"/>
              <a:gd name="connsiteX119" fmla="*/ 1325955 w 12192000"/>
              <a:gd name="connsiteY119" fmla="*/ 3176692 h 3482342"/>
              <a:gd name="connsiteX120" fmla="*/ 1190384 w 12192000"/>
              <a:gd name="connsiteY120" fmla="*/ 3203504 h 3482342"/>
              <a:gd name="connsiteX121" fmla="*/ 1094537 w 12192000"/>
              <a:gd name="connsiteY121" fmla="*/ 3229469 h 3482342"/>
              <a:gd name="connsiteX122" fmla="*/ 779276 w 12192000"/>
              <a:gd name="connsiteY122" fmla="*/ 3327290 h 3482342"/>
              <a:gd name="connsiteX123" fmla="*/ 600378 w 12192000"/>
              <a:gd name="connsiteY123" fmla="*/ 3335250 h 3482342"/>
              <a:gd name="connsiteX124" fmla="*/ 493457 w 12192000"/>
              <a:gd name="connsiteY124" fmla="*/ 3365044 h 3482342"/>
              <a:gd name="connsiteX125" fmla="*/ 349402 w 12192000"/>
              <a:gd name="connsiteY125" fmla="*/ 3380897 h 3482342"/>
              <a:gd name="connsiteX126" fmla="*/ 192183 w 12192000"/>
              <a:gd name="connsiteY126" fmla="*/ 3460075 h 3482342"/>
              <a:gd name="connsiteX127" fmla="*/ 46713 w 12192000"/>
              <a:gd name="connsiteY127" fmla="*/ 3462986 h 3482342"/>
              <a:gd name="connsiteX128" fmla="*/ 2765 w 12192000"/>
              <a:gd name="connsiteY128" fmla="*/ 3480770 h 3482342"/>
              <a:gd name="connsiteX129" fmla="*/ 0 w 12192000"/>
              <a:gd name="connsiteY129" fmla="*/ 3482342 h 3482342"/>
              <a:gd name="connsiteX130" fmla="*/ 0 w 12192000"/>
              <a:gd name="connsiteY13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47375 w 12192000"/>
              <a:gd name="connsiteY36" fmla="*/ 1375130 h 3482342"/>
              <a:gd name="connsiteX37" fmla="*/ 10513263 w 12192000"/>
              <a:gd name="connsiteY37" fmla="*/ 1371939 h 3482342"/>
              <a:gd name="connsiteX38" fmla="*/ 10487356 w 12192000"/>
              <a:gd name="connsiteY38" fmla="*/ 1385722 h 3482342"/>
              <a:gd name="connsiteX39" fmla="*/ 10464012 w 12192000"/>
              <a:gd name="connsiteY39" fmla="*/ 1391778 h 3482342"/>
              <a:gd name="connsiteX40" fmla="*/ 10405409 w 12192000"/>
              <a:gd name="connsiteY40" fmla="*/ 1422789 h 3482342"/>
              <a:gd name="connsiteX41" fmla="*/ 10370530 w 12192000"/>
              <a:gd name="connsiteY41" fmla="*/ 1441596 h 3482342"/>
              <a:gd name="connsiteX42" fmla="*/ 10300239 w 12192000"/>
              <a:gd name="connsiteY42" fmla="*/ 1456332 h 3482342"/>
              <a:gd name="connsiteX43" fmla="*/ 10264922 w 12192000"/>
              <a:gd name="connsiteY43" fmla="*/ 1472107 h 3482342"/>
              <a:gd name="connsiteX44" fmla="*/ 10229629 w 12192000"/>
              <a:gd name="connsiteY44" fmla="*/ 1470454 h 3482342"/>
              <a:gd name="connsiteX45" fmla="*/ 10201385 w 12192000"/>
              <a:gd name="connsiteY45" fmla="*/ 1477515 h 3482342"/>
              <a:gd name="connsiteX46" fmla="*/ 10151958 w 12192000"/>
              <a:gd name="connsiteY46" fmla="*/ 1477515 h 3482342"/>
              <a:gd name="connsiteX47" fmla="*/ 10120184 w 12192000"/>
              <a:gd name="connsiteY47" fmla="*/ 1466924 h 3482342"/>
              <a:gd name="connsiteX48" fmla="*/ 10058690 w 12192000"/>
              <a:gd name="connsiteY48" fmla="*/ 1474888 h 3482342"/>
              <a:gd name="connsiteX49" fmla="*/ 10004424 w 12192000"/>
              <a:gd name="connsiteY49" fmla="*/ 1489801 h 3482342"/>
              <a:gd name="connsiteX50" fmla="*/ 9999951 w 12192000"/>
              <a:gd name="connsiteY50" fmla="*/ 1499127 h 3482342"/>
              <a:gd name="connsiteX51" fmla="*/ 9845462 w 12192000"/>
              <a:gd name="connsiteY51" fmla="*/ 1548192 h 3482342"/>
              <a:gd name="connsiteX52" fmla="*/ 9736156 w 12192000"/>
              <a:gd name="connsiteY52" fmla="*/ 1581928 h 3482342"/>
              <a:gd name="connsiteX53" fmla="*/ 9693355 w 12192000"/>
              <a:gd name="connsiteY53" fmla="*/ 1602632 h 3482342"/>
              <a:gd name="connsiteX54" fmla="*/ 9664242 w 12192000"/>
              <a:gd name="connsiteY54" fmla="*/ 1622075 h 3482342"/>
              <a:gd name="connsiteX55" fmla="*/ 9579195 w 12192000"/>
              <a:gd name="connsiteY55" fmla="*/ 1648017 h 3482342"/>
              <a:gd name="connsiteX56" fmla="*/ 9433652 w 12192000"/>
              <a:gd name="connsiteY56" fmla="*/ 1681174 h 3482342"/>
              <a:gd name="connsiteX57" fmla="*/ 9403775 w 12192000"/>
              <a:gd name="connsiteY57" fmla="*/ 1690403 h 3482342"/>
              <a:gd name="connsiteX58" fmla="*/ 9382503 w 12192000"/>
              <a:gd name="connsiteY58" fmla="*/ 1706957 h 3482342"/>
              <a:gd name="connsiteX59" fmla="*/ 9381410 w 12192000"/>
              <a:gd name="connsiteY59" fmla="*/ 1718312 h 3482342"/>
              <a:gd name="connsiteX60" fmla="*/ 9365685 w 12192000"/>
              <a:gd name="connsiteY60" fmla="*/ 1724772 h 3482342"/>
              <a:gd name="connsiteX61" fmla="*/ 9278020 w 12192000"/>
              <a:gd name="connsiteY61" fmla="*/ 1741161 h 3482342"/>
              <a:gd name="connsiteX62" fmla="*/ 9217145 w 12192000"/>
              <a:gd name="connsiteY62" fmla="*/ 1771195 h 3482342"/>
              <a:gd name="connsiteX63" fmla="*/ 8955875 w 12192000"/>
              <a:gd name="connsiteY63" fmla="*/ 1796806 h 3482342"/>
              <a:gd name="connsiteX64" fmla="*/ 8648415 w 12192000"/>
              <a:gd name="connsiteY64" fmla="*/ 1878623 h 3482342"/>
              <a:gd name="connsiteX65" fmla="*/ 8495949 w 12192000"/>
              <a:gd name="connsiteY65" fmla="*/ 1902425 h 3482342"/>
              <a:gd name="connsiteX66" fmla="*/ 8236214 w 12192000"/>
              <a:gd name="connsiteY66" fmla="*/ 1909725 h 3482342"/>
              <a:gd name="connsiteX67" fmla="*/ 8132104 w 12192000"/>
              <a:gd name="connsiteY67" fmla="*/ 1895727 h 3482342"/>
              <a:gd name="connsiteX68" fmla="*/ 7918078 w 12192000"/>
              <a:gd name="connsiteY68" fmla="*/ 1862668 h 3482342"/>
              <a:gd name="connsiteX69" fmla="*/ 7817899 w 12192000"/>
              <a:gd name="connsiteY69" fmla="*/ 1862176 h 3482342"/>
              <a:gd name="connsiteX70" fmla="*/ 7768994 w 12192000"/>
              <a:gd name="connsiteY70" fmla="*/ 1855721 h 3482342"/>
              <a:gd name="connsiteX71" fmla="*/ 7618027 w 12192000"/>
              <a:gd name="connsiteY71" fmla="*/ 1830959 h 3482342"/>
              <a:gd name="connsiteX72" fmla="*/ 7449425 w 12192000"/>
              <a:gd name="connsiteY72" fmla="*/ 1810910 h 3482342"/>
              <a:gd name="connsiteX73" fmla="*/ 7342915 w 12192000"/>
              <a:gd name="connsiteY73" fmla="*/ 1819827 h 3482342"/>
              <a:gd name="connsiteX74" fmla="*/ 7255191 w 12192000"/>
              <a:gd name="connsiteY74" fmla="*/ 1834354 h 3482342"/>
              <a:gd name="connsiteX75" fmla="*/ 7131205 w 12192000"/>
              <a:gd name="connsiteY75" fmla="*/ 1845557 h 3482342"/>
              <a:gd name="connsiteX76" fmla="*/ 6941837 w 12192000"/>
              <a:gd name="connsiteY76" fmla="*/ 1840640 h 3482342"/>
              <a:gd name="connsiteX77" fmla="*/ 6837145 w 12192000"/>
              <a:gd name="connsiteY77" fmla="*/ 1870724 h 3482342"/>
              <a:gd name="connsiteX78" fmla="*/ 6753991 w 12192000"/>
              <a:gd name="connsiteY78" fmla="*/ 1860969 h 3482342"/>
              <a:gd name="connsiteX79" fmla="*/ 6727754 w 12192000"/>
              <a:gd name="connsiteY79" fmla="*/ 1882372 h 3482342"/>
              <a:gd name="connsiteX80" fmla="*/ 6723371 w 12192000"/>
              <a:gd name="connsiteY80" fmla="*/ 1886494 h 3482342"/>
              <a:gd name="connsiteX81" fmla="*/ 6702779 w 12192000"/>
              <a:gd name="connsiteY81" fmla="*/ 1893601 h 3482342"/>
              <a:gd name="connsiteX82" fmla="*/ 6686657 w 12192000"/>
              <a:gd name="connsiteY82" fmla="*/ 1907344 h 3482342"/>
              <a:gd name="connsiteX83" fmla="*/ 6651330 w 12192000"/>
              <a:gd name="connsiteY83" fmla="*/ 1922921 h 3482342"/>
              <a:gd name="connsiteX84" fmla="*/ 6622958 w 12192000"/>
              <a:gd name="connsiteY84" fmla="*/ 1936255 h 3482342"/>
              <a:gd name="connsiteX85" fmla="*/ 6522602 w 12192000"/>
              <a:gd name="connsiteY85" fmla="*/ 1954133 h 3482342"/>
              <a:gd name="connsiteX86" fmla="*/ 6444344 w 12192000"/>
              <a:gd name="connsiteY86" fmla="*/ 1969663 h 3482342"/>
              <a:gd name="connsiteX87" fmla="*/ 6409626 w 12192000"/>
              <a:gd name="connsiteY87" fmla="*/ 1978846 h 3482342"/>
              <a:gd name="connsiteX88" fmla="*/ 6333446 w 12192000"/>
              <a:gd name="connsiteY88" fmla="*/ 1997163 h 3482342"/>
              <a:gd name="connsiteX89" fmla="*/ 6294933 w 12192000"/>
              <a:gd name="connsiteY89" fmla="*/ 2019412 h 3482342"/>
              <a:gd name="connsiteX90" fmla="*/ 6238719 w 12192000"/>
              <a:gd name="connsiteY90" fmla="*/ 2042547 h 3482342"/>
              <a:gd name="connsiteX91" fmla="*/ 6187205 w 12192000"/>
              <a:gd name="connsiteY91" fmla="*/ 2060048 h 3482342"/>
              <a:gd name="connsiteX92" fmla="*/ 6138780 w 12192000"/>
              <a:gd name="connsiteY92" fmla="*/ 2081918 h 3482342"/>
              <a:gd name="connsiteX93" fmla="*/ 6120125 w 12192000"/>
              <a:gd name="connsiteY93" fmla="*/ 2109475 h 3482342"/>
              <a:gd name="connsiteX94" fmla="*/ 6056576 w 12192000"/>
              <a:gd name="connsiteY94" fmla="*/ 2120066 h 3482342"/>
              <a:gd name="connsiteX95" fmla="*/ 5993794 w 12192000"/>
              <a:gd name="connsiteY95" fmla="*/ 2122569 h 3482342"/>
              <a:gd name="connsiteX96" fmla="*/ 5943601 w 12192000"/>
              <a:gd name="connsiteY96" fmla="*/ 2137719 h 3482342"/>
              <a:gd name="connsiteX97" fmla="*/ 5898141 w 12192000"/>
              <a:gd name="connsiteY97" fmla="*/ 2144806 h 3482342"/>
              <a:gd name="connsiteX98" fmla="*/ 5855337 w 12192000"/>
              <a:gd name="connsiteY98" fmla="*/ 2137719 h 3482342"/>
              <a:gd name="connsiteX99" fmla="*/ 5817682 w 12192000"/>
              <a:gd name="connsiteY99" fmla="*/ 2157358 h 3482342"/>
              <a:gd name="connsiteX100" fmla="*/ 5735300 w 12192000"/>
              <a:gd name="connsiteY100" fmla="*/ 2158902 h 3482342"/>
              <a:gd name="connsiteX101" fmla="*/ 5591469 w 12192000"/>
              <a:gd name="connsiteY101" fmla="*/ 2178389 h 3482342"/>
              <a:gd name="connsiteX102" fmla="*/ 5505818 w 12192000"/>
              <a:gd name="connsiteY102" fmla="*/ 2194207 h 3482342"/>
              <a:gd name="connsiteX103" fmla="*/ 5452860 w 12192000"/>
              <a:gd name="connsiteY103" fmla="*/ 2180085 h 3482342"/>
              <a:gd name="connsiteX104" fmla="*/ 5414282 w 12192000"/>
              <a:gd name="connsiteY104" fmla="*/ 2183070 h 3482342"/>
              <a:gd name="connsiteX105" fmla="*/ 5368369 w 12192000"/>
              <a:gd name="connsiteY105" fmla="*/ 2204272 h 3482342"/>
              <a:gd name="connsiteX106" fmla="*/ 5336354 w 12192000"/>
              <a:gd name="connsiteY106" fmla="*/ 2218920 h 3482342"/>
              <a:gd name="connsiteX107" fmla="*/ 5291263 w 12192000"/>
              <a:gd name="connsiteY107" fmla="*/ 2239182 h 3482342"/>
              <a:gd name="connsiteX108" fmla="*/ 5255152 w 12192000"/>
              <a:gd name="connsiteY108" fmla="*/ 2247164 h 3482342"/>
              <a:gd name="connsiteX109" fmla="*/ 5233796 w 12192000"/>
              <a:gd name="connsiteY109" fmla="*/ 2268260 h 3482342"/>
              <a:gd name="connsiteX110" fmla="*/ 5212786 w 12192000"/>
              <a:gd name="connsiteY110" fmla="*/ 2296592 h 3482342"/>
              <a:gd name="connsiteX111" fmla="*/ 5173523 w 12192000"/>
              <a:gd name="connsiteY111" fmla="*/ 2309057 h 3482342"/>
              <a:gd name="connsiteX112" fmla="*/ 5123830 w 12192000"/>
              <a:gd name="connsiteY112" fmla="*/ 2307070 h 3482342"/>
              <a:gd name="connsiteX113" fmla="*/ 5065426 w 12192000"/>
              <a:gd name="connsiteY113" fmla="*/ 2324076 h 3482342"/>
              <a:gd name="connsiteX114" fmla="*/ 4975908 w 12192000"/>
              <a:gd name="connsiteY114" fmla="*/ 2364128 h 3482342"/>
              <a:gd name="connsiteX115" fmla="*/ 4913723 w 12192000"/>
              <a:gd name="connsiteY115" fmla="*/ 2385265 h 3482342"/>
              <a:gd name="connsiteX116" fmla="*/ 4746485 w 12192000"/>
              <a:gd name="connsiteY116" fmla="*/ 2451769 h 3482342"/>
              <a:gd name="connsiteX117" fmla="*/ 4681588 w 12192000"/>
              <a:gd name="connsiteY117" fmla="*/ 2467494 h 3482342"/>
              <a:gd name="connsiteX118" fmla="*/ 1783655 w 12192000"/>
              <a:gd name="connsiteY118" fmla="*/ 3163860 h 3482342"/>
              <a:gd name="connsiteX119" fmla="*/ 1325955 w 12192000"/>
              <a:gd name="connsiteY119" fmla="*/ 3176692 h 3482342"/>
              <a:gd name="connsiteX120" fmla="*/ 1190384 w 12192000"/>
              <a:gd name="connsiteY120" fmla="*/ 3203504 h 3482342"/>
              <a:gd name="connsiteX121" fmla="*/ 1094537 w 12192000"/>
              <a:gd name="connsiteY121" fmla="*/ 3229469 h 3482342"/>
              <a:gd name="connsiteX122" fmla="*/ 779276 w 12192000"/>
              <a:gd name="connsiteY122" fmla="*/ 3327290 h 3482342"/>
              <a:gd name="connsiteX123" fmla="*/ 600378 w 12192000"/>
              <a:gd name="connsiteY123" fmla="*/ 3335250 h 3482342"/>
              <a:gd name="connsiteX124" fmla="*/ 493457 w 12192000"/>
              <a:gd name="connsiteY124" fmla="*/ 3365044 h 3482342"/>
              <a:gd name="connsiteX125" fmla="*/ 349402 w 12192000"/>
              <a:gd name="connsiteY125" fmla="*/ 3380897 h 3482342"/>
              <a:gd name="connsiteX126" fmla="*/ 192183 w 12192000"/>
              <a:gd name="connsiteY126" fmla="*/ 3460075 h 3482342"/>
              <a:gd name="connsiteX127" fmla="*/ 46713 w 12192000"/>
              <a:gd name="connsiteY127" fmla="*/ 3462986 h 3482342"/>
              <a:gd name="connsiteX128" fmla="*/ 2765 w 12192000"/>
              <a:gd name="connsiteY128" fmla="*/ 3480770 h 3482342"/>
              <a:gd name="connsiteX129" fmla="*/ 0 w 12192000"/>
              <a:gd name="connsiteY129" fmla="*/ 3482342 h 3482342"/>
              <a:gd name="connsiteX130" fmla="*/ 0 w 12192000"/>
              <a:gd name="connsiteY13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58690 w 12192000"/>
              <a:gd name="connsiteY49" fmla="*/ 1474888 h 3482342"/>
              <a:gd name="connsiteX50" fmla="*/ 10004424 w 12192000"/>
              <a:gd name="connsiteY50" fmla="*/ 1489801 h 3482342"/>
              <a:gd name="connsiteX51" fmla="*/ 9999951 w 12192000"/>
              <a:gd name="connsiteY51" fmla="*/ 1499127 h 3482342"/>
              <a:gd name="connsiteX52" fmla="*/ 9845462 w 12192000"/>
              <a:gd name="connsiteY52" fmla="*/ 1548192 h 3482342"/>
              <a:gd name="connsiteX53" fmla="*/ 9736156 w 12192000"/>
              <a:gd name="connsiteY53" fmla="*/ 1581928 h 3482342"/>
              <a:gd name="connsiteX54" fmla="*/ 9693355 w 12192000"/>
              <a:gd name="connsiteY54" fmla="*/ 1602632 h 3482342"/>
              <a:gd name="connsiteX55" fmla="*/ 9664242 w 12192000"/>
              <a:gd name="connsiteY55" fmla="*/ 1622075 h 3482342"/>
              <a:gd name="connsiteX56" fmla="*/ 9579195 w 12192000"/>
              <a:gd name="connsiteY56" fmla="*/ 1648017 h 3482342"/>
              <a:gd name="connsiteX57" fmla="*/ 9433652 w 12192000"/>
              <a:gd name="connsiteY57" fmla="*/ 1681174 h 3482342"/>
              <a:gd name="connsiteX58" fmla="*/ 9403775 w 12192000"/>
              <a:gd name="connsiteY58" fmla="*/ 1690403 h 3482342"/>
              <a:gd name="connsiteX59" fmla="*/ 9382503 w 12192000"/>
              <a:gd name="connsiteY59" fmla="*/ 1706957 h 3482342"/>
              <a:gd name="connsiteX60" fmla="*/ 9381410 w 12192000"/>
              <a:gd name="connsiteY60" fmla="*/ 1718312 h 3482342"/>
              <a:gd name="connsiteX61" fmla="*/ 9365685 w 12192000"/>
              <a:gd name="connsiteY61" fmla="*/ 1724772 h 3482342"/>
              <a:gd name="connsiteX62" fmla="*/ 9278020 w 12192000"/>
              <a:gd name="connsiteY62" fmla="*/ 1741161 h 3482342"/>
              <a:gd name="connsiteX63" fmla="*/ 9217145 w 12192000"/>
              <a:gd name="connsiteY63" fmla="*/ 1771195 h 3482342"/>
              <a:gd name="connsiteX64" fmla="*/ 8955875 w 12192000"/>
              <a:gd name="connsiteY64" fmla="*/ 1796806 h 3482342"/>
              <a:gd name="connsiteX65" fmla="*/ 8648415 w 12192000"/>
              <a:gd name="connsiteY65" fmla="*/ 1878623 h 3482342"/>
              <a:gd name="connsiteX66" fmla="*/ 8495949 w 12192000"/>
              <a:gd name="connsiteY66" fmla="*/ 1902425 h 3482342"/>
              <a:gd name="connsiteX67" fmla="*/ 8236214 w 12192000"/>
              <a:gd name="connsiteY67" fmla="*/ 1909725 h 3482342"/>
              <a:gd name="connsiteX68" fmla="*/ 8132104 w 12192000"/>
              <a:gd name="connsiteY68" fmla="*/ 1895727 h 3482342"/>
              <a:gd name="connsiteX69" fmla="*/ 7918078 w 12192000"/>
              <a:gd name="connsiteY69" fmla="*/ 1862668 h 3482342"/>
              <a:gd name="connsiteX70" fmla="*/ 7817899 w 12192000"/>
              <a:gd name="connsiteY70" fmla="*/ 1862176 h 3482342"/>
              <a:gd name="connsiteX71" fmla="*/ 7768994 w 12192000"/>
              <a:gd name="connsiteY71" fmla="*/ 1855721 h 3482342"/>
              <a:gd name="connsiteX72" fmla="*/ 7618027 w 12192000"/>
              <a:gd name="connsiteY72" fmla="*/ 1830959 h 3482342"/>
              <a:gd name="connsiteX73" fmla="*/ 7449425 w 12192000"/>
              <a:gd name="connsiteY73" fmla="*/ 1810910 h 3482342"/>
              <a:gd name="connsiteX74" fmla="*/ 7342915 w 12192000"/>
              <a:gd name="connsiteY74" fmla="*/ 1819827 h 3482342"/>
              <a:gd name="connsiteX75" fmla="*/ 7255191 w 12192000"/>
              <a:gd name="connsiteY75" fmla="*/ 1834354 h 3482342"/>
              <a:gd name="connsiteX76" fmla="*/ 7131205 w 12192000"/>
              <a:gd name="connsiteY76" fmla="*/ 1845557 h 3482342"/>
              <a:gd name="connsiteX77" fmla="*/ 6941837 w 12192000"/>
              <a:gd name="connsiteY77" fmla="*/ 1840640 h 3482342"/>
              <a:gd name="connsiteX78" fmla="*/ 6837145 w 12192000"/>
              <a:gd name="connsiteY78" fmla="*/ 1870724 h 3482342"/>
              <a:gd name="connsiteX79" fmla="*/ 6753991 w 12192000"/>
              <a:gd name="connsiteY79" fmla="*/ 1860969 h 3482342"/>
              <a:gd name="connsiteX80" fmla="*/ 6727754 w 12192000"/>
              <a:gd name="connsiteY80" fmla="*/ 1882372 h 3482342"/>
              <a:gd name="connsiteX81" fmla="*/ 6723371 w 12192000"/>
              <a:gd name="connsiteY81" fmla="*/ 1886494 h 3482342"/>
              <a:gd name="connsiteX82" fmla="*/ 6702779 w 12192000"/>
              <a:gd name="connsiteY82" fmla="*/ 1893601 h 3482342"/>
              <a:gd name="connsiteX83" fmla="*/ 6686657 w 12192000"/>
              <a:gd name="connsiteY83" fmla="*/ 1907344 h 3482342"/>
              <a:gd name="connsiteX84" fmla="*/ 6651330 w 12192000"/>
              <a:gd name="connsiteY84" fmla="*/ 1922921 h 3482342"/>
              <a:gd name="connsiteX85" fmla="*/ 6622958 w 12192000"/>
              <a:gd name="connsiteY85" fmla="*/ 1936255 h 3482342"/>
              <a:gd name="connsiteX86" fmla="*/ 6522602 w 12192000"/>
              <a:gd name="connsiteY86" fmla="*/ 1954133 h 3482342"/>
              <a:gd name="connsiteX87" fmla="*/ 6444344 w 12192000"/>
              <a:gd name="connsiteY87" fmla="*/ 1969663 h 3482342"/>
              <a:gd name="connsiteX88" fmla="*/ 6409626 w 12192000"/>
              <a:gd name="connsiteY88" fmla="*/ 1978846 h 3482342"/>
              <a:gd name="connsiteX89" fmla="*/ 6333446 w 12192000"/>
              <a:gd name="connsiteY89" fmla="*/ 1997163 h 3482342"/>
              <a:gd name="connsiteX90" fmla="*/ 6294933 w 12192000"/>
              <a:gd name="connsiteY90" fmla="*/ 2019412 h 3482342"/>
              <a:gd name="connsiteX91" fmla="*/ 6238719 w 12192000"/>
              <a:gd name="connsiteY91" fmla="*/ 2042547 h 3482342"/>
              <a:gd name="connsiteX92" fmla="*/ 6187205 w 12192000"/>
              <a:gd name="connsiteY92" fmla="*/ 2060048 h 3482342"/>
              <a:gd name="connsiteX93" fmla="*/ 6138780 w 12192000"/>
              <a:gd name="connsiteY93" fmla="*/ 2081918 h 3482342"/>
              <a:gd name="connsiteX94" fmla="*/ 6120125 w 12192000"/>
              <a:gd name="connsiteY94" fmla="*/ 2109475 h 3482342"/>
              <a:gd name="connsiteX95" fmla="*/ 6056576 w 12192000"/>
              <a:gd name="connsiteY95" fmla="*/ 2120066 h 3482342"/>
              <a:gd name="connsiteX96" fmla="*/ 5993794 w 12192000"/>
              <a:gd name="connsiteY96" fmla="*/ 2122569 h 3482342"/>
              <a:gd name="connsiteX97" fmla="*/ 5943601 w 12192000"/>
              <a:gd name="connsiteY97" fmla="*/ 2137719 h 3482342"/>
              <a:gd name="connsiteX98" fmla="*/ 5898141 w 12192000"/>
              <a:gd name="connsiteY98" fmla="*/ 2144806 h 3482342"/>
              <a:gd name="connsiteX99" fmla="*/ 5855337 w 12192000"/>
              <a:gd name="connsiteY99" fmla="*/ 2137719 h 3482342"/>
              <a:gd name="connsiteX100" fmla="*/ 5817682 w 12192000"/>
              <a:gd name="connsiteY100" fmla="*/ 2157358 h 3482342"/>
              <a:gd name="connsiteX101" fmla="*/ 5735300 w 12192000"/>
              <a:gd name="connsiteY101" fmla="*/ 2158902 h 3482342"/>
              <a:gd name="connsiteX102" fmla="*/ 5591469 w 12192000"/>
              <a:gd name="connsiteY102" fmla="*/ 2178389 h 3482342"/>
              <a:gd name="connsiteX103" fmla="*/ 5505818 w 12192000"/>
              <a:gd name="connsiteY103" fmla="*/ 2194207 h 3482342"/>
              <a:gd name="connsiteX104" fmla="*/ 5452860 w 12192000"/>
              <a:gd name="connsiteY104" fmla="*/ 2180085 h 3482342"/>
              <a:gd name="connsiteX105" fmla="*/ 5414282 w 12192000"/>
              <a:gd name="connsiteY105" fmla="*/ 2183070 h 3482342"/>
              <a:gd name="connsiteX106" fmla="*/ 5368369 w 12192000"/>
              <a:gd name="connsiteY106" fmla="*/ 2204272 h 3482342"/>
              <a:gd name="connsiteX107" fmla="*/ 5336354 w 12192000"/>
              <a:gd name="connsiteY107" fmla="*/ 2218920 h 3482342"/>
              <a:gd name="connsiteX108" fmla="*/ 5291263 w 12192000"/>
              <a:gd name="connsiteY108" fmla="*/ 2239182 h 3482342"/>
              <a:gd name="connsiteX109" fmla="*/ 5255152 w 12192000"/>
              <a:gd name="connsiteY109" fmla="*/ 2247164 h 3482342"/>
              <a:gd name="connsiteX110" fmla="*/ 5233796 w 12192000"/>
              <a:gd name="connsiteY110" fmla="*/ 2268260 h 3482342"/>
              <a:gd name="connsiteX111" fmla="*/ 5212786 w 12192000"/>
              <a:gd name="connsiteY111" fmla="*/ 2296592 h 3482342"/>
              <a:gd name="connsiteX112" fmla="*/ 5173523 w 12192000"/>
              <a:gd name="connsiteY112" fmla="*/ 2309057 h 3482342"/>
              <a:gd name="connsiteX113" fmla="*/ 5123830 w 12192000"/>
              <a:gd name="connsiteY113" fmla="*/ 2307070 h 3482342"/>
              <a:gd name="connsiteX114" fmla="*/ 5065426 w 12192000"/>
              <a:gd name="connsiteY114" fmla="*/ 2324076 h 3482342"/>
              <a:gd name="connsiteX115" fmla="*/ 4975908 w 12192000"/>
              <a:gd name="connsiteY115" fmla="*/ 2364128 h 3482342"/>
              <a:gd name="connsiteX116" fmla="*/ 4913723 w 12192000"/>
              <a:gd name="connsiteY116" fmla="*/ 2385265 h 3482342"/>
              <a:gd name="connsiteX117" fmla="*/ 4746485 w 12192000"/>
              <a:gd name="connsiteY117" fmla="*/ 2451769 h 3482342"/>
              <a:gd name="connsiteX118" fmla="*/ 4681588 w 12192000"/>
              <a:gd name="connsiteY118" fmla="*/ 2467494 h 3482342"/>
              <a:gd name="connsiteX119" fmla="*/ 1783655 w 12192000"/>
              <a:gd name="connsiteY119" fmla="*/ 3163860 h 3482342"/>
              <a:gd name="connsiteX120" fmla="*/ 1325955 w 12192000"/>
              <a:gd name="connsiteY120" fmla="*/ 3176692 h 3482342"/>
              <a:gd name="connsiteX121" fmla="*/ 1190384 w 12192000"/>
              <a:gd name="connsiteY121" fmla="*/ 3203504 h 3482342"/>
              <a:gd name="connsiteX122" fmla="*/ 1094537 w 12192000"/>
              <a:gd name="connsiteY122" fmla="*/ 3229469 h 3482342"/>
              <a:gd name="connsiteX123" fmla="*/ 779276 w 12192000"/>
              <a:gd name="connsiteY123" fmla="*/ 3327290 h 3482342"/>
              <a:gd name="connsiteX124" fmla="*/ 600378 w 12192000"/>
              <a:gd name="connsiteY124" fmla="*/ 3335250 h 3482342"/>
              <a:gd name="connsiteX125" fmla="*/ 493457 w 12192000"/>
              <a:gd name="connsiteY125" fmla="*/ 3365044 h 3482342"/>
              <a:gd name="connsiteX126" fmla="*/ 349402 w 12192000"/>
              <a:gd name="connsiteY126" fmla="*/ 3380897 h 3482342"/>
              <a:gd name="connsiteX127" fmla="*/ 192183 w 12192000"/>
              <a:gd name="connsiteY127" fmla="*/ 3460075 h 3482342"/>
              <a:gd name="connsiteX128" fmla="*/ 46713 w 12192000"/>
              <a:gd name="connsiteY128" fmla="*/ 3462986 h 3482342"/>
              <a:gd name="connsiteX129" fmla="*/ 2765 w 12192000"/>
              <a:gd name="connsiteY129" fmla="*/ 3480770 h 3482342"/>
              <a:gd name="connsiteX130" fmla="*/ 0 w 12192000"/>
              <a:gd name="connsiteY130" fmla="*/ 3482342 h 3482342"/>
              <a:gd name="connsiteX131" fmla="*/ 0 w 12192000"/>
              <a:gd name="connsiteY13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495949 w 12192000"/>
              <a:gd name="connsiteY67" fmla="*/ 1902425 h 3482342"/>
              <a:gd name="connsiteX68" fmla="*/ 8236214 w 12192000"/>
              <a:gd name="connsiteY68" fmla="*/ 1909725 h 3482342"/>
              <a:gd name="connsiteX69" fmla="*/ 8132104 w 12192000"/>
              <a:gd name="connsiteY69" fmla="*/ 1895727 h 3482342"/>
              <a:gd name="connsiteX70" fmla="*/ 7918078 w 12192000"/>
              <a:gd name="connsiteY70" fmla="*/ 1862668 h 3482342"/>
              <a:gd name="connsiteX71" fmla="*/ 7817899 w 12192000"/>
              <a:gd name="connsiteY71" fmla="*/ 1862176 h 3482342"/>
              <a:gd name="connsiteX72" fmla="*/ 7768994 w 12192000"/>
              <a:gd name="connsiteY72" fmla="*/ 1855721 h 3482342"/>
              <a:gd name="connsiteX73" fmla="*/ 7618027 w 12192000"/>
              <a:gd name="connsiteY73" fmla="*/ 1830959 h 3482342"/>
              <a:gd name="connsiteX74" fmla="*/ 7449425 w 12192000"/>
              <a:gd name="connsiteY74" fmla="*/ 1810910 h 3482342"/>
              <a:gd name="connsiteX75" fmla="*/ 7342915 w 12192000"/>
              <a:gd name="connsiteY75" fmla="*/ 1819827 h 3482342"/>
              <a:gd name="connsiteX76" fmla="*/ 7255191 w 12192000"/>
              <a:gd name="connsiteY76" fmla="*/ 1834354 h 3482342"/>
              <a:gd name="connsiteX77" fmla="*/ 7131205 w 12192000"/>
              <a:gd name="connsiteY77" fmla="*/ 1845557 h 3482342"/>
              <a:gd name="connsiteX78" fmla="*/ 6941837 w 12192000"/>
              <a:gd name="connsiteY78" fmla="*/ 1840640 h 3482342"/>
              <a:gd name="connsiteX79" fmla="*/ 6837145 w 12192000"/>
              <a:gd name="connsiteY79" fmla="*/ 1870724 h 3482342"/>
              <a:gd name="connsiteX80" fmla="*/ 6753991 w 12192000"/>
              <a:gd name="connsiteY80" fmla="*/ 1860969 h 3482342"/>
              <a:gd name="connsiteX81" fmla="*/ 6727754 w 12192000"/>
              <a:gd name="connsiteY81" fmla="*/ 1882372 h 3482342"/>
              <a:gd name="connsiteX82" fmla="*/ 6723371 w 12192000"/>
              <a:gd name="connsiteY82" fmla="*/ 1886494 h 3482342"/>
              <a:gd name="connsiteX83" fmla="*/ 6702779 w 12192000"/>
              <a:gd name="connsiteY83" fmla="*/ 1893601 h 3482342"/>
              <a:gd name="connsiteX84" fmla="*/ 6686657 w 12192000"/>
              <a:gd name="connsiteY84" fmla="*/ 1907344 h 3482342"/>
              <a:gd name="connsiteX85" fmla="*/ 6651330 w 12192000"/>
              <a:gd name="connsiteY85" fmla="*/ 1922921 h 3482342"/>
              <a:gd name="connsiteX86" fmla="*/ 6622958 w 12192000"/>
              <a:gd name="connsiteY86" fmla="*/ 1936255 h 3482342"/>
              <a:gd name="connsiteX87" fmla="*/ 6522602 w 12192000"/>
              <a:gd name="connsiteY87" fmla="*/ 1954133 h 3482342"/>
              <a:gd name="connsiteX88" fmla="*/ 6444344 w 12192000"/>
              <a:gd name="connsiteY88" fmla="*/ 1969663 h 3482342"/>
              <a:gd name="connsiteX89" fmla="*/ 6409626 w 12192000"/>
              <a:gd name="connsiteY89" fmla="*/ 1978846 h 3482342"/>
              <a:gd name="connsiteX90" fmla="*/ 6333446 w 12192000"/>
              <a:gd name="connsiteY90" fmla="*/ 1997163 h 3482342"/>
              <a:gd name="connsiteX91" fmla="*/ 6294933 w 12192000"/>
              <a:gd name="connsiteY91" fmla="*/ 2019412 h 3482342"/>
              <a:gd name="connsiteX92" fmla="*/ 6238719 w 12192000"/>
              <a:gd name="connsiteY92" fmla="*/ 2042547 h 3482342"/>
              <a:gd name="connsiteX93" fmla="*/ 6187205 w 12192000"/>
              <a:gd name="connsiteY93" fmla="*/ 2060048 h 3482342"/>
              <a:gd name="connsiteX94" fmla="*/ 6138780 w 12192000"/>
              <a:gd name="connsiteY94" fmla="*/ 2081918 h 3482342"/>
              <a:gd name="connsiteX95" fmla="*/ 6120125 w 12192000"/>
              <a:gd name="connsiteY95" fmla="*/ 2109475 h 3482342"/>
              <a:gd name="connsiteX96" fmla="*/ 6056576 w 12192000"/>
              <a:gd name="connsiteY96" fmla="*/ 2120066 h 3482342"/>
              <a:gd name="connsiteX97" fmla="*/ 5993794 w 12192000"/>
              <a:gd name="connsiteY97" fmla="*/ 2122569 h 3482342"/>
              <a:gd name="connsiteX98" fmla="*/ 5943601 w 12192000"/>
              <a:gd name="connsiteY98" fmla="*/ 2137719 h 3482342"/>
              <a:gd name="connsiteX99" fmla="*/ 5898141 w 12192000"/>
              <a:gd name="connsiteY99" fmla="*/ 2144806 h 3482342"/>
              <a:gd name="connsiteX100" fmla="*/ 5855337 w 12192000"/>
              <a:gd name="connsiteY100" fmla="*/ 2137719 h 3482342"/>
              <a:gd name="connsiteX101" fmla="*/ 5817682 w 12192000"/>
              <a:gd name="connsiteY101" fmla="*/ 2157358 h 3482342"/>
              <a:gd name="connsiteX102" fmla="*/ 5735300 w 12192000"/>
              <a:gd name="connsiteY102" fmla="*/ 2158902 h 3482342"/>
              <a:gd name="connsiteX103" fmla="*/ 5591469 w 12192000"/>
              <a:gd name="connsiteY103" fmla="*/ 2178389 h 3482342"/>
              <a:gd name="connsiteX104" fmla="*/ 5505818 w 12192000"/>
              <a:gd name="connsiteY104" fmla="*/ 2194207 h 3482342"/>
              <a:gd name="connsiteX105" fmla="*/ 5452860 w 12192000"/>
              <a:gd name="connsiteY105" fmla="*/ 2180085 h 3482342"/>
              <a:gd name="connsiteX106" fmla="*/ 5414282 w 12192000"/>
              <a:gd name="connsiteY106" fmla="*/ 2183070 h 3482342"/>
              <a:gd name="connsiteX107" fmla="*/ 5368369 w 12192000"/>
              <a:gd name="connsiteY107" fmla="*/ 2204272 h 3482342"/>
              <a:gd name="connsiteX108" fmla="*/ 5336354 w 12192000"/>
              <a:gd name="connsiteY108" fmla="*/ 2218920 h 3482342"/>
              <a:gd name="connsiteX109" fmla="*/ 5291263 w 12192000"/>
              <a:gd name="connsiteY109" fmla="*/ 2239182 h 3482342"/>
              <a:gd name="connsiteX110" fmla="*/ 5255152 w 12192000"/>
              <a:gd name="connsiteY110" fmla="*/ 2247164 h 3482342"/>
              <a:gd name="connsiteX111" fmla="*/ 5233796 w 12192000"/>
              <a:gd name="connsiteY111" fmla="*/ 2268260 h 3482342"/>
              <a:gd name="connsiteX112" fmla="*/ 5212786 w 12192000"/>
              <a:gd name="connsiteY112" fmla="*/ 2296592 h 3482342"/>
              <a:gd name="connsiteX113" fmla="*/ 5173523 w 12192000"/>
              <a:gd name="connsiteY113" fmla="*/ 2309057 h 3482342"/>
              <a:gd name="connsiteX114" fmla="*/ 5123830 w 12192000"/>
              <a:gd name="connsiteY114" fmla="*/ 2307070 h 3482342"/>
              <a:gd name="connsiteX115" fmla="*/ 5065426 w 12192000"/>
              <a:gd name="connsiteY115" fmla="*/ 2324076 h 3482342"/>
              <a:gd name="connsiteX116" fmla="*/ 4975908 w 12192000"/>
              <a:gd name="connsiteY116" fmla="*/ 2364128 h 3482342"/>
              <a:gd name="connsiteX117" fmla="*/ 4913723 w 12192000"/>
              <a:gd name="connsiteY117" fmla="*/ 2385265 h 3482342"/>
              <a:gd name="connsiteX118" fmla="*/ 4746485 w 12192000"/>
              <a:gd name="connsiteY118" fmla="*/ 2451769 h 3482342"/>
              <a:gd name="connsiteX119" fmla="*/ 4681588 w 12192000"/>
              <a:gd name="connsiteY119" fmla="*/ 2467494 h 3482342"/>
              <a:gd name="connsiteX120" fmla="*/ 1783655 w 12192000"/>
              <a:gd name="connsiteY120" fmla="*/ 3163860 h 3482342"/>
              <a:gd name="connsiteX121" fmla="*/ 1325955 w 12192000"/>
              <a:gd name="connsiteY121" fmla="*/ 3176692 h 3482342"/>
              <a:gd name="connsiteX122" fmla="*/ 1190384 w 12192000"/>
              <a:gd name="connsiteY122" fmla="*/ 3203504 h 3482342"/>
              <a:gd name="connsiteX123" fmla="*/ 1094537 w 12192000"/>
              <a:gd name="connsiteY123" fmla="*/ 3229469 h 3482342"/>
              <a:gd name="connsiteX124" fmla="*/ 779276 w 12192000"/>
              <a:gd name="connsiteY124" fmla="*/ 3327290 h 3482342"/>
              <a:gd name="connsiteX125" fmla="*/ 600378 w 12192000"/>
              <a:gd name="connsiteY125" fmla="*/ 3335250 h 3482342"/>
              <a:gd name="connsiteX126" fmla="*/ 493457 w 12192000"/>
              <a:gd name="connsiteY126" fmla="*/ 3365044 h 3482342"/>
              <a:gd name="connsiteX127" fmla="*/ 349402 w 12192000"/>
              <a:gd name="connsiteY127" fmla="*/ 3380897 h 3482342"/>
              <a:gd name="connsiteX128" fmla="*/ 192183 w 12192000"/>
              <a:gd name="connsiteY128" fmla="*/ 3460075 h 3482342"/>
              <a:gd name="connsiteX129" fmla="*/ 46713 w 12192000"/>
              <a:gd name="connsiteY129" fmla="*/ 3462986 h 3482342"/>
              <a:gd name="connsiteX130" fmla="*/ 2765 w 12192000"/>
              <a:gd name="connsiteY130" fmla="*/ 3480770 h 3482342"/>
              <a:gd name="connsiteX131" fmla="*/ 0 w 12192000"/>
              <a:gd name="connsiteY131" fmla="*/ 3482342 h 3482342"/>
              <a:gd name="connsiteX132" fmla="*/ 0 w 12192000"/>
              <a:gd name="connsiteY13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495949 w 12192000"/>
              <a:gd name="connsiteY68" fmla="*/ 1902425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495949 w 12192000"/>
              <a:gd name="connsiteY68" fmla="*/ 1902425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393565 w 12192000"/>
              <a:gd name="connsiteY68" fmla="*/ 1965974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393565 w 12192000"/>
              <a:gd name="connsiteY68" fmla="*/ 1965974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506541 w 12192000"/>
              <a:gd name="connsiteY68" fmla="*/ 1905955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39694 w 12192000"/>
              <a:gd name="connsiteY41" fmla="*/ 1406905 h 3482342"/>
              <a:gd name="connsiteX42" fmla="*/ 10405409 w 12192000"/>
              <a:gd name="connsiteY42" fmla="*/ 1422789 h 3482342"/>
              <a:gd name="connsiteX43" fmla="*/ 10370530 w 12192000"/>
              <a:gd name="connsiteY43" fmla="*/ 1441596 h 3482342"/>
              <a:gd name="connsiteX44" fmla="*/ 10300239 w 12192000"/>
              <a:gd name="connsiteY44" fmla="*/ 1456332 h 3482342"/>
              <a:gd name="connsiteX45" fmla="*/ 10264922 w 12192000"/>
              <a:gd name="connsiteY45" fmla="*/ 1472107 h 3482342"/>
              <a:gd name="connsiteX46" fmla="*/ 10229629 w 12192000"/>
              <a:gd name="connsiteY46" fmla="*/ 1470454 h 3482342"/>
              <a:gd name="connsiteX47" fmla="*/ 10201385 w 12192000"/>
              <a:gd name="connsiteY47" fmla="*/ 1477515 h 3482342"/>
              <a:gd name="connsiteX48" fmla="*/ 10151958 w 12192000"/>
              <a:gd name="connsiteY48" fmla="*/ 1477515 h 3482342"/>
              <a:gd name="connsiteX49" fmla="*/ 10120184 w 12192000"/>
              <a:gd name="connsiteY49" fmla="*/ 1466924 h 3482342"/>
              <a:gd name="connsiteX50" fmla="*/ 10081348 w 12192000"/>
              <a:gd name="connsiteY50" fmla="*/ 1481046 h 3482342"/>
              <a:gd name="connsiteX51" fmla="*/ 10058690 w 12192000"/>
              <a:gd name="connsiteY51" fmla="*/ 1474888 h 3482342"/>
              <a:gd name="connsiteX52" fmla="*/ 10004424 w 12192000"/>
              <a:gd name="connsiteY52" fmla="*/ 1489801 h 3482342"/>
              <a:gd name="connsiteX53" fmla="*/ 9999951 w 12192000"/>
              <a:gd name="connsiteY53" fmla="*/ 1499127 h 3482342"/>
              <a:gd name="connsiteX54" fmla="*/ 9845462 w 12192000"/>
              <a:gd name="connsiteY54" fmla="*/ 1548192 h 3482342"/>
              <a:gd name="connsiteX55" fmla="*/ 9736156 w 12192000"/>
              <a:gd name="connsiteY55" fmla="*/ 1581928 h 3482342"/>
              <a:gd name="connsiteX56" fmla="*/ 9693355 w 12192000"/>
              <a:gd name="connsiteY56" fmla="*/ 1602632 h 3482342"/>
              <a:gd name="connsiteX57" fmla="*/ 9664242 w 12192000"/>
              <a:gd name="connsiteY57" fmla="*/ 1622075 h 3482342"/>
              <a:gd name="connsiteX58" fmla="*/ 9579195 w 12192000"/>
              <a:gd name="connsiteY58" fmla="*/ 1648017 h 3482342"/>
              <a:gd name="connsiteX59" fmla="*/ 9433652 w 12192000"/>
              <a:gd name="connsiteY59" fmla="*/ 1681174 h 3482342"/>
              <a:gd name="connsiteX60" fmla="*/ 9403775 w 12192000"/>
              <a:gd name="connsiteY60" fmla="*/ 1690403 h 3482342"/>
              <a:gd name="connsiteX61" fmla="*/ 9382503 w 12192000"/>
              <a:gd name="connsiteY61" fmla="*/ 1706957 h 3482342"/>
              <a:gd name="connsiteX62" fmla="*/ 9381410 w 12192000"/>
              <a:gd name="connsiteY62" fmla="*/ 1718312 h 3482342"/>
              <a:gd name="connsiteX63" fmla="*/ 9365685 w 12192000"/>
              <a:gd name="connsiteY63" fmla="*/ 1724772 h 3482342"/>
              <a:gd name="connsiteX64" fmla="*/ 9278020 w 12192000"/>
              <a:gd name="connsiteY64" fmla="*/ 1741161 h 3482342"/>
              <a:gd name="connsiteX65" fmla="*/ 9217145 w 12192000"/>
              <a:gd name="connsiteY65" fmla="*/ 1771195 h 3482342"/>
              <a:gd name="connsiteX66" fmla="*/ 8955875 w 12192000"/>
              <a:gd name="connsiteY66" fmla="*/ 1796806 h 3482342"/>
              <a:gd name="connsiteX67" fmla="*/ 8648415 w 12192000"/>
              <a:gd name="connsiteY67" fmla="*/ 1878623 h 3482342"/>
              <a:gd name="connsiteX68" fmla="*/ 8538519 w 12192000"/>
              <a:gd name="connsiteY68" fmla="*/ 1894114 h 3482342"/>
              <a:gd name="connsiteX69" fmla="*/ 8506541 w 12192000"/>
              <a:gd name="connsiteY69" fmla="*/ 1905955 h 3482342"/>
              <a:gd name="connsiteX70" fmla="*/ 8236214 w 12192000"/>
              <a:gd name="connsiteY70" fmla="*/ 1909725 h 3482342"/>
              <a:gd name="connsiteX71" fmla="*/ 8132104 w 12192000"/>
              <a:gd name="connsiteY71" fmla="*/ 1895727 h 3482342"/>
              <a:gd name="connsiteX72" fmla="*/ 7918078 w 12192000"/>
              <a:gd name="connsiteY72" fmla="*/ 1862668 h 3482342"/>
              <a:gd name="connsiteX73" fmla="*/ 7817899 w 12192000"/>
              <a:gd name="connsiteY73" fmla="*/ 1862176 h 3482342"/>
              <a:gd name="connsiteX74" fmla="*/ 7768994 w 12192000"/>
              <a:gd name="connsiteY74" fmla="*/ 1855721 h 3482342"/>
              <a:gd name="connsiteX75" fmla="*/ 7618027 w 12192000"/>
              <a:gd name="connsiteY75" fmla="*/ 1830959 h 3482342"/>
              <a:gd name="connsiteX76" fmla="*/ 7449425 w 12192000"/>
              <a:gd name="connsiteY76" fmla="*/ 1810910 h 3482342"/>
              <a:gd name="connsiteX77" fmla="*/ 7342915 w 12192000"/>
              <a:gd name="connsiteY77" fmla="*/ 1819827 h 3482342"/>
              <a:gd name="connsiteX78" fmla="*/ 7255191 w 12192000"/>
              <a:gd name="connsiteY78" fmla="*/ 1834354 h 3482342"/>
              <a:gd name="connsiteX79" fmla="*/ 7131205 w 12192000"/>
              <a:gd name="connsiteY79" fmla="*/ 1845557 h 3482342"/>
              <a:gd name="connsiteX80" fmla="*/ 6941837 w 12192000"/>
              <a:gd name="connsiteY80" fmla="*/ 1840640 h 3482342"/>
              <a:gd name="connsiteX81" fmla="*/ 6837145 w 12192000"/>
              <a:gd name="connsiteY81" fmla="*/ 1870724 h 3482342"/>
              <a:gd name="connsiteX82" fmla="*/ 6753991 w 12192000"/>
              <a:gd name="connsiteY82" fmla="*/ 1860969 h 3482342"/>
              <a:gd name="connsiteX83" fmla="*/ 6727754 w 12192000"/>
              <a:gd name="connsiteY83" fmla="*/ 1882372 h 3482342"/>
              <a:gd name="connsiteX84" fmla="*/ 6723371 w 12192000"/>
              <a:gd name="connsiteY84" fmla="*/ 1886494 h 3482342"/>
              <a:gd name="connsiteX85" fmla="*/ 6702779 w 12192000"/>
              <a:gd name="connsiteY85" fmla="*/ 1893601 h 3482342"/>
              <a:gd name="connsiteX86" fmla="*/ 6686657 w 12192000"/>
              <a:gd name="connsiteY86" fmla="*/ 1907344 h 3482342"/>
              <a:gd name="connsiteX87" fmla="*/ 6651330 w 12192000"/>
              <a:gd name="connsiteY87" fmla="*/ 1922921 h 3482342"/>
              <a:gd name="connsiteX88" fmla="*/ 6622958 w 12192000"/>
              <a:gd name="connsiteY88" fmla="*/ 1936255 h 3482342"/>
              <a:gd name="connsiteX89" fmla="*/ 6522602 w 12192000"/>
              <a:gd name="connsiteY89" fmla="*/ 1954133 h 3482342"/>
              <a:gd name="connsiteX90" fmla="*/ 6444344 w 12192000"/>
              <a:gd name="connsiteY90" fmla="*/ 1969663 h 3482342"/>
              <a:gd name="connsiteX91" fmla="*/ 6409626 w 12192000"/>
              <a:gd name="connsiteY91" fmla="*/ 1978846 h 3482342"/>
              <a:gd name="connsiteX92" fmla="*/ 6333446 w 12192000"/>
              <a:gd name="connsiteY92" fmla="*/ 1997163 h 3482342"/>
              <a:gd name="connsiteX93" fmla="*/ 6294933 w 12192000"/>
              <a:gd name="connsiteY93" fmla="*/ 2019412 h 3482342"/>
              <a:gd name="connsiteX94" fmla="*/ 6238719 w 12192000"/>
              <a:gd name="connsiteY94" fmla="*/ 2042547 h 3482342"/>
              <a:gd name="connsiteX95" fmla="*/ 6187205 w 12192000"/>
              <a:gd name="connsiteY95" fmla="*/ 2060048 h 3482342"/>
              <a:gd name="connsiteX96" fmla="*/ 6138780 w 12192000"/>
              <a:gd name="connsiteY96" fmla="*/ 2081918 h 3482342"/>
              <a:gd name="connsiteX97" fmla="*/ 6120125 w 12192000"/>
              <a:gd name="connsiteY97" fmla="*/ 2109475 h 3482342"/>
              <a:gd name="connsiteX98" fmla="*/ 6056576 w 12192000"/>
              <a:gd name="connsiteY98" fmla="*/ 2120066 h 3482342"/>
              <a:gd name="connsiteX99" fmla="*/ 5993794 w 12192000"/>
              <a:gd name="connsiteY99" fmla="*/ 2122569 h 3482342"/>
              <a:gd name="connsiteX100" fmla="*/ 5943601 w 12192000"/>
              <a:gd name="connsiteY100" fmla="*/ 2137719 h 3482342"/>
              <a:gd name="connsiteX101" fmla="*/ 5898141 w 12192000"/>
              <a:gd name="connsiteY101" fmla="*/ 2144806 h 3482342"/>
              <a:gd name="connsiteX102" fmla="*/ 5855337 w 12192000"/>
              <a:gd name="connsiteY102" fmla="*/ 2137719 h 3482342"/>
              <a:gd name="connsiteX103" fmla="*/ 5817682 w 12192000"/>
              <a:gd name="connsiteY103" fmla="*/ 2157358 h 3482342"/>
              <a:gd name="connsiteX104" fmla="*/ 5735300 w 12192000"/>
              <a:gd name="connsiteY104" fmla="*/ 2158902 h 3482342"/>
              <a:gd name="connsiteX105" fmla="*/ 5591469 w 12192000"/>
              <a:gd name="connsiteY105" fmla="*/ 2178389 h 3482342"/>
              <a:gd name="connsiteX106" fmla="*/ 5505818 w 12192000"/>
              <a:gd name="connsiteY106" fmla="*/ 2194207 h 3482342"/>
              <a:gd name="connsiteX107" fmla="*/ 5452860 w 12192000"/>
              <a:gd name="connsiteY107" fmla="*/ 2180085 h 3482342"/>
              <a:gd name="connsiteX108" fmla="*/ 5414282 w 12192000"/>
              <a:gd name="connsiteY108" fmla="*/ 2183070 h 3482342"/>
              <a:gd name="connsiteX109" fmla="*/ 5368369 w 12192000"/>
              <a:gd name="connsiteY109" fmla="*/ 2204272 h 3482342"/>
              <a:gd name="connsiteX110" fmla="*/ 5336354 w 12192000"/>
              <a:gd name="connsiteY110" fmla="*/ 2218920 h 3482342"/>
              <a:gd name="connsiteX111" fmla="*/ 5291263 w 12192000"/>
              <a:gd name="connsiteY111" fmla="*/ 2239182 h 3482342"/>
              <a:gd name="connsiteX112" fmla="*/ 5255152 w 12192000"/>
              <a:gd name="connsiteY112" fmla="*/ 2247164 h 3482342"/>
              <a:gd name="connsiteX113" fmla="*/ 5233796 w 12192000"/>
              <a:gd name="connsiteY113" fmla="*/ 2268260 h 3482342"/>
              <a:gd name="connsiteX114" fmla="*/ 5212786 w 12192000"/>
              <a:gd name="connsiteY114" fmla="*/ 2296592 h 3482342"/>
              <a:gd name="connsiteX115" fmla="*/ 5173523 w 12192000"/>
              <a:gd name="connsiteY115" fmla="*/ 2309057 h 3482342"/>
              <a:gd name="connsiteX116" fmla="*/ 5123830 w 12192000"/>
              <a:gd name="connsiteY116" fmla="*/ 2307070 h 3482342"/>
              <a:gd name="connsiteX117" fmla="*/ 5065426 w 12192000"/>
              <a:gd name="connsiteY117" fmla="*/ 2324076 h 3482342"/>
              <a:gd name="connsiteX118" fmla="*/ 4975908 w 12192000"/>
              <a:gd name="connsiteY118" fmla="*/ 2364128 h 3482342"/>
              <a:gd name="connsiteX119" fmla="*/ 4913723 w 12192000"/>
              <a:gd name="connsiteY119" fmla="*/ 2385265 h 3482342"/>
              <a:gd name="connsiteX120" fmla="*/ 4746485 w 12192000"/>
              <a:gd name="connsiteY120" fmla="*/ 2451769 h 3482342"/>
              <a:gd name="connsiteX121" fmla="*/ 4681588 w 12192000"/>
              <a:gd name="connsiteY121" fmla="*/ 2467494 h 3482342"/>
              <a:gd name="connsiteX122" fmla="*/ 1783655 w 12192000"/>
              <a:gd name="connsiteY122" fmla="*/ 3163860 h 3482342"/>
              <a:gd name="connsiteX123" fmla="*/ 1325955 w 12192000"/>
              <a:gd name="connsiteY123" fmla="*/ 3176692 h 3482342"/>
              <a:gd name="connsiteX124" fmla="*/ 1190384 w 12192000"/>
              <a:gd name="connsiteY124" fmla="*/ 3203504 h 3482342"/>
              <a:gd name="connsiteX125" fmla="*/ 1094537 w 12192000"/>
              <a:gd name="connsiteY125" fmla="*/ 3229469 h 3482342"/>
              <a:gd name="connsiteX126" fmla="*/ 779276 w 12192000"/>
              <a:gd name="connsiteY126" fmla="*/ 3327290 h 3482342"/>
              <a:gd name="connsiteX127" fmla="*/ 600378 w 12192000"/>
              <a:gd name="connsiteY127" fmla="*/ 3335250 h 3482342"/>
              <a:gd name="connsiteX128" fmla="*/ 493457 w 12192000"/>
              <a:gd name="connsiteY128" fmla="*/ 3365044 h 3482342"/>
              <a:gd name="connsiteX129" fmla="*/ 349402 w 12192000"/>
              <a:gd name="connsiteY129" fmla="*/ 3380897 h 3482342"/>
              <a:gd name="connsiteX130" fmla="*/ 192183 w 12192000"/>
              <a:gd name="connsiteY130" fmla="*/ 3460075 h 3482342"/>
              <a:gd name="connsiteX131" fmla="*/ 46713 w 12192000"/>
              <a:gd name="connsiteY131" fmla="*/ 3462986 h 3482342"/>
              <a:gd name="connsiteX132" fmla="*/ 2765 w 12192000"/>
              <a:gd name="connsiteY132" fmla="*/ 3480770 h 3482342"/>
              <a:gd name="connsiteX133" fmla="*/ 0 w 12192000"/>
              <a:gd name="connsiteY133" fmla="*/ 3482342 h 3482342"/>
              <a:gd name="connsiteX134" fmla="*/ 0 w 12192000"/>
              <a:gd name="connsiteY13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6375 w 12192000"/>
              <a:gd name="connsiteY33" fmla="*/ 1342640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39694 w 12192000"/>
              <a:gd name="connsiteY41" fmla="*/ 1406905 h 3482342"/>
              <a:gd name="connsiteX42" fmla="*/ 10405409 w 12192000"/>
              <a:gd name="connsiteY42" fmla="*/ 1422789 h 3482342"/>
              <a:gd name="connsiteX43" fmla="*/ 10370530 w 12192000"/>
              <a:gd name="connsiteY43" fmla="*/ 1441596 h 3482342"/>
              <a:gd name="connsiteX44" fmla="*/ 10300239 w 12192000"/>
              <a:gd name="connsiteY44" fmla="*/ 1456332 h 3482342"/>
              <a:gd name="connsiteX45" fmla="*/ 10264922 w 12192000"/>
              <a:gd name="connsiteY45" fmla="*/ 1472107 h 3482342"/>
              <a:gd name="connsiteX46" fmla="*/ 10229629 w 12192000"/>
              <a:gd name="connsiteY46" fmla="*/ 1470454 h 3482342"/>
              <a:gd name="connsiteX47" fmla="*/ 10201385 w 12192000"/>
              <a:gd name="connsiteY47" fmla="*/ 1477515 h 3482342"/>
              <a:gd name="connsiteX48" fmla="*/ 10151958 w 12192000"/>
              <a:gd name="connsiteY48" fmla="*/ 1477515 h 3482342"/>
              <a:gd name="connsiteX49" fmla="*/ 10120184 w 12192000"/>
              <a:gd name="connsiteY49" fmla="*/ 1466924 h 3482342"/>
              <a:gd name="connsiteX50" fmla="*/ 10081348 w 12192000"/>
              <a:gd name="connsiteY50" fmla="*/ 1481046 h 3482342"/>
              <a:gd name="connsiteX51" fmla="*/ 10058690 w 12192000"/>
              <a:gd name="connsiteY51" fmla="*/ 1474888 h 3482342"/>
              <a:gd name="connsiteX52" fmla="*/ 10004424 w 12192000"/>
              <a:gd name="connsiteY52" fmla="*/ 1489801 h 3482342"/>
              <a:gd name="connsiteX53" fmla="*/ 9999951 w 12192000"/>
              <a:gd name="connsiteY53" fmla="*/ 1499127 h 3482342"/>
              <a:gd name="connsiteX54" fmla="*/ 9845462 w 12192000"/>
              <a:gd name="connsiteY54" fmla="*/ 1548192 h 3482342"/>
              <a:gd name="connsiteX55" fmla="*/ 9736156 w 12192000"/>
              <a:gd name="connsiteY55" fmla="*/ 1581928 h 3482342"/>
              <a:gd name="connsiteX56" fmla="*/ 9693355 w 12192000"/>
              <a:gd name="connsiteY56" fmla="*/ 1602632 h 3482342"/>
              <a:gd name="connsiteX57" fmla="*/ 9664242 w 12192000"/>
              <a:gd name="connsiteY57" fmla="*/ 1622075 h 3482342"/>
              <a:gd name="connsiteX58" fmla="*/ 9579195 w 12192000"/>
              <a:gd name="connsiteY58" fmla="*/ 1648017 h 3482342"/>
              <a:gd name="connsiteX59" fmla="*/ 9433652 w 12192000"/>
              <a:gd name="connsiteY59" fmla="*/ 1681174 h 3482342"/>
              <a:gd name="connsiteX60" fmla="*/ 9403775 w 12192000"/>
              <a:gd name="connsiteY60" fmla="*/ 1690403 h 3482342"/>
              <a:gd name="connsiteX61" fmla="*/ 9382503 w 12192000"/>
              <a:gd name="connsiteY61" fmla="*/ 1706957 h 3482342"/>
              <a:gd name="connsiteX62" fmla="*/ 9381410 w 12192000"/>
              <a:gd name="connsiteY62" fmla="*/ 1718312 h 3482342"/>
              <a:gd name="connsiteX63" fmla="*/ 9365685 w 12192000"/>
              <a:gd name="connsiteY63" fmla="*/ 1724772 h 3482342"/>
              <a:gd name="connsiteX64" fmla="*/ 9278020 w 12192000"/>
              <a:gd name="connsiteY64" fmla="*/ 1741161 h 3482342"/>
              <a:gd name="connsiteX65" fmla="*/ 9217145 w 12192000"/>
              <a:gd name="connsiteY65" fmla="*/ 1771195 h 3482342"/>
              <a:gd name="connsiteX66" fmla="*/ 8955875 w 12192000"/>
              <a:gd name="connsiteY66" fmla="*/ 1796806 h 3482342"/>
              <a:gd name="connsiteX67" fmla="*/ 8648415 w 12192000"/>
              <a:gd name="connsiteY67" fmla="*/ 1878623 h 3482342"/>
              <a:gd name="connsiteX68" fmla="*/ 8538519 w 12192000"/>
              <a:gd name="connsiteY68" fmla="*/ 1894114 h 3482342"/>
              <a:gd name="connsiteX69" fmla="*/ 8506541 w 12192000"/>
              <a:gd name="connsiteY69" fmla="*/ 1905955 h 3482342"/>
              <a:gd name="connsiteX70" fmla="*/ 8236214 w 12192000"/>
              <a:gd name="connsiteY70" fmla="*/ 1909725 h 3482342"/>
              <a:gd name="connsiteX71" fmla="*/ 8132104 w 12192000"/>
              <a:gd name="connsiteY71" fmla="*/ 1895727 h 3482342"/>
              <a:gd name="connsiteX72" fmla="*/ 7918078 w 12192000"/>
              <a:gd name="connsiteY72" fmla="*/ 1862668 h 3482342"/>
              <a:gd name="connsiteX73" fmla="*/ 7817899 w 12192000"/>
              <a:gd name="connsiteY73" fmla="*/ 1862176 h 3482342"/>
              <a:gd name="connsiteX74" fmla="*/ 7768994 w 12192000"/>
              <a:gd name="connsiteY74" fmla="*/ 1855721 h 3482342"/>
              <a:gd name="connsiteX75" fmla="*/ 7618027 w 12192000"/>
              <a:gd name="connsiteY75" fmla="*/ 1830959 h 3482342"/>
              <a:gd name="connsiteX76" fmla="*/ 7449425 w 12192000"/>
              <a:gd name="connsiteY76" fmla="*/ 1810910 h 3482342"/>
              <a:gd name="connsiteX77" fmla="*/ 7342915 w 12192000"/>
              <a:gd name="connsiteY77" fmla="*/ 1819827 h 3482342"/>
              <a:gd name="connsiteX78" fmla="*/ 7255191 w 12192000"/>
              <a:gd name="connsiteY78" fmla="*/ 1834354 h 3482342"/>
              <a:gd name="connsiteX79" fmla="*/ 7131205 w 12192000"/>
              <a:gd name="connsiteY79" fmla="*/ 1845557 h 3482342"/>
              <a:gd name="connsiteX80" fmla="*/ 6941837 w 12192000"/>
              <a:gd name="connsiteY80" fmla="*/ 1840640 h 3482342"/>
              <a:gd name="connsiteX81" fmla="*/ 6837145 w 12192000"/>
              <a:gd name="connsiteY81" fmla="*/ 1870724 h 3482342"/>
              <a:gd name="connsiteX82" fmla="*/ 6753991 w 12192000"/>
              <a:gd name="connsiteY82" fmla="*/ 1860969 h 3482342"/>
              <a:gd name="connsiteX83" fmla="*/ 6727754 w 12192000"/>
              <a:gd name="connsiteY83" fmla="*/ 1882372 h 3482342"/>
              <a:gd name="connsiteX84" fmla="*/ 6723371 w 12192000"/>
              <a:gd name="connsiteY84" fmla="*/ 1886494 h 3482342"/>
              <a:gd name="connsiteX85" fmla="*/ 6702779 w 12192000"/>
              <a:gd name="connsiteY85" fmla="*/ 1893601 h 3482342"/>
              <a:gd name="connsiteX86" fmla="*/ 6686657 w 12192000"/>
              <a:gd name="connsiteY86" fmla="*/ 1907344 h 3482342"/>
              <a:gd name="connsiteX87" fmla="*/ 6651330 w 12192000"/>
              <a:gd name="connsiteY87" fmla="*/ 1922921 h 3482342"/>
              <a:gd name="connsiteX88" fmla="*/ 6622958 w 12192000"/>
              <a:gd name="connsiteY88" fmla="*/ 1936255 h 3482342"/>
              <a:gd name="connsiteX89" fmla="*/ 6522602 w 12192000"/>
              <a:gd name="connsiteY89" fmla="*/ 1954133 h 3482342"/>
              <a:gd name="connsiteX90" fmla="*/ 6444344 w 12192000"/>
              <a:gd name="connsiteY90" fmla="*/ 1969663 h 3482342"/>
              <a:gd name="connsiteX91" fmla="*/ 6409626 w 12192000"/>
              <a:gd name="connsiteY91" fmla="*/ 1978846 h 3482342"/>
              <a:gd name="connsiteX92" fmla="*/ 6333446 w 12192000"/>
              <a:gd name="connsiteY92" fmla="*/ 1997163 h 3482342"/>
              <a:gd name="connsiteX93" fmla="*/ 6294933 w 12192000"/>
              <a:gd name="connsiteY93" fmla="*/ 2019412 h 3482342"/>
              <a:gd name="connsiteX94" fmla="*/ 6238719 w 12192000"/>
              <a:gd name="connsiteY94" fmla="*/ 2042547 h 3482342"/>
              <a:gd name="connsiteX95" fmla="*/ 6187205 w 12192000"/>
              <a:gd name="connsiteY95" fmla="*/ 2060048 h 3482342"/>
              <a:gd name="connsiteX96" fmla="*/ 6138780 w 12192000"/>
              <a:gd name="connsiteY96" fmla="*/ 2081918 h 3482342"/>
              <a:gd name="connsiteX97" fmla="*/ 6120125 w 12192000"/>
              <a:gd name="connsiteY97" fmla="*/ 2109475 h 3482342"/>
              <a:gd name="connsiteX98" fmla="*/ 6056576 w 12192000"/>
              <a:gd name="connsiteY98" fmla="*/ 2120066 h 3482342"/>
              <a:gd name="connsiteX99" fmla="*/ 5993794 w 12192000"/>
              <a:gd name="connsiteY99" fmla="*/ 2122569 h 3482342"/>
              <a:gd name="connsiteX100" fmla="*/ 5943601 w 12192000"/>
              <a:gd name="connsiteY100" fmla="*/ 2137719 h 3482342"/>
              <a:gd name="connsiteX101" fmla="*/ 5898141 w 12192000"/>
              <a:gd name="connsiteY101" fmla="*/ 2144806 h 3482342"/>
              <a:gd name="connsiteX102" fmla="*/ 5855337 w 12192000"/>
              <a:gd name="connsiteY102" fmla="*/ 2137719 h 3482342"/>
              <a:gd name="connsiteX103" fmla="*/ 5817682 w 12192000"/>
              <a:gd name="connsiteY103" fmla="*/ 2157358 h 3482342"/>
              <a:gd name="connsiteX104" fmla="*/ 5735300 w 12192000"/>
              <a:gd name="connsiteY104" fmla="*/ 2158902 h 3482342"/>
              <a:gd name="connsiteX105" fmla="*/ 5591469 w 12192000"/>
              <a:gd name="connsiteY105" fmla="*/ 2178389 h 3482342"/>
              <a:gd name="connsiteX106" fmla="*/ 5505818 w 12192000"/>
              <a:gd name="connsiteY106" fmla="*/ 2194207 h 3482342"/>
              <a:gd name="connsiteX107" fmla="*/ 5452860 w 12192000"/>
              <a:gd name="connsiteY107" fmla="*/ 2180085 h 3482342"/>
              <a:gd name="connsiteX108" fmla="*/ 5414282 w 12192000"/>
              <a:gd name="connsiteY108" fmla="*/ 2183070 h 3482342"/>
              <a:gd name="connsiteX109" fmla="*/ 5368369 w 12192000"/>
              <a:gd name="connsiteY109" fmla="*/ 2204272 h 3482342"/>
              <a:gd name="connsiteX110" fmla="*/ 5336354 w 12192000"/>
              <a:gd name="connsiteY110" fmla="*/ 2218920 h 3482342"/>
              <a:gd name="connsiteX111" fmla="*/ 5291263 w 12192000"/>
              <a:gd name="connsiteY111" fmla="*/ 2239182 h 3482342"/>
              <a:gd name="connsiteX112" fmla="*/ 5255152 w 12192000"/>
              <a:gd name="connsiteY112" fmla="*/ 2247164 h 3482342"/>
              <a:gd name="connsiteX113" fmla="*/ 5233796 w 12192000"/>
              <a:gd name="connsiteY113" fmla="*/ 2268260 h 3482342"/>
              <a:gd name="connsiteX114" fmla="*/ 5212786 w 12192000"/>
              <a:gd name="connsiteY114" fmla="*/ 2296592 h 3482342"/>
              <a:gd name="connsiteX115" fmla="*/ 5173523 w 12192000"/>
              <a:gd name="connsiteY115" fmla="*/ 2309057 h 3482342"/>
              <a:gd name="connsiteX116" fmla="*/ 5123830 w 12192000"/>
              <a:gd name="connsiteY116" fmla="*/ 2307070 h 3482342"/>
              <a:gd name="connsiteX117" fmla="*/ 5065426 w 12192000"/>
              <a:gd name="connsiteY117" fmla="*/ 2324076 h 3482342"/>
              <a:gd name="connsiteX118" fmla="*/ 4975908 w 12192000"/>
              <a:gd name="connsiteY118" fmla="*/ 2364128 h 3482342"/>
              <a:gd name="connsiteX119" fmla="*/ 4913723 w 12192000"/>
              <a:gd name="connsiteY119" fmla="*/ 2385265 h 3482342"/>
              <a:gd name="connsiteX120" fmla="*/ 4746485 w 12192000"/>
              <a:gd name="connsiteY120" fmla="*/ 2451769 h 3482342"/>
              <a:gd name="connsiteX121" fmla="*/ 4681588 w 12192000"/>
              <a:gd name="connsiteY121" fmla="*/ 2467494 h 3482342"/>
              <a:gd name="connsiteX122" fmla="*/ 1783655 w 12192000"/>
              <a:gd name="connsiteY122" fmla="*/ 3163860 h 3482342"/>
              <a:gd name="connsiteX123" fmla="*/ 1325955 w 12192000"/>
              <a:gd name="connsiteY123" fmla="*/ 3176692 h 3482342"/>
              <a:gd name="connsiteX124" fmla="*/ 1190384 w 12192000"/>
              <a:gd name="connsiteY124" fmla="*/ 3203504 h 3482342"/>
              <a:gd name="connsiteX125" fmla="*/ 1094537 w 12192000"/>
              <a:gd name="connsiteY125" fmla="*/ 3229469 h 3482342"/>
              <a:gd name="connsiteX126" fmla="*/ 779276 w 12192000"/>
              <a:gd name="connsiteY126" fmla="*/ 3327290 h 3482342"/>
              <a:gd name="connsiteX127" fmla="*/ 600378 w 12192000"/>
              <a:gd name="connsiteY127" fmla="*/ 3335250 h 3482342"/>
              <a:gd name="connsiteX128" fmla="*/ 493457 w 12192000"/>
              <a:gd name="connsiteY128" fmla="*/ 3365044 h 3482342"/>
              <a:gd name="connsiteX129" fmla="*/ 349402 w 12192000"/>
              <a:gd name="connsiteY129" fmla="*/ 3380897 h 3482342"/>
              <a:gd name="connsiteX130" fmla="*/ 192183 w 12192000"/>
              <a:gd name="connsiteY130" fmla="*/ 3460075 h 3482342"/>
              <a:gd name="connsiteX131" fmla="*/ 46713 w 12192000"/>
              <a:gd name="connsiteY131" fmla="*/ 3462986 h 3482342"/>
              <a:gd name="connsiteX132" fmla="*/ 2765 w 12192000"/>
              <a:gd name="connsiteY132" fmla="*/ 3480770 h 3482342"/>
              <a:gd name="connsiteX133" fmla="*/ 0 w 12192000"/>
              <a:gd name="connsiteY133" fmla="*/ 3482342 h 3482342"/>
              <a:gd name="connsiteX134" fmla="*/ 0 w 12192000"/>
              <a:gd name="connsiteY13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6375 w 12192000"/>
              <a:gd name="connsiteY33" fmla="*/ 1342640 h 3482342"/>
              <a:gd name="connsiteX34" fmla="*/ 10636304 w 12192000"/>
              <a:gd name="connsiteY34" fmla="*/ 1342641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39694 w 12192000"/>
              <a:gd name="connsiteY41" fmla="*/ 1406905 h 3482342"/>
              <a:gd name="connsiteX42" fmla="*/ 10405409 w 12192000"/>
              <a:gd name="connsiteY42" fmla="*/ 1422789 h 3482342"/>
              <a:gd name="connsiteX43" fmla="*/ 10370530 w 12192000"/>
              <a:gd name="connsiteY43" fmla="*/ 1441596 h 3482342"/>
              <a:gd name="connsiteX44" fmla="*/ 10300239 w 12192000"/>
              <a:gd name="connsiteY44" fmla="*/ 1456332 h 3482342"/>
              <a:gd name="connsiteX45" fmla="*/ 10264922 w 12192000"/>
              <a:gd name="connsiteY45" fmla="*/ 1472107 h 3482342"/>
              <a:gd name="connsiteX46" fmla="*/ 10229629 w 12192000"/>
              <a:gd name="connsiteY46" fmla="*/ 1470454 h 3482342"/>
              <a:gd name="connsiteX47" fmla="*/ 10201385 w 12192000"/>
              <a:gd name="connsiteY47" fmla="*/ 1477515 h 3482342"/>
              <a:gd name="connsiteX48" fmla="*/ 10151958 w 12192000"/>
              <a:gd name="connsiteY48" fmla="*/ 1477515 h 3482342"/>
              <a:gd name="connsiteX49" fmla="*/ 10120184 w 12192000"/>
              <a:gd name="connsiteY49" fmla="*/ 1466924 h 3482342"/>
              <a:gd name="connsiteX50" fmla="*/ 10081348 w 12192000"/>
              <a:gd name="connsiteY50" fmla="*/ 1481046 h 3482342"/>
              <a:gd name="connsiteX51" fmla="*/ 10058690 w 12192000"/>
              <a:gd name="connsiteY51" fmla="*/ 1474888 h 3482342"/>
              <a:gd name="connsiteX52" fmla="*/ 10004424 w 12192000"/>
              <a:gd name="connsiteY52" fmla="*/ 1489801 h 3482342"/>
              <a:gd name="connsiteX53" fmla="*/ 9999951 w 12192000"/>
              <a:gd name="connsiteY53" fmla="*/ 1499127 h 3482342"/>
              <a:gd name="connsiteX54" fmla="*/ 9845462 w 12192000"/>
              <a:gd name="connsiteY54" fmla="*/ 1548192 h 3482342"/>
              <a:gd name="connsiteX55" fmla="*/ 9736156 w 12192000"/>
              <a:gd name="connsiteY55" fmla="*/ 1581928 h 3482342"/>
              <a:gd name="connsiteX56" fmla="*/ 9693355 w 12192000"/>
              <a:gd name="connsiteY56" fmla="*/ 1602632 h 3482342"/>
              <a:gd name="connsiteX57" fmla="*/ 9664242 w 12192000"/>
              <a:gd name="connsiteY57" fmla="*/ 1622075 h 3482342"/>
              <a:gd name="connsiteX58" fmla="*/ 9579195 w 12192000"/>
              <a:gd name="connsiteY58" fmla="*/ 1648017 h 3482342"/>
              <a:gd name="connsiteX59" fmla="*/ 9433652 w 12192000"/>
              <a:gd name="connsiteY59" fmla="*/ 1681174 h 3482342"/>
              <a:gd name="connsiteX60" fmla="*/ 9403775 w 12192000"/>
              <a:gd name="connsiteY60" fmla="*/ 1690403 h 3482342"/>
              <a:gd name="connsiteX61" fmla="*/ 9382503 w 12192000"/>
              <a:gd name="connsiteY61" fmla="*/ 1706957 h 3482342"/>
              <a:gd name="connsiteX62" fmla="*/ 9381410 w 12192000"/>
              <a:gd name="connsiteY62" fmla="*/ 1718312 h 3482342"/>
              <a:gd name="connsiteX63" fmla="*/ 9365685 w 12192000"/>
              <a:gd name="connsiteY63" fmla="*/ 1724772 h 3482342"/>
              <a:gd name="connsiteX64" fmla="*/ 9278020 w 12192000"/>
              <a:gd name="connsiteY64" fmla="*/ 1741161 h 3482342"/>
              <a:gd name="connsiteX65" fmla="*/ 9217145 w 12192000"/>
              <a:gd name="connsiteY65" fmla="*/ 1771195 h 3482342"/>
              <a:gd name="connsiteX66" fmla="*/ 8955875 w 12192000"/>
              <a:gd name="connsiteY66" fmla="*/ 1796806 h 3482342"/>
              <a:gd name="connsiteX67" fmla="*/ 8648415 w 12192000"/>
              <a:gd name="connsiteY67" fmla="*/ 1878623 h 3482342"/>
              <a:gd name="connsiteX68" fmla="*/ 8538519 w 12192000"/>
              <a:gd name="connsiteY68" fmla="*/ 1894114 h 3482342"/>
              <a:gd name="connsiteX69" fmla="*/ 8506541 w 12192000"/>
              <a:gd name="connsiteY69" fmla="*/ 1905955 h 3482342"/>
              <a:gd name="connsiteX70" fmla="*/ 8236214 w 12192000"/>
              <a:gd name="connsiteY70" fmla="*/ 1909725 h 3482342"/>
              <a:gd name="connsiteX71" fmla="*/ 8132104 w 12192000"/>
              <a:gd name="connsiteY71" fmla="*/ 1895727 h 3482342"/>
              <a:gd name="connsiteX72" fmla="*/ 7918078 w 12192000"/>
              <a:gd name="connsiteY72" fmla="*/ 1862668 h 3482342"/>
              <a:gd name="connsiteX73" fmla="*/ 7817899 w 12192000"/>
              <a:gd name="connsiteY73" fmla="*/ 1862176 h 3482342"/>
              <a:gd name="connsiteX74" fmla="*/ 7768994 w 12192000"/>
              <a:gd name="connsiteY74" fmla="*/ 1855721 h 3482342"/>
              <a:gd name="connsiteX75" fmla="*/ 7618027 w 12192000"/>
              <a:gd name="connsiteY75" fmla="*/ 1830959 h 3482342"/>
              <a:gd name="connsiteX76" fmla="*/ 7449425 w 12192000"/>
              <a:gd name="connsiteY76" fmla="*/ 1810910 h 3482342"/>
              <a:gd name="connsiteX77" fmla="*/ 7342915 w 12192000"/>
              <a:gd name="connsiteY77" fmla="*/ 1819827 h 3482342"/>
              <a:gd name="connsiteX78" fmla="*/ 7255191 w 12192000"/>
              <a:gd name="connsiteY78" fmla="*/ 1834354 h 3482342"/>
              <a:gd name="connsiteX79" fmla="*/ 7131205 w 12192000"/>
              <a:gd name="connsiteY79" fmla="*/ 1845557 h 3482342"/>
              <a:gd name="connsiteX80" fmla="*/ 6941837 w 12192000"/>
              <a:gd name="connsiteY80" fmla="*/ 1840640 h 3482342"/>
              <a:gd name="connsiteX81" fmla="*/ 6837145 w 12192000"/>
              <a:gd name="connsiteY81" fmla="*/ 1870724 h 3482342"/>
              <a:gd name="connsiteX82" fmla="*/ 6753991 w 12192000"/>
              <a:gd name="connsiteY82" fmla="*/ 1860969 h 3482342"/>
              <a:gd name="connsiteX83" fmla="*/ 6727754 w 12192000"/>
              <a:gd name="connsiteY83" fmla="*/ 1882372 h 3482342"/>
              <a:gd name="connsiteX84" fmla="*/ 6723371 w 12192000"/>
              <a:gd name="connsiteY84" fmla="*/ 1886494 h 3482342"/>
              <a:gd name="connsiteX85" fmla="*/ 6702779 w 12192000"/>
              <a:gd name="connsiteY85" fmla="*/ 1893601 h 3482342"/>
              <a:gd name="connsiteX86" fmla="*/ 6686657 w 12192000"/>
              <a:gd name="connsiteY86" fmla="*/ 1907344 h 3482342"/>
              <a:gd name="connsiteX87" fmla="*/ 6651330 w 12192000"/>
              <a:gd name="connsiteY87" fmla="*/ 1922921 h 3482342"/>
              <a:gd name="connsiteX88" fmla="*/ 6622958 w 12192000"/>
              <a:gd name="connsiteY88" fmla="*/ 1936255 h 3482342"/>
              <a:gd name="connsiteX89" fmla="*/ 6522602 w 12192000"/>
              <a:gd name="connsiteY89" fmla="*/ 1954133 h 3482342"/>
              <a:gd name="connsiteX90" fmla="*/ 6444344 w 12192000"/>
              <a:gd name="connsiteY90" fmla="*/ 1969663 h 3482342"/>
              <a:gd name="connsiteX91" fmla="*/ 6409626 w 12192000"/>
              <a:gd name="connsiteY91" fmla="*/ 1978846 h 3482342"/>
              <a:gd name="connsiteX92" fmla="*/ 6333446 w 12192000"/>
              <a:gd name="connsiteY92" fmla="*/ 1997163 h 3482342"/>
              <a:gd name="connsiteX93" fmla="*/ 6294933 w 12192000"/>
              <a:gd name="connsiteY93" fmla="*/ 2019412 h 3482342"/>
              <a:gd name="connsiteX94" fmla="*/ 6238719 w 12192000"/>
              <a:gd name="connsiteY94" fmla="*/ 2042547 h 3482342"/>
              <a:gd name="connsiteX95" fmla="*/ 6187205 w 12192000"/>
              <a:gd name="connsiteY95" fmla="*/ 2060048 h 3482342"/>
              <a:gd name="connsiteX96" fmla="*/ 6138780 w 12192000"/>
              <a:gd name="connsiteY96" fmla="*/ 2081918 h 3482342"/>
              <a:gd name="connsiteX97" fmla="*/ 6120125 w 12192000"/>
              <a:gd name="connsiteY97" fmla="*/ 2109475 h 3482342"/>
              <a:gd name="connsiteX98" fmla="*/ 6056576 w 12192000"/>
              <a:gd name="connsiteY98" fmla="*/ 2120066 h 3482342"/>
              <a:gd name="connsiteX99" fmla="*/ 5993794 w 12192000"/>
              <a:gd name="connsiteY99" fmla="*/ 2122569 h 3482342"/>
              <a:gd name="connsiteX100" fmla="*/ 5943601 w 12192000"/>
              <a:gd name="connsiteY100" fmla="*/ 2137719 h 3482342"/>
              <a:gd name="connsiteX101" fmla="*/ 5898141 w 12192000"/>
              <a:gd name="connsiteY101" fmla="*/ 2144806 h 3482342"/>
              <a:gd name="connsiteX102" fmla="*/ 5855337 w 12192000"/>
              <a:gd name="connsiteY102" fmla="*/ 2137719 h 3482342"/>
              <a:gd name="connsiteX103" fmla="*/ 5817682 w 12192000"/>
              <a:gd name="connsiteY103" fmla="*/ 2157358 h 3482342"/>
              <a:gd name="connsiteX104" fmla="*/ 5735300 w 12192000"/>
              <a:gd name="connsiteY104" fmla="*/ 2158902 h 3482342"/>
              <a:gd name="connsiteX105" fmla="*/ 5591469 w 12192000"/>
              <a:gd name="connsiteY105" fmla="*/ 2178389 h 3482342"/>
              <a:gd name="connsiteX106" fmla="*/ 5505818 w 12192000"/>
              <a:gd name="connsiteY106" fmla="*/ 2194207 h 3482342"/>
              <a:gd name="connsiteX107" fmla="*/ 5452860 w 12192000"/>
              <a:gd name="connsiteY107" fmla="*/ 2180085 h 3482342"/>
              <a:gd name="connsiteX108" fmla="*/ 5414282 w 12192000"/>
              <a:gd name="connsiteY108" fmla="*/ 2183070 h 3482342"/>
              <a:gd name="connsiteX109" fmla="*/ 5368369 w 12192000"/>
              <a:gd name="connsiteY109" fmla="*/ 2204272 h 3482342"/>
              <a:gd name="connsiteX110" fmla="*/ 5336354 w 12192000"/>
              <a:gd name="connsiteY110" fmla="*/ 2218920 h 3482342"/>
              <a:gd name="connsiteX111" fmla="*/ 5291263 w 12192000"/>
              <a:gd name="connsiteY111" fmla="*/ 2239182 h 3482342"/>
              <a:gd name="connsiteX112" fmla="*/ 5255152 w 12192000"/>
              <a:gd name="connsiteY112" fmla="*/ 2247164 h 3482342"/>
              <a:gd name="connsiteX113" fmla="*/ 5233796 w 12192000"/>
              <a:gd name="connsiteY113" fmla="*/ 2268260 h 3482342"/>
              <a:gd name="connsiteX114" fmla="*/ 5212786 w 12192000"/>
              <a:gd name="connsiteY114" fmla="*/ 2296592 h 3482342"/>
              <a:gd name="connsiteX115" fmla="*/ 5173523 w 12192000"/>
              <a:gd name="connsiteY115" fmla="*/ 2309057 h 3482342"/>
              <a:gd name="connsiteX116" fmla="*/ 5123830 w 12192000"/>
              <a:gd name="connsiteY116" fmla="*/ 2307070 h 3482342"/>
              <a:gd name="connsiteX117" fmla="*/ 5065426 w 12192000"/>
              <a:gd name="connsiteY117" fmla="*/ 2324076 h 3482342"/>
              <a:gd name="connsiteX118" fmla="*/ 4975908 w 12192000"/>
              <a:gd name="connsiteY118" fmla="*/ 2364128 h 3482342"/>
              <a:gd name="connsiteX119" fmla="*/ 4913723 w 12192000"/>
              <a:gd name="connsiteY119" fmla="*/ 2385265 h 3482342"/>
              <a:gd name="connsiteX120" fmla="*/ 4746485 w 12192000"/>
              <a:gd name="connsiteY120" fmla="*/ 2451769 h 3482342"/>
              <a:gd name="connsiteX121" fmla="*/ 4681588 w 12192000"/>
              <a:gd name="connsiteY121" fmla="*/ 2467494 h 3482342"/>
              <a:gd name="connsiteX122" fmla="*/ 1783655 w 12192000"/>
              <a:gd name="connsiteY122" fmla="*/ 3163860 h 3482342"/>
              <a:gd name="connsiteX123" fmla="*/ 1325955 w 12192000"/>
              <a:gd name="connsiteY123" fmla="*/ 3176692 h 3482342"/>
              <a:gd name="connsiteX124" fmla="*/ 1190384 w 12192000"/>
              <a:gd name="connsiteY124" fmla="*/ 3203504 h 3482342"/>
              <a:gd name="connsiteX125" fmla="*/ 1094537 w 12192000"/>
              <a:gd name="connsiteY125" fmla="*/ 3229469 h 3482342"/>
              <a:gd name="connsiteX126" fmla="*/ 779276 w 12192000"/>
              <a:gd name="connsiteY126" fmla="*/ 3327290 h 3482342"/>
              <a:gd name="connsiteX127" fmla="*/ 600378 w 12192000"/>
              <a:gd name="connsiteY127" fmla="*/ 3335250 h 3482342"/>
              <a:gd name="connsiteX128" fmla="*/ 493457 w 12192000"/>
              <a:gd name="connsiteY128" fmla="*/ 3365044 h 3482342"/>
              <a:gd name="connsiteX129" fmla="*/ 349402 w 12192000"/>
              <a:gd name="connsiteY129" fmla="*/ 3380897 h 3482342"/>
              <a:gd name="connsiteX130" fmla="*/ 192183 w 12192000"/>
              <a:gd name="connsiteY130" fmla="*/ 3460075 h 3482342"/>
              <a:gd name="connsiteX131" fmla="*/ 46713 w 12192000"/>
              <a:gd name="connsiteY131" fmla="*/ 3462986 h 3482342"/>
              <a:gd name="connsiteX132" fmla="*/ 2765 w 12192000"/>
              <a:gd name="connsiteY132" fmla="*/ 3480770 h 3482342"/>
              <a:gd name="connsiteX133" fmla="*/ 0 w 12192000"/>
              <a:gd name="connsiteY133" fmla="*/ 3482342 h 3482342"/>
              <a:gd name="connsiteX134" fmla="*/ 0 w 12192000"/>
              <a:gd name="connsiteY13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71654 w 12192000"/>
              <a:gd name="connsiteY25" fmla="*/ 1177422 h 3482342"/>
              <a:gd name="connsiteX26" fmla="*/ 11028687 w 12192000"/>
              <a:gd name="connsiteY26" fmla="*/ 1199018 h 3482342"/>
              <a:gd name="connsiteX27" fmla="*/ 10974565 w 12192000"/>
              <a:gd name="connsiteY27" fmla="*/ 1226849 h 3482342"/>
              <a:gd name="connsiteX28" fmla="*/ 10960443 w 12192000"/>
              <a:gd name="connsiteY28" fmla="*/ 1244502 h 3482342"/>
              <a:gd name="connsiteX29" fmla="*/ 10879242 w 12192000"/>
              <a:gd name="connsiteY29" fmla="*/ 1269215 h 3482342"/>
              <a:gd name="connsiteX30" fmla="*/ 10850998 w 12192000"/>
              <a:gd name="connsiteY30" fmla="*/ 1269215 h 3482342"/>
              <a:gd name="connsiteX31" fmla="*/ 10815658 w 12192000"/>
              <a:gd name="connsiteY31" fmla="*/ 1287849 h 3482342"/>
              <a:gd name="connsiteX32" fmla="*/ 10723900 w 12192000"/>
              <a:gd name="connsiteY32" fmla="*/ 1318642 h 3482342"/>
              <a:gd name="connsiteX33" fmla="*/ 10699186 w 12192000"/>
              <a:gd name="connsiteY33" fmla="*/ 1322173 h 3482342"/>
              <a:gd name="connsiteX34" fmla="*/ 10676375 w 12192000"/>
              <a:gd name="connsiteY34" fmla="*/ 1342640 h 3482342"/>
              <a:gd name="connsiteX35" fmla="*/ 10636304 w 12192000"/>
              <a:gd name="connsiteY35" fmla="*/ 1342641 h 3482342"/>
              <a:gd name="connsiteX36" fmla="*/ 10603863 w 12192000"/>
              <a:gd name="connsiteY36" fmla="*/ 1346886 h 3482342"/>
              <a:gd name="connsiteX37" fmla="*/ 10573203 w 12192000"/>
              <a:gd name="connsiteY37" fmla="*/ 1351996 h 3482342"/>
              <a:gd name="connsiteX38" fmla="*/ 10547375 w 12192000"/>
              <a:gd name="connsiteY38" fmla="*/ 1375130 h 3482342"/>
              <a:gd name="connsiteX39" fmla="*/ 10513263 w 12192000"/>
              <a:gd name="connsiteY39" fmla="*/ 1371939 h 3482342"/>
              <a:gd name="connsiteX40" fmla="*/ 10487356 w 12192000"/>
              <a:gd name="connsiteY40" fmla="*/ 1385722 h 3482342"/>
              <a:gd name="connsiteX41" fmla="*/ 10464012 w 12192000"/>
              <a:gd name="connsiteY41" fmla="*/ 1391778 h 3482342"/>
              <a:gd name="connsiteX42" fmla="*/ 10439694 w 12192000"/>
              <a:gd name="connsiteY42" fmla="*/ 1406905 h 3482342"/>
              <a:gd name="connsiteX43" fmla="*/ 10405409 w 12192000"/>
              <a:gd name="connsiteY43" fmla="*/ 1422789 h 3482342"/>
              <a:gd name="connsiteX44" fmla="*/ 10370530 w 12192000"/>
              <a:gd name="connsiteY44" fmla="*/ 1441596 h 3482342"/>
              <a:gd name="connsiteX45" fmla="*/ 10300239 w 12192000"/>
              <a:gd name="connsiteY45" fmla="*/ 1456332 h 3482342"/>
              <a:gd name="connsiteX46" fmla="*/ 10264922 w 12192000"/>
              <a:gd name="connsiteY46" fmla="*/ 1472107 h 3482342"/>
              <a:gd name="connsiteX47" fmla="*/ 10229629 w 12192000"/>
              <a:gd name="connsiteY47" fmla="*/ 1470454 h 3482342"/>
              <a:gd name="connsiteX48" fmla="*/ 10201385 w 12192000"/>
              <a:gd name="connsiteY48" fmla="*/ 1477515 h 3482342"/>
              <a:gd name="connsiteX49" fmla="*/ 10151958 w 12192000"/>
              <a:gd name="connsiteY49" fmla="*/ 1477515 h 3482342"/>
              <a:gd name="connsiteX50" fmla="*/ 10120184 w 12192000"/>
              <a:gd name="connsiteY50" fmla="*/ 1466924 h 3482342"/>
              <a:gd name="connsiteX51" fmla="*/ 10081348 w 12192000"/>
              <a:gd name="connsiteY51" fmla="*/ 1481046 h 3482342"/>
              <a:gd name="connsiteX52" fmla="*/ 10058690 w 12192000"/>
              <a:gd name="connsiteY52" fmla="*/ 1474888 h 3482342"/>
              <a:gd name="connsiteX53" fmla="*/ 10004424 w 12192000"/>
              <a:gd name="connsiteY53" fmla="*/ 1489801 h 3482342"/>
              <a:gd name="connsiteX54" fmla="*/ 9999951 w 12192000"/>
              <a:gd name="connsiteY54" fmla="*/ 1499127 h 3482342"/>
              <a:gd name="connsiteX55" fmla="*/ 9845462 w 12192000"/>
              <a:gd name="connsiteY55" fmla="*/ 1548192 h 3482342"/>
              <a:gd name="connsiteX56" fmla="*/ 9736156 w 12192000"/>
              <a:gd name="connsiteY56" fmla="*/ 1581928 h 3482342"/>
              <a:gd name="connsiteX57" fmla="*/ 9693355 w 12192000"/>
              <a:gd name="connsiteY57" fmla="*/ 1602632 h 3482342"/>
              <a:gd name="connsiteX58" fmla="*/ 9664242 w 12192000"/>
              <a:gd name="connsiteY58" fmla="*/ 1622075 h 3482342"/>
              <a:gd name="connsiteX59" fmla="*/ 9579195 w 12192000"/>
              <a:gd name="connsiteY59" fmla="*/ 1648017 h 3482342"/>
              <a:gd name="connsiteX60" fmla="*/ 9433652 w 12192000"/>
              <a:gd name="connsiteY60" fmla="*/ 1681174 h 3482342"/>
              <a:gd name="connsiteX61" fmla="*/ 9403775 w 12192000"/>
              <a:gd name="connsiteY61" fmla="*/ 1690403 h 3482342"/>
              <a:gd name="connsiteX62" fmla="*/ 9382503 w 12192000"/>
              <a:gd name="connsiteY62" fmla="*/ 1706957 h 3482342"/>
              <a:gd name="connsiteX63" fmla="*/ 9381410 w 12192000"/>
              <a:gd name="connsiteY63" fmla="*/ 1718312 h 3482342"/>
              <a:gd name="connsiteX64" fmla="*/ 9365685 w 12192000"/>
              <a:gd name="connsiteY64" fmla="*/ 1724772 h 3482342"/>
              <a:gd name="connsiteX65" fmla="*/ 9278020 w 12192000"/>
              <a:gd name="connsiteY65" fmla="*/ 1741161 h 3482342"/>
              <a:gd name="connsiteX66" fmla="*/ 9217145 w 12192000"/>
              <a:gd name="connsiteY66" fmla="*/ 1771195 h 3482342"/>
              <a:gd name="connsiteX67" fmla="*/ 8955875 w 12192000"/>
              <a:gd name="connsiteY67" fmla="*/ 1796806 h 3482342"/>
              <a:gd name="connsiteX68" fmla="*/ 8648415 w 12192000"/>
              <a:gd name="connsiteY68" fmla="*/ 1878623 h 3482342"/>
              <a:gd name="connsiteX69" fmla="*/ 8538519 w 12192000"/>
              <a:gd name="connsiteY69" fmla="*/ 1894114 h 3482342"/>
              <a:gd name="connsiteX70" fmla="*/ 8506541 w 12192000"/>
              <a:gd name="connsiteY70" fmla="*/ 1905955 h 3482342"/>
              <a:gd name="connsiteX71" fmla="*/ 8236214 w 12192000"/>
              <a:gd name="connsiteY71" fmla="*/ 1909725 h 3482342"/>
              <a:gd name="connsiteX72" fmla="*/ 8132104 w 12192000"/>
              <a:gd name="connsiteY72" fmla="*/ 1895727 h 3482342"/>
              <a:gd name="connsiteX73" fmla="*/ 7918078 w 12192000"/>
              <a:gd name="connsiteY73" fmla="*/ 1862668 h 3482342"/>
              <a:gd name="connsiteX74" fmla="*/ 7817899 w 12192000"/>
              <a:gd name="connsiteY74" fmla="*/ 1862176 h 3482342"/>
              <a:gd name="connsiteX75" fmla="*/ 7768994 w 12192000"/>
              <a:gd name="connsiteY75" fmla="*/ 1855721 h 3482342"/>
              <a:gd name="connsiteX76" fmla="*/ 7618027 w 12192000"/>
              <a:gd name="connsiteY76" fmla="*/ 1830959 h 3482342"/>
              <a:gd name="connsiteX77" fmla="*/ 7449425 w 12192000"/>
              <a:gd name="connsiteY77" fmla="*/ 1810910 h 3482342"/>
              <a:gd name="connsiteX78" fmla="*/ 7342915 w 12192000"/>
              <a:gd name="connsiteY78" fmla="*/ 1819827 h 3482342"/>
              <a:gd name="connsiteX79" fmla="*/ 7255191 w 12192000"/>
              <a:gd name="connsiteY79" fmla="*/ 1834354 h 3482342"/>
              <a:gd name="connsiteX80" fmla="*/ 7131205 w 12192000"/>
              <a:gd name="connsiteY80" fmla="*/ 1845557 h 3482342"/>
              <a:gd name="connsiteX81" fmla="*/ 6941837 w 12192000"/>
              <a:gd name="connsiteY81" fmla="*/ 1840640 h 3482342"/>
              <a:gd name="connsiteX82" fmla="*/ 6837145 w 12192000"/>
              <a:gd name="connsiteY82" fmla="*/ 1870724 h 3482342"/>
              <a:gd name="connsiteX83" fmla="*/ 6753991 w 12192000"/>
              <a:gd name="connsiteY83" fmla="*/ 1860969 h 3482342"/>
              <a:gd name="connsiteX84" fmla="*/ 6727754 w 12192000"/>
              <a:gd name="connsiteY84" fmla="*/ 1882372 h 3482342"/>
              <a:gd name="connsiteX85" fmla="*/ 6723371 w 12192000"/>
              <a:gd name="connsiteY85" fmla="*/ 1886494 h 3482342"/>
              <a:gd name="connsiteX86" fmla="*/ 6702779 w 12192000"/>
              <a:gd name="connsiteY86" fmla="*/ 1893601 h 3482342"/>
              <a:gd name="connsiteX87" fmla="*/ 6686657 w 12192000"/>
              <a:gd name="connsiteY87" fmla="*/ 1907344 h 3482342"/>
              <a:gd name="connsiteX88" fmla="*/ 6651330 w 12192000"/>
              <a:gd name="connsiteY88" fmla="*/ 1922921 h 3482342"/>
              <a:gd name="connsiteX89" fmla="*/ 6622958 w 12192000"/>
              <a:gd name="connsiteY89" fmla="*/ 1936255 h 3482342"/>
              <a:gd name="connsiteX90" fmla="*/ 6522602 w 12192000"/>
              <a:gd name="connsiteY90" fmla="*/ 1954133 h 3482342"/>
              <a:gd name="connsiteX91" fmla="*/ 6444344 w 12192000"/>
              <a:gd name="connsiteY91" fmla="*/ 1969663 h 3482342"/>
              <a:gd name="connsiteX92" fmla="*/ 6409626 w 12192000"/>
              <a:gd name="connsiteY92" fmla="*/ 1978846 h 3482342"/>
              <a:gd name="connsiteX93" fmla="*/ 6333446 w 12192000"/>
              <a:gd name="connsiteY93" fmla="*/ 1997163 h 3482342"/>
              <a:gd name="connsiteX94" fmla="*/ 6294933 w 12192000"/>
              <a:gd name="connsiteY94" fmla="*/ 2019412 h 3482342"/>
              <a:gd name="connsiteX95" fmla="*/ 6238719 w 12192000"/>
              <a:gd name="connsiteY95" fmla="*/ 2042547 h 3482342"/>
              <a:gd name="connsiteX96" fmla="*/ 6187205 w 12192000"/>
              <a:gd name="connsiteY96" fmla="*/ 2060048 h 3482342"/>
              <a:gd name="connsiteX97" fmla="*/ 6138780 w 12192000"/>
              <a:gd name="connsiteY97" fmla="*/ 2081918 h 3482342"/>
              <a:gd name="connsiteX98" fmla="*/ 6120125 w 12192000"/>
              <a:gd name="connsiteY98" fmla="*/ 2109475 h 3482342"/>
              <a:gd name="connsiteX99" fmla="*/ 6056576 w 12192000"/>
              <a:gd name="connsiteY99" fmla="*/ 2120066 h 3482342"/>
              <a:gd name="connsiteX100" fmla="*/ 5993794 w 12192000"/>
              <a:gd name="connsiteY100" fmla="*/ 2122569 h 3482342"/>
              <a:gd name="connsiteX101" fmla="*/ 5943601 w 12192000"/>
              <a:gd name="connsiteY101" fmla="*/ 2137719 h 3482342"/>
              <a:gd name="connsiteX102" fmla="*/ 5898141 w 12192000"/>
              <a:gd name="connsiteY102" fmla="*/ 2144806 h 3482342"/>
              <a:gd name="connsiteX103" fmla="*/ 5855337 w 12192000"/>
              <a:gd name="connsiteY103" fmla="*/ 2137719 h 3482342"/>
              <a:gd name="connsiteX104" fmla="*/ 5817682 w 12192000"/>
              <a:gd name="connsiteY104" fmla="*/ 2157358 h 3482342"/>
              <a:gd name="connsiteX105" fmla="*/ 5735300 w 12192000"/>
              <a:gd name="connsiteY105" fmla="*/ 2158902 h 3482342"/>
              <a:gd name="connsiteX106" fmla="*/ 5591469 w 12192000"/>
              <a:gd name="connsiteY106" fmla="*/ 2178389 h 3482342"/>
              <a:gd name="connsiteX107" fmla="*/ 5505818 w 12192000"/>
              <a:gd name="connsiteY107" fmla="*/ 2194207 h 3482342"/>
              <a:gd name="connsiteX108" fmla="*/ 5452860 w 12192000"/>
              <a:gd name="connsiteY108" fmla="*/ 2180085 h 3482342"/>
              <a:gd name="connsiteX109" fmla="*/ 5414282 w 12192000"/>
              <a:gd name="connsiteY109" fmla="*/ 2183070 h 3482342"/>
              <a:gd name="connsiteX110" fmla="*/ 5368369 w 12192000"/>
              <a:gd name="connsiteY110" fmla="*/ 2204272 h 3482342"/>
              <a:gd name="connsiteX111" fmla="*/ 5336354 w 12192000"/>
              <a:gd name="connsiteY111" fmla="*/ 2218920 h 3482342"/>
              <a:gd name="connsiteX112" fmla="*/ 5291263 w 12192000"/>
              <a:gd name="connsiteY112" fmla="*/ 2239182 h 3482342"/>
              <a:gd name="connsiteX113" fmla="*/ 5255152 w 12192000"/>
              <a:gd name="connsiteY113" fmla="*/ 2247164 h 3482342"/>
              <a:gd name="connsiteX114" fmla="*/ 5233796 w 12192000"/>
              <a:gd name="connsiteY114" fmla="*/ 2268260 h 3482342"/>
              <a:gd name="connsiteX115" fmla="*/ 5212786 w 12192000"/>
              <a:gd name="connsiteY115" fmla="*/ 2296592 h 3482342"/>
              <a:gd name="connsiteX116" fmla="*/ 5173523 w 12192000"/>
              <a:gd name="connsiteY116" fmla="*/ 2309057 h 3482342"/>
              <a:gd name="connsiteX117" fmla="*/ 5123830 w 12192000"/>
              <a:gd name="connsiteY117" fmla="*/ 2307070 h 3482342"/>
              <a:gd name="connsiteX118" fmla="*/ 5065426 w 12192000"/>
              <a:gd name="connsiteY118" fmla="*/ 2324076 h 3482342"/>
              <a:gd name="connsiteX119" fmla="*/ 4975908 w 12192000"/>
              <a:gd name="connsiteY119" fmla="*/ 2364128 h 3482342"/>
              <a:gd name="connsiteX120" fmla="*/ 4913723 w 12192000"/>
              <a:gd name="connsiteY120" fmla="*/ 2385265 h 3482342"/>
              <a:gd name="connsiteX121" fmla="*/ 4746485 w 12192000"/>
              <a:gd name="connsiteY121" fmla="*/ 2451769 h 3482342"/>
              <a:gd name="connsiteX122" fmla="*/ 4681588 w 12192000"/>
              <a:gd name="connsiteY122" fmla="*/ 2467494 h 3482342"/>
              <a:gd name="connsiteX123" fmla="*/ 1783655 w 12192000"/>
              <a:gd name="connsiteY123" fmla="*/ 3163860 h 3482342"/>
              <a:gd name="connsiteX124" fmla="*/ 1325955 w 12192000"/>
              <a:gd name="connsiteY124" fmla="*/ 3176692 h 3482342"/>
              <a:gd name="connsiteX125" fmla="*/ 1190384 w 12192000"/>
              <a:gd name="connsiteY125" fmla="*/ 3203504 h 3482342"/>
              <a:gd name="connsiteX126" fmla="*/ 1094537 w 12192000"/>
              <a:gd name="connsiteY126" fmla="*/ 3229469 h 3482342"/>
              <a:gd name="connsiteX127" fmla="*/ 779276 w 12192000"/>
              <a:gd name="connsiteY127" fmla="*/ 3327290 h 3482342"/>
              <a:gd name="connsiteX128" fmla="*/ 600378 w 12192000"/>
              <a:gd name="connsiteY128" fmla="*/ 3335250 h 3482342"/>
              <a:gd name="connsiteX129" fmla="*/ 493457 w 12192000"/>
              <a:gd name="connsiteY129" fmla="*/ 3365044 h 3482342"/>
              <a:gd name="connsiteX130" fmla="*/ 349402 w 12192000"/>
              <a:gd name="connsiteY130" fmla="*/ 3380897 h 3482342"/>
              <a:gd name="connsiteX131" fmla="*/ 192183 w 12192000"/>
              <a:gd name="connsiteY131" fmla="*/ 3460075 h 3482342"/>
              <a:gd name="connsiteX132" fmla="*/ 46713 w 12192000"/>
              <a:gd name="connsiteY132" fmla="*/ 3462986 h 3482342"/>
              <a:gd name="connsiteX133" fmla="*/ 2765 w 12192000"/>
              <a:gd name="connsiteY133" fmla="*/ 3480770 h 3482342"/>
              <a:gd name="connsiteX134" fmla="*/ 0 w 12192000"/>
              <a:gd name="connsiteY134" fmla="*/ 3482342 h 3482342"/>
              <a:gd name="connsiteX135" fmla="*/ 0 w 12192000"/>
              <a:gd name="connsiteY13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601229 w 12192000"/>
              <a:gd name="connsiteY15" fmla="*/ 785537 h 3482342"/>
              <a:gd name="connsiteX16" fmla="*/ 11501920 w 12192000"/>
              <a:gd name="connsiteY16" fmla="*/ 813109 h 3482342"/>
              <a:gd name="connsiteX17" fmla="*/ 11405286 w 12192000"/>
              <a:gd name="connsiteY17" fmla="*/ 849086 h 3482342"/>
              <a:gd name="connsiteX18" fmla="*/ 11338523 w 12192000"/>
              <a:gd name="connsiteY18" fmla="*/ 852810 h 3482342"/>
              <a:gd name="connsiteX19" fmla="*/ 11313493 w 12192000"/>
              <a:gd name="connsiteY19" fmla="*/ 880860 h 3482342"/>
              <a:gd name="connsiteX20" fmla="*/ 11228040 w 12192000"/>
              <a:gd name="connsiteY20" fmla="*/ 958953 h 3482342"/>
              <a:gd name="connsiteX21" fmla="*/ 11196987 w 12192000"/>
              <a:gd name="connsiteY21" fmla="*/ 1000897 h 3482342"/>
              <a:gd name="connsiteX22" fmla="*/ 11193568 w 12192000"/>
              <a:gd name="connsiteY22" fmla="*/ 1039464 h 3482342"/>
              <a:gd name="connsiteX23" fmla="*/ 11175804 w 12192000"/>
              <a:gd name="connsiteY23" fmla="*/ 1067977 h 3482342"/>
              <a:gd name="connsiteX24" fmla="*/ 11133438 w 12192000"/>
              <a:gd name="connsiteY24" fmla="*/ 1106812 h 3482342"/>
              <a:gd name="connsiteX25" fmla="*/ 11120819 w 12192000"/>
              <a:gd name="connsiteY25" fmla="*/ 1126133 h 3482342"/>
              <a:gd name="connsiteX26" fmla="*/ 11071654 w 12192000"/>
              <a:gd name="connsiteY26" fmla="*/ 1177422 h 3482342"/>
              <a:gd name="connsiteX27" fmla="*/ 11028687 w 12192000"/>
              <a:gd name="connsiteY27" fmla="*/ 1199018 h 3482342"/>
              <a:gd name="connsiteX28" fmla="*/ 10974565 w 12192000"/>
              <a:gd name="connsiteY28" fmla="*/ 1226849 h 3482342"/>
              <a:gd name="connsiteX29" fmla="*/ 10960443 w 12192000"/>
              <a:gd name="connsiteY29" fmla="*/ 1244502 h 3482342"/>
              <a:gd name="connsiteX30" fmla="*/ 10879242 w 12192000"/>
              <a:gd name="connsiteY30" fmla="*/ 1269215 h 3482342"/>
              <a:gd name="connsiteX31" fmla="*/ 10850998 w 12192000"/>
              <a:gd name="connsiteY31" fmla="*/ 1269215 h 3482342"/>
              <a:gd name="connsiteX32" fmla="*/ 10815658 w 12192000"/>
              <a:gd name="connsiteY32" fmla="*/ 1287849 h 3482342"/>
              <a:gd name="connsiteX33" fmla="*/ 10723900 w 12192000"/>
              <a:gd name="connsiteY33" fmla="*/ 1318642 h 3482342"/>
              <a:gd name="connsiteX34" fmla="*/ 10699186 w 12192000"/>
              <a:gd name="connsiteY34" fmla="*/ 1322173 h 3482342"/>
              <a:gd name="connsiteX35" fmla="*/ 10676375 w 12192000"/>
              <a:gd name="connsiteY35" fmla="*/ 1342640 h 3482342"/>
              <a:gd name="connsiteX36" fmla="*/ 10636304 w 12192000"/>
              <a:gd name="connsiteY36" fmla="*/ 1342641 h 3482342"/>
              <a:gd name="connsiteX37" fmla="*/ 10603863 w 12192000"/>
              <a:gd name="connsiteY37" fmla="*/ 1346886 h 3482342"/>
              <a:gd name="connsiteX38" fmla="*/ 10573203 w 12192000"/>
              <a:gd name="connsiteY38" fmla="*/ 1351996 h 3482342"/>
              <a:gd name="connsiteX39" fmla="*/ 10547375 w 12192000"/>
              <a:gd name="connsiteY39" fmla="*/ 1375130 h 3482342"/>
              <a:gd name="connsiteX40" fmla="*/ 10513263 w 12192000"/>
              <a:gd name="connsiteY40" fmla="*/ 1371939 h 3482342"/>
              <a:gd name="connsiteX41" fmla="*/ 10487356 w 12192000"/>
              <a:gd name="connsiteY41" fmla="*/ 1385722 h 3482342"/>
              <a:gd name="connsiteX42" fmla="*/ 10464012 w 12192000"/>
              <a:gd name="connsiteY42" fmla="*/ 1391778 h 3482342"/>
              <a:gd name="connsiteX43" fmla="*/ 10439694 w 12192000"/>
              <a:gd name="connsiteY43" fmla="*/ 1406905 h 3482342"/>
              <a:gd name="connsiteX44" fmla="*/ 10405409 w 12192000"/>
              <a:gd name="connsiteY44" fmla="*/ 1422789 h 3482342"/>
              <a:gd name="connsiteX45" fmla="*/ 10370530 w 12192000"/>
              <a:gd name="connsiteY45" fmla="*/ 1441596 h 3482342"/>
              <a:gd name="connsiteX46" fmla="*/ 10300239 w 12192000"/>
              <a:gd name="connsiteY46" fmla="*/ 1456332 h 3482342"/>
              <a:gd name="connsiteX47" fmla="*/ 10264922 w 12192000"/>
              <a:gd name="connsiteY47" fmla="*/ 1472107 h 3482342"/>
              <a:gd name="connsiteX48" fmla="*/ 10229629 w 12192000"/>
              <a:gd name="connsiteY48" fmla="*/ 1470454 h 3482342"/>
              <a:gd name="connsiteX49" fmla="*/ 10201385 w 12192000"/>
              <a:gd name="connsiteY49" fmla="*/ 1477515 h 3482342"/>
              <a:gd name="connsiteX50" fmla="*/ 10151958 w 12192000"/>
              <a:gd name="connsiteY50" fmla="*/ 1477515 h 3482342"/>
              <a:gd name="connsiteX51" fmla="*/ 10120184 w 12192000"/>
              <a:gd name="connsiteY51" fmla="*/ 1466924 h 3482342"/>
              <a:gd name="connsiteX52" fmla="*/ 10081348 w 12192000"/>
              <a:gd name="connsiteY52" fmla="*/ 1481046 h 3482342"/>
              <a:gd name="connsiteX53" fmla="*/ 10058690 w 12192000"/>
              <a:gd name="connsiteY53" fmla="*/ 1474888 h 3482342"/>
              <a:gd name="connsiteX54" fmla="*/ 10004424 w 12192000"/>
              <a:gd name="connsiteY54" fmla="*/ 1489801 h 3482342"/>
              <a:gd name="connsiteX55" fmla="*/ 9999951 w 12192000"/>
              <a:gd name="connsiteY55" fmla="*/ 1499127 h 3482342"/>
              <a:gd name="connsiteX56" fmla="*/ 9845462 w 12192000"/>
              <a:gd name="connsiteY56" fmla="*/ 1548192 h 3482342"/>
              <a:gd name="connsiteX57" fmla="*/ 9736156 w 12192000"/>
              <a:gd name="connsiteY57" fmla="*/ 1581928 h 3482342"/>
              <a:gd name="connsiteX58" fmla="*/ 9693355 w 12192000"/>
              <a:gd name="connsiteY58" fmla="*/ 1602632 h 3482342"/>
              <a:gd name="connsiteX59" fmla="*/ 9664242 w 12192000"/>
              <a:gd name="connsiteY59" fmla="*/ 1622075 h 3482342"/>
              <a:gd name="connsiteX60" fmla="*/ 9579195 w 12192000"/>
              <a:gd name="connsiteY60" fmla="*/ 1648017 h 3482342"/>
              <a:gd name="connsiteX61" fmla="*/ 9433652 w 12192000"/>
              <a:gd name="connsiteY61" fmla="*/ 1681174 h 3482342"/>
              <a:gd name="connsiteX62" fmla="*/ 9403775 w 12192000"/>
              <a:gd name="connsiteY62" fmla="*/ 1690403 h 3482342"/>
              <a:gd name="connsiteX63" fmla="*/ 9382503 w 12192000"/>
              <a:gd name="connsiteY63" fmla="*/ 1706957 h 3482342"/>
              <a:gd name="connsiteX64" fmla="*/ 9381410 w 12192000"/>
              <a:gd name="connsiteY64" fmla="*/ 1718312 h 3482342"/>
              <a:gd name="connsiteX65" fmla="*/ 9365685 w 12192000"/>
              <a:gd name="connsiteY65" fmla="*/ 1724772 h 3482342"/>
              <a:gd name="connsiteX66" fmla="*/ 9278020 w 12192000"/>
              <a:gd name="connsiteY66" fmla="*/ 1741161 h 3482342"/>
              <a:gd name="connsiteX67" fmla="*/ 9217145 w 12192000"/>
              <a:gd name="connsiteY67" fmla="*/ 1771195 h 3482342"/>
              <a:gd name="connsiteX68" fmla="*/ 8955875 w 12192000"/>
              <a:gd name="connsiteY68" fmla="*/ 1796806 h 3482342"/>
              <a:gd name="connsiteX69" fmla="*/ 8648415 w 12192000"/>
              <a:gd name="connsiteY69" fmla="*/ 1878623 h 3482342"/>
              <a:gd name="connsiteX70" fmla="*/ 8538519 w 12192000"/>
              <a:gd name="connsiteY70" fmla="*/ 1894114 h 3482342"/>
              <a:gd name="connsiteX71" fmla="*/ 8506541 w 12192000"/>
              <a:gd name="connsiteY71" fmla="*/ 1905955 h 3482342"/>
              <a:gd name="connsiteX72" fmla="*/ 8236214 w 12192000"/>
              <a:gd name="connsiteY72" fmla="*/ 1909725 h 3482342"/>
              <a:gd name="connsiteX73" fmla="*/ 8132104 w 12192000"/>
              <a:gd name="connsiteY73" fmla="*/ 1895727 h 3482342"/>
              <a:gd name="connsiteX74" fmla="*/ 7918078 w 12192000"/>
              <a:gd name="connsiteY74" fmla="*/ 1862668 h 3482342"/>
              <a:gd name="connsiteX75" fmla="*/ 7817899 w 12192000"/>
              <a:gd name="connsiteY75" fmla="*/ 1862176 h 3482342"/>
              <a:gd name="connsiteX76" fmla="*/ 7768994 w 12192000"/>
              <a:gd name="connsiteY76" fmla="*/ 1855721 h 3482342"/>
              <a:gd name="connsiteX77" fmla="*/ 7618027 w 12192000"/>
              <a:gd name="connsiteY77" fmla="*/ 1830959 h 3482342"/>
              <a:gd name="connsiteX78" fmla="*/ 7449425 w 12192000"/>
              <a:gd name="connsiteY78" fmla="*/ 1810910 h 3482342"/>
              <a:gd name="connsiteX79" fmla="*/ 7342915 w 12192000"/>
              <a:gd name="connsiteY79" fmla="*/ 1819827 h 3482342"/>
              <a:gd name="connsiteX80" fmla="*/ 7255191 w 12192000"/>
              <a:gd name="connsiteY80" fmla="*/ 1834354 h 3482342"/>
              <a:gd name="connsiteX81" fmla="*/ 7131205 w 12192000"/>
              <a:gd name="connsiteY81" fmla="*/ 1845557 h 3482342"/>
              <a:gd name="connsiteX82" fmla="*/ 6941837 w 12192000"/>
              <a:gd name="connsiteY82" fmla="*/ 1840640 h 3482342"/>
              <a:gd name="connsiteX83" fmla="*/ 6837145 w 12192000"/>
              <a:gd name="connsiteY83" fmla="*/ 1870724 h 3482342"/>
              <a:gd name="connsiteX84" fmla="*/ 6753991 w 12192000"/>
              <a:gd name="connsiteY84" fmla="*/ 1860969 h 3482342"/>
              <a:gd name="connsiteX85" fmla="*/ 6727754 w 12192000"/>
              <a:gd name="connsiteY85" fmla="*/ 1882372 h 3482342"/>
              <a:gd name="connsiteX86" fmla="*/ 6723371 w 12192000"/>
              <a:gd name="connsiteY86" fmla="*/ 1886494 h 3482342"/>
              <a:gd name="connsiteX87" fmla="*/ 6702779 w 12192000"/>
              <a:gd name="connsiteY87" fmla="*/ 1893601 h 3482342"/>
              <a:gd name="connsiteX88" fmla="*/ 6686657 w 12192000"/>
              <a:gd name="connsiteY88" fmla="*/ 1907344 h 3482342"/>
              <a:gd name="connsiteX89" fmla="*/ 6651330 w 12192000"/>
              <a:gd name="connsiteY89" fmla="*/ 1922921 h 3482342"/>
              <a:gd name="connsiteX90" fmla="*/ 6622958 w 12192000"/>
              <a:gd name="connsiteY90" fmla="*/ 1936255 h 3482342"/>
              <a:gd name="connsiteX91" fmla="*/ 6522602 w 12192000"/>
              <a:gd name="connsiteY91" fmla="*/ 1954133 h 3482342"/>
              <a:gd name="connsiteX92" fmla="*/ 6444344 w 12192000"/>
              <a:gd name="connsiteY92" fmla="*/ 1969663 h 3482342"/>
              <a:gd name="connsiteX93" fmla="*/ 6409626 w 12192000"/>
              <a:gd name="connsiteY93" fmla="*/ 1978846 h 3482342"/>
              <a:gd name="connsiteX94" fmla="*/ 6333446 w 12192000"/>
              <a:gd name="connsiteY94" fmla="*/ 1997163 h 3482342"/>
              <a:gd name="connsiteX95" fmla="*/ 6294933 w 12192000"/>
              <a:gd name="connsiteY95" fmla="*/ 2019412 h 3482342"/>
              <a:gd name="connsiteX96" fmla="*/ 6238719 w 12192000"/>
              <a:gd name="connsiteY96" fmla="*/ 2042547 h 3482342"/>
              <a:gd name="connsiteX97" fmla="*/ 6187205 w 12192000"/>
              <a:gd name="connsiteY97" fmla="*/ 2060048 h 3482342"/>
              <a:gd name="connsiteX98" fmla="*/ 6138780 w 12192000"/>
              <a:gd name="connsiteY98" fmla="*/ 2081918 h 3482342"/>
              <a:gd name="connsiteX99" fmla="*/ 6120125 w 12192000"/>
              <a:gd name="connsiteY99" fmla="*/ 2109475 h 3482342"/>
              <a:gd name="connsiteX100" fmla="*/ 6056576 w 12192000"/>
              <a:gd name="connsiteY100" fmla="*/ 2120066 h 3482342"/>
              <a:gd name="connsiteX101" fmla="*/ 5993794 w 12192000"/>
              <a:gd name="connsiteY101" fmla="*/ 2122569 h 3482342"/>
              <a:gd name="connsiteX102" fmla="*/ 5943601 w 12192000"/>
              <a:gd name="connsiteY102" fmla="*/ 2137719 h 3482342"/>
              <a:gd name="connsiteX103" fmla="*/ 5898141 w 12192000"/>
              <a:gd name="connsiteY103" fmla="*/ 2144806 h 3482342"/>
              <a:gd name="connsiteX104" fmla="*/ 5855337 w 12192000"/>
              <a:gd name="connsiteY104" fmla="*/ 2137719 h 3482342"/>
              <a:gd name="connsiteX105" fmla="*/ 5817682 w 12192000"/>
              <a:gd name="connsiteY105" fmla="*/ 2157358 h 3482342"/>
              <a:gd name="connsiteX106" fmla="*/ 5735300 w 12192000"/>
              <a:gd name="connsiteY106" fmla="*/ 2158902 h 3482342"/>
              <a:gd name="connsiteX107" fmla="*/ 5591469 w 12192000"/>
              <a:gd name="connsiteY107" fmla="*/ 2178389 h 3482342"/>
              <a:gd name="connsiteX108" fmla="*/ 5505818 w 12192000"/>
              <a:gd name="connsiteY108" fmla="*/ 2194207 h 3482342"/>
              <a:gd name="connsiteX109" fmla="*/ 5452860 w 12192000"/>
              <a:gd name="connsiteY109" fmla="*/ 2180085 h 3482342"/>
              <a:gd name="connsiteX110" fmla="*/ 5414282 w 12192000"/>
              <a:gd name="connsiteY110" fmla="*/ 2183070 h 3482342"/>
              <a:gd name="connsiteX111" fmla="*/ 5368369 w 12192000"/>
              <a:gd name="connsiteY111" fmla="*/ 2204272 h 3482342"/>
              <a:gd name="connsiteX112" fmla="*/ 5336354 w 12192000"/>
              <a:gd name="connsiteY112" fmla="*/ 2218920 h 3482342"/>
              <a:gd name="connsiteX113" fmla="*/ 5291263 w 12192000"/>
              <a:gd name="connsiteY113" fmla="*/ 2239182 h 3482342"/>
              <a:gd name="connsiteX114" fmla="*/ 5255152 w 12192000"/>
              <a:gd name="connsiteY114" fmla="*/ 2247164 h 3482342"/>
              <a:gd name="connsiteX115" fmla="*/ 5233796 w 12192000"/>
              <a:gd name="connsiteY115" fmla="*/ 2268260 h 3482342"/>
              <a:gd name="connsiteX116" fmla="*/ 5212786 w 12192000"/>
              <a:gd name="connsiteY116" fmla="*/ 2296592 h 3482342"/>
              <a:gd name="connsiteX117" fmla="*/ 5173523 w 12192000"/>
              <a:gd name="connsiteY117" fmla="*/ 2309057 h 3482342"/>
              <a:gd name="connsiteX118" fmla="*/ 5123830 w 12192000"/>
              <a:gd name="connsiteY118" fmla="*/ 2307070 h 3482342"/>
              <a:gd name="connsiteX119" fmla="*/ 5065426 w 12192000"/>
              <a:gd name="connsiteY119" fmla="*/ 2324076 h 3482342"/>
              <a:gd name="connsiteX120" fmla="*/ 4975908 w 12192000"/>
              <a:gd name="connsiteY120" fmla="*/ 2364128 h 3482342"/>
              <a:gd name="connsiteX121" fmla="*/ 4913723 w 12192000"/>
              <a:gd name="connsiteY121" fmla="*/ 2385265 h 3482342"/>
              <a:gd name="connsiteX122" fmla="*/ 4746485 w 12192000"/>
              <a:gd name="connsiteY122" fmla="*/ 2451769 h 3482342"/>
              <a:gd name="connsiteX123" fmla="*/ 4681588 w 12192000"/>
              <a:gd name="connsiteY123" fmla="*/ 2467494 h 3482342"/>
              <a:gd name="connsiteX124" fmla="*/ 1783655 w 12192000"/>
              <a:gd name="connsiteY124" fmla="*/ 3163860 h 3482342"/>
              <a:gd name="connsiteX125" fmla="*/ 1325955 w 12192000"/>
              <a:gd name="connsiteY125" fmla="*/ 3176692 h 3482342"/>
              <a:gd name="connsiteX126" fmla="*/ 1190384 w 12192000"/>
              <a:gd name="connsiteY126" fmla="*/ 3203504 h 3482342"/>
              <a:gd name="connsiteX127" fmla="*/ 1094537 w 12192000"/>
              <a:gd name="connsiteY127" fmla="*/ 3229469 h 3482342"/>
              <a:gd name="connsiteX128" fmla="*/ 779276 w 12192000"/>
              <a:gd name="connsiteY128" fmla="*/ 3327290 h 3482342"/>
              <a:gd name="connsiteX129" fmla="*/ 600378 w 12192000"/>
              <a:gd name="connsiteY129" fmla="*/ 3335250 h 3482342"/>
              <a:gd name="connsiteX130" fmla="*/ 493457 w 12192000"/>
              <a:gd name="connsiteY130" fmla="*/ 3365044 h 3482342"/>
              <a:gd name="connsiteX131" fmla="*/ 349402 w 12192000"/>
              <a:gd name="connsiteY131" fmla="*/ 3380897 h 3482342"/>
              <a:gd name="connsiteX132" fmla="*/ 192183 w 12192000"/>
              <a:gd name="connsiteY132" fmla="*/ 3460075 h 3482342"/>
              <a:gd name="connsiteX133" fmla="*/ 46713 w 12192000"/>
              <a:gd name="connsiteY133" fmla="*/ 3462986 h 3482342"/>
              <a:gd name="connsiteX134" fmla="*/ 2765 w 12192000"/>
              <a:gd name="connsiteY134" fmla="*/ 3480770 h 3482342"/>
              <a:gd name="connsiteX135" fmla="*/ 0 w 12192000"/>
              <a:gd name="connsiteY135" fmla="*/ 3482342 h 3482342"/>
              <a:gd name="connsiteX136" fmla="*/ 0 w 12192000"/>
              <a:gd name="connsiteY13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7717 w 12192000"/>
              <a:gd name="connsiteY14" fmla="*/ 746701 h 3482342"/>
              <a:gd name="connsiteX15" fmla="*/ 11656818 w 12192000"/>
              <a:gd name="connsiteY15" fmla="*/ 769062 h 3482342"/>
              <a:gd name="connsiteX16" fmla="*/ 11601229 w 12192000"/>
              <a:gd name="connsiteY16" fmla="*/ 785537 h 3482342"/>
              <a:gd name="connsiteX17" fmla="*/ 11501920 w 12192000"/>
              <a:gd name="connsiteY17" fmla="*/ 813109 h 3482342"/>
              <a:gd name="connsiteX18" fmla="*/ 11405286 w 12192000"/>
              <a:gd name="connsiteY18" fmla="*/ 849086 h 3482342"/>
              <a:gd name="connsiteX19" fmla="*/ 11338523 w 12192000"/>
              <a:gd name="connsiteY19" fmla="*/ 852810 h 3482342"/>
              <a:gd name="connsiteX20" fmla="*/ 11313493 w 12192000"/>
              <a:gd name="connsiteY20" fmla="*/ 880860 h 3482342"/>
              <a:gd name="connsiteX21" fmla="*/ 11228040 w 12192000"/>
              <a:gd name="connsiteY21" fmla="*/ 958953 h 3482342"/>
              <a:gd name="connsiteX22" fmla="*/ 11196987 w 12192000"/>
              <a:gd name="connsiteY22" fmla="*/ 1000897 h 3482342"/>
              <a:gd name="connsiteX23" fmla="*/ 11193568 w 12192000"/>
              <a:gd name="connsiteY23" fmla="*/ 1039464 h 3482342"/>
              <a:gd name="connsiteX24" fmla="*/ 11175804 w 12192000"/>
              <a:gd name="connsiteY24" fmla="*/ 1067977 h 3482342"/>
              <a:gd name="connsiteX25" fmla="*/ 11133438 w 12192000"/>
              <a:gd name="connsiteY25" fmla="*/ 1106812 h 3482342"/>
              <a:gd name="connsiteX26" fmla="*/ 11120819 w 12192000"/>
              <a:gd name="connsiteY26" fmla="*/ 1126133 h 3482342"/>
              <a:gd name="connsiteX27" fmla="*/ 11071654 w 12192000"/>
              <a:gd name="connsiteY27" fmla="*/ 1177422 h 3482342"/>
              <a:gd name="connsiteX28" fmla="*/ 11028687 w 12192000"/>
              <a:gd name="connsiteY28" fmla="*/ 1199018 h 3482342"/>
              <a:gd name="connsiteX29" fmla="*/ 10974565 w 12192000"/>
              <a:gd name="connsiteY29" fmla="*/ 1226849 h 3482342"/>
              <a:gd name="connsiteX30" fmla="*/ 10960443 w 12192000"/>
              <a:gd name="connsiteY30" fmla="*/ 1244502 h 3482342"/>
              <a:gd name="connsiteX31" fmla="*/ 10879242 w 12192000"/>
              <a:gd name="connsiteY31" fmla="*/ 1269215 h 3482342"/>
              <a:gd name="connsiteX32" fmla="*/ 10850998 w 12192000"/>
              <a:gd name="connsiteY32" fmla="*/ 1269215 h 3482342"/>
              <a:gd name="connsiteX33" fmla="*/ 10815658 w 12192000"/>
              <a:gd name="connsiteY33" fmla="*/ 1287849 h 3482342"/>
              <a:gd name="connsiteX34" fmla="*/ 10723900 w 12192000"/>
              <a:gd name="connsiteY34" fmla="*/ 1318642 h 3482342"/>
              <a:gd name="connsiteX35" fmla="*/ 10699186 w 12192000"/>
              <a:gd name="connsiteY35" fmla="*/ 1322173 h 3482342"/>
              <a:gd name="connsiteX36" fmla="*/ 10676375 w 12192000"/>
              <a:gd name="connsiteY36" fmla="*/ 1342640 h 3482342"/>
              <a:gd name="connsiteX37" fmla="*/ 10636304 w 12192000"/>
              <a:gd name="connsiteY37" fmla="*/ 1342641 h 3482342"/>
              <a:gd name="connsiteX38" fmla="*/ 10603863 w 12192000"/>
              <a:gd name="connsiteY38" fmla="*/ 1346886 h 3482342"/>
              <a:gd name="connsiteX39" fmla="*/ 10573203 w 12192000"/>
              <a:gd name="connsiteY39" fmla="*/ 1351996 h 3482342"/>
              <a:gd name="connsiteX40" fmla="*/ 10547375 w 12192000"/>
              <a:gd name="connsiteY40" fmla="*/ 1375130 h 3482342"/>
              <a:gd name="connsiteX41" fmla="*/ 10513263 w 12192000"/>
              <a:gd name="connsiteY41" fmla="*/ 1371939 h 3482342"/>
              <a:gd name="connsiteX42" fmla="*/ 10487356 w 12192000"/>
              <a:gd name="connsiteY42" fmla="*/ 1385722 h 3482342"/>
              <a:gd name="connsiteX43" fmla="*/ 10464012 w 12192000"/>
              <a:gd name="connsiteY43" fmla="*/ 1391778 h 3482342"/>
              <a:gd name="connsiteX44" fmla="*/ 10439694 w 12192000"/>
              <a:gd name="connsiteY44" fmla="*/ 1406905 h 3482342"/>
              <a:gd name="connsiteX45" fmla="*/ 10405409 w 12192000"/>
              <a:gd name="connsiteY45" fmla="*/ 1422789 h 3482342"/>
              <a:gd name="connsiteX46" fmla="*/ 10370530 w 12192000"/>
              <a:gd name="connsiteY46" fmla="*/ 1441596 h 3482342"/>
              <a:gd name="connsiteX47" fmla="*/ 10300239 w 12192000"/>
              <a:gd name="connsiteY47" fmla="*/ 1456332 h 3482342"/>
              <a:gd name="connsiteX48" fmla="*/ 10264922 w 12192000"/>
              <a:gd name="connsiteY48" fmla="*/ 1472107 h 3482342"/>
              <a:gd name="connsiteX49" fmla="*/ 10229629 w 12192000"/>
              <a:gd name="connsiteY49" fmla="*/ 1470454 h 3482342"/>
              <a:gd name="connsiteX50" fmla="*/ 10201385 w 12192000"/>
              <a:gd name="connsiteY50" fmla="*/ 1477515 h 3482342"/>
              <a:gd name="connsiteX51" fmla="*/ 10151958 w 12192000"/>
              <a:gd name="connsiteY51" fmla="*/ 1477515 h 3482342"/>
              <a:gd name="connsiteX52" fmla="*/ 10120184 w 12192000"/>
              <a:gd name="connsiteY52" fmla="*/ 1466924 h 3482342"/>
              <a:gd name="connsiteX53" fmla="*/ 10081348 w 12192000"/>
              <a:gd name="connsiteY53" fmla="*/ 1481046 h 3482342"/>
              <a:gd name="connsiteX54" fmla="*/ 10058690 w 12192000"/>
              <a:gd name="connsiteY54" fmla="*/ 1474888 h 3482342"/>
              <a:gd name="connsiteX55" fmla="*/ 10004424 w 12192000"/>
              <a:gd name="connsiteY55" fmla="*/ 1489801 h 3482342"/>
              <a:gd name="connsiteX56" fmla="*/ 9999951 w 12192000"/>
              <a:gd name="connsiteY56" fmla="*/ 1499127 h 3482342"/>
              <a:gd name="connsiteX57" fmla="*/ 9845462 w 12192000"/>
              <a:gd name="connsiteY57" fmla="*/ 1548192 h 3482342"/>
              <a:gd name="connsiteX58" fmla="*/ 9736156 w 12192000"/>
              <a:gd name="connsiteY58" fmla="*/ 1581928 h 3482342"/>
              <a:gd name="connsiteX59" fmla="*/ 9693355 w 12192000"/>
              <a:gd name="connsiteY59" fmla="*/ 1602632 h 3482342"/>
              <a:gd name="connsiteX60" fmla="*/ 9664242 w 12192000"/>
              <a:gd name="connsiteY60" fmla="*/ 1622075 h 3482342"/>
              <a:gd name="connsiteX61" fmla="*/ 9579195 w 12192000"/>
              <a:gd name="connsiteY61" fmla="*/ 1648017 h 3482342"/>
              <a:gd name="connsiteX62" fmla="*/ 9433652 w 12192000"/>
              <a:gd name="connsiteY62" fmla="*/ 1681174 h 3482342"/>
              <a:gd name="connsiteX63" fmla="*/ 9403775 w 12192000"/>
              <a:gd name="connsiteY63" fmla="*/ 1690403 h 3482342"/>
              <a:gd name="connsiteX64" fmla="*/ 9382503 w 12192000"/>
              <a:gd name="connsiteY64" fmla="*/ 1706957 h 3482342"/>
              <a:gd name="connsiteX65" fmla="*/ 9381410 w 12192000"/>
              <a:gd name="connsiteY65" fmla="*/ 1718312 h 3482342"/>
              <a:gd name="connsiteX66" fmla="*/ 9365685 w 12192000"/>
              <a:gd name="connsiteY66" fmla="*/ 1724772 h 3482342"/>
              <a:gd name="connsiteX67" fmla="*/ 9278020 w 12192000"/>
              <a:gd name="connsiteY67" fmla="*/ 1741161 h 3482342"/>
              <a:gd name="connsiteX68" fmla="*/ 9217145 w 12192000"/>
              <a:gd name="connsiteY68" fmla="*/ 1771195 h 3482342"/>
              <a:gd name="connsiteX69" fmla="*/ 8955875 w 12192000"/>
              <a:gd name="connsiteY69" fmla="*/ 1796806 h 3482342"/>
              <a:gd name="connsiteX70" fmla="*/ 8648415 w 12192000"/>
              <a:gd name="connsiteY70" fmla="*/ 1878623 h 3482342"/>
              <a:gd name="connsiteX71" fmla="*/ 8538519 w 12192000"/>
              <a:gd name="connsiteY71" fmla="*/ 1894114 h 3482342"/>
              <a:gd name="connsiteX72" fmla="*/ 8506541 w 12192000"/>
              <a:gd name="connsiteY72" fmla="*/ 1905955 h 3482342"/>
              <a:gd name="connsiteX73" fmla="*/ 8236214 w 12192000"/>
              <a:gd name="connsiteY73" fmla="*/ 1909725 h 3482342"/>
              <a:gd name="connsiteX74" fmla="*/ 8132104 w 12192000"/>
              <a:gd name="connsiteY74" fmla="*/ 1895727 h 3482342"/>
              <a:gd name="connsiteX75" fmla="*/ 7918078 w 12192000"/>
              <a:gd name="connsiteY75" fmla="*/ 1862668 h 3482342"/>
              <a:gd name="connsiteX76" fmla="*/ 7817899 w 12192000"/>
              <a:gd name="connsiteY76" fmla="*/ 1862176 h 3482342"/>
              <a:gd name="connsiteX77" fmla="*/ 7768994 w 12192000"/>
              <a:gd name="connsiteY77" fmla="*/ 1855721 h 3482342"/>
              <a:gd name="connsiteX78" fmla="*/ 7618027 w 12192000"/>
              <a:gd name="connsiteY78" fmla="*/ 1830959 h 3482342"/>
              <a:gd name="connsiteX79" fmla="*/ 7449425 w 12192000"/>
              <a:gd name="connsiteY79" fmla="*/ 1810910 h 3482342"/>
              <a:gd name="connsiteX80" fmla="*/ 7342915 w 12192000"/>
              <a:gd name="connsiteY80" fmla="*/ 1819827 h 3482342"/>
              <a:gd name="connsiteX81" fmla="*/ 7255191 w 12192000"/>
              <a:gd name="connsiteY81" fmla="*/ 1834354 h 3482342"/>
              <a:gd name="connsiteX82" fmla="*/ 7131205 w 12192000"/>
              <a:gd name="connsiteY82" fmla="*/ 1845557 h 3482342"/>
              <a:gd name="connsiteX83" fmla="*/ 6941837 w 12192000"/>
              <a:gd name="connsiteY83" fmla="*/ 1840640 h 3482342"/>
              <a:gd name="connsiteX84" fmla="*/ 6837145 w 12192000"/>
              <a:gd name="connsiteY84" fmla="*/ 1870724 h 3482342"/>
              <a:gd name="connsiteX85" fmla="*/ 6753991 w 12192000"/>
              <a:gd name="connsiteY85" fmla="*/ 1860969 h 3482342"/>
              <a:gd name="connsiteX86" fmla="*/ 6727754 w 12192000"/>
              <a:gd name="connsiteY86" fmla="*/ 1882372 h 3482342"/>
              <a:gd name="connsiteX87" fmla="*/ 6723371 w 12192000"/>
              <a:gd name="connsiteY87" fmla="*/ 1886494 h 3482342"/>
              <a:gd name="connsiteX88" fmla="*/ 6702779 w 12192000"/>
              <a:gd name="connsiteY88" fmla="*/ 1893601 h 3482342"/>
              <a:gd name="connsiteX89" fmla="*/ 6686657 w 12192000"/>
              <a:gd name="connsiteY89" fmla="*/ 1907344 h 3482342"/>
              <a:gd name="connsiteX90" fmla="*/ 6651330 w 12192000"/>
              <a:gd name="connsiteY90" fmla="*/ 1922921 h 3482342"/>
              <a:gd name="connsiteX91" fmla="*/ 6622958 w 12192000"/>
              <a:gd name="connsiteY91" fmla="*/ 1936255 h 3482342"/>
              <a:gd name="connsiteX92" fmla="*/ 6522602 w 12192000"/>
              <a:gd name="connsiteY92" fmla="*/ 1954133 h 3482342"/>
              <a:gd name="connsiteX93" fmla="*/ 6444344 w 12192000"/>
              <a:gd name="connsiteY93" fmla="*/ 1969663 h 3482342"/>
              <a:gd name="connsiteX94" fmla="*/ 6409626 w 12192000"/>
              <a:gd name="connsiteY94" fmla="*/ 1978846 h 3482342"/>
              <a:gd name="connsiteX95" fmla="*/ 6333446 w 12192000"/>
              <a:gd name="connsiteY95" fmla="*/ 1997163 h 3482342"/>
              <a:gd name="connsiteX96" fmla="*/ 6294933 w 12192000"/>
              <a:gd name="connsiteY96" fmla="*/ 2019412 h 3482342"/>
              <a:gd name="connsiteX97" fmla="*/ 6238719 w 12192000"/>
              <a:gd name="connsiteY97" fmla="*/ 2042547 h 3482342"/>
              <a:gd name="connsiteX98" fmla="*/ 6187205 w 12192000"/>
              <a:gd name="connsiteY98" fmla="*/ 2060048 h 3482342"/>
              <a:gd name="connsiteX99" fmla="*/ 6138780 w 12192000"/>
              <a:gd name="connsiteY99" fmla="*/ 2081918 h 3482342"/>
              <a:gd name="connsiteX100" fmla="*/ 6120125 w 12192000"/>
              <a:gd name="connsiteY100" fmla="*/ 2109475 h 3482342"/>
              <a:gd name="connsiteX101" fmla="*/ 6056576 w 12192000"/>
              <a:gd name="connsiteY101" fmla="*/ 2120066 h 3482342"/>
              <a:gd name="connsiteX102" fmla="*/ 5993794 w 12192000"/>
              <a:gd name="connsiteY102" fmla="*/ 2122569 h 3482342"/>
              <a:gd name="connsiteX103" fmla="*/ 5943601 w 12192000"/>
              <a:gd name="connsiteY103" fmla="*/ 2137719 h 3482342"/>
              <a:gd name="connsiteX104" fmla="*/ 5898141 w 12192000"/>
              <a:gd name="connsiteY104" fmla="*/ 2144806 h 3482342"/>
              <a:gd name="connsiteX105" fmla="*/ 5855337 w 12192000"/>
              <a:gd name="connsiteY105" fmla="*/ 2137719 h 3482342"/>
              <a:gd name="connsiteX106" fmla="*/ 5817682 w 12192000"/>
              <a:gd name="connsiteY106" fmla="*/ 2157358 h 3482342"/>
              <a:gd name="connsiteX107" fmla="*/ 5735300 w 12192000"/>
              <a:gd name="connsiteY107" fmla="*/ 2158902 h 3482342"/>
              <a:gd name="connsiteX108" fmla="*/ 5591469 w 12192000"/>
              <a:gd name="connsiteY108" fmla="*/ 2178389 h 3482342"/>
              <a:gd name="connsiteX109" fmla="*/ 5505818 w 12192000"/>
              <a:gd name="connsiteY109" fmla="*/ 2194207 h 3482342"/>
              <a:gd name="connsiteX110" fmla="*/ 5452860 w 12192000"/>
              <a:gd name="connsiteY110" fmla="*/ 2180085 h 3482342"/>
              <a:gd name="connsiteX111" fmla="*/ 5414282 w 12192000"/>
              <a:gd name="connsiteY111" fmla="*/ 2183070 h 3482342"/>
              <a:gd name="connsiteX112" fmla="*/ 5368369 w 12192000"/>
              <a:gd name="connsiteY112" fmla="*/ 2204272 h 3482342"/>
              <a:gd name="connsiteX113" fmla="*/ 5336354 w 12192000"/>
              <a:gd name="connsiteY113" fmla="*/ 2218920 h 3482342"/>
              <a:gd name="connsiteX114" fmla="*/ 5291263 w 12192000"/>
              <a:gd name="connsiteY114" fmla="*/ 2239182 h 3482342"/>
              <a:gd name="connsiteX115" fmla="*/ 5255152 w 12192000"/>
              <a:gd name="connsiteY115" fmla="*/ 2247164 h 3482342"/>
              <a:gd name="connsiteX116" fmla="*/ 5233796 w 12192000"/>
              <a:gd name="connsiteY116" fmla="*/ 2268260 h 3482342"/>
              <a:gd name="connsiteX117" fmla="*/ 5212786 w 12192000"/>
              <a:gd name="connsiteY117" fmla="*/ 2296592 h 3482342"/>
              <a:gd name="connsiteX118" fmla="*/ 5173523 w 12192000"/>
              <a:gd name="connsiteY118" fmla="*/ 2309057 h 3482342"/>
              <a:gd name="connsiteX119" fmla="*/ 5123830 w 12192000"/>
              <a:gd name="connsiteY119" fmla="*/ 2307070 h 3482342"/>
              <a:gd name="connsiteX120" fmla="*/ 5065426 w 12192000"/>
              <a:gd name="connsiteY120" fmla="*/ 2324076 h 3482342"/>
              <a:gd name="connsiteX121" fmla="*/ 4975908 w 12192000"/>
              <a:gd name="connsiteY121" fmla="*/ 2364128 h 3482342"/>
              <a:gd name="connsiteX122" fmla="*/ 4913723 w 12192000"/>
              <a:gd name="connsiteY122" fmla="*/ 2385265 h 3482342"/>
              <a:gd name="connsiteX123" fmla="*/ 4746485 w 12192000"/>
              <a:gd name="connsiteY123" fmla="*/ 2451769 h 3482342"/>
              <a:gd name="connsiteX124" fmla="*/ 4681588 w 12192000"/>
              <a:gd name="connsiteY124" fmla="*/ 2467494 h 3482342"/>
              <a:gd name="connsiteX125" fmla="*/ 1783655 w 12192000"/>
              <a:gd name="connsiteY125" fmla="*/ 3163860 h 3482342"/>
              <a:gd name="connsiteX126" fmla="*/ 1325955 w 12192000"/>
              <a:gd name="connsiteY126" fmla="*/ 3176692 h 3482342"/>
              <a:gd name="connsiteX127" fmla="*/ 1190384 w 12192000"/>
              <a:gd name="connsiteY127" fmla="*/ 3203504 h 3482342"/>
              <a:gd name="connsiteX128" fmla="*/ 1094537 w 12192000"/>
              <a:gd name="connsiteY128" fmla="*/ 3229469 h 3482342"/>
              <a:gd name="connsiteX129" fmla="*/ 779276 w 12192000"/>
              <a:gd name="connsiteY129" fmla="*/ 3327290 h 3482342"/>
              <a:gd name="connsiteX130" fmla="*/ 600378 w 12192000"/>
              <a:gd name="connsiteY130" fmla="*/ 3335250 h 3482342"/>
              <a:gd name="connsiteX131" fmla="*/ 493457 w 12192000"/>
              <a:gd name="connsiteY131" fmla="*/ 3365044 h 3482342"/>
              <a:gd name="connsiteX132" fmla="*/ 349402 w 12192000"/>
              <a:gd name="connsiteY132" fmla="*/ 3380897 h 3482342"/>
              <a:gd name="connsiteX133" fmla="*/ 192183 w 12192000"/>
              <a:gd name="connsiteY133" fmla="*/ 3460075 h 3482342"/>
              <a:gd name="connsiteX134" fmla="*/ 46713 w 12192000"/>
              <a:gd name="connsiteY134" fmla="*/ 3462986 h 3482342"/>
              <a:gd name="connsiteX135" fmla="*/ 2765 w 12192000"/>
              <a:gd name="connsiteY135" fmla="*/ 3480770 h 3482342"/>
              <a:gd name="connsiteX136" fmla="*/ 0 w 12192000"/>
              <a:gd name="connsiteY136" fmla="*/ 3482342 h 3482342"/>
              <a:gd name="connsiteX137" fmla="*/ 0 w 12192000"/>
              <a:gd name="connsiteY13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13493 w 12192000"/>
              <a:gd name="connsiteY21" fmla="*/ 880860 h 3482342"/>
              <a:gd name="connsiteX22" fmla="*/ 11228040 w 12192000"/>
              <a:gd name="connsiteY22" fmla="*/ 958953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96592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28040 w 12192000"/>
              <a:gd name="connsiteY22" fmla="*/ 958953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96592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96592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88263 w 12192000"/>
              <a:gd name="connsiteY135" fmla="*/ 3479310 h 3482342"/>
              <a:gd name="connsiteX136" fmla="*/ 46713 w 12192000"/>
              <a:gd name="connsiteY136" fmla="*/ 3462986 h 3482342"/>
              <a:gd name="connsiteX137" fmla="*/ 2765 w 12192000"/>
              <a:gd name="connsiteY137" fmla="*/ 3480770 h 3482342"/>
              <a:gd name="connsiteX138" fmla="*/ 0 w 12192000"/>
              <a:gd name="connsiteY138" fmla="*/ 3482342 h 3482342"/>
              <a:gd name="connsiteX139" fmla="*/ 0 w 12192000"/>
              <a:gd name="connsiteY13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88263 w 12192000"/>
              <a:gd name="connsiteY135" fmla="*/ 3479310 h 3482342"/>
              <a:gd name="connsiteX136" fmla="*/ 46713 w 12192000"/>
              <a:gd name="connsiteY136" fmla="*/ 3462986 h 3482342"/>
              <a:gd name="connsiteX137" fmla="*/ 2765 w 12192000"/>
              <a:gd name="connsiteY137" fmla="*/ 3480770 h 3482342"/>
              <a:gd name="connsiteX138" fmla="*/ 0 w 12192000"/>
              <a:gd name="connsiteY138" fmla="*/ 3482342 h 3482342"/>
              <a:gd name="connsiteX139" fmla="*/ 0 w 12192000"/>
              <a:gd name="connsiteY13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225952 w 12192000"/>
              <a:gd name="connsiteY134" fmla="*/ 3426352 h 3482342"/>
              <a:gd name="connsiteX135" fmla="*/ 192183 w 12192000"/>
              <a:gd name="connsiteY135" fmla="*/ 3460075 h 3482342"/>
              <a:gd name="connsiteX136" fmla="*/ 88263 w 12192000"/>
              <a:gd name="connsiteY136" fmla="*/ 3479310 h 3482342"/>
              <a:gd name="connsiteX137" fmla="*/ 46713 w 12192000"/>
              <a:gd name="connsiteY137" fmla="*/ 3462986 h 3482342"/>
              <a:gd name="connsiteX138" fmla="*/ 2765 w 12192000"/>
              <a:gd name="connsiteY138" fmla="*/ 3480770 h 3482342"/>
              <a:gd name="connsiteX139" fmla="*/ 0 w 12192000"/>
              <a:gd name="connsiteY139" fmla="*/ 3482342 h 3482342"/>
              <a:gd name="connsiteX140" fmla="*/ 0 w 12192000"/>
              <a:gd name="connsiteY14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225952 w 12192000"/>
              <a:gd name="connsiteY134" fmla="*/ 3426352 h 3482342"/>
              <a:gd name="connsiteX135" fmla="*/ 171000 w 12192000"/>
              <a:gd name="connsiteY135" fmla="*/ 3438892 h 3482342"/>
              <a:gd name="connsiteX136" fmla="*/ 88263 w 12192000"/>
              <a:gd name="connsiteY136" fmla="*/ 3479310 h 3482342"/>
              <a:gd name="connsiteX137" fmla="*/ 46713 w 12192000"/>
              <a:gd name="connsiteY137" fmla="*/ 3462986 h 3482342"/>
              <a:gd name="connsiteX138" fmla="*/ 2765 w 12192000"/>
              <a:gd name="connsiteY138" fmla="*/ 3480770 h 3482342"/>
              <a:gd name="connsiteX139" fmla="*/ 0 w 12192000"/>
              <a:gd name="connsiteY139" fmla="*/ 3482342 h 3482342"/>
              <a:gd name="connsiteX140" fmla="*/ 0 w 12192000"/>
              <a:gd name="connsiteY14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225952 w 12192000"/>
              <a:gd name="connsiteY134" fmla="*/ 3426352 h 3482342"/>
              <a:gd name="connsiteX135" fmla="*/ 171000 w 12192000"/>
              <a:gd name="connsiteY135" fmla="*/ 3438892 h 3482342"/>
              <a:gd name="connsiteX136" fmla="*/ 88263 w 12192000"/>
              <a:gd name="connsiteY136" fmla="*/ 3479310 h 3482342"/>
              <a:gd name="connsiteX137" fmla="*/ 46713 w 12192000"/>
              <a:gd name="connsiteY137" fmla="*/ 3462986 h 3482342"/>
              <a:gd name="connsiteX138" fmla="*/ 2765 w 12192000"/>
              <a:gd name="connsiteY138" fmla="*/ 3480770 h 3482342"/>
              <a:gd name="connsiteX139" fmla="*/ 0 w 12192000"/>
              <a:gd name="connsiteY139" fmla="*/ 3482342 h 3482342"/>
              <a:gd name="connsiteX140" fmla="*/ 0 w 12192000"/>
              <a:gd name="connsiteY14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416599 w 12192000"/>
              <a:gd name="connsiteY133" fmla="*/ 3387517 h 3482342"/>
              <a:gd name="connsiteX134" fmla="*/ 349402 w 12192000"/>
              <a:gd name="connsiteY134" fmla="*/ 3380897 h 3482342"/>
              <a:gd name="connsiteX135" fmla="*/ 225952 w 12192000"/>
              <a:gd name="connsiteY135" fmla="*/ 3426352 h 3482342"/>
              <a:gd name="connsiteX136" fmla="*/ 171000 w 12192000"/>
              <a:gd name="connsiteY136" fmla="*/ 3438892 h 3482342"/>
              <a:gd name="connsiteX137" fmla="*/ 88263 w 12192000"/>
              <a:gd name="connsiteY137" fmla="*/ 3479310 h 3482342"/>
              <a:gd name="connsiteX138" fmla="*/ 46713 w 12192000"/>
              <a:gd name="connsiteY138" fmla="*/ 3462986 h 3482342"/>
              <a:gd name="connsiteX139" fmla="*/ 2765 w 12192000"/>
              <a:gd name="connsiteY139" fmla="*/ 3480770 h 3482342"/>
              <a:gd name="connsiteX140" fmla="*/ 0 w 12192000"/>
              <a:gd name="connsiteY140" fmla="*/ 3482342 h 3482342"/>
              <a:gd name="connsiteX141" fmla="*/ 0 w 12192000"/>
              <a:gd name="connsiteY14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779276 w 12192000"/>
              <a:gd name="connsiteY131" fmla="*/ 3327290 h 3482342"/>
              <a:gd name="connsiteX132" fmla="*/ 600378 w 12192000"/>
              <a:gd name="connsiteY132" fmla="*/ 3335250 h 3482342"/>
              <a:gd name="connsiteX133" fmla="*/ 493457 w 12192000"/>
              <a:gd name="connsiteY133" fmla="*/ 3365044 h 3482342"/>
              <a:gd name="connsiteX134" fmla="*/ 416599 w 12192000"/>
              <a:gd name="connsiteY134" fmla="*/ 3387517 h 3482342"/>
              <a:gd name="connsiteX135" fmla="*/ 349402 w 12192000"/>
              <a:gd name="connsiteY135" fmla="*/ 3380897 h 3482342"/>
              <a:gd name="connsiteX136" fmla="*/ 225952 w 12192000"/>
              <a:gd name="connsiteY136" fmla="*/ 3426352 h 3482342"/>
              <a:gd name="connsiteX137" fmla="*/ 171000 w 12192000"/>
              <a:gd name="connsiteY137" fmla="*/ 3438892 h 3482342"/>
              <a:gd name="connsiteX138" fmla="*/ 88263 w 12192000"/>
              <a:gd name="connsiteY138" fmla="*/ 3479310 h 3482342"/>
              <a:gd name="connsiteX139" fmla="*/ 46713 w 12192000"/>
              <a:gd name="connsiteY139" fmla="*/ 3462986 h 3482342"/>
              <a:gd name="connsiteX140" fmla="*/ 2765 w 12192000"/>
              <a:gd name="connsiteY140" fmla="*/ 3480770 h 3482342"/>
              <a:gd name="connsiteX141" fmla="*/ 0 w 12192000"/>
              <a:gd name="connsiteY141" fmla="*/ 3482342 h 3482342"/>
              <a:gd name="connsiteX142" fmla="*/ 0 w 12192000"/>
              <a:gd name="connsiteY14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779276 w 12192000"/>
              <a:gd name="connsiteY131" fmla="*/ 3327290 h 3482342"/>
              <a:gd name="connsiteX132" fmla="*/ 600378 w 12192000"/>
              <a:gd name="connsiteY132" fmla="*/ 3335250 h 3482342"/>
              <a:gd name="connsiteX133" fmla="*/ 493457 w 12192000"/>
              <a:gd name="connsiteY133" fmla="*/ 3365044 h 3482342"/>
              <a:gd name="connsiteX134" fmla="*/ 416599 w 12192000"/>
              <a:gd name="connsiteY134" fmla="*/ 3387517 h 3482342"/>
              <a:gd name="connsiteX135" fmla="*/ 349402 w 12192000"/>
              <a:gd name="connsiteY135" fmla="*/ 3380897 h 3482342"/>
              <a:gd name="connsiteX136" fmla="*/ 225952 w 12192000"/>
              <a:gd name="connsiteY136" fmla="*/ 3426352 h 3482342"/>
              <a:gd name="connsiteX137" fmla="*/ 171000 w 12192000"/>
              <a:gd name="connsiteY137" fmla="*/ 3438892 h 3482342"/>
              <a:gd name="connsiteX138" fmla="*/ 88263 w 12192000"/>
              <a:gd name="connsiteY138" fmla="*/ 3479310 h 3482342"/>
              <a:gd name="connsiteX139" fmla="*/ 46713 w 12192000"/>
              <a:gd name="connsiteY139" fmla="*/ 3462986 h 3482342"/>
              <a:gd name="connsiteX140" fmla="*/ 2765 w 12192000"/>
              <a:gd name="connsiteY140" fmla="*/ 3480770 h 3482342"/>
              <a:gd name="connsiteX141" fmla="*/ 0 w 12192000"/>
              <a:gd name="connsiteY141" fmla="*/ 3482342 h 3482342"/>
              <a:gd name="connsiteX142" fmla="*/ 0 w 12192000"/>
              <a:gd name="connsiteY14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779276 w 12192000"/>
              <a:gd name="connsiteY131" fmla="*/ 3327290 h 3482342"/>
              <a:gd name="connsiteX132" fmla="*/ 600378 w 12192000"/>
              <a:gd name="connsiteY132" fmla="*/ 3335250 h 3482342"/>
              <a:gd name="connsiteX133" fmla="*/ 493457 w 12192000"/>
              <a:gd name="connsiteY133" fmla="*/ 3365044 h 3482342"/>
              <a:gd name="connsiteX134" fmla="*/ 416599 w 12192000"/>
              <a:gd name="connsiteY134" fmla="*/ 3387517 h 3482342"/>
              <a:gd name="connsiteX135" fmla="*/ 349402 w 12192000"/>
              <a:gd name="connsiteY135" fmla="*/ 3380897 h 3482342"/>
              <a:gd name="connsiteX136" fmla="*/ 225952 w 12192000"/>
              <a:gd name="connsiteY136" fmla="*/ 3426352 h 3482342"/>
              <a:gd name="connsiteX137" fmla="*/ 171000 w 12192000"/>
              <a:gd name="connsiteY137" fmla="*/ 3438892 h 3482342"/>
              <a:gd name="connsiteX138" fmla="*/ 88263 w 12192000"/>
              <a:gd name="connsiteY138" fmla="*/ 3479310 h 3482342"/>
              <a:gd name="connsiteX139" fmla="*/ 46713 w 12192000"/>
              <a:gd name="connsiteY139" fmla="*/ 3462986 h 3482342"/>
              <a:gd name="connsiteX140" fmla="*/ 2765 w 12192000"/>
              <a:gd name="connsiteY140" fmla="*/ 3480770 h 3482342"/>
              <a:gd name="connsiteX141" fmla="*/ 0 w 12192000"/>
              <a:gd name="connsiteY141" fmla="*/ 3482342 h 3482342"/>
              <a:gd name="connsiteX142" fmla="*/ 0 w 12192000"/>
              <a:gd name="connsiteY14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416599 w 12192000"/>
              <a:gd name="connsiteY135" fmla="*/ 3387517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416599 w 12192000"/>
              <a:gd name="connsiteY135" fmla="*/ 3387517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416599 w 12192000"/>
              <a:gd name="connsiteY135" fmla="*/ 3387517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388355 w 12192000"/>
              <a:gd name="connsiteY135" fmla="*/ 3376925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12192000" h="3482342">
                <a:moveTo>
                  <a:pt x="0" y="0"/>
                </a:moveTo>
                <a:lnTo>
                  <a:pt x="12192000" y="0"/>
                </a:lnTo>
                <a:lnTo>
                  <a:pt x="12192000" y="635369"/>
                </a:lnTo>
                <a:cubicBezTo>
                  <a:pt x="12191930" y="610378"/>
                  <a:pt x="12191859" y="585387"/>
                  <a:pt x="12191789" y="560396"/>
                </a:cubicBezTo>
                <a:cubicBezTo>
                  <a:pt x="12175211" y="562678"/>
                  <a:pt x="11999606" y="644473"/>
                  <a:pt x="11983027" y="646756"/>
                </a:cubicBezTo>
                <a:cubicBezTo>
                  <a:pt x="11943442" y="661920"/>
                  <a:pt x="11950154" y="649830"/>
                  <a:pt x="11940158" y="651378"/>
                </a:cubicBezTo>
                <a:cubicBezTo>
                  <a:pt x="11930162" y="652926"/>
                  <a:pt x="11943274" y="652245"/>
                  <a:pt x="11923051" y="656045"/>
                </a:cubicBezTo>
                <a:cubicBezTo>
                  <a:pt x="11882449" y="639093"/>
                  <a:pt x="11867184" y="670845"/>
                  <a:pt x="11832939" y="674181"/>
                </a:cubicBezTo>
                <a:cubicBezTo>
                  <a:pt x="11812296" y="669845"/>
                  <a:pt x="11772988" y="668355"/>
                  <a:pt x="11767770" y="683807"/>
                </a:cubicBezTo>
                <a:cubicBezTo>
                  <a:pt x="11757314" y="685936"/>
                  <a:pt x="11743230" y="693101"/>
                  <a:pt x="11728279" y="700816"/>
                </a:cubicBezTo>
                <a:lnTo>
                  <a:pt x="11722533" y="703421"/>
                </a:lnTo>
                <a:lnTo>
                  <a:pt x="11720002" y="710566"/>
                </a:lnTo>
                <a:lnTo>
                  <a:pt x="11707351" y="710310"/>
                </a:lnTo>
                <a:lnTo>
                  <a:pt x="11700369" y="713480"/>
                </a:lnTo>
                <a:lnTo>
                  <a:pt x="11691126" y="726131"/>
                </a:lnTo>
                <a:cubicBezTo>
                  <a:pt x="11686960" y="732845"/>
                  <a:pt x="11663435" y="739546"/>
                  <a:pt x="11657717" y="746701"/>
                </a:cubicBezTo>
                <a:cubicBezTo>
                  <a:pt x="11651999" y="753856"/>
                  <a:pt x="11669175" y="763766"/>
                  <a:pt x="11656818" y="769062"/>
                </a:cubicBezTo>
                <a:cubicBezTo>
                  <a:pt x="11645954" y="777786"/>
                  <a:pt x="11627045" y="778196"/>
                  <a:pt x="11601229" y="785537"/>
                </a:cubicBezTo>
                <a:cubicBezTo>
                  <a:pt x="11575413" y="792878"/>
                  <a:pt x="11538696" y="801341"/>
                  <a:pt x="11501920" y="813109"/>
                </a:cubicBezTo>
                <a:cubicBezTo>
                  <a:pt x="11460587" y="824093"/>
                  <a:pt x="11432519" y="842469"/>
                  <a:pt x="11405286" y="849086"/>
                </a:cubicBezTo>
                <a:cubicBezTo>
                  <a:pt x="11353339" y="866295"/>
                  <a:pt x="11354410" y="845161"/>
                  <a:pt x="11338523" y="852810"/>
                </a:cubicBezTo>
                <a:cubicBezTo>
                  <a:pt x="11308884" y="863514"/>
                  <a:pt x="11353090" y="841987"/>
                  <a:pt x="11334676" y="859677"/>
                </a:cubicBezTo>
                <a:cubicBezTo>
                  <a:pt x="11295079" y="884428"/>
                  <a:pt x="11238631" y="959542"/>
                  <a:pt x="11217448" y="980136"/>
                </a:cubicBezTo>
                <a:cubicBezTo>
                  <a:pt x="11196801" y="1004817"/>
                  <a:pt x="11202732" y="987478"/>
                  <a:pt x="11196987" y="1000897"/>
                </a:cubicBezTo>
                <a:cubicBezTo>
                  <a:pt x="11191242" y="1014316"/>
                  <a:pt x="11200040" y="1028284"/>
                  <a:pt x="11193568" y="1039464"/>
                </a:cubicBezTo>
                <a:cubicBezTo>
                  <a:pt x="11181920" y="1057634"/>
                  <a:pt x="11187929" y="1053532"/>
                  <a:pt x="11175804" y="1067977"/>
                </a:cubicBezTo>
                <a:cubicBezTo>
                  <a:pt x="11168136" y="1078025"/>
                  <a:pt x="11142602" y="1097119"/>
                  <a:pt x="11133438" y="1106812"/>
                </a:cubicBezTo>
                <a:cubicBezTo>
                  <a:pt x="11124274" y="1116505"/>
                  <a:pt x="11134647" y="1114365"/>
                  <a:pt x="11120819" y="1126133"/>
                </a:cubicBezTo>
                <a:cubicBezTo>
                  <a:pt x="11106991" y="1137901"/>
                  <a:pt x="11087009" y="1165275"/>
                  <a:pt x="11071654" y="1177422"/>
                </a:cubicBezTo>
                <a:cubicBezTo>
                  <a:pt x="11056299" y="1189570"/>
                  <a:pt x="11041338" y="1190780"/>
                  <a:pt x="11028687" y="1199018"/>
                </a:cubicBezTo>
                <a:cubicBezTo>
                  <a:pt x="11006077" y="1216981"/>
                  <a:pt x="10985939" y="1219268"/>
                  <a:pt x="10974565" y="1226849"/>
                </a:cubicBezTo>
                <a:cubicBezTo>
                  <a:pt x="10963191" y="1234430"/>
                  <a:pt x="10978096" y="1238618"/>
                  <a:pt x="10960443" y="1244502"/>
                </a:cubicBezTo>
                <a:cubicBezTo>
                  <a:pt x="10937301" y="1255025"/>
                  <a:pt x="10897483" y="1265096"/>
                  <a:pt x="10879242" y="1269215"/>
                </a:cubicBezTo>
                <a:cubicBezTo>
                  <a:pt x="10861001" y="1273334"/>
                  <a:pt x="10863361" y="1264933"/>
                  <a:pt x="10850998" y="1269215"/>
                </a:cubicBezTo>
                <a:lnTo>
                  <a:pt x="10815658" y="1287849"/>
                </a:lnTo>
                <a:cubicBezTo>
                  <a:pt x="10795652" y="1293733"/>
                  <a:pt x="10746525" y="1311275"/>
                  <a:pt x="10723900" y="1318642"/>
                </a:cubicBezTo>
                <a:cubicBezTo>
                  <a:pt x="10705077" y="1325539"/>
                  <a:pt x="10706518" y="1319939"/>
                  <a:pt x="10699186" y="1322173"/>
                </a:cubicBezTo>
                <a:cubicBezTo>
                  <a:pt x="10691854" y="1324408"/>
                  <a:pt x="10686855" y="1343347"/>
                  <a:pt x="10676375" y="1342640"/>
                </a:cubicBezTo>
                <a:cubicBezTo>
                  <a:pt x="10676343" y="1337186"/>
                  <a:pt x="10639666" y="1342470"/>
                  <a:pt x="10636304" y="1342641"/>
                </a:cubicBezTo>
                <a:cubicBezTo>
                  <a:pt x="10626667" y="1347586"/>
                  <a:pt x="10613500" y="1341941"/>
                  <a:pt x="10603863" y="1346886"/>
                </a:cubicBezTo>
                <a:lnTo>
                  <a:pt x="10573203" y="1351996"/>
                </a:lnTo>
                <a:cubicBezTo>
                  <a:pt x="10562611" y="1353173"/>
                  <a:pt x="10557365" y="1375337"/>
                  <a:pt x="10547375" y="1375130"/>
                </a:cubicBezTo>
                <a:cubicBezTo>
                  <a:pt x="10537385" y="1374923"/>
                  <a:pt x="10522089" y="1366643"/>
                  <a:pt x="10513263" y="1371939"/>
                </a:cubicBezTo>
                <a:cubicBezTo>
                  <a:pt x="10505804" y="1378887"/>
                  <a:pt x="10494815" y="1378774"/>
                  <a:pt x="10487356" y="1385722"/>
                </a:cubicBezTo>
                <a:lnTo>
                  <a:pt x="10464012" y="1391778"/>
                </a:lnTo>
                <a:cubicBezTo>
                  <a:pt x="10456657" y="1392366"/>
                  <a:pt x="10449461" y="1401737"/>
                  <a:pt x="10439694" y="1406905"/>
                </a:cubicBezTo>
                <a:cubicBezTo>
                  <a:pt x="10429927" y="1412073"/>
                  <a:pt x="10417525" y="1414065"/>
                  <a:pt x="10405409" y="1422789"/>
                </a:cubicBezTo>
                <a:cubicBezTo>
                  <a:pt x="10385126" y="1419848"/>
                  <a:pt x="10374706" y="1423369"/>
                  <a:pt x="10370530" y="1441596"/>
                </a:cubicBezTo>
                <a:cubicBezTo>
                  <a:pt x="10354767" y="1445421"/>
                  <a:pt x="10317840" y="1451247"/>
                  <a:pt x="10300239" y="1456332"/>
                </a:cubicBezTo>
                <a:cubicBezTo>
                  <a:pt x="10282638" y="1461417"/>
                  <a:pt x="10276690" y="1468577"/>
                  <a:pt x="10264922" y="1472107"/>
                </a:cubicBezTo>
                <a:cubicBezTo>
                  <a:pt x="10253154" y="1475637"/>
                  <a:pt x="10240218" y="1469553"/>
                  <a:pt x="10229629" y="1470454"/>
                </a:cubicBezTo>
                <a:cubicBezTo>
                  <a:pt x="10219040" y="1471355"/>
                  <a:pt x="10214330" y="1477515"/>
                  <a:pt x="10201385" y="1477515"/>
                </a:cubicBezTo>
                <a:cubicBezTo>
                  <a:pt x="10188440" y="1477515"/>
                  <a:pt x="10165492" y="1479280"/>
                  <a:pt x="10151958" y="1477515"/>
                </a:cubicBezTo>
                <a:cubicBezTo>
                  <a:pt x="10138424" y="1475750"/>
                  <a:pt x="10130187" y="1468101"/>
                  <a:pt x="10120184" y="1466924"/>
                </a:cubicBezTo>
                <a:cubicBezTo>
                  <a:pt x="10110181" y="1465747"/>
                  <a:pt x="10091597" y="1479719"/>
                  <a:pt x="10081348" y="1481046"/>
                </a:cubicBezTo>
                <a:cubicBezTo>
                  <a:pt x="10071099" y="1482373"/>
                  <a:pt x="10073276" y="1471664"/>
                  <a:pt x="10058690" y="1474888"/>
                </a:cubicBezTo>
                <a:cubicBezTo>
                  <a:pt x="10040170" y="1466053"/>
                  <a:pt x="10015872" y="1472731"/>
                  <a:pt x="10004424" y="1489801"/>
                </a:cubicBezTo>
                <a:cubicBezTo>
                  <a:pt x="10002452" y="1492741"/>
                  <a:pt x="10000947" y="1495882"/>
                  <a:pt x="9999951" y="1499127"/>
                </a:cubicBezTo>
                <a:cubicBezTo>
                  <a:pt x="9967418" y="1507155"/>
                  <a:pt x="9889427" y="1534394"/>
                  <a:pt x="9845462" y="1548192"/>
                </a:cubicBezTo>
                <a:cubicBezTo>
                  <a:pt x="9822222" y="1562604"/>
                  <a:pt x="9768858" y="1594433"/>
                  <a:pt x="9736156" y="1581928"/>
                </a:cubicBezTo>
                <a:cubicBezTo>
                  <a:pt x="9745637" y="1601571"/>
                  <a:pt x="9699425" y="1582999"/>
                  <a:pt x="9693355" y="1602632"/>
                </a:cubicBezTo>
                <a:cubicBezTo>
                  <a:pt x="9690360" y="1618512"/>
                  <a:pt x="9675642" y="1616579"/>
                  <a:pt x="9664242" y="1622075"/>
                </a:cubicBezTo>
                <a:cubicBezTo>
                  <a:pt x="9655776" y="1638103"/>
                  <a:pt x="9598819" y="1651043"/>
                  <a:pt x="9579195" y="1648017"/>
                </a:cubicBezTo>
                <a:cubicBezTo>
                  <a:pt x="9524163" y="1629881"/>
                  <a:pt x="9477693" y="1693985"/>
                  <a:pt x="9433652" y="1681174"/>
                </a:cubicBezTo>
                <a:cubicBezTo>
                  <a:pt x="9421990" y="1682314"/>
                  <a:pt x="9412258" y="1685676"/>
                  <a:pt x="9403775" y="1690403"/>
                </a:cubicBezTo>
                <a:lnTo>
                  <a:pt x="9382503" y="1706957"/>
                </a:lnTo>
                <a:lnTo>
                  <a:pt x="9381410" y="1718312"/>
                </a:lnTo>
                <a:lnTo>
                  <a:pt x="9365685" y="1724772"/>
                </a:lnTo>
                <a:lnTo>
                  <a:pt x="9278020" y="1741161"/>
                </a:lnTo>
                <a:cubicBezTo>
                  <a:pt x="9235873" y="1762229"/>
                  <a:pt x="9231473" y="1754941"/>
                  <a:pt x="9217145" y="1771195"/>
                </a:cubicBezTo>
                <a:cubicBezTo>
                  <a:pt x="9131538" y="1776872"/>
                  <a:pt x="9039728" y="1814874"/>
                  <a:pt x="8955875" y="1796806"/>
                </a:cubicBezTo>
                <a:cubicBezTo>
                  <a:pt x="8861771" y="1817659"/>
                  <a:pt x="8730077" y="1856614"/>
                  <a:pt x="8648415" y="1878623"/>
                </a:cubicBezTo>
                <a:cubicBezTo>
                  <a:pt x="8578856" y="1892487"/>
                  <a:pt x="8546278" y="1907799"/>
                  <a:pt x="8538519" y="1894114"/>
                </a:cubicBezTo>
                <a:cubicBezTo>
                  <a:pt x="8513108" y="1898081"/>
                  <a:pt x="8514559" y="1915122"/>
                  <a:pt x="8506541" y="1905955"/>
                </a:cubicBezTo>
                <a:cubicBezTo>
                  <a:pt x="8437841" y="1911139"/>
                  <a:pt x="8301617" y="1910841"/>
                  <a:pt x="8236214" y="1909725"/>
                </a:cubicBezTo>
                <a:cubicBezTo>
                  <a:pt x="8201189" y="1897570"/>
                  <a:pt x="8163827" y="1900921"/>
                  <a:pt x="8132104" y="1895727"/>
                </a:cubicBezTo>
                <a:cubicBezTo>
                  <a:pt x="8021354" y="1869423"/>
                  <a:pt x="7973371" y="1872758"/>
                  <a:pt x="7918078" y="1862668"/>
                </a:cubicBezTo>
                <a:cubicBezTo>
                  <a:pt x="7883942" y="1854133"/>
                  <a:pt x="7834588" y="1870269"/>
                  <a:pt x="7817899" y="1862176"/>
                </a:cubicBezTo>
                <a:cubicBezTo>
                  <a:pt x="7803952" y="1858540"/>
                  <a:pt x="7780423" y="1826275"/>
                  <a:pt x="7768994" y="1855721"/>
                </a:cubicBezTo>
                <a:cubicBezTo>
                  <a:pt x="7693971" y="1816704"/>
                  <a:pt x="7680420" y="1850219"/>
                  <a:pt x="7618027" y="1830959"/>
                </a:cubicBezTo>
                <a:cubicBezTo>
                  <a:pt x="7563589" y="1813247"/>
                  <a:pt x="7530287" y="1817871"/>
                  <a:pt x="7449425" y="1810910"/>
                </a:cubicBezTo>
                <a:lnTo>
                  <a:pt x="7342915" y="1819827"/>
                </a:lnTo>
                <a:lnTo>
                  <a:pt x="7255191" y="1834354"/>
                </a:lnTo>
                <a:cubicBezTo>
                  <a:pt x="7235153" y="1839259"/>
                  <a:pt x="7150315" y="1831629"/>
                  <a:pt x="7131205" y="1845557"/>
                </a:cubicBezTo>
                <a:cubicBezTo>
                  <a:pt x="6968750" y="1838101"/>
                  <a:pt x="6977206" y="1837412"/>
                  <a:pt x="6941837" y="1840640"/>
                </a:cubicBezTo>
                <a:cubicBezTo>
                  <a:pt x="6905846" y="1863867"/>
                  <a:pt x="6892534" y="1847120"/>
                  <a:pt x="6837145" y="1870724"/>
                </a:cubicBezTo>
                <a:cubicBezTo>
                  <a:pt x="6823442" y="1850610"/>
                  <a:pt x="6785388" y="1865075"/>
                  <a:pt x="6753991" y="1860969"/>
                </a:cubicBezTo>
                <a:cubicBezTo>
                  <a:pt x="6744571" y="1866959"/>
                  <a:pt x="6736100" y="1874451"/>
                  <a:pt x="6727754" y="1882372"/>
                </a:cubicBezTo>
                <a:lnTo>
                  <a:pt x="6723371" y="1886494"/>
                </a:lnTo>
                <a:lnTo>
                  <a:pt x="6702779" y="1893601"/>
                </a:lnTo>
                <a:lnTo>
                  <a:pt x="6686657" y="1907344"/>
                </a:lnTo>
                <a:lnTo>
                  <a:pt x="6651330" y="1922921"/>
                </a:lnTo>
                <a:cubicBezTo>
                  <a:pt x="6640157" y="1928264"/>
                  <a:pt x="6638035" y="1935420"/>
                  <a:pt x="6622958" y="1936255"/>
                </a:cubicBezTo>
                <a:cubicBezTo>
                  <a:pt x="6600915" y="1943222"/>
                  <a:pt x="6552371" y="1948565"/>
                  <a:pt x="6522602" y="1954133"/>
                </a:cubicBezTo>
                <a:cubicBezTo>
                  <a:pt x="6492833" y="1959701"/>
                  <a:pt x="6461408" y="1966721"/>
                  <a:pt x="6444344" y="1969663"/>
                </a:cubicBezTo>
                <a:cubicBezTo>
                  <a:pt x="6427280" y="1972605"/>
                  <a:pt x="6428109" y="1974263"/>
                  <a:pt x="6409626" y="1978846"/>
                </a:cubicBezTo>
                <a:cubicBezTo>
                  <a:pt x="6391143" y="1983429"/>
                  <a:pt x="6354327" y="1989225"/>
                  <a:pt x="6333446" y="1997163"/>
                </a:cubicBezTo>
                <a:cubicBezTo>
                  <a:pt x="6318475" y="2003304"/>
                  <a:pt x="6299617" y="2000258"/>
                  <a:pt x="6294933" y="2019412"/>
                </a:cubicBezTo>
                <a:cubicBezTo>
                  <a:pt x="6286089" y="2042978"/>
                  <a:pt x="6227534" y="2018229"/>
                  <a:pt x="6238719" y="2042547"/>
                </a:cubicBezTo>
                <a:cubicBezTo>
                  <a:pt x="6222530" y="2046966"/>
                  <a:pt x="6203861" y="2053486"/>
                  <a:pt x="6187205" y="2060048"/>
                </a:cubicBezTo>
                <a:cubicBezTo>
                  <a:pt x="6170549" y="2066610"/>
                  <a:pt x="6153490" y="2074269"/>
                  <a:pt x="6138780" y="2081918"/>
                </a:cubicBezTo>
                <a:cubicBezTo>
                  <a:pt x="6124070" y="2089567"/>
                  <a:pt x="6133826" y="2100763"/>
                  <a:pt x="6120125" y="2109475"/>
                </a:cubicBezTo>
                <a:cubicBezTo>
                  <a:pt x="6106424" y="2118187"/>
                  <a:pt x="6071747" y="2113765"/>
                  <a:pt x="6056576" y="2120066"/>
                </a:cubicBezTo>
                <a:cubicBezTo>
                  <a:pt x="6041405" y="2126367"/>
                  <a:pt x="6013212" y="2118450"/>
                  <a:pt x="5993794" y="2122569"/>
                </a:cubicBezTo>
                <a:cubicBezTo>
                  <a:pt x="5964206" y="2130692"/>
                  <a:pt x="5962485" y="2139897"/>
                  <a:pt x="5943601" y="2137719"/>
                </a:cubicBezTo>
                <a:cubicBezTo>
                  <a:pt x="5924717" y="2135541"/>
                  <a:pt x="5912263" y="2145394"/>
                  <a:pt x="5898141" y="2144806"/>
                </a:cubicBezTo>
                <a:cubicBezTo>
                  <a:pt x="5884019" y="2144218"/>
                  <a:pt x="5868158" y="2133273"/>
                  <a:pt x="5855337" y="2137719"/>
                </a:cubicBezTo>
                <a:cubicBezTo>
                  <a:pt x="5842516" y="2142165"/>
                  <a:pt x="5837100" y="2155593"/>
                  <a:pt x="5817682" y="2157358"/>
                </a:cubicBezTo>
                <a:cubicBezTo>
                  <a:pt x="5798264" y="2159123"/>
                  <a:pt x="5773002" y="2155397"/>
                  <a:pt x="5735300" y="2158902"/>
                </a:cubicBezTo>
                <a:cubicBezTo>
                  <a:pt x="5697598" y="2162407"/>
                  <a:pt x="5588527" y="2188980"/>
                  <a:pt x="5591469" y="2178389"/>
                </a:cubicBezTo>
                <a:cubicBezTo>
                  <a:pt x="5555576" y="2181920"/>
                  <a:pt x="5528919" y="2193924"/>
                  <a:pt x="5505818" y="2194207"/>
                </a:cubicBezTo>
                <a:cubicBezTo>
                  <a:pt x="5482717" y="2194490"/>
                  <a:pt x="5495184" y="2190180"/>
                  <a:pt x="5477574" y="2190677"/>
                </a:cubicBezTo>
                <a:cubicBezTo>
                  <a:pt x="5459964" y="2191175"/>
                  <a:pt x="5427187" y="2180216"/>
                  <a:pt x="5414282" y="2183070"/>
                </a:cubicBezTo>
                <a:cubicBezTo>
                  <a:pt x="5407945" y="2205016"/>
                  <a:pt x="5394338" y="2208803"/>
                  <a:pt x="5368369" y="2204272"/>
                </a:cubicBezTo>
                <a:cubicBezTo>
                  <a:pt x="5354793" y="2209070"/>
                  <a:pt x="5349205" y="2213102"/>
                  <a:pt x="5336354" y="2218920"/>
                </a:cubicBezTo>
                <a:cubicBezTo>
                  <a:pt x="5323503" y="2224738"/>
                  <a:pt x="5304208" y="2232709"/>
                  <a:pt x="5291263" y="2239182"/>
                </a:cubicBezTo>
                <a:cubicBezTo>
                  <a:pt x="5278318" y="2245655"/>
                  <a:pt x="5264730" y="2242318"/>
                  <a:pt x="5255152" y="2247164"/>
                </a:cubicBezTo>
                <a:cubicBezTo>
                  <a:pt x="5245574" y="2252010"/>
                  <a:pt x="5240857" y="2261199"/>
                  <a:pt x="5233796" y="2268260"/>
                </a:cubicBezTo>
                <a:cubicBezTo>
                  <a:pt x="5226735" y="2275321"/>
                  <a:pt x="5222832" y="2268609"/>
                  <a:pt x="5212786" y="2275408"/>
                </a:cubicBezTo>
                <a:cubicBezTo>
                  <a:pt x="5202741" y="2282208"/>
                  <a:pt x="5174227" y="2281420"/>
                  <a:pt x="5159401" y="2284343"/>
                </a:cubicBezTo>
                <a:cubicBezTo>
                  <a:pt x="5129776" y="2295641"/>
                  <a:pt x="5158686" y="2301898"/>
                  <a:pt x="5123830" y="2307070"/>
                </a:cubicBezTo>
                <a:cubicBezTo>
                  <a:pt x="5082905" y="2318102"/>
                  <a:pt x="5072939" y="2287385"/>
                  <a:pt x="5065426" y="2324076"/>
                </a:cubicBezTo>
                <a:cubicBezTo>
                  <a:pt x="5017747" y="2318395"/>
                  <a:pt x="5031271" y="2337329"/>
                  <a:pt x="4975908" y="2364128"/>
                </a:cubicBezTo>
                <a:cubicBezTo>
                  <a:pt x="4946700" y="2354134"/>
                  <a:pt x="4928936" y="2366071"/>
                  <a:pt x="4913723" y="2385265"/>
                </a:cubicBezTo>
                <a:cubicBezTo>
                  <a:pt x="4854880" y="2394046"/>
                  <a:pt x="4808730" y="2428302"/>
                  <a:pt x="4746485" y="2451769"/>
                </a:cubicBezTo>
                <a:lnTo>
                  <a:pt x="4681588" y="2467494"/>
                </a:lnTo>
                <a:lnTo>
                  <a:pt x="1783655" y="3163860"/>
                </a:lnTo>
                <a:lnTo>
                  <a:pt x="1325955" y="3176692"/>
                </a:lnTo>
                <a:cubicBezTo>
                  <a:pt x="1278931" y="3186609"/>
                  <a:pt x="1232617" y="3191205"/>
                  <a:pt x="1190384" y="3203504"/>
                </a:cubicBezTo>
                <a:cubicBezTo>
                  <a:pt x="1146740" y="3204301"/>
                  <a:pt x="1142940" y="3250947"/>
                  <a:pt x="1094537" y="3229469"/>
                </a:cubicBezTo>
                <a:cubicBezTo>
                  <a:pt x="1069134" y="3237778"/>
                  <a:pt x="1026961" y="3247646"/>
                  <a:pt x="1013254" y="3263949"/>
                </a:cubicBezTo>
                <a:cubicBezTo>
                  <a:pt x="966756" y="3279110"/>
                  <a:pt x="851011" y="3352246"/>
                  <a:pt x="815546" y="3334559"/>
                </a:cubicBezTo>
                <a:cubicBezTo>
                  <a:pt x="808324" y="3352177"/>
                  <a:pt x="815137" y="3324821"/>
                  <a:pt x="779276" y="3327290"/>
                </a:cubicBezTo>
                <a:cubicBezTo>
                  <a:pt x="712585" y="3298149"/>
                  <a:pt x="672574" y="3378796"/>
                  <a:pt x="600378" y="3335250"/>
                </a:cubicBezTo>
                <a:cubicBezTo>
                  <a:pt x="595066" y="3356366"/>
                  <a:pt x="514059" y="3361176"/>
                  <a:pt x="493457" y="3365044"/>
                </a:cubicBezTo>
                <a:cubicBezTo>
                  <a:pt x="467535" y="3372578"/>
                  <a:pt x="412364" y="3374283"/>
                  <a:pt x="388355" y="3376925"/>
                </a:cubicBezTo>
                <a:cubicBezTo>
                  <a:pt x="364346" y="3379567"/>
                  <a:pt x="376469" y="3372659"/>
                  <a:pt x="349402" y="3380897"/>
                </a:cubicBezTo>
                <a:cubicBezTo>
                  <a:pt x="322335" y="3389135"/>
                  <a:pt x="248625" y="3434339"/>
                  <a:pt x="225952" y="3426352"/>
                </a:cubicBezTo>
                <a:cubicBezTo>
                  <a:pt x="199749" y="3439548"/>
                  <a:pt x="193948" y="3430066"/>
                  <a:pt x="171000" y="3438892"/>
                </a:cubicBezTo>
                <a:cubicBezTo>
                  <a:pt x="148052" y="3447718"/>
                  <a:pt x="101917" y="3457642"/>
                  <a:pt x="88263" y="3479310"/>
                </a:cubicBezTo>
                <a:cubicBezTo>
                  <a:pt x="64018" y="3479795"/>
                  <a:pt x="62139" y="3459801"/>
                  <a:pt x="46713" y="3462986"/>
                </a:cubicBezTo>
                <a:cubicBezTo>
                  <a:pt x="31576" y="3476862"/>
                  <a:pt x="15706" y="3476378"/>
                  <a:pt x="2765" y="3480770"/>
                </a:cubicBezTo>
                <a:lnTo>
                  <a:pt x="0" y="3482342"/>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1C1B17A-643A-7186-82EC-4A3CB1C6E1BC}"/>
              </a:ext>
            </a:extLst>
          </p:cNvPr>
          <p:cNvSpPr>
            <a:spLocks noGrp="1"/>
          </p:cNvSpPr>
          <p:nvPr>
            <p:ph type="title"/>
          </p:nvPr>
        </p:nvSpPr>
        <p:spPr>
          <a:xfrm>
            <a:off x="1137037" y="95906"/>
            <a:ext cx="9998441" cy="1120329"/>
          </a:xfrm>
        </p:spPr>
        <p:txBody>
          <a:bodyPr>
            <a:normAutofit/>
          </a:bodyPr>
          <a:lstStyle/>
          <a:p>
            <a:r>
              <a:rPr lang="en-US" sz="4700">
                <a:solidFill>
                  <a:schemeClr val="tx1"/>
                </a:solidFill>
                <a:cs typeface="Segoe UI"/>
              </a:rPr>
              <a:t>Administrative Reviews by OSPI</a:t>
            </a:r>
            <a:endParaRPr lang="en-US" sz="4700">
              <a:solidFill>
                <a:schemeClr val="tx1"/>
              </a:solidFill>
            </a:endParaRPr>
          </a:p>
        </p:txBody>
      </p:sp>
      <p:sp>
        <p:nvSpPr>
          <p:cNvPr id="13" name="Freeform: Shape 12">
            <a:extLst>
              <a:ext uri="{FF2B5EF4-FFF2-40B4-BE49-F238E27FC236}">
                <a16:creationId xmlns:a16="http://schemas.microsoft.com/office/drawing/2014/main" id="{8101159E-D455-456F-8FE1-396AB1590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037" y="1958614"/>
            <a:ext cx="3594282" cy="398896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Graphic 3" descr="Issue Tracking">
            <a:extLst>
              <a:ext uri="{FF2B5EF4-FFF2-40B4-BE49-F238E27FC236}">
                <a16:creationId xmlns:a16="http://schemas.microsoft.com/office/drawing/2014/main" id="{D6CD4D6A-2963-C1B5-D61C-5689FB265A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75593" y="2263606"/>
            <a:ext cx="3254986" cy="3254986"/>
          </a:xfrm>
          <a:prstGeom prst="rect">
            <a:avLst/>
          </a:prstGeom>
        </p:spPr>
      </p:pic>
      <p:sp>
        <p:nvSpPr>
          <p:cNvPr id="15" name="Rectangle 6">
            <a:extLst>
              <a:ext uri="{FF2B5EF4-FFF2-40B4-BE49-F238E27FC236}">
                <a16:creationId xmlns:a16="http://schemas.microsoft.com/office/drawing/2014/main" id="{1F9FDF39-7A42-411B-85F1-9DE812C7A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497" y="5802246"/>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256F112-C64C-6D2C-7B03-60737894743E}"/>
              </a:ext>
            </a:extLst>
          </p:cNvPr>
          <p:cNvSpPr>
            <a:spLocks noGrp="1"/>
          </p:cNvSpPr>
          <p:nvPr>
            <p:ph idx="1"/>
          </p:nvPr>
        </p:nvSpPr>
        <p:spPr>
          <a:xfrm>
            <a:off x="5187900" y="1805340"/>
            <a:ext cx="6497594" cy="4305544"/>
          </a:xfrm>
        </p:spPr>
        <p:txBody>
          <a:bodyPr vert="horz" lIns="91440" tIns="45720" rIns="91440" bIns="45720" rtlCol="0" anchor="ctr">
            <a:normAutofit/>
          </a:bodyPr>
          <a:lstStyle/>
          <a:p>
            <a:pPr>
              <a:buFont typeface="Arial" panose="020B0604020202020204" pitchFamily="34" charset="0"/>
              <a:buChar char="•"/>
            </a:pPr>
            <a:r>
              <a:rPr lang="en-US" sz="2400">
                <a:cs typeface="Segoe UI"/>
              </a:rPr>
              <a:t>Administrative Reviews occur at a minimum of once every three years</a:t>
            </a:r>
          </a:p>
          <a:p>
            <a:pPr>
              <a:buFont typeface="Arial" panose="020B0604020202020204" pitchFamily="34" charset="0"/>
              <a:buChar char="•"/>
            </a:pPr>
            <a:r>
              <a:rPr lang="en-US" sz="2400">
                <a:cs typeface="Segoe UI"/>
              </a:rPr>
              <a:t>Meal observation portion of the review as well as the Administrative Review may be announced or unannounced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egoe UI"/>
                <a:ea typeface="+mn-ea"/>
                <a:cs typeface="Segoe UI"/>
              </a:rPr>
              <a:t>OSPI Child Nutrition Staff must introduce themselves and show employees photo ID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Segoe UI"/>
                <a:ea typeface="+mn-ea"/>
                <a:cs typeface="Segoe UI"/>
              </a:rPr>
              <a:t>Visits must be during regular business hours</a:t>
            </a:r>
          </a:p>
          <a:p>
            <a:endParaRPr lang="en-US" sz="2000">
              <a:cs typeface="Segoe UI"/>
            </a:endParaRPr>
          </a:p>
        </p:txBody>
      </p:sp>
    </p:spTree>
    <p:extLst>
      <p:ext uri="{BB962C8B-B14F-4D97-AF65-F5344CB8AC3E}">
        <p14:creationId xmlns:p14="http://schemas.microsoft.com/office/powerpoint/2010/main" val="21965494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1B17A-643A-7186-82EC-4A3CB1C6E1BC}"/>
              </a:ext>
            </a:extLst>
          </p:cNvPr>
          <p:cNvSpPr>
            <a:spLocks noGrp="1"/>
          </p:cNvSpPr>
          <p:nvPr>
            <p:ph type="title"/>
          </p:nvPr>
        </p:nvSpPr>
        <p:spPr>
          <a:xfrm>
            <a:off x="1179226" y="145558"/>
            <a:ext cx="9833548" cy="940414"/>
          </a:xfrm>
        </p:spPr>
        <p:txBody>
          <a:bodyPr anchor="b">
            <a:normAutofit/>
          </a:bodyPr>
          <a:lstStyle/>
          <a:p>
            <a:r>
              <a:rPr lang="en-US" sz="4700">
                <a:solidFill>
                  <a:schemeClr val="tx1"/>
                </a:solidFill>
                <a:cs typeface="Segoe UI"/>
              </a:rPr>
              <a:t>Administrative Reviews by OSPI</a:t>
            </a:r>
            <a:endParaRPr lang="en-US" sz="4700">
              <a:solidFill>
                <a:schemeClr val="tx1"/>
              </a:solidFill>
            </a:endParaRPr>
          </a:p>
        </p:txBody>
      </p:sp>
      <p:sp>
        <p:nvSpPr>
          <p:cNvPr id="3" name="Content Placeholder 2">
            <a:extLst>
              <a:ext uri="{FF2B5EF4-FFF2-40B4-BE49-F238E27FC236}">
                <a16:creationId xmlns:a16="http://schemas.microsoft.com/office/drawing/2014/main" id="{4256F112-C64C-6D2C-7B03-60737894743E}"/>
              </a:ext>
            </a:extLst>
          </p:cNvPr>
          <p:cNvSpPr>
            <a:spLocks noGrp="1"/>
          </p:cNvSpPr>
          <p:nvPr>
            <p:ph idx="1"/>
          </p:nvPr>
        </p:nvSpPr>
        <p:spPr>
          <a:xfrm>
            <a:off x="1179226" y="1964775"/>
            <a:ext cx="9833548" cy="3868466"/>
          </a:xfrm>
        </p:spPr>
        <p:txBody>
          <a:bodyPr vert="horz" lIns="91440" tIns="45720" rIns="91440" bIns="45720" rtlCol="0">
            <a:normAutofit/>
          </a:bodyPr>
          <a:lstStyle/>
          <a:p>
            <a:pPr marL="0" indent="0">
              <a:buNone/>
            </a:pPr>
            <a:r>
              <a:rPr lang="en-US" sz="2400" b="1">
                <a:solidFill>
                  <a:schemeClr val="accent2"/>
                </a:solidFill>
                <a:cs typeface="Segoe UI"/>
              </a:rPr>
              <a:t>Postings:</a:t>
            </a:r>
          </a:p>
        </p:txBody>
      </p:sp>
      <p:sp>
        <p:nvSpPr>
          <p:cNvPr id="5" name="TextBox 4">
            <a:extLst>
              <a:ext uri="{FF2B5EF4-FFF2-40B4-BE49-F238E27FC236}">
                <a16:creationId xmlns:a16="http://schemas.microsoft.com/office/drawing/2014/main" id="{2F1C6FBA-4AEE-E553-CAA3-C18FD393229C}"/>
              </a:ext>
            </a:extLst>
          </p:cNvPr>
          <p:cNvSpPr txBox="1"/>
          <p:nvPr/>
        </p:nvSpPr>
        <p:spPr>
          <a:xfrm>
            <a:off x="1178921" y="2269334"/>
            <a:ext cx="4917079" cy="2246769"/>
          </a:xfrm>
          <a:prstGeom prst="rect">
            <a:avLst/>
          </a:prstGeom>
          <a:noFill/>
        </p:spPr>
        <p:txBody>
          <a:bodyPr wrap="square">
            <a:spAutoFit/>
          </a:bodyPr>
          <a:lstStyle/>
          <a:p>
            <a:pPr marL="285750" indent="-285750">
              <a:buFont typeface="Wingdings" panose="05000000000000000000" pitchFamily="2" charset="2"/>
              <a:buChar char="§"/>
            </a:pPr>
            <a:r>
              <a:rPr lang="en-US" sz="2000">
                <a:solidFill>
                  <a:schemeClr val="accent2"/>
                </a:solidFill>
                <a:cs typeface="Segoe UI"/>
              </a:rPr>
              <a:t>Dated Monthly Menu</a:t>
            </a:r>
          </a:p>
          <a:p>
            <a:pPr marL="285750" indent="-285750">
              <a:buFont typeface="Wingdings" panose="05000000000000000000" pitchFamily="2" charset="2"/>
              <a:buChar char="§"/>
            </a:pPr>
            <a:r>
              <a:rPr lang="en-US" sz="2000">
                <a:solidFill>
                  <a:schemeClr val="accent2"/>
                </a:solidFill>
                <a:cs typeface="Segoe UI"/>
              </a:rPr>
              <a:t>Current License from DCYF, Tribal or government authority</a:t>
            </a:r>
          </a:p>
          <a:p>
            <a:pPr marL="285750" indent="-285750">
              <a:buFont typeface="Wingdings" panose="05000000000000000000" pitchFamily="2" charset="2"/>
              <a:buChar char="§"/>
            </a:pPr>
            <a:r>
              <a:rPr lang="en-US" sz="2000">
                <a:solidFill>
                  <a:schemeClr val="accent2"/>
                </a:solidFill>
                <a:cs typeface="Segoe UI"/>
              </a:rPr>
              <a:t>And Justice for All Poster</a:t>
            </a:r>
          </a:p>
          <a:p>
            <a:pPr marL="285750" indent="-285750">
              <a:buFont typeface="Wingdings" panose="05000000000000000000" pitchFamily="2" charset="2"/>
              <a:buChar char="§"/>
            </a:pPr>
            <a:r>
              <a:rPr lang="en-US" sz="2000">
                <a:solidFill>
                  <a:schemeClr val="accent2"/>
                </a:solidFill>
                <a:cs typeface="Segoe UI"/>
                <a:hlinkClick r:id="rId3">
                  <a:extLst>
                    <a:ext uri="{A12FA001-AC4F-418D-AE19-62706E023703}">
                      <ahyp:hlinkClr xmlns:ahyp="http://schemas.microsoft.com/office/drawing/2018/hyperlinkcolor" val="tx"/>
                    </a:ext>
                  </a:extLst>
                </a:hlinkClick>
              </a:rPr>
              <a:t>WIC Program Information</a:t>
            </a:r>
          </a:p>
          <a:p>
            <a:pPr marL="285750" indent="-285750">
              <a:buFont typeface="Wingdings" panose="05000000000000000000" pitchFamily="2" charset="2"/>
              <a:buChar char="§"/>
            </a:pPr>
            <a:r>
              <a:rPr lang="en-US" sz="2000">
                <a:solidFill>
                  <a:schemeClr val="accent2"/>
                </a:solidFill>
                <a:cs typeface="Segoe UI"/>
                <a:hlinkClick r:id="rId4">
                  <a:extLst>
                    <a:ext uri="{A12FA001-AC4F-418D-AE19-62706E023703}">
                      <ahyp:hlinkClr xmlns:ahyp="http://schemas.microsoft.com/office/drawing/2018/hyperlinkcolor" val="tx"/>
                    </a:ext>
                  </a:extLst>
                </a:hlinkClick>
              </a:rPr>
              <a:t>Building for the Future Information Sheet</a:t>
            </a:r>
            <a:endParaRPr lang="en-US" sz="2000">
              <a:solidFill>
                <a:schemeClr val="accent2"/>
              </a:solidFill>
              <a:cs typeface="Segoe UI"/>
            </a:endParaRPr>
          </a:p>
        </p:txBody>
      </p:sp>
      <p:sp>
        <p:nvSpPr>
          <p:cNvPr id="7" name="TextBox 6">
            <a:extLst>
              <a:ext uri="{FF2B5EF4-FFF2-40B4-BE49-F238E27FC236}">
                <a16:creationId xmlns:a16="http://schemas.microsoft.com/office/drawing/2014/main" id="{A4161C01-1E66-1185-163A-BC0AF3FEF8C4}"/>
              </a:ext>
            </a:extLst>
          </p:cNvPr>
          <p:cNvSpPr txBox="1"/>
          <p:nvPr/>
        </p:nvSpPr>
        <p:spPr>
          <a:xfrm>
            <a:off x="1178921" y="4522481"/>
            <a:ext cx="6254520" cy="2000548"/>
          </a:xfrm>
          <a:prstGeom prst="rect">
            <a:avLst/>
          </a:prstGeom>
          <a:noFill/>
        </p:spPr>
        <p:txBody>
          <a:bodyPr wrap="square">
            <a:spAutoFit/>
          </a:bodyPr>
          <a:lstStyle/>
          <a:p>
            <a:r>
              <a:rPr lang="en-US" sz="2400" b="1">
                <a:solidFill>
                  <a:schemeClr val="accent2"/>
                </a:solidFill>
                <a:cs typeface="Segoe UI"/>
              </a:rPr>
              <a:t>Financial Records:</a:t>
            </a:r>
          </a:p>
          <a:p>
            <a:pPr marL="342900" indent="-342900">
              <a:buFont typeface="Wingdings" panose="05000000000000000000" pitchFamily="2" charset="2"/>
              <a:buChar char="§"/>
            </a:pPr>
            <a:r>
              <a:rPr lang="en-US" sz="2000">
                <a:solidFill>
                  <a:schemeClr val="accent2"/>
                </a:solidFill>
                <a:cs typeface="Segoe UI"/>
              </a:rPr>
              <a:t>Receipts for food</a:t>
            </a:r>
          </a:p>
          <a:p>
            <a:pPr marL="342900" indent="-342900">
              <a:buFont typeface="Wingdings" panose="05000000000000000000" pitchFamily="2" charset="2"/>
              <a:buChar char="§"/>
            </a:pPr>
            <a:r>
              <a:rPr lang="en-US" sz="2000">
                <a:solidFill>
                  <a:schemeClr val="accent2"/>
                </a:solidFill>
                <a:cs typeface="Segoe UI"/>
              </a:rPr>
              <a:t>Labor costs</a:t>
            </a:r>
          </a:p>
          <a:p>
            <a:pPr marL="342900" indent="-342900">
              <a:buFont typeface="Wingdings" panose="05000000000000000000" pitchFamily="2" charset="2"/>
              <a:buChar char="§"/>
            </a:pPr>
            <a:r>
              <a:rPr lang="en-US" sz="2000">
                <a:solidFill>
                  <a:schemeClr val="accent2"/>
                </a:solidFill>
                <a:cs typeface="Segoe UI"/>
              </a:rPr>
              <a:t>Administrative Costs (if applicable)</a:t>
            </a:r>
          </a:p>
          <a:p>
            <a:pPr marL="342900" indent="-342900">
              <a:buFont typeface="Wingdings" panose="05000000000000000000" pitchFamily="2" charset="2"/>
              <a:buChar char="§"/>
            </a:pPr>
            <a:r>
              <a:rPr lang="en-US" sz="2000">
                <a:solidFill>
                  <a:schemeClr val="accent2"/>
                </a:solidFill>
                <a:cs typeface="Segoe UI"/>
              </a:rPr>
              <a:t>EIEAs/Enrollment Forms</a:t>
            </a:r>
          </a:p>
          <a:p>
            <a:pPr marL="342900" indent="-342900">
              <a:buFont typeface="Wingdings" panose="05000000000000000000" pitchFamily="2" charset="2"/>
              <a:buChar char="§"/>
            </a:pPr>
            <a:r>
              <a:rPr lang="en-US" sz="2000">
                <a:solidFill>
                  <a:schemeClr val="accent2"/>
                </a:solidFill>
                <a:cs typeface="Segoe UI"/>
              </a:rPr>
              <a:t>Claim Documentation</a:t>
            </a:r>
          </a:p>
        </p:txBody>
      </p:sp>
      <p:sp>
        <p:nvSpPr>
          <p:cNvPr id="9" name="TextBox 8">
            <a:extLst>
              <a:ext uri="{FF2B5EF4-FFF2-40B4-BE49-F238E27FC236}">
                <a16:creationId xmlns:a16="http://schemas.microsoft.com/office/drawing/2014/main" id="{3A459F8C-ADC3-9169-7AFE-8F8126603665}"/>
              </a:ext>
            </a:extLst>
          </p:cNvPr>
          <p:cNvSpPr txBox="1"/>
          <p:nvPr/>
        </p:nvSpPr>
        <p:spPr>
          <a:xfrm>
            <a:off x="7433441" y="1840542"/>
            <a:ext cx="3521358" cy="461665"/>
          </a:xfrm>
          <a:prstGeom prst="rect">
            <a:avLst/>
          </a:prstGeom>
          <a:noFill/>
        </p:spPr>
        <p:txBody>
          <a:bodyPr wrap="square" rtlCol="0">
            <a:spAutoFit/>
          </a:bodyPr>
          <a:lstStyle/>
          <a:p>
            <a:r>
              <a:rPr lang="en-US" sz="2400" b="1">
                <a:solidFill>
                  <a:schemeClr val="accent2"/>
                </a:solidFill>
              </a:rPr>
              <a:t>Kitchen:</a:t>
            </a:r>
          </a:p>
        </p:txBody>
      </p:sp>
      <p:sp>
        <p:nvSpPr>
          <p:cNvPr id="17" name="TextBox 16">
            <a:extLst>
              <a:ext uri="{FF2B5EF4-FFF2-40B4-BE49-F238E27FC236}">
                <a16:creationId xmlns:a16="http://schemas.microsoft.com/office/drawing/2014/main" id="{5CC9BE96-1E85-5BD0-2648-9DD48870090B}"/>
              </a:ext>
            </a:extLst>
          </p:cNvPr>
          <p:cNvSpPr txBox="1"/>
          <p:nvPr/>
        </p:nvSpPr>
        <p:spPr>
          <a:xfrm>
            <a:off x="7520099" y="2182198"/>
            <a:ext cx="4382867" cy="3170099"/>
          </a:xfrm>
          <a:prstGeom prst="rect">
            <a:avLst/>
          </a:prstGeom>
          <a:noFill/>
        </p:spPr>
        <p:txBody>
          <a:bodyPr wrap="square">
            <a:spAutoFit/>
          </a:bodyPr>
          <a:lstStyle/>
          <a:p>
            <a:pPr marL="342900" indent="-342900">
              <a:buFont typeface="Wingdings" panose="05000000000000000000" pitchFamily="2" charset="2"/>
              <a:buChar char="§"/>
            </a:pPr>
            <a:r>
              <a:rPr lang="en-US" sz="2000">
                <a:solidFill>
                  <a:schemeClr val="accent2"/>
                </a:solidFill>
                <a:cs typeface="Segoe UI"/>
              </a:rPr>
              <a:t>Meal preparation</a:t>
            </a:r>
          </a:p>
          <a:p>
            <a:pPr marL="342900" indent="-342900">
              <a:buFont typeface="Wingdings" panose="05000000000000000000" pitchFamily="2" charset="2"/>
              <a:buChar char="§"/>
            </a:pPr>
            <a:r>
              <a:rPr lang="en-US" sz="2000">
                <a:solidFill>
                  <a:schemeClr val="accent2"/>
                </a:solidFill>
                <a:cs typeface="Segoe UI"/>
              </a:rPr>
              <a:t>Food inventory/storage</a:t>
            </a:r>
          </a:p>
          <a:p>
            <a:pPr marL="342900" indent="-342900">
              <a:buFont typeface="Wingdings" panose="05000000000000000000" pitchFamily="2" charset="2"/>
              <a:buChar char="§"/>
            </a:pPr>
            <a:r>
              <a:rPr lang="en-US" sz="2000">
                <a:solidFill>
                  <a:schemeClr val="accent2"/>
                </a:solidFill>
                <a:cs typeface="Segoe UI"/>
              </a:rPr>
              <a:t>Refrigerator/Freezer temperature logs</a:t>
            </a:r>
          </a:p>
          <a:p>
            <a:pPr marL="342900" indent="-342900">
              <a:buFont typeface="Wingdings" panose="05000000000000000000" pitchFamily="2" charset="2"/>
              <a:buChar char="§"/>
            </a:pPr>
            <a:r>
              <a:rPr lang="en-US" sz="2000">
                <a:solidFill>
                  <a:schemeClr val="accent2"/>
                </a:solidFill>
                <a:cs typeface="Segoe UI"/>
              </a:rPr>
              <a:t>Valid Food Handlers Cards</a:t>
            </a:r>
          </a:p>
          <a:p>
            <a:pPr marL="342900" indent="-342900">
              <a:buFont typeface="Wingdings" panose="05000000000000000000" pitchFamily="2" charset="2"/>
              <a:buChar char="§"/>
            </a:pPr>
            <a:r>
              <a:rPr lang="en-US" sz="2000">
                <a:solidFill>
                  <a:schemeClr val="accent2"/>
                </a:solidFill>
                <a:cs typeface="Segoe UI"/>
              </a:rPr>
              <a:t>Cleanliness</a:t>
            </a:r>
          </a:p>
          <a:p>
            <a:pPr marL="342900" indent="-342900">
              <a:buFont typeface="Wingdings" panose="05000000000000000000" pitchFamily="2" charset="2"/>
              <a:buChar char="§"/>
            </a:pPr>
            <a:r>
              <a:rPr lang="en-US" sz="2000">
                <a:solidFill>
                  <a:schemeClr val="accent2"/>
                </a:solidFill>
                <a:cs typeface="Segoe UI"/>
              </a:rPr>
              <a:t>Food Safety and Sanitation</a:t>
            </a:r>
          </a:p>
          <a:p>
            <a:pPr marL="342900" indent="-342900">
              <a:buFont typeface="Wingdings" panose="05000000000000000000" pitchFamily="2" charset="2"/>
              <a:buChar char="§"/>
            </a:pPr>
            <a:r>
              <a:rPr lang="en-US" sz="2000">
                <a:solidFill>
                  <a:schemeClr val="accent2"/>
                </a:solidFill>
                <a:cs typeface="Segoe UI"/>
              </a:rPr>
              <a:t>Recipes</a:t>
            </a:r>
          </a:p>
          <a:p>
            <a:pPr marL="342900" indent="-342900">
              <a:buFont typeface="Wingdings" panose="05000000000000000000" pitchFamily="2" charset="2"/>
              <a:buChar char="§"/>
            </a:pPr>
            <a:r>
              <a:rPr lang="en-US" sz="2000">
                <a:solidFill>
                  <a:schemeClr val="accent2"/>
                </a:solidFill>
                <a:cs typeface="Segoe UI"/>
              </a:rPr>
              <a:t>CN labels and/or Product Formulation</a:t>
            </a:r>
          </a:p>
        </p:txBody>
      </p:sp>
    </p:spTree>
    <p:extLst>
      <p:ext uri="{BB962C8B-B14F-4D97-AF65-F5344CB8AC3E}">
        <p14:creationId xmlns:p14="http://schemas.microsoft.com/office/powerpoint/2010/main" val="11476014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1B17A-643A-7186-82EC-4A3CB1C6E1BC}"/>
              </a:ext>
            </a:extLst>
          </p:cNvPr>
          <p:cNvSpPr>
            <a:spLocks noGrp="1"/>
          </p:cNvSpPr>
          <p:nvPr>
            <p:ph type="title"/>
          </p:nvPr>
        </p:nvSpPr>
        <p:spPr>
          <a:xfrm>
            <a:off x="1179226" y="346841"/>
            <a:ext cx="9833548" cy="1271093"/>
          </a:xfrm>
        </p:spPr>
        <p:txBody>
          <a:bodyPr anchor="b">
            <a:normAutofit/>
          </a:bodyPr>
          <a:lstStyle/>
          <a:p>
            <a:r>
              <a:rPr lang="en-US" sz="4700">
                <a:solidFill>
                  <a:schemeClr val="tx1"/>
                </a:solidFill>
                <a:cs typeface="Segoe UI"/>
              </a:rPr>
              <a:t>Administrative Reviews by OSPI</a:t>
            </a:r>
            <a:endParaRPr lang="en-US" sz="4700">
              <a:solidFill>
                <a:schemeClr val="tx1"/>
              </a:solidFill>
            </a:endParaRPr>
          </a:p>
        </p:txBody>
      </p:sp>
      <p:sp>
        <p:nvSpPr>
          <p:cNvPr id="3" name="Content Placeholder 2">
            <a:extLst>
              <a:ext uri="{FF2B5EF4-FFF2-40B4-BE49-F238E27FC236}">
                <a16:creationId xmlns:a16="http://schemas.microsoft.com/office/drawing/2014/main" id="{4256F112-C64C-6D2C-7B03-60737894743E}"/>
              </a:ext>
            </a:extLst>
          </p:cNvPr>
          <p:cNvSpPr>
            <a:spLocks noGrp="1"/>
          </p:cNvSpPr>
          <p:nvPr>
            <p:ph idx="1"/>
          </p:nvPr>
        </p:nvSpPr>
        <p:spPr>
          <a:xfrm>
            <a:off x="1179226" y="1882889"/>
            <a:ext cx="9833548" cy="3868466"/>
          </a:xfrm>
        </p:spPr>
        <p:txBody>
          <a:bodyPr vert="horz" lIns="91440" tIns="45720" rIns="91440" bIns="45720" rtlCol="0">
            <a:normAutofit/>
          </a:bodyPr>
          <a:lstStyle/>
          <a:p>
            <a:pPr marL="0" indent="0">
              <a:buNone/>
            </a:pPr>
            <a:r>
              <a:rPr lang="en-US" sz="2400" b="1">
                <a:solidFill>
                  <a:schemeClr val="accent2"/>
                </a:solidFill>
                <a:cs typeface="Segoe UI"/>
              </a:rPr>
              <a:t>Records:</a:t>
            </a:r>
          </a:p>
        </p:txBody>
      </p:sp>
      <p:sp>
        <p:nvSpPr>
          <p:cNvPr id="6" name="TextBox 5">
            <a:extLst>
              <a:ext uri="{FF2B5EF4-FFF2-40B4-BE49-F238E27FC236}">
                <a16:creationId xmlns:a16="http://schemas.microsoft.com/office/drawing/2014/main" id="{E87149DC-2BDA-A270-3B7D-1E6A6D7A7FE4}"/>
              </a:ext>
            </a:extLst>
          </p:cNvPr>
          <p:cNvSpPr txBox="1"/>
          <p:nvPr/>
        </p:nvSpPr>
        <p:spPr>
          <a:xfrm>
            <a:off x="1308538" y="2442576"/>
            <a:ext cx="7831520" cy="3191643"/>
          </a:xfrm>
          <a:prstGeom prst="rect">
            <a:avLst/>
          </a:prstGeom>
          <a:noFill/>
        </p:spPr>
        <p:txBody>
          <a:bodyPr wrap="square">
            <a:spAutoFit/>
          </a:bodyPr>
          <a:lstStyle/>
          <a:p>
            <a:pPr marL="285750" indent="-228600">
              <a:lnSpc>
                <a:spcPct val="90000"/>
              </a:lnSpc>
              <a:spcAft>
                <a:spcPts val="600"/>
              </a:spcAft>
              <a:buFont typeface="Arial" panose="020B0604020202020204" pitchFamily="34" charset="0"/>
              <a:buChar char="•"/>
            </a:pPr>
            <a:r>
              <a:rPr lang="en-US" sz="2800">
                <a:solidFill>
                  <a:schemeClr val="accent2"/>
                </a:solidFill>
              </a:rPr>
              <a:t>Attendance Records</a:t>
            </a:r>
          </a:p>
          <a:p>
            <a:pPr marL="285750" indent="-228600">
              <a:lnSpc>
                <a:spcPct val="90000"/>
              </a:lnSpc>
              <a:spcAft>
                <a:spcPts val="600"/>
              </a:spcAft>
              <a:buFont typeface="Arial" panose="020B0604020202020204" pitchFamily="34" charset="0"/>
              <a:buChar char="•"/>
            </a:pPr>
            <a:r>
              <a:rPr lang="en-US" sz="2800">
                <a:solidFill>
                  <a:schemeClr val="accent2"/>
                </a:solidFill>
              </a:rPr>
              <a:t>Meal Counts</a:t>
            </a:r>
          </a:p>
          <a:p>
            <a:pPr marL="285750" indent="-228600">
              <a:lnSpc>
                <a:spcPct val="90000"/>
              </a:lnSpc>
              <a:spcAft>
                <a:spcPts val="600"/>
              </a:spcAft>
              <a:buFont typeface="Arial" panose="020B0604020202020204" pitchFamily="34" charset="0"/>
              <a:buChar char="•"/>
            </a:pPr>
            <a:r>
              <a:rPr lang="en-US" sz="2800">
                <a:solidFill>
                  <a:schemeClr val="accent2"/>
                </a:solidFill>
              </a:rPr>
              <a:t>Required CACFP Training Documentation</a:t>
            </a:r>
          </a:p>
          <a:p>
            <a:pPr marL="285750" indent="-228600">
              <a:lnSpc>
                <a:spcPct val="90000"/>
              </a:lnSpc>
              <a:spcAft>
                <a:spcPts val="600"/>
              </a:spcAft>
              <a:buFont typeface="Arial" panose="020B0604020202020204" pitchFamily="34" charset="0"/>
              <a:buChar char="•"/>
            </a:pPr>
            <a:r>
              <a:rPr lang="en-US" sz="2800">
                <a:solidFill>
                  <a:schemeClr val="accent2"/>
                </a:solidFill>
              </a:rPr>
              <a:t>CACFP Infant Meal Form</a:t>
            </a:r>
          </a:p>
          <a:p>
            <a:pPr marL="285750" indent="-228600">
              <a:lnSpc>
                <a:spcPct val="90000"/>
              </a:lnSpc>
              <a:spcAft>
                <a:spcPts val="600"/>
              </a:spcAft>
              <a:buFont typeface="Arial" panose="020B0604020202020204" pitchFamily="34" charset="0"/>
              <a:buChar char="•"/>
            </a:pPr>
            <a:r>
              <a:rPr lang="en-US" sz="2800">
                <a:solidFill>
                  <a:schemeClr val="accent2"/>
                </a:solidFill>
              </a:rPr>
              <a:t>Request for Special Dietary Needs Accommodations</a:t>
            </a:r>
          </a:p>
          <a:p>
            <a:pPr marL="285750" indent="-228600">
              <a:lnSpc>
                <a:spcPct val="90000"/>
              </a:lnSpc>
              <a:spcAft>
                <a:spcPts val="600"/>
              </a:spcAft>
              <a:buFont typeface="Arial" panose="020B0604020202020204" pitchFamily="34" charset="0"/>
              <a:buChar char="•"/>
            </a:pPr>
            <a:r>
              <a:rPr lang="en-US" sz="2800">
                <a:solidFill>
                  <a:schemeClr val="accent2"/>
                </a:solidFill>
              </a:rPr>
              <a:t>Request for Special Milk</a:t>
            </a:r>
          </a:p>
        </p:txBody>
      </p:sp>
      <p:pic>
        <p:nvPicPr>
          <p:cNvPr id="4" name="Graphic 3" descr="Issue Tracking">
            <a:extLst>
              <a:ext uri="{FF2B5EF4-FFF2-40B4-BE49-F238E27FC236}">
                <a16:creationId xmlns:a16="http://schemas.microsoft.com/office/drawing/2014/main" id="{881C8B49-A209-E1A5-DB36-9E1A800D81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44251" y="3839595"/>
            <a:ext cx="2484810" cy="2471447"/>
          </a:xfrm>
          <a:prstGeom prst="rect">
            <a:avLst/>
          </a:prstGeom>
        </p:spPr>
      </p:pic>
    </p:spTree>
    <p:extLst>
      <p:ext uri="{BB962C8B-B14F-4D97-AF65-F5344CB8AC3E}">
        <p14:creationId xmlns:p14="http://schemas.microsoft.com/office/powerpoint/2010/main" val="39915946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A4491-2A3F-32B3-DA83-D3AD78B4F5AE}"/>
              </a:ext>
            </a:extLst>
          </p:cNvPr>
          <p:cNvSpPr>
            <a:spLocks noGrp="1"/>
          </p:cNvSpPr>
          <p:nvPr>
            <p:ph type="title"/>
          </p:nvPr>
        </p:nvSpPr>
        <p:spPr/>
        <p:txBody>
          <a:bodyPr>
            <a:noAutofit/>
          </a:bodyPr>
          <a:lstStyle/>
          <a:p>
            <a:r>
              <a:rPr lang="en-US" sz="4700">
                <a:solidFill>
                  <a:schemeClr val="tx1"/>
                </a:solidFill>
                <a:cs typeface="Segoe UI"/>
              </a:rPr>
              <a:t>What to Expect During a Meal </a:t>
            </a:r>
            <a:br>
              <a:rPr lang="en-US" sz="4700">
                <a:solidFill>
                  <a:schemeClr val="tx1"/>
                </a:solidFill>
                <a:cs typeface="Segoe UI"/>
              </a:rPr>
            </a:br>
            <a:r>
              <a:rPr lang="en-US" sz="4700">
                <a:solidFill>
                  <a:schemeClr val="tx1"/>
                </a:solidFill>
                <a:cs typeface="Segoe UI"/>
              </a:rPr>
              <a:t>Observation by OSPI</a:t>
            </a:r>
            <a:endParaRPr lang="en-US" sz="4700">
              <a:solidFill>
                <a:schemeClr val="tx1"/>
              </a:solidFill>
            </a:endParaRPr>
          </a:p>
        </p:txBody>
      </p:sp>
      <p:graphicFrame>
        <p:nvGraphicFramePr>
          <p:cNvPr id="5" name="Content Placeholder 2">
            <a:extLst>
              <a:ext uri="{FF2B5EF4-FFF2-40B4-BE49-F238E27FC236}">
                <a16:creationId xmlns:a16="http://schemas.microsoft.com/office/drawing/2014/main" id="{6BB612C3-C42F-DFA5-DA1E-470746745E83}"/>
              </a:ext>
            </a:extLst>
          </p:cNvPr>
          <p:cNvGraphicFramePr>
            <a:graphicFrameLocks noGrp="1"/>
          </p:cNvGraphicFramePr>
          <p:nvPr>
            <p:ph idx="1"/>
            <p:extLst>
              <p:ext uri="{D42A27DB-BD31-4B8C-83A1-F6EECF244321}">
                <p14:modId xmlns:p14="http://schemas.microsoft.com/office/powerpoint/2010/main" val="1129430090"/>
              </p:ext>
            </p:extLst>
          </p:nvPr>
        </p:nvGraphicFramePr>
        <p:xfrm>
          <a:off x="838200" y="1825625"/>
          <a:ext cx="11156576" cy="45348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572327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08313-B216-B9E3-3ECD-9F1B5664F0EB}"/>
              </a:ext>
            </a:extLst>
          </p:cNvPr>
          <p:cNvSpPr>
            <a:spLocks noGrp="1"/>
          </p:cNvSpPr>
          <p:nvPr>
            <p:ph type="title"/>
          </p:nvPr>
        </p:nvSpPr>
        <p:spPr>
          <a:xfrm>
            <a:off x="804672" y="2053641"/>
            <a:ext cx="3669161" cy="2760098"/>
          </a:xfrm>
        </p:spPr>
        <p:txBody>
          <a:bodyPr>
            <a:noAutofit/>
          </a:bodyPr>
          <a:lstStyle/>
          <a:p>
            <a:r>
              <a:rPr lang="en-US" sz="4700">
                <a:solidFill>
                  <a:schemeClr val="tx1"/>
                </a:solidFill>
                <a:cs typeface="Segoe UI"/>
              </a:rPr>
              <a:t>Infant Classroom/Meal Observation by OSPI</a:t>
            </a:r>
            <a:endParaRPr lang="en-US" sz="4700">
              <a:solidFill>
                <a:schemeClr val="tx1"/>
              </a:solidFill>
            </a:endParaRPr>
          </a:p>
        </p:txBody>
      </p:sp>
      <p:sp>
        <p:nvSpPr>
          <p:cNvPr id="3" name="Content Placeholder 2">
            <a:extLst>
              <a:ext uri="{FF2B5EF4-FFF2-40B4-BE49-F238E27FC236}">
                <a16:creationId xmlns:a16="http://schemas.microsoft.com/office/drawing/2014/main" id="{FDD83F53-96FF-0943-6095-3652CAE9ABC5}"/>
              </a:ext>
            </a:extLst>
          </p:cNvPr>
          <p:cNvSpPr>
            <a:spLocks noGrp="1"/>
          </p:cNvSpPr>
          <p:nvPr>
            <p:ph idx="1"/>
          </p:nvPr>
        </p:nvSpPr>
        <p:spPr>
          <a:xfrm>
            <a:off x="6090574" y="801866"/>
            <a:ext cx="5306084" cy="5230634"/>
          </a:xfrm>
          <a:noFill/>
          <a:ln>
            <a:noFill/>
          </a:ln>
        </p:spPr>
        <p:txBody>
          <a:bodyPr vert="horz" lIns="91440" tIns="45720" rIns="91440" bIns="45720" rtlCol="0" anchor="ctr">
            <a:normAutofit lnSpcReduction="10000"/>
          </a:bodyPr>
          <a:lstStyle/>
          <a:p>
            <a:pPr>
              <a:buFont typeface="Wingdings" panose="05000000000000000000" pitchFamily="2" charset="2"/>
              <a:buChar char="§"/>
            </a:pPr>
            <a:r>
              <a:rPr lang="en-US">
                <a:solidFill>
                  <a:schemeClr val="accent2"/>
                </a:solidFill>
                <a:cs typeface="Segoe UI"/>
              </a:rPr>
              <a:t>Infant Feeding Practices</a:t>
            </a:r>
          </a:p>
          <a:p>
            <a:pPr>
              <a:buFont typeface="Wingdings" panose="05000000000000000000" pitchFamily="2" charset="2"/>
              <a:buChar char="§"/>
            </a:pPr>
            <a:r>
              <a:rPr lang="en-US">
                <a:solidFill>
                  <a:schemeClr val="accent2"/>
                </a:solidFill>
                <a:cs typeface="Segoe UI"/>
              </a:rPr>
              <a:t>Center provided formula and foods</a:t>
            </a:r>
          </a:p>
          <a:p>
            <a:pPr>
              <a:buFont typeface="Wingdings" panose="05000000000000000000" pitchFamily="2" charset="2"/>
              <a:buChar char="§"/>
            </a:pPr>
            <a:r>
              <a:rPr lang="en-US">
                <a:solidFill>
                  <a:schemeClr val="accent2"/>
                </a:solidFill>
                <a:cs typeface="Segoe UI"/>
              </a:rPr>
              <a:t>Documentation Reviewed</a:t>
            </a:r>
          </a:p>
          <a:p>
            <a:pPr lvl="1">
              <a:buFont typeface="Arial" panose="020B0604020202020204" pitchFamily="34" charset="0"/>
              <a:buChar char="•"/>
            </a:pPr>
            <a:r>
              <a:rPr lang="en-US" sz="2800">
                <a:solidFill>
                  <a:schemeClr val="accent2"/>
                </a:solidFill>
                <a:cs typeface="Segoe UI"/>
              </a:rPr>
              <a:t>CACFP Infant Meal Form</a:t>
            </a:r>
          </a:p>
          <a:p>
            <a:pPr lvl="1">
              <a:buFont typeface="Arial" panose="020B0604020202020204" pitchFamily="34" charset="0"/>
              <a:buChar char="•"/>
            </a:pPr>
            <a:r>
              <a:rPr lang="en-US" sz="2800">
                <a:solidFill>
                  <a:schemeClr val="accent2"/>
                </a:solidFill>
                <a:cs typeface="Segoe UI"/>
              </a:rPr>
              <a:t>Meal Count Records</a:t>
            </a:r>
          </a:p>
          <a:p>
            <a:pPr lvl="1">
              <a:buFont typeface="Arial" panose="020B0604020202020204" pitchFamily="34" charset="0"/>
              <a:buChar char="•"/>
            </a:pPr>
            <a:r>
              <a:rPr lang="en-US" sz="2800">
                <a:solidFill>
                  <a:schemeClr val="accent2"/>
                </a:solidFill>
                <a:cs typeface="Segoe UI"/>
              </a:rPr>
              <a:t>Standard Infant Menu</a:t>
            </a:r>
          </a:p>
          <a:p>
            <a:pPr lvl="1"/>
            <a:endParaRPr lang="en-US" sz="2000">
              <a:solidFill>
                <a:schemeClr val="tx2"/>
              </a:solidFill>
              <a:cs typeface="Segoe UI"/>
            </a:endParaRPr>
          </a:p>
          <a:p>
            <a:pPr lvl="1"/>
            <a:endParaRPr lang="en-US" sz="2000">
              <a:solidFill>
                <a:schemeClr val="tx2"/>
              </a:solidFill>
              <a:cs typeface="Segoe UI"/>
            </a:endParaRPr>
          </a:p>
          <a:p>
            <a:pPr lvl="1"/>
            <a:endParaRPr lang="en-US" sz="2000">
              <a:solidFill>
                <a:schemeClr val="tx2"/>
              </a:solidFill>
              <a:cs typeface="Segoe UI"/>
            </a:endParaRPr>
          </a:p>
          <a:p>
            <a:pPr marL="457200" lvl="1" indent="0">
              <a:buNone/>
            </a:pPr>
            <a:r>
              <a:rPr lang="en-US">
                <a:solidFill>
                  <a:schemeClr val="accent2"/>
                </a:solidFill>
                <a:hlinkClick r:id="rId3">
                  <a:extLst>
                    <a:ext uri="{A12FA001-AC4F-418D-AE19-62706E023703}">
                      <ahyp:hlinkClr xmlns:ahyp="http://schemas.microsoft.com/office/drawing/2018/hyperlinkcolor" val="tx"/>
                    </a:ext>
                  </a:extLst>
                </a:hlinkClick>
              </a:rPr>
              <a:t>Infant Feeding— Meal Requirements Reference Sheet (www.k12.wa.us)</a:t>
            </a:r>
            <a:endParaRPr lang="en-US">
              <a:solidFill>
                <a:schemeClr val="accent2"/>
              </a:solidFill>
              <a:cs typeface="Segoe UI"/>
            </a:endParaRPr>
          </a:p>
        </p:txBody>
      </p:sp>
    </p:spTree>
    <p:extLst>
      <p:ext uri="{BB962C8B-B14F-4D97-AF65-F5344CB8AC3E}">
        <p14:creationId xmlns:p14="http://schemas.microsoft.com/office/powerpoint/2010/main" val="376626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75AFD-7CEB-44A7-9016-81686E9EF6C8}"/>
              </a:ext>
            </a:extLst>
          </p:cNvPr>
          <p:cNvSpPr>
            <a:spLocks noGrp="1"/>
          </p:cNvSpPr>
          <p:nvPr>
            <p:ph type="title"/>
          </p:nvPr>
        </p:nvSpPr>
        <p:spPr>
          <a:xfrm>
            <a:off x="599090" y="189186"/>
            <a:ext cx="11114689" cy="1501502"/>
          </a:xfrm>
        </p:spPr>
        <p:txBody>
          <a:bodyPr vert="horz" lIns="91440" tIns="45720" rIns="91440" bIns="45720" rtlCol="0" anchor="ctr">
            <a:normAutofit/>
          </a:bodyPr>
          <a:lstStyle/>
          <a:p>
            <a:pPr algn="ctr"/>
            <a:r>
              <a:rPr lang="en-US" b="1" kern="1200">
                <a:solidFill>
                  <a:schemeClr val="tx1"/>
                </a:solidFill>
                <a:latin typeface="+mj-lt"/>
                <a:ea typeface="+mj-ea"/>
                <a:cs typeface="+mj-cs"/>
              </a:rPr>
              <a:t>Required Annual CACFP Staff </a:t>
            </a:r>
            <a:br>
              <a:rPr lang="en-US" b="1" kern="1200">
                <a:solidFill>
                  <a:schemeClr val="tx1"/>
                </a:solidFill>
                <a:latin typeface="+mj-lt"/>
                <a:ea typeface="+mj-ea"/>
                <a:cs typeface="+mj-cs"/>
              </a:rPr>
            </a:br>
            <a:endParaRPr lang="en-US" b="1" kern="1200">
              <a:solidFill>
                <a:schemeClr val="tx1"/>
              </a:solidFill>
              <a:latin typeface="+mj-lt"/>
              <a:ea typeface="+mj-ea"/>
              <a:cs typeface="+mj-cs"/>
            </a:endParaRPr>
          </a:p>
        </p:txBody>
      </p:sp>
      <p:sp>
        <p:nvSpPr>
          <p:cNvPr id="4" name="TextBox 3">
            <a:extLst>
              <a:ext uri="{FF2B5EF4-FFF2-40B4-BE49-F238E27FC236}">
                <a16:creationId xmlns:a16="http://schemas.microsoft.com/office/drawing/2014/main" id="{488A36D4-6DC4-4B85-8312-56EDBA4611CB}"/>
              </a:ext>
            </a:extLst>
          </p:cNvPr>
          <p:cNvSpPr txBox="1"/>
          <p:nvPr/>
        </p:nvSpPr>
        <p:spPr>
          <a:xfrm>
            <a:off x="1402171" y="2019916"/>
            <a:ext cx="4399687" cy="3523722"/>
          </a:xfrm>
          <a:prstGeom prst="rect">
            <a:avLst/>
          </a:prstGeom>
          <a:noFill/>
        </p:spPr>
        <p:txBody>
          <a:bodyPr wrap="square" rtlCol="0">
            <a:spAutoFit/>
          </a:bodyPr>
          <a:lstStyle/>
          <a:p>
            <a:pPr algn="ctr" defTabSz="850392">
              <a:lnSpc>
                <a:spcPct val="107000"/>
              </a:lnSpc>
              <a:spcAft>
                <a:spcPts val="744"/>
              </a:spcAft>
              <a:defRPr/>
            </a:pPr>
            <a:r>
              <a:rPr lang="en-US" sz="3600" b="1" kern="1200">
                <a:solidFill>
                  <a:prstClr val="black"/>
                </a:solidFill>
                <a:ea typeface="+mn-ea"/>
                <a:cs typeface="Times New Roman" panose="02020603050405020304" pitchFamily="18" charset="0"/>
              </a:rPr>
              <a:t>Annual CACFP Training Customizable PowerPoint for your use!</a:t>
            </a: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8D4F333D-1D29-E212-ADB4-946C1EE34250}"/>
              </a:ext>
            </a:extLst>
          </p:cNvPr>
          <p:cNvPicPr>
            <a:picLocks noChangeAspect="1"/>
          </p:cNvPicPr>
          <p:nvPr/>
        </p:nvPicPr>
        <p:blipFill>
          <a:blip r:embed="rId3"/>
          <a:stretch>
            <a:fillRect/>
          </a:stretch>
        </p:blipFill>
        <p:spPr>
          <a:xfrm>
            <a:off x="5432612" y="1811383"/>
            <a:ext cx="6104963" cy="4035699"/>
          </a:xfrm>
          <a:prstGeom prst="rect">
            <a:avLst/>
          </a:prstGeom>
        </p:spPr>
      </p:pic>
    </p:spTree>
    <p:extLst>
      <p:ext uri="{BB962C8B-B14F-4D97-AF65-F5344CB8AC3E}">
        <p14:creationId xmlns:p14="http://schemas.microsoft.com/office/powerpoint/2010/main" val="2091605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C7D7F-F292-84E3-D0F6-131894260B22}"/>
              </a:ext>
            </a:extLst>
          </p:cNvPr>
          <p:cNvSpPr>
            <a:spLocks noGrp="1"/>
          </p:cNvSpPr>
          <p:nvPr>
            <p:ph type="title"/>
          </p:nvPr>
        </p:nvSpPr>
        <p:spPr/>
        <p:txBody>
          <a:bodyPr>
            <a:normAutofit/>
          </a:bodyPr>
          <a:lstStyle/>
          <a:p>
            <a:r>
              <a:rPr lang="en-US">
                <a:cs typeface="Segoe UI"/>
              </a:rPr>
              <a:t>Results of the Administrative Review</a:t>
            </a:r>
            <a:endParaRPr lang="en-US"/>
          </a:p>
        </p:txBody>
      </p:sp>
      <p:graphicFrame>
        <p:nvGraphicFramePr>
          <p:cNvPr id="5" name="Content Placeholder 2">
            <a:extLst>
              <a:ext uri="{FF2B5EF4-FFF2-40B4-BE49-F238E27FC236}">
                <a16:creationId xmlns:a16="http://schemas.microsoft.com/office/drawing/2014/main" id="{79E8CF9F-D006-F545-371E-D70BE9722509}"/>
              </a:ext>
            </a:extLst>
          </p:cNvPr>
          <p:cNvGraphicFramePr>
            <a:graphicFrameLocks noGrp="1"/>
          </p:cNvGraphicFramePr>
          <p:nvPr>
            <p:ph idx="1"/>
            <p:extLst>
              <p:ext uri="{D42A27DB-BD31-4B8C-83A1-F6EECF244321}">
                <p14:modId xmlns:p14="http://schemas.microsoft.com/office/powerpoint/2010/main" val="63706268"/>
              </p:ext>
            </p:extLst>
          </p:nvPr>
        </p:nvGraphicFramePr>
        <p:xfrm>
          <a:off x="363747" y="1609964"/>
          <a:ext cx="11657923" cy="52480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814120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Graphic 14" descr="Subtitles">
            <a:extLst>
              <a:ext uri="{FF2B5EF4-FFF2-40B4-BE49-F238E27FC236}">
                <a16:creationId xmlns:a16="http://schemas.microsoft.com/office/drawing/2014/main" id="{640358B1-0AAE-41CD-BD64-CCC94F1A0A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09770" y="1815320"/>
            <a:ext cx="4141760" cy="4141760"/>
          </a:xfrm>
          <a:prstGeom prst="rect">
            <a:avLst/>
          </a:prstGeom>
        </p:spPr>
      </p:pic>
      <p:sp>
        <p:nvSpPr>
          <p:cNvPr id="4" name="Rectangle 3">
            <a:extLst>
              <a:ext uri="{FF2B5EF4-FFF2-40B4-BE49-F238E27FC236}">
                <a16:creationId xmlns:a16="http://schemas.microsoft.com/office/drawing/2014/main" id="{99407729-E83D-47E3-B824-4EB6D80C67FA}"/>
              </a:ext>
            </a:extLst>
          </p:cNvPr>
          <p:cNvSpPr/>
          <p:nvPr/>
        </p:nvSpPr>
        <p:spPr>
          <a:xfrm>
            <a:off x="1010414" y="3176231"/>
            <a:ext cx="3749144"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5400" b="0" i="0" u="none" strike="noStrike" kern="1200" cap="none" spc="0" normalizeH="0" baseline="0" noProof="0">
                <a:ln w="12700">
                  <a:solidFill>
                    <a:srgbClr val="6FB5BF">
                      <a:lumMod val="50000"/>
                    </a:srgbClr>
                  </a:solidFill>
                  <a:prstDash val="solid"/>
                </a:ln>
                <a:solidFill>
                  <a:schemeClr val="accent2"/>
                </a:solidFill>
                <a:effectLst/>
                <a:uLnTx/>
                <a:uFillTx/>
                <a:latin typeface="Segoe UI"/>
                <a:ea typeface="+mn-ea"/>
                <a:cs typeface="+mn-cs"/>
              </a:rPr>
              <a:t>Questions?</a:t>
            </a:r>
          </a:p>
        </p:txBody>
      </p:sp>
    </p:spTree>
    <p:extLst>
      <p:ext uri="{BB962C8B-B14F-4D97-AF65-F5344CB8AC3E}">
        <p14:creationId xmlns:p14="http://schemas.microsoft.com/office/powerpoint/2010/main" val="16872123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2B5EBCE-F146-43C4-A4ED-C97ACBD3B99A}"/>
              </a:ext>
            </a:extLst>
          </p:cNvPr>
          <p:cNvSpPr>
            <a:spLocks noGrp="1"/>
          </p:cNvSpPr>
          <p:nvPr>
            <p:ph type="ctrTitle"/>
          </p:nvPr>
        </p:nvSpPr>
        <p:spPr>
          <a:xfrm>
            <a:off x="4038600" y="1939159"/>
            <a:ext cx="7644627" cy="2751086"/>
          </a:xfrm>
        </p:spPr>
        <p:txBody>
          <a:bodyPr>
            <a:normAutofit/>
          </a:bodyPr>
          <a:lstStyle/>
          <a:p>
            <a:pPr algn="r"/>
            <a:r>
              <a:rPr lang="en-US"/>
              <a:t>Monitor Staff Training </a:t>
            </a:r>
          </a:p>
        </p:txBody>
      </p:sp>
      <p:sp>
        <p:nvSpPr>
          <p:cNvPr id="3" name="Subtitle 2">
            <a:extLst>
              <a:ext uri="{FF2B5EF4-FFF2-40B4-BE49-F238E27FC236}">
                <a16:creationId xmlns:a16="http://schemas.microsoft.com/office/drawing/2014/main" id="{EB550A30-F6E6-47E2-910D-C7710E76A946}"/>
              </a:ext>
            </a:extLst>
          </p:cNvPr>
          <p:cNvSpPr>
            <a:spLocks noGrp="1"/>
          </p:cNvSpPr>
          <p:nvPr>
            <p:ph type="subTitle" idx="1"/>
          </p:nvPr>
        </p:nvSpPr>
        <p:spPr>
          <a:xfrm>
            <a:off x="4038600" y="4782320"/>
            <a:ext cx="7644627" cy="1329443"/>
          </a:xfrm>
        </p:spPr>
        <p:txBody>
          <a:bodyPr vert="horz" lIns="91440" tIns="45720" rIns="91440" bIns="45720" rtlCol="0">
            <a:normAutofit/>
          </a:bodyPr>
          <a:lstStyle/>
          <a:p>
            <a:pPr algn="r"/>
            <a:r>
              <a:rPr lang="en-US"/>
              <a:t>Monitoring Reviews for Sponsoring Organizations</a:t>
            </a:r>
          </a:p>
        </p:txBody>
      </p:sp>
    </p:spTree>
    <p:extLst>
      <p:ext uri="{BB962C8B-B14F-4D97-AF65-F5344CB8AC3E}">
        <p14:creationId xmlns:p14="http://schemas.microsoft.com/office/powerpoint/2010/main" val="18382656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4DD5EC-06EC-606D-F4C8-E0F80AE067EC}"/>
              </a:ext>
            </a:extLst>
          </p:cNvPr>
          <p:cNvSpPr>
            <a:spLocks noGrp="1"/>
          </p:cNvSpPr>
          <p:nvPr>
            <p:ph type="title"/>
          </p:nvPr>
        </p:nvSpPr>
        <p:spPr>
          <a:xfrm>
            <a:off x="1028700" y="1869744"/>
            <a:ext cx="2874560" cy="2644780"/>
          </a:xfrm>
          <a:noFill/>
        </p:spPr>
        <p:txBody>
          <a:bodyPr anchor="ctr">
            <a:normAutofit/>
          </a:bodyPr>
          <a:lstStyle/>
          <a:p>
            <a:pPr algn="ctr"/>
            <a:r>
              <a:rPr lang="en-US" sz="4700" b="1">
                <a:solidFill>
                  <a:schemeClr val="accent1">
                    <a:lumMod val="75000"/>
                  </a:schemeClr>
                </a:solidFill>
              </a:rPr>
              <a:t>Monitor Staff Training</a:t>
            </a:r>
          </a:p>
        </p:txBody>
      </p:sp>
      <p:pic>
        <p:nvPicPr>
          <p:cNvPr id="4" name="Picture 3">
            <a:extLst>
              <a:ext uri="{FF2B5EF4-FFF2-40B4-BE49-F238E27FC236}">
                <a16:creationId xmlns:a16="http://schemas.microsoft.com/office/drawing/2014/main" id="{ADDA530B-3F3E-77A3-6DBE-6DC583DD34D5}"/>
              </a:ext>
            </a:extLst>
          </p:cNvPr>
          <p:cNvPicPr>
            <a:picLocks noChangeAspect="1"/>
          </p:cNvPicPr>
          <p:nvPr/>
        </p:nvPicPr>
        <p:blipFill>
          <a:blip r:embed="rId3"/>
          <a:stretch>
            <a:fillRect/>
          </a:stretch>
        </p:blipFill>
        <p:spPr>
          <a:xfrm>
            <a:off x="3307976" y="-41336"/>
            <a:ext cx="9093423" cy="6899336"/>
          </a:xfrm>
          <a:prstGeom prst="rect">
            <a:avLst/>
          </a:prstGeom>
        </p:spPr>
      </p:pic>
    </p:spTree>
    <p:extLst>
      <p:ext uri="{BB962C8B-B14F-4D97-AF65-F5344CB8AC3E}">
        <p14:creationId xmlns:p14="http://schemas.microsoft.com/office/powerpoint/2010/main" val="37866823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1B17A-643A-7186-82EC-4A3CB1C6E1BC}"/>
              </a:ext>
            </a:extLst>
          </p:cNvPr>
          <p:cNvSpPr>
            <a:spLocks noGrp="1"/>
          </p:cNvSpPr>
          <p:nvPr>
            <p:ph type="title"/>
          </p:nvPr>
        </p:nvSpPr>
        <p:spPr>
          <a:xfrm>
            <a:off x="472966" y="236484"/>
            <a:ext cx="11288110" cy="1696004"/>
          </a:xfrm>
        </p:spPr>
        <p:txBody>
          <a:bodyPr>
            <a:noAutofit/>
          </a:bodyPr>
          <a:lstStyle/>
          <a:p>
            <a:r>
              <a:rPr lang="en-US" sz="4700">
                <a:solidFill>
                  <a:schemeClr val="tx1"/>
                </a:solidFill>
                <a:cs typeface="Segoe UI"/>
              </a:rPr>
              <a:t>Sponsoring Organizations Monitoring</a:t>
            </a:r>
            <a:endParaRPr lang="en-US" sz="4700">
              <a:solidFill>
                <a:schemeClr val="tx1"/>
              </a:solidFill>
            </a:endParaRPr>
          </a:p>
        </p:txBody>
      </p:sp>
      <p:sp>
        <p:nvSpPr>
          <p:cNvPr id="3" name="Content Placeholder 2">
            <a:extLst>
              <a:ext uri="{FF2B5EF4-FFF2-40B4-BE49-F238E27FC236}">
                <a16:creationId xmlns:a16="http://schemas.microsoft.com/office/drawing/2014/main" id="{4256F112-C64C-6D2C-7B03-60737894743E}"/>
              </a:ext>
            </a:extLst>
          </p:cNvPr>
          <p:cNvSpPr>
            <a:spLocks noGrp="1"/>
          </p:cNvSpPr>
          <p:nvPr>
            <p:ph idx="1"/>
          </p:nvPr>
        </p:nvSpPr>
        <p:spPr>
          <a:xfrm>
            <a:off x="3531476" y="1930035"/>
            <a:ext cx="8229600" cy="3784965"/>
          </a:xfrm>
        </p:spPr>
        <p:txBody>
          <a:bodyPr vert="horz" lIns="91440" tIns="45720" rIns="91440" bIns="45720" rtlCol="0" anchor="t">
            <a:normAutofit fontScale="92500"/>
          </a:bodyPr>
          <a:lstStyle/>
          <a:p>
            <a:pPr>
              <a:buFont typeface="Arial" panose="020B0604020202020204" pitchFamily="34" charset="0"/>
              <a:buChar char="•"/>
            </a:pPr>
            <a:r>
              <a:rPr lang="en-US">
                <a:cs typeface="Segoe UI"/>
              </a:rPr>
              <a:t>Management Plan outlines monitoring for our organization</a:t>
            </a:r>
          </a:p>
          <a:p>
            <a:pPr lvl="1">
              <a:buFont typeface="Wingdings" panose="05000000000000000000" pitchFamily="2" charset="2"/>
              <a:buChar char="§"/>
            </a:pPr>
            <a:r>
              <a:rPr lang="en-US" sz="2800">
                <a:cs typeface="Segoe UI"/>
              </a:rPr>
              <a:t>Monitoring Reviews:</a:t>
            </a:r>
          </a:p>
          <a:p>
            <a:pPr lvl="2">
              <a:buFont typeface="Wingdings" panose="05000000000000000000" pitchFamily="2" charset="2"/>
              <a:buChar char="§"/>
            </a:pPr>
            <a:r>
              <a:rPr lang="en-US" sz="2800">
                <a:cs typeface="Segoe UI"/>
              </a:rPr>
              <a:t>Staff representatives may introduce themselves and show site employees your photo ID</a:t>
            </a:r>
          </a:p>
          <a:p>
            <a:pPr lvl="2">
              <a:buFont typeface="Wingdings" panose="05000000000000000000" pitchFamily="2" charset="2"/>
              <a:buChar char="§"/>
            </a:pPr>
            <a:r>
              <a:rPr lang="en-US" sz="2800">
                <a:cs typeface="Segoe UI"/>
              </a:rPr>
              <a:t>Must be during regular business hours</a:t>
            </a:r>
          </a:p>
          <a:p>
            <a:pPr marL="1828800" lvl="4" indent="0">
              <a:buNone/>
            </a:pPr>
            <a:endParaRPr lang="en-US" sz="2800">
              <a:cs typeface="Segoe UI"/>
            </a:endParaRPr>
          </a:p>
          <a:p>
            <a:pPr marL="914400" lvl="2" indent="0">
              <a:buNone/>
            </a:pPr>
            <a:r>
              <a:rPr lang="en-US" sz="2800">
                <a:solidFill>
                  <a:schemeClr val="accent2"/>
                </a:solidFill>
                <a:hlinkClick r:id="rId3">
                  <a:extLst>
                    <a:ext uri="{A12FA001-AC4F-418D-AE19-62706E023703}">
                      <ahyp:hlinkClr xmlns:ahyp="http://schemas.microsoft.com/office/drawing/2018/hyperlinkcolor" val="tx"/>
                    </a:ext>
                  </a:extLst>
                </a:hlinkClick>
              </a:rPr>
              <a:t>CACFP Monitoring for Sponsoring Organizations Reference Sheet (www.k12.wa.us)</a:t>
            </a:r>
            <a:endParaRPr lang="en-US" sz="2800">
              <a:solidFill>
                <a:schemeClr val="accent2"/>
              </a:solidFill>
              <a:cs typeface="Segoe UI"/>
            </a:endParaRPr>
          </a:p>
          <a:p>
            <a:pPr lvl="2"/>
            <a:endParaRPr lang="en-US" sz="1100">
              <a:cs typeface="Segoe UI"/>
            </a:endParaRPr>
          </a:p>
        </p:txBody>
      </p:sp>
      <p:pic>
        <p:nvPicPr>
          <p:cNvPr id="7" name="Graphic 6" descr="Issue Tracking">
            <a:extLst>
              <a:ext uri="{FF2B5EF4-FFF2-40B4-BE49-F238E27FC236}">
                <a16:creationId xmlns:a16="http://schemas.microsoft.com/office/drawing/2014/main" id="{4FDB0092-6828-2F79-8FBD-E410F46256E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8676" y="1932488"/>
            <a:ext cx="3720152" cy="3720152"/>
          </a:xfrm>
          <a:prstGeom prst="rect">
            <a:avLst/>
          </a:prstGeom>
        </p:spPr>
      </p:pic>
    </p:spTree>
    <p:extLst>
      <p:ext uri="{BB962C8B-B14F-4D97-AF65-F5344CB8AC3E}">
        <p14:creationId xmlns:p14="http://schemas.microsoft.com/office/powerpoint/2010/main" val="10400138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1B17A-643A-7186-82EC-4A3CB1C6E1BC}"/>
              </a:ext>
            </a:extLst>
          </p:cNvPr>
          <p:cNvSpPr>
            <a:spLocks noGrp="1"/>
          </p:cNvSpPr>
          <p:nvPr>
            <p:ph type="title"/>
          </p:nvPr>
        </p:nvSpPr>
        <p:spPr>
          <a:xfrm>
            <a:off x="472966" y="236484"/>
            <a:ext cx="11288110" cy="1696004"/>
          </a:xfrm>
        </p:spPr>
        <p:txBody>
          <a:bodyPr>
            <a:noAutofit/>
          </a:bodyPr>
          <a:lstStyle/>
          <a:p>
            <a:r>
              <a:rPr lang="en-US" sz="4700">
                <a:solidFill>
                  <a:schemeClr val="tx1"/>
                </a:solidFill>
                <a:cs typeface="Segoe UI"/>
              </a:rPr>
              <a:t>Sponsoring Organizations Monitoring</a:t>
            </a:r>
            <a:endParaRPr lang="en-US" sz="4700">
              <a:solidFill>
                <a:schemeClr val="tx1"/>
              </a:solidFill>
            </a:endParaRPr>
          </a:p>
        </p:txBody>
      </p:sp>
      <p:sp>
        <p:nvSpPr>
          <p:cNvPr id="3" name="Content Placeholder 2">
            <a:extLst>
              <a:ext uri="{FF2B5EF4-FFF2-40B4-BE49-F238E27FC236}">
                <a16:creationId xmlns:a16="http://schemas.microsoft.com/office/drawing/2014/main" id="{4256F112-C64C-6D2C-7B03-60737894743E}"/>
              </a:ext>
            </a:extLst>
          </p:cNvPr>
          <p:cNvSpPr>
            <a:spLocks noGrp="1"/>
          </p:cNvSpPr>
          <p:nvPr>
            <p:ph idx="1"/>
          </p:nvPr>
        </p:nvSpPr>
        <p:spPr>
          <a:xfrm>
            <a:off x="3894082" y="1592317"/>
            <a:ext cx="7866993" cy="4755515"/>
          </a:xfrm>
        </p:spPr>
        <p:txBody>
          <a:bodyPr vert="horz" lIns="91440" tIns="45720" rIns="91440" bIns="45720" rtlCol="0" anchor="t">
            <a:normAutofit/>
          </a:bodyPr>
          <a:lstStyle/>
          <a:p>
            <a:pPr lvl="2">
              <a:buFont typeface="Wingdings" panose="05000000000000000000" pitchFamily="2" charset="2"/>
              <a:buChar char="§"/>
            </a:pPr>
            <a:r>
              <a:rPr lang="en-US" sz="2400" b="1">
                <a:cs typeface="Segoe UI"/>
              </a:rPr>
              <a:t>We will develop a Monitoring Tracking Calendar to ensure:</a:t>
            </a:r>
          </a:p>
          <a:p>
            <a:pPr lvl="3">
              <a:buFont typeface="Courier New" panose="02070309020205020404" pitchFamily="49" charset="0"/>
              <a:buChar char="o"/>
            </a:pPr>
            <a:r>
              <a:rPr lang="en-US" sz="2400">
                <a:cs typeface="Segoe UI"/>
              </a:rPr>
              <a:t>Three visits are completed each year</a:t>
            </a:r>
          </a:p>
          <a:p>
            <a:pPr lvl="3">
              <a:buFont typeface="Courier New" panose="02070309020205020404" pitchFamily="49" charset="0"/>
              <a:buChar char="o"/>
            </a:pPr>
            <a:r>
              <a:rPr lang="en-US" sz="2400">
                <a:cs typeface="Segoe UI"/>
              </a:rPr>
              <a:t>Type of visit Unannounced or Announced</a:t>
            </a:r>
          </a:p>
          <a:p>
            <a:pPr lvl="4">
              <a:buFont typeface="Courier New" panose="02070309020205020404" pitchFamily="49" charset="0"/>
              <a:buChar char="o"/>
            </a:pPr>
            <a:r>
              <a:rPr lang="en-US" sz="2400">
                <a:cs typeface="Segoe UI"/>
              </a:rPr>
              <a:t>at least two visits must be unannounced</a:t>
            </a:r>
          </a:p>
          <a:p>
            <a:pPr lvl="4">
              <a:buFont typeface="Courier New" panose="02070309020205020404" pitchFamily="49" charset="0"/>
              <a:buChar char="o"/>
            </a:pPr>
            <a:r>
              <a:rPr lang="en-US" sz="2400">
                <a:cs typeface="Segoe UI"/>
              </a:rPr>
              <a:t>at least one unannounced visit must include a meal observation</a:t>
            </a:r>
          </a:p>
          <a:p>
            <a:pPr lvl="3">
              <a:buFont typeface="Courier New" panose="02070309020205020404" pitchFamily="49" charset="0"/>
              <a:buChar char="o"/>
            </a:pPr>
            <a:r>
              <a:rPr lang="en-US" sz="2400">
                <a:cs typeface="Segoe UI"/>
              </a:rPr>
              <a:t>Not more than 6 months may elapse between reviews</a:t>
            </a:r>
          </a:p>
          <a:p>
            <a:pPr lvl="3">
              <a:buFont typeface="Courier New" panose="02070309020205020404" pitchFamily="49" charset="0"/>
              <a:buChar char="o"/>
            </a:pPr>
            <a:r>
              <a:rPr lang="en-US" sz="2400"/>
              <a:t>Dates of monitoring visits</a:t>
            </a:r>
            <a:endParaRPr lang="en-US" sz="2400">
              <a:cs typeface="Segoe UI"/>
            </a:endParaRPr>
          </a:p>
          <a:p>
            <a:pPr lvl="3">
              <a:buFont typeface="Courier New" panose="02070309020205020404" pitchFamily="49" charset="0"/>
              <a:buChar char="o"/>
            </a:pPr>
            <a:r>
              <a:rPr lang="en-US" sz="2400"/>
              <a:t>A variety of meal types are</a:t>
            </a:r>
            <a:r>
              <a:rPr lang="en-US" sz="2400">
                <a:effectLst/>
              </a:rPr>
              <a:t> observed</a:t>
            </a:r>
            <a:endParaRPr lang="en-US" sz="2400" b="1">
              <a:cs typeface="Segoe UI"/>
            </a:endParaRPr>
          </a:p>
          <a:p>
            <a:pPr marL="1828800" lvl="4" indent="0">
              <a:buNone/>
            </a:pPr>
            <a:endParaRPr lang="en-US" sz="2200"/>
          </a:p>
          <a:p>
            <a:pPr lvl="2">
              <a:buFont typeface="Wingdings" panose="05000000000000000000" pitchFamily="2" charset="2"/>
              <a:buChar char="§"/>
            </a:pPr>
            <a:endParaRPr lang="en-US" sz="2800">
              <a:cs typeface="Segoe UI"/>
            </a:endParaRPr>
          </a:p>
          <a:p>
            <a:pPr lvl="2"/>
            <a:endParaRPr lang="en-US" sz="1100">
              <a:cs typeface="Segoe UI"/>
            </a:endParaRPr>
          </a:p>
        </p:txBody>
      </p:sp>
      <p:pic>
        <p:nvPicPr>
          <p:cNvPr id="4" name="Graphic 3" descr="Daily Calendar">
            <a:extLst>
              <a:ext uri="{FF2B5EF4-FFF2-40B4-BE49-F238E27FC236}">
                <a16:creationId xmlns:a16="http://schemas.microsoft.com/office/drawing/2014/main" id="{DD5E43DB-E28D-CCCB-034D-90055B4953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5241" y="1930298"/>
            <a:ext cx="3540659" cy="3335385"/>
          </a:xfrm>
          <a:prstGeom prst="rect">
            <a:avLst/>
          </a:prstGeom>
        </p:spPr>
      </p:pic>
    </p:spTree>
    <p:extLst>
      <p:ext uri="{BB962C8B-B14F-4D97-AF65-F5344CB8AC3E}">
        <p14:creationId xmlns:p14="http://schemas.microsoft.com/office/powerpoint/2010/main" val="4952099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1B17A-643A-7186-82EC-4A3CB1C6E1BC}"/>
              </a:ext>
            </a:extLst>
          </p:cNvPr>
          <p:cNvSpPr>
            <a:spLocks noGrp="1"/>
          </p:cNvSpPr>
          <p:nvPr>
            <p:ph type="title"/>
          </p:nvPr>
        </p:nvSpPr>
        <p:spPr>
          <a:xfrm>
            <a:off x="472966" y="236484"/>
            <a:ext cx="11288110" cy="1696004"/>
          </a:xfrm>
        </p:spPr>
        <p:txBody>
          <a:bodyPr>
            <a:noAutofit/>
          </a:bodyPr>
          <a:lstStyle/>
          <a:p>
            <a:r>
              <a:rPr lang="en-US" sz="4700">
                <a:solidFill>
                  <a:schemeClr val="tx1"/>
                </a:solidFill>
                <a:cs typeface="Segoe UI"/>
              </a:rPr>
              <a:t>Sponsoring Organizations Monitoring</a:t>
            </a:r>
            <a:endParaRPr lang="en-US" sz="4700">
              <a:solidFill>
                <a:schemeClr val="tx1"/>
              </a:solidFill>
            </a:endParaRPr>
          </a:p>
        </p:txBody>
      </p:sp>
      <p:sp>
        <p:nvSpPr>
          <p:cNvPr id="3" name="Content Placeholder 2">
            <a:extLst>
              <a:ext uri="{FF2B5EF4-FFF2-40B4-BE49-F238E27FC236}">
                <a16:creationId xmlns:a16="http://schemas.microsoft.com/office/drawing/2014/main" id="{4256F112-C64C-6D2C-7B03-60737894743E}"/>
              </a:ext>
            </a:extLst>
          </p:cNvPr>
          <p:cNvSpPr>
            <a:spLocks noGrp="1"/>
          </p:cNvSpPr>
          <p:nvPr>
            <p:ph idx="1"/>
          </p:nvPr>
        </p:nvSpPr>
        <p:spPr>
          <a:xfrm>
            <a:off x="4272455" y="1924556"/>
            <a:ext cx="7488620" cy="4129402"/>
          </a:xfrm>
        </p:spPr>
        <p:txBody>
          <a:bodyPr vert="horz" lIns="91440" tIns="45720" rIns="91440" bIns="45720" rtlCol="0" anchor="t">
            <a:noAutofit/>
          </a:bodyPr>
          <a:lstStyle/>
          <a:p>
            <a:pPr lvl="2">
              <a:buFont typeface="Arial" panose="020B0604020202020204" pitchFamily="34" charset="0"/>
              <a:buChar char="•"/>
            </a:pPr>
            <a:r>
              <a:rPr lang="en-US" sz="2800" b="1">
                <a:cs typeface="Segoe UI"/>
              </a:rPr>
              <a:t>Prior to visiting the site:</a:t>
            </a:r>
          </a:p>
          <a:p>
            <a:pPr lvl="3">
              <a:buFont typeface="Wingdings" panose="05000000000000000000" pitchFamily="2" charset="2"/>
              <a:buChar char="§"/>
            </a:pPr>
            <a:r>
              <a:rPr lang="en-US" sz="2800">
                <a:cs typeface="Segoe UI"/>
              </a:rPr>
              <a:t>Double check the calendar to ensure type of visit and meal type</a:t>
            </a:r>
          </a:p>
          <a:p>
            <a:pPr lvl="3">
              <a:buFont typeface="Wingdings" panose="05000000000000000000" pitchFamily="2" charset="2"/>
              <a:buChar char="§"/>
            </a:pPr>
            <a:r>
              <a:rPr lang="en-US" sz="2800"/>
              <a:t>Check prior reviews for Findings/Corrective Action</a:t>
            </a:r>
            <a:endParaRPr lang="en-US" sz="2800">
              <a:cs typeface="Segoe UI"/>
            </a:endParaRPr>
          </a:p>
          <a:p>
            <a:pPr lvl="3">
              <a:buFont typeface="Wingdings" panose="05000000000000000000" pitchFamily="2" charset="2"/>
              <a:buChar char="§"/>
            </a:pPr>
            <a:r>
              <a:rPr lang="en-US" sz="2800">
                <a:cs typeface="Segoe UI"/>
              </a:rPr>
              <a:t>Check WINS:</a:t>
            </a:r>
          </a:p>
          <a:p>
            <a:pPr lvl="4">
              <a:buFont typeface="Courier New" panose="02070309020205020404" pitchFamily="49" charset="0"/>
              <a:buChar char="o"/>
            </a:pPr>
            <a:r>
              <a:rPr lang="en-US" sz="2800"/>
              <a:t> Confirm time of meal to     be observed</a:t>
            </a:r>
            <a:endParaRPr lang="en-US" sz="2800">
              <a:cs typeface="Segoe UI"/>
            </a:endParaRPr>
          </a:p>
          <a:p>
            <a:pPr lvl="4">
              <a:buFont typeface="Courier New" panose="02070309020205020404" pitchFamily="49" charset="0"/>
              <a:buChar char="o"/>
            </a:pPr>
            <a:r>
              <a:rPr lang="en-US" sz="2800"/>
              <a:t> Check non-operating days to ensure site will be open</a:t>
            </a:r>
            <a:endParaRPr lang="en-US" sz="2800">
              <a:cs typeface="Segoe UI"/>
            </a:endParaRPr>
          </a:p>
          <a:p>
            <a:pPr marL="1828800" lvl="4" indent="0">
              <a:buNone/>
            </a:pPr>
            <a:endParaRPr lang="en-US" sz="2200"/>
          </a:p>
          <a:p>
            <a:pPr lvl="2">
              <a:buFont typeface="Wingdings" panose="05000000000000000000" pitchFamily="2" charset="2"/>
              <a:buChar char="§"/>
            </a:pPr>
            <a:endParaRPr lang="en-US" sz="2800">
              <a:cs typeface="Segoe UI"/>
            </a:endParaRPr>
          </a:p>
          <a:p>
            <a:pPr lvl="2"/>
            <a:endParaRPr lang="en-US" sz="1100">
              <a:cs typeface="Segoe UI"/>
            </a:endParaRPr>
          </a:p>
        </p:txBody>
      </p:sp>
      <p:pic>
        <p:nvPicPr>
          <p:cNvPr id="5" name="Picture 4" descr="Colored pins pinned on a calendar">
            <a:extLst>
              <a:ext uri="{FF2B5EF4-FFF2-40B4-BE49-F238E27FC236}">
                <a16:creationId xmlns:a16="http://schemas.microsoft.com/office/drawing/2014/main" id="{EED2AAB1-32DE-D046-DC30-5EB817FB8C71}"/>
              </a:ext>
            </a:extLst>
          </p:cNvPr>
          <p:cNvPicPr>
            <a:picLocks noChangeAspect="1"/>
          </p:cNvPicPr>
          <p:nvPr/>
        </p:nvPicPr>
        <p:blipFill>
          <a:blip r:embed="rId3"/>
          <a:stretch>
            <a:fillRect/>
          </a:stretch>
        </p:blipFill>
        <p:spPr>
          <a:xfrm>
            <a:off x="620295" y="2701403"/>
            <a:ext cx="3892883" cy="2591509"/>
          </a:xfrm>
          <a:prstGeom prst="rect">
            <a:avLst/>
          </a:prstGeom>
        </p:spPr>
      </p:pic>
    </p:spTree>
    <p:extLst>
      <p:ext uri="{BB962C8B-B14F-4D97-AF65-F5344CB8AC3E}">
        <p14:creationId xmlns:p14="http://schemas.microsoft.com/office/powerpoint/2010/main" val="6212999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1B17A-643A-7186-82EC-4A3CB1C6E1BC}"/>
              </a:ext>
            </a:extLst>
          </p:cNvPr>
          <p:cNvSpPr>
            <a:spLocks noGrp="1"/>
          </p:cNvSpPr>
          <p:nvPr>
            <p:ph type="title"/>
          </p:nvPr>
        </p:nvSpPr>
        <p:spPr>
          <a:xfrm>
            <a:off x="472966" y="2"/>
            <a:ext cx="11288110" cy="855176"/>
          </a:xfrm>
        </p:spPr>
        <p:txBody>
          <a:bodyPr>
            <a:noAutofit/>
          </a:bodyPr>
          <a:lstStyle/>
          <a:p>
            <a:r>
              <a:rPr lang="en-US" sz="4700">
                <a:solidFill>
                  <a:schemeClr val="tx1"/>
                </a:solidFill>
                <a:cs typeface="Segoe UI"/>
              </a:rPr>
              <a:t>Sponsoring Organizations Monitoring</a:t>
            </a:r>
            <a:endParaRPr lang="en-US" sz="4700">
              <a:solidFill>
                <a:schemeClr val="tx1"/>
              </a:solidFill>
            </a:endParaRPr>
          </a:p>
        </p:txBody>
      </p:sp>
      <p:sp>
        <p:nvSpPr>
          <p:cNvPr id="3" name="Content Placeholder 2">
            <a:extLst>
              <a:ext uri="{FF2B5EF4-FFF2-40B4-BE49-F238E27FC236}">
                <a16:creationId xmlns:a16="http://schemas.microsoft.com/office/drawing/2014/main" id="{4256F112-C64C-6D2C-7B03-60737894743E}"/>
              </a:ext>
            </a:extLst>
          </p:cNvPr>
          <p:cNvSpPr>
            <a:spLocks noGrp="1"/>
          </p:cNvSpPr>
          <p:nvPr>
            <p:ph idx="1"/>
          </p:nvPr>
        </p:nvSpPr>
        <p:spPr>
          <a:xfrm>
            <a:off x="3484179" y="1497724"/>
            <a:ext cx="8276897" cy="5123792"/>
          </a:xfrm>
        </p:spPr>
        <p:txBody>
          <a:bodyPr vert="horz" lIns="91440" tIns="45720" rIns="91440" bIns="45720" rtlCol="0">
            <a:normAutofit fontScale="85000" lnSpcReduction="10000"/>
          </a:bodyPr>
          <a:lstStyle/>
          <a:p>
            <a:pPr lvl="2">
              <a:buFont typeface="Arial" panose="020B0604020202020204" pitchFamily="34" charset="0"/>
              <a:buChar char="•"/>
            </a:pPr>
            <a:r>
              <a:rPr lang="en-US" sz="2600">
                <a:cs typeface="Segoe UI"/>
              </a:rPr>
              <a:t>Complete OSPI’s Monitoring Form during each review</a:t>
            </a:r>
          </a:p>
          <a:p>
            <a:pPr lvl="3">
              <a:buFont typeface="Wingdings" panose="05000000000000000000" pitchFamily="2" charset="2"/>
              <a:buChar char="§"/>
            </a:pPr>
            <a:r>
              <a:rPr lang="en-US" sz="2600">
                <a:cs typeface="Segoe UI"/>
              </a:rPr>
              <a:t>Use correct Monitoring Form for the type of review</a:t>
            </a:r>
          </a:p>
          <a:p>
            <a:pPr lvl="3">
              <a:buFont typeface="Wingdings" panose="05000000000000000000" pitchFamily="2" charset="2"/>
              <a:buChar char="§"/>
            </a:pPr>
            <a:r>
              <a:rPr lang="en-US" sz="2600"/>
              <a:t>Action/Technical Assistance to ensure that follow has been completed and has continued</a:t>
            </a:r>
          </a:p>
          <a:p>
            <a:pPr lvl="3">
              <a:buFont typeface="Wingdings" panose="05000000000000000000" pitchFamily="2" charset="2"/>
              <a:buChar char="§"/>
            </a:pPr>
            <a:r>
              <a:rPr lang="en-US" sz="2600">
                <a:cs typeface="Segoe UI"/>
              </a:rPr>
              <a:t>Provide Technical Assistance or assign Corrective Action as needed during monitoring review</a:t>
            </a:r>
          </a:p>
          <a:p>
            <a:pPr lvl="3">
              <a:buFont typeface="Wingdings" panose="05000000000000000000" pitchFamily="2" charset="2"/>
              <a:buChar char="§"/>
            </a:pPr>
            <a:r>
              <a:rPr lang="en-US" sz="2600">
                <a:cs typeface="Segoe UI"/>
              </a:rPr>
              <a:t>Site rep and monitor must sign and date form</a:t>
            </a:r>
          </a:p>
          <a:p>
            <a:pPr lvl="3">
              <a:buFont typeface="Wingdings" panose="05000000000000000000" pitchFamily="2" charset="2"/>
              <a:buChar char="§"/>
            </a:pPr>
            <a:r>
              <a:rPr lang="en-US" sz="2600">
                <a:cs typeface="Segoe UI"/>
              </a:rPr>
              <a:t>Follow up </a:t>
            </a:r>
          </a:p>
          <a:p>
            <a:pPr lvl="4">
              <a:buFont typeface="Courier New" panose="02070309020205020404" pitchFamily="49" charset="0"/>
              <a:buChar char="o"/>
            </a:pPr>
            <a:r>
              <a:rPr lang="en-US" sz="2600">
                <a:cs typeface="Segoe UI"/>
              </a:rPr>
              <a:t>Corrective Action must be reviewed and assessed</a:t>
            </a:r>
          </a:p>
          <a:p>
            <a:pPr lvl="4">
              <a:buFont typeface="Courier New" panose="02070309020205020404" pitchFamily="49" charset="0"/>
              <a:buChar char="o"/>
            </a:pPr>
            <a:r>
              <a:rPr lang="en-US" sz="2600">
                <a:cs typeface="Segoe UI"/>
              </a:rPr>
              <a:t>Keep all documentation</a:t>
            </a:r>
          </a:p>
          <a:p>
            <a:pPr marL="1828800" lvl="4" indent="0">
              <a:buNone/>
            </a:pPr>
            <a:endParaRPr lang="en-US" sz="2900">
              <a:cs typeface="Segoe UI"/>
            </a:endParaRPr>
          </a:p>
          <a:p>
            <a:pPr marL="1371600" lvl="3" indent="0">
              <a:lnSpc>
                <a:spcPct val="90000"/>
              </a:lnSpc>
              <a:spcAft>
                <a:spcPts val="600"/>
              </a:spcAft>
              <a:buNone/>
            </a:pPr>
            <a:r>
              <a:rPr lang="en-US" err="1">
                <a:solidFill>
                  <a:schemeClr val="accent2"/>
                </a:solidFill>
                <a:hlinkClick r:id="rId3">
                  <a:extLst>
                    <a:ext uri="{A12FA001-AC4F-418D-AE19-62706E023703}">
                      <ahyp:hlinkClr xmlns:ahyp="http://schemas.microsoft.com/office/drawing/2018/hyperlinkcolor" val="tx"/>
                    </a:ext>
                  </a:extLst>
                </a:hlinkClick>
              </a:rPr>
              <a:t>ChildCare</a:t>
            </a:r>
            <a:r>
              <a:rPr lang="en-US">
                <a:solidFill>
                  <a:schemeClr val="accent2"/>
                </a:solidFill>
                <a:hlinkClick r:id="rId3">
                  <a:extLst>
                    <a:ext uri="{A12FA001-AC4F-418D-AE19-62706E023703}">
                      <ahyp:hlinkClr xmlns:ahyp="http://schemas.microsoft.com/office/drawing/2018/hyperlinkcolor" val="tx"/>
                    </a:ext>
                  </a:extLst>
                </a:hlinkClick>
              </a:rPr>
              <a:t> Monitoring Form for Sponsor Use.docx (live.com)</a:t>
            </a:r>
            <a:endParaRPr lang="en-US">
              <a:solidFill>
                <a:schemeClr val="accent2"/>
              </a:solidFill>
            </a:endParaRPr>
          </a:p>
          <a:p>
            <a:pPr marL="1371600" lvl="3" indent="0">
              <a:lnSpc>
                <a:spcPct val="90000"/>
              </a:lnSpc>
              <a:spcAft>
                <a:spcPts val="600"/>
              </a:spcAft>
              <a:buNone/>
            </a:pPr>
            <a:r>
              <a:rPr lang="en-US">
                <a:solidFill>
                  <a:schemeClr val="accent2"/>
                </a:solidFill>
                <a:hlinkClick r:id="rId4">
                  <a:extLst>
                    <a:ext uri="{A12FA001-AC4F-418D-AE19-62706E023703}">
                      <ahyp:hlinkClr xmlns:ahyp="http://schemas.microsoft.com/office/drawing/2018/hyperlinkcolor" val="tx"/>
                    </a:ext>
                  </a:extLst>
                </a:hlinkClick>
              </a:rPr>
              <a:t>CACFP At-Risk Center Site Review (www.k12.wa.us)</a:t>
            </a:r>
            <a:endParaRPr lang="en-US">
              <a:solidFill>
                <a:schemeClr val="accent2"/>
              </a:solidFill>
            </a:endParaRPr>
          </a:p>
          <a:p>
            <a:pPr marL="1371600" lvl="3" indent="0">
              <a:lnSpc>
                <a:spcPct val="90000"/>
              </a:lnSpc>
              <a:spcAft>
                <a:spcPts val="600"/>
              </a:spcAft>
              <a:buNone/>
            </a:pPr>
            <a:r>
              <a:rPr lang="en-US">
                <a:solidFill>
                  <a:schemeClr val="accent2"/>
                </a:solidFill>
                <a:hlinkClick r:id="rId5">
                  <a:extLst>
                    <a:ext uri="{A12FA001-AC4F-418D-AE19-62706E023703}">
                      <ahyp:hlinkClr xmlns:ahyp="http://schemas.microsoft.com/office/drawing/2018/hyperlinkcolor" val="tx"/>
                    </a:ext>
                  </a:extLst>
                </a:hlinkClick>
              </a:rPr>
              <a:t>CACFP New Site Pre-Approval Monitoring Form (www.k12.wa.us)</a:t>
            </a:r>
            <a:endParaRPr lang="en-US">
              <a:solidFill>
                <a:schemeClr val="accent2"/>
              </a:solidFill>
              <a:effectLst/>
            </a:endParaRPr>
          </a:p>
          <a:p>
            <a:pPr lvl="2"/>
            <a:endParaRPr lang="en-US" sz="1100">
              <a:cs typeface="Segoe UI"/>
            </a:endParaRPr>
          </a:p>
        </p:txBody>
      </p:sp>
      <p:pic>
        <p:nvPicPr>
          <p:cNvPr id="5" name="Picture 4" descr="A close-up of a form">
            <a:extLst>
              <a:ext uri="{FF2B5EF4-FFF2-40B4-BE49-F238E27FC236}">
                <a16:creationId xmlns:a16="http://schemas.microsoft.com/office/drawing/2014/main" id="{897FE813-44DF-E763-359F-7EF52B80EBE4}"/>
              </a:ext>
            </a:extLst>
          </p:cNvPr>
          <p:cNvPicPr>
            <a:picLocks noChangeAspect="1"/>
          </p:cNvPicPr>
          <p:nvPr/>
        </p:nvPicPr>
        <p:blipFill>
          <a:blip r:embed="rId6"/>
          <a:stretch>
            <a:fillRect/>
          </a:stretch>
        </p:blipFill>
        <p:spPr>
          <a:xfrm>
            <a:off x="433137" y="2266462"/>
            <a:ext cx="4200357" cy="3434655"/>
          </a:xfrm>
          <a:prstGeom prst="rect">
            <a:avLst/>
          </a:prstGeom>
        </p:spPr>
      </p:pic>
    </p:spTree>
    <p:extLst>
      <p:ext uri="{BB962C8B-B14F-4D97-AF65-F5344CB8AC3E}">
        <p14:creationId xmlns:p14="http://schemas.microsoft.com/office/powerpoint/2010/main" val="34047119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619BD6-DD3C-5DA6-FACA-69F24561443C}"/>
              </a:ext>
            </a:extLst>
          </p:cNvPr>
          <p:cNvSpPr>
            <a:spLocks noGrp="1"/>
          </p:cNvSpPr>
          <p:nvPr>
            <p:ph type="title"/>
          </p:nvPr>
        </p:nvSpPr>
        <p:spPr>
          <a:xfrm>
            <a:off x="69462" y="78607"/>
            <a:ext cx="11930888" cy="1387749"/>
          </a:xfrm>
        </p:spPr>
        <p:txBody>
          <a:bodyPr vert="horz" lIns="91440" tIns="45720" rIns="91440" bIns="45720" rtlCol="0" anchor="b">
            <a:normAutofit/>
          </a:bodyPr>
          <a:lstStyle/>
          <a:p>
            <a:pPr algn="ctr"/>
            <a:r>
              <a:rPr lang="en-US" sz="4700" b="1" kern="1200">
                <a:latin typeface="+mj-lt"/>
                <a:ea typeface="+mj-ea"/>
                <a:cs typeface="+mj-cs"/>
              </a:rPr>
              <a:t>Training for Staff with Monitoring Responsibilities</a:t>
            </a:r>
            <a:r>
              <a:rPr lang="en-US" sz="4700" b="1"/>
              <a:t> </a:t>
            </a:r>
            <a:endParaRPr lang="en-US" sz="3000" b="1" kern="1200">
              <a:latin typeface="+mj-lt"/>
              <a:cs typeface="Segoe UI"/>
            </a:endParaRPr>
          </a:p>
        </p:txBody>
      </p:sp>
      <p:sp>
        <p:nvSpPr>
          <p:cNvPr id="1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9461ED4-3E78-A57E-CDAF-B5C08BB24863}"/>
              </a:ext>
            </a:extLst>
          </p:cNvPr>
          <p:cNvSpPr txBox="1"/>
          <p:nvPr/>
        </p:nvSpPr>
        <p:spPr>
          <a:xfrm>
            <a:off x="122936" y="2460379"/>
            <a:ext cx="8963098" cy="4229660"/>
          </a:xfrm>
          <a:prstGeom prst="rect">
            <a:avLst/>
          </a:prstGeom>
        </p:spPr>
        <p:txBody>
          <a:bodyPr vert="horz" lIns="91440" tIns="45720" rIns="91440" bIns="45720" rtlCol="0" anchor="t">
            <a:noAutofit/>
          </a:bodyPr>
          <a:lstStyle/>
          <a:p>
            <a:pPr marL="285750" indent="-228600">
              <a:lnSpc>
                <a:spcPct val="90000"/>
              </a:lnSpc>
              <a:spcAft>
                <a:spcPts val="600"/>
              </a:spcAft>
              <a:buFont typeface="Arial" panose="020B0604020202020204" pitchFamily="34" charset="0"/>
              <a:buChar char="•"/>
            </a:pPr>
            <a:r>
              <a:rPr lang="en-US" sz="2200" b="1">
                <a:solidFill>
                  <a:schemeClr val="accent2"/>
                </a:solidFill>
              </a:rPr>
              <a:t>Prior to conducting monitoring: </a:t>
            </a:r>
            <a:endParaRPr lang="en-US" sz="2200" b="1">
              <a:solidFill>
                <a:schemeClr val="accent2"/>
              </a:solidFill>
              <a:cs typeface="Segoe UI"/>
            </a:endParaRPr>
          </a:p>
          <a:p>
            <a:pPr marL="742950" lvl="1" indent="-228600">
              <a:lnSpc>
                <a:spcPct val="90000"/>
              </a:lnSpc>
              <a:spcAft>
                <a:spcPts val="600"/>
              </a:spcAft>
              <a:buFont typeface="Arial" panose="020B0604020202020204" pitchFamily="34" charset="0"/>
              <a:buChar char="•"/>
            </a:pPr>
            <a:r>
              <a:rPr lang="en-US" sz="2200">
                <a:solidFill>
                  <a:schemeClr val="accent2"/>
                </a:solidFill>
              </a:rPr>
              <a:t>Let’s go through all the questions on the review form together. </a:t>
            </a:r>
            <a:endParaRPr lang="en-US" sz="2200">
              <a:solidFill>
                <a:schemeClr val="accent2"/>
              </a:solidFill>
              <a:cs typeface="Segoe UI"/>
            </a:endParaRPr>
          </a:p>
          <a:p>
            <a:pPr marL="1200150" lvl="2" indent="-228600">
              <a:lnSpc>
                <a:spcPct val="90000"/>
              </a:lnSpc>
              <a:spcAft>
                <a:spcPts val="600"/>
              </a:spcAft>
              <a:buFont typeface="Arial" panose="020B0604020202020204" pitchFamily="34" charset="0"/>
              <a:buChar char="•"/>
            </a:pPr>
            <a:r>
              <a:rPr lang="en-US" sz="2200">
                <a:solidFill>
                  <a:schemeClr val="accent2"/>
                </a:solidFill>
              </a:rPr>
              <a:t>We need to ensure all questions are understood the same way and our answers are consistent. </a:t>
            </a:r>
            <a:endParaRPr lang="en-US" sz="2200">
              <a:solidFill>
                <a:schemeClr val="accent2"/>
              </a:solidFill>
              <a:cs typeface="Segoe UI"/>
            </a:endParaRPr>
          </a:p>
          <a:p>
            <a:pPr marL="1657350" lvl="3" indent="-228600">
              <a:lnSpc>
                <a:spcPct val="90000"/>
              </a:lnSpc>
              <a:spcAft>
                <a:spcPts val="600"/>
              </a:spcAft>
              <a:buFont typeface="Arial" panose="020B0604020202020204" pitchFamily="34" charset="0"/>
              <a:buChar char="•"/>
            </a:pPr>
            <a:r>
              <a:rPr lang="en-US" sz="2200">
                <a:solidFill>
                  <a:schemeClr val="accent2"/>
                </a:solidFill>
              </a:rPr>
              <a:t>Meal Observation</a:t>
            </a:r>
            <a:endParaRPr lang="en-US" sz="2200">
              <a:solidFill>
                <a:schemeClr val="accent2"/>
              </a:solidFill>
              <a:cs typeface="Segoe UI"/>
            </a:endParaRPr>
          </a:p>
          <a:p>
            <a:pPr marL="1657350" lvl="3" indent="-228600">
              <a:lnSpc>
                <a:spcPct val="90000"/>
              </a:lnSpc>
              <a:spcAft>
                <a:spcPts val="600"/>
              </a:spcAft>
              <a:buFont typeface="Arial" panose="020B0604020202020204" pitchFamily="34" charset="0"/>
              <a:buChar char="•"/>
            </a:pPr>
            <a:r>
              <a:rPr lang="en-US" sz="2200">
                <a:solidFill>
                  <a:schemeClr val="accent2"/>
                </a:solidFill>
                <a:effectLst/>
              </a:rPr>
              <a:t>Reconciliation of meal counts</a:t>
            </a:r>
            <a:endParaRPr lang="en-US" sz="2200">
              <a:solidFill>
                <a:schemeClr val="accent2"/>
              </a:solidFill>
              <a:effectLst/>
              <a:cs typeface="Segoe UI"/>
            </a:endParaRPr>
          </a:p>
          <a:p>
            <a:pPr marL="1657350" lvl="3" indent="-228600">
              <a:lnSpc>
                <a:spcPct val="90000"/>
              </a:lnSpc>
              <a:spcAft>
                <a:spcPts val="600"/>
              </a:spcAft>
              <a:buFont typeface="Arial" panose="020B0604020202020204" pitchFamily="34" charset="0"/>
              <a:buChar char="•"/>
            </a:pPr>
            <a:r>
              <a:rPr lang="en-US" sz="2200">
                <a:solidFill>
                  <a:schemeClr val="accent2"/>
                </a:solidFill>
                <a:effectLst/>
              </a:rPr>
              <a:t>Review of required paperwork</a:t>
            </a:r>
            <a:r>
              <a:rPr lang="en-US" sz="2200">
                <a:solidFill>
                  <a:schemeClr val="accent2"/>
                </a:solidFill>
              </a:rPr>
              <a:t> </a:t>
            </a:r>
            <a:endParaRPr lang="en-US" sz="2200">
              <a:solidFill>
                <a:schemeClr val="accent2"/>
              </a:solidFill>
              <a:effectLst/>
              <a:cs typeface="Segoe UI"/>
            </a:endParaRPr>
          </a:p>
          <a:p>
            <a:pPr marL="1657350" lvl="3" indent="-228600">
              <a:lnSpc>
                <a:spcPct val="90000"/>
              </a:lnSpc>
              <a:spcAft>
                <a:spcPts val="600"/>
              </a:spcAft>
              <a:buFont typeface="Arial" panose="020B0604020202020204" pitchFamily="34" charset="0"/>
              <a:buChar char="•"/>
            </a:pPr>
            <a:r>
              <a:rPr lang="en-US" sz="2200">
                <a:solidFill>
                  <a:schemeClr val="accent2"/>
                </a:solidFill>
                <a:effectLst/>
              </a:rPr>
              <a:t>What constitutes imminent threat to health or safety during a review</a:t>
            </a:r>
            <a:endParaRPr lang="en-US" sz="2200">
              <a:solidFill>
                <a:schemeClr val="accent2"/>
              </a:solidFill>
              <a:effectLst/>
              <a:cs typeface="Segoe UI"/>
            </a:endParaRPr>
          </a:p>
          <a:p>
            <a:pPr marL="1657350" lvl="3" indent="-228600">
              <a:lnSpc>
                <a:spcPct val="90000"/>
              </a:lnSpc>
              <a:spcAft>
                <a:spcPts val="600"/>
              </a:spcAft>
              <a:buFont typeface="Arial" panose="020B0604020202020204" pitchFamily="34" charset="0"/>
              <a:buChar char="•"/>
            </a:pPr>
            <a:r>
              <a:rPr lang="en-US" sz="2200">
                <a:solidFill>
                  <a:schemeClr val="accent2"/>
                </a:solidFill>
                <a:effectLst/>
              </a:rPr>
              <a:t>Follow up reviews and serious </a:t>
            </a:r>
            <a:r>
              <a:rPr lang="en-US" sz="2200">
                <a:solidFill>
                  <a:schemeClr val="accent2"/>
                </a:solidFill>
              </a:rPr>
              <a:t>deficiencies</a:t>
            </a:r>
            <a:endParaRPr lang="en-US" sz="2200">
              <a:solidFill>
                <a:schemeClr val="accent2"/>
              </a:solidFill>
              <a:cs typeface="Segoe UI"/>
            </a:endParaRPr>
          </a:p>
          <a:p>
            <a:pPr marL="1657350" lvl="3" indent="-228600">
              <a:lnSpc>
                <a:spcPct val="90000"/>
              </a:lnSpc>
              <a:spcAft>
                <a:spcPts val="600"/>
              </a:spcAft>
              <a:buFont typeface="Arial" panose="020B0604020202020204" pitchFamily="34" charset="0"/>
              <a:buChar char="•"/>
            </a:pPr>
            <a:r>
              <a:rPr lang="en-US" sz="2200">
                <a:solidFill>
                  <a:schemeClr val="accent2"/>
                </a:solidFill>
              </a:rPr>
              <a:t>Our objective is to ensure we are in compliance with CACFP</a:t>
            </a:r>
            <a:endParaRPr lang="en-US" sz="2200">
              <a:solidFill>
                <a:schemeClr val="accent2"/>
              </a:solidFill>
              <a:effectLst/>
              <a:cs typeface="Segoe UI"/>
            </a:endParaRPr>
          </a:p>
          <a:p>
            <a:pPr marL="1200150" lvl="2" indent="-228600">
              <a:lnSpc>
                <a:spcPct val="90000"/>
              </a:lnSpc>
              <a:spcAft>
                <a:spcPts val="600"/>
              </a:spcAft>
              <a:buFont typeface="Arial" panose="020B0604020202020204" pitchFamily="34" charset="0"/>
              <a:buChar char="•"/>
            </a:pPr>
            <a:endParaRPr lang="en-US" sz="2000">
              <a:effectLst/>
              <a:cs typeface="Segoe UI"/>
            </a:endParaRPr>
          </a:p>
          <a:p>
            <a:pPr lvl="2" indent="-228600">
              <a:lnSpc>
                <a:spcPct val="90000"/>
              </a:lnSpc>
              <a:spcAft>
                <a:spcPts val="600"/>
              </a:spcAft>
              <a:buFont typeface="Arial" panose="020B0604020202020204" pitchFamily="34" charset="0"/>
              <a:buChar char="•"/>
            </a:pPr>
            <a:endParaRPr lang="en-US" sz="2000">
              <a:effectLst/>
              <a:cs typeface="Segoe UI"/>
            </a:endParaRPr>
          </a:p>
          <a:p>
            <a:pPr lvl="2" indent="-228600">
              <a:lnSpc>
                <a:spcPct val="90000"/>
              </a:lnSpc>
              <a:spcAft>
                <a:spcPts val="600"/>
              </a:spcAft>
              <a:buFont typeface="Arial" panose="020B0604020202020204" pitchFamily="34" charset="0"/>
              <a:buChar char="•"/>
            </a:pPr>
            <a:endParaRPr lang="en-US" sz="2000">
              <a:effectLst/>
              <a:cs typeface="Segoe UI"/>
            </a:endParaRPr>
          </a:p>
          <a:p>
            <a:pPr marL="742950" lvl="1" indent="-228600">
              <a:lnSpc>
                <a:spcPct val="90000"/>
              </a:lnSpc>
              <a:spcAft>
                <a:spcPts val="600"/>
              </a:spcAft>
              <a:buFont typeface="Arial" panose="020B0604020202020204" pitchFamily="34" charset="0"/>
              <a:buChar char="•"/>
            </a:pPr>
            <a:endParaRPr lang="en-US" sz="1200">
              <a:effectLst/>
            </a:endParaRPr>
          </a:p>
          <a:p>
            <a:pPr lvl="1" indent="-228600">
              <a:lnSpc>
                <a:spcPct val="90000"/>
              </a:lnSpc>
              <a:spcAft>
                <a:spcPts val="600"/>
              </a:spcAft>
              <a:buFont typeface="Arial" panose="020B0604020202020204" pitchFamily="34" charset="0"/>
              <a:buChar char="•"/>
            </a:pPr>
            <a:endParaRPr lang="en-US" sz="1200"/>
          </a:p>
        </p:txBody>
      </p:sp>
      <p:pic>
        <p:nvPicPr>
          <p:cNvPr id="5" name="Picture 4" descr="A group of multi coloured wooden stick figures">
            <a:extLst>
              <a:ext uri="{FF2B5EF4-FFF2-40B4-BE49-F238E27FC236}">
                <a16:creationId xmlns:a16="http://schemas.microsoft.com/office/drawing/2014/main" id="{06C4FC11-3CDA-292D-1029-91D7D8401B87}"/>
              </a:ext>
            </a:extLst>
          </p:cNvPr>
          <p:cNvPicPr>
            <a:picLocks noChangeAspect="1"/>
          </p:cNvPicPr>
          <p:nvPr/>
        </p:nvPicPr>
        <p:blipFill rotWithShape="1">
          <a:blip r:embed="rId3"/>
          <a:srcRect r="2246" b="9"/>
          <a:stretch/>
        </p:blipFill>
        <p:spPr>
          <a:xfrm>
            <a:off x="9073646" y="4670955"/>
            <a:ext cx="2825390" cy="2008634"/>
          </a:xfrm>
          <a:prstGeom prst="rect">
            <a:avLst/>
          </a:prstGeom>
        </p:spPr>
      </p:pic>
    </p:spTree>
    <p:extLst>
      <p:ext uri="{BB962C8B-B14F-4D97-AF65-F5344CB8AC3E}">
        <p14:creationId xmlns:p14="http://schemas.microsoft.com/office/powerpoint/2010/main" val="5577553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301E07F-4F79-4B58-8698-EF24DC1EC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Arc 21">
            <a:extLst>
              <a:ext uri="{FF2B5EF4-FFF2-40B4-BE49-F238E27FC236}">
                <a16:creationId xmlns:a16="http://schemas.microsoft.com/office/drawing/2014/main" id="{E58B2195-5055-402F-A3E7-53FF0E498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5836" y="775849"/>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99407729-E83D-47E3-B824-4EB6D80C67FA}"/>
              </a:ext>
            </a:extLst>
          </p:cNvPr>
          <p:cNvSpPr/>
          <p:nvPr/>
        </p:nvSpPr>
        <p:spPr>
          <a:xfrm>
            <a:off x="7080738" y="647593"/>
            <a:ext cx="4467792" cy="3060541"/>
          </a:xfrm>
          <a:prstGeom prst="rect">
            <a:avLst/>
          </a:prstGeom>
        </p:spPr>
        <p:txBody>
          <a:bodyPr vert="horz" lIns="91440" tIns="45720" rIns="91440" bIns="45720" rtlCol="0" anchor="b">
            <a:normAutofit/>
          </a:bodyPr>
          <a:lstStyle/>
          <a:p>
            <a:pPr marL="0" marR="0" lvl="0" indent="0" algn="ctr" fontAlgn="auto">
              <a:lnSpc>
                <a:spcPct val="90000"/>
              </a:lnSpc>
              <a:spcBef>
                <a:spcPct val="0"/>
              </a:spcBef>
              <a:spcAft>
                <a:spcPts val="600"/>
              </a:spcAft>
              <a:buClrTx/>
              <a:buSzTx/>
              <a:tabLst/>
              <a:defRPr/>
            </a:pPr>
            <a:r>
              <a:rPr kumimoji="0" lang="en-US" sz="6000" b="0" i="0" u="none" strike="noStrike" kern="1200" cap="none" spc="0" normalizeH="0" baseline="0" noProof="0">
                <a:ln w="12700">
                  <a:solidFill>
                    <a:srgbClr val="6FB5BF">
                      <a:lumMod val="50000"/>
                    </a:srgbClr>
                  </a:solidFill>
                  <a:prstDash val="solid"/>
                </a:ln>
                <a:solidFill>
                  <a:srgbClr val="FFFFFF"/>
                </a:solidFill>
                <a:effectLst/>
                <a:uLnTx/>
                <a:uFillTx/>
                <a:latin typeface="+mj-lt"/>
                <a:ea typeface="+mj-ea"/>
                <a:cs typeface="+mj-cs"/>
              </a:rPr>
              <a:t>Questions?</a:t>
            </a:r>
          </a:p>
        </p:txBody>
      </p:sp>
      <p:sp>
        <p:nvSpPr>
          <p:cNvPr id="24" name="Oval 23">
            <a:extLst>
              <a:ext uri="{FF2B5EF4-FFF2-40B4-BE49-F238E27FC236}">
                <a16:creationId xmlns:a16="http://schemas.microsoft.com/office/drawing/2014/main" id="{9EE6F773-742A-491A-9A00-A2A150DF50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368" y="366810"/>
            <a:ext cx="6124381" cy="61243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Subtitles">
            <a:extLst>
              <a:ext uri="{FF2B5EF4-FFF2-40B4-BE49-F238E27FC236}">
                <a16:creationId xmlns:a16="http://schemas.microsoft.com/office/drawing/2014/main" id="{640358B1-0AAE-41CD-BD64-CCC94F1A0A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78572" y="1374798"/>
            <a:ext cx="4108404" cy="4108404"/>
          </a:xfrm>
          <a:custGeom>
            <a:avLst/>
            <a:gdLst/>
            <a:ahLst/>
            <a:cxnLst/>
            <a:rect l="l" t="t" r="r" b="b"/>
            <a:pathLst>
              <a:path w="4273177" h="4470400">
                <a:moveTo>
                  <a:pt x="75080" y="0"/>
                </a:moveTo>
                <a:lnTo>
                  <a:pt x="4198097" y="0"/>
                </a:lnTo>
                <a:cubicBezTo>
                  <a:pt x="4239563" y="0"/>
                  <a:pt x="4273177" y="33614"/>
                  <a:pt x="4273177" y="75080"/>
                </a:cubicBezTo>
                <a:lnTo>
                  <a:pt x="4273177" y="4395320"/>
                </a:lnTo>
                <a:cubicBezTo>
                  <a:pt x="4273177" y="4436786"/>
                  <a:pt x="4239563" y="4470400"/>
                  <a:pt x="4198097" y="4470400"/>
                </a:cubicBezTo>
                <a:lnTo>
                  <a:pt x="75080" y="4470400"/>
                </a:lnTo>
                <a:cubicBezTo>
                  <a:pt x="33614" y="4470400"/>
                  <a:pt x="0" y="4436786"/>
                  <a:pt x="0" y="4395320"/>
                </a:cubicBezTo>
                <a:lnTo>
                  <a:pt x="0" y="75080"/>
                </a:lnTo>
                <a:cubicBezTo>
                  <a:pt x="0" y="33614"/>
                  <a:pt x="33614" y="0"/>
                  <a:pt x="75080" y="0"/>
                </a:cubicBezTo>
                <a:close/>
              </a:path>
            </a:pathLst>
          </a:custGeom>
        </p:spPr>
      </p:pic>
    </p:spTree>
    <p:extLst>
      <p:ext uri="{BB962C8B-B14F-4D97-AF65-F5344CB8AC3E}">
        <p14:creationId xmlns:p14="http://schemas.microsoft.com/office/powerpoint/2010/main" val="1433515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4AB3BCA-58F0-16DE-A265-FF050C812C37}"/>
              </a:ext>
            </a:extLst>
          </p:cNvPr>
          <p:cNvSpPr/>
          <p:nvPr/>
        </p:nvSpPr>
        <p:spPr>
          <a:xfrm>
            <a:off x="0" y="-1"/>
            <a:ext cx="12192000" cy="3509963"/>
          </a:xfrm>
          <a:prstGeom prst="rect">
            <a:avLst/>
          </a:prstGeom>
          <a:solidFill>
            <a:schemeClr val="accent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B5EBCE-F146-43C4-A4ED-C97ACBD3B99A}"/>
              </a:ext>
            </a:extLst>
          </p:cNvPr>
          <p:cNvSpPr>
            <a:spLocks noGrp="1"/>
          </p:cNvSpPr>
          <p:nvPr>
            <p:ph type="ctrTitle"/>
          </p:nvPr>
        </p:nvSpPr>
        <p:spPr/>
        <p:txBody>
          <a:bodyPr/>
          <a:lstStyle/>
          <a:p>
            <a:r>
              <a:rPr lang="en-US" b="1"/>
              <a:t>Annual CACFP Staff Training </a:t>
            </a:r>
          </a:p>
        </p:txBody>
      </p:sp>
      <p:sp>
        <p:nvSpPr>
          <p:cNvPr id="3" name="Subtitle 2">
            <a:extLst>
              <a:ext uri="{FF2B5EF4-FFF2-40B4-BE49-F238E27FC236}">
                <a16:creationId xmlns:a16="http://schemas.microsoft.com/office/drawing/2014/main" id="{EB550A30-F6E6-47E2-910D-C7710E76A946}"/>
              </a:ext>
            </a:extLst>
          </p:cNvPr>
          <p:cNvSpPr>
            <a:spLocks noGrp="1"/>
          </p:cNvSpPr>
          <p:nvPr>
            <p:ph type="subTitle" idx="1"/>
          </p:nvPr>
        </p:nvSpPr>
        <p:spPr/>
        <p:txBody>
          <a:bodyPr vert="horz" lIns="91440" tIns="45720" rIns="91440" bIns="45720" rtlCol="0" anchor="t">
            <a:normAutofit/>
          </a:bodyPr>
          <a:lstStyle/>
          <a:p>
            <a:r>
              <a:rPr lang="en-US">
                <a:solidFill>
                  <a:schemeClr val="accent2"/>
                </a:solidFill>
                <a:highlight>
                  <a:srgbClr val="FFFF00"/>
                </a:highlight>
              </a:rPr>
              <a:t>Trainer’s Name and Title</a:t>
            </a:r>
          </a:p>
          <a:p>
            <a:r>
              <a:rPr lang="en-US">
                <a:solidFill>
                  <a:schemeClr val="accent2"/>
                </a:solidFill>
                <a:highlight>
                  <a:srgbClr val="FFFF00"/>
                </a:highlight>
              </a:rPr>
              <a:t>Organization </a:t>
            </a:r>
          </a:p>
          <a:p>
            <a:endParaRPr lang="en-US"/>
          </a:p>
        </p:txBody>
      </p:sp>
      <p:sp>
        <p:nvSpPr>
          <p:cNvPr id="4" name="TextBox 3">
            <a:extLst>
              <a:ext uri="{FF2B5EF4-FFF2-40B4-BE49-F238E27FC236}">
                <a16:creationId xmlns:a16="http://schemas.microsoft.com/office/drawing/2014/main" id="{7349ED01-07E2-02B4-3F18-3F27A797E3F7}"/>
              </a:ext>
            </a:extLst>
          </p:cNvPr>
          <p:cNvSpPr txBox="1"/>
          <p:nvPr/>
        </p:nvSpPr>
        <p:spPr>
          <a:xfrm>
            <a:off x="4724400" y="3200399"/>
            <a:ext cx="2743200" cy="4571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41214821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opic of the slide&#10;" title="Header"/>
          <p:cNvSpPr>
            <a:spLocks noGrp="1"/>
          </p:cNvSpPr>
          <p:nvPr>
            <p:ph type="title"/>
          </p:nvPr>
        </p:nvSpPr>
        <p:spPr>
          <a:xfrm>
            <a:off x="883134" y="-633412"/>
            <a:ext cx="10515600" cy="2852737"/>
          </a:xfrm>
          <a:noFill/>
        </p:spPr>
        <p:txBody>
          <a:bodyPr anchor="ctr" anchorCtr="1">
            <a:normAutofit/>
          </a:bodyPr>
          <a:lstStyle/>
          <a:p>
            <a:r>
              <a:rPr lang="en-US" sz="4800">
                <a:solidFill>
                  <a:srgbClr val="FFFFFF"/>
                </a:solidFill>
                <a:latin typeface="+mn-lt"/>
              </a:rPr>
              <a:t>Creative Commons License</a:t>
            </a:r>
          </a:p>
        </p:txBody>
      </p:sp>
      <p:pic>
        <p:nvPicPr>
          <p:cNvPr id="8" name="Picture 7" descr="Creative Commons Attribution (CC BY) logo" title="CC licens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9545" y="937781"/>
            <a:ext cx="1482776" cy="518788"/>
          </a:xfrm>
          <a:prstGeom prst="rect">
            <a:avLst/>
          </a:prstGeom>
        </p:spPr>
      </p:pic>
      <p:sp>
        <p:nvSpPr>
          <p:cNvPr id="6" name="TextBox 5" descr="Text regarding the topic&#10;" title="Text"/>
          <p:cNvSpPr txBox="1"/>
          <p:nvPr/>
        </p:nvSpPr>
        <p:spPr>
          <a:xfrm>
            <a:off x="2606993" y="1974060"/>
            <a:ext cx="7331241" cy="298543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sym typeface="Arial"/>
              </a:rPr>
              <a:t>Except where otherwise noted, this work by the </a:t>
            </a:r>
            <a:r>
              <a:rPr kumimoji="0" lang="en-US" sz="18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sym typeface="Arial"/>
                <a:hlinkClick r:id="rId4"/>
              </a:rPr>
              <a:t>Office of Superintendent of Public Instruction</a:t>
            </a:r>
            <a:r>
              <a:rPr kumimoji="0" lang="en-US" sz="18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sym typeface="Arial"/>
              </a:rPr>
              <a:t> is licensed under </a:t>
            </a:r>
            <a:r>
              <a:rPr kumimoji="0" lang="en-US" sz="18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sym typeface="Arial"/>
                <a:hlinkClick r:id="rId5"/>
              </a:rPr>
              <a:t>a Creative Commons Attribution License</a:t>
            </a:r>
            <a:r>
              <a:rPr kumimoji="0" lang="en-US" sz="18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sym typeface="Arial"/>
              </a:rPr>
              <a:t>. All logos and trademarks are property of their respective owners.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sym typeface="Arial"/>
              </a:rPr>
              <a:t>This presentation may contain or reference links to websites operated by third parties. These links are provided for your convenience only and do not constitute or imply any affiliation, endorsement, sponsorship, approval, verification, or monitoring by OSPI of any product, service, or content offered on the third party websites. In no event will OSPI be responsible for the information or content in linked third party websites or for your use of or inability to use such websites. Please confirm the license status of any third-party resources and understand their terms of use before reusing them.</a:t>
            </a:r>
          </a:p>
        </p:txBody>
      </p:sp>
      <p:sp>
        <p:nvSpPr>
          <p:cNvPr id="9" name="Rectangle 8"/>
          <p:cNvSpPr/>
          <p:nvPr/>
        </p:nvSpPr>
        <p:spPr>
          <a:xfrm>
            <a:off x="2109824" y="5402201"/>
            <a:ext cx="8062219"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Photos not marked are used with permission and not included in the open license.</a:t>
            </a:r>
            <a:endParaRPr kumimoji="0" lang="en-US" sz="16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2404392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575AFD-7CEB-44A7-9016-81686E9EF6C8}"/>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4600" b="1"/>
              <a:t>Required Annual CACFP Staff Training Documentation</a:t>
            </a:r>
          </a:p>
        </p:txBody>
      </p:sp>
      <p:sp>
        <p:nvSpPr>
          <p:cNvPr id="2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88A36D4-6DC4-4B85-8312-56EDBA4611CB}"/>
              </a:ext>
            </a:extLst>
          </p:cNvPr>
          <p:cNvSpPr txBox="1"/>
          <p:nvPr/>
        </p:nvSpPr>
        <p:spPr>
          <a:xfrm>
            <a:off x="572493" y="2071316"/>
            <a:ext cx="6713552" cy="4119172"/>
          </a:xfrm>
          <a:prstGeom prst="rect">
            <a:avLst/>
          </a:prstGeom>
        </p:spPr>
        <p:txBody>
          <a:bodyPr vert="horz" lIns="91440" tIns="45720" rIns="91440" bIns="45720" rtlCol="0" anchor="t">
            <a:normAutofit/>
          </a:bodyPr>
          <a:lstStyle/>
          <a:p>
            <a:pPr indent="-228600">
              <a:lnSpc>
                <a:spcPct val="90000"/>
              </a:lnSpc>
              <a:spcAft>
                <a:spcPts val="768"/>
              </a:spcAft>
              <a:buFont typeface="Arial" panose="020B0604020202020204" pitchFamily="34" charset="0"/>
              <a:buChar char="•"/>
              <a:defRPr/>
            </a:pPr>
            <a:r>
              <a:rPr lang="en-US" sz="2200" b="1"/>
              <a:t>Annual CACFP Training and Civil Rights Training Agenda and Sign In Sheet</a:t>
            </a:r>
          </a:p>
          <a:p>
            <a:pPr marL="457200" indent="-228600">
              <a:lnSpc>
                <a:spcPct val="90000"/>
              </a:lnSpc>
              <a:spcAft>
                <a:spcPts val="768"/>
              </a:spcAft>
              <a:buFont typeface="Arial" panose="020B0604020202020204" pitchFamily="34" charset="0"/>
              <a:buChar char="•"/>
              <a:defRPr/>
            </a:pPr>
            <a:r>
              <a:rPr lang="en-US" sz="2200"/>
              <a:t>Our organization needs to ensure that staff has received CACFP annual required training</a:t>
            </a:r>
            <a:endParaRPr lang="en-US" sz="2200">
              <a:cs typeface="Segoe UI"/>
            </a:endParaRPr>
          </a:p>
          <a:p>
            <a:pPr marL="457200" indent="-228600">
              <a:lnSpc>
                <a:spcPct val="90000"/>
              </a:lnSpc>
              <a:spcAft>
                <a:spcPts val="768"/>
              </a:spcAft>
              <a:buFont typeface="Arial" panose="020B0604020202020204" pitchFamily="34" charset="0"/>
              <a:buChar char="•"/>
              <a:defRPr/>
            </a:pPr>
            <a:r>
              <a:rPr lang="en-US" sz="2200"/>
              <a:t>Print your name; signature; position and site you work at</a:t>
            </a:r>
            <a:endParaRPr lang="en-US" sz="2200">
              <a:cs typeface="Segoe UI"/>
            </a:endParaRPr>
          </a:p>
          <a:p>
            <a:pPr marL="457200" indent="-228600">
              <a:lnSpc>
                <a:spcPct val="90000"/>
              </a:lnSpc>
              <a:spcAft>
                <a:spcPts val="768"/>
              </a:spcAft>
              <a:buFont typeface="Arial" panose="020B0604020202020204" pitchFamily="34" charset="0"/>
              <a:buChar char="•"/>
              <a:defRPr/>
            </a:pPr>
            <a:r>
              <a:rPr lang="en-US" sz="2200"/>
              <a:t>Signing your name certifies you were in attendance and received the required CACFP annual training</a:t>
            </a:r>
            <a:endParaRPr lang="en-US" sz="2200">
              <a:cs typeface="Segoe UI"/>
            </a:endParaRPr>
          </a:p>
          <a:p>
            <a:pPr marL="0" marR="0" lvl="0" indent="-228600" fontAlgn="auto">
              <a:lnSpc>
                <a:spcPct val="90000"/>
              </a:lnSpc>
              <a:spcBef>
                <a:spcPts val="0"/>
              </a:spcBef>
              <a:spcAft>
                <a:spcPts val="800"/>
              </a:spcAft>
              <a:buClrTx/>
              <a:buSzTx/>
              <a:buFont typeface="Arial" panose="020B0604020202020204" pitchFamily="34" charset="0"/>
              <a:buChar char="•"/>
              <a:tabLst/>
              <a:defRPr/>
            </a:pPr>
            <a:endParaRPr kumimoji="0" lang="en-US" sz="2200" b="0" i="0" u="none" strike="noStrike" cap="none" spc="0" normalizeH="0" baseline="0" noProof="0">
              <a:ln>
                <a:noFill/>
              </a:ln>
              <a:effectLst/>
              <a:uLnTx/>
              <a:uFillTx/>
            </a:endParaRPr>
          </a:p>
        </p:txBody>
      </p:sp>
      <p:pic>
        <p:nvPicPr>
          <p:cNvPr id="3" name="Picture 2">
            <a:extLst>
              <a:ext uri="{FF2B5EF4-FFF2-40B4-BE49-F238E27FC236}">
                <a16:creationId xmlns:a16="http://schemas.microsoft.com/office/drawing/2014/main" id="{20717CB2-A84F-887F-8121-649769ACC1E8}"/>
              </a:ext>
            </a:extLst>
          </p:cNvPr>
          <p:cNvPicPr>
            <a:picLocks noChangeAspect="1"/>
          </p:cNvPicPr>
          <p:nvPr/>
        </p:nvPicPr>
        <p:blipFill rotWithShape="1">
          <a:blip r:embed="rId3"/>
          <a:srcRect t="4631" r="4" b="4"/>
          <a:stretch/>
        </p:blipFill>
        <p:spPr>
          <a:xfrm>
            <a:off x="7491727" y="1896908"/>
            <a:ext cx="4085582" cy="4845374"/>
          </a:xfrm>
          <a:prstGeom prst="rect">
            <a:avLst/>
          </a:prstGeom>
        </p:spPr>
      </p:pic>
      <p:sp>
        <p:nvSpPr>
          <p:cNvPr id="5" name="TextBox 4">
            <a:extLst>
              <a:ext uri="{FF2B5EF4-FFF2-40B4-BE49-F238E27FC236}">
                <a16:creationId xmlns:a16="http://schemas.microsoft.com/office/drawing/2014/main" id="{E9571BC7-243E-4DF9-A7F4-BCA5B60C87FA}"/>
              </a:ext>
            </a:extLst>
          </p:cNvPr>
          <p:cNvSpPr txBox="1"/>
          <p:nvPr/>
        </p:nvSpPr>
        <p:spPr>
          <a:xfrm>
            <a:off x="1039695" y="5826166"/>
            <a:ext cx="10112609" cy="355178"/>
          </a:xfrm>
          <a:prstGeom prst="rect">
            <a:avLst/>
          </a:prstGeom>
          <a:noFill/>
        </p:spPr>
        <p:txBody>
          <a:bodyPr wrap="square" lIns="91440" tIns="45720" rIns="91440" bIns="45720" anchor="t">
            <a:spAutoFit/>
          </a:bodyPr>
          <a:lstStyle/>
          <a:p>
            <a:pPr algn="ctr" defTabSz="877824">
              <a:spcAft>
                <a:spcPts val="600"/>
              </a:spcAft>
            </a:pPr>
            <a:endParaRPr lang="en-US" sz="1700">
              <a:solidFill>
                <a:srgbClr val="000000"/>
              </a:solidFill>
              <a:cs typeface="Segoe UI"/>
            </a:endParaRPr>
          </a:p>
        </p:txBody>
      </p:sp>
    </p:spTree>
    <p:extLst>
      <p:ext uri="{BB962C8B-B14F-4D97-AF65-F5344CB8AC3E}">
        <p14:creationId xmlns:p14="http://schemas.microsoft.com/office/powerpoint/2010/main" val="4034889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75AFD-7CEB-44A7-9016-81686E9EF6C8}"/>
              </a:ext>
            </a:extLst>
          </p:cNvPr>
          <p:cNvSpPr>
            <a:spLocks noGrp="1"/>
          </p:cNvSpPr>
          <p:nvPr>
            <p:ph type="title"/>
          </p:nvPr>
        </p:nvSpPr>
        <p:spPr>
          <a:xfrm>
            <a:off x="599090" y="5255"/>
            <a:ext cx="11114689" cy="831467"/>
          </a:xfrm>
        </p:spPr>
        <p:txBody>
          <a:bodyPr vert="horz" lIns="91440" tIns="45720" rIns="91440" bIns="45720" rtlCol="0" anchor="ctr">
            <a:normAutofit/>
          </a:bodyPr>
          <a:lstStyle/>
          <a:p>
            <a:pPr algn="ctr"/>
            <a:r>
              <a:rPr lang="en-US" sz="4700" b="1"/>
              <a:t>Annual Staff Required Training Topics</a:t>
            </a:r>
            <a:endParaRPr lang="en-US" sz="4700" b="1" kern="1200">
              <a:solidFill>
                <a:schemeClr val="tx1"/>
              </a:solidFill>
              <a:latin typeface="+mj-lt"/>
              <a:ea typeface="+mj-ea"/>
              <a:cs typeface="+mj-cs"/>
            </a:endParaRPr>
          </a:p>
        </p:txBody>
      </p:sp>
      <p:sp>
        <p:nvSpPr>
          <p:cNvPr id="10" name="TextBox 9">
            <a:extLst>
              <a:ext uri="{FF2B5EF4-FFF2-40B4-BE49-F238E27FC236}">
                <a16:creationId xmlns:a16="http://schemas.microsoft.com/office/drawing/2014/main" id="{9D216229-2D8B-2A84-64FD-9783B2A53C76}"/>
              </a:ext>
            </a:extLst>
          </p:cNvPr>
          <p:cNvSpPr txBox="1"/>
          <p:nvPr/>
        </p:nvSpPr>
        <p:spPr>
          <a:xfrm>
            <a:off x="862175" y="6115897"/>
            <a:ext cx="10200289" cy="646331"/>
          </a:xfrm>
          <a:prstGeom prst="rect">
            <a:avLst/>
          </a:prstGeom>
          <a:noFill/>
        </p:spPr>
        <p:txBody>
          <a:bodyPr wrap="square" lIns="91440" tIns="45720" rIns="91440" bIns="45720" rtlCol="0" anchor="t">
            <a:spAutoFit/>
          </a:bodyPr>
          <a:lstStyle/>
          <a:p>
            <a:pPr algn="ctr"/>
            <a:r>
              <a:rPr lang="en-US">
                <a:solidFill>
                  <a:srgbClr val="000000"/>
                </a:solidFill>
                <a:hlinkClick r:id="rId3">
                  <a:extLst>
                    <a:ext uri="{A12FA001-AC4F-418D-AE19-62706E023703}">
                      <ahyp:hlinkClr xmlns:ahyp="http://schemas.microsoft.com/office/drawing/2018/hyperlinkcolor" val="tx"/>
                    </a:ext>
                  </a:extLst>
                </a:hlinkClick>
              </a:rPr>
              <a:t>Annual Staff Training for Independent Centers Reference Sheet (www.k12.wa.us)</a:t>
            </a:r>
            <a:endParaRPr lang="en-US">
              <a:solidFill>
                <a:srgbClr val="000000"/>
              </a:solidFill>
              <a:cs typeface="Segoe UI"/>
              <a:hlinkClick r:id="rId3">
                <a:extLst>
                  <a:ext uri="{A12FA001-AC4F-418D-AE19-62706E023703}">
                    <ahyp:hlinkClr xmlns:ahyp="http://schemas.microsoft.com/office/drawing/2018/hyperlinkcolor" val="tx"/>
                  </a:ext>
                </a:extLst>
              </a:hlinkClick>
            </a:endParaRPr>
          </a:p>
          <a:p>
            <a:pPr algn="ctr"/>
            <a:r>
              <a:rPr lang="en-US">
                <a:solidFill>
                  <a:srgbClr val="000000"/>
                </a:solidFill>
                <a:hlinkClick r:id="rId4">
                  <a:extLst>
                    <a:ext uri="{A12FA001-AC4F-418D-AE19-62706E023703}">
                      <ahyp:hlinkClr xmlns:ahyp="http://schemas.microsoft.com/office/drawing/2018/hyperlinkcolor" val="tx"/>
                    </a:ext>
                  </a:extLst>
                </a:hlinkClick>
              </a:rPr>
              <a:t>Annual Staff Training for Sponsoring Organizations Reference Sheet (www.k12.a.us)</a:t>
            </a:r>
          </a:p>
        </p:txBody>
      </p:sp>
      <p:sp>
        <p:nvSpPr>
          <p:cNvPr id="4" name="TextBox 3">
            <a:extLst>
              <a:ext uri="{FF2B5EF4-FFF2-40B4-BE49-F238E27FC236}">
                <a16:creationId xmlns:a16="http://schemas.microsoft.com/office/drawing/2014/main" id="{9E48594B-A327-D0AB-B605-53E63A698F25}"/>
              </a:ext>
            </a:extLst>
          </p:cNvPr>
          <p:cNvSpPr txBox="1"/>
          <p:nvPr/>
        </p:nvSpPr>
        <p:spPr>
          <a:xfrm>
            <a:off x="687114" y="1271588"/>
            <a:ext cx="10938640" cy="4967450"/>
          </a:xfrm>
          <a:prstGeom prst="rect">
            <a:avLst/>
          </a:prstGeom>
          <a:noFill/>
        </p:spPr>
        <p:txBody>
          <a:bodyPr wrap="square" lIns="91440" tIns="45720" rIns="91440" bIns="45720" anchor="t">
            <a:spAutoFit/>
          </a:bodyPr>
          <a:lstStyle/>
          <a:p>
            <a:pPr marL="0" marR="0" lvl="0" indent="0"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a:ln>
                  <a:noFill/>
                </a:ln>
                <a:solidFill>
                  <a:schemeClr val="accent2"/>
                </a:solidFill>
                <a:effectLst/>
                <a:uLnTx/>
                <a:uFillTx/>
                <a:ea typeface="Calibri" panose="020F0502020204030204" pitchFamily="34" charset="0"/>
                <a:cs typeface="Times New Roman"/>
              </a:rPr>
              <a:t>To ensure compliance with CACFP there are six required training topics that you will be receiving training on today:</a:t>
            </a:r>
            <a:endParaRPr lang="en-US" sz="2800" b="0" i="0" u="none" strike="noStrike" kern="1200" cap="none" spc="0" normalizeH="0" baseline="0" noProof="0">
              <a:ln>
                <a:noFill/>
              </a:ln>
              <a:solidFill>
                <a:schemeClr val="accent2"/>
              </a:solidFill>
              <a:effectLst/>
              <a:uLnTx/>
              <a:uFillTx/>
              <a:ea typeface="Calibri" panose="020F0502020204030204" pitchFamily="34" charset="0"/>
              <a:cs typeface="Times New Roman"/>
            </a:endParaRPr>
          </a:p>
          <a:p>
            <a:pPr marL="342900" marR="0" lvl="0" indent="-342900"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accent2"/>
                </a:solidFill>
                <a:effectLst/>
                <a:uLnTx/>
                <a:uFillTx/>
                <a:ea typeface="Calibri" panose="020F0502020204030204" pitchFamily="34" charset="0"/>
                <a:cs typeface="Times New Roman"/>
              </a:rPr>
              <a:t>Meal Pattern</a:t>
            </a:r>
            <a:endParaRPr lang="en-US" sz="2400" b="0" i="0" u="none" strike="noStrike" kern="1200" cap="none" spc="0" normalizeH="0" baseline="0" noProof="0">
              <a:ln>
                <a:noFill/>
              </a:ln>
              <a:solidFill>
                <a:schemeClr val="accent2"/>
              </a:solidFill>
              <a:effectLst/>
              <a:uLnTx/>
              <a:uFillTx/>
              <a:ea typeface="Calibri" panose="020F0502020204030204" pitchFamily="34" charset="0"/>
              <a:cs typeface="Times New Roman"/>
            </a:endParaRPr>
          </a:p>
          <a:p>
            <a:pPr marL="342900" marR="0" lvl="0" indent="-342900"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accent2"/>
                </a:solidFill>
                <a:effectLst/>
                <a:uLnTx/>
                <a:uFillTx/>
                <a:ea typeface="Calibri" panose="020F0502020204030204" pitchFamily="34" charset="0"/>
                <a:cs typeface="Times New Roman"/>
              </a:rPr>
              <a:t>Meal Counts</a:t>
            </a:r>
            <a:endParaRPr lang="en-US" sz="2400" b="0" i="0" u="none" strike="noStrike" kern="1200" cap="none" spc="0" normalizeH="0" baseline="0" noProof="0">
              <a:ln>
                <a:noFill/>
              </a:ln>
              <a:solidFill>
                <a:schemeClr val="accent2"/>
              </a:solidFill>
              <a:effectLst/>
              <a:uLnTx/>
              <a:uFillTx/>
              <a:ea typeface="Calibri" panose="020F0502020204030204" pitchFamily="34" charset="0"/>
              <a:cs typeface="Times New Roman"/>
            </a:endParaRPr>
          </a:p>
          <a:p>
            <a:pPr marL="342900" marR="0" lvl="0" indent="-342900"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accent2"/>
                </a:solidFill>
                <a:effectLst/>
                <a:uLnTx/>
                <a:uFillTx/>
                <a:ea typeface="Calibri" panose="020F0502020204030204" pitchFamily="34" charset="0"/>
                <a:cs typeface="Times New Roman"/>
              </a:rPr>
              <a:t>Claims Submission and Review Procedures</a:t>
            </a:r>
            <a:endParaRPr lang="en-US" sz="2400" b="0" i="0" u="none" strike="noStrike" kern="1200" cap="none" spc="0" normalizeH="0" baseline="0" noProof="0">
              <a:ln>
                <a:noFill/>
              </a:ln>
              <a:solidFill>
                <a:schemeClr val="accent2"/>
              </a:solidFill>
              <a:effectLst/>
              <a:uLnTx/>
              <a:uFillTx/>
              <a:ea typeface="Calibri" panose="020F0502020204030204" pitchFamily="34" charset="0"/>
              <a:cs typeface="Times New Roman"/>
            </a:endParaRPr>
          </a:p>
          <a:p>
            <a:pPr marL="342900" marR="0" lvl="0" indent="-342900"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accent2"/>
                </a:solidFill>
                <a:effectLst/>
                <a:uLnTx/>
                <a:uFillTx/>
                <a:ea typeface="Calibri" panose="020F0502020204030204" pitchFamily="34" charset="0"/>
                <a:cs typeface="Times New Roman"/>
              </a:rPr>
              <a:t>Recordkeeping Requirements</a:t>
            </a:r>
            <a:endParaRPr lang="en-US" sz="2400" b="0" i="0" u="none" strike="noStrike" kern="1200" cap="none" spc="0" normalizeH="0" baseline="0" noProof="0">
              <a:ln>
                <a:noFill/>
              </a:ln>
              <a:solidFill>
                <a:schemeClr val="accent2"/>
              </a:solidFill>
              <a:effectLst/>
              <a:uLnTx/>
              <a:uFillTx/>
              <a:ea typeface="Calibri" panose="020F0502020204030204" pitchFamily="34" charset="0"/>
              <a:cs typeface="Times New Roman"/>
            </a:endParaRPr>
          </a:p>
          <a:p>
            <a:pPr marL="342900" marR="0" lvl="0" indent="-342900"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accent2"/>
                </a:solidFill>
                <a:effectLst/>
                <a:uLnTx/>
                <a:uFillTx/>
                <a:ea typeface="Calibri" panose="020F0502020204030204" pitchFamily="34" charset="0"/>
                <a:cs typeface="Times New Roman"/>
              </a:rPr>
              <a:t>Reimbursement Process</a:t>
            </a:r>
            <a:endParaRPr lang="en-US" sz="2400" b="0" i="0" u="none" strike="noStrike" kern="1200" cap="none" spc="0" normalizeH="0" baseline="0" noProof="0">
              <a:ln>
                <a:noFill/>
              </a:ln>
              <a:solidFill>
                <a:schemeClr val="accent2"/>
              </a:solidFill>
              <a:effectLst/>
              <a:uLnTx/>
              <a:uFillTx/>
              <a:ea typeface="Calibri" panose="020F0502020204030204" pitchFamily="34" charset="0"/>
              <a:cs typeface="Times New Roman"/>
            </a:endParaRPr>
          </a:p>
          <a:p>
            <a:pPr marL="342900" marR="0" lvl="0" indent="-342900"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accent2"/>
                </a:solidFill>
                <a:effectLst/>
                <a:uLnTx/>
                <a:uFillTx/>
                <a:ea typeface="Calibri" panose="020F0502020204030204" pitchFamily="34" charset="0"/>
                <a:cs typeface="Times New Roman"/>
              </a:rPr>
              <a:t>Civil Rights</a:t>
            </a:r>
            <a:endParaRPr lang="en-US" sz="2400" b="0" i="0" u="none" strike="noStrike" kern="1200" cap="none" spc="0" normalizeH="0" baseline="0" noProof="0">
              <a:ln>
                <a:noFill/>
              </a:ln>
              <a:solidFill>
                <a:schemeClr val="accent2"/>
              </a:solidFill>
              <a:effectLst/>
              <a:uLnTx/>
              <a:uFillTx/>
              <a:ea typeface="Calibri" panose="020F0502020204030204" pitchFamily="34" charset="0"/>
              <a:cs typeface="Times New Roman"/>
            </a:endParaRPr>
          </a:p>
          <a:p>
            <a:pPr marL="342900" indent="-342900">
              <a:lnSpc>
                <a:spcPct val="107000"/>
              </a:lnSpc>
              <a:spcAft>
                <a:spcPts val="800"/>
              </a:spcAft>
              <a:buFont typeface="Arial" panose="020B0604020202020204" pitchFamily="34" charset="0"/>
              <a:buChar char="•"/>
              <a:defRPr/>
            </a:pPr>
            <a:r>
              <a:rPr lang="en-US" sz="2400">
                <a:solidFill>
                  <a:schemeClr val="accent2"/>
                </a:solidFill>
                <a:highlight>
                  <a:srgbClr val="FFFF00"/>
                </a:highlight>
                <a:ea typeface="Calibri" panose="020F0502020204030204" pitchFamily="34" charset="0"/>
                <a:cs typeface="Times New Roman"/>
              </a:rPr>
              <a:t>*Sponsoring Organizations: Add training for Staff with Monitoring Responsibilities</a:t>
            </a:r>
            <a:endParaRPr lang="en-US" sz="2400" b="0" i="0" u="none" strike="noStrike" kern="1200" cap="none" spc="0" normalizeH="0" baseline="0" noProof="0">
              <a:ln>
                <a:noFill/>
              </a:ln>
              <a:solidFill>
                <a:schemeClr val="accent2"/>
              </a:solidFill>
              <a:effectLst/>
              <a:highlight>
                <a:srgbClr val="FFFF00"/>
              </a:highlight>
              <a:uLnTx/>
              <a:uFillTx/>
              <a:ea typeface="Calibri" panose="020F0502020204030204" pitchFamily="34" charset="0"/>
              <a:cs typeface="Times New Roman"/>
            </a:endParaRPr>
          </a:p>
        </p:txBody>
      </p:sp>
    </p:spTree>
    <p:extLst>
      <p:ext uri="{BB962C8B-B14F-4D97-AF65-F5344CB8AC3E}">
        <p14:creationId xmlns:p14="http://schemas.microsoft.com/office/powerpoint/2010/main" val="817193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4DD5EC-06EC-606D-F4C8-E0F80AE067EC}"/>
              </a:ext>
            </a:extLst>
          </p:cNvPr>
          <p:cNvSpPr>
            <a:spLocks noGrp="1"/>
          </p:cNvSpPr>
          <p:nvPr>
            <p:ph type="title"/>
          </p:nvPr>
        </p:nvSpPr>
        <p:spPr>
          <a:xfrm>
            <a:off x="1028700" y="1967266"/>
            <a:ext cx="2628900" cy="2547257"/>
          </a:xfrm>
          <a:noFill/>
        </p:spPr>
        <p:txBody>
          <a:bodyPr anchor="ctr">
            <a:normAutofit/>
          </a:bodyPr>
          <a:lstStyle/>
          <a:p>
            <a:pPr algn="ctr"/>
            <a:r>
              <a:rPr lang="en-US" sz="4700" b="1">
                <a:solidFill>
                  <a:schemeClr val="accent1">
                    <a:lumMod val="75000"/>
                  </a:schemeClr>
                </a:solidFill>
              </a:rPr>
              <a:t>Staff Training</a:t>
            </a:r>
          </a:p>
        </p:txBody>
      </p:sp>
      <p:pic>
        <p:nvPicPr>
          <p:cNvPr id="6" name="Picture 5">
            <a:extLst>
              <a:ext uri="{FF2B5EF4-FFF2-40B4-BE49-F238E27FC236}">
                <a16:creationId xmlns:a16="http://schemas.microsoft.com/office/drawing/2014/main" id="{2173A904-C851-FE6E-17F7-D41C42B7FF00}"/>
              </a:ext>
            </a:extLst>
          </p:cNvPr>
          <p:cNvPicPr>
            <a:picLocks noChangeAspect="1"/>
          </p:cNvPicPr>
          <p:nvPr/>
        </p:nvPicPr>
        <p:blipFill>
          <a:blip r:embed="rId3"/>
          <a:stretch>
            <a:fillRect/>
          </a:stretch>
        </p:blipFill>
        <p:spPr>
          <a:xfrm>
            <a:off x="3829050" y="378762"/>
            <a:ext cx="8562739" cy="6179201"/>
          </a:xfrm>
          <a:prstGeom prst="rect">
            <a:avLst/>
          </a:prstGeom>
        </p:spPr>
      </p:pic>
    </p:spTree>
    <p:extLst>
      <p:ext uri="{BB962C8B-B14F-4D97-AF65-F5344CB8AC3E}">
        <p14:creationId xmlns:p14="http://schemas.microsoft.com/office/powerpoint/2010/main" val="2997488827"/>
      </p:ext>
    </p:extLst>
  </p:cSld>
  <p:clrMapOvr>
    <a:masterClrMapping/>
  </p:clrMapOvr>
</p:sld>
</file>

<file path=ppt/theme/theme1.xml><?xml version="1.0" encoding="utf-8"?>
<a:theme xmlns:a="http://schemas.openxmlformats.org/drawingml/2006/main" name="1_Office Theme">
  <a:themeElements>
    <a:clrScheme name="Custom 1">
      <a:dk1>
        <a:srgbClr val="E2A504"/>
      </a:dk1>
      <a:lt1>
        <a:srgbClr val="F7F5EB"/>
      </a:lt1>
      <a:dk2>
        <a:srgbClr val="B3B3B0"/>
      </a:dk2>
      <a:lt2>
        <a:srgbClr val="F7F5EB"/>
      </a:lt2>
      <a:accent1>
        <a:srgbClr val="FBC639"/>
      </a:accent1>
      <a:accent2>
        <a:srgbClr val="30302D"/>
      </a:accent2>
      <a:accent3>
        <a:srgbClr val="B3B3B0"/>
      </a:accent3>
      <a:accent4>
        <a:srgbClr val="68829E"/>
      </a:accent4>
      <a:accent5>
        <a:srgbClr val="20201E"/>
      </a:accent5>
      <a:accent6>
        <a:srgbClr val="8E8E88"/>
      </a:accent6>
      <a:hlink>
        <a:srgbClr val="FCDC88"/>
      </a:hlink>
      <a:folHlink>
        <a:srgbClr val="495154"/>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0969CAE7C10334FBB7F7AC65BEF76E1" ma:contentTypeVersion="18" ma:contentTypeDescription="Create a new document." ma:contentTypeScope="" ma:versionID="3309a531737f844deba72548a65e2c3a">
  <xsd:schema xmlns:xsd="http://www.w3.org/2001/XMLSchema" xmlns:xs="http://www.w3.org/2001/XMLSchema" xmlns:p="http://schemas.microsoft.com/office/2006/metadata/properties" xmlns:ns2="b7a5bdb0-0c77-437b-86b0-3c9a9a731e1a" xmlns:ns3="f0b3e49c-5325-414a-be06-424e3501dc0f" targetNamespace="http://schemas.microsoft.com/office/2006/metadata/properties" ma:root="true" ma:fieldsID="76b6f8229955037d19a219f781c4a061" ns2:_="" ns3:_="">
    <xsd:import namespace="b7a5bdb0-0c77-437b-86b0-3c9a9a731e1a"/>
    <xsd:import namespace="f0b3e49c-5325-414a-be06-424e3501dc0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Dat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a5bdb0-0c77-437b-86b0-3c9a9a731e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1e96cc0-46bd-46ca-9217-af340b20b2cf" ma:termSetId="09814cd3-568e-fe90-9814-8d621ff8fb84" ma:anchorId="fba54fb3-c3e1-fe81-a776-ca4b69148c4d" ma:open="true" ma:isKeyword="false">
      <xsd:complexType>
        <xsd:sequence>
          <xsd:element ref="pc:Terms" minOccurs="0" maxOccurs="1"/>
        </xsd:sequence>
      </xsd:complexType>
    </xsd:element>
    <xsd:element name="Date" ma:index="24" nillable="true" ma:displayName="Date" ma:format="DateOnly" ma:internalName="Date">
      <xsd:simpleType>
        <xsd:restriction base="dms:DateTim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0b3e49c-5325-414a-be06-424e3501dc0f"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a199159-f1f2-4088-bdbd-464ad4195d45}" ma:internalName="TaxCatchAll" ma:showField="CatchAllData" ma:web="f0b3e49c-5325-414a-be06-424e3501dc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0b3e49c-5325-414a-be06-424e3501dc0f" xsi:nil="true"/>
    <Date xmlns="b7a5bdb0-0c77-437b-86b0-3c9a9a731e1a" xsi:nil="true"/>
    <lcf76f155ced4ddcb4097134ff3c332f xmlns="b7a5bdb0-0c77-437b-86b0-3c9a9a731e1a">
      <Terms xmlns="http://schemas.microsoft.com/office/infopath/2007/PartnerControls"/>
    </lcf76f155ced4ddcb4097134ff3c332f>
    <SharedWithUsers xmlns="f0b3e49c-5325-414a-be06-424e3501dc0f">
      <UserInfo>
        <DisplayName>Ben Brown</DisplayName>
        <AccountId>154</AccountId>
        <AccountType/>
      </UserInfo>
    </SharedWithUsers>
  </documentManagement>
</p:properties>
</file>

<file path=customXml/itemProps1.xml><?xml version="1.0" encoding="utf-8"?>
<ds:datastoreItem xmlns:ds="http://schemas.openxmlformats.org/officeDocument/2006/customXml" ds:itemID="{C3710486-1B9B-4B2E-AA46-872EE71F3A87}">
  <ds:schemaRefs>
    <ds:schemaRef ds:uri="b7a5bdb0-0c77-437b-86b0-3c9a9a731e1a"/>
    <ds:schemaRef ds:uri="f0b3e49c-5325-414a-be06-424e3501dc0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48C3029-1FA2-4406-860F-06D2059660F3}">
  <ds:schemaRefs>
    <ds:schemaRef ds:uri="http://schemas.microsoft.com/sharepoint/v3/contenttype/forms"/>
  </ds:schemaRefs>
</ds:datastoreItem>
</file>

<file path=customXml/itemProps3.xml><?xml version="1.0" encoding="utf-8"?>
<ds:datastoreItem xmlns:ds="http://schemas.openxmlformats.org/officeDocument/2006/customXml" ds:itemID="{1CF67784-D90B-4416-9BE5-C88ECF5059A2}">
  <ds:schemaRefs>
    <ds:schemaRef ds:uri="http://schemas.microsoft.com/office/2006/documentManagement/types"/>
    <ds:schemaRef ds:uri="http://schemas.microsoft.com/office/infopath/2007/PartnerControls"/>
    <ds:schemaRef ds:uri="f0b3e49c-5325-414a-be06-424e3501dc0f"/>
    <ds:schemaRef ds:uri="http://purl.org/dc/terms/"/>
    <ds:schemaRef ds:uri="http://www.w3.org/XML/1998/namespace"/>
    <ds:schemaRef ds:uri="http://purl.org/dc/dcmitype/"/>
    <ds:schemaRef ds:uri="http://purl.org/dc/elements/1.1/"/>
    <ds:schemaRef ds:uri="http://schemas.openxmlformats.org/package/2006/metadata/core-properties"/>
    <ds:schemaRef ds:uri="b7a5bdb0-0c77-437b-86b0-3c9a9a731e1a"/>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18</TotalTime>
  <Words>7440</Words>
  <Application>Microsoft Office PowerPoint</Application>
  <PresentationFormat>Widescreen</PresentationFormat>
  <Paragraphs>846</Paragraphs>
  <Slides>60</Slides>
  <Notes>60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60</vt:i4>
      </vt:variant>
    </vt:vector>
  </HeadingPairs>
  <TitlesOfParts>
    <vt:vector size="70" baseType="lpstr">
      <vt:lpstr>Arial</vt:lpstr>
      <vt:lpstr>Arial,Sans-Serif</vt:lpstr>
      <vt:lpstr>Calibri</vt:lpstr>
      <vt:lpstr>Courier New</vt:lpstr>
      <vt:lpstr>Segoe UI</vt:lpstr>
      <vt:lpstr>Segoe UI Historic</vt:lpstr>
      <vt:lpstr>Symbol</vt:lpstr>
      <vt:lpstr>Wingdings</vt:lpstr>
      <vt:lpstr>Wingdings,Sans-Serif</vt:lpstr>
      <vt:lpstr>1_Office Theme</vt:lpstr>
      <vt:lpstr>Annual CACFP Required Staff  Training Resource</vt:lpstr>
      <vt:lpstr>Active Learning Strategies</vt:lpstr>
      <vt:lpstr>PowerPoint Presentation</vt:lpstr>
      <vt:lpstr>Required Annual CACFP Staff  Training Documentation</vt:lpstr>
      <vt:lpstr>Required Annual CACFP Staff  </vt:lpstr>
      <vt:lpstr>Annual CACFP Staff Training </vt:lpstr>
      <vt:lpstr>Required Annual CACFP Staff Training Documentation</vt:lpstr>
      <vt:lpstr>Annual Staff Required Training Topics</vt:lpstr>
      <vt:lpstr>Staff Training</vt:lpstr>
      <vt:lpstr>CACFP Meal Pattern</vt:lpstr>
      <vt:lpstr>CACFP Meal Pattern and The Menu </vt:lpstr>
      <vt:lpstr>Infant Meal Pattern, Infant Meal Form and Standard Infant Menu </vt:lpstr>
      <vt:lpstr>Infant Meal Pattern Resources </vt:lpstr>
      <vt:lpstr>CACFP Meal Pattern - Breakfast</vt:lpstr>
      <vt:lpstr>CACFP Meal Pattern – Lunch/Supper</vt:lpstr>
      <vt:lpstr>CACFP Meal Pattern Snack</vt:lpstr>
      <vt:lpstr>CACFP Meal Pattern Charts</vt:lpstr>
      <vt:lpstr>CACFP Meal Pattern - Milk </vt:lpstr>
      <vt:lpstr>CACFP Meal Pattern – Non-Dairy Substitutions for Milk</vt:lpstr>
      <vt:lpstr>CACFP Meal Pattern – Special Dietary Needs</vt:lpstr>
      <vt:lpstr>Test your menu knowledge!</vt:lpstr>
      <vt:lpstr>Staff Training</vt:lpstr>
      <vt:lpstr>Meal Counts – Times of Meals/Snacks</vt:lpstr>
      <vt:lpstr>Meal Style Pre-portioned</vt:lpstr>
      <vt:lpstr>Meal Style: Family Style</vt:lpstr>
      <vt:lpstr>Meal Style: Family Style </vt:lpstr>
      <vt:lpstr>Meal Style: Cafeteria</vt:lpstr>
      <vt:lpstr>Meal Style: Offer vs Serve</vt:lpstr>
      <vt:lpstr>Point of Service Meal  Count Reminders</vt:lpstr>
      <vt:lpstr>Electronic Meal Count Systems</vt:lpstr>
      <vt:lpstr>Head Count for Meal Counts</vt:lpstr>
      <vt:lpstr>At-Risk Meals and Snacks Counting</vt:lpstr>
      <vt:lpstr>By Name Meal Counting</vt:lpstr>
      <vt:lpstr>Meal Count Summary Sheet</vt:lpstr>
      <vt:lpstr>Staff Training</vt:lpstr>
      <vt:lpstr>Claim Submission </vt:lpstr>
      <vt:lpstr>Staff Training</vt:lpstr>
      <vt:lpstr>Recordkeeping Requirements</vt:lpstr>
      <vt:lpstr>Staff Training</vt:lpstr>
      <vt:lpstr>CACFP Reimbursement </vt:lpstr>
      <vt:lpstr>CACFP Reimbursement</vt:lpstr>
      <vt:lpstr>Staff Training</vt:lpstr>
      <vt:lpstr>Civil Rights Training</vt:lpstr>
      <vt:lpstr>Staff Training </vt:lpstr>
      <vt:lpstr>Administrative Reviews by OSPI</vt:lpstr>
      <vt:lpstr>Administrative Reviews by OSPI</vt:lpstr>
      <vt:lpstr>Administrative Reviews by OSPI</vt:lpstr>
      <vt:lpstr>What to Expect During a Meal  Observation by OSPI</vt:lpstr>
      <vt:lpstr>Infant Classroom/Meal Observation by OSPI</vt:lpstr>
      <vt:lpstr>Results of the Administrative Review</vt:lpstr>
      <vt:lpstr>PowerPoint Presentation</vt:lpstr>
      <vt:lpstr>Monitor Staff Training </vt:lpstr>
      <vt:lpstr>Monitor Staff Training</vt:lpstr>
      <vt:lpstr>Sponsoring Organizations Monitoring</vt:lpstr>
      <vt:lpstr>Sponsoring Organizations Monitoring</vt:lpstr>
      <vt:lpstr>Sponsoring Organizations Monitoring</vt:lpstr>
      <vt:lpstr>Sponsoring Organizations Monitoring</vt:lpstr>
      <vt:lpstr>Training for Staff with Monitoring Responsibilities </vt:lpstr>
      <vt:lpstr>PowerPoint Presentation</vt:lpstr>
      <vt:lpstr>Creative Commons License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CACFP Sponsor Staff Training</dc:title>
  <dc:creator>OSPI CNS</dc:creator>
  <cp:lastModifiedBy>Lindzie Frederick</cp:lastModifiedBy>
  <cp:revision>4</cp:revision>
  <dcterms:created xsi:type="dcterms:W3CDTF">2018-07-25T20:53:30Z</dcterms:created>
  <dcterms:modified xsi:type="dcterms:W3CDTF">2023-10-18T15:38:39Z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0x010100B0969CAE7C10334FBB7F7AC65BEF76E1</vt:lpwstr>
  </property>
  <property fmtid="{D5CDD505-2E9C-101B-9397-08002B2CF9AE}" pid="3" name="MediaServiceImageTags">
    <vt:lpwstr/>
  </property>
</Properties>
</file>