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595" autoAdjust="0"/>
  </p:normalViewPr>
  <p:slideViewPr>
    <p:cSldViewPr>
      <p:cViewPr varScale="1">
        <p:scale>
          <a:sx n="124" d="100"/>
          <a:sy n="124" d="100"/>
        </p:scale>
        <p:origin x="5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93DA-8D25-4152-8781-262CFE7E3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4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B6B3-E0E4-4406-9D60-364D22390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39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0AD6-B7E6-4C01-89B6-E0B323395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8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41BD4-CD8E-4884-9BAD-959CA6D14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4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065B-40C8-4CB1-9025-D345B2363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D25F-1407-4277-9FB1-31051A0EE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92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87C7-390C-48BC-AEAB-8F99EB766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3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2B973-2F74-4CE9-BF19-CE4387656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81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D181-2F7D-4C86-9467-92B5DD466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97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8295-228B-49E1-B991-EAB865CA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92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7B6D-F0F6-465E-9CA1-4AEAB4D63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79962B-E54E-4084-BECD-3D348D090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12.wa.us/resources/YourChildsProgres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1066800"/>
            <a:ext cx="7743825" cy="32766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Overview of the </a:t>
            </a:r>
            <a:br>
              <a:rPr lang="en-US" altLang="en-US" sz="6000" smtClean="0"/>
            </a:br>
            <a:r>
              <a:rPr lang="en-US" altLang="en-US" sz="6000" smtClean="0"/>
              <a:t>Title I, Part A Program at </a:t>
            </a:r>
            <a:br>
              <a:rPr lang="en-US" altLang="en-US" sz="6000" smtClean="0"/>
            </a:br>
            <a:r>
              <a:rPr lang="en-US" altLang="en-US" sz="6000" smtClean="0">
                <a:solidFill>
                  <a:srgbClr val="FF0000"/>
                </a:solidFill>
              </a:rPr>
              <a:t>[school name]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72000"/>
            <a:ext cx="6858000" cy="16557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[Presenter]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[Date]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[Location]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64452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Washington State K–12 Learning Standards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Your child will be taking the following tests:</a:t>
            </a:r>
          </a:p>
          <a:p>
            <a:pPr eaLnBrk="1" hangingPunct="1"/>
            <a:r>
              <a:rPr lang="en-US" altLang="en-US" smtClean="0"/>
              <a:t>Proficiency Levels </a:t>
            </a:r>
          </a:p>
          <a:p>
            <a:pPr eaLnBrk="1" hangingPunct="1"/>
            <a:r>
              <a:rPr lang="en-US" altLang="en-US" smtClean="0"/>
              <a:t>Our goal (and the State’s goal) is for your student to reach the “Proficient” level on WA State K-12 Learning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Results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will be notified of your child’s assessment results.</a:t>
            </a:r>
          </a:p>
          <a:p>
            <a:pPr eaLnBrk="1" hangingPunct="1"/>
            <a:r>
              <a:rPr lang="en-US" altLang="en-US" smtClean="0"/>
              <a:t>Timeline:</a:t>
            </a:r>
          </a:p>
          <a:p>
            <a:pPr lvl="1" eaLnBrk="1" hangingPunct="1"/>
            <a:r>
              <a:rPr lang="en-US" altLang="en-US" smtClean="0"/>
              <a:t>State Assessments:  Fall after the test is taken</a:t>
            </a:r>
          </a:p>
          <a:p>
            <a:pPr lvl="1" eaLnBrk="1" hangingPunct="1"/>
            <a:r>
              <a:rPr lang="en-US" altLang="en-US" smtClean="0"/>
              <a:t>Other:</a:t>
            </a:r>
          </a:p>
          <a:p>
            <a:pPr lvl="1" eaLnBrk="1" hangingPunct="1"/>
            <a:r>
              <a:rPr lang="en-US" altLang="en-US" smtClean="0"/>
              <a:t>Other:</a:t>
            </a:r>
          </a:p>
          <a:p>
            <a:pPr lvl="1" eaLnBrk="1" hangingPunct="1"/>
            <a:r>
              <a:rPr lang="en-US" altLang="en-US" smtClean="0"/>
              <a:t>Other: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for Contacting Staff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 have questions or concerns relating to your child’s performance in school or other issues, please contact the school.</a:t>
            </a:r>
          </a:p>
          <a:p>
            <a:pPr lvl="1" eaLnBrk="1" hangingPunct="1"/>
            <a:r>
              <a:rPr lang="en-US" altLang="en-US" smtClean="0"/>
              <a:t>Classroom Teacher</a:t>
            </a:r>
          </a:p>
          <a:p>
            <a:pPr lvl="1" eaLnBrk="1" hangingPunct="1"/>
            <a:r>
              <a:rPr lang="en-US" altLang="en-US" smtClean="0"/>
              <a:t>Title I Teacher</a:t>
            </a:r>
          </a:p>
          <a:p>
            <a:pPr lvl="1" eaLnBrk="1" hangingPunct="1"/>
            <a:r>
              <a:rPr lang="en-US" altLang="en-US" smtClean="0"/>
              <a:t>Principal</a:t>
            </a:r>
          </a:p>
          <a:p>
            <a:pPr lvl="1" eaLnBrk="1" hangingPunct="1"/>
            <a:r>
              <a:rPr lang="en-US" altLang="en-US" smtClean="0"/>
              <a:t>Others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Important Dates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Parent Workshops</a:t>
            </a:r>
          </a:p>
          <a:p>
            <a:pPr eaLnBrk="1" hangingPunct="1"/>
            <a:r>
              <a:rPr lang="en-US" altLang="en-US" smtClean="0"/>
              <a:t>School Board Meetings</a:t>
            </a:r>
          </a:p>
          <a:p>
            <a:pPr eaLnBrk="1" hangingPunct="1"/>
            <a:r>
              <a:rPr lang="en-US" altLang="en-US" smtClean="0"/>
              <a:t>Principal Meetings</a:t>
            </a:r>
          </a:p>
          <a:p>
            <a:pPr eaLnBrk="1" hangingPunct="1"/>
            <a:r>
              <a:rPr lang="en-US" altLang="en-US" smtClean="0"/>
              <a:t>Advisory Council Meetings</a:t>
            </a:r>
          </a:p>
          <a:p>
            <a:pPr eaLnBrk="1" hangingPunct="1"/>
            <a:r>
              <a:rPr lang="en-US" altLang="en-US" smtClean="0"/>
              <a:t>Other</a:t>
            </a:r>
          </a:p>
          <a:p>
            <a:pPr eaLnBrk="1" hangingPunct="1"/>
            <a:r>
              <a:rPr lang="en-US" altLang="en-US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Parents’ Right-To-Know under ESSA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Receive individual report card that lets you know your child's progress</a:t>
            </a:r>
          </a:p>
          <a:p>
            <a:pPr eaLnBrk="1" hangingPunct="1"/>
            <a:r>
              <a:rPr lang="en-US" altLang="en-US" dirty="0" smtClean="0"/>
              <a:t>Timely Notice</a:t>
            </a:r>
          </a:p>
          <a:p>
            <a:pPr lvl="1" eaLnBrk="1" hangingPunct="1"/>
            <a:r>
              <a:rPr lang="en-US" altLang="en-US" dirty="0"/>
              <a:t>Teacher and paraprofessional qualifications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T</a:t>
            </a:r>
            <a:r>
              <a:rPr lang="en-US" altLang="en-US" smtClean="0"/>
              <a:t>eacher </a:t>
            </a:r>
            <a:r>
              <a:rPr lang="en-US" altLang="en-US" dirty="0" smtClean="0"/>
              <a:t>limited </a:t>
            </a:r>
            <a:r>
              <a:rPr lang="en-US" altLang="en-US" dirty="0" smtClean="0"/>
              <a:t>state certification and licensure</a:t>
            </a:r>
          </a:p>
          <a:p>
            <a:pPr eaLnBrk="1" hangingPunct="1"/>
            <a:r>
              <a:rPr lang="en-US" altLang="en-US" dirty="0" smtClean="0"/>
              <a:t>Information on State and Local Assessments</a:t>
            </a:r>
          </a:p>
          <a:p>
            <a:pPr eaLnBrk="1" hangingPunct="1"/>
            <a:r>
              <a:rPr lang="en-US" altLang="en-US" dirty="0" smtClean="0"/>
              <a:t>State and Local Educational Agency (LEA) Policy Participation in Assessments, if applicable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 You for Coming!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Purpose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 information about our school’s Title I program for parents &amp; families of students participating in the program.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Update on School’s Progress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Student Achievement Results</a:t>
            </a:r>
          </a:p>
          <a:p>
            <a:pPr eaLnBrk="1" hangingPunct="1"/>
            <a:r>
              <a:rPr lang="en-US" altLang="en-US" smtClean="0"/>
              <a:t>What does this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Title I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“Title I”?</a:t>
            </a:r>
          </a:p>
          <a:p>
            <a:pPr lvl="1" eaLnBrk="1" hangingPunct="1"/>
            <a:r>
              <a:rPr lang="en-US" altLang="en-US" dirty="0" smtClean="0"/>
              <a:t>Funds to provide additional supports to help students reach achievement goals.</a:t>
            </a:r>
          </a:p>
          <a:p>
            <a:pPr lvl="1" eaLnBrk="1" hangingPunct="1"/>
            <a:r>
              <a:rPr lang="en-US" altLang="en-US" dirty="0" smtClean="0"/>
              <a:t>Funding provided under the Every Student Succeeds Act (ESSA)</a:t>
            </a:r>
          </a:p>
          <a:p>
            <a:pPr eaLnBrk="1" hangingPunct="1"/>
            <a:r>
              <a:rPr lang="en-US" altLang="en-US" dirty="0" smtClean="0"/>
              <a:t>Types of Programs:</a:t>
            </a:r>
          </a:p>
          <a:p>
            <a:pPr lvl="1" eaLnBrk="1" hangingPunct="1"/>
            <a:r>
              <a:rPr lang="en-US" altLang="en-US" dirty="0" smtClean="0"/>
              <a:t>Schoolwide – all students in the school</a:t>
            </a:r>
          </a:p>
          <a:p>
            <a:pPr lvl="1" eaLnBrk="1" hangingPunct="1"/>
            <a:r>
              <a:rPr lang="en-US" altLang="en-US" dirty="0" smtClean="0"/>
              <a:t>Targeted – only students identified for the program based on performance on assessments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Title I Funds in Our School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Program Funds</a:t>
            </a:r>
          </a:p>
          <a:p>
            <a:pPr lvl="1" eaLnBrk="1" hangingPunct="1"/>
            <a:r>
              <a:rPr lang="en-US" altLang="en-US" sz="2300" smtClean="0"/>
              <a:t>Amount of Funds available for this year:  $________________</a:t>
            </a:r>
          </a:p>
          <a:p>
            <a:pPr lvl="1" eaLnBrk="1" hangingPunct="1"/>
            <a:r>
              <a:rPr lang="en-US" altLang="en-US" sz="2300" smtClean="0"/>
              <a:t>Description of Title I Program</a:t>
            </a:r>
          </a:p>
          <a:p>
            <a:pPr eaLnBrk="1" hangingPunct="1"/>
            <a:r>
              <a:rPr lang="en-US" altLang="en-US" sz="2800" smtClean="0"/>
              <a:t>Title I Parent Involvement Funds</a:t>
            </a:r>
          </a:p>
          <a:p>
            <a:pPr lvl="1" eaLnBrk="1" hangingPunct="1"/>
            <a:r>
              <a:rPr lang="en-US" altLang="en-US" sz="2300" smtClean="0"/>
              <a:t>Amount of funds available for this year:  $________________</a:t>
            </a:r>
          </a:p>
          <a:p>
            <a:pPr lvl="1" eaLnBrk="1" hangingPunct="1"/>
            <a:r>
              <a:rPr lang="en-US" altLang="en-US" sz="2300" smtClean="0"/>
              <a:t>What parent involvement funds were used for last year.</a:t>
            </a:r>
          </a:p>
          <a:p>
            <a:pPr lvl="1" eaLnBrk="1" hangingPunct="1"/>
            <a:r>
              <a:rPr lang="en-US" altLang="en-US" sz="2300" smtClean="0"/>
              <a:t>How parents can be involved with deciding how funds are spent this year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Parent Involvement Requirements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Annual Title I Meeting (this meeting)</a:t>
            </a:r>
          </a:p>
          <a:p>
            <a:pPr eaLnBrk="1" hangingPunct="1"/>
            <a:r>
              <a:rPr lang="en-US" altLang="en-US" smtClean="0"/>
              <a:t>Title I District Level Parent Policy</a:t>
            </a:r>
          </a:p>
          <a:p>
            <a:pPr eaLnBrk="1" hangingPunct="1"/>
            <a:r>
              <a:rPr lang="en-US" altLang="en-US" smtClean="0"/>
              <a:t>Title I School Level Parent Policy</a:t>
            </a:r>
          </a:p>
          <a:p>
            <a:pPr eaLnBrk="1" hangingPunct="1"/>
            <a:r>
              <a:rPr lang="en-US" altLang="en-US" smtClean="0"/>
              <a:t>Title I School/Parent Compacts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Curriculum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Our district uses this curriculum:</a:t>
            </a:r>
          </a:p>
          <a:p>
            <a:pPr lvl="1" eaLnBrk="1" hangingPunct="1"/>
            <a:r>
              <a:rPr lang="en-US" altLang="en-US" dirty="0" smtClean="0"/>
              <a:t>     </a:t>
            </a:r>
          </a:p>
          <a:p>
            <a:pPr eaLnBrk="1" hangingPunct="1"/>
            <a:r>
              <a:rPr lang="en-US" altLang="en-US" dirty="0" smtClean="0"/>
              <a:t>In these grade levels:</a:t>
            </a:r>
          </a:p>
          <a:p>
            <a:pPr lvl="1" eaLnBrk="1" hangingPunct="1"/>
            <a:r>
              <a:rPr lang="en-US" altLang="en-US" dirty="0" smtClean="0"/>
              <a:t>   </a:t>
            </a:r>
          </a:p>
          <a:p>
            <a:pPr eaLnBrk="1" hangingPunct="1"/>
            <a:r>
              <a:rPr lang="en-US" altLang="en-US" dirty="0" smtClean="0"/>
              <a:t>In order to help the children achieve the State Standards</a:t>
            </a:r>
          </a:p>
          <a:p>
            <a:pPr lvl="1" eaLnBrk="1" hangingPunct="1"/>
            <a:r>
              <a:rPr lang="en-US" dirty="0" smtClean="0">
                <a:hlinkClick r:id="rId2"/>
              </a:rPr>
              <a:t>Your </a:t>
            </a:r>
            <a:r>
              <a:rPr lang="en-US" dirty="0">
                <a:hlinkClick r:id="rId2"/>
              </a:rPr>
              <a:t>Child’s Progress – State learning standards and testing in grades </a:t>
            </a:r>
            <a:r>
              <a:rPr lang="en-US" dirty="0" smtClean="0">
                <a:hlinkClick r:id="rId2"/>
              </a:rPr>
              <a:t>K-12</a:t>
            </a:r>
            <a:endParaRPr lang="en-US" altLang="en-US" dirty="0" smtClean="0"/>
          </a:p>
          <a:p>
            <a:pPr marL="342900" lvl="1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Title I Assessments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Assessments are used to help teachers determine if a student is understanding the content presented in the classroom.</a:t>
            </a:r>
          </a:p>
          <a:p>
            <a:pPr eaLnBrk="1" hangingPunct="1"/>
            <a:r>
              <a:rPr lang="en-US" altLang="en-US" smtClean="0"/>
              <a:t>We use the following assessments for all of our students:</a:t>
            </a:r>
          </a:p>
          <a:p>
            <a:pPr lvl="1" eaLnBrk="1" hangingPunct="1"/>
            <a:r>
              <a:rPr lang="en-US" altLang="en-US" smtClean="0"/>
              <a:t>   </a:t>
            </a:r>
          </a:p>
          <a:p>
            <a:pPr lvl="1" eaLnBrk="1" hangingPunct="1"/>
            <a:r>
              <a:rPr lang="en-US" altLang="en-US" smtClean="0"/>
              <a:t>   </a:t>
            </a:r>
          </a:p>
          <a:p>
            <a:pPr lvl="1" eaLnBrk="1" hangingPunct="1"/>
            <a:r>
              <a:rPr lang="en-US" altLang="en-US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Proficiency Levels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 child does not reach a certain proficiency level when they take an assessment, we consider them for additional help from our Title I program.</a:t>
            </a:r>
          </a:p>
          <a:p>
            <a:pPr eaLnBrk="1" hangingPunct="1"/>
            <a:r>
              <a:rPr lang="en-US" altLang="en-US" smtClean="0"/>
              <a:t>The proficiency levels for our assessments are:</a:t>
            </a:r>
          </a:p>
          <a:p>
            <a:pPr lvl="1" eaLnBrk="1" hangingPunct="1"/>
            <a:r>
              <a:rPr lang="en-US" altLang="en-US" smtClean="0"/>
              <a:t>  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BF28C-AD51-463E-B8CB-9BDB38F8B1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3EF6AF-C65F-40FF-833D-D23B9326752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40599A-E479-4EC6-ABB7-475484135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472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Overview of the  Title I, Part A Program at  [school name]</vt:lpstr>
      <vt:lpstr>Purpose</vt:lpstr>
      <vt:lpstr>Update on School’s Progress</vt:lpstr>
      <vt:lpstr>Title I Program</vt:lpstr>
      <vt:lpstr>Title I Funds in Our School</vt:lpstr>
      <vt:lpstr>Parent Involvement Requirements</vt:lpstr>
      <vt:lpstr>Curriculum </vt:lpstr>
      <vt:lpstr>Title I Assessments</vt:lpstr>
      <vt:lpstr>Proficiency Levels</vt:lpstr>
      <vt:lpstr>Washington State K–12 Learning Standards</vt:lpstr>
      <vt:lpstr>Assessment Results</vt:lpstr>
      <vt:lpstr>Process for Contacting Staff</vt:lpstr>
      <vt:lpstr>Important Dates </vt:lpstr>
      <vt:lpstr>Parents’ Right-To-Know under ESSA</vt:lpstr>
      <vt:lpstr>Questions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Title I Program at [school name]</dc:title>
  <dc:creator>PA Department of Education</dc:creator>
  <cp:lastModifiedBy>Penelope Mena</cp:lastModifiedBy>
  <cp:revision>40</cp:revision>
  <cp:lastPrinted>2017-03-20T20:20:52Z</cp:lastPrinted>
  <dcterms:created xsi:type="dcterms:W3CDTF">2008-04-10T13:30:53Z</dcterms:created>
  <dcterms:modified xsi:type="dcterms:W3CDTF">2018-09-12T19:48:40Z</dcterms:modified>
</cp:coreProperties>
</file>