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4AD0-2546-491F-B745-E02EF7DA7A49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5372-A1F6-473F-83CD-58883F7B8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0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80B50-A2E6-4529-A230-00047F7B8860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7A91-EB55-4E4D-B3AE-F5C6124CE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99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013D-B58A-4D89-8B33-EC7CF585B449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AF72-C07F-4090-89DA-0BD4EF7D0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0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B288-6681-4207-8816-B65326001717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A569E-F9AB-49FF-A57E-15269997F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0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9D0BD-E7D0-416E-967A-0F18799C37CA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AC8F6-6E25-4754-B7B0-F60EA3D6B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22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7B1D3-9A3C-41F4-AA25-F386209738CA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9705F-2247-4543-8E0B-292F3F308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6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6CF4-318B-4C5C-A255-56900A46A5EA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46820-75F9-4FE2-AE11-42A20E605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8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C210-2E74-484E-B689-E6BBE82789AF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D1556-7854-4B56-9AF3-D28BCE62A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1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BE51-8F88-42B8-A5B8-0B93CB8776E0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05310-9BFB-4FEB-83AC-9F8DCECFCB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5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0E0A-96E4-44CF-B2FA-0012152D6277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EE6C0-5FDB-4EAB-A3F4-F3AFF953C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0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7E03-E1BB-4E71-A708-663271E29014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2A8AC-A093-44AD-BCB2-8D96C14C0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93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C521B-E8EB-4FAB-B34F-0C338E1621F7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F24F256-9DFF-4964-ACFB-9F72E0E9AE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Shared Leave Training</a:t>
            </a:r>
            <a:br>
              <a:rPr lang="en-US" altLang="en-US" smtClean="0"/>
            </a:br>
            <a:r>
              <a:rPr lang="en-US" altLang="en-US" smtClean="0"/>
              <a:t>with Excel Model Detail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2667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/>
              <a:t>DISCLAIMER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most recent version of the Excel model is available on the SAFS website, and may differ slightly from the model presented here.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Selected Field Descriptions: Donee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Contract Other Days Accrued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Applies to sick days, annual (vacation) leave, personal days, etc.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While receiving shared leave, the recipient is still an employee of the district.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Unless board policy dictates otherwise, they still accrue monthly leave.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Total Contract Annual Leave Days (calculated)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% of Contract: The total number of leave days divided by the total number of contract work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4220562-0F9F-4B14-B26B-F50AC3510400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Selected Field Descriptions: Donee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Benefit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Portion based on Certificated/Classified employee type.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Portion based on Contract Days Accrued.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Total Salary Rate = Hourly Rate * Benefit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Dollars Donated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Hours Received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Dollars Donated ÷ Total Salary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Days Received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Hours Received ÷ Hours/Contract Day, or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Dollars Donated ÷ Total Salary Rate ÷ Hours/contract day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16E386-12BC-4EBE-B649-C502DAF1DE92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Excel Model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Beta version of Excel model available on SAFS Tools page.</a:t>
            </a:r>
          </a:p>
          <a:p>
            <a:r>
              <a:rPr lang="en-US" altLang="en-US" smtClean="0"/>
              <a:t>http://www.k12.wa.us/safs/TT/tools.asp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B7F9AA-8FAC-43E8-916D-6BB9DE746B2F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History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Prior to 2010, school district employees could only share leave with employees of the same district.</a:t>
            </a:r>
          </a:p>
          <a:p>
            <a:r>
              <a:rPr lang="en-US" altLang="en-US" smtClean="0"/>
              <a:t>ESSB 6724 removed that limitation.</a:t>
            </a:r>
          </a:p>
          <a:p>
            <a:r>
              <a:rPr lang="en-US" altLang="en-US" smtClean="0"/>
              <a:t>Now up to board of directors to determine if employees are allowed to share leave outside of the district.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37CFD4-FEE2-4070-B202-E33B6589CCA8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Implementation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502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Implementation is being handled in two parts.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I: Formal WACs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OSPI has filed rule changes with Code Reviser’s office.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Proposed WACs can be found </a:t>
            </a:r>
            <a:r>
              <a:rPr lang="en-US" dirty="0" smtClean="0"/>
              <a:t>at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Public Hearing scheduled for April 5 at 10:00 AM.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II: Excel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Based on model used by OFM for state agencies.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Two sheets: one for donor and one for donee.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13956B-8DD3-4FF5-A36D-D21FB38E5EA4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Calculation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Intent is to get the hourly salary rate for employees.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 based off of existing OFM model for shared leave between state employees.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Complications: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Length of work year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Length of work day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Benefits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Pay frequency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Earned 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4CA05A6-BF88-46FA-B45D-C9D66B539FCB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2324101" y="3025775"/>
            <a:ext cx="6248401" cy="1143000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Donor Sheet Sample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Donor Sheet Sample" title="Donor Shee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18220"/>
              </p:ext>
            </p:extLst>
          </p:nvPr>
        </p:nvGraphicFramePr>
        <p:xfrm>
          <a:off x="1371600" y="609600"/>
          <a:ext cx="7315200" cy="5680968"/>
        </p:xfrm>
        <a:graphic>
          <a:graphicData uri="http://schemas.openxmlformats.org/drawingml/2006/table">
            <a:tbl>
              <a:tblPr firstRow="1"/>
              <a:tblGrid>
                <a:gridCol w="3030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Field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Sample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Donor Last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Butcher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Donor First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Certificated/Classified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Certificated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In-cell dropdown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Pay Frequency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Annual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In-cell dropdown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Pay Frequency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$97,500.00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Contract Days (Annual)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Hours /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Contract Day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Hourly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$90.28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24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Benefit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1.1379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24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Salary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$102.73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24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Hours Donated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Dollars Contributed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$8,218.40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Calculated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B99D83C-C60B-4E47-9DBD-C9152CE3DE1C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Selected Field Descriptions: Donor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Certificated/Classified</a:t>
            </a:r>
          </a:p>
          <a:p>
            <a:pPr lvl="1"/>
            <a:r>
              <a:rPr lang="en-US" altLang="en-US" smtClean="0"/>
              <a:t>In-cell dropdown</a:t>
            </a:r>
          </a:p>
          <a:p>
            <a:pPr lvl="1"/>
            <a:r>
              <a:rPr lang="en-US" altLang="en-US" smtClean="0"/>
              <a:t>Determines Benefit Rate</a:t>
            </a:r>
          </a:p>
          <a:p>
            <a:r>
              <a:rPr lang="en-US" altLang="en-US" smtClean="0"/>
              <a:t>Contract Pay Frequency</a:t>
            </a:r>
          </a:p>
          <a:p>
            <a:pPr lvl="1"/>
            <a:r>
              <a:rPr lang="en-US" altLang="en-US" smtClean="0"/>
              <a:t>In-cell dropdown</a:t>
            </a:r>
          </a:p>
          <a:p>
            <a:pPr lvl="1"/>
            <a:r>
              <a:rPr lang="en-US" altLang="en-US" smtClean="0"/>
              <a:t>Annual, monthly, hourly</a:t>
            </a:r>
          </a:p>
          <a:p>
            <a:pPr lvl="1"/>
            <a:r>
              <a:rPr lang="en-US" altLang="en-US" smtClean="0"/>
              <a:t>Based on how the employee’s pay rate is defined, </a:t>
            </a:r>
            <a:r>
              <a:rPr lang="en-US" altLang="en-US" b="1" smtClean="0"/>
              <a:t>NOT</a:t>
            </a:r>
            <a:r>
              <a:rPr lang="en-US" altLang="en-US" smtClean="0"/>
              <a:t> how often they are paid.</a:t>
            </a:r>
          </a:p>
          <a:p>
            <a:pPr lvl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7AAF58-D605-4A16-9945-11A1D421945F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Selected Field Descriptions: Donor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Hourly rate (calculated)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If employee is paid hourly, this is their base pay rate.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If employee is not hourly, this is their equivalent hourly rate.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Benefit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Equal to 1+ the Benefit Rate as identified in the Omnibus Appropriations Act.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Varies whether employee is Certificated or Classified.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Total Salary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Hourly Rate * Benefit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8C4F13C-0F2A-4242-93DB-FB6E8C32FA83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2095500" y="3009901"/>
            <a:ext cx="5486400" cy="838200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Donee Sheet Sample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Donee Sheet Sample" title="Donee Sheet Samp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34585"/>
              </p:ext>
            </p:extLst>
          </p:nvPr>
        </p:nvGraphicFramePr>
        <p:xfrm>
          <a:off x="1143000" y="228600"/>
          <a:ext cx="7391400" cy="6476998"/>
        </p:xfrm>
        <a:graphic>
          <a:graphicData uri="http://schemas.openxmlformats.org/drawingml/2006/table">
            <a:tbl>
              <a:tblPr firstRow="1"/>
              <a:tblGrid>
                <a:gridCol w="372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Field</a:t>
                      </a:r>
                      <a:endParaRPr lang="en-US" sz="17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Sample</a:t>
                      </a:r>
                      <a:endParaRPr lang="en-US" sz="17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  <a:endParaRPr lang="en-US" sz="17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Donee Last Name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Dresden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Donee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First Name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Harry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Certificated/Classified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Certificated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In-cell</a:t>
                      </a:r>
                      <a:r>
                        <a:rPr lang="en-US" sz="1700" b="0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dropdown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Pay Frequency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Hourly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In-cell dropdown</a:t>
                      </a:r>
                      <a:endParaRPr lang="en-US" sz="17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Pay Frequency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$17.99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of Contract Days (Annual)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Hours / contract day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Hourly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$17.99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Benefit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1.1379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 Annual Sick Days Accrued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Contract Annual Vacation Days Accrued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Contract Other Days Accrued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Contract Annual Leave 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35.00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contract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19.44%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Effective Benefit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1.3323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Insurance Benefits (annual)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$9,216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Annual Salary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$26,473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Salary Rate (Hourly)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60497B"/>
                          </a:solidFill>
                          <a:latin typeface="Calibri"/>
                        </a:rPr>
                        <a:t>$36.77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60497B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60497B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CCC0DA"/>
                      </a:fgClr>
                      <a:bgClr>
                        <a:srgbClr val="E5E0E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Dollars Donated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$8,218.40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User-entered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Hours Received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223.51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Days Received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55.88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Calculated</a:t>
                      </a:r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A5D0BB6-8A2A-428E-96B3-7B46CA82752A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slop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Selected Field Descriptions: Donee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A few are similar to the Donor form:</a:t>
            </a:r>
          </a:p>
          <a:p>
            <a:r>
              <a:rPr lang="en-US" altLang="en-US" smtClean="0"/>
              <a:t>Certificated/Classified</a:t>
            </a:r>
          </a:p>
          <a:p>
            <a:r>
              <a:rPr lang="en-US" altLang="en-US" smtClean="0"/>
              <a:t>Pay Frequency</a:t>
            </a:r>
          </a:p>
          <a:p>
            <a:r>
              <a:rPr lang="en-US" altLang="en-US" smtClean="0"/>
              <a:t>Hourly Rate (calculated)</a:t>
            </a:r>
          </a:p>
          <a:p>
            <a:r>
              <a:rPr lang="en-US" altLang="en-US" smtClean="0"/>
              <a:t>Total Salary Rate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9EF653-FAAD-4A58-A388-658E33113F46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684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Shared Leave Training with Excel Model Detail</vt:lpstr>
      <vt:lpstr>History</vt:lpstr>
      <vt:lpstr>Implementation</vt:lpstr>
      <vt:lpstr>Calculation</vt:lpstr>
      <vt:lpstr>Donor Sheet Sample</vt:lpstr>
      <vt:lpstr>Selected Field Descriptions: Donor</vt:lpstr>
      <vt:lpstr>Selected Field Descriptions: Donor</vt:lpstr>
      <vt:lpstr>Donee Sheet Sample</vt:lpstr>
      <vt:lpstr>Selected Field Descriptions: Donee</vt:lpstr>
      <vt:lpstr>Selected Field Descriptions: Donee</vt:lpstr>
      <vt:lpstr>Selected Field Descriptions: Donee</vt:lpstr>
      <vt:lpstr>Excel Model</vt:lpstr>
    </vt:vector>
  </TitlesOfParts>
  <Company>OSPI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Leave Training with Excel Model Detail</dc:title>
  <dc:creator>Daniel.Lunghofer</dc:creator>
  <cp:lastModifiedBy>Becky McLean</cp:lastModifiedBy>
  <cp:revision>3</cp:revision>
  <dcterms:created xsi:type="dcterms:W3CDTF">2011-04-07T22:51:40Z</dcterms:created>
  <dcterms:modified xsi:type="dcterms:W3CDTF">2020-01-16T20:54:06Z</dcterms:modified>
</cp:coreProperties>
</file>