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3"/>
    <p:sldMasterId id="2147483693" r:id="rId4"/>
    <p:sldMasterId id="2147483694" r:id="rId5"/>
  </p:sldMasterIdLst>
  <p:notesMasterIdLst>
    <p:notesMasterId r:id="rId3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1" r:id="rId30"/>
  </p:sldIdLst>
  <p:sldSz cx="12192000" cy="6858000"/>
  <p:notesSz cx="6858000" cy="9144000"/>
  <p:embeddedFontLst>
    <p:embeddedFont>
      <p:font typeface="Bookman Old Style" panose="02050604050505020204" pitchFamily="18"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Quattrocento Sans" panose="020B0502050000020003" pitchFamily="34" charset="0"/>
      <p:regular r:id="rId40"/>
      <p:bold r:id="rId41"/>
      <p:italic r:id="rId42"/>
      <p:boldItalic r:id="rId43"/>
    </p:embeddedFont>
    <p:embeddedFont>
      <p:font typeface="Segoe UI" panose="020B0502040204020203"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8C3316-0C14-48A3-942E-2D4D82418B86}">
  <a:tblStyle styleId="{8C8C3316-0C14-48A3-942E-2D4D82418B86}"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85" autoAdjust="0"/>
  </p:normalViewPr>
  <p:slideViewPr>
    <p:cSldViewPr snapToGrid="0">
      <p:cViewPr varScale="1">
        <p:scale>
          <a:sx n="98" d="100"/>
          <a:sy n="98" d="100"/>
        </p:scale>
        <p:origin x="276" y="90"/>
      </p:cViewPr>
      <p:guideLst/>
    </p:cSldViewPr>
  </p:slideViewPr>
  <p:outlineViewPr>
    <p:cViewPr>
      <p:scale>
        <a:sx n="33" d="100"/>
        <a:sy n="33" d="100"/>
      </p:scale>
      <p:origin x="0" y="-16602"/>
    </p:cViewPr>
  </p:outlineViewPr>
  <p:notesTextViewPr>
    <p:cViewPr>
      <p:scale>
        <a:sx n="1" d="1"/>
        <a:sy n="1" d="1"/>
      </p:scale>
      <p:origin x="0" y="-1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5.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cs.google.com/document/d/1QR0jAeXd7lCB3ewyyEUSF-e89QFfuasg/edit?usp=sharing&amp;ouid=113132103316753524991&amp;rtpof=true&amp;sd=tru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ies.ed.gov/ncee/edlabs/infographics/pdf/REL_PA_Culturally_Responsive_Assessment.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ospi.k12.wa.us/sites/default/files/2023-08/final-revised-student-growth-goal-rubrics_0.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visiblelearningmetax.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ostonpublicschools.org/cms/lib/MA01906464/Centricity/Domain/2293/Essential_Practice-_Provide_Effective_Feedback.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ospi.k12.wa.us/sites/default/files/2023-10/assessment_terms.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We5ByiIYUX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We5ByiIYUX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We5ByiIYUX4"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ospi.k12.wa.us/educator-support/teacherprincipal-evaluation-program/policy-and-resources/tpep-professional-learning-modul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ospi.k12.wa.us/educator-support/teacherprincipal-evaluation-program/frameworks-and-rubrics/cel-5d-teacher-evaluation-rubric"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ospi.k12.wa.us/educator-support/teacherprincipal-evaluation-program/frameworks-and-rubrics/marzanos-teacher-evaluation-model" TargetMode="External"/><Relationship Id="rId4" Type="http://schemas.openxmlformats.org/officeDocument/2006/relationships/hyperlink" Target="https://ospi.k12.wa.us/educator-support/teacherprincipal-evaluation-program/frameworks-and-rubrics/charlotte-danielsons-framework-teaching"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nam02.safelinks.protection.outlook.com/?url=https%3A%2F%2Fwww.youtube.com%2Fwatch%3Fv%3D9ImqCrzvSyY&amp;data=05%7C01%7CTaylor.Kidder-Morrill%40k12.wa.us%7C877dd676fff04fb8e43108db0aeb76ca%7Cb2fe5ccf10a546feae45a0267412af7a%7C0%7C0%7C638115778659513607%7CUnknown%7CTWFpbGZsb3d8eyJWIjoiMC4wLjAwMDAiLCJQIjoiV2luMzIiLCJBTiI6Ik1haWwiLCJXVCI6Mn0%3D%7C3000%7C%7C%7C&amp;sdata=Pl1Sx20KpAzJbbr4RsZnnlef8g1BF%2BbhvUIXOw8ZQfY%3D&amp;reserved=0"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ospi.k12.wa.us/sites/default/files/2023-10/questions_that_begin_crfa.pdf"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k12.wa.us/sites/default/files/public/ela/assessment/pubdocs/Listening_Guide_SGG_Videos.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www.nciea.org/blog/a-culturally-responsive-classroom-assessment-framework/" TargetMode="External"/><Relationship Id="rId3" Type="http://schemas.openxmlformats.org/officeDocument/2006/relationships/hyperlink" Target="https://ospi.k12.wa.us/sites/default/files/2023-10/crfa_faq.pdf" TargetMode="External"/><Relationship Id="rId7" Type="http://schemas.openxmlformats.org/officeDocument/2006/relationships/hyperlink" Target="https://www.youtube.com/watch?v=69-hTpX9HRw"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ospi.k12.wa.us/sites/default/files/2023-10/assessment_terms.pdf" TargetMode="External"/><Relationship Id="rId11" Type="http://schemas.openxmlformats.org/officeDocument/2006/relationships/hyperlink" Target="https://www.edweek.org/leadership/opinion-street-data-a-new-grammar-for-educational-equity/2019/0" TargetMode="External"/><Relationship Id="rId5" Type="http://schemas.openxmlformats.org/officeDocument/2006/relationships/hyperlink" Target="https://ospi.k12.wa.us/sites/default/files/2023-10/questions_that_begin_crfa.pdf" TargetMode="External"/><Relationship Id="rId10" Type="http://schemas.openxmlformats.org/officeDocument/2006/relationships/hyperlink" Target="https://docs.google.com/document/d/142shKpEzI5LgMZHnl5J5ejfGkI2FqNeeliONmJ3UUls/edit" TargetMode="External"/><Relationship Id="rId4" Type="http://schemas.openxmlformats.org/officeDocument/2006/relationships/hyperlink" Target="https://ospi.k12.wa.us/sites/default/files/2023-10/crfa_examples.pdf" TargetMode="External"/><Relationship Id="rId9" Type="http://schemas.openxmlformats.org/officeDocument/2006/relationships/hyperlink" Target="https://ncte.org/blog/2020/02/working-toward-culturally-responsive-assessment-practice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ambridge.org/core/books/assessment-equity-and-opportunity-to-learn/D30F4A0F58FA4E4363315311ADC6FF92"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nbpts.org/"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ospi.k12.wa.us/educator-support/teacherprincipal-evaluation-program"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ospi.k12.wa.us/educator-support/teacherprincipal-evaluation-program/frameworks-and-student-growth/student-growt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files.eric.ed.gov/fulltext/ED574461.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ospi.k12.wa.us/sites/default/files/2023-08/final-revised-student-growth-goal-rubrics_0.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ospi.k12.wa.us/sites/default/files/2023-10/assessment_terms.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dirty="0">
                <a:latin typeface="Segoe UI" panose="020B0502040204020203" pitchFamily="34" charset="0"/>
                <a:ea typeface="Arial"/>
                <a:cs typeface="Segoe UI" panose="020B0502040204020203" pitchFamily="34" charset="0"/>
                <a:sym typeface="Arial"/>
              </a:rPr>
              <a:t>Facilitator notes</a:t>
            </a:r>
            <a:endParaRPr sz="1100" b="1"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Segoe UI" panose="020B0502040204020203" pitchFamily="34" charset="0"/>
                <a:ea typeface="Arial"/>
                <a:cs typeface="Segoe UI" panose="020B0502040204020203" pitchFamily="34" charset="0"/>
                <a:sym typeface="Arial"/>
              </a:rPr>
              <a:t>The purpose of this module is to help unpack the Critical Attribute of “Formative and Summative Assessment” as it is used in the revised Student Growth Goal rubrics. It is recommended that facilitators follow the activities and keep the content of the module as close to the original as possible. It is encouraged that the facilitator add and personalize slides to make connections and forge alignment with other initiative and work with which the participants in the professional learning may be familiar.</a:t>
            </a:r>
            <a:endParaRPr sz="1100"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endParaRPr lang="en-US" sz="1100"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Segoe UI" panose="020B0502040204020203" pitchFamily="34" charset="0"/>
                <a:ea typeface="Arial"/>
                <a:cs typeface="Segoe UI" panose="020B0502040204020203" pitchFamily="34" charset="0"/>
                <a:sym typeface="Arial"/>
              </a:rPr>
              <a:t>Times provided are an estimate and can be adjusted at the facilitator’s discretion. The structure of the activity may also be adjusted for context and audience.</a:t>
            </a:r>
            <a:endParaRPr sz="1100"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endParaRPr lang="en-US" sz="1100"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Segoe UI" panose="020B0502040204020203" pitchFamily="34" charset="0"/>
                <a:ea typeface="Arial"/>
                <a:cs typeface="Segoe UI" panose="020B0502040204020203" pitchFamily="34" charset="0"/>
                <a:sym typeface="Arial"/>
              </a:rPr>
              <a:t>Information in </a:t>
            </a:r>
            <a:r>
              <a:rPr lang="en-US" sz="1100" i="1" dirty="0">
                <a:latin typeface="Segoe UI" panose="020B0502040204020203" pitchFamily="34" charset="0"/>
                <a:ea typeface="Arial"/>
                <a:cs typeface="Segoe UI" panose="020B0502040204020203" pitchFamily="34" charset="0"/>
                <a:sym typeface="Arial"/>
              </a:rPr>
              <a:t>italics</a:t>
            </a:r>
            <a:r>
              <a:rPr lang="en-US" sz="1100" dirty="0">
                <a:latin typeface="Segoe UI" panose="020B0502040204020203" pitchFamily="34" charset="0"/>
                <a:ea typeface="Arial"/>
                <a:cs typeface="Segoe UI" panose="020B0502040204020203" pitchFamily="34" charset="0"/>
                <a:sym typeface="Arial"/>
              </a:rPr>
              <a:t> are suggested language/directions for the facilitator to use with participants when leading the learning. Other notes to the facilitator are in </a:t>
            </a:r>
            <a:r>
              <a:rPr lang="en-US" sz="1100" b="1" dirty="0">
                <a:latin typeface="Segoe UI" panose="020B0502040204020203" pitchFamily="34" charset="0"/>
                <a:ea typeface="Arial"/>
                <a:cs typeface="Segoe UI" panose="020B0502040204020203" pitchFamily="34" charset="0"/>
                <a:sym typeface="Arial"/>
              </a:rPr>
              <a:t>bold</a:t>
            </a:r>
            <a:r>
              <a:rPr lang="en-US" sz="1100" dirty="0">
                <a:latin typeface="Segoe UI" panose="020B0502040204020203" pitchFamily="34" charset="0"/>
                <a:ea typeface="Arial"/>
                <a:cs typeface="Segoe UI" panose="020B0502040204020203" pitchFamily="34" charset="0"/>
                <a:sym typeface="Arial"/>
              </a:rPr>
              <a:t> or plain type.</a:t>
            </a:r>
            <a:endParaRPr sz="1100" dirty="0">
              <a:latin typeface="Segoe UI" panose="020B0502040204020203" pitchFamily="34" charset="0"/>
              <a:ea typeface="Arial"/>
              <a:cs typeface="Segoe UI" panose="020B0502040204020203" pitchFamily="34" charset="0"/>
              <a:sym typeface="Arial"/>
            </a:endParaRPr>
          </a:p>
          <a:p>
            <a:pPr marL="0" lvl="0" indent="0" algn="l" rtl="0">
              <a:spcBef>
                <a:spcPts val="0"/>
              </a:spcBef>
              <a:spcAft>
                <a:spcPts val="0"/>
              </a:spcAft>
              <a:buClr>
                <a:schemeClr val="dk1"/>
              </a:buClr>
              <a:buSzPts val="1400"/>
              <a:buFont typeface="Arial"/>
              <a:buNone/>
            </a:pP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endParaRPr sz="2000" dirty="0">
              <a:latin typeface="Quattrocento Sans"/>
              <a:ea typeface="Quattrocento Sans"/>
              <a:cs typeface="Quattrocento Sans"/>
              <a:sym typeface="Quattrocento Sans"/>
            </a:endParaRPr>
          </a:p>
        </p:txBody>
      </p:sp>
      <p:sp>
        <p:nvSpPr>
          <p:cNvPr id="334" name="Google Shape;33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5c4b8ef315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5c4b8ef315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egoe UI" panose="020B0502040204020203" pitchFamily="34" charset="0"/>
                <a:ea typeface="Quattrocento Sans"/>
                <a:cs typeface="Segoe UI" panose="020B0502040204020203" pitchFamily="34" charset="0"/>
                <a:sym typeface="Quattrocento Sans"/>
              </a:rPr>
              <a:t>Facilitator notes</a:t>
            </a:r>
          </a:p>
          <a:p>
            <a:pPr marL="0" lvl="0" indent="0" algn="l" rtl="0">
              <a:spcBef>
                <a:spcPts val="0"/>
              </a:spcBef>
              <a:spcAft>
                <a:spcPts val="0"/>
              </a:spcAft>
              <a:buNone/>
            </a:pPr>
            <a:r>
              <a:rPr lang="en-US" dirty="0">
                <a:latin typeface="Segoe UI" panose="020B0502040204020203" pitchFamily="34" charset="0"/>
                <a:ea typeface="Quattrocento Sans"/>
                <a:cs typeface="Segoe UI" panose="020B0502040204020203" pitchFamily="34" charset="0"/>
                <a:sym typeface="Quattrocento Sans"/>
              </a:rPr>
              <a:t>This is an optional Activity/Extension (15 mins)</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dirty="0">
                <a:latin typeface="Segoe UI" panose="020B0502040204020203" pitchFamily="34" charset="0"/>
                <a:ea typeface="Quattrocento Sans"/>
                <a:cs typeface="Segoe UI" panose="020B0502040204020203" pitchFamily="34" charset="0"/>
                <a:sym typeface="Quattrocento Sans"/>
              </a:rPr>
              <a:t>Have participants read Levels of Data that is in the Handout for Module 6, Handout 1 and that appears in the slide notes below (5 mins) and then access prior knowledge to identify data sources they use that align with the categories indicated in the text. (10 mins) </a:t>
            </a:r>
          </a:p>
          <a:p>
            <a:pPr marL="0" lvl="0" indent="0" algn="l" rtl="0">
              <a:spcBef>
                <a:spcPts val="0"/>
              </a:spcBef>
              <a:spcAft>
                <a:spcPts val="0"/>
              </a:spcAft>
              <a:buNone/>
            </a:pPr>
            <a:r>
              <a:rPr lang="en-US" dirty="0">
                <a:latin typeface="Segoe UI" panose="020B0502040204020203" pitchFamily="34" charset="0"/>
                <a:ea typeface="Quattrocento Sans"/>
                <a:cs typeface="Segoe UI" panose="020B0502040204020203" pitchFamily="34" charset="0"/>
                <a:sym typeface="Quattrocento Sans"/>
              </a:rPr>
              <a:t>Example: SBA = Satellite Data.</a:t>
            </a:r>
            <a:endParaRPr dirty="0">
              <a:solidFill>
                <a:srgbClr val="FF0000"/>
              </a:solidFill>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b="1" u="sng" dirty="0">
              <a:solidFill>
                <a:schemeClr val="hlink"/>
              </a:solidFill>
              <a:latin typeface="Segoe UI" panose="020B0502040204020203" pitchFamily="34" charset="0"/>
              <a:cs typeface="Segoe UI" panose="020B0502040204020203" pitchFamily="34" charset="0"/>
              <a:hlinkClick r:id="rId3"/>
            </a:endParaRPr>
          </a:p>
          <a:p>
            <a:pPr marL="0" lvl="0" indent="0" algn="l" rtl="0">
              <a:spcBef>
                <a:spcPts val="0"/>
              </a:spcBef>
              <a:spcAft>
                <a:spcPts val="0"/>
              </a:spcAft>
              <a:buNone/>
            </a:pPr>
            <a:r>
              <a:rPr lang="en-US" b="1" u="sng" dirty="0">
                <a:solidFill>
                  <a:schemeClr val="hlink"/>
                </a:solidFill>
                <a:latin typeface="Segoe UI" panose="020B0502040204020203" pitchFamily="34" charset="0"/>
                <a:cs typeface="Segoe UI" panose="020B0502040204020203" pitchFamily="34" charset="0"/>
                <a:hlinkClick r:id="rId3"/>
              </a:rPr>
              <a:t>Levels of Data.docx</a:t>
            </a:r>
            <a:endParaRPr b="1" dirty="0">
              <a:solidFill>
                <a:srgbClr val="FF0000"/>
              </a:solidFill>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r>
              <a:rPr lang="en-US" b="1" dirty="0">
                <a:latin typeface="Segoe UI" panose="020B0502040204020203" pitchFamily="34" charset="0"/>
                <a:cs typeface="Segoe UI" panose="020B0502040204020203" pitchFamily="34" charset="0"/>
              </a:rPr>
              <a:t>Street Data: A Next Generation Model for Equity, Pedagogy, and Transformation, Shane </a:t>
            </a:r>
            <a:r>
              <a:rPr lang="en-US" b="1" dirty="0" err="1">
                <a:latin typeface="Segoe UI" panose="020B0502040204020203" pitchFamily="34" charset="0"/>
                <a:cs typeface="Segoe UI" panose="020B0502040204020203" pitchFamily="34" charset="0"/>
              </a:rPr>
              <a:t>Safir</a:t>
            </a:r>
            <a:r>
              <a:rPr lang="en-US" b="1" dirty="0">
                <a:latin typeface="Segoe UI" panose="020B0502040204020203" pitchFamily="34" charset="0"/>
                <a:cs typeface="Segoe UI" panose="020B0502040204020203" pitchFamily="34" charset="0"/>
              </a:rPr>
              <a:t>/Jamila Dugan, Pages 54-58</a:t>
            </a:r>
            <a:endParaRPr b="1" dirty="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endParaRPr lang="en-US" b="1" dirty="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r>
              <a:rPr lang="en-US" b="1" dirty="0">
                <a:latin typeface="Segoe UI" panose="020B0502040204020203" pitchFamily="34" charset="0"/>
                <a:cs typeface="Segoe UI" panose="020B0502040204020203" pitchFamily="34" charset="0"/>
              </a:rPr>
              <a:t>Satellite Data:</a:t>
            </a:r>
            <a:r>
              <a:rPr lang="en-US" dirty="0">
                <a:latin typeface="Segoe UI" panose="020B0502040204020203" pitchFamily="34" charset="0"/>
                <a:cs typeface="Segoe UI" panose="020B0502040204020203" pitchFamily="34" charset="0"/>
              </a:rPr>
              <a:t> Data that hover far above the classroom and tell an important but incomplete story of equity. Satellite data encompass broad-brush quantitative measures like test scores, attendance patterns, and graduation rates, as well as adult indicators like teacher retention, principal attrition, and parent participation.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r>
              <a:rPr lang="en-US" b="1" dirty="0">
                <a:latin typeface="Segoe UI" panose="020B0502040204020203" pitchFamily="34" charset="0"/>
                <a:cs typeface="Segoe UI" panose="020B0502040204020203" pitchFamily="34" charset="0"/>
              </a:rPr>
              <a:t>Map Data: </a:t>
            </a:r>
            <a:r>
              <a:rPr lang="en-US" dirty="0">
                <a:latin typeface="Segoe UI" panose="020B0502040204020203" pitchFamily="34" charset="0"/>
                <a:cs typeface="Segoe UI" panose="020B0502040204020203" pitchFamily="34" charset="0"/>
              </a:rPr>
              <a:t>Data that hover closer to the ground, providing a GPS of social-emotional, cultural, and learning trends within a school community. Map data include literacy levels gathered through “running records” where teachers listen to and code students reading aloud, rubric scores on common assessments, and surveys that reveal student, parent, or staff perception and satisfaction levels.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r>
              <a:rPr lang="en-US" b="1" dirty="0">
                <a:latin typeface="Segoe UI" panose="020B0502040204020203" pitchFamily="34" charset="0"/>
                <a:cs typeface="Segoe UI" panose="020B0502040204020203" pitchFamily="34" charset="0"/>
              </a:rPr>
              <a:t>Street Data:</a:t>
            </a:r>
            <a:r>
              <a:rPr lang="en-US" dirty="0">
                <a:latin typeface="Segoe UI" panose="020B0502040204020203" pitchFamily="34" charset="0"/>
                <a:cs typeface="Segoe UI" panose="020B0502040204020203" pitchFamily="34" charset="0"/>
              </a:rPr>
              <a:t> The qualitative, systematic, and experiential data that emerges at eye level and on lower frequencies when we train our brains to discern it. Street data is asset-based, building on the tenets of culturally responsive education by helping educators look for what’s right in our students, schools, and communities instead of seeking out what’s wrong. Street data embodies both an ethos and a change methodology that will transform how we analyze, diagnose, and assess everything from student learning to district improvement to policy. It offers us a new way to think about, gather, and make meaning of data.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Summative assessments relate to satellite data.  In order to get to map and street level data, we need to consider the connection to being culturally responsive. </a:t>
            </a:r>
            <a:endParaRPr dirty="0">
              <a:latin typeface="Segoe UI" panose="020B0502040204020203" pitchFamily="34" charset="0"/>
              <a:cs typeface="Segoe UI" panose="020B0502040204020203" pitchFamily="34" charset="0"/>
            </a:endParaRPr>
          </a:p>
        </p:txBody>
      </p:sp>
      <p:sp>
        <p:nvSpPr>
          <p:cNvPr id="443" name="Google Shape;443;g15c4b8ef315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5a9077941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5a9077941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egoe UI" panose="020B0502040204020203" pitchFamily="34" charset="0"/>
                <a:cs typeface="Segoe UI" panose="020B0502040204020203" pitchFamily="34" charset="0"/>
              </a:rPr>
              <a:t>Facilitator notes </a:t>
            </a:r>
            <a:r>
              <a:rPr lang="en-US" b="0" dirty="0">
                <a:latin typeface="Segoe UI" panose="020B0502040204020203" pitchFamily="34" charset="0"/>
                <a:cs typeface="Segoe UI" panose="020B0502040204020203" pitchFamily="34" charset="0"/>
              </a:rPr>
              <a:t>(25 min)</a:t>
            </a:r>
          </a:p>
          <a:p>
            <a:pPr marL="0" lvl="0" indent="0" algn="l" rtl="0">
              <a:spcBef>
                <a:spcPts val="0"/>
              </a:spcBef>
              <a:spcAft>
                <a:spcPts val="0"/>
              </a:spcAft>
              <a:buNone/>
            </a:pPr>
            <a:endParaRPr lang="en-US"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b="1" dirty="0">
                <a:latin typeface="Segoe UI" panose="020B0502040204020203" pitchFamily="34" charset="0"/>
                <a:cs typeface="Segoe UI" panose="020B0502040204020203" pitchFamily="34" charset="0"/>
              </a:rPr>
              <a:t>Activity</a:t>
            </a:r>
            <a:endParaRPr b="1" dirty="0">
              <a:latin typeface="Segoe UI" panose="020B0502040204020203" pitchFamily="34" charset="0"/>
              <a:cs typeface="Segoe UI" panose="020B0502040204020203" pitchFamily="34" charset="0"/>
            </a:endParaRPr>
          </a:p>
          <a:p>
            <a:pPr marL="171450" lvl="0" indent="-171450" algn="l" rtl="0">
              <a:spcBef>
                <a:spcPts val="0"/>
              </a:spcBef>
              <a:spcAft>
                <a:spcPts val="0"/>
              </a:spcAft>
              <a:buFont typeface="Arial" panose="020B0604020202020204" pitchFamily="34" charset="0"/>
              <a:buChar char="•"/>
            </a:pPr>
            <a:r>
              <a:rPr lang="en-US" dirty="0">
                <a:latin typeface="Segoe UI" panose="020B0502040204020203" pitchFamily="34" charset="0"/>
                <a:cs typeface="Segoe UI" panose="020B0502040204020203" pitchFamily="34" charset="0"/>
              </a:rPr>
              <a:t>Have participants read the text, Culturally Responsive Assessment: Goals, Challenges, and Implications available at: </a:t>
            </a:r>
            <a:r>
              <a:rPr lang="en-US" dirty="0">
                <a:latin typeface="Segoe UI" panose="020B0502040204020203" pitchFamily="34" charset="0"/>
                <a:cs typeface="Segoe UI" panose="020B0502040204020203" pitchFamily="34" charset="0"/>
                <a:hlinkClick r:id="rId3"/>
              </a:rPr>
              <a:t>Culturally Responsive Assessment: Goals, Challenges, and Implications (ed.gov) </a:t>
            </a:r>
            <a:r>
              <a:rPr lang="en-US" dirty="0">
                <a:latin typeface="Segoe UI" panose="020B0502040204020203" pitchFamily="34" charset="0"/>
                <a:cs typeface="Segoe UI" panose="020B0502040204020203" pitchFamily="34" charset="0"/>
              </a:rPr>
              <a:t>(5 minutes) Module 6, Handout 2</a:t>
            </a:r>
            <a:endParaRPr dirty="0">
              <a:latin typeface="Segoe UI" panose="020B0502040204020203" pitchFamily="34" charset="0"/>
              <a:cs typeface="Segoe UI" panose="020B0502040204020203" pitchFamily="34" charset="0"/>
            </a:endParaRPr>
          </a:p>
          <a:p>
            <a:pPr marL="171450" lvl="0" indent="-171450" algn="l" rtl="0">
              <a:spcBef>
                <a:spcPts val="0"/>
              </a:spcBef>
              <a:spcAft>
                <a:spcPts val="0"/>
              </a:spcAft>
              <a:buFont typeface="Arial" panose="020B0604020202020204" pitchFamily="34" charset="0"/>
              <a:buChar char="•"/>
            </a:pPr>
            <a:r>
              <a:rPr lang="en-US" dirty="0">
                <a:latin typeface="Segoe UI" panose="020B0502040204020203" pitchFamily="34" charset="0"/>
                <a:cs typeface="Segoe UI" panose="020B0502040204020203" pitchFamily="34" charset="0"/>
              </a:rPr>
              <a:t>Participants then individually reflect using the questions on the slide (10 minutes)</a:t>
            </a:r>
            <a:endParaRPr dirty="0">
              <a:latin typeface="Segoe UI" panose="020B0502040204020203" pitchFamily="34" charset="0"/>
              <a:cs typeface="Segoe UI" panose="020B0502040204020203" pitchFamily="34" charset="0"/>
            </a:endParaRPr>
          </a:p>
          <a:p>
            <a:pPr marL="171450" lvl="0" indent="-171450" algn="l" rtl="0">
              <a:spcBef>
                <a:spcPts val="0"/>
              </a:spcBef>
              <a:spcAft>
                <a:spcPts val="0"/>
              </a:spcAft>
              <a:buFont typeface="Arial" panose="020B0604020202020204" pitchFamily="34" charset="0"/>
              <a:buChar char="•"/>
            </a:pPr>
            <a:r>
              <a:rPr lang="en-US" dirty="0">
                <a:latin typeface="Segoe UI" panose="020B0502040204020203" pitchFamily="34" charset="0"/>
                <a:cs typeface="Segoe UI" panose="020B0502040204020203" pitchFamily="34" charset="0"/>
              </a:rPr>
              <a:t>Small Group share out learnings from reading the text and share reflections on the questions (10 minutes)</a:t>
            </a:r>
            <a:endParaRPr dirty="0">
              <a:latin typeface="Segoe UI" panose="020B0502040204020203" pitchFamily="34" charset="0"/>
              <a:cs typeface="Segoe UI" panose="020B0502040204020203" pitchFamily="34" charset="0"/>
            </a:endParaRPr>
          </a:p>
        </p:txBody>
      </p:sp>
      <p:sp>
        <p:nvSpPr>
          <p:cNvPr id="454" name="Google Shape;454;g15a9077941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b1cf61dbef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1b1cf61dbef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egoe UI" panose="020B0502040204020203" pitchFamily="34" charset="0"/>
                <a:cs typeface="Segoe UI" panose="020B0502040204020203" pitchFamily="34" charset="0"/>
              </a:rPr>
              <a:t>Facilitator notes </a:t>
            </a:r>
            <a:r>
              <a:rPr lang="en-US" dirty="0">
                <a:latin typeface="Segoe UI" panose="020B0502040204020203" pitchFamily="34" charset="0"/>
                <a:cs typeface="Segoe UI" panose="020B0502040204020203" pitchFamily="34" charset="0"/>
              </a:rPr>
              <a:t>(2 minutes)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Segoe UI" panose="020B0502040204020203" pitchFamily="34" charset="0"/>
                <a:cs typeface="Segoe UI" panose="020B0502040204020203" pitchFamily="34" charset="0"/>
              </a:rPr>
              <a:t>Connect again to the definitions previously shared on slide 7 focused on just formative assessment &amp; feedback.  These definitions are from the revised SGG rubric available at </a:t>
            </a:r>
            <a:r>
              <a:rPr lang="en-US" dirty="0">
                <a:hlinkClick r:id="rId3"/>
              </a:rPr>
              <a:t>Final Revised Student Growth Goal Rubrics (ospi.k12.wa.us)</a:t>
            </a:r>
            <a:endParaRPr lang="en-US"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lang="en-US"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Have participants identify a word or words that resonate with them and make connections to their own understanding of summative and formative assessment and feedback/interaction.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dirty="0"/>
          </a:p>
        </p:txBody>
      </p:sp>
      <p:sp>
        <p:nvSpPr>
          <p:cNvPr id="463" name="Google Shape;463;g1b1cf61dbef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a374d6c316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a374d6c316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t>Facilitator notes </a:t>
            </a:r>
            <a:r>
              <a:rPr lang="en-US" dirty="0"/>
              <a:t>(10 minutes) </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i="1" dirty="0"/>
              <a:t>John Hattie indicates in his research that </a:t>
            </a:r>
            <a:r>
              <a:rPr lang="en-US" i="1" dirty="0">
                <a:solidFill>
                  <a:srgbClr val="231F20"/>
                </a:solidFill>
                <a:highlight>
                  <a:schemeClr val="lt1"/>
                </a:highlight>
              </a:rPr>
              <a:t>the average effect size was 0.4, a marker that represented a year’s growth per year of schooling for a student. Anything above 0.4 would have a greater positive effect on student learning. Therefore. effective feedback .73 indicates  slightly under two year’s growth per year. </a:t>
            </a:r>
            <a:endParaRPr i="1" dirty="0">
              <a:solidFill>
                <a:srgbClr val="231F20"/>
              </a:solidFill>
              <a:highlight>
                <a:schemeClr val="lt1"/>
              </a:highlight>
            </a:endParaRPr>
          </a:p>
          <a:p>
            <a:pPr marL="0" lvl="0" indent="0" algn="l" rtl="0">
              <a:spcBef>
                <a:spcPts val="0"/>
              </a:spcBef>
              <a:spcAft>
                <a:spcPts val="0"/>
              </a:spcAft>
              <a:buClr>
                <a:schemeClr val="dk1"/>
              </a:buClr>
              <a:buSzPts val="1100"/>
              <a:buFont typeface="Arial"/>
              <a:buNone/>
            </a:pPr>
            <a:endParaRPr lang="en-US" dirty="0">
              <a:solidFill>
                <a:srgbClr val="231F20"/>
              </a:solidFill>
              <a:highlight>
                <a:schemeClr val="lt1"/>
              </a:highlight>
            </a:endParaRPr>
          </a:p>
          <a:p>
            <a:pPr marL="0" lvl="0" indent="0" algn="l" rtl="0">
              <a:spcBef>
                <a:spcPts val="0"/>
              </a:spcBef>
              <a:spcAft>
                <a:spcPts val="0"/>
              </a:spcAft>
              <a:buClr>
                <a:schemeClr val="dk1"/>
              </a:buClr>
              <a:buSzPts val="1100"/>
              <a:buFont typeface="Arial"/>
              <a:buNone/>
            </a:pPr>
            <a:r>
              <a:rPr lang="en-US" dirty="0">
                <a:solidFill>
                  <a:srgbClr val="231F20"/>
                </a:solidFill>
                <a:highlight>
                  <a:schemeClr val="lt1"/>
                </a:highlight>
              </a:rPr>
              <a:t>In small groups have participants share how they provide feedback to their students, how they collect student feedback, and how it informs their instruction. </a:t>
            </a:r>
            <a:endParaRPr dirty="0"/>
          </a:p>
          <a:p>
            <a:pPr marL="0" lvl="0" indent="0" algn="l" rtl="0">
              <a:spcBef>
                <a:spcPts val="0"/>
              </a:spcBef>
              <a:spcAft>
                <a:spcPts val="0"/>
              </a:spcAft>
              <a:buClr>
                <a:schemeClr val="dk1"/>
              </a:buClr>
              <a:buSzPts val="1100"/>
              <a:buFont typeface="Arial"/>
              <a:buNone/>
            </a:pPr>
            <a:r>
              <a:rPr lang="en-US" dirty="0"/>
              <a:t>John Hattie resource: </a:t>
            </a:r>
            <a:r>
              <a:rPr lang="en-US" u="sng" dirty="0">
                <a:solidFill>
                  <a:srgbClr val="AF4345"/>
                </a:solidFill>
                <a:hlinkClick r:id="rId3">
                  <a:extLst>
                    <a:ext uri="{A12FA001-AC4F-418D-AE19-62706E023703}">
                      <ahyp:hlinkClr xmlns:ahyp="http://schemas.microsoft.com/office/drawing/2018/hyperlinkcolor" val="tx"/>
                    </a:ext>
                  </a:extLst>
                </a:hlinkClick>
              </a:rPr>
              <a:t>https://www.visiblelearningmetax.com/</a:t>
            </a:r>
            <a:endParaRPr dirty="0">
              <a:solidFill>
                <a:srgbClr val="5E696C"/>
              </a:solidFil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471" name="Google Shape;471;g1a374d6c316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519307c7d1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1519307c7d1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Facilitator notes </a:t>
            </a:r>
            <a:r>
              <a:rPr lang="en-US" dirty="0"/>
              <a:t>(2 minutes)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Read quotes and then go to next slide for the activity that supports these quotes.</a:t>
            </a:r>
            <a:endParaRPr dirty="0"/>
          </a:p>
        </p:txBody>
      </p:sp>
      <p:sp>
        <p:nvSpPr>
          <p:cNvPr id="480" name="Google Shape;480;g1519307c7d1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619aff68f9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1619aff68f9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latin typeface="Segoe UI" panose="020B0502040204020203" pitchFamily="34" charset="0"/>
                <a:cs typeface="Segoe UI" panose="020B0502040204020203" pitchFamily="34" charset="0"/>
              </a:rPr>
              <a:t>Facilitator notes </a:t>
            </a:r>
            <a:r>
              <a:rPr lang="en-US" dirty="0">
                <a:latin typeface="Segoe UI" panose="020B0502040204020203" pitchFamily="34" charset="0"/>
                <a:cs typeface="Segoe UI" panose="020B0502040204020203" pitchFamily="34" charset="0"/>
              </a:rPr>
              <a:t>(25 minutes)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r>
              <a:rPr lang="en-US" dirty="0">
                <a:latin typeface="Segoe UI" panose="020B0502040204020203" pitchFamily="34" charset="0"/>
                <a:cs typeface="Segoe UI" panose="020B0502040204020203" pitchFamily="34" charset="0"/>
              </a:rPr>
              <a:t>Activity = Partner Read (10 minutes)</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endParaRPr lang="en-US" dirty="0">
              <a:latin typeface="Segoe UI" panose="020B0502040204020203" pitchFamily="34" charset="0"/>
              <a:cs typeface="Segoe UI" panose="020B0502040204020203" pitchFamily="34" charset="0"/>
            </a:endParaRPr>
          </a:p>
          <a:p>
            <a:pPr marL="171450" lvl="0" indent="-171450" algn="l" rtl="0">
              <a:spcBef>
                <a:spcPts val="0"/>
              </a:spcBef>
              <a:spcAft>
                <a:spcPts val="0"/>
              </a:spcAft>
              <a:buClr>
                <a:schemeClr val="dk1"/>
              </a:buClr>
              <a:buSzPts val="1100"/>
              <a:buFont typeface="Arial" panose="020B0604020202020204" pitchFamily="34" charset="0"/>
              <a:buChar char="•"/>
            </a:pPr>
            <a:r>
              <a:rPr lang="en-US" dirty="0">
                <a:latin typeface="Segoe UI" panose="020B0502040204020203" pitchFamily="34" charset="0"/>
                <a:cs typeface="Segoe UI" panose="020B0502040204020203" pitchFamily="34" charset="0"/>
              </a:rPr>
              <a:t>Partner 1 reads the  </a:t>
            </a:r>
            <a:r>
              <a:rPr lang="en-US" dirty="0" err="1">
                <a:latin typeface="Segoe UI" panose="020B0502040204020203" pitchFamily="34" charset="0"/>
                <a:cs typeface="Segoe UI" panose="020B0502040204020203" pitchFamily="34" charset="0"/>
              </a:rPr>
              <a:t>Zaretta</a:t>
            </a:r>
            <a:r>
              <a:rPr lang="en-US" dirty="0">
                <a:latin typeface="Segoe UI" panose="020B0502040204020203" pitchFamily="34" charset="0"/>
                <a:cs typeface="Segoe UI" panose="020B0502040204020203" pitchFamily="34" charset="0"/>
              </a:rPr>
              <a:t> Hammond’s text, Module 6 handout 3</a:t>
            </a:r>
          </a:p>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FF0000"/>
                </a:solidFill>
                <a:latin typeface="Segoe UI" panose="020B0502040204020203" pitchFamily="34" charset="0"/>
                <a:cs typeface="Segoe UI" panose="020B0502040204020203" pitchFamily="34" charset="0"/>
              </a:rPr>
              <a:t>Partner 2 reads the Boston Public Schools available at </a:t>
            </a:r>
            <a:r>
              <a:rPr lang="en-US" dirty="0">
                <a:latin typeface="Segoe UI" panose="020B0502040204020203" pitchFamily="34" charset="0"/>
                <a:cs typeface="Segoe UI" panose="020B0502040204020203" pitchFamily="34" charset="0"/>
                <a:hlinkClick r:id="rId3"/>
              </a:rPr>
              <a:t>Essential_Practice-_Provide_Effective_Feedback.pdf (bostonpublicschools.org)</a:t>
            </a:r>
            <a:r>
              <a:rPr lang="en-US" dirty="0">
                <a:latin typeface="Segoe UI" panose="020B0502040204020203" pitchFamily="34" charset="0"/>
                <a:cs typeface="Segoe UI" panose="020B0502040204020203" pitchFamily="34" charset="0"/>
              </a:rPr>
              <a:t> Module 6 Handout 4</a:t>
            </a:r>
            <a:endParaRPr lang="en-US" dirty="0">
              <a:solidFill>
                <a:srgbClr val="FF0000"/>
              </a:solidFill>
              <a:latin typeface="Segoe UI" panose="020B0502040204020203" pitchFamily="34" charset="0"/>
              <a:cs typeface="Segoe UI" panose="020B0502040204020203" pitchFamily="34" charset="0"/>
            </a:endParaRPr>
          </a:p>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FF0000"/>
                </a:solidFill>
                <a:latin typeface="Segoe UI" panose="020B0502040204020203" pitchFamily="34" charset="0"/>
                <a:cs typeface="Segoe UI" panose="020B0502040204020203" pitchFamily="34" charset="0"/>
              </a:rPr>
              <a:t>Each person shares key points from the text and discuss their current practices focused on the statements in the slide </a:t>
            </a:r>
          </a:p>
          <a:p>
            <a:pPr marL="171450" lvl="0" indent="-171450" algn="l" rtl="0">
              <a:spcBef>
                <a:spcPts val="0"/>
              </a:spcBef>
              <a:spcAft>
                <a:spcPts val="0"/>
              </a:spcAft>
              <a:buClr>
                <a:schemeClr val="dk1"/>
              </a:buClr>
              <a:buSzPts val="1100"/>
              <a:buFont typeface="Arial" panose="020B0604020202020204" pitchFamily="34" charset="0"/>
              <a:buChar char="•"/>
            </a:pPr>
            <a:r>
              <a:rPr lang="en-US" dirty="0">
                <a:latin typeface="Segoe UI" panose="020B0502040204020203" pitchFamily="34" charset="0"/>
                <a:cs typeface="Segoe UI" panose="020B0502040204020203" pitchFamily="34" charset="0"/>
              </a:rPr>
              <a:t>Share &amp; Discuss (15 minute) Each partner shares key points from their text and then discuss 1.  Identify what aligns with your feedback processes and what may need to be more fully developed.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endParaRPr dirty="0">
              <a:solidFill>
                <a:srgbClr val="FF0000"/>
              </a:solidFill>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dirty="0"/>
          </a:p>
        </p:txBody>
      </p:sp>
      <p:sp>
        <p:nvSpPr>
          <p:cNvPr id="488" name="Google Shape;488;g1619aff68f9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b1cf61dbef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b1cf61dbef_6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egoe UI" panose="020B0502040204020203" pitchFamily="34" charset="0"/>
                <a:ea typeface="Quattrocento Sans"/>
                <a:cs typeface="Segoe UI" panose="020B0502040204020203" pitchFamily="34" charset="0"/>
                <a:sym typeface="Quattrocento Sans"/>
              </a:rPr>
              <a:t>Facilitator notes </a:t>
            </a:r>
            <a:r>
              <a:rPr lang="en-US" dirty="0">
                <a:latin typeface="Segoe UI" panose="020B0502040204020203" pitchFamily="34" charset="0"/>
                <a:ea typeface="Quattrocento Sans"/>
                <a:cs typeface="Segoe UI" panose="020B0502040204020203" pitchFamily="34" charset="0"/>
                <a:sym typeface="Quattrocento Sans"/>
              </a:rPr>
              <a:t>(15 minutes) </a:t>
            </a:r>
          </a:p>
          <a:p>
            <a:pPr marL="0" lvl="0" indent="0" algn="l" rtl="0">
              <a:spcBef>
                <a:spcPts val="0"/>
              </a:spcBef>
              <a:spcAft>
                <a:spcPts val="0"/>
              </a:spcAft>
              <a:buNone/>
            </a:pPr>
            <a:endParaRPr lang="en-US"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dirty="0">
                <a:latin typeface="Segoe UI" panose="020B0502040204020203" pitchFamily="34" charset="0"/>
                <a:ea typeface="Quattrocento Sans"/>
                <a:cs typeface="Segoe UI" panose="020B0502040204020203" pitchFamily="34" charset="0"/>
                <a:sym typeface="Quattrocento Sans"/>
              </a:rPr>
              <a:t>Pause, Read, and Reflect found in the Module 6 handouts – handout 5</a:t>
            </a:r>
          </a:p>
          <a:p>
            <a:pPr marL="0" lvl="0" indent="0" algn="l" rtl="0">
              <a:spcBef>
                <a:spcPts val="0"/>
              </a:spcBef>
              <a:spcAft>
                <a:spcPts val="0"/>
              </a:spcAft>
              <a:buNone/>
            </a:pPr>
            <a:endParaRPr dirty="0">
              <a:solidFill>
                <a:srgbClr val="FF0000"/>
              </a:solidFill>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dirty="0">
                <a:latin typeface="Segoe UI" panose="020B0502040204020203" pitchFamily="34" charset="0"/>
                <a:ea typeface="Quattrocento Sans"/>
                <a:cs typeface="Segoe UI" panose="020B0502040204020203" pitchFamily="34" charset="0"/>
                <a:sym typeface="Quattrocento Sans"/>
              </a:rPr>
              <a:t>Provide an opportunity for participants to share their reflections after reading the examples in the handout. </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15000"/>
              </a:lnSpc>
              <a:spcBef>
                <a:spcPts val="1200"/>
              </a:spcBef>
              <a:spcAft>
                <a:spcPts val="0"/>
              </a:spcAft>
              <a:buNone/>
            </a:pPr>
            <a:endParaRPr lang="en-US"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15000"/>
              </a:lnSpc>
              <a:spcBef>
                <a:spcPts val="1200"/>
              </a:spcBef>
              <a:spcAft>
                <a:spcPts val="0"/>
              </a:spcAft>
              <a:buNone/>
            </a:pPr>
            <a:r>
              <a:rPr lang="en-US" dirty="0">
                <a:latin typeface="Segoe UI" panose="020B0502040204020203" pitchFamily="34" charset="0"/>
                <a:ea typeface="Quattrocento Sans"/>
                <a:cs typeface="Segoe UI" panose="020B0502040204020203" pitchFamily="34" charset="0"/>
                <a:sym typeface="Quattrocento Sans"/>
              </a:rPr>
              <a:t>Assessment Terms for Student Growth Goals is available at: </a:t>
            </a:r>
            <a:r>
              <a:rPr lang="en-US" dirty="0">
                <a:hlinkClick r:id="rId3"/>
              </a:rPr>
              <a:t>Assessment Terms for Student Growth Goals (ospi.k12.wa.us)</a:t>
            </a:r>
            <a:endParaRPr lang="en-US" dirty="0">
              <a:solidFill>
                <a:srgbClr val="40403D"/>
              </a:solidFill>
              <a:highlight>
                <a:srgbClr val="F7F5EB"/>
              </a:highlight>
              <a:latin typeface="Segoe UI" panose="020B0502040204020203" pitchFamily="34" charset="0"/>
              <a:ea typeface="Quattrocento Sans"/>
              <a:cs typeface="Segoe UI" panose="020B0502040204020203" pitchFamily="34" charset="0"/>
              <a:sym typeface="Quattrocento Sans"/>
            </a:endParaRPr>
          </a:p>
          <a:p>
            <a:pPr marL="0" lvl="0" indent="0" algn="l" rtl="0">
              <a:lnSpc>
                <a:spcPct val="115000"/>
              </a:lnSpc>
              <a:spcBef>
                <a:spcPts val="1200"/>
              </a:spcBef>
              <a:spcAft>
                <a:spcPts val="1200"/>
              </a:spcAft>
              <a:buNone/>
            </a:pPr>
            <a:endParaRPr lang="en-US" dirty="0">
              <a:solidFill>
                <a:srgbClr val="FF0000"/>
              </a:solidFill>
            </a:endParaRPr>
          </a:p>
        </p:txBody>
      </p:sp>
      <p:sp>
        <p:nvSpPr>
          <p:cNvPr id="496" name="Google Shape;496;g1b1cf61dbef_6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1e39cdd0ac_3_1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latin typeface="Segoe UI" panose="020B0502040204020203" pitchFamily="34" charset="0"/>
                <a:ea typeface="Quattrocento Sans"/>
                <a:cs typeface="Segoe UI" panose="020B0502040204020203" pitchFamily="34" charset="0"/>
                <a:sym typeface="Quattrocento Sans"/>
              </a:rPr>
              <a:t>Facilitator notes </a:t>
            </a:r>
            <a:r>
              <a:rPr lang="en-US" dirty="0">
                <a:latin typeface="Segoe UI" panose="020B0502040204020203" pitchFamily="34" charset="0"/>
                <a:ea typeface="Quattrocento Sans"/>
                <a:cs typeface="Segoe UI" panose="020B0502040204020203" pitchFamily="34" charset="0"/>
                <a:sym typeface="Quattrocento Sans"/>
              </a:rPr>
              <a:t>(15 minutes) </a:t>
            </a:r>
          </a:p>
          <a:p>
            <a:pPr marL="0" lvl="0" indent="0" algn="l" rtl="0">
              <a:spcBef>
                <a:spcPts val="0"/>
              </a:spcBef>
              <a:spcAft>
                <a:spcPts val="0"/>
              </a:spcAft>
              <a:buClr>
                <a:schemeClr val="dk1"/>
              </a:buClr>
              <a:buSzPts val="1100"/>
              <a:buFont typeface="Arial"/>
              <a:buNone/>
            </a:pPr>
            <a:endParaRPr lang="en-US"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dirty="0">
                <a:latin typeface="Segoe UI" panose="020B0502040204020203" pitchFamily="34" charset="0"/>
                <a:ea typeface="Quattrocento Sans"/>
                <a:cs typeface="Segoe UI" panose="020B0502040204020203" pitchFamily="34" charset="0"/>
                <a:sym typeface="Quattrocento Sans"/>
              </a:rPr>
              <a:t>Culturally Responsive Formative Assessment</a:t>
            </a:r>
            <a:r>
              <a:rPr lang="en-US" dirty="0">
                <a:solidFill>
                  <a:schemeClr val="dk1"/>
                </a:solidFill>
                <a:latin typeface="Segoe UI" panose="020B0502040204020203" pitchFamily="34" charset="0"/>
                <a:ea typeface="Quattrocento Sans"/>
                <a:cs typeface="Segoe UI" panose="020B0502040204020203" pitchFamily="34" charset="0"/>
                <a:sym typeface="Quattrocento Sans"/>
              </a:rPr>
              <a:t> </a:t>
            </a:r>
            <a:r>
              <a:rPr lang="en-US" dirty="0">
                <a:solidFill>
                  <a:srgbClr val="40403D"/>
                </a:solidFill>
                <a:latin typeface="Segoe UI" panose="020B0502040204020203" pitchFamily="34" charset="0"/>
                <a:ea typeface="Quattrocento Sans"/>
                <a:cs typeface="Segoe UI" panose="020B0502040204020203" pitchFamily="34" charset="0"/>
                <a:sym typeface="Quattrocento Sans"/>
              </a:rPr>
              <a:t>Video is available at </a:t>
            </a:r>
            <a:r>
              <a:rPr lang="en-US" dirty="0">
                <a:hlinkClick r:id="rId3"/>
              </a:rPr>
              <a:t>Culturally Responsive Formative Assessment Overview - YouTube</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endParaRPr lang="en-US"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dirty="0">
                <a:latin typeface="Segoe UI" panose="020B0502040204020203" pitchFamily="34" charset="0"/>
                <a:ea typeface="Quattrocento Sans"/>
                <a:cs typeface="Segoe UI" panose="020B0502040204020203" pitchFamily="34" charset="0"/>
                <a:sym typeface="Quattrocento Sans"/>
              </a:rPr>
              <a:t>Watch </a:t>
            </a:r>
            <a:r>
              <a:rPr lang="en-US" b="1" dirty="0">
                <a:latin typeface="Segoe UI" panose="020B0502040204020203" pitchFamily="34" charset="0"/>
                <a:ea typeface="Quattrocento Sans"/>
                <a:cs typeface="Segoe UI" panose="020B0502040204020203" pitchFamily="34" charset="0"/>
                <a:sym typeface="Quattrocento Sans"/>
              </a:rPr>
              <a:t>the first 6:47</a:t>
            </a:r>
            <a:endParaRPr b="1"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b="0" dirty="0">
                <a:latin typeface="Segoe UI" panose="020B0502040204020203" pitchFamily="34" charset="0"/>
                <a:ea typeface="Quattrocento Sans"/>
                <a:cs typeface="Segoe UI" panose="020B0502040204020203" pitchFamily="34" charset="0"/>
                <a:sym typeface="Quattrocento Sans"/>
              </a:rPr>
              <a:t>Before watching, offer the listening prompt </a:t>
            </a:r>
            <a:r>
              <a:rPr lang="en-US" dirty="0">
                <a:latin typeface="Segoe UI" panose="020B0502040204020203" pitchFamily="34" charset="0"/>
                <a:ea typeface="Quattrocento Sans"/>
                <a:cs typeface="Segoe UI" panose="020B0502040204020203" pitchFamily="34" charset="0"/>
                <a:sym typeface="Quattrocento Sans"/>
              </a:rPr>
              <a:t>- </a:t>
            </a:r>
            <a:r>
              <a:rPr lang="en-US" i="1" dirty="0">
                <a:latin typeface="Segoe UI" panose="020B0502040204020203" pitchFamily="34" charset="0"/>
                <a:ea typeface="Quattrocento Sans"/>
                <a:cs typeface="Segoe UI" panose="020B0502040204020203" pitchFamily="34" charset="0"/>
                <a:sym typeface="Quattrocento Sans"/>
              </a:rPr>
              <a:t>What makes you pause and think?  </a:t>
            </a:r>
            <a:endParaRPr i="1"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dirty="0">
                <a:latin typeface="Segoe UI" panose="020B0502040204020203" pitchFamily="34" charset="0"/>
                <a:ea typeface="Quattrocento Sans"/>
                <a:cs typeface="Segoe UI" panose="020B0502040204020203" pitchFamily="34" charset="0"/>
                <a:sym typeface="Quattrocento Sans"/>
              </a:rPr>
              <a:t>Discuss these questions after viewing the first 6:47 minutes of the video: </a:t>
            </a:r>
            <a:endParaRPr dirty="0">
              <a:latin typeface="Segoe UI" panose="020B0502040204020203" pitchFamily="34" charset="0"/>
              <a:ea typeface="Quattrocento Sans"/>
              <a:cs typeface="Segoe UI" panose="020B0502040204020203" pitchFamily="34" charset="0"/>
              <a:sym typeface="Quattrocento Sans"/>
            </a:endParaRPr>
          </a:p>
          <a:p>
            <a:pPr marL="457200" lvl="0" indent="-317500" algn="l" rtl="0">
              <a:spcBef>
                <a:spcPts val="0"/>
              </a:spcBef>
              <a:spcAft>
                <a:spcPts val="0"/>
              </a:spcAft>
              <a:buSzPts val="1400"/>
              <a:buFont typeface="Quattrocento Sans"/>
              <a:buChar char="●"/>
            </a:pPr>
            <a:r>
              <a:rPr lang="en-US" i="1" dirty="0">
                <a:latin typeface="Segoe UI" panose="020B0502040204020203" pitchFamily="34" charset="0"/>
                <a:ea typeface="Quattrocento Sans"/>
                <a:cs typeface="Segoe UI" panose="020B0502040204020203" pitchFamily="34" charset="0"/>
                <a:sym typeface="Quattrocento Sans"/>
              </a:rPr>
              <a:t>When listening to Serena, what made you pause and think?  (Prior knowledge, engagement, student assets and your own learning experiences)</a:t>
            </a:r>
            <a:endParaRPr i="1" dirty="0">
              <a:latin typeface="Segoe UI" panose="020B0502040204020203" pitchFamily="34" charset="0"/>
              <a:ea typeface="Quattrocento Sans"/>
              <a:cs typeface="Segoe UI" panose="020B0502040204020203" pitchFamily="34" charset="0"/>
              <a:sym typeface="Quattrocento Sans"/>
            </a:endParaRPr>
          </a:p>
          <a:p>
            <a:pPr marL="457200" lvl="0" indent="-317500" algn="l" rtl="0">
              <a:spcBef>
                <a:spcPts val="0"/>
              </a:spcBef>
              <a:spcAft>
                <a:spcPts val="0"/>
              </a:spcAft>
              <a:buSzPts val="1400"/>
              <a:buFont typeface="Quattrocento Sans"/>
              <a:buChar char="●"/>
            </a:pPr>
            <a:r>
              <a:rPr lang="en-US" i="1" dirty="0">
                <a:latin typeface="Segoe UI" panose="020B0502040204020203" pitchFamily="34" charset="0"/>
                <a:ea typeface="Quattrocento Sans"/>
                <a:cs typeface="Segoe UI" panose="020B0502040204020203" pitchFamily="34" charset="0"/>
                <a:sym typeface="Quattrocento Sans"/>
              </a:rPr>
              <a:t>How do you gain understanding of your students’ assets?  </a:t>
            </a:r>
            <a:endParaRPr i="1" dirty="0">
              <a:latin typeface="Segoe UI" panose="020B0502040204020203" pitchFamily="34" charset="0"/>
              <a:ea typeface="Quattrocento Sans"/>
              <a:cs typeface="Segoe UI" panose="020B0502040204020203" pitchFamily="34" charset="0"/>
              <a:sym typeface="Quattrocento Sans"/>
            </a:endParaRPr>
          </a:p>
          <a:p>
            <a:pPr marL="457200" lvl="0" indent="-317500" algn="l" rtl="0">
              <a:spcBef>
                <a:spcPts val="0"/>
              </a:spcBef>
              <a:spcAft>
                <a:spcPts val="0"/>
              </a:spcAft>
              <a:buSzPts val="1400"/>
              <a:buFont typeface="Quattrocento Sans"/>
              <a:buChar char="●"/>
            </a:pPr>
            <a:r>
              <a:rPr lang="en-US" i="1" dirty="0">
                <a:latin typeface="Segoe UI" panose="020B0502040204020203" pitchFamily="34" charset="0"/>
                <a:ea typeface="Quattrocento Sans"/>
                <a:cs typeface="Segoe UI" panose="020B0502040204020203" pitchFamily="34" charset="0"/>
                <a:sym typeface="Quattrocento Sans"/>
              </a:rPr>
              <a:t>How do you access students’ prior knowledge?</a:t>
            </a:r>
            <a:endParaRPr i="1"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solidFill>
                <a:srgbClr val="FF0000"/>
              </a:solidFill>
            </a:endParaRPr>
          </a:p>
        </p:txBody>
      </p:sp>
      <p:sp>
        <p:nvSpPr>
          <p:cNvPr id="503" name="Google Shape;503;g11e39cdd0ac_3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5a9077941b_2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latin typeface="Segoe UI" panose="020B0502040204020203" pitchFamily="34" charset="0"/>
                <a:ea typeface="Quattrocento Sans"/>
                <a:cs typeface="Segoe UI" panose="020B0502040204020203" pitchFamily="34" charset="0"/>
                <a:sym typeface="Quattrocento Sans"/>
              </a:rPr>
              <a:t>Facilitator notes </a:t>
            </a:r>
            <a:r>
              <a:rPr lang="en-US" dirty="0">
                <a:latin typeface="Segoe UI" panose="020B0502040204020203" pitchFamily="34" charset="0"/>
                <a:ea typeface="Quattrocento Sans"/>
                <a:cs typeface="Segoe UI" panose="020B0502040204020203" pitchFamily="34" charset="0"/>
                <a:sym typeface="Quattrocento Sans"/>
              </a:rPr>
              <a:t>(15 mins)</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dirty="0">
                <a:solidFill>
                  <a:srgbClr val="40403D"/>
                </a:solidFill>
                <a:latin typeface="Segoe UI" panose="020B0502040204020203" pitchFamily="34" charset="0"/>
                <a:ea typeface="Quattrocento Sans"/>
                <a:cs typeface="Segoe UI" panose="020B0502040204020203" pitchFamily="34" charset="0"/>
                <a:sym typeface="Quattrocento Sans"/>
              </a:rPr>
              <a:t>Video is available at </a:t>
            </a:r>
            <a:r>
              <a:rPr lang="en-US" dirty="0">
                <a:hlinkClick r:id="rId3"/>
              </a:rPr>
              <a:t>Culturally Responsive Formative Assessment Overview - YouTube</a:t>
            </a:r>
            <a:endParaRPr lang="en-US"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b="1" dirty="0">
                <a:latin typeface="Segoe UI" panose="020B0502040204020203" pitchFamily="34" charset="0"/>
                <a:ea typeface="Quattrocento Sans"/>
                <a:cs typeface="Segoe UI" panose="020B0502040204020203" pitchFamily="34" charset="0"/>
                <a:sym typeface="Quattrocento Sans"/>
              </a:rPr>
              <a:t>Watch from 8:54-11:00</a:t>
            </a:r>
          </a:p>
          <a:p>
            <a:pPr marL="0" lvl="0" indent="0" algn="l" rtl="0">
              <a:spcBef>
                <a:spcPts val="0"/>
              </a:spcBef>
              <a:spcAft>
                <a:spcPts val="0"/>
              </a:spcAft>
              <a:buClr>
                <a:schemeClr val="dk1"/>
              </a:buClr>
              <a:buSzPts val="1100"/>
              <a:buFont typeface="Arial"/>
              <a:buNone/>
            </a:pPr>
            <a:r>
              <a:rPr lang="en-US" dirty="0">
                <a:latin typeface="Segoe UI" panose="020B0502040204020203" pitchFamily="34" charset="0"/>
                <a:ea typeface="Quattrocento Sans"/>
                <a:cs typeface="Segoe UI" panose="020B0502040204020203" pitchFamily="34" charset="0"/>
                <a:sym typeface="Quattrocento Sans"/>
              </a:rPr>
              <a:t>Listening prompt - </a:t>
            </a:r>
            <a:r>
              <a:rPr lang="en-US" i="1" dirty="0">
                <a:latin typeface="Segoe UI" panose="020B0502040204020203" pitchFamily="34" charset="0"/>
                <a:ea typeface="Quattrocento Sans"/>
                <a:cs typeface="Segoe UI" panose="020B0502040204020203" pitchFamily="34" charset="0"/>
                <a:sym typeface="Quattrocento Sans"/>
              </a:rPr>
              <a:t>What adds to your thinking from the first video?  </a:t>
            </a:r>
            <a:endParaRPr i="1"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dirty="0">
                <a:latin typeface="Segoe UI" panose="020B0502040204020203" pitchFamily="34" charset="0"/>
                <a:ea typeface="Quattrocento Sans"/>
                <a:cs typeface="Segoe UI" panose="020B0502040204020203" pitchFamily="34" charset="0"/>
                <a:sym typeface="Quattrocento Sans"/>
              </a:rPr>
              <a:t>Discuss the question after watching this portion of the video,  </a:t>
            </a:r>
            <a:r>
              <a:rPr lang="en-US" i="1" dirty="0">
                <a:latin typeface="Segoe UI" panose="020B0502040204020203" pitchFamily="34" charset="0"/>
                <a:ea typeface="Quattrocento Sans"/>
                <a:cs typeface="Segoe UI" panose="020B0502040204020203" pitchFamily="34" charset="0"/>
                <a:sym typeface="Quattrocento Sans"/>
              </a:rPr>
              <a:t>How do you design learning experiences based on what lies beneath the tip of the iceberg?  </a:t>
            </a:r>
            <a:endParaRPr i="1"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dirty="0">
              <a:solidFill>
                <a:srgbClr val="FF0000"/>
              </a:solidFill>
            </a:endParaRPr>
          </a:p>
        </p:txBody>
      </p:sp>
      <p:sp>
        <p:nvSpPr>
          <p:cNvPr id="512" name="Google Shape;512;g15a9077941b_2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5a9077941b_2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latin typeface="Segoe UI" panose="020B0502040204020203" pitchFamily="34" charset="0"/>
                <a:ea typeface="Quattrocento Sans"/>
                <a:cs typeface="Segoe UI" panose="020B0502040204020203" pitchFamily="34" charset="0"/>
                <a:sym typeface="Quattrocento Sans"/>
              </a:rPr>
              <a:t>Facilitator notes </a:t>
            </a:r>
            <a:r>
              <a:rPr lang="en-US" dirty="0">
                <a:latin typeface="Segoe UI" panose="020B0502040204020203" pitchFamily="34" charset="0"/>
                <a:ea typeface="Quattrocento Sans"/>
                <a:cs typeface="Segoe UI" panose="020B0502040204020203" pitchFamily="34" charset="0"/>
                <a:sym typeface="Quattrocento Sans"/>
              </a:rPr>
              <a:t>(15  mins)</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dirty="0">
                <a:solidFill>
                  <a:srgbClr val="40403D"/>
                </a:solidFill>
                <a:latin typeface="Segoe UI" panose="020B0502040204020203" pitchFamily="34" charset="0"/>
                <a:ea typeface="Quattrocento Sans"/>
                <a:cs typeface="Segoe UI" panose="020B0502040204020203" pitchFamily="34" charset="0"/>
                <a:sym typeface="Quattrocento Sans"/>
              </a:rPr>
              <a:t>Video available at </a:t>
            </a:r>
            <a:r>
              <a:rPr lang="en-US" dirty="0">
                <a:hlinkClick r:id="rId3"/>
              </a:rPr>
              <a:t>Culturally Responsive Formative Assessment Overview - YouTube</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dirty="0">
                <a:latin typeface="Segoe UI" panose="020B0502040204020203" pitchFamily="34" charset="0"/>
                <a:ea typeface="Quattrocento Sans"/>
                <a:cs typeface="Segoe UI" panose="020B0502040204020203" pitchFamily="34" charset="0"/>
                <a:sym typeface="Quattrocento Sans"/>
              </a:rPr>
              <a:t>Watch from 11:01-14:00</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dirty="0">
                <a:latin typeface="Segoe UI" panose="020B0502040204020203" pitchFamily="34" charset="0"/>
                <a:ea typeface="Quattrocento Sans"/>
                <a:cs typeface="Segoe UI" panose="020B0502040204020203" pitchFamily="34" charset="0"/>
                <a:sym typeface="Quattrocento Sans"/>
              </a:rPr>
              <a:t>Listening prompt-   </a:t>
            </a:r>
            <a:r>
              <a:rPr lang="en-US" i="1" dirty="0">
                <a:latin typeface="Segoe UI" panose="020B0502040204020203" pitchFamily="34" charset="0"/>
                <a:ea typeface="Quattrocento Sans"/>
                <a:cs typeface="Segoe UI" panose="020B0502040204020203" pitchFamily="34" charset="0"/>
                <a:sym typeface="Quattrocento Sans"/>
              </a:rPr>
              <a:t>What connections can you make to this video that adds to your understanding of culturally responsive formative assessment?   </a:t>
            </a:r>
            <a:endParaRPr i="1"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dirty="0">
                <a:latin typeface="Segoe UI" panose="020B0502040204020203" pitchFamily="34" charset="0"/>
                <a:ea typeface="Quattrocento Sans"/>
                <a:cs typeface="Segoe UI" panose="020B0502040204020203" pitchFamily="34" charset="0"/>
                <a:sym typeface="Quattrocento Sans"/>
              </a:rPr>
              <a:t>Discussion questions</a:t>
            </a:r>
          </a:p>
          <a:p>
            <a:pPr marL="171450" lvl="0" indent="-171450" algn="l" rtl="0">
              <a:spcBef>
                <a:spcPts val="0"/>
              </a:spcBef>
              <a:spcAft>
                <a:spcPts val="0"/>
              </a:spcAft>
              <a:buClr>
                <a:schemeClr val="dk1"/>
              </a:buClr>
              <a:buSzPts val="1100"/>
              <a:buFont typeface="Arial" panose="020B0604020202020204" pitchFamily="34" charset="0"/>
              <a:buChar char="•"/>
            </a:pPr>
            <a:r>
              <a:rPr lang="en-US" i="1" dirty="0">
                <a:latin typeface="Segoe UI" panose="020B0502040204020203" pitchFamily="34" charset="0"/>
                <a:ea typeface="Quattrocento Sans"/>
                <a:cs typeface="Segoe UI" panose="020B0502040204020203" pitchFamily="34" charset="0"/>
                <a:sym typeface="Quattrocento Sans"/>
              </a:rPr>
              <a:t>What inquiry tools do you use to understand funds of knowledge, decision making, academic processes and/or conceptual understanding?   </a:t>
            </a:r>
            <a:endParaRPr i="1" dirty="0">
              <a:latin typeface="Segoe UI" panose="020B0502040204020203" pitchFamily="34" charset="0"/>
              <a:ea typeface="Quattrocento Sans"/>
              <a:cs typeface="Segoe UI" panose="020B0502040204020203" pitchFamily="34" charset="0"/>
              <a:sym typeface="Quattrocento Sans"/>
            </a:endParaRPr>
          </a:p>
          <a:p>
            <a:pPr marL="171450" lvl="0" indent="-171450" algn="l" rtl="0">
              <a:spcBef>
                <a:spcPts val="0"/>
              </a:spcBef>
              <a:spcAft>
                <a:spcPts val="0"/>
              </a:spcAft>
              <a:buClr>
                <a:schemeClr val="dk1"/>
              </a:buClr>
              <a:buSzPts val="1100"/>
              <a:buFont typeface="Arial" panose="020B0604020202020204" pitchFamily="34" charset="0"/>
              <a:buChar char="•"/>
            </a:pPr>
            <a:r>
              <a:rPr lang="en-US" i="1" dirty="0">
                <a:latin typeface="Segoe UI" panose="020B0502040204020203" pitchFamily="34" charset="0"/>
                <a:ea typeface="Quattrocento Sans"/>
                <a:cs typeface="Segoe UI" panose="020B0502040204020203" pitchFamily="34" charset="0"/>
                <a:sym typeface="Quattrocento Sans"/>
              </a:rPr>
              <a:t>Of the tools mentioned, which tool might you like to explore and interact with?  </a:t>
            </a:r>
            <a:endParaRPr i="1"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i="1" dirty="0">
                <a:solidFill>
                  <a:srgbClr val="FF0000"/>
                </a:solidFill>
                <a:latin typeface="Segoe UI" panose="020B0502040204020203" pitchFamily="34" charset="0"/>
                <a:ea typeface="Quattrocento Sans"/>
                <a:cs typeface="Segoe UI" panose="020B0502040204020203" pitchFamily="34" charset="0"/>
                <a:sym typeface="Quattrocento Sans"/>
              </a:rPr>
              <a:t> </a:t>
            </a:r>
            <a:endParaRPr i="1" dirty="0">
              <a:solidFill>
                <a:srgbClr val="FF0000"/>
              </a:solidFill>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dirty="0">
              <a:solidFill>
                <a:srgbClr val="FF0000"/>
              </a:solidFill>
            </a:endParaRPr>
          </a:p>
        </p:txBody>
      </p:sp>
      <p:sp>
        <p:nvSpPr>
          <p:cNvPr id="520" name="Google Shape;520;g15a9077941b_2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290b03674c_3_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dirty="0">
                <a:latin typeface="Segoe UI" panose="020B0502040204020203" pitchFamily="34" charset="0"/>
                <a:ea typeface="Arial"/>
                <a:cs typeface="Segoe UI" panose="020B0502040204020203" pitchFamily="34" charset="0"/>
                <a:sym typeface="Arial"/>
              </a:rPr>
              <a:t>Facilitator notes</a:t>
            </a:r>
            <a:endParaRPr sz="1100" b="1"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Segoe UI" panose="020B0502040204020203" pitchFamily="34" charset="0"/>
                <a:ea typeface="Arial"/>
                <a:cs typeface="Segoe UI" panose="020B0502040204020203" pitchFamily="34" charset="0"/>
                <a:sym typeface="Arial"/>
              </a:rPr>
              <a:t>This slide shows the modules available to support implementation of the revised Student Growth Goals. This slide may be included or omitted at the facilitator’s discretion.</a:t>
            </a:r>
            <a:endParaRPr sz="1100"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endParaRPr lang="en-US" sz="1100" i="1"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r>
              <a:rPr lang="en-US" sz="1100" i="1" dirty="0">
                <a:latin typeface="Segoe UI" panose="020B0502040204020203" pitchFamily="34" charset="0"/>
                <a:ea typeface="Arial"/>
                <a:cs typeface="Segoe UI" panose="020B0502040204020203" pitchFamily="34" charset="0"/>
                <a:sym typeface="Arial"/>
              </a:rPr>
              <a:t>These modules are offered to help deepen understanding of the Critical Attributes listed in the revised Student Growth Goal rubrics. The purpose is to open up understanding and discussion, not calibration. The learning in these slides offers an opportunity for groups to make collective meaning around the Critical Attributes in order to use the revised rubrics and engage in an evaluation process in a way that promotes learning, growth and reflection for students and educators.</a:t>
            </a:r>
            <a:endParaRPr sz="1100" i="1"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endParaRPr lang="en-US" sz="1100" i="1"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r>
              <a:rPr lang="en-US" sz="1100" i="1" dirty="0">
                <a:latin typeface="Segoe UI" panose="020B0502040204020203" pitchFamily="34" charset="0"/>
                <a:ea typeface="Arial"/>
                <a:cs typeface="Segoe UI" panose="020B0502040204020203" pitchFamily="34" charset="0"/>
                <a:sym typeface="Arial"/>
              </a:rPr>
              <a:t>These modules are available on the OSPI-TPEP website: </a:t>
            </a:r>
            <a:r>
              <a:rPr lang="en-US" sz="1600" dirty="0">
                <a:hlinkClick r:id="rId3"/>
              </a:rPr>
              <a:t>TPEP Professional Learning Modules | OSPI</a:t>
            </a:r>
            <a:endParaRPr dirty="0"/>
          </a:p>
        </p:txBody>
      </p:sp>
      <p:sp>
        <p:nvSpPr>
          <p:cNvPr id="341" name="Google Shape;341;g1290b03674c_3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0f9549c65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10f9549c655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latin typeface="Segoe UI" panose="020B0502040204020203" pitchFamily="34" charset="0"/>
                <a:ea typeface="Quattrocento Sans"/>
                <a:cs typeface="Segoe UI" panose="020B0502040204020203" pitchFamily="34" charset="0"/>
                <a:sym typeface="Quattrocento Sans"/>
              </a:rPr>
              <a:t>Facilitator notes </a:t>
            </a:r>
            <a:r>
              <a:rPr lang="en-US" dirty="0">
                <a:latin typeface="Segoe UI" panose="020B0502040204020203" pitchFamily="34" charset="0"/>
                <a:ea typeface="Quattrocento Sans"/>
                <a:cs typeface="Segoe UI" panose="020B0502040204020203" pitchFamily="34" charset="0"/>
                <a:sym typeface="Quattrocento Sans"/>
              </a:rPr>
              <a:t>(15 minutes)</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400"/>
              <a:buFont typeface="Arial"/>
              <a:buNone/>
            </a:pPr>
            <a:r>
              <a:rPr lang="en-US" dirty="0">
                <a:latin typeface="Segoe UI" panose="020B0502040204020203" pitchFamily="34" charset="0"/>
                <a:ea typeface="Quattrocento Sans"/>
                <a:cs typeface="Segoe UI" panose="020B0502040204020203" pitchFamily="34" charset="0"/>
                <a:sym typeface="Quattrocento Sans"/>
              </a:rPr>
              <a:t>5 minutes to highlight </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400"/>
              <a:buFont typeface="Arial"/>
              <a:buNone/>
            </a:pPr>
            <a:r>
              <a:rPr lang="en-US" dirty="0">
                <a:latin typeface="Segoe UI" panose="020B0502040204020203" pitchFamily="34" charset="0"/>
                <a:ea typeface="Quattrocento Sans"/>
                <a:cs typeface="Segoe UI" panose="020B0502040204020203" pitchFamily="34" charset="0"/>
                <a:sym typeface="Quattrocento Sans"/>
              </a:rPr>
              <a:t>10 minutes to share with elbow partner or in small  groups: Have participants discuss what connections they found, any patterns that they noticed and answer to the additional question.</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400"/>
              <a:buFont typeface="Arial"/>
              <a:buNone/>
            </a:pP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400"/>
              <a:buFont typeface="Arial"/>
              <a:buNone/>
            </a:pPr>
            <a:r>
              <a:rPr lang="en-US" dirty="0">
                <a:latin typeface="Segoe UI" panose="020B0502040204020203" pitchFamily="34" charset="0"/>
                <a:ea typeface="Quattrocento Sans"/>
                <a:cs typeface="Segoe UI" panose="020B0502040204020203" pitchFamily="34" charset="0"/>
                <a:sym typeface="Quattrocento Sans"/>
              </a:rPr>
              <a:t>Instructional Framework links:</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400"/>
              <a:buFont typeface="Arial"/>
              <a:buNone/>
            </a:pPr>
            <a:r>
              <a:rPr lang="en-US" dirty="0">
                <a:latin typeface="Segoe UI" panose="020B0502040204020203" pitchFamily="34" charset="0"/>
                <a:ea typeface="Quattrocento Sans"/>
                <a:cs typeface="Segoe UI" panose="020B0502040204020203" pitchFamily="34" charset="0"/>
                <a:sym typeface="Quattrocento Sans"/>
              </a:rPr>
              <a:t>CEL 5D+</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400"/>
              <a:buFont typeface="Arial"/>
              <a:buNone/>
            </a:pPr>
            <a:r>
              <a:rPr lang="en-US" dirty="0">
                <a:hlinkClick r:id="rId3"/>
              </a:rPr>
              <a:t>CEL 5D+ Teacher Evaluation Rubric | OSPI</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400"/>
              <a:buFont typeface="Arial"/>
              <a:buNone/>
            </a:pPr>
            <a:r>
              <a:rPr lang="en-US" dirty="0">
                <a:latin typeface="Segoe UI" panose="020B0502040204020203" pitchFamily="34" charset="0"/>
                <a:ea typeface="Quattrocento Sans"/>
                <a:cs typeface="Segoe UI" panose="020B0502040204020203" pitchFamily="34" charset="0"/>
                <a:sym typeface="Quattrocento Sans"/>
              </a:rPr>
              <a:t>Danielson</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400"/>
              <a:buFont typeface="Arial"/>
              <a:buNone/>
            </a:pPr>
            <a:r>
              <a:rPr lang="en-US" dirty="0">
                <a:hlinkClick r:id="rId4"/>
              </a:rPr>
              <a:t>Charlotte Danielson’s Framework for Teaching | OSPI</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400"/>
              <a:buFont typeface="Arial"/>
              <a:buNone/>
            </a:pPr>
            <a:r>
              <a:rPr lang="en-US" dirty="0">
                <a:latin typeface="Segoe UI" panose="020B0502040204020203" pitchFamily="34" charset="0"/>
                <a:ea typeface="Quattrocento Sans"/>
                <a:cs typeface="Segoe UI" panose="020B0502040204020203" pitchFamily="34" charset="0"/>
                <a:sym typeface="Quattrocento Sans"/>
              </a:rPr>
              <a:t>Marzano</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400"/>
              <a:buFont typeface="Arial"/>
              <a:buNone/>
            </a:pPr>
            <a:r>
              <a:rPr lang="en-US" dirty="0">
                <a:hlinkClick r:id="rId5"/>
              </a:rPr>
              <a:t>Marzano’s Teacher Evaluation Model | OSPI</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4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dirty="0">
                <a:latin typeface="Quattrocento Sans"/>
                <a:ea typeface="Quattrocento Sans"/>
                <a:cs typeface="Quattrocento Sans"/>
                <a:sym typeface="Quattrocento Sans"/>
              </a:rPr>
              <a:t> </a:t>
            </a: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p>
        </p:txBody>
      </p:sp>
      <p:sp>
        <p:nvSpPr>
          <p:cNvPr id="529" name="Google Shape;529;g10f9549c655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0f9549c655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10f9549c655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F0000"/>
                </a:solidFill>
                <a:latin typeface="Segoe UI" panose="020B0502040204020203" pitchFamily="34" charset="0"/>
                <a:ea typeface="Times New Roman"/>
                <a:cs typeface="Segoe UI" panose="020B0502040204020203" pitchFamily="34" charset="0"/>
                <a:sym typeface="Times New Roman"/>
              </a:rPr>
              <a:t>Facilitator notes – </a:t>
            </a:r>
            <a:r>
              <a:rPr lang="en-US" sz="1800" u="sng" dirty="0">
                <a:solidFill>
                  <a:srgbClr val="0000FF"/>
                </a:solidFill>
                <a:effectLst/>
                <a:latin typeface="Calibri" panose="020F0502020204030204" pitchFamily="34" charset="0"/>
                <a:ea typeface="Calibri" panose="020F0502020204030204" pitchFamily="34" charset="0"/>
                <a:hlinkClick r:id="rId3"/>
              </a:rPr>
              <a:t>https://www.youtube.com/watch?v=9ImqCrzvSyY</a:t>
            </a:r>
            <a:endParaRPr lang="en-US" b="1" dirty="0">
              <a:solidFill>
                <a:srgbClr val="FF0000"/>
              </a:solidFill>
              <a:latin typeface="Segoe UI" panose="020B0502040204020203" pitchFamily="34" charset="0"/>
              <a:ea typeface="Times New Roman"/>
              <a:cs typeface="Segoe UI" panose="020B0502040204020203" pitchFamily="34" charset="0"/>
              <a:sym typeface="Times New Roman"/>
            </a:endParaRPr>
          </a:p>
          <a:p>
            <a:pPr marL="0" lvl="0" indent="0" algn="l" rtl="0">
              <a:spcBef>
                <a:spcPts val="0"/>
              </a:spcBef>
              <a:spcAft>
                <a:spcPts val="0"/>
              </a:spcAft>
              <a:buNone/>
            </a:pPr>
            <a:r>
              <a:rPr lang="en-US" dirty="0">
                <a:solidFill>
                  <a:srgbClr val="FF0000"/>
                </a:solidFill>
                <a:latin typeface="Segoe UI" panose="020B0502040204020203" pitchFamily="34" charset="0"/>
                <a:ea typeface="Times New Roman"/>
                <a:cs typeface="Segoe UI" panose="020B0502040204020203" pitchFamily="34" charset="0"/>
                <a:sym typeface="Times New Roman"/>
              </a:rPr>
              <a:t>This is a long activity and could be broken up in between sessions. Please provide participants with the Listening Guide – Module 6 Handout 6</a:t>
            </a:r>
          </a:p>
          <a:p>
            <a:pPr marL="0" lvl="0" indent="0" algn="l" rtl="0">
              <a:spcBef>
                <a:spcPts val="0"/>
              </a:spcBef>
              <a:spcAft>
                <a:spcPts val="0"/>
              </a:spcAft>
              <a:buNone/>
            </a:pPr>
            <a:endParaRPr lang="en-US" b="1" dirty="0">
              <a:solidFill>
                <a:srgbClr val="FF0000"/>
              </a:solidFill>
              <a:latin typeface="Segoe UI" panose="020B0502040204020203" pitchFamily="34" charset="0"/>
              <a:ea typeface="Times New Roman"/>
              <a:cs typeface="Segoe UI" panose="020B0502040204020203" pitchFamily="34" charset="0"/>
              <a:sym typeface="Times New Roman"/>
            </a:endParaRPr>
          </a:p>
          <a:p>
            <a:pPr marL="0" lvl="0" indent="0" algn="l" rtl="0">
              <a:spcBef>
                <a:spcPts val="0"/>
              </a:spcBef>
              <a:spcAft>
                <a:spcPts val="0"/>
              </a:spcAft>
              <a:buNone/>
            </a:pPr>
            <a:r>
              <a:rPr lang="en-US" b="1" dirty="0">
                <a:solidFill>
                  <a:srgbClr val="020202"/>
                </a:solidFill>
                <a:latin typeface="Segoe UI" panose="020B0502040204020203" pitchFamily="34" charset="0"/>
                <a:ea typeface="Times New Roman"/>
                <a:cs typeface="Segoe UI" panose="020B0502040204020203" pitchFamily="34" charset="0"/>
                <a:sym typeface="Times New Roman"/>
              </a:rPr>
              <a:t>Video 1</a:t>
            </a:r>
            <a:endParaRPr b="1" dirty="0">
              <a:solidFill>
                <a:srgbClr val="020202"/>
              </a:solidFill>
              <a:latin typeface="Segoe UI" panose="020B0502040204020203" pitchFamily="34" charset="0"/>
              <a:ea typeface="Times New Roman"/>
              <a:cs typeface="Segoe UI" panose="020B0502040204020203" pitchFamily="34" charset="0"/>
              <a:sym typeface="Times New Roman"/>
            </a:endParaRPr>
          </a:p>
          <a:p>
            <a:pPr marL="0" lvl="0" indent="0" algn="l" rtl="0">
              <a:lnSpc>
                <a:spcPct val="115000"/>
              </a:lnSpc>
              <a:spcBef>
                <a:spcPts val="0"/>
              </a:spcBef>
              <a:spcAft>
                <a:spcPts val="0"/>
              </a:spcAft>
              <a:buClr>
                <a:schemeClr val="dk1"/>
              </a:buClr>
              <a:buSzPts val="1100"/>
              <a:buFont typeface="Arial"/>
              <a:buNone/>
            </a:pPr>
            <a:r>
              <a:rPr lang="en-US" b="1" dirty="0">
                <a:solidFill>
                  <a:srgbClr val="020202"/>
                </a:solidFill>
                <a:latin typeface="Segoe UI" panose="020B0502040204020203" pitchFamily="34" charset="0"/>
                <a:ea typeface="Times New Roman"/>
                <a:cs typeface="Segoe UI" panose="020B0502040204020203" pitchFamily="34" charset="0"/>
                <a:sym typeface="Times New Roman"/>
              </a:rPr>
              <a:t>Stop video at 5:22: (15 minutes)  </a:t>
            </a:r>
            <a:endParaRPr b="1" dirty="0">
              <a:solidFill>
                <a:srgbClr val="020202"/>
              </a:solidFill>
              <a:latin typeface="Segoe UI" panose="020B0502040204020203" pitchFamily="34" charset="0"/>
              <a:ea typeface="Times New Roman"/>
              <a:cs typeface="Segoe UI" panose="020B0502040204020203" pitchFamily="34" charset="0"/>
              <a:sym typeface="Times New Roman"/>
            </a:endParaRPr>
          </a:p>
          <a:p>
            <a:pPr marL="228600" lvl="0" indent="0" algn="l" rtl="0">
              <a:lnSpc>
                <a:spcPct val="115000"/>
              </a:lnSpc>
              <a:spcBef>
                <a:spcPts val="0"/>
              </a:spcBef>
              <a:spcAft>
                <a:spcPts val="0"/>
              </a:spcAft>
              <a:buClr>
                <a:schemeClr val="dk1"/>
              </a:buClr>
              <a:buSzPts val="1100"/>
              <a:buFont typeface="Arial"/>
              <a:buNone/>
            </a:pPr>
            <a:r>
              <a:rPr lang="en-US" dirty="0">
                <a:solidFill>
                  <a:srgbClr val="020202"/>
                </a:solidFill>
                <a:latin typeface="Segoe UI" panose="020B0502040204020203" pitchFamily="34" charset="0"/>
                <a:ea typeface="Times New Roman"/>
                <a:cs typeface="Segoe UI" panose="020B0502040204020203" pitchFamily="34" charset="0"/>
                <a:sym typeface="Times New Roman"/>
              </a:rPr>
              <a:t>1.     What might it have felt like in the moment for the teacher when student stated that she doesn’t listen to feedback or revise? </a:t>
            </a:r>
            <a:endParaRPr dirty="0">
              <a:solidFill>
                <a:srgbClr val="020202"/>
              </a:solidFill>
              <a:latin typeface="Segoe UI" panose="020B0502040204020203" pitchFamily="34" charset="0"/>
              <a:ea typeface="Times New Roman"/>
              <a:cs typeface="Segoe UI" panose="020B0502040204020203" pitchFamily="34" charset="0"/>
              <a:sym typeface="Times New Roman"/>
            </a:endParaRPr>
          </a:p>
          <a:p>
            <a:pPr marL="228600" lvl="0" indent="0" algn="l" rtl="0">
              <a:lnSpc>
                <a:spcPct val="115000"/>
              </a:lnSpc>
              <a:spcBef>
                <a:spcPts val="0"/>
              </a:spcBef>
              <a:spcAft>
                <a:spcPts val="0"/>
              </a:spcAft>
              <a:buClr>
                <a:schemeClr val="dk1"/>
              </a:buClr>
              <a:buSzPts val="1100"/>
              <a:buFont typeface="Arial"/>
              <a:buNone/>
            </a:pPr>
            <a:r>
              <a:rPr lang="en-US" dirty="0">
                <a:solidFill>
                  <a:srgbClr val="020202"/>
                </a:solidFill>
                <a:latin typeface="Segoe UI" panose="020B0502040204020203" pitchFamily="34" charset="0"/>
                <a:ea typeface="Times New Roman"/>
                <a:cs typeface="Segoe UI" panose="020B0502040204020203" pitchFamily="34" charset="0"/>
                <a:sym typeface="Times New Roman"/>
              </a:rPr>
              <a:t>2.     How does the teacher use the </a:t>
            </a:r>
            <a:r>
              <a:rPr lang="en-US" dirty="0">
                <a:hlinkClick r:id="rId4"/>
              </a:rPr>
              <a:t>Questions that Begin Culturally Responsive Formative Assessment Inquiries (ospi.k12.wa.us) </a:t>
            </a:r>
            <a:r>
              <a:rPr lang="en-US" dirty="0"/>
              <a:t> </a:t>
            </a:r>
            <a:r>
              <a:rPr lang="en-US" dirty="0">
                <a:solidFill>
                  <a:srgbClr val="020202"/>
                </a:solidFill>
                <a:latin typeface="Segoe UI" panose="020B0502040204020203" pitchFamily="34" charset="0"/>
                <a:ea typeface="Times New Roman"/>
                <a:cs typeface="Segoe UI" panose="020B0502040204020203" pitchFamily="34" charset="0"/>
                <a:sym typeface="Times New Roman"/>
              </a:rPr>
              <a:t>(Handout 7) as a tool to understand and respond productively to the student’s statement?   </a:t>
            </a:r>
            <a:endParaRPr dirty="0">
              <a:solidFill>
                <a:srgbClr val="020202"/>
              </a:solidFill>
              <a:latin typeface="Segoe UI" panose="020B0502040204020203" pitchFamily="34" charset="0"/>
              <a:ea typeface="Times New Roman"/>
              <a:cs typeface="Segoe UI" panose="020B0502040204020203" pitchFamily="34" charset="0"/>
              <a:sym typeface="Times New Roman"/>
            </a:endParaRPr>
          </a:p>
          <a:p>
            <a:pPr marL="228600" lvl="0" indent="0" algn="l" rtl="0">
              <a:lnSpc>
                <a:spcPct val="115000"/>
              </a:lnSpc>
              <a:spcBef>
                <a:spcPts val="0"/>
              </a:spcBef>
              <a:spcAft>
                <a:spcPts val="0"/>
              </a:spcAft>
              <a:buClr>
                <a:schemeClr val="dk1"/>
              </a:buClr>
              <a:buSzPts val="1100"/>
              <a:buFont typeface="Arial"/>
              <a:buNone/>
            </a:pPr>
            <a:r>
              <a:rPr lang="en-US" dirty="0">
                <a:solidFill>
                  <a:srgbClr val="020202"/>
                </a:solidFill>
                <a:latin typeface="Segoe UI" panose="020B0502040204020203" pitchFamily="34" charset="0"/>
                <a:ea typeface="Times New Roman"/>
                <a:cs typeface="Segoe UI" panose="020B0502040204020203" pitchFamily="34" charset="0"/>
                <a:sym typeface="Times New Roman"/>
              </a:rPr>
              <a:t>3.     What might it have felt like for the student to have a teacher respond to this statement with non-judgmental curiosity and deep listening? </a:t>
            </a:r>
            <a:endParaRPr dirty="0">
              <a:solidFill>
                <a:srgbClr val="020202"/>
              </a:solidFill>
              <a:latin typeface="Segoe UI" panose="020B0502040204020203" pitchFamily="34" charset="0"/>
              <a:ea typeface="Times New Roman"/>
              <a:cs typeface="Segoe UI" panose="020B0502040204020203" pitchFamily="34" charset="0"/>
              <a:sym typeface="Times New Roman"/>
            </a:endParaRPr>
          </a:p>
          <a:p>
            <a:pPr marL="0" lvl="0" indent="0" algn="l" rtl="0">
              <a:lnSpc>
                <a:spcPct val="115000"/>
              </a:lnSpc>
              <a:spcBef>
                <a:spcPts val="0"/>
              </a:spcBef>
              <a:spcAft>
                <a:spcPts val="0"/>
              </a:spcAft>
              <a:buClr>
                <a:schemeClr val="dk1"/>
              </a:buClr>
              <a:buSzPts val="1100"/>
              <a:buFont typeface="Arial"/>
              <a:buNone/>
            </a:pPr>
            <a:r>
              <a:rPr lang="en-US" b="1" dirty="0">
                <a:solidFill>
                  <a:srgbClr val="020202"/>
                </a:solidFill>
                <a:latin typeface="Segoe UI" panose="020B0502040204020203" pitchFamily="34" charset="0"/>
                <a:ea typeface="Times New Roman"/>
                <a:cs typeface="Segoe UI" panose="020B0502040204020203" pitchFamily="34" charset="0"/>
                <a:sym typeface="Times New Roman"/>
              </a:rPr>
              <a:t> </a:t>
            </a:r>
            <a:endParaRPr b="1" dirty="0">
              <a:solidFill>
                <a:srgbClr val="020202"/>
              </a:solidFill>
              <a:latin typeface="Segoe UI" panose="020B0502040204020203" pitchFamily="34" charset="0"/>
              <a:ea typeface="Times New Roman"/>
              <a:cs typeface="Segoe UI" panose="020B0502040204020203" pitchFamily="34" charset="0"/>
              <a:sym typeface="Times New Roman"/>
            </a:endParaRPr>
          </a:p>
          <a:p>
            <a:pPr marL="0" lvl="0" indent="0" algn="l" rtl="0">
              <a:lnSpc>
                <a:spcPct val="115000"/>
              </a:lnSpc>
              <a:spcBef>
                <a:spcPts val="0"/>
              </a:spcBef>
              <a:spcAft>
                <a:spcPts val="0"/>
              </a:spcAft>
              <a:buClr>
                <a:schemeClr val="dk1"/>
              </a:buClr>
              <a:buSzPts val="1100"/>
              <a:buFont typeface="Arial"/>
              <a:buNone/>
            </a:pPr>
            <a:r>
              <a:rPr lang="en-US" b="1" dirty="0">
                <a:solidFill>
                  <a:srgbClr val="020202"/>
                </a:solidFill>
                <a:latin typeface="Segoe UI" panose="020B0502040204020203" pitchFamily="34" charset="0"/>
                <a:ea typeface="Times New Roman"/>
                <a:cs typeface="Segoe UI" panose="020B0502040204020203" pitchFamily="34" charset="0"/>
                <a:sym typeface="Times New Roman"/>
              </a:rPr>
              <a:t>Stop video at the end:</a:t>
            </a:r>
            <a:endParaRPr b="1" dirty="0">
              <a:solidFill>
                <a:srgbClr val="020202"/>
              </a:solidFill>
              <a:latin typeface="Segoe UI" panose="020B0502040204020203" pitchFamily="34" charset="0"/>
              <a:ea typeface="Times New Roman"/>
              <a:cs typeface="Segoe UI" panose="020B0502040204020203" pitchFamily="34" charset="0"/>
              <a:sym typeface="Times New Roman"/>
            </a:endParaRPr>
          </a:p>
          <a:p>
            <a:pPr marL="228600" lvl="0" indent="0" algn="l" rtl="0">
              <a:lnSpc>
                <a:spcPct val="115000"/>
              </a:lnSpc>
              <a:spcBef>
                <a:spcPts val="0"/>
              </a:spcBef>
              <a:spcAft>
                <a:spcPts val="0"/>
              </a:spcAft>
              <a:buClr>
                <a:schemeClr val="dk1"/>
              </a:buClr>
              <a:buSzPts val="1100"/>
              <a:buFont typeface="Arial"/>
              <a:buNone/>
            </a:pPr>
            <a:r>
              <a:rPr lang="en-US" dirty="0">
                <a:solidFill>
                  <a:srgbClr val="020202"/>
                </a:solidFill>
                <a:latin typeface="Segoe UI" panose="020B0502040204020203" pitchFamily="34" charset="0"/>
                <a:ea typeface="Times New Roman"/>
                <a:cs typeface="Segoe UI" panose="020B0502040204020203" pitchFamily="34" charset="0"/>
                <a:sym typeface="Times New Roman"/>
              </a:rPr>
              <a:t>4.     How is the conversation in the video similar to or different from your experiences with student growth goal conversations?</a:t>
            </a:r>
            <a:endParaRPr dirty="0">
              <a:solidFill>
                <a:srgbClr val="020202"/>
              </a:solidFill>
              <a:latin typeface="Segoe UI" panose="020B0502040204020203" pitchFamily="34" charset="0"/>
              <a:ea typeface="Times New Roman"/>
              <a:cs typeface="Segoe UI" panose="020B0502040204020203" pitchFamily="34" charset="0"/>
              <a:sym typeface="Times New Roman"/>
            </a:endParaRPr>
          </a:p>
          <a:p>
            <a:pPr marL="228600" lvl="0" indent="0" algn="l" rtl="0">
              <a:lnSpc>
                <a:spcPct val="115000"/>
              </a:lnSpc>
              <a:spcBef>
                <a:spcPts val="0"/>
              </a:spcBef>
              <a:spcAft>
                <a:spcPts val="0"/>
              </a:spcAft>
              <a:buClr>
                <a:schemeClr val="dk1"/>
              </a:buClr>
              <a:buSzPts val="1100"/>
              <a:buFont typeface="Arial"/>
              <a:buNone/>
            </a:pPr>
            <a:r>
              <a:rPr lang="en-US" dirty="0">
                <a:solidFill>
                  <a:srgbClr val="020202"/>
                </a:solidFill>
                <a:latin typeface="Segoe UI" panose="020B0502040204020203" pitchFamily="34" charset="0"/>
                <a:ea typeface="Times New Roman"/>
                <a:cs typeface="Segoe UI" panose="020B0502040204020203" pitchFamily="34" charset="0"/>
                <a:sym typeface="Times New Roman"/>
              </a:rPr>
              <a:t>5.     What questions are coming up for you after watching the rest of the video? </a:t>
            </a:r>
            <a:endParaRPr dirty="0">
              <a:solidFill>
                <a:srgbClr val="020202"/>
              </a:solidFill>
              <a:latin typeface="Segoe UI" panose="020B0502040204020203" pitchFamily="34" charset="0"/>
              <a:ea typeface="Times New Roman"/>
              <a:cs typeface="Segoe UI" panose="020B0502040204020203" pitchFamily="34" charset="0"/>
              <a:sym typeface="Times New Roman"/>
            </a:endParaRPr>
          </a:p>
          <a:p>
            <a:pPr marL="0" lvl="0" indent="0" algn="l" rtl="0">
              <a:spcBef>
                <a:spcPts val="0"/>
              </a:spcBef>
              <a:spcAft>
                <a:spcPts val="0"/>
              </a:spcAft>
              <a:buNone/>
            </a:pPr>
            <a:endParaRPr sz="1050" dirty="0">
              <a:solidFill>
                <a:srgbClr val="0F0F0F"/>
              </a:solidFill>
              <a:latin typeface="Segoe UI" panose="020B0502040204020203" pitchFamily="34" charset="0"/>
              <a:ea typeface="Roboto"/>
              <a:cs typeface="Segoe UI" panose="020B0502040204020203" pitchFamily="34" charset="0"/>
              <a:sym typeface="Roboto"/>
            </a:endParaRPr>
          </a:p>
          <a:p>
            <a:pPr marL="0" lvl="0" indent="0" algn="l" rtl="0">
              <a:spcBef>
                <a:spcPts val="0"/>
              </a:spcBef>
              <a:spcAft>
                <a:spcPts val="0"/>
              </a:spcAft>
              <a:buNone/>
            </a:pPr>
            <a:endParaRPr sz="1050" dirty="0">
              <a:solidFill>
                <a:srgbClr val="0F0F0F"/>
              </a:solidFill>
              <a:latin typeface="Segoe UI" panose="020B0502040204020203" pitchFamily="34" charset="0"/>
              <a:ea typeface="Roboto"/>
              <a:cs typeface="Segoe UI" panose="020B0502040204020203" pitchFamily="34" charset="0"/>
              <a:sym typeface="Roboto"/>
            </a:endParaRPr>
          </a:p>
          <a:p>
            <a:pPr marL="0" lvl="0" indent="0" algn="l" rtl="0">
              <a:spcBef>
                <a:spcPts val="0"/>
              </a:spcBef>
              <a:spcAft>
                <a:spcPts val="0"/>
              </a:spcAft>
              <a:buNone/>
            </a:pPr>
            <a:endParaRPr dirty="0">
              <a:solidFill>
                <a:srgbClr val="FF0000"/>
              </a:solidFill>
            </a:endParaRPr>
          </a:p>
        </p:txBody>
      </p:sp>
      <p:sp>
        <p:nvSpPr>
          <p:cNvPr id="537" name="Google Shape;537;g10f9549c655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75faa12436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75faa12436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latin typeface="Segoe UI" panose="020B0502040204020203" pitchFamily="34" charset="0"/>
                <a:ea typeface="Times New Roman"/>
                <a:cs typeface="Segoe UI" panose="020B0502040204020203" pitchFamily="34" charset="0"/>
                <a:sym typeface="Times New Roman"/>
              </a:rPr>
              <a:t>Facilitator notes </a:t>
            </a:r>
            <a:r>
              <a:rPr lang="en-US" dirty="0">
                <a:latin typeface="Segoe UI" panose="020B0502040204020203" pitchFamily="34" charset="0"/>
                <a:ea typeface="Times New Roman"/>
                <a:cs typeface="Segoe UI" panose="020B0502040204020203" pitchFamily="34" charset="0"/>
                <a:sym typeface="Times New Roman"/>
              </a:rPr>
              <a:t>(45 minutes) - https://www.youtube.com/watch?v=Nzyteuxc7Kw</a:t>
            </a:r>
          </a:p>
          <a:p>
            <a:pPr marL="0" lvl="0" indent="0" algn="l" rtl="0">
              <a:spcBef>
                <a:spcPts val="0"/>
              </a:spcBef>
              <a:spcAft>
                <a:spcPts val="0"/>
              </a:spcAft>
              <a:buClr>
                <a:schemeClr val="dk1"/>
              </a:buClr>
              <a:buSzPts val="1100"/>
              <a:buFont typeface="Arial"/>
              <a:buNone/>
            </a:pPr>
            <a:endParaRPr dirty="0">
              <a:latin typeface="Segoe UI" panose="020B0502040204020203" pitchFamily="34" charset="0"/>
              <a:ea typeface="Times New Roman"/>
              <a:cs typeface="Segoe UI" panose="020B0502040204020203" pitchFamily="34" charset="0"/>
              <a:sym typeface="Times New Roman"/>
            </a:endParaRPr>
          </a:p>
          <a:p>
            <a:pPr marL="0" lvl="0" indent="0" algn="l" rtl="0">
              <a:spcBef>
                <a:spcPts val="0"/>
              </a:spcBef>
              <a:spcAft>
                <a:spcPts val="0"/>
              </a:spcAft>
              <a:buClr>
                <a:schemeClr val="dk1"/>
              </a:buClr>
              <a:buSzPts val="1100"/>
              <a:buFont typeface="Arial"/>
              <a:buNone/>
            </a:pPr>
            <a:r>
              <a:rPr lang="en-US" dirty="0">
                <a:solidFill>
                  <a:srgbClr val="0F0F0F"/>
                </a:solidFill>
                <a:latin typeface="Segoe UI" panose="020B0502040204020203" pitchFamily="34" charset="0"/>
                <a:ea typeface="Times New Roman"/>
                <a:cs typeface="Segoe UI" panose="020B0502040204020203" pitchFamily="34" charset="0"/>
                <a:sym typeface="Times New Roman"/>
              </a:rPr>
              <a:t>(See </a:t>
            </a:r>
            <a:r>
              <a:rPr lang="en-US" u="sng" dirty="0">
                <a:solidFill>
                  <a:schemeClr val="hlink"/>
                </a:solidFill>
                <a:latin typeface="Segoe UI" panose="020B0502040204020203" pitchFamily="34" charset="0"/>
                <a:ea typeface="Times New Roman"/>
                <a:cs typeface="Segoe UI" panose="020B0502040204020203" pitchFamily="34" charset="0"/>
                <a:sym typeface="Times New Roman"/>
                <a:hlinkClick r:id="rId3"/>
              </a:rPr>
              <a:t>Listening Guide</a:t>
            </a:r>
            <a:r>
              <a:rPr lang="en-US" u="sng" dirty="0">
                <a:solidFill>
                  <a:schemeClr val="hlink"/>
                </a:solidFill>
                <a:latin typeface="Segoe UI" panose="020B0502040204020203" pitchFamily="34" charset="0"/>
                <a:ea typeface="Times New Roman"/>
                <a:cs typeface="Segoe UI" panose="020B0502040204020203" pitchFamily="34" charset="0"/>
                <a:sym typeface="Times New Roman"/>
              </a:rPr>
              <a:t> – Module 6 Handout 6</a:t>
            </a:r>
            <a:r>
              <a:rPr lang="en-US" dirty="0">
                <a:solidFill>
                  <a:srgbClr val="0F0F0F"/>
                </a:solidFill>
                <a:latin typeface="Segoe UI" panose="020B0502040204020203" pitchFamily="34" charset="0"/>
                <a:ea typeface="Times New Roman"/>
                <a:cs typeface="Segoe UI" panose="020B0502040204020203" pitchFamily="34" charset="0"/>
                <a:sym typeface="Times New Roman"/>
              </a:rPr>
              <a:t>)</a:t>
            </a:r>
            <a:endParaRPr dirty="0">
              <a:latin typeface="Segoe UI" panose="020B0502040204020203" pitchFamily="34" charset="0"/>
              <a:ea typeface="Times New Roman"/>
              <a:cs typeface="Segoe UI" panose="020B0502040204020203" pitchFamily="34" charset="0"/>
              <a:sym typeface="Times New Roman"/>
            </a:endParaRPr>
          </a:p>
          <a:p>
            <a:pPr marL="0" lvl="0" indent="0" algn="l" rtl="0">
              <a:spcBef>
                <a:spcPts val="0"/>
              </a:spcBef>
              <a:spcAft>
                <a:spcPts val="0"/>
              </a:spcAft>
              <a:buClr>
                <a:schemeClr val="dk1"/>
              </a:buClr>
              <a:buSzPts val="1100"/>
              <a:buFont typeface="Arial"/>
              <a:buNone/>
            </a:pPr>
            <a:r>
              <a:rPr lang="en-US" dirty="0">
                <a:latin typeface="Segoe UI" panose="020B0502040204020203" pitchFamily="34" charset="0"/>
                <a:ea typeface="Times New Roman"/>
                <a:cs typeface="Segoe UI" panose="020B0502040204020203" pitchFamily="34" charset="0"/>
                <a:sym typeface="Times New Roman"/>
              </a:rPr>
              <a:t> </a:t>
            </a:r>
            <a:endParaRPr dirty="0">
              <a:latin typeface="Segoe UI" panose="020B0502040204020203" pitchFamily="34" charset="0"/>
              <a:ea typeface="Times New Roman"/>
              <a:cs typeface="Segoe UI" panose="020B0502040204020203" pitchFamily="34" charset="0"/>
              <a:sym typeface="Times New Roman"/>
            </a:endParaRPr>
          </a:p>
          <a:p>
            <a:pPr marL="0" lvl="0" indent="0" algn="l" rtl="0">
              <a:lnSpc>
                <a:spcPct val="115000"/>
              </a:lnSpc>
              <a:spcBef>
                <a:spcPts val="0"/>
              </a:spcBef>
              <a:spcAft>
                <a:spcPts val="0"/>
              </a:spcAft>
              <a:buClr>
                <a:schemeClr val="dk1"/>
              </a:buClr>
              <a:buSzPts val="1100"/>
              <a:buFont typeface="Arial"/>
              <a:buNone/>
            </a:pPr>
            <a:r>
              <a:rPr lang="en-US" b="1" dirty="0">
                <a:latin typeface="Segoe UI" panose="020B0502040204020203" pitchFamily="34" charset="0"/>
                <a:ea typeface="Times New Roman"/>
                <a:cs typeface="Segoe UI" panose="020B0502040204020203" pitchFamily="34" charset="0"/>
                <a:sym typeface="Times New Roman"/>
              </a:rPr>
              <a:t>Stop video at minute 5:50 (15 minutes): </a:t>
            </a:r>
            <a:endParaRPr b="1" dirty="0">
              <a:latin typeface="Segoe UI" panose="020B0502040204020203" pitchFamily="34" charset="0"/>
              <a:ea typeface="Times New Roman"/>
              <a:cs typeface="Segoe UI" panose="020B0502040204020203" pitchFamily="34" charset="0"/>
              <a:sym typeface="Times New Roman"/>
            </a:endParaRPr>
          </a:p>
          <a:p>
            <a:pPr marL="228600" lvl="0" indent="0" algn="l" rtl="0">
              <a:lnSpc>
                <a:spcPct val="115000"/>
              </a:lnSpc>
              <a:spcBef>
                <a:spcPts val="0"/>
              </a:spcBef>
              <a:spcAft>
                <a:spcPts val="0"/>
              </a:spcAft>
              <a:buClr>
                <a:schemeClr val="dk1"/>
              </a:buClr>
              <a:buSzPts val="1100"/>
              <a:buFont typeface="Arial"/>
              <a:buNone/>
            </a:pPr>
            <a:r>
              <a:rPr lang="en-US" dirty="0">
                <a:latin typeface="Segoe UI" panose="020B0502040204020203" pitchFamily="34" charset="0"/>
                <a:ea typeface="Times New Roman"/>
                <a:cs typeface="Segoe UI" panose="020B0502040204020203" pitchFamily="34" charset="0"/>
                <a:sym typeface="Times New Roman"/>
              </a:rPr>
              <a:t>1.     How did the teacher design learning experiences based on what lies beneath the surface? (See the iceberg image.)</a:t>
            </a:r>
            <a:endParaRPr dirty="0">
              <a:latin typeface="Segoe UI" panose="020B0502040204020203" pitchFamily="34" charset="0"/>
              <a:ea typeface="Times New Roman"/>
              <a:cs typeface="Segoe UI" panose="020B0502040204020203" pitchFamily="34" charset="0"/>
              <a:sym typeface="Times New Roman"/>
            </a:endParaRPr>
          </a:p>
          <a:p>
            <a:pPr marL="0" lvl="0" indent="0" algn="l" rtl="0">
              <a:lnSpc>
                <a:spcPct val="115000"/>
              </a:lnSpc>
              <a:spcBef>
                <a:spcPts val="0"/>
              </a:spcBef>
              <a:spcAft>
                <a:spcPts val="0"/>
              </a:spcAft>
              <a:buClr>
                <a:schemeClr val="dk1"/>
              </a:buClr>
              <a:buSzPts val="1100"/>
              <a:buFont typeface="Arial"/>
              <a:buNone/>
            </a:pPr>
            <a:endParaRPr b="1" dirty="0">
              <a:latin typeface="Segoe UI" panose="020B0502040204020203" pitchFamily="34" charset="0"/>
              <a:ea typeface="Times New Roman"/>
              <a:cs typeface="Segoe UI" panose="020B0502040204020203" pitchFamily="34" charset="0"/>
              <a:sym typeface="Times New Roman"/>
            </a:endParaRPr>
          </a:p>
          <a:p>
            <a:pPr marL="0" lvl="0" indent="0" algn="l" rtl="0">
              <a:lnSpc>
                <a:spcPct val="115000"/>
              </a:lnSpc>
              <a:spcBef>
                <a:spcPts val="0"/>
              </a:spcBef>
              <a:spcAft>
                <a:spcPts val="0"/>
              </a:spcAft>
              <a:buClr>
                <a:schemeClr val="dk1"/>
              </a:buClr>
              <a:buSzPts val="1100"/>
              <a:buFont typeface="Arial"/>
              <a:buNone/>
            </a:pPr>
            <a:r>
              <a:rPr lang="en-US" b="1" dirty="0">
                <a:latin typeface="Segoe UI" panose="020B0502040204020203" pitchFamily="34" charset="0"/>
                <a:ea typeface="Times New Roman"/>
                <a:cs typeface="Segoe UI" panose="020B0502040204020203" pitchFamily="34" charset="0"/>
                <a:sym typeface="Times New Roman"/>
              </a:rPr>
              <a:t>Stop video at 10:20 (15 minutes):</a:t>
            </a:r>
            <a:endParaRPr b="1" dirty="0">
              <a:latin typeface="Segoe UI" panose="020B0502040204020203" pitchFamily="34" charset="0"/>
              <a:ea typeface="Times New Roman"/>
              <a:cs typeface="Segoe UI" panose="020B0502040204020203" pitchFamily="34" charset="0"/>
              <a:sym typeface="Times New Roman"/>
            </a:endParaRPr>
          </a:p>
          <a:p>
            <a:pPr marL="228600" lvl="0" indent="0" algn="l" rtl="0">
              <a:lnSpc>
                <a:spcPct val="115000"/>
              </a:lnSpc>
              <a:spcBef>
                <a:spcPts val="0"/>
              </a:spcBef>
              <a:spcAft>
                <a:spcPts val="0"/>
              </a:spcAft>
              <a:buClr>
                <a:schemeClr val="dk1"/>
              </a:buClr>
              <a:buSzPts val="1100"/>
              <a:buFont typeface="Arial"/>
              <a:buNone/>
            </a:pPr>
            <a:r>
              <a:rPr lang="en-US" dirty="0">
                <a:latin typeface="Segoe UI" panose="020B0502040204020203" pitchFamily="34" charset="0"/>
                <a:ea typeface="Times New Roman"/>
                <a:cs typeface="Segoe UI" panose="020B0502040204020203" pitchFamily="34" charset="0"/>
                <a:sym typeface="Times New Roman"/>
              </a:rPr>
              <a:t>2.     How is feedback demonstrated in different ways in this segment of the video?  </a:t>
            </a:r>
            <a:endParaRPr dirty="0">
              <a:latin typeface="Segoe UI" panose="020B0502040204020203" pitchFamily="34" charset="0"/>
              <a:ea typeface="Times New Roman"/>
              <a:cs typeface="Segoe UI" panose="020B0502040204020203" pitchFamily="34" charset="0"/>
              <a:sym typeface="Times New Roman"/>
            </a:endParaRPr>
          </a:p>
          <a:p>
            <a:pPr marL="0" lvl="0" indent="0" algn="l" rtl="0">
              <a:lnSpc>
                <a:spcPct val="115000"/>
              </a:lnSpc>
              <a:spcBef>
                <a:spcPts val="0"/>
              </a:spcBef>
              <a:spcAft>
                <a:spcPts val="0"/>
              </a:spcAft>
              <a:buClr>
                <a:schemeClr val="dk1"/>
              </a:buClr>
              <a:buSzPts val="1100"/>
              <a:buFont typeface="Arial"/>
              <a:buNone/>
            </a:pPr>
            <a:r>
              <a:rPr lang="en-US" b="1" dirty="0">
                <a:latin typeface="Segoe UI" panose="020B0502040204020203" pitchFamily="34" charset="0"/>
                <a:ea typeface="Times New Roman"/>
                <a:cs typeface="Segoe UI" panose="020B0502040204020203" pitchFamily="34" charset="0"/>
                <a:sym typeface="Times New Roman"/>
              </a:rPr>
              <a:t> </a:t>
            </a:r>
            <a:endParaRPr b="1" dirty="0">
              <a:latin typeface="Segoe UI" panose="020B0502040204020203" pitchFamily="34" charset="0"/>
              <a:ea typeface="Times New Roman"/>
              <a:cs typeface="Segoe UI" panose="020B0502040204020203" pitchFamily="34" charset="0"/>
              <a:sym typeface="Times New Roman"/>
            </a:endParaRPr>
          </a:p>
          <a:p>
            <a:pPr marL="0" lvl="0" indent="0" algn="l" rtl="0">
              <a:lnSpc>
                <a:spcPct val="115000"/>
              </a:lnSpc>
              <a:spcBef>
                <a:spcPts val="0"/>
              </a:spcBef>
              <a:spcAft>
                <a:spcPts val="0"/>
              </a:spcAft>
              <a:buClr>
                <a:schemeClr val="dk1"/>
              </a:buClr>
              <a:buSzPts val="1100"/>
              <a:buFont typeface="Arial"/>
              <a:buNone/>
            </a:pPr>
            <a:r>
              <a:rPr lang="en-US" b="1" dirty="0">
                <a:latin typeface="Segoe UI" panose="020B0502040204020203" pitchFamily="34" charset="0"/>
                <a:ea typeface="Times New Roman"/>
                <a:cs typeface="Segoe UI" panose="020B0502040204020203" pitchFamily="34" charset="0"/>
                <a:sym typeface="Times New Roman"/>
              </a:rPr>
              <a:t>Stop video at 14:30 (15 minutes):</a:t>
            </a:r>
            <a:endParaRPr b="1" dirty="0">
              <a:latin typeface="Segoe UI" panose="020B0502040204020203" pitchFamily="34" charset="0"/>
              <a:ea typeface="Times New Roman"/>
              <a:cs typeface="Segoe UI" panose="020B0502040204020203" pitchFamily="34" charset="0"/>
              <a:sym typeface="Times New Roman"/>
            </a:endParaRPr>
          </a:p>
          <a:p>
            <a:pPr marL="228600" lvl="0" indent="0" algn="l" rtl="0">
              <a:lnSpc>
                <a:spcPct val="115000"/>
              </a:lnSpc>
              <a:spcBef>
                <a:spcPts val="0"/>
              </a:spcBef>
              <a:spcAft>
                <a:spcPts val="0"/>
              </a:spcAft>
              <a:buClr>
                <a:schemeClr val="dk1"/>
              </a:buClr>
              <a:buSzPts val="1100"/>
              <a:buFont typeface="Arial"/>
              <a:buNone/>
            </a:pPr>
            <a:r>
              <a:rPr lang="en-US" dirty="0">
                <a:latin typeface="Segoe UI" panose="020B0502040204020203" pitchFamily="34" charset="0"/>
                <a:ea typeface="Times New Roman"/>
                <a:cs typeface="Segoe UI" panose="020B0502040204020203" pitchFamily="34" charset="0"/>
                <a:sym typeface="Times New Roman"/>
              </a:rPr>
              <a:t>3.     In your own practice, what could summing up (describing) the learning look like? (artifacts, conversations, reflections and observations)</a:t>
            </a:r>
            <a:endParaRPr dirty="0">
              <a:latin typeface="Segoe UI" panose="020B0502040204020203" pitchFamily="34" charset="0"/>
              <a:ea typeface="Times New Roman"/>
              <a:cs typeface="Segoe UI" panose="020B0502040204020203" pitchFamily="34" charset="0"/>
              <a:sym typeface="Times New Roman"/>
            </a:endParaRPr>
          </a:p>
          <a:p>
            <a:pPr marL="0" lvl="0" indent="0" algn="l" rtl="0">
              <a:lnSpc>
                <a:spcPct val="115000"/>
              </a:lnSpc>
              <a:spcBef>
                <a:spcPts val="0"/>
              </a:spcBef>
              <a:spcAft>
                <a:spcPts val="0"/>
              </a:spcAft>
              <a:buClr>
                <a:schemeClr val="dk1"/>
              </a:buClr>
              <a:buSzPts val="1100"/>
              <a:buFont typeface="Arial"/>
              <a:buNone/>
            </a:pPr>
            <a:r>
              <a:rPr lang="en-US" b="1" dirty="0">
                <a:latin typeface="Segoe UI" panose="020B0502040204020203" pitchFamily="34" charset="0"/>
                <a:ea typeface="Times New Roman"/>
                <a:cs typeface="Segoe UI" panose="020B0502040204020203" pitchFamily="34" charset="0"/>
                <a:sym typeface="Times New Roman"/>
              </a:rPr>
              <a:t> </a:t>
            </a:r>
            <a:endParaRPr b="1" dirty="0">
              <a:latin typeface="Segoe UI" panose="020B0502040204020203" pitchFamily="34" charset="0"/>
              <a:ea typeface="Times New Roman"/>
              <a:cs typeface="Segoe UI" panose="020B0502040204020203" pitchFamily="34" charset="0"/>
              <a:sym typeface="Times New Roman"/>
            </a:endParaRPr>
          </a:p>
          <a:p>
            <a:pPr marL="0" lvl="0" indent="0" algn="l" rtl="0">
              <a:lnSpc>
                <a:spcPct val="115000"/>
              </a:lnSpc>
              <a:spcBef>
                <a:spcPts val="0"/>
              </a:spcBef>
              <a:spcAft>
                <a:spcPts val="0"/>
              </a:spcAft>
              <a:buClr>
                <a:schemeClr val="dk1"/>
              </a:buClr>
              <a:buSzPts val="1100"/>
              <a:buFont typeface="Arial"/>
              <a:buNone/>
            </a:pPr>
            <a:r>
              <a:rPr lang="en-US" b="1" dirty="0">
                <a:latin typeface="Segoe UI" panose="020B0502040204020203" pitchFamily="34" charset="0"/>
                <a:ea typeface="Times New Roman"/>
                <a:cs typeface="Segoe UI" panose="020B0502040204020203" pitchFamily="34" charset="0"/>
                <a:sym typeface="Times New Roman"/>
              </a:rPr>
              <a:t>Stop video at end (15 minutes).</a:t>
            </a:r>
            <a:endParaRPr b="1" dirty="0">
              <a:latin typeface="Segoe UI" panose="020B0502040204020203" pitchFamily="34" charset="0"/>
              <a:ea typeface="Times New Roman"/>
              <a:cs typeface="Segoe UI" panose="020B0502040204020203" pitchFamily="34" charset="0"/>
              <a:sym typeface="Times New Roman"/>
            </a:endParaRPr>
          </a:p>
          <a:p>
            <a:pPr marL="228600" lvl="0" indent="0" algn="l" rtl="0">
              <a:lnSpc>
                <a:spcPct val="115000"/>
              </a:lnSpc>
              <a:spcBef>
                <a:spcPts val="0"/>
              </a:spcBef>
              <a:spcAft>
                <a:spcPts val="0"/>
              </a:spcAft>
              <a:buClr>
                <a:schemeClr val="dk1"/>
              </a:buClr>
              <a:buSzPts val="1100"/>
              <a:buFont typeface="Arial"/>
              <a:buNone/>
            </a:pPr>
            <a:r>
              <a:rPr lang="en-US" dirty="0">
                <a:latin typeface="Segoe UI" panose="020B0502040204020203" pitchFamily="34" charset="0"/>
                <a:ea typeface="Times New Roman"/>
                <a:cs typeface="Segoe UI" panose="020B0502040204020203" pitchFamily="34" charset="0"/>
                <a:sym typeface="Times New Roman"/>
              </a:rPr>
              <a:t>4.     Personal reflection:  How might this story open up possibilities in your own practice?  </a:t>
            </a:r>
            <a:endParaRPr dirty="0">
              <a:latin typeface="Segoe UI" panose="020B0502040204020203" pitchFamily="34" charset="0"/>
              <a:ea typeface="Times New Roman"/>
              <a:cs typeface="Segoe UI" panose="020B0502040204020203" pitchFamily="34" charset="0"/>
              <a:sym typeface="Times New Roman"/>
            </a:endParaRPr>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None/>
            </a:pPr>
            <a:endParaRPr dirty="0"/>
          </a:p>
        </p:txBody>
      </p:sp>
      <p:sp>
        <p:nvSpPr>
          <p:cNvPr id="547" name="Google Shape;547;g175faa12436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latin typeface="Segoe UI" panose="020B0502040204020203" pitchFamily="34" charset="0"/>
                <a:cs typeface="Segoe UI" panose="020B0502040204020203" pitchFamily="34" charset="0"/>
              </a:rPr>
              <a:t>Facilitator notes </a:t>
            </a:r>
            <a:r>
              <a:rPr lang="en-US" dirty="0">
                <a:latin typeface="Segoe UI" panose="020B0502040204020203" pitchFamily="34" charset="0"/>
                <a:cs typeface="Segoe UI" panose="020B0502040204020203" pitchFamily="34" charset="0"/>
              </a:rPr>
              <a:t>5 mins to share additional resources/reading.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endParaRPr lang="en-US" dirty="0">
              <a:latin typeface="Segoe UI" panose="020B0502040204020203" pitchFamily="34" charset="0"/>
              <a:cs typeface="Segoe UI" panose="020B0502040204020203" pitchFamily="34" charset="0"/>
            </a:endParaRPr>
          </a:p>
          <a:p>
            <a:pPr marL="457200" lvl="0" indent="-228600" algn="l" rtl="0">
              <a:lnSpc>
                <a:spcPct val="90000"/>
              </a:lnSpc>
              <a:spcBef>
                <a:spcPts val="1000"/>
              </a:spcBef>
              <a:spcAft>
                <a:spcPts val="0"/>
              </a:spcAft>
              <a:buClr>
                <a:schemeClr val="dk1"/>
              </a:buClr>
              <a:buSzPct val="90000"/>
              <a:buNone/>
            </a:pPr>
            <a:endParaRPr lang="en-US" sz="1200"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1200" b="1" dirty="0">
                <a:latin typeface="Segoe UI" panose="020B0502040204020203" pitchFamily="34" charset="0"/>
                <a:cs typeface="Segoe UI" panose="020B0502040204020203" pitchFamily="34" charset="0"/>
              </a:rPr>
              <a:t>CRFA  FAQ: </a:t>
            </a:r>
            <a:r>
              <a:rPr lang="en-US" dirty="0">
                <a:hlinkClick r:id="rId3"/>
              </a:rPr>
              <a:t>CRFA FAQ (ospi.k12.wa.us)</a:t>
            </a:r>
            <a:endParaRPr lang="en-US" sz="1200" dirty="0">
              <a:latin typeface="Segoe UI" panose="020B0502040204020203" pitchFamily="34" charset="0"/>
              <a:cs typeface="Segoe UI" panose="020B0502040204020203" pitchFamily="34" charset="0"/>
            </a:endParaRPr>
          </a:p>
          <a:p>
            <a:pPr marL="457200" lvl="0" indent="0" algn="l" rtl="0">
              <a:lnSpc>
                <a:spcPct val="100000"/>
              </a:lnSpc>
              <a:spcBef>
                <a:spcPts val="0"/>
              </a:spcBef>
              <a:spcAft>
                <a:spcPts val="0"/>
              </a:spcAft>
              <a:buNone/>
            </a:pPr>
            <a:endParaRPr lang="en-US" sz="1200"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1200" b="1" dirty="0">
                <a:latin typeface="Segoe UI" panose="020B0502040204020203" pitchFamily="34" charset="0"/>
                <a:cs typeface="Segoe UI" panose="020B0502040204020203" pitchFamily="34" charset="0"/>
              </a:rPr>
              <a:t>CRFA Examples: </a:t>
            </a:r>
            <a:r>
              <a:rPr lang="en-US" dirty="0">
                <a:hlinkClick r:id="rId4"/>
              </a:rPr>
              <a:t>CRFA Examples (ospi.k12.wa.us)</a:t>
            </a:r>
            <a:endParaRPr lang="en-US" sz="1200" dirty="0">
              <a:latin typeface="Segoe UI" panose="020B0502040204020203" pitchFamily="34" charset="0"/>
              <a:cs typeface="Segoe UI" panose="020B0502040204020203" pitchFamily="34" charset="0"/>
            </a:endParaRPr>
          </a:p>
          <a:p>
            <a:pPr marL="154940" lvl="0" indent="0" algn="l" rtl="0">
              <a:lnSpc>
                <a:spcPct val="100000"/>
              </a:lnSpc>
              <a:spcBef>
                <a:spcPts val="0"/>
              </a:spcBef>
              <a:spcAft>
                <a:spcPts val="0"/>
              </a:spcAft>
              <a:buSzPct val="100000"/>
              <a:buNone/>
            </a:pPr>
            <a:endParaRPr lang="en-US" sz="1200"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1200" b="1" dirty="0">
                <a:latin typeface="Segoe UI" panose="020B0502040204020203" pitchFamily="34" charset="0"/>
                <a:cs typeface="Segoe UI" panose="020B0502040204020203" pitchFamily="34" charset="0"/>
              </a:rPr>
              <a:t>CRFA Questions: </a:t>
            </a:r>
            <a:r>
              <a:rPr lang="en-US" dirty="0">
                <a:hlinkClick r:id="rId5"/>
              </a:rPr>
              <a:t>Questions that Begin Culturally Responsive Formative Assessment Inquiries (ospi.k12.wa.us)</a:t>
            </a:r>
            <a:endParaRPr lang="en-US" sz="1200" b="1"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endParaRPr lang="en-US" sz="1200"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Font typeface="Quattrocento Sans"/>
              <a:buChar char="•"/>
            </a:pPr>
            <a:r>
              <a:rPr lang="en-US" sz="1200" b="1" dirty="0">
                <a:latin typeface="Segoe UI" panose="020B0502040204020203" pitchFamily="34" charset="0"/>
                <a:cs typeface="Segoe UI" panose="020B0502040204020203" pitchFamily="34" charset="0"/>
              </a:rPr>
              <a:t>CRFA Assessment Terms for Student Growth: </a:t>
            </a:r>
            <a:r>
              <a:rPr lang="en-US" dirty="0">
                <a:hlinkClick r:id="rId6"/>
              </a:rPr>
              <a:t>Assessment Terms for Student Growth Goals (ospi.k12.wa.us)</a:t>
            </a:r>
            <a:endParaRPr lang="en-US" sz="1200" b="1" dirty="0">
              <a:latin typeface="Segoe UI" panose="020B0502040204020203" pitchFamily="34" charset="0"/>
              <a:cs typeface="Segoe UI" panose="020B0502040204020203" pitchFamily="34" charset="0"/>
            </a:endParaRPr>
          </a:p>
          <a:p>
            <a:pPr marL="457200" lvl="0" indent="0" algn="l" rtl="0">
              <a:lnSpc>
                <a:spcPct val="100000"/>
              </a:lnSpc>
              <a:spcBef>
                <a:spcPts val="0"/>
              </a:spcBef>
              <a:spcAft>
                <a:spcPts val="0"/>
              </a:spcAft>
              <a:buNone/>
            </a:pPr>
            <a:endParaRPr lang="en-US" sz="1200" b="1" dirty="0">
              <a:latin typeface="Segoe UI" panose="020B0502040204020203" pitchFamily="34" charset="0"/>
              <a:cs typeface="Segoe UI" panose="020B0502040204020203" pitchFamily="34" charset="0"/>
            </a:endParaRPr>
          </a:p>
          <a:p>
            <a:pPr marL="457200" lvl="0" indent="-302260" algn="l" rtl="0">
              <a:lnSpc>
                <a:spcPct val="80000"/>
              </a:lnSpc>
              <a:spcBef>
                <a:spcPts val="1500"/>
              </a:spcBef>
              <a:spcAft>
                <a:spcPts val="0"/>
              </a:spcAft>
              <a:buSzPct val="100000"/>
              <a:buFont typeface="Quattrocento Sans"/>
              <a:buChar char="•"/>
            </a:pPr>
            <a:r>
              <a:rPr lang="en-US" sz="1200" b="1" dirty="0">
                <a:latin typeface="Segoe UI" panose="020B0502040204020203" pitchFamily="34" charset="0"/>
                <a:cs typeface="Segoe UI" panose="020B0502040204020203" pitchFamily="34" charset="0"/>
              </a:rPr>
              <a:t>Culturally Responsive Education in the Classroom - An Equity Framework for Pedagogy -Dr. Adeyemi Stembridge</a:t>
            </a:r>
          </a:p>
          <a:p>
            <a:pPr marL="457200" lvl="0" indent="0" algn="l" rtl="0">
              <a:lnSpc>
                <a:spcPct val="100000"/>
              </a:lnSpc>
              <a:spcBef>
                <a:spcPts val="0"/>
              </a:spcBef>
              <a:spcAft>
                <a:spcPts val="0"/>
              </a:spcAft>
              <a:buNone/>
            </a:pPr>
            <a:r>
              <a:rPr lang="en-US" sz="1200" dirty="0">
                <a:latin typeface="Segoe UI" panose="020B0502040204020203" pitchFamily="34" charset="0"/>
                <a:cs typeface="Segoe UI" panose="020B0502040204020203" pitchFamily="34" charset="0"/>
              </a:rPr>
              <a:t> </a:t>
            </a:r>
          </a:p>
          <a:p>
            <a:pPr marL="457200" lvl="0" indent="-302260" algn="l" rtl="0">
              <a:lnSpc>
                <a:spcPct val="100000"/>
              </a:lnSpc>
              <a:spcBef>
                <a:spcPts val="0"/>
              </a:spcBef>
              <a:spcAft>
                <a:spcPts val="0"/>
              </a:spcAft>
              <a:buSzPct val="100000"/>
              <a:buChar char="•"/>
            </a:pPr>
            <a:r>
              <a:rPr lang="en-US" sz="1200" b="1" dirty="0">
                <a:solidFill>
                  <a:srgbClr val="000000"/>
                </a:solidFill>
                <a:latin typeface="Segoe UI" panose="020B0502040204020203" pitchFamily="34" charset="0"/>
                <a:cs typeface="Segoe UI" panose="020B0502040204020203" pitchFamily="34" charset="0"/>
              </a:rPr>
              <a:t>Street Data: A Next </a:t>
            </a:r>
            <a:r>
              <a:rPr lang="en-US" sz="1200" b="1" dirty="0">
                <a:solidFill>
                  <a:srgbClr val="000000"/>
                </a:solidFill>
                <a:highlight>
                  <a:srgbClr val="F9F9F9"/>
                </a:highlight>
                <a:latin typeface="Segoe UI" panose="020B0502040204020203" pitchFamily="34" charset="0"/>
                <a:cs typeface="Segoe UI" panose="020B0502040204020203" pitchFamily="34" charset="0"/>
              </a:rPr>
              <a:t>Generation Model for Equity, Pedagogy, and School Transformation</a:t>
            </a:r>
            <a:r>
              <a:rPr lang="en-US" sz="1200" dirty="0">
                <a:solidFill>
                  <a:srgbClr val="000000"/>
                </a:solidFill>
                <a:highlight>
                  <a:srgbClr val="F9F9F9"/>
                </a:highlight>
                <a:latin typeface="Segoe UI" panose="020B0502040204020203" pitchFamily="34" charset="0"/>
                <a:cs typeface="Segoe UI" panose="020B0502040204020203" pitchFamily="34" charset="0"/>
              </a:rPr>
              <a:t> </a:t>
            </a:r>
            <a:r>
              <a:rPr lang="en-US" sz="1200" u="sng" dirty="0">
                <a:solidFill>
                  <a:schemeClr val="hlink"/>
                </a:solidFill>
                <a:latin typeface="Segoe UI" panose="020B0502040204020203" pitchFamily="34" charset="0"/>
                <a:cs typeface="Segoe UI" panose="020B0502040204020203" pitchFamily="34" charset="0"/>
                <a:hlinkClick r:id="rId7"/>
              </a:rPr>
              <a:t>https://www.youtube.com/watch?v=69-hTpX9HRw</a:t>
            </a:r>
            <a:endParaRPr lang="en-US" sz="1200"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None/>
            </a:pPr>
            <a:endParaRPr lang="en-US" sz="1200" dirty="0">
              <a:latin typeface="Segoe UI" panose="020B0502040204020203" pitchFamily="34" charset="0"/>
              <a:cs typeface="Segoe UI" panose="020B0502040204020203" pitchFamily="34" charset="0"/>
            </a:endParaRPr>
          </a:p>
          <a:p>
            <a:pPr marL="457200" lvl="0" indent="-302260" algn="l" rtl="0">
              <a:lnSpc>
                <a:spcPct val="115000"/>
              </a:lnSpc>
              <a:spcBef>
                <a:spcPts val="0"/>
              </a:spcBef>
              <a:spcAft>
                <a:spcPts val="0"/>
              </a:spcAft>
              <a:buClr>
                <a:srgbClr val="231F20"/>
              </a:buClr>
              <a:buSzPct val="100000"/>
              <a:buFont typeface="Quattrocento Sans"/>
              <a:buChar char="•"/>
            </a:pPr>
            <a:r>
              <a:rPr lang="en-US" sz="1200" b="1" dirty="0">
                <a:solidFill>
                  <a:srgbClr val="231F20"/>
                </a:solidFill>
                <a:highlight>
                  <a:srgbClr val="FFFFFF"/>
                </a:highlight>
                <a:latin typeface="Segoe UI" panose="020B0502040204020203" pitchFamily="34" charset="0"/>
                <a:cs typeface="Segoe UI" panose="020B0502040204020203" pitchFamily="34" charset="0"/>
              </a:rPr>
              <a:t>A Culturally Responsive Classroom Assessment Framework </a:t>
            </a:r>
            <a:r>
              <a:rPr lang="en-US" sz="1200" u="sng" dirty="0">
                <a:solidFill>
                  <a:schemeClr val="accent3"/>
                </a:solidFill>
                <a:latin typeface="Segoe UI" panose="020B0502040204020203" pitchFamily="34" charset="0"/>
                <a:cs typeface="Segoe UI" panose="020B0502040204020203" pitchFamily="34" charset="0"/>
                <a:hlinkClick r:id="rId8">
                  <a:extLst>
                    <a:ext uri="{A12FA001-AC4F-418D-AE19-62706E023703}">
                      <ahyp:hlinkClr xmlns:ahyp="http://schemas.microsoft.com/office/drawing/2018/hyperlinkcolor" val="tx"/>
                    </a:ext>
                  </a:extLst>
                </a:hlinkClick>
              </a:rPr>
              <a:t>https://www.nciea.org/blog/a-culturally-responsive-classroom-assessment-framework/</a:t>
            </a:r>
            <a:endParaRPr lang="en-US" sz="1200" dirty="0">
              <a:solidFill>
                <a:srgbClr val="1D1A1A"/>
              </a:solidFill>
              <a:highlight>
                <a:srgbClr val="FFFFFF"/>
              </a:highlight>
              <a:latin typeface="Segoe UI" panose="020B0502040204020203" pitchFamily="34" charset="0"/>
              <a:cs typeface="Segoe UI" panose="020B0502040204020203" pitchFamily="34" charset="0"/>
            </a:endParaRPr>
          </a:p>
          <a:p>
            <a:pPr marL="457200" lvl="0" indent="0" algn="l" rtl="0">
              <a:lnSpc>
                <a:spcPct val="115000"/>
              </a:lnSpc>
              <a:spcBef>
                <a:spcPts val="600"/>
              </a:spcBef>
              <a:spcAft>
                <a:spcPts val="0"/>
              </a:spcAft>
              <a:buNone/>
            </a:pPr>
            <a:endParaRPr lang="en-US" sz="1200" dirty="0">
              <a:solidFill>
                <a:srgbClr val="1D1A1A"/>
              </a:solidFill>
              <a:highlight>
                <a:srgbClr val="FFFFFF"/>
              </a:highlight>
              <a:latin typeface="Segoe UI" panose="020B0502040204020203" pitchFamily="34" charset="0"/>
              <a:cs typeface="Segoe UI" panose="020B0502040204020203" pitchFamily="34" charset="0"/>
            </a:endParaRPr>
          </a:p>
          <a:p>
            <a:pPr marL="457200" lvl="0" indent="-302260" algn="l" rtl="0">
              <a:lnSpc>
                <a:spcPct val="115000"/>
              </a:lnSpc>
              <a:spcBef>
                <a:spcPts val="600"/>
              </a:spcBef>
              <a:spcAft>
                <a:spcPts val="0"/>
              </a:spcAft>
              <a:buClr>
                <a:srgbClr val="1D1A1A"/>
              </a:buClr>
              <a:buSzPct val="100000"/>
              <a:buFont typeface="Quattrocento Sans"/>
              <a:buChar char="•"/>
            </a:pPr>
            <a:r>
              <a:rPr lang="en-US" sz="1200" b="1" dirty="0">
                <a:solidFill>
                  <a:srgbClr val="1D1A1A"/>
                </a:solidFill>
                <a:highlight>
                  <a:srgbClr val="FFFFFF"/>
                </a:highlight>
                <a:latin typeface="Segoe UI" panose="020B0502040204020203" pitchFamily="34" charset="0"/>
                <a:cs typeface="Segoe UI" panose="020B0502040204020203" pitchFamily="34" charset="0"/>
              </a:rPr>
              <a:t>Working Toward Culturally Responsive Assessment Practices</a:t>
            </a:r>
          </a:p>
          <a:p>
            <a:pPr marL="0" lvl="0" indent="457200" algn="l" rtl="0">
              <a:lnSpc>
                <a:spcPct val="115000"/>
              </a:lnSpc>
              <a:spcBef>
                <a:spcPts val="600"/>
              </a:spcBef>
              <a:spcAft>
                <a:spcPts val="0"/>
              </a:spcAft>
              <a:buNone/>
            </a:pPr>
            <a:r>
              <a:rPr lang="en-US" sz="1200" u="sng" dirty="0">
                <a:solidFill>
                  <a:schemeClr val="hlink"/>
                </a:solidFill>
                <a:latin typeface="Segoe UI" panose="020B0502040204020203" pitchFamily="34" charset="0"/>
                <a:cs typeface="Segoe UI" panose="020B0502040204020203" pitchFamily="34" charset="0"/>
                <a:hlinkClick r:id="rId9"/>
              </a:rPr>
              <a:t>https://ncte.org/blog/2020/02/working-toward-culturally-responsive-assessment-practices/</a:t>
            </a:r>
            <a:endParaRPr lang="en-US" sz="1200" dirty="0">
              <a:latin typeface="Segoe UI" panose="020B0502040204020203" pitchFamily="34" charset="0"/>
              <a:cs typeface="Segoe UI" panose="020B0502040204020203" pitchFamily="34" charset="0"/>
            </a:endParaRPr>
          </a:p>
          <a:p>
            <a:pPr marL="0" lvl="0" indent="0" algn="l" rtl="0">
              <a:lnSpc>
                <a:spcPct val="100000"/>
              </a:lnSpc>
              <a:spcBef>
                <a:spcPts val="600"/>
              </a:spcBef>
              <a:spcAft>
                <a:spcPts val="0"/>
              </a:spcAft>
              <a:buNone/>
            </a:pPr>
            <a:endParaRPr lang="en-US" sz="1200" dirty="0">
              <a:latin typeface="Segoe UI" panose="020B0502040204020203" pitchFamily="34" charset="0"/>
              <a:cs typeface="Segoe UI" panose="020B0502040204020203" pitchFamily="34" charset="0"/>
            </a:endParaRPr>
          </a:p>
          <a:p>
            <a:pPr marL="0" lvl="0" indent="457200" algn="l" rtl="0">
              <a:lnSpc>
                <a:spcPct val="100000"/>
              </a:lnSpc>
              <a:spcBef>
                <a:spcPts val="0"/>
              </a:spcBef>
              <a:spcAft>
                <a:spcPts val="0"/>
              </a:spcAft>
              <a:buNone/>
            </a:pPr>
            <a:r>
              <a:rPr lang="en-US" sz="1200" b="1" dirty="0">
                <a:latin typeface="Segoe UI" panose="020B0502040204020203" pitchFamily="34" charset="0"/>
                <a:cs typeface="Segoe UI" panose="020B0502040204020203" pitchFamily="34" charset="0"/>
              </a:rPr>
              <a:t>Asset Based Feedback Protocol:</a:t>
            </a:r>
            <a:r>
              <a:rPr lang="en-US" sz="1200" dirty="0">
                <a:latin typeface="Segoe UI" panose="020B0502040204020203" pitchFamily="34" charset="0"/>
                <a:cs typeface="Segoe UI" panose="020B0502040204020203" pitchFamily="34" charset="0"/>
              </a:rPr>
              <a:t> </a:t>
            </a:r>
            <a:r>
              <a:rPr lang="en-US" sz="1200" u="sng" dirty="0">
                <a:solidFill>
                  <a:srgbClr val="0563C1"/>
                </a:solidFill>
                <a:latin typeface="Segoe UI" panose="020B0502040204020203" pitchFamily="34" charset="0"/>
                <a:cs typeface="Segoe UI" panose="020B0502040204020203" pitchFamily="34" charset="0"/>
                <a:hlinkClick r:id="rId10">
                  <a:extLst>
                    <a:ext uri="{A12FA001-AC4F-418D-AE19-62706E023703}">
                      <ahyp:hlinkClr xmlns:ahyp="http://schemas.microsoft.com/office/drawing/2018/hyperlinkcolor" val="tx"/>
                    </a:ext>
                  </a:extLst>
                </a:hlinkClick>
              </a:rPr>
              <a:t>https://docs.google.com/document/d/142shKpEzI5LgMZHnl5J5ejfGkI2FqNeeliONmJ3UUls/edit</a:t>
            </a:r>
            <a:endParaRPr lang="en-US" sz="1200" dirty="0">
              <a:solidFill>
                <a:srgbClr val="000000"/>
              </a:solidFill>
              <a:latin typeface="Segoe UI" panose="020B0502040204020203" pitchFamily="34" charset="0"/>
              <a:cs typeface="Segoe UI" panose="020B0502040204020203" pitchFamily="34" charset="0"/>
            </a:endParaRPr>
          </a:p>
          <a:p>
            <a:pPr marL="0" lvl="0" indent="457200" algn="l" rtl="0">
              <a:lnSpc>
                <a:spcPct val="100000"/>
              </a:lnSpc>
              <a:spcBef>
                <a:spcPts val="0"/>
              </a:spcBef>
              <a:spcAft>
                <a:spcPts val="0"/>
              </a:spcAft>
              <a:buNone/>
            </a:pPr>
            <a:endParaRPr lang="en-US" sz="1200" dirty="0">
              <a:solidFill>
                <a:srgbClr val="000000"/>
              </a:solidFill>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None/>
            </a:pPr>
            <a:r>
              <a:rPr lang="en-US" sz="1200" dirty="0">
                <a:solidFill>
                  <a:srgbClr val="000000"/>
                </a:solidFill>
                <a:latin typeface="Segoe UI" panose="020B0502040204020203" pitchFamily="34" charset="0"/>
                <a:cs typeface="Segoe UI" panose="020B0502040204020203" pitchFamily="34" charset="0"/>
              </a:rPr>
              <a:t>	</a:t>
            </a:r>
            <a:r>
              <a:rPr lang="en-US" sz="1200" b="1" dirty="0">
                <a:solidFill>
                  <a:srgbClr val="1F1F1F"/>
                </a:solidFill>
                <a:highlight>
                  <a:srgbClr val="FFFFFF"/>
                </a:highlight>
                <a:latin typeface="Segoe UI" panose="020B0502040204020203" pitchFamily="34" charset="0"/>
                <a:cs typeface="Segoe UI" panose="020B0502040204020203" pitchFamily="34" charset="0"/>
              </a:rPr>
              <a:t>Street Data: A New Grammar for Educational Equity</a:t>
            </a:r>
          </a:p>
          <a:p>
            <a:pPr marL="0" lvl="0" indent="457200" algn="l" rtl="0">
              <a:lnSpc>
                <a:spcPct val="100000"/>
              </a:lnSpc>
              <a:spcBef>
                <a:spcPts val="0"/>
              </a:spcBef>
              <a:spcAft>
                <a:spcPts val="0"/>
              </a:spcAft>
              <a:buNone/>
            </a:pPr>
            <a:r>
              <a:rPr lang="en-US" sz="1200" u="sng" dirty="0">
                <a:solidFill>
                  <a:srgbClr val="0563C1"/>
                </a:solidFill>
                <a:latin typeface="Segoe UI" panose="020B0502040204020203" pitchFamily="34" charset="0"/>
                <a:cs typeface="Segoe UI" panose="020B0502040204020203" pitchFamily="34" charset="0"/>
                <a:hlinkClick r:id="rId11">
                  <a:extLst>
                    <a:ext uri="{A12FA001-AC4F-418D-AE19-62706E023703}">
                      <ahyp:hlinkClr xmlns:ahyp="http://schemas.microsoft.com/office/drawing/2018/hyperlinkcolor" val="tx"/>
                    </a:ext>
                  </a:extLst>
                </a:hlinkClick>
              </a:rPr>
              <a:t>https://www.edweek.org/leadership/opinion-street-data-a-new-grammar-for-educational-equity/2019/0</a:t>
            </a:r>
            <a:endParaRPr lang="en-US" sz="1200" dirty="0">
              <a:solidFill>
                <a:srgbClr val="000000"/>
              </a:solidFill>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dirty="0"/>
          </a:p>
        </p:txBody>
      </p:sp>
      <p:sp>
        <p:nvSpPr>
          <p:cNvPr id="556" name="Google Shape;55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42a6c21f7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42a6c21f75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egoe UI" panose="020B0502040204020203" pitchFamily="34" charset="0"/>
                <a:cs typeface="Segoe UI" panose="020B0502040204020203" pitchFamily="34" charset="0"/>
              </a:rPr>
              <a:t>Facilitator notes </a:t>
            </a:r>
            <a:r>
              <a:rPr lang="en-US" dirty="0">
                <a:latin typeface="Segoe UI" panose="020B0502040204020203" pitchFamily="34" charset="0"/>
                <a:cs typeface="Segoe UI" panose="020B0502040204020203" pitchFamily="34" charset="0"/>
              </a:rPr>
              <a:t>(5 minutes) </a:t>
            </a: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Read quotes and ask participants, now that they have completed the module: </a:t>
            </a:r>
            <a:r>
              <a:rPr lang="en-US" i="1" dirty="0">
                <a:latin typeface="Segoe UI" panose="020B0502040204020203" pitchFamily="34" charset="0"/>
                <a:cs typeface="Segoe UI" panose="020B0502040204020203" pitchFamily="34" charset="0"/>
              </a:rPr>
              <a:t>What does culture have to do with assessment and feedback? </a:t>
            </a:r>
            <a:r>
              <a:rPr lang="en-US" dirty="0">
                <a:latin typeface="Segoe UI" panose="020B0502040204020203" pitchFamily="34" charset="0"/>
                <a:cs typeface="Segoe UI" panose="020B0502040204020203" pitchFamily="34" charset="0"/>
              </a:rPr>
              <a:t>Design a way to capture their thinking.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lang="en-US" u="sng" dirty="0">
              <a:solidFill>
                <a:schemeClr val="hlink"/>
              </a:solidFill>
              <a:latin typeface="Segoe UI" panose="020B0502040204020203" pitchFamily="34" charset="0"/>
              <a:cs typeface="Segoe UI" panose="020B0502040204020203" pitchFamily="34" charset="0"/>
              <a:hlinkClick r:id="rId3"/>
            </a:endParaRPr>
          </a:p>
          <a:p>
            <a:pPr marL="0" lvl="0" indent="0" algn="l" rtl="0">
              <a:spcBef>
                <a:spcPts val="0"/>
              </a:spcBef>
              <a:spcAft>
                <a:spcPts val="0"/>
              </a:spcAft>
              <a:buNone/>
            </a:pPr>
            <a:r>
              <a:rPr lang="en-US" u="sng" dirty="0">
                <a:solidFill>
                  <a:schemeClr val="hlink"/>
                </a:solidFill>
                <a:latin typeface="Segoe UI" panose="020B0502040204020203" pitchFamily="34" charset="0"/>
                <a:cs typeface="Segoe UI" panose="020B0502040204020203" pitchFamily="34" charset="0"/>
                <a:hlinkClick r:id="rId3"/>
              </a:rPr>
              <a:t>https://www.cambridge.org/core/books/assessment-equity-and-opportunity-to-learn/D30F4A0F58FA4E4363315311ADC6FF92</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u="sng" dirty="0">
                <a:solidFill>
                  <a:schemeClr val="hlink"/>
                </a:solidFill>
                <a:latin typeface="Segoe UI" panose="020B0502040204020203" pitchFamily="34" charset="0"/>
                <a:cs typeface="Segoe UI" panose="020B0502040204020203" pitchFamily="34" charset="0"/>
                <a:hlinkClick r:id="rId4"/>
              </a:rPr>
              <a:t>https://www.nbpts.org/</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dirty="0"/>
          </a:p>
        </p:txBody>
      </p:sp>
      <p:sp>
        <p:nvSpPr>
          <p:cNvPr id="564" name="Google Shape;564;g142a6c21f75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Segoe UI" panose="020B0502040204020203" pitchFamily="34" charset="0"/>
                <a:cs typeface="Segoe UI" panose="020B0502040204020203" pitchFamily="34" charset="0"/>
              </a:rPr>
              <a:t>If helpful, please feel free to share the </a:t>
            </a:r>
            <a:r>
              <a:rPr lang="en-US" dirty="0" err="1">
                <a:latin typeface="Segoe UI" panose="020B0502040204020203" pitchFamily="34" charset="0"/>
                <a:cs typeface="Segoe UI" panose="020B0502040204020203" pitchFamily="34" charset="0"/>
              </a:rPr>
              <a:t>url</a:t>
            </a:r>
            <a:r>
              <a:rPr lang="en-US" dirty="0">
                <a:latin typeface="Segoe UI" panose="020B0502040204020203" pitchFamily="34" charset="0"/>
                <a:cs typeface="Segoe UI" panose="020B0502040204020203" pitchFamily="34" charset="0"/>
              </a:rPr>
              <a:t> for the TPEP website: </a:t>
            </a:r>
            <a:r>
              <a:rPr lang="en-US" dirty="0">
                <a:hlinkClick r:id="rId3"/>
              </a:rPr>
              <a:t>Teacher/Principal Evaluation Program | OSPI</a:t>
            </a: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r>
              <a:rPr lang="en-US" dirty="0">
                <a:latin typeface="Segoe UI" panose="020B0502040204020203" pitchFamily="34" charset="0"/>
                <a:cs typeface="Segoe UI" panose="020B0502040204020203" pitchFamily="34" charset="0"/>
              </a:rPr>
              <a:t>And the direct link to the Student Growth Goals page: </a:t>
            </a:r>
            <a:r>
              <a:rPr lang="en-US" dirty="0">
                <a:hlinkClick r:id="rId4"/>
              </a:rPr>
              <a:t>Student Growth | OSPI</a:t>
            </a: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r>
              <a:rPr lang="en-US" dirty="0">
                <a:latin typeface="Segoe UI" panose="020B0502040204020203" pitchFamily="34" charset="0"/>
                <a:cs typeface="Segoe UI" panose="020B0502040204020203" pitchFamily="34" charset="0"/>
              </a:rPr>
              <a:t>And contact information the TPEP office at: tpep@k12.wa.us</a:t>
            </a:r>
          </a:p>
        </p:txBody>
      </p:sp>
      <p:sp>
        <p:nvSpPr>
          <p:cNvPr id="410" name="Google Shape;41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290b03674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1290b03674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dirty="0">
                <a:latin typeface="Segoe UI" panose="020B0502040204020203" pitchFamily="34" charset="0"/>
                <a:ea typeface="Quattrocento Sans"/>
                <a:cs typeface="Segoe UI" panose="020B0502040204020203" pitchFamily="34" charset="0"/>
                <a:sym typeface="Quattrocento Sans"/>
              </a:rPr>
              <a:t>Facilitator notes</a:t>
            </a:r>
            <a:endParaRPr b="1" dirty="0">
              <a:latin typeface="Segoe UI" panose="020B0502040204020203" pitchFamily="34" charset="0"/>
              <a:ea typeface="Quattrocento Sans"/>
              <a:cs typeface="Segoe UI" panose="020B0502040204020203" pitchFamily="34" charset="0"/>
              <a:sym typeface="Quattrocento Sans"/>
            </a:endParaRPr>
          </a:p>
          <a:p>
            <a:pPr marL="457200" marR="0" lvl="0" indent="-228600" algn="l" rtl="0">
              <a:lnSpc>
                <a:spcPct val="100000"/>
              </a:lnSpc>
              <a:spcBef>
                <a:spcPts val="0"/>
              </a:spcBef>
              <a:spcAft>
                <a:spcPts val="0"/>
              </a:spcAft>
              <a:buSzPts val="1400"/>
              <a:buNone/>
            </a:pPr>
            <a:r>
              <a:rPr lang="en-US" dirty="0">
                <a:latin typeface="Segoe UI" panose="020B0502040204020203" pitchFamily="34" charset="0"/>
                <a:ea typeface="Quattrocento Sans"/>
                <a:cs typeface="Segoe UI" panose="020B0502040204020203" pitchFamily="34" charset="0"/>
                <a:sym typeface="Quattrocento Sans"/>
              </a:rPr>
              <a:t>Total time for all sections of this module = 270 minutes + 15 minutes/optional/extension activity</a:t>
            </a:r>
            <a:endParaRPr dirty="0">
              <a:solidFill>
                <a:srgbClr val="020202"/>
              </a:solidFill>
              <a:highlight>
                <a:srgbClr val="FFFF00"/>
              </a:highlight>
              <a:latin typeface="Segoe UI" panose="020B0502040204020203" pitchFamily="34" charset="0"/>
              <a:ea typeface="Quattrocento Sans"/>
              <a:cs typeface="Segoe UI" panose="020B0502040204020203" pitchFamily="34" charset="0"/>
              <a:sym typeface="Quattrocento Sans"/>
            </a:endParaRPr>
          </a:p>
          <a:p>
            <a:pPr marL="457200" marR="0" lvl="0" indent="-228600" algn="l" rtl="0">
              <a:lnSpc>
                <a:spcPct val="100000"/>
              </a:lnSpc>
              <a:spcBef>
                <a:spcPts val="0"/>
              </a:spcBef>
              <a:spcAft>
                <a:spcPts val="0"/>
              </a:spcAft>
              <a:buSzPts val="1400"/>
              <a:buNone/>
            </a:pPr>
            <a:endParaRPr lang="en-US" dirty="0">
              <a:latin typeface="Segoe UI" panose="020B0502040204020203" pitchFamily="34" charset="0"/>
              <a:ea typeface="Quattrocento Sans"/>
              <a:cs typeface="Segoe UI" panose="020B0502040204020203" pitchFamily="34" charset="0"/>
              <a:sym typeface="Quattrocento Sans"/>
            </a:endParaRPr>
          </a:p>
          <a:p>
            <a:pPr marL="457200" marR="0" lvl="0" indent="-228600" algn="l" rtl="0">
              <a:lnSpc>
                <a:spcPct val="100000"/>
              </a:lnSpc>
              <a:spcBef>
                <a:spcPts val="0"/>
              </a:spcBef>
              <a:spcAft>
                <a:spcPts val="0"/>
              </a:spcAft>
              <a:buSzPts val="1400"/>
              <a:buNone/>
            </a:pPr>
            <a:r>
              <a:rPr lang="en-US" dirty="0">
                <a:latin typeface="Segoe UI" panose="020B0502040204020203" pitchFamily="34" charset="0"/>
                <a:ea typeface="Quattrocento Sans"/>
                <a:cs typeface="Segoe UI" panose="020B0502040204020203" pitchFamily="34" charset="0"/>
                <a:sym typeface="Quattrocento Sans"/>
              </a:rPr>
              <a:t>The module is designed with flexibility in mind based on available time and options for asynchronous reading or viewing prior to meeting. Due to the length of this module, it is advised to break this up over several learning opportunities.  </a:t>
            </a:r>
            <a:endParaRPr dirty="0">
              <a:latin typeface="Segoe UI" panose="020B0502040204020203" pitchFamily="34" charset="0"/>
              <a:ea typeface="Quattrocento Sans"/>
              <a:cs typeface="Segoe UI" panose="020B0502040204020203" pitchFamily="34" charset="0"/>
              <a:sym typeface="Quattrocento Sans"/>
            </a:endParaRPr>
          </a:p>
          <a:p>
            <a:pPr marL="457200" marR="0" lvl="0" indent="-228600" algn="l" rtl="0">
              <a:lnSpc>
                <a:spcPct val="100000"/>
              </a:lnSpc>
              <a:spcBef>
                <a:spcPts val="0"/>
              </a:spcBef>
              <a:spcAft>
                <a:spcPts val="0"/>
              </a:spcAft>
              <a:buSzPts val="1400"/>
              <a:buNone/>
            </a:pPr>
            <a:endParaRPr dirty="0">
              <a:latin typeface="Segoe UI" panose="020B0502040204020203" pitchFamily="34" charset="0"/>
              <a:ea typeface="Quattrocento Sans"/>
              <a:cs typeface="Segoe UI" panose="020B0502040204020203" pitchFamily="34" charset="0"/>
              <a:sym typeface="Quattrocento Sans"/>
            </a:endParaRPr>
          </a:p>
          <a:p>
            <a:pPr marL="457200" marR="0" lvl="0" indent="-228600" algn="l" rtl="0">
              <a:lnSpc>
                <a:spcPct val="100000"/>
              </a:lnSpc>
              <a:spcBef>
                <a:spcPts val="0"/>
              </a:spcBef>
              <a:spcAft>
                <a:spcPts val="0"/>
              </a:spcAft>
              <a:buSzPts val="1400"/>
              <a:buNone/>
            </a:pPr>
            <a:r>
              <a:rPr lang="en-US" dirty="0">
                <a:latin typeface="Segoe UI" panose="020B0502040204020203" pitchFamily="34" charset="0"/>
                <a:ea typeface="Quattrocento Sans"/>
                <a:cs typeface="Segoe UI" panose="020B0502040204020203" pitchFamily="34" charset="0"/>
                <a:sym typeface="Quattrocento Sans"/>
              </a:rPr>
              <a:t>  Materials needed</a:t>
            </a:r>
            <a:endParaRPr dirty="0">
              <a:latin typeface="Segoe UI" panose="020B0502040204020203" pitchFamily="34" charset="0"/>
              <a:ea typeface="Quattrocento Sans"/>
              <a:cs typeface="Segoe UI" panose="020B0502040204020203" pitchFamily="34" charset="0"/>
              <a:sym typeface="Quattrocento Sans"/>
            </a:endParaRPr>
          </a:p>
          <a:p>
            <a:pPr marL="457200" lvl="0" indent="-304800" algn="l" rtl="0">
              <a:lnSpc>
                <a:spcPct val="100000"/>
              </a:lnSpc>
              <a:spcBef>
                <a:spcPts val="0"/>
              </a:spcBef>
              <a:spcAft>
                <a:spcPts val="0"/>
              </a:spcAft>
              <a:buSzPts val="1200"/>
              <a:buFont typeface="Quattrocento Sans"/>
              <a:buChar char="●"/>
            </a:pPr>
            <a:r>
              <a:rPr lang="en-US" dirty="0">
                <a:latin typeface="Segoe UI" panose="020B0502040204020203" pitchFamily="34" charset="0"/>
                <a:ea typeface="Quattrocento Sans"/>
                <a:cs typeface="Segoe UI" panose="020B0502040204020203" pitchFamily="34" charset="0"/>
                <a:sym typeface="Quattrocento Sans"/>
              </a:rPr>
              <a:t>Copy of instructional frameworks</a:t>
            </a:r>
            <a:endParaRPr dirty="0">
              <a:latin typeface="Segoe UI" panose="020B0502040204020203" pitchFamily="34" charset="0"/>
              <a:ea typeface="Quattrocento Sans"/>
              <a:cs typeface="Segoe UI" panose="020B0502040204020203" pitchFamily="34" charset="0"/>
              <a:sym typeface="Quattrocento Sans"/>
            </a:endParaRPr>
          </a:p>
          <a:p>
            <a:pPr marL="457200" lvl="0" indent="-304800" algn="l" rtl="0">
              <a:lnSpc>
                <a:spcPct val="100000"/>
              </a:lnSpc>
              <a:spcBef>
                <a:spcPts val="0"/>
              </a:spcBef>
              <a:spcAft>
                <a:spcPts val="0"/>
              </a:spcAft>
              <a:buSzPts val="1200"/>
              <a:buFont typeface="Quattrocento Sans"/>
              <a:buChar char="●"/>
            </a:pPr>
            <a:r>
              <a:rPr lang="en-US" dirty="0">
                <a:latin typeface="Segoe UI" panose="020B0502040204020203" pitchFamily="34" charset="0"/>
                <a:ea typeface="Quattrocento Sans"/>
                <a:cs typeface="Segoe UI" panose="020B0502040204020203" pitchFamily="34" charset="0"/>
                <a:sym typeface="Quattrocento Sans"/>
              </a:rPr>
              <a:t>SSG rubric</a:t>
            </a:r>
            <a:endParaRPr dirty="0">
              <a:latin typeface="Segoe UI" panose="020B0502040204020203" pitchFamily="34" charset="0"/>
              <a:ea typeface="Quattrocento Sans"/>
              <a:cs typeface="Segoe UI" panose="020B0502040204020203" pitchFamily="34" charset="0"/>
              <a:sym typeface="Quattrocento Sans"/>
            </a:endParaRPr>
          </a:p>
          <a:p>
            <a:pPr marL="457200" lvl="0" indent="-317500" algn="l" rtl="0">
              <a:lnSpc>
                <a:spcPct val="100000"/>
              </a:lnSpc>
              <a:spcBef>
                <a:spcPts val="0"/>
              </a:spcBef>
              <a:spcAft>
                <a:spcPts val="0"/>
              </a:spcAft>
              <a:buSzPts val="1400"/>
              <a:buFont typeface="Quattrocento Sans"/>
              <a:buChar char="●"/>
            </a:pPr>
            <a:r>
              <a:rPr lang="en-US" dirty="0">
                <a:latin typeface="Segoe UI" panose="020B0502040204020203" pitchFamily="34" charset="0"/>
                <a:ea typeface="Quattrocento Sans"/>
                <a:cs typeface="Segoe UI" panose="020B0502040204020203" pitchFamily="34" charset="0"/>
                <a:sym typeface="Quattrocento Sans"/>
              </a:rPr>
              <a:t>Articles and video links provided in slide notes</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endParaRPr dirty="0">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r>
              <a:rPr lang="en-US" dirty="0">
                <a:latin typeface="Quattrocento Sans"/>
                <a:ea typeface="Quattrocento Sans"/>
                <a:cs typeface="Quattrocento Sans"/>
                <a:sym typeface="Quattrocento Sans"/>
              </a:rPr>
              <a:t> </a:t>
            </a:r>
            <a:endParaRPr dirty="0">
              <a:latin typeface="Quattrocento Sans"/>
              <a:ea typeface="Quattrocento Sans"/>
              <a:cs typeface="Quattrocento Sans"/>
              <a:sym typeface="Quattrocento Sans"/>
            </a:endParaRPr>
          </a:p>
        </p:txBody>
      </p:sp>
      <p:sp>
        <p:nvSpPr>
          <p:cNvPr id="383" name="Google Shape;383;g1290b03674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5c4b8ef31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15c4b8ef315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dirty="0">
                <a:latin typeface="Quattrocento Sans"/>
                <a:ea typeface="Quattrocento Sans"/>
                <a:cs typeface="Quattrocento Sans"/>
                <a:sym typeface="Quattrocento Sans"/>
              </a:rPr>
              <a:t>Review learning targets</a:t>
            </a:r>
            <a:endParaRPr sz="1100" dirty="0">
              <a:latin typeface="Quattrocento Sans"/>
              <a:ea typeface="Quattrocento Sans"/>
              <a:cs typeface="Quattrocento Sans"/>
              <a:sym typeface="Quattrocento Sans"/>
            </a:endParaRPr>
          </a:p>
        </p:txBody>
      </p:sp>
      <p:sp>
        <p:nvSpPr>
          <p:cNvPr id="391" name="Google Shape;391;g15c4b8ef315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20dba3a867_0_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120dba3a867_0_0:notes"/>
          <p:cNvSpPr txBox="1">
            <a:spLocks noGrp="1"/>
          </p:cNvSpPr>
          <p:nvPr>
            <p:ph type="body" idx="1"/>
          </p:nvPr>
        </p:nvSpPr>
        <p:spPr>
          <a:xfrm>
            <a:off x="685800" y="4343401"/>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r>
              <a:rPr lang="en-US" b="1" dirty="0">
                <a:latin typeface="Segoe UI" panose="020B0502040204020203" pitchFamily="34" charset="0"/>
                <a:cs typeface="Segoe UI" panose="020B0502040204020203" pitchFamily="34" charset="0"/>
              </a:rPr>
              <a:t>Facilitator notes</a:t>
            </a:r>
            <a:endParaRPr b="1"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First Step = Participants read the question, brainstorm with a partner, then each participant writes his/her own response. (5-7 minutes)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Second Step = Each participant gets up and finds another person not at their table and shares their response and identify common themes. (5 minutes) This could be adjusted for virtual learning as needed.</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dirty="0"/>
          </a:p>
        </p:txBody>
      </p:sp>
      <p:sp>
        <p:nvSpPr>
          <p:cNvPr id="400" name="Google Shape;400;g120dba3a867_0_0:notes"/>
          <p:cNvSpPr txBox="1">
            <a:spLocks noGrp="1"/>
          </p:cNvSpPr>
          <p:nvPr>
            <p:ph type="sldNum" idx="12"/>
          </p:nvPr>
        </p:nvSpPr>
        <p:spPr>
          <a:xfrm>
            <a:off x="3884614" y="8685213"/>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42c92757c2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142c92757c2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egoe UI" panose="020B0502040204020203" pitchFamily="34" charset="0"/>
                <a:cs typeface="Segoe UI" panose="020B0502040204020203" pitchFamily="34" charset="0"/>
              </a:rPr>
              <a:t>Facilitator notes </a:t>
            </a:r>
          </a:p>
          <a:p>
            <a:pPr marL="0" lvl="0" indent="0" algn="l" rtl="0">
              <a:spcBef>
                <a:spcPts val="0"/>
              </a:spcBef>
              <a:spcAft>
                <a:spcPts val="0"/>
              </a:spcAft>
              <a:buNone/>
            </a:pPr>
            <a:endParaRPr lang="en-US"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Activity: What made you pause and think when reading these quotes and why? </a:t>
            </a: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Share your thinking  with a partner. (10 minutes)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lang="en-US"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The source of the quotes is </a:t>
            </a:r>
            <a:r>
              <a:rPr lang="en-US" i="1" dirty="0">
                <a:latin typeface="Segoe UI" panose="020B0502040204020203" pitchFamily="34" charset="0"/>
                <a:cs typeface="Segoe UI" panose="020B0502040204020203" pitchFamily="34" charset="0"/>
              </a:rPr>
              <a:t>Culturally Responsive Education in the Classroom - An Equity Framework for Pedagogy</a:t>
            </a:r>
            <a:r>
              <a:rPr lang="en-US" dirty="0">
                <a:latin typeface="Segoe UI" panose="020B0502040204020203" pitchFamily="34" charset="0"/>
                <a:cs typeface="Segoe UI" panose="020B0502040204020203" pitchFamily="34" charset="0"/>
              </a:rPr>
              <a:t>, by Dr Adeyemi Stembridge, </a:t>
            </a:r>
            <a:r>
              <a:rPr lang="en-US" dirty="0" err="1">
                <a:latin typeface="Segoe UI" panose="020B0502040204020203" pitchFamily="34" charset="0"/>
                <a:cs typeface="Segoe UI" panose="020B0502040204020203" pitchFamily="34" charset="0"/>
              </a:rPr>
              <a:t>pg</a:t>
            </a:r>
            <a:r>
              <a:rPr lang="en-US" dirty="0">
                <a:latin typeface="Segoe UI" panose="020B0502040204020203" pitchFamily="34" charset="0"/>
                <a:cs typeface="Segoe UI" panose="020B0502040204020203" pitchFamily="34" charset="0"/>
              </a:rPr>
              <a:t> 214</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i="1" dirty="0">
                <a:latin typeface="Segoe UI" panose="020B0502040204020203" pitchFamily="34" charset="0"/>
                <a:cs typeface="Segoe UI" panose="020B0502040204020203" pitchFamily="34" charset="0"/>
              </a:rPr>
              <a:t>Equity and Assessment: Moving Towards Culturally Responsive Assessment</a:t>
            </a:r>
            <a:r>
              <a:rPr lang="en-US" dirty="0">
                <a:latin typeface="Segoe UI" panose="020B0502040204020203" pitchFamily="34" charset="0"/>
                <a:cs typeface="Segoe UI" panose="020B0502040204020203" pitchFamily="34" charset="0"/>
              </a:rPr>
              <a:t>, by Erick Montenegro and Natasha A. Jankowski, </a:t>
            </a:r>
            <a:r>
              <a:rPr lang="en-US" dirty="0" err="1">
                <a:latin typeface="Segoe UI" panose="020B0502040204020203" pitchFamily="34" charset="0"/>
                <a:cs typeface="Segoe UI" panose="020B0502040204020203" pitchFamily="34" charset="0"/>
              </a:rPr>
              <a:t>Pgs</a:t>
            </a:r>
            <a:r>
              <a:rPr lang="en-US" dirty="0">
                <a:latin typeface="Segoe UI" panose="020B0502040204020203" pitchFamily="34" charset="0"/>
                <a:cs typeface="Segoe UI" panose="020B0502040204020203" pitchFamily="34" charset="0"/>
              </a:rPr>
              <a:t> 13 &amp; 15 available at</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u="sng" dirty="0">
                <a:solidFill>
                  <a:schemeClr val="hlink"/>
                </a:solidFill>
                <a:latin typeface="Segoe UI" panose="020B0502040204020203" pitchFamily="34" charset="0"/>
                <a:cs typeface="Segoe UI" panose="020B0502040204020203" pitchFamily="34" charset="0"/>
                <a:hlinkClick r:id="rId3"/>
              </a:rPr>
              <a:t>https://files.eric.ed.gov/fulltext/ED574461.pdf</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dirty="0"/>
          </a:p>
          <a:p>
            <a:pPr marL="0" lvl="0" indent="0" algn="l" rtl="0">
              <a:spcBef>
                <a:spcPts val="0"/>
              </a:spcBef>
              <a:spcAft>
                <a:spcPts val="0"/>
              </a:spcAft>
              <a:buNone/>
            </a:pPr>
            <a:endParaRPr dirty="0">
              <a:solidFill>
                <a:srgbClr val="FF0000"/>
              </a:solidFill>
            </a:endParaRPr>
          </a:p>
        </p:txBody>
      </p:sp>
      <p:sp>
        <p:nvSpPr>
          <p:cNvPr id="409" name="Google Shape;409;g142c92757c2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42c92757c2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42c92757c2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egoe UI" panose="020B0502040204020203" pitchFamily="34" charset="0"/>
                <a:cs typeface="Segoe UI" panose="020B0502040204020203" pitchFamily="34" charset="0"/>
              </a:rPr>
              <a:t>Facilitator notes </a:t>
            </a:r>
          </a:p>
          <a:p>
            <a:pPr marL="0" lvl="0" indent="0" algn="l" rtl="0">
              <a:spcBef>
                <a:spcPts val="0"/>
              </a:spcBef>
              <a:spcAft>
                <a:spcPts val="0"/>
              </a:spcAft>
              <a:buNone/>
            </a:pPr>
            <a:endParaRPr lang="en-US" dirty="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Segoe UI" panose="020B0502040204020203" pitchFamily="34" charset="0"/>
                <a:cs typeface="Segoe UI" panose="020B0502040204020203" pitchFamily="34" charset="0"/>
              </a:rPr>
              <a:t>These definitions are from the SGG rubric, available at </a:t>
            </a:r>
            <a:r>
              <a:rPr lang="en-US" dirty="0">
                <a:hlinkClick r:id="rId3"/>
              </a:rPr>
              <a:t>Final Revised Student Growth Goal Rubrics (ospi.k12.wa.us)</a:t>
            </a:r>
            <a:endParaRPr lang="en-US"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 </a:t>
            </a:r>
          </a:p>
          <a:p>
            <a:pPr marL="0" lvl="0" indent="0" algn="l" rtl="0">
              <a:spcBef>
                <a:spcPts val="0"/>
              </a:spcBef>
              <a:spcAft>
                <a:spcPts val="0"/>
              </a:spcAft>
              <a:buNone/>
            </a:pPr>
            <a:endParaRPr lang="en-US"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b="1" dirty="0">
                <a:latin typeface="Segoe UI" panose="020B0502040204020203" pitchFamily="34" charset="0"/>
                <a:cs typeface="Segoe UI" panose="020B0502040204020203" pitchFamily="34" charset="0"/>
              </a:rPr>
              <a:t>Activity</a:t>
            </a: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Have participants identify a word or words that resonate with them and make connections to their own understanding of summative and formative assessment and feedback/interaction. (3 minutes)</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dirty="0"/>
          </a:p>
        </p:txBody>
      </p:sp>
      <p:sp>
        <p:nvSpPr>
          <p:cNvPr id="417" name="Google Shape;417;g142c92757c2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587751a29e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1587751a29e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40403D"/>
                </a:solidFill>
                <a:latin typeface="Segoe UI" panose="020B0502040204020203" pitchFamily="34" charset="0"/>
                <a:ea typeface="Quattrocento Sans"/>
                <a:cs typeface="Segoe UI" panose="020B0502040204020203" pitchFamily="34" charset="0"/>
                <a:sym typeface="Quattrocento Sans"/>
              </a:rPr>
              <a:t>Facilitator notes </a:t>
            </a:r>
            <a:r>
              <a:rPr lang="en-US" dirty="0">
                <a:solidFill>
                  <a:srgbClr val="40403D"/>
                </a:solidFill>
                <a:latin typeface="Segoe UI" panose="020B0502040204020203" pitchFamily="34" charset="0"/>
                <a:ea typeface="Quattrocento Sans"/>
                <a:cs typeface="Segoe UI" panose="020B0502040204020203" pitchFamily="34" charset="0"/>
                <a:sym typeface="Quattrocento Sans"/>
              </a:rPr>
              <a:t>(2 minutes) </a:t>
            </a:r>
          </a:p>
          <a:p>
            <a:pPr marL="0" lvl="0" indent="0" algn="l" rtl="0">
              <a:spcBef>
                <a:spcPts val="0"/>
              </a:spcBef>
              <a:spcAft>
                <a:spcPts val="0"/>
              </a:spcAft>
              <a:buNone/>
            </a:pPr>
            <a:endParaRPr lang="en-US" dirty="0">
              <a:solidFill>
                <a:srgbClr val="40403D"/>
              </a:solidFill>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dirty="0">
                <a:solidFill>
                  <a:srgbClr val="40403D"/>
                </a:solidFill>
                <a:latin typeface="Segoe UI" panose="020B0502040204020203" pitchFamily="34" charset="0"/>
                <a:ea typeface="Quattrocento Sans"/>
                <a:cs typeface="Segoe UI" panose="020B0502040204020203" pitchFamily="34" charset="0"/>
                <a:sym typeface="Quattrocento Sans"/>
              </a:rPr>
              <a:t>Depending on time, you may want to share the Assessment Terms for Student Growth document in advance of the meeting, during the meeting or as a follow-up resource to explore after the meeting.</a:t>
            </a:r>
          </a:p>
          <a:p>
            <a:pPr marL="0" lvl="0" indent="0" algn="l" rtl="0">
              <a:spcBef>
                <a:spcPts val="0"/>
              </a:spcBef>
              <a:spcAft>
                <a:spcPts val="0"/>
              </a:spcAft>
              <a:buNone/>
            </a:pPr>
            <a:endParaRPr lang="en-US" dirty="0">
              <a:solidFill>
                <a:srgbClr val="40403D"/>
              </a:solidFill>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dirty="0">
                <a:solidFill>
                  <a:srgbClr val="40403D"/>
                </a:solidFill>
                <a:latin typeface="Segoe UI" panose="020B0502040204020203" pitchFamily="34" charset="0"/>
                <a:ea typeface="Quattrocento Sans"/>
                <a:cs typeface="Segoe UI" panose="020B0502040204020203" pitchFamily="34" charset="0"/>
                <a:sym typeface="Quattrocento Sans"/>
              </a:rPr>
              <a:t>Invite volunteers from the  participants to read each statement aloud and also refer to the Assessment Terms PDF in the resources for further review. </a:t>
            </a:r>
            <a:endParaRPr dirty="0">
              <a:solidFill>
                <a:srgbClr val="40403D"/>
              </a:solidFill>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dirty="0">
              <a:solidFill>
                <a:srgbClr val="40403D"/>
              </a:solidFill>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dirty="0">
                <a:solidFill>
                  <a:srgbClr val="40403D"/>
                </a:solidFill>
                <a:latin typeface="Segoe UI" panose="020B0502040204020203" pitchFamily="34" charset="0"/>
                <a:ea typeface="Quattrocento Sans"/>
                <a:cs typeface="Segoe UI" panose="020B0502040204020203" pitchFamily="34" charset="0"/>
                <a:sym typeface="Quattrocento Sans"/>
              </a:rPr>
              <a:t>CRFA Assessment Terms: </a:t>
            </a:r>
            <a:r>
              <a:rPr lang="en-US" dirty="0">
                <a:hlinkClick r:id="rId3"/>
              </a:rPr>
              <a:t>Assessment Terms for Student Growth Goals (ospi.k12.wa.us)</a:t>
            </a:r>
            <a:endParaRPr b="1" dirty="0">
              <a:solidFill>
                <a:srgbClr val="40403D"/>
              </a:solidFill>
              <a:latin typeface="Segoe UI" panose="020B0502040204020203" pitchFamily="34" charset="0"/>
              <a:ea typeface="Quattrocento Sans"/>
              <a:cs typeface="Segoe UI" panose="020B0502040204020203" pitchFamily="34" charset="0"/>
              <a:sym typeface="Quattrocento Sans"/>
            </a:endParaRPr>
          </a:p>
          <a:p>
            <a:pPr marL="457200" lvl="0" indent="0" algn="l" rtl="0">
              <a:spcBef>
                <a:spcPts val="0"/>
              </a:spcBef>
              <a:spcAft>
                <a:spcPts val="0"/>
              </a:spcAft>
              <a:buClr>
                <a:schemeClr val="dk1"/>
              </a:buClr>
              <a:buSzPts val="1100"/>
              <a:buFont typeface="Arial"/>
              <a:buNone/>
            </a:pPr>
            <a:endParaRPr sz="1600" b="1" dirty="0">
              <a:solidFill>
                <a:srgbClr val="40403D"/>
              </a:solidFill>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dirty="0">
              <a:solidFill>
                <a:srgbClr val="40403D"/>
              </a:solidFill>
              <a:latin typeface="Quattrocento Sans"/>
              <a:ea typeface="Quattrocento Sans"/>
              <a:cs typeface="Quattrocento Sans"/>
              <a:sym typeface="Quattrocento Sans"/>
            </a:endParaRPr>
          </a:p>
        </p:txBody>
      </p:sp>
      <p:sp>
        <p:nvSpPr>
          <p:cNvPr id="425" name="Google Shape;425;g1587751a29e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619aff68f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1619aff68f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egoe UI" panose="020B0502040204020203" pitchFamily="34" charset="0"/>
                <a:cs typeface="Segoe UI" panose="020B0502040204020203" pitchFamily="34" charset="0"/>
              </a:rPr>
              <a:t>Facilitator notes</a:t>
            </a:r>
          </a:p>
          <a:p>
            <a:pPr marL="0" lvl="0" indent="0" algn="l" rtl="0">
              <a:spcBef>
                <a:spcPts val="0"/>
              </a:spcBef>
              <a:spcAft>
                <a:spcPts val="0"/>
              </a:spcAft>
              <a:buNone/>
            </a:pPr>
            <a:endParaRPr lang="en-US"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Activity = Triangle, Square, Circle (15 minutes)</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r>
              <a:rPr lang="en-US" dirty="0">
                <a:latin typeface="Segoe UI" panose="020B0502040204020203" pitchFamily="34" charset="0"/>
                <a:cs typeface="Segoe UI" panose="020B0502040204020203" pitchFamily="34" charset="0"/>
              </a:rPr>
              <a:t>Decide how you would like to facilitate this (handout, </a:t>
            </a:r>
            <a:r>
              <a:rPr lang="en-US" dirty="0" err="1">
                <a:latin typeface="Segoe UI" panose="020B0502040204020203" pitchFamily="34" charset="0"/>
                <a:cs typeface="Segoe UI" panose="020B0502040204020203" pitchFamily="34" charset="0"/>
              </a:rPr>
              <a:t>padlet</a:t>
            </a:r>
            <a:r>
              <a:rPr lang="en-US" dirty="0">
                <a:latin typeface="Segoe UI" panose="020B0502040204020203" pitchFamily="34" charset="0"/>
                <a:cs typeface="Segoe UI" panose="020B0502040204020203" pitchFamily="34" charset="0"/>
              </a:rPr>
              <a:t>, etc.) with participants</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Each participant completes the activity individually. (5 mins)Then small group share-out. (10 mins)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Reflection questions below: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sz="1150" b="1" dirty="0">
                <a:solidFill>
                  <a:srgbClr val="333333"/>
                </a:solidFill>
                <a:highlight>
                  <a:srgbClr val="FAFAFA"/>
                </a:highlight>
                <a:latin typeface="Segoe UI" panose="020B0502040204020203" pitchFamily="34" charset="0"/>
                <a:ea typeface="Arial"/>
                <a:cs typeface="Segoe UI" panose="020B0502040204020203" pitchFamily="34" charset="0"/>
                <a:sym typeface="Arial"/>
              </a:rPr>
              <a:t>1. Triangle: </a:t>
            </a:r>
            <a:r>
              <a:rPr lang="en-US" sz="1150" dirty="0">
                <a:solidFill>
                  <a:srgbClr val="333333"/>
                </a:solidFill>
                <a:highlight>
                  <a:srgbClr val="FAFAFA"/>
                </a:highlight>
                <a:latin typeface="Segoe UI" panose="020B0502040204020203" pitchFamily="34" charset="0"/>
                <a:ea typeface="Arial"/>
                <a:cs typeface="Segoe UI" panose="020B0502040204020203" pitchFamily="34" charset="0"/>
                <a:sym typeface="Arial"/>
              </a:rPr>
              <a:t>Write down three important points from the slide.</a:t>
            </a:r>
            <a:endParaRPr sz="1150" dirty="0">
              <a:solidFill>
                <a:srgbClr val="333333"/>
              </a:solidFill>
              <a:highlight>
                <a:srgbClr val="FAFAFA"/>
              </a:highlight>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r>
              <a:rPr lang="en-US" sz="1150" b="1" dirty="0">
                <a:solidFill>
                  <a:srgbClr val="333333"/>
                </a:solidFill>
                <a:highlight>
                  <a:srgbClr val="FAFAFA"/>
                </a:highlight>
                <a:latin typeface="Segoe UI" panose="020B0502040204020203" pitchFamily="34" charset="0"/>
                <a:ea typeface="Arial"/>
                <a:cs typeface="Segoe UI" panose="020B0502040204020203" pitchFamily="34" charset="0"/>
                <a:sym typeface="Arial"/>
              </a:rPr>
              <a:t>2. Square: </a:t>
            </a:r>
            <a:r>
              <a:rPr lang="en-US" sz="1150" dirty="0">
                <a:solidFill>
                  <a:srgbClr val="333333"/>
                </a:solidFill>
                <a:highlight>
                  <a:srgbClr val="FAFAFA"/>
                </a:highlight>
                <a:latin typeface="Segoe UI" panose="020B0502040204020203" pitchFamily="34" charset="0"/>
                <a:ea typeface="Arial"/>
                <a:cs typeface="Segoe UI" panose="020B0502040204020203" pitchFamily="34" charset="0"/>
                <a:sym typeface="Arial"/>
              </a:rPr>
              <a:t>Write down anything that “squares” with your thinking or you agree with.</a:t>
            </a:r>
            <a:endParaRPr sz="1150" dirty="0">
              <a:solidFill>
                <a:srgbClr val="333333"/>
              </a:solidFill>
              <a:highlight>
                <a:srgbClr val="FAFAFA"/>
              </a:highlight>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None/>
            </a:pPr>
            <a:r>
              <a:rPr lang="en-US" sz="1150" b="1" dirty="0">
                <a:solidFill>
                  <a:srgbClr val="333333"/>
                </a:solidFill>
                <a:highlight>
                  <a:srgbClr val="FAFAFA"/>
                </a:highlight>
                <a:latin typeface="Segoe UI" panose="020B0502040204020203" pitchFamily="34" charset="0"/>
                <a:ea typeface="Arial"/>
                <a:cs typeface="Segoe UI" panose="020B0502040204020203" pitchFamily="34" charset="0"/>
                <a:sym typeface="Arial"/>
              </a:rPr>
              <a:t>3. Circle: </a:t>
            </a:r>
            <a:r>
              <a:rPr lang="en-US" sz="1150" dirty="0">
                <a:solidFill>
                  <a:srgbClr val="333333"/>
                </a:solidFill>
                <a:highlight>
                  <a:srgbClr val="FAFAFA"/>
                </a:highlight>
                <a:latin typeface="Segoe UI" panose="020B0502040204020203" pitchFamily="34" charset="0"/>
                <a:ea typeface="Arial"/>
                <a:cs typeface="Segoe UI" panose="020B0502040204020203" pitchFamily="34" charset="0"/>
                <a:sym typeface="Arial"/>
              </a:rPr>
              <a:t>Write down anything that is still “circling” in your head or questions you have.</a:t>
            </a:r>
            <a:endParaRPr sz="1150" dirty="0">
              <a:solidFill>
                <a:srgbClr val="333333"/>
              </a:solidFill>
              <a:highlight>
                <a:srgbClr val="FAFAFA"/>
              </a:highlight>
              <a:latin typeface="Segoe UI" panose="020B0502040204020203" pitchFamily="34" charset="0"/>
              <a:ea typeface="Arial"/>
              <a:cs typeface="Segoe UI" panose="020B0502040204020203" pitchFamily="34" charset="0"/>
              <a:sym typeface="Arial"/>
            </a:endParaRPr>
          </a:p>
          <a:p>
            <a:pPr marL="0" lvl="0" indent="0" algn="l" rtl="0">
              <a:spcBef>
                <a:spcPts val="800"/>
              </a:spcBef>
              <a:spcAft>
                <a:spcPts val="0"/>
              </a:spcAft>
              <a:buNone/>
            </a:pPr>
            <a:r>
              <a:rPr lang="en-US" dirty="0">
                <a:latin typeface="Segoe UI" panose="020B0502040204020203" pitchFamily="34" charset="0"/>
                <a:cs typeface="Segoe UI" panose="020B0502040204020203" pitchFamily="34" charset="0"/>
              </a:rPr>
              <a:t> </a:t>
            </a:r>
            <a:endParaRPr dirty="0">
              <a:latin typeface="Segoe UI" panose="020B0502040204020203" pitchFamily="34" charset="0"/>
              <a:cs typeface="Segoe UI" panose="020B0502040204020203" pitchFamily="34" charset="0"/>
            </a:endParaRPr>
          </a:p>
        </p:txBody>
      </p:sp>
      <p:sp>
        <p:nvSpPr>
          <p:cNvPr id="434" name="Google Shape;434;g1619aff68f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6" name="Google Shape;16;p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p:nvPr/>
        </p:nvSpPr>
        <p:spPr>
          <a:xfrm>
            <a:off x="0" y="0"/>
            <a:ext cx="12192000" cy="35643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0" name="Google Shape;20;p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Section Slide 4">
  <p:cSld name="3_Section Slide 4">
    <p:spTree>
      <p:nvGrpSpPr>
        <p:cNvPr id="1" name="Shape 69"/>
        <p:cNvGrpSpPr/>
        <p:nvPr/>
      </p:nvGrpSpPr>
      <p:grpSpPr>
        <a:xfrm>
          <a:off x="0" y="0"/>
          <a:ext cx="0" cy="0"/>
          <a:chOff x="0" y="0"/>
          <a:chExt cx="0" cy="0"/>
        </a:xfrm>
      </p:grpSpPr>
      <p:sp>
        <p:nvSpPr>
          <p:cNvPr id="70" name="Google Shape;70;p11"/>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2" name="Google Shape;72;p11"/>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4" name="Google Shape;74;p11" descr="Man helping child put on mask."/>
          <p:cNvPicPr preferRelativeResize="0"/>
          <p:nvPr/>
        </p:nvPicPr>
        <p:blipFill rotWithShape="1">
          <a:blip r:embed="rId2">
            <a:alphaModFix/>
          </a:blip>
          <a:srcRect/>
          <a:stretch/>
        </p:blipFill>
        <p:spPr>
          <a:xfrm>
            <a:off x="-9910" y="0"/>
            <a:ext cx="12201906" cy="391795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Section Slide 4">
  <p:cSld name="4_Section Slide 4">
    <p:spTree>
      <p:nvGrpSpPr>
        <p:cNvPr id="1" name="Shape 75"/>
        <p:cNvGrpSpPr/>
        <p:nvPr/>
      </p:nvGrpSpPr>
      <p:grpSpPr>
        <a:xfrm>
          <a:off x="0" y="0"/>
          <a:ext cx="0" cy="0"/>
          <a:chOff x="0" y="0"/>
          <a:chExt cx="0" cy="0"/>
        </a:xfrm>
      </p:grpSpPr>
      <p:sp>
        <p:nvSpPr>
          <p:cNvPr id="76" name="Google Shape;76;p1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8" name="Google Shape;78;p1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0" name="Google Shape;80;p12" descr="Child in glasses and mask"/>
          <p:cNvPicPr preferRelativeResize="0"/>
          <p:nvPr/>
        </p:nvPicPr>
        <p:blipFill rotWithShape="1">
          <a:blip r:embed="rId2">
            <a:alphaModFix/>
          </a:blip>
          <a:srcRect/>
          <a:stretch/>
        </p:blipFill>
        <p:spPr>
          <a:xfrm>
            <a:off x="-9909" y="0"/>
            <a:ext cx="12201903" cy="391795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Section Slide 4">
  <p:cSld name="5_Section Slide 4">
    <p:spTree>
      <p:nvGrpSpPr>
        <p:cNvPr id="1" name="Shape 81"/>
        <p:cNvGrpSpPr/>
        <p:nvPr/>
      </p:nvGrpSpPr>
      <p:grpSpPr>
        <a:xfrm>
          <a:off x="0" y="0"/>
          <a:ext cx="0" cy="0"/>
          <a:chOff x="0" y="0"/>
          <a:chExt cx="0" cy="0"/>
        </a:xfrm>
      </p:grpSpPr>
      <p:sp>
        <p:nvSpPr>
          <p:cNvPr id="82" name="Google Shape;82;p1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4" name="Google Shape;84;p1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6" name="Google Shape;86;p13" descr="Two teachers wearing masks in classroom"/>
          <p:cNvPicPr preferRelativeResize="0"/>
          <p:nvPr/>
        </p:nvPicPr>
        <p:blipFill rotWithShape="1">
          <a:blip r:embed="rId2">
            <a:alphaModFix/>
          </a:blip>
          <a:srcRect/>
          <a:stretch/>
        </p:blipFill>
        <p:spPr>
          <a:xfrm>
            <a:off x="-9909" y="0"/>
            <a:ext cx="12201903" cy="391795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Slide Alt">
  <p:cSld name="Section Slide Alt">
    <p:spTree>
      <p:nvGrpSpPr>
        <p:cNvPr id="1" name="Shape 87"/>
        <p:cNvGrpSpPr/>
        <p:nvPr/>
      </p:nvGrpSpPr>
      <p:grpSpPr>
        <a:xfrm>
          <a:off x="0" y="0"/>
          <a:ext cx="0" cy="0"/>
          <a:chOff x="0" y="0"/>
          <a:chExt cx="0" cy="0"/>
        </a:xfrm>
      </p:grpSpPr>
      <p:sp>
        <p:nvSpPr>
          <p:cNvPr id="88" name="Google Shape;88;p1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0" name="Google Shape;90;p1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4"/>
          <p:cNvSpPr/>
          <p:nvPr/>
        </p:nvSpPr>
        <p:spPr>
          <a:xfrm>
            <a:off x="0" y="0"/>
            <a:ext cx="6110514" cy="6858000"/>
          </a:xfrm>
          <a:prstGeom prst="rect">
            <a:avLst/>
          </a:prstGeom>
          <a:solidFill>
            <a:srgbClr val="4040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14"/>
          <p:cNvSpPr txBox="1"/>
          <p:nvPr/>
        </p:nvSpPr>
        <p:spPr>
          <a:xfrm>
            <a:off x="638629" y="2873829"/>
            <a:ext cx="48768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7F5EB"/>
                </a:solidFill>
                <a:latin typeface="Quattrocento Sans"/>
                <a:ea typeface="Quattrocento Sans"/>
                <a:cs typeface="Quattrocento Sans"/>
                <a:sym typeface="Quattrocento Sans"/>
              </a:rPr>
              <a:t>Section Title</a:t>
            </a:r>
            <a:endParaRPr sz="1400" b="0" i="0" u="none" strike="noStrike" cap="none">
              <a:solidFill>
                <a:srgbClr val="000000"/>
              </a:solidFill>
              <a:latin typeface="Arial"/>
              <a:ea typeface="Arial"/>
              <a:cs typeface="Arial"/>
              <a:sym typeface="Arial"/>
            </a:endParaRPr>
          </a:p>
        </p:txBody>
      </p:sp>
      <p:pic>
        <p:nvPicPr>
          <p:cNvPr id="93" name="Google Shape;93;p14" title="OSPI logo"/>
          <p:cNvPicPr preferRelativeResize="0"/>
          <p:nvPr/>
        </p:nvPicPr>
        <p:blipFill rotWithShape="1">
          <a:blip r:embed="rId2">
            <a:alphaModFix/>
          </a:blip>
          <a:srcRect/>
          <a:stretch/>
        </p:blipFill>
        <p:spPr>
          <a:xfrm>
            <a:off x="638629" y="5678455"/>
            <a:ext cx="4864704" cy="813910"/>
          </a:xfrm>
          <a:prstGeom prst="rect">
            <a:avLst/>
          </a:prstGeom>
          <a:noFill/>
          <a:ln>
            <a:noFill/>
          </a:ln>
        </p:spPr>
      </p:pic>
      <p:sp>
        <p:nvSpPr>
          <p:cNvPr id="94" name="Google Shape;94;p14"/>
          <p:cNvSpPr txBox="1"/>
          <p:nvPr/>
        </p:nvSpPr>
        <p:spPr>
          <a:xfrm>
            <a:off x="6571343" y="698160"/>
            <a:ext cx="5181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0403D"/>
              </a:buClr>
              <a:buSzPts val="2800"/>
              <a:buFont typeface="Arial"/>
              <a:buChar char="•"/>
            </a:pPr>
            <a:r>
              <a:rPr lang="en-US" sz="2800" b="0" i="0" u="none" strike="noStrike" cap="none">
                <a:solidFill>
                  <a:srgbClr val="40403D"/>
                </a:solidFill>
                <a:latin typeface="Quattrocento Sans"/>
                <a:ea typeface="Quattrocento Sans"/>
                <a:cs typeface="Quattrocento Sans"/>
                <a:sym typeface="Quattrocento Sans"/>
              </a:rPr>
              <a:t>Edit Master text styles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rgbClr val="40403D"/>
              </a:buClr>
              <a:buSzPts val="2400"/>
              <a:buFont typeface="Arial"/>
              <a:buChar char="•"/>
            </a:pPr>
            <a:r>
              <a:rPr lang="en-US" sz="2400" b="0" i="0" u="none" strike="noStrike" cap="none">
                <a:solidFill>
                  <a:srgbClr val="40403D"/>
                </a:solidFill>
                <a:latin typeface="Quattrocento Sans"/>
                <a:ea typeface="Quattrocento Sans"/>
                <a:cs typeface="Quattrocento Sans"/>
                <a:sym typeface="Quattrocento Sans"/>
              </a:rPr>
              <a:t>Second level</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500"/>
              </a:spcBef>
              <a:spcAft>
                <a:spcPts val="0"/>
              </a:spcAft>
              <a:buClr>
                <a:srgbClr val="40403D"/>
              </a:buClr>
              <a:buSzPts val="2000"/>
              <a:buFont typeface="Arial"/>
              <a:buChar char="•"/>
            </a:pPr>
            <a:r>
              <a:rPr lang="en-US" sz="2000" b="0" i="0" u="none" strike="noStrike" cap="none">
                <a:solidFill>
                  <a:srgbClr val="40403D"/>
                </a:solidFill>
                <a:latin typeface="Quattrocento Sans"/>
                <a:ea typeface="Quattrocento Sans"/>
                <a:cs typeface="Quattrocento Sans"/>
                <a:sym typeface="Quattrocento Sans"/>
              </a:rPr>
              <a:t>Third level</a:t>
            </a:r>
            <a:endParaRPr sz="1400" b="0" i="0" u="none" strike="noStrike" cap="none">
              <a:solidFill>
                <a:srgbClr val="000000"/>
              </a:solidFill>
              <a:latin typeface="Arial"/>
              <a:ea typeface="Arial"/>
              <a:cs typeface="Arial"/>
              <a:sym typeface="Arial"/>
            </a:endParaRPr>
          </a:p>
          <a:p>
            <a:pPr marL="1600200" marR="0" lvl="3"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Fourth level</a:t>
            </a:r>
            <a:endParaRPr sz="1400" b="0" i="0" u="none" strike="noStrike" cap="none">
              <a:solidFill>
                <a:srgbClr val="000000"/>
              </a:solidFill>
              <a:latin typeface="Arial"/>
              <a:ea typeface="Arial"/>
              <a:cs typeface="Arial"/>
              <a:sym typeface="Arial"/>
            </a:endParaRPr>
          </a:p>
          <a:p>
            <a:pPr marL="2057400" marR="0" lvl="4"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Fifth level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nect with OSPI">
  <p:cSld name="Connect with OSPI">
    <p:spTree>
      <p:nvGrpSpPr>
        <p:cNvPr id="1" name="Shape 95"/>
        <p:cNvGrpSpPr/>
        <p:nvPr/>
      </p:nvGrpSpPr>
      <p:grpSpPr>
        <a:xfrm>
          <a:off x="0" y="0"/>
          <a:ext cx="0" cy="0"/>
          <a:chOff x="0" y="0"/>
          <a:chExt cx="0" cy="0"/>
        </a:xfrm>
      </p:grpSpPr>
      <p:sp>
        <p:nvSpPr>
          <p:cNvPr id="96" name="Google Shape;96;p1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1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8" name="Google Shape;98;p1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99" name="Google Shape;99;p15" title="OSPI logo"/>
          <p:cNvPicPr preferRelativeResize="0"/>
          <p:nvPr/>
        </p:nvPicPr>
        <p:blipFill rotWithShape="1">
          <a:blip r:embed="rId2">
            <a:alphaModFix/>
          </a:blip>
          <a:srcRect/>
          <a:stretch/>
        </p:blipFill>
        <p:spPr>
          <a:xfrm>
            <a:off x="1931779" y="833184"/>
            <a:ext cx="7738478" cy="1294719"/>
          </a:xfrm>
          <a:prstGeom prst="rect">
            <a:avLst/>
          </a:prstGeom>
          <a:noFill/>
          <a:ln>
            <a:noFill/>
          </a:ln>
        </p:spPr>
      </p:pic>
      <p:sp>
        <p:nvSpPr>
          <p:cNvPr id="100" name="Google Shape;100;p15"/>
          <p:cNvSpPr txBox="1"/>
          <p:nvPr/>
        </p:nvSpPr>
        <p:spPr>
          <a:xfrm>
            <a:off x="1837346" y="2290273"/>
            <a:ext cx="801595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Connect with us!</a:t>
            </a:r>
            <a:endParaRPr sz="1400" b="0" i="0" u="none" strike="noStrike" cap="none">
              <a:solidFill>
                <a:srgbClr val="000000"/>
              </a:solidFill>
              <a:latin typeface="Arial"/>
              <a:ea typeface="Arial"/>
              <a:cs typeface="Arial"/>
              <a:sym typeface="Arial"/>
            </a:endParaRPr>
          </a:p>
        </p:txBody>
      </p:sp>
      <p:sp>
        <p:nvSpPr>
          <p:cNvPr id="101" name="Google Shape;101;p15"/>
          <p:cNvSpPr/>
          <p:nvPr/>
        </p:nvSpPr>
        <p:spPr>
          <a:xfrm>
            <a:off x="0" y="3247402"/>
            <a:ext cx="12192000" cy="36105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2" name="Google Shape;102;p15"/>
          <p:cNvPicPr preferRelativeResize="0"/>
          <p:nvPr/>
        </p:nvPicPr>
        <p:blipFill rotWithShape="1">
          <a:blip r:embed="rId3">
            <a:alphaModFix/>
          </a:blip>
          <a:srcRect/>
          <a:stretch/>
        </p:blipFill>
        <p:spPr>
          <a:xfrm>
            <a:off x="6461513" y="3784874"/>
            <a:ext cx="553212" cy="553212"/>
          </a:xfrm>
          <a:prstGeom prst="rect">
            <a:avLst/>
          </a:prstGeom>
          <a:noFill/>
          <a:ln>
            <a:noFill/>
          </a:ln>
        </p:spPr>
      </p:pic>
      <p:pic>
        <p:nvPicPr>
          <p:cNvPr id="103" name="Google Shape;103;p15"/>
          <p:cNvPicPr preferRelativeResize="0"/>
          <p:nvPr/>
        </p:nvPicPr>
        <p:blipFill rotWithShape="1">
          <a:blip r:embed="rId4">
            <a:alphaModFix/>
          </a:blip>
          <a:srcRect/>
          <a:stretch/>
        </p:blipFill>
        <p:spPr>
          <a:xfrm>
            <a:off x="1921656" y="3815951"/>
            <a:ext cx="539718" cy="539718"/>
          </a:xfrm>
          <a:prstGeom prst="rect">
            <a:avLst/>
          </a:prstGeom>
          <a:noFill/>
          <a:ln>
            <a:noFill/>
          </a:ln>
        </p:spPr>
      </p:pic>
      <p:pic>
        <p:nvPicPr>
          <p:cNvPr id="104" name="Google Shape;104;p15"/>
          <p:cNvPicPr preferRelativeResize="0"/>
          <p:nvPr/>
        </p:nvPicPr>
        <p:blipFill rotWithShape="1">
          <a:blip r:embed="rId5">
            <a:alphaModFix/>
          </a:blip>
          <a:srcRect/>
          <a:stretch/>
        </p:blipFill>
        <p:spPr>
          <a:xfrm>
            <a:off x="6461513" y="5580016"/>
            <a:ext cx="553212" cy="553212"/>
          </a:xfrm>
          <a:prstGeom prst="rect">
            <a:avLst/>
          </a:prstGeom>
          <a:noFill/>
          <a:ln>
            <a:noFill/>
          </a:ln>
        </p:spPr>
      </p:pic>
      <p:pic>
        <p:nvPicPr>
          <p:cNvPr id="105" name="Google Shape;105;p15"/>
          <p:cNvPicPr preferRelativeResize="0"/>
          <p:nvPr/>
        </p:nvPicPr>
        <p:blipFill rotWithShape="1">
          <a:blip r:embed="rId6">
            <a:alphaModFix/>
          </a:blip>
          <a:srcRect/>
          <a:stretch/>
        </p:blipFill>
        <p:spPr>
          <a:xfrm>
            <a:off x="1914909" y="5629554"/>
            <a:ext cx="553212" cy="553212"/>
          </a:xfrm>
          <a:prstGeom prst="rect">
            <a:avLst/>
          </a:prstGeom>
          <a:noFill/>
          <a:ln>
            <a:noFill/>
          </a:ln>
        </p:spPr>
      </p:pic>
      <p:pic>
        <p:nvPicPr>
          <p:cNvPr id="106" name="Google Shape;106;p15"/>
          <p:cNvPicPr preferRelativeResize="0"/>
          <p:nvPr/>
        </p:nvPicPr>
        <p:blipFill rotWithShape="1">
          <a:blip r:embed="rId7">
            <a:alphaModFix/>
          </a:blip>
          <a:srcRect/>
          <a:stretch/>
        </p:blipFill>
        <p:spPr>
          <a:xfrm>
            <a:off x="1914909" y="4764484"/>
            <a:ext cx="553212" cy="553212"/>
          </a:xfrm>
          <a:prstGeom prst="rect">
            <a:avLst/>
          </a:prstGeom>
          <a:noFill/>
          <a:ln>
            <a:noFill/>
          </a:ln>
        </p:spPr>
      </p:pic>
      <p:pic>
        <p:nvPicPr>
          <p:cNvPr id="107" name="Google Shape;107;p15"/>
          <p:cNvPicPr preferRelativeResize="0"/>
          <p:nvPr/>
        </p:nvPicPr>
        <p:blipFill rotWithShape="1">
          <a:blip r:embed="rId8">
            <a:alphaModFix/>
          </a:blip>
          <a:srcRect/>
          <a:stretch/>
        </p:blipFill>
        <p:spPr>
          <a:xfrm>
            <a:off x="6461513" y="4721316"/>
            <a:ext cx="553212" cy="553212"/>
          </a:xfrm>
          <a:prstGeom prst="rect">
            <a:avLst/>
          </a:prstGeom>
          <a:noFill/>
          <a:ln>
            <a:noFill/>
          </a:ln>
        </p:spPr>
      </p:pic>
      <p:sp>
        <p:nvSpPr>
          <p:cNvPr id="108" name="Google Shape;108;p15"/>
          <p:cNvSpPr txBox="1"/>
          <p:nvPr/>
        </p:nvSpPr>
        <p:spPr>
          <a:xfrm>
            <a:off x="7181113" y="3863209"/>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facebook.com/waospi</a:t>
            </a:r>
            <a:endParaRPr sz="2000" b="0" i="0" u="none" strike="noStrike" cap="none">
              <a:solidFill>
                <a:schemeClr val="lt1"/>
              </a:solidFill>
              <a:latin typeface="Calibri"/>
              <a:ea typeface="Calibri"/>
              <a:cs typeface="Calibri"/>
              <a:sym typeface="Calibri"/>
            </a:endParaRPr>
          </a:p>
        </p:txBody>
      </p:sp>
      <p:sp>
        <p:nvSpPr>
          <p:cNvPr id="109" name="Google Shape;109;p15"/>
          <p:cNvSpPr txBox="1"/>
          <p:nvPr/>
        </p:nvSpPr>
        <p:spPr>
          <a:xfrm>
            <a:off x="2620317" y="4852987"/>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twitter.com/waospi</a:t>
            </a:r>
            <a:endParaRPr sz="2000" b="0" i="0" u="none" strike="noStrike" cap="none">
              <a:solidFill>
                <a:schemeClr val="lt1"/>
              </a:solidFill>
              <a:latin typeface="Calibri"/>
              <a:ea typeface="Calibri"/>
              <a:cs typeface="Calibri"/>
              <a:sym typeface="Calibri"/>
            </a:endParaRPr>
          </a:p>
        </p:txBody>
      </p:sp>
      <p:sp>
        <p:nvSpPr>
          <p:cNvPr id="110" name="Google Shape;110;p15"/>
          <p:cNvSpPr txBox="1"/>
          <p:nvPr/>
        </p:nvSpPr>
        <p:spPr>
          <a:xfrm>
            <a:off x="7155817" y="478376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youtube.com/waospi</a:t>
            </a:r>
            <a:endParaRPr sz="2000" b="0" i="0" u="none" strike="noStrike" cap="none">
              <a:solidFill>
                <a:schemeClr val="lt1"/>
              </a:solidFill>
              <a:latin typeface="Calibri"/>
              <a:ea typeface="Calibri"/>
              <a:cs typeface="Calibri"/>
              <a:sym typeface="Calibri"/>
            </a:endParaRPr>
          </a:p>
        </p:txBody>
      </p:sp>
      <p:sp>
        <p:nvSpPr>
          <p:cNvPr id="111" name="Google Shape;111;p15"/>
          <p:cNvSpPr txBox="1"/>
          <p:nvPr/>
        </p:nvSpPr>
        <p:spPr>
          <a:xfrm>
            <a:off x="2609213" y="570610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medium.com/waospi</a:t>
            </a:r>
            <a:endParaRPr sz="2000" b="0" i="0" u="none" strike="noStrike" cap="none">
              <a:solidFill>
                <a:schemeClr val="lt1"/>
              </a:solidFill>
              <a:latin typeface="Calibri"/>
              <a:ea typeface="Calibri"/>
              <a:cs typeface="Calibri"/>
              <a:sym typeface="Calibri"/>
            </a:endParaRPr>
          </a:p>
        </p:txBody>
      </p:sp>
      <p:sp>
        <p:nvSpPr>
          <p:cNvPr id="112" name="Google Shape;112;p15"/>
          <p:cNvSpPr txBox="1"/>
          <p:nvPr/>
        </p:nvSpPr>
        <p:spPr>
          <a:xfrm>
            <a:off x="7155817" y="5660123"/>
            <a:ext cx="36778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linkedin.com/company/waospi</a:t>
            </a:r>
            <a:endParaRPr sz="2000" b="0" i="0" u="none" strike="noStrike" cap="none">
              <a:solidFill>
                <a:schemeClr val="lt1"/>
              </a:solidFill>
              <a:latin typeface="Calibri"/>
              <a:ea typeface="Calibri"/>
              <a:cs typeface="Calibri"/>
              <a:sym typeface="Calibri"/>
            </a:endParaRPr>
          </a:p>
        </p:txBody>
      </p:sp>
      <p:sp>
        <p:nvSpPr>
          <p:cNvPr id="113" name="Google Shape;113;p15"/>
          <p:cNvSpPr txBox="1"/>
          <p:nvPr/>
        </p:nvSpPr>
        <p:spPr>
          <a:xfrm>
            <a:off x="2597651" y="3868910"/>
            <a:ext cx="270475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k12.wa.us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0" name="Google Shape;120;p17"/>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21" name="Google Shape;121;p1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22" name="Google Shape;122;p17"/>
          <p:cNvSpPr txBox="1">
            <a:spLocks noGrp="1"/>
          </p:cNvSpPr>
          <p:nvPr>
            <p:ph type="dt" idx="10"/>
          </p:nvPr>
        </p:nvSpPr>
        <p:spPr>
          <a:xfrm>
            <a:off x="9309783" y="6253532"/>
            <a:ext cx="15315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p17"/>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24" name="Google Shape;124;p17"/>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Google Shape;126;p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7" name="Google Shape;127;p18"/>
          <p:cNvSpPr txBox="1">
            <a:spLocks noGrp="1"/>
          </p:cNvSpPr>
          <p:nvPr>
            <p:ph type="body" idx="1"/>
          </p:nvPr>
        </p:nvSpPr>
        <p:spPr>
          <a:xfrm>
            <a:off x="838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8" name="Google Shape;128;p18"/>
          <p:cNvSpPr txBox="1">
            <a:spLocks noGrp="1"/>
          </p:cNvSpPr>
          <p:nvPr>
            <p:ph type="body" idx="2"/>
          </p:nvPr>
        </p:nvSpPr>
        <p:spPr>
          <a:xfrm>
            <a:off x="6172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29" name="Google Shape;129;p1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30" name="Google Shape;130;p18"/>
          <p:cNvSpPr txBox="1">
            <a:spLocks noGrp="1"/>
          </p:cNvSpPr>
          <p:nvPr>
            <p:ph type="dt" idx="10"/>
          </p:nvPr>
        </p:nvSpPr>
        <p:spPr>
          <a:xfrm>
            <a:off x="9309783" y="6253532"/>
            <a:ext cx="1531500" cy="3672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p18"/>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32" name="Google Shape;132;p18"/>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133"/>
        <p:cNvGrpSpPr/>
        <p:nvPr/>
      </p:nvGrpSpPr>
      <p:grpSpPr>
        <a:xfrm>
          <a:off x="0" y="0"/>
          <a:ext cx="0" cy="0"/>
          <a:chOff x="0" y="0"/>
          <a:chExt cx="0" cy="0"/>
        </a:xfrm>
      </p:grpSpPr>
      <p:sp>
        <p:nvSpPr>
          <p:cNvPr id="134" name="Google Shape;134;p19"/>
          <p:cNvSpPr txBox="1">
            <a:spLocks noGrp="1"/>
          </p:cNvSpPr>
          <p:nvPr>
            <p:ph type="sldNum" idx="12"/>
          </p:nvPr>
        </p:nvSpPr>
        <p:spPr>
          <a:xfrm>
            <a:off x="816864" y="6356350"/>
            <a:ext cx="2641500" cy="3657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35" name="Google Shape;135;p19"/>
          <p:cNvSpPr txBox="1">
            <a:spLocks noGrp="1"/>
          </p:cNvSpPr>
          <p:nvPr>
            <p:ph type="body" idx="1"/>
          </p:nvPr>
        </p:nvSpPr>
        <p:spPr>
          <a:xfrm>
            <a:off x="632881" y="1233488"/>
            <a:ext cx="5450100" cy="4923600"/>
          </a:xfrm>
          <a:prstGeom prst="rect">
            <a:avLst/>
          </a:prstGeom>
          <a:noFill/>
          <a:ln>
            <a:noFill/>
          </a:ln>
        </p:spPr>
        <p:txBody>
          <a:bodyPr spcFirstLastPara="1" wrap="square" lIns="91425" tIns="45700" rIns="91425" bIns="45700" anchor="t" anchorCtr="0">
            <a:normAutofit/>
          </a:bodyPr>
          <a:lstStyle>
            <a:lvl1pPr marL="457200" lvl="0" indent="-354076" algn="l" rtl="0">
              <a:spcBef>
                <a:spcPts val="600"/>
              </a:spcBef>
              <a:spcAft>
                <a:spcPts val="0"/>
              </a:spcAft>
              <a:buSzPts val="1976"/>
              <a:buChar char="•"/>
              <a:defRPr>
                <a:solidFill>
                  <a:schemeClr val="dk2"/>
                </a:solidFill>
              </a:defRPr>
            </a:lvl1pPr>
            <a:lvl2pPr marL="914400" lvl="1" indent="-339597" algn="l" rtl="0">
              <a:spcBef>
                <a:spcPts val="500"/>
              </a:spcBef>
              <a:spcAft>
                <a:spcPts val="0"/>
              </a:spcAft>
              <a:buSzPts val="1748"/>
              <a:buChar char="•"/>
              <a:defRPr>
                <a:solidFill>
                  <a:schemeClr val="dk2"/>
                </a:solidFill>
              </a:defRPr>
            </a:lvl2pPr>
            <a:lvl3pPr marL="1371600" lvl="2" indent="-325119" algn="l" rtl="0">
              <a:spcBef>
                <a:spcPts val="500"/>
              </a:spcBef>
              <a:spcAft>
                <a:spcPts val="0"/>
              </a:spcAft>
              <a:buSzPts val="1520"/>
              <a:buChar char="•"/>
              <a:defRPr>
                <a:solidFill>
                  <a:schemeClr val="dk2"/>
                </a:solidFill>
              </a:defRPr>
            </a:lvl3pPr>
            <a:lvl4pPr marL="1828800" lvl="3" indent="-308610" algn="l" rtl="0">
              <a:spcBef>
                <a:spcPts val="400"/>
              </a:spcBef>
              <a:spcAft>
                <a:spcPts val="0"/>
              </a:spcAft>
              <a:buSzPts val="1260"/>
              <a:buChar char="•"/>
              <a:defRPr>
                <a:solidFill>
                  <a:schemeClr val="dk2"/>
                </a:solidFill>
              </a:defRPr>
            </a:lvl4pPr>
            <a:lvl5pPr marL="2286000" lvl="4" indent="-299720" algn="l" rtl="0">
              <a:spcBef>
                <a:spcPts val="300"/>
              </a:spcBef>
              <a:spcAft>
                <a:spcPts val="0"/>
              </a:spcAft>
              <a:buSzPts val="1120"/>
              <a:buChar char="•"/>
              <a:defRPr>
                <a:solidFill>
                  <a:schemeClr val="dk2"/>
                </a:solidFill>
              </a:defRPr>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36" name="Google Shape;136;p19"/>
          <p:cNvSpPr txBox="1">
            <a:spLocks noGrp="1"/>
          </p:cNvSpPr>
          <p:nvPr>
            <p:ph type="body" idx="2"/>
          </p:nvPr>
        </p:nvSpPr>
        <p:spPr>
          <a:xfrm>
            <a:off x="6176264" y="1233488"/>
            <a:ext cx="5448300" cy="4920300"/>
          </a:xfrm>
          <a:prstGeom prst="rect">
            <a:avLst/>
          </a:prstGeom>
          <a:noFill/>
          <a:ln>
            <a:noFill/>
          </a:ln>
        </p:spPr>
        <p:txBody>
          <a:bodyPr spcFirstLastPara="1" wrap="square" lIns="91425" tIns="45700" rIns="91425" bIns="45700" anchor="t" anchorCtr="0">
            <a:normAutofit/>
          </a:bodyPr>
          <a:lstStyle>
            <a:lvl1pPr marL="457200" lvl="0" indent="-354076" algn="l" rtl="0">
              <a:spcBef>
                <a:spcPts val="600"/>
              </a:spcBef>
              <a:spcAft>
                <a:spcPts val="0"/>
              </a:spcAft>
              <a:buSzPts val="1976"/>
              <a:buChar char="•"/>
              <a:defRPr>
                <a:solidFill>
                  <a:schemeClr val="dk2"/>
                </a:solidFill>
              </a:defRPr>
            </a:lvl1pPr>
            <a:lvl2pPr marL="914400" lvl="1" indent="-339597" algn="l" rtl="0">
              <a:spcBef>
                <a:spcPts val="500"/>
              </a:spcBef>
              <a:spcAft>
                <a:spcPts val="0"/>
              </a:spcAft>
              <a:buSzPts val="1748"/>
              <a:buChar char="•"/>
              <a:defRPr>
                <a:solidFill>
                  <a:schemeClr val="dk2"/>
                </a:solidFill>
              </a:defRPr>
            </a:lvl2pPr>
            <a:lvl3pPr marL="1371600" lvl="2" indent="-325119" algn="l" rtl="0">
              <a:spcBef>
                <a:spcPts val="500"/>
              </a:spcBef>
              <a:spcAft>
                <a:spcPts val="0"/>
              </a:spcAft>
              <a:buSzPts val="1520"/>
              <a:buChar char="•"/>
              <a:defRPr>
                <a:solidFill>
                  <a:schemeClr val="dk2"/>
                </a:solidFill>
              </a:defRPr>
            </a:lvl3pPr>
            <a:lvl4pPr marL="1828800" lvl="3" indent="-308610" algn="l" rtl="0">
              <a:spcBef>
                <a:spcPts val="400"/>
              </a:spcBef>
              <a:spcAft>
                <a:spcPts val="0"/>
              </a:spcAft>
              <a:buSzPts val="1260"/>
              <a:buChar char="•"/>
              <a:defRPr>
                <a:solidFill>
                  <a:schemeClr val="dk2"/>
                </a:solidFill>
              </a:defRPr>
            </a:lvl4pPr>
            <a:lvl5pPr marL="2286000" lvl="4" indent="-299720" algn="l" rtl="0">
              <a:spcBef>
                <a:spcPts val="300"/>
              </a:spcBef>
              <a:spcAft>
                <a:spcPts val="0"/>
              </a:spcAft>
              <a:buSzPts val="1120"/>
              <a:buChar char="•"/>
              <a:defRPr>
                <a:solidFill>
                  <a:schemeClr val="dk2"/>
                </a:solidFill>
              </a:defRPr>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37" name="Google Shape;137;p19"/>
          <p:cNvSpPr txBox="1">
            <a:spLocks noGrp="1"/>
          </p:cNvSpPr>
          <p:nvPr>
            <p:ph type="title"/>
          </p:nvPr>
        </p:nvSpPr>
        <p:spPr>
          <a:xfrm>
            <a:off x="632883" y="155575"/>
            <a:ext cx="10992000" cy="1023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
        <p:cNvGrpSpPr/>
        <p:nvPr/>
      </p:nvGrpSpPr>
      <p:grpSpPr>
        <a:xfrm>
          <a:off x="0" y="0"/>
          <a:ext cx="0" cy="0"/>
          <a:chOff x="0" y="0"/>
          <a:chExt cx="0" cy="0"/>
        </a:xfrm>
      </p:grpSpPr>
      <p:pic>
        <p:nvPicPr>
          <p:cNvPr id="145" name="Google Shape;145;p2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46" name="Google Shape;146;p2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48" name="Google Shape;148;p2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 name="Google Shape;24;p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 name="Google Shape;26;p3" descr="High school student in a hallwa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9"/>
        <p:cNvGrpSpPr/>
        <p:nvPr/>
      </p:nvGrpSpPr>
      <p:grpSpPr>
        <a:xfrm>
          <a:off x="0" y="0"/>
          <a:ext cx="0" cy="0"/>
          <a:chOff x="0" y="0"/>
          <a:chExt cx="0" cy="0"/>
        </a:xfrm>
      </p:grpSpPr>
      <p:sp>
        <p:nvSpPr>
          <p:cNvPr id="150" name="Google Shape;15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22"/>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22"/>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3" name="Google Shape;153;p2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54" name="Google Shape;154;p22"/>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2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56" name="Google Shape;156;p2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7"/>
        <p:cNvGrpSpPr/>
        <p:nvPr/>
      </p:nvGrpSpPr>
      <p:grpSpPr>
        <a:xfrm>
          <a:off x="0" y="0"/>
          <a:ext cx="0" cy="0"/>
          <a:chOff x="0" y="0"/>
          <a:chExt cx="0" cy="0"/>
        </a:xfrm>
      </p:grpSpPr>
      <p:sp>
        <p:nvSpPr>
          <p:cNvPr id="158" name="Google Shape;15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23"/>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0" name="Google Shape;160;p2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1" name="Google Shape;161;p23"/>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2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63" name="Google Shape;163;p2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167" name="Google Shape;167;p2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8" name="Google Shape;168;p24"/>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70" name="Google Shape;170;p2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1"/>
        <p:cNvGrpSpPr/>
        <p:nvPr/>
      </p:nvGrpSpPr>
      <p:grpSpPr>
        <a:xfrm>
          <a:off x="0" y="0"/>
          <a:ext cx="0" cy="0"/>
          <a:chOff x="0" y="0"/>
          <a:chExt cx="0" cy="0"/>
        </a:xfrm>
      </p:grpSpPr>
      <p:sp>
        <p:nvSpPr>
          <p:cNvPr id="172" name="Google Shape;172;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4" name="Google Shape;174;p25"/>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6" name="Google Shape;176;p25"/>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7" name="Google Shape;177;p2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78" name="Google Shape;178;p25"/>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2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80" name="Google Shape;180;p25"/>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181"/>
        <p:cNvGrpSpPr/>
        <p:nvPr/>
      </p:nvGrpSpPr>
      <p:grpSpPr>
        <a:xfrm>
          <a:off x="0" y="0"/>
          <a:ext cx="0" cy="0"/>
          <a:chOff x="0" y="0"/>
          <a:chExt cx="0" cy="0"/>
        </a:xfrm>
      </p:grpSpPr>
      <p:pic>
        <p:nvPicPr>
          <p:cNvPr id="182" name="Google Shape;182;p2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183" name="Google Shape;183;p26"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184" name="Google Shape;184;p26"/>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185" name="Google Shape;185;p26"/>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186" name="Google Shape;186;p26"/>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2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2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89" name="Google Shape;189;p2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0"/>
        <p:cNvGrpSpPr/>
        <p:nvPr/>
      </p:nvGrpSpPr>
      <p:grpSpPr>
        <a:xfrm>
          <a:off x="0" y="0"/>
          <a:ext cx="0" cy="0"/>
          <a:chOff x="0" y="0"/>
          <a:chExt cx="0" cy="0"/>
        </a:xfrm>
      </p:grpSpPr>
      <p:sp>
        <p:nvSpPr>
          <p:cNvPr id="191" name="Google Shape;191;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27"/>
          <p:cNvSpPr>
            <a:spLocks noGrp="1"/>
          </p:cNvSpPr>
          <p:nvPr>
            <p:ph type="pic" idx="2"/>
          </p:nvPr>
        </p:nvSpPr>
        <p:spPr>
          <a:xfrm>
            <a:off x="5183188" y="987425"/>
            <a:ext cx="6172200" cy="4873625"/>
          </a:xfrm>
          <a:prstGeom prst="rect">
            <a:avLst/>
          </a:prstGeom>
          <a:noFill/>
          <a:ln>
            <a:noFill/>
          </a:ln>
        </p:spPr>
      </p:sp>
      <p:sp>
        <p:nvSpPr>
          <p:cNvPr id="193" name="Google Shape;193;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94" name="Google Shape;194;p2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95" name="Google Shape;195;p2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2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97" name="Google Shape;197;p2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8"/>
        <p:cNvGrpSpPr/>
        <p:nvPr/>
      </p:nvGrpSpPr>
      <p:grpSpPr>
        <a:xfrm>
          <a:off x="0" y="0"/>
          <a:ext cx="0" cy="0"/>
          <a:chOff x="0" y="0"/>
          <a:chExt cx="0" cy="0"/>
        </a:xfrm>
      </p:grpSpPr>
      <p:sp>
        <p:nvSpPr>
          <p:cNvPr id="199" name="Google Shape;199;p28"/>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0" name="Google Shape;200;p28"/>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201" name="Google Shape;201;p28"/>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6"/>
        <p:cNvGrpSpPr/>
        <p:nvPr/>
      </p:nvGrpSpPr>
      <p:grpSpPr>
        <a:xfrm>
          <a:off x="0" y="0"/>
          <a:ext cx="0" cy="0"/>
          <a:chOff x="0" y="0"/>
          <a:chExt cx="0" cy="0"/>
        </a:xfrm>
      </p:grpSpPr>
      <p:sp>
        <p:nvSpPr>
          <p:cNvPr id="207" name="Google Shape;207;p3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8" name="Google Shape;208;p3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09" name="Google Shape;209;p3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0" name="Google Shape;210;p30"/>
          <p:cNvSpPr/>
          <p:nvPr/>
        </p:nvSpPr>
        <p:spPr>
          <a:xfrm>
            <a:off x="0" y="0"/>
            <a:ext cx="12192000" cy="35643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1" name="Google Shape;211;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3" name="Google Shape;213;p3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4"/>
        <p:cNvGrpSpPr/>
        <p:nvPr/>
      </p:nvGrpSpPr>
      <p:grpSpPr>
        <a:xfrm>
          <a:off x="0" y="0"/>
          <a:ext cx="0" cy="0"/>
          <a:chOff x="0" y="0"/>
          <a:chExt cx="0" cy="0"/>
        </a:xfrm>
      </p:grpSpPr>
      <p:sp>
        <p:nvSpPr>
          <p:cNvPr id="215" name="Google Shape;215;p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6" name="Google Shape;216;p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7" name="Google Shape;217;p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8"/>
        <p:cNvGrpSpPr/>
        <p:nvPr/>
      </p:nvGrpSpPr>
      <p:grpSpPr>
        <a:xfrm>
          <a:off x="0" y="0"/>
          <a:ext cx="0" cy="0"/>
          <a:chOff x="0" y="0"/>
          <a:chExt cx="0" cy="0"/>
        </a:xfrm>
      </p:grpSpPr>
      <p:sp>
        <p:nvSpPr>
          <p:cNvPr id="219" name="Google Shape;219;p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32"/>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1" name="Google Shape;221;p3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22" name="Google Shape;222;p32"/>
          <p:cNvSpPr txBox="1">
            <a:spLocks noGrp="1"/>
          </p:cNvSpPr>
          <p:nvPr>
            <p:ph type="dt" idx="10"/>
          </p:nvPr>
        </p:nvSpPr>
        <p:spPr>
          <a:xfrm>
            <a:off x="9309783" y="6253532"/>
            <a:ext cx="15315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3" name="Google Shape;223;p32"/>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24" name="Google Shape;224;p32"/>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Section Slide 1">
  <p:cSld name="1_Section Slide 1">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 name="Google Shape;30;p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 name="Google Shape;32;p4" descr="A group of people speaking"/>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5"/>
        <p:cNvGrpSpPr/>
        <p:nvPr/>
      </p:nvGrpSpPr>
      <p:grpSpPr>
        <a:xfrm>
          <a:off x="0" y="0"/>
          <a:ext cx="0" cy="0"/>
          <a:chOff x="0" y="0"/>
          <a:chExt cx="0" cy="0"/>
        </a:xfrm>
      </p:grpSpPr>
      <p:sp>
        <p:nvSpPr>
          <p:cNvPr id="226" name="Google Shape;226;p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33"/>
          <p:cNvSpPr txBox="1">
            <a:spLocks noGrp="1"/>
          </p:cNvSpPr>
          <p:nvPr>
            <p:ph type="body" idx="1"/>
          </p:nvPr>
        </p:nvSpPr>
        <p:spPr>
          <a:xfrm>
            <a:off x="838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33"/>
          <p:cNvSpPr txBox="1">
            <a:spLocks noGrp="1"/>
          </p:cNvSpPr>
          <p:nvPr>
            <p:ph type="body" idx="2"/>
          </p:nvPr>
        </p:nvSpPr>
        <p:spPr>
          <a:xfrm>
            <a:off x="6172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9" name="Google Shape;229;p3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30" name="Google Shape;230;p33"/>
          <p:cNvSpPr txBox="1">
            <a:spLocks noGrp="1"/>
          </p:cNvSpPr>
          <p:nvPr>
            <p:ph type="dt" idx="10"/>
          </p:nvPr>
        </p:nvSpPr>
        <p:spPr>
          <a:xfrm>
            <a:off x="9309783" y="6253532"/>
            <a:ext cx="1531500" cy="3672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1" name="Google Shape;231;p33"/>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32" name="Google Shape;232;p33"/>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233"/>
        <p:cNvGrpSpPr/>
        <p:nvPr/>
      </p:nvGrpSpPr>
      <p:grpSpPr>
        <a:xfrm>
          <a:off x="0" y="0"/>
          <a:ext cx="0" cy="0"/>
          <a:chOff x="0" y="0"/>
          <a:chExt cx="0" cy="0"/>
        </a:xfrm>
      </p:grpSpPr>
      <p:sp>
        <p:nvSpPr>
          <p:cNvPr id="234" name="Google Shape;234;p3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5" name="Google Shape;235;p3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36" name="Google Shape;236;p3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7" name="Google Shape;237;p3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8" name="Google Shape;238;p34" descr="High school student in a hallwa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Section Slide 1">
  <p:cSld name="1_Section Slide 1">
    <p:spTree>
      <p:nvGrpSpPr>
        <p:cNvPr id="1" name="Shape 239"/>
        <p:cNvGrpSpPr/>
        <p:nvPr/>
      </p:nvGrpSpPr>
      <p:grpSpPr>
        <a:xfrm>
          <a:off x="0" y="0"/>
          <a:ext cx="0" cy="0"/>
          <a:chOff x="0" y="0"/>
          <a:chExt cx="0" cy="0"/>
        </a:xfrm>
      </p:grpSpPr>
      <p:sp>
        <p:nvSpPr>
          <p:cNvPr id="240" name="Google Shape;240;p3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1" name="Google Shape;241;p3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2" name="Google Shape;242;p3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3" name="Google Shape;243;p35"/>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44" name="Google Shape;244;p35" descr="A group of people speaking"/>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245"/>
        <p:cNvGrpSpPr/>
        <p:nvPr/>
      </p:nvGrpSpPr>
      <p:grpSpPr>
        <a:xfrm>
          <a:off x="0" y="0"/>
          <a:ext cx="0" cy="0"/>
          <a:chOff x="0" y="0"/>
          <a:chExt cx="0" cy="0"/>
        </a:xfrm>
      </p:grpSpPr>
      <p:sp>
        <p:nvSpPr>
          <p:cNvPr id="246" name="Google Shape;246;p3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7" name="Google Shape;247;p3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8" name="Google Shape;248;p3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9" name="Google Shape;249;p36"/>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0" name="Google Shape;250;p36" descr="School bus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251"/>
        <p:cNvGrpSpPr/>
        <p:nvPr/>
      </p:nvGrpSpPr>
      <p:grpSpPr>
        <a:xfrm>
          <a:off x="0" y="0"/>
          <a:ext cx="0" cy="0"/>
          <a:chOff x="0" y="0"/>
          <a:chExt cx="0" cy="0"/>
        </a:xfrm>
      </p:grpSpPr>
      <p:sp>
        <p:nvSpPr>
          <p:cNvPr id="252" name="Google Shape;252;p3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3" name="Google Shape;253;p3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54" name="Google Shape;254;p3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5" name="Google Shape;255;p37"/>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6" name="Google Shape;256;p37" descr="Group of graduat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257"/>
        <p:cNvGrpSpPr/>
        <p:nvPr/>
      </p:nvGrpSpPr>
      <p:grpSpPr>
        <a:xfrm>
          <a:off x="0" y="0"/>
          <a:ext cx="0" cy="0"/>
          <a:chOff x="0" y="0"/>
          <a:chExt cx="0" cy="0"/>
        </a:xfrm>
      </p:grpSpPr>
      <p:sp>
        <p:nvSpPr>
          <p:cNvPr id="258" name="Google Shape;258;p38"/>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9" name="Google Shape;259;p38"/>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60" name="Google Shape;260;p38"/>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1" name="Google Shape;261;p38"/>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2" name="Google Shape;262;p38" descr="A woman with two children in a librar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Section Slide 4">
  <p:cSld name="1_Section Slide 4">
    <p:spTree>
      <p:nvGrpSpPr>
        <p:cNvPr id="1" name="Shape 263"/>
        <p:cNvGrpSpPr/>
        <p:nvPr/>
      </p:nvGrpSpPr>
      <p:grpSpPr>
        <a:xfrm>
          <a:off x="0" y="0"/>
          <a:ext cx="0" cy="0"/>
          <a:chOff x="0" y="0"/>
          <a:chExt cx="0" cy="0"/>
        </a:xfrm>
      </p:grpSpPr>
      <p:sp>
        <p:nvSpPr>
          <p:cNvPr id="264" name="Google Shape;264;p39"/>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5" name="Google Shape;265;p39"/>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66" name="Google Shape;266;p39"/>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7" name="Google Shape;267;p39"/>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8" name="Google Shape;268;p39" descr="Two adults with three kindergarten student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7_Section Slide 4">
  <p:cSld name="7_Section Slide 4">
    <p:spTree>
      <p:nvGrpSpPr>
        <p:cNvPr id="1" name="Shape 269"/>
        <p:cNvGrpSpPr/>
        <p:nvPr/>
      </p:nvGrpSpPr>
      <p:grpSpPr>
        <a:xfrm>
          <a:off x="0" y="0"/>
          <a:ext cx="0" cy="0"/>
          <a:chOff x="0" y="0"/>
          <a:chExt cx="0" cy="0"/>
        </a:xfrm>
      </p:grpSpPr>
      <p:sp>
        <p:nvSpPr>
          <p:cNvPr id="270" name="Google Shape;270;p4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1" name="Google Shape;271;p4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72" name="Google Shape;272;p4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3" name="Google Shape;273;p40"/>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4" name="Google Shape;274;p40" descr="Students with raised hand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Section Slide 4">
  <p:cSld name="2_Section Slide 4">
    <p:spTree>
      <p:nvGrpSpPr>
        <p:cNvPr id="1" name="Shape 275"/>
        <p:cNvGrpSpPr/>
        <p:nvPr/>
      </p:nvGrpSpPr>
      <p:grpSpPr>
        <a:xfrm>
          <a:off x="0" y="0"/>
          <a:ext cx="0" cy="0"/>
          <a:chOff x="0" y="0"/>
          <a:chExt cx="0" cy="0"/>
        </a:xfrm>
      </p:grpSpPr>
      <p:sp>
        <p:nvSpPr>
          <p:cNvPr id="276" name="Google Shape;276;p41"/>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7" name="Google Shape;277;p41"/>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78" name="Google Shape;278;p41"/>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9" name="Google Shape;279;p4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0" name="Google Shape;280;p41" descr="High schooler and teacher at whiteboard"/>
          <p:cNvPicPr preferRelativeResize="0"/>
          <p:nvPr/>
        </p:nvPicPr>
        <p:blipFill rotWithShape="1">
          <a:blip r:embed="rId2">
            <a:alphaModFix/>
          </a:blip>
          <a:srcRect/>
          <a:stretch/>
        </p:blipFill>
        <p:spPr>
          <a:xfrm>
            <a:off x="-9908" y="0"/>
            <a:ext cx="12201906" cy="3917956"/>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_Section Slide 4">
  <p:cSld name="3_Section Slide 4">
    <p:spTree>
      <p:nvGrpSpPr>
        <p:cNvPr id="1" name="Shape 281"/>
        <p:cNvGrpSpPr/>
        <p:nvPr/>
      </p:nvGrpSpPr>
      <p:grpSpPr>
        <a:xfrm>
          <a:off x="0" y="0"/>
          <a:ext cx="0" cy="0"/>
          <a:chOff x="0" y="0"/>
          <a:chExt cx="0" cy="0"/>
        </a:xfrm>
      </p:grpSpPr>
      <p:sp>
        <p:nvSpPr>
          <p:cNvPr id="282" name="Google Shape;282;p4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3" name="Google Shape;283;p4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84" name="Google Shape;284;p4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5" name="Google Shape;285;p42"/>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6" name="Google Shape;286;p42" descr="Man helping child put on mask."/>
          <p:cNvPicPr preferRelativeResize="0"/>
          <p:nvPr/>
        </p:nvPicPr>
        <p:blipFill rotWithShape="1">
          <a:blip r:embed="rId2">
            <a:alphaModFix/>
          </a:blip>
          <a:srcRect/>
          <a:stretch/>
        </p:blipFill>
        <p:spPr>
          <a:xfrm>
            <a:off x="-9910" y="0"/>
            <a:ext cx="12201906" cy="391795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33"/>
        <p:cNvGrpSpPr/>
        <p:nvPr/>
      </p:nvGrpSpPr>
      <p:grpSpPr>
        <a:xfrm>
          <a:off x="0" y="0"/>
          <a:ext cx="0" cy="0"/>
          <a:chOff x="0" y="0"/>
          <a:chExt cx="0" cy="0"/>
        </a:xfrm>
      </p:grpSpPr>
      <p:sp>
        <p:nvSpPr>
          <p:cNvPr id="34" name="Google Shape;34;p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6" name="Google Shape;36;p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5" descr="School bus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_Section Slide 4">
  <p:cSld name="4_Section Slide 4">
    <p:spTree>
      <p:nvGrpSpPr>
        <p:cNvPr id="1" name="Shape 287"/>
        <p:cNvGrpSpPr/>
        <p:nvPr/>
      </p:nvGrpSpPr>
      <p:grpSpPr>
        <a:xfrm>
          <a:off x="0" y="0"/>
          <a:ext cx="0" cy="0"/>
          <a:chOff x="0" y="0"/>
          <a:chExt cx="0" cy="0"/>
        </a:xfrm>
      </p:grpSpPr>
      <p:sp>
        <p:nvSpPr>
          <p:cNvPr id="288" name="Google Shape;288;p4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9" name="Google Shape;289;p4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90" name="Google Shape;290;p4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1" name="Google Shape;291;p4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2" name="Google Shape;292;p43" descr="Child in glasses and mask"/>
          <p:cNvPicPr preferRelativeResize="0"/>
          <p:nvPr/>
        </p:nvPicPr>
        <p:blipFill rotWithShape="1">
          <a:blip r:embed="rId2">
            <a:alphaModFix/>
          </a:blip>
          <a:srcRect/>
          <a:stretch/>
        </p:blipFill>
        <p:spPr>
          <a:xfrm>
            <a:off x="-9909" y="0"/>
            <a:ext cx="12201903" cy="391795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5_Section Slide 4">
  <p:cSld name="5_Section Slide 4">
    <p:spTree>
      <p:nvGrpSpPr>
        <p:cNvPr id="1" name="Shape 293"/>
        <p:cNvGrpSpPr/>
        <p:nvPr/>
      </p:nvGrpSpPr>
      <p:grpSpPr>
        <a:xfrm>
          <a:off x="0" y="0"/>
          <a:ext cx="0" cy="0"/>
          <a:chOff x="0" y="0"/>
          <a:chExt cx="0" cy="0"/>
        </a:xfrm>
      </p:grpSpPr>
      <p:sp>
        <p:nvSpPr>
          <p:cNvPr id="294" name="Google Shape;294;p4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5" name="Google Shape;295;p4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96" name="Google Shape;296;p4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7" name="Google Shape;297;p4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8" name="Google Shape;298;p44" descr="Two teachers wearing masks in classroom"/>
          <p:cNvPicPr preferRelativeResize="0"/>
          <p:nvPr/>
        </p:nvPicPr>
        <p:blipFill rotWithShape="1">
          <a:blip r:embed="rId2">
            <a:alphaModFix/>
          </a:blip>
          <a:srcRect/>
          <a:stretch/>
        </p:blipFill>
        <p:spPr>
          <a:xfrm>
            <a:off x="-9909" y="0"/>
            <a:ext cx="12201903" cy="391795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Slide Alt">
  <p:cSld name="Section Slide Alt">
    <p:spTree>
      <p:nvGrpSpPr>
        <p:cNvPr id="1" name="Shape 299"/>
        <p:cNvGrpSpPr/>
        <p:nvPr/>
      </p:nvGrpSpPr>
      <p:grpSpPr>
        <a:xfrm>
          <a:off x="0" y="0"/>
          <a:ext cx="0" cy="0"/>
          <a:chOff x="0" y="0"/>
          <a:chExt cx="0" cy="0"/>
        </a:xfrm>
      </p:grpSpPr>
      <p:sp>
        <p:nvSpPr>
          <p:cNvPr id="300" name="Google Shape;300;p4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1" name="Google Shape;301;p4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2" name="Google Shape;302;p4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3" name="Google Shape;303;p45"/>
          <p:cNvSpPr/>
          <p:nvPr/>
        </p:nvSpPr>
        <p:spPr>
          <a:xfrm>
            <a:off x="0" y="0"/>
            <a:ext cx="6110514" cy="6858000"/>
          </a:xfrm>
          <a:prstGeom prst="rect">
            <a:avLst/>
          </a:prstGeom>
          <a:solidFill>
            <a:srgbClr val="4040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4" name="Google Shape;304;p45"/>
          <p:cNvSpPr txBox="1"/>
          <p:nvPr/>
        </p:nvSpPr>
        <p:spPr>
          <a:xfrm>
            <a:off x="638629" y="2873829"/>
            <a:ext cx="48768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7F5EB"/>
                </a:solidFill>
                <a:latin typeface="Quattrocento Sans"/>
                <a:ea typeface="Quattrocento Sans"/>
                <a:cs typeface="Quattrocento Sans"/>
                <a:sym typeface="Quattrocento Sans"/>
              </a:rPr>
              <a:t>Section Title</a:t>
            </a:r>
            <a:endParaRPr sz="1400" b="0" i="0" u="none" strike="noStrike" cap="none">
              <a:solidFill>
                <a:srgbClr val="000000"/>
              </a:solidFill>
              <a:latin typeface="Arial"/>
              <a:ea typeface="Arial"/>
              <a:cs typeface="Arial"/>
              <a:sym typeface="Arial"/>
            </a:endParaRPr>
          </a:p>
        </p:txBody>
      </p:sp>
      <p:pic>
        <p:nvPicPr>
          <p:cNvPr id="305" name="Google Shape;305;p45" title="OSPI logo"/>
          <p:cNvPicPr preferRelativeResize="0"/>
          <p:nvPr/>
        </p:nvPicPr>
        <p:blipFill rotWithShape="1">
          <a:blip r:embed="rId2">
            <a:alphaModFix/>
          </a:blip>
          <a:srcRect/>
          <a:stretch/>
        </p:blipFill>
        <p:spPr>
          <a:xfrm>
            <a:off x="638629" y="5678455"/>
            <a:ext cx="4864704" cy="813910"/>
          </a:xfrm>
          <a:prstGeom prst="rect">
            <a:avLst/>
          </a:prstGeom>
          <a:noFill/>
          <a:ln>
            <a:noFill/>
          </a:ln>
        </p:spPr>
      </p:pic>
      <p:sp>
        <p:nvSpPr>
          <p:cNvPr id="306" name="Google Shape;306;p45"/>
          <p:cNvSpPr txBox="1"/>
          <p:nvPr/>
        </p:nvSpPr>
        <p:spPr>
          <a:xfrm>
            <a:off x="6571343" y="698160"/>
            <a:ext cx="5181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0403D"/>
              </a:buClr>
              <a:buSzPts val="2800"/>
              <a:buFont typeface="Arial"/>
              <a:buChar char="•"/>
            </a:pPr>
            <a:r>
              <a:rPr lang="en-US" sz="2800" b="0" i="0" u="none" strike="noStrike" cap="none">
                <a:solidFill>
                  <a:srgbClr val="40403D"/>
                </a:solidFill>
                <a:latin typeface="Quattrocento Sans"/>
                <a:ea typeface="Quattrocento Sans"/>
                <a:cs typeface="Quattrocento Sans"/>
                <a:sym typeface="Quattrocento Sans"/>
              </a:rPr>
              <a:t>Edit Master text styles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rgbClr val="40403D"/>
              </a:buClr>
              <a:buSzPts val="2400"/>
              <a:buFont typeface="Arial"/>
              <a:buChar char="•"/>
            </a:pPr>
            <a:r>
              <a:rPr lang="en-US" sz="2400" b="0" i="0" u="none" strike="noStrike" cap="none">
                <a:solidFill>
                  <a:srgbClr val="40403D"/>
                </a:solidFill>
                <a:latin typeface="Quattrocento Sans"/>
                <a:ea typeface="Quattrocento Sans"/>
                <a:cs typeface="Quattrocento Sans"/>
                <a:sym typeface="Quattrocento Sans"/>
              </a:rPr>
              <a:t>Second level</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500"/>
              </a:spcBef>
              <a:spcAft>
                <a:spcPts val="0"/>
              </a:spcAft>
              <a:buClr>
                <a:srgbClr val="40403D"/>
              </a:buClr>
              <a:buSzPts val="2000"/>
              <a:buFont typeface="Arial"/>
              <a:buChar char="•"/>
            </a:pPr>
            <a:r>
              <a:rPr lang="en-US" sz="2000" b="0" i="0" u="none" strike="noStrike" cap="none">
                <a:solidFill>
                  <a:srgbClr val="40403D"/>
                </a:solidFill>
                <a:latin typeface="Quattrocento Sans"/>
                <a:ea typeface="Quattrocento Sans"/>
                <a:cs typeface="Quattrocento Sans"/>
                <a:sym typeface="Quattrocento Sans"/>
              </a:rPr>
              <a:t>Third level</a:t>
            </a:r>
            <a:endParaRPr sz="1400" b="0" i="0" u="none" strike="noStrike" cap="none">
              <a:solidFill>
                <a:srgbClr val="000000"/>
              </a:solidFill>
              <a:latin typeface="Arial"/>
              <a:ea typeface="Arial"/>
              <a:cs typeface="Arial"/>
              <a:sym typeface="Arial"/>
            </a:endParaRPr>
          </a:p>
          <a:p>
            <a:pPr marL="1600200" marR="0" lvl="3"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Fourth level</a:t>
            </a:r>
            <a:endParaRPr sz="1400" b="0" i="0" u="none" strike="noStrike" cap="none">
              <a:solidFill>
                <a:srgbClr val="000000"/>
              </a:solidFill>
              <a:latin typeface="Arial"/>
              <a:ea typeface="Arial"/>
              <a:cs typeface="Arial"/>
              <a:sym typeface="Arial"/>
            </a:endParaRPr>
          </a:p>
          <a:p>
            <a:pPr marL="2057400" marR="0" lvl="4"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Fifth level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nect with OSPI">
  <p:cSld name="Connect with OSPI">
    <p:spTree>
      <p:nvGrpSpPr>
        <p:cNvPr id="1" name="Shape 307"/>
        <p:cNvGrpSpPr/>
        <p:nvPr/>
      </p:nvGrpSpPr>
      <p:grpSpPr>
        <a:xfrm>
          <a:off x="0" y="0"/>
          <a:ext cx="0" cy="0"/>
          <a:chOff x="0" y="0"/>
          <a:chExt cx="0" cy="0"/>
        </a:xfrm>
      </p:grpSpPr>
      <p:sp>
        <p:nvSpPr>
          <p:cNvPr id="308" name="Google Shape;308;p4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9" name="Google Shape;309;p4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10" name="Google Shape;310;p4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311" name="Google Shape;311;p46" title="OSPI logo"/>
          <p:cNvPicPr preferRelativeResize="0"/>
          <p:nvPr/>
        </p:nvPicPr>
        <p:blipFill rotWithShape="1">
          <a:blip r:embed="rId2">
            <a:alphaModFix/>
          </a:blip>
          <a:srcRect/>
          <a:stretch/>
        </p:blipFill>
        <p:spPr>
          <a:xfrm>
            <a:off x="1931779" y="833184"/>
            <a:ext cx="7738478" cy="1294719"/>
          </a:xfrm>
          <a:prstGeom prst="rect">
            <a:avLst/>
          </a:prstGeom>
          <a:noFill/>
          <a:ln>
            <a:noFill/>
          </a:ln>
        </p:spPr>
      </p:pic>
      <p:sp>
        <p:nvSpPr>
          <p:cNvPr id="312" name="Google Shape;312;p46"/>
          <p:cNvSpPr txBox="1"/>
          <p:nvPr/>
        </p:nvSpPr>
        <p:spPr>
          <a:xfrm>
            <a:off x="1837346" y="2290273"/>
            <a:ext cx="801595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Connect with us!</a:t>
            </a:r>
            <a:endParaRPr sz="1400" b="0" i="0" u="none" strike="noStrike" cap="none">
              <a:solidFill>
                <a:srgbClr val="000000"/>
              </a:solidFill>
              <a:latin typeface="Arial"/>
              <a:ea typeface="Arial"/>
              <a:cs typeface="Arial"/>
              <a:sym typeface="Arial"/>
            </a:endParaRPr>
          </a:p>
        </p:txBody>
      </p:sp>
      <p:sp>
        <p:nvSpPr>
          <p:cNvPr id="313" name="Google Shape;313;p46"/>
          <p:cNvSpPr/>
          <p:nvPr/>
        </p:nvSpPr>
        <p:spPr>
          <a:xfrm>
            <a:off x="0" y="3247402"/>
            <a:ext cx="12192000" cy="36105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4" name="Google Shape;314;p46"/>
          <p:cNvPicPr preferRelativeResize="0"/>
          <p:nvPr/>
        </p:nvPicPr>
        <p:blipFill rotWithShape="1">
          <a:blip r:embed="rId3">
            <a:alphaModFix/>
          </a:blip>
          <a:srcRect/>
          <a:stretch/>
        </p:blipFill>
        <p:spPr>
          <a:xfrm>
            <a:off x="6461513" y="3784874"/>
            <a:ext cx="553212" cy="553212"/>
          </a:xfrm>
          <a:prstGeom prst="rect">
            <a:avLst/>
          </a:prstGeom>
          <a:noFill/>
          <a:ln>
            <a:noFill/>
          </a:ln>
        </p:spPr>
      </p:pic>
      <p:pic>
        <p:nvPicPr>
          <p:cNvPr id="315" name="Google Shape;315;p46"/>
          <p:cNvPicPr preferRelativeResize="0"/>
          <p:nvPr/>
        </p:nvPicPr>
        <p:blipFill rotWithShape="1">
          <a:blip r:embed="rId4">
            <a:alphaModFix/>
          </a:blip>
          <a:srcRect/>
          <a:stretch/>
        </p:blipFill>
        <p:spPr>
          <a:xfrm>
            <a:off x="1921656" y="3815951"/>
            <a:ext cx="539718" cy="539718"/>
          </a:xfrm>
          <a:prstGeom prst="rect">
            <a:avLst/>
          </a:prstGeom>
          <a:noFill/>
          <a:ln>
            <a:noFill/>
          </a:ln>
        </p:spPr>
      </p:pic>
      <p:pic>
        <p:nvPicPr>
          <p:cNvPr id="316" name="Google Shape;316;p46"/>
          <p:cNvPicPr preferRelativeResize="0"/>
          <p:nvPr/>
        </p:nvPicPr>
        <p:blipFill rotWithShape="1">
          <a:blip r:embed="rId5">
            <a:alphaModFix/>
          </a:blip>
          <a:srcRect/>
          <a:stretch/>
        </p:blipFill>
        <p:spPr>
          <a:xfrm>
            <a:off x="6461513" y="5580016"/>
            <a:ext cx="553212" cy="553212"/>
          </a:xfrm>
          <a:prstGeom prst="rect">
            <a:avLst/>
          </a:prstGeom>
          <a:noFill/>
          <a:ln>
            <a:noFill/>
          </a:ln>
        </p:spPr>
      </p:pic>
      <p:pic>
        <p:nvPicPr>
          <p:cNvPr id="317" name="Google Shape;317;p46"/>
          <p:cNvPicPr preferRelativeResize="0"/>
          <p:nvPr/>
        </p:nvPicPr>
        <p:blipFill rotWithShape="1">
          <a:blip r:embed="rId6">
            <a:alphaModFix/>
          </a:blip>
          <a:srcRect/>
          <a:stretch/>
        </p:blipFill>
        <p:spPr>
          <a:xfrm>
            <a:off x="1914909" y="5629554"/>
            <a:ext cx="553212" cy="553212"/>
          </a:xfrm>
          <a:prstGeom prst="rect">
            <a:avLst/>
          </a:prstGeom>
          <a:noFill/>
          <a:ln>
            <a:noFill/>
          </a:ln>
        </p:spPr>
      </p:pic>
      <p:pic>
        <p:nvPicPr>
          <p:cNvPr id="318" name="Google Shape;318;p46"/>
          <p:cNvPicPr preferRelativeResize="0"/>
          <p:nvPr/>
        </p:nvPicPr>
        <p:blipFill rotWithShape="1">
          <a:blip r:embed="rId7">
            <a:alphaModFix/>
          </a:blip>
          <a:srcRect/>
          <a:stretch/>
        </p:blipFill>
        <p:spPr>
          <a:xfrm>
            <a:off x="1914909" y="4764484"/>
            <a:ext cx="553212" cy="553212"/>
          </a:xfrm>
          <a:prstGeom prst="rect">
            <a:avLst/>
          </a:prstGeom>
          <a:noFill/>
          <a:ln>
            <a:noFill/>
          </a:ln>
        </p:spPr>
      </p:pic>
      <p:pic>
        <p:nvPicPr>
          <p:cNvPr id="319" name="Google Shape;319;p46"/>
          <p:cNvPicPr preferRelativeResize="0"/>
          <p:nvPr/>
        </p:nvPicPr>
        <p:blipFill rotWithShape="1">
          <a:blip r:embed="rId8">
            <a:alphaModFix/>
          </a:blip>
          <a:srcRect/>
          <a:stretch/>
        </p:blipFill>
        <p:spPr>
          <a:xfrm>
            <a:off x="6461513" y="4721316"/>
            <a:ext cx="553212" cy="553212"/>
          </a:xfrm>
          <a:prstGeom prst="rect">
            <a:avLst/>
          </a:prstGeom>
          <a:noFill/>
          <a:ln>
            <a:noFill/>
          </a:ln>
        </p:spPr>
      </p:pic>
      <p:sp>
        <p:nvSpPr>
          <p:cNvPr id="320" name="Google Shape;320;p46"/>
          <p:cNvSpPr txBox="1"/>
          <p:nvPr/>
        </p:nvSpPr>
        <p:spPr>
          <a:xfrm>
            <a:off x="7181113" y="3863209"/>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facebook.com/waospi</a:t>
            </a:r>
            <a:endParaRPr sz="2000" b="0" i="0" u="none" strike="noStrike" cap="none">
              <a:solidFill>
                <a:schemeClr val="lt1"/>
              </a:solidFill>
              <a:latin typeface="Calibri"/>
              <a:ea typeface="Calibri"/>
              <a:cs typeface="Calibri"/>
              <a:sym typeface="Calibri"/>
            </a:endParaRPr>
          </a:p>
        </p:txBody>
      </p:sp>
      <p:sp>
        <p:nvSpPr>
          <p:cNvPr id="321" name="Google Shape;321;p46"/>
          <p:cNvSpPr txBox="1"/>
          <p:nvPr/>
        </p:nvSpPr>
        <p:spPr>
          <a:xfrm>
            <a:off x="2620317" y="4852987"/>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twitter.com/waospi</a:t>
            </a:r>
            <a:endParaRPr sz="2000" b="0" i="0" u="none" strike="noStrike" cap="none">
              <a:solidFill>
                <a:schemeClr val="lt1"/>
              </a:solidFill>
              <a:latin typeface="Calibri"/>
              <a:ea typeface="Calibri"/>
              <a:cs typeface="Calibri"/>
              <a:sym typeface="Calibri"/>
            </a:endParaRPr>
          </a:p>
        </p:txBody>
      </p:sp>
      <p:sp>
        <p:nvSpPr>
          <p:cNvPr id="322" name="Google Shape;322;p46"/>
          <p:cNvSpPr txBox="1"/>
          <p:nvPr/>
        </p:nvSpPr>
        <p:spPr>
          <a:xfrm>
            <a:off x="7155817" y="478376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youtube.com/waospi</a:t>
            </a:r>
            <a:endParaRPr sz="2000" b="0" i="0" u="none" strike="noStrike" cap="none">
              <a:solidFill>
                <a:schemeClr val="lt1"/>
              </a:solidFill>
              <a:latin typeface="Calibri"/>
              <a:ea typeface="Calibri"/>
              <a:cs typeface="Calibri"/>
              <a:sym typeface="Calibri"/>
            </a:endParaRPr>
          </a:p>
        </p:txBody>
      </p:sp>
      <p:sp>
        <p:nvSpPr>
          <p:cNvPr id="323" name="Google Shape;323;p46"/>
          <p:cNvSpPr txBox="1"/>
          <p:nvPr/>
        </p:nvSpPr>
        <p:spPr>
          <a:xfrm>
            <a:off x="2609213" y="570610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medium.com/waospi</a:t>
            </a:r>
            <a:endParaRPr sz="2000" b="0" i="0" u="none" strike="noStrike" cap="none">
              <a:solidFill>
                <a:schemeClr val="lt1"/>
              </a:solidFill>
              <a:latin typeface="Calibri"/>
              <a:ea typeface="Calibri"/>
              <a:cs typeface="Calibri"/>
              <a:sym typeface="Calibri"/>
            </a:endParaRPr>
          </a:p>
        </p:txBody>
      </p:sp>
      <p:sp>
        <p:nvSpPr>
          <p:cNvPr id="324" name="Google Shape;324;p46"/>
          <p:cNvSpPr txBox="1"/>
          <p:nvPr/>
        </p:nvSpPr>
        <p:spPr>
          <a:xfrm>
            <a:off x="7155817" y="5660123"/>
            <a:ext cx="36778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linkedin.com/company/waospi</a:t>
            </a:r>
            <a:endParaRPr sz="2000" b="0" i="0" u="none" strike="noStrike" cap="none">
              <a:solidFill>
                <a:schemeClr val="lt1"/>
              </a:solidFill>
              <a:latin typeface="Calibri"/>
              <a:ea typeface="Calibri"/>
              <a:cs typeface="Calibri"/>
              <a:sym typeface="Calibri"/>
            </a:endParaRPr>
          </a:p>
        </p:txBody>
      </p:sp>
      <p:sp>
        <p:nvSpPr>
          <p:cNvPr id="325" name="Google Shape;325;p46"/>
          <p:cNvSpPr txBox="1"/>
          <p:nvPr/>
        </p:nvSpPr>
        <p:spPr>
          <a:xfrm>
            <a:off x="2597651" y="3868910"/>
            <a:ext cx="270475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k12.wa.us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326"/>
        <p:cNvGrpSpPr/>
        <p:nvPr/>
      </p:nvGrpSpPr>
      <p:grpSpPr>
        <a:xfrm>
          <a:off x="0" y="0"/>
          <a:ext cx="0" cy="0"/>
          <a:chOff x="0" y="0"/>
          <a:chExt cx="0" cy="0"/>
        </a:xfrm>
      </p:grpSpPr>
      <p:sp>
        <p:nvSpPr>
          <p:cNvPr id="327" name="Google Shape;327;p47"/>
          <p:cNvSpPr txBox="1">
            <a:spLocks noGrp="1"/>
          </p:cNvSpPr>
          <p:nvPr>
            <p:ph type="sldNum" idx="12"/>
          </p:nvPr>
        </p:nvSpPr>
        <p:spPr>
          <a:xfrm>
            <a:off x="816864" y="6356350"/>
            <a:ext cx="2641500" cy="3657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28" name="Google Shape;328;p47"/>
          <p:cNvSpPr txBox="1">
            <a:spLocks noGrp="1"/>
          </p:cNvSpPr>
          <p:nvPr>
            <p:ph type="body" idx="1"/>
          </p:nvPr>
        </p:nvSpPr>
        <p:spPr>
          <a:xfrm>
            <a:off x="632881" y="1233488"/>
            <a:ext cx="5450100" cy="4923600"/>
          </a:xfrm>
          <a:prstGeom prst="rect">
            <a:avLst/>
          </a:prstGeom>
          <a:noFill/>
          <a:ln>
            <a:noFill/>
          </a:ln>
        </p:spPr>
        <p:txBody>
          <a:bodyPr spcFirstLastPara="1" wrap="square" lIns="91425" tIns="45700" rIns="91425" bIns="45700" anchor="t" anchorCtr="0">
            <a:normAutofit/>
          </a:bodyPr>
          <a:lstStyle>
            <a:lvl1pPr marL="457200" lvl="0" indent="-354076" algn="l">
              <a:lnSpc>
                <a:spcPct val="90000"/>
              </a:lnSpc>
              <a:spcBef>
                <a:spcPts val="600"/>
              </a:spcBef>
              <a:spcAft>
                <a:spcPts val="0"/>
              </a:spcAft>
              <a:buSzPts val="1976"/>
              <a:buChar char="•"/>
              <a:defRPr>
                <a:solidFill>
                  <a:schemeClr val="dk2"/>
                </a:solidFill>
              </a:defRPr>
            </a:lvl1pPr>
            <a:lvl2pPr marL="914400" lvl="1" indent="-339597" algn="l">
              <a:lnSpc>
                <a:spcPct val="90000"/>
              </a:lnSpc>
              <a:spcBef>
                <a:spcPts val="500"/>
              </a:spcBef>
              <a:spcAft>
                <a:spcPts val="0"/>
              </a:spcAft>
              <a:buSzPts val="1748"/>
              <a:buChar char="•"/>
              <a:defRPr>
                <a:solidFill>
                  <a:schemeClr val="dk2"/>
                </a:solidFill>
              </a:defRPr>
            </a:lvl2pPr>
            <a:lvl3pPr marL="1371600" lvl="2" indent="-325119" algn="l">
              <a:lnSpc>
                <a:spcPct val="90000"/>
              </a:lnSpc>
              <a:spcBef>
                <a:spcPts val="500"/>
              </a:spcBef>
              <a:spcAft>
                <a:spcPts val="0"/>
              </a:spcAft>
              <a:buSzPts val="1520"/>
              <a:buChar char="•"/>
              <a:defRPr>
                <a:solidFill>
                  <a:schemeClr val="dk2"/>
                </a:solidFill>
              </a:defRPr>
            </a:lvl3pPr>
            <a:lvl4pPr marL="1828800" lvl="3" indent="-308610" algn="l">
              <a:lnSpc>
                <a:spcPct val="90000"/>
              </a:lnSpc>
              <a:spcBef>
                <a:spcPts val="400"/>
              </a:spcBef>
              <a:spcAft>
                <a:spcPts val="0"/>
              </a:spcAft>
              <a:buSzPts val="1260"/>
              <a:buChar char="•"/>
              <a:defRPr>
                <a:solidFill>
                  <a:schemeClr val="dk2"/>
                </a:solidFill>
              </a:defRPr>
            </a:lvl4pPr>
            <a:lvl5pPr marL="2286000" lvl="4" indent="-299720" algn="l">
              <a:lnSpc>
                <a:spcPct val="90000"/>
              </a:lnSpc>
              <a:spcBef>
                <a:spcPts val="300"/>
              </a:spcBef>
              <a:spcAft>
                <a:spcPts val="0"/>
              </a:spcAft>
              <a:buSzPts val="1120"/>
              <a:buChar char="•"/>
              <a:defRPr>
                <a:solidFill>
                  <a:schemeClr val="dk2"/>
                </a:solidFill>
              </a:defRPr>
            </a:lvl5pPr>
            <a:lvl6pPr marL="2743200" lvl="5" indent="-314325" algn="l">
              <a:lnSpc>
                <a:spcPct val="90000"/>
              </a:lnSpc>
              <a:spcBef>
                <a:spcPts val="300"/>
              </a:spcBef>
              <a:spcAft>
                <a:spcPts val="0"/>
              </a:spcAft>
              <a:buSzPts val="1350"/>
              <a:buChar char="•"/>
              <a:defRPr/>
            </a:lvl6pPr>
            <a:lvl7pPr marL="3200400" lvl="6" indent="-314325" algn="l">
              <a:lnSpc>
                <a:spcPct val="90000"/>
              </a:lnSpc>
              <a:spcBef>
                <a:spcPts val="300"/>
              </a:spcBef>
              <a:spcAft>
                <a:spcPts val="0"/>
              </a:spcAft>
              <a:buSzPts val="1350"/>
              <a:buChar char="•"/>
              <a:defRPr/>
            </a:lvl7pPr>
            <a:lvl8pPr marL="3657600" lvl="7" indent="-314325" algn="l">
              <a:lnSpc>
                <a:spcPct val="90000"/>
              </a:lnSpc>
              <a:spcBef>
                <a:spcPts val="300"/>
              </a:spcBef>
              <a:spcAft>
                <a:spcPts val="0"/>
              </a:spcAft>
              <a:buSzPts val="1350"/>
              <a:buChar char="•"/>
              <a:defRPr/>
            </a:lvl8pPr>
            <a:lvl9pPr marL="4114800" lvl="8" indent="-314325" algn="l">
              <a:lnSpc>
                <a:spcPct val="90000"/>
              </a:lnSpc>
              <a:spcBef>
                <a:spcPts val="300"/>
              </a:spcBef>
              <a:spcAft>
                <a:spcPts val="0"/>
              </a:spcAft>
              <a:buSzPts val="1350"/>
              <a:buChar char="•"/>
              <a:defRPr/>
            </a:lvl9pPr>
          </a:lstStyle>
          <a:p>
            <a:endParaRPr/>
          </a:p>
        </p:txBody>
      </p:sp>
      <p:sp>
        <p:nvSpPr>
          <p:cNvPr id="329" name="Google Shape;329;p47"/>
          <p:cNvSpPr txBox="1">
            <a:spLocks noGrp="1"/>
          </p:cNvSpPr>
          <p:nvPr>
            <p:ph type="body" idx="2"/>
          </p:nvPr>
        </p:nvSpPr>
        <p:spPr>
          <a:xfrm>
            <a:off x="6176264" y="1233488"/>
            <a:ext cx="5448300" cy="4920300"/>
          </a:xfrm>
          <a:prstGeom prst="rect">
            <a:avLst/>
          </a:prstGeom>
          <a:noFill/>
          <a:ln>
            <a:noFill/>
          </a:ln>
        </p:spPr>
        <p:txBody>
          <a:bodyPr spcFirstLastPara="1" wrap="square" lIns="91425" tIns="45700" rIns="91425" bIns="45700" anchor="t" anchorCtr="0">
            <a:normAutofit/>
          </a:bodyPr>
          <a:lstStyle>
            <a:lvl1pPr marL="457200" lvl="0" indent="-354076" algn="l">
              <a:lnSpc>
                <a:spcPct val="90000"/>
              </a:lnSpc>
              <a:spcBef>
                <a:spcPts val="600"/>
              </a:spcBef>
              <a:spcAft>
                <a:spcPts val="0"/>
              </a:spcAft>
              <a:buSzPts val="1976"/>
              <a:buChar char="•"/>
              <a:defRPr>
                <a:solidFill>
                  <a:schemeClr val="dk2"/>
                </a:solidFill>
              </a:defRPr>
            </a:lvl1pPr>
            <a:lvl2pPr marL="914400" lvl="1" indent="-339597" algn="l">
              <a:lnSpc>
                <a:spcPct val="90000"/>
              </a:lnSpc>
              <a:spcBef>
                <a:spcPts val="500"/>
              </a:spcBef>
              <a:spcAft>
                <a:spcPts val="0"/>
              </a:spcAft>
              <a:buSzPts val="1748"/>
              <a:buChar char="•"/>
              <a:defRPr>
                <a:solidFill>
                  <a:schemeClr val="dk2"/>
                </a:solidFill>
              </a:defRPr>
            </a:lvl2pPr>
            <a:lvl3pPr marL="1371600" lvl="2" indent="-325119" algn="l">
              <a:lnSpc>
                <a:spcPct val="90000"/>
              </a:lnSpc>
              <a:spcBef>
                <a:spcPts val="500"/>
              </a:spcBef>
              <a:spcAft>
                <a:spcPts val="0"/>
              </a:spcAft>
              <a:buSzPts val="1520"/>
              <a:buChar char="•"/>
              <a:defRPr>
                <a:solidFill>
                  <a:schemeClr val="dk2"/>
                </a:solidFill>
              </a:defRPr>
            </a:lvl3pPr>
            <a:lvl4pPr marL="1828800" lvl="3" indent="-308610" algn="l">
              <a:lnSpc>
                <a:spcPct val="90000"/>
              </a:lnSpc>
              <a:spcBef>
                <a:spcPts val="400"/>
              </a:spcBef>
              <a:spcAft>
                <a:spcPts val="0"/>
              </a:spcAft>
              <a:buSzPts val="1260"/>
              <a:buChar char="•"/>
              <a:defRPr>
                <a:solidFill>
                  <a:schemeClr val="dk2"/>
                </a:solidFill>
              </a:defRPr>
            </a:lvl4pPr>
            <a:lvl5pPr marL="2286000" lvl="4" indent="-299720" algn="l">
              <a:lnSpc>
                <a:spcPct val="90000"/>
              </a:lnSpc>
              <a:spcBef>
                <a:spcPts val="300"/>
              </a:spcBef>
              <a:spcAft>
                <a:spcPts val="0"/>
              </a:spcAft>
              <a:buSzPts val="1120"/>
              <a:buChar char="•"/>
              <a:defRPr>
                <a:solidFill>
                  <a:schemeClr val="dk2"/>
                </a:solidFill>
              </a:defRPr>
            </a:lvl5pPr>
            <a:lvl6pPr marL="2743200" lvl="5" indent="-314325" algn="l">
              <a:lnSpc>
                <a:spcPct val="90000"/>
              </a:lnSpc>
              <a:spcBef>
                <a:spcPts val="300"/>
              </a:spcBef>
              <a:spcAft>
                <a:spcPts val="0"/>
              </a:spcAft>
              <a:buSzPts val="1350"/>
              <a:buChar char="•"/>
              <a:defRPr/>
            </a:lvl6pPr>
            <a:lvl7pPr marL="3200400" lvl="6" indent="-314325" algn="l">
              <a:lnSpc>
                <a:spcPct val="90000"/>
              </a:lnSpc>
              <a:spcBef>
                <a:spcPts val="300"/>
              </a:spcBef>
              <a:spcAft>
                <a:spcPts val="0"/>
              </a:spcAft>
              <a:buSzPts val="1350"/>
              <a:buChar char="•"/>
              <a:defRPr/>
            </a:lvl7pPr>
            <a:lvl8pPr marL="3657600" lvl="7" indent="-314325" algn="l">
              <a:lnSpc>
                <a:spcPct val="90000"/>
              </a:lnSpc>
              <a:spcBef>
                <a:spcPts val="300"/>
              </a:spcBef>
              <a:spcAft>
                <a:spcPts val="0"/>
              </a:spcAft>
              <a:buSzPts val="1350"/>
              <a:buChar char="•"/>
              <a:defRPr/>
            </a:lvl8pPr>
            <a:lvl9pPr marL="4114800" lvl="8" indent="-314325" algn="l">
              <a:lnSpc>
                <a:spcPct val="90000"/>
              </a:lnSpc>
              <a:spcBef>
                <a:spcPts val="300"/>
              </a:spcBef>
              <a:spcAft>
                <a:spcPts val="0"/>
              </a:spcAft>
              <a:buSzPts val="1350"/>
              <a:buChar char="•"/>
              <a:defRPr/>
            </a:lvl9pPr>
          </a:lstStyle>
          <a:p>
            <a:endParaRPr/>
          </a:p>
        </p:txBody>
      </p:sp>
      <p:sp>
        <p:nvSpPr>
          <p:cNvPr id="330" name="Google Shape;330;p47"/>
          <p:cNvSpPr txBox="1">
            <a:spLocks noGrp="1"/>
          </p:cNvSpPr>
          <p:nvPr>
            <p:ph type="title"/>
          </p:nvPr>
        </p:nvSpPr>
        <p:spPr>
          <a:xfrm>
            <a:off x="632883" y="155575"/>
            <a:ext cx="10992000" cy="1023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39"/>
        <p:cNvGrpSpPr/>
        <p:nvPr/>
      </p:nvGrpSpPr>
      <p:grpSpPr>
        <a:xfrm>
          <a:off x="0" y="0"/>
          <a:ext cx="0" cy="0"/>
          <a:chOff x="0" y="0"/>
          <a:chExt cx="0" cy="0"/>
        </a:xfrm>
      </p:grpSpPr>
      <p:sp>
        <p:nvSpPr>
          <p:cNvPr id="40" name="Google Shape;40;p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4" name="Google Shape;44;p6" descr="Group of graduat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45"/>
        <p:cNvGrpSpPr/>
        <p:nvPr/>
      </p:nvGrpSpPr>
      <p:grpSpPr>
        <a:xfrm>
          <a:off x="0" y="0"/>
          <a:ext cx="0" cy="0"/>
          <a:chOff x="0" y="0"/>
          <a:chExt cx="0" cy="0"/>
        </a:xfrm>
      </p:grpSpPr>
      <p:sp>
        <p:nvSpPr>
          <p:cNvPr id="46" name="Google Shape;46;p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8" name="Google Shape;48;p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0" name="Google Shape;50;p7" descr="A woman with two children in a librar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Section Slide 4">
  <p:cSld name="1_Section Slide 4">
    <p:spTree>
      <p:nvGrpSpPr>
        <p:cNvPr id="1" name="Shape 51"/>
        <p:cNvGrpSpPr/>
        <p:nvPr/>
      </p:nvGrpSpPr>
      <p:grpSpPr>
        <a:xfrm>
          <a:off x="0" y="0"/>
          <a:ext cx="0" cy="0"/>
          <a:chOff x="0" y="0"/>
          <a:chExt cx="0" cy="0"/>
        </a:xfrm>
      </p:grpSpPr>
      <p:sp>
        <p:nvSpPr>
          <p:cNvPr id="52" name="Google Shape;52;p8"/>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4" name="Google Shape;54;p8"/>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 name="Google Shape;56;p8" descr="Two adults with three kindergarten student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Section Slide 4">
  <p:cSld name="7_Section Slide 4">
    <p:spTree>
      <p:nvGrpSpPr>
        <p:cNvPr id="1" name="Shape 57"/>
        <p:cNvGrpSpPr/>
        <p:nvPr/>
      </p:nvGrpSpPr>
      <p:grpSpPr>
        <a:xfrm>
          <a:off x="0" y="0"/>
          <a:ext cx="0" cy="0"/>
          <a:chOff x="0" y="0"/>
          <a:chExt cx="0" cy="0"/>
        </a:xfrm>
      </p:grpSpPr>
      <p:sp>
        <p:nvSpPr>
          <p:cNvPr id="58" name="Google Shape;58;p9"/>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0" name="Google Shape;60;p9"/>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2" name="Google Shape;62;p9" descr="Students with raised hand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Section Slide 4">
  <p:cSld name="2_Section Slide 4">
    <p:spTree>
      <p:nvGrpSpPr>
        <p:cNvPr id="1" name="Shape 63"/>
        <p:cNvGrpSpPr/>
        <p:nvPr/>
      </p:nvGrpSpPr>
      <p:grpSpPr>
        <a:xfrm>
          <a:off x="0" y="0"/>
          <a:ext cx="0" cy="0"/>
          <a:chOff x="0" y="0"/>
          <a:chExt cx="0" cy="0"/>
        </a:xfrm>
      </p:grpSpPr>
      <p:sp>
        <p:nvSpPr>
          <p:cNvPr id="64" name="Google Shape;64;p1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6" name="Google Shape;66;p1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8" name="Google Shape;68;p10" descr="High schooler and teacher at whiteboard"/>
          <p:cNvPicPr preferRelativeResize="0"/>
          <p:nvPr/>
        </p:nvPicPr>
        <p:blipFill rotWithShape="1">
          <a:blip r:embed="rId2">
            <a:alphaModFix/>
          </a:blip>
          <a:srcRect/>
          <a:stretch/>
        </p:blipFill>
        <p:spPr>
          <a:xfrm>
            <a:off x="-9908" y="0"/>
            <a:ext cx="12201906" cy="391795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0" name="Google Shape;140;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1" name="Google Shape;141;p20"/>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2" name="Google Shape;142;p2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43" name="Google Shape;143;p2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4" name="Google Shape;204;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2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hyperlink" Target="https://ies.ed.gov/ncee/edlabs/infographics/pdf/REL_PA_Culturally_Responsive_Assessment.pdf"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s://ospi.k12.wa.us/sites/default/files/2023-10/assessment_terms.pdf"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hyperlink" Target="https://www.youtube.com/watch?v=We5ByiIYUX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hyperlink" Target="https://www.youtube.com/watch?v=We5ByiIYUX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hyperlink" Target="https://www.youtube.com/watch?v=We5ByiIYUX4"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1.xml"/><Relationship Id="rId1" Type="http://schemas.openxmlformats.org/officeDocument/2006/relationships/video" Target="https://www.youtube.com/embed/9ImqCrzvSyY?feature=oembed" TargetMode="Externa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1.xml"/><Relationship Id="rId1" Type="http://schemas.openxmlformats.org/officeDocument/2006/relationships/video" Target="https://www.youtube.com/embed/Nzyteuxc7Kw?feature=oembed" TargetMode="Externa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8" Type="http://schemas.openxmlformats.org/officeDocument/2006/relationships/hyperlink" Target="https://www.nciea.org/blog/a-culturally-responsive-classroom-assessment-framework/" TargetMode="External"/><Relationship Id="rId3" Type="http://schemas.openxmlformats.org/officeDocument/2006/relationships/hyperlink" Target="https://ospi.k12.wa.us/sites/default/files/2023-10/crfa_examples.pdf" TargetMode="External"/><Relationship Id="rId7" Type="http://schemas.openxmlformats.org/officeDocument/2006/relationships/hyperlink" Target="https://www.youtube.com/watch?v=69-hTpX9HRw" TargetMode="External"/><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hyperlink" Target="https://ospi.k12.wa.us/sites/default/files/2023-10/assessment_terms.pdf" TargetMode="External"/><Relationship Id="rId11" Type="http://schemas.openxmlformats.org/officeDocument/2006/relationships/hyperlink" Target="https://www.edweek.org/leadership/opinion-street-data-a-new-grammar-for-educational-equity/2019/0" TargetMode="External"/><Relationship Id="rId5" Type="http://schemas.openxmlformats.org/officeDocument/2006/relationships/hyperlink" Target="https://ospi.k12.wa.us/sites/default/files/2023-10/questions_that_begin_crfa.pdf" TargetMode="External"/><Relationship Id="rId10" Type="http://schemas.openxmlformats.org/officeDocument/2006/relationships/hyperlink" Target="https://docs.google.com/document/d/142shKpEzI5LgMZHnl5J5ejfGkI2FqNeeliONmJ3UUls/edit" TargetMode="External"/><Relationship Id="rId4" Type="http://schemas.openxmlformats.org/officeDocument/2006/relationships/hyperlink" Target="https://ospi.k12.wa.us/sites/default/files/2023-10/crfa_faq.pdf" TargetMode="External"/><Relationship Id="rId9" Type="http://schemas.openxmlformats.org/officeDocument/2006/relationships/hyperlink" Target="https://ncte.org/blog/2020/02/working-toward-culturally-responsive-assessment-practices/"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lt1"/>
              </a:buClr>
              <a:buSzPct val="100000"/>
              <a:buFont typeface="Quattrocento Sans"/>
              <a:buNone/>
            </a:pPr>
            <a:r>
              <a:rPr lang="en-US" dirty="0">
                <a:latin typeface="Segoe UI" panose="020B0502040204020203" pitchFamily="34" charset="0"/>
                <a:cs typeface="Segoe UI" panose="020B0502040204020203" pitchFamily="34" charset="0"/>
                <a:sym typeface="Quattrocento Sans"/>
              </a:rPr>
              <a:t>SGG Module </a:t>
            </a:r>
            <a:r>
              <a:rPr lang="en-US" dirty="0">
                <a:latin typeface="Segoe UI" panose="020B0502040204020203" pitchFamily="34" charset="0"/>
                <a:cs typeface="Segoe UI" panose="020B0502040204020203" pitchFamily="34" charset="0"/>
              </a:rPr>
              <a:t>6</a:t>
            </a:r>
            <a:r>
              <a:rPr lang="en-US" dirty="0">
                <a:latin typeface="Segoe UI" panose="020B0502040204020203" pitchFamily="34" charset="0"/>
                <a:cs typeface="Segoe UI" panose="020B0502040204020203" pitchFamily="34" charset="0"/>
                <a:sym typeface="Quattrocento Sans"/>
              </a:rPr>
              <a:t> – </a:t>
            </a:r>
            <a:r>
              <a:rPr lang="en-US" dirty="0">
                <a:latin typeface="Segoe UI" panose="020B0502040204020203" pitchFamily="34" charset="0"/>
                <a:cs typeface="Segoe UI" panose="020B0502040204020203" pitchFamily="34" charset="0"/>
              </a:rPr>
              <a:t>Formative and Summative Assessment</a:t>
            </a:r>
            <a:r>
              <a:rPr lang="en-US" dirty="0">
                <a:latin typeface="Segoe UI" panose="020B0502040204020203" pitchFamily="34" charset="0"/>
                <a:cs typeface="Segoe UI" panose="020B0502040204020203" pitchFamily="34" charset="0"/>
                <a:sym typeface="Quattrocento Sans"/>
              </a:rPr>
              <a:t> </a:t>
            </a:r>
            <a:br>
              <a:rPr lang="en-US" dirty="0">
                <a:latin typeface="Quattrocento Sans"/>
                <a:ea typeface="Quattrocento Sans"/>
                <a:cs typeface="Quattrocento Sans"/>
                <a:sym typeface="Quattrocento Sans"/>
              </a:rPr>
            </a:br>
            <a:endParaRPr dirty="0"/>
          </a:p>
        </p:txBody>
      </p:sp>
      <p:sp>
        <p:nvSpPr>
          <p:cNvPr id="337" name="Google Shape;337;p48"/>
          <p:cNvSpPr txBox="1">
            <a:spLocks noGrp="1"/>
          </p:cNvSpPr>
          <p:nvPr>
            <p:ph type="subTitle" idx="1"/>
          </p:nvPr>
        </p:nvSpPr>
        <p:spPr>
          <a:xfrm>
            <a:off x="1524000" y="3602038"/>
            <a:ext cx="9144000" cy="2508830"/>
          </a:xfrm>
          <a:prstGeom prst="rect">
            <a:avLst/>
          </a:prstGeom>
          <a:noFill/>
          <a:ln>
            <a:noFill/>
          </a:ln>
        </p:spPr>
        <p:txBody>
          <a:bodyPr spcFirstLastPara="1" wrap="square" lIns="91425" tIns="45700" rIns="91425" bIns="45700" anchor="t" anchorCtr="0">
            <a:normAutofit fontScale="85000" lnSpcReduction="20000"/>
          </a:bodyPr>
          <a:lstStyle/>
          <a:p>
            <a:pPr marL="0" lvl="0" indent="0" algn="ctr" rtl="0">
              <a:spcBef>
                <a:spcPts val="0"/>
              </a:spcBef>
              <a:spcAft>
                <a:spcPts val="0"/>
              </a:spcAft>
              <a:buClr>
                <a:srgbClr val="000000"/>
              </a:buClr>
              <a:buSzPct val="116666"/>
              <a:buFont typeface="Arial"/>
              <a:buNone/>
            </a:pPr>
            <a:r>
              <a:rPr lang="en-US" i="1" dirty="0"/>
              <a:t>These modules are offered to help deepen understanding of the Critical Attributes listed in the revised Student Growth Goal rubrics. The purpose is to open understanding and discussion, not calibration. The learning in these slides offers an opportunity for groups to make collective meaning around the Critical Attributes to use the revised rubrics and engage in an evaluation process in a way that promotes learning, growth and reflection for students and educators.</a:t>
            </a:r>
          </a:p>
          <a:p>
            <a:pPr marL="0" lvl="0" indent="0" algn="ctr" rtl="0">
              <a:spcBef>
                <a:spcPts val="0"/>
              </a:spcBef>
              <a:spcAft>
                <a:spcPts val="0"/>
              </a:spcAft>
              <a:buClr>
                <a:srgbClr val="000000"/>
              </a:buClr>
              <a:buSzPct val="116666"/>
              <a:buFont typeface="Arial"/>
              <a:buNone/>
            </a:pPr>
            <a:endParaRPr lang="en-US" i="1" dirty="0">
              <a:solidFill>
                <a:srgbClr val="FF0000"/>
              </a:solidFill>
            </a:endParaRPr>
          </a:p>
          <a:p>
            <a:pPr marL="0" lvl="0" indent="0" algn="ctr" rtl="0">
              <a:spcBef>
                <a:spcPts val="0"/>
              </a:spcBef>
              <a:spcAft>
                <a:spcPts val="0"/>
              </a:spcAft>
              <a:buClr>
                <a:srgbClr val="000000"/>
              </a:buClr>
              <a:buSzPct val="116666"/>
              <a:buFont typeface="Arial"/>
              <a:buNone/>
            </a:pPr>
            <a:r>
              <a:rPr lang="en-US" i="1" dirty="0">
                <a:solidFill>
                  <a:srgbClr val="FF0000"/>
                </a:solidFill>
              </a:rPr>
              <a:t>We recommend that Module 6, 7 and 8 are presented and learned in sequence, starting with Module 6 as the learning in modules 7 and 8 builds on the activities and learning contained in Module 6.</a:t>
            </a:r>
          </a:p>
        </p:txBody>
      </p:sp>
      <p:sp>
        <p:nvSpPr>
          <p:cNvPr id="338" name="Google Shape;338;p48"/>
          <p:cNvSpPr txBox="1">
            <a:spLocks noGrp="1"/>
          </p:cNvSpPr>
          <p:nvPr>
            <p:ph type="sldNum" idx="12"/>
          </p:nvPr>
        </p:nvSpPr>
        <p:spPr>
          <a:xfrm>
            <a:off x="10709328" y="6311900"/>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Reimagining Assessment: An Asset-Based Approach</a:t>
            </a:r>
            <a:endParaRPr dirty="0">
              <a:latin typeface="Segoe UI" panose="020B0502040204020203" pitchFamily="34" charset="0"/>
              <a:cs typeface="Segoe UI" panose="020B0502040204020203" pitchFamily="34" charset="0"/>
            </a:endParaRPr>
          </a:p>
        </p:txBody>
      </p:sp>
      <p:sp>
        <p:nvSpPr>
          <p:cNvPr id="446" name="Google Shape;446;p57"/>
          <p:cNvSpPr txBox="1">
            <a:spLocks noGrp="1"/>
          </p:cNvSpPr>
          <p:nvPr>
            <p:ph type="body" idx="1"/>
          </p:nvPr>
        </p:nvSpPr>
        <p:spPr>
          <a:xfrm>
            <a:off x="838200" y="1825625"/>
            <a:ext cx="5181600" cy="4183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447" name="Google Shape;447;p57"/>
          <p:cNvSpPr txBox="1">
            <a:spLocks noGrp="1"/>
          </p:cNvSpPr>
          <p:nvPr>
            <p:ph type="body" idx="2"/>
          </p:nvPr>
        </p:nvSpPr>
        <p:spPr>
          <a:xfrm>
            <a:off x="6816675" y="1825625"/>
            <a:ext cx="4536900" cy="4183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3000" dirty="0">
                <a:latin typeface="Segoe UI" panose="020B0502040204020203" pitchFamily="34" charset="0"/>
                <a:cs typeface="Segoe UI" panose="020B0502040204020203" pitchFamily="34" charset="0"/>
              </a:rPr>
              <a:t>Identify the data sources you currently use that align with the categories below:</a:t>
            </a:r>
            <a:endParaRPr sz="3000" dirty="0">
              <a:latin typeface="Segoe UI" panose="020B0502040204020203" pitchFamily="34" charset="0"/>
              <a:cs typeface="Segoe UI" panose="020B0502040204020203" pitchFamily="34" charset="0"/>
            </a:endParaRPr>
          </a:p>
          <a:p>
            <a:pPr marL="457200" lvl="0" indent="-355600" algn="l" rtl="0">
              <a:spcBef>
                <a:spcPts val="1000"/>
              </a:spcBef>
              <a:spcAft>
                <a:spcPts val="0"/>
              </a:spcAft>
              <a:buSzPts val="2000"/>
              <a:buChar char="•"/>
            </a:pPr>
            <a:r>
              <a:rPr lang="en-US" sz="3000" dirty="0">
                <a:latin typeface="Segoe UI" panose="020B0502040204020203" pitchFamily="34" charset="0"/>
                <a:cs typeface="Segoe UI" panose="020B0502040204020203" pitchFamily="34" charset="0"/>
              </a:rPr>
              <a:t>Satellite Data</a:t>
            </a:r>
            <a:endParaRPr sz="3000" dirty="0">
              <a:latin typeface="Segoe UI" panose="020B0502040204020203" pitchFamily="34" charset="0"/>
              <a:cs typeface="Segoe UI" panose="020B0502040204020203" pitchFamily="34" charset="0"/>
            </a:endParaRPr>
          </a:p>
          <a:p>
            <a:pPr marL="457200" lvl="0" indent="-355600" algn="l" rtl="0">
              <a:spcBef>
                <a:spcPts val="0"/>
              </a:spcBef>
              <a:spcAft>
                <a:spcPts val="0"/>
              </a:spcAft>
              <a:buSzPts val="2000"/>
              <a:buChar char="•"/>
            </a:pPr>
            <a:r>
              <a:rPr lang="en-US" sz="3000" dirty="0">
                <a:latin typeface="Segoe UI" panose="020B0502040204020203" pitchFamily="34" charset="0"/>
                <a:cs typeface="Segoe UI" panose="020B0502040204020203" pitchFamily="34" charset="0"/>
              </a:rPr>
              <a:t>Map Data</a:t>
            </a:r>
            <a:endParaRPr sz="3000" dirty="0">
              <a:latin typeface="Segoe UI" panose="020B0502040204020203" pitchFamily="34" charset="0"/>
              <a:cs typeface="Segoe UI" panose="020B0502040204020203" pitchFamily="34" charset="0"/>
            </a:endParaRPr>
          </a:p>
          <a:p>
            <a:pPr marL="457200" lvl="0" indent="-355600" algn="l" rtl="0">
              <a:spcBef>
                <a:spcPts val="0"/>
              </a:spcBef>
              <a:spcAft>
                <a:spcPts val="0"/>
              </a:spcAft>
              <a:buSzPts val="2000"/>
              <a:buChar char="•"/>
            </a:pPr>
            <a:r>
              <a:rPr lang="en-US" sz="3000" dirty="0">
                <a:latin typeface="Segoe UI" panose="020B0502040204020203" pitchFamily="34" charset="0"/>
                <a:cs typeface="Segoe UI" panose="020B0502040204020203" pitchFamily="34" charset="0"/>
              </a:rPr>
              <a:t>Street Data</a:t>
            </a:r>
            <a:endParaRPr sz="3000" dirty="0">
              <a:latin typeface="Segoe UI" panose="020B0502040204020203" pitchFamily="34" charset="0"/>
              <a:cs typeface="Segoe UI" panose="020B0502040204020203" pitchFamily="34" charset="0"/>
            </a:endParaRPr>
          </a:p>
        </p:txBody>
      </p:sp>
      <p:sp>
        <p:nvSpPr>
          <p:cNvPr id="448" name="Google Shape;448;p57"/>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10</a:t>
            </a:fld>
            <a:endParaRPr/>
          </a:p>
        </p:txBody>
      </p:sp>
      <p:pic>
        <p:nvPicPr>
          <p:cNvPr id="449" name="Google Shape;449;p57" descr="Picture of satellite data, map data, street data"/>
          <p:cNvPicPr preferRelativeResize="0"/>
          <p:nvPr/>
        </p:nvPicPr>
        <p:blipFill>
          <a:blip r:embed="rId3">
            <a:alphaModFix/>
          </a:blip>
          <a:stretch>
            <a:fillRect/>
          </a:stretch>
        </p:blipFill>
        <p:spPr>
          <a:xfrm>
            <a:off x="838200" y="1825625"/>
            <a:ext cx="5181600" cy="4183200"/>
          </a:xfrm>
          <a:prstGeom prst="rect">
            <a:avLst/>
          </a:prstGeom>
          <a:noFill/>
          <a:ln>
            <a:noFill/>
          </a:ln>
        </p:spPr>
      </p:pic>
      <p:pic>
        <p:nvPicPr>
          <p:cNvPr id="450" name="Google Shape;450;p57" descr="Picture of &quot;Street Data&quot; book"/>
          <p:cNvPicPr preferRelativeResize="0"/>
          <p:nvPr/>
        </p:nvPicPr>
        <p:blipFill>
          <a:blip r:embed="rId4">
            <a:alphaModFix/>
          </a:blip>
          <a:stretch>
            <a:fillRect/>
          </a:stretch>
        </p:blipFill>
        <p:spPr>
          <a:xfrm>
            <a:off x="9785400" y="4103700"/>
            <a:ext cx="2000250" cy="2000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Read &amp; Reflect: Culturally Responsive Assessment</a:t>
            </a:r>
            <a:endParaRPr dirty="0">
              <a:latin typeface="Segoe UI" panose="020B0502040204020203" pitchFamily="34" charset="0"/>
              <a:cs typeface="Segoe UI" panose="020B0502040204020203" pitchFamily="34" charset="0"/>
            </a:endParaRPr>
          </a:p>
        </p:txBody>
      </p:sp>
      <p:sp>
        <p:nvSpPr>
          <p:cNvPr id="457" name="Google Shape;457;p58"/>
          <p:cNvSpPr txBox="1">
            <a:spLocks noGrp="1"/>
          </p:cNvSpPr>
          <p:nvPr>
            <p:ph type="body" idx="1"/>
          </p:nvPr>
        </p:nvSpPr>
        <p:spPr>
          <a:xfrm>
            <a:off x="838200" y="1844275"/>
            <a:ext cx="11064498" cy="4255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b="1" dirty="0">
                <a:latin typeface="Segoe UI" panose="020B0502040204020203" pitchFamily="34" charset="0"/>
                <a:cs typeface="Segoe UI" panose="020B0502040204020203" pitchFamily="34" charset="0"/>
              </a:rPr>
              <a:t>Activity: </a:t>
            </a:r>
            <a:endParaRPr sz="2400" b="1" dirty="0">
              <a:latin typeface="Segoe UI" panose="020B0502040204020203" pitchFamily="34" charset="0"/>
              <a:cs typeface="Segoe UI" panose="020B0502040204020203" pitchFamily="34" charset="0"/>
            </a:endParaRPr>
          </a:p>
          <a:p>
            <a:pPr marL="457200" lvl="0" indent="-381000" algn="l" rtl="0">
              <a:spcBef>
                <a:spcPts val="1000"/>
              </a:spcBef>
              <a:spcAft>
                <a:spcPts val="0"/>
              </a:spcAft>
              <a:buSzPts val="2400"/>
              <a:buAutoNum type="arabicPeriod"/>
            </a:pPr>
            <a:r>
              <a:rPr lang="en-US" sz="2400" dirty="0">
                <a:latin typeface="Segoe UI" panose="020B0502040204020203" pitchFamily="34" charset="0"/>
                <a:cs typeface="Segoe UI" panose="020B0502040204020203" pitchFamily="34" charset="0"/>
              </a:rPr>
              <a:t>Read text  </a:t>
            </a:r>
            <a:endParaRPr sz="2400" dirty="0">
              <a:latin typeface="Segoe UI" panose="020B0502040204020203" pitchFamily="34" charset="0"/>
              <a:cs typeface="Segoe UI" panose="020B0502040204020203" pitchFamily="34" charset="0"/>
            </a:endParaRPr>
          </a:p>
          <a:p>
            <a:pPr marL="457200" lvl="0" indent="-381000" algn="l" rtl="0">
              <a:spcBef>
                <a:spcPts val="0"/>
              </a:spcBef>
              <a:spcAft>
                <a:spcPts val="0"/>
              </a:spcAft>
              <a:buSzPts val="2400"/>
              <a:buAutoNum type="arabicPeriod"/>
            </a:pPr>
            <a:r>
              <a:rPr lang="en-US" sz="2400" dirty="0">
                <a:latin typeface="Segoe UI" panose="020B0502040204020203" pitchFamily="34" charset="0"/>
                <a:cs typeface="Segoe UI" panose="020B0502040204020203" pitchFamily="34" charset="0"/>
              </a:rPr>
              <a:t>Reflect using questions below</a:t>
            </a:r>
            <a:endParaRPr sz="2400" dirty="0">
              <a:latin typeface="Segoe UI" panose="020B0502040204020203" pitchFamily="34" charset="0"/>
              <a:cs typeface="Segoe UI" panose="020B0502040204020203" pitchFamily="34" charset="0"/>
            </a:endParaRPr>
          </a:p>
          <a:p>
            <a:pPr marL="0" lvl="0" indent="0" algn="ctr" rtl="0">
              <a:spcBef>
                <a:spcPts val="1000"/>
              </a:spcBef>
              <a:spcAft>
                <a:spcPts val="0"/>
              </a:spcAft>
              <a:buNone/>
            </a:pPr>
            <a:r>
              <a:rPr lang="en-US" sz="2400" u="sng" dirty="0">
                <a:solidFill>
                  <a:schemeClr val="hlink"/>
                </a:solidFill>
                <a:latin typeface="Segoe UI" panose="020B0502040204020203" pitchFamily="34" charset="0"/>
                <a:cs typeface="Segoe UI" panose="020B0502040204020203" pitchFamily="34" charset="0"/>
                <a:hlinkClick r:id="rId3"/>
              </a:rPr>
              <a:t>Culturally Responsive Assessment: Goals, Challenges, and Implications</a:t>
            </a:r>
            <a:endParaRPr sz="2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2400" i="1" dirty="0">
                <a:latin typeface="Segoe UI" panose="020B0502040204020203" pitchFamily="34" charset="0"/>
                <a:cs typeface="Segoe UI" panose="020B0502040204020203" pitchFamily="34" charset="0"/>
              </a:rPr>
              <a:t>When designing culturally responsive assessments, consider</a:t>
            </a:r>
            <a:r>
              <a:rPr lang="en-US" sz="2400" dirty="0">
                <a:latin typeface="Segoe UI" panose="020B0502040204020203" pitchFamily="34" charset="0"/>
                <a:cs typeface="Segoe UI" panose="020B0502040204020203" pitchFamily="34" charset="0"/>
              </a:rPr>
              <a:t>:</a:t>
            </a:r>
            <a:endParaRPr sz="2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2400" dirty="0">
                <a:latin typeface="Segoe UI" panose="020B0502040204020203" pitchFamily="34" charset="0"/>
                <a:cs typeface="Segoe UI" panose="020B0502040204020203" pitchFamily="34" charset="0"/>
              </a:rPr>
              <a:t>• In what ways does the assessment make reference to culture? </a:t>
            </a:r>
            <a:endParaRPr sz="2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2400" dirty="0">
                <a:latin typeface="Segoe UI" panose="020B0502040204020203" pitchFamily="34" charset="0"/>
                <a:cs typeface="Segoe UI" panose="020B0502040204020203" pitchFamily="34" charset="0"/>
              </a:rPr>
              <a:t>• How does the assessment allow students to draw from their cultural fluencies? </a:t>
            </a:r>
            <a:endParaRPr sz="2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2400" dirty="0">
                <a:latin typeface="Segoe UI" panose="020B0502040204020203" pitchFamily="34" charset="0"/>
                <a:cs typeface="Segoe UI" panose="020B0502040204020203" pitchFamily="34" charset="0"/>
              </a:rPr>
              <a:t>• How does the assessment support students in bridging their social/cultural identities with their academic identities?</a:t>
            </a:r>
            <a:endParaRPr sz="2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endParaRPr sz="2400" dirty="0"/>
          </a:p>
          <a:p>
            <a:pPr marL="0" lvl="0" indent="0" algn="l" rtl="0">
              <a:spcBef>
                <a:spcPts val="1000"/>
              </a:spcBef>
              <a:spcAft>
                <a:spcPts val="0"/>
              </a:spcAft>
              <a:buNone/>
            </a:pPr>
            <a:endParaRPr sz="2400" dirty="0"/>
          </a:p>
        </p:txBody>
      </p:sp>
      <p:sp>
        <p:nvSpPr>
          <p:cNvPr id="458" name="Google Shape;458;p58"/>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11</a:t>
            </a:fld>
            <a:endParaRPr/>
          </a:p>
        </p:txBody>
      </p:sp>
      <p:pic>
        <p:nvPicPr>
          <p:cNvPr id="459" name="Google Shape;459;p58" descr="Picture of two people using a magnifying glass on a document"/>
          <p:cNvPicPr preferRelativeResize="0"/>
          <p:nvPr/>
        </p:nvPicPr>
        <p:blipFill>
          <a:blip r:embed="rId4">
            <a:alphaModFix/>
          </a:blip>
          <a:stretch>
            <a:fillRect/>
          </a:stretch>
        </p:blipFill>
        <p:spPr>
          <a:xfrm>
            <a:off x="8933825" y="1474350"/>
            <a:ext cx="1928525" cy="1479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latin typeface="Segoe UI" panose="020B0502040204020203" pitchFamily="34" charset="0"/>
                <a:cs typeface="Segoe UI" panose="020B0502040204020203" pitchFamily="34" charset="0"/>
              </a:rPr>
              <a:t>Formative Assessment and Feedback</a:t>
            </a:r>
            <a:endParaRPr dirty="0">
              <a:latin typeface="Segoe UI" panose="020B0502040204020203" pitchFamily="34" charset="0"/>
              <a:cs typeface="Segoe UI" panose="020B0502040204020203" pitchFamily="34" charset="0"/>
            </a:endParaRPr>
          </a:p>
        </p:txBody>
      </p:sp>
      <p:sp>
        <p:nvSpPr>
          <p:cNvPr id="466" name="Google Shape;466;p59"/>
          <p:cNvSpPr txBox="1">
            <a:spLocks noGrp="1"/>
          </p:cNvSpPr>
          <p:nvPr>
            <p:ph type="body" idx="1"/>
          </p:nvPr>
        </p:nvSpPr>
        <p:spPr>
          <a:xfrm>
            <a:off x="838200" y="1825626"/>
            <a:ext cx="8255430" cy="4110226"/>
          </a:xfrm>
          <a:prstGeom prst="rect">
            <a:avLst/>
          </a:prstGeom>
        </p:spPr>
        <p:txBody>
          <a:bodyPr spcFirstLastPara="1" wrap="square" lIns="91425" tIns="45700" rIns="91425" bIns="45700" anchor="t" anchorCtr="0">
            <a:normAutofit/>
          </a:bodyPr>
          <a:lstStyle/>
          <a:p>
            <a:pPr marL="457200" lvl="0" indent="0" algn="l" rtl="0">
              <a:spcBef>
                <a:spcPts val="1000"/>
              </a:spcBef>
              <a:spcAft>
                <a:spcPts val="0"/>
              </a:spcAft>
              <a:buNone/>
            </a:pPr>
            <a:endParaRPr sz="800" dirty="0">
              <a:latin typeface="Segoe UI" panose="020B0502040204020203" pitchFamily="34" charset="0"/>
              <a:cs typeface="Segoe UI" panose="020B0502040204020203" pitchFamily="34" charset="0"/>
            </a:endParaRPr>
          </a:p>
          <a:p>
            <a:pPr marL="457200" lvl="0" indent="-342900" algn="l" rtl="0">
              <a:spcBef>
                <a:spcPts val="1000"/>
              </a:spcBef>
              <a:spcAft>
                <a:spcPts val="0"/>
              </a:spcAft>
              <a:buSzPts val="1800"/>
              <a:buChar char="•"/>
            </a:pPr>
            <a:r>
              <a:rPr lang="en-US" b="1" dirty="0">
                <a:latin typeface="Segoe UI" panose="020B0502040204020203" pitchFamily="34" charset="0"/>
                <a:cs typeface="Segoe UI" panose="020B0502040204020203" pitchFamily="34" charset="0"/>
              </a:rPr>
              <a:t>Formative assessments</a:t>
            </a:r>
            <a:r>
              <a:rPr lang="en-US" dirty="0">
                <a:latin typeface="Segoe UI" panose="020B0502040204020203" pitchFamily="34" charset="0"/>
                <a:cs typeface="Segoe UI" panose="020B0502040204020203" pitchFamily="34" charset="0"/>
              </a:rPr>
              <a:t> provide information to teachers so they can adjust their instruction for students so they can adjust their learning strategies. </a:t>
            </a:r>
            <a:endParaRPr dirty="0">
              <a:latin typeface="Segoe UI" panose="020B0502040204020203" pitchFamily="34" charset="0"/>
              <a:cs typeface="Segoe UI" panose="020B0502040204020203" pitchFamily="34" charset="0"/>
            </a:endParaRPr>
          </a:p>
          <a:p>
            <a:pPr marL="457200" lvl="0" indent="0" algn="l" rtl="0">
              <a:spcBef>
                <a:spcPts val="1000"/>
              </a:spcBef>
              <a:spcAft>
                <a:spcPts val="0"/>
              </a:spcAft>
              <a:buNone/>
            </a:pPr>
            <a:endParaRPr sz="1800" dirty="0">
              <a:latin typeface="Segoe UI" panose="020B0502040204020203" pitchFamily="34" charset="0"/>
              <a:cs typeface="Segoe UI" panose="020B0502040204020203" pitchFamily="34" charset="0"/>
            </a:endParaRPr>
          </a:p>
          <a:p>
            <a:pPr marL="457200" lvl="0" indent="-342900" algn="l" rtl="0">
              <a:spcBef>
                <a:spcPts val="1000"/>
              </a:spcBef>
              <a:spcAft>
                <a:spcPts val="0"/>
              </a:spcAft>
              <a:buClr>
                <a:srgbClr val="020202"/>
              </a:buClr>
              <a:buSzPts val="1800"/>
              <a:buChar char="•"/>
            </a:pPr>
            <a:r>
              <a:rPr lang="en-US" dirty="0">
                <a:solidFill>
                  <a:srgbClr val="020202"/>
                </a:solidFill>
                <a:latin typeface="Segoe UI" panose="020B0502040204020203" pitchFamily="34" charset="0"/>
                <a:cs typeface="Segoe UI" panose="020B0502040204020203" pitchFamily="34" charset="0"/>
              </a:rPr>
              <a:t>With formative assessment for maximum learning benefit, students receive </a:t>
            </a:r>
            <a:r>
              <a:rPr lang="en-US" b="1" dirty="0">
                <a:solidFill>
                  <a:srgbClr val="020202"/>
                </a:solidFill>
                <a:latin typeface="Segoe UI" panose="020B0502040204020203" pitchFamily="34" charset="0"/>
                <a:cs typeface="Segoe UI" panose="020B0502040204020203" pitchFamily="34" charset="0"/>
              </a:rPr>
              <a:t>feedback</a:t>
            </a:r>
            <a:r>
              <a:rPr lang="en-US" dirty="0">
                <a:solidFill>
                  <a:srgbClr val="020202"/>
                </a:solidFill>
                <a:latin typeface="Segoe UI" panose="020B0502040204020203" pitchFamily="34" charset="0"/>
                <a:cs typeface="Segoe UI" panose="020B0502040204020203" pitchFamily="34" charset="0"/>
              </a:rPr>
              <a:t> or productive and supportive interaction, rather than a score or grade. </a:t>
            </a:r>
            <a:endParaRPr dirty="0">
              <a:solidFill>
                <a:srgbClr val="020202"/>
              </a:solidFill>
              <a:latin typeface="Segoe UI" panose="020B0502040204020203" pitchFamily="34" charset="0"/>
              <a:cs typeface="Segoe UI" panose="020B0502040204020203" pitchFamily="34" charset="0"/>
            </a:endParaRPr>
          </a:p>
        </p:txBody>
      </p:sp>
      <p:sp>
        <p:nvSpPr>
          <p:cNvPr id="467" name="Google Shape;467;p59"/>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12</a:t>
            </a:fld>
            <a:endParaRPr/>
          </a:p>
        </p:txBody>
      </p:sp>
      <p:pic>
        <p:nvPicPr>
          <p:cNvPr id="3" name="Picture 2" descr="Star feedback notification">
            <a:extLst>
              <a:ext uri="{FF2B5EF4-FFF2-40B4-BE49-F238E27FC236}">
                <a16:creationId xmlns:a16="http://schemas.microsoft.com/office/drawing/2014/main" id="{14A055F1-21CF-DBE9-8447-2FD30BCBE0CE}"/>
              </a:ext>
            </a:extLst>
          </p:cNvPr>
          <p:cNvPicPr>
            <a:picLocks noChangeAspect="1"/>
          </p:cNvPicPr>
          <p:nvPr/>
        </p:nvPicPr>
        <p:blipFill>
          <a:blip r:embed="rId3"/>
          <a:stretch>
            <a:fillRect/>
          </a:stretch>
        </p:blipFill>
        <p:spPr>
          <a:xfrm>
            <a:off x="9093630" y="2194301"/>
            <a:ext cx="3067373" cy="306737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0"/>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sz="1600">
                <a:solidFill>
                  <a:srgbClr val="40403D"/>
                </a:solidFill>
              </a:rPr>
              <a:t>13</a:t>
            </a:fld>
            <a:endParaRPr sz="1600">
              <a:solidFill>
                <a:srgbClr val="40403D"/>
              </a:solidFill>
            </a:endParaRPr>
          </a:p>
        </p:txBody>
      </p:sp>
      <p:pic>
        <p:nvPicPr>
          <p:cNvPr id="474" name="Google Shape;474;p60" descr="Effective Feedback graphic - Reversal to developmental, to average teacher affects, to zone of enhanced achievement"/>
          <p:cNvPicPr preferRelativeResize="0"/>
          <p:nvPr/>
        </p:nvPicPr>
        <p:blipFill>
          <a:blip r:embed="rId3">
            <a:alphaModFix/>
          </a:blip>
          <a:stretch>
            <a:fillRect/>
          </a:stretch>
        </p:blipFill>
        <p:spPr>
          <a:xfrm>
            <a:off x="1428025" y="1337425"/>
            <a:ext cx="9379050" cy="4333575"/>
          </a:xfrm>
          <a:prstGeom prst="rect">
            <a:avLst/>
          </a:prstGeom>
          <a:noFill/>
          <a:ln>
            <a:noFill/>
          </a:ln>
        </p:spPr>
      </p:pic>
      <p:sp>
        <p:nvSpPr>
          <p:cNvPr id="475" name="Google Shape;475;p60"/>
          <p:cNvSpPr txBox="1">
            <a:spLocks noGrp="1"/>
          </p:cNvSpPr>
          <p:nvPr>
            <p:ph type="title"/>
          </p:nvPr>
        </p:nvSpPr>
        <p:spPr>
          <a:xfrm>
            <a:off x="838200" y="365125"/>
            <a:ext cx="10515600" cy="1098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Effective Feedback</a:t>
            </a:r>
            <a:endParaRPr dirty="0">
              <a:latin typeface="Segoe UI" panose="020B0502040204020203" pitchFamily="34" charset="0"/>
              <a:cs typeface="Segoe UI" panose="020B0502040204020203"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Feedback - An Essential Practice</a:t>
            </a:r>
            <a:endParaRPr dirty="0">
              <a:latin typeface="Segoe UI" panose="020B0502040204020203" pitchFamily="34" charset="0"/>
              <a:cs typeface="Segoe UI" panose="020B0502040204020203" pitchFamily="34" charset="0"/>
            </a:endParaRPr>
          </a:p>
        </p:txBody>
      </p:sp>
      <p:sp>
        <p:nvSpPr>
          <p:cNvPr id="483" name="Google Shape;483;p61"/>
          <p:cNvSpPr txBox="1">
            <a:spLocks noGrp="1"/>
          </p:cNvSpPr>
          <p:nvPr>
            <p:ph type="body" idx="1"/>
          </p:nvPr>
        </p:nvSpPr>
        <p:spPr>
          <a:xfrm>
            <a:off x="838200" y="1825625"/>
            <a:ext cx="10515600" cy="4255800"/>
          </a:xfrm>
          <a:prstGeom prst="rect">
            <a:avLst/>
          </a:prstGeom>
          <a:solidFill>
            <a:schemeClr val="accent4">
              <a:lumMod val="20000"/>
              <a:lumOff val="80000"/>
            </a:schemeClr>
          </a:solidFill>
        </p:spPr>
        <p:txBody>
          <a:bodyPr spcFirstLastPara="1" wrap="square" lIns="91425" tIns="45700" rIns="91425" bIns="45700" anchor="t" anchorCtr="0">
            <a:normAutofit fontScale="92500"/>
          </a:bodyPr>
          <a:lstStyle/>
          <a:p>
            <a:pPr marL="457200" lvl="0" indent="0" algn="ctr" rtl="0">
              <a:spcBef>
                <a:spcPts val="1000"/>
              </a:spcBef>
              <a:spcAft>
                <a:spcPts val="0"/>
              </a:spcAft>
              <a:buNone/>
            </a:pPr>
            <a:r>
              <a:rPr lang="en-US" dirty="0">
                <a:latin typeface="Segoe UI" panose="020B0502040204020203" pitchFamily="34" charset="0"/>
                <a:cs typeface="Segoe UI" panose="020B0502040204020203" pitchFamily="34" charset="0"/>
              </a:rPr>
              <a:t>“Wise Feedback - a way of giving feedback that reassures students that they will not be stereotyped or doubted as less capable.”  </a:t>
            </a:r>
          </a:p>
          <a:p>
            <a:pPr marL="457200" lvl="0" indent="0" algn="ctr" rtl="0">
              <a:spcBef>
                <a:spcPts val="1000"/>
              </a:spcBef>
              <a:spcAft>
                <a:spcPts val="0"/>
              </a:spcAft>
              <a:buNone/>
            </a:pPr>
            <a:r>
              <a:rPr lang="en-US" sz="1600" dirty="0" err="1">
                <a:latin typeface="Segoe UI" panose="020B0502040204020203" pitchFamily="34" charset="0"/>
                <a:cs typeface="Segoe UI" panose="020B0502040204020203" pitchFamily="34" charset="0"/>
              </a:rPr>
              <a:t>Zaretta</a:t>
            </a:r>
            <a:r>
              <a:rPr lang="en-US" sz="1600" dirty="0">
                <a:latin typeface="Segoe UI" panose="020B0502040204020203" pitchFamily="34" charset="0"/>
                <a:cs typeface="Segoe UI" panose="020B0502040204020203" pitchFamily="34" charset="0"/>
              </a:rPr>
              <a:t> Hammond - </a:t>
            </a:r>
            <a:r>
              <a:rPr lang="en-US" sz="1600" i="1" dirty="0">
                <a:latin typeface="Segoe UI" panose="020B0502040204020203" pitchFamily="34" charset="0"/>
                <a:cs typeface="Segoe UI" panose="020B0502040204020203" pitchFamily="34" charset="0"/>
              </a:rPr>
              <a:t>Culturally Responsive Teaching and the Brain, </a:t>
            </a:r>
            <a:r>
              <a:rPr lang="en-US" sz="1600" dirty="0">
                <a:latin typeface="Segoe UI" panose="020B0502040204020203" pitchFamily="34" charset="0"/>
                <a:cs typeface="Segoe UI" panose="020B0502040204020203" pitchFamily="34" charset="0"/>
              </a:rPr>
              <a:t>p.104</a:t>
            </a:r>
            <a:endParaRPr sz="1600" dirty="0">
              <a:latin typeface="Segoe UI" panose="020B0502040204020203" pitchFamily="34" charset="0"/>
              <a:cs typeface="Segoe UI" panose="020B0502040204020203" pitchFamily="34" charset="0"/>
            </a:endParaRPr>
          </a:p>
          <a:p>
            <a:pPr marL="457200" lvl="0" indent="0" algn="ctr" rtl="0">
              <a:spcBef>
                <a:spcPts val="1000"/>
              </a:spcBef>
              <a:spcAft>
                <a:spcPts val="0"/>
              </a:spcAft>
              <a:buNone/>
            </a:pPr>
            <a:endParaRPr sz="1600" dirty="0">
              <a:latin typeface="Segoe UI" panose="020B0502040204020203" pitchFamily="34" charset="0"/>
              <a:cs typeface="Segoe UI" panose="020B0502040204020203" pitchFamily="34" charset="0"/>
            </a:endParaRPr>
          </a:p>
          <a:p>
            <a:pPr marL="457200" lvl="0" indent="0" algn="ctr" rtl="0">
              <a:spcBef>
                <a:spcPts val="1000"/>
              </a:spcBef>
              <a:spcAft>
                <a:spcPts val="0"/>
              </a:spcAft>
              <a:buNone/>
            </a:pPr>
            <a:endParaRPr sz="1600" dirty="0">
              <a:latin typeface="Segoe UI" panose="020B0502040204020203" pitchFamily="34" charset="0"/>
              <a:cs typeface="Segoe UI" panose="020B0502040204020203" pitchFamily="34" charset="0"/>
            </a:endParaRPr>
          </a:p>
          <a:p>
            <a:pPr marL="457200" lvl="0" indent="0" algn="l" rtl="0">
              <a:spcBef>
                <a:spcPts val="1000"/>
              </a:spcBef>
              <a:spcAft>
                <a:spcPts val="0"/>
              </a:spcAft>
              <a:buNone/>
            </a:pPr>
            <a:r>
              <a:rPr lang="en-US" dirty="0">
                <a:latin typeface="Segoe UI" panose="020B0502040204020203" pitchFamily="34" charset="0"/>
                <a:cs typeface="Segoe UI" panose="020B0502040204020203" pitchFamily="34" charset="0"/>
              </a:rPr>
              <a:t>“Research by Cohen and Steele (2002) found that students of color often do not receive timely, actionable feedback from teachers either because teachers didn’t want to hurt the student’s feelings or didn’t want to be perceived as prejudiced.” </a:t>
            </a:r>
            <a:endParaRPr dirty="0">
              <a:latin typeface="Segoe UI" panose="020B0502040204020203" pitchFamily="34" charset="0"/>
              <a:cs typeface="Segoe UI" panose="020B0502040204020203" pitchFamily="34" charset="0"/>
            </a:endParaRPr>
          </a:p>
          <a:p>
            <a:pPr marL="457200" lvl="0" indent="0" algn="ctr" rtl="0">
              <a:spcBef>
                <a:spcPts val="1000"/>
              </a:spcBef>
              <a:spcAft>
                <a:spcPts val="0"/>
              </a:spcAft>
              <a:buNone/>
            </a:pPr>
            <a:r>
              <a:rPr lang="en-US" sz="1610" dirty="0">
                <a:latin typeface="Segoe UI" panose="020B0502040204020203" pitchFamily="34" charset="0"/>
                <a:cs typeface="Segoe UI" panose="020B0502040204020203" pitchFamily="34" charset="0"/>
              </a:rPr>
              <a:t>Boston Public Schools</a:t>
            </a:r>
            <a:endParaRPr sz="1610" dirty="0">
              <a:latin typeface="Segoe UI" panose="020B0502040204020203" pitchFamily="34" charset="0"/>
              <a:cs typeface="Segoe UI" panose="020B0502040204020203" pitchFamily="34" charset="0"/>
            </a:endParaRPr>
          </a:p>
          <a:p>
            <a:pPr marL="457200" lvl="0" indent="0" algn="l" rtl="0">
              <a:spcBef>
                <a:spcPts val="1000"/>
              </a:spcBef>
              <a:spcAft>
                <a:spcPts val="0"/>
              </a:spcAft>
              <a:buNone/>
            </a:pPr>
            <a:endParaRPr dirty="0">
              <a:solidFill>
                <a:srgbClr val="FF0000"/>
              </a:solidFill>
            </a:endParaRPr>
          </a:p>
        </p:txBody>
      </p:sp>
      <p:sp>
        <p:nvSpPr>
          <p:cNvPr id="484" name="Google Shape;484;p61"/>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6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Feedback Activity - Jigsaw</a:t>
            </a:r>
            <a:endParaRPr dirty="0">
              <a:latin typeface="Segoe UI" panose="020B0502040204020203" pitchFamily="34" charset="0"/>
              <a:cs typeface="Segoe UI" panose="020B0502040204020203" pitchFamily="34" charset="0"/>
            </a:endParaRPr>
          </a:p>
        </p:txBody>
      </p:sp>
      <p:sp>
        <p:nvSpPr>
          <p:cNvPr id="491" name="Google Shape;491;p62"/>
          <p:cNvSpPr txBox="1">
            <a:spLocks noGrp="1"/>
          </p:cNvSpPr>
          <p:nvPr>
            <p:ph type="body" idx="1"/>
          </p:nvPr>
        </p:nvSpPr>
        <p:spPr>
          <a:xfrm>
            <a:off x="515928" y="1690825"/>
            <a:ext cx="10515600" cy="4255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b="1" dirty="0">
                <a:latin typeface="Segoe UI" panose="020B0502040204020203" pitchFamily="34" charset="0"/>
                <a:cs typeface="Segoe UI" panose="020B0502040204020203" pitchFamily="34" charset="0"/>
              </a:rPr>
              <a:t>Partner Read</a:t>
            </a:r>
            <a:r>
              <a:rPr lang="en-US" sz="2400" dirty="0">
                <a:latin typeface="Segoe UI" panose="020B0502040204020203" pitchFamily="34" charset="0"/>
                <a:cs typeface="Segoe UI" panose="020B0502040204020203" pitchFamily="34" charset="0"/>
              </a:rPr>
              <a:t> (10 minutes)</a:t>
            </a:r>
            <a:endParaRPr sz="2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2400" dirty="0">
                <a:latin typeface="Segoe UI" panose="020B0502040204020203" pitchFamily="34" charset="0"/>
                <a:cs typeface="Segoe UI" panose="020B0502040204020203" pitchFamily="34" charset="0"/>
              </a:rPr>
              <a:t>Partner 1= Close Read </a:t>
            </a:r>
            <a:r>
              <a:rPr lang="en-US" sz="2400" dirty="0" err="1">
                <a:latin typeface="Segoe UI" panose="020B0502040204020203" pitchFamily="34" charset="0"/>
                <a:cs typeface="Segoe UI" panose="020B0502040204020203" pitchFamily="34" charset="0"/>
              </a:rPr>
              <a:t>Zaretta</a:t>
            </a:r>
            <a:r>
              <a:rPr lang="en-US" sz="2400" dirty="0">
                <a:latin typeface="Segoe UI" panose="020B0502040204020203" pitchFamily="34" charset="0"/>
                <a:cs typeface="Segoe UI" panose="020B0502040204020203" pitchFamily="34" charset="0"/>
              </a:rPr>
              <a:t> Hammond text</a:t>
            </a:r>
            <a:endParaRPr sz="2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2400" dirty="0">
                <a:latin typeface="Segoe UI" panose="020B0502040204020203" pitchFamily="34" charset="0"/>
                <a:cs typeface="Segoe UI" panose="020B0502040204020203" pitchFamily="34" charset="0"/>
              </a:rPr>
              <a:t>Partner 2= Close Read Boston Public School text</a:t>
            </a:r>
            <a:endParaRPr sz="2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endParaRPr sz="2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2400" b="1" dirty="0">
                <a:latin typeface="Segoe UI" panose="020B0502040204020203" pitchFamily="34" charset="0"/>
                <a:cs typeface="Segoe UI" panose="020B0502040204020203" pitchFamily="34" charset="0"/>
              </a:rPr>
              <a:t>Share &amp; Discuss:</a:t>
            </a:r>
            <a:r>
              <a:rPr lang="en-US" sz="2400" dirty="0">
                <a:latin typeface="Segoe UI" panose="020B0502040204020203" pitchFamily="34" charset="0"/>
                <a:cs typeface="Segoe UI" panose="020B0502040204020203" pitchFamily="34" charset="0"/>
              </a:rPr>
              <a:t> Each partner shares key points from their text, then together identify common themes and discuss their current practices focused on the statements below:</a:t>
            </a:r>
            <a:endParaRPr sz="2400" dirty="0">
              <a:latin typeface="Segoe UI" panose="020B0502040204020203" pitchFamily="34" charset="0"/>
              <a:cs typeface="Segoe UI" panose="020B0502040204020203" pitchFamily="34" charset="0"/>
            </a:endParaRPr>
          </a:p>
          <a:p>
            <a:pPr marL="457200" lvl="0" indent="-381000" algn="l" rtl="0">
              <a:spcBef>
                <a:spcPts val="1000"/>
              </a:spcBef>
              <a:spcAft>
                <a:spcPts val="0"/>
              </a:spcAft>
              <a:buSzPts val="2400"/>
              <a:buAutoNum type="arabicPeriod"/>
            </a:pPr>
            <a:r>
              <a:rPr lang="en-US" sz="2400" dirty="0">
                <a:latin typeface="Segoe UI" panose="020B0502040204020203" pitchFamily="34" charset="0"/>
                <a:cs typeface="Segoe UI" panose="020B0502040204020203" pitchFamily="34" charset="0"/>
              </a:rPr>
              <a:t>Identify what key points from the texts align with your feedback processes.</a:t>
            </a:r>
            <a:endParaRPr sz="2400" dirty="0">
              <a:latin typeface="Segoe UI" panose="020B0502040204020203" pitchFamily="34" charset="0"/>
              <a:cs typeface="Segoe UI" panose="020B0502040204020203" pitchFamily="34" charset="0"/>
            </a:endParaRPr>
          </a:p>
          <a:p>
            <a:pPr marL="457200" lvl="0" indent="-381000" algn="l" rtl="0">
              <a:spcBef>
                <a:spcPts val="0"/>
              </a:spcBef>
              <a:spcAft>
                <a:spcPts val="0"/>
              </a:spcAft>
              <a:buSzPts val="2400"/>
              <a:buAutoNum type="arabicPeriod"/>
            </a:pPr>
            <a:r>
              <a:rPr lang="en-US" sz="2400" dirty="0">
                <a:latin typeface="Segoe UI" panose="020B0502040204020203" pitchFamily="34" charset="0"/>
                <a:cs typeface="Segoe UI" panose="020B0502040204020203" pitchFamily="34" charset="0"/>
              </a:rPr>
              <a:t>Identify what may need to be more fully developed in your feedback processes.</a:t>
            </a:r>
            <a:endParaRPr sz="2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endParaRPr sz="2400" dirty="0"/>
          </a:p>
          <a:p>
            <a:pPr marL="0" lvl="0" indent="0" algn="l" rtl="0">
              <a:spcBef>
                <a:spcPts val="1000"/>
              </a:spcBef>
              <a:spcAft>
                <a:spcPts val="0"/>
              </a:spcAft>
              <a:buNone/>
            </a:pPr>
            <a:endParaRPr sz="2400" dirty="0"/>
          </a:p>
          <a:p>
            <a:pPr marL="0" lvl="0" indent="0" algn="l" rtl="0">
              <a:spcBef>
                <a:spcPts val="1000"/>
              </a:spcBef>
              <a:spcAft>
                <a:spcPts val="0"/>
              </a:spcAft>
              <a:buNone/>
            </a:pPr>
            <a:r>
              <a:rPr lang="en-US" sz="2400" dirty="0"/>
              <a:t> </a:t>
            </a:r>
            <a:endParaRPr sz="2400" dirty="0"/>
          </a:p>
          <a:p>
            <a:pPr marL="0" lvl="0" indent="0" algn="l" rtl="0">
              <a:spcBef>
                <a:spcPts val="1000"/>
              </a:spcBef>
              <a:spcAft>
                <a:spcPts val="0"/>
              </a:spcAft>
              <a:buNone/>
            </a:pPr>
            <a:endParaRPr sz="2400" dirty="0"/>
          </a:p>
        </p:txBody>
      </p:sp>
      <p:sp>
        <p:nvSpPr>
          <p:cNvPr id="492" name="Google Shape;492;p62"/>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15</a:t>
            </a:fld>
            <a:endParaRPr/>
          </a:p>
        </p:txBody>
      </p:sp>
      <p:pic>
        <p:nvPicPr>
          <p:cNvPr id="3" name="Picture 2" descr="People playing jigsaw puzzle">
            <a:extLst>
              <a:ext uri="{FF2B5EF4-FFF2-40B4-BE49-F238E27FC236}">
                <a16:creationId xmlns:a16="http://schemas.microsoft.com/office/drawing/2014/main" id="{EDC4D3A4-D293-DB45-7281-6424E7E5A96E}"/>
              </a:ext>
            </a:extLst>
          </p:cNvPr>
          <p:cNvPicPr>
            <a:picLocks noChangeAspect="1"/>
          </p:cNvPicPr>
          <p:nvPr/>
        </p:nvPicPr>
        <p:blipFill>
          <a:blip r:embed="rId3"/>
          <a:stretch>
            <a:fillRect/>
          </a:stretch>
        </p:blipFill>
        <p:spPr>
          <a:xfrm>
            <a:off x="7441124" y="365125"/>
            <a:ext cx="4750876" cy="316725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fontScale="90000"/>
          </a:bodyPr>
          <a:lstStyle/>
          <a:p>
            <a:pPr marL="0" lvl="0" indent="0" algn="ctr" rtl="0">
              <a:spcBef>
                <a:spcPts val="1000"/>
              </a:spcBef>
              <a:spcAft>
                <a:spcPts val="0"/>
              </a:spcAft>
              <a:buNone/>
            </a:pPr>
            <a:r>
              <a:rPr lang="en-US" dirty="0">
                <a:solidFill>
                  <a:srgbClr val="020202"/>
                </a:solidFill>
                <a:latin typeface="Segoe UI" panose="020B0502040204020203" pitchFamily="34" charset="0"/>
                <a:cs typeface="Segoe UI" panose="020B0502040204020203" pitchFamily="34" charset="0"/>
              </a:rPr>
              <a:t>Productive and Supportive Interaction: Pause, Read, Reflect</a:t>
            </a:r>
            <a:endParaRPr sz="6000" dirty="0">
              <a:solidFill>
                <a:srgbClr val="020202"/>
              </a:solidFill>
              <a:latin typeface="Segoe UI" panose="020B0502040204020203" pitchFamily="34" charset="0"/>
              <a:cs typeface="Segoe UI" panose="020B0502040204020203" pitchFamily="34" charset="0"/>
            </a:endParaRPr>
          </a:p>
        </p:txBody>
      </p:sp>
      <p:sp>
        <p:nvSpPr>
          <p:cNvPr id="499" name="Google Shape;499;p63"/>
          <p:cNvSpPr txBox="1">
            <a:spLocks noGrp="1"/>
          </p:cNvSpPr>
          <p:nvPr>
            <p:ph type="body" idx="1"/>
          </p:nvPr>
        </p:nvSpPr>
        <p:spPr>
          <a:xfrm>
            <a:off x="838200" y="1825625"/>
            <a:ext cx="10515600" cy="4255800"/>
          </a:xfrm>
          <a:prstGeom prst="rect">
            <a:avLst/>
          </a:prstGeom>
        </p:spPr>
        <p:txBody>
          <a:bodyPr spcFirstLastPara="1" wrap="square" lIns="91425" tIns="45700" rIns="91425" bIns="45700" anchor="t" anchorCtr="0">
            <a:noAutofit/>
          </a:bodyPr>
          <a:lstStyle/>
          <a:p>
            <a:pPr marL="0" lvl="0" indent="0" algn="ctr" rtl="0">
              <a:lnSpc>
                <a:spcPct val="115000"/>
              </a:lnSpc>
              <a:spcBef>
                <a:spcPts val="1200"/>
              </a:spcBef>
              <a:spcAft>
                <a:spcPts val="0"/>
              </a:spcAft>
              <a:buNone/>
            </a:pPr>
            <a:r>
              <a:rPr lang="en-US" b="1" dirty="0">
                <a:solidFill>
                  <a:srgbClr val="40403D"/>
                </a:solidFill>
                <a:highlight>
                  <a:srgbClr val="F7F5EB"/>
                </a:highlight>
                <a:latin typeface="Segoe UI" panose="020B0502040204020203" pitchFamily="34" charset="0"/>
                <a:cs typeface="Segoe UI" panose="020B0502040204020203" pitchFamily="34" charset="0"/>
              </a:rPr>
              <a:t>Feedback isn’t magic!</a:t>
            </a:r>
            <a:endParaRPr b="1" dirty="0">
              <a:solidFill>
                <a:srgbClr val="40403D"/>
              </a:solidFill>
              <a:highlight>
                <a:srgbClr val="F7F5EB"/>
              </a:highlight>
              <a:latin typeface="Segoe UI" panose="020B0502040204020203" pitchFamily="34" charset="0"/>
              <a:cs typeface="Segoe UI" panose="020B0502040204020203" pitchFamily="34" charset="0"/>
            </a:endParaRPr>
          </a:p>
          <a:p>
            <a:pPr marL="0" lvl="0" indent="0" algn="l" rtl="0">
              <a:lnSpc>
                <a:spcPct val="115000"/>
              </a:lnSpc>
              <a:spcBef>
                <a:spcPts val="1200"/>
              </a:spcBef>
              <a:spcAft>
                <a:spcPts val="0"/>
              </a:spcAft>
              <a:buNone/>
            </a:pPr>
            <a:r>
              <a:rPr lang="en-US" sz="2000" dirty="0">
                <a:solidFill>
                  <a:srgbClr val="40403D"/>
                </a:solidFill>
                <a:highlight>
                  <a:srgbClr val="F7F5EB"/>
                </a:highlight>
                <a:latin typeface="Segoe UI" panose="020B0502040204020203" pitchFamily="34" charset="0"/>
                <a:cs typeface="Segoe UI" panose="020B0502040204020203" pitchFamily="34" charset="0"/>
              </a:rPr>
              <a:t>Formative assessment relies on feedback to improve learning. However, feedback is as complex as the people offering and receiving it. Its effectiveness isn’t just dependent on timing and tone. It’s also highly responsive to the relationships between teachers, students, and skills and knowledge.</a:t>
            </a:r>
            <a:endParaRPr sz="2000" dirty="0">
              <a:solidFill>
                <a:srgbClr val="40403D"/>
              </a:solidFill>
              <a:highlight>
                <a:srgbClr val="F7F5EB"/>
              </a:highlight>
              <a:latin typeface="Segoe UI" panose="020B0502040204020203" pitchFamily="34" charset="0"/>
              <a:cs typeface="Segoe UI" panose="020B0502040204020203" pitchFamily="34" charset="0"/>
            </a:endParaRPr>
          </a:p>
          <a:p>
            <a:pPr marL="0" lvl="0" indent="0" algn="l" rtl="0">
              <a:lnSpc>
                <a:spcPct val="115000"/>
              </a:lnSpc>
              <a:spcBef>
                <a:spcPts val="1200"/>
              </a:spcBef>
              <a:spcAft>
                <a:spcPts val="0"/>
              </a:spcAft>
              <a:buNone/>
            </a:pPr>
            <a:r>
              <a:rPr lang="en-US" sz="2000" dirty="0">
                <a:solidFill>
                  <a:srgbClr val="40403D"/>
                </a:solidFill>
                <a:highlight>
                  <a:srgbClr val="F7F5EB"/>
                </a:highlight>
                <a:latin typeface="Segoe UI" panose="020B0502040204020203" pitchFamily="34" charset="0"/>
                <a:cs typeface="Segoe UI" panose="020B0502040204020203" pitchFamily="34" charset="0"/>
              </a:rPr>
              <a:t>For example, an ELA teacher might give feedback to a student writer in an encouraging way, but the student might still feel discouraged and hesitant to write in the future. No one has done anything wrong, but the feedback hasn’t </a:t>
            </a:r>
            <a:r>
              <a:rPr lang="en-US" sz="2000" i="1" dirty="0">
                <a:solidFill>
                  <a:srgbClr val="40403D"/>
                </a:solidFill>
                <a:highlight>
                  <a:srgbClr val="F7F5EB"/>
                </a:highlight>
                <a:latin typeface="Segoe UI" panose="020B0502040204020203" pitchFamily="34" charset="0"/>
                <a:cs typeface="Segoe UI" panose="020B0502040204020203" pitchFamily="34" charset="0"/>
              </a:rPr>
              <a:t>worked</a:t>
            </a:r>
            <a:r>
              <a:rPr lang="en-US" sz="2000" dirty="0">
                <a:solidFill>
                  <a:srgbClr val="40403D"/>
                </a:solidFill>
                <a:highlight>
                  <a:srgbClr val="F7F5EB"/>
                </a:highlight>
                <a:latin typeface="Segoe UI" panose="020B0502040204020203" pitchFamily="34" charset="0"/>
                <a:cs typeface="Segoe UI" panose="020B0502040204020203" pitchFamily="34" charset="0"/>
              </a:rPr>
              <a:t>. That’s because feedback isn’t magic and can’t be separated from the complex relationships that define teaching and learning.</a:t>
            </a:r>
            <a:endParaRPr sz="2000" dirty="0">
              <a:solidFill>
                <a:srgbClr val="40403D"/>
              </a:solidFill>
              <a:highlight>
                <a:srgbClr val="F7F5EB"/>
              </a:highlight>
              <a:latin typeface="Segoe UI" panose="020B0502040204020203" pitchFamily="34" charset="0"/>
              <a:cs typeface="Segoe UI" panose="020B0502040204020203" pitchFamily="34" charset="0"/>
            </a:endParaRPr>
          </a:p>
          <a:p>
            <a:pPr marL="0" lvl="0" indent="0" algn="l" rtl="0">
              <a:lnSpc>
                <a:spcPct val="115000"/>
              </a:lnSpc>
              <a:spcBef>
                <a:spcPts val="1200"/>
              </a:spcBef>
              <a:spcAft>
                <a:spcPts val="0"/>
              </a:spcAft>
              <a:buNone/>
            </a:pPr>
            <a:r>
              <a:rPr lang="en-US" sz="2000" dirty="0">
                <a:solidFill>
                  <a:srgbClr val="40403D"/>
                </a:solidFill>
                <a:highlight>
                  <a:srgbClr val="F7F5EB"/>
                </a:highlight>
                <a:latin typeface="Segoe UI" panose="020B0502040204020203" pitchFamily="34" charset="0"/>
                <a:cs typeface="Segoe UI" panose="020B0502040204020203" pitchFamily="34" charset="0"/>
              </a:rPr>
              <a:t>from </a:t>
            </a:r>
            <a:r>
              <a:rPr lang="en-US" sz="2000" u="sng" dirty="0">
                <a:solidFill>
                  <a:schemeClr val="hlink"/>
                </a:solidFill>
                <a:highlight>
                  <a:srgbClr val="F7F5EB"/>
                </a:highlight>
                <a:latin typeface="Segoe UI" panose="020B0502040204020203" pitchFamily="34" charset="0"/>
                <a:cs typeface="Segoe UI" panose="020B0502040204020203" pitchFamily="34" charset="0"/>
                <a:hlinkClick r:id="rId3"/>
              </a:rPr>
              <a:t>Assessment Terms for Student Growth Goals</a:t>
            </a:r>
            <a:r>
              <a:rPr lang="en-US" sz="2000" dirty="0">
                <a:solidFill>
                  <a:srgbClr val="40403D"/>
                </a:solidFill>
                <a:highlight>
                  <a:srgbClr val="F7F5EB"/>
                </a:highlight>
                <a:latin typeface="Segoe UI" panose="020B0502040204020203" pitchFamily="34" charset="0"/>
                <a:cs typeface="Segoe UI" panose="020B0502040204020203" pitchFamily="34" charset="0"/>
              </a:rPr>
              <a:t> </a:t>
            </a:r>
            <a:endParaRPr sz="2000" dirty="0">
              <a:solidFill>
                <a:srgbClr val="40403D"/>
              </a:solidFill>
              <a:highlight>
                <a:srgbClr val="F7F5EB"/>
              </a:highlight>
              <a:latin typeface="Segoe UI" panose="020B0502040204020203" pitchFamily="34" charset="0"/>
              <a:ea typeface="Arial"/>
              <a:cs typeface="Segoe UI" panose="020B0502040204020203" pitchFamily="34" charset="0"/>
              <a:sym typeface="Arial"/>
            </a:endParaRPr>
          </a:p>
          <a:p>
            <a:pPr marL="0" lvl="0" indent="0" algn="l" rtl="0">
              <a:spcBef>
                <a:spcPts val="1200"/>
              </a:spcBef>
              <a:spcAft>
                <a:spcPts val="0"/>
              </a:spcAft>
              <a:buNone/>
            </a:pPr>
            <a:endParaRPr sz="2000" dirty="0"/>
          </a:p>
        </p:txBody>
      </p:sp>
      <p:sp>
        <p:nvSpPr>
          <p:cNvPr id="500" name="Google Shape;500;p63"/>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4"/>
          <p:cNvSpPr txBox="1">
            <a:spLocks noGrp="1"/>
          </p:cNvSpPr>
          <p:nvPr>
            <p:ph type="title"/>
          </p:nvPr>
        </p:nvSpPr>
        <p:spPr>
          <a:xfrm>
            <a:off x="838200" y="365125"/>
            <a:ext cx="10515600" cy="1045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1800"/>
              <a:buNone/>
            </a:pPr>
            <a:r>
              <a:rPr lang="en-US" dirty="0">
                <a:latin typeface="Segoe UI" panose="020B0502040204020203" pitchFamily="34" charset="0"/>
                <a:cs typeface="Segoe UI" panose="020B0502040204020203" pitchFamily="34" charset="0"/>
              </a:rPr>
              <a:t>Embedding - Video - Part 1 CRFA Example</a:t>
            </a:r>
            <a:endParaRPr dirty="0">
              <a:latin typeface="Segoe UI" panose="020B0502040204020203" pitchFamily="34" charset="0"/>
              <a:cs typeface="Segoe UI" panose="020B0502040204020203" pitchFamily="34" charset="0"/>
            </a:endParaRPr>
          </a:p>
        </p:txBody>
      </p:sp>
      <p:sp>
        <p:nvSpPr>
          <p:cNvPr id="507" name="Google Shape;507;p6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17</a:t>
            </a:fld>
            <a:endParaRPr/>
          </a:p>
        </p:txBody>
      </p:sp>
      <p:pic>
        <p:nvPicPr>
          <p:cNvPr id="508" name="Google Shape;508;p64" descr="Culturally Responsive Formative Assessment video picture"/>
          <p:cNvPicPr preferRelativeResize="0"/>
          <p:nvPr/>
        </p:nvPicPr>
        <p:blipFill>
          <a:blip r:embed="rId3">
            <a:alphaModFix/>
          </a:blip>
          <a:stretch>
            <a:fillRect/>
          </a:stretch>
        </p:blipFill>
        <p:spPr>
          <a:xfrm>
            <a:off x="2173145" y="2047071"/>
            <a:ext cx="7340726" cy="3737126"/>
          </a:xfrm>
          <a:prstGeom prst="rect">
            <a:avLst/>
          </a:prstGeom>
          <a:noFill/>
          <a:ln>
            <a:noFill/>
          </a:ln>
        </p:spPr>
      </p:pic>
      <p:sp>
        <p:nvSpPr>
          <p:cNvPr id="509" name="Google Shape;509;p64"/>
          <p:cNvSpPr txBox="1"/>
          <p:nvPr/>
        </p:nvSpPr>
        <p:spPr>
          <a:xfrm>
            <a:off x="905099" y="1215771"/>
            <a:ext cx="10448700" cy="8313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US" dirty="0">
                <a:latin typeface="Segoe UI" panose="020B0502040204020203" pitchFamily="34" charset="0"/>
                <a:ea typeface="Quattrocento Sans"/>
                <a:cs typeface="Segoe UI" panose="020B0502040204020203" pitchFamily="34" charset="0"/>
                <a:sym typeface="Quattrocento Sans"/>
              </a:rPr>
              <a:t>Productive and supportive interactions don’t need to involve judgment or feedback at all. Instead, a teacher might set up an experience for a student that allows the student to move forward. Culturally responsive formative assessment gives teachers tools to understand students’ learning without judgment and interact supportively.</a:t>
            </a:r>
            <a:endParaRPr dirty="0">
              <a:latin typeface="Segoe UI" panose="020B0502040204020203" pitchFamily="34" charset="0"/>
              <a:ea typeface="Quattrocento Sans"/>
              <a:cs typeface="Segoe UI" panose="020B0502040204020203" pitchFamily="34" charset="0"/>
              <a:sym typeface="Quattrocento Sans"/>
            </a:endParaRPr>
          </a:p>
        </p:txBody>
      </p:sp>
      <p:sp>
        <p:nvSpPr>
          <p:cNvPr id="4" name="TextBox 3">
            <a:extLst>
              <a:ext uri="{FF2B5EF4-FFF2-40B4-BE49-F238E27FC236}">
                <a16:creationId xmlns:a16="http://schemas.microsoft.com/office/drawing/2014/main" id="{E26219E9-DEB1-77D4-321C-37DDEA477EA6}"/>
              </a:ext>
            </a:extLst>
          </p:cNvPr>
          <p:cNvSpPr txBox="1"/>
          <p:nvPr/>
        </p:nvSpPr>
        <p:spPr>
          <a:xfrm>
            <a:off x="2796438" y="5784197"/>
            <a:ext cx="6094140" cy="307777"/>
          </a:xfrm>
          <a:prstGeom prst="rect">
            <a:avLst/>
          </a:prstGeom>
          <a:noFill/>
        </p:spPr>
        <p:txBody>
          <a:bodyPr wrap="square">
            <a:spAutoFit/>
          </a:bodyPr>
          <a:lstStyle/>
          <a:p>
            <a:r>
              <a:rPr lang="en-US" dirty="0">
                <a:hlinkClick r:id="rId4"/>
              </a:rPr>
              <a:t>Culturally Responsive Formative Assessment Overview - YouTube</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latin typeface="Segoe UI" panose="020B0502040204020203" pitchFamily="34" charset="0"/>
                <a:cs typeface="Segoe UI" panose="020B0502040204020203" pitchFamily="34" charset="0"/>
              </a:rPr>
              <a:t>Embedding: Video -Part 2 CRFA Example</a:t>
            </a:r>
            <a:endParaRPr dirty="0">
              <a:latin typeface="Segoe UI" panose="020B0502040204020203" pitchFamily="34" charset="0"/>
              <a:cs typeface="Segoe UI" panose="020B0502040204020203" pitchFamily="34" charset="0"/>
            </a:endParaRPr>
          </a:p>
        </p:txBody>
      </p:sp>
      <p:sp>
        <p:nvSpPr>
          <p:cNvPr id="516" name="Google Shape;516;p65"/>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18</a:t>
            </a:fld>
            <a:endParaRPr/>
          </a:p>
        </p:txBody>
      </p:sp>
      <p:pic>
        <p:nvPicPr>
          <p:cNvPr id="517" name="Google Shape;517;p65" descr="Culturally Responsive Formative Assessment Video Part 2 picture"/>
          <p:cNvPicPr preferRelativeResize="0"/>
          <p:nvPr/>
        </p:nvPicPr>
        <p:blipFill>
          <a:blip r:embed="rId3">
            <a:alphaModFix/>
          </a:blip>
          <a:stretch>
            <a:fillRect/>
          </a:stretch>
        </p:blipFill>
        <p:spPr>
          <a:xfrm>
            <a:off x="2192588" y="2236762"/>
            <a:ext cx="7340726" cy="3433575"/>
          </a:xfrm>
          <a:prstGeom prst="rect">
            <a:avLst/>
          </a:prstGeom>
          <a:noFill/>
          <a:ln>
            <a:noFill/>
          </a:ln>
        </p:spPr>
      </p:pic>
      <p:sp>
        <p:nvSpPr>
          <p:cNvPr id="4" name="TextBox 3">
            <a:extLst>
              <a:ext uri="{FF2B5EF4-FFF2-40B4-BE49-F238E27FC236}">
                <a16:creationId xmlns:a16="http://schemas.microsoft.com/office/drawing/2014/main" id="{7BA05231-7B59-F844-45A8-B746B717AD71}"/>
              </a:ext>
            </a:extLst>
          </p:cNvPr>
          <p:cNvSpPr txBox="1"/>
          <p:nvPr/>
        </p:nvSpPr>
        <p:spPr>
          <a:xfrm>
            <a:off x="2815881" y="5670337"/>
            <a:ext cx="6094140" cy="307777"/>
          </a:xfrm>
          <a:prstGeom prst="rect">
            <a:avLst/>
          </a:prstGeom>
          <a:noFill/>
        </p:spPr>
        <p:txBody>
          <a:bodyPr wrap="square">
            <a:spAutoFit/>
          </a:bodyPr>
          <a:lstStyle/>
          <a:p>
            <a:r>
              <a:rPr lang="en-US" dirty="0">
                <a:hlinkClick r:id="rId4"/>
              </a:rPr>
              <a:t>Culturally Responsive Formative Assessment Overview - YouTube</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6"/>
          <p:cNvSpPr txBox="1">
            <a:spLocks noGrp="1"/>
          </p:cNvSpPr>
          <p:nvPr>
            <p:ph type="title"/>
          </p:nvPr>
        </p:nvSpPr>
        <p:spPr>
          <a:xfrm>
            <a:off x="557939" y="365125"/>
            <a:ext cx="11112285"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4300" dirty="0">
                <a:latin typeface="Segoe UI" panose="020B0502040204020203" pitchFamily="34" charset="0"/>
                <a:cs typeface="Segoe UI" panose="020B0502040204020203" pitchFamily="34" charset="0"/>
              </a:rPr>
              <a:t>Embedding: Video -Part 3 CRFA Inquiry Tools</a:t>
            </a:r>
            <a:endParaRPr sz="4300" dirty="0">
              <a:latin typeface="Segoe UI" panose="020B0502040204020203" pitchFamily="34" charset="0"/>
              <a:cs typeface="Segoe UI" panose="020B0502040204020203" pitchFamily="34" charset="0"/>
            </a:endParaRPr>
          </a:p>
        </p:txBody>
      </p:sp>
      <p:sp>
        <p:nvSpPr>
          <p:cNvPr id="524" name="Google Shape;524;p66"/>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19</a:t>
            </a:fld>
            <a:endParaRPr/>
          </a:p>
        </p:txBody>
      </p:sp>
      <p:pic>
        <p:nvPicPr>
          <p:cNvPr id="525" name="Google Shape;525;p66" descr="Culturally Responsive Formative Assessment Video Part 3 picture"/>
          <p:cNvPicPr preferRelativeResize="0"/>
          <p:nvPr/>
        </p:nvPicPr>
        <p:blipFill>
          <a:blip r:embed="rId3">
            <a:alphaModFix/>
          </a:blip>
          <a:stretch>
            <a:fillRect/>
          </a:stretch>
        </p:blipFill>
        <p:spPr>
          <a:xfrm>
            <a:off x="2192588" y="2236762"/>
            <a:ext cx="7340726" cy="3433575"/>
          </a:xfrm>
          <a:prstGeom prst="rect">
            <a:avLst/>
          </a:prstGeom>
          <a:noFill/>
          <a:ln>
            <a:noFill/>
          </a:ln>
        </p:spPr>
      </p:pic>
      <p:sp>
        <p:nvSpPr>
          <p:cNvPr id="4" name="TextBox 3">
            <a:extLst>
              <a:ext uri="{FF2B5EF4-FFF2-40B4-BE49-F238E27FC236}">
                <a16:creationId xmlns:a16="http://schemas.microsoft.com/office/drawing/2014/main" id="{9BBFF83C-F72A-7B3E-B25E-39526BBD4036}"/>
              </a:ext>
            </a:extLst>
          </p:cNvPr>
          <p:cNvSpPr txBox="1"/>
          <p:nvPr/>
        </p:nvSpPr>
        <p:spPr>
          <a:xfrm>
            <a:off x="2815881" y="5670337"/>
            <a:ext cx="6094140" cy="307777"/>
          </a:xfrm>
          <a:prstGeom prst="rect">
            <a:avLst/>
          </a:prstGeom>
          <a:noFill/>
        </p:spPr>
        <p:txBody>
          <a:bodyPr wrap="square">
            <a:spAutoFit/>
          </a:bodyPr>
          <a:lstStyle/>
          <a:p>
            <a:r>
              <a:rPr lang="en-US" dirty="0">
                <a:hlinkClick r:id="rId4"/>
              </a:rPr>
              <a:t>Culturally Responsive Formative Assessment Overview - YouTube</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pSp>
        <p:nvGrpSpPr>
          <p:cNvPr id="343" name="Google Shape;343;p49" descr="Student Growth Goal Concept Map"/>
          <p:cNvGrpSpPr/>
          <p:nvPr/>
        </p:nvGrpSpPr>
        <p:grpSpPr>
          <a:xfrm>
            <a:off x="556421" y="1964115"/>
            <a:ext cx="11135809" cy="3032869"/>
            <a:chOff x="3528" y="1244449"/>
            <a:chExt cx="11135809" cy="3032869"/>
          </a:xfrm>
        </p:grpSpPr>
        <p:sp>
          <p:nvSpPr>
            <p:cNvPr id="344" name="Google Shape;344;p49"/>
            <p:cNvSpPr/>
            <p:nvPr/>
          </p:nvSpPr>
          <p:spPr>
            <a:xfrm>
              <a:off x="5571460" y="2034227"/>
              <a:ext cx="165900" cy="726600"/>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45" name="Google Shape;345;p49"/>
            <p:cNvSpPr/>
            <p:nvPr/>
          </p:nvSpPr>
          <p:spPr>
            <a:xfrm>
              <a:off x="5405607" y="2034227"/>
              <a:ext cx="165900" cy="726600"/>
            </a:xfrm>
            <a:custGeom>
              <a:avLst/>
              <a:gdLst/>
              <a:ahLst/>
              <a:cxnLst/>
              <a:rect l="l" t="t" r="r" b="b"/>
              <a:pathLst>
                <a:path w="120000" h="120000" extrusionOk="0">
                  <a:moveTo>
                    <a:pt x="120000" y="0"/>
                  </a:moveTo>
                  <a:lnTo>
                    <a:pt x="120000" y="120000"/>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46" name="Google Shape;346;p49"/>
            <p:cNvSpPr/>
            <p:nvPr/>
          </p:nvSpPr>
          <p:spPr>
            <a:xfrm>
              <a:off x="5571460" y="2034227"/>
              <a:ext cx="47781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47" name="Google Shape;347;p49"/>
            <p:cNvSpPr/>
            <p:nvPr/>
          </p:nvSpPr>
          <p:spPr>
            <a:xfrm>
              <a:off x="5571460" y="2034227"/>
              <a:ext cx="28668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48" name="Google Shape;348;p49"/>
            <p:cNvSpPr/>
            <p:nvPr/>
          </p:nvSpPr>
          <p:spPr>
            <a:xfrm>
              <a:off x="5571460" y="2034227"/>
              <a:ext cx="9555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49" name="Google Shape;349;p49"/>
            <p:cNvSpPr/>
            <p:nvPr/>
          </p:nvSpPr>
          <p:spPr>
            <a:xfrm>
              <a:off x="4615829" y="2034227"/>
              <a:ext cx="9555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50" name="Google Shape;350;p49"/>
            <p:cNvSpPr/>
            <p:nvPr/>
          </p:nvSpPr>
          <p:spPr>
            <a:xfrm>
              <a:off x="2704567" y="2034227"/>
              <a:ext cx="28668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51" name="Google Shape;351;p49"/>
            <p:cNvSpPr/>
            <p:nvPr/>
          </p:nvSpPr>
          <p:spPr>
            <a:xfrm>
              <a:off x="793305" y="2034227"/>
              <a:ext cx="47781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52" name="Google Shape;352;p49"/>
            <p:cNvSpPr/>
            <p:nvPr/>
          </p:nvSpPr>
          <p:spPr>
            <a:xfrm>
              <a:off x="4781682" y="1244449"/>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49"/>
            <p:cNvSpPr txBox="1"/>
            <p:nvPr/>
          </p:nvSpPr>
          <p:spPr>
            <a:xfrm>
              <a:off x="4781682" y="1244449"/>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Overview: Module 1</a:t>
              </a:r>
              <a:endParaRPr sz="1400" b="0" i="0" u="none" strike="noStrike" cap="none">
                <a:solidFill>
                  <a:srgbClr val="000000"/>
                </a:solidFill>
                <a:latin typeface="Arial"/>
                <a:ea typeface="Arial"/>
                <a:cs typeface="Arial"/>
                <a:sym typeface="Arial"/>
              </a:endParaRPr>
            </a:p>
          </p:txBody>
        </p:sp>
        <p:sp>
          <p:nvSpPr>
            <p:cNvPr id="354" name="Google Shape;354;p49"/>
            <p:cNvSpPr/>
            <p:nvPr/>
          </p:nvSpPr>
          <p:spPr>
            <a:xfrm>
              <a:off x="4860660" y="1323427"/>
              <a:ext cx="474000" cy="631800"/>
            </a:xfrm>
            <a:prstGeom prst="rect">
              <a:avLst/>
            </a:prstGeom>
            <a:blipFill rotWithShape="1">
              <a:blip r:embed="rId3">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49"/>
            <p:cNvSpPr/>
            <p:nvPr/>
          </p:nvSpPr>
          <p:spPr>
            <a:xfrm>
              <a:off x="3528"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49"/>
            <p:cNvSpPr txBox="1"/>
            <p:nvPr/>
          </p:nvSpPr>
          <p:spPr>
            <a:xfrm>
              <a:off x="3528"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Critical Standard: Module 3</a:t>
              </a:r>
              <a:endParaRPr sz="1400" b="0" i="0" u="none" strike="noStrike" cap="none">
                <a:solidFill>
                  <a:srgbClr val="000000"/>
                </a:solidFill>
                <a:latin typeface="Arial"/>
                <a:ea typeface="Arial"/>
                <a:cs typeface="Arial"/>
                <a:sym typeface="Arial"/>
              </a:endParaRPr>
            </a:p>
          </p:txBody>
        </p:sp>
        <p:sp>
          <p:nvSpPr>
            <p:cNvPr id="357" name="Google Shape;357;p49"/>
            <p:cNvSpPr/>
            <p:nvPr/>
          </p:nvSpPr>
          <p:spPr>
            <a:xfrm>
              <a:off x="82505" y="3566396"/>
              <a:ext cx="474000" cy="631800"/>
            </a:xfrm>
            <a:prstGeom prst="rect">
              <a:avLst/>
            </a:prstGeom>
            <a:blipFill rotWithShape="1">
              <a:blip r:embed="rId4">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49"/>
            <p:cNvSpPr/>
            <p:nvPr/>
          </p:nvSpPr>
          <p:spPr>
            <a:xfrm>
              <a:off x="1914789"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49"/>
            <p:cNvSpPr txBox="1"/>
            <p:nvPr/>
          </p:nvSpPr>
          <p:spPr>
            <a:xfrm>
              <a:off x="1914789"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Cognitive Engagement: Module 4</a:t>
              </a:r>
              <a:endParaRPr sz="1400" b="0" i="0" u="none" strike="noStrike" cap="none">
                <a:solidFill>
                  <a:srgbClr val="000000"/>
                </a:solidFill>
                <a:latin typeface="Arial"/>
                <a:ea typeface="Arial"/>
                <a:cs typeface="Arial"/>
                <a:sym typeface="Arial"/>
              </a:endParaRPr>
            </a:p>
          </p:txBody>
        </p:sp>
        <p:sp>
          <p:nvSpPr>
            <p:cNvPr id="360" name="Google Shape;360;p49"/>
            <p:cNvSpPr/>
            <p:nvPr/>
          </p:nvSpPr>
          <p:spPr>
            <a:xfrm>
              <a:off x="1993767" y="3566396"/>
              <a:ext cx="474000" cy="631800"/>
            </a:xfrm>
            <a:prstGeom prst="rect">
              <a:avLst/>
            </a:prstGeom>
            <a:blipFill rotWithShape="1">
              <a:blip r:embed="rId5">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49"/>
            <p:cNvSpPr/>
            <p:nvPr/>
          </p:nvSpPr>
          <p:spPr>
            <a:xfrm>
              <a:off x="3826051"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49"/>
            <p:cNvSpPr txBox="1"/>
            <p:nvPr/>
          </p:nvSpPr>
          <p:spPr>
            <a:xfrm>
              <a:off x="3826051"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Emotional Engagement: Module 5</a:t>
              </a:r>
              <a:endParaRPr sz="1400" b="0" i="0" u="none" strike="noStrike" cap="none">
                <a:solidFill>
                  <a:srgbClr val="000000"/>
                </a:solidFill>
                <a:latin typeface="Arial"/>
                <a:ea typeface="Arial"/>
                <a:cs typeface="Arial"/>
                <a:sym typeface="Arial"/>
              </a:endParaRPr>
            </a:p>
          </p:txBody>
        </p:sp>
        <p:sp>
          <p:nvSpPr>
            <p:cNvPr id="363" name="Google Shape;363;p49"/>
            <p:cNvSpPr/>
            <p:nvPr/>
          </p:nvSpPr>
          <p:spPr>
            <a:xfrm>
              <a:off x="3905029" y="3566396"/>
              <a:ext cx="474000" cy="631800"/>
            </a:xfrm>
            <a:prstGeom prst="rect">
              <a:avLst/>
            </a:prstGeom>
            <a:blipFill rotWithShape="1">
              <a:blip r:embed="rId6">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49"/>
            <p:cNvSpPr/>
            <p:nvPr/>
          </p:nvSpPr>
          <p:spPr>
            <a:xfrm>
              <a:off x="5737313"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49"/>
            <p:cNvSpPr txBox="1"/>
            <p:nvPr/>
          </p:nvSpPr>
          <p:spPr>
            <a:xfrm>
              <a:off x="5737313"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Formative &amp; Summative Assessment: Module 6</a:t>
              </a:r>
              <a:endParaRPr sz="1400" b="0" i="0" u="none" strike="noStrike" cap="none">
                <a:solidFill>
                  <a:srgbClr val="000000"/>
                </a:solidFill>
                <a:latin typeface="Arial"/>
                <a:ea typeface="Arial"/>
                <a:cs typeface="Arial"/>
                <a:sym typeface="Arial"/>
              </a:endParaRPr>
            </a:p>
          </p:txBody>
        </p:sp>
        <p:sp>
          <p:nvSpPr>
            <p:cNvPr id="366" name="Google Shape;366;p49"/>
            <p:cNvSpPr/>
            <p:nvPr/>
          </p:nvSpPr>
          <p:spPr>
            <a:xfrm>
              <a:off x="5816291" y="3566396"/>
              <a:ext cx="474000" cy="631800"/>
            </a:xfrm>
            <a:prstGeom prst="rect">
              <a:avLst/>
            </a:prstGeom>
            <a:blipFill rotWithShape="1">
              <a:blip r:embed="rId7">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49"/>
            <p:cNvSpPr/>
            <p:nvPr/>
          </p:nvSpPr>
          <p:spPr>
            <a:xfrm>
              <a:off x="7648575"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49"/>
            <p:cNvSpPr txBox="1"/>
            <p:nvPr/>
          </p:nvSpPr>
          <p:spPr>
            <a:xfrm>
              <a:off x="7648575"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Student Engagement in Assessment: Module 7</a:t>
              </a:r>
              <a:endParaRPr sz="1400" b="0" i="0" u="none" strike="noStrike" cap="none">
                <a:solidFill>
                  <a:srgbClr val="000000"/>
                </a:solidFill>
                <a:latin typeface="Arial"/>
                <a:ea typeface="Arial"/>
                <a:cs typeface="Arial"/>
                <a:sym typeface="Arial"/>
              </a:endParaRPr>
            </a:p>
          </p:txBody>
        </p:sp>
        <p:sp>
          <p:nvSpPr>
            <p:cNvPr id="369" name="Google Shape;369;p49"/>
            <p:cNvSpPr/>
            <p:nvPr/>
          </p:nvSpPr>
          <p:spPr>
            <a:xfrm>
              <a:off x="7727553" y="3566396"/>
              <a:ext cx="474000" cy="631800"/>
            </a:xfrm>
            <a:prstGeom prst="rect">
              <a:avLst/>
            </a:prstGeom>
            <a:blipFill rotWithShape="1">
              <a:blip r:embed="rId8">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49"/>
            <p:cNvSpPr/>
            <p:nvPr/>
          </p:nvSpPr>
          <p:spPr>
            <a:xfrm>
              <a:off x="9559837"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49"/>
            <p:cNvSpPr txBox="1"/>
            <p:nvPr/>
          </p:nvSpPr>
          <p:spPr>
            <a:xfrm>
              <a:off x="9559837"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Feedback from Students: Module 8</a:t>
              </a:r>
              <a:endParaRPr sz="1400" b="0" i="0" u="none" strike="noStrike" cap="none">
                <a:solidFill>
                  <a:srgbClr val="000000"/>
                </a:solidFill>
                <a:latin typeface="Arial"/>
                <a:ea typeface="Arial"/>
                <a:cs typeface="Arial"/>
                <a:sym typeface="Arial"/>
              </a:endParaRPr>
            </a:p>
          </p:txBody>
        </p:sp>
        <p:sp>
          <p:nvSpPr>
            <p:cNvPr id="372" name="Google Shape;372;p49"/>
            <p:cNvSpPr/>
            <p:nvPr/>
          </p:nvSpPr>
          <p:spPr>
            <a:xfrm>
              <a:off x="9638815" y="3566396"/>
              <a:ext cx="474000" cy="631800"/>
            </a:xfrm>
            <a:prstGeom prst="rect">
              <a:avLst/>
            </a:prstGeom>
            <a:blipFill rotWithShape="1">
              <a:blip r:embed="rId9">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49"/>
            <p:cNvSpPr/>
            <p:nvPr/>
          </p:nvSpPr>
          <p:spPr>
            <a:xfrm>
              <a:off x="3826051" y="2365934"/>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49"/>
            <p:cNvSpPr txBox="1"/>
            <p:nvPr/>
          </p:nvSpPr>
          <p:spPr>
            <a:xfrm>
              <a:off x="3826051" y="2365934"/>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What does this mean for evaluators:   Module 2A</a:t>
              </a:r>
              <a:endParaRPr sz="1400" b="0" i="0" u="none" strike="noStrike" cap="none">
                <a:solidFill>
                  <a:srgbClr val="000000"/>
                </a:solidFill>
                <a:latin typeface="Arial"/>
                <a:ea typeface="Arial"/>
                <a:cs typeface="Arial"/>
                <a:sym typeface="Arial"/>
              </a:endParaRPr>
            </a:p>
          </p:txBody>
        </p:sp>
        <p:sp>
          <p:nvSpPr>
            <p:cNvPr id="375" name="Google Shape;375;p49"/>
            <p:cNvSpPr/>
            <p:nvPr/>
          </p:nvSpPr>
          <p:spPr>
            <a:xfrm>
              <a:off x="3905029" y="2444911"/>
              <a:ext cx="474000" cy="631800"/>
            </a:xfrm>
            <a:prstGeom prst="rect">
              <a:avLst/>
            </a:prstGeom>
            <a:blipFill rotWithShape="1">
              <a:blip r:embed="rId10">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49"/>
            <p:cNvSpPr/>
            <p:nvPr/>
          </p:nvSpPr>
          <p:spPr>
            <a:xfrm>
              <a:off x="5737313" y="2365934"/>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49"/>
            <p:cNvSpPr txBox="1"/>
            <p:nvPr/>
          </p:nvSpPr>
          <p:spPr>
            <a:xfrm>
              <a:off x="5737313" y="2365934"/>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What does this mean for teachers: Module 2B</a:t>
              </a:r>
              <a:endParaRPr sz="1400" b="0" i="0" u="none" strike="noStrike" cap="none">
                <a:solidFill>
                  <a:srgbClr val="000000"/>
                </a:solidFill>
                <a:latin typeface="Arial"/>
                <a:ea typeface="Arial"/>
                <a:cs typeface="Arial"/>
                <a:sym typeface="Arial"/>
              </a:endParaRPr>
            </a:p>
          </p:txBody>
        </p:sp>
        <p:sp>
          <p:nvSpPr>
            <p:cNvPr id="378" name="Google Shape;378;p49"/>
            <p:cNvSpPr/>
            <p:nvPr/>
          </p:nvSpPr>
          <p:spPr>
            <a:xfrm>
              <a:off x="5816291" y="2444911"/>
              <a:ext cx="474000" cy="631800"/>
            </a:xfrm>
            <a:prstGeom prst="rect">
              <a:avLst/>
            </a:prstGeom>
            <a:blipFill rotWithShape="1">
              <a:blip r:embed="rId11">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9" name="Google Shape;379;p49"/>
          <p:cNvSpPr txBox="1">
            <a:spLocks noGrp="1"/>
          </p:cNvSpPr>
          <p:nvPr>
            <p:ph type="title" idx="4294967295"/>
          </p:nvPr>
        </p:nvSpPr>
        <p:spPr>
          <a:xfrm>
            <a:off x="832275" y="765700"/>
            <a:ext cx="8456100" cy="794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Arial"/>
              <a:buNone/>
              <a:tabLst/>
              <a:defRPr/>
            </a:pPr>
            <a:r>
              <a:rPr kumimoji="0" lang="en-US" sz="4400" b="0" i="0" u="none" strike="noStrike" kern="0" cap="none" spc="0" normalizeH="0" baseline="0" noProof="0" dirty="0">
                <a:ln>
                  <a:noFill/>
                </a:ln>
                <a:solidFill>
                  <a:srgbClr val="40403D"/>
                </a:solidFill>
                <a:effectLst/>
                <a:uLnTx/>
                <a:uFillTx/>
                <a:latin typeface="Quattrocento Sans"/>
                <a:ea typeface="Quattrocento Sans"/>
                <a:cs typeface="Quattrocento Sans"/>
                <a:sym typeface="Quattrocento Sans"/>
              </a:rPr>
              <a:t>SGG Concept Map</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 name="Graphic 1" descr="Star with solid fill">
            <a:extLst>
              <a:ext uri="{FF2B5EF4-FFF2-40B4-BE49-F238E27FC236}">
                <a16:creationId xmlns:a16="http://schemas.microsoft.com/office/drawing/2014/main" id="{3F4C6904-AAFE-4DBE-FC12-A25E8664E49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02269" y="3948108"/>
            <a:ext cx="575611" cy="57561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67"/>
          <p:cNvSpPr txBox="1">
            <a:spLocks noGrp="1"/>
          </p:cNvSpPr>
          <p:nvPr>
            <p:ph type="title"/>
          </p:nvPr>
        </p:nvSpPr>
        <p:spPr>
          <a:xfrm>
            <a:off x="838200" y="239368"/>
            <a:ext cx="11208600" cy="13257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dirty="0">
                <a:solidFill>
                  <a:srgbClr val="000000"/>
                </a:solidFill>
                <a:latin typeface="Calibri"/>
                <a:ea typeface="Calibri"/>
                <a:cs typeface="Calibri"/>
                <a:sym typeface="Calibri"/>
              </a:rPr>
              <a:t> </a:t>
            </a:r>
            <a:r>
              <a:rPr lang="en-US" sz="4300" dirty="0">
                <a:solidFill>
                  <a:srgbClr val="000000"/>
                </a:solidFill>
                <a:latin typeface="Segoe UI" panose="020B0502040204020203" pitchFamily="34" charset="0"/>
                <a:cs typeface="Segoe UI" panose="020B0502040204020203" pitchFamily="34" charset="0"/>
              </a:rPr>
              <a:t>Connections to Instructional Frameworks</a:t>
            </a:r>
            <a:endParaRPr sz="4300" dirty="0">
              <a:latin typeface="Segoe UI" panose="020B0502040204020203" pitchFamily="34" charset="0"/>
              <a:cs typeface="Segoe UI" panose="020B0502040204020203" pitchFamily="34" charset="0"/>
            </a:endParaRPr>
          </a:p>
        </p:txBody>
      </p:sp>
      <p:sp>
        <p:nvSpPr>
          <p:cNvPr id="532" name="Google Shape;532;p67"/>
          <p:cNvSpPr txBox="1">
            <a:spLocks noGrp="1"/>
          </p:cNvSpPr>
          <p:nvPr>
            <p:ph type="body" idx="1"/>
          </p:nvPr>
        </p:nvSpPr>
        <p:spPr>
          <a:xfrm>
            <a:off x="838200" y="1825625"/>
            <a:ext cx="10515600" cy="4255800"/>
          </a:xfrm>
          <a:prstGeom prst="rect">
            <a:avLst/>
          </a:prstGeom>
        </p:spPr>
        <p:txBody>
          <a:bodyPr spcFirstLastPara="1" wrap="square" lIns="91425" tIns="45700" rIns="91425" bIns="45700" anchor="t" anchorCtr="0">
            <a:normAutofit fontScale="25000" lnSpcReduction="20000"/>
          </a:bodyPr>
          <a:lstStyle/>
          <a:p>
            <a:pPr marL="0" lvl="0" indent="0" algn="l" rtl="0">
              <a:spcBef>
                <a:spcPts val="1000"/>
              </a:spcBef>
              <a:spcAft>
                <a:spcPts val="0"/>
              </a:spcAft>
              <a:buNone/>
            </a:pPr>
            <a:r>
              <a:rPr lang="en-US" sz="10400" dirty="0">
                <a:solidFill>
                  <a:srgbClr val="000000"/>
                </a:solidFill>
                <a:latin typeface="Segoe UI" panose="020B0502040204020203" pitchFamily="34" charset="0"/>
                <a:cs typeface="Segoe UI" panose="020B0502040204020203" pitchFamily="34" charset="0"/>
              </a:rPr>
              <a:t>Using your Instructional Framework, </a:t>
            </a:r>
            <a:r>
              <a:rPr lang="en-US" sz="10400" dirty="0">
                <a:solidFill>
                  <a:srgbClr val="000000"/>
                </a:solidFill>
                <a:highlight>
                  <a:srgbClr val="FFFF00"/>
                </a:highlight>
                <a:latin typeface="Segoe UI" panose="020B0502040204020203" pitchFamily="34" charset="0"/>
                <a:cs typeface="Segoe UI" panose="020B0502040204020203" pitchFamily="34" charset="0"/>
              </a:rPr>
              <a:t>highlight</a:t>
            </a:r>
            <a:r>
              <a:rPr lang="en-US" sz="10400" dirty="0">
                <a:solidFill>
                  <a:srgbClr val="000000"/>
                </a:solidFill>
                <a:latin typeface="Segoe UI" panose="020B0502040204020203" pitchFamily="34" charset="0"/>
                <a:cs typeface="Segoe UI" panose="020B0502040204020203" pitchFamily="34" charset="0"/>
              </a:rPr>
              <a:t> where you see connections to: </a:t>
            </a:r>
          </a:p>
          <a:p>
            <a:pPr marL="0" lvl="0" indent="0" algn="l" rtl="0">
              <a:spcBef>
                <a:spcPts val="1000"/>
              </a:spcBef>
              <a:spcAft>
                <a:spcPts val="0"/>
              </a:spcAft>
              <a:buNone/>
            </a:pPr>
            <a:endParaRPr sz="8000" dirty="0">
              <a:solidFill>
                <a:srgbClr val="000000"/>
              </a:solidFill>
              <a:latin typeface="Segoe UI" panose="020B0502040204020203" pitchFamily="34" charset="0"/>
              <a:cs typeface="Segoe UI" panose="020B0502040204020203" pitchFamily="34" charset="0"/>
            </a:endParaRPr>
          </a:p>
          <a:p>
            <a:pPr marL="457200" lvl="0" indent="-393700" algn="l" rtl="0">
              <a:spcBef>
                <a:spcPts val="1000"/>
              </a:spcBef>
              <a:spcAft>
                <a:spcPts val="0"/>
              </a:spcAft>
              <a:buClr>
                <a:srgbClr val="000000"/>
              </a:buClr>
              <a:buSzPct val="100000"/>
              <a:buChar char="•"/>
            </a:pPr>
            <a:r>
              <a:rPr lang="en-US" sz="10400" dirty="0">
                <a:solidFill>
                  <a:srgbClr val="000000"/>
                </a:solidFill>
                <a:latin typeface="Segoe UI" panose="020B0502040204020203" pitchFamily="34" charset="0"/>
                <a:cs typeface="Segoe UI" panose="020B0502040204020203" pitchFamily="34" charset="0"/>
              </a:rPr>
              <a:t>formative and summative assessment</a:t>
            </a:r>
            <a:endParaRPr sz="10400" dirty="0">
              <a:solidFill>
                <a:srgbClr val="000000"/>
              </a:solidFill>
              <a:latin typeface="Segoe UI" panose="020B0502040204020203" pitchFamily="34" charset="0"/>
              <a:cs typeface="Segoe UI" panose="020B0502040204020203" pitchFamily="34" charset="0"/>
            </a:endParaRPr>
          </a:p>
          <a:p>
            <a:pPr marL="457200" lvl="0" indent="0" algn="l" rtl="0">
              <a:spcBef>
                <a:spcPts val="1000"/>
              </a:spcBef>
              <a:spcAft>
                <a:spcPts val="0"/>
              </a:spcAft>
              <a:buNone/>
            </a:pPr>
            <a:endParaRPr sz="8000" dirty="0">
              <a:solidFill>
                <a:srgbClr val="000000"/>
              </a:solidFill>
              <a:latin typeface="Segoe UI" panose="020B0502040204020203" pitchFamily="34" charset="0"/>
              <a:cs typeface="Segoe UI" panose="020B0502040204020203" pitchFamily="34" charset="0"/>
            </a:endParaRPr>
          </a:p>
          <a:p>
            <a:pPr marL="457200" lvl="0" indent="-393700" algn="l" rtl="0">
              <a:spcBef>
                <a:spcPts val="1000"/>
              </a:spcBef>
              <a:spcAft>
                <a:spcPts val="0"/>
              </a:spcAft>
              <a:buClr>
                <a:srgbClr val="000000"/>
              </a:buClr>
              <a:buSzPct val="100000"/>
              <a:buChar char="•"/>
            </a:pPr>
            <a:r>
              <a:rPr lang="en-US" sz="10400" dirty="0">
                <a:solidFill>
                  <a:srgbClr val="000000"/>
                </a:solidFill>
                <a:latin typeface="Segoe UI" panose="020B0502040204020203" pitchFamily="34" charset="0"/>
                <a:cs typeface="Segoe UI" panose="020B0502040204020203" pitchFamily="34" charset="0"/>
              </a:rPr>
              <a:t>feedback</a:t>
            </a:r>
            <a:endParaRPr sz="10400" dirty="0">
              <a:solidFill>
                <a:srgbClr val="000000"/>
              </a:solidFill>
              <a:latin typeface="Segoe UI" panose="020B0502040204020203" pitchFamily="34" charset="0"/>
              <a:cs typeface="Segoe UI" panose="020B0502040204020203" pitchFamily="34" charset="0"/>
            </a:endParaRPr>
          </a:p>
          <a:p>
            <a:pPr marL="457200" lvl="0" indent="0" algn="l" rtl="0">
              <a:spcBef>
                <a:spcPts val="1000"/>
              </a:spcBef>
              <a:spcAft>
                <a:spcPts val="0"/>
              </a:spcAft>
              <a:buNone/>
            </a:pPr>
            <a:endParaRPr sz="8000" dirty="0">
              <a:solidFill>
                <a:srgbClr val="000000"/>
              </a:solidFill>
              <a:latin typeface="Segoe UI" panose="020B0502040204020203" pitchFamily="34" charset="0"/>
              <a:cs typeface="Segoe UI" panose="020B0502040204020203" pitchFamily="34" charset="0"/>
            </a:endParaRPr>
          </a:p>
          <a:p>
            <a:pPr marL="457200" lvl="0" indent="-393700" algn="l" rtl="0">
              <a:spcBef>
                <a:spcPts val="1000"/>
              </a:spcBef>
              <a:spcAft>
                <a:spcPts val="0"/>
              </a:spcAft>
              <a:buClr>
                <a:srgbClr val="000000"/>
              </a:buClr>
              <a:buSzPct val="100000"/>
              <a:buChar char="•"/>
            </a:pPr>
            <a:r>
              <a:rPr lang="en-US" sz="10400" dirty="0">
                <a:solidFill>
                  <a:srgbClr val="000000"/>
                </a:solidFill>
                <a:latin typeface="Segoe UI" panose="020B0502040204020203" pitchFamily="34" charset="0"/>
                <a:cs typeface="Segoe UI" panose="020B0502040204020203" pitchFamily="34" charset="0"/>
              </a:rPr>
              <a:t>knowledge of students</a:t>
            </a:r>
            <a:endParaRPr sz="10400" dirty="0">
              <a:solidFill>
                <a:srgbClr val="000000"/>
              </a:solidFill>
              <a:latin typeface="Segoe UI" panose="020B0502040204020203" pitchFamily="34" charset="0"/>
              <a:cs typeface="Segoe UI" panose="020B0502040204020203" pitchFamily="34" charset="0"/>
            </a:endParaRPr>
          </a:p>
          <a:p>
            <a:pPr marL="457200" lvl="0" indent="0" algn="l" rtl="0">
              <a:spcBef>
                <a:spcPts val="1000"/>
              </a:spcBef>
              <a:spcAft>
                <a:spcPts val="0"/>
              </a:spcAft>
              <a:buNone/>
            </a:pPr>
            <a:endParaRPr sz="8000" dirty="0">
              <a:solidFill>
                <a:srgbClr val="000000"/>
              </a:solidFill>
              <a:latin typeface="Segoe UI" panose="020B0502040204020203" pitchFamily="34" charset="0"/>
              <a:cs typeface="Segoe UI" panose="020B0502040204020203" pitchFamily="34" charset="0"/>
            </a:endParaRPr>
          </a:p>
          <a:p>
            <a:pPr marL="457200" lvl="0" indent="-393700" algn="l" rtl="0">
              <a:spcBef>
                <a:spcPts val="1000"/>
              </a:spcBef>
              <a:spcAft>
                <a:spcPts val="0"/>
              </a:spcAft>
              <a:buClr>
                <a:srgbClr val="000000"/>
              </a:buClr>
              <a:buSzPct val="100000"/>
              <a:buChar char="•"/>
            </a:pPr>
            <a:r>
              <a:rPr lang="en-US" sz="10400" dirty="0">
                <a:solidFill>
                  <a:srgbClr val="000000"/>
                </a:solidFill>
                <a:latin typeface="Segoe UI" panose="020B0502040204020203" pitchFamily="34" charset="0"/>
                <a:cs typeface="Segoe UI" panose="020B0502040204020203" pitchFamily="34" charset="0"/>
              </a:rPr>
              <a:t>assets students bring to learning </a:t>
            </a:r>
            <a:endParaRPr sz="10400" dirty="0">
              <a:solidFill>
                <a:srgbClr val="000000"/>
              </a:solidFill>
              <a:latin typeface="Segoe UI" panose="020B0502040204020203" pitchFamily="34" charset="0"/>
              <a:cs typeface="Segoe UI" panose="020B0502040204020203" pitchFamily="34" charset="0"/>
            </a:endParaRPr>
          </a:p>
          <a:p>
            <a:pPr marL="0" lvl="0" indent="0" algn="l" rtl="0">
              <a:spcBef>
                <a:spcPts val="1000"/>
              </a:spcBef>
              <a:spcAft>
                <a:spcPts val="0"/>
              </a:spcAft>
              <a:buNone/>
            </a:pPr>
            <a:endParaRPr sz="10400" dirty="0">
              <a:solidFill>
                <a:srgbClr val="000000"/>
              </a:solidFill>
            </a:endParaRPr>
          </a:p>
          <a:p>
            <a:pPr marL="0" lvl="0" indent="0" algn="l" rtl="0">
              <a:spcBef>
                <a:spcPts val="1000"/>
              </a:spcBef>
              <a:spcAft>
                <a:spcPts val="0"/>
              </a:spcAft>
              <a:buNone/>
            </a:pPr>
            <a:endParaRPr sz="10400" dirty="0">
              <a:solidFill>
                <a:srgbClr val="000000"/>
              </a:solidFill>
            </a:endParaRPr>
          </a:p>
          <a:p>
            <a:pPr marL="0" lvl="0" indent="0" algn="l" rtl="0">
              <a:spcBef>
                <a:spcPts val="1000"/>
              </a:spcBef>
              <a:spcAft>
                <a:spcPts val="0"/>
              </a:spcAft>
              <a:buNone/>
            </a:pPr>
            <a:endParaRPr sz="9600" b="1" dirty="0"/>
          </a:p>
          <a:p>
            <a:pPr marL="0" lvl="0" indent="0" algn="l" rtl="0">
              <a:spcBef>
                <a:spcPts val="1000"/>
              </a:spcBef>
              <a:spcAft>
                <a:spcPts val="0"/>
              </a:spcAft>
              <a:buNone/>
            </a:pPr>
            <a:endParaRPr sz="9600" b="1" dirty="0"/>
          </a:p>
          <a:p>
            <a:pPr marL="0" lvl="0" indent="0" algn="l" rtl="0">
              <a:spcBef>
                <a:spcPts val="1000"/>
              </a:spcBef>
              <a:spcAft>
                <a:spcPts val="0"/>
              </a:spcAft>
              <a:buNone/>
            </a:pPr>
            <a:r>
              <a:rPr lang="en-US" sz="9600" b="1" dirty="0"/>
              <a:t>What areas in your framework relate to knowledge of students and their asse</a:t>
            </a:r>
            <a:endParaRPr sz="9600" b="1" dirty="0"/>
          </a:p>
          <a:p>
            <a:pPr marL="0" lvl="0" indent="0" algn="l" rtl="0">
              <a:spcBef>
                <a:spcPts val="1000"/>
              </a:spcBef>
              <a:spcAft>
                <a:spcPts val="0"/>
              </a:spcAft>
              <a:buNone/>
            </a:pPr>
            <a:endParaRPr sz="9600" b="1" dirty="0">
              <a:solidFill>
                <a:srgbClr val="000000"/>
              </a:solidFill>
            </a:endParaRPr>
          </a:p>
          <a:p>
            <a:pPr marL="0" lvl="0" indent="0" algn="l" rtl="0">
              <a:spcBef>
                <a:spcPts val="1000"/>
              </a:spcBef>
              <a:spcAft>
                <a:spcPts val="0"/>
              </a:spcAft>
              <a:buNone/>
            </a:pPr>
            <a:endParaRPr sz="9600" b="1" dirty="0">
              <a:solidFill>
                <a:srgbClr val="000000"/>
              </a:solidFill>
            </a:endParaRPr>
          </a:p>
          <a:p>
            <a:pPr marL="0" lvl="0" indent="0" algn="l" rtl="0">
              <a:spcBef>
                <a:spcPts val="1000"/>
              </a:spcBef>
              <a:spcAft>
                <a:spcPts val="0"/>
              </a:spcAft>
              <a:buNone/>
            </a:pPr>
            <a:endParaRPr sz="9600" dirty="0"/>
          </a:p>
          <a:p>
            <a:pPr marL="457200" lvl="0" indent="0" algn="l" rtl="0">
              <a:spcBef>
                <a:spcPts val="1000"/>
              </a:spcBef>
              <a:spcAft>
                <a:spcPts val="0"/>
              </a:spcAft>
              <a:buNone/>
            </a:pPr>
            <a:endParaRPr sz="10400" dirty="0">
              <a:solidFill>
                <a:srgbClr val="000000"/>
              </a:solidFill>
            </a:endParaRPr>
          </a:p>
          <a:p>
            <a:pPr marL="0" lvl="0" indent="0" algn="l" rtl="0">
              <a:spcBef>
                <a:spcPts val="1000"/>
              </a:spcBef>
              <a:spcAft>
                <a:spcPts val="0"/>
              </a:spcAft>
              <a:buNone/>
            </a:pPr>
            <a:endParaRPr dirty="0"/>
          </a:p>
        </p:txBody>
      </p:sp>
      <p:sp>
        <p:nvSpPr>
          <p:cNvPr id="533" name="Google Shape;533;p67"/>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20</a:t>
            </a:fld>
            <a:endParaRPr/>
          </a:p>
        </p:txBody>
      </p:sp>
      <p:pic>
        <p:nvPicPr>
          <p:cNvPr id="3" name="Picture 2" descr="An old railway bridge in black and white">
            <a:extLst>
              <a:ext uri="{FF2B5EF4-FFF2-40B4-BE49-F238E27FC236}">
                <a16:creationId xmlns:a16="http://schemas.microsoft.com/office/drawing/2014/main" id="{9FD68F39-5D41-168C-C1B7-AFF824EB64C9}"/>
              </a:ext>
            </a:extLst>
          </p:cNvPr>
          <p:cNvPicPr>
            <a:picLocks noChangeAspect="1"/>
          </p:cNvPicPr>
          <p:nvPr/>
        </p:nvPicPr>
        <p:blipFill>
          <a:blip r:embed="rId3"/>
          <a:stretch>
            <a:fillRect/>
          </a:stretch>
        </p:blipFill>
        <p:spPr>
          <a:xfrm>
            <a:off x="7266960" y="2798037"/>
            <a:ext cx="4318437" cy="288268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8"/>
          <p:cNvSpPr txBox="1">
            <a:spLocks noGrp="1"/>
          </p:cNvSpPr>
          <p:nvPr>
            <p:ph type="title"/>
          </p:nvPr>
        </p:nvSpPr>
        <p:spPr>
          <a:xfrm>
            <a:off x="433953" y="365125"/>
            <a:ext cx="11360257" cy="13257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endParaRPr dirty="0">
              <a:solidFill>
                <a:srgbClr val="000000"/>
              </a:solidFill>
            </a:endParaRPr>
          </a:p>
          <a:p>
            <a:pPr marL="0" lvl="0" indent="0" algn="ctr" rtl="0">
              <a:lnSpc>
                <a:spcPct val="100000"/>
              </a:lnSpc>
              <a:spcBef>
                <a:spcPts val="0"/>
              </a:spcBef>
              <a:spcAft>
                <a:spcPts val="0"/>
              </a:spcAft>
              <a:buNone/>
            </a:pPr>
            <a:r>
              <a:rPr lang="en-US" dirty="0">
                <a:solidFill>
                  <a:srgbClr val="000000"/>
                </a:solidFill>
                <a:latin typeface="Segoe UI" panose="020B0502040204020203" pitchFamily="34" charset="0"/>
                <a:cs typeface="Segoe UI" panose="020B0502040204020203" pitchFamily="34" charset="0"/>
              </a:rPr>
              <a:t>Key considerations - Assessment and Feedback,  Part 1 </a:t>
            </a:r>
            <a:endParaRPr dirty="0">
              <a:solidFill>
                <a:srgbClr val="000000"/>
              </a:solidFill>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dirty="0"/>
          </a:p>
        </p:txBody>
      </p:sp>
      <p:sp>
        <p:nvSpPr>
          <p:cNvPr id="541" name="Google Shape;541;p68"/>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21</a:t>
            </a:fld>
            <a:endParaRPr/>
          </a:p>
        </p:txBody>
      </p:sp>
      <p:pic>
        <p:nvPicPr>
          <p:cNvPr id="2" name="Online Media 1" title="Student Growth Goal: Conversation #1 Before the Unit">
            <a:hlinkClick r:id="" action="ppaction://media"/>
            <a:extLst>
              <a:ext uri="{FF2B5EF4-FFF2-40B4-BE49-F238E27FC236}">
                <a16:creationId xmlns:a16="http://schemas.microsoft.com/office/drawing/2014/main" id="{20716172-4D0A-3D70-880D-19C5D85A75A7}"/>
              </a:ext>
            </a:extLst>
          </p:cNvPr>
          <p:cNvPicPr>
            <a:picLocks noRot="1" noChangeAspect="1"/>
          </p:cNvPicPr>
          <p:nvPr>
            <a:videoFile r:link="rId1"/>
          </p:nvPr>
        </p:nvPicPr>
        <p:blipFill>
          <a:blip r:embed="rId4"/>
          <a:stretch>
            <a:fillRect/>
          </a:stretch>
        </p:blipFill>
        <p:spPr>
          <a:xfrm>
            <a:off x="2155371" y="1756139"/>
            <a:ext cx="7455159" cy="42121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6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latin typeface="Segoe UI" panose="020B0502040204020203" pitchFamily="34" charset="0"/>
                <a:cs typeface="Segoe UI" panose="020B0502040204020203" pitchFamily="34" charset="0"/>
              </a:rPr>
              <a:t>Key Considerations - Assessment and Feedback, Part 2</a:t>
            </a:r>
            <a:endParaRPr dirty="0">
              <a:latin typeface="Segoe UI" panose="020B0502040204020203" pitchFamily="34" charset="0"/>
              <a:cs typeface="Segoe UI" panose="020B0502040204020203" pitchFamily="34" charset="0"/>
            </a:endParaRPr>
          </a:p>
        </p:txBody>
      </p:sp>
      <p:sp>
        <p:nvSpPr>
          <p:cNvPr id="551" name="Google Shape;551;p69"/>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22</a:t>
            </a:fld>
            <a:endParaRPr/>
          </a:p>
        </p:txBody>
      </p:sp>
      <p:pic>
        <p:nvPicPr>
          <p:cNvPr id="2" name="Online Media 1" title="Student Growth Goal: Conversation #2 After the Unit">
            <a:hlinkClick r:id="" action="ppaction://media"/>
            <a:extLst>
              <a:ext uri="{FF2B5EF4-FFF2-40B4-BE49-F238E27FC236}">
                <a16:creationId xmlns:a16="http://schemas.microsoft.com/office/drawing/2014/main" id="{A8E3D8A3-6404-A4EF-31CE-DBC3DC455BD3}"/>
              </a:ext>
            </a:extLst>
          </p:cNvPr>
          <p:cNvPicPr>
            <a:picLocks noRot="1" noChangeAspect="1"/>
          </p:cNvPicPr>
          <p:nvPr>
            <a:videoFile r:link="rId1"/>
          </p:nvPr>
        </p:nvPicPr>
        <p:blipFill>
          <a:blip r:embed="rId4"/>
          <a:stretch>
            <a:fillRect/>
          </a:stretch>
        </p:blipFill>
        <p:spPr>
          <a:xfrm>
            <a:off x="2468663" y="1690825"/>
            <a:ext cx="7254673" cy="40988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70"/>
          <p:cNvSpPr txBox="1">
            <a:spLocks noGrp="1"/>
          </p:cNvSpPr>
          <p:nvPr>
            <p:ph type="title"/>
          </p:nvPr>
        </p:nvSpPr>
        <p:spPr>
          <a:xfrm>
            <a:off x="838200" y="365125"/>
            <a:ext cx="10515600" cy="974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800"/>
              <a:buNone/>
            </a:pPr>
            <a:r>
              <a:rPr lang="en-US" dirty="0">
                <a:latin typeface="Segoe UI" panose="020B0502040204020203" pitchFamily="34" charset="0"/>
                <a:cs typeface="Segoe UI" panose="020B0502040204020203" pitchFamily="34" charset="0"/>
              </a:rPr>
              <a:t>Additional Readings and Resources</a:t>
            </a:r>
            <a:endParaRPr dirty="0">
              <a:latin typeface="Segoe UI" panose="020B0502040204020203" pitchFamily="34" charset="0"/>
              <a:cs typeface="Segoe UI" panose="020B0502040204020203" pitchFamily="34" charset="0"/>
            </a:endParaRPr>
          </a:p>
        </p:txBody>
      </p:sp>
      <p:sp>
        <p:nvSpPr>
          <p:cNvPr id="559" name="Google Shape;559;p70"/>
          <p:cNvSpPr txBox="1">
            <a:spLocks noGrp="1"/>
          </p:cNvSpPr>
          <p:nvPr>
            <p:ph type="body" idx="1"/>
          </p:nvPr>
        </p:nvSpPr>
        <p:spPr>
          <a:xfrm>
            <a:off x="838200" y="1145950"/>
            <a:ext cx="10515600" cy="5107500"/>
          </a:xfrm>
          <a:prstGeom prst="rect">
            <a:avLst/>
          </a:prstGeom>
          <a:noFill/>
          <a:ln>
            <a:noFill/>
          </a:ln>
        </p:spPr>
        <p:txBody>
          <a:bodyPr spcFirstLastPara="1" wrap="square" lIns="91425" tIns="45700" rIns="91425" bIns="45700" anchor="t" anchorCtr="0">
            <a:normAutofit fontScale="25000" lnSpcReduction="20000"/>
          </a:bodyPr>
          <a:lstStyle/>
          <a:p>
            <a:pPr marL="154940" lvl="0" indent="0" algn="l" rtl="0">
              <a:lnSpc>
                <a:spcPct val="100000"/>
              </a:lnSpc>
              <a:spcBef>
                <a:spcPts val="0"/>
              </a:spcBef>
              <a:spcAft>
                <a:spcPts val="0"/>
              </a:spcAft>
              <a:buSzPct val="100000"/>
              <a:buNone/>
            </a:pPr>
            <a:endParaRPr sz="5200" dirty="0">
              <a:latin typeface="Segoe UI" panose="020B0502040204020203" pitchFamily="34" charset="0"/>
              <a:cs typeface="Segoe UI" panose="020B0502040204020203" pitchFamily="34" charset="0"/>
            </a:endParaRPr>
          </a:p>
          <a:p>
            <a:pPr marL="457200" lvl="0" indent="0" algn="l" rtl="0">
              <a:lnSpc>
                <a:spcPct val="100000"/>
              </a:lnSpc>
              <a:spcBef>
                <a:spcPts val="0"/>
              </a:spcBef>
              <a:spcAft>
                <a:spcPts val="0"/>
              </a:spcAft>
              <a:buNone/>
            </a:pPr>
            <a:endParaRPr sz="5200"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4800" b="1" dirty="0">
                <a:latin typeface="Segoe UI" panose="020B0502040204020203" pitchFamily="34" charset="0"/>
                <a:cs typeface="Segoe UI" panose="020B0502040204020203" pitchFamily="34" charset="0"/>
              </a:rPr>
              <a:t>CRFA Examples:</a:t>
            </a:r>
            <a:r>
              <a:rPr lang="en-US" sz="4800" b="1" u="sng" dirty="0">
                <a:solidFill>
                  <a:schemeClr val="hlink"/>
                </a:solidFill>
                <a:latin typeface="Segoe UI" panose="020B0502040204020203" pitchFamily="34" charset="0"/>
                <a:cs typeface="Segoe UI" panose="020B0502040204020203" pitchFamily="34" charset="0"/>
              </a:rPr>
              <a:t> </a:t>
            </a:r>
            <a:r>
              <a:rPr lang="en-US" sz="4800" dirty="0">
                <a:latin typeface="Segoe UI" panose="020B0502040204020203" pitchFamily="34" charset="0"/>
                <a:cs typeface="Segoe UI" panose="020B0502040204020203" pitchFamily="34" charset="0"/>
                <a:hlinkClick r:id="rId3"/>
              </a:rPr>
              <a:t>CRFA Examples (ospi.k12.wa.us)</a:t>
            </a:r>
            <a:r>
              <a:rPr lang="en-US" sz="4800" dirty="0">
                <a:latin typeface="Segoe UI" panose="020B0502040204020203" pitchFamily="34" charset="0"/>
                <a:cs typeface="Segoe UI" panose="020B0502040204020203" pitchFamily="34" charset="0"/>
              </a:rPr>
              <a:t> </a:t>
            </a:r>
          </a:p>
          <a:p>
            <a:pPr marL="154940" lvl="0" indent="0" algn="l" rtl="0">
              <a:lnSpc>
                <a:spcPct val="100000"/>
              </a:lnSpc>
              <a:spcBef>
                <a:spcPts val="0"/>
              </a:spcBef>
              <a:spcAft>
                <a:spcPts val="0"/>
              </a:spcAft>
              <a:buSzPct val="100000"/>
              <a:buNone/>
            </a:pPr>
            <a:endParaRPr lang="en-US" sz="4800"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4800" b="1" dirty="0">
                <a:latin typeface="Segoe UI" panose="020B0502040204020203" pitchFamily="34" charset="0"/>
                <a:cs typeface="Segoe UI" panose="020B0502040204020203" pitchFamily="34" charset="0"/>
              </a:rPr>
              <a:t>CRFA FAQ: </a:t>
            </a:r>
            <a:r>
              <a:rPr lang="en-US" sz="4800" dirty="0">
                <a:latin typeface="Segoe UI" panose="020B0502040204020203" pitchFamily="34" charset="0"/>
                <a:cs typeface="Segoe UI" panose="020B0502040204020203" pitchFamily="34" charset="0"/>
                <a:hlinkClick r:id="rId4"/>
              </a:rPr>
              <a:t>CRFA FAQ (ospi.k12.wa.us)</a:t>
            </a:r>
            <a:endParaRPr sz="4800" dirty="0">
              <a:latin typeface="Segoe UI" panose="020B0502040204020203" pitchFamily="34" charset="0"/>
              <a:cs typeface="Segoe UI" panose="020B0502040204020203" pitchFamily="34" charset="0"/>
            </a:endParaRPr>
          </a:p>
          <a:p>
            <a:pPr marL="457200" lvl="0" indent="0" algn="l" rtl="0">
              <a:lnSpc>
                <a:spcPct val="100000"/>
              </a:lnSpc>
              <a:spcBef>
                <a:spcPts val="0"/>
              </a:spcBef>
              <a:spcAft>
                <a:spcPts val="0"/>
              </a:spcAft>
              <a:buNone/>
            </a:pPr>
            <a:endParaRPr sz="4800"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4800" b="1" dirty="0">
                <a:latin typeface="Segoe UI" panose="020B0502040204020203" pitchFamily="34" charset="0"/>
                <a:cs typeface="Segoe UI" panose="020B0502040204020203" pitchFamily="34" charset="0"/>
              </a:rPr>
              <a:t>CRFA Questions: </a:t>
            </a:r>
            <a:r>
              <a:rPr lang="en-US" sz="4800" dirty="0">
                <a:latin typeface="Segoe UI" panose="020B0502040204020203" pitchFamily="34" charset="0"/>
                <a:cs typeface="Segoe UI" panose="020B0502040204020203" pitchFamily="34" charset="0"/>
                <a:hlinkClick r:id="rId5"/>
              </a:rPr>
              <a:t>Questions that Begin Culturally Responsive Formative Assessment Inquiries (ospi.k12.wa.us)</a:t>
            </a:r>
            <a:endParaRPr lang="en-US" sz="4800" dirty="0">
              <a:latin typeface="Segoe UI" panose="020B0502040204020203" pitchFamily="34" charset="0"/>
              <a:cs typeface="Segoe UI" panose="020B0502040204020203" pitchFamily="34" charset="0"/>
            </a:endParaRPr>
          </a:p>
          <a:p>
            <a:pPr marL="154940" lvl="0" indent="0" algn="l" rtl="0">
              <a:lnSpc>
                <a:spcPct val="100000"/>
              </a:lnSpc>
              <a:spcBef>
                <a:spcPts val="0"/>
              </a:spcBef>
              <a:spcAft>
                <a:spcPts val="0"/>
              </a:spcAft>
              <a:buSzPct val="100000"/>
              <a:buNone/>
            </a:pPr>
            <a:endParaRPr lang="en-US" sz="4800"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4800" b="1" dirty="0">
                <a:latin typeface="Segoe UI" panose="020B0502040204020203" pitchFamily="34" charset="0"/>
                <a:cs typeface="Segoe UI" panose="020B0502040204020203" pitchFamily="34" charset="0"/>
              </a:rPr>
              <a:t>Assessment Terms for Student Growth: </a:t>
            </a:r>
            <a:r>
              <a:rPr lang="en-US" sz="4800" dirty="0">
                <a:latin typeface="Segoe UI" panose="020B0502040204020203" pitchFamily="34" charset="0"/>
                <a:cs typeface="Segoe UI" panose="020B0502040204020203" pitchFamily="34" charset="0"/>
                <a:hlinkClick r:id="rId6"/>
              </a:rPr>
              <a:t>Assessment Terms for Student Growth Goals (ospi.k12.wa.us)</a:t>
            </a:r>
            <a:endParaRPr lang="en-US" sz="4800" dirty="0">
              <a:latin typeface="Segoe UI" panose="020B0502040204020203" pitchFamily="34" charset="0"/>
              <a:cs typeface="Segoe UI" panose="020B0502040204020203" pitchFamily="34" charset="0"/>
            </a:endParaRPr>
          </a:p>
          <a:p>
            <a:pPr marL="154940" lvl="0" indent="0" algn="l" rtl="0">
              <a:lnSpc>
                <a:spcPct val="100000"/>
              </a:lnSpc>
              <a:spcBef>
                <a:spcPts val="0"/>
              </a:spcBef>
              <a:spcAft>
                <a:spcPts val="0"/>
              </a:spcAft>
              <a:buSzPct val="100000"/>
              <a:buNone/>
            </a:pPr>
            <a:endParaRPr lang="en-US" sz="4800" b="1"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4800" b="1" dirty="0">
                <a:latin typeface="Segoe UI" panose="020B0502040204020203" pitchFamily="34" charset="0"/>
                <a:cs typeface="Segoe UI" panose="020B0502040204020203" pitchFamily="34" charset="0"/>
              </a:rPr>
              <a:t>Culturally Responsive Education in the Classroom - An Equity Framework for Pedagogy -Dr. Adeyemi Stembridge</a:t>
            </a:r>
            <a:endParaRPr sz="4800" b="1" dirty="0">
              <a:latin typeface="Segoe UI" panose="020B0502040204020203" pitchFamily="34" charset="0"/>
              <a:cs typeface="Segoe UI" panose="020B0502040204020203" pitchFamily="34" charset="0"/>
            </a:endParaRPr>
          </a:p>
          <a:p>
            <a:pPr marL="457200" lvl="0" indent="0" algn="l" rtl="0">
              <a:lnSpc>
                <a:spcPct val="100000"/>
              </a:lnSpc>
              <a:spcBef>
                <a:spcPts val="0"/>
              </a:spcBef>
              <a:spcAft>
                <a:spcPts val="0"/>
              </a:spcAft>
              <a:buNone/>
            </a:pPr>
            <a:r>
              <a:rPr lang="en-US" sz="5200" dirty="0">
                <a:latin typeface="Segoe UI" panose="020B0502040204020203" pitchFamily="34" charset="0"/>
                <a:cs typeface="Segoe UI" panose="020B0502040204020203" pitchFamily="34" charset="0"/>
              </a:rPr>
              <a:t> </a:t>
            </a:r>
            <a:endParaRPr sz="5200"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4800" b="1" dirty="0">
                <a:solidFill>
                  <a:srgbClr val="000000"/>
                </a:solidFill>
                <a:latin typeface="Segoe UI" panose="020B0502040204020203" pitchFamily="34" charset="0"/>
                <a:cs typeface="Segoe UI" panose="020B0502040204020203" pitchFamily="34" charset="0"/>
              </a:rPr>
              <a:t>Street Data: A Next </a:t>
            </a:r>
            <a:r>
              <a:rPr lang="en-US" sz="4800" b="1" dirty="0">
                <a:solidFill>
                  <a:srgbClr val="000000"/>
                </a:solidFill>
                <a:highlight>
                  <a:srgbClr val="F9F9F9"/>
                </a:highlight>
                <a:latin typeface="Segoe UI" panose="020B0502040204020203" pitchFamily="34" charset="0"/>
                <a:cs typeface="Segoe UI" panose="020B0502040204020203" pitchFamily="34" charset="0"/>
              </a:rPr>
              <a:t>Generation Model for Equity, Pedagogy, and School Transformation</a:t>
            </a:r>
            <a:r>
              <a:rPr lang="en-US" sz="4800" dirty="0">
                <a:solidFill>
                  <a:srgbClr val="000000"/>
                </a:solidFill>
                <a:highlight>
                  <a:srgbClr val="F9F9F9"/>
                </a:highlight>
                <a:latin typeface="Segoe UI" panose="020B0502040204020203" pitchFamily="34" charset="0"/>
                <a:cs typeface="Segoe UI" panose="020B0502040204020203" pitchFamily="34" charset="0"/>
              </a:rPr>
              <a:t> </a:t>
            </a:r>
            <a:r>
              <a:rPr lang="en-US" sz="4800" u="sng" dirty="0">
                <a:solidFill>
                  <a:schemeClr val="hlink"/>
                </a:solidFill>
                <a:latin typeface="Segoe UI" panose="020B0502040204020203" pitchFamily="34" charset="0"/>
                <a:cs typeface="Segoe UI" panose="020B0502040204020203" pitchFamily="34" charset="0"/>
                <a:hlinkClick r:id="rId7"/>
              </a:rPr>
              <a:t>https://www.youtube.com/watch?v=69-hTpX9HRw</a:t>
            </a:r>
            <a:endParaRPr lang="en-US" sz="4800" u="sng" dirty="0">
              <a:solidFill>
                <a:schemeClr val="hlink"/>
              </a:solidFill>
              <a:latin typeface="Segoe UI" panose="020B0502040204020203" pitchFamily="34" charset="0"/>
              <a:cs typeface="Segoe UI" panose="020B0502040204020203" pitchFamily="34" charset="0"/>
            </a:endParaRPr>
          </a:p>
          <a:p>
            <a:pPr marL="154940" lvl="0" indent="0" algn="l" rtl="0">
              <a:lnSpc>
                <a:spcPct val="100000"/>
              </a:lnSpc>
              <a:spcBef>
                <a:spcPts val="0"/>
              </a:spcBef>
              <a:spcAft>
                <a:spcPts val="0"/>
              </a:spcAft>
              <a:buSzPct val="100000"/>
              <a:buNone/>
            </a:pPr>
            <a:endParaRPr lang="en-US" sz="5200" u="sng"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4800" b="1" dirty="0">
                <a:solidFill>
                  <a:srgbClr val="231F20"/>
                </a:solidFill>
                <a:highlight>
                  <a:srgbClr val="FFFFFF"/>
                </a:highlight>
                <a:latin typeface="Segoe UI" panose="020B0502040204020203" pitchFamily="34" charset="0"/>
                <a:cs typeface="Segoe UI" panose="020B0502040204020203" pitchFamily="34" charset="0"/>
              </a:rPr>
              <a:t>A Culturally Responsive Classroom Assessment Framework </a:t>
            </a:r>
            <a:r>
              <a:rPr lang="en-US" sz="4800" u="sng" dirty="0">
                <a:solidFill>
                  <a:schemeClr val="accent3"/>
                </a:solidFill>
                <a:latin typeface="Segoe UI" panose="020B0502040204020203" pitchFamily="34" charset="0"/>
                <a:cs typeface="Segoe UI" panose="020B0502040204020203" pitchFamily="34" charset="0"/>
                <a:hlinkClick r:id="rId8">
                  <a:extLst>
                    <a:ext uri="{A12FA001-AC4F-418D-AE19-62706E023703}">
                      <ahyp:hlinkClr xmlns:ahyp="http://schemas.microsoft.com/office/drawing/2018/hyperlinkcolor" val="tx"/>
                    </a:ext>
                  </a:extLst>
                </a:hlinkClick>
              </a:rPr>
              <a:t>https://www.nciea.org/blog/a-culturally-responsive-classroom-assessment-framework/</a:t>
            </a:r>
            <a:endParaRPr lang="en-US" sz="4800" u="sng" dirty="0">
              <a:solidFill>
                <a:schemeClr val="accent3"/>
              </a:solidFill>
              <a:latin typeface="Segoe UI" panose="020B0502040204020203" pitchFamily="34" charset="0"/>
              <a:cs typeface="Segoe UI" panose="020B0502040204020203" pitchFamily="34" charset="0"/>
            </a:endParaRPr>
          </a:p>
          <a:p>
            <a:pPr marL="154940" lvl="0" indent="0" algn="l" rtl="0">
              <a:lnSpc>
                <a:spcPct val="100000"/>
              </a:lnSpc>
              <a:spcBef>
                <a:spcPts val="0"/>
              </a:spcBef>
              <a:spcAft>
                <a:spcPts val="0"/>
              </a:spcAft>
              <a:buSzPct val="100000"/>
              <a:buNone/>
            </a:pPr>
            <a:endParaRPr lang="en-US" sz="4800" u="sng" dirty="0">
              <a:solidFill>
                <a:srgbClr val="1D1A1A"/>
              </a:solidFill>
              <a:highlight>
                <a:srgbClr val="FFFFFF"/>
              </a:highlight>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4800" b="1" dirty="0">
                <a:latin typeface="Segoe UI" panose="020B0502040204020203" pitchFamily="34" charset="0"/>
                <a:cs typeface="Segoe UI" panose="020B0502040204020203" pitchFamily="34" charset="0"/>
              </a:rPr>
              <a:t>Working Toward </a:t>
            </a:r>
            <a:r>
              <a:rPr lang="en-US" sz="4800" b="1" dirty="0">
                <a:solidFill>
                  <a:srgbClr val="1D1A1A"/>
                </a:solidFill>
                <a:highlight>
                  <a:srgbClr val="FFFFFF"/>
                </a:highlight>
                <a:latin typeface="Segoe UI" panose="020B0502040204020203" pitchFamily="34" charset="0"/>
                <a:cs typeface="Segoe UI" panose="020B0502040204020203" pitchFamily="34" charset="0"/>
              </a:rPr>
              <a:t>Culturally Responsive Assessment Practices: </a:t>
            </a:r>
            <a:r>
              <a:rPr lang="en-US" sz="4800" u="sng" dirty="0">
                <a:solidFill>
                  <a:schemeClr val="hlink"/>
                </a:solidFill>
                <a:latin typeface="Segoe UI" panose="020B0502040204020203" pitchFamily="34" charset="0"/>
                <a:cs typeface="Segoe UI" panose="020B0502040204020203" pitchFamily="34" charset="0"/>
                <a:hlinkClick r:id="rId9"/>
              </a:rPr>
              <a:t>https://ncte.org/blog/2020/02/working-toward-culturally-responsive-assessment-practices/</a:t>
            </a:r>
            <a:endParaRPr lang="en-US" sz="4800" u="sng" dirty="0">
              <a:solidFill>
                <a:schemeClr val="hlink"/>
              </a:solidFill>
              <a:latin typeface="Segoe UI" panose="020B0502040204020203" pitchFamily="34" charset="0"/>
              <a:cs typeface="Segoe UI" panose="020B0502040204020203" pitchFamily="34" charset="0"/>
            </a:endParaRPr>
          </a:p>
          <a:p>
            <a:pPr marL="154940" lvl="0" indent="0" algn="l" rtl="0">
              <a:lnSpc>
                <a:spcPct val="100000"/>
              </a:lnSpc>
              <a:spcBef>
                <a:spcPts val="0"/>
              </a:spcBef>
              <a:spcAft>
                <a:spcPts val="0"/>
              </a:spcAft>
              <a:buSzPct val="100000"/>
              <a:buNone/>
            </a:pPr>
            <a:endParaRPr lang="en-US" sz="4800" u="sng" dirty="0">
              <a:solidFill>
                <a:schemeClr val="hlink"/>
              </a:solidFill>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4800" b="1" dirty="0">
                <a:latin typeface="Segoe UI" panose="020B0502040204020203" pitchFamily="34" charset="0"/>
                <a:cs typeface="Segoe UI" panose="020B0502040204020203" pitchFamily="34" charset="0"/>
              </a:rPr>
              <a:t>Asset Based Feedback Protocol:</a:t>
            </a:r>
            <a:r>
              <a:rPr lang="en-US" sz="4800" dirty="0">
                <a:latin typeface="Segoe UI" panose="020B0502040204020203" pitchFamily="34" charset="0"/>
                <a:cs typeface="Segoe UI" panose="020B0502040204020203" pitchFamily="34" charset="0"/>
              </a:rPr>
              <a:t> </a:t>
            </a:r>
            <a:r>
              <a:rPr lang="en-US" sz="4800" u="sng" dirty="0">
                <a:solidFill>
                  <a:srgbClr val="0563C1"/>
                </a:solidFill>
                <a:latin typeface="Segoe UI" panose="020B0502040204020203" pitchFamily="34" charset="0"/>
                <a:cs typeface="Segoe UI" panose="020B0502040204020203" pitchFamily="34" charset="0"/>
                <a:hlinkClick r:id="rId10">
                  <a:extLst>
                    <a:ext uri="{A12FA001-AC4F-418D-AE19-62706E023703}">
                      <ahyp:hlinkClr xmlns:ahyp="http://schemas.microsoft.com/office/drawing/2018/hyperlinkcolor" val="tx"/>
                    </a:ext>
                  </a:extLst>
                </a:hlinkClick>
              </a:rPr>
              <a:t>https://docs.google.com/document/d/142shKpEzI5LgMZHnl5J5ejfGkI2FqNeeliONmJ3UUls/edit</a:t>
            </a:r>
            <a:endParaRPr lang="en-US" sz="4800" u="sng" dirty="0">
              <a:solidFill>
                <a:srgbClr val="0563C1"/>
              </a:solidFill>
              <a:latin typeface="Segoe UI" panose="020B0502040204020203" pitchFamily="34" charset="0"/>
              <a:cs typeface="Segoe UI" panose="020B0502040204020203" pitchFamily="34" charset="0"/>
            </a:endParaRPr>
          </a:p>
          <a:p>
            <a:pPr marL="154940" lvl="0" indent="0" algn="l" rtl="0">
              <a:lnSpc>
                <a:spcPct val="100000"/>
              </a:lnSpc>
              <a:spcBef>
                <a:spcPts val="0"/>
              </a:spcBef>
              <a:spcAft>
                <a:spcPts val="0"/>
              </a:spcAft>
              <a:buSzPct val="100000"/>
              <a:buNone/>
            </a:pPr>
            <a:endParaRPr lang="en-US" sz="4800" u="sng" dirty="0">
              <a:solidFill>
                <a:srgbClr val="000000"/>
              </a:solidFill>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4800" b="1" dirty="0">
                <a:solidFill>
                  <a:srgbClr val="1F1F1F"/>
                </a:solidFill>
                <a:highlight>
                  <a:srgbClr val="FFFFFF"/>
                </a:highlight>
                <a:latin typeface="Segoe UI" panose="020B0502040204020203" pitchFamily="34" charset="0"/>
                <a:cs typeface="Segoe UI" panose="020B0502040204020203" pitchFamily="34" charset="0"/>
              </a:rPr>
              <a:t>Street Data: A New Grammar for Educational Equity: </a:t>
            </a:r>
            <a:r>
              <a:rPr lang="en-US" sz="4800" u="sng" dirty="0">
                <a:solidFill>
                  <a:srgbClr val="0563C1"/>
                </a:solidFill>
                <a:latin typeface="Segoe UI" panose="020B0502040204020203" pitchFamily="34" charset="0"/>
                <a:cs typeface="Segoe UI" panose="020B0502040204020203" pitchFamily="34" charset="0"/>
                <a:hlinkClick r:id="rId11">
                  <a:extLst>
                    <a:ext uri="{A12FA001-AC4F-418D-AE19-62706E023703}">
                      <ahyp:hlinkClr xmlns:ahyp="http://schemas.microsoft.com/office/drawing/2018/hyperlinkcolor" val="tx"/>
                    </a:ext>
                  </a:extLst>
                </a:hlinkClick>
              </a:rPr>
              <a:t>https://www.edweek.org/leadership/opinion-street-data-a-new-grammar-for-educational-equity/2019/0</a:t>
            </a:r>
            <a:endParaRPr sz="4800" dirty="0">
              <a:solidFill>
                <a:srgbClr val="000000"/>
              </a:solidFill>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None/>
            </a:pPr>
            <a:endParaRPr sz="4300" dirty="0">
              <a:solidFill>
                <a:srgbClr val="000000"/>
              </a:solidFill>
              <a:latin typeface="Segoe UI" panose="020B0502040204020203" pitchFamily="34" charset="0"/>
              <a:cs typeface="Segoe UI" panose="020B0502040204020203" pitchFamily="34" charset="0"/>
            </a:endParaRPr>
          </a:p>
          <a:p>
            <a:pPr marL="914400" lvl="0" indent="0" algn="l" rtl="0">
              <a:lnSpc>
                <a:spcPct val="115000"/>
              </a:lnSpc>
              <a:spcBef>
                <a:spcPts val="0"/>
              </a:spcBef>
              <a:spcAft>
                <a:spcPts val="600"/>
              </a:spcAft>
              <a:buNone/>
            </a:pPr>
            <a:endParaRPr sz="2900" dirty="0"/>
          </a:p>
        </p:txBody>
      </p:sp>
      <p:sp>
        <p:nvSpPr>
          <p:cNvPr id="560" name="Google Shape;560;p7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457200" lvl="0" indent="0" algn="ctr" rtl="0">
              <a:spcBef>
                <a:spcPts val="1000"/>
              </a:spcBef>
              <a:spcAft>
                <a:spcPts val="0"/>
              </a:spcAft>
              <a:buNone/>
            </a:pPr>
            <a:endParaRPr dirty="0">
              <a:solidFill>
                <a:srgbClr val="000000"/>
              </a:solidFill>
              <a:latin typeface="Calibri"/>
              <a:ea typeface="Calibri"/>
              <a:cs typeface="Calibri"/>
              <a:sym typeface="Calibri"/>
            </a:endParaRPr>
          </a:p>
          <a:p>
            <a:pPr marL="457200" lvl="0" indent="0" algn="ctr" rtl="0">
              <a:spcBef>
                <a:spcPts val="1000"/>
              </a:spcBef>
              <a:spcAft>
                <a:spcPts val="0"/>
              </a:spcAft>
              <a:buNone/>
            </a:pPr>
            <a:r>
              <a:rPr lang="en-US" dirty="0">
                <a:solidFill>
                  <a:srgbClr val="000000"/>
                </a:solidFill>
                <a:latin typeface="Segoe UI" panose="020B0502040204020203" pitchFamily="34" charset="0"/>
                <a:ea typeface="Calibri"/>
                <a:cs typeface="Segoe UI" panose="020B0502040204020203" pitchFamily="34" charset="0"/>
                <a:sym typeface="Calibri"/>
              </a:rPr>
              <a:t>Culturally Responsive Assessment and Feedback</a:t>
            </a:r>
            <a:endParaRPr dirty="0">
              <a:solidFill>
                <a:srgbClr val="000000"/>
              </a:solidFill>
              <a:latin typeface="Segoe UI" panose="020B0502040204020203" pitchFamily="34" charset="0"/>
              <a:ea typeface="Calibri"/>
              <a:cs typeface="Segoe UI" panose="020B0502040204020203" pitchFamily="34" charset="0"/>
              <a:sym typeface="Calibri"/>
            </a:endParaRPr>
          </a:p>
          <a:p>
            <a:pPr marL="0" lvl="0" indent="0" algn="l" rtl="0">
              <a:spcBef>
                <a:spcPts val="0"/>
              </a:spcBef>
              <a:spcAft>
                <a:spcPts val="0"/>
              </a:spcAft>
              <a:buNone/>
            </a:pPr>
            <a:endParaRPr dirty="0">
              <a:solidFill>
                <a:srgbClr val="000000"/>
              </a:solidFill>
              <a:latin typeface="Calibri"/>
              <a:ea typeface="Calibri"/>
              <a:cs typeface="Calibri"/>
              <a:sym typeface="Calibri"/>
            </a:endParaRPr>
          </a:p>
        </p:txBody>
      </p:sp>
      <p:sp>
        <p:nvSpPr>
          <p:cNvPr id="567" name="Google Shape;567;p71"/>
          <p:cNvSpPr txBox="1">
            <a:spLocks noGrp="1"/>
          </p:cNvSpPr>
          <p:nvPr>
            <p:ph type="body" idx="1"/>
          </p:nvPr>
        </p:nvSpPr>
        <p:spPr>
          <a:xfrm>
            <a:off x="838200" y="1825625"/>
            <a:ext cx="10515600" cy="4255800"/>
          </a:xfrm>
          <a:prstGeom prst="rect">
            <a:avLst/>
          </a:prstGeom>
        </p:spPr>
        <p:txBody>
          <a:bodyPr spcFirstLastPara="1" wrap="square" lIns="91425" tIns="45700" rIns="91425" bIns="45700" anchor="t" anchorCtr="0">
            <a:normAutofit/>
          </a:bodyPr>
          <a:lstStyle/>
          <a:p>
            <a:pPr marL="457200" lvl="0" indent="0" algn="ctr" rtl="0">
              <a:spcBef>
                <a:spcPts val="1000"/>
              </a:spcBef>
              <a:spcAft>
                <a:spcPts val="0"/>
              </a:spcAft>
              <a:buNone/>
            </a:pPr>
            <a:endParaRPr sz="2300" dirty="0">
              <a:solidFill>
                <a:srgbClr val="000000"/>
              </a:solidFill>
              <a:latin typeface="Calibri"/>
              <a:ea typeface="Calibri"/>
              <a:cs typeface="Calibri"/>
              <a:sym typeface="Calibri"/>
            </a:endParaRPr>
          </a:p>
          <a:p>
            <a:pPr marL="0" lvl="0" indent="0" algn="ctr" rtl="0">
              <a:spcBef>
                <a:spcPts val="1000"/>
              </a:spcBef>
              <a:spcAft>
                <a:spcPts val="0"/>
              </a:spcAft>
              <a:buNone/>
            </a:pPr>
            <a:r>
              <a:rPr lang="en-US" sz="2550" i="1" dirty="0">
                <a:solidFill>
                  <a:srgbClr val="231F20"/>
                </a:solidFill>
                <a:highlight>
                  <a:srgbClr val="FFFFFF"/>
                </a:highlight>
                <a:latin typeface="Segoe UI" panose="020B0502040204020203" pitchFamily="34" charset="0"/>
                <a:cs typeface="Segoe UI" panose="020B0502040204020203" pitchFamily="34" charset="0"/>
              </a:rPr>
              <a:t>“Assessment practices do far more than provide information; they shape people’s understanding about what is important to learn, what learning is, and who learners are.”   </a:t>
            </a:r>
            <a:endParaRPr sz="2550" i="1" dirty="0">
              <a:solidFill>
                <a:srgbClr val="231F20"/>
              </a:solidFill>
              <a:highlight>
                <a:srgbClr val="FFFFFF"/>
              </a:highlight>
              <a:latin typeface="Segoe UI" panose="020B0502040204020203" pitchFamily="34" charset="0"/>
              <a:cs typeface="Segoe UI" panose="020B0502040204020203" pitchFamily="34" charset="0"/>
            </a:endParaRPr>
          </a:p>
          <a:p>
            <a:pPr marL="0" lvl="0" indent="0" algn="ctr" rtl="0">
              <a:spcBef>
                <a:spcPts val="1000"/>
              </a:spcBef>
              <a:spcAft>
                <a:spcPts val="0"/>
              </a:spcAft>
              <a:buNone/>
            </a:pPr>
            <a:r>
              <a:rPr lang="en-US" sz="1400" i="1" dirty="0">
                <a:solidFill>
                  <a:srgbClr val="231F20"/>
                </a:solidFill>
                <a:highlight>
                  <a:srgbClr val="FFFFFF"/>
                </a:highlight>
                <a:latin typeface="Segoe UI" panose="020B0502040204020203" pitchFamily="34" charset="0"/>
                <a:cs typeface="Segoe UI" panose="020B0502040204020203" pitchFamily="34" charset="0"/>
              </a:rPr>
              <a:t>Assessment, Equity, and Opportunity to Learn, Moss, 2008, p. 254 </a:t>
            </a:r>
            <a:endParaRPr sz="1400" dirty="0">
              <a:latin typeface="Segoe UI" panose="020B0502040204020203" pitchFamily="34" charset="0"/>
              <a:cs typeface="Segoe UI" panose="020B0502040204020203" pitchFamily="34" charset="0"/>
            </a:endParaRPr>
          </a:p>
          <a:p>
            <a:pPr marL="457200" lvl="0" indent="0" algn="l" rtl="0">
              <a:spcBef>
                <a:spcPts val="1000"/>
              </a:spcBef>
              <a:spcAft>
                <a:spcPts val="0"/>
              </a:spcAft>
              <a:buNone/>
            </a:pPr>
            <a:endParaRPr sz="1400" dirty="0">
              <a:solidFill>
                <a:srgbClr val="000000"/>
              </a:solidFill>
              <a:latin typeface="Segoe UI" panose="020B0502040204020203" pitchFamily="34" charset="0"/>
              <a:cs typeface="Segoe UI" panose="020B0502040204020203" pitchFamily="34" charset="0"/>
            </a:endParaRPr>
          </a:p>
          <a:p>
            <a:pPr marL="457200" lvl="0" indent="0" algn="l" rtl="0">
              <a:spcBef>
                <a:spcPts val="1000"/>
              </a:spcBef>
              <a:spcAft>
                <a:spcPts val="0"/>
              </a:spcAft>
              <a:buNone/>
            </a:pPr>
            <a:endParaRPr sz="1400" dirty="0">
              <a:solidFill>
                <a:srgbClr val="000000"/>
              </a:solidFill>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2400" dirty="0">
                <a:solidFill>
                  <a:srgbClr val="000000"/>
                </a:solidFill>
                <a:latin typeface="Segoe UI" panose="020B0502040204020203" pitchFamily="34" charset="0"/>
                <a:cs typeface="Segoe UI" panose="020B0502040204020203" pitchFamily="34" charset="0"/>
              </a:rPr>
              <a:t>National Board for Professional Teaching Standards: Knowledge of Students</a:t>
            </a:r>
            <a:endParaRPr sz="2400" dirty="0">
              <a:solidFill>
                <a:srgbClr val="000000"/>
              </a:solidFill>
              <a:latin typeface="Segoe UI" panose="020B0502040204020203" pitchFamily="34" charset="0"/>
              <a:cs typeface="Segoe UI" panose="020B0502040204020203" pitchFamily="34" charset="0"/>
            </a:endParaRPr>
          </a:p>
          <a:p>
            <a:pPr marL="457200" lvl="0" indent="0" algn="l" rtl="0">
              <a:spcBef>
                <a:spcPts val="1000"/>
              </a:spcBef>
              <a:spcAft>
                <a:spcPts val="0"/>
              </a:spcAft>
              <a:buNone/>
            </a:pPr>
            <a:r>
              <a:rPr lang="en-US" sz="2400" dirty="0">
                <a:solidFill>
                  <a:srgbClr val="000000"/>
                </a:solidFill>
                <a:latin typeface="Segoe UI" panose="020B0502040204020203" pitchFamily="34" charset="0"/>
                <a:cs typeface="Segoe UI" panose="020B0502040204020203" pitchFamily="34" charset="0"/>
              </a:rPr>
              <a:t>“</a:t>
            </a:r>
            <a:r>
              <a:rPr lang="en-US" sz="2400" i="1" dirty="0">
                <a:solidFill>
                  <a:srgbClr val="000000"/>
                </a:solidFill>
                <a:latin typeface="Segoe UI" panose="020B0502040204020203" pitchFamily="34" charset="0"/>
                <a:cs typeface="Segoe UI" panose="020B0502040204020203" pitchFamily="34" charset="0"/>
              </a:rPr>
              <a:t>Accomplished teachers know that the interests young people share can provide contexts for engaging students in learning</a:t>
            </a:r>
            <a:r>
              <a:rPr lang="en-US" sz="2400" dirty="0">
                <a:solidFill>
                  <a:srgbClr val="000000"/>
                </a:solidFill>
                <a:latin typeface="Segoe UI" panose="020B0502040204020203" pitchFamily="34" charset="0"/>
                <a:cs typeface="Segoe UI" panose="020B0502040204020203" pitchFamily="34" charset="0"/>
              </a:rPr>
              <a:t>.”  </a:t>
            </a:r>
            <a:endParaRPr sz="2400" dirty="0">
              <a:solidFill>
                <a:srgbClr val="000000"/>
              </a:solidFill>
              <a:latin typeface="Segoe UI" panose="020B0502040204020203" pitchFamily="34" charset="0"/>
              <a:cs typeface="Segoe UI" panose="020B0502040204020203" pitchFamily="34" charset="0"/>
            </a:endParaRPr>
          </a:p>
          <a:p>
            <a:pPr marL="0" lvl="0" indent="0" algn="ctr" rtl="0">
              <a:spcBef>
                <a:spcPts val="1000"/>
              </a:spcBef>
              <a:spcAft>
                <a:spcPts val="0"/>
              </a:spcAft>
              <a:buNone/>
            </a:pPr>
            <a:endParaRPr sz="2400" dirty="0"/>
          </a:p>
          <a:p>
            <a:pPr marL="0" lvl="0" indent="0" algn="ctr" rtl="0">
              <a:spcBef>
                <a:spcPts val="1000"/>
              </a:spcBef>
              <a:spcAft>
                <a:spcPts val="0"/>
              </a:spcAft>
              <a:buNone/>
            </a:pPr>
            <a:endParaRPr sz="3200" dirty="0"/>
          </a:p>
        </p:txBody>
      </p:sp>
      <p:sp>
        <p:nvSpPr>
          <p:cNvPr id="568" name="Google Shape;568;p71"/>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dirty="0">
                <a:latin typeface="Segoe UI" panose="020B0502040204020203" pitchFamily="34" charset="0"/>
                <a:cs typeface="Segoe UI" panose="020B0502040204020203" pitchFamily="34" charset="0"/>
              </a:rPr>
              <a:t>Thank you!</a:t>
            </a:r>
            <a:endParaRPr dirty="0">
              <a:latin typeface="Segoe UI" panose="020B0502040204020203" pitchFamily="34" charset="0"/>
              <a:cs typeface="Segoe UI" panose="020B0502040204020203" pitchFamily="34" charset="0"/>
            </a:endParaRPr>
          </a:p>
        </p:txBody>
      </p:sp>
      <p:pic>
        <p:nvPicPr>
          <p:cNvPr id="414" name="Google Shape;414;p50" descr="Glass Apple sitting on a table"/>
          <p:cNvPicPr preferRelativeResize="0"/>
          <p:nvPr/>
        </p:nvPicPr>
        <p:blipFill rotWithShape="1">
          <a:blip r:embed="rId3">
            <a:alphaModFix/>
          </a:blip>
          <a:srcRect l="10748" r="6571" b="2"/>
          <a:stretch/>
        </p:blipFill>
        <p:spPr>
          <a:xfrm>
            <a:off x="6172200" y="1825625"/>
            <a:ext cx="5181600" cy="4183289"/>
          </a:xfrm>
          <a:prstGeom prst="rect">
            <a:avLst/>
          </a:prstGeom>
          <a:noFill/>
          <a:ln>
            <a:noFill/>
          </a:ln>
        </p:spPr>
      </p:pic>
      <p:sp>
        <p:nvSpPr>
          <p:cNvPr id="415" name="Google Shape;415;p5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25</a:t>
            </a:fld>
            <a:endParaRPr sz="1600" b="0" i="0" u="none" strike="noStrike" cap="none">
              <a:solidFill>
                <a:srgbClr val="40403D"/>
              </a:solidFill>
              <a:latin typeface="Quattrocento Sans"/>
              <a:ea typeface="Quattrocento Sans"/>
              <a:cs typeface="Quattrocento Sans"/>
              <a:sym typeface="Quattrocento Sans"/>
            </a:endParaRPr>
          </a:p>
        </p:txBody>
      </p:sp>
      <p:sp>
        <p:nvSpPr>
          <p:cNvPr id="2" name="Text Placeholder 1">
            <a:extLst>
              <a:ext uri="{FF2B5EF4-FFF2-40B4-BE49-F238E27FC236}">
                <a16:creationId xmlns:a16="http://schemas.microsoft.com/office/drawing/2014/main" id="{B3D499A9-5535-56BA-3299-5B3564BC73FC}"/>
              </a:ext>
            </a:extLst>
          </p:cNvPr>
          <p:cNvSpPr>
            <a:spLocks noGrp="1"/>
          </p:cNvSpPr>
          <p:nvPr>
            <p:ph type="body" idx="1"/>
          </p:nvPr>
        </p:nvSpPr>
        <p:spPr>
          <a:xfrm>
            <a:off x="511445" y="1468984"/>
            <a:ext cx="5508356" cy="4784548"/>
          </a:xfrm>
        </p:spPr>
        <p:txBody>
          <a:bodyPr vert="horz" lIns="91440" tIns="45720" rIns="91440" bIns="45720" rtlCol="0" anchor="t">
            <a:normAutofit fontScale="85000" lnSpcReduction="20000"/>
          </a:bodyPr>
          <a:lstStyle/>
          <a:p>
            <a:pPr marL="0" indent="0">
              <a:buNone/>
            </a:pPr>
            <a:r>
              <a:rPr lang="en-US" dirty="0">
                <a:latin typeface="Segoe UI" panose="020B0502040204020203" pitchFamily="34" charset="0"/>
                <a:cs typeface="Segoe UI" panose="020B0502040204020203" pitchFamily="34" charset="0"/>
              </a:rPr>
              <a:t>We’d like to honor and acknowledge the thought, time and effort that went into creating this module, and offer thanks to the module developers:</a:t>
            </a:r>
          </a:p>
          <a:p>
            <a:pPr marL="0" indent="0">
              <a:buNone/>
            </a:pPr>
            <a:r>
              <a:rPr lang="en-US" b="1" dirty="0">
                <a:latin typeface="Segoe UI" panose="020B0502040204020203" pitchFamily="34" charset="0"/>
                <a:cs typeface="Segoe UI" panose="020B0502040204020203" pitchFamily="34" charset="0"/>
              </a:rPr>
              <a:t>Patricia Beuke</a:t>
            </a:r>
            <a:r>
              <a:rPr lang="en-US" dirty="0">
                <a:latin typeface="Segoe UI" panose="020B0502040204020203" pitchFamily="34" charset="0"/>
                <a:cs typeface="Segoe UI" panose="020B0502040204020203" pitchFamily="34" charset="0"/>
              </a:rPr>
              <a:t>, OESD 114 and Danielson Framework Specialist</a:t>
            </a:r>
          </a:p>
          <a:p>
            <a:pPr marL="0" indent="0">
              <a:buNone/>
            </a:pPr>
            <a:r>
              <a:rPr lang="en-US" b="1" dirty="0">
                <a:latin typeface="Segoe UI" panose="020B0502040204020203" pitchFamily="34" charset="0"/>
                <a:cs typeface="Segoe UI" panose="020B0502040204020203" pitchFamily="34" charset="0"/>
              </a:rPr>
              <a:t>Joy Lansdowne</a:t>
            </a:r>
            <a:r>
              <a:rPr lang="en-US" dirty="0">
                <a:latin typeface="Segoe UI" panose="020B0502040204020203" pitchFamily="34" charset="0"/>
                <a:cs typeface="Segoe UI" panose="020B0502040204020203" pitchFamily="34" charset="0"/>
              </a:rPr>
              <a:t>, formerly ESD 101 and Marzano Framework Specialist</a:t>
            </a:r>
          </a:p>
          <a:p>
            <a:pPr marL="0" indent="0">
              <a:buNone/>
            </a:pPr>
            <a:endParaRPr lang="en-US" dirty="0">
              <a:latin typeface="Segoe UI" panose="020B0502040204020203" pitchFamily="34" charset="0"/>
              <a:cs typeface="Segoe UI" panose="020B0502040204020203" pitchFamily="34" charset="0"/>
            </a:endParaRPr>
          </a:p>
          <a:p>
            <a:pPr marL="0" indent="0">
              <a:buNone/>
            </a:pPr>
            <a:r>
              <a:rPr lang="en-US" dirty="0">
                <a:latin typeface="Segoe UI" panose="020B0502040204020203" pitchFamily="34" charset="0"/>
                <a:cs typeface="Segoe UI" panose="020B0502040204020203" pitchFamily="34" charset="0"/>
              </a:rPr>
              <a:t>In appreciation for their work and in acknowledgement to others who have contributed:</a:t>
            </a:r>
          </a:p>
          <a:p>
            <a:r>
              <a:rPr lang="en-US" i="1" dirty="0">
                <a:latin typeface="Segoe UI" panose="020B0502040204020203" pitchFamily="34" charset="0"/>
                <a:cs typeface="Segoe UI" panose="020B0502040204020203" pitchFamily="34" charset="0"/>
              </a:rPr>
              <a:t>Maja Wilson, OSPI</a:t>
            </a:r>
            <a:endParaRPr lang="en-US" dirty="0">
              <a:latin typeface="Segoe UI" panose="020B0502040204020203" pitchFamily="34" charset="0"/>
              <a:cs typeface="Segoe UI" panose="020B0502040204020203" pitchFamily="34" charset="0"/>
            </a:endParaRPr>
          </a:p>
          <a:p>
            <a:r>
              <a:rPr lang="en-US" i="1" dirty="0">
                <a:latin typeface="Segoe UI" panose="020B0502040204020203" pitchFamily="34" charset="0"/>
                <a:cs typeface="Segoe UI" panose="020B0502040204020203" pitchFamily="34" charset="0"/>
              </a:rPr>
              <a:t>Serena O'Neill, OSPI</a:t>
            </a:r>
          </a:p>
          <a:p>
            <a:pPr marL="0" indent="0">
              <a:buNone/>
            </a:pPr>
            <a:endParaRPr lang="en-US" dirty="0"/>
          </a:p>
          <a:p>
            <a:pPr marL="0" indent="0">
              <a:buNone/>
            </a:pPr>
            <a:endParaRPr lang="en-US" dirty="0">
              <a:cs typeface="Calibri" panose="020F0502020204030204"/>
            </a:endParaRPr>
          </a:p>
          <a:p>
            <a:pPr marL="0" indent="0">
              <a:buNone/>
            </a:pPr>
            <a:endParaRPr lang="en-US" dirty="0">
              <a:cs typeface="Calibri" panose="020F050202020403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0E5"/>
        </a:solidFill>
        <a:effectLst/>
      </p:bgPr>
    </p:bg>
    <p:spTree>
      <p:nvGrpSpPr>
        <p:cNvPr id="1" name="Shape 384"/>
        <p:cNvGrpSpPr/>
        <p:nvPr/>
      </p:nvGrpSpPr>
      <p:grpSpPr>
        <a:xfrm>
          <a:off x="0" y="0"/>
          <a:ext cx="0" cy="0"/>
          <a:chOff x="0" y="0"/>
          <a:chExt cx="0" cy="0"/>
        </a:xfrm>
      </p:grpSpPr>
      <p:sp>
        <p:nvSpPr>
          <p:cNvPr id="385" name="Google Shape;385;p50"/>
          <p:cNvSpPr txBox="1">
            <a:spLocks noGrp="1"/>
          </p:cNvSpPr>
          <p:nvPr>
            <p:ph type="title"/>
          </p:nvPr>
        </p:nvSpPr>
        <p:spPr>
          <a:xfrm>
            <a:off x="1055175" y="193875"/>
            <a:ext cx="10029900" cy="734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latin typeface="Segoe UI" panose="020B0502040204020203" pitchFamily="34" charset="0"/>
                <a:cs typeface="Segoe UI" panose="020B0502040204020203" pitchFamily="34" charset="0"/>
              </a:rPr>
              <a:t>Facilitator Outline </a:t>
            </a:r>
            <a:endParaRPr dirty="0">
              <a:latin typeface="Segoe UI" panose="020B0502040204020203" pitchFamily="34" charset="0"/>
              <a:cs typeface="Segoe UI" panose="020B0502040204020203" pitchFamily="34" charset="0"/>
            </a:endParaRPr>
          </a:p>
        </p:txBody>
      </p:sp>
      <p:sp>
        <p:nvSpPr>
          <p:cNvPr id="386" name="Google Shape;386;p50"/>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3</a:t>
            </a:fld>
            <a:endParaRPr/>
          </a:p>
        </p:txBody>
      </p:sp>
      <p:graphicFrame>
        <p:nvGraphicFramePr>
          <p:cNvPr id="387" name="Google Shape;387;p50"/>
          <p:cNvGraphicFramePr/>
          <p:nvPr>
            <p:extLst>
              <p:ext uri="{D42A27DB-BD31-4B8C-83A1-F6EECF244321}">
                <p14:modId xmlns:p14="http://schemas.microsoft.com/office/powerpoint/2010/main" val="2188926878"/>
              </p:ext>
            </p:extLst>
          </p:nvPr>
        </p:nvGraphicFramePr>
        <p:xfrm>
          <a:off x="495946" y="927975"/>
          <a:ext cx="11313762" cy="5733137"/>
        </p:xfrm>
        <a:graphic>
          <a:graphicData uri="http://schemas.openxmlformats.org/drawingml/2006/table">
            <a:tbl>
              <a:tblPr firstRow="1">
                <a:noFill/>
                <a:tableStyleId>{8C8C3316-0C14-48A3-942E-2D4D82418B86}</a:tableStyleId>
              </a:tblPr>
              <a:tblGrid>
                <a:gridCol w="5306029">
                  <a:extLst>
                    <a:ext uri="{9D8B030D-6E8A-4147-A177-3AD203B41FA5}">
                      <a16:colId xmlns:a16="http://schemas.microsoft.com/office/drawing/2014/main" val="20000"/>
                    </a:ext>
                  </a:extLst>
                </a:gridCol>
                <a:gridCol w="6007733">
                  <a:extLst>
                    <a:ext uri="{9D8B030D-6E8A-4147-A177-3AD203B41FA5}">
                      <a16:colId xmlns:a16="http://schemas.microsoft.com/office/drawing/2014/main" val="20001"/>
                    </a:ext>
                  </a:extLst>
                </a:gridCol>
              </a:tblGrid>
              <a:tr h="512077">
                <a:tc>
                  <a:txBody>
                    <a:bodyPr/>
                    <a:lstStyle/>
                    <a:p>
                      <a:pPr marL="0" marR="0" lvl="0" indent="0" algn="l" rtl="0">
                        <a:lnSpc>
                          <a:spcPct val="100000"/>
                        </a:lnSpc>
                        <a:spcBef>
                          <a:spcPts val="0"/>
                        </a:spcBef>
                        <a:spcAft>
                          <a:spcPts val="0"/>
                        </a:spcAft>
                        <a:buClr>
                          <a:srgbClr val="000000"/>
                        </a:buClr>
                        <a:buSzPts val="1400"/>
                        <a:buFont typeface="Arial"/>
                        <a:buNone/>
                      </a:pPr>
                      <a:r>
                        <a:rPr lang="en-US" sz="2400" b="1" u="none" strike="noStrike" cap="none" dirty="0">
                          <a:latin typeface="Segoe UI" panose="020B0502040204020203" pitchFamily="34" charset="0"/>
                          <a:ea typeface="Quattrocento Sans"/>
                          <a:cs typeface="Segoe UI" panose="020B0502040204020203" pitchFamily="34" charset="0"/>
                          <a:sym typeface="Quattrocento Sans"/>
                        </a:rPr>
                        <a:t>Activity</a:t>
                      </a:r>
                      <a:endParaRPr sz="2400" b="1" u="none" strike="noStrike" cap="none" dirty="0">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400" b="1" u="none" strike="noStrike" cap="none">
                          <a:latin typeface="Segoe UI" panose="020B0502040204020203" pitchFamily="34" charset="0"/>
                          <a:ea typeface="Quattrocento Sans"/>
                          <a:cs typeface="Segoe UI" panose="020B0502040204020203" pitchFamily="34" charset="0"/>
                          <a:sym typeface="Quattrocento Sans"/>
                        </a:rPr>
                        <a:t>Slides &amp; Times</a:t>
                      </a:r>
                      <a:endParaRPr sz="2400" b="1" u="none" strike="noStrike" cap="none">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extLst>
                  <a:ext uri="{0D108BD9-81ED-4DB2-BD59-A6C34878D82A}">
                    <a16:rowId xmlns:a16="http://schemas.microsoft.com/office/drawing/2014/main" val="10000"/>
                  </a:ext>
                </a:extLst>
              </a:tr>
              <a:tr h="512077">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Segoe UI" panose="020B0502040204020203" pitchFamily="34" charset="0"/>
                          <a:ea typeface="Quattrocento Sans"/>
                          <a:cs typeface="Segoe UI" panose="020B0502040204020203" pitchFamily="34" charset="0"/>
                          <a:sym typeface="Quattrocento Sans"/>
                        </a:rPr>
                        <a:t>Introduction</a:t>
                      </a:r>
                      <a:endParaRPr sz="1000" u="none" strike="noStrike" cap="none">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tc>
                  <a:txBody>
                    <a:bodyPr/>
                    <a:lstStyle/>
                    <a:p>
                      <a:pPr marL="0" lvl="0" indent="0" algn="l" rtl="0">
                        <a:spcBef>
                          <a:spcPts val="0"/>
                        </a:spcBef>
                        <a:spcAft>
                          <a:spcPts val="0"/>
                        </a:spcAft>
                        <a:buNone/>
                      </a:pPr>
                      <a:r>
                        <a:rPr lang="en-US" sz="2400" dirty="0">
                          <a:latin typeface="Segoe UI" panose="020B0502040204020203" pitchFamily="34" charset="0"/>
                          <a:ea typeface="Quattrocento Sans"/>
                          <a:cs typeface="Segoe UI" panose="020B0502040204020203" pitchFamily="34" charset="0"/>
                          <a:sym typeface="Quattrocento Sans"/>
                        </a:rPr>
                        <a:t>Slides 1-5=10 minutes</a:t>
                      </a:r>
                      <a:endParaRPr sz="2400" dirty="0">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extLst>
                  <a:ext uri="{0D108BD9-81ED-4DB2-BD59-A6C34878D82A}">
                    <a16:rowId xmlns:a16="http://schemas.microsoft.com/office/drawing/2014/main" val="10001"/>
                  </a:ext>
                </a:extLst>
              </a:tr>
              <a:tr h="1167456">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dirty="0">
                          <a:solidFill>
                            <a:schemeClr val="dk1"/>
                          </a:solidFill>
                          <a:latin typeface="Segoe UI" panose="020B0502040204020203" pitchFamily="34" charset="0"/>
                          <a:ea typeface="Quattrocento Sans"/>
                          <a:cs typeface="Segoe UI" panose="020B0502040204020203" pitchFamily="34" charset="0"/>
                          <a:sym typeface="Quattrocento Sans"/>
                        </a:rPr>
                        <a:t>Unpacking </a:t>
                      </a:r>
                      <a:r>
                        <a:rPr lang="en-US" sz="2400" dirty="0">
                          <a:solidFill>
                            <a:schemeClr val="dk1"/>
                          </a:solidFill>
                          <a:latin typeface="Segoe UI" panose="020B0502040204020203" pitchFamily="34" charset="0"/>
                          <a:ea typeface="Quattrocento Sans"/>
                          <a:cs typeface="Segoe UI" panose="020B0502040204020203" pitchFamily="34" charset="0"/>
                          <a:sym typeface="Quattrocento Sans"/>
                        </a:rPr>
                        <a:t>Summative Assessment and Formative Assessment &amp; Feedback</a:t>
                      </a:r>
                      <a:endParaRPr sz="2400" u="none" strike="noStrike" cap="none" dirty="0">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tc>
                  <a:txBody>
                    <a:bodyPr/>
                    <a:lstStyle/>
                    <a:p>
                      <a:pPr marL="0" lvl="0" indent="0" algn="l" rtl="0">
                        <a:spcBef>
                          <a:spcPts val="0"/>
                        </a:spcBef>
                        <a:spcAft>
                          <a:spcPts val="0"/>
                        </a:spcAft>
                        <a:buNone/>
                      </a:pPr>
                      <a:r>
                        <a:rPr lang="en-US" sz="2400" dirty="0">
                          <a:latin typeface="Segoe UI" panose="020B0502040204020203" pitchFamily="34" charset="0"/>
                          <a:ea typeface="Quattrocento Sans"/>
                          <a:cs typeface="Segoe UI" panose="020B0502040204020203" pitchFamily="34" charset="0"/>
                          <a:sym typeface="Quattrocento Sans"/>
                        </a:rPr>
                        <a:t>Slides 6-9=v30 minutes</a:t>
                      </a:r>
                      <a:endParaRPr sz="2400"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2400" dirty="0">
                          <a:latin typeface="Segoe UI" panose="020B0502040204020203" pitchFamily="34" charset="0"/>
                          <a:ea typeface="Quattrocento Sans"/>
                          <a:cs typeface="Segoe UI" panose="020B0502040204020203" pitchFamily="34" charset="0"/>
                          <a:sym typeface="Quattrocento Sans"/>
                        </a:rPr>
                        <a:t>Slide 10 = Optional/Extension 15 minutes</a:t>
                      </a:r>
                      <a:endParaRPr sz="2400"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2400" dirty="0">
                          <a:latin typeface="Segoe UI" panose="020B0502040204020203" pitchFamily="34" charset="0"/>
                          <a:ea typeface="Quattrocento Sans"/>
                          <a:cs typeface="Segoe UI" panose="020B0502040204020203" pitchFamily="34" charset="0"/>
                          <a:sym typeface="Quattrocento Sans"/>
                        </a:rPr>
                        <a:t>Slides 11-16  = 80 minutes   </a:t>
                      </a:r>
                      <a:endParaRPr sz="2400" dirty="0">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extLst>
                  <a:ext uri="{0D108BD9-81ED-4DB2-BD59-A6C34878D82A}">
                    <a16:rowId xmlns:a16="http://schemas.microsoft.com/office/drawing/2014/main" val="10002"/>
                  </a:ext>
                </a:extLst>
              </a:tr>
              <a:tr h="785200">
                <a:tc>
                  <a:txBody>
                    <a:bodyPr/>
                    <a:lstStyle/>
                    <a:p>
                      <a:pPr marL="0" lvl="0" indent="0" algn="l" rtl="0">
                        <a:lnSpc>
                          <a:spcPct val="90000"/>
                        </a:lnSpc>
                        <a:spcBef>
                          <a:spcPts val="0"/>
                        </a:spcBef>
                        <a:spcAft>
                          <a:spcPts val="0"/>
                        </a:spcAft>
                        <a:buClr>
                          <a:srgbClr val="000000"/>
                        </a:buClr>
                        <a:buSzPts val="2300"/>
                        <a:buFont typeface="Arial"/>
                        <a:buNone/>
                      </a:pPr>
                      <a:r>
                        <a:rPr lang="en-US" sz="2400">
                          <a:solidFill>
                            <a:schemeClr val="dk1"/>
                          </a:solidFill>
                          <a:latin typeface="Segoe UI" panose="020B0502040204020203" pitchFamily="34" charset="0"/>
                          <a:ea typeface="Quattrocento Sans"/>
                          <a:cs typeface="Segoe UI" panose="020B0502040204020203" pitchFamily="34" charset="0"/>
                          <a:sym typeface="Quattrocento Sans"/>
                        </a:rPr>
                        <a:t>Embedding Formative &amp; Summative Assessment &amp; Feedback</a:t>
                      </a:r>
                      <a:endParaRPr sz="2400">
                        <a:solidFill>
                          <a:schemeClr val="dk1"/>
                        </a:solidFill>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tc>
                  <a:txBody>
                    <a:bodyPr/>
                    <a:lstStyle/>
                    <a:p>
                      <a:pPr marL="0" lvl="0" indent="0" algn="l" rtl="0">
                        <a:spcBef>
                          <a:spcPts val="0"/>
                        </a:spcBef>
                        <a:spcAft>
                          <a:spcPts val="0"/>
                        </a:spcAft>
                        <a:buNone/>
                      </a:pPr>
                      <a:r>
                        <a:rPr lang="en-US" sz="2400" dirty="0">
                          <a:latin typeface="Segoe UI" panose="020B0502040204020203" pitchFamily="34" charset="0"/>
                          <a:ea typeface="Quattrocento Sans"/>
                          <a:cs typeface="Segoe UI" panose="020B0502040204020203" pitchFamily="34" charset="0"/>
                          <a:sym typeface="Quattrocento Sans"/>
                        </a:rPr>
                        <a:t>Slides 17-19  = 45 minutes</a:t>
                      </a:r>
                      <a:endParaRPr sz="2400" dirty="0">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extLst>
                  <a:ext uri="{0D108BD9-81ED-4DB2-BD59-A6C34878D82A}">
                    <a16:rowId xmlns:a16="http://schemas.microsoft.com/office/drawing/2014/main" val="10003"/>
                  </a:ext>
                </a:extLst>
              </a:tr>
              <a:tr h="70876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Segoe UI" panose="020B0502040204020203" pitchFamily="34" charset="0"/>
                          <a:ea typeface="Quattrocento Sans"/>
                          <a:cs typeface="Segoe UI" panose="020B0502040204020203" pitchFamily="34" charset="0"/>
                          <a:sym typeface="Quattrocento Sans"/>
                        </a:rPr>
                        <a:t>Connecting to the Instructional Framework </a:t>
                      </a:r>
                      <a:endParaRPr sz="2400" u="none" strike="noStrike" cap="none">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tc>
                  <a:txBody>
                    <a:bodyPr/>
                    <a:lstStyle/>
                    <a:p>
                      <a:pPr marL="0" lvl="0" indent="0" algn="l" rtl="0">
                        <a:spcBef>
                          <a:spcPts val="0"/>
                        </a:spcBef>
                        <a:spcAft>
                          <a:spcPts val="0"/>
                        </a:spcAft>
                        <a:buNone/>
                      </a:pPr>
                      <a:r>
                        <a:rPr lang="en-US" sz="2400" dirty="0">
                          <a:latin typeface="Segoe UI" panose="020B0502040204020203" pitchFamily="34" charset="0"/>
                          <a:ea typeface="Quattrocento Sans"/>
                          <a:cs typeface="Segoe UI" panose="020B0502040204020203" pitchFamily="34" charset="0"/>
                          <a:sym typeface="Quattrocento Sans"/>
                        </a:rPr>
                        <a:t>Slide 20 = 15 minutes</a:t>
                      </a:r>
                      <a:endParaRPr sz="2400" dirty="0">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extLst>
                  <a:ext uri="{0D108BD9-81ED-4DB2-BD59-A6C34878D82A}">
                    <a16:rowId xmlns:a16="http://schemas.microsoft.com/office/drawing/2014/main" val="10004"/>
                  </a:ext>
                </a:extLst>
              </a:tr>
              <a:tr h="576131">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dirty="0">
                          <a:solidFill>
                            <a:schemeClr val="dk1"/>
                          </a:solidFill>
                          <a:latin typeface="Segoe UI" panose="020B0502040204020203" pitchFamily="34" charset="0"/>
                          <a:ea typeface="Quattrocento Sans"/>
                          <a:cs typeface="Segoe UI" panose="020B0502040204020203" pitchFamily="34" charset="0"/>
                          <a:sym typeface="Quattrocento Sans"/>
                        </a:rPr>
                        <a:t>Key Considerations</a:t>
                      </a:r>
                      <a:endParaRPr sz="2400" u="none" strike="noStrike" cap="none" dirty="0">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tc>
                  <a:txBody>
                    <a:bodyPr/>
                    <a:lstStyle/>
                    <a:p>
                      <a:pPr marL="0" lvl="0" indent="0" algn="l" rtl="0">
                        <a:spcBef>
                          <a:spcPts val="0"/>
                        </a:spcBef>
                        <a:spcAft>
                          <a:spcPts val="0"/>
                        </a:spcAft>
                        <a:buNone/>
                      </a:pPr>
                      <a:r>
                        <a:rPr lang="en-US" sz="2400" dirty="0">
                          <a:latin typeface="Segoe UI" panose="020B0502040204020203" pitchFamily="34" charset="0"/>
                          <a:ea typeface="Quattrocento Sans"/>
                          <a:cs typeface="Segoe UI" panose="020B0502040204020203" pitchFamily="34" charset="0"/>
                          <a:sym typeface="Quattrocento Sans"/>
                        </a:rPr>
                        <a:t>Slide 21-22 = 1 </a:t>
                      </a:r>
                      <a:r>
                        <a:rPr lang="en-US" sz="2400" dirty="0" err="1">
                          <a:latin typeface="Segoe UI" panose="020B0502040204020203" pitchFamily="34" charset="0"/>
                          <a:ea typeface="Quattrocento Sans"/>
                          <a:cs typeface="Segoe UI" panose="020B0502040204020203" pitchFamily="34" charset="0"/>
                          <a:sym typeface="Quattrocento Sans"/>
                        </a:rPr>
                        <a:t>hr</a:t>
                      </a:r>
                      <a:r>
                        <a:rPr lang="en-US" sz="2400" dirty="0">
                          <a:latin typeface="Segoe UI" panose="020B0502040204020203" pitchFamily="34" charset="0"/>
                          <a:ea typeface="Quattrocento Sans"/>
                          <a:cs typeface="Segoe UI" panose="020B0502040204020203" pitchFamily="34" charset="0"/>
                          <a:sym typeface="Quattrocento Sans"/>
                        </a:rPr>
                        <a:t> &amp; 20 minutes</a:t>
                      </a:r>
                      <a:endParaRPr sz="2400" dirty="0">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extLst>
                  <a:ext uri="{0D108BD9-81ED-4DB2-BD59-A6C34878D82A}">
                    <a16:rowId xmlns:a16="http://schemas.microsoft.com/office/drawing/2014/main" val="10005"/>
                  </a:ext>
                </a:extLst>
              </a:tr>
              <a:tr h="512077">
                <a:tc>
                  <a:txBody>
                    <a:bodyPr/>
                    <a:lstStyle/>
                    <a:p>
                      <a:pPr marL="0" marR="0" lvl="0" indent="0" algn="l" rtl="0">
                        <a:lnSpc>
                          <a:spcPct val="90000"/>
                        </a:lnSpc>
                        <a:spcBef>
                          <a:spcPts val="0"/>
                        </a:spcBef>
                        <a:spcAft>
                          <a:spcPts val="0"/>
                        </a:spcAft>
                        <a:buClr>
                          <a:srgbClr val="000000"/>
                        </a:buClr>
                        <a:buSzPts val="2400"/>
                        <a:buFont typeface="Arial"/>
                        <a:buNone/>
                      </a:pPr>
                      <a:r>
                        <a:rPr lang="en-US" sz="2400" u="none" strike="noStrike" cap="none" dirty="0">
                          <a:solidFill>
                            <a:schemeClr val="dk1"/>
                          </a:solidFill>
                          <a:latin typeface="Segoe UI" panose="020B0502040204020203" pitchFamily="34" charset="0"/>
                          <a:ea typeface="Quattrocento Sans"/>
                          <a:cs typeface="Segoe UI" panose="020B0502040204020203" pitchFamily="34" charset="0"/>
                          <a:sym typeface="Quattrocento Sans"/>
                        </a:rPr>
                        <a:t>Additional resources</a:t>
                      </a:r>
                      <a:endParaRPr sz="2400" u="none" strike="noStrike" cap="none" dirty="0">
                        <a:solidFill>
                          <a:schemeClr val="dk1"/>
                        </a:solidFill>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tc>
                  <a:txBody>
                    <a:bodyPr/>
                    <a:lstStyle/>
                    <a:p>
                      <a:pPr marL="0" lvl="0" indent="0" algn="l" rtl="0">
                        <a:spcBef>
                          <a:spcPts val="0"/>
                        </a:spcBef>
                        <a:spcAft>
                          <a:spcPts val="0"/>
                        </a:spcAft>
                        <a:buNone/>
                      </a:pPr>
                      <a:r>
                        <a:rPr lang="en-US" sz="2400" dirty="0">
                          <a:latin typeface="Segoe UI" panose="020B0502040204020203" pitchFamily="34" charset="0"/>
                          <a:ea typeface="Quattrocento Sans"/>
                          <a:cs typeface="Segoe UI" panose="020B0502040204020203" pitchFamily="34" charset="0"/>
                          <a:sym typeface="Quattrocento Sans"/>
                        </a:rPr>
                        <a:t>Slide 23= 5 minutes</a:t>
                      </a:r>
                      <a:endParaRPr sz="2400" dirty="0">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extLst>
                  <a:ext uri="{0D108BD9-81ED-4DB2-BD59-A6C34878D82A}">
                    <a16:rowId xmlns:a16="http://schemas.microsoft.com/office/drawing/2014/main" val="10006"/>
                  </a:ext>
                </a:extLst>
              </a:tr>
              <a:tr h="512077">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dirty="0">
                          <a:solidFill>
                            <a:schemeClr val="dk1"/>
                          </a:solidFill>
                          <a:latin typeface="Segoe UI" panose="020B0502040204020203" pitchFamily="34" charset="0"/>
                          <a:ea typeface="Quattrocento Sans"/>
                          <a:cs typeface="Segoe UI" panose="020B0502040204020203" pitchFamily="34" charset="0"/>
                          <a:sym typeface="Quattrocento Sans"/>
                        </a:rPr>
                        <a:t>Closure</a:t>
                      </a:r>
                      <a:endParaRPr sz="2400" u="none" strike="noStrike" cap="none" dirty="0">
                        <a:solidFill>
                          <a:schemeClr val="dk1"/>
                        </a:solidFill>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tc>
                  <a:txBody>
                    <a:bodyPr/>
                    <a:lstStyle/>
                    <a:p>
                      <a:pPr marL="0" lvl="0" indent="0" algn="l" rtl="0">
                        <a:spcBef>
                          <a:spcPts val="0"/>
                        </a:spcBef>
                        <a:spcAft>
                          <a:spcPts val="0"/>
                        </a:spcAft>
                        <a:buNone/>
                      </a:pPr>
                      <a:r>
                        <a:rPr lang="en-US" sz="2400" dirty="0">
                          <a:latin typeface="Segoe UI" panose="020B0502040204020203" pitchFamily="34" charset="0"/>
                          <a:ea typeface="Quattrocento Sans"/>
                          <a:cs typeface="Segoe UI" panose="020B0502040204020203" pitchFamily="34" charset="0"/>
                          <a:sym typeface="Quattrocento Sans"/>
                        </a:rPr>
                        <a:t>Slides 24-25 = 5 minutes</a:t>
                      </a:r>
                      <a:endParaRPr sz="2400" dirty="0">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1"/>
          <p:cNvSpPr txBox="1">
            <a:spLocks noGrp="1"/>
          </p:cNvSpPr>
          <p:nvPr>
            <p:ph type="title"/>
          </p:nvPr>
        </p:nvSpPr>
        <p:spPr>
          <a:xfrm>
            <a:off x="838200" y="365125"/>
            <a:ext cx="10515600" cy="106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dirty="0">
                <a:latin typeface="Segoe UI" panose="020B0502040204020203" pitchFamily="34" charset="0"/>
                <a:cs typeface="Segoe UI" panose="020B0502040204020203" pitchFamily="34" charset="0"/>
              </a:rPr>
              <a:t>Learning Targets</a:t>
            </a:r>
            <a:endParaRPr dirty="0">
              <a:latin typeface="Segoe UI" panose="020B0502040204020203" pitchFamily="34" charset="0"/>
              <a:cs typeface="Segoe UI" panose="020B0502040204020203" pitchFamily="34" charset="0"/>
            </a:endParaRPr>
          </a:p>
        </p:txBody>
      </p:sp>
      <p:sp>
        <p:nvSpPr>
          <p:cNvPr id="394" name="Google Shape;394;p51"/>
          <p:cNvSpPr txBox="1"/>
          <p:nvPr/>
        </p:nvSpPr>
        <p:spPr>
          <a:xfrm>
            <a:off x="838200" y="1658350"/>
            <a:ext cx="5181600" cy="4350600"/>
          </a:xfrm>
          <a:prstGeom prst="rect">
            <a:avLst/>
          </a:prstGeom>
          <a:noFill/>
          <a:ln>
            <a:noFill/>
          </a:ln>
        </p:spPr>
        <p:txBody>
          <a:bodyPr spcFirstLastPara="1" wrap="square" lIns="91425" tIns="45700" rIns="91425" bIns="45700" anchor="t" anchorCtr="0">
            <a:noAutofit/>
          </a:bodyPr>
          <a:lstStyle/>
          <a:p>
            <a:pPr marL="457200" lvl="0" indent="-361950" algn="l" rtl="0">
              <a:lnSpc>
                <a:spcPct val="70000"/>
              </a:lnSpc>
              <a:spcBef>
                <a:spcPts val="600"/>
              </a:spcBef>
              <a:spcAft>
                <a:spcPts val="0"/>
              </a:spcAft>
              <a:buSzPts val="2100"/>
              <a:buFont typeface="Quattrocento Sans"/>
              <a:buChar char="●"/>
            </a:pPr>
            <a:r>
              <a:rPr lang="en-US" sz="2100" dirty="0">
                <a:solidFill>
                  <a:schemeClr val="dk1"/>
                </a:solidFill>
                <a:latin typeface="Segoe UI" panose="020B0502040204020203" pitchFamily="34" charset="0"/>
                <a:ea typeface="Quattrocento Sans"/>
                <a:cs typeface="Segoe UI" panose="020B0502040204020203" pitchFamily="34" charset="0"/>
                <a:sym typeface="Quattrocento Sans"/>
              </a:rPr>
              <a:t>Understand how culture impacts student assessment and feedback</a:t>
            </a:r>
            <a:endParaRPr sz="2100" dirty="0">
              <a:solidFill>
                <a:schemeClr val="dk1"/>
              </a:solidFill>
              <a:latin typeface="Segoe UI" panose="020B0502040204020203" pitchFamily="34" charset="0"/>
              <a:ea typeface="Quattrocento Sans"/>
              <a:cs typeface="Segoe UI" panose="020B0502040204020203" pitchFamily="34" charset="0"/>
              <a:sym typeface="Quattrocento Sans"/>
            </a:endParaRPr>
          </a:p>
          <a:p>
            <a:pPr marL="0" marR="0" lvl="0" indent="0" algn="l" rtl="0">
              <a:lnSpc>
                <a:spcPct val="70000"/>
              </a:lnSpc>
              <a:spcBef>
                <a:spcPts val="600"/>
              </a:spcBef>
              <a:spcAft>
                <a:spcPts val="0"/>
              </a:spcAft>
              <a:buClr>
                <a:srgbClr val="000000"/>
              </a:buClr>
              <a:buSzPts val="852"/>
              <a:buFont typeface="Arial"/>
              <a:buNone/>
            </a:pPr>
            <a:endParaRPr sz="21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endParaRPr>
          </a:p>
          <a:p>
            <a:pPr marL="457200" marR="0" lvl="0" indent="-361950" algn="l" rtl="0">
              <a:lnSpc>
                <a:spcPct val="70000"/>
              </a:lnSpc>
              <a:spcBef>
                <a:spcPts val="600"/>
              </a:spcBef>
              <a:spcAft>
                <a:spcPts val="0"/>
              </a:spcAft>
              <a:buClr>
                <a:srgbClr val="000000"/>
              </a:buClr>
              <a:buSzPts val="2100"/>
              <a:buFont typeface="Quattrocento Sans"/>
              <a:buChar char="●"/>
            </a:pPr>
            <a:r>
              <a:rPr lang="en-US" sz="21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rPr>
              <a:t>Identify where formative &amp; </a:t>
            </a:r>
            <a:r>
              <a:rPr lang="en-US" sz="2100" dirty="0">
                <a:latin typeface="Segoe UI" panose="020B0502040204020203" pitchFamily="34" charset="0"/>
                <a:ea typeface="Quattrocento Sans"/>
                <a:cs typeface="Segoe UI" panose="020B0502040204020203" pitchFamily="34" charset="0"/>
                <a:sym typeface="Quattrocento Sans"/>
              </a:rPr>
              <a:t>summative assessment and feedback</a:t>
            </a:r>
            <a:r>
              <a:rPr lang="en-US" sz="21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rPr>
              <a:t> connects to your instructional framework to move learning forward</a:t>
            </a:r>
            <a:endParaRPr sz="21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endParaRPr>
          </a:p>
          <a:p>
            <a:pPr marL="914400" marR="0" lvl="0" indent="0" algn="l" rtl="0">
              <a:lnSpc>
                <a:spcPct val="70000"/>
              </a:lnSpc>
              <a:spcBef>
                <a:spcPts val="600"/>
              </a:spcBef>
              <a:spcAft>
                <a:spcPts val="0"/>
              </a:spcAft>
              <a:buClr>
                <a:srgbClr val="000000"/>
              </a:buClr>
              <a:buSzPts val="852"/>
              <a:buFont typeface="Arial"/>
              <a:buNone/>
            </a:pPr>
            <a:endParaRPr sz="21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endParaRPr>
          </a:p>
          <a:p>
            <a:pPr marL="457200" marR="0" lvl="0" indent="-361950" algn="l" rtl="0">
              <a:lnSpc>
                <a:spcPct val="70000"/>
              </a:lnSpc>
              <a:spcBef>
                <a:spcPts val="600"/>
              </a:spcBef>
              <a:spcAft>
                <a:spcPts val="0"/>
              </a:spcAft>
              <a:buClr>
                <a:srgbClr val="000000"/>
              </a:buClr>
              <a:buSzPts val="2100"/>
              <a:buFont typeface="Quattrocento Sans"/>
              <a:buChar char="●"/>
            </a:pPr>
            <a:r>
              <a:rPr lang="en-US" sz="21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rPr>
              <a:t>Describe how </a:t>
            </a:r>
            <a:r>
              <a:rPr lang="en-US" sz="2100" dirty="0">
                <a:latin typeface="Segoe UI" panose="020B0502040204020203" pitchFamily="34" charset="0"/>
                <a:ea typeface="Quattrocento Sans"/>
                <a:cs typeface="Segoe UI" panose="020B0502040204020203" pitchFamily="34" charset="0"/>
                <a:sym typeface="Quattrocento Sans"/>
              </a:rPr>
              <a:t>assessment is used to impact instructional decisions</a:t>
            </a:r>
            <a:endParaRPr sz="21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endParaRPr>
          </a:p>
          <a:p>
            <a:pPr marL="0" marR="0" lvl="0" indent="0" algn="l" rtl="0">
              <a:lnSpc>
                <a:spcPct val="70000"/>
              </a:lnSpc>
              <a:spcBef>
                <a:spcPts val="600"/>
              </a:spcBef>
              <a:spcAft>
                <a:spcPts val="0"/>
              </a:spcAft>
              <a:buClr>
                <a:srgbClr val="000000"/>
              </a:buClr>
              <a:buSzPts val="2100"/>
              <a:buFont typeface="Arial"/>
              <a:buNone/>
            </a:pPr>
            <a:endParaRPr sz="21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endParaRPr>
          </a:p>
          <a:p>
            <a:pPr marL="457200" marR="0" lvl="0" indent="-361950" algn="l" rtl="0">
              <a:lnSpc>
                <a:spcPct val="70000"/>
              </a:lnSpc>
              <a:spcBef>
                <a:spcPts val="600"/>
              </a:spcBef>
              <a:spcAft>
                <a:spcPts val="0"/>
              </a:spcAft>
              <a:buClr>
                <a:srgbClr val="000000"/>
              </a:buClr>
              <a:buSzPts val="2100"/>
              <a:buFont typeface="Quattrocento Sans"/>
              <a:buChar char="●"/>
            </a:pPr>
            <a:r>
              <a:rPr lang="en-US" sz="21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rPr>
              <a:t>Understand the key considerations for teachers/administrators to engage in student growth conversations focused on </a:t>
            </a:r>
            <a:r>
              <a:rPr lang="en-US" sz="2100" dirty="0">
                <a:latin typeface="Segoe UI" panose="020B0502040204020203" pitchFamily="34" charset="0"/>
                <a:ea typeface="Quattrocento Sans"/>
                <a:cs typeface="Segoe UI" panose="020B0502040204020203" pitchFamily="34" charset="0"/>
                <a:sym typeface="Quattrocento Sans"/>
              </a:rPr>
              <a:t>assessment and feedback</a:t>
            </a:r>
            <a:endParaRPr sz="21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endParaRPr>
          </a:p>
          <a:p>
            <a:pPr marL="457200" marR="0" lvl="0" indent="0" algn="l" rtl="0">
              <a:lnSpc>
                <a:spcPct val="70000"/>
              </a:lnSpc>
              <a:spcBef>
                <a:spcPts val="600"/>
              </a:spcBef>
              <a:spcAft>
                <a:spcPts val="0"/>
              </a:spcAft>
              <a:buClr>
                <a:srgbClr val="000000"/>
              </a:buClr>
              <a:buSzPts val="852"/>
              <a:buFont typeface="Arial"/>
              <a:buNone/>
            </a:pPr>
            <a:endParaRPr sz="2100" b="0" i="0" u="none" strike="noStrike" cap="none" dirty="0">
              <a:solidFill>
                <a:srgbClr val="000000"/>
              </a:solidFill>
              <a:latin typeface="Quattrocento Sans"/>
              <a:ea typeface="Quattrocento Sans"/>
              <a:cs typeface="Quattrocento Sans"/>
              <a:sym typeface="Quattrocento Sans"/>
            </a:endParaRPr>
          </a:p>
          <a:p>
            <a:pPr marL="514350" marR="0" lvl="0" indent="-266065" algn="l" rtl="0">
              <a:lnSpc>
                <a:spcPct val="70000"/>
              </a:lnSpc>
              <a:spcBef>
                <a:spcPts val="600"/>
              </a:spcBef>
              <a:spcAft>
                <a:spcPts val="0"/>
              </a:spcAft>
              <a:buClr>
                <a:schemeClr val="dk1"/>
              </a:buClr>
              <a:buSzPts val="2170"/>
              <a:buFont typeface="Noto Sans Symbols"/>
              <a:buNone/>
            </a:pPr>
            <a:endParaRPr sz="2100" b="0" i="0" u="none" strike="noStrike" cap="none" dirty="0">
              <a:solidFill>
                <a:schemeClr val="dk1"/>
              </a:solidFill>
              <a:latin typeface="Quattrocento Sans"/>
              <a:ea typeface="Quattrocento Sans"/>
              <a:cs typeface="Quattrocento Sans"/>
              <a:sym typeface="Quattrocento Sans"/>
            </a:endParaRPr>
          </a:p>
        </p:txBody>
      </p:sp>
      <p:pic>
        <p:nvPicPr>
          <p:cNvPr id="395" name="Google Shape;395;p51" descr="Light bulb on green grass"/>
          <p:cNvPicPr preferRelativeResize="0"/>
          <p:nvPr/>
        </p:nvPicPr>
        <p:blipFill rotWithShape="1">
          <a:blip r:embed="rId3">
            <a:alphaModFix/>
          </a:blip>
          <a:srcRect l="14642" r="2678"/>
          <a:stretch/>
        </p:blipFill>
        <p:spPr>
          <a:xfrm>
            <a:off x="6172200" y="1433726"/>
            <a:ext cx="5181599" cy="4575198"/>
          </a:xfrm>
          <a:prstGeom prst="rect">
            <a:avLst/>
          </a:prstGeom>
          <a:noFill/>
          <a:ln>
            <a:noFill/>
          </a:ln>
        </p:spPr>
      </p:pic>
      <p:sp>
        <p:nvSpPr>
          <p:cNvPr id="396" name="Google Shape;396;p51"/>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2"/>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sz="1600">
                <a:solidFill>
                  <a:srgbClr val="40403D"/>
                </a:solidFill>
              </a:rPr>
              <a:t>5</a:t>
            </a:fld>
            <a:endParaRPr sz="1600">
              <a:solidFill>
                <a:srgbClr val="40403D"/>
              </a:solidFill>
            </a:endParaRPr>
          </a:p>
        </p:txBody>
      </p:sp>
      <p:sp>
        <p:nvSpPr>
          <p:cNvPr id="403" name="Google Shape;403;p52"/>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How do you use formative assessment for maximum learning benefit for your students and provide them with supportive and productive feedback?</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What does cultural responsiveness have to do with assessment and feedback?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274320" lvl="0" indent="0" algn="l" rtl="0">
              <a:spcBef>
                <a:spcPts val="0"/>
              </a:spcBef>
              <a:spcAft>
                <a:spcPts val="0"/>
              </a:spcAft>
              <a:buNone/>
            </a:pPr>
            <a:endParaRPr dirty="0">
              <a:solidFill>
                <a:srgbClr val="FF0000"/>
              </a:solidFill>
            </a:endParaRPr>
          </a:p>
          <a:p>
            <a:pPr marL="274320" lvl="0" indent="0" algn="ctr" rtl="0">
              <a:spcBef>
                <a:spcPts val="0"/>
              </a:spcBef>
              <a:spcAft>
                <a:spcPts val="0"/>
              </a:spcAft>
              <a:buNone/>
            </a:pPr>
            <a:endParaRPr dirty="0"/>
          </a:p>
        </p:txBody>
      </p:sp>
      <p:sp>
        <p:nvSpPr>
          <p:cNvPr id="404" name="Google Shape;404;p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accent1"/>
              </a:buClr>
              <a:buSzPts val="3200"/>
              <a:buFont typeface="Bookman Old Style"/>
              <a:buNone/>
            </a:pPr>
            <a:r>
              <a:rPr lang="en-US" dirty="0">
                <a:latin typeface="Segoe UI" panose="020B0502040204020203" pitchFamily="34" charset="0"/>
                <a:cs typeface="Segoe UI" panose="020B0502040204020203" pitchFamily="34" charset="0"/>
              </a:rPr>
              <a:t>Activator: Think-Pair-Write</a:t>
            </a:r>
            <a:endParaRPr dirty="0">
              <a:latin typeface="Segoe UI" panose="020B0502040204020203" pitchFamily="34" charset="0"/>
              <a:cs typeface="Segoe UI" panose="020B0502040204020203" pitchFamily="34" charset="0"/>
            </a:endParaRPr>
          </a:p>
        </p:txBody>
      </p:sp>
      <p:pic>
        <p:nvPicPr>
          <p:cNvPr id="405" name="Google Shape;405;p52" descr="Picture of a word jumble apple including words like students, learning, assessment, etc."/>
          <p:cNvPicPr preferRelativeResize="0"/>
          <p:nvPr/>
        </p:nvPicPr>
        <p:blipFill>
          <a:blip r:embed="rId3">
            <a:alphaModFix/>
          </a:blip>
          <a:stretch>
            <a:fillRect/>
          </a:stretch>
        </p:blipFill>
        <p:spPr>
          <a:xfrm>
            <a:off x="4850801" y="4019600"/>
            <a:ext cx="6185475" cy="2061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latin typeface="Segoe UI" panose="020B0502040204020203" pitchFamily="34" charset="0"/>
                <a:cs typeface="Segoe UI" panose="020B0502040204020203" pitchFamily="34" charset="0"/>
              </a:rPr>
              <a:t>Unpacking Culturally Responsive Assessment &amp; Feedback</a:t>
            </a:r>
            <a:endParaRPr dirty="0">
              <a:latin typeface="Segoe UI" panose="020B0502040204020203" pitchFamily="34" charset="0"/>
              <a:cs typeface="Segoe UI" panose="020B0502040204020203" pitchFamily="34" charset="0"/>
            </a:endParaRPr>
          </a:p>
        </p:txBody>
      </p:sp>
      <p:sp>
        <p:nvSpPr>
          <p:cNvPr id="412" name="Google Shape;412;p53"/>
          <p:cNvSpPr txBox="1">
            <a:spLocks noGrp="1"/>
          </p:cNvSpPr>
          <p:nvPr>
            <p:ph type="body" idx="1"/>
          </p:nvPr>
        </p:nvSpPr>
        <p:spPr>
          <a:xfrm>
            <a:off x="838200" y="1690825"/>
            <a:ext cx="10515600" cy="4390500"/>
          </a:xfrm>
          <a:prstGeom prst="rect">
            <a:avLst/>
          </a:prstGeom>
          <a:solidFill>
            <a:schemeClr val="accent4">
              <a:lumMod val="20000"/>
              <a:lumOff val="80000"/>
            </a:schemeClr>
          </a:solidFill>
        </p:spPr>
        <p:txBody>
          <a:bodyPr spcFirstLastPara="1" wrap="square" lIns="91425" tIns="45700" rIns="91425" bIns="45700" anchor="t" anchorCtr="0">
            <a:noAutofit/>
          </a:bodyPr>
          <a:lstStyle/>
          <a:p>
            <a:pPr marL="0" lvl="0" indent="0" algn="ctr" rtl="0">
              <a:spcBef>
                <a:spcPts val="1000"/>
              </a:spcBef>
              <a:spcAft>
                <a:spcPts val="0"/>
              </a:spcAft>
              <a:buNone/>
            </a:pPr>
            <a:r>
              <a:rPr lang="en-US" sz="2000" b="1" dirty="0">
                <a:latin typeface="Segoe UI" panose="020B0502040204020203" pitchFamily="34" charset="0"/>
                <a:cs typeface="Segoe UI" panose="020B0502040204020203" pitchFamily="34" charset="0"/>
              </a:rPr>
              <a:t>“We need to reimagine the way we assess students’ learning and specifically in ways that provide meaningful feedback to teachers and students so that they can have a clearer sense of what is and is not effective in the practices.”  	</a:t>
            </a:r>
            <a:r>
              <a:rPr lang="en-US" sz="2000" dirty="0">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				</a:t>
            </a:r>
            <a:r>
              <a:rPr lang="en-US" sz="1400" i="1" dirty="0">
                <a:latin typeface="Segoe UI" panose="020B0502040204020203" pitchFamily="34" charset="0"/>
                <a:cs typeface="Segoe UI" panose="020B0502040204020203" pitchFamily="34" charset="0"/>
              </a:rPr>
              <a:t>Culturally Responsive Education in the Classroom, An Equity Framework for Pedagogy</a:t>
            </a:r>
            <a:r>
              <a:rPr lang="en-US" sz="1400" dirty="0">
                <a:latin typeface="Segoe UI" panose="020B0502040204020203" pitchFamily="34" charset="0"/>
                <a:cs typeface="Segoe UI" panose="020B0502040204020203" pitchFamily="34" charset="0"/>
              </a:rPr>
              <a:t>, Dr Adeyemi Stembridge, (p, 214)</a:t>
            </a:r>
            <a:endParaRPr sz="1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2000" b="1" i="1" dirty="0">
                <a:latin typeface="Segoe UI" panose="020B0502040204020203" pitchFamily="34" charset="0"/>
                <a:cs typeface="Segoe UI" panose="020B0502040204020203" pitchFamily="34" charset="0"/>
              </a:rPr>
              <a:t>“By being mindful of how culture affects students’ meaning-making processes, cognition, and demonstrations of learning, we can better understand and appreciate the learning gains that students make.” </a:t>
            </a:r>
            <a:endParaRPr sz="2000" b="1" i="1" dirty="0">
              <a:latin typeface="Segoe UI" panose="020B0502040204020203" pitchFamily="34" charset="0"/>
              <a:cs typeface="Segoe UI" panose="020B0502040204020203" pitchFamily="34" charset="0"/>
            </a:endParaRPr>
          </a:p>
          <a:p>
            <a:pPr marL="0" lvl="0" indent="0" algn="ctr" rtl="0">
              <a:spcBef>
                <a:spcPts val="1000"/>
              </a:spcBef>
              <a:spcAft>
                <a:spcPts val="0"/>
              </a:spcAft>
              <a:buNone/>
            </a:pPr>
            <a:r>
              <a:rPr lang="en-US" sz="1400" i="1" dirty="0">
                <a:latin typeface="Segoe UI" panose="020B0502040204020203" pitchFamily="34" charset="0"/>
                <a:cs typeface="Segoe UI" panose="020B0502040204020203" pitchFamily="34" charset="0"/>
              </a:rPr>
              <a:t>Equity and Assessment: Moving Towards Culturally Responsive Assessment</a:t>
            </a:r>
            <a:r>
              <a:rPr lang="en-US" sz="1400" dirty="0">
                <a:latin typeface="Segoe UI" panose="020B0502040204020203" pitchFamily="34" charset="0"/>
                <a:cs typeface="Segoe UI" panose="020B0502040204020203" pitchFamily="34" charset="0"/>
              </a:rPr>
              <a:t>, Erick Montenegro &amp; Natasha A. Jankowski, ( p. 13)</a:t>
            </a:r>
            <a:endParaRPr sz="1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2000" b="1" i="1" dirty="0">
                <a:latin typeface="Segoe UI" panose="020B0502040204020203" pitchFamily="34" charset="0"/>
                <a:cs typeface="Segoe UI" panose="020B0502040204020203" pitchFamily="34" charset="0"/>
              </a:rPr>
              <a:t>“Assessment that overlooks issues of diversity and equity contributes to inequalities in outcomes. The same can be said for assessment approaches that do not take into account students’ culture.” </a:t>
            </a:r>
            <a:endParaRPr sz="2000" b="1" i="1" dirty="0">
              <a:latin typeface="Segoe UI" panose="020B0502040204020203" pitchFamily="34" charset="0"/>
              <a:cs typeface="Segoe UI" panose="020B0502040204020203" pitchFamily="34" charset="0"/>
            </a:endParaRPr>
          </a:p>
          <a:p>
            <a:pPr marL="0" lvl="0" indent="0" algn="ctr" rtl="0">
              <a:spcBef>
                <a:spcPts val="1000"/>
              </a:spcBef>
              <a:spcAft>
                <a:spcPts val="0"/>
              </a:spcAft>
              <a:buNone/>
            </a:pPr>
            <a:r>
              <a:rPr lang="en-US" sz="1400" i="1" dirty="0">
                <a:latin typeface="Segoe UI" panose="020B0502040204020203" pitchFamily="34" charset="0"/>
                <a:cs typeface="Segoe UI" panose="020B0502040204020203" pitchFamily="34" charset="0"/>
              </a:rPr>
              <a:t>Equity and Assessment:  Moving Towards Culturally Responsive Assessment, </a:t>
            </a:r>
            <a:r>
              <a:rPr lang="en-US" sz="1400" dirty="0">
                <a:latin typeface="Segoe UI" panose="020B0502040204020203" pitchFamily="34" charset="0"/>
                <a:cs typeface="Segoe UI" panose="020B0502040204020203" pitchFamily="34" charset="0"/>
              </a:rPr>
              <a:t>Erick Montenegro and Natasha A. Jankowski, (p. 15)</a:t>
            </a:r>
            <a:endParaRPr sz="1400" dirty="0">
              <a:latin typeface="Segoe UI" panose="020B0502040204020203" pitchFamily="34" charset="0"/>
              <a:cs typeface="Segoe UI" panose="020B0502040204020203" pitchFamily="34" charset="0"/>
            </a:endParaRPr>
          </a:p>
          <a:p>
            <a:pPr marL="0" lvl="0" indent="0" algn="ctr" rtl="0">
              <a:spcBef>
                <a:spcPts val="1000"/>
              </a:spcBef>
              <a:spcAft>
                <a:spcPts val="0"/>
              </a:spcAft>
              <a:buNone/>
            </a:pPr>
            <a:endParaRPr sz="1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2400" dirty="0"/>
              <a:t> </a:t>
            </a:r>
            <a:endParaRPr sz="2400" dirty="0"/>
          </a:p>
          <a:p>
            <a:pPr marL="0" lvl="0" indent="0" algn="l" rtl="0">
              <a:spcBef>
                <a:spcPts val="1000"/>
              </a:spcBef>
              <a:spcAft>
                <a:spcPts val="0"/>
              </a:spcAft>
              <a:buNone/>
            </a:pPr>
            <a:endParaRPr sz="2400" dirty="0"/>
          </a:p>
          <a:p>
            <a:pPr marL="0" lvl="0" indent="0" algn="l" rtl="0">
              <a:spcBef>
                <a:spcPts val="1000"/>
              </a:spcBef>
              <a:spcAft>
                <a:spcPts val="0"/>
              </a:spcAft>
              <a:buNone/>
            </a:pPr>
            <a:endParaRPr sz="2400" dirty="0"/>
          </a:p>
          <a:p>
            <a:pPr marL="0" lvl="0" indent="0" algn="l" rtl="0">
              <a:spcBef>
                <a:spcPts val="1000"/>
              </a:spcBef>
              <a:spcAft>
                <a:spcPts val="0"/>
              </a:spcAft>
              <a:buNone/>
            </a:pPr>
            <a:endParaRPr sz="2400" dirty="0"/>
          </a:p>
        </p:txBody>
      </p:sp>
      <p:sp>
        <p:nvSpPr>
          <p:cNvPr id="413" name="Google Shape;413;p53"/>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latin typeface="Segoe UI" panose="020B0502040204020203" pitchFamily="34" charset="0"/>
                <a:cs typeface="Segoe UI" panose="020B0502040204020203" pitchFamily="34" charset="0"/>
              </a:rPr>
              <a:t>Definitions: Summative Assessment, Formative Assessment and Feedback</a:t>
            </a:r>
            <a:endParaRPr dirty="0">
              <a:latin typeface="Segoe UI" panose="020B0502040204020203" pitchFamily="34" charset="0"/>
              <a:cs typeface="Segoe UI" panose="020B0502040204020203" pitchFamily="34" charset="0"/>
            </a:endParaRPr>
          </a:p>
        </p:txBody>
      </p:sp>
      <p:sp>
        <p:nvSpPr>
          <p:cNvPr id="420" name="Google Shape;420;p54"/>
          <p:cNvSpPr txBox="1">
            <a:spLocks noGrp="1"/>
          </p:cNvSpPr>
          <p:nvPr>
            <p:ph type="body" idx="1"/>
          </p:nvPr>
        </p:nvSpPr>
        <p:spPr>
          <a:xfrm>
            <a:off x="838200" y="1825625"/>
            <a:ext cx="10515600" cy="4255800"/>
          </a:xfrm>
          <a:prstGeom prst="rect">
            <a:avLst/>
          </a:prstGeom>
          <a:solidFill>
            <a:schemeClr val="accent4">
              <a:lumMod val="20000"/>
              <a:lumOff val="80000"/>
            </a:schemeClr>
          </a:solidFill>
        </p:spPr>
        <p:txBody>
          <a:bodyPr spcFirstLastPara="1" wrap="square" lIns="91425" tIns="45700" rIns="91425" bIns="45700" anchor="t" anchorCtr="0">
            <a:normAutofit fontScale="92500" lnSpcReduction="10000"/>
          </a:bodyPr>
          <a:lstStyle/>
          <a:p>
            <a:pPr marL="457200" lvl="0" indent="-342900" algn="l" rtl="0">
              <a:spcBef>
                <a:spcPts val="1000"/>
              </a:spcBef>
              <a:spcAft>
                <a:spcPts val="0"/>
              </a:spcAft>
              <a:buSzPts val="1800"/>
              <a:buChar char="•"/>
            </a:pPr>
            <a:r>
              <a:rPr lang="en-US" b="1" dirty="0">
                <a:latin typeface="Segoe UI" panose="020B0502040204020203" pitchFamily="34" charset="0"/>
                <a:cs typeface="Segoe UI" panose="020B0502040204020203" pitchFamily="34" charset="0"/>
              </a:rPr>
              <a:t>Summative assessments </a:t>
            </a:r>
            <a:r>
              <a:rPr lang="en-US" dirty="0">
                <a:latin typeface="Segoe UI" panose="020B0502040204020203" pitchFamily="34" charset="0"/>
                <a:cs typeface="Segoe UI" panose="020B0502040204020203" pitchFamily="34" charset="0"/>
              </a:rPr>
              <a:t>may include performance assessment, project-based learning, and other opportunities for students to demonstrate the sum of their learning. </a:t>
            </a:r>
            <a:endParaRPr dirty="0">
              <a:latin typeface="Segoe UI" panose="020B0502040204020203" pitchFamily="34" charset="0"/>
              <a:cs typeface="Segoe UI" panose="020B0502040204020203" pitchFamily="34" charset="0"/>
            </a:endParaRPr>
          </a:p>
          <a:p>
            <a:pPr marL="457200" lvl="0" indent="0" algn="l" rtl="0">
              <a:spcBef>
                <a:spcPts val="1000"/>
              </a:spcBef>
              <a:spcAft>
                <a:spcPts val="0"/>
              </a:spcAft>
              <a:buNone/>
            </a:pPr>
            <a:endParaRPr sz="2200" dirty="0">
              <a:latin typeface="Segoe UI" panose="020B0502040204020203" pitchFamily="34" charset="0"/>
              <a:cs typeface="Segoe UI" panose="020B0502040204020203" pitchFamily="34" charset="0"/>
            </a:endParaRPr>
          </a:p>
          <a:p>
            <a:pPr marL="457200" lvl="0" indent="-342900" algn="l" rtl="0">
              <a:spcBef>
                <a:spcPts val="1000"/>
              </a:spcBef>
              <a:spcAft>
                <a:spcPts val="0"/>
              </a:spcAft>
              <a:buSzPts val="1800"/>
              <a:buChar char="•"/>
            </a:pPr>
            <a:r>
              <a:rPr lang="en-US" b="1" dirty="0">
                <a:latin typeface="Segoe UI" panose="020B0502040204020203" pitchFamily="34" charset="0"/>
                <a:cs typeface="Segoe UI" panose="020B0502040204020203" pitchFamily="34" charset="0"/>
              </a:rPr>
              <a:t>Formative assessments</a:t>
            </a:r>
            <a:r>
              <a:rPr lang="en-US" dirty="0">
                <a:latin typeface="Segoe UI" panose="020B0502040204020203" pitchFamily="34" charset="0"/>
                <a:cs typeface="Segoe UI" panose="020B0502040204020203" pitchFamily="34" charset="0"/>
              </a:rPr>
              <a:t> provide information to teachers so they can adjust their instruction and to students so they can adjust their learning strategies. </a:t>
            </a:r>
            <a:endParaRPr dirty="0">
              <a:latin typeface="Segoe UI" panose="020B0502040204020203" pitchFamily="34" charset="0"/>
              <a:cs typeface="Segoe UI" panose="020B0502040204020203" pitchFamily="34" charset="0"/>
            </a:endParaRPr>
          </a:p>
          <a:p>
            <a:pPr marL="457200" lvl="0" indent="0" algn="l" rtl="0">
              <a:spcBef>
                <a:spcPts val="1000"/>
              </a:spcBef>
              <a:spcAft>
                <a:spcPts val="0"/>
              </a:spcAft>
              <a:buNone/>
            </a:pPr>
            <a:endParaRPr sz="2200" dirty="0">
              <a:latin typeface="Segoe UI" panose="020B0502040204020203" pitchFamily="34" charset="0"/>
              <a:cs typeface="Segoe UI" panose="020B0502040204020203" pitchFamily="34" charset="0"/>
            </a:endParaRPr>
          </a:p>
          <a:p>
            <a:pPr marL="457200" lvl="0" indent="-342900" algn="l" rtl="0">
              <a:spcBef>
                <a:spcPts val="1000"/>
              </a:spcBef>
              <a:spcAft>
                <a:spcPts val="0"/>
              </a:spcAft>
              <a:buSzPts val="1800"/>
              <a:buChar char="•"/>
            </a:pPr>
            <a:r>
              <a:rPr lang="en-US" dirty="0">
                <a:latin typeface="Segoe UI" panose="020B0502040204020203" pitchFamily="34" charset="0"/>
                <a:cs typeface="Segoe UI" panose="020B0502040204020203" pitchFamily="34" charset="0"/>
              </a:rPr>
              <a:t>With formative assessment for maximum learning benefit, students receive </a:t>
            </a:r>
            <a:r>
              <a:rPr lang="en-US" b="1" dirty="0">
                <a:latin typeface="Segoe UI" panose="020B0502040204020203" pitchFamily="34" charset="0"/>
                <a:cs typeface="Segoe UI" panose="020B0502040204020203" pitchFamily="34" charset="0"/>
              </a:rPr>
              <a:t>feedback</a:t>
            </a:r>
            <a:r>
              <a:rPr lang="en-US" dirty="0">
                <a:latin typeface="Segoe UI" panose="020B0502040204020203" pitchFamily="34" charset="0"/>
                <a:cs typeface="Segoe UI" panose="020B0502040204020203" pitchFamily="34" charset="0"/>
              </a:rPr>
              <a:t> or productive and supportive interaction, rather than a score or grade. </a:t>
            </a:r>
            <a:endParaRPr dirty="0">
              <a:latin typeface="Segoe UI" panose="020B0502040204020203" pitchFamily="34" charset="0"/>
              <a:cs typeface="Segoe UI" panose="020B0502040204020203" pitchFamily="34" charset="0"/>
            </a:endParaRPr>
          </a:p>
        </p:txBody>
      </p:sp>
      <p:sp>
        <p:nvSpPr>
          <p:cNvPr id="421" name="Google Shape;421;p54"/>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Summative Assessment Terms </a:t>
            </a:r>
            <a:br>
              <a:rPr lang="en-US" dirty="0">
                <a:latin typeface="Segoe UI" panose="020B0502040204020203" pitchFamily="34" charset="0"/>
                <a:cs typeface="Segoe UI" panose="020B0502040204020203" pitchFamily="34" charset="0"/>
              </a:rPr>
            </a:br>
            <a:r>
              <a:rPr lang="en-US" dirty="0">
                <a:latin typeface="Segoe UI" panose="020B0502040204020203" pitchFamily="34" charset="0"/>
                <a:cs typeface="Segoe UI" panose="020B0502040204020203" pitchFamily="34" charset="0"/>
              </a:rPr>
              <a:t>for Student Growth  </a:t>
            </a:r>
            <a:endParaRPr dirty="0">
              <a:latin typeface="Segoe UI" panose="020B0502040204020203" pitchFamily="34" charset="0"/>
              <a:cs typeface="Segoe UI" panose="020B0502040204020203" pitchFamily="34" charset="0"/>
            </a:endParaRPr>
          </a:p>
        </p:txBody>
      </p:sp>
      <p:sp>
        <p:nvSpPr>
          <p:cNvPr id="428" name="Google Shape;428;p55"/>
          <p:cNvSpPr txBox="1">
            <a:spLocks noGrp="1"/>
          </p:cNvSpPr>
          <p:nvPr>
            <p:ph type="body" idx="1"/>
          </p:nvPr>
        </p:nvSpPr>
        <p:spPr>
          <a:xfrm>
            <a:off x="838200" y="1825625"/>
            <a:ext cx="10515600" cy="4255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lnSpcReduction="10000"/>
          </a:bodyPr>
          <a:lstStyle/>
          <a:p>
            <a:pPr marL="0" lvl="0" indent="0" algn="ctr" rtl="0">
              <a:spcBef>
                <a:spcPts val="1000"/>
              </a:spcBef>
              <a:spcAft>
                <a:spcPts val="0"/>
              </a:spcAft>
              <a:buNone/>
            </a:pPr>
            <a:r>
              <a:rPr lang="en-US" sz="2400" b="1" dirty="0">
                <a:solidFill>
                  <a:srgbClr val="0000FF"/>
                </a:solidFill>
                <a:latin typeface="Segoe UI" panose="020B0502040204020203" pitchFamily="34" charset="0"/>
                <a:cs typeface="Segoe UI" panose="020B0502040204020203" pitchFamily="34" charset="0"/>
              </a:rPr>
              <a:t>While many teachers have historically used state summative test results to set student growth goals and collect evidence of growth, the new student growth goal rubrics encourage a shift away from the use of standardized test results for this purpose.</a:t>
            </a:r>
            <a:endParaRPr sz="2400" b="1" dirty="0">
              <a:solidFill>
                <a:srgbClr val="0000FF"/>
              </a:solidFill>
              <a:latin typeface="Segoe UI" panose="020B0502040204020203" pitchFamily="34" charset="0"/>
              <a:cs typeface="Segoe UI" panose="020B0502040204020203" pitchFamily="34" charset="0"/>
            </a:endParaRPr>
          </a:p>
          <a:p>
            <a:pPr marL="0" lvl="0" indent="0" algn="ctr" rtl="0">
              <a:spcBef>
                <a:spcPts val="1000"/>
              </a:spcBef>
              <a:spcAft>
                <a:spcPts val="0"/>
              </a:spcAft>
              <a:buNone/>
            </a:pPr>
            <a:endParaRPr sz="2400" b="1" dirty="0"/>
          </a:p>
          <a:p>
            <a:pPr marL="0" lvl="0" indent="0" algn="ctr" rtl="0">
              <a:spcBef>
                <a:spcPts val="1000"/>
              </a:spcBef>
              <a:spcAft>
                <a:spcPts val="0"/>
              </a:spcAft>
              <a:buNone/>
            </a:pPr>
            <a:r>
              <a:rPr lang="en-US" sz="2400" b="1" dirty="0">
                <a:solidFill>
                  <a:srgbClr val="980000"/>
                </a:solidFill>
                <a:latin typeface="Segoe UI" panose="020B0502040204020203" pitchFamily="34" charset="0"/>
                <a:cs typeface="Segoe UI" panose="020B0502040204020203" pitchFamily="34" charset="0"/>
              </a:rPr>
              <a:t>This shift is important because different forms of assessment have different purposes and different appropriate uses. For example, state summative tests were designed for the purpose of providing large-scale information about the educational system as a whole, but not for the purpose of giving teachers detailed information about individual students’ learning or growth.</a:t>
            </a:r>
            <a:endParaRPr sz="2400" b="1" dirty="0">
              <a:solidFill>
                <a:srgbClr val="980000"/>
              </a:solidFill>
              <a:latin typeface="Segoe UI" panose="020B0502040204020203" pitchFamily="34" charset="0"/>
              <a:cs typeface="Segoe UI" panose="020B0502040204020203" pitchFamily="34" charset="0"/>
            </a:endParaRPr>
          </a:p>
          <a:p>
            <a:pPr marL="2286000" lvl="0" indent="457200" algn="l" rtl="0">
              <a:spcBef>
                <a:spcPts val="1000"/>
              </a:spcBef>
              <a:spcAft>
                <a:spcPts val="0"/>
              </a:spcAft>
              <a:buNone/>
            </a:pPr>
            <a:r>
              <a:rPr lang="en-US" sz="2000" b="1" dirty="0">
                <a:latin typeface="Segoe UI" panose="020B0502040204020203" pitchFamily="34" charset="0"/>
                <a:cs typeface="Segoe UI" panose="020B0502040204020203" pitchFamily="34" charset="0"/>
              </a:rPr>
              <a:t>From Assessment Terms for Student Growth - OSPI p. 1</a:t>
            </a:r>
            <a:endParaRPr sz="2000" b="1" dirty="0">
              <a:latin typeface="Segoe UI" panose="020B0502040204020203" pitchFamily="34" charset="0"/>
              <a:cs typeface="Segoe UI" panose="020B0502040204020203" pitchFamily="34" charset="0"/>
            </a:endParaRPr>
          </a:p>
        </p:txBody>
      </p:sp>
      <p:sp>
        <p:nvSpPr>
          <p:cNvPr id="429" name="Google Shape;429;p55"/>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8</a:t>
            </a:fld>
            <a:endParaRPr/>
          </a:p>
        </p:txBody>
      </p:sp>
      <p:pic>
        <p:nvPicPr>
          <p:cNvPr id="3" name="Picture 2" descr="Close up of a plant">
            <a:extLst>
              <a:ext uri="{FF2B5EF4-FFF2-40B4-BE49-F238E27FC236}">
                <a16:creationId xmlns:a16="http://schemas.microsoft.com/office/drawing/2014/main" id="{4BED601C-E1CF-934B-29C9-3A9A2533C2EF}"/>
              </a:ext>
            </a:extLst>
          </p:cNvPr>
          <p:cNvPicPr>
            <a:picLocks noChangeAspect="1"/>
          </p:cNvPicPr>
          <p:nvPr/>
        </p:nvPicPr>
        <p:blipFill>
          <a:blip r:embed="rId3"/>
          <a:stretch>
            <a:fillRect/>
          </a:stretch>
        </p:blipFill>
        <p:spPr>
          <a:xfrm>
            <a:off x="9183355" y="358265"/>
            <a:ext cx="1848173" cy="123211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Activity: Triangle, Square, Circle</a:t>
            </a:r>
            <a:endParaRPr dirty="0">
              <a:latin typeface="Segoe UI" panose="020B0502040204020203" pitchFamily="34" charset="0"/>
              <a:cs typeface="Segoe UI" panose="020B0502040204020203" pitchFamily="34" charset="0"/>
            </a:endParaRPr>
          </a:p>
        </p:txBody>
      </p:sp>
      <p:sp>
        <p:nvSpPr>
          <p:cNvPr id="437" name="Google Shape;437;p56"/>
          <p:cNvSpPr txBox="1">
            <a:spLocks noGrp="1"/>
          </p:cNvSpPr>
          <p:nvPr>
            <p:ph type="body" idx="1"/>
          </p:nvPr>
        </p:nvSpPr>
        <p:spPr>
          <a:xfrm>
            <a:off x="838200" y="1825625"/>
            <a:ext cx="10515600" cy="4255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200" dirty="0">
                <a:latin typeface="Segoe UI" panose="020B0502040204020203" pitchFamily="34" charset="0"/>
                <a:cs typeface="Segoe UI" panose="020B0502040204020203" pitchFamily="34" charset="0"/>
              </a:rPr>
              <a:t>“Summing Up”</a:t>
            </a:r>
            <a:endParaRPr sz="3200" dirty="0">
              <a:latin typeface="Segoe UI" panose="020B0502040204020203" pitchFamily="34" charset="0"/>
              <a:cs typeface="Segoe UI" panose="020B0502040204020203" pitchFamily="34" charset="0"/>
            </a:endParaRPr>
          </a:p>
          <a:p>
            <a:pPr marL="0" lvl="0" indent="0" algn="ctr" rtl="0">
              <a:lnSpc>
                <a:spcPct val="105000"/>
              </a:lnSpc>
              <a:spcBef>
                <a:spcPts val="1200"/>
              </a:spcBef>
              <a:spcAft>
                <a:spcPts val="0"/>
              </a:spcAft>
              <a:buSzPts val="440"/>
              <a:buNone/>
            </a:pPr>
            <a:r>
              <a:rPr lang="en-US" sz="2673" b="1" dirty="0">
                <a:solidFill>
                  <a:srgbClr val="020202"/>
                </a:solidFill>
                <a:latin typeface="Segoe UI" panose="020B0502040204020203" pitchFamily="34" charset="0"/>
                <a:cs typeface="Segoe UI" panose="020B0502040204020203" pitchFamily="34" charset="0"/>
              </a:rPr>
              <a:t>Summative assessment simply means </a:t>
            </a:r>
            <a:r>
              <a:rPr lang="en-US" sz="2673" b="1" i="1" dirty="0">
                <a:solidFill>
                  <a:srgbClr val="020202"/>
                </a:solidFill>
                <a:latin typeface="Segoe UI" panose="020B0502040204020203" pitchFamily="34" charset="0"/>
                <a:cs typeface="Segoe UI" panose="020B0502040204020203" pitchFamily="34" charset="0"/>
              </a:rPr>
              <a:t>summing up  </a:t>
            </a:r>
            <a:endParaRPr sz="2673" b="1" i="1" dirty="0">
              <a:solidFill>
                <a:srgbClr val="020202"/>
              </a:solidFill>
              <a:latin typeface="Segoe UI" panose="020B0502040204020203" pitchFamily="34" charset="0"/>
              <a:cs typeface="Segoe UI" panose="020B0502040204020203" pitchFamily="34" charset="0"/>
            </a:endParaRPr>
          </a:p>
          <a:p>
            <a:pPr marL="0" lvl="0" indent="0" algn="ctr" rtl="0">
              <a:lnSpc>
                <a:spcPct val="105000"/>
              </a:lnSpc>
              <a:spcBef>
                <a:spcPts val="1200"/>
              </a:spcBef>
              <a:spcAft>
                <a:spcPts val="0"/>
              </a:spcAft>
              <a:buSzPts val="440"/>
              <a:buNone/>
            </a:pPr>
            <a:r>
              <a:rPr lang="en-US" sz="2673" b="1" i="1" dirty="0">
                <a:solidFill>
                  <a:srgbClr val="020202"/>
                </a:solidFill>
                <a:latin typeface="Segoe UI" panose="020B0502040204020203" pitchFamily="34" charset="0"/>
                <a:cs typeface="Segoe UI" panose="020B0502040204020203" pitchFamily="34" charset="0"/>
              </a:rPr>
              <a:t>– </a:t>
            </a:r>
            <a:r>
              <a:rPr lang="en-US" sz="2673" b="1" dirty="0">
                <a:solidFill>
                  <a:srgbClr val="020202"/>
                </a:solidFill>
                <a:latin typeface="Segoe UI" panose="020B0502040204020203" pitchFamily="34" charset="0"/>
                <a:cs typeface="Segoe UI" panose="020B0502040204020203" pitchFamily="34" charset="0"/>
              </a:rPr>
              <a:t>or </a:t>
            </a:r>
            <a:r>
              <a:rPr lang="en-US" sz="2673" b="1" i="1" dirty="0">
                <a:solidFill>
                  <a:srgbClr val="020202"/>
                </a:solidFill>
                <a:latin typeface="Segoe UI" panose="020B0502040204020203" pitchFamily="34" charset="0"/>
                <a:cs typeface="Segoe UI" panose="020B0502040204020203" pitchFamily="34" charset="0"/>
              </a:rPr>
              <a:t>describin</a:t>
            </a:r>
            <a:r>
              <a:rPr lang="en-US" sz="2673" b="1" dirty="0">
                <a:solidFill>
                  <a:srgbClr val="020202"/>
                </a:solidFill>
                <a:latin typeface="Segoe UI" panose="020B0502040204020203" pitchFamily="34" charset="0"/>
                <a:cs typeface="Segoe UI" panose="020B0502040204020203" pitchFamily="34" charset="0"/>
              </a:rPr>
              <a:t>g – the learning.  </a:t>
            </a:r>
            <a:endParaRPr sz="2673" b="1" dirty="0">
              <a:solidFill>
                <a:srgbClr val="020202"/>
              </a:solidFill>
              <a:latin typeface="Segoe UI" panose="020B0502040204020203" pitchFamily="34" charset="0"/>
              <a:cs typeface="Segoe UI" panose="020B0502040204020203" pitchFamily="34" charset="0"/>
            </a:endParaRPr>
          </a:p>
          <a:p>
            <a:pPr marL="0" lvl="0" indent="0" algn="ctr" rtl="0">
              <a:lnSpc>
                <a:spcPct val="105000"/>
              </a:lnSpc>
              <a:spcBef>
                <a:spcPts val="1200"/>
              </a:spcBef>
              <a:spcAft>
                <a:spcPts val="0"/>
              </a:spcAft>
              <a:buSzPts val="440"/>
              <a:buNone/>
            </a:pPr>
            <a:r>
              <a:rPr lang="en-US" sz="1473" dirty="0">
                <a:solidFill>
                  <a:srgbClr val="4472C4"/>
                </a:solidFill>
                <a:latin typeface="Segoe UI" panose="020B0502040204020203" pitchFamily="34" charset="0"/>
                <a:cs typeface="Segoe UI" panose="020B0502040204020203" pitchFamily="34" charset="0"/>
              </a:rPr>
              <a:t> </a:t>
            </a:r>
            <a:r>
              <a:rPr lang="en-US" sz="2073" dirty="0">
                <a:solidFill>
                  <a:srgbClr val="020202"/>
                </a:solidFill>
                <a:latin typeface="Segoe UI" panose="020B0502040204020203" pitchFamily="34" charset="0"/>
                <a:cs typeface="Segoe UI" panose="020B0502040204020203" pitchFamily="34" charset="0"/>
              </a:rPr>
              <a:t>While summative assessments are typically associated with end-of-unit tests, projects, or essays (or even state summative tests), summative assessment doesn’t need to involve scores at all. In fact, a score is a limited, </a:t>
            </a:r>
            <a:r>
              <a:rPr lang="en-US" sz="2073" dirty="0" err="1">
                <a:solidFill>
                  <a:srgbClr val="020202"/>
                </a:solidFill>
                <a:latin typeface="Segoe UI" panose="020B0502040204020203" pitchFamily="34" charset="0"/>
                <a:cs typeface="Segoe UI" panose="020B0502040204020203" pitchFamily="34" charset="0"/>
              </a:rPr>
              <a:t>uni</a:t>
            </a:r>
            <a:r>
              <a:rPr lang="en-US" sz="2073" dirty="0">
                <a:solidFill>
                  <a:srgbClr val="020202"/>
                </a:solidFill>
                <a:latin typeface="Segoe UI" panose="020B0502040204020203" pitchFamily="34" charset="0"/>
                <a:cs typeface="Segoe UI" panose="020B0502040204020203" pitchFamily="34" charset="0"/>
              </a:rPr>
              <a:t>-dimensional description of student learning.  </a:t>
            </a:r>
            <a:endParaRPr sz="2073" dirty="0">
              <a:solidFill>
                <a:srgbClr val="020202"/>
              </a:solidFill>
              <a:latin typeface="Segoe UI" panose="020B0502040204020203" pitchFamily="34" charset="0"/>
              <a:cs typeface="Segoe UI" panose="020B0502040204020203" pitchFamily="34" charset="0"/>
            </a:endParaRPr>
          </a:p>
          <a:p>
            <a:pPr marL="0" lvl="0" indent="0" algn="ctr" rtl="0">
              <a:lnSpc>
                <a:spcPct val="105000"/>
              </a:lnSpc>
              <a:spcBef>
                <a:spcPts val="1200"/>
              </a:spcBef>
              <a:spcAft>
                <a:spcPts val="0"/>
              </a:spcAft>
              <a:buSzPts val="440"/>
              <a:buNone/>
            </a:pPr>
            <a:r>
              <a:rPr lang="en-US" sz="2073" b="1" i="1" dirty="0">
                <a:solidFill>
                  <a:srgbClr val="020202"/>
                </a:solidFill>
                <a:latin typeface="Segoe UI" panose="020B0502040204020203" pitchFamily="34" charset="0"/>
                <a:cs typeface="Segoe UI" panose="020B0502040204020203" pitchFamily="34" charset="0"/>
              </a:rPr>
              <a:t>Summative assessment can also refer to: any description of the students’ learning based on artifacts, conversations, self-reflections, and observations that take place over a period of time.  </a:t>
            </a:r>
            <a:endParaRPr sz="2073" b="1" i="1" dirty="0">
              <a:solidFill>
                <a:srgbClr val="020202"/>
              </a:solidFill>
              <a:latin typeface="Segoe UI" panose="020B0502040204020203" pitchFamily="34" charset="0"/>
              <a:cs typeface="Segoe UI" panose="020B0502040204020203" pitchFamily="34" charset="0"/>
            </a:endParaRPr>
          </a:p>
          <a:p>
            <a:pPr marL="0" lvl="0" indent="0" algn="l" rtl="0">
              <a:lnSpc>
                <a:spcPct val="80000"/>
              </a:lnSpc>
              <a:spcBef>
                <a:spcPts val="1200"/>
              </a:spcBef>
              <a:spcAft>
                <a:spcPts val="0"/>
              </a:spcAft>
              <a:buSzPts val="440"/>
              <a:buNone/>
            </a:pPr>
            <a:endParaRPr sz="1320" i="1" dirty="0"/>
          </a:p>
        </p:txBody>
      </p:sp>
      <p:sp>
        <p:nvSpPr>
          <p:cNvPr id="438" name="Google Shape;438;p56"/>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9</a:t>
            </a:fld>
            <a:endParaRPr/>
          </a:p>
        </p:txBody>
      </p:sp>
      <p:pic>
        <p:nvPicPr>
          <p:cNvPr id="439" name="Google Shape;439;p56" descr="Picture of a purple circle, yellow triangle, red square"/>
          <p:cNvPicPr preferRelativeResize="0"/>
          <p:nvPr/>
        </p:nvPicPr>
        <p:blipFill>
          <a:blip r:embed="rId3">
            <a:alphaModFix/>
          </a:blip>
          <a:stretch>
            <a:fillRect/>
          </a:stretch>
        </p:blipFill>
        <p:spPr>
          <a:xfrm>
            <a:off x="9013375" y="396875"/>
            <a:ext cx="1428750" cy="1428750"/>
          </a:xfrm>
          <a:prstGeom prst="rect">
            <a:avLst/>
          </a:prstGeom>
          <a:noFill/>
          <a:ln>
            <a:noFill/>
          </a:ln>
        </p:spPr>
      </p:pic>
    </p:spTree>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156AA48CF51740AD0D14CA6DAAC8E1" ma:contentTypeVersion="13" ma:contentTypeDescription="Create a new document." ma:contentTypeScope="" ma:versionID="56684f421550f7a9e1658cdd591508df">
  <xsd:schema xmlns:xsd="http://www.w3.org/2001/XMLSchema" xmlns:xs="http://www.w3.org/2001/XMLSchema" xmlns:p="http://schemas.microsoft.com/office/2006/metadata/properties" xmlns:ns2="bf9ae3ca-b481-4d42-bb8b-c12cb787da43" xmlns:ns3="85be8bb1-7551-4f0e-824e-4130dbefed9f" targetNamespace="http://schemas.microsoft.com/office/2006/metadata/properties" ma:root="true" ma:fieldsID="6b460efc43aec909b793030f20aa8f55" ns2:_="" ns3:_="">
    <xsd:import namespace="bf9ae3ca-b481-4d42-bb8b-c12cb787da43"/>
    <xsd:import namespace="85be8bb1-7551-4f0e-824e-4130dbefed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9ae3ca-b481-4d42-bb8b-c12cb787da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be8bb1-7551-4f0e-824e-4130dbefed9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BCCD83-F788-4EDD-9F74-991CE15C2588}">
  <ds:schemaRefs>
    <ds:schemaRef ds:uri="http://schemas.microsoft.com/sharepoint/v3/contenttype/forms"/>
  </ds:schemaRefs>
</ds:datastoreItem>
</file>

<file path=customXml/itemProps2.xml><?xml version="1.0" encoding="utf-8"?>
<ds:datastoreItem xmlns:ds="http://schemas.openxmlformats.org/officeDocument/2006/customXml" ds:itemID="{86507629-1B43-430A-89EF-2195F75C02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9ae3ca-b481-4d42-bb8b-c12cb787da43"/>
    <ds:schemaRef ds:uri="85be8bb1-7551-4f0e-824e-4130dbefed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194</TotalTime>
  <Words>4444</Words>
  <Application>Microsoft Office PowerPoint</Application>
  <PresentationFormat>Widescreen</PresentationFormat>
  <Paragraphs>432</Paragraphs>
  <Slides>25</Slides>
  <Notes>25</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Bookman Old Style</vt:lpstr>
      <vt:lpstr>Segoe UI</vt:lpstr>
      <vt:lpstr>Noto Sans Symbols</vt:lpstr>
      <vt:lpstr>Arial</vt:lpstr>
      <vt:lpstr>Calibri</vt:lpstr>
      <vt:lpstr>Quattrocento Sans</vt:lpstr>
      <vt:lpstr>Title Slides</vt:lpstr>
      <vt:lpstr>Content Slides</vt:lpstr>
      <vt:lpstr>Title Slides</vt:lpstr>
      <vt:lpstr>SGG Module 6 – Formative and Summative Assessment  </vt:lpstr>
      <vt:lpstr>SGG Concept Map</vt:lpstr>
      <vt:lpstr>Facilitator Outline </vt:lpstr>
      <vt:lpstr>Learning Targets</vt:lpstr>
      <vt:lpstr>Activator: Think-Pair-Write</vt:lpstr>
      <vt:lpstr>Unpacking Culturally Responsive Assessment &amp; Feedback</vt:lpstr>
      <vt:lpstr>Definitions: Summative Assessment, Formative Assessment and Feedback</vt:lpstr>
      <vt:lpstr>Summative Assessment Terms  for Student Growth  </vt:lpstr>
      <vt:lpstr>Activity: Triangle, Square, Circle</vt:lpstr>
      <vt:lpstr>Reimagining Assessment: An Asset-Based Approach</vt:lpstr>
      <vt:lpstr>Read &amp; Reflect: Culturally Responsive Assessment</vt:lpstr>
      <vt:lpstr>Formative Assessment and Feedback</vt:lpstr>
      <vt:lpstr>Effective Feedback</vt:lpstr>
      <vt:lpstr>Feedback - An Essential Practice</vt:lpstr>
      <vt:lpstr>Feedback Activity - Jigsaw</vt:lpstr>
      <vt:lpstr>Productive and Supportive Interaction: Pause, Read, Reflect</vt:lpstr>
      <vt:lpstr>Embedding - Video - Part 1 CRFA Example</vt:lpstr>
      <vt:lpstr>Embedding: Video -Part 2 CRFA Example</vt:lpstr>
      <vt:lpstr>Embedding: Video -Part 3 CRFA Inquiry Tools</vt:lpstr>
      <vt:lpstr> Connections to Instructional Frameworks</vt:lpstr>
      <vt:lpstr> Key considerations - Assessment and Feedback,  Part 1  </vt:lpstr>
      <vt:lpstr>Key Considerations - Assessment and Feedback, Part 2</vt:lpstr>
      <vt:lpstr>Additional Readings and Resources</vt:lpstr>
      <vt:lpstr> Culturally Responsive Assessment and Feedback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SGG Module 6 – Formative and Summative Assessment</dc:title>
  <dc:creator>Katie Taylor</dc:creator>
  <cp:lastModifiedBy>Taylor Kidder-Morrill</cp:lastModifiedBy>
  <cp:revision>13</cp:revision>
  <dcterms:modified xsi:type="dcterms:W3CDTF">2023-11-27T19:17:10Z</dcterms:modified>
</cp:coreProperties>
</file>