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diagrams/data1.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1.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xml" ContentType="application/vnd.openxmlformats-officedocument.presentationml.slide+xml"/>
  <Override PartName="/ppt/slideLayouts/slideLayout6.xml" ContentType="application/vnd.openxmlformats-officedocument.presentationml.slideLayout+xml"/>
  <Override PartName="/ppt/notesSlides/notesSlide47.xml" ContentType="application/vnd.openxmlformats-officedocument.presentationml.notesSlide+xml"/>
  <Override PartName="/ppt/slideMasters/slideMaster1.xml" ContentType="application/vnd.openxmlformats-officedocument.presentationml.slideMaster+xml"/>
  <Override PartName="/ppt/notesSlides/notesSlide46.xml" ContentType="application/vnd.openxmlformats-officedocument.presentationml.notesSlide+xml"/>
  <Override PartName="/ppt/slideLayouts/slideLayout3.xml" ContentType="application/vnd.openxmlformats-officedocument.presentationml.slideLayout+xml"/>
  <Override PartName="/ppt/notesSlides/notesSlide21.xml" ContentType="application/vnd.openxmlformats-officedocument.presentationml.notesSlide+xml"/>
  <Override PartName="/ppt/slideLayouts/slideLayout4.xml" ContentType="application/vnd.openxmlformats-officedocument.presentationml.slideLayout+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22.xml" ContentType="application/vnd.openxmlformats-officedocument.presentationml.notesSlide+xml"/>
  <Override PartName="/ppt/slideLayouts/slideLayout2.xml" ContentType="application/vnd.openxmlformats-officedocument.presentationml.slideLayout+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4.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notesSlides/notesSlide25.xml" ContentType="application/vnd.openxmlformats-officedocument.presentationml.notesSlide+xml"/>
  <Override PartName="/ppt/notesSlides/notesSlide41.xml" ContentType="application/vnd.openxmlformats-officedocument.presentationml.notesSlide+xml"/>
  <Override PartName="/ppt/notesSlides/notesSlide37.xml" ContentType="application/vnd.openxmlformats-officedocument.presentationml.notesSlide+xml"/>
  <Override PartName="/ppt/notesSlides/notesSlide43.xml" ContentType="application/vnd.openxmlformats-officedocument.presentationml.notesSlide+xml"/>
  <Override PartName="/ppt/notesSlides/notesSlide38.xml" ContentType="application/vnd.openxmlformats-officedocument.presentationml.notesSlide+xml"/>
  <Override PartName="/ppt/notesSlides/notesSlide42.xml" ContentType="application/vnd.openxmlformats-officedocument.presentationml.notesSlide+xml"/>
  <Override PartName="/ppt/notesSlides/notesSlide40.xml" ContentType="application/vnd.openxmlformats-officedocument.presentationml.notesSlide+xml"/>
  <Override PartName="/ppt/notesSlides/notesSlide45.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9.xml" ContentType="application/vnd.openxmlformats-officedocument.presentationml.notesSlide+xml"/>
  <Override PartName="/ppt/notesSlides/notesSlide44.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diagrams/drawing5.xml" ContentType="application/vnd.ms-office.drawingml.diagramDrawing+xml"/>
  <Override PartName="/ppt/diagrams/drawing8.xml" ContentType="application/vnd.ms-office.drawingml.diagramDrawing+xml"/>
  <Override PartName="/ppt/diagrams/layout9.xml" ContentType="application/vnd.openxmlformats-officedocument.drawingml.diagramLayout+xml"/>
  <Override PartName="/ppt/diagrams/quickStyle8.xml" ContentType="application/vnd.openxmlformats-officedocument.drawingml.diagramStyle+xml"/>
  <Override PartName="/ppt/diagrams/layout8.xml" ContentType="application/vnd.openxmlformats-officedocument.drawingml.diagramLayout+xml"/>
  <Override PartName="/ppt/diagrams/colors8.xml" ContentType="application/vnd.openxmlformats-officedocument.drawingml.diagramColors+xml"/>
  <Override PartName="/ppt/diagrams/layout1.xml" ContentType="application/vnd.openxmlformats-officedocument.drawingml.diagramLayout+xml"/>
  <Override PartName="/ppt/diagrams/colors1.xml" ContentType="application/vnd.openxmlformats-officedocument.drawingml.diagramColors+xml"/>
  <Override PartName="/ppt/theme/theme2.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diagrams/quickStyle1.xml" ContentType="application/vnd.openxmlformats-officedocument.drawingml.diagramStyle+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rawing1.xml" ContentType="application/vnd.ms-office.drawingml.diagramDrawing+xml"/>
  <Override PartName="/ppt/diagrams/quickStyle7.xml" ContentType="application/vnd.openxmlformats-officedocument.drawingml.diagramStyle+xml"/>
  <Override PartName="/ppt/diagrams/colors7.xml" ContentType="application/vnd.openxmlformats-officedocument.drawingml.diagramColors+xml"/>
  <Override PartName="/ppt/diagrams/quickStyle6.xml" ContentType="application/vnd.openxmlformats-officedocument.drawingml.diagramStyle+xml"/>
  <Override PartName="/ppt/diagrams/colors6.xml" ContentType="application/vnd.openxmlformats-officedocument.drawingml.diagramColors+xml"/>
  <Override PartName="/ppt/diagrams/drawing4.xml" ContentType="application/vnd.ms-office.drawingml.diagramDrawing+xml"/>
  <Override PartName="/ppt/diagrams/colors4.xml" ContentType="application/vnd.openxmlformats-officedocument.drawingml.diagramColors+xml"/>
  <Override PartName="/ppt/diagrams/layout6.xml" ContentType="application/vnd.openxmlformats-officedocument.drawingml.diagramLayout+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7.xml" ContentType="application/vnd.ms-office.drawingml.diagramDrawing+xml"/>
  <Override PartName="/ppt/diagrams/quickStyle4.xml" ContentType="application/vnd.openxmlformats-officedocument.drawingml.diagramStyle+xml"/>
  <Override PartName="/ppt/diagrams/drawing6.xml" ContentType="application/vnd.ms-office.drawingml.diagramDrawing+xml"/>
  <Override PartName="/ppt/diagrams/quickStyle2.xml" ContentType="application/vnd.openxmlformats-officedocument.drawingml.diagramStyle+xml"/>
  <Override PartName="/ppt/diagrams/layout2.xml" ContentType="application/vnd.openxmlformats-officedocument.drawingml.diagramLayout+xml"/>
  <Override PartName="/ppt/theme/theme1.xml" ContentType="application/vnd.openxmlformats-officedocument.theme+xml"/>
  <Override PartName="/ppt/diagrams/layout7.xml" ContentType="application/vnd.openxmlformats-officedocument.drawingml.diagramLayout+xml"/>
  <Override PartName="/ppt/diagrams/colors2.xml" ContentType="application/vnd.openxmlformats-officedocument.drawingml.diagramColors+xml"/>
  <Override PartName="/ppt/diagrams/layout4.xml" ContentType="application/vnd.openxmlformats-officedocument.drawingml.diagramLayout+xml"/>
  <Override PartName="/ppt/diagrams/layout3.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drawing2.xml" ContentType="application/vnd.ms-office.drawingml.diagramDrawing+xml"/>
  <Override PartName="/ppt/diagrams/quickStyle3.xml" ContentType="application/vnd.openxmlformats-officedocument.drawingml.diagram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autoCompressPictures="0">
  <p:sldMasterIdLst>
    <p:sldMasterId id="2147483691" r:id="rId1"/>
  </p:sldMasterIdLst>
  <p:notesMasterIdLst>
    <p:notesMasterId r:id="rId49"/>
  </p:notesMasterIdLst>
  <p:sldIdLst>
    <p:sldId id="313" r:id="rId2"/>
    <p:sldId id="256" r:id="rId3"/>
    <p:sldId id="258" r:id="rId4"/>
    <p:sldId id="286" r:id="rId5"/>
    <p:sldId id="259" r:id="rId6"/>
    <p:sldId id="262" r:id="rId7"/>
    <p:sldId id="304" r:id="rId8"/>
    <p:sldId id="355" r:id="rId9"/>
    <p:sldId id="322" r:id="rId10"/>
    <p:sldId id="324" r:id="rId11"/>
    <p:sldId id="323" r:id="rId12"/>
    <p:sldId id="370" r:id="rId13"/>
    <p:sldId id="386" r:id="rId14"/>
    <p:sldId id="372" r:id="rId15"/>
    <p:sldId id="373" r:id="rId16"/>
    <p:sldId id="374" r:id="rId17"/>
    <p:sldId id="375" r:id="rId18"/>
    <p:sldId id="363" r:id="rId19"/>
    <p:sldId id="331" r:id="rId20"/>
    <p:sldId id="377" r:id="rId21"/>
    <p:sldId id="329" r:id="rId22"/>
    <p:sldId id="332" r:id="rId23"/>
    <p:sldId id="380" r:id="rId24"/>
    <p:sldId id="381" r:id="rId25"/>
    <p:sldId id="382" r:id="rId26"/>
    <p:sldId id="383" r:id="rId27"/>
    <p:sldId id="384" r:id="rId28"/>
    <p:sldId id="265" r:id="rId29"/>
    <p:sldId id="326" r:id="rId30"/>
    <p:sldId id="327" r:id="rId31"/>
    <p:sldId id="385" r:id="rId32"/>
    <p:sldId id="274" r:id="rId33"/>
    <p:sldId id="356" r:id="rId34"/>
    <p:sldId id="357" r:id="rId35"/>
    <p:sldId id="310" r:id="rId36"/>
    <p:sldId id="376" r:id="rId37"/>
    <p:sldId id="353" r:id="rId38"/>
    <p:sldId id="358" r:id="rId39"/>
    <p:sldId id="350" r:id="rId40"/>
    <p:sldId id="351" r:id="rId41"/>
    <p:sldId id="352" r:id="rId42"/>
    <p:sldId id="341" r:id="rId43"/>
    <p:sldId id="281" r:id="rId44"/>
    <p:sldId id="282" r:id="rId45"/>
    <p:sldId id="345" r:id="rId46"/>
    <p:sldId id="273" r:id="rId47"/>
    <p:sldId id="288" r:id="rId48"/>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6983"/>
    <a:srgbClr val="AA4B32"/>
    <a:srgbClr val="DEE6EA"/>
    <a:srgbClr val="8B9527"/>
    <a:srgbClr val="BFBFBF"/>
    <a:srgbClr val="FFFFFF"/>
    <a:srgbClr val="949F29"/>
    <a:srgbClr val="B7C333"/>
    <a:srgbClr val="798222"/>
    <a:srgbClr val="636A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37" autoAdjust="0"/>
    <p:restoredTop sz="66474" autoAdjust="0"/>
  </p:normalViewPr>
  <p:slideViewPr>
    <p:cSldViewPr snapToGrid="0">
      <p:cViewPr varScale="1">
        <p:scale>
          <a:sx n="83" d="100"/>
          <a:sy n="83" d="100"/>
        </p:scale>
        <p:origin x="2406" y="96"/>
      </p:cViewPr>
      <p:guideLst>
        <p:guide orient="horz" pos="2160"/>
        <p:guide pos="2880"/>
      </p:guideLst>
    </p:cSldViewPr>
  </p:slideViewPr>
  <p:notesTextViewPr>
    <p:cViewPr>
      <p:scale>
        <a:sx n="100" d="100"/>
        <a:sy n="100" d="100"/>
      </p:scale>
      <p:origin x="0" y="0"/>
    </p:cViewPr>
  </p:notesTextViewPr>
  <p:sorterViewPr>
    <p:cViewPr>
      <p:scale>
        <a:sx n="63" d="100"/>
        <a:sy n="63" d="100"/>
      </p:scale>
      <p:origin x="0" y="0"/>
    </p:cViewPr>
  </p:sorterViewPr>
  <p:notesViewPr>
    <p:cSldViewPr snapToGrid="0">
      <p:cViewPr>
        <p:scale>
          <a:sx n="100" d="100"/>
          <a:sy n="100" d="100"/>
        </p:scale>
        <p:origin x="1314" y="-27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BC261D-90D2-486C-B18E-EEDBACCC32FC}"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0FF13EF2-5CA9-4780-ACC5-14C4C634C0EF}">
      <dgm:prSet custT="1"/>
      <dgm:spPr>
        <a:solidFill>
          <a:srgbClr val="A1AD2D"/>
        </a:solidFill>
      </dgm:spPr>
      <dgm:t>
        <a:bodyPr/>
        <a:lstStyle/>
        <a:p>
          <a:pPr rtl="0"/>
          <a:r>
            <a:rPr lang="en-US" sz="2000" b="1" dirty="0" smtClean="0"/>
            <a:t>Sex</a:t>
          </a:r>
          <a:endParaRPr lang="en-US" sz="2000" b="1" dirty="0"/>
        </a:p>
      </dgm:t>
    </dgm:pt>
    <dgm:pt modelId="{376FE587-E93B-4AC1-9F58-B88DC1259BFD}" type="parTrans" cxnId="{A2DF4E6E-F169-4568-8EA6-1B142D892669}">
      <dgm:prSet/>
      <dgm:spPr/>
      <dgm:t>
        <a:bodyPr/>
        <a:lstStyle/>
        <a:p>
          <a:endParaRPr lang="en-US" sz="2000"/>
        </a:p>
      </dgm:t>
    </dgm:pt>
    <dgm:pt modelId="{261B741C-2791-46D8-B93C-3479A09C1648}" type="sibTrans" cxnId="{A2DF4E6E-F169-4568-8EA6-1B142D892669}">
      <dgm:prSet/>
      <dgm:spPr/>
      <dgm:t>
        <a:bodyPr/>
        <a:lstStyle/>
        <a:p>
          <a:endParaRPr lang="en-US" sz="2000"/>
        </a:p>
      </dgm:t>
    </dgm:pt>
    <dgm:pt modelId="{B63E7B10-1585-4CEC-A37A-85AFF429E289}">
      <dgm:prSet custT="1"/>
      <dgm:spPr>
        <a:solidFill>
          <a:srgbClr val="77A02C"/>
        </a:solidFill>
      </dgm:spPr>
      <dgm:t>
        <a:bodyPr/>
        <a:lstStyle/>
        <a:p>
          <a:pPr rtl="0"/>
          <a:r>
            <a:rPr lang="en-US" sz="2000" b="1" dirty="0" smtClean="0"/>
            <a:t>Race and color</a:t>
          </a:r>
          <a:endParaRPr lang="en-US" sz="2000" b="1" dirty="0"/>
        </a:p>
      </dgm:t>
    </dgm:pt>
    <dgm:pt modelId="{67032E15-329E-4B66-A95B-6CF5B12E5D3A}" type="parTrans" cxnId="{C76A4522-525D-4AEF-95C2-96CA61620AE9}">
      <dgm:prSet/>
      <dgm:spPr/>
      <dgm:t>
        <a:bodyPr/>
        <a:lstStyle/>
        <a:p>
          <a:endParaRPr lang="en-US" sz="2000"/>
        </a:p>
      </dgm:t>
    </dgm:pt>
    <dgm:pt modelId="{84C5CCF7-20BC-42AC-B47C-0C713C40D0AD}" type="sibTrans" cxnId="{C76A4522-525D-4AEF-95C2-96CA61620AE9}">
      <dgm:prSet/>
      <dgm:spPr/>
      <dgm:t>
        <a:bodyPr/>
        <a:lstStyle/>
        <a:p>
          <a:endParaRPr lang="en-US" sz="2000"/>
        </a:p>
      </dgm:t>
    </dgm:pt>
    <dgm:pt modelId="{47A76702-D713-46E1-B2B4-9BC08CCAE879}">
      <dgm:prSet custT="1"/>
      <dgm:spPr>
        <a:solidFill>
          <a:srgbClr val="51932D"/>
        </a:solidFill>
      </dgm:spPr>
      <dgm:t>
        <a:bodyPr/>
        <a:lstStyle/>
        <a:p>
          <a:pPr rtl="0"/>
          <a:r>
            <a:rPr lang="en-US" sz="2000" b="1" dirty="0" smtClean="0"/>
            <a:t>Religion and creed</a:t>
          </a:r>
          <a:endParaRPr lang="en-US" sz="2000" b="1" dirty="0"/>
        </a:p>
      </dgm:t>
    </dgm:pt>
    <dgm:pt modelId="{F2D0BF68-593E-4847-8F4B-16CA6EB23398}" type="parTrans" cxnId="{826059CE-48EF-4C14-BF04-399F54E54498}">
      <dgm:prSet/>
      <dgm:spPr/>
      <dgm:t>
        <a:bodyPr/>
        <a:lstStyle/>
        <a:p>
          <a:endParaRPr lang="en-US" sz="2000"/>
        </a:p>
      </dgm:t>
    </dgm:pt>
    <dgm:pt modelId="{1CA54E4E-78E4-43D9-8452-3E401C23AD5C}" type="sibTrans" cxnId="{826059CE-48EF-4C14-BF04-399F54E54498}">
      <dgm:prSet/>
      <dgm:spPr/>
      <dgm:t>
        <a:bodyPr/>
        <a:lstStyle/>
        <a:p>
          <a:endParaRPr lang="en-US" sz="2000"/>
        </a:p>
      </dgm:t>
    </dgm:pt>
    <dgm:pt modelId="{BC03AC5E-0818-45C0-98BF-1C0F861836F8}">
      <dgm:prSet custT="1"/>
      <dgm:spPr>
        <a:solidFill>
          <a:srgbClr val="399A32"/>
        </a:solidFill>
      </dgm:spPr>
      <dgm:t>
        <a:bodyPr/>
        <a:lstStyle/>
        <a:p>
          <a:pPr rtl="0"/>
          <a:r>
            <a:rPr lang="en-US" sz="2000" b="1" dirty="0" smtClean="0"/>
            <a:t>National origin</a:t>
          </a:r>
          <a:endParaRPr lang="en-US" sz="2000" b="1" dirty="0"/>
        </a:p>
      </dgm:t>
    </dgm:pt>
    <dgm:pt modelId="{934073D8-E042-4F3E-AED9-363A4F305518}" type="parTrans" cxnId="{B10FF467-0A43-45BD-B916-EC7619A9114F}">
      <dgm:prSet/>
      <dgm:spPr/>
      <dgm:t>
        <a:bodyPr/>
        <a:lstStyle/>
        <a:p>
          <a:endParaRPr lang="en-US" sz="2000"/>
        </a:p>
      </dgm:t>
    </dgm:pt>
    <dgm:pt modelId="{1CF518A9-7482-4151-8967-90B12DBD9EDB}" type="sibTrans" cxnId="{B10FF467-0A43-45BD-B916-EC7619A9114F}">
      <dgm:prSet/>
      <dgm:spPr/>
      <dgm:t>
        <a:bodyPr/>
        <a:lstStyle/>
        <a:p>
          <a:endParaRPr lang="en-US" sz="2000"/>
        </a:p>
      </dgm:t>
    </dgm:pt>
    <dgm:pt modelId="{0A688443-55BB-4782-BBDC-F8DBCD6806A7}">
      <dgm:prSet custT="1"/>
      <dgm:spPr>
        <a:solidFill>
          <a:srgbClr val="308C44"/>
        </a:solidFill>
      </dgm:spPr>
      <dgm:t>
        <a:bodyPr/>
        <a:lstStyle/>
        <a:p>
          <a:pPr rtl="0"/>
          <a:r>
            <a:rPr lang="en-US" sz="2000" b="1" dirty="0" smtClean="0"/>
            <a:t>Disability and the use of a service animal</a:t>
          </a:r>
          <a:endParaRPr lang="en-US" sz="2000" b="1" dirty="0"/>
        </a:p>
      </dgm:t>
    </dgm:pt>
    <dgm:pt modelId="{E211F686-CE44-4E4A-B57F-276720F9F6DD}" type="parTrans" cxnId="{09DF3203-B006-4FE5-B96B-51D98765F765}">
      <dgm:prSet/>
      <dgm:spPr/>
      <dgm:t>
        <a:bodyPr/>
        <a:lstStyle/>
        <a:p>
          <a:endParaRPr lang="en-US" sz="2000"/>
        </a:p>
      </dgm:t>
    </dgm:pt>
    <dgm:pt modelId="{28CAF1A9-F446-4933-8B23-2370234642D3}" type="sibTrans" cxnId="{09DF3203-B006-4FE5-B96B-51D98765F765}">
      <dgm:prSet/>
      <dgm:spPr/>
      <dgm:t>
        <a:bodyPr/>
        <a:lstStyle/>
        <a:p>
          <a:endParaRPr lang="en-US" sz="2000"/>
        </a:p>
      </dgm:t>
    </dgm:pt>
    <dgm:pt modelId="{102EF7B3-5226-44EA-A41C-229FDAA7E1D3}">
      <dgm:prSet custT="1"/>
      <dgm:spPr>
        <a:solidFill>
          <a:srgbClr val="348C60"/>
        </a:solidFill>
      </dgm:spPr>
      <dgm:t>
        <a:bodyPr/>
        <a:lstStyle/>
        <a:p>
          <a:pPr rtl="0"/>
          <a:r>
            <a:rPr lang="en-US" sz="2000" b="1" dirty="0" smtClean="0"/>
            <a:t>Sexual orientation</a:t>
          </a:r>
          <a:endParaRPr lang="en-US" sz="2000" b="1" dirty="0"/>
        </a:p>
      </dgm:t>
    </dgm:pt>
    <dgm:pt modelId="{F1A046F8-E508-4951-95F9-13F713FA297A}" type="parTrans" cxnId="{44A650BA-305D-4EE5-B9E1-A80ABA795762}">
      <dgm:prSet/>
      <dgm:spPr/>
      <dgm:t>
        <a:bodyPr/>
        <a:lstStyle/>
        <a:p>
          <a:endParaRPr lang="en-US" sz="2000"/>
        </a:p>
      </dgm:t>
    </dgm:pt>
    <dgm:pt modelId="{8C5AE94A-711F-4DBC-8E31-AA90E7940A71}" type="sibTrans" cxnId="{44A650BA-305D-4EE5-B9E1-A80ABA795762}">
      <dgm:prSet/>
      <dgm:spPr/>
      <dgm:t>
        <a:bodyPr/>
        <a:lstStyle/>
        <a:p>
          <a:endParaRPr lang="en-US" sz="2000"/>
        </a:p>
      </dgm:t>
    </dgm:pt>
    <dgm:pt modelId="{1224352D-335F-47C6-805A-A71058FF71C0}">
      <dgm:prSet custT="1"/>
      <dgm:spPr>
        <a:solidFill>
          <a:srgbClr val="348473"/>
        </a:solidFill>
      </dgm:spPr>
      <dgm:t>
        <a:bodyPr/>
        <a:lstStyle/>
        <a:p>
          <a:pPr rtl="0"/>
          <a:r>
            <a:rPr lang="en-US" sz="2000" b="1" dirty="0" smtClean="0"/>
            <a:t>Gender expression </a:t>
          </a:r>
          <a:endParaRPr lang="en-US" sz="2000" b="1" dirty="0"/>
        </a:p>
      </dgm:t>
    </dgm:pt>
    <dgm:pt modelId="{C5F2B065-E126-4513-8835-EF336A392E9D}" type="parTrans" cxnId="{54015053-7928-4691-B400-AA2FFB28B2DD}">
      <dgm:prSet/>
      <dgm:spPr/>
      <dgm:t>
        <a:bodyPr/>
        <a:lstStyle/>
        <a:p>
          <a:endParaRPr lang="en-US" sz="2000"/>
        </a:p>
      </dgm:t>
    </dgm:pt>
    <dgm:pt modelId="{BD896CFD-5551-4832-B94F-F2FA34776A21}" type="sibTrans" cxnId="{54015053-7928-4691-B400-AA2FFB28B2DD}">
      <dgm:prSet/>
      <dgm:spPr/>
      <dgm:t>
        <a:bodyPr/>
        <a:lstStyle/>
        <a:p>
          <a:endParaRPr lang="en-US" sz="2000"/>
        </a:p>
      </dgm:t>
    </dgm:pt>
    <dgm:pt modelId="{3631DA7E-F6C1-4150-80E7-FDE79871FBD0}">
      <dgm:prSet custT="1"/>
      <dgm:spPr>
        <a:solidFill>
          <a:srgbClr val="316E73"/>
        </a:solidFill>
      </dgm:spPr>
      <dgm:t>
        <a:bodyPr/>
        <a:lstStyle/>
        <a:p>
          <a:pPr rtl="0"/>
          <a:r>
            <a:rPr lang="en-US" sz="2000" b="1" dirty="0" smtClean="0"/>
            <a:t>Gender identity</a:t>
          </a:r>
          <a:endParaRPr lang="en-US" sz="2000" b="1" dirty="0"/>
        </a:p>
      </dgm:t>
    </dgm:pt>
    <dgm:pt modelId="{0BD60CCD-1479-4F8D-BF2A-CD7FA5909FAD}" type="parTrans" cxnId="{53F1A04F-657A-4071-A14E-20319E7BDE25}">
      <dgm:prSet/>
      <dgm:spPr/>
      <dgm:t>
        <a:bodyPr/>
        <a:lstStyle/>
        <a:p>
          <a:endParaRPr lang="en-US" sz="2000"/>
        </a:p>
      </dgm:t>
    </dgm:pt>
    <dgm:pt modelId="{9A91CD2A-4FDB-4B6F-9BF9-C488FD816EF5}" type="sibTrans" cxnId="{53F1A04F-657A-4071-A14E-20319E7BDE25}">
      <dgm:prSet/>
      <dgm:spPr/>
      <dgm:t>
        <a:bodyPr/>
        <a:lstStyle/>
        <a:p>
          <a:endParaRPr lang="en-US" sz="2000"/>
        </a:p>
      </dgm:t>
    </dgm:pt>
    <dgm:pt modelId="{5CCD170D-C37A-47C0-A581-FB28FB4A2B13}">
      <dgm:prSet custT="1"/>
      <dgm:spPr>
        <a:solidFill>
          <a:srgbClr val="345D74"/>
        </a:solidFill>
      </dgm:spPr>
      <dgm:t>
        <a:bodyPr/>
        <a:lstStyle/>
        <a:p>
          <a:pPr rtl="0"/>
          <a:r>
            <a:rPr lang="en-US" sz="2000" b="1" dirty="0" smtClean="0"/>
            <a:t>Veteran and</a:t>
          </a:r>
          <a:r>
            <a:rPr lang="en-US" sz="2000" dirty="0" smtClean="0"/>
            <a:t> </a:t>
          </a:r>
          <a:r>
            <a:rPr lang="en-US" sz="2000" b="1" dirty="0" smtClean="0"/>
            <a:t>military status</a:t>
          </a:r>
          <a:endParaRPr lang="en-US" sz="2000" b="1" dirty="0"/>
        </a:p>
      </dgm:t>
    </dgm:pt>
    <dgm:pt modelId="{A12C0F8C-C478-49D3-870E-0E583C02DAA4}" type="parTrans" cxnId="{9DF5EFB2-6FFF-4F77-A8A6-067B3638FF3C}">
      <dgm:prSet/>
      <dgm:spPr/>
      <dgm:t>
        <a:bodyPr/>
        <a:lstStyle/>
        <a:p>
          <a:endParaRPr lang="en-US" sz="2000"/>
        </a:p>
      </dgm:t>
    </dgm:pt>
    <dgm:pt modelId="{DE28F4C0-8B4C-407B-A877-8EB21886D90E}" type="sibTrans" cxnId="{9DF5EFB2-6FFF-4F77-A8A6-067B3638FF3C}">
      <dgm:prSet/>
      <dgm:spPr/>
      <dgm:t>
        <a:bodyPr/>
        <a:lstStyle/>
        <a:p>
          <a:endParaRPr lang="en-US" sz="2000"/>
        </a:p>
      </dgm:t>
    </dgm:pt>
    <dgm:pt modelId="{2A4FCEFE-F62F-42F2-AAD5-DBBDFB2C27DA}" type="pres">
      <dgm:prSet presAssocID="{A2BC261D-90D2-486C-B18E-EEDBACCC32FC}" presName="diagram" presStyleCnt="0">
        <dgm:presLayoutVars>
          <dgm:dir/>
          <dgm:resizeHandles val="exact"/>
        </dgm:presLayoutVars>
      </dgm:prSet>
      <dgm:spPr/>
      <dgm:t>
        <a:bodyPr/>
        <a:lstStyle/>
        <a:p>
          <a:endParaRPr lang="en-US"/>
        </a:p>
      </dgm:t>
    </dgm:pt>
    <dgm:pt modelId="{C9D74FD6-8377-4627-8CEA-C6AA3880458C}" type="pres">
      <dgm:prSet presAssocID="{0FF13EF2-5CA9-4780-ACC5-14C4C634C0EF}" presName="node" presStyleLbl="node1" presStyleIdx="0" presStyleCnt="9">
        <dgm:presLayoutVars>
          <dgm:bulletEnabled val="1"/>
        </dgm:presLayoutVars>
      </dgm:prSet>
      <dgm:spPr/>
      <dgm:t>
        <a:bodyPr/>
        <a:lstStyle/>
        <a:p>
          <a:endParaRPr lang="en-US"/>
        </a:p>
      </dgm:t>
    </dgm:pt>
    <dgm:pt modelId="{AF302758-E720-4C83-981F-7BECDDE3C88D}" type="pres">
      <dgm:prSet presAssocID="{261B741C-2791-46D8-B93C-3479A09C1648}" presName="sibTrans" presStyleCnt="0"/>
      <dgm:spPr/>
      <dgm:t>
        <a:bodyPr/>
        <a:lstStyle/>
        <a:p>
          <a:endParaRPr lang="en-US"/>
        </a:p>
      </dgm:t>
    </dgm:pt>
    <dgm:pt modelId="{199BE723-7CC1-4124-BDC9-1A05D492607B}" type="pres">
      <dgm:prSet presAssocID="{B63E7B10-1585-4CEC-A37A-85AFF429E289}" presName="node" presStyleLbl="node1" presStyleIdx="1" presStyleCnt="9">
        <dgm:presLayoutVars>
          <dgm:bulletEnabled val="1"/>
        </dgm:presLayoutVars>
      </dgm:prSet>
      <dgm:spPr/>
      <dgm:t>
        <a:bodyPr/>
        <a:lstStyle/>
        <a:p>
          <a:endParaRPr lang="en-US"/>
        </a:p>
      </dgm:t>
    </dgm:pt>
    <dgm:pt modelId="{4BFC656C-591F-463B-AFC6-26766711D794}" type="pres">
      <dgm:prSet presAssocID="{84C5CCF7-20BC-42AC-B47C-0C713C40D0AD}" presName="sibTrans" presStyleCnt="0"/>
      <dgm:spPr/>
      <dgm:t>
        <a:bodyPr/>
        <a:lstStyle/>
        <a:p>
          <a:endParaRPr lang="en-US"/>
        </a:p>
      </dgm:t>
    </dgm:pt>
    <dgm:pt modelId="{4DD89863-0D75-4681-8FD6-17C023C6EDF7}" type="pres">
      <dgm:prSet presAssocID="{47A76702-D713-46E1-B2B4-9BC08CCAE879}" presName="node" presStyleLbl="node1" presStyleIdx="2" presStyleCnt="9">
        <dgm:presLayoutVars>
          <dgm:bulletEnabled val="1"/>
        </dgm:presLayoutVars>
      </dgm:prSet>
      <dgm:spPr/>
      <dgm:t>
        <a:bodyPr/>
        <a:lstStyle/>
        <a:p>
          <a:endParaRPr lang="en-US"/>
        </a:p>
      </dgm:t>
    </dgm:pt>
    <dgm:pt modelId="{5684DB99-0115-429A-A58F-27573AFADD89}" type="pres">
      <dgm:prSet presAssocID="{1CA54E4E-78E4-43D9-8452-3E401C23AD5C}" presName="sibTrans" presStyleCnt="0"/>
      <dgm:spPr/>
      <dgm:t>
        <a:bodyPr/>
        <a:lstStyle/>
        <a:p>
          <a:endParaRPr lang="en-US"/>
        </a:p>
      </dgm:t>
    </dgm:pt>
    <dgm:pt modelId="{CAB7C1FC-E7C9-42C3-8625-BD8E7FB91273}" type="pres">
      <dgm:prSet presAssocID="{BC03AC5E-0818-45C0-98BF-1C0F861836F8}" presName="node" presStyleLbl="node1" presStyleIdx="3" presStyleCnt="9">
        <dgm:presLayoutVars>
          <dgm:bulletEnabled val="1"/>
        </dgm:presLayoutVars>
      </dgm:prSet>
      <dgm:spPr/>
      <dgm:t>
        <a:bodyPr/>
        <a:lstStyle/>
        <a:p>
          <a:endParaRPr lang="en-US"/>
        </a:p>
      </dgm:t>
    </dgm:pt>
    <dgm:pt modelId="{FA637141-331D-4650-AA1A-FB8672D74827}" type="pres">
      <dgm:prSet presAssocID="{1CF518A9-7482-4151-8967-90B12DBD9EDB}" presName="sibTrans" presStyleCnt="0"/>
      <dgm:spPr/>
      <dgm:t>
        <a:bodyPr/>
        <a:lstStyle/>
        <a:p>
          <a:endParaRPr lang="en-US"/>
        </a:p>
      </dgm:t>
    </dgm:pt>
    <dgm:pt modelId="{B7BC72E7-0955-407C-A3D7-73C52062C990}" type="pres">
      <dgm:prSet presAssocID="{0A688443-55BB-4782-BBDC-F8DBCD6806A7}" presName="node" presStyleLbl="node1" presStyleIdx="4" presStyleCnt="9">
        <dgm:presLayoutVars>
          <dgm:bulletEnabled val="1"/>
        </dgm:presLayoutVars>
      </dgm:prSet>
      <dgm:spPr/>
      <dgm:t>
        <a:bodyPr/>
        <a:lstStyle/>
        <a:p>
          <a:endParaRPr lang="en-US"/>
        </a:p>
      </dgm:t>
    </dgm:pt>
    <dgm:pt modelId="{96E5831A-02F6-40CC-AE42-E36ECBDBCB7C}" type="pres">
      <dgm:prSet presAssocID="{28CAF1A9-F446-4933-8B23-2370234642D3}" presName="sibTrans" presStyleCnt="0"/>
      <dgm:spPr/>
      <dgm:t>
        <a:bodyPr/>
        <a:lstStyle/>
        <a:p>
          <a:endParaRPr lang="en-US"/>
        </a:p>
      </dgm:t>
    </dgm:pt>
    <dgm:pt modelId="{EB172F74-D866-403C-B174-D9F60364FAF5}" type="pres">
      <dgm:prSet presAssocID="{102EF7B3-5226-44EA-A41C-229FDAA7E1D3}" presName="node" presStyleLbl="node1" presStyleIdx="5" presStyleCnt="9">
        <dgm:presLayoutVars>
          <dgm:bulletEnabled val="1"/>
        </dgm:presLayoutVars>
      </dgm:prSet>
      <dgm:spPr/>
      <dgm:t>
        <a:bodyPr/>
        <a:lstStyle/>
        <a:p>
          <a:endParaRPr lang="en-US"/>
        </a:p>
      </dgm:t>
    </dgm:pt>
    <dgm:pt modelId="{FEAC9FB7-8FB3-4D17-96FA-6697076FC90D}" type="pres">
      <dgm:prSet presAssocID="{8C5AE94A-711F-4DBC-8E31-AA90E7940A71}" presName="sibTrans" presStyleCnt="0"/>
      <dgm:spPr/>
      <dgm:t>
        <a:bodyPr/>
        <a:lstStyle/>
        <a:p>
          <a:endParaRPr lang="en-US"/>
        </a:p>
      </dgm:t>
    </dgm:pt>
    <dgm:pt modelId="{4E202195-B25B-4B79-B208-5B24B87A93E0}" type="pres">
      <dgm:prSet presAssocID="{1224352D-335F-47C6-805A-A71058FF71C0}" presName="node" presStyleLbl="node1" presStyleIdx="6" presStyleCnt="9">
        <dgm:presLayoutVars>
          <dgm:bulletEnabled val="1"/>
        </dgm:presLayoutVars>
      </dgm:prSet>
      <dgm:spPr/>
      <dgm:t>
        <a:bodyPr/>
        <a:lstStyle/>
        <a:p>
          <a:endParaRPr lang="en-US"/>
        </a:p>
      </dgm:t>
    </dgm:pt>
    <dgm:pt modelId="{BD29E1C1-E64E-46F2-B421-4B016ED083AA}" type="pres">
      <dgm:prSet presAssocID="{BD896CFD-5551-4832-B94F-F2FA34776A21}" presName="sibTrans" presStyleCnt="0"/>
      <dgm:spPr/>
      <dgm:t>
        <a:bodyPr/>
        <a:lstStyle/>
        <a:p>
          <a:endParaRPr lang="en-US"/>
        </a:p>
      </dgm:t>
    </dgm:pt>
    <dgm:pt modelId="{7D27E768-9211-4ECE-B57E-FF57F2506D14}" type="pres">
      <dgm:prSet presAssocID="{3631DA7E-F6C1-4150-80E7-FDE79871FBD0}" presName="node" presStyleLbl="node1" presStyleIdx="7" presStyleCnt="9">
        <dgm:presLayoutVars>
          <dgm:bulletEnabled val="1"/>
        </dgm:presLayoutVars>
      </dgm:prSet>
      <dgm:spPr/>
      <dgm:t>
        <a:bodyPr/>
        <a:lstStyle/>
        <a:p>
          <a:endParaRPr lang="en-US"/>
        </a:p>
      </dgm:t>
    </dgm:pt>
    <dgm:pt modelId="{EF57C381-ABAF-4BD7-ACF3-203ED93C5D22}" type="pres">
      <dgm:prSet presAssocID="{9A91CD2A-4FDB-4B6F-9BF9-C488FD816EF5}" presName="sibTrans" presStyleCnt="0"/>
      <dgm:spPr/>
      <dgm:t>
        <a:bodyPr/>
        <a:lstStyle/>
        <a:p>
          <a:endParaRPr lang="en-US"/>
        </a:p>
      </dgm:t>
    </dgm:pt>
    <dgm:pt modelId="{BC8EE936-9D11-4539-B361-7281C2180A3C}" type="pres">
      <dgm:prSet presAssocID="{5CCD170D-C37A-47C0-A581-FB28FB4A2B13}" presName="node" presStyleLbl="node1" presStyleIdx="8" presStyleCnt="9">
        <dgm:presLayoutVars>
          <dgm:bulletEnabled val="1"/>
        </dgm:presLayoutVars>
      </dgm:prSet>
      <dgm:spPr/>
      <dgm:t>
        <a:bodyPr/>
        <a:lstStyle/>
        <a:p>
          <a:endParaRPr lang="en-US"/>
        </a:p>
      </dgm:t>
    </dgm:pt>
  </dgm:ptLst>
  <dgm:cxnLst>
    <dgm:cxn modelId="{F5FE6E85-D17B-4BC3-9454-EF577362A973}" type="presOf" srcId="{47A76702-D713-46E1-B2B4-9BC08CCAE879}" destId="{4DD89863-0D75-4681-8FD6-17C023C6EDF7}" srcOrd="0" destOrd="0" presId="urn:microsoft.com/office/officeart/2005/8/layout/default"/>
    <dgm:cxn modelId="{D300787C-3929-495F-940E-CB6D45CC1F1D}" type="presOf" srcId="{3631DA7E-F6C1-4150-80E7-FDE79871FBD0}" destId="{7D27E768-9211-4ECE-B57E-FF57F2506D14}" srcOrd="0" destOrd="0" presId="urn:microsoft.com/office/officeart/2005/8/layout/default"/>
    <dgm:cxn modelId="{490543EE-AD97-461A-B4C6-3E9B4C46B895}" type="presOf" srcId="{0FF13EF2-5CA9-4780-ACC5-14C4C634C0EF}" destId="{C9D74FD6-8377-4627-8CEA-C6AA3880458C}" srcOrd="0" destOrd="0" presId="urn:microsoft.com/office/officeart/2005/8/layout/default"/>
    <dgm:cxn modelId="{A37C4610-810F-4084-923E-DACD1F531AC7}" type="presOf" srcId="{1224352D-335F-47C6-805A-A71058FF71C0}" destId="{4E202195-B25B-4B79-B208-5B24B87A93E0}" srcOrd="0" destOrd="0" presId="urn:microsoft.com/office/officeart/2005/8/layout/default"/>
    <dgm:cxn modelId="{53F1A04F-657A-4071-A14E-20319E7BDE25}" srcId="{A2BC261D-90D2-486C-B18E-EEDBACCC32FC}" destId="{3631DA7E-F6C1-4150-80E7-FDE79871FBD0}" srcOrd="7" destOrd="0" parTransId="{0BD60CCD-1479-4F8D-BF2A-CD7FA5909FAD}" sibTransId="{9A91CD2A-4FDB-4B6F-9BF9-C488FD816EF5}"/>
    <dgm:cxn modelId="{826059CE-48EF-4C14-BF04-399F54E54498}" srcId="{A2BC261D-90D2-486C-B18E-EEDBACCC32FC}" destId="{47A76702-D713-46E1-B2B4-9BC08CCAE879}" srcOrd="2" destOrd="0" parTransId="{F2D0BF68-593E-4847-8F4B-16CA6EB23398}" sibTransId="{1CA54E4E-78E4-43D9-8452-3E401C23AD5C}"/>
    <dgm:cxn modelId="{44A650BA-305D-4EE5-B9E1-A80ABA795762}" srcId="{A2BC261D-90D2-486C-B18E-EEDBACCC32FC}" destId="{102EF7B3-5226-44EA-A41C-229FDAA7E1D3}" srcOrd="5" destOrd="0" parTransId="{F1A046F8-E508-4951-95F9-13F713FA297A}" sibTransId="{8C5AE94A-711F-4DBC-8E31-AA90E7940A71}"/>
    <dgm:cxn modelId="{C76A4522-525D-4AEF-95C2-96CA61620AE9}" srcId="{A2BC261D-90D2-486C-B18E-EEDBACCC32FC}" destId="{B63E7B10-1585-4CEC-A37A-85AFF429E289}" srcOrd="1" destOrd="0" parTransId="{67032E15-329E-4B66-A95B-6CF5B12E5D3A}" sibTransId="{84C5CCF7-20BC-42AC-B47C-0C713C40D0AD}"/>
    <dgm:cxn modelId="{CCA4374B-9B66-46B8-ADB4-E9528A890526}" type="presOf" srcId="{B63E7B10-1585-4CEC-A37A-85AFF429E289}" destId="{199BE723-7CC1-4124-BDC9-1A05D492607B}" srcOrd="0" destOrd="0" presId="urn:microsoft.com/office/officeart/2005/8/layout/default"/>
    <dgm:cxn modelId="{B10FF467-0A43-45BD-B916-EC7619A9114F}" srcId="{A2BC261D-90D2-486C-B18E-EEDBACCC32FC}" destId="{BC03AC5E-0818-45C0-98BF-1C0F861836F8}" srcOrd="3" destOrd="0" parTransId="{934073D8-E042-4F3E-AED9-363A4F305518}" sibTransId="{1CF518A9-7482-4151-8967-90B12DBD9EDB}"/>
    <dgm:cxn modelId="{A2DF4E6E-F169-4568-8EA6-1B142D892669}" srcId="{A2BC261D-90D2-486C-B18E-EEDBACCC32FC}" destId="{0FF13EF2-5CA9-4780-ACC5-14C4C634C0EF}" srcOrd="0" destOrd="0" parTransId="{376FE587-E93B-4AC1-9F58-B88DC1259BFD}" sibTransId="{261B741C-2791-46D8-B93C-3479A09C1648}"/>
    <dgm:cxn modelId="{38A542CA-1590-4909-B52D-28F97671A516}" type="presOf" srcId="{BC03AC5E-0818-45C0-98BF-1C0F861836F8}" destId="{CAB7C1FC-E7C9-42C3-8625-BD8E7FB91273}" srcOrd="0" destOrd="0" presId="urn:microsoft.com/office/officeart/2005/8/layout/default"/>
    <dgm:cxn modelId="{BA7B6899-722C-4113-BE69-5F0B36323EDD}" type="presOf" srcId="{102EF7B3-5226-44EA-A41C-229FDAA7E1D3}" destId="{EB172F74-D866-403C-B174-D9F60364FAF5}" srcOrd="0" destOrd="0" presId="urn:microsoft.com/office/officeart/2005/8/layout/default"/>
    <dgm:cxn modelId="{9DF5EFB2-6FFF-4F77-A8A6-067B3638FF3C}" srcId="{A2BC261D-90D2-486C-B18E-EEDBACCC32FC}" destId="{5CCD170D-C37A-47C0-A581-FB28FB4A2B13}" srcOrd="8" destOrd="0" parTransId="{A12C0F8C-C478-49D3-870E-0E583C02DAA4}" sibTransId="{DE28F4C0-8B4C-407B-A877-8EB21886D90E}"/>
    <dgm:cxn modelId="{40A90F41-E781-4851-A036-71DCB911E721}" type="presOf" srcId="{A2BC261D-90D2-486C-B18E-EEDBACCC32FC}" destId="{2A4FCEFE-F62F-42F2-AAD5-DBBDFB2C27DA}" srcOrd="0" destOrd="0" presId="urn:microsoft.com/office/officeart/2005/8/layout/default"/>
    <dgm:cxn modelId="{54015053-7928-4691-B400-AA2FFB28B2DD}" srcId="{A2BC261D-90D2-486C-B18E-EEDBACCC32FC}" destId="{1224352D-335F-47C6-805A-A71058FF71C0}" srcOrd="6" destOrd="0" parTransId="{C5F2B065-E126-4513-8835-EF336A392E9D}" sibTransId="{BD896CFD-5551-4832-B94F-F2FA34776A21}"/>
    <dgm:cxn modelId="{B46E3411-5967-4FB8-B593-84D62020112D}" type="presOf" srcId="{5CCD170D-C37A-47C0-A581-FB28FB4A2B13}" destId="{BC8EE936-9D11-4539-B361-7281C2180A3C}" srcOrd="0" destOrd="0" presId="urn:microsoft.com/office/officeart/2005/8/layout/default"/>
    <dgm:cxn modelId="{D7968F41-2F55-47F5-BE84-5B6E6E900855}" type="presOf" srcId="{0A688443-55BB-4782-BBDC-F8DBCD6806A7}" destId="{B7BC72E7-0955-407C-A3D7-73C52062C990}" srcOrd="0" destOrd="0" presId="urn:microsoft.com/office/officeart/2005/8/layout/default"/>
    <dgm:cxn modelId="{09DF3203-B006-4FE5-B96B-51D98765F765}" srcId="{A2BC261D-90D2-486C-B18E-EEDBACCC32FC}" destId="{0A688443-55BB-4782-BBDC-F8DBCD6806A7}" srcOrd="4" destOrd="0" parTransId="{E211F686-CE44-4E4A-B57F-276720F9F6DD}" sibTransId="{28CAF1A9-F446-4933-8B23-2370234642D3}"/>
    <dgm:cxn modelId="{C1020078-7091-4AD6-B068-D22433254F18}" type="presParOf" srcId="{2A4FCEFE-F62F-42F2-AAD5-DBBDFB2C27DA}" destId="{C9D74FD6-8377-4627-8CEA-C6AA3880458C}" srcOrd="0" destOrd="0" presId="urn:microsoft.com/office/officeart/2005/8/layout/default"/>
    <dgm:cxn modelId="{56956DAB-01B1-4998-80F3-CF791B64CFA1}" type="presParOf" srcId="{2A4FCEFE-F62F-42F2-AAD5-DBBDFB2C27DA}" destId="{AF302758-E720-4C83-981F-7BECDDE3C88D}" srcOrd="1" destOrd="0" presId="urn:microsoft.com/office/officeart/2005/8/layout/default"/>
    <dgm:cxn modelId="{D8089A3E-91E4-495A-8976-2FDC6E1D2F34}" type="presParOf" srcId="{2A4FCEFE-F62F-42F2-AAD5-DBBDFB2C27DA}" destId="{199BE723-7CC1-4124-BDC9-1A05D492607B}" srcOrd="2" destOrd="0" presId="urn:microsoft.com/office/officeart/2005/8/layout/default"/>
    <dgm:cxn modelId="{BE8DC55E-8265-4C39-A2B9-87FE9ED3216A}" type="presParOf" srcId="{2A4FCEFE-F62F-42F2-AAD5-DBBDFB2C27DA}" destId="{4BFC656C-591F-463B-AFC6-26766711D794}" srcOrd="3" destOrd="0" presId="urn:microsoft.com/office/officeart/2005/8/layout/default"/>
    <dgm:cxn modelId="{6C9D116F-0B40-47E1-B001-32A75DE38767}" type="presParOf" srcId="{2A4FCEFE-F62F-42F2-AAD5-DBBDFB2C27DA}" destId="{4DD89863-0D75-4681-8FD6-17C023C6EDF7}" srcOrd="4" destOrd="0" presId="urn:microsoft.com/office/officeart/2005/8/layout/default"/>
    <dgm:cxn modelId="{5D3E1D4C-BA59-40F4-9BA3-AB8FBCDF83C5}" type="presParOf" srcId="{2A4FCEFE-F62F-42F2-AAD5-DBBDFB2C27DA}" destId="{5684DB99-0115-429A-A58F-27573AFADD89}" srcOrd="5" destOrd="0" presId="urn:microsoft.com/office/officeart/2005/8/layout/default"/>
    <dgm:cxn modelId="{84E4D511-2833-4E29-85C2-B89441BF13BD}" type="presParOf" srcId="{2A4FCEFE-F62F-42F2-AAD5-DBBDFB2C27DA}" destId="{CAB7C1FC-E7C9-42C3-8625-BD8E7FB91273}" srcOrd="6" destOrd="0" presId="urn:microsoft.com/office/officeart/2005/8/layout/default"/>
    <dgm:cxn modelId="{2F35A7DA-8298-493D-9A00-90189ADA2257}" type="presParOf" srcId="{2A4FCEFE-F62F-42F2-AAD5-DBBDFB2C27DA}" destId="{FA637141-331D-4650-AA1A-FB8672D74827}" srcOrd="7" destOrd="0" presId="urn:microsoft.com/office/officeart/2005/8/layout/default"/>
    <dgm:cxn modelId="{277D61E1-40BF-4A9D-9C6F-3C9FE0AC059B}" type="presParOf" srcId="{2A4FCEFE-F62F-42F2-AAD5-DBBDFB2C27DA}" destId="{B7BC72E7-0955-407C-A3D7-73C52062C990}" srcOrd="8" destOrd="0" presId="urn:microsoft.com/office/officeart/2005/8/layout/default"/>
    <dgm:cxn modelId="{07D210F1-0110-4D2C-9E9A-0F1F46291C13}" type="presParOf" srcId="{2A4FCEFE-F62F-42F2-AAD5-DBBDFB2C27DA}" destId="{96E5831A-02F6-40CC-AE42-E36ECBDBCB7C}" srcOrd="9" destOrd="0" presId="urn:microsoft.com/office/officeart/2005/8/layout/default"/>
    <dgm:cxn modelId="{7BCE65B1-ACD4-42B9-A599-35B34AFD9470}" type="presParOf" srcId="{2A4FCEFE-F62F-42F2-AAD5-DBBDFB2C27DA}" destId="{EB172F74-D866-403C-B174-D9F60364FAF5}" srcOrd="10" destOrd="0" presId="urn:microsoft.com/office/officeart/2005/8/layout/default"/>
    <dgm:cxn modelId="{6C052CAE-A7BD-409E-97F4-AF16FCAE9E7F}" type="presParOf" srcId="{2A4FCEFE-F62F-42F2-AAD5-DBBDFB2C27DA}" destId="{FEAC9FB7-8FB3-4D17-96FA-6697076FC90D}" srcOrd="11" destOrd="0" presId="urn:microsoft.com/office/officeart/2005/8/layout/default"/>
    <dgm:cxn modelId="{E25866B7-BB4E-468E-B689-4D79247B2452}" type="presParOf" srcId="{2A4FCEFE-F62F-42F2-AAD5-DBBDFB2C27DA}" destId="{4E202195-B25B-4B79-B208-5B24B87A93E0}" srcOrd="12" destOrd="0" presId="urn:microsoft.com/office/officeart/2005/8/layout/default"/>
    <dgm:cxn modelId="{06C40546-FE32-4237-AD2C-27A01BD37DDC}" type="presParOf" srcId="{2A4FCEFE-F62F-42F2-AAD5-DBBDFB2C27DA}" destId="{BD29E1C1-E64E-46F2-B421-4B016ED083AA}" srcOrd="13" destOrd="0" presId="urn:microsoft.com/office/officeart/2005/8/layout/default"/>
    <dgm:cxn modelId="{4718EFC7-2DEA-41E5-A3D1-6875100331A3}" type="presParOf" srcId="{2A4FCEFE-F62F-42F2-AAD5-DBBDFB2C27DA}" destId="{7D27E768-9211-4ECE-B57E-FF57F2506D14}" srcOrd="14" destOrd="0" presId="urn:microsoft.com/office/officeart/2005/8/layout/default"/>
    <dgm:cxn modelId="{8CD2F0FE-B78E-46E8-973A-2F85AFE141B1}" type="presParOf" srcId="{2A4FCEFE-F62F-42F2-AAD5-DBBDFB2C27DA}" destId="{EF57C381-ABAF-4BD7-ACF3-203ED93C5D22}" srcOrd="15" destOrd="0" presId="urn:microsoft.com/office/officeart/2005/8/layout/default"/>
    <dgm:cxn modelId="{D30E2663-4FD5-47EE-82F9-7EF3CD3F4781}" type="presParOf" srcId="{2A4FCEFE-F62F-42F2-AAD5-DBBDFB2C27DA}" destId="{BC8EE936-9D11-4539-B361-7281C2180A3C}"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79AF03-9E43-4BFE-92AC-F5843668D358}" type="doc">
      <dgm:prSet loTypeId="urn:microsoft.com/office/officeart/2005/8/layout/default" loCatId="list" qsTypeId="urn:microsoft.com/office/officeart/2005/8/quickstyle/simple1" qsCatId="simple" csTypeId="urn:microsoft.com/office/officeart/2005/8/colors/accent5_4" csCatId="accent5" phldr="1"/>
      <dgm:spPr/>
      <dgm:t>
        <a:bodyPr/>
        <a:lstStyle/>
        <a:p>
          <a:endParaRPr lang="en-US"/>
        </a:p>
      </dgm:t>
    </dgm:pt>
    <dgm:pt modelId="{BAC605F5-7819-41D7-A4C5-97FE3600956D}">
      <dgm:prSet custT="1"/>
      <dgm:spPr>
        <a:solidFill>
          <a:schemeClr val="accent3">
            <a:lumMod val="75000"/>
          </a:schemeClr>
        </a:solidFill>
      </dgm:spPr>
      <dgm:t>
        <a:bodyPr/>
        <a:lstStyle/>
        <a:p>
          <a:pPr rtl="0"/>
          <a:r>
            <a:rPr lang="en-US" sz="2000" b="1" dirty="0" smtClean="0"/>
            <a:t>has the authority to take action to redress discrimination</a:t>
          </a:r>
          <a:endParaRPr lang="en-US" sz="1600" b="1" dirty="0"/>
        </a:p>
      </dgm:t>
    </dgm:pt>
    <dgm:pt modelId="{E03BADC6-30F7-4A1D-8F25-2633AB795FA6}" type="parTrans" cxnId="{BE3CEEA8-4C01-4242-8AC8-85DFB2A171AF}">
      <dgm:prSet/>
      <dgm:spPr/>
      <dgm:t>
        <a:bodyPr/>
        <a:lstStyle/>
        <a:p>
          <a:endParaRPr lang="en-US"/>
        </a:p>
      </dgm:t>
    </dgm:pt>
    <dgm:pt modelId="{157D9126-00C5-4E76-8C90-0C5DEC8FB4F1}" type="sibTrans" cxnId="{BE3CEEA8-4C01-4242-8AC8-85DFB2A171AF}">
      <dgm:prSet/>
      <dgm:spPr/>
      <dgm:t>
        <a:bodyPr/>
        <a:lstStyle/>
        <a:p>
          <a:endParaRPr lang="en-US"/>
        </a:p>
      </dgm:t>
    </dgm:pt>
    <dgm:pt modelId="{DCF41100-A1A5-4C8C-8642-7A3BCC75F7DA}">
      <dgm:prSet custT="1"/>
      <dgm:spPr>
        <a:solidFill>
          <a:schemeClr val="accent3">
            <a:lumMod val="75000"/>
          </a:schemeClr>
        </a:solidFill>
      </dgm:spPr>
      <dgm:t>
        <a:bodyPr/>
        <a:lstStyle/>
        <a:p>
          <a:pPr rtl="0"/>
          <a:r>
            <a:rPr lang="en-US" sz="2000" b="1" dirty="0" smtClean="0"/>
            <a:t>has been given the duty of reporting incidents of discrimination</a:t>
          </a:r>
          <a:endParaRPr lang="en-US" sz="1800" b="1" dirty="0"/>
        </a:p>
      </dgm:t>
    </dgm:pt>
    <dgm:pt modelId="{CD501275-71E4-40BD-9E46-3AAACA02C340}" type="parTrans" cxnId="{E98BDA90-F614-4F2A-A4C6-28E02AD5F80D}">
      <dgm:prSet/>
      <dgm:spPr/>
      <dgm:t>
        <a:bodyPr/>
        <a:lstStyle/>
        <a:p>
          <a:endParaRPr lang="en-US"/>
        </a:p>
      </dgm:t>
    </dgm:pt>
    <dgm:pt modelId="{614FDE5C-C007-4C09-8E29-FDF23818B829}" type="sibTrans" cxnId="{E98BDA90-F614-4F2A-A4C6-28E02AD5F80D}">
      <dgm:prSet/>
      <dgm:spPr/>
      <dgm:t>
        <a:bodyPr/>
        <a:lstStyle/>
        <a:p>
          <a:endParaRPr lang="en-US"/>
        </a:p>
      </dgm:t>
    </dgm:pt>
    <dgm:pt modelId="{A8E01DD6-36F0-4D5B-84C4-8DB7333CE453}">
      <dgm:prSet custT="1"/>
      <dgm:spPr>
        <a:solidFill>
          <a:schemeClr val="accent3">
            <a:lumMod val="75000"/>
          </a:schemeClr>
        </a:solidFill>
      </dgm:spPr>
      <dgm:t>
        <a:bodyPr/>
        <a:lstStyle/>
        <a:p>
          <a:pPr rtl="0"/>
          <a:r>
            <a:rPr lang="en-US" sz="2000" b="1" dirty="0" smtClean="0"/>
            <a:t>whom a student could reasonably believe has this authority or duty</a:t>
          </a:r>
          <a:endParaRPr lang="en-US" sz="2000" b="1" dirty="0"/>
        </a:p>
      </dgm:t>
    </dgm:pt>
    <dgm:pt modelId="{CC4B0C76-FC86-4070-B185-F30614C58BF0}" type="parTrans" cxnId="{9643AFFE-7646-454B-97A3-7C35AC9914FF}">
      <dgm:prSet/>
      <dgm:spPr/>
      <dgm:t>
        <a:bodyPr/>
        <a:lstStyle/>
        <a:p>
          <a:endParaRPr lang="en-US"/>
        </a:p>
      </dgm:t>
    </dgm:pt>
    <dgm:pt modelId="{C5EFEE21-C922-4C6B-94ED-5014C0F55067}" type="sibTrans" cxnId="{9643AFFE-7646-454B-97A3-7C35AC9914FF}">
      <dgm:prSet/>
      <dgm:spPr/>
      <dgm:t>
        <a:bodyPr/>
        <a:lstStyle/>
        <a:p>
          <a:endParaRPr lang="en-US"/>
        </a:p>
      </dgm:t>
    </dgm:pt>
    <dgm:pt modelId="{7F5F2658-66D5-4683-85E2-AC8A9867ABD9}" type="pres">
      <dgm:prSet presAssocID="{3079AF03-9E43-4BFE-92AC-F5843668D358}" presName="diagram" presStyleCnt="0">
        <dgm:presLayoutVars>
          <dgm:dir/>
          <dgm:resizeHandles val="exact"/>
        </dgm:presLayoutVars>
      </dgm:prSet>
      <dgm:spPr/>
      <dgm:t>
        <a:bodyPr/>
        <a:lstStyle/>
        <a:p>
          <a:endParaRPr lang="en-US"/>
        </a:p>
      </dgm:t>
    </dgm:pt>
    <dgm:pt modelId="{6E9C20A6-37CA-4CE8-90D2-06A234A6F91D}" type="pres">
      <dgm:prSet presAssocID="{BAC605F5-7819-41D7-A4C5-97FE3600956D}" presName="node" presStyleLbl="node1" presStyleIdx="0" presStyleCnt="3" custScaleY="152279">
        <dgm:presLayoutVars>
          <dgm:bulletEnabled val="1"/>
        </dgm:presLayoutVars>
      </dgm:prSet>
      <dgm:spPr/>
      <dgm:t>
        <a:bodyPr/>
        <a:lstStyle/>
        <a:p>
          <a:endParaRPr lang="en-US"/>
        </a:p>
      </dgm:t>
    </dgm:pt>
    <dgm:pt modelId="{812318E3-60A7-49FC-9885-0335502C97EA}" type="pres">
      <dgm:prSet presAssocID="{157D9126-00C5-4E76-8C90-0C5DEC8FB4F1}" presName="sibTrans" presStyleCnt="0"/>
      <dgm:spPr/>
      <dgm:t>
        <a:bodyPr/>
        <a:lstStyle/>
        <a:p>
          <a:endParaRPr lang="en-US"/>
        </a:p>
      </dgm:t>
    </dgm:pt>
    <dgm:pt modelId="{36CCA65D-DCEC-4C43-9D88-29A27B49C148}" type="pres">
      <dgm:prSet presAssocID="{DCF41100-A1A5-4C8C-8642-7A3BCC75F7DA}" presName="node" presStyleLbl="node1" presStyleIdx="1" presStyleCnt="3" custScaleY="152279">
        <dgm:presLayoutVars>
          <dgm:bulletEnabled val="1"/>
        </dgm:presLayoutVars>
      </dgm:prSet>
      <dgm:spPr/>
      <dgm:t>
        <a:bodyPr/>
        <a:lstStyle/>
        <a:p>
          <a:endParaRPr lang="en-US"/>
        </a:p>
      </dgm:t>
    </dgm:pt>
    <dgm:pt modelId="{EC1A4C26-9A34-4F28-8CFC-16C92716E28B}" type="pres">
      <dgm:prSet presAssocID="{614FDE5C-C007-4C09-8E29-FDF23818B829}" presName="sibTrans" presStyleCnt="0"/>
      <dgm:spPr/>
      <dgm:t>
        <a:bodyPr/>
        <a:lstStyle/>
        <a:p>
          <a:endParaRPr lang="en-US"/>
        </a:p>
      </dgm:t>
    </dgm:pt>
    <dgm:pt modelId="{FAC25196-984A-4956-87DE-BC06783FABEA}" type="pres">
      <dgm:prSet presAssocID="{A8E01DD6-36F0-4D5B-84C4-8DB7333CE453}" presName="node" presStyleLbl="node1" presStyleIdx="2" presStyleCnt="3" custScaleY="151137" custLinFactNeighborX="2184">
        <dgm:presLayoutVars>
          <dgm:bulletEnabled val="1"/>
        </dgm:presLayoutVars>
      </dgm:prSet>
      <dgm:spPr/>
      <dgm:t>
        <a:bodyPr/>
        <a:lstStyle/>
        <a:p>
          <a:endParaRPr lang="en-US"/>
        </a:p>
      </dgm:t>
    </dgm:pt>
  </dgm:ptLst>
  <dgm:cxnLst>
    <dgm:cxn modelId="{10E0DE9F-B5B5-4F25-A6D5-450CCDB2F903}" type="presOf" srcId="{3079AF03-9E43-4BFE-92AC-F5843668D358}" destId="{7F5F2658-66D5-4683-85E2-AC8A9867ABD9}" srcOrd="0" destOrd="0" presId="urn:microsoft.com/office/officeart/2005/8/layout/default"/>
    <dgm:cxn modelId="{DD993784-C47D-489A-A672-4816C8FE057A}" type="presOf" srcId="{A8E01DD6-36F0-4D5B-84C4-8DB7333CE453}" destId="{FAC25196-984A-4956-87DE-BC06783FABEA}" srcOrd="0" destOrd="0" presId="urn:microsoft.com/office/officeart/2005/8/layout/default"/>
    <dgm:cxn modelId="{56D4C43D-CFF1-4C98-B2C8-89D67625D1F7}" type="presOf" srcId="{DCF41100-A1A5-4C8C-8642-7A3BCC75F7DA}" destId="{36CCA65D-DCEC-4C43-9D88-29A27B49C148}" srcOrd="0" destOrd="0" presId="urn:microsoft.com/office/officeart/2005/8/layout/default"/>
    <dgm:cxn modelId="{BE3CEEA8-4C01-4242-8AC8-85DFB2A171AF}" srcId="{3079AF03-9E43-4BFE-92AC-F5843668D358}" destId="{BAC605F5-7819-41D7-A4C5-97FE3600956D}" srcOrd="0" destOrd="0" parTransId="{E03BADC6-30F7-4A1D-8F25-2633AB795FA6}" sibTransId="{157D9126-00C5-4E76-8C90-0C5DEC8FB4F1}"/>
    <dgm:cxn modelId="{7A09904A-A76B-4E17-9973-06500E8BF87E}" type="presOf" srcId="{BAC605F5-7819-41D7-A4C5-97FE3600956D}" destId="{6E9C20A6-37CA-4CE8-90D2-06A234A6F91D}" srcOrd="0" destOrd="0" presId="urn:microsoft.com/office/officeart/2005/8/layout/default"/>
    <dgm:cxn modelId="{9643AFFE-7646-454B-97A3-7C35AC9914FF}" srcId="{3079AF03-9E43-4BFE-92AC-F5843668D358}" destId="{A8E01DD6-36F0-4D5B-84C4-8DB7333CE453}" srcOrd="2" destOrd="0" parTransId="{CC4B0C76-FC86-4070-B185-F30614C58BF0}" sibTransId="{C5EFEE21-C922-4C6B-94ED-5014C0F55067}"/>
    <dgm:cxn modelId="{E98BDA90-F614-4F2A-A4C6-28E02AD5F80D}" srcId="{3079AF03-9E43-4BFE-92AC-F5843668D358}" destId="{DCF41100-A1A5-4C8C-8642-7A3BCC75F7DA}" srcOrd="1" destOrd="0" parTransId="{CD501275-71E4-40BD-9E46-3AAACA02C340}" sibTransId="{614FDE5C-C007-4C09-8E29-FDF23818B829}"/>
    <dgm:cxn modelId="{4B23936C-7682-42A6-A205-DAE3A006160C}" type="presParOf" srcId="{7F5F2658-66D5-4683-85E2-AC8A9867ABD9}" destId="{6E9C20A6-37CA-4CE8-90D2-06A234A6F91D}" srcOrd="0" destOrd="0" presId="urn:microsoft.com/office/officeart/2005/8/layout/default"/>
    <dgm:cxn modelId="{F3FF59FE-8AEB-46DD-BC13-D3BEBED0E0D1}" type="presParOf" srcId="{7F5F2658-66D5-4683-85E2-AC8A9867ABD9}" destId="{812318E3-60A7-49FC-9885-0335502C97EA}" srcOrd="1" destOrd="0" presId="urn:microsoft.com/office/officeart/2005/8/layout/default"/>
    <dgm:cxn modelId="{A0274F0C-4B8B-4030-B4BB-F84274F9D228}" type="presParOf" srcId="{7F5F2658-66D5-4683-85E2-AC8A9867ABD9}" destId="{36CCA65D-DCEC-4C43-9D88-29A27B49C148}" srcOrd="2" destOrd="0" presId="urn:microsoft.com/office/officeart/2005/8/layout/default"/>
    <dgm:cxn modelId="{EF0D9441-39C0-4E7F-8E16-3258C59C19DF}" type="presParOf" srcId="{7F5F2658-66D5-4683-85E2-AC8A9867ABD9}" destId="{EC1A4C26-9A34-4F28-8CFC-16C92716E28B}" srcOrd="3" destOrd="0" presId="urn:microsoft.com/office/officeart/2005/8/layout/default"/>
    <dgm:cxn modelId="{D63EFDB6-AE7E-42AD-8B1B-33F6DD26B50A}" type="presParOf" srcId="{7F5F2658-66D5-4683-85E2-AC8A9867ABD9}" destId="{FAC25196-984A-4956-87DE-BC06783FABEA}"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79AF03-9E43-4BFE-92AC-F5843668D358}" type="doc">
      <dgm:prSet loTypeId="urn:microsoft.com/office/officeart/2005/8/layout/default" loCatId="list" qsTypeId="urn:microsoft.com/office/officeart/2005/8/quickstyle/simple1" qsCatId="simple" csTypeId="urn:microsoft.com/office/officeart/2005/8/colors/accent5_4" csCatId="accent5" phldr="1"/>
      <dgm:spPr/>
      <dgm:t>
        <a:bodyPr/>
        <a:lstStyle/>
        <a:p>
          <a:endParaRPr lang="en-US"/>
        </a:p>
      </dgm:t>
    </dgm:pt>
    <dgm:pt modelId="{BAC605F5-7819-41D7-A4C5-97FE3600956D}">
      <dgm:prSet custT="1"/>
      <dgm:spPr>
        <a:solidFill>
          <a:srgbClr val="AA4B32"/>
        </a:solidFill>
      </dgm:spPr>
      <dgm:t>
        <a:bodyPr/>
        <a:lstStyle/>
        <a:p>
          <a:pPr rtl="0"/>
          <a:r>
            <a:rPr lang="en-US" sz="2000" b="1" dirty="0" smtClean="0"/>
            <a:t>Student or parent files a complaint</a:t>
          </a:r>
          <a:endParaRPr lang="en-US" sz="1600" b="1" dirty="0"/>
        </a:p>
      </dgm:t>
    </dgm:pt>
    <dgm:pt modelId="{E03BADC6-30F7-4A1D-8F25-2633AB795FA6}" type="parTrans" cxnId="{BE3CEEA8-4C01-4242-8AC8-85DFB2A171AF}">
      <dgm:prSet/>
      <dgm:spPr/>
      <dgm:t>
        <a:bodyPr/>
        <a:lstStyle/>
        <a:p>
          <a:endParaRPr lang="en-US"/>
        </a:p>
      </dgm:t>
    </dgm:pt>
    <dgm:pt modelId="{157D9126-00C5-4E76-8C90-0C5DEC8FB4F1}" type="sibTrans" cxnId="{BE3CEEA8-4C01-4242-8AC8-85DFB2A171AF}">
      <dgm:prSet/>
      <dgm:spPr/>
      <dgm:t>
        <a:bodyPr/>
        <a:lstStyle/>
        <a:p>
          <a:endParaRPr lang="en-US"/>
        </a:p>
      </dgm:t>
    </dgm:pt>
    <dgm:pt modelId="{DCF41100-A1A5-4C8C-8642-7A3BCC75F7DA}">
      <dgm:prSet custT="1"/>
      <dgm:spPr>
        <a:solidFill>
          <a:srgbClr val="AA4B32"/>
        </a:solidFill>
      </dgm:spPr>
      <dgm:t>
        <a:bodyPr/>
        <a:lstStyle/>
        <a:p>
          <a:pPr rtl="0"/>
          <a:r>
            <a:rPr lang="en-US" sz="2000" b="1" dirty="0" smtClean="0"/>
            <a:t>Student or parent shares concerns with principal, teacher, or other school staff</a:t>
          </a:r>
          <a:endParaRPr lang="en-US" sz="1800" b="1" dirty="0"/>
        </a:p>
      </dgm:t>
    </dgm:pt>
    <dgm:pt modelId="{CD501275-71E4-40BD-9E46-3AAACA02C340}" type="parTrans" cxnId="{E98BDA90-F614-4F2A-A4C6-28E02AD5F80D}">
      <dgm:prSet/>
      <dgm:spPr/>
      <dgm:t>
        <a:bodyPr/>
        <a:lstStyle/>
        <a:p>
          <a:endParaRPr lang="en-US"/>
        </a:p>
      </dgm:t>
    </dgm:pt>
    <dgm:pt modelId="{614FDE5C-C007-4C09-8E29-FDF23818B829}" type="sibTrans" cxnId="{E98BDA90-F614-4F2A-A4C6-28E02AD5F80D}">
      <dgm:prSet/>
      <dgm:spPr/>
      <dgm:t>
        <a:bodyPr/>
        <a:lstStyle/>
        <a:p>
          <a:endParaRPr lang="en-US"/>
        </a:p>
      </dgm:t>
    </dgm:pt>
    <dgm:pt modelId="{A8E01DD6-36F0-4D5B-84C4-8DB7333CE453}">
      <dgm:prSet custT="1"/>
      <dgm:spPr>
        <a:solidFill>
          <a:srgbClr val="AA4B32"/>
        </a:solidFill>
      </dgm:spPr>
      <dgm:t>
        <a:bodyPr/>
        <a:lstStyle/>
        <a:p>
          <a:pPr rtl="0"/>
          <a:r>
            <a:rPr lang="en-US" sz="2000" b="1" dirty="0" smtClean="0"/>
            <a:t>Staff member witnesses harassing conduct</a:t>
          </a:r>
          <a:endParaRPr lang="en-US" sz="2000" b="1" dirty="0"/>
        </a:p>
      </dgm:t>
    </dgm:pt>
    <dgm:pt modelId="{CC4B0C76-FC86-4070-B185-F30614C58BF0}" type="parTrans" cxnId="{9643AFFE-7646-454B-97A3-7C35AC9914FF}">
      <dgm:prSet/>
      <dgm:spPr/>
      <dgm:t>
        <a:bodyPr/>
        <a:lstStyle/>
        <a:p>
          <a:endParaRPr lang="en-US"/>
        </a:p>
      </dgm:t>
    </dgm:pt>
    <dgm:pt modelId="{C5EFEE21-C922-4C6B-94ED-5014C0F55067}" type="sibTrans" cxnId="{9643AFFE-7646-454B-97A3-7C35AC9914FF}">
      <dgm:prSet/>
      <dgm:spPr/>
      <dgm:t>
        <a:bodyPr/>
        <a:lstStyle/>
        <a:p>
          <a:endParaRPr lang="en-US"/>
        </a:p>
      </dgm:t>
    </dgm:pt>
    <dgm:pt modelId="{6547E5F5-B640-4A7B-8D79-CD917B68AA16}">
      <dgm:prSet custT="1"/>
      <dgm:spPr>
        <a:solidFill>
          <a:srgbClr val="AA4B32"/>
        </a:solidFill>
      </dgm:spPr>
      <dgm:t>
        <a:bodyPr/>
        <a:lstStyle/>
        <a:p>
          <a:pPr rtl="0"/>
          <a:r>
            <a:rPr lang="en-US" sz="2000" b="1" dirty="0" smtClean="0"/>
            <a:t>Staff hear about the conduct indirectly (e.g., news report or community gossip)</a:t>
          </a:r>
          <a:endParaRPr lang="en-US" sz="2000" b="1" dirty="0"/>
        </a:p>
      </dgm:t>
    </dgm:pt>
    <dgm:pt modelId="{5973DC9D-0B28-40C0-B652-7EFCDEEF31DD}" type="parTrans" cxnId="{04F4C7F3-F9FB-408C-980A-2C0254E1CB02}">
      <dgm:prSet/>
      <dgm:spPr/>
      <dgm:t>
        <a:bodyPr/>
        <a:lstStyle/>
        <a:p>
          <a:endParaRPr lang="en-US"/>
        </a:p>
      </dgm:t>
    </dgm:pt>
    <dgm:pt modelId="{AEAF85DA-BF85-493C-A657-C9E20E468B0D}" type="sibTrans" cxnId="{04F4C7F3-F9FB-408C-980A-2C0254E1CB02}">
      <dgm:prSet/>
      <dgm:spPr/>
      <dgm:t>
        <a:bodyPr/>
        <a:lstStyle/>
        <a:p>
          <a:endParaRPr lang="en-US"/>
        </a:p>
      </dgm:t>
    </dgm:pt>
    <dgm:pt modelId="{7F5F2658-66D5-4683-85E2-AC8A9867ABD9}" type="pres">
      <dgm:prSet presAssocID="{3079AF03-9E43-4BFE-92AC-F5843668D358}" presName="diagram" presStyleCnt="0">
        <dgm:presLayoutVars>
          <dgm:dir/>
          <dgm:resizeHandles val="exact"/>
        </dgm:presLayoutVars>
      </dgm:prSet>
      <dgm:spPr/>
      <dgm:t>
        <a:bodyPr/>
        <a:lstStyle/>
        <a:p>
          <a:endParaRPr lang="en-US"/>
        </a:p>
      </dgm:t>
    </dgm:pt>
    <dgm:pt modelId="{6E9C20A6-37CA-4CE8-90D2-06A234A6F91D}" type="pres">
      <dgm:prSet presAssocID="{BAC605F5-7819-41D7-A4C5-97FE3600956D}" presName="node" presStyleLbl="node1" presStyleIdx="0" presStyleCnt="4" custScaleY="152279">
        <dgm:presLayoutVars>
          <dgm:bulletEnabled val="1"/>
        </dgm:presLayoutVars>
      </dgm:prSet>
      <dgm:spPr/>
      <dgm:t>
        <a:bodyPr/>
        <a:lstStyle/>
        <a:p>
          <a:endParaRPr lang="en-US"/>
        </a:p>
      </dgm:t>
    </dgm:pt>
    <dgm:pt modelId="{812318E3-60A7-49FC-9885-0335502C97EA}" type="pres">
      <dgm:prSet presAssocID="{157D9126-00C5-4E76-8C90-0C5DEC8FB4F1}" presName="sibTrans" presStyleCnt="0"/>
      <dgm:spPr/>
      <dgm:t>
        <a:bodyPr/>
        <a:lstStyle/>
        <a:p>
          <a:endParaRPr lang="en-US"/>
        </a:p>
      </dgm:t>
    </dgm:pt>
    <dgm:pt modelId="{36CCA65D-DCEC-4C43-9D88-29A27B49C148}" type="pres">
      <dgm:prSet presAssocID="{DCF41100-A1A5-4C8C-8642-7A3BCC75F7DA}" presName="node" presStyleLbl="node1" presStyleIdx="1" presStyleCnt="4" custScaleY="152279">
        <dgm:presLayoutVars>
          <dgm:bulletEnabled val="1"/>
        </dgm:presLayoutVars>
      </dgm:prSet>
      <dgm:spPr/>
      <dgm:t>
        <a:bodyPr/>
        <a:lstStyle/>
        <a:p>
          <a:endParaRPr lang="en-US"/>
        </a:p>
      </dgm:t>
    </dgm:pt>
    <dgm:pt modelId="{EC1A4C26-9A34-4F28-8CFC-16C92716E28B}" type="pres">
      <dgm:prSet presAssocID="{614FDE5C-C007-4C09-8E29-FDF23818B829}" presName="sibTrans" presStyleCnt="0"/>
      <dgm:spPr/>
      <dgm:t>
        <a:bodyPr/>
        <a:lstStyle/>
        <a:p>
          <a:endParaRPr lang="en-US"/>
        </a:p>
      </dgm:t>
    </dgm:pt>
    <dgm:pt modelId="{FAC25196-984A-4956-87DE-BC06783FABEA}" type="pres">
      <dgm:prSet presAssocID="{A8E01DD6-36F0-4D5B-84C4-8DB7333CE453}" presName="node" presStyleLbl="node1" presStyleIdx="2" presStyleCnt="4" custScaleY="151137">
        <dgm:presLayoutVars>
          <dgm:bulletEnabled val="1"/>
        </dgm:presLayoutVars>
      </dgm:prSet>
      <dgm:spPr/>
      <dgm:t>
        <a:bodyPr/>
        <a:lstStyle/>
        <a:p>
          <a:endParaRPr lang="en-US"/>
        </a:p>
      </dgm:t>
    </dgm:pt>
    <dgm:pt modelId="{CDACD438-6FC7-4CAE-8E4C-B917B06D84FA}" type="pres">
      <dgm:prSet presAssocID="{C5EFEE21-C922-4C6B-94ED-5014C0F55067}" presName="sibTrans" presStyleCnt="0"/>
      <dgm:spPr/>
      <dgm:t>
        <a:bodyPr/>
        <a:lstStyle/>
        <a:p>
          <a:endParaRPr lang="en-US"/>
        </a:p>
      </dgm:t>
    </dgm:pt>
    <dgm:pt modelId="{81F30EA3-D98F-4C53-B83C-AD4982415F3C}" type="pres">
      <dgm:prSet presAssocID="{6547E5F5-B640-4A7B-8D79-CD917B68AA16}" presName="node" presStyleLbl="node1" presStyleIdx="3" presStyleCnt="4" custScaleY="151137">
        <dgm:presLayoutVars>
          <dgm:bulletEnabled val="1"/>
        </dgm:presLayoutVars>
      </dgm:prSet>
      <dgm:spPr/>
      <dgm:t>
        <a:bodyPr/>
        <a:lstStyle/>
        <a:p>
          <a:endParaRPr lang="en-US"/>
        </a:p>
      </dgm:t>
    </dgm:pt>
  </dgm:ptLst>
  <dgm:cxnLst>
    <dgm:cxn modelId="{04F4C7F3-F9FB-408C-980A-2C0254E1CB02}" srcId="{3079AF03-9E43-4BFE-92AC-F5843668D358}" destId="{6547E5F5-B640-4A7B-8D79-CD917B68AA16}" srcOrd="3" destOrd="0" parTransId="{5973DC9D-0B28-40C0-B652-7EFCDEEF31DD}" sibTransId="{AEAF85DA-BF85-493C-A657-C9E20E468B0D}"/>
    <dgm:cxn modelId="{10E0DE9F-B5B5-4F25-A6D5-450CCDB2F903}" type="presOf" srcId="{3079AF03-9E43-4BFE-92AC-F5843668D358}" destId="{7F5F2658-66D5-4683-85E2-AC8A9867ABD9}" srcOrd="0" destOrd="0" presId="urn:microsoft.com/office/officeart/2005/8/layout/default"/>
    <dgm:cxn modelId="{DD993784-C47D-489A-A672-4816C8FE057A}" type="presOf" srcId="{A8E01DD6-36F0-4D5B-84C4-8DB7333CE453}" destId="{FAC25196-984A-4956-87DE-BC06783FABEA}" srcOrd="0" destOrd="0" presId="urn:microsoft.com/office/officeart/2005/8/layout/default"/>
    <dgm:cxn modelId="{56D4C43D-CFF1-4C98-B2C8-89D67625D1F7}" type="presOf" srcId="{DCF41100-A1A5-4C8C-8642-7A3BCC75F7DA}" destId="{36CCA65D-DCEC-4C43-9D88-29A27B49C148}" srcOrd="0" destOrd="0" presId="urn:microsoft.com/office/officeart/2005/8/layout/default"/>
    <dgm:cxn modelId="{BE3CEEA8-4C01-4242-8AC8-85DFB2A171AF}" srcId="{3079AF03-9E43-4BFE-92AC-F5843668D358}" destId="{BAC605F5-7819-41D7-A4C5-97FE3600956D}" srcOrd="0" destOrd="0" parTransId="{E03BADC6-30F7-4A1D-8F25-2633AB795FA6}" sibTransId="{157D9126-00C5-4E76-8C90-0C5DEC8FB4F1}"/>
    <dgm:cxn modelId="{7A09904A-A76B-4E17-9973-06500E8BF87E}" type="presOf" srcId="{BAC605F5-7819-41D7-A4C5-97FE3600956D}" destId="{6E9C20A6-37CA-4CE8-90D2-06A234A6F91D}" srcOrd="0" destOrd="0" presId="urn:microsoft.com/office/officeart/2005/8/layout/default"/>
    <dgm:cxn modelId="{9643AFFE-7646-454B-97A3-7C35AC9914FF}" srcId="{3079AF03-9E43-4BFE-92AC-F5843668D358}" destId="{A8E01DD6-36F0-4D5B-84C4-8DB7333CE453}" srcOrd="2" destOrd="0" parTransId="{CC4B0C76-FC86-4070-B185-F30614C58BF0}" sibTransId="{C5EFEE21-C922-4C6B-94ED-5014C0F55067}"/>
    <dgm:cxn modelId="{46DC0DB4-B683-4BF6-8AAB-BDD8967AA20E}" type="presOf" srcId="{6547E5F5-B640-4A7B-8D79-CD917B68AA16}" destId="{81F30EA3-D98F-4C53-B83C-AD4982415F3C}" srcOrd="0" destOrd="0" presId="urn:microsoft.com/office/officeart/2005/8/layout/default"/>
    <dgm:cxn modelId="{E98BDA90-F614-4F2A-A4C6-28E02AD5F80D}" srcId="{3079AF03-9E43-4BFE-92AC-F5843668D358}" destId="{DCF41100-A1A5-4C8C-8642-7A3BCC75F7DA}" srcOrd="1" destOrd="0" parTransId="{CD501275-71E4-40BD-9E46-3AAACA02C340}" sibTransId="{614FDE5C-C007-4C09-8E29-FDF23818B829}"/>
    <dgm:cxn modelId="{4B23936C-7682-42A6-A205-DAE3A006160C}" type="presParOf" srcId="{7F5F2658-66D5-4683-85E2-AC8A9867ABD9}" destId="{6E9C20A6-37CA-4CE8-90D2-06A234A6F91D}" srcOrd="0" destOrd="0" presId="urn:microsoft.com/office/officeart/2005/8/layout/default"/>
    <dgm:cxn modelId="{F3FF59FE-8AEB-46DD-BC13-D3BEBED0E0D1}" type="presParOf" srcId="{7F5F2658-66D5-4683-85E2-AC8A9867ABD9}" destId="{812318E3-60A7-49FC-9885-0335502C97EA}" srcOrd="1" destOrd="0" presId="urn:microsoft.com/office/officeart/2005/8/layout/default"/>
    <dgm:cxn modelId="{A0274F0C-4B8B-4030-B4BB-F84274F9D228}" type="presParOf" srcId="{7F5F2658-66D5-4683-85E2-AC8A9867ABD9}" destId="{36CCA65D-DCEC-4C43-9D88-29A27B49C148}" srcOrd="2" destOrd="0" presId="urn:microsoft.com/office/officeart/2005/8/layout/default"/>
    <dgm:cxn modelId="{EF0D9441-39C0-4E7F-8E16-3258C59C19DF}" type="presParOf" srcId="{7F5F2658-66D5-4683-85E2-AC8A9867ABD9}" destId="{EC1A4C26-9A34-4F28-8CFC-16C92716E28B}" srcOrd="3" destOrd="0" presId="urn:microsoft.com/office/officeart/2005/8/layout/default"/>
    <dgm:cxn modelId="{D63EFDB6-AE7E-42AD-8B1B-33F6DD26B50A}" type="presParOf" srcId="{7F5F2658-66D5-4683-85E2-AC8A9867ABD9}" destId="{FAC25196-984A-4956-87DE-BC06783FABEA}" srcOrd="4" destOrd="0" presId="urn:microsoft.com/office/officeart/2005/8/layout/default"/>
    <dgm:cxn modelId="{E61A1D81-BAF0-4005-BCAB-3CC0CDCE756A}" type="presParOf" srcId="{7F5F2658-66D5-4683-85E2-AC8A9867ABD9}" destId="{CDACD438-6FC7-4CAE-8E4C-B917B06D84FA}" srcOrd="5" destOrd="0" presId="urn:microsoft.com/office/officeart/2005/8/layout/default"/>
    <dgm:cxn modelId="{10C52098-7005-4475-B6E8-664AAA21736C}" type="presParOf" srcId="{7F5F2658-66D5-4683-85E2-AC8A9867ABD9}" destId="{81F30EA3-D98F-4C53-B83C-AD4982415F3C}"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79AF03-9E43-4BFE-92AC-F5843668D358}" type="doc">
      <dgm:prSet loTypeId="urn:microsoft.com/office/officeart/2005/8/layout/default" loCatId="list" qsTypeId="urn:microsoft.com/office/officeart/2005/8/quickstyle/simple1" qsCatId="simple" csTypeId="urn:microsoft.com/office/officeart/2005/8/colors/accent5_4" csCatId="accent5" phldr="1"/>
      <dgm:spPr/>
      <dgm:t>
        <a:bodyPr/>
        <a:lstStyle/>
        <a:p>
          <a:endParaRPr lang="en-US"/>
        </a:p>
      </dgm:t>
    </dgm:pt>
    <dgm:pt modelId="{BAC605F5-7819-41D7-A4C5-97FE3600956D}">
      <dgm:prSet custT="1"/>
      <dgm:spPr>
        <a:solidFill>
          <a:srgbClr val="798222"/>
        </a:solidFill>
      </dgm:spPr>
      <dgm:t>
        <a:bodyPr/>
        <a:lstStyle/>
        <a:p>
          <a:pPr rtl="0"/>
          <a:r>
            <a:rPr lang="en-US" sz="2000" b="1" dirty="0" smtClean="0"/>
            <a:t>Conduct is happening openly in the hallways or during school activities</a:t>
          </a:r>
          <a:endParaRPr lang="en-US" sz="1600" b="1" dirty="0"/>
        </a:p>
      </dgm:t>
    </dgm:pt>
    <dgm:pt modelId="{E03BADC6-30F7-4A1D-8F25-2633AB795FA6}" type="parTrans" cxnId="{BE3CEEA8-4C01-4242-8AC8-85DFB2A171AF}">
      <dgm:prSet/>
      <dgm:spPr/>
      <dgm:t>
        <a:bodyPr/>
        <a:lstStyle/>
        <a:p>
          <a:endParaRPr lang="en-US"/>
        </a:p>
      </dgm:t>
    </dgm:pt>
    <dgm:pt modelId="{157D9126-00C5-4E76-8C90-0C5DEC8FB4F1}" type="sibTrans" cxnId="{BE3CEEA8-4C01-4242-8AC8-85DFB2A171AF}">
      <dgm:prSet/>
      <dgm:spPr/>
      <dgm:t>
        <a:bodyPr/>
        <a:lstStyle/>
        <a:p>
          <a:endParaRPr lang="en-US"/>
        </a:p>
      </dgm:t>
    </dgm:pt>
    <dgm:pt modelId="{DCF41100-A1A5-4C8C-8642-7A3BCC75F7DA}">
      <dgm:prSet custT="1"/>
      <dgm:spPr>
        <a:solidFill>
          <a:srgbClr val="798222"/>
        </a:solidFill>
      </dgm:spPr>
      <dgm:t>
        <a:bodyPr/>
        <a:lstStyle/>
        <a:p>
          <a:pPr rtl="0"/>
          <a:r>
            <a:rPr lang="en-US" sz="2000" b="1" dirty="0" smtClean="0"/>
            <a:t>Graffiti in public areas</a:t>
          </a:r>
          <a:endParaRPr lang="en-US" sz="1800" b="1" dirty="0"/>
        </a:p>
      </dgm:t>
    </dgm:pt>
    <dgm:pt modelId="{CD501275-71E4-40BD-9E46-3AAACA02C340}" type="parTrans" cxnId="{E98BDA90-F614-4F2A-A4C6-28E02AD5F80D}">
      <dgm:prSet/>
      <dgm:spPr/>
      <dgm:t>
        <a:bodyPr/>
        <a:lstStyle/>
        <a:p>
          <a:endParaRPr lang="en-US"/>
        </a:p>
      </dgm:t>
    </dgm:pt>
    <dgm:pt modelId="{614FDE5C-C007-4C09-8E29-FDF23818B829}" type="sibTrans" cxnId="{E98BDA90-F614-4F2A-A4C6-28E02AD5F80D}">
      <dgm:prSet/>
      <dgm:spPr/>
      <dgm:t>
        <a:bodyPr/>
        <a:lstStyle/>
        <a:p>
          <a:endParaRPr lang="en-US"/>
        </a:p>
      </dgm:t>
    </dgm:pt>
    <dgm:pt modelId="{A8E01DD6-36F0-4D5B-84C4-8DB7333CE453}">
      <dgm:prSet custT="1"/>
      <dgm:spPr>
        <a:solidFill>
          <a:srgbClr val="798222"/>
        </a:solidFill>
      </dgm:spPr>
      <dgm:t>
        <a:bodyPr/>
        <a:lstStyle/>
        <a:p>
          <a:pPr rtl="0"/>
          <a:r>
            <a:rPr lang="en-US" sz="2000" b="1" dirty="0" smtClean="0"/>
            <a:t>Students are referred for discipline for harassing conduct</a:t>
          </a:r>
          <a:endParaRPr lang="en-US" sz="2000" b="1" dirty="0"/>
        </a:p>
      </dgm:t>
    </dgm:pt>
    <dgm:pt modelId="{CC4B0C76-FC86-4070-B185-F30614C58BF0}" type="parTrans" cxnId="{9643AFFE-7646-454B-97A3-7C35AC9914FF}">
      <dgm:prSet/>
      <dgm:spPr/>
      <dgm:t>
        <a:bodyPr/>
        <a:lstStyle/>
        <a:p>
          <a:endParaRPr lang="en-US"/>
        </a:p>
      </dgm:t>
    </dgm:pt>
    <dgm:pt modelId="{C5EFEE21-C922-4C6B-94ED-5014C0F55067}" type="sibTrans" cxnId="{9643AFFE-7646-454B-97A3-7C35AC9914FF}">
      <dgm:prSet/>
      <dgm:spPr/>
      <dgm:t>
        <a:bodyPr/>
        <a:lstStyle/>
        <a:p>
          <a:endParaRPr lang="en-US"/>
        </a:p>
      </dgm:t>
    </dgm:pt>
    <dgm:pt modelId="{6547E5F5-B640-4A7B-8D79-CD917B68AA16}">
      <dgm:prSet custT="1"/>
      <dgm:spPr>
        <a:solidFill>
          <a:srgbClr val="798222"/>
        </a:solidFill>
      </dgm:spPr>
      <dgm:t>
        <a:bodyPr/>
        <a:lstStyle/>
        <a:p>
          <a:pPr rtl="0"/>
          <a:r>
            <a:rPr lang="en-US" sz="2000" b="1" dirty="0" smtClean="0"/>
            <a:t>During activities under staff supervision (e.g., recess, classroom, cafeteria)</a:t>
          </a:r>
        </a:p>
      </dgm:t>
    </dgm:pt>
    <dgm:pt modelId="{5973DC9D-0B28-40C0-B652-7EFCDEEF31DD}" type="parTrans" cxnId="{04F4C7F3-F9FB-408C-980A-2C0254E1CB02}">
      <dgm:prSet/>
      <dgm:spPr/>
      <dgm:t>
        <a:bodyPr/>
        <a:lstStyle/>
        <a:p>
          <a:endParaRPr lang="en-US"/>
        </a:p>
      </dgm:t>
    </dgm:pt>
    <dgm:pt modelId="{AEAF85DA-BF85-493C-A657-C9E20E468B0D}" type="sibTrans" cxnId="{04F4C7F3-F9FB-408C-980A-2C0254E1CB02}">
      <dgm:prSet/>
      <dgm:spPr/>
      <dgm:t>
        <a:bodyPr/>
        <a:lstStyle/>
        <a:p>
          <a:endParaRPr lang="en-US"/>
        </a:p>
      </dgm:t>
    </dgm:pt>
    <dgm:pt modelId="{7F5F2658-66D5-4683-85E2-AC8A9867ABD9}" type="pres">
      <dgm:prSet presAssocID="{3079AF03-9E43-4BFE-92AC-F5843668D358}" presName="diagram" presStyleCnt="0">
        <dgm:presLayoutVars>
          <dgm:dir/>
          <dgm:resizeHandles val="exact"/>
        </dgm:presLayoutVars>
      </dgm:prSet>
      <dgm:spPr/>
      <dgm:t>
        <a:bodyPr/>
        <a:lstStyle/>
        <a:p>
          <a:endParaRPr lang="en-US"/>
        </a:p>
      </dgm:t>
    </dgm:pt>
    <dgm:pt modelId="{6E9C20A6-37CA-4CE8-90D2-06A234A6F91D}" type="pres">
      <dgm:prSet presAssocID="{BAC605F5-7819-41D7-A4C5-97FE3600956D}" presName="node" presStyleLbl="node1" presStyleIdx="0" presStyleCnt="4" custScaleY="152279">
        <dgm:presLayoutVars>
          <dgm:bulletEnabled val="1"/>
        </dgm:presLayoutVars>
      </dgm:prSet>
      <dgm:spPr/>
      <dgm:t>
        <a:bodyPr/>
        <a:lstStyle/>
        <a:p>
          <a:endParaRPr lang="en-US"/>
        </a:p>
      </dgm:t>
    </dgm:pt>
    <dgm:pt modelId="{812318E3-60A7-49FC-9885-0335502C97EA}" type="pres">
      <dgm:prSet presAssocID="{157D9126-00C5-4E76-8C90-0C5DEC8FB4F1}" presName="sibTrans" presStyleCnt="0"/>
      <dgm:spPr/>
      <dgm:t>
        <a:bodyPr/>
        <a:lstStyle/>
        <a:p>
          <a:endParaRPr lang="en-US"/>
        </a:p>
      </dgm:t>
    </dgm:pt>
    <dgm:pt modelId="{36CCA65D-DCEC-4C43-9D88-29A27B49C148}" type="pres">
      <dgm:prSet presAssocID="{DCF41100-A1A5-4C8C-8642-7A3BCC75F7DA}" presName="node" presStyleLbl="node1" presStyleIdx="1" presStyleCnt="4" custScaleY="152279">
        <dgm:presLayoutVars>
          <dgm:bulletEnabled val="1"/>
        </dgm:presLayoutVars>
      </dgm:prSet>
      <dgm:spPr/>
      <dgm:t>
        <a:bodyPr/>
        <a:lstStyle/>
        <a:p>
          <a:endParaRPr lang="en-US"/>
        </a:p>
      </dgm:t>
    </dgm:pt>
    <dgm:pt modelId="{EC1A4C26-9A34-4F28-8CFC-16C92716E28B}" type="pres">
      <dgm:prSet presAssocID="{614FDE5C-C007-4C09-8E29-FDF23818B829}" presName="sibTrans" presStyleCnt="0"/>
      <dgm:spPr/>
      <dgm:t>
        <a:bodyPr/>
        <a:lstStyle/>
        <a:p>
          <a:endParaRPr lang="en-US"/>
        </a:p>
      </dgm:t>
    </dgm:pt>
    <dgm:pt modelId="{FAC25196-984A-4956-87DE-BC06783FABEA}" type="pres">
      <dgm:prSet presAssocID="{A8E01DD6-36F0-4D5B-84C4-8DB7333CE453}" presName="node" presStyleLbl="node1" presStyleIdx="2" presStyleCnt="4" custScaleY="151137">
        <dgm:presLayoutVars>
          <dgm:bulletEnabled val="1"/>
        </dgm:presLayoutVars>
      </dgm:prSet>
      <dgm:spPr/>
      <dgm:t>
        <a:bodyPr/>
        <a:lstStyle/>
        <a:p>
          <a:endParaRPr lang="en-US"/>
        </a:p>
      </dgm:t>
    </dgm:pt>
    <dgm:pt modelId="{CDACD438-6FC7-4CAE-8E4C-B917B06D84FA}" type="pres">
      <dgm:prSet presAssocID="{C5EFEE21-C922-4C6B-94ED-5014C0F55067}" presName="sibTrans" presStyleCnt="0"/>
      <dgm:spPr/>
      <dgm:t>
        <a:bodyPr/>
        <a:lstStyle/>
        <a:p>
          <a:endParaRPr lang="en-US"/>
        </a:p>
      </dgm:t>
    </dgm:pt>
    <dgm:pt modelId="{81F30EA3-D98F-4C53-B83C-AD4982415F3C}" type="pres">
      <dgm:prSet presAssocID="{6547E5F5-B640-4A7B-8D79-CD917B68AA16}" presName="node" presStyleLbl="node1" presStyleIdx="3" presStyleCnt="4" custScaleY="151137">
        <dgm:presLayoutVars>
          <dgm:bulletEnabled val="1"/>
        </dgm:presLayoutVars>
      </dgm:prSet>
      <dgm:spPr/>
      <dgm:t>
        <a:bodyPr/>
        <a:lstStyle/>
        <a:p>
          <a:endParaRPr lang="en-US"/>
        </a:p>
      </dgm:t>
    </dgm:pt>
  </dgm:ptLst>
  <dgm:cxnLst>
    <dgm:cxn modelId="{04F4C7F3-F9FB-408C-980A-2C0254E1CB02}" srcId="{3079AF03-9E43-4BFE-92AC-F5843668D358}" destId="{6547E5F5-B640-4A7B-8D79-CD917B68AA16}" srcOrd="3" destOrd="0" parTransId="{5973DC9D-0B28-40C0-B652-7EFCDEEF31DD}" sibTransId="{AEAF85DA-BF85-493C-A657-C9E20E468B0D}"/>
    <dgm:cxn modelId="{10E0DE9F-B5B5-4F25-A6D5-450CCDB2F903}" type="presOf" srcId="{3079AF03-9E43-4BFE-92AC-F5843668D358}" destId="{7F5F2658-66D5-4683-85E2-AC8A9867ABD9}" srcOrd="0" destOrd="0" presId="urn:microsoft.com/office/officeart/2005/8/layout/default"/>
    <dgm:cxn modelId="{DD993784-C47D-489A-A672-4816C8FE057A}" type="presOf" srcId="{A8E01DD6-36F0-4D5B-84C4-8DB7333CE453}" destId="{FAC25196-984A-4956-87DE-BC06783FABEA}" srcOrd="0" destOrd="0" presId="urn:microsoft.com/office/officeart/2005/8/layout/default"/>
    <dgm:cxn modelId="{56D4C43D-CFF1-4C98-B2C8-89D67625D1F7}" type="presOf" srcId="{DCF41100-A1A5-4C8C-8642-7A3BCC75F7DA}" destId="{36CCA65D-DCEC-4C43-9D88-29A27B49C148}" srcOrd="0" destOrd="0" presId="urn:microsoft.com/office/officeart/2005/8/layout/default"/>
    <dgm:cxn modelId="{BE3CEEA8-4C01-4242-8AC8-85DFB2A171AF}" srcId="{3079AF03-9E43-4BFE-92AC-F5843668D358}" destId="{BAC605F5-7819-41D7-A4C5-97FE3600956D}" srcOrd="0" destOrd="0" parTransId="{E03BADC6-30F7-4A1D-8F25-2633AB795FA6}" sibTransId="{157D9126-00C5-4E76-8C90-0C5DEC8FB4F1}"/>
    <dgm:cxn modelId="{7A09904A-A76B-4E17-9973-06500E8BF87E}" type="presOf" srcId="{BAC605F5-7819-41D7-A4C5-97FE3600956D}" destId="{6E9C20A6-37CA-4CE8-90D2-06A234A6F91D}" srcOrd="0" destOrd="0" presId="urn:microsoft.com/office/officeart/2005/8/layout/default"/>
    <dgm:cxn modelId="{9643AFFE-7646-454B-97A3-7C35AC9914FF}" srcId="{3079AF03-9E43-4BFE-92AC-F5843668D358}" destId="{A8E01DD6-36F0-4D5B-84C4-8DB7333CE453}" srcOrd="2" destOrd="0" parTransId="{CC4B0C76-FC86-4070-B185-F30614C58BF0}" sibTransId="{C5EFEE21-C922-4C6B-94ED-5014C0F55067}"/>
    <dgm:cxn modelId="{46DC0DB4-B683-4BF6-8AAB-BDD8967AA20E}" type="presOf" srcId="{6547E5F5-B640-4A7B-8D79-CD917B68AA16}" destId="{81F30EA3-D98F-4C53-B83C-AD4982415F3C}" srcOrd="0" destOrd="0" presId="urn:microsoft.com/office/officeart/2005/8/layout/default"/>
    <dgm:cxn modelId="{E98BDA90-F614-4F2A-A4C6-28E02AD5F80D}" srcId="{3079AF03-9E43-4BFE-92AC-F5843668D358}" destId="{DCF41100-A1A5-4C8C-8642-7A3BCC75F7DA}" srcOrd="1" destOrd="0" parTransId="{CD501275-71E4-40BD-9E46-3AAACA02C340}" sibTransId="{614FDE5C-C007-4C09-8E29-FDF23818B829}"/>
    <dgm:cxn modelId="{4B23936C-7682-42A6-A205-DAE3A006160C}" type="presParOf" srcId="{7F5F2658-66D5-4683-85E2-AC8A9867ABD9}" destId="{6E9C20A6-37CA-4CE8-90D2-06A234A6F91D}" srcOrd="0" destOrd="0" presId="urn:microsoft.com/office/officeart/2005/8/layout/default"/>
    <dgm:cxn modelId="{F3FF59FE-8AEB-46DD-BC13-D3BEBED0E0D1}" type="presParOf" srcId="{7F5F2658-66D5-4683-85E2-AC8A9867ABD9}" destId="{812318E3-60A7-49FC-9885-0335502C97EA}" srcOrd="1" destOrd="0" presId="urn:microsoft.com/office/officeart/2005/8/layout/default"/>
    <dgm:cxn modelId="{A0274F0C-4B8B-4030-B4BB-F84274F9D228}" type="presParOf" srcId="{7F5F2658-66D5-4683-85E2-AC8A9867ABD9}" destId="{36CCA65D-DCEC-4C43-9D88-29A27B49C148}" srcOrd="2" destOrd="0" presId="urn:microsoft.com/office/officeart/2005/8/layout/default"/>
    <dgm:cxn modelId="{EF0D9441-39C0-4E7F-8E16-3258C59C19DF}" type="presParOf" srcId="{7F5F2658-66D5-4683-85E2-AC8A9867ABD9}" destId="{EC1A4C26-9A34-4F28-8CFC-16C92716E28B}" srcOrd="3" destOrd="0" presId="urn:microsoft.com/office/officeart/2005/8/layout/default"/>
    <dgm:cxn modelId="{D63EFDB6-AE7E-42AD-8B1B-33F6DD26B50A}" type="presParOf" srcId="{7F5F2658-66D5-4683-85E2-AC8A9867ABD9}" destId="{FAC25196-984A-4956-87DE-BC06783FABEA}" srcOrd="4" destOrd="0" presId="urn:microsoft.com/office/officeart/2005/8/layout/default"/>
    <dgm:cxn modelId="{E61A1D81-BAF0-4005-BCAB-3CC0CDCE756A}" type="presParOf" srcId="{7F5F2658-66D5-4683-85E2-AC8A9867ABD9}" destId="{CDACD438-6FC7-4CAE-8E4C-B917B06D84FA}" srcOrd="5" destOrd="0" presId="urn:microsoft.com/office/officeart/2005/8/layout/default"/>
    <dgm:cxn modelId="{10C52098-7005-4475-B6E8-664AAA21736C}" type="presParOf" srcId="{7F5F2658-66D5-4683-85E2-AC8A9867ABD9}" destId="{81F30EA3-D98F-4C53-B83C-AD4982415F3C}"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DDAF99-AD86-4121-995F-A882DC8A96AB}"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2CEA360F-7F4B-452D-8600-188632F0B988}">
      <dgm:prSet custT="1"/>
      <dgm:spPr>
        <a:solidFill>
          <a:srgbClr val="A1AD2D"/>
        </a:solidFill>
      </dgm:spPr>
      <dgm:t>
        <a:bodyPr/>
        <a:lstStyle/>
        <a:p>
          <a:pPr rtl="0"/>
          <a:r>
            <a:rPr lang="en-US" sz="2500" b="1" dirty="0" smtClean="0"/>
            <a:t>Civil Rights Coordinator</a:t>
          </a:r>
          <a:endParaRPr lang="en-US" sz="2500" b="1" dirty="0"/>
        </a:p>
      </dgm:t>
    </dgm:pt>
    <dgm:pt modelId="{2E43EAB8-3F22-4483-9E59-357E163424C1}" type="parTrans" cxnId="{F9472F74-FAAE-4CC0-8407-E389B6718B9A}">
      <dgm:prSet/>
      <dgm:spPr/>
      <dgm:t>
        <a:bodyPr/>
        <a:lstStyle/>
        <a:p>
          <a:endParaRPr lang="en-US"/>
        </a:p>
      </dgm:t>
    </dgm:pt>
    <dgm:pt modelId="{7E8E7903-B927-4809-9F16-4557031D008B}" type="sibTrans" cxnId="{F9472F74-FAAE-4CC0-8407-E389B6718B9A}">
      <dgm:prSet/>
      <dgm:spPr/>
      <dgm:t>
        <a:bodyPr/>
        <a:lstStyle/>
        <a:p>
          <a:endParaRPr lang="en-US"/>
        </a:p>
      </dgm:t>
    </dgm:pt>
    <dgm:pt modelId="{FFE79D9B-E849-4E34-808C-F5318CFC50A6}">
      <dgm:prSet/>
      <dgm:spPr/>
      <dgm:t>
        <a:bodyPr/>
        <a:lstStyle/>
        <a:p>
          <a:pPr rtl="0"/>
          <a:r>
            <a:rPr lang="en-US" b="1" dirty="0" smtClean="0"/>
            <a:t>Title IX Coordinator</a:t>
          </a:r>
          <a:endParaRPr lang="en-US" b="1" dirty="0"/>
        </a:p>
      </dgm:t>
    </dgm:pt>
    <dgm:pt modelId="{E9E29E84-A110-476A-8DCB-D9FEB9820459}" type="parTrans" cxnId="{E1920C0B-DC9B-4C11-AFBD-D48E6ACA17D6}">
      <dgm:prSet/>
      <dgm:spPr/>
      <dgm:t>
        <a:bodyPr/>
        <a:lstStyle/>
        <a:p>
          <a:endParaRPr lang="en-US"/>
        </a:p>
      </dgm:t>
    </dgm:pt>
    <dgm:pt modelId="{221B2751-CA44-44A3-A1A1-ABF21EEC6F63}" type="sibTrans" cxnId="{E1920C0B-DC9B-4C11-AFBD-D48E6ACA17D6}">
      <dgm:prSet/>
      <dgm:spPr/>
      <dgm:t>
        <a:bodyPr/>
        <a:lstStyle/>
        <a:p>
          <a:endParaRPr lang="en-US"/>
        </a:p>
      </dgm:t>
    </dgm:pt>
    <dgm:pt modelId="{F2FB4169-8BA2-409E-A1D9-468CC80F7AEA}">
      <dgm:prSet/>
      <dgm:spPr/>
      <dgm:t>
        <a:bodyPr/>
        <a:lstStyle/>
        <a:p>
          <a:pPr rtl="0"/>
          <a:r>
            <a:rPr lang="en-US" b="1" smtClean="0"/>
            <a:t>Section 504 Coordinator</a:t>
          </a:r>
          <a:endParaRPr lang="en-US" b="1"/>
        </a:p>
      </dgm:t>
    </dgm:pt>
    <dgm:pt modelId="{F8B76CDA-2378-4CB8-8C86-3FEEE64495A7}" type="parTrans" cxnId="{0BE3BA6D-E258-4318-B184-6818FC6DABC3}">
      <dgm:prSet/>
      <dgm:spPr/>
      <dgm:t>
        <a:bodyPr/>
        <a:lstStyle/>
        <a:p>
          <a:endParaRPr lang="en-US"/>
        </a:p>
      </dgm:t>
    </dgm:pt>
    <dgm:pt modelId="{95F12E61-801B-4E97-9F67-F228A74C02BE}" type="sibTrans" cxnId="{0BE3BA6D-E258-4318-B184-6818FC6DABC3}">
      <dgm:prSet/>
      <dgm:spPr/>
      <dgm:t>
        <a:bodyPr/>
        <a:lstStyle/>
        <a:p>
          <a:endParaRPr lang="en-US"/>
        </a:p>
      </dgm:t>
    </dgm:pt>
    <dgm:pt modelId="{D2112E99-E7D2-48E5-AB30-BAA115877E17}">
      <dgm:prSet custT="1"/>
      <dgm:spPr/>
      <dgm:t>
        <a:bodyPr/>
        <a:lstStyle/>
        <a:p>
          <a:r>
            <a:rPr lang="en-US" sz="2000" dirty="0" smtClean="0"/>
            <a:t>[</a:t>
          </a:r>
          <a:r>
            <a:rPr lang="en-US" sz="2000" b="1" dirty="0" smtClean="0">
              <a:solidFill>
                <a:schemeClr val="accent2">
                  <a:lumMod val="75000"/>
                </a:schemeClr>
              </a:solidFill>
            </a:rPr>
            <a:t>Name</a:t>
          </a:r>
          <a:r>
            <a:rPr lang="en-US" sz="2000" dirty="0" smtClean="0"/>
            <a:t>]</a:t>
          </a:r>
          <a:endParaRPr lang="en-US" sz="2000" dirty="0"/>
        </a:p>
      </dgm:t>
    </dgm:pt>
    <dgm:pt modelId="{80656F4E-167C-4303-8A31-311FD12F2E36}" type="parTrans" cxnId="{6D55E415-C7BB-4CAD-A5D0-1B9B5FB595AE}">
      <dgm:prSet/>
      <dgm:spPr/>
      <dgm:t>
        <a:bodyPr/>
        <a:lstStyle/>
        <a:p>
          <a:endParaRPr lang="en-US"/>
        </a:p>
      </dgm:t>
    </dgm:pt>
    <dgm:pt modelId="{7E63B724-8907-4128-98DF-992F624ABDD4}" type="sibTrans" cxnId="{6D55E415-C7BB-4CAD-A5D0-1B9B5FB595AE}">
      <dgm:prSet/>
      <dgm:spPr/>
      <dgm:t>
        <a:bodyPr/>
        <a:lstStyle/>
        <a:p>
          <a:endParaRPr lang="en-US"/>
        </a:p>
      </dgm:t>
    </dgm:pt>
    <dgm:pt modelId="{BBDC3FA4-D489-412F-8B66-4DAB97699D32}">
      <dgm:prSet custT="1"/>
      <dgm:spPr/>
      <dgm:t>
        <a:bodyPr/>
        <a:lstStyle/>
        <a:p>
          <a:r>
            <a:rPr lang="en-US" sz="2000" dirty="0" smtClean="0"/>
            <a:t>[</a:t>
          </a:r>
          <a:r>
            <a:rPr lang="en-US" sz="2000" b="1" dirty="0" smtClean="0">
              <a:solidFill>
                <a:schemeClr val="accent2">
                  <a:lumMod val="75000"/>
                </a:schemeClr>
              </a:solidFill>
            </a:rPr>
            <a:t>Title</a:t>
          </a:r>
          <a:r>
            <a:rPr lang="en-US" sz="2000" dirty="0" smtClean="0"/>
            <a:t>]</a:t>
          </a:r>
          <a:endParaRPr lang="en-US" sz="2000" dirty="0"/>
        </a:p>
      </dgm:t>
    </dgm:pt>
    <dgm:pt modelId="{BD99158E-779D-4561-9212-F7C81FAADB35}" type="parTrans" cxnId="{D152438B-5216-44FB-822E-662207A614F2}">
      <dgm:prSet/>
      <dgm:spPr/>
      <dgm:t>
        <a:bodyPr/>
        <a:lstStyle/>
        <a:p>
          <a:endParaRPr lang="en-US"/>
        </a:p>
      </dgm:t>
    </dgm:pt>
    <dgm:pt modelId="{55D27514-F819-421B-B9FA-D8398EE39C1C}" type="sibTrans" cxnId="{D152438B-5216-44FB-822E-662207A614F2}">
      <dgm:prSet/>
      <dgm:spPr/>
      <dgm:t>
        <a:bodyPr/>
        <a:lstStyle/>
        <a:p>
          <a:endParaRPr lang="en-US"/>
        </a:p>
      </dgm:t>
    </dgm:pt>
    <dgm:pt modelId="{B476C485-C844-4E1A-8B89-20BFF6BB48FD}">
      <dgm:prSet custT="1"/>
      <dgm:spPr/>
      <dgm:t>
        <a:bodyPr/>
        <a:lstStyle/>
        <a:p>
          <a:r>
            <a:rPr lang="en-US" sz="2000" dirty="0" smtClean="0"/>
            <a:t>[</a:t>
          </a:r>
          <a:r>
            <a:rPr lang="en-US" sz="2000" b="1" dirty="0" smtClean="0">
              <a:solidFill>
                <a:schemeClr val="accent2">
                  <a:lumMod val="75000"/>
                </a:schemeClr>
              </a:solidFill>
            </a:rPr>
            <a:t>Email</a:t>
          </a:r>
          <a:r>
            <a:rPr lang="en-US" sz="2000" dirty="0" smtClean="0"/>
            <a:t>]</a:t>
          </a:r>
          <a:endParaRPr lang="en-US" sz="2000" dirty="0"/>
        </a:p>
      </dgm:t>
    </dgm:pt>
    <dgm:pt modelId="{D49DABC2-E483-409F-87A9-984E453683D6}" type="parTrans" cxnId="{7FD57320-790E-4EE3-92C8-5320B4816316}">
      <dgm:prSet/>
      <dgm:spPr/>
      <dgm:t>
        <a:bodyPr/>
        <a:lstStyle/>
        <a:p>
          <a:endParaRPr lang="en-US"/>
        </a:p>
      </dgm:t>
    </dgm:pt>
    <dgm:pt modelId="{01177560-189A-4508-9E72-64AD8442A04C}" type="sibTrans" cxnId="{7FD57320-790E-4EE3-92C8-5320B4816316}">
      <dgm:prSet/>
      <dgm:spPr/>
      <dgm:t>
        <a:bodyPr/>
        <a:lstStyle/>
        <a:p>
          <a:endParaRPr lang="en-US"/>
        </a:p>
      </dgm:t>
    </dgm:pt>
    <dgm:pt modelId="{03C1848C-3B13-4D78-A4D0-2B7B7998E532}">
      <dgm:prSet custT="1"/>
      <dgm:spPr/>
      <dgm:t>
        <a:bodyPr/>
        <a:lstStyle/>
        <a:p>
          <a:r>
            <a:rPr lang="en-US" sz="2000" dirty="0" smtClean="0"/>
            <a:t>[</a:t>
          </a:r>
          <a:r>
            <a:rPr lang="en-US" sz="2000" b="1" dirty="0" smtClean="0">
              <a:solidFill>
                <a:schemeClr val="accent2">
                  <a:lumMod val="75000"/>
                </a:schemeClr>
              </a:solidFill>
            </a:rPr>
            <a:t>Phone</a:t>
          </a:r>
          <a:r>
            <a:rPr lang="en-US" sz="2000" dirty="0" smtClean="0"/>
            <a:t>]</a:t>
          </a:r>
          <a:endParaRPr lang="en-US" sz="2000" dirty="0"/>
        </a:p>
      </dgm:t>
    </dgm:pt>
    <dgm:pt modelId="{A5E1A897-1A7E-4A63-B2C2-8D91E0A16BDD}" type="parTrans" cxnId="{58B91A68-8B70-4D21-B4DC-2F1DD5EC7A54}">
      <dgm:prSet/>
      <dgm:spPr/>
      <dgm:t>
        <a:bodyPr/>
        <a:lstStyle/>
        <a:p>
          <a:endParaRPr lang="en-US"/>
        </a:p>
      </dgm:t>
    </dgm:pt>
    <dgm:pt modelId="{FC686000-2ED3-469E-879A-32C45FB9EDBE}" type="sibTrans" cxnId="{58B91A68-8B70-4D21-B4DC-2F1DD5EC7A54}">
      <dgm:prSet/>
      <dgm:spPr/>
      <dgm:t>
        <a:bodyPr/>
        <a:lstStyle/>
        <a:p>
          <a:endParaRPr lang="en-US"/>
        </a:p>
      </dgm:t>
    </dgm:pt>
    <dgm:pt modelId="{5A85DA51-8836-4763-95BD-6EC885CFD184}">
      <dgm:prSet custT="1"/>
      <dgm:spPr/>
      <dgm:t>
        <a:bodyPr/>
        <a:lstStyle/>
        <a:p>
          <a:r>
            <a:rPr lang="en-US" sz="2000" dirty="0" smtClean="0"/>
            <a:t>[</a:t>
          </a:r>
          <a:r>
            <a:rPr lang="en-US" sz="2000" b="1" dirty="0" smtClean="0">
              <a:solidFill>
                <a:schemeClr val="accent2">
                  <a:lumMod val="75000"/>
                </a:schemeClr>
              </a:solidFill>
            </a:rPr>
            <a:t>Name</a:t>
          </a:r>
          <a:r>
            <a:rPr lang="en-US" sz="2000" dirty="0" smtClean="0"/>
            <a:t>]</a:t>
          </a:r>
          <a:endParaRPr lang="en-US" sz="2000" dirty="0"/>
        </a:p>
      </dgm:t>
    </dgm:pt>
    <dgm:pt modelId="{5C6F81DB-4906-4AA0-87A3-3E839213CE71}" type="parTrans" cxnId="{A9A115F8-165D-49CD-8A14-02428E9BC817}">
      <dgm:prSet/>
      <dgm:spPr/>
      <dgm:t>
        <a:bodyPr/>
        <a:lstStyle/>
        <a:p>
          <a:endParaRPr lang="en-US"/>
        </a:p>
      </dgm:t>
    </dgm:pt>
    <dgm:pt modelId="{64056911-3E91-4555-9CD0-EF490487475C}" type="sibTrans" cxnId="{A9A115F8-165D-49CD-8A14-02428E9BC817}">
      <dgm:prSet/>
      <dgm:spPr/>
      <dgm:t>
        <a:bodyPr/>
        <a:lstStyle/>
        <a:p>
          <a:endParaRPr lang="en-US"/>
        </a:p>
      </dgm:t>
    </dgm:pt>
    <dgm:pt modelId="{0D314A77-4564-4950-8E3E-A0557CCEB68F}">
      <dgm:prSet custT="1"/>
      <dgm:spPr/>
      <dgm:t>
        <a:bodyPr/>
        <a:lstStyle/>
        <a:p>
          <a:r>
            <a:rPr lang="en-US" sz="2000" dirty="0" smtClean="0"/>
            <a:t>[</a:t>
          </a:r>
          <a:r>
            <a:rPr lang="en-US" sz="2000" b="1" dirty="0" smtClean="0">
              <a:solidFill>
                <a:schemeClr val="accent2">
                  <a:lumMod val="75000"/>
                </a:schemeClr>
              </a:solidFill>
            </a:rPr>
            <a:t>Title</a:t>
          </a:r>
          <a:r>
            <a:rPr lang="en-US" sz="2000" dirty="0" smtClean="0"/>
            <a:t>]</a:t>
          </a:r>
          <a:endParaRPr lang="en-US" sz="2000" dirty="0"/>
        </a:p>
      </dgm:t>
    </dgm:pt>
    <dgm:pt modelId="{7C19F187-D719-45A3-8EB7-33E919E4AC5C}" type="parTrans" cxnId="{A10E2BB9-E9DF-423E-A9F1-D3BB190DE0EF}">
      <dgm:prSet/>
      <dgm:spPr/>
      <dgm:t>
        <a:bodyPr/>
        <a:lstStyle/>
        <a:p>
          <a:endParaRPr lang="en-US"/>
        </a:p>
      </dgm:t>
    </dgm:pt>
    <dgm:pt modelId="{863878AF-CF7A-4F7D-AD23-8395E2163397}" type="sibTrans" cxnId="{A10E2BB9-E9DF-423E-A9F1-D3BB190DE0EF}">
      <dgm:prSet/>
      <dgm:spPr/>
      <dgm:t>
        <a:bodyPr/>
        <a:lstStyle/>
        <a:p>
          <a:endParaRPr lang="en-US"/>
        </a:p>
      </dgm:t>
    </dgm:pt>
    <dgm:pt modelId="{860243C5-41B2-46CE-8F1E-D04018713741}">
      <dgm:prSet custT="1"/>
      <dgm:spPr/>
      <dgm:t>
        <a:bodyPr/>
        <a:lstStyle/>
        <a:p>
          <a:r>
            <a:rPr lang="en-US" sz="2000" dirty="0" smtClean="0"/>
            <a:t>[</a:t>
          </a:r>
          <a:r>
            <a:rPr lang="en-US" sz="2000" b="1" dirty="0" smtClean="0">
              <a:solidFill>
                <a:schemeClr val="accent2">
                  <a:lumMod val="75000"/>
                </a:schemeClr>
              </a:solidFill>
            </a:rPr>
            <a:t>Email</a:t>
          </a:r>
          <a:r>
            <a:rPr lang="en-US" sz="2000" dirty="0" smtClean="0"/>
            <a:t>]</a:t>
          </a:r>
          <a:endParaRPr lang="en-US" sz="2000" dirty="0"/>
        </a:p>
      </dgm:t>
    </dgm:pt>
    <dgm:pt modelId="{4CA995FF-8508-4A51-BB73-0D6F09D0EE81}" type="parTrans" cxnId="{5AD98844-988F-49FC-8B47-DF2C5F28A9BE}">
      <dgm:prSet/>
      <dgm:spPr/>
      <dgm:t>
        <a:bodyPr/>
        <a:lstStyle/>
        <a:p>
          <a:endParaRPr lang="en-US"/>
        </a:p>
      </dgm:t>
    </dgm:pt>
    <dgm:pt modelId="{73B23A6C-E216-421A-979E-10F1080DCA41}" type="sibTrans" cxnId="{5AD98844-988F-49FC-8B47-DF2C5F28A9BE}">
      <dgm:prSet/>
      <dgm:spPr/>
      <dgm:t>
        <a:bodyPr/>
        <a:lstStyle/>
        <a:p>
          <a:endParaRPr lang="en-US"/>
        </a:p>
      </dgm:t>
    </dgm:pt>
    <dgm:pt modelId="{FF87FD5B-34B7-4ADB-AFBA-8614EAE89BB1}">
      <dgm:prSet custT="1"/>
      <dgm:spPr/>
      <dgm:t>
        <a:bodyPr/>
        <a:lstStyle/>
        <a:p>
          <a:r>
            <a:rPr lang="en-US" sz="2000" dirty="0" smtClean="0"/>
            <a:t>[</a:t>
          </a:r>
          <a:r>
            <a:rPr lang="en-US" sz="2000" b="1" dirty="0" smtClean="0">
              <a:solidFill>
                <a:schemeClr val="accent2">
                  <a:lumMod val="75000"/>
                </a:schemeClr>
              </a:solidFill>
            </a:rPr>
            <a:t>Phone</a:t>
          </a:r>
          <a:r>
            <a:rPr lang="en-US" sz="2000" dirty="0" smtClean="0"/>
            <a:t>]</a:t>
          </a:r>
          <a:endParaRPr lang="en-US" sz="2000" dirty="0"/>
        </a:p>
      </dgm:t>
    </dgm:pt>
    <dgm:pt modelId="{91946A2A-F7BE-4DD8-9F04-30E427F59504}" type="parTrans" cxnId="{D8DAAE18-AA49-4AF8-AEDD-624B2E4709D1}">
      <dgm:prSet/>
      <dgm:spPr/>
      <dgm:t>
        <a:bodyPr/>
        <a:lstStyle/>
        <a:p>
          <a:endParaRPr lang="en-US"/>
        </a:p>
      </dgm:t>
    </dgm:pt>
    <dgm:pt modelId="{3C85DCFC-A779-4700-BE18-E5E7B28E8484}" type="sibTrans" cxnId="{D8DAAE18-AA49-4AF8-AEDD-624B2E4709D1}">
      <dgm:prSet/>
      <dgm:spPr/>
      <dgm:t>
        <a:bodyPr/>
        <a:lstStyle/>
        <a:p>
          <a:endParaRPr lang="en-US"/>
        </a:p>
      </dgm:t>
    </dgm:pt>
    <dgm:pt modelId="{C158DD50-F257-4857-B782-8E78082A4EED}">
      <dgm:prSet custT="1"/>
      <dgm:spPr/>
      <dgm:t>
        <a:bodyPr/>
        <a:lstStyle/>
        <a:p>
          <a:r>
            <a:rPr lang="en-US" sz="2000" dirty="0" smtClean="0"/>
            <a:t>[</a:t>
          </a:r>
          <a:r>
            <a:rPr lang="en-US" sz="2000" b="1" dirty="0" smtClean="0">
              <a:solidFill>
                <a:schemeClr val="accent2">
                  <a:lumMod val="75000"/>
                </a:schemeClr>
              </a:solidFill>
            </a:rPr>
            <a:t>Name</a:t>
          </a:r>
          <a:r>
            <a:rPr lang="en-US" sz="2000" dirty="0" smtClean="0"/>
            <a:t>]</a:t>
          </a:r>
          <a:endParaRPr lang="en-US" sz="2000" dirty="0"/>
        </a:p>
      </dgm:t>
    </dgm:pt>
    <dgm:pt modelId="{4CA3841A-873C-4C0E-89BE-4AFE22E91D19}" type="parTrans" cxnId="{EBBFF334-203C-4A8E-B38D-3FB19A2A4890}">
      <dgm:prSet/>
      <dgm:spPr/>
      <dgm:t>
        <a:bodyPr/>
        <a:lstStyle/>
        <a:p>
          <a:endParaRPr lang="en-US"/>
        </a:p>
      </dgm:t>
    </dgm:pt>
    <dgm:pt modelId="{6CF4D1D0-5468-4C89-B368-7ECC23574A5B}" type="sibTrans" cxnId="{EBBFF334-203C-4A8E-B38D-3FB19A2A4890}">
      <dgm:prSet/>
      <dgm:spPr/>
      <dgm:t>
        <a:bodyPr/>
        <a:lstStyle/>
        <a:p>
          <a:endParaRPr lang="en-US"/>
        </a:p>
      </dgm:t>
    </dgm:pt>
    <dgm:pt modelId="{D224EF0A-2F06-4A5A-891E-76EC4F6DB576}">
      <dgm:prSet custT="1"/>
      <dgm:spPr/>
      <dgm:t>
        <a:bodyPr/>
        <a:lstStyle/>
        <a:p>
          <a:r>
            <a:rPr lang="en-US" sz="2000" dirty="0" smtClean="0"/>
            <a:t>[</a:t>
          </a:r>
          <a:r>
            <a:rPr lang="en-US" sz="2000" b="1" dirty="0" smtClean="0">
              <a:solidFill>
                <a:schemeClr val="accent2">
                  <a:lumMod val="75000"/>
                </a:schemeClr>
              </a:solidFill>
            </a:rPr>
            <a:t>Title</a:t>
          </a:r>
          <a:r>
            <a:rPr lang="en-US" sz="2000" dirty="0" smtClean="0"/>
            <a:t>]</a:t>
          </a:r>
          <a:endParaRPr lang="en-US" sz="2000" dirty="0"/>
        </a:p>
      </dgm:t>
    </dgm:pt>
    <dgm:pt modelId="{7EE5177D-9665-41A4-9A55-4CDBE85039AF}" type="parTrans" cxnId="{FF4E690F-FEC1-4F7A-88CC-50B6B5056E4A}">
      <dgm:prSet/>
      <dgm:spPr/>
      <dgm:t>
        <a:bodyPr/>
        <a:lstStyle/>
        <a:p>
          <a:endParaRPr lang="en-US"/>
        </a:p>
      </dgm:t>
    </dgm:pt>
    <dgm:pt modelId="{41B4868A-C037-4D2D-8A07-7861FE95F6EF}" type="sibTrans" cxnId="{FF4E690F-FEC1-4F7A-88CC-50B6B5056E4A}">
      <dgm:prSet/>
      <dgm:spPr/>
      <dgm:t>
        <a:bodyPr/>
        <a:lstStyle/>
        <a:p>
          <a:endParaRPr lang="en-US"/>
        </a:p>
      </dgm:t>
    </dgm:pt>
    <dgm:pt modelId="{966E2295-3FE1-42B9-8332-B4CEC0B102EE}">
      <dgm:prSet custT="1"/>
      <dgm:spPr/>
      <dgm:t>
        <a:bodyPr/>
        <a:lstStyle/>
        <a:p>
          <a:r>
            <a:rPr lang="en-US" sz="2000" dirty="0" smtClean="0"/>
            <a:t>[</a:t>
          </a:r>
          <a:r>
            <a:rPr lang="en-US" sz="2000" b="1" dirty="0" smtClean="0">
              <a:solidFill>
                <a:schemeClr val="accent2">
                  <a:lumMod val="75000"/>
                </a:schemeClr>
              </a:solidFill>
            </a:rPr>
            <a:t>Email</a:t>
          </a:r>
          <a:r>
            <a:rPr lang="en-US" sz="2000" dirty="0" smtClean="0"/>
            <a:t>]</a:t>
          </a:r>
          <a:endParaRPr lang="en-US" sz="2000" dirty="0"/>
        </a:p>
      </dgm:t>
    </dgm:pt>
    <dgm:pt modelId="{C2F5F727-8F0C-44F2-9B1E-552450672160}" type="parTrans" cxnId="{5EE5212C-BE14-495F-BB64-2818E47B11B6}">
      <dgm:prSet/>
      <dgm:spPr/>
      <dgm:t>
        <a:bodyPr/>
        <a:lstStyle/>
        <a:p>
          <a:endParaRPr lang="en-US"/>
        </a:p>
      </dgm:t>
    </dgm:pt>
    <dgm:pt modelId="{33AD2E7D-ECB7-4A80-BBBD-D6704ADF2A30}" type="sibTrans" cxnId="{5EE5212C-BE14-495F-BB64-2818E47B11B6}">
      <dgm:prSet/>
      <dgm:spPr/>
      <dgm:t>
        <a:bodyPr/>
        <a:lstStyle/>
        <a:p>
          <a:endParaRPr lang="en-US"/>
        </a:p>
      </dgm:t>
    </dgm:pt>
    <dgm:pt modelId="{D75F71C8-107A-4B62-B798-C875B47FA145}">
      <dgm:prSet custT="1"/>
      <dgm:spPr/>
      <dgm:t>
        <a:bodyPr/>
        <a:lstStyle/>
        <a:p>
          <a:r>
            <a:rPr lang="en-US" sz="2000" dirty="0" smtClean="0"/>
            <a:t>[</a:t>
          </a:r>
          <a:r>
            <a:rPr lang="en-US" sz="2000" b="1" dirty="0" smtClean="0">
              <a:solidFill>
                <a:schemeClr val="accent2">
                  <a:lumMod val="75000"/>
                </a:schemeClr>
              </a:solidFill>
            </a:rPr>
            <a:t>Phone</a:t>
          </a:r>
          <a:r>
            <a:rPr lang="en-US" sz="2000" dirty="0" smtClean="0"/>
            <a:t>]</a:t>
          </a:r>
          <a:endParaRPr lang="en-US" sz="2000" dirty="0"/>
        </a:p>
      </dgm:t>
    </dgm:pt>
    <dgm:pt modelId="{184F9FC8-9D70-43DD-AA49-E7872D1CE66C}" type="parTrans" cxnId="{0A7B8D69-B6BB-42F3-A80E-B7CA4E822056}">
      <dgm:prSet/>
      <dgm:spPr/>
      <dgm:t>
        <a:bodyPr/>
        <a:lstStyle/>
        <a:p>
          <a:endParaRPr lang="en-US"/>
        </a:p>
      </dgm:t>
    </dgm:pt>
    <dgm:pt modelId="{608B0C01-6B47-42B0-BC97-3F4F9D22B0B8}" type="sibTrans" cxnId="{0A7B8D69-B6BB-42F3-A80E-B7CA4E822056}">
      <dgm:prSet/>
      <dgm:spPr/>
      <dgm:t>
        <a:bodyPr/>
        <a:lstStyle/>
        <a:p>
          <a:endParaRPr lang="en-US"/>
        </a:p>
      </dgm:t>
    </dgm:pt>
    <dgm:pt modelId="{1A83FE92-8562-414F-814E-C98CB7ECE05B}">
      <dgm:prSet custT="1"/>
      <dgm:spPr/>
      <dgm:t>
        <a:bodyPr/>
        <a:lstStyle/>
        <a:p>
          <a:r>
            <a:rPr lang="en-US" sz="2000" dirty="0" smtClean="0"/>
            <a:t>[</a:t>
          </a:r>
          <a:r>
            <a:rPr lang="en-US" sz="2000" b="1" dirty="0" smtClean="0">
              <a:solidFill>
                <a:schemeClr val="accent2">
                  <a:lumMod val="75000"/>
                </a:schemeClr>
              </a:solidFill>
            </a:rPr>
            <a:t>Photo</a:t>
          </a:r>
          <a:r>
            <a:rPr lang="en-US" sz="2000" dirty="0" smtClean="0"/>
            <a:t>] (optional)</a:t>
          </a:r>
          <a:endParaRPr lang="en-US" sz="2000" dirty="0"/>
        </a:p>
      </dgm:t>
    </dgm:pt>
    <dgm:pt modelId="{6E6FD965-81CC-4395-BF71-8172CDBC4055}" type="parTrans" cxnId="{5FE4030C-4207-4F09-B9DC-090D39024125}">
      <dgm:prSet/>
      <dgm:spPr/>
      <dgm:t>
        <a:bodyPr/>
        <a:lstStyle/>
        <a:p>
          <a:endParaRPr lang="en-US"/>
        </a:p>
      </dgm:t>
    </dgm:pt>
    <dgm:pt modelId="{EF27970F-6E79-40EE-9850-13031530DB5F}" type="sibTrans" cxnId="{5FE4030C-4207-4F09-B9DC-090D39024125}">
      <dgm:prSet/>
      <dgm:spPr/>
      <dgm:t>
        <a:bodyPr/>
        <a:lstStyle/>
        <a:p>
          <a:endParaRPr lang="en-US"/>
        </a:p>
      </dgm:t>
    </dgm:pt>
    <dgm:pt modelId="{7DC1B235-5EA5-434A-BCD8-207767EFC935}">
      <dgm:prSet custT="1"/>
      <dgm:spPr/>
      <dgm:t>
        <a:bodyPr/>
        <a:lstStyle/>
        <a:p>
          <a:r>
            <a:rPr lang="en-US" sz="2000" dirty="0" smtClean="0"/>
            <a:t>[</a:t>
          </a:r>
          <a:r>
            <a:rPr lang="en-US" sz="2000" b="1" dirty="0" smtClean="0">
              <a:solidFill>
                <a:schemeClr val="accent2">
                  <a:lumMod val="75000"/>
                </a:schemeClr>
              </a:solidFill>
            </a:rPr>
            <a:t>Photo</a:t>
          </a:r>
          <a:r>
            <a:rPr lang="en-US" sz="2000" dirty="0" smtClean="0"/>
            <a:t>] (optional)</a:t>
          </a:r>
          <a:endParaRPr lang="en-US" sz="2000" dirty="0"/>
        </a:p>
      </dgm:t>
    </dgm:pt>
    <dgm:pt modelId="{9CEB7963-0F32-453E-B00E-37EAE9963A61}" type="parTrans" cxnId="{6ACDCAF9-AAB4-4D25-8BD7-CB67345C25E6}">
      <dgm:prSet/>
      <dgm:spPr/>
      <dgm:t>
        <a:bodyPr/>
        <a:lstStyle/>
        <a:p>
          <a:endParaRPr lang="en-US"/>
        </a:p>
      </dgm:t>
    </dgm:pt>
    <dgm:pt modelId="{3AD130BE-BDDB-439B-A597-BC6BE59BD869}" type="sibTrans" cxnId="{6ACDCAF9-AAB4-4D25-8BD7-CB67345C25E6}">
      <dgm:prSet/>
      <dgm:spPr/>
      <dgm:t>
        <a:bodyPr/>
        <a:lstStyle/>
        <a:p>
          <a:endParaRPr lang="en-US"/>
        </a:p>
      </dgm:t>
    </dgm:pt>
    <dgm:pt modelId="{C776DFE1-61B2-42AB-95B3-29D10B8953E7}">
      <dgm:prSet custT="1"/>
      <dgm:spPr/>
      <dgm:t>
        <a:bodyPr/>
        <a:lstStyle/>
        <a:p>
          <a:r>
            <a:rPr lang="en-US" sz="2000" dirty="0" smtClean="0"/>
            <a:t>[</a:t>
          </a:r>
          <a:r>
            <a:rPr lang="en-US" sz="2000" b="1" dirty="0" smtClean="0">
              <a:solidFill>
                <a:schemeClr val="accent2">
                  <a:lumMod val="75000"/>
                </a:schemeClr>
              </a:solidFill>
            </a:rPr>
            <a:t>Photo</a:t>
          </a:r>
          <a:r>
            <a:rPr lang="en-US" sz="2000" dirty="0" smtClean="0"/>
            <a:t>] (optional)</a:t>
          </a:r>
          <a:endParaRPr lang="en-US" sz="2000" dirty="0"/>
        </a:p>
      </dgm:t>
    </dgm:pt>
    <dgm:pt modelId="{B60BB195-C31C-4834-BEDC-01BD99C50491}" type="parTrans" cxnId="{ED528B40-1A3E-4CAD-9296-E2CA29769266}">
      <dgm:prSet/>
      <dgm:spPr/>
      <dgm:t>
        <a:bodyPr/>
        <a:lstStyle/>
        <a:p>
          <a:endParaRPr lang="en-US"/>
        </a:p>
      </dgm:t>
    </dgm:pt>
    <dgm:pt modelId="{20D3E08C-0E27-4C3D-A72C-E703C29119CE}" type="sibTrans" cxnId="{ED528B40-1A3E-4CAD-9296-E2CA29769266}">
      <dgm:prSet/>
      <dgm:spPr/>
      <dgm:t>
        <a:bodyPr/>
        <a:lstStyle/>
        <a:p>
          <a:endParaRPr lang="en-US"/>
        </a:p>
      </dgm:t>
    </dgm:pt>
    <dgm:pt modelId="{0A9900B6-770D-4131-97B9-8B9FD98EB0A3}" type="pres">
      <dgm:prSet presAssocID="{26DDAF99-AD86-4121-995F-A882DC8A96AB}" presName="Name0" presStyleCnt="0">
        <dgm:presLayoutVars>
          <dgm:dir/>
          <dgm:animLvl val="lvl"/>
          <dgm:resizeHandles val="exact"/>
        </dgm:presLayoutVars>
      </dgm:prSet>
      <dgm:spPr/>
      <dgm:t>
        <a:bodyPr/>
        <a:lstStyle/>
        <a:p>
          <a:endParaRPr lang="en-US"/>
        </a:p>
      </dgm:t>
    </dgm:pt>
    <dgm:pt modelId="{5F8FB10D-FDA4-4DF5-84C0-7863DB723780}" type="pres">
      <dgm:prSet presAssocID="{2CEA360F-7F4B-452D-8600-188632F0B988}" presName="composite" presStyleCnt="0"/>
      <dgm:spPr/>
    </dgm:pt>
    <dgm:pt modelId="{C1BE43A7-41B5-4035-83BA-203056BA38FA}" type="pres">
      <dgm:prSet presAssocID="{2CEA360F-7F4B-452D-8600-188632F0B988}" presName="parTx" presStyleLbl="alignNode1" presStyleIdx="0" presStyleCnt="3" custLinFactNeighborX="-103" custLinFactNeighborY="-3959">
        <dgm:presLayoutVars>
          <dgm:chMax val="0"/>
          <dgm:chPref val="0"/>
          <dgm:bulletEnabled val="1"/>
        </dgm:presLayoutVars>
      </dgm:prSet>
      <dgm:spPr/>
      <dgm:t>
        <a:bodyPr/>
        <a:lstStyle/>
        <a:p>
          <a:endParaRPr lang="en-US"/>
        </a:p>
      </dgm:t>
    </dgm:pt>
    <dgm:pt modelId="{045D71E7-1E60-44B9-AE56-9242005E6174}" type="pres">
      <dgm:prSet presAssocID="{2CEA360F-7F4B-452D-8600-188632F0B988}" presName="desTx" presStyleLbl="alignAccFollowNode1" presStyleIdx="0" presStyleCnt="3" custScaleY="103548">
        <dgm:presLayoutVars>
          <dgm:bulletEnabled val="1"/>
        </dgm:presLayoutVars>
      </dgm:prSet>
      <dgm:spPr/>
      <dgm:t>
        <a:bodyPr/>
        <a:lstStyle/>
        <a:p>
          <a:endParaRPr lang="en-US"/>
        </a:p>
      </dgm:t>
    </dgm:pt>
    <dgm:pt modelId="{AE6D0BD9-018D-4F81-948F-D8DC365D9586}" type="pres">
      <dgm:prSet presAssocID="{7E8E7903-B927-4809-9F16-4557031D008B}" presName="space" presStyleCnt="0"/>
      <dgm:spPr/>
    </dgm:pt>
    <dgm:pt modelId="{226FF163-2836-40A4-846E-E66AD7FDD0B7}" type="pres">
      <dgm:prSet presAssocID="{FFE79D9B-E849-4E34-808C-F5318CFC50A6}" presName="composite" presStyleCnt="0"/>
      <dgm:spPr/>
    </dgm:pt>
    <dgm:pt modelId="{9F28F0B5-12D9-4263-A9A9-86B23E43E30C}" type="pres">
      <dgm:prSet presAssocID="{FFE79D9B-E849-4E34-808C-F5318CFC50A6}" presName="parTx" presStyleLbl="alignNode1" presStyleIdx="1" presStyleCnt="3" custLinFactNeighborY="-5054">
        <dgm:presLayoutVars>
          <dgm:chMax val="0"/>
          <dgm:chPref val="0"/>
          <dgm:bulletEnabled val="1"/>
        </dgm:presLayoutVars>
      </dgm:prSet>
      <dgm:spPr/>
      <dgm:t>
        <a:bodyPr/>
        <a:lstStyle/>
        <a:p>
          <a:endParaRPr lang="en-US"/>
        </a:p>
      </dgm:t>
    </dgm:pt>
    <dgm:pt modelId="{01BDFB16-5D7C-41B1-9F22-6F11D9270BCE}" type="pres">
      <dgm:prSet presAssocID="{FFE79D9B-E849-4E34-808C-F5318CFC50A6}" presName="desTx" presStyleLbl="alignAccFollowNode1" presStyleIdx="1" presStyleCnt="3" custScaleY="103932">
        <dgm:presLayoutVars>
          <dgm:bulletEnabled val="1"/>
        </dgm:presLayoutVars>
      </dgm:prSet>
      <dgm:spPr/>
      <dgm:t>
        <a:bodyPr/>
        <a:lstStyle/>
        <a:p>
          <a:endParaRPr lang="en-US"/>
        </a:p>
      </dgm:t>
    </dgm:pt>
    <dgm:pt modelId="{60B795EA-EC26-4E4D-9C37-65D254363879}" type="pres">
      <dgm:prSet presAssocID="{221B2751-CA44-44A3-A1A1-ABF21EEC6F63}" presName="space" presStyleCnt="0"/>
      <dgm:spPr/>
    </dgm:pt>
    <dgm:pt modelId="{79C20E45-15F3-4C5D-8F09-D169E9246C97}" type="pres">
      <dgm:prSet presAssocID="{F2FB4169-8BA2-409E-A1D9-468CC80F7AEA}" presName="composite" presStyleCnt="0"/>
      <dgm:spPr/>
    </dgm:pt>
    <dgm:pt modelId="{874B5D72-7AED-4672-B205-5914B0EC116A}" type="pres">
      <dgm:prSet presAssocID="{F2FB4169-8BA2-409E-A1D9-468CC80F7AEA}" presName="parTx" presStyleLbl="alignNode1" presStyleIdx="2" presStyleCnt="3" custLinFactNeighborX="103" custLinFactNeighborY="-4167">
        <dgm:presLayoutVars>
          <dgm:chMax val="0"/>
          <dgm:chPref val="0"/>
          <dgm:bulletEnabled val="1"/>
        </dgm:presLayoutVars>
      </dgm:prSet>
      <dgm:spPr/>
      <dgm:t>
        <a:bodyPr/>
        <a:lstStyle/>
        <a:p>
          <a:endParaRPr lang="en-US"/>
        </a:p>
      </dgm:t>
    </dgm:pt>
    <dgm:pt modelId="{24F17D45-9728-4C21-B716-1AB5FED1835C}" type="pres">
      <dgm:prSet presAssocID="{F2FB4169-8BA2-409E-A1D9-468CC80F7AEA}" presName="desTx" presStyleLbl="alignAccFollowNode1" presStyleIdx="2" presStyleCnt="3" custScaleY="102831">
        <dgm:presLayoutVars>
          <dgm:bulletEnabled val="1"/>
        </dgm:presLayoutVars>
      </dgm:prSet>
      <dgm:spPr/>
      <dgm:t>
        <a:bodyPr/>
        <a:lstStyle/>
        <a:p>
          <a:endParaRPr lang="en-US"/>
        </a:p>
      </dgm:t>
    </dgm:pt>
  </dgm:ptLst>
  <dgm:cxnLst>
    <dgm:cxn modelId="{6D55E415-C7BB-4CAD-A5D0-1B9B5FB595AE}" srcId="{2CEA360F-7F4B-452D-8600-188632F0B988}" destId="{D2112E99-E7D2-48E5-AB30-BAA115877E17}" srcOrd="0" destOrd="0" parTransId="{80656F4E-167C-4303-8A31-311FD12F2E36}" sibTransId="{7E63B724-8907-4128-98DF-992F624ABDD4}"/>
    <dgm:cxn modelId="{5AD98844-988F-49FC-8B47-DF2C5F28A9BE}" srcId="{FFE79D9B-E849-4E34-808C-F5318CFC50A6}" destId="{860243C5-41B2-46CE-8F1E-D04018713741}" srcOrd="2" destOrd="0" parTransId="{4CA995FF-8508-4A51-BB73-0D6F09D0EE81}" sibTransId="{73B23A6C-E216-421A-979E-10F1080DCA41}"/>
    <dgm:cxn modelId="{A4421A26-CBAC-4C7F-BB87-322870DB4AA4}" type="presOf" srcId="{0D314A77-4564-4950-8E3E-A0557CCEB68F}" destId="{01BDFB16-5D7C-41B1-9F22-6F11D9270BCE}" srcOrd="0" destOrd="1" presId="urn:microsoft.com/office/officeart/2005/8/layout/hList1"/>
    <dgm:cxn modelId="{761DA4DE-DE7E-4011-A9F1-D3187FC61694}" type="presOf" srcId="{03C1848C-3B13-4D78-A4D0-2B7B7998E532}" destId="{045D71E7-1E60-44B9-AE56-9242005E6174}" srcOrd="0" destOrd="3" presId="urn:microsoft.com/office/officeart/2005/8/layout/hList1"/>
    <dgm:cxn modelId="{A9A115F8-165D-49CD-8A14-02428E9BC817}" srcId="{FFE79D9B-E849-4E34-808C-F5318CFC50A6}" destId="{5A85DA51-8836-4763-95BD-6EC885CFD184}" srcOrd="0" destOrd="0" parTransId="{5C6F81DB-4906-4AA0-87A3-3E839213CE71}" sibTransId="{64056911-3E91-4555-9CD0-EF490487475C}"/>
    <dgm:cxn modelId="{5EE5212C-BE14-495F-BB64-2818E47B11B6}" srcId="{F2FB4169-8BA2-409E-A1D9-468CC80F7AEA}" destId="{966E2295-3FE1-42B9-8332-B4CEC0B102EE}" srcOrd="2" destOrd="0" parTransId="{C2F5F727-8F0C-44F2-9B1E-552450672160}" sibTransId="{33AD2E7D-ECB7-4A80-BBBD-D6704ADF2A30}"/>
    <dgm:cxn modelId="{6ACDCAF9-AAB4-4D25-8BD7-CB67345C25E6}" srcId="{FFE79D9B-E849-4E34-808C-F5318CFC50A6}" destId="{7DC1B235-5EA5-434A-BCD8-207767EFC935}" srcOrd="4" destOrd="0" parTransId="{9CEB7963-0F32-453E-B00E-37EAE9963A61}" sibTransId="{3AD130BE-BDDB-439B-A597-BC6BE59BD869}"/>
    <dgm:cxn modelId="{F1EF1403-4A2A-49A1-8822-A1210B37246D}" type="presOf" srcId="{1A83FE92-8562-414F-814E-C98CB7ECE05B}" destId="{045D71E7-1E60-44B9-AE56-9242005E6174}" srcOrd="0" destOrd="4" presId="urn:microsoft.com/office/officeart/2005/8/layout/hList1"/>
    <dgm:cxn modelId="{6B001AD3-7AE2-482E-82BD-99D471845575}" type="presOf" srcId="{D75F71C8-107A-4B62-B798-C875B47FA145}" destId="{24F17D45-9728-4C21-B716-1AB5FED1835C}" srcOrd="0" destOrd="3" presId="urn:microsoft.com/office/officeart/2005/8/layout/hList1"/>
    <dgm:cxn modelId="{ED528B40-1A3E-4CAD-9296-E2CA29769266}" srcId="{F2FB4169-8BA2-409E-A1D9-468CC80F7AEA}" destId="{C776DFE1-61B2-42AB-95B3-29D10B8953E7}" srcOrd="4" destOrd="0" parTransId="{B60BB195-C31C-4834-BEDC-01BD99C50491}" sibTransId="{20D3E08C-0E27-4C3D-A72C-E703C29119CE}"/>
    <dgm:cxn modelId="{C79F3A36-9F8A-439D-A085-2BAA102BE316}" type="presOf" srcId="{2CEA360F-7F4B-452D-8600-188632F0B988}" destId="{C1BE43A7-41B5-4035-83BA-203056BA38FA}" srcOrd="0" destOrd="0" presId="urn:microsoft.com/office/officeart/2005/8/layout/hList1"/>
    <dgm:cxn modelId="{5B3234E5-529B-4F08-900B-F24019937E0A}" type="presOf" srcId="{D2112E99-E7D2-48E5-AB30-BAA115877E17}" destId="{045D71E7-1E60-44B9-AE56-9242005E6174}" srcOrd="0" destOrd="0" presId="urn:microsoft.com/office/officeart/2005/8/layout/hList1"/>
    <dgm:cxn modelId="{D7F204CE-9C6A-43BC-AD04-78F1B469A72A}" type="presOf" srcId="{D224EF0A-2F06-4A5A-891E-76EC4F6DB576}" destId="{24F17D45-9728-4C21-B716-1AB5FED1835C}" srcOrd="0" destOrd="1" presId="urn:microsoft.com/office/officeart/2005/8/layout/hList1"/>
    <dgm:cxn modelId="{E889D84D-EABA-4B72-ABA5-C0EC835FA524}" type="presOf" srcId="{BBDC3FA4-D489-412F-8B66-4DAB97699D32}" destId="{045D71E7-1E60-44B9-AE56-9242005E6174}" srcOrd="0" destOrd="1" presId="urn:microsoft.com/office/officeart/2005/8/layout/hList1"/>
    <dgm:cxn modelId="{8B60E27C-3461-49ED-A27D-DE557A82D3E3}" type="presOf" srcId="{FFE79D9B-E849-4E34-808C-F5318CFC50A6}" destId="{9F28F0B5-12D9-4263-A9A9-86B23E43E30C}" srcOrd="0" destOrd="0" presId="urn:microsoft.com/office/officeart/2005/8/layout/hList1"/>
    <dgm:cxn modelId="{5FE4030C-4207-4F09-B9DC-090D39024125}" srcId="{2CEA360F-7F4B-452D-8600-188632F0B988}" destId="{1A83FE92-8562-414F-814E-C98CB7ECE05B}" srcOrd="4" destOrd="0" parTransId="{6E6FD965-81CC-4395-BF71-8172CDBC4055}" sibTransId="{EF27970F-6E79-40EE-9850-13031530DB5F}"/>
    <dgm:cxn modelId="{0A7B8D69-B6BB-42F3-A80E-B7CA4E822056}" srcId="{F2FB4169-8BA2-409E-A1D9-468CC80F7AEA}" destId="{D75F71C8-107A-4B62-B798-C875B47FA145}" srcOrd="3" destOrd="0" parTransId="{184F9FC8-9D70-43DD-AA49-E7872D1CE66C}" sibTransId="{608B0C01-6B47-42B0-BC97-3F4F9D22B0B8}"/>
    <dgm:cxn modelId="{F5CA0E4E-B3D6-4ED5-A716-FC49BA95BE06}" type="presOf" srcId="{966E2295-3FE1-42B9-8332-B4CEC0B102EE}" destId="{24F17D45-9728-4C21-B716-1AB5FED1835C}" srcOrd="0" destOrd="2" presId="urn:microsoft.com/office/officeart/2005/8/layout/hList1"/>
    <dgm:cxn modelId="{D8DAAE18-AA49-4AF8-AEDD-624B2E4709D1}" srcId="{FFE79D9B-E849-4E34-808C-F5318CFC50A6}" destId="{FF87FD5B-34B7-4ADB-AFBA-8614EAE89BB1}" srcOrd="3" destOrd="0" parTransId="{91946A2A-F7BE-4DD8-9F04-30E427F59504}" sibTransId="{3C85DCFC-A779-4700-BE18-E5E7B28E8484}"/>
    <dgm:cxn modelId="{E1920C0B-DC9B-4C11-AFBD-D48E6ACA17D6}" srcId="{26DDAF99-AD86-4121-995F-A882DC8A96AB}" destId="{FFE79D9B-E849-4E34-808C-F5318CFC50A6}" srcOrd="1" destOrd="0" parTransId="{E9E29E84-A110-476A-8DCB-D9FEB9820459}" sibTransId="{221B2751-CA44-44A3-A1A1-ABF21EEC6F63}"/>
    <dgm:cxn modelId="{FF4E690F-FEC1-4F7A-88CC-50B6B5056E4A}" srcId="{F2FB4169-8BA2-409E-A1D9-468CC80F7AEA}" destId="{D224EF0A-2F06-4A5A-891E-76EC4F6DB576}" srcOrd="1" destOrd="0" parTransId="{7EE5177D-9665-41A4-9A55-4CDBE85039AF}" sibTransId="{41B4868A-C037-4D2D-8A07-7861FE95F6EF}"/>
    <dgm:cxn modelId="{9EE6F3B2-567D-478D-8289-CDA99218601C}" type="presOf" srcId="{F2FB4169-8BA2-409E-A1D9-468CC80F7AEA}" destId="{874B5D72-7AED-4672-B205-5914B0EC116A}" srcOrd="0" destOrd="0" presId="urn:microsoft.com/office/officeart/2005/8/layout/hList1"/>
    <dgm:cxn modelId="{F9472F74-FAAE-4CC0-8407-E389B6718B9A}" srcId="{26DDAF99-AD86-4121-995F-A882DC8A96AB}" destId="{2CEA360F-7F4B-452D-8600-188632F0B988}" srcOrd="0" destOrd="0" parTransId="{2E43EAB8-3F22-4483-9E59-357E163424C1}" sibTransId="{7E8E7903-B927-4809-9F16-4557031D008B}"/>
    <dgm:cxn modelId="{5240B2DA-3723-451D-B519-1FD6014ECB09}" type="presOf" srcId="{C776DFE1-61B2-42AB-95B3-29D10B8953E7}" destId="{24F17D45-9728-4C21-B716-1AB5FED1835C}" srcOrd="0" destOrd="4" presId="urn:microsoft.com/office/officeart/2005/8/layout/hList1"/>
    <dgm:cxn modelId="{B5E6C7AF-E3C7-44A4-8243-14753EE0FA11}" type="presOf" srcId="{860243C5-41B2-46CE-8F1E-D04018713741}" destId="{01BDFB16-5D7C-41B1-9F22-6F11D9270BCE}" srcOrd="0" destOrd="2" presId="urn:microsoft.com/office/officeart/2005/8/layout/hList1"/>
    <dgm:cxn modelId="{540720ED-D71C-4793-B7F6-E4D37FF98AF7}" type="presOf" srcId="{C158DD50-F257-4857-B782-8E78082A4EED}" destId="{24F17D45-9728-4C21-B716-1AB5FED1835C}" srcOrd="0" destOrd="0" presId="urn:microsoft.com/office/officeart/2005/8/layout/hList1"/>
    <dgm:cxn modelId="{AD5B1466-B42B-4E7C-A535-FDAABFD4C9D1}" type="presOf" srcId="{7DC1B235-5EA5-434A-BCD8-207767EFC935}" destId="{01BDFB16-5D7C-41B1-9F22-6F11D9270BCE}" srcOrd="0" destOrd="4" presId="urn:microsoft.com/office/officeart/2005/8/layout/hList1"/>
    <dgm:cxn modelId="{D152438B-5216-44FB-822E-662207A614F2}" srcId="{2CEA360F-7F4B-452D-8600-188632F0B988}" destId="{BBDC3FA4-D489-412F-8B66-4DAB97699D32}" srcOrd="1" destOrd="0" parTransId="{BD99158E-779D-4561-9212-F7C81FAADB35}" sibTransId="{55D27514-F819-421B-B9FA-D8398EE39C1C}"/>
    <dgm:cxn modelId="{A10E2BB9-E9DF-423E-A9F1-D3BB190DE0EF}" srcId="{FFE79D9B-E849-4E34-808C-F5318CFC50A6}" destId="{0D314A77-4564-4950-8E3E-A0557CCEB68F}" srcOrd="1" destOrd="0" parTransId="{7C19F187-D719-45A3-8EB7-33E919E4AC5C}" sibTransId="{863878AF-CF7A-4F7D-AD23-8395E2163397}"/>
    <dgm:cxn modelId="{0BE3BA6D-E258-4318-B184-6818FC6DABC3}" srcId="{26DDAF99-AD86-4121-995F-A882DC8A96AB}" destId="{F2FB4169-8BA2-409E-A1D9-468CC80F7AEA}" srcOrd="2" destOrd="0" parTransId="{F8B76CDA-2378-4CB8-8C86-3FEEE64495A7}" sibTransId="{95F12E61-801B-4E97-9F67-F228A74C02BE}"/>
    <dgm:cxn modelId="{7FD57320-790E-4EE3-92C8-5320B4816316}" srcId="{2CEA360F-7F4B-452D-8600-188632F0B988}" destId="{B476C485-C844-4E1A-8B89-20BFF6BB48FD}" srcOrd="2" destOrd="0" parTransId="{D49DABC2-E483-409F-87A9-984E453683D6}" sibTransId="{01177560-189A-4508-9E72-64AD8442A04C}"/>
    <dgm:cxn modelId="{3DDE0B47-3796-4875-B2F9-0ED767E5CF4F}" type="presOf" srcId="{B476C485-C844-4E1A-8B89-20BFF6BB48FD}" destId="{045D71E7-1E60-44B9-AE56-9242005E6174}" srcOrd="0" destOrd="2" presId="urn:microsoft.com/office/officeart/2005/8/layout/hList1"/>
    <dgm:cxn modelId="{58B91A68-8B70-4D21-B4DC-2F1DD5EC7A54}" srcId="{2CEA360F-7F4B-452D-8600-188632F0B988}" destId="{03C1848C-3B13-4D78-A4D0-2B7B7998E532}" srcOrd="3" destOrd="0" parTransId="{A5E1A897-1A7E-4A63-B2C2-8D91E0A16BDD}" sibTransId="{FC686000-2ED3-469E-879A-32C45FB9EDBE}"/>
    <dgm:cxn modelId="{1D66FCEA-39E1-402D-9DCF-4A9687C2071E}" type="presOf" srcId="{26DDAF99-AD86-4121-995F-A882DC8A96AB}" destId="{0A9900B6-770D-4131-97B9-8B9FD98EB0A3}" srcOrd="0" destOrd="0" presId="urn:microsoft.com/office/officeart/2005/8/layout/hList1"/>
    <dgm:cxn modelId="{EBBFF334-203C-4A8E-B38D-3FB19A2A4890}" srcId="{F2FB4169-8BA2-409E-A1D9-468CC80F7AEA}" destId="{C158DD50-F257-4857-B782-8E78082A4EED}" srcOrd="0" destOrd="0" parTransId="{4CA3841A-873C-4C0E-89BE-4AFE22E91D19}" sibTransId="{6CF4D1D0-5468-4C89-B368-7ECC23574A5B}"/>
    <dgm:cxn modelId="{8ECE4567-A78F-4631-880D-BCABA521C68D}" type="presOf" srcId="{FF87FD5B-34B7-4ADB-AFBA-8614EAE89BB1}" destId="{01BDFB16-5D7C-41B1-9F22-6F11D9270BCE}" srcOrd="0" destOrd="3" presId="urn:microsoft.com/office/officeart/2005/8/layout/hList1"/>
    <dgm:cxn modelId="{0AFCBB3E-DBF8-493B-BC1F-DD724ED7107B}" type="presOf" srcId="{5A85DA51-8836-4763-95BD-6EC885CFD184}" destId="{01BDFB16-5D7C-41B1-9F22-6F11D9270BCE}" srcOrd="0" destOrd="0" presId="urn:microsoft.com/office/officeart/2005/8/layout/hList1"/>
    <dgm:cxn modelId="{A63F051B-F4DD-4572-82DC-F208F95072A5}" type="presParOf" srcId="{0A9900B6-770D-4131-97B9-8B9FD98EB0A3}" destId="{5F8FB10D-FDA4-4DF5-84C0-7863DB723780}" srcOrd="0" destOrd="0" presId="urn:microsoft.com/office/officeart/2005/8/layout/hList1"/>
    <dgm:cxn modelId="{42BA2AD5-2234-48EB-954A-3D3566A77A19}" type="presParOf" srcId="{5F8FB10D-FDA4-4DF5-84C0-7863DB723780}" destId="{C1BE43A7-41B5-4035-83BA-203056BA38FA}" srcOrd="0" destOrd="0" presId="urn:microsoft.com/office/officeart/2005/8/layout/hList1"/>
    <dgm:cxn modelId="{35A6F8D5-CD56-4892-8A40-74BE82F4D62B}" type="presParOf" srcId="{5F8FB10D-FDA4-4DF5-84C0-7863DB723780}" destId="{045D71E7-1E60-44B9-AE56-9242005E6174}" srcOrd="1" destOrd="0" presId="urn:microsoft.com/office/officeart/2005/8/layout/hList1"/>
    <dgm:cxn modelId="{58FE0D67-BA7B-476F-8239-375EC4380DC8}" type="presParOf" srcId="{0A9900B6-770D-4131-97B9-8B9FD98EB0A3}" destId="{AE6D0BD9-018D-4F81-948F-D8DC365D9586}" srcOrd="1" destOrd="0" presId="urn:microsoft.com/office/officeart/2005/8/layout/hList1"/>
    <dgm:cxn modelId="{66E73788-2A4A-4EB2-B441-C5CB5108A316}" type="presParOf" srcId="{0A9900B6-770D-4131-97B9-8B9FD98EB0A3}" destId="{226FF163-2836-40A4-846E-E66AD7FDD0B7}" srcOrd="2" destOrd="0" presId="urn:microsoft.com/office/officeart/2005/8/layout/hList1"/>
    <dgm:cxn modelId="{64059EE0-EB3E-4532-9881-8A8A3353ABFF}" type="presParOf" srcId="{226FF163-2836-40A4-846E-E66AD7FDD0B7}" destId="{9F28F0B5-12D9-4263-A9A9-86B23E43E30C}" srcOrd="0" destOrd="0" presId="urn:microsoft.com/office/officeart/2005/8/layout/hList1"/>
    <dgm:cxn modelId="{6211243D-7C68-4913-AFE0-AAF2861329C2}" type="presParOf" srcId="{226FF163-2836-40A4-846E-E66AD7FDD0B7}" destId="{01BDFB16-5D7C-41B1-9F22-6F11D9270BCE}" srcOrd="1" destOrd="0" presId="urn:microsoft.com/office/officeart/2005/8/layout/hList1"/>
    <dgm:cxn modelId="{4D0E1DD5-2F76-4204-8FE6-28B735BB8A69}" type="presParOf" srcId="{0A9900B6-770D-4131-97B9-8B9FD98EB0A3}" destId="{60B795EA-EC26-4E4D-9C37-65D254363879}" srcOrd="3" destOrd="0" presId="urn:microsoft.com/office/officeart/2005/8/layout/hList1"/>
    <dgm:cxn modelId="{FC2688BA-93D3-4F02-AFC2-9C9B51C392AE}" type="presParOf" srcId="{0A9900B6-770D-4131-97B9-8B9FD98EB0A3}" destId="{79C20E45-15F3-4C5D-8F09-D169E9246C97}" srcOrd="4" destOrd="0" presId="urn:microsoft.com/office/officeart/2005/8/layout/hList1"/>
    <dgm:cxn modelId="{E2AFA1B0-535A-44E7-A32C-BB7CECC92984}" type="presParOf" srcId="{79C20E45-15F3-4C5D-8F09-D169E9246C97}" destId="{874B5D72-7AED-4672-B205-5914B0EC116A}" srcOrd="0" destOrd="0" presId="urn:microsoft.com/office/officeart/2005/8/layout/hList1"/>
    <dgm:cxn modelId="{80598202-892E-40DF-8F3D-5ECAF01118CC}" type="presParOf" srcId="{79C20E45-15F3-4C5D-8F09-D169E9246C97}" destId="{24F17D45-9728-4C21-B716-1AB5FED1835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DDAF99-AD86-4121-995F-A882DC8A96AB}"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2CEA360F-7F4B-452D-8600-188632F0B988}">
      <dgm:prSet custT="1"/>
      <dgm:spPr>
        <a:solidFill>
          <a:srgbClr val="A1AD2D"/>
        </a:solidFill>
      </dgm:spPr>
      <dgm:t>
        <a:bodyPr/>
        <a:lstStyle/>
        <a:p>
          <a:pPr rtl="0"/>
          <a:r>
            <a:rPr lang="en-US" sz="2500" b="1" dirty="0" smtClean="0"/>
            <a:t>Civil Rights Coordinator</a:t>
          </a:r>
          <a:endParaRPr lang="en-US" sz="2500" b="1" dirty="0"/>
        </a:p>
      </dgm:t>
    </dgm:pt>
    <dgm:pt modelId="{2E43EAB8-3F22-4483-9E59-357E163424C1}" type="parTrans" cxnId="{F9472F74-FAAE-4CC0-8407-E389B6718B9A}">
      <dgm:prSet/>
      <dgm:spPr/>
      <dgm:t>
        <a:bodyPr/>
        <a:lstStyle/>
        <a:p>
          <a:endParaRPr lang="en-US"/>
        </a:p>
      </dgm:t>
    </dgm:pt>
    <dgm:pt modelId="{7E8E7903-B927-4809-9F16-4557031D008B}" type="sibTrans" cxnId="{F9472F74-FAAE-4CC0-8407-E389B6718B9A}">
      <dgm:prSet/>
      <dgm:spPr/>
      <dgm:t>
        <a:bodyPr/>
        <a:lstStyle/>
        <a:p>
          <a:endParaRPr lang="en-US"/>
        </a:p>
      </dgm:t>
    </dgm:pt>
    <dgm:pt modelId="{FFE79D9B-E849-4E34-808C-F5318CFC50A6}">
      <dgm:prSet/>
      <dgm:spPr/>
      <dgm:t>
        <a:bodyPr/>
        <a:lstStyle/>
        <a:p>
          <a:pPr rtl="0"/>
          <a:r>
            <a:rPr lang="en-US" b="1" dirty="0" smtClean="0"/>
            <a:t>Title IX Coordinator</a:t>
          </a:r>
          <a:endParaRPr lang="en-US" b="1" dirty="0"/>
        </a:p>
      </dgm:t>
    </dgm:pt>
    <dgm:pt modelId="{E9E29E84-A110-476A-8DCB-D9FEB9820459}" type="parTrans" cxnId="{E1920C0B-DC9B-4C11-AFBD-D48E6ACA17D6}">
      <dgm:prSet/>
      <dgm:spPr/>
      <dgm:t>
        <a:bodyPr/>
        <a:lstStyle/>
        <a:p>
          <a:endParaRPr lang="en-US"/>
        </a:p>
      </dgm:t>
    </dgm:pt>
    <dgm:pt modelId="{221B2751-CA44-44A3-A1A1-ABF21EEC6F63}" type="sibTrans" cxnId="{E1920C0B-DC9B-4C11-AFBD-D48E6ACA17D6}">
      <dgm:prSet/>
      <dgm:spPr/>
      <dgm:t>
        <a:bodyPr/>
        <a:lstStyle/>
        <a:p>
          <a:endParaRPr lang="en-US"/>
        </a:p>
      </dgm:t>
    </dgm:pt>
    <dgm:pt modelId="{F2FB4169-8BA2-409E-A1D9-468CC80F7AEA}">
      <dgm:prSet/>
      <dgm:spPr/>
      <dgm:t>
        <a:bodyPr/>
        <a:lstStyle/>
        <a:p>
          <a:pPr rtl="0"/>
          <a:r>
            <a:rPr lang="en-US" b="1" smtClean="0"/>
            <a:t>Section 504 Coordinator</a:t>
          </a:r>
          <a:endParaRPr lang="en-US" b="1"/>
        </a:p>
      </dgm:t>
    </dgm:pt>
    <dgm:pt modelId="{F8B76CDA-2378-4CB8-8C86-3FEEE64495A7}" type="parTrans" cxnId="{0BE3BA6D-E258-4318-B184-6818FC6DABC3}">
      <dgm:prSet/>
      <dgm:spPr/>
      <dgm:t>
        <a:bodyPr/>
        <a:lstStyle/>
        <a:p>
          <a:endParaRPr lang="en-US"/>
        </a:p>
      </dgm:t>
    </dgm:pt>
    <dgm:pt modelId="{95F12E61-801B-4E97-9F67-F228A74C02BE}" type="sibTrans" cxnId="{0BE3BA6D-E258-4318-B184-6818FC6DABC3}">
      <dgm:prSet/>
      <dgm:spPr/>
      <dgm:t>
        <a:bodyPr/>
        <a:lstStyle/>
        <a:p>
          <a:endParaRPr lang="en-US"/>
        </a:p>
      </dgm:t>
    </dgm:pt>
    <dgm:pt modelId="{D2112E99-E7D2-48E5-AB30-BAA115877E17}">
      <dgm:prSet custT="1"/>
      <dgm:spPr/>
      <dgm:t>
        <a:bodyPr/>
        <a:lstStyle/>
        <a:p>
          <a:r>
            <a:rPr lang="en-US" sz="2000" dirty="0" smtClean="0"/>
            <a:t>[</a:t>
          </a:r>
          <a:r>
            <a:rPr lang="en-US" sz="2000" b="1" dirty="0" smtClean="0">
              <a:solidFill>
                <a:schemeClr val="accent2">
                  <a:lumMod val="75000"/>
                </a:schemeClr>
              </a:solidFill>
            </a:rPr>
            <a:t>Name</a:t>
          </a:r>
          <a:r>
            <a:rPr lang="en-US" sz="2000" dirty="0" smtClean="0"/>
            <a:t>]</a:t>
          </a:r>
          <a:endParaRPr lang="en-US" sz="2000" dirty="0"/>
        </a:p>
      </dgm:t>
    </dgm:pt>
    <dgm:pt modelId="{80656F4E-167C-4303-8A31-311FD12F2E36}" type="parTrans" cxnId="{6D55E415-C7BB-4CAD-A5D0-1B9B5FB595AE}">
      <dgm:prSet/>
      <dgm:spPr/>
      <dgm:t>
        <a:bodyPr/>
        <a:lstStyle/>
        <a:p>
          <a:endParaRPr lang="en-US"/>
        </a:p>
      </dgm:t>
    </dgm:pt>
    <dgm:pt modelId="{7E63B724-8907-4128-98DF-992F624ABDD4}" type="sibTrans" cxnId="{6D55E415-C7BB-4CAD-A5D0-1B9B5FB595AE}">
      <dgm:prSet/>
      <dgm:spPr/>
      <dgm:t>
        <a:bodyPr/>
        <a:lstStyle/>
        <a:p>
          <a:endParaRPr lang="en-US"/>
        </a:p>
      </dgm:t>
    </dgm:pt>
    <dgm:pt modelId="{BBDC3FA4-D489-412F-8B66-4DAB97699D32}">
      <dgm:prSet custT="1"/>
      <dgm:spPr/>
      <dgm:t>
        <a:bodyPr/>
        <a:lstStyle/>
        <a:p>
          <a:r>
            <a:rPr lang="en-US" sz="2000" dirty="0" smtClean="0"/>
            <a:t>[</a:t>
          </a:r>
          <a:r>
            <a:rPr lang="en-US" sz="2000" b="1" dirty="0" smtClean="0">
              <a:solidFill>
                <a:schemeClr val="accent2">
                  <a:lumMod val="75000"/>
                </a:schemeClr>
              </a:solidFill>
            </a:rPr>
            <a:t>Title</a:t>
          </a:r>
          <a:r>
            <a:rPr lang="en-US" sz="2000" dirty="0" smtClean="0"/>
            <a:t>]</a:t>
          </a:r>
          <a:endParaRPr lang="en-US" sz="2000" dirty="0"/>
        </a:p>
      </dgm:t>
    </dgm:pt>
    <dgm:pt modelId="{BD99158E-779D-4561-9212-F7C81FAADB35}" type="parTrans" cxnId="{D152438B-5216-44FB-822E-662207A614F2}">
      <dgm:prSet/>
      <dgm:spPr/>
      <dgm:t>
        <a:bodyPr/>
        <a:lstStyle/>
        <a:p>
          <a:endParaRPr lang="en-US"/>
        </a:p>
      </dgm:t>
    </dgm:pt>
    <dgm:pt modelId="{55D27514-F819-421B-B9FA-D8398EE39C1C}" type="sibTrans" cxnId="{D152438B-5216-44FB-822E-662207A614F2}">
      <dgm:prSet/>
      <dgm:spPr/>
      <dgm:t>
        <a:bodyPr/>
        <a:lstStyle/>
        <a:p>
          <a:endParaRPr lang="en-US"/>
        </a:p>
      </dgm:t>
    </dgm:pt>
    <dgm:pt modelId="{B476C485-C844-4E1A-8B89-20BFF6BB48FD}">
      <dgm:prSet custT="1"/>
      <dgm:spPr/>
      <dgm:t>
        <a:bodyPr/>
        <a:lstStyle/>
        <a:p>
          <a:r>
            <a:rPr lang="en-US" sz="2000" dirty="0" smtClean="0"/>
            <a:t>[</a:t>
          </a:r>
          <a:r>
            <a:rPr lang="en-US" sz="2000" b="1" dirty="0" smtClean="0">
              <a:solidFill>
                <a:schemeClr val="accent2">
                  <a:lumMod val="75000"/>
                </a:schemeClr>
              </a:solidFill>
            </a:rPr>
            <a:t>Email</a:t>
          </a:r>
          <a:r>
            <a:rPr lang="en-US" sz="2000" dirty="0" smtClean="0"/>
            <a:t>]</a:t>
          </a:r>
          <a:endParaRPr lang="en-US" sz="2000" dirty="0"/>
        </a:p>
      </dgm:t>
    </dgm:pt>
    <dgm:pt modelId="{D49DABC2-E483-409F-87A9-984E453683D6}" type="parTrans" cxnId="{7FD57320-790E-4EE3-92C8-5320B4816316}">
      <dgm:prSet/>
      <dgm:spPr/>
      <dgm:t>
        <a:bodyPr/>
        <a:lstStyle/>
        <a:p>
          <a:endParaRPr lang="en-US"/>
        </a:p>
      </dgm:t>
    </dgm:pt>
    <dgm:pt modelId="{01177560-189A-4508-9E72-64AD8442A04C}" type="sibTrans" cxnId="{7FD57320-790E-4EE3-92C8-5320B4816316}">
      <dgm:prSet/>
      <dgm:spPr/>
      <dgm:t>
        <a:bodyPr/>
        <a:lstStyle/>
        <a:p>
          <a:endParaRPr lang="en-US"/>
        </a:p>
      </dgm:t>
    </dgm:pt>
    <dgm:pt modelId="{03C1848C-3B13-4D78-A4D0-2B7B7998E532}">
      <dgm:prSet custT="1"/>
      <dgm:spPr/>
      <dgm:t>
        <a:bodyPr/>
        <a:lstStyle/>
        <a:p>
          <a:r>
            <a:rPr lang="en-US" sz="2000" dirty="0" smtClean="0"/>
            <a:t>[</a:t>
          </a:r>
          <a:r>
            <a:rPr lang="en-US" sz="2000" b="1" dirty="0" smtClean="0">
              <a:solidFill>
                <a:schemeClr val="accent2">
                  <a:lumMod val="75000"/>
                </a:schemeClr>
              </a:solidFill>
            </a:rPr>
            <a:t>Phone</a:t>
          </a:r>
          <a:r>
            <a:rPr lang="en-US" sz="2000" dirty="0" smtClean="0"/>
            <a:t>]</a:t>
          </a:r>
          <a:endParaRPr lang="en-US" sz="2000" dirty="0"/>
        </a:p>
      </dgm:t>
    </dgm:pt>
    <dgm:pt modelId="{A5E1A897-1A7E-4A63-B2C2-8D91E0A16BDD}" type="parTrans" cxnId="{58B91A68-8B70-4D21-B4DC-2F1DD5EC7A54}">
      <dgm:prSet/>
      <dgm:spPr/>
      <dgm:t>
        <a:bodyPr/>
        <a:lstStyle/>
        <a:p>
          <a:endParaRPr lang="en-US"/>
        </a:p>
      </dgm:t>
    </dgm:pt>
    <dgm:pt modelId="{FC686000-2ED3-469E-879A-32C45FB9EDBE}" type="sibTrans" cxnId="{58B91A68-8B70-4D21-B4DC-2F1DD5EC7A54}">
      <dgm:prSet/>
      <dgm:spPr/>
      <dgm:t>
        <a:bodyPr/>
        <a:lstStyle/>
        <a:p>
          <a:endParaRPr lang="en-US"/>
        </a:p>
      </dgm:t>
    </dgm:pt>
    <dgm:pt modelId="{5A85DA51-8836-4763-95BD-6EC885CFD184}">
      <dgm:prSet custT="1"/>
      <dgm:spPr/>
      <dgm:t>
        <a:bodyPr/>
        <a:lstStyle/>
        <a:p>
          <a:r>
            <a:rPr lang="en-US" sz="2000" dirty="0" smtClean="0"/>
            <a:t>[</a:t>
          </a:r>
          <a:r>
            <a:rPr lang="en-US" sz="2000" b="1" dirty="0" smtClean="0">
              <a:solidFill>
                <a:schemeClr val="accent2">
                  <a:lumMod val="75000"/>
                </a:schemeClr>
              </a:solidFill>
            </a:rPr>
            <a:t>Name</a:t>
          </a:r>
          <a:r>
            <a:rPr lang="en-US" sz="2000" dirty="0" smtClean="0"/>
            <a:t>]</a:t>
          </a:r>
          <a:endParaRPr lang="en-US" sz="2000" dirty="0"/>
        </a:p>
      </dgm:t>
    </dgm:pt>
    <dgm:pt modelId="{5C6F81DB-4906-4AA0-87A3-3E839213CE71}" type="parTrans" cxnId="{A9A115F8-165D-49CD-8A14-02428E9BC817}">
      <dgm:prSet/>
      <dgm:spPr/>
      <dgm:t>
        <a:bodyPr/>
        <a:lstStyle/>
        <a:p>
          <a:endParaRPr lang="en-US"/>
        </a:p>
      </dgm:t>
    </dgm:pt>
    <dgm:pt modelId="{64056911-3E91-4555-9CD0-EF490487475C}" type="sibTrans" cxnId="{A9A115F8-165D-49CD-8A14-02428E9BC817}">
      <dgm:prSet/>
      <dgm:spPr/>
      <dgm:t>
        <a:bodyPr/>
        <a:lstStyle/>
        <a:p>
          <a:endParaRPr lang="en-US"/>
        </a:p>
      </dgm:t>
    </dgm:pt>
    <dgm:pt modelId="{0D314A77-4564-4950-8E3E-A0557CCEB68F}">
      <dgm:prSet custT="1"/>
      <dgm:spPr/>
      <dgm:t>
        <a:bodyPr/>
        <a:lstStyle/>
        <a:p>
          <a:r>
            <a:rPr lang="en-US" sz="2000" dirty="0" smtClean="0"/>
            <a:t>[</a:t>
          </a:r>
          <a:r>
            <a:rPr lang="en-US" sz="2000" b="1" dirty="0" smtClean="0">
              <a:solidFill>
                <a:schemeClr val="accent2">
                  <a:lumMod val="75000"/>
                </a:schemeClr>
              </a:solidFill>
            </a:rPr>
            <a:t>Title</a:t>
          </a:r>
          <a:r>
            <a:rPr lang="en-US" sz="2000" dirty="0" smtClean="0"/>
            <a:t>]</a:t>
          </a:r>
          <a:endParaRPr lang="en-US" sz="2000" dirty="0"/>
        </a:p>
      </dgm:t>
    </dgm:pt>
    <dgm:pt modelId="{7C19F187-D719-45A3-8EB7-33E919E4AC5C}" type="parTrans" cxnId="{A10E2BB9-E9DF-423E-A9F1-D3BB190DE0EF}">
      <dgm:prSet/>
      <dgm:spPr/>
      <dgm:t>
        <a:bodyPr/>
        <a:lstStyle/>
        <a:p>
          <a:endParaRPr lang="en-US"/>
        </a:p>
      </dgm:t>
    </dgm:pt>
    <dgm:pt modelId="{863878AF-CF7A-4F7D-AD23-8395E2163397}" type="sibTrans" cxnId="{A10E2BB9-E9DF-423E-A9F1-D3BB190DE0EF}">
      <dgm:prSet/>
      <dgm:spPr/>
      <dgm:t>
        <a:bodyPr/>
        <a:lstStyle/>
        <a:p>
          <a:endParaRPr lang="en-US"/>
        </a:p>
      </dgm:t>
    </dgm:pt>
    <dgm:pt modelId="{860243C5-41B2-46CE-8F1E-D04018713741}">
      <dgm:prSet custT="1"/>
      <dgm:spPr/>
      <dgm:t>
        <a:bodyPr/>
        <a:lstStyle/>
        <a:p>
          <a:r>
            <a:rPr lang="en-US" sz="2000" dirty="0" smtClean="0"/>
            <a:t>[</a:t>
          </a:r>
          <a:r>
            <a:rPr lang="en-US" sz="2000" b="1" dirty="0" smtClean="0">
              <a:solidFill>
                <a:schemeClr val="accent2">
                  <a:lumMod val="75000"/>
                </a:schemeClr>
              </a:solidFill>
            </a:rPr>
            <a:t>Email</a:t>
          </a:r>
          <a:r>
            <a:rPr lang="en-US" sz="2000" dirty="0" smtClean="0"/>
            <a:t>]</a:t>
          </a:r>
          <a:endParaRPr lang="en-US" sz="2000" dirty="0"/>
        </a:p>
      </dgm:t>
    </dgm:pt>
    <dgm:pt modelId="{4CA995FF-8508-4A51-BB73-0D6F09D0EE81}" type="parTrans" cxnId="{5AD98844-988F-49FC-8B47-DF2C5F28A9BE}">
      <dgm:prSet/>
      <dgm:spPr/>
      <dgm:t>
        <a:bodyPr/>
        <a:lstStyle/>
        <a:p>
          <a:endParaRPr lang="en-US"/>
        </a:p>
      </dgm:t>
    </dgm:pt>
    <dgm:pt modelId="{73B23A6C-E216-421A-979E-10F1080DCA41}" type="sibTrans" cxnId="{5AD98844-988F-49FC-8B47-DF2C5F28A9BE}">
      <dgm:prSet/>
      <dgm:spPr/>
      <dgm:t>
        <a:bodyPr/>
        <a:lstStyle/>
        <a:p>
          <a:endParaRPr lang="en-US"/>
        </a:p>
      </dgm:t>
    </dgm:pt>
    <dgm:pt modelId="{FF87FD5B-34B7-4ADB-AFBA-8614EAE89BB1}">
      <dgm:prSet custT="1"/>
      <dgm:spPr/>
      <dgm:t>
        <a:bodyPr/>
        <a:lstStyle/>
        <a:p>
          <a:r>
            <a:rPr lang="en-US" sz="2000" dirty="0" smtClean="0"/>
            <a:t>[</a:t>
          </a:r>
          <a:r>
            <a:rPr lang="en-US" sz="2000" b="1" dirty="0" smtClean="0">
              <a:solidFill>
                <a:schemeClr val="accent2">
                  <a:lumMod val="75000"/>
                </a:schemeClr>
              </a:solidFill>
            </a:rPr>
            <a:t>Phone</a:t>
          </a:r>
          <a:r>
            <a:rPr lang="en-US" sz="2000" dirty="0" smtClean="0"/>
            <a:t>]</a:t>
          </a:r>
          <a:endParaRPr lang="en-US" sz="2000" dirty="0"/>
        </a:p>
      </dgm:t>
    </dgm:pt>
    <dgm:pt modelId="{91946A2A-F7BE-4DD8-9F04-30E427F59504}" type="parTrans" cxnId="{D8DAAE18-AA49-4AF8-AEDD-624B2E4709D1}">
      <dgm:prSet/>
      <dgm:spPr/>
      <dgm:t>
        <a:bodyPr/>
        <a:lstStyle/>
        <a:p>
          <a:endParaRPr lang="en-US"/>
        </a:p>
      </dgm:t>
    </dgm:pt>
    <dgm:pt modelId="{3C85DCFC-A779-4700-BE18-E5E7B28E8484}" type="sibTrans" cxnId="{D8DAAE18-AA49-4AF8-AEDD-624B2E4709D1}">
      <dgm:prSet/>
      <dgm:spPr/>
      <dgm:t>
        <a:bodyPr/>
        <a:lstStyle/>
        <a:p>
          <a:endParaRPr lang="en-US"/>
        </a:p>
      </dgm:t>
    </dgm:pt>
    <dgm:pt modelId="{C158DD50-F257-4857-B782-8E78082A4EED}">
      <dgm:prSet custT="1"/>
      <dgm:spPr/>
      <dgm:t>
        <a:bodyPr/>
        <a:lstStyle/>
        <a:p>
          <a:r>
            <a:rPr lang="en-US" sz="2000" dirty="0" smtClean="0"/>
            <a:t>[</a:t>
          </a:r>
          <a:r>
            <a:rPr lang="en-US" sz="2000" b="1" dirty="0" smtClean="0">
              <a:solidFill>
                <a:schemeClr val="accent2">
                  <a:lumMod val="75000"/>
                </a:schemeClr>
              </a:solidFill>
            </a:rPr>
            <a:t>Name</a:t>
          </a:r>
          <a:r>
            <a:rPr lang="en-US" sz="2000" dirty="0" smtClean="0"/>
            <a:t>]</a:t>
          </a:r>
          <a:endParaRPr lang="en-US" sz="2000" dirty="0"/>
        </a:p>
      </dgm:t>
    </dgm:pt>
    <dgm:pt modelId="{4CA3841A-873C-4C0E-89BE-4AFE22E91D19}" type="parTrans" cxnId="{EBBFF334-203C-4A8E-B38D-3FB19A2A4890}">
      <dgm:prSet/>
      <dgm:spPr/>
      <dgm:t>
        <a:bodyPr/>
        <a:lstStyle/>
        <a:p>
          <a:endParaRPr lang="en-US"/>
        </a:p>
      </dgm:t>
    </dgm:pt>
    <dgm:pt modelId="{6CF4D1D0-5468-4C89-B368-7ECC23574A5B}" type="sibTrans" cxnId="{EBBFF334-203C-4A8E-B38D-3FB19A2A4890}">
      <dgm:prSet/>
      <dgm:spPr/>
      <dgm:t>
        <a:bodyPr/>
        <a:lstStyle/>
        <a:p>
          <a:endParaRPr lang="en-US"/>
        </a:p>
      </dgm:t>
    </dgm:pt>
    <dgm:pt modelId="{D224EF0A-2F06-4A5A-891E-76EC4F6DB576}">
      <dgm:prSet custT="1"/>
      <dgm:spPr/>
      <dgm:t>
        <a:bodyPr/>
        <a:lstStyle/>
        <a:p>
          <a:r>
            <a:rPr lang="en-US" sz="2000" dirty="0" smtClean="0"/>
            <a:t>[</a:t>
          </a:r>
          <a:r>
            <a:rPr lang="en-US" sz="2000" b="1" dirty="0" smtClean="0">
              <a:solidFill>
                <a:schemeClr val="accent2">
                  <a:lumMod val="75000"/>
                </a:schemeClr>
              </a:solidFill>
            </a:rPr>
            <a:t>Title</a:t>
          </a:r>
          <a:r>
            <a:rPr lang="en-US" sz="2000" dirty="0" smtClean="0"/>
            <a:t>]</a:t>
          </a:r>
          <a:endParaRPr lang="en-US" sz="2000" dirty="0"/>
        </a:p>
      </dgm:t>
    </dgm:pt>
    <dgm:pt modelId="{7EE5177D-9665-41A4-9A55-4CDBE85039AF}" type="parTrans" cxnId="{FF4E690F-FEC1-4F7A-88CC-50B6B5056E4A}">
      <dgm:prSet/>
      <dgm:spPr/>
      <dgm:t>
        <a:bodyPr/>
        <a:lstStyle/>
        <a:p>
          <a:endParaRPr lang="en-US"/>
        </a:p>
      </dgm:t>
    </dgm:pt>
    <dgm:pt modelId="{41B4868A-C037-4D2D-8A07-7861FE95F6EF}" type="sibTrans" cxnId="{FF4E690F-FEC1-4F7A-88CC-50B6B5056E4A}">
      <dgm:prSet/>
      <dgm:spPr/>
      <dgm:t>
        <a:bodyPr/>
        <a:lstStyle/>
        <a:p>
          <a:endParaRPr lang="en-US"/>
        </a:p>
      </dgm:t>
    </dgm:pt>
    <dgm:pt modelId="{966E2295-3FE1-42B9-8332-B4CEC0B102EE}">
      <dgm:prSet custT="1"/>
      <dgm:spPr/>
      <dgm:t>
        <a:bodyPr/>
        <a:lstStyle/>
        <a:p>
          <a:r>
            <a:rPr lang="en-US" sz="2000" dirty="0" smtClean="0"/>
            <a:t>[</a:t>
          </a:r>
          <a:r>
            <a:rPr lang="en-US" sz="2000" b="1" dirty="0" smtClean="0">
              <a:solidFill>
                <a:schemeClr val="accent2">
                  <a:lumMod val="75000"/>
                </a:schemeClr>
              </a:solidFill>
            </a:rPr>
            <a:t>Email</a:t>
          </a:r>
          <a:r>
            <a:rPr lang="en-US" sz="2000" dirty="0" smtClean="0"/>
            <a:t>]</a:t>
          </a:r>
          <a:endParaRPr lang="en-US" sz="2000" dirty="0"/>
        </a:p>
      </dgm:t>
    </dgm:pt>
    <dgm:pt modelId="{C2F5F727-8F0C-44F2-9B1E-552450672160}" type="parTrans" cxnId="{5EE5212C-BE14-495F-BB64-2818E47B11B6}">
      <dgm:prSet/>
      <dgm:spPr/>
      <dgm:t>
        <a:bodyPr/>
        <a:lstStyle/>
        <a:p>
          <a:endParaRPr lang="en-US"/>
        </a:p>
      </dgm:t>
    </dgm:pt>
    <dgm:pt modelId="{33AD2E7D-ECB7-4A80-BBBD-D6704ADF2A30}" type="sibTrans" cxnId="{5EE5212C-BE14-495F-BB64-2818E47B11B6}">
      <dgm:prSet/>
      <dgm:spPr/>
      <dgm:t>
        <a:bodyPr/>
        <a:lstStyle/>
        <a:p>
          <a:endParaRPr lang="en-US"/>
        </a:p>
      </dgm:t>
    </dgm:pt>
    <dgm:pt modelId="{D75F71C8-107A-4B62-B798-C875B47FA145}">
      <dgm:prSet custT="1"/>
      <dgm:spPr/>
      <dgm:t>
        <a:bodyPr/>
        <a:lstStyle/>
        <a:p>
          <a:r>
            <a:rPr lang="en-US" sz="2000" dirty="0" smtClean="0"/>
            <a:t>[</a:t>
          </a:r>
          <a:r>
            <a:rPr lang="en-US" sz="2000" b="1" dirty="0" smtClean="0">
              <a:solidFill>
                <a:schemeClr val="accent2">
                  <a:lumMod val="75000"/>
                </a:schemeClr>
              </a:solidFill>
            </a:rPr>
            <a:t>Phone</a:t>
          </a:r>
          <a:r>
            <a:rPr lang="en-US" sz="2000" dirty="0" smtClean="0"/>
            <a:t>]</a:t>
          </a:r>
          <a:endParaRPr lang="en-US" sz="2000" dirty="0"/>
        </a:p>
      </dgm:t>
    </dgm:pt>
    <dgm:pt modelId="{184F9FC8-9D70-43DD-AA49-E7872D1CE66C}" type="parTrans" cxnId="{0A7B8D69-B6BB-42F3-A80E-B7CA4E822056}">
      <dgm:prSet/>
      <dgm:spPr/>
      <dgm:t>
        <a:bodyPr/>
        <a:lstStyle/>
        <a:p>
          <a:endParaRPr lang="en-US"/>
        </a:p>
      </dgm:t>
    </dgm:pt>
    <dgm:pt modelId="{608B0C01-6B47-42B0-BC97-3F4F9D22B0B8}" type="sibTrans" cxnId="{0A7B8D69-B6BB-42F3-A80E-B7CA4E822056}">
      <dgm:prSet/>
      <dgm:spPr/>
      <dgm:t>
        <a:bodyPr/>
        <a:lstStyle/>
        <a:p>
          <a:endParaRPr lang="en-US"/>
        </a:p>
      </dgm:t>
    </dgm:pt>
    <dgm:pt modelId="{1A83FE92-8562-414F-814E-C98CB7ECE05B}">
      <dgm:prSet custT="1"/>
      <dgm:spPr/>
      <dgm:t>
        <a:bodyPr/>
        <a:lstStyle/>
        <a:p>
          <a:r>
            <a:rPr lang="en-US" sz="2000" dirty="0" smtClean="0"/>
            <a:t>[</a:t>
          </a:r>
          <a:r>
            <a:rPr lang="en-US" sz="2000" b="1" dirty="0" smtClean="0">
              <a:solidFill>
                <a:schemeClr val="accent2">
                  <a:lumMod val="75000"/>
                </a:schemeClr>
              </a:solidFill>
            </a:rPr>
            <a:t>Photo</a:t>
          </a:r>
          <a:r>
            <a:rPr lang="en-US" sz="2000" dirty="0" smtClean="0"/>
            <a:t>] (optional)</a:t>
          </a:r>
          <a:endParaRPr lang="en-US" sz="2000" dirty="0"/>
        </a:p>
      </dgm:t>
    </dgm:pt>
    <dgm:pt modelId="{6E6FD965-81CC-4395-BF71-8172CDBC4055}" type="parTrans" cxnId="{5FE4030C-4207-4F09-B9DC-090D39024125}">
      <dgm:prSet/>
      <dgm:spPr/>
      <dgm:t>
        <a:bodyPr/>
        <a:lstStyle/>
        <a:p>
          <a:endParaRPr lang="en-US"/>
        </a:p>
      </dgm:t>
    </dgm:pt>
    <dgm:pt modelId="{EF27970F-6E79-40EE-9850-13031530DB5F}" type="sibTrans" cxnId="{5FE4030C-4207-4F09-B9DC-090D39024125}">
      <dgm:prSet/>
      <dgm:spPr/>
      <dgm:t>
        <a:bodyPr/>
        <a:lstStyle/>
        <a:p>
          <a:endParaRPr lang="en-US"/>
        </a:p>
      </dgm:t>
    </dgm:pt>
    <dgm:pt modelId="{7DC1B235-5EA5-434A-BCD8-207767EFC935}">
      <dgm:prSet custT="1"/>
      <dgm:spPr/>
      <dgm:t>
        <a:bodyPr/>
        <a:lstStyle/>
        <a:p>
          <a:r>
            <a:rPr lang="en-US" sz="2000" dirty="0" smtClean="0"/>
            <a:t>[</a:t>
          </a:r>
          <a:r>
            <a:rPr lang="en-US" sz="2000" b="1" dirty="0" smtClean="0">
              <a:solidFill>
                <a:schemeClr val="accent2">
                  <a:lumMod val="75000"/>
                </a:schemeClr>
              </a:solidFill>
            </a:rPr>
            <a:t>Photo</a:t>
          </a:r>
          <a:r>
            <a:rPr lang="en-US" sz="2000" dirty="0" smtClean="0"/>
            <a:t>] (optional)</a:t>
          </a:r>
          <a:endParaRPr lang="en-US" sz="2000" dirty="0"/>
        </a:p>
      </dgm:t>
    </dgm:pt>
    <dgm:pt modelId="{9CEB7963-0F32-453E-B00E-37EAE9963A61}" type="parTrans" cxnId="{6ACDCAF9-AAB4-4D25-8BD7-CB67345C25E6}">
      <dgm:prSet/>
      <dgm:spPr/>
      <dgm:t>
        <a:bodyPr/>
        <a:lstStyle/>
        <a:p>
          <a:endParaRPr lang="en-US"/>
        </a:p>
      </dgm:t>
    </dgm:pt>
    <dgm:pt modelId="{3AD130BE-BDDB-439B-A597-BC6BE59BD869}" type="sibTrans" cxnId="{6ACDCAF9-AAB4-4D25-8BD7-CB67345C25E6}">
      <dgm:prSet/>
      <dgm:spPr/>
      <dgm:t>
        <a:bodyPr/>
        <a:lstStyle/>
        <a:p>
          <a:endParaRPr lang="en-US"/>
        </a:p>
      </dgm:t>
    </dgm:pt>
    <dgm:pt modelId="{C776DFE1-61B2-42AB-95B3-29D10B8953E7}">
      <dgm:prSet custT="1"/>
      <dgm:spPr/>
      <dgm:t>
        <a:bodyPr/>
        <a:lstStyle/>
        <a:p>
          <a:r>
            <a:rPr lang="en-US" sz="2000" dirty="0" smtClean="0"/>
            <a:t>[</a:t>
          </a:r>
          <a:r>
            <a:rPr lang="en-US" sz="2000" b="1" dirty="0" smtClean="0">
              <a:solidFill>
                <a:schemeClr val="accent2">
                  <a:lumMod val="75000"/>
                </a:schemeClr>
              </a:solidFill>
            </a:rPr>
            <a:t>Photo</a:t>
          </a:r>
          <a:r>
            <a:rPr lang="en-US" sz="2000" dirty="0" smtClean="0"/>
            <a:t>] (optional)</a:t>
          </a:r>
          <a:endParaRPr lang="en-US" sz="2000" dirty="0"/>
        </a:p>
      </dgm:t>
    </dgm:pt>
    <dgm:pt modelId="{B60BB195-C31C-4834-BEDC-01BD99C50491}" type="parTrans" cxnId="{ED528B40-1A3E-4CAD-9296-E2CA29769266}">
      <dgm:prSet/>
      <dgm:spPr/>
      <dgm:t>
        <a:bodyPr/>
        <a:lstStyle/>
        <a:p>
          <a:endParaRPr lang="en-US"/>
        </a:p>
      </dgm:t>
    </dgm:pt>
    <dgm:pt modelId="{20D3E08C-0E27-4C3D-A72C-E703C29119CE}" type="sibTrans" cxnId="{ED528B40-1A3E-4CAD-9296-E2CA29769266}">
      <dgm:prSet/>
      <dgm:spPr/>
      <dgm:t>
        <a:bodyPr/>
        <a:lstStyle/>
        <a:p>
          <a:endParaRPr lang="en-US"/>
        </a:p>
      </dgm:t>
    </dgm:pt>
    <dgm:pt modelId="{0A9900B6-770D-4131-97B9-8B9FD98EB0A3}" type="pres">
      <dgm:prSet presAssocID="{26DDAF99-AD86-4121-995F-A882DC8A96AB}" presName="Name0" presStyleCnt="0">
        <dgm:presLayoutVars>
          <dgm:dir/>
          <dgm:animLvl val="lvl"/>
          <dgm:resizeHandles val="exact"/>
        </dgm:presLayoutVars>
      </dgm:prSet>
      <dgm:spPr/>
      <dgm:t>
        <a:bodyPr/>
        <a:lstStyle/>
        <a:p>
          <a:endParaRPr lang="en-US"/>
        </a:p>
      </dgm:t>
    </dgm:pt>
    <dgm:pt modelId="{5F8FB10D-FDA4-4DF5-84C0-7863DB723780}" type="pres">
      <dgm:prSet presAssocID="{2CEA360F-7F4B-452D-8600-188632F0B988}" presName="composite" presStyleCnt="0"/>
      <dgm:spPr/>
    </dgm:pt>
    <dgm:pt modelId="{C1BE43A7-41B5-4035-83BA-203056BA38FA}" type="pres">
      <dgm:prSet presAssocID="{2CEA360F-7F4B-452D-8600-188632F0B988}" presName="parTx" presStyleLbl="alignNode1" presStyleIdx="0" presStyleCnt="3" custLinFactNeighborX="-103" custLinFactNeighborY="-3959">
        <dgm:presLayoutVars>
          <dgm:chMax val="0"/>
          <dgm:chPref val="0"/>
          <dgm:bulletEnabled val="1"/>
        </dgm:presLayoutVars>
      </dgm:prSet>
      <dgm:spPr/>
      <dgm:t>
        <a:bodyPr/>
        <a:lstStyle/>
        <a:p>
          <a:endParaRPr lang="en-US"/>
        </a:p>
      </dgm:t>
    </dgm:pt>
    <dgm:pt modelId="{045D71E7-1E60-44B9-AE56-9242005E6174}" type="pres">
      <dgm:prSet presAssocID="{2CEA360F-7F4B-452D-8600-188632F0B988}" presName="desTx" presStyleLbl="alignAccFollowNode1" presStyleIdx="0" presStyleCnt="3" custScaleY="103548">
        <dgm:presLayoutVars>
          <dgm:bulletEnabled val="1"/>
        </dgm:presLayoutVars>
      </dgm:prSet>
      <dgm:spPr/>
      <dgm:t>
        <a:bodyPr/>
        <a:lstStyle/>
        <a:p>
          <a:endParaRPr lang="en-US"/>
        </a:p>
      </dgm:t>
    </dgm:pt>
    <dgm:pt modelId="{AE6D0BD9-018D-4F81-948F-D8DC365D9586}" type="pres">
      <dgm:prSet presAssocID="{7E8E7903-B927-4809-9F16-4557031D008B}" presName="space" presStyleCnt="0"/>
      <dgm:spPr/>
    </dgm:pt>
    <dgm:pt modelId="{226FF163-2836-40A4-846E-E66AD7FDD0B7}" type="pres">
      <dgm:prSet presAssocID="{FFE79D9B-E849-4E34-808C-F5318CFC50A6}" presName="composite" presStyleCnt="0"/>
      <dgm:spPr/>
    </dgm:pt>
    <dgm:pt modelId="{9F28F0B5-12D9-4263-A9A9-86B23E43E30C}" type="pres">
      <dgm:prSet presAssocID="{FFE79D9B-E849-4E34-808C-F5318CFC50A6}" presName="parTx" presStyleLbl="alignNode1" presStyleIdx="1" presStyleCnt="3" custLinFactNeighborY="-5054">
        <dgm:presLayoutVars>
          <dgm:chMax val="0"/>
          <dgm:chPref val="0"/>
          <dgm:bulletEnabled val="1"/>
        </dgm:presLayoutVars>
      </dgm:prSet>
      <dgm:spPr/>
      <dgm:t>
        <a:bodyPr/>
        <a:lstStyle/>
        <a:p>
          <a:endParaRPr lang="en-US"/>
        </a:p>
      </dgm:t>
    </dgm:pt>
    <dgm:pt modelId="{01BDFB16-5D7C-41B1-9F22-6F11D9270BCE}" type="pres">
      <dgm:prSet presAssocID="{FFE79D9B-E849-4E34-808C-F5318CFC50A6}" presName="desTx" presStyleLbl="alignAccFollowNode1" presStyleIdx="1" presStyleCnt="3" custScaleY="103932">
        <dgm:presLayoutVars>
          <dgm:bulletEnabled val="1"/>
        </dgm:presLayoutVars>
      </dgm:prSet>
      <dgm:spPr/>
      <dgm:t>
        <a:bodyPr/>
        <a:lstStyle/>
        <a:p>
          <a:endParaRPr lang="en-US"/>
        </a:p>
      </dgm:t>
    </dgm:pt>
    <dgm:pt modelId="{60B795EA-EC26-4E4D-9C37-65D254363879}" type="pres">
      <dgm:prSet presAssocID="{221B2751-CA44-44A3-A1A1-ABF21EEC6F63}" presName="space" presStyleCnt="0"/>
      <dgm:spPr/>
    </dgm:pt>
    <dgm:pt modelId="{79C20E45-15F3-4C5D-8F09-D169E9246C97}" type="pres">
      <dgm:prSet presAssocID="{F2FB4169-8BA2-409E-A1D9-468CC80F7AEA}" presName="composite" presStyleCnt="0"/>
      <dgm:spPr/>
    </dgm:pt>
    <dgm:pt modelId="{874B5D72-7AED-4672-B205-5914B0EC116A}" type="pres">
      <dgm:prSet presAssocID="{F2FB4169-8BA2-409E-A1D9-468CC80F7AEA}" presName="parTx" presStyleLbl="alignNode1" presStyleIdx="2" presStyleCnt="3" custLinFactNeighborX="103" custLinFactNeighborY="-4167">
        <dgm:presLayoutVars>
          <dgm:chMax val="0"/>
          <dgm:chPref val="0"/>
          <dgm:bulletEnabled val="1"/>
        </dgm:presLayoutVars>
      </dgm:prSet>
      <dgm:spPr/>
      <dgm:t>
        <a:bodyPr/>
        <a:lstStyle/>
        <a:p>
          <a:endParaRPr lang="en-US"/>
        </a:p>
      </dgm:t>
    </dgm:pt>
    <dgm:pt modelId="{24F17D45-9728-4C21-B716-1AB5FED1835C}" type="pres">
      <dgm:prSet presAssocID="{F2FB4169-8BA2-409E-A1D9-468CC80F7AEA}" presName="desTx" presStyleLbl="alignAccFollowNode1" presStyleIdx="2" presStyleCnt="3" custScaleY="102831">
        <dgm:presLayoutVars>
          <dgm:bulletEnabled val="1"/>
        </dgm:presLayoutVars>
      </dgm:prSet>
      <dgm:spPr/>
      <dgm:t>
        <a:bodyPr/>
        <a:lstStyle/>
        <a:p>
          <a:endParaRPr lang="en-US"/>
        </a:p>
      </dgm:t>
    </dgm:pt>
  </dgm:ptLst>
  <dgm:cxnLst>
    <dgm:cxn modelId="{6D55E415-C7BB-4CAD-A5D0-1B9B5FB595AE}" srcId="{2CEA360F-7F4B-452D-8600-188632F0B988}" destId="{D2112E99-E7D2-48E5-AB30-BAA115877E17}" srcOrd="0" destOrd="0" parTransId="{80656F4E-167C-4303-8A31-311FD12F2E36}" sibTransId="{7E63B724-8907-4128-98DF-992F624ABDD4}"/>
    <dgm:cxn modelId="{5AD98844-988F-49FC-8B47-DF2C5F28A9BE}" srcId="{FFE79D9B-E849-4E34-808C-F5318CFC50A6}" destId="{860243C5-41B2-46CE-8F1E-D04018713741}" srcOrd="2" destOrd="0" parTransId="{4CA995FF-8508-4A51-BB73-0D6F09D0EE81}" sibTransId="{73B23A6C-E216-421A-979E-10F1080DCA41}"/>
    <dgm:cxn modelId="{A4421A26-CBAC-4C7F-BB87-322870DB4AA4}" type="presOf" srcId="{0D314A77-4564-4950-8E3E-A0557CCEB68F}" destId="{01BDFB16-5D7C-41B1-9F22-6F11D9270BCE}" srcOrd="0" destOrd="1" presId="urn:microsoft.com/office/officeart/2005/8/layout/hList1"/>
    <dgm:cxn modelId="{761DA4DE-DE7E-4011-A9F1-D3187FC61694}" type="presOf" srcId="{03C1848C-3B13-4D78-A4D0-2B7B7998E532}" destId="{045D71E7-1E60-44B9-AE56-9242005E6174}" srcOrd="0" destOrd="3" presId="urn:microsoft.com/office/officeart/2005/8/layout/hList1"/>
    <dgm:cxn modelId="{A9A115F8-165D-49CD-8A14-02428E9BC817}" srcId="{FFE79D9B-E849-4E34-808C-F5318CFC50A6}" destId="{5A85DA51-8836-4763-95BD-6EC885CFD184}" srcOrd="0" destOrd="0" parTransId="{5C6F81DB-4906-4AA0-87A3-3E839213CE71}" sibTransId="{64056911-3E91-4555-9CD0-EF490487475C}"/>
    <dgm:cxn modelId="{5EE5212C-BE14-495F-BB64-2818E47B11B6}" srcId="{F2FB4169-8BA2-409E-A1D9-468CC80F7AEA}" destId="{966E2295-3FE1-42B9-8332-B4CEC0B102EE}" srcOrd="2" destOrd="0" parTransId="{C2F5F727-8F0C-44F2-9B1E-552450672160}" sibTransId="{33AD2E7D-ECB7-4A80-BBBD-D6704ADF2A30}"/>
    <dgm:cxn modelId="{6ACDCAF9-AAB4-4D25-8BD7-CB67345C25E6}" srcId="{FFE79D9B-E849-4E34-808C-F5318CFC50A6}" destId="{7DC1B235-5EA5-434A-BCD8-207767EFC935}" srcOrd="4" destOrd="0" parTransId="{9CEB7963-0F32-453E-B00E-37EAE9963A61}" sibTransId="{3AD130BE-BDDB-439B-A597-BC6BE59BD869}"/>
    <dgm:cxn modelId="{F1EF1403-4A2A-49A1-8822-A1210B37246D}" type="presOf" srcId="{1A83FE92-8562-414F-814E-C98CB7ECE05B}" destId="{045D71E7-1E60-44B9-AE56-9242005E6174}" srcOrd="0" destOrd="4" presId="urn:microsoft.com/office/officeart/2005/8/layout/hList1"/>
    <dgm:cxn modelId="{6B001AD3-7AE2-482E-82BD-99D471845575}" type="presOf" srcId="{D75F71C8-107A-4B62-B798-C875B47FA145}" destId="{24F17D45-9728-4C21-B716-1AB5FED1835C}" srcOrd="0" destOrd="3" presId="urn:microsoft.com/office/officeart/2005/8/layout/hList1"/>
    <dgm:cxn modelId="{ED528B40-1A3E-4CAD-9296-E2CA29769266}" srcId="{F2FB4169-8BA2-409E-A1D9-468CC80F7AEA}" destId="{C776DFE1-61B2-42AB-95B3-29D10B8953E7}" srcOrd="4" destOrd="0" parTransId="{B60BB195-C31C-4834-BEDC-01BD99C50491}" sibTransId="{20D3E08C-0E27-4C3D-A72C-E703C29119CE}"/>
    <dgm:cxn modelId="{C79F3A36-9F8A-439D-A085-2BAA102BE316}" type="presOf" srcId="{2CEA360F-7F4B-452D-8600-188632F0B988}" destId="{C1BE43A7-41B5-4035-83BA-203056BA38FA}" srcOrd="0" destOrd="0" presId="urn:microsoft.com/office/officeart/2005/8/layout/hList1"/>
    <dgm:cxn modelId="{5B3234E5-529B-4F08-900B-F24019937E0A}" type="presOf" srcId="{D2112E99-E7D2-48E5-AB30-BAA115877E17}" destId="{045D71E7-1E60-44B9-AE56-9242005E6174}" srcOrd="0" destOrd="0" presId="urn:microsoft.com/office/officeart/2005/8/layout/hList1"/>
    <dgm:cxn modelId="{D7F204CE-9C6A-43BC-AD04-78F1B469A72A}" type="presOf" srcId="{D224EF0A-2F06-4A5A-891E-76EC4F6DB576}" destId="{24F17D45-9728-4C21-B716-1AB5FED1835C}" srcOrd="0" destOrd="1" presId="urn:microsoft.com/office/officeart/2005/8/layout/hList1"/>
    <dgm:cxn modelId="{E889D84D-EABA-4B72-ABA5-C0EC835FA524}" type="presOf" srcId="{BBDC3FA4-D489-412F-8B66-4DAB97699D32}" destId="{045D71E7-1E60-44B9-AE56-9242005E6174}" srcOrd="0" destOrd="1" presId="urn:microsoft.com/office/officeart/2005/8/layout/hList1"/>
    <dgm:cxn modelId="{8B60E27C-3461-49ED-A27D-DE557A82D3E3}" type="presOf" srcId="{FFE79D9B-E849-4E34-808C-F5318CFC50A6}" destId="{9F28F0B5-12D9-4263-A9A9-86B23E43E30C}" srcOrd="0" destOrd="0" presId="urn:microsoft.com/office/officeart/2005/8/layout/hList1"/>
    <dgm:cxn modelId="{5FE4030C-4207-4F09-B9DC-090D39024125}" srcId="{2CEA360F-7F4B-452D-8600-188632F0B988}" destId="{1A83FE92-8562-414F-814E-C98CB7ECE05B}" srcOrd="4" destOrd="0" parTransId="{6E6FD965-81CC-4395-BF71-8172CDBC4055}" sibTransId="{EF27970F-6E79-40EE-9850-13031530DB5F}"/>
    <dgm:cxn modelId="{0A7B8D69-B6BB-42F3-A80E-B7CA4E822056}" srcId="{F2FB4169-8BA2-409E-A1D9-468CC80F7AEA}" destId="{D75F71C8-107A-4B62-B798-C875B47FA145}" srcOrd="3" destOrd="0" parTransId="{184F9FC8-9D70-43DD-AA49-E7872D1CE66C}" sibTransId="{608B0C01-6B47-42B0-BC97-3F4F9D22B0B8}"/>
    <dgm:cxn modelId="{F5CA0E4E-B3D6-4ED5-A716-FC49BA95BE06}" type="presOf" srcId="{966E2295-3FE1-42B9-8332-B4CEC0B102EE}" destId="{24F17D45-9728-4C21-B716-1AB5FED1835C}" srcOrd="0" destOrd="2" presId="urn:microsoft.com/office/officeart/2005/8/layout/hList1"/>
    <dgm:cxn modelId="{D8DAAE18-AA49-4AF8-AEDD-624B2E4709D1}" srcId="{FFE79D9B-E849-4E34-808C-F5318CFC50A6}" destId="{FF87FD5B-34B7-4ADB-AFBA-8614EAE89BB1}" srcOrd="3" destOrd="0" parTransId="{91946A2A-F7BE-4DD8-9F04-30E427F59504}" sibTransId="{3C85DCFC-A779-4700-BE18-E5E7B28E8484}"/>
    <dgm:cxn modelId="{E1920C0B-DC9B-4C11-AFBD-D48E6ACA17D6}" srcId="{26DDAF99-AD86-4121-995F-A882DC8A96AB}" destId="{FFE79D9B-E849-4E34-808C-F5318CFC50A6}" srcOrd="1" destOrd="0" parTransId="{E9E29E84-A110-476A-8DCB-D9FEB9820459}" sibTransId="{221B2751-CA44-44A3-A1A1-ABF21EEC6F63}"/>
    <dgm:cxn modelId="{FF4E690F-FEC1-4F7A-88CC-50B6B5056E4A}" srcId="{F2FB4169-8BA2-409E-A1D9-468CC80F7AEA}" destId="{D224EF0A-2F06-4A5A-891E-76EC4F6DB576}" srcOrd="1" destOrd="0" parTransId="{7EE5177D-9665-41A4-9A55-4CDBE85039AF}" sibTransId="{41B4868A-C037-4D2D-8A07-7861FE95F6EF}"/>
    <dgm:cxn modelId="{9EE6F3B2-567D-478D-8289-CDA99218601C}" type="presOf" srcId="{F2FB4169-8BA2-409E-A1D9-468CC80F7AEA}" destId="{874B5D72-7AED-4672-B205-5914B0EC116A}" srcOrd="0" destOrd="0" presId="urn:microsoft.com/office/officeart/2005/8/layout/hList1"/>
    <dgm:cxn modelId="{F9472F74-FAAE-4CC0-8407-E389B6718B9A}" srcId="{26DDAF99-AD86-4121-995F-A882DC8A96AB}" destId="{2CEA360F-7F4B-452D-8600-188632F0B988}" srcOrd="0" destOrd="0" parTransId="{2E43EAB8-3F22-4483-9E59-357E163424C1}" sibTransId="{7E8E7903-B927-4809-9F16-4557031D008B}"/>
    <dgm:cxn modelId="{5240B2DA-3723-451D-B519-1FD6014ECB09}" type="presOf" srcId="{C776DFE1-61B2-42AB-95B3-29D10B8953E7}" destId="{24F17D45-9728-4C21-B716-1AB5FED1835C}" srcOrd="0" destOrd="4" presId="urn:microsoft.com/office/officeart/2005/8/layout/hList1"/>
    <dgm:cxn modelId="{B5E6C7AF-E3C7-44A4-8243-14753EE0FA11}" type="presOf" srcId="{860243C5-41B2-46CE-8F1E-D04018713741}" destId="{01BDFB16-5D7C-41B1-9F22-6F11D9270BCE}" srcOrd="0" destOrd="2" presId="urn:microsoft.com/office/officeart/2005/8/layout/hList1"/>
    <dgm:cxn modelId="{540720ED-D71C-4793-B7F6-E4D37FF98AF7}" type="presOf" srcId="{C158DD50-F257-4857-B782-8E78082A4EED}" destId="{24F17D45-9728-4C21-B716-1AB5FED1835C}" srcOrd="0" destOrd="0" presId="urn:microsoft.com/office/officeart/2005/8/layout/hList1"/>
    <dgm:cxn modelId="{AD5B1466-B42B-4E7C-A535-FDAABFD4C9D1}" type="presOf" srcId="{7DC1B235-5EA5-434A-BCD8-207767EFC935}" destId="{01BDFB16-5D7C-41B1-9F22-6F11D9270BCE}" srcOrd="0" destOrd="4" presId="urn:microsoft.com/office/officeart/2005/8/layout/hList1"/>
    <dgm:cxn modelId="{D152438B-5216-44FB-822E-662207A614F2}" srcId="{2CEA360F-7F4B-452D-8600-188632F0B988}" destId="{BBDC3FA4-D489-412F-8B66-4DAB97699D32}" srcOrd="1" destOrd="0" parTransId="{BD99158E-779D-4561-9212-F7C81FAADB35}" sibTransId="{55D27514-F819-421B-B9FA-D8398EE39C1C}"/>
    <dgm:cxn modelId="{A10E2BB9-E9DF-423E-A9F1-D3BB190DE0EF}" srcId="{FFE79D9B-E849-4E34-808C-F5318CFC50A6}" destId="{0D314A77-4564-4950-8E3E-A0557CCEB68F}" srcOrd="1" destOrd="0" parTransId="{7C19F187-D719-45A3-8EB7-33E919E4AC5C}" sibTransId="{863878AF-CF7A-4F7D-AD23-8395E2163397}"/>
    <dgm:cxn modelId="{0BE3BA6D-E258-4318-B184-6818FC6DABC3}" srcId="{26DDAF99-AD86-4121-995F-A882DC8A96AB}" destId="{F2FB4169-8BA2-409E-A1D9-468CC80F7AEA}" srcOrd="2" destOrd="0" parTransId="{F8B76CDA-2378-4CB8-8C86-3FEEE64495A7}" sibTransId="{95F12E61-801B-4E97-9F67-F228A74C02BE}"/>
    <dgm:cxn modelId="{7FD57320-790E-4EE3-92C8-5320B4816316}" srcId="{2CEA360F-7F4B-452D-8600-188632F0B988}" destId="{B476C485-C844-4E1A-8B89-20BFF6BB48FD}" srcOrd="2" destOrd="0" parTransId="{D49DABC2-E483-409F-87A9-984E453683D6}" sibTransId="{01177560-189A-4508-9E72-64AD8442A04C}"/>
    <dgm:cxn modelId="{3DDE0B47-3796-4875-B2F9-0ED767E5CF4F}" type="presOf" srcId="{B476C485-C844-4E1A-8B89-20BFF6BB48FD}" destId="{045D71E7-1E60-44B9-AE56-9242005E6174}" srcOrd="0" destOrd="2" presId="urn:microsoft.com/office/officeart/2005/8/layout/hList1"/>
    <dgm:cxn modelId="{58B91A68-8B70-4D21-B4DC-2F1DD5EC7A54}" srcId="{2CEA360F-7F4B-452D-8600-188632F0B988}" destId="{03C1848C-3B13-4D78-A4D0-2B7B7998E532}" srcOrd="3" destOrd="0" parTransId="{A5E1A897-1A7E-4A63-B2C2-8D91E0A16BDD}" sibTransId="{FC686000-2ED3-469E-879A-32C45FB9EDBE}"/>
    <dgm:cxn modelId="{1D66FCEA-39E1-402D-9DCF-4A9687C2071E}" type="presOf" srcId="{26DDAF99-AD86-4121-995F-A882DC8A96AB}" destId="{0A9900B6-770D-4131-97B9-8B9FD98EB0A3}" srcOrd="0" destOrd="0" presId="urn:microsoft.com/office/officeart/2005/8/layout/hList1"/>
    <dgm:cxn modelId="{EBBFF334-203C-4A8E-B38D-3FB19A2A4890}" srcId="{F2FB4169-8BA2-409E-A1D9-468CC80F7AEA}" destId="{C158DD50-F257-4857-B782-8E78082A4EED}" srcOrd="0" destOrd="0" parTransId="{4CA3841A-873C-4C0E-89BE-4AFE22E91D19}" sibTransId="{6CF4D1D0-5468-4C89-B368-7ECC23574A5B}"/>
    <dgm:cxn modelId="{8ECE4567-A78F-4631-880D-BCABA521C68D}" type="presOf" srcId="{FF87FD5B-34B7-4ADB-AFBA-8614EAE89BB1}" destId="{01BDFB16-5D7C-41B1-9F22-6F11D9270BCE}" srcOrd="0" destOrd="3" presId="urn:microsoft.com/office/officeart/2005/8/layout/hList1"/>
    <dgm:cxn modelId="{0AFCBB3E-DBF8-493B-BC1F-DD724ED7107B}" type="presOf" srcId="{5A85DA51-8836-4763-95BD-6EC885CFD184}" destId="{01BDFB16-5D7C-41B1-9F22-6F11D9270BCE}" srcOrd="0" destOrd="0" presId="urn:microsoft.com/office/officeart/2005/8/layout/hList1"/>
    <dgm:cxn modelId="{A63F051B-F4DD-4572-82DC-F208F95072A5}" type="presParOf" srcId="{0A9900B6-770D-4131-97B9-8B9FD98EB0A3}" destId="{5F8FB10D-FDA4-4DF5-84C0-7863DB723780}" srcOrd="0" destOrd="0" presId="urn:microsoft.com/office/officeart/2005/8/layout/hList1"/>
    <dgm:cxn modelId="{42BA2AD5-2234-48EB-954A-3D3566A77A19}" type="presParOf" srcId="{5F8FB10D-FDA4-4DF5-84C0-7863DB723780}" destId="{C1BE43A7-41B5-4035-83BA-203056BA38FA}" srcOrd="0" destOrd="0" presId="urn:microsoft.com/office/officeart/2005/8/layout/hList1"/>
    <dgm:cxn modelId="{35A6F8D5-CD56-4892-8A40-74BE82F4D62B}" type="presParOf" srcId="{5F8FB10D-FDA4-4DF5-84C0-7863DB723780}" destId="{045D71E7-1E60-44B9-AE56-9242005E6174}" srcOrd="1" destOrd="0" presId="urn:microsoft.com/office/officeart/2005/8/layout/hList1"/>
    <dgm:cxn modelId="{58FE0D67-BA7B-476F-8239-375EC4380DC8}" type="presParOf" srcId="{0A9900B6-770D-4131-97B9-8B9FD98EB0A3}" destId="{AE6D0BD9-018D-4F81-948F-D8DC365D9586}" srcOrd="1" destOrd="0" presId="urn:microsoft.com/office/officeart/2005/8/layout/hList1"/>
    <dgm:cxn modelId="{66E73788-2A4A-4EB2-B441-C5CB5108A316}" type="presParOf" srcId="{0A9900B6-770D-4131-97B9-8B9FD98EB0A3}" destId="{226FF163-2836-40A4-846E-E66AD7FDD0B7}" srcOrd="2" destOrd="0" presId="urn:microsoft.com/office/officeart/2005/8/layout/hList1"/>
    <dgm:cxn modelId="{64059EE0-EB3E-4532-9881-8A8A3353ABFF}" type="presParOf" srcId="{226FF163-2836-40A4-846E-E66AD7FDD0B7}" destId="{9F28F0B5-12D9-4263-A9A9-86B23E43E30C}" srcOrd="0" destOrd="0" presId="urn:microsoft.com/office/officeart/2005/8/layout/hList1"/>
    <dgm:cxn modelId="{6211243D-7C68-4913-AFE0-AAF2861329C2}" type="presParOf" srcId="{226FF163-2836-40A4-846E-E66AD7FDD0B7}" destId="{01BDFB16-5D7C-41B1-9F22-6F11D9270BCE}" srcOrd="1" destOrd="0" presId="urn:microsoft.com/office/officeart/2005/8/layout/hList1"/>
    <dgm:cxn modelId="{4D0E1DD5-2F76-4204-8FE6-28B735BB8A69}" type="presParOf" srcId="{0A9900B6-770D-4131-97B9-8B9FD98EB0A3}" destId="{60B795EA-EC26-4E4D-9C37-65D254363879}" srcOrd="3" destOrd="0" presId="urn:microsoft.com/office/officeart/2005/8/layout/hList1"/>
    <dgm:cxn modelId="{FC2688BA-93D3-4F02-AFC2-9C9B51C392AE}" type="presParOf" srcId="{0A9900B6-770D-4131-97B9-8B9FD98EB0A3}" destId="{79C20E45-15F3-4C5D-8F09-D169E9246C97}" srcOrd="4" destOrd="0" presId="urn:microsoft.com/office/officeart/2005/8/layout/hList1"/>
    <dgm:cxn modelId="{E2AFA1B0-535A-44E7-A32C-BB7CECC92984}" type="presParOf" srcId="{79C20E45-15F3-4C5D-8F09-D169E9246C97}" destId="{874B5D72-7AED-4672-B205-5914B0EC116A}" srcOrd="0" destOrd="0" presId="urn:microsoft.com/office/officeart/2005/8/layout/hList1"/>
    <dgm:cxn modelId="{80598202-892E-40DF-8F3D-5ECAF01118CC}" type="presParOf" srcId="{79C20E45-15F3-4C5D-8F09-D169E9246C97}" destId="{24F17D45-9728-4C21-B716-1AB5FED1835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D74B53-EF47-4426-98F8-8C5A27A5586D}" type="doc">
      <dgm:prSet loTypeId="urn:microsoft.com/office/officeart/2005/8/layout/hProcess9" loCatId="process" qsTypeId="urn:microsoft.com/office/officeart/2005/8/quickstyle/simple1" qsCatId="simple" csTypeId="urn:microsoft.com/office/officeart/2005/8/colors/colorful1" csCatId="colorful" phldr="1"/>
      <dgm:spPr/>
    </dgm:pt>
    <dgm:pt modelId="{E11C2DA2-823F-4E0B-A7D2-83DFD60339C9}">
      <dgm:prSet phldrT="[Text]" custT="1"/>
      <dgm:spPr>
        <a:solidFill>
          <a:srgbClr val="BF4C49"/>
        </a:solidFill>
      </dgm:spPr>
      <dgm:t>
        <a:bodyPr/>
        <a:lstStyle/>
        <a:p>
          <a:r>
            <a:rPr lang="en-US" sz="2400" b="1" dirty="0" smtClean="0"/>
            <a:t>Complaint to School District</a:t>
          </a:r>
        </a:p>
        <a:p>
          <a:r>
            <a:rPr lang="en-US" sz="1400" i="1" dirty="0" smtClean="0"/>
            <a:t>WAC 392-190-065</a:t>
          </a:r>
          <a:endParaRPr lang="en-US" sz="1400" i="1" dirty="0"/>
        </a:p>
      </dgm:t>
    </dgm:pt>
    <dgm:pt modelId="{B8693370-4B1B-4505-92D2-38B1EBEC4C05}" type="parTrans" cxnId="{371EA040-E1E6-48BD-B056-096147899252}">
      <dgm:prSet/>
      <dgm:spPr/>
      <dgm:t>
        <a:bodyPr/>
        <a:lstStyle/>
        <a:p>
          <a:endParaRPr lang="en-US"/>
        </a:p>
      </dgm:t>
    </dgm:pt>
    <dgm:pt modelId="{15EEAA34-B8C0-44F7-911C-14DB499DB072}" type="sibTrans" cxnId="{371EA040-E1E6-48BD-B056-096147899252}">
      <dgm:prSet/>
      <dgm:spPr>
        <a:solidFill>
          <a:schemeClr val="bg1">
            <a:lumMod val="75000"/>
          </a:schemeClr>
        </a:solidFill>
      </dgm:spPr>
      <dgm:t>
        <a:bodyPr/>
        <a:lstStyle/>
        <a:p>
          <a:endParaRPr lang="en-US" dirty="0"/>
        </a:p>
      </dgm:t>
    </dgm:pt>
    <dgm:pt modelId="{149BA1FC-762B-4D8B-89B5-87CCE10EA41B}">
      <dgm:prSet phldrT="[Text]" custT="1"/>
      <dgm:spPr>
        <a:solidFill>
          <a:schemeClr val="bg1">
            <a:lumMod val="75000"/>
          </a:schemeClr>
        </a:solidFill>
      </dgm:spPr>
      <dgm:t>
        <a:bodyPr/>
        <a:lstStyle/>
        <a:p>
          <a:r>
            <a:rPr lang="en-US" sz="2400" b="1" dirty="0" smtClean="0"/>
            <a:t>Appeal to   School Board</a:t>
          </a:r>
        </a:p>
        <a:p>
          <a:r>
            <a:rPr lang="en-US" sz="1400" i="1" dirty="0" smtClean="0"/>
            <a:t>WAC 392-190-070</a:t>
          </a:r>
          <a:endParaRPr lang="en-US" sz="1400" i="1" dirty="0"/>
        </a:p>
      </dgm:t>
    </dgm:pt>
    <dgm:pt modelId="{CB13009A-978B-405A-807B-A48BEF02E69A}" type="parTrans" cxnId="{30032EE8-D9B0-41BF-BAB4-FD3E18959CD8}">
      <dgm:prSet/>
      <dgm:spPr/>
      <dgm:t>
        <a:bodyPr/>
        <a:lstStyle/>
        <a:p>
          <a:endParaRPr lang="en-US"/>
        </a:p>
      </dgm:t>
    </dgm:pt>
    <dgm:pt modelId="{B4411488-9CD3-4172-B270-5CA83A46B644}" type="sibTrans" cxnId="{30032EE8-D9B0-41BF-BAB4-FD3E18959CD8}">
      <dgm:prSet/>
      <dgm:spPr>
        <a:solidFill>
          <a:schemeClr val="bg1">
            <a:lumMod val="75000"/>
          </a:schemeClr>
        </a:solidFill>
      </dgm:spPr>
      <dgm:t>
        <a:bodyPr/>
        <a:lstStyle/>
        <a:p>
          <a:endParaRPr lang="en-US" dirty="0"/>
        </a:p>
      </dgm:t>
    </dgm:pt>
    <dgm:pt modelId="{3ED37E94-10FF-40DA-B00B-FAE01E9E850B}">
      <dgm:prSet phldrT="[Text]" custT="1"/>
      <dgm:spPr>
        <a:solidFill>
          <a:schemeClr val="bg1">
            <a:lumMod val="75000"/>
          </a:schemeClr>
        </a:solidFill>
      </dgm:spPr>
      <dgm:t>
        <a:bodyPr/>
        <a:lstStyle/>
        <a:p>
          <a:r>
            <a:rPr lang="en-US" sz="2400" b="1" dirty="0" smtClean="0"/>
            <a:t>Complaint to OSPI</a:t>
          </a:r>
        </a:p>
        <a:p>
          <a:r>
            <a:rPr lang="en-US" sz="1400" i="1" dirty="0" smtClean="0"/>
            <a:t>WAC 392-190-075</a:t>
          </a:r>
          <a:endParaRPr lang="en-US" sz="1400" i="1" dirty="0"/>
        </a:p>
      </dgm:t>
    </dgm:pt>
    <dgm:pt modelId="{5C870ADB-4B6D-4BD4-9C9B-7386FE4877F3}" type="parTrans" cxnId="{240E46FD-F7E5-44DC-BCD4-B67C31300B21}">
      <dgm:prSet/>
      <dgm:spPr/>
      <dgm:t>
        <a:bodyPr/>
        <a:lstStyle/>
        <a:p>
          <a:endParaRPr lang="en-US"/>
        </a:p>
      </dgm:t>
    </dgm:pt>
    <dgm:pt modelId="{C1554E7C-6A3A-4189-9F5B-4D53C91E01F1}" type="sibTrans" cxnId="{240E46FD-F7E5-44DC-BCD4-B67C31300B21}">
      <dgm:prSet/>
      <dgm:spPr/>
      <dgm:t>
        <a:bodyPr/>
        <a:lstStyle/>
        <a:p>
          <a:endParaRPr lang="en-US"/>
        </a:p>
      </dgm:t>
    </dgm:pt>
    <dgm:pt modelId="{4FF32412-6399-411F-89A1-71A5621565AC}" type="pres">
      <dgm:prSet presAssocID="{96D74B53-EF47-4426-98F8-8C5A27A5586D}" presName="CompostProcess" presStyleCnt="0">
        <dgm:presLayoutVars>
          <dgm:dir/>
          <dgm:resizeHandles val="exact"/>
        </dgm:presLayoutVars>
      </dgm:prSet>
      <dgm:spPr/>
    </dgm:pt>
    <dgm:pt modelId="{39D5B581-B6C0-46F0-BFA8-3EB6EA0C4FF9}" type="pres">
      <dgm:prSet presAssocID="{96D74B53-EF47-4426-98F8-8C5A27A5586D}" presName="arrow" presStyleLbl="bgShp" presStyleIdx="0" presStyleCnt="1" custLinFactNeighborX="3194"/>
      <dgm:spPr/>
    </dgm:pt>
    <dgm:pt modelId="{3A59A061-9585-4F5C-8FF8-1C0D4BF2391F}" type="pres">
      <dgm:prSet presAssocID="{96D74B53-EF47-4426-98F8-8C5A27A5586D}" presName="linearProcess" presStyleCnt="0"/>
      <dgm:spPr/>
    </dgm:pt>
    <dgm:pt modelId="{A9C065D3-26A8-4D29-AB67-67F4046D30BE}" type="pres">
      <dgm:prSet presAssocID="{E11C2DA2-823F-4E0B-A7D2-83DFD60339C9}" presName="textNode" presStyleLbl="node1" presStyleIdx="0" presStyleCnt="3">
        <dgm:presLayoutVars>
          <dgm:bulletEnabled val="1"/>
        </dgm:presLayoutVars>
      </dgm:prSet>
      <dgm:spPr/>
      <dgm:t>
        <a:bodyPr/>
        <a:lstStyle/>
        <a:p>
          <a:endParaRPr lang="en-US"/>
        </a:p>
      </dgm:t>
    </dgm:pt>
    <dgm:pt modelId="{9E09E8A4-D4F8-4157-B4E9-B392094B8338}" type="pres">
      <dgm:prSet presAssocID="{15EEAA34-B8C0-44F7-911C-14DB499DB072}" presName="sibTrans" presStyleCnt="0"/>
      <dgm:spPr/>
    </dgm:pt>
    <dgm:pt modelId="{97C9762B-FBD1-4A69-945B-198C06A3FAC4}" type="pres">
      <dgm:prSet presAssocID="{149BA1FC-762B-4D8B-89B5-87CCE10EA41B}" presName="textNode" presStyleLbl="node1" presStyleIdx="1" presStyleCnt="3">
        <dgm:presLayoutVars>
          <dgm:bulletEnabled val="1"/>
        </dgm:presLayoutVars>
      </dgm:prSet>
      <dgm:spPr/>
      <dgm:t>
        <a:bodyPr/>
        <a:lstStyle/>
        <a:p>
          <a:endParaRPr lang="en-US"/>
        </a:p>
      </dgm:t>
    </dgm:pt>
    <dgm:pt modelId="{7C5327DA-7B84-4BFB-AF98-6C3843022622}" type="pres">
      <dgm:prSet presAssocID="{B4411488-9CD3-4172-B270-5CA83A46B644}" presName="sibTrans" presStyleCnt="0"/>
      <dgm:spPr/>
    </dgm:pt>
    <dgm:pt modelId="{CBC5D040-14C0-44FB-969B-AFDBAC572E29}" type="pres">
      <dgm:prSet presAssocID="{3ED37E94-10FF-40DA-B00B-FAE01E9E850B}" presName="textNode" presStyleLbl="node1" presStyleIdx="2" presStyleCnt="3">
        <dgm:presLayoutVars>
          <dgm:bulletEnabled val="1"/>
        </dgm:presLayoutVars>
      </dgm:prSet>
      <dgm:spPr/>
      <dgm:t>
        <a:bodyPr/>
        <a:lstStyle/>
        <a:p>
          <a:endParaRPr lang="en-US"/>
        </a:p>
      </dgm:t>
    </dgm:pt>
  </dgm:ptLst>
  <dgm:cxnLst>
    <dgm:cxn modelId="{FBDAFFEC-2D9C-478B-91B7-B4B4DB79E4B3}" type="presOf" srcId="{96D74B53-EF47-4426-98F8-8C5A27A5586D}" destId="{4FF32412-6399-411F-89A1-71A5621565AC}" srcOrd="0" destOrd="0" presId="urn:microsoft.com/office/officeart/2005/8/layout/hProcess9"/>
    <dgm:cxn modelId="{CED41A73-EC69-49AB-947E-A55507688BC9}" type="presOf" srcId="{3ED37E94-10FF-40DA-B00B-FAE01E9E850B}" destId="{CBC5D040-14C0-44FB-969B-AFDBAC572E29}" srcOrd="0" destOrd="0" presId="urn:microsoft.com/office/officeart/2005/8/layout/hProcess9"/>
    <dgm:cxn modelId="{371EA040-E1E6-48BD-B056-096147899252}" srcId="{96D74B53-EF47-4426-98F8-8C5A27A5586D}" destId="{E11C2DA2-823F-4E0B-A7D2-83DFD60339C9}" srcOrd="0" destOrd="0" parTransId="{B8693370-4B1B-4505-92D2-38B1EBEC4C05}" sibTransId="{15EEAA34-B8C0-44F7-911C-14DB499DB072}"/>
    <dgm:cxn modelId="{240E46FD-F7E5-44DC-BCD4-B67C31300B21}" srcId="{96D74B53-EF47-4426-98F8-8C5A27A5586D}" destId="{3ED37E94-10FF-40DA-B00B-FAE01E9E850B}" srcOrd="2" destOrd="0" parTransId="{5C870ADB-4B6D-4BD4-9C9B-7386FE4877F3}" sibTransId="{C1554E7C-6A3A-4189-9F5B-4D53C91E01F1}"/>
    <dgm:cxn modelId="{30032EE8-D9B0-41BF-BAB4-FD3E18959CD8}" srcId="{96D74B53-EF47-4426-98F8-8C5A27A5586D}" destId="{149BA1FC-762B-4D8B-89B5-87CCE10EA41B}" srcOrd="1" destOrd="0" parTransId="{CB13009A-978B-405A-807B-A48BEF02E69A}" sibTransId="{B4411488-9CD3-4172-B270-5CA83A46B644}"/>
    <dgm:cxn modelId="{A0770A84-CBF8-4772-8E67-4B4F303ABBCF}" type="presOf" srcId="{E11C2DA2-823F-4E0B-A7D2-83DFD60339C9}" destId="{A9C065D3-26A8-4D29-AB67-67F4046D30BE}" srcOrd="0" destOrd="0" presId="urn:microsoft.com/office/officeart/2005/8/layout/hProcess9"/>
    <dgm:cxn modelId="{7A85187C-499E-4DFC-BE6C-6018E2284460}" type="presOf" srcId="{149BA1FC-762B-4D8B-89B5-87CCE10EA41B}" destId="{97C9762B-FBD1-4A69-945B-198C06A3FAC4}" srcOrd="0" destOrd="0" presId="urn:microsoft.com/office/officeart/2005/8/layout/hProcess9"/>
    <dgm:cxn modelId="{ABBD675F-7892-4525-A550-ED9B368FD036}" type="presParOf" srcId="{4FF32412-6399-411F-89A1-71A5621565AC}" destId="{39D5B581-B6C0-46F0-BFA8-3EB6EA0C4FF9}" srcOrd="0" destOrd="0" presId="urn:microsoft.com/office/officeart/2005/8/layout/hProcess9"/>
    <dgm:cxn modelId="{329ABA67-949B-415D-A7D9-6A657CDC2458}" type="presParOf" srcId="{4FF32412-6399-411F-89A1-71A5621565AC}" destId="{3A59A061-9585-4F5C-8FF8-1C0D4BF2391F}" srcOrd="1" destOrd="0" presId="urn:microsoft.com/office/officeart/2005/8/layout/hProcess9"/>
    <dgm:cxn modelId="{6DD8AE24-17D7-4EEC-A1A7-30F2E90ED77D}" type="presParOf" srcId="{3A59A061-9585-4F5C-8FF8-1C0D4BF2391F}" destId="{A9C065D3-26A8-4D29-AB67-67F4046D30BE}" srcOrd="0" destOrd="0" presId="urn:microsoft.com/office/officeart/2005/8/layout/hProcess9"/>
    <dgm:cxn modelId="{4E5EC887-2A50-4844-9526-6376EC818417}" type="presParOf" srcId="{3A59A061-9585-4F5C-8FF8-1C0D4BF2391F}" destId="{9E09E8A4-D4F8-4157-B4E9-B392094B8338}" srcOrd="1" destOrd="0" presId="urn:microsoft.com/office/officeart/2005/8/layout/hProcess9"/>
    <dgm:cxn modelId="{EA52D8F0-428D-41B0-8BAC-2D0AC25D5EAB}" type="presParOf" srcId="{3A59A061-9585-4F5C-8FF8-1C0D4BF2391F}" destId="{97C9762B-FBD1-4A69-945B-198C06A3FAC4}" srcOrd="2" destOrd="0" presId="urn:microsoft.com/office/officeart/2005/8/layout/hProcess9"/>
    <dgm:cxn modelId="{E8535C0C-6C4C-47CC-92CF-60D2836E79C1}" type="presParOf" srcId="{3A59A061-9585-4F5C-8FF8-1C0D4BF2391F}" destId="{7C5327DA-7B84-4BFB-AF98-6C3843022622}" srcOrd="3" destOrd="0" presId="urn:microsoft.com/office/officeart/2005/8/layout/hProcess9"/>
    <dgm:cxn modelId="{68B26FA5-855B-430E-ABF9-EDB501C96EF2}" type="presParOf" srcId="{3A59A061-9585-4F5C-8FF8-1C0D4BF2391F}" destId="{CBC5D040-14C0-44FB-969B-AFDBAC572E2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6D74B53-EF47-4426-98F8-8C5A27A5586D}" type="doc">
      <dgm:prSet loTypeId="urn:microsoft.com/office/officeart/2005/8/layout/hProcess9" loCatId="process" qsTypeId="urn:microsoft.com/office/officeart/2005/8/quickstyle/simple1" qsCatId="simple" csTypeId="urn:microsoft.com/office/officeart/2005/8/colors/colorful1" csCatId="colorful" phldr="1"/>
      <dgm:spPr/>
    </dgm:pt>
    <dgm:pt modelId="{E11C2DA2-823F-4E0B-A7D2-83DFD60339C9}">
      <dgm:prSet phldrT="[Text]" custT="1"/>
      <dgm:spPr>
        <a:solidFill>
          <a:schemeClr val="bg2">
            <a:lumMod val="75000"/>
          </a:schemeClr>
        </a:solidFill>
      </dgm:spPr>
      <dgm:t>
        <a:bodyPr/>
        <a:lstStyle/>
        <a:p>
          <a:r>
            <a:rPr lang="en-US" sz="2400" b="1" dirty="0" smtClean="0"/>
            <a:t>Complaint to School District</a:t>
          </a:r>
        </a:p>
        <a:p>
          <a:r>
            <a:rPr lang="en-US" sz="1400" i="1" dirty="0" smtClean="0"/>
            <a:t>WAC 392-190-065</a:t>
          </a:r>
          <a:endParaRPr lang="en-US" sz="1400" i="1" dirty="0"/>
        </a:p>
      </dgm:t>
    </dgm:pt>
    <dgm:pt modelId="{B8693370-4B1B-4505-92D2-38B1EBEC4C05}" type="parTrans" cxnId="{371EA040-E1E6-48BD-B056-096147899252}">
      <dgm:prSet/>
      <dgm:spPr/>
      <dgm:t>
        <a:bodyPr/>
        <a:lstStyle/>
        <a:p>
          <a:endParaRPr lang="en-US"/>
        </a:p>
      </dgm:t>
    </dgm:pt>
    <dgm:pt modelId="{15EEAA34-B8C0-44F7-911C-14DB499DB072}" type="sibTrans" cxnId="{371EA040-E1E6-48BD-B056-096147899252}">
      <dgm:prSet/>
      <dgm:spPr>
        <a:solidFill>
          <a:schemeClr val="bg1">
            <a:lumMod val="75000"/>
          </a:schemeClr>
        </a:solidFill>
      </dgm:spPr>
      <dgm:t>
        <a:bodyPr/>
        <a:lstStyle/>
        <a:p>
          <a:endParaRPr lang="en-US" dirty="0"/>
        </a:p>
      </dgm:t>
    </dgm:pt>
    <dgm:pt modelId="{149BA1FC-762B-4D8B-89B5-87CCE10EA41B}">
      <dgm:prSet phldrT="[Text]" custT="1"/>
      <dgm:spPr>
        <a:solidFill>
          <a:srgbClr val="949F29"/>
        </a:solidFill>
      </dgm:spPr>
      <dgm:t>
        <a:bodyPr/>
        <a:lstStyle/>
        <a:p>
          <a:r>
            <a:rPr lang="en-US" sz="2400" b="1" dirty="0" smtClean="0"/>
            <a:t>Appeal to   School Board</a:t>
          </a:r>
        </a:p>
        <a:p>
          <a:r>
            <a:rPr lang="en-US" sz="1400" i="1" dirty="0" smtClean="0"/>
            <a:t>WAC 392-190-070</a:t>
          </a:r>
          <a:endParaRPr lang="en-US" sz="1400" i="1" dirty="0"/>
        </a:p>
      </dgm:t>
    </dgm:pt>
    <dgm:pt modelId="{CB13009A-978B-405A-807B-A48BEF02E69A}" type="parTrans" cxnId="{30032EE8-D9B0-41BF-BAB4-FD3E18959CD8}">
      <dgm:prSet/>
      <dgm:spPr/>
      <dgm:t>
        <a:bodyPr/>
        <a:lstStyle/>
        <a:p>
          <a:endParaRPr lang="en-US"/>
        </a:p>
      </dgm:t>
    </dgm:pt>
    <dgm:pt modelId="{B4411488-9CD3-4172-B270-5CA83A46B644}" type="sibTrans" cxnId="{30032EE8-D9B0-41BF-BAB4-FD3E18959CD8}">
      <dgm:prSet/>
      <dgm:spPr>
        <a:solidFill>
          <a:schemeClr val="bg1">
            <a:lumMod val="75000"/>
          </a:schemeClr>
        </a:solidFill>
      </dgm:spPr>
      <dgm:t>
        <a:bodyPr/>
        <a:lstStyle/>
        <a:p>
          <a:endParaRPr lang="en-US" dirty="0"/>
        </a:p>
      </dgm:t>
    </dgm:pt>
    <dgm:pt modelId="{3ED37E94-10FF-40DA-B00B-FAE01E9E850B}">
      <dgm:prSet phldrT="[Text]" custT="1"/>
      <dgm:spPr>
        <a:solidFill>
          <a:schemeClr val="bg1">
            <a:lumMod val="75000"/>
          </a:schemeClr>
        </a:solidFill>
      </dgm:spPr>
      <dgm:t>
        <a:bodyPr/>
        <a:lstStyle/>
        <a:p>
          <a:r>
            <a:rPr lang="en-US" sz="2400" b="1" dirty="0" smtClean="0"/>
            <a:t>Complaint to OSPI</a:t>
          </a:r>
        </a:p>
        <a:p>
          <a:r>
            <a:rPr lang="en-US" sz="1400" i="1" dirty="0" smtClean="0"/>
            <a:t>WAC 392-190-075</a:t>
          </a:r>
          <a:endParaRPr lang="en-US" sz="1400" i="1" dirty="0"/>
        </a:p>
      </dgm:t>
    </dgm:pt>
    <dgm:pt modelId="{5C870ADB-4B6D-4BD4-9C9B-7386FE4877F3}" type="parTrans" cxnId="{240E46FD-F7E5-44DC-BCD4-B67C31300B21}">
      <dgm:prSet/>
      <dgm:spPr/>
      <dgm:t>
        <a:bodyPr/>
        <a:lstStyle/>
        <a:p>
          <a:endParaRPr lang="en-US"/>
        </a:p>
      </dgm:t>
    </dgm:pt>
    <dgm:pt modelId="{C1554E7C-6A3A-4189-9F5B-4D53C91E01F1}" type="sibTrans" cxnId="{240E46FD-F7E5-44DC-BCD4-B67C31300B21}">
      <dgm:prSet/>
      <dgm:spPr/>
      <dgm:t>
        <a:bodyPr/>
        <a:lstStyle/>
        <a:p>
          <a:endParaRPr lang="en-US"/>
        </a:p>
      </dgm:t>
    </dgm:pt>
    <dgm:pt modelId="{4FF32412-6399-411F-89A1-71A5621565AC}" type="pres">
      <dgm:prSet presAssocID="{96D74B53-EF47-4426-98F8-8C5A27A5586D}" presName="CompostProcess" presStyleCnt="0">
        <dgm:presLayoutVars>
          <dgm:dir/>
          <dgm:resizeHandles val="exact"/>
        </dgm:presLayoutVars>
      </dgm:prSet>
      <dgm:spPr/>
    </dgm:pt>
    <dgm:pt modelId="{39D5B581-B6C0-46F0-BFA8-3EB6EA0C4FF9}" type="pres">
      <dgm:prSet presAssocID="{96D74B53-EF47-4426-98F8-8C5A27A5586D}" presName="arrow" presStyleLbl="bgShp" presStyleIdx="0" presStyleCnt="1" custLinFactNeighborX="3194"/>
      <dgm:spPr/>
    </dgm:pt>
    <dgm:pt modelId="{3A59A061-9585-4F5C-8FF8-1C0D4BF2391F}" type="pres">
      <dgm:prSet presAssocID="{96D74B53-EF47-4426-98F8-8C5A27A5586D}" presName="linearProcess" presStyleCnt="0"/>
      <dgm:spPr/>
    </dgm:pt>
    <dgm:pt modelId="{A9C065D3-26A8-4D29-AB67-67F4046D30BE}" type="pres">
      <dgm:prSet presAssocID="{E11C2DA2-823F-4E0B-A7D2-83DFD60339C9}" presName="textNode" presStyleLbl="node1" presStyleIdx="0" presStyleCnt="3">
        <dgm:presLayoutVars>
          <dgm:bulletEnabled val="1"/>
        </dgm:presLayoutVars>
      </dgm:prSet>
      <dgm:spPr/>
      <dgm:t>
        <a:bodyPr/>
        <a:lstStyle/>
        <a:p>
          <a:endParaRPr lang="en-US"/>
        </a:p>
      </dgm:t>
    </dgm:pt>
    <dgm:pt modelId="{9E09E8A4-D4F8-4157-B4E9-B392094B8338}" type="pres">
      <dgm:prSet presAssocID="{15EEAA34-B8C0-44F7-911C-14DB499DB072}" presName="sibTrans" presStyleCnt="0"/>
      <dgm:spPr/>
    </dgm:pt>
    <dgm:pt modelId="{97C9762B-FBD1-4A69-945B-198C06A3FAC4}" type="pres">
      <dgm:prSet presAssocID="{149BA1FC-762B-4D8B-89B5-87CCE10EA41B}" presName="textNode" presStyleLbl="node1" presStyleIdx="1" presStyleCnt="3">
        <dgm:presLayoutVars>
          <dgm:bulletEnabled val="1"/>
        </dgm:presLayoutVars>
      </dgm:prSet>
      <dgm:spPr/>
      <dgm:t>
        <a:bodyPr/>
        <a:lstStyle/>
        <a:p>
          <a:endParaRPr lang="en-US"/>
        </a:p>
      </dgm:t>
    </dgm:pt>
    <dgm:pt modelId="{7C5327DA-7B84-4BFB-AF98-6C3843022622}" type="pres">
      <dgm:prSet presAssocID="{B4411488-9CD3-4172-B270-5CA83A46B644}" presName="sibTrans" presStyleCnt="0"/>
      <dgm:spPr/>
    </dgm:pt>
    <dgm:pt modelId="{CBC5D040-14C0-44FB-969B-AFDBAC572E29}" type="pres">
      <dgm:prSet presAssocID="{3ED37E94-10FF-40DA-B00B-FAE01E9E850B}" presName="textNode" presStyleLbl="node1" presStyleIdx="2" presStyleCnt="3">
        <dgm:presLayoutVars>
          <dgm:bulletEnabled val="1"/>
        </dgm:presLayoutVars>
      </dgm:prSet>
      <dgm:spPr/>
      <dgm:t>
        <a:bodyPr/>
        <a:lstStyle/>
        <a:p>
          <a:endParaRPr lang="en-US"/>
        </a:p>
      </dgm:t>
    </dgm:pt>
  </dgm:ptLst>
  <dgm:cxnLst>
    <dgm:cxn modelId="{FBDAFFEC-2D9C-478B-91B7-B4B4DB79E4B3}" type="presOf" srcId="{96D74B53-EF47-4426-98F8-8C5A27A5586D}" destId="{4FF32412-6399-411F-89A1-71A5621565AC}" srcOrd="0" destOrd="0" presId="urn:microsoft.com/office/officeart/2005/8/layout/hProcess9"/>
    <dgm:cxn modelId="{CED41A73-EC69-49AB-947E-A55507688BC9}" type="presOf" srcId="{3ED37E94-10FF-40DA-B00B-FAE01E9E850B}" destId="{CBC5D040-14C0-44FB-969B-AFDBAC572E29}" srcOrd="0" destOrd="0" presId="urn:microsoft.com/office/officeart/2005/8/layout/hProcess9"/>
    <dgm:cxn modelId="{371EA040-E1E6-48BD-B056-096147899252}" srcId="{96D74B53-EF47-4426-98F8-8C5A27A5586D}" destId="{E11C2DA2-823F-4E0B-A7D2-83DFD60339C9}" srcOrd="0" destOrd="0" parTransId="{B8693370-4B1B-4505-92D2-38B1EBEC4C05}" sibTransId="{15EEAA34-B8C0-44F7-911C-14DB499DB072}"/>
    <dgm:cxn modelId="{240E46FD-F7E5-44DC-BCD4-B67C31300B21}" srcId="{96D74B53-EF47-4426-98F8-8C5A27A5586D}" destId="{3ED37E94-10FF-40DA-B00B-FAE01E9E850B}" srcOrd="2" destOrd="0" parTransId="{5C870ADB-4B6D-4BD4-9C9B-7386FE4877F3}" sibTransId="{C1554E7C-6A3A-4189-9F5B-4D53C91E01F1}"/>
    <dgm:cxn modelId="{30032EE8-D9B0-41BF-BAB4-FD3E18959CD8}" srcId="{96D74B53-EF47-4426-98F8-8C5A27A5586D}" destId="{149BA1FC-762B-4D8B-89B5-87CCE10EA41B}" srcOrd="1" destOrd="0" parTransId="{CB13009A-978B-405A-807B-A48BEF02E69A}" sibTransId="{B4411488-9CD3-4172-B270-5CA83A46B644}"/>
    <dgm:cxn modelId="{A0770A84-CBF8-4772-8E67-4B4F303ABBCF}" type="presOf" srcId="{E11C2DA2-823F-4E0B-A7D2-83DFD60339C9}" destId="{A9C065D3-26A8-4D29-AB67-67F4046D30BE}" srcOrd="0" destOrd="0" presId="urn:microsoft.com/office/officeart/2005/8/layout/hProcess9"/>
    <dgm:cxn modelId="{7A85187C-499E-4DFC-BE6C-6018E2284460}" type="presOf" srcId="{149BA1FC-762B-4D8B-89B5-87CCE10EA41B}" destId="{97C9762B-FBD1-4A69-945B-198C06A3FAC4}" srcOrd="0" destOrd="0" presId="urn:microsoft.com/office/officeart/2005/8/layout/hProcess9"/>
    <dgm:cxn modelId="{ABBD675F-7892-4525-A550-ED9B368FD036}" type="presParOf" srcId="{4FF32412-6399-411F-89A1-71A5621565AC}" destId="{39D5B581-B6C0-46F0-BFA8-3EB6EA0C4FF9}" srcOrd="0" destOrd="0" presId="urn:microsoft.com/office/officeart/2005/8/layout/hProcess9"/>
    <dgm:cxn modelId="{329ABA67-949B-415D-A7D9-6A657CDC2458}" type="presParOf" srcId="{4FF32412-6399-411F-89A1-71A5621565AC}" destId="{3A59A061-9585-4F5C-8FF8-1C0D4BF2391F}" srcOrd="1" destOrd="0" presId="urn:microsoft.com/office/officeart/2005/8/layout/hProcess9"/>
    <dgm:cxn modelId="{6DD8AE24-17D7-4EEC-A1A7-30F2E90ED77D}" type="presParOf" srcId="{3A59A061-9585-4F5C-8FF8-1C0D4BF2391F}" destId="{A9C065D3-26A8-4D29-AB67-67F4046D30BE}" srcOrd="0" destOrd="0" presId="urn:microsoft.com/office/officeart/2005/8/layout/hProcess9"/>
    <dgm:cxn modelId="{4E5EC887-2A50-4844-9526-6376EC818417}" type="presParOf" srcId="{3A59A061-9585-4F5C-8FF8-1C0D4BF2391F}" destId="{9E09E8A4-D4F8-4157-B4E9-B392094B8338}" srcOrd="1" destOrd="0" presId="urn:microsoft.com/office/officeart/2005/8/layout/hProcess9"/>
    <dgm:cxn modelId="{EA52D8F0-428D-41B0-8BAC-2D0AC25D5EAB}" type="presParOf" srcId="{3A59A061-9585-4F5C-8FF8-1C0D4BF2391F}" destId="{97C9762B-FBD1-4A69-945B-198C06A3FAC4}" srcOrd="2" destOrd="0" presId="urn:microsoft.com/office/officeart/2005/8/layout/hProcess9"/>
    <dgm:cxn modelId="{E8535C0C-6C4C-47CC-92CF-60D2836E79C1}" type="presParOf" srcId="{3A59A061-9585-4F5C-8FF8-1C0D4BF2391F}" destId="{7C5327DA-7B84-4BFB-AF98-6C3843022622}" srcOrd="3" destOrd="0" presId="urn:microsoft.com/office/officeart/2005/8/layout/hProcess9"/>
    <dgm:cxn modelId="{68B26FA5-855B-430E-ABF9-EDB501C96EF2}" type="presParOf" srcId="{3A59A061-9585-4F5C-8FF8-1C0D4BF2391F}" destId="{CBC5D040-14C0-44FB-969B-AFDBAC572E2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6D74B53-EF47-4426-98F8-8C5A27A5586D}" type="doc">
      <dgm:prSet loTypeId="urn:microsoft.com/office/officeart/2005/8/layout/hProcess9" loCatId="process" qsTypeId="urn:microsoft.com/office/officeart/2005/8/quickstyle/simple1" qsCatId="simple" csTypeId="urn:microsoft.com/office/officeart/2005/8/colors/colorful1" csCatId="colorful" phldr="1"/>
      <dgm:spPr/>
    </dgm:pt>
    <dgm:pt modelId="{E11C2DA2-823F-4E0B-A7D2-83DFD60339C9}">
      <dgm:prSet phldrT="[Text]" custT="1"/>
      <dgm:spPr>
        <a:solidFill>
          <a:schemeClr val="bg2">
            <a:lumMod val="75000"/>
          </a:schemeClr>
        </a:solidFill>
      </dgm:spPr>
      <dgm:t>
        <a:bodyPr/>
        <a:lstStyle/>
        <a:p>
          <a:r>
            <a:rPr lang="en-US" sz="2400" b="1" dirty="0" smtClean="0"/>
            <a:t>Complaint to School District</a:t>
          </a:r>
        </a:p>
        <a:p>
          <a:r>
            <a:rPr lang="en-US" sz="1400" i="1" dirty="0" smtClean="0"/>
            <a:t>WAC 392-190-065</a:t>
          </a:r>
          <a:endParaRPr lang="en-US" sz="1400" i="1" dirty="0"/>
        </a:p>
      </dgm:t>
    </dgm:pt>
    <dgm:pt modelId="{B8693370-4B1B-4505-92D2-38B1EBEC4C05}" type="parTrans" cxnId="{371EA040-E1E6-48BD-B056-096147899252}">
      <dgm:prSet/>
      <dgm:spPr/>
      <dgm:t>
        <a:bodyPr/>
        <a:lstStyle/>
        <a:p>
          <a:endParaRPr lang="en-US"/>
        </a:p>
      </dgm:t>
    </dgm:pt>
    <dgm:pt modelId="{15EEAA34-B8C0-44F7-911C-14DB499DB072}" type="sibTrans" cxnId="{371EA040-E1E6-48BD-B056-096147899252}">
      <dgm:prSet/>
      <dgm:spPr>
        <a:solidFill>
          <a:schemeClr val="bg1">
            <a:lumMod val="75000"/>
          </a:schemeClr>
        </a:solidFill>
      </dgm:spPr>
      <dgm:t>
        <a:bodyPr/>
        <a:lstStyle/>
        <a:p>
          <a:endParaRPr lang="en-US" dirty="0"/>
        </a:p>
      </dgm:t>
    </dgm:pt>
    <dgm:pt modelId="{149BA1FC-762B-4D8B-89B5-87CCE10EA41B}">
      <dgm:prSet phldrT="[Text]" custT="1"/>
      <dgm:spPr>
        <a:solidFill>
          <a:schemeClr val="bg2">
            <a:lumMod val="75000"/>
          </a:schemeClr>
        </a:solidFill>
      </dgm:spPr>
      <dgm:t>
        <a:bodyPr/>
        <a:lstStyle/>
        <a:p>
          <a:r>
            <a:rPr lang="en-US" sz="2400" b="1" dirty="0" smtClean="0"/>
            <a:t>Appeal to   School Board</a:t>
          </a:r>
        </a:p>
        <a:p>
          <a:r>
            <a:rPr lang="en-US" sz="1400" i="1" dirty="0" smtClean="0"/>
            <a:t>WAC 392-190-070</a:t>
          </a:r>
          <a:endParaRPr lang="en-US" sz="1400" i="1" dirty="0"/>
        </a:p>
      </dgm:t>
    </dgm:pt>
    <dgm:pt modelId="{CB13009A-978B-405A-807B-A48BEF02E69A}" type="parTrans" cxnId="{30032EE8-D9B0-41BF-BAB4-FD3E18959CD8}">
      <dgm:prSet/>
      <dgm:spPr/>
      <dgm:t>
        <a:bodyPr/>
        <a:lstStyle/>
        <a:p>
          <a:endParaRPr lang="en-US"/>
        </a:p>
      </dgm:t>
    </dgm:pt>
    <dgm:pt modelId="{B4411488-9CD3-4172-B270-5CA83A46B644}" type="sibTrans" cxnId="{30032EE8-D9B0-41BF-BAB4-FD3E18959CD8}">
      <dgm:prSet/>
      <dgm:spPr>
        <a:solidFill>
          <a:schemeClr val="bg1">
            <a:lumMod val="75000"/>
          </a:schemeClr>
        </a:solidFill>
      </dgm:spPr>
      <dgm:t>
        <a:bodyPr/>
        <a:lstStyle/>
        <a:p>
          <a:endParaRPr lang="en-US" dirty="0"/>
        </a:p>
      </dgm:t>
    </dgm:pt>
    <dgm:pt modelId="{3ED37E94-10FF-40DA-B00B-FAE01E9E850B}">
      <dgm:prSet phldrT="[Text]" custT="1"/>
      <dgm:spPr>
        <a:solidFill>
          <a:srgbClr val="3A6983"/>
        </a:solidFill>
      </dgm:spPr>
      <dgm:t>
        <a:bodyPr/>
        <a:lstStyle/>
        <a:p>
          <a:r>
            <a:rPr lang="en-US" sz="2400" b="1" dirty="0" smtClean="0"/>
            <a:t>Complaint to OSPI</a:t>
          </a:r>
        </a:p>
        <a:p>
          <a:r>
            <a:rPr lang="en-US" sz="1400" i="1" dirty="0" smtClean="0"/>
            <a:t>WAC 392-190-075</a:t>
          </a:r>
          <a:endParaRPr lang="en-US" sz="1400" i="1" dirty="0"/>
        </a:p>
      </dgm:t>
    </dgm:pt>
    <dgm:pt modelId="{5C870ADB-4B6D-4BD4-9C9B-7386FE4877F3}" type="parTrans" cxnId="{240E46FD-F7E5-44DC-BCD4-B67C31300B21}">
      <dgm:prSet/>
      <dgm:spPr/>
      <dgm:t>
        <a:bodyPr/>
        <a:lstStyle/>
        <a:p>
          <a:endParaRPr lang="en-US"/>
        </a:p>
      </dgm:t>
    </dgm:pt>
    <dgm:pt modelId="{C1554E7C-6A3A-4189-9F5B-4D53C91E01F1}" type="sibTrans" cxnId="{240E46FD-F7E5-44DC-BCD4-B67C31300B21}">
      <dgm:prSet/>
      <dgm:spPr/>
      <dgm:t>
        <a:bodyPr/>
        <a:lstStyle/>
        <a:p>
          <a:endParaRPr lang="en-US"/>
        </a:p>
      </dgm:t>
    </dgm:pt>
    <dgm:pt modelId="{4FF32412-6399-411F-89A1-71A5621565AC}" type="pres">
      <dgm:prSet presAssocID="{96D74B53-EF47-4426-98F8-8C5A27A5586D}" presName="CompostProcess" presStyleCnt="0">
        <dgm:presLayoutVars>
          <dgm:dir/>
          <dgm:resizeHandles val="exact"/>
        </dgm:presLayoutVars>
      </dgm:prSet>
      <dgm:spPr/>
    </dgm:pt>
    <dgm:pt modelId="{39D5B581-B6C0-46F0-BFA8-3EB6EA0C4FF9}" type="pres">
      <dgm:prSet presAssocID="{96D74B53-EF47-4426-98F8-8C5A27A5586D}" presName="arrow" presStyleLbl="bgShp" presStyleIdx="0" presStyleCnt="1" custLinFactNeighborX="3194"/>
      <dgm:spPr/>
    </dgm:pt>
    <dgm:pt modelId="{3A59A061-9585-4F5C-8FF8-1C0D4BF2391F}" type="pres">
      <dgm:prSet presAssocID="{96D74B53-EF47-4426-98F8-8C5A27A5586D}" presName="linearProcess" presStyleCnt="0"/>
      <dgm:spPr/>
    </dgm:pt>
    <dgm:pt modelId="{A9C065D3-26A8-4D29-AB67-67F4046D30BE}" type="pres">
      <dgm:prSet presAssocID="{E11C2DA2-823F-4E0B-A7D2-83DFD60339C9}" presName="textNode" presStyleLbl="node1" presStyleIdx="0" presStyleCnt="3">
        <dgm:presLayoutVars>
          <dgm:bulletEnabled val="1"/>
        </dgm:presLayoutVars>
      </dgm:prSet>
      <dgm:spPr/>
      <dgm:t>
        <a:bodyPr/>
        <a:lstStyle/>
        <a:p>
          <a:endParaRPr lang="en-US"/>
        </a:p>
      </dgm:t>
    </dgm:pt>
    <dgm:pt modelId="{9E09E8A4-D4F8-4157-B4E9-B392094B8338}" type="pres">
      <dgm:prSet presAssocID="{15EEAA34-B8C0-44F7-911C-14DB499DB072}" presName="sibTrans" presStyleCnt="0"/>
      <dgm:spPr/>
    </dgm:pt>
    <dgm:pt modelId="{97C9762B-FBD1-4A69-945B-198C06A3FAC4}" type="pres">
      <dgm:prSet presAssocID="{149BA1FC-762B-4D8B-89B5-87CCE10EA41B}" presName="textNode" presStyleLbl="node1" presStyleIdx="1" presStyleCnt="3">
        <dgm:presLayoutVars>
          <dgm:bulletEnabled val="1"/>
        </dgm:presLayoutVars>
      </dgm:prSet>
      <dgm:spPr/>
      <dgm:t>
        <a:bodyPr/>
        <a:lstStyle/>
        <a:p>
          <a:endParaRPr lang="en-US"/>
        </a:p>
      </dgm:t>
    </dgm:pt>
    <dgm:pt modelId="{7C5327DA-7B84-4BFB-AF98-6C3843022622}" type="pres">
      <dgm:prSet presAssocID="{B4411488-9CD3-4172-B270-5CA83A46B644}" presName="sibTrans" presStyleCnt="0"/>
      <dgm:spPr/>
    </dgm:pt>
    <dgm:pt modelId="{CBC5D040-14C0-44FB-969B-AFDBAC572E29}" type="pres">
      <dgm:prSet presAssocID="{3ED37E94-10FF-40DA-B00B-FAE01E9E850B}" presName="textNode" presStyleLbl="node1" presStyleIdx="2" presStyleCnt="3">
        <dgm:presLayoutVars>
          <dgm:bulletEnabled val="1"/>
        </dgm:presLayoutVars>
      </dgm:prSet>
      <dgm:spPr/>
      <dgm:t>
        <a:bodyPr/>
        <a:lstStyle/>
        <a:p>
          <a:endParaRPr lang="en-US"/>
        </a:p>
      </dgm:t>
    </dgm:pt>
  </dgm:ptLst>
  <dgm:cxnLst>
    <dgm:cxn modelId="{FBDAFFEC-2D9C-478B-91B7-B4B4DB79E4B3}" type="presOf" srcId="{96D74B53-EF47-4426-98F8-8C5A27A5586D}" destId="{4FF32412-6399-411F-89A1-71A5621565AC}" srcOrd="0" destOrd="0" presId="urn:microsoft.com/office/officeart/2005/8/layout/hProcess9"/>
    <dgm:cxn modelId="{CED41A73-EC69-49AB-947E-A55507688BC9}" type="presOf" srcId="{3ED37E94-10FF-40DA-B00B-FAE01E9E850B}" destId="{CBC5D040-14C0-44FB-969B-AFDBAC572E29}" srcOrd="0" destOrd="0" presId="urn:microsoft.com/office/officeart/2005/8/layout/hProcess9"/>
    <dgm:cxn modelId="{371EA040-E1E6-48BD-B056-096147899252}" srcId="{96D74B53-EF47-4426-98F8-8C5A27A5586D}" destId="{E11C2DA2-823F-4E0B-A7D2-83DFD60339C9}" srcOrd="0" destOrd="0" parTransId="{B8693370-4B1B-4505-92D2-38B1EBEC4C05}" sibTransId="{15EEAA34-B8C0-44F7-911C-14DB499DB072}"/>
    <dgm:cxn modelId="{240E46FD-F7E5-44DC-BCD4-B67C31300B21}" srcId="{96D74B53-EF47-4426-98F8-8C5A27A5586D}" destId="{3ED37E94-10FF-40DA-B00B-FAE01E9E850B}" srcOrd="2" destOrd="0" parTransId="{5C870ADB-4B6D-4BD4-9C9B-7386FE4877F3}" sibTransId="{C1554E7C-6A3A-4189-9F5B-4D53C91E01F1}"/>
    <dgm:cxn modelId="{30032EE8-D9B0-41BF-BAB4-FD3E18959CD8}" srcId="{96D74B53-EF47-4426-98F8-8C5A27A5586D}" destId="{149BA1FC-762B-4D8B-89B5-87CCE10EA41B}" srcOrd="1" destOrd="0" parTransId="{CB13009A-978B-405A-807B-A48BEF02E69A}" sibTransId="{B4411488-9CD3-4172-B270-5CA83A46B644}"/>
    <dgm:cxn modelId="{A0770A84-CBF8-4772-8E67-4B4F303ABBCF}" type="presOf" srcId="{E11C2DA2-823F-4E0B-A7D2-83DFD60339C9}" destId="{A9C065D3-26A8-4D29-AB67-67F4046D30BE}" srcOrd="0" destOrd="0" presId="urn:microsoft.com/office/officeart/2005/8/layout/hProcess9"/>
    <dgm:cxn modelId="{7A85187C-499E-4DFC-BE6C-6018E2284460}" type="presOf" srcId="{149BA1FC-762B-4D8B-89B5-87CCE10EA41B}" destId="{97C9762B-FBD1-4A69-945B-198C06A3FAC4}" srcOrd="0" destOrd="0" presId="urn:microsoft.com/office/officeart/2005/8/layout/hProcess9"/>
    <dgm:cxn modelId="{ABBD675F-7892-4525-A550-ED9B368FD036}" type="presParOf" srcId="{4FF32412-6399-411F-89A1-71A5621565AC}" destId="{39D5B581-B6C0-46F0-BFA8-3EB6EA0C4FF9}" srcOrd="0" destOrd="0" presId="urn:microsoft.com/office/officeart/2005/8/layout/hProcess9"/>
    <dgm:cxn modelId="{329ABA67-949B-415D-A7D9-6A657CDC2458}" type="presParOf" srcId="{4FF32412-6399-411F-89A1-71A5621565AC}" destId="{3A59A061-9585-4F5C-8FF8-1C0D4BF2391F}" srcOrd="1" destOrd="0" presId="urn:microsoft.com/office/officeart/2005/8/layout/hProcess9"/>
    <dgm:cxn modelId="{6DD8AE24-17D7-4EEC-A1A7-30F2E90ED77D}" type="presParOf" srcId="{3A59A061-9585-4F5C-8FF8-1C0D4BF2391F}" destId="{A9C065D3-26A8-4D29-AB67-67F4046D30BE}" srcOrd="0" destOrd="0" presId="urn:microsoft.com/office/officeart/2005/8/layout/hProcess9"/>
    <dgm:cxn modelId="{4E5EC887-2A50-4844-9526-6376EC818417}" type="presParOf" srcId="{3A59A061-9585-4F5C-8FF8-1C0D4BF2391F}" destId="{9E09E8A4-D4F8-4157-B4E9-B392094B8338}" srcOrd="1" destOrd="0" presId="urn:microsoft.com/office/officeart/2005/8/layout/hProcess9"/>
    <dgm:cxn modelId="{EA52D8F0-428D-41B0-8BAC-2D0AC25D5EAB}" type="presParOf" srcId="{3A59A061-9585-4F5C-8FF8-1C0D4BF2391F}" destId="{97C9762B-FBD1-4A69-945B-198C06A3FAC4}" srcOrd="2" destOrd="0" presId="urn:microsoft.com/office/officeart/2005/8/layout/hProcess9"/>
    <dgm:cxn modelId="{E8535C0C-6C4C-47CC-92CF-60D2836E79C1}" type="presParOf" srcId="{3A59A061-9585-4F5C-8FF8-1C0D4BF2391F}" destId="{7C5327DA-7B84-4BFB-AF98-6C3843022622}" srcOrd="3" destOrd="0" presId="urn:microsoft.com/office/officeart/2005/8/layout/hProcess9"/>
    <dgm:cxn modelId="{68B26FA5-855B-430E-ABF9-EDB501C96EF2}" type="presParOf" srcId="{3A59A061-9585-4F5C-8FF8-1C0D4BF2391F}" destId="{CBC5D040-14C0-44FB-969B-AFDBAC572E2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74FD6-8377-4627-8CEA-C6AA3880458C}">
      <dsp:nvSpPr>
        <dsp:cNvPr id="0" name=""/>
        <dsp:cNvSpPr/>
      </dsp:nvSpPr>
      <dsp:spPr>
        <a:xfrm>
          <a:off x="0" y="1009559"/>
          <a:ext cx="1736298" cy="1041779"/>
        </a:xfrm>
        <a:prstGeom prst="rect">
          <a:avLst/>
        </a:prstGeom>
        <a:solidFill>
          <a:srgbClr val="A1AD2D"/>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Sex</a:t>
          </a:r>
          <a:endParaRPr lang="en-US" sz="2000" b="1" kern="1200" dirty="0"/>
        </a:p>
      </dsp:txBody>
      <dsp:txXfrm>
        <a:off x="0" y="1009559"/>
        <a:ext cx="1736298" cy="1041779"/>
      </dsp:txXfrm>
    </dsp:sp>
    <dsp:sp modelId="{199BE723-7CC1-4124-BDC9-1A05D492607B}">
      <dsp:nvSpPr>
        <dsp:cNvPr id="0" name=""/>
        <dsp:cNvSpPr/>
      </dsp:nvSpPr>
      <dsp:spPr>
        <a:xfrm>
          <a:off x="1909928" y="1009559"/>
          <a:ext cx="1736298" cy="1041779"/>
        </a:xfrm>
        <a:prstGeom prst="rect">
          <a:avLst/>
        </a:prstGeom>
        <a:solidFill>
          <a:srgbClr val="77A02C"/>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Race and color</a:t>
          </a:r>
          <a:endParaRPr lang="en-US" sz="2000" b="1" kern="1200" dirty="0"/>
        </a:p>
      </dsp:txBody>
      <dsp:txXfrm>
        <a:off x="1909928" y="1009559"/>
        <a:ext cx="1736298" cy="1041779"/>
      </dsp:txXfrm>
    </dsp:sp>
    <dsp:sp modelId="{4DD89863-0D75-4681-8FD6-17C023C6EDF7}">
      <dsp:nvSpPr>
        <dsp:cNvPr id="0" name=""/>
        <dsp:cNvSpPr/>
      </dsp:nvSpPr>
      <dsp:spPr>
        <a:xfrm>
          <a:off x="3819857" y="1009559"/>
          <a:ext cx="1736298" cy="1041779"/>
        </a:xfrm>
        <a:prstGeom prst="rect">
          <a:avLst/>
        </a:prstGeom>
        <a:solidFill>
          <a:srgbClr val="51932D"/>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Religion and creed</a:t>
          </a:r>
          <a:endParaRPr lang="en-US" sz="2000" b="1" kern="1200" dirty="0"/>
        </a:p>
      </dsp:txBody>
      <dsp:txXfrm>
        <a:off x="3819857" y="1009559"/>
        <a:ext cx="1736298" cy="1041779"/>
      </dsp:txXfrm>
    </dsp:sp>
    <dsp:sp modelId="{CAB7C1FC-E7C9-42C3-8625-BD8E7FB91273}">
      <dsp:nvSpPr>
        <dsp:cNvPr id="0" name=""/>
        <dsp:cNvSpPr/>
      </dsp:nvSpPr>
      <dsp:spPr>
        <a:xfrm>
          <a:off x="0" y="2224968"/>
          <a:ext cx="1736298" cy="1041779"/>
        </a:xfrm>
        <a:prstGeom prst="rect">
          <a:avLst/>
        </a:prstGeom>
        <a:solidFill>
          <a:srgbClr val="399A3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National origin</a:t>
          </a:r>
          <a:endParaRPr lang="en-US" sz="2000" b="1" kern="1200" dirty="0"/>
        </a:p>
      </dsp:txBody>
      <dsp:txXfrm>
        <a:off x="0" y="2224968"/>
        <a:ext cx="1736298" cy="1041779"/>
      </dsp:txXfrm>
    </dsp:sp>
    <dsp:sp modelId="{B7BC72E7-0955-407C-A3D7-73C52062C990}">
      <dsp:nvSpPr>
        <dsp:cNvPr id="0" name=""/>
        <dsp:cNvSpPr/>
      </dsp:nvSpPr>
      <dsp:spPr>
        <a:xfrm>
          <a:off x="1909928" y="2224968"/>
          <a:ext cx="1736298" cy="1041779"/>
        </a:xfrm>
        <a:prstGeom prst="rect">
          <a:avLst/>
        </a:prstGeom>
        <a:solidFill>
          <a:srgbClr val="308C4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Disability and the use of a service animal</a:t>
          </a:r>
          <a:endParaRPr lang="en-US" sz="2000" b="1" kern="1200" dirty="0"/>
        </a:p>
      </dsp:txBody>
      <dsp:txXfrm>
        <a:off x="1909928" y="2224968"/>
        <a:ext cx="1736298" cy="1041779"/>
      </dsp:txXfrm>
    </dsp:sp>
    <dsp:sp modelId="{EB172F74-D866-403C-B174-D9F60364FAF5}">
      <dsp:nvSpPr>
        <dsp:cNvPr id="0" name=""/>
        <dsp:cNvSpPr/>
      </dsp:nvSpPr>
      <dsp:spPr>
        <a:xfrm>
          <a:off x="3819857" y="2224968"/>
          <a:ext cx="1736298" cy="1041779"/>
        </a:xfrm>
        <a:prstGeom prst="rect">
          <a:avLst/>
        </a:prstGeom>
        <a:solidFill>
          <a:srgbClr val="348C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Sexual orientation</a:t>
          </a:r>
          <a:endParaRPr lang="en-US" sz="2000" b="1" kern="1200" dirty="0"/>
        </a:p>
      </dsp:txBody>
      <dsp:txXfrm>
        <a:off x="3819857" y="2224968"/>
        <a:ext cx="1736298" cy="1041779"/>
      </dsp:txXfrm>
    </dsp:sp>
    <dsp:sp modelId="{4E202195-B25B-4B79-B208-5B24B87A93E0}">
      <dsp:nvSpPr>
        <dsp:cNvPr id="0" name=""/>
        <dsp:cNvSpPr/>
      </dsp:nvSpPr>
      <dsp:spPr>
        <a:xfrm>
          <a:off x="0" y="3440377"/>
          <a:ext cx="1736298" cy="1041779"/>
        </a:xfrm>
        <a:prstGeom prst="rect">
          <a:avLst/>
        </a:prstGeom>
        <a:solidFill>
          <a:srgbClr val="34847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Gender expression </a:t>
          </a:r>
          <a:endParaRPr lang="en-US" sz="2000" b="1" kern="1200" dirty="0"/>
        </a:p>
      </dsp:txBody>
      <dsp:txXfrm>
        <a:off x="0" y="3440377"/>
        <a:ext cx="1736298" cy="1041779"/>
      </dsp:txXfrm>
    </dsp:sp>
    <dsp:sp modelId="{7D27E768-9211-4ECE-B57E-FF57F2506D14}">
      <dsp:nvSpPr>
        <dsp:cNvPr id="0" name=""/>
        <dsp:cNvSpPr/>
      </dsp:nvSpPr>
      <dsp:spPr>
        <a:xfrm>
          <a:off x="1909928" y="3440377"/>
          <a:ext cx="1736298" cy="1041779"/>
        </a:xfrm>
        <a:prstGeom prst="rect">
          <a:avLst/>
        </a:prstGeom>
        <a:solidFill>
          <a:srgbClr val="316E7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Gender identity</a:t>
          </a:r>
          <a:endParaRPr lang="en-US" sz="2000" b="1" kern="1200" dirty="0"/>
        </a:p>
      </dsp:txBody>
      <dsp:txXfrm>
        <a:off x="1909928" y="3440377"/>
        <a:ext cx="1736298" cy="1041779"/>
      </dsp:txXfrm>
    </dsp:sp>
    <dsp:sp modelId="{BC8EE936-9D11-4539-B361-7281C2180A3C}">
      <dsp:nvSpPr>
        <dsp:cNvPr id="0" name=""/>
        <dsp:cNvSpPr/>
      </dsp:nvSpPr>
      <dsp:spPr>
        <a:xfrm>
          <a:off x="3819857" y="3440377"/>
          <a:ext cx="1736298" cy="1041779"/>
        </a:xfrm>
        <a:prstGeom prst="rect">
          <a:avLst/>
        </a:prstGeom>
        <a:solidFill>
          <a:srgbClr val="345D7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Veteran and</a:t>
          </a:r>
          <a:r>
            <a:rPr lang="en-US" sz="2000" kern="1200" dirty="0" smtClean="0"/>
            <a:t> </a:t>
          </a:r>
          <a:r>
            <a:rPr lang="en-US" sz="2000" b="1" kern="1200" dirty="0" smtClean="0"/>
            <a:t>military status</a:t>
          </a:r>
          <a:endParaRPr lang="en-US" sz="2000" b="1" kern="1200" dirty="0"/>
        </a:p>
      </dsp:txBody>
      <dsp:txXfrm>
        <a:off x="3819857" y="3440377"/>
        <a:ext cx="1736298" cy="10417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C20A6-37CA-4CE8-90D2-06A234A6F91D}">
      <dsp:nvSpPr>
        <dsp:cNvPr id="0" name=""/>
        <dsp:cNvSpPr/>
      </dsp:nvSpPr>
      <dsp:spPr>
        <a:xfrm>
          <a:off x="1001981" y="595"/>
          <a:ext cx="2176507" cy="1988617"/>
        </a:xfrm>
        <a:prstGeom prst="rect">
          <a:avLst/>
        </a:prstGeom>
        <a:solidFill>
          <a:schemeClr val="accent3">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has the authority to take action to redress discrimination</a:t>
          </a:r>
          <a:endParaRPr lang="en-US" sz="1600" b="1" kern="1200" dirty="0"/>
        </a:p>
      </dsp:txBody>
      <dsp:txXfrm>
        <a:off x="1001981" y="595"/>
        <a:ext cx="2176507" cy="1988617"/>
      </dsp:txXfrm>
    </dsp:sp>
    <dsp:sp modelId="{36CCA65D-DCEC-4C43-9D88-29A27B49C148}">
      <dsp:nvSpPr>
        <dsp:cNvPr id="0" name=""/>
        <dsp:cNvSpPr/>
      </dsp:nvSpPr>
      <dsp:spPr>
        <a:xfrm>
          <a:off x="3396139" y="595"/>
          <a:ext cx="2176507" cy="1988617"/>
        </a:xfrm>
        <a:prstGeom prst="rect">
          <a:avLst/>
        </a:prstGeom>
        <a:solidFill>
          <a:schemeClr val="accent3">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has been given the duty of reporting incidents of discrimination</a:t>
          </a:r>
          <a:endParaRPr lang="en-US" sz="1800" b="1" kern="1200" dirty="0"/>
        </a:p>
      </dsp:txBody>
      <dsp:txXfrm>
        <a:off x="3396139" y="595"/>
        <a:ext cx="2176507" cy="1988617"/>
      </dsp:txXfrm>
    </dsp:sp>
    <dsp:sp modelId="{FAC25196-984A-4956-87DE-BC06783FABEA}">
      <dsp:nvSpPr>
        <dsp:cNvPr id="0" name=""/>
        <dsp:cNvSpPr/>
      </dsp:nvSpPr>
      <dsp:spPr>
        <a:xfrm>
          <a:off x="5837832" y="8052"/>
          <a:ext cx="2176507" cy="1973704"/>
        </a:xfrm>
        <a:prstGeom prst="rect">
          <a:avLst/>
        </a:prstGeom>
        <a:solidFill>
          <a:schemeClr val="accent3">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whom a student could reasonably believe has this authority or duty</a:t>
          </a:r>
          <a:endParaRPr lang="en-US" sz="2000" b="1" kern="1200" dirty="0"/>
        </a:p>
      </dsp:txBody>
      <dsp:txXfrm>
        <a:off x="5837832" y="8052"/>
        <a:ext cx="2176507" cy="19737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C20A6-37CA-4CE8-90D2-06A234A6F91D}">
      <dsp:nvSpPr>
        <dsp:cNvPr id="0" name=""/>
        <dsp:cNvSpPr/>
      </dsp:nvSpPr>
      <dsp:spPr>
        <a:xfrm>
          <a:off x="2627" y="294835"/>
          <a:ext cx="2084542" cy="1904591"/>
        </a:xfrm>
        <a:prstGeom prst="rect">
          <a:avLst/>
        </a:prstGeom>
        <a:solidFill>
          <a:srgbClr val="AA4B3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Student or parent files a complaint</a:t>
          </a:r>
          <a:endParaRPr lang="en-US" sz="1600" b="1" kern="1200" dirty="0"/>
        </a:p>
      </dsp:txBody>
      <dsp:txXfrm>
        <a:off x="2627" y="294835"/>
        <a:ext cx="2084542" cy="1904591"/>
      </dsp:txXfrm>
    </dsp:sp>
    <dsp:sp modelId="{36CCA65D-DCEC-4C43-9D88-29A27B49C148}">
      <dsp:nvSpPr>
        <dsp:cNvPr id="0" name=""/>
        <dsp:cNvSpPr/>
      </dsp:nvSpPr>
      <dsp:spPr>
        <a:xfrm>
          <a:off x="2295623" y="294835"/>
          <a:ext cx="2084542" cy="1904591"/>
        </a:xfrm>
        <a:prstGeom prst="rect">
          <a:avLst/>
        </a:prstGeom>
        <a:solidFill>
          <a:srgbClr val="AA4B3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Student or parent shares concerns with principal, teacher, or other school staff</a:t>
          </a:r>
          <a:endParaRPr lang="en-US" sz="1800" b="1" kern="1200" dirty="0"/>
        </a:p>
      </dsp:txBody>
      <dsp:txXfrm>
        <a:off x="2295623" y="294835"/>
        <a:ext cx="2084542" cy="1904591"/>
      </dsp:txXfrm>
    </dsp:sp>
    <dsp:sp modelId="{FAC25196-984A-4956-87DE-BC06783FABEA}">
      <dsp:nvSpPr>
        <dsp:cNvPr id="0" name=""/>
        <dsp:cNvSpPr/>
      </dsp:nvSpPr>
      <dsp:spPr>
        <a:xfrm>
          <a:off x="4588620" y="301977"/>
          <a:ext cx="2084542" cy="1890308"/>
        </a:xfrm>
        <a:prstGeom prst="rect">
          <a:avLst/>
        </a:prstGeom>
        <a:solidFill>
          <a:srgbClr val="AA4B3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Staff member witnesses harassing conduct</a:t>
          </a:r>
          <a:endParaRPr lang="en-US" sz="2000" b="1" kern="1200" dirty="0"/>
        </a:p>
      </dsp:txBody>
      <dsp:txXfrm>
        <a:off x="4588620" y="301977"/>
        <a:ext cx="2084542" cy="1890308"/>
      </dsp:txXfrm>
    </dsp:sp>
    <dsp:sp modelId="{81F30EA3-D98F-4C53-B83C-AD4982415F3C}">
      <dsp:nvSpPr>
        <dsp:cNvPr id="0" name=""/>
        <dsp:cNvSpPr/>
      </dsp:nvSpPr>
      <dsp:spPr>
        <a:xfrm>
          <a:off x="6881616" y="301977"/>
          <a:ext cx="2084542" cy="1890308"/>
        </a:xfrm>
        <a:prstGeom prst="rect">
          <a:avLst/>
        </a:prstGeom>
        <a:solidFill>
          <a:srgbClr val="AA4B3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Staff hear about the conduct indirectly (e.g., news report or community gossip)</a:t>
          </a:r>
          <a:endParaRPr lang="en-US" sz="2000" b="1" kern="1200" dirty="0"/>
        </a:p>
      </dsp:txBody>
      <dsp:txXfrm>
        <a:off x="6881616" y="301977"/>
        <a:ext cx="2084542" cy="18903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C20A6-37CA-4CE8-90D2-06A234A6F91D}">
      <dsp:nvSpPr>
        <dsp:cNvPr id="0" name=""/>
        <dsp:cNvSpPr/>
      </dsp:nvSpPr>
      <dsp:spPr>
        <a:xfrm>
          <a:off x="2627" y="294835"/>
          <a:ext cx="2084542" cy="1904591"/>
        </a:xfrm>
        <a:prstGeom prst="rect">
          <a:avLst/>
        </a:prstGeom>
        <a:solidFill>
          <a:srgbClr val="79822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Conduct is happening openly in the hallways or during school activities</a:t>
          </a:r>
          <a:endParaRPr lang="en-US" sz="1600" b="1" kern="1200" dirty="0"/>
        </a:p>
      </dsp:txBody>
      <dsp:txXfrm>
        <a:off x="2627" y="294835"/>
        <a:ext cx="2084542" cy="1904591"/>
      </dsp:txXfrm>
    </dsp:sp>
    <dsp:sp modelId="{36CCA65D-DCEC-4C43-9D88-29A27B49C148}">
      <dsp:nvSpPr>
        <dsp:cNvPr id="0" name=""/>
        <dsp:cNvSpPr/>
      </dsp:nvSpPr>
      <dsp:spPr>
        <a:xfrm>
          <a:off x="2295623" y="294835"/>
          <a:ext cx="2084542" cy="1904591"/>
        </a:xfrm>
        <a:prstGeom prst="rect">
          <a:avLst/>
        </a:prstGeom>
        <a:solidFill>
          <a:srgbClr val="79822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Graffiti in public areas</a:t>
          </a:r>
          <a:endParaRPr lang="en-US" sz="1800" b="1" kern="1200" dirty="0"/>
        </a:p>
      </dsp:txBody>
      <dsp:txXfrm>
        <a:off x="2295623" y="294835"/>
        <a:ext cx="2084542" cy="1904591"/>
      </dsp:txXfrm>
    </dsp:sp>
    <dsp:sp modelId="{FAC25196-984A-4956-87DE-BC06783FABEA}">
      <dsp:nvSpPr>
        <dsp:cNvPr id="0" name=""/>
        <dsp:cNvSpPr/>
      </dsp:nvSpPr>
      <dsp:spPr>
        <a:xfrm>
          <a:off x="4588620" y="301977"/>
          <a:ext cx="2084542" cy="1890308"/>
        </a:xfrm>
        <a:prstGeom prst="rect">
          <a:avLst/>
        </a:prstGeom>
        <a:solidFill>
          <a:srgbClr val="79822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Students are referred for discipline for harassing conduct</a:t>
          </a:r>
          <a:endParaRPr lang="en-US" sz="2000" b="1" kern="1200" dirty="0"/>
        </a:p>
      </dsp:txBody>
      <dsp:txXfrm>
        <a:off x="4588620" y="301977"/>
        <a:ext cx="2084542" cy="1890308"/>
      </dsp:txXfrm>
    </dsp:sp>
    <dsp:sp modelId="{81F30EA3-D98F-4C53-B83C-AD4982415F3C}">
      <dsp:nvSpPr>
        <dsp:cNvPr id="0" name=""/>
        <dsp:cNvSpPr/>
      </dsp:nvSpPr>
      <dsp:spPr>
        <a:xfrm>
          <a:off x="6881616" y="301977"/>
          <a:ext cx="2084542" cy="1890308"/>
        </a:xfrm>
        <a:prstGeom prst="rect">
          <a:avLst/>
        </a:prstGeom>
        <a:solidFill>
          <a:srgbClr val="79822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During activities under staff supervision (e.g., recess, classroom, cafeteria)</a:t>
          </a:r>
        </a:p>
      </dsp:txBody>
      <dsp:txXfrm>
        <a:off x="6881616" y="301977"/>
        <a:ext cx="2084542" cy="18903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E43A7-41B5-4035-83BA-203056BA38FA}">
      <dsp:nvSpPr>
        <dsp:cNvPr id="0" name=""/>
        <dsp:cNvSpPr/>
      </dsp:nvSpPr>
      <dsp:spPr>
        <a:xfrm>
          <a:off x="0" y="183628"/>
          <a:ext cx="2298501" cy="906938"/>
        </a:xfrm>
        <a:prstGeom prst="rect">
          <a:avLst/>
        </a:prstGeom>
        <a:solidFill>
          <a:srgbClr val="A1AD2D"/>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0">
            <a:lnSpc>
              <a:spcPct val="90000"/>
            </a:lnSpc>
            <a:spcBef>
              <a:spcPct val="0"/>
            </a:spcBef>
            <a:spcAft>
              <a:spcPct val="35000"/>
            </a:spcAft>
          </a:pPr>
          <a:r>
            <a:rPr lang="en-US" sz="2500" b="1" kern="1200" dirty="0" smtClean="0"/>
            <a:t>Civil Rights Coordinator</a:t>
          </a:r>
          <a:endParaRPr lang="en-US" sz="2500" b="1" kern="1200" dirty="0"/>
        </a:p>
      </dsp:txBody>
      <dsp:txXfrm>
        <a:off x="0" y="183628"/>
        <a:ext cx="2298501" cy="906938"/>
      </dsp:txXfrm>
    </dsp:sp>
    <dsp:sp modelId="{045D71E7-1E60-44B9-AE56-9242005E6174}">
      <dsp:nvSpPr>
        <dsp:cNvPr id="0" name=""/>
        <dsp:cNvSpPr/>
      </dsp:nvSpPr>
      <dsp:spPr>
        <a:xfrm>
          <a:off x="2357" y="1086894"/>
          <a:ext cx="2298501" cy="2310174"/>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a:t>
          </a:r>
          <a:r>
            <a:rPr lang="en-US" sz="2000" b="1" kern="1200" dirty="0" smtClean="0">
              <a:solidFill>
                <a:schemeClr val="accent2">
                  <a:lumMod val="75000"/>
                </a:schemeClr>
              </a:solidFill>
            </a:rPr>
            <a:t>Name</a:t>
          </a:r>
          <a:r>
            <a:rPr lang="en-US" sz="2000" kern="1200" dirty="0" smtClean="0"/>
            <a:t>]</a:t>
          </a:r>
          <a:endParaRPr lang="en-US" sz="2000" kern="1200" dirty="0"/>
        </a:p>
        <a:p>
          <a:pPr marL="228600" lvl="1" indent="-228600" algn="l" defTabSz="889000">
            <a:lnSpc>
              <a:spcPct val="90000"/>
            </a:lnSpc>
            <a:spcBef>
              <a:spcPct val="0"/>
            </a:spcBef>
            <a:spcAft>
              <a:spcPct val="15000"/>
            </a:spcAft>
            <a:buChar char="••"/>
          </a:pPr>
          <a:r>
            <a:rPr lang="en-US" sz="2000" kern="1200" dirty="0" smtClean="0"/>
            <a:t>[</a:t>
          </a:r>
          <a:r>
            <a:rPr lang="en-US" sz="2000" b="1" kern="1200" dirty="0" smtClean="0">
              <a:solidFill>
                <a:schemeClr val="accent2">
                  <a:lumMod val="75000"/>
                </a:schemeClr>
              </a:solidFill>
            </a:rPr>
            <a:t>Title</a:t>
          </a:r>
          <a:r>
            <a:rPr lang="en-US" sz="2000" kern="1200" dirty="0" smtClean="0"/>
            <a:t>]</a:t>
          </a:r>
          <a:endParaRPr lang="en-US" sz="2000" kern="1200" dirty="0"/>
        </a:p>
        <a:p>
          <a:pPr marL="228600" lvl="1" indent="-228600" algn="l" defTabSz="889000">
            <a:lnSpc>
              <a:spcPct val="90000"/>
            </a:lnSpc>
            <a:spcBef>
              <a:spcPct val="0"/>
            </a:spcBef>
            <a:spcAft>
              <a:spcPct val="15000"/>
            </a:spcAft>
            <a:buChar char="••"/>
          </a:pPr>
          <a:r>
            <a:rPr lang="en-US" sz="2000" kern="1200" dirty="0" smtClean="0"/>
            <a:t>[</a:t>
          </a:r>
          <a:r>
            <a:rPr lang="en-US" sz="2000" b="1" kern="1200" dirty="0" smtClean="0">
              <a:solidFill>
                <a:schemeClr val="accent2">
                  <a:lumMod val="75000"/>
                </a:schemeClr>
              </a:solidFill>
            </a:rPr>
            <a:t>Email</a:t>
          </a:r>
          <a:r>
            <a:rPr lang="en-US" sz="2000" kern="1200" dirty="0" smtClean="0"/>
            <a:t>]</a:t>
          </a:r>
          <a:endParaRPr lang="en-US" sz="2000" kern="1200" dirty="0"/>
        </a:p>
        <a:p>
          <a:pPr marL="228600" lvl="1" indent="-228600" algn="l" defTabSz="889000">
            <a:lnSpc>
              <a:spcPct val="90000"/>
            </a:lnSpc>
            <a:spcBef>
              <a:spcPct val="0"/>
            </a:spcBef>
            <a:spcAft>
              <a:spcPct val="15000"/>
            </a:spcAft>
            <a:buChar char="••"/>
          </a:pPr>
          <a:r>
            <a:rPr lang="en-US" sz="2000" kern="1200" dirty="0" smtClean="0"/>
            <a:t>[</a:t>
          </a:r>
          <a:r>
            <a:rPr lang="en-US" sz="2000" b="1" kern="1200" dirty="0" smtClean="0">
              <a:solidFill>
                <a:schemeClr val="accent2">
                  <a:lumMod val="75000"/>
                </a:schemeClr>
              </a:solidFill>
            </a:rPr>
            <a:t>Phone</a:t>
          </a:r>
          <a:r>
            <a:rPr lang="en-US" sz="2000" kern="1200" dirty="0" smtClean="0"/>
            <a:t>]</a:t>
          </a:r>
          <a:endParaRPr lang="en-US" sz="2000" kern="1200" dirty="0"/>
        </a:p>
        <a:p>
          <a:pPr marL="228600" lvl="1" indent="-228600" algn="l" defTabSz="889000">
            <a:lnSpc>
              <a:spcPct val="90000"/>
            </a:lnSpc>
            <a:spcBef>
              <a:spcPct val="0"/>
            </a:spcBef>
            <a:spcAft>
              <a:spcPct val="15000"/>
            </a:spcAft>
            <a:buChar char="••"/>
          </a:pPr>
          <a:r>
            <a:rPr lang="en-US" sz="2000" kern="1200" dirty="0" smtClean="0"/>
            <a:t>[</a:t>
          </a:r>
          <a:r>
            <a:rPr lang="en-US" sz="2000" b="1" kern="1200" dirty="0" smtClean="0">
              <a:solidFill>
                <a:schemeClr val="accent2">
                  <a:lumMod val="75000"/>
                </a:schemeClr>
              </a:solidFill>
            </a:rPr>
            <a:t>Photo</a:t>
          </a:r>
          <a:r>
            <a:rPr lang="en-US" sz="2000" kern="1200" dirty="0" smtClean="0"/>
            <a:t>] (optional)</a:t>
          </a:r>
          <a:endParaRPr lang="en-US" sz="2000" kern="1200" dirty="0"/>
        </a:p>
      </dsp:txBody>
      <dsp:txXfrm>
        <a:off x="2357" y="1086894"/>
        <a:ext cx="2298501" cy="2310174"/>
      </dsp:txXfrm>
    </dsp:sp>
    <dsp:sp modelId="{9F28F0B5-12D9-4263-A9A9-86B23E43E30C}">
      <dsp:nvSpPr>
        <dsp:cNvPr id="0" name=""/>
        <dsp:cNvSpPr/>
      </dsp:nvSpPr>
      <dsp:spPr>
        <a:xfrm>
          <a:off x="2622649" y="171555"/>
          <a:ext cx="2298501" cy="906938"/>
        </a:xfrm>
        <a:prstGeom prst="rect">
          <a:avLst/>
        </a:prstGeom>
        <a:solidFill>
          <a:schemeClr val="accent3">
            <a:hueOff val="4091142"/>
            <a:satOff val="-9957"/>
            <a:lumOff val="-5588"/>
            <a:alphaOff val="0"/>
          </a:schemeClr>
        </a:solidFill>
        <a:ln w="15875" cap="flat" cmpd="sng" algn="ctr">
          <a:solidFill>
            <a:schemeClr val="accent3">
              <a:hueOff val="4091142"/>
              <a:satOff val="-9957"/>
              <a:lumOff val="-55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0">
            <a:lnSpc>
              <a:spcPct val="90000"/>
            </a:lnSpc>
            <a:spcBef>
              <a:spcPct val="0"/>
            </a:spcBef>
            <a:spcAft>
              <a:spcPct val="35000"/>
            </a:spcAft>
          </a:pPr>
          <a:r>
            <a:rPr lang="en-US" sz="2500" b="1" kern="1200" dirty="0" smtClean="0"/>
            <a:t>Title IX Coordinator</a:t>
          </a:r>
          <a:endParaRPr lang="en-US" sz="2500" b="1" kern="1200" dirty="0"/>
        </a:p>
      </dsp:txBody>
      <dsp:txXfrm>
        <a:off x="2622649" y="171555"/>
        <a:ext cx="2298501" cy="906938"/>
      </dsp:txXfrm>
    </dsp:sp>
    <dsp:sp modelId="{01BDFB16-5D7C-41B1-9F22-6F11D9270BCE}">
      <dsp:nvSpPr>
        <dsp:cNvPr id="0" name=""/>
        <dsp:cNvSpPr/>
      </dsp:nvSpPr>
      <dsp:spPr>
        <a:xfrm>
          <a:off x="2622649" y="1080468"/>
          <a:ext cx="2298501" cy="2318741"/>
        </a:xfrm>
        <a:prstGeom prst="rect">
          <a:avLst/>
        </a:prstGeom>
        <a:solidFill>
          <a:schemeClr val="accent3">
            <a:tint val="40000"/>
            <a:alpha val="90000"/>
            <a:hueOff val="4184637"/>
            <a:satOff val="-13625"/>
            <a:lumOff val="-1599"/>
            <a:alphaOff val="0"/>
          </a:schemeClr>
        </a:solidFill>
        <a:ln w="15875" cap="flat" cmpd="sng" algn="ctr">
          <a:solidFill>
            <a:schemeClr val="accent3">
              <a:tint val="40000"/>
              <a:alpha val="90000"/>
              <a:hueOff val="4184637"/>
              <a:satOff val="-13625"/>
              <a:lumOff val="-15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a:t>
          </a:r>
          <a:r>
            <a:rPr lang="en-US" sz="2000" b="1" kern="1200" dirty="0" smtClean="0">
              <a:solidFill>
                <a:schemeClr val="accent2">
                  <a:lumMod val="75000"/>
                </a:schemeClr>
              </a:solidFill>
            </a:rPr>
            <a:t>Name</a:t>
          </a:r>
          <a:r>
            <a:rPr lang="en-US" sz="2000" kern="1200" dirty="0" smtClean="0"/>
            <a:t>]</a:t>
          </a:r>
          <a:endParaRPr lang="en-US" sz="2000" kern="1200" dirty="0"/>
        </a:p>
        <a:p>
          <a:pPr marL="228600" lvl="1" indent="-228600" algn="l" defTabSz="889000">
            <a:lnSpc>
              <a:spcPct val="90000"/>
            </a:lnSpc>
            <a:spcBef>
              <a:spcPct val="0"/>
            </a:spcBef>
            <a:spcAft>
              <a:spcPct val="15000"/>
            </a:spcAft>
            <a:buChar char="••"/>
          </a:pPr>
          <a:r>
            <a:rPr lang="en-US" sz="2000" kern="1200" dirty="0" smtClean="0"/>
            <a:t>[</a:t>
          </a:r>
          <a:r>
            <a:rPr lang="en-US" sz="2000" b="1" kern="1200" dirty="0" smtClean="0">
              <a:solidFill>
                <a:schemeClr val="accent2">
                  <a:lumMod val="75000"/>
                </a:schemeClr>
              </a:solidFill>
            </a:rPr>
            <a:t>Title</a:t>
          </a:r>
          <a:r>
            <a:rPr lang="en-US" sz="2000" kern="1200" dirty="0" smtClean="0"/>
            <a:t>]</a:t>
          </a:r>
          <a:endParaRPr lang="en-US" sz="2000" kern="1200" dirty="0"/>
        </a:p>
        <a:p>
          <a:pPr marL="228600" lvl="1" indent="-228600" algn="l" defTabSz="889000">
            <a:lnSpc>
              <a:spcPct val="90000"/>
            </a:lnSpc>
            <a:spcBef>
              <a:spcPct val="0"/>
            </a:spcBef>
            <a:spcAft>
              <a:spcPct val="15000"/>
            </a:spcAft>
            <a:buChar char="••"/>
          </a:pPr>
          <a:r>
            <a:rPr lang="en-US" sz="2000" kern="1200" dirty="0" smtClean="0"/>
            <a:t>[</a:t>
          </a:r>
          <a:r>
            <a:rPr lang="en-US" sz="2000" b="1" kern="1200" dirty="0" smtClean="0">
              <a:solidFill>
                <a:schemeClr val="accent2">
                  <a:lumMod val="75000"/>
                </a:schemeClr>
              </a:solidFill>
            </a:rPr>
            <a:t>Email</a:t>
          </a:r>
          <a:r>
            <a:rPr lang="en-US" sz="2000" kern="1200" dirty="0" smtClean="0"/>
            <a:t>]</a:t>
          </a:r>
          <a:endParaRPr lang="en-US" sz="2000" kern="1200" dirty="0"/>
        </a:p>
        <a:p>
          <a:pPr marL="228600" lvl="1" indent="-228600" algn="l" defTabSz="889000">
            <a:lnSpc>
              <a:spcPct val="90000"/>
            </a:lnSpc>
            <a:spcBef>
              <a:spcPct val="0"/>
            </a:spcBef>
            <a:spcAft>
              <a:spcPct val="15000"/>
            </a:spcAft>
            <a:buChar char="••"/>
          </a:pPr>
          <a:r>
            <a:rPr lang="en-US" sz="2000" kern="1200" dirty="0" smtClean="0"/>
            <a:t>[</a:t>
          </a:r>
          <a:r>
            <a:rPr lang="en-US" sz="2000" b="1" kern="1200" dirty="0" smtClean="0">
              <a:solidFill>
                <a:schemeClr val="accent2">
                  <a:lumMod val="75000"/>
                </a:schemeClr>
              </a:solidFill>
            </a:rPr>
            <a:t>Phone</a:t>
          </a:r>
          <a:r>
            <a:rPr lang="en-US" sz="2000" kern="1200" dirty="0" smtClean="0"/>
            <a:t>]</a:t>
          </a:r>
          <a:endParaRPr lang="en-US" sz="2000" kern="1200" dirty="0"/>
        </a:p>
        <a:p>
          <a:pPr marL="228600" lvl="1" indent="-228600" algn="l" defTabSz="889000">
            <a:lnSpc>
              <a:spcPct val="90000"/>
            </a:lnSpc>
            <a:spcBef>
              <a:spcPct val="0"/>
            </a:spcBef>
            <a:spcAft>
              <a:spcPct val="15000"/>
            </a:spcAft>
            <a:buChar char="••"/>
          </a:pPr>
          <a:r>
            <a:rPr lang="en-US" sz="2000" kern="1200" dirty="0" smtClean="0"/>
            <a:t>[</a:t>
          </a:r>
          <a:r>
            <a:rPr lang="en-US" sz="2000" b="1" kern="1200" dirty="0" smtClean="0">
              <a:solidFill>
                <a:schemeClr val="accent2">
                  <a:lumMod val="75000"/>
                </a:schemeClr>
              </a:solidFill>
            </a:rPr>
            <a:t>Photo</a:t>
          </a:r>
          <a:r>
            <a:rPr lang="en-US" sz="2000" kern="1200" dirty="0" smtClean="0"/>
            <a:t>] (optional)</a:t>
          </a:r>
          <a:endParaRPr lang="en-US" sz="2000" kern="1200" dirty="0"/>
        </a:p>
      </dsp:txBody>
      <dsp:txXfrm>
        <a:off x="2622649" y="1080468"/>
        <a:ext cx="2298501" cy="2318741"/>
      </dsp:txXfrm>
    </dsp:sp>
    <dsp:sp modelId="{874B5D72-7AED-4672-B205-5914B0EC116A}">
      <dsp:nvSpPr>
        <dsp:cNvPr id="0" name=""/>
        <dsp:cNvSpPr/>
      </dsp:nvSpPr>
      <dsp:spPr>
        <a:xfrm>
          <a:off x="5245298" y="185741"/>
          <a:ext cx="2298501" cy="906938"/>
        </a:xfrm>
        <a:prstGeom prst="rect">
          <a:avLst/>
        </a:prstGeom>
        <a:solidFill>
          <a:schemeClr val="accent3">
            <a:hueOff val="8182284"/>
            <a:satOff val="-19914"/>
            <a:lumOff val="-11175"/>
            <a:alphaOff val="0"/>
          </a:schemeClr>
        </a:solidFill>
        <a:ln w="15875" cap="flat" cmpd="sng" algn="ctr">
          <a:solidFill>
            <a:schemeClr val="accent3">
              <a:hueOff val="8182284"/>
              <a:satOff val="-19914"/>
              <a:lumOff val="-1117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0">
            <a:lnSpc>
              <a:spcPct val="90000"/>
            </a:lnSpc>
            <a:spcBef>
              <a:spcPct val="0"/>
            </a:spcBef>
            <a:spcAft>
              <a:spcPct val="35000"/>
            </a:spcAft>
          </a:pPr>
          <a:r>
            <a:rPr lang="en-US" sz="2500" b="1" kern="1200" smtClean="0"/>
            <a:t>Section 504 Coordinator</a:t>
          </a:r>
          <a:endParaRPr lang="en-US" sz="2500" b="1" kern="1200"/>
        </a:p>
      </dsp:txBody>
      <dsp:txXfrm>
        <a:off x="5245298" y="185741"/>
        <a:ext cx="2298501" cy="906938"/>
      </dsp:txXfrm>
    </dsp:sp>
    <dsp:sp modelId="{24F17D45-9728-4C21-B716-1AB5FED1835C}">
      <dsp:nvSpPr>
        <dsp:cNvPr id="0" name=""/>
        <dsp:cNvSpPr/>
      </dsp:nvSpPr>
      <dsp:spPr>
        <a:xfrm>
          <a:off x="5242941" y="1098891"/>
          <a:ext cx="2298501" cy="2294178"/>
        </a:xfrm>
        <a:prstGeom prst="rect">
          <a:avLst/>
        </a:prstGeom>
        <a:solidFill>
          <a:schemeClr val="accent3">
            <a:tint val="40000"/>
            <a:alpha val="90000"/>
            <a:hueOff val="8369273"/>
            <a:satOff val="-27250"/>
            <a:lumOff val="-3199"/>
            <a:alphaOff val="0"/>
          </a:schemeClr>
        </a:solidFill>
        <a:ln w="15875" cap="flat" cmpd="sng" algn="ctr">
          <a:solidFill>
            <a:schemeClr val="accent3">
              <a:tint val="40000"/>
              <a:alpha val="90000"/>
              <a:hueOff val="8369273"/>
              <a:satOff val="-27250"/>
              <a:lumOff val="-31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a:t>
          </a:r>
          <a:r>
            <a:rPr lang="en-US" sz="2000" b="1" kern="1200" dirty="0" smtClean="0">
              <a:solidFill>
                <a:schemeClr val="accent2">
                  <a:lumMod val="75000"/>
                </a:schemeClr>
              </a:solidFill>
            </a:rPr>
            <a:t>Name</a:t>
          </a:r>
          <a:r>
            <a:rPr lang="en-US" sz="2000" kern="1200" dirty="0" smtClean="0"/>
            <a:t>]</a:t>
          </a:r>
          <a:endParaRPr lang="en-US" sz="2000" kern="1200" dirty="0"/>
        </a:p>
        <a:p>
          <a:pPr marL="228600" lvl="1" indent="-228600" algn="l" defTabSz="889000">
            <a:lnSpc>
              <a:spcPct val="90000"/>
            </a:lnSpc>
            <a:spcBef>
              <a:spcPct val="0"/>
            </a:spcBef>
            <a:spcAft>
              <a:spcPct val="15000"/>
            </a:spcAft>
            <a:buChar char="••"/>
          </a:pPr>
          <a:r>
            <a:rPr lang="en-US" sz="2000" kern="1200" dirty="0" smtClean="0"/>
            <a:t>[</a:t>
          </a:r>
          <a:r>
            <a:rPr lang="en-US" sz="2000" b="1" kern="1200" dirty="0" smtClean="0">
              <a:solidFill>
                <a:schemeClr val="accent2">
                  <a:lumMod val="75000"/>
                </a:schemeClr>
              </a:solidFill>
            </a:rPr>
            <a:t>Title</a:t>
          </a:r>
          <a:r>
            <a:rPr lang="en-US" sz="2000" kern="1200" dirty="0" smtClean="0"/>
            <a:t>]</a:t>
          </a:r>
          <a:endParaRPr lang="en-US" sz="2000" kern="1200" dirty="0"/>
        </a:p>
        <a:p>
          <a:pPr marL="228600" lvl="1" indent="-228600" algn="l" defTabSz="889000">
            <a:lnSpc>
              <a:spcPct val="90000"/>
            </a:lnSpc>
            <a:spcBef>
              <a:spcPct val="0"/>
            </a:spcBef>
            <a:spcAft>
              <a:spcPct val="15000"/>
            </a:spcAft>
            <a:buChar char="••"/>
          </a:pPr>
          <a:r>
            <a:rPr lang="en-US" sz="2000" kern="1200" dirty="0" smtClean="0"/>
            <a:t>[</a:t>
          </a:r>
          <a:r>
            <a:rPr lang="en-US" sz="2000" b="1" kern="1200" dirty="0" smtClean="0">
              <a:solidFill>
                <a:schemeClr val="accent2">
                  <a:lumMod val="75000"/>
                </a:schemeClr>
              </a:solidFill>
            </a:rPr>
            <a:t>Email</a:t>
          </a:r>
          <a:r>
            <a:rPr lang="en-US" sz="2000" kern="1200" dirty="0" smtClean="0"/>
            <a:t>]</a:t>
          </a:r>
          <a:endParaRPr lang="en-US" sz="2000" kern="1200" dirty="0"/>
        </a:p>
        <a:p>
          <a:pPr marL="228600" lvl="1" indent="-228600" algn="l" defTabSz="889000">
            <a:lnSpc>
              <a:spcPct val="90000"/>
            </a:lnSpc>
            <a:spcBef>
              <a:spcPct val="0"/>
            </a:spcBef>
            <a:spcAft>
              <a:spcPct val="15000"/>
            </a:spcAft>
            <a:buChar char="••"/>
          </a:pPr>
          <a:r>
            <a:rPr lang="en-US" sz="2000" kern="1200" dirty="0" smtClean="0"/>
            <a:t>[</a:t>
          </a:r>
          <a:r>
            <a:rPr lang="en-US" sz="2000" b="1" kern="1200" dirty="0" smtClean="0">
              <a:solidFill>
                <a:schemeClr val="accent2">
                  <a:lumMod val="75000"/>
                </a:schemeClr>
              </a:solidFill>
            </a:rPr>
            <a:t>Phone</a:t>
          </a:r>
          <a:r>
            <a:rPr lang="en-US" sz="2000" kern="1200" dirty="0" smtClean="0"/>
            <a:t>]</a:t>
          </a:r>
          <a:endParaRPr lang="en-US" sz="2000" kern="1200" dirty="0"/>
        </a:p>
        <a:p>
          <a:pPr marL="228600" lvl="1" indent="-228600" algn="l" defTabSz="889000">
            <a:lnSpc>
              <a:spcPct val="90000"/>
            </a:lnSpc>
            <a:spcBef>
              <a:spcPct val="0"/>
            </a:spcBef>
            <a:spcAft>
              <a:spcPct val="15000"/>
            </a:spcAft>
            <a:buChar char="••"/>
          </a:pPr>
          <a:r>
            <a:rPr lang="en-US" sz="2000" kern="1200" dirty="0" smtClean="0"/>
            <a:t>[</a:t>
          </a:r>
          <a:r>
            <a:rPr lang="en-US" sz="2000" b="1" kern="1200" dirty="0" smtClean="0">
              <a:solidFill>
                <a:schemeClr val="accent2">
                  <a:lumMod val="75000"/>
                </a:schemeClr>
              </a:solidFill>
            </a:rPr>
            <a:t>Photo</a:t>
          </a:r>
          <a:r>
            <a:rPr lang="en-US" sz="2000" kern="1200" dirty="0" smtClean="0"/>
            <a:t>] (optional)</a:t>
          </a:r>
          <a:endParaRPr lang="en-US" sz="2000" kern="1200" dirty="0"/>
        </a:p>
      </dsp:txBody>
      <dsp:txXfrm>
        <a:off x="5242941" y="1098891"/>
        <a:ext cx="2298501" cy="22941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E43A7-41B5-4035-83BA-203056BA38FA}">
      <dsp:nvSpPr>
        <dsp:cNvPr id="0" name=""/>
        <dsp:cNvSpPr/>
      </dsp:nvSpPr>
      <dsp:spPr>
        <a:xfrm>
          <a:off x="0" y="183628"/>
          <a:ext cx="2298501" cy="906938"/>
        </a:xfrm>
        <a:prstGeom prst="rect">
          <a:avLst/>
        </a:prstGeom>
        <a:solidFill>
          <a:srgbClr val="A1AD2D"/>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0">
            <a:lnSpc>
              <a:spcPct val="90000"/>
            </a:lnSpc>
            <a:spcBef>
              <a:spcPct val="0"/>
            </a:spcBef>
            <a:spcAft>
              <a:spcPct val="35000"/>
            </a:spcAft>
          </a:pPr>
          <a:r>
            <a:rPr lang="en-US" sz="2500" b="1" kern="1200" dirty="0" smtClean="0"/>
            <a:t>Civil Rights Coordinator</a:t>
          </a:r>
          <a:endParaRPr lang="en-US" sz="2500" b="1" kern="1200" dirty="0"/>
        </a:p>
      </dsp:txBody>
      <dsp:txXfrm>
        <a:off x="0" y="183628"/>
        <a:ext cx="2298501" cy="906938"/>
      </dsp:txXfrm>
    </dsp:sp>
    <dsp:sp modelId="{045D71E7-1E60-44B9-AE56-9242005E6174}">
      <dsp:nvSpPr>
        <dsp:cNvPr id="0" name=""/>
        <dsp:cNvSpPr/>
      </dsp:nvSpPr>
      <dsp:spPr>
        <a:xfrm>
          <a:off x="2357" y="1086894"/>
          <a:ext cx="2298501" cy="2310174"/>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a:t>
          </a:r>
          <a:r>
            <a:rPr lang="en-US" sz="2000" b="1" kern="1200" dirty="0" smtClean="0">
              <a:solidFill>
                <a:schemeClr val="accent2">
                  <a:lumMod val="75000"/>
                </a:schemeClr>
              </a:solidFill>
            </a:rPr>
            <a:t>Name</a:t>
          </a:r>
          <a:r>
            <a:rPr lang="en-US" sz="2000" kern="1200" dirty="0" smtClean="0"/>
            <a:t>]</a:t>
          </a:r>
          <a:endParaRPr lang="en-US" sz="2000" kern="1200" dirty="0"/>
        </a:p>
        <a:p>
          <a:pPr marL="228600" lvl="1" indent="-228600" algn="l" defTabSz="889000">
            <a:lnSpc>
              <a:spcPct val="90000"/>
            </a:lnSpc>
            <a:spcBef>
              <a:spcPct val="0"/>
            </a:spcBef>
            <a:spcAft>
              <a:spcPct val="15000"/>
            </a:spcAft>
            <a:buChar char="••"/>
          </a:pPr>
          <a:r>
            <a:rPr lang="en-US" sz="2000" kern="1200" dirty="0" smtClean="0"/>
            <a:t>[</a:t>
          </a:r>
          <a:r>
            <a:rPr lang="en-US" sz="2000" b="1" kern="1200" dirty="0" smtClean="0">
              <a:solidFill>
                <a:schemeClr val="accent2">
                  <a:lumMod val="75000"/>
                </a:schemeClr>
              </a:solidFill>
            </a:rPr>
            <a:t>Title</a:t>
          </a:r>
          <a:r>
            <a:rPr lang="en-US" sz="2000" kern="1200" dirty="0" smtClean="0"/>
            <a:t>]</a:t>
          </a:r>
          <a:endParaRPr lang="en-US" sz="2000" kern="1200" dirty="0"/>
        </a:p>
        <a:p>
          <a:pPr marL="228600" lvl="1" indent="-228600" algn="l" defTabSz="889000">
            <a:lnSpc>
              <a:spcPct val="90000"/>
            </a:lnSpc>
            <a:spcBef>
              <a:spcPct val="0"/>
            </a:spcBef>
            <a:spcAft>
              <a:spcPct val="15000"/>
            </a:spcAft>
            <a:buChar char="••"/>
          </a:pPr>
          <a:r>
            <a:rPr lang="en-US" sz="2000" kern="1200" dirty="0" smtClean="0"/>
            <a:t>[</a:t>
          </a:r>
          <a:r>
            <a:rPr lang="en-US" sz="2000" b="1" kern="1200" dirty="0" smtClean="0">
              <a:solidFill>
                <a:schemeClr val="accent2">
                  <a:lumMod val="75000"/>
                </a:schemeClr>
              </a:solidFill>
            </a:rPr>
            <a:t>Email</a:t>
          </a:r>
          <a:r>
            <a:rPr lang="en-US" sz="2000" kern="1200" dirty="0" smtClean="0"/>
            <a:t>]</a:t>
          </a:r>
          <a:endParaRPr lang="en-US" sz="2000" kern="1200" dirty="0"/>
        </a:p>
        <a:p>
          <a:pPr marL="228600" lvl="1" indent="-228600" algn="l" defTabSz="889000">
            <a:lnSpc>
              <a:spcPct val="90000"/>
            </a:lnSpc>
            <a:spcBef>
              <a:spcPct val="0"/>
            </a:spcBef>
            <a:spcAft>
              <a:spcPct val="15000"/>
            </a:spcAft>
            <a:buChar char="••"/>
          </a:pPr>
          <a:r>
            <a:rPr lang="en-US" sz="2000" kern="1200" dirty="0" smtClean="0"/>
            <a:t>[</a:t>
          </a:r>
          <a:r>
            <a:rPr lang="en-US" sz="2000" b="1" kern="1200" dirty="0" smtClean="0">
              <a:solidFill>
                <a:schemeClr val="accent2">
                  <a:lumMod val="75000"/>
                </a:schemeClr>
              </a:solidFill>
            </a:rPr>
            <a:t>Phone</a:t>
          </a:r>
          <a:r>
            <a:rPr lang="en-US" sz="2000" kern="1200" dirty="0" smtClean="0"/>
            <a:t>]</a:t>
          </a:r>
          <a:endParaRPr lang="en-US" sz="2000" kern="1200" dirty="0"/>
        </a:p>
        <a:p>
          <a:pPr marL="228600" lvl="1" indent="-228600" algn="l" defTabSz="889000">
            <a:lnSpc>
              <a:spcPct val="90000"/>
            </a:lnSpc>
            <a:spcBef>
              <a:spcPct val="0"/>
            </a:spcBef>
            <a:spcAft>
              <a:spcPct val="15000"/>
            </a:spcAft>
            <a:buChar char="••"/>
          </a:pPr>
          <a:r>
            <a:rPr lang="en-US" sz="2000" kern="1200" dirty="0" smtClean="0"/>
            <a:t>[</a:t>
          </a:r>
          <a:r>
            <a:rPr lang="en-US" sz="2000" b="1" kern="1200" dirty="0" smtClean="0">
              <a:solidFill>
                <a:schemeClr val="accent2">
                  <a:lumMod val="75000"/>
                </a:schemeClr>
              </a:solidFill>
            </a:rPr>
            <a:t>Photo</a:t>
          </a:r>
          <a:r>
            <a:rPr lang="en-US" sz="2000" kern="1200" dirty="0" smtClean="0"/>
            <a:t>] (optional)</a:t>
          </a:r>
          <a:endParaRPr lang="en-US" sz="2000" kern="1200" dirty="0"/>
        </a:p>
      </dsp:txBody>
      <dsp:txXfrm>
        <a:off x="2357" y="1086894"/>
        <a:ext cx="2298501" cy="2310174"/>
      </dsp:txXfrm>
    </dsp:sp>
    <dsp:sp modelId="{9F28F0B5-12D9-4263-A9A9-86B23E43E30C}">
      <dsp:nvSpPr>
        <dsp:cNvPr id="0" name=""/>
        <dsp:cNvSpPr/>
      </dsp:nvSpPr>
      <dsp:spPr>
        <a:xfrm>
          <a:off x="2622649" y="171555"/>
          <a:ext cx="2298501" cy="906938"/>
        </a:xfrm>
        <a:prstGeom prst="rect">
          <a:avLst/>
        </a:prstGeom>
        <a:solidFill>
          <a:schemeClr val="accent3">
            <a:hueOff val="4091142"/>
            <a:satOff val="-9957"/>
            <a:lumOff val="-5588"/>
            <a:alphaOff val="0"/>
          </a:schemeClr>
        </a:solidFill>
        <a:ln w="15875" cap="flat" cmpd="sng" algn="ctr">
          <a:solidFill>
            <a:schemeClr val="accent3">
              <a:hueOff val="4091142"/>
              <a:satOff val="-9957"/>
              <a:lumOff val="-55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0">
            <a:lnSpc>
              <a:spcPct val="90000"/>
            </a:lnSpc>
            <a:spcBef>
              <a:spcPct val="0"/>
            </a:spcBef>
            <a:spcAft>
              <a:spcPct val="35000"/>
            </a:spcAft>
          </a:pPr>
          <a:r>
            <a:rPr lang="en-US" sz="2500" b="1" kern="1200" dirty="0" smtClean="0"/>
            <a:t>Title IX Coordinator</a:t>
          </a:r>
          <a:endParaRPr lang="en-US" sz="2500" b="1" kern="1200" dirty="0"/>
        </a:p>
      </dsp:txBody>
      <dsp:txXfrm>
        <a:off x="2622649" y="171555"/>
        <a:ext cx="2298501" cy="906938"/>
      </dsp:txXfrm>
    </dsp:sp>
    <dsp:sp modelId="{01BDFB16-5D7C-41B1-9F22-6F11D9270BCE}">
      <dsp:nvSpPr>
        <dsp:cNvPr id="0" name=""/>
        <dsp:cNvSpPr/>
      </dsp:nvSpPr>
      <dsp:spPr>
        <a:xfrm>
          <a:off x="2622649" y="1080468"/>
          <a:ext cx="2298501" cy="2318741"/>
        </a:xfrm>
        <a:prstGeom prst="rect">
          <a:avLst/>
        </a:prstGeom>
        <a:solidFill>
          <a:schemeClr val="accent3">
            <a:tint val="40000"/>
            <a:alpha val="90000"/>
            <a:hueOff val="4184637"/>
            <a:satOff val="-13625"/>
            <a:lumOff val="-1599"/>
            <a:alphaOff val="0"/>
          </a:schemeClr>
        </a:solidFill>
        <a:ln w="15875" cap="flat" cmpd="sng" algn="ctr">
          <a:solidFill>
            <a:schemeClr val="accent3">
              <a:tint val="40000"/>
              <a:alpha val="90000"/>
              <a:hueOff val="4184637"/>
              <a:satOff val="-13625"/>
              <a:lumOff val="-15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a:t>
          </a:r>
          <a:r>
            <a:rPr lang="en-US" sz="2000" b="1" kern="1200" dirty="0" smtClean="0">
              <a:solidFill>
                <a:schemeClr val="accent2">
                  <a:lumMod val="75000"/>
                </a:schemeClr>
              </a:solidFill>
            </a:rPr>
            <a:t>Name</a:t>
          </a:r>
          <a:r>
            <a:rPr lang="en-US" sz="2000" kern="1200" dirty="0" smtClean="0"/>
            <a:t>]</a:t>
          </a:r>
          <a:endParaRPr lang="en-US" sz="2000" kern="1200" dirty="0"/>
        </a:p>
        <a:p>
          <a:pPr marL="228600" lvl="1" indent="-228600" algn="l" defTabSz="889000">
            <a:lnSpc>
              <a:spcPct val="90000"/>
            </a:lnSpc>
            <a:spcBef>
              <a:spcPct val="0"/>
            </a:spcBef>
            <a:spcAft>
              <a:spcPct val="15000"/>
            </a:spcAft>
            <a:buChar char="••"/>
          </a:pPr>
          <a:r>
            <a:rPr lang="en-US" sz="2000" kern="1200" dirty="0" smtClean="0"/>
            <a:t>[</a:t>
          </a:r>
          <a:r>
            <a:rPr lang="en-US" sz="2000" b="1" kern="1200" dirty="0" smtClean="0">
              <a:solidFill>
                <a:schemeClr val="accent2">
                  <a:lumMod val="75000"/>
                </a:schemeClr>
              </a:solidFill>
            </a:rPr>
            <a:t>Title</a:t>
          </a:r>
          <a:r>
            <a:rPr lang="en-US" sz="2000" kern="1200" dirty="0" smtClean="0"/>
            <a:t>]</a:t>
          </a:r>
          <a:endParaRPr lang="en-US" sz="2000" kern="1200" dirty="0"/>
        </a:p>
        <a:p>
          <a:pPr marL="228600" lvl="1" indent="-228600" algn="l" defTabSz="889000">
            <a:lnSpc>
              <a:spcPct val="90000"/>
            </a:lnSpc>
            <a:spcBef>
              <a:spcPct val="0"/>
            </a:spcBef>
            <a:spcAft>
              <a:spcPct val="15000"/>
            </a:spcAft>
            <a:buChar char="••"/>
          </a:pPr>
          <a:r>
            <a:rPr lang="en-US" sz="2000" kern="1200" dirty="0" smtClean="0"/>
            <a:t>[</a:t>
          </a:r>
          <a:r>
            <a:rPr lang="en-US" sz="2000" b="1" kern="1200" dirty="0" smtClean="0">
              <a:solidFill>
                <a:schemeClr val="accent2">
                  <a:lumMod val="75000"/>
                </a:schemeClr>
              </a:solidFill>
            </a:rPr>
            <a:t>Email</a:t>
          </a:r>
          <a:r>
            <a:rPr lang="en-US" sz="2000" kern="1200" dirty="0" smtClean="0"/>
            <a:t>]</a:t>
          </a:r>
          <a:endParaRPr lang="en-US" sz="2000" kern="1200" dirty="0"/>
        </a:p>
        <a:p>
          <a:pPr marL="228600" lvl="1" indent="-228600" algn="l" defTabSz="889000">
            <a:lnSpc>
              <a:spcPct val="90000"/>
            </a:lnSpc>
            <a:spcBef>
              <a:spcPct val="0"/>
            </a:spcBef>
            <a:spcAft>
              <a:spcPct val="15000"/>
            </a:spcAft>
            <a:buChar char="••"/>
          </a:pPr>
          <a:r>
            <a:rPr lang="en-US" sz="2000" kern="1200" dirty="0" smtClean="0"/>
            <a:t>[</a:t>
          </a:r>
          <a:r>
            <a:rPr lang="en-US" sz="2000" b="1" kern="1200" dirty="0" smtClean="0">
              <a:solidFill>
                <a:schemeClr val="accent2">
                  <a:lumMod val="75000"/>
                </a:schemeClr>
              </a:solidFill>
            </a:rPr>
            <a:t>Phone</a:t>
          </a:r>
          <a:r>
            <a:rPr lang="en-US" sz="2000" kern="1200" dirty="0" smtClean="0"/>
            <a:t>]</a:t>
          </a:r>
          <a:endParaRPr lang="en-US" sz="2000" kern="1200" dirty="0"/>
        </a:p>
        <a:p>
          <a:pPr marL="228600" lvl="1" indent="-228600" algn="l" defTabSz="889000">
            <a:lnSpc>
              <a:spcPct val="90000"/>
            </a:lnSpc>
            <a:spcBef>
              <a:spcPct val="0"/>
            </a:spcBef>
            <a:spcAft>
              <a:spcPct val="15000"/>
            </a:spcAft>
            <a:buChar char="••"/>
          </a:pPr>
          <a:r>
            <a:rPr lang="en-US" sz="2000" kern="1200" dirty="0" smtClean="0"/>
            <a:t>[</a:t>
          </a:r>
          <a:r>
            <a:rPr lang="en-US" sz="2000" b="1" kern="1200" dirty="0" smtClean="0">
              <a:solidFill>
                <a:schemeClr val="accent2">
                  <a:lumMod val="75000"/>
                </a:schemeClr>
              </a:solidFill>
            </a:rPr>
            <a:t>Photo</a:t>
          </a:r>
          <a:r>
            <a:rPr lang="en-US" sz="2000" kern="1200" dirty="0" smtClean="0"/>
            <a:t>] (optional)</a:t>
          </a:r>
          <a:endParaRPr lang="en-US" sz="2000" kern="1200" dirty="0"/>
        </a:p>
      </dsp:txBody>
      <dsp:txXfrm>
        <a:off x="2622649" y="1080468"/>
        <a:ext cx="2298501" cy="2318741"/>
      </dsp:txXfrm>
    </dsp:sp>
    <dsp:sp modelId="{874B5D72-7AED-4672-B205-5914B0EC116A}">
      <dsp:nvSpPr>
        <dsp:cNvPr id="0" name=""/>
        <dsp:cNvSpPr/>
      </dsp:nvSpPr>
      <dsp:spPr>
        <a:xfrm>
          <a:off x="5245298" y="185741"/>
          <a:ext cx="2298501" cy="906938"/>
        </a:xfrm>
        <a:prstGeom prst="rect">
          <a:avLst/>
        </a:prstGeom>
        <a:solidFill>
          <a:schemeClr val="accent3">
            <a:hueOff val="8182284"/>
            <a:satOff val="-19914"/>
            <a:lumOff val="-11175"/>
            <a:alphaOff val="0"/>
          </a:schemeClr>
        </a:solidFill>
        <a:ln w="15875" cap="flat" cmpd="sng" algn="ctr">
          <a:solidFill>
            <a:schemeClr val="accent3">
              <a:hueOff val="8182284"/>
              <a:satOff val="-19914"/>
              <a:lumOff val="-1117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0">
            <a:lnSpc>
              <a:spcPct val="90000"/>
            </a:lnSpc>
            <a:spcBef>
              <a:spcPct val="0"/>
            </a:spcBef>
            <a:spcAft>
              <a:spcPct val="35000"/>
            </a:spcAft>
          </a:pPr>
          <a:r>
            <a:rPr lang="en-US" sz="2500" b="1" kern="1200" smtClean="0"/>
            <a:t>Section 504 Coordinator</a:t>
          </a:r>
          <a:endParaRPr lang="en-US" sz="2500" b="1" kern="1200"/>
        </a:p>
      </dsp:txBody>
      <dsp:txXfrm>
        <a:off x="5245298" y="185741"/>
        <a:ext cx="2298501" cy="906938"/>
      </dsp:txXfrm>
    </dsp:sp>
    <dsp:sp modelId="{24F17D45-9728-4C21-B716-1AB5FED1835C}">
      <dsp:nvSpPr>
        <dsp:cNvPr id="0" name=""/>
        <dsp:cNvSpPr/>
      </dsp:nvSpPr>
      <dsp:spPr>
        <a:xfrm>
          <a:off x="5242941" y="1098891"/>
          <a:ext cx="2298501" cy="2294178"/>
        </a:xfrm>
        <a:prstGeom prst="rect">
          <a:avLst/>
        </a:prstGeom>
        <a:solidFill>
          <a:schemeClr val="accent3">
            <a:tint val="40000"/>
            <a:alpha val="90000"/>
            <a:hueOff val="8369273"/>
            <a:satOff val="-27250"/>
            <a:lumOff val="-3199"/>
            <a:alphaOff val="0"/>
          </a:schemeClr>
        </a:solidFill>
        <a:ln w="15875" cap="flat" cmpd="sng" algn="ctr">
          <a:solidFill>
            <a:schemeClr val="accent3">
              <a:tint val="40000"/>
              <a:alpha val="90000"/>
              <a:hueOff val="8369273"/>
              <a:satOff val="-27250"/>
              <a:lumOff val="-31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a:t>
          </a:r>
          <a:r>
            <a:rPr lang="en-US" sz="2000" b="1" kern="1200" dirty="0" smtClean="0">
              <a:solidFill>
                <a:schemeClr val="accent2">
                  <a:lumMod val="75000"/>
                </a:schemeClr>
              </a:solidFill>
            </a:rPr>
            <a:t>Name</a:t>
          </a:r>
          <a:r>
            <a:rPr lang="en-US" sz="2000" kern="1200" dirty="0" smtClean="0"/>
            <a:t>]</a:t>
          </a:r>
          <a:endParaRPr lang="en-US" sz="2000" kern="1200" dirty="0"/>
        </a:p>
        <a:p>
          <a:pPr marL="228600" lvl="1" indent="-228600" algn="l" defTabSz="889000">
            <a:lnSpc>
              <a:spcPct val="90000"/>
            </a:lnSpc>
            <a:spcBef>
              <a:spcPct val="0"/>
            </a:spcBef>
            <a:spcAft>
              <a:spcPct val="15000"/>
            </a:spcAft>
            <a:buChar char="••"/>
          </a:pPr>
          <a:r>
            <a:rPr lang="en-US" sz="2000" kern="1200" dirty="0" smtClean="0"/>
            <a:t>[</a:t>
          </a:r>
          <a:r>
            <a:rPr lang="en-US" sz="2000" b="1" kern="1200" dirty="0" smtClean="0">
              <a:solidFill>
                <a:schemeClr val="accent2">
                  <a:lumMod val="75000"/>
                </a:schemeClr>
              </a:solidFill>
            </a:rPr>
            <a:t>Title</a:t>
          </a:r>
          <a:r>
            <a:rPr lang="en-US" sz="2000" kern="1200" dirty="0" smtClean="0"/>
            <a:t>]</a:t>
          </a:r>
          <a:endParaRPr lang="en-US" sz="2000" kern="1200" dirty="0"/>
        </a:p>
        <a:p>
          <a:pPr marL="228600" lvl="1" indent="-228600" algn="l" defTabSz="889000">
            <a:lnSpc>
              <a:spcPct val="90000"/>
            </a:lnSpc>
            <a:spcBef>
              <a:spcPct val="0"/>
            </a:spcBef>
            <a:spcAft>
              <a:spcPct val="15000"/>
            </a:spcAft>
            <a:buChar char="••"/>
          </a:pPr>
          <a:r>
            <a:rPr lang="en-US" sz="2000" kern="1200" dirty="0" smtClean="0"/>
            <a:t>[</a:t>
          </a:r>
          <a:r>
            <a:rPr lang="en-US" sz="2000" b="1" kern="1200" dirty="0" smtClean="0">
              <a:solidFill>
                <a:schemeClr val="accent2">
                  <a:lumMod val="75000"/>
                </a:schemeClr>
              </a:solidFill>
            </a:rPr>
            <a:t>Email</a:t>
          </a:r>
          <a:r>
            <a:rPr lang="en-US" sz="2000" kern="1200" dirty="0" smtClean="0"/>
            <a:t>]</a:t>
          </a:r>
          <a:endParaRPr lang="en-US" sz="2000" kern="1200" dirty="0"/>
        </a:p>
        <a:p>
          <a:pPr marL="228600" lvl="1" indent="-228600" algn="l" defTabSz="889000">
            <a:lnSpc>
              <a:spcPct val="90000"/>
            </a:lnSpc>
            <a:spcBef>
              <a:spcPct val="0"/>
            </a:spcBef>
            <a:spcAft>
              <a:spcPct val="15000"/>
            </a:spcAft>
            <a:buChar char="••"/>
          </a:pPr>
          <a:r>
            <a:rPr lang="en-US" sz="2000" kern="1200" dirty="0" smtClean="0"/>
            <a:t>[</a:t>
          </a:r>
          <a:r>
            <a:rPr lang="en-US" sz="2000" b="1" kern="1200" dirty="0" smtClean="0">
              <a:solidFill>
                <a:schemeClr val="accent2">
                  <a:lumMod val="75000"/>
                </a:schemeClr>
              </a:solidFill>
            </a:rPr>
            <a:t>Phone</a:t>
          </a:r>
          <a:r>
            <a:rPr lang="en-US" sz="2000" kern="1200" dirty="0" smtClean="0"/>
            <a:t>]</a:t>
          </a:r>
          <a:endParaRPr lang="en-US" sz="2000" kern="1200" dirty="0"/>
        </a:p>
        <a:p>
          <a:pPr marL="228600" lvl="1" indent="-228600" algn="l" defTabSz="889000">
            <a:lnSpc>
              <a:spcPct val="90000"/>
            </a:lnSpc>
            <a:spcBef>
              <a:spcPct val="0"/>
            </a:spcBef>
            <a:spcAft>
              <a:spcPct val="15000"/>
            </a:spcAft>
            <a:buChar char="••"/>
          </a:pPr>
          <a:r>
            <a:rPr lang="en-US" sz="2000" kern="1200" dirty="0" smtClean="0"/>
            <a:t>[</a:t>
          </a:r>
          <a:r>
            <a:rPr lang="en-US" sz="2000" b="1" kern="1200" dirty="0" smtClean="0">
              <a:solidFill>
                <a:schemeClr val="accent2">
                  <a:lumMod val="75000"/>
                </a:schemeClr>
              </a:solidFill>
            </a:rPr>
            <a:t>Photo</a:t>
          </a:r>
          <a:r>
            <a:rPr lang="en-US" sz="2000" kern="1200" dirty="0" smtClean="0"/>
            <a:t>] (optional)</a:t>
          </a:r>
          <a:endParaRPr lang="en-US" sz="2000" kern="1200" dirty="0"/>
        </a:p>
      </dsp:txBody>
      <dsp:txXfrm>
        <a:off x="5242941" y="1098891"/>
        <a:ext cx="2298501" cy="22941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5B581-B6C0-46F0-BFA8-3EB6EA0C4FF9}">
      <dsp:nvSpPr>
        <dsp:cNvPr id="0" name=""/>
        <dsp:cNvSpPr/>
      </dsp:nvSpPr>
      <dsp:spPr>
        <a:xfrm>
          <a:off x="865293" y="0"/>
          <a:ext cx="7200265" cy="363871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C065D3-26A8-4D29-AB67-67F4046D30BE}">
      <dsp:nvSpPr>
        <dsp:cNvPr id="0" name=""/>
        <dsp:cNvSpPr/>
      </dsp:nvSpPr>
      <dsp:spPr>
        <a:xfrm>
          <a:off x="0" y="1091613"/>
          <a:ext cx="2541270" cy="1455484"/>
        </a:xfrm>
        <a:prstGeom prst="roundRect">
          <a:avLst/>
        </a:prstGeom>
        <a:solidFill>
          <a:srgbClr val="BF4C49"/>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Complaint to School District</a:t>
          </a:r>
        </a:p>
        <a:p>
          <a:pPr lvl="0" algn="ctr" defTabSz="1066800">
            <a:lnSpc>
              <a:spcPct val="90000"/>
            </a:lnSpc>
            <a:spcBef>
              <a:spcPct val="0"/>
            </a:spcBef>
            <a:spcAft>
              <a:spcPct val="35000"/>
            </a:spcAft>
          </a:pPr>
          <a:r>
            <a:rPr lang="en-US" sz="1400" i="1" kern="1200" dirty="0" smtClean="0"/>
            <a:t>WAC 392-190-065</a:t>
          </a:r>
          <a:endParaRPr lang="en-US" sz="1400" i="1" kern="1200" dirty="0"/>
        </a:p>
      </dsp:txBody>
      <dsp:txXfrm>
        <a:off x="71051" y="1162664"/>
        <a:ext cx="2399168" cy="1313382"/>
      </dsp:txXfrm>
    </dsp:sp>
    <dsp:sp modelId="{97C9762B-FBD1-4A69-945B-198C06A3FAC4}">
      <dsp:nvSpPr>
        <dsp:cNvPr id="0" name=""/>
        <dsp:cNvSpPr/>
      </dsp:nvSpPr>
      <dsp:spPr>
        <a:xfrm>
          <a:off x="2964814" y="1091613"/>
          <a:ext cx="2541270" cy="1455484"/>
        </a:xfrm>
        <a:prstGeom prst="roundRect">
          <a:avLst/>
        </a:prstGeom>
        <a:solidFill>
          <a:schemeClr val="bg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Appeal to   School Board</a:t>
          </a:r>
        </a:p>
        <a:p>
          <a:pPr lvl="0" algn="ctr" defTabSz="1066800">
            <a:lnSpc>
              <a:spcPct val="90000"/>
            </a:lnSpc>
            <a:spcBef>
              <a:spcPct val="0"/>
            </a:spcBef>
            <a:spcAft>
              <a:spcPct val="35000"/>
            </a:spcAft>
          </a:pPr>
          <a:r>
            <a:rPr lang="en-US" sz="1400" i="1" kern="1200" dirty="0" smtClean="0"/>
            <a:t>WAC 392-190-070</a:t>
          </a:r>
          <a:endParaRPr lang="en-US" sz="1400" i="1" kern="1200" dirty="0"/>
        </a:p>
      </dsp:txBody>
      <dsp:txXfrm>
        <a:off x="3035865" y="1162664"/>
        <a:ext cx="2399168" cy="1313382"/>
      </dsp:txXfrm>
    </dsp:sp>
    <dsp:sp modelId="{CBC5D040-14C0-44FB-969B-AFDBAC572E29}">
      <dsp:nvSpPr>
        <dsp:cNvPr id="0" name=""/>
        <dsp:cNvSpPr/>
      </dsp:nvSpPr>
      <dsp:spPr>
        <a:xfrm>
          <a:off x="5929630" y="1091613"/>
          <a:ext cx="2541270" cy="1455484"/>
        </a:xfrm>
        <a:prstGeom prst="roundRect">
          <a:avLst/>
        </a:prstGeom>
        <a:solidFill>
          <a:schemeClr val="bg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Complaint to OSPI</a:t>
          </a:r>
        </a:p>
        <a:p>
          <a:pPr lvl="0" algn="ctr" defTabSz="1066800">
            <a:lnSpc>
              <a:spcPct val="90000"/>
            </a:lnSpc>
            <a:spcBef>
              <a:spcPct val="0"/>
            </a:spcBef>
            <a:spcAft>
              <a:spcPct val="35000"/>
            </a:spcAft>
          </a:pPr>
          <a:r>
            <a:rPr lang="en-US" sz="1400" i="1" kern="1200" dirty="0" smtClean="0"/>
            <a:t>WAC 392-190-075</a:t>
          </a:r>
          <a:endParaRPr lang="en-US" sz="1400" i="1" kern="1200" dirty="0"/>
        </a:p>
      </dsp:txBody>
      <dsp:txXfrm>
        <a:off x="6000681" y="1162664"/>
        <a:ext cx="2399168" cy="13133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5B581-B6C0-46F0-BFA8-3EB6EA0C4FF9}">
      <dsp:nvSpPr>
        <dsp:cNvPr id="0" name=""/>
        <dsp:cNvSpPr/>
      </dsp:nvSpPr>
      <dsp:spPr>
        <a:xfrm>
          <a:off x="865293" y="0"/>
          <a:ext cx="7200265" cy="363871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C065D3-26A8-4D29-AB67-67F4046D30BE}">
      <dsp:nvSpPr>
        <dsp:cNvPr id="0" name=""/>
        <dsp:cNvSpPr/>
      </dsp:nvSpPr>
      <dsp:spPr>
        <a:xfrm>
          <a:off x="0" y="1091613"/>
          <a:ext cx="2541270" cy="1455484"/>
        </a:xfrm>
        <a:prstGeom prst="round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Complaint to School District</a:t>
          </a:r>
        </a:p>
        <a:p>
          <a:pPr lvl="0" algn="ctr" defTabSz="1066800">
            <a:lnSpc>
              <a:spcPct val="90000"/>
            </a:lnSpc>
            <a:spcBef>
              <a:spcPct val="0"/>
            </a:spcBef>
            <a:spcAft>
              <a:spcPct val="35000"/>
            </a:spcAft>
          </a:pPr>
          <a:r>
            <a:rPr lang="en-US" sz="1400" i="1" kern="1200" dirty="0" smtClean="0"/>
            <a:t>WAC 392-190-065</a:t>
          </a:r>
          <a:endParaRPr lang="en-US" sz="1400" i="1" kern="1200" dirty="0"/>
        </a:p>
      </dsp:txBody>
      <dsp:txXfrm>
        <a:off x="71051" y="1162664"/>
        <a:ext cx="2399168" cy="1313382"/>
      </dsp:txXfrm>
    </dsp:sp>
    <dsp:sp modelId="{97C9762B-FBD1-4A69-945B-198C06A3FAC4}">
      <dsp:nvSpPr>
        <dsp:cNvPr id="0" name=""/>
        <dsp:cNvSpPr/>
      </dsp:nvSpPr>
      <dsp:spPr>
        <a:xfrm>
          <a:off x="2964814" y="1091613"/>
          <a:ext cx="2541270" cy="1455484"/>
        </a:xfrm>
        <a:prstGeom prst="roundRect">
          <a:avLst/>
        </a:prstGeom>
        <a:solidFill>
          <a:srgbClr val="949F29"/>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Appeal to   School Board</a:t>
          </a:r>
        </a:p>
        <a:p>
          <a:pPr lvl="0" algn="ctr" defTabSz="1066800">
            <a:lnSpc>
              <a:spcPct val="90000"/>
            </a:lnSpc>
            <a:spcBef>
              <a:spcPct val="0"/>
            </a:spcBef>
            <a:spcAft>
              <a:spcPct val="35000"/>
            </a:spcAft>
          </a:pPr>
          <a:r>
            <a:rPr lang="en-US" sz="1400" i="1" kern="1200" dirty="0" smtClean="0"/>
            <a:t>WAC 392-190-070</a:t>
          </a:r>
          <a:endParaRPr lang="en-US" sz="1400" i="1" kern="1200" dirty="0"/>
        </a:p>
      </dsp:txBody>
      <dsp:txXfrm>
        <a:off x="3035865" y="1162664"/>
        <a:ext cx="2399168" cy="1313382"/>
      </dsp:txXfrm>
    </dsp:sp>
    <dsp:sp modelId="{CBC5D040-14C0-44FB-969B-AFDBAC572E29}">
      <dsp:nvSpPr>
        <dsp:cNvPr id="0" name=""/>
        <dsp:cNvSpPr/>
      </dsp:nvSpPr>
      <dsp:spPr>
        <a:xfrm>
          <a:off x="5929630" y="1091613"/>
          <a:ext cx="2541270" cy="1455484"/>
        </a:xfrm>
        <a:prstGeom prst="roundRect">
          <a:avLst/>
        </a:prstGeom>
        <a:solidFill>
          <a:schemeClr val="bg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Complaint to OSPI</a:t>
          </a:r>
        </a:p>
        <a:p>
          <a:pPr lvl="0" algn="ctr" defTabSz="1066800">
            <a:lnSpc>
              <a:spcPct val="90000"/>
            </a:lnSpc>
            <a:spcBef>
              <a:spcPct val="0"/>
            </a:spcBef>
            <a:spcAft>
              <a:spcPct val="35000"/>
            </a:spcAft>
          </a:pPr>
          <a:r>
            <a:rPr lang="en-US" sz="1400" i="1" kern="1200" dirty="0" smtClean="0"/>
            <a:t>WAC 392-190-075</a:t>
          </a:r>
          <a:endParaRPr lang="en-US" sz="1400" i="1" kern="1200" dirty="0"/>
        </a:p>
      </dsp:txBody>
      <dsp:txXfrm>
        <a:off x="6000681" y="1162664"/>
        <a:ext cx="2399168" cy="13133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5B581-B6C0-46F0-BFA8-3EB6EA0C4FF9}">
      <dsp:nvSpPr>
        <dsp:cNvPr id="0" name=""/>
        <dsp:cNvSpPr/>
      </dsp:nvSpPr>
      <dsp:spPr>
        <a:xfrm>
          <a:off x="865293" y="0"/>
          <a:ext cx="7200265" cy="363871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C065D3-26A8-4D29-AB67-67F4046D30BE}">
      <dsp:nvSpPr>
        <dsp:cNvPr id="0" name=""/>
        <dsp:cNvSpPr/>
      </dsp:nvSpPr>
      <dsp:spPr>
        <a:xfrm>
          <a:off x="0" y="1091613"/>
          <a:ext cx="2541270" cy="1455484"/>
        </a:xfrm>
        <a:prstGeom prst="round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Complaint to School District</a:t>
          </a:r>
        </a:p>
        <a:p>
          <a:pPr lvl="0" algn="ctr" defTabSz="1066800">
            <a:lnSpc>
              <a:spcPct val="90000"/>
            </a:lnSpc>
            <a:spcBef>
              <a:spcPct val="0"/>
            </a:spcBef>
            <a:spcAft>
              <a:spcPct val="35000"/>
            </a:spcAft>
          </a:pPr>
          <a:r>
            <a:rPr lang="en-US" sz="1400" i="1" kern="1200" dirty="0" smtClean="0"/>
            <a:t>WAC 392-190-065</a:t>
          </a:r>
          <a:endParaRPr lang="en-US" sz="1400" i="1" kern="1200" dirty="0"/>
        </a:p>
      </dsp:txBody>
      <dsp:txXfrm>
        <a:off x="71051" y="1162664"/>
        <a:ext cx="2399168" cy="1313382"/>
      </dsp:txXfrm>
    </dsp:sp>
    <dsp:sp modelId="{97C9762B-FBD1-4A69-945B-198C06A3FAC4}">
      <dsp:nvSpPr>
        <dsp:cNvPr id="0" name=""/>
        <dsp:cNvSpPr/>
      </dsp:nvSpPr>
      <dsp:spPr>
        <a:xfrm>
          <a:off x="2964814" y="1091613"/>
          <a:ext cx="2541270" cy="1455484"/>
        </a:xfrm>
        <a:prstGeom prst="roundRect">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Appeal to   School Board</a:t>
          </a:r>
        </a:p>
        <a:p>
          <a:pPr lvl="0" algn="ctr" defTabSz="1066800">
            <a:lnSpc>
              <a:spcPct val="90000"/>
            </a:lnSpc>
            <a:spcBef>
              <a:spcPct val="0"/>
            </a:spcBef>
            <a:spcAft>
              <a:spcPct val="35000"/>
            </a:spcAft>
          </a:pPr>
          <a:r>
            <a:rPr lang="en-US" sz="1400" i="1" kern="1200" dirty="0" smtClean="0"/>
            <a:t>WAC 392-190-070</a:t>
          </a:r>
          <a:endParaRPr lang="en-US" sz="1400" i="1" kern="1200" dirty="0"/>
        </a:p>
      </dsp:txBody>
      <dsp:txXfrm>
        <a:off x="3035865" y="1162664"/>
        <a:ext cx="2399168" cy="1313382"/>
      </dsp:txXfrm>
    </dsp:sp>
    <dsp:sp modelId="{CBC5D040-14C0-44FB-969B-AFDBAC572E29}">
      <dsp:nvSpPr>
        <dsp:cNvPr id="0" name=""/>
        <dsp:cNvSpPr/>
      </dsp:nvSpPr>
      <dsp:spPr>
        <a:xfrm>
          <a:off x="5929630" y="1091613"/>
          <a:ext cx="2541270" cy="1455484"/>
        </a:xfrm>
        <a:prstGeom prst="roundRect">
          <a:avLst/>
        </a:prstGeom>
        <a:solidFill>
          <a:srgbClr val="3A698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Complaint to OSPI</a:t>
          </a:r>
        </a:p>
        <a:p>
          <a:pPr lvl="0" algn="ctr" defTabSz="1066800">
            <a:lnSpc>
              <a:spcPct val="90000"/>
            </a:lnSpc>
            <a:spcBef>
              <a:spcPct val="0"/>
            </a:spcBef>
            <a:spcAft>
              <a:spcPct val="35000"/>
            </a:spcAft>
          </a:pPr>
          <a:r>
            <a:rPr lang="en-US" sz="1400" i="1" kern="1200" dirty="0" smtClean="0"/>
            <a:t>WAC 392-190-075</a:t>
          </a:r>
          <a:endParaRPr lang="en-US" sz="1400" i="1" kern="1200" dirty="0"/>
        </a:p>
      </dsp:txBody>
      <dsp:txXfrm>
        <a:off x="6000681" y="1162664"/>
        <a:ext cx="2399168" cy="131338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0429BB7-0920-45A7-A492-958B3DEA68E4}" type="datetimeFigureOut">
              <a:rPr lang="en-US" smtClean="0"/>
              <a:t>12/20/2018</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743F1E3-71E9-4C9D-979A-507005575817}" type="slidenum">
              <a:rPr lang="en-US" smtClean="0"/>
              <a:t>‹#›</a:t>
            </a:fld>
            <a:endParaRPr lang="en-US"/>
          </a:p>
        </p:txBody>
      </p:sp>
    </p:spTree>
    <p:extLst>
      <p:ext uri="{BB962C8B-B14F-4D97-AF65-F5344CB8AC3E}">
        <p14:creationId xmlns:p14="http://schemas.microsoft.com/office/powerpoint/2010/main" val="3063005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3F1E3-71E9-4C9D-979A-507005575817}" type="slidenum">
              <a:rPr lang="en-US" smtClean="0"/>
              <a:t>1</a:t>
            </a:fld>
            <a:endParaRPr lang="en-US"/>
          </a:p>
        </p:txBody>
      </p:sp>
    </p:spTree>
    <p:extLst>
      <p:ext uri="{BB962C8B-B14F-4D97-AF65-F5344CB8AC3E}">
        <p14:creationId xmlns:p14="http://schemas.microsoft.com/office/powerpoint/2010/main" val="1635503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300" b="1" u="sng" dirty="0">
                <a:latin typeface="Calibri" charset="0"/>
                <a:ea typeface="ＭＳ Ｐゴシック" charset="-128"/>
              </a:rPr>
              <a:t>PRESENTER NOTES</a:t>
            </a:r>
          </a:p>
          <a:p>
            <a:r>
              <a:rPr lang="en-US" altLang="en-US" sz="1300" dirty="0">
                <a:latin typeface="Calibri" charset="0"/>
                <a:ea typeface="ＭＳ Ｐゴシック" charset="-128"/>
              </a:rPr>
              <a:t>First, discriminatory harassment is based on a protected class. </a:t>
            </a:r>
          </a:p>
          <a:p>
            <a:endParaRPr lang="en-US" altLang="en-US" dirty="0">
              <a:latin typeface="Calibri" charset="0"/>
              <a:ea typeface="ＭＳ Ｐゴシック" charset="-128"/>
            </a:endParaRPr>
          </a:p>
          <a:p>
            <a:r>
              <a:rPr lang="en-US" altLang="en-US" sz="1300" dirty="0">
                <a:latin typeface="Calibri" charset="0"/>
                <a:ea typeface="ＭＳ Ｐゴシック" charset="-128"/>
              </a:rPr>
              <a:t>Let’s refresh ourselves on the list of protected classes we covered earlier:</a:t>
            </a:r>
          </a:p>
          <a:p>
            <a:pPr marL="181240" indent="-181240">
              <a:buFont typeface="Arial" panose="020B0604020202020204" pitchFamily="34" charset="0"/>
              <a:buChar char="•"/>
            </a:pPr>
            <a:r>
              <a:rPr lang="en-US" sz="1300" dirty="0">
                <a:latin typeface="Calibri" charset="0"/>
                <a:ea typeface="ＭＳ Ｐゴシック" charset="-128"/>
              </a:rPr>
              <a:t>Sex</a:t>
            </a:r>
          </a:p>
          <a:p>
            <a:pPr marL="181240" indent="-181240">
              <a:buFont typeface="Arial" panose="020B0604020202020204" pitchFamily="34" charset="0"/>
              <a:buChar char="•"/>
            </a:pPr>
            <a:r>
              <a:rPr lang="en-US" sz="1300" dirty="0">
                <a:latin typeface="Calibri" charset="0"/>
                <a:ea typeface="ＭＳ Ｐゴシック" charset="-128"/>
              </a:rPr>
              <a:t>Race</a:t>
            </a:r>
          </a:p>
          <a:p>
            <a:pPr marL="181240" indent="-181240">
              <a:buFont typeface="Arial" panose="020B0604020202020204" pitchFamily="34" charset="0"/>
              <a:buChar char="•"/>
            </a:pPr>
            <a:r>
              <a:rPr lang="en-US" sz="1300" dirty="0">
                <a:latin typeface="Calibri" charset="0"/>
                <a:ea typeface="ＭＳ Ｐゴシック" charset="-128"/>
              </a:rPr>
              <a:t>Color</a:t>
            </a:r>
          </a:p>
          <a:p>
            <a:pPr marL="181240" indent="-181240">
              <a:buFont typeface="Arial" panose="020B0604020202020204" pitchFamily="34" charset="0"/>
              <a:buChar char="•"/>
            </a:pPr>
            <a:r>
              <a:rPr lang="en-US" sz="1300" dirty="0">
                <a:latin typeface="Calibri" charset="0"/>
                <a:ea typeface="ＭＳ Ｐゴシック" charset="-128"/>
              </a:rPr>
              <a:t>Religion</a:t>
            </a:r>
          </a:p>
          <a:p>
            <a:pPr marL="181240" indent="-181240">
              <a:buFont typeface="Arial" panose="020B0604020202020204" pitchFamily="34" charset="0"/>
              <a:buChar char="•"/>
            </a:pPr>
            <a:r>
              <a:rPr lang="en-US" sz="1300" dirty="0">
                <a:latin typeface="Calibri" charset="0"/>
                <a:ea typeface="ＭＳ Ｐゴシック" charset="-128"/>
              </a:rPr>
              <a:t>Creed</a:t>
            </a:r>
          </a:p>
          <a:p>
            <a:pPr marL="181240" indent="-181240">
              <a:buFont typeface="Arial" panose="020B0604020202020204" pitchFamily="34" charset="0"/>
              <a:buChar char="•"/>
            </a:pPr>
            <a:r>
              <a:rPr lang="en-US" sz="1300" dirty="0">
                <a:latin typeface="Calibri" charset="0"/>
                <a:ea typeface="ＭＳ Ｐゴシック" charset="-128"/>
              </a:rPr>
              <a:t>National origin</a:t>
            </a:r>
          </a:p>
          <a:p>
            <a:pPr marL="181240" indent="-181240">
              <a:buFont typeface="Arial" panose="020B0604020202020204" pitchFamily="34" charset="0"/>
              <a:buChar char="•"/>
            </a:pPr>
            <a:r>
              <a:rPr lang="en-US" sz="1300" dirty="0">
                <a:latin typeface="Calibri" charset="0"/>
                <a:ea typeface="ＭＳ Ｐゴシック" charset="-128"/>
              </a:rPr>
              <a:t>Sexual orientation</a:t>
            </a:r>
          </a:p>
          <a:p>
            <a:pPr marL="181240" indent="-181240">
              <a:buFont typeface="Arial" panose="020B0604020202020204" pitchFamily="34" charset="0"/>
              <a:buChar char="•"/>
            </a:pPr>
            <a:r>
              <a:rPr lang="en-US" sz="1300" dirty="0">
                <a:latin typeface="Calibri" charset="0"/>
                <a:ea typeface="ＭＳ Ｐゴシック" charset="-128"/>
              </a:rPr>
              <a:t>Gender identity</a:t>
            </a:r>
          </a:p>
          <a:p>
            <a:pPr marL="181240" indent="-181240">
              <a:buFont typeface="Arial" panose="020B0604020202020204" pitchFamily="34" charset="0"/>
              <a:buChar char="•"/>
            </a:pPr>
            <a:r>
              <a:rPr lang="en-US" sz="1300" dirty="0">
                <a:latin typeface="Calibri" charset="0"/>
                <a:ea typeface="ＭＳ Ｐゴシック" charset="-128"/>
              </a:rPr>
              <a:t>Gender expression</a:t>
            </a:r>
          </a:p>
          <a:p>
            <a:pPr marL="181240" indent="-181240">
              <a:buFont typeface="Arial" panose="020B0604020202020204" pitchFamily="34" charset="0"/>
              <a:buChar char="•"/>
            </a:pPr>
            <a:r>
              <a:rPr lang="en-US" sz="1300" dirty="0">
                <a:latin typeface="Calibri" charset="0"/>
                <a:ea typeface="ＭＳ Ｐゴシック" charset="-128"/>
              </a:rPr>
              <a:t>Disability</a:t>
            </a:r>
          </a:p>
          <a:p>
            <a:pPr marL="181240" indent="-181240">
              <a:buFont typeface="Arial" panose="020B0604020202020204" pitchFamily="34" charset="0"/>
              <a:buChar char="•"/>
            </a:pPr>
            <a:r>
              <a:rPr lang="en-US" sz="1300" dirty="0">
                <a:latin typeface="Calibri" charset="0"/>
                <a:ea typeface="ＭＳ Ｐゴシック" charset="-128"/>
              </a:rPr>
              <a:t>Use of a service animal</a:t>
            </a:r>
          </a:p>
          <a:p>
            <a:pPr marL="181240" indent="-181240">
              <a:buFont typeface="Arial" panose="020B0604020202020204" pitchFamily="34" charset="0"/>
              <a:buChar char="•"/>
            </a:pPr>
            <a:r>
              <a:rPr lang="en-US" sz="1300" dirty="0">
                <a:latin typeface="Calibri" charset="0"/>
                <a:ea typeface="ＭＳ Ｐゴシック" charset="-128"/>
              </a:rPr>
              <a:t>Veteran or military status</a:t>
            </a:r>
            <a:endParaRPr lang="en-US" dirty="0"/>
          </a:p>
        </p:txBody>
      </p:sp>
      <p:sp>
        <p:nvSpPr>
          <p:cNvPr id="4" name="Slide Number Placeholder 3"/>
          <p:cNvSpPr>
            <a:spLocks noGrp="1"/>
          </p:cNvSpPr>
          <p:nvPr>
            <p:ph type="sldNum" sz="quarter" idx="10"/>
          </p:nvPr>
        </p:nvSpPr>
        <p:spPr/>
        <p:txBody>
          <a:bodyPr/>
          <a:lstStyle/>
          <a:p>
            <a:fld id="{4743F1E3-71E9-4C9D-979A-507005575817}" type="slidenum">
              <a:rPr lang="en-US" smtClean="0"/>
              <a:t>10</a:t>
            </a:fld>
            <a:endParaRPr lang="en-US"/>
          </a:p>
        </p:txBody>
      </p:sp>
    </p:spTree>
    <p:extLst>
      <p:ext uri="{BB962C8B-B14F-4D97-AF65-F5344CB8AC3E}">
        <p14:creationId xmlns:p14="http://schemas.microsoft.com/office/powerpoint/2010/main" val="3746519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9563" y="941388"/>
            <a:ext cx="4319587" cy="3240087"/>
          </a:xfrm>
        </p:spPr>
      </p:sp>
      <p:sp>
        <p:nvSpPr>
          <p:cNvPr id="3" name="Notes Placeholder 2"/>
          <p:cNvSpPr>
            <a:spLocks noGrp="1"/>
          </p:cNvSpPr>
          <p:nvPr>
            <p:ph type="body" idx="1"/>
          </p:nvPr>
        </p:nvSpPr>
        <p:spPr>
          <a:xfrm>
            <a:off x="731520" y="4681412"/>
            <a:ext cx="5852160" cy="4438061"/>
          </a:xfrm>
        </p:spPr>
        <p:txBody>
          <a:bodyPr/>
          <a:lstStyle/>
          <a:p>
            <a:r>
              <a:rPr lang="en-US" altLang="en-US" sz="1300" b="1" u="sng" dirty="0">
                <a:latin typeface="Calibri" charset="0"/>
                <a:ea typeface="ＭＳ Ｐゴシック" charset="-128"/>
              </a:rPr>
              <a:t>PRESENTER NOTES </a:t>
            </a:r>
          </a:p>
          <a:p>
            <a:r>
              <a:rPr lang="en-US" altLang="en-US" dirty="0">
                <a:latin typeface="Calibri" charset="0"/>
                <a:ea typeface="ＭＳ Ｐゴシック" charset="-128"/>
              </a:rPr>
              <a:t>Next, it creates a hostile environment for the targeted student or other students (e.g., bystanders). </a:t>
            </a:r>
            <a:r>
              <a:rPr lang="en-US" b="0" dirty="0" smtClean="0"/>
              <a:t>A </a:t>
            </a:r>
            <a:r>
              <a:rPr lang="en-US" b="0" u="none" dirty="0" smtClean="0"/>
              <a:t>hostile environment</a:t>
            </a:r>
            <a:r>
              <a:rPr lang="en-US" b="0" u="none" baseline="0" dirty="0" smtClean="0"/>
              <a:t> </a:t>
            </a:r>
            <a:r>
              <a:rPr lang="en-US" b="0" baseline="0" dirty="0" smtClean="0"/>
              <a:t>is created when conduct is so severe, persistent, or pervasive that it limits a student’s ability to participate in or benefit from any of the school’s programs or activities. </a:t>
            </a:r>
          </a:p>
          <a:p>
            <a:pPr defTabSz="966612">
              <a:defRPr/>
            </a:pPr>
            <a:endParaRPr lang="en-US" b="0" baseline="0" dirty="0" smtClean="0"/>
          </a:p>
          <a:p>
            <a:pPr defTabSz="966612">
              <a:defRPr/>
            </a:pPr>
            <a:r>
              <a:rPr lang="en-US" b="0" baseline="0" dirty="0" smtClean="0"/>
              <a:t>Note that the harassment must be severe, persistent, </a:t>
            </a:r>
            <a:r>
              <a:rPr lang="en-US" b="0" i="1" u="none" baseline="0" dirty="0" smtClean="0"/>
              <a:t>OR</a:t>
            </a:r>
            <a:r>
              <a:rPr lang="en-US" b="0" baseline="0" dirty="0" smtClean="0"/>
              <a:t> pervasive – the harassing conduct does not need to be all three. For example, one incident may be</a:t>
            </a:r>
            <a:r>
              <a:rPr lang="en-US" b="0" dirty="0" smtClean="0"/>
              <a:t> so severe that it, alone,</a:t>
            </a:r>
            <a:r>
              <a:rPr lang="en-US" b="0" baseline="0" dirty="0" smtClean="0"/>
              <a:t> creates a hostile environment. </a:t>
            </a:r>
          </a:p>
          <a:p>
            <a:pPr defTabSz="966612">
              <a:defRPr/>
            </a:pPr>
            <a:endParaRPr lang="en-US" b="0" baseline="0" dirty="0" smtClean="0"/>
          </a:p>
          <a:p>
            <a:pPr defTabSz="966612">
              <a:defRPr/>
            </a:pPr>
            <a:r>
              <a:rPr lang="en-US" b="0" baseline="0" dirty="0" smtClean="0"/>
              <a:t>How might harassment limit a student’s ability to participate in or benefit from a program or activity?</a:t>
            </a:r>
            <a:endParaRPr lang="en-US" dirty="0" smtClean="0"/>
          </a:p>
          <a:p>
            <a:pPr marL="307322" indent="-307322">
              <a:buFont typeface="Arial" panose="020B0604020202020204" pitchFamily="34" charset="0"/>
              <a:buChar char="•"/>
            </a:pPr>
            <a:r>
              <a:rPr lang="en-US" b="0" dirty="0" smtClean="0"/>
              <a:t>Are the student’s grades suffering because of the harassment?  </a:t>
            </a:r>
          </a:p>
          <a:p>
            <a:pPr marL="307322" indent="-307322">
              <a:buFont typeface="Arial" panose="020B0604020202020204" pitchFamily="34" charset="0"/>
              <a:buChar char="•"/>
            </a:pPr>
            <a:r>
              <a:rPr lang="en-US" b="0" dirty="0" smtClean="0"/>
              <a:t>Is the student having difficulty concentrating?  </a:t>
            </a:r>
          </a:p>
          <a:p>
            <a:pPr marL="307322" indent="-307322">
              <a:buFont typeface="Arial" panose="020B0604020202020204" pitchFamily="34" charset="0"/>
              <a:buChar char="•"/>
            </a:pPr>
            <a:r>
              <a:rPr lang="en-US" b="0" dirty="0" smtClean="0"/>
              <a:t>Has the student had to drop a class or change academic plans?</a:t>
            </a:r>
          </a:p>
          <a:p>
            <a:pPr marL="307322" indent="-307322">
              <a:buFont typeface="Arial" panose="020B0604020202020204" pitchFamily="34" charset="0"/>
              <a:buChar char="•"/>
            </a:pPr>
            <a:r>
              <a:rPr lang="en-US" b="0" dirty="0" smtClean="0"/>
              <a:t>Is the student feeling increased anxiety about coming to school?</a:t>
            </a:r>
          </a:p>
          <a:p>
            <a:pPr marL="307322" indent="-307322">
              <a:buFont typeface="Arial" panose="020B0604020202020204" pitchFamily="34" charset="0"/>
              <a:buChar char="•"/>
            </a:pPr>
            <a:r>
              <a:rPr lang="en-US" b="0" dirty="0" smtClean="0"/>
              <a:t>Is the student increasingly absent?</a:t>
            </a:r>
          </a:p>
          <a:p>
            <a:pPr marL="307322" indent="-307322">
              <a:buFont typeface="Arial" panose="020B0604020202020204" pitchFamily="34" charset="0"/>
              <a:buChar char="•"/>
            </a:pPr>
            <a:r>
              <a:rPr lang="en-US" b="0" dirty="0" smtClean="0"/>
              <a:t>Does the student feel unsafe at school? At recess? In their athletic program?</a:t>
            </a:r>
          </a:p>
          <a:p>
            <a:pPr marL="307322" indent="-307322">
              <a:buFont typeface="Arial" panose="020B0604020202020204" pitchFamily="34" charset="0"/>
              <a:buChar char="•"/>
            </a:pPr>
            <a:r>
              <a:rPr lang="en-US" b="0" dirty="0" smtClean="0"/>
              <a:t>Is the stress of the harassment impacting the student’s relationships with friends, family, teachers, or peers?</a:t>
            </a:r>
          </a:p>
          <a:p>
            <a:pPr marL="307322" indent="-307322">
              <a:buFont typeface="Arial" panose="020B0604020202020204" pitchFamily="34" charset="0"/>
              <a:buChar char="•"/>
            </a:pPr>
            <a:r>
              <a:rPr lang="en-US" b="0" dirty="0" smtClean="0"/>
              <a:t>Is the student reluctant to participate in extracurricular activities or athletics out of fear of harassment?</a:t>
            </a:r>
          </a:p>
        </p:txBody>
      </p:sp>
      <p:sp>
        <p:nvSpPr>
          <p:cNvPr id="4" name="Slide Number Placeholder 3"/>
          <p:cNvSpPr>
            <a:spLocks noGrp="1"/>
          </p:cNvSpPr>
          <p:nvPr>
            <p:ph type="sldNum" sz="quarter" idx="10"/>
          </p:nvPr>
        </p:nvSpPr>
        <p:spPr/>
        <p:txBody>
          <a:bodyPr/>
          <a:lstStyle/>
          <a:p>
            <a:fld id="{4743F1E3-71E9-4C9D-979A-507005575817}" type="slidenum">
              <a:rPr lang="en-US" smtClean="0"/>
              <a:t>11</a:t>
            </a:fld>
            <a:endParaRPr lang="en-US"/>
          </a:p>
        </p:txBody>
      </p:sp>
    </p:spTree>
    <p:extLst>
      <p:ext uri="{BB962C8B-B14F-4D97-AF65-F5344CB8AC3E}">
        <p14:creationId xmlns:p14="http://schemas.microsoft.com/office/powerpoint/2010/main" val="3056607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300" b="1" u="sng" dirty="0">
                <a:latin typeface="Calibri" charset="0"/>
                <a:ea typeface="ＭＳ Ｐゴシック" charset="-128"/>
              </a:rPr>
              <a:t>PRESENTER NOTES</a:t>
            </a:r>
          </a:p>
          <a:p>
            <a:r>
              <a:rPr lang="en-US" dirty="0" smtClean="0"/>
              <a:t>As school staff, you</a:t>
            </a:r>
            <a:r>
              <a:rPr lang="en-US" baseline="0" dirty="0" smtClean="0"/>
              <a:t> may already be familiar with the school or district’s Harassment, Intimidation, and Bullying (or “HIB”) policy and procedure, which covers any student-on-student bullying.</a:t>
            </a:r>
          </a:p>
          <a:p>
            <a:endParaRPr lang="en-US" baseline="0" dirty="0" smtClean="0"/>
          </a:p>
          <a:p>
            <a:r>
              <a:rPr lang="en-US" baseline="0" dirty="0" smtClean="0"/>
              <a:t>It is important to keep in mind that harassing conduct can be both bullying </a:t>
            </a:r>
            <a:r>
              <a:rPr lang="en-US" i="1" baseline="0" dirty="0" smtClean="0"/>
              <a:t>and</a:t>
            </a:r>
            <a:r>
              <a:rPr lang="en-US" i="0" baseline="0" dirty="0" smtClean="0"/>
              <a:t> discriminatory harassment.</a:t>
            </a:r>
          </a:p>
          <a:p>
            <a:endParaRPr lang="en-US" i="0" baseline="0" dirty="0" smtClean="0"/>
          </a:p>
          <a:p>
            <a:r>
              <a:rPr lang="en-US" i="0" baseline="0" dirty="0" smtClean="0"/>
              <a:t>If harassing conduct is based on, related to, or motivated by any protected class, the district must respond and investigate under both procedures: HIB and discrimination.</a:t>
            </a:r>
            <a:endParaRPr lang="en-US" dirty="0"/>
          </a:p>
        </p:txBody>
      </p:sp>
      <p:sp>
        <p:nvSpPr>
          <p:cNvPr id="4" name="Slide Number Placeholder 3"/>
          <p:cNvSpPr>
            <a:spLocks noGrp="1"/>
          </p:cNvSpPr>
          <p:nvPr>
            <p:ph type="sldNum" sz="quarter" idx="10"/>
          </p:nvPr>
        </p:nvSpPr>
        <p:spPr/>
        <p:txBody>
          <a:bodyPr/>
          <a:lstStyle/>
          <a:p>
            <a:fld id="{4743F1E3-71E9-4C9D-979A-507005575817}" type="slidenum">
              <a:rPr lang="en-US" smtClean="0"/>
              <a:t>12</a:t>
            </a:fld>
            <a:endParaRPr lang="en-US"/>
          </a:p>
        </p:txBody>
      </p:sp>
    </p:spTree>
    <p:extLst>
      <p:ext uri="{BB962C8B-B14F-4D97-AF65-F5344CB8AC3E}">
        <p14:creationId xmlns:p14="http://schemas.microsoft.com/office/powerpoint/2010/main" val="3094483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87325"/>
            <a:ext cx="4321175" cy="3240088"/>
          </a:xfrm>
        </p:spPr>
      </p:sp>
      <p:sp>
        <p:nvSpPr>
          <p:cNvPr id="3" name="Notes Placeholder 2"/>
          <p:cNvSpPr>
            <a:spLocks noGrp="1"/>
          </p:cNvSpPr>
          <p:nvPr>
            <p:ph type="body" idx="1"/>
          </p:nvPr>
        </p:nvSpPr>
        <p:spPr>
          <a:xfrm>
            <a:off x="731520" y="3754401"/>
            <a:ext cx="5852160" cy="4356958"/>
          </a:xfrm>
        </p:spPr>
        <p:txBody>
          <a:bodyPr/>
          <a:lstStyle/>
          <a:p>
            <a:r>
              <a:rPr lang="en-US" b="1" u="sng" dirty="0" smtClean="0"/>
              <a:t>INSTRUCTIONS</a:t>
            </a:r>
          </a:p>
          <a:p>
            <a:pPr marL="181240" indent="-181240">
              <a:buFont typeface="Arial" panose="020B0604020202020204" pitchFamily="34" charset="0"/>
              <a:buChar char="•"/>
            </a:pPr>
            <a:r>
              <a:rPr lang="en-US" dirty="0" smtClean="0"/>
              <a:t>Update slide with following</a:t>
            </a:r>
            <a:r>
              <a:rPr lang="en-US" baseline="0" dirty="0" smtClean="0"/>
              <a:t> policy numbers:</a:t>
            </a:r>
          </a:p>
          <a:p>
            <a:pPr marL="664546" lvl="1" indent="-181240">
              <a:buFont typeface="Arial" panose="020B0604020202020204" pitchFamily="34" charset="0"/>
              <a:buChar char="•"/>
            </a:pPr>
            <a:r>
              <a:rPr lang="en-US" baseline="0" dirty="0" smtClean="0"/>
              <a:t>Harassment, Intimidation, and Bullying (HIB)</a:t>
            </a:r>
          </a:p>
          <a:p>
            <a:pPr marL="664546" lvl="1" indent="-181240">
              <a:buFont typeface="Arial" panose="020B0604020202020204" pitchFamily="34" charset="0"/>
              <a:buChar char="•"/>
            </a:pPr>
            <a:r>
              <a:rPr lang="en-US" baseline="0" dirty="0" smtClean="0"/>
              <a:t>Sexual Harassment (students)</a:t>
            </a:r>
          </a:p>
          <a:p>
            <a:pPr marL="664546" lvl="1" indent="-181240">
              <a:buFont typeface="Arial" panose="020B0604020202020204" pitchFamily="34" charset="0"/>
              <a:buChar char="•"/>
            </a:pPr>
            <a:r>
              <a:rPr lang="en-US" baseline="0" dirty="0" smtClean="0"/>
              <a:t>Nondiscrimination (students)</a:t>
            </a:r>
          </a:p>
          <a:p>
            <a:pPr marL="181240" indent="-181240">
              <a:buFont typeface="Arial" panose="020B0604020202020204" pitchFamily="34" charset="0"/>
              <a:buChar char="•"/>
            </a:pPr>
            <a:r>
              <a:rPr lang="en-US" dirty="0" smtClean="0"/>
              <a:t>You may also add the name</a:t>
            </a:r>
            <a:r>
              <a:rPr lang="en-US" baseline="0" dirty="0" smtClean="0"/>
              <a:t> and contact information for your district coordinators (HIB coordinator, civil rights coordinator, Title IX coordinator, and Section 504 coordinator)</a:t>
            </a:r>
          </a:p>
          <a:p>
            <a:pPr marL="181240" indent="-181240" defTabSz="966612">
              <a:buFont typeface="Arial" panose="020B0604020202020204" pitchFamily="34" charset="0"/>
              <a:buChar char="•"/>
              <a:defRPr/>
            </a:pPr>
            <a:r>
              <a:rPr lang="en-US" dirty="0" smtClean="0"/>
              <a:t>You may provide the policies and procedures referenced</a:t>
            </a:r>
            <a:r>
              <a:rPr lang="en-US" baseline="0" dirty="0" smtClean="0"/>
              <a:t> on the slide</a:t>
            </a:r>
            <a:r>
              <a:rPr lang="en-US" dirty="0" smtClean="0"/>
              <a:t> as handouts for participants, or you</a:t>
            </a:r>
            <a:r>
              <a:rPr lang="en-US" baseline="0" dirty="0" smtClean="0"/>
              <a:t> may add a link to the policies and procedures on the slide</a:t>
            </a:r>
          </a:p>
          <a:p>
            <a:endParaRPr lang="en-US" altLang="en-US" sz="1300" b="1" u="sng" dirty="0">
              <a:latin typeface="Calibri" charset="0"/>
              <a:ea typeface="ＭＳ Ｐゴシック" charset="-128"/>
            </a:endParaRPr>
          </a:p>
          <a:p>
            <a:r>
              <a:rPr lang="en-US" altLang="en-US" sz="1300" b="1" u="sng" dirty="0">
                <a:latin typeface="Calibri" charset="0"/>
                <a:ea typeface="ＭＳ Ｐゴシック" charset="-128"/>
              </a:rPr>
              <a:t>PRESENTER NOTES</a:t>
            </a:r>
          </a:p>
          <a:p>
            <a:r>
              <a:rPr lang="en-US" altLang="en-US" sz="1300" dirty="0">
                <a:latin typeface="Calibri" charset="0"/>
                <a:ea typeface="ＭＳ Ｐゴシック" charset="-128"/>
              </a:rPr>
              <a:t>Let’s review some of the differences between bullying—under the HIB policy—and discriminatory harassment.</a:t>
            </a:r>
          </a:p>
          <a:p>
            <a:endParaRPr lang="en-US" altLang="en-US" sz="1300" dirty="0">
              <a:latin typeface="Calibri" charset="0"/>
              <a:ea typeface="ＭＳ Ｐゴシック" charset="-128"/>
            </a:endParaRPr>
          </a:p>
          <a:p>
            <a:pPr marL="241653" indent="-241653">
              <a:buFont typeface="+mj-lt"/>
              <a:buAutoNum type="arabicPeriod"/>
            </a:pPr>
            <a:r>
              <a:rPr lang="en-US" altLang="en-US" sz="1300" dirty="0">
                <a:latin typeface="Calibri" charset="0"/>
                <a:ea typeface="ＭＳ Ｐゴシック" charset="-128"/>
              </a:rPr>
              <a:t>A key distinction between bullying and discriminatory harassment is </a:t>
            </a:r>
            <a:r>
              <a:rPr lang="en-US" altLang="en-US" sz="1300" b="1" dirty="0">
                <a:latin typeface="Calibri" charset="0"/>
                <a:ea typeface="ＭＳ Ｐゴシック" charset="-128"/>
              </a:rPr>
              <a:t>what the conduct is based on</a:t>
            </a:r>
            <a:r>
              <a:rPr lang="en-US" altLang="en-US" sz="1300" dirty="0">
                <a:latin typeface="Calibri" charset="0"/>
                <a:ea typeface="ＭＳ Ｐゴシック" charset="-128"/>
              </a:rPr>
              <a:t>, or motivated by. </a:t>
            </a:r>
          </a:p>
          <a:p>
            <a:pPr marL="724959" lvl="1" indent="-241653">
              <a:buFont typeface="Arial" panose="020B0604020202020204" pitchFamily="34" charset="0"/>
              <a:buChar char="•"/>
            </a:pPr>
            <a:r>
              <a:rPr lang="en-US" altLang="en-US" sz="1300" u="sng" dirty="0">
                <a:latin typeface="Calibri" charset="0"/>
                <a:ea typeface="ＭＳ Ｐゴシック" charset="-128"/>
              </a:rPr>
              <a:t>HIB</a:t>
            </a:r>
            <a:r>
              <a:rPr lang="en-US" altLang="en-US" sz="1300" dirty="0">
                <a:latin typeface="Calibri" charset="0"/>
                <a:ea typeface="ＭＳ Ｐゴシック" charset="-128"/>
              </a:rPr>
              <a:t>: Bullying can be based on any characteristic including, for example, height or weight. </a:t>
            </a:r>
          </a:p>
          <a:p>
            <a:pPr marL="724959" lvl="1" indent="-241653">
              <a:buFont typeface="Arial" panose="020B0604020202020204" pitchFamily="34" charset="0"/>
              <a:buChar char="•"/>
            </a:pPr>
            <a:r>
              <a:rPr lang="en-US" altLang="en-US" sz="1300" u="sng" dirty="0">
                <a:latin typeface="Calibri" charset="0"/>
                <a:ea typeface="ＭＳ Ｐゴシック" charset="-128"/>
              </a:rPr>
              <a:t>Discriminatory harassment</a:t>
            </a:r>
            <a:r>
              <a:rPr lang="en-US" altLang="en-US" sz="1300" dirty="0">
                <a:latin typeface="Calibri" charset="0"/>
                <a:ea typeface="ＭＳ Ｐゴシック" charset="-128"/>
              </a:rPr>
              <a:t>: That same type of behavior can become a form of discrimination when it is based on a protected class (e.g., sex, race, religion, sexual orientation)</a:t>
            </a:r>
          </a:p>
          <a:p>
            <a:pPr marL="724959" lvl="1" indent="-241653">
              <a:buFont typeface="Arial" panose="020B0604020202020204" pitchFamily="34" charset="0"/>
              <a:buChar char="•"/>
            </a:pPr>
            <a:endParaRPr lang="en-US" altLang="en-US" sz="1300" dirty="0">
              <a:latin typeface="Calibri" charset="0"/>
              <a:ea typeface="ＭＳ Ｐゴシック" charset="-128"/>
            </a:endParaRPr>
          </a:p>
          <a:p>
            <a:pPr marL="241653" indent="-241653">
              <a:buFont typeface="+mj-lt"/>
              <a:buAutoNum type="arabicPeriod"/>
            </a:pPr>
            <a:r>
              <a:rPr lang="en-US" altLang="en-US" sz="1300" dirty="0">
                <a:latin typeface="Calibri" charset="0"/>
                <a:ea typeface="ＭＳ Ｐゴシック" charset="-128"/>
              </a:rPr>
              <a:t>The </a:t>
            </a:r>
            <a:r>
              <a:rPr lang="en-US" altLang="en-US" sz="1300" b="1" dirty="0">
                <a:latin typeface="Calibri" charset="0"/>
                <a:ea typeface="ＭＳ Ｐゴシック" charset="-128"/>
              </a:rPr>
              <a:t>school’s response </a:t>
            </a:r>
            <a:r>
              <a:rPr lang="en-US" altLang="en-US" sz="1300" dirty="0">
                <a:latin typeface="Calibri" charset="0"/>
                <a:ea typeface="ＭＳ Ｐゴシック" charset="-128"/>
              </a:rPr>
              <a:t>may differ depending on whether the behavior is bullying or is also discriminatory harassment.</a:t>
            </a:r>
          </a:p>
          <a:p>
            <a:pPr marL="724959" lvl="1" indent="-241653">
              <a:buFont typeface="Arial" panose="020B0604020202020204" pitchFamily="34" charset="0"/>
              <a:buChar char="•"/>
            </a:pPr>
            <a:r>
              <a:rPr lang="en-US" altLang="en-US" sz="1300" u="sng" dirty="0">
                <a:latin typeface="Calibri" charset="0"/>
                <a:ea typeface="ＭＳ Ｐゴシック" charset="-128"/>
              </a:rPr>
              <a:t>HIB</a:t>
            </a:r>
            <a:r>
              <a:rPr lang="en-US" altLang="en-US" sz="1300" dirty="0">
                <a:latin typeface="Calibri" charset="0"/>
                <a:ea typeface="ＭＳ Ｐゴシック" charset="-128"/>
              </a:rPr>
              <a:t>: When addressing bullying, the school’s response might be limited to disciplining the perpetrators.</a:t>
            </a:r>
          </a:p>
          <a:p>
            <a:pPr marL="724959" lvl="1" indent="-241653">
              <a:buFont typeface="Arial" panose="020B0604020202020204" pitchFamily="34" charset="0"/>
              <a:buChar char="•"/>
            </a:pPr>
            <a:r>
              <a:rPr lang="en-US" altLang="en-US" sz="1300" u="sng" dirty="0">
                <a:latin typeface="Calibri" charset="0"/>
                <a:ea typeface="ＭＳ Ｐゴシック" charset="-128"/>
              </a:rPr>
              <a:t>Discriminatory harassment</a:t>
            </a:r>
            <a:r>
              <a:rPr lang="en-US" altLang="en-US" sz="1300" dirty="0">
                <a:latin typeface="Calibri" charset="0"/>
                <a:ea typeface="ＭＳ Ｐゴシック" charset="-128"/>
              </a:rPr>
              <a:t>: When addressing discriminatory harassment, however, the school’s response must often be more systemic in nature and extend beyond disciplining the perpetrators. The school must take steps to stop the harassment, </a:t>
            </a:r>
            <a:r>
              <a:rPr lang="en-US" sz="1300" dirty="0"/>
              <a:t>eliminate the hostile environment, prevent it from recurring, and remedy its effects on any students impacted.</a:t>
            </a:r>
          </a:p>
          <a:p>
            <a:pPr marL="724959" lvl="1" indent="-241653">
              <a:buFont typeface="Arial" panose="020B0604020202020204" pitchFamily="34" charset="0"/>
              <a:buChar char="•"/>
            </a:pPr>
            <a:endParaRPr lang="en-US" sz="1300" dirty="0"/>
          </a:p>
          <a:p>
            <a:pPr marL="241653" indent="-241653">
              <a:buFont typeface="+mj-lt"/>
              <a:buAutoNum type="arabicPeriod"/>
            </a:pPr>
            <a:r>
              <a:rPr lang="en-US" sz="1300" dirty="0"/>
              <a:t>Two different </a:t>
            </a:r>
            <a:r>
              <a:rPr lang="en-US" sz="1300" b="1" dirty="0"/>
              <a:t>district policies and procedures </a:t>
            </a:r>
            <a:r>
              <a:rPr lang="en-US" sz="1300" dirty="0"/>
              <a:t>apply.</a:t>
            </a:r>
          </a:p>
          <a:p>
            <a:pPr marL="724959" lvl="1" indent="-241653" defTabSz="966612">
              <a:buFont typeface="Arial" panose="020B0604020202020204" pitchFamily="34" charset="0"/>
              <a:buChar char="•"/>
              <a:defRPr/>
            </a:pPr>
            <a:r>
              <a:rPr lang="en-US" sz="1300" u="sng" dirty="0"/>
              <a:t>HIB</a:t>
            </a:r>
            <a:r>
              <a:rPr lang="en-US" sz="1300" dirty="0"/>
              <a:t>: The HIB Policy and Procedure, which provides for a b</a:t>
            </a:r>
            <a:r>
              <a:rPr lang="en-US" altLang="en-US" sz="1300" dirty="0">
                <a:latin typeface="Calibri" charset="0"/>
                <a:ea typeface="ＭＳ Ｐゴシック" charset="-128"/>
              </a:rPr>
              <a:t>uilding-level complaint with a short investigation timeline</a:t>
            </a:r>
          </a:p>
          <a:p>
            <a:pPr marL="724959" lvl="1" indent="-241653">
              <a:buFont typeface="Arial" panose="020B0604020202020204" pitchFamily="34" charset="0"/>
              <a:buChar char="•"/>
            </a:pPr>
            <a:r>
              <a:rPr lang="en-US" sz="1300" u="sng" dirty="0"/>
              <a:t>Discriminatory harassment</a:t>
            </a:r>
            <a:r>
              <a:rPr lang="en-US" sz="1300" dirty="0"/>
              <a:t>: The Sexual Harassment and Nondiscrimination Policies and Procedures, which provide for a distric</a:t>
            </a:r>
            <a:r>
              <a:rPr lang="en-US" altLang="en-US" sz="1300" dirty="0">
                <a:latin typeface="Calibri" charset="0"/>
                <a:ea typeface="ＭＳ Ｐゴシック" charset="-128"/>
              </a:rPr>
              <a:t>t-level complaint with a longer investigation timeline, which can help uncover school climate and systemic issues</a:t>
            </a:r>
          </a:p>
          <a:p>
            <a:pPr marL="724959" lvl="1" indent="-241653">
              <a:buFont typeface="Arial" panose="020B0604020202020204" pitchFamily="34" charset="0"/>
              <a:buChar char="•"/>
            </a:pPr>
            <a:endParaRPr lang="en-US" altLang="en-US" sz="1300" dirty="0">
              <a:latin typeface="Calibri" charset="0"/>
              <a:ea typeface="ＭＳ Ｐゴシック" charset="-128"/>
            </a:endParaRPr>
          </a:p>
          <a:p>
            <a:pPr marL="241653" indent="-241653">
              <a:buFont typeface="+mj-lt"/>
              <a:buAutoNum type="arabicPeriod"/>
            </a:pPr>
            <a:r>
              <a:rPr lang="en-US" altLang="en-US" sz="1300" dirty="0">
                <a:latin typeface="Calibri" charset="0"/>
                <a:ea typeface="ＭＳ Ｐゴシック" charset="-128"/>
              </a:rPr>
              <a:t>And different </a:t>
            </a:r>
            <a:r>
              <a:rPr lang="en-US" altLang="en-US" sz="1300" b="1" dirty="0">
                <a:latin typeface="Calibri" charset="0"/>
                <a:ea typeface="ＭＳ Ｐゴシック" charset="-128"/>
              </a:rPr>
              <a:t>district-level coordinators </a:t>
            </a:r>
            <a:r>
              <a:rPr lang="en-US" altLang="en-US" sz="1300" dirty="0">
                <a:latin typeface="Calibri" charset="0"/>
                <a:ea typeface="ＭＳ Ｐゴシック" charset="-128"/>
              </a:rPr>
              <a:t>may be involved.</a:t>
            </a:r>
          </a:p>
          <a:p>
            <a:pPr marL="724959" lvl="1" indent="-241653">
              <a:buFont typeface="Arial" panose="020B0604020202020204" pitchFamily="34" charset="0"/>
              <a:buChar char="•"/>
            </a:pPr>
            <a:r>
              <a:rPr lang="en-US" altLang="en-US" sz="1300" u="sng" dirty="0">
                <a:latin typeface="Calibri" charset="0"/>
                <a:ea typeface="ＭＳ Ｐゴシック" charset="-128"/>
              </a:rPr>
              <a:t>HIB</a:t>
            </a:r>
            <a:r>
              <a:rPr lang="en-US" altLang="en-US" sz="1300" dirty="0">
                <a:latin typeface="Calibri" charset="0"/>
                <a:ea typeface="ＭＳ Ｐゴシック" charset="-128"/>
              </a:rPr>
              <a:t>: HIB Coordinator</a:t>
            </a:r>
          </a:p>
          <a:p>
            <a:pPr marL="724959" lvl="1" indent="-241653">
              <a:buFont typeface="Arial" panose="020B0604020202020204" pitchFamily="34" charset="0"/>
              <a:buChar char="•"/>
            </a:pPr>
            <a:r>
              <a:rPr lang="en-US" sz="1300" u="sng" dirty="0"/>
              <a:t>Discriminatory harassment</a:t>
            </a:r>
            <a:r>
              <a:rPr lang="en-US" sz="1300" dirty="0"/>
              <a:t>: Civil rights coordinator, Title IX coordinator (for sexual harassment), and Section 504 coordinator (for disability discrimination)</a:t>
            </a:r>
            <a:endParaRPr lang="en-US" altLang="en-US" sz="1300" dirty="0">
              <a:latin typeface="Calibri" charset="0"/>
              <a:ea typeface="ＭＳ Ｐゴシック" charset="-128"/>
            </a:endParaRPr>
          </a:p>
          <a:p>
            <a:endParaRPr lang="en-US" dirty="0" smtClean="0"/>
          </a:p>
          <a:p>
            <a:pPr defTabSz="966612">
              <a:defRPr/>
            </a:pPr>
            <a:r>
              <a:rPr lang="en-US" dirty="0" smtClean="0"/>
              <a:t>Remember: </a:t>
            </a:r>
            <a:r>
              <a:rPr lang="en-US" i="0" baseline="0" dirty="0" smtClean="0"/>
              <a:t>If harassing conduct is based on, related to, or motivated by any protected class, the district must respond and investigate under both procedures: HIB and discrimination.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743F1E3-71E9-4C9D-979A-507005575817}" type="slidenum">
              <a:rPr lang="en-US" smtClean="0"/>
              <a:t>13</a:t>
            </a:fld>
            <a:endParaRPr lang="en-US"/>
          </a:p>
        </p:txBody>
      </p:sp>
    </p:spTree>
    <p:extLst>
      <p:ext uri="{BB962C8B-B14F-4D97-AF65-F5344CB8AC3E}">
        <p14:creationId xmlns:p14="http://schemas.microsoft.com/office/powerpoint/2010/main" val="1866613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300" b="1" u="sng" dirty="0">
                <a:latin typeface="Calibri" charset="0"/>
                <a:ea typeface="ＭＳ Ｐゴシック" charset="-128"/>
              </a:rPr>
              <a:t>PRESENTER NOTES</a:t>
            </a:r>
          </a:p>
          <a:p>
            <a:r>
              <a:rPr lang="en-US" sz="1300" dirty="0">
                <a:latin typeface="Calibri" charset="0"/>
                <a:ea typeface="ＭＳ Ｐゴシック" charset="-128"/>
              </a:rPr>
              <a:t>Student-on-student sexual harassment is also a form of discriminatory harassment.</a:t>
            </a:r>
          </a:p>
          <a:p>
            <a:endParaRPr lang="en-US" sz="1300" dirty="0">
              <a:latin typeface="Calibri" charset="0"/>
              <a:ea typeface="ＭＳ Ｐゴシック" charset="-128"/>
            </a:endParaRPr>
          </a:p>
          <a:p>
            <a:r>
              <a:rPr lang="en-US" sz="1300" dirty="0">
                <a:latin typeface="Calibri" charset="0"/>
                <a:ea typeface="ＭＳ Ｐゴシック" charset="-128"/>
              </a:rPr>
              <a:t>Sexual harassment occurs when a student is subjected to unwelcome conduct or communication that is sexual in nature and that creates a hostile environment.</a:t>
            </a:r>
          </a:p>
        </p:txBody>
      </p:sp>
      <p:sp>
        <p:nvSpPr>
          <p:cNvPr id="4" name="Slide Number Placeholder 3"/>
          <p:cNvSpPr>
            <a:spLocks noGrp="1"/>
          </p:cNvSpPr>
          <p:nvPr>
            <p:ph type="sldNum" sz="quarter" idx="10"/>
          </p:nvPr>
        </p:nvSpPr>
        <p:spPr/>
        <p:txBody>
          <a:bodyPr/>
          <a:lstStyle/>
          <a:p>
            <a:fld id="{4743F1E3-71E9-4C9D-979A-507005575817}" type="slidenum">
              <a:rPr lang="en-US" smtClean="0"/>
              <a:t>14</a:t>
            </a:fld>
            <a:endParaRPr lang="en-US"/>
          </a:p>
        </p:txBody>
      </p:sp>
    </p:spTree>
    <p:extLst>
      <p:ext uri="{BB962C8B-B14F-4D97-AF65-F5344CB8AC3E}">
        <p14:creationId xmlns:p14="http://schemas.microsoft.com/office/powerpoint/2010/main" val="861040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300" b="1" u="sng" dirty="0">
                <a:latin typeface="Calibri" charset="0"/>
                <a:ea typeface="ＭＳ Ｐゴシック" charset="-128"/>
              </a:rPr>
              <a:t>PRESENTER NOTES</a:t>
            </a:r>
          </a:p>
          <a:p>
            <a:r>
              <a:rPr lang="en-US" sz="1300" dirty="0"/>
              <a:t>Conduct is considered unwelcome if the student did not request or invite it and considered the conduct to be undesirable or offensive. </a:t>
            </a:r>
          </a:p>
          <a:p>
            <a:endParaRPr lang="en-US" sz="1300" dirty="0"/>
          </a:p>
          <a:p>
            <a:r>
              <a:rPr lang="en-US" sz="1300" dirty="0"/>
              <a:t>The age of the student, the nature of the conduct, and other relevant factors affect whether a student was capable of welcoming the sexual conduct from a peer. </a:t>
            </a:r>
          </a:p>
          <a:p>
            <a:endParaRPr lang="en-US" sz="1300" dirty="0"/>
          </a:p>
          <a:p>
            <a:r>
              <a:rPr lang="en-US" sz="1300" dirty="0"/>
              <a:t>A student’s submission to the conduct or failure to complain does not </a:t>
            </a:r>
            <a:r>
              <a:rPr lang="en-US" sz="1300" dirty="0" smtClean="0"/>
              <a:t>mean </a:t>
            </a:r>
            <a:r>
              <a:rPr lang="en-US" sz="1300" dirty="0"/>
              <a:t>that the conduct was welcome. </a:t>
            </a:r>
          </a:p>
          <a:p>
            <a:endParaRPr lang="en-US" sz="1300" b="1" i="1" dirty="0"/>
          </a:p>
          <a:p>
            <a:r>
              <a:rPr lang="en-US" sz="1300" i="1" dirty="0"/>
              <a:t>As an example, </a:t>
            </a:r>
            <a:r>
              <a:rPr lang="en-US" sz="1300" dirty="0"/>
              <a:t>consider a situation where a female high school student willingly kisses a male student on one occasion. When the </a:t>
            </a:r>
            <a:r>
              <a:rPr lang="en-US" sz="1300" dirty="0" smtClean="0"/>
              <a:t>male student </a:t>
            </a:r>
            <a:r>
              <a:rPr lang="en-US" sz="1300" dirty="0"/>
              <a:t>subsequently attempts to kiss her again, she objects, but he kisses her anyway. This subsequent kiss is considered to be unwelcome even though the student welcomed the first kiss. </a:t>
            </a:r>
          </a:p>
          <a:p>
            <a:endParaRPr lang="en-US" sz="1300" dirty="0"/>
          </a:p>
        </p:txBody>
      </p:sp>
      <p:sp>
        <p:nvSpPr>
          <p:cNvPr id="4" name="Slide Number Placeholder 3"/>
          <p:cNvSpPr>
            <a:spLocks noGrp="1"/>
          </p:cNvSpPr>
          <p:nvPr>
            <p:ph type="sldNum" sz="quarter" idx="10"/>
          </p:nvPr>
        </p:nvSpPr>
        <p:spPr/>
        <p:txBody>
          <a:bodyPr/>
          <a:lstStyle/>
          <a:p>
            <a:fld id="{4743F1E3-71E9-4C9D-979A-507005575817}" type="slidenum">
              <a:rPr lang="en-US" smtClean="0"/>
              <a:t>15</a:t>
            </a:fld>
            <a:endParaRPr lang="en-US"/>
          </a:p>
        </p:txBody>
      </p:sp>
    </p:spTree>
    <p:extLst>
      <p:ext uri="{BB962C8B-B14F-4D97-AF65-F5344CB8AC3E}">
        <p14:creationId xmlns:p14="http://schemas.microsoft.com/office/powerpoint/2010/main" val="1602811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300" b="1" u="sng" dirty="0">
                <a:latin typeface="Calibri" charset="0"/>
                <a:ea typeface="ＭＳ Ｐゴシック" charset="-128"/>
              </a:rPr>
              <a:t>PRESENTER NOTES</a:t>
            </a:r>
          </a:p>
          <a:p>
            <a:r>
              <a:rPr lang="en-US" sz="1300" dirty="0"/>
              <a:t>Next, the conduct </a:t>
            </a:r>
            <a:r>
              <a:rPr lang="en-US" sz="1300" dirty="0" smtClean="0"/>
              <a:t>must be </a:t>
            </a:r>
            <a:r>
              <a:rPr lang="en-US" sz="1300" dirty="0"/>
              <a:t>sexual in nature. </a:t>
            </a:r>
          </a:p>
          <a:p>
            <a:endParaRPr lang="en-US" dirty="0"/>
          </a:p>
          <a:p>
            <a:r>
              <a:rPr lang="en-US" sz="1300" dirty="0"/>
              <a:t>This can include, for example:</a:t>
            </a:r>
          </a:p>
          <a:p>
            <a:pPr marL="181240" indent="-181240">
              <a:buFont typeface="Arial" panose="020B0604020202020204" pitchFamily="34" charset="0"/>
              <a:buChar char="•"/>
            </a:pPr>
            <a:r>
              <a:rPr lang="en-US" sz="1300" dirty="0"/>
              <a:t>Unwelcome touching</a:t>
            </a:r>
          </a:p>
          <a:p>
            <a:pPr marL="181240" indent="-181240">
              <a:buFont typeface="Arial" panose="020B0604020202020204" pitchFamily="34" charset="0"/>
              <a:buChar char="•"/>
            </a:pPr>
            <a:r>
              <a:rPr lang="en-US" sz="1300" dirty="0"/>
              <a:t>Making sexual jokes, spreading rumors, or making suggestive remarks</a:t>
            </a:r>
          </a:p>
          <a:p>
            <a:pPr marL="181240" indent="-181240">
              <a:buFont typeface="Arial" panose="020B0604020202020204" pitchFamily="34" charset="0"/>
              <a:buChar char="•"/>
            </a:pPr>
            <a:r>
              <a:rPr lang="en-US" sz="1300" dirty="0"/>
              <a:t>Pressuring a person for sexual favors</a:t>
            </a:r>
          </a:p>
          <a:p>
            <a:pPr marL="181240" indent="-181240">
              <a:buFont typeface="Arial" panose="020B0604020202020204" pitchFamily="34" charset="0"/>
              <a:buChar char="•"/>
            </a:pPr>
            <a:r>
              <a:rPr lang="en-US" sz="1300" dirty="0"/>
              <a:t>Distributing sexually explicit texts, emails, or photos</a:t>
            </a:r>
          </a:p>
          <a:p>
            <a:pPr marL="181240" indent="-181240">
              <a:buFont typeface="Arial" panose="020B0604020202020204" pitchFamily="34" charset="0"/>
              <a:buChar char="•"/>
            </a:pPr>
            <a:r>
              <a:rPr lang="en-US" sz="1300" dirty="0"/>
              <a:t>Physical violence, including rape and sexual assault</a:t>
            </a:r>
          </a:p>
          <a:p>
            <a:endParaRPr lang="en-US" sz="1300" dirty="0"/>
          </a:p>
        </p:txBody>
      </p:sp>
      <p:sp>
        <p:nvSpPr>
          <p:cNvPr id="4" name="Slide Number Placeholder 3"/>
          <p:cNvSpPr>
            <a:spLocks noGrp="1"/>
          </p:cNvSpPr>
          <p:nvPr>
            <p:ph type="sldNum" sz="quarter" idx="10"/>
          </p:nvPr>
        </p:nvSpPr>
        <p:spPr/>
        <p:txBody>
          <a:bodyPr/>
          <a:lstStyle/>
          <a:p>
            <a:fld id="{4743F1E3-71E9-4C9D-979A-507005575817}" type="slidenum">
              <a:rPr lang="en-US" smtClean="0"/>
              <a:t>16</a:t>
            </a:fld>
            <a:endParaRPr lang="en-US"/>
          </a:p>
        </p:txBody>
      </p:sp>
    </p:spTree>
    <p:extLst>
      <p:ext uri="{BB962C8B-B14F-4D97-AF65-F5344CB8AC3E}">
        <p14:creationId xmlns:p14="http://schemas.microsoft.com/office/powerpoint/2010/main" val="35685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altLang="en-US" sz="1300" b="1" u="sng" dirty="0">
                <a:latin typeface="Calibri" charset="0"/>
                <a:ea typeface="ＭＳ Ｐゴシック" charset="-128"/>
              </a:rPr>
              <a:t>PRESENTER NOTES</a:t>
            </a:r>
          </a:p>
          <a:p>
            <a:r>
              <a:rPr lang="en-US" altLang="en-US" dirty="0">
                <a:latin typeface="Calibri" charset="0"/>
                <a:ea typeface="ＭＳ Ｐゴシック" charset="-128"/>
              </a:rPr>
              <a:t>Next, the conduct creates a hostile environment for the targeted student, or other students (e.g., bystanders). </a:t>
            </a:r>
          </a:p>
          <a:p>
            <a:endParaRPr lang="en-US" altLang="en-US" dirty="0">
              <a:latin typeface="Calibri" charset="0"/>
              <a:ea typeface="ＭＳ Ｐゴシック" charset="-128"/>
            </a:endParaRPr>
          </a:p>
          <a:p>
            <a:r>
              <a:rPr lang="en-US" altLang="en-US" dirty="0">
                <a:latin typeface="Calibri" charset="0"/>
                <a:ea typeface="ＭＳ Ｐゴシック" charset="-128"/>
              </a:rPr>
              <a:t>As we covered earlier in the presentation, a</a:t>
            </a:r>
            <a:r>
              <a:rPr lang="en-US" b="0" dirty="0" smtClean="0"/>
              <a:t> </a:t>
            </a:r>
            <a:r>
              <a:rPr lang="en-US" b="0" u="none" dirty="0" smtClean="0"/>
              <a:t>hostile environment</a:t>
            </a:r>
            <a:r>
              <a:rPr lang="en-US" b="0" u="none" baseline="0" dirty="0" smtClean="0"/>
              <a:t> </a:t>
            </a:r>
            <a:r>
              <a:rPr lang="en-US" b="0" baseline="0" dirty="0" smtClean="0"/>
              <a:t>is created when conduct is so severe, persistent, </a:t>
            </a:r>
            <a:r>
              <a:rPr lang="en-US" b="1" i="1" baseline="0" dirty="0" smtClean="0"/>
              <a:t>or</a:t>
            </a:r>
            <a:r>
              <a:rPr lang="en-US" b="0" baseline="0" dirty="0" smtClean="0"/>
              <a:t> pervasive that it affects a student’s ability to participate in or benefit from the school’s programs or activities.</a:t>
            </a:r>
          </a:p>
        </p:txBody>
      </p:sp>
      <p:sp>
        <p:nvSpPr>
          <p:cNvPr id="4" name="Slide Number Placeholder 3"/>
          <p:cNvSpPr>
            <a:spLocks noGrp="1"/>
          </p:cNvSpPr>
          <p:nvPr>
            <p:ph type="sldNum" sz="quarter" idx="10"/>
          </p:nvPr>
        </p:nvSpPr>
        <p:spPr/>
        <p:txBody>
          <a:bodyPr/>
          <a:lstStyle/>
          <a:p>
            <a:fld id="{4743F1E3-71E9-4C9D-979A-507005575817}" type="slidenum">
              <a:rPr lang="en-US" smtClean="0"/>
              <a:t>17</a:t>
            </a:fld>
            <a:endParaRPr lang="en-US"/>
          </a:p>
        </p:txBody>
      </p:sp>
    </p:spTree>
    <p:extLst>
      <p:ext uri="{BB962C8B-B14F-4D97-AF65-F5344CB8AC3E}">
        <p14:creationId xmlns:p14="http://schemas.microsoft.com/office/powerpoint/2010/main" val="3949435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PRESENTER NOTES</a:t>
            </a:r>
            <a:endParaRPr lang="en-US" b="1" u="sng" dirty="0"/>
          </a:p>
          <a:p>
            <a:r>
              <a:rPr lang="en-US" dirty="0"/>
              <a:t>As </a:t>
            </a:r>
            <a:r>
              <a:rPr lang="en-US" dirty="0" smtClean="0"/>
              <a:t>public school </a:t>
            </a:r>
            <a:r>
              <a:rPr lang="en-US" dirty="0"/>
              <a:t>employees, we have a duty to respond to discriminatory harassment and sexual harassment. </a:t>
            </a:r>
          </a:p>
          <a:p>
            <a:endParaRPr lang="en-US" dirty="0"/>
          </a:p>
          <a:p>
            <a:r>
              <a:rPr lang="en-US" dirty="0"/>
              <a:t>If a school knows, or should have known, about discriminatory or sexual harassment, it must:</a:t>
            </a:r>
          </a:p>
          <a:p>
            <a:pPr marL="483306" indent="-483306">
              <a:buFont typeface="+mj-lt"/>
              <a:buAutoNum type="arabicPeriod"/>
            </a:pPr>
            <a:r>
              <a:rPr lang="en-US" dirty="0"/>
              <a:t>Investigate to determine what happened, and</a:t>
            </a:r>
          </a:p>
          <a:p>
            <a:pPr marL="483306" indent="-483306">
              <a:buFont typeface="+mj-lt"/>
              <a:buAutoNum type="arabicPeriod"/>
            </a:pPr>
            <a:r>
              <a:rPr lang="en-US" dirty="0"/>
              <a:t>If the school finds that harassment has occurred, take prompt and effective steps to:</a:t>
            </a:r>
          </a:p>
          <a:p>
            <a:pPr marL="664546" lvl="1" indent="-181240">
              <a:buFont typeface="Arial" panose="020B0604020202020204" pitchFamily="34" charset="0"/>
              <a:buChar char="•"/>
            </a:pPr>
            <a:r>
              <a:rPr lang="en-US" dirty="0"/>
              <a:t>Stop the harassment,</a:t>
            </a:r>
          </a:p>
          <a:p>
            <a:pPr marL="664546" lvl="1" indent="-181240">
              <a:buFont typeface="Arial" panose="020B0604020202020204" pitchFamily="34" charset="0"/>
              <a:buChar char="•"/>
            </a:pPr>
            <a:r>
              <a:rPr lang="en-US" dirty="0"/>
              <a:t>Eliminate the hostile environment for the targeted student and any other students impacted,</a:t>
            </a:r>
          </a:p>
          <a:p>
            <a:pPr marL="664546" lvl="1" indent="-181240">
              <a:buFont typeface="Arial" panose="020B0604020202020204" pitchFamily="34" charset="0"/>
              <a:buChar char="•"/>
            </a:pPr>
            <a:r>
              <a:rPr lang="en-US" dirty="0"/>
              <a:t>Prevent the harassment from recurring, and</a:t>
            </a:r>
          </a:p>
          <a:p>
            <a:pPr marL="664546" lvl="1" indent="-181240">
              <a:buFont typeface="Arial" panose="020B0604020202020204" pitchFamily="34" charset="0"/>
              <a:buChar char="•"/>
            </a:pPr>
            <a:r>
              <a:rPr lang="en-US" dirty="0"/>
              <a:t>Remedy the effects of the harassment on the targeted student and any other students impacted </a:t>
            </a:r>
          </a:p>
          <a:p>
            <a:pPr defTabSz="966612">
              <a:defRPr/>
            </a:pPr>
            <a:endParaRPr lang="en-US" i="1" dirty="0"/>
          </a:p>
          <a:p>
            <a:pPr defTabSz="966612">
              <a:defRPr/>
            </a:pPr>
            <a:r>
              <a:rPr lang="en-US" dirty="0"/>
              <a:t>The school must take these steps </a:t>
            </a:r>
            <a:r>
              <a:rPr lang="en-US" i="1" u="sng" dirty="0"/>
              <a:t>regardless</a:t>
            </a:r>
            <a:r>
              <a:rPr lang="en-US" dirty="0"/>
              <a:t> of whether anyone has filed a complaint or asked the school to take action.</a:t>
            </a:r>
          </a:p>
        </p:txBody>
      </p:sp>
      <p:sp>
        <p:nvSpPr>
          <p:cNvPr id="4" name="Slide Number Placeholder 3"/>
          <p:cNvSpPr>
            <a:spLocks noGrp="1"/>
          </p:cNvSpPr>
          <p:nvPr>
            <p:ph type="sldNum" sz="quarter" idx="10"/>
          </p:nvPr>
        </p:nvSpPr>
        <p:spPr/>
        <p:txBody>
          <a:bodyPr/>
          <a:lstStyle/>
          <a:p>
            <a:fld id="{4743F1E3-71E9-4C9D-979A-507005575817}" type="slidenum">
              <a:rPr lang="en-US" smtClean="0"/>
              <a:t>18</a:t>
            </a:fld>
            <a:endParaRPr lang="en-US"/>
          </a:p>
        </p:txBody>
      </p:sp>
    </p:spTree>
    <p:extLst>
      <p:ext uri="{BB962C8B-B14F-4D97-AF65-F5344CB8AC3E}">
        <p14:creationId xmlns:p14="http://schemas.microsoft.com/office/powerpoint/2010/main" val="3533876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u="sng" dirty="0"/>
              <a:t>PRESENTER NOTES</a:t>
            </a:r>
          </a:p>
          <a:p>
            <a:r>
              <a:rPr lang="en-US" sz="1300" dirty="0"/>
              <a:t>When are we on notice?</a:t>
            </a:r>
          </a:p>
          <a:p>
            <a:endParaRPr lang="en-US" sz="1300" dirty="0"/>
          </a:p>
          <a:p>
            <a:r>
              <a:rPr lang="en-US" sz="1300" dirty="0"/>
              <a:t>The school has notice if a </a:t>
            </a:r>
            <a:r>
              <a:rPr lang="en-US" sz="1300" dirty="0" smtClean="0"/>
              <a:t>responsible </a:t>
            </a:r>
            <a:r>
              <a:rPr lang="en-US" sz="1300" dirty="0"/>
              <a:t>employee knew, or in the exercise of reasonable care should have known, about the harassment.</a:t>
            </a:r>
          </a:p>
        </p:txBody>
      </p:sp>
      <p:sp>
        <p:nvSpPr>
          <p:cNvPr id="4" name="Slide Number Placeholder 3"/>
          <p:cNvSpPr>
            <a:spLocks noGrp="1"/>
          </p:cNvSpPr>
          <p:nvPr>
            <p:ph type="sldNum" sz="quarter" idx="10"/>
          </p:nvPr>
        </p:nvSpPr>
        <p:spPr/>
        <p:txBody>
          <a:bodyPr/>
          <a:lstStyle/>
          <a:p>
            <a:fld id="{4743F1E3-71E9-4C9D-979A-507005575817}" type="slidenum">
              <a:rPr lang="en-US" smtClean="0"/>
              <a:t>19</a:t>
            </a:fld>
            <a:endParaRPr lang="en-US"/>
          </a:p>
        </p:txBody>
      </p:sp>
    </p:spTree>
    <p:extLst>
      <p:ext uri="{BB962C8B-B14F-4D97-AF65-F5344CB8AC3E}">
        <p14:creationId xmlns:p14="http://schemas.microsoft.com/office/powerpoint/2010/main" val="4112703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3F1E3-71E9-4C9D-979A-507005575817}" type="slidenum">
              <a:rPr lang="en-US" smtClean="0"/>
              <a:t>2</a:t>
            </a:fld>
            <a:endParaRPr lang="en-US"/>
          </a:p>
        </p:txBody>
      </p:sp>
    </p:spTree>
    <p:extLst>
      <p:ext uri="{BB962C8B-B14F-4D97-AF65-F5344CB8AC3E}">
        <p14:creationId xmlns:p14="http://schemas.microsoft.com/office/powerpoint/2010/main" val="4136137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33529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solidFill>
                  <a:srgbClr val="FF0000"/>
                </a:solidFill>
              </a:rPr>
              <a:t>INSTRUCTIONS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smtClean="0"/>
              <a:t>In</a:t>
            </a:r>
            <a:r>
              <a:rPr lang="en-US" b="0" u="none" baseline="0" dirty="0" smtClean="0"/>
              <a:t> advance, research if your district has any employees who serve as confidential resources and are not responsible employees for reporting. For example, these employees may serve in counseling or medical capacities. It can often be easier to explain to staff who is a responsible employee by noting who is not. </a:t>
            </a:r>
            <a:endParaRPr lang="en-US" sz="1300" b="1" u="sng" dirty="0" smtClean="0"/>
          </a:p>
          <a:p>
            <a:endParaRPr lang="en-US" b="1" u="sng" dirty="0" smtClean="0"/>
          </a:p>
          <a:p>
            <a:r>
              <a:rPr lang="en-US" b="1" u="sng" dirty="0" smtClean="0"/>
              <a:t>PRESENTER </a:t>
            </a:r>
            <a:r>
              <a:rPr lang="en-US" b="1" u="sng" dirty="0"/>
              <a:t>NOTES</a:t>
            </a:r>
          </a:p>
          <a:p>
            <a:r>
              <a:rPr lang="en-US" dirty="0" smtClean="0"/>
              <a:t>Who is a “responsible” employee? </a:t>
            </a:r>
            <a:endParaRPr lang="en-US" dirty="0"/>
          </a:p>
          <a:p>
            <a:endParaRPr lang="en-US" dirty="0" smtClean="0"/>
          </a:p>
          <a:p>
            <a:r>
              <a:rPr lang="en-US" dirty="0" smtClean="0"/>
              <a:t>A responsible employee includes any employee: who has the authority to take action to redress discrimination; who has been given the duty of reporting incidents of discrimination or any other misconduct by students to the Civil</a:t>
            </a:r>
            <a:r>
              <a:rPr lang="en-US" baseline="0" dirty="0" smtClean="0"/>
              <a:t> Rights/</a:t>
            </a:r>
            <a:r>
              <a:rPr lang="en-US" dirty="0" smtClean="0"/>
              <a:t>Title IX/Section 504 coordinator or other appropriate school designee; or whom a student could reasonably believe has this authority or duty.</a:t>
            </a:r>
          </a:p>
          <a:p>
            <a:endParaRPr lang="en-US" dirty="0" smtClean="0"/>
          </a:p>
          <a:p>
            <a:r>
              <a:rPr lang="en-US" b="1" u="sng" dirty="0" smtClean="0"/>
              <a:t>ADDITIONAL CONTEXT</a:t>
            </a:r>
          </a:p>
          <a:p>
            <a:r>
              <a:rPr lang="en-US" dirty="0" smtClean="0"/>
              <a:t>Whether an employee is a responsible employee will vary depending on factors such as the age and education level of the student, the type of position held by the employee, and consideration of both formal and informal school practices and procedures. As an example, it may be reasonable for an elementary school student to believe that a custodial staff member or cafeteria worker has the authority or responsibility to address student misconduct.</a:t>
            </a:r>
            <a:endParaRPr lang="en-US" sz="1300" dirty="0" smtClean="0"/>
          </a:p>
          <a:p>
            <a:endParaRPr lang="en-US" sz="1300" dirty="0" smtClean="0"/>
          </a:p>
        </p:txBody>
      </p:sp>
      <p:sp>
        <p:nvSpPr>
          <p:cNvPr id="4" name="Slide Number Placeholder 3"/>
          <p:cNvSpPr>
            <a:spLocks noGrp="1"/>
          </p:cNvSpPr>
          <p:nvPr>
            <p:ph type="sldNum" sz="quarter" idx="10"/>
          </p:nvPr>
        </p:nvSpPr>
        <p:spPr/>
        <p:txBody>
          <a:bodyPr/>
          <a:lstStyle/>
          <a:p>
            <a:fld id="{4743F1E3-71E9-4C9D-979A-507005575817}" type="slidenum">
              <a:rPr lang="en-US" smtClean="0"/>
              <a:t>20</a:t>
            </a:fld>
            <a:endParaRPr lang="en-US" dirty="0"/>
          </a:p>
        </p:txBody>
      </p:sp>
    </p:spTree>
    <p:extLst>
      <p:ext uri="{BB962C8B-B14F-4D97-AF65-F5344CB8AC3E}">
        <p14:creationId xmlns:p14="http://schemas.microsoft.com/office/powerpoint/2010/main" val="1137459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u="sng" dirty="0"/>
              <a:t>PRESENTER NOTES</a:t>
            </a:r>
          </a:p>
          <a:p>
            <a:r>
              <a:rPr lang="en-US" sz="1300" dirty="0"/>
              <a:t>First, let’s look at when an employee is considered to </a:t>
            </a:r>
            <a:r>
              <a:rPr lang="en-US" dirty="0" smtClean="0"/>
              <a:t>have known</a:t>
            </a:r>
            <a:r>
              <a:rPr lang="en-US" sz="1300" dirty="0"/>
              <a:t> about harassment.</a:t>
            </a:r>
          </a:p>
          <a:p>
            <a:endParaRPr lang="en-US" sz="1300" dirty="0"/>
          </a:p>
          <a:p>
            <a:r>
              <a:rPr lang="en-US" sz="1300" dirty="0"/>
              <a:t>For example:</a:t>
            </a:r>
          </a:p>
          <a:p>
            <a:pPr marL="181240" indent="-181240">
              <a:buFont typeface="Arial" panose="020B0604020202020204" pitchFamily="34" charset="0"/>
              <a:buChar char="•"/>
            </a:pPr>
            <a:r>
              <a:rPr lang="en-US" sz="1300" dirty="0"/>
              <a:t>Staff hear about the conduct indirectly, such as through a news report or community gossip</a:t>
            </a:r>
          </a:p>
          <a:p>
            <a:pPr marL="181240" indent="-181240">
              <a:buFont typeface="Arial" panose="020B0604020202020204" pitchFamily="34" charset="0"/>
              <a:buChar char="•"/>
            </a:pPr>
            <a:r>
              <a:rPr lang="en-US" sz="1300" dirty="0"/>
              <a:t>A staff member witnesses the harassing conduct</a:t>
            </a:r>
          </a:p>
          <a:p>
            <a:pPr marL="181240" indent="-181240">
              <a:buFont typeface="Arial" panose="020B0604020202020204" pitchFamily="34" charset="0"/>
              <a:buChar char="•"/>
            </a:pPr>
            <a:r>
              <a:rPr lang="en-US" sz="1300" dirty="0"/>
              <a:t>A student or parent shares concerns with the principal, teachers, or other school staff</a:t>
            </a:r>
          </a:p>
          <a:p>
            <a:pPr marL="181240" indent="-181240">
              <a:buFont typeface="Arial" panose="020B0604020202020204" pitchFamily="34" charset="0"/>
              <a:buChar char="•"/>
            </a:pPr>
            <a:r>
              <a:rPr lang="en-US" sz="1300" dirty="0"/>
              <a:t>A student or parent files a </a:t>
            </a:r>
            <a:r>
              <a:rPr lang="en-US" sz="1300" dirty="0" smtClean="0"/>
              <a:t>complaint</a:t>
            </a:r>
          </a:p>
          <a:p>
            <a:pPr marL="181240" indent="-181240">
              <a:buFont typeface="Arial" panose="020B0604020202020204" pitchFamily="34" charset="0"/>
              <a:buChar char="•"/>
            </a:pPr>
            <a:endParaRPr lang="en-US" sz="1300" dirty="0" smtClean="0"/>
          </a:p>
          <a:p>
            <a:pPr marL="0" indent="0">
              <a:buFont typeface="Arial" panose="020B0604020202020204" pitchFamily="34" charset="0"/>
              <a:buNone/>
            </a:pPr>
            <a:endParaRPr lang="en-US" sz="1300" dirty="0" smtClean="0"/>
          </a:p>
          <a:p>
            <a:pPr marL="0" indent="0">
              <a:buFont typeface="Arial" panose="020B0604020202020204" pitchFamily="34" charset="0"/>
              <a:buNone/>
            </a:pPr>
            <a:r>
              <a:rPr lang="en-US" sz="1300" dirty="0" smtClean="0"/>
              <a:t>Questions for group discussion:</a:t>
            </a:r>
          </a:p>
          <a:p>
            <a:pPr marL="285750" indent="-285750">
              <a:buFont typeface="Arial" panose="020B0604020202020204" pitchFamily="34" charset="0"/>
              <a:buChar char="•"/>
            </a:pPr>
            <a:r>
              <a:rPr lang="en-US" sz="1300" dirty="0" smtClean="0"/>
              <a:t>Can you think of other examples of when you</a:t>
            </a:r>
            <a:r>
              <a:rPr lang="en-US" sz="1300" baseline="0" dirty="0" smtClean="0"/>
              <a:t> may have actual notice of possible harassment?</a:t>
            </a:r>
            <a:endParaRPr lang="en-US" sz="1300" dirty="0"/>
          </a:p>
          <a:p>
            <a:endParaRPr lang="en-US" dirty="0"/>
          </a:p>
        </p:txBody>
      </p:sp>
      <p:sp>
        <p:nvSpPr>
          <p:cNvPr id="4" name="Slide Number Placeholder 3"/>
          <p:cNvSpPr>
            <a:spLocks noGrp="1"/>
          </p:cNvSpPr>
          <p:nvPr>
            <p:ph type="sldNum" sz="quarter" idx="10"/>
          </p:nvPr>
        </p:nvSpPr>
        <p:spPr/>
        <p:txBody>
          <a:bodyPr/>
          <a:lstStyle/>
          <a:p>
            <a:fld id="{4743F1E3-71E9-4C9D-979A-507005575817}" type="slidenum">
              <a:rPr lang="en-US" smtClean="0"/>
              <a:t>21</a:t>
            </a:fld>
            <a:endParaRPr lang="en-US"/>
          </a:p>
        </p:txBody>
      </p:sp>
    </p:spTree>
    <p:extLst>
      <p:ext uri="{BB962C8B-B14F-4D97-AF65-F5344CB8AC3E}">
        <p14:creationId xmlns:p14="http://schemas.microsoft.com/office/powerpoint/2010/main" val="4133874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u="sng" dirty="0"/>
              <a:t>PRESENTER NOTES</a:t>
            </a:r>
          </a:p>
          <a:p>
            <a:r>
              <a:rPr lang="en-US" sz="1300" dirty="0"/>
              <a:t>Next, when should staff be aware of harassment, even if they didn’t witness it directly or receive a complaint?</a:t>
            </a:r>
          </a:p>
          <a:p>
            <a:endParaRPr lang="en-US" sz="1300" dirty="0"/>
          </a:p>
          <a:p>
            <a:r>
              <a:rPr lang="en-US" sz="1300" dirty="0"/>
              <a:t>Examples:</a:t>
            </a:r>
          </a:p>
          <a:p>
            <a:pPr marL="181240" indent="-181240">
              <a:buFont typeface="Arial" panose="020B0604020202020204" pitchFamily="34" charset="0"/>
              <a:buChar char="•"/>
            </a:pPr>
            <a:r>
              <a:rPr lang="en-US" sz="1300" dirty="0"/>
              <a:t>Harassing conduct is occurring during activities under staff supervision, such as during recess, in the classroom, or in the cafeteria</a:t>
            </a:r>
          </a:p>
          <a:p>
            <a:pPr marL="181240" indent="-181240">
              <a:buFont typeface="Arial" panose="020B0604020202020204" pitchFamily="34" charset="0"/>
              <a:buChar char="•"/>
            </a:pPr>
            <a:r>
              <a:rPr lang="en-US" sz="1300" dirty="0"/>
              <a:t>Students are referred for discipline for harassing conduct</a:t>
            </a:r>
          </a:p>
          <a:p>
            <a:pPr marL="181240" indent="-181240">
              <a:buFont typeface="Arial" panose="020B0604020202020204" pitchFamily="34" charset="0"/>
              <a:buChar char="•"/>
            </a:pPr>
            <a:r>
              <a:rPr lang="en-US" sz="1300" dirty="0"/>
              <a:t>Graffiti—such a racial epithets—in public areas, such as restroom stalls or lockers</a:t>
            </a:r>
          </a:p>
          <a:p>
            <a:pPr marL="181240" indent="-181240">
              <a:buFont typeface="Arial" panose="020B0604020202020204" pitchFamily="34" charset="0"/>
              <a:buChar char="•"/>
            </a:pPr>
            <a:r>
              <a:rPr lang="en-US" sz="1300" dirty="0"/>
              <a:t>Harassing conduct is happening openly in the hallways or during school </a:t>
            </a:r>
            <a:r>
              <a:rPr lang="en-US" sz="1300" dirty="0" smtClean="0"/>
              <a:t>activities</a:t>
            </a:r>
          </a:p>
          <a:p>
            <a:pPr marL="0" indent="0">
              <a:buFont typeface="Arial" panose="020B0604020202020204" pitchFamily="34" charset="0"/>
              <a:buNone/>
            </a:pPr>
            <a:endParaRPr lang="en-US" sz="1300" dirty="0" smtClean="0"/>
          </a:p>
          <a:p>
            <a:pPr marL="0" indent="0">
              <a:buFont typeface="Arial" panose="020B0604020202020204" pitchFamily="34" charset="0"/>
              <a:buNone/>
            </a:pPr>
            <a:r>
              <a:rPr lang="en-US" sz="1300" dirty="0" smtClean="0"/>
              <a:t>Questions for group discussion:</a:t>
            </a:r>
          </a:p>
          <a:p>
            <a:pPr marL="285750" indent="-285750">
              <a:buFont typeface="Arial" panose="020B0604020202020204" pitchFamily="34" charset="0"/>
              <a:buChar char="•"/>
            </a:pPr>
            <a:r>
              <a:rPr lang="en-US" sz="1300" dirty="0" smtClean="0"/>
              <a:t>Can you think of</a:t>
            </a:r>
            <a:r>
              <a:rPr lang="en-US" sz="1300" baseline="0" dirty="0" smtClean="0"/>
              <a:t> other examples of when you should know of possible harassment?</a:t>
            </a:r>
          </a:p>
          <a:p>
            <a:pPr marL="285750" indent="-285750">
              <a:buFont typeface="Arial" panose="020B0604020202020204" pitchFamily="34" charset="0"/>
              <a:buChar char="•"/>
            </a:pPr>
            <a:r>
              <a:rPr lang="en-US" sz="1300" baseline="0" dirty="0" smtClean="0"/>
              <a:t>What about social media interaction? </a:t>
            </a:r>
            <a:endParaRPr lang="en-US" dirty="0"/>
          </a:p>
        </p:txBody>
      </p:sp>
      <p:sp>
        <p:nvSpPr>
          <p:cNvPr id="4" name="Slide Number Placeholder 3"/>
          <p:cNvSpPr>
            <a:spLocks noGrp="1"/>
          </p:cNvSpPr>
          <p:nvPr>
            <p:ph type="sldNum" sz="quarter" idx="10"/>
          </p:nvPr>
        </p:nvSpPr>
        <p:spPr/>
        <p:txBody>
          <a:bodyPr/>
          <a:lstStyle/>
          <a:p>
            <a:fld id="{4743F1E3-71E9-4C9D-979A-507005575817}" type="slidenum">
              <a:rPr lang="en-US" smtClean="0"/>
              <a:t>22</a:t>
            </a:fld>
            <a:endParaRPr lang="en-US"/>
          </a:p>
        </p:txBody>
      </p:sp>
    </p:spTree>
    <p:extLst>
      <p:ext uri="{BB962C8B-B14F-4D97-AF65-F5344CB8AC3E}">
        <p14:creationId xmlns:p14="http://schemas.microsoft.com/office/powerpoint/2010/main" val="3114780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8"/>
            <a:ext cx="5852160" cy="252836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PRESENTER INSTRUCTIONS: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PRESENTER NOTES</a:t>
            </a:r>
          </a:p>
          <a:p>
            <a:r>
              <a:rPr lang="en-US" dirty="0" smtClean="0"/>
              <a:t>If a</a:t>
            </a:r>
            <a:r>
              <a:rPr lang="en-US" baseline="0" dirty="0" smtClean="0"/>
              <a:t> student comes to you to share information about discrimination (including sexual harassment or sexual violence) that they have experienced, there are a few helpful steps to remember so that you feel prepared. </a:t>
            </a:r>
            <a:endParaRPr lang="en-US" dirty="0" smtClean="0"/>
          </a:p>
          <a:p>
            <a:endParaRPr lang="en-US" dirty="0" smtClean="0"/>
          </a:p>
          <a:p>
            <a:r>
              <a:rPr lang="en-US" b="0" dirty="0" smtClean="0"/>
              <a:t>First, </a:t>
            </a:r>
            <a:r>
              <a:rPr lang="en-US" dirty="0" smtClean="0"/>
              <a:t>affirm the student’s decision to share information with you. </a:t>
            </a:r>
          </a:p>
          <a:p>
            <a:r>
              <a:rPr lang="en-US" dirty="0" smtClean="0"/>
              <a:t> </a:t>
            </a:r>
          </a:p>
          <a:p>
            <a:r>
              <a:rPr lang="en-US" b="0" dirty="0" smtClean="0"/>
              <a:t>Second, </a:t>
            </a:r>
            <a:r>
              <a:rPr lang="en-US" dirty="0" smtClean="0"/>
              <a:t>inform </a:t>
            </a:r>
            <a:r>
              <a:rPr lang="en-US" dirty="0"/>
              <a:t>the student of your role and obligations to </a:t>
            </a:r>
            <a:r>
              <a:rPr lang="en-US" dirty="0" smtClean="0"/>
              <a:t>report, of support</a:t>
            </a:r>
            <a:r>
              <a:rPr lang="en-US" baseline="0" dirty="0" smtClean="0"/>
              <a:t> services (as applicable), and the District’s prohibition on discrimination (using age appropriate language). </a:t>
            </a:r>
            <a:endParaRPr lang="en-US" dirty="0" smtClean="0"/>
          </a:p>
          <a:p>
            <a:endParaRPr lang="en-US" dirty="0" smtClean="0"/>
          </a:p>
          <a:p>
            <a:r>
              <a:rPr lang="en-US" dirty="0" smtClean="0"/>
              <a:t>Then</a:t>
            </a:r>
            <a:r>
              <a:rPr lang="en-US" b="0" dirty="0" smtClean="0"/>
              <a:t>, </a:t>
            </a:r>
            <a:r>
              <a:rPr lang="en-US" dirty="0" smtClean="0"/>
              <a:t>report</a:t>
            </a:r>
            <a:r>
              <a:rPr lang="en-US" baseline="0" dirty="0" smtClean="0"/>
              <a:t> to the Civil Rights Compliance Coordinator, Title IX Coordinator, or Section 504 Coordinator, as appropriate.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743F1E3-71E9-4C9D-979A-507005575817}" type="slidenum">
              <a:rPr lang="en-US" smtClean="0"/>
              <a:t>23</a:t>
            </a:fld>
            <a:endParaRPr lang="en-US"/>
          </a:p>
        </p:txBody>
      </p:sp>
    </p:spTree>
    <p:extLst>
      <p:ext uri="{BB962C8B-B14F-4D97-AF65-F5344CB8AC3E}">
        <p14:creationId xmlns:p14="http://schemas.microsoft.com/office/powerpoint/2010/main" val="3683702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PRESENTER NOTES</a:t>
            </a:r>
            <a:endParaRPr lang="en-US" dirty="0" smtClean="0"/>
          </a:p>
          <a:p>
            <a:r>
              <a:rPr lang="en-US" dirty="0" smtClean="0"/>
              <a:t>When affirming the student or parent’s decisions to share their experience with you, affirm them by listening without judgment and supporting them by responding to their disclosure appropriately. </a:t>
            </a:r>
          </a:p>
          <a:p>
            <a:endParaRPr lang="en-US" dirty="0" smtClean="0"/>
          </a:p>
          <a:p>
            <a:r>
              <a:rPr lang="en-US" dirty="0" smtClean="0"/>
              <a:t>For example, “I’m sorry you’re going through a difficult time,” “ I am so sorry to hear about your experience,” and “What would be helpful to you right now?”</a:t>
            </a:r>
          </a:p>
          <a:p>
            <a:endParaRPr lang="en-US" dirty="0" smtClean="0"/>
          </a:p>
          <a:p>
            <a:r>
              <a:rPr lang="en-US" baseline="0" dirty="0" smtClean="0"/>
              <a:t>Especially during an initial disclosure of an incident in which the student may have experienced trauma, school staff do not need to “interview” the student at the time of their disclosure.  Generally speaking, the initial report is not the time to determine if what occurred is “true,” but to affirm the student in sharing the information and trusting the school staff to share their experience. Your most important role is to act as a bridge between the student and the school administrator or civil rights coordinator.</a:t>
            </a:r>
          </a:p>
        </p:txBody>
      </p:sp>
      <p:sp>
        <p:nvSpPr>
          <p:cNvPr id="4" name="Slide Number Placeholder 3"/>
          <p:cNvSpPr>
            <a:spLocks noGrp="1"/>
          </p:cNvSpPr>
          <p:nvPr>
            <p:ph type="sldNum" sz="quarter" idx="10"/>
          </p:nvPr>
        </p:nvSpPr>
        <p:spPr/>
        <p:txBody>
          <a:bodyPr/>
          <a:lstStyle/>
          <a:p>
            <a:fld id="{4743F1E3-71E9-4C9D-979A-507005575817}" type="slidenum">
              <a:rPr lang="en-US" smtClean="0"/>
              <a:t>24</a:t>
            </a:fld>
            <a:endParaRPr lang="en-US"/>
          </a:p>
        </p:txBody>
      </p:sp>
    </p:spTree>
    <p:extLst>
      <p:ext uri="{BB962C8B-B14F-4D97-AF65-F5344CB8AC3E}">
        <p14:creationId xmlns:p14="http://schemas.microsoft.com/office/powerpoint/2010/main" val="1138663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PRESENTER NOTES</a:t>
            </a:r>
          </a:p>
          <a:p>
            <a:r>
              <a:rPr lang="en-US" baseline="0" dirty="0" smtClean="0"/>
              <a:t>If you are a Responsible Employee, in addition to affirming, you should also inform the student of your role and reporting obligations. Being forthcoming about this with the student from the beginning helps them understand what will happen next and that as a teacher or administrator, you are not betraying their trust by reporting up. </a:t>
            </a:r>
          </a:p>
          <a:p>
            <a:endParaRPr lang="en-US" baseline="0" dirty="0" smtClean="0"/>
          </a:p>
          <a:p>
            <a:r>
              <a:rPr lang="en-US" baseline="0" dirty="0" smtClean="0"/>
              <a:t>For example, “Thanking you for coming to me with this. I want you to know that in my role as a [teacher] I need to share what you told me with [the principal etc.] and I cannot keep it completely ’secret’”</a:t>
            </a:r>
          </a:p>
        </p:txBody>
      </p:sp>
      <p:sp>
        <p:nvSpPr>
          <p:cNvPr id="4" name="Slide Number Placeholder 3"/>
          <p:cNvSpPr>
            <a:spLocks noGrp="1"/>
          </p:cNvSpPr>
          <p:nvPr>
            <p:ph type="sldNum" sz="quarter" idx="10"/>
          </p:nvPr>
        </p:nvSpPr>
        <p:spPr/>
        <p:txBody>
          <a:bodyPr/>
          <a:lstStyle/>
          <a:p>
            <a:fld id="{4743F1E3-71E9-4C9D-979A-507005575817}" type="slidenum">
              <a:rPr lang="en-US" smtClean="0"/>
              <a:t>25</a:t>
            </a:fld>
            <a:endParaRPr lang="en-US"/>
          </a:p>
        </p:txBody>
      </p:sp>
    </p:spTree>
    <p:extLst>
      <p:ext uri="{BB962C8B-B14F-4D97-AF65-F5344CB8AC3E}">
        <p14:creationId xmlns:p14="http://schemas.microsoft.com/office/powerpoint/2010/main" val="1299102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u="sng" dirty="0" smtClean="0"/>
              <a:t>PRESENTER NOTES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smtClean="0"/>
              <a:t>It is also important to inform the student about the schools’ prohibition on discrimination and the support services available to the student. </a:t>
            </a:r>
          </a:p>
          <a:p>
            <a:pPr marL="0" indent="0">
              <a:buFont typeface="Wingdings" panose="05000000000000000000" pitchFamily="2" charset="2"/>
              <a:buNone/>
            </a:pPr>
            <a:endParaRPr lang="en-US" u="sng" dirty="0" smtClean="0"/>
          </a:p>
          <a:p>
            <a:pPr marL="0" indent="0">
              <a:buFont typeface="Wingdings" panose="05000000000000000000" pitchFamily="2" charset="2"/>
              <a:buNone/>
            </a:pPr>
            <a:r>
              <a:rPr lang="en-US" u="sng" dirty="0" smtClean="0"/>
              <a:t>Prohibition on Discrimination</a:t>
            </a:r>
            <a:r>
              <a:rPr lang="en-US" dirty="0" smtClean="0"/>
              <a:t>: In age appropriate terms,</a:t>
            </a:r>
            <a:r>
              <a:rPr lang="en-US" baseline="0" dirty="0" smtClean="0"/>
              <a:t> </a:t>
            </a:r>
            <a:r>
              <a:rPr lang="en-US" b="0" u="none" baseline="0" dirty="0" smtClean="0"/>
              <a:t>inform</a:t>
            </a:r>
            <a:r>
              <a:rPr lang="en-US" baseline="0" dirty="0" smtClean="0"/>
              <a:t> the student it is not okay for any student at this school to be treated differently based on their [sex, race, national origin, ability, etc.].</a:t>
            </a:r>
          </a:p>
          <a:p>
            <a:pPr marL="0" indent="0">
              <a:buFont typeface="Wingdings" panose="05000000000000000000" pitchFamily="2" charset="2"/>
              <a:buNone/>
            </a:pPr>
            <a:endParaRPr lang="en-US" baseline="0" dirty="0" smtClean="0"/>
          </a:p>
          <a:p>
            <a:pPr marL="0" indent="0">
              <a:buFont typeface="Wingdings" panose="05000000000000000000" pitchFamily="2" charset="2"/>
              <a:buNone/>
            </a:pPr>
            <a:r>
              <a:rPr lang="en-US" u="sng" baseline="0" dirty="0" smtClean="0"/>
              <a:t>Complaint options</a:t>
            </a:r>
            <a:r>
              <a:rPr lang="en-US" baseline="0" dirty="0" smtClean="0"/>
              <a:t>: For parents or older students, explain that the district has a discrimination complaint procedure to ensure that concerns of discrimination are looked into (investigated) and addressed. Provide a copy if you have it available</a:t>
            </a:r>
            <a:r>
              <a:rPr lang="en-US" dirty="0" smtClean="0"/>
              <a:t>, if not, either follow up to provide a copy or inform the compliance coordinator so that they may provide the procedure promptly. </a:t>
            </a:r>
          </a:p>
          <a:p>
            <a:pPr marL="0" indent="0">
              <a:buFont typeface="Wingdings" panose="05000000000000000000" pitchFamily="2" charset="2"/>
              <a:buNone/>
            </a:pPr>
            <a:endParaRPr lang="en-US" u="none" dirty="0" smtClean="0"/>
          </a:p>
          <a:p>
            <a:pPr marL="0" indent="0">
              <a:buFont typeface="Wingdings" panose="05000000000000000000" pitchFamily="2" charset="2"/>
              <a:buNone/>
            </a:pPr>
            <a:r>
              <a:rPr lang="en-US" u="sng" dirty="0" smtClean="0"/>
              <a:t>Support Services</a:t>
            </a:r>
            <a:r>
              <a:rPr lang="en-US" dirty="0" smtClean="0"/>
              <a:t>: Inform the student that the school has</a:t>
            </a:r>
            <a:r>
              <a:rPr lang="en-US" baseline="0" dirty="0" smtClean="0"/>
              <a:t> </a:t>
            </a:r>
            <a:r>
              <a:rPr lang="en-US" dirty="0" smtClean="0"/>
              <a:t>counseling or other support services that may be available to talk</a:t>
            </a:r>
            <a:r>
              <a:rPr lang="en-US" baseline="0" dirty="0" smtClean="0"/>
              <a:t> to. When possible, </a:t>
            </a:r>
            <a:r>
              <a:rPr lang="en-US" dirty="0" smtClean="0"/>
              <a:t>refer the student using the counselor’s name and tell them what will</a:t>
            </a:r>
            <a:r>
              <a:rPr lang="en-US" baseline="0" dirty="0" smtClean="0"/>
              <a:t> happen next (i.e. Who should they tell if they would like to talk to a counselor?)</a:t>
            </a:r>
            <a:endParaRPr lang="en-US" dirty="0" smtClean="0"/>
          </a:p>
        </p:txBody>
      </p:sp>
      <p:sp>
        <p:nvSpPr>
          <p:cNvPr id="4" name="Slide Number Placeholder 3"/>
          <p:cNvSpPr>
            <a:spLocks noGrp="1"/>
          </p:cNvSpPr>
          <p:nvPr>
            <p:ph type="sldNum" sz="quarter" idx="10"/>
          </p:nvPr>
        </p:nvSpPr>
        <p:spPr/>
        <p:txBody>
          <a:bodyPr/>
          <a:lstStyle/>
          <a:p>
            <a:fld id="{4743F1E3-71E9-4C9D-979A-507005575817}" type="slidenum">
              <a:rPr lang="en-US" smtClean="0"/>
              <a:t>26</a:t>
            </a:fld>
            <a:endParaRPr lang="en-US"/>
          </a:p>
        </p:txBody>
      </p:sp>
    </p:spTree>
    <p:extLst>
      <p:ext uri="{BB962C8B-B14F-4D97-AF65-F5344CB8AC3E}">
        <p14:creationId xmlns:p14="http://schemas.microsoft.com/office/powerpoint/2010/main" val="1007266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PRESENTER NOTES</a:t>
            </a:r>
          </a:p>
          <a:p>
            <a:endParaRPr lang="en-US" baseline="0" dirty="0" smtClean="0"/>
          </a:p>
          <a:p>
            <a:r>
              <a:rPr lang="en-US" baseline="0" dirty="0" smtClean="0"/>
              <a:t>School staff should promptly report the student’s disclosure to the appropriate district-level coordinator. </a:t>
            </a:r>
          </a:p>
          <a:p>
            <a:endParaRPr lang="en-US" baseline="0" dirty="0" smtClean="0"/>
          </a:p>
          <a:p>
            <a:r>
              <a:rPr lang="en-US" baseline="0" dirty="0" smtClean="0"/>
              <a:t>Overall, if you are not sure how to respond to a student’s report, it is alright to say something like, “</a:t>
            </a:r>
            <a:r>
              <a:rPr lang="en-US" dirty="0"/>
              <a:t>W</a:t>
            </a:r>
            <a:r>
              <a:rPr lang="en-US" baseline="0" dirty="0" smtClean="0"/>
              <a:t>hat you’re sharing is important and I want to make sure I give you the right information. Can I talk with you again later today?” and then quickly contact the coordinator to get the right information to share with the student. </a:t>
            </a:r>
          </a:p>
        </p:txBody>
      </p:sp>
      <p:sp>
        <p:nvSpPr>
          <p:cNvPr id="4" name="Slide Number Placeholder 3"/>
          <p:cNvSpPr>
            <a:spLocks noGrp="1"/>
          </p:cNvSpPr>
          <p:nvPr>
            <p:ph type="sldNum" sz="quarter" idx="10"/>
          </p:nvPr>
        </p:nvSpPr>
        <p:spPr/>
        <p:txBody>
          <a:bodyPr/>
          <a:lstStyle/>
          <a:p>
            <a:fld id="{4743F1E3-71E9-4C9D-979A-507005575817}" type="slidenum">
              <a:rPr lang="en-US" smtClean="0"/>
              <a:t>27</a:t>
            </a:fld>
            <a:endParaRPr lang="en-US"/>
          </a:p>
        </p:txBody>
      </p:sp>
    </p:spTree>
    <p:extLst>
      <p:ext uri="{BB962C8B-B14F-4D97-AF65-F5344CB8AC3E}">
        <p14:creationId xmlns:p14="http://schemas.microsoft.com/office/powerpoint/2010/main" val="1613910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PRESENTER NOTES:</a:t>
            </a:r>
          </a:p>
          <a:p>
            <a:r>
              <a:rPr lang="en-US" dirty="0"/>
              <a:t>Regardless of what it’s labeled, or what you perceive it to be, if harassment or bullying is based on any protected class, the school district must assess it for civil rights implications.</a:t>
            </a:r>
          </a:p>
          <a:p>
            <a:endParaRPr lang="en-US" dirty="0"/>
          </a:p>
          <a:p>
            <a:pPr defTabSz="966612">
              <a:defRPr/>
            </a:pPr>
            <a:r>
              <a:rPr lang="en-US" dirty="0"/>
              <a:t>The label used to describe an incident (e.g., bullying, hazing, teasing) does not determine how </a:t>
            </a:r>
            <a:r>
              <a:rPr lang="en-US" dirty="0" smtClean="0"/>
              <a:t>the </a:t>
            </a:r>
            <a:r>
              <a:rPr lang="en-US" dirty="0"/>
              <a:t>district should respond. Rather, the nature of the conduct itself must be assessed to determine if it is discriminatory or sexual harassment. </a:t>
            </a:r>
          </a:p>
          <a:p>
            <a:endParaRPr lang="en-US" dirty="0"/>
          </a:p>
          <a:p>
            <a:r>
              <a:rPr lang="en-US" dirty="0" smtClean="0"/>
              <a:t>Remember, even </a:t>
            </a:r>
            <a:r>
              <a:rPr lang="en-US" dirty="0"/>
              <a:t>if the behavior is already covered under the district’s bullying policy, the school district is responsible for taking prompt and appropriate action to investigate and address discriminatory and sexual harassment, which may require a more extensive investigation and additional remedies.</a:t>
            </a:r>
          </a:p>
          <a:p>
            <a:endParaRPr lang="en-US" sz="1300" b="1" dirty="0"/>
          </a:p>
          <a:p>
            <a:endParaRPr lang="en-US" dirty="0"/>
          </a:p>
        </p:txBody>
      </p:sp>
      <p:sp>
        <p:nvSpPr>
          <p:cNvPr id="4" name="Slide Number Placeholder 3"/>
          <p:cNvSpPr>
            <a:spLocks noGrp="1"/>
          </p:cNvSpPr>
          <p:nvPr>
            <p:ph type="sldNum" sz="quarter" idx="10"/>
          </p:nvPr>
        </p:nvSpPr>
        <p:spPr/>
        <p:txBody>
          <a:bodyPr/>
          <a:lstStyle/>
          <a:p>
            <a:fld id="{4743F1E3-71E9-4C9D-979A-507005575817}" type="slidenum">
              <a:rPr lang="en-US" smtClean="0"/>
              <a:t>28</a:t>
            </a:fld>
            <a:endParaRPr lang="en-US"/>
          </a:p>
        </p:txBody>
      </p:sp>
    </p:spTree>
    <p:extLst>
      <p:ext uri="{BB962C8B-B14F-4D97-AF65-F5344CB8AC3E}">
        <p14:creationId xmlns:p14="http://schemas.microsoft.com/office/powerpoint/2010/main" val="11556462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662790"/>
          </a:xfrm>
        </p:spPr>
        <p:txBody>
          <a:bodyPr/>
          <a:lstStyle/>
          <a:p>
            <a:r>
              <a:rPr lang="en-US" b="1" u="sng" dirty="0" smtClean="0"/>
              <a:t>PRESENTER</a:t>
            </a:r>
            <a:r>
              <a:rPr lang="en-US" b="1" u="sng" baseline="0" dirty="0" smtClean="0"/>
              <a:t> NOTES:</a:t>
            </a:r>
          </a:p>
          <a:p>
            <a:r>
              <a:rPr lang="en-US" dirty="0" smtClean="0"/>
              <a:t>A principal receives a written bullying report. It appears to be related to a student’s race. </a:t>
            </a:r>
          </a:p>
          <a:p>
            <a:endParaRPr lang="en-US" b="0" dirty="0"/>
          </a:p>
          <a:p>
            <a:r>
              <a:rPr lang="en-US" b="0" dirty="0" smtClean="0"/>
              <a:t>What should the principal do?</a:t>
            </a:r>
          </a:p>
          <a:p>
            <a:pPr marL="362480" indent="-362480">
              <a:buFont typeface="+mj-lt"/>
              <a:buAutoNum type="alphaUcPeriod"/>
            </a:pPr>
            <a:r>
              <a:rPr lang="en-US" dirty="0" smtClean="0"/>
              <a:t>Investigate under the district’s HIB procedure</a:t>
            </a:r>
          </a:p>
          <a:p>
            <a:pPr marL="362480" indent="-362480">
              <a:buFont typeface="+mj-lt"/>
              <a:buAutoNum type="alphaUcPeriod"/>
            </a:pPr>
            <a:r>
              <a:rPr lang="en-US" dirty="0" smtClean="0"/>
              <a:t>Ask the civil rights coordinator to investigate potential discriminatory harassment under the district’s nondiscrimination procedure</a:t>
            </a:r>
          </a:p>
          <a:p>
            <a:pPr marL="362480" indent="-362480">
              <a:buFont typeface="+mj-lt"/>
              <a:buAutoNum type="alphaUcPeriod"/>
            </a:pPr>
            <a:r>
              <a:rPr lang="en-US" dirty="0" smtClean="0"/>
              <a:t>Inform the complainant that their complaint will be investigated under both procedures: HIB and nondiscrimination</a:t>
            </a:r>
          </a:p>
          <a:p>
            <a:pPr marL="362480" indent="-362480">
              <a:buFont typeface="+mj-lt"/>
              <a:buAutoNum type="alphaUcPeriod"/>
            </a:pPr>
            <a:r>
              <a:rPr lang="en-US" dirty="0" smtClean="0"/>
              <a:t>All of the above</a:t>
            </a:r>
          </a:p>
          <a:p>
            <a:endParaRPr lang="en-US" b="0" dirty="0" smtClean="0"/>
          </a:p>
          <a:p>
            <a:r>
              <a:rPr lang="en-US" b="1" dirty="0" smtClean="0"/>
              <a:t>Answer:</a:t>
            </a:r>
            <a:r>
              <a:rPr lang="en-US" b="1" baseline="0" dirty="0" smtClean="0"/>
              <a:t> </a:t>
            </a:r>
            <a:r>
              <a:rPr lang="en-US" b="0" baseline="0" dirty="0" smtClean="0"/>
              <a:t>D. All of the above. </a:t>
            </a:r>
            <a:r>
              <a:rPr lang="en-US" b="0" i="1" baseline="0" dirty="0" smtClean="0"/>
              <a:t>(Click slide to reveal answer)</a:t>
            </a:r>
            <a:endParaRPr lang="en-US" b="0" i="1" dirty="0" smtClean="0"/>
          </a:p>
          <a:p>
            <a:endParaRPr lang="en-US" b="0" dirty="0" smtClean="0"/>
          </a:p>
          <a:p>
            <a:r>
              <a:rPr lang="en-US" b="1" u="sng" dirty="0" smtClean="0"/>
              <a:t>BACKGROUND/CONTEXT</a:t>
            </a:r>
          </a:p>
          <a:p>
            <a:r>
              <a:rPr lang="en-US" b="0" dirty="0" smtClean="0"/>
              <a:t>Under</a:t>
            </a:r>
            <a:r>
              <a:rPr lang="en-US" b="0" baseline="0" dirty="0" smtClean="0"/>
              <a:t> WAC 392-190-059, staff must n</a:t>
            </a:r>
            <a:r>
              <a:rPr lang="en-US" b="0" dirty="0" smtClean="0"/>
              <a:t>otify the civil rights coordinator when</a:t>
            </a:r>
            <a:r>
              <a:rPr lang="en-US" b="0" baseline="0" dirty="0" smtClean="0"/>
              <a:t> a</a:t>
            </a:r>
            <a:r>
              <a:rPr lang="en-US" b="0" dirty="0" smtClean="0"/>
              <a:t>n HIB complaint indicates possible</a:t>
            </a:r>
            <a:r>
              <a:rPr lang="en-US" b="0" baseline="0" dirty="0" smtClean="0"/>
              <a:t> </a:t>
            </a:r>
            <a:r>
              <a:rPr lang="en-US" b="0" dirty="0" smtClean="0"/>
              <a:t>discrimination or</a:t>
            </a:r>
            <a:r>
              <a:rPr lang="en-US" b="0" baseline="0" dirty="0" smtClean="0"/>
              <a:t> if, d</a:t>
            </a:r>
            <a:r>
              <a:rPr lang="en-US" b="0" dirty="0" smtClean="0"/>
              <a:t>uring an HIB investigation, the district becomes aware of potential discrimination.</a:t>
            </a:r>
          </a:p>
          <a:p>
            <a:endParaRPr lang="en-US" b="0" dirty="0" smtClean="0"/>
          </a:p>
          <a:p>
            <a:r>
              <a:rPr lang="en-US" b="0" dirty="0" smtClean="0"/>
              <a:t>Under WAC 392-190-065(4),</a:t>
            </a:r>
            <a:r>
              <a:rPr lang="en-US" b="0" baseline="0" dirty="0" smtClean="0"/>
              <a:t> when a district receives a complaint alleging discrimination, the coordinator must provide the complainant a copy of the district’s discrimination complaint procedure and ensure that the district conducts a prompt and thorough investigation into the allegations.</a:t>
            </a:r>
            <a:endParaRPr lang="en-US" b="0" dirty="0" smtClean="0"/>
          </a:p>
        </p:txBody>
      </p:sp>
      <p:sp>
        <p:nvSpPr>
          <p:cNvPr id="4" name="Slide Number Placeholder 3"/>
          <p:cNvSpPr>
            <a:spLocks noGrp="1"/>
          </p:cNvSpPr>
          <p:nvPr>
            <p:ph type="sldNum" sz="quarter" idx="10"/>
          </p:nvPr>
        </p:nvSpPr>
        <p:spPr/>
        <p:txBody>
          <a:bodyPr/>
          <a:lstStyle/>
          <a:p>
            <a:fld id="{4743F1E3-71E9-4C9D-979A-507005575817}" type="slidenum">
              <a:rPr lang="en-US" smtClean="0"/>
              <a:t>29</a:t>
            </a:fld>
            <a:endParaRPr lang="en-US"/>
          </a:p>
        </p:txBody>
      </p:sp>
    </p:spTree>
    <p:extLst>
      <p:ext uri="{BB962C8B-B14F-4D97-AF65-F5344CB8AC3E}">
        <p14:creationId xmlns:p14="http://schemas.microsoft.com/office/powerpoint/2010/main" val="1872778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b="1" u="sng" dirty="0" smtClean="0"/>
              <a:t>PRESENTER NOTES</a:t>
            </a:r>
          </a:p>
          <a:p>
            <a:r>
              <a:rPr lang="en-US" dirty="0" smtClean="0"/>
              <a:t>This training provides a basic introduction to:</a:t>
            </a:r>
          </a:p>
          <a:p>
            <a:pPr marL="241653" indent="-241653">
              <a:buAutoNum type="arabicPeriod"/>
            </a:pPr>
            <a:r>
              <a:rPr lang="en-US" baseline="0" dirty="0" smtClean="0"/>
              <a:t>School employees’ responsibilities under state and federal nondiscrimination laws</a:t>
            </a:r>
          </a:p>
          <a:p>
            <a:pPr marL="241653" indent="-241653">
              <a:buAutoNum type="arabicPeriod"/>
            </a:pPr>
            <a:r>
              <a:rPr lang="en-US" baseline="0" dirty="0" smtClean="0"/>
              <a:t>Identifying and reporting student-on-student discriminatory and sexual harassment</a:t>
            </a:r>
          </a:p>
          <a:p>
            <a:pPr marL="241653" indent="-241653">
              <a:buAutoNum type="arabicPeriod"/>
            </a:pPr>
            <a:r>
              <a:rPr lang="en-US" baseline="0" dirty="0" smtClean="0"/>
              <a:t>Preventing discrimination in school programs, activities, and services</a:t>
            </a:r>
          </a:p>
          <a:p>
            <a:pPr marL="241653" indent="-241653">
              <a:buAutoNum type="arabicPeriod"/>
            </a:pPr>
            <a:r>
              <a:rPr lang="en-US" baseline="0" dirty="0" smtClean="0"/>
              <a:t>Discrimination complaint procedures</a:t>
            </a:r>
          </a:p>
          <a:p>
            <a:pPr marL="241653" indent="-241653">
              <a:buAutoNum type="arabicPeriod"/>
            </a:pPr>
            <a:endParaRPr lang="en-US" baseline="0" dirty="0" smtClean="0"/>
          </a:p>
          <a:p>
            <a:r>
              <a:rPr lang="en-US" baseline="0" dirty="0" smtClean="0"/>
              <a:t>This training is a brief introduction to these topics. For more in-depth information, </a:t>
            </a:r>
            <a:r>
              <a:rPr lang="en-US" dirty="0" smtClean="0"/>
              <a:t>please</a:t>
            </a:r>
            <a:r>
              <a:rPr lang="en-US" baseline="0" dirty="0" smtClean="0"/>
              <a:t> review the resources listed at the end of the presentation.</a:t>
            </a:r>
            <a:endParaRPr lang="en-US" dirty="0"/>
          </a:p>
        </p:txBody>
      </p:sp>
      <p:sp>
        <p:nvSpPr>
          <p:cNvPr id="4" name="Slide Number Placeholder 3"/>
          <p:cNvSpPr>
            <a:spLocks noGrp="1"/>
          </p:cNvSpPr>
          <p:nvPr>
            <p:ph type="sldNum" sz="quarter" idx="10"/>
          </p:nvPr>
        </p:nvSpPr>
        <p:spPr/>
        <p:txBody>
          <a:bodyPr/>
          <a:lstStyle/>
          <a:p>
            <a:fld id="{4743F1E3-71E9-4C9D-979A-507005575817}" type="slidenum">
              <a:rPr lang="en-US" smtClean="0"/>
              <a:t>3</a:t>
            </a:fld>
            <a:endParaRPr lang="en-US"/>
          </a:p>
        </p:txBody>
      </p:sp>
    </p:spTree>
    <p:extLst>
      <p:ext uri="{BB962C8B-B14F-4D97-AF65-F5344CB8AC3E}">
        <p14:creationId xmlns:p14="http://schemas.microsoft.com/office/powerpoint/2010/main" val="22060058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293688"/>
            <a:ext cx="4319587" cy="3240087"/>
          </a:xfrm>
        </p:spPr>
      </p:sp>
      <p:sp>
        <p:nvSpPr>
          <p:cNvPr id="3" name="Notes Placeholder 2"/>
          <p:cNvSpPr>
            <a:spLocks noGrp="1"/>
          </p:cNvSpPr>
          <p:nvPr>
            <p:ph type="body" idx="1"/>
          </p:nvPr>
        </p:nvSpPr>
        <p:spPr>
          <a:xfrm>
            <a:off x="731520" y="3641835"/>
            <a:ext cx="5852160" cy="5581939"/>
          </a:xfrm>
        </p:spPr>
        <p:txBody>
          <a:bodyPr/>
          <a:lstStyle/>
          <a:p>
            <a:r>
              <a:rPr lang="en-US" b="1" u="sng" dirty="0" smtClean="0"/>
              <a:t>PRESENTER NOTES</a:t>
            </a:r>
          </a:p>
          <a:p>
            <a:r>
              <a:rPr lang="en-US" dirty="0" smtClean="0"/>
              <a:t>After investigating, the civil rights coordinator finds that two student athletes used racial slurs toward another student during a pep rally. The students are in several classes together. </a:t>
            </a:r>
            <a:r>
              <a:rPr lang="en-US" b="0" dirty="0" smtClean="0"/>
              <a:t>What actions could the school and district consider?</a:t>
            </a:r>
          </a:p>
          <a:p>
            <a:endParaRPr lang="en-US" dirty="0"/>
          </a:p>
          <a:p>
            <a:r>
              <a:rPr lang="en-US" b="0" dirty="0" smtClean="0"/>
              <a:t>Remember: The school district needs to take a comprehensive approach</a:t>
            </a:r>
            <a:r>
              <a:rPr lang="en-US" b="0" baseline="0" dirty="0" smtClean="0"/>
              <a:t> to address discriminatory harassment. This includes taking steps to stop</a:t>
            </a:r>
            <a:r>
              <a:rPr lang="en-US" b="0" dirty="0" smtClean="0"/>
              <a:t> the harassment, eliminate the hostile environment, prevent harassment from recurring, and remedy the effects of the harassment.</a:t>
            </a:r>
            <a:endParaRPr lang="en-US" dirty="0"/>
          </a:p>
          <a:p>
            <a:endParaRPr lang="en-US" dirty="0" smtClean="0"/>
          </a:p>
          <a:p>
            <a:r>
              <a:rPr lang="en-US" dirty="0" smtClean="0"/>
              <a:t>Actions that the school and district could consider:</a:t>
            </a:r>
          </a:p>
          <a:p>
            <a:pPr marL="362480" indent="-362480">
              <a:buFont typeface="Arial" panose="020B0604020202020204" pitchFamily="34" charset="0"/>
              <a:buChar char="•"/>
            </a:pPr>
            <a:r>
              <a:rPr lang="en-US" dirty="0" smtClean="0"/>
              <a:t>Disciplining the perpetrators</a:t>
            </a:r>
          </a:p>
          <a:p>
            <a:pPr marL="362480" indent="-362480">
              <a:buFont typeface="Arial" panose="020B0604020202020204" pitchFamily="34" charset="0"/>
              <a:buChar char="•"/>
            </a:pPr>
            <a:r>
              <a:rPr lang="en-US" dirty="0" smtClean="0"/>
              <a:t>Offering counseling or academic support (e.g.,</a:t>
            </a:r>
            <a:r>
              <a:rPr lang="en-US" baseline="0" dirty="0" smtClean="0"/>
              <a:t> tutoring, make-up work) </a:t>
            </a:r>
            <a:r>
              <a:rPr lang="en-US" dirty="0" smtClean="0"/>
              <a:t>to targeted students</a:t>
            </a:r>
          </a:p>
          <a:p>
            <a:pPr marL="362480" indent="-362480">
              <a:buFont typeface="Arial" panose="020B0604020202020204" pitchFamily="34" charset="0"/>
              <a:buChar char="•"/>
            </a:pPr>
            <a:r>
              <a:rPr lang="en-US" dirty="0" smtClean="0"/>
              <a:t>Developing a safety plan</a:t>
            </a:r>
          </a:p>
          <a:p>
            <a:pPr marL="362480" indent="-362480">
              <a:buFont typeface="Arial" panose="020B0604020202020204" pitchFamily="34" charset="0"/>
              <a:buChar char="•"/>
            </a:pPr>
            <a:r>
              <a:rPr lang="en-US" dirty="0" smtClean="0"/>
              <a:t>Separating students into different areas or classrooms to avoid contact while at school</a:t>
            </a:r>
          </a:p>
          <a:p>
            <a:pPr marL="362480" indent="-362480">
              <a:buFont typeface="Arial" panose="020B0604020202020204" pitchFamily="34" charset="0"/>
              <a:buChar char="•"/>
            </a:pPr>
            <a:r>
              <a:rPr lang="en-US" dirty="0" smtClean="0"/>
              <a:t>Excusing harassment-related absences, particularly if a</a:t>
            </a:r>
            <a:r>
              <a:rPr lang="en-US" baseline="0" dirty="0" smtClean="0"/>
              <a:t> student missed school to avoid the harassment</a:t>
            </a:r>
            <a:endParaRPr lang="en-US" dirty="0" smtClean="0"/>
          </a:p>
          <a:p>
            <a:pPr marL="362480" indent="-362480">
              <a:buFont typeface="Arial" panose="020B0604020202020204" pitchFamily="34" charset="0"/>
              <a:buChar char="•"/>
            </a:pPr>
            <a:r>
              <a:rPr lang="en-US" dirty="0" smtClean="0"/>
              <a:t>Conducting a school climate survey to determine the extent of a hostile environment</a:t>
            </a:r>
          </a:p>
          <a:p>
            <a:pPr marL="362480" indent="-362480">
              <a:buFont typeface="Arial" panose="020B0604020202020204" pitchFamily="34" charset="0"/>
              <a:buChar char="•"/>
            </a:pPr>
            <a:r>
              <a:rPr lang="en-US" dirty="0" smtClean="0"/>
              <a:t>Providing staff training on how to identify and respond to harassment</a:t>
            </a:r>
          </a:p>
          <a:p>
            <a:pPr marL="362480" indent="-362480">
              <a:buFont typeface="Arial" panose="020B0604020202020204" pitchFamily="34" charset="0"/>
              <a:buChar char="•"/>
            </a:pPr>
            <a:r>
              <a:rPr lang="en-US" dirty="0" smtClean="0"/>
              <a:t>Planning school- or district-wide anti-harassment activities or discussions</a:t>
            </a:r>
          </a:p>
          <a:p>
            <a:pPr marL="362480" indent="-362480">
              <a:buFont typeface="Arial" panose="020B0604020202020204" pitchFamily="34" charset="0"/>
              <a:buChar char="•"/>
            </a:pPr>
            <a:r>
              <a:rPr lang="en-US" dirty="0" smtClean="0"/>
              <a:t>Disseminating complaint procedures to students, families, and staff</a:t>
            </a:r>
          </a:p>
          <a:p>
            <a:pPr marL="362480" indent="-362480">
              <a:buFont typeface="Arial" panose="020B0604020202020204" pitchFamily="34" charset="0"/>
              <a:buChar char="•"/>
            </a:pPr>
            <a:r>
              <a:rPr lang="en-US" dirty="0" smtClean="0"/>
              <a:t>Strengthening the student handbook and code of conduct, and make sure students are</a:t>
            </a:r>
            <a:r>
              <a:rPr lang="en-US" baseline="0" dirty="0" smtClean="0"/>
              <a:t> informed the racial harassment will not be tolerated</a:t>
            </a:r>
            <a:endParaRPr lang="en-US" dirty="0" smtClean="0"/>
          </a:p>
          <a:p>
            <a:pPr marL="362480" indent="-362480">
              <a:buFont typeface="Arial" panose="020B0604020202020204" pitchFamily="34" charset="0"/>
              <a:buChar char="•"/>
            </a:pPr>
            <a:r>
              <a:rPr lang="en-US" dirty="0" smtClean="0"/>
              <a:t>Hosting community dialogues</a:t>
            </a:r>
          </a:p>
          <a:p>
            <a:pPr marL="362480" indent="-362480">
              <a:buFont typeface="Arial" panose="020B0604020202020204" pitchFamily="34" charset="0"/>
              <a:buChar char="•"/>
            </a:pPr>
            <a:r>
              <a:rPr lang="en-US" dirty="0" smtClean="0"/>
              <a:t>Other…</a:t>
            </a:r>
          </a:p>
        </p:txBody>
      </p:sp>
      <p:sp>
        <p:nvSpPr>
          <p:cNvPr id="4" name="Slide Number Placeholder 3"/>
          <p:cNvSpPr>
            <a:spLocks noGrp="1"/>
          </p:cNvSpPr>
          <p:nvPr>
            <p:ph type="sldNum" sz="quarter" idx="10"/>
          </p:nvPr>
        </p:nvSpPr>
        <p:spPr/>
        <p:txBody>
          <a:bodyPr/>
          <a:lstStyle/>
          <a:p>
            <a:fld id="{4743F1E3-71E9-4C9D-979A-507005575817}" type="slidenum">
              <a:rPr lang="en-US" smtClean="0"/>
              <a:t>30</a:t>
            </a:fld>
            <a:endParaRPr lang="en-US"/>
          </a:p>
        </p:txBody>
      </p:sp>
    </p:spTree>
    <p:extLst>
      <p:ext uri="{BB962C8B-B14F-4D97-AF65-F5344CB8AC3E}">
        <p14:creationId xmlns:p14="http://schemas.microsoft.com/office/powerpoint/2010/main" val="18327237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662790"/>
          </a:xfrm>
        </p:spPr>
        <p:txBody>
          <a:bodyPr/>
          <a:lstStyle/>
          <a:p>
            <a:r>
              <a:rPr lang="en-US" b="1" u="sng" dirty="0" smtClean="0">
                <a:solidFill>
                  <a:srgbClr val="FF0000"/>
                </a:solidFill>
              </a:rPr>
              <a:t>INSTRUCTIONS</a:t>
            </a:r>
          </a:p>
          <a:p>
            <a:r>
              <a:rPr lang="en-US" i="1" u="sng" dirty="0" smtClean="0"/>
              <a:t>Note</a:t>
            </a:r>
            <a:r>
              <a:rPr lang="en-US" dirty="0" smtClean="0"/>
              <a:t>: It </a:t>
            </a:r>
            <a:r>
              <a:rPr lang="en-US" dirty="0"/>
              <a:t>may make sense here to address your district protocol for informing the student’s parent as well</a:t>
            </a:r>
            <a:r>
              <a:rPr lang="en-US" dirty="0" smtClean="0"/>
              <a:t>.</a:t>
            </a:r>
            <a:endParaRPr lang="en-US" b="1" u="sng" dirty="0" smtClean="0"/>
          </a:p>
          <a:p>
            <a:endParaRPr lang="en-US" b="1" u="sng" dirty="0"/>
          </a:p>
          <a:p>
            <a:r>
              <a:rPr lang="en-US" b="1" u="sng" dirty="0" smtClean="0"/>
              <a:t>PRESENTER</a:t>
            </a:r>
            <a:r>
              <a:rPr lang="en-US" b="1" u="sng" baseline="0" dirty="0" smtClean="0"/>
              <a:t> NOTES:</a:t>
            </a:r>
          </a:p>
          <a:p>
            <a:pPr marL="0" indent="0">
              <a:buNone/>
            </a:pPr>
            <a:r>
              <a:rPr lang="en-US" sz="1200" dirty="0" smtClean="0"/>
              <a:t>After recess, a student shares with their teacher that another student touched their “private area.” </a:t>
            </a:r>
            <a:endParaRPr lang="en-US" sz="1200" b="1" dirty="0" smtClean="0"/>
          </a:p>
          <a:p>
            <a:endParaRPr lang="en-US" b="0" dirty="0" smtClean="0"/>
          </a:p>
          <a:p>
            <a:pPr marL="228600" indent="-228600">
              <a:buAutoNum type="arabicPeriod"/>
            </a:pPr>
            <a:r>
              <a:rPr lang="en-US" u="sng" baseline="0" dirty="0" smtClean="0"/>
              <a:t>Affirm</a:t>
            </a:r>
            <a:r>
              <a:rPr lang="en-US" b="0" baseline="0" dirty="0" smtClean="0"/>
              <a:t>: The teacher should thank the student for sharing the information with them and affirm that type of behavior is not expected or permitted at school.</a:t>
            </a:r>
          </a:p>
          <a:p>
            <a:pPr marL="228600" indent="-228600">
              <a:buAutoNum type="arabicPeriod"/>
            </a:pPr>
            <a:r>
              <a:rPr lang="en-US" u="sng" baseline="0" dirty="0" smtClean="0"/>
              <a:t>Inform</a:t>
            </a:r>
            <a:r>
              <a:rPr lang="en-US" b="0" baseline="0" dirty="0" smtClean="0"/>
              <a:t>: The teacher should tell the student that they will need to tell [the principal] about what the student shared and that [the principal] may want to talk with them too. It may help to remind the student that if [the principal] asks to talk with them that not mean that they are in trouble for sharing this with the. If available, the teacher may offer the student the opportunity to talk with the school counselor or another support person.</a:t>
            </a:r>
          </a:p>
          <a:p>
            <a:pPr marL="228600" indent="-228600">
              <a:buAutoNum type="arabicPeriod"/>
            </a:pPr>
            <a:r>
              <a:rPr lang="en-US" u="sng" baseline="0" dirty="0" smtClean="0"/>
              <a:t>Report</a:t>
            </a:r>
            <a:r>
              <a:rPr lang="en-US" b="0" baseline="0" dirty="0" smtClean="0"/>
              <a:t>: The [Teacher or Principal] should contact the compliance coordinator.</a:t>
            </a:r>
          </a:p>
          <a:p>
            <a:pPr defTabSz="966420">
              <a:defRPr/>
            </a:pPr>
            <a:endParaRPr lang="en-US" dirty="0" smtClean="0"/>
          </a:p>
          <a:p>
            <a:pPr defTabSz="966420">
              <a:defRPr/>
            </a:pPr>
            <a:r>
              <a:rPr lang="en-US" b="1" u="sng" dirty="0" smtClean="0"/>
              <a:t>ADDITIONAL CONTEXT</a:t>
            </a:r>
            <a:endParaRPr lang="en-US" b="0" baseline="0" dirty="0" smtClean="0"/>
          </a:p>
          <a:p>
            <a:pPr marL="0" indent="0">
              <a:buNone/>
            </a:pPr>
            <a:r>
              <a:rPr lang="en-US" b="0" baseline="0" dirty="0" smtClean="0"/>
              <a:t>Other considerations for the teacher:</a:t>
            </a:r>
          </a:p>
          <a:p>
            <a:pPr marL="341313" indent="-171450">
              <a:buFont typeface="Wingdings" panose="05000000000000000000" pitchFamily="2" charset="2"/>
              <a:buChar char="§"/>
            </a:pPr>
            <a:r>
              <a:rPr lang="en-US" b="0" baseline="0" dirty="0" smtClean="0"/>
              <a:t>Consider age-appropriate language in the response. </a:t>
            </a:r>
          </a:p>
          <a:p>
            <a:pPr marL="341313" indent="-171450">
              <a:buFont typeface="Wingdings" panose="05000000000000000000" pitchFamily="2" charset="2"/>
              <a:buChar char="§"/>
            </a:pPr>
            <a:r>
              <a:rPr lang="en-US" b="0" baseline="0" dirty="0" smtClean="0"/>
              <a:t>It is also helpful to make a note of the instruction covered following this type of report as the student may not be in a space to take in the information. Also, consider any needed accommodations, such as extension of due dates, for related assignments. </a:t>
            </a:r>
          </a:p>
          <a:p>
            <a:pPr marL="0" indent="0">
              <a:buNone/>
            </a:pPr>
            <a:endParaRPr lang="en-US" b="0" baseline="0" dirty="0" smtClean="0"/>
          </a:p>
          <a:p>
            <a:pPr marL="0" indent="0">
              <a:buNone/>
            </a:pPr>
            <a:endParaRPr lang="en-US" b="0" baseline="0" dirty="0" smtClean="0"/>
          </a:p>
          <a:p>
            <a:pPr marL="0" indent="0">
              <a:buNone/>
            </a:pPr>
            <a:endParaRPr lang="en-US" b="0" dirty="0"/>
          </a:p>
        </p:txBody>
      </p:sp>
      <p:sp>
        <p:nvSpPr>
          <p:cNvPr id="4" name="Slide Number Placeholder 3"/>
          <p:cNvSpPr>
            <a:spLocks noGrp="1"/>
          </p:cNvSpPr>
          <p:nvPr>
            <p:ph type="sldNum" sz="quarter" idx="10"/>
          </p:nvPr>
        </p:nvSpPr>
        <p:spPr/>
        <p:txBody>
          <a:bodyPr/>
          <a:lstStyle/>
          <a:p>
            <a:fld id="{4743F1E3-71E9-4C9D-979A-507005575817}" type="slidenum">
              <a:rPr lang="en-US" smtClean="0"/>
              <a:t>31</a:t>
            </a:fld>
            <a:endParaRPr lang="en-US"/>
          </a:p>
        </p:txBody>
      </p:sp>
    </p:spTree>
    <p:extLst>
      <p:ext uri="{BB962C8B-B14F-4D97-AF65-F5344CB8AC3E}">
        <p14:creationId xmlns:p14="http://schemas.microsoft.com/office/powerpoint/2010/main" val="38779864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smtClean="0">
                <a:solidFill>
                  <a:srgbClr val="FF0000"/>
                </a:solidFill>
              </a:rPr>
              <a:t>INSTRUCTIONS</a:t>
            </a:r>
          </a:p>
          <a:p>
            <a:pPr marL="181240" indent="-181240">
              <a:buFont typeface="Arial" panose="020B0604020202020204" pitchFamily="34" charset="0"/>
              <a:buChar char="•"/>
            </a:pPr>
            <a:r>
              <a:rPr lang="en-US" b="0" u="none" baseline="0" dirty="0" smtClean="0"/>
              <a:t>Insert the name, title, email, phone number, and photo (optional) of each of the district coordinators:</a:t>
            </a:r>
          </a:p>
          <a:p>
            <a:pPr marL="664546" lvl="1" indent="-181240">
              <a:buFont typeface="Arial" panose="020B0604020202020204" pitchFamily="34" charset="0"/>
              <a:buChar char="•"/>
            </a:pPr>
            <a:r>
              <a:rPr lang="en-US" b="0" u="none" baseline="0" dirty="0" smtClean="0"/>
              <a:t>Civil Rights Coordinator (…)</a:t>
            </a:r>
          </a:p>
          <a:p>
            <a:pPr marL="664546" lvl="1" indent="-181240">
              <a:buFont typeface="Arial" panose="020B0604020202020204" pitchFamily="34" charset="0"/>
              <a:buChar char="•"/>
            </a:pPr>
            <a:r>
              <a:rPr lang="en-US" b="0" u="none" baseline="0" dirty="0" smtClean="0"/>
              <a:t>Title IX Coordinator (…)</a:t>
            </a:r>
          </a:p>
          <a:p>
            <a:pPr marL="664546" lvl="1" indent="-181240">
              <a:buFont typeface="Arial" panose="020B0604020202020204" pitchFamily="34" charset="0"/>
              <a:buChar char="•"/>
            </a:pPr>
            <a:r>
              <a:rPr lang="en-US" b="0" u="none" baseline="0" dirty="0" smtClean="0"/>
              <a:t>Section 504 Coordinator (…)</a:t>
            </a:r>
          </a:p>
          <a:p>
            <a:endParaRPr lang="en-US" b="1" u="sng" baseline="0" dirty="0" smtClean="0"/>
          </a:p>
          <a:p>
            <a:r>
              <a:rPr lang="en-US" b="1" u="sng" baseline="0" dirty="0" smtClean="0"/>
              <a:t>PRESENTER NOTES</a:t>
            </a:r>
          </a:p>
          <a:p>
            <a:r>
              <a:rPr lang="en-US" baseline="0" dirty="0" smtClean="0"/>
              <a:t>If you suspect that a student is experiencing discriminatory or sexual harassment, please contact our compliance coordinators! When in doubt, discuss with a compliance coordinator.</a:t>
            </a:r>
          </a:p>
        </p:txBody>
      </p:sp>
      <p:sp>
        <p:nvSpPr>
          <p:cNvPr id="4" name="Slide Number Placeholder 3"/>
          <p:cNvSpPr>
            <a:spLocks noGrp="1"/>
          </p:cNvSpPr>
          <p:nvPr>
            <p:ph type="sldNum" sz="quarter" idx="10"/>
          </p:nvPr>
        </p:nvSpPr>
        <p:spPr/>
        <p:txBody>
          <a:bodyPr/>
          <a:lstStyle/>
          <a:p>
            <a:fld id="{4743F1E3-71E9-4C9D-979A-507005575817}" type="slidenum">
              <a:rPr lang="en-US" smtClean="0"/>
              <a:t>32</a:t>
            </a:fld>
            <a:endParaRPr lang="en-US"/>
          </a:p>
        </p:txBody>
      </p:sp>
    </p:spTree>
    <p:extLst>
      <p:ext uri="{BB962C8B-B14F-4D97-AF65-F5344CB8AC3E}">
        <p14:creationId xmlns:p14="http://schemas.microsoft.com/office/powerpoint/2010/main" val="8072233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u="sng" dirty="0" smtClean="0"/>
              <a:t>PRESENTER</a:t>
            </a:r>
            <a:r>
              <a:rPr lang="en-US" b="1" u="sng" baseline="0" dirty="0" smtClean="0"/>
              <a:t> NOTES</a:t>
            </a:r>
          </a:p>
          <a:p>
            <a:pPr defTabSz="966612">
              <a:defRPr/>
            </a:pPr>
            <a:r>
              <a:rPr lang="en-US" baseline="0" dirty="0" smtClean="0"/>
              <a:t>In the beginning of the presentation, I shared that I would be focusing on two common types of discrimination that may impact students:</a:t>
            </a:r>
          </a:p>
          <a:p>
            <a:pPr marL="181240" indent="-181240" defTabSz="966612">
              <a:buFont typeface="Arial" panose="020B0604020202020204" pitchFamily="34" charset="0"/>
              <a:buChar char="•"/>
              <a:defRPr/>
            </a:pPr>
            <a:r>
              <a:rPr lang="en-US" baseline="0" dirty="0" smtClean="0"/>
              <a:t>Discriminatory harassment and sexual harassment</a:t>
            </a:r>
          </a:p>
          <a:p>
            <a:pPr marL="181240" indent="-181240" defTabSz="966612">
              <a:buFont typeface="Arial" panose="020B0604020202020204" pitchFamily="34" charset="0"/>
              <a:buChar char="•"/>
              <a:defRPr/>
            </a:pPr>
            <a:r>
              <a:rPr lang="en-US" baseline="0" dirty="0" smtClean="0"/>
              <a:t>Discrimination in access to school programs, activities, and services</a:t>
            </a:r>
          </a:p>
        </p:txBody>
      </p:sp>
      <p:sp>
        <p:nvSpPr>
          <p:cNvPr id="4" name="Slide Number Placeholder 3"/>
          <p:cNvSpPr>
            <a:spLocks noGrp="1"/>
          </p:cNvSpPr>
          <p:nvPr>
            <p:ph type="sldNum" sz="quarter" idx="10"/>
          </p:nvPr>
        </p:nvSpPr>
        <p:spPr/>
        <p:txBody>
          <a:bodyPr/>
          <a:lstStyle/>
          <a:p>
            <a:fld id="{4743F1E3-71E9-4C9D-979A-507005575817}" type="slidenum">
              <a:rPr lang="en-US" smtClean="0"/>
              <a:t>33</a:t>
            </a:fld>
            <a:endParaRPr lang="en-US"/>
          </a:p>
        </p:txBody>
      </p:sp>
    </p:spTree>
    <p:extLst>
      <p:ext uri="{BB962C8B-B14F-4D97-AF65-F5344CB8AC3E}">
        <p14:creationId xmlns:p14="http://schemas.microsoft.com/office/powerpoint/2010/main" val="39161987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u="sng" dirty="0" smtClean="0"/>
              <a:t>PRESENTER</a:t>
            </a:r>
            <a:r>
              <a:rPr lang="en-US" b="1" u="sng" baseline="0" dirty="0" smtClean="0"/>
              <a:t> NOTES</a:t>
            </a:r>
          </a:p>
          <a:p>
            <a:pPr defTabSz="966612">
              <a:defRPr/>
            </a:pPr>
            <a:r>
              <a:rPr lang="en-US" baseline="0" dirty="0" smtClean="0"/>
              <a:t>Let’s move on to access to programs and services.</a:t>
            </a:r>
            <a:endParaRPr lang="en-US" dirty="0"/>
          </a:p>
        </p:txBody>
      </p:sp>
      <p:sp>
        <p:nvSpPr>
          <p:cNvPr id="4" name="Slide Number Placeholder 3"/>
          <p:cNvSpPr>
            <a:spLocks noGrp="1"/>
          </p:cNvSpPr>
          <p:nvPr>
            <p:ph type="sldNum" sz="quarter" idx="10"/>
          </p:nvPr>
        </p:nvSpPr>
        <p:spPr/>
        <p:txBody>
          <a:bodyPr/>
          <a:lstStyle/>
          <a:p>
            <a:fld id="{4743F1E3-71E9-4C9D-979A-507005575817}" type="slidenum">
              <a:rPr lang="en-US" smtClean="0"/>
              <a:t>34</a:t>
            </a:fld>
            <a:endParaRPr lang="en-US"/>
          </a:p>
        </p:txBody>
      </p:sp>
    </p:spTree>
    <p:extLst>
      <p:ext uri="{BB962C8B-B14F-4D97-AF65-F5344CB8AC3E}">
        <p14:creationId xmlns:p14="http://schemas.microsoft.com/office/powerpoint/2010/main" val="40174744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PRESENTER</a:t>
            </a:r>
            <a:r>
              <a:rPr lang="en-US" b="1" u="sng" baseline="0" dirty="0" smtClean="0"/>
              <a:t> NOTES</a:t>
            </a:r>
          </a:p>
          <a:p>
            <a:r>
              <a:rPr lang="en-US" baseline="0" dirty="0" smtClean="0"/>
              <a:t>Each student must have equal access in any program, activity, or service the school offers. This includes academic programs, extracurricular activities, transportation, and athletics. </a:t>
            </a:r>
          </a:p>
          <a:p>
            <a:endParaRPr lang="en-US" dirty="0"/>
          </a:p>
          <a:p>
            <a:r>
              <a:rPr lang="en-US" baseline="0" dirty="0" smtClean="0"/>
              <a:t>We need to make sure our schools do not deny or limit any student’s participation because of a student’s sex, race, creed, religion, color, national origin (which includes a student’s or parent’s limited English proficiency), sexual orientation, gender expression, gender identity, disability, or use of a service animal.</a:t>
            </a:r>
          </a:p>
          <a:p>
            <a:endParaRPr lang="en-US" b="1" u="sng" baseline="0" dirty="0" smtClean="0"/>
          </a:p>
          <a:p>
            <a:r>
              <a:rPr lang="en-US" b="1" u="sng" baseline="0" dirty="0" smtClean="0"/>
              <a:t>ADDITIONAL CONTEXT</a:t>
            </a:r>
          </a:p>
          <a:p>
            <a:r>
              <a:rPr lang="en-US" baseline="0" dirty="0" smtClean="0"/>
              <a:t>Some programs or activities have entrance criteria. For example, many sports teams have a cut policy based on skill. Prerequisites and entrance criteria are allowable so long as the criteria are justified by the nature of the program or activity, are applied equally to all students, and are subject to modification when necessary to avoid discrimination (e.g., providing disability-related accommodations, allowing a student to take an entrance exam in their home language). Schools may not, for example, categorically deny admission to a program because the student needs English language development services, special education, or health services.</a:t>
            </a:r>
            <a:endParaRPr lang="en-US" dirty="0"/>
          </a:p>
        </p:txBody>
      </p:sp>
      <p:sp>
        <p:nvSpPr>
          <p:cNvPr id="4" name="Slide Number Placeholder 3"/>
          <p:cNvSpPr>
            <a:spLocks noGrp="1"/>
          </p:cNvSpPr>
          <p:nvPr>
            <p:ph type="sldNum" sz="quarter" idx="10"/>
          </p:nvPr>
        </p:nvSpPr>
        <p:spPr/>
        <p:txBody>
          <a:bodyPr/>
          <a:lstStyle/>
          <a:p>
            <a:fld id="{4743F1E3-71E9-4C9D-979A-507005575817}" type="slidenum">
              <a:rPr lang="en-US" smtClean="0"/>
              <a:t>35</a:t>
            </a:fld>
            <a:endParaRPr lang="en-US"/>
          </a:p>
        </p:txBody>
      </p:sp>
    </p:spTree>
    <p:extLst>
      <p:ext uri="{BB962C8B-B14F-4D97-AF65-F5344CB8AC3E}">
        <p14:creationId xmlns:p14="http://schemas.microsoft.com/office/powerpoint/2010/main" val="19294776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PRESENTER NOTES</a:t>
            </a:r>
          </a:p>
          <a:p>
            <a:r>
              <a:rPr lang="en-US" dirty="0" smtClean="0"/>
              <a:t>Here are just a few examples of how we</a:t>
            </a:r>
            <a:r>
              <a:rPr lang="en-US" baseline="0" dirty="0" smtClean="0"/>
              <a:t> can</a:t>
            </a:r>
            <a:r>
              <a:rPr lang="en-US" dirty="0" smtClean="0"/>
              <a:t> ensure students have equal</a:t>
            </a:r>
            <a:r>
              <a:rPr lang="en-US" baseline="0" dirty="0" smtClean="0"/>
              <a:t> access to our programs and services.</a:t>
            </a:r>
          </a:p>
          <a:p>
            <a:pPr marL="181240" indent="-181240">
              <a:buFont typeface="Arial" panose="020B0604020202020204" pitchFamily="34" charset="0"/>
              <a:buChar char="•"/>
            </a:pPr>
            <a:r>
              <a:rPr lang="en-US" baseline="0" dirty="0" smtClean="0"/>
              <a:t>First, we must make sure our schools allow students to </a:t>
            </a:r>
            <a:r>
              <a:rPr lang="en-US" dirty="0" smtClean="0"/>
              <a:t>benefit from all programs, including Highly Capable Programs, Advanced Placement, and Career and Technical Education, regardless of race, sex, language, or disability.</a:t>
            </a:r>
          </a:p>
          <a:p>
            <a:pPr marL="181240" indent="-181240">
              <a:buFont typeface="Arial" panose="020B0604020202020204" pitchFamily="34" charset="0"/>
              <a:buChar char="•"/>
            </a:pPr>
            <a:r>
              <a:rPr lang="en-US" dirty="0" smtClean="0"/>
              <a:t>We</a:t>
            </a:r>
            <a:r>
              <a:rPr lang="en-US" baseline="0" dirty="0" smtClean="0"/>
              <a:t> must make sure our schools p</a:t>
            </a:r>
            <a:r>
              <a:rPr lang="en-US" dirty="0" smtClean="0"/>
              <a:t>rovide accommodations, aids, and services for students with disabilities when needed.</a:t>
            </a:r>
          </a:p>
          <a:p>
            <a:pPr marL="181240" indent="-181240">
              <a:buFont typeface="Arial" panose="020B0604020202020204" pitchFamily="34" charset="0"/>
              <a:buChar char="•"/>
            </a:pPr>
            <a:r>
              <a:rPr lang="en-US" dirty="0" smtClean="0"/>
              <a:t>We</a:t>
            </a:r>
            <a:r>
              <a:rPr lang="en-US" baseline="0" dirty="0" smtClean="0"/>
              <a:t> must make sure to a</a:t>
            </a:r>
            <a:r>
              <a:rPr lang="en-US" dirty="0" smtClean="0"/>
              <a:t>dminister discipline fairly and equitably.</a:t>
            </a:r>
          </a:p>
          <a:p>
            <a:pPr marL="181240" indent="-181240">
              <a:buFont typeface="Arial" panose="020B0604020202020204" pitchFamily="34" charset="0"/>
              <a:buChar char="•"/>
            </a:pPr>
            <a:r>
              <a:rPr lang="en-US" dirty="0" smtClean="0"/>
              <a:t>We</a:t>
            </a:r>
            <a:r>
              <a:rPr lang="en-US" baseline="0" dirty="0" smtClean="0"/>
              <a:t> must p</a:t>
            </a:r>
            <a:r>
              <a:rPr lang="en-US" dirty="0" smtClean="0"/>
              <a:t>rovide equitable athletic opportunities for girls and boys.</a:t>
            </a:r>
          </a:p>
          <a:p>
            <a:pPr marL="181240" indent="-181240">
              <a:buFont typeface="Arial" panose="020B0604020202020204" pitchFamily="34" charset="0"/>
              <a:buChar char="•"/>
            </a:pPr>
            <a:r>
              <a:rPr lang="en-US" dirty="0" smtClean="0"/>
              <a:t>And,</a:t>
            </a:r>
            <a:r>
              <a:rPr lang="en-US" baseline="0" dirty="0" smtClean="0"/>
              <a:t> we must p</a:t>
            </a:r>
            <a:r>
              <a:rPr lang="en-US" dirty="0" smtClean="0"/>
              <a:t>rovide language services for English learners and parents with limited English proficiency.</a:t>
            </a:r>
          </a:p>
        </p:txBody>
      </p:sp>
      <p:sp>
        <p:nvSpPr>
          <p:cNvPr id="4" name="Slide Number Placeholder 3"/>
          <p:cNvSpPr>
            <a:spLocks noGrp="1"/>
          </p:cNvSpPr>
          <p:nvPr>
            <p:ph type="sldNum" sz="quarter" idx="10"/>
          </p:nvPr>
        </p:nvSpPr>
        <p:spPr/>
        <p:txBody>
          <a:bodyPr/>
          <a:lstStyle/>
          <a:p>
            <a:fld id="{4743F1E3-71E9-4C9D-979A-507005575817}" type="slidenum">
              <a:rPr lang="en-US" smtClean="0"/>
              <a:t>36</a:t>
            </a:fld>
            <a:endParaRPr lang="en-US"/>
          </a:p>
        </p:txBody>
      </p:sp>
    </p:spTree>
    <p:extLst>
      <p:ext uri="{BB962C8B-B14F-4D97-AF65-F5344CB8AC3E}">
        <p14:creationId xmlns:p14="http://schemas.microsoft.com/office/powerpoint/2010/main" val="35445639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smtClean="0"/>
              <a:t>PRESENTER NOTES</a:t>
            </a:r>
          </a:p>
          <a:p>
            <a:r>
              <a:rPr lang="en-US" dirty="0" smtClean="0"/>
              <a:t>Because</a:t>
            </a:r>
            <a:r>
              <a:rPr lang="en-US" baseline="0" dirty="0" smtClean="0"/>
              <a:t> this training is only</a:t>
            </a:r>
            <a:r>
              <a:rPr lang="en-US" dirty="0" smtClean="0"/>
              <a:t> a</a:t>
            </a:r>
            <a:r>
              <a:rPr lang="en-US" baseline="0" dirty="0" smtClean="0"/>
              <a:t> brief introduction, we will not be going into detail on each of these topics. You can learn more about these topics—and more—on OSPI’s Equity and Civil Rights webpage. </a:t>
            </a:r>
            <a:endParaRPr lang="en-US" dirty="0" smtClean="0"/>
          </a:p>
          <a:p>
            <a:endParaRPr lang="en-US" dirty="0"/>
          </a:p>
        </p:txBody>
      </p:sp>
      <p:sp>
        <p:nvSpPr>
          <p:cNvPr id="4" name="Slide Number Placeholder 3"/>
          <p:cNvSpPr>
            <a:spLocks noGrp="1"/>
          </p:cNvSpPr>
          <p:nvPr>
            <p:ph type="sldNum" sz="quarter" idx="10"/>
          </p:nvPr>
        </p:nvSpPr>
        <p:spPr/>
        <p:txBody>
          <a:bodyPr/>
          <a:lstStyle/>
          <a:p>
            <a:fld id="{4743F1E3-71E9-4C9D-979A-507005575817}" type="slidenum">
              <a:rPr lang="en-US" smtClean="0"/>
              <a:t>37</a:t>
            </a:fld>
            <a:endParaRPr lang="en-US"/>
          </a:p>
        </p:txBody>
      </p:sp>
    </p:spTree>
    <p:extLst>
      <p:ext uri="{BB962C8B-B14F-4D97-AF65-F5344CB8AC3E}">
        <p14:creationId xmlns:p14="http://schemas.microsoft.com/office/powerpoint/2010/main" val="38713120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smtClean="0">
                <a:solidFill>
                  <a:srgbClr val="FF0000"/>
                </a:solidFill>
              </a:rPr>
              <a:t>INSTRUCTIONS</a:t>
            </a:r>
          </a:p>
          <a:p>
            <a:pPr marL="181240" indent="-181240">
              <a:buFont typeface="Arial" panose="020B0604020202020204" pitchFamily="34" charset="0"/>
              <a:buChar char="•"/>
            </a:pPr>
            <a:r>
              <a:rPr lang="en-US" b="0" u="none" baseline="0" dirty="0" smtClean="0"/>
              <a:t>Insert the name, title, email, phone number, and photo (optional) of each of the district coordinators:</a:t>
            </a:r>
          </a:p>
          <a:p>
            <a:pPr marL="664546" lvl="1" indent="-181240">
              <a:buFont typeface="Arial" panose="020B0604020202020204" pitchFamily="34" charset="0"/>
              <a:buChar char="•"/>
            </a:pPr>
            <a:r>
              <a:rPr lang="en-US" b="0" u="none" baseline="0" dirty="0" smtClean="0"/>
              <a:t>Civil Rights Coordinator</a:t>
            </a:r>
          </a:p>
          <a:p>
            <a:pPr marL="664546" lvl="1" indent="-181240">
              <a:buFont typeface="Arial" panose="020B0604020202020204" pitchFamily="34" charset="0"/>
              <a:buChar char="•"/>
            </a:pPr>
            <a:r>
              <a:rPr lang="en-US" b="0" u="none" baseline="0" dirty="0" smtClean="0"/>
              <a:t>Title IX Coordinator</a:t>
            </a:r>
          </a:p>
          <a:p>
            <a:pPr marL="664546" lvl="1" indent="-181240">
              <a:buFont typeface="Arial" panose="020B0604020202020204" pitchFamily="34" charset="0"/>
              <a:buChar char="•"/>
            </a:pPr>
            <a:r>
              <a:rPr lang="en-US" b="0" u="none" baseline="0" dirty="0" smtClean="0"/>
              <a:t>Section 504 Coordinator</a:t>
            </a:r>
          </a:p>
          <a:p>
            <a:endParaRPr lang="en-US" b="1" u="sng" baseline="0" dirty="0" smtClean="0"/>
          </a:p>
          <a:p>
            <a:r>
              <a:rPr lang="en-US" b="1" u="sng" baseline="0" dirty="0" smtClean="0"/>
              <a:t>PRESENTER NOTES</a:t>
            </a:r>
          </a:p>
          <a:p>
            <a:r>
              <a:rPr lang="en-US" baseline="0" dirty="0" smtClean="0"/>
              <a:t>If you have any questions or concerns about equal access to any programs, activities, of services in our school or district, please contact our compliance coordinators!</a:t>
            </a:r>
            <a:endParaRPr lang="en-US" dirty="0"/>
          </a:p>
        </p:txBody>
      </p:sp>
      <p:sp>
        <p:nvSpPr>
          <p:cNvPr id="4" name="Slide Number Placeholder 3"/>
          <p:cNvSpPr>
            <a:spLocks noGrp="1"/>
          </p:cNvSpPr>
          <p:nvPr>
            <p:ph type="sldNum" sz="quarter" idx="10"/>
          </p:nvPr>
        </p:nvSpPr>
        <p:spPr/>
        <p:txBody>
          <a:bodyPr/>
          <a:lstStyle/>
          <a:p>
            <a:pPr defTabSz="483306">
              <a:defRPr/>
            </a:pPr>
            <a:fld id="{4743F1E3-71E9-4C9D-979A-507005575817}" type="slidenum">
              <a:rPr lang="en-US">
                <a:solidFill>
                  <a:prstClr val="black"/>
                </a:solidFill>
                <a:latin typeface="Calibri" panose="020F0502020204030204"/>
              </a:rPr>
              <a:pPr defTabSz="483306">
                <a:defRPr/>
              </a:pPr>
              <a:t>38</a:t>
            </a:fld>
            <a:endParaRPr lang="en-US">
              <a:solidFill>
                <a:prstClr val="black"/>
              </a:solidFill>
              <a:latin typeface="Calibri" panose="020F0502020204030204"/>
            </a:endParaRPr>
          </a:p>
        </p:txBody>
      </p:sp>
    </p:spTree>
    <p:extLst>
      <p:ext uri="{BB962C8B-B14F-4D97-AF65-F5344CB8AC3E}">
        <p14:creationId xmlns:p14="http://schemas.microsoft.com/office/powerpoint/2010/main" val="29389039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PRESENTER NOTES</a:t>
            </a:r>
          </a:p>
          <a:p>
            <a:r>
              <a:rPr lang="en-US" dirty="0" smtClean="0"/>
              <a:t>The</a:t>
            </a:r>
            <a:r>
              <a:rPr lang="en-US" baseline="0" dirty="0" smtClean="0"/>
              <a:t> final topic we will cover in this presentation is discrimination complaints.</a:t>
            </a:r>
            <a:endParaRPr lang="en-US" dirty="0"/>
          </a:p>
        </p:txBody>
      </p:sp>
      <p:sp>
        <p:nvSpPr>
          <p:cNvPr id="4" name="Slide Number Placeholder 3"/>
          <p:cNvSpPr>
            <a:spLocks noGrp="1"/>
          </p:cNvSpPr>
          <p:nvPr>
            <p:ph type="sldNum" sz="quarter" idx="10"/>
          </p:nvPr>
        </p:nvSpPr>
        <p:spPr/>
        <p:txBody>
          <a:bodyPr/>
          <a:lstStyle/>
          <a:p>
            <a:fld id="{4743F1E3-71E9-4C9D-979A-507005575817}" type="slidenum">
              <a:rPr lang="en-US" smtClean="0"/>
              <a:t>39</a:t>
            </a:fld>
            <a:endParaRPr lang="en-US"/>
          </a:p>
        </p:txBody>
      </p:sp>
    </p:spTree>
    <p:extLst>
      <p:ext uri="{BB962C8B-B14F-4D97-AF65-F5344CB8AC3E}">
        <p14:creationId xmlns:p14="http://schemas.microsoft.com/office/powerpoint/2010/main" val="1875992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186539"/>
          </a:xfrm>
        </p:spPr>
        <p:txBody>
          <a:bodyPr/>
          <a:lstStyle/>
          <a:p>
            <a:r>
              <a:rPr lang="en-US" b="1" u="sng" dirty="0" smtClean="0">
                <a:solidFill>
                  <a:srgbClr val="FF0000"/>
                </a:solidFill>
              </a:rPr>
              <a:t>INSTRUCTIONS</a:t>
            </a:r>
          </a:p>
          <a:p>
            <a:pPr marL="181240" indent="-181240">
              <a:buFont typeface="Arial" panose="020B0604020202020204" pitchFamily="34" charset="0"/>
              <a:buChar char="•"/>
            </a:pPr>
            <a:r>
              <a:rPr lang="en-US" dirty="0" smtClean="0"/>
              <a:t>Update slide with the</a:t>
            </a:r>
            <a:r>
              <a:rPr lang="en-US" baseline="0" dirty="0" smtClean="0"/>
              <a:t> staff nondiscrimination and sexual harassment </a:t>
            </a:r>
            <a:r>
              <a:rPr lang="en-US" dirty="0" smtClean="0"/>
              <a:t>policy numbers for your school</a:t>
            </a:r>
            <a:r>
              <a:rPr lang="en-US" baseline="0" dirty="0" smtClean="0"/>
              <a:t> district</a:t>
            </a:r>
            <a:endParaRPr lang="en-US" dirty="0" smtClean="0"/>
          </a:p>
          <a:p>
            <a:pPr marL="181240" indent="-181240">
              <a:buFont typeface="Arial" panose="020B0604020202020204" pitchFamily="34" charset="0"/>
              <a:buChar char="•"/>
            </a:pPr>
            <a:r>
              <a:rPr lang="en-US" dirty="0" smtClean="0"/>
              <a:t>You may provide the policies and procedures referenced</a:t>
            </a:r>
            <a:r>
              <a:rPr lang="en-US" baseline="0" dirty="0" smtClean="0"/>
              <a:t> on the slide</a:t>
            </a:r>
            <a:r>
              <a:rPr lang="en-US" dirty="0" smtClean="0"/>
              <a:t> as handouts for participants, or you</a:t>
            </a:r>
            <a:r>
              <a:rPr lang="en-US" baseline="0" dirty="0" smtClean="0"/>
              <a:t> may add a link to the policies and procedures on the slide</a:t>
            </a:r>
          </a:p>
          <a:p>
            <a:pPr marL="181240" indent="-181240">
              <a:buFont typeface="Arial" panose="020B0604020202020204" pitchFamily="34" charset="0"/>
              <a:buChar char="•"/>
            </a:pPr>
            <a:endParaRPr lang="en-US" baseline="0" dirty="0" smtClean="0"/>
          </a:p>
          <a:p>
            <a:r>
              <a:rPr lang="en-US" b="1" u="sng" baseline="0" dirty="0" smtClean="0"/>
              <a:t>PRESENTER NOTES</a:t>
            </a:r>
          </a:p>
          <a:p>
            <a:pPr defTabSz="966612">
              <a:defRPr/>
            </a:pPr>
            <a:r>
              <a:rPr lang="en-US" sz="1300" dirty="0"/>
              <a:t>While many of the civil rights protections and complaint procedures discussed in this training also apply to employees, this training focuses on the rights of </a:t>
            </a:r>
            <a:r>
              <a:rPr lang="en-US" sz="1300" i="1" u="sng" dirty="0"/>
              <a:t>students</a:t>
            </a:r>
            <a:r>
              <a:rPr lang="en-US" sz="1300" dirty="0"/>
              <a:t> and the responsibility of school staff to prevent and protect students from discrimination.</a:t>
            </a:r>
          </a:p>
          <a:p>
            <a:pPr defTabSz="966612">
              <a:defRPr/>
            </a:pPr>
            <a:endParaRPr lang="en-US" sz="1300" dirty="0"/>
          </a:p>
          <a:p>
            <a:pPr defTabSz="966612">
              <a:defRPr/>
            </a:pPr>
            <a:r>
              <a:rPr lang="en-US" sz="1300" dirty="0"/>
              <a:t>While this training will not cover employment discrimination, </a:t>
            </a:r>
            <a:r>
              <a:rPr lang="en-US" dirty="0" smtClean="0"/>
              <a:t>you</a:t>
            </a:r>
            <a:r>
              <a:rPr lang="en-US" sz="1300" dirty="0"/>
              <a:t> can learn more about your </a:t>
            </a:r>
            <a:r>
              <a:rPr lang="en-US" sz="1300" dirty="0" smtClean="0"/>
              <a:t>rights, as an</a:t>
            </a:r>
            <a:r>
              <a:rPr lang="en-US" sz="1300" baseline="0" dirty="0" smtClean="0"/>
              <a:t> employee,</a:t>
            </a:r>
            <a:r>
              <a:rPr lang="en-US" sz="1300" dirty="0" smtClean="0"/>
              <a:t> </a:t>
            </a:r>
            <a:r>
              <a:rPr lang="en-US" sz="1300" dirty="0"/>
              <a:t>regarding discrimination in the workplace by reviewing the district’s nondiscrimination and sexual harassment policies and procedures. </a:t>
            </a:r>
          </a:p>
          <a:p>
            <a:pPr defTabSz="966612">
              <a:defRPr/>
            </a:pPr>
            <a:endParaRPr lang="en-US" sz="1300" dirty="0"/>
          </a:p>
          <a:p>
            <a:pPr defTabSz="966612">
              <a:defRPr/>
            </a:pPr>
            <a:r>
              <a:rPr lang="en-US" sz="1300" dirty="0"/>
              <a:t>You can also learn more about the protections against employment discrimination by visiting the Washington State Human Rights Commission’s website, or the U.S. Equal Employment Opportunities Commission’s website.</a:t>
            </a:r>
          </a:p>
          <a:p>
            <a:endParaRPr lang="en-US" baseline="0" dirty="0" smtClean="0"/>
          </a:p>
        </p:txBody>
      </p:sp>
      <p:sp>
        <p:nvSpPr>
          <p:cNvPr id="4" name="Slide Number Placeholder 3"/>
          <p:cNvSpPr>
            <a:spLocks noGrp="1"/>
          </p:cNvSpPr>
          <p:nvPr>
            <p:ph type="sldNum" sz="quarter" idx="10"/>
          </p:nvPr>
        </p:nvSpPr>
        <p:spPr/>
        <p:txBody>
          <a:bodyPr/>
          <a:lstStyle/>
          <a:p>
            <a:fld id="{4743F1E3-71E9-4C9D-979A-507005575817}" type="slidenum">
              <a:rPr lang="en-US" smtClean="0"/>
              <a:t>4</a:t>
            </a:fld>
            <a:endParaRPr lang="en-US"/>
          </a:p>
        </p:txBody>
      </p:sp>
    </p:spTree>
    <p:extLst>
      <p:ext uri="{BB962C8B-B14F-4D97-AF65-F5344CB8AC3E}">
        <p14:creationId xmlns:p14="http://schemas.microsoft.com/office/powerpoint/2010/main" val="24301123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u="sng" dirty="0" smtClean="0"/>
              <a:t>PRESENTER NOTES</a:t>
            </a:r>
          </a:p>
          <a:p>
            <a:r>
              <a:rPr lang="en-US" dirty="0" smtClean="0"/>
              <a:t>What does a discrimination</a:t>
            </a:r>
            <a:r>
              <a:rPr lang="en-US" baseline="0" dirty="0" smtClean="0"/>
              <a:t> complaint look like?</a:t>
            </a:r>
          </a:p>
          <a:p>
            <a:pPr marL="241653" indent="-241653">
              <a:buFont typeface="+mj-lt"/>
              <a:buAutoNum type="arabicPeriod"/>
            </a:pPr>
            <a:r>
              <a:rPr lang="en-US" baseline="0" dirty="0" smtClean="0"/>
              <a:t>It can be anything in writing—including by mail, email, fax, or hand-delivered.</a:t>
            </a:r>
          </a:p>
          <a:p>
            <a:pPr marL="241653" indent="-241653">
              <a:buFont typeface="+mj-lt"/>
              <a:buAutoNum type="arabicPeriod"/>
            </a:pPr>
            <a:r>
              <a:rPr lang="en-US" baseline="0" dirty="0" smtClean="0"/>
              <a:t>It can be sent to any school or district administrator.</a:t>
            </a:r>
          </a:p>
          <a:p>
            <a:pPr marL="241653" indent="-241653">
              <a:buFont typeface="+mj-lt"/>
              <a:buAutoNum type="arabicPeriod"/>
            </a:pPr>
            <a:r>
              <a:rPr lang="en-US" baseline="0" dirty="0" smtClean="0"/>
              <a:t>And it is anything that alleges discrimination or describes something that would be a violation of nondiscrimination laws, rules, or guidelines. This includes any allegation of unfair treatment or harassment based on a protected class. </a:t>
            </a:r>
            <a:endParaRPr lang="en-US" dirty="0" smtClean="0"/>
          </a:p>
          <a:p>
            <a:endParaRPr lang="en-US" dirty="0" smtClean="0"/>
          </a:p>
          <a:p>
            <a:r>
              <a:rPr lang="en-US" dirty="0" smtClean="0"/>
              <a:t>Anyone can file</a:t>
            </a:r>
            <a:r>
              <a:rPr lang="en-US" baseline="0" dirty="0" smtClean="0"/>
              <a:t> a complaint, including students, parents, employees, advocates, and community members.</a:t>
            </a:r>
          </a:p>
          <a:p>
            <a:endParaRPr lang="en-US" baseline="0" dirty="0" smtClean="0"/>
          </a:p>
          <a:p>
            <a:r>
              <a:rPr lang="en-US" i="1" u="sng" baseline="0" dirty="0" smtClean="0"/>
              <a:t>Note</a:t>
            </a:r>
            <a:r>
              <a:rPr lang="en-US" baseline="0" dirty="0" smtClean="0"/>
              <a:t>: A formal complaint does not need to include the word “complaint.” It simply must be in writing.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743F1E3-71E9-4C9D-979A-507005575817}" type="slidenum">
              <a:rPr lang="en-US" smtClean="0"/>
              <a:t>40</a:t>
            </a:fld>
            <a:endParaRPr lang="en-US"/>
          </a:p>
        </p:txBody>
      </p:sp>
    </p:spTree>
    <p:extLst>
      <p:ext uri="{BB962C8B-B14F-4D97-AF65-F5344CB8AC3E}">
        <p14:creationId xmlns:p14="http://schemas.microsoft.com/office/powerpoint/2010/main" val="10876357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0" y="398463"/>
            <a:ext cx="4319588" cy="3240087"/>
          </a:xfrm>
        </p:spPr>
      </p:sp>
      <p:sp>
        <p:nvSpPr>
          <p:cNvPr id="3" name="Notes Placeholder 2"/>
          <p:cNvSpPr>
            <a:spLocks noGrp="1"/>
          </p:cNvSpPr>
          <p:nvPr>
            <p:ph type="body" idx="1"/>
          </p:nvPr>
        </p:nvSpPr>
        <p:spPr>
          <a:xfrm>
            <a:off x="731520" y="3833858"/>
            <a:ext cx="5852160" cy="5144919"/>
          </a:xfrm>
        </p:spPr>
        <p:txBody>
          <a:bodyPr/>
          <a:lstStyle/>
          <a:p>
            <a:r>
              <a:rPr lang="en-US" b="1" u="sng" dirty="0" smtClean="0">
                <a:solidFill>
                  <a:srgbClr val="FF0000"/>
                </a:solidFill>
              </a:rPr>
              <a:t>INSTRUCTIONS</a:t>
            </a:r>
          </a:p>
          <a:p>
            <a:r>
              <a:rPr lang="en-US" dirty="0" smtClean="0"/>
              <a:t>Insert</a:t>
            </a:r>
            <a:r>
              <a:rPr lang="en-US" baseline="0" dirty="0" smtClean="0"/>
              <a:t> the procedure numbers for the following:</a:t>
            </a:r>
          </a:p>
          <a:p>
            <a:pPr marL="341313" lvl="1" indent="-204788">
              <a:buFont typeface="Wingdings" panose="05000000000000000000" pitchFamily="2" charset="2"/>
              <a:buChar char="§"/>
            </a:pPr>
            <a:r>
              <a:rPr lang="en-US" baseline="0" dirty="0" smtClean="0"/>
              <a:t>Nondiscrimination (students)</a:t>
            </a:r>
          </a:p>
          <a:p>
            <a:pPr marL="341313" lvl="1" indent="-204788">
              <a:buFont typeface="Wingdings" panose="05000000000000000000" pitchFamily="2" charset="2"/>
              <a:buChar char="§"/>
            </a:pPr>
            <a:r>
              <a:rPr lang="en-US" baseline="0" dirty="0" smtClean="0"/>
              <a:t>Nondiscrimination (staff)</a:t>
            </a:r>
          </a:p>
          <a:p>
            <a:pPr marL="341313" lvl="1" indent="-204788">
              <a:buFont typeface="Wingdings" panose="05000000000000000000" pitchFamily="2" charset="2"/>
              <a:buChar char="§"/>
            </a:pPr>
            <a:r>
              <a:rPr lang="en-US" baseline="0" dirty="0" smtClean="0"/>
              <a:t>Sexual Harassment (students)</a:t>
            </a:r>
          </a:p>
          <a:p>
            <a:pPr marL="341313" lvl="1" indent="-204788">
              <a:buFont typeface="Wingdings" panose="05000000000000000000" pitchFamily="2" charset="2"/>
              <a:buChar char="§"/>
            </a:pPr>
            <a:r>
              <a:rPr lang="en-US" baseline="0" dirty="0" smtClean="0"/>
              <a:t>Sexual Harassment (staff)</a:t>
            </a:r>
          </a:p>
          <a:p>
            <a:pPr marL="664546" lvl="1" indent="-181240">
              <a:buFont typeface="Arial" panose="020B0604020202020204" pitchFamily="34" charset="0"/>
              <a:buChar char="•"/>
            </a:pPr>
            <a:endParaRPr lang="en-US" baseline="0" dirty="0" smtClean="0"/>
          </a:p>
          <a:p>
            <a:pPr defTabSz="966612">
              <a:defRPr/>
            </a:pPr>
            <a:r>
              <a:rPr lang="en-US" b="1" u="sng" dirty="0" smtClean="0"/>
              <a:t>PRESENTER NOTES</a:t>
            </a:r>
          </a:p>
          <a:p>
            <a:r>
              <a:rPr lang="en-US" b="0" baseline="0" dirty="0" smtClean="0"/>
              <a:t>What do you do if you receive a complaint?</a:t>
            </a:r>
          </a:p>
          <a:p>
            <a:endParaRPr lang="en-US" b="0" baseline="0" dirty="0" smtClean="0"/>
          </a:p>
          <a:p>
            <a:r>
              <a:rPr lang="en-US" b="0" baseline="0" dirty="0" smtClean="0"/>
              <a:t>Report to</a:t>
            </a:r>
            <a:r>
              <a:rPr lang="en-US" b="0" dirty="0" smtClean="0"/>
              <a:t> the </a:t>
            </a:r>
            <a:r>
              <a:rPr lang="en-US" b="0" baseline="0" dirty="0" smtClean="0"/>
              <a:t>civil rights coordinator immediately. The civil rights coordinator will coordinate an investigation and must respond to the complainant within 30 calendar days.</a:t>
            </a:r>
          </a:p>
          <a:p>
            <a:endParaRPr lang="en-US" b="0" baseline="0" dirty="0" smtClean="0"/>
          </a:p>
          <a:p>
            <a:r>
              <a:rPr lang="en-US" b="0" baseline="0" dirty="0" smtClean="0"/>
              <a:t>Next,</a:t>
            </a:r>
            <a:r>
              <a:rPr lang="en-US" b="0" dirty="0" smtClean="0"/>
              <a:t> m</a:t>
            </a:r>
            <a:r>
              <a:rPr lang="en-US" b="0" baseline="0" dirty="0" smtClean="0"/>
              <a:t>ake sure the complainant receives a copy of the complaint procedure so they can understand the process.</a:t>
            </a:r>
          </a:p>
          <a:p>
            <a:endParaRPr lang="en-US" b="0" dirty="0" smtClean="0"/>
          </a:p>
          <a:p>
            <a:r>
              <a:rPr lang="en-US" b="1" u="sng" dirty="0" smtClean="0"/>
              <a:t>ADDITIONAL CONTEXT</a:t>
            </a:r>
          </a:p>
          <a:p>
            <a:r>
              <a:rPr lang="en-US" b="0" dirty="0" smtClean="0"/>
              <a:t>Under WAC 392-190-065,</a:t>
            </a:r>
            <a:r>
              <a:rPr lang="en-US" b="0" baseline="0" dirty="0" smtClean="0"/>
              <a:t> when a district receives a complaint alleging discrimination, the coordinator must provide the complainant a copy of the district’s discrimination complaint procedure and ensure that the district conducts a prompt and thorough investigation into the complaint.</a:t>
            </a:r>
          </a:p>
          <a:p>
            <a:endParaRPr lang="en-US" b="0" baseline="0" dirty="0" smtClean="0"/>
          </a:p>
          <a:p>
            <a:r>
              <a:rPr lang="en-US" b="0" baseline="0" dirty="0" smtClean="0"/>
              <a:t>The school district may establish a complaint filing deadline. This deadline must be one year or longer from the date of the alleged discrimination.</a:t>
            </a:r>
            <a:endParaRPr lang="en-US" b="0" dirty="0" smtClean="0"/>
          </a:p>
          <a:p>
            <a:endParaRPr lang="en-US" b="0" baseline="0" dirty="0" smtClean="0"/>
          </a:p>
        </p:txBody>
      </p:sp>
      <p:sp>
        <p:nvSpPr>
          <p:cNvPr id="4" name="Slide Number Placeholder 3"/>
          <p:cNvSpPr>
            <a:spLocks noGrp="1"/>
          </p:cNvSpPr>
          <p:nvPr>
            <p:ph type="sldNum" sz="quarter" idx="10"/>
          </p:nvPr>
        </p:nvSpPr>
        <p:spPr/>
        <p:txBody>
          <a:bodyPr/>
          <a:lstStyle/>
          <a:p>
            <a:fld id="{4743F1E3-71E9-4C9D-979A-507005575817}" type="slidenum">
              <a:rPr lang="en-US" smtClean="0"/>
              <a:t>41</a:t>
            </a:fld>
            <a:endParaRPr lang="en-US"/>
          </a:p>
        </p:txBody>
      </p:sp>
    </p:spTree>
    <p:extLst>
      <p:ext uri="{BB962C8B-B14F-4D97-AF65-F5344CB8AC3E}">
        <p14:creationId xmlns:p14="http://schemas.microsoft.com/office/powerpoint/2010/main" val="14302499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PRESENTER NOTES</a:t>
            </a:r>
          </a:p>
          <a:p>
            <a:r>
              <a:rPr lang="en-US" dirty="0" smtClean="0"/>
              <a:t>Once the district receives a complaint, it triggers the complaint procedure.</a:t>
            </a:r>
            <a:r>
              <a:rPr lang="en-US" baseline="0" dirty="0" smtClean="0"/>
              <a:t> The district</a:t>
            </a:r>
            <a:r>
              <a:rPr lang="en-US" dirty="0" smtClean="0"/>
              <a:t> has 30 days to: </a:t>
            </a:r>
          </a:p>
          <a:p>
            <a:pPr marL="835845" lvl="1" indent="-362444">
              <a:buFont typeface="+mj-lt"/>
              <a:buAutoNum type="arabicPeriod"/>
            </a:pPr>
            <a:r>
              <a:rPr lang="en-US" dirty="0" smtClean="0"/>
              <a:t>Conduct an investigation,</a:t>
            </a:r>
          </a:p>
          <a:p>
            <a:pPr marL="835845" lvl="1" indent="-362444">
              <a:buFont typeface="+mj-lt"/>
              <a:buAutoNum type="arabicPeriod"/>
            </a:pPr>
            <a:r>
              <a:rPr lang="en-US" dirty="0" smtClean="0"/>
              <a:t>Complete an investigative report, and </a:t>
            </a:r>
          </a:p>
          <a:p>
            <a:pPr marL="835845" lvl="1" indent="-362444">
              <a:buFont typeface="+mj-lt"/>
              <a:buAutoNum type="arabicPeriod"/>
            </a:pPr>
            <a:r>
              <a:rPr lang="en-US" dirty="0" smtClean="0"/>
              <a:t>Respond to the complainant</a:t>
            </a:r>
            <a:r>
              <a:rPr lang="en-US" baseline="0" dirty="0" smtClean="0"/>
              <a:t> with the results of the investigation and any corrective measures the district will take.</a:t>
            </a:r>
          </a:p>
          <a:p>
            <a:pPr indent="-9905"/>
            <a:endParaRPr lang="en-US" dirty="0" smtClean="0"/>
          </a:p>
          <a:p>
            <a:pPr defTabSz="966420">
              <a:defRPr/>
            </a:pPr>
            <a:r>
              <a:rPr lang="en-US" i="0" baseline="0" dirty="0" smtClean="0"/>
              <a:t>These requirements are outlined in </a:t>
            </a:r>
            <a:r>
              <a:rPr lang="en-US" baseline="0" dirty="0" smtClean="0"/>
              <a:t>WAC 392-190-065.</a:t>
            </a:r>
            <a:endParaRPr lang="en-US" dirty="0" smtClean="0"/>
          </a:p>
          <a:p>
            <a:pPr defTabSz="966420">
              <a:defRPr/>
            </a:pPr>
            <a:endParaRPr lang="en-US" dirty="0" smtClean="0"/>
          </a:p>
          <a:p>
            <a:pPr defTabSz="966420">
              <a:defRPr/>
            </a:pPr>
            <a:r>
              <a:rPr lang="en-US" b="1" u="sng" dirty="0" smtClean="0"/>
              <a:t>ADDITIONAL CONTEXT</a:t>
            </a:r>
          </a:p>
          <a:p>
            <a:pPr defTabSz="966420">
              <a:defRPr/>
            </a:pPr>
            <a:r>
              <a:rPr lang="en-US" dirty="0" smtClean="0"/>
              <a:t>The school district and the complainant can agree to extend the 30 day deadline. Under</a:t>
            </a:r>
            <a:r>
              <a:rPr lang="en-US" baseline="0" dirty="0" smtClean="0"/>
              <a:t> rare circumstances, t</a:t>
            </a:r>
            <a:r>
              <a:rPr lang="en-US" dirty="0" smtClean="0"/>
              <a:t>he school district may also extend the deadline </a:t>
            </a:r>
            <a:r>
              <a:rPr lang="en-US" baseline="0" dirty="0" smtClean="0"/>
              <a:t>if exceptional circumstances related to the complaint require an extension.</a:t>
            </a:r>
          </a:p>
          <a:p>
            <a:pPr defTabSz="966420">
              <a:defRPr/>
            </a:pPr>
            <a:endParaRPr lang="en-US" dirty="0"/>
          </a:p>
          <a:p>
            <a:pPr indent="-9905"/>
            <a:r>
              <a:rPr lang="en-US" baseline="0" dirty="0" smtClean="0"/>
              <a:t>Once the district investigates, the written response must include:</a:t>
            </a:r>
          </a:p>
          <a:p>
            <a:pPr marL="715054" lvl="1" indent="-241653">
              <a:buFont typeface="+mj-lt"/>
              <a:buAutoNum type="arabicPeriod"/>
            </a:pPr>
            <a:r>
              <a:rPr lang="en-US" dirty="0" smtClean="0"/>
              <a:t>A summary of the investigation results</a:t>
            </a:r>
          </a:p>
          <a:p>
            <a:pPr marL="715054" lvl="1" indent="-241653">
              <a:buFont typeface="+mj-lt"/>
              <a:buAutoNum type="arabicPeriod"/>
            </a:pPr>
            <a:r>
              <a:rPr lang="en-US" dirty="0" smtClean="0"/>
              <a:t>Whether the district has failed to comply </a:t>
            </a:r>
          </a:p>
          <a:p>
            <a:pPr marL="715054" lvl="1" indent="-241653">
              <a:buFont typeface="+mj-lt"/>
              <a:buAutoNum type="arabicPeriod"/>
            </a:pPr>
            <a:r>
              <a:rPr lang="en-US" dirty="0" smtClean="0"/>
              <a:t>Notice of the complainant’s right to appeal, including where and to whom appeal must be filed</a:t>
            </a:r>
          </a:p>
          <a:p>
            <a:pPr marL="715054" lvl="1" indent="-241653">
              <a:buFont typeface="+mj-lt"/>
              <a:buAutoNum type="arabicPeriod"/>
            </a:pPr>
            <a:r>
              <a:rPr lang="en-US" dirty="0" smtClean="0"/>
              <a:t>Any corrective measures needed to correct the noncompliance. Such corrective measures must be put in place as quickly as possible, but no later than 30 calendar days after written response issued (unless otherwise agreed to by complainant).</a:t>
            </a:r>
          </a:p>
          <a:p>
            <a:pPr defTabSz="966420">
              <a:defRPr/>
            </a:pPr>
            <a:endParaRPr lang="en-US" dirty="0"/>
          </a:p>
        </p:txBody>
      </p:sp>
      <p:sp>
        <p:nvSpPr>
          <p:cNvPr id="4" name="Slide Number Placeholder 3"/>
          <p:cNvSpPr>
            <a:spLocks noGrp="1"/>
          </p:cNvSpPr>
          <p:nvPr>
            <p:ph type="sldNum" sz="quarter" idx="10"/>
          </p:nvPr>
        </p:nvSpPr>
        <p:spPr/>
        <p:txBody>
          <a:bodyPr/>
          <a:lstStyle/>
          <a:p>
            <a:fld id="{4743F1E3-71E9-4C9D-979A-507005575817}" type="slidenum">
              <a:rPr lang="en-US" smtClean="0"/>
              <a:t>42</a:t>
            </a:fld>
            <a:endParaRPr lang="en-US"/>
          </a:p>
        </p:txBody>
      </p:sp>
    </p:spTree>
    <p:extLst>
      <p:ext uri="{BB962C8B-B14F-4D97-AF65-F5344CB8AC3E}">
        <p14:creationId xmlns:p14="http://schemas.microsoft.com/office/powerpoint/2010/main" val="5027687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PRESENTER NOTES</a:t>
            </a:r>
          </a:p>
          <a:p>
            <a:r>
              <a:rPr lang="en-US" dirty="0" smtClean="0"/>
              <a:t>The</a:t>
            </a:r>
            <a:r>
              <a:rPr lang="en-US" baseline="0" dirty="0" smtClean="0"/>
              <a:t> complainant can appeal the school district’s decision to the school board.</a:t>
            </a:r>
            <a:endParaRPr lang="en-US" dirty="0"/>
          </a:p>
          <a:p>
            <a:endParaRPr lang="en-US" dirty="0"/>
          </a:p>
        </p:txBody>
      </p:sp>
      <p:sp>
        <p:nvSpPr>
          <p:cNvPr id="4" name="Slide Number Placeholder 3"/>
          <p:cNvSpPr>
            <a:spLocks noGrp="1"/>
          </p:cNvSpPr>
          <p:nvPr>
            <p:ph type="sldNum" sz="quarter" idx="10"/>
          </p:nvPr>
        </p:nvSpPr>
        <p:spPr/>
        <p:txBody>
          <a:bodyPr/>
          <a:lstStyle/>
          <a:p>
            <a:fld id="{4743F1E3-71E9-4C9D-979A-507005575817}" type="slidenum">
              <a:rPr lang="en-US" smtClean="0"/>
              <a:t>43</a:t>
            </a:fld>
            <a:endParaRPr lang="en-US"/>
          </a:p>
        </p:txBody>
      </p:sp>
    </p:spTree>
    <p:extLst>
      <p:ext uri="{BB962C8B-B14F-4D97-AF65-F5344CB8AC3E}">
        <p14:creationId xmlns:p14="http://schemas.microsoft.com/office/powerpoint/2010/main" val="30213447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PRESENTER NOTES</a:t>
            </a:r>
          </a:p>
          <a:p>
            <a:r>
              <a:rPr lang="en-US" dirty="0" smtClean="0"/>
              <a:t>After the school board’s decision, the complainant can file a complaint with OSPI.</a:t>
            </a:r>
          </a:p>
          <a:p>
            <a:endParaRPr lang="en-US" dirty="0" smtClean="0"/>
          </a:p>
          <a:p>
            <a:r>
              <a:rPr lang="en-US" dirty="0" smtClean="0"/>
              <a:t>At</a:t>
            </a:r>
            <a:r>
              <a:rPr lang="en-US" baseline="0" dirty="0" smtClean="0"/>
              <a:t> any time, the complainant can also file a complaint with the U.S. Department of Education or the Washington State Human Rights Commission.</a:t>
            </a:r>
            <a:endParaRPr lang="en-US" dirty="0" smtClean="0"/>
          </a:p>
          <a:p>
            <a:endParaRPr lang="en-US" dirty="0"/>
          </a:p>
        </p:txBody>
      </p:sp>
      <p:sp>
        <p:nvSpPr>
          <p:cNvPr id="4" name="Slide Number Placeholder 3"/>
          <p:cNvSpPr>
            <a:spLocks noGrp="1"/>
          </p:cNvSpPr>
          <p:nvPr>
            <p:ph type="sldNum" sz="quarter" idx="10"/>
          </p:nvPr>
        </p:nvSpPr>
        <p:spPr/>
        <p:txBody>
          <a:bodyPr/>
          <a:lstStyle/>
          <a:p>
            <a:fld id="{4743F1E3-71E9-4C9D-979A-507005575817}" type="slidenum">
              <a:rPr lang="en-US" smtClean="0"/>
              <a:t>44</a:t>
            </a:fld>
            <a:endParaRPr lang="en-US"/>
          </a:p>
        </p:txBody>
      </p:sp>
    </p:spTree>
    <p:extLst>
      <p:ext uri="{BB962C8B-B14F-4D97-AF65-F5344CB8AC3E}">
        <p14:creationId xmlns:p14="http://schemas.microsoft.com/office/powerpoint/2010/main" val="21343114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solidFill>
                  <a:srgbClr val="FF0000"/>
                </a:solidFill>
              </a:rPr>
              <a:t>INSTRUCTIONS</a:t>
            </a:r>
          </a:p>
          <a:p>
            <a:pPr marL="181240" indent="-181240">
              <a:buFont typeface="Arial" panose="020B0604020202020204" pitchFamily="34" charset="0"/>
              <a:buChar char="•"/>
            </a:pPr>
            <a:r>
              <a:rPr lang="en-US" dirty="0" smtClean="0"/>
              <a:t>Insert</a:t>
            </a:r>
            <a:r>
              <a:rPr lang="en-US" baseline="0" dirty="0" smtClean="0"/>
              <a:t> the procedure numbers for the following:</a:t>
            </a:r>
          </a:p>
          <a:p>
            <a:pPr marL="664546" lvl="1" indent="-181240">
              <a:buFont typeface="Arial" panose="020B0604020202020204" pitchFamily="34" charset="0"/>
              <a:buChar char="•"/>
            </a:pPr>
            <a:r>
              <a:rPr lang="en-US" baseline="0" dirty="0" smtClean="0"/>
              <a:t>Nondiscrimination (students)</a:t>
            </a:r>
          </a:p>
          <a:p>
            <a:pPr marL="664546" lvl="1" indent="-181240">
              <a:buFont typeface="Arial" panose="020B0604020202020204" pitchFamily="34" charset="0"/>
              <a:buChar char="•"/>
            </a:pPr>
            <a:r>
              <a:rPr lang="en-US" baseline="0" dirty="0" smtClean="0"/>
              <a:t>Nondiscrimination (staff)</a:t>
            </a:r>
          </a:p>
          <a:p>
            <a:pPr marL="664546" lvl="1" indent="-181240">
              <a:buFont typeface="Arial" panose="020B0604020202020204" pitchFamily="34" charset="0"/>
              <a:buChar char="•"/>
            </a:pPr>
            <a:r>
              <a:rPr lang="en-US" baseline="0" dirty="0" smtClean="0"/>
              <a:t>Sexual Harassment (students)</a:t>
            </a:r>
          </a:p>
          <a:p>
            <a:pPr marL="664546" lvl="1" indent="-181240">
              <a:buFont typeface="Arial" panose="020B0604020202020204" pitchFamily="34" charset="0"/>
              <a:buChar char="•"/>
            </a:pPr>
            <a:r>
              <a:rPr lang="en-US" baseline="0" dirty="0" smtClean="0"/>
              <a:t>Sexual Harassment (staff)</a:t>
            </a:r>
          </a:p>
          <a:p>
            <a:pPr marL="207346" lvl="0" indent="-181240">
              <a:buFont typeface="Arial" panose="020B0604020202020204" pitchFamily="34" charset="0"/>
              <a:buChar char="•"/>
            </a:pPr>
            <a:r>
              <a:rPr lang="en-US" baseline="0" dirty="0" smtClean="0"/>
              <a:t>Review the policies and procedures in advance to ensure they are aligned with current state law, chapter 392-190 WAC, which was last revised in December 2014. </a:t>
            </a:r>
          </a:p>
          <a:p>
            <a:endParaRPr lang="en-US" dirty="0" smtClean="0"/>
          </a:p>
          <a:p>
            <a:r>
              <a:rPr lang="en-US" b="1" u="sng" dirty="0" smtClean="0"/>
              <a:t>PRESENTER NOTES</a:t>
            </a:r>
          </a:p>
          <a:p>
            <a:r>
              <a:rPr lang="en-US" dirty="0" smtClean="0"/>
              <a:t>Please review the following policies and procedures for</a:t>
            </a:r>
            <a:r>
              <a:rPr lang="en-US" baseline="0" dirty="0" smtClean="0"/>
              <a:t> more details and specific timelines.</a:t>
            </a:r>
            <a:endParaRPr lang="en-US" dirty="0"/>
          </a:p>
        </p:txBody>
      </p:sp>
      <p:sp>
        <p:nvSpPr>
          <p:cNvPr id="4" name="Slide Number Placeholder 3"/>
          <p:cNvSpPr>
            <a:spLocks noGrp="1"/>
          </p:cNvSpPr>
          <p:nvPr>
            <p:ph type="sldNum" sz="quarter" idx="10"/>
          </p:nvPr>
        </p:nvSpPr>
        <p:spPr/>
        <p:txBody>
          <a:bodyPr/>
          <a:lstStyle/>
          <a:p>
            <a:fld id="{4743F1E3-71E9-4C9D-979A-507005575817}" type="slidenum">
              <a:rPr lang="en-US" smtClean="0"/>
              <a:t>45</a:t>
            </a:fld>
            <a:endParaRPr lang="en-US"/>
          </a:p>
        </p:txBody>
      </p:sp>
    </p:spTree>
    <p:extLst>
      <p:ext uri="{BB962C8B-B14F-4D97-AF65-F5344CB8AC3E}">
        <p14:creationId xmlns:p14="http://schemas.microsoft.com/office/powerpoint/2010/main" val="31726542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PRESENTER NOTES</a:t>
            </a:r>
          </a:p>
          <a:p>
            <a:r>
              <a:rPr lang="en-US" dirty="0" smtClean="0"/>
              <a:t>For more information on any of these topics—and more—please visit the OSPI Equity and Civil Rights Office’s website or the U.S. Department of Education Office for Civil Rights’ website.</a:t>
            </a:r>
            <a:endParaRPr lang="en-US" dirty="0"/>
          </a:p>
        </p:txBody>
      </p:sp>
      <p:sp>
        <p:nvSpPr>
          <p:cNvPr id="4" name="Slide Number Placeholder 3"/>
          <p:cNvSpPr>
            <a:spLocks noGrp="1"/>
          </p:cNvSpPr>
          <p:nvPr>
            <p:ph type="sldNum" sz="quarter" idx="10"/>
          </p:nvPr>
        </p:nvSpPr>
        <p:spPr/>
        <p:txBody>
          <a:bodyPr/>
          <a:lstStyle/>
          <a:p>
            <a:fld id="{4743F1E3-71E9-4C9D-979A-507005575817}" type="slidenum">
              <a:rPr lang="en-US" smtClean="0"/>
              <a:t>46</a:t>
            </a:fld>
            <a:endParaRPr lang="en-US"/>
          </a:p>
        </p:txBody>
      </p:sp>
    </p:spTree>
    <p:extLst>
      <p:ext uri="{BB962C8B-B14F-4D97-AF65-F5344CB8AC3E}">
        <p14:creationId xmlns:p14="http://schemas.microsoft.com/office/powerpoint/2010/main" val="23567066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43F1E3-71E9-4C9D-979A-507005575817}" type="slidenum">
              <a:rPr lang="en-US" smtClean="0"/>
              <a:t>47</a:t>
            </a:fld>
            <a:endParaRPr lang="en-US"/>
          </a:p>
        </p:txBody>
      </p:sp>
    </p:spTree>
    <p:extLst>
      <p:ext uri="{BB962C8B-B14F-4D97-AF65-F5344CB8AC3E}">
        <p14:creationId xmlns:p14="http://schemas.microsoft.com/office/powerpoint/2010/main" val="1503792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smtClean="0"/>
              <a:t>PRESENTER NOTES</a:t>
            </a:r>
          </a:p>
          <a:p>
            <a:r>
              <a:rPr lang="en-US" baseline="0" dirty="0" smtClean="0"/>
              <a:t>All school districts and charter schools must provide students</a:t>
            </a:r>
            <a:r>
              <a:rPr lang="en-US" dirty="0" smtClean="0"/>
              <a:t> with</a:t>
            </a:r>
            <a:r>
              <a:rPr lang="en-US" baseline="0" dirty="0" smtClean="0"/>
              <a:t> equal access to all programs, activities, and services without discrimination.</a:t>
            </a:r>
          </a:p>
          <a:p>
            <a:endParaRPr lang="en-US" baseline="0" dirty="0" smtClean="0"/>
          </a:p>
          <a:p>
            <a:r>
              <a:rPr lang="en-US" baseline="0" dirty="0" smtClean="0"/>
              <a:t>Discrimination is unfair or unequal treatment of a person or group because they are part of a defined group, known as a protected class. </a:t>
            </a:r>
          </a:p>
          <a:p>
            <a:endParaRPr lang="en-US" baseline="0" dirty="0" smtClean="0"/>
          </a:p>
          <a:p>
            <a:r>
              <a:rPr lang="en-US" baseline="0" dirty="0" smtClean="0"/>
              <a:t>In the school setting, discrimination can occur when a person or a group is treated differently or denied access to school programs or services</a:t>
            </a:r>
            <a:r>
              <a:rPr lang="en-US" dirty="0" smtClean="0"/>
              <a:t> </a:t>
            </a:r>
            <a:r>
              <a:rPr lang="en-US" baseline="0" dirty="0" smtClean="0"/>
              <a:t>because they are part of a protected class.</a:t>
            </a:r>
          </a:p>
          <a:p>
            <a:endParaRPr lang="en-US" baseline="0" dirty="0" smtClean="0"/>
          </a:p>
          <a:p>
            <a:r>
              <a:rPr lang="en-US" baseline="0" dirty="0" smtClean="0"/>
              <a:t>Discrimination can also occur when a school or district fails to accommodate a student’s or employee’s disability.</a:t>
            </a:r>
          </a:p>
          <a:p>
            <a:endParaRPr lang="en-US" baseline="0" dirty="0" smtClean="0"/>
          </a:p>
          <a:p>
            <a:r>
              <a:rPr lang="en-US" baseline="0" dirty="0" smtClean="0"/>
              <a:t>Harassment, when it is based on a protected class, and sexual harassment can also be forms of discrimination. </a:t>
            </a:r>
            <a:endParaRPr lang="en-US" dirty="0"/>
          </a:p>
        </p:txBody>
      </p:sp>
      <p:sp>
        <p:nvSpPr>
          <p:cNvPr id="4" name="Slide Number Placeholder 3"/>
          <p:cNvSpPr>
            <a:spLocks noGrp="1"/>
          </p:cNvSpPr>
          <p:nvPr>
            <p:ph type="sldNum" sz="quarter" idx="10"/>
          </p:nvPr>
        </p:nvSpPr>
        <p:spPr/>
        <p:txBody>
          <a:bodyPr/>
          <a:lstStyle/>
          <a:p>
            <a:fld id="{4743F1E3-71E9-4C9D-979A-507005575817}" type="slidenum">
              <a:rPr lang="en-US" smtClean="0"/>
              <a:t>5</a:t>
            </a:fld>
            <a:endParaRPr lang="en-US"/>
          </a:p>
        </p:txBody>
      </p:sp>
    </p:spTree>
    <p:extLst>
      <p:ext uri="{BB962C8B-B14F-4D97-AF65-F5344CB8AC3E}">
        <p14:creationId xmlns:p14="http://schemas.microsoft.com/office/powerpoint/2010/main" val="3041750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8"/>
            <a:ext cx="5852160" cy="2974302"/>
          </a:xfrm>
        </p:spPr>
        <p:txBody>
          <a:bodyPr/>
          <a:lstStyle/>
          <a:p>
            <a:r>
              <a:rPr lang="en-US" b="1" u="sng" dirty="0" smtClean="0"/>
              <a:t>PRESENTER NOTES</a:t>
            </a:r>
          </a:p>
          <a:p>
            <a:r>
              <a:rPr lang="en-US" dirty="0" smtClean="0"/>
              <a:t>To be </a:t>
            </a:r>
            <a:r>
              <a:rPr lang="en-US" i="1" dirty="0" smtClean="0"/>
              <a:t>unlawful</a:t>
            </a:r>
            <a:r>
              <a:rPr lang="en-US" dirty="0" smtClean="0"/>
              <a:t> discrimination, harassment or unfair </a:t>
            </a:r>
            <a:r>
              <a:rPr lang="en-US" baseline="0" dirty="0" smtClean="0"/>
              <a:t>treatment must be based on a protected class. A protected class is a group of people who share common characteristics and are protected from discrimination by federal and state laws.</a:t>
            </a:r>
          </a:p>
          <a:p>
            <a:endParaRPr lang="en-US" baseline="0" dirty="0" smtClean="0"/>
          </a:p>
          <a:p>
            <a:r>
              <a:rPr lang="en-US" baseline="0" dirty="0" smtClean="0"/>
              <a:t>Protected classes in Washington schools include:</a:t>
            </a:r>
          </a:p>
          <a:p>
            <a:pPr marL="184393" indent="-184393">
              <a:buFont typeface="Arial" panose="020B0604020202020204" pitchFamily="34" charset="0"/>
              <a:buChar char="•"/>
            </a:pPr>
            <a:r>
              <a:rPr lang="en-US" baseline="0" dirty="0" smtClean="0"/>
              <a:t>Sex</a:t>
            </a:r>
          </a:p>
          <a:p>
            <a:pPr marL="184393" indent="-184393">
              <a:buFont typeface="Arial" panose="020B0604020202020204" pitchFamily="34" charset="0"/>
              <a:buChar char="•"/>
            </a:pPr>
            <a:r>
              <a:rPr lang="en-US" baseline="0" dirty="0" smtClean="0"/>
              <a:t>Race and color</a:t>
            </a:r>
          </a:p>
          <a:p>
            <a:pPr marL="184393" indent="-184393">
              <a:buFont typeface="Arial" panose="020B0604020202020204" pitchFamily="34" charset="0"/>
              <a:buChar char="•"/>
            </a:pPr>
            <a:r>
              <a:rPr lang="en-US" baseline="0" dirty="0" smtClean="0"/>
              <a:t>Religion and creed </a:t>
            </a:r>
          </a:p>
          <a:p>
            <a:pPr marL="184393" indent="-184393">
              <a:buFont typeface="Arial" panose="020B0604020202020204" pitchFamily="34" charset="0"/>
              <a:buChar char="•"/>
            </a:pPr>
            <a:r>
              <a:rPr lang="en-US" baseline="0" dirty="0" smtClean="0"/>
              <a:t>National origin, which can include the language that a person speaks</a:t>
            </a:r>
          </a:p>
          <a:p>
            <a:pPr marL="184393" indent="-184393">
              <a:buFont typeface="Arial" panose="020B0604020202020204" pitchFamily="34" charset="0"/>
              <a:buChar char="•"/>
            </a:pPr>
            <a:r>
              <a:rPr lang="en-US" baseline="0" dirty="0" smtClean="0"/>
              <a:t>Disability and the use of a service animal</a:t>
            </a:r>
          </a:p>
          <a:p>
            <a:pPr marL="184393" indent="-184393">
              <a:buFont typeface="Arial" panose="020B0604020202020204" pitchFamily="34" charset="0"/>
              <a:buChar char="•"/>
            </a:pPr>
            <a:r>
              <a:rPr lang="en-US" baseline="0" dirty="0" smtClean="0"/>
              <a:t>Sexual orientation</a:t>
            </a:r>
          </a:p>
          <a:p>
            <a:pPr marL="184393" indent="-184393">
              <a:buFont typeface="Arial" panose="020B0604020202020204" pitchFamily="34" charset="0"/>
              <a:buChar char="•"/>
            </a:pPr>
            <a:r>
              <a:rPr lang="en-US" baseline="0" dirty="0" smtClean="0"/>
              <a:t>Gender expression </a:t>
            </a:r>
          </a:p>
          <a:p>
            <a:pPr marL="184393" indent="-184393">
              <a:buFont typeface="Arial" panose="020B0604020202020204" pitchFamily="34" charset="0"/>
              <a:buChar char="•"/>
            </a:pPr>
            <a:r>
              <a:rPr lang="en-US" baseline="0" dirty="0" smtClean="0"/>
              <a:t>Gender identity, which includes transgender students and staff</a:t>
            </a:r>
          </a:p>
          <a:p>
            <a:pPr marL="184393" indent="-184393">
              <a:buFont typeface="Arial" panose="020B0604020202020204" pitchFamily="34" charset="0"/>
              <a:buChar char="•"/>
            </a:pPr>
            <a:r>
              <a:rPr lang="en-US" baseline="0" dirty="0" smtClean="0"/>
              <a:t>Veteran and military status, which generally refers to employment </a:t>
            </a:r>
          </a:p>
          <a:p>
            <a:endParaRPr lang="en-US" baseline="0" dirty="0" smtClean="0"/>
          </a:p>
          <a:p>
            <a:r>
              <a:rPr lang="en-US" b="1" u="sng" baseline="0" dirty="0" smtClean="0"/>
              <a:t>BACKGROUND/CONTEXT</a:t>
            </a:r>
          </a:p>
          <a:p>
            <a:pPr defTabSz="966612">
              <a:defRPr/>
            </a:pPr>
            <a:r>
              <a:rPr lang="en-US" b="1" baseline="0" dirty="0" smtClean="0"/>
              <a:t>Additional Protected Classes </a:t>
            </a:r>
            <a:r>
              <a:rPr lang="en-US" i="1" baseline="0" dirty="0" smtClean="0"/>
              <a:t>(in some contexts)</a:t>
            </a:r>
          </a:p>
          <a:p>
            <a:pPr defTabSz="966612">
              <a:defRPr/>
            </a:pPr>
            <a:r>
              <a:rPr lang="en-US" baseline="0" dirty="0" smtClean="0"/>
              <a:t>The protected classes listed on the screen focus on nondiscrimination laws regarding students in public schools, specifically those listed in Chapter 392-190 of the Washington Administrative Code (WAC), which is noted at the top of the screen. This includes all of the protected classes listed in education-related civil rights laws, including chapters 28A.640 and 28A.642 of the Revised Code of Washington (RCW) and the protected classes under federal law (Title VI of the Civil Rights Act of 1964, Title IX of the Education Amendments of 1972, Section 504 of the Rehabilitation Act of 1973, and the Americans with Disabilities Act). </a:t>
            </a:r>
          </a:p>
          <a:p>
            <a:pPr defTabSz="966612">
              <a:defRPr/>
            </a:pPr>
            <a:endParaRPr lang="en-US" baseline="0" dirty="0" smtClean="0"/>
          </a:p>
          <a:p>
            <a:pPr defTabSz="966612">
              <a:defRPr/>
            </a:pPr>
            <a:r>
              <a:rPr lang="en-US" baseline="0" dirty="0" smtClean="0"/>
              <a:t>In some contexts, local, state, and federal laws cover additional protected classes. For example:</a:t>
            </a:r>
          </a:p>
          <a:p>
            <a:pPr marL="181240" indent="-181240">
              <a:buFont typeface="Arial" panose="020B0604020202020204" pitchFamily="34" charset="0"/>
              <a:buChar char="•"/>
            </a:pPr>
            <a:r>
              <a:rPr lang="en-US" baseline="0" dirty="0" smtClean="0"/>
              <a:t>Federal employment discrimination laws also prohibit discrimination on the basis of genetic information</a:t>
            </a:r>
          </a:p>
          <a:p>
            <a:pPr marL="181240" indent="-181240">
              <a:buFont typeface="Arial" panose="020B0604020202020204" pitchFamily="34" charset="0"/>
              <a:buChar char="•"/>
            </a:pPr>
            <a:r>
              <a:rPr lang="en-US" baseline="0" dirty="0" smtClean="0"/>
              <a:t>The Washington Law Against Discrimination (RCW 49.60) additionally prohibits discrimination in employment on the basis of age (40+) and marital status</a:t>
            </a:r>
          </a:p>
          <a:p>
            <a:pPr marL="181240" indent="-181240">
              <a:buFont typeface="Arial" panose="020B0604020202020204" pitchFamily="34" charset="0"/>
              <a:buChar char="•"/>
            </a:pPr>
            <a:r>
              <a:rPr lang="en-US" baseline="0" dirty="0" smtClean="0"/>
              <a:t>Some city and county ordinances include additional protected classes</a:t>
            </a:r>
          </a:p>
          <a:p>
            <a:endParaRPr lang="en-US" b="1" baseline="0" dirty="0" smtClean="0"/>
          </a:p>
          <a:p>
            <a:r>
              <a:rPr lang="en-US" b="1" baseline="0" dirty="0" smtClean="0"/>
              <a:t>Definitions</a:t>
            </a:r>
          </a:p>
          <a:p>
            <a:pPr marL="184393" indent="-184393">
              <a:buFont typeface="Arial" panose="020B0604020202020204" pitchFamily="34" charset="0"/>
              <a:buChar char="•"/>
            </a:pPr>
            <a:r>
              <a:rPr lang="en-US" u="sng" baseline="0" dirty="0" smtClean="0"/>
              <a:t>Creed</a:t>
            </a:r>
            <a:r>
              <a:rPr lang="en-US" u="none" baseline="0" dirty="0" smtClean="0"/>
              <a:t>: </a:t>
            </a:r>
            <a:r>
              <a:rPr lang="en-US" baseline="0" dirty="0" smtClean="0"/>
              <a:t>Defined broadly and includes religion, observance, practice, and belief</a:t>
            </a:r>
          </a:p>
          <a:p>
            <a:pPr marL="184393" indent="-184393">
              <a:buFont typeface="Arial" panose="020B0604020202020204" pitchFamily="34" charset="0"/>
              <a:buChar char="•"/>
            </a:pPr>
            <a:r>
              <a:rPr lang="en-US" u="sng" baseline="0" dirty="0" smtClean="0"/>
              <a:t>National origin</a:t>
            </a:r>
            <a:r>
              <a:rPr lang="en-US" baseline="0" dirty="0" smtClean="0"/>
              <a:t>: a person’s ethnicity, country of origin, or ancestry, which may include persons with limited English proficiency</a:t>
            </a:r>
          </a:p>
          <a:p>
            <a:pPr marL="184393" indent="-184393">
              <a:buFont typeface="Arial" panose="020B0604020202020204" pitchFamily="34" charset="0"/>
              <a:buChar char="•"/>
            </a:pPr>
            <a:r>
              <a:rPr lang="en-US" u="sng" baseline="0" dirty="0" smtClean="0"/>
              <a:t>Disability</a:t>
            </a:r>
            <a:r>
              <a:rPr lang="en-US" baseline="0" dirty="0" smtClean="0"/>
              <a:t>: the presence of a sensory, mental, or physical impairment that is medically cognizable or diagnosable; exists as a record or history; or is perceived to exist whether or not it exists in fact. This includes students covered under Section 504 of the Rehabilitation Act of 1973, the Individuals with Disabilities Education Act (IDEA), and the Americans with Disabilities Act (ADA)</a:t>
            </a:r>
          </a:p>
          <a:p>
            <a:pPr marL="184393" indent="-184393">
              <a:buFont typeface="Arial" panose="020B0604020202020204" pitchFamily="34" charset="0"/>
              <a:buChar char="•"/>
            </a:pPr>
            <a:r>
              <a:rPr lang="en-US" u="sng" baseline="0" dirty="0" smtClean="0"/>
              <a:t>Service animal</a:t>
            </a:r>
            <a:r>
              <a:rPr lang="en-US" baseline="0" dirty="0" smtClean="0"/>
              <a:t>: </a:t>
            </a:r>
            <a:r>
              <a:rPr lang="en-US" sz="1300" dirty="0"/>
              <a:t>an animal that is trained to do work or perform tasks for a person with a disability</a:t>
            </a:r>
            <a:endParaRPr lang="en-US" baseline="0" dirty="0" smtClean="0"/>
          </a:p>
          <a:p>
            <a:pPr marL="184393" indent="-184393" defTabSz="966612">
              <a:buFont typeface="Arial" panose="020B0604020202020204" pitchFamily="34" charset="0"/>
              <a:buChar char="•"/>
              <a:defRPr/>
            </a:pPr>
            <a:r>
              <a:rPr lang="en-US" u="sng" baseline="0" dirty="0" smtClean="0"/>
              <a:t>Gender expression:</a:t>
            </a:r>
            <a:r>
              <a:rPr lang="en-US" baseline="0" dirty="0" smtClean="0"/>
              <a:t> </a:t>
            </a:r>
            <a:r>
              <a:rPr lang="en-US" sz="1300" dirty="0"/>
              <a:t>A person’s external expression of their own gender (e.g., masculine, feminine, androgynous, both, neither, other, fluid). </a:t>
            </a:r>
            <a:r>
              <a:rPr lang="en-US" dirty="0" smtClean="0"/>
              <a:t>Gender expression could also refer to the manner in which a person represents or expresses gender to others, often through behavior, clothing, hairstyles, activities, voice, or mannerisms</a:t>
            </a:r>
            <a:endParaRPr lang="en-US" baseline="0" dirty="0" smtClean="0"/>
          </a:p>
          <a:p>
            <a:pPr marL="184393" indent="-184393" defTabSz="966612">
              <a:buFont typeface="Arial" panose="020B0604020202020204" pitchFamily="34" charset="0"/>
              <a:buChar char="•"/>
              <a:defRPr/>
            </a:pPr>
            <a:r>
              <a:rPr lang="en-US" u="sng" baseline="0" dirty="0" smtClean="0"/>
              <a:t>Gender identity</a:t>
            </a:r>
            <a:r>
              <a:rPr lang="en-US" baseline="0" dirty="0" smtClean="0"/>
              <a:t>: </a:t>
            </a:r>
            <a:r>
              <a:rPr lang="en-US" sz="1300" dirty="0"/>
              <a:t>A person’s internal sense of their own gender (e.g., male, female, both, neither, other, </a:t>
            </a:r>
            <a:r>
              <a:rPr lang="en-US" sz="1300" dirty="0" err="1"/>
              <a:t>genderfluid</a:t>
            </a:r>
            <a:r>
              <a:rPr lang="en-US" sz="1300" dirty="0"/>
              <a:t>) </a:t>
            </a:r>
          </a:p>
          <a:p>
            <a:pPr marL="184393" indent="-184393">
              <a:buFont typeface="Arial" panose="020B0604020202020204" pitchFamily="34" charset="0"/>
              <a:buChar char="•"/>
            </a:pPr>
            <a:r>
              <a:rPr lang="en-US" u="sng" baseline="0" dirty="0" smtClean="0"/>
              <a:t>Veteran or military status</a:t>
            </a:r>
            <a:r>
              <a:rPr lang="en-US" baseline="0" dirty="0" smtClean="0"/>
              <a:t>: a person who is a veteran as defined in RCW 41.04.007 or an active or reserve member in any branch of the armed forces of the United States.</a:t>
            </a:r>
          </a:p>
          <a:p>
            <a:endParaRPr lang="en-US" baseline="0" dirty="0" smtClean="0"/>
          </a:p>
        </p:txBody>
      </p:sp>
      <p:sp>
        <p:nvSpPr>
          <p:cNvPr id="4" name="Slide Number Placeholder 3"/>
          <p:cNvSpPr>
            <a:spLocks noGrp="1"/>
          </p:cNvSpPr>
          <p:nvPr>
            <p:ph type="sldNum" sz="quarter" idx="10"/>
          </p:nvPr>
        </p:nvSpPr>
        <p:spPr/>
        <p:txBody>
          <a:bodyPr/>
          <a:lstStyle/>
          <a:p>
            <a:fld id="{4743F1E3-71E9-4C9D-979A-507005575817}" type="slidenum">
              <a:rPr lang="en-US" smtClean="0"/>
              <a:t>6</a:t>
            </a:fld>
            <a:endParaRPr lang="en-US"/>
          </a:p>
        </p:txBody>
      </p:sp>
    </p:spTree>
    <p:extLst>
      <p:ext uri="{BB962C8B-B14F-4D97-AF65-F5344CB8AC3E}">
        <p14:creationId xmlns:p14="http://schemas.microsoft.com/office/powerpoint/2010/main" val="1801308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u="sng" dirty="0" smtClean="0"/>
              <a:t>PRESENTER NOTES</a:t>
            </a:r>
          </a:p>
          <a:p>
            <a:pPr defTabSz="966612">
              <a:defRPr/>
            </a:pPr>
            <a:r>
              <a:rPr lang="en-US" baseline="0" dirty="0" smtClean="0"/>
              <a:t>During this training, we will focus on two common types of discrimination that may impact students:</a:t>
            </a:r>
          </a:p>
          <a:p>
            <a:pPr marL="515938" indent="-228600" defTabSz="966612">
              <a:buFont typeface="+mj-lt"/>
              <a:buAutoNum type="arabicPeriod"/>
              <a:defRPr/>
            </a:pPr>
            <a:r>
              <a:rPr lang="en-US" baseline="0" dirty="0" smtClean="0"/>
              <a:t>Discriminatory harassment and sexual harassment</a:t>
            </a:r>
          </a:p>
          <a:p>
            <a:pPr marL="515938" indent="-228600" defTabSz="966612">
              <a:buFont typeface="+mj-lt"/>
              <a:buAutoNum type="arabicPeriod"/>
              <a:defRPr/>
            </a:pPr>
            <a:r>
              <a:rPr lang="en-US" baseline="0" dirty="0" smtClean="0"/>
              <a:t>Discrimination in access to school programs, activities, and services</a:t>
            </a:r>
          </a:p>
          <a:p>
            <a:pPr marL="181240" indent="-181240" defTabSz="966612">
              <a:buFont typeface="Arial" panose="020B0604020202020204" pitchFamily="34" charset="0"/>
              <a:buChar char="•"/>
              <a:defRPr/>
            </a:pPr>
            <a:endParaRPr lang="en-US" baseline="0" dirty="0" smtClean="0"/>
          </a:p>
          <a:p>
            <a:pPr defTabSz="966612">
              <a:defRPr/>
            </a:pPr>
            <a:r>
              <a:rPr lang="en-US" baseline="0" dirty="0" smtClean="0"/>
              <a:t>For information on other forms of discrimination in schools, </a:t>
            </a:r>
            <a:r>
              <a:rPr lang="en-US" dirty="0" smtClean="0"/>
              <a:t>you may review </a:t>
            </a:r>
            <a:r>
              <a:rPr lang="en-US" baseline="0" dirty="0" smtClean="0"/>
              <a:t>the resources listed at the end of the presentation.</a:t>
            </a:r>
            <a:endParaRPr lang="en-US" dirty="0" smtClean="0"/>
          </a:p>
        </p:txBody>
      </p:sp>
      <p:sp>
        <p:nvSpPr>
          <p:cNvPr id="4" name="Slide Number Placeholder 3"/>
          <p:cNvSpPr>
            <a:spLocks noGrp="1"/>
          </p:cNvSpPr>
          <p:nvPr>
            <p:ph type="sldNum" sz="quarter" idx="10"/>
          </p:nvPr>
        </p:nvSpPr>
        <p:spPr/>
        <p:txBody>
          <a:bodyPr/>
          <a:lstStyle/>
          <a:p>
            <a:fld id="{4743F1E3-71E9-4C9D-979A-507005575817}" type="slidenum">
              <a:rPr lang="en-US" smtClean="0"/>
              <a:t>7</a:t>
            </a:fld>
            <a:endParaRPr lang="en-US"/>
          </a:p>
        </p:txBody>
      </p:sp>
    </p:spTree>
    <p:extLst>
      <p:ext uri="{BB962C8B-B14F-4D97-AF65-F5344CB8AC3E}">
        <p14:creationId xmlns:p14="http://schemas.microsoft.com/office/powerpoint/2010/main" val="900683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1" u="sng" dirty="0" smtClean="0"/>
              <a:t>PRESENTER NOTES</a:t>
            </a:r>
          </a:p>
          <a:p>
            <a:pPr defTabSz="966612">
              <a:defRPr/>
            </a:pPr>
            <a:r>
              <a:rPr lang="en-US" baseline="0" dirty="0" smtClean="0"/>
              <a:t>First, we will cover discriminatory and sexual harassment.</a:t>
            </a:r>
            <a:endParaRPr lang="en-US" dirty="0" smtClean="0"/>
          </a:p>
          <a:p>
            <a:pPr defTabSz="966612">
              <a:defRPr/>
            </a:pPr>
            <a:endParaRPr lang="en-US" dirty="0"/>
          </a:p>
        </p:txBody>
      </p:sp>
      <p:sp>
        <p:nvSpPr>
          <p:cNvPr id="4" name="Slide Number Placeholder 3"/>
          <p:cNvSpPr>
            <a:spLocks noGrp="1"/>
          </p:cNvSpPr>
          <p:nvPr>
            <p:ph type="sldNum" sz="quarter" idx="10"/>
          </p:nvPr>
        </p:nvSpPr>
        <p:spPr/>
        <p:txBody>
          <a:bodyPr/>
          <a:lstStyle/>
          <a:p>
            <a:fld id="{4743F1E3-71E9-4C9D-979A-507005575817}" type="slidenum">
              <a:rPr lang="en-US" smtClean="0"/>
              <a:t>8</a:t>
            </a:fld>
            <a:endParaRPr lang="en-US"/>
          </a:p>
        </p:txBody>
      </p:sp>
    </p:spTree>
    <p:extLst>
      <p:ext uri="{BB962C8B-B14F-4D97-AF65-F5344CB8AC3E}">
        <p14:creationId xmlns:p14="http://schemas.microsoft.com/office/powerpoint/2010/main" val="1788967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300" b="1" u="sng" dirty="0">
                <a:latin typeface="Calibri" charset="0"/>
                <a:ea typeface="ＭＳ Ｐゴシック" charset="-128"/>
              </a:rPr>
              <a:t>PRESENTER NOTES</a:t>
            </a:r>
            <a:endParaRPr lang="en-US" altLang="en-US" sz="1300" b="1" dirty="0">
              <a:latin typeface="Calibri" charset="0"/>
              <a:ea typeface="ＭＳ Ｐゴシック" charset="-128"/>
            </a:endParaRPr>
          </a:p>
          <a:p>
            <a:r>
              <a:rPr lang="en-US" altLang="en-US" sz="1300" dirty="0">
                <a:latin typeface="Calibri" charset="0"/>
                <a:ea typeface="ＭＳ Ｐゴシック" charset="-128"/>
              </a:rPr>
              <a:t>Harassing conduct is a form of discrimination when the behavior:</a:t>
            </a:r>
          </a:p>
          <a:p>
            <a:pPr marL="241653" indent="-241653">
              <a:buFont typeface="+mj-lt"/>
              <a:buAutoNum type="arabicPeriod"/>
            </a:pPr>
            <a:r>
              <a:rPr lang="en-US" altLang="en-US" sz="1300" dirty="0">
                <a:latin typeface="Calibri" charset="0"/>
                <a:ea typeface="ＭＳ Ｐゴシック" charset="-128"/>
              </a:rPr>
              <a:t>Is based on a student’s protected class and </a:t>
            </a:r>
          </a:p>
          <a:p>
            <a:pPr marL="241653" indent="-241653">
              <a:buFont typeface="+mj-lt"/>
              <a:buAutoNum type="arabicPeriod"/>
            </a:pPr>
            <a:r>
              <a:rPr lang="en-US" altLang="en-US" sz="1300" dirty="0">
                <a:latin typeface="Calibri" charset="0"/>
                <a:ea typeface="ＭＳ Ｐゴシック" charset="-128"/>
              </a:rPr>
              <a:t>Creates a hostile environment </a:t>
            </a:r>
            <a:endParaRPr lang="en-US" dirty="0"/>
          </a:p>
        </p:txBody>
      </p:sp>
      <p:sp>
        <p:nvSpPr>
          <p:cNvPr id="4" name="Slide Number Placeholder 3"/>
          <p:cNvSpPr>
            <a:spLocks noGrp="1"/>
          </p:cNvSpPr>
          <p:nvPr>
            <p:ph type="sldNum" sz="quarter" idx="10"/>
          </p:nvPr>
        </p:nvSpPr>
        <p:spPr/>
        <p:txBody>
          <a:bodyPr/>
          <a:lstStyle/>
          <a:p>
            <a:fld id="{4743F1E3-71E9-4C9D-979A-507005575817}" type="slidenum">
              <a:rPr lang="en-US" smtClean="0"/>
              <a:t>9</a:t>
            </a:fld>
            <a:endParaRPr lang="en-US"/>
          </a:p>
        </p:txBody>
      </p:sp>
    </p:spTree>
    <p:extLst>
      <p:ext uri="{BB962C8B-B14F-4D97-AF65-F5344CB8AC3E}">
        <p14:creationId xmlns:p14="http://schemas.microsoft.com/office/powerpoint/2010/main" val="2500508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0"/>
            <a:ext cx="7543800" cy="1033284"/>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Picture 1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9"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r>
              <a:rPr lang="en-US" smtClean="0"/>
              <a:t>February 2018</a:t>
            </a:r>
            <a:endParaRPr lang="en-US" dirty="0"/>
          </a:p>
        </p:txBody>
      </p:sp>
      <p:sp>
        <p:nvSpPr>
          <p:cNvPr id="20"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smtClean="0"/>
              <a:t>OFFICE OF SUPERINTENDENT OF PUBLIC INSTRUCTION | March 2018</a:t>
            </a:r>
            <a:endParaRPr lang="en-US" dirty="0"/>
          </a:p>
        </p:txBody>
      </p:sp>
    </p:spTree>
    <p:extLst>
      <p:ext uri="{BB962C8B-B14F-4D97-AF65-F5344CB8AC3E}">
        <p14:creationId xmlns:p14="http://schemas.microsoft.com/office/powerpoint/2010/main" val="16427616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February 2018</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smtClean="0"/>
              <a:t>OFFICE OF SUPERINTENDENT OF PUBLIC INSTRUCTION | March 2018</a:t>
            </a:r>
            <a:endParaRPr lang="en-US" dirty="0" smtClean="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3285064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4779"/>
            <a:ext cx="1971675" cy="513477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414778"/>
            <a:ext cx="5800725" cy="513477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6"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r>
              <a:rPr lang="en-US" smtClean="0"/>
              <a:t>February 2018</a:t>
            </a:r>
            <a:endParaRPr lang="en-US" dirty="0"/>
          </a:p>
        </p:txBody>
      </p:sp>
      <p:sp>
        <p:nvSpPr>
          <p:cNvPr id="17"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smtClean="0"/>
              <a:t>OFFICE OF SUPERINTENDENT OF PUBLIC INSTRUCTION | March 2018</a:t>
            </a:r>
            <a:endParaRPr lang="en-US" dirty="0"/>
          </a:p>
        </p:txBody>
      </p:sp>
    </p:spTree>
    <p:extLst>
      <p:ext uri="{BB962C8B-B14F-4D97-AF65-F5344CB8AC3E}">
        <p14:creationId xmlns:p14="http://schemas.microsoft.com/office/powerpoint/2010/main" val="18307223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a:xfrm>
            <a:off x="822960" y="1845737"/>
            <a:ext cx="7543800" cy="36166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February 2018</a:t>
            </a:r>
            <a:endParaRPr lang="en-US" dirty="0"/>
          </a:p>
        </p:txBody>
      </p:sp>
      <p:sp>
        <p:nvSpPr>
          <p:cNvPr id="5" name="Footer Placeholder 4"/>
          <p:cNvSpPr>
            <a:spLocks noGrp="1"/>
          </p:cNvSpPr>
          <p:nvPr>
            <p:ph type="ftr" sz="quarter" idx="11"/>
          </p:nvPr>
        </p:nvSpPr>
        <p:spPr/>
        <p:txBody>
          <a:bodyPr/>
          <a:lstStyle/>
          <a:p>
            <a:r>
              <a:rPr lang="en-US" dirty="0" smtClean="0"/>
              <a:t>OFFICE OF SUPERINTENDENT OF PUBLIC INSTRUCTION | March 2018</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36584097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035776"/>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6"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r>
              <a:rPr lang="en-US" smtClean="0"/>
              <a:t>February 2018</a:t>
            </a:r>
            <a:endParaRPr lang="en-US" dirty="0"/>
          </a:p>
        </p:txBody>
      </p:sp>
      <p:sp>
        <p:nvSpPr>
          <p:cNvPr id="17"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smtClean="0"/>
              <a:t>OFFICE OF SUPERINTENDENT OF PUBLIC INSTRUCTION | March 2018</a:t>
            </a:r>
            <a:endParaRPr lang="en-US" dirty="0"/>
          </a:p>
        </p:txBody>
      </p:sp>
    </p:spTree>
    <p:extLst>
      <p:ext uri="{BB962C8B-B14F-4D97-AF65-F5344CB8AC3E}">
        <p14:creationId xmlns:p14="http://schemas.microsoft.com/office/powerpoint/2010/main" val="959662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59" y="1845735"/>
            <a:ext cx="3703320" cy="366073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366073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February 2018</a:t>
            </a:r>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smtClean="0"/>
              <a:t>OFFICE OF SUPERINTENDENT OF PUBLIC INSTRUCTION | March 2018</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26464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29160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29160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February 2018</a:t>
            </a:r>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r>
              <a:rPr lang="en-US" smtClean="0"/>
              <a:t>OFFICE OF SUPERINTENDENT OF PUBLIC INSTRUCTION | March 2018</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466420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February 2018</a:t>
            </a:r>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r>
              <a:rPr lang="en-US" smtClean="0"/>
              <a:t>OFFICE OF SUPERINTENDENT OF PUBLIC INSTRUCTION | March 2018</a:t>
            </a:r>
            <a:endParaRPr lang="en-US" dirty="0" smtClean="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275446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6"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r>
              <a:rPr lang="en-US" smtClean="0"/>
              <a:t>February 2018</a:t>
            </a:r>
            <a:endParaRPr lang="en-US" dirty="0"/>
          </a:p>
        </p:txBody>
      </p:sp>
      <p:sp>
        <p:nvSpPr>
          <p:cNvPr id="17"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smtClean="0"/>
              <a:t>OFFICE OF SUPERINTENDENT OF PUBLIC INSTRUCTION | March 2018</a:t>
            </a:r>
            <a:endParaRPr lang="en-US" dirty="0"/>
          </a:p>
        </p:txBody>
      </p:sp>
    </p:spTree>
    <p:extLst>
      <p:ext uri="{BB962C8B-B14F-4D97-AF65-F5344CB8AC3E}">
        <p14:creationId xmlns:p14="http://schemas.microsoft.com/office/powerpoint/2010/main" val="14287685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5920" y="0"/>
            <a:ext cx="5872163" cy="5219700"/>
          </a:xfrm>
          <a:prstGeom prst="rect">
            <a:avLst/>
          </a:prstGeom>
        </p:spPr>
      </p:pic>
      <p:sp>
        <p:nvSpPr>
          <p:cNvPr id="5" name="Rectangle 4"/>
          <p:cNvSpPr/>
          <p:nvPr userDrawn="1"/>
        </p:nvSpPr>
        <p:spPr>
          <a:xfrm>
            <a:off x="1792559" y="168378"/>
            <a:ext cx="5542157" cy="2169825"/>
          </a:xfrm>
          <a:prstGeom prst="rect">
            <a:avLst/>
          </a:prstGeom>
          <a:effectLst>
            <a:glow rad="254000">
              <a:schemeClr val="tx1">
                <a:alpha val="50000"/>
              </a:schemeClr>
            </a:glow>
          </a:effectLst>
        </p:spPr>
        <p:txBody>
          <a:bodyPr wrap="square">
            <a:spAutoFit/>
          </a:bodyPr>
          <a:lstStyle/>
          <a:p>
            <a:r>
              <a:rPr lang="en-US" sz="2700" dirty="0" smtClean="0">
                <a:solidFill>
                  <a:schemeClr val="bg2"/>
                </a:solidFill>
                <a:effectLst>
                  <a:glow rad="254000">
                    <a:schemeClr val="bg1">
                      <a:alpha val="30000"/>
                    </a:schemeClr>
                  </a:glow>
                </a:effectLst>
              </a:rPr>
              <a:t>This photo is a placeholder. Click on the photo to add you own picture. Make sure your image does not overlap the banner and logo at the bottom.</a:t>
            </a:r>
            <a:endParaRPr lang="en-US" sz="2700" dirty="0">
              <a:solidFill>
                <a:schemeClr val="bg2"/>
              </a:solidFill>
              <a:effectLst>
                <a:glow rad="254000">
                  <a:schemeClr val="bg1">
                    <a:alpha val="30000"/>
                  </a:schemeClr>
                </a:glow>
              </a:effectLst>
            </a:endParaRPr>
          </a:p>
        </p:txBody>
      </p: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6"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r>
              <a:rPr lang="en-US" smtClean="0"/>
              <a:t>February 2018</a:t>
            </a:r>
            <a:endParaRPr lang="en-US" dirty="0"/>
          </a:p>
        </p:txBody>
      </p:sp>
      <p:sp>
        <p:nvSpPr>
          <p:cNvPr id="17"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smtClean="0"/>
              <a:t>OFFICE OF SUPERINTENDENT OF PUBLIC INSTRUCTION | March 2018</a:t>
            </a:r>
            <a:endParaRPr lang="en-US" dirty="0"/>
          </a:p>
        </p:txBody>
      </p:sp>
    </p:spTree>
    <p:extLst>
      <p:ext uri="{BB962C8B-B14F-4D97-AF65-F5344CB8AC3E}">
        <p14:creationId xmlns:p14="http://schemas.microsoft.com/office/powerpoint/2010/main" val="325409395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75173" y="0"/>
            <a:ext cx="4800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a:xfrm>
            <a:off x="349135" y="6459788"/>
            <a:ext cx="1963883" cy="365125"/>
          </a:xfrm>
        </p:spPr>
        <p:txBody>
          <a:bodyPr/>
          <a:lstStyle>
            <a:lvl1pPr algn="l">
              <a:defRPr/>
            </a:lvl1pPr>
          </a:lstStyle>
          <a:p>
            <a:r>
              <a:rPr lang="en-US" smtClean="0"/>
              <a:t>February 2018</a:t>
            </a:r>
            <a:endParaRPr lang="en-US" dirty="0"/>
          </a:p>
        </p:txBody>
      </p:sp>
      <p:sp>
        <p:nvSpPr>
          <p:cNvPr id="6" name="Footer Placeholder 5"/>
          <p:cNvSpPr>
            <a:spLocks noGrp="1"/>
          </p:cNvSpPr>
          <p:nvPr>
            <p:ph type="ftr" sz="quarter" idx="11"/>
          </p:nvPr>
        </p:nvSpPr>
        <p:spPr>
          <a:xfrm>
            <a:off x="3600450" y="6459788"/>
            <a:ext cx="3486150" cy="365125"/>
          </a:xfrm>
        </p:spPr>
        <p:txBody>
          <a:bodyPr/>
          <a:lstStyle>
            <a:lvl1pPr algn="l">
              <a:defRPr>
                <a:solidFill>
                  <a:schemeClr val="tx2"/>
                </a:solidFill>
              </a:defRPr>
            </a:lvl1pPr>
          </a:lstStyle>
          <a:p>
            <a:r>
              <a:rPr lang="en-US" smtClean="0"/>
              <a:t>OFFICE OF SUPERINTENDENT OF PUBLIC INSTRUCTION | March 2018</a:t>
            </a:r>
            <a:endParaRPr lang="en-US" dirty="0" smtClean="0"/>
          </a:p>
        </p:txBody>
      </p:sp>
      <p:sp>
        <p:nvSpPr>
          <p:cNvPr id="7" name="Slide Number Placeholder 6"/>
          <p:cNvSpPr>
            <a:spLocks noGrp="1"/>
          </p:cNvSpPr>
          <p:nvPr>
            <p:ph type="sldNum" sz="quarter" idx="12"/>
          </p:nvPr>
        </p:nvSpPr>
        <p:spPr>
          <a:xfrm>
            <a:off x="7485612" y="6461628"/>
            <a:ext cx="984019" cy="361438"/>
          </a:xfrm>
        </p:spPr>
        <p:txBody>
          <a:bodyPr/>
          <a:lstStyle>
            <a:lvl1pPr>
              <a:defRPr>
                <a:solidFill>
                  <a:schemeClr val="tx2"/>
                </a:solidFill>
              </a:defRPr>
            </a:lvl1pPr>
          </a:lstStyle>
          <a:p>
            <a:fld id="{4FAB73BC-B049-4115-A692-8D63A059BFB8}" type="slidenum">
              <a:rPr lang="en-US" smtClean="0"/>
              <a:pPr/>
              <a:t>‹#›</a:t>
            </a:fld>
            <a:endParaRPr lang="en-US" dirty="0"/>
          </a:p>
        </p:txBody>
      </p:sp>
      <p:sp>
        <p:nvSpPr>
          <p:cNvPr id="11" name="Oval 10"/>
          <p:cNvSpPr/>
          <p:nvPr userDrawn="1"/>
        </p:nvSpPr>
        <p:spPr>
          <a:xfrm>
            <a:off x="2644353" y="5545385"/>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2640115" y="5545385"/>
            <a:ext cx="914400" cy="914400"/>
          </a:xfrm>
          <a:prstGeom prst="rect">
            <a:avLst/>
          </a:prstGeom>
        </p:spPr>
      </p:pic>
    </p:spTree>
    <p:extLst>
      <p:ext uri="{BB962C8B-B14F-4D97-AF65-F5344CB8AC3E}">
        <p14:creationId xmlns:p14="http://schemas.microsoft.com/office/powerpoint/2010/main" val="37989938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p:cNvPicPr>
            <a:picLocks/>
          </p:cNvPicPr>
          <p:nvPr userDrawn="1"/>
        </p:nvPicPr>
        <p:blipFill>
          <a:blip r:embed="rId13">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2" name="Title Placeholder 1"/>
          <p:cNvSpPr>
            <a:spLocks noGrp="1"/>
          </p:cNvSpPr>
          <p:nvPr>
            <p:ph type="title"/>
          </p:nvPr>
        </p:nvSpPr>
        <p:spPr>
          <a:xfrm>
            <a:off x="822960" y="286606"/>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845734"/>
            <a:ext cx="7543800" cy="364317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r>
              <a:rPr lang="en-US" smtClean="0"/>
              <a:t>February 2018</a:t>
            </a:r>
            <a:endParaRPr lang="en-US" dirty="0"/>
          </a:p>
        </p:txBody>
      </p:sp>
      <p:sp>
        <p:nvSpPr>
          <p:cNvPr id="5"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smtClean="0"/>
              <a:t>OFFICE OF SUPERINTENDENT OF PUBLIC INSTRUCTION | March 2018</a:t>
            </a:r>
            <a:endParaRPr lang="en-US" dirty="0"/>
          </a:p>
        </p:txBody>
      </p:sp>
      <p:sp>
        <p:nvSpPr>
          <p:cNvPr id="6" name="Slide Number Placeholder 5"/>
          <p:cNvSpPr>
            <a:spLocks noGrp="1"/>
          </p:cNvSpPr>
          <p:nvPr>
            <p:ph type="sldNum" sz="quarter" idx="4"/>
          </p:nvPr>
        </p:nvSpPr>
        <p:spPr>
          <a:xfrm>
            <a:off x="7425345" y="5979195"/>
            <a:ext cx="984019" cy="361438"/>
          </a:xfrm>
          <a:prstGeom prst="rect">
            <a:avLst/>
          </a:prstGeom>
        </p:spPr>
        <p:txBody>
          <a:bodyPr vert="horz" lIns="91440" tIns="45720" rIns="91440" bIns="45720" rtlCol="0" anchor="ctr"/>
          <a:lstStyle>
            <a:lvl1pPr algn="r">
              <a:defRPr sz="788">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84213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703" r:id="rId8"/>
    <p:sldLayoutId id="2147483699" r:id="rId9"/>
    <p:sldLayoutId id="2147483701" r:id="rId10"/>
    <p:sldLayoutId id="2147483702" r:id="rId11"/>
  </p:sldLayoutIdLst>
  <p:timing>
    <p:tnLst>
      <p:par>
        <p:cTn id="1" dur="indefinite" restart="never" nodeType="tmRoot"/>
      </p:par>
    </p:tnLst>
  </p:timing>
  <p:hf hdr="0" dt="0"/>
  <p:txStyles>
    <p:titleStyle>
      <a:lvl1pPr algn="l" defTabSz="685800" rtl="0" eaLnBrk="1" latinLnBrk="0" hangingPunct="1">
        <a:lnSpc>
          <a:spcPct val="85000"/>
        </a:lnSpc>
        <a:spcBef>
          <a:spcPct val="0"/>
        </a:spcBef>
        <a:buNone/>
        <a:defRPr sz="3600" kern="1200" spc="-38" baseline="0">
          <a:solidFill>
            <a:schemeClr val="tx2"/>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2"/>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2"/>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quity@k12.wa.u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k12.wa.us/equity"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www.k12.wa.us/equity" TargetMode="Externa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hum.wa.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eeoc.gov/"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k12.wa.us/equity"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www.ed.gov/ocr"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hyperlink" Target="http://creativecommons.org/licenses/by/4.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51104" y="6060025"/>
            <a:ext cx="7100047" cy="430887"/>
          </a:xfrm>
          <a:prstGeom prst="rect">
            <a:avLst/>
          </a:prstGeom>
        </p:spPr>
        <p:txBody>
          <a:bodyPr wrap="square">
            <a:spAutoFit/>
          </a:bodyPr>
          <a:lstStyle/>
          <a:p>
            <a:pPr>
              <a:lnSpc>
                <a:spcPct val="100000"/>
              </a:lnSpc>
            </a:pPr>
            <a:r>
              <a:rPr lang="en-US" sz="1100" i="1" dirty="0" smtClean="0">
                <a:solidFill>
                  <a:schemeClr val="bg1">
                    <a:lumMod val="75000"/>
                  </a:schemeClr>
                </a:solidFill>
                <a:sym typeface="Wingdings" panose="05000000000000000000" pitchFamily="2" charset="2"/>
              </a:rPr>
              <a:t>These materials are </a:t>
            </a:r>
            <a:r>
              <a:rPr lang="en-US" sz="1100" i="1" dirty="0">
                <a:solidFill>
                  <a:schemeClr val="bg1">
                    <a:lumMod val="75000"/>
                  </a:schemeClr>
                </a:solidFill>
                <a:sym typeface="Wingdings" panose="05000000000000000000" pitchFamily="2" charset="2"/>
              </a:rPr>
              <a:t>for informational purposes only. </a:t>
            </a:r>
            <a:r>
              <a:rPr lang="en-US" sz="1100" i="1" dirty="0" smtClean="0">
                <a:solidFill>
                  <a:schemeClr val="bg1">
                    <a:lumMod val="75000"/>
                  </a:schemeClr>
                </a:solidFill>
                <a:sym typeface="Wingdings" panose="05000000000000000000" pitchFamily="2" charset="2"/>
              </a:rPr>
              <a:t>They do </a:t>
            </a:r>
            <a:r>
              <a:rPr lang="en-US" sz="1100" i="1" dirty="0">
                <a:solidFill>
                  <a:schemeClr val="bg1">
                    <a:lumMod val="75000"/>
                  </a:schemeClr>
                </a:solidFill>
                <a:sym typeface="Wingdings" panose="05000000000000000000" pitchFamily="2" charset="2"/>
              </a:rPr>
              <a:t>not provide legal advice or establish an attorney-client relationship. Please contact an attorney for legal advice specific to the facts and circumstances of your individual situation.</a:t>
            </a:r>
            <a:endParaRPr lang="en-US" sz="1100" i="1" dirty="0">
              <a:solidFill>
                <a:schemeClr val="bg1">
                  <a:lumMod val="75000"/>
                </a:schemeClr>
              </a:solidFill>
            </a:endParaRPr>
          </a:p>
        </p:txBody>
      </p:sp>
      <p:sp>
        <p:nvSpPr>
          <p:cNvPr id="4" name="Footer Placeholder 3"/>
          <p:cNvSpPr>
            <a:spLocks noGrp="1"/>
          </p:cNvSpPr>
          <p:nvPr>
            <p:ph type="ftr" sz="quarter" idx="3"/>
          </p:nvPr>
        </p:nvSpPr>
        <p:spPr/>
        <p:txBody>
          <a:bodyPr/>
          <a:lstStyle/>
          <a:p>
            <a:r>
              <a:rPr lang="en-US" dirty="0" smtClean="0"/>
              <a:t>OFFICE OF SUPERINTENDENT OF PUBLIC INSTRUCTION | March 2018</a:t>
            </a:r>
            <a:endParaRPr lang="en-US" dirty="0"/>
          </a:p>
        </p:txBody>
      </p:sp>
      <p:sp>
        <p:nvSpPr>
          <p:cNvPr id="3" name="Content Placeholder 2"/>
          <p:cNvSpPr>
            <a:spLocks noGrp="1"/>
          </p:cNvSpPr>
          <p:nvPr>
            <p:ph idx="4294967295"/>
          </p:nvPr>
        </p:nvSpPr>
        <p:spPr>
          <a:xfrm>
            <a:off x="682282" y="1188720"/>
            <a:ext cx="7913077" cy="4441115"/>
          </a:xfrm>
        </p:spPr>
        <p:txBody>
          <a:bodyPr>
            <a:noAutofit/>
          </a:bodyPr>
          <a:lstStyle/>
          <a:p>
            <a:pPr>
              <a:lnSpc>
                <a:spcPct val="100000"/>
              </a:lnSpc>
            </a:pPr>
            <a:r>
              <a:rPr lang="en-US" b="1" dirty="0" smtClean="0"/>
              <a:t>Purpose: </a:t>
            </a:r>
            <a:r>
              <a:rPr lang="en-US" dirty="0" smtClean="0"/>
              <a:t>The purpose of these materials is to assist schools in training staff about their responsibilities to identify, report, and respond to discrimination. Under WAC 392-190-020, each school district and public charter school in Washington must provide training to all administrators and certificated and classroom personnel to prevent bias and ensure staff are aware of their responsibility to identify and address discrimination. </a:t>
            </a:r>
          </a:p>
          <a:p>
            <a:pPr>
              <a:lnSpc>
                <a:spcPct val="100000"/>
              </a:lnSpc>
            </a:pPr>
            <a:r>
              <a:rPr lang="en-US" b="1" dirty="0" smtClean="0"/>
              <a:t>Time needed for training: </a:t>
            </a:r>
            <a:r>
              <a:rPr lang="en-US" dirty="0" smtClean="0"/>
              <a:t>Approximately 30–45 minutes </a:t>
            </a:r>
            <a:endParaRPr lang="en-US" dirty="0"/>
          </a:p>
          <a:p>
            <a:pPr>
              <a:lnSpc>
                <a:spcPct val="100000"/>
              </a:lnSpc>
            </a:pPr>
            <a:r>
              <a:rPr lang="en-US" b="1" dirty="0" smtClean="0"/>
              <a:t>Intended audience: </a:t>
            </a:r>
            <a:r>
              <a:rPr lang="en-US" dirty="0" smtClean="0"/>
              <a:t>All school district and charter school staff at the district and building level</a:t>
            </a:r>
            <a:endParaRPr lang="en-US" dirty="0"/>
          </a:p>
          <a:p>
            <a:pPr>
              <a:lnSpc>
                <a:spcPct val="100000"/>
              </a:lnSpc>
            </a:pPr>
            <a:r>
              <a:rPr lang="en-US" b="1" dirty="0" smtClean="0"/>
              <a:t>Before you begin:</a:t>
            </a:r>
          </a:p>
          <a:p>
            <a:pPr lvl="1">
              <a:lnSpc>
                <a:spcPct val="100000"/>
              </a:lnSpc>
              <a:buFont typeface="Arial" panose="020B0604020202020204" pitchFamily="34" charset="0"/>
              <a:buChar char="•"/>
            </a:pPr>
            <a:r>
              <a:rPr lang="en-US" sz="1500" dirty="0"/>
              <a:t>Carefully review the slides and presenter notes for each </a:t>
            </a:r>
            <a:r>
              <a:rPr lang="en-US" sz="1500" dirty="0" smtClean="0"/>
              <a:t>slide.</a:t>
            </a:r>
            <a:endParaRPr lang="en-US" sz="1500" dirty="0"/>
          </a:p>
          <a:p>
            <a:pPr lvl="1">
              <a:lnSpc>
                <a:spcPct val="100000"/>
              </a:lnSpc>
              <a:buFont typeface="Arial" panose="020B0604020202020204" pitchFamily="34" charset="0"/>
              <a:buChar char="•"/>
            </a:pPr>
            <a:r>
              <a:rPr lang="en-US" sz="1500" dirty="0" smtClean="0"/>
              <a:t>Insert information for your school or district, such as contact information and policy numbers. Areas that require school- or district-specific information are noted in </a:t>
            </a:r>
            <a:r>
              <a:rPr lang="en-US" sz="1500" b="1" dirty="0" smtClean="0">
                <a:solidFill>
                  <a:schemeClr val="accent2">
                    <a:lumMod val="75000"/>
                  </a:schemeClr>
                </a:solidFill>
              </a:rPr>
              <a:t>[red brackets]</a:t>
            </a:r>
          </a:p>
          <a:p>
            <a:pPr lvl="1">
              <a:lnSpc>
                <a:spcPct val="100000"/>
              </a:lnSpc>
              <a:buFont typeface="Arial" panose="020B0604020202020204" pitchFamily="34" charset="0"/>
              <a:buChar char="•"/>
            </a:pPr>
            <a:r>
              <a:rPr lang="en-US" sz="1500" dirty="0" smtClean="0"/>
              <a:t>Provide the slides and referenced policies and procedures for participants </a:t>
            </a:r>
            <a:endParaRPr lang="en-US" sz="1500" dirty="0" smtClean="0">
              <a:solidFill>
                <a:schemeClr val="accent2">
                  <a:lumMod val="75000"/>
                </a:schemeClr>
              </a:solidFill>
            </a:endParaRPr>
          </a:p>
          <a:p>
            <a:pPr marL="150876" lvl="1" indent="0">
              <a:lnSpc>
                <a:spcPct val="100000"/>
              </a:lnSpc>
              <a:buNone/>
            </a:pPr>
            <a:r>
              <a:rPr lang="en-US" sz="1500" i="1" dirty="0" smtClean="0">
                <a:solidFill>
                  <a:srgbClr val="AA4B32"/>
                </a:solidFill>
              </a:rPr>
              <a:t>Delete this slide before you print handouts and present!</a:t>
            </a:r>
            <a:endParaRPr lang="en-US" sz="1500" b="1" i="1" dirty="0" smtClean="0">
              <a:solidFill>
                <a:srgbClr val="AA4B32"/>
              </a:solidFill>
              <a:sym typeface="Wingdings" panose="05000000000000000000" pitchFamily="2" charset="2"/>
            </a:endParaRPr>
          </a:p>
          <a:p>
            <a:pPr>
              <a:lnSpc>
                <a:spcPct val="100000"/>
              </a:lnSpc>
              <a:spcAft>
                <a:spcPts val="0"/>
              </a:spcAft>
            </a:pPr>
            <a:r>
              <a:rPr lang="en-US" b="1" dirty="0" smtClean="0"/>
              <a:t>Need help? </a:t>
            </a:r>
          </a:p>
          <a:p>
            <a:pPr>
              <a:lnSpc>
                <a:spcPct val="100000"/>
              </a:lnSpc>
              <a:spcBef>
                <a:spcPts val="0"/>
              </a:spcBef>
              <a:spcAft>
                <a:spcPts val="0"/>
              </a:spcAft>
            </a:pPr>
            <a:r>
              <a:rPr lang="en-US" dirty="0" smtClean="0"/>
              <a:t>OSPI Equity </a:t>
            </a:r>
            <a:r>
              <a:rPr lang="en-US" dirty="0"/>
              <a:t>and Civil Rights Office </a:t>
            </a:r>
            <a:r>
              <a:rPr lang="en-US" dirty="0" smtClean="0"/>
              <a:t>| 360-725-6162 </a:t>
            </a:r>
            <a:r>
              <a:rPr lang="en-US" dirty="0"/>
              <a:t>| </a:t>
            </a:r>
            <a:r>
              <a:rPr lang="en-US" dirty="0" smtClean="0">
                <a:hlinkClick r:id="rId3" tooltip="OSPI Equity and Civil Rights email address"/>
              </a:rPr>
              <a:t>equity@k12.wa.us</a:t>
            </a:r>
            <a:r>
              <a:rPr lang="en-US" dirty="0" smtClean="0"/>
              <a:t> | </a:t>
            </a:r>
            <a:r>
              <a:rPr lang="en-US" dirty="0" smtClean="0">
                <a:hlinkClick r:id="rId4" tooltip="OSPI Equity and Civil RIghts website"/>
              </a:rPr>
              <a:t>www.k12.wa.us/equity</a:t>
            </a:r>
            <a:r>
              <a:rPr lang="en-US" b="1" dirty="0" smtClean="0"/>
              <a:t> </a:t>
            </a:r>
            <a:endParaRPr lang="en-US" b="1" dirty="0" smtClean="0">
              <a:sym typeface="Wingdings" panose="05000000000000000000" pitchFamily="2" charset="2"/>
            </a:endParaRPr>
          </a:p>
        </p:txBody>
      </p:sp>
      <p:sp>
        <p:nvSpPr>
          <p:cNvPr id="2" name="Title 1"/>
          <p:cNvSpPr>
            <a:spLocks noGrp="1"/>
          </p:cNvSpPr>
          <p:nvPr>
            <p:ph type="title" idx="4294967295"/>
          </p:nvPr>
        </p:nvSpPr>
        <p:spPr>
          <a:xfrm>
            <a:off x="1301384" y="-364088"/>
            <a:ext cx="7543800" cy="1449387"/>
          </a:xfrm>
        </p:spPr>
        <p:txBody>
          <a:bodyPr>
            <a:normAutofit/>
          </a:bodyPr>
          <a:lstStyle/>
          <a:p>
            <a:r>
              <a:rPr lang="en-US" sz="5400" b="1" dirty="0" smtClean="0">
                <a:solidFill>
                  <a:schemeClr val="accent5">
                    <a:lumMod val="75000"/>
                  </a:schemeClr>
                </a:solidFill>
              </a:rPr>
              <a:t>Presenter Instructions</a:t>
            </a:r>
            <a:endParaRPr lang="en-US" sz="5400" b="1" dirty="0">
              <a:solidFill>
                <a:schemeClr val="accent5">
                  <a:lumMod val="75000"/>
                </a:schemeClr>
              </a:solidFill>
            </a:endParaRPr>
          </a:p>
        </p:txBody>
      </p:sp>
    </p:spTree>
    <p:extLst>
      <p:ext uri="{BB962C8B-B14F-4D97-AF65-F5344CB8AC3E}">
        <p14:creationId xmlns:p14="http://schemas.microsoft.com/office/powerpoint/2010/main" val="1386451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113E31D-E2AB-40D1-8B51-AFA5AFEF393A}" type="slidenum">
              <a:rPr lang="en-US" smtClean="0"/>
              <a:t>10</a:t>
            </a:fld>
            <a:endParaRPr lang="en-US" dirty="0"/>
          </a:p>
        </p:txBody>
      </p:sp>
      <p:sp>
        <p:nvSpPr>
          <p:cNvPr id="5" name="Footer Placeholder 4"/>
          <p:cNvSpPr>
            <a:spLocks noGrp="1"/>
          </p:cNvSpPr>
          <p:nvPr>
            <p:ph type="ftr" sz="quarter" idx="11"/>
          </p:nvPr>
        </p:nvSpPr>
        <p:spPr/>
        <p:txBody>
          <a:bodyPr/>
          <a:lstStyle/>
          <a:p>
            <a:r>
              <a:rPr lang="en-US" smtClean="0"/>
              <a:t>OFFICE OF SUPERINTENDENT OF PUBLIC INSTRUCTION | March 2018</a:t>
            </a:r>
            <a:endParaRPr lang="en-US" dirty="0"/>
          </a:p>
        </p:txBody>
      </p:sp>
      <p:sp>
        <p:nvSpPr>
          <p:cNvPr id="14" name="TextBox 13"/>
          <p:cNvSpPr txBox="1"/>
          <p:nvPr/>
        </p:nvSpPr>
        <p:spPr>
          <a:xfrm>
            <a:off x="5133787" y="1935129"/>
            <a:ext cx="3669553" cy="3046988"/>
          </a:xfrm>
          <a:prstGeom prst="rect">
            <a:avLst/>
          </a:prstGeom>
          <a:noFill/>
        </p:spPr>
        <p:txBody>
          <a:bodyPr wrap="square" rtlCol="0">
            <a:spAutoFit/>
          </a:bodyPr>
          <a:lstStyle/>
          <a:p>
            <a:r>
              <a:rPr lang="en-US" sz="2400" b="1" dirty="0" smtClean="0"/>
              <a:t>Protected classes: </a:t>
            </a:r>
          </a:p>
          <a:p>
            <a:r>
              <a:rPr lang="en-US" sz="2400" dirty="0" smtClean="0"/>
              <a:t>Sex, race, color, religion, creed, national origin, sexual orientation, gender identity, gender expression, disability, use of a service animal, and veteran or military status</a:t>
            </a:r>
            <a:endParaRPr lang="en-US" sz="2400" dirty="0"/>
          </a:p>
        </p:txBody>
      </p:sp>
      <p:sp>
        <p:nvSpPr>
          <p:cNvPr id="13" name="Rounded Rectangle 12" descr="Rounded rectangle" title="Rounded rectangle"/>
          <p:cNvSpPr/>
          <p:nvPr/>
        </p:nvSpPr>
        <p:spPr>
          <a:xfrm>
            <a:off x="4812721" y="1834109"/>
            <a:ext cx="4140032" cy="3409353"/>
          </a:xfrm>
          <a:prstGeom prst="round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eft Brace 6" descr="Blue bracket" title="Bracket"/>
          <p:cNvSpPr/>
          <p:nvPr/>
        </p:nvSpPr>
        <p:spPr>
          <a:xfrm>
            <a:off x="4432297" y="1854281"/>
            <a:ext cx="315201" cy="3409353"/>
          </a:xfrm>
          <a:prstGeom prst="leftBrace">
            <a:avLst>
              <a:gd name="adj1" fmla="val 98126"/>
              <a:gd name="adj2" fmla="val 42331"/>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822960" y="1845737"/>
            <a:ext cx="3742088" cy="3769106"/>
          </a:xfrm>
        </p:spPr>
        <p:txBody>
          <a:bodyPr>
            <a:normAutofit/>
          </a:bodyPr>
          <a:lstStyle/>
          <a:p>
            <a:pPr>
              <a:lnSpc>
                <a:spcPct val="100000"/>
              </a:lnSpc>
            </a:pPr>
            <a:r>
              <a:rPr lang="en-US" sz="2800" dirty="0"/>
              <a:t>Harassment is a form of discrimination when </a:t>
            </a:r>
            <a:r>
              <a:rPr lang="en-US" sz="2800" dirty="0" smtClean="0"/>
              <a:t>it:</a:t>
            </a:r>
            <a:endParaRPr lang="en-US" sz="2800" dirty="0"/>
          </a:p>
          <a:p>
            <a:pPr marL="939546" lvl="3" indent="-514350">
              <a:lnSpc>
                <a:spcPct val="100000"/>
              </a:lnSpc>
              <a:buFont typeface="+mj-lt"/>
              <a:buAutoNum type="arabicPeriod"/>
            </a:pPr>
            <a:r>
              <a:rPr lang="en-US" sz="2800" b="1" dirty="0">
                <a:solidFill>
                  <a:schemeClr val="accent1"/>
                </a:solidFill>
              </a:rPr>
              <a:t>I</a:t>
            </a:r>
            <a:r>
              <a:rPr lang="en-US" sz="2800" b="1" dirty="0" smtClean="0">
                <a:solidFill>
                  <a:schemeClr val="accent1"/>
                </a:solidFill>
              </a:rPr>
              <a:t>s </a:t>
            </a:r>
            <a:r>
              <a:rPr lang="en-US" sz="2800" b="1" dirty="0">
                <a:solidFill>
                  <a:schemeClr val="accent1"/>
                </a:solidFill>
              </a:rPr>
              <a:t>based on a </a:t>
            </a:r>
            <a:r>
              <a:rPr lang="en-US" sz="2800" b="1" dirty="0" smtClean="0">
                <a:solidFill>
                  <a:schemeClr val="accent1"/>
                </a:solidFill>
              </a:rPr>
              <a:t>protected class</a:t>
            </a:r>
            <a:r>
              <a:rPr lang="en-US" sz="2800" dirty="0" smtClean="0"/>
              <a:t>, and</a:t>
            </a:r>
          </a:p>
          <a:p>
            <a:pPr marL="939546" lvl="3" indent="-514350">
              <a:lnSpc>
                <a:spcPct val="100000"/>
              </a:lnSpc>
              <a:buFont typeface="+mj-lt"/>
              <a:buAutoNum type="arabicPeriod"/>
            </a:pPr>
            <a:r>
              <a:rPr lang="en-US" sz="2800" dirty="0"/>
              <a:t>C</a:t>
            </a:r>
            <a:r>
              <a:rPr lang="en-US" sz="2800" dirty="0" smtClean="0"/>
              <a:t>reates </a:t>
            </a:r>
            <a:r>
              <a:rPr lang="en-US" sz="2800" dirty="0"/>
              <a:t>a hostile </a:t>
            </a:r>
            <a:r>
              <a:rPr lang="en-US" sz="2800" dirty="0" smtClean="0"/>
              <a:t>environment</a:t>
            </a:r>
          </a:p>
          <a:p>
            <a:pPr marL="457200" lvl="1" indent="0">
              <a:lnSpc>
                <a:spcPct val="100000"/>
              </a:lnSpc>
              <a:buNone/>
            </a:pPr>
            <a:endParaRPr lang="en-US" sz="2800" dirty="0"/>
          </a:p>
          <a:p>
            <a:pPr>
              <a:lnSpc>
                <a:spcPct val="100000"/>
              </a:lnSpc>
            </a:pPr>
            <a:endParaRPr lang="en-US" dirty="0"/>
          </a:p>
        </p:txBody>
      </p:sp>
      <p:sp>
        <p:nvSpPr>
          <p:cNvPr id="2" name="Title 1"/>
          <p:cNvSpPr>
            <a:spLocks noGrp="1"/>
          </p:cNvSpPr>
          <p:nvPr>
            <p:ph type="title"/>
          </p:nvPr>
        </p:nvSpPr>
        <p:spPr>
          <a:xfrm>
            <a:off x="822960" y="244955"/>
            <a:ext cx="7543800" cy="1450757"/>
          </a:xfrm>
        </p:spPr>
        <p:txBody>
          <a:bodyPr>
            <a:normAutofit/>
          </a:bodyPr>
          <a:lstStyle/>
          <a:p>
            <a:r>
              <a:rPr lang="en-US" sz="4400" b="1" dirty="0" smtClean="0"/>
              <a:t>Discriminatory Harassment </a:t>
            </a:r>
            <a:r>
              <a:rPr lang="en-US" sz="100" b="1" dirty="0" smtClean="0">
                <a:solidFill>
                  <a:schemeClr val="bg1"/>
                </a:solidFill>
              </a:rPr>
              <a:t>2 </a:t>
            </a:r>
            <a:endParaRPr lang="en-US" sz="100" b="1" dirty="0">
              <a:solidFill>
                <a:schemeClr val="bg1"/>
              </a:solidFill>
            </a:endParaRPr>
          </a:p>
        </p:txBody>
      </p:sp>
    </p:spTree>
    <p:extLst>
      <p:ext uri="{BB962C8B-B14F-4D97-AF65-F5344CB8AC3E}">
        <p14:creationId xmlns:p14="http://schemas.microsoft.com/office/powerpoint/2010/main" val="1079821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113E31D-E2AB-40D1-8B51-AFA5AFEF393A}" type="slidenum">
              <a:rPr lang="en-US" smtClean="0"/>
              <a:t>11</a:t>
            </a:fld>
            <a:endParaRPr lang="en-US" dirty="0"/>
          </a:p>
        </p:txBody>
      </p:sp>
      <p:sp>
        <p:nvSpPr>
          <p:cNvPr id="5" name="Footer Placeholder 4"/>
          <p:cNvSpPr>
            <a:spLocks noGrp="1"/>
          </p:cNvSpPr>
          <p:nvPr>
            <p:ph type="ftr" sz="quarter" idx="11"/>
          </p:nvPr>
        </p:nvSpPr>
        <p:spPr/>
        <p:txBody>
          <a:bodyPr/>
          <a:lstStyle/>
          <a:p>
            <a:r>
              <a:rPr lang="en-US" smtClean="0"/>
              <a:t>OFFICE OF SUPERINTENDENT OF PUBLIC INSTRUCTION | March 2018</a:t>
            </a:r>
            <a:endParaRPr lang="en-US" dirty="0"/>
          </a:p>
        </p:txBody>
      </p:sp>
      <p:sp>
        <p:nvSpPr>
          <p:cNvPr id="12" name="Rounded Rectangle 11" descr="Rounded rectangle" title="Rounded rectangle"/>
          <p:cNvSpPr/>
          <p:nvPr/>
        </p:nvSpPr>
        <p:spPr>
          <a:xfrm>
            <a:off x="4766413" y="2922105"/>
            <a:ext cx="4140032" cy="2768047"/>
          </a:xfrm>
          <a:prstGeom prst="round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035074" y="3178616"/>
            <a:ext cx="3602709" cy="2308324"/>
          </a:xfrm>
          <a:prstGeom prst="rect">
            <a:avLst/>
          </a:prstGeom>
          <a:noFill/>
        </p:spPr>
        <p:txBody>
          <a:bodyPr wrap="square" rtlCol="0">
            <a:spAutoFit/>
          </a:bodyPr>
          <a:lstStyle/>
          <a:p>
            <a:r>
              <a:rPr lang="en-US" sz="2400" dirty="0" smtClean="0"/>
              <a:t>When </a:t>
            </a:r>
            <a:r>
              <a:rPr lang="en-US" sz="2400" dirty="0"/>
              <a:t>conduct is </a:t>
            </a:r>
            <a:r>
              <a:rPr lang="en-US" sz="2400" dirty="0" smtClean="0"/>
              <a:t>so </a:t>
            </a:r>
            <a:r>
              <a:rPr lang="en-US" sz="2400" b="1" dirty="0" smtClean="0"/>
              <a:t>severe</a:t>
            </a:r>
            <a:r>
              <a:rPr lang="en-US" sz="2400" b="1" dirty="0"/>
              <a:t>, persistent, or pervasive</a:t>
            </a:r>
            <a:r>
              <a:rPr lang="en-US" sz="2400" dirty="0"/>
              <a:t> that it </a:t>
            </a:r>
            <a:r>
              <a:rPr lang="en-US" sz="2400" dirty="0" smtClean="0"/>
              <a:t>limits </a:t>
            </a:r>
            <a:r>
              <a:rPr lang="en-US" sz="2400" dirty="0"/>
              <a:t>a student’s ability to participate in or benefit from </a:t>
            </a:r>
            <a:r>
              <a:rPr lang="en-US" sz="2400" dirty="0" smtClean="0"/>
              <a:t>the school’s programs or activities.</a:t>
            </a:r>
            <a:endParaRPr lang="en-US" sz="2400" dirty="0"/>
          </a:p>
        </p:txBody>
      </p:sp>
      <p:sp>
        <p:nvSpPr>
          <p:cNvPr id="7" name="Left Brace 6" descr="Bracket" title="Bracket"/>
          <p:cNvSpPr/>
          <p:nvPr/>
        </p:nvSpPr>
        <p:spPr>
          <a:xfrm>
            <a:off x="4451212" y="2922105"/>
            <a:ext cx="315201" cy="2831886"/>
          </a:xfrm>
          <a:prstGeom prst="leftBrace">
            <a:avLst>
              <a:gd name="adj1" fmla="val 98126"/>
              <a:gd name="adj2" fmla="val 52191"/>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822960" y="1845737"/>
            <a:ext cx="3742088" cy="3769106"/>
          </a:xfrm>
        </p:spPr>
        <p:txBody>
          <a:bodyPr>
            <a:normAutofit/>
          </a:bodyPr>
          <a:lstStyle/>
          <a:p>
            <a:pPr>
              <a:lnSpc>
                <a:spcPct val="100000"/>
              </a:lnSpc>
            </a:pPr>
            <a:r>
              <a:rPr lang="en-US" sz="2800" dirty="0"/>
              <a:t>Harassment is a form of discrimination when </a:t>
            </a:r>
            <a:r>
              <a:rPr lang="en-US" sz="2800" dirty="0" smtClean="0"/>
              <a:t>it:</a:t>
            </a:r>
            <a:endParaRPr lang="en-US" sz="2800" dirty="0"/>
          </a:p>
          <a:p>
            <a:pPr marL="939546" lvl="3" indent="-514350">
              <a:lnSpc>
                <a:spcPct val="100000"/>
              </a:lnSpc>
              <a:buFont typeface="+mj-lt"/>
              <a:buAutoNum type="arabicPeriod"/>
            </a:pPr>
            <a:r>
              <a:rPr lang="en-US" sz="2800" dirty="0"/>
              <a:t>I</a:t>
            </a:r>
            <a:r>
              <a:rPr lang="en-US" sz="2800" dirty="0" smtClean="0"/>
              <a:t>s </a:t>
            </a:r>
            <a:r>
              <a:rPr lang="en-US" sz="2800" dirty="0"/>
              <a:t>based on a </a:t>
            </a:r>
            <a:r>
              <a:rPr lang="en-US" sz="2800" dirty="0" smtClean="0"/>
              <a:t>protected class, and</a:t>
            </a:r>
          </a:p>
          <a:p>
            <a:pPr marL="939546" lvl="3" indent="-514350">
              <a:lnSpc>
                <a:spcPct val="100000"/>
              </a:lnSpc>
              <a:buFont typeface="+mj-lt"/>
              <a:buAutoNum type="arabicPeriod"/>
            </a:pPr>
            <a:r>
              <a:rPr lang="en-US" sz="2800" b="1" dirty="0">
                <a:solidFill>
                  <a:schemeClr val="accent1"/>
                </a:solidFill>
              </a:rPr>
              <a:t>C</a:t>
            </a:r>
            <a:r>
              <a:rPr lang="en-US" sz="2800" b="1" dirty="0" smtClean="0">
                <a:solidFill>
                  <a:schemeClr val="accent1"/>
                </a:solidFill>
              </a:rPr>
              <a:t>reates </a:t>
            </a:r>
            <a:r>
              <a:rPr lang="en-US" sz="2800" b="1" dirty="0">
                <a:solidFill>
                  <a:schemeClr val="accent1"/>
                </a:solidFill>
              </a:rPr>
              <a:t>a hostile </a:t>
            </a:r>
            <a:r>
              <a:rPr lang="en-US" sz="2800" b="1" dirty="0" smtClean="0">
                <a:solidFill>
                  <a:schemeClr val="accent1"/>
                </a:solidFill>
              </a:rPr>
              <a:t>environment</a:t>
            </a:r>
          </a:p>
          <a:p>
            <a:pPr marL="457200" lvl="1" indent="0">
              <a:lnSpc>
                <a:spcPct val="100000"/>
              </a:lnSpc>
              <a:buNone/>
            </a:pPr>
            <a:endParaRPr lang="en-US" sz="2800" dirty="0"/>
          </a:p>
          <a:p>
            <a:pPr>
              <a:lnSpc>
                <a:spcPct val="100000"/>
              </a:lnSpc>
            </a:pPr>
            <a:endParaRPr lang="en-US" dirty="0"/>
          </a:p>
        </p:txBody>
      </p:sp>
      <p:sp>
        <p:nvSpPr>
          <p:cNvPr id="2" name="Title 1"/>
          <p:cNvSpPr>
            <a:spLocks noGrp="1"/>
          </p:cNvSpPr>
          <p:nvPr>
            <p:ph type="title"/>
          </p:nvPr>
        </p:nvSpPr>
        <p:spPr>
          <a:xfrm>
            <a:off x="822960" y="265504"/>
            <a:ext cx="7543800" cy="1450757"/>
          </a:xfrm>
        </p:spPr>
        <p:txBody>
          <a:bodyPr>
            <a:normAutofit/>
          </a:bodyPr>
          <a:lstStyle/>
          <a:p>
            <a:r>
              <a:rPr lang="en-US" sz="4400" b="1" dirty="0" smtClean="0"/>
              <a:t>Discriminatory Harassment </a:t>
            </a:r>
            <a:r>
              <a:rPr lang="en-US" sz="100" b="1" dirty="0" smtClean="0">
                <a:solidFill>
                  <a:schemeClr val="bg1"/>
                </a:solidFill>
              </a:rPr>
              <a:t>3 </a:t>
            </a:r>
            <a:endParaRPr lang="en-US" sz="100" b="1" dirty="0">
              <a:solidFill>
                <a:schemeClr val="bg1"/>
              </a:solidFill>
            </a:endParaRPr>
          </a:p>
        </p:txBody>
      </p:sp>
    </p:spTree>
    <p:extLst>
      <p:ext uri="{BB962C8B-B14F-4D97-AF65-F5344CB8AC3E}">
        <p14:creationId xmlns:p14="http://schemas.microsoft.com/office/powerpoint/2010/main" val="1333471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113E31D-E2AB-40D1-8B51-AFA5AFEF393A}" type="slidenum">
              <a:rPr lang="en-US" smtClean="0"/>
              <a:t>12</a:t>
            </a:fld>
            <a:endParaRPr lang="en-US" dirty="0"/>
          </a:p>
        </p:txBody>
      </p:sp>
      <p:sp>
        <p:nvSpPr>
          <p:cNvPr id="5" name="Footer Placeholder 4"/>
          <p:cNvSpPr>
            <a:spLocks noGrp="1"/>
          </p:cNvSpPr>
          <p:nvPr>
            <p:ph type="ftr" sz="quarter" idx="11"/>
          </p:nvPr>
        </p:nvSpPr>
        <p:spPr/>
        <p:txBody>
          <a:bodyPr/>
          <a:lstStyle/>
          <a:p>
            <a:r>
              <a:rPr lang="en-US" smtClean="0"/>
              <a:t>OFFICE OF SUPERINTENDENT OF PUBLIC INSTRUCTION | March 2018</a:t>
            </a:r>
            <a:endParaRPr lang="en-US" dirty="0"/>
          </a:p>
        </p:txBody>
      </p:sp>
      <p:sp>
        <p:nvSpPr>
          <p:cNvPr id="12" name="Rounded Rectangle 11" descr="Rounded rectangle" title="Rounded rectangle"/>
          <p:cNvSpPr/>
          <p:nvPr/>
        </p:nvSpPr>
        <p:spPr>
          <a:xfrm>
            <a:off x="4679492" y="2047164"/>
            <a:ext cx="4140032" cy="3592903"/>
          </a:xfrm>
          <a:prstGeom prst="round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descr="Rounded rectangle" title="Rounded rectangle"/>
          <p:cNvSpPr txBox="1"/>
          <p:nvPr/>
        </p:nvSpPr>
        <p:spPr>
          <a:xfrm>
            <a:off x="5029241" y="2301847"/>
            <a:ext cx="3509195" cy="3108543"/>
          </a:xfrm>
          <a:prstGeom prst="rect">
            <a:avLst/>
          </a:prstGeom>
          <a:noFill/>
        </p:spPr>
        <p:txBody>
          <a:bodyPr wrap="square" rtlCol="0">
            <a:spAutoFit/>
          </a:bodyPr>
          <a:lstStyle/>
          <a:p>
            <a:r>
              <a:rPr lang="en-US" sz="2800" dirty="0" smtClean="0"/>
              <a:t>If harassing conduct   is based on, related to, or motivated by any </a:t>
            </a:r>
            <a:r>
              <a:rPr lang="en-US" sz="2800" b="1" dirty="0" smtClean="0"/>
              <a:t>protected class</a:t>
            </a:r>
            <a:r>
              <a:rPr lang="en-US" sz="2800" dirty="0" smtClean="0"/>
              <a:t>, the district must respond and investigate under </a:t>
            </a:r>
            <a:r>
              <a:rPr lang="en-US" sz="2800" b="1" dirty="0"/>
              <a:t>both</a:t>
            </a:r>
            <a:r>
              <a:rPr lang="en-US" sz="2800" dirty="0" smtClean="0"/>
              <a:t> </a:t>
            </a:r>
            <a:r>
              <a:rPr lang="en-US" sz="2800" b="1" dirty="0" smtClean="0"/>
              <a:t>procedures</a:t>
            </a:r>
            <a:r>
              <a:rPr lang="en-US" sz="2800" dirty="0" smtClean="0"/>
              <a:t>.</a:t>
            </a:r>
            <a:endParaRPr lang="en-US" sz="2800" b="1" dirty="0"/>
          </a:p>
        </p:txBody>
      </p:sp>
      <p:sp>
        <p:nvSpPr>
          <p:cNvPr id="3" name="Content Placeholder 2"/>
          <p:cNvSpPr>
            <a:spLocks noGrp="1"/>
          </p:cNvSpPr>
          <p:nvPr>
            <p:ph idx="1"/>
          </p:nvPr>
        </p:nvSpPr>
        <p:spPr>
          <a:xfrm>
            <a:off x="822959" y="2415986"/>
            <a:ext cx="3385703" cy="2840306"/>
          </a:xfrm>
        </p:spPr>
        <p:txBody>
          <a:bodyPr>
            <a:normAutofit/>
          </a:bodyPr>
          <a:lstStyle/>
          <a:p>
            <a:r>
              <a:rPr lang="en-US" sz="3600" dirty="0" smtClean="0"/>
              <a:t>Harassing conduct can be </a:t>
            </a:r>
            <a:r>
              <a:rPr lang="en-US" sz="3600" dirty="0"/>
              <a:t>both</a:t>
            </a:r>
            <a:r>
              <a:rPr lang="en-US" sz="3600" dirty="0" smtClean="0"/>
              <a:t> </a:t>
            </a:r>
            <a:r>
              <a:rPr lang="en-US" sz="3600" b="1" dirty="0">
                <a:solidFill>
                  <a:schemeClr val="accent4"/>
                </a:solidFill>
              </a:rPr>
              <a:t>bullying</a:t>
            </a:r>
            <a:r>
              <a:rPr lang="en-US" sz="3600" dirty="0"/>
              <a:t> </a:t>
            </a:r>
            <a:r>
              <a:rPr lang="en-US" sz="3600" i="1" dirty="0"/>
              <a:t>and</a:t>
            </a:r>
            <a:r>
              <a:rPr lang="en-US" sz="3600" dirty="0"/>
              <a:t> </a:t>
            </a:r>
            <a:r>
              <a:rPr lang="en-US" sz="3600" b="1" dirty="0">
                <a:solidFill>
                  <a:schemeClr val="accent4"/>
                </a:solidFill>
              </a:rPr>
              <a:t>discriminatory harassment</a:t>
            </a:r>
            <a:r>
              <a:rPr lang="en-US" sz="3600" dirty="0"/>
              <a:t>.</a:t>
            </a:r>
          </a:p>
          <a:p>
            <a:pPr marL="457200" lvl="1" indent="0">
              <a:buNone/>
            </a:pPr>
            <a:endParaRPr lang="en-US" sz="3600" dirty="0"/>
          </a:p>
          <a:p>
            <a:endParaRPr lang="en-US" sz="1800" dirty="0"/>
          </a:p>
        </p:txBody>
      </p:sp>
      <p:sp>
        <p:nvSpPr>
          <p:cNvPr id="8" name="Title 1"/>
          <p:cNvSpPr txBox="1">
            <a:spLocks/>
          </p:cNvSpPr>
          <p:nvPr/>
        </p:nvSpPr>
        <p:spPr>
          <a:xfrm>
            <a:off x="813172" y="124574"/>
            <a:ext cx="1592402" cy="916670"/>
          </a:xfrm>
          <a:prstGeom prst="rect">
            <a:avLst/>
          </a:prstGeom>
        </p:spPr>
        <p:txBody>
          <a:bodyPr vert="horz" lIns="91440" tIns="45720" rIns="91440" bIns="45720" rtlCol="0" anchor="b">
            <a:normAutofit/>
          </a:bodyPr>
          <a:lstStyle>
            <a:lvl1pPr marL="0" algn="l" defTabSz="685800" rtl="0" eaLnBrk="1" latinLnBrk="0" hangingPunct="1">
              <a:lnSpc>
                <a:spcPct val="85000"/>
              </a:lnSpc>
              <a:spcBef>
                <a:spcPct val="0"/>
              </a:spcBef>
              <a:buNone/>
              <a:defRPr sz="3600" kern="1200" spc="-38" baseline="0">
                <a:solidFill>
                  <a:schemeClr val="tx2"/>
                </a:solidFill>
                <a:latin typeface="+mj-lt"/>
                <a:ea typeface="+mj-ea"/>
                <a:cs typeface="+mj-cs"/>
              </a:defRPr>
            </a:lvl1pPr>
          </a:lstStyle>
          <a:p>
            <a:r>
              <a:rPr lang="en-US" sz="4400" b="1" dirty="0" smtClean="0"/>
              <a:t>HIB v.</a:t>
            </a:r>
            <a:endParaRPr lang="en-US" sz="4400" b="1" dirty="0"/>
          </a:p>
        </p:txBody>
      </p:sp>
      <p:sp>
        <p:nvSpPr>
          <p:cNvPr id="11" name="Title 1"/>
          <p:cNvSpPr>
            <a:spLocks noGrp="1"/>
          </p:cNvSpPr>
          <p:nvPr>
            <p:ph type="title"/>
          </p:nvPr>
        </p:nvSpPr>
        <p:spPr>
          <a:xfrm>
            <a:off x="822960" y="272538"/>
            <a:ext cx="7543800" cy="1450757"/>
          </a:xfrm>
        </p:spPr>
        <p:txBody>
          <a:bodyPr>
            <a:normAutofit/>
          </a:bodyPr>
          <a:lstStyle/>
          <a:p>
            <a:r>
              <a:rPr lang="en-US" sz="4400" b="1" dirty="0" smtClean="0"/>
              <a:t>Discriminatory Harassment  </a:t>
            </a:r>
            <a:r>
              <a:rPr lang="en-US" sz="100" b="1" dirty="0" smtClean="0">
                <a:solidFill>
                  <a:schemeClr val="bg1"/>
                </a:solidFill>
              </a:rPr>
              <a:t>3 </a:t>
            </a:r>
            <a:endParaRPr lang="en-US" sz="100" b="1" dirty="0">
              <a:solidFill>
                <a:schemeClr val="bg1"/>
              </a:solidFill>
            </a:endParaRPr>
          </a:p>
        </p:txBody>
      </p:sp>
    </p:spTree>
    <p:extLst>
      <p:ext uri="{BB962C8B-B14F-4D97-AF65-F5344CB8AC3E}">
        <p14:creationId xmlns:p14="http://schemas.microsoft.com/office/powerpoint/2010/main" val="50448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3"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3" grpId="0" build="p"/>
      <p:bldP spid="8" grpId="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OFFICE OF SUPERINTENDENT OF PUBLIC INSTRUCTION | March 2018</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13</a:t>
            </a:fld>
            <a:endParaRPr lang="en-US" dirty="0"/>
          </a:p>
        </p:txBody>
      </p:sp>
      <p:graphicFrame>
        <p:nvGraphicFramePr>
          <p:cNvPr id="10" name="Table 9" descr="Chart comparing bullying (HIB) to discriminatory harassment.&#10;&#10;What is the conduct based on?&#10;Bullying (HIB): Can be based on any characteristic&#10;Discriminatory harassment: When harassing conduct is based on any protected class.&#10;&#10;School's response.&#10;Bullying (HIB): The school's response might be limited to disciplining the perpetrators.&#10;Discriminatory harassment: Often requires a systemic response beyond simply disciplining the perpetrators&#10;&#10;District policies and procedures:&#10;Bullying (HIB): HIB Policy/Procedure [Policy #] (Building-level complaint with a short investigation timeline)&#10;Discriminatory Harassment: Sexual Harassment and Nondiscrimination Policies/Procedures [Policy #s] (District-level complaint with a longer investigation timeline)&#10;&#10;District coordinator:&#10;Bullying (HIB): HIB Coordinator: [Name]&#10;Discriminatory Harassment: Civil Rights Coordinator [Name], Title IX Coordinator [Name], Section 504 Coordinator [Name]" title="Bullying versus discriminatory harassment"/>
          <p:cNvGraphicFramePr>
            <a:graphicFrameLocks noGrp="1"/>
          </p:cNvGraphicFramePr>
          <p:nvPr>
            <p:extLst/>
          </p:nvPr>
        </p:nvGraphicFramePr>
        <p:xfrm>
          <a:off x="237876" y="999879"/>
          <a:ext cx="8721364" cy="5577840"/>
        </p:xfrm>
        <a:graphic>
          <a:graphicData uri="http://schemas.openxmlformats.org/drawingml/2006/table">
            <a:tbl>
              <a:tblPr firstRow="1" bandRow="1">
                <a:tableStyleId>{5C22544A-7EE6-4342-B048-85BDC9FD1C3A}</a:tableStyleId>
              </a:tblPr>
              <a:tblGrid>
                <a:gridCol w="1400770">
                  <a:extLst>
                    <a:ext uri="{9D8B030D-6E8A-4147-A177-3AD203B41FA5}">
                      <a16:colId xmlns:a16="http://schemas.microsoft.com/office/drawing/2014/main" val="158052126"/>
                    </a:ext>
                  </a:extLst>
                </a:gridCol>
                <a:gridCol w="3660297">
                  <a:extLst>
                    <a:ext uri="{9D8B030D-6E8A-4147-A177-3AD203B41FA5}">
                      <a16:colId xmlns:a16="http://schemas.microsoft.com/office/drawing/2014/main" val="1146529971"/>
                    </a:ext>
                  </a:extLst>
                </a:gridCol>
                <a:gridCol w="3660297">
                  <a:extLst>
                    <a:ext uri="{9D8B030D-6E8A-4147-A177-3AD203B41FA5}">
                      <a16:colId xmlns:a16="http://schemas.microsoft.com/office/drawing/2014/main" val="3403013595"/>
                    </a:ext>
                  </a:extLst>
                </a:gridCol>
              </a:tblGrid>
              <a:tr h="1005840">
                <a:tc>
                  <a:txBody>
                    <a:bodyPr/>
                    <a:lstStyle/>
                    <a:p>
                      <a:endParaRPr lang="en-US" dirty="0"/>
                    </a:p>
                  </a:txBody>
                  <a:tcPr anchor="ctr">
                    <a:solidFill>
                      <a:schemeClr val="bg1">
                        <a:lumMod val="95000"/>
                      </a:schemeClr>
                    </a:solidFill>
                  </a:tcPr>
                </a:tc>
                <a:tc>
                  <a:txBody>
                    <a:bodyPr/>
                    <a:lstStyle/>
                    <a:p>
                      <a:pPr algn="ctr"/>
                      <a:r>
                        <a:rPr lang="en-US" sz="2400" dirty="0" smtClean="0"/>
                        <a:t>Harassment, Intimidation, and Bullying (HIB)</a:t>
                      </a:r>
                      <a:endParaRPr lang="en-US" sz="2400" dirty="0"/>
                    </a:p>
                  </a:txBody>
                  <a:tcPr anchor="ctr">
                    <a:solidFill>
                      <a:schemeClr val="accent1"/>
                    </a:solidFill>
                  </a:tcPr>
                </a:tc>
                <a:tc>
                  <a:txBody>
                    <a:bodyPr/>
                    <a:lstStyle/>
                    <a:p>
                      <a:pPr algn="ctr"/>
                      <a:r>
                        <a:rPr lang="en-US" sz="2400" dirty="0" smtClean="0"/>
                        <a:t>Discriminatory </a:t>
                      </a:r>
                    </a:p>
                    <a:p>
                      <a:pPr algn="ctr"/>
                      <a:r>
                        <a:rPr lang="en-US" sz="2400" dirty="0" smtClean="0"/>
                        <a:t>Harassment</a:t>
                      </a:r>
                      <a:endParaRPr lang="en-US" sz="2400" dirty="0"/>
                    </a:p>
                  </a:txBody>
                  <a:tcPr anchor="ctr">
                    <a:solidFill>
                      <a:srgbClr val="8B9527"/>
                    </a:solidFill>
                  </a:tcPr>
                </a:tc>
                <a:extLst>
                  <a:ext uri="{0D108BD9-81ED-4DB2-BD59-A6C34878D82A}">
                    <a16:rowId xmlns:a16="http://schemas.microsoft.com/office/drawing/2014/main" val="3806407928"/>
                  </a:ext>
                </a:extLst>
              </a:tr>
              <a:tr h="0">
                <a:tc>
                  <a:txBody>
                    <a:bodyPr/>
                    <a:lstStyle/>
                    <a:p>
                      <a:r>
                        <a:rPr lang="en-US" sz="1800" dirty="0" smtClean="0"/>
                        <a:t>What is the conduct based on?</a:t>
                      </a:r>
                      <a:endParaRPr lang="en-US" sz="1800" dirty="0"/>
                    </a:p>
                  </a:txBody>
                  <a:tcPr marT="91440" marB="91440" anchor="ctr">
                    <a:solidFill>
                      <a:srgbClr val="D8DCE0"/>
                    </a:solidFill>
                  </a:tcPr>
                </a:tc>
                <a:tc>
                  <a:txBody>
                    <a:bodyPr/>
                    <a:lstStyle/>
                    <a:p>
                      <a:pPr algn="ctr"/>
                      <a:r>
                        <a:rPr lang="en-US" sz="1800" b="0" i="0" dirty="0" smtClean="0">
                          <a:solidFill>
                            <a:schemeClr val="tx1">
                              <a:lumMod val="50000"/>
                            </a:schemeClr>
                          </a:solidFill>
                        </a:rPr>
                        <a:t>Can be based on                          </a:t>
                      </a:r>
                      <a:r>
                        <a:rPr lang="en-US" sz="1800" b="1" i="0" dirty="0" smtClean="0">
                          <a:solidFill>
                            <a:schemeClr val="tx1">
                              <a:lumMod val="50000"/>
                            </a:schemeClr>
                          </a:solidFill>
                        </a:rPr>
                        <a:t>any characteristic</a:t>
                      </a:r>
                    </a:p>
                  </a:txBody>
                  <a:tcPr marL="274320" marR="274320" marT="91440" marB="91440" anchor="ctr">
                    <a:solidFill>
                      <a:srgbClr val="C5DAE5"/>
                    </a:solidFill>
                  </a:tcPr>
                </a:tc>
                <a:tc>
                  <a:txBody>
                    <a:bodyPr/>
                    <a:lstStyle/>
                    <a:p>
                      <a:pPr algn="ctr"/>
                      <a:r>
                        <a:rPr lang="en-US" sz="1800" b="0" i="0" dirty="0" smtClean="0">
                          <a:solidFill>
                            <a:schemeClr val="tx1">
                              <a:lumMod val="50000"/>
                            </a:schemeClr>
                          </a:solidFill>
                        </a:rPr>
                        <a:t>When harassing conduct is    </a:t>
                      </a:r>
                      <a:r>
                        <a:rPr lang="en-US" sz="1800" b="1" i="0" dirty="0" smtClean="0">
                          <a:solidFill>
                            <a:schemeClr val="tx1">
                              <a:lumMod val="50000"/>
                            </a:schemeClr>
                          </a:solidFill>
                        </a:rPr>
                        <a:t>based on a protected class</a:t>
                      </a:r>
                    </a:p>
                  </a:txBody>
                  <a:tcPr marL="274320" marR="274320" marT="91440" marB="91440" anchor="ctr">
                    <a:solidFill>
                      <a:schemeClr val="accent3">
                        <a:lumMod val="40000"/>
                        <a:lumOff val="60000"/>
                      </a:schemeClr>
                    </a:solidFill>
                  </a:tcPr>
                </a:tc>
                <a:extLst>
                  <a:ext uri="{0D108BD9-81ED-4DB2-BD59-A6C34878D82A}">
                    <a16:rowId xmlns:a16="http://schemas.microsoft.com/office/drawing/2014/main" val="3702055472"/>
                  </a:ext>
                </a:extLst>
              </a:tr>
              <a:tr h="0">
                <a:tc>
                  <a:txBody>
                    <a:bodyPr/>
                    <a:lstStyle/>
                    <a:p>
                      <a:r>
                        <a:rPr lang="en-US" sz="1800" dirty="0" smtClean="0"/>
                        <a:t>School’s response</a:t>
                      </a:r>
                      <a:endParaRPr lang="en-US" sz="1800" dirty="0"/>
                    </a:p>
                  </a:txBody>
                  <a:tcPr marT="91440" marB="91440" anchor="ctr"/>
                </a:tc>
                <a:tc>
                  <a:txBody>
                    <a:bodyPr/>
                    <a:lstStyle/>
                    <a:p>
                      <a:pPr algn="ctr"/>
                      <a:r>
                        <a:rPr lang="en-US" sz="1800" b="0" dirty="0" smtClean="0">
                          <a:solidFill>
                            <a:schemeClr val="tx1">
                              <a:lumMod val="50000"/>
                            </a:schemeClr>
                          </a:solidFill>
                        </a:rPr>
                        <a:t>The school’s                           response might be               </a:t>
                      </a:r>
                      <a:r>
                        <a:rPr lang="en-US" sz="1800" b="1" dirty="0" smtClean="0">
                          <a:solidFill>
                            <a:schemeClr val="tx1">
                              <a:lumMod val="50000"/>
                            </a:schemeClr>
                          </a:solidFill>
                        </a:rPr>
                        <a:t>limited</a:t>
                      </a:r>
                      <a:r>
                        <a:rPr lang="en-US" sz="1800" b="0" dirty="0" smtClean="0">
                          <a:solidFill>
                            <a:schemeClr val="tx1">
                              <a:lumMod val="50000"/>
                            </a:schemeClr>
                          </a:solidFill>
                        </a:rPr>
                        <a:t> to disciplining                                 the</a:t>
                      </a:r>
                      <a:r>
                        <a:rPr lang="en-US" sz="1800" b="0" baseline="0" dirty="0" smtClean="0">
                          <a:solidFill>
                            <a:schemeClr val="tx1">
                              <a:lumMod val="50000"/>
                            </a:schemeClr>
                          </a:solidFill>
                        </a:rPr>
                        <a:t> </a:t>
                      </a:r>
                      <a:r>
                        <a:rPr lang="en-US" sz="1800" b="0" dirty="0" smtClean="0">
                          <a:solidFill>
                            <a:schemeClr val="tx1">
                              <a:lumMod val="50000"/>
                            </a:schemeClr>
                          </a:solidFill>
                        </a:rPr>
                        <a:t>perpetrators</a:t>
                      </a:r>
                      <a:endParaRPr lang="en-US" sz="1800" b="0" dirty="0">
                        <a:solidFill>
                          <a:schemeClr val="tx1">
                            <a:lumMod val="50000"/>
                          </a:schemeClr>
                        </a:solidFill>
                      </a:endParaRPr>
                    </a:p>
                  </a:txBody>
                  <a:tcPr marL="274320" marR="274320" marT="91440" marB="91440" anchor="ctr">
                    <a:solidFill>
                      <a:srgbClr val="DFEAF1"/>
                    </a:solidFill>
                  </a:tcPr>
                </a:tc>
                <a:tc>
                  <a:txBody>
                    <a:bodyPr/>
                    <a:lstStyle/>
                    <a:p>
                      <a:pPr algn="ctr"/>
                      <a:r>
                        <a:rPr lang="en-US" sz="1800" b="0" dirty="0" smtClean="0">
                          <a:solidFill>
                            <a:schemeClr val="tx1">
                              <a:lumMod val="50000"/>
                            </a:schemeClr>
                          </a:solidFill>
                        </a:rPr>
                        <a:t>Often requires a                    </a:t>
                      </a:r>
                      <a:r>
                        <a:rPr lang="en-US" sz="1800" b="1" u="none" dirty="0" smtClean="0">
                          <a:solidFill>
                            <a:schemeClr val="tx1">
                              <a:lumMod val="50000"/>
                            </a:schemeClr>
                          </a:solidFill>
                        </a:rPr>
                        <a:t>systemic</a:t>
                      </a:r>
                      <a:r>
                        <a:rPr lang="en-US" sz="1800" b="0" dirty="0" smtClean="0">
                          <a:solidFill>
                            <a:schemeClr val="tx1">
                              <a:lumMod val="50000"/>
                            </a:schemeClr>
                          </a:solidFill>
                        </a:rPr>
                        <a:t> </a:t>
                      </a:r>
                      <a:r>
                        <a:rPr lang="en-US" sz="1800" b="1" dirty="0" smtClean="0">
                          <a:solidFill>
                            <a:schemeClr val="tx1">
                              <a:lumMod val="50000"/>
                            </a:schemeClr>
                          </a:solidFill>
                        </a:rPr>
                        <a:t>response</a:t>
                      </a:r>
                      <a:r>
                        <a:rPr lang="en-US" sz="1800" b="0" dirty="0" smtClean="0">
                          <a:solidFill>
                            <a:schemeClr val="tx1">
                              <a:lumMod val="50000"/>
                            </a:schemeClr>
                          </a:solidFill>
                        </a:rPr>
                        <a:t>,               beyond simply disciplining          the perpetrators</a:t>
                      </a:r>
                      <a:endParaRPr lang="en-US" sz="1800" b="0" dirty="0">
                        <a:solidFill>
                          <a:schemeClr val="tx1">
                            <a:lumMod val="50000"/>
                          </a:schemeClr>
                        </a:solidFill>
                      </a:endParaRPr>
                    </a:p>
                  </a:txBody>
                  <a:tcPr marL="274320" marR="274320" marT="91440" marB="91440" anchor="ctr">
                    <a:solidFill>
                      <a:schemeClr val="accent3">
                        <a:lumMod val="20000"/>
                        <a:lumOff val="80000"/>
                      </a:schemeClr>
                    </a:solidFill>
                  </a:tcPr>
                </a:tc>
                <a:extLst>
                  <a:ext uri="{0D108BD9-81ED-4DB2-BD59-A6C34878D82A}">
                    <a16:rowId xmlns:a16="http://schemas.microsoft.com/office/drawing/2014/main" val="3202046522"/>
                  </a:ext>
                </a:extLst>
              </a:tr>
              <a:tr h="0">
                <a:tc>
                  <a:txBody>
                    <a:bodyPr/>
                    <a:lstStyle/>
                    <a:p>
                      <a:r>
                        <a:rPr lang="en-US" sz="1800" dirty="0" smtClean="0"/>
                        <a:t>District policies and procedures</a:t>
                      </a:r>
                    </a:p>
                  </a:txBody>
                  <a:tcPr marT="91440" marB="91440" anchor="ctr">
                    <a:solidFill>
                      <a:srgbClr val="D8DCE0"/>
                    </a:solidFill>
                  </a:tcPr>
                </a:tc>
                <a:tc>
                  <a:txBody>
                    <a:bodyPr/>
                    <a:lstStyle/>
                    <a:p>
                      <a:pPr algn="ctr"/>
                      <a:r>
                        <a:rPr lang="en-US" sz="1800" b="0" dirty="0" smtClean="0">
                          <a:solidFill>
                            <a:schemeClr val="tx1">
                              <a:lumMod val="50000"/>
                            </a:schemeClr>
                          </a:solidFill>
                        </a:rPr>
                        <a:t>HIB Policy/Procedure </a:t>
                      </a:r>
                    </a:p>
                    <a:p>
                      <a:pPr algn="ctr"/>
                      <a:r>
                        <a:rPr lang="en-US" sz="1800" b="1" dirty="0" smtClean="0">
                          <a:solidFill>
                            <a:schemeClr val="accent2">
                              <a:lumMod val="75000"/>
                            </a:schemeClr>
                          </a:solidFill>
                        </a:rPr>
                        <a:t>[P</a:t>
                      </a:r>
                      <a:r>
                        <a:rPr lang="en-US" sz="1800" b="1" baseline="0" dirty="0" smtClean="0">
                          <a:solidFill>
                            <a:schemeClr val="accent2">
                              <a:lumMod val="75000"/>
                            </a:schemeClr>
                          </a:solidFill>
                        </a:rPr>
                        <a:t>olicy #]</a:t>
                      </a:r>
                      <a:endParaRPr lang="en-US" sz="1800" b="1" dirty="0" smtClean="0">
                        <a:solidFill>
                          <a:schemeClr val="accent2">
                            <a:lumMod val="75000"/>
                          </a:schemeClr>
                        </a:solidFill>
                      </a:endParaRPr>
                    </a:p>
                  </a:txBody>
                  <a:tcPr marL="274320" marR="274320" marT="91440" marB="91440" anchor="ctr">
                    <a:solidFill>
                      <a:srgbClr val="C5DAE5"/>
                    </a:solidFill>
                  </a:tcPr>
                </a:tc>
                <a:tc>
                  <a:txBody>
                    <a:bodyPr/>
                    <a:lstStyle/>
                    <a:p>
                      <a:pPr algn="ctr"/>
                      <a:r>
                        <a:rPr lang="en-US" sz="1800" b="0" dirty="0" smtClean="0">
                          <a:solidFill>
                            <a:schemeClr val="tx1">
                              <a:lumMod val="50000"/>
                            </a:schemeClr>
                          </a:solidFill>
                        </a:rPr>
                        <a:t>Sexual Harassment and Nondiscrimination Policies/Procedures </a:t>
                      </a:r>
                    </a:p>
                    <a:p>
                      <a:pPr algn="ctr"/>
                      <a:r>
                        <a:rPr lang="en-US" sz="1800" b="1" dirty="0" smtClean="0">
                          <a:solidFill>
                            <a:schemeClr val="accent2">
                              <a:lumMod val="75000"/>
                            </a:schemeClr>
                          </a:solidFill>
                        </a:rPr>
                        <a:t>[P</a:t>
                      </a:r>
                      <a:r>
                        <a:rPr lang="en-US" sz="1800" b="1" baseline="0" dirty="0" smtClean="0">
                          <a:solidFill>
                            <a:schemeClr val="accent2">
                              <a:lumMod val="75000"/>
                            </a:schemeClr>
                          </a:solidFill>
                        </a:rPr>
                        <a:t>olicy #s]</a:t>
                      </a:r>
                    </a:p>
                  </a:txBody>
                  <a:tcPr marL="274320" marR="274320" marT="91440" marB="91440" anchor="ctr">
                    <a:solidFill>
                      <a:schemeClr val="accent3">
                        <a:lumMod val="40000"/>
                        <a:lumOff val="60000"/>
                      </a:schemeClr>
                    </a:solidFill>
                  </a:tcPr>
                </a:tc>
                <a:extLst>
                  <a:ext uri="{0D108BD9-81ED-4DB2-BD59-A6C34878D82A}">
                    <a16:rowId xmlns:a16="http://schemas.microsoft.com/office/drawing/2014/main" val="244897178"/>
                  </a:ext>
                </a:extLst>
              </a:tr>
              <a:tr h="0">
                <a:tc>
                  <a:txBody>
                    <a:bodyPr/>
                    <a:lstStyle/>
                    <a:p>
                      <a:r>
                        <a:rPr lang="en-US" sz="1800" dirty="0" smtClean="0"/>
                        <a:t>District Coordinator</a:t>
                      </a:r>
                    </a:p>
                  </a:txBody>
                  <a:tcPr marT="91440" marB="91440" anchor="ctr">
                    <a:solidFill>
                      <a:srgbClr val="D8DCE0"/>
                    </a:solidFill>
                  </a:tcPr>
                </a:tc>
                <a:tc>
                  <a:txBody>
                    <a:bodyPr/>
                    <a:lstStyle/>
                    <a:p>
                      <a:pPr algn="ctr"/>
                      <a:r>
                        <a:rPr lang="en-US" sz="1800" b="0" kern="1200" dirty="0" smtClean="0">
                          <a:solidFill>
                            <a:schemeClr val="tx1">
                              <a:lumMod val="50000"/>
                            </a:schemeClr>
                          </a:solidFill>
                          <a:latin typeface="+mn-lt"/>
                          <a:ea typeface="+mn-ea"/>
                          <a:cs typeface="+mn-cs"/>
                        </a:rPr>
                        <a:t>HIB Coordinator</a:t>
                      </a:r>
                      <a:endParaRPr lang="en-US" sz="1800" b="0" dirty="0" smtClean="0">
                        <a:solidFill>
                          <a:schemeClr val="tx1">
                            <a:lumMod val="50000"/>
                          </a:schemeClr>
                        </a:solidFill>
                      </a:endParaRPr>
                    </a:p>
                  </a:txBody>
                  <a:tcPr marL="274320" marR="274320" marT="91440" marB="91440" anchor="ctr">
                    <a:solidFill>
                      <a:srgbClr val="C5DAE5"/>
                    </a:solidFill>
                  </a:tcPr>
                </a:tc>
                <a:tc>
                  <a:txBody>
                    <a:bodyPr/>
                    <a:lstStyle/>
                    <a:p>
                      <a:pPr algn="ctr"/>
                      <a:r>
                        <a:rPr lang="en-US" sz="1800" b="0" kern="1200" dirty="0" smtClean="0">
                          <a:solidFill>
                            <a:schemeClr val="tx1">
                              <a:lumMod val="50000"/>
                            </a:schemeClr>
                          </a:solidFill>
                          <a:latin typeface="+mn-lt"/>
                          <a:ea typeface="+mn-ea"/>
                          <a:cs typeface="+mn-cs"/>
                        </a:rPr>
                        <a:t>Civil Rights Coordinator</a:t>
                      </a:r>
                    </a:p>
                    <a:p>
                      <a:pPr algn="ctr"/>
                      <a:r>
                        <a:rPr lang="en-US" sz="1800" b="0" kern="1200" dirty="0" smtClean="0">
                          <a:solidFill>
                            <a:schemeClr val="tx1">
                              <a:lumMod val="50000"/>
                            </a:schemeClr>
                          </a:solidFill>
                          <a:latin typeface="+mn-lt"/>
                          <a:ea typeface="+mn-ea"/>
                          <a:cs typeface="+mn-cs"/>
                        </a:rPr>
                        <a:t>Title IX Coordinator</a:t>
                      </a:r>
                    </a:p>
                    <a:p>
                      <a:pPr algn="ctr"/>
                      <a:r>
                        <a:rPr lang="en-US" sz="1800" b="0" kern="1200" dirty="0" smtClean="0">
                          <a:solidFill>
                            <a:schemeClr val="tx1">
                              <a:lumMod val="50000"/>
                            </a:schemeClr>
                          </a:solidFill>
                          <a:latin typeface="+mn-lt"/>
                          <a:ea typeface="+mn-ea"/>
                          <a:cs typeface="+mn-cs"/>
                        </a:rPr>
                        <a:t>Section 504 Coordinator</a:t>
                      </a:r>
                    </a:p>
                  </a:txBody>
                  <a:tcPr marL="274320" marR="274320" marT="91440" marB="91440" anchor="ctr">
                    <a:solidFill>
                      <a:schemeClr val="accent3">
                        <a:lumMod val="40000"/>
                        <a:lumOff val="60000"/>
                      </a:schemeClr>
                    </a:solidFill>
                  </a:tcPr>
                </a:tc>
                <a:extLst>
                  <a:ext uri="{0D108BD9-81ED-4DB2-BD59-A6C34878D82A}">
                    <a16:rowId xmlns:a16="http://schemas.microsoft.com/office/drawing/2014/main" val="398918566"/>
                  </a:ext>
                </a:extLst>
              </a:tr>
            </a:tbl>
          </a:graphicData>
        </a:graphic>
      </p:graphicFrame>
      <p:sp>
        <p:nvSpPr>
          <p:cNvPr id="8" name="Title 1"/>
          <p:cNvSpPr txBox="1">
            <a:spLocks/>
          </p:cNvSpPr>
          <p:nvPr/>
        </p:nvSpPr>
        <p:spPr>
          <a:xfrm>
            <a:off x="813171" y="124574"/>
            <a:ext cx="8766927" cy="916670"/>
          </a:xfrm>
          <a:prstGeom prst="rect">
            <a:avLst/>
          </a:prstGeom>
        </p:spPr>
        <p:txBody>
          <a:bodyPr vert="horz" lIns="91440" tIns="45720" rIns="91440" bIns="45720" rtlCol="0" anchor="b">
            <a:normAutofit/>
          </a:bodyPr>
          <a:lstStyle>
            <a:lvl1pPr marL="0" algn="l" defTabSz="685800" rtl="0" eaLnBrk="1" latinLnBrk="0" hangingPunct="1">
              <a:lnSpc>
                <a:spcPct val="85000"/>
              </a:lnSpc>
              <a:spcBef>
                <a:spcPct val="0"/>
              </a:spcBef>
              <a:buNone/>
              <a:defRPr sz="3600" kern="1200" spc="-38" baseline="0">
                <a:solidFill>
                  <a:schemeClr val="tx2"/>
                </a:solidFill>
                <a:latin typeface="+mj-lt"/>
                <a:ea typeface="+mj-ea"/>
                <a:cs typeface="+mj-cs"/>
              </a:defRPr>
            </a:lvl1pPr>
          </a:lstStyle>
          <a:p>
            <a:r>
              <a:rPr lang="en-US" sz="4400" b="1" dirty="0" smtClean="0"/>
              <a:t>HIB v. Discriminatory Harassment</a:t>
            </a:r>
            <a:endParaRPr lang="en-US" sz="4400" b="1" dirty="0"/>
          </a:p>
        </p:txBody>
      </p:sp>
      <p:sp>
        <p:nvSpPr>
          <p:cNvPr id="9" name="Title 8"/>
          <p:cNvSpPr>
            <a:spLocks noGrp="1"/>
          </p:cNvSpPr>
          <p:nvPr>
            <p:ph type="title"/>
          </p:nvPr>
        </p:nvSpPr>
        <p:spPr/>
        <p:txBody>
          <a:bodyPr>
            <a:normAutofit/>
          </a:bodyPr>
          <a:lstStyle/>
          <a:p>
            <a:r>
              <a:rPr lang="en-US" sz="100" dirty="0" smtClean="0">
                <a:solidFill>
                  <a:schemeClr val="bg1"/>
                </a:solidFill>
              </a:rPr>
              <a:t>HIB v. Discriminatory Harassment             </a:t>
            </a:r>
            <a:endParaRPr lang="en-US" sz="100" dirty="0">
              <a:solidFill>
                <a:schemeClr val="bg1"/>
              </a:solidFill>
            </a:endParaRPr>
          </a:p>
        </p:txBody>
      </p:sp>
    </p:spTree>
    <p:extLst>
      <p:ext uri="{BB962C8B-B14F-4D97-AF65-F5344CB8AC3E}">
        <p14:creationId xmlns:p14="http://schemas.microsoft.com/office/powerpoint/2010/main" val="649247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113E31D-E2AB-40D1-8B51-AFA5AFEF393A}" type="slidenum">
              <a:rPr lang="en-US" smtClean="0"/>
              <a:t>14</a:t>
            </a:fld>
            <a:endParaRPr lang="en-US" dirty="0"/>
          </a:p>
        </p:txBody>
      </p:sp>
      <p:sp>
        <p:nvSpPr>
          <p:cNvPr id="5" name="Footer Placeholder 4"/>
          <p:cNvSpPr>
            <a:spLocks noGrp="1"/>
          </p:cNvSpPr>
          <p:nvPr>
            <p:ph type="ftr" sz="quarter" idx="11"/>
          </p:nvPr>
        </p:nvSpPr>
        <p:spPr/>
        <p:txBody>
          <a:bodyPr/>
          <a:lstStyle/>
          <a:p>
            <a:r>
              <a:rPr lang="en-US" smtClean="0"/>
              <a:t>OFFICE OF SUPERINTENDENT OF PUBLIC INSTRUCTION | March 2018</a:t>
            </a:r>
            <a:endParaRPr lang="en-US" dirty="0"/>
          </a:p>
        </p:txBody>
      </p:sp>
      <p:pic>
        <p:nvPicPr>
          <p:cNvPr id="8" name="Picture 7" descr="Silhouette of girl with red background&#10;" title="Silhouette"/>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767150" y="3072699"/>
            <a:ext cx="1371171" cy="1995564"/>
          </a:xfrm>
          <a:prstGeom prst="rect">
            <a:avLst/>
          </a:prstGeom>
        </p:spPr>
      </p:pic>
      <p:pic>
        <p:nvPicPr>
          <p:cNvPr id="9" name="Picture 8" descr="Silhouette of girl with orange background" title="Silhouette"/>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262885" y="987776"/>
            <a:ext cx="1381259" cy="1984563"/>
          </a:xfrm>
          <a:prstGeom prst="rect">
            <a:avLst/>
          </a:prstGeom>
        </p:spPr>
      </p:pic>
      <p:pic>
        <p:nvPicPr>
          <p:cNvPr id="11" name="Picture 10" descr="Silhouette with boy on blue background" title="Silhouette"/>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767150" y="997323"/>
            <a:ext cx="1365160" cy="1975016"/>
          </a:xfrm>
          <a:prstGeom prst="rect">
            <a:avLst/>
          </a:prstGeom>
        </p:spPr>
      </p:pic>
      <p:pic>
        <p:nvPicPr>
          <p:cNvPr id="12" name="Picture 11" descr="Silhouette of boy with green background" title="Silhouette"/>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7260670" y="3072699"/>
            <a:ext cx="1383474" cy="1995032"/>
          </a:xfrm>
          <a:prstGeom prst="rect">
            <a:avLst/>
          </a:prstGeom>
        </p:spPr>
      </p:pic>
      <p:sp>
        <p:nvSpPr>
          <p:cNvPr id="17" name="TextBox 16"/>
          <p:cNvSpPr txBox="1"/>
          <p:nvPr/>
        </p:nvSpPr>
        <p:spPr>
          <a:xfrm>
            <a:off x="7545357" y="5614843"/>
            <a:ext cx="1598643" cy="307777"/>
          </a:xfrm>
          <a:prstGeom prst="rect">
            <a:avLst/>
          </a:prstGeom>
          <a:noFill/>
        </p:spPr>
        <p:txBody>
          <a:bodyPr wrap="none" rtlCol="0">
            <a:spAutoFit/>
          </a:bodyPr>
          <a:lstStyle/>
          <a:p>
            <a:r>
              <a:rPr lang="en-US" sz="1400" dirty="0" smtClean="0">
                <a:solidFill>
                  <a:schemeClr val="bg1">
                    <a:lumMod val="65000"/>
                  </a:schemeClr>
                </a:solidFill>
              </a:rPr>
              <a:t>WAC 392-190-0555</a:t>
            </a:r>
            <a:endParaRPr lang="en-US" sz="1400" dirty="0">
              <a:solidFill>
                <a:schemeClr val="bg1">
                  <a:lumMod val="65000"/>
                </a:schemeClr>
              </a:solidFill>
            </a:endParaRPr>
          </a:p>
        </p:txBody>
      </p:sp>
      <p:sp>
        <p:nvSpPr>
          <p:cNvPr id="3" name="Content Placeholder 2"/>
          <p:cNvSpPr>
            <a:spLocks noGrp="1"/>
          </p:cNvSpPr>
          <p:nvPr>
            <p:ph idx="1"/>
          </p:nvPr>
        </p:nvSpPr>
        <p:spPr>
          <a:xfrm>
            <a:off x="785991" y="2153961"/>
            <a:ext cx="3742088" cy="2808456"/>
          </a:xfrm>
        </p:spPr>
        <p:txBody>
          <a:bodyPr>
            <a:normAutofit/>
          </a:bodyPr>
          <a:lstStyle/>
          <a:p>
            <a:pPr marL="665226" lvl="1" indent="-514350">
              <a:lnSpc>
                <a:spcPct val="100000"/>
              </a:lnSpc>
              <a:spcBef>
                <a:spcPts val="600"/>
              </a:spcBef>
              <a:spcAft>
                <a:spcPts val="600"/>
              </a:spcAft>
              <a:buFont typeface="+mj-lt"/>
              <a:buAutoNum type="arabicPeriod"/>
            </a:pPr>
            <a:r>
              <a:rPr lang="en-US" sz="2800" dirty="0" smtClean="0"/>
              <a:t>Unwelcome conduct or communication</a:t>
            </a:r>
          </a:p>
          <a:p>
            <a:pPr marL="665226" lvl="1" indent="-514350">
              <a:lnSpc>
                <a:spcPct val="100000"/>
              </a:lnSpc>
              <a:spcBef>
                <a:spcPts val="600"/>
              </a:spcBef>
              <a:spcAft>
                <a:spcPts val="600"/>
              </a:spcAft>
              <a:buFont typeface="+mj-lt"/>
              <a:buAutoNum type="arabicPeriod"/>
            </a:pPr>
            <a:r>
              <a:rPr lang="en-US" sz="2800" dirty="0" smtClean="0"/>
              <a:t>Sexual in nature</a:t>
            </a:r>
          </a:p>
          <a:p>
            <a:pPr marL="665226" lvl="1" indent="-514350">
              <a:lnSpc>
                <a:spcPct val="100000"/>
              </a:lnSpc>
              <a:spcBef>
                <a:spcPts val="600"/>
              </a:spcBef>
              <a:spcAft>
                <a:spcPts val="600"/>
              </a:spcAft>
              <a:buFont typeface="+mj-lt"/>
              <a:buAutoNum type="arabicPeriod"/>
            </a:pPr>
            <a:r>
              <a:rPr lang="en-US" sz="2800" dirty="0" smtClean="0"/>
              <a:t>Creates a hostile environment</a:t>
            </a:r>
          </a:p>
          <a:p>
            <a:pPr marL="457200" lvl="1" indent="0">
              <a:lnSpc>
                <a:spcPct val="100000"/>
              </a:lnSpc>
              <a:spcBef>
                <a:spcPts val="600"/>
              </a:spcBef>
              <a:spcAft>
                <a:spcPts val="600"/>
              </a:spcAft>
              <a:buNone/>
            </a:pPr>
            <a:endParaRPr lang="en-US" sz="2800" dirty="0"/>
          </a:p>
          <a:p>
            <a:pPr>
              <a:lnSpc>
                <a:spcPct val="100000"/>
              </a:lnSpc>
              <a:spcBef>
                <a:spcPts val="600"/>
              </a:spcBef>
              <a:spcAft>
                <a:spcPts val="600"/>
              </a:spcAft>
            </a:pPr>
            <a:endParaRPr lang="en-US" dirty="0"/>
          </a:p>
        </p:txBody>
      </p:sp>
      <p:sp>
        <p:nvSpPr>
          <p:cNvPr id="2" name="Title 1"/>
          <p:cNvSpPr>
            <a:spLocks noGrp="1"/>
          </p:cNvSpPr>
          <p:nvPr>
            <p:ph type="title"/>
          </p:nvPr>
        </p:nvSpPr>
        <p:spPr/>
        <p:txBody>
          <a:bodyPr>
            <a:normAutofit/>
          </a:bodyPr>
          <a:lstStyle/>
          <a:p>
            <a:r>
              <a:rPr lang="en-US" sz="4400" b="1" dirty="0" smtClean="0"/>
              <a:t>Student-on-Student </a:t>
            </a:r>
            <a:br>
              <a:rPr lang="en-US" sz="4400" b="1" dirty="0" smtClean="0"/>
            </a:br>
            <a:r>
              <a:rPr lang="en-US" sz="4400" b="1" dirty="0" smtClean="0"/>
              <a:t>Sexual Harassment </a:t>
            </a:r>
            <a:endParaRPr lang="en-US" sz="4400" b="1" dirty="0"/>
          </a:p>
        </p:txBody>
      </p:sp>
    </p:spTree>
    <p:extLst>
      <p:ext uri="{BB962C8B-B14F-4D97-AF65-F5344CB8AC3E}">
        <p14:creationId xmlns:p14="http://schemas.microsoft.com/office/powerpoint/2010/main" val="3647819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113E31D-E2AB-40D1-8B51-AFA5AFEF393A}" type="slidenum">
              <a:rPr lang="en-US" smtClean="0"/>
              <a:t>15</a:t>
            </a:fld>
            <a:endParaRPr lang="en-US" dirty="0"/>
          </a:p>
        </p:txBody>
      </p:sp>
      <p:sp>
        <p:nvSpPr>
          <p:cNvPr id="5" name="Footer Placeholder 4"/>
          <p:cNvSpPr>
            <a:spLocks noGrp="1"/>
          </p:cNvSpPr>
          <p:nvPr>
            <p:ph type="ftr" sz="quarter" idx="11"/>
          </p:nvPr>
        </p:nvSpPr>
        <p:spPr/>
        <p:txBody>
          <a:bodyPr/>
          <a:lstStyle/>
          <a:p>
            <a:r>
              <a:rPr lang="en-US" smtClean="0"/>
              <a:t>OFFICE OF SUPERINTENDENT OF PUBLIC INSTRUCTION | March 2018</a:t>
            </a:r>
            <a:endParaRPr lang="en-US" dirty="0"/>
          </a:p>
        </p:txBody>
      </p:sp>
      <p:sp>
        <p:nvSpPr>
          <p:cNvPr id="14" name="Rounded Rectangle 13" descr="Rounded rectangle" title="Rounded rectangle"/>
          <p:cNvSpPr/>
          <p:nvPr/>
        </p:nvSpPr>
        <p:spPr>
          <a:xfrm>
            <a:off x="4797775" y="1757906"/>
            <a:ext cx="4068823" cy="1740445"/>
          </a:xfrm>
          <a:prstGeom prst="round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5102965" y="1878622"/>
            <a:ext cx="3669553" cy="1446550"/>
          </a:xfrm>
          <a:prstGeom prst="rect">
            <a:avLst/>
          </a:prstGeom>
          <a:noFill/>
        </p:spPr>
        <p:txBody>
          <a:bodyPr wrap="square" rtlCol="0">
            <a:spAutoFit/>
          </a:bodyPr>
          <a:lstStyle/>
          <a:p>
            <a:r>
              <a:rPr lang="en-US" sz="2200" dirty="0" smtClean="0"/>
              <a:t>A student’s submission to the conduct or failure to complain does not necessarily mean the conduct was welcome</a:t>
            </a:r>
            <a:endParaRPr lang="en-US" sz="2200" dirty="0"/>
          </a:p>
        </p:txBody>
      </p:sp>
      <p:sp>
        <p:nvSpPr>
          <p:cNvPr id="13" name="Left Brace 12" descr="Blue bracket" title="Bracket"/>
          <p:cNvSpPr/>
          <p:nvPr/>
        </p:nvSpPr>
        <p:spPr>
          <a:xfrm>
            <a:off x="4528079" y="1757907"/>
            <a:ext cx="269696" cy="1740444"/>
          </a:xfrm>
          <a:prstGeom prst="leftBrace">
            <a:avLst>
              <a:gd name="adj1" fmla="val 98126"/>
              <a:gd name="adj2" fmla="val 52191"/>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785991" y="2153961"/>
            <a:ext cx="3742088" cy="2808456"/>
          </a:xfrm>
        </p:spPr>
        <p:txBody>
          <a:bodyPr>
            <a:normAutofit/>
          </a:bodyPr>
          <a:lstStyle/>
          <a:p>
            <a:pPr marL="665226" lvl="1" indent="-514350">
              <a:lnSpc>
                <a:spcPct val="100000"/>
              </a:lnSpc>
              <a:spcBef>
                <a:spcPts val="600"/>
              </a:spcBef>
              <a:spcAft>
                <a:spcPts val="600"/>
              </a:spcAft>
              <a:buFont typeface="+mj-lt"/>
              <a:buAutoNum type="arabicPeriod"/>
            </a:pPr>
            <a:r>
              <a:rPr lang="en-US" sz="2800" b="1" dirty="0" smtClean="0">
                <a:solidFill>
                  <a:schemeClr val="accent1"/>
                </a:solidFill>
              </a:rPr>
              <a:t>Unwelcome</a:t>
            </a:r>
            <a:r>
              <a:rPr lang="en-US" sz="2800" dirty="0" smtClean="0"/>
              <a:t> conduct or communication</a:t>
            </a:r>
          </a:p>
          <a:p>
            <a:pPr marL="665226" lvl="1" indent="-514350">
              <a:lnSpc>
                <a:spcPct val="100000"/>
              </a:lnSpc>
              <a:spcBef>
                <a:spcPts val="600"/>
              </a:spcBef>
              <a:spcAft>
                <a:spcPts val="600"/>
              </a:spcAft>
              <a:buFont typeface="+mj-lt"/>
              <a:buAutoNum type="arabicPeriod"/>
            </a:pPr>
            <a:r>
              <a:rPr lang="en-US" sz="2800" dirty="0" smtClean="0"/>
              <a:t>Sexual in nature</a:t>
            </a:r>
          </a:p>
          <a:p>
            <a:pPr marL="665226" lvl="1" indent="-514350">
              <a:lnSpc>
                <a:spcPct val="100000"/>
              </a:lnSpc>
              <a:spcBef>
                <a:spcPts val="600"/>
              </a:spcBef>
              <a:spcAft>
                <a:spcPts val="600"/>
              </a:spcAft>
              <a:buFont typeface="+mj-lt"/>
              <a:buAutoNum type="arabicPeriod"/>
            </a:pPr>
            <a:r>
              <a:rPr lang="en-US" sz="2800" dirty="0" smtClean="0"/>
              <a:t>Creates a hostile environment</a:t>
            </a:r>
          </a:p>
          <a:p>
            <a:pPr marL="457200" lvl="1" indent="0">
              <a:lnSpc>
                <a:spcPct val="100000"/>
              </a:lnSpc>
              <a:spcBef>
                <a:spcPts val="600"/>
              </a:spcBef>
              <a:spcAft>
                <a:spcPts val="600"/>
              </a:spcAft>
              <a:buNone/>
            </a:pPr>
            <a:endParaRPr lang="en-US" sz="2800" dirty="0"/>
          </a:p>
          <a:p>
            <a:pPr>
              <a:lnSpc>
                <a:spcPct val="100000"/>
              </a:lnSpc>
              <a:spcBef>
                <a:spcPts val="600"/>
              </a:spcBef>
              <a:spcAft>
                <a:spcPts val="600"/>
              </a:spcAft>
            </a:pPr>
            <a:endParaRPr lang="en-US" dirty="0"/>
          </a:p>
        </p:txBody>
      </p:sp>
      <p:sp>
        <p:nvSpPr>
          <p:cNvPr id="2" name="Title 1"/>
          <p:cNvSpPr>
            <a:spLocks noGrp="1"/>
          </p:cNvSpPr>
          <p:nvPr>
            <p:ph type="title"/>
          </p:nvPr>
        </p:nvSpPr>
        <p:spPr/>
        <p:txBody>
          <a:bodyPr>
            <a:normAutofit/>
          </a:bodyPr>
          <a:lstStyle/>
          <a:p>
            <a:r>
              <a:rPr lang="en-US" sz="4400" b="1" dirty="0" smtClean="0"/>
              <a:t>Student-on-Student </a:t>
            </a:r>
            <a:br>
              <a:rPr lang="en-US" sz="4400" b="1" dirty="0" smtClean="0"/>
            </a:br>
            <a:r>
              <a:rPr lang="en-US" sz="4400" b="1" dirty="0" smtClean="0"/>
              <a:t>Sexual Harassment    </a:t>
            </a:r>
            <a:endParaRPr lang="en-US" sz="100" b="1" dirty="0">
              <a:solidFill>
                <a:schemeClr val="bg1"/>
              </a:solidFill>
            </a:endParaRPr>
          </a:p>
        </p:txBody>
      </p:sp>
    </p:spTree>
    <p:extLst>
      <p:ext uri="{BB962C8B-B14F-4D97-AF65-F5344CB8AC3E}">
        <p14:creationId xmlns:p14="http://schemas.microsoft.com/office/powerpoint/2010/main" val="14630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113E31D-E2AB-40D1-8B51-AFA5AFEF393A}" type="slidenum">
              <a:rPr lang="en-US" smtClean="0"/>
              <a:t>16</a:t>
            </a:fld>
            <a:endParaRPr lang="en-US" dirty="0"/>
          </a:p>
        </p:txBody>
      </p:sp>
      <p:sp>
        <p:nvSpPr>
          <p:cNvPr id="5" name="Footer Placeholder 4"/>
          <p:cNvSpPr>
            <a:spLocks noGrp="1"/>
          </p:cNvSpPr>
          <p:nvPr>
            <p:ph type="ftr" sz="quarter" idx="11"/>
          </p:nvPr>
        </p:nvSpPr>
        <p:spPr/>
        <p:txBody>
          <a:bodyPr/>
          <a:lstStyle/>
          <a:p>
            <a:r>
              <a:rPr lang="en-US" smtClean="0"/>
              <a:t>OFFICE OF SUPERINTENDENT OF PUBLIC INSTRUCTION | March 2018</a:t>
            </a:r>
            <a:endParaRPr lang="en-US" dirty="0"/>
          </a:p>
        </p:txBody>
      </p:sp>
      <p:sp>
        <p:nvSpPr>
          <p:cNvPr id="14" name="Rounded Rectangle 13" descr="Rounded rectangle" title="Rounded rectangle"/>
          <p:cNvSpPr/>
          <p:nvPr/>
        </p:nvSpPr>
        <p:spPr>
          <a:xfrm>
            <a:off x="4812721" y="1802824"/>
            <a:ext cx="4140032" cy="3082260"/>
          </a:xfrm>
          <a:prstGeom prst="round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5128650" y="1927648"/>
            <a:ext cx="3669553" cy="2893100"/>
          </a:xfrm>
          <a:prstGeom prst="rect">
            <a:avLst/>
          </a:prstGeom>
          <a:noFill/>
        </p:spPr>
        <p:txBody>
          <a:bodyPr wrap="square" rtlCol="0">
            <a:spAutoFit/>
          </a:bodyPr>
          <a:lstStyle/>
          <a:p>
            <a:r>
              <a:rPr lang="en-US" sz="2000" dirty="0" smtClean="0"/>
              <a:t>For example:</a:t>
            </a:r>
          </a:p>
          <a:p>
            <a:pPr marL="285750" indent="-285750">
              <a:buFont typeface="Arial" panose="020B0604020202020204" pitchFamily="34" charset="0"/>
              <a:buChar char="•"/>
            </a:pPr>
            <a:r>
              <a:rPr lang="en-US" dirty="0" smtClean="0"/>
              <a:t>Unwelcome touching</a:t>
            </a:r>
          </a:p>
          <a:p>
            <a:pPr marL="285750" indent="-285750">
              <a:buFont typeface="Arial" panose="020B0604020202020204" pitchFamily="34" charset="0"/>
              <a:buChar char="•"/>
            </a:pPr>
            <a:r>
              <a:rPr lang="en-US" dirty="0"/>
              <a:t>Making sexual jokes, rumors, or suggestive remarks</a:t>
            </a:r>
          </a:p>
          <a:p>
            <a:pPr marL="285750" indent="-285750">
              <a:buFont typeface="Arial" panose="020B0604020202020204" pitchFamily="34" charset="0"/>
              <a:buChar char="•"/>
            </a:pPr>
            <a:r>
              <a:rPr lang="en-US" dirty="0" smtClean="0"/>
              <a:t>Pressuring a person for sexual favors</a:t>
            </a:r>
          </a:p>
          <a:p>
            <a:pPr marL="285750" indent="-285750">
              <a:buFont typeface="Arial" panose="020B0604020202020204" pitchFamily="34" charset="0"/>
              <a:buChar char="•"/>
            </a:pPr>
            <a:r>
              <a:rPr lang="en-US" dirty="0" smtClean="0"/>
              <a:t>Distributing sexually explicit texts, emails, or photos</a:t>
            </a:r>
          </a:p>
          <a:p>
            <a:pPr marL="285750" indent="-285750">
              <a:buFont typeface="Arial" panose="020B0604020202020204" pitchFamily="34" charset="0"/>
              <a:buChar char="•"/>
            </a:pPr>
            <a:r>
              <a:rPr lang="en-US" dirty="0" smtClean="0"/>
              <a:t>Physical violence, including rape and sexual assault</a:t>
            </a:r>
            <a:endParaRPr lang="en-US" dirty="0"/>
          </a:p>
        </p:txBody>
      </p:sp>
      <p:sp>
        <p:nvSpPr>
          <p:cNvPr id="13" name="Left Brace 12" descr="Blue bracket" title="Bracket"/>
          <p:cNvSpPr/>
          <p:nvPr/>
        </p:nvSpPr>
        <p:spPr>
          <a:xfrm>
            <a:off x="4442237" y="1802825"/>
            <a:ext cx="315201" cy="3082260"/>
          </a:xfrm>
          <a:prstGeom prst="leftBrace">
            <a:avLst>
              <a:gd name="adj1" fmla="val 98126"/>
              <a:gd name="adj2" fmla="val 52191"/>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785991" y="2153961"/>
            <a:ext cx="3742088" cy="2808456"/>
          </a:xfrm>
        </p:spPr>
        <p:txBody>
          <a:bodyPr>
            <a:normAutofit/>
          </a:bodyPr>
          <a:lstStyle/>
          <a:p>
            <a:pPr marL="665226" lvl="1" indent="-514350">
              <a:lnSpc>
                <a:spcPct val="100000"/>
              </a:lnSpc>
              <a:spcBef>
                <a:spcPts val="600"/>
              </a:spcBef>
              <a:spcAft>
                <a:spcPts val="600"/>
              </a:spcAft>
              <a:buFont typeface="+mj-lt"/>
              <a:buAutoNum type="arabicPeriod"/>
            </a:pPr>
            <a:r>
              <a:rPr lang="en-US" sz="2800" dirty="0" smtClean="0"/>
              <a:t>Unwelcome conduct or communication</a:t>
            </a:r>
          </a:p>
          <a:p>
            <a:pPr marL="665226" lvl="1" indent="-514350">
              <a:lnSpc>
                <a:spcPct val="100000"/>
              </a:lnSpc>
              <a:spcBef>
                <a:spcPts val="600"/>
              </a:spcBef>
              <a:spcAft>
                <a:spcPts val="600"/>
              </a:spcAft>
              <a:buFont typeface="+mj-lt"/>
              <a:buAutoNum type="arabicPeriod"/>
            </a:pPr>
            <a:r>
              <a:rPr lang="en-US" sz="2800" b="1" dirty="0" smtClean="0">
                <a:solidFill>
                  <a:schemeClr val="accent1"/>
                </a:solidFill>
              </a:rPr>
              <a:t>Sexual in nature</a:t>
            </a:r>
          </a:p>
          <a:p>
            <a:pPr marL="665226" lvl="1" indent="-514350">
              <a:lnSpc>
                <a:spcPct val="100000"/>
              </a:lnSpc>
              <a:spcBef>
                <a:spcPts val="600"/>
              </a:spcBef>
              <a:spcAft>
                <a:spcPts val="600"/>
              </a:spcAft>
              <a:buFont typeface="+mj-lt"/>
              <a:buAutoNum type="arabicPeriod"/>
            </a:pPr>
            <a:r>
              <a:rPr lang="en-US" sz="2800" dirty="0" smtClean="0"/>
              <a:t>Creates a hostile environment</a:t>
            </a:r>
          </a:p>
          <a:p>
            <a:pPr marL="457200" lvl="1" indent="0">
              <a:lnSpc>
                <a:spcPct val="100000"/>
              </a:lnSpc>
              <a:spcBef>
                <a:spcPts val="600"/>
              </a:spcBef>
              <a:spcAft>
                <a:spcPts val="600"/>
              </a:spcAft>
              <a:buNone/>
            </a:pPr>
            <a:endParaRPr lang="en-US" sz="2800" dirty="0"/>
          </a:p>
          <a:p>
            <a:pPr>
              <a:lnSpc>
                <a:spcPct val="100000"/>
              </a:lnSpc>
              <a:spcBef>
                <a:spcPts val="600"/>
              </a:spcBef>
              <a:spcAft>
                <a:spcPts val="600"/>
              </a:spcAft>
            </a:pPr>
            <a:endParaRPr lang="en-US" dirty="0"/>
          </a:p>
        </p:txBody>
      </p:sp>
      <p:sp>
        <p:nvSpPr>
          <p:cNvPr id="10" name="Title 1"/>
          <p:cNvSpPr>
            <a:spLocks noGrp="1"/>
          </p:cNvSpPr>
          <p:nvPr>
            <p:ph type="title"/>
          </p:nvPr>
        </p:nvSpPr>
        <p:spPr>
          <a:xfrm>
            <a:off x="822960" y="286606"/>
            <a:ext cx="7543800" cy="1450757"/>
          </a:xfrm>
        </p:spPr>
        <p:txBody>
          <a:bodyPr>
            <a:normAutofit/>
          </a:bodyPr>
          <a:lstStyle/>
          <a:p>
            <a:r>
              <a:rPr lang="en-US" sz="4400" b="1" dirty="0" smtClean="0"/>
              <a:t>Student-on-Student </a:t>
            </a:r>
            <a:br>
              <a:rPr lang="en-US" sz="4400" b="1" dirty="0" smtClean="0"/>
            </a:br>
            <a:r>
              <a:rPr lang="en-US" sz="4400" b="1" dirty="0" smtClean="0"/>
              <a:t>Sexual Harassment    </a:t>
            </a:r>
            <a:r>
              <a:rPr lang="en-US" sz="100" b="1" dirty="0" smtClean="0">
                <a:solidFill>
                  <a:schemeClr val="bg1"/>
                </a:solidFill>
              </a:rPr>
              <a:t> </a:t>
            </a:r>
            <a:endParaRPr lang="en-US" sz="100" b="1" dirty="0">
              <a:solidFill>
                <a:schemeClr val="bg1"/>
              </a:solidFill>
            </a:endParaRPr>
          </a:p>
        </p:txBody>
      </p:sp>
    </p:spTree>
    <p:extLst>
      <p:ext uri="{BB962C8B-B14F-4D97-AF65-F5344CB8AC3E}">
        <p14:creationId xmlns:p14="http://schemas.microsoft.com/office/powerpoint/2010/main" val="2113388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113E31D-E2AB-40D1-8B51-AFA5AFEF393A}" type="slidenum">
              <a:rPr lang="en-US" smtClean="0"/>
              <a:t>17</a:t>
            </a:fld>
            <a:endParaRPr lang="en-US" dirty="0"/>
          </a:p>
        </p:txBody>
      </p:sp>
      <p:sp>
        <p:nvSpPr>
          <p:cNvPr id="5" name="Footer Placeholder 4"/>
          <p:cNvSpPr>
            <a:spLocks noGrp="1"/>
          </p:cNvSpPr>
          <p:nvPr>
            <p:ph type="ftr" sz="quarter" idx="11"/>
          </p:nvPr>
        </p:nvSpPr>
        <p:spPr/>
        <p:txBody>
          <a:bodyPr/>
          <a:lstStyle/>
          <a:p>
            <a:r>
              <a:rPr lang="en-US" smtClean="0"/>
              <a:t>OFFICE OF SUPERINTENDENT OF PUBLIC INSTRUCTION | March 2018</a:t>
            </a:r>
            <a:endParaRPr lang="en-US" dirty="0"/>
          </a:p>
        </p:txBody>
      </p:sp>
      <p:sp>
        <p:nvSpPr>
          <p:cNvPr id="10" name="Rounded Rectangle 9" descr="Rounded rectangle" title="Rounded rectangle"/>
          <p:cNvSpPr/>
          <p:nvPr/>
        </p:nvSpPr>
        <p:spPr>
          <a:xfrm>
            <a:off x="4766413" y="2847561"/>
            <a:ext cx="4125870" cy="2633869"/>
          </a:xfrm>
          <a:prstGeom prst="round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5133787" y="3007283"/>
            <a:ext cx="3669553" cy="2308324"/>
          </a:xfrm>
          <a:prstGeom prst="rect">
            <a:avLst/>
          </a:prstGeom>
          <a:noFill/>
        </p:spPr>
        <p:txBody>
          <a:bodyPr wrap="square" rtlCol="0">
            <a:spAutoFit/>
          </a:bodyPr>
          <a:lstStyle/>
          <a:p>
            <a:r>
              <a:rPr lang="en-US" sz="2400" dirty="0" smtClean="0"/>
              <a:t>When </a:t>
            </a:r>
            <a:r>
              <a:rPr lang="en-US" sz="2400" dirty="0"/>
              <a:t>conduct is </a:t>
            </a:r>
            <a:r>
              <a:rPr lang="en-US" sz="2400" dirty="0" smtClean="0"/>
              <a:t>so </a:t>
            </a:r>
            <a:r>
              <a:rPr lang="en-US" sz="2400" b="1" dirty="0" smtClean="0"/>
              <a:t>severe</a:t>
            </a:r>
            <a:r>
              <a:rPr lang="en-US" sz="2400" b="1" dirty="0"/>
              <a:t>, persistent, or pervasive</a:t>
            </a:r>
            <a:r>
              <a:rPr lang="en-US" sz="2400" dirty="0"/>
              <a:t> that it </a:t>
            </a:r>
            <a:r>
              <a:rPr lang="en-US" sz="2400" dirty="0" smtClean="0"/>
              <a:t>limits </a:t>
            </a:r>
            <a:r>
              <a:rPr lang="en-US" sz="2400" dirty="0"/>
              <a:t>a student’s ability to participate in or benefit from </a:t>
            </a:r>
            <a:r>
              <a:rPr lang="en-US" sz="2400" dirty="0" smtClean="0"/>
              <a:t>the school’s programs or activities.</a:t>
            </a:r>
            <a:endParaRPr lang="en-US" sz="2400" dirty="0"/>
          </a:p>
        </p:txBody>
      </p:sp>
      <p:sp>
        <p:nvSpPr>
          <p:cNvPr id="13" name="Left Brace 12" descr="Blue bracket" title="Bracket"/>
          <p:cNvSpPr/>
          <p:nvPr/>
        </p:nvSpPr>
        <p:spPr>
          <a:xfrm>
            <a:off x="4437259" y="2847561"/>
            <a:ext cx="329154" cy="2633870"/>
          </a:xfrm>
          <a:prstGeom prst="leftBrace">
            <a:avLst>
              <a:gd name="adj1" fmla="val 98126"/>
              <a:gd name="adj2" fmla="val 52191"/>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785991" y="2153961"/>
            <a:ext cx="3742088" cy="2808456"/>
          </a:xfrm>
        </p:spPr>
        <p:txBody>
          <a:bodyPr>
            <a:normAutofit/>
          </a:bodyPr>
          <a:lstStyle/>
          <a:p>
            <a:pPr marL="665226" lvl="1" indent="-514350">
              <a:lnSpc>
                <a:spcPct val="100000"/>
              </a:lnSpc>
              <a:spcBef>
                <a:spcPts val="600"/>
              </a:spcBef>
              <a:spcAft>
                <a:spcPts val="600"/>
              </a:spcAft>
              <a:buFont typeface="+mj-lt"/>
              <a:buAutoNum type="arabicPeriod"/>
            </a:pPr>
            <a:r>
              <a:rPr lang="en-US" sz="2800" dirty="0" smtClean="0"/>
              <a:t>Unwelcome conduct or communication</a:t>
            </a:r>
          </a:p>
          <a:p>
            <a:pPr marL="665226" lvl="1" indent="-514350">
              <a:lnSpc>
                <a:spcPct val="100000"/>
              </a:lnSpc>
              <a:spcBef>
                <a:spcPts val="600"/>
              </a:spcBef>
              <a:spcAft>
                <a:spcPts val="600"/>
              </a:spcAft>
              <a:buFont typeface="+mj-lt"/>
              <a:buAutoNum type="arabicPeriod"/>
            </a:pPr>
            <a:r>
              <a:rPr lang="en-US" sz="2800" dirty="0" smtClean="0"/>
              <a:t>Sexual in nature</a:t>
            </a:r>
          </a:p>
          <a:p>
            <a:pPr marL="665226" lvl="1" indent="-514350">
              <a:lnSpc>
                <a:spcPct val="100000"/>
              </a:lnSpc>
              <a:spcBef>
                <a:spcPts val="600"/>
              </a:spcBef>
              <a:spcAft>
                <a:spcPts val="600"/>
              </a:spcAft>
              <a:buFont typeface="+mj-lt"/>
              <a:buAutoNum type="arabicPeriod"/>
            </a:pPr>
            <a:r>
              <a:rPr lang="en-US" sz="2800" b="1" dirty="0" smtClean="0">
                <a:solidFill>
                  <a:schemeClr val="accent1"/>
                </a:solidFill>
              </a:rPr>
              <a:t>Creates a hostile environment</a:t>
            </a:r>
          </a:p>
          <a:p>
            <a:pPr marL="457200" lvl="1" indent="0">
              <a:lnSpc>
                <a:spcPct val="100000"/>
              </a:lnSpc>
              <a:spcBef>
                <a:spcPts val="600"/>
              </a:spcBef>
              <a:spcAft>
                <a:spcPts val="600"/>
              </a:spcAft>
              <a:buNone/>
            </a:pPr>
            <a:endParaRPr lang="en-US" sz="2800" dirty="0"/>
          </a:p>
          <a:p>
            <a:pPr>
              <a:lnSpc>
                <a:spcPct val="100000"/>
              </a:lnSpc>
              <a:spcBef>
                <a:spcPts val="600"/>
              </a:spcBef>
              <a:spcAft>
                <a:spcPts val="600"/>
              </a:spcAft>
            </a:pPr>
            <a:endParaRPr lang="en-US" dirty="0"/>
          </a:p>
        </p:txBody>
      </p:sp>
      <p:sp>
        <p:nvSpPr>
          <p:cNvPr id="2" name="Title 1"/>
          <p:cNvSpPr>
            <a:spLocks noGrp="1"/>
          </p:cNvSpPr>
          <p:nvPr>
            <p:ph type="title"/>
          </p:nvPr>
        </p:nvSpPr>
        <p:spPr/>
        <p:txBody>
          <a:bodyPr>
            <a:normAutofit/>
          </a:bodyPr>
          <a:lstStyle/>
          <a:p>
            <a:r>
              <a:rPr lang="en-US" sz="4400" b="1" dirty="0" smtClean="0"/>
              <a:t>Student-on-Student </a:t>
            </a:r>
            <a:br>
              <a:rPr lang="en-US" sz="4400" b="1" dirty="0" smtClean="0"/>
            </a:br>
            <a:r>
              <a:rPr lang="en-US" sz="4400" b="1" dirty="0" smtClean="0"/>
              <a:t>Sexual Harassment  </a:t>
            </a:r>
            <a:endParaRPr lang="en-US" sz="100" b="1" dirty="0">
              <a:solidFill>
                <a:schemeClr val="bg1"/>
              </a:solidFill>
            </a:endParaRPr>
          </a:p>
        </p:txBody>
      </p:sp>
    </p:spTree>
    <p:extLst>
      <p:ext uri="{BB962C8B-B14F-4D97-AF65-F5344CB8AC3E}">
        <p14:creationId xmlns:p14="http://schemas.microsoft.com/office/powerpoint/2010/main" val="2863526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OFFICE OF SUPERINTENDENT OF PUBLIC INSTRUCTION | March 2018</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18</a:t>
            </a:fld>
            <a:endParaRPr lang="en-US" dirty="0"/>
          </a:p>
        </p:txBody>
      </p:sp>
      <p:sp>
        <p:nvSpPr>
          <p:cNvPr id="11" name="TextBox 10"/>
          <p:cNvSpPr txBox="1"/>
          <p:nvPr/>
        </p:nvSpPr>
        <p:spPr>
          <a:xfrm>
            <a:off x="7545357" y="5614843"/>
            <a:ext cx="1598643" cy="307777"/>
          </a:xfrm>
          <a:prstGeom prst="rect">
            <a:avLst/>
          </a:prstGeom>
          <a:noFill/>
        </p:spPr>
        <p:txBody>
          <a:bodyPr wrap="none" rtlCol="0">
            <a:spAutoFit/>
          </a:bodyPr>
          <a:lstStyle/>
          <a:p>
            <a:r>
              <a:rPr lang="en-US" sz="1400" dirty="0" smtClean="0">
                <a:solidFill>
                  <a:schemeClr val="bg1">
                    <a:lumMod val="65000"/>
                  </a:schemeClr>
                </a:solidFill>
              </a:rPr>
              <a:t>WAC 392-190-0555</a:t>
            </a:r>
            <a:endParaRPr lang="en-US" sz="1400" dirty="0">
              <a:solidFill>
                <a:schemeClr val="bg1">
                  <a:lumMod val="65000"/>
                </a:schemeClr>
              </a:solidFill>
            </a:endParaRPr>
          </a:p>
        </p:txBody>
      </p:sp>
      <p:sp>
        <p:nvSpPr>
          <p:cNvPr id="9" name="Content Placeholder 8"/>
          <p:cNvSpPr>
            <a:spLocks noGrp="1"/>
          </p:cNvSpPr>
          <p:nvPr>
            <p:ph idx="1"/>
          </p:nvPr>
        </p:nvSpPr>
        <p:spPr>
          <a:xfrm>
            <a:off x="3454399" y="1384547"/>
            <a:ext cx="5444565" cy="5257800"/>
          </a:xfrm>
        </p:spPr>
        <p:txBody>
          <a:bodyPr>
            <a:normAutofit/>
          </a:bodyPr>
          <a:lstStyle/>
          <a:p>
            <a:pPr>
              <a:lnSpc>
                <a:spcPct val="100000"/>
              </a:lnSpc>
            </a:pPr>
            <a:r>
              <a:rPr lang="en-US" sz="2400" dirty="0"/>
              <a:t>If a </a:t>
            </a:r>
            <a:r>
              <a:rPr lang="en-US" sz="2400" dirty="0" smtClean="0"/>
              <a:t>school knows, or should have known, about discriminatory or sexual harassment it must:</a:t>
            </a:r>
          </a:p>
          <a:p>
            <a:pPr marL="457200" indent="-457200">
              <a:buFont typeface="+mj-lt"/>
              <a:buAutoNum type="arabicPeriod"/>
            </a:pPr>
            <a:r>
              <a:rPr lang="en-US" sz="2400" dirty="0" smtClean="0"/>
              <a:t>Investigate, and</a:t>
            </a:r>
          </a:p>
          <a:p>
            <a:pPr marL="457200" indent="-457200">
              <a:buFont typeface="+mj-lt"/>
              <a:buAutoNum type="arabicPeriod"/>
            </a:pPr>
            <a:r>
              <a:rPr lang="en-US" sz="2400" dirty="0"/>
              <a:t>T</a:t>
            </a:r>
            <a:r>
              <a:rPr lang="en-US" sz="2400" dirty="0" smtClean="0"/>
              <a:t>ake </a:t>
            </a:r>
            <a:r>
              <a:rPr lang="en-US" sz="2400" dirty="0"/>
              <a:t>prompt and effective steps </a:t>
            </a:r>
            <a:r>
              <a:rPr lang="en-US" sz="2400" dirty="0" smtClean="0"/>
              <a:t>to:</a:t>
            </a:r>
          </a:p>
          <a:p>
            <a:pPr lvl="3">
              <a:buFont typeface="Arial" panose="020B0604020202020204" pitchFamily="34" charset="0"/>
              <a:buChar char="•"/>
            </a:pPr>
            <a:r>
              <a:rPr lang="en-US" sz="2000" b="1" dirty="0" smtClean="0"/>
              <a:t>Stop</a:t>
            </a:r>
            <a:r>
              <a:rPr lang="en-US" sz="2000" dirty="0" smtClean="0"/>
              <a:t> </a:t>
            </a:r>
            <a:r>
              <a:rPr lang="en-US" sz="2000" dirty="0"/>
              <a:t>the </a:t>
            </a:r>
            <a:r>
              <a:rPr lang="en-US" sz="2000" dirty="0" smtClean="0"/>
              <a:t>harassment</a:t>
            </a:r>
            <a:endParaRPr lang="en-US" sz="2000" dirty="0"/>
          </a:p>
          <a:p>
            <a:pPr lvl="3">
              <a:buFont typeface="Arial" panose="020B0604020202020204" pitchFamily="34" charset="0"/>
              <a:buChar char="•"/>
            </a:pPr>
            <a:r>
              <a:rPr lang="en-US" sz="2000" b="1" dirty="0" smtClean="0"/>
              <a:t>Eliminate</a:t>
            </a:r>
            <a:r>
              <a:rPr lang="en-US" sz="2000" dirty="0" smtClean="0"/>
              <a:t> </a:t>
            </a:r>
            <a:r>
              <a:rPr lang="en-US" sz="2000" dirty="0"/>
              <a:t>the hostile </a:t>
            </a:r>
            <a:r>
              <a:rPr lang="en-US" sz="2000" dirty="0" smtClean="0"/>
              <a:t>environment</a:t>
            </a:r>
          </a:p>
          <a:p>
            <a:pPr lvl="3">
              <a:buFont typeface="Arial" panose="020B0604020202020204" pitchFamily="34" charset="0"/>
              <a:buChar char="•"/>
            </a:pPr>
            <a:r>
              <a:rPr lang="en-US" sz="2000" b="1" dirty="0" smtClean="0"/>
              <a:t>Prevent</a:t>
            </a:r>
            <a:r>
              <a:rPr lang="en-US" sz="2000" dirty="0" smtClean="0"/>
              <a:t> harassment </a:t>
            </a:r>
            <a:r>
              <a:rPr lang="en-US" sz="2000" dirty="0"/>
              <a:t>from </a:t>
            </a:r>
            <a:r>
              <a:rPr lang="en-US" sz="2000" dirty="0" smtClean="0"/>
              <a:t>recurring</a:t>
            </a:r>
          </a:p>
          <a:p>
            <a:pPr lvl="3">
              <a:buFont typeface="Arial" panose="020B0604020202020204" pitchFamily="34" charset="0"/>
              <a:buChar char="•"/>
            </a:pPr>
            <a:r>
              <a:rPr lang="en-US" sz="2000" b="1" dirty="0" smtClean="0"/>
              <a:t>Remedy</a:t>
            </a:r>
            <a:r>
              <a:rPr lang="en-US" sz="2000" dirty="0" smtClean="0"/>
              <a:t> the effects of the harassment</a:t>
            </a:r>
            <a:endParaRPr lang="en-US" sz="2000" dirty="0"/>
          </a:p>
        </p:txBody>
      </p:sp>
      <p:sp>
        <p:nvSpPr>
          <p:cNvPr id="8" name="Title 7"/>
          <p:cNvSpPr>
            <a:spLocks noGrp="1"/>
          </p:cNvSpPr>
          <p:nvPr>
            <p:ph type="title"/>
          </p:nvPr>
        </p:nvSpPr>
        <p:spPr>
          <a:xfrm>
            <a:off x="54591" y="1331004"/>
            <a:ext cx="2935600" cy="2286000"/>
          </a:xfrm>
        </p:spPr>
        <p:txBody>
          <a:bodyPr>
            <a:normAutofit/>
          </a:bodyPr>
          <a:lstStyle/>
          <a:p>
            <a:pPr algn="ctr"/>
            <a:r>
              <a:rPr lang="en-US" sz="5400" b="1" dirty="0" smtClean="0"/>
              <a:t>School’s duty to respond</a:t>
            </a:r>
            <a:endParaRPr lang="en-US" sz="5400" b="1" dirty="0"/>
          </a:p>
        </p:txBody>
      </p:sp>
    </p:spTree>
    <p:extLst>
      <p:ext uri="{BB962C8B-B14F-4D97-AF65-F5344CB8AC3E}">
        <p14:creationId xmlns:p14="http://schemas.microsoft.com/office/powerpoint/2010/main" val="2879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OFFICE OF SUPERINTENDENT OF PUBLIC INSTRUCTION | March 2018</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19</a:t>
            </a:fld>
            <a:endParaRPr lang="en-US" dirty="0"/>
          </a:p>
        </p:txBody>
      </p:sp>
      <p:sp>
        <p:nvSpPr>
          <p:cNvPr id="9" name="TextBox 8"/>
          <p:cNvSpPr txBox="1"/>
          <p:nvPr/>
        </p:nvSpPr>
        <p:spPr>
          <a:xfrm>
            <a:off x="7545357" y="5614843"/>
            <a:ext cx="1598643" cy="307777"/>
          </a:xfrm>
          <a:prstGeom prst="rect">
            <a:avLst/>
          </a:prstGeom>
          <a:noFill/>
        </p:spPr>
        <p:txBody>
          <a:bodyPr wrap="none" rtlCol="0">
            <a:spAutoFit/>
          </a:bodyPr>
          <a:lstStyle/>
          <a:p>
            <a:r>
              <a:rPr lang="en-US" sz="1400" dirty="0" smtClean="0">
                <a:solidFill>
                  <a:schemeClr val="bg1">
                    <a:lumMod val="65000"/>
                  </a:schemeClr>
                </a:solidFill>
              </a:rPr>
              <a:t>WAC 392-190-0555</a:t>
            </a:r>
            <a:endParaRPr lang="en-US" sz="1400" dirty="0">
              <a:solidFill>
                <a:schemeClr val="bg1">
                  <a:lumMod val="65000"/>
                </a:schemeClr>
              </a:solidFill>
            </a:endParaRPr>
          </a:p>
        </p:txBody>
      </p:sp>
      <p:sp>
        <p:nvSpPr>
          <p:cNvPr id="11" name="TextBox 10"/>
          <p:cNvSpPr txBox="1"/>
          <p:nvPr/>
        </p:nvSpPr>
        <p:spPr>
          <a:xfrm>
            <a:off x="3245607" y="707474"/>
            <a:ext cx="5413896" cy="2862322"/>
          </a:xfrm>
          <a:prstGeom prst="rect">
            <a:avLst/>
          </a:prstGeom>
          <a:noFill/>
        </p:spPr>
        <p:txBody>
          <a:bodyPr wrap="square" rtlCol="0">
            <a:spAutoFit/>
          </a:bodyPr>
          <a:lstStyle/>
          <a:p>
            <a:pPr>
              <a:lnSpc>
                <a:spcPts val="3600"/>
              </a:lnSpc>
            </a:pPr>
            <a:r>
              <a:rPr lang="en-US" sz="3200" dirty="0"/>
              <a:t>A school has notice </a:t>
            </a:r>
            <a:r>
              <a:rPr lang="en-US" sz="3200" dirty="0" smtClean="0"/>
              <a:t>of possible harassment if </a:t>
            </a:r>
            <a:r>
              <a:rPr lang="en-US" sz="3200" dirty="0"/>
              <a:t>a </a:t>
            </a:r>
            <a:r>
              <a:rPr lang="en-US" sz="3200" dirty="0" smtClean="0"/>
              <a:t>responsible  </a:t>
            </a:r>
            <a:r>
              <a:rPr lang="en-US" sz="3200" dirty="0"/>
              <a:t>employee knew</a:t>
            </a:r>
            <a:r>
              <a:rPr lang="en-US" sz="3200" dirty="0" smtClean="0"/>
              <a:t>, or </a:t>
            </a:r>
            <a:r>
              <a:rPr lang="en-US" sz="3200" dirty="0"/>
              <a:t>in the exercise of </a:t>
            </a:r>
            <a:r>
              <a:rPr lang="en-US" sz="3200" dirty="0" smtClean="0"/>
              <a:t>reasonable </a:t>
            </a:r>
            <a:r>
              <a:rPr lang="en-US" sz="3200" dirty="0"/>
              <a:t>care </a:t>
            </a:r>
            <a:r>
              <a:rPr lang="en-US" sz="3200" dirty="0" smtClean="0"/>
              <a:t>should </a:t>
            </a:r>
            <a:r>
              <a:rPr lang="en-US" sz="3200" dirty="0"/>
              <a:t>have known, </a:t>
            </a:r>
            <a:r>
              <a:rPr lang="en-US" sz="3200" dirty="0" smtClean="0"/>
              <a:t>about </a:t>
            </a:r>
            <a:r>
              <a:rPr lang="en-US" sz="3200" dirty="0"/>
              <a:t>the harassment</a:t>
            </a:r>
            <a:r>
              <a:rPr lang="en-US" sz="3200" dirty="0" smtClean="0"/>
              <a:t>.</a:t>
            </a:r>
            <a:endParaRPr lang="en-US" sz="3200" dirty="0"/>
          </a:p>
        </p:txBody>
      </p:sp>
      <p:sp>
        <p:nvSpPr>
          <p:cNvPr id="8" name="Title 7"/>
          <p:cNvSpPr>
            <a:spLocks noGrp="1"/>
          </p:cNvSpPr>
          <p:nvPr>
            <p:ph type="title"/>
          </p:nvPr>
        </p:nvSpPr>
        <p:spPr>
          <a:xfrm>
            <a:off x="211540" y="777013"/>
            <a:ext cx="2724060" cy="2286000"/>
          </a:xfrm>
        </p:spPr>
        <p:txBody>
          <a:bodyPr>
            <a:normAutofit/>
          </a:bodyPr>
          <a:lstStyle/>
          <a:p>
            <a:pPr algn="ctr"/>
            <a:r>
              <a:rPr lang="en-US" sz="5400" b="1" dirty="0" smtClean="0"/>
              <a:t>When am I on notice?</a:t>
            </a:r>
            <a:endParaRPr lang="en-US" sz="5400" b="1" dirty="0"/>
          </a:p>
        </p:txBody>
      </p:sp>
    </p:spTree>
    <p:extLst>
      <p:ext uri="{BB962C8B-B14F-4D97-AF65-F5344CB8AC3E}">
        <p14:creationId xmlns:p14="http://schemas.microsoft.com/office/powerpoint/2010/main" val="380022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1747838" y="6005513"/>
            <a:ext cx="6919084" cy="367051"/>
          </a:xfrm>
          <a:prstGeom prst="rect">
            <a:avLst/>
          </a:prstGeom>
        </p:spPr>
        <p:txBody>
          <a:bodyPr/>
          <a:lstStyle/>
          <a:p>
            <a:r>
              <a:rPr lang="en-US" sz="1050" dirty="0" smtClean="0">
                <a:solidFill>
                  <a:schemeClr val="bg1"/>
                </a:solidFill>
              </a:rPr>
              <a:t>OFFICE OF SUPERINTENDENT OF PUBLIC INSTRUCTION</a:t>
            </a:r>
            <a:endParaRPr lang="en-US" sz="1050" dirty="0">
              <a:solidFill>
                <a:schemeClr val="bg1"/>
              </a:solidFill>
            </a:endParaRPr>
          </a:p>
        </p:txBody>
      </p:sp>
      <p:sp>
        <p:nvSpPr>
          <p:cNvPr id="3" name="Subtitle 2"/>
          <p:cNvSpPr>
            <a:spLocks noGrp="1"/>
          </p:cNvSpPr>
          <p:nvPr>
            <p:ph type="subTitle" idx="1"/>
          </p:nvPr>
        </p:nvSpPr>
        <p:spPr>
          <a:xfrm>
            <a:off x="803266" y="4455620"/>
            <a:ext cx="7785562" cy="1033284"/>
          </a:xfrm>
        </p:spPr>
        <p:txBody>
          <a:bodyPr/>
          <a:lstStyle/>
          <a:p>
            <a:r>
              <a:rPr lang="en-US" dirty="0" smtClean="0">
                <a:latin typeface="+mn-lt"/>
              </a:rPr>
              <a:t>AN overview of Discrimination &amp; Complaint Procedures</a:t>
            </a:r>
            <a:endParaRPr lang="en-US" dirty="0">
              <a:latin typeface="+mn-lt"/>
            </a:endParaRPr>
          </a:p>
        </p:txBody>
      </p:sp>
      <p:sp>
        <p:nvSpPr>
          <p:cNvPr id="2" name="Title 1"/>
          <p:cNvSpPr>
            <a:spLocks noGrp="1"/>
          </p:cNvSpPr>
          <p:nvPr>
            <p:ph type="ctrTitle"/>
          </p:nvPr>
        </p:nvSpPr>
        <p:spPr/>
        <p:txBody>
          <a:bodyPr/>
          <a:lstStyle/>
          <a:p>
            <a:r>
              <a:rPr lang="en-US" b="1" dirty="0" smtClean="0">
                <a:latin typeface="+mn-lt"/>
              </a:rPr>
              <a:t>Protecting Students from Discrimination</a:t>
            </a:r>
            <a:r>
              <a:rPr lang="en-US" dirty="0" smtClean="0">
                <a:latin typeface="+mn-lt"/>
              </a:rPr>
              <a:t/>
            </a:r>
            <a:br>
              <a:rPr lang="en-US" dirty="0" smtClean="0">
                <a:latin typeface="+mn-lt"/>
              </a:rPr>
            </a:br>
            <a:r>
              <a:rPr lang="en-US" sz="4200" dirty="0" smtClean="0">
                <a:latin typeface="+mn-lt"/>
              </a:rPr>
              <a:t>in Washington Public Schools </a:t>
            </a:r>
            <a:endParaRPr lang="en-US" sz="4200" dirty="0">
              <a:latin typeface="+mn-lt"/>
            </a:endParaRPr>
          </a:p>
        </p:txBody>
      </p:sp>
      <p:sp>
        <p:nvSpPr>
          <p:cNvPr id="6" name="Rectangle 5"/>
          <p:cNvSpPr/>
          <p:nvPr/>
        </p:nvSpPr>
        <p:spPr>
          <a:xfrm>
            <a:off x="803266" y="4927023"/>
            <a:ext cx="7100047" cy="430887"/>
          </a:xfrm>
          <a:prstGeom prst="rect">
            <a:avLst/>
          </a:prstGeom>
        </p:spPr>
        <p:txBody>
          <a:bodyPr wrap="square">
            <a:spAutoFit/>
          </a:bodyPr>
          <a:lstStyle/>
          <a:p>
            <a:pPr>
              <a:lnSpc>
                <a:spcPct val="100000"/>
              </a:lnSpc>
            </a:pPr>
            <a:r>
              <a:rPr lang="en-US" sz="1100" i="1" dirty="0" smtClean="0">
                <a:solidFill>
                  <a:schemeClr val="tx2"/>
                </a:solidFill>
                <a:sym typeface="Wingdings" panose="05000000000000000000" pitchFamily="2" charset="2"/>
              </a:rPr>
              <a:t>These materials are </a:t>
            </a:r>
            <a:r>
              <a:rPr lang="en-US" sz="1100" i="1" dirty="0">
                <a:solidFill>
                  <a:schemeClr val="tx2"/>
                </a:solidFill>
                <a:sym typeface="Wingdings" panose="05000000000000000000" pitchFamily="2" charset="2"/>
              </a:rPr>
              <a:t>for informational purposes only. </a:t>
            </a:r>
            <a:r>
              <a:rPr lang="en-US" sz="1100" i="1" dirty="0" smtClean="0">
                <a:solidFill>
                  <a:schemeClr val="tx2"/>
                </a:solidFill>
                <a:sym typeface="Wingdings" panose="05000000000000000000" pitchFamily="2" charset="2"/>
              </a:rPr>
              <a:t>They do </a:t>
            </a:r>
            <a:r>
              <a:rPr lang="en-US" sz="1100" i="1" dirty="0">
                <a:solidFill>
                  <a:schemeClr val="tx2"/>
                </a:solidFill>
                <a:sym typeface="Wingdings" panose="05000000000000000000" pitchFamily="2" charset="2"/>
              </a:rPr>
              <a:t>not provide legal advice or establish an attorney-client relationship. Please contact an attorney for legal advice specific to the facts and circumstances of your individual situation.</a:t>
            </a:r>
            <a:endParaRPr lang="en-US" sz="1100" i="1" dirty="0">
              <a:solidFill>
                <a:schemeClr val="tx2"/>
              </a:solidFill>
            </a:endParaRPr>
          </a:p>
        </p:txBody>
      </p:sp>
    </p:spTree>
    <p:extLst>
      <p:ext uri="{BB962C8B-B14F-4D97-AF65-F5344CB8AC3E}">
        <p14:creationId xmlns:p14="http://schemas.microsoft.com/office/powerpoint/2010/main" val="3763561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OFFICE OF SUPERINTENDENT OF PUBLIC INSTRUCTION | March 2018</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20</a:t>
            </a:fld>
            <a:endParaRPr lang="en-US" dirty="0"/>
          </a:p>
        </p:txBody>
      </p:sp>
      <p:sp>
        <p:nvSpPr>
          <p:cNvPr id="11" name="TextBox 10"/>
          <p:cNvSpPr txBox="1"/>
          <p:nvPr/>
        </p:nvSpPr>
        <p:spPr>
          <a:xfrm>
            <a:off x="3245607" y="707474"/>
            <a:ext cx="5413896" cy="2862322"/>
          </a:xfrm>
          <a:prstGeom prst="rect">
            <a:avLst/>
          </a:prstGeom>
          <a:noFill/>
        </p:spPr>
        <p:txBody>
          <a:bodyPr wrap="square" rtlCol="0">
            <a:spAutoFit/>
          </a:bodyPr>
          <a:lstStyle/>
          <a:p>
            <a:pPr>
              <a:lnSpc>
                <a:spcPts val="3600"/>
              </a:lnSpc>
            </a:pPr>
            <a:r>
              <a:rPr lang="en-US" sz="3200" dirty="0"/>
              <a:t>A school has notice </a:t>
            </a:r>
            <a:r>
              <a:rPr lang="en-US" sz="3200" dirty="0" smtClean="0"/>
              <a:t>of possible harassment if </a:t>
            </a:r>
            <a:r>
              <a:rPr lang="en-US" sz="3200" b="1" dirty="0">
                <a:solidFill>
                  <a:schemeClr val="accent3">
                    <a:lumMod val="75000"/>
                  </a:schemeClr>
                </a:solidFill>
              </a:rPr>
              <a:t>a </a:t>
            </a:r>
            <a:r>
              <a:rPr lang="en-US" sz="3200" b="1" dirty="0" smtClean="0">
                <a:solidFill>
                  <a:schemeClr val="accent3">
                    <a:lumMod val="75000"/>
                  </a:schemeClr>
                </a:solidFill>
              </a:rPr>
              <a:t>responsible  </a:t>
            </a:r>
            <a:r>
              <a:rPr lang="en-US" sz="3200" b="1" dirty="0">
                <a:solidFill>
                  <a:schemeClr val="accent3">
                    <a:lumMod val="75000"/>
                  </a:schemeClr>
                </a:solidFill>
              </a:rPr>
              <a:t>employee </a:t>
            </a:r>
            <a:r>
              <a:rPr lang="en-US" sz="3200" dirty="0"/>
              <a:t>knew</a:t>
            </a:r>
            <a:r>
              <a:rPr lang="en-US" sz="3200" dirty="0" smtClean="0"/>
              <a:t>, or </a:t>
            </a:r>
            <a:r>
              <a:rPr lang="en-US" sz="3200" dirty="0"/>
              <a:t>in the exercise of </a:t>
            </a:r>
            <a:r>
              <a:rPr lang="en-US" sz="3200" dirty="0" smtClean="0"/>
              <a:t>reasonable </a:t>
            </a:r>
            <a:r>
              <a:rPr lang="en-US" sz="3200" dirty="0"/>
              <a:t>care </a:t>
            </a:r>
            <a:r>
              <a:rPr lang="en-US" sz="3200" dirty="0" smtClean="0"/>
              <a:t>should </a:t>
            </a:r>
            <a:r>
              <a:rPr lang="en-US" sz="3200" dirty="0"/>
              <a:t>have known, </a:t>
            </a:r>
            <a:r>
              <a:rPr lang="en-US" sz="3200" dirty="0" smtClean="0"/>
              <a:t> about </a:t>
            </a:r>
            <a:r>
              <a:rPr lang="en-US" sz="3200" dirty="0"/>
              <a:t>the harassment</a:t>
            </a:r>
            <a:r>
              <a:rPr lang="en-US" sz="3200" dirty="0" smtClean="0"/>
              <a:t>.</a:t>
            </a:r>
            <a:endParaRPr lang="en-US" sz="3200" dirty="0"/>
          </a:p>
        </p:txBody>
      </p:sp>
      <p:sp>
        <p:nvSpPr>
          <p:cNvPr id="8" name="Title 7"/>
          <p:cNvSpPr>
            <a:spLocks noGrp="1"/>
          </p:cNvSpPr>
          <p:nvPr>
            <p:ph type="title"/>
          </p:nvPr>
        </p:nvSpPr>
        <p:spPr>
          <a:xfrm>
            <a:off x="211540" y="777013"/>
            <a:ext cx="2724060" cy="2286000"/>
          </a:xfrm>
        </p:spPr>
        <p:txBody>
          <a:bodyPr>
            <a:normAutofit/>
          </a:bodyPr>
          <a:lstStyle/>
          <a:p>
            <a:pPr algn="ctr"/>
            <a:r>
              <a:rPr lang="en-US" sz="5400" b="1" dirty="0" smtClean="0"/>
              <a:t>When am I on notice?</a:t>
            </a:r>
            <a:endParaRPr lang="en-US" sz="5400" b="1" dirty="0"/>
          </a:p>
        </p:txBody>
      </p:sp>
      <p:sp>
        <p:nvSpPr>
          <p:cNvPr id="10" name="Bent Arrow 9" descr="Arrow pointing from &quot;knew&quot; to &quot;Examples of actual notice of harassment&quot;" title="Arrow"/>
          <p:cNvSpPr/>
          <p:nvPr/>
        </p:nvSpPr>
        <p:spPr>
          <a:xfrm rot="5400000">
            <a:off x="7424359" y="1999376"/>
            <a:ext cx="2272397" cy="934872"/>
          </a:xfrm>
          <a:prstGeom prst="bentArrow">
            <a:avLst>
              <a:gd name="adj1" fmla="val 21472"/>
              <a:gd name="adj2" fmla="val 24644"/>
              <a:gd name="adj3" fmla="val 33029"/>
              <a:gd name="adj4" fmla="val 43750"/>
            </a:avLst>
          </a:prstGeom>
          <a:solidFill>
            <a:schemeClr val="accent3">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3245607" y="4119362"/>
            <a:ext cx="5259357" cy="369332"/>
          </a:xfrm>
          <a:prstGeom prst="rect">
            <a:avLst/>
          </a:prstGeom>
        </p:spPr>
        <p:txBody>
          <a:bodyPr wrap="square">
            <a:spAutoFit/>
          </a:bodyPr>
          <a:lstStyle/>
          <a:p>
            <a:r>
              <a:rPr lang="en-US" dirty="0" smtClean="0"/>
              <a:t>WHO IS A </a:t>
            </a:r>
            <a:r>
              <a:rPr lang="en-US" b="1" dirty="0" smtClean="0">
                <a:solidFill>
                  <a:schemeClr val="accent3">
                    <a:lumMod val="75000"/>
                  </a:schemeClr>
                </a:solidFill>
              </a:rPr>
              <a:t>RESPONSIBLE EMPLOYEE</a:t>
            </a:r>
            <a:r>
              <a:rPr lang="en-US" dirty="0" smtClean="0"/>
              <a:t>:</a:t>
            </a:r>
            <a:endParaRPr lang="en-US" dirty="0"/>
          </a:p>
        </p:txBody>
      </p:sp>
      <p:graphicFrame>
        <p:nvGraphicFramePr>
          <p:cNvPr id="13" name="Content Placeholder 14" descr="Staff hear about the conduct indirectly (e.g., news report, community gossip)&#10;Staff member witnesses harassing conduct&#10;Student or parent shares concerns with principal, teacher, or other school staff&#10;Student or parent files a complaint" title="Examples of actual notice of harassment"/>
          <p:cNvGraphicFramePr>
            <a:graphicFrameLocks noGrp="1"/>
          </p:cNvGraphicFramePr>
          <p:nvPr>
            <p:ph sz="half" idx="1"/>
            <p:extLst>
              <p:ext uri="{D42A27DB-BD31-4B8C-83A1-F6EECF244321}">
                <p14:modId xmlns:p14="http://schemas.microsoft.com/office/powerpoint/2010/main" val="3096487636"/>
              </p:ext>
            </p:extLst>
          </p:nvPr>
        </p:nvGraphicFramePr>
        <p:xfrm>
          <a:off x="522425" y="4533784"/>
          <a:ext cx="8968786" cy="1989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977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22" presetClass="entr" presetSubtype="1"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up)">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graphicEl>
                                              <a:dgm id="{FAC25196-984A-4956-87DE-BC06783FABEA}"/>
                                            </p:graphic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graphicEl>
                                              <a:dgm id="{36CCA65D-DCEC-4C43-9D88-29A27B49C148}"/>
                                            </p:graphic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graphicEl>
                                              <a:dgm id="{6E9C20A6-37CA-4CE8-90D2-06A234A6F91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animBg="1"/>
      <p:bldGraphic spid="13" grpId="0">
        <p:bldSub>
          <a:bldDgm bld="one" rev="1"/>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OFFICE OF SUPERINTENDENT OF PUBLIC INSTRUCTION | March 2018</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21</a:t>
            </a:fld>
            <a:endParaRPr lang="en-US" dirty="0"/>
          </a:p>
        </p:txBody>
      </p:sp>
      <p:graphicFrame>
        <p:nvGraphicFramePr>
          <p:cNvPr id="13" name="Content Placeholder 14" descr="Staff hear about the conduct indirectly (e.g., news report, community gossip)&#10;Staff member witnesses harassing conduct&#10;Student or parent shares concerns with principal, teacher, or other school staff&#10;Student or parent files a complaint" title="Examples of actual notice of harassment"/>
          <p:cNvGraphicFramePr>
            <a:graphicFrameLocks noGrp="1"/>
          </p:cNvGraphicFramePr>
          <p:nvPr>
            <p:ph sz="half" idx="1"/>
            <p:extLst>
              <p:ext uri="{D42A27DB-BD31-4B8C-83A1-F6EECF244321}">
                <p14:modId xmlns:p14="http://schemas.microsoft.com/office/powerpoint/2010/main" val="2096787714"/>
              </p:ext>
            </p:extLst>
          </p:nvPr>
        </p:nvGraphicFramePr>
        <p:xfrm>
          <a:off x="154289" y="4328803"/>
          <a:ext cx="8968786" cy="2494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3111704" y="3966463"/>
            <a:ext cx="6487429" cy="446276"/>
          </a:xfrm>
          <a:prstGeom prst="rect">
            <a:avLst/>
          </a:prstGeom>
          <a:noFill/>
        </p:spPr>
        <p:txBody>
          <a:bodyPr wrap="square" rtlCol="0">
            <a:spAutoFit/>
          </a:bodyPr>
          <a:lstStyle/>
          <a:p>
            <a:r>
              <a:rPr lang="en-US" sz="2300" dirty="0" smtClean="0"/>
              <a:t>EXAMPLES OF </a:t>
            </a:r>
            <a:r>
              <a:rPr lang="en-US" sz="2300" b="1" dirty="0" smtClean="0">
                <a:solidFill>
                  <a:srgbClr val="AA4B32"/>
                </a:solidFill>
              </a:rPr>
              <a:t>ACTUAL NOTICE </a:t>
            </a:r>
            <a:r>
              <a:rPr lang="en-US" sz="2300" dirty="0" smtClean="0"/>
              <a:t>OF HARASSMENT:</a:t>
            </a:r>
          </a:p>
        </p:txBody>
      </p:sp>
      <p:sp>
        <p:nvSpPr>
          <p:cNvPr id="12" name="Bent Arrow 11" descr="Arrow pointing from &quot;knew&quot; to &quot;Examples of actual notice of harassment&quot;" title="Arrow"/>
          <p:cNvSpPr/>
          <p:nvPr/>
        </p:nvSpPr>
        <p:spPr>
          <a:xfrm rot="5400000">
            <a:off x="7424359" y="1999376"/>
            <a:ext cx="2272397" cy="934872"/>
          </a:xfrm>
          <a:prstGeom prst="bentArrow">
            <a:avLst>
              <a:gd name="adj1" fmla="val 21472"/>
              <a:gd name="adj2" fmla="val 24644"/>
              <a:gd name="adj3" fmla="val 33029"/>
              <a:gd name="adj4" fmla="val 43750"/>
            </a:avLst>
          </a:prstGeom>
          <a:solidFill>
            <a:srgbClr val="AA4B32"/>
          </a:solidFill>
          <a:ln>
            <a:solidFill>
              <a:schemeClr val="accent5">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3245607" y="707474"/>
            <a:ext cx="5413896" cy="2400657"/>
          </a:xfrm>
          <a:prstGeom prst="rect">
            <a:avLst/>
          </a:prstGeom>
          <a:noFill/>
        </p:spPr>
        <p:txBody>
          <a:bodyPr wrap="square" rtlCol="0">
            <a:spAutoFit/>
          </a:bodyPr>
          <a:lstStyle/>
          <a:p>
            <a:pPr>
              <a:lnSpc>
                <a:spcPts val="3600"/>
              </a:lnSpc>
            </a:pPr>
            <a:r>
              <a:rPr lang="en-US" sz="3200" dirty="0"/>
              <a:t>A school has notice if a </a:t>
            </a:r>
            <a:r>
              <a:rPr lang="en-US" sz="3200" dirty="0" smtClean="0"/>
              <a:t>responsible </a:t>
            </a:r>
            <a:r>
              <a:rPr lang="en-US" sz="3200" dirty="0"/>
              <a:t>employee </a:t>
            </a:r>
            <a:r>
              <a:rPr lang="en-US" sz="3200" b="1" dirty="0" smtClean="0">
                <a:solidFill>
                  <a:srgbClr val="AA4B32"/>
                </a:solidFill>
              </a:rPr>
              <a:t>knew</a:t>
            </a:r>
            <a:r>
              <a:rPr lang="en-US" sz="3200" dirty="0"/>
              <a:t>, </a:t>
            </a:r>
            <a:r>
              <a:rPr lang="en-US" sz="3200" dirty="0" smtClean="0"/>
              <a:t>    or </a:t>
            </a:r>
            <a:r>
              <a:rPr lang="en-US" sz="3200" dirty="0"/>
              <a:t>in the exercise of reasonable care </a:t>
            </a:r>
            <a:r>
              <a:rPr lang="en-US" sz="3200" dirty="0" smtClean="0"/>
              <a:t>should </a:t>
            </a:r>
            <a:r>
              <a:rPr lang="en-US" sz="3200" dirty="0"/>
              <a:t>have known, </a:t>
            </a:r>
            <a:r>
              <a:rPr lang="en-US" sz="3200" dirty="0" smtClean="0"/>
              <a:t> about </a:t>
            </a:r>
            <a:r>
              <a:rPr lang="en-US" sz="3200" dirty="0"/>
              <a:t>the harassment</a:t>
            </a:r>
            <a:r>
              <a:rPr lang="en-US" sz="3200" dirty="0" smtClean="0"/>
              <a:t>.</a:t>
            </a:r>
            <a:endParaRPr lang="en-US" sz="3200" dirty="0"/>
          </a:p>
        </p:txBody>
      </p:sp>
      <p:sp>
        <p:nvSpPr>
          <p:cNvPr id="8" name="Title 7"/>
          <p:cNvSpPr>
            <a:spLocks noGrp="1"/>
          </p:cNvSpPr>
          <p:nvPr>
            <p:ph type="title"/>
          </p:nvPr>
        </p:nvSpPr>
        <p:spPr>
          <a:xfrm>
            <a:off x="208105" y="731512"/>
            <a:ext cx="2727495" cy="2331501"/>
          </a:xfrm>
        </p:spPr>
        <p:txBody>
          <a:bodyPr>
            <a:normAutofit/>
          </a:bodyPr>
          <a:lstStyle/>
          <a:p>
            <a:pPr algn="ctr"/>
            <a:r>
              <a:rPr lang="en-US" sz="5400" b="1" dirty="0" smtClean="0"/>
              <a:t>When am I on notice? </a:t>
            </a:r>
            <a:endParaRPr lang="en-US" sz="5400" b="1" dirty="0"/>
          </a:p>
        </p:txBody>
      </p:sp>
    </p:spTree>
    <p:extLst>
      <p:ext uri="{BB962C8B-B14F-4D97-AF65-F5344CB8AC3E}">
        <p14:creationId xmlns:p14="http://schemas.microsoft.com/office/powerpoint/2010/main" val="21878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graphicEl>
                                              <a:dgm id="{81F30EA3-D98F-4C53-B83C-AD4982415F3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graphicEl>
                                              <a:dgm id="{FAC25196-984A-4956-87DE-BC06783FABE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graphicEl>
                                              <a:dgm id="{36CCA65D-DCEC-4C43-9D88-29A27B49C14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graphicEl>
                                              <a:dgm id="{6E9C20A6-37CA-4CE8-90D2-06A234A6F91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Dgm bld="one" rev="1"/>
        </p:bldSub>
      </p:bldGraphic>
      <p:bldP spid="14"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OFFICE OF SUPERINTENDENT OF PUBLIC INSTRUCTION | March 2018</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22</a:t>
            </a:fld>
            <a:endParaRPr lang="en-US" dirty="0"/>
          </a:p>
        </p:txBody>
      </p:sp>
      <p:graphicFrame>
        <p:nvGraphicFramePr>
          <p:cNvPr id="11" name="Content Placeholder 14" descr="During activities under staff supervision (e.g., recess, classroom, cafeteria)&#10;Students are referred for discipline for harassing conduct&#10;Graffiti in public areas&#10;Conduct is happening openly in the hallways or during school activities" title="Examples when staff should be aware of harassment"/>
          <p:cNvGraphicFramePr>
            <a:graphicFrameLocks/>
          </p:cNvGraphicFramePr>
          <p:nvPr>
            <p:extLst>
              <p:ext uri="{D42A27DB-BD31-4B8C-83A1-F6EECF244321}">
                <p14:modId xmlns:p14="http://schemas.microsoft.com/office/powerpoint/2010/main" val="721645510"/>
              </p:ext>
            </p:extLst>
          </p:nvPr>
        </p:nvGraphicFramePr>
        <p:xfrm>
          <a:off x="98557" y="4295294"/>
          <a:ext cx="8968786" cy="2494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3299744" y="3745944"/>
            <a:ext cx="5659557" cy="800219"/>
          </a:xfrm>
          <a:prstGeom prst="rect">
            <a:avLst/>
          </a:prstGeom>
          <a:noFill/>
        </p:spPr>
        <p:txBody>
          <a:bodyPr wrap="square" rtlCol="0">
            <a:spAutoFit/>
          </a:bodyPr>
          <a:lstStyle/>
          <a:p>
            <a:pPr algn="r"/>
            <a:r>
              <a:rPr lang="en-US" sz="2300" dirty="0" smtClean="0"/>
              <a:t>EXAMPLES </a:t>
            </a:r>
            <a:r>
              <a:rPr lang="en-US" sz="2300" dirty="0"/>
              <a:t>WHEN STAFF </a:t>
            </a:r>
            <a:r>
              <a:rPr lang="en-US" sz="2300" b="1" dirty="0" smtClean="0">
                <a:solidFill>
                  <a:schemeClr val="accent3">
                    <a:lumMod val="75000"/>
                  </a:schemeClr>
                </a:solidFill>
              </a:rPr>
              <a:t>SHOULD BE AWARE </a:t>
            </a:r>
            <a:r>
              <a:rPr lang="en-US" sz="2300" dirty="0" smtClean="0"/>
              <a:t>OF HARASSMENT:</a:t>
            </a:r>
          </a:p>
        </p:txBody>
      </p:sp>
      <p:sp>
        <p:nvSpPr>
          <p:cNvPr id="15" name="Bent Arrow 14" descr="Arrow pointing from &quot;should have known&quot; to &quot;Examples when staff should be aware of harassment&quot;" title="Arrow"/>
          <p:cNvSpPr/>
          <p:nvPr/>
        </p:nvSpPr>
        <p:spPr>
          <a:xfrm rot="5400000">
            <a:off x="7400092" y="2525204"/>
            <a:ext cx="1465577" cy="905189"/>
          </a:xfrm>
          <a:prstGeom prst="bentArrow">
            <a:avLst>
              <a:gd name="adj1" fmla="val 21472"/>
              <a:gd name="adj2" fmla="val 24644"/>
              <a:gd name="adj3" fmla="val 33029"/>
              <a:gd name="adj4" fmla="val 43750"/>
            </a:avLst>
          </a:prstGeom>
          <a:solidFill>
            <a:srgbClr val="798222"/>
          </a:solidFill>
          <a:ln>
            <a:solidFill>
              <a:srgbClr val="636A1C"/>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3245607" y="707474"/>
            <a:ext cx="5413896" cy="2400657"/>
          </a:xfrm>
          <a:prstGeom prst="rect">
            <a:avLst/>
          </a:prstGeom>
          <a:noFill/>
        </p:spPr>
        <p:txBody>
          <a:bodyPr wrap="square" rtlCol="0">
            <a:spAutoFit/>
          </a:bodyPr>
          <a:lstStyle/>
          <a:p>
            <a:pPr>
              <a:lnSpc>
                <a:spcPts val="3600"/>
              </a:lnSpc>
            </a:pPr>
            <a:r>
              <a:rPr lang="en-US" sz="3200" dirty="0"/>
              <a:t>A school has notice if a responsible employee knew, </a:t>
            </a:r>
            <a:r>
              <a:rPr lang="en-US" sz="3200" dirty="0" smtClean="0"/>
              <a:t>    or </a:t>
            </a:r>
            <a:r>
              <a:rPr lang="en-US" sz="3200" dirty="0"/>
              <a:t>in the exercise of reasonable care </a:t>
            </a:r>
            <a:r>
              <a:rPr lang="en-US" sz="3200" b="1" dirty="0" smtClean="0">
                <a:solidFill>
                  <a:srgbClr val="798222"/>
                </a:solidFill>
              </a:rPr>
              <a:t>should </a:t>
            </a:r>
            <a:r>
              <a:rPr lang="en-US" sz="3200" b="1" dirty="0">
                <a:solidFill>
                  <a:srgbClr val="798222"/>
                </a:solidFill>
              </a:rPr>
              <a:t>have known</a:t>
            </a:r>
            <a:r>
              <a:rPr lang="en-US" sz="3200" dirty="0"/>
              <a:t>, </a:t>
            </a:r>
            <a:r>
              <a:rPr lang="en-US" sz="3200" dirty="0" smtClean="0"/>
              <a:t> about </a:t>
            </a:r>
            <a:r>
              <a:rPr lang="en-US" sz="3200" dirty="0"/>
              <a:t>the harassment</a:t>
            </a:r>
            <a:r>
              <a:rPr lang="en-US" sz="3200" dirty="0" smtClean="0"/>
              <a:t>.</a:t>
            </a:r>
            <a:endParaRPr lang="en-US" sz="3200" dirty="0"/>
          </a:p>
        </p:txBody>
      </p:sp>
      <p:sp>
        <p:nvSpPr>
          <p:cNvPr id="8" name="Title 7"/>
          <p:cNvSpPr>
            <a:spLocks noGrp="1"/>
          </p:cNvSpPr>
          <p:nvPr>
            <p:ph type="title"/>
          </p:nvPr>
        </p:nvSpPr>
        <p:spPr>
          <a:xfrm>
            <a:off x="211540" y="777013"/>
            <a:ext cx="2724060" cy="2286000"/>
          </a:xfrm>
        </p:spPr>
        <p:txBody>
          <a:bodyPr>
            <a:normAutofit/>
          </a:bodyPr>
          <a:lstStyle/>
          <a:p>
            <a:pPr algn="ctr"/>
            <a:r>
              <a:rPr lang="en-US" sz="5400" b="1" dirty="0" smtClean="0"/>
              <a:t>When am I on notice?  </a:t>
            </a:r>
            <a:endParaRPr lang="en-US" sz="5400" b="1" dirty="0"/>
          </a:p>
        </p:txBody>
      </p:sp>
    </p:spTree>
    <p:extLst>
      <p:ext uri="{BB962C8B-B14F-4D97-AF65-F5344CB8AC3E}">
        <p14:creationId xmlns:p14="http://schemas.microsoft.com/office/powerpoint/2010/main" val="397299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dgm id="{81F30EA3-D98F-4C53-B83C-AD4982415F3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graphicEl>
                                              <a:dgm id="{FAC25196-984A-4956-87DE-BC06783FABE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graphicEl>
                                              <a:dgm id="{36CCA65D-DCEC-4C43-9D88-29A27B49C14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graphicEl>
                                              <a:dgm id="{6E9C20A6-37CA-4CE8-90D2-06A234A6F91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rev="1"/>
        </p:bldSub>
      </p:bldGraphic>
      <p:bldP spid="14" grpId="0"/>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1157" y="2026808"/>
            <a:ext cx="4869180" cy="3568092"/>
          </a:xfrm>
        </p:spPr>
        <p:txBody>
          <a:bodyPr>
            <a:normAutofit/>
          </a:bodyPr>
          <a:lstStyle/>
          <a:p>
            <a:endParaRPr lang="en-US" sz="1800" b="1" dirty="0" smtClean="0"/>
          </a:p>
          <a:p>
            <a:pPr marL="630237" indent="-514350">
              <a:buFont typeface="+mj-lt"/>
              <a:buAutoNum type="arabicPeriod"/>
            </a:pPr>
            <a:r>
              <a:rPr lang="en-US" sz="3200" b="1" dirty="0" smtClean="0">
                <a:solidFill>
                  <a:srgbClr val="3A6983"/>
                </a:solidFill>
              </a:rPr>
              <a:t>AFFIRM</a:t>
            </a:r>
            <a:r>
              <a:rPr lang="en-US" sz="3200" dirty="0" smtClean="0"/>
              <a:t> </a:t>
            </a:r>
          </a:p>
          <a:p>
            <a:pPr marL="630237" indent="-514350">
              <a:buFont typeface="+mj-lt"/>
              <a:buAutoNum type="arabicPeriod"/>
            </a:pPr>
            <a:r>
              <a:rPr lang="en-US" sz="3200" b="1" dirty="0" smtClean="0">
                <a:solidFill>
                  <a:srgbClr val="3A6983"/>
                </a:solidFill>
              </a:rPr>
              <a:t>INFORM</a:t>
            </a:r>
          </a:p>
          <a:p>
            <a:pPr marL="630237" indent="-514350">
              <a:buFont typeface="+mj-lt"/>
              <a:buAutoNum type="arabicPeriod"/>
            </a:pPr>
            <a:r>
              <a:rPr lang="en-US" sz="3200" b="1" dirty="0" smtClean="0">
                <a:solidFill>
                  <a:srgbClr val="3A6983"/>
                </a:solidFill>
              </a:rPr>
              <a:t>REPORT</a:t>
            </a:r>
          </a:p>
          <a:p>
            <a:endParaRPr lang="en-US" sz="3200" dirty="0"/>
          </a:p>
        </p:txBody>
      </p:sp>
      <p:sp>
        <p:nvSpPr>
          <p:cNvPr id="4" name="Text Placeholder 3"/>
          <p:cNvSpPr>
            <a:spLocks noGrp="1"/>
          </p:cNvSpPr>
          <p:nvPr>
            <p:ph type="body" sz="half" idx="2"/>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OFFICE OF SUPERINTENDENT OF PUBLIC INSTRUCTION | March 2018</a:t>
            </a:r>
            <a:endParaRPr lang="en-US" dirty="0" smtClean="0"/>
          </a:p>
        </p:txBody>
      </p:sp>
      <p:sp>
        <p:nvSpPr>
          <p:cNvPr id="6" name="Slide Number Placeholder 5"/>
          <p:cNvSpPr>
            <a:spLocks noGrp="1"/>
          </p:cNvSpPr>
          <p:nvPr>
            <p:ph type="sldNum" sz="quarter" idx="12"/>
          </p:nvPr>
        </p:nvSpPr>
        <p:spPr/>
        <p:txBody>
          <a:bodyPr/>
          <a:lstStyle/>
          <a:p>
            <a:fld id="{4FAB73BC-B049-4115-A692-8D63A059BFB8}" type="slidenum">
              <a:rPr lang="en-US" smtClean="0"/>
              <a:pPr/>
              <a:t>23</a:t>
            </a:fld>
            <a:endParaRPr lang="en-US" dirty="0"/>
          </a:p>
        </p:txBody>
      </p:sp>
      <p:sp>
        <p:nvSpPr>
          <p:cNvPr id="7" name="Title 7"/>
          <p:cNvSpPr>
            <a:spLocks noGrp="1"/>
          </p:cNvSpPr>
          <p:nvPr>
            <p:ph type="title"/>
          </p:nvPr>
        </p:nvSpPr>
        <p:spPr>
          <a:xfrm>
            <a:off x="342900" y="594359"/>
            <a:ext cx="2400300" cy="2286000"/>
          </a:xfrm>
        </p:spPr>
        <p:txBody>
          <a:bodyPr>
            <a:normAutofit/>
          </a:bodyPr>
          <a:lstStyle/>
          <a:p>
            <a:pPr algn="ctr"/>
            <a:r>
              <a:rPr lang="en-US" sz="5400" b="1" dirty="0" smtClean="0"/>
              <a:t>Receipt of a Report</a:t>
            </a:r>
            <a:endParaRPr lang="en-US" sz="5400" b="1" dirty="0"/>
          </a:p>
        </p:txBody>
      </p:sp>
      <p:sp>
        <p:nvSpPr>
          <p:cNvPr id="2" name="Rectangle 1"/>
          <p:cNvSpPr/>
          <p:nvPr/>
        </p:nvSpPr>
        <p:spPr>
          <a:xfrm>
            <a:off x="3437817" y="272482"/>
            <a:ext cx="5345573" cy="1754326"/>
          </a:xfrm>
          <a:prstGeom prst="rect">
            <a:avLst/>
          </a:prstGeom>
        </p:spPr>
        <p:txBody>
          <a:bodyPr wrap="square">
            <a:spAutoFit/>
          </a:bodyPr>
          <a:lstStyle/>
          <a:p>
            <a:r>
              <a:rPr lang="en-US" sz="3600" b="1" dirty="0"/>
              <a:t>What to do when you receive actual notice of discrimination?</a:t>
            </a:r>
          </a:p>
        </p:txBody>
      </p:sp>
    </p:spTree>
    <p:extLst>
      <p:ext uri="{BB962C8B-B14F-4D97-AF65-F5344CB8AC3E}">
        <p14:creationId xmlns:p14="http://schemas.microsoft.com/office/powerpoint/2010/main" val="3009722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6013" y="2063912"/>
            <a:ext cx="4869180" cy="4150144"/>
          </a:xfrm>
        </p:spPr>
        <p:txBody>
          <a:bodyPr>
            <a:normAutofit/>
          </a:bodyPr>
          <a:lstStyle/>
          <a:p>
            <a:endParaRPr lang="en-US" sz="1800" b="1" dirty="0" smtClean="0"/>
          </a:p>
          <a:p>
            <a:pPr marL="630237" indent="-514350">
              <a:buFont typeface="+mj-lt"/>
              <a:buAutoNum type="arabicPeriod"/>
            </a:pPr>
            <a:r>
              <a:rPr lang="en-US" sz="3200" b="1" dirty="0" smtClean="0">
                <a:solidFill>
                  <a:srgbClr val="3A6983"/>
                </a:solidFill>
              </a:rPr>
              <a:t>AFFIRM</a:t>
            </a:r>
            <a:r>
              <a:rPr lang="en-US" sz="3200" dirty="0" smtClean="0"/>
              <a:t> </a:t>
            </a:r>
          </a:p>
          <a:p>
            <a:pPr marL="341313" indent="-225425">
              <a:buFont typeface="Wingdings" panose="05000000000000000000" pitchFamily="2" charset="2"/>
              <a:buChar char="§"/>
            </a:pPr>
            <a:r>
              <a:rPr lang="en-US" sz="2400" b="1" dirty="0"/>
              <a:t>LISTEN</a:t>
            </a:r>
            <a:r>
              <a:rPr lang="en-US" sz="2400" dirty="0"/>
              <a:t> without judgment. </a:t>
            </a:r>
            <a:endParaRPr lang="en-US" sz="2400" dirty="0" smtClean="0"/>
          </a:p>
          <a:p>
            <a:pPr marL="341313" indent="-225425">
              <a:buFont typeface="Wingdings" panose="05000000000000000000" pitchFamily="2" charset="2"/>
              <a:buChar char="§"/>
            </a:pPr>
            <a:r>
              <a:rPr lang="en-US" sz="2400" b="1" dirty="0" smtClean="0"/>
              <a:t>SUPPORT</a:t>
            </a:r>
            <a:r>
              <a:rPr lang="en-US" sz="2400" dirty="0" smtClean="0"/>
              <a:t> </a:t>
            </a:r>
            <a:r>
              <a:rPr lang="en-US" sz="2400" dirty="0"/>
              <a:t>the </a:t>
            </a:r>
            <a:r>
              <a:rPr lang="en-US" sz="2400" dirty="0" smtClean="0"/>
              <a:t>student </a:t>
            </a:r>
            <a:r>
              <a:rPr lang="en-US" sz="2400" dirty="0"/>
              <a:t>by responding to their disclosure appropriately. </a:t>
            </a:r>
            <a:endParaRPr lang="en-US" sz="2400" dirty="0" smtClean="0"/>
          </a:p>
          <a:p>
            <a:pPr marL="0" indent="0">
              <a:buNone/>
            </a:pPr>
            <a:r>
              <a:rPr lang="en-US" sz="2400" dirty="0" smtClean="0">
                <a:sym typeface="Wingdings" panose="05000000000000000000" pitchFamily="2" charset="2"/>
              </a:rPr>
              <a:t>       </a:t>
            </a:r>
            <a:r>
              <a:rPr lang="en-US" sz="2400" dirty="0" smtClean="0"/>
              <a:t>“</a:t>
            </a:r>
            <a:r>
              <a:rPr lang="en-US" sz="2400" dirty="0"/>
              <a:t>I’m sorry you’re going through a difficult time.” </a:t>
            </a:r>
            <a:endParaRPr lang="en-US" sz="2400" dirty="0" smtClean="0"/>
          </a:p>
          <a:p>
            <a:pPr marL="0" indent="0">
              <a:buNone/>
            </a:pPr>
            <a:r>
              <a:rPr lang="en-US" sz="2400" dirty="0" smtClean="0"/>
              <a:t>“</a:t>
            </a:r>
            <a:r>
              <a:rPr lang="en-US" sz="2400" dirty="0"/>
              <a:t>What would be helpful to you right now?” </a:t>
            </a:r>
          </a:p>
        </p:txBody>
      </p:sp>
      <p:sp>
        <p:nvSpPr>
          <p:cNvPr id="4" name="Text Placeholder 3"/>
          <p:cNvSpPr>
            <a:spLocks noGrp="1"/>
          </p:cNvSpPr>
          <p:nvPr>
            <p:ph type="body" sz="half" idx="2"/>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OFFICE OF SUPERINTENDENT OF PUBLIC INSTRUCTION | March 2018</a:t>
            </a:r>
            <a:endParaRPr lang="en-US" dirty="0" smtClean="0"/>
          </a:p>
        </p:txBody>
      </p:sp>
      <p:sp>
        <p:nvSpPr>
          <p:cNvPr id="6" name="Slide Number Placeholder 5"/>
          <p:cNvSpPr>
            <a:spLocks noGrp="1"/>
          </p:cNvSpPr>
          <p:nvPr>
            <p:ph type="sldNum" sz="quarter" idx="12"/>
          </p:nvPr>
        </p:nvSpPr>
        <p:spPr/>
        <p:txBody>
          <a:bodyPr/>
          <a:lstStyle/>
          <a:p>
            <a:fld id="{4FAB73BC-B049-4115-A692-8D63A059BFB8}" type="slidenum">
              <a:rPr lang="en-US" smtClean="0"/>
              <a:pPr/>
              <a:t>24</a:t>
            </a:fld>
            <a:endParaRPr lang="en-US" dirty="0"/>
          </a:p>
        </p:txBody>
      </p:sp>
      <p:sp>
        <p:nvSpPr>
          <p:cNvPr id="7" name="Title 7"/>
          <p:cNvSpPr>
            <a:spLocks noGrp="1"/>
          </p:cNvSpPr>
          <p:nvPr>
            <p:ph type="title"/>
          </p:nvPr>
        </p:nvSpPr>
        <p:spPr>
          <a:xfrm>
            <a:off x="342900" y="594359"/>
            <a:ext cx="2400300" cy="2286000"/>
          </a:xfrm>
        </p:spPr>
        <p:txBody>
          <a:bodyPr>
            <a:normAutofit/>
          </a:bodyPr>
          <a:lstStyle/>
          <a:p>
            <a:pPr algn="ctr"/>
            <a:r>
              <a:rPr lang="en-US" sz="5400" b="1" dirty="0" smtClean="0"/>
              <a:t>Receipt of a Report</a:t>
            </a:r>
            <a:endParaRPr lang="en-US" sz="5400" b="1" dirty="0"/>
          </a:p>
        </p:txBody>
      </p:sp>
      <p:sp>
        <p:nvSpPr>
          <p:cNvPr id="2" name="Rectangle 1"/>
          <p:cNvSpPr/>
          <p:nvPr/>
        </p:nvSpPr>
        <p:spPr>
          <a:xfrm>
            <a:off x="3437817" y="272482"/>
            <a:ext cx="5345573" cy="1754326"/>
          </a:xfrm>
          <a:prstGeom prst="rect">
            <a:avLst/>
          </a:prstGeom>
        </p:spPr>
        <p:txBody>
          <a:bodyPr wrap="square">
            <a:spAutoFit/>
          </a:bodyPr>
          <a:lstStyle/>
          <a:p>
            <a:r>
              <a:rPr lang="en-US" sz="3600" b="1" dirty="0"/>
              <a:t>What to do when you receive actual notice of discrimination?</a:t>
            </a:r>
          </a:p>
        </p:txBody>
      </p:sp>
    </p:spTree>
    <p:extLst>
      <p:ext uri="{BB962C8B-B14F-4D97-AF65-F5344CB8AC3E}">
        <p14:creationId xmlns:p14="http://schemas.microsoft.com/office/powerpoint/2010/main" val="3381852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6013" y="2063912"/>
            <a:ext cx="4869180" cy="2057327"/>
          </a:xfrm>
        </p:spPr>
        <p:txBody>
          <a:bodyPr>
            <a:normAutofit/>
          </a:bodyPr>
          <a:lstStyle/>
          <a:p>
            <a:endParaRPr lang="en-US" sz="1800" b="1" dirty="0" smtClean="0"/>
          </a:p>
          <a:p>
            <a:pPr marL="630237" indent="-514350">
              <a:buFont typeface="+mj-lt"/>
              <a:buAutoNum type="arabicPeriod" startAt="2"/>
            </a:pPr>
            <a:r>
              <a:rPr lang="en-US" sz="3200" b="1" dirty="0" smtClean="0">
                <a:solidFill>
                  <a:srgbClr val="3A6983"/>
                </a:solidFill>
              </a:rPr>
              <a:t>INFORM</a:t>
            </a:r>
          </a:p>
          <a:p>
            <a:pPr marL="0" indent="0">
              <a:buNone/>
            </a:pPr>
            <a:endParaRPr lang="en-US" sz="3200" dirty="0" smtClean="0"/>
          </a:p>
          <a:p>
            <a:pPr marL="0" indent="0">
              <a:buNone/>
            </a:pPr>
            <a:endParaRPr lang="en-US" sz="3200" dirty="0"/>
          </a:p>
        </p:txBody>
      </p:sp>
      <p:sp>
        <p:nvSpPr>
          <p:cNvPr id="4" name="Text Placeholder 3"/>
          <p:cNvSpPr>
            <a:spLocks noGrp="1"/>
          </p:cNvSpPr>
          <p:nvPr>
            <p:ph type="body" sz="half" idx="2"/>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OFFICE OF SUPERINTENDENT OF PUBLIC INSTRUCTION | March 2018</a:t>
            </a:r>
            <a:endParaRPr lang="en-US" dirty="0" smtClean="0"/>
          </a:p>
        </p:txBody>
      </p:sp>
      <p:sp>
        <p:nvSpPr>
          <p:cNvPr id="6" name="Slide Number Placeholder 5"/>
          <p:cNvSpPr>
            <a:spLocks noGrp="1"/>
          </p:cNvSpPr>
          <p:nvPr>
            <p:ph type="sldNum" sz="quarter" idx="12"/>
          </p:nvPr>
        </p:nvSpPr>
        <p:spPr/>
        <p:txBody>
          <a:bodyPr/>
          <a:lstStyle/>
          <a:p>
            <a:fld id="{4FAB73BC-B049-4115-A692-8D63A059BFB8}" type="slidenum">
              <a:rPr lang="en-US" smtClean="0"/>
              <a:pPr/>
              <a:t>25</a:t>
            </a:fld>
            <a:endParaRPr lang="en-US" dirty="0"/>
          </a:p>
        </p:txBody>
      </p:sp>
      <p:sp>
        <p:nvSpPr>
          <p:cNvPr id="7" name="Title 7"/>
          <p:cNvSpPr>
            <a:spLocks noGrp="1"/>
          </p:cNvSpPr>
          <p:nvPr>
            <p:ph type="title"/>
          </p:nvPr>
        </p:nvSpPr>
        <p:spPr>
          <a:xfrm>
            <a:off x="342900" y="594359"/>
            <a:ext cx="2400300" cy="2286000"/>
          </a:xfrm>
        </p:spPr>
        <p:txBody>
          <a:bodyPr>
            <a:normAutofit/>
          </a:bodyPr>
          <a:lstStyle/>
          <a:p>
            <a:pPr algn="ctr"/>
            <a:r>
              <a:rPr lang="en-US" sz="5400" b="1" dirty="0" smtClean="0"/>
              <a:t>Receipt of a Report</a:t>
            </a:r>
            <a:endParaRPr lang="en-US" sz="5400" b="1" dirty="0"/>
          </a:p>
        </p:txBody>
      </p:sp>
      <p:sp>
        <p:nvSpPr>
          <p:cNvPr id="2" name="Rectangle 1"/>
          <p:cNvSpPr/>
          <p:nvPr/>
        </p:nvSpPr>
        <p:spPr>
          <a:xfrm>
            <a:off x="3437817" y="272482"/>
            <a:ext cx="5345573" cy="1754326"/>
          </a:xfrm>
          <a:prstGeom prst="rect">
            <a:avLst/>
          </a:prstGeom>
        </p:spPr>
        <p:txBody>
          <a:bodyPr wrap="square">
            <a:spAutoFit/>
          </a:bodyPr>
          <a:lstStyle/>
          <a:p>
            <a:r>
              <a:rPr lang="en-US" sz="3600" b="1" dirty="0"/>
              <a:t>What to do when you receive actual notice of discrimination?</a:t>
            </a:r>
          </a:p>
        </p:txBody>
      </p:sp>
      <p:sp>
        <p:nvSpPr>
          <p:cNvPr id="8" name="Rectangle 7"/>
          <p:cNvSpPr/>
          <p:nvPr/>
        </p:nvSpPr>
        <p:spPr>
          <a:xfrm>
            <a:off x="3676013" y="3156768"/>
            <a:ext cx="5107377" cy="2616101"/>
          </a:xfrm>
          <a:prstGeom prst="rect">
            <a:avLst/>
          </a:prstGeom>
        </p:spPr>
        <p:txBody>
          <a:bodyPr wrap="square">
            <a:spAutoFit/>
          </a:bodyPr>
          <a:lstStyle/>
          <a:p>
            <a:pPr marL="342900" indent="-342900">
              <a:buFont typeface="Wingdings" panose="05000000000000000000" pitchFamily="2" charset="2"/>
              <a:buChar char="§"/>
            </a:pPr>
            <a:r>
              <a:rPr lang="en-US" sz="2800" dirty="0"/>
              <a:t>If you are a Responsible Employee, in addition to affirming, </a:t>
            </a:r>
            <a:r>
              <a:rPr lang="en-US" sz="2800" dirty="0" smtClean="0"/>
              <a:t>when appropriate, inform </a:t>
            </a:r>
            <a:r>
              <a:rPr lang="en-US" sz="2800" dirty="0"/>
              <a:t>the student of </a:t>
            </a:r>
            <a:r>
              <a:rPr lang="en-US" sz="2800" b="1" dirty="0"/>
              <a:t>your role and reporting obligations. </a:t>
            </a:r>
          </a:p>
          <a:p>
            <a:r>
              <a:rPr lang="en-US" sz="2400" b="1" dirty="0"/>
              <a:t> </a:t>
            </a:r>
          </a:p>
        </p:txBody>
      </p:sp>
    </p:spTree>
    <p:extLst>
      <p:ext uri="{BB962C8B-B14F-4D97-AF65-F5344CB8AC3E}">
        <p14:creationId xmlns:p14="http://schemas.microsoft.com/office/powerpoint/2010/main" val="569791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6013" y="2063912"/>
            <a:ext cx="4869180" cy="1104801"/>
          </a:xfrm>
        </p:spPr>
        <p:txBody>
          <a:bodyPr>
            <a:normAutofit/>
          </a:bodyPr>
          <a:lstStyle/>
          <a:p>
            <a:endParaRPr lang="en-US" sz="1800" b="1" dirty="0" smtClean="0"/>
          </a:p>
          <a:p>
            <a:pPr marL="630237" indent="-514350">
              <a:buFont typeface="+mj-lt"/>
              <a:buAutoNum type="arabicPeriod" startAt="2"/>
            </a:pPr>
            <a:r>
              <a:rPr lang="en-US" sz="3200" b="1" dirty="0" smtClean="0">
                <a:solidFill>
                  <a:srgbClr val="3A6983"/>
                </a:solidFill>
              </a:rPr>
              <a:t>INFORM</a:t>
            </a:r>
          </a:p>
          <a:p>
            <a:pPr marL="0" indent="0">
              <a:buNone/>
            </a:pPr>
            <a:endParaRPr lang="en-US" sz="3200" dirty="0"/>
          </a:p>
        </p:txBody>
      </p:sp>
      <p:sp>
        <p:nvSpPr>
          <p:cNvPr id="4" name="Text Placeholder 3"/>
          <p:cNvSpPr>
            <a:spLocks noGrp="1"/>
          </p:cNvSpPr>
          <p:nvPr>
            <p:ph type="body" sz="half" idx="2"/>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OFFICE OF SUPERINTENDENT OF PUBLIC INSTRUCTION | March 2018</a:t>
            </a:r>
            <a:endParaRPr lang="en-US" dirty="0" smtClean="0"/>
          </a:p>
        </p:txBody>
      </p:sp>
      <p:sp>
        <p:nvSpPr>
          <p:cNvPr id="6" name="Slide Number Placeholder 5"/>
          <p:cNvSpPr>
            <a:spLocks noGrp="1"/>
          </p:cNvSpPr>
          <p:nvPr>
            <p:ph type="sldNum" sz="quarter" idx="12"/>
          </p:nvPr>
        </p:nvSpPr>
        <p:spPr/>
        <p:txBody>
          <a:bodyPr/>
          <a:lstStyle/>
          <a:p>
            <a:fld id="{4FAB73BC-B049-4115-A692-8D63A059BFB8}" type="slidenum">
              <a:rPr lang="en-US" smtClean="0"/>
              <a:pPr/>
              <a:t>26</a:t>
            </a:fld>
            <a:endParaRPr lang="en-US" dirty="0"/>
          </a:p>
        </p:txBody>
      </p:sp>
      <p:sp>
        <p:nvSpPr>
          <p:cNvPr id="7" name="Title 7"/>
          <p:cNvSpPr>
            <a:spLocks noGrp="1"/>
          </p:cNvSpPr>
          <p:nvPr>
            <p:ph type="title"/>
          </p:nvPr>
        </p:nvSpPr>
        <p:spPr>
          <a:xfrm>
            <a:off x="342900" y="594359"/>
            <a:ext cx="2400300" cy="2286000"/>
          </a:xfrm>
        </p:spPr>
        <p:txBody>
          <a:bodyPr>
            <a:normAutofit/>
          </a:bodyPr>
          <a:lstStyle/>
          <a:p>
            <a:pPr algn="ctr"/>
            <a:r>
              <a:rPr lang="en-US" sz="5400" b="1" dirty="0" smtClean="0"/>
              <a:t>Receipt of a Report</a:t>
            </a:r>
            <a:endParaRPr lang="en-US" sz="5400" b="1" dirty="0"/>
          </a:p>
        </p:txBody>
      </p:sp>
      <p:sp>
        <p:nvSpPr>
          <p:cNvPr id="2" name="Rectangle 1"/>
          <p:cNvSpPr/>
          <p:nvPr/>
        </p:nvSpPr>
        <p:spPr>
          <a:xfrm>
            <a:off x="3437817" y="272482"/>
            <a:ext cx="5345573" cy="1754326"/>
          </a:xfrm>
          <a:prstGeom prst="rect">
            <a:avLst/>
          </a:prstGeom>
        </p:spPr>
        <p:txBody>
          <a:bodyPr wrap="square">
            <a:spAutoFit/>
          </a:bodyPr>
          <a:lstStyle/>
          <a:p>
            <a:r>
              <a:rPr lang="en-US" sz="3600" b="1" dirty="0"/>
              <a:t>What to do when you receive actual notice of discrimination?</a:t>
            </a:r>
          </a:p>
        </p:txBody>
      </p:sp>
      <p:sp>
        <p:nvSpPr>
          <p:cNvPr id="8" name="Rectangle 7"/>
          <p:cNvSpPr/>
          <p:nvPr/>
        </p:nvSpPr>
        <p:spPr>
          <a:xfrm>
            <a:off x="3437816" y="3071038"/>
            <a:ext cx="5345573" cy="3046988"/>
          </a:xfrm>
          <a:prstGeom prst="rect">
            <a:avLst/>
          </a:prstGeom>
        </p:spPr>
        <p:txBody>
          <a:bodyPr wrap="square">
            <a:spAutoFit/>
          </a:bodyPr>
          <a:lstStyle/>
          <a:p>
            <a:pPr marL="285750" indent="-285750">
              <a:buFont typeface="Wingdings" panose="05000000000000000000" pitchFamily="2" charset="2"/>
              <a:buChar char="§"/>
            </a:pPr>
            <a:r>
              <a:rPr lang="en-US" sz="2400" b="1" dirty="0" smtClean="0"/>
              <a:t>Prohibition on Discrimination, </a:t>
            </a:r>
            <a:r>
              <a:rPr lang="en-US" sz="2400" dirty="0" smtClean="0"/>
              <a:t>in age appropriate terms</a:t>
            </a:r>
          </a:p>
          <a:p>
            <a:pPr marL="285750" indent="-285750">
              <a:buFont typeface="Wingdings" panose="05000000000000000000" pitchFamily="2" charset="2"/>
              <a:buChar char="§"/>
            </a:pPr>
            <a:endParaRPr lang="en-US" sz="2400" b="1" dirty="0"/>
          </a:p>
          <a:p>
            <a:pPr marL="285750" indent="-285750">
              <a:buFont typeface="Wingdings" panose="05000000000000000000" pitchFamily="2" charset="2"/>
              <a:buChar char="§"/>
            </a:pPr>
            <a:r>
              <a:rPr lang="en-US" sz="2400" b="1" dirty="0" smtClean="0"/>
              <a:t>Complaint options, </a:t>
            </a:r>
            <a:r>
              <a:rPr lang="en-US" sz="2400" dirty="0" smtClean="0"/>
              <a:t>including providing the district’s complaint procedure</a:t>
            </a:r>
            <a:endParaRPr lang="en-US" sz="2400" b="1" dirty="0" smtClean="0"/>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r>
              <a:rPr lang="en-US" sz="2400" b="1" dirty="0" smtClean="0"/>
              <a:t>Support Services</a:t>
            </a:r>
            <a:r>
              <a:rPr lang="en-US" sz="2400" dirty="0" smtClean="0"/>
              <a:t>, such as </a:t>
            </a:r>
            <a:r>
              <a:rPr lang="en-US" sz="2400" dirty="0"/>
              <a:t>s</a:t>
            </a:r>
            <a:r>
              <a:rPr lang="en-US" sz="2400" dirty="0" smtClean="0"/>
              <a:t>chool </a:t>
            </a:r>
            <a:r>
              <a:rPr lang="en-US" sz="2400" dirty="0"/>
              <a:t>counseling or other support </a:t>
            </a:r>
            <a:r>
              <a:rPr lang="en-US" sz="2400" dirty="0" smtClean="0"/>
              <a:t>services</a:t>
            </a:r>
            <a:endParaRPr lang="en-US" sz="2400" dirty="0"/>
          </a:p>
        </p:txBody>
      </p:sp>
    </p:spTree>
    <p:extLst>
      <p:ext uri="{BB962C8B-B14F-4D97-AF65-F5344CB8AC3E}">
        <p14:creationId xmlns:p14="http://schemas.microsoft.com/office/powerpoint/2010/main" val="378141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6013" y="2063912"/>
            <a:ext cx="4869180" cy="1104801"/>
          </a:xfrm>
        </p:spPr>
        <p:txBody>
          <a:bodyPr>
            <a:normAutofit/>
          </a:bodyPr>
          <a:lstStyle/>
          <a:p>
            <a:endParaRPr lang="en-US" sz="1800" b="1" dirty="0" smtClean="0"/>
          </a:p>
          <a:p>
            <a:pPr marL="630237" indent="-514350">
              <a:buFont typeface="+mj-lt"/>
              <a:buAutoNum type="arabicPeriod" startAt="3"/>
            </a:pPr>
            <a:r>
              <a:rPr lang="en-US" sz="3200" b="1" dirty="0" smtClean="0">
                <a:solidFill>
                  <a:srgbClr val="3A6983"/>
                </a:solidFill>
              </a:rPr>
              <a:t>REPORT</a:t>
            </a:r>
          </a:p>
          <a:p>
            <a:endParaRPr lang="en-US" sz="3200" dirty="0"/>
          </a:p>
        </p:txBody>
      </p:sp>
      <p:sp>
        <p:nvSpPr>
          <p:cNvPr id="4" name="Text Placeholder 3"/>
          <p:cNvSpPr>
            <a:spLocks noGrp="1"/>
          </p:cNvSpPr>
          <p:nvPr>
            <p:ph type="body" sz="half" idx="2"/>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OFFICE OF SUPERINTENDENT OF PUBLIC INSTRUCTION | March 2018</a:t>
            </a:r>
            <a:endParaRPr lang="en-US" dirty="0" smtClean="0"/>
          </a:p>
        </p:txBody>
      </p:sp>
      <p:sp>
        <p:nvSpPr>
          <p:cNvPr id="6" name="Slide Number Placeholder 5"/>
          <p:cNvSpPr>
            <a:spLocks noGrp="1"/>
          </p:cNvSpPr>
          <p:nvPr>
            <p:ph type="sldNum" sz="quarter" idx="12"/>
          </p:nvPr>
        </p:nvSpPr>
        <p:spPr/>
        <p:txBody>
          <a:bodyPr/>
          <a:lstStyle/>
          <a:p>
            <a:fld id="{4FAB73BC-B049-4115-A692-8D63A059BFB8}" type="slidenum">
              <a:rPr lang="en-US" smtClean="0"/>
              <a:pPr/>
              <a:t>27</a:t>
            </a:fld>
            <a:endParaRPr lang="en-US" dirty="0"/>
          </a:p>
        </p:txBody>
      </p:sp>
      <p:sp>
        <p:nvSpPr>
          <p:cNvPr id="7" name="Title 7"/>
          <p:cNvSpPr>
            <a:spLocks noGrp="1"/>
          </p:cNvSpPr>
          <p:nvPr>
            <p:ph type="title"/>
          </p:nvPr>
        </p:nvSpPr>
        <p:spPr>
          <a:xfrm>
            <a:off x="342900" y="594359"/>
            <a:ext cx="2400300" cy="2286000"/>
          </a:xfrm>
        </p:spPr>
        <p:txBody>
          <a:bodyPr>
            <a:normAutofit/>
          </a:bodyPr>
          <a:lstStyle/>
          <a:p>
            <a:pPr algn="ctr"/>
            <a:r>
              <a:rPr lang="en-US" sz="5400" b="1" dirty="0" smtClean="0"/>
              <a:t>Receipt of a Report</a:t>
            </a:r>
            <a:endParaRPr lang="en-US" sz="5400" b="1" dirty="0"/>
          </a:p>
        </p:txBody>
      </p:sp>
      <p:sp>
        <p:nvSpPr>
          <p:cNvPr id="2" name="Rectangle 1"/>
          <p:cNvSpPr/>
          <p:nvPr/>
        </p:nvSpPr>
        <p:spPr>
          <a:xfrm>
            <a:off x="3437817" y="272482"/>
            <a:ext cx="5345573" cy="1754326"/>
          </a:xfrm>
          <a:prstGeom prst="rect">
            <a:avLst/>
          </a:prstGeom>
        </p:spPr>
        <p:txBody>
          <a:bodyPr wrap="square">
            <a:spAutoFit/>
          </a:bodyPr>
          <a:lstStyle/>
          <a:p>
            <a:r>
              <a:rPr lang="en-US" sz="3600" b="1" dirty="0"/>
              <a:t>What to do when you receive actual notice of discrimination?</a:t>
            </a:r>
          </a:p>
        </p:txBody>
      </p:sp>
      <p:sp>
        <p:nvSpPr>
          <p:cNvPr id="8" name="Rectangle 7"/>
          <p:cNvSpPr/>
          <p:nvPr/>
        </p:nvSpPr>
        <p:spPr>
          <a:xfrm>
            <a:off x="3437817" y="3168713"/>
            <a:ext cx="4572000" cy="3600986"/>
          </a:xfrm>
          <a:prstGeom prst="rect">
            <a:avLst/>
          </a:prstGeom>
        </p:spPr>
        <p:txBody>
          <a:bodyPr>
            <a:spAutoFit/>
          </a:bodyPr>
          <a:lstStyle/>
          <a:p>
            <a:pPr marL="285750" indent="-285750">
              <a:buFont typeface="Wingdings" panose="05000000000000000000" pitchFamily="2" charset="2"/>
              <a:buChar char="§"/>
            </a:pPr>
            <a:r>
              <a:rPr lang="en-US" sz="2400" dirty="0" smtClean="0"/>
              <a:t>Civil Rights Coordinator:</a:t>
            </a:r>
          </a:p>
          <a:p>
            <a:pPr algn="ctr"/>
            <a:r>
              <a:rPr lang="en-US" sz="2800" b="1" dirty="0" smtClean="0">
                <a:solidFill>
                  <a:srgbClr val="FF0000"/>
                </a:solidFill>
              </a:rPr>
              <a:t>[INSERT NAME]</a:t>
            </a:r>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r>
              <a:rPr lang="en-US" sz="2400" dirty="0" smtClean="0"/>
              <a:t>Title IX Coordinator:</a:t>
            </a:r>
          </a:p>
          <a:p>
            <a:pPr algn="ctr"/>
            <a:r>
              <a:rPr lang="en-US" sz="2800" b="1" dirty="0">
                <a:solidFill>
                  <a:srgbClr val="FF0000"/>
                </a:solidFill>
              </a:rPr>
              <a:t>[INSERT NAME</a:t>
            </a:r>
            <a:r>
              <a:rPr lang="en-US" sz="2800" b="1" dirty="0" smtClean="0">
                <a:solidFill>
                  <a:srgbClr val="FF0000"/>
                </a:solidFill>
              </a:rPr>
              <a:t>]</a:t>
            </a:r>
            <a:endParaRPr lang="en-US" sz="2800" dirty="0" smtClean="0"/>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r>
              <a:rPr lang="en-US" sz="2400" dirty="0" smtClean="0"/>
              <a:t>Section 504 Coordinator:</a:t>
            </a:r>
          </a:p>
          <a:p>
            <a:pPr algn="ctr"/>
            <a:r>
              <a:rPr lang="en-US" sz="2800" b="1" dirty="0">
                <a:solidFill>
                  <a:srgbClr val="FF0000"/>
                </a:solidFill>
              </a:rPr>
              <a:t>[INSERT NAME]</a:t>
            </a:r>
          </a:p>
          <a:p>
            <a:endParaRPr lang="en-US" sz="2400" dirty="0"/>
          </a:p>
        </p:txBody>
      </p:sp>
    </p:spTree>
    <p:extLst>
      <p:ext uri="{BB962C8B-B14F-4D97-AF65-F5344CB8AC3E}">
        <p14:creationId xmlns:p14="http://schemas.microsoft.com/office/powerpoint/2010/main" val="84048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l="-5000" r="-6000"/>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FAB73BC-B049-4115-A692-8D63A059BFB8}" type="slidenum">
              <a:rPr lang="en-US" smtClean="0"/>
              <a:pPr/>
              <a:t>28</a:t>
            </a:fld>
            <a:endParaRPr lang="en-US" dirty="0"/>
          </a:p>
        </p:txBody>
      </p:sp>
      <p:sp>
        <p:nvSpPr>
          <p:cNvPr id="6" name="Footer Placeholder 5"/>
          <p:cNvSpPr>
            <a:spLocks noGrp="1"/>
          </p:cNvSpPr>
          <p:nvPr>
            <p:ph type="ftr" sz="quarter" idx="3"/>
          </p:nvPr>
        </p:nvSpPr>
        <p:spPr/>
        <p:txBody>
          <a:bodyPr/>
          <a:lstStyle/>
          <a:p>
            <a:r>
              <a:rPr lang="en-US" smtClean="0"/>
              <a:t>OFFICE OF SUPERINTENDENT OF PUBLIC INSTRUCTION | March 2018</a:t>
            </a:r>
            <a:endParaRPr lang="en-US" dirty="0" smtClean="0"/>
          </a:p>
        </p:txBody>
      </p:sp>
      <p:sp>
        <p:nvSpPr>
          <p:cNvPr id="3" name="Content Placeholder 2"/>
          <p:cNvSpPr>
            <a:spLocks noGrp="1"/>
          </p:cNvSpPr>
          <p:nvPr>
            <p:ph sz="half" idx="4294967295"/>
          </p:nvPr>
        </p:nvSpPr>
        <p:spPr>
          <a:xfrm>
            <a:off x="1049185" y="2711158"/>
            <a:ext cx="6726242" cy="1841199"/>
          </a:xfrm>
        </p:spPr>
        <p:txBody>
          <a:bodyPr>
            <a:normAutofit/>
          </a:bodyPr>
          <a:lstStyle/>
          <a:p>
            <a:pPr algn="ctr">
              <a:spcBef>
                <a:spcPts val="0"/>
              </a:spcBef>
              <a:spcAft>
                <a:spcPts val="0"/>
              </a:spcAft>
            </a:pPr>
            <a:r>
              <a:rPr lang="en-US" sz="2800" dirty="0">
                <a:solidFill>
                  <a:schemeClr val="tx2">
                    <a:lumMod val="50000"/>
                  </a:schemeClr>
                </a:solidFill>
              </a:rPr>
              <a:t>If harassment or bullying </a:t>
            </a:r>
            <a:endParaRPr lang="en-US" sz="2800" dirty="0" smtClean="0">
              <a:solidFill>
                <a:schemeClr val="tx2">
                  <a:lumMod val="50000"/>
                </a:schemeClr>
              </a:solidFill>
            </a:endParaRPr>
          </a:p>
          <a:p>
            <a:pPr algn="ctr">
              <a:spcBef>
                <a:spcPts val="0"/>
              </a:spcBef>
              <a:spcAft>
                <a:spcPts val="0"/>
              </a:spcAft>
            </a:pPr>
            <a:r>
              <a:rPr lang="en-US" sz="2800" dirty="0" smtClean="0">
                <a:solidFill>
                  <a:schemeClr val="tx2">
                    <a:lumMod val="50000"/>
                  </a:schemeClr>
                </a:solidFill>
              </a:rPr>
              <a:t>is based </a:t>
            </a:r>
            <a:r>
              <a:rPr lang="en-US" sz="2800" dirty="0">
                <a:solidFill>
                  <a:schemeClr val="tx2">
                    <a:lumMod val="50000"/>
                  </a:schemeClr>
                </a:solidFill>
              </a:rPr>
              <a:t>on </a:t>
            </a:r>
            <a:r>
              <a:rPr lang="en-US" sz="2800" b="1" dirty="0">
                <a:solidFill>
                  <a:schemeClr val="tx2">
                    <a:lumMod val="50000"/>
                  </a:schemeClr>
                </a:solidFill>
              </a:rPr>
              <a:t>any protected class</a:t>
            </a:r>
            <a:r>
              <a:rPr lang="en-US" sz="2800" dirty="0">
                <a:solidFill>
                  <a:schemeClr val="tx2">
                    <a:lumMod val="50000"/>
                  </a:schemeClr>
                </a:solidFill>
              </a:rPr>
              <a:t>, </a:t>
            </a:r>
            <a:endParaRPr lang="en-US" sz="2800" dirty="0" smtClean="0">
              <a:solidFill>
                <a:schemeClr val="tx2">
                  <a:lumMod val="50000"/>
                </a:schemeClr>
              </a:solidFill>
            </a:endParaRPr>
          </a:p>
          <a:p>
            <a:pPr algn="ctr">
              <a:spcBef>
                <a:spcPts val="0"/>
              </a:spcBef>
              <a:spcAft>
                <a:spcPts val="0"/>
              </a:spcAft>
            </a:pPr>
            <a:r>
              <a:rPr lang="en-US" sz="2800" dirty="0" smtClean="0">
                <a:solidFill>
                  <a:schemeClr val="tx2">
                    <a:lumMod val="50000"/>
                  </a:schemeClr>
                </a:solidFill>
              </a:rPr>
              <a:t>the school district must </a:t>
            </a:r>
            <a:r>
              <a:rPr lang="en-US" sz="2800" dirty="0">
                <a:solidFill>
                  <a:schemeClr val="tx2">
                    <a:lumMod val="50000"/>
                  </a:schemeClr>
                </a:solidFill>
              </a:rPr>
              <a:t>assess the behavior </a:t>
            </a:r>
            <a:r>
              <a:rPr lang="en-US" sz="2800" dirty="0" smtClean="0">
                <a:solidFill>
                  <a:schemeClr val="tx2">
                    <a:lumMod val="50000"/>
                  </a:schemeClr>
                </a:solidFill>
              </a:rPr>
              <a:t>      for civil </a:t>
            </a:r>
            <a:r>
              <a:rPr lang="en-US" sz="2800" dirty="0">
                <a:solidFill>
                  <a:schemeClr val="tx2">
                    <a:lumMod val="50000"/>
                  </a:schemeClr>
                </a:solidFill>
              </a:rPr>
              <a:t>rights </a:t>
            </a:r>
            <a:r>
              <a:rPr lang="en-US" sz="2800" dirty="0" smtClean="0">
                <a:solidFill>
                  <a:schemeClr val="tx2">
                    <a:lumMod val="50000"/>
                  </a:schemeClr>
                </a:solidFill>
              </a:rPr>
              <a:t>implications.</a:t>
            </a:r>
            <a:endParaRPr lang="en-US" sz="2800" dirty="0">
              <a:solidFill>
                <a:schemeClr val="tx2">
                  <a:lumMod val="50000"/>
                </a:schemeClr>
              </a:solidFill>
            </a:endParaRPr>
          </a:p>
          <a:p>
            <a:endParaRPr lang="en-US" dirty="0"/>
          </a:p>
        </p:txBody>
      </p:sp>
      <p:cxnSp>
        <p:nvCxnSpPr>
          <p:cNvPr id="10" name="Straight Connector 9" descr="Horizontal line" title="Horizontal line"/>
          <p:cNvCxnSpPr/>
          <p:nvPr/>
        </p:nvCxnSpPr>
        <p:spPr>
          <a:xfrm>
            <a:off x="1003300" y="2639407"/>
            <a:ext cx="7406064"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idx="4294967295"/>
          </p:nvPr>
        </p:nvSpPr>
        <p:spPr>
          <a:xfrm>
            <a:off x="908344" y="955669"/>
            <a:ext cx="7302500" cy="1573213"/>
          </a:xfrm>
        </p:spPr>
        <p:txBody>
          <a:bodyPr>
            <a:normAutofit/>
          </a:bodyPr>
          <a:lstStyle/>
          <a:p>
            <a:pPr algn="ctr"/>
            <a:r>
              <a:rPr lang="en-US" sz="4800" b="1" dirty="0">
                <a:solidFill>
                  <a:schemeClr val="tx2">
                    <a:lumMod val="50000"/>
                  </a:schemeClr>
                </a:solidFill>
                <a:latin typeface="+mn-lt"/>
              </a:rPr>
              <a:t>It’s up to </a:t>
            </a:r>
            <a:r>
              <a:rPr lang="en-US" sz="4800" b="1" dirty="0" smtClean="0">
                <a:solidFill>
                  <a:schemeClr val="tx2">
                    <a:lumMod val="50000"/>
                  </a:schemeClr>
                </a:solidFill>
                <a:latin typeface="+mn-lt"/>
              </a:rPr>
              <a:t>us to </a:t>
            </a:r>
            <a:r>
              <a:rPr lang="en-US" sz="4800" b="1" dirty="0">
                <a:solidFill>
                  <a:schemeClr val="tx2">
                    <a:lumMod val="50000"/>
                  </a:schemeClr>
                </a:solidFill>
                <a:latin typeface="+mn-lt"/>
              </a:rPr>
              <a:t>recognize </a:t>
            </a:r>
            <a:r>
              <a:rPr lang="en-US" sz="4800" b="1" dirty="0" smtClean="0">
                <a:solidFill>
                  <a:schemeClr val="tx2">
                    <a:lumMod val="50000"/>
                  </a:schemeClr>
                </a:solidFill>
                <a:latin typeface="+mn-lt"/>
              </a:rPr>
              <a:t/>
            </a:r>
            <a:br>
              <a:rPr lang="en-US" sz="4800" b="1" dirty="0" smtClean="0">
                <a:solidFill>
                  <a:schemeClr val="tx2">
                    <a:lumMod val="50000"/>
                  </a:schemeClr>
                </a:solidFill>
                <a:latin typeface="+mn-lt"/>
              </a:rPr>
            </a:br>
            <a:r>
              <a:rPr lang="en-US" sz="4800" b="1" dirty="0" smtClean="0">
                <a:solidFill>
                  <a:schemeClr val="tx2">
                    <a:lumMod val="50000"/>
                  </a:schemeClr>
                </a:solidFill>
                <a:latin typeface="+mn-lt"/>
              </a:rPr>
              <a:t>discriminatory harassment</a:t>
            </a:r>
            <a:endParaRPr lang="en-US" sz="4800" b="1" dirty="0">
              <a:solidFill>
                <a:schemeClr val="tx2">
                  <a:lumMod val="50000"/>
                </a:schemeClr>
              </a:solidFill>
              <a:latin typeface="+mn-lt"/>
            </a:endParaRPr>
          </a:p>
        </p:txBody>
      </p:sp>
    </p:spTree>
    <p:extLst>
      <p:ext uri="{BB962C8B-B14F-4D97-AF65-F5344CB8AC3E}">
        <p14:creationId xmlns:p14="http://schemas.microsoft.com/office/powerpoint/2010/main" val="11400982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OFFICE OF SUPERINTENDENT OF PUBLIC INSTRUCTION | March 2018</a:t>
            </a:r>
            <a:endParaRPr lang="en-US" dirty="0" smtClean="0"/>
          </a:p>
        </p:txBody>
      </p:sp>
      <p:sp>
        <p:nvSpPr>
          <p:cNvPr id="6" name="Slide Number Placeholder 5"/>
          <p:cNvSpPr>
            <a:spLocks noGrp="1"/>
          </p:cNvSpPr>
          <p:nvPr>
            <p:ph type="sldNum" sz="quarter" idx="12"/>
          </p:nvPr>
        </p:nvSpPr>
        <p:spPr/>
        <p:txBody>
          <a:bodyPr/>
          <a:lstStyle/>
          <a:p>
            <a:fld id="{4FAB73BC-B049-4115-A692-8D63A059BFB8}" type="slidenum">
              <a:rPr lang="en-US" smtClean="0"/>
              <a:pPr/>
              <a:t>29</a:t>
            </a:fld>
            <a:endParaRPr lang="en-US" dirty="0"/>
          </a:p>
        </p:txBody>
      </p:sp>
      <p:sp>
        <p:nvSpPr>
          <p:cNvPr id="8" name="TextBox 7"/>
          <p:cNvSpPr txBox="1"/>
          <p:nvPr/>
        </p:nvSpPr>
        <p:spPr>
          <a:xfrm>
            <a:off x="7545357" y="5791820"/>
            <a:ext cx="1507272" cy="523220"/>
          </a:xfrm>
          <a:prstGeom prst="rect">
            <a:avLst/>
          </a:prstGeom>
          <a:noFill/>
        </p:spPr>
        <p:txBody>
          <a:bodyPr wrap="none" rtlCol="0">
            <a:spAutoFit/>
          </a:bodyPr>
          <a:lstStyle/>
          <a:p>
            <a:r>
              <a:rPr lang="en-US" sz="1400" dirty="0" smtClean="0">
                <a:solidFill>
                  <a:schemeClr val="bg1">
                    <a:lumMod val="65000"/>
                  </a:schemeClr>
                </a:solidFill>
              </a:rPr>
              <a:t>WAC 392-190-059</a:t>
            </a:r>
          </a:p>
          <a:p>
            <a:r>
              <a:rPr lang="en-US" sz="1400" dirty="0" smtClean="0">
                <a:solidFill>
                  <a:schemeClr val="bg1">
                    <a:lumMod val="65000"/>
                  </a:schemeClr>
                </a:solidFill>
              </a:rPr>
              <a:t>WAC 392-190-065</a:t>
            </a:r>
            <a:endParaRPr lang="en-US" sz="1400" dirty="0">
              <a:solidFill>
                <a:schemeClr val="bg1">
                  <a:lumMod val="65000"/>
                </a:schemeClr>
              </a:solidFill>
            </a:endParaRPr>
          </a:p>
        </p:txBody>
      </p:sp>
      <p:sp>
        <p:nvSpPr>
          <p:cNvPr id="7" name="Content Placeholder 2"/>
          <p:cNvSpPr>
            <a:spLocks noGrp="1"/>
          </p:cNvSpPr>
          <p:nvPr>
            <p:ph idx="1"/>
          </p:nvPr>
        </p:nvSpPr>
        <p:spPr>
          <a:xfrm>
            <a:off x="3600450" y="467440"/>
            <a:ext cx="5052231" cy="6074433"/>
          </a:xfrm>
        </p:spPr>
        <p:txBody>
          <a:bodyPr>
            <a:normAutofit/>
          </a:bodyPr>
          <a:lstStyle/>
          <a:p>
            <a:pPr marL="0" indent="0">
              <a:lnSpc>
                <a:spcPts val="2700"/>
              </a:lnSpc>
              <a:buNone/>
            </a:pPr>
            <a:r>
              <a:rPr lang="en-US" sz="2400" dirty="0" smtClean="0"/>
              <a:t>A principal receives a written bullying report. It appears to be related to a student’s race.</a:t>
            </a:r>
            <a:endParaRPr lang="en-US" sz="1100" b="1" dirty="0"/>
          </a:p>
          <a:p>
            <a:pPr marL="0" indent="0">
              <a:lnSpc>
                <a:spcPts val="2700"/>
              </a:lnSpc>
              <a:spcBef>
                <a:spcPts val="2400"/>
              </a:spcBef>
              <a:buNone/>
            </a:pPr>
            <a:r>
              <a:rPr lang="en-US" sz="2400" b="1" dirty="0" smtClean="0"/>
              <a:t>What should the principal do?</a:t>
            </a:r>
          </a:p>
          <a:p>
            <a:pPr marL="342900" indent="-342900">
              <a:lnSpc>
                <a:spcPts val="2700"/>
              </a:lnSpc>
              <a:buFont typeface="+mj-lt"/>
              <a:buAutoNum type="alphaUcPeriod"/>
            </a:pPr>
            <a:r>
              <a:rPr lang="en-US" sz="2000" dirty="0" smtClean="0"/>
              <a:t>Investigate under the district’s HIB procedure</a:t>
            </a:r>
          </a:p>
          <a:p>
            <a:pPr marL="342900" indent="-342900">
              <a:lnSpc>
                <a:spcPts val="2700"/>
              </a:lnSpc>
              <a:buFont typeface="+mj-lt"/>
              <a:buAutoNum type="alphaUcPeriod"/>
            </a:pPr>
            <a:r>
              <a:rPr lang="en-US" sz="2000" dirty="0" smtClean="0"/>
              <a:t>Ask the civil rights coordinator to investigate potential discriminatory harassment under the district’s nondiscrimination procedure</a:t>
            </a:r>
          </a:p>
          <a:p>
            <a:pPr marL="342900" indent="-342900">
              <a:lnSpc>
                <a:spcPts val="2700"/>
              </a:lnSpc>
              <a:buFont typeface="+mj-lt"/>
              <a:buAutoNum type="alphaUcPeriod"/>
            </a:pPr>
            <a:r>
              <a:rPr lang="en-US" sz="2000" dirty="0" smtClean="0"/>
              <a:t>Inform the complainant that their complaint will be investigated under both procedures: HIB and nondiscrimination</a:t>
            </a:r>
          </a:p>
          <a:p>
            <a:pPr marL="342900" indent="-342900">
              <a:lnSpc>
                <a:spcPts val="2700"/>
              </a:lnSpc>
              <a:buFont typeface="+mj-lt"/>
              <a:buAutoNum type="alphaUcPeriod"/>
            </a:pPr>
            <a:r>
              <a:rPr lang="en-US" sz="2000" dirty="0" smtClean="0"/>
              <a:t>All of the above</a:t>
            </a:r>
          </a:p>
        </p:txBody>
      </p:sp>
      <p:sp>
        <p:nvSpPr>
          <p:cNvPr id="2" name="Title 1"/>
          <p:cNvSpPr>
            <a:spLocks noGrp="1"/>
          </p:cNvSpPr>
          <p:nvPr>
            <p:ph type="title"/>
          </p:nvPr>
        </p:nvSpPr>
        <p:spPr>
          <a:xfrm>
            <a:off x="297764" y="702372"/>
            <a:ext cx="2681605" cy="1474446"/>
          </a:xfrm>
        </p:spPr>
        <p:txBody>
          <a:bodyPr>
            <a:noAutofit/>
          </a:bodyPr>
          <a:lstStyle/>
          <a:p>
            <a:r>
              <a:rPr lang="en-US" sz="4800" b="1" dirty="0"/>
              <a:t>S</a:t>
            </a:r>
            <a:r>
              <a:rPr lang="en-US" sz="4800" b="1" dirty="0" smtClean="0"/>
              <a:t>cenario:</a:t>
            </a:r>
            <a:r>
              <a:rPr lang="en-US" sz="4800" dirty="0" smtClean="0"/>
              <a:t/>
            </a:r>
            <a:br>
              <a:rPr lang="en-US" sz="4800" dirty="0" smtClean="0"/>
            </a:br>
            <a:r>
              <a:rPr lang="en-US" sz="4800" dirty="0" smtClean="0"/>
              <a:t>Part 1</a:t>
            </a:r>
            <a:endParaRPr lang="en-US" sz="4800" dirty="0"/>
          </a:p>
        </p:txBody>
      </p:sp>
      <p:sp>
        <p:nvSpPr>
          <p:cNvPr id="4" name="Rounded Rectangle 3" descr="Rectangle selecting D, all of the above," title="Rectangle"/>
          <p:cNvSpPr/>
          <p:nvPr/>
        </p:nvSpPr>
        <p:spPr>
          <a:xfrm>
            <a:off x="3488788" y="5099539"/>
            <a:ext cx="2314135" cy="492369"/>
          </a:xfrm>
          <a:prstGeom prst="round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251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7">
                                            <p:txEl>
                                              <p:pRg st="5" end="5"/>
                                            </p:txEl>
                                          </p:spTgt>
                                        </p:tgtEl>
                                        <p:attrNameLst>
                                          <p:attrName>style.fontWeight</p:attrName>
                                        </p:attrNameLst>
                                      </p:cBhvr>
                                      <p:to>
                                        <p:strVal val="bold"/>
                                      </p:to>
                                    </p:set>
                                  </p:childTnLst>
                                </p:cTn>
                              </p:par>
                              <p:par>
                                <p:cTn id="7" presetID="16" presetClass="emph" presetSubtype="0" fill="hold" nodeType="withEffect">
                                  <p:stCondLst>
                                    <p:cond delay="0"/>
                                  </p:stCondLst>
                                  <p:iterate type="lt">
                                    <p:tmPct val="4000"/>
                                  </p:iterate>
                                  <p:childTnLst>
                                    <p:set>
                                      <p:cBhvr override="childStyle">
                                        <p:cTn id="8" dur="500" fill="hold"/>
                                        <p:tgtEl>
                                          <p:spTgt spid="7">
                                            <p:txEl>
                                              <p:pRg st="5" end="5"/>
                                            </p:txEl>
                                          </p:spTgt>
                                        </p:tgtEl>
                                        <p:attrNameLst>
                                          <p:attrName>style.color</p:attrName>
                                        </p:attrNameLst>
                                      </p:cBhvr>
                                      <p:to>
                                        <p:clrVal>
                                          <a:srgbClr val="68A309"/>
                                        </p:clrVal>
                                      </p:to>
                                    </p:set>
                                    <p:set>
                                      <p:cBhvr>
                                        <p:cTn id="9" dur="500" fill="hold"/>
                                        <p:tgtEl>
                                          <p:spTgt spid="7">
                                            <p:txEl>
                                              <p:pRg st="5" end="5"/>
                                            </p:txEl>
                                          </p:spTgt>
                                        </p:tgtEl>
                                        <p:attrNameLst>
                                          <p:attrName>fillcolor</p:attrName>
                                        </p:attrNameLst>
                                      </p:cBhvr>
                                      <p:to>
                                        <p:clrVal>
                                          <a:srgbClr val="68A309"/>
                                        </p:clrVal>
                                      </p:to>
                                    </p:set>
                                    <p:set>
                                      <p:cBhvr>
                                        <p:cTn id="10" dur="500" fill="hold"/>
                                        <p:tgtEl>
                                          <p:spTgt spid="7">
                                            <p:txEl>
                                              <p:pRg st="5" end="5"/>
                                            </p:txEl>
                                          </p:spTgt>
                                        </p:tgtEl>
                                        <p:attrNameLst>
                                          <p:attrName>fill.type</p:attrName>
                                        </p:attrNameLst>
                                      </p:cBhvr>
                                      <p:to>
                                        <p:strVal val="solid"/>
                                      </p:to>
                                    </p:set>
                                  </p:childTnLst>
                                </p:cTn>
                              </p:par>
                              <p:par>
                                <p:cTn id="11" presetID="21"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113E31D-E2AB-40D1-8B51-AFA5AFEF393A}" type="slidenum">
              <a:rPr lang="en-US" smtClean="0"/>
              <a:t>3</a:t>
            </a:fld>
            <a:endParaRPr lang="en-US" dirty="0"/>
          </a:p>
        </p:txBody>
      </p:sp>
      <p:sp>
        <p:nvSpPr>
          <p:cNvPr id="5" name="Footer Placeholder 4"/>
          <p:cNvSpPr>
            <a:spLocks noGrp="1"/>
          </p:cNvSpPr>
          <p:nvPr>
            <p:ph type="ftr" sz="quarter" idx="11"/>
          </p:nvPr>
        </p:nvSpPr>
        <p:spPr/>
        <p:txBody>
          <a:bodyPr/>
          <a:lstStyle/>
          <a:p>
            <a:r>
              <a:rPr lang="en-US" dirty="0" smtClean="0"/>
              <a:t>OFFICE OF SUPERINTENDENT OF PUBLIC INSTRUCTION | March 2018</a:t>
            </a:r>
            <a:endParaRPr lang="en-US" dirty="0"/>
          </a:p>
        </p:txBody>
      </p:sp>
      <p:sp>
        <p:nvSpPr>
          <p:cNvPr id="3" name="Content Placeholder 2"/>
          <p:cNvSpPr>
            <a:spLocks noGrp="1"/>
          </p:cNvSpPr>
          <p:nvPr>
            <p:ph idx="1"/>
          </p:nvPr>
        </p:nvSpPr>
        <p:spPr>
          <a:xfrm>
            <a:off x="914400" y="1845737"/>
            <a:ext cx="7452360" cy="3616603"/>
          </a:xfrm>
        </p:spPr>
        <p:txBody>
          <a:bodyPr>
            <a:normAutofit fontScale="77500" lnSpcReduction="20000"/>
          </a:bodyPr>
          <a:lstStyle/>
          <a:p>
            <a:pPr marL="0" indent="0">
              <a:lnSpc>
                <a:spcPct val="110000"/>
              </a:lnSpc>
              <a:spcBef>
                <a:spcPts val="1200"/>
              </a:spcBef>
              <a:spcAft>
                <a:spcPts val="600"/>
              </a:spcAft>
              <a:buNone/>
            </a:pPr>
            <a:r>
              <a:rPr lang="en-US" sz="2800" b="1" dirty="0"/>
              <a:t>This training provides a </a:t>
            </a:r>
            <a:r>
              <a:rPr lang="en-US" sz="2800" b="1" dirty="0" smtClean="0"/>
              <a:t>basic introduction </a:t>
            </a:r>
            <a:r>
              <a:rPr lang="en-US" sz="2800" b="1" dirty="0"/>
              <a:t>to:</a:t>
            </a:r>
          </a:p>
          <a:p>
            <a:pPr marL="514350" indent="-514350">
              <a:lnSpc>
                <a:spcPct val="110000"/>
              </a:lnSpc>
              <a:spcBef>
                <a:spcPts val="1200"/>
              </a:spcBef>
              <a:spcAft>
                <a:spcPts val="600"/>
              </a:spcAft>
              <a:buFont typeface="+mj-lt"/>
              <a:buAutoNum type="arabicPeriod"/>
            </a:pPr>
            <a:r>
              <a:rPr lang="en-US" sz="2800" dirty="0"/>
              <a:t>School employees’ responsibilities under state and federal nondiscrimination laws</a:t>
            </a:r>
          </a:p>
          <a:p>
            <a:pPr marL="514350" indent="-514350">
              <a:lnSpc>
                <a:spcPct val="110000"/>
              </a:lnSpc>
              <a:spcBef>
                <a:spcPts val="1200"/>
              </a:spcBef>
              <a:spcAft>
                <a:spcPts val="600"/>
              </a:spcAft>
              <a:buFont typeface="+mj-lt"/>
              <a:buAutoNum type="arabicPeriod"/>
            </a:pPr>
            <a:r>
              <a:rPr lang="en-US" sz="2800" dirty="0" smtClean="0"/>
              <a:t>Identifying and reporting discriminatory and sexual </a:t>
            </a:r>
            <a:r>
              <a:rPr lang="en-US" sz="2800" dirty="0"/>
              <a:t>harassment </a:t>
            </a:r>
            <a:endParaRPr lang="en-US" sz="2800" dirty="0" smtClean="0"/>
          </a:p>
          <a:p>
            <a:pPr marL="514350" indent="-514350">
              <a:lnSpc>
                <a:spcPct val="110000"/>
              </a:lnSpc>
              <a:spcBef>
                <a:spcPts val="1200"/>
              </a:spcBef>
              <a:spcAft>
                <a:spcPts val="600"/>
              </a:spcAft>
              <a:buFont typeface="+mj-lt"/>
              <a:buAutoNum type="arabicPeriod"/>
            </a:pPr>
            <a:r>
              <a:rPr lang="en-US" sz="2800" dirty="0" smtClean="0"/>
              <a:t>Preventing discrimination </a:t>
            </a:r>
            <a:r>
              <a:rPr lang="en-US" sz="2800" dirty="0"/>
              <a:t>in school programs, activities, and services</a:t>
            </a:r>
          </a:p>
          <a:p>
            <a:pPr marL="514350" indent="-514350">
              <a:lnSpc>
                <a:spcPct val="110000"/>
              </a:lnSpc>
              <a:spcBef>
                <a:spcPts val="1200"/>
              </a:spcBef>
              <a:spcAft>
                <a:spcPts val="600"/>
              </a:spcAft>
              <a:buFont typeface="+mj-lt"/>
              <a:buAutoNum type="arabicPeriod"/>
            </a:pPr>
            <a:r>
              <a:rPr lang="en-US" sz="2800" dirty="0" smtClean="0"/>
              <a:t>Discrimination </a:t>
            </a:r>
            <a:r>
              <a:rPr lang="en-US" sz="2800" dirty="0"/>
              <a:t>complaint </a:t>
            </a:r>
            <a:r>
              <a:rPr lang="en-US" sz="2800" dirty="0" smtClean="0"/>
              <a:t>procedures</a:t>
            </a:r>
            <a:endParaRPr lang="en-US" sz="2800" dirty="0"/>
          </a:p>
        </p:txBody>
      </p:sp>
      <p:sp>
        <p:nvSpPr>
          <p:cNvPr id="2" name="Title 1"/>
          <p:cNvSpPr>
            <a:spLocks noGrp="1"/>
          </p:cNvSpPr>
          <p:nvPr>
            <p:ph type="title"/>
          </p:nvPr>
        </p:nvSpPr>
        <p:spPr/>
        <p:txBody>
          <a:bodyPr/>
          <a:lstStyle/>
          <a:p>
            <a:r>
              <a:rPr lang="en-US" sz="4400" b="1" dirty="0" smtClean="0"/>
              <a:t>Objectives</a:t>
            </a:r>
            <a:endParaRPr lang="en-US" sz="4400" b="1" dirty="0"/>
          </a:p>
        </p:txBody>
      </p:sp>
    </p:spTree>
    <p:extLst>
      <p:ext uri="{BB962C8B-B14F-4D97-AF65-F5344CB8AC3E}">
        <p14:creationId xmlns:p14="http://schemas.microsoft.com/office/powerpoint/2010/main" val="37212208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OFFICE OF SUPERINTENDENT OF PUBLIC INSTRUCTION | March 2018</a:t>
            </a:r>
            <a:endParaRPr lang="en-US" dirty="0" smtClean="0"/>
          </a:p>
        </p:txBody>
      </p:sp>
      <p:sp>
        <p:nvSpPr>
          <p:cNvPr id="6" name="Slide Number Placeholder 5"/>
          <p:cNvSpPr>
            <a:spLocks noGrp="1"/>
          </p:cNvSpPr>
          <p:nvPr>
            <p:ph type="sldNum" sz="quarter" idx="12"/>
          </p:nvPr>
        </p:nvSpPr>
        <p:spPr/>
        <p:txBody>
          <a:bodyPr/>
          <a:lstStyle/>
          <a:p>
            <a:fld id="{4FAB73BC-B049-4115-A692-8D63A059BFB8}" type="slidenum">
              <a:rPr lang="en-US" smtClean="0"/>
              <a:pPr/>
              <a:t>30</a:t>
            </a:fld>
            <a:endParaRPr lang="en-US" dirty="0"/>
          </a:p>
        </p:txBody>
      </p:sp>
      <p:sp>
        <p:nvSpPr>
          <p:cNvPr id="4" name="Rounded Rectangle 3" descr="Rounded rectangle" title="Rounded rectangle"/>
          <p:cNvSpPr/>
          <p:nvPr/>
        </p:nvSpPr>
        <p:spPr>
          <a:xfrm>
            <a:off x="225188" y="3173104"/>
            <a:ext cx="8794714" cy="3546310"/>
          </a:xfrm>
          <a:prstGeom prst="roundRect">
            <a:avLst/>
          </a:prstGeom>
          <a:solidFill>
            <a:srgbClr val="DE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769892" y="3894249"/>
            <a:ext cx="4031333" cy="2754435"/>
          </a:xfrm>
          <a:prstGeom prst="rect">
            <a:avLst/>
          </a:prstGeom>
        </p:spPr>
        <p:txBody>
          <a:bodyPr wrap="square">
            <a:spAutoFit/>
          </a:bodyPr>
          <a:lstStyle/>
          <a:p>
            <a:pPr marL="342900" indent="-342900">
              <a:spcAft>
                <a:spcPts val="600"/>
              </a:spcAft>
              <a:buFont typeface="Arial" panose="020B0604020202020204" pitchFamily="34" charset="0"/>
              <a:buChar char="•"/>
            </a:pPr>
            <a:r>
              <a:rPr lang="en-US" dirty="0"/>
              <a:t>Providing staff </a:t>
            </a:r>
            <a:r>
              <a:rPr lang="en-US" dirty="0" smtClean="0"/>
              <a:t>training</a:t>
            </a:r>
            <a:endParaRPr lang="en-US" dirty="0"/>
          </a:p>
          <a:p>
            <a:pPr marL="342900" indent="-342900">
              <a:spcAft>
                <a:spcPts val="600"/>
              </a:spcAft>
              <a:buFont typeface="Arial" panose="020B0604020202020204" pitchFamily="34" charset="0"/>
              <a:buChar char="•"/>
            </a:pPr>
            <a:r>
              <a:rPr lang="en-US" dirty="0" smtClean="0"/>
              <a:t>Planning school- or district-wide </a:t>
            </a:r>
            <a:r>
              <a:rPr lang="en-US" dirty="0"/>
              <a:t>anti-harassment activities or discussions</a:t>
            </a:r>
          </a:p>
          <a:p>
            <a:pPr marL="342900" indent="-342900">
              <a:spcAft>
                <a:spcPts val="600"/>
              </a:spcAft>
              <a:buFont typeface="Arial" panose="020B0604020202020204" pitchFamily="34" charset="0"/>
              <a:buChar char="•"/>
            </a:pPr>
            <a:r>
              <a:rPr lang="en-US" dirty="0" smtClean="0"/>
              <a:t>Disseminating complaint procedures</a:t>
            </a:r>
            <a:endParaRPr lang="en-US" dirty="0"/>
          </a:p>
          <a:p>
            <a:pPr marL="342900" indent="-342900">
              <a:spcAft>
                <a:spcPts val="600"/>
              </a:spcAft>
              <a:buFont typeface="Arial" panose="020B0604020202020204" pitchFamily="34" charset="0"/>
              <a:buChar char="•"/>
            </a:pPr>
            <a:r>
              <a:rPr lang="en-US" dirty="0"/>
              <a:t>Strengthening the student handbook and code of conduct</a:t>
            </a:r>
          </a:p>
          <a:p>
            <a:pPr marL="342900" indent="-342900">
              <a:spcAft>
                <a:spcPts val="600"/>
              </a:spcAft>
              <a:buFont typeface="Arial" panose="020B0604020202020204" pitchFamily="34" charset="0"/>
              <a:buChar char="•"/>
            </a:pPr>
            <a:r>
              <a:rPr lang="en-US" dirty="0" smtClean="0"/>
              <a:t>Hosting </a:t>
            </a:r>
            <a:r>
              <a:rPr lang="en-US" dirty="0"/>
              <a:t>community </a:t>
            </a:r>
            <a:r>
              <a:rPr lang="en-US" dirty="0" smtClean="0"/>
              <a:t>dialogues</a:t>
            </a:r>
          </a:p>
          <a:p>
            <a:pPr marL="342900" indent="-342900">
              <a:spcAft>
                <a:spcPts val="600"/>
              </a:spcAft>
              <a:buFont typeface="Arial" panose="020B0604020202020204" pitchFamily="34" charset="0"/>
              <a:buChar char="•"/>
            </a:pPr>
            <a:r>
              <a:rPr lang="en-US" dirty="0" smtClean="0"/>
              <a:t>Other…</a:t>
            </a:r>
            <a:endParaRPr lang="en-US" dirty="0"/>
          </a:p>
        </p:txBody>
      </p:sp>
      <p:sp>
        <p:nvSpPr>
          <p:cNvPr id="11" name="TextBox 10"/>
          <p:cNvSpPr txBox="1"/>
          <p:nvPr/>
        </p:nvSpPr>
        <p:spPr>
          <a:xfrm>
            <a:off x="491320" y="3894249"/>
            <a:ext cx="4176218" cy="2745395"/>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dirty="0" smtClean="0"/>
              <a:t>Disciplining the perpetrators</a:t>
            </a:r>
          </a:p>
          <a:p>
            <a:pPr marL="342900" indent="-342900">
              <a:spcAft>
                <a:spcPts val="600"/>
              </a:spcAft>
              <a:buFont typeface="Arial" panose="020B0604020202020204" pitchFamily="34" charset="0"/>
              <a:buChar char="•"/>
            </a:pPr>
            <a:r>
              <a:rPr lang="en-US" dirty="0" smtClean="0"/>
              <a:t>Offering counseling or academic support to targeted students</a:t>
            </a:r>
          </a:p>
          <a:p>
            <a:pPr marL="342900" indent="-342900">
              <a:spcAft>
                <a:spcPts val="600"/>
              </a:spcAft>
              <a:buFont typeface="Arial" panose="020B0604020202020204" pitchFamily="34" charset="0"/>
              <a:buChar char="•"/>
            </a:pPr>
            <a:r>
              <a:rPr lang="en-US" dirty="0" smtClean="0"/>
              <a:t>Developing a safety plan</a:t>
            </a:r>
            <a:endParaRPr lang="en-US" dirty="0"/>
          </a:p>
          <a:p>
            <a:pPr marL="342900" indent="-342900">
              <a:spcAft>
                <a:spcPts val="600"/>
              </a:spcAft>
              <a:buFont typeface="Arial" panose="020B0604020202020204" pitchFamily="34" charset="0"/>
              <a:buChar char="•"/>
            </a:pPr>
            <a:r>
              <a:rPr lang="en-US" dirty="0" smtClean="0"/>
              <a:t>Separating students into different areas or classrooms </a:t>
            </a:r>
          </a:p>
          <a:p>
            <a:pPr marL="342900" indent="-342900">
              <a:spcAft>
                <a:spcPts val="600"/>
              </a:spcAft>
              <a:buFont typeface="Arial" panose="020B0604020202020204" pitchFamily="34" charset="0"/>
              <a:buChar char="•"/>
            </a:pPr>
            <a:r>
              <a:rPr lang="en-US" dirty="0" smtClean="0"/>
              <a:t>Excusing harassment-related absences</a:t>
            </a:r>
          </a:p>
          <a:p>
            <a:pPr marL="342900" indent="-342900">
              <a:spcAft>
                <a:spcPts val="600"/>
              </a:spcAft>
              <a:buFont typeface="Arial" panose="020B0604020202020204" pitchFamily="34" charset="0"/>
              <a:buChar char="•"/>
            </a:pPr>
            <a:r>
              <a:rPr lang="en-US" dirty="0" smtClean="0"/>
              <a:t>Conducting a school climate survey</a:t>
            </a:r>
          </a:p>
        </p:txBody>
      </p:sp>
      <p:sp>
        <p:nvSpPr>
          <p:cNvPr id="13" name="TextBox 12"/>
          <p:cNvSpPr txBox="1"/>
          <p:nvPr/>
        </p:nvSpPr>
        <p:spPr>
          <a:xfrm>
            <a:off x="432792" y="3366074"/>
            <a:ext cx="8388905" cy="400110"/>
          </a:xfrm>
          <a:prstGeom prst="rect">
            <a:avLst/>
          </a:prstGeom>
          <a:noFill/>
        </p:spPr>
        <p:txBody>
          <a:bodyPr wrap="square" rtlCol="0">
            <a:spAutoFit/>
          </a:bodyPr>
          <a:lstStyle/>
          <a:p>
            <a:pPr algn="ctr"/>
            <a:r>
              <a:rPr lang="en-US" sz="2000" b="1" dirty="0" smtClean="0"/>
              <a:t>Actions to consider when taking a comprehensive approach to harassment:</a:t>
            </a:r>
            <a:endParaRPr lang="en-US" sz="2000" b="1" dirty="0"/>
          </a:p>
        </p:txBody>
      </p:sp>
      <p:sp>
        <p:nvSpPr>
          <p:cNvPr id="8" name="Content Placeholder 2"/>
          <p:cNvSpPr>
            <a:spLocks noGrp="1"/>
          </p:cNvSpPr>
          <p:nvPr>
            <p:ph idx="1"/>
          </p:nvPr>
        </p:nvSpPr>
        <p:spPr>
          <a:xfrm>
            <a:off x="3526972" y="278194"/>
            <a:ext cx="5091590" cy="6351206"/>
          </a:xfrm>
        </p:spPr>
        <p:txBody>
          <a:bodyPr>
            <a:normAutofit/>
          </a:bodyPr>
          <a:lstStyle/>
          <a:p>
            <a:pPr marL="0">
              <a:lnSpc>
                <a:spcPts val="2600"/>
              </a:lnSpc>
              <a:buNone/>
            </a:pPr>
            <a:r>
              <a:rPr lang="en-US" sz="2400" dirty="0" smtClean="0"/>
              <a:t>After investigating, the civil rights coordinator finds that two student athletes used racial slurs toward another student during a pep rally. The students are in several classes together.</a:t>
            </a:r>
          </a:p>
          <a:p>
            <a:pPr marL="0">
              <a:lnSpc>
                <a:spcPts val="2600"/>
              </a:lnSpc>
              <a:spcBef>
                <a:spcPts val="1800"/>
              </a:spcBef>
              <a:buNone/>
            </a:pPr>
            <a:r>
              <a:rPr lang="en-US" sz="2400" b="1" dirty="0" smtClean="0"/>
              <a:t>What actions could the school and district consider?</a:t>
            </a:r>
          </a:p>
        </p:txBody>
      </p:sp>
      <p:sp>
        <p:nvSpPr>
          <p:cNvPr id="14" name="Title 1"/>
          <p:cNvSpPr>
            <a:spLocks noGrp="1"/>
          </p:cNvSpPr>
          <p:nvPr>
            <p:ph type="title"/>
          </p:nvPr>
        </p:nvSpPr>
        <p:spPr>
          <a:xfrm>
            <a:off x="297765" y="702372"/>
            <a:ext cx="2730050" cy="1474446"/>
          </a:xfrm>
        </p:spPr>
        <p:txBody>
          <a:bodyPr>
            <a:noAutofit/>
          </a:bodyPr>
          <a:lstStyle/>
          <a:p>
            <a:r>
              <a:rPr lang="en-US" sz="4800" b="1" dirty="0"/>
              <a:t>S</a:t>
            </a:r>
            <a:r>
              <a:rPr lang="en-US" sz="4800" b="1" dirty="0" smtClean="0"/>
              <a:t>cenario:</a:t>
            </a:r>
            <a:r>
              <a:rPr lang="en-US" sz="4800" dirty="0" smtClean="0"/>
              <a:t/>
            </a:r>
            <a:br>
              <a:rPr lang="en-US" sz="4800" dirty="0" smtClean="0"/>
            </a:br>
            <a:r>
              <a:rPr lang="en-US" sz="4800" dirty="0" smtClean="0"/>
              <a:t>Part 2</a:t>
            </a:r>
            <a:endParaRPr lang="en-US" sz="4800" dirty="0"/>
          </a:p>
        </p:txBody>
      </p:sp>
    </p:spTree>
    <p:extLst>
      <p:ext uri="{BB962C8B-B14F-4D97-AF65-F5344CB8AC3E}">
        <p14:creationId xmlns:p14="http://schemas.microsoft.com/office/powerpoint/2010/main" val="261923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OFFICE OF SUPERINTENDENT OF PUBLIC INSTRUCTION | March 2018</a:t>
            </a:r>
            <a:endParaRPr lang="en-US" dirty="0" smtClean="0"/>
          </a:p>
        </p:txBody>
      </p:sp>
      <p:sp>
        <p:nvSpPr>
          <p:cNvPr id="6" name="Slide Number Placeholder 5"/>
          <p:cNvSpPr>
            <a:spLocks noGrp="1"/>
          </p:cNvSpPr>
          <p:nvPr>
            <p:ph type="sldNum" sz="quarter" idx="12"/>
          </p:nvPr>
        </p:nvSpPr>
        <p:spPr/>
        <p:txBody>
          <a:bodyPr/>
          <a:lstStyle/>
          <a:p>
            <a:fld id="{4FAB73BC-B049-4115-A692-8D63A059BFB8}" type="slidenum">
              <a:rPr lang="en-US" smtClean="0"/>
              <a:pPr/>
              <a:t>31</a:t>
            </a:fld>
            <a:endParaRPr lang="en-US" dirty="0"/>
          </a:p>
        </p:txBody>
      </p:sp>
      <p:sp>
        <p:nvSpPr>
          <p:cNvPr id="7" name="Content Placeholder 2"/>
          <p:cNvSpPr>
            <a:spLocks noGrp="1"/>
          </p:cNvSpPr>
          <p:nvPr>
            <p:ph idx="1"/>
          </p:nvPr>
        </p:nvSpPr>
        <p:spPr>
          <a:xfrm>
            <a:off x="3600450" y="467441"/>
            <a:ext cx="5052231" cy="2203332"/>
          </a:xfrm>
        </p:spPr>
        <p:txBody>
          <a:bodyPr>
            <a:normAutofit/>
          </a:bodyPr>
          <a:lstStyle/>
          <a:p>
            <a:pPr marL="0" indent="0">
              <a:lnSpc>
                <a:spcPts val="2700"/>
              </a:lnSpc>
              <a:buNone/>
            </a:pPr>
            <a:r>
              <a:rPr lang="en-US" sz="2400" dirty="0" smtClean="0"/>
              <a:t>A student returns from lunch appearing very upset and shares with their teacher that another student touched their “private area” during the lunch. </a:t>
            </a:r>
            <a:endParaRPr lang="en-US" sz="2400" b="1" dirty="0"/>
          </a:p>
          <a:p>
            <a:pPr marL="0" indent="0">
              <a:lnSpc>
                <a:spcPts val="2700"/>
              </a:lnSpc>
              <a:buNone/>
            </a:pPr>
            <a:r>
              <a:rPr lang="en-US" sz="2400" b="1" dirty="0" smtClean="0"/>
              <a:t>What should the teacher do?</a:t>
            </a:r>
          </a:p>
        </p:txBody>
      </p:sp>
      <p:sp>
        <p:nvSpPr>
          <p:cNvPr id="2" name="Title 1"/>
          <p:cNvSpPr>
            <a:spLocks noGrp="1"/>
          </p:cNvSpPr>
          <p:nvPr>
            <p:ph type="title"/>
          </p:nvPr>
        </p:nvSpPr>
        <p:spPr>
          <a:xfrm>
            <a:off x="297764" y="702372"/>
            <a:ext cx="2681605" cy="1474446"/>
          </a:xfrm>
        </p:spPr>
        <p:txBody>
          <a:bodyPr>
            <a:noAutofit/>
          </a:bodyPr>
          <a:lstStyle/>
          <a:p>
            <a:r>
              <a:rPr lang="en-US" sz="4800" b="1" dirty="0"/>
              <a:t>S</a:t>
            </a:r>
            <a:r>
              <a:rPr lang="en-US" sz="4800" b="1" dirty="0" smtClean="0"/>
              <a:t>cenario:</a:t>
            </a:r>
            <a:r>
              <a:rPr lang="en-US" sz="4800" dirty="0" smtClean="0"/>
              <a:t/>
            </a:r>
            <a:br>
              <a:rPr lang="en-US" sz="4800" dirty="0" smtClean="0"/>
            </a:br>
            <a:r>
              <a:rPr lang="en-US" sz="4800" dirty="0" smtClean="0"/>
              <a:t>Part 2</a:t>
            </a:r>
            <a:endParaRPr lang="en-US" sz="4800" dirty="0"/>
          </a:p>
        </p:txBody>
      </p:sp>
      <p:sp>
        <p:nvSpPr>
          <p:cNvPr id="8" name="Content Placeholder 2"/>
          <p:cNvSpPr txBox="1">
            <a:spLocks/>
          </p:cNvSpPr>
          <p:nvPr/>
        </p:nvSpPr>
        <p:spPr>
          <a:xfrm>
            <a:off x="3974777" y="2244091"/>
            <a:ext cx="4869180" cy="3568092"/>
          </a:xfrm>
          <a:prstGeom prst="rect">
            <a:avLst/>
          </a:prstGeom>
        </p:spPr>
        <p:txBody>
          <a:bodyPr vert="horz" lIns="0" tIns="45720" rIns="0" bIns="45720" rtlCol="0">
            <a:norm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2"/>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2"/>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endParaRPr lang="en-US" sz="1800" b="1" dirty="0" smtClean="0"/>
          </a:p>
          <a:p>
            <a:pPr marL="630237" indent="-514350">
              <a:buFont typeface="+mj-lt"/>
              <a:buAutoNum type="arabicPeriod"/>
            </a:pPr>
            <a:r>
              <a:rPr lang="en-US" sz="3200" b="1" dirty="0" smtClean="0">
                <a:solidFill>
                  <a:srgbClr val="3A6983"/>
                </a:solidFill>
              </a:rPr>
              <a:t>AFFIRM</a:t>
            </a:r>
            <a:r>
              <a:rPr lang="en-US" sz="3200" dirty="0" smtClean="0"/>
              <a:t> </a:t>
            </a:r>
          </a:p>
          <a:p>
            <a:pPr marL="630237" indent="-514350">
              <a:buFont typeface="+mj-lt"/>
              <a:buAutoNum type="arabicPeriod"/>
            </a:pPr>
            <a:r>
              <a:rPr lang="en-US" sz="3200" b="1" dirty="0" smtClean="0">
                <a:solidFill>
                  <a:srgbClr val="3A6983"/>
                </a:solidFill>
              </a:rPr>
              <a:t>INFORM</a:t>
            </a:r>
          </a:p>
          <a:p>
            <a:pPr marL="630237" indent="-514350">
              <a:buFont typeface="+mj-lt"/>
              <a:buAutoNum type="arabicPeriod"/>
            </a:pPr>
            <a:r>
              <a:rPr lang="en-US" sz="3200" b="1" dirty="0" smtClean="0">
                <a:solidFill>
                  <a:srgbClr val="3A6983"/>
                </a:solidFill>
              </a:rPr>
              <a:t>REPORT</a:t>
            </a:r>
          </a:p>
          <a:p>
            <a:endParaRPr lang="en-US" sz="3200" dirty="0"/>
          </a:p>
        </p:txBody>
      </p:sp>
    </p:spTree>
    <p:extLst>
      <p:ext uri="{BB962C8B-B14F-4D97-AF65-F5344CB8AC3E}">
        <p14:creationId xmlns:p14="http://schemas.microsoft.com/office/powerpoint/2010/main" val="289209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OFFICE OF SUPERINTENDENT OF PUBLIC INSTRUCTION | March 2018</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32</a:t>
            </a:fld>
            <a:endParaRPr lang="en-US" dirty="0"/>
          </a:p>
        </p:txBody>
      </p:sp>
      <p:graphicFrame>
        <p:nvGraphicFramePr>
          <p:cNvPr id="9" name="Content Placeholder 8" descr="Civil Rights Coordinator:&#10;[Name]&#10;[Title]&#10;[Email]&#10;[Phone]&#10;[Photo] (optional)" title="Compliance coordinator contact information"/>
          <p:cNvGraphicFramePr>
            <a:graphicFrameLocks noGrp="1"/>
          </p:cNvGraphicFramePr>
          <p:nvPr>
            <p:ph idx="1"/>
            <p:extLst>
              <p:ext uri="{D42A27DB-BD31-4B8C-83A1-F6EECF244321}">
                <p14:modId xmlns:p14="http://schemas.microsoft.com/office/powerpoint/2010/main" val="657579084"/>
              </p:ext>
            </p:extLst>
          </p:nvPr>
        </p:nvGraphicFramePr>
        <p:xfrm>
          <a:off x="822960" y="1845737"/>
          <a:ext cx="7543800" cy="3616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22959" y="286606"/>
            <a:ext cx="7543801" cy="1450757"/>
          </a:xfrm>
        </p:spPr>
        <p:txBody>
          <a:bodyPr>
            <a:normAutofit/>
          </a:bodyPr>
          <a:lstStyle/>
          <a:p>
            <a:r>
              <a:rPr lang="en-US" sz="4400" b="1" dirty="0" smtClean="0"/>
              <a:t>See or hear something?  </a:t>
            </a:r>
            <a:r>
              <a:rPr lang="en-US" dirty="0" smtClean="0"/>
              <a:t/>
            </a:r>
            <a:br>
              <a:rPr lang="en-US" dirty="0" smtClean="0"/>
            </a:br>
            <a:r>
              <a:rPr lang="en-US" dirty="0" smtClean="0"/>
              <a:t>Contact the compliance coordinator: </a:t>
            </a:r>
            <a:endParaRPr lang="en-US" dirty="0"/>
          </a:p>
        </p:txBody>
      </p:sp>
    </p:spTree>
    <p:extLst>
      <p:ext uri="{BB962C8B-B14F-4D97-AF65-F5344CB8AC3E}">
        <p14:creationId xmlns:p14="http://schemas.microsoft.com/office/powerpoint/2010/main" val="3138559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OFFICE OF SUPERINTENDENT OF PUBLIC INSTRUCTION | March 2018</a:t>
            </a:r>
            <a:endParaRPr lang="en-US" dirty="0" smtClean="0"/>
          </a:p>
        </p:txBody>
      </p:sp>
      <p:sp>
        <p:nvSpPr>
          <p:cNvPr id="6" name="Slide Number Placeholder 5"/>
          <p:cNvSpPr>
            <a:spLocks noGrp="1"/>
          </p:cNvSpPr>
          <p:nvPr>
            <p:ph type="sldNum" sz="quarter" idx="12"/>
          </p:nvPr>
        </p:nvSpPr>
        <p:spPr/>
        <p:txBody>
          <a:bodyPr/>
          <a:lstStyle/>
          <a:p>
            <a:fld id="{4FAB73BC-B049-4115-A692-8D63A059BFB8}" type="slidenum">
              <a:rPr lang="en-US" smtClean="0"/>
              <a:pPr/>
              <a:t>33</a:t>
            </a:fld>
            <a:endParaRPr lang="en-US" dirty="0"/>
          </a:p>
        </p:txBody>
      </p:sp>
      <p:sp>
        <p:nvSpPr>
          <p:cNvPr id="8" name="TextBox 7"/>
          <p:cNvSpPr txBox="1"/>
          <p:nvPr/>
        </p:nvSpPr>
        <p:spPr>
          <a:xfrm>
            <a:off x="571231" y="2981106"/>
            <a:ext cx="3553853" cy="1754326"/>
          </a:xfrm>
          <a:prstGeom prst="rect">
            <a:avLst/>
          </a:prstGeom>
          <a:solidFill>
            <a:schemeClr val="bg1"/>
          </a:solidFill>
          <a:ln w="50800">
            <a:solidFill>
              <a:schemeClr val="accent2">
                <a:lumMod val="50000"/>
              </a:schemeClr>
            </a:solidFill>
          </a:ln>
        </p:spPr>
        <p:txBody>
          <a:bodyPr wrap="square" rtlCol="0">
            <a:spAutoFit/>
          </a:bodyPr>
          <a:lstStyle/>
          <a:p>
            <a:pPr algn="ctr"/>
            <a:r>
              <a:rPr lang="en-US" sz="3600" dirty="0" smtClean="0">
                <a:solidFill>
                  <a:schemeClr val="accent2">
                    <a:lumMod val="50000"/>
                  </a:schemeClr>
                </a:solidFill>
              </a:rPr>
              <a:t>ACCESS TO PROGRAMS AND SERVICES</a:t>
            </a:r>
            <a:endParaRPr lang="en-US" sz="3600" dirty="0">
              <a:solidFill>
                <a:schemeClr val="accent2">
                  <a:lumMod val="50000"/>
                </a:schemeClr>
              </a:solidFill>
            </a:endParaRPr>
          </a:p>
        </p:txBody>
      </p:sp>
      <p:sp>
        <p:nvSpPr>
          <p:cNvPr id="7" name="TextBox 6"/>
          <p:cNvSpPr txBox="1"/>
          <p:nvPr/>
        </p:nvSpPr>
        <p:spPr>
          <a:xfrm>
            <a:off x="571232" y="894263"/>
            <a:ext cx="3553853" cy="1754326"/>
          </a:xfrm>
          <a:prstGeom prst="rect">
            <a:avLst/>
          </a:prstGeom>
          <a:solidFill>
            <a:schemeClr val="bg1"/>
          </a:solidFill>
          <a:ln w="50800">
            <a:solidFill>
              <a:schemeClr val="accent6">
                <a:lumMod val="50000"/>
              </a:schemeClr>
            </a:solidFill>
          </a:ln>
        </p:spPr>
        <p:txBody>
          <a:bodyPr wrap="square" rtlCol="0">
            <a:spAutoFit/>
          </a:bodyPr>
          <a:lstStyle/>
          <a:p>
            <a:pPr algn="ctr"/>
            <a:r>
              <a:rPr lang="en-US" sz="3600" dirty="0" smtClean="0">
                <a:solidFill>
                  <a:schemeClr val="accent6">
                    <a:lumMod val="50000"/>
                  </a:schemeClr>
                </a:solidFill>
              </a:rPr>
              <a:t>DISCRIMINATORY &amp; SEXUAL</a:t>
            </a:r>
          </a:p>
          <a:p>
            <a:pPr algn="ctr"/>
            <a:r>
              <a:rPr lang="en-US" sz="3600" dirty="0" smtClean="0">
                <a:solidFill>
                  <a:schemeClr val="accent6">
                    <a:lumMod val="50000"/>
                  </a:schemeClr>
                </a:solidFill>
              </a:rPr>
              <a:t>HARASSMENT</a:t>
            </a:r>
            <a:endParaRPr lang="en-US" sz="3600" dirty="0">
              <a:solidFill>
                <a:schemeClr val="accent6">
                  <a:lumMod val="50000"/>
                </a:schemeClr>
              </a:solidFill>
            </a:endParaRPr>
          </a:p>
        </p:txBody>
      </p:sp>
      <p:sp>
        <p:nvSpPr>
          <p:cNvPr id="3" name="Content Placeholder 2"/>
          <p:cNvSpPr>
            <a:spLocks noGrp="1"/>
          </p:cNvSpPr>
          <p:nvPr>
            <p:ph idx="1"/>
          </p:nvPr>
        </p:nvSpPr>
        <p:spPr>
          <a:xfrm>
            <a:off x="4441112" y="2046161"/>
            <a:ext cx="4081929" cy="1204856"/>
          </a:xfrm>
        </p:spPr>
        <p:txBody>
          <a:bodyPr>
            <a:noAutofit/>
          </a:bodyPr>
          <a:lstStyle/>
          <a:p>
            <a:r>
              <a:rPr lang="en-US" sz="3600" dirty="0" smtClean="0"/>
              <a:t>Two common forms of discrimination that may impact students</a:t>
            </a:r>
          </a:p>
        </p:txBody>
      </p:sp>
      <p:sp>
        <p:nvSpPr>
          <p:cNvPr id="9" name="Title 1"/>
          <p:cNvSpPr>
            <a:spLocks noGrp="1"/>
          </p:cNvSpPr>
          <p:nvPr>
            <p:ph type="title"/>
          </p:nvPr>
        </p:nvSpPr>
        <p:spPr>
          <a:xfrm>
            <a:off x="3206750" y="86359"/>
            <a:ext cx="5841834" cy="152180"/>
          </a:xfrm>
        </p:spPr>
        <p:txBody>
          <a:bodyPr>
            <a:normAutofit/>
          </a:bodyPr>
          <a:lstStyle/>
          <a:p>
            <a:r>
              <a:rPr lang="en-US" sz="100" dirty="0" smtClean="0"/>
              <a:t>Two common forms of discrimination that may impact students </a:t>
            </a:r>
            <a:endParaRPr lang="en-US" sz="100" dirty="0"/>
          </a:p>
        </p:txBody>
      </p:sp>
    </p:spTree>
    <p:extLst>
      <p:ext uri="{BB962C8B-B14F-4D97-AF65-F5344CB8AC3E}">
        <p14:creationId xmlns:p14="http://schemas.microsoft.com/office/powerpoint/2010/main" val="30266556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OFFICE OF SUPERINTENDENT OF PUBLIC INSTRUCTION | March 2018</a:t>
            </a:r>
            <a:endParaRPr lang="en-US" dirty="0" smtClean="0"/>
          </a:p>
        </p:txBody>
      </p:sp>
      <p:sp>
        <p:nvSpPr>
          <p:cNvPr id="6" name="Slide Number Placeholder 5"/>
          <p:cNvSpPr>
            <a:spLocks noGrp="1"/>
          </p:cNvSpPr>
          <p:nvPr>
            <p:ph type="sldNum" sz="quarter" idx="12"/>
          </p:nvPr>
        </p:nvSpPr>
        <p:spPr/>
        <p:txBody>
          <a:bodyPr/>
          <a:lstStyle/>
          <a:p>
            <a:fld id="{4FAB73BC-B049-4115-A692-8D63A059BFB8}" type="slidenum">
              <a:rPr lang="en-US" smtClean="0"/>
              <a:pPr/>
              <a:t>34</a:t>
            </a:fld>
            <a:endParaRPr lang="en-US" dirty="0"/>
          </a:p>
        </p:txBody>
      </p:sp>
      <p:sp>
        <p:nvSpPr>
          <p:cNvPr id="8" name="TextBox 7"/>
          <p:cNvSpPr txBox="1"/>
          <p:nvPr/>
        </p:nvSpPr>
        <p:spPr>
          <a:xfrm>
            <a:off x="571231" y="2981106"/>
            <a:ext cx="3553853" cy="1754326"/>
          </a:xfrm>
          <a:prstGeom prst="rect">
            <a:avLst/>
          </a:prstGeom>
          <a:solidFill>
            <a:schemeClr val="bg1"/>
          </a:solidFill>
          <a:ln w="50800">
            <a:solidFill>
              <a:schemeClr val="accent2">
                <a:lumMod val="50000"/>
              </a:schemeClr>
            </a:solidFill>
          </a:ln>
        </p:spPr>
        <p:txBody>
          <a:bodyPr wrap="square" rtlCol="0">
            <a:spAutoFit/>
          </a:bodyPr>
          <a:lstStyle/>
          <a:p>
            <a:pPr algn="ctr"/>
            <a:r>
              <a:rPr lang="en-US" sz="3600" dirty="0" smtClean="0">
                <a:solidFill>
                  <a:schemeClr val="accent2">
                    <a:lumMod val="50000"/>
                  </a:schemeClr>
                </a:solidFill>
              </a:rPr>
              <a:t>ACCESS TO PROGRAMS AND SERVICES</a:t>
            </a:r>
            <a:endParaRPr lang="en-US" sz="3600" dirty="0">
              <a:solidFill>
                <a:schemeClr val="accent2">
                  <a:lumMod val="50000"/>
                </a:schemeClr>
              </a:solidFill>
            </a:endParaRPr>
          </a:p>
        </p:txBody>
      </p:sp>
      <p:sp>
        <p:nvSpPr>
          <p:cNvPr id="9" name="Title 1"/>
          <p:cNvSpPr>
            <a:spLocks noGrp="1"/>
          </p:cNvSpPr>
          <p:nvPr>
            <p:ph type="title"/>
          </p:nvPr>
        </p:nvSpPr>
        <p:spPr>
          <a:xfrm>
            <a:off x="3222118" y="86359"/>
            <a:ext cx="5841834" cy="152180"/>
          </a:xfrm>
        </p:spPr>
        <p:txBody>
          <a:bodyPr>
            <a:normAutofit/>
          </a:bodyPr>
          <a:lstStyle/>
          <a:p>
            <a:r>
              <a:rPr lang="en-US" sz="100" dirty="0" smtClean="0"/>
              <a:t>Two common forms of discrimination that may impact students  </a:t>
            </a:r>
            <a:endParaRPr lang="en-US" sz="100" dirty="0"/>
          </a:p>
        </p:txBody>
      </p:sp>
    </p:spTree>
    <p:extLst>
      <p:ext uri="{BB962C8B-B14F-4D97-AF65-F5344CB8AC3E}">
        <p14:creationId xmlns:p14="http://schemas.microsoft.com/office/powerpoint/2010/main" val="187733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8"/>
                                        </p:tgtEl>
                                      </p:cBhvr>
                                      <p:by x="150000" y="150000"/>
                                    </p:animScale>
                                  </p:childTnLst>
                                </p:cTn>
                              </p:par>
                              <p:par>
                                <p:cTn id="7" presetID="42" presetClass="path" presetSubtype="0" accel="50000" decel="50000" fill="hold" grpId="1" nodeType="withEffect">
                                  <p:stCondLst>
                                    <p:cond delay="0"/>
                                  </p:stCondLst>
                                  <p:childTnLst>
                                    <p:animMotion origin="layout" path="M -8.33333E-7 0 L 0.23785 -0.11227 " pathEditMode="relative" rAng="0" ptsTypes="AA">
                                      <p:cBhvr>
                                        <p:cTn id="8" dur="2000" fill="hold"/>
                                        <p:tgtEl>
                                          <p:spTgt spid="8"/>
                                        </p:tgtEl>
                                        <p:attrNameLst>
                                          <p:attrName>ppt_x</p:attrName>
                                          <p:attrName>ppt_y</p:attrName>
                                        </p:attrNameLst>
                                      </p:cBhvr>
                                      <p:rCtr x="11892" y="-56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OFFICE OF SUPERINTENDENT OF PUBLIC INSTRUCTION | March 2018</a:t>
            </a:r>
            <a:endParaRPr lang="en-US" dirty="0" smtClean="0"/>
          </a:p>
        </p:txBody>
      </p:sp>
      <p:sp>
        <p:nvSpPr>
          <p:cNvPr id="6" name="Slide Number Placeholder 5"/>
          <p:cNvSpPr>
            <a:spLocks noGrp="1"/>
          </p:cNvSpPr>
          <p:nvPr>
            <p:ph type="sldNum" sz="quarter" idx="12"/>
          </p:nvPr>
        </p:nvSpPr>
        <p:spPr/>
        <p:txBody>
          <a:bodyPr/>
          <a:lstStyle/>
          <a:p>
            <a:fld id="{4FAB73BC-B049-4115-A692-8D63A059BFB8}" type="slidenum">
              <a:rPr lang="en-US" smtClean="0"/>
              <a:pPr/>
              <a:t>35</a:t>
            </a:fld>
            <a:endParaRPr lang="en-US" dirty="0"/>
          </a:p>
        </p:txBody>
      </p:sp>
      <p:pic>
        <p:nvPicPr>
          <p:cNvPr id="14" name="Picture 13" descr="Blue and orange stick figures holding hands in a circle" title="Circle of stick figur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504" y="2416075"/>
            <a:ext cx="3581496" cy="2385555"/>
          </a:xfrm>
          <a:prstGeom prst="rect">
            <a:avLst/>
          </a:prstGeom>
        </p:spPr>
      </p:pic>
      <p:sp>
        <p:nvSpPr>
          <p:cNvPr id="10" name="Rounded Rectangle 9" descr="Rounded rectangle" title="Rounded rectangle"/>
          <p:cNvSpPr/>
          <p:nvPr/>
        </p:nvSpPr>
        <p:spPr>
          <a:xfrm>
            <a:off x="4594860" y="1913375"/>
            <a:ext cx="4140032" cy="3592903"/>
          </a:xfrm>
          <a:prstGeom prst="roundRect">
            <a:avLst/>
          </a:prstGeom>
          <a:solidFill>
            <a:srgbClr val="DE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descr="Rounded rectangle" title="Rounded rectangle"/>
          <p:cNvSpPr txBox="1"/>
          <p:nvPr/>
        </p:nvSpPr>
        <p:spPr>
          <a:xfrm>
            <a:off x="4865378" y="2182584"/>
            <a:ext cx="3697179" cy="3000821"/>
          </a:xfrm>
          <a:prstGeom prst="rect">
            <a:avLst/>
          </a:prstGeom>
          <a:noFill/>
        </p:spPr>
        <p:txBody>
          <a:bodyPr wrap="square" rtlCol="0">
            <a:spAutoFit/>
          </a:bodyPr>
          <a:lstStyle/>
          <a:p>
            <a:pPr>
              <a:spcBef>
                <a:spcPts val="600"/>
              </a:spcBef>
            </a:pPr>
            <a:r>
              <a:rPr lang="en-US" sz="2100" dirty="0"/>
              <a:t>Our schools cannot deny or limit a student’s participation </a:t>
            </a:r>
            <a:r>
              <a:rPr lang="en-US" sz="2100" dirty="0" smtClean="0"/>
              <a:t>because of a </a:t>
            </a:r>
            <a:r>
              <a:rPr lang="en-US" sz="2100" dirty="0"/>
              <a:t>student’s sex, race, creed, religion, color, national origin (including </a:t>
            </a:r>
            <a:r>
              <a:rPr lang="en-US" sz="2100" dirty="0" smtClean="0"/>
              <a:t>limited English proficiency), </a:t>
            </a:r>
            <a:r>
              <a:rPr lang="en-US" sz="2100" dirty="0"/>
              <a:t>sexual orientation, gender expression, gender identity, disability, or use of a service animal.</a:t>
            </a:r>
          </a:p>
        </p:txBody>
      </p:sp>
      <p:sp>
        <p:nvSpPr>
          <p:cNvPr id="12" name="Content Placeholder 2"/>
          <p:cNvSpPr txBox="1">
            <a:spLocks/>
          </p:cNvSpPr>
          <p:nvPr/>
        </p:nvSpPr>
        <p:spPr>
          <a:xfrm>
            <a:off x="822960" y="2080741"/>
            <a:ext cx="3326627" cy="3102664"/>
          </a:xfrm>
          <a:prstGeom prst="rect">
            <a:avLst/>
          </a:prstGeom>
        </p:spPr>
        <p:txBody>
          <a:bodyPr vert="horz" lIns="0" tIns="45720" rIns="0" bIns="45720" rtlCol="0">
            <a:normAutofit fontScale="92500" lnSpcReduction="20000"/>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2"/>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2"/>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a:lnSpc>
                <a:spcPct val="110000"/>
              </a:lnSpc>
            </a:pPr>
            <a:r>
              <a:rPr lang="en-US" sz="3600" dirty="0" smtClean="0"/>
              <a:t>Each </a:t>
            </a:r>
            <a:r>
              <a:rPr lang="en-US" sz="3600" dirty="0"/>
              <a:t>student should have </a:t>
            </a:r>
            <a:r>
              <a:rPr lang="en-US" sz="3600" b="1" dirty="0">
                <a:solidFill>
                  <a:srgbClr val="3A6983"/>
                </a:solidFill>
              </a:rPr>
              <a:t>equal access </a:t>
            </a:r>
            <a:r>
              <a:rPr lang="en-US" sz="3600" dirty="0"/>
              <a:t>to </a:t>
            </a:r>
            <a:r>
              <a:rPr lang="en-US" sz="3600" dirty="0" smtClean="0"/>
              <a:t>any program, activity,  or service the school offers. </a:t>
            </a:r>
            <a:endParaRPr lang="en-US" sz="3600" dirty="0"/>
          </a:p>
          <a:p>
            <a:pPr marL="457200" lvl="1" indent="0">
              <a:lnSpc>
                <a:spcPct val="110000"/>
              </a:lnSpc>
              <a:buFont typeface="Calibri" pitchFamily="34" charset="0"/>
              <a:buNone/>
            </a:pPr>
            <a:endParaRPr lang="en-US" sz="3600" dirty="0" smtClean="0"/>
          </a:p>
          <a:p>
            <a:pPr>
              <a:lnSpc>
                <a:spcPct val="110000"/>
              </a:lnSpc>
            </a:pPr>
            <a:endParaRPr lang="en-US" sz="1800" dirty="0"/>
          </a:p>
        </p:txBody>
      </p:sp>
      <p:sp>
        <p:nvSpPr>
          <p:cNvPr id="7" name="Title 6"/>
          <p:cNvSpPr>
            <a:spLocks noGrp="1"/>
          </p:cNvSpPr>
          <p:nvPr>
            <p:ph type="title"/>
          </p:nvPr>
        </p:nvSpPr>
        <p:spPr>
          <a:xfrm>
            <a:off x="822960" y="271697"/>
            <a:ext cx="7543800" cy="1450757"/>
          </a:xfrm>
        </p:spPr>
        <p:txBody>
          <a:bodyPr>
            <a:normAutofit/>
          </a:bodyPr>
          <a:lstStyle/>
          <a:p>
            <a:r>
              <a:rPr lang="en-US" sz="4400" b="1" dirty="0" smtClean="0"/>
              <a:t>Access to programs and services</a:t>
            </a:r>
            <a:endParaRPr lang="en-US" sz="4400" b="1" dirty="0"/>
          </a:p>
        </p:txBody>
      </p:sp>
    </p:spTree>
    <p:extLst>
      <p:ext uri="{BB962C8B-B14F-4D97-AF65-F5344CB8AC3E}">
        <p14:creationId xmlns:p14="http://schemas.microsoft.com/office/powerpoint/2010/main" val="59556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OFFICE OF SUPERINTENDENT OF PUBLIC INSTRUCTION | March 2018</a:t>
            </a:r>
            <a:endParaRPr lang="en-US" dirty="0" smtClean="0"/>
          </a:p>
        </p:txBody>
      </p:sp>
      <p:sp>
        <p:nvSpPr>
          <p:cNvPr id="6" name="Slide Number Placeholder 5"/>
          <p:cNvSpPr>
            <a:spLocks noGrp="1"/>
          </p:cNvSpPr>
          <p:nvPr>
            <p:ph type="sldNum" sz="quarter" idx="12"/>
          </p:nvPr>
        </p:nvSpPr>
        <p:spPr/>
        <p:txBody>
          <a:bodyPr/>
          <a:lstStyle/>
          <a:p>
            <a:fld id="{4FAB73BC-B049-4115-A692-8D63A059BFB8}" type="slidenum">
              <a:rPr lang="en-US" smtClean="0"/>
              <a:pPr/>
              <a:t>36</a:t>
            </a:fld>
            <a:endParaRPr lang="en-US" dirty="0"/>
          </a:p>
        </p:txBody>
      </p:sp>
      <p:pic>
        <p:nvPicPr>
          <p:cNvPr id="9" name="Picture 8" descr="Blue and orange stick figures holding hands in a circle" title="Circle of stick figur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9696" y="2924175"/>
            <a:ext cx="2764303" cy="1841241"/>
          </a:xfrm>
          <a:prstGeom prst="rect">
            <a:avLst/>
          </a:prstGeom>
        </p:spPr>
      </p:pic>
      <p:sp>
        <p:nvSpPr>
          <p:cNvPr id="7" name="Title 6"/>
          <p:cNvSpPr>
            <a:spLocks noGrp="1"/>
          </p:cNvSpPr>
          <p:nvPr>
            <p:ph type="title"/>
          </p:nvPr>
        </p:nvSpPr>
        <p:spPr/>
        <p:txBody>
          <a:bodyPr>
            <a:normAutofit/>
          </a:bodyPr>
          <a:lstStyle/>
          <a:p>
            <a:r>
              <a:rPr lang="en-US" sz="4400" b="1" dirty="0" smtClean="0"/>
              <a:t>Access to programs and services </a:t>
            </a:r>
            <a:endParaRPr lang="en-US" sz="4400" b="1" dirty="0"/>
          </a:p>
        </p:txBody>
      </p:sp>
      <p:sp>
        <p:nvSpPr>
          <p:cNvPr id="8" name="Content Placeholder 7"/>
          <p:cNvSpPr>
            <a:spLocks noGrp="1"/>
          </p:cNvSpPr>
          <p:nvPr>
            <p:ph idx="1"/>
          </p:nvPr>
        </p:nvSpPr>
        <p:spPr>
          <a:xfrm>
            <a:off x="829015" y="1924465"/>
            <a:ext cx="5647985" cy="3616603"/>
          </a:xfrm>
        </p:spPr>
        <p:txBody>
          <a:bodyPr>
            <a:noAutofit/>
          </a:bodyPr>
          <a:lstStyle/>
          <a:p>
            <a:pPr marL="0" indent="0">
              <a:lnSpc>
                <a:spcPts val="2100"/>
              </a:lnSpc>
              <a:spcBef>
                <a:spcPts val="600"/>
              </a:spcBef>
              <a:buNone/>
            </a:pPr>
            <a:r>
              <a:rPr lang="en-US" sz="1800" b="1" dirty="0" smtClean="0"/>
              <a:t>For example, we must make sure our schools…</a:t>
            </a:r>
          </a:p>
          <a:p>
            <a:pPr lvl="1">
              <a:lnSpc>
                <a:spcPts val="2100"/>
              </a:lnSpc>
              <a:spcBef>
                <a:spcPts val="600"/>
              </a:spcBef>
              <a:buFont typeface="Arial" panose="020B0604020202020204" pitchFamily="34" charset="0"/>
              <a:buChar char="•"/>
            </a:pPr>
            <a:r>
              <a:rPr lang="en-US" sz="1800" dirty="0" smtClean="0"/>
              <a:t>Allow students to benefit from all programs, including Highly </a:t>
            </a:r>
            <a:r>
              <a:rPr lang="en-US" sz="1800" dirty="0"/>
              <a:t>Capable Programs, Advanced Placement, </a:t>
            </a:r>
            <a:r>
              <a:rPr lang="en-US" sz="1800" dirty="0" smtClean="0"/>
              <a:t>and Career </a:t>
            </a:r>
            <a:r>
              <a:rPr lang="en-US" sz="1800" dirty="0"/>
              <a:t>and Technical </a:t>
            </a:r>
            <a:r>
              <a:rPr lang="en-US" sz="1800" dirty="0" smtClean="0"/>
              <a:t>Education, regardless </a:t>
            </a:r>
            <a:r>
              <a:rPr lang="en-US" sz="1800" dirty="0"/>
              <a:t>of race, sex, </a:t>
            </a:r>
            <a:r>
              <a:rPr lang="en-US" sz="1800" dirty="0" smtClean="0"/>
              <a:t>language, or </a:t>
            </a:r>
            <a:r>
              <a:rPr lang="en-US" sz="1800" dirty="0"/>
              <a:t>disability</a:t>
            </a:r>
          </a:p>
          <a:p>
            <a:pPr lvl="1">
              <a:lnSpc>
                <a:spcPts val="2100"/>
              </a:lnSpc>
              <a:spcBef>
                <a:spcPts val="600"/>
              </a:spcBef>
              <a:buFont typeface="Arial" panose="020B0604020202020204" pitchFamily="34" charset="0"/>
              <a:buChar char="•"/>
            </a:pPr>
            <a:r>
              <a:rPr lang="en-US" sz="1800" dirty="0"/>
              <a:t>Provide accommodations, aids, and services for students with </a:t>
            </a:r>
            <a:r>
              <a:rPr lang="en-US" sz="1800" dirty="0" smtClean="0"/>
              <a:t>disabilities when needed </a:t>
            </a:r>
          </a:p>
          <a:p>
            <a:pPr lvl="1">
              <a:lnSpc>
                <a:spcPts val="2100"/>
              </a:lnSpc>
              <a:spcBef>
                <a:spcPts val="600"/>
              </a:spcBef>
              <a:buFont typeface="Arial" panose="020B0604020202020204" pitchFamily="34" charset="0"/>
              <a:buChar char="•"/>
            </a:pPr>
            <a:r>
              <a:rPr lang="en-US" sz="1800" dirty="0" smtClean="0"/>
              <a:t>Administer </a:t>
            </a:r>
            <a:r>
              <a:rPr lang="en-US" sz="1800" dirty="0"/>
              <a:t>discipline fairly and equitably</a:t>
            </a:r>
          </a:p>
          <a:p>
            <a:pPr lvl="1">
              <a:lnSpc>
                <a:spcPts val="2100"/>
              </a:lnSpc>
              <a:spcBef>
                <a:spcPts val="600"/>
              </a:spcBef>
              <a:buFont typeface="Arial" panose="020B0604020202020204" pitchFamily="34" charset="0"/>
              <a:buChar char="•"/>
            </a:pPr>
            <a:r>
              <a:rPr lang="en-US" sz="1800" dirty="0" smtClean="0"/>
              <a:t>Provide equitable athletic opportunities for girls and boys</a:t>
            </a:r>
          </a:p>
          <a:p>
            <a:pPr lvl="1">
              <a:lnSpc>
                <a:spcPts val="2100"/>
              </a:lnSpc>
              <a:spcBef>
                <a:spcPts val="600"/>
              </a:spcBef>
              <a:buFont typeface="Arial" panose="020B0604020202020204" pitchFamily="34" charset="0"/>
              <a:buChar char="•"/>
            </a:pPr>
            <a:r>
              <a:rPr lang="en-US" sz="1800" dirty="0" smtClean="0"/>
              <a:t>Provide language services for English learners and parents with limited English proficiency</a:t>
            </a:r>
          </a:p>
        </p:txBody>
      </p:sp>
    </p:spTree>
    <p:extLst>
      <p:ext uri="{BB962C8B-B14F-4D97-AF65-F5344CB8AC3E}">
        <p14:creationId xmlns:p14="http://schemas.microsoft.com/office/powerpoint/2010/main" val="69742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OFFICE OF SUPERINTENDENT OF PUBLIC INSTRUCTION | March 2018</a:t>
            </a:r>
            <a:endParaRPr lang="en-US" dirty="0" smtClean="0"/>
          </a:p>
        </p:txBody>
      </p:sp>
      <p:sp>
        <p:nvSpPr>
          <p:cNvPr id="6" name="Slide Number Placeholder 5"/>
          <p:cNvSpPr>
            <a:spLocks noGrp="1"/>
          </p:cNvSpPr>
          <p:nvPr>
            <p:ph type="sldNum" sz="quarter" idx="12"/>
          </p:nvPr>
        </p:nvSpPr>
        <p:spPr/>
        <p:txBody>
          <a:bodyPr/>
          <a:lstStyle/>
          <a:p>
            <a:fld id="{4FAB73BC-B049-4115-A692-8D63A059BFB8}" type="slidenum">
              <a:rPr lang="en-US" smtClean="0"/>
              <a:pPr/>
              <a:t>37</a:t>
            </a:fld>
            <a:endParaRPr lang="en-US" dirty="0"/>
          </a:p>
        </p:txBody>
      </p:sp>
      <p:pic>
        <p:nvPicPr>
          <p:cNvPr id="9" name="Picture 8" descr="Blue and orange stick figures holding hands in a circle" title="Circle of stick figur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504" y="2379861"/>
            <a:ext cx="3581496" cy="2385555"/>
          </a:xfrm>
          <a:prstGeom prst="rect">
            <a:avLst/>
          </a:prstGeom>
        </p:spPr>
      </p:pic>
      <p:grpSp>
        <p:nvGrpSpPr>
          <p:cNvPr id="10" name="Group 9" descr="Learn more! Equity and Civil Rights Office, Office of Superintendent of Public Instruction, www.k12.wa.us/equity" title="Learn more!"/>
          <p:cNvGrpSpPr/>
          <p:nvPr/>
        </p:nvGrpSpPr>
        <p:grpSpPr>
          <a:xfrm>
            <a:off x="779810" y="2421887"/>
            <a:ext cx="4700531" cy="2343529"/>
            <a:chOff x="4812721" y="2047164"/>
            <a:chExt cx="4140032" cy="3592903"/>
          </a:xfrm>
        </p:grpSpPr>
        <p:sp>
          <p:nvSpPr>
            <p:cNvPr id="11" name="Rounded Rectangle 10"/>
            <p:cNvSpPr/>
            <p:nvPr/>
          </p:nvSpPr>
          <p:spPr>
            <a:xfrm>
              <a:off x="4812721" y="2047164"/>
              <a:ext cx="4140032" cy="3592903"/>
            </a:xfrm>
            <a:prstGeom prst="round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4909927" y="2605752"/>
              <a:ext cx="3949850" cy="2477251"/>
            </a:xfrm>
            <a:prstGeom prst="rect">
              <a:avLst/>
            </a:prstGeom>
            <a:noFill/>
          </p:spPr>
          <p:txBody>
            <a:bodyPr wrap="square" rtlCol="0">
              <a:spAutoFit/>
            </a:bodyPr>
            <a:lstStyle/>
            <a:p>
              <a:r>
                <a:rPr lang="en-US" sz="2800" b="1" dirty="0" smtClean="0">
                  <a:solidFill>
                    <a:schemeClr val="accent1"/>
                  </a:solidFill>
                </a:rPr>
                <a:t>Learn more!</a:t>
              </a:r>
            </a:p>
            <a:p>
              <a:endParaRPr lang="en-US" sz="1100" dirty="0"/>
            </a:p>
            <a:p>
              <a:r>
                <a:rPr lang="en-US" sz="2400" b="1" dirty="0" smtClean="0"/>
                <a:t>Equity and Civil Rights Office</a:t>
              </a:r>
            </a:p>
            <a:p>
              <a:r>
                <a:rPr lang="en-US" dirty="0"/>
                <a:t>Office of Superintendent of Public </a:t>
              </a:r>
              <a:r>
                <a:rPr lang="en-US" dirty="0" smtClean="0"/>
                <a:t>Instruction</a:t>
              </a:r>
            </a:p>
            <a:p>
              <a:r>
                <a:rPr lang="en-US" dirty="0" smtClean="0">
                  <a:hlinkClick r:id="rId4" tooltip="OSPI Equity and Civil Rights website"/>
                </a:rPr>
                <a:t>www.k12.wa.us/equity</a:t>
              </a:r>
              <a:endParaRPr lang="en-US" dirty="0" smtClean="0"/>
            </a:p>
          </p:txBody>
        </p:sp>
      </p:grpSp>
      <p:sp>
        <p:nvSpPr>
          <p:cNvPr id="7" name="Title 6"/>
          <p:cNvSpPr>
            <a:spLocks noGrp="1"/>
          </p:cNvSpPr>
          <p:nvPr>
            <p:ph type="title"/>
          </p:nvPr>
        </p:nvSpPr>
        <p:spPr/>
        <p:txBody>
          <a:bodyPr>
            <a:normAutofit/>
          </a:bodyPr>
          <a:lstStyle/>
          <a:p>
            <a:r>
              <a:rPr lang="en-US" sz="4400" b="1" dirty="0" smtClean="0"/>
              <a:t>Access to programs and services  </a:t>
            </a:r>
            <a:endParaRPr lang="en-US" sz="4400" b="1" dirty="0"/>
          </a:p>
        </p:txBody>
      </p:sp>
    </p:spTree>
    <p:extLst>
      <p:ext uri="{BB962C8B-B14F-4D97-AF65-F5344CB8AC3E}">
        <p14:creationId xmlns:p14="http://schemas.microsoft.com/office/powerpoint/2010/main" val="19687288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smtClean="0">
                <a:ln>
                  <a:noFill/>
                </a:ln>
                <a:solidFill>
                  <a:srgbClr val="5D5B4E"/>
                </a:solidFill>
                <a:effectLst/>
                <a:uLnTx/>
                <a:uFillTx/>
                <a:latin typeface="Calibri" panose="020F0502020204030204"/>
                <a:ea typeface="+mn-ea"/>
                <a:cs typeface="+mn-cs"/>
              </a:rPr>
              <a:t>OFFICE OF SUPERINTENDENT OF PUBLIC INSTRUCTION | March 2018</a:t>
            </a:r>
            <a:endParaRPr kumimoji="0" lang="en-US" sz="675" b="0" i="0" u="none" strike="noStrike" kern="1200" cap="all" spc="0" normalizeH="0" baseline="0" noProof="0" dirty="0">
              <a:ln>
                <a:noFill/>
              </a:ln>
              <a:solidFill>
                <a:srgbClr val="5D5B4E"/>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788"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788"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aphicFrame>
        <p:nvGraphicFramePr>
          <p:cNvPr id="9" name="Content Placeholder 8" descr="Civil Rights Coordinator:&#10;[Name]&#10;[Title]&#10;[Email]&#10;[Phone]&#10;[Photo] (optional)&#10;&#10;Title IX Coordinator:&#10;[Name]&#10;[Title]&#10;[Email]&#10;[Phone]&#10;[Photo] (optional)&#10;&#10;Section 504 Coordinator:&#10;[Name]&#10;[Title]&#10;[Email]&#10;[Phone]&#10;[Photo] (optional)" title="Coordinator contact information"/>
          <p:cNvGraphicFramePr>
            <a:graphicFrameLocks noGrp="1"/>
          </p:cNvGraphicFramePr>
          <p:nvPr>
            <p:ph idx="1"/>
            <p:extLst>
              <p:ext uri="{D42A27DB-BD31-4B8C-83A1-F6EECF244321}">
                <p14:modId xmlns:p14="http://schemas.microsoft.com/office/powerpoint/2010/main" val="1916220117"/>
              </p:ext>
            </p:extLst>
          </p:nvPr>
        </p:nvGraphicFramePr>
        <p:xfrm>
          <a:off x="822960" y="1845737"/>
          <a:ext cx="7543800" cy="3616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sz="4400" b="1" dirty="0" smtClean="0"/>
              <a:t>Have questions? Concerns? </a:t>
            </a:r>
            <a:r>
              <a:rPr lang="en-US" dirty="0" smtClean="0"/>
              <a:t/>
            </a:r>
            <a:br>
              <a:rPr lang="en-US" dirty="0" smtClean="0"/>
            </a:br>
            <a:r>
              <a:rPr lang="en-US" dirty="0" smtClean="0"/>
              <a:t>Contact our compliance coordinators! </a:t>
            </a:r>
            <a:endParaRPr lang="en-US" dirty="0"/>
          </a:p>
        </p:txBody>
      </p:sp>
    </p:spTree>
    <p:extLst>
      <p:ext uri="{BB962C8B-B14F-4D97-AF65-F5344CB8AC3E}">
        <p14:creationId xmlns:p14="http://schemas.microsoft.com/office/powerpoint/2010/main" val="19080073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AB73BC-B049-4115-A692-8D63A059BFB8}" type="slidenum">
              <a:rPr lang="en-US" smtClean="0"/>
              <a:t>39</a:t>
            </a:fld>
            <a:endParaRPr lang="en-US" dirty="0"/>
          </a:p>
        </p:txBody>
      </p:sp>
      <p:sp>
        <p:nvSpPr>
          <p:cNvPr id="5" name="Footer Placeholder 4"/>
          <p:cNvSpPr>
            <a:spLocks noGrp="1"/>
          </p:cNvSpPr>
          <p:nvPr>
            <p:ph type="ftr" sz="quarter" idx="3"/>
          </p:nvPr>
        </p:nvSpPr>
        <p:spPr/>
        <p:txBody>
          <a:bodyPr/>
          <a:lstStyle/>
          <a:p>
            <a:r>
              <a:rPr lang="en-US" smtClean="0"/>
              <a:t>OFFICE OF SUPERINTENDENT OF PUBLIC INSTRUCTION | March 2018</a:t>
            </a:r>
            <a:endParaRPr lang="en-US" dirty="0"/>
          </a:p>
        </p:txBody>
      </p:sp>
      <p:sp>
        <p:nvSpPr>
          <p:cNvPr id="2" name="Title 1"/>
          <p:cNvSpPr>
            <a:spLocks noGrp="1"/>
          </p:cNvSpPr>
          <p:nvPr>
            <p:ph type="title"/>
          </p:nvPr>
        </p:nvSpPr>
        <p:spPr/>
        <p:txBody>
          <a:bodyPr/>
          <a:lstStyle/>
          <a:p>
            <a:r>
              <a:rPr lang="en-US" b="1" dirty="0" smtClean="0"/>
              <a:t>Discrimination Complaints</a:t>
            </a:r>
            <a:endParaRPr lang="en-US" b="1" dirty="0"/>
          </a:p>
        </p:txBody>
      </p:sp>
    </p:spTree>
    <p:extLst>
      <p:ext uri="{BB962C8B-B14F-4D97-AF65-F5344CB8AC3E}">
        <p14:creationId xmlns:p14="http://schemas.microsoft.com/office/powerpoint/2010/main" val="3556797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113E31D-E2AB-40D1-8B51-AFA5AFEF393A}" type="slidenum">
              <a:rPr lang="en-US" smtClean="0"/>
              <a:t>4</a:t>
            </a:fld>
            <a:endParaRPr lang="en-US" dirty="0"/>
          </a:p>
        </p:txBody>
      </p:sp>
      <p:sp>
        <p:nvSpPr>
          <p:cNvPr id="5" name="Footer Placeholder 4"/>
          <p:cNvSpPr>
            <a:spLocks noGrp="1"/>
          </p:cNvSpPr>
          <p:nvPr>
            <p:ph type="ftr" sz="quarter" idx="11"/>
          </p:nvPr>
        </p:nvSpPr>
        <p:spPr/>
        <p:txBody>
          <a:bodyPr/>
          <a:lstStyle/>
          <a:p>
            <a:r>
              <a:rPr lang="en-US" dirty="0" smtClean="0"/>
              <a:t>OFFICE OF SUPERINTENDENT OF PUBLIC INSTRUCTION | March 2018</a:t>
            </a:r>
            <a:endParaRPr lang="en-US" dirty="0"/>
          </a:p>
        </p:txBody>
      </p:sp>
      <p:sp>
        <p:nvSpPr>
          <p:cNvPr id="3" name="Content Placeholder 2"/>
          <p:cNvSpPr>
            <a:spLocks noGrp="1"/>
          </p:cNvSpPr>
          <p:nvPr>
            <p:ph idx="1"/>
          </p:nvPr>
        </p:nvSpPr>
        <p:spPr>
          <a:xfrm>
            <a:off x="884518" y="1845737"/>
            <a:ext cx="7482241" cy="3616603"/>
          </a:xfrm>
        </p:spPr>
        <p:txBody>
          <a:bodyPr>
            <a:normAutofit lnSpcReduction="10000"/>
          </a:bodyPr>
          <a:lstStyle/>
          <a:p>
            <a:pPr marL="0" indent="0">
              <a:lnSpc>
                <a:spcPct val="110000"/>
              </a:lnSpc>
              <a:buNone/>
            </a:pPr>
            <a:r>
              <a:rPr lang="en-US" sz="1800" dirty="0" smtClean="0"/>
              <a:t>While many of the civil rights protections and complaint procedures discussed in this training also apply to employees, this training focuses on the rights of students and the responsibility of school staff to prevent and protect students from discrimination.</a:t>
            </a:r>
          </a:p>
          <a:p>
            <a:pPr marL="0" indent="0">
              <a:lnSpc>
                <a:spcPct val="100000"/>
              </a:lnSpc>
              <a:buNone/>
            </a:pPr>
            <a:endParaRPr lang="en-US" sz="800" dirty="0" smtClean="0"/>
          </a:p>
          <a:p>
            <a:pPr marL="0" indent="0">
              <a:lnSpc>
                <a:spcPct val="100000"/>
              </a:lnSpc>
              <a:buNone/>
            </a:pPr>
            <a:r>
              <a:rPr lang="en-US" sz="1800" dirty="0" smtClean="0"/>
              <a:t>For information about employment discrimination and complaint procedures:</a:t>
            </a:r>
          </a:p>
          <a:p>
            <a:pPr marL="219456" lvl="1" indent="0">
              <a:lnSpc>
                <a:spcPct val="100000"/>
              </a:lnSpc>
              <a:buNone/>
            </a:pPr>
            <a:r>
              <a:rPr lang="en-US" sz="1400" dirty="0" smtClean="0"/>
              <a:t>Nondiscrimination Policy and Procedure (staff): </a:t>
            </a:r>
            <a:r>
              <a:rPr lang="en-US" sz="1400" b="1" dirty="0" smtClean="0">
                <a:solidFill>
                  <a:schemeClr val="accent2">
                    <a:lumMod val="75000"/>
                  </a:schemeClr>
                </a:solidFill>
              </a:rPr>
              <a:t>[Policy #]</a:t>
            </a:r>
          </a:p>
          <a:p>
            <a:pPr marL="219456" lvl="1" indent="0">
              <a:lnSpc>
                <a:spcPct val="100000"/>
              </a:lnSpc>
              <a:buNone/>
            </a:pPr>
            <a:r>
              <a:rPr lang="en-US" sz="1400" dirty="0" smtClean="0"/>
              <a:t>Sexual Harassment Policy and Procedure (staff): </a:t>
            </a:r>
            <a:r>
              <a:rPr lang="en-US" sz="1400" b="1" dirty="0" smtClean="0">
                <a:solidFill>
                  <a:schemeClr val="accent2">
                    <a:lumMod val="75000"/>
                  </a:schemeClr>
                </a:solidFill>
              </a:rPr>
              <a:t>[Policy #]</a:t>
            </a:r>
          </a:p>
          <a:p>
            <a:pPr marL="219456" lvl="1" indent="0">
              <a:lnSpc>
                <a:spcPct val="100000"/>
              </a:lnSpc>
              <a:buNone/>
            </a:pPr>
            <a:endParaRPr lang="en-US" sz="800" b="1" dirty="0" smtClean="0">
              <a:solidFill>
                <a:schemeClr val="accent2">
                  <a:lumMod val="75000"/>
                </a:schemeClr>
              </a:solidFill>
            </a:endParaRPr>
          </a:p>
          <a:p>
            <a:pPr marL="0" indent="0">
              <a:lnSpc>
                <a:spcPct val="100000"/>
              </a:lnSpc>
              <a:buNone/>
            </a:pPr>
            <a:r>
              <a:rPr lang="en-US" sz="1800" dirty="0" smtClean="0"/>
              <a:t>Additional resources regarding employment discrimination:</a:t>
            </a:r>
          </a:p>
          <a:p>
            <a:pPr marL="219456" lvl="1" indent="0">
              <a:lnSpc>
                <a:spcPct val="100000"/>
              </a:lnSpc>
              <a:buNone/>
            </a:pPr>
            <a:r>
              <a:rPr lang="en-US" sz="1400" dirty="0" smtClean="0"/>
              <a:t>Washington State Human Rights Commission | </a:t>
            </a:r>
            <a:r>
              <a:rPr lang="en-US" sz="1400" dirty="0" smtClean="0">
                <a:hlinkClick r:id="rId3" tooltip="Human Rights Commission"/>
              </a:rPr>
              <a:t>www.hum.wa.gov</a:t>
            </a:r>
            <a:r>
              <a:rPr lang="en-US" sz="1400" dirty="0" smtClean="0"/>
              <a:t> </a:t>
            </a:r>
          </a:p>
          <a:p>
            <a:pPr marL="219456" lvl="1" indent="0">
              <a:lnSpc>
                <a:spcPct val="100000"/>
              </a:lnSpc>
              <a:buNone/>
            </a:pPr>
            <a:r>
              <a:rPr lang="en-US" sz="1400" dirty="0" smtClean="0"/>
              <a:t>U.S. Equal Employment Opportunities Commission (EEOC) | </a:t>
            </a:r>
            <a:r>
              <a:rPr lang="en-US" sz="1400" dirty="0" smtClean="0">
                <a:hlinkClick r:id="rId4" tooltip="EEOC Website"/>
              </a:rPr>
              <a:t>www.eeoc.gov</a:t>
            </a:r>
            <a:r>
              <a:rPr lang="en-US" sz="1400" dirty="0" smtClean="0"/>
              <a:t> </a:t>
            </a:r>
            <a:endParaRPr lang="en-US" dirty="0"/>
          </a:p>
        </p:txBody>
      </p:sp>
      <p:sp>
        <p:nvSpPr>
          <p:cNvPr id="2" name="Title 1"/>
          <p:cNvSpPr>
            <a:spLocks noGrp="1"/>
          </p:cNvSpPr>
          <p:nvPr>
            <p:ph type="title"/>
          </p:nvPr>
        </p:nvSpPr>
        <p:spPr>
          <a:xfrm>
            <a:off x="848658" y="245036"/>
            <a:ext cx="7518101" cy="1492328"/>
          </a:xfrm>
        </p:spPr>
        <p:txBody>
          <a:bodyPr>
            <a:normAutofit/>
          </a:bodyPr>
          <a:lstStyle/>
          <a:p>
            <a:r>
              <a:rPr lang="en-US" sz="4400" b="1" dirty="0" smtClean="0"/>
              <a:t>Scope: Students’ Rights</a:t>
            </a:r>
            <a:endParaRPr lang="en-US" sz="4400" b="1" dirty="0"/>
          </a:p>
        </p:txBody>
      </p:sp>
    </p:spTree>
    <p:extLst>
      <p:ext uri="{BB962C8B-B14F-4D97-AF65-F5344CB8AC3E}">
        <p14:creationId xmlns:p14="http://schemas.microsoft.com/office/powerpoint/2010/main" val="10857620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OFFICE OF SUPERINTENDENT OF PUBLIC INSTRUCTION | March 2018</a:t>
            </a:r>
            <a:endParaRPr lang="en-US" dirty="0" smtClean="0"/>
          </a:p>
        </p:txBody>
      </p:sp>
      <p:sp>
        <p:nvSpPr>
          <p:cNvPr id="6" name="Slide Number Placeholder 5"/>
          <p:cNvSpPr>
            <a:spLocks noGrp="1"/>
          </p:cNvSpPr>
          <p:nvPr>
            <p:ph type="sldNum" sz="quarter" idx="12"/>
          </p:nvPr>
        </p:nvSpPr>
        <p:spPr/>
        <p:txBody>
          <a:bodyPr/>
          <a:lstStyle/>
          <a:p>
            <a:fld id="{4FAB73BC-B049-4115-A692-8D63A059BFB8}" type="slidenum">
              <a:rPr lang="en-US" smtClean="0"/>
              <a:pPr/>
              <a:t>40</a:t>
            </a:fld>
            <a:endParaRPr lang="en-US" dirty="0"/>
          </a:p>
        </p:txBody>
      </p:sp>
      <p:sp>
        <p:nvSpPr>
          <p:cNvPr id="8" name="TextBox 7"/>
          <p:cNvSpPr txBox="1"/>
          <p:nvPr/>
        </p:nvSpPr>
        <p:spPr>
          <a:xfrm>
            <a:off x="7545357" y="5614843"/>
            <a:ext cx="1507272" cy="307777"/>
          </a:xfrm>
          <a:prstGeom prst="rect">
            <a:avLst/>
          </a:prstGeom>
          <a:noFill/>
        </p:spPr>
        <p:txBody>
          <a:bodyPr wrap="none" rtlCol="0">
            <a:spAutoFit/>
          </a:bodyPr>
          <a:lstStyle/>
          <a:p>
            <a:r>
              <a:rPr lang="en-US" sz="1400" dirty="0" smtClean="0">
                <a:solidFill>
                  <a:schemeClr val="bg1">
                    <a:lumMod val="65000"/>
                  </a:schemeClr>
                </a:solidFill>
              </a:rPr>
              <a:t>WAC 392-190-065</a:t>
            </a:r>
            <a:endParaRPr lang="en-US" sz="1400" dirty="0">
              <a:solidFill>
                <a:schemeClr val="bg1">
                  <a:lumMod val="65000"/>
                </a:schemeClr>
              </a:solidFill>
            </a:endParaRPr>
          </a:p>
        </p:txBody>
      </p:sp>
      <p:sp>
        <p:nvSpPr>
          <p:cNvPr id="3" name="Content Placeholder 2"/>
          <p:cNvSpPr>
            <a:spLocks noGrp="1"/>
          </p:cNvSpPr>
          <p:nvPr>
            <p:ph idx="1"/>
          </p:nvPr>
        </p:nvSpPr>
        <p:spPr>
          <a:xfrm>
            <a:off x="3600450" y="1077078"/>
            <a:ext cx="5162046" cy="5257800"/>
          </a:xfrm>
        </p:spPr>
        <p:txBody>
          <a:bodyPr>
            <a:normAutofit/>
          </a:bodyPr>
          <a:lstStyle/>
          <a:p>
            <a:pPr marL="457200" indent="-457200">
              <a:lnSpc>
                <a:spcPct val="100000"/>
              </a:lnSpc>
              <a:buFont typeface="+mj-lt"/>
              <a:buAutoNum type="arabicPeriod"/>
            </a:pPr>
            <a:r>
              <a:rPr lang="en-US" sz="2400" b="1" dirty="0" smtClean="0"/>
              <a:t>In writing</a:t>
            </a:r>
          </a:p>
          <a:p>
            <a:pPr marL="493776" lvl="3" indent="0">
              <a:lnSpc>
                <a:spcPct val="100000"/>
              </a:lnSpc>
              <a:buNone/>
            </a:pPr>
            <a:r>
              <a:rPr lang="en-US" sz="1800" dirty="0" smtClean="0"/>
              <a:t>Mail | Email | Fax | Hand-Delivered</a:t>
            </a:r>
          </a:p>
          <a:p>
            <a:pPr marL="0" indent="0">
              <a:lnSpc>
                <a:spcPct val="100000"/>
              </a:lnSpc>
              <a:buNone/>
            </a:pPr>
            <a:endParaRPr lang="en-US" sz="700" b="1" dirty="0" smtClean="0"/>
          </a:p>
          <a:p>
            <a:pPr marL="457200" indent="-457200">
              <a:lnSpc>
                <a:spcPct val="100000"/>
              </a:lnSpc>
              <a:buFont typeface="+mj-lt"/>
              <a:buAutoNum type="arabicPeriod" startAt="2"/>
            </a:pPr>
            <a:r>
              <a:rPr lang="en-US" sz="2400" b="1" dirty="0" smtClean="0"/>
              <a:t>Sent to </a:t>
            </a:r>
            <a:r>
              <a:rPr lang="en-US" sz="2400" b="1" dirty="0"/>
              <a:t>any school or district </a:t>
            </a:r>
            <a:r>
              <a:rPr lang="en-US" sz="2400" b="1" dirty="0" smtClean="0"/>
              <a:t>administrator</a:t>
            </a:r>
          </a:p>
          <a:p>
            <a:pPr marL="457200" indent="-457200">
              <a:lnSpc>
                <a:spcPct val="100000"/>
              </a:lnSpc>
              <a:buFont typeface="+mj-lt"/>
              <a:buAutoNum type="arabicPeriod" startAt="2"/>
            </a:pPr>
            <a:endParaRPr lang="en-US" sz="700" dirty="0" smtClean="0"/>
          </a:p>
          <a:p>
            <a:pPr marL="457200" indent="-457200">
              <a:lnSpc>
                <a:spcPct val="100000"/>
              </a:lnSpc>
              <a:buFont typeface="+mj-lt"/>
              <a:buAutoNum type="arabicPeriod" startAt="2"/>
            </a:pPr>
            <a:r>
              <a:rPr lang="en-US" sz="2400" b="1" dirty="0" smtClean="0"/>
              <a:t>Alleges discrimination, </a:t>
            </a:r>
            <a:r>
              <a:rPr lang="en-US" sz="2400" dirty="0" smtClean="0"/>
              <a:t>e.g., includes any allegation of unfair treatment or harassment based on a protected class</a:t>
            </a:r>
          </a:p>
        </p:txBody>
      </p:sp>
      <p:sp>
        <p:nvSpPr>
          <p:cNvPr id="7" name="Title 7"/>
          <p:cNvSpPr txBox="1">
            <a:spLocks/>
          </p:cNvSpPr>
          <p:nvPr/>
        </p:nvSpPr>
        <p:spPr>
          <a:xfrm>
            <a:off x="150229" y="1437744"/>
            <a:ext cx="2732250" cy="2286000"/>
          </a:xfrm>
          <a:prstGeom prst="rect">
            <a:avLst/>
          </a:prstGeom>
        </p:spPr>
        <p:txBody>
          <a:bodyPr vert="horz" lIns="91440" tIns="45720" rIns="91440" bIns="45720" rtlCol="0" anchor="b">
            <a:normAutofit fontScale="85000" lnSpcReduction="10000"/>
          </a:bodyPr>
          <a:lstStyle>
            <a:lvl1pPr algn="l" defTabSz="685800" rtl="0" eaLnBrk="1" latinLnBrk="0" hangingPunct="1">
              <a:lnSpc>
                <a:spcPct val="85000"/>
              </a:lnSpc>
              <a:spcBef>
                <a:spcPct val="0"/>
              </a:spcBef>
              <a:buNone/>
              <a:defRPr sz="2700" b="0" kern="1200" spc="-38" baseline="0">
                <a:solidFill>
                  <a:srgbClr val="FFFFFF"/>
                </a:solidFill>
                <a:latin typeface="+mj-lt"/>
                <a:ea typeface="+mj-ea"/>
                <a:cs typeface="+mj-cs"/>
              </a:defRPr>
            </a:lvl1pPr>
          </a:lstStyle>
          <a:p>
            <a:pPr algn="ctr"/>
            <a:r>
              <a:rPr lang="en-US" sz="5400" b="1" dirty="0" smtClean="0"/>
              <a:t>How to file a formal complaint</a:t>
            </a:r>
            <a:endParaRPr lang="en-US" sz="5400" b="1" dirty="0"/>
          </a:p>
        </p:txBody>
      </p:sp>
      <p:sp>
        <p:nvSpPr>
          <p:cNvPr id="9" name="Title 1"/>
          <p:cNvSpPr>
            <a:spLocks noGrp="1"/>
          </p:cNvSpPr>
          <p:nvPr>
            <p:ph type="title"/>
          </p:nvPr>
        </p:nvSpPr>
        <p:spPr>
          <a:xfrm>
            <a:off x="7808181" y="-58710"/>
            <a:ext cx="1267737" cy="489008"/>
          </a:xfrm>
        </p:spPr>
        <p:txBody>
          <a:bodyPr>
            <a:normAutofit/>
          </a:bodyPr>
          <a:lstStyle/>
          <a:p>
            <a:r>
              <a:rPr lang="en-US" sz="1050" dirty="0" smtClean="0"/>
              <a:t>What does a complaint look like?</a:t>
            </a:r>
            <a:endParaRPr lang="en-US" sz="1050" dirty="0"/>
          </a:p>
        </p:txBody>
      </p:sp>
    </p:spTree>
    <p:extLst>
      <p:ext uri="{BB962C8B-B14F-4D97-AF65-F5344CB8AC3E}">
        <p14:creationId xmlns:p14="http://schemas.microsoft.com/office/powerpoint/2010/main" val="22212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OFFICE OF SUPERINTENDENT OF PUBLIC INSTRUCTION | March 2018</a:t>
            </a:r>
            <a:endParaRPr lang="en-US" dirty="0" smtClean="0"/>
          </a:p>
        </p:txBody>
      </p:sp>
      <p:sp>
        <p:nvSpPr>
          <p:cNvPr id="6" name="Slide Number Placeholder 5"/>
          <p:cNvSpPr>
            <a:spLocks noGrp="1"/>
          </p:cNvSpPr>
          <p:nvPr>
            <p:ph type="sldNum" sz="quarter" idx="12"/>
          </p:nvPr>
        </p:nvSpPr>
        <p:spPr/>
        <p:txBody>
          <a:bodyPr/>
          <a:lstStyle/>
          <a:p>
            <a:fld id="{4FAB73BC-B049-4115-A692-8D63A059BFB8}" type="slidenum">
              <a:rPr lang="en-US" smtClean="0"/>
              <a:pPr/>
              <a:t>41</a:t>
            </a:fld>
            <a:endParaRPr lang="en-US" dirty="0"/>
          </a:p>
        </p:txBody>
      </p:sp>
      <p:sp>
        <p:nvSpPr>
          <p:cNvPr id="8" name="TextBox 7"/>
          <p:cNvSpPr txBox="1"/>
          <p:nvPr/>
        </p:nvSpPr>
        <p:spPr>
          <a:xfrm>
            <a:off x="7545357" y="5614843"/>
            <a:ext cx="1507272" cy="307777"/>
          </a:xfrm>
          <a:prstGeom prst="rect">
            <a:avLst/>
          </a:prstGeom>
          <a:noFill/>
        </p:spPr>
        <p:txBody>
          <a:bodyPr wrap="none" rtlCol="0">
            <a:spAutoFit/>
          </a:bodyPr>
          <a:lstStyle/>
          <a:p>
            <a:r>
              <a:rPr lang="en-US" sz="1400" dirty="0" smtClean="0">
                <a:solidFill>
                  <a:schemeClr val="bg1">
                    <a:lumMod val="65000"/>
                  </a:schemeClr>
                </a:solidFill>
              </a:rPr>
              <a:t>WAC 392-190-065</a:t>
            </a:r>
            <a:endParaRPr lang="en-US" sz="1400" dirty="0">
              <a:solidFill>
                <a:schemeClr val="bg1">
                  <a:lumMod val="65000"/>
                </a:schemeClr>
              </a:solidFill>
            </a:endParaRPr>
          </a:p>
        </p:txBody>
      </p:sp>
      <p:sp>
        <p:nvSpPr>
          <p:cNvPr id="3" name="Content Placeholder 2"/>
          <p:cNvSpPr>
            <a:spLocks noGrp="1"/>
          </p:cNvSpPr>
          <p:nvPr>
            <p:ph idx="1"/>
          </p:nvPr>
        </p:nvSpPr>
        <p:spPr>
          <a:xfrm>
            <a:off x="3600450" y="731520"/>
            <a:ext cx="4614863" cy="5257800"/>
          </a:xfrm>
        </p:spPr>
        <p:txBody>
          <a:bodyPr>
            <a:normAutofit/>
          </a:bodyPr>
          <a:lstStyle/>
          <a:p>
            <a:pPr marL="342900" indent="-342900">
              <a:lnSpc>
                <a:spcPct val="100000"/>
              </a:lnSpc>
              <a:buFont typeface="+mj-lt"/>
              <a:buAutoNum type="arabicPeriod"/>
            </a:pPr>
            <a:r>
              <a:rPr lang="en-US" sz="2400" b="1" dirty="0" smtClean="0"/>
              <a:t>Tell the civil rights coordinator immediately! </a:t>
            </a:r>
          </a:p>
          <a:p>
            <a:pPr marL="356616" lvl="2" indent="0">
              <a:lnSpc>
                <a:spcPct val="100000"/>
              </a:lnSpc>
              <a:buNone/>
            </a:pPr>
            <a:endParaRPr lang="en-US" sz="500" dirty="0" smtClean="0"/>
          </a:p>
          <a:p>
            <a:pPr marL="356616" lvl="2" indent="0">
              <a:lnSpc>
                <a:spcPct val="100000"/>
              </a:lnSpc>
              <a:buNone/>
            </a:pPr>
            <a:r>
              <a:rPr lang="en-US" sz="1800" dirty="0" smtClean="0"/>
              <a:t>The civil rights coordinator will coordinate an investigation and respond to the complaint within 30 calendar days.</a:t>
            </a:r>
          </a:p>
          <a:p>
            <a:pPr marL="342900" indent="-342900">
              <a:lnSpc>
                <a:spcPct val="100000"/>
              </a:lnSpc>
              <a:buFont typeface="+mj-lt"/>
              <a:buAutoNum type="arabicPeriod"/>
            </a:pPr>
            <a:endParaRPr lang="en-US" sz="500" dirty="0" smtClean="0"/>
          </a:p>
          <a:p>
            <a:pPr marL="342900" indent="-342900">
              <a:lnSpc>
                <a:spcPct val="100000"/>
              </a:lnSpc>
              <a:buFont typeface="+mj-lt"/>
              <a:buAutoNum type="arabicPeriod"/>
            </a:pPr>
            <a:r>
              <a:rPr lang="en-US" sz="2400" b="1" dirty="0" smtClean="0"/>
              <a:t>Give the complainant a copy of the complaint procedure</a:t>
            </a:r>
          </a:p>
          <a:p>
            <a:pPr marL="0" indent="0">
              <a:lnSpc>
                <a:spcPct val="100000"/>
              </a:lnSpc>
              <a:buNone/>
            </a:pPr>
            <a:endParaRPr lang="en-US" sz="500" b="1" dirty="0" smtClean="0"/>
          </a:p>
          <a:p>
            <a:pPr marL="356616" lvl="2" indent="0">
              <a:lnSpc>
                <a:spcPct val="100000"/>
              </a:lnSpc>
              <a:spcBef>
                <a:spcPts val="0"/>
              </a:spcBef>
              <a:buNone/>
            </a:pPr>
            <a:r>
              <a:rPr lang="en-US" sz="1800" b="1" dirty="0" smtClean="0"/>
              <a:t>Nondiscrimination</a:t>
            </a:r>
          </a:p>
          <a:p>
            <a:pPr marL="356616" lvl="2" indent="0">
              <a:lnSpc>
                <a:spcPct val="100000"/>
              </a:lnSpc>
              <a:spcBef>
                <a:spcPts val="0"/>
              </a:spcBef>
              <a:buNone/>
            </a:pPr>
            <a:r>
              <a:rPr lang="en-US" sz="1800" dirty="0" smtClean="0"/>
              <a:t>Students</a:t>
            </a:r>
            <a:r>
              <a:rPr lang="en-US" sz="1800" dirty="0"/>
              <a:t>: </a:t>
            </a:r>
            <a:r>
              <a:rPr lang="en-US" sz="1800" b="1" dirty="0" smtClean="0">
                <a:solidFill>
                  <a:schemeClr val="accent2">
                    <a:lumMod val="75000"/>
                  </a:schemeClr>
                </a:solidFill>
              </a:rPr>
              <a:t>[Procedure #] </a:t>
            </a:r>
            <a:r>
              <a:rPr lang="en-US" sz="1800" dirty="0"/>
              <a:t>|</a:t>
            </a:r>
            <a:r>
              <a:rPr lang="en-US" sz="1800" b="1" dirty="0" smtClean="0">
                <a:solidFill>
                  <a:schemeClr val="accent2">
                    <a:lumMod val="75000"/>
                  </a:schemeClr>
                </a:solidFill>
              </a:rPr>
              <a:t> </a:t>
            </a:r>
            <a:r>
              <a:rPr lang="en-US" sz="1800" dirty="0" smtClean="0"/>
              <a:t>Staff</a:t>
            </a:r>
            <a:r>
              <a:rPr lang="en-US" sz="1800" dirty="0"/>
              <a:t>: </a:t>
            </a:r>
            <a:r>
              <a:rPr lang="en-US" sz="1800" b="1" dirty="0" smtClean="0">
                <a:solidFill>
                  <a:schemeClr val="accent2">
                    <a:lumMod val="75000"/>
                  </a:schemeClr>
                </a:solidFill>
              </a:rPr>
              <a:t>[Procedure #]</a:t>
            </a:r>
          </a:p>
          <a:p>
            <a:pPr marL="356616" lvl="2" indent="0">
              <a:lnSpc>
                <a:spcPct val="100000"/>
              </a:lnSpc>
              <a:buNone/>
            </a:pPr>
            <a:endParaRPr lang="en-US" sz="1800" dirty="0" smtClean="0"/>
          </a:p>
          <a:p>
            <a:pPr marL="356616" lvl="2" indent="0">
              <a:lnSpc>
                <a:spcPct val="100000"/>
              </a:lnSpc>
              <a:spcBef>
                <a:spcPts val="0"/>
              </a:spcBef>
              <a:buNone/>
            </a:pPr>
            <a:r>
              <a:rPr lang="en-US" sz="1800" b="1" dirty="0" smtClean="0"/>
              <a:t>Sexual Harassment</a:t>
            </a:r>
          </a:p>
          <a:p>
            <a:pPr marL="356616" lvl="2" indent="0">
              <a:lnSpc>
                <a:spcPct val="100000"/>
              </a:lnSpc>
              <a:spcBef>
                <a:spcPts val="0"/>
              </a:spcBef>
              <a:buNone/>
            </a:pPr>
            <a:r>
              <a:rPr lang="en-US" sz="1800" dirty="0" smtClean="0"/>
              <a:t>Students</a:t>
            </a:r>
            <a:r>
              <a:rPr lang="en-US" sz="1800" dirty="0"/>
              <a:t>: </a:t>
            </a:r>
            <a:r>
              <a:rPr lang="en-US" sz="1800" b="1" dirty="0" smtClean="0">
                <a:solidFill>
                  <a:schemeClr val="accent2">
                    <a:lumMod val="75000"/>
                  </a:schemeClr>
                </a:solidFill>
              </a:rPr>
              <a:t>[Procedure #] </a:t>
            </a:r>
            <a:r>
              <a:rPr lang="en-US" sz="1800" dirty="0"/>
              <a:t>|</a:t>
            </a:r>
            <a:r>
              <a:rPr lang="en-US" sz="1800" b="1" dirty="0" smtClean="0">
                <a:solidFill>
                  <a:schemeClr val="accent2">
                    <a:lumMod val="75000"/>
                  </a:schemeClr>
                </a:solidFill>
              </a:rPr>
              <a:t> </a:t>
            </a:r>
            <a:r>
              <a:rPr lang="en-US" sz="1800" dirty="0" smtClean="0"/>
              <a:t>Staff: </a:t>
            </a:r>
            <a:r>
              <a:rPr lang="en-US" sz="1800" b="1" dirty="0" smtClean="0">
                <a:solidFill>
                  <a:schemeClr val="accent2">
                    <a:lumMod val="75000"/>
                  </a:schemeClr>
                </a:solidFill>
              </a:rPr>
              <a:t>[Procedure #]</a:t>
            </a:r>
            <a:endParaRPr lang="en-US" sz="1800" dirty="0"/>
          </a:p>
          <a:p>
            <a:pPr>
              <a:lnSpc>
                <a:spcPct val="100000"/>
              </a:lnSpc>
            </a:pPr>
            <a:endParaRPr lang="en-US" sz="1800" dirty="0"/>
          </a:p>
        </p:txBody>
      </p:sp>
      <p:sp>
        <p:nvSpPr>
          <p:cNvPr id="7" name="Title 7"/>
          <p:cNvSpPr txBox="1">
            <a:spLocks/>
          </p:cNvSpPr>
          <p:nvPr/>
        </p:nvSpPr>
        <p:spPr>
          <a:xfrm>
            <a:off x="72669" y="1530751"/>
            <a:ext cx="2840089" cy="2286000"/>
          </a:xfrm>
          <a:prstGeom prst="rect">
            <a:avLst/>
          </a:prstGeom>
        </p:spPr>
        <p:txBody>
          <a:bodyPr vert="horz" lIns="91440" tIns="45720" rIns="91440" bIns="45720" rtlCol="0" anchor="b">
            <a:noAutofit/>
          </a:bodyPr>
          <a:lstStyle>
            <a:lvl1pPr algn="l" defTabSz="685800" rtl="0" eaLnBrk="1" latinLnBrk="0" hangingPunct="1">
              <a:lnSpc>
                <a:spcPct val="85000"/>
              </a:lnSpc>
              <a:spcBef>
                <a:spcPct val="0"/>
              </a:spcBef>
              <a:buNone/>
              <a:defRPr sz="2700" b="0" kern="1200" spc="-38" baseline="0">
                <a:solidFill>
                  <a:srgbClr val="FFFFFF"/>
                </a:solidFill>
                <a:latin typeface="+mj-lt"/>
                <a:ea typeface="+mj-ea"/>
                <a:cs typeface="+mj-cs"/>
              </a:defRPr>
            </a:lvl1pPr>
          </a:lstStyle>
          <a:p>
            <a:pPr algn="ctr"/>
            <a:r>
              <a:rPr lang="en-US" sz="4600" b="1" dirty="0" smtClean="0"/>
              <a:t>How to file a formal complaint</a:t>
            </a:r>
            <a:endParaRPr lang="en-US" sz="4600" b="1" dirty="0"/>
          </a:p>
        </p:txBody>
      </p:sp>
      <p:sp>
        <p:nvSpPr>
          <p:cNvPr id="9" name="Title 8"/>
          <p:cNvSpPr>
            <a:spLocks noGrp="1"/>
          </p:cNvSpPr>
          <p:nvPr>
            <p:ph type="title"/>
          </p:nvPr>
        </p:nvSpPr>
        <p:spPr>
          <a:xfrm>
            <a:off x="6644080" y="10269"/>
            <a:ext cx="2400300" cy="497886"/>
          </a:xfrm>
        </p:spPr>
        <p:txBody>
          <a:bodyPr>
            <a:normAutofit/>
          </a:bodyPr>
          <a:lstStyle/>
          <a:p>
            <a:r>
              <a:rPr lang="en-US" sz="1400" dirty="0" smtClean="0"/>
              <a:t>What do I do when I receive a complaint?</a:t>
            </a:r>
            <a:endParaRPr lang="en-US" sz="1400" dirty="0"/>
          </a:p>
        </p:txBody>
      </p:sp>
    </p:spTree>
    <p:extLst>
      <p:ext uri="{BB962C8B-B14F-4D97-AF65-F5344CB8AC3E}">
        <p14:creationId xmlns:p14="http://schemas.microsoft.com/office/powerpoint/2010/main" val="113492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OFFICE OF SUPERINTENDENT OF PUBLIC INSTRUCTION | March 2018</a:t>
            </a:r>
            <a:endParaRPr lang="en-US" dirty="0"/>
          </a:p>
        </p:txBody>
      </p:sp>
      <p:sp>
        <p:nvSpPr>
          <p:cNvPr id="2" name="Slide Number Placeholder 1"/>
          <p:cNvSpPr>
            <a:spLocks noGrp="1"/>
          </p:cNvSpPr>
          <p:nvPr>
            <p:ph type="sldNum" sz="quarter" idx="12"/>
          </p:nvPr>
        </p:nvSpPr>
        <p:spPr/>
        <p:txBody>
          <a:bodyPr/>
          <a:lstStyle/>
          <a:p>
            <a:fld id="{4FAB73BC-B049-4115-A692-8D63A059BFB8}" type="slidenum">
              <a:rPr lang="en-US" smtClean="0"/>
              <a:pPr/>
              <a:t>42</a:t>
            </a:fld>
            <a:endParaRPr lang="en-US" dirty="0"/>
          </a:p>
        </p:txBody>
      </p:sp>
      <p:graphicFrame>
        <p:nvGraphicFramePr>
          <p:cNvPr id="7" name="Content Placeholder 3" descr="Arrow from left to right showing, in order: (1) Complaint to superintendent (WAC 392-190-065), (2) Appeal to school board (WAC 392-190-070), (3) Complaint to OSPI (WAC 392-190-075)." title="Arrow"/>
          <p:cNvGraphicFramePr>
            <a:graphicFrameLocks noGrp="1"/>
          </p:cNvGraphicFramePr>
          <p:nvPr>
            <p:ph idx="1"/>
            <p:extLst>
              <p:ext uri="{D42A27DB-BD31-4B8C-83A1-F6EECF244321}">
                <p14:modId xmlns:p14="http://schemas.microsoft.com/office/powerpoint/2010/main" val="2836729985"/>
              </p:ext>
            </p:extLst>
          </p:nvPr>
        </p:nvGraphicFramePr>
        <p:xfrm>
          <a:off x="304800" y="2088988"/>
          <a:ext cx="8470900" cy="363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a:normAutofit/>
          </a:bodyPr>
          <a:lstStyle/>
          <a:p>
            <a:r>
              <a:rPr lang="en-US" sz="4400" b="1" dirty="0" smtClean="0"/>
              <a:t>Discrimination Complaints </a:t>
            </a:r>
            <a:endParaRPr lang="en-US" sz="4400" b="1" dirty="0"/>
          </a:p>
        </p:txBody>
      </p:sp>
    </p:spTree>
    <p:extLst>
      <p:ext uri="{BB962C8B-B14F-4D97-AF65-F5344CB8AC3E}">
        <p14:creationId xmlns:p14="http://schemas.microsoft.com/office/powerpoint/2010/main" val="28546493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OFFICE OF SUPERINTENDENT OF PUBLIC INSTRUCTION | March 2018</a:t>
            </a:r>
            <a:endParaRPr lang="en-US" dirty="0"/>
          </a:p>
        </p:txBody>
      </p:sp>
      <p:sp>
        <p:nvSpPr>
          <p:cNvPr id="2" name="Slide Number Placeholder 1"/>
          <p:cNvSpPr>
            <a:spLocks noGrp="1"/>
          </p:cNvSpPr>
          <p:nvPr>
            <p:ph type="sldNum" sz="quarter" idx="12"/>
          </p:nvPr>
        </p:nvSpPr>
        <p:spPr/>
        <p:txBody>
          <a:bodyPr/>
          <a:lstStyle/>
          <a:p>
            <a:fld id="{4FAB73BC-B049-4115-A692-8D63A059BFB8}" type="slidenum">
              <a:rPr lang="en-US" smtClean="0"/>
              <a:pPr/>
              <a:t>43</a:t>
            </a:fld>
            <a:endParaRPr lang="en-US" dirty="0"/>
          </a:p>
        </p:txBody>
      </p:sp>
      <p:graphicFrame>
        <p:nvGraphicFramePr>
          <p:cNvPr id="7" name="Content Placeholder 3" descr="Arrow from left to right showing, in order: (1) Complaint to superintendent (WAC 392-190-065), (2) Appeal to school board (WAC 392-190-070), (3) Complaint to OSPI (WAC 392-190-075)." title="Arrow"/>
          <p:cNvGraphicFramePr>
            <a:graphicFrameLocks noGrp="1"/>
          </p:cNvGraphicFramePr>
          <p:nvPr>
            <p:ph idx="1"/>
            <p:extLst>
              <p:ext uri="{D42A27DB-BD31-4B8C-83A1-F6EECF244321}">
                <p14:modId xmlns:p14="http://schemas.microsoft.com/office/powerpoint/2010/main" val="4257720126"/>
              </p:ext>
            </p:extLst>
          </p:nvPr>
        </p:nvGraphicFramePr>
        <p:xfrm>
          <a:off x="304800" y="2088988"/>
          <a:ext cx="8470900" cy="363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a:normAutofit/>
          </a:bodyPr>
          <a:lstStyle/>
          <a:p>
            <a:r>
              <a:rPr lang="en-US" sz="4400" b="1" dirty="0" smtClean="0"/>
              <a:t>Discrimination Complaints  </a:t>
            </a:r>
            <a:endParaRPr lang="en-US" sz="4400" b="1" dirty="0"/>
          </a:p>
        </p:txBody>
      </p:sp>
    </p:spTree>
    <p:extLst>
      <p:ext uri="{BB962C8B-B14F-4D97-AF65-F5344CB8AC3E}">
        <p14:creationId xmlns:p14="http://schemas.microsoft.com/office/powerpoint/2010/main" val="12545582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OFFICE OF SUPERINTENDENT OF PUBLIC INSTRUCTION | March 2018</a:t>
            </a:r>
            <a:endParaRPr lang="en-US" dirty="0"/>
          </a:p>
        </p:txBody>
      </p:sp>
      <p:sp>
        <p:nvSpPr>
          <p:cNvPr id="2" name="Slide Number Placeholder 1"/>
          <p:cNvSpPr>
            <a:spLocks noGrp="1"/>
          </p:cNvSpPr>
          <p:nvPr>
            <p:ph type="sldNum" sz="quarter" idx="12"/>
          </p:nvPr>
        </p:nvSpPr>
        <p:spPr/>
        <p:txBody>
          <a:bodyPr/>
          <a:lstStyle/>
          <a:p>
            <a:fld id="{4FAB73BC-B049-4115-A692-8D63A059BFB8}" type="slidenum">
              <a:rPr lang="en-US" smtClean="0"/>
              <a:pPr/>
              <a:t>44</a:t>
            </a:fld>
            <a:endParaRPr lang="en-US" dirty="0"/>
          </a:p>
        </p:txBody>
      </p:sp>
      <p:graphicFrame>
        <p:nvGraphicFramePr>
          <p:cNvPr id="7" name="Content Placeholder 3" descr="Arrow from left to right showing, in order: (1) Complaint to superintendent (WAC 392-190-065), (2) Appeal to school board (WAC 392-190-070), (3) Complaint to OSPI (WAC 392-190-075)." title="Arrow"/>
          <p:cNvGraphicFramePr>
            <a:graphicFrameLocks noGrp="1"/>
          </p:cNvGraphicFramePr>
          <p:nvPr>
            <p:ph idx="1"/>
            <p:extLst>
              <p:ext uri="{D42A27DB-BD31-4B8C-83A1-F6EECF244321}">
                <p14:modId xmlns:p14="http://schemas.microsoft.com/office/powerpoint/2010/main" val="806747044"/>
              </p:ext>
            </p:extLst>
          </p:nvPr>
        </p:nvGraphicFramePr>
        <p:xfrm>
          <a:off x="304800" y="2088988"/>
          <a:ext cx="8470900" cy="363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a:normAutofit/>
          </a:bodyPr>
          <a:lstStyle/>
          <a:p>
            <a:r>
              <a:rPr lang="en-US" sz="4400" b="1" dirty="0" smtClean="0"/>
              <a:t>Discrimination Complaints   </a:t>
            </a:r>
            <a:endParaRPr lang="en-US" sz="4400" b="1" dirty="0"/>
          </a:p>
        </p:txBody>
      </p:sp>
    </p:spTree>
    <p:extLst>
      <p:ext uri="{BB962C8B-B14F-4D97-AF65-F5344CB8AC3E}">
        <p14:creationId xmlns:p14="http://schemas.microsoft.com/office/powerpoint/2010/main" val="22095687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OFFICE OF SUPERINTENDENT OF PUBLIC INSTRUCTION | March 2018</a:t>
            </a:r>
            <a:endParaRPr lang="en-US" dirty="0"/>
          </a:p>
        </p:txBody>
      </p:sp>
      <p:sp>
        <p:nvSpPr>
          <p:cNvPr id="2" name="Slide Number Placeholder 1"/>
          <p:cNvSpPr>
            <a:spLocks noGrp="1"/>
          </p:cNvSpPr>
          <p:nvPr>
            <p:ph type="sldNum" sz="quarter" idx="12"/>
          </p:nvPr>
        </p:nvSpPr>
        <p:spPr/>
        <p:txBody>
          <a:bodyPr/>
          <a:lstStyle/>
          <a:p>
            <a:fld id="{4FAB73BC-B049-4115-A692-8D63A059BFB8}" type="slidenum">
              <a:rPr lang="en-US" smtClean="0"/>
              <a:pPr/>
              <a:t>45</a:t>
            </a:fld>
            <a:endParaRPr lang="en-US" dirty="0"/>
          </a:p>
        </p:txBody>
      </p:sp>
      <p:grpSp>
        <p:nvGrpSpPr>
          <p:cNvPr id="6" name="Group 5" descr="Review the following policies and procedures for limelines and details:&#10;Nondiscrimination&#10;Students: [Policy #]&#10;Staff: [Policy #]&#10;Sexual Harassment&#10;Students: [Policy #]&#10;Staff: [Policy #]" title="Policies and procedures"/>
          <p:cNvGrpSpPr/>
          <p:nvPr/>
        </p:nvGrpSpPr>
        <p:grpSpPr>
          <a:xfrm>
            <a:off x="4594860" y="2080258"/>
            <a:ext cx="3892014" cy="3763313"/>
            <a:chOff x="4812721" y="2047164"/>
            <a:chExt cx="4140032" cy="3957142"/>
          </a:xfrm>
        </p:grpSpPr>
        <p:sp>
          <p:nvSpPr>
            <p:cNvPr id="7" name="Rounded Rectangle 6"/>
            <p:cNvSpPr/>
            <p:nvPr/>
          </p:nvSpPr>
          <p:spPr>
            <a:xfrm>
              <a:off x="4812721" y="2047164"/>
              <a:ext cx="4140032" cy="3592903"/>
            </a:xfrm>
            <a:prstGeom prst="round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095906" y="2169308"/>
              <a:ext cx="3575760" cy="3834998"/>
            </a:xfrm>
            <a:prstGeom prst="rect">
              <a:avLst/>
            </a:prstGeom>
            <a:noFill/>
          </p:spPr>
          <p:txBody>
            <a:bodyPr wrap="square" rtlCol="0">
              <a:spAutoFit/>
            </a:bodyPr>
            <a:lstStyle/>
            <a:p>
              <a:r>
                <a:rPr lang="en-US" sz="2400" dirty="0" smtClean="0"/>
                <a:t>Review the following policies and procedures for timelines and details:</a:t>
              </a:r>
            </a:p>
            <a:p>
              <a:endParaRPr lang="en-US" sz="1200" b="1" dirty="0" smtClean="0"/>
            </a:p>
            <a:p>
              <a:r>
                <a:rPr lang="en-US" sz="1900" b="1" dirty="0" smtClean="0"/>
                <a:t>Nondiscrimination</a:t>
              </a:r>
            </a:p>
            <a:p>
              <a:r>
                <a:rPr lang="en-US" sz="1900" b="1" dirty="0"/>
                <a:t>	</a:t>
              </a:r>
              <a:r>
                <a:rPr lang="en-US" sz="1900" dirty="0" smtClean="0"/>
                <a:t>Students: </a:t>
              </a:r>
              <a:r>
                <a:rPr lang="en-US" sz="1900" b="1" dirty="0" smtClean="0">
                  <a:solidFill>
                    <a:schemeClr val="accent2">
                      <a:lumMod val="75000"/>
                    </a:schemeClr>
                  </a:solidFill>
                </a:rPr>
                <a:t>[Policy #]</a:t>
              </a:r>
            </a:p>
            <a:p>
              <a:r>
                <a:rPr lang="en-US" sz="1900" dirty="0"/>
                <a:t>	</a:t>
              </a:r>
              <a:r>
                <a:rPr lang="en-US" sz="1900" dirty="0" smtClean="0"/>
                <a:t>Staff: </a:t>
              </a:r>
              <a:r>
                <a:rPr lang="en-US" sz="1900" b="1" dirty="0">
                  <a:solidFill>
                    <a:schemeClr val="accent2">
                      <a:lumMod val="75000"/>
                    </a:schemeClr>
                  </a:solidFill>
                </a:rPr>
                <a:t>[Policy </a:t>
              </a:r>
              <a:r>
                <a:rPr lang="en-US" sz="1900" b="1" dirty="0" smtClean="0">
                  <a:solidFill>
                    <a:schemeClr val="accent2">
                      <a:lumMod val="75000"/>
                    </a:schemeClr>
                  </a:solidFill>
                </a:rPr>
                <a:t>#]</a:t>
              </a:r>
            </a:p>
            <a:p>
              <a:endParaRPr lang="en-US" sz="500" dirty="0" smtClean="0"/>
            </a:p>
            <a:p>
              <a:r>
                <a:rPr lang="en-US" sz="1900" b="1" dirty="0" smtClean="0"/>
                <a:t>Sexual Harassment</a:t>
              </a:r>
            </a:p>
            <a:p>
              <a:r>
                <a:rPr lang="en-US" sz="1900" b="1" dirty="0"/>
                <a:t>	</a:t>
              </a:r>
              <a:r>
                <a:rPr lang="en-US" sz="1900" dirty="0" smtClean="0"/>
                <a:t>Students: </a:t>
              </a:r>
              <a:r>
                <a:rPr lang="en-US" sz="1900" b="1" dirty="0">
                  <a:solidFill>
                    <a:schemeClr val="accent2">
                      <a:lumMod val="75000"/>
                    </a:schemeClr>
                  </a:solidFill>
                </a:rPr>
                <a:t>[Policy </a:t>
              </a:r>
              <a:r>
                <a:rPr lang="en-US" sz="1900" b="1" dirty="0" smtClean="0">
                  <a:solidFill>
                    <a:schemeClr val="accent2">
                      <a:lumMod val="75000"/>
                    </a:schemeClr>
                  </a:solidFill>
                </a:rPr>
                <a:t>#]</a:t>
              </a:r>
              <a:endParaRPr lang="en-US" sz="1900" dirty="0" smtClean="0"/>
            </a:p>
            <a:p>
              <a:r>
                <a:rPr lang="en-US" sz="1900" dirty="0"/>
                <a:t>	</a:t>
              </a:r>
              <a:r>
                <a:rPr lang="en-US" sz="1900" dirty="0" smtClean="0"/>
                <a:t>Staff: </a:t>
              </a:r>
              <a:r>
                <a:rPr lang="en-US" sz="1900" b="1" dirty="0">
                  <a:solidFill>
                    <a:schemeClr val="accent2">
                      <a:lumMod val="75000"/>
                    </a:schemeClr>
                  </a:solidFill>
                </a:rPr>
                <a:t>[Policy </a:t>
              </a:r>
              <a:r>
                <a:rPr lang="en-US" sz="1900" b="1" dirty="0" smtClean="0">
                  <a:solidFill>
                    <a:schemeClr val="accent2">
                      <a:lumMod val="75000"/>
                    </a:schemeClr>
                  </a:solidFill>
                </a:rPr>
                <a:t>#]</a:t>
              </a:r>
              <a:endParaRPr lang="en-US" sz="1900" dirty="0" smtClean="0"/>
            </a:p>
            <a:p>
              <a:endParaRPr lang="en-US" sz="2400" b="1" dirty="0"/>
            </a:p>
          </p:txBody>
        </p:sp>
      </p:grpSp>
      <p:pic>
        <p:nvPicPr>
          <p:cNvPr id="3" name="Picture 2" descr="Arrow showing complaint process:&#10;Complaint to school district (WAC 392-190-065)&#10;Appeal to school board (WAC 392-190-070)&#10;Complaint to OSPI (WAC 392-190-075)" title="Complaint procedures"/>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675" y="2767055"/>
            <a:ext cx="4164721" cy="1784880"/>
          </a:xfrm>
          <a:prstGeom prst="rect">
            <a:avLst/>
          </a:prstGeom>
        </p:spPr>
      </p:pic>
      <p:sp>
        <p:nvSpPr>
          <p:cNvPr id="5" name="Title 4"/>
          <p:cNvSpPr>
            <a:spLocks noGrp="1"/>
          </p:cNvSpPr>
          <p:nvPr>
            <p:ph type="title"/>
          </p:nvPr>
        </p:nvSpPr>
        <p:spPr/>
        <p:txBody>
          <a:bodyPr>
            <a:normAutofit/>
          </a:bodyPr>
          <a:lstStyle/>
          <a:p>
            <a:r>
              <a:rPr lang="en-US" sz="4400" b="1" dirty="0" smtClean="0"/>
              <a:t>Discrimination Complaints    </a:t>
            </a:r>
            <a:endParaRPr lang="en-US" sz="4400" b="1" dirty="0"/>
          </a:p>
        </p:txBody>
      </p:sp>
    </p:spTree>
    <p:extLst>
      <p:ext uri="{BB962C8B-B14F-4D97-AF65-F5344CB8AC3E}">
        <p14:creationId xmlns:p14="http://schemas.microsoft.com/office/powerpoint/2010/main" val="6207613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OFFICE OF SUPERINTENDENT OF PUBLIC INSTRUCTION | March 2018</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46</a:t>
            </a:fld>
            <a:endParaRPr lang="en-US" dirty="0"/>
          </a:p>
        </p:txBody>
      </p:sp>
      <p:sp>
        <p:nvSpPr>
          <p:cNvPr id="8" name="Content Placeholder 7"/>
          <p:cNvSpPr>
            <a:spLocks noGrp="1"/>
          </p:cNvSpPr>
          <p:nvPr>
            <p:ph idx="1"/>
          </p:nvPr>
        </p:nvSpPr>
        <p:spPr>
          <a:xfrm>
            <a:off x="852757" y="1959082"/>
            <a:ext cx="5399070" cy="3616603"/>
          </a:xfrm>
        </p:spPr>
        <p:txBody>
          <a:bodyPr>
            <a:normAutofit/>
          </a:bodyPr>
          <a:lstStyle/>
          <a:p>
            <a:pPr marL="63500" indent="0">
              <a:lnSpc>
                <a:spcPct val="100000"/>
              </a:lnSpc>
              <a:spcBef>
                <a:spcPts val="0"/>
              </a:spcBef>
              <a:buNone/>
            </a:pPr>
            <a:r>
              <a:rPr lang="en-US" sz="1800" b="1" dirty="0" smtClean="0"/>
              <a:t>Equity </a:t>
            </a:r>
            <a:r>
              <a:rPr lang="en-US" sz="1800" b="1" dirty="0"/>
              <a:t>and Civil Rights </a:t>
            </a:r>
            <a:r>
              <a:rPr lang="en-US" sz="1800" b="1" dirty="0" smtClean="0"/>
              <a:t>Office</a:t>
            </a:r>
          </a:p>
          <a:p>
            <a:pPr marL="63500" indent="0">
              <a:lnSpc>
                <a:spcPct val="100000"/>
              </a:lnSpc>
              <a:spcBef>
                <a:spcPts val="0"/>
              </a:spcBef>
              <a:buNone/>
            </a:pPr>
            <a:r>
              <a:rPr lang="en-US" sz="1800" dirty="0" smtClean="0"/>
              <a:t>Office </a:t>
            </a:r>
            <a:r>
              <a:rPr lang="en-US" sz="1800" dirty="0"/>
              <a:t>of Superintendent of Public Instruction (</a:t>
            </a:r>
            <a:r>
              <a:rPr lang="en-US" sz="1800" dirty="0" smtClean="0"/>
              <a:t>OSPI)</a:t>
            </a:r>
          </a:p>
          <a:p>
            <a:pPr marL="63500" indent="0">
              <a:lnSpc>
                <a:spcPct val="100000"/>
              </a:lnSpc>
              <a:spcBef>
                <a:spcPts val="0"/>
              </a:spcBef>
              <a:buNone/>
            </a:pPr>
            <a:r>
              <a:rPr lang="en-US" sz="1400" i="1" dirty="0" smtClean="0"/>
              <a:t>State and federal civil rights laws, rules, guidelines, and resources for schools and districts</a:t>
            </a:r>
          </a:p>
          <a:p>
            <a:pPr marL="63500" indent="0">
              <a:lnSpc>
                <a:spcPct val="100000"/>
              </a:lnSpc>
              <a:spcBef>
                <a:spcPts val="0"/>
              </a:spcBef>
              <a:buNone/>
            </a:pPr>
            <a:r>
              <a:rPr lang="en-US" sz="1800" dirty="0" smtClean="0">
                <a:hlinkClick r:id="rId3" tooltip="Equity and Civil Rights website"/>
              </a:rPr>
              <a:t>www.k12.wa.us/equity</a:t>
            </a:r>
            <a:r>
              <a:rPr lang="en-US" sz="1800" dirty="0" smtClean="0"/>
              <a:t> </a:t>
            </a:r>
          </a:p>
          <a:p>
            <a:pPr marL="63500" indent="0">
              <a:lnSpc>
                <a:spcPct val="100000"/>
              </a:lnSpc>
              <a:spcBef>
                <a:spcPts val="0"/>
              </a:spcBef>
              <a:buNone/>
            </a:pPr>
            <a:endParaRPr lang="en-US" sz="1800" dirty="0" smtClean="0"/>
          </a:p>
          <a:p>
            <a:pPr marL="63500" indent="0">
              <a:lnSpc>
                <a:spcPct val="100000"/>
              </a:lnSpc>
              <a:spcBef>
                <a:spcPts val="0"/>
              </a:spcBef>
              <a:buNone/>
            </a:pPr>
            <a:r>
              <a:rPr lang="en-US" sz="1800" b="1" dirty="0" smtClean="0"/>
              <a:t>Office for Civil Rights (OCR)</a:t>
            </a:r>
          </a:p>
          <a:p>
            <a:pPr marL="63500" indent="0">
              <a:lnSpc>
                <a:spcPct val="100000"/>
              </a:lnSpc>
              <a:spcBef>
                <a:spcPts val="0"/>
              </a:spcBef>
              <a:buNone/>
            </a:pPr>
            <a:r>
              <a:rPr lang="en-US" sz="1800" dirty="0" smtClean="0"/>
              <a:t>U.S. Department of Education</a:t>
            </a:r>
          </a:p>
          <a:p>
            <a:pPr marL="63500" indent="0">
              <a:lnSpc>
                <a:spcPct val="100000"/>
              </a:lnSpc>
              <a:spcBef>
                <a:spcPts val="0"/>
              </a:spcBef>
              <a:buNone/>
            </a:pPr>
            <a:r>
              <a:rPr lang="en-US" sz="1400" i="1" dirty="0" smtClean="0"/>
              <a:t>Federal civil rights regulations, policy interpretations, and example complaint resolutions</a:t>
            </a:r>
          </a:p>
          <a:p>
            <a:pPr marL="63500" indent="0">
              <a:lnSpc>
                <a:spcPct val="100000"/>
              </a:lnSpc>
              <a:spcBef>
                <a:spcPts val="0"/>
              </a:spcBef>
              <a:buNone/>
            </a:pPr>
            <a:r>
              <a:rPr lang="en-US" sz="1800" dirty="0" smtClean="0">
                <a:hlinkClick r:id="rId4" tooltip="Office for Civil Rights website"/>
              </a:rPr>
              <a:t>www.ed.gov/ocr</a:t>
            </a:r>
            <a:r>
              <a:rPr lang="en-US" sz="1800" dirty="0" smtClean="0"/>
              <a:t> </a:t>
            </a:r>
          </a:p>
        </p:txBody>
      </p:sp>
      <p:pic>
        <p:nvPicPr>
          <p:cNvPr id="9" name="Picture 2" descr="Image of an orange book with colored tabs" title="Boo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flipH="1">
            <a:off x="6172200" y="-304408"/>
            <a:ext cx="2971800" cy="61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4400" b="1" dirty="0" smtClean="0"/>
              <a:t>Resources </a:t>
            </a:r>
            <a:endParaRPr lang="en-US" sz="4400" b="1" dirty="0"/>
          </a:p>
        </p:txBody>
      </p:sp>
    </p:spTree>
    <p:extLst>
      <p:ext uri="{BB962C8B-B14F-4D97-AF65-F5344CB8AC3E}">
        <p14:creationId xmlns:p14="http://schemas.microsoft.com/office/powerpoint/2010/main" val="38110353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OFFICE OF SUPERINTENDENT OF PUBLIC INSTRUCTION | March 2018</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47</a:t>
            </a:fld>
            <a:endParaRPr lang="en-US" dirty="0"/>
          </a:p>
        </p:txBody>
      </p:sp>
      <p:pic>
        <p:nvPicPr>
          <p:cNvPr id="7" name="Picture 6" descr="You are free to: &#10;Share--copy and redistribute the material in any medium or format&#10;Adapt--remix, transform, and build upon the material for any purpose, ev en comercially.&#10;The licensor cannot revoke these freedoms as long as you follow the license terms.&#10;&#10;Under the following terms:&#10;Attribution--You must give appropriate credit, provide a link to the license, and indicate if changes were made. You may do so in any reasonable manner, but not in any way that suggests the licensor endorses you or your use.&#10;&#10;No additional restrictions--You may not apply legal terms or technological measures that legally restrict others from doing anything the license permits." title="Creative Commons Attribution 4.0 Detail"/>
          <p:cNvPicPr>
            <a:picLocks noChangeAspect="1"/>
          </p:cNvPicPr>
          <p:nvPr/>
        </p:nvPicPr>
        <p:blipFill>
          <a:blip r:embed="rId3"/>
          <a:stretch>
            <a:fillRect/>
          </a:stretch>
        </p:blipFill>
        <p:spPr>
          <a:xfrm>
            <a:off x="3697562" y="1490785"/>
            <a:ext cx="5135662" cy="4832928"/>
          </a:xfrm>
          <a:prstGeom prst="rect">
            <a:avLst/>
          </a:prstGeom>
        </p:spPr>
      </p:pic>
      <p:pic>
        <p:nvPicPr>
          <p:cNvPr id="1026" name="Picture 2" descr="Creative Commons Licens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828952"/>
            <a:ext cx="1042201" cy="3671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p:cNvSpPr>
            <a:spLocks noChangeArrowheads="1"/>
          </p:cNvSpPr>
          <p:nvPr/>
        </p:nvSpPr>
        <p:spPr bwMode="auto">
          <a:xfrm>
            <a:off x="3648262" y="460093"/>
            <a:ext cx="3486150" cy="1471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537993" bIns="634800" numCol="1" anchor="ctr" anchorCtr="0" compatLnSpc="1">
            <a:prstTxWarp prst="textNoShape">
              <a:avLst/>
            </a:prstTxWarp>
            <a:spAutoFit/>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rPr>
              <a:t>This work is licensed under a </a:t>
            </a: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hlinkClick r:id="rId4"/>
              </a:rPr>
              <a:t>Creative Commons Attribution 4.0 International License</a:t>
            </a:r>
            <a:r>
              <a:rPr kumimoji="0" lang="en-US" altLang="en-US" sz="1800" b="0" i="0" u="none" strike="noStrike" cap="none" normalizeH="0" baseline="0" dirty="0" smtClean="0">
                <a:ln>
                  <a:noFill/>
                </a:ln>
                <a:solidFill>
                  <a:schemeClr val="tx1"/>
                </a:solidFill>
                <a:effectLst/>
              </a:rPr>
              <a:t>.</a:t>
            </a:r>
          </a:p>
        </p:txBody>
      </p:sp>
      <p:sp>
        <p:nvSpPr>
          <p:cNvPr id="2" name="Title 1"/>
          <p:cNvSpPr>
            <a:spLocks noGrp="1"/>
          </p:cNvSpPr>
          <p:nvPr>
            <p:ph type="title"/>
          </p:nvPr>
        </p:nvSpPr>
        <p:spPr>
          <a:xfrm>
            <a:off x="144156" y="974291"/>
            <a:ext cx="2847321" cy="2286000"/>
          </a:xfrm>
        </p:spPr>
        <p:txBody>
          <a:bodyPr>
            <a:noAutofit/>
          </a:bodyPr>
          <a:lstStyle/>
          <a:p>
            <a:r>
              <a:rPr lang="en-US" sz="4300" b="1" dirty="0" smtClean="0"/>
              <a:t>An Open </a:t>
            </a:r>
            <a:r>
              <a:rPr lang="en-US" sz="4300" b="1" dirty="0"/>
              <a:t>E</a:t>
            </a:r>
            <a:r>
              <a:rPr lang="en-US" sz="4300" b="1" dirty="0" smtClean="0"/>
              <a:t>ducational Resource</a:t>
            </a:r>
            <a:endParaRPr lang="en-US" sz="4300" b="1" dirty="0"/>
          </a:p>
        </p:txBody>
      </p:sp>
    </p:spTree>
    <p:extLst>
      <p:ext uri="{BB962C8B-B14F-4D97-AF65-F5344CB8AC3E}">
        <p14:creationId xmlns:p14="http://schemas.microsoft.com/office/powerpoint/2010/main" val="117836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113E31D-E2AB-40D1-8B51-AFA5AFEF393A}" type="slidenum">
              <a:rPr lang="en-US" smtClean="0"/>
              <a:t>5</a:t>
            </a:fld>
            <a:endParaRPr lang="en-US" dirty="0"/>
          </a:p>
        </p:txBody>
      </p:sp>
      <p:sp>
        <p:nvSpPr>
          <p:cNvPr id="5" name="Footer Placeholder 4"/>
          <p:cNvSpPr>
            <a:spLocks noGrp="1"/>
          </p:cNvSpPr>
          <p:nvPr>
            <p:ph type="ftr" sz="quarter" idx="11"/>
          </p:nvPr>
        </p:nvSpPr>
        <p:spPr/>
        <p:txBody>
          <a:bodyPr/>
          <a:lstStyle/>
          <a:p>
            <a:r>
              <a:rPr lang="en-US" dirty="0" smtClean="0"/>
              <a:t>OFFICE OF SUPERINTENDENT OF PUBLIC INSTRUCTION | March 2018</a:t>
            </a:r>
            <a:endParaRPr lang="en-US" dirty="0"/>
          </a:p>
        </p:txBody>
      </p:sp>
      <p:sp>
        <p:nvSpPr>
          <p:cNvPr id="3" name="Content Placeholder 2"/>
          <p:cNvSpPr>
            <a:spLocks noGrp="1"/>
          </p:cNvSpPr>
          <p:nvPr>
            <p:ph idx="1"/>
          </p:nvPr>
        </p:nvSpPr>
        <p:spPr>
          <a:xfrm>
            <a:off x="893134" y="1845737"/>
            <a:ext cx="7473625" cy="3616603"/>
          </a:xfrm>
        </p:spPr>
        <p:txBody>
          <a:bodyPr>
            <a:normAutofit lnSpcReduction="10000"/>
          </a:bodyPr>
          <a:lstStyle/>
          <a:p>
            <a:pPr marL="0" indent="0">
              <a:lnSpc>
                <a:spcPct val="110000"/>
              </a:lnSpc>
              <a:buNone/>
            </a:pPr>
            <a:r>
              <a:rPr lang="en-US" sz="2400" b="1" dirty="0"/>
              <a:t>Discrimination</a:t>
            </a:r>
            <a:r>
              <a:rPr lang="en-US" sz="2400" dirty="0"/>
              <a:t> is </a:t>
            </a:r>
            <a:r>
              <a:rPr lang="en-US" sz="2400" dirty="0" smtClean="0"/>
              <a:t>unfair </a:t>
            </a:r>
            <a:r>
              <a:rPr lang="en-US" sz="2400" dirty="0"/>
              <a:t>or unequal treatment of a person or group because they are part of a defined group, known as a protected class. </a:t>
            </a:r>
            <a:endParaRPr lang="en-US" sz="2400" dirty="0" smtClean="0"/>
          </a:p>
          <a:p>
            <a:pPr marL="0" indent="0">
              <a:lnSpc>
                <a:spcPct val="110000"/>
              </a:lnSpc>
              <a:buNone/>
            </a:pPr>
            <a:endParaRPr lang="en-US" sz="1100" dirty="0" smtClean="0"/>
          </a:p>
          <a:p>
            <a:pPr marL="0" indent="0">
              <a:lnSpc>
                <a:spcPct val="110000"/>
              </a:lnSpc>
              <a:buNone/>
            </a:pPr>
            <a:r>
              <a:rPr lang="en-US" sz="1900" dirty="0" smtClean="0"/>
              <a:t>For example:</a:t>
            </a:r>
            <a:endParaRPr lang="en-US" sz="1900" dirty="0"/>
          </a:p>
          <a:p>
            <a:pPr lvl="2">
              <a:lnSpc>
                <a:spcPct val="110000"/>
              </a:lnSpc>
            </a:pPr>
            <a:r>
              <a:rPr lang="en-US" sz="1900" dirty="0"/>
              <a:t>Treating someone differently</a:t>
            </a:r>
          </a:p>
          <a:p>
            <a:pPr lvl="2">
              <a:lnSpc>
                <a:spcPct val="110000"/>
              </a:lnSpc>
            </a:pPr>
            <a:r>
              <a:rPr lang="en-US" sz="1900" dirty="0"/>
              <a:t>Denying access to programs or services</a:t>
            </a:r>
          </a:p>
          <a:p>
            <a:pPr lvl="2">
              <a:lnSpc>
                <a:spcPct val="110000"/>
              </a:lnSpc>
            </a:pPr>
            <a:r>
              <a:rPr lang="en-US" sz="1900" dirty="0"/>
              <a:t>Failing to accommodate a person with a disability</a:t>
            </a:r>
          </a:p>
          <a:p>
            <a:pPr lvl="2">
              <a:lnSpc>
                <a:spcPct val="110000"/>
              </a:lnSpc>
            </a:pPr>
            <a:r>
              <a:rPr lang="en-US" sz="1900" dirty="0"/>
              <a:t>Harassment and sexual harassment </a:t>
            </a:r>
          </a:p>
          <a:p>
            <a:pPr>
              <a:lnSpc>
                <a:spcPct val="110000"/>
              </a:lnSpc>
            </a:pPr>
            <a:endParaRPr lang="en-US" dirty="0"/>
          </a:p>
        </p:txBody>
      </p:sp>
      <p:sp>
        <p:nvSpPr>
          <p:cNvPr id="2" name="Title 1"/>
          <p:cNvSpPr>
            <a:spLocks noGrp="1"/>
          </p:cNvSpPr>
          <p:nvPr>
            <p:ph type="title"/>
          </p:nvPr>
        </p:nvSpPr>
        <p:spPr/>
        <p:txBody>
          <a:bodyPr>
            <a:normAutofit/>
          </a:bodyPr>
          <a:lstStyle/>
          <a:p>
            <a:r>
              <a:rPr lang="en-US" sz="4400" b="1" dirty="0" smtClean="0"/>
              <a:t>What is discrimination?</a:t>
            </a:r>
            <a:endParaRPr lang="en-US" sz="4400" b="1" dirty="0"/>
          </a:p>
        </p:txBody>
      </p:sp>
    </p:spTree>
    <p:extLst>
      <p:ext uri="{BB962C8B-B14F-4D97-AF65-F5344CB8AC3E}">
        <p14:creationId xmlns:p14="http://schemas.microsoft.com/office/powerpoint/2010/main" val="3993778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OFFICE OF SUPERINTENDENT OF PUBLIC INSTRUCTION | March 2018</a:t>
            </a:r>
          </a:p>
        </p:txBody>
      </p:sp>
      <p:sp>
        <p:nvSpPr>
          <p:cNvPr id="7" name="Slide Number Placeholder 6"/>
          <p:cNvSpPr>
            <a:spLocks noGrp="1"/>
          </p:cNvSpPr>
          <p:nvPr>
            <p:ph type="sldNum" sz="quarter" idx="12"/>
          </p:nvPr>
        </p:nvSpPr>
        <p:spPr/>
        <p:txBody>
          <a:bodyPr/>
          <a:lstStyle/>
          <a:p>
            <a:fld id="{4FAB73BC-B049-4115-A692-8D63A059BFB8}" type="slidenum">
              <a:rPr lang="en-US" smtClean="0"/>
              <a:pPr/>
              <a:t>6</a:t>
            </a:fld>
            <a:endParaRPr lang="en-US" dirty="0"/>
          </a:p>
        </p:txBody>
      </p:sp>
      <p:sp>
        <p:nvSpPr>
          <p:cNvPr id="10" name="TextBox 9"/>
          <p:cNvSpPr txBox="1"/>
          <p:nvPr/>
        </p:nvSpPr>
        <p:spPr>
          <a:xfrm>
            <a:off x="7135532" y="214603"/>
            <a:ext cx="1801134" cy="307777"/>
          </a:xfrm>
          <a:prstGeom prst="rect">
            <a:avLst/>
          </a:prstGeom>
          <a:noFill/>
        </p:spPr>
        <p:txBody>
          <a:bodyPr wrap="none" rtlCol="0">
            <a:spAutoFit/>
          </a:bodyPr>
          <a:lstStyle/>
          <a:p>
            <a:r>
              <a:rPr lang="en-US" sz="1400" dirty="0" smtClean="0">
                <a:solidFill>
                  <a:schemeClr val="bg1">
                    <a:lumMod val="65000"/>
                  </a:schemeClr>
                </a:solidFill>
              </a:rPr>
              <a:t>Chapter 392-190 WAC</a:t>
            </a:r>
            <a:endParaRPr lang="en-US" sz="1400" dirty="0">
              <a:solidFill>
                <a:schemeClr val="bg1">
                  <a:lumMod val="65000"/>
                </a:schemeClr>
              </a:solidFill>
            </a:endParaRPr>
          </a:p>
        </p:txBody>
      </p:sp>
      <p:sp>
        <p:nvSpPr>
          <p:cNvPr id="3" name="TextBox 2"/>
          <p:cNvSpPr txBox="1"/>
          <p:nvPr/>
        </p:nvSpPr>
        <p:spPr>
          <a:xfrm>
            <a:off x="3380510" y="4954772"/>
            <a:ext cx="4460358" cy="646331"/>
          </a:xfrm>
          <a:prstGeom prst="rect">
            <a:avLst/>
          </a:prstGeom>
          <a:noFill/>
        </p:spPr>
        <p:txBody>
          <a:bodyPr wrap="square" rtlCol="0">
            <a:spAutoFit/>
          </a:bodyPr>
          <a:lstStyle/>
          <a:p>
            <a:r>
              <a:rPr lang="en-US" dirty="0" smtClean="0"/>
              <a:t>In some contexts, additional protected classes may be covered by local, state, or federal law.</a:t>
            </a:r>
            <a:endParaRPr lang="en-US" dirty="0"/>
          </a:p>
        </p:txBody>
      </p:sp>
      <p:graphicFrame>
        <p:nvGraphicFramePr>
          <p:cNvPr id="8" name="Content Placeholder 7" descr="Sex, race and color, religion and creed, national origin, disability and the use of a service animal, sexual orientation, gender expression, gender identity, veteran and military status" title="List of protected classes"/>
          <p:cNvGraphicFramePr>
            <a:graphicFrameLocks noGrp="1"/>
          </p:cNvGraphicFramePr>
          <p:nvPr>
            <p:ph idx="1"/>
            <p:extLst>
              <p:ext uri="{D42A27DB-BD31-4B8C-83A1-F6EECF244321}">
                <p14:modId xmlns:p14="http://schemas.microsoft.com/office/powerpoint/2010/main" val="3194779934"/>
              </p:ext>
            </p:extLst>
          </p:nvPr>
        </p:nvGraphicFramePr>
        <p:xfrm>
          <a:off x="3380510" y="1"/>
          <a:ext cx="5556156" cy="5491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311150" y="918209"/>
            <a:ext cx="2400300" cy="2286000"/>
          </a:xfrm>
        </p:spPr>
        <p:txBody>
          <a:bodyPr>
            <a:noAutofit/>
          </a:bodyPr>
          <a:lstStyle/>
          <a:p>
            <a:r>
              <a:rPr lang="en-US" sz="4400" b="1" dirty="0" smtClean="0"/>
              <a:t>Protected Classes</a:t>
            </a:r>
            <a:endParaRPr lang="en-US" sz="4400" b="1" dirty="0"/>
          </a:p>
        </p:txBody>
      </p:sp>
    </p:spTree>
    <p:extLst>
      <p:ext uri="{BB962C8B-B14F-4D97-AF65-F5344CB8AC3E}">
        <p14:creationId xmlns:p14="http://schemas.microsoft.com/office/powerpoint/2010/main" val="4066797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FAB73BC-B049-4115-A692-8D63A059BFB8}" type="slidenum">
              <a:rPr lang="en-US" smtClean="0"/>
              <a:pPr/>
              <a:t>7</a:t>
            </a:fld>
            <a:endParaRPr lang="en-US" dirty="0"/>
          </a:p>
        </p:txBody>
      </p:sp>
      <p:sp>
        <p:nvSpPr>
          <p:cNvPr id="5" name="Footer Placeholder 4"/>
          <p:cNvSpPr>
            <a:spLocks noGrp="1"/>
          </p:cNvSpPr>
          <p:nvPr>
            <p:ph type="ftr" sz="quarter" idx="11"/>
          </p:nvPr>
        </p:nvSpPr>
        <p:spPr/>
        <p:txBody>
          <a:bodyPr/>
          <a:lstStyle/>
          <a:p>
            <a:r>
              <a:rPr lang="en-US" smtClean="0"/>
              <a:t>OFFICE OF SUPERINTENDENT OF PUBLIC INSTRUCTION | March 2018</a:t>
            </a:r>
            <a:endParaRPr lang="en-US" dirty="0" smtClean="0"/>
          </a:p>
        </p:txBody>
      </p:sp>
      <p:sp>
        <p:nvSpPr>
          <p:cNvPr id="8" name="TextBox 7"/>
          <p:cNvSpPr txBox="1"/>
          <p:nvPr/>
        </p:nvSpPr>
        <p:spPr>
          <a:xfrm>
            <a:off x="571231" y="2981106"/>
            <a:ext cx="3792340" cy="1754326"/>
          </a:xfrm>
          <a:prstGeom prst="rect">
            <a:avLst/>
          </a:prstGeom>
          <a:solidFill>
            <a:schemeClr val="bg1"/>
          </a:solidFill>
          <a:ln w="50800">
            <a:solidFill>
              <a:schemeClr val="accent2">
                <a:lumMod val="50000"/>
              </a:schemeClr>
            </a:solidFill>
          </a:ln>
        </p:spPr>
        <p:txBody>
          <a:bodyPr wrap="square" rtlCol="0">
            <a:spAutoFit/>
          </a:bodyPr>
          <a:lstStyle/>
          <a:p>
            <a:pPr algn="ctr"/>
            <a:r>
              <a:rPr lang="en-US" sz="3600" dirty="0" smtClean="0">
                <a:solidFill>
                  <a:schemeClr val="accent2">
                    <a:lumMod val="50000"/>
                  </a:schemeClr>
                </a:solidFill>
              </a:rPr>
              <a:t>DENIAL OF ACCESS TO PROGRAMS AND SERVICES</a:t>
            </a:r>
            <a:endParaRPr lang="en-US" sz="3600" dirty="0">
              <a:solidFill>
                <a:schemeClr val="accent2">
                  <a:lumMod val="50000"/>
                </a:schemeClr>
              </a:solidFill>
            </a:endParaRPr>
          </a:p>
        </p:txBody>
      </p:sp>
      <p:sp>
        <p:nvSpPr>
          <p:cNvPr id="7" name="TextBox 6"/>
          <p:cNvSpPr txBox="1"/>
          <p:nvPr/>
        </p:nvSpPr>
        <p:spPr>
          <a:xfrm>
            <a:off x="571232" y="894263"/>
            <a:ext cx="3792339" cy="1754326"/>
          </a:xfrm>
          <a:prstGeom prst="rect">
            <a:avLst/>
          </a:prstGeom>
          <a:solidFill>
            <a:schemeClr val="bg1"/>
          </a:solidFill>
          <a:ln w="50800">
            <a:solidFill>
              <a:schemeClr val="accent6">
                <a:lumMod val="50000"/>
              </a:schemeClr>
            </a:solidFill>
          </a:ln>
        </p:spPr>
        <p:txBody>
          <a:bodyPr wrap="square" rtlCol="0">
            <a:spAutoFit/>
          </a:bodyPr>
          <a:lstStyle/>
          <a:p>
            <a:pPr algn="ctr"/>
            <a:r>
              <a:rPr lang="en-US" sz="3600" dirty="0" smtClean="0">
                <a:solidFill>
                  <a:schemeClr val="accent6">
                    <a:lumMod val="50000"/>
                  </a:schemeClr>
                </a:solidFill>
              </a:rPr>
              <a:t>DISCRIMINATORY &amp; SEXUAL</a:t>
            </a:r>
          </a:p>
          <a:p>
            <a:pPr algn="ctr"/>
            <a:r>
              <a:rPr lang="en-US" sz="3600" dirty="0" smtClean="0">
                <a:solidFill>
                  <a:schemeClr val="accent6">
                    <a:lumMod val="50000"/>
                  </a:schemeClr>
                </a:solidFill>
              </a:rPr>
              <a:t>HARASSMENT</a:t>
            </a:r>
            <a:endParaRPr lang="en-US" sz="3600" dirty="0">
              <a:solidFill>
                <a:schemeClr val="accent6">
                  <a:lumMod val="50000"/>
                </a:schemeClr>
              </a:solidFill>
            </a:endParaRPr>
          </a:p>
        </p:txBody>
      </p:sp>
      <p:sp>
        <p:nvSpPr>
          <p:cNvPr id="3" name="Content Placeholder 2"/>
          <p:cNvSpPr>
            <a:spLocks noGrp="1"/>
          </p:cNvSpPr>
          <p:nvPr>
            <p:ph idx="1"/>
          </p:nvPr>
        </p:nvSpPr>
        <p:spPr>
          <a:xfrm>
            <a:off x="4750394" y="2301655"/>
            <a:ext cx="4081929" cy="1204856"/>
          </a:xfrm>
        </p:spPr>
        <p:txBody>
          <a:bodyPr>
            <a:noAutofit/>
          </a:bodyPr>
          <a:lstStyle/>
          <a:p>
            <a:r>
              <a:rPr lang="en-US" sz="3600" dirty="0" smtClean="0"/>
              <a:t>Two common forms of discrimination that may impact students</a:t>
            </a:r>
          </a:p>
        </p:txBody>
      </p:sp>
      <p:sp>
        <p:nvSpPr>
          <p:cNvPr id="9" name="Title 1"/>
          <p:cNvSpPr>
            <a:spLocks noGrp="1"/>
          </p:cNvSpPr>
          <p:nvPr>
            <p:ph type="title"/>
          </p:nvPr>
        </p:nvSpPr>
        <p:spPr>
          <a:xfrm>
            <a:off x="3206750" y="86359"/>
            <a:ext cx="5841834" cy="152180"/>
          </a:xfrm>
        </p:spPr>
        <p:txBody>
          <a:bodyPr>
            <a:normAutofit/>
          </a:bodyPr>
          <a:lstStyle/>
          <a:p>
            <a:r>
              <a:rPr lang="en-US" sz="100" dirty="0" smtClean="0"/>
              <a:t>Two common forms of discrimination that may impact students</a:t>
            </a:r>
            <a:endParaRPr lang="en-US" sz="100" dirty="0"/>
          </a:p>
        </p:txBody>
      </p:sp>
    </p:spTree>
    <p:extLst>
      <p:ext uri="{BB962C8B-B14F-4D97-AF65-F5344CB8AC3E}">
        <p14:creationId xmlns:p14="http://schemas.microsoft.com/office/powerpoint/2010/main" val="273191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FAB73BC-B049-4115-A692-8D63A059BFB8}" type="slidenum">
              <a:rPr lang="en-US" smtClean="0"/>
              <a:pPr/>
              <a:t>8</a:t>
            </a:fld>
            <a:endParaRPr lang="en-US" dirty="0"/>
          </a:p>
        </p:txBody>
      </p:sp>
      <p:sp>
        <p:nvSpPr>
          <p:cNvPr id="5" name="Footer Placeholder 4"/>
          <p:cNvSpPr>
            <a:spLocks noGrp="1"/>
          </p:cNvSpPr>
          <p:nvPr>
            <p:ph type="ftr" sz="quarter" idx="11"/>
          </p:nvPr>
        </p:nvSpPr>
        <p:spPr/>
        <p:txBody>
          <a:bodyPr/>
          <a:lstStyle/>
          <a:p>
            <a:r>
              <a:rPr lang="en-US" smtClean="0"/>
              <a:t>OFFICE OF SUPERINTENDENT OF PUBLIC INSTRUCTION | March 2018</a:t>
            </a:r>
            <a:endParaRPr lang="en-US" dirty="0" smtClean="0"/>
          </a:p>
        </p:txBody>
      </p:sp>
      <p:sp>
        <p:nvSpPr>
          <p:cNvPr id="9" name="Title 1" hidden="1"/>
          <p:cNvSpPr>
            <a:spLocks noGrp="1"/>
          </p:cNvSpPr>
          <p:nvPr>
            <p:ph type="title"/>
          </p:nvPr>
        </p:nvSpPr>
        <p:spPr>
          <a:xfrm>
            <a:off x="3206750" y="86359"/>
            <a:ext cx="5841834" cy="482259"/>
          </a:xfrm>
        </p:spPr>
        <p:txBody>
          <a:bodyPr>
            <a:normAutofit/>
          </a:bodyPr>
          <a:lstStyle/>
          <a:p>
            <a:r>
              <a:rPr lang="en-US" sz="100" dirty="0" smtClean="0">
                <a:solidFill>
                  <a:schemeClr val="bg1"/>
                </a:solidFill>
              </a:rPr>
              <a:t>Two common forms of discrimination that may impact students – discriminatory and sexual harassment</a:t>
            </a:r>
            <a:endParaRPr lang="en-US" sz="100" dirty="0">
              <a:solidFill>
                <a:schemeClr val="bg1"/>
              </a:solidFill>
            </a:endParaRPr>
          </a:p>
        </p:txBody>
      </p:sp>
      <p:sp>
        <p:nvSpPr>
          <p:cNvPr id="8" name="TextBox 7"/>
          <p:cNvSpPr txBox="1"/>
          <p:nvPr/>
        </p:nvSpPr>
        <p:spPr>
          <a:xfrm>
            <a:off x="571232" y="894263"/>
            <a:ext cx="3792339" cy="1754326"/>
          </a:xfrm>
          <a:prstGeom prst="rect">
            <a:avLst/>
          </a:prstGeom>
          <a:solidFill>
            <a:schemeClr val="bg1"/>
          </a:solidFill>
          <a:ln w="50800">
            <a:solidFill>
              <a:schemeClr val="accent6">
                <a:lumMod val="50000"/>
              </a:schemeClr>
            </a:solidFill>
          </a:ln>
        </p:spPr>
        <p:txBody>
          <a:bodyPr wrap="square" rtlCol="0">
            <a:spAutoFit/>
          </a:bodyPr>
          <a:lstStyle/>
          <a:p>
            <a:pPr algn="ctr"/>
            <a:r>
              <a:rPr lang="en-US" sz="3600" dirty="0" smtClean="0">
                <a:solidFill>
                  <a:schemeClr val="accent6">
                    <a:lumMod val="50000"/>
                  </a:schemeClr>
                </a:solidFill>
              </a:rPr>
              <a:t>DISCRIMINATORY &amp; SEXUAL</a:t>
            </a:r>
          </a:p>
          <a:p>
            <a:pPr algn="ctr"/>
            <a:r>
              <a:rPr lang="en-US" sz="3600" dirty="0" smtClean="0">
                <a:solidFill>
                  <a:schemeClr val="accent6">
                    <a:lumMod val="50000"/>
                  </a:schemeClr>
                </a:solidFill>
              </a:rPr>
              <a:t>HARASSMENT</a:t>
            </a:r>
            <a:endParaRPr lang="en-US" sz="3600" dirty="0">
              <a:solidFill>
                <a:schemeClr val="accent6">
                  <a:lumMod val="50000"/>
                </a:schemeClr>
              </a:solidFill>
            </a:endParaRPr>
          </a:p>
        </p:txBody>
      </p:sp>
    </p:spTree>
    <p:extLst>
      <p:ext uri="{BB962C8B-B14F-4D97-AF65-F5344CB8AC3E}">
        <p14:creationId xmlns:p14="http://schemas.microsoft.com/office/powerpoint/2010/main" val="223622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113E31D-E2AB-40D1-8B51-AFA5AFEF393A}" type="slidenum">
              <a:rPr lang="en-US" smtClean="0"/>
              <a:t>9</a:t>
            </a:fld>
            <a:endParaRPr lang="en-US" dirty="0"/>
          </a:p>
        </p:txBody>
      </p:sp>
      <p:sp>
        <p:nvSpPr>
          <p:cNvPr id="5" name="Footer Placeholder 4"/>
          <p:cNvSpPr>
            <a:spLocks noGrp="1"/>
          </p:cNvSpPr>
          <p:nvPr>
            <p:ph type="ftr" sz="quarter" idx="11"/>
          </p:nvPr>
        </p:nvSpPr>
        <p:spPr/>
        <p:txBody>
          <a:bodyPr/>
          <a:lstStyle/>
          <a:p>
            <a:r>
              <a:rPr lang="en-US" smtClean="0"/>
              <a:t>OFFICE OF SUPERINTENDENT OF PUBLIC INSTRUCTION | March 2018</a:t>
            </a:r>
            <a:endParaRPr lang="en-US" dirty="0"/>
          </a:p>
        </p:txBody>
      </p:sp>
      <p:pic>
        <p:nvPicPr>
          <p:cNvPr id="10" name="Picture 9" descr="Image of blue stick figures holding hands in a circle, with an orange stick figure outside of the circle " title="Left ou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3442" y="2797038"/>
            <a:ext cx="4840558" cy="2622076"/>
          </a:xfrm>
          <a:prstGeom prst="rect">
            <a:avLst/>
          </a:prstGeom>
        </p:spPr>
      </p:pic>
      <p:sp>
        <p:nvSpPr>
          <p:cNvPr id="17" name="TextBox 16"/>
          <p:cNvSpPr txBox="1"/>
          <p:nvPr/>
        </p:nvSpPr>
        <p:spPr>
          <a:xfrm>
            <a:off x="7545357" y="5614843"/>
            <a:ext cx="1598643" cy="307777"/>
          </a:xfrm>
          <a:prstGeom prst="rect">
            <a:avLst/>
          </a:prstGeom>
          <a:noFill/>
        </p:spPr>
        <p:txBody>
          <a:bodyPr wrap="none" rtlCol="0">
            <a:spAutoFit/>
          </a:bodyPr>
          <a:lstStyle/>
          <a:p>
            <a:r>
              <a:rPr lang="en-US" sz="1400" dirty="0" smtClean="0">
                <a:solidFill>
                  <a:schemeClr val="bg1">
                    <a:lumMod val="65000"/>
                  </a:schemeClr>
                </a:solidFill>
              </a:rPr>
              <a:t>WAC 392-190-0555</a:t>
            </a:r>
            <a:endParaRPr lang="en-US" sz="1400" dirty="0">
              <a:solidFill>
                <a:schemeClr val="bg1">
                  <a:lumMod val="65000"/>
                </a:schemeClr>
              </a:solidFill>
            </a:endParaRPr>
          </a:p>
        </p:txBody>
      </p:sp>
      <p:sp>
        <p:nvSpPr>
          <p:cNvPr id="3" name="Content Placeholder 2"/>
          <p:cNvSpPr>
            <a:spLocks noGrp="1"/>
          </p:cNvSpPr>
          <p:nvPr>
            <p:ph idx="1"/>
          </p:nvPr>
        </p:nvSpPr>
        <p:spPr>
          <a:xfrm>
            <a:off x="822960" y="1845737"/>
            <a:ext cx="3742088" cy="3769106"/>
          </a:xfrm>
        </p:spPr>
        <p:txBody>
          <a:bodyPr>
            <a:normAutofit/>
          </a:bodyPr>
          <a:lstStyle/>
          <a:p>
            <a:pPr>
              <a:lnSpc>
                <a:spcPct val="100000"/>
              </a:lnSpc>
            </a:pPr>
            <a:r>
              <a:rPr lang="en-US" sz="2800" dirty="0"/>
              <a:t>Harassment is a form of discrimination when </a:t>
            </a:r>
            <a:r>
              <a:rPr lang="en-US" sz="2800" dirty="0" smtClean="0"/>
              <a:t>it:</a:t>
            </a:r>
            <a:endParaRPr lang="en-US" sz="2800" dirty="0"/>
          </a:p>
          <a:p>
            <a:pPr marL="939546" lvl="3" indent="-514350">
              <a:lnSpc>
                <a:spcPct val="100000"/>
              </a:lnSpc>
              <a:buFont typeface="+mj-lt"/>
              <a:buAutoNum type="arabicPeriod"/>
            </a:pPr>
            <a:r>
              <a:rPr lang="en-US" sz="2800" dirty="0"/>
              <a:t>I</a:t>
            </a:r>
            <a:r>
              <a:rPr lang="en-US" sz="2800" dirty="0" smtClean="0"/>
              <a:t>s </a:t>
            </a:r>
            <a:r>
              <a:rPr lang="en-US" sz="2800" dirty="0"/>
              <a:t>based on a </a:t>
            </a:r>
            <a:r>
              <a:rPr lang="en-US" sz="2800" dirty="0" smtClean="0"/>
              <a:t>protected class, and</a:t>
            </a:r>
          </a:p>
          <a:p>
            <a:pPr marL="939546" lvl="3" indent="-514350">
              <a:lnSpc>
                <a:spcPct val="100000"/>
              </a:lnSpc>
              <a:buFont typeface="+mj-lt"/>
              <a:buAutoNum type="arabicPeriod"/>
            </a:pPr>
            <a:r>
              <a:rPr lang="en-US" sz="2800" dirty="0"/>
              <a:t>C</a:t>
            </a:r>
            <a:r>
              <a:rPr lang="en-US" sz="2800" dirty="0" smtClean="0"/>
              <a:t>reates </a:t>
            </a:r>
            <a:r>
              <a:rPr lang="en-US" sz="2800" dirty="0"/>
              <a:t>a hostile </a:t>
            </a:r>
            <a:r>
              <a:rPr lang="en-US" sz="2800" dirty="0" smtClean="0"/>
              <a:t>environment</a:t>
            </a:r>
          </a:p>
          <a:p>
            <a:pPr marL="457200" lvl="1" indent="0">
              <a:lnSpc>
                <a:spcPct val="100000"/>
              </a:lnSpc>
              <a:buNone/>
            </a:pPr>
            <a:endParaRPr lang="en-US" sz="2800" dirty="0"/>
          </a:p>
          <a:p>
            <a:pPr>
              <a:lnSpc>
                <a:spcPct val="100000"/>
              </a:lnSpc>
            </a:pPr>
            <a:endParaRPr lang="en-US" dirty="0"/>
          </a:p>
        </p:txBody>
      </p:sp>
      <p:sp>
        <p:nvSpPr>
          <p:cNvPr id="2" name="Title 1"/>
          <p:cNvSpPr>
            <a:spLocks noGrp="1"/>
          </p:cNvSpPr>
          <p:nvPr>
            <p:ph type="title"/>
          </p:nvPr>
        </p:nvSpPr>
        <p:spPr>
          <a:xfrm>
            <a:off x="822960" y="265504"/>
            <a:ext cx="7543800" cy="1450757"/>
          </a:xfrm>
        </p:spPr>
        <p:txBody>
          <a:bodyPr>
            <a:normAutofit/>
          </a:bodyPr>
          <a:lstStyle/>
          <a:p>
            <a:r>
              <a:rPr lang="en-US" sz="4400" b="1" dirty="0" smtClean="0"/>
              <a:t>Discriminatory Harassment </a:t>
            </a:r>
            <a:endParaRPr lang="en-US" sz="4400" b="1" dirty="0"/>
          </a:p>
        </p:txBody>
      </p:sp>
    </p:spTree>
    <p:extLst>
      <p:ext uri="{BB962C8B-B14F-4D97-AF65-F5344CB8AC3E}">
        <p14:creationId xmlns:p14="http://schemas.microsoft.com/office/powerpoint/2010/main" val="2937237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3">
      <a:dk1>
        <a:srgbClr val="5D5B4E"/>
      </a:dk1>
      <a:lt1>
        <a:sysClr val="window" lastClr="FFFFFF"/>
      </a:lt1>
      <a:dk2>
        <a:srgbClr val="5D5B4E"/>
      </a:dk2>
      <a:lt2>
        <a:srgbClr val="FFFFFF"/>
      </a:lt2>
      <a:accent1>
        <a:srgbClr val="3A6983"/>
      </a:accent1>
      <a:accent2>
        <a:srgbClr val="E86948"/>
      </a:accent2>
      <a:accent3>
        <a:srgbClr val="B7C333"/>
      </a:accent3>
      <a:accent4>
        <a:srgbClr val="3A6983"/>
      </a:accent4>
      <a:accent5>
        <a:srgbClr val="E86948"/>
      </a:accent5>
      <a:accent6>
        <a:srgbClr val="B7C333"/>
      </a:accent6>
      <a:hlink>
        <a:srgbClr val="3A6983"/>
      </a:hlink>
      <a:folHlink>
        <a:srgbClr val="5D5B4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SPI-PPT-Template-standard.training" id="{FEF97792-5A9B-41E1-BD03-116962FE8551}" vid="{079A8B31-CCCB-4522-BDF9-381332DF50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0D98C4C-FC41-403B-B1C9-E87C259CA726}"/>
</file>

<file path=customXml/itemProps2.xml><?xml version="1.0" encoding="utf-8"?>
<ds:datastoreItem xmlns:ds="http://schemas.openxmlformats.org/officeDocument/2006/customXml" ds:itemID="{FCEC8F17-4015-4982-BE2A-C735B1092C52}"/>
</file>

<file path=customXml/itemProps3.xml><?xml version="1.0" encoding="utf-8"?>
<ds:datastoreItem xmlns:ds="http://schemas.openxmlformats.org/officeDocument/2006/customXml" ds:itemID="{78983266-E157-4A64-A7A8-308061A07563}"/>
</file>

<file path=docProps/app.xml><?xml version="1.0" encoding="utf-8"?>
<Properties xmlns="http://schemas.openxmlformats.org/officeDocument/2006/extended-properties" xmlns:vt="http://schemas.openxmlformats.org/officeDocument/2006/docPropsVTypes">
  <Template>Sample.Civil.Rights.Discrimination.Training</Template>
  <TotalTime>0</TotalTime>
  <Words>7969</Words>
  <Application>Microsoft Office PowerPoint</Application>
  <PresentationFormat>On-screen Show (4:3)</PresentationFormat>
  <Paragraphs>902</Paragraphs>
  <Slides>47</Slides>
  <Notes>47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ＭＳ Ｐゴシック</vt:lpstr>
      <vt:lpstr>Arial</vt:lpstr>
      <vt:lpstr>Calibri</vt:lpstr>
      <vt:lpstr>Wingdings</vt:lpstr>
      <vt:lpstr>Retrospect</vt:lpstr>
      <vt:lpstr>Presenter Instructions</vt:lpstr>
      <vt:lpstr>Protecting Students from Discrimination in Washington Public Schools </vt:lpstr>
      <vt:lpstr>Objectives</vt:lpstr>
      <vt:lpstr>Scope: Students’ Rights</vt:lpstr>
      <vt:lpstr>What is discrimination?</vt:lpstr>
      <vt:lpstr>Protected Classes</vt:lpstr>
      <vt:lpstr>Two common forms of discrimination that may impact students</vt:lpstr>
      <vt:lpstr>Two common forms of discrimination that may impact students – discriminatory and sexual harassment</vt:lpstr>
      <vt:lpstr>Discriminatory Harassment </vt:lpstr>
      <vt:lpstr>Discriminatory Harassment 2 </vt:lpstr>
      <vt:lpstr>Discriminatory Harassment 3 </vt:lpstr>
      <vt:lpstr>Discriminatory Harassment  3 </vt:lpstr>
      <vt:lpstr>HIB v. Discriminatory Harassment             </vt:lpstr>
      <vt:lpstr>Student-on-Student  Sexual Harassment </vt:lpstr>
      <vt:lpstr>Student-on-Student  Sexual Harassment    </vt:lpstr>
      <vt:lpstr>Student-on-Student  Sexual Harassment     </vt:lpstr>
      <vt:lpstr>Student-on-Student  Sexual Harassment  </vt:lpstr>
      <vt:lpstr>School’s duty to respond</vt:lpstr>
      <vt:lpstr>When am I on notice?</vt:lpstr>
      <vt:lpstr>When am I on notice?</vt:lpstr>
      <vt:lpstr>When am I on notice? </vt:lpstr>
      <vt:lpstr>When am I on notice?  </vt:lpstr>
      <vt:lpstr>Receipt of a Report</vt:lpstr>
      <vt:lpstr>Receipt of a Report</vt:lpstr>
      <vt:lpstr>Receipt of a Report</vt:lpstr>
      <vt:lpstr>Receipt of a Report</vt:lpstr>
      <vt:lpstr>Receipt of a Report</vt:lpstr>
      <vt:lpstr>It’s up to us to recognize  discriminatory harassment</vt:lpstr>
      <vt:lpstr>Scenario: Part 1</vt:lpstr>
      <vt:lpstr>Scenario: Part 2</vt:lpstr>
      <vt:lpstr>Scenario: Part 2</vt:lpstr>
      <vt:lpstr>See or hear something?   Contact the compliance coordinator: </vt:lpstr>
      <vt:lpstr>Two common forms of discrimination that may impact students </vt:lpstr>
      <vt:lpstr>Two common forms of discrimination that may impact students  </vt:lpstr>
      <vt:lpstr>Access to programs and services</vt:lpstr>
      <vt:lpstr>Access to programs and services </vt:lpstr>
      <vt:lpstr>Access to programs and services  </vt:lpstr>
      <vt:lpstr>Have questions? Concerns?  Contact our compliance coordinators! </vt:lpstr>
      <vt:lpstr>Discrimination Complaints</vt:lpstr>
      <vt:lpstr>What does a complaint look like?</vt:lpstr>
      <vt:lpstr>What do I do when I receive a complaint?</vt:lpstr>
      <vt:lpstr>Discrimination Complaints </vt:lpstr>
      <vt:lpstr>Discrimination Complaints  </vt:lpstr>
      <vt:lpstr>Discrimination Complaints   </vt:lpstr>
      <vt:lpstr>Discrimination Complaints    </vt:lpstr>
      <vt:lpstr>Resources </vt:lpstr>
      <vt:lpstr>An Open Educational Resource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2018-12-20T20:00:26Z</dcterms:created>
  <dcterms:modified xsi:type="dcterms:W3CDTF">2018-12-20T20:00:42Z</dcterms:modified>
</cp:coreProperties>
</file>