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32"/>
  </p:notesMasterIdLst>
  <p:handoutMasterIdLst>
    <p:handoutMasterId r:id="rId33"/>
  </p:handoutMasterIdLst>
  <p:sldIdLst>
    <p:sldId id="260" r:id="rId6"/>
    <p:sldId id="262" r:id="rId7"/>
    <p:sldId id="263" r:id="rId8"/>
    <p:sldId id="264" r:id="rId9"/>
    <p:sldId id="265" r:id="rId10"/>
    <p:sldId id="266" r:id="rId11"/>
    <p:sldId id="267" r:id="rId12"/>
    <p:sldId id="268" r:id="rId13"/>
    <p:sldId id="269" r:id="rId14"/>
    <p:sldId id="270" r:id="rId15"/>
    <p:sldId id="271" r:id="rId16"/>
    <p:sldId id="285" r:id="rId17"/>
    <p:sldId id="277" r:id="rId18"/>
    <p:sldId id="280" r:id="rId19"/>
    <p:sldId id="278" r:id="rId20"/>
    <p:sldId id="279" r:id="rId21"/>
    <p:sldId id="272" r:id="rId22"/>
    <p:sldId id="274" r:id="rId23"/>
    <p:sldId id="273" r:id="rId24"/>
    <p:sldId id="275" r:id="rId25"/>
    <p:sldId id="281" r:id="rId26"/>
    <p:sldId id="282" r:id="rId27"/>
    <p:sldId id="284" r:id="rId28"/>
    <p:sldId id="283" r:id="rId29"/>
    <p:sldId id="287"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639"/>
    <a:srgbClr val="F7F5EB"/>
    <a:srgbClr val="40403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01" autoAdjust="0"/>
  </p:normalViewPr>
  <p:slideViewPr>
    <p:cSldViewPr snapToGrid="0">
      <p:cViewPr varScale="1">
        <p:scale>
          <a:sx n="65" d="100"/>
          <a:sy n="65" d="100"/>
        </p:scale>
        <p:origin x="858" y="78"/>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6.png"/><Relationship Id="rId4" Type="http://schemas.openxmlformats.org/officeDocument/2006/relationships/image" Target="../media/image27.svg"/></Relationships>
</file>

<file path=ppt/diagrams/_rels/data13.xml.rels><?xml version="1.0" encoding="UTF-8" standalone="yes"?>
<Relationships xmlns="http://schemas.openxmlformats.org/package/2006/relationships"><Relationship Id="rId1" Type="http://schemas.openxmlformats.org/officeDocument/2006/relationships/hyperlink" Target="https://www.k12.wa.us/sites/default/files/public/safs/misc/budprep20/LEA%20Hold%20Harmless%20Districts.pdf" TargetMode="External"/></Relationships>
</file>

<file path=ppt/diagrams/_rels/data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96.svg"/><Relationship Id="rId1" Type="http://schemas.openxmlformats.org/officeDocument/2006/relationships/image" Target="../media/image50.png"/><Relationship Id="rId6" Type="http://schemas.openxmlformats.org/officeDocument/2006/relationships/image" Target="../media/image100.svg"/><Relationship Id="rId5" Type="http://schemas.openxmlformats.org/officeDocument/2006/relationships/image" Target="../media/image52.png"/><Relationship Id="rId4" Type="http://schemas.openxmlformats.org/officeDocument/2006/relationships/image" Target="../media/image98.svg"/></Relationships>
</file>

<file path=ppt/diagrams/_rels/data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34.svg"/><Relationship Id="rId1" Type="http://schemas.openxmlformats.org/officeDocument/2006/relationships/image" Target="../media/image27.png"/><Relationship Id="rId6" Type="http://schemas.openxmlformats.org/officeDocument/2006/relationships/image" Target="../media/image38.svg"/><Relationship Id="rId5" Type="http://schemas.openxmlformats.org/officeDocument/2006/relationships/image" Target="../media/image29.png"/><Relationship Id="rId4" Type="http://schemas.openxmlformats.org/officeDocument/2006/relationships/image" Target="../media/image36.sv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6.svg"/><Relationship Id="rId1" Type="http://schemas.openxmlformats.org/officeDocument/2006/relationships/image" Target="../media/image31.png"/><Relationship Id="rId6" Type="http://schemas.openxmlformats.org/officeDocument/2006/relationships/image" Target="../media/image50.svg"/><Relationship Id="rId5" Type="http://schemas.openxmlformats.org/officeDocument/2006/relationships/image" Target="../media/image33.png"/><Relationship Id="rId4" Type="http://schemas.openxmlformats.org/officeDocument/2006/relationships/image" Target="../media/image48.svg"/></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5.svg"/><Relationship Id="rId1" Type="http://schemas.openxmlformats.org/officeDocument/2006/relationships/image" Target="../media/image34.png"/><Relationship Id="rId4" Type="http://schemas.openxmlformats.org/officeDocument/2006/relationships/image" Target="../media/image34.svg"/></Relationships>
</file>

<file path=ppt/diagrams/_rels/data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9.svg"/><Relationship Id="rId1" Type="http://schemas.openxmlformats.org/officeDocument/2006/relationships/image" Target="../media/image36.png"/><Relationship Id="rId6" Type="http://schemas.openxmlformats.org/officeDocument/2006/relationships/image" Target="../media/image63.svg"/><Relationship Id="rId5" Type="http://schemas.openxmlformats.org/officeDocument/2006/relationships/image" Target="../media/image38.png"/><Relationship Id="rId4" Type="http://schemas.openxmlformats.org/officeDocument/2006/relationships/image" Target="../media/image61.svg"/></Relationships>
</file>

<file path=ppt/diagrams/_rels/data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31.png"/><Relationship Id="rId7" Type="http://schemas.openxmlformats.org/officeDocument/2006/relationships/image" Target="../media/image41.png"/><Relationship Id="rId2" Type="http://schemas.openxmlformats.org/officeDocument/2006/relationships/image" Target="../media/image68.svg"/><Relationship Id="rId1" Type="http://schemas.openxmlformats.org/officeDocument/2006/relationships/image" Target="../media/image39.png"/><Relationship Id="rId6" Type="http://schemas.openxmlformats.org/officeDocument/2006/relationships/image" Target="../media/image70.svg"/><Relationship Id="rId5" Type="http://schemas.openxmlformats.org/officeDocument/2006/relationships/image" Target="../media/image40.png"/><Relationship Id="rId4" Type="http://schemas.openxmlformats.org/officeDocument/2006/relationships/image" Target="../media/image46.svg"/></Relationships>
</file>

<file path=ppt/diagrams/_rels/data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77.svg"/><Relationship Id="rId7" Type="http://schemas.openxmlformats.org/officeDocument/2006/relationships/image" Target="../media/image81.svg"/><Relationship Id="rId2" Type="http://schemas.openxmlformats.org/officeDocument/2006/relationships/image" Target="../media/image42.png"/><Relationship Id="rId1" Type="http://schemas.openxmlformats.org/officeDocument/2006/relationships/hyperlink" Target="https://www.k12.wa.us/policy-funding/school-apportionment/safs-report-api/apportionment-attachments" TargetMode="External"/><Relationship Id="rId6" Type="http://schemas.openxmlformats.org/officeDocument/2006/relationships/image" Target="../media/image44.png"/><Relationship Id="rId11" Type="http://schemas.openxmlformats.org/officeDocument/2006/relationships/image" Target="../media/image85.svg"/><Relationship Id="rId5" Type="http://schemas.openxmlformats.org/officeDocument/2006/relationships/image" Target="../media/image79.svg"/><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83.svg"/></Relationships>
</file>

<file path=ppt/diagrams/_rels/data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7.svg"/><Relationship Id="rId1" Type="http://schemas.openxmlformats.org/officeDocument/2006/relationships/image" Target="../media/image47.png"/><Relationship Id="rId6" Type="http://schemas.openxmlformats.org/officeDocument/2006/relationships/image" Target="../media/image91.svg"/><Relationship Id="rId5" Type="http://schemas.openxmlformats.org/officeDocument/2006/relationships/image" Target="../media/image49.png"/><Relationship Id="rId4" Type="http://schemas.openxmlformats.org/officeDocument/2006/relationships/image" Target="../media/image8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6.png"/><Relationship Id="rId4" Type="http://schemas.openxmlformats.org/officeDocument/2006/relationships/image" Target="../media/image27.svg"/></Relationships>
</file>

<file path=ppt/diagrams/_rels/drawing13.xml.rels><?xml version="1.0" encoding="UTF-8" standalone="yes"?>
<Relationships xmlns="http://schemas.openxmlformats.org/package/2006/relationships"><Relationship Id="rId1" Type="http://schemas.openxmlformats.org/officeDocument/2006/relationships/hyperlink" Target="https://www.k12.wa.us/sites/default/files/public/safs/misc/budprep20/LEA%20Hold%20Harmless%20Districts.pdf" TargetMode="External"/></Relationships>
</file>

<file path=ppt/diagrams/_rels/drawing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96.svg"/><Relationship Id="rId1" Type="http://schemas.openxmlformats.org/officeDocument/2006/relationships/image" Target="../media/image50.png"/><Relationship Id="rId6" Type="http://schemas.openxmlformats.org/officeDocument/2006/relationships/image" Target="../media/image100.svg"/><Relationship Id="rId5" Type="http://schemas.openxmlformats.org/officeDocument/2006/relationships/image" Target="../media/image52.png"/><Relationship Id="rId4" Type="http://schemas.openxmlformats.org/officeDocument/2006/relationships/image" Target="../media/image9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34.svg"/><Relationship Id="rId1" Type="http://schemas.openxmlformats.org/officeDocument/2006/relationships/image" Target="../media/image27.png"/><Relationship Id="rId6" Type="http://schemas.openxmlformats.org/officeDocument/2006/relationships/image" Target="../media/image38.svg"/><Relationship Id="rId5" Type="http://schemas.openxmlformats.org/officeDocument/2006/relationships/image" Target="../media/image29.png"/><Relationship Id="rId4" Type="http://schemas.openxmlformats.org/officeDocument/2006/relationships/image" Target="../media/image3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6.svg"/><Relationship Id="rId1" Type="http://schemas.openxmlformats.org/officeDocument/2006/relationships/image" Target="../media/image31.png"/><Relationship Id="rId6" Type="http://schemas.openxmlformats.org/officeDocument/2006/relationships/image" Target="../media/image50.svg"/><Relationship Id="rId5" Type="http://schemas.openxmlformats.org/officeDocument/2006/relationships/image" Target="../media/image33.png"/><Relationship Id="rId4" Type="http://schemas.openxmlformats.org/officeDocument/2006/relationships/image" Target="../media/image4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5.svg"/><Relationship Id="rId1" Type="http://schemas.openxmlformats.org/officeDocument/2006/relationships/image" Target="../media/image34.png"/><Relationship Id="rId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9.svg"/><Relationship Id="rId1" Type="http://schemas.openxmlformats.org/officeDocument/2006/relationships/image" Target="../media/image36.png"/><Relationship Id="rId6" Type="http://schemas.openxmlformats.org/officeDocument/2006/relationships/image" Target="../media/image63.svg"/><Relationship Id="rId5" Type="http://schemas.openxmlformats.org/officeDocument/2006/relationships/image" Target="../media/image38.png"/><Relationship Id="rId4" Type="http://schemas.openxmlformats.org/officeDocument/2006/relationships/image" Target="../media/image6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31.png"/><Relationship Id="rId7" Type="http://schemas.openxmlformats.org/officeDocument/2006/relationships/image" Target="../media/image41.png"/><Relationship Id="rId2" Type="http://schemas.openxmlformats.org/officeDocument/2006/relationships/image" Target="../media/image68.svg"/><Relationship Id="rId1" Type="http://schemas.openxmlformats.org/officeDocument/2006/relationships/image" Target="../media/image39.png"/><Relationship Id="rId6" Type="http://schemas.openxmlformats.org/officeDocument/2006/relationships/image" Target="../media/image70.svg"/><Relationship Id="rId5" Type="http://schemas.openxmlformats.org/officeDocument/2006/relationships/image" Target="../media/image40.png"/><Relationship Id="rId4" Type="http://schemas.openxmlformats.org/officeDocument/2006/relationships/image" Target="../media/image4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77.svg"/><Relationship Id="rId7" Type="http://schemas.openxmlformats.org/officeDocument/2006/relationships/image" Target="../media/image81.svg"/><Relationship Id="rId12" Type="http://schemas.openxmlformats.org/officeDocument/2006/relationships/hyperlink" Target="https://www.k12.wa.us/policy-funding/school-apportionment/safs-report-api/apportionment-attachments" TargetMode="External"/><Relationship Id="rId1" Type="http://schemas.openxmlformats.org/officeDocument/2006/relationships/image" Target="../media/image42.png"/><Relationship Id="rId6" Type="http://schemas.openxmlformats.org/officeDocument/2006/relationships/image" Target="../media/image44.png"/><Relationship Id="rId11" Type="http://schemas.openxmlformats.org/officeDocument/2006/relationships/image" Target="../media/image85.svg"/><Relationship Id="rId5" Type="http://schemas.openxmlformats.org/officeDocument/2006/relationships/image" Target="../media/image79.svg"/><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8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7.svg"/><Relationship Id="rId1" Type="http://schemas.openxmlformats.org/officeDocument/2006/relationships/image" Target="../media/image47.png"/><Relationship Id="rId6" Type="http://schemas.openxmlformats.org/officeDocument/2006/relationships/image" Target="../media/image91.svg"/><Relationship Id="rId5" Type="http://schemas.openxmlformats.org/officeDocument/2006/relationships/image" Target="../media/image49.png"/><Relationship Id="rId4" Type="http://schemas.openxmlformats.org/officeDocument/2006/relationships/image" Target="../media/image8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C9B7D-6A95-48D9-96A2-2BF2F27C142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BA46E92-8F65-41D0-AE71-3A1AD1161D53}">
      <dgm:prSet/>
      <dgm:spPr/>
      <dgm:t>
        <a:bodyPr/>
        <a:lstStyle/>
        <a:p>
          <a:r>
            <a:rPr lang="en-US" dirty="0"/>
            <a:t>Districts are still required to report the results of each collective bargaining agreement for certificated staff within their district using a uniform template provided by OSPI.</a:t>
          </a:r>
        </a:p>
      </dgm:t>
    </dgm:pt>
    <dgm:pt modelId="{15820DA3-D1A3-43CA-9C09-EF4F41B60077}" type="parTrans" cxnId="{0EC329D9-0215-4BB2-9190-A2BE344A536C}">
      <dgm:prSet/>
      <dgm:spPr/>
      <dgm:t>
        <a:bodyPr/>
        <a:lstStyle/>
        <a:p>
          <a:endParaRPr lang="en-US"/>
        </a:p>
      </dgm:t>
    </dgm:pt>
    <dgm:pt modelId="{EDE8ED87-D482-4238-B97C-158B9E54414A}" type="sibTrans" cxnId="{0EC329D9-0215-4BB2-9190-A2BE344A536C}">
      <dgm:prSet/>
      <dgm:spPr/>
      <dgm:t>
        <a:bodyPr/>
        <a:lstStyle/>
        <a:p>
          <a:endParaRPr lang="en-US"/>
        </a:p>
      </dgm:t>
    </dgm:pt>
    <dgm:pt modelId="{92E0706F-ADB5-4844-B407-4CB1A9A2053C}">
      <dgm:prSet/>
      <dgm:spPr/>
      <dgm:t>
        <a:bodyPr/>
        <a:lstStyle/>
        <a:p>
          <a:r>
            <a:rPr lang="en-US" dirty="0"/>
            <a:t>Data must included but is not limited to:</a:t>
          </a:r>
        </a:p>
      </dgm:t>
    </dgm:pt>
    <dgm:pt modelId="{48F28824-49CD-4FA6-95B5-9F7A945D6478}" type="parTrans" cxnId="{594F9433-518B-405A-A2CC-22E01B987D31}">
      <dgm:prSet/>
      <dgm:spPr/>
      <dgm:t>
        <a:bodyPr/>
        <a:lstStyle/>
        <a:p>
          <a:endParaRPr lang="en-US"/>
        </a:p>
      </dgm:t>
    </dgm:pt>
    <dgm:pt modelId="{F5F2CFDB-3002-4E67-BDB6-CD73D7845483}" type="sibTrans" cxnId="{594F9433-518B-405A-A2CC-22E01B987D31}">
      <dgm:prSet/>
      <dgm:spPr/>
      <dgm:t>
        <a:bodyPr/>
        <a:lstStyle/>
        <a:p>
          <a:endParaRPr lang="en-US"/>
        </a:p>
      </dgm:t>
    </dgm:pt>
    <dgm:pt modelId="{E5EDF93B-70C0-40C6-8287-8FF06891782E}">
      <dgm:prSet/>
      <dgm:spPr/>
      <dgm:t>
        <a:bodyPr/>
        <a:lstStyle/>
        <a:p>
          <a:r>
            <a:rPr lang="en-US"/>
            <a:t>Minimum and maximum base salaries;</a:t>
          </a:r>
        </a:p>
      </dgm:t>
    </dgm:pt>
    <dgm:pt modelId="{C9BE84C5-1DF5-48DE-8366-E4B7737BC462}" type="parTrans" cxnId="{ADA2FAE8-385B-49A2-A9B6-3020346BE6F2}">
      <dgm:prSet/>
      <dgm:spPr/>
      <dgm:t>
        <a:bodyPr/>
        <a:lstStyle/>
        <a:p>
          <a:endParaRPr lang="en-US"/>
        </a:p>
      </dgm:t>
    </dgm:pt>
    <dgm:pt modelId="{A7100BAE-708E-46BA-B0FA-8DB1AB25613A}" type="sibTrans" cxnId="{ADA2FAE8-385B-49A2-A9B6-3020346BE6F2}">
      <dgm:prSet/>
      <dgm:spPr/>
      <dgm:t>
        <a:bodyPr/>
        <a:lstStyle/>
        <a:p>
          <a:endParaRPr lang="en-US"/>
        </a:p>
      </dgm:t>
    </dgm:pt>
    <dgm:pt modelId="{D92DD692-32EA-425F-9473-24FA1D18A495}">
      <dgm:prSet/>
      <dgm:spPr/>
      <dgm:t>
        <a:bodyPr/>
        <a:lstStyle/>
        <a:p>
          <a:r>
            <a:rPr lang="en-US"/>
            <a:t>Supplemental salary information;</a:t>
          </a:r>
        </a:p>
      </dgm:t>
    </dgm:pt>
    <dgm:pt modelId="{0E2EBE8A-38F5-429B-A9FC-ED7892E1F6A4}" type="parTrans" cxnId="{D6D8540B-4D81-428A-9095-502529BC6882}">
      <dgm:prSet/>
      <dgm:spPr/>
      <dgm:t>
        <a:bodyPr/>
        <a:lstStyle/>
        <a:p>
          <a:endParaRPr lang="en-US"/>
        </a:p>
      </dgm:t>
    </dgm:pt>
    <dgm:pt modelId="{C05C132B-AA92-4785-A3C9-624492BA96A3}" type="sibTrans" cxnId="{D6D8540B-4D81-428A-9095-502529BC6882}">
      <dgm:prSet/>
      <dgm:spPr/>
      <dgm:t>
        <a:bodyPr/>
        <a:lstStyle/>
        <a:p>
          <a:endParaRPr lang="en-US"/>
        </a:p>
      </dgm:t>
    </dgm:pt>
    <dgm:pt modelId="{AA78FD4A-515A-42E2-838C-BC21413E409F}">
      <dgm:prSet/>
      <dgm:spPr/>
      <dgm:t>
        <a:bodyPr/>
        <a:lstStyle/>
        <a:p>
          <a:r>
            <a:rPr lang="en-US" dirty="0"/>
            <a:t>Average percent increase for all certificated instructional staff.</a:t>
          </a:r>
        </a:p>
      </dgm:t>
    </dgm:pt>
    <dgm:pt modelId="{F2E9380E-AF3C-46F9-AB78-53473369F97F}" type="parTrans" cxnId="{D126936B-10A2-4641-BA9F-1DAD6A540CBB}">
      <dgm:prSet/>
      <dgm:spPr/>
      <dgm:t>
        <a:bodyPr/>
        <a:lstStyle/>
        <a:p>
          <a:endParaRPr lang="en-US"/>
        </a:p>
      </dgm:t>
    </dgm:pt>
    <dgm:pt modelId="{BB44989B-B05D-4844-8D27-674760A56C6B}" type="sibTrans" cxnId="{D126936B-10A2-4641-BA9F-1DAD6A540CBB}">
      <dgm:prSet/>
      <dgm:spPr/>
      <dgm:t>
        <a:bodyPr/>
        <a:lstStyle/>
        <a:p>
          <a:endParaRPr lang="en-US"/>
        </a:p>
      </dgm:t>
    </dgm:pt>
    <dgm:pt modelId="{7A77F97E-D1FF-4E4B-8004-844698E6B4C2}">
      <dgm:prSet/>
      <dgm:spPr/>
      <dgm:t>
        <a:bodyPr/>
        <a:lstStyle/>
        <a:p>
          <a:r>
            <a:rPr lang="en-US" dirty="0"/>
            <a:t>OSPI must report these outcomes to the legislature by December 1 of each year.</a:t>
          </a:r>
        </a:p>
      </dgm:t>
    </dgm:pt>
    <dgm:pt modelId="{15515469-6945-414C-A6DD-4D78F48051E6}" type="parTrans" cxnId="{F4F47767-55C3-495B-B7FA-45DECD424075}">
      <dgm:prSet/>
      <dgm:spPr/>
      <dgm:t>
        <a:bodyPr/>
        <a:lstStyle/>
        <a:p>
          <a:endParaRPr lang="en-US"/>
        </a:p>
      </dgm:t>
    </dgm:pt>
    <dgm:pt modelId="{2230305D-CFBB-49E7-BA28-547352F32736}" type="sibTrans" cxnId="{F4F47767-55C3-495B-B7FA-45DECD424075}">
      <dgm:prSet/>
      <dgm:spPr/>
      <dgm:t>
        <a:bodyPr/>
        <a:lstStyle/>
        <a:p>
          <a:endParaRPr lang="en-US"/>
        </a:p>
      </dgm:t>
    </dgm:pt>
    <dgm:pt modelId="{5DB23AA1-7734-4CE2-90B2-1D67EF192EB5}" type="pres">
      <dgm:prSet presAssocID="{8A2C9B7D-6A95-48D9-96A2-2BF2F27C142B}" presName="root" presStyleCnt="0">
        <dgm:presLayoutVars>
          <dgm:dir/>
          <dgm:resizeHandles val="exact"/>
        </dgm:presLayoutVars>
      </dgm:prSet>
      <dgm:spPr/>
      <dgm:t>
        <a:bodyPr/>
        <a:lstStyle/>
        <a:p>
          <a:endParaRPr lang="en-US"/>
        </a:p>
      </dgm:t>
    </dgm:pt>
    <dgm:pt modelId="{26DA1DC4-0A6B-4F26-8E77-2329C7E2B3BF}" type="pres">
      <dgm:prSet presAssocID="{8BA46E92-8F65-41D0-AE71-3A1AD1161D53}" presName="compNode" presStyleCnt="0"/>
      <dgm:spPr/>
    </dgm:pt>
    <dgm:pt modelId="{F2B671CF-B76C-4E93-BBDB-20C2387FD775}" type="pres">
      <dgm:prSet presAssocID="{8BA46E92-8F65-41D0-AE71-3A1AD1161D53}" presName="bgRect" presStyleLbl="bgShp" presStyleIdx="0" presStyleCnt="3"/>
      <dgm:spPr/>
    </dgm:pt>
    <dgm:pt modelId="{8D943E88-DFBA-4F7A-92DF-D37C0F583DC2}" type="pres">
      <dgm:prSet presAssocID="{8BA46E92-8F65-41D0-AE71-3A1AD1161D53}"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DB12E022-482B-4E19-AD51-D388E438DFE1}" type="pres">
      <dgm:prSet presAssocID="{8BA46E92-8F65-41D0-AE71-3A1AD1161D53}" presName="spaceRect" presStyleCnt="0"/>
      <dgm:spPr/>
    </dgm:pt>
    <dgm:pt modelId="{70F47462-C9D2-4A5E-A26D-2F3FA88AC5C3}" type="pres">
      <dgm:prSet presAssocID="{8BA46E92-8F65-41D0-AE71-3A1AD1161D53}" presName="parTx" presStyleLbl="revTx" presStyleIdx="0" presStyleCnt="4">
        <dgm:presLayoutVars>
          <dgm:chMax val="0"/>
          <dgm:chPref val="0"/>
        </dgm:presLayoutVars>
      </dgm:prSet>
      <dgm:spPr/>
      <dgm:t>
        <a:bodyPr/>
        <a:lstStyle/>
        <a:p>
          <a:endParaRPr lang="en-US"/>
        </a:p>
      </dgm:t>
    </dgm:pt>
    <dgm:pt modelId="{A88B16BB-F14D-4A32-99D0-9A80340F08C0}" type="pres">
      <dgm:prSet presAssocID="{EDE8ED87-D482-4238-B97C-158B9E54414A}" presName="sibTrans" presStyleCnt="0"/>
      <dgm:spPr/>
    </dgm:pt>
    <dgm:pt modelId="{1A5F3FC4-9B16-44A5-B195-022DF0E03697}" type="pres">
      <dgm:prSet presAssocID="{92E0706F-ADB5-4844-B407-4CB1A9A2053C}" presName="compNode" presStyleCnt="0"/>
      <dgm:spPr/>
    </dgm:pt>
    <dgm:pt modelId="{DC816052-7F44-45EF-9FE8-BAEFAA13F524}" type="pres">
      <dgm:prSet presAssocID="{92E0706F-ADB5-4844-B407-4CB1A9A2053C}" presName="bgRect" presStyleLbl="bgShp" presStyleIdx="1" presStyleCnt="3"/>
      <dgm:spPr/>
    </dgm:pt>
    <dgm:pt modelId="{4244B4C0-390E-4C2A-B7AA-79FA350D04B9}" type="pres">
      <dgm:prSet presAssocID="{92E0706F-ADB5-4844-B407-4CB1A9A2053C}"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ollar"/>
        </a:ext>
      </dgm:extLst>
    </dgm:pt>
    <dgm:pt modelId="{430B0953-3E20-4190-85B5-35B5B04F3523}" type="pres">
      <dgm:prSet presAssocID="{92E0706F-ADB5-4844-B407-4CB1A9A2053C}" presName="spaceRect" presStyleCnt="0"/>
      <dgm:spPr/>
    </dgm:pt>
    <dgm:pt modelId="{07C28BA9-06FC-4C7D-96B7-8F11ECA1335F}" type="pres">
      <dgm:prSet presAssocID="{92E0706F-ADB5-4844-B407-4CB1A9A2053C}" presName="parTx" presStyleLbl="revTx" presStyleIdx="1" presStyleCnt="4">
        <dgm:presLayoutVars>
          <dgm:chMax val="0"/>
          <dgm:chPref val="0"/>
        </dgm:presLayoutVars>
      </dgm:prSet>
      <dgm:spPr/>
      <dgm:t>
        <a:bodyPr/>
        <a:lstStyle/>
        <a:p>
          <a:endParaRPr lang="en-US"/>
        </a:p>
      </dgm:t>
    </dgm:pt>
    <dgm:pt modelId="{5FACD575-27C3-4A23-B0D6-8AA70EA2C3D4}" type="pres">
      <dgm:prSet presAssocID="{92E0706F-ADB5-4844-B407-4CB1A9A2053C}" presName="desTx" presStyleLbl="revTx" presStyleIdx="2" presStyleCnt="4">
        <dgm:presLayoutVars/>
      </dgm:prSet>
      <dgm:spPr/>
      <dgm:t>
        <a:bodyPr/>
        <a:lstStyle/>
        <a:p>
          <a:endParaRPr lang="en-US"/>
        </a:p>
      </dgm:t>
    </dgm:pt>
    <dgm:pt modelId="{B576CC14-9425-460C-AC78-E47FB946D311}" type="pres">
      <dgm:prSet presAssocID="{F5F2CFDB-3002-4E67-BDB6-CD73D7845483}" presName="sibTrans" presStyleCnt="0"/>
      <dgm:spPr/>
    </dgm:pt>
    <dgm:pt modelId="{74D8DE32-5499-4AA0-8E47-1E1CAF6B0FB4}" type="pres">
      <dgm:prSet presAssocID="{7A77F97E-D1FF-4E4B-8004-844698E6B4C2}" presName="compNode" presStyleCnt="0"/>
      <dgm:spPr/>
    </dgm:pt>
    <dgm:pt modelId="{C1460CE9-88DE-4E64-90F8-6B5BD158AA49}" type="pres">
      <dgm:prSet presAssocID="{7A77F97E-D1FF-4E4B-8004-844698E6B4C2}" presName="bgRect" presStyleLbl="bgShp" presStyleIdx="2" presStyleCnt="3"/>
      <dgm:spPr/>
    </dgm:pt>
    <dgm:pt modelId="{488297FD-5564-4EDA-B69B-F3896ABFB021}" type="pres">
      <dgm:prSet presAssocID="{7A77F97E-D1FF-4E4B-8004-844698E6B4C2}"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Venn Diagram"/>
        </a:ext>
      </dgm:extLst>
    </dgm:pt>
    <dgm:pt modelId="{ADC98D64-E407-4608-A10D-B8DDF91D8121}" type="pres">
      <dgm:prSet presAssocID="{7A77F97E-D1FF-4E4B-8004-844698E6B4C2}" presName="spaceRect" presStyleCnt="0"/>
      <dgm:spPr/>
    </dgm:pt>
    <dgm:pt modelId="{23824812-A4D8-4CF3-A85E-4A2A5DC0A789}" type="pres">
      <dgm:prSet presAssocID="{7A77F97E-D1FF-4E4B-8004-844698E6B4C2}" presName="parTx" presStyleLbl="revTx" presStyleIdx="3" presStyleCnt="4">
        <dgm:presLayoutVars>
          <dgm:chMax val="0"/>
          <dgm:chPref val="0"/>
        </dgm:presLayoutVars>
      </dgm:prSet>
      <dgm:spPr/>
      <dgm:t>
        <a:bodyPr/>
        <a:lstStyle/>
        <a:p>
          <a:endParaRPr lang="en-US"/>
        </a:p>
      </dgm:t>
    </dgm:pt>
  </dgm:ptLst>
  <dgm:cxnLst>
    <dgm:cxn modelId="{C801A5CE-6A3F-49F8-A420-18F393762950}" type="presOf" srcId="{E5EDF93B-70C0-40C6-8287-8FF06891782E}" destId="{5FACD575-27C3-4A23-B0D6-8AA70EA2C3D4}" srcOrd="0" destOrd="0" presId="urn:microsoft.com/office/officeart/2018/2/layout/IconVerticalSolidList"/>
    <dgm:cxn modelId="{594F9433-518B-405A-A2CC-22E01B987D31}" srcId="{8A2C9B7D-6A95-48D9-96A2-2BF2F27C142B}" destId="{92E0706F-ADB5-4844-B407-4CB1A9A2053C}" srcOrd="1" destOrd="0" parTransId="{48F28824-49CD-4FA6-95B5-9F7A945D6478}" sibTransId="{F5F2CFDB-3002-4E67-BDB6-CD73D7845483}"/>
    <dgm:cxn modelId="{2843237F-FF9C-43D4-8422-1E2B8A2493E0}" type="presOf" srcId="{7A77F97E-D1FF-4E4B-8004-844698E6B4C2}" destId="{23824812-A4D8-4CF3-A85E-4A2A5DC0A789}" srcOrd="0" destOrd="0" presId="urn:microsoft.com/office/officeart/2018/2/layout/IconVerticalSolidList"/>
    <dgm:cxn modelId="{F4F47767-55C3-495B-B7FA-45DECD424075}" srcId="{8A2C9B7D-6A95-48D9-96A2-2BF2F27C142B}" destId="{7A77F97E-D1FF-4E4B-8004-844698E6B4C2}" srcOrd="2" destOrd="0" parTransId="{15515469-6945-414C-A6DD-4D78F48051E6}" sibTransId="{2230305D-CFBB-49E7-BA28-547352F32736}"/>
    <dgm:cxn modelId="{D126936B-10A2-4641-BA9F-1DAD6A540CBB}" srcId="{92E0706F-ADB5-4844-B407-4CB1A9A2053C}" destId="{AA78FD4A-515A-42E2-838C-BC21413E409F}" srcOrd="2" destOrd="0" parTransId="{F2E9380E-AF3C-46F9-AB78-53473369F97F}" sibTransId="{BB44989B-B05D-4844-8D27-674760A56C6B}"/>
    <dgm:cxn modelId="{83EF76D6-02A2-4008-BE52-C6E43DC26755}" type="presOf" srcId="{D92DD692-32EA-425F-9473-24FA1D18A495}" destId="{5FACD575-27C3-4A23-B0D6-8AA70EA2C3D4}" srcOrd="0" destOrd="1" presId="urn:microsoft.com/office/officeart/2018/2/layout/IconVerticalSolidList"/>
    <dgm:cxn modelId="{0B5F956D-DD99-4102-ACA8-554D0719D7F5}" type="presOf" srcId="{8BA46E92-8F65-41D0-AE71-3A1AD1161D53}" destId="{70F47462-C9D2-4A5E-A26D-2F3FA88AC5C3}" srcOrd="0" destOrd="0" presId="urn:microsoft.com/office/officeart/2018/2/layout/IconVerticalSolidList"/>
    <dgm:cxn modelId="{24A83DED-3478-4474-8355-538FCD7F6135}" type="presOf" srcId="{92E0706F-ADB5-4844-B407-4CB1A9A2053C}" destId="{07C28BA9-06FC-4C7D-96B7-8F11ECA1335F}" srcOrd="0" destOrd="0" presId="urn:microsoft.com/office/officeart/2018/2/layout/IconVerticalSolidList"/>
    <dgm:cxn modelId="{D6D8540B-4D81-428A-9095-502529BC6882}" srcId="{92E0706F-ADB5-4844-B407-4CB1A9A2053C}" destId="{D92DD692-32EA-425F-9473-24FA1D18A495}" srcOrd="1" destOrd="0" parTransId="{0E2EBE8A-38F5-429B-A9FC-ED7892E1F6A4}" sibTransId="{C05C132B-AA92-4785-A3C9-624492BA96A3}"/>
    <dgm:cxn modelId="{ADA2FAE8-385B-49A2-A9B6-3020346BE6F2}" srcId="{92E0706F-ADB5-4844-B407-4CB1A9A2053C}" destId="{E5EDF93B-70C0-40C6-8287-8FF06891782E}" srcOrd="0" destOrd="0" parTransId="{C9BE84C5-1DF5-48DE-8366-E4B7737BC462}" sibTransId="{A7100BAE-708E-46BA-B0FA-8DB1AB25613A}"/>
    <dgm:cxn modelId="{0EC329D9-0215-4BB2-9190-A2BE344A536C}" srcId="{8A2C9B7D-6A95-48D9-96A2-2BF2F27C142B}" destId="{8BA46E92-8F65-41D0-AE71-3A1AD1161D53}" srcOrd="0" destOrd="0" parTransId="{15820DA3-D1A3-43CA-9C09-EF4F41B60077}" sibTransId="{EDE8ED87-D482-4238-B97C-158B9E54414A}"/>
    <dgm:cxn modelId="{CECDE2C1-0107-4EA5-B82D-0A640D6C4660}" type="presOf" srcId="{8A2C9B7D-6A95-48D9-96A2-2BF2F27C142B}" destId="{5DB23AA1-7734-4CE2-90B2-1D67EF192EB5}" srcOrd="0" destOrd="0" presId="urn:microsoft.com/office/officeart/2018/2/layout/IconVerticalSolidList"/>
    <dgm:cxn modelId="{3E40A154-F2E5-4092-8A68-1DD5D45670D5}" type="presOf" srcId="{AA78FD4A-515A-42E2-838C-BC21413E409F}" destId="{5FACD575-27C3-4A23-B0D6-8AA70EA2C3D4}" srcOrd="0" destOrd="2" presId="urn:microsoft.com/office/officeart/2018/2/layout/IconVerticalSolidList"/>
    <dgm:cxn modelId="{C367B3E2-5593-4EA5-B0F9-F8E923EB4D66}" type="presParOf" srcId="{5DB23AA1-7734-4CE2-90B2-1D67EF192EB5}" destId="{26DA1DC4-0A6B-4F26-8E77-2329C7E2B3BF}" srcOrd="0" destOrd="0" presId="urn:microsoft.com/office/officeart/2018/2/layout/IconVerticalSolidList"/>
    <dgm:cxn modelId="{ADD28D44-2594-45D8-90C8-F331E9B5359B}" type="presParOf" srcId="{26DA1DC4-0A6B-4F26-8E77-2329C7E2B3BF}" destId="{F2B671CF-B76C-4E93-BBDB-20C2387FD775}" srcOrd="0" destOrd="0" presId="urn:microsoft.com/office/officeart/2018/2/layout/IconVerticalSolidList"/>
    <dgm:cxn modelId="{1283755A-BDDA-4FA1-855F-94061D76F385}" type="presParOf" srcId="{26DA1DC4-0A6B-4F26-8E77-2329C7E2B3BF}" destId="{8D943E88-DFBA-4F7A-92DF-D37C0F583DC2}" srcOrd="1" destOrd="0" presId="urn:microsoft.com/office/officeart/2018/2/layout/IconVerticalSolidList"/>
    <dgm:cxn modelId="{70A5699A-1B3A-46E7-A637-82E526022106}" type="presParOf" srcId="{26DA1DC4-0A6B-4F26-8E77-2329C7E2B3BF}" destId="{DB12E022-482B-4E19-AD51-D388E438DFE1}" srcOrd="2" destOrd="0" presId="urn:microsoft.com/office/officeart/2018/2/layout/IconVerticalSolidList"/>
    <dgm:cxn modelId="{906A16A6-6F47-4C6B-93BC-3B4D35D1EB93}" type="presParOf" srcId="{26DA1DC4-0A6B-4F26-8E77-2329C7E2B3BF}" destId="{70F47462-C9D2-4A5E-A26D-2F3FA88AC5C3}" srcOrd="3" destOrd="0" presId="urn:microsoft.com/office/officeart/2018/2/layout/IconVerticalSolidList"/>
    <dgm:cxn modelId="{CE32FEAF-95E8-4C7E-9D56-C06E6DBA698C}" type="presParOf" srcId="{5DB23AA1-7734-4CE2-90B2-1D67EF192EB5}" destId="{A88B16BB-F14D-4A32-99D0-9A80340F08C0}" srcOrd="1" destOrd="0" presId="urn:microsoft.com/office/officeart/2018/2/layout/IconVerticalSolidList"/>
    <dgm:cxn modelId="{64B78A6C-A7F1-4AE8-8905-732E2ED53D57}" type="presParOf" srcId="{5DB23AA1-7734-4CE2-90B2-1D67EF192EB5}" destId="{1A5F3FC4-9B16-44A5-B195-022DF0E03697}" srcOrd="2" destOrd="0" presId="urn:microsoft.com/office/officeart/2018/2/layout/IconVerticalSolidList"/>
    <dgm:cxn modelId="{B628DBAE-C48F-4AC3-A135-2DAF23A5EB39}" type="presParOf" srcId="{1A5F3FC4-9B16-44A5-B195-022DF0E03697}" destId="{DC816052-7F44-45EF-9FE8-BAEFAA13F524}" srcOrd="0" destOrd="0" presId="urn:microsoft.com/office/officeart/2018/2/layout/IconVerticalSolidList"/>
    <dgm:cxn modelId="{D6865752-7B7A-44C8-B556-530C7B9F1B0F}" type="presParOf" srcId="{1A5F3FC4-9B16-44A5-B195-022DF0E03697}" destId="{4244B4C0-390E-4C2A-B7AA-79FA350D04B9}" srcOrd="1" destOrd="0" presId="urn:microsoft.com/office/officeart/2018/2/layout/IconVerticalSolidList"/>
    <dgm:cxn modelId="{A2A3592A-CEA1-4013-8006-6BB55E2F126A}" type="presParOf" srcId="{1A5F3FC4-9B16-44A5-B195-022DF0E03697}" destId="{430B0953-3E20-4190-85B5-35B5B04F3523}" srcOrd="2" destOrd="0" presId="urn:microsoft.com/office/officeart/2018/2/layout/IconVerticalSolidList"/>
    <dgm:cxn modelId="{0A96EBDA-2E08-4454-AF31-2151F03A292E}" type="presParOf" srcId="{1A5F3FC4-9B16-44A5-B195-022DF0E03697}" destId="{07C28BA9-06FC-4C7D-96B7-8F11ECA1335F}" srcOrd="3" destOrd="0" presId="urn:microsoft.com/office/officeart/2018/2/layout/IconVerticalSolidList"/>
    <dgm:cxn modelId="{5DBAEB90-B184-4333-B051-F47F07974B16}" type="presParOf" srcId="{1A5F3FC4-9B16-44A5-B195-022DF0E03697}" destId="{5FACD575-27C3-4A23-B0D6-8AA70EA2C3D4}" srcOrd="4" destOrd="0" presId="urn:microsoft.com/office/officeart/2018/2/layout/IconVerticalSolidList"/>
    <dgm:cxn modelId="{0C279F93-2C10-4E34-A086-4CF842CE62CA}" type="presParOf" srcId="{5DB23AA1-7734-4CE2-90B2-1D67EF192EB5}" destId="{B576CC14-9425-460C-AC78-E47FB946D311}" srcOrd="3" destOrd="0" presId="urn:microsoft.com/office/officeart/2018/2/layout/IconVerticalSolidList"/>
    <dgm:cxn modelId="{ABCB8E1E-A144-4B41-A8B1-C78445E64AF4}" type="presParOf" srcId="{5DB23AA1-7734-4CE2-90B2-1D67EF192EB5}" destId="{74D8DE32-5499-4AA0-8E47-1E1CAF6B0FB4}" srcOrd="4" destOrd="0" presId="urn:microsoft.com/office/officeart/2018/2/layout/IconVerticalSolidList"/>
    <dgm:cxn modelId="{41A8E16F-FD2E-4FCF-856E-0ADE7A6F7FAF}" type="presParOf" srcId="{74D8DE32-5499-4AA0-8E47-1E1CAF6B0FB4}" destId="{C1460CE9-88DE-4E64-90F8-6B5BD158AA49}" srcOrd="0" destOrd="0" presId="urn:microsoft.com/office/officeart/2018/2/layout/IconVerticalSolidList"/>
    <dgm:cxn modelId="{396E4A98-A4D0-4537-84EF-A39B29DF92F9}" type="presParOf" srcId="{74D8DE32-5499-4AA0-8E47-1E1CAF6B0FB4}" destId="{488297FD-5564-4EDA-B69B-F3896ABFB021}" srcOrd="1" destOrd="0" presId="urn:microsoft.com/office/officeart/2018/2/layout/IconVerticalSolidList"/>
    <dgm:cxn modelId="{B95BD764-FAA8-44B9-8B1A-C40BEB06A4A5}" type="presParOf" srcId="{74D8DE32-5499-4AA0-8E47-1E1CAF6B0FB4}" destId="{ADC98D64-E407-4608-A10D-B8DDF91D8121}" srcOrd="2" destOrd="0" presId="urn:microsoft.com/office/officeart/2018/2/layout/IconVerticalSolidList"/>
    <dgm:cxn modelId="{CCB430BC-F1CB-4147-9042-1FB96AE80310}" type="presParOf" srcId="{74D8DE32-5499-4AA0-8E47-1E1CAF6B0FB4}" destId="{23824812-A4D8-4CF3-A85E-4A2A5DC0A78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8032E4-5C76-4616-9BED-F331822BE484}"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63522928-7D9D-44E7-9C57-1FA081D8AB9D}">
      <dgm:prSet/>
      <dgm:spPr/>
      <dgm:t>
        <a:bodyPr/>
        <a:lstStyle/>
        <a:p>
          <a:r>
            <a:rPr lang="en-US" dirty="0"/>
            <a:t>$29,500,000 backfill funding revenue has been vetoed and is no longer available to OSPI to help offset expenditures that were incurred in July 2019</a:t>
          </a:r>
        </a:p>
      </dgm:t>
    </dgm:pt>
    <dgm:pt modelId="{FC8D99CB-101A-4879-8410-EB64B23FD8B1}" type="parTrans" cxnId="{0628786F-AD80-4C9B-B422-542323A600D6}">
      <dgm:prSet/>
      <dgm:spPr/>
      <dgm:t>
        <a:bodyPr/>
        <a:lstStyle/>
        <a:p>
          <a:endParaRPr lang="en-US"/>
        </a:p>
      </dgm:t>
    </dgm:pt>
    <dgm:pt modelId="{6E7EDFDA-1EFA-4018-8001-C519924BFE93}" type="sibTrans" cxnId="{0628786F-AD80-4C9B-B422-542323A600D6}">
      <dgm:prSet/>
      <dgm:spPr/>
      <dgm:t>
        <a:bodyPr/>
        <a:lstStyle/>
        <a:p>
          <a:endParaRPr lang="en-US"/>
        </a:p>
      </dgm:t>
    </dgm:pt>
    <dgm:pt modelId="{E2EB8FC2-7E05-46BD-93D5-7A058B951387}">
      <dgm:prSet/>
      <dgm:spPr>
        <a:solidFill>
          <a:srgbClr val="FBC639"/>
        </a:solidFill>
      </dgm:spPr>
      <dgm:t>
        <a:bodyPr/>
        <a:lstStyle/>
        <a:p>
          <a:r>
            <a:rPr lang="en-US" b="1" i="1" u="sng" dirty="0"/>
            <a:t>This means we are at risk of short paying transportation funding in FY 2020</a:t>
          </a:r>
          <a:endParaRPr lang="en-US" b="1" dirty="0"/>
        </a:p>
      </dgm:t>
    </dgm:pt>
    <dgm:pt modelId="{F2989312-E668-4B53-AC7D-50FDDA0091CE}" type="parTrans" cxnId="{6A6E1720-CD44-43F0-8306-46AD83B9E24F}">
      <dgm:prSet/>
      <dgm:spPr/>
      <dgm:t>
        <a:bodyPr/>
        <a:lstStyle/>
        <a:p>
          <a:endParaRPr lang="en-US"/>
        </a:p>
      </dgm:t>
    </dgm:pt>
    <dgm:pt modelId="{55232124-17CC-4AF4-8D35-349D344A2FE0}" type="sibTrans" cxnId="{6A6E1720-CD44-43F0-8306-46AD83B9E24F}">
      <dgm:prSet/>
      <dgm:spPr/>
      <dgm:t>
        <a:bodyPr/>
        <a:lstStyle/>
        <a:p>
          <a:endParaRPr lang="en-US"/>
        </a:p>
      </dgm:t>
    </dgm:pt>
    <dgm:pt modelId="{5E2CEFCC-8527-4BA6-9E6E-B14330C05480}">
      <dgm:prSet/>
      <dgm:spPr/>
      <dgm:t>
        <a:bodyPr/>
        <a:lstStyle/>
        <a:p>
          <a:r>
            <a:rPr lang="en-US" dirty="0"/>
            <a:t>We do not yet know what this short pay will look like. We will post an estimate as soon as possible.</a:t>
          </a:r>
        </a:p>
      </dgm:t>
    </dgm:pt>
    <dgm:pt modelId="{D7BB34C6-9AD7-4A3C-AEA8-46381DACA73C}" type="parTrans" cxnId="{01116BF9-890E-4579-AFF2-323955496663}">
      <dgm:prSet/>
      <dgm:spPr/>
      <dgm:t>
        <a:bodyPr/>
        <a:lstStyle/>
        <a:p>
          <a:endParaRPr lang="en-US"/>
        </a:p>
      </dgm:t>
    </dgm:pt>
    <dgm:pt modelId="{BA4F105E-E3D4-4047-AAFE-F86D02ECFF0C}" type="sibTrans" cxnId="{01116BF9-890E-4579-AFF2-323955496663}">
      <dgm:prSet/>
      <dgm:spPr/>
      <dgm:t>
        <a:bodyPr/>
        <a:lstStyle/>
        <a:p>
          <a:endParaRPr lang="en-US"/>
        </a:p>
      </dgm:t>
    </dgm:pt>
    <dgm:pt modelId="{DAA95256-D7F3-4C9B-B513-ADA5689DEEE3}">
      <dgm:prSet/>
      <dgm:spPr/>
      <dgm:t>
        <a:bodyPr/>
        <a:lstStyle/>
        <a:p>
          <a:r>
            <a:rPr lang="en-US" dirty="0"/>
            <a:t>OFM &amp; OSPI are still currently working on a report on the allocation methodology of transportation funds.</a:t>
          </a:r>
        </a:p>
      </dgm:t>
    </dgm:pt>
    <dgm:pt modelId="{3CC2945E-D01F-4D3F-A3CC-A59BA03B3C69}" type="parTrans" cxnId="{A427EB6C-4F98-4262-B517-889839B6FF15}">
      <dgm:prSet/>
      <dgm:spPr/>
      <dgm:t>
        <a:bodyPr/>
        <a:lstStyle/>
        <a:p>
          <a:endParaRPr lang="en-US"/>
        </a:p>
      </dgm:t>
    </dgm:pt>
    <dgm:pt modelId="{6747049D-F075-457C-9BA6-B5D3B83C23C4}" type="sibTrans" cxnId="{A427EB6C-4F98-4262-B517-889839B6FF15}">
      <dgm:prSet/>
      <dgm:spPr/>
      <dgm:t>
        <a:bodyPr/>
        <a:lstStyle/>
        <a:p>
          <a:endParaRPr lang="en-US"/>
        </a:p>
      </dgm:t>
    </dgm:pt>
    <dgm:pt modelId="{271FDFA5-FDF6-4AA7-ACFE-90EF10F18587}" type="pres">
      <dgm:prSet presAssocID="{AE8032E4-5C76-4616-9BED-F331822BE484}" presName="diagram" presStyleCnt="0">
        <dgm:presLayoutVars>
          <dgm:dir/>
          <dgm:resizeHandles val="exact"/>
        </dgm:presLayoutVars>
      </dgm:prSet>
      <dgm:spPr/>
      <dgm:t>
        <a:bodyPr/>
        <a:lstStyle/>
        <a:p>
          <a:endParaRPr lang="en-US"/>
        </a:p>
      </dgm:t>
    </dgm:pt>
    <dgm:pt modelId="{1C476DF8-E7BD-460E-8D8A-4B669E29835F}" type="pres">
      <dgm:prSet presAssocID="{63522928-7D9D-44E7-9C57-1FA081D8AB9D}" presName="node" presStyleLbl="node1" presStyleIdx="0" presStyleCnt="4">
        <dgm:presLayoutVars>
          <dgm:bulletEnabled val="1"/>
        </dgm:presLayoutVars>
      </dgm:prSet>
      <dgm:spPr/>
      <dgm:t>
        <a:bodyPr/>
        <a:lstStyle/>
        <a:p>
          <a:endParaRPr lang="en-US"/>
        </a:p>
      </dgm:t>
    </dgm:pt>
    <dgm:pt modelId="{C6D5A011-CBD4-4BAC-A82E-C2F78E0C5115}" type="pres">
      <dgm:prSet presAssocID="{6E7EDFDA-1EFA-4018-8001-C519924BFE93}" presName="sibTrans" presStyleCnt="0"/>
      <dgm:spPr/>
    </dgm:pt>
    <dgm:pt modelId="{DB729F14-2AD1-4415-AC82-94D04328F9D7}" type="pres">
      <dgm:prSet presAssocID="{E2EB8FC2-7E05-46BD-93D5-7A058B951387}" presName="node" presStyleLbl="node1" presStyleIdx="1" presStyleCnt="4">
        <dgm:presLayoutVars>
          <dgm:bulletEnabled val="1"/>
        </dgm:presLayoutVars>
      </dgm:prSet>
      <dgm:spPr/>
      <dgm:t>
        <a:bodyPr/>
        <a:lstStyle/>
        <a:p>
          <a:endParaRPr lang="en-US"/>
        </a:p>
      </dgm:t>
    </dgm:pt>
    <dgm:pt modelId="{945CF0D0-322A-4143-947E-948317B7DE8B}" type="pres">
      <dgm:prSet presAssocID="{55232124-17CC-4AF4-8D35-349D344A2FE0}" presName="sibTrans" presStyleCnt="0"/>
      <dgm:spPr/>
    </dgm:pt>
    <dgm:pt modelId="{4A95150C-8F8D-4401-B276-7C12B6ED7193}" type="pres">
      <dgm:prSet presAssocID="{5E2CEFCC-8527-4BA6-9E6E-B14330C05480}" presName="node" presStyleLbl="node1" presStyleIdx="2" presStyleCnt="4">
        <dgm:presLayoutVars>
          <dgm:bulletEnabled val="1"/>
        </dgm:presLayoutVars>
      </dgm:prSet>
      <dgm:spPr/>
      <dgm:t>
        <a:bodyPr/>
        <a:lstStyle/>
        <a:p>
          <a:endParaRPr lang="en-US"/>
        </a:p>
      </dgm:t>
    </dgm:pt>
    <dgm:pt modelId="{0219B623-6861-40DA-B1BE-59D964785778}" type="pres">
      <dgm:prSet presAssocID="{BA4F105E-E3D4-4047-AAFE-F86D02ECFF0C}" presName="sibTrans" presStyleCnt="0"/>
      <dgm:spPr/>
    </dgm:pt>
    <dgm:pt modelId="{EDD7973D-EA0C-4AD6-B415-FED66ADFCC30}" type="pres">
      <dgm:prSet presAssocID="{DAA95256-D7F3-4C9B-B513-ADA5689DEEE3}" presName="node" presStyleLbl="node1" presStyleIdx="3" presStyleCnt="4">
        <dgm:presLayoutVars>
          <dgm:bulletEnabled val="1"/>
        </dgm:presLayoutVars>
      </dgm:prSet>
      <dgm:spPr/>
      <dgm:t>
        <a:bodyPr/>
        <a:lstStyle/>
        <a:p>
          <a:endParaRPr lang="en-US"/>
        </a:p>
      </dgm:t>
    </dgm:pt>
  </dgm:ptLst>
  <dgm:cxnLst>
    <dgm:cxn modelId="{1F70E2D6-2115-4E1A-A266-F8F819F86C9C}" type="presOf" srcId="{63522928-7D9D-44E7-9C57-1FA081D8AB9D}" destId="{1C476DF8-E7BD-460E-8D8A-4B669E29835F}" srcOrd="0" destOrd="0" presId="urn:microsoft.com/office/officeart/2005/8/layout/default"/>
    <dgm:cxn modelId="{6A6E1720-CD44-43F0-8306-46AD83B9E24F}" srcId="{AE8032E4-5C76-4616-9BED-F331822BE484}" destId="{E2EB8FC2-7E05-46BD-93D5-7A058B951387}" srcOrd="1" destOrd="0" parTransId="{F2989312-E668-4B53-AC7D-50FDDA0091CE}" sibTransId="{55232124-17CC-4AF4-8D35-349D344A2FE0}"/>
    <dgm:cxn modelId="{6E76A50F-4286-4DF4-AA83-D05C77F95148}" type="presOf" srcId="{DAA95256-D7F3-4C9B-B513-ADA5689DEEE3}" destId="{EDD7973D-EA0C-4AD6-B415-FED66ADFCC30}" srcOrd="0" destOrd="0" presId="urn:microsoft.com/office/officeart/2005/8/layout/default"/>
    <dgm:cxn modelId="{01116BF9-890E-4579-AFF2-323955496663}" srcId="{AE8032E4-5C76-4616-9BED-F331822BE484}" destId="{5E2CEFCC-8527-4BA6-9E6E-B14330C05480}" srcOrd="2" destOrd="0" parTransId="{D7BB34C6-9AD7-4A3C-AEA8-46381DACA73C}" sibTransId="{BA4F105E-E3D4-4047-AAFE-F86D02ECFF0C}"/>
    <dgm:cxn modelId="{02CCC06E-63D5-431D-A425-B731E647B407}" type="presOf" srcId="{E2EB8FC2-7E05-46BD-93D5-7A058B951387}" destId="{DB729F14-2AD1-4415-AC82-94D04328F9D7}" srcOrd="0" destOrd="0" presId="urn:microsoft.com/office/officeart/2005/8/layout/default"/>
    <dgm:cxn modelId="{07810AE3-B544-49C2-9DD0-53BD779C19AA}" type="presOf" srcId="{AE8032E4-5C76-4616-9BED-F331822BE484}" destId="{271FDFA5-FDF6-4AA7-ACFE-90EF10F18587}" srcOrd="0" destOrd="0" presId="urn:microsoft.com/office/officeart/2005/8/layout/default"/>
    <dgm:cxn modelId="{0628786F-AD80-4C9B-B422-542323A600D6}" srcId="{AE8032E4-5C76-4616-9BED-F331822BE484}" destId="{63522928-7D9D-44E7-9C57-1FA081D8AB9D}" srcOrd="0" destOrd="0" parTransId="{FC8D99CB-101A-4879-8410-EB64B23FD8B1}" sibTransId="{6E7EDFDA-1EFA-4018-8001-C519924BFE93}"/>
    <dgm:cxn modelId="{A427EB6C-4F98-4262-B517-889839B6FF15}" srcId="{AE8032E4-5C76-4616-9BED-F331822BE484}" destId="{DAA95256-D7F3-4C9B-B513-ADA5689DEEE3}" srcOrd="3" destOrd="0" parTransId="{3CC2945E-D01F-4D3F-A3CC-A59BA03B3C69}" sibTransId="{6747049D-F075-457C-9BA6-B5D3B83C23C4}"/>
    <dgm:cxn modelId="{B0237A7E-CBD0-48B4-8FC4-9C3746AC46DE}" type="presOf" srcId="{5E2CEFCC-8527-4BA6-9E6E-B14330C05480}" destId="{4A95150C-8F8D-4401-B276-7C12B6ED7193}" srcOrd="0" destOrd="0" presId="urn:microsoft.com/office/officeart/2005/8/layout/default"/>
    <dgm:cxn modelId="{6AF09CA7-7B20-4696-A6E3-D77D2A874EA8}" type="presParOf" srcId="{271FDFA5-FDF6-4AA7-ACFE-90EF10F18587}" destId="{1C476DF8-E7BD-460E-8D8A-4B669E29835F}" srcOrd="0" destOrd="0" presId="urn:microsoft.com/office/officeart/2005/8/layout/default"/>
    <dgm:cxn modelId="{FBE1AC6E-58E6-41D2-A184-9BD1B7BDA122}" type="presParOf" srcId="{271FDFA5-FDF6-4AA7-ACFE-90EF10F18587}" destId="{C6D5A011-CBD4-4BAC-A82E-C2F78E0C5115}" srcOrd="1" destOrd="0" presId="urn:microsoft.com/office/officeart/2005/8/layout/default"/>
    <dgm:cxn modelId="{AE3B4621-A5F8-4408-AEC3-CBA84B0A5AC0}" type="presParOf" srcId="{271FDFA5-FDF6-4AA7-ACFE-90EF10F18587}" destId="{DB729F14-2AD1-4415-AC82-94D04328F9D7}" srcOrd="2" destOrd="0" presId="urn:microsoft.com/office/officeart/2005/8/layout/default"/>
    <dgm:cxn modelId="{0A4FAA34-5C4E-4C63-B373-018D82797D3D}" type="presParOf" srcId="{271FDFA5-FDF6-4AA7-ACFE-90EF10F18587}" destId="{945CF0D0-322A-4143-947E-948317B7DE8B}" srcOrd="3" destOrd="0" presId="urn:microsoft.com/office/officeart/2005/8/layout/default"/>
    <dgm:cxn modelId="{D6AEA167-28E4-4D25-B785-0C953351FFEE}" type="presParOf" srcId="{271FDFA5-FDF6-4AA7-ACFE-90EF10F18587}" destId="{4A95150C-8F8D-4401-B276-7C12B6ED7193}" srcOrd="4" destOrd="0" presId="urn:microsoft.com/office/officeart/2005/8/layout/default"/>
    <dgm:cxn modelId="{1F04AD57-6030-4F2F-89D9-C51ED19A45A2}" type="presParOf" srcId="{271FDFA5-FDF6-4AA7-ACFE-90EF10F18587}" destId="{0219B623-6861-40DA-B1BE-59D964785778}" srcOrd="5" destOrd="0" presId="urn:microsoft.com/office/officeart/2005/8/layout/default"/>
    <dgm:cxn modelId="{CCDC6DEC-5A9C-4810-9BC8-99853DD67529}" type="presParOf" srcId="{271FDFA5-FDF6-4AA7-ACFE-90EF10F18587}" destId="{EDD7973D-EA0C-4AD6-B415-FED66ADFCC3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6C63E8-9A6E-471D-9B65-7DF85300AE21}"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694A0078-BDBA-4392-AA75-CA2B415180FF}">
      <dgm:prSet/>
      <dgm:spPr/>
      <dgm:t>
        <a:bodyPr/>
        <a:lstStyle/>
        <a:p>
          <a:r>
            <a:rPr lang="en-US" dirty="0"/>
            <a:t>If the following is true: 2019-20 + 2018-19 carryover &lt; 2018-19 allocation</a:t>
          </a:r>
        </a:p>
      </dgm:t>
    </dgm:pt>
    <dgm:pt modelId="{C3A1890A-A85F-44A2-BCF5-43C3FD4BA142}" type="parTrans" cxnId="{9F43A90B-E824-42BA-B189-055DF77ADF33}">
      <dgm:prSet/>
      <dgm:spPr/>
      <dgm:t>
        <a:bodyPr/>
        <a:lstStyle/>
        <a:p>
          <a:endParaRPr lang="en-US"/>
        </a:p>
      </dgm:t>
    </dgm:pt>
    <dgm:pt modelId="{1E084A8E-B647-4B6A-B119-A4E107DF9391}" type="sibTrans" cxnId="{9F43A90B-E824-42BA-B189-055DF77ADF33}">
      <dgm:prSet/>
      <dgm:spPr/>
      <dgm:t>
        <a:bodyPr/>
        <a:lstStyle/>
        <a:p>
          <a:endParaRPr lang="en-US"/>
        </a:p>
      </dgm:t>
    </dgm:pt>
    <dgm:pt modelId="{528258B1-A2C1-43C5-884E-77ECEE446EAE}">
      <dgm:prSet/>
      <dgm:spPr/>
      <dgm:t>
        <a:bodyPr/>
        <a:lstStyle/>
        <a:p>
          <a:r>
            <a:rPr lang="en-US"/>
            <a:t>then your district is eligible for a portion of the $21,508,000 hold harmless allocation.</a:t>
          </a:r>
        </a:p>
      </dgm:t>
    </dgm:pt>
    <dgm:pt modelId="{EF078846-9E6A-45F4-B637-E0C2B138F8C3}" type="parTrans" cxnId="{E8359C3A-AF11-49B8-B99C-B7D17146D907}">
      <dgm:prSet/>
      <dgm:spPr/>
      <dgm:t>
        <a:bodyPr/>
        <a:lstStyle/>
        <a:p>
          <a:endParaRPr lang="en-US"/>
        </a:p>
      </dgm:t>
    </dgm:pt>
    <dgm:pt modelId="{95A1DCA4-D1FF-4429-8AED-C72D806EDF71}" type="sibTrans" cxnId="{E8359C3A-AF11-49B8-B99C-B7D17146D907}">
      <dgm:prSet/>
      <dgm:spPr/>
      <dgm:t>
        <a:bodyPr/>
        <a:lstStyle/>
        <a:p>
          <a:endParaRPr lang="en-US"/>
        </a:p>
      </dgm:t>
    </dgm:pt>
    <dgm:pt modelId="{575FC205-BF68-468A-852B-6F372AAC2A6F}">
      <dgm:prSet/>
      <dgm:spPr/>
      <dgm:t>
        <a:bodyPr/>
        <a:lstStyle/>
        <a:p>
          <a:r>
            <a:rPr lang="en-US"/>
            <a:t>A PDF showing the recipients and the amount due to each district is available on the OSPI budget preparations web page.</a:t>
          </a:r>
        </a:p>
      </dgm:t>
    </dgm:pt>
    <dgm:pt modelId="{8431B71E-C9B7-4793-8C88-CAF82A82FBD3}" type="parTrans" cxnId="{E56BFE2E-6BFE-437B-8661-CB4C5980641E}">
      <dgm:prSet/>
      <dgm:spPr/>
      <dgm:t>
        <a:bodyPr/>
        <a:lstStyle/>
        <a:p>
          <a:endParaRPr lang="en-US"/>
        </a:p>
      </dgm:t>
    </dgm:pt>
    <dgm:pt modelId="{5D688B0F-3830-41D4-94DB-D62136B93039}" type="sibTrans" cxnId="{E56BFE2E-6BFE-437B-8661-CB4C5980641E}">
      <dgm:prSet/>
      <dgm:spPr/>
      <dgm:t>
        <a:bodyPr/>
        <a:lstStyle/>
        <a:p>
          <a:endParaRPr lang="en-US"/>
        </a:p>
      </dgm:t>
    </dgm:pt>
    <dgm:pt modelId="{193A664F-587C-466E-9453-CEFA2D21EB41}">
      <dgm:prSet/>
      <dgm:spPr/>
      <dgm:t>
        <a:bodyPr/>
        <a:lstStyle/>
        <a:p>
          <a:r>
            <a:rPr lang="en-US"/>
            <a:t>We are currently looking into the timing of the hold harmless payment.  It will not be part of March apportionment, as the Governor will not have signed the budget by the deadline for us to get information to the state treasurers office.</a:t>
          </a:r>
        </a:p>
      </dgm:t>
    </dgm:pt>
    <dgm:pt modelId="{45D1C9EB-B005-417B-B1FD-FDA4646AB322}" type="parTrans" cxnId="{9E36F8E3-A867-4E17-8267-EC034CBCCE0B}">
      <dgm:prSet/>
      <dgm:spPr/>
      <dgm:t>
        <a:bodyPr/>
        <a:lstStyle/>
        <a:p>
          <a:endParaRPr lang="en-US"/>
        </a:p>
      </dgm:t>
    </dgm:pt>
    <dgm:pt modelId="{C66FB01A-3187-4850-B0F5-D2A849269D68}" type="sibTrans" cxnId="{9E36F8E3-A867-4E17-8267-EC034CBCCE0B}">
      <dgm:prSet/>
      <dgm:spPr/>
      <dgm:t>
        <a:bodyPr/>
        <a:lstStyle/>
        <a:p>
          <a:endParaRPr lang="en-US"/>
        </a:p>
      </dgm:t>
    </dgm:pt>
    <dgm:pt modelId="{4DCB4137-5E59-4107-82FA-07CD85D44F13}" type="pres">
      <dgm:prSet presAssocID="{DD6C63E8-9A6E-471D-9B65-7DF85300AE21}" presName="linear" presStyleCnt="0">
        <dgm:presLayoutVars>
          <dgm:animLvl val="lvl"/>
          <dgm:resizeHandles val="exact"/>
        </dgm:presLayoutVars>
      </dgm:prSet>
      <dgm:spPr/>
      <dgm:t>
        <a:bodyPr/>
        <a:lstStyle/>
        <a:p>
          <a:endParaRPr lang="en-US"/>
        </a:p>
      </dgm:t>
    </dgm:pt>
    <dgm:pt modelId="{260F89F5-EF5B-4710-A9BA-44ACAE41292A}" type="pres">
      <dgm:prSet presAssocID="{694A0078-BDBA-4392-AA75-CA2B415180FF}" presName="parentText" presStyleLbl="node1" presStyleIdx="0" presStyleCnt="4">
        <dgm:presLayoutVars>
          <dgm:chMax val="0"/>
          <dgm:bulletEnabled val="1"/>
        </dgm:presLayoutVars>
      </dgm:prSet>
      <dgm:spPr/>
      <dgm:t>
        <a:bodyPr/>
        <a:lstStyle/>
        <a:p>
          <a:endParaRPr lang="en-US"/>
        </a:p>
      </dgm:t>
    </dgm:pt>
    <dgm:pt modelId="{9F84900A-9E23-4F79-A5D2-1BD2AE05F2AF}" type="pres">
      <dgm:prSet presAssocID="{1E084A8E-B647-4B6A-B119-A4E107DF9391}" presName="spacer" presStyleCnt="0"/>
      <dgm:spPr/>
    </dgm:pt>
    <dgm:pt modelId="{05FB179A-36B1-41F1-B010-A3387763CDAF}" type="pres">
      <dgm:prSet presAssocID="{528258B1-A2C1-43C5-884E-77ECEE446EAE}" presName="parentText" presStyleLbl="node1" presStyleIdx="1" presStyleCnt="4">
        <dgm:presLayoutVars>
          <dgm:chMax val="0"/>
          <dgm:bulletEnabled val="1"/>
        </dgm:presLayoutVars>
      </dgm:prSet>
      <dgm:spPr/>
      <dgm:t>
        <a:bodyPr/>
        <a:lstStyle/>
        <a:p>
          <a:endParaRPr lang="en-US"/>
        </a:p>
      </dgm:t>
    </dgm:pt>
    <dgm:pt modelId="{002D3586-8248-4304-93AA-799F11F29A5A}" type="pres">
      <dgm:prSet presAssocID="{95A1DCA4-D1FF-4429-8AED-C72D806EDF71}" presName="spacer" presStyleCnt="0"/>
      <dgm:spPr/>
    </dgm:pt>
    <dgm:pt modelId="{2A8C15A8-922D-403F-A09A-9F9AE4B852C8}" type="pres">
      <dgm:prSet presAssocID="{575FC205-BF68-468A-852B-6F372AAC2A6F}" presName="parentText" presStyleLbl="node1" presStyleIdx="2" presStyleCnt="4">
        <dgm:presLayoutVars>
          <dgm:chMax val="0"/>
          <dgm:bulletEnabled val="1"/>
        </dgm:presLayoutVars>
      </dgm:prSet>
      <dgm:spPr/>
      <dgm:t>
        <a:bodyPr/>
        <a:lstStyle/>
        <a:p>
          <a:endParaRPr lang="en-US"/>
        </a:p>
      </dgm:t>
    </dgm:pt>
    <dgm:pt modelId="{181FEA99-7B61-4A14-848E-16BC7B7417AF}" type="pres">
      <dgm:prSet presAssocID="{5D688B0F-3830-41D4-94DB-D62136B93039}" presName="spacer" presStyleCnt="0"/>
      <dgm:spPr/>
    </dgm:pt>
    <dgm:pt modelId="{6306DDB5-63A0-4708-A093-BC25AD418328}" type="pres">
      <dgm:prSet presAssocID="{193A664F-587C-466E-9453-CEFA2D21EB41}" presName="parentText" presStyleLbl="node1" presStyleIdx="3" presStyleCnt="4">
        <dgm:presLayoutVars>
          <dgm:chMax val="0"/>
          <dgm:bulletEnabled val="1"/>
        </dgm:presLayoutVars>
      </dgm:prSet>
      <dgm:spPr/>
      <dgm:t>
        <a:bodyPr/>
        <a:lstStyle/>
        <a:p>
          <a:endParaRPr lang="en-US"/>
        </a:p>
      </dgm:t>
    </dgm:pt>
  </dgm:ptLst>
  <dgm:cxnLst>
    <dgm:cxn modelId="{768D8302-8338-4E49-B02C-4B5279468E5B}" type="presOf" srcId="{694A0078-BDBA-4392-AA75-CA2B415180FF}" destId="{260F89F5-EF5B-4710-A9BA-44ACAE41292A}" srcOrd="0" destOrd="0" presId="urn:microsoft.com/office/officeart/2005/8/layout/vList2"/>
    <dgm:cxn modelId="{41C96B6E-6510-4E02-B2D5-092F5BA7D249}" type="presOf" srcId="{575FC205-BF68-468A-852B-6F372AAC2A6F}" destId="{2A8C15A8-922D-403F-A09A-9F9AE4B852C8}" srcOrd="0" destOrd="0" presId="urn:microsoft.com/office/officeart/2005/8/layout/vList2"/>
    <dgm:cxn modelId="{9E36F8E3-A867-4E17-8267-EC034CBCCE0B}" srcId="{DD6C63E8-9A6E-471D-9B65-7DF85300AE21}" destId="{193A664F-587C-466E-9453-CEFA2D21EB41}" srcOrd="3" destOrd="0" parTransId="{45D1C9EB-B005-417B-B1FD-FDA4646AB322}" sibTransId="{C66FB01A-3187-4850-B0F5-D2A849269D68}"/>
    <dgm:cxn modelId="{9F43A90B-E824-42BA-B189-055DF77ADF33}" srcId="{DD6C63E8-9A6E-471D-9B65-7DF85300AE21}" destId="{694A0078-BDBA-4392-AA75-CA2B415180FF}" srcOrd="0" destOrd="0" parTransId="{C3A1890A-A85F-44A2-BCF5-43C3FD4BA142}" sibTransId="{1E084A8E-B647-4B6A-B119-A4E107DF9391}"/>
    <dgm:cxn modelId="{4F2D3A65-ECB1-4E09-8E7B-CD4427EBF4F4}" type="presOf" srcId="{DD6C63E8-9A6E-471D-9B65-7DF85300AE21}" destId="{4DCB4137-5E59-4107-82FA-07CD85D44F13}" srcOrd="0" destOrd="0" presId="urn:microsoft.com/office/officeart/2005/8/layout/vList2"/>
    <dgm:cxn modelId="{E8359C3A-AF11-49B8-B99C-B7D17146D907}" srcId="{DD6C63E8-9A6E-471D-9B65-7DF85300AE21}" destId="{528258B1-A2C1-43C5-884E-77ECEE446EAE}" srcOrd="1" destOrd="0" parTransId="{EF078846-9E6A-45F4-B637-E0C2B138F8C3}" sibTransId="{95A1DCA4-D1FF-4429-8AED-C72D806EDF71}"/>
    <dgm:cxn modelId="{E8AAC7A4-6BFB-4672-A03E-9F8CFAF1983B}" type="presOf" srcId="{193A664F-587C-466E-9453-CEFA2D21EB41}" destId="{6306DDB5-63A0-4708-A093-BC25AD418328}" srcOrd="0" destOrd="0" presId="urn:microsoft.com/office/officeart/2005/8/layout/vList2"/>
    <dgm:cxn modelId="{4A1E8913-80B1-4D43-A263-DFC6855E2276}" type="presOf" srcId="{528258B1-A2C1-43C5-884E-77ECEE446EAE}" destId="{05FB179A-36B1-41F1-B010-A3387763CDAF}" srcOrd="0" destOrd="0" presId="urn:microsoft.com/office/officeart/2005/8/layout/vList2"/>
    <dgm:cxn modelId="{E56BFE2E-6BFE-437B-8661-CB4C5980641E}" srcId="{DD6C63E8-9A6E-471D-9B65-7DF85300AE21}" destId="{575FC205-BF68-468A-852B-6F372AAC2A6F}" srcOrd="2" destOrd="0" parTransId="{8431B71E-C9B7-4793-8C88-CAF82A82FBD3}" sibTransId="{5D688B0F-3830-41D4-94DB-D62136B93039}"/>
    <dgm:cxn modelId="{28256171-267C-43D7-B769-70821FA11165}" type="presParOf" srcId="{4DCB4137-5E59-4107-82FA-07CD85D44F13}" destId="{260F89F5-EF5B-4710-A9BA-44ACAE41292A}" srcOrd="0" destOrd="0" presId="urn:microsoft.com/office/officeart/2005/8/layout/vList2"/>
    <dgm:cxn modelId="{9B99A01A-21B2-4E69-A087-916DFAD022F4}" type="presParOf" srcId="{4DCB4137-5E59-4107-82FA-07CD85D44F13}" destId="{9F84900A-9E23-4F79-A5D2-1BD2AE05F2AF}" srcOrd="1" destOrd="0" presId="urn:microsoft.com/office/officeart/2005/8/layout/vList2"/>
    <dgm:cxn modelId="{0382EFBC-7C4C-4288-86D6-2B433FBB1184}" type="presParOf" srcId="{4DCB4137-5E59-4107-82FA-07CD85D44F13}" destId="{05FB179A-36B1-41F1-B010-A3387763CDAF}" srcOrd="2" destOrd="0" presId="urn:microsoft.com/office/officeart/2005/8/layout/vList2"/>
    <dgm:cxn modelId="{14032254-27E9-419B-96A0-6B4C8A2CA190}" type="presParOf" srcId="{4DCB4137-5E59-4107-82FA-07CD85D44F13}" destId="{002D3586-8248-4304-93AA-799F11F29A5A}" srcOrd="3" destOrd="0" presId="urn:microsoft.com/office/officeart/2005/8/layout/vList2"/>
    <dgm:cxn modelId="{43BBCBC6-67B2-4678-B200-38F9B5A38C17}" type="presParOf" srcId="{4DCB4137-5E59-4107-82FA-07CD85D44F13}" destId="{2A8C15A8-922D-403F-A09A-9F9AE4B852C8}" srcOrd="4" destOrd="0" presId="urn:microsoft.com/office/officeart/2005/8/layout/vList2"/>
    <dgm:cxn modelId="{612A82BC-8FA4-4EEB-A3BC-0449F62078DA}" type="presParOf" srcId="{4DCB4137-5E59-4107-82FA-07CD85D44F13}" destId="{181FEA99-7B61-4A14-848E-16BC7B7417AF}" srcOrd="5" destOrd="0" presId="urn:microsoft.com/office/officeart/2005/8/layout/vList2"/>
    <dgm:cxn modelId="{1B1DFAEE-9C27-4522-96DB-132B2C0E0A23}" type="presParOf" srcId="{4DCB4137-5E59-4107-82FA-07CD85D44F13}" destId="{6306DDB5-63A0-4708-A093-BC25AD41832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8F92F6-4289-4E10-B656-D3B4E48164B3}"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US"/>
        </a:p>
      </dgm:t>
    </dgm:pt>
    <dgm:pt modelId="{3A739EC7-DF2B-437D-9F6E-3F664D8E6735}">
      <dgm:prSet/>
      <dgm:spPr/>
      <dgm:t>
        <a:bodyPr/>
        <a:lstStyle/>
        <a:p>
          <a:r>
            <a:rPr lang="en-US" dirty="0"/>
            <a:t>OSPI must subtract pupil transportation amounts carried over from 2018-19 to 2019-20 from the prior year’s expenditures used to determine the student transportation allocation for the 2020-21 school year.</a:t>
          </a:r>
        </a:p>
      </dgm:t>
    </dgm:pt>
    <dgm:pt modelId="{EAB47A07-01E2-443E-8ED9-10C8579755E2}" type="parTrans" cxnId="{492CDD0A-C0AE-4DE2-A4B4-7A4ABA43D205}">
      <dgm:prSet/>
      <dgm:spPr/>
      <dgm:t>
        <a:bodyPr/>
        <a:lstStyle/>
        <a:p>
          <a:endParaRPr lang="en-US"/>
        </a:p>
      </dgm:t>
    </dgm:pt>
    <dgm:pt modelId="{A8E1FD5A-8F47-4B85-B3F7-F3DD93F5B9FB}" type="sibTrans" cxnId="{492CDD0A-C0AE-4DE2-A4B4-7A4ABA43D205}">
      <dgm:prSet/>
      <dgm:spPr/>
      <dgm:t>
        <a:bodyPr/>
        <a:lstStyle/>
        <a:p>
          <a:endParaRPr lang="en-US"/>
        </a:p>
      </dgm:t>
    </dgm:pt>
    <dgm:pt modelId="{217339E9-02CB-4107-8FF7-11B3D2E1CA33}" type="pres">
      <dgm:prSet presAssocID="{878F92F6-4289-4E10-B656-D3B4E48164B3}" presName="hierChild1" presStyleCnt="0">
        <dgm:presLayoutVars>
          <dgm:chPref val="1"/>
          <dgm:dir/>
          <dgm:animOne val="branch"/>
          <dgm:animLvl val="lvl"/>
          <dgm:resizeHandles/>
        </dgm:presLayoutVars>
      </dgm:prSet>
      <dgm:spPr/>
      <dgm:t>
        <a:bodyPr/>
        <a:lstStyle/>
        <a:p>
          <a:endParaRPr lang="en-US"/>
        </a:p>
      </dgm:t>
    </dgm:pt>
    <dgm:pt modelId="{55327FBA-8B6E-4597-9612-05C4C1D26B96}" type="pres">
      <dgm:prSet presAssocID="{3A739EC7-DF2B-437D-9F6E-3F664D8E6735}" presName="hierRoot1" presStyleCnt="0"/>
      <dgm:spPr/>
    </dgm:pt>
    <dgm:pt modelId="{C7DFED01-547E-477A-A070-09B3D80BDF78}" type="pres">
      <dgm:prSet presAssocID="{3A739EC7-DF2B-437D-9F6E-3F664D8E6735}" presName="composite" presStyleCnt="0"/>
      <dgm:spPr/>
    </dgm:pt>
    <dgm:pt modelId="{6B29155C-C7BB-4654-BC56-BA1B28F2C5D2}" type="pres">
      <dgm:prSet presAssocID="{3A739EC7-DF2B-437D-9F6E-3F664D8E6735}" presName="background" presStyleLbl="node0" presStyleIdx="0" presStyleCnt="1"/>
      <dgm:spPr/>
    </dgm:pt>
    <dgm:pt modelId="{7DB4608D-7ADC-4719-BA09-D6D89715E60B}" type="pres">
      <dgm:prSet presAssocID="{3A739EC7-DF2B-437D-9F6E-3F664D8E6735}" presName="text" presStyleLbl="fgAcc0" presStyleIdx="0" presStyleCnt="1">
        <dgm:presLayoutVars>
          <dgm:chPref val="3"/>
        </dgm:presLayoutVars>
      </dgm:prSet>
      <dgm:spPr/>
      <dgm:t>
        <a:bodyPr/>
        <a:lstStyle/>
        <a:p>
          <a:endParaRPr lang="en-US"/>
        </a:p>
      </dgm:t>
    </dgm:pt>
    <dgm:pt modelId="{4089F425-B8A2-4D9E-9750-6820307299F4}" type="pres">
      <dgm:prSet presAssocID="{3A739EC7-DF2B-437D-9F6E-3F664D8E6735}" presName="hierChild2" presStyleCnt="0"/>
      <dgm:spPr/>
    </dgm:pt>
  </dgm:ptLst>
  <dgm:cxnLst>
    <dgm:cxn modelId="{2F5EFAA1-771E-4FE8-B04C-1F67DC2CE7A7}" type="presOf" srcId="{878F92F6-4289-4E10-B656-D3B4E48164B3}" destId="{217339E9-02CB-4107-8FF7-11B3D2E1CA33}" srcOrd="0" destOrd="0" presId="urn:microsoft.com/office/officeart/2005/8/layout/hierarchy1"/>
    <dgm:cxn modelId="{103AEAD1-95E2-43C0-8197-613FF2ABFBE8}" type="presOf" srcId="{3A739EC7-DF2B-437D-9F6E-3F664D8E6735}" destId="{7DB4608D-7ADC-4719-BA09-D6D89715E60B}" srcOrd="0" destOrd="0" presId="urn:microsoft.com/office/officeart/2005/8/layout/hierarchy1"/>
    <dgm:cxn modelId="{492CDD0A-C0AE-4DE2-A4B4-7A4ABA43D205}" srcId="{878F92F6-4289-4E10-B656-D3B4E48164B3}" destId="{3A739EC7-DF2B-437D-9F6E-3F664D8E6735}" srcOrd="0" destOrd="0" parTransId="{EAB47A07-01E2-443E-8ED9-10C8579755E2}" sibTransId="{A8E1FD5A-8F47-4B85-B3F7-F3DD93F5B9FB}"/>
    <dgm:cxn modelId="{0701BBC3-460B-47D7-86B8-452B71A23344}" type="presParOf" srcId="{217339E9-02CB-4107-8FF7-11B3D2E1CA33}" destId="{55327FBA-8B6E-4597-9612-05C4C1D26B96}" srcOrd="0" destOrd="0" presId="urn:microsoft.com/office/officeart/2005/8/layout/hierarchy1"/>
    <dgm:cxn modelId="{844E7B97-F2C6-4455-B507-5FAC9E3AC528}" type="presParOf" srcId="{55327FBA-8B6E-4597-9612-05C4C1D26B96}" destId="{C7DFED01-547E-477A-A070-09B3D80BDF78}" srcOrd="0" destOrd="0" presId="urn:microsoft.com/office/officeart/2005/8/layout/hierarchy1"/>
    <dgm:cxn modelId="{D6C0A378-BF87-4972-B1D8-767E86AEDB53}" type="presParOf" srcId="{C7DFED01-547E-477A-A070-09B3D80BDF78}" destId="{6B29155C-C7BB-4654-BC56-BA1B28F2C5D2}" srcOrd="0" destOrd="0" presId="urn:microsoft.com/office/officeart/2005/8/layout/hierarchy1"/>
    <dgm:cxn modelId="{A53862A4-FD1A-46A9-BA72-BE56938D10A5}" type="presParOf" srcId="{C7DFED01-547E-477A-A070-09B3D80BDF78}" destId="{7DB4608D-7ADC-4719-BA09-D6D89715E60B}" srcOrd="1" destOrd="0" presId="urn:microsoft.com/office/officeart/2005/8/layout/hierarchy1"/>
    <dgm:cxn modelId="{E72D57DF-9703-4DAE-BC9D-CB6B6FE31E9D}" type="presParOf" srcId="{55327FBA-8B6E-4597-9612-05C4C1D26B96}" destId="{4089F425-B8A2-4D9E-9750-6820307299F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6C2FB09-1449-45FA-A568-3430C28D5D5C}" type="doc">
      <dgm:prSet loTypeId="urn:microsoft.com/office/officeart/2005/8/layout/process4" loCatId="process" qsTypeId="urn:microsoft.com/office/officeart/2005/8/quickstyle/simple1" qsCatId="simple" csTypeId="urn:microsoft.com/office/officeart/2005/8/colors/accent3_2" csCatId="accent3" phldr="1"/>
      <dgm:spPr/>
      <dgm:t>
        <a:bodyPr/>
        <a:lstStyle/>
        <a:p>
          <a:endParaRPr lang="en-US"/>
        </a:p>
      </dgm:t>
    </dgm:pt>
    <dgm:pt modelId="{DF1A0070-A0F6-4D68-898F-1C0B02AD6EE2}">
      <dgm:prSet/>
      <dgm:spPr/>
      <dgm:t>
        <a:bodyPr/>
        <a:lstStyle/>
        <a:p>
          <a:pPr>
            <a:lnSpc>
              <a:spcPct val="100000"/>
            </a:lnSpc>
          </a:pPr>
          <a:r>
            <a:rPr lang="en-US"/>
            <a:t>The Consumer Price Index (CPI) rate used for inflating the local effort assistance (LEA) maximum per pupil for calendar year 2020 is 2.5%, making the LEA max per pupil $1,588.75.</a:t>
          </a:r>
        </a:p>
      </dgm:t>
    </dgm:pt>
    <dgm:pt modelId="{8FC0C31D-A17D-4D0F-9E27-7F25AE8DD116}" type="parTrans" cxnId="{F541AA44-5FA7-4778-98A0-865799840189}">
      <dgm:prSet/>
      <dgm:spPr/>
      <dgm:t>
        <a:bodyPr/>
        <a:lstStyle/>
        <a:p>
          <a:endParaRPr lang="en-US"/>
        </a:p>
      </dgm:t>
    </dgm:pt>
    <dgm:pt modelId="{8D35E2F7-B41D-44C1-A534-CE64AD9E46BE}" type="sibTrans" cxnId="{F541AA44-5FA7-4778-98A0-865799840189}">
      <dgm:prSet/>
      <dgm:spPr/>
      <dgm:t>
        <a:bodyPr/>
        <a:lstStyle/>
        <a:p>
          <a:endParaRPr lang="en-US"/>
        </a:p>
      </dgm:t>
    </dgm:pt>
    <dgm:pt modelId="{8B970C8E-A3EF-48BF-8255-9828C34E08B6}">
      <dgm:prSet/>
      <dgm:spPr/>
      <dgm:t>
        <a:bodyPr/>
        <a:lstStyle/>
        <a:p>
          <a:pPr>
            <a:lnSpc>
              <a:spcPct val="100000"/>
            </a:lnSpc>
          </a:pPr>
          <a:r>
            <a:rPr lang="en-US"/>
            <a:t>Supplemental 2020 budget also included a LEA hold harmless for districts that are expected to receive less in final LEA payments than preliminary calculations showed.</a:t>
          </a:r>
        </a:p>
      </dgm:t>
    </dgm:pt>
    <dgm:pt modelId="{893A9CB4-C131-4F49-9D61-F7C7B95AA359}" type="parTrans" cxnId="{24BCD531-4119-49E3-9A66-35FCB173FD11}">
      <dgm:prSet/>
      <dgm:spPr/>
      <dgm:t>
        <a:bodyPr/>
        <a:lstStyle/>
        <a:p>
          <a:endParaRPr lang="en-US"/>
        </a:p>
      </dgm:t>
    </dgm:pt>
    <dgm:pt modelId="{99E60CD6-3A52-4788-AD7D-40EDC6D8DCE5}" type="sibTrans" cxnId="{24BCD531-4119-49E3-9A66-35FCB173FD11}">
      <dgm:prSet/>
      <dgm:spPr/>
      <dgm:t>
        <a:bodyPr/>
        <a:lstStyle/>
        <a:p>
          <a:endParaRPr lang="en-US"/>
        </a:p>
      </dgm:t>
    </dgm:pt>
    <dgm:pt modelId="{764E27D5-7551-4328-9867-C54D7F430F85}">
      <dgm:prSet/>
      <dgm:spPr/>
      <dgm:t>
        <a:bodyPr/>
        <a:lstStyle/>
        <a:p>
          <a:pPr>
            <a:lnSpc>
              <a:spcPct val="100000"/>
            </a:lnSpc>
          </a:pPr>
          <a:r>
            <a:rPr lang="en-US"/>
            <a:t>District detail list of hold harmless LEA payments are posted here: </a:t>
          </a:r>
          <a:r>
            <a:rPr lang="en-US">
              <a:hlinkClick xmlns:r="http://schemas.openxmlformats.org/officeDocument/2006/relationships" r:id="rId1"/>
            </a:rPr>
            <a:t>https://www.k12.wa.us/sites/default/files/public/safs/misc/budprep20/LEA%20Hold%20Harmless%20Districts.pdf</a:t>
          </a:r>
          <a:endParaRPr lang="en-US"/>
        </a:p>
      </dgm:t>
    </dgm:pt>
    <dgm:pt modelId="{E0213342-23E1-4B44-A8E0-EB4591272C77}" type="parTrans" cxnId="{303BA4ED-4F19-406D-9636-D80FF939D85C}">
      <dgm:prSet/>
      <dgm:spPr/>
      <dgm:t>
        <a:bodyPr/>
        <a:lstStyle/>
        <a:p>
          <a:endParaRPr lang="en-US"/>
        </a:p>
      </dgm:t>
    </dgm:pt>
    <dgm:pt modelId="{5A24038A-F5D8-48A2-B597-86046100193C}" type="sibTrans" cxnId="{303BA4ED-4F19-406D-9636-D80FF939D85C}">
      <dgm:prSet/>
      <dgm:spPr/>
      <dgm:t>
        <a:bodyPr/>
        <a:lstStyle/>
        <a:p>
          <a:endParaRPr lang="en-US"/>
        </a:p>
      </dgm:t>
    </dgm:pt>
    <dgm:pt modelId="{CA031E24-297A-4FE4-8361-261E2B109F6B}" type="pres">
      <dgm:prSet presAssocID="{36C2FB09-1449-45FA-A568-3430C28D5D5C}" presName="Name0" presStyleCnt="0">
        <dgm:presLayoutVars>
          <dgm:dir/>
          <dgm:animLvl val="lvl"/>
          <dgm:resizeHandles val="exact"/>
        </dgm:presLayoutVars>
      </dgm:prSet>
      <dgm:spPr/>
      <dgm:t>
        <a:bodyPr/>
        <a:lstStyle/>
        <a:p>
          <a:endParaRPr lang="en-US"/>
        </a:p>
      </dgm:t>
    </dgm:pt>
    <dgm:pt modelId="{5E68B39D-23E1-4FB6-96E7-DCDC7D50A815}" type="pres">
      <dgm:prSet presAssocID="{8B970C8E-A3EF-48BF-8255-9828C34E08B6}" presName="boxAndChildren" presStyleCnt="0"/>
      <dgm:spPr/>
    </dgm:pt>
    <dgm:pt modelId="{31A71593-8E3D-443E-A91C-B8E41E97A011}" type="pres">
      <dgm:prSet presAssocID="{8B970C8E-A3EF-48BF-8255-9828C34E08B6}" presName="parentTextBox" presStyleLbl="node1" presStyleIdx="0" presStyleCnt="2"/>
      <dgm:spPr/>
      <dgm:t>
        <a:bodyPr/>
        <a:lstStyle/>
        <a:p>
          <a:endParaRPr lang="en-US"/>
        </a:p>
      </dgm:t>
    </dgm:pt>
    <dgm:pt modelId="{D15DDC8B-3363-424C-9C49-2220FE4B887F}" type="pres">
      <dgm:prSet presAssocID="{8B970C8E-A3EF-48BF-8255-9828C34E08B6}" presName="entireBox" presStyleLbl="node1" presStyleIdx="0" presStyleCnt="2"/>
      <dgm:spPr/>
      <dgm:t>
        <a:bodyPr/>
        <a:lstStyle/>
        <a:p>
          <a:endParaRPr lang="en-US"/>
        </a:p>
      </dgm:t>
    </dgm:pt>
    <dgm:pt modelId="{68A79CF2-6500-4159-A6EF-C0F8237565C4}" type="pres">
      <dgm:prSet presAssocID="{8B970C8E-A3EF-48BF-8255-9828C34E08B6}" presName="descendantBox" presStyleCnt="0"/>
      <dgm:spPr/>
    </dgm:pt>
    <dgm:pt modelId="{BEECCDC8-8E09-4D9A-B0FA-00A9CD88E919}" type="pres">
      <dgm:prSet presAssocID="{764E27D5-7551-4328-9867-C54D7F430F85}" presName="childTextBox" presStyleLbl="fgAccFollowNode1" presStyleIdx="0" presStyleCnt="1">
        <dgm:presLayoutVars>
          <dgm:bulletEnabled val="1"/>
        </dgm:presLayoutVars>
      </dgm:prSet>
      <dgm:spPr/>
      <dgm:t>
        <a:bodyPr/>
        <a:lstStyle/>
        <a:p>
          <a:endParaRPr lang="en-US"/>
        </a:p>
      </dgm:t>
    </dgm:pt>
    <dgm:pt modelId="{59C69E10-83E0-4D0C-8DBE-5669020B3AE5}" type="pres">
      <dgm:prSet presAssocID="{8D35E2F7-B41D-44C1-A534-CE64AD9E46BE}" presName="sp" presStyleCnt="0"/>
      <dgm:spPr/>
    </dgm:pt>
    <dgm:pt modelId="{CD68CCCA-B0B3-4DA9-A684-DB34D0885763}" type="pres">
      <dgm:prSet presAssocID="{DF1A0070-A0F6-4D68-898F-1C0B02AD6EE2}" presName="arrowAndChildren" presStyleCnt="0"/>
      <dgm:spPr/>
    </dgm:pt>
    <dgm:pt modelId="{E36BB023-F32B-4CED-BA92-5E461CFE09FC}" type="pres">
      <dgm:prSet presAssocID="{DF1A0070-A0F6-4D68-898F-1C0B02AD6EE2}" presName="parentTextArrow" presStyleLbl="node1" presStyleIdx="1" presStyleCnt="2"/>
      <dgm:spPr/>
      <dgm:t>
        <a:bodyPr/>
        <a:lstStyle/>
        <a:p>
          <a:endParaRPr lang="en-US"/>
        </a:p>
      </dgm:t>
    </dgm:pt>
  </dgm:ptLst>
  <dgm:cxnLst>
    <dgm:cxn modelId="{F541AA44-5FA7-4778-98A0-865799840189}" srcId="{36C2FB09-1449-45FA-A568-3430C28D5D5C}" destId="{DF1A0070-A0F6-4D68-898F-1C0B02AD6EE2}" srcOrd="0" destOrd="0" parTransId="{8FC0C31D-A17D-4D0F-9E27-7F25AE8DD116}" sibTransId="{8D35E2F7-B41D-44C1-A534-CE64AD9E46BE}"/>
    <dgm:cxn modelId="{4C2DA88B-DD65-4FC4-99BA-462BC67F4F22}" type="presOf" srcId="{8B970C8E-A3EF-48BF-8255-9828C34E08B6}" destId="{D15DDC8B-3363-424C-9C49-2220FE4B887F}" srcOrd="1" destOrd="0" presId="urn:microsoft.com/office/officeart/2005/8/layout/process4"/>
    <dgm:cxn modelId="{9B03B2D5-7B78-4ED5-BF67-A4364ED0CFE1}" type="presOf" srcId="{36C2FB09-1449-45FA-A568-3430C28D5D5C}" destId="{CA031E24-297A-4FE4-8361-261E2B109F6B}" srcOrd="0" destOrd="0" presId="urn:microsoft.com/office/officeart/2005/8/layout/process4"/>
    <dgm:cxn modelId="{29BD84FC-5E62-49A4-90E0-0F6250E738FF}" type="presOf" srcId="{DF1A0070-A0F6-4D68-898F-1C0B02AD6EE2}" destId="{E36BB023-F32B-4CED-BA92-5E461CFE09FC}" srcOrd="0" destOrd="0" presId="urn:microsoft.com/office/officeart/2005/8/layout/process4"/>
    <dgm:cxn modelId="{2C1FC82F-74A8-4CD4-B818-2A31F79A957F}" type="presOf" srcId="{8B970C8E-A3EF-48BF-8255-9828C34E08B6}" destId="{31A71593-8E3D-443E-A91C-B8E41E97A011}" srcOrd="0" destOrd="0" presId="urn:microsoft.com/office/officeart/2005/8/layout/process4"/>
    <dgm:cxn modelId="{348DA826-6025-40D8-8BA8-6FC414F7F329}" type="presOf" srcId="{764E27D5-7551-4328-9867-C54D7F430F85}" destId="{BEECCDC8-8E09-4D9A-B0FA-00A9CD88E919}" srcOrd="0" destOrd="0" presId="urn:microsoft.com/office/officeart/2005/8/layout/process4"/>
    <dgm:cxn modelId="{303BA4ED-4F19-406D-9636-D80FF939D85C}" srcId="{8B970C8E-A3EF-48BF-8255-9828C34E08B6}" destId="{764E27D5-7551-4328-9867-C54D7F430F85}" srcOrd="0" destOrd="0" parTransId="{E0213342-23E1-4B44-A8E0-EB4591272C77}" sibTransId="{5A24038A-F5D8-48A2-B597-86046100193C}"/>
    <dgm:cxn modelId="{24BCD531-4119-49E3-9A66-35FCB173FD11}" srcId="{36C2FB09-1449-45FA-A568-3430C28D5D5C}" destId="{8B970C8E-A3EF-48BF-8255-9828C34E08B6}" srcOrd="1" destOrd="0" parTransId="{893A9CB4-C131-4F49-9D61-F7C7B95AA359}" sibTransId="{99E60CD6-3A52-4788-AD7D-40EDC6D8DCE5}"/>
    <dgm:cxn modelId="{9DBE8D97-0CBA-4773-AFE0-79D1733D6A45}" type="presParOf" srcId="{CA031E24-297A-4FE4-8361-261E2B109F6B}" destId="{5E68B39D-23E1-4FB6-96E7-DCDC7D50A815}" srcOrd="0" destOrd="0" presId="urn:microsoft.com/office/officeart/2005/8/layout/process4"/>
    <dgm:cxn modelId="{698BA396-261B-4206-AE66-A155CD3DCEA9}" type="presParOf" srcId="{5E68B39D-23E1-4FB6-96E7-DCDC7D50A815}" destId="{31A71593-8E3D-443E-A91C-B8E41E97A011}" srcOrd="0" destOrd="0" presId="urn:microsoft.com/office/officeart/2005/8/layout/process4"/>
    <dgm:cxn modelId="{427B8FDA-8272-4465-9ECB-7622D1655798}" type="presParOf" srcId="{5E68B39D-23E1-4FB6-96E7-DCDC7D50A815}" destId="{D15DDC8B-3363-424C-9C49-2220FE4B887F}" srcOrd="1" destOrd="0" presId="urn:microsoft.com/office/officeart/2005/8/layout/process4"/>
    <dgm:cxn modelId="{9BF19EE9-F232-43F9-A21C-B147163202E8}" type="presParOf" srcId="{5E68B39D-23E1-4FB6-96E7-DCDC7D50A815}" destId="{68A79CF2-6500-4159-A6EF-C0F8237565C4}" srcOrd="2" destOrd="0" presId="urn:microsoft.com/office/officeart/2005/8/layout/process4"/>
    <dgm:cxn modelId="{983F25EA-322D-4ED8-A700-DAAF7DCF9167}" type="presParOf" srcId="{68A79CF2-6500-4159-A6EF-C0F8237565C4}" destId="{BEECCDC8-8E09-4D9A-B0FA-00A9CD88E919}" srcOrd="0" destOrd="0" presId="urn:microsoft.com/office/officeart/2005/8/layout/process4"/>
    <dgm:cxn modelId="{6FF88E71-81CB-4E4F-8A44-9384120A7FE1}" type="presParOf" srcId="{CA031E24-297A-4FE4-8361-261E2B109F6B}" destId="{59C69E10-83E0-4D0C-8DBE-5669020B3AE5}" srcOrd="1" destOrd="0" presId="urn:microsoft.com/office/officeart/2005/8/layout/process4"/>
    <dgm:cxn modelId="{356CCD74-14FC-4503-B5D8-CA0F523A92C4}" type="presParOf" srcId="{CA031E24-297A-4FE4-8361-261E2B109F6B}" destId="{CD68CCCA-B0B3-4DA9-A684-DB34D0885763}" srcOrd="2" destOrd="0" presId="urn:microsoft.com/office/officeart/2005/8/layout/process4"/>
    <dgm:cxn modelId="{2B04EE47-3DA0-4373-ABED-65DCEA1BD914}" type="presParOf" srcId="{CD68CCCA-B0B3-4DA9-A684-DB34D0885763}" destId="{E36BB023-F32B-4CED-BA92-5E461CFE09F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508396-BF6F-4E7E-8282-21ECC526BAD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6BD85BD-73AD-43D2-BD95-62922337DF36}">
      <dgm:prSet/>
      <dgm:spPr/>
      <dgm:t>
        <a:bodyPr/>
        <a:lstStyle/>
        <a:p>
          <a:r>
            <a:rPr lang="en-US" u="sng" dirty="0"/>
            <a:t>Differentiated Instruction Funding</a:t>
          </a:r>
          <a:endParaRPr lang="en-US" dirty="0"/>
        </a:p>
      </dgm:t>
    </dgm:pt>
    <dgm:pt modelId="{FC0E358C-E548-4D29-8EDA-B88E9FFF5E3B}" type="parTrans" cxnId="{28AE1FEA-7C33-4F05-AE9D-5562203195BA}">
      <dgm:prSet/>
      <dgm:spPr/>
      <dgm:t>
        <a:bodyPr/>
        <a:lstStyle/>
        <a:p>
          <a:endParaRPr lang="en-US"/>
        </a:p>
      </dgm:t>
    </dgm:pt>
    <dgm:pt modelId="{12B52989-707D-4919-8B3B-E1AED6C4F21B}" type="sibTrans" cxnId="{28AE1FEA-7C33-4F05-AE9D-5562203195BA}">
      <dgm:prSet/>
      <dgm:spPr/>
      <dgm:t>
        <a:bodyPr/>
        <a:lstStyle/>
        <a:p>
          <a:endParaRPr lang="en-US"/>
        </a:p>
      </dgm:t>
    </dgm:pt>
    <dgm:pt modelId="{D01173D6-6D71-431F-8548-220E64AB179B}">
      <dgm:prSet/>
      <dgm:spPr/>
      <dgm:t>
        <a:bodyPr/>
        <a:lstStyle/>
        <a:p>
          <a:r>
            <a:rPr lang="en-US"/>
            <a:t>Additional dollars are provided for differentiated instruction. For 2020-21, $2,046,000 will be allocated – an increase of $980,000. </a:t>
          </a:r>
        </a:p>
      </dgm:t>
    </dgm:pt>
    <dgm:pt modelId="{44BF0E45-6E2D-411A-BAAE-AE0579C3D64F}" type="parTrans" cxnId="{444C25BD-534C-4529-AFC1-5B94EB945AFF}">
      <dgm:prSet/>
      <dgm:spPr/>
      <dgm:t>
        <a:bodyPr/>
        <a:lstStyle/>
        <a:p>
          <a:endParaRPr lang="en-US"/>
        </a:p>
      </dgm:t>
    </dgm:pt>
    <dgm:pt modelId="{8531FA7B-CD10-4452-A0D5-A66F32701B83}" type="sibTrans" cxnId="{444C25BD-534C-4529-AFC1-5B94EB945AFF}">
      <dgm:prSet/>
      <dgm:spPr/>
      <dgm:t>
        <a:bodyPr/>
        <a:lstStyle/>
        <a:p>
          <a:endParaRPr lang="en-US"/>
        </a:p>
      </dgm:t>
    </dgm:pt>
    <dgm:pt modelId="{80FE21A3-8E5B-4911-B71D-6D40149D7877}">
      <dgm:prSet/>
      <dgm:spPr/>
      <dgm:t>
        <a:bodyPr/>
        <a:lstStyle/>
        <a:p>
          <a:r>
            <a:rPr lang="en-US" dirty="0"/>
            <a:t>These funds will be allocated to all programs except Adult Jails and Department of Correction based on the March 2020 AAFTE.</a:t>
          </a:r>
        </a:p>
      </dgm:t>
    </dgm:pt>
    <dgm:pt modelId="{02DA9B86-95D0-42CF-9399-EBEC57428035}" type="parTrans" cxnId="{E31C5EC7-1911-48F1-8F91-73E434EAED4A}">
      <dgm:prSet/>
      <dgm:spPr/>
      <dgm:t>
        <a:bodyPr/>
        <a:lstStyle/>
        <a:p>
          <a:endParaRPr lang="en-US"/>
        </a:p>
      </dgm:t>
    </dgm:pt>
    <dgm:pt modelId="{443B8BF5-E42D-43A8-B283-9A736DFDA5D6}" type="sibTrans" cxnId="{E31C5EC7-1911-48F1-8F91-73E434EAED4A}">
      <dgm:prSet/>
      <dgm:spPr/>
      <dgm:t>
        <a:bodyPr/>
        <a:lstStyle/>
        <a:p>
          <a:endParaRPr lang="en-US"/>
        </a:p>
      </dgm:t>
    </dgm:pt>
    <dgm:pt modelId="{9D0E92BC-AD39-4A05-91C4-67BA3EBF8096}">
      <dgm:prSet/>
      <dgm:spPr/>
      <dgm:t>
        <a:bodyPr/>
        <a:lstStyle/>
        <a:p>
          <a:r>
            <a:rPr lang="en-US" u="sng"/>
            <a:t>Academic Records</a:t>
          </a:r>
          <a:endParaRPr lang="en-US"/>
        </a:p>
      </dgm:t>
    </dgm:pt>
    <dgm:pt modelId="{9D497647-3A18-4C23-8171-EEED2DD2FE4F}" type="parTrans" cxnId="{9FD856D1-2476-42C3-809E-60789C2665D6}">
      <dgm:prSet/>
      <dgm:spPr/>
      <dgm:t>
        <a:bodyPr/>
        <a:lstStyle/>
        <a:p>
          <a:endParaRPr lang="en-US"/>
        </a:p>
      </dgm:t>
    </dgm:pt>
    <dgm:pt modelId="{1E47AC0F-03BA-41B7-999A-C80D3D867457}" type="sibTrans" cxnId="{9FD856D1-2476-42C3-809E-60789C2665D6}">
      <dgm:prSet/>
      <dgm:spPr/>
      <dgm:t>
        <a:bodyPr/>
        <a:lstStyle/>
        <a:p>
          <a:endParaRPr lang="en-US"/>
        </a:p>
      </dgm:t>
    </dgm:pt>
    <dgm:pt modelId="{383501BB-9712-45E3-A52D-62E7892ABFC9}">
      <dgm:prSet/>
      <dgm:spPr/>
      <dgm:t>
        <a:bodyPr/>
        <a:lstStyle/>
        <a:p>
          <a:r>
            <a:rPr lang="en-US" dirty="0"/>
            <a:t>For long-term juvenile institutions </a:t>
          </a:r>
          <a:r>
            <a:rPr lang="en-US" dirty="0" smtClean="0"/>
            <a:t>(Green Hill, </a:t>
          </a:r>
          <a:r>
            <a:rPr lang="en-US" dirty="0"/>
            <a:t>Echo Glen, </a:t>
          </a:r>
          <a:r>
            <a:rPr lang="en-US" dirty="0" err="1"/>
            <a:t>Naselle</a:t>
          </a:r>
          <a:r>
            <a:rPr lang="en-US" dirty="0"/>
            <a:t> Youth Camp), $100,000 is allocated to each to manage the transmission of academic records. </a:t>
          </a:r>
        </a:p>
      </dgm:t>
    </dgm:pt>
    <dgm:pt modelId="{0B76D948-BAC2-4C13-BACB-A31813F51BD9}" type="parTrans" cxnId="{8C96D906-5C1D-413C-AC15-C57E2391BC09}">
      <dgm:prSet/>
      <dgm:spPr/>
      <dgm:t>
        <a:bodyPr/>
        <a:lstStyle/>
        <a:p>
          <a:endParaRPr lang="en-US"/>
        </a:p>
      </dgm:t>
    </dgm:pt>
    <dgm:pt modelId="{A58AB23A-E35D-4F11-82FF-6584057FAD24}" type="sibTrans" cxnId="{8C96D906-5C1D-413C-AC15-C57E2391BC09}">
      <dgm:prSet/>
      <dgm:spPr/>
      <dgm:t>
        <a:bodyPr/>
        <a:lstStyle/>
        <a:p>
          <a:endParaRPr lang="en-US"/>
        </a:p>
      </dgm:t>
    </dgm:pt>
    <dgm:pt modelId="{E0BFE756-A2BC-47CF-9423-E98E80EC9AEC}">
      <dgm:prSet/>
      <dgm:spPr/>
      <dgm:t>
        <a:bodyPr/>
        <a:lstStyle/>
        <a:p>
          <a:r>
            <a:rPr lang="en-US" u="sng"/>
            <a:t>Task Force</a:t>
          </a:r>
          <a:endParaRPr lang="en-US"/>
        </a:p>
      </dgm:t>
    </dgm:pt>
    <dgm:pt modelId="{1E5BA0D1-7D03-498F-92D9-7CA5C6429D68}" type="parTrans" cxnId="{2905CBB3-A64A-4A22-BB49-3261AEB9F3ED}">
      <dgm:prSet/>
      <dgm:spPr/>
      <dgm:t>
        <a:bodyPr/>
        <a:lstStyle/>
        <a:p>
          <a:endParaRPr lang="en-US"/>
        </a:p>
      </dgm:t>
    </dgm:pt>
    <dgm:pt modelId="{A6A90FDE-DA24-4D2A-802E-7F5B1C65F6DB}" type="sibTrans" cxnId="{2905CBB3-A64A-4A22-BB49-3261AEB9F3ED}">
      <dgm:prSet/>
      <dgm:spPr/>
      <dgm:t>
        <a:bodyPr/>
        <a:lstStyle/>
        <a:p>
          <a:endParaRPr lang="en-US"/>
        </a:p>
      </dgm:t>
    </dgm:pt>
    <dgm:pt modelId="{0CE06CA9-726D-40D8-87DF-B1E2DB01C7B8}">
      <dgm:prSet/>
      <dgm:spPr/>
      <dgm:t>
        <a:bodyPr/>
        <a:lstStyle/>
        <a:p>
          <a:r>
            <a:rPr lang="en-US"/>
            <a:t>HB 2116 established a task force on improving institutional ed programs and outcomes – to include assessing the level and adequacy of institutional ed funding.</a:t>
          </a:r>
        </a:p>
      </dgm:t>
    </dgm:pt>
    <dgm:pt modelId="{AF7C0B7A-6DFF-4765-86A5-0C598703D10D}" type="parTrans" cxnId="{98810351-DF04-4A17-9365-C2157CF569A4}">
      <dgm:prSet/>
      <dgm:spPr/>
      <dgm:t>
        <a:bodyPr/>
        <a:lstStyle/>
        <a:p>
          <a:endParaRPr lang="en-US"/>
        </a:p>
      </dgm:t>
    </dgm:pt>
    <dgm:pt modelId="{61294305-4553-4F9A-A7B2-A086A3BCEA3A}" type="sibTrans" cxnId="{98810351-DF04-4A17-9365-C2157CF569A4}">
      <dgm:prSet/>
      <dgm:spPr/>
      <dgm:t>
        <a:bodyPr/>
        <a:lstStyle/>
        <a:p>
          <a:endParaRPr lang="en-US"/>
        </a:p>
      </dgm:t>
    </dgm:pt>
    <dgm:pt modelId="{E3511E96-A0CE-48A4-ABFF-57B27E0E6805}" type="pres">
      <dgm:prSet presAssocID="{9E508396-BF6F-4E7E-8282-21ECC526BAD3}" presName="root" presStyleCnt="0">
        <dgm:presLayoutVars>
          <dgm:dir/>
          <dgm:resizeHandles val="exact"/>
        </dgm:presLayoutVars>
      </dgm:prSet>
      <dgm:spPr/>
      <dgm:t>
        <a:bodyPr/>
        <a:lstStyle/>
        <a:p>
          <a:endParaRPr lang="en-US"/>
        </a:p>
      </dgm:t>
    </dgm:pt>
    <dgm:pt modelId="{BF15B6ED-09EB-4534-822F-6C07AA8F4DB5}" type="pres">
      <dgm:prSet presAssocID="{B6BD85BD-73AD-43D2-BD95-62922337DF36}" presName="compNode" presStyleCnt="0"/>
      <dgm:spPr/>
    </dgm:pt>
    <dgm:pt modelId="{414041B9-7E09-47CB-908F-FB8DF118941A}" type="pres">
      <dgm:prSet presAssocID="{B6BD85BD-73AD-43D2-BD95-62922337DF36}" presName="bgRect" presStyleLbl="bgShp" presStyleIdx="0" presStyleCnt="3"/>
      <dgm:spPr/>
    </dgm:pt>
    <dgm:pt modelId="{5BDAEEAF-26D1-4F3A-9030-05E450E565EF}" type="pres">
      <dgm:prSet presAssocID="{B6BD85BD-73AD-43D2-BD95-62922337DF36}"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PC"/>
        </a:ext>
      </dgm:extLst>
    </dgm:pt>
    <dgm:pt modelId="{73C58FB9-B48D-4823-84D9-758A3E3727FC}" type="pres">
      <dgm:prSet presAssocID="{B6BD85BD-73AD-43D2-BD95-62922337DF36}" presName="spaceRect" presStyleCnt="0"/>
      <dgm:spPr/>
    </dgm:pt>
    <dgm:pt modelId="{A290BE60-15E4-4CA7-988E-7F6DF5F1AC31}" type="pres">
      <dgm:prSet presAssocID="{B6BD85BD-73AD-43D2-BD95-62922337DF36}" presName="parTx" presStyleLbl="revTx" presStyleIdx="0" presStyleCnt="6">
        <dgm:presLayoutVars>
          <dgm:chMax val="0"/>
          <dgm:chPref val="0"/>
        </dgm:presLayoutVars>
      </dgm:prSet>
      <dgm:spPr/>
      <dgm:t>
        <a:bodyPr/>
        <a:lstStyle/>
        <a:p>
          <a:endParaRPr lang="en-US"/>
        </a:p>
      </dgm:t>
    </dgm:pt>
    <dgm:pt modelId="{54D084D5-E4E3-4B54-A0C6-2C76251AD3DB}" type="pres">
      <dgm:prSet presAssocID="{B6BD85BD-73AD-43D2-BD95-62922337DF36}" presName="desTx" presStyleLbl="revTx" presStyleIdx="1" presStyleCnt="6">
        <dgm:presLayoutVars/>
      </dgm:prSet>
      <dgm:spPr/>
      <dgm:t>
        <a:bodyPr/>
        <a:lstStyle/>
        <a:p>
          <a:endParaRPr lang="en-US"/>
        </a:p>
      </dgm:t>
    </dgm:pt>
    <dgm:pt modelId="{8E841833-0153-4372-A62D-0F7A6988A7B2}" type="pres">
      <dgm:prSet presAssocID="{12B52989-707D-4919-8B3B-E1AED6C4F21B}" presName="sibTrans" presStyleCnt="0"/>
      <dgm:spPr/>
    </dgm:pt>
    <dgm:pt modelId="{CF5E10E2-9420-4C6D-AD6D-E46761F69A82}" type="pres">
      <dgm:prSet presAssocID="{9D0E92BC-AD39-4A05-91C4-67BA3EBF8096}" presName="compNode" presStyleCnt="0"/>
      <dgm:spPr/>
    </dgm:pt>
    <dgm:pt modelId="{412768F8-0566-44B5-8D3B-20A638A6A68F}" type="pres">
      <dgm:prSet presAssocID="{9D0E92BC-AD39-4A05-91C4-67BA3EBF8096}" presName="bgRect" presStyleLbl="bgShp" presStyleIdx="1" presStyleCnt="3"/>
      <dgm:spPr/>
    </dgm:pt>
    <dgm:pt modelId="{F044A4AB-52A4-46A8-8DC3-D4BEB2DBEE82}" type="pres">
      <dgm:prSet presAssocID="{9D0E92BC-AD39-4A05-91C4-67BA3EBF8096}"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losed Caption"/>
        </a:ext>
      </dgm:extLst>
    </dgm:pt>
    <dgm:pt modelId="{DF3EBD43-4C25-4458-AA8A-450682BFFBB3}" type="pres">
      <dgm:prSet presAssocID="{9D0E92BC-AD39-4A05-91C4-67BA3EBF8096}" presName="spaceRect" presStyleCnt="0"/>
      <dgm:spPr/>
    </dgm:pt>
    <dgm:pt modelId="{24BE2E88-F8A9-408E-96F8-481CE4482999}" type="pres">
      <dgm:prSet presAssocID="{9D0E92BC-AD39-4A05-91C4-67BA3EBF8096}" presName="parTx" presStyleLbl="revTx" presStyleIdx="2" presStyleCnt="6">
        <dgm:presLayoutVars>
          <dgm:chMax val="0"/>
          <dgm:chPref val="0"/>
        </dgm:presLayoutVars>
      </dgm:prSet>
      <dgm:spPr/>
      <dgm:t>
        <a:bodyPr/>
        <a:lstStyle/>
        <a:p>
          <a:endParaRPr lang="en-US"/>
        </a:p>
      </dgm:t>
    </dgm:pt>
    <dgm:pt modelId="{A1F2FDCD-6CD5-4D6B-9271-5D44D2AC720D}" type="pres">
      <dgm:prSet presAssocID="{9D0E92BC-AD39-4A05-91C4-67BA3EBF8096}" presName="desTx" presStyleLbl="revTx" presStyleIdx="3" presStyleCnt="6">
        <dgm:presLayoutVars/>
      </dgm:prSet>
      <dgm:spPr/>
      <dgm:t>
        <a:bodyPr/>
        <a:lstStyle/>
        <a:p>
          <a:endParaRPr lang="en-US"/>
        </a:p>
      </dgm:t>
    </dgm:pt>
    <dgm:pt modelId="{2C6AD419-0DBA-41E4-B0F3-3CA4BD39A9C1}" type="pres">
      <dgm:prSet presAssocID="{1E47AC0F-03BA-41B7-999A-C80D3D867457}" presName="sibTrans" presStyleCnt="0"/>
      <dgm:spPr/>
    </dgm:pt>
    <dgm:pt modelId="{66394E78-EF6A-4778-876F-094A7B31E4A9}" type="pres">
      <dgm:prSet presAssocID="{E0BFE756-A2BC-47CF-9423-E98E80EC9AEC}" presName="compNode" presStyleCnt="0"/>
      <dgm:spPr/>
    </dgm:pt>
    <dgm:pt modelId="{19833FCF-C0E2-4F2B-9AC9-1E48F9790895}" type="pres">
      <dgm:prSet presAssocID="{E0BFE756-A2BC-47CF-9423-E98E80EC9AEC}" presName="bgRect" presStyleLbl="bgShp" presStyleIdx="2" presStyleCnt="3"/>
      <dgm:spPr/>
    </dgm:pt>
    <dgm:pt modelId="{CC83D4CC-5957-4734-AA44-340D1A9119D7}" type="pres">
      <dgm:prSet presAssocID="{E0BFE756-A2BC-47CF-9423-E98E80EC9AEC}"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hishing"/>
        </a:ext>
      </dgm:extLst>
    </dgm:pt>
    <dgm:pt modelId="{CA66152F-0ECA-4367-9AEE-2541EECF3DD7}" type="pres">
      <dgm:prSet presAssocID="{E0BFE756-A2BC-47CF-9423-E98E80EC9AEC}" presName="spaceRect" presStyleCnt="0"/>
      <dgm:spPr/>
    </dgm:pt>
    <dgm:pt modelId="{6C89EFCE-9849-42B8-8E16-28B32B532B3D}" type="pres">
      <dgm:prSet presAssocID="{E0BFE756-A2BC-47CF-9423-E98E80EC9AEC}" presName="parTx" presStyleLbl="revTx" presStyleIdx="4" presStyleCnt="6">
        <dgm:presLayoutVars>
          <dgm:chMax val="0"/>
          <dgm:chPref val="0"/>
        </dgm:presLayoutVars>
      </dgm:prSet>
      <dgm:spPr/>
      <dgm:t>
        <a:bodyPr/>
        <a:lstStyle/>
        <a:p>
          <a:endParaRPr lang="en-US"/>
        </a:p>
      </dgm:t>
    </dgm:pt>
    <dgm:pt modelId="{E9DFEEFD-D33B-436C-A82A-91BB41D5A1CD}" type="pres">
      <dgm:prSet presAssocID="{E0BFE756-A2BC-47CF-9423-E98E80EC9AEC}" presName="desTx" presStyleLbl="revTx" presStyleIdx="5" presStyleCnt="6">
        <dgm:presLayoutVars/>
      </dgm:prSet>
      <dgm:spPr/>
      <dgm:t>
        <a:bodyPr/>
        <a:lstStyle/>
        <a:p>
          <a:endParaRPr lang="en-US"/>
        </a:p>
      </dgm:t>
    </dgm:pt>
  </dgm:ptLst>
  <dgm:cxnLst>
    <dgm:cxn modelId="{670CD2A4-3569-474F-B7A1-E27354D4E569}" type="presOf" srcId="{E0BFE756-A2BC-47CF-9423-E98E80EC9AEC}" destId="{6C89EFCE-9849-42B8-8E16-28B32B532B3D}" srcOrd="0" destOrd="0" presId="urn:microsoft.com/office/officeart/2018/2/layout/IconVerticalSolidList"/>
    <dgm:cxn modelId="{9D32AFCC-BF1D-4ACC-861E-7F74060C87EF}" type="presOf" srcId="{9D0E92BC-AD39-4A05-91C4-67BA3EBF8096}" destId="{24BE2E88-F8A9-408E-96F8-481CE4482999}" srcOrd="0" destOrd="0" presId="urn:microsoft.com/office/officeart/2018/2/layout/IconVerticalSolidList"/>
    <dgm:cxn modelId="{B7719920-6B8C-48CB-9C83-6DF2231213C9}" type="presOf" srcId="{0CE06CA9-726D-40D8-87DF-B1E2DB01C7B8}" destId="{E9DFEEFD-D33B-436C-A82A-91BB41D5A1CD}" srcOrd="0" destOrd="0" presId="urn:microsoft.com/office/officeart/2018/2/layout/IconVerticalSolidList"/>
    <dgm:cxn modelId="{444C25BD-534C-4529-AFC1-5B94EB945AFF}" srcId="{B6BD85BD-73AD-43D2-BD95-62922337DF36}" destId="{D01173D6-6D71-431F-8548-220E64AB179B}" srcOrd="0" destOrd="0" parTransId="{44BF0E45-6E2D-411A-BAAE-AE0579C3D64F}" sibTransId="{8531FA7B-CD10-4452-A0D5-A66F32701B83}"/>
    <dgm:cxn modelId="{FF1E7CF0-0D53-4D6F-A773-F05FF2E26266}" type="presOf" srcId="{383501BB-9712-45E3-A52D-62E7892ABFC9}" destId="{A1F2FDCD-6CD5-4D6B-9271-5D44D2AC720D}" srcOrd="0" destOrd="0" presId="urn:microsoft.com/office/officeart/2018/2/layout/IconVerticalSolidList"/>
    <dgm:cxn modelId="{0A15B773-E592-486E-B436-E0D5005099B2}" type="presOf" srcId="{B6BD85BD-73AD-43D2-BD95-62922337DF36}" destId="{A290BE60-15E4-4CA7-988E-7F6DF5F1AC31}" srcOrd="0" destOrd="0" presId="urn:microsoft.com/office/officeart/2018/2/layout/IconVerticalSolidList"/>
    <dgm:cxn modelId="{6A335158-3D26-4288-8B2D-711DA81AC65C}" type="presOf" srcId="{D01173D6-6D71-431F-8548-220E64AB179B}" destId="{54D084D5-E4E3-4B54-A0C6-2C76251AD3DB}" srcOrd="0" destOrd="0" presId="urn:microsoft.com/office/officeart/2018/2/layout/IconVerticalSolidList"/>
    <dgm:cxn modelId="{8CF83E0A-2761-4124-9753-347D77ABE819}" type="presOf" srcId="{9E508396-BF6F-4E7E-8282-21ECC526BAD3}" destId="{E3511E96-A0CE-48A4-ABFF-57B27E0E6805}" srcOrd="0" destOrd="0" presId="urn:microsoft.com/office/officeart/2018/2/layout/IconVerticalSolidList"/>
    <dgm:cxn modelId="{9FD856D1-2476-42C3-809E-60789C2665D6}" srcId="{9E508396-BF6F-4E7E-8282-21ECC526BAD3}" destId="{9D0E92BC-AD39-4A05-91C4-67BA3EBF8096}" srcOrd="1" destOrd="0" parTransId="{9D497647-3A18-4C23-8171-EEED2DD2FE4F}" sibTransId="{1E47AC0F-03BA-41B7-999A-C80D3D867457}"/>
    <dgm:cxn modelId="{98810351-DF04-4A17-9365-C2157CF569A4}" srcId="{E0BFE756-A2BC-47CF-9423-E98E80EC9AEC}" destId="{0CE06CA9-726D-40D8-87DF-B1E2DB01C7B8}" srcOrd="0" destOrd="0" parTransId="{AF7C0B7A-6DFF-4765-86A5-0C598703D10D}" sibTransId="{61294305-4553-4F9A-A7B2-A086A3BCEA3A}"/>
    <dgm:cxn modelId="{3B7A64F9-1026-4CB1-973F-AD9033908041}" type="presOf" srcId="{80FE21A3-8E5B-4911-B71D-6D40149D7877}" destId="{54D084D5-E4E3-4B54-A0C6-2C76251AD3DB}" srcOrd="0" destOrd="1" presId="urn:microsoft.com/office/officeart/2018/2/layout/IconVerticalSolidList"/>
    <dgm:cxn modelId="{2905CBB3-A64A-4A22-BB49-3261AEB9F3ED}" srcId="{9E508396-BF6F-4E7E-8282-21ECC526BAD3}" destId="{E0BFE756-A2BC-47CF-9423-E98E80EC9AEC}" srcOrd="2" destOrd="0" parTransId="{1E5BA0D1-7D03-498F-92D9-7CA5C6429D68}" sibTransId="{A6A90FDE-DA24-4D2A-802E-7F5B1C65F6DB}"/>
    <dgm:cxn modelId="{E31C5EC7-1911-48F1-8F91-73E434EAED4A}" srcId="{B6BD85BD-73AD-43D2-BD95-62922337DF36}" destId="{80FE21A3-8E5B-4911-B71D-6D40149D7877}" srcOrd="1" destOrd="0" parTransId="{02DA9B86-95D0-42CF-9399-EBEC57428035}" sibTransId="{443B8BF5-E42D-43A8-B283-9A736DFDA5D6}"/>
    <dgm:cxn modelId="{28AE1FEA-7C33-4F05-AE9D-5562203195BA}" srcId="{9E508396-BF6F-4E7E-8282-21ECC526BAD3}" destId="{B6BD85BD-73AD-43D2-BD95-62922337DF36}" srcOrd="0" destOrd="0" parTransId="{FC0E358C-E548-4D29-8EDA-B88E9FFF5E3B}" sibTransId="{12B52989-707D-4919-8B3B-E1AED6C4F21B}"/>
    <dgm:cxn modelId="{8C96D906-5C1D-413C-AC15-C57E2391BC09}" srcId="{9D0E92BC-AD39-4A05-91C4-67BA3EBF8096}" destId="{383501BB-9712-45E3-A52D-62E7892ABFC9}" srcOrd="0" destOrd="0" parTransId="{0B76D948-BAC2-4C13-BACB-A31813F51BD9}" sibTransId="{A58AB23A-E35D-4F11-82FF-6584057FAD24}"/>
    <dgm:cxn modelId="{426137AA-2BB3-4113-AC94-79559EAD69C8}" type="presParOf" srcId="{E3511E96-A0CE-48A4-ABFF-57B27E0E6805}" destId="{BF15B6ED-09EB-4534-822F-6C07AA8F4DB5}" srcOrd="0" destOrd="0" presId="urn:microsoft.com/office/officeart/2018/2/layout/IconVerticalSolidList"/>
    <dgm:cxn modelId="{EEF4125B-B911-4BF0-8AB4-8E91924A999E}" type="presParOf" srcId="{BF15B6ED-09EB-4534-822F-6C07AA8F4DB5}" destId="{414041B9-7E09-47CB-908F-FB8DF118941A}" srcOrd="0" destOrd="0" presId="urn:microsoft.com/office/officeart/2018/2/layout/IconVerticalSolidList"/>
    <dgm:cxn modelId="{BC1E0A52-A423-4B7C-8ECD-791E3A4D5D7E}" type="presParOf" srcId="{BF15B6ED-09EB-4534-822F-6C07AA8F4DB5}" destId="{5BDAEEAF-26D1-4F3A-9030-05E450E565EF}" srcOrd="1" destOrd="0" presId="urn:microsoft.com/office/officeart/2018/2/layout/IconVerticalSolidList"/>
    <dgm:cxn modelId="{DBA5549F-69C8-4303-A426-C3B7D50704E4}" type="presParOf" srcId="{BF15B6ED-09EB-4534-822F-6C07AA8F4DB5}" destId="{73C58FB9-B48D-4823-84D9-758A3E3727FC}" srcOrd="2" destOrd="0" presId="urn:microsoft.com/office/officeart/2018/2/layout/IconVerticalSolidList"/>
    <dgm:cxn modelId="{D1C368DE-5119-4246-A87E-7767DE2E152B}" type="presParOf" srcId="{BF15B6ED-09EB-4534-822F-6C07AA8F4DB5}" destId="{A290BE60-15E4-4CA7-988E-7F6DF5F1AC31}" srcOrd="3" destOrd="0" presId="urn:microsoft.com/office/officeart/2018/2/layout/IconVerticalSolidList"/>
    <dgm:cxn modelId="{4D81A121-9993-4631-ADA7-9888A780849E}" type="presParOf" srcId="{BF15B6ED-09EB-4534-822F-6C07AA8F4DB5}" destId="{54D084D5-E4E3-4B54-A0C6-2C76251AD3DB}" srcOrd="4" destOrd="0" presId="urn:microsoft.com/office/officeart/2018/2/layout/IconVerticalSolidList"/>
    <dgm:cxn modelId="{28205833-3E8A-4326-B538-188A1EE2F0C6}" type="presParOf" srcId="{E3511E96-A0CE-48A4-ABFF-57B27E0E6805}" destId="{8E841833-0153-4372-A62D-0F7A6988A7B2}" srcOrd="1" destOrd="0" presId="urn:microsoft.com/office/officeart/2018/2/layout/IconVerticalSolidList"/>
    <dgm:cxn modelId="{31C87CA2-AF69-4094-A594-0E2BC4DA841E}" type="presParOf" srcId="{E3511E96-A0CE-48A4-ABFF-57B27E0E6805}" destId="{CF5E10E2-9420-4C6D-AD6D-E46761F69A82}" srcOrd="2" destOrd="0" presId="urn:microsoft.com/office/officeart/2018/2/layout/IconVerticalSolidList"/>
    <dgm:cxn modelId="{BF3C9E28-8A16-4E07-BEFA-D0E0450825B6}" type="presParOf" srcId="{CF5E10E2-9420-4C6D-AD6D-E46761F69A82}" destId="{412768F8-0566-44B5-8D3B-20A638A6A68F}" srcOrd="0" destOrd="0" presId="urn:microsoft.com/office/officeart/2018/2/layout/IconVerticalSolidList"/>
    <dgm:cxn modelId="{D06EB858-0D32-482F-9C86-89803A468457}" type="presParOf" srcId="{CF5E10E2-9420-4C6D-AD6D-E46761F69A82}" destId="{F044A4AB-52A4-46A8-8DC3-D4BEB2DBEE82}" srcOrd="1" destOrd="0" presId="urn:microsoft.com/office/officeart/2018/2/layout/IconVerticalSolidList"/>
    <dgm:cxn modelId="{A6E19E69-F5E2-4F6F-AE1D-7D8A94512DD6}" type="presParOf" srcId="{CF5E10E2-9420-4C6D-AD6D-E46761F69A82}" destId="{DF3EBD43-4C25-4458-AA8A-450682BFFBB3}" srcOrd="2" destOrd="0" presId="urn:microsoft.com/office/officeart/2018/2/layout/IconVerticalSolidList"/>
    <dgm:cxn modelId="{48935C3C-00F3-4EC9-9F47-ADC3AA55EDA1}" type="presParOf" srcId="{CF5E10E2-9420-4C6D-AD6D-E46761F69A82}" destId="{24BE2E88-F8A9-408E-96F8-481CE4482999}" srcOrd="3" destOrd="0" presId="urn:microsoft.com/office/officeart/2018/2/layout/IconVerticalSolidList"/>
    <dgm:cxn modelId="{0467E1DA-80CF-4BA4-AE91-82C04D9C790A}" type="presParOf" srcId="{CF5E10E2-9420-4C6D-AD6D-E46761F69A82}" destId="{A1F2FDCD-6CD5-4D6B-9271-5D44D2AC720D}" srcOrd="4" destOrd="0" presId="urn:microsoft.com/office/officeart/2018/2/layout/IconVerticalSolidList"/>
    <dgm:cxn modelId="{A7EAAC81-36F3-4216-AD8A-C961F660AAE7}" type="presParOf" srcId="{E3511E96-A0CE-48A4-ABFF-57B27E0E6805}" destId="{2C6AD419-0DBA-41E4-B0F3-3CA4BD39A9C1}" srcOrd="3" destOrd="0" presId="urn:microsoft.com/office/officeart/2018/2/layout/IconVerticalSolidList"/>
    <dgm:cxn modelId="{CA47922B-19C0-4BBA-9D27-7A67255C9410}" type="presParOf" srcId="{E3511E96-A0CE-48A4-ABFF-57B27E0E6805}" destId="{66394E78-EF6A-4778-876F-094A7B31E4A9}" srcOrd="4" destOrd="0" presId="urn:microsoft.com/office/officeart/2018/2/layout/IconVerticalSolidList"/>
    <dgm:cxn modelId="{5843B92B-1BEA-44A3-B662-26CAC50C149B}" type="presParOf" srcId="{66394E78-EF6A-4778-876F-094A7B31E4A9}" destId="{19833FCF-C0E2-4F2B-9AC9-1E48F9790895}" srcOrd="0" destOrd="0" presId="urn:microsoft.com/office/officeart/2018/2/layout/IconVerticalSolidList"/>
    <dgm:cxn modelId="{6CC0C3D2-229F-4FFC-90B9-35FAD89EA678}" type="presParOf" srcId="{66394E78-EF6A-4778-876F-094A7B31E4A9}" destId="{CC83D4CC-5957-4734-AA44-340D1A9119D7}" srcOrd="1" destOrd="0" presId="urn:microsoft.com/office/officeart/2018/2/layout/IconVerticalSolidList"/>
    <dgm:cxn modelId="{7B217444-60B4-4F1B-ACF0-C2759A2C5CB8}" type="presParOf" srcId="{66394E78-EF6A-4778-876F-094A7B31E4A9}" destId="{CA66152F-0ECA-4367-9AEE-2541EECF3DD7}" srcOrd="2" destOrd="0" presId="urn:microsoft.com/office/officeart/2018/2/layout/IconVerticalSolidList"/>
    <dgm:cxn modelId="{86538EAE-FA4F-4C0D-9416-5AD68EE6F3B3}" type="presParOf" srcId="{66394E78-EF6A-4778-876F-094A7B31E4A9}" destId="{6C89EFCE-9849-42B8-8E16-28B32B532B3D}" srcOrd="3" destOrd="0" presId="urn:microsoft.com/office/officeart/2018/2/layout/IconVerticalSolidList"/>
    <dgm:cxn modelId="{32CE45EA-9156-4773-9ABA-6041C878309D}" type="presParOf" srcId="{66394E78-EF6A-4778-876F-094A7B31E4A9}" destId="{E9DFEEFD-D33B-436C-A82A-91BB41D5A1C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1199F8-F60E-490C-82BF-37D17A1DF5F4}"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38E3A8E3-C6A2-42AF-89CE-1A2C9715D110}">
      <dgm:prSet/>
      <dgm:spPr/>
      <dgm:t>
        <a:bodyPr/>
        <a:lstStyle/>
        <a:p>
          <a:r>
            <a:rPr lang="en-US"/>
            <a:t>Allows the Learning Assistance Program (LAP) to support school-wide behavioral health system of supports and interventions including social workers, counselors, instructional aides, and other school-based health professionals.</a:t>
          </a:r>
        </a:p>
      </dgm:t>
    </dgm:pt>
    <dgm:pt modelId="{E98FC087-92DD-4D5D-B89F-A2019C1D852F}" type="parTrans" cxnId="{C5ED1A8A-4341-4AE2-80AE-174C1F523DB6}">
      <dgm:prSet/>
      <dgm:spPr/>
      <dgm:t>
        <a:bodyPr/>
        <a:lstStyle/>
        <a:p>
          <a:endParaRPr lang="en-US"/>
        </a:p>
      </dgm:t>
    </dgm:pt>
    <dgm:pt modelId="{D4522F7F-3F44-452D-B5FA-E3F5A1288424}" type="sibTrans" cxnId="{C5ED1A8A-4341-4AE2-80AE-174C1F523DB6}">
      <dgm:prSet/>
      <dgm:spPr/>
      <dgm:t>
        <a:bodyPr/>
        <a:lstStyle/>
        <a:p>
          <a:endParaRPr lang="en-US"/>
        </a:p>
      </dgm:t>
    </dgm:pt>
    <dgm:pt modelId="{2F8FA811-F2BB-492B-8A03-DEAFB8CAAF6D}">
      <dgm:prSet/>
      <dgm:spPr/>
      <dgm:t>
        <a:bodyPr/>
        <a:lstStyle/>
        <a:p>
          <a:r>
            <a:rPr lang="en-US"/>
            <a:t>Requires school districts to expend a portion of LAP funding to address the needs of students in grades K-4 who are deficient in reading or reading readiness skills rather than focus first on these students.</a:t>
          </a:r>
        </a:p>
      </dgm:t>
    </dgm:pt>
    <dgm:pt modelId="{EB3E1A40-B76C-4456-B1A7-FCA42F4A7F15}" type="parTrans" cxnId="{862CA436-FA0B-4627-9AB9-DEA214B6A339}">
      <dgm:prSet/>
      <dgm:spPr/>
      <dgm:t>
        <a:bodyPr/>
        <a:lstStyle/>
        <a:p>
          <a:endParaRPr lang="en-US"/>
        </a:p>
      </dgm:t>
    </dgm:pt>
    <dgm:pt modelId="{A8218194-03CE-4133-8BB5-DD85956B4EE5}" type="sibTrans" cxnId="{862CA436-FA0B-4627-9AB9-DEA214B6A339}">
      <dgm:prSet/>
      <dgm:spPr/>
      <dgm:t>
        <a:bodyPr/>
        <a:lstStyle/>
        <a:p>
          <a:endParaRPr lang="en-US"/>
        </a:p>
      </dgm:t>
    </dgm:pt>
    <dgm:pt modelId="{B23B8C39-E862-46E3-98F0-059CF0D66C7D}">
      <dgm:prSet/>
      <dgm:spPr/>
      <dgm:t>
        <a:bodyPr/>
        <a:lstStyle/>
        <a:p>
          <a:r>
            <a:rPr lang="en-US"/>
            <a:t>Requires the Office of the Superintendent of Public Instruction to review LAP requirements and make recommendations on a number of topics, including use of the Washington Integrated Student Supports Protocol, by October 1, 2020.</a:t>
          </a:r>
        </a:p>
      </dgm:t>
    </dgm:pt>
    <dgm:pt modelId="{4578648B-CD1F-41D1-A052-7852E30A0817}" type="parTrans" cxnId="{2B3A5523-3C33-4D1C-B499-9B24DD04F5A4}">
      <dgm:prSet/>
      <dgm:spPr/>
      <dgm:t>
        <a:bodyPr/>
        <a:lstStyle/>
        <a:p>
          <a:endParaRPr lang="en-US"/>
        </a:p>
      </dgm:t>
    </dgm:pt>
    <dgm:pt modelId="{1A5F7278-BD49-400F-9FC4-EE89395BEB14}" type="sibTrans" cxnId="{2B3A5523-3C33-4D1C-B499-9B24DD04F5A4}">
      <dgm:prSet/>
      <dgm:spPr/>
      <dgm:t>
        <a:bodyPr/>
        <a:lstStyle/>
        <a:p>
          <a:endParaRPr lang="en-US"/>
        </a:p>
      </dgm:t>
    </dgm:pt>
    <dgm:pt modelId="{D96D898D-8E58-4D86-A994-339D97FFC71D}">
      <dgm:prSet/>
      <dgm:spPr/>
      <dgm:t>
        <a:bodyPr/>
        <a:lstStyle/>
        <a:p>
          <a:r>
            <a:rPr lang="en-US"/>
            <a:t>Increases the cap on the use of LAP allocations for partnership development from 5 percent to 15 percent.</a:t>
          </a:r>
        </a:p>
      </dgm:t>
    </dgm:pt>
    <dgm:pt modelId="{AD4DCD9A-72DA-4299-BB98-400AABD9E9A9}" type="parTrans" cxnId="{2230DFC2-9018-4818-8FBE-5B58B78D2F65}">
      <dgm:prSet/>
      <dgm:spPr/>
      <dgm:t>
        <a:bodyPr/>
        <a:lstStyle/>
        <a:p>
          <a:endParaRPr lang="en-US"/>
        </a:p>
      </dgm:t>
    </dgm:pt>
    <dgm:pt modelId="{6DF6A689-9AE3-4C9D-B432-D8B059FFA67B}" type="sibTrans" cxnId="{2230DFC2-9018-4818-8FBE-5B58B78D2F65}">
      <dgm:prSet/>
      <dgm:spPr/>
      <dgm:t>
        <a:bodyPr/>
        <a:lstStyle/>
        <a:p>
          <a:endParaRPr lang="en-US"/>
        </a:p>
      </dgm:t>
    </dgm:pt>
    <dgm:pt modelId="{53DB4977-5E62-4432-A7FA-20889BD4E573}" type="pres">
      <dgm:prSet presAssocID="{421199F8-F60E-490C-82BF-37D17A1DF5F4}" presName="root" presStyleCnt="0">
        <dgm:presLayoutVars>
          <dgm:dir/>
          <dgm:resizeHandles val="exact"/>
        </dgm:presLayoutVars>
      </dgm:prSet>
      <dgm:spPr/>
      <dgm:t>
        <a:bodyPr/>
        <a:lstStyle/>
        <a:p>
          <a:endParaRPr lang="en-US"/>
        </a:p>
      </dgm:t>
    </dgm:pt>
    <dgm:pt modelId="{58CF4834-0EE1-4083-8D58-2EE860F9A3A7}" type="pres">
      <dgm:prSet presAssocID="{421199F8-F60E-490C-82BF-37D17A1DF5F4}" presName="container" presStyleCnt="0">
        <dgm:presLayoutVars>
          <dgm:dir/>
          <dgm:resizeHandles val="exact"/>
        </dgm:presLayoutVars>
      </dgm:prSet>
      <dgm:spPr/>
    </dgm:pt>
    <dgm:pt modelId="{2CB921A7-2556-4F84-84E5-A50C334B69AD}" type="pres">
      <dgm:prSet presAssocID="{38E3A8E3-C6A2-42AF-89CE-1A2C9715D110}" presName="compNode" presStyleCnt="0"/>
      <dgm:spPr/>
    </dgm:pt>
    <dgm:pt modelId="{4BC04BD6-B313-412C-ABF3-C6D80AB4A753}" type="pres">
      <dgm:prSet presAssocID="{38E3A8E3-C6A2-42AF-89CE-1A2C9715D110}" presName="iconBgRect" presStyleLbl="bgShp" presStyleIdx="0" presStyleCnt="4"/>
      <dgm:spPr/>
    </dgm:pt>
    <dgm:pt modelId="{5AFF29C1-968B-4538-A5C3-38B9DF32D0F6}" type="pres">
      <dgm:prSet presAssocID="{38E3A8E3-C6A2-42AF-89CE-1A2C9715D110}"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lassroom"/>
        </a:ext>
      </dgm:extLst>
    </dgm:pt>
    <dgm:pt modelId="{8C908BB2-F5AC-4352-AF59-9396D08F5637}" type="pres">
      <dgm:prSet presAssocID="{38E3A8E3-C6A2-42AF-89CE-1A2C9715D110}" presName="spaceRect" presStyleCnt="0"/>
      <dgm:spPr/>
    </dgm:pt>
    <dgm:pt modelId="{2B96B9BF-A019-43FC-A332-69CF9CBD58C1}" type="pres">
      <dgm:prSet presAssocID="{38E3A8E3-C6A2-42AF-89CE-1A2C9715D110}" presName="textRect" presStyleLbl="revTx" presStyleIdx="0" presStyleCnt="4">
        <dgm:presLayoutVars>
          <dgm:chMax val="1"/>
          <dgm:chPref val="1"/>
        </dgm:presLayoutVars>
      </dgm:prSet>
      <dgm:spPr/>
      <dgm:t>
        <a:bodyPr/>
        <a:lstStyle/>
        <a:p>
          <a:endParaRPr lang="en-US"/>
        </a:p>
      </dgm:t>
    </dgm:pt>
    <dgm:pt modelId="{323603CA-7955-46C5-A6E1-12DBECD5ACF7}" type="pres">
      <dgm:prSet presAssocID="{D4522F7F-3F44-452D-B5FA-E3F5A1288424}" presName="sibTrans" presStyleLbl="sibTrans2D1" presStyleIdx="0" presStyleCnt="0"/>
      <dgm:spPr/>
      <dgm:t>
        <a:bodyPr/>
        <a:lstStyle/>
        <a:p>
          <a:endParaRPr lang="en-US"/>
        </a:p>
      </dgm:t>
    </dgm:pt>
    <dgm:pt modelId="{E50724A2-768F-4E00-8EB7-5ACBAD9D4DC5}" type="pres">
      <dgm:prSet presAssocID="{2F8FA811-F2BB-492B-8A03-DEAFB8CAAF6D}" presName="compNode" presStyleCnt="0"/>
      <dgm:spPr/>
    </dgm:pt>
    <dgm:pt modelId="{BA837DB0-B263-4D3C-AD23-D4778AFEBB97}" type="pres">
      <dgm:prSet presAssocID="{2F8FA811-F2BB-492B-8A03-DEAFB8CAAF6D}" presName="iconBgRect" presStyleLbl="bgShp" presStyleIdx="1" presStyleCnt="4"/>
      <dgm:spPr/>
    </dgm:pt>
    <dgm:pt modelId="{B704E3EA-B60F-47D5-B498-44E6A79B8885}" type="pres">
      <dgm:prSet presAssocID="{2F8FA811-F2BB-492B-8A03-DEAFB8CAAF6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58CFBE34-A8E1-4F3D-979B-BC4FEDECF0EB}" type="pres">
      <dgm:prSet presAssocID="{2F8FA811-F2BB-492B-8A03-DEAFB8CAAF6D}" presName="spaceRect" presStyleCnt="0"/>
      <dgm:spPr/>
    </dgm:pt>
    <dgm:pt modelId="{E0433D5D-DA93-4DAF-8574-599011D9A465}" type="pres">
      <dgm:prSet presAssocID="{2F8FA811-F2BB-492B-8A03-DEAFB8CAAF6D}" presName="textRect" presStyleLbl="revTx" presStyleIdx="1" presStyleCnt="4">
        <dgm:presLayoutVars>
          <dgm:chMax val="1"/>
          <dgm:chPref val="1"/>
        </dgm:presLayoutVars>
      </dgm:prSet>
      <dgm:spPr/>
      <dgm:t>
        <a:bodyPr/>
        <a:lstStyle/>
        <a:p>
          <a:endParaRPr lang="en-US"/>
        </a:p>
      </dgm:t>
    </dgm:pt>
    <dgm:pt modelId="{89354D4A-9E04-48E8-928A-B338B1B71EF9}" type="pres">
      <dgm:prSet presAssocID="{A8218194-03CE-4133-8BB5-DD85956B4EE5}" presName="sibTrans" presStyleLbl="sibTrans2D1" presStyleIdx="0" presStyleCnt="0"/>
      <dgm:spPr/>
      <dgm:t>
        <a:bodyPr/>
        <a:lstStyle/>
        <a:p>
          <a:endParaRPr lang="en-US"/>
        </a:p>
      </dgm:t>
    </dgm:pt>
    <dgm:pt modelId="{1CBDB335-58BE-4536-A885-B9F9B928896C}" type="pres">
      <dgm:prSet presAssocID="{B23B8C39-E862-46E3-98F0-059CF0D66C7D}" presName="compNode" presStyleCnt="0"/>
      <dgm:spPr/>
    </dgm:pt>
    <dgm:pt modelId="{B52FBB95-DCFA-4094-910C-0C1E68626DED}" type="pres">
      <dgm:prSet presAssocID="{B23B8C39-E862-46E3-98F0-059CF0D66C7D}" presName="iconBgRect" presStyleLbl="bgShp" presStyleIdx="2" presStyleCnt="4"/>
      <dgm:spPr/>
    </dgm:pt>
    <dgm:pt modelId="{A3F0F95D-C723-4AF8-B67F-AB1DDD4BC873}" type="pres">
      <dgm:prSet presAssocID="{B23B8C39-E862-46E3-98F0-059CF0D66C7D}"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04247EA6-78E3-4E03-B86C-4A91C5FCC444}" type="pres">
      <dgm:prSet presAssocID="{B23B8C39-E862-46E3-98F0-059CF0D66C7D}" presName="spaceRect" presStyleCnt="0"/>
      <dgm:spPr/>
    </dgm:pt>
    <dgm:pt modelId="{8EDD8FD8-53CC-496F-A370-50DB0862907B}" type="pres">
      <dgm:prSet presAssocID="{B23B8C39-E862-46E3-98F0-059CF0D66C7D}" presName="textRect" presStyleLbl="revTx" presStyleIdx="2" presStyleCnt="4">
        <dgm:presLayoutVars>
          <dgm:chMax val="1"/>
          <dgm:chPref val="1"/>
        </dgm:presLayoutVars>
      </dgm:prSet>
      <dgm:spPr/>
      <dgm:t>
        <a:bodyPr/>
        <a:lstStyle/>
        <a:p>
          <a:endParaRPr lang="en-US"/>
        </a:p>
      </dgm:t>
    </dgm:pt>
    <dgm:pt modelId="{A78096BB-139C-48F1-9BF4-19F9B084851A}" type="pres">
      <dgm:prSet presAssocID="{1A5F7278-BD49-400F-9FC4-EE89395BEB14}" presName="sibTrans" presStyleLbl="sibTrans2D1" presStyleIdx="0" presStyleCnt="0"/>
      <dgm:spPr/>
      <dgm:t>
        <a:bodyPr/>
        <a:lstStyle/>
        <a:p>
          <a:endParaRPr lang="en-US"/>
        </a:p>
      </dgm:t>
    </dgm:pt>
    <dgm:pt modelId="{2E4FF932-CBAB-40DB-B579-9B4E89816FBD}" type="pres">
      <dgm:prSet presAssocID="{D96D898D-8E58-4D86-A994-339D97FFC71D}" presName="compNode" presStyleCnt="0"/>
      <dgm:spPr/>
    </dgm:pt>
    <dgm:pt modelId="{2D2CA49B-DD9B-4009-B179-4DA067D7B0DC}" type="pres">
      <dgm:prSet presAssocID="{D96D898D-8E58-4D86-A994-339D97FFC71D}" presName="iconBgRect" presStyleLbl="bgShp" presStyleIdx="3" presStyleCnt="4"/>
      <dgm:spPr/>
    </dgm:pt>
    <dgm:pt modelId="{E5E96BA1-DC4E-428E-A465-10D0F0F97292}" type="pres">
      <dgm:prSet presAssocID="{D96D898D-8E58-4D86-A994-339D97FFC7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Business Growth"/>
        </a:ext>
      </dgm:extLst>
    </dgm:pt>
    <dgm:pt modelId="{87CCF807-623A-49DB-BB37-03E109C757B2}" type="pres">
      <dgm:prSet presAssocID="{D96D898D-8E58-4D86-A994-339D97FFC71D}" presName="spaceRect" presStyleCnt="0"/>
      <dgm:spPr/>
    </dgm:pt>
    <dgm:pt modelId="{12DC5AD9-2F1D-4DDE-B0EA-16CC1BE98A99}" type="pres">
      <dgm:prSet presAssocID="{D96D898D-8E58-4D86-A994-339D97FFC71D}" presName="textRect" presStyleLbl="revTx" presStyleIdx="3" presStyleCnt="4">
        <dgm:presLayoutVars>
          <dgm:chMax val="1"/>
          <dgm:chPref val="1"/>
        </dgm:presLayoutVars>
      </dgm:prSet>
      <dgm:spPr/>
      <dgm:t>
        <a:bodyPr/>
        <a:lstStyle/>
        <a:p>
          <a:endParaRPr lang="en-US"/>
        </a:p>
      </dgm:t>
    </dgm:pt>
  </dgm:ptLst>
  <dgm:cxnLst>
    <dgm:cxn modelId="{14878DA2-EB9A-4A27-B787-CC73A8C6D9C3}" type="presOf" srcId="{421199F8-F60E-490C-82BF-37D17A1DF5F4}" destId="{53DB4977-5E62-4432-A7FA-20889BD4E573}" srcOrd="0" destOrd="0" presId="urn:microsoft.com/office/officeart/2018/2/layout/IconCircleList"/>
    <dgm:cxn modelId="{A7587949-4083-4C04-AFA8-90B7612BAC04}" type="presOf" srcId="{2F8FA811-F2BB-492B-8A03-DEAFB8CAAF6D}" destId="{E0433D5D-DA93-4DAF-8574-599011D9A465}" srcOrd="0" destOrd="0" presId="urn:microsoft.com/office/officeart/2018/2/layout/IconCircleList"/>
    <dgm:cxn modelId="{2B3A5523-3C33-4D1C-B499-9B24DD04F5A4}" srcId="{421199F8-F60E-490C-82BF-37D17A1DF5F4}" destId="{B23B8C39-E862-46E3-98F0-059CF0D66C7D}" srcOrd="2" destOrd="0" parTransId="{4578648B-CD1F-41D1-A052-7852E30A0817}" sibTransId="{1A5F7278-BD49-400F-9FC4-EE89395BEB14}"/>
    <dgm:cxn modelId="{2230DFC2-9018-4818-8FBE-5B58B78D2F65}" srcId="{421199F8-F60E-490C-82BF-37D17A1DF5F4}" destId="{D96D898D-8E58-4D86-A994-339D97FFC71D}" srcOrd="3" destOrd="0" parTransId="{AD4DCD9A-72DA-4299-BB98-400AABD9E9A9}" sibTransId="{6DF6A689-9AE3-4C9D-B432-D8B059FFA67B}"/>
    <dgm:cxn modelId="{8F807DCE-B350-4C85-9BAE-501F0EE1A0C5}" type="presOf" srcId="{1A5F7278-BD49-400F-9FC4-EE89395BEB14}" destId="{A78096BB-139C-48F1-9BF4-19F9B084851A}" srcOrd="0" destOrd="0" presId="urn:microsoft.com/office/officeart/2018/2/layout/IconCircleList"/>
    <dgm:cxn modelId="{C5ED1A8A-4341-4AE2-80AE-174C1F523DB6}" srcId="{421199F8-F60E-490C-82BF-37D17A1DF5F4}" destId="{38E3A8E3-C6A2-42AF-89CE-1A2C9715D110}" srcOrd="0" destOrd="0" parTransId="{E98FC087-92DD-4D5D-B89F-A2019C1D852F}" sibTransId="{D4522F7F-3F44-452D-B5FA-E3F5A1288424}"/>
    <dgm:cxn modelId="{CC10DE64-F463-4C94-ADBD-9EE4E1A5FA7C}" type="presOf" srcId="{D96D898D-8E58-4D86-A994-339D97FFC71D}" destId="{12DC5AD9-2F1D-4DDE-B0EA-16CC1BE98A99}" srcOrd="0" destOrd="0" presId="urn:microsoft.com/office/officeart/2018/2/layout/IconCircleList"/>
    <dgm:cxn modelId="{5966FE14-5249-438E-9F73-A0FA1875E138}" type="presOf" srcId="{D4522F7F-3F44-452D-B5FA-E3F5A1288424}" destId="{323603CA-7955-46C5-A6E1-12DBECD5ACF7}" srcOrd="0" destOrd="0" presId="urn:microsoft.com/office/officeart/2018/2/layout/IconCircleList"/>
    <dgm:cxn modelId="{C33784AA-DDB6-4341-838E-E7BDBDC97E23}" type="presOf" srcId="{A8218194-03CE-4133-8BB5-DD85956B4EE5}" destId="{89354D4A-9E04-48E8-928A-B338B1B71EF9}" srcOrd="0" destOrd="0" presId="urn:microsoft.com/office/officeart/2018/2/layout/IconCircleList"/>
    <dgm:cxn modelId="{D0BF9E2A-C124-4C59-B3BB-C77AF4E5484D}" type="presOf" srcId="{38E3A8E3-C6A2-42AF-89CE-1A2C9715D110}" destId="{2B96B9BF-A019-43FC-A332-69CF9CBD58C1}" srcOrd="0" destOrd="0" presId="urn:microsoft.com/office/officeart/2018/2/layout/IconCircleList"/>
    <dgm:cxn modelId="{862CA436-FA0B-4627-9AB9-DEA214B6A339}" srcId="{421199F8-F60E-490C-82BF-37D17A1DF5F4}" destId="{2F8FA811-F2BB-492B-8A03-DEAFB8CAAF6D}" srcOrd="1" destOrd="0" parTransId="{EB3E1A40-B76C-4456-B1A7-FCA42F4A7F15}" sibTransId="{A8218194-03CE-4133-8BB5-DD85956B4EE5}"/>
    <dgm:cxn modelId="{9D307051-232E-4BE9-A147-63C7306AA066}" type="presOf" srcId="{B23B8C39-E862-46E3-98F0-059CF0D66C7D}" destId="{8EDD8FD8-53CC-496F-A370-50DB0862907B}" srcOrd="0" destOrd="0" presId="urn:microsoft.com/office/officeart/2018/2/layout/IconCircleList"/>
    <dgm:cxn modelId="{07BF583C-4185-4214-9DEA-7946AF29D077}" type="presParOf" srcId="{53DB4977-5E62-4432-A7FA-20889BD4E573}" destId="{58CF4834-0EE1-4083-8D58-2EE860F9A3A7}" srcOrd="0" destOrd="0" presId="urn:microsoft.com/office/officeart/2018/2/layout/IconCircleList"/>
    <dgm:cxn modelId="{F8706595-AC82-4173-8FA9-14E5A66F462C}" type="presParOf" srcId="{58CF4834-0EE1-4083-8D58-2EE860F9A3A7}" destId="{2CB921A7-2556-4F84-84E5-A50C334B69AD}" srcOrd="0" destOrd="0" presId="urn:microsoft.com/office/officeart/2018/2/layout/IconCircleList"/>
    <dgm:cxn modelId="{0F3861B8-8EEE-481C-9850-AA456B11B7B3}" type="presParOf" srcId="{2CB921A7-2556-4F84-84E5-A50C334B69AD}" destId="{4BC04BD6-B313-412C-ABF3-C6D80AB4A753}" srcOrd="0" destOrd="0" presId="urn:microsoft.com/office/officeart/2018/2/layout/IconCircleList"/>
    <dgm:cxn modelId="{89F9F725-DF13-48D2-8A3B-555D75F8E165}" type="presParOf" srcId="{2CB921A7-2556-4F84-84E5-A50C334B69AD}" destId="{5AFF29C1-968B-4538-A5C3-38B9DF32D0F6}" srcOrd="1" destOrd="0" presId="urn:microsoft.com/office/officeart/2018/2/layout/IconCircleList"/>
    <dgm:cxn modelId="{322C336F-09F2-4D1C-9B35-C3C74E93DB38}" type="presParOf" srcId="{2CB921A7-2556-4F84-84E5-A50C334B69AD}" destId="{8C908BB2-F5AC-4352-AF59-9396D08F5637}" srcOrd="2" destOrd="0" presId="urn:microsoft.com/office/officeart/2018/2/layout/IconCircleList"/>
    <dgm:cxn modelId="{B8F3905F-115D-4E53-9F28-8A9FCE7ED56E}" type="presParOf" srcId="{2CB921A7-2556-4F84-84E5-A50C334B69AD}" destId="{2B96B9BF-A019-43FC-A332-69CF9CBD58C1}" srcOrd="3" destOrd="0" presId="urn:microsoft.com/office/officeart/2018/2/layout/IconCircleList"/>
    <dgm:cxn modelId="{B7973BE8-5544-4AF8-93B5-282D811A7846}" type="presParOf" srcId="{58CF4834-0EE1-4083-8D58-2EE860F9A3A7}" destId="{323603CA-7955-46C5-A6E1-12DBECD5ACF7}" srcOrd="1" destOrd="0" presId="urn:microsoft.com/office/officeart/2018/2/layout/IconCircleList"/>
    <dgm:cxn modelId="{212EDC70-1A0D-434E-A1B6-B96B1BCA3672}" type="presParOf" srcId="{58CF4834-0EE1-4083-8D58-2EE860F9A3A7}" destId="{E50724A2-768F-4E00-8EB7-5ACBAD9D4DC5}" srcOrd="2" destOrd="0" presId="urn:microsoft.com/office/officeart/2018/2/layout/IconCircleList"/>
    <dgm:cxn modelId="{AB988D8F-56C9-4773-A97A-DF743B160DEF}" type="presParOf" srcId="{E50724A2-768F-4E00-8EB7-5ACBAD9D4DC5}" destId="{BA837DB0-B263-4D3C-AD23-D4778AFEBB97}" srcOrd="0" destOrd="0" presId="urn:microsoft.com/office/officeart/2018/2/layout/IconCircleList"/>
    <dgm:cxn modelId="{FD44DF86-2B9E-4335-B29B-38B1B89C6038}" type="presParOf" srcId="{E50724A2-768F-4E00-8EB7-5ACBAD9D4DC5}" destId="{B704E3EA-B60F-47D5-B498-44E6A79B8885}" srcOrd="1" destOrd="0" presId="urn:microsoft.com/office/officeart/2018/2/layout/IconCircleList"/>
    <dgm:cxn modelId="{FBE60C05-1A1A-4562-8487-81E58FE89A66}" type="presParOf" srcId="{E50724A2-768F-4E00-8EB7-5ACBAD9D4DC5}" destId="{58CFBE34-A8E1-4F3D-979B-BC4FEDECF0EB}" srcOrd="2" destOrd="0" presId="urn:microsoft.com/office/officeart/2018/2/layout/IconCircleList"/>
    <dgm:cxn modelId="{52913396-54DA-46AB-97EF-F6F86BBC3F41}" type="presParOf" srcId="{E50724A2-768F-4E00-8EB7-5ACBAD9D4DC5}" destId="{E0433D5D-DA93-4DAF-8574-599011D9A465}" srcOrd="3" destOrd="0" presId="urn:microsoft.com/office/officeart/2018/2/layout/IconCircleList"/>
    <dgm:cxn modelId="{7A2046B2-F1BA-4231-9CAE-48FDF8A331C6}" type="presParOf" srcId="{58CF4834-0EE1-4083-8D58-2EE860F9A3A7}" destId="{89354D4A-9E04-48E8-928A-B338B1B71EF9}" srcOrd="3" destOrd="0" presId="urn:microsoft.com/office/officeart/2018/2/layout/IconCircleList"/>
    <dgm:cxn modelId="{60A7863E-DDA0-4C02-B0C9-E9AFCF8F3ECF}" type="presParOf" srcId="{58CF4834-0EE1-4083-8D58-2EE860F9A3A7}" destId="{1CBDB335-58BE-4536-A885-B9F9B928896C}" srcOrd="4" destOrd="0" presId="urn:microsoft.com/office/officeart/2018/2/layout/IconCircleList"/>
    <dgm:cxn modelId="{6C0A7C38-1773-41A7-82A6-DF0A217BA67A}" type="presParOf" srcId="{1CBDB335-58BE-4536-A885-B9F9B928896C}" destId="{B52FBB95-DCFA-4094-910C-0C1E68626DED}" srcOrd="0" destOrd="0" presId="urn:microsoft.com/office/officeart/2018/2/layout/IconCircleList"/>
    <dgm:cxn modelId="{6AFE6765-B230-48BE-965A-AA8156574FC7}" type="presParOf" srcId="{1CBDB335-58BE-4536-A885-B9F9B928896C}" destId="{A3F0F95D-C723-4AF8-B67F-AB1DDD4BC873}" srcOrd="1" destOrd="0" presId="urn:microsoft.com/office/officeart/2018/2/layout/IconCircleList"/>
    <dgm:cxn modelId="{026471A3-6712-4875-8C08-71050FBA6119}" type="presParOf" srcId="{1CBDB335-58BE-4536-A885-B9F9B928896C}" destId="{04247EA6-78E3-4E03-B86C-4A91C5FCC444}" srcOrd="2" destOrd="0" presId="urn:microsoft.com/office/officeart/2018/2/layout/IconCircleList"/>
    <dgm:cxn modelId="{06DB7DAF-BA9B-420F-9A2C-584F2BBC1690}" type="presParOf" srcId="{1CBDB335-58BE-4536-A885-B9F9B928896C}" destId="{8EDD8FD8-53CC-496F-A370-50DB0862907B}" srcOrd="3" destOrd="0" presId="urn:microsoft.com/office/officeart/2018/2/layout/IconCircleList"/>
    <dgm:cxn modelId="{43B67107-8052-41E8-BB97-59C8635B80D0}" type="presParOf" srcId="{58CF4834-0EE1-4083-8D58-2EE860F9A3A7}" destId="{A78096BB-139C-48F1-9BF4-19F9B084851A}" srcOrd="5" destOrd="0" presId="urn:microsoft.com/office/officeart/2018/2/layout/IconCircleList"/>
    <dgm:cxn modelId="{14B1BE9F-DB16-4BE8-B7C8-7E2D39CC8E4D}" type="presParOf" srcId="{58CF4834-0EE1-4083-8D58-2EE860F9A3A7}" destId="{2E4FF932-CBAB-40DB-B579-9B4E89816FBD}" srcOrd="6" destOrd="0" presId="urn:microsoft.com/office/officeart/2018/2/layout/IconCircleList"/>
    <dgm:cxn modelId="{9EC0269A-925A-429D-B5A9-34D052E7A0F9}" type="presParOf" srcId="{2E4FF932-CBAB-40DB-B579-9B4E89816FBD}" destId="{2D2CA49B-DD9B-4009-B179-4DA067D7B0DC}" srcOrd="0" destOrd="0" presId="urn:microsoft.com/office/officeart/2018/2/layout/IconCircleList"/>
    <dgm:cxn modelId="{76AFA0C0-ADFA-4E84-9351-4B726F753DB9}" type="presParOf" srcId="{2E4FF932-CBAB-40DB-B579-9B4E89816FBD}" destId="{E5E96BA1-DC4E-428E-A465-10D0F0F97292}" srcOrd="1" destOrd="0" presId="urn:microsoft.com/office/officeart/2018/2/layout/IconCircleList"/>
    <dgm:cxn modelId="{75BC8A6F-5CFC-469D-A125-7740C9F13B06}" type="presParOf" srcId="{2E4FF932-CBAB-40DB-B579-9B4E89816FBD}" destId="{87CCF807-623A-49DB-BB37-03E109C757B2}" srcOrd="2" destOrd="0" presId="urn:microsoft.com/office/officeart/2018/2/layout/IconCircleList"/>
    <dgm:cxn modelId="{E26B1EB2-A1BF-4CDE-8FA2-E3DE36765D9B}" type="presParOf" srcId="{2E4FF932-CBAB-40DB-B579-9B4E89816FBD}" destId="{12DC5AD9-2F1D-4DDE-B0EA-16CC1BE98A9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B94E72-CE8C-4563-909C-241D5175AC84}"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EF6769E-A297-4367-910C-AF2937159549}">
      <dgm:prSet/>
      <dgm:spPr/>
      <dgm:t>
        <a:bodyPr/>
        <a:lstStyle/>
        <a:p>
          <a:r>
            <a:rPr lang="en-US" dirty="0"/>
            <a:t>Requires, with limited exceptions, each school with students in or below grade 8 with 62.5 percent or more of its students eligible for free meals through a direct certification process to participate in the federal Community Eligibility Provision (CEP), thereby making school meals available to all students at no charge.</a:t>
          </a:r>
        </a:p>
      </dgm:t>
    </dgm:pt>
    <dgm:pt modelId="{A588030B-506E-45BB-B5F4-A13866A5021B}" type="parTrans" cxnId="{813C4BC6-2184-4D54-8441-4F78F452E961}">
      <dgm:prSet/>
      <dgm:spPr/>
      <dgm:t>
        <a:bodyPr/>
        <a:lstStyle/>
        <a:p>
          <a:endParaRPr lang="en-US"/>
        </a:p>
      </dgm:t>
    </dgm:pt>
    <dgm:pt modelId="{FB151C7E-83D2-46BF-9026-85B50A33819B}" type="sibTrans" cxnId="{813C4BC6-2184-4D54-8441-4F78F452E961}">
      <dgm:prSet/>
      <dgm:spPr/>
      <dgm:t>
        <a:bodyPr/>
        <a:lstStyle/>
        <a:p>
          <a:endParaRPr lang="en-US"/>
        </a:p>
      </dgm:t>
    </dgm:pt>
    <dgm:pt modelId="{AD746D9F-426D-4AAC-B17E-BCF7134671B6}">
      <dgm:prSet/>
      <dgm:spPr/>
      <dgm:t>
        <a:bodyPr/>
        <a:lstStyle/>
        <a:p>
          <a:r>
            <a:rPr lang="en-US"/>
            <a:t>Modifies funding provisions for the Learning Assistance Program (LAP) by allowing schools participating in the CEP to receive state allocations based on the district's percentage of students who were eligible for free and reduced price meals in the school year that preceded the school's participation in the CEP.</a:t>
          </a:r>
        </a:p>
      </dgm:t>
    </dgm:pt>
    <dgm:pt modelId="{1AB7A8BA-A547-4611-8F76-7F86136A84D7}" type="parTrans" cxnId="{EF19FECD-823F-464F-BB8D-9323E3C66C6C}">
      <dgm:prSet/>
      <dgm:spPr/>
      <dgm:t>
        <a:bodyPr/>
        <a:lstStyle/>
        <a:p>
          <a:endParaRPr lang="en-US"/>
        </a:p>
      </dgm:t>
    </dgm:pt>
    <dgm:pt modelId="{057E850A-31EC-4B78-88D9-E6D80A0715C1}" type="sibTrans" cxnId="{EF19FECD-823F-464F-BB8D-9323E3C66C6C}">
      <dgm:prSet/>
      <dgm:spPr/>
      <dgm:t>
        <a:bodyPr/>
        <a:lstStyle/>
        <a:p>
          <a:endParaRPr lang="en-US"/>
        </a:p>
      </dgm:t>
    </dgm:pt>
    <dgm:pt modelId="{307BFE93-CCEA-4024-B28E-AA6E52253749}">
      <dgm:prSet/>
      <dgm:spPr/>
      <dgm:t>
        <a:bodyPr/>
        <a:lstStyle/>
        <a:p>
          <a:r>
            <a:rPr lang="en-US"/>
            <a:t>Modifies eligibility requirements for certain annual teacher bonuses by allowing free and reduced-price lunch eligibility data from the school year immediately preceding the school's participation in the CEP to be used in determining eligibility for the bonuses.</a:t>
          </a:r>
        </a:p>
      </dgm:t>
    </dgm:pt>
    <dgm:pt modelId="{8E2C4839-23CA-465E-ADFB-50649472D9D0}" type="parTrans" cxnId="{4C5F65F5-F25C-4678-A3E7-6AF323D3E825}">
      <dgm:prSet/>
      <dgm:spPr/>
      <dgm:t>
        <a:bodyPr/>
        <a:lstStyle/>
        <a:p>
          <a:endParaRPr lang="en-US"/>
        </a:p>
      </dgm:t>
    </dgm:pt>
    <dgm:pt modelId="{0C2943BF-2009-42A1-B250-D728DFD03C04}" type="sibTrans" cxnId="{4C5F65F5-F25C-4678-A3E7-6AF323D3E825}">
      <dgm:prSet/>
      <dgm:spPr/>
      <dgm:t>
        <a:bodyPr/>
        <a:lstStyle/>
        <a:p>
          <a:endParaRPr lang="en-US"/>
        </a:p>
      </dgm:t>
    </dgm:pt>
    <dgm:pt modelId="{0F584DD1-D408-4B08-9A27-F5F52BC0388A}" type="pres">
      <dgm:prSet presAssocID="{8EB94E72-CE8C-4563-909C-241D5175AC84}" presName="root" presStyleCnt="0">
        <dgm:presLayoutVars>
          <dgm:dir/>
          <dgm:resizeHandles val="exact"/>
        </dgm:presLayoutVars>
      </dgm:prSet>
      <dgm:spPr/>
      <dgm:t>
        <a:bodyPr/>
        <a:lstStyle/>
        <a:p>
          <a:endParaRPr lang="en-US"/>
        </a:p>
      </dgm:t>
    </dgm:pt>
    <dgm:pt modelId="{A4584DCC-451D-4993-A9C4-184FD382838A}" type="pres">
      <dgm:prSet presAssocID="{0EF6769E-A297-4367-910C-AF2937159549}" presName="compNode" presStyleCnt="0"/>
      <dgm:spPr/>
    </dgm:pt>
    <dgm:pt modelId="{158DEEDF-2D1F-467E-B416-27DE933C8F7A}" type="pres">
      <dgm:prSet presAssocID="{0EF6769E-A297-4367-910C-AF29371595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Education"/>
        </a:ext>
      </dgm:extLst>
    </dgm:pt>
    <dgm:pt modelId="{7A704CCB-1637-4EF1-906B-E4CBF9076E65}" type="pres">
      <dgm:prSet presAssocID="{0EF6769E-A297-4367-910C-AF2937159549}" presName="spaceRect" presStyleCnt="0"/>
      <dgm:spPr/>
    </dgm:pt>
    <dgm:pt modelId="{265048F9-1A17-427E-A5B9-E9D773880E62}" type="pres">
      <dgm:prSet presAssocID="{0EF6769E-A297-4367-910C-AF2937159549}" presName="textRect" presStyleLbl="revTx" presStyleIdx="0" presStyleCnt="3">
        <dgm:presLayoutVars>
          <dgm:chMax val="1"/>
          <dgm:chPref val="1"/>
        </dgm:presLayoutVars>
      </dgm:prSet>
      <dgm:spPr/>
      <dgm:t>
        <a:bodyPr/>
        <a:lstStyle/>
        <a:p>
          <a:endParaRPr lang="en-US"/>
        </a:p>
      </dgm:t>
    </dgm:pt>
    <dgm:pt modelId="{FE606C9A-96C9-4063-8C0B-2C16D4A17C85}" type="pres">
      <dgm:prSet presAssocID="{FB151C7E-83D2-46BF-9026-85B50A33819B}" presName="sibTrans" presStyleCnt="0"/>
      <dgm:spPr/>
    </dgm:pt>
    <dgm:pt modelId="{D5568E91-37AE-4D6E-BA94-4E50D1E68541}" type="pres">
      <dgm:prSet presAssocID="{AD746D9F-426D-4AAC-B17E-BCF7134671B6}" presName="compNode" presStyleCnt="0"/>
      <dgm:spPr/>
    </dgm:pt>
    <dgm:pt modelId="{146CD15A-9B5D-4D00-B68C-D069B67C1BC6}" type="pres">
      <dgm:prSet presAssocID="{AD746D9F-426D-4AAC-B17E-BCF7134671B6}" presName="iconRect" presStyleLbl="node1" presStyleIdx="1" presStyleCnt="3" custLinFactNeighborX="0" custLinFactNeighborY="135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hat"/>
        </a:ext>
      </dgm:extLst>
    </dgm:pt>
    <dgm:pt modelId="{6163D069-182D-46BE-B24C-BB29CC692084}" type="pres">
      <dgm:prSet presAssocID="{AD746D9F-426D-4AAC-B17E-BCF7134671B6}" presName="spaceRect" presStyleCnt="0"/>
      <dgm:spPr/>
    </dgm:pt>
    <dgm:pt modelId="{8D5EF13F-8A6C-4C6B-8F90-F4E15299F511}" type="pres">
      <dgm:prSet presAssocID="{AD746D9F-426D-4AAC-B17E-BCF7134671B6}" presName="textRect" presStyleLbl="revTx" presStyleIdx="1" presStyleCnt="3">
        <dgm:presLayoutVars>
          <dgm:chMax val="1"/>
          <dgm:chPref val="1"/>
        </dgm:presLayoutVars>
      </dgm:prSet>
      <dgm:spPr/>
      <dgm:t>
        <a:bodyPr/>
        <a:lstStyle/>
        <a:p>
          <a:endParaRPr lang="en-US"/>
        </a:p>
      </dgm:t>
    </dgm:pt>
    <dgm:pt modelId="{749B908D-B4D2-4913-AD61-C7A7D1B9A7F6}" type="pres">
      <dgm:prSet presAssocID="{057E850A-31EC-4B78-88D9-E6D80A0715C1}" presName="sibTrans" presStyleCnt="0"/>
      <dgm:spPr/>
    </dgm:pt>
    <dgm:pt modelId="{617FAD95-F431-422E-A768-27864A934BD4}" type="pres">
      <dgm:prSet presAssocID="{307BFE93-CCEA-4024-B28E-AA6E52253749}" presName="compNode" presStyleCnt="0"/>
      <dgm:spPr/>
    </dgm:pt>
    <dgm:pt modelId="{15945CBA-0EE7-4FED-9757-08567E628206}" type="pres">
      <dgm:prSet presAssocID="{307BFE93-CCEA-4024-B28E-AA6E52253749}"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Professor"/>
        </a:ext>
      </dgm:extLst>
    </dgm:pt>
    <dgm:pt modelId="{80909DDB-8A07-4AD6-9C46-57595A5F6190}" type="pres">
      <dgm:prSet presAssocID="{307BFE93-CCEA-4024-B28E-AA6E52253749}" presName="spaceRect" presStyleCnt="0"/>
      <dgm:spPr/>
    </dgm:pt>
    <dgm:pt modelId="{C3FACD05-3331-45C7-AFC3-321891C96D78}" type="pres">
      <dgm:prSet presAssocID="{307BFE93-CCEA-4024-B28E-AA6E52253749}" presName="textRect" presStyleLbl="revTx" presStyleIdx="2" presStyleCnt="3">
        <dgm:presLayoutVars>
          <dgm:chMax val="1"/>
          <dgm:chPref val="1"/>
        </dgm:presLayoutVars>
      </dgm:prSet>
      <dgm:spPr/>
      <dgm:t>
        <a:bodyPr/>
        <a:lstStyle/>
        <a:p>
          <a:endParaRPr lang="en-US"/>
        </a:p>
      </dgm:t>
    </dgm:pt>
  </dgm:ptLst>
  <dgm:cxnLst>
    <dgm:cxn modelId="{8B3ECE54-0FA4-44F6-A261-70A44800EF79}" type="presOf" srcId="{AD746D9F-426D-4AAC-B17E-BCF7134671B6}" destId="{8D5EF13F-8A6C-4C6B-8F90-F4E15299F511}" srcOrd="0" destOrd="0" presId="urn:microsoft.com/office/officeart/2018/2/layout/IconLabelList"/>
    <dgm:cxn modelId="{77A5CB43-2858-4FB5-B135-ED3E6A609C61}" type="presOf" srcId="{307BFE93-CCEA-4024-B28E-AA6E52253749}" destId="{C3FACD05-3331-45C7-AFC3-321891C96D78}" srcOrd="0" destOrd="0" presId="urn:microsoft.com/office/officeart/2018/2/layout/IconLabelList"/>
    <dgm:cxn modelId="{E6571B94-20BF-4515-9C51-06B46D6ED97C}" type="presOf" srcId="{0EF6769E-A297-4367-910C-AF2937159549}" destId="{265048F9-1A17-427E-A5B9-E9D773880E62}" srcOrd="0" destOrd="0" presId="urn:microsoft.com/office/officeart/2018/2/layout/IconLabelList"/>
    <dgm:cxn modelId="{4C5F65F5-F25C-4678-A3E7-6AF323D3E825}" srcId="{8EB94E72-CE8C-4563-909C-241D5175AC84}" destId="{307BFE93-CCEA-4024-B28E-AA6E52253749}" srcOrd="2" destOrd="0" parTransId="{8E2C4839-23CA-465E-ADFB-50649472D9D0}" sibTransId="{0C2943BF-2009-42A1-B250-D728DFD03C04}"/>
    <dgm:cxn modelId="{813C4BC6-2184-4D54-8441-4F78F452E961}" srcId="{8EB94E72-CE8C-4563-909C-241D5175AC84}" destId="{0EF6769E-A297-4367-910C-AF2937159549}" srcOrd="0" destOrd="0" parTransId="{A588030B-506E-45BB-B5F4-A13866A5021B}" sibTransId="{FB151C7E-83D2-46BF-9026-85B50A33819B}"/>
    <dgm:cxn modelId="{EF19FECD-823F-464F-BB8D-9323E3C66C6C}" srcId="{8EB94E72-CE8C-4563-909C-241D5175AC84}" destId="{AD746D9F-426D-4AAC-B17E-BCF7134671B6}" srcOrd="1" destOrd="0" parTransId="{1AB7A8BA-A547-4611-8F76-7F86136A84D7}" sibTransId="{057E850A-31EC-4B78-88D9-E6D80A0715C1}"/>
    <dgm:cxn modelId="{C69D0BF5-A320-44E6-B879-CD12A2840244}" type="presOf" srcId="{8EB94E72-CE8C-4563-909C-241D5175AC84}" destId="{0F584DD1-D408-4B08-9A27-F5F52BC0388A}" srcOrd="0" destOrd="0" presId="urn:microsoft.com/office/officeart/2018/2/layout/IconLabelList"/>
    <dgm:cxn modelId="{A6CE5CE1-91C1-4508-B09B-84B09BF6185F}" type="presParOf" srcId="{0F584DD1-D408-4B08-9A27-F5F52BC0388A}" destId="{A4584DCC-451D-4993-A9C4-184FD382838A}" srcOrd="0" destOrd="0" presId="urn:microsoft.com/office/officeart/2018/2/layout/IconLabelList"/>
    <dgm:cxn modelId="{85401E89-FF18-4A4D-AA78-D5F74E0BA849}" type="presParOf" srcId="{A4584DCC-451D-4993-A9C4-184FD382838A}" destId="{158DEEDF-2D1F-467E-B416-27DE933C8F7A}" srcOrd="0" destOrd="0" presId="urn:microsoft.com/office/officeart/2018/2/layout/IconLabelList"/>
    <dgm:cxn modelId="{E8452B2C-214A-4CEA-AC08-76C6FDDD071F}" type="presParOf" srcId="{A4584DCC-451D-4993-A9C4-184FD382838A}" destId="{7A704CCB-1637-4EF1-906B-E4CBF9076E65}" srcOrd="1" destOrd="0" presId="urn:microsoft.com/office/officeart/2018/2/layout/IconLabelList"/>
    <dgm:cxn modelId="{39B7A8C8-D391-42D5-841B-62F797B67187}" type="presParOf" srcId="{A4584DCC-451D-4993-A9C4-184FD382838A}" destId="{265048F9-1A17-427E-A5B9-E9D773880E62}" srcOrd="2" destOrd="0" presId="urn:microsoft.com/office/officeart/2018/2/layout/IconLabelList"/>
    <dgm:cxn modelId="{E94365CA-B108-4490-9ED2-CCDF79B31BF9}" type="presParOf" srcId="{0F584DD1-D408-4B08-9A27-F5F52BC0388A}" destId="{FE606C9A-96C9-4063-8C0B-2C16D4A17C85}" srcOrd="1" destOrd="0" presId="urn:microsoft.com/office/officeart/2018/2/layout/IconLabelList"/>
    <dgm:cxn modelId="{89D929FA-E776-4DD2-929E-CA21CE3CB3AE}" type="presParOf" srcId="{0F584DD1-D408-4B08-9A27-F5F52BC0388A}" destId="{D5568E91-37AE-4D6E-BA94-4E50D1E68541}" srcOrd="2" destOrd="0" presId="urn:microsoft.com/office/officeart/2018/2/layout/IconLabelList"/>
    <dgm:cxn modelId="{C0052E66-1F26-4561-A8C9-1EEE5D777441}" type="presParOf" srcId="{D5568E91-37AE-4D6E-BA94-4E50D1E68541}" destId="{146CD15A-9B5D-4D00-B68C-D069B67C1BC6}" srcOrd="0" destOrd="0" presId="urn:microsoft.com/office/officeart/2018/2/layout/IconLabelList"/>
    <dgm:cxn modelId="{C78DEDEB-0A63-4B43-B85C-A86625A7AC58}" type="presParOf" srcId="{D5568E91-37AE-4D6E-BA94-4E50D1E68541}" destId="{6163D069-182D-46BE-B24C-BB29CC692084}" srcOrd="1" destOrd="0" presId="urn:microsoft.com/office/officeart/2018/2/layout/IconLabelList"/>
    <dgm:cxn modelId="{A98E88DA-D2C1-4FC7-9FCA-67972E1B2CD3}" type="presParOf" srcId="{D5568E91-37AE-4D6E-BA94-4E50D1E68541}" destId="{8D5EF13F-8A6C-4C6B-8F90-F4E15299F511}" srcOrd="2" destOrd="0" presId="urn:microsoft.com/office/officeart/2018/2/layout/IconLabelList"/>
    <dgm:cxn modelId="{221277A9-F20E-4886-AFE7-4A38499CB38B}" type="presParOf" srcId="{0F584DD1-D408-4B08-9A27-F5F52BC0388A}" destId="{749B908D-B4D2-4913-AD61-C7A7D1B9A7F6}" srcOrd="3" destOrd="0" presId="urn:microsoft.com/office/officeart/2018/2/layout/IconLabelList"/>
    <dgm:cxn modelId="{B710E42F-9C57-42C3-ABF4-07D6B95CB892}" type="presParOf" srcId="{0F584DD1-D408-4B08-9A27-F5F52BC0388A}" destId="{617FAD95-F431-422E-A768-27864A934BD4}" srcOrd="4" destOrd="0" presId="urn:microsoft.com/office/officeart/2018/2/layout/IconLabelList"/>
    <dgm:cxn modelId="{AB61FF08-2677-43AC-AAF0-E8023F0CD840}" type="presParOf" srcId="{617FAD95-F431-422E-A768-27864A934BD4}" destId="{15945CBA-0EE7-4FED-9757-08567E628206}" srcOrd="0" destOrd="0" presId="urn:microsoft.com/office/officeart/2018/2/layout/IconLabelList"/>
    <dgm:cxn modelId="{D70BB469-DCF2-4B01-8E3C-E651D08019B6}" type="presParOf" srcId="{617FAD95-F431-422E-A768-27864A934BD4}" destId="{80909DDB-8A07-4AD6-9C46-57595A5F6190}" srcOrd="1" destOrd="0" presId="urn:microsoft.com/office/officeart/2018/2/layout/IconLabelList"/>
    <dgm:cxn modelId="{E4ED463C-A4DC-4327-9F1E-315691FB9501}" type="presParOf" srcId="{617FAD95-F431-422E-A768-27864A934BD4}" destId="{C3FACD05-3331-45C7-AFC3-321891C96D7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0CDD88-88C8-4641-9EA5-43F3E24EDC55}"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6E190CEF-92CB-4E08-94ED-900D1B0BD0BF}">
      <dgm:prSet/>
      <dgm:spPr/>
      <dgm:t>
        <a:bodyPr/>
        <a:lstStyle/>
        <a:p>
          <a:pPr>
            <a:defRPr b="1"/>
          </a:pPr>
          <a:r>
            <a:rPr lang="en-US"/>
            <a:t>Eligible students may enroll in a participating community college tuition-free for a maximum of five college credits per summer academic term. Provisions relating to student fees and fee waivers apply to eligible students participating in the pilot program.</a:t>
          </a:r>
        </a:p>
      </dgm:t>
    </dgm:pt>
    <dgm:pt modelId="{F0A60D8F-5363-4AC3-B502-615E836ECCDD}" type="parTrans" cxnId="{DDEEBBFE-9D3F-44F2-A673-E7DB03701B01}">
      <dgm:prSet/>
      <dgm:spPr/>
      <dgm:t>
        <a:bodyPr/>
        <a:lstStyle/>
        <a:p>
          <a:endParaRPr lang="en-US"/>
        </a:p>
      </dgm:t>
    </dgm:pt>
    <dgm:pt modelId="{88203140-26F2-41E2-AED2-D551F316AC60}" type="sibTrans" cxnId="{DDEEBBFE-9D3F-44F2-A673-E7DB03701B01}">
      <dgm:prSet/>
      <dgm:spPr/>
      <dgm:t>
        <a:bodyPr/>
        <a:lstStyle/>
        <a:p>
          <a:endParaRPr lang="en-US"/>
        </a:p>
      </dgm:t>
    </dgm:pt>
    <dgm:pt modelId="{70196543-6412-43DA-854C-BD65435B819D}">
      <dgm:prSet/>
      <dgm:spPr/>
      <dgm:t>
        <a:bodyPr/>
        <a:lstStyle/>
        <a:p>
          <a:pPr>
            <a:defRPr b="1"/>
          </a:pPr>
          <a:r>
            <a:rPr lang="en-US"/>
            <a:t>For the purposes of this program, a student is considered eligible if the student either:</a:t>
          </a:r>
        </a:p>
      </dgm:t>
    </dgm:pt>
    <dgm:pt modelId="{12576C07-BBA9-487C-BF7D-148464387254}" type="parTrans" cxnId="{8355C5BE-A9C7-44CD-A441-C4E2D84A5E18}">
      <dgm:prSet/>
      <dgm:spPr/>
      <dgm:t>
        <a:bodyPr/>
        <a:lstStyle/>
        <a:p>
          <a:endParaRPr lang="en-US"/>
        </a:p>
      </dgm:t>
    </dgm:pt>
    <dgm:pt modelId="{9A40044F-7BB5-4C0F-8157-60DF8201CAEE}" type="sibTrans" cxnId="{8355C5BE-A9C7-44CD-A441-C4E2D84A5E18}">
      <dgm:prSet/>
      <dgm:spPr/>
      <dgm:t>
        <a:bodyPr/>
        <a:lstStyle/>
        <a:p>
          <a:endParaRPr lang="en-US"/>
        </a:p>
      </dgm:t>
    </dgm:pt>
    <dgm:pt modelId="{17D93AAB-63EE-4738-BA66-3C6204804E2D}">
      <dgm:prSet custT="1"/>
      <dgm:spPr/>
      <dgm:t>
        <a:bodyPr/>
        <a:lstStyle/>
        <a:p>
          <a:r>
            <a:rPr lang="en-US" sz="1400" dirty="0"/>
            <a:t>Attends a participating high school and will be eligible to enroll in grade 11 or 12 in the subsequent school year; or</a:t>
          </a:r>
        </a:p>
      </dgm:t>
    </dgm:pt>
    <dgm:pt modelId="{9A87799C-B17E-4CC3-A58E-4FB08EA11AD8}" type="parTrans" cxnId="{1BFE9A2A-83D1-4030-AA3B-8014BD60010E}">
      <dgm:prSet/>
      <dgm:spPr/>
      <dgm:t>
        <a:bodyPr/>
        <a:lstStyle/>
        <a:p>
          <a:endParaRPr lang="en-US"/>
        </a:p>
      </dgm:t>
    </dgm:pt>
    <dgm:pt modelId="{7DD6E246-6EED-4B8D-AD88-DCACB71B760C}" type="sibTrans" cxnId="{1BFE9A2A-83D1-4030-AA3B-8014BD60010E}">
      <dgm:prSet/>
      <dgm:spPr/>
      <dgm:t>
        <a:bodyPr/>
        <a:lstStyle/>
        <a:p>
          <a:endParaRPr lang="en-US"/>
        </a:p>
      </dgm:t>
    </dgm:pt>
    <dgm:pt modelId="{2F5C6C95-6E5A-4CB6-9887-8C5FBA3EDF38}">
      <dgm:prSet custT="1"/>
      <dgm:spPr/>
      <dgm:t>
        <a:bodyPr/>
        <a:lstStyle/>
        <a:p>
          <a:r>
            <a:rPr lang="en-US" sz="1400" dirty="0"/>
            <a:t>Has graduated from a participating high school in the current school year and has five or fewer college credits to earn before meeting associate degree requirements.</a:t>
          </a:r>
        </a:p>
      </dgm:t>
    </dgm:pt>
    <dgm:pt modelId="{D2B63DD5-50E3-41DD-B7E8-2A4A92A4210C}" type="parTrans" cxnId="{0A21B256-C842-4DD7-B833-F1954D278AE8}">
      <dgm:prSet/>
      <dgm:spPr/>
      <dgm:t>
        <a:bodyPr/>
        <a:lstStyle/>
        <a:p>
          <a:endParaRPr lang="en-US"/>
        </a:p>
      </dgm:t>
    </dgm:pt>
    <dgm:pt modelId="{1D4A11EC-A5BB-4277-9728-3D750546C1C6}" type="sibTrans" cxnId="{0A21B256-C842-4DD7-B833-F1954D278AE8}">
      <dgm:prSet/>
      <dgm:spPr/>
      <dgm:t>
        <a:bodyPr/>
        <a:lstStyle/>
        <a:p>
          <a:endParaRPr lang="en-US"/>
        </a:p>
      </dgm:t>
    </dgm:pt>
    <dgm:pt modelId="{D8F23151-2B87-4FE1-B56B-F9E8AD54A964}" type="pres">
      <dgm:prSet presAssocID="{C80CDD88-88C8-4641-9EA5-43F3E24EDC55}" presName="root" presStyleCnt="0">
        <dgm:presLayoutVars>
          <dgm:dir/>
          <dgm:resizeHandles val="exact"/>
        </dgm:presLayoutVars>
      </dgm:prSet>
      <dgm:spPr/>
      <dgm:t>
        <a:bodyPr/>
        <a:lstStyle/>
        <a:p>
          <a:endParaRPr lang="en-US"/>
        </a:p>
      </dgm:t>
    </dgm:pt>
    <dgm:pt modelId="{2D62B671-6F80-429A-AF83-8ABE65E0D437}" type="pres">
      <dgm:prSet presAssocID="{6E190CEF-92CB-4E08-94ED-900D1B0BD0BF}" presName="compNode" presStyleCnt="0"/>
      <dgm:spPr/>
    </dgm:pt>
    <dgm:pt modelId="{DEA499C6-B4DD-4597-A004-AA3BB8D12401}" type="pres">
      <dgm:prSet presAssocID="{6E190CEF-92CB-4E08-94ED-900D1B0BD0B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iploma Roll"/>
        </a:ext>
      </dgm:extLst>
    </dgm:pt>
    <dgm:pt modelId="{E7E506DF-6D21-4302-B3C8-D2E19DF3C87A}" type="pres">
      <dgm:prSet presAssocID="{6E190CEF-92CB-4E08-94ED-900D1B0BD0BF}" presName="iconSpace" presStyleCnt="0"/>
      <dgm:spPr/>
    </dgm:pt>
    <dgm:pt modelId="{88D01A21-57E8-47C4-9C6C-5B90D21680FF}" type="pres">
      <dgm:prSet presAssocID="{6E190CEF-92CB-4E08-94ED-900D1B0BD0BF}" presName="parTx" presStyleLbl="revTx" presStyleIdx="0" presStyleCnt="4">
        <dgm:presLayoutVars>
          <dgm:chMax val="0"/>
          <dgm:chPref val="0"/>
        </dgm:presLayoutVars>
      </dgm:prSet>
      <dgm:spPr/>
      <dgm:t>
        <a:bodyPr/>
        <a:lstStyle/>
        <a:p>
          <a:endParaRPr lang="en-US"/>
        </a:p>
      </dgm:t>
    </dgm:pt>
    <dgm:pt modelId="{3F34399F-AB90-48A4-925C-1A62B355D8FA}" type="pres">
      <dgm:prSet presAssocID="{6E190CEF-92CB-4E08-94ED-900D1B0BD0BF}" presName="txSpace" presStyleCnt="0"/>
      <dgm:spPr/>
    </dgm:pt>
    <dgm:pt modelId="{A2AAFE92-17AA-42CD-A13E-B545D5E39526}" type="pres">
      <dgm:prSet presAssocID="{6E190CEF-92CB-4E08-94ED-900D1B0BD0BF}" presName="desTx" presStyleLbl="revTx" presStyleIdx="1" presStyleCnt="4">
        <dgm:presLayoutVars/>
      </dgm:prSet>
      <dgm:spPr/>
    </dgm:pt>
    <dgm:pt modelId="{432B6162-F044-4239-993F-111E38F925BF}" type="pres">
      <dgm:prSet presAssocID="{88203140-26F2-41E2-AED2-D551F316AC60}" presName="sibTrans" presStyleCnt="0"/>
      <dgm:spPr/>
    </dgm:pt>
    <dgm:pt modelId="{110034B4-8FE2-436C-8344-A62B593C4A27}" type="pres">
      <dgm:prSet presAssocID="{70196543-6412-43DA-854C-BD65435B819D}" presName="compNode" presStyleCnt="0"/>
      <dgm:spPr/>
    </dgm:pt>
    <dgm:pt modelId="{8CDC9E30-1B7D-4D49-89A5-F9736DDD7210}" type="pres">
      <dgm:prSet presAssocID="{70196543-6412-43DA-854C-BD65435B819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lassroom"/>
        </a:ext>
      </dgm:extLst>
    </dgm:pt>
    <dgm:pt modelId="{E0C55737-069D-4528-AD82-FB9CF7A6DDA2}" type="pres">
      <dgm:prSet presAssocID="{70196543-6412-43DA-854C-BD65435B819D}" presName="iconSpace" presStyleCnt="0"/>
      <dgm:spPr/>
    </dgm:pt>
    <dgm:pt modelId="{7F7CDB75-31BA-4099-8296-A7FB6A7AE4D7}" type="pres">
      <dgm:prSet presAssocID="{70196543-6412-43DA-854C-BD65435B819D}" presName="parTx" presStyleLbl="revTx" presStyleIdx="2" presStyleCnt="4">
        <dgm:presLayoutVars>
          <dgm:chMax val="0"/>
          <dgm:chPref val="0"/>
        </dgm:presLayoutVars>
      </dgm:prSet>
      <dgm:spPr/>
      <dgm:t>
        <a:bodyPr/>
        <a:lstStyle/>
        <a:p>
          <a:endParaRPr lang="en-US"/>
        </a:p>
      </dgm:t>
    </dgm:pt>
    <dgm:pt modelId="{6977D718-5F6F-43BC-8212-C829D2713961}" type="pres">
      <dgm:prSet presAssocID="{70196543-6412-43DA-854C-BD65435B819D}" presName="txSpace" presStyleCnt="0"/>
      <dgm:spPr/>
    </dgm:pt>
    <dgm:pt modelId="{E3A75D6F-9600-4B09-BE2D-E8FF82052C73}" type="pres">
      <dgm:prSet presAssocID="{70196543-6412-43DA-854C-BD65435B819D}" presName="desTx" presStyleLbl="revTx" presStyleIdx="3" presStyleCnt="4" custScaleY="191416" custLinFactNeighborX="1427" custLinFactNeighborY="-33850">
        <dgm:presLayoutVars/>
      </dgm:prSet>
      <dgm:spPr/>
      <dgm:t>
        <a:bodyPr/>
        <a:lstStyle/>
        <a:p>
          <a:endParaRPr lang="en-US"/>
        </a:p>
      </dgm:t>
    </dgm:pt>
  </dgm:ptLst>
  <dgm:cxnLst>
    <dgm:cxn modelId="{DDEEBBFE-9D3F-44F2-A673-E7DB03701B01}" srcId="{C80CDD88-88C8-4641-9EA5-43F3E24EDC55}" destId="{6E190CEF-92CB-4E08-94ED-900D1B0BD0BF}" srcOrd="0" destOrd="0" parTransId="{F0A60D8F-5363-4AC3-B502-615E836ECCDD}" sibTransId="{88203140-26F2-41E2-AED2-D551F316AC60}"/>
    <dgm:cxn modelId="{6BADE8D4-F613-4972-915A-D581A33029E1}" type="presOf" srcId="{17D93AAB-63EE-4738-BA66-3C6204804E2D}" destId="{E3A75D6F-9600-4B09-BE2D-E8FF82052C73}" srcOrd="0" destOrd="0" presId="urn:microsoft.com/office/officeart/2018/2/layout/IconLabelDescriptionList"/>
    <dgm:cxn modelId="{1BFE9A2A-83D1-4030-AA3B-8014BD60010E}" srcId="{70196543-6412-43DA-854C-BD65435B819D}" destId="{17D93AAB-63EE-4738-BA66-3C6204804E2D}" srcOrd="0" destOrd="0" parTransId="{9A87799C-B17E-4CC3-A58E-4FB08EA11AD8}" sibTransId="{7DD6E246-6EED-4B8D-AD88-DCACB71B760C}"/>
    <dgm:cxn modelId="{99403290-81F4-43B6-889C-2172EAE72A63}" type="presOf" srcId="{70196543-6412-43DA-854C-BD65435B819D}" destId="{7F7CDB75-31BA-4099-8296-A7FB6A7AE4D7}" srcOrd="0" destOrd="0" presId="urn:microsoft.com/office/officeart/2018/2/layout/IconLabelDescriptionList"/>
    <dgm:cxn modelId="{EE1EFDFB-4F1A-4B9D-84B8-E72E245FD9CA}" type="presOf" srcId="{2F5C6C95-6E5A-4CB6-9887-8C5FBA3EDF38}" destId="{E3A75D6F-9600-4B09-BE2D-E8FF82052C73}" srcOrd="0" destOrd="1" presId="urn:microsoft.com/office/officeart/2018/2/layout/IconLabelDescriptionList"/>
    <dgm:cxn modelId="{C896A2E8-126D-4E24-85E3-57BF3CBA21EB}" type="presOf" srcId="{C80CDD88-88C8-4641-9EA5-43F3E24EDC55}" destId="{D8F23151-2B87-4FE1-B56B-F9E8AD54A964}" srcOrd="0" destOrd="0" presId="urn:microsoft.com/office/officeart/2018/2/layout/IconLabelDescriptionList"/>
    <dgm:cxn modelId="{1D837FF8-DC8F-4D0D-8D39-EF4F15603ECF}" type="presOf" srcId="{6E190CEF-92CB-4E08-94ED-900D1B0BD0BF}" destId="{88D01A21-57E8-47C4-9C6C-5B90D21680FF}" srcOrd="0" destOrd="0" presId="urn:microsoft.com/office/officeart/2018/2/layout/IconLabelDescriptionList"/>
    <dgm:cxn modelId="{8355C5BE-A9C7-44CD-A441-C4E2D84A5E18}" srcId="{C80CDD88-88C8-4641-9EA5-43F3E24EDC55}" destId="{70196543-6412-43DA-854C-BD65435B819D}" srcOrd="1" destOrd="0" parTransId="{12576C07-BBA9-487C-BF7D-148464387254}" sibTransId="{9A40044F-7BB5-4C0F-8157-60DF8201CAEE}"/>
    <dgm:cxn modelId="{0A21B256-C842-4DD7-B833-F1954D278AE8}" srcId="{70196543-6412-43DA-854C-BD65435B819D}" destId="{2F5C6C95-6E5A-4CB6-9887-8C5FBA3EDF38}" srcOrd="1" destOrd="0" parTransId="{D2B63DD5-50E3-41DD-B7E8-2A4A92A4210C}" sibTransId="{1D4A11EC-A5BB-4277-9728-3D750546C1C6}"/>
    <dgm:cxn modelId="{F4259EB4-8763-4081-8F51-28AE4B66A501}" type="presParOf" srcId="{D8F23151-2B87-4FE1-B56B-F9E8AD54A964}" destId="{2D62B671-6F80-429A-AF83-8ABE65E0D437}" srcOrd="0" destOrd="0" presId="urn:microsoft.com/office/officeart/2018/2/layout/IconLabelDescriptionList"/>
    <dgm:cxn modelId="{18DFA9A9-77DF-4EAF-81D3-D3EB8FCB7E51}" type="presParOf" srcId="{2D62B671-6F80-429A-AF83-8ABE65E0D437}" destId="{DEA499C6-B4DD-4597-A004-AA3BB8D12401}" srcOrd="0" destOrd="0" presId="urn:microsoft.com/office/officeart/2018/2/layout/IconLabelDescriptionList"/>
    <dgm:cxn modelId="{FC974F4F-21C3-4839-A95E-522184071707}" type="presParOf" srcId="{2D62B671-6F80-429A-AF83-8ABE65E0D437}" destId="{E7E506DF-6D21-4302-B3C8-D2E19DF3C87A}" srcOrd="1" destOrd="0" presId="urn:microsoft.com/office/officeart/2018/2/layout/IconLabelDescriptionList"/>
    <dgm:cxn modelId="{439077F4-53BB-4F02-8C80-17B337FF297E}" type="presParOf" srcId="{2D62B671-6F80-429A-AF83-8ABE65E0D437}" destId="{88D01A21-57E8-47C4-9C6C-5B90D21680FF}" srcOrd="2" destOrd="0" presId="urn:microsoft.com/office/officeart/2018/2/layout/IconLabelDescriptionList"/>
    <dgm:cxn modelId="{3BBE4C4B-E8A1-46B8-A09E-E796F47D4BE5}" type="presParOf" srcId="{2D62B671-6F80-429A-AF83-8ABE65E0D437}" destId="{3F34399F-AB90-48A4-925C-1A62B355D8FA}" srcOrd="3" destOrd="0" presId="urn:microsoft.com/office/officeart/2018/2/layout/IconLabelDescriptionList"/>
    <dgm:cxn modelId="{96CD3503-A369-41A1-BD96-A8526ACC885E}" type="presParOf" srcId="{2D62B671-6F80-429A-AF83-8ABE65E0D437}" destId="{A2AAFE92-17AA-42CD-A13E-B545D5E39526}" srcOrd="4" destOrd="0" presId="urn:microsoft.com/office/officeart/2018/2/layout/IconLabelDescriptionList"/>
    <dgm:cxn modelId="{60F11AE8-6392-48FF-B182-51FD5C96AB22}" type="presParOf" srcId="{D8F23151-2B87-4FE1-B56B-F9E8AD54A964}" destId="{432B6162-F044-4239-993F-111E38F925BF}" srcOrd="1" destOrd="0" presId="urn:microsoft.com/office/officeart/2018/2/layout/IconLabelDescriptionList"/>
    <dgm:cxn modelId="{248794AE-D307-4579-ACF3-14BAE55FBA73}" type="presParOf" srcId="{D8F23151-2B87-4FE1-B56B-F9E8AD54A964}" destId="{110034B4-8FE2-436C-8344-A62B593C4A27}" srcOrd="2" destOrd="0" presId="urn:microsoft.com/office/officeart/2018/2/layout/IconLabelDescriptionList"/>
    <dgm:cxn modelId="{957CCDFF-F0CB-4099-85FF-5E3E8795D9CE}" type="presParOf" srcId="{110034B4-8FE2-436C-8344-A62B593C4A27}" destId="{8CDC9E30-1B7D-4D49-89A5-F9736DDD7210}" srcOrd="0" destOrd="0" presId="urn:microsoft.com/office/officeart/2018/2/layout/IconLabelDescriptionList"/>
    <dgm:cxn modelId="{57452001-7CB6-48F4-81E1-DDC2A639C321}" type="presParOf" srcId="{110034B4-8FE2-436C-8344-A62B593C4A27}" destId="{E0C55737-069D-4528-AD82-FB9CF7A6DDA2}" srcOrd="1" destOrd="0" presId="urn:microsoft.com/office/officeart/2018/2/layout/IconLabelDescriptionList"/>
    <dgm:cxn modelId="{20204F4C-5B3A-4C6A-8C61-8C06BCA67376}" type="presParOf" srcId="{110034B4-8FE2-436C-8344-A62B593C4A27}" destId="{7F7CDB75-31BA-4099-8296-A7FB6A7AE4D7}" srcOrd="2" destOrd="0" presId="urn:microsoft.com/office/officeart/2018/2/layout/IconLabelDescriptionList"/>
    <dgm:cxn modelId="{3F97AA56-D382-4662-BFA6-653456794046}" type="presParOf" srcId="{110034B4-8FE2-436C-8344-A62B593C4A27}" destId="{6977D718-5F6F-43BC-8212-C829D2713961}" srcOrd="3" destOrd="0" presId="urn:microsoft.com/office/officeart/2018/2/layout/IconLabelDescriptionList"/>
    <dgm:cxn modelId="{DC5CD906-0C0B-4B3D-BFA4-7613F9F80DF0}" type="presParOf" srcId="{110034B4-8FE2-436C-8344-A62B593C4A27}" destId="{E3A75D6F-9600-4B09-BE2D-E8FF82052C7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D06616-2BCE-4F1A-AFC3-799D2E73328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9E60CBB-DBBA-46A1-8B30-0780110F0817}">
      <dgm:prSet/>
      <dgm:spPr/>
      <dgm:t>
        <a:bodyPr/>
        <a:lstStyle/>
        <a:p>
          <a:r>
            <a:rPr lang="en-US"/>
            <a:t>By July 1, 2020, the Office of the Superintendent of Public Instruction (OSPI) must create and administer an innovative learning pilot program to authorize full-time enrollment funding for students participating in mastery-based learning programs. The pilot program must be in effect through the 2022-23 school year.</a:t>
          </a:r>
        </a:p>
      </dgm:t>
    </dgm:pt>
    <dgm:pt modelId="{938BD49B-BB58-4647-9582-2E442A6C3050}" type="parTrans" cxnId="{144B3660-5C12-4578-A7D8-7167BE846285}">
      <dgm:prSet/>
      <dgm:spPr/>
      <dgm:t>
        <a:bodyPr/>
        <a:lstStyle/>
        <a:p>
          <a:endParaRPr lang="en-US"/>
        </a:p>
      </dgm:t>
    </dgm:pt>
    <dgm:pt modelId="{F68DC966-A087-43E3-9B07-707FB56C9C1A}" type="sibTrans" cxnId="{144B3660-5C12-4578-A7D8-7167BE846285}">
      <dgm:prSet/>
      <dgm:spPr/>
      <dgm:t>
        <a:bodyPr/>
        <a:lstStyle/>
        <a:p>
          <a:endParaRPr lang="en-US"/>
        </a:p>
      </dgm:t>
    </dgm:pt>
    <dgm:pt modelId="{E3F87013-B254-4823-BD9C-8FB9AC990B6C}">
      <dgm:prSet/>
      <dgm:spPr/>
      <dgm:t>
        <a:bodyPr/>
        <a:lstStyle/>
        <a:p>
          <a:r>
            <a:rPr lang="en-US"/>
            <a:t>To participate in the pilot program, school districts must have a waiver from the credit unit graduation requirements for the 2019-20 school year, granted by the State Board of Education.</a:t>
          </a:r>
        </a:p>
      </dgm:t>
    </dgm:pt>
    <dgm:pt modelId="{4C603877-A193-474E-A499-D43844B6EEB6}" type="parTrans" cxnId="{FC2A6772-1556-4E28-B650-9EC3CF4B5E4D}">
      <dgm:prSet/>
      <dgm:spPr/>
      <dgm:t>
        <a:bodyPr/>
        <a:lstStyle/>
        <a:p>
          <a:endParaRPr lang="en-US"/>
        </a:p>
      </dgm:t>
    </dgm:pt>
    <dgm:pt modelId="{6447E5D3-D3F7-4263-BB55-4FE57652780F}" type="sibTrans" cxnId="{FC2A6772-1556-4E28-B650-9EC3CF4B5E4D}">
      <dgm:prSet/>
      <dgm:spPr/>
      <dgm:t>
        <a:bodyPr/>
        <a:lstStyle/>
        <a:p>
          <a:endParaRPr lang="en-US"/>
        </a:p>
      </dgm:t>
    </dgm:pt>
    <dgm:pt modelId="{D7D9E510-5691-4F40-955D-9AA1FC7A6409}">
      <dgm:prSet/>
      <dgm:spPr/>
      <dgm:t>
        <a:bodyPr/>
        <a:lstStyle/>
        <a:p>
          <a:r>
            <a:rPr lang="en-US"/>
            <a:t>Districts must also submit additional information to OSPI as described in the bill to participate.</a:t>
          </a:r>
        </a:p>
      </dgm:t>
    </dgm:pt>
    <dgm:pt modelId="{3E9D843E-F3E8-4755-BDB0-67706737E5C8}" type="parTrans" cxnId="{5EA8C19C-EE87-434D-B3D0-67AD517F9895}">
      <dgm:prSet/>
      <dgm:spPr/>
      <dgm:t>
        <a:bodyPr/>
        <a:lstStyle/>
        <a:p>
          <a:endParaRPr lang="en-US"/>
        </a:p>
      </dgm:t>
    </dgm:pt>
    <dgm:pt modelId="{2F8782FC-6346-4A24-8530-A7A11B3B2B1E}" type="sibTrans" cxnId="{5EA8C19C-EE87-434D-B3D0-67AD517F9895}">
      <dgm:prSet/>
      <dgm:spPr/>
      <dgm:t>
        <a:bodyPr/>
        <a:lstStyle/>
        <a:p>
          <a:endParaRPr lang="en-US"/>
        </a:p>
      </dgm:t>
    </dgm:pt>
    <dgm:pt modelId="{2E4F35CF-EA11-472B-9FFF-09323A4E4612}" type="pres">
      <dgm:prSet presAssocID="{B8D06616-2BCE-4F1A-AFC3-799D2E733288}" presName="root" presStyleCnt="0">
        <dgm:presLayoutVars>
          <dgm:dir/>
          <dgm:resizeHandles val="exact"/>
        </dgm:presLayoutVars>
      </dgm:prSet>
      <dgm:spPr/>
      <dgm:t>
        <a:bodyPr/>
        <a:lstStyle/>
        <a:p>
          <a:endParaRPr lang="en-US"/>
        </a:p>
      </dgm:t>
    </dgm:pt>
    <dgm:pt modelId="{ADBA8BC9-B752-4C38-8569-1DF0AF06E77F}" type="pres">
      <dgm:prSet presAssocID="{F9E60CBB-DBBA-46A1-8B30-0780110F0817}" presName="compNode" presStyleCnt="0"/>
      <dgm:spPr/>
    </dgm:pt>
    <dgm:pt modelId="{1329F837-6C29-444B-B1B5-769110D9B46D}" type="pres">
      <dgm:prSet presAssocID="{F9E60CBB-DBBA-46A1-8B30-0780110F0817}" presName="bgRect" presStyleLbl="bgShp" presStyleIdx="0" presStyleCnt="3"/>
      <dgm:spPr/>
    </dgm:pt>
    <dgm:pt modelId="{7E0F43B2-40A0-4BF6-A8D8-277C848E33EC}" type="pres">
      <dgm:prSet presAssocID="{F9E60CBB-DBBA-46A1-8B30-0780110F0817}"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lassroom"/>
        </a:ext>
      </dgm:extLst>
    </dgm:pt>
    <dgm:pt modelId="{064CBE8F-AE15-446A-8BB5-EDC1AB8AEF40}" type="pres">
      <dgm:prSet presAssocID="{F9E60CBB-DBBA-46A1-8B30-0780110F0817}" presName="spaceRect" presStyleCnt="0"/>
      <dgm:spPr/>
    </dgm:pt>
    <dgm:pt modelId="{443E1D72-0EE6-43C8-B9A7-35350332DAEF}" type="pres">
      <dgm:prSet presAssocID="{F9E60CBB-DBBA-46A1-8B30-0780110F0817}" presName="parTx" presStyleLbl="revTx" presStyleIdx="0" presStyleCnt="3">
        <dgm:presLayoutVars>
          <dgm:chMax val="0"/>
          <dgm:chPref val="0"/>
        </dgm:presLayoutVars>
      </dgm:prSet>
      <dgm:spPr/>
      <dgm:t>
        <a:bodyPr/>
        <a:lstStyle/>
        <a:p>
          <a:endParaRPr lang="en-US"/>
        </a:p>
      </dgm:t>
    </dgm:pt>
    <dgm:pt modelId="{5F9EF82A-AEE6-4824-88F2-448E48449811}" type="pres">
      <dgm:prSet presAssocID="{F68DC966-A087-43E3-9B07-707FB56C9C1A}" presName="sibTrans" presStyleCnt="0"/>
      <dgm:spPr/>
    </dgm:pt>
    <dgm:pt modelId="{F6F2ED5E-1329-46BF-A01F-82CB5FA90CEE}" type="pres">
      <dgm:prSet presAssocID="{E3F87013-B254-4823-BD9C-8FB9AC990B6C}" presName="compNode" presStyleCnt="0"/>
      <dgm:spPr/>
    </dgm:pt>
    <dgm:pt modelId="{144F42C5-806F-4DAB-BBF7-10B9BCD745EB}" type="pres">
      <dgm:prSet presAssocID="{E3F87013-B254-4823-BD9C-8FB9AC990B6C}" presName="bgRect" presStyleLbl="bgShp" presStyleIdx="1" presStyleCnt="3"/>
      <dgm:spPr/>
    </dgm:pt>
    <dgm:pt modelId="{D8610EA8-B277-403F-B604-4BBB60DC4D53}" type="pres">
      <dgm:prSet presAssocID="{E3F87013-B254-4823-BD9C-8FB9AC990B6C}"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iploma Roll"/>
        </a:ext>
      </dgm:extLst>
    </dgm:pt>
    <dgm:pt modelId="{AFD768F8-3807-49A4-AD91-099A8FA93F74}" type="pres">
      <dgm:prSet presAssocID="{E3F87013-B254-4823-BD9C-8FB9AC990B6C}" presName="spaceRect" presStyleCnt="0"/>
      <dgm:spPr/>
    </dgm:pt>
    <dgm:pt modelId="{C58B07E7-AD07-41E5-A3CD-A7D63DF78110}" type="pres">
      <dgm:prSet presAssocID="{E3F87013-B254-4823-BD9C-8FB9AC990B6C}" presName="parTx" presStyleLbl="revTx" presStyleIdx="1" presStyleCnt="3">
        <dgm:presLayoutVars>
          <dgm:chMax val="0"/>
          <dgm:chPref val="0"/>
        </dgm:presLayoutVars>
      </dgm:prSet>
      <dgm:spPr/>
      <dgm:t>
        <a:bodyPr/>
        <a:lstStyle/>
        <a:p>
          <a:endParaRPr lang="en-US"/>
        </a:p>
      </dgm:t>
    </dgm:pt>
    <dgm:pt modelId="{82523C3A-79AE-4AC8-9961-3FB887FFB5C4}" type="pres">
      <dgm:prSet presAssocID="{6447E5D3-D3F7-4263-BB55-4FE57652780F}" presName="sibTrans" presStyleCnt="0"/>
      <dgm:spPr/>
    </dgm:pt>
    <dgm:pt modelId="{A53D8EFD-37AC-487A-A5F5-F12EE2624FA7}" type="pres">
      <dgm:prSet presAssocID="{D7D9E510-5691-4F40-955D-9AA1FC7A6409}" presName="compNode" presStyleCnt="0"/>
      <dgm:spPr/>
    </dgm:pt>
    <dgm:pt modelId="{E13C2422-6B26-4DAC-B729-25C3B80E3ECA}" type="pres">
      <dgm:prSet presAssocID="{D7D9E510-5691-4F40-955D-9AA1FC7A6409}" presName="bgRect" presStyleLbl="bgShp" presStyleIdx="2" presStyleCnt="3"/>
      <dgm:spPr/>
    </dgm:pt>
    <dgm:pt modelId="{93BEFCAA-B41E-4905-B835-852E439DF234}" type="pres">
      <dgm:prSet presAssocID="{D7D9E510-5691-4F40-955D-9AA1FC7A6409}"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losed Quotation Mark"/>
        </a:ext>
      </dgm:extLst>
    </dgm:pt>
    <dgm:pt modelId="{8198A143-B02E-405A-A26A-B341C0547943}" type="pres">
      <dgm:prSet presAssocID="{D7D9E510-5691-4F40-955D-9AA1FC7A6409}" presName="spaceRect" presStyleCnt="0"/>
      <dgm:spPr/>
    </dgm:pt>
    <dgm:pt modelId="{6CBDDB42-7D52-4ACD-A3C0-FBA7B6D5F9FE}" type="pres">
      <dgm:prSet presAssocID="{D7D9E510-5691-4F40-955D-9AA1FC7A6409}" presName="parTx" presStyleLbl="revTx" presStyleIdx="2" presStyleCnt="3">
        <dgm:presLayoutVars>
          <dgm:chMax val="0"/>
          <dgm:chPref val="0"/>
        </dgm:presLayoutVars>
      </dgm:prSet>
      <dgm:spPr/>
      <dgm:t>
        <a:bodyPr/>
        <a:lstStyle/>
        <a:p>
          <a:endParaRPr lang="en-US"/>
        </a:p>
      </dgm:t>
    </dgm:pt>
  </dgm:ptLst>
  <dgm:cxnLst>
    <dgm:cxn modelId="{A4BD3F57-86C2-4AEA-9DC9-B9ABE14871C5}" type="presOf" srcId="{F9E60CBB-DBBA-46A1-8B30-0780110F0817}" destId="{443E1D72-0EE6-43C8-B9A7-35350332DAEF}" srcOrd="0" destOrd="0" presId="urn:microsoft.com/office/officeart/2018/2/layout/IconVerticalSolidList"/>
    <dgm:cxn modelId="{D29020C2-BF47-43DD-A115-0C528AC394A0}" type="presOf" srcId="{E3F87013-B254-4823-BD9C-8FB9AC990B6C}" destId="{C58B07E7-AD07-41E5-A3CD-A7D63DF78110}" srcOrd="0" destOrd="0" presId="urn:microsoft.com/office/officeart/2018/2/layout/IconVerticalSolidList"/>
    <dgm:cxn modelId="{0FE3A631-842E-48F5-8BAB-697CEFB3525F}" type="presOf" srcId="{D7D9E510-5691-4F40-955D-9AA1FC7A6409}" destId="{6CBDDB42-7D52-4ACD-A3C0-FBA7B6D5F9FE}" srcOrd="0" destOrd="0" presId="urn:microsoft.com/office/officeart/2018/2/layout/IconVerticalSolidList"/>
    <dgm:cxn modelId="{5EA8C19C-EE87-434D-B3D0-67AD517F9895}" srcId="{B8D06616-2BCE-4F1A-AFC3-799D2E733288}" destId="{D7D9E510-5691-4F40-955D-9AA1FC7A6409}" srcOrd="2" destOrd="0" parTransId="{3E9D843E-F3E8-4755-BDB0-67706737E5C8}" sibTransId="{2F8782FC-6346-4A24-8530-A7A11B3B2B1E}"/>
    <dgm:cxn modelId="{FC2A6772-1556-4E28-B650-9EC3CF4B5E4D}" srcId="{B8D06616-2BCE-4F1A-AFC3-799D2E733288}" destId="{E3F87013-B254-4823-BD9C-8FB9AC990B6C}" srcOrd="1" destOrd="0" parTransId="{4C603877-A193-474E-A499-D43844B6EEB6}" sibTransId="{6447E5D3-D3F7-4263-BB55-4FE57652780F}"/>
    <dgm:cxn modelId="{D4B8285B-BE55-46BF-BBCF-7CC803A63B6F}" type="presOf" srcId="{B8D06616-2BCE-4F1A-AFC3-799D2E733288}" destId="{2E4F35CF-EA11-472B-9FFF-09323A4E4612}" srcOrd="0" destOrd="0" presId="urn:microsoft.com/office/officeart/2018/2/layout/IconVerticalSolidList"/>
    <dgm:cxn modelId="{144B3660-5C12-4578-A7D8-7167BE846285}" srcId="{B8D06616-2BCE-4F1A-AFC3-799D2E733288}" destId="{F9E60CBB-DBBA-46A1-8B30-0780110F0817}" srcOrd="0" destOrd="0" parTransId="{938BD49B-BB58-4647-9582-2E442A6C3050}" sibTransId="{F68DC966-A087-43E3-9B07-707FB56C9C1A}"/>
    <dgm:cxn modelId="{46601898-275B-4FB8-A188-93903261A9D8}" type="presParOf" srcId="{2E4F35CF-EA11-472B-9FFF-09323A4E4612}" destId="{ADBA8BC9-B752-4C38-8569-1DF0AF06E77F}" srcOrd="0" destOrd="0" presId="urn:microsoft.com/office/officeart/2018/2/layout/IconVerticalSolidList"/>
    <dgm:cxn modelId="{8D0E7B2B-D863-4E96-AC31-CE02DCAE26ED}" type="presParOf" srcId="{ADBA8BC9-B752-4C38-8569-1DF0AF06E77F}" destId="{1329F837-6C29-444B-B1B5-769110D9B46D}" srcOrd="0" destOrd="0" presId="urn:microsoft.com/office/officeart/2018/2/layout/IconVerticalSolidList"/>
    <dgm:cxn modelId="{90AC88A8-CE5B-42A0-A747-5AFBDF22314C}" type="presParOf" srcId="{ADBA8BC9-B752-4C38-8569-1DF0AF06E77F}" destId="{7E0F43B2-40A0-4BF6-A8D8-277C848E33EC}" srcOrd="1" destOrd="0" presId="urn:microsoft.com/office/officeart/2018/2/layout/IconVerticalSolidList"/>
    <dgm:cxn modelId="{9B79AF8D-229B-44E4-B0B0-5C646E7BAA43}" type="presParOf" srcId="{ADBA8BC9-B752-4C38-8569-1DF0AF06E77F}" destId="{064CBE8F-AE15-446A-8BB5-EDC1AB8AEF40}" srcOrd="2" destOrd="0" presId="urn:microsoft.com/office/officeart/2018/2/layout/IconVerticalSolidList"/>
    <dgm:cxn modelId="{B46364FA-5A8A-4802-A448-690D9F67B3F5}" type="presParOf" srcId="{ADBA8BC9-B752-4C38-8569-1DF0AF06E77F}" destId="{443E1D72-0EE6-43C8-B9A7-35350332DAEF}" srcOrd="3" destOrd="0" presId="urn:microsoft.com/office/officeart/2018/2/layout/IconVerticalSolidList"/>
    <dgm:cxn modelId="{05916E34-9AD9-4F6C-B764-60943A087115}" type="presParOf" srcId="{2E4F35CF-EA11-472B-9FFF-09323A4E4612}" destId="{5F9EF82A-AEE6-4824-88F2-448E48449811}" srcOrd="1" destOrd="0" presId="urn:microsoft.com/office/officeart/2018/2/layout/IconVerticalSolidList"/>
    <dgm:cxn modelId="{0A87FFA3-4619-4F33-9A3B-4E64E260B0A7}" type="presParOf" srcId="{2E4F35CF-EA11-472B-9FFF-09323A4E4612}" destId="{F6F2ED5E-1329-46BF-A01F-82CB5FA90CEE}" srcOrd="2" destOrd="0" presId="urn:microsoft.com/office/officeart/2018/2/layout/IconVerticalSolidList"/>
    <dgm:cxn modelId="{6600870A-B0E4-4C2F-BADF-90F3139A0AED}" type="presParOf" srcId="{F6F2ED5E-1329-46BF-A01F-82CB5FA90CEE}" destId="{144F42C5-806F-4DAB-BBF7-10B9BCD745EB}" srcOrd="0" destOrd="0" presId="urn:microsoft.com/office/officeart/2018/2/layout/IconVerticalSolidList"/>
    <dgm:cxn modelId="{70DF989F-1357-40B5-B696-04E9621DE490}" type="presParOf" srcId="{F6F2ED5E-1329-46BF-A01F-82CB5FA90CEE}" destId="{D8610EA8-B277-403F-B604-4BBB60DC4D53}" srcOrd="1" destOrd="0" presId="urn:microsoft.com/office/officeart/2018/2/layout/IconVerticalSolidList"/>
    <dgm:cxn modelId="{88485784-9577-49D7-974C-648789FAFF23}" type="presParOf" srcId="{F6F2ED5E-1329-46BF-A01F-82CB5FA90CEE}" destId="{AFD768F8-3807-49A4-AD91-099A8FA93F74}" srcOrd="2" destOrd="0" presId="urn:microsoft.com/office/officeart/2018/2/layout/IconVerticalSolidList"/>
    <dgm:cxn modelId="{A656C751-5ED8-429B-A5D3-5455F89922D6}" type="presParOf" srcId="{F6F2ED5E-1329-46BF-A01F-82CB5FA90CEE}" destId="{C58B07E7-AD07-41E5-A3CD-A7D63DF78110}" srcOrd="3" destOrd="0" presId="urn:microsoft.com/office/officeart/2018/2/layout/IconVerticalSolidList"/>
    <dgm:cxn modelId="{34B3E1B7-BF8F-4DF4-90F4-3C58F607DD4B}" type="presParOf" srcId="{2E4F35CF-EA11-472B-9FFF-09323A4E4612}" destId="{82523C3A-79AE-4AC8-9961-3FB887FFB5C4}" srcOrd="3" destOrd="0" presId="urn:microsoft.com/office/officeart/2018/2/layout/IconVerticalSolidList"/>
    <dgm:cxn modelId="{0107F064-76F1-4AC4-8EEA-C66077A64594}" type="presParOf" srcId="{2E4F35CF-EA11-472B-9FFF-09323A4E4612}" destId="{A53D8EFD-37AC-487A-A5F5-F12EE2624FA7}" srcOrd="4" destOrd="0" presId="urn:microsoft.com/office/officeart/2018/2/layout/IconVerticalSolidList"/>
    <dgm:cxn modelId="{1B151ED0-F2CB-41F4-B289-251BE1D9BB20}" type="presParOf" srcId="{A53D8EFD-37AC-487A-A5F5-F12EE2624FA7}" destId="{E13C2422-6B26-4DAC-B729-25C3B80E3ECA}" srcOrd="0" destOrd="0" presId="urn:microsoft.com/office/officeart/2018/2/layout/IconVerticalSolidList"/>
    <dgm:cxn modelId="{38110AA6-9EF7-49EC-BA14-2B768D91BF87}" type="presParOf" srcId="{A53D8EFD-37AC-487A-A5F5-F12EE2624FA7}" destId="{93BEFCAA-B41E-4905-B835-852E439DF234}" srcOrd="1" destOrd="0" presId="urn:microsoft.com/office/officeart/2018/2/layout/IconVerticalSolidList"/>
    <dgm:cxn modelId="{CB8F3D9A-BE47-4D0F-8E6E-B4C1A36ACF72}" type="presParOf" srcId="{A53D8EFD-37AC-487A-A5F5-F12EE2624FA7}" destId="{8198A143-B02E-405A-A26A-B341C0547943}" srcOrd="2" destOrd="0" presId="urn:microsoft.com/office/officeart/2018/2/layout/IconVerticalSolidList"/>
    <dgm:cxn modelId="{A82FCF4E-90A2-4CAE-A68E-7E0A59C1DA68}" type="presParOf" srcId="{A53D8EFD-37AC-487A-A5F5-F12EE2624FA7}" destId="{6CBDDB42-7D52-4ACD-A3C0-FBA7B6D5F9F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D49353-25F6-4B8F-8BE2-19A4F1523427}"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C36B36A6-4364-4F46-9149-E663A78DBE58}">
      <dgm:prSet/>
      <dgm:spPr/>
      <dgm:t>
        <a:bodyPr/>
        <a:lstStyle/>
        <a:p>
          <a:pPr>
            <a:lnSpc>
              <a:spcPct val="100000"/>
            </a:lnSpc>
          </a:pPr>
          <a:r>
            <a:rPr lang="en-US"/>
            <a:t>$27,021,000 is provided for fiscal year 2021 for the implementation of chapter 237, laws of 2017 (paraeducators).</a:t>
          </a:r>
        </a:p>
      </dgm:t>
    </dgm:pt>
    <dgm:pt modelId="{17824478-14CD-4F3D-B18E-F0B1D2898791}" type="parTrans" cxnId="{D19FFEF9-5477-4A49-BCC8-CBAC9D67BBD1}">
      <dgm:prSet/>
      <dgm:spPr/>
      <dgm:t>
        <a:bodyPr/>
        <a:lstStyle/>
        <a:p>
          <a:endParaRPr lang="en-US"/>
        </a:p>
      </dgm:t>
    </dgm:pt>
    <dgm:pt modelId="{9FBD77C1-0426-455C-A17D-2F64709655C9}" type="sibTrans" cxnId="{D19FFEF9-5477-4A49-BCC8-CBAC9D67BBD1}">
      <dgm:prSet/>
      <dgm:spPr/>
      <dgm:t>
        <a:bodyPr/>
        <a:lstStyle/>
        <a:p>
          <a:pPr>
            <a:lnSpc>
              <a:spcPct val="100000"/>
            </a:lnSpc>
          </a:pPr>
          <a:endParaRPr lang="en-US"/>
        </a:p>
      </dgm:t>
    </dgm:pt>
    <dgm:pt modelId="{00F023B1-3D02-4637-9AB1-0F283C3DF4A5}">
      <dgm:prSet/>
      <dgm:spPr/>
      <dgm:t>
        <a:bodyPr/>
        <a:lstStyle/>
        <a:p>
          <a:pPr>
            <a:lnSpc>
              <a:spcPct val="100000"/>
            </a:lnSpc>
          </a:pPr>
          <a:r>
            <a:rPr lang="en-US" dirty="0"/>
            <a:t>Of that amount $26,359,000 for fiscal year 2021 is provided solely for grants to district to provide four days of training in the fundamental course of study for all paraeducators.</a:t>
          </a:r>
        </a:p>
      </dgm:t>
    </dgm:pt>
    <dgm:pt modelId="{B87E6453-8073-4E53-B21C-972EDB3748F7}" type="parTrans" cxnId="{51A9418E-DDAD-4A5B-B46C-CDA5FBB91606}">
      <dgm:prSet/>
      <dgm:spPr/>
      <dgm:t>
        <a:bodyPr/>
        <a:lstStyle/>
        <a:p>
          <a:endParaRPr lang="en-US"/>
        </a:p>
      </dgm:t>
    </dgm:pt>
    <dgm:pt modelId="{F6146AB6-1B03-4382-8641-E226490FD760}" type="sibTrans" cxnId="{51A9418E-DDAD-4A5B-B46C-CDA5FBB91606}">
      <dgm:prSet/>
      <dgm:spPr/>
      <dgm:t>
        <a:bodyPr/>
        <a:lstStyle/>
        <a:p>
          <a:pPr>
            <a:lnSpc>
              <a:spcPct val="100000"/>
            </a:lnSpc>
          </a:pPr>
          <a:endParaRPr lang="en-US"/>
        </a:p>
      </dgm:t>
    </dgm:pt>
    <dgm:pt modelId="{D69C70D9-050B-4D40-9C8E-5A8AF789FABD}">
      <dgm:prSet/>
      <dgm:spPr/>
      <dgm:t>
        <a:bodyPr/>
        <a:lstStyle/>
        <a:p>
          <a:pPr>
            <a:lnSpc>
              <a:spcPct val="100000"/>
            </a:lnSpc>
          </a:pPr>
          <a:r>
            <a:rPr lang="en-US" dirty="0"/>
            <a:t>PESB must, by December 1, 2020, report the total number of trainings districts provided, the number of paraeducators that completed the training by district, and the total expenditures reimbursed, by district. </a:t>
          </a:r>
        </a:p>
      </dgm:t>
    </dgm:pt>
    <dgm:pt modelId="{9D814948-A940-4081-AA0E-0D0524717DF7}" type="parTrans" cxnId="{D6614A50-5FD5-4363-A922-671BCC977033}">
      <dgm:prSet/>
      <dgm:spPr/>
      <dgm:t>
        <a:bodyPr/>
        <a:lstStyle/>
        <a:p>
          <a:endParaRPr lang="en-US"/>
        </a:p>
      </dgm:t>
    </dgm:pt>
    <dgm:pt modelId="{7774D8CA-FD6D-4ABF-8FB2-57CCDD6BE383}" type="sibTrans" cxnId="{D6614A50-5FD5-4363-A922-671BCC977033}">
      <dgm:prSet/>
      <dgm:spPr/>
      <dgm:t>
        <a:bodyPr/>
        <a:lstStyle/>
        <a:p>
          <a:pPr>
            <a:lnSpc>
              <a:spcPct val="100000"/>
            </a:lnSpc>
          </a:pPr>
          <a:endParaRPr lang="en-US"/>
        </a:p>
      </dgm:t>
    </dgm:pt>
    <dgm:pt modelId="{86D5453A-55A2-4FBE-A3EF-4FC4F634773D}">
      <dgm:prSet/>
      <dgm:spPr/>
      <dgm:t>
        <a:bodyPr/>
        <a:lstStyle/>
        <a:p>
          <a:pPr>
            <a:lnSpc>
              <a:spcPct val="100000"/>
            </a:lnSpc>
          </a:pPr>
          <a:r>
            <a:rPr lang="en-US" dirty="0"/>
            <a:t>VETO returns funding to original level of $12,001,000 for fiscal year 2021 to provide </a:t>
          </a:r>
          <a:r>
            <a:rPr lang="en-US" b="1" u="sng" dirty="0"/>
            <a:t>TWO</a:t>
          </a:r>
          <a:r>
            <a:rPr lang="en-US" dirty="0"/>
            <a:t> days of training in the fundamental course of study for all paraeducators.</a:t>
          </a:r>
        </a:p>
      </dgm:t>
    </dgm:pt>
    <dgm:pt modelId="{01847B26-75F1-4E8D-A1C9-5AAC186D59DE}" type="parTrans" cxnId="{8D582201-4358-49C8-83EB-22367BD3C45A}">
      <dgm:prSet/>
      <dgm:spPr/>
      <dgm:t>
        <a:bodyPr/>
        <a:lstStyle/>
        <a:p>
          <a:endParaRPr lang="en-US"/>
        </a:p>
      </dgm:t>
    </dgm:pt>
    <dgm:pt modelId="{D8C8A5E4-22B4-4704-ABA9-60EBB972BEE7}" type="sibTrans" cxnId="{8D582201-4358-49C8-83EB-22367BD3C45A}">
      <dgm:prSet/>
      <dgm:spPr/>
      <dgm:t>
        <a:bodyPr/>
        <a:lstStyle/>
        <a:p>
          <a:endParaRPr lang="en-US"/>
        </a:p>
      </dgm:t>
    </dgm:pt>
    <dgm:pt modelId="{98480DDE-D2F3-4B87-94B2-1C5B8F14992A}" type="pres">
      <dgm:prSet presAssocID="{6DD49353-25F6-4B8F-8BE2-19A4F1523427}" presName="root" presStyleCnt="0">
        <dgm:presLayoutVars>
          <dgm:dir/>
          <dgm:resizeHandles val="exact"/>
        </dgm:presLayoutVars>
      </dgm:prSet>
      <dgm:spPr/>
      <dgm:t>
        <a:bodyPr/>
        <a:lstStyle/>
        <a:p>
          <a:endParaRPr lang="en-US"/>
        </a:p>
      </dgm:t>
    </dgm:pt>
    <dgm:pt modelId="{985CF6FE-0CB3-4E20-A7FB-35802B48C379}" type="pres">
      <dgm:prSet presAssocID="{6DD49353-25F6-4B8F-8BE2-19A4F1523427}" presName="container" presStyleCnt="0">
        <dgm:presLayoutVars>
          <dgm:dir/>
          <dgm:resizeHandles val="exact"/>
        </dgm:presLayoutVars>
      </dgm:prSet>
      <dgm:spPr/>
    </dgm:pt>
    <dgm:pt modelId="{D6EEFB9C-C436-4825-B6A3-51969F0AAE32}" type="pres">
      <dgm:prSet presAssocID="{C36B36A6-4364-4F46-9149-E663A78DBE58}" presName="compNode" presStyleCnt="0"/>
      <dgm:spPr/>
    </dgm:pt>
    <dgm:pt modelId="{7601EC7C-72E5-4D86-BBA8-9A0A04DF95A4}" type="pres">
      <dgm:prSet presAssocID="{C36B36A6-4364-4F46-9149-E663A78DBE58}" presName="iconBgRect" presStyleLbl="bgShp" presStyleIdx="0" presStyleCnt="4"/>
      <dgm:spPr/>
    </dgm:pt>
    <dgm:pt modelId="{8F342DA6-96CC-4288-AD9F-863F7B4FA0B3}" type="pres">
      <dgm:prSet presAssocID="{C36B36A6-4364-4F46-9149-E663A78DBE58}"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Laptop Secure"/>
        </a:ext>
      </dgm:extLst>
    </dgm:pt>
    <dgm:pt modelId="{92F4B435-C726-48BF-905D-79568165B95D}" type="pres">
      <dgm:prSet presAssocID="{C36B36A6-4364-4F46-9149-E663A78DBE58}" presName="spaceRect" presStyleCnt="0"/>
      <dgm:spPr/>
    </dgm:pt>
    <dgm:pt modelId="{2675BBF0-9582-4017-BDC5-D13CE68D4335}" type="pres">
      <dgm:prSet presAssocID="{C36B36A6-4364-4F46-9149-E663A78DBE58}" presName="textRect" presStyleLbl="revTx" presStyleIdx="0" presStyleCnt="4">
        <dgm:presLayoutVars>
          <dgm:chMax val="1"/>
          <dgm:chPref val="1"/>
        </dgm:presLayoutVars>
      </dgm:prSet>
      <dgm:spPr/>
      <dgm:t>
        <a:bodyPr/>
        <a:lstStyle/>
        <a:p>
          <a:endParaRPr lang="en-US"/>
        </a:p>
      </dgm:t>
    </dgm:pt>
    <dgm:pt modelId="{5774F469-98AF-4A3F-9B2F-36DE9407D7A1}" type="pres">
      <dgm:prSet presAssocID="{9FBD77C1-0426-455C-A17D-2F64709655C9}" presName="sibTrans" presStyleLbl="sibTrans2D1" presStyleIdx="0" presStyleCnt="0"/>
      <dgm:spPr/>
      <dgm:t>
        <a:bodyPr/>
        <a:lstStyle/>
        <a:p>
          <a:endParaRPr lang="en-US"/>
        </a:p>
      </dgm:t>
    </dgm:pt>
    <dgm:pt modelId="{EC6851C2-20AD-4B8A-802A-5FFBB65EA822}" type="pres">
      <dgm:prSet presAssocID="{00F023B1-3D02-4637-9AB1-0F283C3DF4A5}" presName="compNode" presStyleCnt="0"/>
      <dgm:spPr/>
    </dgm:pt>
    <dgm:pt modelId="{2A68B8EC-612E-44A8-B59A-CCA37D5CF926}" type="pres">
      <dgm:prSet presAssocID="{00F023B1-3D02-4637-9AB1-0F283C3DF4A5}" presName="iconBgRect" presStyleLbl="bgShp" presStyleIdx="1" presStyleCnt="4"/>
      <dgm:spPr/>
    </dgm:pt>
    <dgm:pt modelId="{545D201E-942B-4522-BC76-E4DE1AB76630}" type="pres">
      <dgm:prSet presAssocID="{00F023B1-3D02-4637-9AB1-0F283C3DF4A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Education"/>
        </a:ext>
      </dgm:extLst>
    </dgm:pt>
    <dgm:pt modelId="{60946283-328D-45BD-A3CA-D2083858644E}" type="pres">
      <dgm:prSet presAssocID="{00F023B1-3D02-4637-9AB1-0F283C3DF4A5}" presName="spaceRect" presStyleCnt="0"/>
      <dgm:spPr/>
    </dgm:pt>
    <dgm:pt modelId="{BB70657E-2D19-4F5A-B7D3-175D042FBCFC}" type="pres">
      <dgm:prSet presAssocID="{00F023B1-3D02-4637-9AB1-0F283C3DF4A5}" presName="textRect" presStyleLbl="revTx" presStyleIdx="1" presStyleCnt="4">
        <dgm:presLayoutVars>
          <dgm:chMax val="1"/>
          <dgm:chPref val="1"/>
        </dgm:presLayoutVars>
      </dgm:prSet>
      <dgm:spPr/>
      <dgm:t>
        <a:bodyPr/>
        <a:lstStyle/>
        <a:p>
          <a:endParaRPr lang="en-US"/>
        </a:p>
      </dgm:t>
    </dgm:pt>
    <dgm:pt modelId="{3C0ED4AF-0479-4170-B213-ED516FF17562}" type="pres">
      <dgm:prSet presAssocID="{F6146AB6-1B03-4382-8641-E226490FD760}" presName="sibTrans" presStyleLbl="sibTrans2D1" presStyleIdx="0" presStyleCnt="0"/>
      <dgm:spPr/>
      <dgm:t>
        <a:bodyPr/>
        <a:lstStyle/>
        <a:p>
          <a:endParaRPr lang="en-US"/>
        </a:p>
      </dgm:t>
    </dgm:pt>
    <dgm:pt modelId="{65082384-60B8-431E-ADE9-9C7E2F78805B}" type="pres">
      <dgm:prSet presAssocID="{D69C70D9-050B-4D40-9C8E-5A8AF789FABD}" presName="compNode" presStyleCnt="0"/>
      <dgm:spPr/>
    </dgm:pt>
    <dgm:pt modelId="{B8F57154-8EC9-4768-AA19-5EF9541F575B}" type="pres">
      <dgm:prSet presAssocID="{D69C70D9-050B-4D40-9C8E-5A8AF789FABD}" presName="iconBgRect" presStyleLbl="bgShp" presStyleIdx="2" presStyleCnt="4"/>
      <dgm:spPr/>
    </dgm:pt>
    <dgm:pt modelId="{0C7EF43F-812C-418C-91D7-97360F9752EF}" type="pres">
      <dgm:prSet presAssocID="{D69C70D9-050B-4D40-9C8E-5A8AF789FABD}"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Fabric Report Library"/>
        </a:ext>
      </dgm:extLst>
    </dgm:pt>
    <dgm:pt modelId="{706950FF-2628-4DB3-B13A-DF4BA278F030}" type="pres">
      <dgm:prSet presAssocID="{D69C70D9-050B-4D40-9C8E-5A8AF789FABD}" presName="spaceRect" presStyleCnt="0"/>
      <dgm:spPr/>
    </dgm:pt>
    <dgm:pt modelId="{CC15098B-A839-4C99-ADDA-147B4CBD653F}" type="pres">
      <dgm:prSet presAssocID="{D69C70D9-050B-4D40-9C8E-5A8AF789FABD}" presName="textRect" presStyleLbl="revTx" presStyleIdx="2" presStyleCnt="4">
        <dgm:presLayoutVars>
          <dgm:chMax val="1"/>
          <dgm:chPref val="1"/>
        </dgm:presLayoutVars>
      </dgm:prSet>
      <dgm:spPr/>
      <dgm:t>
        <a:bodyPr/>
        <a:lstStyle/>
        <a:p>
          <a:endParaRPr lang="en-US"/>
        </a:p>
      </dgm:t>
    </dgm:pt>
    <dgm:pt modelId="{36FF65AC-499E-4EF2-95D2-B8DE28A2F012}" type="pres">
      <dgm:prSet presAssocID="{7774D8CA-FD6D-4ABF-8FB2-57CCDD6BE383}" presName="sibTrans" presStyleLbl="sibTrans2D1" presStyleIdx="0" presStyleCnt="0"/>
      <dgm:spPr/>
      <dgm:t>
        <a:bodyPr/>
        <a:lstStyle/>
        <a:p>
          <a:endParaRPr lang="en-US"/>
        </a:p>
      </dgm:t>
    </dgm:pt>
    <dgm:pt modelId="{ABF55B82-50B2-4276-9B04-66BF9914390C}" type="pres">
      <dgm:prSet presAssocID="{86D5453A-55A2-4FBE-A3EF-4FC4F634773D}" presName="compNode" presStyleCnt="0"/>
      <dgm:spPr/>
    </dgm:pt>
    <dgm:pt modelId="{E601D69A-FE65-4903-8762-2FE0E43A754C}" type="pres">
      <dgm:prSet presAssocID="{86D5453A-55A2-4FBE-A3EF-4FC4F634773D}" presName="iconBgRect" presStyleLbl="bgShp" presStyleIdx="3" presStyleCnt="4"/>
      <dgm:spPr/>
    </dgm:pt>
    <dgm:pt modelId="{7D2C3181-AC1A-4478-8656-1C56D7C9BE7A}" type="pres">
      <dgm:prSet presAssocID="{86D5453A-55A2-4FBE-A3EF-4FC4F634773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a:noFill/>
        </a:ln>
      </dgm:spPr>
      <dgm:extLst>
        <a:ext uri="{E40237B7-FDA0-4F09-8148-C483321AD2D9}">
          <dgm14:cNvPr xmlns:dgm14="http://schemas.microsoft.com/office/drawing/2010/diagram" id="0" name="" descr="Arrow Rotate left"/>
        </a:ext>
      </dgm:extLst>
    </dgm:pt>
    <dgm:pt modelId="{DDBDD4F7-3731-4F4B-8786-6945F6E812AE}" type="pres">
      <dgm:prSet presAssocID="{86D5453A-55A2-4FBE-A3EF-4FC4F634773D}" presName="spaceRect" presStyleCnt="0"/>
      <dgm:spPr/>
    </dgm:pt>
    <dgm:pt modelId="{2B25FB6A-98F0-46E7-AD2A-E08F7DDF83B2}" type="pres">
      <dgm:prSet presAssocID="{86D5453A-55A2-4FBE-A3EF-4FC4F634773D}" presName="textRect" presStyleLbl="revTx" presStyleIdx="3" presStyleCnt="4">
        <dgm:presLayoutVars>
          <dgm:chMax val="1"/>
          <dgm:chPref val="1"/>
        </dgm:presLayoutVars>
      </dgm:prSet>
      <dgm:spPr/>
      <dgm:t>
        <a:bodyPr/>
        <a:lstStyle/>
        <a:p>
          <a:endParaRPr lang="en-US"/>
        </a:p>
      </dgm:t>
    </dgm:pt>
  </dgm:ptLst>
  <dgm:cxnLst>
    <dgm:cxn modelId="{11A088C9-8595-4FF9-879A-78F417E890E8}" type="presOf" srcId="{6DD49353-25F6-4B8F-8BE2-19A4F1523427}" destId="{98480DDE-D2F3-4B87-94B2-1C5B8F14992A}" srcOrd="0" destOrd="0" presId="urn:microsoft.com/office/officeart/2018/2/layout/IconCircleList"/>
    <dgm:cxn modelId="{B307CDE2-3C81-4CFD-9CC7-C26D51CAD948}" type="presOf" srcId="{9FBD77C1-0426-455C-A17D-2F64709655C9}" destId="{5774F469-98AF-4A3F-9B2F-36DE9407D7A1}" srcOrd="0" destOrd="0" presId="urn:microsoft.com/office/officeart/2018/2/layout/IconCircleList"/>
    <dgm:cxn modelId="{3E94A475-6AA9-4845-800A-ADED4B05423E}" type="presOf" srcId="{86D5453A-55A2-4FBE-A3EF-4FC4F634773D}" destId="{2B25FB6A-98F0-46E7-AD2A-E08F7DDF83B2}" srcOrd="0" destOrd="0" presId="urn:microsoft.com/office/officeart/2018/2/layout/IconCircleList"/>
    <dgm:cxn modelId="{8D582201-4358-49C8-83EB-22367BD3C45A}" srcId="{6DD49353-25F6-4B8F-8BE2-19A4F1523427}" destId="{86D5453A-55A2-4FBE-A3EF-4FC4F634773D}" srcOrd="3" destOrd="0" parTransId="{01847B26-75F1-4E8D-A1C9-5AAC186D59DE}" sibTransId="{D8C8A5E4-22B4-4704-ABA9-60EBB972BEE7}"/>
    <dgm:cxn modelId="{8827F08B-9E31-4B38-9F8D-E833604C31DB}" type="presOf" srcId="{7774D8CA-FD6D-4ABF-8FB2-57CCDD6BE383}" destId="{36FF65AC-499E-4EF2-95D2-B8DE28A2F012}" srcOrd="0" destOrd="0" presId="urn:microsoft.com/office/officeart/2018/2/layout/IconCircleList"/>
    <dgm:cxn modelId="{C80C1C22-C5A8-4832-A388-CA6485BDCAC0}" type="presOf" srcId="{C36B36A6-4364-4F46-9149-E663A78DBE58}" destId="{2675BBF0-9582-4017-BDC5-D13CE68D4335}" srcOrd="0" destOrd="0" presId="urn:microsoft.com/office/officeart/2018/2/layout/IconCircleList"/>
    <dgm:cxn modelId="{254DE6FF-B3B7-4891-B109-0912A3FF8913}" type="presOf" srcId="{F6146AB6-1B03-4382-8641-E226490FD760}" destId="{3C0ED4AF-0479-4170-B213-ED516FF17562}" srcOrd="0" destOrd="0" presId="urn:microsoft.com/office/officeart/2018/2/layout/IconCircleList"/>
    <dgm:cxn modelId="{D6614A50-5FD5-4363-A922-671BCC977033}" srcId="{6DD49353-25F6-4B8F-8BE2-19A4F1523427}" destId="{D69C70D9-050B-4D40-9C8E-5A8AF789FABD}" srcOrd="2" destOrd="0" parTransId="{9D814948-A940-4081-AA0E-0D0524717DF7}" sibTransId="{7774D8CA-FD6D-4ABF-8FB2-57CCDD6BE383}"/>
    <dgm:cxn modelId="{544D5B8F-126F-4D82-9586-9F7B9BBBB3BC}" type="presOf" srcId="{D69C70D9-050B-4D40-9C8E-5A8AF789FABD}" destId="{CC15098B-A839-4C99-ADDA-147B4CBD653F}" srcOrd="0" destOrd="0" presId="urn:microsoft.com/office/officeart/2018/2/layout/IconCircleList"/>
    <dgm:cxn modelId="{C8FCB2CA-F92C-4D6C-A4EF-C3B122D2232C}" type="presOf" srcId="{00F023B1-3D02-4637-9AB1-0F283C3DF4A5}" destId="{BB70657E-2D19-4F5A-B7D3-175D042FBCFC}" srcOrd="0" destOrd="0" presId="urn:microsoft.com/office/officeart/2018/2/layout/IconCircleList"/>
    <dgm:cxn modelId="{D19FFEF9-5477-4A49-BCC8-CBAC9D67BBD1}" srcId="{6DD49353-25F6-4B8F-8BE2-19A4F1523427}" destId="{C36B36A6-4364-4F46-9149-E663A78DBE58}" srcOrd="0" destOrd="0" parTransId="{17824478-14CD-4F3D-B18E-F0B1D2898791}" sibTransId="{9FBD77C1-0426-455C-A17D-2F64709655C9}"/>
    <dgm:cxn modelId="{51A9418E-DDAD-4A5B-B46C-CDA5FBB91606}" srcId="{6DD49353-25F6-4B8F-8BE2-19A4F1523427}" destId="{00F023B1-3D02-4637-9AB1-0F283C3DF4A5}" srcOrd="1" destOrd="0" parTransId="{B87E6453-8073-4E53-B21C-972EDB3748F7}" sibTransId="{F6146AB6-1B03-4382-8641-E226490FD760}"/>
    <dgm:cxn modelId="{F940402A-773E-477C-8DE0-9B549D4FA7D9}" type="presParOf" srcId="{98480DDE-D2F3-4B87-94B2-1C5B8F14992A}" destId="{985CF6FE-0CB3-4E20-A7FB-35802B48C379}" srcOrd="0" destOrd="0" presId="urn:microsoft.com/office/officeart/2018/2/layout/IconCircleList"/>
    <dgm:cxn modelId="{AC470C47-FA4D-4512-9704-42510F050800}" type="presParOf" srcId="{985CF6FE-0CB3-4E20-A7FB-35802B48C379}" destId="{D6EEFB9C-C436-4825-B6A3-51969F0AAE32}" srcOrd="0" destOrd="0" presId="urn:microsoft.com/office/officeart/2018/2/layout/IconCircleList"/>
    <dgm:cxn modelId="{7AFB8381-1AF0-4169-ABFC-2DB1E76B1314}" type="presParOf" srcId="{D6EEFB9C-C436-4825-B6A3-51969F0AAE32}" destId="{7601EC7C-72E5-4D86-BBA8-9A0A04DF95A4}" srcOrd="0" destOrd="0" presId="urn:microsoft.com/office/officeart/2018/2/layout/IconCircleList"/>
    <dgm:cxn modelId="{AB878FF9-04AB-4C1B-9375-6FA9D1AEC6DC}" type="presParOf" srcId="{D6EEFB9C-C436-4825-B6A3-51969F0AAE32}" destId="{8F342DA6-96CC-4288-AD9F-863F7B4FA0B3}" srcOrd="1" destOrd="0" presId="urn:microsoft.com/office/officeart/2018/2/layout/IconCircleList"/>
    <dgm:cxn modelId="{73366869-EAF4-465E-AA59-383F30B4BE5F}" type="presParOf" srcId="{D6EEFB9C-C436-4825-B6A3-51969F0AAE32}" destId="{92F4B435-C726-48BF-905D-79568165B95D}" srcOrd="2" destOrd="0" presId="urn:microsoft.com/office/officeart/2018/2/layout/IconCircleList"/>
    <dgm:cxn modelId="{07A36314-ECD9-4A71-952D-4A6214C4C65A}" type="presParOf" srcId="{D6EEFB9C-C436-4825-B6A3-51969F0AAE32}" destId="{2675BBF0-9582-4017-BDC5-D13CE68D4335}" srcOrd="3" destOrd="0" presId="urn:microsoft.com/office/officeart/2018/2/layout/IconCircleList"/>
    <dgm:cxn modelId="{65BC7DB9-9833-4476-827E-177CBD5374A9}" type="presParOf" srcId="{985CF6FE-0CB3-4E20-A7FB-35802B48C379}" destId="{5774F469-98AF-4A3F-9B2F-36DE9407D7A1}" srcOrd="1" destOrd="0" presId="urn:microsoft.com/office/officeart/2018/2/layout/IconCircleList"/>
    <dgm:cxn modelId="{8CA91CD7-5027-4AFE-B375-4699F3D29395}" type="presParOf" srcId="{985CF6FE-0CB3-4E20-A7FB-35802B48C379}" destId="{EC6851C2-20AD-4B8A-802A-5FFBB65EA822}" srcOrd="2" destOrd="0" presId="urn:microsoft.com/office/officeart/2018/2/layout/IconCircleList"/>
    <dgm:cxn modelId="{38CCBA71-F42C-472C-99F9-865F14AD10FC}" type="presParOf" srcId="{EC6851C2-20AD-4B8A-802A-5FFBB65EA822}" destId="{2A68B8EC-612E-44A8-B59A-CCA37D5CF926}" srcOrd="0" destOrd="0" presId="urn:microsoft.com/office/officeart/2018/2/layout/IconCircleList"/>
    <dgm:cxn modelId="{FCA7235B-0BA3-4618-8F74-16C905537DF3}" type="presParOf" srcId="{EC6851C2-20AD-4B8A-802A-5FFBB65EA822}" destId="{545D201E-942B-4522-BC76-E4DE1AB76630}" srcOrd="1" destOrd="0" presId="urn:microsoft.com/office/officeart/2018/2/layout/IconCircleList"/>
    <dgm:cxn modelId="{90F5D727-BE83-4486-B31F-0A49EDCF87E0}" type="presParOf" srcId="{EC6851C2-20AD-4B8A-802A-5FFBB65EA822}" destId="{60946283-328D-45BD-A3CA-D2083858644E}" srcOrd="2" destOrd="0" presId="urn:microsoft.com/office/officeart/2018/2/layout/IconCircleList"/>
    <dgm:cxn modelId="{9274F0E6-D171-46D2-92F6-61BA6EF451CE}" type="presParOf" srcId="{EC6851C2-20AD-4B8A-802A-5FFBB65EA822}" destId="{BB70657E-2D19-4F5A-B7D3-175D042FBCFC}" srcOrd="3" destOrd="0" presId="urn:microsoft.com/office/officeart/2018/2/layout/IconCircleList"/>
    <dgm:cxn modelId="{91ABEFE2-F4F8-4837-9AA0-C9056544544F}" type="presParOf" srcId="{985CF6FE-0CB3-4E20-A7FB-35802B48C379}" destId="{3C0ED4AF-0479-4170-B213-ED516FF17562}" srcOrd="3" destOrd="0" presId="urn:microsoft.com/office/officeart/2018/2/layout/IconCircleList"/>
    <dgm:cxn modelId="{ADD7B7AA-0013-4253-9A01-69BE381DFFFD}" type="presParOf" srcId="{985CF6FE-0CB3-4E20-A7FB-35802B48C379}" destId="{65082384-60B8-431E-ADE9-9C7E2F78805B}" srcOrd="4" destOrd="0" presId="urn:microsoft.com/office/officeart/2018/2/layout/IconCircleList"/>
    <dgm:cxn modelId="{CF7C49C3-C209-4E75-8C79-FCED64E4952C}" type="presParOf" srcId="{65082384-60B8-431E-ADE9-9C7E2F78805B}" destId="{B8F57154-8EC9-4768-AA19-5EF9541F575B}" srcOrd="0" destOrd="0" presId="urn:microsoft.com/office/officeart/2018/2/layout/IconCircleList"/>
    <dgm:cxn modelId="{D3963955-A246-4019-AB86-F2FB149BFC96}" type="presParOf" srcId="{65082384-60B8-431E-ADE9-9C7E2F78805B}" destId="{0C7EF43F-812C-418C-91D7-97360F9752EF}" srcOrd="1" destOrd="0" presId="urn:microsoft.com/office/officeart/2018/2/layout/IconCircleList"/>
    <dgm:cxn modelId="{B676A3B9-A25A-49CD-9FF5-8C9E76A1BE8F}" type="presParOf" srcId="{65082384-60B8-431E-ADE9-9C7E2F78805B}" destId="{706950FF-2628-4DB3-B13A-DF4BA278F030}" srcOrd="2" destOrd="0" presId="urn:microsoft.com/office/officeart/2018/2/layout/IconCircleList"/>
    <dgm:cxn modelId="{83577D2D-C2BE-4914-A836-46FAFE23232F}" type="presParOf" srcId="{65082384-60B8-431E-ADE9-9C7E2F78805B}" destId="{CC15098B-A839-4C99-ADDA-147B4CBD653F}" srcOrd="3" destOrd="0" presId="urn:microsoft.com/office/officeart/2018/2/layout/IconCircleList"/>
    <dgm:cxn modelId="{F7BB1C95-A786-4E18-9482-3B7C60CD687D}" type="presParOf" srcId="{985CF6FE-0CB3-4E20-A7FB-35802B48C379}" destId="{36FF65AC-499E-4EF2-95D2-B8DE28A2F012}" srcOrd="5" destOrd="0" presId="urn:microsoft.com/office/officeart/2018/2/layout/IconCircleList"/>
    <dgm:cxn modelId="{B852EC71-03F6-4F05-8246-D75ED095172A}" type="presParOf" srcId="{985CF6FE-0CB3-4E20-A7FB-35802B48C379}" destId="{ABF55B82-50B2-4276-9B04-66BF9914390C}" srcOrd="6" destOrd="0" presId="urn:microsoft.com/office/officeart/2018/2/layout/IconCircleList"/>
    <dgm:cxn modelId="{9CD71652-3C10-4450-AF5D-1D305AEEB3B0}" type="presParOf" srcId="{ABF55B82-50B2-4276-9B04-66BF9914390C}" destId="{E601D69A-FE65-4903-8762-2FE0E43A754C}" srcOrd="0" destOrd="0" presId="urn:microsoft.com/office/officeart/2018/2/layout/IconCircleList"/>
    <dgm:cxn modelId="{6DD8057C-EEF7-4F6D-B92C-C194AC42E749}" type="presParOf" srcId="{ABF55B82-50B2-4276-9B04-66BF9914390C}" destId="{7D2C3181-AC1A-4478-8656-1C56D7C9BE7A}" srcOrd="1" destOrd="0" presId="urn:microsoft.com/office/officeart/2018/2/layout/IconCircleList"/>
    <dgm:cxn modelId="{6E9B166D-908F-468F-9113-1E8449B4B350}" type="presParOf" srcId="{ABF55B82-50B2-4276-9B04-66BF9914390C}" destId="{DDBDD4F7-3731-4F4B-8786-6945F6E812AE}" srcOrd="2" destOrd="0" presId="urn:microsoft.com/office/officeart/2018/2/layout/IconCircleList"/>
    <dgm:cxn modelId="{A72222EB-43B5-4386-B536-D07ED461C687}" type="presParOf" srcId="{ABF55B82-50B2-4276-9B04-66BF9914390C}" destId="{2B25FB6A-98F0-46E7-AD2A-E08F7DDF83B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B4C866-07B6-4F27-927E-991E977144BA}"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D1C92DAB-7B78-4289-BBFC-EC15F5589026}">
      <dgm:prSet/>
      <dgm:spPr/>
      <dgm:t>
        <a:bodyPr/>
        <a:lstStyle/>
        <a:p>
          <a:r>
            <a:rPr lang="en-US" dirty="0"/>
            <a:t>Students engage in learning outside of the school day or in a summer program in an approved Career Launch programs can be claimed up to 1.20 AAFTE.</a:t>
          </a:r>
        </a:p>
      </dgm:t>
    </dgm:pt>
    <dgm:pt modelId="{1F39D320-702B-4765-804F-D17B2C790741}" type="parTrans" cxnId="{E6519888-A7F7-4BBD-8904-5D0C69025712}">
      <dgm:prSet/>
      <dgm:spPr/>
      <dgm:t>
        <a:bodyPr/>
        <a:lstStyle/>
        <a:p>
          <a:endParaRPr lang="en-US"/>
        </a:p>
      </dgm:t>
    </dgm:pt>
    <dgm:pt modelId="{A284BF07-9A8B-478C-853D-E08FA5C54EDE}" type="sibTrans" cxnId="{E6519888-A7F7-4BBD-8904-5D0C69025712}">
      <dgm:prSet/>
      <dgm:spPr/>
      <dgm:t>
        <a:bodyPr/>
        <a:lstStyle/>
        <a:p>
          <a:endParaRPr lang="en-US"/>
        </a:p>
      </dgm:t>
    </dgm:pt>
    <dgm:pt modelId="{6FECAC4B-81CF-478B-BEC6-C1D4D31590CF}">
      <dgm:prSet/>
      <dgm:spPr/>
      <dgm:t>
        <a:bodyPr/>
        <a:lstStyle/>
        <a:p>
          <a:r>
            <a:rPr lang="en-US"/>
            <a:t>Claimable enrollment must meet the requirements of Work Based Learning.  </a:t>
          </a:r>
        </a:p>
      </dgm:t>
    </dgm:pt>
    <dgm:pt modelId="{A582A050-3AB5-495C-A901-840515C239B7}" type="parTrans" cxnId="{1EC98E3A-75AF-4FAF-8284-D1F970443CC6}">
      <dgm:prSet/>
      <dgm:spPr/>
      <dgm:t>
        <a:bodyPr/>
        <a:lstStyle/>
        <a:p>
          <a:endParaRPr lang="en-US"/>
        </a:p>
      </dgm:t>
    </dgm:pt>
    <dgm:pt modelId="{5A76562E-2195-4627-90FC-3EF7F9486CF1}" type="sibTrans" cxnId="{1EC98E3A-75AF-4FAF-8284-D1F970443CC6}">
      <dgm:prSet/>
      <dgm:spPr/>
      <dgm:t>
        <a:bodyPr/>
        <a:lstStyle/>
        <a:p>
          <a:endParaRPr lang="en-US"/>
        </a:p>
      </dgm:t>
    </dgm:pt>
    <dgm:pt modelId="{D792A52D-7CCE-4357-A5F2-7D6F8E227DF1}">
      <dgm:prSet/>
      <dgm:spPr/>
      <dgm:t>
        <a:bodyPr/>
        <a:lstStyle/>
        <a:p>
          <a:r>
            <a:rPr lang="en-US" dirty="0"/>
            <a:t>iGrants will be used to report Career Launch enrollment.</a:t>
          </a:r>
        </a:p>
      </dgm:t>
    </dgm:pt>
    <dgm:pt modelId="{EF2929D4-DD31-4C19-BEFE-6387D6EF9560}" type="parTrans" cxnId="{13850B7B-EAFE-4B97-9124-4D375B2E0B3F}">
      <dgm:prSet/>
      <dgm:spPr/>
      <dgm:t>
        <a:bodyPr/>
        <a:lstStyle/>
        <a:p>
          <a:endParaRPr lang="en-US"/>
        </a:p>
      </dgm:t>
    </dgm:pt>
    <dgm:pt modelId="{9BFE4A95-3C22-4608-B905-69E8F25C6678}" type="sibTrans" cxnId="{13850B7B-EAFE-4B97-9124-4D375B2E0B3F}">
      <dgm:prSet/>
      <dgm:spPr/>
      <dgm:t>
        <a:bodyPr/>
        <a:lstStyle/>
        <a:p>
          <a:endParaRPr lang="en-US"/>
        </a:p>
      </dgm:t>
    </dgm:pt>
    <dgm:pt modelId="{91D9C8A3-0600-4914-8B27-43079EFFEC0A}" type="pres">
      <dgm:prSet presAssocID="{A5B4C866-07B6-4F27-927E-991E977144BA}" presName="vert0" presStyleCnt="0">
        <dgm:presLayoutVars>
          <dgm:dir/>
          <dgm:animOne val="branch"/>
          <dgm:animLvl val="lvl"/>
        </dgm:presLayoutVars>
      </dgm:prSet>
      <dgm:spPr/>
      <dgm:t>
        <a:bodyPr/>
        <a:lstStyle/>
        <a:p>
          <a:endParaRPr lang="en-US"/>
        </a:p>
      </dgm:t>
    </dgm:pt>
    <dgm:pt modelId="{7B25C35F-C46A-4933-96F0-4BC4F7E9D3CD}" type="pres">
      <dgm:prSet presAssocID="{D1C92DAB-7B78-4289-BBFC-EC15F5589026}" presName="thickLine" presStyleLbl="alignNode1" presStyleIdx="0" presStyleCnt="3"/>
      <dgm:spPr/>
    </dgm:pt>
    <dgm:pt modelId="{CE767908-CB4A-4C8D-95E5-4AD75ED406E9}" type="pres">
      <dgm:prSet presAssocID="{D1C92DAB-7B78-4289-BBFC-EC15F5589026}" presName="horz1" presStyleCnt="0"/>
      <dgm:spPr/>
    </dgm:pt>
    <dgm:pt modelId="{308DAC62-8D84-4F83-8434-B55811AD3F5B}" type="pres">
      <dgm:prSet presAssocID="{D1C92DAB-7B78-4289-BBFC-EC15F5589026}" presName="tx1" presStyleLbl="revTx" presStyleIdx="0" presStyleCnt="3"/>
      <dgm:spPr/>
      <dgm:t>
        <a:bodyPr/>
        <a:lstStyle/>
        <a:p>
          <a:endParaRPr lang="en-US"/>
        </a:p>
      </dgm:t>
    </dgm:pt>
    <dgm:pt modelId="{E0336F40-D308-4D4C-9FBE-545C7AFF39D2}" type="pres">
      <dgm:prSet presAssocID="{D1C92DAB-7B78-4289-BBFC-EC15F5589026}" presName="vert1" presStyleCnt="0"/>
      <dgm:spPr/>
    </dgm:pt>
    <dgm:pt modelId="{347086C8-4B8B-44CF-9505-DB4C1277784D}" type="pres">
      <dgm:prSet presAssocID="{6FECAC4B-81CF-478B-BEC6-C1D4D31590CF}" presName="thickLine" presStyleLbl="alignNode1" presStyleIdx="1" presStyleCnt="3"/>
      <dgm:spPr/>
    </dgm:pt>
    <dgm:pt modelId="{CD69C014-34F9-4DFC-9980-A62D4E651F9B}" type="pres">
      <dgm:prSet presAssocID="{6FECAC4B-81CF-478B-BEC6-C1D4D31590CF}" presName="horz1" presStyleCnt="0"/>
      <dgm:spPr/>
    </dgm:pt>
    <dgm:pt modelId="{2E9A3DC7-10EF-4C0E-866E-52025A31DD34}" type="pres">
      <dgm:prSet presAssocID="{6FECAC4B-81CF-478B-BEC6-C1D4D31590CF}" presName="tx1" presStyleLbl="revTx" presStyleIdx="1" presStyleCnt="3" custLinFactNeighborY="4609"/>
      <dgm:spPr/>
      <dgm:t>
        <a:bodyPr/>
        <a:lstStyle/>
        <a:p>
          <a:endParaRPr lang="en-US"/>
        </a:p>
      </dgm:t>
    </dgm:pt>
    <dgm:pt modelId="{57F97C60-5B52-47FE-9F4B-264110388039}" type="pres">
      <dgm:prSet presAssocID="{6FECAC4B-81CF-478B-BEC6-C1D4D31590CF}" presName="vert1" presStyleCnt="0"/>
      <dgm:spPr/>
    </dgm:pt>
    <dgm:pt modelId="{DB9FD1DD-DE5A-4DAA-9678-C1BCCE0A8667}" type="pres">
      <dgm:prSet presAssocID="{D792A52D-7CCE-4357-A5F2-7D6F8E227DF1}" presName="thickLine" presStyleLbl="alignNode1" presStyleIdx="2" presStyleCnt="3"/>
      <dgm:spPr/>
    </dgm:pt>
    <dgm:pt modelId="{60220B25-35F6-4B60-A49C-F2568D5C3C29}" type="pres">
      <dgm:prSet presAssocID="{D792A52D-7CCE-4357-A5F2-7D6F8E227DF1}" presName="horz1" presStyleCnt="0"/>
      <dgm:spPr/>
    </dgm:pt>
    <dgm:pt modelId="{FBE0AD03-6136-47BE-B582-A65F1B5C530B}" type="pres">
      <dgm:prSet presAssocID="{D792A52D-7CCE-4357-A5F2-7D6F8E227DF1}" presName="tx1" presStyleLbl="revTx" presStyleIdx="2" presStyleCnt="3" custScaleY="82733" custLinFactNeighborY="10022"/>
      <dgm:spPr/>
      <dgm:t>
        <a:bodyPr/>
        <a:lstStyle/>
        <a:p>
          <a:endParaRPr lang="en-US"/>
        </a:p>
      </dgm:t>
    </dgm:pt>
    <dgm:pt modelId="{8A7EC401-0555-40D7-A186-5403F3148249}" type="pres">
      <dgm:prSet presAssocID="{D792A52D-7CCE-4357-A5F2-7D6F8E227DF1}" presName="vert1" presStyleCnt="0"/>
      <dgm:spPr/>
    </dgm:pt>
  </dgm:ptLst>
  <dgm:cxnLst>
    <dgm:cxn modelId="{FE8D82E0-A86B-4084-A297-E60369BEE71B}" type="presOf" srcId="{D792A52D-7CCE-4357-A5F2-7D6F8E227DF1}" destId="{FBE0AD03-6136-47BE-B582-A65F1B5C530B}" srcOrd="0" destOrd="0" presId="urn:microsoft.com/office/officeart/2008/layout/LinedList"/>
    <dgm:cxn modelId="{13850B7B-EAFE-4B97-9124-4D375B2E0B3F}" srcId="{A5B4C866-07B6-4F27-927E-991E977144BA}" destId="{D792A52D-7CCE-4357-A5F2-7D6F8E227DF1}" srcOrd="2" destOrd="0" parTransId="{EF2929D4-DD31-4C19-BEFE-6387D6EF9560}" sibTransId="{9BFE4A95-3C22-4608-B905-69E8F25C6678}"/>
    <dgm:cxn modelId="{3E6C5D0A-14D8-41A2-B474-F0C2D20A494C}" type="presOf" srcId="{6FECAC4B-81CF-478B-BEC6-C1D4D31590CF}" destId="{2E9A3DC7-10EF-4C0E-866E-52025A31DD34}" srcOrd="0" destOrd="0" presId="urn:microsoft.com/office/officeart/2008/layout/LinedList"/>
    <dgm:cxn modelId="{1EC98E3A-75AF-4FAF-8284-D1F970443CC6}" srcId="{A5B4C866-07B6-4F27-927E-991E977144BA}" destId="{6FECAC4B-81CF-478B-BEC6-C1D4D31590CF}" srcOrd="1" destOrd="0" parTransId="{A582A050-3AB5-495C-A901-840515C239B7}" sibTransId="{5A76562E-2195-4627-90FC-3EF7F9486CF1}"/>
    <dgm:cxn modelId="{D474E492-8994-4A2A-BBF5-805590999A05}" type="presOf" srcId="{D1C92DAB-7B78-4289-BBFC-EC15F5589026}" destId="{308DAC62-8D84-4F83-8434-B55811AD3F5B}" srcOrd="0" destOrd="0" presId="urn:microsoft.com/office/officeart/2008/layout/LinedList"/>
    <dgm:cxn modelId="{E6519888-A7F7-4BBD-8904-5D0C69025712}" srcId="{A5B4C866-07B6-4F27-927E-991E977144BA}" destId="{D1C92DAB-7B78-4289-BBFC-EC15F5589026}" srcOrd="0" destOrd="0" parTransId="{1F39D320-702B-4765-804F-D17B2C790741}" sibTransId="{A284BF07-9A8B-478C-853D-E08FA5C54EDE}"/>
    <dgm:cxn modelId="{F3FFAC79-9175-4105-8FD8-39202E495D85}" type="presOf" srcId="{A5B4C866-07B6-4F27-927E-991E977144BA}" destId="{91D9C8A3-0600-4914-8B27-43079EFFEC0A}" srcOrd="0" destOrd="0" presId="urn:microsoft.com/office/officeart/2008/layout/LinedList"/>
    <dgm:cxn modelId="{4FBA8147-68AA-479F-A000-F8477603A337}" type="presParOf" srcId="{91D9C8A3-0600-4914-8B27-43079EFFEC0A}" destId="{7B25C35F-C46A-4933-96F0-4BC4F7E9D3CD}" srcOrd="0" destOrd="0" presId="urn:microsoft.com/office/officeart/2008/layout/LinedList"/>
    <dgm:cxn modelId="{BACC7EDA-4B4A-4E3F-866E-64FF29D8E85A}" type="presParOf" srcId="{91D9C8A3-0600-4914-8B27-43079EFFEC0A}" destId="{CE767908-CB4A-4C8D-95E5-4AD75ED406E9}" srcOrd="1" destOrd="0" presId="urn:microsoft.com/office/officeart/2008/layout/LinedList"/>
    <dgm:cxn modelId="{0473427A-A288-4864-BBE8-A9EA1EF32EE5}" type="presParOf" srcId="{CE767908-CB4A-4C8D-95E5-4AD75ED406E9}" destId="{308DAC62-8D84-4F83-8434-B55811AD3F5B}" srcOrd="0" destOrd="0" presId="urn:microsoft.com/office/officeart/2008/layout/LinedList"/>
    <dgm:cxn modelId="{AE11007D-ED0C-4C4F-BBFA-4527526D7F29}" type="presParOf" srcId="{CE767908-CB4A-4C8D-95E5-4AD75ED406E9}" destId="{E0336F40-D308-4D4C-9FBE-545C7AFF39D2}" srcOrd="1" destOrd="0" presId="urn:microsoft.com/office/officeart/2008/layout/LinedList"/>
    <dgm:cxn modelId="{1226A93F-E24A-41C8-9046-40AB35195E79}" type="presParOf" srcId="{91D9C8A3-0600-4914-8B27-43079EFFEC0A}" destId="{347086C8-4B8B-44CF-9505-DB4C1277784D}" srcOrd="2" destOrd="0" presId="urn:microsoft.com/office/officeart/2008/layout/LinedList"/>
    <dgm:cxn modelId="{356B710D-0855-4584-B1A8-CEC80FF81F77}" type="presParOf" srcId="{91D9C8A3-0600-4914-8B27-43079EFFEC0A}" destId="{CD69C014-34F9-4DFC-9980-A62D4E651F9B}" srcOrd="3" destOrd="0" presId="urn:microsoft.com/office/officeart/2008/layout/LinedList"/>
    <dgm:cxn modelId="{3BBB16E5-6383-4ADC-A14C-8DA68DF11691}" type="presParOf" srcId="{CD69C014-34F9-4DFC-9980-A62D4E651F9B}" destId="{2E9A3DC7-10EF-4C0E-866E-52025A31DD34}" srcOrd="0" destOrd="0" presId="urn:microsoft.com/office/officeart/2008/layout/LinedList"/>
    <dgm:cxn modelId="{2A6F95BD-E036-4843-8483-0E43D409FD38}" type="presParOf" srcId="{CD69C014-34F9-4DFC-9980-A62D4E651F9B}" destId="{57F97C60-5B52-47FE-9F4B-264110388039}" srcOrd="1" destOrd="0" presId="urn:microsoft.com/office/officeart/2008/layout/LinedList"/>
    <dgm:cxn modelId="{549DADEE-940B-49D7-9A27-3A3B950E7240}" type="presParOf" srcId="{91D9C8A3-0600-4914-8B27-43079EFFEC0A}" destId="{DB9FD1DD-DE5A-4DAA-9678-C1BCCE0A8667}" srcOrd="4" destOrd="0" presId="urn:microsoft.com/office/officeart/2008/layout/LinedList"/>
    <dgm:cxn modelId="{49332121-34A0-43DD-AB6F-3B6AA89FD198}" type="presParOf" srcId="{91D9C8A3-0600-4914-8B27-43079EFFEC0A}" destId="{60220B25-35F6-4B60-A49C-F2568D5C3C29}" srcOrd="5" destOrd="0" presId="urn:microsoft.com/office/officeart/2008/layout/LinedList"/>
    <dgm:cxn modelId="{90B27E9C-BA70-4F06-8FD3-476A60BC397D}" type="presParOf" srcId="{60220B25-35F6-4B60-A49C-F2568D5C3C29}" destId="{FBE0AD03-6136-47BE-B582-A65F1B5C530B}" srcOrd="0" destOrd="0" presId="urn:microsoft.com/office/officeart/2008/layout/LinedList"/>
    <dgm:cxn modelId="{23A5B00A-A0FC-4B33-AACD-4CFAF6C43103}" type="presParOf" srcId="{60220B25-35F6-4B60-A49C-F2568D5C3C29}" destId="{8A7EC401-0555-40D7-A186-5403F314824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B9B2AF-C058-40C7-83D7-7D69F83BD30F}"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D79BC259-DABB-4996-AA96-6660135BE406}">
      <dgm:prSet/>
      <dgm:spPr/>
      <dgm:t>
        <a:bodyPr/>
        <a:lstStyle/>
        <a:p>
          <a:pPr>
            <a:defRPr b="1"/>
          </a:pPr>
          <a:r>
            <a:rPr lang="en-US"/>
            <a:t>K-3 Class Size Compliance still in effect for SY 2020-21</a:t>
          </a:r>
        </a:p>
      </dgm:t>
    </dgm:pt>
    <dgm:pt modelId="{CBFF4339-F171-4F55-B1CE-B4F8098049B8}" type="parTrans" cxnId="{EC9DDFAA-E5FA-41B7-BF40-04B24274CC22}">
      <dgm:prSet/>
      <dgm:spPr/>
      <dgm:t>
        <a:bodyPr/>
        <a:lstStyle/>
        <a:p>
          <a:endParaRPr lang="en-US"/>
        </a:p>
      </dgm:t>
    </dgm:pt>
    <dgm:pt modelId="{13335842-3A4C-4C92-8C2D-FCC1A548EBB0}" type="sibTrans" cxnId="{EC9DDFAA-E5FA-41B7-BF40-04B24274CC22}">
      <dgm:prSet/>
      <dgm:spPr/>
      <dgm:t>
        <a:bodyPr/>
        <a:lstStyle/>
        <a:p>
          <a:endParaRPr lang="en-US"/>
        </a:p>
      </dgm:t>
    </dgm:pt>
    <dgm:pt modelId="{F3A01CDD-8B0E-4302-A413-B1F22514D93A}">
      <dgm:prSet/>
      <dgm:spPr/>
      <dgm:t>
        <a:bodyPr/>
        <a:lstStyle/>
        <a:p>
          <a:pPr>
            <a:defRPr b="1"/>
          </a:pPr>
          <a:r>
            <a:rPr lang="en-US"/>
            <a:t>Teachers included in the calculation are defined as duty roots 31,33, 34, 52, and 63 in programs 01 and a portion of those in program 21.</a:t>
          </a:r>
        </a:p>
      </dgm:t>
    </dgm:pt>
    <dgm:pt modelId="{8CEC125A-783D-4279-99E3-39B5E7F342C4}" type="parTrans" cxnId="{C6835EBF-078A-4031-A899-12E72237B107}">
      <dgm:prSet/>
      <dgm:spPr/>
      <dgm:t>
        <a:bodyPr/>
        <a:lstStyle/>
        <a:p>
          <a:endParaRPr lang="en-US"/>
        </a:p>
      </dgm:t>
    </dgm:pt>
    <dgm:pt modelId="{C708468B-B907-4038-B66F-B97991EF041D}" type="sibTrans" cxnId="{C6835EBF-078A-4031-A899-12E72237B107}">
      <dgm:prSet/>
      <dgm:spPr/>
      <dgm:t>
        <a:bodyPr/>
        <a:lstStyle/>
        <a:p>
          <a:endParaRPr lang="en-US"/>
        </a:p>
      </dgm:t>
    </dgm:pt>
    <dgm:pt modelId="{25B1F2A9-28EF-4373-BAE8-8F314E158AAA}">
      <dgm:prSet/>
      <dgm:spPr/>
      <dgm:t>
        <a:bodyPr/>
        <a:lstStyle/>
        <a:p>
          <a:pPr>
            <a:defRPr b="1"/>
          </a:pPr>
          <a:r>
            <a:rPr lang="en-US"/>
            <a:t>K-3 class size estimation tool available on SAFS website.</a:t>
          </a:r>
        </a:p>
      </dgm:t>
    </dgm:pt>
    <dgm:pt modelId="{E990B51F-371E-4371-8370-6B8EDF82D8EB}" type="parTrans" cxnId="{097EEBB9-79F6-41C8-A43E-A91CA65D961F}">
      <dgm:prSet/>
      <dgm:spPr/>
      <dgm:t>
        <a:bodyPr/>
        <a:lstStyle/>
        <a:p>
          <a:endParaRPr lang="en-US"/>
        </a:p>
      </dgm:t>
    </dgm:pt>
    <dgm:pt modelId="{F57BDF2B-318A-4671-9323-CC438150BCB0}" type="sibTrans" cxnId="{097EEBB9-79F6-41C8-A43E-A91CA65D961F}">
      <dgm:prSet/>
      <dgm:spPr/>
      <dgm:t>
        <a:bodyPr/>
        <a:lstStyle/>
        <a:p>
          <a:endParaRPr lang="en-US"/>
        </a:p>
      </dgm:t>
    </dgm:pt>
    <dgm:pt modelId="{E1BE7D5E-33E1-4EAC-A70B-903AF48D3E92}">
      <dgm:prSet/>
      <dgm:spPr/>
      <dgm:t>
        <a:bodyPr/>
        <a:lstStyle/>
        <a:p>
          <a:pPr>
            <a:defRPr b="1"/>
          </a:pPr>
          <a:r>
            <a:rPr lang="en-US"/>
            <a:t>Calculation is performed three times: January, March, &amp; June</a:t>
          </a:r>
        </a:p>
      </dgm:t>
    </dgm:pt>
    <dgm:pt modelId="{9461BF08-08EA-4D88-B66B-8DCBA176535F}" type="parTrans" cxnId="{DFF26E73-A9C9-4E8F-B0B3-C7D23C3FF4F6}">
      <dgm:prSet/>
      <dgm:spPr/>
      <dgm:t>
        <a:bodyPr/>
        <a:lstStyle/>
        <a:p>
          <a:endParaRPr lang="en-US"/>
        </a:p>
      </dgm:t>
    </dgm:pt>
    <dgm:pt modelId="{66B1B758-EC5D-455A-97F2-EEF06C7C5DF7}" type="sibTrans" cxnId="{DFF26E73-A9C9-4E8F-B0B3-C7D23C3FF4F6}">
      <dgm:prSet/>
      <dgm:spPr/>
      <dgm:t>
        <a:bodyPr/>
        <a:lstStyle/>
        <a:p>
          <a:endParaRPr lang="en-US"/>
        </a:p>
      </dgm:t>
    </dgm:pt>
    <dgm:pt modelId="{923F9C93-C122-4781-9A95-DA1714ABB122}">
      <dgm:prSet/>
      <dgm:spPr/>
      <dgm:t>
        <a:bodyPr/>
        <a:lstStyle/>
        <a:p>
          <a:pPr>
            <a:defRPr b="1"/>
          </a:pPr>
          <a:r>
            <a:rPr lang="en-US"/>
            <a:t>Compliance Reports will be attached to each Apportionment Report when calculated</a:t>
          </a:r>
        </a:p>
      </dgm:t>
    </dgm:pt>
    <dgm:pt modelId="{1CE5B240-300A-4CE8-9134-5EAC4C5BB070}" type="parTrans" cxnId="{0948901A-140A-4FE3-8931-073085D62A0D}">
      <dgm:prSet/>
      <dgm:spPr/>
      <dgm:t>
        <a:bodyPr/>
        <a:lstStyle/>
        <a:p>
          <a:endParaRPr lang="en-US"/>
        </a:p>
      </dgm:t>
    </dgm:pt>
    <dgm:pt modelId="{B91F9F95-859D-410D-A5C4-4E63EC52E5FF}" type="sibTrans" cxnId="{0948901A-140A-4FE3-8931-073085D62A0D}">
      <dgm:prSet/>
      <dgm:spPr/>
      <dgm:t>
        <a:bodyPr/>
        <a:lstStyle/>
        <a:p>
          <a:endParaRPr lang="en-US"/>
        </a:p>
      </dgm:t>
    </dgm:pt>
    <dgm:pt modelId="{FC5EF4AF-1368-483F-A240-C04A88D92A0B}">
      <dgm:prSet/>
      <dgm:spPr/>
      <dgm:t>
        <a:bodyPr/>
        <a:lstStyle/>
        <a:p>
          <a:r>
            <a:rPr lang="en-US"/>
            <a:t>Previous reports can be found on the Apportionment Notes section of the SAFS website </a:t>
          </a:r>
          <a:r>
            <a:rPr lang="en-US">
              <a:hlinkClick xmlns:r="http://schemas.openxmlformats.org/officeDocument/2006/relationships" r:id="rId1"/>
            </a:rPr>
            <a:t>https://www.k12.wa.us/policy-funding/school-apportionment/safs-report-api/apportionment-attachments</a:t>
          </a:r>
          <a:endParaRPr lang="en-US"/>
        </a:p>
      </dgm:t>
    </dgm:pt>
    <dgm:pt modelId="{1BF8FAF0-F5AF-4022-A163-475BCA5766C0}" type="parTrans" cxnId="{280AB4F8-6792-4E84-B4B8-36755B85EAD7}">
      <dgm:prSet/>
      <dgm:spPr/>
      <dgm:t>
        <a:bodyPr/>
        <a:lstStyle/>
        <a:p>
          <a:endParaRPr lang="en-US"/>
        </a:p>
      </dgm:t>
    </dgm:pt>
    <dgm:pt modelId="{79093A15-2D57-4C6C-BDF2-7B0323D01754}" type="sibTrans" cxnId="{280AB4F8-6792-4E84-B4B8-36755B85EAD7}">
      <dgm:prSet/>
      <dgm:spPr/>
      <dgm:t>
        <a:bodyPr/>
        <a:lstStyle/>
        <a:p>
          <a:endParaRPr lang="en-US"/>
        </a:p>
      </dgm:t>
    </dgm:pt>
    <dgm:pt modelId="{45DA8E7B-8982-48D5-A8E5-1FE8192D6E2A}" type="pres">
      <dgm:prSet presAssocID="{70B9B2AF-C058-40C7-83D7-7D69F83BD30F}" presName="root" presStyleCnt="0">
        <dgm:presLayoutVars>
          <dgm:dir/>
          <dgm:resizeHandles val="exact"/>
        </dgm:presLayoutVars>
      </dgm:prSet>
      <dgm:spPr/>
      <dgm:t>
        <a:bodyPr/>
        <a:lstStyle/>
        <a:p>
          <a:endParaRPr lang="en-US"/>
        </a:p>
      </dgm:t>
    </dgm:pt>
    <dgm:pt modelId="{FCA2A8DA-D085-4F03-A38D-ABDC5058BBBD}" type="pres">
      <dgm:prSet presAssocID="{D79BC259-DABB-4996-AA96-6660135BE406}" presName="compNode" presStyleCnt="0"/>
      <dgm:spPr/>
    </dgm:pt>
    <dgm:pt modelId="{14F86DF5-F155-4F17-85EF-4DDBBCD8BC83}" type="pres">
      <dgm:prSet presAssocID="{D79BC259-DABB-4996-AA96-6660135BE406}" presName="iconRect" presStyleLbl="node1" presStyleIdx="0" presStyleCnt="5"/>
      <dgm:spPr>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dgm:spPr>
      <dgm:extLst>
        <a:ext uri="{E40237B7-FDA0-4F09-8148-C483321AD2D9}">
          <dgm14:cNvPr xmlns:dgm14="http://schemas.microsoft.com/office/drawing/2010/diagram" id="0" name="" descr="Robot"/>
        </a:ext>
      </dgm:extLst>
    </dgm:pt>
    <dgm:pt modelId="{589A69A2-6C7B-42B8-8A01-1868711422C7}" type="pres">
      <dgm:prSet presAssocID="{D79BC259-DABB-4996-AA96-6660135BE406}" presName="iconSpace" presStyleCnt="0"/>
      <dgm:spPr/>
    </dgm:pt>
    <dgm:pt modelId="{815C9A1B-3D3D-4E17-B646-A04EF79C19AA}" type="pres">
      <dgm:prSet presAssocID="{D79BC259-DABB-4996-AA96-6660135BE406}" presName="parTx" presStyleLbl="revTx" presStyleIdx="0" presStyleCnt="10">
        <dgm:presLayoutVars>
          <dgm:chMax val="0"/>
          <dgm:chPref val="0"/>
        </dgm:presLayoutVars>
      </dgm:prSet>
      <dgm:spPr/>
      <dgm:t>
        <a:bodyPr/>
        <a:lstStyle/>
        <a:p>
          <a:endParaRPr lang="en-US"/>
        </a:p>
      </dgm:t>
    </dgm:pt>
    <dgm:pt modelId="{CE381BD5-2270-42CE-8BD3-9E4A1D786C48}" type="pres">
      <dgm:prSet presAssocID="{D79BC259-DABB-4996-AA96-6660135BE406}" presName="txSpace" presStyleCnt="0"/>
      <dgm:spPr/>
    </dgm:pt>
    <dgm:pt modelId="{294A7CF8-A5BD-4366-99FF-065298AD9191}" type="pres">
      <dgm:prSet presAssocID="{D79BC259-DABB-4996-AA96-6660135BE406}" presName="desTx" presStyleLbl="revTx" presStyleIdx="1" presStyleCnt="10">
        <dgm:presLayoutVars/>
      </dgm:prSet>
      <dgm:spPr/>
    </dgm:pt>
    <dgm:pt modelId="{4D29ED66-C5F8-4D9D-9283-A6DFBEB13EDF}" type="pres">
      <dgm:prSet presAssocID="{13335842-3A4C-4C92-8C2D-FCC1A548EBB0}" presName="sibTrans" presStyleCnt="0"/>
      <dgm:spPr/>
    </dgm:pt>
    <dgm:pt modelId="{A5DAC379-A58B-4947-97FE-84209703F6C8}" type="pres">
      <dgm:prSet presAssocID="{F3A01CDD-8B0E-4302-A413-B1F22514D93A}" presName="compNode" presStyleCnt="0"/>
      <dgm:spPr/>
    </dgm:pt>
    <dgm:pt modelId="{2D920B97-47D2-46F9-A1A9-F547B6664B79}" type="pres">
      <dgm:prSet presAssocID="{F3A01CDD-8B0E-4302-A413-B1F22514D93A}" presName="iconRect" presStyleLbl="node1" presStyleIdx="1" presStyleCnt="5"/>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dgm:spPr>
      <dgm:extLst>
        <a:ext uri="{E40237B7-FDA0-4F09-8148-C483321AD2D9}">
          <dgm14:cNvPr xmlns:dgm14="http://schemas.microsoft.com/office/drawing/2010/diagram" id="0" name="" descr="Fingerprint"/>
        </a:ext>
      </dgm:extLst>
    </dgm:pt>
    <dgm:pt modelId="{E9ED65C6-0195-42FC-AA7E-6E83EF4ED3CF}" type="pres">
      <dgm:prSet presAssocID="{F3A01CDD-8B0E-4302-A413-B1F22514D93A}" presName="iconSpace" presStyleCnt="0"/>
      <dgm:spPr/>
    </dgm:pt>
    <dgm:pt modelId="{39F61D45-EBD8-4CD1-BA97-0C68915F9B72}" type="pres">
      <dgm:prSet presAssocID="{F3A01CDD-8B0E-4302-A413-B1F22514D93A}" presName="parTx" presStyleLbl="revTx" presStyleIdx="2" presStyleCnt="10">
        <dgm:presLayoutVars>
          <dgm:chMax val="0"/>
          <dgm:chPref val="0"/>
        </dgm:presLayoutVars>
      </dgm:prSet>
      <dgm:spPr/>
      <dgm:t>
        <a:bodyPr/>
        <a:lstStyle/>
        <a:p>
          <a:endParaRPr lang="en-US"/>
        </a:p>
      </dgm:t>
    </dgm:pt>
    <dgm:pt modelId="{8D265A01-475F-45BB-B2D0-7E33A718B982}" type="pres">
      <dgm:prSet presAssocID="{F3A01CDD-8B0E-4302-A413-B1F22514D93A}" presName="txSpace" presStyleCnt="0"/>
      <dgm:spPr/>
    </dgm:pt>
    <dgm:pt modelId="{3F5F3C70-570B-42C9-A77D-3CBE624B6E3C}" type="pres">
      <dgm:prSet presAssocID="{F3A01CDD-8B0E-4302-A413-B1F22514D93A}" presName="desTx" presStyleLbl="revTx" presStyleIdx="3" presStyleCnt="10">
        <dgm:presLayoutVars/>
      </dgm:prSet>
      <dgm:spPr/>
    </dgm:pt>
    <dgm:pt modelId="{89AD578B-49BC-41F7-AC2B-476289647375}" type="pres">
      <dgm:prSet presAssocID="{C708468B-B907-4038-B66F-B97991EF041D}" presName="sibTrans" presStyleCnt="0"/>
      <dgm:spPr/>
    </dgm:pt>
    <dgm:pt modelId="{0F3E5E6C-D401-490A-AEC5-82C1CC49CEDD}" type="pres">
      <dgm:prSet presAssocID="{25B1F2A9-28EF-4373-BAE8-8F314E158AAA}" presName="compNode" presStyleCnt="0"/>
      <dgm:spPr/>
    </dgm:pt>
    <dgm:pt modelId="{9ED44262-03E9-4A70-9F84-97AA98EA239D}" type="pres">
      <dgm:prSet presAssocID="{25B1F2A9-28EF-4373-BAE8-8F314E158AAA}" presName="iconRect" presStyleLbl="node1" presStyleIdx="2" presStyleCnt="5"/>
      <dgm:spPr>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dgm:spPr>
      <dgm:extLst>
        <a:ext uri="{E40237B7-FDA0-4F09-8148-C483321AD2D9}">
          <dgm14:cNvPr xmlns:dgm14="http://schemas.microsoft.com/office/drawing/2010/diagram" id="0" name="" descr="Asterisk"/>
        </a:ext>
      </dgm:extLst>
    </dgm:pt>
    <dgm:pt modelId="{5ADB5FD3-761C-41FE-AD6E-43FA40ED59B7}" type="pres">
      <dgm:prSet presAssocID="{25B1F2A9-28EF-4373-BAE8-8F314E158AAA}" presName="iconSpace" presStyleCnt="0"/>
      <dgm:spPr/>
    </dgm:pt>
    <dgm:pt modelId="{DC7B4A12-903D-4795-870C-6DF6F1850FEF}" type="pres">
      <dgm:prSet presAssocID="{25B1F2A9-28EF-4373-BAE8-8F314E158AAA}" presName="parTx" presStyleLbl="revTx" presStyleIdx="4" presStyleCnt="10">
        <dgm:presLayoutVars>
          <dgm:chMax val="0"/>
          <dgm:chPref val="0"/>
        </dgm:presLayoutVars>
      </dgm:prSet>
      <dgm:spPr/>
      <dgm:t>
        <a:bodyPr/>
        <a:lstStyle/>
        <a:p>
          <a:endParaRPr lang="en-US"/>
        </a:p>
      </dgm:t>
    </dgm:pt>
    <dgm:pt modelId="{B0991833-07D9-4C74-9E8E-F38903580A52}" type="pres">
      <dgm:prSet presAssocID="{25B1F2A9-28EF-4373-BAE8-8F314E158AAA}" presName="txSpace" presStyleCnt="0"/>
      <dgm:spPr/>
    </dgm:pt>
    <dgm:pt modelId="{F522BF37-A24E-4E84-B458-874587887603}" type="pres">
      <dgm:prSet presAssocID="{25B1F2A9-28EF-4373-BAE8-8F314E158AAA}" presName="desTx" presStyleLbl="revTx" presStyleIdx="5" presStyleCnt="10">
        <dgm:presLayoutVars/>
      </dgm:prSet>
      <dgm:spPr/>
    </dgm:pt>
    <dgm:pt modelId="{D086617C-C782-4EA0-A894-01282FBFEC1A}" type="pres">
      <dgm:prSet presAssocID="{F57BDF2B-318A-4671-9323-CC438150BCB0}" presName="sibTrans" presStyleCnt="0"/>
      <dgm:spPr/>
    </dgm:pt>
    <dgm:pt modelId="{9741497B-624E-4505-A397-6A88DDC42C1D}" type="pres">
      <dgm:prSet presAssocID="{E1BE7D5E-33E1-4EAC-A70B-903AF48D3E92}" presName="compNode" presStyleCnt="0"/>
      <dgm:spPr/>
    </dgm:pt>
    <dgm:pt modelId="{5512324B-E6E3-46EF-A5AE-4C3E6A4F1749}" type="pres">
      <dgm:prSet presAssocID="{E1BE7D5E-33E1-4EAC-A70B-903AF48D3E92}" presName="iconRect" presStyleLbl="node1" presStyleIdx="3" presStyleCnt="5"/>
      <dgm:spPr>
        <a:blipFill>
          <a:blip xmlns:r="http://schemas.openxmlformats.org/officeDocument/2006/relationships"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dgm:spPr>
      <dgm:extLst>
        <a:ext uri="{E40237B7-FDA0-4F09-8148-C483321AD2D9}">
          <dgm14:cNvPr xmlns:dgm14="http://schemas.microsoft.com/office/drawing/2010/diagram" id="0" name="" descr="File HTML"/>
        </a:ext>
      </dgm:extLst>
    </dgm:pt>
    <dgm:pt modelId="{52EE4954-010C-4B56-89D9-046957788AC1}" type="pres">
      <dgm:prSet presAssocID="{E1BE7D5E-33E1-4EAC-A70B-903AF48D3E92}" presName="iconSpace" presStyleCnt="0"/>
      <dgm:spPr/>
    </dgm:pt>
    <dgm:pt modelId="{9CD1F87F-152C-4F7E-B637-97284358DAE3}" type="pres">
      <dgm:prSet presAssocID="{E1BE7D5E-33E1-4EAC-A70B-903AF48D3E92}" presName="parTx" presStyleLbl="revTx" presStyleIdx="6" presStyleCnt="10">
        <dgm:presLayoutVars>
          <dgm:chMax val="0"/>
          <dgm:chPref val="0"/>
        </dgm:presLayoutVars>
      </dgm:prSet>
      <dgm:spPr/>
      <dgm:t>
        <a:bodyPr/>
        <a:lstStyle/>
        <a:p>
          <a:endParaRPr lang="en-US"/>
        </a:p>
      </dgm:t>
    </dgm:pt>
    <dgm:pt modelId="{B7195297-7937-4A10-966D-52B9FBCB527B}" type="pres">
      <dgm:prSet presAssocID="{E1BE7D5E-33E1-4EAC-A70B-903AF48D3E92}" presName="txSpace" presStyleCnt="0"/>
      <dgm:spPr/>
    </dgm:pt>
    <dgm:pt modelId="{31884130-7B21-42C0-B959-5B982BB89D23}" type="pres">
      <dgm:prSet presAssocID="{E1BE7D5E-33E1-4EAC-A70B-903AF48D3E92}" presName="desTx" presStyleLbl="revTx" presStyleIdx="7" presStyleCnt="10">
        <dgm:presLayoutVars/>
      </dgm:prSet>
      <dgm:spPr/>
    </dgm:pt>
    <dgm:pt modelId="{09E52D77-5E7A-491F-9458-46D8E8A3435A}" type="pres">
      <dgm:prSet presAssocID="{66B1B758-EC5D-455A-97F2-EEF06C7C5DF7}" presName="sibTrans" presStyleCnt="0"/>
      <dgm:spPr/>
    </dgm:pt>
    <dgm:pt modelId="{EC77E49E-3FF8-4EB8-9140-8D3800D7A96F}" type="pres">
      <dgm:prSet presAssocID="{923F9C93-C122-4781-9A95-DA1714ABB122}" presName="compNode" presStyleCnt="0"/>
      <dgm:spPr/>
    </dgm:pt>
    <dgm:pt modelId="{1C60A57C-79B3-4F91-9662-CC600C30B373}" type="pres">
      <dgm:prSet presAssocID="{923F9C93-C122-4781-9A95-DA1714ABB122}" presName="iconRect" presStyleLbl="node1" presStyleIdx="4" presStyleCnt="5"/>
      <dgm:spPr>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a:noFill/>
        </a:ln>
      </dgm:spPr>
      <dgm:extLst>
        <a:ext uri="{E40237B7-FDA0-4F09-8148-C483321AD2D9}">
          <dgm14:cNvPr xmlns:dgm14="http://schemas.microsoft.com/office/drawing/2010/diagram" id="0" name="" descr="Report Add"/>
        </a:ext>
      </dgm:extLst>
    </dgm:pt>
    <dgm:pt modelId="{5EFBCB51-F408-48E7-ADD0-BD82893EB53C}" type="pres">
      <dgm:prSet presAssocID="{923F9C93-C122-4781-9A95-DA1714ABB122}" presName="iconSpace" presStyleCnt="0"/>
      <dgm:spPr/>
    </dgm:pt>
    <dgm:pt modelId="{B35CDAE5-2A4D-450E-93CF-03C1835E2254}" type="pres">
      <dgm:prSet presAssocID="{923F9C93-C122-4781-9A95-DA1714ABB122}" presName="parTx" presStyleLbl="revTx" presStyleIdx="8" presStyleCnt="10">
        <dgm:presLayoutVars>
          <dgm:chMax val="0"/>
          <dgm:chPref val="0"/>
        </dgm:presLayoutVars>
      </dgm:prSet>
      <dgm:spPr/>
      <dgm:t>
        <a:bodyPr/>
        <a:lstStyle/>
        <a:p>
          <a:endParaRPr lang="en-US"/>
        </a:p>
      </dgm:t>
    </dgm:pt>
    <dgm:pt modelId="{FAA45E1E-8127-493F-9F47-A66B6EA13F9E}" type="pres">
      <dgm:prSet presAssocID="{923F9C93-C122-4781-9A95-DA1714ABB122}" presName="txSpace" presStyleCnt="0"/>
      <dgm:spPr/>
    </dgm:pt>
    <dgm:pt modelId="{D5E6C6B9-B131-49A1-AB76-96DE496FAD05}" type="pres">
      <dgm:prSet presAssocID="{923F9C93-C122-4781-9A95-DA1714ABB122}" presName="desTx" presStyleLbl="revTx" presStyleIdx="9" presStyleCnt="10">
        <dgm:presLayoutVars/>
      </dgm:prSet>
      <dgm:spPr/>
      <dgm:t>
        <a:bodyPr/>
        <a:lstStyle/>
        <a:p>
          <a:endParaRPr lang="en-US"/>
        </a:p>
      </dgm:t>
    </dgm:pt>
  </dgm:ptLst>
  <dgm:cxnLst>
    <dgm:cxn modelId="{06BBB0D5-4FD9-4452-AEFF-2F0FF838842F}" type="presOf" srcId="{FC5EF4AF-1368-483F-A240-C04A88D92A0B}" destId="{D5E6C6B9-B131-49A1-AB76-96DE496FAD05}" srcOrd="0" destOrd="0" presId="urn:microsoft.com/office/officeart/2018/5/layout/CenteredIconLabelDescriptionList"/>
    <dgm:cxn modelId="{7E18C717-C79F-46F7-8F6E-33512BEAD650}" type="presOf" srcId="{70B9B2AF-C058-40C7-83D7-7D69F83BD30F}" destId="{45DA8E7B-8982-48D5-A8E5-1FE8192D6E2A}" srcOrd="0" destOrd="0" presId="urn:microsoft.com/office/officeart/2018/5/layout/CenteredIconLabelDescriptionList"/>
    <dgm:cxn modelId="{39E7507D-F0F0-49EE-8879-C5AEF59A1789}" type="presOf" srcId="{E1BE7D5E-33E1-4EAC-A70B-903AF48D3E92}" destId="{9CD1F87F-152C-4F7E-B637-97284358DAE3}" srcOrd="0" destOrd="0" presId="urn:microsoft.com/office/officeart/2018/5/layout/CenteredIconLabelDescriptionList"/>
    <dgm:cxn modelId="{EC9DDFAA-E5FA-41B7-BF40-04B24274CC22}" srcId="{70B9B2AF-C058-40C7-83D7-7D69F83BD30F}" destId="{D79BC259-DABB-4996-AA96-6660135BE406}" srcOrd="0" destOrd="0" parTransId="{CBFF4339-F171-4F55-B1CE-B4F8098049B8}" sibTransId="{13335842-3A4C-4C92-8C2D-FCC1A548EBB0}"/>
    <dgm:cxn modelId="{097EEBB9-79F6-41C8-A43E-A91CA65D961F}" srcId="{70B9B2AF-C058-40C7-83D7-7D69F83BD30F}" destId="{25B1F2A9-28EF-4373-BAE8-8F314E158AAA}" srcOrd="2" destOrd="0" parTransId="{E990B51F-371E-4371-8370-6B8EDF82D8EB}" sibTransId="{F57BDF2B-318A-4671-9323-CC438150BCB0}"/>
    <dgm:cxn modelId="{C6835EBF-078A-4031-A899-12E72237B107}" srcId="{70B9B2AF-C058-40C7-83D7-7D69F83BD30F}" destId="{F3A01CDD-8B0E-4302-A413-B1F22514D93A}" srcOrd="1" destOrd="0" parTransId="{8CEC125A-783D-4279-99E3-39B5E7F342C4}" sibTransId="{C708468B-B907-4038-B66F-B97991EF041D}"/>
    <dgm:cxn modelId="{DFF26E73-A9C9-4E8F-B0B3-C7D23C3FF4F6}" srcId="{70B9B2AF-C058-40C7-83D7-7D69F83BD30F}" destId="{E1BE7D5E-33E1-4EAC-A70B-903AF48D3E92}" srcOrd="3" destOrd="0" parTransId="{9461BF08-08EA-4D88-B66B-8DCBA176535F}" sibTransId="{66B1B758-EC5D-455A-97F2-EEF06C7C5DF7}"/>
    <dgm:cxn modelId="{EA59D2F2-673E-4AB5-A0A3-5E1A75993A04}" type="presOf" srcId="{D79BC259-DABB-4996-AA96-6660135BE406}" destId="{815C9A1B-3D3D-4E17-B646-A04EF79C19AA}" srcOrd="0" destOrd="0" presId="urn:microsoft.com/office/officeart/2018/5/layout/CenteredIconLabelDescriptionList"/>
    <dgm:cxn modelId="{8973CB51-73B2-457F-B1F4-93F4734ED331}" type="presOf" srcId="{F3A01CDD-8B0E-4302-A413-B1F22514D93A}" destId="{39F61D45-EBD8-4CD1-BA97-0C68915F9B72}" srcOrd="0" destOrd="0" presId="urn:microsoft.com/office/officeart/2018/5/layout/CenteredIconLabelDescriptionList"/>
    <dgm:cxn modelId="{783DF8D2-81A2-4D26-852A-FC9C967B4D85}" type="presOf" srcId="{25B1F2A9-28EF-4373-BAE8-8F314E158AAA}" destId="{DC7B4A12-903D-4795-870C-6DF6F1850FEF}" srcOrd="0" destOrd="0" presId="urn:microsoft.com/office/officeart/2018/5/layout/CenteredIconLabelDescriptionList"/>
    <dgm:cxn modelId="{280AB4F8-6792-4E84-B4B8-36755B85EAD7}" srcId="{923F9C93-C122-4781-9A95-DA1714ABB122}" destId="{FC5EF4AF-1368-483F-A240-C04A88D92A0B}" srcOrd="0" destOrd="0" parTransId="{1BF8FAF0-F5AF-4022-A163-475BCA5766C0}" sibTransId="{79093A15-2D57-4C6C-BDF2-7B0323D01754}"/>
    <dgm:cxn modelId="{2EB28229-1F65-4B67-AF7E-63545545C6FC}" type="presOf" srcId="{923F9C93-C122-4781-9A95-DA1714ABB122}" destId="{B35CDAE5-2A4D-450E-93CF-03C1835E2254}" srcOrd="0" destOrd="0" presId="urn:microsoft.com/office/officeart/2018/5/layout/CenteredIconLabelDescriptionList"/>
    <dgm:cxn modelId="{0948901A-140A-4FE3-8931-073085D62A0D}" srcId="{70B9B2AF-C058-40C7-83D7-7D69F83BD30F}" destId="{923F9C93-C122-4781-9A95-DA1714ABB122}" srcOrd="4" destOrd="0" parTransId="{1CE5B240-300A-4CE8-9134-5EAC4C5BB070}" sibTransId="{B91F9F95-859D-410D-A5C4-4E63EC52E5FF}"/>
    <dgm:cxn modelId="{4E9CF6EE-12C0-4727-B680-8084AC5BC786}" type="presParOf" srcId="{45DA8E7B-8982-48D5-A8E5-1FE8192D6E2A}" destId="{FCA2A8DA-D085-4F03-A38D-ABDC5058BBBD}" srcOrd="0" destOrd="0" presId="urn:microsoft.com/office/officeart/2018/5/layout/CenteredIconLabelDescriptionList"/>
    <dgm:cxn modelId="{4C006E0B-0242-4141-93FD-44DD6D286246}" type="presParOf" srcId="{FCA2A8DA-D085-4F03-A38D-ABDC5058BBBD}" destId="{14F86DF5-F155-4F17-85EF-4DDBBCD8BC83}" srcOrd="0" destOrd="0" presId="urn:microsoft.com/office/officeart/2018/5/layout/CenteredIconLabelDescriptionList"/>
    <dgm:cxn modelId="{CEE4318A-648F-4E45-8CEC-938520D293B0}" type="presParOf" srcId="{FCA2A8DA-D085-4F03-A38D-ABDC5058BBBD}" destId="{589A69A2-6C7B-42B8-8A01-1868711422C7}" srcOrd="1" destOrd="0" presId="urn:microsoft.com/office/officeart/2018/5/layout/CenteredIconLabelDescriptionList"/>
    <dgm:cxn modelId="{02AA50DD-195C-445F-B0E9-2FF633305EF2}" type="presParOf" srcId="{FCA2A8DA-D085-4F03-A38D-ABDC5058BBBD}" destId="{815C9A1B-3D3D-4E17-B646-A04EF79C19AA}" srcOrd="2" destOrd="0" presId="urn:microsoft.com/office/officeart/2018/5/layout/CenteredIconLabelDescriptionList"/>
    <dgm:cxn modelId="{906747F3-D7AC-400C-9A78-B47A836B2876}" type="presParOf" srcId="{FCA2A8DA-D085-4F03-A38D-ABDC5058BBBD}" destId="{CE381BD5-2270-42CE-8BD3-9E4A1D786C48}" srcOrd="3" destOrd="0" presId="urn:microsoft.com/office/officeart/2018/5/layout/CenteredIconLabelDescriptionList"/>
    <dgm:cxn modelId="{8A5CFC83-2B31-43EE-A9D9-9101AF6E5F86}" type="presParOf" srcId="{FCA2A8DA-D085-4F03-A38D-ABDC5058BBBD}" destId="{294A7CF8-A5BD-4366-99FF-065298AD9191}" srcOrd="4" destOrd="0" presId="urn:microsoft.com/office/officeart/2018/5/layout/CenteredIconLabelDescriptionList"/>
    <dgm:cxn modelId="{256E6B57-6687-4050-B23F-A4BFB6B4A130}" type="presParOf" srcId="{45DA8E7B-8982-48D5-A8E5-1FE8192D6E2A}" destId="{4D29ED66-C5F8-4D9D-9283-A6DFBEB13EDF}" srcOrd="1" destOrd="0" presId="urn:microsoft.com/office/officeart/2018/5/layout/CenteredIconLabelDescriptionList"/>
    <dgm:cxn modelId="{B1B47052-4629-4CDC-B8CB-DAE490FF756F}" type="presParOf" srcId="{45DA8E7B-8982-48D5-A8E5-1FE8192D6E2A}" destId="{A5DAC379-A58B-4947-97FE-84209703F6C8}" srcOrd="2" destOrd="0" presId="urn:microsoft.com/office/officeart/2018/5/layout/CenteredIconLabelDescriptionList"/>
    <dgm:cxn modelId="{6D513444-5D6A-400F-95D3-98AAF694368A}" type="presParOf" srcId="{A5DAC379-A58B-4947-97FE-84209703F6C8}" destId="{2D920B97-47D2-46F9-A1A9-F547B6664B79}" srcOrd="0" destOrd="0" presId="urn:microsoft.com/office/officeart/2018/5/layout/CenteredIconLabelDescriptionList"/>
    <dgm:cxn modelId="{6DD53CB8-BA8C-41A4-942D-030DBD69FA4E}" type="presParOf" srcId="{A5DAC379-A58B-4947-97FE-84209703F6C8}" destId="{E9ED65C6-0195-42FC-AA7E-6E83EF4ED3CF}" srcOrd="1" destOrd="0" presId="urn:microsoft.com/office/officeart/2018/5/layout/CenteredIconLabelDescriptionList"/>
    <dgm:cxn modelId="{03F2F2BE-E7D4-4369-A300-E663E2A6A142}" type="presParOf" srcId="{A5DAC379-A58B-4947-97FE-84209703F6C8}" destId="{39F61D45-EBD8-4CD1-BA97-0C68915F9B72}" srcOrd="2" destOrd="0" presId="urn:microsoft.com/office/officeart/2018/5/layout/CenteredIconLabelDescriptionList"/>
    <dgm:cxn modelId="{F327CB39-A79A-4CEC-A863-1D54388117CE}" type="presParOf" srcId="{A5DAC379-A58B-4947-97FE-84209703F6C8}" destId="{8D265A01-475F-45BB-B2D0-7E33A718B982}" srcOrd="3" destOrd="0" presId="urn:microsoft.com/office/officeart/2018/5/layout/CenteredIconLabelDescriptionList"/>
    <dgm:cxn modelId="{81409831-4CA8-4C7D-A71B-20BDBF1BDD99}" type="presParOf" srcId="{A5DAC379-A58B-4947-97FE-84209703F6C8}" destId="{3F5F3C70-570B-42C9-A77D-3CBE624B6E3C}" srcOrd="4" destOrd="0" presId="urn:microsoft.com/office/officeart/2018/5/layout/CenteredIconLabelDescriptionList"/>
    <dgm:cxn modelId="{CAC28A26-9107-4F70-9645-EFD5CB0DCFC7}" type="presParOf" srcId="{45DA8E7B-8982-48D5-A8E5-1FE8192D6E2A}" destId="{89AD578B-49BC-41F7-AC2B-476289647375}" srcOrd="3" destOrd="0" presId="urn:microsoft.com/office/officeart/2018/5/layout/CenteredIconLabelDescriptionList"/>
    <dgm:cxn modelId="{C6A1E5AE-CEC6-4434-936B-669B345C5730}" type="presParOf" srcId="{45DA8E7B-8982-48D5-A8E5-1FE8192D6E2A}" destId="{0F3E5E6C-D401-490A-AEC5-82C1CC49CEDD}" srcOrd="4" destOrd="0" presId="urn:microsoft.com/office/officeart/2018/5/layout/CenteredIconLabelDescriptionList"/>
    <dgm:cxn modelId="{6E45B7CD-56AA-48E7-9CA3-2BDE7617871E}" type="presParOf" srcId="{0F3E5E6C-D401-490A-AEC5-82C1CC49CEDD}" destId="{9ED44262-03E9-4A70-9F84-97AA98EA239D}" srcOrd="0" destOrd="0" presId="urn:microsoft.com/office/officeart/2018/5/layout/CenteredIconLabelDescriptionList"/>
    <dgm:cxn modelId="{06EC6D78-77C0-477C-84C5-35370F7B2035}" type="presParOf" srcId="{0F3E5E6C-D401-490A-AEC5-82C1CC49CEDD}" destId="{5ADB5FD3-761C-41FE-AD6E-43FA40ED59B7}" srcOrd="1" destOrd="0" presId="urn:microsoft.com/office/officeart/2018/5/layout/CenteredIconLabelDescriptionList"/>
    <dgm:cxn modelId="{4BCDADDF-87E6-4A7D-BA64-21CF17CFCCA4}" type="presParOf" srcId="{0F3E5E6C-D401-490A-AEC5-82C1CC49CEDD}" destId="{DC7B4A12-903D-4795-870C-6DF6F1850FEF}" srcOrd="2" destOrd="0" presId="urn:microsoft.com/office/officeart/2018/5/layout/CenteredIconLabelDescriptionList"/>
    <dgm:cxn modelId="{1274DD80-735B-403E-9B9B-AEE7809E6377}" type="presParOf" srcId="{0F3E5E6C-D401-490A-AEC5-82C1CC49CEDD}" destId="{B0991833-07D9-4C74-9E8E-F38903580A52}" srcOrd="3" destOrd="0" presId="urn:microsoft.com/office/officeart/2018/5/layout/CenteredIconLabelDescriptionList"/>
    <dgm:cxn modelId="{F7359603-595F-4360-B517-1B4572DED5F8}" type="presParOf" srcId="{0F3E5E6C-D401-490A-AEC5-82C1CC49CEDD}" destId="{F522BF37-A24E-4E84-B458-874587887603}" srcOrd="4" destOrd="0" presId="urn:microsoft.com/office/officeart/2018/5/layout/CenteredIconLabelDescriptionList"/>
    <dgm:cxn modelId="{25F5FE24-7538-4BD6-8D94-A74ABDEE231D}" type="presParOf" srcId="{45DA8E7B-8982-48D5-A8E5-1FE8192D6E2A}" destId="{D086617C-C782-4EA0-A894-01282FBFEC1A}" srcOrd="5" destOrd="0" presId="urn:microsoft.com/office/officeart/2018/5/layout/CenteredIconLabelDescriptionList"/>
    <dgm:cxn modelId="{62199CA3-D16E-4AAE-A631-D882D65B2FA7}" type="presParOf" srcId="{45DA8E7B-8982-48D5-A8E5-1FE8192D6E2A}" destId="{9741497B-624E-4505-A397-6A88DDC42C1D}" srcOrd="6" destOrd="0" presId="urn:microsoft.com/office/officeart/2018/5/layout/CenteredIconLabelDescriptionList"/>
    <dgm:cxn modelId="{7DE44CC0-FF31-482E-80CD-C661B61EF645}" type="presParOf" srcId="{9741497B-624E-4505-A397-6A88DDC42C1D}" destId="{5512324B-E6E3-46EF-A5AE-4C3E6A4F1749}" srcOrd="0" destOrd="0" presId="urn:microsoft.com/office/officeart/2018/5/layout/CenteredIconLabelDescriptionList"/>
    <dgm:cxn modelId="{408C7E76-B4B2-4C3A-8BD0-63ECF359E19D}" type="presParOf" srcId="{9741497B-624E-4505-A397-6A88DDC42C1D}" destId="{52EE4954-010C-4B56-89D9-046957788AC1}" srcOrd="1" destOrd="0" presId="urn:microsoft.com/office/officeart/2018/5/layout/CenteredIconLabelDescriptionList"/>
    <dgm:cxn modelId="{AD2F46FA-9006-49BC-9E37-917CA384ACF9}" type="presParOf" srcId="{9741497B-624E-4505-A397-6A88DDC42C1D}" destId="{9CD1F87F-152C-4F7E-B637-97284358DAE3}" srcOrd="2" destOrd="0" presId="urn:microsoft.com/office/officeart/2018/5/layout/CenteredIconLabelDescriptionList"/>
    <dgm:cxn modelId="{86406685-1242-4857-9C8F-17CC1ECC76F0}" type="presParOf" srcId="{9741497B-624E-4505-A397-6A88DDC42C1D}" destId="{B7195297-7937-4A10-966D-52B9FBCB527B}" srcOrd="3" destOrd="0" presId="urn:microsoft.com/office/officeart/2018/5/layout/CenteredIconLabelDescriptionList"/>
    <dgm:cxn modelId="{A3097AA2-6E7C-431D-9C45-82AE2F8E797C}" type="presParOf" srcId="{9741497B-624E-4505-A397-6A88DDC42C1D}" destId="{31884130-7B21-42C0-B959-5B982BB89D23}" srcOrd="4" destOrd="0" presId="urn:microsoft.com/office/officeart/2018/5/layout/CenteredIconLabelDescriptionList"/>
    <dgm:cxn modelId="{1A1DC198-A3E9-490A-A2A0-7CB4EDC535E8}" type="presParOf" srcId="{45DA8E7B-8982-48D5-A8E5-1FE8192D6E2A}" destId="{09E52D77-5E7A-491F-9458-46D8E8A3435A}" srcOrd="7" destOrd="0" presId="urn:microsoft.com/office/officeart/2018/5/layout/CenteredIconLabelDescriptionList"/>
    <dgm:cxn modelId="{641FF6E8-CEE6-4655-97F1-718075ADCA4D}" type="presParOf" srcId="{45DA8E7B-8982-48D5-A8E5-1FE8192D6E2A}" destId="{EC77E49E-3FF8-4EB8-9140-8D3800D7A96F}" srcOrd="8" destOrd="0" presId="urn:microsoft.com/office/officeart/2018/5/layout/CenteredIconLabelDescriptionList"/>
    <dgm:cxn modelId="{F87BB43C-548B-4C86-AB08-83ED19F75436}" type="presParOf" srcId="{EC77E49E-3FF8-4EB8-9140-8D3800D7A96F}" destId="{1C60A57C-79B3-4F91-9662-CC600C30B373}" srcOrd="0" destOrd="0" presId="urn:microsoft.com/office/officeart/2018/5/layout/CenteredIconLabelDescriptionList"/>
    <dgm:cxn modelId="{29955B6A-7F53-4644-81D8-0203446B83CD}" type="presParOf" srcId="{EC77E49E-3FF8-4EB8-9140-8D3800D7A96F}" destId="{5EFBCB51-F408-48E7-ADD0-BD82893EB53C}" srcOrd="1" destOrd="0" presId="urn:microsoft.com/office/officeart/2018/5/layout/CenteredIconLabelDescriptionList"/>
    <dgm:cxn modelId="{5732A739-D883-49CC-B2D7-8BDB125C9707}" type="presParOf" srcId="{EC77E49E-3FF8-4EB8-9140-8D3800D7A96F}" destId="{B35CDAE5-2A4D-450E-93CF-03C1835E2254}" srcOrd="2" destOrd="0" presId="urn:microsoft.com/office/officeart/2018/5/layout/CenteredIconLabelDescriptionList"/>
    <dgm:cxn modelId="{1F6DF709-7FBF-4F79-9118-8AA2BBA30BB7}" type="presParOf" srcId="{EC77E49E-3FF8-4EB8-9140-8D3800D7A96F}" destId="{FAA45E1E-8127-493F-9F47-A66B6EA13F9E}" srcOrd="3" destOrd="0" presId="urn:microsoft.com/office/officeart/2018/5/layout/CenteredIconLabelDescriptionList"/>
    <dgm:cxn modelId="{454F3DAE-5EAD-4BF7-A397-1422E4CDC708}" type="presParOf" srcId="{EC77E49E-3FF8-4EB8-9140-8D3800D7A96F}" destId="{D5E6C6B9-B131-49A1-AB76-96DE496FAD0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60F05C-F0AC-49AB-B822-68EF7309EBC5}"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1C6A358E-E523-4399-9D32-62231223A8AF}">
      <dgm:prSet/>
      <dgm:spPr/>
      <dgm:t>
        <a:bodyPr/>
        <a:lstStyle/>
        <a:p>
          <a:pPr>
            <a:defRPr b="1"/>
          </a:pPr>
          <a:r>
            <a:rPr lang="en-US"/>
            <a:t>FY 2020 total $646,545,000</a:t>
          </a:r>
        </a:p>
      </dgm:t>
    </dgm:pt>
    <dgm:pt modelId="{0B7A3BE0-B5A7-4862-8904-51C7CC2B9849}" type="parTrans" cxnId="{C27F4036-E476-4096-8D59-BFEA040A0A78}">
      <dgm:prSet/>
      <dgm:spPr/>
      <dgm:t>
        <a:bodyPr/>
        <a:lstStyle/>
        <a:p>
          <a:endParaRPr lang="en-US"/>
        </a:p>
      </dgm:t>
    </dgm:pt>
    <dgm:pt modelId="{E8F7C6F6-9765-4AFE-9B01-23FADA4DDB3D}" type="sibTrans" cxnId="{C27F4036-E476-4096-8D59-BFEA040A0A78}">
      <dgm:prSet/>
      <dgm:spPr/>
      <dgm:t>
        <a:bodyPr/>
        <a:lstStyle/>
        <a:p>
          <a:endParaRPr lang="en-US"/>
        </a:p>
      </dgm:t>
    </dgm:pt>
    <dgm:pt modelId="{985B35A0-E051-4FB4-AFD4-2BDDC14A0DF5}">
      <dgm:prSet/>
      <dgm:spPr/>
      <dgm:t>
        <a:bodyPr/>
        <a:lstStyle/>
        <a:p>
          <a:r>
            <a:rPr lang="en-US"/>
            <a:t>Inclusive of $21,508,000 solely for one-time hold harmless</a:t>
          </a:r>
        </a:p>
      </dgm:t>
    </dgm:pt>
    <dgm:pt modelId="{828046BC-5637-4C7B-A964-D7CA1A283BE2}" type="parTrans" cxnId="{C4D89D97-F789-4562-B59C-FBB559D0FC59}">
      <dgm:prSet/>
      <dgm:spPr/>
      <dgm:t>
        <a:bodyPr/>
        <a:lstStyle/>
        <a:p>
          <a:endParaRPr lang="en-US"/>
        </a:p>
      </dgm:t>
    </dgm:pt>
    <dgm:pt modelId="{4740F286-B24A-4BEC-AF60-A7EA55F04FB8}" type="sibTrans" cxnId="{C4D89D97-F789-4562-B59C-FBB559D0FC59}">
      <dgm:prSet/>
      <dgm:spPr/>
      <dgm:t>
        <a:bodyPr/>
        <a:lstStyle/>
        <a:p>
          <a:endParaRPr lang="en-US"/>
        </a:p>
      </dgm:t>
    </dgm:pt>
    <dgm:pt modelId="{D2D0C4C8-6040-476B-B0A3-C7F25F38442F}">
      <dgm:prSet/>
      <dgm:spPr/>
      <dgm:t>
        <a:bodyPr/>
        <a:lstStyle/>
        <a:p>
          <a:pPr>
            <a:defRPr b="1"/>
          </a:pPr>
          <a:r>
            <a:rPr lang="en-US"/>
            <a:t>FY 2021 total $626,529,000</a:t>
          </a:r>
        </a:p>
      </dgm:t>
    </dgm:pt>
    <dgm:pt modelId="{6D504446-BFCC-4D34-AE91-3265D278FA2B}" type="parTrans" cxnId="{8CF3B466-C067-4EDF-B93A-26C4AF07565D}">
      <dgm:prSet/>
      <dgm:spPr/>
      <dgm:t>
        <a:bodyPr/>
        <a:lstStyle/>
        <a:p>
          <a:endParaRPr lang="en-US"/>
        </a:p>
      </dgm:t>
    </dgm:pt>
    <dgm:pt modelId="{56D1713D-4240-4DAD-99DB-23627B2BD46F}" type="sibTrans" cxnId="{8CF3B466-C067-4EDF-B93A-26C4AF07565D}">
      <dgm:prSet/>
      <dgm:spPr/>
      <dgm:t>
        <a:bodyPr/>
        <a:lstStyle/>
        <a:p>
          <a:endParaRPr lang="en-US"/>
        </a:p>
      </dgm:t>
    </dgm:pt>
    <dgm:pt modelId="{D0291EFF-1598-43C4-B55C-97A702B88521}">
      <dgm:prSet/>
      <dgm:spPr/>
      <dgm:t>
        <a:bodyPr/>
        <a:lstStyle/>
        <a:p>
          <a:pPr>
            <a:defRPr b="1"/>
          </a:pPr>
          <a:r>
            <a:rPr lang="en-US" dirty="0"/>
            <a:t>Education Legacy Account (biennial appropriation) $29,500,000 – short payment backfill from 2020 fiscal year. </a:t>
          </a:r>
        </a:p>
      </dgm:t>
    </dgm:pt>
    <dgm:pt modelId="{AF650D58-3040-4D2A-825A-8713B3B39A6C}" type="parTrans" cxnId="{1F9042B0-3CDD-468C-A613-75AD699A7DA6}">
      <dgm:prSet/>
      <dgm:spPr/>
      <dgm:t>
        <a:bodyPr/>
        <a:lstStyle/>
        <a:p>
          <a:endParaRPr lang="en-US"/>
        </a:p>
      </dgm:t>
    </dgm:pt>
    <dgm:pt modelId="{0B0E445B-6CD2-4CBC-B23F-06C9C7575E35}" type="sibTrans" cxnId="{1F9042B0-3CDD-468C-A613-75AD699A7DA6}">
      <dgm:prSet/>
      <dgm:spPr/>
      <dgm:t>
        <a:bodyPr/>
        <a:lstStyle/>
        <a:p>
          <a:endParaRPr lang="en-US"/>
        </a:p>
      </dgm:t>
    </dgm:pt>
    <dgm:pt modelId="{ED9D573C-34AA-4EA1-8E3E-405CF3199885}" type="pres">
      <dgm:prSet presAssocID="{0460F05C-F0AC-49AB-B822-68EF7309EBC5}" presName="root" presStyleCnt="0">
        <dgm:presLayoutVars>
          <dgm:dir/>
          <dgm:resizeHandles val="exact"/>
        </dgm:presLayoutVars>
      </dgm:prSet>
      <dgm:spPr/>
      <dgm:t>
        <a:bodyPr/>
        <a:lstStyle/>
        <a:p>
          <a:endParaRPr lang="en-US"/>
        </a:p>
      </dgm:t>
    </dgm:pt>
    <dgm:pt modelId="{328F7C1B-9EBE-4B18-8EE3-08CF3F2356C4}" type="pres">
      <dgm:prSet presAssocID="{1C6A358E-E523-4399-9D32-62231223A8AF}" presName="compNode" presStyleCnt="0"/>
      <dgm:spPr/>
    </dgm:pt>
    <dgm:pt modelId="{5C00AC85-F9C8-433F-BE10-0282EE957FC4}" type="pres">
      <dgm:prSet presAssocID="{1C6A358E-E523-4399-9D32-62231223A8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itcoin"/>
        </a:ext>
      </dgm:extLst>
    </dgm:pt>
    <dgm:pt modelId="{0F024BA2-248A-48FA-B668-D8AF03688C96}" type="pres">
      <dgm:prSet presAssocID="{1C6A358E-E523-4399-9D32-62231223A8AF}" presName="iconSpace" presStyleCnt="0"/>
      <dgm:spPr/>
    </dgm:pt>
    <dgm:pt modelId="{23FBFC09-A65A-49BE-8BD1-001378782EEB}" type="pres">
      <dgm:prSet presAssocID="{1C6A358E-E523-4399-9D32-62231223A8AF}" presName="parTx" presStyleLbl="revTx" presStyleIdx="0" presStyleCnt="6">
        <dgm:presLayoutVars>
          <dgm:chMax val="0"/>
          <dgm:chPref val="0"/>
        </dgm:presLayoutVars>
      </dgm:prSet>
      <dgm:spPr/>
      <dgm:t>
        <a:bodyPr/>
        <a:lstStyle/>
        <a:p>
          <a:endParaRPr lang="en-US"/>
        </a:p>
      </dgm:t>
    </dgm:pt>
    <dgm:pt modelId="{EFC2C9A6-1440-4C8E-AA2C-483B9AF6D370}" type="pres">
      <dgm:prSet presAssocID="{1C6A358E-E523-4399-9D32-62231223A8AF}" presName="txSpace" presStyleCnt="0"/>
      <dgm:spPr/>
    </dgm:pt>
    <dgm:pt modelId="{5F668213-F6AF-4316-BB31-02A66E70EA93}" type="pres">
      <dgm:prSet presAssocID="{1C6A358E-E523-4399-9D32-62231223A8AF}" presName="desTx" presStyleLbl="revTx" presStyleIdx="1" presStyleCnt="6">
        <dgm:presLayoutVars/>
      </dgm:prSet>
      <dgm:spPr/>
      <dgm:t>
        <a:bodyPr/>
        <a:lstStyle/>
        <a:p>
          <a:endParaRPr lang="en-US"/>
        </a:p>
      </dgm:t>
    </dgm:pt>
    <dgm:pt modelId="{087A531B-D96B-43B1-975A-BA1A7FB76A38}" type="pres">
      <dgm:prSet presAssocID="{E8F7C6F6-9765-4AFE-9B01-23FADA4DDB3D}" presName="sibTrans" presStyleCnt="0"/>
      <dgm:spPr/>
    </dgm:pt>
    <dgm:pt modelId="{0EC3C85C-0BB8-4A84-B3B7-B977338F3566}" type="pres">
      <dgm:prSet presAssocID="{D2D0C4C8-6040-476B-B0A3-C7F25F38442F}" presName="compNode" presStyleCnt="0"/>
      <dgm:spPr/>
    </dgm:pt>
    <dgm:pt modelId="{16EA9DAF-4DBE-4A24-B975-9B21206DCB9F}" type="pres">
      <dgm:prSet presAssocID="{D2D0C4C8-6040-476B-B0A3-C7F25F3844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CF495201-65E3-4DA8-9F51-9973BDE39555}" type="pres">
      <dgm:prSet presAssocID="{D2D0C4C8-6040-476B-B0A3-C7F25F38442F}" presName="iconSpace" presStyleCnt="0"/>
      <dgm:spPr/>
    </dgm:pt>
    <dgm:pt modelId="{8016081E-BC8A-44EC-B4C2-4E5B21AC52FB}" type="pres">
      <dgm:prSet presAssocID="{D2D0C4C8-6040-476B-B0A3-C7F25F38442F}" presName="parTx" presStyleLbl="revTx" presStyleIdx="2" presStyleCnt="6">
        <dgm:presLayoutVars>
          <dgm:chMax val="0"/>
          <dgm:chPref val="0"/>
        </dgm:presLayoutVars>
      </dgm:prSet>
      <dgm:spPr/>
      <dgm:t>
        <a:bodyPr/>
        <a:lstStyle/>
        <a:p>
          <a:endParaRPr lang="en-US"/>
        </a:p>
      </dgm:t>
    </dgm:pt>
    <dgm:pt modelId="{DE4EC74D-8303-425E-896C-E49C86B96DDB}" type="pres">
      <dgm:prSet presAssocID="{D2D0C4C8-6040-476B-B0A3-C7F25F38442F}" presName="txSpace" presStyleCnt="0"/>
      <dgm:spPr/>
    </dgm:pt>
    <dgm:pt modelId="{B9237165-A6C6-40AB-9538-A638135F4D1E}" type="pres">
      <dgm:prSet presAssocID="{D2D0C4C8-6040-476B-B0A3-C7F25F38442F}" presName="desTx" presStyleLbl="revTx" presStyleIdx="3" presStyleCnt="6">
        <dgm:presLayoutVars/>
      </dgm:prSet>
      <dgm:spPr/>
    </dgm:pt>
    <dgm:pt modelId="{46BB89D5-3260-4CFE-B58A-68336430D44D}" type="pres">
      <dgm:prSet presAssocID="{56D1713D-4240-4DAD-99DB-23627B2BD46F}" presName="sibTrans" presStyleCnt="0"/>
      <dgm:spPr/>
    </dgm:pt>
    <dgm:pt modelId="{F4FE8A7A-5793-453B-A8C7-13390D352023}" type="pres">
      <dgm:prSet presAssocID="{D0291EFF-1598-43C4-B55C-97A702B88521}" presName="compNode" presStyleCnt="0"/>
      <dgm:spPr/>
    </dgm:pt>
    <dgm:pt modelId="{3A2F62DF-7B3C-43EF-B77B-952F4FBEFF04}" type="pres">
      <dgm:prSet presAssocID="{D0291EFF-1598-43C4-B55C-97A702B885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Dollar"/>
        </a:ext>
      </dgm:extLst>
    </dgm:pt>
    <dgm:pt modelId="{45113B88-2610-48D4-9000-3F1F4F3CCE5B}" type="pres">
      <dgm:prSet presAssocID="{D0291EFF-1598-43C4-B55C-97A702B88521}" presName="iconSpace" presStyleCnt="0"/>
      <dgm:spPr/>
    </dgm:pt>
    <dgm:pt modelId="{526B1645-29A0-4424-9B57-16C126610725}" type="pres">
      <dgm:prSet presAssocID="{D0291EFF-1598-43C4-B55C-97A702B88521}" presName="parTx" presStyleLbl="revTx" presStyleIdx="4" presStyleCnt="6">
        <dgm:presLayoutVars>
          <dgm:chMax val="0"/>
          <dgm:chPref val="0"/>
        </dgm:presLayoutVars>
      </dgm:prSet>
      <dgm:spPr/>
      <dgm:t>
        <a:bodyPr/>
        <a:lstStyle/>
        <a:p>
          <a:endParaRPr lang="en-US"/>
        </a:p>
      </dgm:t>
    </dgm:pt>
    <dgm:pt modelId="{E474B657-17FE-425D-B9E4-50C42EC23F00}" type="pres">
      <dgm:prSet presAssocID="{D0291EFF-1598-43C4-B55C-97A702B88521}" presName="txSpace" presStyleCnt="0"/>
      <dgm:spPr/>
    </dgm:pt>
    <dgm:pt modelId="{7F65120F-D5CE-4B5C-98DD-26B2B55ED28F}" type="pres">
      <dgm:prSet presAssocID="{D0291EFF-1598-43C4-B55C-97A702B88521}" presName="desTx" presStyleLbl="revTx" presStyleIdx="5" presStyleCnt="6">
        <dgm:presLayoutVars/>
      </dgm:prSet>
      <dgm:spPr/>
    </dgm:pt>
  </dgm:ptLst>
  <dgm:cxnLst>
    <dgm:cxn modelId="{8CF3B466-C067-4EDF-B93A-26C4AF07565D}" srcId="{0460F05C-F0AC-49AB-B822-68EF7309EBC5}" destId="{D2D0C4C8-6040-476B-B0A3-C7F25F38442F}" srcOrd="1" destOrd="0" parTransId="{6D504446-BFCC-4D34-AE91-3265D278FA2B}" sibTransId="{56D1713D-4240-4DAD-99DB-23627B2BD46F}"/>
    <dgm:cxn modelId="{62EB5CC2-8E10-4E3C-A7AC-7972C3509028}" type="presOf" srcId="{D0291EFF-1598-43C4-B55C-97A702B88521}" destId="{526B1645-29A0-4424-9B57-16C126610725}" srcOrd="0" destOrd="0" presId="urn:microsoft.com/office/officeart/2018/5/layout/CenteredIconLabelDescriptionList"/>
    <dgm:cxn modelId="{C4D89D97-F789-4562-B59C-FBB559D0FC59}" srcId="{1C6A358E-E523-4399-9D32-62231223A8AF}" destId="{985B35A0-E051-4FB4-AFD4-2BDDC14A0DF5}" srcOrd="0" destOrd="0" parTransId="{828046BC-5637-4C7B-A964-D7CA1A283BE2}" sibTransId="{4740F286-B24A-4BEC-AF60-A7EA55F04FB8}"/>
    <dgm:cxn modelId="{02ED47C9-DE6B-4A97-B1BB-A7FB1C92A49B}" type="presOf" srcId="{985B35A0-E051-4FB4-AFD4-2BDDC14A0DF5}" destId="{5F668213-F6AF-4316-BB31-02A66E70EA93}" srcOrd="0" destOrd="0" presId="urn:microsoft.com/office/officeart/2018/5/layout/CenteredIconLabelDescriptionList"/>
    <dgm:cxn modelId="{DCCB89BA-DC50-44FF-A83F-95FB6C079567}" type="presOf" srcId="{D2D0C4C8-6040-476B-B0A3-C7F25F38442F}" destId="{8016081E-BC8A-44EC-B4C2-4E5B21AC52FB}" srcOrd="0" destOrd="0" presId="urn:microsoft.com/office/officeart/2018/5/layout/CenteredIconLabelDescriptionList"/>
    <dgm:cxn modelId="{1F9042B0-3CDD-468C-A613-75AD699A7DA6}" srcId="{0460F05C-F0AC-49AB-B822-68EF7309EBC5}" destId="{D0291EFF-1598-43C4-B55C-97A702B88521}" srcOrd="2" destOrd="0" parTransId="{AF650D58-3040-4D2A-825A-8713B3B39A6C}" sibTransId="{0B0E445B-6CD2-4CBC-B23F-06C9C7575E35}"/>
    <dgm:cxn modelId="{C27F4036-E476-4096-8D59-BFEA040A0A78}" srcId="{0460F05C-F0AC-49AB-B822-68EF7309EBC5}" destId="{1C6A358E-E523-4399-9D32-62231223A8AF}" srcOrd="0" destOrd="0" parTransId="{0B7A3BE0-B5A7-4862-8904-51C7CC2B9849}" sibTransId="{E8F7C6F6-9765-4AFE-9B01-23FADA4DDB3D}"/>
    <dgm:cxn modelId="{793925B4-13F0-4926-BC17-E0ED648D6C49}" type="presOf" srcId="{0460F05C-F0AC-49AB-B822-68EF7309EBC5}" destId="{ED9D573C-34AA-4EA1-8E3E-405CF3199885}" srcOrd="0" destOrd="0" presId="urn:microsoft.com/office/officeart/2018/5/layout/CenteredIconLabelDescriptionList"/>
    <dgm:cxn modelId="{4D6BC282-5950-4D6B-B04D-683BCF00B3AA}" type="presOf" srcId="{1C6A358E-E523-4399-9D32-62231223A8AF}" destId="{23FBFC09-A65A-49BE-8BD1-001378782EEB}" srcOrd="0" destOrd="0" presId="urn:microsoft.com/office/officeart/2018/5/layout/CenteredIconLabelDescriptionList"/>
    <dgm:cxn modelId="{63301086-A1B8-4C4B-AF61-8B19E442076D}" type="presParOf" srcId="{ED9D573C-34AA-4EA1-8E3E-405CF3199885}" destId="{328F7C1B-9EBE-4B18-8EE3-08CF3F2356C4}" srcOrd="0" destOrd="0" presId="urn:microsoft.com/office/officeart/2018/5/layout/CenteredIconLabelDescriptionList"/>
    <dgm:cxn modelId="{1D0743B0-7B73-4AF7-BD18-6B7A44CAD5D0}" type="presParOf" srcId="{328F7C1B-9EBE-4B18-8EE3-08CF3F2356C4}" destId="{5C00AC85-F9C8-433F-BE10-0282EE957FC4}" srcOrd="0" destOrd="0" presId="urn:microsoft.com/office/officeart/2018/5/layout/CenteredIconLabelDescriptionList"/>
    <dgm:cxn modelId="{2E1DE88F-1B2D-4C2A-BC91-445EA2E49918}" type="presParOf" srcId="{328F7C1B-9EBE-4B18-8EE3-08CF3F2356C4}" destId="{0F024BA2-248A-48FA-B668-D8AF03688C96}" srcOrd="1" destOrd="0" presId="urn:microsoft.com/office/officeart/2018/5/layout/CenteredIconLabelDescriptionList"/>
    <dgm:cxn modelId="{AF43F2B9-7ECB-4590-8255-934551BD6A27}" type="presParOf" srcId="{328F7C1B-9EBE-4B18-8EE3-08CF3F2356C4}" destId="{23FBFC09-A65A-49BE-8BD1-001378782EEB}" srcOrd="2" destOrd="0" presId="urn:microsoft.com/office/officeart/2018/5/layout/CenteredIconLabelDescriptionList"/>
    <dgm:cxn modelId="{16275768-8B5C-4A41-B9F4-9A99FFC7ABA8}" type="presParOf" srcId="{328F7C1B-9EBE-4B18-8EE3-08CF3F2356C4}" destId="{EFC2C9A6-1440-4C8E-AA2C-483B9AF6D370}" srcOrd="3" destOrd="0" presId="urn:microsoft.com/office/officeart/2018/5/layout/CenteredIconLabelDescriptionList"/>
    <dgm:cxn modelId="{EF202F36-EFC6-4BE3-82BA-891A34BD4B2F}" type="presParOf" srcId="{328F7C1B-9EBE-4B18-8EE3-08CF3F2356C4}" destId="{5F668213-F6AF-4316-BB31-02A66E70EA93}" srcOrd="4" destOrd="0" presId="urn:microsoft.com/office/officeart/2018/5/layout/CenteredIconLabelDescriptionList"/>
    <dgm:cxn modelId="{8EBA4DDC-EADE-4CB6-AEDB-F25F9DFF57F1}" type="presParOf" srcId="{ED9D573C-34AA-4EA1-8E3E-405CF3199885}" destId="{087A531B-D96B-43B1-975A-BA1A7FB76A38}" srcOrd="1" destOrd="0" presId="urn:microsoft.com/office/officeart/2018/5/layout/CenteredIconLabelDescriptionList"/>
    <dgm:cxn modelId="{AD0B8C4F-682D-4652-B744-BBF9ACEC9001}" type="presParOf" srcId="{ED9D573C-34AA-4EA1-8E3E-405CF3199885}" destId="{0EC3C85C-0BB8-4A84-B3B7-B977338F3566}" srcOrd="2" destOrd="0" presId="urn:microsoft.com/office/officeart/2018/5/layout/CenteredIconLabelDescriptionList"/>
    <dgm:cxn modelId="{4E4305D3-CAE8-41E4-9BAA-AB759C10046F}" type="presParOf" srcId="{0EC3C85C-0BB8-4A84-B3B7-B977338F3566}" destId="{16EA9DAF-4DBE-4A24-B975-9B21206DCB9F}" srcOrd="0" destOrd="0" presId="urn:microsoft.com/office/officeart/2018/5/layout/CenteredIconLabelDescriptionList"/>
    <dgm:cxn modelId="{97B0FD62-4287-4EEB-81FC-9B4BE99DD95C}" type="presParOf" srcId="{0EC3C85C-0BB8-4A84-B3B7-B977338F3566}" destId="{CF495201-65E3-4DA8-9F51-9973BDE39555}" srcOrd="1" destOrd="0" presId="urn:microsoft.com/office/officeart/2018/5/layout/CenteredIconLabelDescriptionList"/>
    <dgm:cxn modelId="{60D6F717-412B-4A93-B6FC-AB81BAB434BF}" type="presParOf" srcId="{0EC3C85C-0BB8-4A84-B3B7-B977338F3566}" destId="{8016081E-BC8A-44EC-B4C2-4E5B21AC52FB}" srcOrd="2" destOrd="0" presId="urn:microsoft.com/office/officeart/2018/5/layout/CenteredIconLabelDescriptionList"/>
    <dgm:cxn modelId="{3C8FF1DC-BF07-4951-B931-46CE22E70F85}" type="presParOf" srcId="{0EC3C85C-0BB8-4A84-B3B7-B977338F3566}" destId="{DE4EC74D-8303-425E-896C-E49C86B96DDB}" srcOrd="3" destOrd="0" presId="urn:microsoft.com/office/officeart/2018/5/layout/CenteredIconLabelDescriptionList"/>
    <dgm:cxn modelId="{C00BE351-1085-4023-8254-D16BDA842AC0}" type="presParOf" srcId="{0EC3C85C-0BB8-4A84-B3B7-B977338F3566}" destId="{B9237165-A6C6-40AB-9538-A638135F4D1E}" srcOrd="4" destOrd="0" presId="urn:microsoft.com/office/officeart/2018/5/layout/CenteredIconLabelDescriptionList"/>
    <dgm:cxn modelId="{EB9F484D-5866-4FF9-B74B-18C3D615D25D}" type="presParOf" srcId="{ED9D573C-34AA-4EA1-8E3E-405CF3199885}" destId="{46BB89D5-3260-4CFE-B58A-68336430D44D}" srcOrd="3" destOrd="0" presId="urn:microsoft.com/office/officeart/2018/5/layout/CenteredIconLabelDescriptionList"/>
    <dgm:cxn modelId="{8A07606C-AFF2-49DB-8890-F8CDE1095E64}" type="presParOf" srcId="{ED9D573C-34AA-4EA1-8E3E-405CF3199885}" destId="{F4FE8A7A-5793-453B-A8C7-13390D352023}" srcOrd="4" destOrd="0" presId="urn:microsoft.com/office/officeart/2018/5/layout/CenteredIconLabelDescriptionList"/>
    <dgm:cxn modelId="{C62A4759-188A-4882-81FE-84EC2397B7AA}" type="presParOf" srcId="{F4FE8A7A-5793-453B-A8C7-13390D352023}" destId="{3A2F62DF-7B3C-43EF-B77B-952F4FBEFF04}" srcOrd="0" destOrd="0" presId="urn:microsoft.com/office/officeart/2018/5/layout/CenteredIconLabelDescriptionList"/>
    <dgm:cxn modelId="{AC35D7E2-2A11-40C1-9E56-3F6E02EF9630}" type="presParOf" srcId="{F4FE8A7A-5793-453B-A8C7-13390D352023}" destId="{45113B88-2610-48D4-9000-3F1F4F3CCE5B}" srcOrd="1" destOrd="0" presId="urn:microsoft.com/office/officeart/2018/5/layout/CenteredIconLabelDescriptionList"/>
    <dgm:cxn modelId="{65EF863A-6208-4446-8FDB-D480002ED7BE}" type="presParOf" srcId="{F4FE8A7A-5793-453B-A8C7-13390D352023}" destId="{526B1645-29A0-4424-9B57-16C126610725}" srcOrd="2" destOrd="0" presId="urn:microsoft.com/office/officeart/2018/5/layout/CenteredIconLabelDescriptionList"/>
    <dgm:cxn modelId="{C4695FB6-8734-41E0-B429-F075B4142441}" type="presParOf" srcId="{F4FE8A7A-5793-453B-A8C7-13390D352023}" destId="{E474B657-17FE-425D-B9E4-50C42EC23F00}" srcOrd="3" destOrd="0" presId="urn:microsoft.com/office/officeart/2018/5/layout/CenteredIconLabelDescriptionList"/>
    <dgm:cxn modelId="{61256732-FB66-480F-86A2-7337E1902623}" type="presParOf" srcId="{F4FE8A7A-5793-453B-A8C7-13390D352023}" destId="{7F65120F-D5CE-4B5C-98DD-26B2B55ED28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671CF-B76C-4E93-BBDB-20C2387FD775}">
      <dsp:nvSpPr>
        <dsp:cNvPr id="0" name=""/>
        <dsp:cNvSpPr/>
      </dsp:nvSpPr>
      <dsp:spPr>
        <a:xfrm>
          <a:off x="0" y="519"/>
          <a:ext cx="10515600" cy="12156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43E88-DFBA-4F7A-92DF-D37C0F583DC2}">
      <dsp:nvSpPr>
        <dsp:cNvPr id="0" name=""/>
        <dsp:cNvSpPr/>
      </dsp:nvSpPr>
      <dsp:spPr>
        <a:xfrm>
          <a:off x="367738" y="274043"/>
          <a:ext cx="668614" cy="6686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F47462-C9D2-4A5E-A26D-2F3FA88AC5C3}">
      <dsp:nvSpPr>
        <dsp:cNvPr id="0" name=""/>
        <dsp:cNvSpPr/>
      </dsp:nvSpPr>
      <dsp:spPr>
        <a:xfrm>
          <a:off x="1404091" y="519"/>
          <a:ext cx="9111508"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lvl="0" algn="l" defTabSz="933450">
            <a:lnSpc>
              <a:spcPct val="90000"/>
            </a:lnSpc>
            <a:spcBef>
              <a:spcPct val="0"/>
            </a:spcBef>
            <a:spcAft>
              <a:spcPct val="35000"/>
            </a:spcAft>
          </a:pPr>
          <a:r>
            <a:rPr lang="en-US" sz="2100" kern="1200" dirty="0"/>
            <a:t>Districts are still required to report the results of each collective bargaining agreement for certificated staff within their district using a uniform template provided by OSPI.</a:t>
          </a:r>
        </a:p>
      </dsp:txBody>
      <dsp:txXfrm>
        <a:off x="1404091" y="519"/>
        <a:ext cx="9111508" cy="1215663"/>
      </dsp:txXfrm>
    </dsp:sp>
    <dsp:sp modelId="{DC816052-7F44-45EF-9FE8-BAEFAA13F524}">
      <dsp:nvSpPr>
        <dsp:cNvPr id="0" name=""/>
        <dsp:cNvSpPr/>
      </dsp:nvSpPr>
      <dsp:spPr>
        <a:xfrm>
          <a:off x="0" y="1520098"/>
          <a:ext cx="10515600" cy="12156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44B4C0-390E-4C2A-B7AA-79FA350D04B9}">
      <dsp:nvSpPr>
        <dsp:cNvPr id="0" name=""/>
        <dsp:cNvSpPr/>
      </dsp:nvSpPr>
      <dsp:spPr>
        <a:xfrm>
          <a:off x="367738" y="1793623"/>
          <a:ext cx="668614" cy="6686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C28BA9-06FC-4C7D-96B7-8F11ECA1335F}">
      <dsp:nvSpPr>
        <dsp:cNvPr id="0" name=""/>
        <dsp:cNvSpPr/>
      </dsp:nvSpPr>
      <dsp:spPr>
        <a:xfrm>
          <a:off x="1404091" y="1520098"/>
          <a:ext cx="4732020"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lvl="0" algn="l" defTabSz="933450">
            <a:lnSpc>
              <a:spcPct val="90000"/>
            </a:lnSpc>
            <a:spcBef>
              <a:spcPct val="0"/>
            </a:spcBef>
            <a:spcAft>
              <a:spcPct val="35000"/>
            </a:spcAft>
          </a:pPr>
          <a:r>
            <a:rPr lang="en-US" sz="2100" kern="1200" dirty="0"/>
            <a:t>Data must included but is not limited to:</a:t>
          </a:r>
        </a:p>
      </dsp:txBody>
      <dsp:txXfrm>
        <a:off x="1404091" y="1520098"/>
        <a:ext cx="4732020" cy="1215663"/>
      </dsp:txXfrm>
    </dsp:sp>
    <dsp:sp modelId="{5FACD575-27C3-4A23-B0D6-8AA70EA2C3D4}">
      <dsp:nvSpPr>
        <dsp:cNvPr id="0" name=""/>
        <dsp:cNvSpPr/>
      </dsp:nvSpPr>
      <dsp:spPr>
        <a:xfrm>
          <a:off x="6136111" y="1520098"/>
          <a:ext cx="4379488"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lvl="0" algn="l" defTabSz="577850">
            <a:lnSpc>
              <a:spcPct val="90000"/>
            </a:lnSpc>
            <a:spcBef>
              <a:spcPct val="0"/>
            </a:spcBef>
            <a:spcAft>
              <a:spcPct val="35000"/>
            </a:spcAft>
          </a:pPr>
          <a:r>
            <a:rPr lang="en-US" sz="1300" kern="1200"/>
            <a:t>Minimum and maximum base salaries;</a:t>
          </a:r>
        </a:p>
        <a:p>
          <a:pPr lvl="0" algn="l" defTabSz="577850">
            <a:lnSpc>
              <a:spcPct val="90000"/>
            </a:lnSpc>
            <a:spcBef>
              <a:spcPct val="0"/>
            </a:spcBef>
            <a:spcAft>
              <a:spcPct val="35000"/>
            </a:spcAft>
          </a:pPr>
          <a:r>
            <a:rPr lang="en-US" sz="1300" kern="1200"/>
            <a:t>Supplemental salary information;</a:t>
          </a:r>
        </a:p>
        <a:p>
          <a:pPr lvl="0" algn="l" defTabSz="577850">
            <a:lnSpc>
              <a:spcPct val="90000"/>
            </a:lnSpc>
            <a:spcBef>
              <a:spcPct val="0"/>
            </a:spcBef>
            <a:spcAft>
              <a:spcPct val="35000"/>
            </a:spcAft>
          </a:pPr>
          <a:r>
            <a:rPr lang="en-US" sz="1300" kern="1200" dirty="0"/>
            <a:t>Average percent increase for all certificated instructional staff.</a:t>
          </a:r>
        </a:p>
      </dsp:txBody>
      <dsp:txXfrm>
        <a:off x="6136111" y="1520098"/>
        <a:ext cx="4379488" cy="1215663"/>
      </dsp:txXfrm>
    </dsp:sp>
    <dsp:sp modelId="{C1460CE9-88DE-4E64-90F8-6B5BD158AA49}">
      <dsp:nvSpPr>
        <dsp:cNvPr id="0" name=""/>
        <dsp:cNvSpPr/>
      </dsp:nvSpPr>
      <dsp:spPr>
        <a:xfrm>
          <a:off x="0" y="3039678"/>
          <a:ext cx="10515600" cy="12156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8297FD-5564-4EDA-B69B-F3896ABFB021}">
      <dsp:nvSpPr>
        <dsp:cNvPr id="0" name=""/>
        <dsp:cNvSpPr/>
      </dsp:nvSpPr>
      <dsp:spPr>
        <a:xfrm>
          <a:off x="367738" y="3313202"/>
          <a:ext cx="668614" cy="6686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824812-A4D8-4CF3-A85E-4A2A5DC0A789}">
      <dsp:nvSpPr>
        <dsp:cNvPr id="0" name=""/>
        <dsp:cNvSpPr/>
      </dsp:nvSpPr>
      <dsp:spPr>
        <a:xfrm>
          <a:off x="1404091" y="3039678"/>
          <a:ext cx="9111508"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lvl="0" algn="l" defTabSz="933450">
            <a:lnSpc>
              <a:spcPct val="90000"/>
            </a:lnSpc>
            <a:spcBef>
              <a:spcPct val="0"/>
            </a:spcBef>
            <a:spcAft>
              <a:spcPct val="35000"/>
            </a:spcAft>
          </a:pPr>
          <a:r>
            <a:rPr lang="en-US" sz="2100" kern="1200" dirty="0"/>
            <a:t>OSPI must report these outcomes to the legislature by December 1 of each year.</a:t>
          </a:r>
        </a:p>
      </dsp:txBody>
      <dsp:txXfrm>
        <a:off x="1404091" y="3039678"/>
        <a:ext cx="9111508" cy="12156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76DF8-E7BD-460E-8D8A-4B669E29835F}">
      <dsp:nvSpPr>
        <dsp:cNvPr id="0" name=""/>
        <dsp:cNvSpPr/>
      </dsp:nvSpPr>
      <dsp:spPr>
        <a:xfrm>
          <a:off x="24645" y="1961"/>
          <a:ext cx="3270721" cy="19624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$29,500,000 backfill funding revenue has been vetoed and is no longer available to OSPI to help offset expenditures that were incurred in July 2019</a:t>
          </a:r>
        </a:p>
      </dsp:txBody>
      <dsp:txXfrm>
        <a:off x="24645" y="1961"/>
        <a:ext cx="3270721" cy="1962432"/>
      </dsp:txXfrm>
    </dsp:sp>
    <dsp:sp modelId="{DB729F14-2AD1-4415-AC82-94D04328F9D7}">
      <dsp:nvSpPr>
        <dsp:cNvPr id="0" name=""/>
        <dsp:cNvSpPr/>
      </dsp:nvSpPr>
      <dsp:spPr>
        <a:xfrm>
          <a:off x="3622439" y="1961"/>
          <a:ext cx="3270721" cy="1962432"/>
        </a:xfrm>
        <a:prstGeom prst="rect">
          <a:avLst/>
        </a:prstGeom>
        <a:solidFill>
          <a:srgbClr val="FBC6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i="1" u="sng" kern="1200" dirty="0"/>
            <a:t>This means we are at risk of short paying transportation funding in FY 2020</a:t>
          </a:r>
          <a:endParaRPr lang="en-US" sz="1900" b="1" kern="1200" dirty="0"/>
        </a:p>
      </dsp:txBody>
      <dsp:txXfrm>
        <a:off x="3622439" y="1961"/>
        <a:ext cx="3270721" cy="1962432"/>
      </dsp:txXfrm>
    </dsp:sp>
    <dsp:sp modelId="{4A95150C-8F8D-4401-B276-7C12B6ED7193}">
      <dsp:nvSpPr>
        <dsp:cNvPr id="0" name=""/>
        <dsp:cNvSpPr/>
      </dsp:nvSpPr>
      <dsp:spPr>
        <a:xfrm>
          <a:off x="7220232" y="1961"/>
          <a:ext cx="3270721" cy="19624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We do not yet know what this short pay will look like. We will post an estimate as soon as possible.</a:t>
          </a:r>
        </a:p>
      </dsp:txBody>
      <dsp:txXfrm>
        <a:off x="7220232" y="1961"/>
        <a:ext cx="3270721" cy="1962432"/>
      </dsp:txXfrm>
    </dsp:sp>
    <dsp:sp modelId="{EDD7973D-EA0C-4AD6-B415-FED66ADFCC30}">
      <dsp:nvSpPr>
        <dsp:cNvPr id="0" name=""/>
        <dsp:cNvSpPr/>
      </dsp:nvSpPr>
      <dsp:spPr>
        <a:xfrm>
          <a:off x="3622439" y="2291466"/>
          <a:ext cx="3270721" cy="19624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OFM &amp; OSPI are still currently working on a report on the allocation methodology of transportation funds.</a:t>
          </a:r>
        </a:p>
      </dsp:txBody>
      <dsp:txXfrm>
        <a:off x="3622439" y="2291466"/>
        <a:ext cx="3270721" cy="19624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F89F5-EF5B-4710-A9BA-44ACAE41292A}">
      <dsp:nvSpPr>
        <dsp:cNvPr id="0" name=""/>
        <dsp:cNvSpPr/>
      </dsp:nvSpPr>
      <dsp:spPr>
        <a:xfrm>
          <a:off x="0" y="16153"/>
          <a:ext cx="10515600" cy="101916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If the following is true: 2019-20 + 2018-19 carryover &lt; 2018-19 allocation</a:t>
          </a:r>
        </a:p>
      </dsp:txBody>
      <dsp:txXfrm>
        <a:off x="49752" y="65905"/>
        <a:ext cx="10416096" cy="919664"/>
      </dsp:txXfrm>
    </dsp:sp>
    <dsp:sp modelId="{05FB179A-36B1-41F1-B010-A3387763CDAF}">
      <dsp:nvSpPr>
        <dsp:cNvPr id="0" name=""/>
        <dsp:cNvSpPr/>
      </dsp:nvSpPr>
      <dsp:spPr>
        <a:xfrm>
          <a:off x="0" y="1084282"/>
          <a:ext cx="10515600" cy="101916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then your district is eligible for a portion of the $21,508,000 hold harmless allocation.</a:t>
          </a:r>
        </a:p>
      </dsp:txBody>
      <dsp:txXfrm>
        <a:off x="49752" y="1134034"/>
        <a:ext cx="10416096" cy="919664"/>
      </dsp:txXfrm>
    </dsp:sp>
    <dsp:sp modelId="{2A8C15A8-922D-403F-A09A-9F9AE4B852C8}">
      <dsp:nvSpPr>
        <dsp:cNvPr id="0" name=""/>
        <dsp:cNvSpPr/>
      </dsp:nvSpPr>
      <dsp:spPr>
        <a:xfrm>
          <a:off x="0" y="2152410"/>
          <a:ext cx="10515600" cy="101916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A PDF showing the recipients and the amount due to each district is available on the OSPI budget preparations web page.</a:t>
          </a:r>
        </a:p>
      </dsp:txBody>
      <dsp:txXfrm>
        <a:off x="49752" y="2202162"/>
        <a:ext cx="10416096" cy="919664"/>
      </dsp:txXfrm>
    </dsp:sp>
    <dsp:sp modelId="{6306DDB5-63A0-4708-A093-BC25AD418328}">
      <dsp:nvSpPr>
        <dsp:cNvPr id="0" name=""/>
        <dsp:cNvSpPr/>
      </dsp:nvSpPr>
      <dsp:spPr>
        <a:xfrm>
          <a:off x="0" y="3220538"/>
          <a:ext cx="10515600" cy="101916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We are currently looking into the timing of the hold harmless payment.  It will not be part of March apportionment, as the Governor will not have signed the budget by the deadline for us to get information to the state treasurers office.</a:t>
          </a:r>
        </a:p>
      </dsp:txBody>
      <dsp:txXfrm>
        <a:off x="49752" y="3270290"/>
        <a:ext cx="10416096" cy="9196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9155C-C7BB-4654-BC56-BA1B28F2C5D2}">
      <dsp:nvSpPr>
        <dsp:cNvPr id="0" name=""/>
        <dsp:cNvSpPr/>
      </dsp:nvSpPr>
      <dsp:spPr>
        <a:xfrm>
          <a:off x="2069231" y="2749"/>
          <a:ext cx="5739422" cy="36445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DB4608D-7ADC-4719-BA09-D6D89715E60B}">
      <dsp:nvSpPr>
        <dsp:cNvPr id="0" name=""/>
        <dsp:cNvSpPr/>
      </dsp:nvSpPr>
      <dsp:spPr>
        <a:xfrm>
          <a:off x="2706945" y="608577"/>
          <a:ext cx="5739422" cy="364453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OSPI must subtract pupil transportation amounts carried over from 2018-19 to 2019-20 from the prior year’s expenditures used to determine the student transportation allocation for the 2020-21 school year.</a:t>
          </a:r>
        </a:p>
      </dsp:txBody>
      <dsp:txXfrm>
        <a:off x="2813690" y="715322"/>
        <a:ext cx="5525932" cy="34310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DDC8B-3363-424C-9C49-2220FE4B887F}">
      <dsp:nvSpPr>
        <dsp:cNvPr id="0" name=""/>
        <dsp:cNvSpPr/>
      </dsp:nvSpPr>
      <dsp:spPr>
        <a:xfrm>
          <a:off x="0" y="2568637"/>
          <a:ext cx="10515600" cy="16853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00000"/>
            </a:lnSpc>
            <a:spcBef>
              <a:spcPct val="0"/>
            </a:spcBef>
            <a:spcAft>
              <a:spcPct val="35000"/>
            </a:spcAft>
          </a:pPr>
          <a:r>
            <a:rPr lang="en-US" sz="1800" kern="1200"/>
            <a:t>Supplemental 2020 budget also included a LEA hold harmless for districts that are expected to receive less in final LEA payments than preliminary calculations showed.</a:t>
          </a:r>
        </a:p>
      </dsp:txBody>
      <dsp:txXfrm>
        <a:off x="0" y="2568637"/>
        <a:ext cx="10515600" cy="910064"/>
      </dsp:txXfrm>
    </dsp:sp>
    <dsp:sp modelId="{BEECCDC8-8E09-4D9A-B0FA-00A9CD88E919}">
      <dsp:nvSpPr>
        <dsp:cNvPr id="0" name=""/>
        <dsp:cNvSpPr/>
      </dsp:nvSpPr>
      <dsp:spPr>
        <a:xfrm>
          <a:off x="0" y="3444995"/>
          <a:ext cx="10515600" cy="77523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100000"/>
            </a:lnSpc>
            <a:spcBef>
              <a:spcPct val="0"/>
            </a:spcBef>
            <a:spcAft>
              <a:spcPct val="35000"/>
            </a:spcAft>
          </a:pPr>
          <a:r>
            <a:rPr lang="en-US" sz="1600" kern="1200"/>
            <a:t>District detail list of hold harmless LEA payments are posted here: </a:t>
          </a:r>
          <a:r>
            <a:rPr lang="en-US" sz="1600" kern="1200">
              <a:hlinkClick xmlns:r="http://schemas.openxmlformats.org/officeDocument/2006/relationships" r:id="rId1"/>
            </a:rPr>
            <a:t>https://www.k12.wa.us/sites/default/files/public/safs/misc/budprep20/LEA%20Hold%20Harmless%20Districts.pdf</a:t>
          </a:r>
          <a:endParaRPr lang="en-US" sz="1600" kern="1200"/>
        </a:p>
      </dsp:txBody>
      <dsp:txXfrm>
        <a:off x="0" y="3444995"/>
        <a:ext cx="10515600" cy="775239"/>
      </dsp:txXfrm>
    </dsp:sp>
    <dsp:sp modelId="{E36BB023-F32B-4CED-BA92-5E461CFE09FC}">
      <dsp:nvSpPr>
        <dsp:cNvPr id="0" name=""/>
        <dsp:cNvSpPr/>
      </dsp:nvSpPr>
      <dsp:spPr>
        <a:xfrm rot="10800000">
          <a:off x="0" y="1919"/>
          <a:ext cx="10515600" cy="2591998"/>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00000"/>
            </a:lnSpc>
            <a:spcBef>
              <a:spcPct val="0"/>
            </a:spcBef>
            <a:spcAft>
              <a:spcPct val="35000"/>
            </a:spcAft>
          </a:pPr>
          <a:r>
            <a:rPr lang="en-US" sz="1800" kern="1200"/>
            <a:t>The Consumer Price Index (CPI) rate used for inflating the local effort assistance (LEA) maximum per pupil for calendar year 2020 is 2.5%, making the LEA max per pupil $1,588.75.</a:t>
          </a:r>
        </a:p>
      </dsp:txBody>
      <dsp:txXfrm rot="10800000">
        <a:off x="0" y="1919"/>
        <a:ext cx="10515600" cy="16842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041B9-7E09-47CB-908F-FB8DF118941A}">
      <dsp:nvSpPr>
        <dsp:cNvPr id="0" name=""/>
        <dsp:cNvSpPr/>
      </dsp:nvSpPr>
      <dsp:spPr>
        <a:xfrm>
          <a:off x="0" y="519"/>
          <a:ext cx="10515600" cy="12156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AEEAF-26D1-4F3A-9030-05E450E565EF}">
      <dsp:nvSpPr>
        <dsp:cNvPr id="0" name=""/>
        <dsp:cNvSpPr/>
      </dsp:nvSpPr>
      <dsp:spPr>
        <a:xfrm>
          <a:off x="367738" y="274043"/>
          <a:ext cx="668614" cy="6686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90BE60-15E4-4CA7-988E-7F6DF5F1AC31}">
      <dsp:nvSpPr>
        <dsp:cNvPr id="0" name=""/>
        <dsp:cNvSpPr/>
      </dsp:nvSpPr>
      <dsp:spPr>
        <a:xfrm>
          <a:off x="1404091" y="519"/>
          <a:ext cx="4732020"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lvl="0" algn="l" defTabSz="1111250">
            <a:lnSpc>
              <a:spcPct val="90000"/>
            </a:lnSpc>
            <a:spcBef>
              <a:spcPct val="0"/>
            </a:spcBef>
            <a:spcAft>
              <a:spcPct val="35000"/>
            </a:spcAft>
          </a:pPr>
          <a:r>
            <a:rPr lang="en-US" sz="2500" u="sng" kern="1200" dirty="0"/>
            <a:t>Differentiated Instruction Funding</a:t>
          </a:r>
          <a:endParaRPr lang="en-US" sz="2500" kern="1200" dirty="0"/>
        </a:p>
      </dsp:txBody>
      <dsp:txXfrm>
        <a:off x="1404091" y="519"/>
        <a:ext cx="4732020" cy="1215663"/>
      </dsp:txXfrm>
    </dsp:sp>
    <dsp:sp modelId="{54D084D5-E4E3-4B54-A0C6-2C76251AD3DB}">
      <dsp:nvSpPr>
        <dsp:cNvPr id="0" name=""/>
        <dsp:cNvSpPr/>
      </dsp:nvSpPr>
      <dsp:spPr>
        <a:xfrm>
          <a:off x="6136111" y="519"/>
          <a:ext cx="4379488"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lvl="0" algn="l" defTabSz="488950">
            <a:lnSpc>
              <a:spcPct val="90000"/>
            </a:lnSpc>
            <a:spcBef>
              <a:spcPct val="0"/>
            </a:spcBef>
            <a:spcAft>
              <a:spcPct val="35000"/>
            </a:spcAft>
          </a:pPr>
          <a:r>
            <a:rPr lang="en-US" sz="1100" kern="1200"/>
            <a:t>Additional dollars are provided for differentiated instruction. For 2020-21, $2,046,000 will be allocated – an increase of $980,000. </a:t>
          </a:r>
        </a:p>
        <a:p>
          <a:pPr lvl="0" algn="l" defTabSz="488950">
            <a:lnSpc>
              <a:spcPct val="90000"/>
            </a:lnSpc>
            <a:spcBef>
              <a:spcPct val="0"/>
            </a:spcBef>
            <a:spcAft>
              <a:spcPct val="35000"/>
            </a:spcAft>
          </a:pPr>
          <a:r>
            <a:rPr lang="en-US" sz="1100" kern="1200" dirty="0"/>
            <a:t>These funds will be allocated to all programs except Adult Jails and Department of Correction based on the March 2020 AAFTE.</a:t>
          </a:r>
        </a:p>
      </dsp:txBody>
      <dsp:txXfrm>
        <a:off x="6136111" y="519"/>
        <a:ext cx="4379488" cy="1215663"/>
      </dsp:txXfrm>
    </dsp:sp>
    <dsp:sp modelId="{412768F8-0566-44B5-8D3B-20A638A6A68F}">
      <dsp:nvSpPr>
        <dsp:cNvPr id="0" name=""/>
        <dsp:cNvSpPr/>
      </dsp:nvSpPr>
      <dsp:spPr>
        <a:xfrm>
          <a:off x="0" y="1520098"/>
          <a:ext cx="10515600" cy="12156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4A4AB-52A4-46A8-8DC3-D4BEB2DBEE82}">
      <dsp:nvSpPr>
        <dsp:cNvPr id="0" name=""/>
        <dsp:cNvSpPr/>
      </dsp:nvSpPr>
      <dsp:spPr>
        <a:xfrm>
          <a:off x="367738" y="1793623"/>
          <a:ext cx="668614" cy="6686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BE2E88-F8A9-408E-96F8-481CE4482999}">
      <dsp:nvSpPr>
        <dsp:cNvPr id="0" name=""/>
        <dsp:cNvSpPr/>
      </dsp:nvSpPr>
      <dsp:spPr>
        <a:xfrm>
          <a:off x="1404091" y="1520098"/>
          <a:ext cx="4732020"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lvl="0" algn="l" defTabSz="1111250">
            <a:lnSpc>
              <a:spcPct val="90000"/>
            </a:lnSpc>
            <a:spcBef>
              <a:spcPct val="0"/>
            </a:spcBef>
            <a:spcAft>
              <a:spcPct val="35000"/>
            </a:spcAft>
          </a:pPr>
          <a:r>
            <a:rPr lang="en-US" sz="2500" u="sng" kern="1200"/>
            <a:t>Academic Records</a:t>
          </a:r>
          <a:endParaRPr lang="en-US" sz="2500" kern="1200"/>
        </a:p>
      </dsp:txBody>
      <dsp:txXfrm>
        <a:off x="1404091" y="1520098"/>
        <a:ext cx="4732020" cy="1215663"/>
      </dsp:txXfrm>
    </dsp:sp>
    <dsp:sp modelId="{A1F2FDCD-6CD5-4D6B-9271-5D44D2AC720D}">
      <dsp:nvSpPr>
        <dsp:cNvPr id="0" name=""/>
        <dsp:cNvSpPr/>
      </dsp:nvSpPr>
      <dsp:spPr>
        <a:xfrm>
          <a:off x="6136111" y="1520098"/>
          <a:ext cx="4379488"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lvl="0" algn="l" defTabSz="488950">
            <a:lnSpc>
              <a:spcPct val="90000"/>
            </a:lnSpc>
            <a:spcBef>
              <a:spcPct val="0"/>
            </a:spcBef>
            <a:spcAft>
              <a:spcPct val="35000"/>
            </a:spcAft>
          </a:pPr>
          <a:r>
            <a:rPr lang="en-US" sz="1100" kern="1200" dirty="0"/>
            <a:t>For long-term juvenile institutions </a:t>
          </a:r>
          <a:r>
            <a:rPr lang="en-US" sz="1100" kern="1200" dirty="0" smtClean="0"/>
            <a:t>(Green Hill, </a:t>
          </a:r>
          <a:r>
            <a:rPr lang="en-US" sz="1100" kern="1200" dirty="0"/>
            <a:t>Echo Glen, </a:t>
          </a:r>
          <a:r>
            <a:rPr lang="en-US" sz="1100" kern="1200" dirty="0" err="1"/>
            <a:t>Naselle</a:t>
          </a:r>
          <a:r>
            <a:rPr lang="en-US" sz="1100" kern="1200" dirty="0"/>
            <a:t> Youth Camp), $100,000 is allocated to each to manage the transmission of academic records. </a:t>
          </a:r>
        </a:p>
      </dsp:txBody>
      <dsp:txXfrm>
        <a:off x="6136111" y="1520098"/>
        <a:ext cx="4379488" cy="1215663"/>
      </dsp:txXfrm>
    </dsp:sp>
    <dsp:sp modelId="{19833FCF-C0E2-4F2B-9AC9-1E48F9790895}">
      <dsp:nvSpPr>
        <dsp:cNvPr id="0" name=""/>
        <dsp:cNvSpPr/>
      </dsp:nvSpPr>
      <dsp:spPr>
        <a:xfrm>
          <a:off x="0" y="3039678"/>
          <a:ext cx="10515600" cy="12156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83D4CC-5957-4734-AA44-340D1A9119D7}">
      <dsp:nvSpPr>
        <dsp:cNvPr id="0" name=""/>
        <dsp:cNvSpPr/>
      </dsp:nvSpPr>
      <dsp:spPr>
        <a:xfrm>
          <a:off x="367738" y="3313202"/>
          <a:ext cx="668614" cy="6686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89EFCE-9849-42B8-8E16-28B32B532B3D}">
      <dsp:nvSpPr>
        <dsp:cNvPr id="0" name=""/>
        <dsp:cNvSpPr/>
      </dsp:nvSpPr>
      <dsp:spPr>
        <a:xfrm>
          <a:off x="1404091" y="3039678"/>
          <a:ext cx="4732020"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lvl="0" algn="l" defTabSz="1111250">
            <a:lnSpc>
              <a:spcPct val="90000"/>
            </a:lnSpc>
            <a:spcBef>
              <a:spcPct val="0"/>
            </a:spcBef>
            <a:spcAft>
              <a:spcPct val="35000"/>
            </a:spcAft>
          </a:pPr>
          <a:r>
            <a:rPr lang="en-US" sz="2500" u="sng" kern="1200"/>
            <a:t>Task Force</a:t>
          </a:r>
          <a:endParaRPr lang="en-US" sz="2500" kern="1200"/>
        </a:p>
      </dsp:txBody>
      <dsp:txXfrm>
        <a:off x="1404091" y="3039678"/>
        <a:ext cx="4732020" cy="1215663"/>
      </dsp:txXfrm>
    </dsp:sp>
    <dsp:sp modelId="{E9DFEEFD-D33B-436C-A82A-91BB41D5A1CD}">
      <dsp:nvSpPr>
        <dsp:cNvPr id="0" name=""/>
        <dsp:cNvSpPr/>
      </dsp:nvSpPr>
      <dsp:spPr>
        <a:xfrm>
          <a:off x="6136111" y="3039678"/>
          <a:ext cx="4379488"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lvl="0" algn="l" defTabSz="488950">
            <a:lnSpc>
              <a:spcPct val="90000"/>
            </a:lnSpc>
            <a:spcBef>
              <a:spcPct val="0"/>
            </a:spcBef>
            <a:spcAft>
              <a:spcPct val="35000"/>
            </a:spcAft>
          </a:pPr>
          <a:r>
            <a:rPr lang="en-US" sz="1100" kern="1200"/>
            <a:t>HB 2116 established a task force on improving institutional ed programs and outcomes – to include assessing the level and adequacy of institutional ed funding.</a:t>
          </a:r>
        </a:p>
      </dsp:txBody>
      <dsp:txXfrm>
        <a:off x="6136111" y="3039678"/>
        <a:ext cx="4379488" cy="1215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04BD6-B313-412C-ABF3-C6D80AB4A753}">
      <dsp:nvSpPr>
        <dsp:cNvPr id="0" name=""/>
        <dsp:cNvSpPr/>
      </dsp:nvSpPr>
      <dsp:spPr>
        <a:xfrm>
          <a:off x="212335" y="430267"/>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FF29C1-968B-4538-A5C3-38B9DF32D0F6}">
      <dsp:nvSpPr>
        <dsp:cNvPr id="0" name=""/>
        <dsp:cNvSpPr/>
      </dsp:nvSpPr>
      <dsp:spPr>
        <a:xfrm>
          <a:off x="492877" y="710809"/>
          <a:ext cx="774830" cy="77483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96B9BF-A019-43FC-A332-69CF9CBD58C1}">
      <dsp:nvSpPr>
        <dsp:cNvPr id="0" name=""/>
        <dsp:cNvSpPr/>
      </dsp:nvSpPr>
      <dsp:spPr>
        <a:xfrm>
          <a:off x="1834517" y="43026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77850">
            <a:lnSpc>
              <a:spcPct val="90000"/>
            </a:lnSpc>
            <a:spcBef>
              <a:spcPct val="0"/>
            </a:spcBef>
            <a:spcAft>
              <a:spcPct val="35000"/>
            </a:spcAft>
          </a:pPr>
          <a:r>
            <a:rPr lang="en-US" sz="1300" kern="1200"/>
            <a:t>Allows the Learning Assistance Program (LAP) to support school-wide behavioral health system of supports and interventions including social workers, counselors, instructional aides, and other school-based health professionals.</a:t>
          </a:r>
        </a:p>
      </dsp:txBody>
      <dsp:txXfrm>
        <a:off x="1834517" y="430267"/>
        <a:ext cx="3148942" cy="1335915"/>
      </dsp:txXfrm>
    </dsp:sp>
    <dsp:sp modelId="{BA837DB0-B263-4D3C-AD23-D4778AFEBB97}">
      <dsp:nvSpPr>
        <dsp:cNvPr id="0" name=""/>
        <dsp:cNvSpPr/>
      </dsp:nvSpPr>
      <dsp:spPr>
        <a:xfrm>
          <a:off x="5532139" y="430267"/>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4E3EA-B60F-47D5-B498-44E6A79B8885}">
      <dsp:nvSpPr>
        <dsp:cNvPr id="0" name=""/>
        <dsp:cNvSpPr/>
      </dsp:nvSpPr>
      <dsp:spPr>
        <a:xfrm>
          <a:off x="5812681" y="710809"/>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433D5D-DA93-4DAF-8574-599011D9A465}">
      <dsp:nvSpPr>
        <dsp:cNvPr id="0" name=""/>
        <dsp:cNvSpPr/>
      </dsp:nvSpPr>
      <dsp:spPr>
        <a:xfrm>
          <a:off x="7154322" y="43026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77850">
            <a:lnSpc>
              <a:spcPct val="90000"/>
            </a:lnSpc>
            <a:spcBef>
              <a:spcPct val="0"/>
            </a:spcBef>
            <a:spcAft>
              <a:spcPct val="35000"/>
            </a:spcAft>
          </a:pPr>
          <a:r>
            <a:rPr lang="en-US" sz="1300" kern="1200"/>
            <a:t>Requires school districts to expend a portion of LAP funding to address the needs of students in grades K-4 who are deficient in reading or reading readiness skills rather than focus first on these students.</a:t>
          </a:r>
        </a:p>
      </dsp:txBody>
      <dsp:txXfrm>
        <a:off x="7154322" y="430267"/>
        <a:ext cx="3148942" cy="1335915"/>
      </dsp:txXfrm>
    </dsp:sp>
    <dsp:sp modelId="{B52FBB95-DCFA-4094-910C-0C1E68626DED}">
      <dsp:nvSpPr>
        <dsp:cNvPr id="0" name=""/>
        <dsp:cNvSpPr/>
      </dsp:nvSpPr>
      <dsp:spPr>
        <a:xfrm>
          <a:off x="212335" y="2489678"/>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F0F95D-C723-4AF8-B67F-AB1DDD4BC873}">
      <dsp:nvSpPr>
        <dsp:cNvPr id="0" name=""/>
        <dsp:cNvSpPr/>
      </dsp:nvSpPr>
      <dsp:spPr>
        <a:xfrm>
          <a:off x="492877" y="2770220"/>
          <a:ext cx="774830" cy="77483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DD8FD8-53CC-496F-A370-50DB0862907B}">
      <dsp:nvSpPr>
        <dsp:cNvPr id="0" name=""/>
        <dsp:cNvSpPr/>
      </dsp:nvSpPr>
      <dsp:spPr>
        <a:xfrm>
          <a:off x="1834517" y="248967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77850">
            <a:lnSpc>
              <a:spcPct val="90000"/>
            </a:lnSpc>
            <a:spcBef>
              <a:spcPct val="0"/>
            </a:spcBef>
            <a:spcAft>
              <a:spcPct val="35000"/>
            </a:spcAft>
          </a:pPr>
          <a:r>
            <a:rPr lang="en-US" sz="1300" kern="1200"/>
            <a:t>Requires the Office of the Superintendent of Public Instruction to review LAP requirements and make recommendations on a number of topics, including use of the Washington Integrated Student Supports Protocol, by October 1, 2020.</a:t>
          </a:r>
        </a:p>
      </dsp:txBody>
      <dsp:txXfrm>
        <a:off x="1834517" y="2489678"/>
        <a:ext cx="3148942" cy="1335915"/>
      </dsp:txXfrm>
    </dsp:sp>
    <dsp:sp modelId="{2D2CA49B-DD9B-4009-B179-4DA067D7B0DC}">
      <dsp:nvSpPr>
        <dsp:cNvPr id="0" name=""/>
        <dsp:cNvSpPr/>
      </dsp:nvSpPr>
      <dsp:spPr>
        <a:xfrm>
          <a:off x="5532139" y="2489678"/>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E96BA1-DC4E-428E-A465-10D0F0F97292}">
      <dsp:nvSpPr>
        <dsp:cNvPr id="0" name=""/>
        <dsp:cNvSpPr/>
      </dsp:nvSpPr>
      <dsp:spPr>
        <a:xfrm>
          <a:off x="5812681" y="2770220"/>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DC5AD9-2F1D-4DDE-B0EA-16CC1BE98A99}">
      <dsp:nvSpPr>
        <dsp:cNvPr id="0" name=""/>
        <dsp:cNvSpPr/>
      </dsp:nvSpPr>
      <dsp:spPr>
        <a:xfrm>
          <a:off x="7154322" y="248967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77850">
            <a:lnSpc>
              <a:spcPct val="90000"/>
            </a:lnSpc>
            <a:spcBef>
              <a:spcPct val="0"/>
            </a:spcBef>
            <a:spcAft>
              <a:spcPct val="35000"/>
            </a:spcAft>
          </a:pPr>
          <a:r>
            <a:rPr lang="en-US" sz="1300" kern="1200"/>
            <a:t>Increases the cap on the use of LAP allocations for partnership development from 5 percent to 15 percent.</a:t>
          </a:r>
        </a:p>
      </dsp:txBody>
      <dsp:txXfrm>
        <a:off x="7154322" y="2489678"/>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DEEDF-2D1F-467E-B416-27DE933C8F7A}">
      <dsp:nvSpPr>
        <dsp:cNvPr id="0" name=""/>
        <dsp:cNvSpPr/>
      </dsp:nvSpPr>
      <dsp:spPr>
        <a:xfrm>
          <a:off x="1212569" y="911901"/>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5048F9-1A17-427E-A5B9-E9D773880E62}">
      <dsp:nvSpPr>
        <dsp:cNvPr id="0" name=""/>
        <dsp:cNvSpPr/>
      </dsp:nvSpPr>
      <dsp:spPr>
        <a:xfrm>
          <a:off x="417971" y="2652236"/>
          <a:ext cx="288945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pPr>
          <a:r>
            <a:rPr lang="en-US" sz="1100" kern="1200" dirty="0"/>
            <a:t>Requires, with limited exceptions, each school with students in or below grade 8 with 62.5 percent or more of its students eligible for free meals through a direct certification process to participate in the federal Community Eligibility Provision (CEP), thereby making school meals available to all students at no charge.</a:t>
          </a:r>
        </a:p>
      </dsp:txBody>
      <dsp:txXfrm>
        <a:off x="417971" y="2652236"/>
        <a:ext cx="2889450" cy="1192500"/>
      </dsp:txXfrm>
    </dsp:sp>
    <dsp:sp modelId="{146CD15A-9B5D-4D00-B68C-D069B67C1BC6}">
      <dsp:nvSpPr>
        <dsp:cNvPr id="0" name=""/>
        <dsp:cNvSpPr/>
      </dsp:nvSpPr>
      <dsp:spPr>
        <a:xfrm>
          <a:off x="4607673" y="929481"/>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5EF13F-8A6C-4C6B-8F90-F4E15299F511}">
      <dsp:nvSpPr>
        <dsp:cNvPr id="0" name=""/>
        <dsp:cNvSpPr/>
      </dsp:nvSpPr>
      <dsp:spPr>
        <a:xfrm>
          <a:off x="3813075" y="2652236"/>
          <a:ext cx="288945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pPr>
          <a:r>
            <a:rPr lang="en-US" sz="1100" kern="1200"/>
            <a:t>Modifies funding provisions for the Learning Assistance Program (LAP) by allowing schools participating in the CEP to receive state allocations based on the district's percentage of students who were eligible for free and reduced price meals in the school year that preceded the school's participation in the CEP.</a:t>
          </a:r>
        </a:p>
      </dsp:txBody>
      <dsp:txXfrm>
        <a:off x="3813075" y="2652236"/>
        <a:ext cx="2889450" cy="1192500"/>
      </dsp:txXfrm>
    </dsp:sp>
    <dsp:sp modelId="{15945CBA-0EE7-4FED-9757-08567E628206}">
      <dsp:nvSpPr>
        <dsp:cNvPr id="0" name=""/>
        <dsp:cNvSpPr/>
      </dsp:nvSpPr>
      <dsp:spPr>
        <a:xfrm>
          <a:off x="8002777" y="911901"/>
          <a:ext cx="1300252" cy="1300252"/>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FACD05-3331-45C7-AFC3-321891C96D78}">
      <dsp:nvSpPr>
        <dsp:cNvPr id="0" name=""/>
        <dsp:cNvSpPr/>
      </dsp:nvSpPr>
      <dsp:spPr>
        <a:xfrm>
          <a:off x="7208178" y="2652236"/>
          <a:ext cx="288945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pPr>
          <a:r>
            <a:rPr lang="en-US" sz="1100" kern="1200"/>
            <a:t>Modifies eligibility requirements for certain annual teacher bonuses by allowing free and reduced-price lunch eligibility data from the school year immediately preceding the school's participation in the CEP to be used in determining eligibility for the bonuses.</a:t>
          </a:r>
        </a:p>
      </dsp:txBody>
      <dsp:txXfrm>
        <a:off x="7208178" y="2652236"/>
        <a:ext cx="2889450" cy="119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499C6-B4DD-4597-A004-AA3BB8D12401}">
      <dsp:nvSpPr>
        <dsp:cNvPr id="0" name=""/>
        <dsp:cNvSpPr/>
      </dsp:nvSpPr>
      <dsp:spPr>
        <a:xfrm>
          <a:off x="568971" y="91226"/>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D01A21-57E8-47C4-9C6C-5B90D21680FF}">
      <dsp:nvSpPr>
        <dsp:cNvPr id="0" name=""/>
        <dsp:cNvSpPr/>
      </dsp:nvSpPr>
      <dsp:spPr>
        <a:xfrm>
          <a:off x="568971" y="1775431"/>
          <a:ext cx="4311566" cy="1294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defRPr b="1"/>
          </a:pPr>
          <a:r>
            <a:rPr lang="en-US" sz="1400" kern="1200"/>
            <a:t>Eligible students may enroll in a participating community college tuition-free for a maximum of five college credits per summer academic term. Provisions relating to student fees and fee waivers apply to eligible students participating in the pilot program.</a:t>
          </a:r>
        </a:p>
      </dsp:txBody>
      <dsp:txXfrm>
        <a:off x="568971" y="1775431"/>
        <a:ext cx="4311566" cy="1294734"/>
      </dsp:txXfrm>
    </dsp:sp>
    <dsp:sp modelId="{A2AAFE92-17AA-42CD-A13E-B545D5E39526}">
      <dsp:nvSpPr>
        <dsp:cNvPr id="0" name=""/>
        <dsp:cNvSpPr/>
      </dsp:nvSpPr>
      <dsp:spPr>
        <a:xfrm>
          <a:off x="568971" y="3151634"/>
          <a:ext cx="4311566" cy="1013000"/>
        </a:xfrm>
        <a:prstGeom prst="rect">
          <a:avLst/>
        </a:prstGeom>
        <a:noFill/>
        <a:ln>
          <a:noFill/>
        </a:ln>
        <a:effectLst/>
      </dsp:spPr>
      <dsp:style>
        <a:lnRef idx="0">
          <a:scrgbClr r="0" g="0" b="0"/>
        </a:lnRef>
        <a:fillRef idx="0">
          <a:scrgbClr r="0" g="0" b="0"/>
        </a:fillRef>
        <a:effectRef idx="0">
          <a:scrgbClr r="0" g="0" b="0"/>
        </a:effectRef>
        <a:fontRef idx="minor"/>
      </dsp:style>
    </dsp:sp>
    <dsp:sp modelId="{8CDC9E30-1B7D-4D49-89A5-F9736DDD7210}">
      <dsp:nvSpPr>
        <dsp:cNvPr id="0" name=""/>
        <dsp:cNvSpPr/>
      </dsp:nvSpPr>
      <dsp:spPr>
        <a:xfrm>
          <a:off x="5635062" y="-142327"/>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7CDB75-31BA-4099-8296-A7FB6A7AE4D7}">
      <dsp:nvSpPr>
        <dsp:cNvPr id="0" name=""/>
        <dsp:cNvSpPr/>
      </dsp:nvSpPr>
      <dsp:spPr>
        <a:xfrm>
          <a:off x="5635062" y="1541877"/>
          <a:ext cx="4311566" cy="1294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defRPr b="1"/>
          </a:pPr>
          <a:r>
            <a:rPr lang="en-US" sz="1400" kern="1200"/>
            <a:t>For the purposes of this program, a student is considered eligible if the student either:</a:t>
          </a:r>
        </a:p>
      </dsp:txBody>
      <dsp:txXfrm>
        <a:off x="5635062" y="1541877"/>
        <a:ext cx="4311566" cy="1294734"/>
      </dsp:txXfrm>
    </dsp:sp>
    <dsp:sp modelId="{E3A75D6F-9600-4B09-BE2D-E8FF82052C73}">
      <dsp:nvSpPr>
        <dsp:cNvPr id="0" name=""/>
        <dsp:cNvSpPr/>
      </dsp:nvSpPr>
      <dsp:spPr>
        <a:xfrm>
          <a:off x="5696588" y="2106626"/>
          <a:ext cx="4311566" cy="1947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pPr>
          <a:r>
            <a:rPr lang="en-US" sz="1400" kern="1200" dirty="0"/>
            <a:t>Attends a participating high school and will be eligible to enroll in grade 11 or 12 in the subsequent school year; or</a:t>
          </a:r>
        </a:p>
        <a:p>
          <a:pPr lvl="0" algn="l" defTabSz="622300">
            <a:lnSpc>
              <a:spcPct val="90000"/>
            </a:lnSpc>
            <a:spcBef>
              <a:spcPct val="0"/>
            </a:spcBef>
            <a:spcAft>
              <a:spcPct val="35000"/>
            </a:spcAft>
          </a:pPr>
          <a:r>
            <a:rPr lang="en-US" sz="1400" kern="1200" dirty="0"/>
            <a:t>Has graduated from a participating high school in the current school year and has five or fewer college credits to earn before meeting associate degree requirements.</a:t>
          </a:r>
        </a:p>
      </dsp:txBody>
      <dsp:txXfrm>
        <a:off x="5696588" y="2106626"/>
        <a:ext cx="4311566" cy="19472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9F837-6C29-444B-B1B5-769110D9B46D}">
      <dsp:nvSpPr>
        <dsp:cNvPr id="0" name=""/>
        <dsp:cNvSpPr/>
      </dsp:nvSpPr>
      <dsp:spPr>
        <a:xfrm>
          <a:off x="0" y="519"/>
          <a:ext cx="10515600" cy="12156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0F43B2-40A0-4BF6-A8D8-277C848E33EC}">
      <dsp:nvSpPr>
        <dsp:cNvPr id="0" name=""/>
        <dsp:cNvSpPr/>
      </dsp:nvSpPr>
      <dsp:spPr>
        <a:xfrm>
          <a:off x="367738" y="274043"/>
          <a:ext cx="668614" cy="6686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3E1D72-0EE6-43C8-B9A7-35350332DAEF}">
      <dsp:nvSpPr>
        <dsp:cNvPr id="0" name=""/>
        <dsp:cNvSpPr/>
      </dsp:nvSpPr>
      <dsp:spPr>
        <a:xfrm>
          <a:off x="1404091" y="519"/>
          <a:ext cx="9111508"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lvl="0" algn="l" defTabSz="666750">
            <a:lnSpc>
              <a:spcPct val="90000"/>
            </a:lnSpc>
            <a:spcBef>
              <a:spcPct val="0"/>
            </a:spcBef>
            <a:spcAft>
              <a:spcPct val="35000"/>
            </a:spcAft>
          </a:pPr>
          <a:r>
            <a:rPr lang="en-US" sz="1500" kern="1200"/>
            <a:t>By July 1, 2020, the Office of the Superintendent of Public Instruction (OSPI) must create and administer an innovative learning pilot program to authorize full-time enrollment funding for students participating in mastery-based learning programs. The pilot program must be in effect through the 2022-23 school year.</a:t>
          </a:r>
        </a:p>
      </dsp:txBody>
      <dsp:txXfrm>
        <a:off x="1404091" y="519"/>
        <a:ext cx="9111508" cy="1215663"/>
      </dsp:txXfrm>
    </dsp:sp>
    <dsp:sp modelId="{144F42C5-806F-4DAB-BBF7-10B9BCD745EB}">
      <dsp:nvSpPr>
        <dsp:cNvPr id="0" name=""/>
        <dsp:cNvSpPr/>
      </dsp:nvSpPr>
      <dsp:spPr>
        <a:xfrm>
          <a:off x="0" y="1520098"/>
          <a:ext cx="10515600" cy="12156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610EA8-B277-403F-B604-4BBB60DC4D53}">
      <dsp:nvSpPr>
        <dsp:cNvPr id="0" name=""/>
        <dsp:cNvSpPr/>
      </dsp:nvSpPr>
      <dsp:spPr>
        <a:xfrm>
          <a:off x="367738" y="1793623"/>
          <a:ext cx="668614" cy="6686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8B07E7-AD07-41E5-A3CD-A7D63DF78110}">
      <dsp:nvSpPr>
        <dsp:cNvPr id="0" name=""/>
        <dsp:cNvSpPr/>
      </dsp:nvSpPr>
      <dsp:spPr>
        <a:xfrm>
          <a:off x="1404091" y="1520098"/>
          <a:ext cx="9111508"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lvl="0" algn="l" defTabSz="666750">
            <a:lnSpc>
              <a:spcPct val="90000"/>
            </a:lnSpc>
            <a:spcBef>
              <a:spcPct val="0"/>
            </a:spcBef>
            <a:spcAft>
              <a:spcPct val="35000"/>
            </a:spcAft>
          </a:pPr>
          <a:r>
            <a:rPr lang="en-US" sz="1500" kern="1200"/>
            <a:t>To participate in the pilot program, school districts must have a waiver from the credit unit graduation requirements for the 2019-20 school year, granted by the State Board of Education.</a:t>
          </a:r>
        </a:p>
      </dsp:txBody>
      <dsp:txXfrm>
        <a:off x="1404091" y="1520098"/>
        <a:ext cx="9111508" cy="1215663"/>
      </dsp:txXfrm>
    </dsp:sp>
    <dsp:sp modelId="{E13C2422-6B26-4DAC-B729-25C3B80E3ECA}">
      <dsp:nvSpPr>
        <dsp:cNvPr id="0" name=""/>
        <dsp:cNvSpPr/>
      </dsp:nvSpPr>
      <dsp:spPr>
        <a:xfrm>
          <a:off x="0" y="3039678"/>
          <a:ext cx="10515600" cy="12156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EFCAA-B41E-4905-B835-852E439DF234}">
      <dsp:nvSpPr>
        <dsp:cNvPr id="0" name=""/>
        <dsp:cNvSpPr/>
      </dsp:nvSpPr>
      <dsp:spPr>
        <a:xfrm>
          <a:off x="367738" y="3313202"/>
          <a:ext cx="668614" cy="6686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DDB42-7D52-4ACD-A3C0-FBA7B6D5F9FE}">
      <dsp:nvSpPr>
        <dsp:cNvPr id="0" name=""/>
        <dsp:cNvSpPr/>
      </dsp:nvSpPr>
      <dsp:spPr>
        <a:xfrm>
          <a:off x="1404091" y="3039678"/>
          <a:ext cx="9111508"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lvl="0" algn="l" defTabSz="666750">
            <a:lnSpc>
              <a:spcPct val="90000"/>
            </a:lnSpc>
            <a:spcBef>
              <a:spcPct val="0"/>
            </a:spcBef>
            <a:spcAft>
              <a:spcPct val="35000"/>
            </a:spcAft>
          </a:pPr>
          <a:r>
            <a:rPr lang="en-US" sz="1500" kern="1200"/>
            <a:t>Districts must also submit additional information to OSPI as described in the bill to participate.</a:t>
          </a:r>
        </a:p>
      </dsp:txBody>
      <dsp:txXfrm>
        <a:off x="1404091" y="3039678"/>
        <a:ext cx="9111508" cy="12156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1EC7C-72E5-4D86-BBA8-9A0A04DF95A4}">
      <dsp:nvSpPr>
        <dsp:cNvPr id="0" name=""/>
        <dsp:cNvSpPr/>
      </dsp:nvSpPr>
      <dsp:spPr>
        <a:xfrm>
          <a:off x="212335" y="430267"/>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342DA6-96CC-4288-AD9F-863F7B4FA0B3}">
      <dsp:nvSpPr>
        <dsp:cNvPr id="0" name=""/>
        <dsp:cNvSpPr/>
      </dsp:nvSpPr>
      <dsp:spPr>
        <a:xfrm>
          <a:off x="492877" y="710809"/>
          <a:ext cx="774830" cy="77483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75BBF0-9582-4017-BDC5-D13CE68D4335}">
      <dsp:nvSpPr>
        <dsp:cNvPr id="0" name=""/>
        <dsp:cNvSpPr/>
      </dsp:nvSpPr>
      <dsp:spPr>
        <a:xfrm>
          <a:off x="1834517" y="43026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77850">
            <a:lnSpc>
              <a:spcPct val="100000"/>
            </a:lnSpc>
            <a:spcBef>
              <a:spcPct val="0"/>
            </a:spcBef>
            <a:spcAft>
              <a:spcPct val="35000"/>
            </a:spcAft>
          </a:pPr>
          <a:r>
            <a:rPr lang="en-US" sz="1300" kern="1200"/>
            <a:t>$27,021,000 is provided for fiscal year 2021 for the implementation of chapter 237, laws of 2017 (paraeducators).</a:t>
          </a:r>
        </a:p>
      </dsp:txBody>
      <dsp:txXfrm>
        <a:off x="1834517" y="430267"/>
        <a:ext cx="3148942" cy="1335915"/>
      </dsp:txXfrm>
    </dsp:sp>
    <dsp:sp modelId="{2A68B8EC-612E-44A8-B59A-CCA37D5CF926}">
      <dsp:nvSpPr>
        <dsp:cNvPr id="0" name=""/>
        <dsp:cNvSpPr/>
      </dsp:nvSpPr>
      <dsp:spPr>
        <a:xfrm>
          <a:off x="5532139" y="430267"/>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D201E-942B-4522-BC76-E4DE1AB76630}">
      <dsp:nvSpPr>
        <dsp:cNvPr id="0" name=""/>
        <dsp:cNvSpPr/>
      </dsp:nvSpPr>
      <dsp:spPr>
        <a:xfrm>
          <a:off x="5812681" y="710809"/>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70657E-2D19-4F5A-B7D3-175D042FBCFC}">
      <dsp:nvSpPr>
        <dsp:cNvPr id="0" name=""/>
        <dsp:cNvSpPr/>
      </dsp:nvSpPr>
      <dsp:spPr>
        <a:xfrm>
          <a:off x="7154322" y="43026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77850">
            <a:lnSpc>
              <a:spcPct val="100000"/>
            </a:lnSpc>
            <a:spcBef>
              <a:spcPct val="0"/>
            </a:spcBef>
            <a:spcAft>
              <a:spcPct val="35000"/>
            </a:spcAft>
          </a:pPr>
          <a:r>
            <a:rPr lang="en-US" sz="1300" kern="1200" dirty="0"/>
            <a:t>Of that amount $26,359,000 for fiscal year 2021 is provided solely for grants to district to provide four days of training in the fundamental course of study for all paraeducators.</a:t>
          </a:r>
        </a:p>
      </dsp:txBody>
      <dsp:txXfrm>
        <a:off x="7154322" y="430267"/>
        <a:ext cx="3148942" cy="1335915"/>
      </dsp:txXfrm>
    </dsp:sp>
    <dsp:sp modelId="{B8F57154-8EC9-4768-AA19-5EF9541F575B}">
      <dsp:nvSpPr>
        <dsp:cNvPr id="0" name=""/>
        <dsp:cNvSpPr/>
      </dsp:nvSpPr>
      <dsp:spPr>
        <a:xfrm>
          <a:off x="212335" y="2489678"/>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7EF43F-812C-418C-91D7-97360F9752EF}">
      <dsp:nvSpPr>
        <dsp:cNvPr id="0" name=""/>
        <dsp:cNvSpPr/>
      </dsp:nvSpPr>
      <dsp:spPr>
        <a:xfrm>
          <a:off x="492877" y="2770220"/>
          <a:ext cx="774830" cy="77483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15098B-A839-4C99-ADDA-147B4CBD653F}">
      <dsp:nvSpPr>
        <dsp:cNvPr id="0" name=""/>
        <dsp:cNvSpPr/>
      </dsp:nvSpPr>
      <dsp:spPr>
        <a:xfrm>
          <a:off x="1834517" y="248967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77850">
            <a:lnSpc>
              <a:spcPct val="100000"/>
            </a:lnSpc>
            <a:spcBef>
              <a:spcPct val="0"/>
            </a:spcBef>
            <a:spcAft>
              <a:spcPct val="35000"/>
            </a:spcAft>
          </a:pPr>
          <a:r>
            <a:rPr lang="en-US" sz="1300" kern="1200" dirty="0"/>
            <a:t>PESB must, by December 1, 2020, report the total number of trainings districts provided, the number of paraeducators that completed the training by district, and the total expenditures reimbursed, by district. </a:t>
          </a:r>
        </a:p>
      </dsp:txBody>
      <dsp:txXfrm>
        <a:off x="1834517" y="2489678"/>
        <a:ext cx="3148942" cy="1335915"/>
      </dsp:txXfrm>
    </dsp:sp>
    <dsp:sp modelId="{E601D69A-FE65-4903-8762-2FE0E43A754C}">
      <dsp:nvSpPr>
        <dsp:cNvPr id="0" name=""/>
        <dsp:cNvSpPr/>
      </dsp:nvSpPr>
      <dsp:spPr>
        <a:xfrm>
          <a:off x="5532139" y="2489678"/>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2C3181-AC1A-4478-8656-1C56D7C9BE7A}">
      <dsp:nvSpPr>
        <dsp:cNvPr id="0" name=""/>
        <dsp:cNvSpPr/>
      </dsp:nvSpPr>
      <dsp:spPr>
        <a:xfrm>
          <a:off x="5812681" y="2770220"/>
          <a:ext cx="774830" cy="774830"/>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25FB6A-98F0-46E7-AD2A-E08F7DDF83B2}">
      <dsp:nvSpPr>
        <dsp:cNvPr id="0" name=""/>
        <dsp:cNvSpPr/>
      </dsp:nvSpPr>
      <dsp:spPr>
        <a:xfrm>
          <a:off x="7154322" y="248967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77850">
            <a:lnSpc>
              <a:spcPct val="100000"/>
            </a:lnSpc>
            <a:spcBef>
              <a:spcPct val="0"/>
            </a:spcBef>
            <a:spcAft>
              <a:spcPct val="35000"/>
            </a:spcAft>
          </a:pPr>
          <a:r>
            <a:rPr lang="en-US" sz="1300" kern="1200" dirty="0"/>
            <a:t>VETO returns funding to original level of $12,001,000 for fiscal year 2021 to provide </a:t>
          </a:r>
          <a:r>
            <a:rPr lang="en-US" sz="1300" b="1" u="sng" kern="1200" dirty="0"/>
            <a:t>TWO</a:t>
          </a:r>
          <a:r>
            <a:rPr lang="en-US" sz="1300" kern="1200" dirty="0"/>
            <a:t> days of training in the fundamental course of study for all paraeducators.</a:t>
          </a:r>
        </a:p>
      </dsp:txBody>
      <dsp:txXfrm>
        <a:off x="7154322" y="2489678"/>
        <a:ext cx="3148942" cy="1335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5C35F-C46A-4933-96F0-4BC4F7E9D3CD}">
      <dsp:nvSpPr>
        <dsp:cNvPr id="0" name=""/>
        <dsp:cNvSpPr/>
      </dsp:nvSpPr>
      <dsp:spPr>
        <a:xfrm>
          <a:off x="0" y="1052"/>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8DAC62-8D84-4F83-8434-B55811AD3F5B}">
      <dsp:nvSpPr>
        <dsp:cNvPr id="0" name=""/>
        <dsp:cNvSpPr/>
      </dsp:nvSpPr>
      <dsp:spPr>
        <a:xfrm>
          <a:off x="0" y="1052"/>
          <a:ext cx="10515600" cy="1504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Students engage in learning outside of the school day or in a summer program in an approved Career Launch programs can be claimed up to 1.20 AAFTE.</a:t>
          </a:r>
        </a:p>
      </dsp:txBody>
      <dsp:txXfrm>
        <a:off x="0" y="1052"/>
        <a:ext cx="10515600" cy="1504513"/>
      </dsp:txXfrm>
    </dsp:sp>
    <dsp:sp modelId="{347086C8-4B8B-44CF-9505-DB4C1277784D}">
      <dsp:nvSpPr>
        <dsp:cNvPr id="0" name=""/>
        <dsp:cNvSpPr/>
      </dsp:nvSpPr>
      <dsp:spPr>
        <a:xfrm>
          <a:off x="0" y="1505565"/>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9A3DC7-10EF-4C0E-866E-52025A31DD34}">
      <dsp:nvSpPr>
        <dsp:cNvPr id="0" name=""/>
        <dsp:cNvSpPr/>
      </dsp:nvSpPr>
      <dsp:spPr>
        <a:xfrm>
          <a:off x="0" y="1574909"/>
          <a:ext cx="10515600" cy="1504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Claimable enrollment must meet the requirements of Work Based Learning.  </a:t>
          </a:r>
        </a:p>
      </dsp:txBody>
      <dsp:txXfrm>
        <a:off x="0" y="1574909"/>
        <a:ext cx="10515600" cy="1504513"/>
      </dsp:txXfrm>
    </dsp:sp>
    <dsp:sp modelId="{DB9FD1DD-DE5A-4DAA-9678-C1BCCE0A8667}">
      <dsp:nvSpPr>
        <dsp:cNvPr id="0" name=""/>
        <dsp:cNvSpPr/>
      </dsp:nvSpPr>
      <dsp:spPr>
        <a:xfrm>
          <a:off x="0" y="301007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E0AD03-6136-47BE-B582-A65F1B5C530B}">
      <dsp:nvSpPr>
        <dsp:cNvPr id="0" name=""/>
        <dsp:cNvSpPr/>
      </dsp:nvSpPr>
      <dsp:spPr>
        <a:xfrm>
          <a:off x="0" y="3011131"/>
          <a:ext cx="10515600" cy="1244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iGrants will be used to report Career Launch enrollment.</a:t>
          </a:r>
        </a:p>
      </dsp:txBody>
      <dsp:txXfrm>
        <a:off x="0" y="3011131"/>
        <a:ext cx="10515600" cy="12447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86DF5-F155-4F17-85EF-4DDBBCD8BC83}">
      <dsp:nvSpPr>
        <dsp:cNvPr id="0" name=""/>
        <dsp:cNvSpPr/>
      </dsp:nvSpPr>
      <dsp:spPr>
        <a:xfrm>
          <a:off x="602725" y="167630"/>
          <a:ext cx="645257" cy="64525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5C9A1B-3D3D-4E17-B646-A04EF79C19AA}">
      <dsp:nvSpPr>
        <dsp:cNvPr id="0" name=""/>
        <dsp:cNvSpPr/>
      </dsp:nvSpPr>
      <dsp:spPr>
        <a:xfrm>
          <a:off x="3557" y="981475"/>
          <a:ext cx="1843593" cy="1491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b="1"/>
          </a:pPr>
          <a:r>
            <a:rPr lang="en-US" sz="1400" kern="1200"/>
            <a:t>K-3 Class Size Compliance still in effect for SY 2020-21</a:t>
          </a:r>
        </a:p>
      </dsp:txBody>
      <dsp:txXfrm>
        <a:off x="3557" y="981475"/>
        <a:ext cx="1843593" cy="1491326"/>
      </dsp:txXfrm>
    </dsp:sp>
    <dsp:sp modelId="{294A7CF8-A5BD-4366-99FF-065298AD9191}">
      <dsp:nvSpPr>
        <dsp:cNvPr id="0" name=""/>
        <dsp:cNvSpPr/>
      </dsp:nvSpPr>
      <dsp:spPr>
        <a:xfrm>
          <a:off x="3557" y="2551214"/>
          <a:ext cx="1843593" cy="1537016"/>
        </a:xfrm>
        <a:prstGeom prst="rect">
          <a:avLst/>
        </a:prstGeom>
        <a:noFill/>
        <a:ln>
          <a:noFill/>
        </a:ln>
        <a:effectLst/>
      </dsp:spPr>
      <dsp:style>
        <a:lnRef idx="0">
          <a:scrgbClr r="0" g="0" b="0"/>
        </a:lnRef>
        <a:fillRef idx="0">
          <a:scrgbClr r="0" g="0" b="0"/>
        </a:fillRef>
        <a:effectRef idx="0">
          <a:scrgbClr r="0" g="0" b="0"/>
        </a:effectRef>
        <a:fontRef idx="minor"/>
      </dsp:style>
    </dsp:sp>
    <dsp:sp modelId="{2D920B97-47D2-46F9-A1A9-F547B6664B79}">
      <dsp:nvSpPr>
        <dsp:cNvPr id="0" name=""/>
        <dsp:cNvSpPr/>
      </dsp:nvSpPr>
      <dsp:spPr>
        <a:xfrm>
          <a:off x="2768948" y="167630"/>
          <a:ext cx="645257" cy="64525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F61D45-EBD8-4CD1-BA97-0C68915F9B72}">
      <dsp:nvSpPr>
        <dsp:cNvPr id="0" name=""/>
        <dsp:cNvSpPr/>
      </dsp:nvSpPr>
      <dsp:spPr>
        <a:xfrm>
          <a:off x="2169780" y="981475"/>
          <a:ext cx="1843593" cy="1491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b="1"/>
          </a:pPr>
          <a:r>
            <a:rPr lang="en-US" sz="1400" kern="1200"/>
            <a:t>Teachers included in the calculation are defined as duty roots 31,33, 34, 52, and 63 in programs 01 and a portion of those in program 21.</a:t>
          </a:r>
        </a:p>
      </dsp:txBody>
      <dsp:txXfrm>
        <a:off x="2169780" y="981475"/>
        <a:ext cx="1843593" cy="1491326"/>
      </dsp:txXfrm>
    </dsp:sp>
    <dsp:sp modelId="{3F5F3C70-570B-42C9-A77D-3CBE624B6E3C}">
      <dsp:nvSpPr>
        <dsp:cNvPr id="0" name=""/>
        <dsp:cNvSpPr/>
      </dsp:nvSpPr>
      <dsp:spPr>
        <a:xfrm>
          <a:off x="2169780" y="2551214"/>
          <a:ext cx="1843593" cy="1537016"/>
        </a:xfrm>
        <a:prstGeom prst="rect">
          <a:avLst/>
        </a:prstGeom>
        <a:noFill/>
        <a:ln>
          <a:noFill/>
        </a:ln>
        <a:effectLst/>
      </dsp:spPr>
      <dsp:style>
        <a:lnRef idx="0">
          <a:scrgbClr r="0" g="0" b="0"/>
        </a:lnRef>
        <a:fillRef idx="0">
          <a:scrgbClr r="0" g="0" b="0"/>
        </a:fillRef>
        <a:effectRef idx="0">
          <a:scrgbClr r="0" g="0" b="0"/>
        </a:effectRef>
        <a:fontRef idx="minor"/>
      </dsp:style>
    </dsp:sp>
    <dsp:sp modelId="{9ED44262-03E9-4A70-9F84-97AA98EA239D}">
      <dsp:nvSpPr>
        <dsp:cNvPr id="0" name=""/>
        <dsp:cNvSpPr/>
      </dsp:nvSpPr>
      <dsp:spPr>
        <a:xfrm>
          <a:off x="4935171" y="167630"/>
          <a:ext cx="645257" cy="645257"/>
        </a:xfrm>
        <a:prstGeom prst="rect">
          <a:avLst/>
        </a:prstGeom>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7B4A12-903D-4795-870C-6DF6F1850FEF}">
      <dsp:nvSpPr>
        <dsp:cNvPr id="0" name=""/>
        <dsp:cNvSpPr/>
      </dsp:nvSpPr>
      <dsp:spPr>
        <a:xfrm>
          <a:off x="4336003" y="981475"/>
          <a:ext cx="1843593" cy="1491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b="1"/>
          </a:pPr>
          <a:r>
            <a:rPr lang="en-US" sz="1400" kern="1200"/>
            <a:t>K-3 class size estimation tool available on SAFS website.</a:t>
          </a:r>
        </a:p>
      </dsp:txBody>
      <dsp:txXfrm>
        <a:off x="4336003" y="981475"/>
        <a:ext cx="1843593" cy="1491326"/>
      </dsp:txXfrm>
    </dsp:sp>
    <dsp:sp modelId="{F522BF37-A24E-4E84-B458-874587887603}">
      <dsp:nvSpPr>
        <dsp:cNvPr id="0" name=""/>
        <dsp:cNvSpPr/>
      </dsp:nvSpPr>
      <dsp:spPr>
        <a:xfrm>
          <a:off x="4336003" y="2551214"/>
          <a:ext cx="1843593" cy="1537016"/>
        </a:xfrm>
        <a:prstGeom prst="rect">
          <a:avLst/>
        </a:prstGeom>
        <a:noFill/>
        <a:ln>
          <a:noFill/>
        </a:ln>
        <a:effectLst/>
      </dsp:spPr>
      <dsp:style>
        <a:lnRef idx="0">
          <a:scrgbClr r="0" g="0" b="0"/>
        </a:lnRef>
        <a:fillRef idx="0">
          <a:scrgbClr r="0" g="0" b="0"/>
        </a:fillRef>
        <a:effectRef idx="0">
          <a:scrgbClr r="0" g="0" b="0"/>
        </a:effectRef>
        <a:fontRef idx="minor"/>
      </dsp:style>
    </dsp:sp>
    <dsp:sp modelId="{5512324B-E6E3-46EF-A5AE-4C3E6A4F1749}">
      <dsp:nvSpPr>
        <dsp:cNvPr id="0" name=""/>
        <dsp:cNvSpPr/>
      </dsp:nvSpPr>
      <dsp:spPr>
        <a:xfrm>
          <a:off x="7101393" y="167630"/>
          <a:ext cx="645257" cy="645257"/>
        </a:xfrm>
        <a:prstGeom prst="rect">
          <a:avLst/>
        </a:prstGeom>
        <a:blipFill>
          <a:blip xmlns:r="http://schemas.openxmlformats.org/officeDocument/2006/relationships"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D1F87F-152C-4F7E-B637-97284358DAE3}">
      <dsp:nvSpPr>
        <dsp:cNvPr id="0" name=""/>
        <dsp:cNvSpPr/>
      </dsp:nvSpPr>
      <dsp:spPr>
        <a:xfrm>
          <a:off x="6502225" y="981475"/>
          <a:ext cx="1843593" cy="1491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b="1"/>
          </a:pPr>
          <a:r>
            <a:rPr lang="en-US" sz="1400" kern="1200"/>
            <a:t>Calculation is performed three times: January, March, &amp; June</a:t>
          </a:r>
        </a:p>
      </dsp:txBody>
      <dsp:txXfrm>
        <a:off x="6502225" y="981475"/>
        <a:ext cx="1843593" cy="1491326"/>
      </dsp:txXfrm>
    </dsp:sp>
    <dsp:sp modelId="{31884130-7B21-42C0-B959-5B982BB89D23}">
      <dsp:nvSpPr>
        <dsp:cNvPr id="0" name=""/>
        <dsp:cNvSpPr/>
      </dsp:nvSpPr>
      <dsp:spPr>
        <a:xfrm>
          <a:off x="6502225" y="2551214"/>
          <a:ext cx="1843593" cy="1537016"/>
        </a:xfrm>
        <a:prstGeom prst="rect">
          <a:avLst/>
        </a:prstGeom>
        <a:noFill/>
        <a:ln>
          <a:noFill/>
        </a:ln>
        <a:effectLst/>
      </dsp:spPr>
      <dsp:style>
        <a:lnRef idx="0">
          <a:scrgbClr r="0" g="0" b="0"/>
        </a:lnRef>
        <a:fillRef idx="0">
          <a:scrgbClr r="0" g="0" b="0"/>
        </a:fillRef>
        <a:effectRef idx="0">
          <a:scrgbClr r="0" g="0" b="0"/>
        </a:effectRef>
        <a:fontRef idx="minor"/>
      </dsp:style>
    </dsp:sp>
    <dsp:sp modelId="{1C60A57C-79B3-4F91-9662-CC600C30B373}">
      <dsp:nvSpPr>
        <dsp:cNvPr id="0" name=""/>
        <dsp:cNvSpPr/>
      </dsp:nvSpPr>
      <dsp:spPr>
        <a:xfrm>
          <a:off x="9267616" y="167630"/>
          <a:ext cx="645257" cy="645257"/>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5CDAE5-2A4D-450E-93CF-03C1835E2254}">
      <dsp:nvSpPr>
        <dsp:cNvPr id="0" name=""/>
        <dsp:cNvSpPr/>
      </dsp:nvSpPr>
      <dsp:spPr>
        <a:xfrm>
          <a:off x="8668448" y="981475"/>
          <a:ext cx="1843593" cy="1491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b="1"/>
          </a:pPr>
          <a:r>
            <a:rPr lang="en-US" sz="1400" kern="1200"/>
            <a:t>Compliance Reports will be attached to each Apportionment Report when calculated</a:t>
          </a:r>
        </a:p>
      </dsp:txBody>
      <dsp:txXfrm>
        <a:off x="8668448" y="981475"/>
        <a:ext cx="1843593" cy="1491326"/>
      </dsp:txXfrm>
    </dsp:sp>
    <dsp:sp modelId="{D5E6C6B9-B131-49A1-AB76-96DE496FAD05}">
      <dsp:nvSpPr>
        <dsp:cNvPr id="0" name=""/>
        <dsp:cNvSpPr/>
      </dsp:nvSpPr>
      <dsp:spPr>
        <a:xfrm>
          <a:off x="8668448" y="2551214"/>
          <a:ext cx="1843593" cy="153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pPr>
          <a:r>
            <a:rPr lang="en-US" sz="1100" kern="1200"/>
            <a:t>Previous reports can be found on the Apportionment Notes section of the SAFS website </a:t>
          </a:r>
          <a:r>
            <a:rPr lang="en-US" sz="1100" kern="1200">
              <a:hlinkClick xmlns:r="http://schemas.openxmlformats.org/officeDocument/2006/relationships" r:id="rId12"/>
            </a:rPr>
            <a:t>https://www.k12.wa.us/policy-funding/school-apportionment/safs-report-api/apportionment-attachments</a:t>
          </a:r>
          <a:endParaRPr lang="en-US" sz="1100" kern="1200"/>
        </a:p>
      </dsp:txBody>
      <dsp:txXfrm>
        <a:off x="8668448" y="2551214"/>
        <a:ext cx="1843593" cy="1537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0AC85-F9C8-433F-BE10-0282EE957FC4}">
      <dsp:nvSpPr>
        <dsp:cNvPr id="0" name=""/>
        <dsp:cNvSpPr/>
      </dsp:nvSpPr>
      <dsp:spPr>
        <a:xfrm>
          <a:off x="1020487" y="901701"/>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FBFC09-A65A-49BE-8BD1-001378782EEB}">
      <dsp:nvSpPr>
        <dsp:cNvPr id="0" name=""/>
        <dsp:cNvSpPr/>
      </dsp:nvSpPr>
      <dsp:spPr>
        <a:xfrm>
          <a:off x="393" y="2105720"/>
          <a:ext cx="3138750" cy="853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b="1"/>
          </a:pPr>
          <a:r>
            <a:rPr lang="en-US" sz="1400" kern="1200"/>
            <a:t>FY 2020 total $646,545,000</a:t>
          </a:r>
        </a:p>
      </dsp:txBody>
      <dsp:txXfrm>
        <a:off x="393" y="2105720"/>
        <a:ext cx="3138750" cy="853347"/>
      </dsp:txXfrm>
    </dsp:sp>
    <dsp:sp modelId="{5F668213-F6AF-4316-BB31-02A66E70EA93}">
      <dsp:nvSpPr>
        <dsp:cNvPr id="0" name=""/>
        <dsp:cNvSpPr/>
      </dsp:nvSpPr>
      <dsp:spPr>
        <a:xfrm>
          <a:off x="393" y="3008116"/>
          <a:ext cx="3138750" cy="346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pPr>
          <a:r>
            <a:rPr lang="en-US" sz="1100" kern="1200"/>
            <a:t>Inclusive of $21,508,000 solely for one-time hold harmless</a:t>
          </a:r>
        </a:p>
      </dsp:txBody>
      <dsp:txXfrm>
        <a:off x="393" y="3008116"/>
        <a:ext cx="3138750" cy="346042"/>
      </dsp:txXfrm>
    </dsp:sp>
    <dsp:sp modelId="{16EA9DAF-4DBE-4A24-B975-9B21206DCB9F}">
      <dsp:nvSpPr>
        <dsp:cNvPr id="0" name=""/>
        <dsp:cNvSpPr/>
      </dsp:nvSpPr>
      <dsp:spPr>
        <a:xfrm>
          <a:off x="4708518" y="901701"/>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16081E-BC8A-44EC-B4C2-4E5B21AC52FB}">
      <dsp:nvSpPr>
        <dsp:cNvPr id="0" name=""/>
        <dsp:cNvSpPr/>
      </dsp:nvSpPr>
      <dsp:spPr>
        <a:xfrm>
          <a:off x="3688425" y="2105720"/>
          <a:ext cx="3138750" cy="853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b="1"/>
          </a:pPr>
          <a:r>
            <a:rPr lang="en-US" sz="1400" kern="1200"/>
            <a:t>FY 2021 total $626,529,000</a:t>
          </a:r>
        </a:p>
      </dsp:txBody>
      <dsp:txXfrm>
        <a:off x="3688425" y="2105720"/>
        <a:ext cx="3138750" cy="853347"/>
      </dsp:txXfrm>
    </dsp:sp>
    <dsp:sp modelId="{B9237165-A6C6-40AB-9538-A638135F4D1E}">
      <dsp:nvSpPr>
        <dsp:cNvPr id="0" name=""/>
        <dsp:cNvSpPr/>
      </dsp:nvSpPr>
      <dsp:spPr>
        <a:xfrm>
          <a:off x="3688425" y="3008116"/>
          <a:ext cx="3138750" cy="346042"/>
        </a:xfrm>
        <a:prstGeom prst="rect">
          <a:avLst/>
        </a:prstGeom>
        <a:noFill/>
        <a:ln>
          <a:noFill/>
        </a:ln>
        <a:effectLst/>
      </dsp:spPr>
      <dsp:style>
        <a:lnRef idx="0">
          <a:scrgbClr r="0" g="0" b="0"/>
        </a:lnRef>
        <a:fillRef idx="0">
          <a:scrgbClr r="0" g="0" b="0"/>
        </a:fillRef>
        <a:effectRef idx="0">
          <a:scrgbClr r="0" g="0" b="0"/>
        </a:effectRef>
        <a:fontRef idx="minor"/>
      </dsp:style>
    </dsp:sp>
    <dsp:sp modelId="{3A2F62DF-7B3C-43EF-B77B-952F4FBEFF04}">
      <dsp:nvSpPr>
        <dsp:cNvPr id="0" name=""/>
        <dsp:cNvSpPr/>
      </dsp:nvSpPr>
      <dsp:spPr>
        <a:xfrm>
          <a:off x="8396550" y="901701"/>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6B1645-29A0-4424-9B57-16C126610725}">
      <dsp:nvSpPr>
        <dsp:cNvPr id="0" name=""/>
        <dsp:cNvSpPr/>
      </dsp:nvSpPr>
      <dsp:spPr>
        <a:xfrm>
          <a:off x="7376456" y="2105720"/>
          <a:ext cx="3138750" cy="853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b="1"/>
          </a:pPr>
          <a:r>
            <a:rPr lang="en-US" sz="1400" kern="1200" dirty="0"/>
            <a:t>Education Legacy Account (biennial appropriation) $29,500,000 – short payment backfill from 2020 fiscal year. </a:t>
          </a:r>
        </a:p>
      </dsp:txBody>
      <dsp:txXfrm>
        <a:off x="7376456" y="2105720"/>
        <a:ext cx="3138750" cy="853347"/>
      </dsp:txXfrm>
    </dsp:sp>
    <dsp:sp modelId="{7F65120F-D5CE-4B5C-98DD-26B2B55ED28F}">
      <dsp:nvSpPr>
        <dsp:cNvPr id="0" name=""/>
        <dsp:cNvSpPr/>
      </dsp:nvSpPr>
      <dsp:spPr>
        <a:xfrm>
          <a:off x="7376456" y="3008116"/>
          <a:ext cx="3138750" cy="34604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4/23/2020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4/23/2020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4/23/2020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4/23/2020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4/23/2020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4/23/2020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4/23/2020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4/23/2020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4/23/2020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4/23/2020</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4/23/2020</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4/23/2020</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Division Name</a:t>
            </a:r>
          </a:p>
        </p:txBody>
      </p:sp>
    </p:spTree>
    <p:extLst>
      <p:ext uri="{BB962C8B-B14F-4D97-AF65-F5344CB8AC3E}">
        <p14:creationId xmlns:p14="http://schemas.microsoft.com/office/powerpoint/2010/main" val="92805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4/23/2020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22557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4/23/2020</a:t>
            </a:fld>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4/23/2020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29983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4/23/2020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6615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4/23/2020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47252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4/23/2020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87702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4/23/2020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64597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4/23/2020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3339246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4/23/2020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2079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4/23/2020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6188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4/23/2020</a:t>
            </a:fld>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4/23/2020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4/23/2020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4/23/2020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4/23/2020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4/23/2020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4/23/2020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4/23/2020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9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mailto:michelle.matakas@k12.wa.us" TargetMode="External"/><Relationship Id="rId2" Type="http://schemas.openxmlformats.org/officeDocument/2006/relationships/hyperlink" Target="mailto:thomas.kelly@k12.wa.us" TargetMode="Externa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r>
              <a:rPr lang="en-US" dirty="0"/>
              <a:t>Supplemental Budget Overview </a:t>
            </a:r>
          </a:p>
        </p:txBody>
      </p:sp>
      <p:sp>
        <p:nvSpPr>
          <p:cNvPr id="23" name="Subtitle 22"/>
          <p:cNvSpPr>
            <a:spLocks noGrp="1"/>
          </p:cNvSpPr>
          <p:nvPr>
            <p:ph type="subTitle" idx="1"/>
          </p:nvPr>
        </p:nvSpPr>
        <p:spPr/>
        <p:txBody>
          <a:bodyPr/>
          <a:lstStyle/>
          <a:p>
            <a:r>
              <a:rPr lang="en-US" dirty="0"/>
              <a:t>ESSB 6168 As Enacted 04/03/2020</a:t>
            </a:r>
          </a:p>
          <a:p>
            <a:r>
              <a:rPr lang="en-US" dirty="0"/>
              <a:t>OSPI </a:t>
            </a:r>
          </a:p>
          <a:p>
            <a:r>
              <a:rPr lang="en-US" dirty="0"/>
              <a:t>Posted 04/08/2020</a:t>
            </a:r>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9E37AF-2A27-49D8-BFC1-191FCFD9DE7B}"/>
              </a:ext>
            </a:extLst>
          </p:cNvPr>
          <p:cNvSpPr txBox="1"/>
          <p:nvPr/>
        </p:nvSpPr>
        <p:spPr>
          <a:xfrm rot="20159450">
            <a:off x="1981761" y="1820175"/>
            <a:ext cx="4306646" cy="1938992"/>
          </a:xfrm>
          <a:prstGeom prst="rect">
            <a:avLst/>
          </a:prstGeom>
          <a:noFill/>
        </p:spPr>
        <p:txBody>
          <a:bodyPr wrap="square" rtlCol="0">
            <a:spAutoFit/>
          </a:bodyPr>
          <a:lstStyle/>
          <a:p>
            <a:pPr algn="ctr"/>
            <a:r>
              <a:rPr lang="en-US" sz="6000" b="1" dirty="0">
                <a:solidFill>
                  <a:schemeClr val="tx1">
                    <a:lumMod val="20000"/>
                    <a:lumOff val="80000"/>
                  </a:schemeClr>
                </a:solidFill>
              </a:rPr>
              <a:t>Funding </a:t>
            </a:r>
          </a:p>
          <a:p>
            <a:pPr algn="ctr"/>
            <a:r>
              <a:rPr lang="en-US" sz="6000" b="1" dirty="0">
                <a:solidFill>
                  <a:schemeClr val="tx1">
                    <a:lumMod val="20000"/>
                    <a:lumOff val="80000"/>
                  </a:schemeClr>
                </a:solidFill>
              </a:rPr>
              <a:t>Vetoed</a:t>
            </a:r>
          </a:p>
        </p:txBody>
      </p:sp>
      <p:sp>
        <p:nvSpPr>
          <p:cNvPr id="7" name="TextBox 6">
            <a:extLst>
              <a:ext uri="{FF2B5EF4-FFF2-40B4-BE49-F238E27FC236}">
                <a16:creationId xmlns:a16="http://schemas.microsoft.com/office/drawing/2014/main" id="{81DB3D38-E56C-4982-A1CC-8EA85B52432A}"/>
              </a:ext>
            </a:extLst>
          </p:cNvPr>
          <p:cNvSpPr txBox="1"/>
          <p:nvPr/>
        </p:nvSpPr>
        <p:spPr>
          <a:xfrm rot="20159450">
            <a:off x="7640135" y="1655333"/>
            <a:ext cx="4306646" cy="1938992"/>
          </a:xfrm>
          <a:prstGeom prst="rect">
            <a:avLst/>
          </a:prstGeom>
          <a:noFill/>
        </p:spPr>
        <p:txBody>
          <a:bodyPr wrap="square" rtlCol="0">
            <a:spAutoFit/>
          </a:bodyPr>
          <a:lstStyle/>
          <a:p>
            <a:pPr algn="ctr"/>
            <a:r>
              <a:rPr lang="en-US" sz="6000" b="1" dirty="0">
                <a:solidFill>
                  <a:schemeClr val="tx1">
                    <a:lumMod val="20000"/>
                    <a:lumOff val="80000"/>
                  </a:schemeClr>
                </a:solidFill>
              </a:rPr>
              <a:t>Funding </a:t>
            </a:r>
          </a:p>
          <a:p>
            <a:pPr algn="ctr"/>
            <a:r>
              <a:rPr lang="en-US" sz="6000" b="1" dirty="0">
                <a:solidFill>
                  <a:schemeClr val="tx1">
                    <a:lumMod val="20000"/>
                    <a:lumOff val="80000"/>
                  </a:schemeClr>
                </a:solidFill>
              </a:rPr>
              <a:t>Vetoed</a:t>
            </a:r>
          </a:p>
        </p:txBody>
      </p:sp>
      <p:graphicFrame>
        <p:nvGraphicFramePr>
          <p:cNvPr id="5" name="Content Placeholder 2" descr="Characteristics of the Paraeducator Professional Development program." title="Paraeducator Professional Development">
            <a:extLst>
              <a:ext uri="{FF2B5EF4-FFF2-40B4-BE49-F238E27FC236}">
                <a16:creationId xmlns:a16="http://schemas.microsoft.com/office/drawing/2014/main" id="{77525F97-11BC-421E-9519-FDAF4087DDA3}"/>
              </a:ext>
            </a:extLst>
          </p:cNvPr>
          <p:cNvGraphicFramePr>
            <a:graphicFrameLocks noGrp="1"/>
          </p:cNvGraphicFramePr>
          <p:nvPr>
            <p:ph idx="1"/>
            <p:extLst>
              <p:ext uri="{D42A27DB-BD31-4B8C-83A1-F6EECF244321}">
                <p14:modId xmlns:p14="http://schemas.microsoft.com/office/powerpoint/2010/main" val="1430679421"/>
              </p:ext>
            </p:extLst>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7CE4CF76-94E5-43EE-9BCE-C6E12961ADC2}"/>
              </a:ext>
            </a:extLst>
          </p:cNvPr>
          <p:cNvSpPr>
            <a:spLocks noGrp="1"/>
          </p:cNvSpPr>
          <p:nvPr>
            <p:ph type="title"/>
          </p:nvPr>
        </p:nvSpPr>
        <p:spPr>
          <a:xfrm>
            <a:off x="838200" y="365125"/>
            <a:ext cx="10515600" cy="1325563"/>
          </a:xfrm>
        </p:spPr>
        <p:txBody>
          <a:bodyPr anchor="ctr">
            <a:normAutofit/>
          </a:bodyPr>
          <a:lstStyle/>
          <a:p>
            <a:r>
              <a:rPr lang="en-US" dirty="0"/>
              <a:t>Paraeducator Professional Development</a:t>
            </a:r>
            <a:br>
              <a:rPr lang="en-US" dirty="0"/>
            </a:br>
            <a:r>
              <a:rPr lang="en-US" dirty="0">
                <a:solidFill>
                  <a:srgbClr val="FBC639"/>
                </a:solidFill>
              </a:rPr>
              <a:t>FUNDING VETO</a:t>
            </a:r>
          </a:p>
        </p:txBody>
      </p:sp>
    </p:spTree>
    <p:extLst>
      <p:ext uri="{BB962C8B-B14F-4D97-AF65-F5344CB8AC3E}">
        <p14:creationId xmlns:p14="http://schemas.microsoft.com/office/powerpoint/2010/main" val="1157926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20079709">
            <a:off x="2547783" y="1726424"/>
            <a:ext cx="7248833" cy="3170099"/>
          </a:xfrm>
          <a:prstGeom prst="rect">
            <a:avLst/>
          </a:prstGeom>
          <a:noFill/>
        </p:spPr>
        <p:txBody>
          <a:bodyPr wrap="square" rtlCol="0">
            <a:spAutoFit/>
          </a:bodyPr>
          <a:lstStyle/>
          <a:p>
            <a:r>
              <a:rPr lang="en-US" sz="20000" b="1" dirty="0">
                <a:solidFill>
                  <a:schemeClr val="tx1">
                    <a:lumMod val="20000"/>
                    <a:lumOff val="80000"/>
                  </a:schemeClr>
                </a:solidFill>
              </a:rPr>
              <a:t>VETO</a:t>
            </a:r>
          </a:p>
        </p:txBody>
      </p:sp>
      <p:sp>
        <p:nvSpPr>
          <p:cNvPr id="2" name="Title 1">
            <a:extLst>
              <a:ext uri="{FF2B5EF4-FFF2-40B4-BE49-F238E27FC236}">
                <a16:creationId xmlns:a16="http://schemas.microsoft.com/office/drawing/2014/main" id="{984AF6CC-159A-4EF5-B0A2-FF16ED6D8832}"/>
              </a:ext>
            </a:extLst>
          </p:cNvPr>
          <p:cNvSpPr>
            <a:spLocks noGrp="1"/>
          </p:cNvSpPr>
          <p:nvPr>
            <p:ph type="title"/>
          </p:nvPr>
        </p:nvSpPr>
        <p:spPr>
          <a:xfrm>
            <a:off x="838200" y="327803"/>
            <a:ext cx="10515600" cy="1325563"/>
          </a:xfrm>
        </p:spPr>
        <p:txBody>
          <a:bodyPr anchor="ctr">
            <a:normAutofit/>
          </a:bodyPr>
          <a:lstStyle/>
          <a:p>
            <a:r>
              <a:rPr lang="en-US" dirty="0"/>
              <a:t>Prototypical School Allocations – </a:t>
            </a:r>
            <a:br>
              <a:rPr lang="en-US" dirty="0"/>
            </a:br>
            <a:r>
              <a:rPr lang="en-US" sz="3600" dirty="0"/>
              <a:t>Guidance Counselors</a:t>
            </a:r>
          </a:p>
        </p:txBody>
      </p:sp>
      <p:sp>
        <p:nvSpPr>
          <p:cNvPr id="3" name="Content Placeholder 2">
            <a:extLst>
              <a:ext uri="{FF2B5EF4-FFF2-40B4-BE49-F238E27FC236}">
                <a16:creationId xmlns:a16="http://schemas.microsoft.com/office/drawing/2014/main" id="{249ACA1C-2369-4B17-B069-5E12666CFE4F}"/>
              </a:ext>
            </a:extLst>
          </p:cNvPr>
          <p:cNvSpPr>
            <a:spLocks noGrp="1"/>
          </p:cNvSpPr>
          <p:nvPr>
            <p:ph sz="half" idx="2"/>
          </p:nvPr>
        </p:nvSpPr>
        <p:spPr>
          <a:xfrm>
            <a:off x="6172200" y="1825625"/>
            <a:ext cx="5181600" cy="4183289"/>
          </a:xfrm>
        </p:spPr>
        <p:txBody>
          <a:bodyPr>
            <a:normAutofit/>
          </a:bodyPr>
          <a:lstStyle/>
          <a:p>
            <a:r>
              <a:rPr lang="en-US" sz="1800" dirty="0"/>
              <a:t>Eligible schools will receive an additional allocation for guidance counselors as follows:</a:t>
            </a:r>
          </a:p>
          <a:p>
            <a:endParaRPr lang="en-US" sz="1800" dirty="0"/>
          </a:p>
          <a:p>
            <a:endParaRPr lang="en-US" sz="1800" dirty="0"/>
          </a:p>
          <a:p>
            <a:r>
              <a:rPr lang="en-US" sz="1800" dirty="0"/>
              <a:t>Allocations are subject to staffing compliance.</a:t>
            </a:r>
          </a:p>
          <a:p>
            <a:r>
              <a:rPr lang="en-US" sz="1800" dirty="0"/>
              <a:t>A qualifying school is one in which the prior year poverty percentage in grades K-6 is greater than 50%</a:t>
            </a:r>
          </a:p>
          <a:p>
            <a:pPr lvl="1"/>
            <a:r>
              <a:rPr lang="en-US" sz="1800" dirty="0"/>
              <a:t>All students in grade K-6 would go into the calculation for purposes of calculating the enhancement</a:t>
            </a:r>
          </a:p>
          <a:p>
            <a:endParaRPr lang="en-US" sz="1800" dirty="0"/>
          </a:p>
        </p:txBody>
      </p:sp>
      <p:graphicFrame>
        <p:nvGraphicFramePr>
          <p:cNvPr id="4" name="Table 4" descr="Table showing how many Guidance Counselors per Elementary School (400 FTE)" title="Prototypical School Allocations - Guidance Counselors">
            <a:extLst>
              <a:ext uri="{FF2B5EF4-FFF2-40B4-BE49-F238E27FC236}">
                <a16:creationId xmlns:a16="http://schemas.microsoft.com/office/drawing/2014/main" id="{4048D15B-A137-439D-B8E9-813C76C4A040}"/>
              </a:ext>
            </a:extLst>
          </p:cNvPr>
          <p:cNvGraphicFramePr>
            <a:graphicFrameLocks noGrp="1"/>
          </p:cNvGraphicFramePr>
          <p:nvPr>
            <p:extLst>
              <p:ext uri="{D42A27DB-BD31-4B8C-83A1-F6EECF244321}">
                <p14:modId xmlns:p14="http://schemas.microsoft.com/office/powerpoint/2010/main" val="1647708202"/>
              </p:ext>
            </p:extLst>
          </p:nvPr>
        </p:nvGraphicFramePr>
        <p:xfrm>
          <a:off x="838200" y="2970508"/>
          <a:ext cx="5181601" cy="1893524"/>
        </p:xfrm>
        <a:graphic>
          <a:graphicData uri="http://schemas.openxmlformats.org/drawingml/2006/table">
            <a:tbl>
              <a:tblPr firstRow="1" bandRow="1">
                <a:tableStyleId>{3B4B98B0-60AC-42C2-AFA5-B58CD77FA1E5}</a:tableStyleId>
              </a:tblPr>
              <a:tblGrid>
                <a:gridCol w="2057714">
                  <a:extLst>
                    <a:ext uri="{9D8B030D-6E8A-4147-A177-3AD203B41FA5}">
                      <a16:colId xmlns:a16="http://schemas.microsoft.com/office/drawing/2014/main" val="3041515978"/>
                    </a:ext>
                  </a:extLst>
                </a:gridCol>
                <a:gridCol w="3123887">
                  <a:extLst>
                    <a:ext uri="{9D8B030D-6E8A-4147-A177-3AD203B41FA5}">
                      <a16:colId xmlns:a16="http://schemas.microsoft.com/office/drawing/2014/main" val="2887931724"/>
                    </a:ext>
                  </a:extLst>
                </a:gridCol>
              </a:tblGrid>
              <a:tr h="946762">
                <a:tc>
                  <a:txBody>
                    <a:bodyPr/>
                    <a:lstStyle/>
                    <a:p>
                      <a:r>
                        <a:rPr lang="en-US" sz="2500"/>
                        <a:t>Staff Type</a:t>
                      </a:r>
                    </a:p>
                  </a:txBody>
                  <a:tcPr marL="127941" marR="127941" marT="63970" marB="63970"/>
                </a:tc>
                <a:tc>
                  <a:txBody>
                    <a:bodyPr/>
                    <a:lstStyle/>
                    <a:p>
                      <a:r>
                        <a:rPr lang="en-US" sz="2500" dirty="0"/>
                        <a:t>Elementary School (400 FTE)</a:t>
                      </a:r>
                    </a:p>
                  </a:txBody>
                  <a:tcPr marL="127941" marR="127941" marT="63970" marB="63970"/>
                </a:tc>
                <a:extLst>
                  <a:ext uri="{0D108BD9-81ED-4DB2-BD59-A6C34878D82A}">
                    <a16:rowId xmlns:a16="http://schemas.microsoft.com/office/drawing/2014/main" val="2734432971"/>
                  </a:ext>
                </a:extLst>
              </a:tr>
              <a:tr h="946762">
                <a:tc>
                  <a:txBody>
                    <a:bodyPr/>
                    <a:lstStyle/>
                    <a:p>
                      <a:r>
                        <a:rPr lang="en-US" sz="2500" dirty="0"/>
                        <a:t>Guidance Counselors</a:t>
                      </a:r>
                    </a:p>
                  </a:txBody>
                  <a:tcPr marL="127941" marR="127941" marT="63970" marB="63970">
                    <a:solidFill>
                      <a:srgbClr val="FBC639">
                        <a:alpha val="20000"/>
                      </a:srgbClr>
                    </a:solidFill>
                  </a:tcPr>
                </a:tc>
                <a:tc>
                  <a:txBody>
                    <a:bodyPr/>
                    <a:lstStyle/>
                    <a:p>
                      <a:pPr algn="ctr"/>
                      <a:r>
                        <a:rPr lang="en-US" sz="2500" dirty="0"/>
                        <a:t>0.500</a:t>
                      </a:r>
                    </a:p>
                  </a:txBody>
                  <a:tcPr marL="127941" marR="127941" marT="63970" marB="63970">
                    <a:solidFill>
                      <a:srgbClr val="FBC639">
                        <a:alpha val="20000"/>
                      </a:srgbClr>
                    </a:solidFill>
                  </a:tcPr>
                </a:tc>
                <a:extLst>
                  <a:ext uri="{0D108BD9-81ED-4DB2-BD59-A6C34878D82A}">
                    <a16:rowId xmlns:a16="http://schemas.microsoft.com/office/drawing/2014/main" val="1239748434"/>
                  </a:ext>
                </a:extLst>
              </a:tr>
            </a:tbl>
          </a:graphicData>
        </a:graphic>
      </p:graphicFrame>
    </p:spTree>
    <p:extLst>
      <p:ext uri="{BB962C8B-B14F-4D97-AF65-F5344CB8AC3E}">
        <p14:creationId xmlns:p14="http://schemas.microsoft.com/office/powerpoint/2010/main" val="2798284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DFC15-F840-4BAC-8A50-3981342345AB}"/>
              </a:ext>
            </a:extLst>
          </p:cNvPr>
          <p:cNvSpPr>
            <a:spLocks noGrp="1"/>
          </p:cNvSpPr>
          <p:nvPr>
            <p:ph type="title"/>
          </p:nvPr>
        </p:nvSpPr>
        <p:spPr>
          <a:xfrm>
            <a:off x="838200" y="365125"/>
            <a:ext cx="10515600" cy="1325563"/>
          </a:xfrm>
        </p:spPr>
        <p:txBody>
          <a:bodyPr anchor="ctr">
            <a:normAutofit/>
          </a:bodyPr>
          <a:lstStyle/>
          <a:p>
            <a:r>
              <a:rPr lang="en-US" dirty="0"/>
              <a:t>Prototypical School Allocations – </a:t>
            </a:r>
            <a:br>
              <a:rPr lang="en-US" dirty="0"/>
            </a:br>
            <a:r>
              <a:rPr lang="en-US" sz="3600" dirty="0"/>
              <a:t>Career Launch</a:t>
            </a:r>
            <a:endParaRPr lang="en-US" dirty="0"/>
          </a:p>
        </p:txBody>
      </p:sp>
      <p:graphicFrame>
        <p:nvGraphicFramePr>
          <p:cNvPr id="7" name="Content Placeholder 4" descr="Characteristics of the School Allocations - Career Launch program." title="Prototypical School Allocations - Career Launch">
            <a:extLst>
              <a:ext uri="{FF2B5EF4-FFF2-40B4-BE49-F238E27FC236}">
                <a16:creationId xmlns:a16="http://schemas.microsoft.com/office/drawing/2014/main" id="{9B7250AB-1820-491B-8090-B51856E07CDB}"/>
              </a:ext>
            </a:extLst>
          </p:cNvPr>
          <p:cNvGraphicFramePr>
            <a:graphicFrameLocks noGrp="1"/>
          </p:cNvGraphicFramePr>
          <p:nvPr>
            <p:ph idx="1"/>
            <p:extLst>
              <p:ext uri="{D42A27DB-BD31-4B8C-83A1-F6EECF244321}">
                <p14:modId xmlns:p14="http://schemas.microsoft.com/office/powerpoint/2010/main" val="1327200677"/>
              </p:ext>
            </p:extLst>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89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F6CC-159A-4EF5-B0A2-FF16ED6D8832}"/>
              </a:ext>
            </a:extLst>
          </p:cNvPr>
          <p:cNvSpPr>
            <a:spLocks noGrp="1"/>
          </p:cNvSpPr>
          <p:nvPr>
            <p:ph type="title"/>
          </p:nvPr>
        </p:nvSpPr>
        <p:spPr>
          <a:xfrm>
            <a:off x="838200" y="365125"/>
            <a:ext cx="10515600" cy="1325563"/>
          </a:xfrm>
        </p:spPr>
        <p:txBody>
          <a:bodyPr anchor="ctr">
            <a:normAutofit/>
          </a:bodyPr>
          <a:lstStyle/>
          <a:p>
            <a:r>
              <a:rPr lang="en-US" dirty="0"/>
              <a:t>Prototypical School Allocations – </a:t>
            </a:r>
            <a:br>
              <a:rPr lang="en-US" dirty="0"/>
            </a:br>
            <a:r>
              <a:rPr lang="en-US" sz="3600" dirty="0"/>
              <a:t>K-3 Class Size Compliance</a:t>
            </a:r>
            <a:endParaRPr lang="en-US" dirty="0"/>
          </a:p>
        </p:txBody>
      </p:sp>
      <p:graphicFrame>
        <p:nvGraphicFramePr>
          <p:cNvPr id="7" name="Content Placeholder 2" descr="Characteristics of K-3 Class Size Compliance" title="Prototypical School Allocations - K-3 Class Size Compliance">
            <a:extLst>
              <a:ext uri="{FF2B5EF4-FFF2-40B4-BE49-F238E27FC236}">
                <a16:creationId xmlns:a16="http://schemas.microsoft.com/office/drawing/2014/main" id="{B3693360-EBC1-48C2-A2BB-F228A3834835}"/>
              </a:ext>
            </a:extLst>
          </p:cNvPr>
          <p:cNvGraphicFramePr>
            <a:graphicFrameLocks noGrp="1"/>
          </p:cNvGraphicFramePr>
          <p:nvPr>
            <p:ph idx="1"/>
            <p:extLst>
              <p:ext uri="{D42A27DB-BD31-4B8C-83A1-F6EECF244321}">
                <p14:modId xmlns:p14="http://schemas.microsoft.com/office/powerpoint/2010/main" val="940776302"/>
              </p:ext>
            </p:extLst>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7329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F6CC-159A-4EF5-B0A2-FF16ED6D8832}"/>
              </a:ext>
            </a:extLst>
          </p:cNvPr>
          <p:cNvSpPr>
            <a:spLocks noGrp="1"/>
          </p:cNvSpPr>
          <p:nvPr>
            <p:ph type="title"/>
          </p:nvPr>
        </p:nvSpPr>
        <p:spPr>
          <a:xfrm>
            <a:off x="838200" y="365125"/>
            <a:ext cx="10515600" cy="1325563"/>
          </a:xfrm>
        </p:spPr>
        <p:txBody>
          <a:bodyPr anchor="ctr">
            <a:normAutofit/>
          </a:bodyPr>
          <a:lstStyle/>
          <a:p>
            <a:r>
              <a:rPr lang="en-US" dirty="0"/>
              <a:t>Compensation: 2020-21 SY Salary</a:t>
            </a:r>
          </a:p>
        </p:txBody>
      </p:sp>
      <p:sp>
        <p:nvSpPr>
          <p:cNvPr id="6" name="Content Placeholder 5">
            <a:extLst>
              <a:ext uri="{FF2B5EF4-FFF2-40B4-BE49-F238E27FC236}">
                <a16:creationId xmlns:a16="http://schemas.microsoft.com/office/drawing/2014/main" id="{CAC44766-693F-4F52-8BFE-0E75BF8BD2CE}"/>
              </a:ext>
            </a:extLst>
          </p:cNvPr>
          <p:cNvSpPr>
            <a:spLocks noGrp="1"/>
          </p:cNvSpPr>
          <p:nvPr>
            <p:ph sz="half" idx="2"/>
          </p:nvPr>
        </p:nvSpPr>
        <p:spPr>
          <a:xfrm>
            <a:off x="6172200" y="1825625"/>
            <a:ext cx="5181600" cy="4183289"/>
          </a:xfrm>
        </p:spPr>
        <p:txBody>
          <a:bodyPr>
            <a:normAutofit/>
          </a:bodyPr>
          <a:lstStyle/>
          <a:p>
            <a:r>
              <a:rPr lang="en-US" sz="2400"/>
              <a:t>Districts with grandfathered regionalization factors when EHB 2242 was introduced begin to see the first reduction of either (0.01) or (0.02) to their regionalization factor in school year 2020-21.</a:t>
            </a:r>
          </a:p>
          <a:p>
            <a:pPr lvl="1"/>
            <a:r>
              <a:rPr lang="en-US" dirty="0"/>
              <a:t>This step down impacts 25 districts with a reduction of </a:t>
            </a:r>
            <a:r>
              <a:rPr lang="en-US"/>
              <a:t>(0.01)</a:t>
            </a:r>
            <a:r>
              <a:rPr lang="en-US" dirty="0"/>
              <a:t> to their regionalization</a:t>
            </a:r>
          </a:p>
          <a:p>
            <a:pPr lvl="1"/>
            <a:r>
              <a:rPr lang="en-US" dirty="0"/>
              <a:t>There are 6 districts with a reduction of </a:t>
            </a:r>
            <a:r>
              <a:rPr lang="en-US"/>
              <a:t>(0.02)</a:t>
            </a:r>
            <a:r>
              <a:rPr lang="en-US" dirty="0"/>
              <a:t> to their regionalization</a:t>
            </a:r>
          </a:p>
        </p:txBody>
      </p:sp>
      <p:graphicFrame>
        <p:nvGraphicFramePr>
          <p:cNvPr id="4" name="Table 4" descr="Table showing Salary Allocation by Staff Type." title="Compensation: 2020-21 SY Salary">
            <a:extLst>
              <a:ext uri="{FF2B5EF4-FFF2-40B4-BE49-F238E27FC236}">
                <a16:creationId xmlns:a16="http://schemas.microsoft.com/office/drawing/2014/main" id="{0B8EA7E3-C382-448C-9949-9D4899DBFC8B}"/>
              </a:ext>
            </a:extLst>
          </p:cNvPr>
          <p:cNvGraphicFramePr>
            <a:graphicFrameLocks noGrp="1"/>
          </p:cNvGraphicFramePr>
          <p:nvPr>
            <p:ph sz="half" idx="1"/>
            <p:extLst>
              <p:ext uri="{D42A27DB-BD31-4B8C-83A1-F6EECF244321}">
                <p14:modId xmlns:p14="http://schemas.microsoft.com/office/powerpoint/2010/main" val="1264210801"/>
              </p:ext>
            </p:extLst>
          </p:nvPr>
        </p:nvGraphicFramePr>
        <p:xfrm>
          <a:off x="838200" y="2627599"/>
          <a:ext cx="5181600" cy="2579346"/>
        </p:xfrm>
        <a:graphic>
          <a:graphicData uri="http://schemas.openxmlformats.org/drawingml/2006/table">
            <a:tbl>
              <a:tblPr firstRow="1" bandRow="1">
                <a:tableStyleId>{9D7B26C5-4107-4FEC-AEDC-1716B250A1EF}</a:tableStyleId>
              </a:tblPr>
              <a:tblGrid>
                <a:gridCol w="3243312">
                  <a:extLst>
                    <a:ext uri="{9D8B030D-6E8A-4147-A177-3AD203B41FA5}">
                      <a16:colId xmlns:a16="http://schemas.microsoft.com/office/drawing/2014/main" val="2800276288"/>
                    </a:ext>
                  </a:extLst>
                </a:gridCol>
                <a:gridCol w="1938288">
                  <a:extLst>
                    <a:ext uri="{9D8B030D-6E8A-4147-A177-3AD203B41FA5}">
                      <a16:colId xmlns:a16="http://schemas.microsoft.com/office/drawing/2014/main" val="1150220195"/>
                    </a:ext>
                  </a:extLst>
                </a:gridCol>
              </a:tblGrid>
              <a:tr h="405326">
                <a:tc>
                  <a:txBody>
                    <a:bodyPr/>
                    <a:lstStyle/>
                    <a:p>
                      <a:r>
                        <a:rPr lang="en-US" sz="1800"/>
                        <a:t>Staff Type</a:t>
                      </a:r>
                    </a:p>
                  </a:txBody>
                  <a:tcPr marL="45392" marR="45392" marT="46060" marB="46060"/>
                </a:tc>
                <a:tc>
                  <a:txBody>
                    <a:bodyPr/>
                    <a:lstStyle/>
                    <a:p>
                      <a:pPr algn="ctr"/>
                      <a:r>
                        <a:rPr lang="en-US" sz="1800"/>
                        <a:t>Salary Allocation</a:t>
                      </a:r>
                    </a:p>
                  </a:txBody>
                  <a:tcPr marL="45392" marR="45392" marT="46060" marB="46060"/>
                </a:tc>
                <a:extLst>
                  <a:ext uri="{0D108BD9-81ED-4DB2-BD59-A6C34878D82A}">
                    <a16:rowId xmlns:a16="http://schemas.microsoft.com/office/drawing/2014/main" val="2878807416"/>
                  </a:ext>
                </a:extLst>
              </a:tr>
              <a:tr h="681684">
                <a:tc>
                  <a:txBody>
                    <a:bodyPr/>
                    <a:lstStyle/>
                    <a:p>
                      <a:r>
                        <a:rPr lang="en-US" sz="1800"/>
                        <a:t>Certificated Instructional Staff (CIS)</a:t>
                      </a:r>
                    </a:p>
                  </a:txBody>
                  <a:tcPr marL="45392" marR="45392" marT="46060" marB="46060"/>
                </a:tc>
                <a:tc>
                  <a:txBody>
                    <a:bodyPr/>
                    <a:lstStyle/>
                    <a:p>
                      <a:pPr algn="ctr"/>
                      <a:r>
                        <a:rPr lang="en-US" sz="1800"/>
                        <a:t>$67,585</a:t>
                      </a:r>
                    </a:p>
                  </a:txBody>
                  <a:tcPr marL="45392" marR="45392" marT="46060" marB="46060"/>
                </a:tc>
                <a:extLst>
                  <a:ext uri="{0D108BD9-81ED-4DB2-BD59-A6C34878D82A}">
                    <a16:rowId xmlns:a16="http://schemas.microsoft.com/office/drawing/2014/main" val="2718781176"/>
                  </a:ext>
                </a:extLst>
              </a:tr>
              <a:tr h="405326">
                <a:tc>
                  <a:txBody>
                    <a:bodyPr/>
                    <a:lstStyle/>
                    <a:p>
                      <a:r>
                        <a:rPr lang="en-US" sz="1800"/>
                        <a:t>Classified Staff (CLS)</a:t>
                      </a:r>
                    </a:p>
                  </a:txBody>
                  <a:tcPr marL="45392" marR="45392" marT="46060" marB="46060"/>
                </a:tc>
                <a:tc>
                  <a:txBody>
                    <a:bodyPr/>
                    <a:lstStyle/>
                    <a:p>
                      <a:pPr algn="ctr"/>
                      <a:r>
                        <a:rPr lang="en-US" sz="1800"/>
                        <a:t>$48,483</a:t>
                      </a:r>
                    </a:p>
                  </a:txBody>
                  <a:tcPr marL="45392" marR="45392" marT="46060" marB="46060"/>
                </a:tc>
                <a:extLst>
                  <a:ext uri="{0D108BD9-81ED-4DB2-BD59-A6C34878D82A}">
                    <a16:rowId xmlns:a16="http://schemas.microsoft.com/office/drawing/2014/main" val="2008391551"/>
                  </a:ext>
                </a:extLst>
              </a:tr>
              <a:tr h="405326">
                <a:tc>
                  <a:txBody>
                    <a:bodyPr/>
                    <a:lstStyle/>
                    <a:p>
                      <a:r>
                        <a:rPr lang="en-US" sz="1800"/>
                        <a:t>Administrative Staff (CAS)</a:t>
                      </a:r>
                    </a:p>
                  </a:txBody>
                  <a:tcPr marL="45392" marR="45392" marT="46060" marB="46060"/>
                </a:tc>
                <a:tc>
                  <a:txBody>
                    <a:bodyPr/>
                    <a:lstStyle/>
                    <a:p>
                      <a:pPr algn="ctr"/>
                      <a:r>
                        <a:rPr lang="en-US" sz="1800"/>
                        <a:t>$100,321</a:t>
                      </a:r>
                    </a:p>
                  </a:txBody>
                  <a:tcPr marL="45392" marR="45392" marT="46060" marB="46060"/>
                </a:tc>
                <a:extLst>
                  <a:ext uri="{0D108BD9-81ED-4DB2-BD59-A6C34878D82A}">
                    <a16:rowId xmlns:a16="http://schemas.microsoft.com/office/drawing/2014/main" val="52008095"/>
                  </a:ext>
                </a:extLst>
              </a:tr>
              <a:tr h="681684">
                <a:tc>
                  <a:txBody>
                    <a:bodyPr/>
                    <a:lstStyle/>
                    <a:p>
                      <a:r>
                        <a:rPr lang="en-US" sz="1800"/>
                        <a:t>Professional Development for CIS</a:t>
                      </a:r>
                    </a:p>
                  </a:txBody>
                  <a:tcPr marL="45392" marR="45392" marT="46060" marB="46060"/>
                </a:tc>
                <a:tc>
                  <a:txBody>
                    <a:bodyPr/>
                    <a:lstStyle/>
                    <a:p>
                      <a:pPr algn="ctr"/>
                      <a:r>
                        <a:rPr lang="en-US" sz="1800" dirty="0"/>
                        <a:t>3 days</a:t>
                      </a:r>
                    </a:p>
                  </a:txBody>
                  <a:tcPr marL="45392" marR="45392" marT="46060" marB="46060"/>
                </a:tc>
                <a:extLst>
                  <a:ext uri="{0D108BD9-81ED-4DB2-BD59-A6C34878D82A}">
                    <a16:rowId xmlns:a16="http://schemas.microsoft.com/office/drawing/2014/main" val="218906753"/>
                  </a:ext>
                </a:extLst>
              </a:tr>
            </a:tbl>
          </a:graphicData>
        </a:graphic>
      </p:graphicFrame>
    </p:spTree>
    <p:extLst>
      <p:ext uri="{BB962C8B-B14F-4D97-AF65-F5344CB8AC3E}">
        <p14:creationId xmlns:p14="http://schemas.microsoft.com/office/powerpoint/2010/main" val="1032762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F6CC-159A-4EF5-B0A2-FF16ED6D8832}"/>
              </a:ext>
            </a:extLst>
          </p:cNvPr>
          <p:cNvSpPr>
            <a:spLocks noGrp="1"/>
          </p:cNvSpPr>
          <p:nvPr>
            <p:ph type="title"/>
          </p:nvPr>
        </p:nvSpPr>
        <p:spPr/>
        <p:txBody>
          <a:bodyPr/>
          <a:lstStyle/>
          <a:p>
            <a:r>
              <a:rPr lang="en-US" dirty="0"/>
              <a:t>Compensation: Benefits</a:t>
            </a:r>
          </a:p>
        </p:txBody>
      </p:sp>
      <p:sp>
        <p:nvSpPr>
          <p:cNvPr id="4" name="Content Placeholder 3">
            <a:extLst>
              <a:ext uri="{FF2B5EF4-FFF2-40B4-BE49-F238E27FC236}">
                <a16:creationId xmlns:a16="http://schemas.microsoft.com/office/drawing/2014/main" id="{9738786A-8121-48C0-A757-08E7ABBD71C4}"/>
              </a:ext>
            </a:extLst>
          </p:cNvPr>
          <p:cNvSpPr>
            <a:spLocks noGrp="1"/>
          </p:cNvSpPr>
          <p:nvPr>
            <p:ph sz="half" idx="1"/>
          </p:nvPr>
        </p:nvSpPr>
        <p:spPr/>
        <p:txBody>
          <a:bodyPr/>
          <a:lstStyle/>
          <a:p>
            <a:endParaRPr lang="en-US" dirty="0"/>
          </a:p>
          <a:p>
            <a:r>
              <a:rPr lang="en-US" dirty="0"/>
              <a:t>For the 2020-21 school year, the insurance rate is $1,000.</a:t>
            </a:r>
          </a:p>
          <a:p>
            <a:endParaRPr lang="en-US" dirty="0"/>
          </a:p>
          <a:p>
            <a:r>
              <a:rPr lang="en-US" dirty="0"/>
              <a:t>This rate includes $73.36 for Retiree Subsidy</a:t>
            </a:r>
          </a:p>
        </p:txBody>
      </p:sp>
      <p:graphicFrame>
        <p:nvGraphicFramePr>
          <p:cNvPr id="6" name="Table 6" descr="Table showing Fringe Benefits for School Year 2020-21." title="Compensation: Fringe Benefits">
            <a:extLst>
              <a:ext uri="{FF2B5EF4-FFF2-40B4-BE49-F238E27FC236}">
                <a16:creationId xmlns:a16="http://schemas.microsoft.com/office/drawing/2014/main" id="{F069D99B-0984-4F87-A2C2-C1AEBEA06B0D}"/>
              </a:ext>
            </a:extLst>
          </p:cNvPr>
          <p:cNvGraphicFramePr>
            <a:graphicFrameLocks noGrp="1"/>
          </p:cNvGraphicFramePr>
          <p:nvPr>
            <p:ph sz="half" idx="2"/>
            <p:extLst>
              <p:ext uri="{D42A27DB-BD31-4B8C-83A1-F6EECF244321}">
                <p14:modId xmlns:p14="http://schemas.microsoft.com/office/powerpoint/2010/main" val="1154701250"/>
              </p:ext>
            </p:extLst>
          </p:nvPr>
        </p:nvGraphicFramePr>
        <p:xfrm>
          <a:off x="6172200" y="1825625"/>
          <a:ext cx="5181600" cy="1854200"/>
        </p:xfrm>
        <a:graphic>
          <a:graphicData uri="http://schemas.openxmlformats.org/drawingml/2006/table">
            <a:tbl>
              <a:tblPr firstRow="1" bandRow="1">
                <a:tableStyleId>{5C22544A-7EE6-4342-B048-85BDC9FD1C3A}</a:tableStyleId>
              </a:tblPr>
              <a:tblGrid>
                <a:gridCol w="3382505">
                  <a:extLst>
                    <a:ext uri="{9D8B030D-6E8A-4147-A177-3AD203B41FA5}">
                      <a16:colId xmlns:a16="http://schemas.microsoft.com/office/drawing/2014/main" val="2760307269"/>
                    </a:ext>
                  </a:extLst>
                </a:gridCol>
                <a:gridCol w="1799095">
                  <a:extLst>
                    <a:ext uri="{9D8B030D-6E8A-4147-A177-3AD203B41FA5}">
                      <a16:colId xmlns:a16="http://schemas.microsoft.com/office/drawing/2014/main" val="3364427361"/>
                    </a:ext>
                  </a:extLst>
                </a:gridCol>
              </a:tblGrid>
              <a:tr h="370840">
                <a:tc>
                  <a:txBody>
                    <a:bodyPr/>
                    <a:lstStyle/>
                    <a:p>
                      <a:r>
                        <a:rPr lang="en-US" dirty="0"/>
                        <a:t>Fringe Benefits</a:t>
                      </a:r>
                    </a:p>
                  </a:txBody>
                  <a:tcPr>
                    <a:solidFill>
                      <a:schemeClr val="accent1"/>
                    </a:solidFill>
                  </a:tcPr>
                </a:tc>
                <a:tc>
                  <a:txBody>
                    <a:bodyPr/>
                    <a:lstStyle/>
                    <a:p>
                      <a:pPr algn="ctr"/>
                      <a:r>
                        <a:rPr lang="en-US" dirty="0"/>
                        <a:t>SY 2020-21</a:t>
                      </a:r>
                    </a:p>
                  </a:txBody>
                  <a:tcPr>
                    <a:solidFill>
                      <a:schemeClr val="accent1"/>
                    </a:solidFill>
                  </a:tcPr>
                </a:tc>
                <a:extLst>
                  <a:ext uri="{0D108BD9-81ED-4DB2-BD59-A6C34878D82A}">
                    <a16:rowId xmlns:a16="http://schemas.microsoft.com/office/drawing/2014/main" val="3549870409"/>
                  </a:ext>
                </a:extLst>
              </a:tr>
              <a:tr h="370840">
                <a:tc>
                  <a:txBody>
                    <a:bodyPr/>
                    <a:lstStyle/>
                    <a:p>
                      <a:r>
                        <a:rPr lang="en-US" dirty="0"/>
                        <a:t>Certificated Maintenance</a:t>
                      </a:r>
                    </a:p>
                  </a:txBody>
                  <a:tcPr/>
                </a:tc>
                <a:tc>
                  <a:txBody>
                    <a:bodyPr/>
                    <a:lstStyle/>
                    <a:p>
                      <a:pPr algn="ctr"/>
                      <a:r>
                        <a:rPr lang="en-US" dirty="0"/>
                        <a:t>24.03%</a:t>
                      </a:r>
                    </a:p>
                  </a:txBody>
                  <a:tcPr/>
                </a:tc>
                <a:extLst>
                  <a:ext uri="{0D108BD9-81ED-4DB2-BD59-A6C34878D82A}">
                    <a16:rowId xmlns:a16="http://schemas.microsoft.com/office/drawing/2014/main" val="1280974896"/>
                  </a:ext>
                </a:extLst>
              </a:tr>
              <a:tr h="370840">
                <a:tc>
                  <a:txBody>
                    <a:bodyPr/>
                    <a:lstStyle/>
                    <a:p>
                      <a:r>
                        <a:rPr lang="en-US" dirty="0"/>
                        <a:t>Classified Maintenance</a:t>
                      </a:r>
                    </a:p>
                  </a:txBody>
                  <a:tcPr/>
                </a:tc>
                <a:tc>
                  <a:txBody>
                    <a:bodyPr/>
                    <a:lstStyle/>
                    <a:p>
                      <a:pPr algn="ctr"/>
                      <a:r>
                        <a:rPr lang="en-US" dirty="0"/>
                        <a:t>24.44%</a:t>
                      </a:r>
                    </a:p>
                  </a:txBody>
                  <a:tcPr/>
                </a:tc>
                <a:extLst>
                  <a:ext uri="{0D108BD9-81ED-4DB2-BD59-A6C34878D82A}">
                    <a16:rowId xmlns:a16="http://schemas.microsoft.com/office/drawing/2014/main" val="3753056660"/>
                  </a:ext>
                </a:extLst>
              </a:tr>
              <a:tr h="370840">
                <a:tc>
                  <a:txBody>
                    <a:bodyPr/>
                    <a:lstStyle/>
                    <a:p>
                      <a:r>
                        <a:rPr lang="en-US" dirty="0"/>
                        <a:t>Certificated Increase</a:t>
                      </a:r>
                    </a:p>
                  </a:txBody>
                  <a:tcPr/>
                </a:tc>
                <a:tc>
                  <a:txBody>
                    <a:bodyPr/>
                    <a:lstStyle/>
                    <a:p>
                      <a:pPr algn="ctr"/>
                      <a:r>
                        <a:rPr lang="en-US" dirty="0"/>
                        <a:t>23.39%</a:t>
                      </a:r>
                    </a:p>
                  </a:txBody>
                  <a:tcPr/>
                </a:tc>
                <a:extLst>
                  <a:ext uri="{0D108BD9-81ED-4DB2-BD59-A6C34878D82A}">
                    <a16:rowId xmlns:a16="http://schemas.microsoft.com/office/drawing/2014/main" val="3638108084"/>
                  </a:ext>
                </a:extLst>
              </a:tr>
              <a:tr h="370840">
                <a:tc>
                  <a:txBody>
                    <a:bodyPr/>
                    <a:lstStyle/>
                    <a:p>
                      <a:r>
                        <a:rPr lang="en-US" dirty="0"/>
                        <a:t>Classified Increase</a:t>
                      </a:r>
                    </a:p>
                  </a:txBody>
                  <a:tcPr/>
                </a:tc>
                <a:tc>
                  <a:txBody>
                    <a:bodyPr/>
                    <a:lstStyle/>
                    <a:p>
                      <a:pPr algn="ctr"/>
                      <a:r>
                        <a:rPr lang="en-US" dirty="0"/>
                        <a:t>20.94%</a:t>
                      </a:r>
                    </a:p>
                  </a:txBody>
                  <a:tcPr/>
                </a:tc>
                <a:extLst>
                  <a:ext uri="{0D108BD9-81ED-4DB2-BD59-A6C34878D82A}">
                    <a16:rowId xmlns:a16="http://schemas.microsoft.com/office/drawing/2014/main" val="170382683"/>
                  </a:ext>
                </a:extLst>
              </a:tr>
            </a:tbl>
          </a:graphicData>
        </a:graphic>
      </p:graphicFrame>
      <p:graphicFrame>
        <p:nvGraphicFramePr>
          <p:cNvPr id="8" name="Table 8" descr="Table showing Employer Rates for School Year 2020-21." title="Compensation: Employer Rates">
            <a:extLst>
              <a:ext uri="{FF2B5EF4-FFF2-40B4-BE49-F238E27FC236}">
                <a16:creationId xmlns:a16="http://schemas.microsoft.com/office/drawing/2014/main" id="{7C3ADF8C-980E-4DEC-ABDD-0C33F2A35DD7}"/>
              </a:ext>
            </a:extLst>
          </p:cNvPr>
          <p:cNvGraphicFramePr>
            <a:graphicFrameLocks noGrp="1"/>
          </p:cNvGraphicFramePr>
          <p:nvPr>
            <p:extLst>
              <p:ext uri="{D42A27DB-BD31-4B8C-83A1-F6EECF244321}">
                <p14:modId xmlns:p14="http://schemas.microsoft.com/office/powerpoint/2010/main" val="985632827"/>
              </p:ext>
            </p:extLst>
          </p:nvPr>
        </p:nvGraphicFramePr>
        <p:xfrm>
          <a:off x="6253566" y="4525554"/>
          <a:ext cx="5181600" cy="1483360"/>
        </p:xfrm>
        <a:graphic>
          <a:graphicData uri="http://schemas.openxmlformats.org/drawingml/2006/table">
            <a:tbl>
              <a:tblPr firstRow="1" bandRow="1">
                <a:tableStyleId>{5C22544A-7EE6-4342-B048-85BDC9FD1C3A}</a:tableStyleId>
              </a:tblPr>
              <a:tblGrid>
                <a:gridCol w="3324387">
                  <a:extLst>
                    <a:ext uri="{9D8B030D-6E8A-4147-A177-3AD203B41FA5}">
                      <a16:colId xmlns:a16="http://schemas.microsoft.com/office/drawing/2014/main" val="1662355533"/>
                    </a:ext>
                  </a:extLst>
                </a:gridCol>
                <a:gridCol w="1857213">
                  <a:extLst>
                    <a:ext uri="{9D8B030D-6E8A-4147-A177-3AD203B41FA5}">
                      <a16:colId xmlns:a16="http://schemas.microsoft.com/office/drawing/2014/main" val="3756791159"/>
                    </a:ext>
                  </a:extLst>
                </a:gridCol>
              </a:tblGrid>
              <a:tr h="370840">
                <a:tc>
                  <a:txBody>
                    <a:bodyPr/>
                    <a:lstStyle/>
                    <a:p>
                      <a:r>
                        <a:rPr lang="en-US" dirty="0"/>
                        <a:t>Employer Rates</a:t>
                      </a:r>
                    </a:p>
                  </a:txBody>
                  <a:tcPr>
                    <a:solidFill>
                      <a:schemeClr val="accent1"/>
                    </a:solidFill>
                  </a:tcPr>
                </a:tc>
                <a:tc>
                  <a:txBody>
                    <a:bodyPr/>
                    <a:lstStyle/>
                    <a:p>
                      <a:pPr algn="ctr"/>
                      <a:r>
                        <a:rPr lang="en-US" dirty="0"/>
                        <a:t>SY 2020-21</a:t>
                      </a:r>
                    </a:p>
                  </a:txBody>
                  <a:tcPr>
                    <a:solidFill>
                      <a:schemeClr val="accent1"/>
                    </a:solidFill>
                  </a:tcPr>
                </a:tc>
                <a:extLst>
                  <a:ext uri="{0D108BD9-81ED-4DB2-BD59-A6C34878D82A}">
                    <a16:rowId xmlns:a16="http://schemas.microsoft.com/office/drawing/2014/main" val="897675780"/>
                  </a:ext>
                </a:extLst>
              </a:tr>
              <a:tr h="370840">
                <a:tc>
                  <a:txBody>
                    <a:bodyPr/>
                    <a:lstStyle/>
                    <a:p>
                      <a:r>
                        <a:rPr lang="en-US" dirty="0"/>
                        <a:t>TRS</a:t>
                      </a:r>
                    </a:p>
                  </a:txBody>
                  <a:tcPr/>
                </a:tc>
                <a:tc>
                  <a:txBody>
                    <a:bodyPr/>
                    <a:lstStyle/>
                    <a:p>
                      <a:pPr algn="ctr"/>
                      <a:r>
                        <a:rPr lang="en-US" dirty="0"/>
                        <a:t>15.74%</a:t>
                      </a:r>
                    </a:p>
                  </a:txBody>
                  <a:tcPr/>
                </a:tc>
                <a:extLst>
                  <a:ext uri="{0D108BD9-81ED-4DB2-BD59-A6C34878D82A}">
                    <a16:rowId xmlns:a16="http://schemas.microsoft.com/office/drawing/2014/main" val="992486663"/>
                  </a:ext>
                </a:extLst>
              </a:tr>
              <a:tr h="370840">
                <a:tc>
                  <a:txBody>
                    <a:bodyPr/>
                    <a:lstStyle/>
                    <a:p>
                      <a:r>
                        <a:rPr lang="en-US" dirty="0"/>
                        <a:t>PERS</a:t>
                      </a:r>
                    </a:p>
                  </a:txBody>
                  <a:tcPr/>
                </a:tc>
                <a:tc>
                  <a:txBody>
                    <a:bodyPr/>
                    <a:lstStyle/>
                    <a:p>
                      <a:pPr algn="ctr"/>
                      <a:r>
                        <a:rPr lang="en-US" dirty="0"/>
                        <a:t>12.97%</a:t>
                      </a:r>
                    </a:p>
                  </a:txBody>
                  <a:tcPr/>
                </a:tc>
                <a:extLst>
                  <a:ext uri="{0D108BD9-81ED-4DB2-BD59-A6C34878D82A}">
                    <a16:rowId xmlns:a16="http://schemas.microsoft.com/office/drawing/2014/main" val="3704428757"/>
                  </a:ext>
                </a:extLst>
              </a:tr>
              <a:tr h="370840">
                <a:tc>
                  <a:txBody>
                    <a:bodyPr/>
                    <a:lstStyle/>
                    <a:p>
                      <a:r>
                        <a:rPr lang="en-US" dirty="0"/>
                        <a:t>SERS</a:t>
                      </a:r>
                    </a:p>
                  </a:txBody>
                  <a:tcPr/>
                </a:tc>
                <a:tc>
                  <a:txBody>
                    <a:bodyPr/>
                    <a:lstStyle/>
                    <a:p>
                      <a:pPr algn="ctr"/>
                      <a:r>
                        <a:rPr lang="en-US" dirty="0"/>
                        <a:t>13.30%</a:t>
                      </a:r>
                    </a:p>
                  </a:txBody>
                  <a:tcPr/>
                </a:tc>
                <a:extLst>
                  <a:ext uri="{0D108BD9-81ED-4DB2-BD59-A6C34878D82A}">
                    <a16:rowId xmlns:a16="http://schemas.microsoft.com/office/drawing/2014/main" val="290269463"/>
                  </a:ext>
                </a:extLst>
              </a:tr>
            </a:tbl>
          </a:graphicData>
        </a:graphic>
      </p:graphicFrame>
    </p:spTree>
    <p:extLst>
      <p:ext uri="{BB962C8B-B14F-4D97-AF65-F5344CB8AC3E}">
        <p14:creationId xmlns:p14="http://schemas.microsoft.com/office/powerpoint/2010/main" val="2827784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F6CC-159A-4EF5-B0A2-FF16ED6D8832}"/>
              </a:ext>
            </a:extLst>
          </p:cNvPr>
          <p:cNvSpPr>
            <a:spLocks noGrp="1"/>
          </p:cNvSpPr>
          <p:nvPr>
            <p:ph type="title"/>
          </p:nvPr>
        </p:nvSpPr>
        <p:spPr>
          <a:xfrm>
            <a:off x="838200" y="365126"/>
            <a:ext cx="10515600" cy="1084984"/>
          </a:xfrm>
        </p:spPr>
        <p:txBody>
          <a:bodyPr/>
          <a:lstStyle/>
          <a:p>
            <a:r>
              <a:rPr lang="en-US" dirty="0"/>
              <a:t>Materials, Supplies, &amp; Operating Costs</a:t>
            </a:r>
          </a:p>
        </p:txBody>
      </p:sp>
      <p:graphicFrame>
        <p:nvGraphicFramePr>
          <p:cNvPr id="6" name="Table 6" descr="Table showing MSOC by category  the per Student FTE and Grades 9-12 FTE." title="Materials, Supplies, &amp; Operating Costs">
            <a:extLst>
              <a:ext uri="{FF2B5EF4-FFF2-40B4-BE49-F238E27FC236}">
                <a16:creationId xmlns:a16="http://schemas.microsoft.com/office/drawing/2014/main" id="{CA73A419-02B0-4DCC-B6F7-57A698610BA3}"/>
              </a:ext>
            </a:extLst>
          </p:cNvPr>
          <p:cNvGraphicFramePr>
            <a:graphicFrameLocks noGrp="1"/>
          </p:cNvGraphicFramePr>
          <p:nvPr>
            <p:ph idx="1"/>
            <p:extLst>
              <p:ext uri="{D42A27DB-BD31-4B8C-83A1-F6EECF244321}">
                <p14:modId xmlns:p14="http://schemas.microsoft.com/office/powerpoint/2010/main" val="3100478872"/>
              </p:ext>
            </p:extLst>
          </p:nvPr>
        </p:nvGraphicFramePr>
        <p:xfrm>
          <a:off x="838200" y="1552142"/>
          <a:ext cx="10515600" cy="2743200"/>
        </p:xfrm>
        <a:graphic>
          <a:graphicData uri="http://schemas.openxmlformats.org/drawingml/2006/table">
            <a:tbl>
              <a:tblPr firstRow="1" bandRow="1">
                <a:tableStyleId>{5C22544A-7EE6-4342-B048-85BDC9FD1C3A}</a:tableStyleId>
              </a:tblPr>
              <a:tblGrid>
                <a:gridCol w="6624782">
                  <a:extLst>
                    <a:ext uri="{9D8B030D-6E8A-4147-A177-3AD203B41FA5}">
                      <a16:colId xmlns:a16="http://schemas.microsoft.com/office/drawing/2014/main" val="2964620420"/>
                    </a:ext>
                  </a:extLst>
                </a:gridCol>
                <a:gridCol w="1967345">
                  <a:extLst>
                    <a:ext uri="{9D8B030D-6E8A-4147-A177-3AD203B41FA5}">
                      <a16:colId xmlns:a16="http://schemas.microsoft.com/office/drawing/2014/main" val="10523624"/>
                    </a:ext>
                  </a:extLst>
                </a:gridCol>
                <a:gridCol w="1923473">
                  <a:extLst>
                    <a:ext uri="{9D8B030D-6E8A-4147-A177-3AD203B41FA5}">
                      <a16:colId xmlns:a16="http://schemas.microsoft.com/office/drawing/2014/main" val="3723580396"/>
                    </a:ext>
                  </a:extLst>
                </a:gridCol>
              </a:tblGrid>
              <a:tr h="263586">
                <a:tc>
                  <a:txBody>
                    <a:bodyPr/>
                    <a:lstStyle/>
                    <a:p>
                      <a:r>
                        <a:rPr lang="en-US" sz="1200" dirty="0"/>
                        <a:t>Materials, Supplies, &amp; Operating Costs (MSOC)</a:t>
                      </a:r>
                    </a:p>
                  </a:txBody>
                  <a:tcPr>
                    <a:solidFill>
                      <a:schemeClr val="accent1"/>
                    </a:solidFill>
                  </a:tcPr>
                </a:tc>
                <a:tc>
                  <a:txBody>
                    <a:bodyPr/>
                    <a:lstStyle/>
                    <a:p>
                      <a:pPr algn="ctr"/>
                      <a:r>
                        <a:rPr lang="en-US" sz="1200" dirty="0"/>
                        <a:t>Per Student FTE</a:t>
                      </a:r>
                    </a:p>
                  </a:txBody>
                  <a:tcPr>
                    <a:solidFill>
                      <a:schemeClr val="accent1"/>
                    </a:solidFill>
                  </a:tcPr>
                </a:tc>
                <a:tc>
                  <a:txBody>
                    <a:bodyPr/>
                    <a:lstStyle/>
                    <a:p>
                      <a:pPr algn="ctr"/>
                      <a:r>
                        <a:rPr lang="en-US" sz="1200" dirty="0"/>
                        <a:t>Grades 9-12 FTE</a:t>
                      </a:r>
                    </a:p>
                  </a:txBody>
                  <a:tcPr>
                    <a:solidFill>
                      <a:schemeClr val="accent1"/>
                    </a:solidFill>
                  </a:tcPr>
                </a:tc>
                <a:extLst>
                  <a:ext uri="{0D108BD9-81ED-4DB2-BD59-A6C34878D82A}">
                    <a16:rowId xmlns:a16="http://schemas.microsoft.com/office/drawing/2014/main" val="4109367582"/>
                  </a:ext>
                </a:extLst>
              </a:tr>
              <a:tr h="272303">
                <a:tc>
                  <a:txBody>
                    <a:bodyPr/>
                    <a:lstStyle/>
                    <a:p>
                      <a:r>
                        <a:rPr lang="en-US" sz="1200" dirty="0"/>
                        <a:t>Technology</a:t>
                      </a:r>
                    </a:p>
                  </a:txBody>
                  <a:tcPr/>
                </a:tc>
                <a:tc>
                  <a:txBody>
                    <a:bodyPr/>
                    <a:lstStyle/>
                    <a:p>
                      <a:pPr algn="ctr"/>
                      <a:r>
                        <a:rPr lang="en-US" sz="1200" dirty="0"/>
                        <a:t>$138.08</a:t>
                      </a:r>
                    </a:p>
                  </a:txBody>
                  <a:tcPr/>
                </a:tc>
                <a:tc>
                  <a:txBody>
                    <a:bodyPr/>
                    <a:lstStyle/>
                    <a:p>
                      <a:pPr algn="ctr"/>
                      <a:r>
                        <a:rPr lang="en-US" sz="1200" dirty="0"/>
                        <a:t>$39.70</a:t>
                      </a:r>
                    </a:p>
                  </a:txBody>
                  <a:tcPr/>
                </a:tc>
                <a:extLst>
                  <a:ext uri="{0D108BD9-81ED-4DB2-BD59-A6C34878D82A}">
                    <a16:rowId xmlns:a16="http://schemas.microsoft.com/office/drawing/2014/main" val="688273338"/>
                  </a:ext>
                </a:extLst>
              </a:tr>
              <a:tr h="263586">
                <a:tc>
                  <a:txBody>
                    <a:bodyPr/>
                    <a:lstStyle/>
                    <a:p>
                      <a:r>
                        <a:rPr lang="en-US" sz="1200" dirty="0"/>
                        <a:t>Utilities and Insurance</a:t>
                      </a:r>
                    </a:p>
                  </a:txBody>
                  <a:tcPr/>
                </a:tc>
                <a:tc>
                  <a:txBody>
                    <a:bodyPr/>
                    <a:lstStyle/>
                    <a:p>
                      <a:pPr algn="ctr"/>
                      <a:r>
                        <a:rPr lang="en-US" sz="1200" dirty="0"/>
                        <a:t>$375.20</a:t>
                      </a:r>
                    </a:p>
                  </a:txBody>
                  <a:tcPr/>
                </a:tc>
                <a:tc>
                  <a:txBody>
                    <a:bodyPr/>
                    <a:lstStyle/>
                    <a:p>
                      <a:pPr algn="ctr"/>
                      <a:r>
                        <a:rPr lang="en-US" sz="1200" dirty="0"/>
                        <a:t>-</a:t>
                      </a:r>
                    </a:p>
                  </a:txBody>
                  <a:tcPr/>
                </a:tc>
                <a:extLst>
                  <a:ext uri="{0D108BD9-81ED-4DB2-BD59-A6C34878D82A}">
                    <a16:rowId xmlns:a16="http://schemas.microsoft.com/office/drawing/2014/main" val="3878662171"/>
                  </a:ext>
                </a:extLst>
              </a:tr>
              <a:tr h="263586">
                <a:tc>
                  <a:txBody>
                    <a:bodyPr/>
                    <a:lstStyle/>
                    <a:p>
                      <a:r>
                        <a:rPr lang="en-US" sz="1200" dirty="0"/>
                        <a:t>Curriculum &amp; Textbooks</a:t>
                      </a:r>
                    </a:p>
                  </a:txBody>
                  <a:tcPr/>
                </a:tc>
                <a:tc>
                  <a:txBody>
                    <a:bodyPr/>
                    <a:lstStyle/>
                    <a:p>
                      <a:pPr algn="ctr"/>
                      <a:r>
                        <a:rPr lang="en-US" sz="1200" dirty="0"/>
                        <a:t>$148.26</a:t>
                      </a:r>
                    </a:p>
                  </a:txBody>
                  <a:tcPr/>
                </a:tc>
                <a:tc>
                  <a:txBody>
                    <a:bodyPr/>
                    <a:lstStyle/>
                    <a:p>
                      <a:pPr algn="ctr"/>
                      <a:r>
                        <a:rPr lang="en-US" sz="1200" dirty="0"/>
                        <a:t>$43.32</a:t>
                      </a:r>
                    </a:p>
                  </a:txBody>
                  <a:tcPr/>
                </a:tc>
                <a:extLst>
                  <a:ext uri="{0D108BD9-81ED-4DB2-BD59-A6C34878D82A}">
                    <a16:rowId xmlns:a16="http://schemas.microsoft.com/office/drawing/2014/main" val="1197571362"/>
                  </a:ext>
                </a:extLst>
              </a:tr>
              <a:tr h="263586">
                <a:tc>
                  <a:txBody>
                    <a:bodyPr/>
                    <a:lstStyle/>
                    <a:p>
                      <a:r>
                        <a:rPr lang="en-US" sz="1200" dirty="0"/>
                        <a:t>Other Supplies</a:t>
                      </a:r>
                    </a:p>
                  </a:txBody>
                  <a:tcPr/>
                </a:tc>
                <a:tc>
                  <a:txBody>
                    <a:bodyPr/>
                    <a:lstStyle/>
                    <a:p>
                      <a:pPr algn="ctr"/>
                      <a:r>
                        <a:rPr lang="en-US" sz="1200" dirty="0"/>
                        <a:t>$293.62</a:t>
                      </a:r>
                    </a:p>
                  </a:txBody>
                  <a:tcPr/>
                </a:tc>
                <a:tc>
                  <a:txBody>
                    <a:bodyPr/>
                    <a:lstStyle/>
                    <a:p>
                      <a:pPr algn="ctr"/>
                      <a:r>
                        <a:rPr lang="en-US" sz="1200" dirty="0"/>
                        <a:t>$84.37</a:t>
                      </a:r>
                    </a:p>
                  </a:txBody>
                  <a:tcPr/>
                </a:tc>
                <a:extLst>
                  <a:ext uri="{0D108BD9-81ED-4DB2-BD59-A6C34878D82A}">
                    <a16:rowId xmlns:a16="http://schemas.microsoft.com/office/drawing/2014/main" val="2115059026"/>
                  </a:ext>
                </a:extLst>
              </a:tr>
              <a:tr h="263586">
                <a:tc>
                  <a:txBody>
                    <a:bodyPr/>
                    <a:lstStyle/>
                    <a:p>
                      <a:r>
                        <a:rPr lang="en-US" sz="1200" dirty="0"/>
                        <a:t>Library Materials</a:t>
                      </a:r>
                    </a:p>
                  </a:txBody>
                  <a:tcPr/>
                </a:tc>
                <a:tc>
                  <a:txBody>
                    <a:bodyPr/>
                    <a:lstStyle/>
                    <a:p>
                      <a:pPr algn="ctr"/>
                      <a:r>
                        <a:rPr lang="en-US" sz="1200" dirty="0"/>
                        <a:t>$21.12</a:t>
                      </a:r>
                    </a:p>
                  </a:txBody>
                  <a:tcPr/>
                </a:tc>
                <a:tc>
                  <a:txBody>
                    <a:bodyPr/>
                    <a:lstStyle/>
                    <a:p>
                      <a:pPr algn="ctr"/>
                      <a:r>
                        <a:rPr lang="en-US" sz="1200" dirty="0"/>
                        <a:t>$5.87</a:t>
                      </a:r>
                    </a:p>
                  </a:txBody>
                  <a:tcPr/>
                </a:tc>
                <a:extLst>
                  <a:ext uri="{0D108BD9-81ED-4DB2-BD59-A6C34878D82A}">
                    <a16:rowId xmlns:a16="http://schemas.microsoft.com/office/drawing/2014/main" val="2812778627"/>
                  </a:ext>
                </a:extLst>
              </a:tr>
              <a:tr h="263586">
                <a:tc>
                  <a:txBody>
                    <a:bodyPr/>
                    <a:lstStyle/>
                    <a:p>
                      <a:r>
                        <a:rPr lang="en-US" sz="1200" dirty="0"/>
                        <a:t>Instructional Professional Development for Certificated and Classified Staff</a:t>
                      </a:r>
                    </a:p>
                  </a:txBody>
                  <a:tcPr/>
                </a:tc>
                <a:tc>
                  <a:txBody>
                    <a:bodyPr/>
                    <a:lstStyle/>
                    <a:p>
                      <a:pPr algn="ctr"/>
                      <a:r>
                        <a:rPr lang="en-US" sz="1200" dirty="0"/>
                        <a:t>$22.93</a:t>
                      </a:r>
                    </a:p>
                  </a:txBody>
                  <a:tcPr/>
                </a:tc>
                <a:tc>
                  <a:txBody>
                    <a:bodyPr/>
                    <a:lstStyle/>
                    <a:p>
                      <a:pPr algn="ctr"/>
                      <a:r>
                        <a:rPr lang="en-US" sz="1200" dirty="0"/>
                        <a:t>$7.22</a:t>
                      </a:r>
                    </a:p>
                  </a:txBody>
                  <a:tcPr/>
                </a:tc>
                <a:extLst>
                  <a:ext uri="{0D108BD9-81ED-4DB2-BD59-A6C34878D82A}">
                    <a16:rowId xmlns:a16="http://schemas.microsoft.com/office/drawing/2014/main" val="735113322"/>
                  </a:ext>
                </a:extLst>
              </a:tr>
              <a:tr h="235008">
                <a:tc>
                  <a:txBody>
                    <a:bodyPr/>
                    <a:lstStyle/>
                    <a:p>
                      <a:r>
                        <a:rPr lang="en-US" sz="1200" dirty="0"/>
                        <a:t>Facilities Maintenance</a:t>
                      </a:r>
                    </a:p>
                  </a:txBody>
                  <a:tcPr/>
                </a:tc>
                <a:tc>
                  <a:txBody>
                    <a:bodyPr/>
                    <a:lstStyle/>
                    <a:p>
                      <a:pPr algn="ctr"/>
                      <a:r>
                        <a:rPr lang="en-US" sz="1200" dirty="0"/>
                        <a:t>$185.87</a:t>
                      </a:r>
                    </a:p>
                  </a:txBody>
                  <a:tcPr/>
                </a:tc>
                <a:tc>
                  <a:txBody>
                    <a:bodyPr/>
                    <a:lstStyle/>
                    <a:p>
                      <a:pPr algn="ctr"/>
                      <a:r>
                        <a:rPr lang="en-US" sz="1200" dirty="0"/>
                        <a:t>-</a:t>
                      </a:r>
                    </a:p>
                  </a:txBody>
                  <a:tcPr/>
                </a:tc>
                <a:extLst>
                  <a:ext uri="{0D108BD9-81ED-4DB2-BD59-A6C34878D82A}">
                    <a16:rowId xmlns:a16="http://schemas.microsoft.com/office/drawing/2014/main" val="268269219"/>
                  </a:ext>
                </a:extLst>
              </a:tr>
              <a:tr h="235008">
                <a:tc>
                  <a:txBody>
                    <a:bodyPr/>
                    <a:lstStyle/>
                    <a:p>
                      <a:r>
                        <a:rPr lang="en-US" sz="1200" dirty="0"/>
                        <a:t>Security and Central Office (Districtwide Support)</a:t>
                      </a:r>
                    </a:p>
                  </a:txBody>
                  <a:tcPr/>
                </a:tc>
                <a:tc>
                  <a:txBody>
                    <a:bodyPr/>
                    <a:lstStyle/>
                    <a:p>
                      <a:pPr algn="ctr"/>
                      <a:r>
                        <a:rPr lang="en-US" sz="1200" dirty="0"/>
                        <a:t>$128.77</a:t>
                      </a:r>
                    </a:p>
                  </a:txBody>
                  <a:tcPr/>
                </a:tc>
                <a:tc>
                  <a:txBody>
                    <a:bodyPr/>
                    <a:lstStyle/>
                    <a:p>
                      <a:pPr algn="ctr"/>
                      <a:r>
                        <a:rPr lang="en-US" sz="1200" dirty="0"/>
                        <a:t>-</a:t>
                      </a:r>
                    </a:p>
                  </a:txBody>
                  <a:tcPr/>
                </a:tc>
                <a:extLst>
                  <a:ext uri="{0D108BD9-81ED-4DB2-BD59-A6C34878D82A}">
                    <a16:rowId xmlns:a16="http://schemas.microsoft.com/office/drawing/2014/main" val="4084791836"/>
                  </a:ext>
                </a:extLst>
              </a:tr>
              <a:tr h="235008">
                <a:tc>
                  <a:txBody>
                    <a:bodyPr/>
                    <a:lstStyle/>
                    <a:p>
                      <a:pPr algn="r"/>
                      <a:r>
                        <a:rPr lang="en-US" sz="1200" b="1" dirty="0"/>
                        <a:t>Total:</a:t>
                      </a:r>
                    </a:p>
                  </a:txBody>
                  <a:tcPr/>
                </a:tc>
                <a:tc>
                  <a:txBody>
                    <a:bodyPr/>
                    <a:lstStyle/>
                    <a:p>
                      <a:pPr algn="ctr"/>
                      <a:r>
                        <a:rPr lang="en-US" sz="1200" b="1" dirty="0"/>
                        <a:t>$1,313.85</a:t>
                      </a:r>
                    </a:p>
                  </a:txBody>
                  <a:tcPr/>
                </a:tc>
                <a:tc>
                  <a:txBody>
                    <a:bodyPr/>
                    <a:lstStyle/>
                    <a:p>
                      <a:pPr algn="ctr"/>
                      <a:r>
                        <a:rPr lang="en-US" sz="1200" b="1" dirty="0"/>
                        <a:t>$180.48</a:t>
                      </a:r>
                    </a:p>
                  </a:txBody>
                  <a:tcPr/>
                </a:tc>
                <a:extLst>
                  <a:ext uri="{0D108BD9-81ED-4DB2-BD59-A6C34878D82A}">
                    <a16:rowId xmlns:a16="http://schemas.microsoft.com/office/drawing/2014/main" val="3655548745"/>
                  </a:ext>
                </a:extLst>
              </a:tr>
            </a:tbl>
          </a:graphicData>
        </a:graphic>
      </p:graphicFrame>
      <p:graphicFrame>
        <p:nvGraphicFramePr>
          <p:cNvPr id="8" name="Table 8" descr="Table showing vocational programs and Per Student FTE." title="MSOC - Vocational Programs">
            <a:extLst>
              <a:ext uri="{FF2B5EF4-FFF2-40B4-BE49-F238E27FC236}">
                <a16:creationId xmlns:a16="http://schemas.microsoft.com/office/drawing/2014/main" id="{11D651AD-60B7-4E17-8633-FFC3516AE1D7}"/>
              </a:ext>
            </a:extLst>
          </p:cNvPr>
          <p:cNvGraphicFramePr>
            <a:graphicFrameLocks noGrp="1"/>
          </p:cNvGraphicFramePr>
          <p:nvPr>
            <p:extLst>
              <p:ext uri="{D42A27DB-BD31-4B8C-83A1-F6EECF244321}">
                <p14:modId xmlns:p14="http://schemas.microsoft.com/office/powerpoint/2010/main" val="2493280395"/>
              </p:ext>
            </p:extLst>
          </p:nvPr>
        </p:nvGraphicFramePr>
        <p:xfrm>
          <a:off x="838200" y="4462694"/>
          <a:ext cx="10515600" cy="843164"/>
        </p:xfrm>
        <a:graphic>
          <a:graphicData uri="http://schemas.openxmlformats.org/drawingml/2006/table">
            <a:tbl>
              <a:tblPr firstRow="1" bandRow="1">
                <a:tableStyleId>{5C22544A-7EE6-4342-B048-85BDC9FD1C3A}</a:tableStyleId>
              </a:tblPr>
              <a:tblGrid>
                <a:gridCol w="7456055">
                  <a:extLst>
                    <a:ext uri="{9D8B030D-6E8A-4147-A177-3AD203B41FA5}">
                      <a16:colId xmlns:a16="http://schemas.microsoft.com/office/drawing/2014/main" val="2311123362"/>
                    </a:ext>
                  </a:extLst>
                </a:gridCol>
                <a:gridCol w="3059545">
                  <a:extLst>
                    <a:ext uri="{9D8B030D-6E8A-4147-A177-3AD203B41FA5}">
                      <a16:colId xmlns:a16="http://schemas.microsoft.com/office/drawing/2014/main" val="1125846289"/>
                    </a:ext>
                  </a:extLst>
                </a:gridCol>
              </a:tblGrid>
              <a:tr h="294524">
                <a:tc>
                  <a:txBody>
                    <a:bodyPr/>
                    <a:lstStyle/>
                    <a:p>
                      <a:r>
                        <a:rPr lang="en-US" sz="1200" dirty="0"/>
                        <a:t>Vocational Programs</a:t>
                      </a:r>
                    </a:p>
                  </a:txBody>
                  <a:tcPr>
                    <a:solidFill>
                      <a:schemeClr val="accent1"/>
                    </a:solidFill>
                  </a:tcPr>
                </a:tc>
                <a:tc>
                  <a:txBody>
                    <a:bodyPr/>
                    <a:lstStyle/>
                    <a:p>
                      <a:pPr algn="ctr"/>
                      <a:r>
                        <a:rPr lang="en-US" sz="1200" dirty="0"/>
                        <a:t>Per Student FTE</a:t>
                      </a:r>
                    </a:p>
                  </a:txBody>
                  <a:tcPr>
                    <a:solidFill>
                      <a:schemeClr val="accent1"/>
                    </a:solidFill>
                  </a:tcPr>
                </a:tc>
                <a:extLst>
                  <a:ext uri="{0D108BD9-81ED-4DB2-BD59-A6C34878D82A}">
                    <a16:rowId xmlns:a16="http://schemas.microsoft.com/office/drawing/2014/main" val="1664433586"/>
                  </a:ext>
                </a:extLst>
              </a:tr>
              <a:tr h="230909">
                <a:tc>
                  <a:txBody>
                    <a:bodyPr/>
                    <a:lstStyle/>
                    <a:p>
                      <a:r>
                        <a:rPr lang="en-US" sz="1200" dirty="0"/>
                        <a:t>Career &amp; Technical Education (CTE)</a:t>
                      </a:r>
                    </a:p>
                  </a:txBody>
                  <a:tcPr/>
                </a:tc>
                <a:tc>
                  <a:txBody>
                    <a:bodyPr/>
                    <a:lstStyle/>
                    <a:p>
                      <a:pPr algn="ctr"/>
                      <a:r>
                        <a:rPr lang="en-US" sz="1200" dirty="0"/>
                        <a:t>$1,554.46</a:t>
                      </a:r>
                    </a:p>
                  </a:txBody>
                  <a:tcPr/>
                </a:tc>
                <a:extLst>
                  <a:ext uri="{0D108BD9-81ED-4DB2-BD59-A6C34878D82A}">
                    <a16:rowId xmlns:a16="http://schemas.microsoft.com/office/drawing/2014/main" val="2176235814"/>
                  </a:ext>
                </a:extLst>
              </a:tr>
              <a:tr h="205970">
                <a:tc>
                  <a:txBody>
                    <a:bodyPr/>
                    <a:lstStyle/>
                    <a:p>
                      <a:r>
                        <a:rPr lang="en-US" sz="1200" dirty="0"/>
                        <a:t>Skills Center (SC)</a:t>
                      </a:r>
                    </a:p>
                  </a:txBody>
                  <a:tcPr/>
                </a:tc>
                <a:tc>
                  <a:txBody>
                    <a:bodyPr/>
                    <a:lstStyle/>
                    <a:p>
                      <a:pPr algn="ctr"/>
                      <a:r>
                        <a:rPr lang="en-US" sz="1200" dirty="0"/>
                        <a:t>$1,554.46</a:t>
                      </a:r>
                    </a:p>
                  </a:txBody>
                  <a:tcPr/>
                </a:tc>
                <a:extLst>
                  <a:ext uri="{0D108BD9-81ED-4DB2-BD59-A6C34878D82A}">
                    <a16:rowId xmlns:a16="http://schemas.microsoft.com/office/drawing/2014/main" val="3338532471"/>
                  </a:ext>
                </a:extLst>
              </a:tr>
            </a:tbl>
          </a:graphicData>
        </a:graphic>
      </p:graphicFrame>
      <p:graphicFrame>
        <p:nvGraphicFramePr>
          <p:cNvPr id="10" name="Table 10" descr="Table showing Small School NERC and Per Student FTE." title="MSOC - Small School NERC">
            <a:extLst>
              <a:ext uri="{FF2B5EF4-FFF2-40B4-BE49-F238E27FC236}">
                <a16:creationId xmlns:a16="http://schemas.microsoft.com/office/drawing/2014/main" id="{5C96E6E9-A783-4D87-922D-6F0C27F20B05}"/>
              </a:ext>
            </a:extLst>
          </p:cNvPr>
          <p:cNvGraphicFramePr>
            <a:graphicFrameLocks noGrp="1"/>
          </p:cNvGraphicFramePr>
          <p:nvPr>
            <p:extLst>
              <p:ext uri="{D42A27DB-BD31-4B8C-83A1-F6EECF244321}">
                <p14:modId xmlns:p14="http://schemas.microsoft.com/office/powerpoint/2010/main" val="646228282"/>
              </p:ext>
            </p:extLst>
          </p:nvPr>
        </p:nvGraphicFramePr>
        <p:xfrm>
          <a:off x="838200" y="5473210"/>
          <a:ext cx="10515600" cy="548640"/>
        </p:xfrm>
        <a:graphic>
          <a:graphicData uri="http://schemas.openxmlformats.org/drawingml/2006/table">
            <a:tbl>
              <a:tblPr firstRow="1" bandRow="1">
                <a:tableStyleId>{5C22544A-7EE6-4342-B048-85BDC9FD1C3A}</a:tableStyleId>
              </a:tblPr>
              <a:tblGrid>
                <a:gridCol w="7456055">
                  <a:extLst>
                    <a:ext uri="{9D8B030D-6E8A-4147-A177-3AD203B41FA5}">
                      <a16:colId xmlns:a16="http://schemas.microsoft.com/office/drawing/2014/main" val="1543834907"/>
                    </a:ext>
                  </a:extLst>
                </a:gridCol>
                <a:gridCol w="3059545">
                  <a:extLst>
                    <a:ext uri="{9D8B030D-6E8A-4147-A177-3AD203B41FA5}">
                      <a16:colId xmlns:a16="http://schemas.microsoft.com/office/drawing/2014/main" val="1707549110"/>
                    </a:ext>
                  </a:extLst>
                </a:gridCol>
              </a:tblGrid>
              <a:tr h="240916">
                <a:tc>
                  <a:txBody>
                    <a:bodyPr/>
                    <a:lstStyle/>
                    <a:p>
                      <a:r>
                        <a:rPr lang="en-US" sz="1200" dirty="0"/>
                        <a:t>Small School NERC</a:t>
                      </a:r>
                    </a:p>
                  </a:txBody>
                  <a:tcPr>
                    <a:solidFill>
                      <a:schemeClr val="accent1"/>
                    </a:solidFill>
                  </a:tcPr>
                </a:tc>
                <a:tc>
                  <a:txBody>
                    <a:bodyPr/>
                    <a:lstStyle/>
                    <a:p>
                      <a:pPr algn="ctr"/>
                      <a:r>
                        <a:rPr lang="en-US" sz="1200" dirty="0"/>
                        <a:t>Per Student FTE</a:t>
                      </a:r>
                    </a:p>
                  </a:txBody>
                  <a:tcPr>
                    <a:solidFill>
                      <a:schemeClr val="accent1"/>
                    </a:solidFill>
                  </a:tcPr>
                </a:tc>
                <a:extLst>
                  <a:ext uri="{0D108BD9-81ED-4DB2-BD59-A6C34878D82A}">
                    <a16:rowId xmlns:a16="http://schemas.microsoft.com/office/drawing/2014/main" val="1007335864"/>
                  </a:ext>
                </a:extLst>
              </a:tr>
              <a:tr h="228397">
                <a:tc>
                  <a:txBody>
                    <a:bodyPr/>
                    <a:lstStyle/>
                    <a:p>
                      <a:r>
                        <a:rPr lang="en-US" sz="1200" dirty="0"/>
                        <a:t>Small School Supplies</a:t>
                      </a:r>
                    </a:p>
                  </a:txBody>
                  <a:tcPr/>
                </a:tc>
                <a:tc>
                  <a:txBody>
                    <a:bodyPr/>
                    <a:lstStyle/>
                    <a:p>
                      <a:pPr algn="ctr"/>
                      <a:r>
                        <a:rPr lang="en-US" sz="1200" dirty="0"/>
                        <a:t>$12,622.10</a:t>
                      </a:r>
                    </a:p>
                  </a:txBody>
                  <a:tcPr/>
                </a:tc>
                <a:extLst>
                  <a:ext uri="{0D108BD9-81ED-4DB2-BD59-A6C34878D82A}">
                    <a16:rowId xmlns:a16="http://schemas.microsoft.com/office/drawing/2014/main" val="1963354507"/>
                  </a:ext>
                </a:extLst>
              </a:tr>
            </a:tbl>
          </a:graphicData>
        </a:graphic>
      </p:graphicFrame>
    </p:spTree>
    <p:extLst>
      <p:ext uri="{BB962C8B-B14F-4D97-AF65-F5344CB8AC3E}">
        <p14:creationId xmlns:p14="http://schemas.microsoft.com/office/powerpoint/2010/main" val="967014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0079709">
            <a:off x="7866976" y="2886646"/>
            <a:ext cx="4176891" cy="2400657"/>
          </a:xfrm>
          <a:prstGeom prst="rect">
            <a:avLst/>
          </a:prstGeom>
          <a:noFill/>
        </p:spPr>
        <p:txBody>
          <a:bodyPr wrap="square" rtlCol="0">
            <a:spAutoFit/>
          </a:bodyPr>
          <a:lstStyle/>
          <a:p>
            <a:r>
              <a:rPr lang="en-US" sz="7500" b="1" dirty="0">
                <a:solidFill>
                  <a:schemeClr val="tx1">
                    <a:lumMod val="20000"/>
                    <a:lumOff val="80000"/>
                  </a:schemeClr>
                </a:solidFill>
              </a:rPr>
              <a:t>Funding</a:t>
            </a:r>
          </a:p>
          <a:p>
            <a:r>
              <a:rPr lang="en-US" sz="7500" b="1" dirty="0">
                <a:solidFill>
                  <a:schemeClr val="tx1">
                    <a:lumMod val="20000"/>
                    <a:lumOff val="80000"/>
                  </a:schemeClr>
                </a:solidFill>
              </a:rPr>
              <a:t>Vetoed</a:t>
            </a:r>
          </a:p>
        </p:txBody>
      </p:sp>
      <p:sp>
        <p:nvSpPr>
          <p:cNvPr id="2" name="Title 1">
            <a:extLst>
              <a:ext uri="{FF2B5EF4-FFF2-40B4-BE49-F238E27FC236}">
                <a16:creationId xmlns:a16="http://schemas.microsoft.com/office/drawing/2014/main" id="{634A139E-C45A-4F17-B16E-85DE7A6E4CAF}"/>
              </a:ext>
            </a:extLst>
          </p:cNvPr>
          <p:cNvSpPr>
            <a:spLocks noGrp="1"/>
          </p:cNvSpPr>
          <p:nvPr>
            <p:ph type="title"/>
          </p:nvPr>
        </p:nvSpPr>
        <p:spPr>
          <a:xfrm>
            <a:off x="838200" y="365125"/>
            <a:ext cx="10515600" cy="1325563"/>
          </a:xfrm>
        </p:spPr>
        <p:txBody>
          <a:bodyPr anchor="ctr">
            <a:normAutofit/>
          </a:bodyPr>
          <a:lstStyle/>
          <a:p>
            <a:r>
              <a:rPr lang="en-US" dirty="0"/>
              <a:t>Pupil Transportation Funding Summary</a:t>
            </a:r>
          </a:p>
        </p:txBody>
      </p:sp>
      <p:graphicFrame>
        <p:nvGraphicFramePr>
          <p:cNvPr id="5" name="Content Placeholder 2" descr="Characteristics of Pupil Transportation Funding for FY 2020 and FY 2021." title="Pupil Transportation Funding Summary">
            <a:extLst>
              <a:ext uri="{FF2B5EF4-FFF2-40B4-BE49-F238E27FC236}">
                <a16:creationId xmlns:a16="http://schemas.microsoft.com/office/drawing/2014/main" id="{49AFD815-D2B4-4816-BC38-49E1F1F3129E}"/>
              </a:ext>
            </a:extLst>
          </p:cNvPr>
          <p:cNvGraphicFramePr>
            <a:graphicFrameLocks noGrp="1"/>
          </p:cNvGraphicFramePr>
          <p:nvPr>
            <p:ph idx="1"/>
            <p:extLst>
              <p:ext uri="{D42A27DB-BD31-4B8C-83A1-F6EECF244321}">
                <p14:modId xmlns:p14="http://schemas.microsoft.com/office/powerpoint/2010/main" val="223161540"/>
              </p:ext>
            </p:extLst>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9687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F3DE42-0298-450C-80D4-BFC46697CC02}"/>
              </a:ext>
            </a:extLst>
          </p:cNvPr>
          <p:cNvSpPr>
            <a:spLocks noGrp="1"/>
          </p:cNvSpPr>
          <p:nvPr>
            <p:ph type="title"/>
          </p:nvPr>
        </p:nvSpPr>
        <p:spPr>
          <a:xfrm>
            <a:off x="838200" y="365125"/>
            <a:ext cx="10515600" cy="1325563"/>
          </a:xfrm>
        </p:spPr>
        <p:txBody>
          <a:bodyPr anchor="ctr">
            <a:normAutofit/>
          </a:bodyPr>
          <a:lstStyle/>
          <a:p>
            <a:r>
              <a:rPr lang="en-US" dirty="0"/>
              <a:t>Pupil Transportation – FY 2019 Backfill – </a:t>
            </a:r>
            <a:r>
              <a:rPr lang="en-US" dirty="0">
                <a:solidFill>
                  <a:srgbClr val="FBC639"/>
                </a:solidFill>
              </a:rPr>
              <a:t>FUNDING VETO</a:t>
            </a:r>
          </a:p>
        </p:txBody>
      </p:sp>
      <p:graphicFrame>
        <p:nvGraphicFramePr>
          <p:cNvPr id="7" name="Content Placeholder 4" descr="Characteristics of the FY 2019 Backfill." title="Pupil Transportation - FY 2019 Backfill">
            <a:extLst>
              <a:ext uri="{FF2B5EF4-FFF2-40B4-BE49-F238E27FC236}">
                <a16:creationId xmlns:a16="http://schemas.microsoft.com/office/drawing/2014/main" id="{9850E0CA-C2EE-4AAA-B2DA-3C867062F48B}"/>
              </a:ext>
            </a:extLst>
          </p:cNvPr>
          <p:cNvGraphicFramePr>
            <a:graphicFrameLocks noGrp="1"/>
          </p:cNvGraphicFramePr>
          <p:nvPr>
            <p:ph idx="1"/>
            <p:extLst>
              <p:ext uri="{D42A27DB-BD31-4B8C-83A1-F6EECF244321}">
                <p14:modId xmlns:p14="http://schemas.microsoft.com/office/powerpoint/2010/main" val="806090654"/>
              </p:ext>
            </p:extLst>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3516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C634C6-A673-45F7-B495-9EF9086EBB18}"/>
              </a:ext>
            </a:extLst>
          </p:cNvPr>
          <p:cNvSpPr>
            <a:spLocks noGrp="1"/>
          </p:cNvSpPr>
          <p:nvPr>
            <p:ph type="title"/>
          </p:nvPr>
        </p:nvSpPr>
        <p:spPr>
          <a:xfrm>
            <a:off x="838200" y="365125"/>
            <a:ext cx="10515600" cy="1325563"/>
          </a:xfrm>
        </p:spPr>
        <p:txBody>
          <a:bodyPr anchor="ctr">
            <a:normAutofit/>
          </a:bodyPr>
          <a:lstStyle/>
          <a:p>
            <a:r>
              <a:rPr lang="en-US" dirty="0"/>
              <a:t>Pupil Transportation Hold Harmless</a:t>
            </a:r>
          </a:p>
        </p:txBody>
      </p:sp>
      <p:graphicFrame>
        <p:nvGraphicFramePr>
          <p:cNvPr id="7" name="Content Placeholder 4" descr="Characteristics of Pupil Transportation Hold Harmless." title="Pupil Transportation Hold Harmless">
            <a:extLst>
              <a:ext uri="{FF2B5EF4-FFF2-40B4-BE49-F238E27FC236}">
                <a16:creationId xmlns:a16="http://schemas.microsoft.com/office/drawing/2014/main" id="{2119E805-5349-4CEB-98AF-23579D83C216}"/>
              </a:ext>
            </a:extLst>
          </p:cNvPr>
          <p:cNvGraphicFramePr>
            <a:graphicFrameLocks noGrp="1"/>
          </p:cNvGraphicFramePr>
          <p:nvPr>
            <p:ph idx="1"/>
            <p:extLst>
              <p:ext uri="{D42A27DB-BD31-4B8C-83A1-F6EECF244321}">
                <p14:modId xmlns:p14="http://schemas.microsoft.com/office/powerpoint/2010/main" val="675334377"/>
              </p:ext>
            </p:extLst>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276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5" name="Content Placeholder 4"/>
          <p:cNvSpPr>
            <a:spLocks noGrp="1"/>
          </p:cNvSpPr>
          <p:nvPr>
            <p:ph idx="1"/>
          </p:nvPr>
        </p:nvSpPr>
        <p:spPr/>
        <p:txBody>
          <a:bodyPr>
            <a:normAutofit lnSpcReduction="10000"/>
          </a:bodyPr>
          <a:lstStyle/>
          <a:p>
            <a:pPr marL="742950" indent="-742950" fontAlgn="base">
              <a:buAutoNum type="arabicParenR"/>
            </a:pPr>
            <a:r>
              <a:rPr lang="en-US" dirty="0"/>
              <a:t>Data Reporting and Pilot Programs</a:t>
            </a:r>
          </a:p>
          <a:p>
            <a:pPr marL="742950" indent="-742950" fontAlgn="base">
              <a:buAutoNum type="arabicParenR"/>
            </a:pPr>
            <a:r>
              <a:rPr lang="en-US" dirty="0"/>
              <a:t>Paraeducator Professional Development</a:t>
            </a:r>
          </a:p>
          <a:p>
            <a:pPr marL="742950" indent="-742950" fontAlgn="base">
              <a:buAutoNum type="arabicParenR"/>
            </a:pPr>
            <a:r>
              <a:rPr lang="en-US" dirty="0"/>
              <a:t>Prototypical School Formula Changes (incl. Compensation)</a:t>
            </a:r>
          </a:p>
          <a:p>
            <a:pPr marL="742950" indent="-742950" fontAlgn="base">
              <a:buAutoNum type="arabicParenR"/>
            </a:pPr>
            <a:r>
              <a:rPr lang="en-US" dirty="0"/>
              <a:t>Pupil Transportation </a:t>
            </a:r>
          </a:p>
          <a:p>
            <a:pPr marL="742950" indent="-742950" fontAlgn="base">
              <a:buAutoNum type="arabicParenR"/>
            </a:pPr>
            <a:r>
              <a:rPr lang="en-US" dirty="0"/>
              <a:t>Special Education </a:t>
            </a:r>
          </a:p>
          <a:p>
            <a:pPr marL="742950" indent="-742950" fontAlgn="base">
              <a:buAutoNum type="arabicParenR"/>
            </a:pPr>
            <a:r>
              <a:rPr lang="en-US" dirty="0"/>
              <a:t>Local Effort Assistance</a:t>
            </a:r>
          </a:p>
          <a:p>
            <a:pPr marL="742950" indent="-742950" fontAlgn="base">
              <a:buAutoNum type="arabicParenR"/>
            </a:pPr>
            <a:r>
              <a:rPr lang="en-US" dirty="0"/>
              <a:t>Institutional Education</a:t>
            </a:r>
          </a:p>
          <a:p>
            <a:pPr marL="742950" indent="-742950" fontAlgn="base">
              <a:buAutoNum type="arabicParenR"/>
            </a:pPr>
            <a:r>
              <a:rPr lang="en-US" dirty="0"/>
              <a:t>Categorical Programs</a:t>
            </a:r>
          </a:p>
          <a:p>
            <a:pPr marL="742950" indent="-742950" fontAlgn="base">
              <a:buAutoNum type="arabicParenR"/>
            </a:pPr>
            <a:r>
              <a:rPr lang="en-US" dirty="0"/>
              <a:t>Capital Budget Review</a:t>
            </a:r>
          </a:p>
        </p:txBody>
      </p:sp>
    </p:spTree>
    <p:extLst>
      <p:ext uri="{BB962C8B-B14F-4D97-AF65-F5344CB8AC3E}">
        <p14:creationId xmlns:p14="http://schemas.microsoft.com/office/powerpoint/2010/main" val="170849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1239B4-B3E6-41C9-82C1-A18D580FC07F}"/>
              </a:ext>
            </a:extLst>
          </p:cNvPr>
          <p:cNvSpPr>
            <a:spLocks noGrp="1"/>
          </p:cNvSpPr>
          <p:nvPr>
            <p:ph type="title"/>
          </p:nvPr>
        </p:nvSpPr>
        <p:spPr>
          <a:xfrm>
            <a:off x="838200" y="365125"/>
            <a:ext cx="10515600" cy="1325563"/>
          </a:xfrm>
        </p:spPr>
        <p:txBody>
          <a:bodyPr anchor="ctr">
            <a:normAutofit/>
          </a:bodyPr>
          <a:lstStyle/>
          <a:p>
            <a:r>
              <a:rPr lang="en-US" dirty="0"/>
              <a:t>Pupil Transportation- Carryover Amounts</a:t>
            </a:r>
          </a:p>
        </p:txBody>
      </p:sp>
      <p:graphicFrame>
        <p:nvGraphicFramePr>
          <p:cNvPr id="7" name="Content Placeholder 4" descr="Characteristics of Pupil Transportation - Carryover Amounts." title="Pupil Transportation - Carryover Amounts">
            <a:extLst>
              <a:ext uri="{FF2B5EF4-FFF2-40B4-BE49-F238E27FC236}">
                <a16:creationId xmlns:a16="http://schemas.microsoft.com/office/drawing/2014/main" id="{57C41962-52DA-48AA-9D18-8F07225577C3}"/>
              </a:ext>
            </a:extLst>
          </p:cNvPr>
          <p:cNvGraphicFramePr>
            <a:graphicFrameLocks noGrp="1"/>
          </p:cNvGraphicFramePr>
          <p:nvPr>
            <p:ph idx="1"/>
            <p:extLst>
              <p:ext uri="{D42A27DB-BD31-4B8C-83A1-F6EECF244321}">
                <p14:modId xmlns:p14="http://schemas.microsoft.com/office/powerpoint/2010/main" val="565337451"/>
              </p:ext>
            </p:extLst>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7973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DFC15-F840-4BAC-8A50-3981342345AB}"/>
              </a:ext>
            </a:extLst>
          </p:cNvPr>
          <p:cNvSpPr>
            <a:spLocks noGrp="1"/>
          </p:cNvSpPr>
          <p:nvPr>
            <p:ph type="title"/>
          </p:nvPr>
        </p:nvSpPr>
        <p:spPr/>
        <p:txBody>
          <a:bodyPr/>
          <a:lstStyle/>
          <a:p>
            <a:r>
              <a:rPr lang="en-US" dirty="0"/>
              <a:t>Special Education Multiplier</a:t>
            </a:r>
          </a:p>
        </p:txBody>
      </p:sp>
      <p:sp>
        <p:nvSpPr>
          <p:cNvPr id="5" name="Content Placeholder 4">
            <a:extLst>
              <a:ext uri="{FF2B5EF4-FFF2-40B4-BE49-F238E27FC236}">
                <a16:creationId xmlns:a16="http://schemas.microsoft.com/office/drawing/2014/main" id="{717A009F-5FBB-4702-BD36-7E0F70D256F4}"/>
              </a:ext>
            </a:extLst>
          </p:cNvPr>
          <p:cNvSpPr>
            <a:spLocks noGrp="1"/>
          </p:cNvSpPr>
          <p:nvPr>
            <p:ph idx="1"/>
          </p:nvPr>
        </p:nvSpPr>
        <p:spPr>
          <a:xfrm>
            <a:off x="627184" y="1573823"/>
            <a:ext cx="10515600" cy="2048608"/>
          </a:xfrm>
        </p:spPr>
        <p:txBody>
          <a:bodyPr>
            <a:normAutofit fontScale="92500" lnSpcReduction="20000"/>
          </a:bodyPr>
          <a:lstStyle/>
          <a:p>
            <a:r>
              <a:rPr lang="en-US" dirty="0"/>
              <a:t>A student with a valid IEP generates the full basic education allocation plus an additional allocation for special education services.</a:t>
            </a:r>
          </a:p>
          <a:p>
            <a:r>
              <a:rPr lang="en-US" dirty="0"/>
              <a:t>Beginning September 1, 2020 funding for payments to providers for the early support for infants and toddlers program is transferred to the department of children, youth, and families (DCYF) to implement SHB 2787.</a:t>
            </a:r>
          </a:p>
        </p:txBody>
      </p:sp>
      <p:graphicFrame>
        <p:nvGraphicFramePr>
          <p:cNvPr id="2" name="Table 2" descr="Table showing Special Education category and Percent of Basic Ed and MSOC." title="Special Education Multiplier">
            <a:extLst>
              <a:ext uri="{FF2B5EF4-FFF2-40B4-BE49-F238E27FC236}">
                <a16:creationId xmlns:a16="http://schemas.microsoft.com/office/drawing/2014/main" id="{52C36AD8-43C4-4995-A0B3-CB4E7B2A3057}"/>
              </a:ext>
            </a:extLst>
          </p:cNvPr>
          <p:cNvGraphicFramePr>
            <a:graphicFrameLocks noGrp="1"/>
          </p:cNvGraphicFramePr>
          <p:nvPr>
            <p:extLst>
              <p:ext uri="{D42A27DB-BD31-4B8C-83A1-F6EECF244321}">
                <p14:modId xmlns:p14="http://schemas.microsoft.com/office/powerpoint/2010/main" val="1726317823"/>
              </p:ext>
            </p:extLst>
          </p:nvPr>
        </p:nvGraphicFramePr>
        <p:xfrm>
          <a:off x="795703" y="3583989"/>
          <a:ext cx="10178562" cy="1554480"/>
        </p:xfrm>
        <a:graphic>
          <a:graphicData uri="http://schemas.openxmlformats.org/drawingml/2006/table">
            <a:tbl>
              <a:tblPr firstRow="1" bandRow="1">
                <a:tableStyleId>{5C22544A-7EE6-4342-B048-85BDC9FD1C3A}</a:tableStyleId>
              </a:tblPr>
              <a:tblGrid>
                <a:gridCol w="8112369">
                  <a:extLst>
                    <a:ext uri="{9D8B030D-6E8A-4147-A177-3AD203B41FA5}">
                      <a16:colId xmlns:a16="http://schemas.microsoft.com/office/drawing/2014/main" val="3460176192"/>
                    </a:ext>
                  </a:extLst>
                </a:gridCol>
                <a:gridCol w="2066193">
                  <a:extLst>
                    <a:ext uri="{9D8B030D-6E8A-4147-A177-3AD203B41FA5}">
                      <a16:colId xmlns:a16="http://schemas.microsoft.com/office/drawing/2014/main" val="1806384861"/>
                    </a:ext>
                  </a:extLst>
                </a:gridCol>
              </a:tblGrid>
              <a:tr h="370840">
                <a:tc>
                  <a:txBody>
                    <a:bodyPr/>
                    <a:lstStyle/>
                    <a:p>
                      <a:pPr algn="ctr"/>
                      <a:r>
                        <a:rPr lang="en-US" sz="1200" dirty="0"/>
                        <a:t>Special Education</a:t>
                      </a:r>
                    </a:p>
                  </a:txBody>
                  <a:tcPr anchor="ctr">
                    <a:solidFill>
                      <a:schemeClr val="accent1"/>
                    </a:solidFill>
                  </a:tcPr>
                </a:tc>
                <a:tc>
                  <a:txBody>
                    <a:bodyPr/>
                    <a:lstStyle/>
                    <a:p>
                      <a:pPr algn="ctr"/>
                      <a:r>
                        <a:rPr lang="en-US" sz="1200" dirty="0"/>
                        <a:t>Percent of Basic Ed and MSOC</a:t>
                      </a:r>
                    </a:p>
                  </a:txBody>
                  <a:tcPr anchor="ctr">
                    <a:solidFill>
                      <a:schemeClr val="accent1"/>
                    </a:solidFill>
                  </a:tcPr>
                </a:tc>
                <a:extLst>
                  <a:ext uri="{0D108BD9-81ED-4DB2-BD59-A6C34878D82A}">
                    <a16:rowId xmlns:a16="http://schemas.microsoft.com/office/drawing/2014/main" val="2685298673"/>
                  </a:ext>
                </a:extLst>
              </a:tr>
              <a:tr h="240665">
                <a:tc>
                  <a:txBody>
                    <a:bodyPr/>
                    <a:lstStyle/>
                    <a:p>
                      <a:r>
                        <a:rPr lang="en-US" sz="1200" dirty="0"/>
                        <a:t>Age 3 to Pre-Kindergarten</a:t>
                      </a:r>
                    </a:p>
                  </a:txBody>
                  <a:tcPr/>
                </a:tc>
                <a:tc>
                  <a:txBody>
                    <a:bodyPr/>
                    <a:lstStyle/>
                    <a:p>
                      <a:pPr algn="ctr"/>
                      <a:r>
                        <a:rPr lang="en-US" sz="1200" dirty="0"/>
                        <a:t>1.15</a:t>
                      </a:r>
                    </a:p>
                  </a:txBody>
                  <a:tcPr/>
                </a:tc>
                <a:extLst>
                  <a:ext uri="{0D108BD9-81ED-4DB2-BD59-A6C34878D82A}">
                    <a16:rowId xmlns:a16="http://schemas.microsoft.com/office/drawing/2014/main" val="2515322852"/>
                  </a:ext>
                </a:extLst>
              </a:tr>
              <a:tr h="256491">
                <a:tc>
                  <a:txBody>
                    <a:bodyPr/>
                    <a:lstStyle/>
                    <a:p>
                      <a:r>
                        <a:rPr lang="en-US" sz="1200" dirty="0"/>
                        <a:t>Kindergarten to Age 21 (School Year 2020-21 and beyond):</a:t>
                      </a:r>
                    </a:p>
                  </a:txBody>
                  <a:tcPr/>
                </a:tc>
                <a:tc>
                  <a:txBody>
                    <a:bodyPr/>
                    <a:lstStyle/>
                    <a:p>
                      <a:endParaRPr lang="en-US" sz="1200" dirty="0"/>
                    </a:p>
                  </a:txBody>
                  <a:tcPr/>
                </a:tc>
                <a:extLst>
                  <a:ext uri="{0D108BD9-81ED-4DB2-BD59-A6C34878D82A}">
                    <a16:rowId xmlns:a16="http://schemas.microsoft.com/office/drawing/2014/main" val="819285578"/>
                  </a:ext>
                </a:extLst>
              </a:tr>
              <a:tr h="252974">
                <a:tc>
                  <a:txBody>
                    <a:bodyPr/>
                    <a:lstStyle/>
                    <a:p>
                      <a:r>
                        <a:rPr lang="en-US" sz="1200" dirty="0"/>
                        <a:t>	Tier 1 (greater than 80% in general education setting)</a:t>
                      </a:r>
                    </a:p>
                  </a:txBody>
                  <a:tcPr/>
                </a:tc>
                <a:tc>
                  <a:txBody>
                    <a:bodyPr/>
                    <a:lstStyle/>
                    <a:p>
                      <a:pPr algn="ctr"/>
                      <a:r>
                        <a:rPr lang="en-US" sz="1200" dirty="0"/>
                        <a:t>1.0075</a:t>
                      </a:r>
                    </a:p>
                  </a:txBody>
                  <a:tcPr/>
                </a:tc>
                <a:extLst>
                  <a:ext uri="{0D108BD9-81ED-4DB2-BD59-A6C34878D82A}">
                    <a16:rowId xmlns:a16="http://schemas.microsoft.com/office/drawing/2014/main" val="1598574040"/>
                  </a:ext>
                </a:extLst>
              </a:tr>
              <a:tr h="251216">
                <a:tc>
                  <a:txBody>
                    <a:bodyPr/>
                    <a:lstStyle/>
                    <a:p>
                      <a:r>
                        <a:rPr lang="en-US" sz="1200" dirty="0"/>
                        <a:t>	All Other (less than 80% in general education setting)</a:t>
                      </a:r>
                    </a:p>
                  </a:txBody>
                  <a:tcPr/>
                </a:tc>
                <a:tc>
                  <a:txBody>
                    <a:bodyPr/>
                    <a:lstStyle/>
                    <a:p>
                      <a:pPr algn="ctr"/>
                      <a:r>
                        <a:rPr lang="en-US" sz="1200" dirty="0"/>
                        <a:t>0.9950</a:t>
                      </a:r>
                    </a:p>
                  </a:txBody>
                  <a:tcPr/>
                </a:tc>
                <a:extLst>
                  <a:ext uri="{0D108BD9-81ED-4DB2-BD59-A6C34878D82A}">
                    <a16:rowId xmlns:a16="http://schemas.microsoft.com/office/drawing/2014/main" val="316331553"/>
                  </a:ext>
                </a:extLst>
              </a:tr>
            </a:tbl>
          </a:graphicData>
        </a:graphic>
      </p:graphicFrame>
    </p:spTree>
    <p:extLst>
      <p:ext uri="{BB962C8B-B14F-4D97-AF65-F5344CB8AC3E}">
        <p14:creationId xmlns:p14="http://schemas.microsoft.com/office/powerpoint/2010/main" val="2699380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DFC15-F840-4BAC-8A50-3981342345AB}"/>
              </a:ext>
            </a:extLst>
          </p:cNvPr>
          <p:cNvSpPr>
            <a:spLocks noGrp="1"/>
          </p:cNvSpPr>
          <p:nvPr>
            <p:ph type="title"/>
          </p:nvPr>
        </p:nvSpPr>
        <p:spPr>
          <a:xfrm>
            <a:off x="838200" y="365125"/>
            <a:ext cx="10515600" cy="1325563"/>
          </a:xfrm>
        </p:spPr>
        <p:txBody>
          <a:bodyPr anchor="ctr">
            <a:normAutofit/>
          </a:bodyPr>
          <a:lstStyle/>
          <a:p>
            <a:r>
              <a:rPr lang="en-US" dirty="0"/>
              <a:t>Local Effort Assistance</a:t>
            </a:r>
          </a:p>
        </p:txBody>
      </p:sp>
      <p:graphicFrame>
        <p:nvGraphicFramePr>
          <p:cNvPr id="7" name="Content Placeholder 4" descr="Characteristics of Local Effort Assistance (LEA)." title="Local Effort Assistance">
            <a:extLst>
              <a:ext uri="{FF2B5EF4-FFF2-40B4-BE49-F238E27FC236}">
                <a16:creationId xmlns:a16="http://schemas.microsoft.com/office/drawing/2014/main" id="{548846EA-7432-4065-86D3-E41AE9BB25D4}"/>
              </a:ext>
            </a:extLst>
          </p:cNvPr>
          <p:cNvGraphicFramePr>
            <a:graphicFrameLocks noGrp="1"/>
          </p:cNvGraphicFramePr>
          <p:nvPr>
            <p:ph idx="1"/>
            <p:extLst>
              <p:ext uri="{D42A27DB-BD31-4B8C-83A1-F6EECF244321}">
                <p14:modId xmlns:p14="http://schemas.microsoft.com/office/powerpoint/2010/main" val="4234573603"/>
              </p:ext>
            </p:extLst>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3914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DFC15-F840-4BAC-8A50-3981342345AB}"/>
              </a:ext>
            </a:extLst>
          </p:cNvPr>
          <p:cNvSpPr>
            <a:spLocks noGrp="1"/>
          </p:cNvSpPr>
          <p:nvPr>
            <p:ph type="title"/>
          </p:nvPr>
        </p:nvSpPr>
        <p:spPr>
          <a:xfrm>
            <a:off x="838200" y="365125"/>
            <a:ext cx="10515600" cy="1325563"/>
          </a:xfrm>
        </p:spPr>
        <p:txBody>
          <a:bodyPr anchor="ctr">
            <a:normAutofit/>
          </a:bodyPr>
          <a:lstStyle/>
          <a:p>
            <a:r>
              <a:rPr lang="en-US" dirty="0"/>
              <a:t>Institutional Ed Funding</a:t>
            </a:r>
          </a:p>
        </p:txBody>
      </p:sp>
      <p:graphicFrame>
        <p:nvGraphicFramePr>
          <p:cNvPr id="7" name="Content Placeholder 4" descr="Characteristics of Institutional Ed Funding." title="Institutional Ed Funding">
            <a:extLst>
              <a:ext uri="{FF2B5EF4-FFF2-40B4-BE49-F238E27FC236}">
                <a16:creationId xmlns:a16="http://schemas.microsoft.com/office/drawing/2014/main" id="{304055BC-59D6-4121-97CC-3F398DC47DFE}"/>
              </a:ext>
            </a:extLst>
          </p:cNvPr>
          <p:cNvGraphicFramePr>
            <a:graphicFrameLocks noGrp="1"/>
          </p:cNvGraphicFramePr>
          <p:nvPr>
            <p:ph idx="1"/>
            <p:extLst>
              <p:ext uri="{D42A27DB-BD31-4B8C-83A1-F6EECF244321}">
                <p14:modId xmlns:p14="http://schemas.microsoft.com/office/powerpoint/2010/main" val="276116031"/>
              </p:ext>
            </p:extLst>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1214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DFC15-F840-4BAC-8A50-3981342345AB}"/>
              </a:ext>
            </a:extLst>
          </p:cNvPr>
          <p:cNvSpPr>
            <a:spLocks noGrp="1"/>
          </p:cNvSpPr>
          <p:nvPr>
            <p:ph type="title"/>
          </p:nvPr>
        </p:nvSpPr>
        <p:spPr/>
        <p:txBody>
          <a:bodyPr/>
          <a:lstStyle/>
          <a:p>
            <a:r>
              <a:rPr lang="en-US" dirty="0"/>
              <a:t>Categorical Programs</a:t>
            </a:r>
          </a:p>
        </p:txBody>
      </p:sp>
      <p:graphicFrame>
        <p:nvGraphicFramePr>
          <p:cNvPr id="6" name="Table 6" descr="Table showing Categorical Programs and Hours Per Week." title="Categorical Programs">
            <a:extLst>
              <a:ext uri="{FF2B5EF4-FFF2-40B4-BE49-F238E27FC236}">
                <a16:creationId xmlns:a16="http://schemas.microsoft.com/office/drawing/2014/main" id="{4E7D30B2-9FFD-4961-8123-6E5E78FBE07D}"/>
              </a:ext>
            </a:extLst>
          </p:cNvPr>
          <p:cNvGraphicFramePr>
            <a:graphicFrameLocks noGrp="1"/>
          </p:cNvGraphicFramePr>
          <p:nvPr>
            <p:ph idx="1"/>
            <p:extLst>
              <p:ext uri="{D42A27DB-BD31-4B8C-83A1-F6EECF244321}">
                <p14:modId xmlns:p14="http://schemas.microsoft.com/office/powerpoint/2010/main" val="4176528446"/>
              </p:ext>
            </p:extLst>
          </p:nvPr>
        </p:nvGraphicFramePr>
        <p:xfrm>
          <a:off x="838200" y="1825625"/>
          <a:ext cx="10515600" cy="3337560"/>
        </p:xfrm>
        <a:graphic>
          <a:graphicData uri="http://schemas.openxmlformats.org/drawingml/2006/table">
            <a:tbl>
              <a:tblPr firstRow="1" bandRow="1">
                <a:tableStyleId>{5C22544A-7EE6-4342-B048-85BDC9FD1C3A}</a:tableStyleId>
              </a:tblPr>
              <a:tblGrid>
                <a:gridCol w="8156510">
                  <a:extLst>
                    <a:ext uri="{9D8B030D-6E8A-4147-A177-3AD203B41FA5}">
                      <a16:colId xmlns:a16="http://schemas.microsoft.com/office/drawing/2014/main" val="2369522223"/>
                    </a:ext>
                  </a:extLst>
                </a:gridCol>
                <a:gridCol w="2359090">
                  <a:extLst>
                    <a:ext uri="{9D8B030D-6E8A-4147-A177-3AD203B41FA5}">
                      <a16:colId xmlns:a16="http://schemas.microsoft.com/office/drawing/2014/main" val="3713884171"/>
                    </a:ext>
                  </a:extLst>
                </a:gridCol>
              </a:tblGrid>
              <a:tr h="370840">
                <a:tc>
                  <a:txBody>
                    <a:bodyPr/>
                    <a:lstStyle/>
                    <a:p>
                      <a:r>
                        <a:rPr lang="en-US" dirty="0"/>
                        <a:t>Categorical Programs</a:t>
                      </a:r>
                    </a:p>
                  </a:txBody>
                  <a:tcPr/>
                </a:tc>
                <a:tc>
                  <a:txBody>
                    <a:bodyPr/>
                    <a:lstStyle/>
                    <a:p>
                      <a:pPr algn="ctr"/>
                      <a:r>
                        <a:rPr lang="en-US" dirty="0"/>
                        <a:t>Hours Per Week</a:t>
                      </a:r>
                    </a:p>
                  </a:txBody>
                  <a:tcPr/>
                </a:tc>
                <a:extLst>
                  <a:ext uri="{0D108BD9-81ED-4DB2-BD59-A6C34878D82A}">
                    <a16:rowId xmlns:a16="http://schemas.microsoft.com/office/drawing/2014/main" val="3395924841"/>
                  </a:ext>
                </a:extLst>
              </a:tr>
              <a:tr h="370840">
                <a:tc>
                  <a:txBody>
                    <a:bodyPr/>
                    <a:lstStyle/>
                    <a:p>
                      <a:r>
                        <a:rPr lang="en-US" dirty="0"/>
                        <a:t>Learning Assistance Program (LAP)</a:t>
                      </a:r>
                    </a:p>
                  </a:txBody>
                  <a:tcPr/>
                </a:tc>
                <a:tc>
                  <a:txBody>
                    <a:bodyPr/>
                    <a:lstStyle/>
                    <a:p>
                      <a:pPr algn="ctr"/>
                      <a:r>
                        <a:rPr lang="en-US" dirty="0"/>
                        <a:t>2.3975</a:t>
                      </a:r>
                    </a:p>
                  </a:txBody>
                  <a:tcPr/>
                </a:tc>
                <a:extLst>
                  <a:ext uri="{0D108BD9-81ED-4DB2-BD59-A6C34878D82A}">
                    <a16:rowId xmlns:a16="http://schemas.microsoft.com/office/drawing/2014/main" val="1598677308"/>
                  </a:ext>
                </a:extLst>
              </a:tr>
              <a:tr h="370840">
                <a:tc>
                  <a:txBody>
                    <a:bodyPr/>
                    <a:lstStyle/>
                    <a:p>
                      <a:pPr lvl="1"/>
                      <a:r>
                        <a:rPr lang="en-US" dirty="0"/>
                        <a:t>Learning Assistance Program (High Poverty above 50%)</a:t>
                      </a:r>
                    </a:p>
                  </a:txBody>
                  <a:tcPr/>
                </a:tc>
                <a:tc>
                  <a:txBody>
                    <a:bodyPr/>
                    <a:lstStyle/>
                    <a:p>
                      <a:pPr algn="ctr"/>
                      <a:r>
                        <a:rPr lang="en-US" dirty="0"/>
                        <a:t>1.1000</a:t>
                      </a:r>
                    </a:p>
                  </a:txBody>
                  <a:tcPr/>
                </a:tc>
                <a:extLst>
                  <a:ext uri="{0D108BD9-81ED-4DB2-BD59-A6C34878D82A}">
                    <a16:rowId xmlns:a16="http://schemas.microsoft.com/office/drawing/2014/main" val="3386362847"/>
                  </a:ext>
                </a:extLst>
              </a:tr>
              <a:tr h="370840">
                <a:tc>
                  <a:txBody>
                    <a:bodyPr/>
                    <a:lstStyle/>
                    <a:p>
                      <a:r>
                        <a:rPr lang="en-US" dirty="0"/>
                        <a:t>Transitional Bilingual Instruction (TBIP)</a:t>
                      </a:r>
                    </a:p>
                  </a:txBody>
                  <a:tcPr/>
                </a:tc>
                <a:tc>
                  <a:txBody>
                    <a:bodyPr/>
                    <a:lstStyle/>
                    <a:p>
                      <a:pPr algn="ctr"/>
                      <a:endParaRPr lang="en-US" dirty="0"/>
                    </a:p>
                  </a:txBody>
                  <a:tcPr/>
                </a:tc>
                <a:extLst>
                  <a:ext uri="{0D108BD9-81ED-4DB2-BD59-A6C34878D82A}">
                    <a16:rowId xmlns:a16="http://schemas.microsoft.com/office/drawing/2014/main" val="3210369713"/>
                  </a:ext>
                </a:extLst>
              </a:tr>
              <a:tr h="370840">
                <a:tc>
                  <a:txBody>
                    <a:bodyPr/>
                    <a:lstStyle/>
                    <a:p>
                      <a:pPr lvl="1"/>
                      <a:r>
                        <a:rPr lang="en-US" dirty="0"/>
                        <a:t>Grades K-6</a:t>
                      </a:r>
                    </a:p>
                  </a:txBody>
                  <a:tcPr/>
                </a:tc>
                <a:tc>
                  <a:txBody>
                    <a:bodyPr/>
                    <a:lstStyle/>
                    <a:p>
                      <a:pPr algn="ctr"/>
                      <a:r>
                        <a:rPr lang="en-US" dirty="0"/>
                        <a:t>4.7780</a:t>
                      </a:r>
                    </a:p>
                  </a:txBody>
                  <a:tcPr/>
                </a:tc>
                <a:extLst>
                  <a:ext uri="{0D108BD9-81ED-4DB2-BD59-A6C34878D82A}">
                    <a16:rowId xmlns:a16="http://schemas.microsoft.com/office/drawing/2014/main" val="1135220327"/>
                  </a:ext>
                </a:extLst>
              </a:tr>
              <a:tr h="370840">
                <a:tc>
                  <a:txBody>
                    <a:bodyPr/>
                    <a:lstStyle/>
                    <a:p>
                      <a:pPr lvl="1"/>
                      <a:r>
                        <a:rPr lang="en-US" dirty="0"/>
                        <a:t>Grades 7-12</a:t>
                      </a:r>
                    </a:p>
                  </a:txBody>
                  <a:tcPr/>
                </a:tc>
                <a:tc>
                  <a:txBody>
                    <a:bodyPr/>
                    <a:lstStyle/>
                    <a:p>
                      <a:pPr algn="ctr"/>
                      <a:r>
                        <a:rPr lang="en-US" dirty="0"/>
                        <a:t>6.7780</a:t>
                      </a:r>
                    </a:p>
                  </a:txBody>
                  <a:tcPr/>
                </a:tc>
                <a:extLst>
                  <a:ext uri="{0D108BD9-81ED-4DB2-BD59-A6C34878D82A}">
                    <a16:rowId xmlns:a16="http://schemas.microsoft.com/office/drawing/2014/main" val="3347953060"/>
                  </a:ext>
                </a:extLst>
              </a:tr>
              <a:tr h="370840">
                <a:tc>
                  <a:txBody>
                    <a:bodyPr/>
                    <a:lstStyle/>
                    <a:p>
                      <a:pPr lvl="1"/>
                      <a:r>
                        <a:rPr lang="en-US" dirty="0"/>
                        <a:t>Exited 7-12</a:t>
                      </a:r>
                    </a:p>
                  </a:txBody>
                  <a:tcPr/>
                </a:tc>
                <a:tc>
                  <a:txBody>
                    <a:bodyPr/>
                    <a:lstStyle/>
                    <a:p>
                      <a:pPr algn="ctr"/>
                      <a:r>
                        <a:rPr lang="en-US" dirty="0"/>
                        <a:t>3.0000</a:t>
                      </a:r>
                    </a:p>
                  </a:txBody>
                  <a:tcPr/>
                </a:tc>
                <a:extLst>
                  <a:ext uri="{0D108BD9-81ED-4DB2-BD59-A6C34878D82A}">
                    <a16:rowId xmlns:a16="http://schemas.microsoft.com/office/drawing/2014/main" val="1706681521"/>
                  </a:ext>
                </a:extLst>
              </a:tr>
              <a:tr h="370840">
                <a:tc>
                  <a:txBody>
                    <a:bodyPr/>
                    <a:lstStyle/>
                    <a:p>
                      <a:r>
                        <a:rPr lang="en-US" dirty="0"/>
                        <a:t>Highly Capable (</a:t>
                      </a:r>
                      <a:r>
                        <a:rPr lang="en-US" dirty="0" err="1"/>
                        <a:t>HiCap</a:t>
                      </a:r>
                      <a:r>
                        <a:rPr lang="en-US" dirty="0"/>
                        <a:t>)</a:t>
                      </a:r>
                    </a:p>
                  </a:txBody>
                  <a:tcPr/>
                </a:tc>
                <a:tc>
                  <a:txBody>
                    <a:bodyPr/>
                    <a:lstStyle/>
                    <a:p>
                      <a:pPr algn="ctr"/>
                      <a:r>
                        <a:rPr lang="en-US" dirty="0"/>
                        <a:t>2.1590</a:t>
                      </a:r>
                    </a:p>
                  </a:txBody>
                  <a:tcPr/>
                </a:tc>
                <a:extLst>
                  <a:ext uri="{0D108BD9-81ED-4DB2-BD59-A6C34878D82A}">
                    <a16:rowId xmlns:a16="http://schemas.microsoft.com/office/drawing/2014/main" val="2568594959"/>
                  </a:ext>
                </a:extLst>
              </a:tr>
              <a:tr h="370840">
                <a:tc>
                  <a:txBody>
                    <a:bodyPr/>
                    <a:lstStyle/>
                    <a:p>
                      <a:pPr lvl="1"/>
                      <a:r>
                        <a:rPr lang="en-US" dirty="0"/>
                        <a:t>Highly Capable Percentage of Eligible Students</a:t>
                      </a:r>
                    </a:p>
                  </a:txBody>
                  <a:tcPr/>
                </a:tc>
                <a:tc>
                  <a:txBody>
                    <a:bodyPr/>
                    <a:lstStyle/>
                    <a:p>
                      <a:pPr algn="ctr"/>
                      <a:r>
                        <a:rPr lang="en-US" dirty="0"/>
                        <a:t>5%</a:t>
                      </a:r>
                    </a:p>
                  </a:txBody>
                  <a:tcPr/>
                </a:tc>
                <a:extLst>
                  <a:ext uri="{0D108BD9-81ED-4DB2-BD59-A6C34878D82A}">
                    <a16:rowId xmlns:a16="http://schemas.microsoft.com/office/drawing/2014/main" val="4263181297"/>
                  </a:ext>
                </a:extLst>
              </a:tr>
            </a:tbl>
          </a:graphicData>
        </a:graphic>
      </p:graphicFrame>
    </p:spTree>
    <p:extLst>
      <p:ext uri="{BB962C8B-B14F-4D97-AF65-F5344CB8AC3E}">
        <p14:creationId xmlns:p14="http://schemas.microsoft.com/office/powerpoint/2010/main" val="2362791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620E06-DA88-49D4-933E-5AF9ECA7AE59}"/>
              </a:ext>
            </a:extLst>
          </p:cNvPr>
          <p:cNvSpPr>
            <a:spLocks noGrp="1"/>
          </p:cNvSpPr>
          <p:nvPr>
            <p:ph type="body" sz="quarter" idx="10"/>
          </p:nvPr>
        </p:nvSpPr>
        <p:spPr/>
        <p:txBody>
          <a:bodyPr/>
          <a:lstStyle/>
          <a:p>
            <a:pPr marL="0" indent="0">
              <a:buNone/>
            </a:pPr>
            <a:endParaRPr lang="en-US" sz="3200" b="1" dirty="0"/>
          </a:p>
          <a:p>
            <a:pPr marL="0" indent="0">
              <a:buNone/>
            </a:pPr>
            <a:r>
              <a:rPr lang="en-US" sz="3200" b="1" dirty="0"/>
              <a:t>T.J. Kelly					Michelle Matakas</a:t>
            </a:r>
          </a:p>
          <a:p>
            <a:pPr marL="0" indent="0">
              <a:buNone/>
            </a:pPr>
            <a:r>
              <a:rPr lang="en-US" dirty="0"/>
              <a:t>Chief Financial Officer			Director, SAFS</a:t>
            </a:r>
          </a:p>
          <a:p>
            <a:pPr marL="0" indent="0">
              <a:buNone/>
            </a:pPr>
            <a:r>
              <a:rPr lang="en-US" dirty="0"/>
              <a:t>360-725-6301				360-725-6019</a:t>
            </a:r>
          </a:p>
          <a:p>
            <a:pPr marL="0" indent="0">
              <a:buNone/>
            </a:pPr>
            <a:r>
              <a:rPr lang="en-US" dirty="0">
                <a:hlinkClick r:id="rId2"/>
              </a:rPr>
              <a:t>thomas.kelly@k12.wa.us</a:t>
            </a:r>
            <a:r>
              <a:rPr lang="en-US" dirty="0"/>
              <a:t> 		</a:t>
            </a:r>
            <a:r>
              <a:rPr lang="en-US" dirty="0">
                <a:hlinkClick r:id="rId3"/>
              </a:rPr>
              <a:t>michelle.matakas@k12.wa.us</a:t>
            </a:r>
            <a:r>
              <a:rPr lang="en-US" dirty="0"/>
              <a:t> </a:t>
            </a:r>
          </a:p>
        </p:txBody>
      </p:sp>
      <p:sp>
        <p:nvSpPr>
          <p:cNvPr id="3" name="Title 2">
            <a:extLst>
              <a:ext uri="{FF2B5EF4-FFF2-40B4-BE49-F238E27FC236}">
                <a16:creationId xmlns:a16="http://schemas.microsoft.com/office/drawing/2014/main" id="{AB750768-A35D-46AC-85E7-D949F7C50CD2}"/>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304480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8621" y="1985378"/>
            <a:ext cx="10515600" cy="1325563"/>
          </a:xfrm>
        </p:spPr>
        <p:txBody>
          <a:bodyPr>
            <a:normAutofit/>
          </a:bodyPr>
          <a:lstStyle/>
          <a:p>
            <a:pPr algn="ctr"/>
            <a:r>
              <a:rPr lang="en-US" sz="2800" b="1" i="1" dirty="0"/>
              <a:t>Connect with us!</a:t>
            </a:r>
          </a:p>
        </p:txBody>
      </p:sp>
    </p:spTree>
    <p:extLst>
      <p:ext uri="{BB962C8B-B14F-4D97-AF65-F5344CB8AC3E}">
        <p14:creationId xmlns:p14="http://schemas.microsoft.com/office/powerpoint/2010/main" val="89250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32B9CF-57E2-4B8B-AB46-7C4B5A6D018C}"/>
              </a:ext>
            </a:extLst>
          </p:cNvPr>
          <p:cNvSpPr>
            <a:spLocks noGrp="1"/>
          </p:cNvSpPr>
          <p:nvPr>
            <p:ph type="title"/>
          </p:nvPr>
        </p:nvSpPr>
        <p:spPr/>
        <p:txBody>
          <a:bodyPr/>
          <a:lstStyle/>
          <a:p>
            <a:r>
              <a:rPr lang="en-US" dirty="0"/>
              <a:t>COVID-19 Disclaimer	</a:t>
            </a:r>
          </a:p>
        </p:txBody>
      </p:sp>
      <p:sp>
        <p:nvSpPr>
          <p:cNvPr id="5" name="Content Placeholder 4">
            <a:extLst>
              <a:ext uri="{FF2B5EF4-FFF2-40B4-BE49-F238E27FC236}">
                <a16:creationId xmlns:a16="http://schemas.microsoft.com/office/drawing/2014/main" id="{6177ED61-1A3A-4AEC-9DBB-2597AF9A4E04}"/>
              </a:ext>
            </a:extLst>
          </p:cNvPr>
          <p:cNvSpPr>
            <a:spLocks noGrp="1"/>
          </p:cNvSpPr>
          <p:nvPr>
            <p:ph idx="1"/>
          </p:nvPr>
        </p:nvSpPr>
        <p:spPr/>
        <p:txBody>
          <a:bodyPr/>
          <a:lstStyle/>
          <a:p>
            <a:pPr marL="0" indent="0">
              <a:buNone/>
            </a:pPr>
            <a:r>
              <a:rPr lang="en-US" dirty="0"/>
              <a:t>The contents of this presentation represent the funding levels, policies, and vetoes enacted in the Supplemental 2020 budget as of April 3, 2020. We cannot project the likelihood of future legislative activity, or the outcomes of that legislative activity as it may relate to the various deadlines, pilot programs, and other elements of the budget as currently approved.</a:t>
            </a:r>
          </a:p>
        </p:txBody>
      </p:sp>
    </p:spTree>
    <p:extLst>
      <p:ext uri="{BB962C8B-B14F-4D97-AF65-F5344CB8AC3E}">
        <p14:creationId xmlns:p14="http://schemas.microsoft.com/office/powerpoint/2010/main" val="117291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2B76-98C2-48B9-AE26-37A117203098}"/>
              </a:ext>
            </a:extLst>
          </p:cNvPr>
          <p:cNvSpPr>
            <a:spLocks noGrp="1"/>
          </p:cNvSpPr>
          <p:nvPr>
            <p:ph type="title"/>
          </p:nvPr>
        </p:nvSpPr>
        <p:spPr>
          <a:xfrm>
            <a:off x="838200" y="365125"/>
            <a:ext cx="10515600" cy="1325563"/>
          </a:xfrm>
        </p:spPr>
        <p:txBody>
          <a:bodyPr anchor="ctr">
            <a:normAutofit/>
          </a:bodyPr>
          <a:lstStyle/>
          <a:p>
            <a:r>
              <a:rPr lang="en-US" dirty="0"/>
              <a:t>Collective Bargaining Outcomes</a:t>
            </a:r>
          </a:p>
        </p:txBody>
      </p:sp>
      <p:graphicFrame>
        <p:nvGraphicFramePr>
          <p:cNvPr id="5" name="Content Placeholder 2" descr="Outlines the reporting requirements of collective bargaining outcomes by districts." title="Collective Bargaining Outcomes">
            <a:extLst>
              <a:ext uri="{FF2B5EF4-FFF2-40B4-BE49-F238E27FC236}">
                <a16:creationId xmlns:a16="http://schemas.microsoft.com/office/drawing/2014/main" id="{1EEFBBC2-FFAD-407A-8AAB-5C28AB397443}"/>
              </a:ext>
            </a:extLst>
          </p:cNvPr>
          <p:cNvGraphicFramePr>
            <a:graphicFrameLocks noGrp="1"/>
          </p:cNvGraphicFramePr>
          <p:nvPr>
            <p:ph idx="1"/>
            <p:extLst>
              <p:ext uri="{D42A27DB-BD31-4B8C-83A1-F6EECF244321}">
                <p14:modId xmlns:p14="http://schemas.microsoft.com/office/powerpoint/2010/main" val="254720832"/>
              </p:ext>
            </p:extLst>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65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33280-339A-451D-9468-EB9E01A6C0C6}"/>
              </a:ext>
            </a:extLst>
          </p:cNvPr>
          <p:cNvSpPr>
            <a:spLocks noGrp="1"/>
          </p:cNvSpPr>
          <p:nvPr>
            <p:ph type="title"/>
          </p:nvPr>
        </p:nvSpPr>
        <p:spPr>
          <a:xfrm>
            <a:off x="838200" y="365125"/>
            <a:ext cx="10515600" cy="1325563"/>
          </a:xfrm>
        </p:spPr>
        <p:txBody>
          <a:bodyPr anchor="ctr">
            <a:normAutofit/>
          </a:bodyPr>
          <a:lstStyle/>
          <a:p>
            <a:r>
              <a:rPr lang="en-US" dirty="0"/>
              <a:t>Associated Student Body Card Reporting</a:t>
            </a:r>
          </a:p>
        </p:txBody>
      </p:sp>
      <p:sp>
        <p:nvSpPr>
          <p:cNvPr id="3" name="Content Placeholder 2">
            <a:extLst>
              <a:ext uri="{FF2B5EF4-FFF2-40B4-BE49-F238E27FC236}">
                <a16:creationId xmlns:a16="http://schemas.microsoft.com/office/drawing/2014/main" id="{FBED7A5F-3F2B-41DA-A661-2BFAA3A8FF5C}"/>
              </a:ext>
            </a:extLst>
          </p:cNvPr>
          <p:cNvSpPr>
            <a:spLocks noGrp="1"/>
          </p:cNvSpPr>
          <p:nvPr>
            <p:ph idx="1"/>
          </p:nvPr>
        </p:nvSpPr>
        <p:spPr>
          <a:xfrm>
            <a:off x="838200" y="1825625"/>
            <a:ext cx="10515600" cy="4255861"/>
          </a:xfrm>
        </p:spPr>
        <p:txBody>
          <a:bodyPr>
            <a:normAutofit/>
          </a:bodyPr>
          <a:lstStyle/>
          <a:p>
            <a:r>
              <a:rPr lang="en-US" sz="2200"/>
              <a:t>By April 15, 2020 and April 15, 2021 districts must collect and post on their website the following school level data:</a:t>
            </a:r>
          </a:p>
          <a:p>
            <a:pPr lvl="1"/>
            <a:r>
              <a:rPr lang="en-US" sz="2200"/>
              <a:t>Number of high school students eligible for free and reduced priced meals (FRPM).</a:t>
            </a:r>
          </a:p>
          <a:p>
            <a:pPr lvl="1"/>
            <a:r>
              <a:rPr lang="en-US" sz="2200"/>
              <a:t>The purchase amount of an ASB card for high school students.</a:t>
            </a:r>
          </a:p>
          <a:p>
            <a:pPr lvl="1"/>
            <a:r>
              <a:rPr lang="en-US" sz="2200"/>
              <a:t>The discounted purchase amount for students eligible for FRPM.</a:t>
            </a:r>
          </a:p>
          <a:p>
            <a:pPr lvl="1"/>
            <a:r>
              <a:rPr lang="en-US" sz="2200"/>
              <a:t>Athletic participation fees and discounted fees for students eligible for FRPM.</a:t>
            </a:r>
          </a:p>
          <a:p>
            <a:pPr lvl="1"/>
            <a:r>
              <a:rPr lang="en-US" sz="2200"/>
              <a:t>Number of high school students who posses an ASB card.</a:t>
            </a:r>
          </a:p>
          <a:p>
            <a:pPr lvl="1"/>
            <a:r>
              <a:rPr lang="en-US" sz="2200"/>
              <a:t>Number of high school students eligible for FRPM who posses an ASB card.</a:t>
            </a:r>
          </a:p>
          <a:p>
            <a:pPr lvl="1"/>
            <a:r>
              <a:rPr lang="en-US" sz="2200"/>
              <a:t>Number of high school students participating in an athletic program.</a:t>
            </a:r>
          </a:p>
          <a:p>
            <a:pPr lvl="1"/>
            <a:r>
              <a:rPr lang="en-US" sz="2200"/>
              <a:t>Number of students eligible for FRPM who participate in an athletic program.</a:t>
            </a:r>
          </a:p>
        </p:txBody>
      </p:sp>
    </p:spTree>
    <p:extLst>
      <p:ext uri="{BB962C8B-B14F-4D97-AF65-F5344CB8AC3E}">
        <p14:creationId xmlns:p14="http://schemas.microsoft.com/office/powerpoint/2010/main" val="425174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C3CAB6-90CC-42B5-B1B6-0646E1AB4DA5}"/>
              </a:ext>
            </a:extLst>
          </p:cNvPr>
          <p:cNvSpPr txBox="1"/>
          <p:nvPr/>
        </p:nvSpPr>
        <p:spPr>
          <a:xfrm rot="20079709">
            <a:off x="2547783" y="1726424"/>
            <a:ext cx="7248833" cy="3170099"/>
          </a:xfrm>
          <a:prstGeom prst="rect">
            <a:avLst/>
          </a:prstGeom>
          <a:noFill/>
        </p:spPr>
        <p:txBody>
          <a:bodyPr wrap="square" rtlCol="0">
            <a:spAutoFit/>
          </a:bodyPr>
          <a:lstStyle/>
          <a:p>
            <a:r>
              <a:rPr lang="en-US" sz="20000" b="1" dirty="0">
                <a:solidFill>
                  <a:schemeClr val="tx1">
                    <a:lumMod val="20000"/>
                    <a:lumOff val="80000"/>
                  </a:schemeClr>
                </a:solidFill>
              </a:rPr>
              <a:t>VETO</a:t>
            </a:r>
          </a:p>
        </p:txBody>
      </p:sp>
      <p:sp>
        <p:nvSpPr>
          <p:cNvPr id="4" name="Title 3">
            <a:extLst>
              <a:ext uri="{FF2B5EF4-FFF2-40B4-BE49-F238E27FC236}">
                <a16:creationId xmlns:a16="http://schemas.microsoft.com/office/drawing/2014/main" id="{95FCD25E-FEFB-4C68-8702-03F2E2C62C05}"/>
              </a:ext>
            </a:extLst>
          </p:cNvPr>
          <p:cNvSpPr>
            <a:spLocks noGrp="1"/>
          </p:cNvSpPr>
          <p:nvPr>
            <p:ph type="title"/>
          </p:nvPr>
        </p:nvSpPr>
        <p:spPr>
          <a:xfrm>
            <a:off x="838200" y="365125"/>
            <a:ext cx="10515600" cy="1325563"/>
          </a:xfrm>
        </p:spPr>
        <p:txBody>
          <a:bodyPr anchor="ctr">
            <a:normAutofit/>
          </a:bodyPr>
          <a:lstStyle/>
          <a:p>
            <a:r>
              <a:rPr lang="en-US"/>
              <a:t>SSHB 1182 – Learning Assistance Program</a:t>
            </a:r>
          </a:p>
        </p:txBody>
      </p:sp>
      <p:graphicFrame>
        <p:nvGraphicFramePr>
          <p:cNvPr id="7" name="Content Placeholder 4" descr="Characteristics of the LAP program" title="SSHB 1182 - Learning Assistance Program">
            <a:extLst>
              <a:ext uri="{FF2B5EF4-FFF2-40B4-BE49-F238E27FC236}">
                <a16:creationId xmlns:a16="http://schemas.microsoft.com/office/drawing/2014/main" id="{24D65656-D10A-4617-9229-DEA7E0178AE9}"/>
              </a:ext>
            </a:extLst>
          </p:cNvPr>
          <p:cNvGraphicFramePr>
            <a:graphicFrameLocks noGrp="1"/>
          </p:cNvGraphicFramePr>
          <p:nvPr>
            <p:ph idx="1"/>
            <p:extLst>
              <p:ext uri="{D42A27DB-BD31-4B8C-83A1-F6EECF244321}">
                <p14:modId xmlns:p14="http://schemas.microsoft.com/office/powerpoint/2010/main" val="3448975126"/>
              </p:ext>
            </p:extLst>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36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56F5-C5AC-4AFF-B6A2-322EA8DDE728}"/>
              </a:ext>
            </a:extLst>
          </p:cNvPr>
          <p:cNvSpPr>
            <a:spLocks noGrp="1"/>
          </p:cNvSpPr>
          <p:nvPr>
            <p:ph type="title"/>
          </p:nvPr>
        </p:nvSpPr>
        <p:spPr>
          <a:xfrm>
            <a:off x="838200" y="365125"/>
            <a:ext cx="10515600" cy="1325563"/>
          </a:xfrm>
        </p:spPr>
        <p:txBody>
          <a:bodyPr anchor="ctr">
            <a:normAutofit/>
          </a:bodyPr>
          <a:lstStyle/>
          <a:p>
            <a:r>
              <a:rPr lang="en-US" dirty="0"/>
              <a:t>ESHB 2660 – School Meals at no Cost</a:t>
            </a:r>
          </a:p>
        </p:txBody>
      </p:sp>
      <p:graphicFrame>
        <p:nvGraphicFramePr>
          <p:cNvPr id="6" name="Content Placeholder 2" descr="Characteristics of the School Meals at No Cost program in terms of requirements, funding provisions and eligibility requirements." title="ESHB 2660 - School Meals at No Cost">
            <a:extLst>
              <a:ext uri="{FF2B5EF4-FFF2-40B4-BE49-F238E27FC236}">
                <a16:creationId xmlns:a16="http://schemas.microsoft.com/office/drawing/2014/main" id="{5B1F5D8B-E5D9-4EAD-BD00-4D6FF3E0D7E6}"/>
              </a:ext>
            </a:extLst>
          </p:cNvPr>
          <p:cNvGraphicFramePr>
            <a:graphicFrameLocks noGrp="1"/>
          </p:cNvGraphicFramePr>
          <p:nvPr>
            <p:ph idx="1"/>
            <p:extLst>
              <p:ext uri="{D42A27DB-BD31-4B8C-83A1-F6EECF244321}">
                <p14:modId xmlns:p14="http://schemas.microsoft.com/office/powerpoint/2010/main" val="473671195"/>
              </p:ext>
            </p:extLst>
          </p:nvPr>
        </p:nvGraphicFramePr>
        <p:xfrm>
          <a:off x="838200" y="1389185"/>
          <a:ext cx="10515600" cy="475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4137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53B1-AAE3-4DF0-8D6A-6C8F1A6296E0}"/>
              </a:ext>
            </a:extLst>
          </p:cNvPr>
          <p:cNvSpPr>
            <a:spLocks noGrp="1"/>
          </p:cNvSpPr>
          <p:nvPr>
            <p:ph type="title"/>
          </p:nvPr>
        </p:nvSpPr>
        <p:spPr>
          <a:xfrm>
            <a:off x="838200" y="365125"/>
            <a:ext cx="10515600" cy="1325563"/>
          </a:xfrm>
        </p:spPr>
        <p:txBody>
          <a:bodyPr anchor="ctr">
            <a:normAutofit/>
          </a:bodyPr>
          <a:lstStyle/>
          <a:p>
            <a:r>
              <a:rPr lang="en-US" dirty="0"/>
              <a:t>SSHB 2864- Running Start Summer Pilot</a:t>
            </a:r>
          </a:p>
        </p:txBody>
      </p:sp>
      <p:graphicFrame>
        <p:nvGraphicFramePr>
          <p:cNvPr id="5" name="Content Placeholder 2" descr="Characteristics of the Running Start Summer Pilot program." title="SSHB 2864 - Running Start Summer Pilot">
            <a:extLst>
              <a:ext uri="{FF2B5EF4-FFF2-40B4-BE49-F238E27FC236}">
                <a16:creationId xmlns:a16="http://schemas.microsoft.com/office/drawing/2014/main" id="{30EA6D32-9727-4164-9809-E2E3F484C588}"/>
              </a:ext>
            </a:extLst>
          </p:cNvPr>
          <p:cNvGraphicFramePr>
            <a:graphicFrameLocks noGrp="1"/>
          </p:cNvGraphicFramePr>
          <p:nvPr>
            <p:ph idx="1"/>
            <p:extLst>
              <p:ext uri="{D42A27DB-BD31-4B8C-83A1-F6EECF244321}">
                <p14:modId xmlns:p14="http://schemas.microsoft.com/office/powerpoint/2010/main" val="3982029337"/>
              </p:ext>
            </p:extLst>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5241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8EDBE-3ED5-4D24-8766-6D6514C2D06C}"/>
              </a:ext>
            </a:extLst>
          </p:cNvPr>
          <p:cNvSpPr>
            <a:spLocks noGrp="1"/>
          </p:cNvSpPr>
          <p:nvPr>
            <p:ph type="title"/>
          </p:nvPr>
        </p:nvSpPr>
        <p:spPr>
          <a:xfrm>
            <a:off x="838200" y="365125"/>
            <a:ext cx="10515600" cy="1325563"/>
          </a:xfrm>
        </p:spPr>
        <p:txBody>
          <a:bodyPr anchor="ctr">
            <a:normAutofit/>
          </a:bodyPr>
          <a:lstStyle/>
          <a:p>
            <a:r>
              <a:rPr lang="en-US" dirty="0"/>
              <a:t>SSB 6521 – Innovative Learning Pilot</a:t>
            </a:r>
          </a:p>
        </p:txBody>
      </p:sp>
      <p:graphicFrame>
        <p:nvGraphicFramePr>
          <p:cNvPr id="5" name="Content Placeholder 2" descr="Characteristics of the Innovative Learning Pilot program." title="SSB 6521 - Innovative Learning Pilot">
            <a:extLst>
              <a:ext uri="{FF2B5EF4-FFF2-40B4-BE49-F238E27FC236}">
                <a16:creationId xmlns:a16="http://schemas.microsoft.com/office/drawing/2014/main" id="{236EF9A6-0482-4626-A828-7987E77A8D47}"/>
              </a:ext>
            </a:extLst>
          </p:cNvPr>
          <p:cNvGraphicFramePr>
            <a:graphicFrameLocks noGrp="1"/>
          </p:cNvGraphicFramePr>
          <p:nvPr>
            <p:ph idx="1"/>
            <p:extLst>
              <p:ext uri="{D42A27DB-BD31-4B8C-83A1-F6EECF244321}">
                <p14:modId xmlns:p14="http://schemas.microsoft.com/office/powerpoint/2010/main" val="85237617"/>
              </p:ext>
            </p:extLst>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8964299"/>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451FDEE-BDE7-4B92-A308-5E347138D3F7}"/>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CA80F99A363543890B7E4EA92730FA" ma:contentTypeVersion="13" ma:contentTypeDescription="Create a new document." ma:contentTypeScope="" ma:versionID="e7e0f5e51c5e225fc71babddc6c0870a">
  <xsd:schema xmlns:xsd="http://www.w3.org/2001/XMLSchema" xmlns:xs="http://www.w3.org/2001/XMLSchema" xmlns:p="http://schemas.microsoft.com/office/2006/metadata/properties" xmlns:ns3="c013ecc5-9bbc-4278-958b-9640e036b2b7" xmlns:ns4="5a6cf6ab-02dd-4773-b92b-805b2e60f145" targetNamespace="http://schemas.microsoft.com/office/2006/metadata/properties" ma:root="true" ma:fieldsID="e8732a21f2264be64cdadb910ed91022" ns3:_="" ns4:_="">
    <xsd:import namespace="c013ecc5-9bbc-4278-958b-9640e036b2b7"/>
    <xsd:import namespace="5a6cf6ab-02dd-4773-b92b-805b2e60f14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13ecc5-9bbc-4278-958b-9640e036b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6cf6ab-02dd-4773-b92b-805b2e60f14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DB8047-4984-4F0E-9A9A-68AAE677F05F}">
  <ds:schemaRefs>
    <ds:schemaRef ds:uri="http://schemas.microsoft.com/sharepoint/v3/contenttype/forms"/>
  </ds:schemaRefs>
</ds:datastoreItem>
</file>

<file path=customXml/itemProps2.xml><?xml version="1.0" encoding="utf-8"?>
<ds:datastoreItem xmlns:ds="http://schemas.openxmlformats.org/officeDocument/2006/customXml" ds:itemID="{97B9A8DB-B2DF-4BA8-8468-A6EBD7E535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13ecc5-9bbc-4278-958b-9640e036b2b7"/>
    <ds:schemaRef ds:uri="5a6cf6ab-02dd-4773-b92b-805b2e60f1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595359-E5D1-450F-9706-6A56CF217BA5}">
  <ds:schemaRefs>
    <ds:schemaRef ds:uri="http://purl.org/dc/dcmitype/"/>
    <ds:schemaRef ds:uri="http://schemas.microsoft.com/office/infopath/2007/PartnerControls"/>
    <ds:schemaRef ds:uri="http://purl.org/dc/elements/1.1/"/>
    <ds:schemaRef ds:uri="http://schemas.microsoft.com/office/2006/metadata/properties"/>
    <ds:schemaRef ds:uri="c013ecc5-9bbc-4278-958b-9640e036b2b7"/>
    <ds:schemaRef ds:uri="5a6cf6ab-02dd-4773-b92b-805b2e60f145"/>
    <ds:schemaRef ds:uri="http://purl.org/dc/terms/"/>
    <ds:schemaRef ds:uri="http://schemas.openxmlformats.org/package/2006/metadata/core-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TotalTime>
  <Words>2115</Words>
  <Application>Microsoft Office PowerPoint</Application>
  <PresentationFormat>Widescreen</PresentationFormat>
  <Paragraphs>230</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Segoe UI</vt:lpstr>
      <vt:lpstr>Segoe UI Semibold</vt:lpstr>
      <vt:lpstr>Title Slides</vt:lpstr>
      <vt:lpstr>Content Slides</vt:lpstr>
      <vt:lpstr>Supplemental Budget Overview </vt:lpstr>
      <vt:lpstr>Presentation Overview</vt:lpstr>
      <vt:lpstr>COVID-19 Disclaimer </vt:lpstr>
      <vt:lpstr>Collective Bargaining Outcomes</vt:lpstr>
      <vt:lpstr>Associated Student Body Card Reporting</vt:lpstr>
      <vt:lpstr>SSHB 1182 – Learning Assistance Program</vt:lpstr>
      <vt:lpstr>ESHB 2660 – School Meals at no Cost</vt:lpstr>
      <vt:lpstr>SSHB 2864- Running Start Summer Pilot</vt:lpstr>
      <vt:lpstr>SSB 6521 – Innovative Learning Pilot</vt:lpstr>
      <vt:lpstr>Paraeducator Professional Development FUNDING VETO</vt:lpstr>
      <vt:lpstr>Prototypical School Allocations –  Guidance Counselors</vt:lpstr>
      <vt:lpstr>Prototypical School Allocations –  Career Launch</vt:lpstr>
      <vt:lpstr>Prototypical School Allocations –  K-3 Class Size Compliance</vt:lpstr>
      <vt:lpstr>Compensation: 2020-21 SY Salary</vt:lpstr>
      <vt:lpstr>Compensation: Benefits</vt:lpstr>
      <vt:lpstr>Materials, Supplies, &amp; Operating Costs</vt:lpstr>
      <vt:lpstr>Pupil Transportation Funding Summary</vt:lpstr>
      <vt:lpstr>Pupil Transportation – FY 2019 Backfill – FUNDING VETO</vt:lpstr>
      <vt:lpstr>Pupil Transportation Hold Harmless</vt:lpstr>
      <vt:lpstr>Pupil Transportation- Carryover Amounts</vt:lpstr>
      <vt:lpstr>Special Education Multiplier</vt:lpstr>
      <vt:lpstr>Local Effort Assistance</vt:lpstr>
      <vt:lpstr>Institutional Ed Funding</vt:lpstr>
      <vt:lpstr>Categorical Programs</vt:lpstr>
      <vt:lpstr>Questions?</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Supplemental Budget Overview</dc:title>
  <dc:creator>Michelle Matakas</dc:creator>
  <cp:lastModifiedBy>Becky McLean</cp:lastModifiedBy>
  <cp:revision>6</cp:revision>
  <dcterms:created xsi:type="dcterms:W3CDTF">2020-04-07T17:31:58Z</dcterms:created>
  <dcterms:modified xsi:type="dcterms:W3CDTF">2020-04-23T19:56:09Z</dcterms:modified>
</cp:coreProperties>
</file>