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6" r:id="rId5"/>
  </p:sldMasterIdLst>
  <p:notesMasterIdLst>
    <p:notesMasterId r:id="rId81"/>
  </p:notesMasterIdLst>
  <p:handoutMasterIdLst>
    <p:handoutMasterId r:id="rId82"/>
  </p:handoutMasterIdLst>
  <p:sldIdLst>
    <p:sldId id="591" r:id="rId6"/>
    <p:sldId id="532" r:id="rId7"/>
    <p:sldId id="551" r:id="rId8"/>
    <p:sldId id="356" r:id="rId9"/>
    <p:sldId id="389" r:id="rId10"/>
    <p:sldId id="357" r:id="rId11"/>
    <p:sldId id="462" r:id="rId12"/>
    <p:sldId id="528" r:id="rId13"/>
    <p:sldId id="513" r:id="rId14"/>
    <p:sldId id="529" r:id="rId15"/>
    <p:sldId id="542" r:id="rId16"/>
    <p:sldId id="519" r:id="rId17"/>
    <p:sldId id="382" r:id="rId18"/>
    <p:sldId id="383" r:id="rId19"/>
    <p:sldId id="381" r:id="rId20"/>
    <p:sldId id="406" r:id="rId21"/>
    <p:sldId id="407" r:id="rId22"/>
    <p:sldId id="409" r:id="rId23"/>
    <p:sldId id="463" r:id="rId24"/>
    <p:sldId id="408" r:id="rId25"/>
    <p:sldId id="410" r:id="rId26"/>
    <p:sldId id="365" r:id="rId27"/>
    <p:sldId id="417" r:id="rId28"/>
    <p:sldId id="549" r:id="rId29"/>
    <p:sldId id="550" r:id="rId30"/>
    <p:sldId id="377" r:id="rId31"/>
    <p:sldId id="353" r:id="rId32"/>
    <p:sldId id="371" r:id="rId33"/>
    <p:sldId id="514" r:id="rId34"/>
    <p:sldId id="393" r:id="rId35"/>
    <p:sldId id="411" r:id="rId36"/>
    <p:sldId id="474" r:id="rId37"/>
    <p:sldId id="548" r:id="rId38"/>
    <p:sldId id="518" r:id="rId39"/>
    <p:sldId id="395" r:id="rId40"/>
    <p:sldId id="396" r:id="rId41"/>
    <p:sldId id="421" r:id="rId42"/>
    <p:sldId id="424" r:id="rId43"/>
    <p:sldId id="419" r:id="rId44"/>
    <p:sldId id="502" r:id="rId45"/>
    <p:sldId id="434" r:id="rId46"/>
    <p:sldId id="482" r:id="rId47"/>
    <p:sldId id="473" r:id="rId48"/>
    <p:sldId id="545" r:id="rId49"/>
    <p:sldId id="547" r:id="rId50"/>
    <p:sldId id="355" r:id="rId51"/>
    <p:sldId id="496" r:id="rId52"/>
    <p:sldId id="543" r:id="rId53"/>
    <p:sldId id="374" r:id="rId54"/>
    <p:sldId id="392" r:id="rId55"/>
    <p:sldId id="367" r:id="rId56"/>
    <p:sldId id="476" r:id="rId57"/>
    <p:sldId id="494" r:id="rId58"/>
    <p:sldId id="493" r:id="rId59"/>
    <p:sldId id="478" r:id="rId60"/>
    <p:sldId id="554" r:id="rId61"/>
    <p:sldId id="475" r:id="rId62"/>
    <p:sldId id="455" r:id="rId63"/>
    <p:sldId id="457" r:id="rId64"/>
    <p:sldId id="492" r:id="rId65"/>
    <p:sldId id="490" r:id="rId66"/>
    <p:sldId id="553" r:id="rId67"/>
    <p:sldId id="552" r:id="rId68"/>
    <p:sldId id="525" r:id="rId69"/>
    <p:sldId id="527" r:id="rId70"/>
    <p:sldId id="533" r:id="rId71"/>
    <p:sldId id="534" r:id="rId72"/>
    <p:sldId id="557" r:id="rId73"/>
    <p:sldId id="441" r:id="rId74"/>
    <p:sldId id="495" r:id="rId75"/>
    <p:sldId id="464" r:id="rId76"/>
    <p:sldId id="592" r:id="rId77"/>
    <p:sldId id="556" r:id="rId78"/>
    <p:sldId id="555" r:id="rId79"/>
    <p:sldId id="590" r:id="rId8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anie Liden" initials="SL" lastIdx="5" clrIdx="0">
    <p:extLst>
      <p:ext uri="{19B8F6BF-5375-455C-9EA6-DF929625EA0E}">
        <p15:presenceInfo xmlns:p15="http://schemas.microsoft.com/office/powerpoint/2012/main" userId="S-1-5-21-1606980848-1425521274-839522115-211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EA6A"/>
    <a:srgbClr val="244A5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93" autoAdjust="0"/>
    <p:restoredTop sz="83849" autoAdjust="0"/>
  </p:normalViewPr>
  <p:slideViewPr>
    <p:cSldViewPr snapToGrid="0">
      <p:cViewPr varScale="1">
        <p:scale>
          <a:sx n="93" d="100"/>
          <a:sy n="93" d="100"/>
        </p:scale>
        <p:origin x="1248" y="78"/>
      </p:cViewPr>
      <p:guideLst/>
    </p:cSldViewPr>
  </p:slideViewPr>
  <p:notesTextViewPr>
    <p:cViewPr>
      <p:scale>
        <a:sx n="3" d="2"/>
        <a:sy n="3" d="2"/>
      </p:scale>
      <p:origin x="0" y="0"/>
    </p:cViewPr>
  </p:notesTextViewPr>
  <p:sorterViewPr>
    <p:cViewPr>
      <p:scale>
        <a:sx n="90" d="100"/>
        <a:sy n="90" d="100"/>
      </p:scale>
      <p:origin x="0" y="0"/>
    </p:cViewPr>
  </p:sorterViewPr>
  <p:notesViewPr>
    <p:cSldViewPr snapToGrid="0">
      <p:cViewPr varScale="1">
        <p:scale>
          <a:sx n="66" d="100"/>
          <a:sy n="66" d="100"/>
        </p:scale>
        <p:origin x="3134" y="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handoutMaster" Target="handoutMasters/handoutMaster1.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notesMaster" Target="notesMasters/notesMaster1.xml"/><Relationship Id="rId86"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F23C88-231D-4643-AE42-736EF01DD691}" type="doc">
      <dgm:prSet loTypeId="urn:microsoft.com/office/officeart/2005/8/layout/hProcess9" loCatId="process" qsTypeId="urn:microsoft.com/office/officeart/2005/8/quickstyle/simple1" qsCatId="simple" csTypeId="urn:microsoft.com/office/officeart/2005/8/colors/accent0_3" csCatId="mainScheme" phldr="1"/>
      <dgm:spPr/>
    </dgm:pt>
    <dgm:pt modelId="{48D266D1-0F08-4E41-8F88-1B4B306A95BB}">
      <dgm:prSet phldrT="[Text]" custT="1"/>
      <dgm:spPr>
        <a:noFill/>
        <a:ln>
          <a:solidFill>
            <a:schemeClr val="accent2">
              <a:lumMod val="50000"/>
            </a:schemeClr>
          </a:solidFill>
        </a:ln>
      </dgm:spPr>
      <dgm:t>
        <a:bodyPr anchor="t"/>
        <a:lstStyle/>
        <a:p>
          <a:pPr algn="ctr"/>
          <a:r>
            <a:rPr lang="en-US" sz="2000" b="1" u="sng" dirty="0" smtClean="0">
              <a:solidFill>
                <a:schemeClr val="accent2">
                  <a:lumMod val="50000"/>
                </a:schemeClr>
              </a:solidFill>
              <a:latin typeface="Palatino Linotype" panose="02040502050505030304" pitchFamily="18" charset="0"/>
            </a:rPr>
            <a:t>Setting Event</a:t>
          </a:r>
        </a:p>
        <a:p>
          <a:pPr algn="l"/>
          <a:r>
            <a:rPr lang="en-US" sz="2000" b="0" u="none" dirty="0" smtClean="0">
              <a:solidFill>
                <a:schemeClr val="accent2">
                  <a:lumMod val="50000"/>
                </a:schemeClr>
              </a:solidFill>
              <a:latin typeface="Palatino Linotype" panose="02040502050505030304" pitchFamily="18" charset="0"/>
            </a:rPr>
            <a:t>Poor instruction and few positive adult interactions</a:t>
          </a:r>
          <a:endParaRPr lang="en-US" sz="2000" b="0" u="none" dirty="0">
            <a:solidFill>
              <a:schemeClr val="accent2">
                <a:lumMod val="50000"/>
              </a:schemeClr>
            </a:solidFill>
            <a:latin typeface="Palatino Linotype" panose="02040502050505030304" pitchFamily="18" charset="0"/>
          </a:endParaRPr>
        </a:p>
      </dgm:t>
    </dgm:pt>
    <dgm:pt modelId="{09D2E793-D908-42F1-BC90-BCE80C22AD40}" type="parTrans" cxnId="{87EDD1E5-1B41-49A0-984A-5D8FC60C7724}">
      <dgm:prSet/>
      <dgm:spPr/>
      <dgm:t>
        <a:bodyPr/>
        <a:lstStyle/>
        <a:p>
          <a:endParaRPr lang="en-US"/>
        </a:p>
      </dgm:t>
    </dgm:pt>
    <dgm:pt modelId="{DBF36007-3F88-4D86-9000-A23FD3B8C7C5}" type="sibTrans" cxnId="{87EDD1E5-1B41-49A0-984A-5D8FC60C7724}">
      <dgm:prSet/>
      <dgm:spPr/>
      <dgm:t>
        <a:bodyPr/>
        <a:lstStyle/>
        <a:p>
          <a:endParaRPr lang="en-US"/>
        </a:p>
      </dgm:t>
    </dgm:pt>
    <dgm:pt modelId="{DCD13A40-3385-431A-B756-A25EF328F496}">
      <dgm:prSet phldrT="[Text]" custT="1"/>
      <dgm:spPr>
        <a:noFill/>
        <a:ln>
          <a:solidFill>
            <a:schemeClr val="accent2">
              <a:lumMod val="50000"/>
            </a:schemeClr>
          </a:solidFill>
        </a:ln>
      </dgm:spPr>
      <dgm:t>
        <a:bodyPr anchor="t"/>
        <a:lstStyle/>
        <a:p>
          <a:pPr algn="ctr"/>
          <a:r>
            <a:rPr lang="en-US" sz="2000" b="1" u="sng" dirty="0" smtClean="0">
              <a:solidFill>
                <a:schemeClr val="accent2">
                  <a:lumMod val="50000"/>
                </a:schemeClr>
              </a:solidFill>
              <a:latin typeface="Palatino Linotype" panose="02040502050505030304" pitchFamily="18" charset="0"/>
            </a:rPr>
            <a:t>Antecedent</a:t>
          </a:r>
        </a:p>
        <a:p>
          <a:pPr algn="l"/>
          <a:r>
            <a:rPr lang="en-US" sz="2000" b="0" u="none" dirty="0" smtClean="0">
              <a:solidFill>
                <a:schemeClr val="accent2">
                  <a:lumMod val="50000"/>
                </a:schemeClr>
              </a:solidFill>
              <a:latin typeface="Palatino Linotype" panose="02040502050505030304" pitchFamily="18" charset="0"/>
            </a:rPr>
            <a:t>Directives and perceptions of neglect, injustice, or illegitimacy</a:t>
          </a:r>
          <a:endParaRPr lang="en-US" sz="2000" b="0" u="none" dirty="0">
            <a:solidFill>
              <a:schemeClr val="accent2">
                <a:lumMod val="50000"/>
              </a:schemeClr>
            </a:solidFill>
            <a:latin typeface="Palatino Linotype" panose="02040502050505030304" pitchFamily="18" charset="0"/>
          </a:endParaRPr>
        </a:p>
      </dgm:t>
    </dgm:pt>
    <dgm:pt modelId="{50DC0CBD-3EC8-4167-B71B-ED5C3EA23196}" type="parTrans" cxnId="{8613E17D-C468-4921-8841-4B8337DFB7FC}">
      <dgm:prSet/>
      <dgm:spPr/>
      <dgm:t>
        <a:bodyPr/>
        <a:lstStyle/>
        <a:p>
          <a:endParaRPr lang="en-US"/>
        </a:p>
      </dgm:t>
    </dgm:pt>
    <dgm:pt modelId="{A74CF9C1-AE5B-4DFA-AE2D-BF4213EC5A2E}" type="sibTrans" cxnId="{8613E17D-C468-4921-8841-4B8337DFB7FC}">
      <dgm:prSet/>
      <dgm:spPr/>
      <dgm:t>
        <a:bodyPr/>
        <a:lstStyle/>
        <a:p>
          <a:endParaRPr lang="en-US"/>
        </a:p>
      </dgm:t>
    </dgm:pt>
    <dgm:pt modelId="{D393F620-5057-4C08-8FF7-E13F0924AC02}">
      <dgm:prSet phldrT="[Text]" custT="1"/>
      <dgm:spPr>
        <a:noFill/>
        <a:ln>
          <a:solidFill>
            <a:schemeClr val="accent2">
              <a:lumMod val="50000"/>
            </a:schemeClr>
          </a:solidFill>
        </a:ln>
      </dgm:spPr>
      <dgm:t>
        <a:bodyPr anchor="t"/>
        <a:lstStyle/>
        <a:p>
          <a:pPr algn="ctr"/>
          <a:r>
            <a:rPr lang="en-US" sz="2000" b="1" u="sng" dirty="0" smtClean="0">
              <a:solidFill>
                <a:schemeClr val="accent2">
                  <a:lumMod val="50000"/>
                </a:schemeClr>
              </a:solidFill>
              <a:latin typeface="Palatino Linotype" panose="02040502050505030304" pitchFamily="18" charset="0"/>
            </a:rPr>
            <a:t>Behavior</a:t>
          </a:r>
          <a:endParaRPr lang="en-US" sz="2000" b="0" u="none" dirty="0" smtClean="0">
            <a:solidFill>
              <a:schemeClr val="accent2">
                <a:lumMod val="50000"/>
              </a:schemeClr>
            </a:solidFill>
            <a:latin typeface="Palatino Linotype" panose="02040502050505030304" pitchFamily="18" charset="0"/>
          </a:endParaRPr>
        </a:p>
        <a:p>
          <a:pPr algn="l"/>
          <a:r>
            <a:rPr lang="en-US" sz="2000" b="0" u="none" dirty="0" smtClean="0">
              <a:solidFill>
                <a:schemeClr val="accent2">
                  <a:lumMod val="50000"/>
                </a:schemeClr>
              </a:solidFill>
              <a:latin typeface="Palatino Linotype" panose="02040502050505030304" pitchFamily="18" charset="0"/>
            </a:rPr>
            <a:t>Resistance, deviance, attention-seeking, or disengagement</a:t>
          </a:r>
          <a:endParaRPr lang="en-US" sz="2000" b="1" u="sng" dirty="0">
            <a:solidFill>
              <a:schemeClr val="accent2">
                <a:lumMod val="50000"/>
              </a:schemeClr>
            </a:solidFill>
            <a:latin typeface="Palatino Linotype" panose="02040502050505030304" pitchFamily="18" charset="0"/>
          </a:endParaRPr>
        </a:p>
      </dgm:t>
    </dgm:pt>
    <dgm:pt modelId="{F06C1DA7-426B-4BC1-966E-9472084E9621}" type="parTrans" cxnId="{B0E12A9F-F591-40D9-9AE3-FAC5653074E5}">
      <dgm:prSet/>
      <dgm:spPr/>
      <dgm:t>
        <a:bodyPr/>
        <a:lstStyle/>
        <a:p>
          <a:endParaRPr lang="en-US"/>
        </a:p>
      </dgm:t>
    </dgm:pt>
    <dgm:pt modelId="{D8573449-20F0-4DAF-930B-431773DE1FB5}" type="sibTrans" cxnId="{B0E12A9F-F591-40D9-9AE3-FAC5653074E5}">
      <dgm:prSet/>
      <dgm:spPr/>
      <dgm:t>
        <a:bodyPr/>
        <a:lstStyle/>
        <a:p>
          <a:endParaRPr lang="en-US"/>
        </a:p>
      </dgm:t>
    </dgm:pt>
    <dgm:pt modelId="{AD73C379-6D79-4F88-8F3B-64C7187CDC93}">
      <dgm:prSet custT="1"/>
      <dgm:spPr>
        <a:noFill/>
        <a:ln>
          <a:solidFill>
            <a:schemeClr val="accent2">
              <a:lumMod val="50000"/>
            </a:schemeClr>
          </a:solidFill>
        </a:ln>
      </dgm:spPr>
      <dgm:t>
        <a:bodyPr anchor="t"/>
        <a:lstStyle/>
        <a:p>
          <a:pPr algn="ctr"/>
          <a:r>
            <a:rPr lang="en-US" sz="2000" b="1" u="sng" dirty="0" smtClean="0">
              <a:solidFill>
                <a:schemeClr val="accent2">
                  <a:lumMod val="50000"/>
                </a:schemeClr>
              </a:solidFill>
              <a:latin typeface="Palatino Linotype" panose="02040502050505030304" pitchFamily="18" charset="0"/>
            </a:rPr>
            <a:t>Consequence</a:t>
          </a:r>
          <a:endParaRPr lang="en-US" sz="2000" b="0" u="none" dirty="0" smtClean="0">
            <a:solidFill>
              <a:schemeClr val="accent2">
                <a:lumMod val="50000"/>
              </a:schemeClr>
            </a:solidFill>
            <a:latin typeface="Palatino Linotype" panose="02040502050505030304" pitchFamily="18" charset="0"/>
          </a:endParaRPr>
        </a:p>
        <a:p>
          <a:pPr algn="l"/>
          <a:r>
            <a:rPr lang="en-US" sz="2000" b="0" u="none" dirty="0" smtClean="0">
              <a:solidFill>
                <a:schemeClr val="accent2">
                  <a:lumMod val="50000"/>
                </a:schemeClr>
              </a:solidFill>
              <a:latin typeface="Palatino Linotype" panose="02040502050505030304" pitchFamily="18" charset="0"/>
            </a:rPr>
            <a:t>Involuntary compliance and exclusionary discipline</a:t>
          </a:r>
          <a:endParaRPr lang="en-US" sz="2000" b="0" u="none" dirty="0">
            <a:solidFill>
              <a:schemeClr val="accent2">
                <a:lumMod val="50000"/>
              </a:schemeClr>
            </a:solidFill>
            <a:latin typeface="Palatino Linotype" panose="02040502050505030304" pitchFamily="18" charset="0"/>
          </a:endParaRPr>
        </a:p>
      </dgm:t>
    </dgm:pt>
    <dgm:pt modelId="{6B45C18A-DA30-474F-94D1-BA4C18524BEE}" type="parTrans" cxnId="{5187F5BD-2780-4604-978A-65A85F8E68D8}">
      <dgm:prSet/>
      <dgm:spPr/>
      <dgm:t>
        <a:bodyPr/>
        <a:lstStyle/>
        <a:p>
          <a:endParaRPr lang="en-US"/>
        </a:p>
      </dgm:t>
    </dgm:pt>
    <dgm:pt modelId="{275B2139-C157-4F9A-B0FE-F67F947F7147}" type="sibTrans" cxnId="{5187F5BD-2780-4604-978A-65A85F8E68D8}">
      <dgm:prSet/>
      <dgm:spPr/>
      <dgm:t>
        <a:bodyPr/>
        <a:lstStyle/>
        <a:p>
          <a:endParaRPr lang="en-US"/>
        </a:p>
      </dgm:t>
    </dgm:pt>
    <dgm:pt modelId="{CA4329B8-83D6-47A6-9034-01AE4AAE1896}" type="pres">
      <dgm:prSet presAssocID="{56F23C88-231D-4643-AE42-736EF01DD691}" presName="CompostProcess" presStyleCnt="0">
        <dgm:presLayoutVars>
          <dgm:dir/>
          <dgm:resizeHandles val="exact"/>
        </dgm:presLayoutVars>
      </dgm:prSet>
      <dgm:spPr/>
    </dgm:pt>
    <dgm:pt modelId="{765B9E6D-9D15-4D73-AF44-A9159AB22ED8}" type="pres">
      <dgm:prSet presAssocID="{56F23C88-231D-4643-AE42-736EF01DD691}" presName="arrow" presStyleLbl="bgShp" presStyleIdx="0" presStyleCnt="1" custScaleX="113019" custScaleY="44678"/>
      <dgm:spPr>
        <a:solidFill>
          <a:schemeClr val="accent4">
            <a:lumMod val="40000"/>
            <a:lumOff val="60000"/>
          </a:schemeClr>
        </a:solidFill>
      </dgm:spPr>
    </dgm:pt>
    <dgm:pt modelId="{463FA630-A12A-4087-9683-0F2FB9D67E17}" type="pres">
      <dgm:prSet presAssocID="{56F23C88-231D-4643-AE42-736EF01DD691}" presName="linearProcess" presStyleCnt="0"/>
      <dgm:spPr/>
    </dgm:pt>
    <dgm:pt modelId="{F22B399E-E947-4D22-B110-FBA92092E6F6}" type="pres">
      <dgm:prSet presAssocID="{48D266D1-0F08-4E41-8F88-1B4B306A95BB}" presName="textNode" presStyleLbl="node1" presStyleIdx="0" presStyleCnt="4">
        <dgm:presLayoutVars>
          <dgm:bulletEnabled val="1"/>
        </dgm:presLayoutVars>
      </dgm:prSet>
      <dgm:spPr/>
      <dgm:t>
        <a:bodyPr/>
        <a:lstStyle/>
        <a:p>
          <a:endParaRPr lang="en-US"/>
        </a:p>
      </dgm:t>
    </dgm:pt>
    <dgm:pt modelId="{8293B29D-31C1-4CA5-8B2C-EE34A36C793D}" type="pres">
      <dgm:prSet presAssocID="{DBF36007-3F88-4D86-9000-A23FD3B8C7C5}" presName="sibTrans" presStyleCnt="0"/>
      <dgm:spPr/>
    </dgm:pt>
    <dgm:pt modelId="{A5432C56-3120-4BDE-8578-886044CC760C}" type="pres">
      <dgm:prSet presAssocID="{DCD13A40-3385-431A-B756-A25EF328F496}" presName="textNode" presStyleLbl="node1" presStyleIdx="1" presStyleCnt="4">
        <dgm:presLayoutVars>
          <dgm:bulletEnabled val="1"/>
        </dgm:presLayoutVars>
      </dgm:prSet>
      <dgm:spPr/>
      <dgm:t>
        <a:bodyPr/>
        <a:lstStyle/>
        <a:p>
          <a:endParaRPr lang="en-US"/>
        </a:p>
      </dgm:t>
    </dgm:pt>
    <dgm:pt modelId="{87EF6378-6283-4574-9006-FFCE893C3974}" type="pres">
      <dgm:prSet presAssocID="{A74CF9C1-AE5B-4DFA-AE2D-BF4213EC5A2E}" presName="sibTrans" presStyleCnt="0"/>
      <dgm:spPr/>
    </dgm:pt>
    <dgm:pt modelId="{BDC4D46E-B641-44A3-BFEC-F51D8CD497C6}" type="pres">
      <dgm:prSet presAssocID="{D393F620-5057-4C08-8FF7-E13F0924AC02}" presName="textNode" presStyleLbl="node1" presStyleIdx="2" presStyleCnt="4">
        <dgm:presLayoutVars>
          <dgm:bulletEnabled val="1"/>
        </dgm:presLayoutVars>
      </dgm:prSet>
      <dgm:spPr/>
      <dgm:t>
        <a:bodyPr/>
        <a:lstStyle/>
        <a:p>
          <a:endParaRPr lang="en-US"/>
        </a:p>
      </dgm:t>
    </dgm:pt>
    <dgm:pt modelId="{DE56B244-1E6F-40C2-995D-DEA8F23F11E6}" type="pres">
      <dgm:prSet presAssocID="{D8573449-20F0-4DAF-930B-431773DE1FB5}" presName="sibTrans" presStyleCnt="0"/>
      <dgm:spPr/>
    </dgm:pt>
    <dgm:pt modelId="{F8BD9845-7A1A-41EF-A6B8-DE9E4542C566}" type="pres">
      <dgm:prSet presAssocID="{AD73C379-6D79-4F88-8F3B-64C7187CDC93}" presName="textNode" presStyleLbl="node1" presStyleIdx="3" presStyleCnt="4">
        <dgm:presLayoutVars>
          <dgm:bulletEnabled val="1"/>
        </dgm:presLayoutVars>
      </dgm:prSet>
      <dgm:spPr/>
      <dgm:t>
        <a:bodyPr/>
        <a:lstStyle/>
        <a:p>
          <a:endParaRPr lang="en-US"/>
        </a:p>
      </dgm:t>
    </dgm:pt>
  </dgm:ptLst>
  <dgm:cxnLst>
    <dgm:cxn modelId="{5F968C9F-28E9-46A8-ADB8-4C8AA4C9A5D4}" type="presOf" srcId="{DCD13A40-3385-431A-B756-A25EF328F496}" destId="{A5432C56-3120-4BDE-8578-886044CC760C}" srcOrd="0" destOrd="0" presId="urn:microsoft.com/office/officeart/2005/8/layout/hProcess9"/>
    <dgm:cxn modelId="{8B1122F8-0519-4588-B351-3436850EB075}" type="presOf" srcId="{AD73C379-6D79-4F88-8F3B-64C7187CDC93}" destId="{F8BD9845-7A1A-41EF-A6B8-DE9E4542C566}" srcOrd="0" destOrd="0" presId="urn:microsoft.com/office/officeart/2005/8/layout/hProcess9"/>
    <dgm:cxn modelId="{87EDD1E5-1B41-49A0-984A-5D8FC60C7724}" srcId="{56F23C88-231D-4643-AE42-736EF01DD691}" destId="{48D266D1-0F08-4E41-8F88-1B4B306A95BB}" srcOrd="0" destOrd="0" parTransId="{09D2E793-D908-42F1-BC90-BCE80C22AD40}" sibTransId="{DBF36007-3F88-4D86-9000-A23FD3B8C7C5}"/>
    <dgm:cxn modelId="{8613E17D-C468-4921-8841-4B8337DFB7FC}" srcId="{56F23C88-231D-4643-AE42-736EF01DD691}" destId="{DCD13A40-3385-431A-B756-A25EF328F496}" srcOrd="1" destOrd="0" parTransId="{50DC0CBD-3EC8-4167-B71B-ED5C3EA23196}" sibTransId="{A74CF9C1-AE5B-4DFA-AE2D-BF4213EC5A2E}"/>
    <dgm:cxn modelId="{1C22D76F-E1E6-46C1-BE85-86C7A8681ABE}" type="presOf" srcId="{48D266D1-0F08-4E41-8F88-1B4B306A95BB}" destId="{F22B399E-E947-4D22-B110-FBA92092E6F6}" srcOrd="0" destOrd="0" presId="urn:microsoft.com/office/officeart/2005/8/layout/hProcess9"/>
    <dgm:cxn modelId="{5187F5BD-2780-4604-978A-65A85F8E68D8}" srcId="{56F23C88-231D-4643-AE42-736EF01DD691}" destId="{AD73C379-6D79-4F88-8F3B-64C7187CDC93}" srcOrd="3" destOrd="0" parTransId="{6B45C18A-DA30-474F-94D1-BA4C18524BEE}" sibTransId="{275B2139-C157-4F9A-B0FE-F67F947F7147}"/>
    <dgm:cxn modelId="{755FDFD6-4F8C-4FA1-8D6C-99AA8BAA76EE}" type="presOf" srcId="{56F23C88-231D-4643-AE42-736EF01DD691}" destId="{CA4329B8-83D6-47A6-9034-01AE4AAE1896}" srcOrd="0" destOrd="0" presId="urn:microsoft.com/office/officeart/2005/8/layout/hProcess9"/>
    <dgm:cxn modelId="{B0E12A9F-F591-40D9-9AE3-FAC5653074E5}" srcId="{56F23C88-231D-4643-AE42-736EF01DD691}" destId="{D393F620-5057-4C08-8FF7-E13F0924AC02}" srcOrd="2" destOrd="0" parTransId="{F06C1DA7-426B-4BC1-966E-9472084E9621}" sibTransId="{D8573449-20F0-4DAF-930B-431773DE1FB5}"/>
    <dgm:cxn modelId="{14FAFD08-B870-4EB2-B603-14BD4CEC0D0B}" type="presOf" srcId="{D393F620-5057-4C08-8FF7-E13F0924AC02}" destId="{BDC4D46E-B641-44A3-BFEC-F51D8CD497C6}" srcOrd="0" destOrd="0" presId="urn:microsoft.com/office/officeart/2005/8/layout/hProcess9"/>
    <dgm:cxn modelId="{900631E9-4EBB-4378-A600-AD6620E51E2B}" type="presParOf" srcId="{CA4329B8-83D6-47A6-9034-01AE4AAE1896}" destId="{765B9E6D-9D15-4D73-AF44-A9159AB22ED8}" srcOrd="0" destOrd="0" presId="urn:microsoft.com/office/officeart/2005/8/layout/hProcess9"/>
    <dgm:cxn modelId="{191AF84A-1BBC-42B3-933D-990AEBE0767D}" type="presParOf" srcId="{CA4329B8-83D6-47A6-9034-01AE4AAE1896}" destId="{463FA630-A12A-4087-9683-0F2FB9D67E17}" srcOrd="1" destOrd="0" presId="urn:microsoft.com/office/officeart/2005/8/layout/hProcess9"/>
    <dgm:cxn modelId="{F7EA42DE-B95C-4AB6-BAD9-6AC06EF17247}" type="presParOf" srcId="{463FA630-A12A-4087-9683-0F2FB9D67E17}" destId="{F22B399E-E947-4D22-B110-FBA92092E6F6}" srcOrd="0" destOrd="0" presId="urn:microsoft.com/office/officeart/2005/8/layout/hProcess9"/>
    <dgm:cxn modelId="{B2901F79-995C-4A0B-8BCB-8C1C8EDE4D1E}" type="presParOf" srcId="{463FA630-A12A-4087-9683-0F2FB9D67E17}" destId="{8293B29D-31C1-4CA5-8B2C-EE34A36C793D}" srcOrd="1" destOrd="0" presId="urn:microsoft.com/office/officeart/2005/8/layout/hProcess9"/>
    <dgm:cxn modelId="{238E001B-65C9-42A0-B501-4AB2A4DE930F}" type="presParOf" srcId="{463FA630-A12A-4087-9683-0F2FB9D67E17}" destId="{A5432C56-3120-4BDE-8578-886044CC760C}" srcOrd="2" destOrd="0" presId="urn:microsoft.com/office/officeart/2005/8/layout/hProcess9"/>
    <dgm:cxn modelId="{3254F1D4-B834-432A-83C6-050D59B1EC9F}" type="presParOf" srcId="{463FA630-A12A-4087-9683-0F2FB9D67E17}" destId="{87EF6378-6283-4574-9006-FFCE893C3974}" srcOrd="3" destOrd="0" presId="urn:microsoft.com/office/officeart/2005/8/layout/hProcess9"/>
    <dgm:cxn modelId="{650985B6-12C5-47AF-8EC0-219AA42EDAB2}" type="presParOf" srcId="{463FA630-A12A-4087-9683-0F2FB9D67E17}" destId="{BDC4D46E-B641-44A3-BFEC-F51D8CD497C6}" srcOrd="4" destOrd="0" presId="urn:microsoft.com/office/officeart/2005/8/layout/hProcess9"/>
    <dgm:cxn modelId="{828FC152-63C0-445C-BE61-DCD86435A1EA}" type="presParOf" srcId="{463FA630-A12A-4087-9683-0F2FB9D67E17}" destId="{DE56B244-1E6F-40C2-995D-DEA8F23F11E6}" srcOrd="5" destOrd="0" presId="urn:microsoft.com/office/officeart/2005/8/layout/hProcess9"/>
    <dgm:cxn modelId="{FD0B10BD-1812-4BB9-BC2D-96066C6DAB9D}" type="presParOf" srcId="{463FA630-A12A-4087-9683-0F2FB9D67E17}" destId="{F8BD9845-7A1A-41EF-A6B8-DE9E4542C566}"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F23C88-231D-4643-AE42-736EF01DD691}" type="doc">
      <dgm:prSet loTypeId="urn:microsoft.com/office/officeart/2005/8/layout/hProcess9" loCatId="process" qsTypeId="urn:microsoft.com/office/officeart/2005/8/quickstyle/simple1" qsCatId="simple" csTypeId="urn:microsoft.com/office/officeart/2005/8/colors/accent0_3" csCatId="mainScheme" phldr="1"/>
      <dgm:spPr/>
    </dgm:pt>
    <dgm:pt modelId="{48D266D1-0F08-4E41-8F88-1B4B306A95BB}">
      <dgm:prSet phldrT="[Text]" custT="1"/>
      <dgm:spPr>
        <a:noFill/>
        <a:ln>
          <a:solidFill>
            <a:schemeClr val="accent2">
              <a:lumMod val="50000"/>
            </a:schemeClr>
          </a:solidFill>
        </a:ln>
      </dgm:spPr>
      <dgm:t>
        <a:bodyPr anchor="t"/>
        <a:lstStyle/>
        <a:p>
          <a:pPr algn="ctr"/>
          <a:r>
            <a:rPr lang="en-US" sz="2000" b="1" u="sng" dirty="0" smtClean="0">
              <a:solidFill>
                <a:schemeClr val="accent2">
                  <a:lumMod val="50000"/>
                </a:schemeClr>
              </a:solidFill>
              <a:latin typeface="Palatino Linotype" panose="02040502050505030304" pitchFamily="18" charset="0"/>
            </a:rPr>
            <a:t>Setting Event</a:t>
          </a:r>
        </a:p>
        <a:p>
          <a:pPr algn="l"/>
          <a:r>
            <a:rPr lang="en-US" sz="2000" b="0" u="none" dirty="0" smtClean="0">
              <a:solidFill>
                <a:schemeClr val="accent2">
                  <a:lumMod val="50000"/>
                </a:schemeClr>
              </a:solidFill>
              <a:latin typeface="Palatino Linotype" panose="02040502050505030304" pitchFamily="18" charset="0"/>
            </a:rPr>
            <a:t>Engaging instruction and frequent positive adult interactions</a:t>
          </a:r>
          <a:endParaRPr lang="en-US" sz="2000" b="0" u="none" dirty="0">
            <a:solidFill>
              <a:schemeClr val="accent2">
                <a:lumMod val="50000"/>
              </a:schemeClr>
            </a:solidFill>
            <a:latin typeface="Palatino Linotype" panose="02040502050505030304" pitchFamily="18" charset="0"/>
          </a:endParaRPr>
        </a:p>
      </dgm:t>
    </dgm:pt>
    <dgm:pt modelId="{09D2E793-D908-42F1-BC90-BCE80C22AD40}" type="parTrans" cxnId="{87EDD1E5-1B41-49A0-984A-5D8FC60C7724}">
      <dgm:prSet/>
      <dgm:spPr/>
      <dgm:t>
        <a:bodyPr/>
        <a:lstStyle/>
        <a:p>
          <a:endParaRPr lang="en-US"/>
        </a:p>
      </dgm:t>
    </dgm:pt>
    <dgm:pt modelId="{DBF36007-3F88-4D86-9000-A23FD3B8C7C5}" type="sibTrans" cxnId="{87EDD1E5-1B41-49A0-984A-5D8FC60C7724}">
      <dgm:prSet/>
      <dgm:spPr/>
      <dgm:t>
        <a:bodyPr/>
        <a:lstStyle/>
        <a:p>
          <a:endParaRPr lang="en-US"/>
        </a:p>
      </dgm:t>
    </dgm:pt>
    <dgm:pt modelId="{DCD13A40-3385-431A-B756-A25EF328F496}">
      <dgm:prSet phldrT="[Text]" custT="1"/>
      <dgm:spPr>
        <a:noFill/>
        <a:ln>
          <a:solidFill>
            <a:schemeClr val="accent2">
              <a:lumMod val="50000"/>
            </a:schemeClr>
          </a:solidFill>
        </a:ln>
      </dgm:spPr>
      <dgm:t>
        <a:bodyPr anchor="t"/>
        <a:lstStyle/>
        <a:p>
          <a:pPr algn="ctr"/>
          <a:r>
            <a:rPr lang="en-US" sz="2000" b="1" u="sng" dirty="0" smtClean="0">
              <a:solidFill>
                <a:schemeClr val="accent2">
                  <a:lumMod val="50000"/>
                </a:schemeClr>
              </a:solidFill>
              <a:latin typeface="Palatino Linotype" panose="02040502050505030304" pitchFamily="18" charset="0"/>
            </a:rPr>
            <a:t>Antecedent</a:t>
          </a:r>
        </a:p>
        <a:p>
          <a:pPr algn="l"/>
          <a:r>
            <a:rPr lang="en-US" sz="2000" b="0" u="none" dirty="0" smtClean="0">
              <a:solidFill>
                <a:schemeClr val="accent2">
                  <a:lumMod val="50000"/>
                </a:schemeClr>
              </a:solidFill>
              <a:latin typeface="Palatino Linotype" panose="02040502050505030304" pitchFamily="18" charset="0"/>
            </a:rPr>
            <a:t>Opportunities to respond and perception of fairness</a:t>
          </a:r>
          <a:endParaRPr lang="en-US" sz="2000" b="0" u="none" dirty="0">
            <a:solidFill>
              <a:schemeClr val="accent2">
                <a:lumMod val="50000"/>
              </a:schemeClr>
            </a:solidFill>
            <a:latin typeface="Palatino Linotype" panose="02040502050505030304" pitchFamily="18" charset="0"/>
          </a:endParaRPr>
        </a:p>
      </dgm:t>
    </dgm:pt>
    <dgm:pt modelId="{50DC0CBD-3EC8-4167-B71B-ED5C3EA23196}" type="parTrans" cxnId="{8613E17D-C468-4921-8841-4B8337DFB7FC}">
      <dgm:prSet/>
      <dgm:spPr/>
      <dgm:t>
        <a:bodyPr/>
        <a:lstStyle/>
        <a:p>
          <a:endParaRPr lang="en-US"/>
        </a:p>
      </dgm:t>
    </dgm:pt>
    <dgm:pt modelId="{A74CF9C1-AE5B-4DFA-AE2D-BF4213EC5A2E}" type="sibTrans" cxnId="{8613E17D-C468-4921-8841-4B8337DFB7FC}">
      <dgm:prSet/>
      <dgm:spPr/>
      <dgm:t>
        <a:bodyPr/>
        <a:lstStyle/>
        <a:p>
          <a:endParaRPr lang="en-US"/>
        </a:p>
      </dgm:t>
    </dgm:pt>
    <dgm:pt modelId="{D393F620-5057-4C08-8FF7-E13F0924AC02}">
      <dgm:prSet phldrT="[Text]" custT="1"/>
      <dgm:spPr>
        <a:noFill/>
        <a:ln>
          <a:solidFill>
            <a:schemeClr val="accent2">
              <a:lumMod val="50000"/>
            </a:schemeClr>
          </a:solidFill>
        </a:ln>
      </dgm:spPr>
      <dgm:t>
        <a:bodyPr anchor="t"/>
        <a:lstStyle/>
        <a:p>
          <a:pPr algn="ctr"/>
          <a:r>
            <a:rPr lang="en-US" sz="2000" b="1" u="sng" dirty="0" smtClean="0">
              <a:solidFill>
                <a:schemeClr val="accent2">
                  <a:lumMod val="50000"/>
                </a:schemeClr>
              </a:solidFill>
              <a:latin typeface="Palatino Linotype" panose="02040502050505030304" pitchFamily="18" charset="0"/>
            </a:rPr>
            <a:t>Behavior</a:t>
          </a:r>
          <a:endParaRPr lang="en-US" sz="2000" b="0" u="none" dirty="0" smtClean="0">
            <a:solidFill>
              <a:schemeClr val="accent2">
                <a:lumMod val="50000"/>
              </a:schemeClr>
            </a:solidFill>
            <a:latin typeface="Palatino Linotype" panose="02040502050505030304" pitchFamily="18" charset="0"/>
          </a:endParaRPr>
        </a:p>
        <a:p>
          <a:pPr algn="l"/>
          <a:r>
            <a:rPr lang="en-US" sz="2000" b="0" u="none" dirty="0" smtClean="0">
              <a:solidFill>
                <a:schemeClr val="accent2">
                  <a:lumMod val="50000"/>
                </a:schemeClr>
              </a:solidFill>
              <a:latin typeface="Palatino Linotype" panose="02040502050505030304" pitchFamily="18" charset="0"/>
            </a:rPr>
            <a:t>Pro-social skills and human error</a:t>
          </a:r>
          <a:endParaRPr lang="en-US" sz="2000" b="1" u="sng" dirty="0">
            <a:solidFill>
              <a:schemeClr val="accent2">
                <a:lumMod val="50000"/>
              </a:schemeClr>
            </a:solidFill>
            <a:latin typeface="Palatino Linotype" panose="02040502050505030304" pitchFamily="18" charset="0"/>
          </a:endParaRPr>
        </a:p>
      </dgm:t>
    </dgm:pt>
    <dgm:pt modelId="{F06C1DA7-426B-4BC1-966E-9472084E9621}" type="parTrans" cxnId="{B0E12A9F-F591-40D9-9AE3-FAC5653074E5}">
      <dgm:prSet/>
      <dgm:spPr/>
      <dgm:t>
        <a:bodyPr/>
        <a:lstStyle/>
        <a:p>
          <a:endParaRPr lang="en-US"/>
        </a:p>
      </dgm:t>
    </dgm:pt>
    <dgm:pt modelId="{D8573449-20F0-4DAF-930B-431773DE1FB5}" type="sibTrans" cxnId="{B0E12A9F-F591-40D9-9AE3-FAC5653074E5}">
      <dgm:prSet/>
      <dgm:spPr/>
      <dgm:t>
        <a:bodyPr/>
        <a:lstStyle/>
        <a:p>
          <a:endParaRPr lang="en-US"/>
        </a:p>
      </dgm:t>
    </dgm:pt>
    <dgm:pt modelId="{AD73C379-6D79-4F88-8F3B-64C7187CDC93}">
      <dgm:prSet custT="1"/>
      <dgm:spPr>
        <a:noFill/>
        <a:ln>
          <a:solidFill>
            <a:schemeClr val="accent2">
              <a:lumMod val="50000"/>
            </a:schemeClr>
          </a:solidFill>
        </a:ln>
      </dgm:spPr>
      <dgm:t>
        <a:bodyPr anchor="t"/>
        <a:lstStyle/>
        <a:p>
          <a:pPr algn="ctr"/>
          <a:r>
            <a:rPr lang="en-US" sz="2000" b="1" u="sng" dirty="0" smtClean="0">
              <a:solidFill>
                <a:schemeClr val="accent2">
                  <a:lumMod val="50000"/>
                </a:schemeClr>
              </a:solidFill>
              <a:latin typeface="Palatino Linotype" panose="02040502050505030304" pitchFamily="18" charset="0"/>
            </a:rPr>
            <a:t>Consequence</a:t>
          </a:r>
          <a:endParaRPr lang="en-US" sz="2000" b="0" u="none" dirty="0" smtClean="0">
            <a:solidFill>
              <a:schemeClr val="accent2">
                <a:lumMod val="50000"/>
              </a:schemeClr>
            </a:solidFill>
            <a:latin typeface="Palatino Linotype" panose="02040502050505030304" pitchFamily="18" charset="0"/>
          </a:endParaRPr>
        </a:p>
        <a:p>
          <a:pPr algn="l"/>
          <a:r>
            <a:rPr lang="en-US" sz="2000" b="0" u="none" dirty="0" smtClean="0">
              <a:solidFill>
                <a:schemeClr val="accent2">
                  <a:lumMod val="50000"/>
                </a:schemeClr>
              </a:solidFill>
              <a:latin typeface="Palatino Linotype" panose="02040502050505030304" pitchFamily="18" charset="0"/>
            </a:rPr>
            <a:t>Positive feedback and instructional discipline</a:t>
          </a:r>
          <a:endParaRPr lang="en-US" sz="2000" b="0" u="none" dirty="0">
            <a:solidFill>
              <a:schemeClr val="accent2">
                <a:lumMod val="50000"/>
              </a:schemeClr>
            </a:solidFill>
            <a:latin typeface="Palatino Linotype" panose="02040502050505030304" pitchFamily="18" charset="0"/>
          </a:endParaRPr>
        </a:p>
      </dgm:t>
    </dgm:pt>
    <dgm:pt modelId="{6B45C18A-DA30-474F-94D1-BA4C18524BEE}" type="parTrans" cxnId="{5187F5BD-2780-4604-978A-65A85F8E68D8}">
      <dgm:prSet/>
      <dgm:spPr/>
      <dgm:t>
        <a:bodyPr/>
        <a:lstStyle/>
        <a:p>
          <a:endParaRPr lang="en-US"/>
        </a:p>
      </dgm:t>
    </dgm:pt>
    <dgm:pt modelId="{275B2139-C157-4F9A-B0FE-F67F947F7147}" type="sibTrans" cxnId="{5187F5BD-2780-4604-978A-65A85F8E68D8}">
      <dgm:prSet/>
      <dgm:spPr/>
      <dgm:t>
        <a:bodyPr/>
        <a:lstStyle/>
        <a:p>
          <a:endParaRPr lang="en-US"/>
        </a:p>
      </dgm:t>
    </dgm:pt>
    <dgm:pt modelId="{CA4329B8-83D6-47A6-9034-01AE4AAE1896}" type="pres">
      <dgm:prSet presAssocID="{56F23C88-231D-4643-AE42-736EF01DD691}" presName="CompostProcess" presStyleCnt="0">
        <dgm:presLayoutVars>
          <dgm:dir/>
          <dgm:resizeHandles val="exact"/>
        </dgm:presLayoutVars>
      </dgm:prSet>
      <dgm:spPr/>
    </dgm:pt>
    <dgm:pt modelId="{765B9E6D-9D15-4D73-AF44-A9159AB22ED8}" type="pres">
      <dgm:prSet presAssocID="{56F23C88-231D-4643-AE42-736EF01DD691}" presName="arrow" presStyleLbl="bgShp" presStyleIdx="0" presStyleCnt="1" custScaleX="113019" custScaleY="44678"/>
      <dgm:spPr>
        <a:solidFill>
          <a:srgbClr val="00EA6A"/>
        </a:solidFill>
      </dgm:spPr>
    </dgm:pt>
    <dgm:pt modelId="{463FA630-A12A-4087-9683-0F2FB9D67E17}" type="pres">
      <dgm:prSet presAssocID="{56F23C88-231D-4643-AE42-736EF01DD691}" presName="linearProcess" presStyleCnt="0"/>
      <dgm:spPr/>
    </dgm:pt>
    <dgm:pt modelId="{F22B399E-E947-4D22-B110-FBA92092E6F6}" type="pres">
      <dgm:prSet presAssocID="{48D266D1-0F08-4E41-8F88-1B4B306A95BB}" presName="textNode" presStyleLbl="node1" presStyleIdx="0" presStyleCnt="4">
        <dgm:presLayoutVars>
          <dgm:bulletEnabled val="1"/>
        </dgm:presLayoutVars>
      </dgm:prSet>
      <dgm:spPr/>
      <dgm:t>
        <a:bodyPr/>
        <a:lstStyle/>
        <a:p>
          <a:endParaRPr lang="en-US"/>
        </a:p>
      </dgm:t>
    </dgm:pt>
    <dgm:pt modelId="{8293B29D-31C1-4CA5-8B2C-EE34A36C793D}" type="pres">
      <dgm:prSet presAssocID="{DBF36007-3F88-4D86-9000-A23FD3B8C7C5}" presName="sibTrans" presStyleCnt="0"/>
      <dgm:spPr/>
    </dgm:pt>
    <dgm:pt modelId="{A5432C56-3120-4BDE-8578-886044CC760C}" type="pres">
      <dgm:prSet presAssocID="{DCD13A40-3385-431A-B756-A25EF328F496}" presName="textNode" presStyleLbl="node1" presStyleIdx="1" presStyleCnt="4">
        <dgm:presLayoutVars>
          <dgm:bulletEnabled val="1"/>
        </dgm:presLayoutVars>
      </dgm:prSet>
      <dgm:spPr/>
      <dgm:t>
        <a:bodyPr/>
        <a:lstStyle/>
        <a:p>
          <a:endParaRPr lang="en-US"/>
        </a:p>
      </dgm:t>
    </dgm:pt>
    <dgm:pt modelId="{87EF6378-6283-4574-9006-FFCE893C3974}" type="pres">
      <dgm:prSet presAssocID="{A74CF9C1-AE5B-4DFA-AE2D-BF4213EC5A2E}" presName="sibTrans" presStyleCnt="0"/>
      <dgm:spPr/>
    </dgm:pt>
    <dgm:pt modelId="{BDC4D46E-B641-44A3-BFEC-F51D8CD497C6}" type="pres">
      <dgm:prSet presAssocID="{D393F620-5057-4C08-8FF7-E13F0924AC02}" presName="textNode" presStyleLbl="node1" presStyleIdx="2" presStyleCnt="4">
        <dgm:presLayoutVars>
          <dgm:bulletEnabled val="1"/>
        </dgm:presLayoutVars>
      </dgm:prSet>
      <dgm:spPr/>
      <dgm:t>
        <a:bodyPr/>
        <a:lstStyle/>
        <a:p>
          <a:endParaRPr lang="en-US"/>
        </a:p>
      </dgm:t>
    </dgm:pt>
    <dgm:pt modelId="{DE56B244-1E6F-40C2-995D-DEA8F23F11E6}" type="pres">
      <dgm:prSet presAssocID="{D8573449-20F0-4DAF-930B-431773DE1FB5}" presName="sibTrans" presStyleCnt="0"/>
      <dgm:spPr/>
    </dgm:pt>
    <dgm:pt modelId="{F8BD9845-7A1A-41EF-A6B8-DE9E4542C566}" type="pres">
      <dgm:prSet presAssocID="{AD73C379-6D79-4F88-8F3B-64C7187CDC93}" presName="textNode" presStyleLbl="node1" presStyleIdx="3" presStyleCnt="4">
        <dgm:presLayoutVars>
          <dgm:bulletEnabled val="1"/>
        </dgm:presLayoutVars>
      </dgm:prSet>
      <dgm:spPr/>
      <dgm:t>
        <a:bodyPr/>
        <a:lstStyle/>
        <a:p>
          <a:endParaRPr lang="en-US"/>
        </a:p>
      </dgm:t>
    </dgm:pt>
  </dgm:ptLst>
  <dgm:cxnLst>
    <dgm:cxn modelId="{5F968C9F-28E9-46A8-ADB8-4C8AA4C9A5D4}" type="presOf" srcId="{DCD13A40-3385-431A-B756-A25EF328F496}" destId="{A5432C56-3120-4BDE-8578-886044CC760C}" srcOrd="0" destOrd="0" presId="urn:microsoft.com/office/officeart/2005/8/layout/hProcess9"/>
    <dgm:cxn modelId="{8B1122F8-0519-4588-B351-3436850EB075}" type="presOf" srcId="{AD73C379-6D79-4F88-8F3B-64C7187CDC93}" destId="{F8BD9845-7A1A-41EF-A6B8-DE9E4542C566}" srcOrd="0" destOrd="0" presId="urn:microsoft.com/office/officeart/2005/8/layout/hProcess9"/>
    <dgm:cxn modelId="{87EDD1E5-1B41-49A0-984A-5D8FC60C7724}" srcId="{56F23C88-231D-4643-AE42-736EF01DD691}" destId="{48D266D1-0F08-4E41-8F88-1B4B306A95BB}" srcOrd="0" destOrd="0" parTransId="{09D2E793-D908-42F1-BC90-BCE80C22AD40}" sibTransId="{DBF36007-3F88-4D86-9000-A23FD3B8C7C5}"/>
    <dgm:cxn modelId="{8613E17D-C468-4921-8841-4B8337DFB7FC}" srcId="{56F23C88-231D-4643-AE42-736EF01DD691}" destId="{DCD13A40-3385-431A-B756-A25EF328F496}" srcOrd="1" destOrd="0" parTransId="{50DC0CBD-3EC8-4167-B71B-ED5C3EA23196}" sibTransId="{A74CF9C1-AE5B-4DFA-AE2D-BF4213EC5A2E}"/>
    <dgm:cxn modelId="{1C22D76F-E1E6-46C1-BE85-86C7A8681ABE}" type="presOf" srcId="{48D266D1-0F08-4E41-8F88-1B4B306A95BB}" destId="{F22B399E-E947-4D22-B110-FBA92092E6F6}" srcOrd="0" destOrd="0" presId="urn:microsoft.com/office/officeart/2005/8/layout/hProcess9"/>
    <dgm:cxn modelId="{5187F5BD-2780-4604-978A-65A85F8E68D8}" srcId="{56F23C88-231D-4643-AE42-736EF01DD691}" destId="{AD73C379-6D79-4F88-8F3B-64C7187CDC93}" srcOrd="3" destOrd="0" parTransId="{6B45C18A-DA30-474F-94D1-BA4C18524BEE}" sibTransId="{275B2139-C157-4F9A-B0FE-F67F947F7147}"/>
    <dgm:cxn modelId="{755FDFD6-4F8C-4FA1-8D6C-99AA8BAA76EE}" type="presOf" srcId="{56F23C88-231D-4643-AE42-736EF01DD691}" destId="{CA4329B8-83D6-47A6-9034-01AE4AAE1896}" srcOrd="0" destOrd="0" presId="urn:microsoft.com/office/officeart/2005/8/layout/hProcess9"/>
    <dgm:cxn modelId="{B0E12A9F-F591-40D9-9AE3-FAC5653074E5}" srcId="{56F23C88-231D-4643-AE42-736EF01DD691}" destId="{D393F620-5057-4C08-8FF7-E13F0924AC02}" srcOrd="2" destOrd="0" parTransId="{F06C1DA7-426B-4BC1-966E-9472084E9621}" sibTransId="{D8573449-20F0-4DAF-930B-431773DE1FB5}"/>
    <dgm:cxn modelId="{14FAFD08-B870-4EB2-B603-14BD4CEC0D0B}" type="presOf" srcId="{D393F620-5057-4C08-8FF7-E13F0924AC02}" destId="{BDC4D46E-B641-44A3-BFEC-F51D8CD497C6}" srcOrd="0" destOrd="0" presId="urn:microsoft.com/office/officeart/2005/8/layout/hProcess9"/>
    <dgm:cxn modelId="{900631E9-4EBB-4378-A600-AD6620E51E2B}" type="presParOf" srcId="{CA4329B8-83D6-47A6-9034-01AE4AAE1896}" destId="{765B9E6D-9D15-4D73-AF44-A9159AB22ED8}" srcOrd="0" destOrd="0" presId="urn:microsoft.com/office/officeart/2005/8/layout/hProcess9"/>
    <dgm:cxn modelId="{191AF84A-1BBC-42B3-933D-990AEBE0767D}" type="presParOf" srcId="{CA4329B8-83D6-47A6-9034-01AE4AAE1896}" destId="{463FA630-A12A-4087-9683-0F2FB9D67E17}" srcOrd="1" destOrd="0" presId="urn:microsoft.com/office/officeart/2005/8/layout/hProcess9"/>
    <dgm:cxn modelId="{F7EA42DE-B95C-4AB6-BAD9-6AC06EF17247}" type="presParOf" srcId="{463FA630-A12A-4087-9683-0F2FB9D67E17}" destId="{F22B399E-E947-4D22-B110-FBA92092E6F6}" srcOrd="0" destOrd="0" presId="urn:microsoft.com/office/officeart/2005/8/layout/hProcess9"/>
    <dgm:cxn modelId="{B2901F79-995C-4A0B-8BCB-8C1C8EDE4D1E}" type="presParOf" srcId="{463FA630-A12A-4087-9683-0F2FB9D67E17}" destId="{8293B29D-31C1-4CA5-8B2C-EE34A36C793D}" srcOrd="1" destOrd="0" presId="urn:microsoft.com/office/officeart/2005/8/layout/hProcess9"/>
    <dgm:cxn modelId="{238E001B-65C9-42A0-B501-4AB2A4DE930F}" type="presParOf" srcId="{463FA630-A12A-4087-9683-0F2FB9D67E17}" destId="{A5432C56-3120-4BDE-8578-886044CC760C}" srcOrd="2" destOrd="0" presId="urn:microsoft.com/office/officeart/2005/8/layout/hProcess9"/>
    <dgm:cxn modelId="{3254F1D4-B834-432A-83C6-050D59B1EC9F}" type="presParOf" srcId="{463FA630-A12A-4087-9683-0F2FB9D67E17}" destId="{87EF6378-6283-4574-9006-FFCE893C3974}" srcOrd="3" destOrd="0" presId="urn:microsoft.com/office/officeart/2005/8/layout/hProcess9"/>
    <dgm:cxn modelId="{650985B6-12C5-47AF-8EC0-219AA42EDAB2}" type="presParOf" srcId="{463FA630-A12A-4087-9683-0F2FB9D67E17}" destId="{BDC4D46E-B641-44A3-BFEC-F51D8CD497C6}" srcOrd="4" destOrd="0" presId="urn:microsoft.com/office/officeart/2005/8/layout/hProcess9"/>
    <dgm:cxn modelId="{828FC152-63C0-445C-BE61-DCD86435A1EA}" type="presParOf" srcId="{463FA630-A12A-4087-9683-0F2FB9D67E17}" destId="{DE56B244-1E6F-40C2-995D-DEA8F23F11E6}" srcOrd="5" destOrd="0" presId="urn:microsoft.com/office/officeart/2005/8/layout/hProcess9"/>
    <dgm:cxn modelId="{FD0B10BD-1812-4BB9-BC2D-96066C6DAB9D}" type="presParOf" srcId="{463FA630-A12A-4087-9683-0F2FB9D67E17}" destId="{F8BD9845-7A1A-41EF-A6B8-DE9E4542C566}"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EEC0E9-D5EE-4883-95F2-E7DB975B2BA7}"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F8EFB317-1344-4C7D-B46A-0739278815EE}">
      <dgm:prSet phldrT="[Text]"/>
      <dgm:spPr/>
      <dgm:t>
        <a:bodyPr/>
        <a:lstStyle/>
        <a:p>
          <a:r>
            <a:rPr lang="en-US" dirty="0" smtClean="0">
              <a:latin typeface="Segoe UI Light" panose="020B0502040204020203" pitchFamily="34" charset="0"/>
              <a:cs typeface="Segoe UI Light" panose="020B0502040204020203" pitchFamily="34" charset="0"/>
            </a:rPr>
            <a:t>RCW 28A.600.020(3) educators </a:t>
          </a:r>
          <a:r>
            <a:rPr lang="en-US" b="1" dirty="0" smtClean="0">
              <a:latin typeface="Segoe UI Light" panose="020B0502040204020203" pitchFamily="34" charset="0"/>
              <a:cs typeface="Segoe UI Light" panose="020B0502040204020203" pitchFamily="34" charset="0"/>
            </a:rPr>
            <a:t>“make every reasonable attempt to involve the parent or guardian and the student in the resolution of student discipline” </a:t>
          </a:r>
          <a:endParaRPr lang="en-US" dirty="0" smtClean="0">
            <a:latin typeface="Segoe UI Light" panose="020B0502040204020203" pitchFamily="34" charset="0"/>
            <a:cs typeface="Segoe UI Light" panose="020B0502040204020203" pitchFamily="34" charset="0"/>
          </a:endParaRPr>
        </a:p>
      </dgm:t>
    </dgm:pt>
    <dgm:pt modelId="{469D3924-9656-4986-AD15-2F7804B1C2EF}" type="parTrans" cxnId="{12362324-485C-4520-B935-73733C7B791D}">
      <dgm:prSet/>
      <dgm:spPr/>
      <dgm:t>
        <a:bodyPr/>
        <a:lstStyle/>
        <a:p>
          <a:endParaRPr lang="en-US">
            <a:solidFill>
              <a:schemeClr val="bg1"/>
            </a:solidFill>
          </a:endParaRPr>
        </a:p>
      </dgm:t>
    </dgm:pt>
    <dgm:pt modelId="{0B853073-3878-4FB9-B321-83AC81078AEA}" type="sibTrans" cxnId="{12362324-485C-4520-B935-73733C7B791D}">
      <dgm:prSet/>
      <dgm:spPr/>
      <dgm:t>
        <a:bodyPr/>
        <a:lstStyle/>
        <a:p>
          <a:endParaRPr lang="en-US">
            <a:solidFill>
              <a:schemeClr val="bg1"/>
            </a:solidFill>
          </a:endParaRPr>
        </a:p>
      </dgm:t>
    </dgm:pt>
    <dgm:pt modelId="{D387521C-5F6A-4D19-94CB-47343288620D}">
      <dgm:prSet/>
      <dgm:spPr/>
      <dgm:t>
        <a:bodyPr/>
        <a:lstStyle/>
        <a:p>
          <a:r>
            <a:rPr lang="en-US" dirty="0" smtClean="0">
              <a:latin typeface="Segoe UI Light" panose="020B0502040204020203" pitchFamily="34" charset="0"/>
              <a:cs typeface="Segoe UI Light" panose="020B0502040204020203" pitchFamily="34" charset="0"/>
            </a:rPr>
            <a:t>RCW 28A.320.211(3) School districts, </a:t>
          </a:r>
          <a:r>
            <a:rPr lang="en-US" b="1" dirty="0" smtClean="0">
              <a:latin typeface="Segoe UI Light" panose="020B0502040204020203" pitchFamily="34" charset="0"/>
              <a:cs typeface="Segoe UI Light" panose="020B0502040204020203" pitchFamily="34" charset="0"/>
            </a:rPr>
            <a:t>in consultation with </a:t>
          </a:r>
          <a:r>
            <a:rPr lang="en-US" dirty="0" smtClean="0">
              <a:latin typeface="Segoe UI Light" panose="020B0502040204020203" pitchFamily="34" charset="0"/>
              <a:cs typeface="Segoe UI Light" panose="020B0502040204020203" pitchFamily="34" charset="0"/>
            </a:rPr>
            <a:t>school district staff, students, </a:t>
          </a:r>
          <a:r>
            <a:rPr lang="en-US" b="1" dirty="0" smtClean="0">
              <a:latin typeface="Segoe UI Light" panose="020B0502040204020203" pitchFamily="34" charset="0"/>
              <a:cs typeface="Segoe UI Light" panose="020B0502040204020203" pitchFamily="34" charset="0"/>
            </a:rPr>
            <a:t>families, and the community</a:t>
          </a:r>
          <a:r>
            <a:rPr lang="en-US" dirty="0" smtClean="0">
              <a:latin typeface="Segoe UI Light" panose="020B0502040204020203" pitchFamily="34" charset="0"/>
              <a:cs typeface="Segoe UI Light" panose="020B0502040204020203" pitchFamily="34" charset="0"/>
            </a:rPr>
            <a:t>, shall periodically review and </a:t>
          </a:r>
          <a:r>
            <a:rPr lang="en-US" b="1" dirty="0" smtClean="0">
              <a:latin typeface="Segoe UI Light" panose="020B0502040204020203" pitchFamily="34" charset="0"/>
              <a:cs typeface="Segoe UI Light" panose="020B0502040204020203" pitchFamily="34" charset="0"/>
            </a:rPr>
            <a:t>update their discipline rules, policies, and procedures</a:t>
          </a:r>
          <a:r>
            <a:rPr lang="en-US" dirty="0" smtClean="0">
              <a:latin typeface="Segoe UI Light" panose="020B0502040204020203" pitchFamily="34" charset="0"/>
              <a:cs typeface="Segoe UI Light" panose="020B0502040204020203" pitchFamily="34" charset="0"/>
            </a:rPr>
            <a:t>.</a:t>
          </a:r>
          <a:endParaRPr lang="en-US" dirty="0">
            <a:latin typeface="Segoe UI Light" panose="020B0502040204020203" pitchFamily="34" charset="0"/>
            <a:cs typeface="Segoe UI Light" panose="020B0502040204020203" pitchFamily="34" charset="0"/>
          </a:endParaRPr>
        </a:p>
      </dgm:t>
    </dgm:pt>
    <dgm:pt modelId="{AA778BAC-4906-493C-8926-9A923CAA1481}" type="parTrans" cxnId="{65DAD898-8975-4DA7-851D-291E3B57FADF}">
      <dgm:prSet/>
      <dgm:spPr/>
      <dgm:t>
        <a:bodyPr/>
        <a:lstStyle/>
        <a:p>
          <a:endParaRPr lang="en-US">
            <a:solidFill>
              <a:schemeClr val="bg1"/>
            </a:solidFill>
          </a:endParaRPr>
        </a:p>
      </dgm:t>
    </dgm:pt>
    <dgm:pt modelId="{AA968222-3AB4-4DCA-AE2A-61AC3811CA63}" type="sibTrans" cxnId="{65DAD898-8975-4DA7-851D-291E3B57FADF}">
      <dgm:prSet/>
      <dgm:spPr/>
      <dgm:t>
        <a:bodyPr/>
        <a:lstStyle/>
        <a:p>
          <a:endParaRPr lang="en-US">
            <a:solidFill>
              <a:schemeClr val="bg1"/>
            </a:solidFill>
          </a:endParaRPr>
        </a:p>
      </dgm:t>
    </dgm:pt>
    <dgm:pt modelId="{E3015909-CC66-41BE-B97D-544399E4B8F9}">
      <dgm:prSet phldrT="[Text]"/>
      <dgm:spPr/>
      <dgm:t>
        <a:bodyPr/>
        <a:lstStyle/>
        <a:p>
          <a:r>
            <a:rPr lang="en-US" dirty="0" smtClean="0">
              <a:latin typeface="Segoe UI Light" panose="020B0502040204020203" pitchFamily="34" charset="0"/>
              <a:cs typeface="Segoe UI Light" panose="020B0502040204020203" pitchFamily="34" charset="0"/>
            </a:rPr>
            <a:t>District procedures </a:t>
          </a:r>
          <a:r>
            <a:rPr lang="en-US" b="1" dirty="0" smtClean="0">
              <a:latin typeface="Segoe UI Light" panose="020B0502040204020203" pitchFamily="34" charset="0"/>
              <a:cs typeface="Segoe UI Light" panose="020B0502040204020203" pitchFamily="34" charset="0"/>
            </a:rPr>
            <a:t>“shall be developed with the participation of parents and the community” </a:t>
          </a:r>
        </a:p>
      </dgm:t>
    </dgm:pt>
    <dgm:pt modelId="{61E3CA1E-03D4-423B-BA9D-3333E158243B}" type="parTrans" cxnId="{5D41460C-AC5B-4748-BA83-AF96CD3688C5}">
      <dgm:prSet/>
      <dgm:spPr/>
      <dgm:t>
        <a:bodyPr/>
        <a:lstStyle/>
        <a:p>
          <a:endParaRPr lang="en-US"/>
        </a:p>
      </dgm:t>
    </dgm:pt>
    <dgm:pt modelId="{5E375F8A-F084-4550-A9CB-848AD5641FAB}" type="sibTrans" cxnId="{5D41460C-AC5B-4748-BA83-AF96CD3688C5}">
      <dgm:prSet/>
      <dgm:spPr/>
      <dgm:t>
        <a:bodyPr/>
        <a:lstStyle/>
        <a:p>
          <a:endParaRPr lang="en-US"/>
        </a:p>
      </dgm:t>
    </dgm:pt>
    <dgm:pt modelId="{0FB408A4-7678-4BA0-A0C3-2CF12748708E}">
      <dgm:prSet phldrT="[Text]"/>
      <dgm:spPr/>
      <dgm:t>
        <a:bodyPr/>
        <a:lstStyle/>
        <a:p>
          <a:r>
            <a:rPr lang="en-US" b="1" dirty="0" smtClean="0">
              <a:latin typeface="Segoe UI Light" panose="020B0502040204020203" pitchFamily="34" charset="0"/>
              <a:cs typeface="Segoe UI Light" panose="020B0502040204020203" pitchFamily="34" charset="0"/>
            </a:rPr>
            <a:t>“must provide for early involvement of parents in attempts to improve the student's behavior.”</a:t>
          </a:r>
          <a:endParaRPr lang="en-US" dirty="0"/>
        </a:p>
      </dgm:t>
    </dgm:pt>
    <dgm:pt modelId="{1A85B801-22A2-4624-8CBF-280F3BF9CA5E}" type="parTrans" cxnId="{A6BAB786-B041-4B38-A3D3-119CB135E2B1}">
      <dgm:prSet/>
      <dgm:spPr/>
      <dgm:t>
        <a:bodyPr/>
        <a:lstStyle/>
        <a:p>
          <a:endParaRPr lang="en-US"/>
        </a:p>
      </dgm:t>
    </dgm:pt>
    <dgm:pt modelId="{5E164397-999D-4DC6-8136-1210D2F67DF2}" type="sibTrans" cxnId="{A6BAB786-B041-4B38-A3D3-119CB135E2B1}">
      <dgm:prSet/>
      <dgm:spPr/>
      <dgm:t>
        <a:bodyPr/>
        <a:lstStyle/>
        <a:p>
          <a:endParaRPr lang="en-US"/>
        </a:p>
      </dgm:t>
    </dgm:pt>
    <dgm:pt modelId="{021DABF2-4FDE-4DB2-ABF0-369FA57C8366}" type="pres">
      <dgm:prSet presAssocID="{E0EEC0E9-D5EE-4883-95F2-E7DB975B2BA7}" presName="Name0" presStyleCnt="0">
        <dgm:presLayoutVars>
          <dgm:chMax val="7"/>
          <dgm:chPref val="7"/>
          <dgm:dir/>
        </dgm:presLayoutVars>
      </dgm:prSet>
      <dgm:spPr/>
      <dgm:t>
        <a:bodyPr/>
        <a:lstStyle/>
        <a:p>
          <a:endParaRPr lang="en-US"/>
        </a:p>
      </dgm:t>
    </dgm:pt>
    <dgm:pt modelId="{080B8E50-6B17-4360-9CB1-E0F790D3E71B}" type="pres">
      <dgm:prSet presAssocID="{E0EEC0E9-D5EE-4883-95F2-E7DB975B2BA7}" presName="Name1" presStyleCnt="0"/>
      <dgm:spPr/>
    </dgm:pt>
    <dgm:pt modelId="{C6DB7B01-E2BC-4A72-BA1F-A3D9B437B9F8}" type="pres">
      <dgm:prSet presAssocID="{E0EEC0E9-D5EE-4883-95F2-E7DB975B2BA7}" presName="cycle" presStyleCnt="0"/>
      <dgm:spPr/>
    </dgm:pt>
    <dgm:pt modelId="{DF0E8CB1-9917-4BBD-A0A7-ABBBF8915038}" type="pres">
      <dgm:prSet presAssocID="{E0EEC0E9-D5EE-4883-95F2-E7DB975B2BA7}" presName="srcNode" presStyleLbl="node1" presStyleIdx="0" presStyleCnt="4"/>
      <dgm:spPr/>
    </dgm:pt>
    <dgm:pt modelId="{3C4C76B3-2EA3-4A56-8010-CE1C8F84D6D3}" type="pres">
      <dgm:prSet presAssocID="{E0EEC0E9-D5EE-4883-95F2-E7DB975B2BA7}" presName="conn" presStyleLbl="parChTrans1D2" presStyleIdx="0" presStyleCnt="1"/>
      <dgm:spPr/>
      <dgm:t>
        <a:bodyPr/>
        <a:lstStyle/>
        <a:p>
          <a:endParaRPr lang="en-US"/>
        </a:p>
      </dgm:t>
    </dgm:pt>
    <dgm:pt modelId="{B0ED2105-24A0-45C7-9C91-5F417ED517CC}" type="pres">
      <dgm:prSet presAssocID="{E0EEC0E9-D5EE-4883-95F2-E7DB975B2BA7}" presName="extraNode" presStyleLbl="node1" presStyleIdx="0" presStyleCnt="4"/>
      <dgm:spPr/>
    </dgm:pt>
    <dgm:pt modelId="{89FCD1FA-133D-496D-850D-163DD5A93242}" type="pres">
      <dgm:prSet presAssocID="{E0EEC0E9-D5EE-4883-95F2-E7DB975B2BA7}" presName="dstNode" presStyleLbl="node1" presStyleIdx="0" presStyleCnt="4"/>
      <dgm:spPr/>
    </dgm:pt>
    <dgm:pt modelId="{42E357BD-8E8F-434C-9343-F3F92C4BBD35}" type="pres">
      <dgm:prSet presAssocID="{F8EFB317-1344-4C7D-B46A-0739278815EE}" presName="text_1" presStyleLbl="node1" presStyleIdx="0" presStyleCnt="4">
        <dgm:presLayoutVars>
          <dgm:bulletEnabled val="1"/>
        </dgm:presLayoutVars>
      </dgm:prSet>
      <dgm:spPr/>
      <dgm:t>
        <a:bodyPr/>
        <a:lstStyle/>
        <a:p>
          <a:endParaRPr lang="en-US"/>
        </a:p>
      </dgm:t>
    </dgm:pt>
    <dgm:pt modelId="{AA444B0D-3CB6-4709-9AAA-D8EC549EA4DC}" type="pres">
      <dgm:prSet presAssocID="{F8EFB317-1344-4C7D-B46A-0739278815EE}" presName="accent_1" presStyleCnt="0"/>
      <dgm:spPr/>
    </dgm:pt>
    <dgm:pt modelId="{3E0DEA34-017F-4B11-9D1E-FA0E34F608CD}" type="pres">
      <dgm:prSet presAssocID="{F8EFB317-1344-4C7D-B46A-0739278815EE}" presName="accentRepeatNode" presStyleLbl="solidFgAcc1" presStyleIdx="0" presStyleCnt="4"/>
      <dgm:spPr>
        <a:blipFill rotWithShape="0">
          <a:blip xmlns:r="http://schemas.openxmlformats.org/officeDocument/2006/relationships" r:embed="rId1">
            <a:duotone>
              <a:schemeClr val="accent2">
                <a:shade val="45000"/>
                <a:satMod val="135000"/>
              </a:schemeClr>
              <a:prstClr val="white"/>
            </a:duotone>
          </a:blip>
          <a:stretch>
            <a:fillRect/>
          </a:stretch>
        </a:blipFill>
        <a:ln>
          <a:solidFill>
            <a:schemeClr val="accent2"/>
          </a:solidFill>
        </a:ln>
      </dgm:spPr>
      <dgm:extLst>
        <a:ext uri="{E40237B7-FDA0-4F09-8148-C483321AD2D9}">
          <dgm14:cNvPr xmlns:dgm14="http://schemas.microsoft.com/office/drawing/2010/diagram" id="0" name="" descr="Created by howadesign" title="phone"/>
        </a:ext>
      </dgm:extLst>
    </dgm:pt>
    <dgm:pt modelId="{7DA7665E-BD98-4C33-B0F3-95B767DB53F1}" type="pres">
      <dgm:prSet presAssocID="{E3015909-CC66-41BE-B97D-544399E4B8F9}" presName="text_2" presStyleLbl="node1" presStyleIdx="1" presStyleCnt="4">
        <dgm:presLayoutVars>
          <dgm:bulletEnabled val="1"/>
        </dgm:presLayoutVars>
      </dgm:prSet>
      <dgm:spPr/>
      <dgm:t>
        <a:bodyPr/>
        <a:lstStyle/>
        <a:p>
          <a:endParaRPr lang="en-US"/>
        </a:p>
      </dgm:t>
    </dgm:pt>
    <dgm:pt modelId="{E1E02699-9A82-477B-8148-5F59CB13EB0B}" type="pres">
      <dgm:prSet presAssocID="{E3015909-CC66-41BE-B97D-544399E4B8F9}" presName="accent_2" presStyleCnt="0"/>
      <dgm:spPr/>
    </dgm:pt>
    <dgm:pt modelId="{3F786965-C965-4A08-94DA-9FD354D9FC26}" type="pres">
      <dgm:prSet presAssocID="{E3015909-CC66-41BE-B97D-544399E4B8F9}" presName="accentRepeatNode" presStyleLbl="solidFgAcc1" presStyleIdx="1" presStyleCnt="4"/>
      <dgm:spPr>
        <a:blipFill rotWithShape="0">
          <a:blip xmlns:r="http://schemas.openxmlformats.org/officeDocument/2006/relationships" r:embed="rId2">
            <a:duotone>
              <a:schemeClr val="accent3">
                <a:shade val="45000"/>
                <a:satMod val="135000"/>
              </a:schemeClr>
              <a:prstClr val="white"/>
            </a:duotone>
          </a:blip>
          <a:stretch>
            <a:fillRect/>
          </a:stretch>
        </a:blipFill>
      </dgm:spPr>
      <dgm:extLst>
        <a:ext uri="{E40237B7-FDA0-4F09-8148-C483321AD2D9}">
          <dgm14:cNvPr xmlns:dgm14="http://schemas.microsoft.com/office/drawing/2010/diagram" id="0" name="" descr="insurance audit by priyanka from the Noun Project" title="policy papers"/>
        </a:ext>
      </dgm:extLst>
    </dgm:pt>
    <dgm:pt modelId="{E9410601-75FB-4779-9BAA-38F1BBDC6996}" type="pres">
      <dgm:prSet presAssocID="{0FB408A4-7678-4BA0-A0C3-2CF12748708E}" presName="text_3" presStyleLbl="node1" presStyleIdx="2" presStyleCnt="4">
        <dgm:presLayoutVars>
          <dgm:bulletEnabled val="1"/>
        </dgm:presLayoutVars>
      </dgm:prSet>
      <dgm:spPr/>
      <dgm:t>
        <a:bodyPr/>
        <a:lstStyle/>
        <a:p>
          <a:endParaRPr lang="en-US"/>
        </a:p>
      </dgm:t>
    </dgm:pt>
    <dgm:pt modelId="{53B7395F-C318-4481-8AB7-343730518C6F}" type="pres">
      <dgm:prSet presAssocID="{0FB408A4-7678-4BA0-A0C3-2CF12748708E}" presName="accent_3" presStyleCnt="0"/>
      <dgm:spPr/>
    </dgm:pt>
    <dgm:pt modelId="{F3E4C666-4806-4F27-AAED-20DF9D826F0F}" type="pres">
      <dgm:prSet presAssocID="{0FB408A4-7678-4BA0-A0C3-2CF12748708E}" presName="accentRepeatNode" presStyleLbl="solidFgAcc1" presStyleIdx="2" presStyleCnt="4"/>
      <dgm:spPr>
        <a:blipFill dpi="0" rotWithShape="0">
          <a:blip xmlns:r="http://schemas.openxmlformats.org/officeDocument/2006/relationships" r:embed="rId3">
            <a:duotone>
              <a:schemeClr val="accent4">
                <a:shade val="45000"/>
                <a:satMod val="135000"/>
              </a:schemeClr>
              <a:prstClr val="white"/>
            </a:duotone>
          </a:blip>
          <a:srcRect/>
          <a:stretch>
            <a:fillRect l="16398" t="5198" r="16398" b="5198"/>
          </a:stretch>
        </a:blipFill>
      </dgm:spPr>
      <dgm:t>
        <a:bodyPr/>
        <a:lstStyle/>
        <a:p>
          <a:endParaRPr lang="en-US"/>
        </a:p>
      </dgm:t>
      <dgm:extLst>
        <a:ext uri="{E40237B7-FDA0-4F09-8148-C483321AD2D9}">
          <dgm14:cNvPr xmlns:dgm14="http://schemas.microsoft.com/office/drawing/2010/diagram" id="0" name="" descr="previous by Pencil from the Noun Project" title="rewind button"/>
        </a:ext>
      </dgm:extLst>
    </dgm:pt>
    <dgm:pt modelId="{8B5DAA05-6CC5-4073-9D82-669122357995}" type="pres">
      <dgm:prSet presAssocID="{D387521C-5F6A-4D19-94CB-47343288620D}" presName="text_4" presStyleLbl="node1" presStyleIdx="3" presStyleCnt="4">
        <dgm:presLayoutVars>
          <dgm:bulletEnabled val="1"/>
        </dgm:presLayoutVars>
      </dgm:prSet>
      <dgm:spPr/>
      <dgm:t>
        <a:bodyPr/>
        <a:lstStyle/>
        <a:p>
          <a:endParaRPr lang="en-US"/>
        </a:p>
      </dgm:t>
    </dgm:pt>
    <dgm:pt modelId="{0A8AAD5B-7B1A-4177-826B-E9FA0F8ACC86}" type="pres">
      <dgm:prSet presAssocID="{D387521C-5F6A-4D19-94CB-47343288620D}" presName="accent_4" presStyleCnt="0"/>
      <dgm:spPr/>
    </dgm:pt>
    <dgm:pt modelId="{8E4FE7D9-D222-4C67-9B4E-F984C8F4B73B}" type="pres">
      <dgm:prSet presAssocID="{D387521C-5F6A-4D19-94CB-47343288620D}" presName="accentRepeatNode" presStyleLbl="solidFgAcc1" presStyleIdx="3" presStyleCnt="4"/>
      <dgm:spPr>
        <a:blipFill rotWithShape="0">
          <a:blip xmlns:r="http://schemas.openxmlformats.org/officeDocument/2006/relationships" r:embed="rId4">
            <a:duotone>
              <a:schemeClr val="accent5">
                <a:shade val="45000"/>
                <a:satMod val="135000"/>
              </a:schemeClr>
              <a:prstClr val="white"/>
            </a:duotone>
          </a:blip>
          <a:stretch>
            <a:fillRect/>
          </a:stretch>
        </a:blipFill>
      </dgm:spPr>
      <dgm:extLst>
        <a:ext uri="{E40237B7-FDA0-4F09-8148-C483321AD2D9}">
          <dgm14:cNvPr xmlns:dgm14="http://schemas.microsoft.com/office/drawing/2010/diagram" id="0" name="" descr="Created by priyanka&#10;from the Noun Project" title="conference table with people"/>
        </a:ext>
      </dgm:extLst>
    </dgm:pt>
  </dgm:ptLst>
  <dgm:cxnLst>
    <dgm:cxn modelId="{A6BAB786-B041-4B38-A3D3-119CB135E2B1}" srcId="{E0EEC0E9-D5EE-4883-95F2-E7DB975B2BA7}" destId="{0FB408A4-7678-4BA0-A0C3-2CF12748708E}" srcOrd="2" destOrd="0" parTransId="{1A85B801-22A2-4624-8CBF-280F3BF9CA5E}" sibTransId="{5E164397-999D-4DC6-8136-1210D2F67DF2}"/>
    <dgm:cxn modelId="{7EC1BC8D-68AC-4AFE-94FB-73685C1E888C}" type="presOf" srcId="{D387521C-5F6A-4D19-94CB-47343288620D}" destId="{8B5DAA05-6CC5-4073-9D82-669122357995}" srcOrd="0" destOrd="0" presId="urn:microsoft.com/office/officeart/2008/layout/VerticalCurvedList"/>
    <dgm:cxn modelId="{188DDD00-AA7D-453C-BB3D-880196CD8D7D}" type="presOf" srcId="{F8EFB317-1344-4C7D-B46A-0739278815EE}" destId="{42E357BD-8E8F-434C-9343-F3F92C4BBD35}" srcOrd="0" destOrd="0" presId="urn:microsoft.com/office/officeart/2008/layout/VerticalCurvedList"/>
    <dgm:cxn modelId="{9CF42493-F322-487C-A65B-8B355179C820}" type="presOf" srcId="{E0EEC0E9-D5EE-4883-95F2-E7DB975B2BA7}" destId="{021DABF2-4FDE-4DB2-ABF0-369FA57C8366}" srcOrd="0" destOrd="0" presId="urn:microsoft.com/office/officeart/2008/layout/VerticalCurvedList"/>
    <dgm:cxn modelId="{AA873C3C-D622-4FEE-A1DB-5288C190FE8D}" type="presOf" srcId="{E3015909-CC66-41BE-B97D-544399E4B8F9}" destId="{7DA7665E-BD98-4C33-B0F3-95B767DB53F1}" srcOrd="0" destOrd="0" presId="urn:microsoft.com/office/officeart/2008/layout/VerticalCurvedList"/>
    <dgm:cxn modelId="{5D41460C-AC5B-4748-BA83-AF96CD3688C5}" srcId="{E0EEC0E9-D5EE-4883-95F2-E7DB975B2BA7}" destId="{E3015909-CC66-41BE-B97D-544399E4B8F9}" srcOrd="1" destOrd="0" parTransId="{61E3CA1E-03D4-423B-BA9D-3333E158243B}" sibTransId="{5E375F8A-F084-4550-A9CB-848AD5641FAB}"/>
    <dgm:cxn modelId="{12362324-485C-4520-B935-73733C7B791D}" srcId="{E0EEC0E9-D5EE-4883-95F2-E7DB975B2BA7}" destId="{F8EFB317-1344-4C7D-B46A-0739278815EE}" srcOrd="0" destOrd="0" parTransId="{469D3924-9656-4986-AD15-2F7804B1C2EF}" sibTransId="{0B853073-3878-4FB9-B321-83AC81078AEA}"/>
    <dgm:cxn modelId="{F8F23B62-0C2B-41D2-AA2D-9539A4AE35BF}" type="presOf" srcId="{0B853073-3878-4FB9-B321-83AC81078AEA}" destId="{3C4C76B3-2EA3-4A56-8010-CE1C8F84D6D3}" srcOrd="0" destOrd="0" presId="urn:microsoft.com/office/officeart/2008/layout/VerticalCurvedList"/>
    <dgm:cxn modelId="{E2F228BA-AA4A-4AA7-823F-66F68ACEFF02}" type="presOf" srcId="{0FB408A4-7678-4BA0-A0C3-2CF12748708E}" destId="{E9410601-75FB-4779-9BAA-38F1BBDC6996}" srcOrd="0" destOrd="0" presId="urn:microsoft.com/office/officeart/2008/layout/VerticalCurvedList"/>
    <dgm:cxn modelId="{65DAD898-8975-4DA7-851D-291E3B57FADF}" srcId="{E0EEC0E9-D5EE-4883-95F2-E7DB975B2BA7}" destId="{D387521C-5F6A-4D19-94CB-47343288620D}" srcOrd="3" destOrd="0" parTransId="{AA778BAC-4906-493C-8926-9A923CAA1481}" sibTransId="{AA968222-3AB4-4DCA-AE2A-61AC3811CA63}"/>
    <dgm:cxn modelId="{1A2B801C-E7B0-4476-8B7C-9E5FF2DB8F39}" type="presParOf" srcId="{021DABF2-4FDE-4DB2-ABF0-369FA57C8366}" destId="{080B8E50-6B17-4360-9CB1-E0F790D3E71B}" srcOrd="0" destOrd="0" presId="urn:microsoft.com/office/officeart/2008/layout/VerticalCurvedList"/>
    <dgm:cxn modelId="{2C386193-522B-4A86-B8ED-9A44D2DE3268}" type="presParOf" srcId="{080B8E50-6B17-4360-9CB1-E0F790D3E71B}" destId="{C6DB7B01-E2BC-4A72-BA1F-A3D9B437B9F8}" srcOrd="0" destOrd="0" presId="urn:microsoft.com/office/officeart/2008/layout/VerticalCurvedList"/>
    <dgm:cxn modelId="{D022ECB3-4C31-46E2-B41A-C1597DCE1544}" type="presParOf" srcId="{C6DB7B01-E2BC-4A72-BA1F-A3D9B437B9F8}" destId="{DF0E8CB1-9917-4BBD-A0A7-ABBBF8915038}" srcOrd="0" destOrd="0" presId="urn:microsoft.com/office/officeart/2008/layout/VerticalCurvedList"/>
    <dgm:cxn modelId="{470FEA4C-D4AF-4A95-B752-1C54C8B88441}" type="presParOf" srcId="{C6DB7B01-E2BC-4A72-BA1F-A3D9B437B9F8}" destId="{3C4C76B3-2EA3-4A56-8010-CE1C8F84D6D3}" srcOrd="1" destOrd="0" presId="urn:microsoft.com/office/officeart/2008/layout/VerticalCurvedList"/>
    <dgm:cxn modelId="{C07CB14B-856D-4CA8-B0ED-57DA5306C227}" type="presParOf" srcId="{C6DB7B01-E2BC-4A72-BA1F-A3D9B437B9F8}" destId="{B0ED2105-24A0-45C7-9C91-5F417ED517CC}" srcOrd="2" destOrd="0" presId="urn:microsoft.com/office/officeart/2008/layout/VerticalCurvedList"/>
    <dgm:cxn modelId="{DFED51DF-DAE4-400E-9680-8B4F5F49DD2B}" type="presParOf" srcId="{C6DB7B01-E2BC-4A72-BA1F-A3D9B437B9F8}" destId="{89FCD1FA-133D-496D-850D-163DD5A93242}" srcOrd="3" destOrd="0" presId="urn:microsoft.com/office/officeart/2008/layout/VerticalCurvedList"/>
    <dgm:cxn modelId="{F971E3FF-0BFB-4F3D-A7C7-F45FD32385CD}" type="presParOf" srcId="{080B8E50-6B17-4360-9CB1-E0F790D3E71B}" destId="{42E357BD-8E8F-434C-9343-F3F92C4BBD35}" srcOrd="1" destOrd="0" presId="urn:microsoft.com/office/officeart/2008/layout/VerticalCurvedList"/>
    <dgm:cxn modelId="{2BB9E2DA-3AC2-41CC-B33F-8049FEA004B9}" type="presParOf" srcId="{080B8E50-6B17-4360-9CB1-E0F790D3E71B}" destId="{AA444B0D-3CB6-4709-9AAA-D8EC549EA4DC}" srcOrd="2" destOrd="0" presId="urn:microsoft.com/office/officeart/2008/layout/VerticalCurvedList"/>
    <dgm:cxn modelId="{5503FF28-93E6-4DE1-83DB-06CAD71ED94B}" type="presParOf" srcId="{AA444B0D-3CB6-4709-9AAA-D8EC549EA4DC}" destId="{3E0DEA34-017F-4B11-9D1E-FA0E34F608CD}" srcOrd="0" destOrd="0" presId="urn:microsoft.com/office/officeart/2008/layout/VerticalCurvedList"/>
    <dgm:cxn modelId="{C7EC49EB-48BF-4F35-B2EA-461112B0F23D}" type="presParOf" srcId="{080B8E50-6B17-4360-9CB1-E0F790D3E71B}" destId="{7DA7665E-BD98-4C33-B0F3-95B767DB53F1}" srcOrd="3" destOrd="0" presId="urn:microsoft.com/office/officeart/2008/layout/VerticalCurvedList"/>
    <dgm:cxn modelId="{D3EBA2DA-F330-42F9-ACFD-75B7BF3B1AE3}" type="presParOf" srcId="{080B8E50-6B17-4360-9CB1-E0F790D3E71B}" destId="{E1E02699-9A82-477B-8148-5F59CB13EB0B}" srcOrd="4" destOrd="0" presId="urn:microsoft.com/office/officeart/2008/layout/VerticalCurvedList"/>
    <dgm:cxn modelId="{83A418D8-A399-45B9-A74F-6C42FEC830DF}" type="presParOf" srcId="{E1E02699-9A82-477B-8148-5F59CB13EB0B}" destId="{3F786965-C965-4A08-94DA-9FD354D9FC26}" srcOrd="0" destOrd="0" presId="urn:microsoft.com/office/officeart/2008/layout/VerticalCurvedList"/>
    <dgm:cxn modelId="{68C579E5-FF83-4790-9D77-BFB0C737ECCF}" type="presParOf" srcId="{080B8E50-6B17-4360-9CB1-E0F790D3E71B}" destId="{E9410601-75FB-4779-9BAA-38F1BBDC6996}" srcOrd="5" destOrd="0" presId="urn:microsoft.com/office/officeart/2008/layout/VerticalCurvedList"/>
    <dgm:cxn modelId="{C1AA85D5-B4E5-4235-ABD3-F5880B10B254}" type="presParOf" srcId="{080B8E50-6B17-4360-9CB1-E0F790D3E71B}" destId="{53B7395F-C318-4481-8AB7-343730518C6F}" srcOrd="6" destOrd="0" presId="urn:microsoft.com/office/officeart/2008/layout/VerticalCurvedList"/>
    <dgm:cxn modelId="{427AF62A-2474-4BCE-B2A2-DAA95FF71359}" type="presParOf" srcId="{53B7395F-C318-4481-8AB7-343730518C6F}" destId="{F3E4C666-4806-4F27-AAED-20DF9D826F0F}" srcOrd="0" destOrd="0" presId="urn:microsoft.com/office/officeart/2008/layout/VerticalCurvedList"/>
    <dgm:cxn modelId="{BC37F48C-90A7-4689-B879-A3D5B8030F93}" type="presParOf" srcId="{080B8E50-6B17-4360-9CB1-E0F790D3E71B}" destId="{8B5DAA05-6CC5-4073-9D82-669122357995}" srcOrd="7" destOrd="0" presId="urn:microsoft.com/office/officeart/2008/layout/VerticalCurvedList"/>
    <dgm:cxn modelId="{63492A95-BA0F-49C1-9F80-21B861E5F997}" type="presParOf" srcId="{080B8E50-6B17-4360-9CB1-E0F790D3E71B}" destId="{0A8AAD5B-7B1A-4177-826B-E9FA0F8ACC86}" srcOrd="8" destOrd="0" presId="urn:microsoft.com/office/officeart/2008/layout/VerticalCurvedList"/>
    <dgm:cxn modelId="{A284CC1C-0E35-4EA9-A30A-247A08C8743A}" type="presParOf" srcId="{0A8AAD5B-7B1A-4177-826B-E9FA0F8ACC86}" destId="{8E4FE7D9-D222-4C67-9B4E-F984C8F4B73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B9E6D-9D15-4D73-AF44-A9159AB22ED8}">
      <dsp:nvSpPr>
        <dsp:cNvPr id="0" name=""/>
        <dsp:cNvSpPr/>
      </dsp:nvSpPr>
      <dsp:spPr>
        <a:xfrm>
          <a:off x="211739" y="1536754"/>
          <a:ext cx="10341503" cy="2482163"/>
        </a:xfrm>
        <a:prstGeom prst="rightArrow">
          <a:avLst/>
        </a:prstGeom>
        <a:solidFill>
          <a:schemeClr val="accent4">
            <a:lumMod val="40000"/>
            <a:lumOff val="60000"/>
          </a:schemeClr>
        </a:solidFill>
        <a:ln>
          <a:noFill/>
        </a:ln>
        <a:effectLst/>
      </dsp:spPr>
      <dsp:style>
        <a:lnRef idx="0">
          <a:scrgbClr r="0" g="0" b="0"/>
        </a:lnRef>
        <a:fillRef idx="1">
          <a:scrgbClr r="0" g="0" b="0"/>
        </a:fillRef>
        <a:effectRef idx="0">
          <a:scrgbClr r="0" g="0" b="0"/>
        </a:effectRef>
        <a:fontRef idx="minor"/>
      </dsp:style>
    </dsp:sp>
    <dsp:sp modelId="{F22B399E-E947-4D22-B110-FBA92092E6F6}">
      <dsp:nvSpPr>
        <dsp:cNvPr id="0" name=""/>
        <dsp:cNvSpPr/>
      </dsp:nvSpPr>
      <dsp:spPr>
        <a:xfrm>
          <a:off x="3679" y="1666701"/>
          <a:ext cx="2390582" cy="2222268"/>
        </a:xfrm>
        <a:prstGeom prst="roundRect">
          <a:avLst/>
        </a:prstGeom>
        <a:no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b="1" u="sng" kern="1200" dirty="0" smtClean="0">
              <a:solidFill>
                <a:schemeClr val="accent2">
                  <a:lumMod val="50000"/>
                </a:schemeClr>
              </a:solidFill>
              <a:latin typeface="Palatino Linotype" panose="02040502050505030304" pitchFamily="18" charset="0"/>
            </a:rPr>
            <a:t>Setting Event</a:t>
          </a:r>
        </a:p>
        <a:p>
          <a:pPr lvl="0" algn="l" defTabSz="889000">
            <a:lnSpc>
              <a:spcPct val="90000"/>
            </a:lnSpc>
            <a:spcBef>
              <a:spcPct val="0"/>
            </a:spcBef>
            <a:spcAft>
              <a:spcPct val="35000"/>
            </a:spcAft>
          </a:pPr>
          <a:r>
            <a:rPr lang="en-US" sz="2000" b="0" u="none" kern="1200" dirty="0" smtClean="0">
              <a:solidFill>
                <a:schemeClr val="accent2">
                  <a:lumMod val="50000"/>
                </a:schemeClr>
              </a:solidFill>
              <a:latin typeface="Palatino Linotype" panose="02040502050505030304" pitchFamily="18" charset="0"/>
            </a:rPr>
            <a:t>Poor instruction and few positive adult interactions</a:t>
          </a:r>
          <a:endParaRPr lang="en-US" sz="2000" b="0" u="none" kern="1200" dirty="0">
            <a:solidFill>
              <a:schemeClr val="accent2">
                <a:lumMod val="50000"/>
              </a:schemeClr>
            </a:solidFill>
            <a:latin typeface="Palatino Linotype" panose="02040502050505030304" pitchFamily="18" charset="0"/>
          </a:endParaRPr>
        </a:p>
      </dsp:txBody>
      <dsp:txXfrm>
        <a:off x="112161" y="1775183"/>
        <a:ext cx="2173618" cy="2005304"/>
      </dsp:txXfrm>
    </dsp:sp>
    <dsp:sp modelId="{A5432C56-3120-4BDE-8578-886044CC760C}">
      <dsp:nvSpPr>
        <dsp:cNvPr id="0" name=""/>
        <dsp:cNvSpPr/>
      </dsp:nvSpPr>
      <dsp:spPr>
        <a:xfrm>
          <a:off x="2792692" y="1666701"/>
          <a:ext cx="2390582" cy="2222268"/>
        </a:xfrm>
        <a:prstGeom prst="roundRect">
          <a:avLst/>
        </a:prstGeom>
        <a:no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b="1" u="sng" kern="1200" dirty="0" smtClean="0">
              <a:solidFill>
                <a:schemeClr val="accent2">
                  <a:lumMod val="50000"/>
                </a:schemeClr>
              </a:solidFill>
              <a:latin typeface="Palatino Linotype" panose="02040502050505030304" pitchFamily="18" charset="0"/>
            </a:rPr>
            <a:t>Antecedent</a:t>
          </a:r>
        </a:p>
        <a:p>
          <a:pPr lvl="0" algn="l" defTabSz="889000">
            <a:lnSpc>
              <a:spcPct val="90000"/>
            </a:lnSpc>
            <a:spcBef>
              <a:spcPct val="0"/>
            </a:spcBef>
            <a:spcAft>
              <a:spcPct val="35000"/>
            </a:spcAft>
          </a:pPr>
          <a:r>
            <a:rPr lang="en-US" sz="2000" b="0" u="none" kern="1200" dirty="0" smtClean="0">
              <a:solidFill>
                <a:schemeClr val="accent2">
                  <a:lumMod val="50000"/>
                </a:schemeClr>
              </a:solidFill>
              <a:latin typeface="Palatino Linotype" panose="02040502050505030304" pitchFamily="18" charset="0"/>
            </a:rPr>
            <a:t>Directives and perceptions of neglect, injustice, or illegitimacy</a:t>
          </a:r>
          <a:endParaRPr lang="en-US" sz="2000" b="0" u="none" kern="1200" dirty="0">
            <a:solidFill>
              <a:schemeClr val="accent2">
                <a:lumMod val="50000"/>
              </a:schemeClr>
            </a:solidFill>
            <a:latin typeface="Palatino Linotype" panose="02040502050505030304" pitchFamily="18" charset="0"/>
          </a:endParaRPr>
        </a:p>
      </dsp:txBody>
      <dsp:txXfrm>
        <a:off x="2901174" y="1775183"/>
        <a:ext cx="2173618" cy="2005304"/>
      </dsp:txXfrm>
    </dsp:sp>
    <dsp:sp modelId="{BDC4D46E-B641-44A3-BFEC-F51D8CD497C6}">
      <dsp:nvSpPr>
        <dsp:cNvPr id="0" name=""/>
        <dsp:cNvSpPr/>
      </dsp:nvSpPr>
      <dsp:spPr>
        <a:xfrm>
          <a:off x="5581706" y="1666701"/>
          <a:ext cx="2390582" cy="2222268"/>
        </a:xfrm>
        <a:prstGeom prst="roundRect">
          <a:avLst/>
        </a:prstGeom>
        <a:no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b="1" u="sng" kern="1200" dirty="0" smtClean="0">
              <a:solidFill>
                <a:schemeClr val="accent2">
                  <a:lumMod val="50000"/>
                </a:schemeClr>
              </a:solidFill>
              <a:latin typeface="Palatino Linotype" panose="02040502050505030304" pitchFamily="18" charset="0"/>
            </a:rPr>
            <a:t>Behavior</a:t>
          </a:r>
          <a:endParaRPr lang="en-US" sz="2000" b="0" u="none" kern="1200" dirty="0" smtClean="0">
            <a:solidFill>
              <a:schemeClr val="accent2">
                <a:lumMod val="50000"/>
              </a:schemeClr>
            </a:solidFill>
            <a:latin typeface="Palatino Linotype" panose="02040502050505030304" pitchFamily="18" charset="0"/>
          </a:endParaRPr>
        </a:p>
        <a:p>
          <a:pPr lvl="0" algn="l" defTabSz="889000">
            <a:lnSpc>
              <a:spcPct val="90000"/>
            </a:lnSpc>
            <a:spcBef>
              <a:spcPct val="0"/>
            </a:spcBef>
            <a:spcAft>
              <a:spcPct val="35000"/>
            </a:spcAft>
          </a:pPr>
          <a:r>
            <a:rPr lang="en-US" sz="2000" b="0" u="none" kern="1200" dirty="0" smtClean="0">
              <a:solidFill>
                <a:schemeClr val="accent2">
                  <a:lumMod val="50000"/>
                </a:schemeClr>
              </a:solidFill>
              <a:latin typeface="Palatino Linotype" panose="02040502050505030304" pitchFamily="18" charset="0"/>
            </a:rPr>
            <a:t>Resistance, deviance, attention-seeking, or disengagement</a:t>
          </a:r>
          <a:endParaRPr lang="en-US" sz="2000" b="1" u="sng" kern="1200" dirty="0">
            <a:solidFill>
              <a:schemeClr val="accent2">
                <a:lumMod val="50000"/>
              </a:schemeClr>
            </a:solidFill>
            <a:latin typeface="Palatino Linotype" panose="02040502050505030304" pitchFamily="18" charset="0"/>
          </a:endParaRPr>
        </a:p>
      </dsp:txBody>
      <dsp:txXfrm>
        <a:off x="5690188" y="1775183"/>
        <a:ext cx="2173618" cy="2005304"/>
      </dsp:txXfrm>
    </dsp:sp>
    <dsp:sp modelId="{F8BD9845-7A1A-41EF-A6B8-DE9E4542C566}">
      <dsp:nvSpPr>
        <dsp:cNvPr id="0" name=""/>
        <dsp:cNvSpPr/>
      </dsp:nvSpPr>
      <dsp:spPr>
        <a:xfrm>
          <a:off x="8370719" y="1666701"/>
          <a:ext cx="2390582" cy="2222268"/>
        </a:xfrm>
        <a:prstGeom prst="roundRect">
          <a:avLst/>
        </a:prstGeom>
        <a:no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b="1" u="sng" kern="1200" dirty="0" smtClean="0">
              <a:solidFill>
                <a:schemeClr val="accent2">
                  <a:lumMod val="50000"/>
                </a:schemeClr>
              </a:solidFill>
              <a:latin typeface="Palatino Linotype" panose="02040502050505030304" pitchFamily="18" charset="0"/>
            </a:rPr>
            <a:t>Consequence</a:t>
          </a:r>
          <a:endParaRPr lang="en-US" sz="2000" b="0" u="none" kern="1200" dirty="0" smtClean="0">
            <a:solidFill>
              <a:schemeClr val="accent2">
                <a:lumMod val="50000"/>
              </a:schemeClr>
            </a:solidFill>
            <a:latin typeface="Palatino Linotype" panose="02040502050505030304" pitchFamily="18" charset="0"/>
          </a:endParaRPr>
        </a:p>
        <a:p>
          <a:pPr lvl="0" algn="l" defTabSz="889000">
            <a:lnSpc>
              <a:spcPct val="90000"/>
            </a:lnSpc>
            <a:spcBef>
              <a:spcPct val="0"/>
            </a:spcBef>
            <a:spcAft>
              <a:spcPct val="35000"/>
            </a:spcAft>
          </a:pPr>
          <a:r>
            <a:rPr lang="en-US" sz="2000" b="0" u="none" kern="1200" dirty="0" smtClean="0">
              <a:solidFill>
                <a:schemeClr val="accent2">
                  <a:lumMod val="50000"/>
                </a:schemeClr>
              </a:solidFill>
              <a:latin typeface="Palatino Linotype" panose="02040502050505030304" pitchFamily="18" charset="0"/>
            </a:rPr>
            <a:t>Involuntary compliance and exclusionary discipline</a:t>
          </a:r>
          <a:endParaRPr lang="en-US" sz="2000" b="0" u="none" kern="1200" dirty="0">
            <a:solidFill>
              <a:schemeClr val="accent2">
                <a:lumMod val="50000"/>
              </a:schemeClr>
            </a:solidFill>
            <a:latin typeface="Palatino Linotype" panose="02040502050505030304" pitchFamily="18" charset="0"/>
          </a:endParaRPr>
        </a:p>
      </dsp:txBody>
      <dsp:txXfrm>
        <a:off x="8479201" y="1775183"/>
        <a:ext cx="2173618" cy="20053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B9E6D-9D15-4D73-AF44-A9159AB22ED8}">
      <dsp:nvSpPr>
        <dsp:cNvPr id="0" name=""/>
        <dsp:cNvSpPr/>
      </dsp:nvSpPr>
      <dsp:spPr>
        <a:xfrm>
          <a:off x="211739" y="1536754"/>
          <a:ext cx="10341503" cy="2482163"/>
        </a:xfrm>
        <a:prstGeom prst="rightArrow">
          <a:avLst/>
        </a:prstGeom>
        <a:solidFill>
          <a:srgbClr val="00EA6A"/>
        </a:solidFill>
        <a:ln>
          <a:noFill/>
        </a:ln>
        <a:effectLst/>
      </dsp:spPr>
      <dsp:style>
        <a:lnRef idx="0">
          <a:scrgbClr r="0" g="0" b="0"/>
        </a:lnRef>
        <a:fillRef idx="1">
          <a:scrgbClr r="0" g="0" b="0"/>
        </a:fillRef>
        <a:effectRef idx="0">
          <a:scrgbClr r="0" g="0" b="0"/>
        </a:effectRef>
        <a:fontRef idx="minor"/>
      </dsp:style>
    </dsp:sp>
    <dsp:sp modelId="{F22B399E-E947-4D22-B110-FBA92092E6F6}">
      <dsp:nvSpPr>
        <dsp:cNvPr id="0" name=""/>
        <dsp:cNvSpPr/>
      </dsp:nvSpPr>
      <dsp:spPr>
        <a:xfrm>
          <a:off x="3679" y="1666701"/>
          <a:ext cx="2390582" cy="2222268"/>
        </a:xfrm>
        <a:prstGeom prst="roundRect">
          <a:avLst/>
        </a:prstGeom>
        <a:no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b="1" u="sng" kern="1200" dirty="0" smtClean="0">
              <a:solidFill>
                <a:schemeClr val="accent2">
                  <a:lumMod val="50000"/>
                </a:schemeClr>
              </a:solidFill>
              <a:latin typeface="Palatino Linotype" panose="02040502050505030304" pitchFamily="18" charset="0"/>
            </a:rPr>
            <a:t>Setting Event</a:t>
          </a:r>
        </a:p>
        <a:p>
          <a:pPr lvl="0" algn="l" defTabSz="889000">
            <a:lnSpc>
              <a:spcPct val="90000"/>
            </a:lnSpc>
            <a:spcBef>
              <a:spcPct val="0"/>
            </a:spcBef>
            <a:spcAft>
              <a:spcPct val="35000"/>
            </a:spcAft>
          </a:pPr>
          <a:r>
            <a:rPr lang="en-US" sz="2000" b="0" u="none" kern="1200" dirty="0" smtClean="0">
              <a:solidFill>
                <a:schemeClr val="accent2">
                  <a:lumMod val="50000"/>
                </a:schemeClr>
              </a:solidFill>
              <a:latin typeface="Palatino Linotype" panose="02040502050505030304" pitchFamily="18" charset="0"/>
            </a:rPr>
            <a:t>Engaging instruction and frequent positive adult interactions</a:t>
          </a:r>
          <a:endParaRPr lang="en-US" sz="2000" b="0" u="none" kern="1200" dirty="0">
            <a:solidFill>
              <a:schemeClr val="accent2">
                <a:lumMod val="50000"/>
              </a:schemeClr>
            </a:solidFill>
            <a:latin typeface="Palatino Linotype" panose="02040502050505030304" pitchFamily="18" charset="0"/>
          </a:endParaRPr>
        </a:p>
      </dsp:txBody>
      <dsp:txXfrm>
        <a:off x="112161" y="1775183"/>
        <a:ext cx="2173618" cy="2005304"/>
      </dsp:txXfrm>
    </dsp:sp>
    <dsp:sp modelId="{A5432C56-3120-4BDE-8578-886044CC760C}">
      <dsp:nvSpPr>
        <dsp:cNvPr id="0" name=""/>
        <dsp:cNvSpPr/>
      </dsp:nvSpPr>
      <dsp:spPr>
        <a:xfrm>
          <a:off x="2792692" y="1666701"/>
          <a:ext cx="2390582" cy="2222268"/>
        </a:xfrm>
        <a:prstGeom prst="roundRect">
          <a:avLst/>
        </a:prstGeom>
        <a:no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b="1" u="sng" kern="1200" dirty="0" smtClean="0">
              <a:solidFill>
                <a:schemeClr val="accent2">
                  <a:lumMod val="50000"/>
                </a:schemeClr>
              </a:solidFill>
              <a:latin typeface="Palatino Linotype" panose="02040502050505030304" pitchFamily="18" charset="0"/>
            </a:rPr>
            <a:t>Antecedent</a:t>
          </a:r>
        </a:p>
        <a:p>
          <a:pPr lvl="0" algn="l" defTabSz="889000">
            <a:lnSpc>
              <a:spcPct val="90000"/>
            </a:lnSpc>
            <a:spcBef>
              <a:spcPct val="0"/>
            </a:spcBef>
            <a:spcAft>
              <a:spcPct val="35000"/>
            </a:spcAft>
          </a:pPr>
          <a:r>
            <a:rPr lang="en-US" sz="2000" b="0" u="none" kern="1200" dirty="0" smtClean="0">
              <a:solidFill>
                <a:schemeClr val="accent2">
                  <a:lumMod val="50000"/>
                </a:schemeClr>
              </a:solidFill>
              <a:latin typeface="Palatino Linotype" panose="02040502050505030304" pitchFamily="18" charset="0"/>
            </a:rPr>
            <a:t>Opportunities to respond and perception of fairness</a:t>
          </a:r>
          <a:endParaRPr lang="en-US" sz="2000" b="0" u="none" kern="1200" dirty="0">
            <a:solidFill>
              <a:schemeClr val="accent2">
                <a:lumMod val="50000"/>
              </a:schemeClr>
            </a:solidFill>
            <a:latin typeface="Palatino Linotype" panose="02040502050505030304" pitchFamily="18" charset="0"/>
          </a:endParaRPr>
        </a:p>
      </dsp:txBody>
      <dsp:txXfrm>
        <a:off x="2901174" y="1775183"/>
        <a:ext cx="2173618" cy="2005304"/>
      </dsp:txXfrm>
    </dsp:sp>
    <dsp:sp modelId="{BDC4D46E-B641-44A3-BFEC-F51D8CD497C6}">
      <dsp:nvSpPr>
        <dsp:cNvPr id="0" name=""/>
        <dsp:cNvSpPr/>
      </dsp:nvSpPr>
      <dsp:spPr>
        <a:xfrm>
          <a:off x="5581706" y="1666701"/>
          <a:ext cx="2390582" cy="2222268"/>
        </a:xfrm>
        <a:prstGeom prst="roundRect">
          <a:avLst/>
        </a:prstGeom>
        <a:no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b="1" u="sng" kern="1200" dirty="0" smtClean="0">
              <a:solidFill>
                <a:schemeClr val="accent2">
                  <a:lumMod val="50000"/>
                </a:schemeClr>
              </a:solidFill>
              <a:latin typeface="Palatino Linotype" panose="02040502050505030304" pitchFamily="18" charset="0"/>
            </a:rPr>
            <a:t>Behavior</a:t>
          </a:r>
          <a:endParaRPr lang="en-US" sz="2000" b="0" u="none" kern="1200" dirty="0" smtClean="0">
            <a:solidFill>
              <a:schemeClr val="accent2">
                <a:lumMod val="50000"/>
              </a:schemeClr>
            </a:solidFill>
            <a:latin typeface="Palatino Linotype" panose="02040502050505030304" pitchFamily="18" charset="0"/>
          </a:endParaRPr>
        </a:p>
        <a:p>
          <a:pPr lvl="0" algn="l" defTabSz="889000">
            <a:lnSpc>
              <a:spcPct val="90000"/>
            </a:lnSpc>
            <a:spcBef>
              <a:spcPct val="0"/>
            </a:spcBef>
            <a:spcAft>
              <a:spcPct val="35000"/>
            </a:spcAft>
          </a:pPr>
          <a:r>
            <a:rPr lang="en-US" sz="2000" b="0" u="none" kern="1200" dirty="0" smtClean="0">
              <a:solidFill>
                <a:schemeClr val="accent2">
                  <a:lumMod val="50000"/>
                </a:schemeClr>
              </a:solidFill>
              <a:latin typeface="Palatino Linotype" panose="02040502050505030304" pitchFamily="18" charset="0"/>
            </a:rPr>
            <a:t>Pro-social skills and human error</a:t>
          </a:r>
          <a:endParaRPr lang="en-US" sz="2000" b="1" u="sng" kern="1200" dirty="0">
            <a:solidFill>
              <a:schemeClr val="accent2">
                <a:lumMod val="50000"/>
              </a:schemeClr>
            </a:solidFill>
            <a:latin typeface="Palatino Linotype" panose="02040502050505030304" pitchFamily="18" charset="0"/>
          </a:endParaRPr>
        </a:p>
      </dsp:txBody>
      <dsp:txXfrm>
        <a:off x="5690188" y="1775183"/>
        <a:ext cx="2173618" cy="2005304"/>
      </dsp:txXfrm>
    </dsp:sp>
    <dsp:sp modelId="{F8BD9845-7A1A-41EF-A6B8-DE9E4542C566}">
      <dsp:nvSpPr>
        <dsp:cNvPr id="0" name=""/>
        <dsp:cNvSpPr/>
      </dsp:nvSpPr>
      <dsp:spPr>
        <a:xfrm>
          <a:off x="8370719" y="1666701"/>
          <a:ext cx="2390582" cy="2222268"/>
        </a:xfrm>
        <a:prstGeom prst="roundRect">
          <a:avLst/>
        </a:prstGeom>
        <a:noFill/>
        <a:ln w="12700" cap="flat" cmpd="sng" algn="ctr">
          <a:solidFill>
            <a:schemeClr val="accent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ctr" defTabSz="889000">
            <a:lnSpc>
              <a:spcPct val="90000"/>
            </a:lnSpc>
            <a:spcBef>
              <a:spcPct val="0"/>
            </a:spcBef>
            <a:spcAft>
              <a:spcPct val="35000"/>
            </a:spcAft>
          </a:pPr>
          <a:r>
            <a:rPr lang="en-US" sz="2000" b="1" u="sng" kern="1200" dirty="0" smtClean="0">
              <a:solidFill>
                <a:schemeClr val="accent2">
                  <a:lumMod val="50000"/>
                </a:schemeClr>
              </a:solidFill>
              <a:latin typeface="Palatino Linotype" panose="02040502050505030304" pitchFamily="18" charset="0"/>
            </a:rPr>
            <a:t>Consequence</a:t>
          </a:r>
          <a:endParaRPr lang="en-US" sz="2000" b="0" u="none" kern="1200" dirty="0" smtClean="0">
            <a:solidFill>
              <a:schemeClr val="accent2">
                <a:lumMod val="50000"/>
              </a:schemeClr>
            </a:solidFill>
            <a:latin typeface="Palatino Linotype" panose="02040502050505030304" pitchFamily="18" charset="0"/>
          </a:endParaRPr>
        </a:p>
        <a:p>
          <a:pPr lvl="0" algn="l" defTabSz="889000">
            <a:lnSpc>
              <a:spcPct val="90000"/>
            </a:lnSpc>
            <a:spcBef>
              <a:spcPct val="0"/>
            </a:spcBef>
            <a:spcAft>
              <a:spcPct val="35000"/>
            </a:spcAft>
          </a:pPr>
          <a:r>
            <a:rPr lang="en-US" sz="2000" b="0" u="none" kern="1200" dirty="0" smtClean="0">
              <a:solidFill>
                <a:schemeClr val="accent2">
                  <a:lumMod val="50000"/>
                </a:schemeClr>
              </a:solidFill>
              <a:latin typeface="Palatino Linotype" panose="02040502050505030304" pitchFamily="18" charset="0"/>
            </a:rPr>
            <a:t>Positive feedback and instructional discipline</a:t>
          </a:r>
          <a:endParaRPr lang="en-US" sz="2000" b="0" u="none" kern="1200" dirty="0">
            <a:solidFill>
              <a:schemeClr val="accent2">
                <a:lumMod val="50000"/>
              </a:schemeClr>
            </a:solidFill>
            <a:latin typeface="Palatino Linotype" panose="02040502050505030304" pitchFamily="18" charset="0"/>
          </a:endParaRPr>
        </a:p>
      </dsp:txBody>
      <dsp:txXfrm>
        <a:off x="8479201" y="1775183"/>
        <a:ext cx="2173618" cy="20053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C76B3-2EA3-4A56-8010-CE1C8F84D6D3}">
      <dsp:nvSpPr>
        <dsp:cNvPr id="0" name=""/>
        <dsp:cNvSpPr/>
      </dsp:nvSpPr>
      <dsp:spPr>
        <a:xfrm>
          <a:off x="-4984844" y="-763775"/>
          <a:ext cx="5936712" cy="5936712"/>
        </a:xfrm>
        <a:prstGeom prst="blockArc">
          <a:avLst>
            <a:gd name="adj1" fmla="val 18900000"/>
            <a:gd name="adj2" fmla="val 2700000"/>
            <a:gd name="adj3" fmla="val 364"/>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E357BD-8E8F-434C-9343-F3F92C4BBD35}">
      <dsp:nvSpPr>
        <dsp:cNvPr id="0" name=""/>
        <dsp:cNvSpPr/>
      </dsp:nvSpPr>
      <dsp:spPr>
        <a:xfrm>
          <a:off x="498443" y="338976"/>
          <a:ext cx="9673639" cy="67830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8405"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latin typeface="Segoe UI Light" panose="020B0502040204020203" pitchFamily="34" charset="0"/>
              <a:cs typeface="Segoe UI Light" panose="020B0502040204020203" pitchFamily="34" charset="0"/>
            </a:rPr>
            <a:t>RCW 28A.600.020(3) educators </a:t>
          </a:r>
          <a:r>
            <a:rPr lang="en-US" sz="1700" b="1" kern="1200" dirty="0" smtClean="0">
              <a:latin typeface="Segoe UI Light" panose="020B0502040204020203" pitchFamily="34" charset="0"/>
              <a:cs typeface="Segoe UI Light" panose="020B0502040204020203" pitchFamily="34" charset="0"/>
            </a:rPr>
            <a:t>“make every reasonable attempt to involve the parent or guardian and the student in the resolution of student discipline” </a:t>
          </a:r>
          <a:endParaRPr lang="en-US" sz="1700" kern="1200" dirty="0" smtClean="0">
            <a:latin typeface="Segoe UI Light" panose="020B0502040204020203" pitchFamily="34" charset="0"/>
            <a:cs typeface="Segoe UI Light" panose="020B0502040204020203" pitchFamily="34" charset="0"/>
          </a:endParaRPr>
        </a:p>
      </dsp:txBody>
      <dsp:txXfrm>
        <a:off x="498443" y="338976"/>
        <a:ext cx="9673639" cy="678305"/>
      </dsp:txXfrm>
    </dsp:sp>
    <dsp:sp modelId="{3E0DEA34-017F-4B11-9D1E-FA0E34F608CD}">
      <dsp:nvSpPr>
        <dsp:cNvPr id="0" name=""/>
        <dsp:cNvSpPr/>
      </dsp:nvSpPr>
      <dsp:spPr>
        <a:xfrm>
          <a:off x="74502" y="254188"/>
          <a:ext cx="847881" cy="847881"/>
        </a:xfrm>
        <a:prstGeom prst="ellipse">
          <a:avLst/>
        </a:prstGeom>
        <a:blipFill rotWithShape="0">
          <a:blip xmlns:r="http://schemas.openxmlformats.org/officeDocument/2006/relationships" r:embed="rId1">
            <a:duotone>
              <a:schemeClr val="accent2">
                <a:shade val="45000"/>
                <a:satMod val="135000"/>
              </a:schemeClr>
              <a:prstClr val="white"/>
            </a:duotone>
          </a:blip>
          <a:stretch>
            <a:fillRect/>
          </a:stretch>
        </a:blipFill>
        <a:ln w="1270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sp>
    <dsp:sp modelId="{7DA7665E-BD98-4C33-B0F3-95B767DB53F1}">
      <dsp:nvSpPr>
        <dsp:cNvPr id="0" name=""/>
        <dsp:cNvSpPr/>
      </dsp:nvSpPr>
      <dsp:spPr>
        <a:xfrm>
          <a:off x="887331" y="1356610"/>
          <a:ext cx="9284751" cy="67830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8405"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latin typeface="Segoe UI Light" panose="020B0502040204020203" pitchFamily="34" charset="0"/>
              <a:cs typeface="Segoe UI Light" panose="020B0502040204020203" pitchFamily="34" charset="0"/>
            </a:rPr>
            <a:t>District procedures </a:t>
          </a:r>
          <a:r>
            <a:rPr lang="en-US" sz="1700" b="1" kern="1200" dirty="0" smtClean="0">
              <a:latin typeface="Segoe UI Light" panose="020B0502040204020203" pitchFamily="34" charset="0"/>
              <a:cs typeface="Segoe UI Light" panose="020B0502040204020203" pitchFamily="34" charset="0"/>
            </a:rPr>
            <a:t>“shall be developed with the participation of parents and the community” </a:t>
          </a:r>
        </a:p>
      </dsp:txBody>
      <dsp:txXfrm>
        <a:off x="887331" y="1356610"/>
        <a:ext cx="9284751" cy="678305"/>
      </dsp:txXfrm>
    </dsp:sp>
    <dsp:sp modelId="{3F786965-C965-4A08-94DA-9FD354D9FC26}">
      <dsp:nvSpPr>
        <dsp:cNvPr id="0" name=""/>
        <dsp:cNvSpPr/>
      </dsp:nvSpPr>
      <dsp:spPr>
        <a:xfrm>
          <a:off x="463390" y="1271822"/>
          <a:ext cx="847881" cy="847881"/>
        </a:xfrm>
        <a:prstGeom prst="ellipse">
          <a:avLst/>
        </a:prstGeom>
        <a:blipFill rotWithShape="0">
          <a:blip xmlns:r="http://schemas.openxmlformats.org/officeDocument/2006/relationships" r:embed="rId2">
            <a:duotone>
              <a:schemeClr val="accent3">
                <a:shade val="45000"/>
                <a:satMod val="135000"/>
              </a:schemeClr>
              <a:prstClr val="white"/>
            </a:duotone>
          </a:blip>
          <a:stretch>
            <a:fillRect/>
          </a:stretch>
        </a:blip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410601-75FB-4779-9BAA-38F1BBDC6996}">
      <dsp:nvSpPr>
        <dsp:cNvPr id="0" name=""/>
        <dsp:cNvSpPr/>
      </dsp:nvSpPr>
      <dsp:spPr>
        <a:xfrm>
          <a:off x="887331" y="2374245"/>
          <a:ext cx="9284751" cy="67830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8405" tIns="43180" rIns="43180" bIns="43180" numCol="1" spcCol="1270" anchor="ctr" anchorCtr="0">
          <a:noAutofit/>
        </a:bodyPr>
        <a:lstStyle/>
        <a:p>
          <a:pPr lvl="0" algn="l" defTabSz="755650">
            <a:lnSpc>
              <a:spcPct val="90000"/>
            </a:lnSpc>
            <a:spcBef>
              <a:spcPct val="0"/>
            </a:spcBef>
            <a:spcAft>
              <a:spcPct val="35000"/>
            </a:spcAft>
          </a:pPr>
          <a:r>
            <a:rPr lang="en-US" sz="1700" b="1" kern="1200" dirty="0" smtClean="0">
              <a:latin typeface="Segoe UI Light" panose="020B0502040204020203" pitchFamily="34" charset="0"/>
              <a:cs typeface="Segoe UI Light" panose="020B0502040204020203" pitchFamily="34" charset="0"/>
            </a:rPr>
            <a:t>“must provide for early involvement of parents in attempts to improve the student's behavior.”</a:t>
          </a:r>
          <a:endParaRPr lang="en-US" sz="1700" kern="1200" dirty="0"/>
        </a:p>
      </dsp:txBody>
      <dsp:txXfrm>
        <a:off x="887331" y="2374245"/>
        <a:ext cx="9284751" cy="678305"/>
      </dsp:txXfrm>
    </dsp:sp>
    <dsp:sp modelId="{F3E4C666-4806-4F27-AAED-20DF9D826F0F}">
      <dsp:nvSpPr>
        <dsp:cNvPr id="0" name=""/>
        <dsp:cNvSpPr/>
      </dsp:nvSpPr>
      <dsp:spPr>
        <a:xfrm>
          <a:off x="463390" y="2289456"/>
          <a:ext cx="847881" cy="847881"/>
        </a:xfrm>
        <a:prstGeom prst="ellipse">
          <a:avLst/>
        </a:prstGeom>
        <a:blipFill dpi="0" rotWithShape="0">
          <a:blip xmlns:r="http://schemas.openxmlformats.org/officeDocument/2006/relationships" r:embed="rId3">
            <a:duotone>
              <a:schemeClr val="accent4">
                <a:shade val="45000"/>
                <a:satMod val="135000"/>
              </a:schemeClr>
              <a:prstClr val="white"/>
            </a:duotone>
          </a:blip>
          <a:srcRect/>
          <a:stretch>
            <a:fillRect l="16398" t="5198" r="16398" b="5198"/>
          </a:stretch>
        </a:blip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5DAA05-6CC5-4073-9D82-669122357995}">
      <dsp:nvSpPr>
        <dsp:cNvPr id="0" name=""/>
        <dsp:cNvSpPr/>
      </dsp:nvSpPr>
      <dsp:spPr>
        <a:xfrm>
          <a:off x="498443" y="3391879"/>
          <a:ext cx="9673639" cy="67830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8405" tIns="43180" rIns="43180" bIns="43180" numCol="1" spcCol="1270" anchor="ctr" anchorCtr="0">
          <a:noAutofit/>
        </a:bodyPr>
        <a:lstStyle/>
        <a:p>
          <a:pPr lvl="0" algn="l" defTabSz="755650">
            <a:lnSpc>
              <a:spcPct val="90000"/>
            </a:lnSpc>
            <a:spcBef>
              <a:spcPct val="0"/>
            </a:spcBef>
            <a:spcAft>
              <a:spcPct val="35000"/>
            </a:spcAft>
          </a:pPr>
          <a:r>
            <a:rPr lang="en-US" sz="1700" kern="1200" dirty="0" smtClean="0">
              <a:latin typeface="Segoe UI Light" panose="020B0502040204020203" pitchFamily="34" charset="0"/>
              <a:cs typeface="Segoe UI Light" panose="020B0502040204020203" pitchFamily="34" charset="0"/>
            </a:rPr>
            <a:t>RCW 28A.320.211(3) School districts, </a:t>
          </a:r>
          <a:r>
            <a:rPr lang="en-US" sz="1700" b="1" kern="1200" dirty="0" smtClean="0">
              <a:latin typeface="Segoe UI Light" panose="020B0502040204020203" pitchFamily="34" charset="0"/>
              <a:cs typeface="Segoe UI Light" panose="020B0502040204020203" pitchFamily="34" charset="0"/>
            </a:rPr>
            <a:t>in consultation with </a:t>
          </a:r>
          <a:r>
            <a:rPr lang="en-US" sz="1700" kern="1200" dirty="0" smtClean="0">
              <a:latin typeface="Segoe UI Light" panose="020B0502040204020203" pitchFamily="34" charset="0"/>
              <a:cs typeface="Segoe UI Light" panose="020B0502040204020203" pitchFamily="34" charset="0"/>
            </a:rPr>
            <a:t>school district staff, students, </a:t>
          </a:r>
          <a:r>
            <a:rPr lang="en-US" sz="1700" b="1" kern="1200" dirty="0" smtClean="0">
              <a:latin typeface="Segoe UI Light" panose="020B0502040204020203" pitchFamily="34" charset="0"/>
              <a:cs typeface="Segoe UI Light" panose="020B0502040204020203" pitchFamily="34" charset="0"/>
            </a:rPr>
            <a:t>families, and the community</a:t>
          </a:r>
          <a:r>
            <a:rPr lang="en-US" sz="1700" kern="1200" dirty="0" smtClean="0">
              <a:latin typeface="Segoe UI Light" panose="020B0502040204020203" pitchFamily="34" charset="0"/>
              <a:cs typeface="Segoe UI Light" panose="020B0502040204020203" pitchFamily="34" charset="0"/>
            </a:rPr>
            <a:t>, shall periodically review and </a:t>
          </a:r>
          <a:r>
            <a:rPr lang="en-US" sz="1700" b="1" kern="1200" dirty="0" smtClean="0">
              <a:latin typeface="Segoe UI Light" panose="020B0502040204020203" pitchFamily="34" charset="0"/>
              <a:cs typeface="Segoe UI Light" panose="020B0502040204020203" pitchFamily="34" charset="0"/>
            </a:rPr>
            <a:t>update their discipline rules, policies, and procedures</a:t>
          </a:r>
          <a:r>
            <a:rPr lang="en-US" sz="1700" kern="1200" dirty="0" smtClean="0">
              <a:latin typeface="Segoe UI Light" panose="020B0502040204020203" pitchFamily="34" charset="0"/>
              <a:cs typeface="Segoe UI Light" panose="020B0502040204020203" pitchFamily="34" charset="0"/>
            </a:rPr>
            <a:t>.</a:t>
          </a:r>
          <a:endParaRPr lang="en-US" sz="1700" kern="1200" dirty="0">
            <a:latin typeface="Segoe UI Light" panose="020B0502040204020203" pitchFamily="34" charset="0"/>
            <a:cs typeface="Segoe UI Light" panose="020B0502040204020203" pitchFamily="34" charset="0"/>
          </a:endParaRPr>
        </a:p>
      </dsp:txBody>
      <dsp:txXfrm>
        <a:off x="498443" y="3391879"/>
        <a:ext cx="9673639" cy="678305"/>
      </dsp:txXfrm>
    </dsp:sp>
    <dsp:sp modelId="{8E4FE7D9-D222-4C67-9B4E-F984C8F4B73B}">
      <dsp:nvSpPr>
        <dsp:cNvPr id="0" name=""/>
        <dsp:cNvSpPr/>
      </dsp:nvSpPr>
      <dsp:spPr>
        <a:xfrm>
          <a:off x="74502" y="3307091"/>
          <a:ext cx="847881" cy="847881"/>
        </a:xfrm>
        <a:prstGeom prst="ellipse">
          <a:avLst/>
        </a:prstGeom>
        <a:blipFill rotWithShape="0">
          <a:blip xmlns:r="http://schemas.openxmlformats.org/officeDocument/2006/relationships" r:embed="rId4">
            <a:duotone>
              <a:schemeClr val="accent5">
                <a:shade val="45000"/>
                <a:satMod val="135000"/>
              </a:schemeClr>
              <a:prstClr val="white"/>
            </a:duotone>
          </a:blip>
          <a:stretch>
            <a:fillRect/>
          </a:stretch>
        </a:blip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B6BEF2B-FA75-4FE5-83E7-B1FE3E8988F5}" type="datetimeFigureOut">
              <a:rPr lang="en-US" smtClean="0"/>
              <a:t>8/19/2019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6D62A2A-84A8-41AF-8D81-702F7CDCE6C3}" type="slidenum">
              <a:rPr lang="en-US" smtClean="0"/>
              <a:t>‹#›</a:t>
            </a:fld>
            <a:endParaRPr lang="en-US"/>
          </a:p>
        </p:txBody>
      </p:sp>
    </p:spTree>
    <p:extLst>
      <p:ext uri="{BB962C8B-B14F-4D97-AF65-F5344CB8AC3E}">
        <p14:creationId xmlns:p14="http://schemas.microsoft.com/office/powerpoint/2010/main" val="1202213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12B79E4-ABEE-48B5-934C-A05F18B350D0}" type="datetimeFigureOut">
              <a:rPr lang="en-US" smtClean="0"/>
              <a:t>8/19/2019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881032E-8435-4810-B872-D429860A9133}" type="slidenum">
              <a:rPr lang="en-US" smtClean="0"/>
              <a:t>‹#›</a:t>
            </a:fld>
            <a:endParaRPr lang="en-US"/>
          </a:p>
        </p:txBody>
      </p:sp>
    </p:spTree>
    <p:extLst>
      <p:ext uri="{BB962C8B-B14F-4D97-AF65-F5344CB8AC3E}">
        <p14:creationId xmlns:p14="http://schemas.microsoft.com/office/powerpoint/2010/main" val="1573279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5</a:t>
            </a:fld>
            <a:endParaRPr lang="en-US"/>
          </a:p>
        </p:txBody>
      </p:sp>
    </p:spTree>
    <p:extLst>
      <p:ext uri="{BB962C8B-B14F-4D97-AF65-F5344CB8AC3E}">
        <p14:creationId xmlns:p14="http://schemas.microsoft.com/office/powerpoint/2010/main" val="157446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15</a:t>
            </a:fld>
            <a:endParaRPr lang="en-US"/>
          </a:p>
        </p:txBody>
      </p:sp>
    </p:spTree>
    <p:extLst>
      <p:ext uri="{BB962C8B-B14F-4D97-AF65-F5344CB8AC3E}">
        <p14:creationId xmlns:p14="http://schemas.microsoft.com/office/powerpoint/2010/main" val="3776940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16</a:t>
            </a:fld>
            <a:endParaRPr lang="en-US"/>
          </a:p>
        </p:txBody>
      </p:sp>
    </p:spTree>
    <p:extLst>
      <p:ext uri="{BB962C8B-B14F-4D97-AF65-F5344CB8AC3E}">
        <p14:creationId xmlns:p14="http://schemas.microsoft.com/office/powerpoint/2010/main" val="27737872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17</a:t>
            </a:fld>
            <a:endParaRPr lang="en-US"/>
          </a:p>
        </p:txBody>
      </p:sp>
    </p:spTree>
    <p:extLst>
      <p:ext uri="{BB962C8B-B14F-4D97-AF65-F5344CB8AC3E}">
        <p14:creationId xmlns:p14="http://schemas.microsoft.com/office/powerpoint/2010/main" val="14759213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18</a:t>
            </a:fld>
            <a:endParaRPr lang="en-US"/>
          </a:p>
        </p:txBody>
      </p:sp>
    </p:spTree>
    <p:extLst>
      <p:ext uri="{BB962C8B-B14F-4D97-AF65-F5344CB8AC3E}">
        <p14:creationId xmlns:p14="http://schemas.microsoft.com/office/powerpoint/2010/main" val="2633710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19</a:t>
            </a:fld>
            <a:endParaRPr lang="en-US"/>
          </a:p>
        </p:txBody>
      </p:sp>
    </p:spTree>
    <p:extLst>
      <p:ext uri="{BB962C8B-B14F-4D97-AF65-F5344CB8AC3E}">
        <p14:creationId xmlns:p14="http://schemas.microsoft.com/office/powerpoint/2010/main" val="2831315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20</a:t>
            </a:fld>
            <a:endParaRPr lang="en-US"/>
          </a:p>
        </p:txBody>
      </p:sp>
    </p:spTree>
    <p:extLst>
      <p:ext uri="{BB962C8B-B14F-4D97-AF65-F5344CB8AC3E}">
        <p14:creationId xmlns:p14="http://schemas.microsoft.com/office/powerpoint/2010/main" val="3026655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21</a:t>
            </a:fld>
            <a:endParaRPr lang="en-US"/>
          </a:p>
        </p:txBody>
      </p:sp>
    </p:spTree>
    <p:extLst>
      <p:ext uri="{BB962C8B-B14F-4D97-AF65-F5344CB8AC3E}">
        <p14:creationId xmlns:p14="http://schemas.microsoft.com/office/powerpoint/2010/main" val="3023306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22</a:t>
            </a:fld>
            <a:endParaRPr lang="en-US"/>
          </a:p>
        </p:txBody>
      </p:sp>
    </p:spTree>
    <p:extLst>
      <p:ext uri="{BB962C8B-B14F-4D97-AF65-F5344CB8AC3E}">
        <p14:creationId xmlns:p14="http://schemas.microsoft.com/office/powerpoint/2010/main" val="914512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23</a:t>
            </a:fld>
            <a:endParaRPr lang="en-US"/>
          </a:p>
        </p:txBody>
      </p:sp>
    </p:spTree>
    <p:extLst>
      <p:ext uri="{BB962C8B-B14F-4D97-AF65-F5344CB8AC3E}">
        <p14:creationId xmlns:p14="http://schemas.microsoft.com/office/powerpoint/2010/main" val="1547922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Image: https://farm5.staticflickr.com/4071/4459735887_dbfe19bbd8.jpg</a:t>
            </a:r>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24</a:t>
            </a:fld>
            <a:endParaRPr lang="en-US"/>
          </a:p>
        </p:txBody>
      </p:sp>
    </p:spTree>
    <p:extLst>
      <p:ext uri="{BB962C8B-B14F-4D97-AF65-F5344CB8AC3E}">
        <p14:creationId xmlns:p14="http://schemas.microsoft.com/office/powerpoint/2010/main" val="646458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6</a:t>
            </a:fld>
            <a:endParaRPr lang="en-US"/>
          </a:p>
        </p:txBody>
      </p:sp>
    </p:spTree>
    <p:extLst>
      <p:ext uri="{BB962C8B-B14F-4D97-AF65-F5344CB8AC3E}">
        <p14:creationId xmlns:p14="http://schemas.microsoft.com/office/powerpoint/2010/main" val="1933881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26</a:t>
            </a:fld>
            <a:endParaRPr lang="en-US"/>
          </a:p>
        </p:txBody>
      </p:sp>
    </p:spTree>
    <p:extLst>
      <p:ext uri="{BB962C8B-B14F-4D97-AF65-F5344CB8AC3E}">
        <p14:creationId xmlns:p14="http://schemas.microsoft.com/office/powerpoint/2010/main" val="3872398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27</a:t>
            </a:fld>
            <a:endParaRPr lang="en-US"/>
          </a:p>
        </p:txBody>
      </p:sp>
    </p:spTree>
    <p:extLst>
      <p:ext uri="{BB962C8B-B14F-4D97-AF65-F5344CB8AC3E}">
        <p14:creationId xmlns:p14="http://schemas.microsoft.com/office/powerpoint/2010/main" val="1508940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881032E-8435-4810-B872-D429860A9133}" type="slidenum">
              <a:rPr lang="en-US" smtClean="0"/>
              <a:t>28</a:t>
            </a:fld>
            <a:endParaRPr lang="en-US"/>
          </a:p>
        </p:txBody>
      </p:sp>
    </p:spTree>
    <p:extLst>
      <p:ext uri="{BB962C8B-B14F-4D97-AF65-F5344CB8AC3E}">
        <p14:creationId xmlns:p14="http://schemas.microsoft.com/office/powerpoint/2010/main" val="3949913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29</a:t>
            </a:fld>
            <a:endParaRPr lang="en-US"/>
          </a:p>
        </p:txBody>
      </p:sp>
    </p:spTree>
    <p:extLst>
      <p:ext uri="{BB962C8B-B14F-4D97-AF65-F5344CB8AC3E}">
        <p14:creationId xmlns:p14="http://schemas.microsoft.com/office/powerpoint/2010/main" val="2950732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30</a:t>
            </a:fld>
            <a:endParaRPr lang="en-US"/>
          </a:p>
        </p:txBody>
      </p:sp>
    </p:spTree>
    <p:extLst>
      <p:ext uri="{BB962C8B-B14F-4D97-AF65-F5344CB8AC3E}">
        <p14:creationId xmlns:p14="http://schemas.microsoft.com/office/powerpoint/2010/main" val="25977930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31</a:t>
            </a:fld>
            <a:endParaRPr lang="en-US"/>
          </a:p>
        </p:txBody>
      </p:sp>
    </p:spTree>
    <p:extLst>
      <p:ext uri="{BB962C8B-B14F-4D97-AF65-F5344CB8AC3E}">
        <p14:creationId xmlns:p14="http://schemas.microsoft.com/office/powerpoint/2010/main" val="2178664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https://www.youtube.com/watch?v=f8nkcRMZKV4&amp;feature=youtu.be</a:t>
            </a:r>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32</a:t>
            </a:fld>
            <a:endParaRPr lang="en-US"/>
          </a:p>
        </p:txBody>
      </p:sp>
    </p:spTree>
    <p:extLst>
      <p:ext uri="{BB962C8B-B14F-4D97-AF65-F5344CB8AC3E}">
        <p14:creationId xmlns:p14="http://schemas.microsoft.com/office/powerpoint/2010/main" val="1298786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https://farm5.staticflickr.com/4071/4459735887_dbfe19bbd8.jpg</a:t>
            </a:r>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33</a:t>
            </a:fld>
            <a:endParaRPr lang="en-US"/>
          </a:p>
        </p:txBody>
      </p:sp>
    </p:spTree>
    <p:extLst>
      <p:ext uri="{BB962C8B-B14F-4D97-AF65-F5344CB8AC3E}">
        <p14:creationId xmlns:p14="http://schemas.microsoft.com/office/powerpoint/2010/main" val="3342393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881032E-8435-4810-B872-D429860A9133}" type="slidenum">
              <a:rPr lang="en-US" smtClean="0"/>
              <a:t>35</a:t>
            </a:fld>
            <a:endParaRPr lang="en-US"/>
          </a:p>
        </p:txBody>
      </p:sp>
    </p:spTree>
    <p:extLst>
      <p:ext uri="{BB962C8B-B14F-4D97-AF65-F5344CB8AC3E}">
        <p14:creationId xmlns:p14="http://schemas.microsoft.com/office/powerpoint/2010/main" val="35091349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36</a:t>
            </a:fld>
            <a:endParaRPr lang="en-US"/>
          </a:p>
        </p:txBody>
      </p:sp>
    </p:spTree>
    <p:extLst>
      <p:ext uri="{BB962C8B-B14F-4D97-AF65-F5344CB8AC3E}">
        <p14:creationId xmlns:p14="http://schemas.microsoft.com/office/powerpoint/2010/main" val="3069140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7</a:t>
            </a:fld>
            <a:endParaRPr lang="en-US"/>
          </a:p>
        </p:txBody>
      </p:sp>
    </p:spTree>
    <p:extLst>
      <p:ext uri="{BB962C8B-B14F-4D97-AF65-F5344CB8AC3E}">
        <p14:creationId xmlns:p14="http://schemas.microsoft.com/office/powerpoint/2010/main" val="2048571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881032E-8435-4810-B872-D429860A9133}" type="slidenum">
              <a:rPr lang="en-US" smtClean="0"/>
              <a:t>37</a:t>
            </a:fld>
            <a:endParaRPr lang="en-US"/>
          </a:p>
        </p:txBody>
      </p:sp>
    </p:spTree>
    <p:extLst>
      <p:ext uri="{BB962C8B-B14F-4D97-AF65-F5344CB8AC3E}">
        <p14:creationId xmlns:p14="http://schemas.microsoft.com/office/powerpoint/2010/main" val="22848965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38</a:t>
            </a:fld>
            <a:endParaRPr lang="en-US"/>
          </a:p>
        </p:txBody>
      </p:sp>
    </p:spTree>
    <p:extLst>
      <p:ext uri="{BB962C8B-B14F-4D97-AF65-F5344CB8AC3E}">
        <p14:creationId xmlns:p14="http://schemas.microsoft.com/office/powerpoint/2010/main" val="5707742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39</a:t>
            </a:fld>
            <a:endParaRPr lang="en-US"/>
          </a:p>
        </p:txBody>
      </p:sp>
    </p:spTree>
    <p:extLst>
      <p:ext uri="{BB962C8B-B14F-4D97-AF65-F5344CB8AC3E}">
        <p14:creationId xmlns:p14="http://schemas.microsoft.com/office/powerpoint/2010/main" val="30400290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40</a:t>
            </a:fld>
            <a:endParaRPr lang="en-US"/>
          </a:p>
        </p:txBody>
      </p:sp>
    </p:spTree>
    <p:extLst>
      <p:ext uri="{BB962C8B-B14F-4D97-AF65-F5344CB8AC3E}">
        <p14:creationId xmlns:p14="http://schemas.microsoft.com/office/powerpoint/2010/main" val="12452306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41</a:t>
            </a:fld>
            <a:endParaRPr lang="en-US"/>
          </a:p>
        </p:txBody>
      </p:sp>
    </p:spTree>
    <p:extLst>
      <p:ext uri="{BB962C8B-B14F-4D97-AF65-F5344CB8AC3E}">
        <p14:creationId xmlns:p14="http://schemas.microsoft.com/office/powerpoint/2010/main" val="14214197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42</a:t>
            </a:fld>
            <a:endParaRPr lang="en-US"/>
          </a:p>
        </p:txBody>
      </p:sp>
    </p:spTree>
    <p:extLst>
      <p:ext uri="{BB962C8B-B14F-4D97-AF65-F5344CB8AC3E}">
        <p14:creationId xmlns:p14="http://schemas.microsoft.com/office/powerpoint/2010/main" val="42636284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a:t>
            </a:r>
            <a:r>
              <a:rPr lang="en-US" dirty="0" smtClean="0"/>
              <a:t>://www.youtube.com/watch?v=vyQdOLl6d2c</a:t>
            </a:r>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43</a:t>
            </a:fld>
            <a:endParaRPr lang="en-US"/>
          </a:p>
        </p:txBody>
      </p:sp>
    </p:spTree>
    <p:extLst>
      <p:ext uri="{BB962C8B-B14F-4D97-AF65-F5344CB8AC3E}">
        <p14:creationId xmlns:p14="http://schemas.microsoft.com/office/powerpoint/2010/main" val="3035426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https://farm5.staticflickr.com/4071/4459735887_dbfe19bbd8.jpg</a:t>
            </a:r>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44</a:t>
            </a:fld>
            <a:endParaRPr lang="en-US"/>
          </a:p>
        </p:txBody>
      </p:sp>
    </p:spTree>
    <p:extLst>
      <p:ext uri="{BB962C8B-B14F-4D97-AF65-F5344CB8AC3E}">
        <p14:creationId xmlns:p14="http://schemas.microsoft.com/office/powerpoint/2010/main" val="13055393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46</a:t>
            </a:fld>
            <a:endParaRPr lang="en-US"/>
          </a:p>
        </p:txBody>
      </p:sp>
    </p:spTree>
    <p:extLst>
      <p:ext uri="{BB962C8B-B14F-4D97-AF65-F5344CB8AC3E}">
        <p14:creationId xmlns:p14="http://schemas.microsoft.com/office/powerpoint/2010/main" val="24042532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47</a:t>
            </a:fld>
            <a:endParaRPr lang="en-US"/>
          </a:p>
        </p:txBody>
      </p:sp>
    </p:spTree>
    <p:extLst>
      <p:ext uri="{BB962C8B-B14F-4D97-AF65-F5344CB8AC3E}">
        <p14:creationId xmlns:p14="http://schemas.microsoft.com/office/powerpoint/2010/main" val="555951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8</a:t>
            </a:fld>
            <a:endParaRPr lang="en-US"/>
          </a:p>
        </p:txBody>
      </p:sp>
    </p:spTree>
    <p:extLst>
      <p:ext uri="{BB962C8B-B14F-4D97-AF65-F5344CB8AC3E}">
        <p14:creationId xmlns:p14="http://schemas.microsoft.com/office/powerpoint/2010/main" val="40951285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881032E-8435-4810-B872-D429860A9133}" type="slidenum">
              <a:rPr lang="en-US" smtClean="0"/>
              <a:t>48</a:t>
            </a:fld>
            <a:endParaRPr lang="en-US"/>
          </a:p>
        </p:txBody>
      </p:sp>
    </p:spTree>
    <p:extLst>
      <p:ext uri="{BB962C8B-B14F-4D97-AF65-F5344CB8AC3E}">
        <p14:creationId xmlns:p14="http://schemas.microsoft.com/office/powerpoint/2010/main" val="42426075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49</a:t>
            </a:fld>
            <a:endParaRPr lang="en-US"/>
          </a:p>
        </p:txBody>
      </p:sp>
    </p:spTree>
    <p:extLst>
      <p:ext uri="{BB962C8B-B14F-4D97-AF65-F5344CB8AC3E}">
        <p14:creationId xmlns:p14="http://schemas.microsoft.com/office/powerpoint/2010/main" val="15289430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50</a:t>
            </a:fld>
            <a:endParaRPr lang="en-US"/>
          </a:p>
        </p:txBody>
      </p:sp>
    </p:spTree>
    <p:extLst>
      <p:ext uri="{BB962C8B-B14F-4D97-AF65-F5344CB8AC3E}">
        <p14:creationId xmlns:p14="http://schemas.microsoft.com/office/powerpoint/2010/main" val="28741202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51</a:t>
            </a:fld>
            <a:endParaRPr lang="en-US"/>
          </a:p>
        </p:txBody>
      </p:sp>
    </p:spTree>
    <p:extLst>
      <p:ext uri="{BB962C8B-B14F-4D97-AF65-F5344CB8AC3E}">
        <p14:creationId xmlns:p14="http://schemas.microsoft.com/office/powerpoint/2010/main" val="20630909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52</a:t>
            </a:fld>
            <a:endParaRPr lang="en-US"/>
          </a:p>
        </p:txBody>
      </p:sp>
    </p:spTree>
    <p:extLst>
      <p:ext uri="{BB962C8B-B14F-4D97-AF65-F5344CB8AC3E}">
        <p14:creationId xmlns:p14="http://schemas.microsoft.com/office/powerpoint/2010/main" val="311953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53</a:t>
            </a:fld>
            <a:endParaRPr lang="en-US"/>
          </a:p>
        </p:txBody>
      </p:sp>
    </p:spTree>
    <p:extLst>
      <p:ext uri="{BB962C8B-B14F-4D97-AF65-F5344CB8AC3E}">
        <p14:creationId xmlns:p14="http://schemas.microsoft.com/office/powerpoint/2010/main" val="36286485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54</a:t>
            </a:fld>
            <a:endParaRPr lang="en-US"/>
          </a:p>
        </p:txBody>
      </p:sp>
    </p:spTree>
    <p:extLst>
      <p:ext uri="{BB962C8B-B14F-4D97-AF65-F5344CB8AC3E}">
        <p14:creationId xmlns:p14="http://schemas.microsoft.com/office/powerpoint/2010/main" val="7572772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55</a:t>
            </a:fld>
            <a:endParaRPr lang="en-US"/>
          </a:p>
        </p:txBody>
      </p:sp>
    </p:spTree>
    <p:extLst>
      <p:ext uri="{BB962C8B-B14F-4D97-AF65-F5344CB8AC3E}">
        <p14:creationId xmlns:p14="http://schemas.microsoft.com/office/powerpoint/2010/main" val="30109367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https://farm5.staticflickr.com/4071/4459735887_dbfe19bbd8.jpg</a:t>
            </a:r>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56</a:t>
            </a:fld>
            <a:endParaRPr lang="en-US"/>
          </a:p>
        </p:txBody>
      </p:sp>
    </p:spTree>
    <p:extLst>
      <p:ext uri="{BB962C8B-B14F-4D97-AF65-F5344CB8AC3E}">
        <p14:creationId xmlns:p14="http://schemas.microsoft.com/office/powerpoint/2010/main" val="12185382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58</a:t>
            </a:fld>
            <a:endParaRPr lang="en-US"/>
          </a:p>
        </p:txBody>
      </p:sp>
    </p:spTree>
    <p:extLst>
      <p:ext uri="{BB962C8B-B14F-4D97-AF65-F5344CB8AC3E}">
        <p14:creationId xmlns:p14="http://schemas.microsoft.com/office/powerpoint/2010/main" val="3121894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9</a:t>
            </a:fld>
            <a:endParaRPr lang="en-US"/>
          </a:p>
        </p:txBody>
      </p:sp>
    </p:spTree>
    <p:extLst>
      <p:ext uri="{BB962C8B-B14F-4D97-AF65-F5344CB8AC3E}">
        <p14:creationId xmlns:p14="http://schemas.microsoft.com/office/powerpoint/2010/main" val="38933250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881032E-8435-4810-B872-D429860A9133}" type="slidenum">
              <a:rPr lang="en-US" smtClean="0"/>
              <a:t>59</a:t>
            </a:fld>
            <a:endParaRPr lang="en-US"/>
          </a:p>
        </p:txBody>
      </p:sp>
    </p:spTree>
    <p:extLst>
      <p:ext uri="{BB962C8B-B14F-4D97-AF65-F5344CB8AC3E}">
        <p14:creationId xmlns:p14="http://schemas.microsoft.com/office/powerpoint/2010/main" val="4218521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881032E-8435-4810-B872-D429860A9133}" type="slidenum">
              <a:rPr lang="en-US" smtClean="0"/>
              <a:t>60</a:t>
            </a:fld>
            <a:endParaRPr lang="en-US"/>
          </a:p>
        </p:txBody>
      </p:sp>
    </p:spTree>
    <p:extLst>
      <p:ext uri="{BB962C8B-B14F-4D97-AF65-F5344CB8AC3E}">
        <p14:creationId xmlns:p14="http://schemas.microsoft.com/office/powerpoint/2010/main" val="32003810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881032E-8435-4810-B872-D429860A9133}" type="slidenum">
              <a:rPr lang="en-US" smtClean="0"/>
              <a:t>61</a:t>
            </a:fld>
            <a:endParaRPr lang="en-US"/>
          </a:p>
        </p:txBody>
      </p:sp>
    </p:spTree>
    <p:extLst>
      <p:ext uri="{BB962C8B-B14F-4D97-AF65-F5344CB8AC3E}">
        <p14:creationId xmlns:p14="http://schemas.microsoft.com/office/powerpoint/2010/main" val="14390459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0"/>
              </a:spcBef>
              <a:spcAft>
                <a:spcPts val="1200"/>
              </a:spcAft>
              <a:buNone/>
            </a:pPr>
            <a:endParaRPr lang="en-US" sz="1200" b="0" dirty="0" smtClean="0">
              <a:solidFill>
                <a:srgbClr val="5D5B4E"/>
              </a:solidFill>
              <a:latin typeface="Segoe UI Light" panose="020B0502040204020203" pitchFamily="34" charset="0"/>
              <a:cs typeface="Segoe UI Light" panose="020B0502040204020203"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81032E-8435-4810-B872-D429860A91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22251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64</a:t>
            </a:fld>
            <a:endParaRPr lang="en-US"/>
          </a:p>
        </p:txBody>
      </p:sp>
    </p:spTree>
    <p:extLst>
      <p:ext uri="{BB962C8B-B14F-4D97-AF65-F5344CB8AC3E}">
        <p14:creationId xmlns:p14="http://schemas.microsoft.com/office/powerpoint/2010/main" val="33180044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65</a:t>
            </a:fld>
            <a:endParaRPr lang="en-US"/>
          </a:p>
        </p:txBody>
      </p:sp>
    </p:spTree>
    <p:extLst>
      <p:ext uri="{BB962C8B-B14F-4D97-AF65-F5344CB8AC3E}">
        <p14:creationId xmlns:p14="http://schemas.microsoft.com/office/powerpoint/2010/main" val="2894482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66</a:t>
            </a:fld>
            <a:endParaRPr lang="en-US"/>
          </a:p>
        </p:txBody>
      </p:sp>
    </p:spTree>
    <p:extLst>
      <p:ext uri="{BB962C8B-B14F-4D97-AF65-F5344CB8AC3E}">
        <p14:creationId xmlns:p14="http://schemas.microsoft.com/office/powerpoint/2010/main" val="22016771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67</a:t>
            </a:fld>
            <a:endParaRPr lang="en-US"/>
          </a:p>
        </p:txBody>
      </p:sp>
    </p:spTree>
    <p:extLst>
      <p:ext uri="{BB962C8B-B14F-4D97-AF65-F5344CB8AC3E}">
        <p14:creationId xmlns:p14="http://schemas.microsoft.com/office/powerpoint/2010/main" val="16233030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68</a:t>
            </a:fld>
            <a:endParaRPr lang="en-US"/>
          </a:p>
        </p:txBody>
      </p:sp>
    </p:spTree>
    <p:extLst>
      <p:ext uri="{BB962C8B-B14F-4D97-AF65-F5344CB8AC3E}">
        <p14:creationId xmlns:p14="http://schemas.microsoft.com/office/powerpoint/2010/main" val="17963805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69</a:t>
            </a:fld>
            <a:endParaRPr lang="en-US"/>
          </a:p>
        </p:txBody>
      </p:sp>
    </p:spTree>
    <p:extLst>
      <p:ext uri="{BB962C8B-B14F-4D97-AF65-F5344CB8AC3E}">
        <p14:creationId xmlns:p14="http://schemas.microsoft.com/office/powerpoint/2010/main" val="2883532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881032E-8435-4810-B872-D429860A9133}" type="slidenum">
              <a:rPr lang="en-US" smtClean="0"/>
              <a:t>10</a:t>
            </a:fld>
            <a:endParaRPr lang="en-US"/>
          </a:p>
        </p:txBody>
      </p:sp>
    </p:spTree>
    <p:extLst>
      <p:ext uri="{BB962C8B-B14F-4D97-AF65-F5344CB8AC3E}">
        <p14:creationId xmlns:p14="http://schemas.microsoft.com/office/powerpoint/2010/main" val="35769080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70</a:t>
            </a:fld>
            <a:endParaRPr lang="en-US"/>
          </a:p>
        </p:txBody>
      </p:sp>
    </p:spTree>
    <p:extLst>
      <p:ext uri="{BB962C8B-B14F-4D97-AF65-F5344CB8AC3E}">
        <p14:creationId xmlns:p14="http://schemas.microsoft.com/office/powerpoint/2010/main" val="30273381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71</a:t>
            </a:fld>
            <a:endParaRPr lang="en-US"/>
          </a:p>
        </p:txBody>
      </p:sp>
    </p:spTree>
    <p:extLst>
      <p:ext uri="{BB962C8B-B14F-4D97-AF65-F5344CB8AC3E}">
        <p14:creationId xmlns:p14="http://schemas.microsoft.com/office/powerpoint/2010/main" val="1003933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a:t>
            </a:r>
            <a:r>
              <a:rPr lang="en-US" dirty="0" smtClean="0"/>
              <a:t>: https://farm5.staticflickr.com/4071/4459735887_dbfe19bbd8.jpg</a:t>
            </a:r>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73</a:t>
            </a:fld>
            <a:endParaRPr lang="en-US"/>
          </a:p>
        </p:txBody>
      </p:sp>
    </p:spTree>
    <p:extLst>
      <p:ext uri="{BB962C8B-B14F-4D97-AF65-F5344CB8AC3E}">
        <p14:creationId xmlns:p14="http://schemas.microsoft.com/office/powerpoint/2010/main" val="34258552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74</a:t>
            </a:fld>
            <a:endParaRPr lang="en-US"/>
          </a:p>
        </p:txBody>
      </p:sp>
    </p:spTree>
    <p:extLst>
      <p:ext uri="{BB962C8B-B14F-4D97-AF65-F5344CB8AC3E}">
        <p14:creationId xmlns:p14="http://schemas.microsoft.com/office/powerpoint/2010/main" val="17137480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75</a:t>
            </a:fld>
            <a:endParaRPr lang="en-US"/>
          </a:p>
        </p:txBody>
      </p:sp>
    </p:spTree>
    <p:extLst>
      <p:ext uri="{BB962C8B-B14F-4D97-AF65-F5344CB8AC3E}">
        <p14:creationId xmlns:p14="http://schemas.microsoft.com/office/powerpoint/2010/main" val="1834305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11</a:t>
            </a:fld>
            <a:endParaRPr lang="en-US"/>
          </a:p>
        </p:txBody>
      </p:sp>
    </p:spTree>
    <p:extLst>
      <p:ext uri="{BB962C8B-B14F-4D97-AF65-F5344CB8AC3E}">
        <p14:creationId xmlns:p14="http://schemas.microsoft.com/office/powerpoint/2010/main" val="2997864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13</a:t>
            </a:fld>
            <a:endParaRPr lang="en-US"/>
          </a:p>
        </p:txBody>
      </p:sp>
    </p:spTree>
    <p:extLst>
      <p:ext uri="{BB962C8B-B14F-4D97-AF65-F5344CB8AC3E}">
        <p14:creationId xmlns:p14="http://schemas.microsoft.com/office/powerpoint/2010/main" val="3210784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81032E-8435-4810-B872-D429860A9133}" type="slidenum">
              <a:rPr lang="en-US" smtClean="0"/>
              <a:t>14</a:t>
            </a:fld>
            <a:endParaRPr lang="en-US"/>
          </a:p>
        </p:txBody>
      </p:sp>
    </p:spTree>
    <p:extLst>
      <p:ext uri="{BB962C8B-B14F-4D97-AF65-F5344CB8AC3E}">
        <p14:creationId xmlns:p14="http://schemas.microsoft.com/office/powerpoint/2010/main" val="20331315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833E1F-3E66-524D-A1B0-BF899242A8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995" t="11124" r="4517" b="6048"/>
          <a:stretch/>
        </p:blipFill>
        <p:spPr>
          <a:xfrm>
            <a:off x="0" y="0"/>
            <a:ext cx="12192000" cy="6868909"/>
          </a:xfrm>
          <a:prstGeom prst="rect">
            <a:avLst/>
          </a:prstGeom>
        </p:spPr>
      </p:pic>
      <p:sp>
        <p:nvSpPr>
          <p:cNvPr id="2" name="Title 1"/>
          <p:cNvSpPr>
            <a:spLocks noGrp="1"/>
          </p:cNvSpPr>
          <p:nvPr>
            <p:ph type="ctrTitle"/>
          </p:nvPr>
        </p:nvSpPr>
        <p:spPr>
          <a:xfrm>
            <a:off x="1524000" y="704353"/>
            <a:ext cx="9144000" cy="2387600"/>
          </a:xfrm>
        </p:spPr>
        <p:txBody>
          <a:bodyPr anchor="b"/>
          <a:lstStyle>
            <a:lvl1pPr algn="ctr">
              <a:defRPr sz="6000" b="1"/>
            </a:lvl1pPr>
          </a:lstStyle>
          <a:p>
            <a:r>
              <a:rPr lang="en-US" dirty="0"/>
              <a:t>Click to edit Master title</a:t>
            </a:r>
          </a:p>
        </p:txBody>
      </p:sp>
      <p:sp>
        <p:nvSpPr>
          <p:cNvPr id="3" name="Subtitle 2"/>
          <p:cNvSpPr>
            <a:spLocks noGrp="1"/>
          </p:cNvSpPr>
          <p:nvPr>
            <p:ph type="subTitle" idx="1" hasCustomPrompt="1"/>
          </p:nvPr>
        </p:nvSpPr>
        <p:spPr>
          <a:xfrm>
            <a:off x="1524000" y="318402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for subtitle here</a:t>
            </a:r>
          </a:p>
        </p:txBody>
      </p:sp>
      <p:pic>
        <p:nvPicPr>
          <p:cNvPr id="6" name="Picture 5">
            <a:extLst>
              <a:ext uri="{FF2B5EF4-FFF2-40B4-BE49-F238E27FC236}">
                <a16:creationId xmlns:a16="http://schemas.microsoft.com/office/drawing/2014/main" id="{AAC01360-7CB3-A644-AE82-50D615F347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89262" y="74431"/>
            <a:ext cx="1428307" cy="1428307"/>
          </a:xfrm>
          <a:prstGeom prst="rect">
            <a:avLst/>
          </a:prstGeom>
        </p:spPr>
      </p:pic>
    </p:spTree>
    <p:extLst>
      <p:ext uri="{BB962C8B-B14F-4D97-AF65-F5344CB8AC3E}">
        <p14:creationId xmlns:p14="http://schemas.microsoft.com/office/powerpoint/2010/main" val="257499182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5A732-E668-BA40-A6A8-7647447DF2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6496" b="40177"/>
          <a:stretch/>
        </p:blipFill>
        <p:spPr>
          <a:xfrm>
            <a:off x="9505506" y="0"/>
            <a:ext cx="2686493" cy="4072270"/>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27950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2794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7490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2167898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Tree>
    <p:extLst>
      <p:ext uri="{BB962C8B-B14F-4D97-AF65-F5344CB8AC3E}">
        <p14:creationId xmlns:p14="http://schemas.microsoft.com/office/powerpoint/2010/main" val="283164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9DD590C-1094-4FF4-B8A3-ED33B41E4E5F}" type="datetime1">
              <a:rPr lang="en-US" smtClean="0"/>
              <a:t>8/19/2019</a:t>
            </a:fld>
            <a:endParaRPr lang="en-US" dirty="0"/>
          </a:p>
        </p:txBody>
      </p:sp>
      <p:sp>
        <p:nvSpPr>
          <p:cNvPr id="4" name="Footer Placeholder 3"/>
          <p:cNvSpPr>
            <a:spLocks noGrp="1"/>
          </p:cNvSpPr>
          <p:nvPr>
            <p:ph type="ftr" sz="quarter" idx="11"/>
          </p:nvPr>
        </p:nvSpPr>
        <p:spPr/>
        <p:txBody>
          <a:bodyPr/>
          <a:lstStyle>
            <a:lvl1pPr>
              <a:defRPr>
                <a:solidFill>
                  <a:schemeClr val="tx2"/>
                </a:solidFill>
              </a:defRPr>
            </a:lvl1pPr>
          </a:lstStyle>
          <a:p>
            <a:r>
              <a:rPr lang="en-US" dirty="0" smtClean="0"/>
              <a:t>OFFICE OF SUPERINTENDENT OF PUBLIC INSTRUCTION</a:t>
            </a:r>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5302747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8200" y="422275"/>
            <a:ext cx="10515600" cy="1325563"/>
          </a:xfrm>
        </p:spPr>
        <p:txBody>
          <a:bodyPr/>
          <a:lstStyle>
            <a:lvl1pPr>
              <a:defRPr baseline="0">
                <a:latin typeface="Segoe UI Light" panose="020B0502040204020203" pitchFamily="34" charset="0"/>
                <a:cs typeface="Segoe UI Light" panose="020B0502040204020203" pitchFamily="34" charset="0"/>
              </a:defRPr>
            </a:lvl1pPr>
          </a:lstStyle>
          <a:p>
            <a:r>
              <a:rPr lang="en-US" dirty="0"/>
              <a:t>Click to edit Master title style but no more than two lines max </a:t>
            </a:r>
            <a:r>
              <a:rPr lang="en-US" dirty="0" err="1"/>
              <a:t>hgh</a:t>
            </a:r>
            <a:endParaRPr lang="en-US" dirty="0"/>
          </a:p>
        </p:txBody>
      </p:sp>
      <p:sp>
        <p:nvSpPr>
          <p:cNvPr id="3" name="Content Placeholder 2"/>
          <p:cNvSpPr>
            <a:spLocks noGrp="1"/>
          </p:cNvSpPr>
          <p:nvPr>
            <p:ph idx="1"/>
          </p:nvPr>
        </p:nvSpPr>
        <p:spPr>
          <a:xfrm>
            <a:off x="838200" y="1882775"/>
            <a:ext cx="10515600" cy="3927475"/>
          </a:xfrm>
        </p:spPr>
        <p:txBody>
          <a:bodyPr/>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8852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F5A732-E668-BA40-A6A8-7647447DF22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6496" b="40177"/>
          <a:stretch/>
        </p:blipFill>
        <p:spPr>
          <a:xfrm>
            <a:off x="9505506" y="0"/>
            <a:ext cx="2686493" cy="4072270"/>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636351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6748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6062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1763160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Edit Master text styles</a:t>
            </a:r>
          </a:p>
        </p:txBody>
      </p:sp>
    </p:spTree>
    <p:extLst>
      <p:ext uri="{BB962C8B-B14F-4D97-AF65-F5344CB8AC3E}">
        <p14:creationId xmlns:p14="http://schemas.microsoft.com/office/powerpoint/2010/main" val="4017656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A833E1F-3E66-524D-A1B0-BF899242A8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995" t="11124" r="4517" b="6048"/>
          <a:stretch/>
        </p:blipFill>
        <p:spPr>
          <a:xfrm>
            <a:off x="0" y="0"/>
            <a:ext cx="12192000" cy="6868909"/>
          </a:xfrm>
          <a:prstGeom prst="rect">
            <a:avLst/>
          </a:prstGeom>
        </p:spPr>
      </p:pic>
      <p:sp>
        <p:nvSpPr>
          <p:cNvPr id="2" name="Title 1"/>
          <p:cNvSpPr>
            <a:spLocks noGrp="1"/>
          </p:cNvSpPr>
          <p:nvPr>
            <p:ph type="ctrTitle"/>
          </p:nvPr>
        </p:nvSpPr>
        <p:spPr>
          <a:xfrm>
            <a:off x="1524000" y="704353"/>
            <a:ext cx="9144000" cy="2387600"/>
          </a:xfrm>
        </p:spPr>
        <p:txBody>
          <a:bodyPr anchor="b"/>
          <a:lstStyle>
            <a:lvl1pPr algn="ctr">
              <a:defRPr sz="6000" b="1"/>
            </a:lvl1pPr>
          </a:lstStyle>
          <a:p>
            <a:r>
              <a:rPr lang="en-US" dirty="0"/>
              <a:t>Click to edit Master title</a:t>
            </a:r>
          </a:p>
        </p:txBody>
      </p:sp>
      <p:sp>
        <p:nvSpPr>
          <p:cNvPr id="3" name="Subtitle 2"/>
          <p:cNvSpPr>
            <a:spLocks noGrp="1"/>
          </p:cNvSpPr>
          <p:nvPr>
            <p:ph type="subTitle" idx="1" hasCustomPrompt="1"/>
          </p:nvPr>
        </p:nvSpPr>
        <p:spPr>
          <a:xfrm>
            <a:off x="1524000" y="318402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for subtitle here</a:t>
            </a:r>
          </a:p>
        </p:txBody>
      </p:sp>
      <p:pic>
        <p:nvPicPr>
          <p:cNvPr id="6" name="Picture 5">
            <a:extLst>
              <a:ext uri="{FF2B5EF4-FFF2-40B4-BE49-F238E27FC236}">
                <a16:creationId xmlns:a16="http://schemas.microsoft.com/office/drawing/2014/main" id="{AAC01360-7CB3-A644-AE82-50D615F347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89262" y="74431"/>
            <a:ext cx="1428307" cy="1428307"/>
          </a:xfrm>
          <a:prstGeom prst="rect">
            <a:avLst/>
          </a:prstGeom>
        </p:spPr>
      </p:pic>
    </p:spTree>
    <p:extLst>
      <p:ext uri="{BB962C8B-B14F-4D97-AF65-F5344CB8AC3E}">
        <p14:creationId xmlns:p14="http://schemas.microsoft.com/office/powerpoint/2010/main" val="10288409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8200" y="422275"/>
            <a:ext cx="10515600" cy="1325563"/>
          </a:xfrm>
        </p:spPr>
        <p:txBody>
          <a:bodyPr/>
          <a:lstStyle>
            <a:lvl1pPr>
              <a:defRPr baseline="0">
                <a:latin typeface="Segoe UI Light" panose="020B0502040204020203" pitchFamily="34" charset="0"/>
                <a:cs typeface="Segoe UI Light" panose="020B0502040204020203" pitchFamily="34" charset="0"/>
              </a:defRPr>
            </a:lvl1pPr>
          </a:lstStyle>
          <a:p>
            <a:r>
              <a:rPr lang="en-US" dirty="0"/>
              <a:t>Click to edit Master title style but no more than two lines max </a:t>
            </a:r>
            <a:r>
              <a:rPr lang="en-US" dirty="0" err="1"/>
              <a:t>hgh</a:t>
            </a:r>
            <a:endParaRPr lang="en-US" dirty="0"/>
          </a:p>
        </p:txBody>
      </p:sp>
      <p:sp>
        <p:nvSpPr>
          <p:cNvPr id="3" name="Content Placeholder 2"/>
          <p:cNvSpPr>
            <a:spLocks noGrp="1"/>
          </p:cNvSpPr>
          <p:nvPr>
            <p:ph idx="1"/>
          </p:nvPr>
        </p:nvSpPr>
        <p:spPr>
          <a:xfrm>
            <a:off x="838200" y="1882775"/>
            <a:ext cx="10515600" cy="3927475"/>
          </a:xfrm>
        </p:spPr>
        <p:txBody>
          <a:bodyPr/>
          <a:lstStyle>
            <a:lvl1pPr>
              <a:defRPr>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23218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976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8442387"/>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youtube.com/watch?v=SILZ82YEpc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k12.wa.us/about-ospi/about-agency"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youtube.com/watch?v=f8nkcRMZKV4&amp;feature=youtu.b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hyperlink" Target="https://www.youtube.com/watch?v=vyQdOLl6d2c"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s://www.k12.wa.us/student-success/support-programs/learning-assistance-program-lap/menus-best-practices-strategies/behavior-menu-best-practices-strategies"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k12.wa.us/sites/default/files/public/studentdiscipline/rules/pubdocs/technicalguide.pdf"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wssda.or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www.shapeamerica.org/"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3.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oregonrti.org/copy-of-resources-handouts-annual-conference-april-2018"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www.pbis.org/presentations/chicago-forum-18"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hyperlink" Target="http://www.k12.wa.us/default.aspx" TargetMode="Externa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7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mailto:joshua.lynch@k12.wa.us"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58463"/>
            <a:ext cx="9144000" cy="2387600"/>
          </a:xfrm>
        </p:spPr>
        <p:txBody>
          <a:bodyPr>
            <a:normAutofit/>
          </a:bodyPr>
          <a:lstStyle/>
          <a:p>
            <a:r>
              <a:rPr lang="en-US" dirty="0" smtClean="0"/>
              <a:t>Discipline Training: Classroom Procedures</a:t>
            </a:r>
            <a:endParaRPr lang="en-US" dirty="0"/>
          </a:p>
        </p:txBody>
      </p:sp>
      <p:sp>
        <p:nvSpPr>
          <p:cNvPr id="3" name="Subtitle 2"/>
          <p:cNvSpPr>
            <a:spLocks noGrp="1"/>
          </p:cNvSpPr>
          <p:nvPr>
            <p:ph type="subTitle" idx="1"/>
          </p:nvPr>
        </p:nvSpPr>
        <p:spPr>
          <a:xfrm>
            <a:off x="1524000" y="4038138"/>
            <a:ext cx="9144000" cy="1655762"/>
          </a:xfrm>
        </p:spPr>
        <p:txBody>
          <a:bodyPr/>
          <a:lstStyle/>
          <a:p>
            <a:r>
              <a:rPr lang="en-US" dirty="0" smtClean="0"/>
              <a:t>Behavioral Expectations, Behavioral Violations, Other Forms of Discipline, and Classroom Exclusion</a:t>
            </a:r>
            <a:endParaRPr lang="en-US" dirty="0"/>
          </a:p>
        </p:txBody>
      </p:sp>
    </p:spTree>
    <p:extLst>
      <p:ext uri="{BB962C8B-B14F-4D97-AF65-F5344CB8AC3E}">
        <p14:creationId xmlns:p14="http://schemas.microsoft.com/office/powerpoint/2010/main" val="25297014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Administrative Decision-Making</a:t>
            </a:r>
            <a:endParaRPr lang="en-US" dirty="0"/>
          </a:p>
        </p:txBody>
      </p:sp>
      <p:sp>
        <p:nvSpPr>
          <p:cNvPr id="3" name="Content Placeholder 2"/>
          <p:cNvSpPr>
            <a:spLocks noGrp="1"/>
          </p:cNvSpPr>
          <p:nvPr>
            <p:ph idx="1"/>
          </p:nvPr>
        </p:nvSpPr>
        <p:spPr/>
        <p:txBody>
          <a:bodyPr>
            <a:normAutofit/>
          </a:bodyPr>
          <a:lstStyle/>
          <a:p>
            <a:pPr marL="0" indent="0">
              <a:buNone/>
            </a:pPr>
            <a:r>
              <a:rPr lang="en-US" b="1" i="1" dirty="0" smtClean="0"/>
              <a:t>Differential Processing </a:t>
            </a:r>
          </a:p>
          <a:p>
            <a:pPr marL="0" indent="0">
              <a:lnSpc>
                <a:spcPct val="100000"/>
              </a:lnSpc>
              <a:buNone/>
            </a:pPr>
            <a:r>
              <a:rPr lang="en-US" sz="2000" dirty="0" smtClean="0"/>
              <a:t>“</a:t>
            </a:r>
            <a:r>
              <a:rPr lang="en-US" sz="2000" dirty="0"/>
              <a:t>There is tremendous local flexibility in the types </a:t>
            </a:r>
            <a:r>
              <a:rPr lang="en-US" sz="2000" dirty="0" smtClean="0"/>
              <a:t>of infractions </a:t>
            </a:r>
            <a:r>
              <a:rPr lang="en-US" sz="2000" dirty="0"/>
              <a:t>that move forward from the classroom to the </a:t>
            </a:r>
            <a:r>
              <a:rPr lang="en-US" sz="2000" dirty="0" smtClean="0"/>
              <a:t>office and </a:t>
            </a:r>
            <a:r>
              <a:rPr lang="en-US" sz="2000" dirty="0"/>
              <a:t>in the types of consequences issued </a:t>
            </a:r>
            <a:r>
              <a:rPr lang="en-US" sz="2000" dirty="0" smtClean="0"/>
              <a:t>by administrators</a:t>
            </a:r>
            <a:r>
              <a:rPr lang="en-US" sz="2000" dirty="0"/>
              <a:t>.” </a:t>
            </a:r>
            <a:r>
              <a:rPr lang="en-US" sz="2000" dirty="0" smtClean="0"/>
              <a:t>(Gregory, </a:t>
            </a:r>
            <a:r>
              <a:rPr lang="en-US" sz="2000" dirty="0" err="1" smtClean="0"/>
              <a:t>Skiba</a:t>
            </a:r>
            <a:r>
              <a:rPr lang="en-US" sz="2000" dirty="0" smtClean="0"/>
              <a:t>, &amp; </a:t>
            </a:r>
            <a:r>
              <a:rPr lang="en-US" sz="2000" dirty="0" err="1" smtClean="0"/>
              <a:t>Noguera</a:t>
            </a:r>
            <a:r>
              <a:rPr lang="en-US" sz="2000" dirty="0" smtClean="0"/>
              <a:t>, 2010, p. 63)</a:t>
            </a:r>
          </a:p>
          <a:p>
            <a:pPr>
              <a:lnSpc>
                <a:spcPct val="100000"/>
              </a:lnSpc>
            </a:pPr>
            <a:r>
              <a:rPr lang="en-US" sz="2000" dirty="0" smtClean="0"/>
              <a:t>Following a classroom exclusion, school administrators </a:t>
            </a:r>
            <a:r>
              <a:rPr lang="en-US" sz="2000" dirty="0"/>
              <a:t>are </a:t>
            </a:r>
            <a:r>
              <a:rPr lang="en-US" sz="2000" dirty="0" smtClean="0"/>
              <a:t>primarily responsible for deciding and assigning consequences </a:t>
            </a:r>
          </a:p>
          <a:p>
            <a:pPr>
              <a:lnSpc>
                <a:spcPct val="100000"/>
              </a:lnSpc>
            </a:pPr>
            <a:r>
              <a:rPr lang="en-US" sz="2000" dirty="0" smtClean="0"/>
              <a:t>Subjective discipline situations “have the greatest </a:t>
            </a:r>
            <a:r>
              <a:rPr lang="en-US" sz="2000" dirty="0"/>
              <a:t>potential for bias in processing, as administrators' behavioral expectations – like those of teachers' and students' – are shaped by perception, culture, and context” (Anyon, et al., </a:t>
            </a:r>
            <a:r>
              <a:rPr lang="en-US" sz="2000" dirty="0" smtClean="0"/>
              <a:t>2014, p. 380)</a:t>
            </a:r>
            <a:endParaRPr lang="en-US" sz="2000" dirty="0"/>
          </a:p>
          <a:p>
            <a:pPr marL="0" indent="0">
              <a:lnSpc>
                <a:spcPct val="100000"/>
              </a:lnSpc>
              <a:buNone/>
            </a:pPr>
            <a:endParaRPr lang="en-US" sz="2000" dirty="0"/>
          </a:p>
        </p:txBody>
      </p:sp>
      <p:sp>
        <p:nvSpPr>
          <p:cNvPr id="4" name="TextBox 3"/>
          <p:cNvSpPr txBox="1"/>
          <p:nvPr/>
        </p:nvSpPr>
        <p:spPr>
          <a:xfrm>
            <a:off x="838199" y="5805714"/>
            <a:ext cx="8241792" cy="276999"/>
          </a:xfrm>
          <a:prstGeom prst="rect">
            <a:avLst/>
          </a:prstGeom>
          <a:noFill/>
        </p:spPr>
        <p:txBody>
          <a:bodyPr wrap="square" rtlCol="0">
            <a:spAutoFit/>
          </a:bodyPr>
          <a:lstStyle/>
          <a:p>
            <a:r>
              <a:rPr lang="en-US" sz="1200" dirty="0" smtClean="0">
                <a:latin typeface="Palatino Linotype" panose="02040502050505030304" pitchFamily="18" charset="0"/>
              </a:rPr>
              <a:t>(Anyon, et al., 2014; Gregory, </a:t>
            </a:r>
            <a:r>
              <a:rPr lang="en-US" sz="1200" dirty="0" err="1" smtClean="0">
                <a:latin typeface="Palatino Linotype" panose="02040502050505030304" pitchFamily="18" charset="0"/>
              </a:rPr>
              <a:t>Skiba</a:t>
            </a:r>
            <a:r>
              <a:rPr lang="en-US" sz="1200" dirty="0" smtClean="0">
                <a:latin typeface="Palatino Linotype" panose="02040502050505030304" pitchFamily="18" charset="0"/>
              </a:rPr>
              <a:t>, &amp; </a:t>
            </a:r>
            <a:r>
              <a:rPr lang="en-US" sz="1200" dirty="0" err="1" smtClean="0">
                <a:latin typeface="Palatino Linotype" panose="02040502050505030304" pitchFamily="18" charset="0"/>
              </a:rPr>
              <a:t>Noguera</a:t>
            </a:r>
            <a:r>
              <a:rPr lang="en-US" sz="1200" dirty="0" smtClean="0">
                <a:latin typeface="Palatino Linotype" panose="02040502050505030304" pitchFamily="18" charset="0"/>
              </a:rPr>
              <a:t>, 2010)</a:t>
            </a:r>
            <a:endParaRPr lang="en-US" sz="1200" dirty="0">
              <a:latin typeface="Palatino Linotype" panose="02040502050505030304" pitchFamily="18" charset="0"/>
            </a:endParaRPr>
          </a:p>
        </p:txBody>
      </p:sp>
    </p:spTree>
    <p:extLst>
      <p:ext uri="{BB962C8B-B14F-4D97-AF65-F5344CB8AC3E}">
        <p14:creationId xmlns:p14="http://schemas.microsoft.com/office/powerpoint/2010/main" val="20360689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Discipline Continuum</a:t>
            </a:r>
            <a:endParaRPr lang="en-US" dirty="0"/>
          </a:p>
        </p:txBody>
      </p:sp>
      <p:pic>
        <p:nvPicPr>
          <p:cNvPr id="5" name="Picture 4" descr="Graphic" title="Graph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6527" y="1603332"/>
            <a:ext cx="8218946" cy="4448286"/>
          </a:xfrm>
          <a:prstGeom prst="rect">
            <a:avLst/>
          </a:prstGeom>
        </p:spPr>
      </p:pic>
      <p:sp>
        <p:nvSpPr>
          <p:cNvPr id="6" name="TextBox 5"/>
          <p:cNvSpPr txBox="1"/>
          <p:nvPr/>
        </p:nvSpPr>
        <p:spPr>
          <a:xfrm>
            <a:off x="2677548" y="2283958"/>
            <a:ext cx="2847831" cy="461665"/>
          </a:xfrm>
          <a:prstGeom prst="rect">
            <a:avLst/>
          </a:prstGeom>
          <a:noFill/>
        </p:spPr>
        <p:txBody>
          <a:bodyPr wrap="none" rtlCol="0">
            <a:spAutoFit/>
          </a:bodyPr>
          <a:lstStyle/>
          <a:p>
            <a:r>
              <a:rPr lang="en-US" sz="2400" b="1" dirty="0" smtClean="0">
                <a:latin typeface="Palatino Linotype" panose="02040502050505030304" pitchFamily="18" charset="0"/>
              </a:rPr>
              <a:t>Selection (Teacher)</a:t>
            </a:r>
            <a:endParaRPr lang="en-US" sz="2400" b="1" dirty="0">
              <a:latin typeface="Palatino Linotype" panose="02040502050505030304" pitchFamily="18" charset="0"/>
            </a:endParaRPr>
          </a:p>
        </p:txBody>
      </p:sp>
      <p:sp>
        <p:nvSpPr>
          <p:cNvPr id="7" name="TextBox 6"/>
          <p:cNvSpPr txBox="1"/>
          <p:nvPr/>
        </p:nvSpPr>
        <p:spPr>
          <a:xfrm>
            <a:off x="6646136" y="2283958"/>
            <a:ext cx="3251211" cy="461665"/>
          </a:xfrm>
          <a:prstGeom prst="rect">
            <a:avLst/>
          </a:prstGeom>
          <a:noFill/>
        </p:spPr>
        <p:txBody>
          <a:bodyPr wrap="none" rtlCol="0">
            <a:spAutoFit/>
          </a:bodyPr>
          <a:lstStyle/>
          <a:p>
            <a:r>
              <a:rPr lang="en-US" sz="2400" b="1" dirty="0" smtClean="0">
                <a:latin typeface="Palatino Linotype" panose="02040502050505030304" pitchFamily="18" charset="0"/>
              </a:rPr>
              <a:t>Processing (Principal)</a:t>
            </a:r>
            <a:endParaRPr lang="en-US" sz="2400" b="1" dirty="0">
              <a:latin typeface="Palatino Linotype" panose="02040502050505030304" pitchFamily="18" charset="0"/>
            </a:endParaRPr>
          </a:p>
        </p:txBody>
      </p:sp>
      <p:sp>
        <p:nvSpPr>
          <p:cNvPr id="11" name="Down Arrow 10" descr="Graphaic&#10;" title="Graphic"/>
          <p:cNvSpPr/>
          <p:nvPr/>
        </p:nvSpPr>
        <p:spPr>
          <a:xfrm>
            <a:off x="1864918" y="2256947"/>
            <a:ext cx="484632" cy="123585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descr="Graphic" title="Graphic"/>
          <p:cNvSpPr/>
          <p:nvPr/>
        </p:nvSpPr>
        <p:spPr>
          <a:xfrm>
            <a:off x="5853378" y="2256947"/>
            <a:ext cx="484632" cy="64493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0887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574608"/>
            <a:ext cx="9144000" cy="2387600"/>
          </a:xfrm>
        </p:spPr>
        <p:txBody>
          <a:bodyPr/>
          <a:lstStyle/>
          <a:p>
            <a:r>
              <a:rPr lang="en-US" dirty="0" smtClean="0"/>
              <a:t>Behavioral Expectations</a:t>
            </a:r>
            <a:endParaRPr lang="en-US" dirty="0"/>
          </a:p>
        </p:txBody>
      </p:sp>
    </p:spTree>
    <p:extLst>
      <p:ext uri="{BB962C8B-B14F-4D97-AF65-F5344CB8AC3E}">
        <p14:creationId xmlns:p14="http://schemas.microsoft.com/office/powerpoint/2010/main" val="3676005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Proactive Supports in Regular Educational Settings</a:t>
            </a:r>
            <a:endParaRPr lang="en-US" dirty="0"/>
          </a:p>
        </p:txBody>
      </p:sp>
      <p:sp>
        <p:nvSpPr>
          <p:cNvPr id="3" name="Content Placeholder 2"/>
          <p:cNvSpPr>
            <a:spLocks noGrp="1"/>
          </p:cNvSpPr>
          <p:nvPr>
            <p:ph idx="1"/>
          </p:nvPr>
        </p:nvSpPr>
        <p:spPr>
          <a:xfrm>
            <a:off x="838200" y="2160931"/>
            <a:ext cx="9320784" cy="3564391"/>
          </a:xfrm>
        </p:spPr>
        <p:txBody>
          <a:bodyPr>
            <a:normAutofit/>
          </a:bodyPr>
          <a:lstStyle/>
          <a:p>
            <a:r>
              <a:rPr lang="en-US" sz="2000" dirty="0" smtClean="0"/>
              <a:t>Continuum of supports for students and staff</a:t>
            </a:r>
          </a:p>
          <a:p>
            <a:r>
              <a:rPr lang="en-US" sz="2000" dirty="0" smtClean="0"/>
              <a:t>Screening for additional supports (academic, social-emotional, and behavioral)</a:t>
            </a:r>
          </a:p>
          <a:p>
            <a:r>
              <a:rPr lang="en-US" sz="2000" dirty="0" smtClean="0"/>
              <a:t>Intervention programs (push-in, pull-out, or extended learning opportunities)</a:t>
            </a:r>
          </a:p>
          <a:p>
            <a:r>
              <a:rPr lang="en-US" sz="2000" dirty="0" smtClean="0"/>
              <a:t>Progress monitoring to determine whether the intervention should be changed or modified</a:t>
            </a:r>
          </a:p>
          <a:p>
            <a:r>
              <a:rPr lang="en-US" sz="2000" dirty="0" smtClean="0"/>
              <a:t>Diagnostic data to align interventions with students’ strengths and needs</a:t>
            </a:r>
          </a:p>
          <a:p>
            <a:r>
              <a:rPr lang="en-US" sz="2000" dirty="0" smtClean="0"/>
              <a:t>Clear entrance and exit criteria for intervention programs</a:t>
            </a:r>
          </a:p>
          <a:p>
            <a:r>
              <a:rPr lang="en-US" sz="2000" dirty="0"/>
              <a:t>I</a:t>
            </a:r>
            <a:r>
              <a:rPr lang="en-US" sz="2000" dirty="0" smtClean="0"/>
              <a:t>mplementation fidelity and program evaluation</a:t>
            </a:r>
          </a:p>
        </p:txBody>
      </p:sp>
    </p:spTree>
    <p:extLst>
      <p:ext uri="{BB962C8B-B14F-4D97-AF65-F5344CB8AC3E}">
        <p14:creationId xmlns:p14="http://schemas.microsoft.com/office/powerpoint/2010/main" val="272611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Discipline Rules</a:t>
            </a:r>
            <a:endParaRPr lang="en-US" dirty="0"/>
          </a:p>
        </p:txBody>
      </p:sp>
      <p:sp>
        <p:nvSpPr>
          <p:cNvPr id="3" name="Content Placeholder 2"/>
          <p:cNvSpPr>
            <a:spLocks noGrp="1"/>
          </p:cNvSpPr>
          <p:nvPr>
            <p:ph idx="1"/>
          </p:nvPr>
        </p:nvSpPr>
        <p:spPr>
          <a:xfrm>
            <a:off x="838200" y="2090488"/>
            <a:ext cx="9732665" cy="3075370"/>
          </a:xfrm>
        </p:spPr>
        <p:txBody>
          <a:bodyPr>
            <a:normAutofit/>
          </a:bodyPr>
          <a:lstStyle/>
          <a:p>
            <a:pPr marL="0" indent="0">
              <a:lnSpc>
                <a:spcPct val="110000"/>
              </a:lnSpc>
              <a:buNone/>
            </a:pPr>
            <a:r>
              <a:rPr lang="en-US" sz="2400" dirty="0" smtClean="0"/>
              <a:t>One of the purposes of OSPI discipline regulations is to ensure that school districts in Washington:</a:t>
            </a:r>
          </a:p>
          <a:p>
            <a:pPr marL="0" indent="0">
              <a:lnSpc>
                <a:spcPct val="110000"/>
              </a:lnSpc>
              <a:buNone/>
            </a:pPr>
            <a:r>
              <a:rPr lang="en-US" sz="2400" dirty="0" smtClean="0"/>
              <a:t>“Administer discipline in ways that respond </a:t>
            </a:r>
            <a:r>
              <a:rPr lang="en-US" sz="2400" dirty="0"/>
              <a:t>to the needs and strengths of students, support students in meeting behavioral expectations, and keep students in the classroom to the maximum extent </a:t>
            </a:r>
            <a:r>
              <a:rPr lang="en-US" sz="2400" dirty="0" smtClean="0"/>
              <a:t>possible;”  </a:t>
            </a:r>
            <a:r>
              <a:rPr lang="en-US" sz="2400" i="1" dirty="0" smtClean="0"/>
              <a:t>See</a:t>
            </a:r>
            <a:r>
              <a:rPr lang="en-US" sz="2400" dirty="0" smtClean="0"/>
              <a:t> WAC 392-400-010(5)</a:t>
            </a:r>
          </a:p>
        </p:txBody>
      </p:sp>
    </p:spTree>
    <p:extLst>
      <p:ext uri="{BB962C8B-B14F-4D97-AF65-F5344CB8AC3E}">
        <p14:creationId xmlns:p14="http://schemas.microsoft.com/office/powerpoint/2010/main" val="3629887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Regular Educational Setting</a:t>
            </a:r>
            <a:endParaRPr lang="en-US" dirty="0"/>
          </a:p>
        </p:txBody>
      </p:sp>
      <p:sp>
        <p:nvSpPr>
          <p:cNvPr id="3" name="Content Placeholder 2"/>
          <p:cNvSpPr>
            <a:spLocks noGrp="1"/>
          </p:cNvSpPr>
          <p:nvPr>
            <p:ph idx="1"/>
          </p:nvPr>
        </p:nvSpPr>
        <p:spPr>
          <a:xfrm>
            <a:off x="838200" y="1979758"/>
            <a:ext cx="9220200" cy="3915352"/>
          </a:xfrm>
        </p:spPr>
        <p:txBody>
          <a:bodyPr>
            <a:normAutofit/>
          </a:bodyPr>
          <a:lstStyle/>
          <a:p>
            <a:pPr marL="0" indent="0">
              <a:spcAft>
                <a:spcPts val="1200"/>
              </a:spcAft>
              <a:buNone/>
            </a:pPr>
            <a:r>
              <a:rPr lang="en-US" sz="2400" dirty="0" smtClean="0"/>
              <a:t>The particular classroom, instructional or activity </a:t>
            </a:r>
            <a:r>
              <a:rPr lang="en-US" sz="2400" b="1" i="1" dirty="0" smtClean="0"/>
              <a:t>area</a:t>
            </a:r>
            <a:r>
              <a:rPr lang="en-US" sz="2400" dirty="0" smtClean="0"/>
              <a:t> in which a student is provided the instructional program of basic education as required under WA law.</a:t>
            </a:r>
          </a:p>
          <a:p>
            <a:r>
              <a:rPr lang="en-US" sz="2400" dirty="0" smtClean="0"/>
              <a:t>Universal Design for Learning (UDL)</a:t>
            </a:r>
          </a:p>
          <a:p>
            <a:r>
              <a:rPr lang="en-US" sz="2400" dirty="0" smtClean="0"/>
              <a:t>Differentiated </a:t>
            </a:r>
            <a:r>
              <a:rPr lang="en-US" sz="2400" dirty="0"/>
              <a:t>instruction</a:t>
            </a:r>
          </a:p>
          <a:p>
            <a:r>
              <a:rPr lang="en-US" sz="2400" dirty="0" smtClean="0"/>
              <a:t>Supplemental instruction and services</a:t>
            </a:r>
          </a:p>
          <a:p>
            <a:r>
              <a:rPr lang="en-US" sz="2400" dirty="0" smtClean="0"/>
              <a:t>Academic standards and rigor</a:t>
            </a:r>
          </a:p>
          <a:p>
            <a:r>
              <a:rPr lang="en-US" sz="2400" dirty="0" smtClean="0"/>
              <a:t>Behavioral expectations</a:t>
            </a:r>
          </a:p>
          <a:p>
            <a:endParaRPr lang="en-US" sz="2400" dirty="0" smtClean="0"/>
          </a:p>
        </p:txBody>
      </p:sp>
    </p:spTree>
    <p:extLst>
      <p:ext uri="{BB962C8B-B14F-4D97-AF65-F5344CB8AC3E}">
        <p14:creationId xmlns:p14="http://schemas.microsoft.com/office/powerpoint/2010/main" val="183663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Expectations: Reflection</a:t>
            </a:r>
            <a:endParaRPr lang="en-US" dirty="0"/>
          </a:p>
        </p:txBody>
      </p:sp>
      <p:pic>
        <p:nvPicPr>
          <p:cNvPr id="4" name="Picture 4" descr="Pencil, Sharpener, Notebook, Paper, Education, Offic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648840" y="2372013"/>
            <a:ext cx="4725674" cy="31504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Rectangle 4"/>
          <p:cNvSpPr/>
          <p:nvPr/>
        </p:nvSpPr>
        <p:spPr>
          <a:xfrm>
            <a:off x="4902404" y="4814576"/>
            <a:ext cx="2387192" cy="707886"/>
          </a:xfrm>
          <a:prstGeom prst="rect">
            <a:avLst/>
          </a:prstGeom>
        </p:spPr>
        <p:txBody>
          <a:bodyPr wrap="none">
            <a:spAutoFit/>
          </a:bodyPr>
          <a:lstStyle/>
          <a:p>
            <a:pPr defTabSz="457200"/>
            <a:r>
              <a:rPr lang="en-US" sz="4000" dirty="0">
                <a:solidFill>
                  <a:srgbClr val="5D5B4E"/>
                </a:solidFill>
              </a:rPr>
              <a:t> </a:t>
            </a:r>
            <a:r>
              <a:rPr lang="en-US" sz="1000" dirty="0">
                <a:solidFill>
                  <a:srgbClr val="5D5B4E"/>
                </a:solidFill>
                <a:latin typeface="Palatino Linotype" panose="02040502050505030304" pitchFamily="18" charset="0"/>
              </a:rPr>
              <a:t>CC0 Public Domain via Pixabay.com</a:t>
            </a:r>
          </a:p>
        </p:txBody>
      </p:sp>
      <p:sp>
        <p:nvSpPr>
          <p:cNvPr id="6" name="Rectangle 5"/>
          <p:cNvSpPr/>
          <p:nvPr/>
        </p:nvSpPr>
        <p:spPr>
          <a:xfrm>
            <a:off x="3769859" y="2682910"/>
            <a:ext cx="4483635" cy="1006508"/>
          </a:xfrm>
          <a:prstGeom prst="rect">
            <a:avLst/>
          </a:prstGeom>
        </p:spPr>
        <p:txBody>
          <a:bodyPr wrap="square">
            <a:spAutoFit/>
          </a:bodyPr>
          <a:lstStyle/>
          <a:p>
            <a:r>
              <a:rPr lang="en-US" sz="2000" dirty="0">
                <a:solidFill>
                  <a:srgbClr val="5D5B4E">
                    <a:lumMod val="50000"/>
                  </a:srgbClr>
                </a:solidFill>
                <a:latin typeface="Palatino Linotype" panose="02040502050505030304" pitchFamily="18" charset="0"/>
              </a:rPr>
              <a:t>Make a list of behavioral expectations and examples that are common in your school setting.</a:t>
            </a:r>
            <a:endParaRPr lang="en-US" sz="2000" dirty="0">
              <a:solidFill>
                <a:srgbClr val="5D5B4E"/>
              </a:solidFill>
              <a:latin typeface="Palatino Linotype" panose="02040502050505030304" pitchFamily="18" charset="0"/>
            </a:endParaRPr>
          </a:p>
        </p:txBody>
      </p:sp>
    </p:spTree>
    <p:extLst>
      <p:ext uri="{BB962C8B-B14F-4D97-AF65-F5344CB8AC3E}">
        <p14:creationId xmlns:p14="http://schemas.microsoft.com/office/powerpoint/2010/main" val="13562310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Expectations: Positive with Examples</a:t>
            </a:r>
            <a:endParaRPr lang="en-US" dirty="0"/>
          </a:p>
        </p:txBody>
      </p:sp>
      <p:sp>
        <p:nvSpPr>
          <p:cNvPr id="3" name="Content Placeholder 2"/>
          <p:cNvSpPr>
            <a:spLocks noGrp="1"/>
          </p:cNvSpPr>
          <p:nvPr>
            <p:ph idx="1"/>
          </p:nvPr>
        </p:nvSpPr>
        <p:spPr>
          <a:xfrm>
            <a:off x="838200" y="2023453"/>
            <a:ext cx="4839119" cy="3814640"/>
          </a:xfrm>
        </p:spPr>
        <p:txBody>
          <a:bodyPr>
            <a:normAutofit/>
          </a:bodyPr>
          <a:lstStyle/>
          <a:p>
            <a:pPr marL="0" indent="0">
              <a:buNone/>
            </a:pPr>
            <a:r>
              <a:rPr lang="en-US" sz="2400" b="1" dirty="0"/>
              <a:t>Positive behaviors that are well-defined for students and staff</a:t>
            </a:r>
            <a:r>
              <a:rPr lang="en-US" sz="2400" dirty="0"/>
              <a:t>: Schools should develop common language around positively stated behavioral expectations. School staff </a:t>
            </a:r>
            <a:r>
              <a:rPr lang="en-US" sz="2400" dirty="0" smtClean="0"/>
              <a:t>should </a:t>
            </a:r>
            <a:r>
              <a:rPr lang="en-US" sz="2400" dirty="0"/>
              <a:t>teach, model, and reinforce desired behaviors. Negative practices that are identified for change can be reframed positively</a:t>
            </a:r>
            <a:r>
              <a:rPr lang="en-US" sz="2400" dirty="0" smtClean="0"/>
              <a:t>.</a:t>
            </a:r>
            <a:endParaRPr lang="en-US" sz="2400" dirty="0"/>
          </a:p>
        </p:txBody>
      </p:sp>
      <p:sp>
        <p:nvSpPr>
          <p:cNvPr id="4" name="Content Placeholder 2"/>
          <p:cNvSpPr txBox="1">
            <a:spLocks/>
          </p:cNvSpPr>
          <p:nvPr/>
        </p:nvSpPr>
        <p:spPr>
          <a:xfrm>
            <a:off x="6096000" y="2023453"/>
            <a:ext cx="4839119" cy="38146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smtClean="0"/>
              <a:t>Examples </a:t>
            </a:r>
            <a:r>
              <a:rPr lang="en-US" sz="2400" b="1" dirty="0"/>
              <a:t>that are identified for specific school settings</a:t>
            </a:r>
            <a:r>
              <a:rPr lang="en-US" sz="2400" dirty="0"/>
              <a:t>: Schools should identify common locations where behavioral expectations can be demonstrated and observed. Schools </a:t>
            </a:r>
            <a:r>
              <a:rPr lang="en-US" sz="2400" dirty="0" smtClean="0"/>
              <a:t>should </a:t>
            </a:r>
            <a:r>
              <a:rPr lang="en-US" sz="2400" dirty="0"/>
              <a:t>then provide examples of what positive behaviors </a:t>
            </a:r>
            <a:r>
              <a:rPr lang="en-US" sz="2400" dirty="0" smtClean="0"/>
              <a:t>look </a:t>
            </a:r>
            <a:r>
              <a:rPr lang="en-US" sz="2400" dirty="0"/>
              <a:t>like in various school settings.</a:t>
            </a:r>
          </a:p>
        </p:txBody>
      </p:sp>
    </p:spTree>
    <p:extLst>
      <p:ext uri="{BB962C8B-B14F-4D97-AF65-F5344CB8AC3E}">
        <p14:creationId xmlns:p14="http://schemas.microsoft.com/office/powerpoint/2010/main" val="370363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Expectations: Feedback</a:t>
            </a:r>
            <a:endParaRPr lang="en-US" dirty="0"/>
          </a:p>
        </p:txBody>
      </p:sp>
      <p:sp>
        <p:nvSpPr>
          <p:cNvPr id="4" name="Rectangle 3"/>
          <p:cNvSpPr/>
          <p:nvPr/>
        </p:nvSpPr>
        <p:spPr>
          <a:xfrm>
            <a:off x="838200" y="1797506"/>
            <a:ext cx="3995057" cy="70788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B7C333">
                    <a:lumMod val="75000"/>
                  </a:srgbClr>
                </a:solidFill>
                <a:effectLst/>
                <a:uLnTx/>
                <a:uFillTx/>
                <a:latin typeface="Palatino Linotype" panose="02040502050505030304" pitchFamily="18" charset="0"/>
              </a:rPr>
              <a:t>Transitioning from reprimanding negative behavior:</a:t>
            </a:r>
          </a:p>
        </p:txBody>
      </p:sp>
      <p:sp>
        <p:nvSpPr>
          <p:cNvPr id="5" name="Cloud Callout 4" descr="Graphic" title="Graphic"/>
          <p:cNvSpPr/>
          <p:nvPr/>
        </p:nvSpPr>
        <p:spPr>
          <a:xfrm>
            <a:off x="920673" y="2627582"/>
            <a:ext cx="3704746" cy="2106136"/>
          </a:xfrm>
          <a:prstGeom prst="cloudCallout">
            <a:avLst/>
          </a:prstGeom>
          <a:solidFill>
            <a:sysClr val="window" lastClr="FFFFFF"/>
          </a:solidFill>
          <a:ln w="15875" cap="flat" cmpd="sng" algn="ctr">
            <a:solidFill>
              <a:srgbClr val="3A698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6" name="Rectangle 5"/>
          <p:cNvSpPr/>
          <p:nvPr/>
        </p:nvSpPr>
        <p:spPr>
          <a:xfrm>
            <a:off x="1353437" y="2924993"/>
            <a:ext cx="2656259" cy="163121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kern="0" dirty="0">
                <a:solidFill>
                  <a:srgbClr val="5D5B4E"/>
                </a:solidFill>
                <a:latin typeface="Palatino Linotype" panose="02040502050505030304" pitchFamily="18" charset="0"/>
              </a:rPr>
              <a:t>Y</a:t>
            </a:r>
            <a:r>
              <a:rPr kumimoji="0" lang="en-US" sz="2000" b="0" i="0" u="none" strike="noStrike" kern="0" cap="none" spc="0" normalizeH="0" baseline="0" noProof="0" dirty="0" err="1" smtClean="0">
                <a:ln>
                  <a:noFill/>
                </a:ln>
                <a:solidFill>
                  <a:srgbClr val="5D5B4E"/>
                </a:solidFill>
                <a:effectLst/>
                <a:uLnTx/>
                <a:uFillTx/>
                <a:latin typeface="Palatino Linotype" panose="02040502050505030304" pitchFamily="18" charset="0"/>
              </a:rPr>
              <a:t>ou</a:t>
            </a:r>
            <a:r>
              <a:rPr kumimoji="0" lang="en-US" sz="2000" b="0" i="0" u="none" strike="noStrike" kern="0" cap="none" spc="0" normalizeH="0" baseline="0" noProof="0" dirty="0" smtClean="0">
                <a:ln>
                  <a:noFill/>
                </a:ln>
                <a:solidFill>
                  <a:srgbClr val="5D5B4E"/>
                </a:solidFill>
                <a:effectLst/>
                <a:uLnTx/>
                <a:uFillTx/>
                <a:latin typeface="Palatino Linotype" panose="02040502050505030304" pitchFamily="18" charset="0"/>
              </a:rPr>
              <a:t> are being very disrespectful. Correct your behavior now and</a:t>
            </a:r>
            <a:r>
              <a:rPr kumimoji="0" lang="en-US" sz="2000" b="0" i="0" u="none" strike="noStrike" kern="0" cap="none" spc="0" normalizeH="0" noProof="0" dirty="0" smtClean="0">
                <a:ln>
                  <a:noFill/>
                </a:ln>
                <a:solidFill>
                  <a:srgbClr val="5D5B4E"/>
                </a:solidFill>
                <a:effectLst/>
                <a:uLnTx/>
                <a:uFillTx/>
                <a:latin typeface="Palatino Linotype" panose="02040502050505030304" pitchFamily="18" charset="0"/>
              </a:rPr>
              <a:t> stop interrupting me</a:t>
            </a:r>
            <a:r>
              <a:rPr kumimoji="0" lang="en-US" sz="2000" b="0" i="0" u="none" strike="noStrike" kern="0" cap="none" spc="0" normalizeH="0" baseline="0" noProof="0" dirty="0" smtClean="0">
                <a:ln>
                  <a:noFill/>
                </a:ln>
                <a:solidFill>
                  <a:srgbClr val="5D5B4E"/>
                </a:solidFill>
                <a:effectLst/>
                <a:uLnTx/>
                <a:uFillTx/>
                <a:latin typeface="Palatino Linotype" panose="02040502050505030304" pitchFamily="18" charset="0"/>
              </a:rPr>
              <a:t>. </a:t>
            </a:r>
          </a:p>
        </p:txBody>
      </p:sp>
      <p:sp>
        <p:nvSpPr>
          <p:cNvPr id="7" name="Rectangle 6"/>
          <p:cNvSpPr/>
          <p:nvPr/>
        </p:nvSpPr>
        <p:spPr>
          <a:xfrm>
            <a:off x="848129" y="5153319"/>
            <a:ext cx="4081567" cy="36933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rgbClr val="5D5B4E"/>
                </a:solidFill>
                <a:effectLst/>
                <a:uLnTx/>
                <a:uFillTx/>
                <a:latin typeface="Palatino Linotype" panose="02040502050505030304" pitchFamily="18" charset="0"/>
              </a:rPr>
              <a:t>(Approach: shaming, punitive, deterring) </a:t>
            </a:r>
          </a:p>
        </p:txBody>
      </p:sp>
      <p:sp>
        <p:nvSpPr>
          <p:cNvPr id="9" name="Rectangle 8"/>
          <p:cNvSpPr/>
          <p:nvPr/>
        </p:nvSpPr>
        <p:spPr>
          <a:xfrm>
            <a:off x="7092021" y="1797506"/>
            <a:ext cx="2847015" cy="70788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B7C333">
                    <a:lumMod val="75000"/>
                  </a:srgbClr>
                </a:solidFill>
                <a:effectLst/>
                <a:uLnTx/>
                <a:uFillTx/>
                <a:latin typeface="Palatino Linotype" panose="02040502050505030304" pitchFamily="18" charset="0"/>
              </a:rPr>
              <a:t>To acknowledging positive behavior:</a:t>
            </a:r>
          </a:p>
        </p:txBody>
      </p:sp>
      <p:sp>
        <p:nvSpPr>
          <p:cNvPr id="10" name="Cloud Callout 9" descr="Graphic" title="Graphic"/>
          <p:cNvSpPr/>
          <p:nvPr/>
        </p:nvSpPr>
        <p:spPr>
          <a:xfrm>
            <a:off x="6725443" y="2627582"/>
            <a:ext cx="3704746" cy="2106136"/>
          </a:xfrm>
          <a:prstGeom prst="cloudCallout">
            <a:avLst/>
          </a:prstGeom>
          <a:solidFill>
            <a:sysClr val="window" lastClr="FFFFFF"/>
          </a:solidFill>
          <a:ln w="15875" cap="flat" cmpd="sng" algn="ctr">
            <a:solidFill>
              <a:srgbClr val="3A698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7099666" y="2987231"/>
            <a:ext cx="2809225" cy="132343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rgbClr val="5D5B4E"/>
                </a:solidFill>
                <a:effectLst/>
                <a:uLnTx/>
                <a:uFillTx/>
                <a:latin typeface="Palatino Linotype" panose="02040502050505030304" pitchFamily="18" charset="0"/>
              </a:rPr>
              <a:t>You are listening very attentively.</a:t>
            </a:r>
            <a:r>
              <a:rPr kumimoji="0" lang="en-US" sz="2000" b="0" i="0" u="none" strike="noStrike" kern="0" cap="none" spc="0" normalizeH="0" noProof="0" dirty="0" smtClean="0">
                <a:ln>
                  <a:noFill/>
                </a:ln>
                <a:solidFill>
                  <a:srgbClr val="5D5B4E"/>
                </a:solidFill>
                <a:effectLst/>
                <a:uLnTx/>
                <a:uFillTx/>
                <a:latin typeface="Palatino Linotype" panose="02040502050505030304" pitchFamily="18" charset="0"/>
              </a:rPr>
              <a:t> Thanks for </a:t>
            </a:r>
            <a:r>
              <a:rPr lang="en-US" sz="2000" kern="0" dirty="0" smtClean="0">
                <a:solidFill>
                  <a:srgbClr val="5D5B4E"/>
                </a:solidFill>
                <a:latin typeface="Palatino Linotype" panose="02040502050505030304" pitchFamily="18" charset="0"/>
              </a:rPr>
              <a:t>actively engaging in</a:t>
            </a:r>
            <a:r>
              <a:rPr kumimoji="0" lang="en-US" sz="2000" b="0" i="0" u="none" strike="noStrike" kern="0" cap="none" spc="0" normalizeH="0" baseline="0" noProof="0" dirty="0" smtClean="0">
                <a:ln>
                  <a:noFill/>
                </a:ln>
                <a:solidFill>
                  <a:srgbClr val="5D5B4E"/>
                </a:solidFill>
                <a:effectLst/>
                <a:uLnTx/>
                <a:uFillTx/>
                <a:latin typeface="Palatino Linotype" panose="02040502050505030304" pitchFamily="18" charset="0"/>
              </a:rPr>
              <a:t> the</a:t>
            </a:r>
            <a:r>
              <a:rPr kumimoji="0" lang="en-US" sz="2000" b="0" i="0" u="none" strike="noStrike" kern="0" cap="none" spc="0" normalizeH="0" noProof="0" dirty="0" smtClean="0">
                <a:ln>
                  <a:noFill/>
                </a:ln>
                <a:solidFill>
                  <a:srgbClr val="5D5B4E"/>
                </a:solidFill>
                <a:effectLst/>
                <a:uLnTx/>
                <a:uFillTx/>
                <a:latin typeface="Palatino Linotype" panose="02040502050505030304" pitchFamily="18" charset="0"/>
              </a:rPr>
              <a:t> lesson</a:t>
            </a:r>
            <a:r>
              <a:rPr kumimoji="0" lang="en-US" sz="2000" b="0" i="0" u="none" strike="noStrike" kern="0" cap="none" spc="0" normalizeH="0" baseline="0" noProof="0" dirty="0" smtClean="0">
                <a:ln>
                  <a:noFill/>
                </a:ln>
                <a:solidFill>
                  <a:srgbClr val="5D5B4E"/>
                </a:solidFill>
                <a:effectLst/>
                <a:uLnTx/>
                <a:uFillTx/>
                <a:latin typeface="Palatino Linotype" panose="02040502050505030304" pitchFamily="18" charset="0"/>
              </a:rPr>
              <a:t>.</a:t>
            </a:r>
          </a:p>
        </p:txBody>
      </p:sp>
      <p:sp>
        <p:nvSpPr>
          <p:cNvPr id="12" name="Rectangle 11"/>
          <p:cNvSpPr/>
          <p:nvPr/>
        </p:nvSpPr>
        <p:spPr>
          <a:xfrm>
            <a:off x="6171437" y="5153319"/>
            <a:ext cx="4725974" cy="369332"/>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1" u="none" strike="noStrike" kern="0" cap="none" spc="0" normalizeH="0" baseline="0" noProof="0" dirty="0" smtClean="0">
                <a:ln>
                  <a:noFill/>
                </a:ln>
                <a:solidFill>
                  <a:srgbClr val="5D5B4E"/>
                </a:solidFill>
                <a:effectLst/>
                <a:uLnTx/>
                <a:uFillTx/>
                <a:latin typeface="Palatino Linotype" panose="02040502050505030304" pitchFamily="18" charset="0"/>
              </a:rPr>
              <a:t>(Approach: acknowledging, positive, reinforcing)</a:t>
            </a:r>
          </a:p>
        </p:txBody>
      </p:sp>
      <p:sp>
        <p:nvSpPr>
          <p:cNvPr id="13" name="Right Arrow 12" descr="Graphic" title="Graphic"/>
          <p:cNvSpPr/>
          <p:nvPr/>
        </p:nvSpPr>
        <p:spPr>
          <a:xfrm>
            <a:off x="4955217" y="3265251"/>
            <a:ext cx="1440428" cy="830798"/>
          </a:xfrm>
          <a:prstGeom prst="rightArrow">
            <a:avLst/>
          </a:prstGeom>
          <a:solidFill>
            <a:srgbClr val="3A6983"/>
          </a:solidFill>
          <a:ln w="15875" cap="flat" cmpd="sng" algn="ctr">
            <a:solidFill>
              <a:srgbClr val="3A698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749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Behavioral Expectations</a:t>
            </a:r>
            <a:endParaRPr lang="en-US" dirty="0"/>
          </a:p>
        </p:txBody>
      </p:sp>
      <p:sp>
        <p:nvSpPr>
          <p:cNvPr id="3" name="Content Placeholder 2"/>
          <p:cNvSpPr>
            <a:spLocks noGrp="1"/>
          </p:cNvSpPr>
          <p:nvPr>
            <p:ph idx="1"/>
          </p:nvPr>
        </p:nvSpPr>
        <p:spPr>
          <a:xfrm>
            <a:off x="838200" y="1882776"/>
            <a:ext cx="9803004" cy="3593576"/>
          </a:xfrm>
        </p:spPr>
        <p:txBody>
          <a:bodyPr>
            <a:normAutofit/>
          </a:bodyPr>
          <a:lstStyle/>
          <a:p>
            <a:pPr marL="0" indent="0">
              <a:buNone/>
            </a:pPr>
            <a:r>
              <a:rPr lang="en-US" sz="2400" dirty="0" smtClean="0"/>
              <a:t>The establishment of classroom norms and behavioral expectations should:</a:t>
            </a:r>
          </a:p>
          <a:p>
            <a:r>
              <a:rPr lang="en-US" sz="2400" dirty="0" smtClean="0"/>
              <a:t>Promote inclusive </a:t>
            </a:r>
            <a:r>
              <a:rPr lang="en-US" sz="2400" dirty="0"/>
              <a:t>and reflective </a:t>
            </a:r>
            <a:r>
              <a:rPr lang="en-US" sz="2400" dirty="0" smtClean="0"/>
              <a:t>processes through culturally </a:t>
            </a:r>
            <a:r>
              <a:rPr lang="en-US" sz="2400" dirty="0"/>
              <a:t>responsive decision-making that respects the cultural values of the surrounding community and diverse students’ funds of knowledge</a:t>
            </a:r>
          </a:p>
          <a:p>
            <a:r>
              <a:rPr lang="en-US" sz="2400" dirty="0"/>
              <a:t>Establish high standards for all students that serve a legitimate purpose within the school setting (i.e. school safety) without devaluing family norms and values in different cultures and home </a:t>
            </a:r>
            <a:r>
              <a:rPr lang="en-US" sz="2400" dirty="0" smtClean="0"/>
              <a:t>settings</a:t>
            </a:r>
            <a:endParaRPr lang="en-US" sz="2400" dirty="0"/>
          </a:p>
        </p:txBody>
      </p:sp>
      <p:sp>
        <p:nvSpPr>
          <p:cNvPr id="4" name="TextBox 3"/>
          <p:cNvSpPr txBox="1"/>
          <p:nvPr/>
        </p:nvSpPr>
        <p:spPr>
          <a:xfrm>
            <a:off x="916258" y="5621337"/>
            <a:ext cx="10175413" cy="276543"/>
          </a:xfrm>
          <a:prstGeom prst="rect">
            <a:avLst/>
          </a:prstGeom>
          <a:noFill/>
        </p:spPr>
        <p:txBody>
          <a:bodyPr wrap="square" rtlCol="0">
            <a:spAutoFit/>
          </a:bodyPr>
          <a:lstStyle/>
          <a:p>
            <a:r>
              <a:rPr lang="en-US" sz="1200" dirty="0">
                <a:latin typeface="Palatino Linotype" panose="02040502050505030304" pitchFamily="18" charset="0"/>
              </a:rPr>
              <a:t>(</a:t>
            </a:r>
            <a:r>
              <a:rPr lang="en-US" sz="1200" dirty="0" smtClean="0">
                <a:latin typeface="Palatino Linotype" panose="02040502050505030304" pitchFamily="18" charset="0"/>
              </a:rPr>
              <a:t>González, Moll, &amp; </a:t>
            </a:r>
            <a:r>
              <a:rPr lang="en-US" sz="1200" dirty="0" err="1" smtClean="0">
                <a:latin typeface="Palatino Linotype" panose="02040502050505030304" pitchFamily="18" charset="0"/>
              </a:rPr>
              <a:t>Amanti</a:t>
            </a:r>
            <a:r>
              <a:rPr lang="en-US" sz="1200" dirty="0" smtClean="0">
                <a:latin typeface="Palatino Linotype" panose="02040502050505030304" pitchFamily="18" charset="0"/>
              </a:rPr>
              <a:t>, 2005; Green, et al., 2015; Gregory, </a:t>
            </a:r>
            <a:r>
              <a:rPr lang="en-US" sz="1200" dirty="0" err="1" smtClean="0">
                <a:latin typeface="Palatino Linotype" panose="02040502050505030304" pitchFamily="18" charset="0"/>
              </a:rPr>
              <a:t>Skiba</a:t>
            </a:r>
            <a:r>
              <a:rPr lang="en-US" sz="1200" dirty="0" smtClean="0">
                <a:latin typeface="Palatino Linotype" panose="02040502050505030304" pitchFamily="18" charset="0"/>
              </a:rPr>
              <a:t>, &amp; </a:t>
            </a:r>
            <a:r>
              <a:rPr lang="en-US" sz="1200" dirty="0" err="1" smtClean="0">
                <a:latin typeface="Palatino Linotype" panose="02040502050505030304" pitchFamily="18" charset="0"/>
              </a:rPr>
              <a:t>Mediratta</a:t>
            </a:r>
            <a:r>
              <a:rPr lang="en-US" sz="1200" dirty="0" smtClean="0">
                <a:latin typeface="Palatino Linotype" panose="02040502050505030304" pitchFamily="18" charset="0"/>
              </a:rPr>
              <a:t>, 2017; </a:t>
            </a:r>
            <a:r>
              <a:rPr lang="en-US" sz="1200" dirty="0" err="1" smtClean="0">
                <a:latin typeface="Palatino Linotype" panose="02040502050505030304" pitchFamily="18" charset="0"/>
              </a:rPr>
              <a:t>Leverson</a:t>
            </a:r>
            <a:r>
              <a:rPr lang="en-US" sz="1200" dirty="0" smtClean="0">
                <a:latin typeface="Palatino Linotype" panose="02040502050505030304" pitchFamily="18" charset="0"/>
              </a:rPr>
              <a:t>, Smith, McIntosh, Rose, &amp; </a:t>
            </a:r>
            <a:r>
              <a:rPr lang="en-US" sz="1200" dirty="0" err="1" smtClean="0">
                <a:latin typeface="Palatino Linotype" panose="02040502050505030304" pitchFamily="18" charset="0"/>
              </a:rPr>
              <a:t>Pinkelman</a:t>
            </a:r>
            <a:r>
              <a:rPr lang="en-US" sz="1200" dirty="0" smtClean="0">
                <a:latin typeface="Palatino Linotype" panose="02040502050505030304" pitchFamily="18" charset="0"/>
              </a:rPr>
              <a:t>, 2019)</a:t>
            </a:r>
            <a:endParaRPr lang="en-US" sz="1200" dirty="0">
              <a:latin typeface="Palatino Linotype" panose="02040502050505030304" pitchFamily="18" charset="0"/>
            </a:endParaRPr>
          </a:p>
        </p:txBody>
      </p:sp>
    </p:spTree>
    <p:extLst>
      <p:ext uri="{BB962C8B-B14F-4D97-AF65-F5344CB8AC3E}">
        <p14:creationId xmlns:p14="http://schemas.microsoft.com/office/powerpoint/2010/main" val="79873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Webinar Q&amp;A Protocols</a:t>
            </a:r>
            <a:endParaRPr lang="en-US" dirty="0"/>
          </a:p>
        </p:txBody>
      </p:sp>
      <p:sp>
        <p:nvSpPr>
          <p:cNvPr id="5" name="Content Placeholder 4"/>
          <p:cNvSpPr>
            <a:spLocks noGrp="1"/>
          </p:cNvSpPr>
          <p:nvPr>
            <p:ph idx="1"/>
          </p:nvPr>
        </p:nvSpPr>
        <p:spPr>
          <a:xfrm>
            <a:off x="838200" y="1958450"/>
            <a:ext cx="9348216" cy="3859657"/>
          </a:xfrm>
        </p:spPr>
        <p:txBody>
          <a:bodyPr>
            <a:normAutofit/>
          </a:bodyPr>
          <a:lstStyle/>
          <a:p>
            <a:r>
              <a:rPr lang="en-US" sz="2400" dirty="0" smtClean="0"/>
              <a:t>Please submit questions in writing through the question log</a:t>
            </a:r>
          </a:p>
          <a:p>
            <a:r>
              <a:rPr lang="en-US" sz="2400" dirty="0" smtClean="0"/>
              <a:t>Please keep questions related to the webinar content</a:t>
            </a:r>
          </a:p>
          <a:p>
            <a:r>
              <a:rPr lang="en-US" sz="2400" dirty="0" smtClean="0"/>
              <a:t>OSPI staff and guests will not be able to answer questions about specific scenarios, students, or experiences</a:t>
            </a:r>
          </a:p>
          <a:p>
            <a:r>
              <a:rPr lang="en-US" sz="2400" dirty="0" smtClean="0"/>
              <a:t>OSPI staff is readily available to provide technical assistance following the webinar</a:t>
            </a:r>
          </a:p>
          <a:p>
            <a:r>
              <a:rPr lang="en-US" sz="2400" dirty="0" smtClean="0"/>
              <a:t>There will be a 5 minute break between the presentation and Q&amp;A portions of the webinar</a:t>
            </a:r>
          </a:p>
          <a:p>
            <a:r>
              <a:rPr lang="en-US" sz="2400" dirty="0" smtClean="0"/>
              <a:t>OSPI staff will review and group questions for Q&amp;A portion</a:t>
            </a:r>
            <a:endParaRPr lang="en-US" sz="2400" dirty="0"/>
          </a:p>
        </p:txBody>
      </p:sp>
    </p:spTree>
    <p:extLst>
      <p:ext uri="{BB962C8B-B14F-4D97-AF65-F5344CB8AC3E}">
        <p14:creationId xmlns:p14="http://schemas.microsoft.com/office/powerpoint/2010/main" val="28066187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Expectations Activity</a:t>
            </a:r>
            <a:endParaRPr lang="en-US" dirty="0"/>
          </a:p>
        </p:txBody>
      </p:sp>
      <p:sp>
        <p:nvSpPr>
          <p:cNvPr id="4" name="TextBox 3"/>
          <p:cNvSpPr txBox="1"/>
          <p:nvPr/>
        </p:nvSpPr>
        <p:spPr>
          <a:xfrm>
            <a:off x="838200" y="1603400"/>
            <a:ext cx="9441264" cy="455509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1200"/>
              </a:spcAft>
              <a:buClrTx/>
              <a:buSzTx/>
              <a:buFontTx/>
              <a:buNone/>
              <a:tabLst/>
              <a:defRPr/>
            </a:pPr>
            <a:r>
              <a:rPr kumimoji="0" lang="en-US" sz="2000" b="0" i="0" u="none" strike="noStrike" kern="0" cap="none" spc="0" normalizeH="0" baseline="0" noProof="0" dirty="0" smtClean="0">
                <a:ln>
                  <a:noFill/>
                </a:ln>
                <a:solidFill>
                  <a:srgbClr val="5D5B4E"/>
                </a:solidFill>
                <a:effectLst/>
                <a:uLnTx/>
                <a:uFillTx/>
                <a:latin typeface="Palatino Linotype" panose="02040502050505030304" pitchFamily="18" charset="0"/>
              </a:rPr>
              <a:t>Look at your list of behavioral expectations and examples. Label each </a:t>
            </a:r>
            <a:r>
              <a:rPr kumimoji="0" lang="en-US" sz="2000" b="1" i="0" u="none" strike="noStrike" kern="0" cap="none" spc="0" normalizeH="0" baseline="0" noProof="0" dirty="0" smtClean="0">
                <a:ln>
                  <a:noFill/>
                </a:ln>
                <a:solidFill>
                  <a:srgbClr val="5D5B4E"/>
                </a:solidFill>
                <a:effectLst/>
                <a:uLnTx/>
                <a:uFillTx/>
                <a:latin typeface="Palatino Linotype" panose="02040502050505030304" pitchFamily="18" charset="0"/>
              </a:rPr>
              <a:t>expectation</a:t>
            </a:r>
            <a:r>
              <a:rPr kumimoji="0" lang="en-US" sz="2000" b="0" i="0" u="none" strike="noStrike" kern="0" cap="none" spc="0" normalizeH="0" baseline="0" noProof="0" dirty="0" smtClean="0">
                <a:ln>
                  <a:noFill/>
                </a:ln>
                <a:solidFill>
                  <a:srgbClr val="5D5B4E"/>
                </a:solidFill>
                <a:effectLst/>
                <a:uLnTx/>
                <a:uFillTx/>
                <a:latin typeface="Palatino Linotype" panose="02040502050505030304" pitchFamily="18" charset="0"/>
              </a:rPr>
              <a:t> as either </a:t>
            </a:r>
            <a:r>
              <a:rPr kumimoji="0" lang="en-US" sz="2000" b="0" i="0" u="none" strike="noStrike" kern="0" cap="none" spc="0" normalizeH="0" baseline="0" noProof="0" dirty="0" smtClean="0">
                <a:ln>
                  <a:noFill/>
                </a:ln>
                <a:solidFill>
                  <a:srgbClr val="B7C333">
                    <a:lumMod val="75000"/>
                  </a:srgbClr>
                </a:solidFill>
                <a:effectLst/>
                <a:uLnTx/>
                <a:uFillTx/>
                <a:latin typeface="Palatino Linotype" panose="02040502050505030304" pitchFamily="18" charset="0"/>
              </a:rPr>
              <a:t>positive</a:t>
            </a:r>
            <a:r>
              <a:rPr kumimoji="0" lang="en-US" sz="2000" b="0" i="0" u="none" strike="noStrike" kern="0" cap="none" spc="0" normalizeH="0" baseline="0" noProof="0" dirty="0" smtClean="0">
                <a:ln>
                  <a:noFill/>
                </a:ln>
                <a:solidFill>
                  <a:srgbClr val="5D5B4E"/>
                </a:solidFill>
                <a:effectLst/>
                <a:uLnTx/>
                <a:uFillTx/>
                <a:latin typeface="Palatino Linotype" panose="02040502050505030304" pitchFamily="18" charset="0"/>
              </a:rPr>
              <a:t> (P) or </a:t>
            </a:r>
            <a:r>
              <a:rPr kumimoji="0" lang="en-US" sz="2000" b="0" i="0" u="none" strike="noStrike" kern="0" cap="none" spc="0" normalizeH="0" baseline="0" noProof="0" dirty="0" smtClean="0">
                <a:ln>
                  <a:noFill/>
                </a:ln>
                <a:solidFill>
                  <a:srgbClr val="3A6983"/>
                </a:solidFill>
                <a:effectLst/>
                <a:uLnTx/>
                <a:uFillTx/>
                <a:latin typeface="Palatino Linotype" panose="02040502050505030304" pitchFamily="18" charset="0"/>
              </a:rPr>
              <a:t>negative</a:t>
            </a:r>
            <a:r>
              <a:rPr kumimoji="0" lang="en-US" sz="2000" b="0" i="0" u="none" strike="noStrike" kern="0" cap="none" spc="0" normalizeH="0" baseline="0" noProof="0" dirty="0" smtClean="0">
                <a:ln>
                  <a:noFill/>
                </a:ln>
                <a:solidFill>
                  <a:srgbClr val="5D5B4E"/>
                </a:solidFill>
                <a:effectLst/>
                <a:uLnTx/>
                <a:uFillTx/>
                <a:latin typeface="Palatino Linotype" panose="02040502050505030304" pitchFamily="18" charset="0"/>
              </a:rPr>
              <a:t> (N) and each </a:t>
            </a:r>
            <a:r>
              <a:rPr kumimoji="0" lang="en-US" sz="2000" b="1" i="0" u="none" strike="noStrike" kern="0" cap="none" spc="0" normalizeH="0" baseline="0" noProof="0" dirty="0" smtClean="0">
                <a:ln>
                  <a:noFill/>
                </a:ln>
                <a:solidFill>
                  <a:srgbClr val="5D5B4E"/>
                </a:solidFill>
                <a:effectLst/>
                <a:uLnTx/>
                <a:uFillTx/>
                <a:latin typeface="Palatino Linotype" panose="02040502050505030304" pitchFamily="18" charset="0"/>
              </a:rPr>
              <a:t>example</a:t>
            </a:r>
            <a:r>
              <a:rPr kumimoji="0" lang="en-US" sz="2000" b="0" i="0" u="none" strike="noStrike" kern="0" cap="none" spc="0" normalizeH="0" baseline="0" noProof="0" dirty="0" smtClean="0">
                <a:ln>
                  <a:noFill/>
                </a:ln>
                <a:solidFill>
                  <a:srgbClr val="5D5B4E"/>
                </a:solidFill>
                <a:effectLst/>
                <a:uLnTx/>
                <a:uFillTx/>
                <a:latin typeface="Palatino Linotype" panose="02040502050505030304" pitchFamily="18" charset="0"/>
              </a:rPr>
              <a:t> as either </a:t>
            </a:r>
            <a:r>
              <a:rPr kumimoji="0" lang="en-US" sz="2000" b="0" i="0" u="none" strike="noStrike" kern="0" cap="none" spc="0" normalizeH="0" baseline="0" noProof="0" dirty="0" smtClean="0">
                <a:ln>
                  <a:noFill/>
                </a:ln>
                <a:solidFill>
                  <a:srgbClr val="E86948"/>
                </a:solidFill>
                <a:effectLst/>
                <a:uLnTx/>
                <a:uFillTx/>
                <a:latin typeface="Palatino Linotype" panose="02040502050505030304" pitchFamily="18" charset="0"/>
              </a:rPr>
              <a:t>specific</a:t>
            </a:r>
            <a:r>
              <a:rPr kumimoji="0" lang="en-US" sz="2000" b="0" i="0" u="none" strike="noStrike" kern="0" cap="none" spc="0" normalizeH="0" baseline="0" noProof="0" dirty="0" smtClean="0">
                <a:ln>
                  <a:noFill/>
                </a:ln>
                <a:solidFill>
                  <a:srgbClr val="5D5B4E"/>
                </a:solidFill>
                <a:effectLst/>
                <a:uLnTx/>
                <a:uFillTx/>
                <a:latin typeface="Palatino Linotype" panose="02040502050505030304" pitchFamily="18" charset="0"/>
              </a:rPr>
              <a:t> (S) or </a:t>
            </a:r>
            <a:r>
              <a:rPr kumimoji="0" lang="en-US" sz="2000" b="0" i="0" u="none" strike="noStrike" kern="0" cap="none" spc="0" normalizeH="0" baseline="0" noProof="0" dirty="0" smtClean="0">
                <a:ln>
                  <a:noFill/>
                </a:ln>
                <a:solidFill>
                  <a:srgbClr val="3A6983"/>
                </a:solidFill>
                <a:effectLst/>
                <a:uLnTx/>
                <a:uFillTx/>
                <a:latin typeface="Palatino Linotype" panose="02040502050505030304" pitchFamily="18" charset="0"/>
              </a:rPr>
              <a:t>general</a:t>
            </a:r>
            <a:r>
              <a:rPr kumimoji="0" lang="en-US" sz="2000" b="0" i="0" u="none" strike="noStrike" kern="0" cap="none" spc="0" normalizeH="0" baseline="0" noProof="0" dirty="0" smtClean="0">
                <a:ln>
                  <a:noFill/>
                </a:ln>
                <a:solidFill>
                  <a:srgbClr val="5D5B4E"/>
                </a:solidFill>
                <a:effectLst/>
                <a:uLnTx/>
                <a:uFillTx/>
                <a:latin typeface="Palatino Linotype" panose="02040502050505030304" pitchFamily="18" charset="0"/>
              </a:rPr>
              <a:t> (G).</a:t>
            </a:r>
          </a:p>
          <a:p>
            <a:pPr marL="342900" lvl="0" indent="-342900">
              <a:buFont typeface="Arial" panose="020B0604020202020204" pitchFamily="34" charset="0"/>
              <a:buChar char="•"/>
              <a:defRPr/>
            </a:pPr>
            <a:r>
              <a:rPr lang="en-US" sz="2000" kern="0" dirty="0">
                <a:solidFill>
                  <a:srgbClr val="5D5B4E"/>
                </a:solidFill>
                <a:latin typeface="Palatino Linotype" panose="02040502050505030304" pitchFamily="18" charset="0"/>
              </a:rPr>
              <a:t>Are there more behavioral expectations on your list that are framed negatively than positively? Why? </a:t>
            </a:r>
          </a:p>
          <a:p>
            <a:pPr marL="342900" lvl="0" indent="-342900">
              <a:buFont typeface="Arial" panose="020B0604020202020204" pitchFamily="34" charset="0"/>
              <a:buChar char="•"/>
              <a:defRPr/>
            </a:pPr>
            <a:r>
              <a:rPr lang="en-US" sz="2000" kern="0" dirty="0">
                <a:solidFill>
                  <a:srgbClr val="5D5B4E"/>
                </a:solidFill>
                <a:latin typeface="Palatino Linotype" panose="02040502050505030304" pitchFamily="18" charset="0"/>
              </a:rPr>
              <a:t>Are the examples on your list more general or specific to a variety of common school settings (i.e. classroom, hallway, bathroom, cafeteria, etc.)</a:t>
            </a:r>
          </a:p>
          <a:p>
            <a:pPr marL="342900" lvl="0" indent="-342900">
              <a:buFont typeface="Arial" panose="020B0604020202020204" pitchFamily="34" charset="0"/>
              <a:buChar char="•"/>
              <a:defRPr/>
            </a:pPr>
            <a:r>
              <a:rPr lang="en-US" sz="2000" kern="0" dirty="0">
                <a:solidFill>
                  <a:srgbClr val="5D5B4E"/>
                </a:solidFill>
                <a:latin typeface="Palatino Linotype" panose="02040502050505030304" pitchFamily="18" charset="0"/>
              </a:rPr>
              <a:t>Are the behavioral expectations known by students, families and staff? Are they modeled consistently by all staff? If not, why and under what conditions would they be modeled? </a:t>
            </a:r>
          </a:p>
          <a:p>
            <a:pPr marL="342900" lvl="0" indent="-342900">
              <a:buFont typeface="Arial" panose="020B0604020202020204" pitchFamily="34" charset="0"/>
              <a:buChar char="•"/>
              <a:defRPr/>
            </a:pPr>
            <a:r>
              <a:rPr lang="en-US" sz="2000" kern="0" dirty="0">
                <a:solidFill>
                  <a:srgbClr val="5D5B4E"/>
                </a:solidFill>
                <a:latin typeface="Palatino Linotype" panose="02040502050505030304" pitchFamily="18" charset="0"/>
              </a:rPr>
              <a:t>Are the behavioral expectations primarily representative of dominant white cultural values? Do they serve a legitimate purpose within the school settings?</a:t>
            </a:r>
          </a:p>
          <a:p>
            <a:pPr marL="342900" lvl="0" indent="-342900">
              <a:buFont typeface="Arial" panose="020B0604020202020204" pitchFamily="34" charset="0"/>
              <a:buChar char="•"/>
              <a:defRPr/>
            </a:pPr>
            <a:r>
              <a:rPr lang="en-US" sz="2000" kern="0" dirty="0">
                <a:solidFill>
                  <a:srgbClr val="5D5B4E"/>
                </a:solidFill>
                <a:latin typeface="Palatino Linotype" panose="02040502050505030304" pitchFamily="18" charset="0"/>
              </a:rPr>
              <a:t>Are there any behavioral expectations or specific examples that have not been explicitly identified and taught</a:t>
            </a:r>
            <a:r>
              <a:rPr lang="en-US" sz="2000" kern="0" dirty="0" smtClean="0">
                <a:solidFill>
                  <a:srgbClr val="5D5B4E"/>
                </a:solidFill>
                <a:latin typeface="Palatino Linotype" panose="02040502050505030304" pitchFamily="18" charset="0"/>
              </a:rPr>
              <a:t>?</a:t>
            </a:r>
            <a:endParaRPr lang="en-US" sz="2000" kern="0" dirty="0">
              <a:solidFill>
                <a:srgbClr val="5D5B4E"/>
              </a:solidFill>
              <a:latin typeface="Palatino Linotype" panose="02040502050505030304" pitchFamily="18" charset="0"/>
            </a:endParaRPr>
          </a:p>
        </p:txBody>
      </p:sp>
    </p:spTree>
    <p:extLst>
      <p:ext uri="{BB962C8B-B14F-4D97-AF65-F5344CB8AC3E}">
        <p14:creationId xmlns:p14="http://schemas.microsoft.com/office/powerpoint/2010/main" val="187434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Expectations: School Environments</a:t>
            </a:r>
            <a:endParaRPr lang="en-US" dirty="0"/>
          </a:p>
        </p:txBody>
      </p:sp>
      <p:sp>
        <p:nvSpPr>
          <p:cNvPr id="3" name="Content Placeholder 2"/>
          <p:cNvSpPr>
            <a:spLocks noGrp="1"/>
          </p:cNvSpPr>
          <p:nvPr>
            <p:ph idx="1"/>
          </p:nvPr>
        </p:nvSpPr>
        <p:spPr>
          <a:xfrm>
            <a:off x="838200" y="1927334"/>
            <a:ext cx="7940040" cy="3897394"/>
          </a:xfrm>
        </p:spPr>
        <p:txBody>
          <a:bodyPr>
            <a:normAutofit/>
          </a:bodyPr>
          <a:lstStyle/>
          <a:p>
            <a:pPr marL="0" indent="0">
              <a:buNone/>
            </a:pPr>
            <a:r>
              <a:rPr lang="en-US" sz="2400" dirty="0" smtClean="0"/>
              <a:t>Behavioral </a:t>
            </a:r>
            <a:r>
              <a:rPr lang="en-US" sz="2400" dirty="0"/>
              <a:t>expectations must be taught:</a:t>
            </a:r>
          </a:p>
          <a:p>
            <a:pPr>
              <a:spcBef>
                <a:spcPts val="600"/>
              </a:spcBef>
            </a:pPr>
            <a:r>
              <a:rPr lang="en-US" sz="2400" dirty="0"/>
              <a:t>Embedded in existing curriculum</a:t>
            </a:r>
          </a:p>
          <a:p>
            <a:pPr>
              <a:spcBef>
                <a:spcPts val="600"/>
              </a:spcBef>
            </a:pPr>
            <a:r>
              <a:rPr lang="en-US" sz="2400" dirty="0"/>
              <a:t>Delivered </a:t>
            </a:r>
            <a:r>
              <a:rPr lang="en-US" sz="2400" dirty="0" smtClean="0"/>
              <a:t>through </a:t>
            </a:r>
            <a:r>
              <a:rPr lang="en-US" sz="2400" dirty="0"/>
              <a:t>ongoing explicit instruction</a:t>
            </a:r>
          </a:p>
          <a:p>
            <a:pPr>
              <a:spcBef>
                <a:spcPts val="600"/>
              </a:spcBef>
            </a:pPr>
            <a:r>
              <a:rPr lang="en-US" sz="2400" dirty="0"/>
              <a:t>Re-taught through instructional </a:t>
            </a:r>
            <a:r>
              <a:rPr lang="en-US" sz="2400" dirty="0" smtClean="0"/>
              <a:t>interventions</a:t>
            </a:r>
          </a:p>
          <a:p>
            <a:pPr>
              <a:spcBef>
                <a:spcPts val="600"/>
              </a:spcBef>
            </a:pPr>
            <a:r>
              <a:rPr lang="en-US" sz="2400" dirty="0" smtClean="0"/>
              <a:t>Inclusive of the English language levels of all learners to ensure equitable and shared understandings</a:t>
            </a:r>
          </a:p>
          <a:p>
            <a:pPr marL="0" indent="0">
              <a:spcBef>
                <a:spcPts val="2400"/>
              </a:spcBef>
              <a:buNone/>
            </a:pPr>
            <a:r>
              <a:rPr lang="en-US" sz="2400" dirty="0" smtClean="0"/>
              <a:t>Behavioral expectations should be visible:</a:t>
            </a:r>
          </a:p>
          <a:p>
            <a:pPr>
              <a:spcBef>
                <a:spcPts val="600"/>
              </a:spcBef>
            </a:pPr>
            <a:r>
              <a:rPr lang="en-US" sz="2400" dirty="0" smtClean="0"/>
              <a:t>Student handbooks and communication with families</a:t>
            </a:r>
            <a:endParaRPr lang="en-US" sz="2400" dirty="0"/>
          </a:p>
          <a:p>
            <a:pPr>
              <a:spcBef>
                <a:spcPts val="600"/>
              </a:spcBef>
            </a:pPr>
            <a:r>
              <a:rPr lang="en-US" sz="2400" dirty="0"/>
              <a:t>Posters and visual displays throughout the </a:t>
            </a:r>
            <a:r>
              <a:rPr lang="en-US" sz="2400" dirty="0" smtClean="0"/>
              <a:t>building</a:t>
            </a:r>
          </a:p>
        </p:txBody>
      </p:sp>
    </p:spTree>
    <p:extLst>
      <p:ext uri="{BB962C8B-B14F-4D97-AF65-F5344CB8AC3E}">
        <p14:creationId xmlns:p14="http://schemas.microsoft.com/office/powerpoint/2010/main" val="98897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Behavioral Expectations</a:t>
            </a:r>
            <a:endParaRPr lang="en-US" dirty="0"/>
          </a:p>
        </p:txBody>
      </p:sp>
      <p:sp>
        <p:nvSpPr>
          <p:cNvPr id="3" name="Content Placeholder 2"/>
          <p:cNvSpPr>
            <a:spLocks noGrp="1"/>
          </p:cNvSpPr>
          <p:nvPr>
            <p:ph idx="1"/>
          </p:nvPr>
        </p:nvSpPr>
        <p:spPr>
          <a:xfrm>
            <a:off x="838200" y="1930718"/>
            <a:ext cx="9883391" cy="3925172"/>
          </a:xfrm>
        </p:spPr>
        <p:txBody>
          <a:bodyPr/>
          <a:lstStyle/>
          <a:p>
            <a:pPr marL="0" indent="0">
              <a:buNone/>
            </a:pPr>
            <a:r>
              <a:rPr lang="en-US" sz="2400" dirty="0"/>
              <a:t>Students need to </a:t>
            </a:r>
            <a:r>
              <a:rPr lang="en-US" sz="2400" dirty="0" smtClean="0"/>
              <a:t>be taught </a:t>
            </a:r>
            <a:r>
              <a:rPr lang="en-US" sz="2400" dirty="0"/>
              <a:t>context-specific behavioral expectations within school </a:t>
            </a:r>
            <a:r>
              <a:rPr lang="en-US" sz="2400" dirty="0" smtClean="0"/>
              <a:t>settings.</a:t>
            </a:r>
            <a:endParaRPr lang="en-US" sz="2400" dirty="0"/>
          </a:p>
          <a:p>
            <a:pPr marL="0" indent="0">
              <a:buNone/>
            </a:pPr>
            <a:r>
              <a:rPr lang="en-US" sz="2400" dirty="0"/>
              <a:t>All school staff need to model and actively teach behavioral expectations to:</a:t>
            </a:r>
          </a:p>
          <a:p>
            <a:r>
              <a:rPr lang="en-US" sz="2400" dirty="0"/>
              <a:t>Build fluency among </a:t>
            </a:r>
            <a:r>
              <a:rPr lang="en-US" sz="2400" dirty="0" smtClean="0"/>
              <a:t>students, parents, </a:t>
            </a:r>
            <a:r>
              <a:rPr lang="en-US" sz="2400" dirty="0"/>
              <a:t>and staff</a:t>
            </a:r>
          </a:p>
          <a:p>
            <a:r>
              <a:rPr lang="en-US" sz="2400" dirty="0"/>
              <a:t>Evaluate student’s understanding</a:t>
            </a:r>
          </a:p>
          <a:p>
            <a:r>
              <a:rPr lang="en-US" sz="2400" dirty="0"/>
              <a:t>Give students opportunities to demonstrate skills</a:t>
            </a:r>
          </a:p>
          <a:p>
            <a:r>
              <a:rPr lang="en-US" sz="2400" dirty="0"/>
              <a:t>Reinforce staff and student agreement about expectations</a:t>
            </a:r>
          </a:p>
          <a:p>
            <a:pPr marL="0" indent="0">
              <a:buNone/>
            </a:pPr>
            <a:endParaRPr lang="en-US" dirty="0"/>
          </a:p>
        </p:txBody>
      </p:sp>
    </p:spTree>
    <p:extLst>
      <p:ext uri="{BB962C8B-B14F-4D97-AF65-F5344CB8AC3E}">
        <p14:creationId xmlns:p14="http://schemas.microsoft.com/office/powerpoint/2010/main" val="199888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Expectations: Practical Example</a:t>
            </a:r>
            <a:endParaRPr lang="en-US" dirty="0"/>
          </a:p>
        </p:txBody>
      </p:sp>
      <p:pic>
        <p:nvPicPr>
          <p:cNvPr id="4" name="Picture 3" descr="Graphic" title="Graphic"/>
          <p:cNvPicPr>
            <a:picLocks noChangeAspect="1"/>
          </p:cNvPicPr>
          <p:nvPr/>
        </p:nvPicPr>
        <p:blipFill>
          <a:blip r:embed="rId3"/>
          <a:stretch>
            <a:fillRect/>
          </a:stretch>
        </p:blipFill>
        <p:spPr>
          <a:xfrm>
            <a:off x="2527416" y="1747838"/>
            <a:ext cx="6608701" cy="3712231"/>
          </a:xfrm>
          <a:prstGeom prst="rect">
            <a:avLst/>
          </a:prstGeom>
        </p:spPr>
      </p:pic>
      <p:sp>
        <p:nvSpPr>
          <p:cNvPr id="5" name="Rectangle 4"/>
          <p:cNvSpPr/>
          <p:nvPr/>
        </p:nvSpPr>
        <p:spPr>
          <a:xfrm>
            <a:off x="3772921" y="5537196"/>
            <a:ext cx="4479925"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5D5B4E"/>
                </a:solidFill>
                <a:effectLst/>
                <a:uLnTx/>
                <a:uFillTx/>
                <a:latin typeface="Palatino Linotype" panose="02040502050505030304" pitchFamily="18" charset="0"/>
              </a:rPr>
              <a:t>“Keep It Clean” by A&amp;M Consolidated High School.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5D5B4E"/>
                </a:solidFill>
                <a:effectLst/>
                <a:uLnTx/>
                <a:uFillTx/>
                <a:latin typeface="Palatino Linotype" panose="02040502050505030304" pitchFamily="18" charset="0"/>
                <a:hlinkClick r:id="rId4"/>
              </a:rPr>
              <a:t>https://www.youtube.com/watch?v=SILZ82YEpcM</a:t>
            </a:r>
            <a:endParaRPr kumimoji="0" lang="en-US" sz="1400" b="0" i="0" u="none" strike="noStrike" kern="0" cap="none" spc="0" normalizeH="0" baseline="0" noProof="0" dirty="0" smtClean="0">
              <a:ln>
                <a:noFill/>
              </a:ln>
              <a:solidFill>
                <a:srgbClr val="5D5B4E"/>
              </a:solidFill>
              <a:effectLst/>
              <a:uLnTx/>
              <a:uFillTx/>
              <a:latin typeface="Palatino Linotype" panose="02040502050505030304" pitchFamily="18" charset="0"/>
            </a:endParaRPr>
          </a:p>
        </p:txBody>
      </p:sp>
    </p:spTree>
    <p:extLst>
      <p:ext uri="{BB962C8B-B14F-4D97-AF65-F5344CB8AC3E}">
        <p14:creationId xmlns:p14="http://schemas.microsoft.com/office/powerpoint/2010/main" val="9322764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Content Break</a:t>
            </a:r>
            <a:endParaRPr lang="en-US" dirty="0"/>
          </a:p>
        </p:txBody>
      </p:sp>
      <p:sp>
        <p:nvSpPr>
          <p:cNvPr id="5" name="Subtitle 4"/>
          <p:cNvSpPr>
            <a:spLocks noGrp="1"/>
          </p:cNvSpPr>
          <p:nvPr>
            <p:ph idx="1"/>
          </p:nvPr>
        </p:nvSpPr>
        <p:spPr>
          <a:xfrm>
            <a:off x="838200" y="2239722"/>
            <a:ext cx="3134710" cy="2843081"/>
          </a:xfrm>
        </p:spPr>
        <p:txBody>
          <a:bodyPr>
            <a:normAutofit/>
          </a:bodyPr>
          <a:lstStyle/>
          <a:p>
            <a:r>
              <a:rPr lang="en-US" sz="2400" dirty="0" smtClean="0"/>
              <a:t>Drink</a:t>
            </a:r>
          </a:p>
          <a:p>
            <a:r>
              <a:rPr lang="en-US" sz="2400" dirty="0" smtClean="0"/>
              <a:t>Think</a:t>
            </a:r>
          </a:p>
          <a:p>
            <a:r>
              <a:rPr lang="en-US" sz="2400" dirty="0" smtClean="0"/>
              <a:t>Digest</a:t>
            </a:r>
          </a:p>
          <a:p>
            <a:r>
              <a:rPr lang="en-US" sz="2400" dirty="0" smtClean="0"/>
              <a:t>Discuss</a:t>
            </a:r>
          </a:p>
          <a:p>
            <a:r>
              <a:rPr lang="en-US" sz="2400" dirty="0" smtClean="0"/>
              <a:t>Journal</a:t>
            </a:r>
          </a:p>
          <a:p>
            <a:r>
              <a:rPr lang="en-US" sz="2400" dirty="0"/>
              <a:t>K</a:t>
            </a:r>
            <a:r>
              <a:rPr lang="en-US" sz="2400" dirty="0" smtClean="0"/>
              <a:t>inesthetic activity</a:t>
            </a:r>
            <a:endParaRPr lang="en-US" sz="2400" dirty="0"/>
          </a:p>
        </p:txBody>
      </p:sp>
      <p:pic>
        <p:nvPicPr>
          <p:cNvPr id="2" name="Picture 1" descr="Stop and Think | Flickr - Photo Shar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751" y="1747838"/>
            <a:ext cx="5657543" cy="3767924"/>
          </a:xfrm>
          <a:prstGeom prst="rect">
            <a:avLst/>
          </a:prstGeom>
        </p:spPr>
      </p:pic>
    </p:spTree>
    <p:extLst>
      <p:ext uri="{BB962C8B-B14F-4D97-AF65-F5344CB8AC3E}">
        <p14:creationId xmlns:p14="http://schemas.microsoft.com/office/powerpoint/2010/main" val="8859017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79857" y="1543079"/>
            <a:ext cx="9144000" cy="2387600"/>
          </a:xfrm>
        </p:spPr>
        <p:txBody>
          <a:bodyPr/>
          <a:lstStyle/>
          <a:p>
            <a:r>
              <a:rPr lang="en-US" dirty="0" smtClean="0"/>
              <a:t>Behavioral Violations</a:t>
            </a:r>
            <a:endParaRPr lang="en-US" dirty="0"/>
          </a:p>
        </p:txBody>
      </p:sp>
    </p:spTree>
    <p:extLst>
      <p:ext uri="{BB962C8B-B14F-4D97-AF65-F5344CB8AC3E}">
        <p14:creationId xmlns:p14="http://schemas.microsoft.com/office/powerpoint/2010/main" val="10657649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Violation</a:t>
            </a:r>
            <a:endParaRPr lang="en-US" dirty="0"/>
          </a:p>
        </p:txBody>
      </p:sp>
      <p:sp>
        <p:nvSpPr>
          <p:cNvPr id="3" name="Content Placeholder 2"/>
          <p:cNvSpPr>
            <a:spLocks noGrp="1"/>
          </p:cNvSpPr>
          <p:nvPr>
            <p:ph idx="1"/>
          </p:nvPr>
        </p:nvSpPr>
        <p:spPr>
          <a:xfrm>
            <a:off x="838200" y="1935729"/>
            <a:ext cx="9622536" cy="3445954"/>
          </a:xfrm>
        </p:spPr>
        <p:txBody>
          <a:bodyPr>
            <a:normAutofit/>
          </a:bodyPr>
          <a:lstStyle/>
          <a:p>
            <a:pPr marL="0" indent="0">
              <a:lnSpc>
                <a:spcPct val="100000"/>
              </a:lnSpc>
              <a:spcAft>
                <a:spcPts val="1200"/>
              </a:spcAft>
              <a:buNone/>
            </a:pPr>
            <a:r>
              <a:rPr lang="en-US" sz="2000" dirty="0"/>
              <a:t>WAC 392-400-025(1) “Behavioral violation" means a student's behavior that violates a school district's discipline policy adopted under WAC 392-400-110</a:t>
            </a:r>
            <a:r>
              <a:rPr lang="en-US" sz="2000" dirty="0" smtClean="0"/>
              <a:t>.</a:t>
            </a:r>
            <a:endParaRPr lang="en-US" sz="2000" dirty="0"/>
          </a:p>
          <a:p>
            <a:pPr marL="0" indent="0">
              <a:lnSpc>
                <a:spcPct val="100000"/>
              </a:lnSpc>
              <a:buNone/>
            </a:pPr>
            <a:r>
              <a:rPr lang="en-US" sz="2000" dirty="0" smtClean="0"/>
              <a:t>In accordance with WAC 392-400-100, district policies and procedures must:</a:t>
            </a:r>
            <a:endParaRPr lang="en-US" sz="2000" dirty="0"/>
          </a:p>
          <a:p>
            <a:pPr marL="0" indent="0">
              <a:lnSpc>
                <a:spcPct val="100000"/>
              </a:lnSpc>
              <a:buNone/>
            </a:pPr>
            <a:r>
              <a:rPr lang="en-US" sz="2000" dirty="0"/>
              <a:t>(a) </a:t>
            </a:r>
            <a:r>
              <a:rPr lang="en-US" sz="2000" b="1" dirty="0"/>
              <a:t>Clearly state the types of behaviors </a:t>
            </a:r>
            <a:r>
              <a:rPr lang="en-US" sz="2000" dirty="0"/>
              <a:t>for which discipline, including suspension and expulsion, may be administered</a:t>
            </a:r>
            <a:r>
              <a:rPr lang="en-US" sz="2000" dirty="0" smtClean="0"/>
              <a:t>;</a:t>
            </a:r>
            <a:endParaRPr lang="en-US" sz="2000" dirty="0"/>
          </a:p>
          <a:p>
            <a:pPr marL="0" indent="0">
              <a:lnSpc>
                <a:spcPct val="100000"/>
              </a:lnSpc>
              <a:buNone/>
            </a:pPr>
            <a:r>
              <a:rPr lang="en-US" sz="2000" dirty="0"/>
              <a:t>(b) Have a </a:t>
            </a:r>
            <a:r>
              <a:rPr lang="en-US" sz="2000" b="1" dirty="0"/>
              <a:t>real and substantial relationship to the lawful maintenance and operation of the school district</a:t>
            </a:r>
            <a:r>
              <a:rPr lang="en-US" sz="2000" dirty="0"/>
              <a:t> including, but not limited to, the preservation of the health and safety of students and employees and the preservation of an educational process that is conducive to learning;</a:t>
            </a:r>
          </a:p>
        </p:txBody>
      </p:sp>
    </p:spTree>
    <p:extLst>
      <p:ext uri="{BB962C8B-B14F-4D97-AF65-F5344CB8AC3E}">
        <p14:creationId xmlns:p14="http://schemas.microsoft.com/office/powerpoint/2010/main" val="309447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Behavioral Violations</a:t>
            </a:r>
            <a:endParaRPr lang="en-US" dirty="0"/>
          </a:p>
        </p:txBody>
      </p:sp>
      <p:sp>
        <p:nvSpPr>
          <p:cNvPr id="3" name="Content Placeholder 2"/>
          <p:cNvSpPr>
            <a:spLocks noGrp="1"/>
          </p:cNvSpPr>
          <p:nvPr>
            <p:ph idx="1"/>
          </p:nvPr>
        </p:nvSpPr>
        <p:spPr>
          <a:xfrm>
            <a:off x="838201" y="2139253"/>
            <a:ext cx="8241792" cy="2871659"/>
          </a:xfrm>
        </p:spPr>
        <p:txBody>
          <a:bodyPr/>
          <a:lstStyle/>
          <a:p>
            <a:pPr marL="0" indent="0">
              <a:spcAft>
                <a:spcPts val="1200"/>
              </a:spcAft>
              <a:buNone/>
            </a:pPr>
            <a:r>
              <a:rPr lang="en-US" sz="2400" dirty="0"/>
              <a:t>B</a:t>
            </a:r>
            <a:r>
              <a:rPr lang="en-US" sz="2400" dirty="0" smtClean="0"/>
              <a:t>ehaviors </a:t>
            </a:r>
            <a:r>
              <a:rPr lang="en-US" sz="2400" dirty="0"/>
              <a:t>that constitute a </a:t>
            </a:r>
            <a:r>
              <a:rPr lang="en-US" sz="2400" b="1" i="1" dirty="0"/>
              <a:t>behavioral violation</a:t>
            </a:r>
            <a:r>
              <a:rPr lang="en-US" sz="2400" dirty="0"/>
              <a:t> should </a:t>
            </a:r>
            <a:r>
              <a:rPr lang="en-US" sz="2400" dirty="0" smtClean="0"/>
              <a:t>be operationally defined:</a:t>
            </a:r>
            <a:endParaRPr lang="en-US" sz="2400" dirty="0"/>
          </a:p>
          <a:p>
            <a:pPr marL="342900" indent="-342900">
              <a:spcAft>
                <a:spcPts val="1200"/>
              </a:spcAft>
            </a:pPr>
            <a:r>
              <a:rPr lang="en-US" sz="2400" b="1" dirty="0"/>
              <a:t>Specific:</a:t>
            </a:r>
            <a:r>
              <a:rPr lang="en-US" sz="2400" dirty="0"/>
              <a:t> clearly defined in detail</a:t>
            </a:r>
          </a:p>
          <a:p>
            <a:pPr marL="342900" indent="-342900">
              <a:spcAft>
                <a:spcPts val="1200"/>
              </a:spcAft>
            </a:pPr>
            <a:r>
              <a:rPr lang="en-US" sz="2400" b="1" dirty="0"/>
              <a:t>Observable:</a:t>
            </a:r>
            <a:r>
              <a:rPr lang="en-US" sz="2400" dirty="0"/>
              <a:t> action that can be seen</a:t>
            </a:r>
          </a:p>
          <a:p>
            <a:pPr marL="342900" indent="-342900">
              <a:spcAft>
                <a:spcPts val="1200"/>
              </a:spcAft>
            </a:pPr>
            <a:r>
              <a:rPr lang="en-US" sz="2400" b="1" dirty="0"/>
              <a:t>Measurable:</a:t>
            </a:r>
            <a:r>
              <a:rPr lang="en-US" sz="2400" dirty="0"/>
              <a:t> action that can be counted or </a:t>
            </a:r>
            <a:r>
              <a:rPr lang="en-US" sz="2400" dirty="0" smtClean="0"/>
              <a:t>timed</a:t>
            </a:r>
            <a:endParaRPr lang="en-US" sz="2400" dirty="0"/>
          </a:p>
        </p:txBody>
      </p:sp>
      <p:sp>
        <p:nvSpPr>
          <p:cNvPr id="4" name="TextBox 3"/>
          <p:cNvSpPr txBox="1"/>
          <p:nvPr/>
        </p:nvSpPr>
        <p:spPr>
          <a:xfrm>
            <a:off x="838201" y="5677267"/>
            <a:ext cx="8241792" cy="276999"/>
          </a:xfrm>
          <a:prstGeom prst="rect">
            <a:avLst/>
          </a:prstGeom>
          <a:noFill/>
        </p:spPr>
        <p:txBody>
          <a:bodyPr wrap="square" rtlCol="0">
            <a:spAutoFit/>
          </a:bodyPr>
          <a:lstStyle/>
          <a:p>
            <a:r>
              <a:rPr lang="en-US" sz="1200" dirty="0" smtClean="0">
                <a:latin typeface="Palatino Linotype" panose="02040502050505030304" pitchFamily="18" charset="0"/>
              </a:rPr>
              <a:t>(</a:t>
            </a:r>
            <a:r>
              <a:rPr lang="en-US" sz="1200" dirty="0" err="1" smtClean="0">
                <a:latin typeface="Palatino Linotype" panose="02040502050505030304" pitchFamily="18" charset="0"/>
              </a:rPr>
              <a:t>Borgmeier</a:t>
            </a:r>
            <a:r>
              <a:rPr lang="en-US" sz="1200" dirty="0" smtClean="0">
                <a:latin typeface="Palatino Linotype" panose="02040502050505030304" pitchFamily="18" charset="0"/>
              </a:rPr>
              <a:t>, C., 2018; Green, et al., 2015)</a:t>
            </a:r>
            <a:endParaRPr lang="en-US" sz="1200" dirty="0">
              <a:latin typeface="Palatino Linotype" panose="02040502050505030304" pitchFamily="18" charset="0"/>
            </a:endParaRPr>
          </a:p>
        </p:txBody>
      </p:sp>
    </p:spTree>
    <p:extLst>
      <p:ext uri="{BB962C8B-B14F-4D97-AF65-F5344CB8AC3E}">
        <p14:creationId xmlns:p14="http://schemas.microsoft.com/office/powerpoint/2010/main" val="96366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Categorizing Behavioral Violations</a:t>
            </a:r>
            <a:endParaRPr lang="en-US" dirty="0"/>
          </a:p>
        </p:txBody>
      </p:sp>
      <p:sp>
        <p:nvSpPr>
          <p:cNvPr id="3" name="Content Placeholder 2"/>
          <p:cNvSpPr>
            <a:spLocks noGrp="1"/>
          </p:cNvSpPr>
          <p:nvPr>
            <p:ph idx="1"/>
          </p:nvPr>
        </p:nvSpPr>
        <p:spPr>
          <a:xfrm>
            <a:off x="838200" y="1891895"/>
            <a:ext cx="9595981" cy="3768264"/>
          </a:xfrm>
        </p:spPr>
        <p:txBody>
          <a:bodyPr>
            <a:noAutofit/>
          </a:bodyPr>
          <a:lstStyle/>
          <a:p>
            <a:pPr marL="0" indent="0">
              <a:lnSpc>
                <a:spcPct val="100000"/>
              </a:lnSpc>
              <a:spcBef>
                <a:spcPts val="0"/>
              </a:spcBef>
              <a:spcAft>
                <a:spcPts val="600"/>
              </a:spcAft>
              <a:buNone/>
            </a:pPr>
            <a:r>
              <a:rPr lang="en-US" sz="2400" dirty="0"/>
              <a:t>B</a:t>
            </a:r>
            <a:r>
              <a:rPr lang="en-US" sz="2400" dirty="0" smtClean="0"/>
              <a:t>ehavioral violations </a:t>
            </a:r>
            <a:r>
              <a:rPr lang="en-US" sz="2400" dirty="0"/>
              <a:t>should </a:t>
            </a:r>
            <a:r>
              <a:rPr lang="en-US" sz="2400" dirty="0" smtClean="0"/>
              <a:t>be organized into </a:t>
            </a:r>
            <a:r>
              <a:rPr lang="en-US" sz="2400" b="1" i="1" dirty="0" smtClean="0"/>
              <a:t>minor</a:t>
            </a:r>
            <a:r>
              <a:rPr lang="en-US" sz="2400" dirty="0" smtClean="0"/>
              <a:t> and </a:t>
            </a:r>
            <a:r>
              <a:rPr lang="en-US" sz="2400" b="1" i="1" dirty="0" smtClean="0"/>
              <a:t>major</a:t>
            </a:r>
            <a:r>
              <a:rPr lang="en-US" sz="2400" dirty="0" smtClean="0"/>
              <a:t> categories or levels of severity with distinct procedures for responding to each:</a:t>
            </a:r>
            <a:endParaRPr lang="en-US" sz="2400" dirty="0"/>
          </a:p>
          <a:p>
            <a:pPr marL="0" indent="0">
              <a:lnSpc>
                <a:spcPct val="100000"/>
              </a:lnSpc>
              <a:spcBef>
                <a:spcPts val="0"/>
              </a:spcBef>
              <a:buNone/>
            </a:pPr>
            <a:r>
              <a:rPr lang="en-US" sz="2400" b="1" dirty="0" smtClean="0"/>
              <a:t>Minor</a:t>
            </a:r>
            <a:r>
              <a:rPr lang="en-US" sz="2400" dirty="0" smtClean="0"/>
              <a:t> </a:t>
            </a:r>
          </a:p>
          <a:p>
            <a:pPr marL="342900" indent="-342900">
              <a:lnSpc>
                <a:spcPct val="100000"/>
              </a:lnSpc>
              <a:spcBef>
                <a:spcPts val="0"/>
              </a:spcBef>
            </a:pPr>
            <a:r>
              <a:rPr lang="en-US" sz="2400" dirty="0" smtClean="0"/>
              <a:t>Handled at the classroom level</a:t>
            </a:r>
          </a:p>
          <a:p>
            <a:pPr marL="342900" indent="-342900">
              <a:lnSpc>
                <a:spcPct val="100000"/>
              </a:lnSpc>
              <a:spcBef>
                <a:spcPts val="0"/>
              </a:spcBef>
              <a:spcAft>
                <a:spcPts val="600"/>
              </a:spcAft>
            </a:pPr>
            <a:r>
              <a:rPr lang="en-US" sz="2400" dirty="0" smtClean="0"/>
              <a:t>May not result in classroom exclusion or suspension</a:t>
            </a:r>
          </a:p>
          <a:p>
            <a:pPr marL="0" indent="0">
              <a:lnSpc>
                <a:spcPct val="100000"/>
              </a:lnSpc>
              <a:spcBef>
                <a:spcPts val="0"/>
              </a:spcBef>
              <a:buNone/>
            </a:pPr>
            <a:r>
              <a:rPr lang="en-US" sz="2400" b="1" dirty="0" smtClean="0"/>
              <a:t>Major</a:t>
            </a:r>
          </a:p>
          <a:p>
            <a:pPr marL="342900" indent="-342900">
              <a:lnSpc>
                <a:spcPct val="100000"/>
              </a:lnSpc>
              <a:spcBef>
                <a:spcPts val="0"/>
              </a:spcBef>
            </a:pPr>
            <a:r>
              <a:rPr lang="en-US" sz="2400" dirty="0" smtClean="0"/>
              <a:t>Referred to a school administrator</a:t>
            </a:r>
            <a:endParaRPr lang="en-US" sz="2400" dirty="0"/>
          </a:p>
          <a:p>
            <a:pPr marL="342900" indent="-342900">
              <a:lnSpc>
                <a:spcPct val="100000"/>
              </a:lnSpc>
              <a:spcBef>
                <a:spcPts val="0"/>
              </a:spcBef>
            </a:pPr>
            <a:r>
              <a:rPr lang="en-US" sz="2400" dirty="0" smtClean="0"/>
              <a:t>May result in an administrative decision to suspend or expel</a:t>
            </a:r>
          </a:p>
        </p:txBody>
      </p:sp>
      <p:sp>
        <p:nvSpPr>
          <p:cNvPr id="4" name="TextBox 3"/>
          <p:cNvSpPr txBox="1"/>
          <p:nvPr/>
        </p:nvSpPr>
        <p:spPr>
          <a:xfrm>
            <a:off x="838200" y="5804217"/>
            <a:ext cx="8241792" cy="276999"/>
          </a:xfrm>
          <a:prstGeom prst="rect">
            <a:avLst/>
          </a:prstGeom>
          <a:noFill/>
        </p:spPr>
        <p:txBody>
          <a:bodyPr wrap="square" rtlCol="0">
            <a:spAutoFit/>
          </a:bodyPr>
          <a:lstStyle/>
          <a:p>
            <a:r>
              <a:rPr lang="en-US" sz="1200" dirty="0" smtClean="0">
                <a:latin typeface="Palatino Linotype" panose="02040502050505030304" pitchFamily="18" charset="0"/>
              </a:rPr>
              <a:t>(Green, et al., 2015)</a:t>
            </a:r>
            <a:endParaRPr lang="en-US" sz="1200" dirty="0">
              <a:latin typeface="Palatino Linotype" panose="02040502050505030304" pitchFamily="18" charset="0"/>
            </a:endParaRPr>
          </a:p>
        </p:txBody>
      </p:sp>
    </p:spTree>
    <p:extLst>
      <p:ext uri="{BB962C8B-B14F-4D97-AF65-F5344CB8AC3E}">
        <p14:creationId xmlns:p14="http://schemas.microsoft.com/office/powerpoint/2010/main" val="3657745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Expectations and Violations</a:t>
            </a:r>
            <a:endParaRPr lang="en-US" dirty="0"/>
          </a:p>
        </p:txBody>
      </p:sp>
      <p:sp>
        <p:nvSpPr>
          <p:cNvPr id="4" name="TextBox 3"/>
          <p:cNvSpPr txBox="1"/>
          <p:nvPr/>
        </p:nvSpPr>
        <p:spPr>
          <a:xfrm>
            <a:off x="1880191" y="3146727"/>
            <a:ext cx="2328554" cy="1384995"/>
          </a:xfrm>
          <a:prstGeom prst="rect">
            <a:avLst/>
          </a:prstGeom>
          <a:noFill/>
        </p:spPr>
        <p:txBody>
          <a:bodyPr wrap="square" rtlCol="0">
            <a:spAutoFit/>
          </a:bodyPr>
          <a:lstStyle/>
          <a:p>
            <a:r>
              <a:rPr lang="en-US" sz="2800" dirty="0" smtClean="0">
                <a:latin typeface="Palatino Linotype" panose="02040502050505030304" pitchFamily="18" charset="0"/>
              </a:rPr>
              <a:t>Not meeting behavioral expectations</a:t>
            </a:r>
            <a:endParaRPr lang="en-US" sz="2800" dirty="0">
              <a:latin typeface="Palatino Linotype" panose="02040502050505030304" pitchFamily="18" charset="0"/>
            </a:endParaRPr>
          </a:p>
        </p:txBody>
      </p:sp>
      <p:pic>
        <p:nvPicPr>
          <p:cNvPr id="5" name="Picture 4" descr="Thursday, November 27th, 2014 by Logan Albright posted in Education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4263" y="3317261"/>
            <a:ext cx="856503" cy="856503"/>
          </a:xfrm>
          <a:prstGeom prst="rect">
            <a:avLst/>
          </a:prstGeom>
        </p:spPr>
      </p:pic>
      <p:sp>
        <p:nvSpPr>
          <p:cNvPr id="6" name="TextBox 5"/>
          <p:cNvSpPr txBox="1"/>
          <p:nvPr/>
        </p:nvSpPr>
        <p:spPr>
          <a:xfrm>
            <a:off x="7436284" y="3268458"/>
            <a:ext cx="1930816" cy="954107"/>
          </a:xfrm>
          <a:prstGeom prst="rect">
            <a:avLst/>
          </a:prstGeom>
          <a:noFill/>
        </p:spPr>
        <p:txBody>
          <a:bodyPr wrap="square" rtlCol="0">
            <a:spAutoFit/>
          </a:bodyPr>
          <a:lstStyle/>
          <a:p>
            <a:r>
              <a:rPr lang="en-US" sz="2800" dirty="0">
                <a:solidFill>
                  <a:srgbClr val="FF0000"/>
                </a:solidFill>
                <a:latin typeface="Palatino Linotype" panose="02040502050505030304" pitchFamily="18" charset="0"/>
              </a:rPr>
              <a:t>B</a:t>
            </a:r>
            <a:r>
              <a:rPr lang="en-US" sz="2800" dirty="0" smtClean="0">
                <a:solidFill>
                  <a:srgbClr val="FF0000"/>
                </a:solidFill>
                <a:latin typeface="Palatino Linotype" panose="02040502050505030304" pitchFamily="18" charset="0"/>
              </a:rPr>
              <a:t>ehavioral violation</a:t>
            </a:r>
            <a:endParaRPr lang="en-US" sz="2800" dirty="0">
              <a:solidFill>
                <a:srgbClr val="FF0000"/>
              </a:solidFill>
              <a:latin typeface="Palatino Linotype" panose="02040502050505030304" pitchFamily="18" charset="0"/>
            </a:endParaRPr>
          </a:p>
        </p:txBody>
      </p:sp>
    </p:spTree>
    <p:extLst>
      <p:ext uri="{BB962C8B-B14F-4D97-AF65-F5344CB8AC3E}">
        <p14:creationId xmlns:p14="http://schemas.microsoft.com/office/powerpoint/2010/main" val="314580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OSPI Equity Statement</a:t>
            </a:r>
            <a:endParaRPr lang="en-US" dirty="0"/>
          </a:p>
        </p:txBody>
      </p:sp>
      <p:sp>
        <p:nvSpPr>
          <p:cNvPr id="5" name="Content Placeholder 4"/>
          <p:cNvSpPr>
            <a:spLocks noGrp="1"/>
          </p:cNvSpPr>
          <p:nvPr>
            <p:ph idx="1"/>
          </p:nvPr>
        </p:nvSpPr>
        <p:spPr>
          <a:xfrm>
            <a:off x="838200" y="1838632"/>
            <a:ext cx="9894964" cy="3981997"/>
          </a:xfrm>
        </p:spPr>
        <p:txBody>
          <a:bodyPr>
            <a:normAutofit/>
          </a:bodyPr>
          <a:lstStyle/>
          <a:p>
            <a:pPr marL="0" indent="0">
              <a:buNone/>
            </a:pPr>
            <a:r>
              <a:rPr lang="en-US" sz="2000" dirty="0"/>
              <a:t>Each student, family, and community possesses strengths and cultural knowledge that benefit their peers, educators, and schools. </a:t>
            </a:r>
          </a:p>
          <a:p>
            <a:pPr marL="0" indent="0">
              <a:buNone/>
            </a:pPr>
            <a:r>
              <a:rPr lang="en-US" sz="2000" dirty="0"/>
              <a:t>Ensuring educational equity:</a:t>
            </a:r>
          </a:p>
          <a:p>
            <a:r>
              <a:rPr lang="en-US" sz="2000" dirty="0"/>
              <a:t>Goes beyond equality; it requires education leaders to examine the ways current policies and practices result in disparate outcomes for our students of color, students living in poverty, students receiving special education and English Learner services, students who identify as LGBTQ+, and highly mobile student populations.</a:t>
            </a:r>
          </a:p>
          <a:p>
            <a:r>
              <a:rPr lang="en-US" sz="2000" dirty="0"/>
              <a:t>Requires education leaders to develop an understanding of historical contexts; engage students, families, and community representatives as partners in decision-making; and actively dismantle systemic barriers, replacing them with policies and practices that ensure all students have access to the instruction and support they need to succeed in our schools. </a:t>
            </a:r>
          </a:p>
        </p:txBody>
      </p:sp>
      <p:sp>
        <p:nvSpPr>
          <p:cNvPr id="6" name="Rectangle 5"/>
          <p:cNvSpPr/>
          <p:nvPr/>
        </p:nvSpPr>
        <p:spPr>
          <a:xfrm>
            <a:off x="4893172" y="5584210"/>
            <a:ext cx="6820137" cy="830997"/>
          </a:xfrm>
          <a:prstGeom prst="rect">
            <a:avLst/>
          </a:prstGeom>
        </p:spPr>
        <p:txBody>
          <a:bodyPr wrap="none">
            <a:spAutoFit/>
          </a:bodyPr>
          <a:lstStyle/>
          <a:p>
            <a:r>
              <a:rPr lang="en-US" sz="2400" dirty="0">
                <a:latin typeface="Palatino Linotype" panose="02040502050505030304" pitchFamily="18" charset="0"/>
                <a:hlinkClick r:id="rId2"/>
              </a:rPr>
              <a:t>https://</a:t>
            </a:r>
            <a:r>
              <a:rPr lang="en-US" sz="2400" dirty="0" smtClean="0">
                <a:latin typeface="Palatino Linotype" panose="02040502050505030304" pitchFamily="18" charset="0"/>
                <a:hlinkClick r:id="rId2"/>
              </a:rPr>
              <a:t>www.k12.wa.us/about-ospi/about-agency</a:t>
            </a:r>
            <a:endParaRPr lang="en-US" sz="2400" dirty="0" smtClean="0">
              <a:latin typeface="Palatino Linotype" panose="02040502050505030304" pitchFamily="18" charset="0"/>
            </a:endParaRPr>
          </a:p>
          <a:p>
            <a:endParaRPr lang="en-US" sz="2400" dirty="0">
              <a:latin typeface="Palatino Linotype" panose="02040502050505030304" pitchFamily="18" charset="0"/>
            </a:endParaRPr>
          </a:p>
        </p:txBody>
      </p:sp>
    </p:spTree>
    <p:extLst>
      <p:ext uri="{BB962C8B-B14F-4D97-AF65-F5344CB8AC3E}">
        <p14:creationId xmlns:p14="http://schemas.microsoft.com/office/powerpoint/2010/main" val="13957373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Violations and Implicit Bias</a:t>
            </a:r>
            <a:endParaRPr lang="en-US" dirty="0"/>
          </a:p>
        </p:txBody>
      </p:sp>
      <p:sp>
        <p:nvSpPr>
          <p:cNvPr id="3" name="Content Placeholder 2"/>
          <p:cNvSpPr>
            <a:spLocks noGrp="1"/>
          </p:cNvSpPr>
          <p:nvPr>
            <p:ph idx="1"/>
          </p:nvPr>
        </p:nvSpPr>
        <p:spPr>
          <a:xfrm>
            <a:off x="838200" y="1588370"/>
            <a:ext cx="10226040" cy="4106135"/>
          </a:xfrm>
        </p:spPr>
        <p:txBody>
          <a:bodyPr>
            <a:normAutofit/>
          </a:bodyPr>
          <a:lstStyle/>
          <a:p>
            <a:pPr marL="0" indent="0">
              <a:buNone/>
            </a:pPr>
            <a:r>
              <a:rPr lang="en-US" sz="2400" dirty="0" smtClean="0"/>
              <a:t>Implicit bias can play a role in interpreting student behaviors:</a:t>
            </a:r>
          </a:p>
          <a:p>
            <a:r>
              <a:rPr lang="en-US" sz="2400" dirty="0" smtClean="0"/>
              <a:t>Subjectively defined behavioral violations</a:t>
            </a:r>
          </a:p>
          <a:p>
            <a:r>
              <a:rPr lang="en-US" sz="2400" dirty="0" smtClean="0"/>
              <a:t>Assumptions about students’ family environment or norms</a:t>
            </a:r>
          </a:p>
          <a:p>
            <a:r>
              <a:rPr lang="en-US" sz="2400" dirty="0" smtClean="0"/>
              <a:t>Labeling (media stereotypes, tracking, program eligibility, etc.)</a:t>
            </a:r>
          </a:p>
          <a:p>
            <a:r>
              <a:rPr lang="en-US" sz="2400" dirty="0" smtClean="0"/>
              <a:t>Educator over-attention (expect certain misbehavior)</a:t>
            </a:r>
          </a:p>
          <a:p>
            <a:r>
              <a:rPr lang="en-US" sz="2400" dirty="0" smtClean="0"/>
              <a:t>Educator under-attention (minimalize certain misbehavior)</a:t>
            </a:r>
          </a:p>
          <a:p>
            <a:r>
              <a:rPr lang="en-US" sz="2400" dirty="0" smtClean="0"/>
              <a:t>Cultural mismatch</a:t>
            </a:r>
          </a:p>
          <a:p>
            <a:r>
              <a:rPr lang="en-US" sz="2400" dirty="0"/>
              <a:t>L</a:t>
            </a:r>
            <a:r>
              <a:rPr lang="en-US" sz="2400" dirty="0" smtClean="0"/>
              <a:t>ow expectations</a:t>
            </a:r>
          </a:p>
          <a:p>
            <a:r>
              <a:rPr lang="en-US" sz="2400" dirty="0" smtClean="0"/>
              <a:t>Developmentally unrealistic expectations</a:t>
            </a:r>
          </a:p>
        </p:txBody>
      </p:sp>
      <p:sp>
        <p:nvSpPr>
          <p:cNvPr id="4" name="Rectangle 3"/>
          <p:cNvSpPr/>
          <p:nvPr/>
        </p:nvSpPr>
        <p:spPr>
          <a:xfrm>
            <a:off x="982980" y="5766738"/>
            <a:ext cx="10226040" cy="424732"/>
          </a:xfrm>
          <a:prstGeom prst="rect">
            <a:avLst/>
          </a:prstGeom>
        </p:spPr>
        <p:txBody>
          <a:bodyPr wrap="square">
            <a:spAutoFit/>
          </a:bodyPr>
          <a:lstStyle/>
          <a:p>
            <a:pPr lvl="0">
              <a:lnSpc>
                <a:spcPct val="90000"/>
              </a:lnSpc>
              <a:spcBef>
                <a:spcPts val="1000"/>
              </a:spcBef>
            </a:pPr>
            <a:r>
              <a:rPr lang="en-US" sz="1200" dirty="0">
                <a:solidFill>
                  <a:srgbClr val="244A5F"/>
                </a:solidFill>
                <a:latin typeface="Palatino Linotype" panose="02040502050505030304" pitchFamily="18" charset="0"/>
              </a:rPr>
              <a:t>(Bal, Schrader, </a:t>
            </a:r>
            <a:r>
              <a:rPr lang="en-US" sz="1200" dirty="0" err="1">
                <a:solidFill>
                  <a:srgbClr val="244A5F"/>
                </a:solidFill>
                <a:latin typeface="Palatino Linotype" panose="02040502050505030304" pitchFamily="18" charset="0"/>
              </a:rPr>
              <a:t>Afacan</a:t>
            </a:r>
            <a:r>
              <a:rPr lang="en-US" sz="1200" dirty="0">
                <a:solidFill>
                  <a:srgbClr val="244A5F"/>
                </a:solidFill>
                <a:latin typeface="Palatino Linotype" panose="02040502050505030304" pitchFamily="18" charset="0"/>
              </a:rPr>
              <a:t>, &amp; </a:t>
            </a:r>
            <a:r>
              <a:rPr lang="en-US" sz="1200" dirty="0" err="1">
                <a:solidFill>
                  <a:srgbClr val="244A5F"/>
                </a:solidFill>
                <a:latin typeface="Palatino Linotype" panose="02040502050505030304" pitchFamily="18" charset="0"/>
              </a:rPr>
              <a:t>Mawene</a:t>
            </a:r>
            <a:r>
              <a:rPr lang="en-US" sz="1200" dirty="0">
                <a:solidFill>
                  <a:srgbClr val="244A5F"/>
                </a:solidFill>
                <a:latin typeface="Palatino Linotype" panose="02040502050505030304" pitchFamily="18" charset="0"/>
              </a:rPr>
              <a:t>, 2016; </a:t>
            </a:r>
            <a:r>
              <a:rPr lang="en-US" sz="1200" dirty="0" smtClean="0">
                <a:solidFill>
                  <a:srgbClr val="244A5F"/>
                </a:solidFill>
                <a:latin typeface="Palatino Linotype" panose="02040502050505030304" pitchFamily="18" charset="0"/>
              </a:rPr>
              <a:t>Bradshaw, Mitchell, </a:t>
            </a:r>
            <a:r>
              <a:rPr lang="en-US" sz="1200" dirty="0" err="1" smtClean="0">
                <a:solidFill>
                  <a:srgbClr val="244A5F"/>
                </a:solidFill>
                <a:latin typeface="Palatino Linotype" panose="02040502050505030304" pitchFamily="18" charset="0"/>
              </a:rPr>
              <a:t>O’Brennan</a:t>
            </a:r>
            <a:r>
              <a:rPr lang="en-US" sz="1200" dirty="0" smtClean="0">
                <a:solidFill>
                  <a:srgbClr val="244A5F"/>
                </a:solidFill>
                <a:latin typeface="Palatino Linotype" panose="02040502050505030304" pitchFamily="18" charset="0"/>
              </a:rPr>
              <a:t>, &amp; Leaf, 2010; Gilliam</a:t>
            </a:r>
            <a:r>
              <a:rPr lang="en-US" sz="1200" dirty="0">
                <a:solidFill>
                  <a:srgbClr val="244A5F"/>
                </a:solidFill>
                <a:latin typeface="Palatino Linotype" panose="02040502050505030304" pitchFamily="18" charset="0"/>
              </a:rPr>
              <a:t>, et al., 2016; </a:t>
            </a:r>
            <a:r>
              <a:rPr lang="en-US" sz="1200" dirty="0" smtClean="0">
                <a:solidFill>
                  <a:srgbClr val="244A5F"/>
                </a:solidFill>
                <a:latin typeface="Palatino Linotype" panose="02040502050505030304" pitchFamily="18" charset="0"/>
              </a:rPr>
              <a:t>Hatt, 2012; Morris </a:t>
            </a:r>
            <a:r>
              <a:rPr lang="en-US" sz="1200" dirty="0">
                <a:solidFill>
                  <a:srgbClr val="244A5F"/>
                </a:solidFill>
                <a:latin typeface="Palatino Linotype" panose="02040502050505030304" pitchFamily="18" charset="0"/>
              </a:rPr>
              <a:t>&amp; Perry, 2017; Smolkowski, Girvan, McIntosh, </a:t>
            </a:r>
            <a:r>
              <a:rPr lang="en-US" sz="1200" dirty="0" err="1">
                <a:solidFill>
                  <a:srgbClr val="244A5F"/>
                </a:solidFill>
                <a:latin typeface="Palatino Linotype" panose="02040502050505030304" pitchFamily="18" charset="0"/>
              </a:rPr>
              <a:t>Nese</a:t>
            </a:r>
            <a:r>
              <a:rPr lang="en-US" sz="1200" dirty="0">
                <a:solidFill>
                  <a:srgbClr val="244A5F"/>
                </a:solidFill>
                <a:latin typeface="Palatino Linotype" panose="02040502050505030304" pitchFamily="18" charset="0"/>
              </a:rPr>
              <a:t>, &amp; Horner, 2016)</a:t>
            </a:r>
          </a:p>
        </p:txBody>
      </p:sp>
    </p:spTree>
    <p:extLst>
      <p:ext uri="{BB962C8B-B14F-4D97-AF65-F5344CB8AC3E}">
        <p14:creationId xmlns:p14="http://schemas.microsoft.com/office/powerpoint/2010/main" val="269046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Practices: Protective Factors</a:t>
            </a:r>
            <a:endParaRPr lang="en-US" dirty="0"/>
          </a:p>
        </p:txBody>
      </p:sp>
      <p:sp>
        <p:nvSpPr>
          <p:cNvPr id="3" name="Content Placeholder 2"/>
          <p:cNvSpPr>
            <a:spLocks noGrp="1"/>
          </p:cNvSpPr>
          <p:nvPr>
            <p:ph idx="1"/>
          </p:nvPr>
        </p:nvSpPr>
        <p:spPr>
          <a:xfrm>
            <a:off x="838200" y="1652588"/>
            <a:ext cx="9310635" cy="4361560"/>
          </a:xfrm>
        </p:spPr>
        <p:txBody>
          <a:bodyPr>
            <a:normAutofit lnSpcReduction="10000"/>
          </a:bodyPr>
          <a:lstStyle/>
          <a:p>
            <a:r>
              <a:rPr lang="en-US" sz="2000" dirty="0" smtClean="0"/>
              <a:t>Increased positive adult interactions</a:t>
            </a:r>
          </a:p>
          <a:p>
            <a:r>
              <a:rPr lang="en-US" sz="2000" dirty="0"/>
              <a:t>H</a:t>
            </a:r>
            <a:r>
              <a:rPr lang="en-US" sz="2000" dirty="0" smtClean="0"/>
              <a:t>igh academic expectations</a:t>
            </a:r>
          </a:p>
          <a:p>
            <a:r>
              <a:rPr lang="en-US" sz="2000" dirty="0" smtClean="0"/>
              <a:t>Engaging instruction</a:t>
            </a:r>
          </a:p>
          <a:p>
            <a:r>
              <a:rPr lang="en-US" sz="2000" dirty="0" smtClean="0"/>
              <a:t>Self-regulation techniques to mitigate impact of educator biases</a:t>
            </a:r>
          </a:p>
          <a:p>
            <a:r>
              <a:rPr lang="en-US" sz="2000" dirty="0" smtClean="0"/>
              <a:t>Opportunities to respond</a:t>
            </a:r>
          </a:p>
          <a:p>
            <a:r>
              <a:rPr lang="en-US" sz="2000" dirty="0" smtClean="0"/>
              <a:t>Behavioral expectations explicitly taught and modeled</a:t>
            </a:r>
          </a:p>
          <a:p>
            <a:r>
              <a:rPr lang="en-US" sz="2000" dirty="0" smtClean="0"/>
              <a:t>Culturally responsive teaching</a:t>
            </a:r>
          </a:p>
          <a:p>
            <a:r>
              <a:rPr lang="en-US" sz="2000" dirty="0" smtClean="0"/>
              <a:t>Commitment to racial equity</a:t>
            </a:r>
          </a:p>
          <a:p>
            <a:r>
              <a:rPr lang="en-US" sz="2000" dirty="0" smtClean="0"/>
              <a:t>Continuum of developmentally and age-appropriate responses </a:t>
            </a:r>
          </a:p>
          <a:p>
            <a:r>
              <a:rPr lang="en-US" sz="2000" dirty="0" smtClean="0"/>
              <a:t>Trauma-informed strategies that foster resiliency</a:t>
            </a:r>
          </a:p>
          <a:p>
            <a:r>
              <a:rPr lang="en-US" sz="2000" dirty="0" smtClean="0"/>
              <a:t>Classroom routines and environmental arrangements</a:t>
            </a:r>
            <a:endParaRPr lang="en-US" sz="2000" dirty="0"/>
          </a:p>
        </p:txBody>
      </p:sp>
      <p:sp>
        <p:nvSpPr>
          <p:cNvPr id="4" name="TextBox 3"/>
          <p:cNvSpPr txBox="1"/>
          <p:nvPr/>
        </p:nvSpPr>
        <p:spPr>
          <a:xfrm>
            <a:off x="885523" y="5759563"/>
            <a:ext cx="10780295" cy="276999"/>
          </a:xfrm>
          <a:prstGeom prst="rect">
            <a:avLst/>
          </a:prstGeom>
          <a:noFill/>
        </p:spPr>
        <p:txBody>
          <a:bodyPr wrap="square" rtlCol="0">
            <a:spAutoFit/>
          </a:bodyPr>
          <a:lstStyle/>
          <a:p>
            <a:r>
              <a:rPr lang="en-US" sz="1200" dirty="0" smtClean="0">
                <a:latin typeface="Palatino Linotype" panose="02040502050505030304" pitchFamily="18" charset="0"/>
              </a:rPr>
              <a:t>(Cook, et al., 2018; Green, et al., 2015; Larson, Pas, Bradshaw, Rosenberg, &amp; Day-Vines, 2018)</a:t>
            </a:r>
            <a:endParaRPr lang="en-US" sz="1200" dirty="0">
              <a:latin typeface="Palatino Linotype" panose="02040502050505030304" pitchFamily="18" charset="0"/>
            </a:endParaRPr>
          </a:p>
        </p:txBody>
      </p:sp>
    </p:spTree>
    <p:extLst>
      <p:ext uri="{BB962C8B-B14F-4D97-AF65-F5344CB8AC3E}">
        <p14:creationId xmlns:p14="http://schemas.microsoft.com/office/powerpoint/2010/main" val="105342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Adult Interpretations of Student Behavior</a:t>
            </a:r>
            <a:endParaRPr lang="en-US" dirty="0"/>
          </a:p>
        </p:txBody>
      </p:sp>
      <p:pic>
        <p:nvPicPr>
          <p:cNvPr id="5" name="Picture 4" descr="Graphic" title="Graphic"/>
          <p:cNvPicPr>
            <a:picLocks noChangeAspect="1"/>
          </p:cNvPicPr>
          <p:nvPr/>
        </p:nvPicPr>
        <p:blipFill>
          <a:blip r:embed="rId3"/>
          <a:stretch>
            <a:fillRect/>
          </a:stretch>
        </p:blipFill>
        <p:spPr>
          <a:xfrm>
            <a:off x="2147696" y="1699257"/>
            <a:ext cx="7153391" cy="4015743"/>
          </a:xfrm>
          <a:prstGeom prst="rect">
            <a:avLst/>
          </a:prstGeom>
        </p:spPr>
      </p:pic>
      <p:sp>
        <p:nvSpPr>
          <p:cNvPr id="4" name="TextBox 3"/>
          <p:cNvSpPr txBox="1"/>
          <p:nvPr/>
        </p:nvSpPr>
        <p:spPr>
          <a:xfrm>
            <a:off x="2763452" y="5715000"/>
            <a:ext cx="5921878" cy="738664"/>
          </a:xfrm>
          <a:prstGeom prst="rect">
            <a:avLst/>
          </a:prstGeom>
          <a:noFill/>
        </p:spPr>
        <p:txBody>
          <a:bodyPr wrap="none" rtlCol="0">
            <a:spAutoFit/>
          </a:bodyPr>
          <a:lstStyle/>
          <a:p>
            <a:r>
              <a:rPr lang="en-US" sz="1400" dirty="0" smtClean="0">
                <a:latin typeface="Palatino Linotype" panose="02040502050505030304" pitchFamily="18" charset="0"/>
              </a:rPr>
              <a:t>“School suspensions are an adult behavior” Rosemarie Allen </a:t>
            </a:r>
            <a:r>
              <a:rPr lang="en-US" sz="1400" dirty="0" err="1" smtClean="0">
                <a:latin typeface="Palatino Linotype" panose="02040502050505030304" pitchFamily="18" charset="0"/>
              </a:rPr>
              <a:t>TEDxTalks</a:t>
            </a:r>
            <a:endParaRPr lang="en-US" sz="1400" dirty="0" smtClean="0">
              <a:latin typeface="Palatino Linotype" panose="02040502050505030304" pitchFamily="18" charset="0"/>
            </a:endParaRPr>
          </a:p>
          <a:p>
            <a:r>
              <a:rPr lang="en-US" sz="1400" dirty="0">
                <a:latin typeface="Palatino Linotype" panose="02040502050505030304" pitchFamily="18" charset="0"/>
                <a:hlinkClick r:id="rId4"/>
              </a:rPr>
              <a:t>https://www.youtube.com/watch?v=f8nkcRMZKV4&amp;feature=youtu.be</a:t>
            </a:r>
            <a:endParaRPr lang="en-US" sz="1400" dirty="0">
              <a:latin typeface="Palatino Linotype" panose="02040502050505030304" pitchFamily="18" charset="0"/>
            </a:endParaRPr>
          </a:p>
          <a:p>
            <a:endParaRPr lang="en-US" sz="1400" dirty="0">
              <a:latin typeface="Palatino Linotype" panose="02040502050505030304" pitchFamily="18" charset="0"/>
            </a:endParaRPr>
          </a:p>
        </p:txBody>
      </p:sp>
    </p:spTree>
    <p:extLst>
      <p:ext uri="{BB962C8B-B14F-4D97-AF65-F5344CB8AC3E}">
        <p14:creationId xmlns:p14="http://schemas.microsoft.com/office/powerpoint/2010/main" val="39949488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Content Break</a:t>
            </a:r>
            <a:endParaRPr lang="en-US" dirty="0"/>
          </a:p>
        </p:txBody>
      </p:sp>
      <p:sp>
        <p:nvSpPr>
          <p:cNvPr id="5" name="Subtitle 4"/>
          <p:cNvSpPr>
            <a:spLocks noGrp="1"/>
          </p:cNvSpPr>
          <p:nvPr>
            <p:ph idx="1"/>
          </p:nvPr>
        </p:nvSpPr>
        <p:spPr>
          <a:xfrm>
            <a:off x="838200" y="2239722"/>
            <a:ext cx="3134710" cy="2843081"/>
          </a:xfrm>
        </p:spPr>
        <p:txBody>
          <a:bodyPr>
            <a:normAutofit/>
          </a:bodyPr>
          <a:lstStyle/>
          <a:p>
            <a:r>
              <a:rPr lang="en-US" sz="2400" dirty="0" smtClean="0"/>
              <a:t>Drink</a:t>
            </a:r>
          </a:p>
          <a:p>
            <a:r>
              <a:rPr lang="en-US" sz="2400" dirty="0" smtClean="0"/>
              <a:t>Think</a:t>
            </a:r>
          </a:p>
          <a:p>
            <a:r>
              <a:rPr lang="en-US" sz="2400" dirty="0" smtClean="0"/>
              <a:t>Digest</a:t>
            </a:r>
          </a:p>
          <a:p>
            <a:r>
              <a:rPr lang="en-US" sz="2400" dirty="0" smtClean="0"/>
              <a:t>Discuss</a:t>
            </a:r>
          </a:p>
          <a:p>
            <a:r>
              <a:rPr lang="en-US" sz="2400" dirty="0" smtClean="0"/>
              <a:t>Journal</a:t>
            </a:r>
          </a:p>
          <a:p>
            <a:r>
              <a:rPr lang="en-US" sz="2400" dirty="0"/>
              <a:t>K</a:t>
            </a:r>
            <a:r>
              <a:rPr lang="en-US" sz="2400" dirty="0" smtClean="0"/>
              <a:t>inesthetic activity</a:t>
            </a:r>
            <a:endParaRPr lang="en-US" sz="2400" dirty="0"/>
          </a:p>
        </p:txBody>
      </p:sp>
      <p:pic>
        <p:nvPicPr>
          <p:cNvPr id="2" name="Picture 1" descr="Stop and Think | Flickr - Photo Shar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751" y="1747838"/>
            <a:ext cx="5657543" cy="3767924"/>
          </a:xfrm>
          <a:prstGeom prst="rect">
            <a:avLst/>
          </a:prstGeom>
        </p:spPr>
      </p:pic>
    </p:spTree>
    <p:extLst>
      <p:ext uri="{BB962C8B-B14F-4D97-AF65-F5344CB8AC3E}">
        <p14:creationId xmlns:p14="http://schemas.microsoft.com/office/powerpoint/2010/main" val="34508374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67244" y="1990228"/>
            <a:ext cx="9144000" cy="2387600"/>
          </a:xfrm>
        </p:spPr>
        <p:txBody>
          <a:bodyPr>
            <a:normAutofit/>
          </a:bodyPr>
          <a:lstStyle/>
          <a:p>
            <a:r>
              <a:rPr lang="en-US" dirty="0" smtClean="0"/>
              <a:t>Equitable Systems &amp; Data-Based Decision-Making</a:t>
            </a:r>
            <a:endParaRPr lang="en-US" dirty="0"/>
          </a:p>
        </p:txBody>
      </p:sp>
    </p:spTree>
    <p:extLst>
      <p:ext uri="{BB962C8B-B14F-4D97-AF65-F5344CB8AC3E}">
        <p14:creationId xmlns:p14="http://schemas.microsoft.com/office/powerpoint/2010/main" val="28275719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Inequities in School Discipline</a:t>
            </a:r>
            <a:endParaRPr lang="en-US" dirty="0"/>
          </a:p>
        </p:txBody>
      </p:sp>
      <p:graphicFrame>
        <p:nvGraphicFramePr>
          <p:cNvPr id="8" name="Diagram 7" descr="Decorative Figure" title="Decorative Figure"/>
          <p:cNvGraphicFramePr/>
          <p:nvPr>
            <p:extLst>
              <p:ext uri="{D42A27DB-BD31-4B8C-83A1-F6EECF244321}">
                <p14:modId xmlns:p14="http://schemas.microsoft.com/office/powerpoint/2010/main" val="697731167"/>
              </p:ext>
            </p:extLst>
          </p:nvPr>
        </p:nvGraphicFramePr>
        <p:xfrm>
          <a:off x="588818" y="932656"/>
          <a:ext cx="10764982" cy="5555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588818" y="5493328"/>
            <a:ext cx="8465127" cy="276999"/>
          </a:xfrm>
          <a:prstGeom prst="rect">
            <a:avLst/>
          </a:prstGeom>
          <a:noFill/>
        </p:spPr>
        <p:txBody>
          <a:bodyPr wrap="square" rtlCol="0">
            <a:spAutoFit/>
          </a:bodyPr>
          <a:lstStyle/>
          <a:p>
            <a:r>
              <a:rPr lang="en-US" sz="1200" dirty="0" smtClean="0">
                <a:latin typeface="Palatino Linotype" panose="02040502050505030304" pitchFamily="18" charset="0"/>
              </a:rPr>
              <a:t>(Curran, 2016; McIntosh, Girvan, Horner, &amp; Smolkowski, 2014; </a:t>
            </a:r>
            <a:r>
              <a:rPr lang="en-US" sz="1200" dirty="0">
                <a:latin typeface="Palatino Linotype" panose="02040502050505030304" pitchFamily="18" charset="0"/>
              </a:rPr>
              <a:t>McIntosh &amp; </a:t>
            </a:r>
            <a:r>
              <a:rPr lang="en-US" sz="1200" dirty="0" err="1">
                <a:latin typeface="Palatino Linotype" panose="02040502050505030304" pitchFamily="18" charset="0"/>
              </a:rPr>
              <a:t>Payno</a:t>
            </a:r>
            <a:r>
              <a:rPr lang="en-US" sz="1200" dirty="0">
                <a:latin typeface="Palatino Linotype" panose="02040502050505030304" pitchFamily="18" charset="0"/>
              </a:rPr>
              <a:t>, 2018; Perry &amp; Morris, </a:t>
            </a:r>
            <a:r>
              <a:rPr lang="en-US" sz="1200" dirty="0" smtClean="0">
                <a:latin typeface="Palatino Linotype" panose="02040502050505030304" pitchFamily="18" charset="0"/>
              </a:rPr>
              <a:t>2014; Way, 2011)</a:t>
            </a:r>
            <a:endParaRPr lang="en-US" sz="1200" dirty="0">
              <a:latin typeface="Palatino Linotype" panose="02040502050505030304" pitchFamily="18" charset="0"/>
            </a:endParaRPr>
          </a:p>
        </p:txBody>
      </p:sp>
    </p:spTree>
    <p:extLst>
      <p:ext uri="{BB962C8B-B14F-4D97-AF65-F5344CB8AC3E}">
        <p14:creationId xmlns:p14="http://schemas.microsoft.com/office/powerpoint/2010/main" val="5657633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Increasing Equity in School Discipline</a:t>
            </a:r>
            <a:endParaRPr lang="en-US" dirty="0"/>
          </a:p>
        </p:txBody>
      </p:sp>
      <p:graphicFrame>
        <p:nvGraphicFramePr>
          <p:cNvPr id="8" name="Diagram 7" descr="Decorative Figure" title="Decorative Figure"/>
          <p:cNvGraphicFramePr/>
          <p:nvPr>
            <p:extLst>
              <p:ext uri="{D42A27DB-BD31-4B8C-83A1-F6EECF244321}">
                <p14:modId xmlns:p14="http://schemas.microsoft.com/office/powerpoint/2010/main" val="1954048960"/>
              </p:ext>
            </p:extLst>
          </p:nvPr>
        </p:nvGraphicFramePr>
        <p:xfrm>
          <a:off x="588818" y="932656"/>
          <a:ext cx="10764982" cy="5555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588818" y="5493328"/>
            <a:ext cx="8465127" cy="276999"/>
          </a:xfrm>
          <a:prstGeom prst="rect">
            <a:avLst/>
          </a:prstGeom>
          <a:noFill/>
        </p:spPr>
        <p:txBody>
          <a:bodyPr wrap="square" rtlCol="0">
            <a:spAutoFit/>
          </a:bodyPr>
          <a:lstStyle/>
          <a:p>
            <a:r>
              <a:rPr lang="en-US" sz="1200" dirty="0" smtClean="0">
                <a:latin typeface="Palatino Linotype" panose="02040502050505030304" pitchFamily="18" charset="0"/>
              </a:rPr>
              <a:t>(Curran, 2016; McIntosh, Girvan, Horner, &amp; Smolkowski, 2014; </a:t>
            </a:r>
            <a:r>
              <a:rPr lang="en-US" sz="1200" dirty="0">
                <a:latin typeface="Palatino Linotype" panose="02040502050505030304" pitchFamily="18" charset="0"/>
              </a:rPr>
              <a:t>McIntosh &amp; </a:t>
            </a:r>
            <a:r>
              <a:rPr lang="en-US" sz="1200" dirty="0" err="1">
                <a:latin typeface="Palatino Linotype" panose="02040502050505030304" pitchFamily="18" charset="0"/>
              </a:rPr>
              <a:t>Payno</a:t>
            </a:r>
            <a:r>
              <a:rPr lang="en-US" sz="1200" dirty="0">
                <a:latin typeface="Palatino Linotype" panose="02040502050505030304" pitchFamily="18" charset="0"/>
              </a:rPr>
              <a:t>, 2018; Perry &amp; Morris, </a:t>
            </a:r>
            <a:r>
              <a:rPr lang="en-US" sz="1200" dirty="0" smtClean="0">
                <a:latin typeface="Palatino Linotype" panose="02040502050505030304" pitchFamily="18" charset="0"/>
              </a:rPr>
              <a:t>2014; Way, 2011)</a:t>
            </a:r>
            <a:endParaRPr lang="en-US" sz="1200" dirty="0">
              <a:latin typeface="Palatino Linotype" panose="02040502050505030304" pitchFamily="18" charset="0"/>
            </a:endParaRPr>
          </a:p>
        </p:txBody>
      </p:sp>
    </p:spTree>
    <p:extLst>
      <p:ext uri="{BB962C8B-B14F-4D97-AF65-F5344CB8AC3E}">
        <p14:creationId xmlns:p14="http://schemas.microsoft.com/office/powerpoint/2010/main" val="3529448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Collection Tools and Strategies</a:t>
            </a:r>
            <a:endParaRPr lang="en-US" dirty="0"/>
          </a:p>
        </p:txBody>
      </p:sp>
      <p:sp>
        <p:nvSpPr>
          <p:cNvPr id="3" name="Content Placeholder 2"/>
          <p:cNvSpPr>
            <a:spLocks noGrp="1"/>
          </p:cNvSpPr>
          <p:nvPr>
            <p:ph idx="1"/>
          </p:nvPr>
        </p:nvSpPr>
        <p:spPr>
          <a:xfrm>
            <a:off x="927011" y="1866792"/>
            <a:ext cx="9055715" cy="4042124"/>
          </a:xfrm>
        </p:spPr>
        <p:txBody>
          <a:bodyPr>
            <a:normAutofit/>
          </a:bodyPr>
          <a:lstStyle/>
          <a:p>
            <a:pPr marL="0" indent="0">
              <a:buNone/>
            </a:pPr>
            <a:r>
              <a:rPr lang="en-US" sz="2400" b="1" i="1" dirty="0" smtClean="0"/>
              <a:t>Data Collection Tools</a:t>
            </a:r>
          </a:p>
          <a:p>
            <a:r>
              <a:rPr lang="en-US" sz="2000" dirty="0" smtClean="0"/>
              <a:t>Antecedent-Behavior-Consequence (ABC) forms</a:t>
            </a:r>
          </a:p>
          <a:p>
            <a:r>
              <a:rPr lang="en-US" sz="2000" dirty="0" smtClean="0"/>
              <a:t>Incident Reports</a:t>
            </a:r>
          </a:p>
          <a:p>
            <a:r>
              <a:rPr lang="en-US" sz="2000" dirty="0" smtClean="0"/>
              <a:t>Office Discipline Referral (ODR)</a:t>
            </a:r>
          </a:p>
          <a:p>
            <a:r>
              <a:rPr lang="en-US" sz="2000" dirty="0" smtClean="0"/>
              <a:t>Time Out of Class form or Missed Instruction log</a:t>
            </a:r>
            <a:endParaRPr lang="en-US" sz="2000" dirty="0"/>
          </a:p>
          <a:p>
            <a:pPr marL="0" indent="0">
              <a:buNone/>
            </a:pPr>
            <a:r>
              <a:rPr lang="en-US" sz="2400" b="1" i="1" dirty="0" smtClean="0"/>
              <a:t>Data Collection Strategies</a:t>
            </a:r>
          </a:p>
          <a:p>
            <a:r>
              <a:rPr lang="en-US" sz="2000" dirty="0" smtClean="0"/>
              <a:t>Consistent </a:t>
            </a:r>
            <a:r>
              <a:rPr lang="en-US" sz="2000" dirty="0"/>
              <a:t>entry of school enrollment and discipline data by </a:t>
            </a:r>
            <a:r>
              <a:rPr lang="en-US" sz="2000" dirty="0" smtClean="0"/>
              <a:t>student race/ethnicity</a:t>
            </a:r>
            <a:r>
              <a:rPr lang="en-US" sz="2000" dirty="0"/>
              <a:t>, gender, </a:t>
            </a:r>
            <a:r>
              <a:rPr lang="en-US" sz="2000" dirty="0" smtClean="0"/>
              <a:t>etc.</a:t>
            </a:r>
          </a:p>
          <a:p>
            <a:r>
              <a:rPr lang="en-US" sz="2000" dirty="0" smtClean="0"/>
              <a:t>Standardized </a:t>
            </a:r>
            <a:r>
              <a:rPr lang="en-US" sz="2000" dirty="0"/>
              <a:t>definitions and data collection </a:t>
            </a:r>
            <a:r>
              <a:rPr lang="en-US" sz="2000" dirty="0" smtClean="0"/>
              <a:t>methods</a:t>
            </a:r>
          </a:p>
          <a:p>
            <a:r>
              <a:rPr lang="en-US" sz="2000" dirty="0" smtClean="0"/>
              <a:t>Format to use data for principal and parent notice</a:t>
            </a:r>
            <a:endParaRPr lang="en-US" sz="2000" dirty="0"/>
          </a:p>
        </p:txBody>
      </p:sp>
    </p:spTree>
    <p:extLst>
      <p:ext uri="{BB962C8B-B14F-4D97-AF65-F5344CB8AC3E}">
        <p14:creationId xmlns:p14="http://schemas.microsoft.com/office/powerpoint/2010/main" val="225925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Analysis Strategies</a:t>
            </a:r>
            <a:endParaRPr lang="en-US" dirty="0"/>
          </a:p>
        </p:txBody>
      </p:sp>
      <p:sp>
        <p:nvSpPr>
          <p:cNvPr id="3" name="Content Placeholder 2"/>
          <p:cNvSpPr>
            <a:spLocks noGrp="1"/>
          </p:cNvSpPr>
          <p:nvPr>
            <p:ph idx="1"/>
          </p:nvPr>
        </p:nvSpPr>
        <p:spPr>
          <a:xfrm>
            <a:off x="928636" y="2132375"/>
            <a:ext cx="9430389" cy="3570726"/>
          </a:xfrm>
        </p:spPr>
        <p:txBody>
          <a:bodyPr>
            <a:normAutofit/>
          </a:bodyPr>
          <a:lstStyle/>
          <a:p>
            <a:r>
              <a:rPr lang="en-US" sz="2000" dirty="0" smtClean="0"/>
              <a:t>Patterns of </a:t>
            </a:r>
            <a:r>
              <a:rPr lang="en-US" sz="2000" dirty="0"/>
              <a:t>disproportionality to identify differential selection that is occurring early in the discipline continuum </a:t>
            </a:r>
            <a:r>
              <a:rPr lang="en-US" sz="2000" dirty="0" smtClean="0"/>
              <a:t>(behavior types, times/days/months, location, setting events, triggers, possible motivations, referring staff)</a:t>
            </a:r>
          </a:p>
          <a:p>
            <a:r>
              <a:rPr lang="en-US" sz="2000" dirty="0" smtClean="0"/>
              <a:t>Disaggregated by student subgroups (demographics and characteristics)</a:t>
            </a:r>
          </a:p>
          <a:p>
            <a:r>
              <a:rPr lang="en-US" sz="2000" dirty="0" smtClean="0"/>
              <a:t>Disaggregated by behavior types (severity level and categories)</a:t>
            </a:r>
          </a:p>
          <a:p>
            <a:r>
              <a:rPr lang="en-US" sz="2000" dirty="0" smtClean="0"/>
              <a:t>Cross-tabulated at the student level (demographics and characteristics) and school level (e.g. behavior type and location)</a:t>
            </a:r>
          </a:p>
          <a:p>
            <a:r>
              <a:rPr lang="en-US" sz="2000" dirty="0" smtClean="0"/>
              <a:t>Integrated analysis to identify correlations between student academic and behavioral outcomes</a:t>
            </a:r>
            <a:endParaRPr lang="en-US" sz="2000" dirty="0"/>
          </a:p>
        </p:txBody>
      </p:sp>
    </p:spTree>
    <p:extLst>
      <p:ext uri="{BB962C8B-B14F-4D97-AF65-F5344CB8AC3E}">
        <p14:creationId xmlns:p14="http://schemas.microsoft.com/office/powerpoint/2010/main" val="139984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Vulnerable Decision Points</a:t>
            </a:r>
            <a:endParaRPr lang="en-US" dirty="0"/>
          </a:p>
        </p:txBody>
      </p:sp>
      <p:sp>
        <p:nvSpPr>
          <p:cNvPr id="3" name="Content Placeholder 2"/>
          <p:cNvSpPr>
            <a:spLocks noGrp="1"/>
          </p:cNvSpPr>
          <p:nvPr>
            <p:ph idx="1"/>
          </p:nvPr>
        </p:nvSpPr>
        <p:spPr>
          <a:xfrm>
            <a:off x="838200" y="2114575"/>
            <a:ext cx="8964168" cy="3502582"/>
          </a:xfrm>
        </p:spPr>
        <p:txBody>
          <a:bodyPr>
            <a:normAutofit/>
          </a:bodyPr>
          <a:lstStyle/>
          <a:p>
            <a:pPr marL="0" indent="0">
              <a:buNone/>
            </a:pPr>
            <a:r>
              <a:rPr lang="en-US" sz="2400" dirty="0" smtClean="0"/>
              <a:t>Contextual variables that increase the likelihood of implicit bias influencing discipline decision-making:</a:t>
            </a:r>
          </a:p>
          <a:p>
            <a:r>
              <a:rPr lang="en-US" sz="2000" b="1" u="sng" dirty="0" smtClean="0"/>
              <a:t>Subjective </a:t>
            </a:r>
            <a:r>
              <a:rPr lang="en-US" sz="2000" b="1" u="sng" dirty="0"/>
              <a:t>behavior</a:t>
            </a:r>
            <a:r>
              <a:rPr lang="en-US" sz="2000" dirty="0"/>
              <a:t> </a:t>
            </a:r>
            <a:r>
              <a:rPr lang="en-US" sz="2000" dirty="0" smtClean="0"/>
              <a:t>(ambiguously defined, adult-rated </a:t>
            </a:r>
            <a:r>
              <a:rPr lang="en-US" sz="2000" dirty="0"/>
              <a:t>level of </a:t>
            </a:r>
            <a:r>
              <a:rPr lang="en-US" sz="2000" dirty="0" smtClean="0"/>
              <a:t>severity, etc</a:t>
            </a:r>
            <a:r>
              <a:rPr lang="en-US" sz="2000" dirty="0"/>
              <a:t>.)</a:t>
            </a:r>
          </a:p>
          <a:p>
            <a:r>
              <a:rPr lang="en-US" sz="2000" dirty="0" smtClean="0"/>
              <a:t>School setting (classrooms, academic tasks, etc.)</a:t>
            </a:r>
          </a:p>
          <a:p>
            <a:r>
              <a:rPr lang="en-US" sz="2000" dirty="0" smtClean="0"/>
              <a:t>Time of day (stress, hunger, fatigue, etc.)</a:t>
            </a:r>
          </a:p>
          <a:p>
            <a:r>
              <a:rPr lang="en-US" sz="2000" dirty="0" smtClean="0"/>
              <a:t>Unfamiliar with student (in-group bias, etc.)</a:t>
            </a:r>
          </a:p>
          <a:p>
            <a:pPr marL="0" indent="0">
              <a:buNone/>
            </a:pPr>
            <a:endParaRPr lang="en-US" sz="2000" dirty="0" smtClean="0"/>
          </a:p>
        </p:txBody>
      </p:sp>
      <p:sp>
        <p:nvSpPr>
          <p:cNvPr id="4" name="TextBox 3"/>
          <p:cNvSpPr txBox="1"/>
          <p:nvPr/>
        </p:nvSpPr>
        <p:spPr>
          <a:xfrm>
            <a:off x="983243" y="5845394"/>
            <a:ext cx="9103822" cy="276999"/>
          </a:xfrm>
          <a:prstGeom prst="rect">
            <a:avLst/>
          </a:prstGeom>
          <a:noFill/>
        </p:spPr>
        <p:txBody>
          <a:bodyPr wrap="square" rtlCol="0">
            <a:spAutoFit/>
          </a:bodyPr>
          <a:lstStyle/>
          <a:p>
            <a:r>
              <a:rPr lang="en-US" sz="1200" dirty="0" smtClean="0">
                <a:latin typeface="Palatino Linotype" panose="02040502050505030304" pitchFamily="18" charset="0"/>
              </a:rPr>
              <a:t>(McIntosh, Girvan, Horner, &amp; Smolkowski, </a:t>
            </a:r>
            <a:r>
              <a:rPr lang="en-US" sz="1200" dirty="0">
                <a:latin typeface="Palatino Linotype" panose="02040502050505030304" pitchFamily="18" charset="0"/>
              </a:rPr>
              <a:t>2014; McIntosh &amp; </a:t>
            </a:r>
            <a:r>
              <a:rPr lang="en-US" sz="1200" dirty="0" err="1">
                <a:latin typeface="Palatino Linotype" panose="02040502050505030304" pitchFamily="18" charset="0"/>
              </a:rPr>
              <a:t>Payno</a:t>
            </a:r>
            <a:r>
              <a:rPr lang="en-US" sz="1200" dirty="0">
                <a:latin typeface="Palatino Linotype" panose="02040502050505030304" pitchFamily="18" charset="0"/>
              </a:rPr>
              <a:t>, 2018; </a:t>
            </a:r>
            <a:r>
              <a:rPr lang="en-US" sz="1200" dirty="0" smtClean="0">
                <a:latin typeface="Palatino Linotype" panose="02040502050505030304" pitchFamily="18" charset="0"/>
              </a:rPr>
              <a:t>Smolkowski, Girvan, McIntosh, </a:t>
            </a:r>
            <a:r>
              <a:rPr lang="en-US" sz="1200" dirty="0" err="1" smtClean="0">
                <a:latin typeface="Palatino Linotype" panose="02040502050505030304" pitchFamily="18" charset="0"/>
              </a:rPr>
              <a:t>Nese</a:t>
            </a:r>
            <a:r>
              <a:rPr lang="en-US" sz="1200" dirty="0" smtClean="0">
                <a:latin typeface="Palatino Linotype" panose="02040502050505030304" pitchFamily="18" charset="0"/>
              </a:rPr>
              <a:t>, &amp; Horner, 2016)</a:t>
            </a:r>
            <a:endParaRPr lang="en-US" sz="1200" dirty="0">
              <a:latin typeface="Palatino Linotype" panose="02040502050505030304" pitchFamily="18" charset="0"/>
            </a:endParaRPr>
          </a:p>
        </p:txBody>
      </p:sp>
    </p:spTree>
    <p:extLst>
      <p:ext uri="{BB962C8B-B14F-4D97-AF65-F5344CB8AC3E}">
        <p14:creationId xmlns:p14="http://schemas.microsoft.com/office/powerpoint/2010/main" val="26197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558463"/>
            <a:ext cx="9144000" cy="2387600"/>
          </a:xfrm>
        </p:spPr>
        <p:txBody>
          <a:bodyPr>
            <a:normAutofit/>
          </a:bodyPr>
          <a:lstStyle/>
          <a:p>
            <a:r>
              <a:rPr lang="en-US" dirty="0" smtClean="0"/>
              <a:t>Discipline Training: Classroom Procedures</a:t>
            </a:r>
            <a:endParaRPr lang="en-US" dirty="0"/>
          </a:p>
        </p:txBody>
      </p:sp>
      <p:sp>
        <p:nvSpPr>
          <p:cNvPr id="3" name="Subtitle 2"/>
          <p:cNvSpPr>
            <a:spLocks noGrp="1"/>
          </p:cNvSpPr>
          <p:nvPr>
            <p:ph type="subTitle" idx="1"/>
          </p:nvPr>
        </p:nvSpPr>
        <p:spPr>
          <a:xfrm>
            <a:off x="1524000" y="4038138"/>
            <a:ext cx="9144000" cy="1655762"/>
          </a:xfrm>
        </p:spPr>
        <p:txBody>
          <a:bodyPr/>
          <a:lstStyle/>
          <a:p>
            <a:r>
              <a:rPr lang="en-US" dirty="0" smtClean="0"/>
              <a:t>Behavioral Expectations, Behavioral Violations, Other Forms of Discipline, and Classroom Exclusion</a:t>
            </a:r>
            <a:endParaRPr lang="en-US" dirty="0"/>
          </a:p>
        </p:txBody>
      </p:sp>
    </p:spTree>
    <p:extLst>
      <p:ext uri="{BB962C8B-B14F-4D97-AF65-F5344CB8AC3E}">
        <p14:creationId xmlns:p14="http://schemas.microsoft.com/office/powerpoint/2010/main" val="22058015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Vulnerable Decision Points</a:t>
            </a:r>
            <a:endParaRPr lang="en-US" dirty="0"/>
          </a:p>
        </p:txBody>
      </p:sp>
      <p:sp>
        <p:nvSpPr>
          <p:cNvPr id="3" name="Content Placeholder 2"/>
          <p:cNvSpPr>
            <a:spLocks noGrp="1"/>
          </p:cNvSpPr>
          <p:nvPr>
            <p:ph idx="1"/>
          </p:nvPr>
        </p:nvSpPr>
        <p:spPr>
          <a:xfrm>
            <a:off x="838200" y="2193183"/>
            <a:ext cx="9819291" cy="3539159"/>
          </a:xfrm>
        </p:spPr>
        <p:txBody>
          <a:bodyPr>
            <a:normAutofit/>
          </a:bodyPr>
          <a:lstStyle/>
          <a:p>
            <a:pPr marL="0" indent="0">
              <a:buNone/>
            </a:pPr>
            <a:r>
              <a:rPr lang="en-US" sz="2400" dirty="0" smtClean="0"/>
              <a:t>Promising strategies for neutralizing implicit bias:</a:t>
            </a:r>
            <a:endParaRPr lang="en-US" sz="2400" dirty="0"/>
          </a:p>
          <a:p>
            <a:r>
              <a:rPr lang="en-US" sz="2400" dirty="0" smtClean="0"/>
              <a:t>Delay decision (interrupt potential escalation and model calm behavior)</a:t>
            </a:r>
          </a:p>
          <a:p>
            <a:r>
              <a:rPr lang="en-US" sz="2400" dirty="0" smtClean="0"/>
              <a:t>Reframe the situation (assume student is communicating a need, etc.)</a:t>
            </a:r>
          </a:p>
          <a:p>
            <a:r>
              <a:rPr lang="en-US" sz="2400" dirty="0" smtClean="0"/>
              <a:t>Self-awareness (recognition of internal state and personal biases)</a:t>
            </a:r>
          </a:p>
          <a:p>
            <a:r>
              <a:rPr lang="en-US" sz="2400" dirty="0" smtClean="0"/>
              <a:t>Self-regulate (internal check, breathing techniques, etc.)</a:t>
            </a:r>
            <a:endParaRPr lang="en-US" sz="2400" dirty="0"/>
          </a:p>
        </p:txBody>
      </p:sp>
      <p:sp>
        <p:nvSpPr>
          <p:cNvPr id="4" name="TextBox 3"/>
          <p:cNvSpPr txBox="1"/>
          <p:nvPr/>
        </p:nvSpPr>
        <p:spPr>
          <a:xfrm>
            <a:off x="996514" y="5862851"/>
            <a:ext cx="9103822" cy="276999"/>
          </a:xfrm>
          <a:prstGeom prst="rect">
            <a:avLst/>
          </a:prstGeom>
          <a:noFill/>
        </p:spPr>
        <p:txBody>
          <a:bodyPr wrap="square" rtlCol="0">
            <a:spAutoFit/>
          </a:bodyPr>
          <a:lstStyle/>
          <a:p>
            <a:r>
              <a:rPr lang="en-US" sz="1200" dirty="0" smtClean="0">
                <a:latin typeface="Palatino Linotype" panose="02040502050505030304" pitchFamily="18" charset="0"/>
              </a:rPr>
              <a:t>(McIntosh, Girvan, Horner, &amp; Smolkowski, </a:t>
            </a:r>
            <a:r>
              <a:rPr lang="en-US" sz="1200" dirty="0">
                <a:latin typeface="Palatino Linotype" panose="02040502050505030304" pitchFamily="18" charset="0"/>
              </a:rPr>
              <a:t>2014; McIntosh &amp; </a:t>
            </a:r>
            <a:r>
              <a:rPr lang="en-US" sz="1200" dirty="0" err="1">
                <a:latin typeface="Palatino Linotype" panose="02040502050505030304" pitchFamily="18" charset="0"/>
              </a:rPr>
              <a:t>Payno</a:t>
            </a:r>
            <a:r>
              <a:rPr lang="en-US" sz="1200" dirty="0">
                <a:latin typeface="Palatino Linotype" panose="02040502050505030304" pitchFamily="18" charset="0"/>
              </a:rPr>
              <a:t>, 2018; </a:t>
            </a:r>
            <a:r>
              <a:rPr lang="en-US" sz="1200" dirty="0" smtClean="0">
                <a:latin typeface="Palatino Linotype" panose="02040502050505030304" pitchFamily="18" charset="0"/>
              </a:rPr>
              <a:t>Smolkowski, Girvan, McIntosh, </a:t>
            </a:r>
            <a:r>
              <a:rPr lang="en-US" sz="1200" dirty="0" err="1" smtClean="0">
                <a:latin typeface="Palatino Linotype" panose="02040502050505030304" pitchFamily="18" charset="0"/>
              </a:rPr>
              <a:t>Nese</a:t>
            </a:r>
            <a:r>
              <a:rPr lang="en-US" sz="1200" dirty="0" smtClean="0">
                <a:latin typeface="Palatino Linotype" panose="02040502050505030304" pitchFamily="18" charset="0"/>
              </a:rPr>
              <a:t>, &amp; Horner, 2016)</a:t>
            </a:r>
            <a:endParaRPr lang="en-US" sz="1200" dirty="0">
              <a:latin typeface="Palatino Linotype" panose="02040502050505030304" pitchFamily="18" charset="0"/>
            </a:endParaRPr>
          </a:p>
        </p:txBody>
      </p:sp>
    </p:spTree>
    <p:extLst>
      <p:ext uri="{BB962C8B-B14F-4D97-AF65-F5344CB8AC3E}">
        <p14:creationId xmlns:p14="http://schemas.microsoft.com/office/powerpoint/2010/main" val="1774194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Exclusionary Adult Behaviors</a:t>
            </a:r>
            <a:endParaRPr lang="en-US" dirty="0"/>
          </a:p>
        </p:txBody>
      </p:sp>
      <p:sp>
        <p:nvSpPr>
          <p:cNvPr id="3" name="Content Placeholder 2"/>
          <p:cNvSpPr>
            <a:spLocks noGrp="1"/>
          </p:cNvSpPr>
          <p:nvPr>
            <p:ph idx="1"/>
          </p:nvPr>
        </p:nvSpPr>
        <p:spPr>
          <a:xfrm>
            <a:off x="838200" y="1747838"/>
            <a:ext cx="10515600" cy="4109316"/>
          </a:xfrm>
        </p:spPr>
        <p:txBody>
          <a:bodyPr>
            <a:normAutofit/>
          </a:bodyPr>
          <a:lstStyle/>
          <a:p>
            <a:pPr marL="0" indent="0">
              <a:buNone/>
            </a:pPr>
            <a:r>
              <a:rPr lang="en-US" sz="2400" dirty="0" smtClean="0"/>
              <a:t>Exclusionary practices are adult behaviors that:</a:t>
            </a:r>
          </a:p>
          <a:p>
            <a:r>
              <a:rPr lang="en-US" sz="2400" dirty="0" smtClean="0"/>
              <a:t>May provide temporary relief</a:t>
            </a:r>
          </a:p>
          <a:p>
            <a:r>
              <a:rPr lang="en-US" sz="2400" dirty="0" smtClean="0"/>
              <a:t>Do not support students in meeting behavioral expectations</a:t>
            </a:r>
          </a:p>
          <a:p>
            <a:r>
              <a:rPr lang="en-US" sz="2400" dirty="0" smtClean="0"/>
              <a:t>May incentivize repeated use of exclusionary practices</a:t>
            </a:r>
          </a:p>
          <a:p>
            <a:pPr marL="0" indent="0">
              <a:buNone/>
            </a:pPr>
            <a:endParaRPr lang="en-US" sz="2400" dirty="0" smtClean="0"/>
          </a:p>
          <a:p>
            <a:pPr marL="0" indent="0">
              <a:buNone/>
            </a:pPr>
            <a:r>
              <a:rPr lang="en-US" sz="2400" dirty="0" smtClean="0"/>
              <a:t>Educators that overly rely on exclusionary practices:</a:t>
            </a:r>
          </a:p>
          <a:p>
            <a:r>
              <a:rPr lang="en-US" sz="2400" dirty="0"/>
              <a:t>A</a:t>
            </a:r>
            <a:r>
              <a:rPr lang="en-US" sz="2400" dirty="0" smtClean="0"/>
              <a:t>re capable of learning replacement behaviors</a:t>
            </a:r>
          </a:p>
          <a:p>
            <a:r>
              <a:rPr lang="en-US" sz="2400" dirty="0"/>
              <a:t>S</a:t>
            </a:r>
            <a:r>
              <a:rPr lang="en-US" sz="2400" dirty="0" smtClean="0"/>
              <a:t>hould receive support through professional learning opportunities, additional classroom or school personnel, coaching, etc.</a:t>
            </a:r>
          </a:p>
          <a:p>
            <a:endParaRPr lang="en-US" dirty="0"/>
          </a:p>
        </p:txBody>
      </p:sp>
      <p:sp>
        <p:nvSpPr>
          <p:cNvPr id="4" name="TextBox 3"/>
          <p:cNvSpPr txBox="1"/>
          <p:nvPr/>
        </p:nvSpPr>
        <p:spPr>
          <a:xfrm>
            <a:off x="1005028" y="5892231"/>
            <a:ext cx="9103822" cy="276999"/>
          </a:xfrm>
          <a:prstGeom prst="rect">
            <a:avLst/>
          </a:prstGeom>
          <a:noFill/>
        </p:spPr>
        <p:txBody>
          <a:bodyPr wrap="square" rtlCol="0">
            <a:spAutoFit/>
          </a:bodyPr>
          <a:lstStyle/>
          <a:p>
            <a:r>
              <a:rPr lang="en-US" sz="1200" dirty="0" smtClean="0">
                <a:latin typeface="Palatino Linotype" panose="02040502050505030304" pitchFamily="18" charset="0"/>
              </a:rPr>
              <a:t>(Cook, et al., 2018; Gregory, 2016; Larson, Pas, Bradshaw, Rosenberg, &amp; Day-Vines, 2018; Okonofua, </a:t>
            </a:r>
            <a:r>
              <a:rPr lang="en-US" sz="1200" dirty="0" err="1">
                <a:latin typeface="Palatino Linotype" panose="02040502050505030304" pitchFamily="18" charset="0"/>
              </a:rPr>
              <a:t>Paunesku</a:t>
            </a:r>
            <a:r>
              <a:rPr lang="en-US" sz="1200" dirty="0">
                <a:latin typeface="Palatino Linotype" panose="02040502050505030304" pitchFamily="18" charset="0"/>
              </a:rPr>
              <a:t>, </a:t>
            </a:r>
            <a:r>
              <a:rPr lang="en-US" sz="1200" dirty="0" smtClean="0">
                <a:latin typeface="Palatino Linotype" panose="02040502050505030304" pitchFamily="18" charset="0"/>
              </a:rPr>
              <a:t>&amp; Walton, 2016)</a:t>
            </a:r>
            <a:endParaRPr lang="en-US" sz="1200" dirty="0">
              <a:latin typeface="Palatino Linotype" panose="02040502050505030304" pitchFamily="18" charset="0"/>
            </a:endParaRPr>
          </a:p>
        </p:txBody>
      </p:sp>
    </p:spTree>
    <p:extLst>
      <p:ext uri="{BB962C8B-B14F-4D97-AF65-F5344CB8AC3E}">
        <p14:creationId xmlns:p14="http://schemas.microsoft.com/office/powerpoint/2010/main" val="392001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Vulnerable Decision Points &amp; Classroom Exclusion Analysis</a:t>
            </a:r>
            <a:endParaRPr lang="en-US" dirty="0"/>
          </a:p>
        </p:txBody>
      </p:sp>
      <p:sp>
        <p:nvSpPr>
          <p:cNvPr id="3" name="Content Placeholder 2"/>
          <p:cNvSpPr>
            <a:spLocks noGrp="1"/>
          </p:cNvSpPr>
          <p:nvPr>
            <p:ph idx="1"/>
          </p:nvPr>
        </p:nvSpPr>
        <p:spPr>
          <a:xfrm>
            <a:off x="838200" y="2115185"/>
            <a:ext cx="9183624" cy="3462655"/>
          </a:xfrm>
        </p:spPr>
        <p:txBody>
          <a:bodyPr>
            <a:noAutofit/>
          </a:bodyPr>
          <a:lstStyle/>
          <a:p>
            <a:pPr marL="0" indent="0">
              <a:buNone/>
            </a:pPr>
            <a:r>
              <a:rPr lang="en-US" sz="2000" dirty="0"/>
              <a:t>WHAT problem behaviors are associated with </a:t>
            </a:r>
            <a:r>
              <a:rPr lang="en-US" sz="2000" dirty="0" smtClean="0"/>
              <a:t>disproportionate classroom exclusions</a:t>
            </a:r>
            <a:r>
              <a:rPr lang="en-US" sz="2000" dirty="0"/>
              <a:t>?</a:t>
            </a:r>
          </a:p>
          <a:p>
            <a:pPr marL="0" indent="0">
              <a:buNone/>
            </a:pPr>
            <a:r>
              <a:rPr lang="en-US" sz="2000" dirty="0" smtClean="0"/>
              <a:t>WHERE </a:t>
            </a:r>
            <a:r>
              <a:rPr lang="en-US" sz="2000" dirty="0"/>
              <a:t>are there disproportionate </a:t>
            </a:r>
            <a:r>
              <a:rPr lang="en-US" sz="2000" dirty="0" smtClean="0"/>
              <a:t>classroom exclusions (i.e</a:t>
            </a:r>
            <a:r>
              <a:rPr lang="en-US" sz="2000" dirty="0"/>
              <a:t>., for what locations)?</a:t>
            </a:r>
          </a:p>
          <a:p>
            <a:pPr marL="0" indent="0">
              <a:buNone/>
            </a:pPr>
            <a:r>
              <a:rPr lang="en-US" sz="2000" dirty="0" smtClean="0"/>
              <a:t>WHEN </a:t>
            </a:r>
            <a:r>
              <a:rPr lang="en-US" sz="2000" dirty="0"/>
              <a:t>are there disproportionate </a:t>
            </a:r>
            <a:r>
              <a:rPr lang="en-US" sz="2000" dirty="0" smtClean="0"/>
              <a:t>classroom exclusions (i.e</a:t>
            </a:r>
            <a:r>
              <a:rPr lang="en-US" sz="2000" dirty="0"/>
              <a:t>., for what times of day/days of </a:t>
            </a:r>
            <a:r>
              <a:rPr lang="en-US" sz="2000" dirty="0" smtClean="0"/>
              <a:t>the week/months </a:t>
            </a:r>
            <a:r>
              <a:rPr lang="en-US" sz="2000" dirty="0"/>
              <a:t>of the school year)?</a:t>
            </a:r>
          </a:p>
          <a:p>
            <a:pPr marL="0" indent="0">
              <a:buNone/>
            </a:pPr>
            <a:r>
              <a:rPr lang="en-US" sz="2000" dirty="0" smtClean="0"/>
              <a:t>WHAT </a:t>
            </a:r>
            <a:r>
              <a:rPr lang="en-US" sz="2000" dirty="0"/>
              <a:t>MOTIVATIONS are associated with </a:t>
            </a:r>
            <a:r>
              <a:rPr lang="en-US" sz="2000" dirty="0" smtClean="0"/>
              <a:t>disproportionate classroom exclusions (e.g</a:t>
            </a:r>
            <a:r>
              <a:rPr lang="en-US" sz="2000" dirty="0"/>
              <a:t>., for </a:t>
            </a:r>
            <a:r>
              <a:rPr lang="en-US" sz="2000" dirty="0" smtClean="0"/>
              <a:t>what perceived </a:t>
            </a:r>
            <a:r>
              <a:rPr lang="en-US" sz="2000" dirty="0"/>
              <a:t>functions of problem behavior</a:t>
            </a:r>
            <a:r>
              <a:rPr lang="en-US" sz="2000" dirty="0" smtClean="0"/>
              <a:t>)?</a:t>
            </a:r>
          </a:p>
          <a:p>
            <a:pPr marL="0" indent="0">
              <a:buNone/>
            </a:pPr>
            <a:r>
              <a:rPr lang="en-US" sz="2000" dirty="0"/>
              <a:t>WHO is issuing disproportionate </a:t>
            </a:r>
            <a:r>
              <a:rPr lang="en-US" sz="2000" dirty="0" smtClean="0"/>
              <a:t>classroom exclusions (e.g</a:t>
            </a:r>
            <a:r>
              <a:rPr lang="en-US" sz="2000" dirty="0"/>
              <a:t>., for what staff)?</a:t>
            </a:r>
          </a:p>
        </p:txBody>
      </p:sp>
      <p:sp>
        <p:nvSpPr>
          <p:cNvPr id="4" name="TextBox 3"/>
          <p:cNvSpPr txBox="1"/>
          <p:nvPr/>
        </p:nvSpPr>
        <p:spPr>
          <a:xfrm>
            <a:off x="771698" y="5810250"/>
            <a:ext cx="9103822" cy="276999"/>
          </a:xfrm>
          <a:prstGeom prst="rect">
            <a:avLst/>
          </a:prstGeom>
          <a:noFill/>
        </p:spPr>
        <p:txBody>
          <a:bodyPr wrap="square" rtlCol="0">
            <a:spAutoFit/>
          </a:bodyPr>
          <a:lstStyle/>
          <a:p>
            <a:r>
              <a:rPr lang="en-US" sz="1200" dirty="0" smtClean="0">
                <a:latin typeface="Palatino Linotype" panose="02040502050505030304" pitchFamily="18" charset="0"/>
              </a:rPr>
              <a:t>(Adapted from McIntosh, Barnes, </a:t>
            </a:r>
            <a:r>
              <a:rPr lang="en-US" sz="1200" dirty="0" err="1" smtClean="0">
                <a:latin typeface="Palatino Linotype" panose="02040502050505030304" pitchFamily="18" charset="0"/>
              </a:rPr>
              <a:t>Eliason</a:t>
            </a:r>
            <a:r>
              <a:rPr lang="en-US" sz="1200" dirty="0" smtClean="0">
                <a:latin typeface="Palatino Linotype" panose="02040502050505030304" pitchFamily="18" charset="0"/>
              </a:rPr>
              <a:t>, &amp; Morris, 2014 p. 16)</a:t>
            </a:r>
            <a:endParaRPr lang="en-US" sz="1200" dirty="0">
              <a:latin typeface="Palatino Linotype" panose="02040502050505030304" pitchFamily="18" charset="0"/>
            </a:endParaRPr>
          </a:p>
        </p:txBody>
      </p:sp>
    </p:spTree>
    <p:extLst>
      <p:ext uri="{BB962C8B-B14F-4D97-AF65-F5344CB8AC3E}">
        <p14:creationId xmlns:p14="http://schemas.microsoft.com/office/powerpoint/2010/main" val="151818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Equitable Learning Environments Example</a:t>
            </a:r>
            <a:endParaRPr lang="en-US" dirty="0"/>
          </a:p>
        </p:txBody>
      </p:sp>
      <p:pic>
        <p:nvPicPr>
          <p:cNvPr id="4" name="Picture 3" descr="Graphic" title="Graphic"/>
          <p:cNvPicPr>
            <a:picLocks noChangeAspect="1"/>
          </p:cNvPicPr>
          <p:nvPr/>
        </p:nvPicPr>
        <p:blipFill>
          <a:blip r:embed="rId3"/>
          <a:stretch>
            <a:fillRect/>
          </a:stretch>
        </p:blipFill>
        <p:spPr>
          <a:xfrm>
            <a:off x="2385944" y="1635355"/>
            <a:ext cx="7069377" cy="3979269"/>
          </a:xfrm>
          <a:prstGeom prst="rect">
            <a:avLst/>
          </a:prstGeom>
        </p:spPr>
      </p:pic>
      <p:sp>
        <p:nvSpPr>
          <p:cNvPr id="5" name="TextBox 4"/>
          <p:cNvSpPr txBox="1"/>
          <p:nvPr/>
        </p:nvSpPr>
        <p:spPr>
          <a:xfrm>
            <a:off x="3291840" y="5614624"/>
            <a:ext cx="6062472" cy="738664"/>
          </a:xfrm>
          <a:prstGeom prst="rect">
            <a:avLst/>
          </a:prstGeom>
          <a:noFill/>
        </p:spPr>
        <p:txBody>
          <a:bodyPr wrap="square" rtlCol="0">
            <a:spAutoFit/>
          </a:bodyPr>
          <a:lstStyle/>
          <a:p>
            <a:r>
              <a:rPr lang="en-US" sz="1400" dirty="0" smtClean="0">
                <a:latin typeface="Palatino Linotype" panose="02040502050505030304" pitchFamily="18" charset="0"/>
              </a:rPr>
              <a:t>“Why We Need Trauma-Sensitive Schools” by Trauma Sensitive Schools</a:t>
            </a:r>
          </a:p>
          <a:p>
            <a:r>
              <a:rPr lang="en-US" sz="1400" dirty="0">
                <a:latin typeface="Palatino Linotype" panose="02040502050505030304" pitchFamily="18" charset="0"/>
                <a:hlinkClick r:id="rId4"/>
              </a:rPr>
              <a:t>https://www.youtube.com/watch?v=vyQdOLl6d2c</a:t>
            </a:r>
            <a:endParaRPr lang="en-US" sz="1400" dirty="0">
              <a:latin typeface="Palatino Linotype" panose="02040502050505030304" pitchFamily="18" charset="0"/>
            </a:endParaRPr>
          </a:p>
          <a:p>
            <a:endParaRPr lang="en-US" sz="1400" dirty="0">
              <a:latin typeface="Palatino Linotype" panose="02040502050505030304" pitchFamily="18" charset="0"/>
            </a:endParaRPr>
          </a:p>
        </p:txBody>
      </p:sp>
    </p:spTree>
    <p:extLst>
      <p:ext uri="{BB962C8B-B14F-4D97-AF65-F5344CB8AC3E}">
        <p14:creationId xmlns:p14="http://schemas.microsoft.com/office/powerpoint/2010/main" val="2283206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Content Break</a:t>
            </a:r>
            <a:endParaRPr lang="en-US" dirty="0"/>
          </a:p>
        </p:txBody>
      </p:sp>
      <p:sp>
        <p:nvSpPr>
          <p:cNvPr id="5" name="Subtitle 4"/>
          <p:cNvSpPr>
            <a:spLocks noGrp="1"/>
          </p:cNvSpPr>
          <p:nvPr>
            <p:ph idx="1"/>
          </p:nvPr>
        </p:nvSpPr>
        <p:spPr>
          <a:xfrm>
            <a:off x="838200" y="2239722"/>
            <a:ext cx="3134710" cy="2843081"/>
          </a:xfrm>
        </p:spPr>
        <p:txBody>
          <a:bodyPr>
            <a:normAutofit/>
          </a:bodyPr>
          <a:lstStyle/>
          <a:p>
            <a:r>
              <a:rPr lang="en-US" sz="2400" dirty="0" smtClean="0"/>
              <a:t>Drink</a:t>
            </a:r>
          </a:p>
          <a:p>
            <a:r>
              <a:rPr lang="en-US" sz="2400" dirty="0" smtClean="0"/>
              <a:t>Think</a:t>
            </a:r>
          </a:p>
          <a:p>
            <a:r>
              <a:rPr lang="en-US" sz="2400" dirty="0" smtClean="0"/>
              <a:t>Digest</a:t>
            </a:r>
          </a:p>
          <a:p>
            <a:r>
              <a:rPr lang="en-US" sz="2400" dirty="0" smtClean="0"/>
              <a:t>Discuss</a:t>
            </a:r>
          </a:p>
          <a:p>
            <a:r>
              <a:rPr lang="en-US" sz="2400" dirty="0" smtClean="0"/>
              <a:t>Journal</a:t>
            </a:r>
          </a:p>
          <a:p>
            <a:r>
              <a:rPr lang="en-US" sz="2400" dirty="0"/>
              <a:t>K</a:t>
            </a:r>
            <a:r>
              <a:rPr lang="en-US" sz="2400" dirty="0" smtClean="0"/>
              <a:t>inesthetic activity</a:t>
            </a:r>
            <a:endParaRPr lang="en-US" sz="2400" dirty="0"/>
          </a:p>
        </p:txBody>
      </p:sp>
      <p:pic>
        <p:nvPicPr>
          <p:cNvPr id="2" name="Picture 1" descr="Stop and Think | Flickr - Photo Shar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751" y="1747838"/>
            <a:ext cx="5657543" cy="3767924"/>
          </a:xfrm>
          <a:prstGeom prst="rect">
            <a:avLst/>
          </a:prstGeom>
        </p:spPr>
      </p:pic>
    </p:spTree>
    <p:extLst>
      <p:ext uri="{BB962C8B-B14F-4D97-AF65-F5344CB8AC3E}">
        <p14:creationId xmlns:p14="http://schemas.microsoft.com/office/powerpoint/2010/main" val="6502762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05081" y="1997125"/>
            <a:ext cx="9144000" cy="2387600"/>
          </a:xfrm>
        </p:spPr>
        <p:txBody>
          <a:bodyPr/>
          <a:lstStyle/>
          <a:p>
            <a:r>
              <a:rPr lang="en-US" dirty="0" smtClean="0"/>
              <a:t>Other Forms of Discipline and Classroom Exclusion</a:t>
            </a:r>
            <a:endParaRPr lang="en-US" dirty="0"/>
          </a:p>
        </p:txBody>
      </p:sp>
    </p:spTree>
    <p:extLst>
      <p:ext uri="{BB962C8B-B14F-4D97-AF65-F5344CB8AC3E}">
        <p14:creationId xmlns:p14="http://schemas.microsoft.com/office/powerpoint/2010/main" val="21485977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Exclusion: Definition</a:t>
            </a:r>
            <a:endParaRPr lang="en-US" dirty="0"/>
          </a:p>
        </p:txBody>
      </p:sp>
      <p:sp>
        <p:nvSpPr>
          <p:cNvPr id="3" name="Content Placeholder 2"/>
          <p:cNvSpPr>
            <a:spLocks noGrp="1"/>
          </p:cNvSpPr>
          <p:nvPr>
            <p:ph idx="1"/>
          </p:nvPr>
        </p:nvSpPr>
        <p:spPr>
          <a:xfrm>
            <a:off x="838200" y="2099188"/>
            <a:ext cx="9846501" cy="3140162"/>
          </a:xfrm>
        </p:spPr>
        <p:txBody>
          <a:bodyPr>
            <a:noAutofit/>
          </a:bodyPr>
          <a:lstStyle/>
          <a:p>
            <a:pPr marL="0" indent="0">
              <a:buNone/>
            </a:pPr>
            <a:r>
              <a:rPr lang="en-US" sz="2400" dirty="0" smtClean="0"/>
              <a:t>WAC 392-400-025 defines </a:t>
            </a:r>
            <a:r>
              <a:rPr lang="en-US" sz="2400" dirty="0"/>
              <a:t>classroom exclusion as “the exclusion of a student from a classroom or instructional or activity area for behavioral </a:t>
            </a:r>
            <a:r>
              <a:rPr lang="en-US" sz="2400" dirty="0" smtClean="0"/>
              <a:t>violations” and provides that “[c]</a:t>
            </a:r>
            <a:r>
              <a:rPr lang="en-US" sz="2400" dirty="0" err="1" smtClean="0"/>
              <a:t>lassroom</a:t>
            </a:r>
            <a:r>
              <a:rPr lang="en-US" sz="2400" dirty="0" smtClean="0"/>
              <a:t> </a:t>
            </a:r>
            <a:r>
              <a:rPr lang="en-US" sz="2400" dirty="0"/>
              <a:t>exclusion </a:t>
            </a:r>
            <a:r>
              <a:rPr lang="en-US" sz="2400" dirty="0" smtClean="0"/>
              <a:t>does </a:t>
            </a:r>
            <a:r>
              <a:rPr lang="en-US" sz="2400" dirty="0"/>
              <a:t>not include actions that result in missed instruction for a brief duration </a:t>
            </a:r>
            <a:r>
              <a:rPr lang="en-US" sz="2400" dirty="0" smtClean="0"/>
              <a:t>when: </a:t>
            </a:r>
          </a:p>
          <a:p>
            <a:pPr marL="0" indent="0">
              <a:buNone/>
            </a:pPr>
            <a:r>
              <a:rPr lang="en-US" sz="2400" dirty="0" smtClean="0"/>
              <a:t>(a) a </a:t>
            </a:r>
            <a:r>
              <a:rPr lang="en-US" sz="2400" dirty="0"/>
              <a:t>teacher or other school personnel attempts other forms of discipline to support the student in meeting behavioral expectations, and </a:t>
            </a:r>
            <a:endParaRPr lang="en-US" sz="2400" dirty="0" smtClean="0"/>
          </a:p>
          <a:p>
            <a:pPr marL="0" indent="0">
              <a:buNone/>
            </a:pPr>
            <a:r>
              <a:rPr lang="en-US" sz="2400" dirty="0" smtClean="0"/>
              <a:t>(b) </a:t>
            </a:r>
            <a:r>
              <a:rPr lang="en-US" sz="2400" dirty="0"/>
              <a:t>the student remains under the supervision of the teacher or other school personnel during such brief duration.</a:t>
            </a:r>
          </a:p>
        </p:txBody>
      </p:sp>
    </p:spTree>
    <p:extLst>
      <p:ext uri="{BB962C8B-B14F-4D97-AF65-F5344CB8AC3E}">
        <p14:creationId xmlns:p14="http://schemas.microsoft.com/office/powerpoint/2010/main" val="18384396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Forms of Discipline Definition</a:t>
            </a:r>
            <a:endParaRPr lang="en-US" dirty="0"/>
          </a:p>
        </p:txBody>
      </p:sp>
      <p:sp>
        <p:nvSpPr>
          <p:cNvPr id="4" name="Content Placeholder 3"/>
          <p:cNvSpPr>
            <a:spLocks noGrp="1"/>
          </p:cNvSpPr>
          <p:nvPr>
            <p:ph sz="half" idx="1"/>
          </p:nvPr>
        </p:nvSpPr>
        <p:spPr>
          <a:xfrm>
            <a:off x="958020" y="2235530"/>
            <a:ext cx="9043624" cy="2796824"/>
          </a:xfrm>
        </p:spPr>
        <p:txBody>
          <a:bodyPr/>
          <a:lstStyle/>
          <a:p>
            <a:pPr marL="0" lvl="0" indent="0">
              <a:buNone/>
            </a:pPr>
            <a:r>
              <a:rPr lang="en-US" sz="2400" dirty="0" smtClean="0">
                <a:solidFill>
                  <a:srgbClr val="244A5F"/>
                </a:solidFill>
              </a:rPr>
              <a:t>"</a:t>
            </a:r>
            <a:r>
              <a:rPr lang="en-US" sz="2400" dirty="0">
                <a:solidFill>
                  <a:srgbClr val="244A5F"/>
                </a:solidFill>
              </a:rPr>
              <a:t>Other forms of discipline" refers to actions used in response to behavioral </a:t>
            </a:r>
            <a:r>
              <a:rPr lang="en-US" sz="2400" dirty="0" smtClean="0">
                <a:solidFill>
                  <a:srgbClr val="244A5F"/>
                </a:solidFill>
              </a:rPr>
              <a:t>violations, which may involve the use of </a:t>
            </a:r>
            <a:r>
              <a:rPr lang="en-US" sz="2400" b="1" dirty="0" smtClean="0">
                <a:solidFill>
                  <a:srgbClr val="244A5F"/>
                </a:solidFill>
              </a:rPr>
              <a:t>best practices and strategies </a:t>
            </a:r>
            <a:r>
              <a:rPr lang="en-US" sz="2400" dirty="0" smtClean="0">
                <a:solidFill>
                  <a:srgbClr val="244A5F"/>
                </a:solidFill>
              </a:rPr>
              <a:t>included in the state menu for behavior. </a:t>
            </a:r>
            <a:r>
              <a:rPr lang="en-US" sz="2400" i="1" dirty="0" smtClean="0">
                <a:solidFill>
                  <a:srgbClr val="244A5F"/>
                </a:solidFill>
              </a:rPr>
              <a:t>See</a:t>
            </a:r>
            <a:r>
              <a:rPr lang="en-US" sz="2400" dirty="0" smtClean="0">
                <a:solidFill>
                  <a:srgbClr val="244A5F"/>
                </a:solidFill>
              </a:rPr>
              <a:t> WAC 392-400-025(9)</a:t>
            </a:r>
          </a:p>
          <a:p>
            <a:pPr marL="0" lvl="0" indent="0">
              <a:buNone/>
            </a:pPr>
            <a:endParaRPr lang="en-US" sz="2400" dirty="0">
              <a:solidFill>
                <a:srgbClr val="244A5F"/>
              </a:solidFill>
            </a:endParaRPr>
          </a:p>
          <a:p>
            <a:r>
              <a:rPr lang="en-US" sz="2400" dirty="0" smtClean="0">
                <a:solidFill>
                  <a:srgbClr val="244A5F"/>
                </a:solidFill>
              </a:rPr>
              <a:t>Identify </a:t>
            </a:r>
            <a:r>
              <a:rPr lang="en-US" sz="2400" dirty="0">
                <a:solidFill>
                  <a:srgbClr val="244A5F"/>
                </a:solidFill>
              </a:rPr>
              <a:t>other forms of discipline. </a:t>
            </a:r>
            <a:r>
              <a:rPr lang="en-US" sz="2400" i="1" dirty="0">
                <a:solidFill>
                  <a:srgbClr val="244A5F"/>
                </a:solidFill>
              </a:rPr>
              <a:t>See</a:t>
            </a:r>
            <a:r>
              <a:rPr lang="en-US" sz="2400" dirty="0">
                <a:solidFill>
                  <a:srgbClr val="244A5F"/>
                </a:solidFill>
              </a:rPr>
              <a:t> WAC 392-400-110(1)(e)</a:t>
            </a:r>
          </a:p>
          <a:p>
            <a:r>
              <a:rPr lang="en-US" sz="2400" dirty="0" smtClean="0">
                <a:solidFill>
                  <a:srgbClr val="244A5F"/>
                </a:solidFill>
              </a:rPr>
              <a:t>Attempt </a:t>
            </a:r>
            <a:r>
              <a:rPr lang="en-US" sz="2400" dirty="0">
                <a:solidFill>
                  <a:srgbClr val="244A5F"/>
                </a:solidFill>
              </a:rPr>
              <a:t>other forms of discipline. </a:t>
            </a:r>
            <a:r>
              <a:rPr lang="en-US" sz="2400" i="1" dirty="0">
                <a:solidFill>
                  <a:srgbClr val="244A5F"/>
                </a:solidFill>
              </a:rPr>
              <a:t>See</a:t>
            </a:r>
            <a:r>
              <a:rPr lang="en-US" sz="2400" dirty="0">
                <a:solidFill>
                  <a:srgbClr val="244A5F"/>
                </a:solidFill>
              </a:rPr>
              <a:t> WAC 392-400-330(2)</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64217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225159" y="1858793"/>
            <a:ext cx="6362963" cy="3861955"/>
          </a:xfrm>
        </p:spPr>
        <p:txBody>
          <a:bodyPr>
            <a:normAutofit/>
          </a:bodyPr>
          <a:lstStyle/>
          <a:p>
            <a:r>
              <a:rPr lang="en-US" sz="2000" dirty="0" smtClean="0"/>
              <a:t>Teach, model, and reinforce behavioral expectations</a:t>
            </a:r>
          </a:p>
          <a:p>
            <a:r>
              <a:rPr lang="en-US" sz="2000" dirty="0" smtClean="0"/>
              <a:t>Parent communication</a:t>
            </a:r>
          </a:p>
          <a:p>
            <a:r>
              <a:rPr lang="en-US" sz="2000" dirty="0" smtClean="0"/>
              <a:t>Active supervision </a:t>
            </a:r>
          </a:p>
          <a:p>
            <a:r>
              <a:rPr lang="en-US" sz="2000" dirty="0" smtClean="0"/>
              <a:t>Correct misbehaviors in private</a:t>
            </a:r>
          </a:p>
          <a:p>
            <a:r>
              <a:rPr lang="en-US" sz="2000" dirty="0" smtClean="0"/>
              <a:t>Increase opportunities to respond</a:t>
            </a:r>
          </a:p>
          <a:p>
            <a:r>
              <a:rPr lang="en-US" sz="2000" dirty="0" smtClean="0"/>
              <a:t>Restorative practices</a:t>
            </a:r>
          </a:p>
          <a:p>
            <a:r>
              <a:rPr lang="en-US" sz="2000" dirty="0" smtClean="0"/>
              <a:t>Environmental adjustments</a:t>
            </a:r>
          </a:p>
          <a:p>
            <a:r>
              <a:rPr lang="en-US" sz="2000" dirty="0" smtClean="0"/>
              <a:t>Collaborative problem-solving</a:t>
            </a:r>
          </a:p>
          <a:p>
            <a:r>
              <a:rPr lang="en-US" sz="2000" dirty="0" smtClean="0"/>
              <a:t>Function-based thinking/assessment</a:t>
            </a:r>
            <a:endParaRPr lang="en-US" sz="2000" dirty="0"/>
          </a:p>
        </p:txBody>
      </p:sp>
      <p:sp>
        <p:nvSpPr>
          <p:cNvPr id="2" name="Title 1"/>
          <p:cNvSpPr>
            <a:spLocks noGrp="1"/>
          </p:cNvSpPr>
          <p:nvPr>
            <p:ph type="title"/>
          </p:nvPr>
        </p:nvSpPr>
        <p:spPr/>
        <p:txBody>
          <a:bodyPr/>
          <a:lstStyle/>
          <a:p>
            <a:r>
              <a:rPr lang="en-US" dirty="0" smtClean="0"/>
              <a:t>Classroom Best </a:t>
            </a:r>
            <a:r>
              <a:rPr lang="en-US" dirty="0"/>
              <a:t>Practices and Strategies</a:t>
            </a:r>
          </a:p>
        </p:txBody>
      </p:sp>
      <p:pic>
        <p:nvPicPr>
          <p:cNvPr id="3" name="Picture 2" descr="Decorative Figure" title="Decorative Figure">
            <a:hlinkClick r:id="rId3"/>
          </p:cNvPr>
          <p:cNvPicPr>
            <a:picLocks noChangeAspect="1"/>
          </p:cNvPicPr>
          <p:nvPr/>
        </p:nvPicPr>
        <p:blipFill>
          <a:blip r:embed="rId4"/>
          <a:stretch>
            <a:fillRect/>
          </a:stretch>
        </p:blipFill>
        <p:spPr>
          <a:xfrm>
            <a:off x="967938" y="1747838"/>
            <a:ext cx="3036556" cy="3916154"/>
          </a:xfrm>
          <a:prstGeom prst="rect">
            <a:avLst/>
          </a:prstGeom>
        </p:spPr>
      </p:pic>
    </p:spTree>
    <p:extLst>
      <p:ext uri="{BB962C8B-B14F-4D97-AF65-F5344CB8AC3E}">
        <p14:creationId xmlns:p14="http://schemas.microsoft.com/office/powerpoint/2010/main" val="225686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Exclusion: </a:t>
            </a:r>
            <a:r>
              <a:rPr lang="en-US" dirty="0"/>
              <a:t>Teacher Authority &amp; RCW 28A.600.020(2) </a:t>
            </a:r>
          </a:p>
        </p:txBody>
      </p:sp>
      <p:sp>
        <p:nvSpPr>
          <p:cNvPr id="3" name="Content Placeholder 2"/>
          <p:cNvSpPr>
            <a:spLocks noGrp="1"/>
          </p:cNvSpPr>
          <p:nvPr>
            <p:ph idx="1"/>
          </p:nvPr>
        </p:nvSpPr>
        <p:spPr>
          <a:xfrm>
            <a:off x="894957" y="1935925"/>
            <a:ext cx="9775146" cy="4067583"/>
          </a:xfrm>
        </p:spPr>
        <p:txBody>
          <a:bodyPr/>
          <a:lstStyle/>
          <a:p>
            <a:pPr marL="0" indent="0">
              <a:buNone/>
            </a:pPr>
            <a:r>
              <a:rPr lang="en-US" sz="2400" dirty="0" smtClean="0"/>
              <a:t>Teachers and principals must develop shared understandings, establish </a:t>
            </a:r>
            <a:r>
              <a:rPr lang="en-US" sz="2400" dirty="0"/>
              <a:t>a</a:t>
            </a:r>
            <a:r>
              <a:rPr lang="en-US" sz="2400" dirty="0" smtClean="0"/>
              <a:t>greed </a:t>
            </a:r>
            <a:r>
              <a:rPr lang="en-US" sz="2400" dirty="0"/>
              <a:t>u</a:t>
            </a:r>
            <a:r>
              <a:rPr lang="en-US" sz="2400" dirty="0" smtClean="0"/>
              <a:t>pon protocols, and receive ongoing professional learning related to:</a:t>
            </a:r>
          </a:p>
          <a:p>
            <a:r>
              <a:rPr lang="en-US" sz="2400" dirty="0" smtClean="0"/>
              <a:t>District and building definitions of behavioral violations considered disruptive enough to the educational process that a classroom exclusion would be allowable</a:t>
            </a:r>
          </a:p>
          <a:p>
            <a:r>
              <a:rPr lang="en-US" sz="2400" dirty="0" smtClean="0"/>
              <a:t>District and building policies and procedures for first attempting one or more other forms of discipline </a:t>
            </a:r>
          </a:p>
          <a:p>
            <a:r>
              <a:rPr lang="en-US" sz="2400" dirty="0" smtClean="0"/>
              <a:t>District and building procedures for the principal and teacher to confer following a classroom exclusion</a:t>
            </a:r>
          </a:p>
          <a:p>
            <a:endParaRPr lang="en-US" dirty="0"/>
          </a:p>
        </p:txBody>
      </p:sp>
    </p:spTree>
    <p:extLst>
      <p:ext uri="{BB962C8B-B14F-4D97-AF65-F5344CB8AC3E}">
        <p14:creationId xmlns:p14="http://schemas.microsoft.com/office/powerpoint/2010/main" val="625544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Legal Disclaimer</a:t>
            </a:r>
            <a:endParaRPr lang="en-US" dirty="0"/>
          </a:p>
        </p:txBody>
      </p:sp>
      <p:sp>
        <p:nvSpPr>
          <p:cNvPr id="3" name="Content Placeholder 2"/>
          <p:cNvSpPr>
            <a:spLocks noGrp="1"/>
          </p:cNvSpPr>
          <p:nvPr>
            <p:ph idx="1"/>
          </p:nvPr>
        </p:nvSpPr>
        <p:spPr>
          <a:xfrm>
            <a:off x="838200" y="2000086"/>
            <a:ext cx="9283262" cy="3303434"/>
          </a:xfrm>
        </p:spPr>
        <p:txBody>
          <a:bodyPr>
            <a:normAutofit/>
          </a:bodyPr>
          <a:lstStyle/>
          <a:p>
            <a:pPr marL="0" lvl="0" indent="0">
              <a:lnSpc>
                <a:spcPct val="120000"/>
              </a:lnSpc>
              <a:spcAft>
                <a:spcPts val="1200"/>
              </a:spcAft>
              <a:buNone/>
            </a:pPr>
            <a:r>
              <a:rPr lang="en-US" sz="2000" dirty="0"/>
              <a:t>These </a:t>
            </a:r>
            <a:r>
              <a:rPr lang="en-US" sz="2000" dirty="0" smtClean="0"/>
              <a:t>materials </a:t>
            </a:r>
            <a:r>
              <a:rPr lang="en-US" sz="2000" dirty="0"/>
              <a:t>constitute OSPI’s interpretation of </a:t>
            </a:r>
            <a:r>
              <a:rPr lang="en-US" sz="2000" dirty="0" smtClean="0"/>
              <a:t>discipline policies and procedures under chapter 28A.600 RCW </a:t>
            </a:r>
            <a:r>
              <a:rPr lang="en-US" sz="2000" dirty="0"/>
              <a:t>and c</a:t>
            </a:r>
            <a:r>
              <a:rPr lang="en-US" sz="2000" dirty="0" smtClean="0"/>
              <a:t>hapter 392-400 </a:t>
            </a:r>
            <a:r>
              <a:rPr lang="en-US" sz="2000" dirty="0"/>
              <a:t>WAC and are provided to support school districts’ understanding of their obligations under these laws</a:t>
            </a:r>
            <a:r>
              <a:rPr lang="en-US" sz="2000" dirty="0" smtClean="0"/>
              <a:t>. The </a:t>
            </a:r>
            <a:r>
              <a:rPr lang="en-US" sz="2000" dirty="0"/>
              <a:t>information in </a:t>
            </a:r>
            <a:r>
              <a:rPr lang="en-US" sz="2000" dirty="0" smtClean="0"/>
              <a:t>these materials is </a:t>
            </a:r>
            <a:r>
              <a:rPr lang="en-US" sz="2000" dirty="0"/>
              <a:t>subject to change based on future legal and policy changes. Before taking action based on the information in </a:t>
            </a:r>
            <a:r>
              <a:rPr lang="en-US" sz="2000" dirty="0" smtClean="0"/>
              <a:t>these materials, </a:t>
            </a:r>
            <a:r>
              <a:rPr lang="en-US" sz="2000" dirty="0"/>
              <a:t>please review state and federal laws and regulations </a:t>
            </a:r>
            <a:r>
              <a:rPr lang="en-US" sz="2000" dirty="0" smtClean="0"/>
              <a:t>or </a:t>
            </a:r>
            <a:r>
              <a:rPr lang="en-US" sz="2000" dirty="0"/>
              <a:t>consult with legal counsel familiar with your particular circumstances. </a:t>
            </a:r>
            <a:r>
              <a:rPr lang="en-US" sz="2000" dirty="0" smtClean="0"/>
              <a:t>These materials are </a:t>
            </a:r>
            <a:r>
              <a:rPr lang="en-US" sz="2000" dirty="0"/>
              <a:t>intended for informational purposes only and </a:t>
            </a:r>
            <a:r>
              <a:rPr lang="en-US" sz="2000" dirty="0" smtClean="0"/>
              <a:t>do </a:t>
            </a:r>
            <a:r>
              <a:rPr lang="en-US" sz="2000" dirty="0"/>
              <a:t>not constitute legal advice.</a:t>
            </a:r>
            <a:endParaRPr lang="en-US" sz="2000" dirty="0">
              <a:solidFill>
                <a:srgbClr val="5D5B4E"/>
              </a:solidFill>
            </a:endParaRPr>
          </a:p>
        </p:txBody>
      </p:sp>
    </p:spTree>
    <p:extLst>
      <p:ext uri="{BB962C8B-B14F-4D97-AF65-F5344CB8AC3E}">
        <p14:creationId xmlns:p14="http://schemas.microsoft.com/office/powerpoint/2010/main" val="38015395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Exclusion Procedures</a:t>
            </a:r>
            <a:endParaRPr lang="en-US" dirty="0"/>
          </a:p>
        </p:txBody>
      </p:sp>
      <p:sp>
        <p:nvSpPr>
          <p:cNvPr id="5" name="Striped Right Arrow 4" descr="Decorative Figure" title="Decorative Figure"/>
          <p:cNvSpPr/>
          <p:nvPr/>
        </p:nvSpPr>
        <p:spPr>
          <a:xfrm>
            <a:off x="917492" y="2419653"/>
            <a:ext cx="9544819" cy="1165033"/>
          </a:xfrm>
          <a:prstGeom prst="striped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91873" y="2711055"/>
            <a:ext cx="1532327" cy="582230"/>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2"/>
                </a:solidFill>
                <a:latin typeface="Palatino Linotype" panose="02040502050505030304" pitchFamily="18" charset="0"/>
              </a:rPr>
              <a:t>Behavioral Violation</a:t>
            </a:r>
            <a:endParaRPr lang="en-US" dirty="0">
              <a:solidFill>
                <a:schemeClr val="accent2"/>
              </a:solidFill>
              <a:latin typeface="Palatino Linotype" panose="02040502050505030304" pitchFamily="18" charset="0"/>
            </a:endParaRPr>
          </a:p>
        </p:txBody>
      </p:sp>
      <p:sp>
        <p:nvSpPr>
          <p:cNvPr id="12" name="Rectangle 11"/>
          <p:cNvSpPr/>
          <p:nvPr/>
        </p:nvSpPr>
        <p:spPr>
          <a:xfrm>
            <a:off x="2624200" y="2711055"/>
            <a:ext cx="1827578" cy="582230"/>
          </a:xfrm>
          <a:prstGeom prst="rect">
            <a:avLst/>
          </a:prstGeom>
          <a:solidFill>
            <a:schemeClr val="tx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2"/>
                </a:solidFill>
                <a:latin typeface="Palatino Linotype" panose="02040502050505030304" pitchFamily="18" charset="0"/>
              </a:rPr>
              <a:t>Other Forms of Discipline</a:t>
            </a:r>
            <a:endParaRPr lang="en-US" dirty="0">
              <a:solidFill>
                <a:schemeClr val="accent2"/>
              </a:solidFill>
              <a:latin typeface="Palatino Linotype" panose="02040502050505030304" pitchFamily="18" charset="0"/>
            </a:endParaRPr>
          </a:p>
        </p:txBody>
      </p:sp>
      <p:sp>
        <p:nvSpPr>
          <p:cNvPr id="13" name="Rectangle 12"/>
          <p:cNvSpPr/>
          <p:nvPr/>
        </p:nvSpPr>
        <p:spPr>
          <a:xfrm>
            <a:off x="4451779" y="2711055"/>
            <a:ext cx="1385453" cy="58223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2"/>
                </a:solidFill>
                <a:latin typeface="Palatino Linotype" panose="02040502050505030304" pitchFamily="18" charset="0"/>
              </a:rPr>
              <a:t>Classroom Exclusion</a:t>
            </a:r>
            <a:endParaRPr lang="en-US" dirty="0">
              <a:solidFill>
                <a:schemeClr val="accent2"/>
              </a:solidFill>
              <a:latin typeface="Palatino Linotype" panose="02040502050505030304" pitchFamily="18" charset="0"/>
            </a:endParaRPr>
          </a:p>
        </p:txBody>
      </p:sp>
      <p:sp>
        <p:nvSpPr>
          <p:cNvPr id="16" name="Rectangle 15"/>
          <p:cNvSpPr/>
          <p:nvPr/>
        </p:nvSpPr>
        <p:spPr>
          <a:xfrm>
            <a:off x="5837233" y="2711055"/>
            <a:ext cx="1260100" cy="58223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2"/>
                </a:solidFill>
                <a:latin typeface="Palatino Linotype" panose="02040502050505030304" pitchFamily="18" charset="0"/>
              </a:rPr>
              <a:t>Principal Notice</a:t>
            </a:r>
            <a:endParaRPr lang="en-US" dirty="0">
              <a:solidFill>
                <a:schemeClr val="accent2"/>
              </a:solidFill>
              <a:latin typeface="Palatino Linotype" panose="02040502050505030304" pitchFamily="18" charset="0"/>
            </a:endParaRPr>
          </a:p>
        </p:txBody>
      </p:sp>
      <p:sp>
        <p:nvSpPr>
          <p:cNvPr id="17" name="Rectangle 16"/>
          <p:cNvSpPr/>
          <p:nvPr/>
        </p:nvSpPr>
        <p:spPr>
          <a:xfrm>
            <a:off x="7097333" y="2711055"/>
            <a:ext cx="1260101" cy="58223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2"/>
                </a:solidFill>
                <a:latin typeface="Palatino Linotype" panose="02040502050505030304" pitchFamily="18" charset="0"/>
              </a:rPr>
              <a:t>Parent Notice</a:t>
            </a:r>
            <a:endParaRPr lang="en-US" dirty="0">
              <a:solidFill>
                <a:schemeClr val="accent2"/>
              </a:solidFill>
              <a:latin typeface="Palatino Linotype" panose="02040502050505030304" pitchFamily="18" charset="0"/>
            </a:endParaRPr>
          </a:p>
        </p:txBody>
      </p:sp>
      <p:sp>
        <p:nvSpPr>
          <p:cNvPr id="18" name="Rectangle 17"/>
          <p:cNvSpPr/>
          <p:nvPr/>
        </p:nvSpPr>
        <p:spPr>
          <a:xfrm>
            <a:off x="8357433" y="2711055"/>
            <a:ext cx="1385455" cy="58223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2"/>
                </a:solidFill>
                <a:latin typeface="Palatino Linotype" panose="02040502050505030304" pitchFamily="18" charset="0"/>
              </a:rPr>
              <a:t>Grievance Procedure</a:t>
            </a:r>
            <a:endParaRPr lang="en-US" dirty="0">
              <a:solidFill>
                <a:schemeClr val="accent2"/>
              </a:solidFill>
              <a:latin typeface="Palatino Linotype" panose="02040502050505030304" pitchFamily="18" charset="0"/>
            </a:endParaRPr>
          </a:p>
        </p:txBody>
      </p:sp>
      <p:sp>
        <p:nvSpPr>
          <p:cNvPr id="19" name="Rectangle 18"/>
          <p:cNvSpPr/>
          <p:nvPr/>
        </p:nvSpPr>
        <p:spPr>
          <a:xfrm>
            <a:off x="4451778" y="2215841"/>
            <a:ext cx="5291110" cy="38590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2"/>
                </a:solidFill>
                <a:latin typeface="Palatino Linotype" panose="02040502050505030304" pitchFamily="18" charset="0"/>
              </a:rPr>
              <a:t>Procedures</a:t>
            </a:r>
            <a:endParaRPr lang="en-US" dirty="0">
              <a:solidFill>
                <a:schemeClr val="accent2"/>
              </a:solidFill>
              <a:latin typeface="Palatino Linotype" panose="02040502050505030304" pitchFamily="18" charset="0"/>
            </a:endParaRPr>
          </a:p>
        </p:txBody>
      </p:sp>
      <p:sp>
        <p:nvSpPr>
          <p:cNvPr id="22" name="Rectangle 21"/>
          <p:cNvSpPr/>
          <p:nvPr/>
        </p:nvSpPr>
        <p:spPr>
          <a:xfrm>
            <a:off x="1091873" y="2215841"/>
            <a:ext cx="3359905" cy="385908"/>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2"/>
                </a:solidFill>
                <a:latin typeface="Palatino Linotype" panose="02040502050505030304" pitchFamily="18" charset="0"/>
              </a:rPr>
              <a:t>Conditions and Limitations</a:t>
            </a:r>
            <a:endParaRPr lang="en-US" dirty="0">
              <a:solidFill>
                <a:schemeClr val="accent2"/>
              </a:solidFill>
              <a:latin typeface="Palatino Linotype" panose="02040502050505030304" pitchFamily="18" charset="0"/>
            </a:endParaRPr>
          </a:p>
        </p:txBody>
      </p:sp>
      <p:sp>
        <p:nvSpPr>
          <p:cNvPr id="14" name="Rectangle 13"/>
          <p:cNvSpPr/>
          <p:nvPr/>
        </p:nvSpPr>
        <p:spPr>
          <a:xfrm>
            <a:off x="4451778" y="3356614"/>
            <a:ext cx="2645555" cy="33752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2"/>
                </a:solidFill>
                <a:latin typeface="Palatino Linotype" panose="02040502050505030304" pitchFamily="18" charset="0"/>
              </a:rPr>
              <a:t>Teacher</a:t>
            </a:r>
            <a:endParaRPr lang="en-US" dirty="0">
              <a:solidFill>
                <a:schemeClr val="accent2"/>
              </a:solidFill>
              <a:latin typeface="Palatino Linotype" panose="02040502050505030304" pitchFamily="18" charset="0"/>
            </a:endParaRPr>
          </a:p>
        </p:txBody>
      </p:sp>
      <p:sp>
        <p:nvSpPr>
          <p:cNvPr id="20" name="Rectangle 19"/>
          <p:cNvSpPr/>
          <p:nvPr/>
        </p:nvSpPr>
        <p:spPr>
          <a:xfrm>
            <a:off x="7097333" y="3356614"/>
            <a:ext cx="2645555" cy="33752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2"/>
                </a:solidFill>
                <a:latin typeface="Palatino Linotype" panose="02040502050505030304" pitchFamily="18" charset="0"/>
              </a:rPr>
              <a:t>Principal or Designee</a:t>
            </a:r>
            <a:endParaRPr lang="en-US" dirty="0">
              <a:solidFill>
                <a:schemeClr val="accent2"/>
              </a:solidFill>
              <a:latin typeface="Palatino Linotype" panose="02040502050505030304" pitchFamily="18" charset="0"/>
            </a:endParaRPr>
          </a:p>
        </p:txBody>
      </p:sp>
      <p:sp>
        <p:nvSpPr>
          <p:cNvPr id="3" name="Right Brace 2" descr="Decorative Figure" title="Decorative Figure"/>
          <p:cNvSpPr/>
          <p:nvPr/>
        </p:nvSpPr>
        <p:spPr>
          <a:xfrm rot="5400000">
            <a:off x="6804567" y="2932880"/>
            <a:ext cx="618570" cy="238708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2"/>
              </a:solidFill>
            </a:endParaRPr>
          </a:p>
        </p:txBody>
      </p:sp>
      <p:sp>
        <p:nvSpPr>
          <p:cNvPr id="21" name="Rectangle 20"/>
          <p:cNvSpPr/>
          <p:nvPr/>
        </p:nvSpPr>
        <p:spPr>
          <a:xfrm>
            <a:off x="1091873" y="3356614"/>
            <a:ext cx="3359905" cy="33752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2"/>
                </a:solidFill>
                <a:latin typeface="Palatino Linotype" panose="02040502050505030304" pitchFamily="18" charset="0"/>
              </a:rPr>
              <a:t>District and Building Policy</a:t>
            </a:r>
            <a:endParaRPr lang="en-US" dirty="0">
              <a:solidFill>
                <a:schemeClr val="accent2"/>
              </a:solidFill>
              <a:latin typeface="Palatino Linotype" panose="02040502050505030304" pitchFamily="18" charset="0"/>
            </a:endParaRPr>
          </a:p>
        </p:txBody>
      </p:sp>
      <p:sp>
        <p:nvSpPr>
          <p:cNvPr id="23" name="Right Brace 22" descr="Decorative Figure" title="Decorative Figure"/>
          <p:cNvSpPr/>
          <p:nvPr/>
        </p:nvSpPr>
        <p:spPr>
          <a:xfrm rot="5400000">
            <a:off x="2314915" y="2932880"/>
            <a:ext cx="618570" cy="2387080"/>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2"/>
              </a:solidFill>
            </a:endParaRPr>
          </a:p>
        </p:txBody>
      </p:sp>
      <p:sp>
        <p:nvSpPr>
          <p:cNvPr id="4" name="TextBox 3"/>
          <p:cNvSpPr txBox="1"/>
          <p:nvPr/>
        </p:nvSpPr>
        <p:spPr>
          <a:xfrm>
            <a:off x="5321725" y="4568752"/>
            <a:ext cx="3584254" cy="1477328"/>
          </a:xfrm>
          <a:prstGeom prst="rect">
            <a:avLst/>
          </a:prstGeom>
          <a:noFill/>
        </p:spPr>
        <p:txBody>
          <a:bodyPr wrap="square" rtlCol="0">
            <a:spAutoFit/>
          </a:bodyPr>
          <a:lstStyle/>
          <a:p>
            <a:r>
              <a:rPr lang="en-US" dirty="0" smtClean="0">
                <a:solidFill>
                  <a:schemeClr val="accent2">
                    <a:lumMod val="50000"/>
                  </a:schemeClr>
                </a:solidFill>
                <a:latin typeface="Palatino Linotype" panose="02040502050505030304" pitchFamily="18" charset="0"/>
              </a:rPr>
              <a:t>Process for principal and teacher to confer regarding the classroom exclusion and returning the student to class</a:t>
            </a:r>
          </a:p>
          <a:p>
            <a:r>
              <a:rPr lang="en-US" dirty="0" smtClean="0">
                <a:solidFill>
                  <a:schemeClr val="accent2">
                    <a:lumMod val="50000"/>
                  </a:schemeClr>
                </a:solidFill>
                <a:latin typeface="Palatino Linotype" panose="02040502050505030304" pitchFamily="18" charset="0"/>
              </a:rPr>
              <a:t>RCW 28A.600.020(2)</a:t>
            </a:r>
            <a:endParaRPr lang="en-US" dirty="0">
              <a:solidFill>
                <a:schemeClr val="accent2"/>
              </a:solidFill>
              <a:latin typeface="Palatino Linotype" panose="02040502050505030304" pitchFamily="18" charset="0"/>
            </a:endParaRPr>
          </a:p>
        </p:txBody>
      </p:sp>
      <p:sp>
        <p:nvSpPr>
          <p:cNvPr id="24" name="TextBox 23"/>
          <p:cNvSpPr txBox="1"/>
          <p:nvPr/>
        </p:nvSpPr>
        <p:spPr>
          <a:xfrm>
            <a:off x="525893" y="4568752"/>
            <a:ext cx="4196614" cy="1741992"/>
          </a:xfrm>
          <a:prstGeom prst="rect">
            <a:avLst/>
          </a:prstGeom>
          <a:noFill/>
        </p:spPr>
        <p:txBody>
          <a:bodyPr wrap="square" rtlCol="0">
            <a:spAutoFit/>
          </a:bodyPr>
          <a:lstStyle/>
          <a:p>
            <a:r>
              <a:rPr lang="en-US" dirty="0" smtClean="0">
                <a:solidFill>
                  <a:schemeClr val="accent2">
                    <a:lumMod val="50000"/>
                  </a:schemeClr>
                </a:solidFill>
                <a:latin typeface="Palatino Linotype" panose="02040502050505030304" pitchFamily="18" charset="0"/>
              </a:rPr>
              <a:t>Process for principal and teachers to confer regarding building disciplinary standards (e.g. classroom-managed / office-managed)</a:t>
            </a:r>
          </a:p>
          <a:p>
            <a:r>
              <a:rPr lang="en-US" dirty="0" smtClean="0">
                <a:solidFill>
                  <a:schemeClr val="accent2">
                    <a:lumMod val="50000"/>
                  </a:schemeClr>
                </a:solidFill>
                <a:latin typeface="Palatino Linotype" panose="02040502050505030304" pitchFamily="18" charset="0"/>
              </a:rPr>
              <a:t>RCW 28A.400.110; RCW 28A.600.020(3)</a:t>
            </a:r>
          </a:p>
          <a:p>
            <a:endParaRPr lang="en-US" dirty="0">
              <a:solidFill>
                <a:schemeClr val="accent2"/>
              </a:solidFill>
              <a:latin typeface="Palatino Linotype" panose="02040502050505030304" pitchFamily="18" charset="0"/>
            </a:endParaRPr>
          </a:p>
        </p:txBody>
      </p:sp>
    </p:spTree>
    <p:extLst>
      <p:ext uri="{BB962C8B-B14F-4D97-AF65-F5344CB8AC3E}">
        <p14:creationId xmlns:p14="http://schemas.microsoft.com/office/powerpoint/2010/main" val="426817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3" grpId="0" animBg="1"/>
      <p:bldP spid="4" grpId="0"/>
      <p:bldP spid="2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Exclusion Considerations</a:t>
            </a:r>
            <a:endParaRPr lang="en-US" dirty="0"/>
          </a:p>
        </p:txBody>
      </p:sp>
      <p:sp>
        <p:nvSpPr>
          <p:cNvPr id="3" name="Content Placeholder 2"/>
          <p:cNvSpPr>
            <a:spLocks noGrp="1"/>
          </p:cNvSpPr>
          <p:nvPr>
            <p:ph idx="1"/>
          </p:nvPr>
        </p:nvSpPr>
        <p:spPr>
          <a:xfrm>
            <a:off x="838200" y="2304362"/>
            <a:ext cx="9589008" cy="3116770"/>
          </a:xfrm>
        </p:spPr>
        <p:txBody>
          <a:bodyPr>
            <a:normAutofit/>
          </a:bodyPr>
          <a:lstStyle/>
          <a:p>
            <a:r>
              <a:rPr lang="en-US" sz="2400" dirty="0" smtClean="0"/>
              <a:t>Emergency circumstances</a:t>
            </a:r>
          </a:p>
          <a:p>
            <a:r>
              <a:rPr lang="en-US" sz="2400" dirty="0" smtClean="0"/>
              <a:t>Exclusion duration</a:t>
            </a:r>
          </a:p>
          <a:p>
            <a:r>
              <a:rPr lang="en-US" sz="2400" dirty="0" smtClean="0"/>
              <a:t>Removal from </a:t>
            </a:r>
            <a:r>
              <a:rPr lang="en-US" sz="2400" dirty="0"/>
              <a:t>s</a:t>
            </a:r>
            <a:r>
              <a:rPr lang="en-US" sz="2400" dirty="0" smtClean="0"/>
              <a:t>chool</a:t>
            </a:r>
          </a:p>
          <a:p>
            <a:r>
              <a:rPr lang="en-US" sz="2400" dirty="0" smtClean="0"/>
              <a:t>Brief duration of missed instruction</a:t>
            </a:r>
          </a:p>
          <a:p>
            <a:r>
              <a:rPr lang="en-US" sz="2400" dirty="0" smtClean="0"/>
              <a:t>Educational services</a:t>
            </a:r>
          </a:p>
          <a:p>
            <a:r>
              <a:rPr lang="en-US" sz="2400" dirty="0" smtClean="0"/>
              <a:t>Non-curricular activities</a:t>
            </a:r>
          </a:p>
        </p:txBody>
      </p:sp>
      <p:sp>
        <p:nvSpPr>
          <p:cNvPr id="5" name="TextBox 4"/>
          <p:cNvSpPr txBox="1"/>
          <p:nvPr/>
        </p:nvSpPr>
        <p:spPr>
          <a:xfrm>
            <a:off x="2607160" y="5421132"/>
            <a:ext cx="6977679" cy="461665"/>
          </a:xfrm>
          <a:prstGeom prst="rect">
            <a:avLst/>
          </a:prstGeom>
          <a:noFill/>
        </p:spPr>
        <p:txBody>
          <a:bodyPr wrap="none" rtlCol="0">
            <a:spAutoFit/>
          </a:bodyPr>
          <a:lstStyle/>
          <a:p>
            <a:r>
              <a:rPr lang="en-US" sz="2400" dirty="0" smtClean="0">
                <a:latin typeface="Palatino Linotype" panose="02040502050505030304" pitchFamily="18" charset="0"/>
                <a:hlinkClick r:id="rId3"/>
              </a:rPr>
              <a:t>Student Discipline Rules Q&amp;A: A Technical Guide</a:t>
            </a:r>
            <a:endParaRPr lang="en-US" sz="2400" dirty="0">
              <a:latin typeface="Palatino Linotype" panose="02040502050505030304" pitchFamily="18" charset="0"/>
            </a:endParaRPr>
          </a:p>
        </p:txBody>
      </p:sp>
    </p:spTree>
    <p:extLst>
      <p:ext uri="{BB962C8B-B14F-4D97-AF65-F5344CB8AC3E}">
        <p14:creationId xmlns:p14="http://schemas.microsoft.com/office/powerpoint/2010/main" val="209464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Recess Exclusions</a:t>
            </a:r>
            <a:endParaRPr lang="en-US" dirty="0"/>
          </a:p>
        </p:txBody>
      </p:sp>
      <p:sp>
        <p:nvSpPr>
          <p:cNvPr id="3" name="Content Placeholder 2"/>
          <p:cNvSpPr>
            <a:spLocks noGrp="1"/>
          </p:cNvSpPr>
          <p:nvPr>
            <p:ph idx="1"/>
          </p:nvPr>
        </p:nvSpPr>
        <p:spPr>
          <a:xfrm>
            <a:off x="911352" y="1837055"/>
            <a:ext cx="10024872" cy="3923665"/>
          </a:xfrm>
        </p:spPr>
        <p:txBody>
          <a:bodyPr>
            <a:noAutofit/>
          </a:bodyPr>
          <a:lstStyle/>
          <a:p>
            <a:pPr marL="0" indent="0">
              <a:buNone/>
            </a:pPr>
            <a:r>
              <a:rPr lang="en-US" sz="2000" dirty="0" smtClean="0"/>
              <a:t>Washington </a:t>
            </a:r>
            <a:r>
              <a:rPr lang="en-US" sz="2000" dirty="0"/>
              <a:t>laws do not prohibit school districts from excluding students from recess in response to behavioral </a:t>
            </a:r>
            <a:r>
              <a:rPr lang="en-US" sz="2000" dirty="0" smtClean="0"/>
              <a:t>violations but research </a:t>
            </a:r>
            <a:r>
              <a:rPr lang="en-US" sz="2000" dirty="0"/>
              <a:t>demonstrates that limiting physical activities can increase problem behaviors. </a:t>
            </a:r>
            <a:endParaRPr lang="en-US" sz="2000" dirty="0" smtClean="0"/>
          </a:p>
          <a:p>
            <a:r>
              <a:rPr lang="en-US" sz="2000" dirty="0" smtClean="0"/>
              <a:t>The </a:t>
            </a:r>
            <a:r>
              <a:rPr lang="en-US" sz="2000" dirty="0"/>
              <a:t>Washington State School Directors’ Association (WSSDA) model policy explicitly provides that “[p]</a:t>
            </a:r>
            <a:r>
              <a:rPr lang="en-US" sz="2000" dirty="0" err="1"/>
              <a:t>hysical</a:t>
            </a:r>
            <a:r>
              <a:rPr lang="en-US" sz="2000" dirty="0"/>
              <a:t> activity during the school day (including but not limited to recess, brain boosters/energizers, or physical education) will not be used or withheld as punishment for any reason.” </a:t>
            </a:r>
            <a:r>
              <a:rPr lang="en-US" sz="2000" i="1" dirty="0"/>
              <a:t>See</a:t>
            </a:r>
            <a:r>
              <a:rPr lang="en-US" sz="2000" dirty="0"/>
              <a:t> WSSDA 6700P Procedure – Nutrition, Health, and Physical Fitness. </a:t>
            </a:r>
            <a:r>
              <a:rPr lang="en-US" sz="2000" dirty="0" smtClean="0">
                <a:hlinkClick r:id="rId3"/>
              </a:rPr>
              <a:t>www.wssda.org</a:t>
            </a:r>
            <a:endParaRPr lang="en-US" sz="2000" dirty="0" smtClean="0"/>
          </a:p>
          <a:p>
            <a:r>
              <a:rPr lang="en-US" sz="2000" dirty="0"/>
              <a:t>T</a:t>
            </a:r>
            <a:r>
              <a:rPr lang="en-US" sz="2000" dirty="0" smtClean="0"/>
              <a:t>he SHAPE </a:t>
            </a:r>
            <a:r>
              <a:rPr lang="en-US" sz="2000" dirty="0"/>
              <a:t>America Position Statement on Using Physical Activity as Punishment and/or Behavior Management considers withholding recess time as a consequence for behavioral violations to be an inappropriate and unsound educational practice</a:t>
            </a:r>
            <a:r>
              <a:rPr lang="en-US" sz="2000" dirty="0" smtClean="0"/>
              <a:t>. </a:t>
            </a:r>
            <a:r>
              <a:rPr lang="en-US" sz="2000" dirty="0" smtClean="0">
                <a:hlinkClick r:id="rId4"/>
              </a:rPr>
              <a:t>www.shapeamerica.org</a:t>
            </a:r>
            <a:endParaRPr lang="en-US" sz="2000" dirty="0" smtClean="0"/>
          </a:p>
        </p:txBody>
      </p:sp>
    </p:spTree>
    <p:extLst>
      <p:ext uri="{BB962C8B-B14F-4D97-AF65-F5344CB8AC3E}">
        <p14:creationId xmlns:p14="http://schemas.microsoft.com/office/powerpoint/2010/main" val="378046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to Contest Discipline Decisions</a:t>
            </a:r>
            <a:endParaRPr lang="en-US" dirty="0"/>
          </a:p>
        </p:txBody>
      </p:sp>
      <p:sp>
        <p:nvSpPr>
          <p:cNvPr id="3" name="Content Placeholder 2"/>
          <p:cNvSpPr>
            <a:spLocks noGrp="1"/>
          </p:cNvSpPr>
          <p:nvPr>
            <p:ph idx="1"/>
          </p:nvPr>
        </p:nvSpPr>
        <p:spPr>
          <a:xfrm>
            <a:off x="838200" y="2456641"/>
            <a:ext cx="10002170" cy="2903635"/>
          </a:xfrm>
        </p:spPr>
        <p:txBody>
          <a:bodyPr/>
          <a:lstStyle/>
          <a:p>
            <a:pPr marL="457200" indent="-457200">
              <a:buFont typeface="+mj-lt"/>
              <a:buAutoNum type="arabicParenR"/>
            </a:pPr>
            <a:r>
              <a:rPr lang="en-US" sz="2400" dirty="0" smtClean="0"/>
              <a:t>Disagree that student committed behavioral violation and with discipline action</a:t>
            </a:r>
          </a:p>
          <a:p>
            <a:pPr marL="457200" indent="-457200">
              <a:buFont typeface="+mj-lt"/>
              <a:buAutoNum type="arabicParenR"/>
            </a:pPr>
            <a:r>
              <a:rPr lang="en-US" sz="2400" dirty="0" smtClean="0"/>
              <a:t>Agree student committed behavioral violation but disagree with discipline action</a:t>
            </a:r>
          </a:p>
          <a:p>
            <a:pPr lvl="1"/>
            <a:r>
              <a:rPr lang="en-US" sz="2000" dirty="0" smtClean="0"/>
              <a:t>Concerned that discipline action was too severe</a:t>
            </a:r>
          </a:p>
          <a:p>
            <a:pPr lvl="1"/>
            <a:r>
              <a:rPr lang="en-US" sz="2000" dirty="0" smtClean="0"/>
              <a:t>Concerned about impact on educational progress</a:t>
            </a:r>
            <a:endParaRPr lang="en-US" dirty="0" smtClean="0"/>
          </a:p>
          <a:p>
            <a:endParaRPr lang="en-US" dirty="0" smtClean="0"/>
          </a:p>
          <a:p>
            <a:endParaRPr lang="en-US" dirty="0"/>
          </a:p>
        </p:txBody>
      </p:sp>
    </p:spTree>
    <p:extLst>
      <p:ext uri="{BB962C8B-B14F-4D97-AF65-F5344CB8AC3E}">
        <p14:creationId xmlns:p14="http://schemas.microsoft.com/office/powerpoint/2010/main" val="165827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Options to Contest Discipline Decisions</a:t>
            </a:r>
            <a:endParaRPr lang="en-US" dirty="0"/>
          </a:p>
        </p:txBody>
      </p:sp>
      <p:cxnSp>
        <p:nvCxnSpPr>
          <p:cNvPr id="5" name="Straight Connector 4" descr="Decorative Figure" title="Decorative Figure"/>
          <p:cNvCxnSpPr/>
          <p:nvPr/>
        </p:nvCxnSpPr>
        <p:spPr>
          <a:xfrm flipV="1">
            <a:off x="2961394" y="2275080"/>
            <a:ext cx="5427042" cy="2960306"/>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Oval 8" descr="Decorative Figure" title="Decorative Figure"/>
          <p:cNvSpPr/>
          <p:nvPr/>
        </p:nvSpPr>
        <p:spPr>
          <a:xfrm>
            <a:off x="2833797" y="5137639"/>
            <a:ext cx="195493" cy="19549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descr="Decorative Figure" title="Decorative Figure"/>
          <p:cNvSpPr/>
          <p:nvPr/>
        </p:nvSpPr>
        <p:spPr>
          <a:xfrm>
            <a:off x="5017271" y="3953873"/>
            <a:ext cx="195493" cy="195493"/>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descr="Decorative Figure" title="Decorative Figure"/>
          <p:cNvSpPr/>
          <p:nvPr/>
        </p:nvSpPr>
        <p:spPr>
          <a:xfrm>
            <a:off x="8287115" y="2171322"/>
            <a:ext cx="195493" cy="19549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descr="Decorative Figure" title="Decorative Figure"/>
          <p:cNvSpPr/>
          <p:nvPr/>
        </p:nvSpPr>
        <p:spPr>
          <a:xfrm>
            <a:off x="7151448" y="2783722"/>
            <a:ext cx="195493" cy="195493"/>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04828" y="5050719"/>
            <a:ext cx="2530891" cy="369332"/>
          </a:xfrm>
          <a:prstGeom prst="rect">
            <a:avLst/>
          </a:prstGeom>
          <a:noFill/>
        </p:spPr>
        <p:txBody>
          <a:bodyPr wrap="square" rtlCol="0">
            <a:spAutoFit/>
          </a:bodyPr>
          <a:lstStyle/>
          <a:p>
            <a:r>
              <a:rPr lang="en-US" dirty="0" smtClean="0">
                <a:latin typeface="Palatino Linotype" panose="02040502050505030304" pitchFamily="18" charset="0"/>
              </a:rPr>
              <a:t>Informal conversation</a:t>
            </a:r>
            <a:endParaRPr lang="en-US" dirty="0">
              <a:latin typeface="Palatino Linotype" panose="02040502050505030304" pitchFamily="18" charset="0"/>
            </a:endParaRPr>
          </a:p>
        </p:txBody>
      </p:sp>
      <p:sp>
        <p:nvSpPr>
          <p:cNvPr id="15" name="TextBox 14"/>
          <p:cNvSpPr txBox="1"/>
          <p:nvPr/>
        </p:nvSpPr>
        <p:spPr>
          <a:xfrm>
            <a:off x="8482608" y="2078393"/>
            <a:ext cx="1310641" cy="369332"/>
          </a:xfrm>
          <a:prstGeom prst="rect">
            <a:avLst/>
          </a:prstGeom>
          <a:noFill/>
        </p:spPr>
        <p:txBody>
          <a:bodyPr wrap="square" rtlCol="0">
            <a:spAutoFit/>
          </a:bodyPr>
          <a:lstStyle/>
          <a:p>
            <a:r>
              <a:rPr lang="en-US" dirty="0" smtClean="0">
                <a:latin typeface="Palatino Linotype" panose="02040502050505030304" pitchFamily="18" charset="0"/>
              </a:rPr>
              <a:t>Courts</a:t>
            </a:r>
            <a:endParaRPr lang="en-US" dirty="0">
              <a:latin typeface="Palatino Linotype" panose="02040502050505030304" pitchFamily="18" charset="0"/>
            </a:endParaRPr>
          </a:p>
        </p:txBody>
      </p:sp>
      <p:sp>
        <p:nvSpPr>
          <p:cNvPr id="16" name="TextBox 15"/>
          <p:cNvSpPr txBox="1"/>
          <p:nvPr/>
        </p:nvSpPr>
        <p:spPr>
          <a:xfrm>
            <a:off x="2681873" y="3832241"/>
            <a:ext cx="2335398" cy="369332"/>
          </a:xfrm>
          <a:prstGeom prst="rect">
            <a:avLst/>
          </a:prstGeom>
          <a:noFill/>
        </p:spPr>
        <p:txBody>
          <a:bodyPr wrap="square" rtlCol="0">
            <a:spAutoFit/>
          </a:bodyPr>
          <a:lstStyle/>
          <a:p>
            <a:r>
              <a:rPr lang="en-US" dirty="0" smtClean="0">
                <a:latin typeface="Palatino Linotype" panose="02040502050505030304" pitchFamily="18" charset="0"/>
              </a:rPr>
              <a:t>Grievance procedure</a:t>
            </a:r>
            <a:endParaRPr lang="en-US" dirty="0">
              <a:latin typeface="Palatino Linotype" panose="02040502050505030304" pitchFamily="18" charset="0"/>
            </a:endParaRPr>
          </a:p>
        </p:txBody>
      </p:sp>
      <p:sp>
        <p:nvSpPr>
          <p:cNvPr id="17" name="TextBox 16"/>
          <p:cNvSpPr txBox="1"/>
          <p:nvPr/>
        </p:nvSpPr>
        <p:spPr>
          <a:xfrm>
            <a:off x="6392273" y="3302122"/>
            <a:ext cx="3312335" cy="646331"/>
          </a:xfrm>
          <a:prstGeom prst="rect">
            <a:avLst/>
          </a:prstGeom>
          <a:noFill/>
        </p:spPr>
        <p:txBody>
          <a:bodyPr wrap="square" rtlCol="0">
            <a:spAutoFit/>
          </a:bodyPr>
          <a:lstStyle/>
          <a:p>
            <a:r>
              <a:rPr lang="en-US" dirty="0" smtClean="0">
                <a:latin typeface="Palatino Linotype" panose="02040502050505030304" pitchFamily="18" charset="0"/>
              </a:rPr>
              <a:t>Appeal process for short-term and in-school suspension</a:t>
            </a:r>
            <a:endParaRPr lang="en-US" dirty="0">
              <a:latin typeface="Palatino Linotype" panose="02040502050505030304" pitchFamily="18" charset="0"/>
            </a:endParaRPr>
          </a:p>
        </p:txBody>
      </p:sp>
      <p:sp>
        <p:nvSpPr>
          <p:cNvPr id="18" name="TextBox 17"/>
          <p:cNvSpPr txBox="1"/>
          <p:nvPr/>
        </p:nvSpPr>
        <p:spPr>
          <a:xfrm>
            <a:off x="3605659" y="2384522"/>
            <a:ext cx="3545789" cy="923330"/>
          </a:xfrm>
          <a:prstGeom prst="rect">
            <a:avLst/>
          </a:prstGeom>
          <a:noFill/>
        </p:spPr>
        <p:txBody>
          <a:bodyPr wrap="square" rtlCol="0">
            <a:spAutoFit/>
          </a:bodyPr>
          <a:lstStyle/>
          <a:p>
            <a:r>
              <a:rPr lang="en-US" dirty="0" smtClean="0">
                <a:latin typeface="Palatino Linotype" panose="02040502050505030304" pitchFamily="18" charset="0"/>
              </a:rPr>
              <a:t>Appeal process for emergency </a:t>
            </a:r>
            <a:r>
              <a:rPr lang="en-US" dirty="0">
                <a:latin typeface="Palatino Linotype" panose="02040502050505030304" pitchFamily="18" charset="0"/>
              </a:rPr>
              <a:t>e</a:t>
            </a:r>
            <a:r>
              <a:rPr lang="en-US" dirty="0" smtClean="0">
                <a:latin typeface="Palatino Linotype" panose="02040502050505030304" pitchFamily="18" charset="0"/>
              </a:rPr>
              <a:t>xpulsion, long-term </a:t>
            </a:r>
            <a:r>
              <a:rPr lang="en-US" dirty="0">
                <a:latin typeface="Palatino Linotype" panose="02040502050505030304" pitchFamily="18" charset="0"/>
              </a:rPr>
              <a:t>s</a:t>
            </a:r>
            <a:r>
              <a:rPr lang="en-US" dirty="0" smtClean="0">
                <a:latin typeface="Palatino Linotype" panose="02040502050505030304" pitchFamily="18" charset="0"/>
              </a:rPr>
              <a:t>uspension, and expulsion</a:t>
            </a:r>
            <a:endParaRPr lang="en-US" dirty="0">
              <a:latin typeface="Palatino Linotype" panose="02040502050505030304" pitchFamily="18" charset="0"/>
            </a:endParaRPr>
          </a:p>
        </p:txBody>
      </p:sp>
      <p:sp>
        <p:nvSpPr>
          <p:cNvPr id="19" name="TextBox 18"/>
          <p:cNvSpPr txBox="1"/>
          <p:nvPr/>
        </p:nvSpPr>
        <p:spPr>
          <a:xfrm>
            <a:off x="4283014" y="4461442"/>
            <a:ext cx="1310641" cy="369332"/>
          </a:xfrm>
          <a:prstGeom prst="rect">
            <a:avLst/>
          </a:prstGeom>
          <a:noFill/>
        </p:spPr>
        <p:txBody>
          <a:bodyPr wrap="square" rtlCol="0">
            <a:spAutoFit/>
          </a:bodyPr>
          <a:lstStyle/>
          <a:p>
            <a:r>
              <a:rPr lang="en-US" dirty="0" smtClean="0">
                <a:latin typeface="Palatino Linotype" panose="02040502050505030304" pitchFamily="18" charset="0"/>
              </a:rPr>
              <a:t>Mediation</a:t>
            </a:r>
            <a:endParaRPr lang="en-US" dirty="0">
              <a:latin typeface="Palatino Linotype" panose="02040502050505030304" pitchFamily="18" charset="0"/>
            </a:endParaRPr>
          </a:p>
        </p:txBody>
      </p:sp>
      <p:sp>
        <p:nvSpPr>
          <p:cNvPr id="20" name="Oval 19" descr="Decorative Figure" title="Decorative Figure"/>
          <p:cNvSpPr/>
          <p:nvPr/>
        </p:nvSpPr>
        <p:spPr>
          <a:xfrm>
            <a:off x="3914023" y="4548362"/>
            <a:ext cx="195493" cy="19549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descr="Decorative Figure" title="Decorative Figure"/>
          <p:cNvSpPr/>
          <p:nvPr/>
        </p:nvSpPr>
        <p:spPr>
          <a:xfrm>
            <a:off x="6096000" y="3368668"/>
            <a:ext cx="195493" cy="19549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descr="Decorative Figure" title="Decorative Figure"/>
          <p:cNvSpPr/>
          <p:nvPr/>
        </p:nvSpPr>
        <p:spPr>
          <a:xfrm>
            <a:off x="2584547" y="3670897"/>
            <a:ext cx="2658951" cy="73194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776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Grievance Procedures Considerations</a:t>
            </a:r>
            <a:endParaRPr lang="en-US" dirty="0"/>
          </a:p>
        </p:txBody>
      </p:sp>
      <p:sp>
        <p:nvSpPr>
          <p:cNvPr id="3" name="Content Placeholder 2"/>
          <p:cNvSpPr>
            <a:spLocks noGrp="1"/>
          </p:cNvSpPr>
          <p:nvPr>
            <p:ph idx="1"/>
          </p:nvPr>
        </p:nvSpPr>
        <p:spPr>
          <a:xfrm>
            <a:off x="838200" y="1958449"/>
            <a:ext cx="9781032" cy="3552335"/>
          </a:xfrm>
        </p:spPr>
        <p:txBody>
          <a:bodyPr>
            <a:normAutofit/>
          </a:bodyPr>
          <a:lstStyle/>
          <a:p>
            <a:pPr marL="0" indent="0">
              <a:buNone/>
            </a:pPr>
            <a:r>
              <a:rPr lang="en-US" sz="2400" dirty="0" smtClean="0"/>
              <a:t>School districts must establish grievance procedures to address parent or student grievances related to classroom exclusions and other forms of discipline</a:t>
            </a:r>
          </a:p>
          <a:p>
            <a:r>
              <a:rPr lang="en-US" sz="2400" dirty="0" smtClean="0"/>
              <a:t>At a minimum, provide the student an opportunity to share their perspective and explanation regarding the behavioral violation</a:t>
            </a:r>
          </a:p>
          <a:p>
            <a:r>
              <a:rPr lang="en-US" sz="2400" dirty="0"/>
              <a:t>O</a:t>
            </a:r>
            <a:r>
              <a:rPr lang="en-US" sz="2400" dirty="0" smtClean="0"/>
              <a:t>pportunities for grievance procedures at the building, district, and school board levels</a:t>
            </a:r>
          </a:p>
          <a:p>
            <a:r>
              <a:rPr lang="en-US" sz="2400" dirty="0"/>
              <a:t>P</a:t>
            </a:r>
            <a:r>
              <a:rPr lang="en-US" sz="2400" dirty="0" smtClean="0"/>
              <a:t>arent and student notification regarding the student and parent’s right to address grievances through the district’s procedures</a:t>
            </a:r>
          </a:p>
        </p:txBody>
      </p:sp>
    </p:spTree>
    <p:extLst>
      <p:ext uri="{BB962C8B-B14F-4D97-AF65-F5344CB8AC3E}">
        <p14:creationId xmlns:p14="http://schemas.microsoft.com/office/powerpoint/2010/main" val="228603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Content Break</a:t>
            </a:r>
            <a:endParaRPr lang="en-US" dirty="0"/>
          </a:p>
        </p:txBody>
      </p:sp>
      <p:sp>
        <p:nvSpPr>
          <p:cNvPr id="5" name="Subtitle 4"/>
          <p:cNvSpPr>
            <a:spLocks noGrp="1"/>
          </p:cNvSpPr>
          <p:nvPr>
            <p:ph idx="1"/>
          </p:nvPr>
        </p:nvSpPr>
        <p:spPr>
          <a:xfrm>
            <a:off x="838200" y="2239722"/>
            <a:ext cx="3134710" cy="2843081"/>
          </a:xfrm>
        </p:spPr>
        <p:txBody>
          <a:bodyPr>
            <a:normAutofit/>
          </a:bodyPr>
          <a:lstStyle/>
          <a:p>
            <a:r>
              <a:rPr lang="en-US" sz="2400" dirty="0" smtClean="0"/>
              <a:t>Drink</a:t>
            </a:r>
          </a:p>
          <a:p>
            <a:r>
              <a:rPr lang="en-US" sz="2400" dirty="0" smtClean="0"/>
              <a:t>Think</a:t>
            </a:r>
          </a:p>
          <a:p>
            <a:r>
              <a:rPr lang="en-US" sz="2400" dirty="0" smtClean="0"/>
              <a:t>Digest</a:t>
            </a:r>
          </a:p>
          <a:p>
            <a:r>
              <a:rPr lang="en-US" sz="2400" dirty="0" smtClean="0"/>
              <a:t>Discuss</a:t>
            </a:r>
          </a:p>
          <a:p>
            <a:r>
              <a:rPr lang="en-US" sz="2400" dirty="0" smtClean="0"/>
              <a:t>Journal</a:t>
            </a:r>
          </a:p>
          <a:p>
            <a:r>
              <a:rPr lang="en-US" sz="2400" dirty="0"/>
              <a:t>K</a:t>
            </a:r>
            <a:r>
              <a:rPr lang="en-US" sz="2400" dirty="0" smtClean="0"/>
              <a:t>inesthetic activity</a:t>
            </a:r>
            <a:endParaRPr lang="en-US" sz="2400" dirty="0"/>
          </a:p>
        </p:txBody>
      </p:sp>
      <p:pic>
        <p:nvPicPr>
          <p:cNvPr id="2" name="Picture 1" descr="Stop and Think | Flickr - Photo Shar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751" y="1747838"/>
            <a:ext cx="5657543" cy="3767924"/>
          </a:xfrm>
          <a:prstGeom prst="rect">
            <a:avLst/>
          </a:prstGeom>
        </p:spPr>
      </p:pic>
    </p:spTree>
    <p:extLst>
      <p:ext uri="{BB962C8B-B14F-4D97-AF65-F5344CB8AC3E}">
        <p14:creationId xmlns:p14="http://schemas.microsoft.com/office/powerpoint/2010/main" val="39464048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650284"/>
            <a:ext cx="9144000" cy="2387600"/>
          </a:xfrm>
        </p:spPr>
        <p:txBody>
          <a:bodyPr/>
          <a:lstStyle/>
          <a:p>
            <a:r>
              <a:rPr lang="en-US" dirty="0" smtClean="0"/>
              <a:t>Procedures Knowledge Test</a:t>
            </a:r>
            <a:endParaRPr lang="en-US" dirty="0"/>
          </a:p>
        </p:txBody>
      </p:sp>
    </p:spTree>
    <p:extLst>
      <p:ext uri="{BB962C8B-B14F-4D97-AF65-F5344CB8AC3E}">
        <p14:creationId xmlns:p14="http://schemas.microsoft.com/office/powerpoint/2010/main" val="335482591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55320" y="636686"/>
            <a:ext cx="10515600" cy="1325563"/>
          </a:xfrm>
        </p:spPr>
        <p:txBody>
          <a:bodyPr/>
          <a:lstStyle/>
          <a:p>
            <a:pPr lvl="0">
              <a:spcBef>
                <a:spcPts val="1000"/>
              </a:spcBef>
            </a:pPr>
            <a:r>
              <a:rPr lang="en-US" sz="2800" b="1" dirty="0">
                <a:solidFill>
                  <a:srgbClr val="00B050"/>
                </a:solidFill>
                <a:latin typeface="Palatino Linotype" panose="02040502050505030304" pitchFamily="18" charset="0"/>
                <a:ea typeface="+mn-ea"/>
                <a:cs typeface="+mn-cs"/>
              </a:rPr>
              <a:t>True</a:t>
            </a:r>
            <a:r>
              <a:rPr lang="en-US" sz="2800" b="1" dirty="0">
                <a:solidFill>
                  <a:srgbClr val="244A5F"/>
                </a:solidFill>
                <a:latin typeface="Palatino Linotype" panose="02040502050505030304" pitchFamily="18" charset="0"/>
                <a:ea typeface="+mn-ea"/>
                <a:cs typeface="+mn-cs"/>
              </a:rPr>
              <a:t> or </a:t>
            </a:r>
            <a:r>
              <a:rPr lang="en-US" sz="2800" b="1" dirty="0">
                <a:solidFill>
                  <a:srgbClr val="FF0000"/>
                </a:solidFill>
                <a:latin typeface="Palatino Linotype" panose="02040502050505030304" pitchFamily="18" charset="0"/>
                <a:ea typeface="+mn-ea"/>
                <a:cs typeface="+mn-cs"/>
              </a:rPr>
              <a:t>False</a:t>
            </a:r>
            <a:r>
              <a:rPr lang="en-US" sz="2800" b="1" dirty="0">
                <a:solidFill>
                  <a:srgbClr val="244A5F"/>
                </a:solidFill>
                <a:latin typeface="Palatino Linotype" panose="02040502050505030304" pitchFamily="18" charset="0"/>
                <a:ea typeface="+mn-ea"/>
                <a:cs typeface="+mn-cs"/>
              </a:rPr>
              <a:t>? </a:t>
            </a:r>
            <a:r>
              <a:rPr lang="en-US" sz="2800" dirty="0">
                <a:solidFill>
                  <a:srgbClr val="244A5F"/>
                </a:solidFill>
                <a:latin typeface="Palatino Linotype" panose="02040502050505030304" pitchFamily="18" charset="0"/>
                <a:ea typeface="+mn-ea"/>
                <a:cs typeface="+mn-cs"/>
              </a:rPr>
              <a:t>A classroom exclusion includes any instance where a teacher might send a student from the classroom to another location in the school. </a:t>
            </a:r>
          </a:p>
        </p:txBody>
      </p:sp>
      <p:pic>
        <p:nvPicPr>
          <p:cNvPr id="4" name="Picture 3" descr="Free Stock Photo 4080-software control | freeimagesliv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1529" y="4795397"/>
            <a:ext cx="1679448" cy="1259586"/>
          </a:xfrm>
          <a:prstGeom prst="rect">
            <a:avLst/>
          </a:prstGeom>
        </p:spPr>
      </p:pic>
      <p:sp>
        <p:nvSpPr>
          <p:cNvPr id="2" name="Rectangle 1"/>
          <p:cNvSpPr/>
          <p:nvPr/>
        </p:nvSpPr>
        <p:spPr>
          <a:xfrm>
            <a:off x="655320" y="2286000"/>
            <a:ext cx="9147048" cy="3486083"/>
          </a:xfrm>
          <a:prstGeom prst="rect">
            <a:avLst/>
          </a:prstGeom>
        </p:spPr>
        <p:txBody>
          <a:bodyPr wrap="square">
            <a:spAutoFit/>
          </a:bodyPr>
          <a:lstStyle/>
          <a:p>
            <a:pPr lvl="0">
              <a:lnSpc>
                <a:spcPct val="90000"/>
              </a:lnSpc>
              <a:spcBef>
                <a:spcPts val="1000"/>
              </a:spcBef>
            </a:pPr>
            <a:r>
              <a:rPr lang="en-US" sz="2800" b="1" dirty="0" smtClean="0">
                <a:solidFill>
                  <a:srgbClr val="FF0000"/>
                </a:solidFill>
                <a:latin typeface="Palatino Linotype" panose="02040502050505030304" pitchFamily="18" charset="0"/>
              </a:rPr>
              <a:t>False</a:t>
            </a:r>
            <a:endParaRPr lang="en-US" sz="2800" b="1" dirty="0">
              <a:solidFill>
                <a:srgbClr val="FF0000"/>
              </a:solidFill>
              <a:latin typeface="Palatino Linotype" panose="02040502050505030304" pitchFamily="18" charset="0"/>
            </a:endParaRPr>
          </a:p>
          <a:p>
            <a:pPr marL="228600" lvl="0" indent="-228600">
              <a:lnSpc>
                <a:spcPct val="90000"/>
              </a:lnSpc>
              <a:spcBef>
                <a:spcPts val="1000"/>
              </a:spcBef>
              <a:buFont typeface="Arial" panose="020B0604020202020204" pitchFamily="34" charset="0"/>
              <a:buChar char="•"/>
            </a:pPr>
            <a:r>
              <a:rPr lang="en-US" sz="2000" dirty="0">
                <a:solidFill>
                  <a:srgbClr val="244A5F"/>
                </a:solidFill>
                <a:latin typeface="Palatino Linotype" panose="02040502050505030304" pitchFamily="18" charset="0"/>
              </a:rPr>
              <a:t>Classroom exclusion must be in response to a </a:t>
            </a:r>
            <a:r>
              <a:rPr lang="en-US" sz="2000" i="1" dirty="0">
                <a:solidFill>
                  <a:srgbClr val="244A5F"/>
                </a:solidFill>
                <a:latin typeface="Palatino Linotype" panose="02040502050505030304" pitchFamily="18" charset="0"/>
              </a:rPr>
              <a:t>behavioral violation</a:t>
            </a:r>
            <a:r>
              <a:rPr lang="en-US" sz="2000" dirty="0">
                <a:solidFill>
                  <a:srgbClr val="244A5F"/>
                </a:solidFill>
                <a:latin typeface="Palatino Linotype" panose="02040502050505030304" pitchFamily="18" charset="0"/>
              </a:rPr>
              <a:t>. </a:t>
            </a:r>
          </a:p>
          <a:p>
            <a:pPr marL="228600" lvl="0" indent="-228600">
              <a:lnSpc>
                <a:spcPct val="90000"/>
              </a:lnSpc>
              <a:spcBef>
                <a:spcPts val="1000"/>
              </a:spcBef>
              <a:buFont typeface="Arial" panose="020B0604020202020204" pitchFamily="34" charset="0"/>
              <a:buChar char="•"/>
            </a:pPr>
            <a:r>
              <a:rPr lang="en-US" sz="2000" dirty="0">
                <a:solidFill>
                  <a:srgbClr val="244A5F"/>
                </a:solidFill>
                <a:latin typeface="Palatino Linotype" panose="02040502050505030304" pitchFamily="18" charset="0"/>
              </a:rPr>
              <a:t>Sending a student to another classroom, the nurse, the counselor’s office, etc. for reasons unrelated to a behavioral violation is not a classroom exclusion.</a:t>
            </a:r>
          </a:p>
          <a:p>
            <a:pPr marL="228600" lvl="0" indent="-228600">
              <a:lnSpc>
                <a:spcPct val="90000"/>
              </a:lnSpc>
              <a:spcBef>
                <a:spcPts val="1000"/>
              </a:spcBef>
              <a:buFont typeface="Arial" panose="020B0604020202020204" pitchFamily="34" charset="0"/>
              <a:buChar char="•"/>
            </a:pPr>
            <a:r>
              <a:rPr lang="en-US" sz="2000" dirty="0">
                <a:solidFill>
                  <a:srgbClr val="244A5F"/>
                </a:solidFill>
                <a:latin typeface="Palatino Linotype" panose="02040502050505030304" pitchFamily="18" charset="0"/>
              </a:rPr>
              <a:t>Taking </a:t>
            </a:r>
            <a:r>
              <a:rPr lang="en-US" sz="2000" dirty="0" smtClean="0">
                <a:solidFill>
                  <a:srgbClr val="244A5F"/>
                </a:solidFill>
                <a:latin typeface="Palatino Linotype" panose="02040502050505030304" pitchFamily="18" charset="0"/>
              </a:rPr>
              <a:t>actions </a:t>
            </a:r>
            <a:r>
              <a:rPr lang="en-US" sz="2000" dirty="0">
                <a:solidFill>
                  <a:srgbClr val="244A5F"/>
                </a:solidFill>
                <a:latin typeface="Palatino Linotype" panose="02040502050505030304" pitchFamily="18" charset="0"/>
              </a:rPr>
              <a:t>in response to a behavioral violation—such as issuing an office discipline referral (ODR) to send a student to the dean’s office—would constitute a classroom exclusion.</a:t>
            </a:r>
          </a:p>
          <a:p>
            <a:pPr marL="228600" lvl="0" indent="-228600">
              <a:lnSpc>
                <a:spcPct val="90000"/>
              </a:lnSpc>
              <a:spcBef>
                <a:spcPts val="1000"/>
              </a:spcBef>
              <a:buFont typeface="Arial" panose="020B0604020202020204" pitchFamily="34" charset="0"/>
              <a:buChar char="•"/>
            </a:pPr>
            <a:r>
              <a:rPr lang="en-US" sz="2000" dirty="0">
                <a:solidFill>
                  <a:srgbClr val="244A5F"/>
                </a:solidFill>
                <a:latin typeface="Palatino Linotype" panose="02040502050505030304" pitchFamily="18" charset="0"/>
              </a:rPr>
              <a:t>Asking a student to step out into the hallway to have a brief conversation for the purpose of re-teaching or reviewing classroom expectations would not constitute a classroom exclusion</a:t>
            </a:r>
          </a:p>
        </p:txBody>
      </p:sp>
    </p:spTree>
    <p:extLst>
      <p:ext uri="{BB962C8B-B14F-4D97-AF65-F5344CB8AC3E}">
        <p14:creationId xmlns:p14="http://schemas.microsoft.com/office/powerpoint/2010/main" val="101538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ee Stock Photo 4080-software control | freeimagesliv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3061" y="4805172"/>
            <a:ext cx="1679448" cy="1259586"/>
          </a:xfrm>
          <a:prstGeom prst="rect">
            <a:avLst/>
          </a:prstGeom>
        </p:spPr>
      </p:pic>
      <p:sp>
        <p:nvSpPr>
          <p:cNvPr id="6" name="Content Placeholder 2" descr="True or False? The student's parent(s) must be informed about a classroom exclusion." title="True or False?"/>
          <p:cNvSpPr txBox="1">
            <a:spLocks/>
          </p:cNvSpPr>
          <p:nvPr/>
        </p:nvSpPr>
        <p:spPr>
          <a:xfrm>
            <a:off x="655320" y="896356"/>
            <a:ext cx="9110472" cy="11240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8" name="Rectangle 7"/>
          <p:cNvSpPr/>
          <p:nvPr/>
        </p:nvSpPr>
        <p:spPr>
          <a:xfrm>
            <a:off x="655320" y="2145372"/>
            <a:ext cx="8726424" cy="2932085"/>
          </a:xfrm>
          <a:prstGeom prst="rect">
            <a:avLst/>
          </a:prstGeom>
        </p:spPr>
        <p:txBody>
          <a:bodyPr wrap="square">
            <a:spAutoFit/>
          </a:bodyPr>
          <a:lstStyle/>
          <a:p>
            <a:pPr lvl="0">
              <a:lnSpc>
                <a:spcPct val="90000"/>
              </a:lnSpc>
              <a:spcBef>
                <a:spcPts val="1000"/>
              </a:spcBef>
            </a:pPr>
            <a:r>
              <a:rPr lang="en-US" sz="2800" b="1" dirty="0" smtClean="0">
                <a:solidFill>
                  <a:srgbClr val="00B050"/>
                </a:solidFill>
                <a:latin typeface="Palatino Linotype" panose="02040502050505030304" pitchFamily="18" charset="0"/>
              </a:rPr>
              <a:t>True</a:t>
            </a:r>
          </a:p>
          <a:p>
            <a:pPr marL="228600" lvl="0" indent="-228600">
              <a:lnSpc>
                <a:spcPct val="90000"/>
              </a:lnSpc>
              <a:spcBef>
                <a:spcPts val="1000"/>
              </a:spcBef>
              <a:buFont typeface="Arial" panose="020B0604020202020204" pitchFamily="34" charset="0"/>
              <a:buChar char="•"/>
            </a:pPr>
            <a:r>
              <a:rPr lang="en-US" sz="2000" dirty="0" smtClean="0">
                <a:solidFill>
                  <a:srgbClr val="244A5F"/>
                </a:solidFill>
                <a:latin typeface="Palatino Linotype" panose="02040502050505030304" pitchFamily="18" charset="0"/>
              </a:rPr>
              <a:t>The student’s parent(s) must be informed as soon as reasonably possible.</a:t>
            </a:r>
          </a:p>
          <a:p>
            <a:pPr marL="228600" lvl="0" indent="-228600">
              <a:lnSpc>
                <a:spcPct val="90000"/>
              </a:lnSpc>
              <a:spcBef>
                <a:spcPts val="1000"/>
              </a:spcBef>
              <a:buFont typeface="Arial" panose="020B0604020202020204" pitchFamily="34" charset="0"/>
              <a:buChar char="•"/>
            </a:pPr>
            <a:r>
              <a:rPr lang="en-US" sz="2000" dirty="0" smtClean="0">
                <a:solidFill>
                  <a:srgbClr val="244A5F"/>
                </a:solidFill>
                <a:latin typeface="Palatino Linotype" panose="02040502050505030304" pitchFamily="18" charset="0"/>
              </a:rPr>
              <a:t>The </a:t>
            </a:r>
            <a:r>
              <a:rPr lang="en-US" sz="2000" dirty="0">
                <a:solidFill>
                  <a:srgbClr val="244A5F"/>
                </a:solidFill>
                <a:latin typeface="Palatino Linotype" panose="02040502050505030304" pitchFamily="18" charset="0"/>
              </a:rPr>
              <a:t>person responsible for making parent contact can be the teacher, principal, or other school personnel.</a:t>
            </a:r>
          </a:p>
          <a:p>
            <a:pPr marL="228600" lvl="0" indent="-228600">
              <a:lnSpc>
                <a:spcPct val="90000"/>
              </a:lnSpc>
              <a:spcBef>
                <a:spcPts val="1000"/>
              </a:spcBef>
              <a:buFont typeface="Arial" panose="020B0604020202020204" pitchFamily="34" charset="0"/>
              <a:buChar char="•"/>
            </a:pPr>
            <a:r>
              <a:rPr lang="en-US" sz="2000" dirty="0">
                <a:solidFill>
                  <a:srgbClr val="244A5F"/>
                </a:solidFill>
                <a:latin typeface="Palatino Linotype" panose="02040502050505030304" pitchFamily="18" charset="0"/>
              </a:rPr>
              <a:t>School districts must ensure language access when communicating to parents with limited-English proficiency.</a:t>
            </a:r>
          </a:p>
          <a:p>
            <a:pPr marL="228600" lvl="0" indent="-228600">
              <a:lnSpc>
                <a:spcPct val="90000"/>
              </a:lnSpc>
              <a:spcBef>
                <a:spcPts val="1000"/>
              </a:spcBef>
              <a:buFont typeface="Arial" panose="020B0604020202020204" pitchFamily="34" charset="0"/>
              <a:buChar char="•"/>
            </a:pPr>
            <a:r>
              <a:rPr lang="en-US" sz="2000" dirty="0">
                <a:solidFill>
                  <a:srgbClr val="244A5F"/>
                </a:solidFill>
                <a:latin typeface="Palatino Linotype" panose="02040502050505030304" pitchFamily="18" charset="0"/>
              </a:rPr>
              <a:t>The timeliness and medium of communication (e.g. phone, email, in-person, etc.) may depend on parent preference.</a:t>
            </a:r>
          </a:p>
        </p:txBody>
      </p:sp>
      <p:sp>
        <p:nvSpPr>
          <p:cNvPr id="2" name="Title 1"/>
          <p:cNvSpPr>
            <a:spLocks noGrp="1"/>
          </p:cNvSpPr>
          <p:nvPr>
            <p:ph type="title"/>
          </p:nvPr>
        </p:nvSpPr>
        <p:spPr>
          <a:xfrm>
            <a:off x="655320" y="965724"/>
            <a:ext cx="9089571" cy="857931"/>
          </a:xfrm>
        </p:spPr>
        <p:txBody>
          <a:bodyPr>
            <a:normAutofit fontScale="90000"/>
          </a:bodyPr>
          <a:lstStyle/>
          <a:p>
            <a:r>
              <a:rPr lang="en-US" sz="3100" b="1" dirty="0">
                <a:solidFill>
                  <a:srgbClr val="00B050"/>
                </a:solidFill>
                <a:latin typeface="Palatino Linotype" panose="02040502050505030304" pitchFamily="18" charset="0"/>
              </a:rPr>
              <a:t>True</a:t>
            </a:r>
            <a:r>
              <a:rPr lang="en-US" sz="3100" b="1" dirty="0">
                <a:latin typeface="Palatino Linotype" panose="02040502050505030304" pitchFamily="18" charset="0"/>
              </a:rPr>
              <a:t> or </a:t>
            </a:r>
            <a:r>
              <a:rPr lang="en-US" sz="3100" b="1" dirty="0">
                <a:solidFill>
                  <a:srgbClr val="FF0000"/>
                </a:solidFill>
                <a:latin typeface="Palatino Linotype" panose="02040502050505030304" pitchFamily="18" charset="0"/>
              </a:rPr>
              <a:t>False</a:t>
            </a:r>
            <a:r>
              <a:rPr lang="en-US" sz="3100" b="1" dirty="0">
                <a:latin typeface="Palatino Linotype" panose="02040502050505030304" pitchFamily="18" charset="0"/>
              </a:rPr>
              <a:t>? </a:t>
            </a:r>
            <a:r>
              <a:rPr lang="en-US" sz="3100" dirty="0">
                <a:latin typeface="Palatino Linotype" panose="02040502050505030304" pitchFamily="18" charset="0"/>
              </a:rPr>
              <a:t>The student’s parent(s) must be informed about a classroom exclusion. </a:t>
            </a:r>
            <a:r>
              <a:rPr lang="en-US" dirty="0"/>
              <a:t/>
            </a:r>
            <a:br>
              <a:rPr lang="en-US" dirty="0"/>
            </a:br>
            <a:endParaRPr lang="en-US" dirty="0"/>
          </a:p>
        </p:txBody>
      </p:sp>
    </p:spTree>
    <p:extLst>
      <p:ext uri="{BB962C8B-B14F-4D97-AF65-F5344CB8AC3E}">
        <p14:creationId xmlns:p14="http://schemas.microsoft.com/office/powerpoint/2010/main" val="2028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Considerations</a:t>
            </a:r>
            <a:endParaRPr lang="en-US" dirty="0"/>
          </a:p>
        </p:txBody>
      </p:sp>
      <p:sp>
        <p:nvSpPr>
          <p:cNvPr id="3" name="Content Placeholder 2"/>
          <p:cNvSpPr>
            <a:spLocks noGrp="1"/>
          </p:cNvSpPr>
          <p:nvPr>
            <p:ph idx="1"/>
          </p:nvPr>
        </p:nvSpPr>
        <p:spPr>
          <a:xfrm>
            <a:off x="838200" y="1747838"/>
            <a:ext cx="10190018" cy="4116243"/>
          </a:xfrm>
        </p:spPr>
        <p:txBody>
          <a:bodyPr>
            <a:normAutofit lnSpcReduction="10000"/>
          </a:bodyPr>
          <a:lstStyle/>
          <a:p>
            <a:pPr marL="0" lvl="0" indent="0">
              <a:lnSpc>
                <a:spcPct val="120000"/>
              </a:lnSpc>
              <a:spcAft>
                <a:spcPts val="1200"/>
              </a:spcAft>
              <a:buNone/>
            </a:pPr>
            <a:r>
              <a:rPr lang="en-US" sz="2000" dirty="0" smtClean="0">
                <a:solidFill>
                  <a:schemeClr val="accent2"/>
                </a:solidFill>
              </a:rPr>
              <a:t>OSPI </a:t>
            </a:r>
            <a:r>
              <a:rPr lang="en-US" sz="2000" dirty="0">
                <a:solidFill>
                  <a:schemeClr val="accent2"/>
                </a:solidFill>
              </a:rPr>
              <a:t>discipline training contains some content related to </a:t>
            </a:r>
            <a:r>
              <a:rPr lang="en-US" sz="2000" dirty="0" smtClean="0">
                <a:solidFill>
                  <a:schemeClr val="accent2"/>
                </a:solidFill>
              </a:rPr>
              <a:t>Multi-Tiered System of Supports (MTSS), Positive </a:t>
            </a:r>
            <a:r>
              <a:rPr lang="en-US" sz="2000" dirty="0">
                <a:solidFill>
                  <a:schemeClr val="accent2"/>
                </a:solidFill>
              </a:rPr>
              <a:t>Behavioral Interventions and Supports (PBIS), restorative justice practices, culturally responsive teaching, family engagement, trauma-informed approaches, </a:t>
            </a:r>
            <a:r>
              <a:rPr lang="en-US" sz="2000" dirty="0" smtClean="0">
                <a:solidFill>
                  <a:schemeClr val="accent2"/>
                </a:solidFill>
              </a:rPr>
              <a:t>function-based thinking, classroom </a:t>
            </a:r>
            <a:r>
              <a:rPr lang="en-US" sz="2000" dirty="0">
                <a:solidFill>
                  <a:schemeClr val="accent2"/>
                </a:solidFill>
              </a:rPr>
              <a:t>management strategies, etc.</a:t>
            </a:r>
          </a:p>
          <a:p>
            <a:pPr marL="0" lvl="0" indent="0">
              <a:lnSpc>
                <a:spcPct val="120000"/>
              </a:lnSpc>
              <a:spcAft>
                <a:spcPts val="1200"/>
              </a:spcAft>
              <a:buNone/>
            </a:pPr>
            <a:r>
              <a:rPr lang="en-US" sz="2000" b="1" dirty="0">
                <a:solidFill>
                  <a:schemeClr val="accent2"/>
                </a:solidFill>
              </a:rPr>
              <a:t>However, effective implementation of </a:t>
            </a:r>
            <a:r>
              <a:rPr lang="en-US" sz="2000" b="1" dirty="0" smtClean="0">
                <a:solidFill>
                  <a:schemeClr val="accent2"/>
                </a:solidFill>
              </a:rPr>
              <a:t>MTSS/PBIS frameworks or </a:t>
            </a:r>
            <a:r>
              <a:rPr lang="en-US" sz="2000" b="1" dirty="0">
                <a:solidFill>
                  <a:schemeClr val="accent2"/>
                </a:solidFill>
              </a:rPr>
              <a:t>any particular </a:t>
            </a:r>
            <a:r>
              <a:rPr lang="en-US" sz="2000" b="1" dirty="0" smtClean="0">
                <a:solidFill>
                  <a:schemeClr val="accent2"/>
                </a:solidFill>
              </a:rPr>
              <a:t>best practices and strategies, interventions, </a:t>
            </a:r>
            <a:r>
              <a:rPr lang="en-US" sz="2000" b="1" dirty="0">
                <a:solidFill>
                  <a:schemeClr val="accent2"/>
                </a:solidFill>
              </a:rPr>
              <a:t>or approaches should include ongoing and job-embedded professional learning.</a:t>
            </a:r>
          </a:p>
          <a:p>
            <a:pPr marL="0" lvl="0" indent="0">
              <a:lnSpc>
                <a:spcPct val="120000"/>
              </a:lnSpc>
              <a:spcAft>
                <a:spcPts val="1200"/>
              </a:spcAft>
              <a:buNone/>
            </a:pPr>
            <a:r>
              <a:rPr lang="en-US" sz="2000" dirty="0" smtClean="0">
                <a:solidFill>
                  <a:schemeClr val="accent2"/>
                </a:solidFill>
              </a:rPr>
              <a:t>OSPI </a:t>
            </a:r>
            <a:r>
              <a:rPr lang="en-US" sz="2000" dirty="0">
                <a:solidFill>
                  <a:schemeClr val="accent2"/>
                </a:solidFill>
              </a:rPr>
              <a:t>discipline training can be used to support such efforts, but the content is not comprehensive. Therefore, participants should identify areas where school and district staff could benefit from additional training and supplemental resources</a:t>
            </a:r>
            <a:r>
              <a:rPr lang="en-US" sz="2000" dirty="0" smtClean="0">
                <a:solidFill>
                  <a:schemeClr val="accent2"/>
                </a:solidFill>
              </a:rPr>
              <a:t>.</a:t>
            </a:r>
            <a:endParaRPr lang="en-US" sz="2000" dirty="0">
              <a:solidFill>
                <a:schemeClr val="accent2"/>
              </a:solidFill>
            </a:endParaRPr>
          </a:p>
        </p:txBody>
      </p:sp>
    </p:spTree>
    <p:extLst>
      <p:ext uri="{BB962C8B-B14F-4D97-AF65-F5344CB8AC3E}">
        <p14:creationId xmlns:p14="http://schemas.microsoft.com/office/powerpoint/2010/main" val="27384208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ree Stock Photo 4080-software control | freeimagesliv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3061" y="4805172"/>
            <a:ext cx="1679448" cy="1259586"/>
          </a:xfrm>
          <a:prstGeom prst="rect">
            <a:avLst/>
          </a:prstGeom>
        </p:spPr>
      </p:pic>
      <p:sp>
        <p:nvSpPr>
          <p:cNvPr id="6" name="Content Placeholder 2" descr="Informational" title="Informational"/>
          <p:cNvSpPr txBox="1">
            <a:spLocks/>
          </p:cNvSpPr>
          <p:nvPr/>
        </p:nvSpPr>
        <p:spPr>
          <a:xfrm>
            <a:off x="655320" y="585904"/>
            <a:ext cx="10116312" cy="17000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8" name="Rectangle 7"/>
          <p:cNvSpPr/>
          <p:nvPr/>
        </p:nvSpPr>
        <p:spPr>
          <a:xfrm>
            <a:off x="655320" y="2151056"/>
            <a:ext cx="9100457" cy="4317079"/>
          </a:xfrm>
          <a:prstGeom prst="rect">
            <a:avLst/>
          </a:prstGeom>
        </p:spPr>
        <p:txBody>
          <a:bodyPr wrap="square">
            <a:spAutoFit/>
          </a:bodyPr>
          <a:lstStyle/>
          <a:p>
            <a:pPr lvl="0">
              <a:lnSpc>
                <a:spcPct val="90000"/>
              </a:lnSpc>
              <a:spcBef>
                <a:spcPts val="1000"/>
              </a:spcBef>
            </a:pPr>
            <a:r>
              <a:rPr lang="en-US" sz="2800" b="1" dirty="0" smtClean="0">
                <a:solidFill>
                  <a:srgbClr val="FF0000"/>
                </a:solidFill>
                <a:latin typeface="Palatino Linotype" panose="02040502050505030304" pitchFamily="18" charset="0"/>
              </a:rPr>
              <a:t>False</a:t>
            </a:r>
          </a:p>
          <a:p>
            <a:pPr marL="228600" lvl="0" indent="-228600">
              <a:lnSpc>
                <a:spcPct val="90000"/>
              </a:lnSpc>
              <a:spcBef>
                <a:spcPts val="1000"/>
              </a:spcBef>
              <a:buFont typeface="Arial" panose="020B0604020202020204" pitchFamily="34" charset="0"/>
              <a:buChar char="•"/>
            </a:pPr>
            <a:r>
              <a:rPr lang="en-US" sz="2000" dirty="0" smtClean="0">
                <a:solidFill>
                  <a:srgbClr val="244A5F"/>
                </a:solidFill>
                <a:latin typeface="Palatino Linotype" panose="02040502050505030304" pitchFamily="18" charset="0"/>
              </a:rPr>
              <a:t>It </a:t>
            </a:r>
            <a:r>
              <a:rPr lang="en-US" sz="2000" dirty="0">
                <a:solidFill>
                  <a:srgbClr val="244A5F"/>
                </a:solidFill>
                <a:latin typeface="Palatino Linotype" panose="02040502050505030304" pitchFamily="18" charset="0"/>
              </a:rPr>
              <a:t>is not the absence or presence of educational or behavioral services (or the quality of such services) that define an action as exclusionary or not—it is the act of excluding a student from a particular “classroom or instructional or activity area” in response to an alleged behavioral violation. </a:t>
            </a:r>
            <a:r>
              <a:rPr lang="en-US" sz="2000" i="1" dirty="0">
                <a:solidFill>
                  <a:srgbClr val="244A5F"/>
                </a:solidFill>
                <a:latin typeface="Palatino Linotype" panose="02040502050505030304" pitchFamily="18" charset="0"/>
              </a:rPr>
              <a:t>See</a:t>
            </a:r>
            <a:r>
              <a:rPr lang="en-US" sz="2000" dirty="0">
                <a:solidFill>
                  <a:srgbClr val="244A5F"/>
                </a:solidFill>
                <a:latin typeface="Palatino Linotype" panose="02040502050505030304" pitchFamily="18" charset="0"/>
              </a:rPr>
              <a:t> RCW 28A.600.015(8); RCW 28A.600.020(2).</a:t>
            </a:r>
          </a:p>
          <a:p>
            <a:pPr marL="228600" lvl="0" indent="-228600">
              <a:lnSpc>
                <a:spcPct val="90000"/>
              </a:lnSpc>
              <a:spcBef>
                <a:spcPts val="1000"/>
              </a:spcBef>
              <a:buFont typeface="Arial" panose="020B0604020202020204" pitchFamily="34" charset="0"/>
              <a:buChar char="•"/>
            </a:pPr>
            <a:r>
              <a:rPr lang="en-US" sz="2000" dirty="0">
                <a:solidFill>
                  <a:srgbClr val="244A5F"/>
                </a:solidFill>
                <a:latin typeface="Palatino Linotype" panose="02040502050505030304" pitchFamily="18" charset="0"/>
              </a:rPr>
              <a:t>RCW 28A.600.015(8) provides that “[s]</a:t>
            </a:r>
            <a:r>
              <a:rPr lang="en-US" sz="2000" dirty="0" err="1">
                <a:solidFill>
                  <a:srgbClr val="244A5F"/>
                </a:solidFill>
                <a:latin typeface="Palatino Linotype" panose="02040502050505030304" pitchFamily="18" charset="0"/>
              </a:rPr>
              <a:t>chool</a:t>
            </a:r>
            <a:r>
              <a:rPr lang="en-US" sz="2000" dirty="0">
                <a:solidFill>
                  <a:srgbClr val="244A5F"/>
                </a:solidFill>
                <a:latin typeface="Palatino Linotype" panose="02040502050505030304" pitchFamily="18" charset="0"/>
              </a:rPr>
              <a:t> districts may not suspend the provision of educational services to a student as a disciplinary action.”</a:t>
            </a:r>
          </a:p>
          <a:p>
            <a:pPr marL="228600" lvl="0" indent="-228600">
              <a:lnSpc>
                <a:spcPct val="90000"/>
              </a:lnSpc>
              <a:spcBef>
                <a:spcPts val="1000"/>
              </a:spcBef>
              <a:buFont typeface="Arial" panose="020B0604020202020204" pitchFamily="34" charset="0"/>
              <a:buChar char="•"/>
            </a:pPr>
            <a:r>
              <a:rPr lang="en-US" sz="2000" dirty="0">
                <a:solidFill>
                  <a:srgbClr val="244A5F"/>
                </a:solidFill>
                <a:latin typeface="Palatino Linotype" panose="02040502050505030304" pitchFamily="18" charset="0"/>
              </a:rPr>
              <a:t>If a teacher excludes a student from their classroom in response to a behavioral violation that disrupts the educational process that action would constitute a classroom exclusion—regardless of what location the student is excluded to and what services the student is receiving in that location.</a:t>
            </a:r>
          </a:p>
          <a:p>
            <a:pPr marL="228600" lvl="0" indent="-228600">
              <a:lnSpc>
                <a:spcPct val="90000"/>
              </a:lnSpc>
              <a:spcBef>
                <a:spcPts val="1000"/>
              </a:spcBef>
              <a:buFont typeface="Arial" panose="020B0604020202020204" pitchFamily="34" charset="0"/>
              <a:buChar char="•"/>
            </a:pPr>
            <a:endParaRPr lang="en-US" sz="2000" dirty="0">
              <a:solidFill>
                <a:srgbClr val="244A5F"/>
              </a:solidFill>
              <a:latin typeface="Palatino Linotype" panose="02040502050505030304" pitchFamily="18" charset="0"/>
            </a:endParaRPr>
          </a:p>
        </p:txBody>
      </p:sp>
      <p:sp>
        <p:nvSpPr>
          <p:cNvPr id="5" name="Title 4"/>
          <p:cNvSpPr>
            <a:spLocks noGrp="1"/>
          </p:cNvSpPr>
          <p:nvPr>
            <p:ph type="title"/>
          </p:nvPr>
        </p:nvSpPr>
        <p:spPr>
          <a:xfrm>
            <a:off x="655320" y="1231640"/>
            <a:ext cx="9467741" cy="389055"/>
          </a:xfrm>
        </p:spPr>
        <p:txBody>
          <a:bodyPr>
            <a:noAutofit/>
          </a:bodyPr>
          <a:lstStyle/>
          <a:p>
            <a:r>
              <a:rPr lang="en-US" sz="2800" b="1" dirty="0">
                <a:solidFill>
                  <a:srgbClr val="00B050"/>
                </a:solidFill>
                <a:latin typeface="Palatino Linotype" panose="02040502050505030304" pitchFamily="18" charset="0"/>
              </a:rPr>
              <a:t>True</a:t>
            </a:r>
            <a:r>
              <a:rPr lang="en-US" sz="2800" b="1" dirty="0">
                <a:latin typeface="Palatino Linotype" panose="02040502050505030304" pitchFamily="18" charset="0"/>
              </a:rPr>
              <a:t> or </a:t>
            </a:r>
            <a:r>
              <a:rPr lang="en-US" sz="2800" b="1" dirty="0">
                <a:solidFill>
                  <a:srgbClr val="FF0000"/>
                </a:solidFill>
                <a:latin typeface="Palatino Linotype" panose="02040502050505030304" pitchFamily="18" charset="0"/>
              </a:rPr>
              <a:t>False</a:t>
            </a:r>
            <a:r>
              <a:rPr lang="en-US" sz="2800" b="1" dirty="0">
                <a:latin typeface="Palatino Linotype" panose="02040502050505030304" pitchFamily="18" charset="0"/>
              </a:rPr>
              <a:t>? </a:t>
            </a:r>
            <a:r>
              <a:rPr lang="en-US" sz="2800" dirty="0">
                <a:latin typeface="Palatino Linotype" panose="02040502050505030304" pitchFamily="18" charset="0"/>
              </a:rPr>
              <a:t>If a student is sent to the office, library, or other location in the school for a behavioral violation but the student is provided coursework from their regular class to complete, then it is not exclusionary.</a:t>
            </a:r>
            <a:br>
              <a:rPr lang="en-US" sz="2800" dirty="0">
                <a:latin typeface="Palatino Linotype" panose="02040502050505030304" pitchFamily="18" charset="0"/>
              </a:rPr>
            </a:br>
            <a:endParaRPr lang="en-US" sz="2800" dirty="0">
              <a:latin typeface="Palatino Linotype" panose="02040502050505030304" pitchFamily="18" charset="0"/>
            </a:endParaRPr>
          </a:p>
        </p:txBody>
      </p:sp>
    </p:spTree>
    <p:extLst>
      <p:ext uri="{BB962C8B-B14F-4D97-AF65-F5344CB8AC3E}">
        <p14:creationId xmlns:p14="http://schemas.microsoft.com/office/powerpoint/2010/main" val="73318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85653" y="827060"/>
            <a:ext cx="9881751" cy="1087446"/>
          </a:xfrm>
        </p:spPr>
        <p:txBody>
          <a:bodyPr>
            <a:normAutofit fontScale="90000"/>
          </a:bodyPr>
          <a:lstStyle/>
          <a:p>
            <a:pPr marL="228600" lvl="0" indent="-228600">
              <a:spcBef>
                <a:spcPts val="1000"/>
              </a:spcBef>
            </a:pPr>
            <a:r>
              <a:rPr lang="en-US" sz="3100" dirty="0" smtClean="0">
                <a:solidFill>
                  <a:srgbClr val="244A5F"/>
                </a:solidFill>
                <a:latin typeface="Palatino Linotype" panose="02040502050505030304" pitchFamily="18" charset="0"/>
                <a:ea typeface="+mn-ea"/>
                <a:cs typeface="+mn-cs"/>
              </a:rPr>
              <a:t>  </a:t>
            </a:r>
            <a:r>
              <a:rPr lang="en-US" sz="3100" b="1" dirty="0" smtClean="0">
                <a:solidFill>
                  <a:srgbClr val="00B050"/>
                </a:solidFill>
                <a:latin typeface="Palatino Linotype" panose="02040502050505030304" pitchFamily="18" charset="0"/>
                <a:ea typeface="+mn-ea"/>
                <a:cs typeface="+mn-cs"/>
              </a:rPr>
              <a:t>True</a:t>
            </a:r>
            <a:r>
              <a:rPr lang="en-US" sz="3100" dirty="0" smtClean="0">
                <a:solidFill>
                  <a:srgbClr val="244A5F"/>
                </a:solidFill>
                <a:latin typeface="Palatino Linotype" panose="02040502050505030304" pitchFamily="18" charset="0"/>
                <a:ea typeface="+mn-ea"/>
                <a:cs typeface="+mn-cs"/>
              </a:rPr>
              <a:t> </a:t>
            </a:r>
            <a:r>
              <a:rPr lang="en-US" sz="3100" b="1" dirty="0">
                <a:solidFill>
                  <a:srgbClr val="244A5F"/>
                </a:solidFill>
                <a:latin typeface="Palatino Linotype" panose="02040502050505030304" pitchFamily="18" charset="0"/>
                <a:ea typeface="+mn-ea"/>
                <a:cs typeface="+mn-cs"/>
              </a:rPr>
              <a:t>or </a:t>
            </a:r>
            <a:r>
              <a:rPr lang="en-US" sz="3100" b="1" dirty="0">
                <a:solidFill>
                  <a:srgbClr val="FF0000"/>
                </a:solidFill>
                <a:latin typeface="Palatino Linotype" panose="02040502050505030304" pitchFamily="18" charset="0"/>
                <a:ea typeface="+mn-ea"/>
                <a:cs typeface="+mn-cs"/>
              </a:rPr>
              <a:t>False</a:t>
            </a:r>
            <a:r>
              <a:rPr lang="en-US" sz="3100" dirty="0">
                <a:solidFill>
                  <a:srgbClr val="244A5F"/>
                </a:solidFill>
                <a:latin typeface="Palatino Linotype" panose="02040502050505030304" pitchFamily="18" charset="0"/>
                <a:ea typeface="+mn-ea"/>
                <a:cs typeface="+mn-cs"/>
              </a:rPr>
              <a:t>? Unless it’s an emergency situation, a teacher </a:t>
            </a:r>
            <a:r>
              <a:rPr lang="en-US" sz="3100" dirty="0" smtClean="0">
                <a:solidFill>
                  <a:srgbClr val="244A5F"/>
                </a:solidFill>
                <a:latin typeface="Palatino Linotype" panose="02040502050505030304" pitchFamily="18" charset="0"/>
                <a:ea typeface="+mn-ea"/>
                <a:cs typeface="+mn-cs"/>
              </a:rPr>
              <a:t>must always </a:t>
            </a:r>
            <a:r>
              <a:rPr lang="en-US" sz="3100" dirty="0">
                <a:solidFill>
                  <a:srgbClr val="244A5F"/>
                </a:solidFill>
                <a:latin typeface="Palatino Linotype" panose="02040502050505030304" pitchFamily="18" charset="0"/>
                <a:ea typeface="+mn-ea"/>
                <a:cs typeface="+mn-cs"/>
              </a:rPr>
              <a:t>attempt one or more other forms of discipline prior to administering a classroom exclusion. </a:t>
            </a:r>
            <a:r>
              <a:rPr lang="en-US" sz="2800" dirty="0">
                <a:solidFill>
                  <a:srgbClr val="244A5F"/>
                </a:solidFill>
                <a:latin typeface="Palatino Linotype" panose="02040502050505030304" pitchFamily="18" charset="0"/>
                <a:ea typeface="+mn-ea"/>
                <a:cs typeface="+mn-cs"/>
              </a:rPr>
              <a:t/>
            </a:r>
            <a:br>
              <a:rPr lang="en-US" sz="2800" dirty="0">
                <a:solidFill>
                  <a:srgbClr val="244A5F"/>
                </a:solidFill>
                <a:latin typeface="Palatino Linotype" panose="02040502050505030304" pitchFamily="18" charset="0"/>
                <a:ea typeface="+mn-ea"/>
                <a:cs typeface="+mn-cs"/>
              </a:rPr>
            </a:br>
            <a:endParaRPr lang="en-US" dirty="0"/>
          </a:p>
        </p:txBody>
      </p:sp>
      <p:pic>
        <p:nvPicPr>
          <p:cNvPr id="4" name="Picture 3" descr="Free Stock Photo 4080-software control | freeimagesliv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1529" y="4795397"/>
            <a:ext cx="1679448" cy="1259586"/>
          </a:xfrm>
          <a:prstGeom prst="rect">
            <a:avLst/>
          </a:prstGeom>
        </p:spPr>
      </p:pic>
      <p:sp>
        <p:nvSpPr>
          <p:cNvPr id="2" name="Rectangle 1"/>
          <p:cNvSpPr/>
          <p:nvPr/>
        </p:nvSpPr>
        <p:spPr>
          <a:xfrm>
            <a:off x="664464" y="2043525"/>
            <a:ext cx="9226506" cy="3624582"/>
          </a:xfrm>
          <a:prstGeom prst="rect">
            <a:avLst/>
          </a:prstGeom>
        </p:spPr>
        <p:txBody>
          <a:bodyPr wrap="square">
            <a:spAutoFit/>
          </a:bodyPr>
          <a:lstStyle/>
          <a:p>
            <a:pPr lvl="0">
              <a:lnSpc>
                <a:spcPct val="90000"/>
              </a:lnSpc>
              <a:spcBef>
                <a:spcPts val="1000"/>
              </a:spcBef>
            </a:pPr>
            <a:r>
              <a:rPr lang="en-US" sz="2800" b="1" dirty="0" smtClean="0">
                <a:solidFill>
                  <a:srgbClr val="00B050"/>
                </a:solidFill>
                <a:latin typeface="Palatino Linotype" panose="02040502050505030304" pitchFamily="18" charset="0"/>
              </a:rPr>
              <a:t>True</a:t>
            </a:r>
          </a:p>
          <a:p>
            <a:pPr marL="228600" lvl="0" indent="-228600">
              <a:lnSpc>
                <a:spcPct val="90000"/>
              </a:lnSpc>
              <a:spcBef>
                <a:spcPts val="1000"/>
              </a:spcBef>
              <a:buFont typeface="Arial" panose="020B0604020202020204" pitchFamily="34" charset="0"/>
              <a:buChar char="•"/>
            </a:pPr>
            <a:r>
              <a:rPr lang="en-US" sz="1900" dirty="0" smtClean="0">
                <a:solidFill>
                  <a:srgbClr val="244A5F"/>
                </a:solidFill>
                <a:latin typeface="Palatino Linotype" panose="02040502050505030304" pitchFamily="18" charset="0"/>
              </a:rPr>
              <a:t>In </a:t>
            </a:r>
            <a:r>
              <a:rPr lang="en-US" sz="1900" dirty="0">
                <a:solidFill>
                  <a:srgbClr val="244A5F"/>
                </a:solidFill>
                <a:latin typeface="Palatino Linotype" panose="02040502050505030304" pitchFamily="18" charset="0"/>
              </a:rPr>
              <a:t>the </a:t>
            </a:r>
            <a:r>
              <a:rPr lang="en-US" sz="1900" b="1" dirty="0">
                <a:solidFill>
                  <a:srgbClr val="244A5F"/>
                </a:solidFill>
                <a:latin typeface="Palatino Linotype" panose="02040502050505030304" pitchFamily="18" charset="0"/>
              </a:rPr>
              <a:t>majority of circumstances </a:t>
            </a:r>
            <a:r>
              <a:rPr lang="en-US" sz="1900" dirty="0">
                <a:solidFill>
                  <a:srgbClr val="244A5F"/>
                </a:solidFill>
                <a:latin typeface="Palatino Linotype" panose="02040502050505030304" pitchFamily="18" charset="0"/>
              </a:rPr>
              <a:t>a teacher is required to first attempt one or more other forms of discipline before resorting to classroom </a:t>
            </a:r>
            <a:r>
              <a:rPr lang="en-US" sz="1900" dirty="0" smtClean="0">
                <a:solidFill>
                  <a:srgbClr val="244A5F"/>
                </a:solidFill>
                <a:latin typeface="Palatino Linotype" panose="02040502050505030304" pitchFamily="18" charset="0"/>
              </a:rPr>
              <a:t>exclusion</a:t>
            </a:r>
            <a:endParaRPr lang="en-US" sz="1900" dirty="0">
              <a:solidFill>
                <a:srgbClr val="244A5F"/>
              </a:solidFill>
              <a:latin typeface="Palatino Linotype" panose="02040502050505030304" pitchFamily="18" charset="0"/>
            </a:endParaRPr>
          </a:p>
          <a:p>
            <a:pPr marL="228600" lvl="0" indent="-228600">
              <a:lnSpc>
                <a:spcPct val="90000"/>
              </a:lnSpc>
              <a:spcBef>
                <a:spcPts val="1000"/>
              </a:spcBef>
              <a:buFont typeface="Arial" panose="020B0604020202020204" pitchFamily="34" charset="0"/>
              <a:buChar char="•"/>
            </a:pPr>
            <a:r>
              <a:rPr lang="en-US" sz="1900" dirty="0">
                <a:solidFill>
                  <a:srgbClr val="244A5F"/>
                </a:solidFill>
                <a:latin typeface="Palatino Linotype" panose="02040502050505030304" pitchFamily="18" charset="0"/>
              </a:rPr>
              <a:t>However, in </a:t>
            </a:r>
            <a:r>
              <a:rPr lang="en-US" sz="1900" i="1" dirty="0">
                <a:solidFill>
                  <a:srgbClr val="244A5F"/>
                </a:solidFill>
                <a:latin typeface="Palatino Linotype" panose="02040502050505030304" pitchFamily="18" charset="0"/>
              </a:rPr>
              <a:t>emergency circumstances </a:t>
            </a:r>
            <a:r>
              <a:rPr lang="en-US" sz="1900" dirty="0">
                <a:solidFill>
                  <a:srgbClr val="244A5F"/>
                </a:solidFill>
                <a:latin typeface="Palatino Linotype" panose="02040502050505030304" pitchFamily="18" charset="0"/>
              </a:rPr>
              <a:t>a teacher may immediately exclude a student.</a:t>
            </a:r>
          </a:p>
          <a:p>
            <a:pPr marL="228600" lvl="0" indent="-228600">
              <a:lnSpc>
                <a:spcPct val="90000"/>
              </a:lnSpc>
              <a:spcBef>
                <a:spcPts val="1000"/>
              </a:spcBef>
              <a:buFont typeface="Arial" panose="020B0604020202020204" pitchFamily="34" charset="0"/>
              <a:buChar char="•"/>
            </a:pPr>
            <a:r>
              <a:rPr lang="en-US" sz="1900" dirty="0">
                <a:solidFill>
                  <a:srgbClr val="244A5F"/>
                </a:solidFill>
                <a:latin typeface="Palatino Linotype" panose="02040502050505030304" pitchFamily="18" charset="0"/>
              </a:rPr>
              <a:t>Emergency circumstances are limited to rare instances when the student’s presence poses an immediate and continuing danger to other students or school personnel, or an immediate and continuing threat of material and substantial disruption of the educational process.</a:t>
            </a:r>
          </a:p>
          <a:p>
            <a:pPr marL="228600" lvl="0" indent="-228600">
              <a:lnSpc>
                <a:spcPct val="90000"/>
              </a:lnSpc>
              <a:spcBef>
                <a:spcPts val="1000"/>
              </a:spcBef>
              <a:buFont typeface="Arial" panose="020B0604020202020204" pitchFamily="34" charset="0"/>
              <a:buChar char="•"/>
            </a:pPr>
            <a:r>
              <a:rPr lang="en-US" sz="1900" dirty="0">
                <a:solidFill>
                  <a:srgbClr val="244A5F"/>
                </a:solidFill>
                <a:latin typeface="Palatino Linotype" panose="02040502050505030304" pitchFamily="18" charset="0"/>
              </a:rPr>
              <a:t>In emergency circumstances, the teacher must immediately notify the principal or </a:t>
            </a:r>
            <a:r>
              <a:rPr lang="en-US" sz="1900" dirty="0" smtClean="0">
                <a:solidFill>
                  <a:srgbClr val="244A5F"/>
                </a:solidFill>
                <a:latin typeface="Palatino Linotype" panose="02040502050505030304" pitchFamily="18" charset="0"/>
              </a:rPr>
              <a:t>designee, </a:t>
            </a:r>
            <a:r>
              <a:rPr lang="en-US" sz="1900" dirty="0">
                <a:solidFill>
                  <a:srgbClr val="244A5F"/>
                </a:solidFill>
                <a:latin typeface="Palatino Linotype" panose="02040502050505030304" pitchFamily="18" charset="0"/>
              </a:rPr>
              <a:t>and the principal or designee must meet with the student as soon as reasonably possible to administer appropriate discipline</a:t>
            </a:r>
            <a:r>
              <a:rPr lang="en-US" sz="1900" dirty="0" smtClean="0">
                <a:solidFill>
                  <a:srgbClr val="244A5F"/>
                </a:solidFill>
                <a:latin typeface="Palatino Linotype" panose="02040502050505030304" pitchFamily="18" charset="0"/>
              </a:rPr>
              <a:t>.</a:t>
            </a:r>
            <a:endParaRPr lang="en-US" sz="1900" dirty="0">
              <a:solidFill>
                <a:srgbClr val="244A5F"/>
              </a:solidFill>
              <a:latin typeface="Palatino Linotype" panose="02040502050505030304" pitchFamily="18" charset="0"/>
            </a:endParaRPr>
          </a:p>
        </p:txBody>
      </p:sp>
    </p:spTree>
    <p:extLst>
      <p:ext uri="{BB962C8B-B14F-4D97-AF65-F5344CB8AC3E}">
        <p14:creationId xmlns:p14="http://schemas.microsoft.com/office/powerpoint/2010/main" val="201588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1587222"/>
            <a:ext cx="9144000" cy="2387600"/>
          </a:xfrm>
        </p:spPr>
        <p:txBody>
          <a:bodyPr/>
          <a:lstStyle/>
          <a:p>
            <a:r>
              <a:rPr lang="en-US" dirty="0" smtClean="0"/>
              <a:t>Effective Implementation</a:t>
            </a:r>
            <a:endParaRPr lang="en-US" dirty="0"/>
          </a:p>
        </p:txBody>
      </p:sp>
    </p:spTree>
    <p:extLst>
      <p:ext uri="{BB962C8B-B14F-4D97-AF65-F5344CB8AC3E}">
        <p14:creationId xmlns:p14="http://schemas.microsoft.com/office/powerpoint/2010/main" val="64510232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Family Engagement </a:t>
            </a:r>
            <a:r>
              <a:rPr lang="en-US" dirty="0" smtClean="0"/>
              <a:t>and District Procedures</a:t>
            </a:r>
            <a:endParaRPr lang="en-US" dirty="0"/>
          </a:p>
        </p:txBody>
      </p:sp>
      <p:sp>
        <p:nvSpPr>
          <p:cNvPr id="5" name="Oval 4" descr="White " title="circle"/>
          <p:cNvSpPr/>
          <p:nvPr/>
        </p:nvSpPr>
        <p:spPr>
          <a:xfrm>
            <a:off x="1590806" y="3983276"/>
            <a:ext cx="782876" cy="77661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2" name="Diagram 1" title="4 box list with icons "/>
          <p:cNvGraphicFramePr/>
          <p:nvPr>
            <p:extLst/>
          </p:nvPr>
        </p:nvGraphicFramePr>
        <p:xfrm>
          <a:off x="1121079" y="1684751"/>
          <a:ext cx="10232721" cy="4409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81606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Discipline Procedures Review Strategies</a:t>
            </a:r>
            <a:endParaRPr lang="en-US" dirty="0"/>
          </a:p>
        </p:txBody>
      </p:sp>
      <p:sp>
        <p:nvSpPr>
          <p:cNvPr id="4" name="Content Placeholder 3"/>
          <p:cNvSpPr txBox="1">
            <a:spLocks noGrp="1"/>
          </p:cNvSpPr>
          <p:nvPr>
            <p:ph idx="1"/>
          </p:nvPr>
        </p:nvSpPr>
        <p:spPr>
          <a:xfrm>
            <a:off x="838200" y="1747838"/>
            <a:ext cx="9472448" cy="4299639"/>
          </a:xfrm>
          <a:prstGeom prst="rect">
            <a:avLst/>
          </a:prstGeom>
          <a:noFill/>
        </p:spPr>
        <p:txBody>
          <a:bodyPr wrap="square" rtlCol="0">
            <a:spAutoFit/>
          </a:bodyPr>
          <a:lstStyle/>
          <a:p>
            <a:pPr marL="0" indent="0">
              <a:buNone/>
            </a:pPr>
            <a:r>
              <a:rPr lang="en-US" sz="2400" b="1" dirty="0" smtClean="0"/>
              <a:t>Build trust with the families and the community</a:t>
            </a:r>
          </a:p>
          <a:p>
            <a:pPr>
              <a:spcBef>
                <a:spcPts val="0"/>
              </a:spcBef>
            </a:pPr>
            <a:r>
              <a:rPr lang="en-US" sz="2000" dirty="0" smtClean="0"/>
              <a:t>Establish cultural awareness of the entire community</a:t>
            </a:r>
          </a:p>
          <a:p>
            <a:pPr>
              <a:spcBef>
                <a:spcPts val="0"/>
              </a:spcBef>
            </a:pPr>
            <a:r>
              <a:rPr lang="en-US" sz="2000" dirty="0" smtClean="0"/>
              <a:t>Gain an understanding of histories between groups</a:t>
            </a:r>
          </a:p>
          <a:p>
            <a:pPr>
              <a:spcBef>
                <a:spcPts val="0"/>
              </a:spcBef>
            </a:pPr>
            <a:r>
              <a:rPr lang="en-US" sz="2000" dirty="0" smtClean="0"/>
              <a:t>Listen and respond respectfully</a:t>
            </a:r>
          </a:p>
          <a:p>
            <a:pPr marL="0" indent="0">
              <a:buNone/>
            </a:pPr>
            <a:r>
              <a:rPr lang="en-US" sz="2400" b="1" dirty="0" smtClean="0"/>
              <a:t>Create spaces for engagement and collaboration</a:t>
            </a:r>
          </a:p>
          <a:p>
            <a:pPr>
              <a:spcBef>
                <a:spcPts val="0"/>
              </a:spcBef>
            </a:pPr>
            <a:r>
              <a:rPr lang="en-US" sz="2000" dirty="0" smtClean="0"/>
              <a:t>Provide opportunities for diverse participation</a:t>
            </a:r>
          </a:p>
          <a:p>
            <a:pPr>
              <a:spcBef>
                <a:spcPts val="0"/>
              </a:spcBef>
            </a:pPr>
            <a:r>
              <a:rPr lang="en-US" sz="2000" dirty="0" smtClean="0"/>
              <a:t>Consider transportation and language accessibility</a:t>
            </a:r>
          </a:p>
          <a:p>
            <a:pPr>
              <a:spcBef>
                <a:spcPts val="0"/>
              </a:spcBef>
            </a:pPr>
            <a:r>
              <a:rPr lang="en-US" sz="2000" dirty="0" smtClean="0"/>
              <a:t>Promote open and honest discussion </a:t>
            </a:r>
          </a:p>
          <a:p>
            <a:pPr marL="0" lvl="0" indent="0">
              <a:buNone/>
            </a:pPr>
            <a:r>
              <a:rPr lang="en-US" sz="2400" b="1" dirty="0">
                <a:solidFill>
                  <a:srgbClr val="244A5F"/>
                </a:solidFill>
              </a:rPr>
              <a:t>Include school personnel</a:t>
            </a:r>
          </a:p>
          <a:p>
            <a:pPr lvl="0">
              <a:spcBef>
                <a:spcPts val="0"/>
              </a:spcBef>
            </a:pPr>
            <a:r>
              <a:rPr lang="en-US" sz="2000" dirty="0">
                <a:solidFill>
                  <a:srgbClr val="244A5F"/>
                </a:solidFill>
              </a:rPr>
              <a:t>Encourage participation from diverse viewpoints</a:t>
            </a:r>
          </a:p>
          <a:p>
            <a:pPr marL="0" lvl="0" indent="0">
              <a:buNone/>
            </a:pPr>
            <a:r>
              <a:rPr lang="en-US" sz="2400" b="1" dirty="0">
                <a:solidFill>
                  <a:srgbClr val="244A5F"/>
                </a:solidFill>
              </a:rPr>
              <a:t>Provide clear messaging and goals</a:t>
            </a:r>
          </a:p>
          <a:p>
            <a:pPr lvl="0">
              <a:spcBef>
                <a:spcPts val="0"/>
              </a:spcBef>
            </a:pPr>
            <a:r>
              <a:rPr lang="en-US" sz="2000" dirty="0">
                <a:solidFill>
                  <a:srgbClr val="244A5F"/>
                </a:solidFill>
              </a:rPr>
              <a:t>Provide agendas in advance and set timelines for follow-up</a:t>
            </a:r>
          </a:p>
          <a:p>
            <a:pPr lvl="0">
              <a:spcBef>
                <a:spcPts val="0"/>
              </a:spcBef>
            </a:pPr>
            <a:r>
              <a:rPr lang="en-US" sz="2000" dirty="0">
                <a:solidFill>
                  <a:srgbClr val="244A5F"/>
                </a:solidFill>
              </a:rPr>
              <a:t>Ensure consistent communication across all </a:t>
            </a:r>
            <a:r>
              <a:rPr lang="en-US" sz="2000" dirty="0" smtClean="0">
                <a:solidFill>
                  <a:srgbClr val="244A5F"/>
                </a:solidFill>
              </a:rPr>
              <a:t>groups</a:t>
            </a:r>
            <a:endParaRPr lang="en-US" sz="2000" dirty="0">
              <a:solidFill>
                <a:srgbClr val="244A5F"/>
              </a:solidFill>
            </a:endParaRPr>
          </a:p>
        </p:txBody>
      </p:sp>
      <p:sp>
        <p:nvSpPr>
          <p:cNvPr id="5" name="TextBox 4"/>
          <p:cNvSpPr txBox="1"/>
          <p:nvPr/>
        </p:nvSpPr>
        <p:spPr>
          <a:xfrm>
            <a:off x="9496622" y="5799010"/>
            <a:ext cx="1741039" cy="276999"/>
          </a:xfrm>
          <a:prstGeom prst="rect">
            <a:avLst/>
          </a:prstGeom>
          <a:noFill/>
        </p:spPr>
        <p:txBody>
          <a:bodyPr wrap="square" rtlCol="0">
            <a:spAutoFit/>
          </a:bodyPr>
          <a:lstStyle/>
          <a:p>
            <a:r>
              <a:rPr lang="en-US" sz="1200" dirty="0" smtClean="0">
                <a:latin typeface="Palatino Linotype" panose="02040502050505030304" pitchFamily="18" charset="0"/>
              </a:rPr>
              <a:t>(Davis, 2017)</a:t>
            </a:r>
            <a:endParaRPr lang="en-US" sz="1200" dirty="0">
              <a:latin typeface="Palatino Linotype" panose="02040502050505030304" pitchFamily="18" charset="0"/>
            </a:endParaRPr>
          </a:p>
        </p:txBody>
      </p:sp>
    </p:spTree>
    <p:extLst>
      <p:ext uri="{BB962C8B-B14F-4D97-AF65-F5344CB8AC3E}">
        <p14:creationId xmlns:p14="http://schemas.microsoft.com/office/powerpoint/2010/main" val="350429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Research-Based Framework:</a:t>
            </a:r>
            <a:br>
              <a:rPr lang="en-US" dirty="0" smtClean="0"/>
            </a:br>
            <a:r>
              <a:rPr lang="en-US" dirty="0" smtClean="0"/>
              <a:t>Equity in School Discipline</a:t>
            </a:r>
            <a:endParaRPr lang="en-US" dirty="0"/>
          </a:p>
        </p:txBody>
      </p:sp>
      <p:pic>
        <p:nvPicPr>
          <p:cNvPr id="7" name="Picture 6" descr="Research based framework table:&#10;Prevention: Supportive Relationships, Bias Aware Classrooms and Respectful School Environments, Academic Rigor, Culturally Relevant and Responsive Teaching, and Opportunities for Learning and Correcting Behavior. Intervention: Data-based Inquiry for Equity, Problem-Solving Approaches to Discipline, Inclusion of Student and Family Voice on Conflicts' Causes and Solutions, and Reintegration of Students after Conflict or Absence.&#10;Prevention AND intervention: Multi-tiered system of supports"/>
          <p:cNvPicPr>
            <a:picLocks noChangeAspect="1"/>
          </p:cNvPicPr>
          <p:nvPr/>
        </p:nvPicPr>
        <p:blipFill>
          <a:blip r:embed="rId3"/>
          <a:stretch>
            <a:fillRect/>
          </a:stretch>
        </p:blipFill>
        <p:spPr>
          <a:xfrm>
            <a:off x="2275909" y="1747838"/>
            <a:ext cx="7440865" cy="4172640"/>
          </a:xfrm>
          <a:prstGeom prst="rect">
            <a:avLst/>
          </a:prstGeom>
        </p:spPr>
      </p:pic>
      <p:sp>
        <p:nvSpPr>
          <p:cNvPr id="5" name="TextBox 4"/>
          <p:cNvSpPr txBox="1"/>
          <p:nvPr/>
        </p:nvSpPr>
        <p:spPr>
          <a:xfrm>
            <a:off x="4405620" y="5856366"/>
            <a:ext cx="3380759" cy="276999"/>
          </a:xfrm>
          <a:prstGeom prst="rect">
            <a:avLst/>
          </a:prstGeom>
          <a:noFill/>
        </p:spPr>
        <p:txBody>
          <a:bodyPr wrap="square" rtlCol="0">
            <a:spAutoFit/>
          </a:bodyPr>
          <a:lstStyle/>
          <a:p>
            <a:r>
              <a:rPr lang="en-US" sz="1200" dirty="0" smtClean="0">
                <a:latin typeface="Palatino Linotype" panose="02040502050505030304" pitchFamily="18" charset="0"/>
              </a:rPr>
              <a:t>(Gregory</a:t>
            </a:r>
            <a:r>
              <a:rPr lang="en-US" sz="1200" dirty="0">
                <a:latin typeface="Palatino Linotype" panose="02040502050505030304" pitchFamily="18" charset="0"/>
              </a:rPr>
              <a:t>, </a:t>
            </a:r>
            <a:r>
              <a:rPr lang="en-US" sz="1200" dirty="0" err="1" smtClean="0">
                <a:latin typeface="Palatino Linotype" panose="02040502050505030304" pitchFamily="18" charset="0"/>
              </a:rPr>
              <a:t>Skiba</a:t>
            </a:r>
            <a:r>
              <a:rPr lang="en-US" sz="1200" dirty="0">
                <a:latin typeface="Palatino Linotype" panose="02040502050505030304" pitchFamily="18" charset="0"/>
              </a:rPr>
              <a:t>, </a:t>
            </a:r>
            <a:r>
              <a:rPr lang="en-US" sz="1200" dirty="0" smtClean="0">
                <a:latin typeface="Palatino Linotype" panose="02040502050505030304" pitchFamily="18" charset="0"/>
              </a:rPr>
              <a:t>&amp; </a:t>
            </a:r>
            <a:r>
              <a:rPr lang="en-US" sz="1200" dirty="0" err="1">
                <a:latin typeface="Palatino Linotype" panose="02040502050505030304" pitchFamily="18" charset="0"/>
              </a:rPr>
              <a:t>Mediratta</a:t>
            </a:r>
            <a:r>
              <a:rPr lang="en-US" sz="1200" dirty="0">
                <a:latin typeface="Palatino Linotype" panose="02040502050505030304" pitchFamily="18" charset="0"/>
              </a:rPr>
              <a:t>, </a:t>
            </a:r>
            <a:r>
              <a:rPr lang="en-US" sz="1200" dirty="0" smtClean="0">
                <a:latin typeface="Palatino Linotype" panose="02040502050505030304" pitchFamily="18" charset="0"/>
              </a:rPr>
              <a:t>2017, </a:t>
            </a:r>
            <a:r>
              <a:rPr lang="en-US" sz="1200" dirty="0">
                <a:latin typeface="Palatino Linotype" panose="02040502050505030304" pitchFamily="18" charset="0"/>
              </a:rPr>
              <a:t>p. </a:t>
            </a:r>
            <a:r>
              <a:rPr lang="en-US" sz="1200" dirty="0" smtClean="0">
                <a:latin typeface="Palatino Linotype" panose="02040502050505030304" pitchFamily="18" charset="0"/>
              </a:rPr>
              <a:t>255.)</a:t>
            </a:r>
            <a:endParaRPr lang="en-US" sz="1200" dirty="0">
              <a:latin typeface="Palatino Linotype" panose="02040502050505030304" pitchFamily="18" charset="0"/>
            </a:endParaRPr>
          </a:p>
        </p:txBody>
      </p:sp>
    </p:spTree>
    <p:extLst>
      <p:ext uri="{BB962C8B-B14F-4D97-AF65-F5344CB8AC3E}">
        <p14:creationId xmlns:p14="http://schemas.microsoft.com/office/powerpoint/2010/main" val="37811688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Stages</a:t>
            </a:r>
            <a:endParaRPr lang="en-US" dirty="0"/>
          </a:p>
        </p:txBody>
      </p:sp>
      <p:sp>
        <p:nvSpPr>
          <p:cNvPr id="11" name="Rounded Rectangle 10"/>
          <p:cNvSpPr/>
          <p:nvPr/>
        </p:nvSpPr>
        <p:spPr>
          <a:xfrm>
            <a:off x="2187217" y="1957830"/>
            <a:ext cx="1586039" cy="2281954"/>
          </a:xfrm>
          <a:prstGeom prst="roundRect">
            <a:avLst/>
          </a:prstGeom>
          <a:solidFill>
            <a:srgbClr val="3A6983"/>
          </a:solidFill>
          <a:ln w="15875" cap="flat" cmpd="sng" algn="ctr">
            <a:solidFill>
              <a:srgbClr val="3A6983">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Palatino Linotype" panose="02040502050505030304" pitchFamily="18" charset="0"/>
              </a:rPr>
              <a:t>Exploration</a:t>
            </a:r>
          </a:p>
        </p:txBody>
      </p:sp>
      <p:sp>
        <p:nvSpPr>
          <p:cNvPr id="12" name="Rounded Rectangle 11"/>
          <p:cNvSpPr/>
          <p:nvPr/>
        </p:nvSpPr>
        <p:spPr>
          <a:xfrm>
            <a:off x="4144142" y="1968619"/>
            <a:ext cx="1586039" cy="2281954"/>
          </a:xfrm>
          <a:prstGeom prst="roundRect">
            <a:avLst/>
          </a:prstGeom>
          <a:solidFill>
            <a:srgbClr val="3A6983"/>
          </a:solidFill>
          <a:ln w="15875" cap="flat" cmpd="sng" algn="ctr">
            <a:solidFill>
              <a:srgbClr val="3A6983">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Palatino Linotype" panose="02040502050505030304" pitchFamily="18" charset="0"/>
              </a:rPr>
              <a:t>Installation</a:t>
            </a:r>
          </a:p>
        </p:txBody>
      </p:sp>
      <p:sp>
        <p:nvSpPr>
          <p:cNvPr id="13" name="Rounded Rectangle 12"/>
          <p:cNvSpPr/>
          <p:nvPr/>
        </p:nvSpPr>
        <p:spPr>
          <a:xfrm>
            <a:off x="6101067" y="1968619"/>
            <a:ext cx="1586039" cy="2281954"/>
          </a:xfrm>
          <a:prstGeom prst="roundRect">
            <a:avLst/>
          </a:prstGeom>
          <a:solidFill>
            <a:srgbClr val="3A6983"/>
          </a:solidFill>
          <a:ln w="15875" cap="flat" cmpd="sng" algn="ctr">
            <a:solidFill>
              <a:srgbClr val="3A6983">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Palatino Linotype" panose="02040502050505030304" pitchFamily="18" charset="0"/>
              </a:rPr>
              <a:t>Initial</a:t>
            </a:r>
          </a:p>
        </p:txBody>
      </p:sp>
      <p:sp>
        <p:nvSpPr>
          <p:cNvPr id="14" name="Rounded Rectangle 13"/>
          <p:cNvSpPr/>
          <p:nvPr/>
        </p:nvSpPr>
        <p:spPr>
          <a:xfrm>
            <a:off x="8057992" y="1968619"/>
            <a:ext cx="1586039" cy="2281954"/>
          </a:xfrm>
          <a:prstGeom prst="roundRect">
            <a:avLst/>
          </a:prstGeom>
          <a:solidFill>
            <a:srgbClr val="3A6983"/>
          </a:solidFill>
          <a:ln w="15875" cap="flat" cmpd="sng" algn="ctr">
            <a:solidFill>
              <a:srgbClr val="3A6983">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Palatino Linotype" panose="02040502050505030304" pitchFamily="18" charset="0"/>
              </a:rPr>
              <a:t>Full</a:t>
            </a:r>
          </a:p>
        </p:txBody>
      </p:sp>
      <p:sp>
        <p:nvSpPr>
          <p:cNvPr id="15" name="Left-Right Arrow 14" descr="Decorative Figure" title="Decorative Figure"/>
          <p:cNvSpPr/>
          <p:nvPr/>
        </p:nvSpPr>
        <p:spPr>
          <a:xfrm>
            <a:off x="3702598" y="2983782"/>
            <a:ext cx="539319" cy="303464"/>
          </a:xfrm>
          <a:prstGeom prst="leftRightArrow">
            <a:avLst/>
          </a:prstGeom>
          <a:solidFill>
            <a:sysClr val="window" lastClr="FFFFFF"/>
          </a:solidFill>
          <a:ln w="15875" cap="flat" cmpd="sng" algn="ctr">
            <a:solidFill>
              <a:srgbClr val="3A6983">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6" name="Left-Right Arrow 15" descr="Decorative Figure" title="Decorative Figure"/>
          <p:cNvSpPr/>
          <p:nvPr/>
        </p:nvSpPr>
        <p:spPr>
          <a:xfrm>
            <a:off x="7609116" y="2983782"/>
            <a:ext cx="539319" cy="303464"/>
          </a:xfrm>
          <a:prstGeom prst="leftRightArrow">
            <a:avLst/>
          </a:prstGeom>
          <a:solidFill>
            <a:sysClr val="window" lastClr="FFFFFF"/>
          </a:solidFill>
          <a:ln w="15875" cap="flat" cmpd="sng" algn="ctr">
            <a:solidFill>
              <a:srgbClr val="3A6983">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7" name="Left-Right Arrow 16" descr="Decorative Figure" title="Decorative Figure"/>
          <p:cNvSpPr/>
          <p:nvPr/>
        </p:nvSpPr>
        <p:spPr>
          <a:xfrm>
            <a:off x="5659523" y="2983782"/>
            <a:ext cx="539319" cy="303464"/>
          </a:xfrm>
          <a:prstGeom prst="leftRightArrow">
            <a:avLst/>
          </a:prstGeom>
          <a:solidFill>
            <a:sysClr val="window" lastClr="FFFFFF"/>
          </a:solidFill>
          <a:ln w="15875" cap="flat" cmpd="sng" algn="ctr">
            <a:solidFill>
              <a:srgbClr val="3A6983">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a typeface="+mn-ea"/>
              <a:cs typeface="+mn-cs"/>
            </a:endParaRPr>
          </a:p>
        </p:txBody>
      </p:sp>
      <p:sp>
        <p:nvSpPr>
          <p:cNvPr id="18" name="Rectangle 17"/>
          <p:cNvSpPr/>
          <p:nvPr/>
        </p:nvSpPr>
        <p:spPr>
          <a:xfrm>
            <a:off x="1757129" y="4616857"/>
            <a:ext cx="8883426" cy="1319336"/>
          </a:xfrm>
          <a:prstGeom prst="rect">
            <a:avLst/>
          </a:prstGeom>
          <a:solidFill>
            <a:schemeClr val="bg2"/>
          </a:solidFill>
        </p:spPr>
        <p:txBody>
          <a:bodyPr wrap="square">
            <a:spAutoFit/>
          </a:bodyPr>
          <a:lstStyle/>
          <a:p>
            <a:pPr lvl="0" defTabSz="457200">
              <a:defRPr/>
            </a:pPr>
            <a:r>
              <a:rPr lang="en-US" sz="2000" dirty="0">
                <a:solidFill>
                  <a:schemeClr val="accent2"/>
                </a:solidFill>
                <a:latin typeface="Palatino Linotype" panose="02040502050505030304" pitchFamily="18" charset="0"/>
              </a:rPr>
              <a:t>“It is clear that implementation is not an event, but a process, involving </a:t>
            </a:r>
            <a:r>
              <a:rPr lang="en-US" sz="2000" dirty="0" smtClean="0">
                <a:solidFill>
                  <a:schemeClr val="accent2"/>
                </a:solidFill>
                <a:latin typeface="Palatino Linotype" panose="02040502050505030304" pitchFamily="18" charset="0"/>
              </a:rPr>
              <a:t>multiple decisions</a:t>
            </a:r>
            <a:r>
              <a:rPr lang="en-US" sz="2000" dirty="0">
                <a:solidFill>
                  <a:schemeClr val="accent2"/>
                </a:solidFill>
                <a:latin typeface="Palatino Linotype" panose="02040502050505030304" pitchFamily="18" charset="0"/>
              </a:rPr>
              <a:t>, actions, and corrections to </a:t>
            </a:r>
            <a:r>
              <a:rPr lang="en-US" sz="2000" dirty="0" smtClean="0">
                <a:solidFill>
                  <a:schemeClr val="accent2"/>
                </a:solidFill>
                <a:latin typeface="Palatino Linotype" panose="02040502050505030304" pitchFamily="18" charset="0"/>
              </a:rPr>
              <a:t>change the </a:t>
            </a:r>
            <a:r>
              <a:rPr lang="en-US" sz="2000" dirty="0">
                <a:solidFill>
                  <a:schemeClr val="accent2"/>
                </a:solidFill>
                <a:latin typeface="Palatino Linotype" panose="02040502050505030304" pitchFamily="18" charset="0"/>
              </a:rPr>
              <a:t>structures and conditions through </a:t>
            </a:r>
            <a:r>
              <a:rPr lang="en-US" sz="2000" dirty="0" smtClean="0">
                <a:solidFill>
                  <a:schemeClr val="accent2"/>
                </a:solidFill>
                <a:latin typeface="Palatino Linotype" panose="02040502050505030304" pitchFamily="18" charset="0"/>
              </a:rPr>
              <a:t>which organizations </a:t>
            </a:r>
            <a:r>
              <a:rPr lang="en-US" sz="2000" dirty="0">
                <a:solidFill>
                  <a:schemeClr val="accent2"/>
                </a:solidFill>
                <a:latin typeface="Palatino Linotype" panose="02040502050505030304" pitchFamily="18" charset="0"/>
              </a:rPr>
              <a:t>and systems support and </a:t>
            </a:r>
            <a:r>
              <a:rPr lang="en-US" sz="2000" dirty="0" smtClean="0">
                <a:solidFill>
                  <a:schemeClr val="accent2"/>
                </a:solidFill>
                <a:latin typeface="Palatino Linotype" panose="02040502050505030304" pitchFamily="18" charset="0"/>
              </a:rPr>
              <a:t>promote new </a:t>
            </a:r>
            <a:r>
              <a:rPr lang="en-US" sz="2000" dirty="0">
                <a:solidFill>
                  <a:schemeClr val="accent2"/>
                </a:solidFill>
                <a:latin typeface="Palatino Linotype" panose="02040502050505030304" pitchFamily="18" charset="0"/>
              </a:rPr>
              <a:t>program models, innovations, </a:t>
            </a:r>
            <a:r>
              <a:rPr lang="en-US" sz="2000" dirty="0" smtClean="0">
                <a:solidFill>
                  <a:schemeClr val="accent2"/>
                </a:solidFill>
                <a:latin typeface="Palatino Linotype" panose="02040502050505030304" pitchFamily="18" charset="0"/>
              </a:rPr>
              <a:t>and initiatives.”</a:t>
            </a:r>
            <a:r>
              <a:rPr kumimoji="0" lang="en-US" sz="2000" b="0" i="0" u="none" strike="noStrike" kern="1200" cap="none" spc="0" normalizeH="0" baseline="0" noProof="0" dirty="0" smtClean="0">
                <a:ln>
                  <a:noFill/>
                </a:ln>
                <a:solidFill>
                  <a:schemeClr val="accent2"/>
                </a:solidFill>
                <a:effectLst/>
                <a:uLnTx/>
                <a:uFillTx/>
                <a:latin typeface="Palatino Linotype" panose="02040502050505030304" pitchFamily="18" charset="0"/>
              </a:rPr>
              <a:t>— </a:t>
            </a:r>
            <a:r>
              <a:rPr kumimoji="0" lang="en-US" sz="2000" b="0" i="0" u="none" strike="noStrike" kern="1200" cap="none" spc="0" normalizeH="0" baseline="0" noProof="0" dirty="0">
                <a:ln>
                  <a:noFill/>
                </a:ln>
                <a:solidFill>
                  <a:schemeClr val="accent2"/>
                </a:solidFill>
                <a:effectLst/>
                <a:uLnTx/>
                <a:uFillTx/>
                <a:latin typeface="Palatino Linotype" panose="02040502050505030304" pitchFamily="18" charset="0"/>
              </a:rPr>
              <a:t>Metz &amp; Bartley, 2012</a:t>
            </a:r>
          </a:p>
        </p:txBody>
      </p:sp>
    </p:spTree>
    <p:extLst>
      <p:ext uri="{BB962C8B-B14F-4D97-AF65-F5344CB8AC3E}">
        <p14:creationId xmlns:p14="http://schemas.microsoft.com/office/powerpoint/2010/main" val="391902580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Iterative Processes </a:t>
            </a:r>
            <a:endParaRPr lang="en-US" dirty="0"/>
          </a:p>
        </p:txBody>
      </p:sp>
      <p:pic>
        <p:nvPicPr>
          <p:cNvPr id="4" name="Picture 3" descr="Graphic" title="Graphic"/>
          <p:cNvPicPr>
            <a:picLocks noChangeAspect="1"/>
          </p:cNvPicPr>
          <p:nvPr/>
        </p:nvPicPr>
        <p:blipFill>
          <a:blip r:embed="rId3"/>
          <a:stretch>
            <a:fillRect/>
          </a:stretch>
        </p:blipFill>
        <p:spPr>
          <a:xfrm>
            <a:off x="1892090" y="2049383"/>
            <a:ext cx="7504826" cy="3109229"/>
          </a:xfrm>
          <a:prstGeom prst="rect">
            <a:avLst/>
          </a:prstGeom>
        </p:spPr>
      </p:pic>
      <p:sp>
        <p:nvSpPr>
          <p:cNvPr id="5" name="TextBox 4"/>
          <p:cNvSpPr txBox="1"/>
          <p:nvPr/>
        </p:nvSpPr>
        <p:spPr>
          <a:xfrm>
            <a:off x="6453382" y="5158612"/>
            <a:ext cx="3401488" cy="246221"/>
          </a:xfrm>
          <a:prstGeom prst="rect">
            <a:avLst/>
          </a:prstGeom>
          <a:noFill/>
        </p:spPr>
        <p:txBody>
          <a:bodyPr wrap="square" rtlCol="0">
            <a:spAutoFit/>
          </a:bodyPr>
          <a:lstStyle/>
          <a:p>
            <a:r>
              <a:rPr lang="en-US" sz="1000" dirty="0">
                <a:latin typeface="Palatino Linotype" panose="02040502050505030304" pitchFamily="18" charset="0"/>
              </a:rPr>
              <a:t>Image from sisep.fpg.unc.edu CC BY-NC-ND</a:t>
            </a:r>
          </a:p>
        </p:txBody>
      </p:sp>
    </p:spTree>
    <p:extLst>
      <p:ext uri="{BB962C8B-B14F-4D97-AF65-F5344CB8AC3E}">
        <p14:creationId xmlns:p14="http://schemas.microsoft.com/office/powerpoint/2010/main" val="2985274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Discipline Continuum</a:t>
            </a:r>
            <a:endParaRPr lang="en-US" dirty="0"/>
          </a:p>
        </p:txBody>
      </p:sp>
      <p:pic>
        <p:nvPicPr>
          <p:cNvPr id="5" name="Picture 4" descr="Graphic" title="Graphic"/>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6527" y="1603332"/>
            <a:ext cx="8218946" cy="4448286"/>
          </a:xfrm>
          <a:prstGeom prst="rect">
            <a:avLst/>
          </a:prstGeom>
        </p:spPr>
      </p:pic>
      <p:sp>
        <p:nvSpPr>
          <p:cNvPr id="6" name="TextBox 5"/>
          <p:cNvSpPr txBox="1"/>
          <p:nvPr/>
        </p:nvSpPr>
        <p:spPr>
          <a:xfrm>
            <a:off x="2677548" y="2283958"/>
            <a:ext cx="2847831" cy="461665"/>
          </a:xfrm>
          <a:prstGeom prst="rect">
            <a:avLst/>
          </a:prstGeom>
          <a:noFill/>
        </p:spPr>
        <p:txBody>
          <a:bodyPr wrap="none" rtlCol="0">
            <a:spAutoFit/>
          </a:bodyPr>
          <a:lstStyle/>
          <a:p>
            <a:r>
              <a:rPr lang="en-US" sz="2400" b="1" dirty="0" smtClean="0">
                <a:latin typeface="Palatino Linotype" panose="02040502050505030304" pitchFamily="18" charset="0"/>
              </a:rPr>
              <a:t>Selection (Teacher)</a:t>
            </a:r>
            <a:endParaRPr lang="en-US" sz="2400" b="1" dirty="0">
              <a:latin typeface="Palatino Linotype" panose="02040502050505030304" pitchFamily="18" charset="0"/>
            </a:endParaRPr>
          </a:p>
        </p:txBody>
      </p:sp>
      <p:sp>
        <p:nvSpPr>
          <p:cNvPr id="7" name="TextBox 6"/>
          <p:cNvSpPr txBox="1"/>
          <p:nvPr/>
        </p:nvSpPr>
        <p:spPr>
          <a:xfrm>
            <a:off x="6646136" y="2283958"/>
            <a:ext cx="3251211" cy="461665"/>
          </a:xfrm>
          <a:prstGeom prst="rect">
            <a:avLst/>
          </a:prstGeom>
          <a:noFill/>
        </p:spPr>
        <p:txBody>
          <a:bodyPr wrap="none" rtlCol="0">
            <a:spAutoFit/>
          </a:bodyPr>
          <a:lstStyle/>
          <a:p>
            <a:r>
              <a:rPr lang="en-US" sz="2400" b="1" dirty="0" smtClean="0">
                <a:latin typeface="Palatino Linotype" panose="02040502050505030304" pitchFamily="18" charset="0"/>
              </a:rPr>
              <a:t>Processing (Principal)</a:t>
            </a:r>
            <a:endParaRPr lang="en-US" sz="2400" b="1" dirty="0">
              <a:latin typeface="Palatino Linotype" panose="02040502050505030304" pitchFamily="18" charset="0"/>
            </a:endParaRPr>
          </a:p>
        </p:txBody>
      </p:sp>
      <p:sp>
        <p:nvSpPr>
          <p:cNvPr id="11" name="Down Arrow 10" descr="Graphaic&#10;" title="Graphic"/>
          <p:cNvSpPr/>
          <p:nvPr/>
        </p:nvSpPr>
        <p:spPr>
          <a:xfrm>
            <a:off x="1864918" y="2256947"/>
            <a:ext cx="484632" cy="123585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descr="Graphic" title="Graphic"/>
          <p:cNvSpPr/>
          <p:nvPr/>
        </p:nvSpPr>
        <p:spPr>
          <a:xfrm>
            <a:off x="5853378" y="2256947"/>
            <a:ext cx="484632" cy="64493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318945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882869" y="1655050"/>
            <a:ext cx="9276430" cy="4499808"/>
          </a:xfrm>
        </p:spPr>
        <p:txBody>
          <a:bodyPr>
            <a:normAutofit/>
          </a:bodyPr>
          <a:lstStyle/>
          <a:p>
            <a:pPr marL="457200" indent="-457200">
              <a:buNone/>
            </a:pPr>
            <a:r>
              <a:rPr lang="en-US" sz="1200" dirty="0"/>
              <a:t>Anyon, Y., Jenson, J. M., </a:t>
            </a:r>
            <a:r>
              <a:rPr lang="en-US" sz="1200" dirty="0" err="1"/>
              <a:t>Altschul</a:t>
            </a:r>
            <a:r>
              <a:rPr lang="en-US" sz="1200" dirty="0"/>
              <a:t>, I., Farrar, J., McQueen, J., Greer, E., Downing, B., &amp; Simmons, J. (2014). The persistent effect of race and the promise of alternatives to suspension in school discipline outcomes. </a:t>
            </a:r>
            <a:r>
              <a:rPr lang="en-US" sz="1200" i="1" dirty="0"/>
              <a:t>Children and Youth Services Review</a:t>
            </a:r>
            <a:r>
              <a:rPr lang="en-US" sz="1200" dirty="0"/>
              <a:t>, 44, 379–386</a:t>
            </a:r>
            <a:r>
              <a:rPr lang="en-US" sz="1200" dirty="0" smtClean="0"/>
              <a:t>.</a:t>
            </a:r>
          </a:p>
          <a:p>
            <a:pPr marL="457200" indent="-457200">
              <a:buNone/>
            </a:pPr>
            <a:r>
              <a:rPr lang="en-US" sz="1200" dirty="0" smtClean="0"/>
              <a:t>Bal</a:t>
            </a:r>
            <a:r>
              <a:rPr lang="en-US" sz="1200" dirty="0"/>
              <a:t>, A., Schrader, E. M., </a:t>
            </a:r>
            <a:r>
              <a:rPr lang="en-US" sz="1200" dirty="0" err="1"/>
              <a:t>Afacan</a:t>
            </a:r>
            <a:r>
              <a:rPr lang="en-US" sz="1200" dirty="0"/>
              <a:t>, K., &amp; </a:t>
            </a:r>
            <a:r>
              <a:rPr lang="en-US" sz="1200" dirty="0" err="1"/>
              <a:t>Mawene</a:t>
            </a:r>
            <a:r>
              <a:rPr lang="en-US" sz="1200" dirty="0"/>
              <a:t>, D. (2016). Using learning labs for culturally responsive positive behavioral interventions and supports. </a:t>
            </a:r>
            <a:r>
              <a:rPr lang="en-US" sz="1200" i="1" dirty="0"/>
              <a:t>Intervention in School and Clinic</a:t>
            </a:r>
            <a:r>
              <a:rPr lang="en-US" sz="1200" dirty="0"/>
              <a:t>, 52, 122–128</a:t>
            </a:r>
            <a:r>
              <a:rPr lang="en-US" sz="1200" dirty="0" smtClean="0"/>
              <a:t>.</a:t>
            </a:r>
          </a:p>
          <a:p>
            <a:pPr marL="457200" indent="-457200">
              <a:buNone/>
            </a:pPr>
            <a:r>
              <a:rPr lang="en-US" sz="1200" dirty="0" err="1" smtClean="0"/>
              <a:t>Borgmeier</a:t>
            </a:r>
            <a:r>
              <a:rPr lang="en-US" sz="1200" dirty="0" smtClean="0"/>
              <a:t>, C. (2018).  </a:t>
            </a:r>
            <a:r>
              <a:rPr lang="en-US" sz="1200" i="1" dirty="0" smtClean="0"/>
              <a:t>Understanding and supporting Students with Challenging Behavior: Building Capacity in Teachers and Schools </a:t>
            </a:r>
            <a:r>
              <a:rPr lang="en-US" sz="1200" dirty="0" smtClean="0"/>
              <a:t>[PowerPoint slides]. Retrieved </a:t>
            </a:r>
            <a:r>
              <a:rPr lang="en-US" sz="1200" dirty="0"/>
              <a:t>from </a:t>
            </a:r>
            <a:r>
              <a:rPr lang="en-US" sz="1200" dirty="0">
                <a:hlinkClick r:id="rId3"/>
              </a:rPr>
              <a:t>http://</a:t>
            </a:r>
            <a:r>
              <a:rPr lang="en-US" sz="1200" dirty="0" smtClean="0">
                <a:hlinkClick r:id="rId3"/>
              </a:rPr>
              <a:t>www.oregonrti.org/copy-of-resources-handouts-annual-conference-april-2018</a:t>
            </a:r>
            <a:endParaRPr lang="en-US" sz="1200" dirty="0" smtClean="0"/>
          </a:p>
          <a:p>
            <a:pPr marL="457200" indent="-457200">
              <a:buNone/>
            </a:pPr>
            <a:r>
              <a:rPr lang="en-US" sz="1200" dirty="0" smtClean="0"/>
              <a:t>Bradshaw</a:t>
            </a:r>
            <a:r>
              <a:rPr lang="en-US" sz="1200" dirty="0"/>
              <a:t>, C. P., Mitchell, M. M., </a:t>
            </a:r>
            <a:r>
              <a:rPr lang="en-US" sz="1200" dirty="0" err="1"/>
              <a:t>O'brennan</a:t>
            </a:r>
            <a:r>
              <a:rPr lang="en-US" sz="1200" dirty="0"/>
              <a:t>, L. M., &amp; Leaf, P. J. (2010). Multilevel exploration of factors contributing to the overrepresentation of black students in office disciplinary referrals. </a:t>
            </a:r>
            <a:r>
              <a:rPr lang="en-US" sz="1200" i="1" dirty="0"/>
              <a:t>Journal of Educational Psychology</a:t>
            </a:r>
            <a:r>
              <a:rPr lang="en-US" sz="1200" dirty="0"/>
              <a:t>, </a:t>
            </a:r>
            <a:r>
              <a:rPr lang="en-US" sz="1200" dirty="0" smtClean="0"/>
              <a:t>102, </a:t>
            </a:r>
            <a:r>
              <a:rPr lang="en-US" sz="1200" dirty="0"/>
              <a:t>508</a:t>
            </a:r>
            <a:r>
              <a:rPr lang="en-US" sz="1200" dirty="0" smtClean="0"/>
              <a:t>.</a:t>
            </a:r>
          </a:p>
          <a:p>
            <a:pPr marL="457200" indent="-457200">
              <a:buNone/>
            </a:pPr>
            <a:r>
              <a:rPr lang="en-US" sz="1200" dirty="0" smtClean="0"/>
              <a:t>Cook</a:t>
            </a:r>
            <a:r>
              <a:rPr lang="en-US" sz="1200" dirty="0"/>
              <a:t>, C. R., Duong, M. T., McIntosh, K., Fiat, A. E., Larson, M., Pullmann, M. D., &amp; McGinnis, J. (2018). Addressing discipline disparities for Black male students: Linking malleable root causes to feasible and effective practices. </a:t>
            </a:r>
            <a:r>
              <a:rPr lang="en-US" sz="1200" i="1" dirty="0"/>
              <a:t>School Psychology Review</a:t>
            </a:r>
            <a:r>
              <a:rPr lang="en-US" sz="1200" dirty="0"/>
              <a:t>, 47, 135-152</a:t>
            </a:r>
            <a:r>
              <a:rPr lang="en-US" sz="1200" dirty="0" smtClean="0"/>
              <a:t>.</a:t>
            </a:r>
          </a:p>
          <a:p>
            <a:pPr marL="457200" indent="-457200">
              <a:buNone/>
            </a:pPr>
            <a:r>
              <a:rPr lang="en-US" sz="1200" dirty="0"/>
              <a:t>Curran, F. C. (2016). Estimating the effect of state zero tolerance laws on exclusionary discipline, racial discipline gaps, and student behavior. </a:t>
            </a:r>
            <a:r>
              <a:rPr lang="en-US" sz="1200" i="1" dirty="0"/>
              <a:t>Educational Evaluation and Policy Analysis</a:t>
            </a:r>
            <a:r>
              <a:rPr lang="en-US" sz="1200" dirty="0"/>
              <a:t>, 38, 647–668</a:t>
            </a:r>
            <a:r>
              <a:rPr lang="en-US" sz="1200" dirty="0" smtClean="0"/>
              <a:t>.</a:t>
            </a:r>
          </a:p>
          <a:p>
            <a:pPr marL="457200" indent="-457200">
              <a:buNone/>
            </a:pPr>
            <a:r>
              <a:rPr lang="en-US" sz="1200" dirty="0"/>
              <a:t>Davis, C. R. (2017). " Why Are the Black Kids Being Suspended?" An Examination of a School District's Efforts to Reform a Faulty Suspension Policy Through Community Conversations. </a:t>
            </a:r>
            <a:r>
              <a:rPr lang="en-US" sz="1200" i="1" dirty="0"/>
              <a:t>School Community Journal</a:t>
            </a:r>
            <a:r>
              <a:rPr lang="en-US" sz="1200" dirty="0"/>
              <a:t>, </a:t>
            </a:r>
            <a:r>
              <a:rPr lang="en-US" sz="1200" dirty="0" smtClean="0"/>
              <a:t>27, </a:t>
            </a:r>
            <a:r>
              <a:rPr lang="en-US" sz="1200" dirty="0"/>
              <a:t>159.</a:t>
            </a:r>
          </a:p>
          <a:p>
            <a:pPr marL="457200" indent="-457200">
              <a:buNone/>
            </a:pPr>
            <a:r>
              <a:rPr lang="en-US" sz="1200" dirty="0" smtClean="0"/>
              <a:t>Gilliam</a:t>
            </a:r>
            <a:r>
              <a:rPr lang="en-US" sz="1200" dirty="0"/>
              <a:t>, W. S., Maupin, A. N., Reyes, C. R., </a:t>
            </a:r>
            <a:r>
              <a:rPr lang="en-US" sz="1200" dirty="0" err="1"/>
              <a:t>Accavitti</a:t>
            </a:r>
            <a:r>
              <a:rPr lang="en-US" sz="1200" dirty="0"/>
              <a:t>, M., &amp; </a:t>
            </a:r>
            <a:r>
              <a:rPr lang="en-US" sz="1200" dirty="0" err="1"/>
              <a:t>Shic</a:t>
            </a:r>
            <a:r>
              <a:rPr lang="en-US" sz="1200" dirty="0"/>
              <a:t>, F. (2016). Do early educators’ implicit biases regarding sex and race relate to behavior expectations and recommendations of preschool expulsions and suspensions?. </a:t>
            </a:r>
            <a:r>
              <a:rPr lang="en-US" sz="1200" i="1" dirty="0"/>
              <a:t>Yale Child Study Center, September</a:t>
            </a:r>
            <a:r>
              <a:rPr lang="en-US" sz="1200" dirty="0"/>
              <a:t>, </a:t>
            </a:r>
            <a:r>
              <a:rPr lang="en-US" sz="1200" dirty="0" smtClean="0"/>
              <a:t>991–1013.</a:t>
            </a:r>
          </a:p>
          <a:p>
            <a:pPr marL="457200" indent="-457200">
              <a:buNone/>
            </a:pPr>
            <a:r>
              <a:rPr lang="en-US" sz="1200" dirty="0"/>
              <a:t>González, N., Moll, L. C., &amp; </a:t>
            </a:r>
            <a:r>
              <a:rPr lang="en-US" sz="1200" dirty="0" err="1"/>
              <a:t>Amanti</a:t>
            </a:r>
            <a:r>
              <a:rPr lang="en-US" sz="1200" dirty="0"/>
              <a:t>, C. (Eds.). (</a:t>
            </a:r>
            <a:r>
              <a:rPr lang="en-US" sz="1200" dirty="0" smtClean="0"/>
              <a:t>2005). </a:t>
            </a:r>
            <a:r>
              <a:rPr lang="en-US" sz="1200" i="1" dirty="0"/>
              <a:t>Funds of knowledge: Theorizing practices in households, communities, and classrooms</a:t>
            </a:r>
            <a:r>
              <a:rPr lang="en-US" sz="1200" dirty="0"/>
              <a:t>. Routledge.</a:t>
            </a:r>
            <a:endParaRPr lang="en-US" sz="1200" dirty="0" smtClean="0"/>
          </a:p>
        </p:txBody>
      </p:sp>
    </p:spTree>
    <p:extLst>
      <p:ext uri="{BB962C8B-B14F-4D97-AF65-F5344CB8AC3E}">
        <p14:creationId xmlns:p14="http://schemas.microsoft.com/office/powerpoint/2010/main" val="2315338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838200" y="2135025"/>
            <a:ext cx="10424686" cy="3099128"/>
          </a:xfrm>
        </p:spPr>
        <p:txBody>
          <a:bodyPr>
            <a:normAutofit/>
          </a:bodyPr>
          <a:lstStyle/>
          <a:p>
            <a:r>
              <a:rPr lang="en-US" sz="2400" dirty="0" smtClean="0"/>
              <a:t>Identify strategies for adopting positive behavioral expectations and clearly defined behavioral violations</a:t>
            </a:r>
          </a:p>
          <a:p>
            <a:r>
              <a:rPr lang="en-US" sz="2400" dirty="0" smtClean="0"/>
              <a:t>Integrate best practices and strategies into district, school, and classroom discipline policies and procedures</a:t>
            </a:r>
          </a:p>
          <a:p>
            <a:r>
              <a:rPr lang="en-US" sz="2400" dirty="0" smtClean="0"/>
              <a:t>Describe </a:t>
            </a:r>
            <a:r>
              <a:rPr lang="en-US" sz="2400" i="1" dirty="0" smtClean="0"/>
              <a:t>differential selection </a:t>
            </a:r>
            <a:r>
              <a:rPr lang="en-US" sz="2400" dirty="0" smtClean="0"/>
              <a:t>and equitable approaches to reducing disproportionality in discipline</a:t>
            </a:r>
          </a:p>
          <a:p>
            <a:r>
              <a:rPr lang="en-US" sz="2400" dirty="0" smtClean="0"/>
              <a:t>List the conditions for using classroom exclusion and related procedures</a:t>
            </a:r>
            <a:endParaRPr lang="en-US" sz="2400" dirty="0"/>
          </a:p>
        </p:txBody>
      </p:sp>
    </p:spTree>
    <p:extLst>
      <p:ext uri="{BB962C8B-B14F-4D97-AF65-F5344CB8AC3E}">
        <p14:creationId xmlns:p14="http://schemas.microsoft.com/office/powerpoint/2010/main" val="250129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838200" y="1678471"/>
            <a:ext cx="9295874" cy="4413326"/>
          </a:xfrm>
        </p:spPr>
        <p:txBody>
          <a:bodyPr>
            <a:normAutofit/>
          </a:bodyPr>
          <a:lstStyle/>
          <a:p>
            <a:pPr marL="457200" indent="-457200">
              <a:buNone/>
            </a:pPr>
            <a:r>
              <a:rPr lang="en-US" sz="1200" dirty="0"/>
              <a:t>Green, A. L., </a:t>
            </a:r>
            <a:r>
              <a:rPr lang="en-US" sz="1200" dirty="0" err="1"/>
              <a:t>Nese</a:t>
            </a:r>
            <a:r>
              <a:rPr lang="en-US" sz="1200" dirty="0"/>
              <a:t>, R. N. T., McIntosh, K., Nishioka, V., </a:t>
            </a:r>
            <a:r>
              <a:rPr lang="en-US" sz="1200" dirty="0" err="1"/>
              <a:t>Eliason</a:t>
            </a:r>
            <a:r>
              <a:rPr lang="en-US" sz="1200" dirty="0"/>
              <a:t>, B., &amp; </a:t>
            </a:r>
            <a:r>
              <a:rPr lang="en-US" sz="1200" dirty="0" err="1"/>
              <a:t>Canizal</a:t>
            </a:r>
            <a:r>
              <a:rPr lang="en-US" sz="1200" dirty="0"/>
              <a:t> </a:t>
            </a:r>
            <a:r>
              <a:rPr lang="en-US" sz="1200" dirty="0" err="1"/>
              <a:t>Delabra</a:t>
            </a:r>
            <a:r>
              <a:rPr lang="en-US" sz="1200" dirty="0"/>
              <a:t>, A. (2015). </a:t>
            </a:r>
            <a:r>
              <a:rPr lang="en-US" sz="1200" i="1" dirty="0"/>
              <a:t>Key elements of policies to address disproportionality within SWPBIS: A guide for district and school teams</a:t>
            </a:r>
            <a:r>
              <a:rPr lang="en-US" sz="1200" dirty="0"/>
              <a:t>. OSEP Technical Assistance Center on Positive Behavioral Interventions and Supports.</a:t>
            </a:r>
          </a:p>
          <a:p>
            <a:pPr marL="457200" indent="-457200">
              <a:buNone/>
            </a:pPr>
            <a:r>
              <a:rPr lang="en-US" sz="1200" dirty="0"/>
              <a:t>Gregory, A., </a:t>
            </a:r>
            <a:r>
              <a:rPr lang="en-US" sz="1200" dirty="0" err="1"/>
              <a:t>Hafen</a:t>
            </a:r>
            <a:r>
              <a:rPr lang="en-US" sz="1200" dirty="0"/>
              <a:t>, C. A., </a:t>
            </a:r>
            <a:r>
              <a:rPr lang="en-US" sz="1200" dirty="0" err="1"/>
              <a:t>Ruzek</a:t>
            </a:r>
            <a:r>
              <a:rPr lang="en-US" sz="1200" dirty="0"/>
              <a:t>, E., </a:t>
            </a:r>
            <a:r>
              <a:rPr lang="en-US" sz="1200" dirty="0" err="1"/>
              <a:t>Mikami</a:t>
            </a:r>
            <a:r>
              <a:rPr lang="en-US" sz="1200" dirty="0"/>
              <a:t>, A. Y., Allen, J. P., &amp; </a:t>
            </a:r>
            <a:r>
              <a:rPr lang="en-US" sz="1200" dirty="0" err="1"/>
              <a:t>Pianta</a:t>
            </a:r>
            <a:r>
              <a:rPr lang="en-US" sz="1200" dirty="0"/>
              <a:t>, R. C. (2016). Closing the racial discipline gap in classrooms by changing teacher practice. </a:t>
            </a:r>
            <a:r>
              <a:rPr lang="en-US" sz="1200" i="1" dirty="0"/>
              <a:t>School Psychology Review</a:t>
            </a:r>
            <a:r>
              <a:rPr lang="en-US" sz="1200" dirty="0"/>
              <a:t>, 45, 171–191.</a:t>
            </a:r>
          </a:p>
          <a:p>
            <a:pPr marL="457200" lvl="0" indent="-457200">
              <a:buNone/>
            </a:pPr>
            <a:r>
              <a:rPr lang="en-US" sz="1200" dirty="0" smtClean="0">
                <a:solidFill>
                  <a:srgbClr val="244A5F"/>
                </a:solidFill>
              </a:rPr>
              <a:t>Gregory</a:t>
            </a:r>
            <a:r>
              <a:rPr lang="en-US" sz="1200" dirty="0">
                <a:solidFill>
                  <a:srgbClr val="244A5F"/>
                </a:solidFill>
              </a:rPr>
              <a:t>, A., </a:t>
            </a:r>
            <a:r>
              <a:rPr lang="en-US" sz="1200" dirty="0" err="1">
                <a:solidFill>
                  <a:srgbClr val="244A5F"/>
                </a:solidFill>
              </a:rPr>
              <a:t>Skiba</a:t>
            </a:r>
            <a:r>
              <a:rPr lang="en-US" sz="1200" dirty="0">
                <a:solidFill>
                  <a:srgbClr val="244A5F"/>
                </a:solidFill>
              </a:rPr>
              <a:t>, R. J., &amp; </a:t>
            </a:r>
            <a:r>
              <a:rPr lang="en-US" sz="1200" dirty="0" err="1">
                <a:solidFill>
                  <a:srgbClr val="244A5F"/>
                </a:solidFill>
              </a:rPr>
              <a:t>Mediratta</a:t>
            </a:r>
            <a:r>
              <a:rPr lang="en-US" sz="1200" dirty="0">
                <a:solidFill>
                  <a:srgbClr val="244A5F"/>
                </a:solidFill>
              </a:rPr>
              <a:t>, K. (2017). Eliminating Disparities in School Discipline: A Framework for Intervention. </a:t>
            </a:r>
            <a:r>
              <a:rPr lang="en-US" sz="1200" i="1" dirty="0">
                <a:solidFill>
                  <a:srgbClr val="244A5F"/>
                </a:solidFill>
              </a:rPr>
              <a:t>Review of Research in Education</a:t>
            </a:r>
            <a:r>
              <a:rPr lang="en-US" sz="1200" dirty="0">
                <a:solidFill>
                  <a:srgbClr val="244A5F"/>
                </a:solidFill>
              </a:rPr>
              <a:t>, 41, 253–278.</a:t>
            </a:r>
          </a:p>
          <a:p>
            <a:pPr marL="457200" indent="-457200">
              <a:buNone/>
            </a:pPr>
            <a:r>
              <a:rPr lang="en-US" sz="1200" dirty="0" smtClean="0"/>
              <a:t>Gregory</a:t>
            </a:r>
            <a:r>
              <a:rPr lang="en-US" sz="1200" dirty="0"/>
              <a:t>, A., </a:t>
            </a:r>
            <a:r>
              <a:rPr lang="en-US" sz="1200" dirty="0" err="1"/>
              <a:t>Skiba</a:t>
            </a:r>
            <a:r>
              <a:rPr lang="en-US" sz="1200" dirty="0"/>
              <a:t>, R. J., &amp; </a:t>
            </a:r>
            <a:r>
              <a:rPr lang="en-US" sz="1200" dirty="0" err="1"/>
              <a:t>Noguera</a:t>
            </a:r>
            <a:r>
              <a:rPr lang="en-US" sz="1200" dirty="0"/>
              <a:t>, P. A. (2010). The achievement gap and the discipline gap: Two sides of the same coin?. </a:t>
            </a:r>
            <a:r>
              <a:rPr lang="en-US" sz="1200" i="1" dirty="0"/>
              <a:t>Educational Researcher</a:t>
            </a:r>
            <a:r>
              <a:rPr lang="en-US" sz="1200" dirty="0"/>
              <a:t>, 39, 59–68.</a:t>
            </a:r>
          </a:p>
          <a:p>
            <a:pPr marL="0" indent="0">
              <a:buNone/>
            </a:pPr>
            <a:r>
              <a:rPr lang="en-US" sz="1200" dirty="0" smtClean="0"/>
              <a:t>Hatt</a:t>
            </a:r>
            <a:r>
              <a:rPr lang="en-US" sz="1200" dirty="0"/>
              <a:t>, B. (2012). Smartness as a cultural practice in schools. </a:t>
            </a:r>
            <a:r>
              <a:rPr lang="en-US" sz="1200" i="1" dirty="0"/>
              <a:t>American Educational Research Journal</a:t>
            </a:r>
            <a:r>
              <a:rPr lang="en-US" sz="1200" dirty="0"/>
              <a:t>, 49, 438-460</a:t>
            </a:r>
            <a:r>
              <a:rPr lang="en-US" sz="1200" dirty="0" smtClean="0"/>
              <a:t>.</a:t>
            </a:r>
          </a:p>
          <a:p>
            <a:pPr marL="457200" indent="-457200">
              <a:buNone/>
            </a:pPr>
            <a:r>
              <a:rPr lang="en-US" sz="1200" dirty="0"/>
              <a:t>Larson, K. E., Pas, E. T., Bradshaw, C. P., Rosenberg, M. S., &amp; Day-Vines, N. L. (2018). Examining how proactive management and culturally responsive teaching relate to student behavior: Implications for measurement and practice. </a:t>
            </a:r>
            <a:r>
              <a:rPr lang="en-US" sz="1200" i="1" dirty="0"/>
              <a:t>School Psychology Review</a:t>
            </a:r>
            <a:r>
              <a:rPr lang="en-US" sz="1200" dirty="0"/>
              <a:t>, </a:t>
            </a:r>
            <a:r>
              <a:rPr lang="en-US" sz="1200" dirty="0" smtClean="0"/>
              <a:t>47, </a:t>
            </a:r>
            <a:r>
              <a:rPr lang="en-US" sz="1200" dirty="0"/>
              <a:t>153-166.</a:t>
            </a:r>
          </a:p>
          <a:p>
            <a:pPr marL="457200" indent="-457200">
              <a:buNone/>
            </a:pPr>
            <a:r>
              <a:rPr lang="en-US" sz="1200" dirty="0" err="1"/>
              <a:t>Leverson</a:t>
            </a:r>
            <a:r>
              <a:rPr lang="en-US" sz="1200" dirty="0"/>
              <a:t>, M., Smith, K., McIntosh, K., Rose, J., &amp; </a:t>
            </a:r>
            <a:r>
              <a:rPr lang="en-US" sz="1200" dirty="0" err="1"/>
              <a:t>Pinkelman</a:t>
            </a:r>
            <a:r>
              <a:rPr lang="en-US" sz="1200" dirty="0"/>
              <a:t>, S. (2019). </a:t>
            </a:r>
            <a:r>
              <a:rPr lang="en-US" sz="1200" i="1" dirty="0"/>
              <a:t>PBIS Cultural Responsiveness </a:t>
            </a:r>
            <a:r>
              <a:rPr lang="en-US" sz="1200" i="1" dirty="0" smtClean="0"/>
              <a:t>Field Guide</a:t>
            </a:r>
            <a:r>
              <a:rPr lang="en-US" sz="1200" i="1" dirty="0"/>
              <a:t>: Resources for trainers and coaches</a:t>
            </a:r>
            <a:r>
              <a:rPr lang="en-US" sz="1200" dirty="0"/>
              <a:t>. OSEP Technical Assistance Center on Positive Behavioral </a:t>
            </a:r>
            <a:r>
              <a:rPr lang="en-US" sz="1200" dirty="0" smtClean="0"/>
              <a:t>Interventions and </a:t>
            </a:r>
            <a:r>
              <a:rPr lang="en-US" sz="1200" dirty="0"/>
              <a:t>Supports</a:t>
            </a:r>
            <a:r>
              <a:rPr lang="en-US" sz="1200" dirty="0" smtClean="0"/>
              <a:t>.</a:t>
            </a:r>
          </a:p>
          <a:p>
            <a:pPr marL="457200" indent="-457200">
              <a:buNone/>
            </a:pPr>
            <a:r>
              <a:rPr lang="en-US" sz="1200" dirty="0" smtClean="0"/>
              <a:t>McIntosh, K</a:t>
            </a:r>
            <a:r>
              <a:rPr lang="en-US" sz="1200" dirty="0"/>
              <a:t>., Barnes, A., </a:t>
            </a:r>
            <a:r>
              <a:rPr lang="en-US" sz="1200" dirty="0" err="1"/>
              <a:t>Eliason</a:t>
            </a:r>
            <a:r>
              <a:rPr lang="en-US" sz="1200" dirty="0"/>
              <a:t>, B., &amp; Morris, K. (2014). </a:t>
            </a:r>
            <a:r>
              <a:rPr lang="en-US" sz="1200" i="1" dirty="0"/>
              <a:t>Using discipline data within SWPBIS to identify </a:t>
            </a:r>
            <a:r>
              <a:rPr lang="en-US" sz="1200" i="1" dirty="0" smtClean="0"/>
              <a:t>and address </a:t>
            </a:r>
            <a:r>
              <a:rPr lang="en-US" sz="1200" i="1" dirty="0"/>
              <a:t>disproportionality: A guide for school teams</a:t>
            </a:r>
            <a:r>
              <a:rPr lang="en-US" sz="1200" dirty="0"/>
              <a:t>. OSEP Technical Assistance Center on Positive </a:t>
            </a:r>
            <a:r>
              <a:rPr lang="en-US" sz="1200" dirty="0" smtClean="0"/>
              <a:t>Behavioral Interventions </a:t>
            </a:r>
            <a:r>
              <a:rPr lang="en-US" sz="1200" dirty="0"/>
              <a:t>and Supports</a:t>
            </a:r>
            <a:r>
              <a:rPr lang="en-US" sz="1200" dirty="0" smtClean="0"/>
              <a:t>.</a:t>
            </a:r>
          </a:p>
          <a:p>
            <a:pPr marL="457200" lvl="0" indent="-457200">
              <a:buNone/>
            </a:pPr>
            <a:r>
              <a:rPr lang="en-US" sz="1200" dirty="0" smtClean="0">
                <a:solidFill>
                  <a:srgbClr val="244A5F"/>
                </a:solidFill>
              </a:rPr>
              <a:t>McIntosh</a:t>
            </a:r>
            <a:r>
              <a:rPr lang="en-US" sz="1200" dirty="0">
                <a:solidFill>
                  <a:srgbClr val="244A5F"/>
                </a:solidFill>
              </a:rPr>
              <a:t>, K., Girvan, E. J., Horner, R., &amp; Smolkowski, K. (2014). Education not incarceration: A conceptual model for reducing racial and ethnic disproportionality in school discipline. </a:t>
            </a:r>
            <a:r>
              <a:rPr lang="en-US" sz="1200" i="1" dirty="0">
                <a:solidFill>
                  <a:srgbClr val="244A5F"/>
                </a:solidFill>
              </a:rPr>
              <a:t>Journal of Applied Research on Children</a:t>
            </a:r>
            <a:r>
              <a:rPr lang="en-US" sz="1200" dirty="0">
                <a:solidFill>
                  <a:srgbClr val="244A5F"/>
                </a:solidFill>
              </a:rPr>
              <a:t>, 5, 1–22</a:t>
            </a:r>
            <a:r>
              <a:rPr lang="en-US" sz="1200" dirty="0" smtClean="0">
                <a:solidFill>
                  <a:srgbClr val="244A5F"/>
                </a:solidFill>
              </a:rPr>
              <a:t>.</a:t>
            </a:r>
            <a:endParaRPr lang="en-US" sz="1200" dirty="0">
              <a:solidFill>
                <a:srgbClr val="244A5F"/>
              </a:solidFill>
            </a:endParaRPr>
          </a:p>
        </p:txBody>
      </p:sp>
    </p:spTree>
    <p:extLst>
      <p:ext uri="{BB962C8B-B14F-4D97-AF65-F5344CB8AC3E}">
        <p14:creationId xmlns:p14="http://schemas.microsoft.com/office/powerpoint/2010/main" val="3282978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838200" y="1747838"/>
            <a:ext cx="9062545" cy="3650275"/>
          </a:xfrm>
        </p:spPr>
        <p:txBody>
          <a:bodyPr>
            <a:normAutofit/>
          </a:bodyPr>
          <a:lstStyle/>
          <a:p>
            <a:pPr marL="457200" indent="-457200">
              <a:buNone/>
            </a:pPr>
            <a:r>
              <a:rPr lang="en-US" sz="1200" dirty="0"/>
              <a:t>McIntosh, K., &amp; </a:t>
            </a:r>
            <a:r>
              <a:rPr lang="en-US" sz="1200" dirty="0" err="1"/>
              <a:t>Payno</a:t>
            </a:r>
            <a:r>
              <a:rPr lang="en-US" sz="1200" dirty="0"/>
              <a:t>, R., (2018). </a:t>
            </a:r>
            <a:r>
              <a:rPr lang="en-US" sz="1200" i="1" dirty="0"/>
              <a:t>Neutralizing Implicit Bias in School Discipline</a:t>
            </a:r>
            <a:r>
              <a:rPr lang="en-US" sz="1200" dirty="0"/>
              <a:t> [PowerPoint slides]. Retrieved from </a:t>
            </a:r>
            <a:r>
              <a:rPr lang="en-US" sz="1200" dirty="0">
                <a:hlinkClick r:id="rId3"/>
              </a:rPr>
              <a:t>https://www.pbis.org/presentations/chicago-forum-18</a:t>
            </a:r>
            <a:endParaRPr lang="en-US" sz="1200" dirty="0"/>
          </a:p>
          <a:p>
            <a:pPr marL="457200" indent="-457200">
              <a:buNone/>
            </a:pPr>
            <a:r>
              <a:rPr lang="en-US" sz="1200" dirty="0" smtClean="0"/>
              <a:t>Metz</a:t>
            </a:r>
            <a:r>
              <a:rPr lang="en-US" sz="1200" dirty="0"/>
              <a:t>, A., &amp; Bartley, L. (2012). Active implementation frameworks for program success: How to use implementation science to improve outcomes for children. </a:t>
            </a:r>
            <a:r>
              <a:rPr lang="en-US" sz="1200" i="1" dirty="0"/>
              <a:t>Zero to Three</a:t>
            </a:r>
            <a:r>
              <a:rPr lang="en-US" sz="1200" dirty="0"/>
              <a:t>, 32, 11-18.</a:t>
            </a:r>
          </a:p>
          <a:p>
            <a:pPr marL="457200" indent="-457200">
              <a:buNone/>
            </a:pPr>
            <a:r>
              <a:rPr lang="en-US" sz="1200" dirty="0" smtClean="0"/>
              <a:t>Morris</a:t>
            </a:r>
            <a:r>
              <a:rPr lang="en-US" sz="1200" dirty="0"/>
              <a:t>, E. W., &amp; Perry, B. L. (2017). Girls behaving badly? Race, gender, and subjective evaluation in the discipline of African American girls. </a:t>
            </a:r>
            <a:r>
              <a:rPr lang="en-US" sz="1200" i="1" dirty="0"/>
              <a:t>Sociology of Education</a:t>
            </a:r>
            <a:r>
              <a:rPr lang="en-US" sz="1200" dirty="0"/>
              <a:t>, 90, 127-148.</a:t>
            </a:r>
          </a:p>
          <a:p>
            <a:pPr marL="457200" indent="-457200">
              <a:buNone/>
            </a:pPr>
            <a:r>
              <a:rPr lang="en-US" sz="1200" dirty="0" smtClean="0"/>
              <a:t>Okonofua</a:t>
            </a:r>
            <a:r>
              <a:rPr lang="en-US" sz="1200" dirty="0"/>
              <a:t>, J., </a:t>
            </a:r>
            <a:r>
              <a:rPr lang="en-US" sz="1200" dirty="0" err="1"/>
              <a:t>Paunesku</a:t>
            </a:r>
            <a:r>
              <a:rPr lang="en-US" sz="1200" dirty="0"/>
              <a:t>, D., &amp; Walton, G. (2016). Brief intervention to encourage empathic discipline cuts suspension rates in half among adolescents. </a:t>
            </a:r>
            <a:r>
              <a:rPr lang="en-US" sz="1200" i="1" dirty="0"/>
              <a:t>Proceedings of the National Academy of Sciences</a:t>
            </a:r>
            <a:r>
              <a:rPr lang="en-US" sz="1200" dirty="0"/>
              <a:t>, 201523698.</a:t>
            </a:r>
          </a:p>
          <a:p>
            <a:pPr marL="457200" indent="-457200">
              <a:buNone/>
            </a:pPr>
            <a:r>
              <a:rPr lang="en-US" sz="1200" dirty="0" smtClean="0"/>
              <a:t>Perry</a:t>
            </a:r>
            <a:r>
              <a:rPr lang="en-US" sz="1200" dirty="0"/>
              <a:t>, B. L., &amp; Morris, E. W. (2014). Suspending progress: Collateral consequences of exclusionary punishment in public schools. </a:t>
            </a:r>
            <a:r>
              <a:rPr lang="en-US" sz="1200" i="1" dirty="0"/>
              <a:t>American Sociological Review</a:t>
            </a:r>
            <a:r>
              <a:rPr lang="en-US" sz="1200" dirty="0"/>
              <a:t>, 79, 1067–1087.</a:t>
            </a:r>
            <a:endParaRPr lang="en-US" sz="1200" dirty="0" smtClean="0"/>
          </a:p>
          <a:p>
            <a:pPr marL="457200" indent="-457200">
              <a:buNone/>
            </a:pPr>
            <a:r>
              <a:rPr lang="en-US" sz="1200" dirty="0"/>
              <a:t>Smolkowski, K., Girvan, E. J., McIntosh, K., </a:t>
            </a:r>
            <a:r>
              <a:rPr lang="en-US" sz="1200" dirty="0" err="1"/>
              <a:t>Nese</a:t>
            </a:r>
            <a:r>
              <a:rPr lang="en-US" sz="1200" dirty="0"/>
              <a:t>, R. N., &amp; Horner, R. H. (2016). Vulnerable decision points for disproportionate office discipline referrals: Comparisons of discipline for African American and White elementary school students. </a:t>
            </a:r>
            <a:r>
              <a:rPr lang="en-US" sz="1200" i="1" dirty="0"/>
              <a:t>Behavioral Disorders</a:t>
            </a:r>
            <a:r>
              <a:rPr lang="en-US" sz="1200" dirty="0"/>
              <a:t>, </a:t>
            </a:r>
            <a:r>
              <a:rPr lang="en-US" sz="1200" dirty="0" smtClean="0"/>
              <a:t>41, </a:t>
            </a:r>
            <a:r>
              <a:rPr lang="en-US" sz="1200" dirty="0"/>
              <a:t>178-195</a:t>
            </a:r>
            <a:r>
              <a:rPr lang="en-US" sz="1200" dirty="0" smtClean="0"/>
              <a:t>.</a:t>
            </a:r>
          </a:p>
          <a:p>
            <a:pPr marL="457200" indent="-457200">
              <a:buNone/>
            </a:pPr>
            <a:r>
              <a:rPr lang="en-US" sz="1200" dirty="0"/>
              <a:t>Way, S. (2011). School discipline and disruptive classroom behavior: The moderating effects of student perceptions. </a:t>
            </a:r>
            <a:r>
              <a:rPr lang="en-US" sz="1200" i="1" dirty="0"/>
              <a:t>The Sociological Quarterly</a:t>
            </a:r>
            <a:r>
              <a:rPr lang="en-US" sz="1200" dirty="0"/>
              <a:t>, 52, 346–375.</a:t>
            </a:r>
          </a:p>
        </p:txBody>
      </p:sp>
    </p:spTree>
    <p:extLst>
      <p:ext uri="{BB962C8B-B14F-4D97-AF65-F5344CB8AC3E}">
        <p14:creationId xmlns:p14="http://schemas.microsoft.com/office/powerpoint/2010/main" val="411415687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0999" y="293914"/>
            <a:ext cx="11375572" cy="6400799"/>
          </a:xfrm>
        </p:spPr>
        <p:txBody>
          <a:bodyPr>
            <a:normAutofit/>
          </a:bodyPr>
          <a:lstStyle/>
          <a:p>
            <a:pPr marL="0" indent="0"/>
            <a:r>
              <a:rPr lang="en-US" altLang="en-US" sz="2000" dirty="0">
                <a:solidFill>
                  <a:srgbClr val="464646"/>
                </a:solidFill>
                <a:latin typeface="Palatino Linotype" panose="02040502050505030304" pitchFamily="18" charset="0"/>
                <a:ea typeface="Calibri" panose="020F0502020204030204" pitchFamily="34" charset="0"/>
                <a:cs typeface="Arial" panose="020B0604020202020204" pitchFamily="34" charset="0"/>
              </a:rPr>
              <a:t/>
            </a:r>
            <a:br>
              <a:rPr lang="en-US" altLang="en-US" sz="2000" dirty="0">
                <a:solidFill>
                  <a:srgbClr val="464646"/>
                </a:solidFill>
                <a:latin typeface="Palatino Linotype" panose="02040502050505030304" pitchFamily="18" charset="0"/>
                <a:ea typeface="Calibri" panose="020F0502020204030204" pitchFamily="34" charset="0"/>
                <a:cs typeface="Arial" panose="020B0604020202020204" pitchFamily="34" charset="0"/>
              </a:rPr>
            </a:br>
            <a:r>
              <a:rPr lang="en-US" altLang="en-US" sz="1600" dirty="0">
                <a:solidFill>
                  <a:srgbClr val="464646"/>
                </a:solidFill>
                <a:latin typeface="Palatino Linotype" panose="02040502050505030304" pitchFamily="18" charset="0"/>
                <a:ea typeface="Calibri" panose="020F0502020204030204" pitchFamily="34" charset="0"/>
                <a:cs typeface="Arial" panose="020B0604020202020204" pitchFamily="34" charset="0"/>
              </a:rPr>
              <a:t>Except where otherwise noted, this work by </a:t>
            </a:r>
            <a:r>
              <a:rPr lang="en-US" altLang="en-US" sz="1600" dirty="0">
                <a:solidFill>
                  <a:srgbClr val="049CCF"/>
                </a:solidFill>
                <a:latin typeface="Palatino Linotype" panose="02040502050505030304" pitchFamily="18" charset="0"/>
                <a:ea typeface="Calibri" panose="020F0502020204030204" pitchFamily="34" charset="0"/>
                <a:cs typeface="Arial" panose="020B0604020202020204" pitchFamily="34" charset="0"/>
                <a:hlinkClick r:id="rId2"/>
              </a:rPr>
              <a:t>Office of Superintendent of Public Instruction</a:t>
            </a:r>
            <a:r>
              <a:rPr lang="en-US" altLang="en-US" sz="1600" dirty="0">
                <a:solidFill>
                  <a:srgbClr val="464646"/>
                </a:solidFill>
                <a:latin typeface="Palatino Linotype" panose="02040502050505030304" pitchFamily="18" charset="0"/>
                <a:ea typeface="Calibri" panose="020F0502020204030204" pitchFamily="34" charset="0"/>
                <a:cs typeface="Arial" panose="020B0604020202020204" pitchFamily="34" charset="0"/>
              </a:rPr>
              <a:t> is licensed under a </a:t>
            </a:r>
            <a:r>
              <a:rPr lang="en-US" altLang="en-US" sz="1600" dirty="0">
                <a:solidFill>
                  <a:srgbClr val="049CCF"/>
                </a:solidFill>
                <a:latin typeface="Palatino Linotype" panose="02040502050505030304" pitchFamily="18" charset="0"/>
                <a:ea typeface="Calibri" panose="020F0502020204030204" pitchFamily="34" charset="0"/>
                <a:cs typeface="Arial" panose="020B0604020202020204" pitchFamily="34" charset="0"/>
                <a:hlinkClick r:id="rId3"/>
              </a:rPr>
              <a:t>Creative Commons Attribution 4.0 International License</a:t>
            </a:r>
            <a:r>
              <a:rPr lang="en-US" altLang="en-US" sz="1600" dirty="0">
                <a:solidFill>
                  <a:srgbClr val="464646"/>
                </a:solidFill>
                <a:latin typeface="Palatino Linotype" panose="02040502050505030304" pitchFamily="18" charset="0"/>
                <a:ea typeface="Calibri" panose="020F0502020204030204" pitchFamily="34" charset="0"/>
                <a:cs typeface="Arial" panose="020B0604020202020204" pitchFamily="34" charset="0"/>
              </a:rPr>
              <a:t>.</a:t>
            </a:r>
            <a:br>
              <a:rPr lang="en-US" altLang="en-US" sz="1600" dirty="0">
                <a:solidFill>
                  <a:srgbClr val="464646"/>
                </a:solidFill>
                <a:latin typeface="Palatino Linotype" panose="02040502050505030304" pitchFamily="18" charset="0"/>
                <a:ea typeface="Calibri" panose="020F0502020204030204" pitchFamily="34" charset="0"/>
                <a:cs typeface="Arial" panose="020B0604020202020204" pitchFamily="34" charset="0"/>
              </a:rPr>
            </a:br>
            <a:r>
              <a:rPr lang="en-US" altLang="en-US" sz="1600" dirty="0" smtClean="0">
                <a:solidFill>
                  <a:srgbClr val="464646"/>
                </a:solidFill>
                <a:latin typeface="Palatino Linotype" panose="02040502050505030304" pitchFamily="18" charset="0"/>
                <a:ea typeface="Calibri" panose="020F0502020204030204" pitchFamily="34" charset="0"/>
                <a:cs typeface="Arial" panose="020B0604020202020204" pitchFamily="34" charset="0"/>
              </a:rPr>
              <a:t/>
            </a:r>
            <a:br>
              <a:rPr lang="en-US" altLang="en-US" sz="1600" dirty="0" smtClean="0">
                <a:solidFill>
                  <a:srgbClr val="464646"/>
                </a:solidFill>
                <a:latin typeface="Palatino Linotype" panose="02040502050505030304" pitchFamily="18" charset="0"/>
                <a:ea typeface="Calibri" panose="020F0502020204030204" pitchFamily="34" charset="0"/>
                <a:cs typeface="Arial" panose="020B0604020202020204" pitchFamily="34" charset="0"/>
              </a:rPr>
            </a:br>
            <a:r>
              <a:rPr lang="en-US" sz="1600" i="1" dirty="0" smtClean="0">
                <a:latin typeface="Palatino Linotype" panose="02040502050505030304" pitchFamily="18" charset="0"/>
              </a:rPr>
              <a:t>All </a:t>
            </a:r>
            <a:r>
              <a:rPr lang="en-US" sz="1600" i="1" dirty="0">
                <a:latin typeface="Palatino Linotype" panose="02040502050505030304" pitchFamily="18" charset="0"/>
              </a:rPr>
              <a:t>logos and trademarks are property of their respective owners.</a:t>
            </a:r>
            <a:br>
              <a:rPr lang="en-US" sz="1600" i="1" dirty="0">
                <a:latin typeface="Palatino Linotype" panose="02040502050505030304" pitchFamily="18" charset="0"/>
              </a:rPr>
            </a:br>
            <a:r>
              <a:rPr lang="en-US" sz="1600" i="1" dirty="0">
                <a:latin typeface="Palatino Linotype" panose="02040502050505030304" pitchFamily="18" charset="0"/>
              </a:rPr>
              <a:t>This presentation may contain or reference links to websites operated by third parties. These links are provided for your convenience only and do not constitute or imply any affiliation, endorsement, sponsorship, approval, verification, or monitoring by OSPI of any product, service, or content offered on the third party websites. In no event will OSPI be responsible for the information or content in linked third party websites or for your use of or inability to use such websites. Please confirm the license status of any third-party resources and understand their terms of use before reusing them.</a:t>
            </a:r>
            <a:br>
              <a:rPr lang="en-US" sz="1600" i="1" dirty="0">
                <a:latin typeface="Palatino Linotype" panose="02040502050505030304" pitchFamily="18" charset="0"/>
              </a:rPr>
            </a:br>
            <a:r>
              <a:rPr lang="en-US" sz="1600" i="1" dirty="0" smtClean="0">
                <a:latin typeface="Palatino Linotype" panose="02040502050505030304" pitchFamily="18" charset="0"/>
              </a:rPr>
              <a:t/>
            </a:r>
            <a:br>
              <a:rPr lang="en-US" sz="1600" i="1" dirty="0" smtClean="0">
                <a:latin typeface="Palatino Linotype" panose="02040502050505030304" pitchFamily="18" charset="0"/>
              </a:rPr>
            </a:br>
            <a:r>
              <a:rPr lang="en-US" sz="1600" i="1" dirty="0" smtClean="0">
                <a:latin typeface="Palatino Linotype" panose="02040502050505030304" pitchFamily="18" charset="0"/>
              </a:rPr>
              <a:t>The </a:t>
            </a:r>
            <a:r>
              <a:rPr lang="en-US" sz="1600" i="1" dirty="0">
                <a:latin typeface="Palatino Linotype" panose="02040502050505030304" pitchFamily="18" charset="0"/>
              </a:rPr>
              <a:t>information contained in this presentation and power point is an overview of </a:t>
            </a:r>
            <a:r>
              <a:rPr lang="en-US" sz="1600" i="1" dirty="0" smtClean="0">
                <a:latin typeface="Palatino Linotype" panose="02040502050505030304" pitchFamily="18" charset="0"/>
              </a:rPr>
              <a:t>student discipline </a:t>
            </a:r>
            <a:r>
              <a:rPr lang="en-US" sz="1600" i="1" dirty="0">
                <a:latin typeface="Palatino Linotype" panose="02040502050505030304" pitchFamily="18" charset="0"/>
              </a:rPr>
              <a:t>requirements. The presentation is not intended as legal advice. The state regulations that implement </a:t>
            </a:r>
            <a:r>
              <a:rPr lang="en-US" sz="1600" i="1" dirty="0" smtClean="0">
                <a:latin typeface="Palatino Linotype" panose="02040502050505030304" pitchFamily="18" charset="0"/>
              </a:rPr>
              <a:t>student discipline statutes under Chapter 28A.600 RCW </a:t>
            </a:r>
            <a:r>
              <a:rPr lang="en-US" sz="1600" i="1" dirty="0">
                <a:latin typeface="Palatino Linotype" panose="02040502050505030304" pitchFamily="18" charset="0"/>
              </a:rPr>
              <a:t>are located </a:t>
            </a:r>
            <a:r>
              <a:rPr lang="en-US" sz="1600" i="1" dirty="0" smtClean="0">
                <a:latin typeface="Palatino Linotype" panose="02040502050505030304" pitchFamily="18" charset="0"/>
              </a:rPr>
              <a:t>under </a:t>
            </a:r>
            <a:r>
              <a:rPr lang="en-US" sz="1600" i="1" dirty="0">
                <a:latin typeface="Palatino Linotype" panose="02040502050505030304" pitchFamily="18" charset="0"/>
              </a:rPr>
              <a:t>Chapter </a:t>
            </a:r>
            <a:r>
              <a:rPr lang="en-US" sz="1600" i="1" dirty="0" smtClean="0">
                <a:latin typeface="Palatino Linotype" panose="02040502050505030304" pitchFamily="18" charset="0"/>
              </a:rPr>
              <a:t>392-400 </a:t>
            </a:r>
            <a:r>
              <a:rPr lang="en-US" sz="1600" i="1" dirty="0">
                <a:latin typeface="Palatino Linotype" panose="02040502050505030304" pitchFamily="18" charset="0"/>
              </a:rPr>
              <a:t>WAC. Outside resources are not intended to be an endorsement of any service or product. District personnel should always review their district’s procedures and review questions with their administrative staff</a:t>
            </a:r>
            <a:r>
              <a:rPr lang="en-US" sz="1600" i="1" dirty="0" smtClean="0">
                <a:latin typeface="Palatino Linotype" panose="02040502050505030304" pitchFamily="18" charset="0"/>
              </a:rPr>
              <a:t>.</a:t>
            </a:r>
            <a:endParaRPr lang="en-US" sz="1600" dirty="0">
              <a:latin typeface="Palatino Linotype" panose="02040502050505030304" pitchFamily="18" charset="0"/>
            </a:endParaRPr>
          </a:p>
        </p:txBody>
      </p:sp>
      <p:pic>
        <p:nvPicPr>
          <p:cNvPr id="7" name="Picture 1" descr="Creative Commons Attribution License (CC B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751" y="3052520"/>
            <a:ext cx="856384" cy="3050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25873729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Content Break</a:t>
            </a:r>
            <a:endParaRPr lang="en-US" dirty="0"/>
          </a:p>
        </p:txBody>
      </p:sp>
      <p:sp>
        <p:nvSpPr>
          <p:cNvPr id="5" name="Subtitle 4"/>
          <p:cNvSpPr>
            <a:spLocks noGrp="1"/>
          </p:cNvSpPr>
          <p:nvPr>
            <p:ph idx="1"/>
          </p:nvPr>
        </p:nvSpPr>
        <p:spPr>
          <a:xfrm>
            <a:off x="838200" y="2239722"/>
            <a:ext cx="3134710" cy="2843081"/>
          </a:xfrm>
        </p:spPr>
        <p:txBody>
          <a:bodyPr>
            <a:normAutofit/>
          </a:bodyPr>
          <a:lstStyle/>
          <a:p>
            <a:r>
              <a:rPr lang="en-US" sz="2400" dirty="0" smtClean="0"/>
              <a:t>Drink</a:t>
            </a:r>
          </a:p>
          <a:p>
            <a:r>
              <a:rPr lang="en-US" sz="2400" dirty="0" smtClean="0"/>
              <a:t>Think</a:t>
            </a:r>
          </a:p>
          <a:p>
            <a:r>
              <a:rPr lang="en-US" sz="2400" dirty="0" smtClean="0"/>
              <a:t>Digest</a:t>
            </a:r>
          </a:p>
          <a:p>
            <a:r>
              <a:rPr lang="en-US" sz="2400" dirty="0" smtClean="0"/>
              <a:t>Discuss</a:t>
            </a:r>
          </a:p>
          <a:p>
            <a:r>
              <a:rPr lang="en-US" sz="2400" dirty="0" smtClean="0"/>
              <a:t>Journal</a:t>
            </a:r>
          </a:p>
          <a:p>
            <a:r>
              <a:rPr lang="en-US" sz="2400" dirty="0"/>
              <a:t>K</a:t>
            </a:r>
            <a:r>
              <a:rPr lang="en-US" sz="2400" dirty="0" smtClean="0"/>
              <a:t>inesthetic activity</a:t>
            </a:r>
            <a:endParaRPr lang="en-US" sz="2400" dirty="0"/>
          </a:p>
        </p:txBody>
      </p:sp>
      <p:pic>
        <p:nvPicPr>
          <p:cNvPr id="2" name="Picture 1" descr="Stop and Think | Flickr - Photo Shar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751" y="1747838"/>
            <a:ext cx="5657543" cy="3767924"/>
          </a:xfrm>
          <a:prstGeom prst="rect">
            <a:avLst/>
          </a:prstGeom>
        </p:spPr>
      </p:pic>
    </p:spTree>
    <p:extLst>
      <p:ext uri="{BB962C8B-B14F-4D97-AF65-F5344CB8AC3E}">
        <p14:creationId xmlns:p14="http://schemas.microsoft.com/office/powerpoint/2010/main" val="225359049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Webinar Q&amp;A Protocols</a:t>
            </a:r>
            <a:endParaRPr lang="en-US" dirty="0"/>
          </a:p>
        </p:txBody>
      </p:sp>
      <p:sp>
        <p:nvSpPr>
          <p:cNvPr id="5" name="Content Placeholder 4"/>
          <p:cNvSpPr>
            <a:spLocks noGrp="1"/>
          </p:cNvSpPr>
          <p:nvPr>
            <p:ph idx="1"/>
          </p:nvPr>
        </p:nvSpPr>
        <p:spPr>
          <a:xfrm>
            <a:off x="838200" y="2343130"/>
            <a:ext cx="9348216" cy="2607244"/>
          </a:xfrm>
        </p:spPr>
        <p:txBody>
          <a:bodyPr>
            <a:normAutofit/>
          </a:bodyPr>
          <a:lstStyle/>
          <a:p>
            <a:r>
              <a:rPr lang="en-US" sz="2400" dirty="0" smtClean="0"/>
              <a:t>Please submit questions in writing through the question log</a:t>
            </a:r>
          </a:p>
          <a:p>
            <a:r>
              <a:rPr lang="en-US" sz="2400" dirty="0" smtClean="0"/>
              <a:t>Please keep questions related to the webinar content</a:t>
            </a:r>
          </a:p>
          <a:p>
            <a:r>
              <a:rPr lang="en-US" sz="2400" dirty="0" smtClean="0"/>
              <a:t>OSPI staff and guests will not be able to answer questions about specific scenarios, students, or experiences</a:t>
            </a:r>
          </a:p>
          <a:p>
            <a:r>
              <a:rPr lang="en-US" sz="2400" dirty="0" smtClean="0"/>
              <a:t>OSPI staff is readily available to provide technical assistance following the webinar</a:t>
            </a:r>
          </a:p>
        </p:txBody>
      </p:sp>
    </p:spTree>
    <p:extLst>
      <p:ext uri="{BB962C8B-B14F-4D97-AF65-F5344CB8AC3E}">
        <p14:creationId xmlns:p14="http://schemas.microsoft.com/office/powerpoint/2010/main" val="375488080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Rectangle 3"/>
          <p:cNvSpPr/>
          <p:nvPr/>
        </p:nvSpPr>
        <p:spPr>
          <a:xfrm>
            <a:off x="838200" y="2633794"/>
            <a:ext cx="6723888" cy="1938992"/>
          </a:xfrm>
          <a:prstGeom prst="rect">
            <a:avLst/>
          </a:prstGeom>
        </p:spPr>
        <p:txBody>
          <a:bodyPr wrap="square">
            <a:spAutoFit/>
          </a:bodyPr>
          <a:lstStyle/>
          <a:p>
            <a:pPr lvl="0"/>
            <a:r>
              <a:rPr lang="en-US" sz="2000" spc="-38" dirty="0">
                <a:latin typeface="Palatino Linotype" panose="02040502050505030304" pitchFamily="18" charset="0"/>
              </a:rPr>
              <a:t>Joshua Lynch, Program Supervisor, Student Discipline, Behavior &amp; Readiness to Learn</a:t>
            </a:r>
          </a:p>
          <a:p>
            <a:pPr lvl="0"/>
            <a:r>
              <a:rPr lang="en-US" sz="2000" spc="-38" dirty="0" smtClean="0">
                <a:latin typeface="Palatino Linotype" panose="02040502050505030304" pitchFamily="18" charset="0"/>
              </a:rPr>
              <a:t>Office of Superintendent of Public Instruction</a:t>
            </a:r>
          </a:p>
          <a:p>
            <a:pPr lvl="0"/>
            <a:endParaRPr lang="en-US" sz="2000" spc="-38" dirty="0">
              <a:solidFill>
                <a:srgbClr val="E86948"/>
              </a:solidFill>
              <a:latin typeface="Palatino Linotype" panose="02040502050505030304" pitchFamily="18" charset="0"/>
            </a:endParaRPr>
          </a:p>
          <a:p>
            <a:pPr lvl="0"/>
            <a:r>
              <a:rPr lang="en-US" sz="2000" spc="-38" dirty="0">
                <a:latin typeface="Palatino Linotype" panose="02040502050505030304" pitchFamily="18" charset="0"/>
              </a:rPr>
              <a:t>e</a:t>
            </a:r>
            <a:r>
              <a:rPr lang="en-US" sz="2000" spc="-38" dirty="0" smtClean="0">
                <a:latin typeface="Palatino Linotype" panose="02040502050505030304" pitchFamily="18" charset="0"/>
              </a:rPr>
              <a:t>mail: </a:t>
            </a:r>
            <a:r>
              <a:rPr lang="en-US" sz="2000" spc="-38" dirty="0" smtClean="0">
                <a:latin typeface="Palatino Linotype" panose="02040502050505030304" pitchFamily="18" charset="0"/>
                <a:hlinkClick r:id="rId3"/>
              </a:rPr>
              <a:t>joshua.lynch@k12.wa.us</a:t>
            </a:r>
            <a:endParaRPr lang="en-US" sz="2000" spc="-38" dirty="0" smtClean="0">
              <a:latin typeface="Palatino Linotype" panose="02040502050505030304" pitchFamily="18" charset="0"/>
            </a:endParaRPr>
          </a:p>
          <a:p>
            <a:pPr lvl="0"/>
            <a:endParaRPr lang="en-US" sz="2000" spc="-38" dirty="0" smtClean="0">
              <a:latin typeface="Palatino Linotype" panose="02040502050505030304" pitchFamily="18" charset="0"/>
            </a:endParaRPr>
          </a:p>
        </p:txBody>
      </p:sp>
    </p:spTree>
    <p:extLst>
      <p:ext uri="{BB962C8B-B14F-4D97-AF65-F5344CB8AC3E}">
        <p14:creationId xmlns:p14="http://schemas.microsoft.com/office/powerpoint/2010/main" val="31820466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Classroom Decision-Making</a:t>
            </a:r>
            <a:endParaRPr lang="en-US" dirty="0"/>
          </a:p>
        </p:txBody>
      </p:sp>
      <p:sp>
        <p:nvSpPr>
          <p:cNvPr id="3" name="Content Placeholder 2"/>
          <p:cNvSpPr>
            <a:spLocks noGrp="1"/>
          </p:cNvSpPr>
          <p:nvPr>
            <p:ph idx="1"/>
          </p:nvPr>
        </p:nvSpPr>
        <p:spPr>
          <a:xfrm>
            <a:off x="838199" y="2128719"/>
            <a:ext cx="8841829" cy="3042372"/>
          </a:xfrm>
        </p:spPr>
        <p:txBody>
          <a:bodyPr>
            <a:normAutofit/>
          </a:bodyPr>
          <a:lstStyle/>
          <a:p>
            <a:pPr marL="0" indent="0">
              <a:buNone/>
            </a:pPr>
            <a:r>
              <a:rPr lang="en-US" b="1" i="1" dirty="0" smtClean="0"/>
              <a:t>Differential Selection </a:t>
            </a:r>
          </a:p>
          <a:p>
            <a:pPr marL="0" indent="0">
              <a:buNone/>
            </a:pPr>
            <a:r>
              <a:rPr lang="en-US" sz="2000" dirty="0" smtClean="0"/>
              <a:t>“School </a:t>
            </a:r>
            <a:r>
              <a:rPr lang="en-US" sz="2000" dirty="0"/>
              <a:t>discipline processes generally begin with an office </a:t>
            </a:r>
            <a:r>
              <a:rPr lang="en-US" sz="2000" dirty="0" smtClean="0"/>
              <a:t>referral, most </a:t>
            </a:r>
            <a:r>
              <a:rPr lang="en-US" sz="2000" dirty="0"/>
              <a:t>often made by a classroom teacher.” (Anyon, et al., </a:t>
            </a:r>
            <a:r>
              <a:rPr lang="en-US" sz="2000" dirty="0" smtClean="0"/>
              <a:t>2014, p. 380)</a:t>
            </a:r>
          </a:p>
          <a:p>
            <a:r>
              <a:rPr lang="en-US" sz="2000" dirty="0"/>
              <a:t>D</a:t>
            </a:r>
            <a:r>
              <a:rPr lang="en-US" sz="2000" dirty="0" smtClean="0"/>
              <a:t>isparities in discipline begin at the classroom level</a:t>
            </a:r>
          </a:p>
          <a:p>
            <a:r>
              <a:rPr lang="en-US" sz="2000" dirty="0" smtClean="0"/>
              <a:t>Primarily minor and </a:t>
            </a:r>
            <a:r>
              <a:rPr lang="en-US" sz="2000" dirty="0"/>
              <a:t>subjective </a:t>
            </a:r>
            <a:r>
              <a:rPr lang="en-US" sz="2000" dirty="0" smtClean="0"/>
              <a:t>categories (e.g. defiance </a:t>
            </a:r>
            <a:r>
              <a:rPr lang="en-US" sz="2000" dirty="0"/>
              <a:t>and </a:t>
            </a:r>
            <a:r>
              <a:rPr lang="en-US" sz="2000" dirty="0" smtClean="0"/>
              <a:t>disrespect), instead of major and objective categories (e.g. firearms possession)</a:t>
            </a:r>
          </a:p>
          <a:p>
            <a:r>
              <a:rPr lang="en-US" sz="2000" dirty="0" smtClean="0"/>
              <a:t>Racial/ethnic disparities persist even when accounting for student characteristics that include family income and likelihood of misbehavior</a:t>
            </a:r>
            <a:endParaRPr lang="en-US" sz="2000" dirty="0"/>
          </a:p>
        </p:txBody>
      </p:sp>
      <p:sp>
        <p:nvSpPr>
          <p:cNvPr id="4" name="TextBox 3"/>
          <p:cNvSpPr txBox="1"/>
          <p:nvPr/>
        </p:nvSpPr>
        <p:spPr>
          <a:xfrm>
            <a:off x="838199" y="5805714"/>
            <a:ext cx="8241792" cy="276999"/>
          </a:xfrm>
          <a:prstGeom prst="rect">
            <a:avLst/>
          </a:prstGeom>
          <a:noFill/>
        </p:spPr>
        <p:txBody>
          <a:bodyPr wrap="square" rtlCol="0">
            <a:spAutoFit/>
          </a:bodyPr>
          <a:lstStyle/>
          <a:p>
            <a:r>
              <a:rPr lang="en-US" sz="1200" dirty="0" smtClean="0">
                <a:latin typeface="Palatino Linotype" panose="02040502050505030304" pitchFamily="18" charset="0"/>
              </a:rPr>
              <a:t>(Anyon, et al., 2014; Gregory, </a:t>
            </a:r>
            <a:r>
              <a:rPr lang="en-US" sz="1200" dirty="0" err="1" smtClean="0">
                <a:latin typeface="Palatino Linotype" panose="02040502050505030304" pitchFamily="18" charset="0"/>
              </a:rPr>
              <a:t>Skiba</a:t>
            </a:r>
            <a:r>
              <a:rPr lang="en-US" sz="1200" dirty="0" smtClean="0">
                <a:latin typeface="Palatino Linotype" panose="02040502050505030304" pitchFamily="18" charset="0"/>
              </a:rPr>
              <a:t>, &amp; </a:t>
            </a:r>
            <a:r>
              <a:rPr lang="en-US" sz="1200" dirty="0" err="1" smtClean="0">
                <a:latin typeface="Palatino Linotype" panose="02040502050505030304" pitchFamily="18" charset="0"/>
              </a:rPr>
              <a:t>Noguera</a:t>
            </a:r>
            <a:r>
              <a:rPr lang="en-US" sz="1200" dirty="0" smtClean="0">
                <a:latin typeface="Palatino Linotype" panose="02040502050505030304" pitchFamily="18" charset="0"/>
              </a:rPr>
              <a:t>, 2010)</a:t>
            </a:r>
            <a:endParaRPr lang="en-US" sz="1200" dirty="0">
              <a:latin typeface="Palatino Linotype" panose="02040502050505030304" pitchFamily="18" charset="0"/>
            </a:endParaRPr>
          </a:p>
        </p:txBody>
      </p:sp>
    </p:spTree>
    <p:extLst>
      <p:ext uri="{BB962C8B-B14F-4D97-AF65-F5344CB8AC3E}">
        <p14:creationId xmlns:p14="http://schemas.microsoft.com/office/powerpoint/2010/main" val="15737925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Discipline Continuum</a:t>
            </a:r>
            <a:endParaRPr lang="en-US" dirty="0"/>
          </a:p>
        </p:txBody>
      </p:sp>
      <p:pic>
        <p:nvPicPr>
          <p:cNvPr id="5" name="Picture 4" descr="The Discipline Continuum Graph" title="The Discipline Continuu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6527" y="1603332"/>
            <a:ext cx="8218946" cy="4448286"/>
          </a:xfrm>
          <a:prstGeom prst="rect">
            <a:avLst/>
          </a:prstGeom>
        </p:spPr>
      </p:pic>
      <p:sp>
        <p:nvSpPr>
          <p:cNvPr id="6" name="TextBox 5"/>
          <p:cNvSpPr txBox="1"/>
          <p:nvPr/>
        </p:nvSpPr>
        <p:spPr>
          <a:xfrm>
            <a:off x="2677548" y="2283958"/>
            <a:ext cx="2847831" cy="461665"/>
          </a:xfrm>
          <a:prstGeom prst="rect">
            <a:avLst/>
          </a:prstGeom>
          <a:noFill/>
        </p:spPr>
        <p:txBody>
          <a:bodyPr wrap="none" rtlCol="0">
            <a:spAutoFit/>
          </a:bodyPr>
          <a:lstStyle/>
          <a:p>
            <a:r>
              <a:rPr lang="en-US" sz="2400" b="1" dirty="0" smtClean="0">
                <a:latin typeface="Palatino Linotype" panose="02040502050505030304" pitchFamily="18" charset="0"/>
              </a:rPr>
              <a:t>Selection (Teacher)</a:t>
            </a:r>
            <a:endParaRPr lang="en-US" sz="2400" b="1" dirty="0">
              <a:latin typeface="Palatino Linotype" panose="02040502050505030304" pitchFamily="18" charset="0"/>
            </a:endParaRPr>
          </a:p>
        </p:txBody>
      </p:sp>
      <p:sp>
        <p:nvSpPr>
          <p:cNvPr id="11" name="Down Arrow 10" descr="Graphic" title="Graphic"/>
          <p:cNvSpPr/>
          <p:nvPr/>
        </p:nvSpPr>
        <p:spPr>
          <a:xfrm>
            <a:off x="1864918" y="2256947"/>
            <a:ext cx="484632" cy="123585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446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Lst>
  </p:timing>
</p:sld>
</file>

<file path=ppt/theme/theme1.xml><?xml version="1.0" encoding="utf-8"?>
<a:theme xmlns:a="http://schemas.openxmlformats.org/drawingml/2006/main" name="Office Theme">
  <a:themeElements>
    <a:clrScheme name="Custom 1">
      <a:dk1>
        <a:srgbClr val="244A5F"/>
      </a:dk1>
      <a:lt1>
        <a:srgbClr val="06997E"/>
      </a:lt1>
      <a:dk2>
        <a:srgbClr val="3C85C6"/>
      </a:dk2>
      <a:lt2>
        <a:srgbClr val="FFFFFF"/>
      </a:lt2>
      <a:accent1>
        <a:srgbClr val="848382"/>
      </a:accent1>
      <a:accent2>
        <a:srgbClr val="49473B"/>
      </a:accent2>
      <a:accent3>
        <a:srgbClr val="F2C660"/>
      </a:accent3>
      <a:accent4>
        <a:srgbClr val="EF4759"/>
      </a:accent4>
      <a:accent5>
        <a:srgbClr val="FFFFFF"/>
      </a:accent5>
      <a:accent6>
        <a:srgbClr val="FFFFFF"/>
      </a:accent6>
      <a:hlink>
        <a:srgbClr val="3C85C6"/>
      </a:hlink>
      <a:folHlink>
        <a:srgbClr val="F2C66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rand 2">
      <a:dk1>
        <a:srgbClr val="244A5F"/>
      </a:dk1>
      <a:lt1>
        <a:srgbClr val="FFFFFF"/>
      </a:lt1>
      <a:dk2>
        <a:srgbClr val="3C85C6"/>
      </a:dk2>
      <a:lt2>
        <a:srgbClr val="FFFFFF"/>
      </a:lt2>
      <a:accent1>
        <a:srgbClr val="244A5F"/>
      </a:accent1>
      <a:accent2>
        <a:srgbClr val="3C85C6"/>
      </a:accent2>
      <a:accent3>
        <a:srgbClr val="06997E"/>
      </a:accent3>
      <a:accent4>
        <a:srgbClr val="F2C660"/>
      </a:accent4>
      <a:accent5>
        <a:srgbClr val="EF4759"/>
      </a:accent5>
      <a:accent6>
        <a:srgbClr val="848382"/>
      </a:accent6>
      <a:hlink>
        <a:srgbClr val="EF4759"/>
      </a:hlink>
      <a:folHlink>
        <a:srgbClr val="F2C66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FDE9A79CABB504F9298A94928D08125" ma:contentTypeVersion="1" ma:contentTypeDescription="Create a new document." ma:contentTypeScope="" ma:versionID="7c06e61c39eafb3624237f99f3534577">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48C3029-1FA2-4406-860F-06D2059660F3}">
  <ds:schemaRefs>
    <ds:schemaRef ds:uri="http://schemas.microsoft.com/sharepoint/v3/contenttype/forms"/>
  </ds:schemaRefs>
</ds:datastoreItem>
</file>

<file path=customXml/itemProps2.xml><?xml version="1.0" encoding="utf-8"?>
<ds:datastoreItem xmlns:ds="http://schemas.openxmlformats.org/officeDocument/2006/customXml" ds:itemID="{CAB4D3AE-6630-4311-824A-E112BCE65A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F67784-D90B-4416-9BE5-C88ECF5059A2}">
  <ds:schemaRefs>
    <ds:schemaRef ds:uri="http://purl.org/dc/dcmitype/"/>
    <ds:schemaRef ds:uri="http://purl.org/dc/elements/1.1/"/>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http://schemas.microsoft.com/sharepoint/v3"/>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14337</TotalTime>
  <Words>5473</Words>
  <Application>Microsoft Office PowerPoint</Application>
  <PresentationFormat>Widescreen</PresentationFormat>
  <Paragraphs>504</Paragraphs>
  <Slides>75</Slides>
  <Notes>64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75</vt:i4>
      </vt:variant>
    </vt:vector>
  </HeadingPairs>
  <TitlesOfParts>
    <vt:vector size="81" baseType="lpstr">
      <vt:lpstr>Arial</vt:lpstr>
      <vt:lpstr>Calibri</vt:lpstr>
      <vt:lpstr>Palatino Linotype</vt:lpstr>
      <vt:lpstr>Segoe UI Light</vt:lpstr>
      <vt:lpstr>Office Theme</vt:lpstr>
      <vt:lpstr>1_Office Theme</vt:lpstr>
      <vt:lpstr>Discipline Training: Classroom Procedures</vt:lpstr>
      <vt:lpstr>Webinar Q&amp;A Protocols</vt:lpstr>
      <vt:lpstr>OSPI Equity Statement</vt:lpstr>
      <vt:lpstr>Discipline Training: Classroom Procedures</vt:lpstr>
      <vt:lpstr>Legal Disclaimer</vt:lpstr>
      <vt:lpstr>Training Considerations</vt:lpstr>
      <vt:lpstr>Learning Objectives</vt:lpstr>
      <vt:lpstr>Classroom Decision-Making</vt:lpstr>
      <vt:lpstr>The Discipline Continuum</vt:lpstr>
      <vt:lpstr>Administrative Decision-Making</vt:lpstr>
      <vt:lpstr>The Discipline Continuum</vt:lpstr>
      <vt:lpstr>Behavioral Expectations</vt:lpstr>
      <vt:lpstr>Proactive Supports in Regular Educational Settings</vt:lpstr>
      <vt:lpstr>Purpose of Discipline Rules</vt:lpstr>
      <vt:lpstr>Defining Regular Educational Setting</vt:lpstr>
      <vt:lpstr>Behavioral Expectations: Reflection</vt:lpstr>
      <vt:lpstr>Behavioral Expectations: Positive with Examples</vt:lpstr>
      <vt:lpstr>Behavioral Expectations: Feedback</vt:lpstr>
      <vt:lpstr>Establishing Behavioral Expectations</vt:lpstr>
      <vt:lpstr>Behavioral Expectations Activity</vt:lpstr>
      <vt:lpstr>Behavioral Expectations: School Environments</vt:lpstr>
      <vt:lpstr>Teaching Behavioral Expectations</vt:lpstr>
      <vt:lpstr>Behavioral Expectations: Practical Example</vt:lpstr>
      <vt:lpstr>Content Break</vt:lpstr>
      <vt:lpstr>Behavioral Violations</vt:lpstr>
      <vt:lpstr>Behavioral Violation</vt:lpstr>
      <vt:lpstr>Defining Behavioral Violations</vt:lpstr>
      <vt:lpstr>Categorizing Behavioral Violations</vt:lpstr>
      <vt:lpstr>Behavioral Expectations and Violations</vt:lpstr>
      <vt:lpstr>Behavioral Violations and Implicit Bias</vt:lpstr>
      <vt:lpstr>Classroom Practices: Protective Factors</vt:lpstr>
      <vt:lpstr>Adult Interpretations of Student Behavior</vt:lpstr>
      <vt:lpstr>Content Break</vt:lpstr>
      <vt:lpstr>Equitable Systems &amp; Data-Based Decision-Making</vt:lpstr>
      <vt:lpstr>Identifying Inequities in School Discipline</vt:lpstr>
      <vt:lpstr>Increasing Equity in School Discipline</vt:lpstr>
      <vt:lpstr>Data Collection Tools and Strategies</vt:lpstr>
      <vt:lpstr>Data Analysis Strategies</vt:lpstr>
      <vt:lpstr>Vulnerable Decision Points</vt:lpstr>
      <vt:lpstr>Vulnerable Decision Points</vt:lpstr>
      <vt:lpstr>Exclusionary Adult Behaviors</vt:lpstr>
      <vt:lpstr>Vulnerable Decision Points &amp; Classroom Exclusion Analysis</vt:lpstr>
      <vt:lpstr>Equitable Learning Environments Example</vt:lpstr>
      <vt:lpstr>Content Break</vt:lpstr>
      <vt:lpstr>Other Forms of Discipline and Classroom Exclusion</vt:lpstr>
      <vt:lpstr>Classroom Exclusion: Definition</vt:lpstr>
      <vt:lpstr>Other Forms of Discipline Definition</vt:lpstr>
      <vt:lpstr>Classroom Best Practices and Strategies</vt:lpstr>
      <vt:lpstr>Classroom Exclusion: Teacher Authority &amp; RCW 28A.600.020(2) </vt:lpstr>
      <vt:lpstr>Classroom Exclusion Procedures</vt:lpstr>
      <vt:lpstr>Classroom Exclusion Considerations</vt:lpstr>
      <vt:lpstr>Recess Exclusions</vt:lpstr>
      <vt:lpstr>Reasons to Contest Discipline Decisions</vt:lpstr>
      <vt:lpstr>Options to Contest Discipline Decisions</vt:lpstr>
      <vt:lpstr>Grievance Procedures Considerations</vt:lpstr>
      <vt:lpstr>Content Break</vt:lpstr>
      <vt:lpstr>Procedures Knowledge Test</vt:lpstr>
      <vt:lpstr>True or False? A classroom exclusion includes any instance where a teacher might send a student from the classroom to another location in the school. </vt:lpstr>
      <vt:lpstr>True or False? The student’s parent(s) must be informed about a classroom exclusion.  </vt:lpstr>
      <vt:lpstr>True or False? If a student is sent to the office, library, or other location in the school for a behavioral violation but the student is provided coursework from their regular class to complete, then it is not exclusionary. </vt:lpstr>
      <vt:lpstr>  True or False? Unless it’s an emergency situation, a teacher must always attempt one or more other forms of discipline prior to administering a classroom exclusion.  </vt:lpstr>
      <vt:lpstr>Effective Implementation</vt:lpstr>
      <vt:lpstr>Family Engagement and District Procedures</vt:lpstr>
      <vt:lpstr>Discipline Procedures Review Strategies</vt:lpstr>
      <vt:lpstr>Research-Based Framework: Equity in School Discipline</vt:lpstr>
      <vt:lpstr>Implementation Stages</vt:lpstr>
      <vt:lpstr>Implementation Iterative Processes </vt:lpstr>
      <vt:lpstr>The Discipline Continuum</vt:lpstr>
      <vt:lpstr>References</vt:lpstr>
      <vt:lpstr>References</vt:lpstr>
      <vt:lpstr>References</vt:lpstr>
      <vt:lpstr> Except where otherwise noted, this work by Office of Superintendent of Public Instruction is licensed under a Creative Commons Attribution 4.0 International License.  All logos and trademarks are property of their respective owners. This presentation may contain or reference links to websites operated by third parties. These links are provided for your convenience only and do not constitute or imply any affiliation, endorsement, sponsorship, approval, verification, or monitoring by OSPI of any product, service, or content offered on the third party websites. In no event will OSPI be responsible for the information or content in linked third party websites or for your use of or inability to use such websites. Please confirm the license status of any third-party resources and understand their terms of use before reusing them.  The information contained in this presentation and power point is an overview of student discipline requirements. The presentation is not intended as legal advice. The state regulations that implement student discipline statutes under Chapter 28A.600 RCW are located under Chapter 392-400 WAC. Outside resources are not intended to be an endorsement of any service or product. District personnel should always review their district’s procedures and review questions with their administrative staff.</vt:lpstr>
      <vt:lpstr>Content Break</vt:lpstr>
      <vt:lpstr>Webinar Q&amp;A Protocols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Olson</dc:creator>
  <cp:lastModifiedBy>Samantha Diamond</cp:lastModifiedBy>
  <cp:revision>839</cp:revision>
  <cp:lastPrinted>2018-10-09T20:09:10Z</cp:lastPrinted>
  <dcterms:created xsi:type="dcterms:W3CDTF">2018-07-25T20:53:30Z</dcterms:created>
  <dcterms:modified xsi:type="dcterms:W3CDTF">2019-08-19T20:24:50Z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0x0101002FDE9A79CABB504F9298A94928D08125</vt:lpwstr>
  </property>
</Properties>
</file>