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Quattrocento Sans" panose="020B0604020202020204"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gQxdn60BoVcQRs2PRh9GjKx0b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69940-2C40-4031-AAAF-9C8F06728008}" v="5" dt="2021-03-16T18:58:11.780"/>
    <p1510:client id="{F64BF713-D76B-40B4-9316-3AF3DABF10CF}" v="26" dt="2021-03-16T17:56:59.663"/>
  </p1510:revLst>
</p1510:revInfo>
</file>

<file path=ppt/tableStyles.xml><?xml version="1.0" encoding="utf-8"?>
<a:tblStyleLst xmlns:a="http://schemas.openxmlformats.org/drawingml/2006/main" def="{4C1711E0-8765-492E-AA31-3C5D23BC74E2}">
  <a:tblStyle styleId="{4C1711E0-8765-492E-AA31-3C5D23BC74E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61" autoAdjust="0"/>
  </p:normalViewPr>
  <p:slideViewPr>
    <p:cSldViewPr snapToGrid="0">
      <p:cViewPr varScale="1">
        <p:scale>
          <a:sx n="37" d="100"/>
          <a:sy n="37" d="100"/>
        </p:scale>
        <p:origin x="5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be.wa.gov/sites/default/files/public/documents/GradRequirements/GradFAQ062016.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cte@k12.wa.u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402f11dbb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402f11dbb_7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Good Afternoon</a:t>
            </a:r>
            <a:endParaRPr/>
          </a:p>
          <a:p>
            <a:pPr marL="0" lvl="0" indent="0" algn="l" rtl="0">
              <a:spcBef>
                <a:spcPts val="0"/>
              </a:spcBef>
              <a:spcAft>
                <a:spcPts val="0"/>
              </a:spcAft>
              <a:buNone/>
            </a:pPr>
            <a:endParaRPr/>
          </a:p>
          <a:p>
            <a:pPr marL="0" lvl="0" indent="0" algn="l" rtl="0">
              <a:spcBef>
                <a:spcPts val="0"/>
              </a:spcBef>
              <a:spcAft>
                <a:spcPts val="0"/>
              </a:spcAft>
              <a:buNone/>
            </a:pPr>
            <a:r>
              <a:rPr lang="en-US"/>
              <a:t>Today we are going to talk about aligning HSBP and IEP Transition Plans by walking through our recently posted CTE Pathway Case Study. </a:t>
            </a:r>
            <a:endParaRPr/>
          </a:p>
          <a:p>
            <a:pPr marL="0" lvl="0" indent="0" algn="l" rtl="0">
              <a:spcBef>
                <a:spcPts val="0"/>
              </a:spcBef>
              <a:spcAft>
                <a:spcPts val="0"/>
              </a:spcAft>
              <a:buNone/>
            </a:pPr>
            <a:r>
              <a:rPr lang="en-US"/>
              <a:t>I am Alexandra Toney a Special Education Program Supervisor and I am joined by my colleague today who I can pause for them to introduce themself, </a:t>
            </a:r>
            <a:endParaRPr/>
          </a:p>
        </p:txBody>
      </p:sp>
      <p:sp>
        <p:nvSpPr>
          <p:cNvPr id="115" name="Google Shape;115;gc402f11dbb_7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is the course planner, which is on page 5 if you are following along.  You can see the courses she has taken over time align with her interest, needs and goals. For example Sherries does best with applied learning and she been able to take a variety of CTE courses, which are shown here in red. Sherrie is a tenth grader so you may notice that grades 11 and 12 are in italics because they are not taken yet.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 wanted to point out that if takes a team to support transition, and this student has some really creative and flexible course </a:t>
            </a:r>
            <a:r>
              <a:rPr lang="en-US" dirty="0" err="1"/>
              <a:t>planing</a:t>
            </a:r>
            <a:r>
              <a:rPr lang="en-US" dirty="0"/>
              <a:t>    because of the collaboration between IEP teams, special educators, CTE folks.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You also will see the</a:t>
            </a:r>
            <a:r>
              <a:rPr lang="en-US" dirty="0">
                <a:solidFill>
                  <a:srgbClr val="40403D"/>
                </a:solidFill>
              </a:rPr>
              <a:t> IEP symbol is here well because this information aligns with the IEP course of study section. </a:t>
            </a:r>
            <a:r>
              <a:rPr lang="en-US" dirty="0"/>
              <a:t> Specific graduation requirements fall outside of the topic of today's webinar but I did want to highlight that this student </a:t>
            </a:r>
            <a:r>
              <a:rPr lang="en-US" b="1" dirty="0"/>
              <a:t>plans</a:t>
            </a:r>
            <a:r>
              <a:rPr lang="en-US" dirty="0"/>
              <a:t> to use her personal pathway requirement to take Commercial art and CAD Drafting courses in place of her world language classes because they </a:t>
            </a:r>
            <a:r>
              <a:rPr lang="en-US" dirty="0">
                <a:solidFill>
                  <a:srgbClr val="40403D"/>
                </a:solidFill>
              </a:rPr>
              <a:t>better align with her post </a:t>
            </a:r>
            <a:r>
              <a:rPr lang="en-US" dirty="0" err="1">
                <a:solidFill>
                  <a:srgbClr val="40403D"/>
                </a:solidFill>
              </a:rPr>
              <a:t>highschool</a:t>
            </a:r>
            <a:r>
              <a:rPr lang="en-US" dirty="0">
                <a:solidFill>
                  <a:srgbClr val="40403D"/>
                </a:solidFill>
              </a:rPr>
              <a:t> plan and her plan does not include a four year university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(if asked: To learn more about the personal pathway requirement do not hesitate to reach out to OSPI or review the information on the SBE website,  Personalized Pathway information found on page 9:</a:t>
            </a:r>
            <a:r>
              <a:rPr lang="en-US" u="sng" dirty="0">
                <a:solidFill>
                  <a:schemeClr val="hlink"/>
                </a:solidFill>
                <a:hlinkClick r:id="rId3"/>
              </a:rPr>
              <a:t>https://www.sbe.wa.gov/sites/default/files/public/documents/GradRequirements/GradFAQ062016.pdf</a:t>
            </a:r>
            <a:r>
              <a:rPr lang="en-US" dirty="0"/>
              <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Lets go to the next slide for a deeper dive into some of the CTE content here</a:t>
            </a:r>
            <a:endParaRPr dirty="0"/>
          </a:p>
        </p:txBody>
      </p:sp>
      <p:sp>
        <p:nvSpPr>
          <p:cNvPr id="203" name="Google Shape;203;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fc668bda3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bfc668bda3_0_12:notes"/>
          <p:cNvSpPr txBox="1">
            <a:spLocks noGrp="1"/>
          </p:cNvSpPr>
          <p:nvPr>
            <p:ph type="body" idx="1"/>
          </p:nvPr>
        </p:nvSpPr>
        <p:spPr>
          <a:xfrm>
            <a:off x="701040" y="4473894"/>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Renee:</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"Collaboration" really is key to planning a successful experience for the student. That process must be strategic, comprehensive and individualized actions, rather than "checking the box".  We know through data and reporting that CTE programs help students participate, complete, and transition to post-secondary more successfully:  interest and relevance = engagement, but also better attendance, lower discipline, and better outcomes.</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Another point to consider is the reason that students--especially students with disabilities--often find more success in career programs--it’s based in the standards of our CTE pathways. Critical embedded components such as leadership activities, extended learning, work-based learning, industry guidance, family engagement, dual credit and industry recognized credentials ALL contribute to the meaningful career AND college preparation of students. Ongoing collaboration not only sets up students for the best opportunity to succeed but can ensure equitable access for ALL students to these programs--and ultimately, better preparation, transition and outcomes.</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None/>
            </a:pPr>
            <a:r>
              <a:rPr lang="en-US" sz="1050">
                <a:solidFill>
                  <a:srgbClr val="3C4043"/>
                </a:solidFill>
                <a:highlight>
                  <a:srgbClr val="FFFFFF"/>
                </a:highlight>
                <a:latin typeface="Roboto"/>
                <a:ea typeface="Roboto"/>
                <a:cs typeface="Roboto"/>
                <a:sym typeface="Roboto"/>
              </a:rPr>
              <a:t>CTE equivalencies, another important component of CTE programs, align the academic content of core courses like math and science, with the technical content of CTE courses, so it can provide an advantage for a student when earning required graduation credits.</a:t>
            </a:r>
            <a:r>
              <a:rPr lang="en-US" sz="1050">
                <a:solidFill>
                  <a:srgbClr val="3C4043"/>
                </a:solidFill>
                <a:latin typeface="Roboto"/>
                <a:ea typeface="Roboto"/>
                <a:cs typeface="Roboto"/>
                <a:sym typeface="Roboto"/>
              </a:rPr>
              <a:t> In this example, Sherrie is taking CTE courses that also count for Arts, an AP Computer Science Principles that counts for Science;; additionally, she has opportunity to take electives relative to either of her top two career goals (Graphic Designer or Computer Programmer).  All that combines to provide Sherrie TWO CTE pathways to graduation (we spotlight that in a moment).  The equivalency component within CTE programs is yet </a:t>
            </a:r>
            <a:r>
              <a:rPr lang="en-US" sz="1050">
                <a:solidFill>
                  <a:srgbClr val="3C4043"/>
                </a:solidFill>
                <a:highlight>
                  <a:srgbClr val="FFFFFF"/>
                </a:highlight>
                <a:latin typeface="Roboto"/>
                <a:ea typeface="Roboto"/>
                <a:cs typeface="Roboto"/>
                <a:sym typeface="Roboto"/>
              </a:rPr>
              <a:t>another opportunity for planning/collaboration, and equivalency expert, Lisa Fish, has been expanding CTE equivalencies fast &amp; furious! So be sure to reach out to her or the website for updates.</a:t>
            </a:r>
            <a:endParaRPr sz="1050">
              <a:solidFill>
                <a:srgbClr val="3C4043"/>
              </a:solidFill>
              <a:highlight>
                <a:srgbClr val="FFFFFF"/>
              </a:highlight>
              <a:latin typeface="Roboto"/>
              <a:ea typeface="Roboto"/>
              <a:cs typeface="Roboto"/>
              <a:sym typeface="Roboto"/>
            </a:endParaRPr>
          </a:p>
        </p:txBody>
      </p:sp>
      <p:sp>
        <p:nvSpPr>
          <p:cNvPr id="214" name="Google Shape;214;gbfc668bda3_0_12:notes"/>
          <p:cNvSpPr txBox="1">
            <a:spLocks noGrp="1"/>
          </p:cNvSpPr>
          <p:nvPr>
            <p:ph type="dt" idx="10"/>
          </p:nvPr>
        </p:nvSpPr>
        <p:spPr>
          <a:xfrm>
            <a:off x="3970938" y="2"/>
            <a:ext cx="3037800" cy="466500"/>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is a screenshot of page 8 if you are following along showing the students planned and in progress graduation pathways. You can see here that Sherrie has planned to do two difference CTE course sequences to align with each of her career interests. She is currently in progress to meet her CTE course sequence to become a graphic designer and has already planned two additional courses here for her junior and senior year to prepare to be a computer programer</a:t>
            </a:r>
            <a:endParaRPr/>
          </a:p>
          <a:p>
            <a:pPr marL="0" lvl="0" indent="0" algn="l" rtl="0">
              <a:lnSpc>
                <a:spcPct val="100000"/>
              </a:lnSpc>
              <a:spcBef>
                <a:spcPts val="0"/>
              </a:spcBef>
              <a:spcAft>
                <a:spcPts val="0"/>
              </a:spcAft>
              <a:buSzPts val="1400"/>
              <a:buNone/>
            </a:pPr>
            <a:r>
              <a:rPr lang="en-US"/>
              <a:t> You see the IEP symbol here because the graduation pathway should be aligned to his IEP transition plan goals and the graduation information in the IEP.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26" name="Google Shape;226;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fc668bda3_0_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bfc668bda3_0_28:notes"/>
          <p:cNvSpPr txBox="1">
            <a:spLocks noGrp="1"/>
          </p:cNvSpPr>
          <p:nvPr>
            <p:ph type="body" idx="1"/>
          </p:nvPr>
        </p:nvSpPr>
        <p:spPr>
          <a:xfrm>
            <a:off x="701040" y="4473894"/>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rgbClr val="3C4043"/>
                </a:solidFill>
                <a:highlight>
                  <a:srgbClr val="FFFFFF"/>
                </a:highlight>
              </a:rPr>
              <a:t>RENEE:</a:t>
            </a:r>
            <a:endParaRPr>
              <a:solidFill>
                <a:srgbClr val="3C404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US">
                <a:solidFill>
                  <a:srgbClr val="3C4043"/>
                </a:solidFill>
                <a:highlight>
                  <a:srgbClr val="FFFFFF"/>
                </a:highlight>
              </a:rPr>
              <a:t>At the risk of repeating this too often, Collaboration is key. While the HSBP, most importantly, is student-driven, the adults involved in the process must also have the knowledge, tools and resources in order to provide the best guidance.</a:t>
            </a:r>
            <a:endParaRPr>
              <a:solidFill>
                <a:srgbClr val="3C404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a:solidFill>
                <a:srgbClr val="3C404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US">
                <a:solidFill>
                  <a:srgbClr val="3C4043"/>
                </a:solidFill>
                <a:highlight>
                  <a:srgbClr val="FFFFFF"/>
                </a:highlight>
              </a:rPr>
              <a:t>This section of the plan reflects how the student meets which graduation pathway--again, remember, the student can meet more than one and can combine different ELA and Math options; however, in the case of CTE Sequence Grad Pathway and this student example, the student does not need to meet additional ELA and/or Math requirements. </a:t>
            </a:r>
            <a:endParaRPr>
              <a:solidFill>
                <a:srgbClr val="3C404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a:solidFill>
                <a:srgbClr val="3C4043"/>
              </a:solidFill>
              <a:highlight>
                <a:srgbClr val="FFFFFF"/>
              </a:highlight>
            </a:endParaRPr>
          </a:p>
          <a:p>
            <a:pPr marL="0" marR="0" lvl="0" indent="0" algn="l" rtl="0">
              <a:lnSpc>
                <a:spcPct val="115000"/>
              </a:lnSpc>
              <a:spcBef>
                <a:spcPts val="0"/>
              </a:spcBef>
              <a:spcAft>
                <a:spcPts val="0"/>
              </a:spcAft>
              <a:buClr>
                <a:schemeClr val="dk1"/>
              </a:buClr>
              <a:buSzPts val="1100"/>
              <a:buFont typeface="Arial"/>
              <a:buNone/>
            </a:pPr>
            <a:r>
              <a:rPr lang="en-US">
                <a:solidFill>
                  <a:srgbClr val="3C4043"/>
                </a:solidFill>
                <a:highlight>
                  <a:srgbClr val="FFFFFF"/>
                </a:highlight>
              </a:rPr>
              <a:t>In regards to "Locally Approved CTE Sequence Grad Pathways"--I think rather than head down the "how" route, because you are all familiar with the instructions, tutorial, and EDS application system—and, if you are new or still trying to navigate it—please reach out. I’ll just reiterate the "why".  The intent of CTE Sequence Grad Pathway, an additional “path” to graduation, was certainly meaningful course planning towards college and career goals; and, flexibility for students was important to the stakeholders that developed it.  CTE Pathways have already been designed with lots of research, data, and documentation, AND subsequently, course selection, curriculum, content, assessments, and sequencing; AND, so long as the pathway also lead to dual credit and/or IRCs, they meet the requirements of CTE Sequence Graduation Pathways (in the SAME Program Area).</a:t>
            </a:r>
            <a:endParaRPr>
              <a:solidFill>
                <a:srgbClr val="3C4043"/>
              </a:solidFill>
              <a:highlight>
                <a:srgbClr val="FFFFFF"/>
              </a:highlight>
            </a:endParaRPr>
          </a:p>
          <a:p>
            <a:pPr marL="0" marR="0" lvl="0" indent="0" algn="l" rtl="0">
              <a:lnSpc>
                <a:spcPct val="115000"/>
              </a:lnSpc>
              <a:spcBef>
                <a:spcPts val="0"/>
              </a:spcBef>
              <a:spcAft>
                <a:spcPts val="0"/>
              </a:spcAft>
              <a:buClr>
                <a:schemeClr val="dk1"/>
              </a:buClr>
              <a:buSzPts val="1100"/>
              <a:buFont typeface="Arial"/>
              <a:buNone/>
            </a:pPr>
            <a:endParaRPr>
              <a:solidFill>
                <a:srgbClr val="3C4043"/>
              </a:solidFill>
              <a:highlight>
                <a:srgbClr val="FFFFFF"/>
              </a:highlight>
            </a:endParaRPr>
          </a:p>
          <a:p>
            <a:pPr marL="0" marR="0" lvl="0" indent="0" algn="l" rtl="0">
              <a:lnSpc>
                <a:spcPct val="115000"/>
              </a:lnSpc>
              <a:spcBef>
                <a:spcPts val="0"/>
              </a:spcBef>
              <a:spcAft>
                <a:spcPts val="0"/>
              </a:spcAft>
              <a:buClr>
                <a:schemeClr val="dk1"/>
              </a:buClr>
              <a:buSzPts val="1100"/>
              <a:buFont typeface="Arial"/>
              <a:buNone/>
            </a:pPr>
            <a:r>
              <a:rPr lang="en-US">
                <a:solidFill>
                  <a:srgbClr val="3C4043"/>
                </a:solidFill>
                <a:highlight>
                  <a:srgbClr val="FFFFFF"/>
                </a:highlight>
              </a:rPr>
              <a:t>And at this point, I’d like to give a shout-out and a woohoo to the "best of the best" CORE PLUS programs (woohoo!!), which exemplify MODEL CTE PROGRAMS in our state.  And program expert, Angie Mason-Smith, is here to help guide you through that process and continue her work expanding that model to other industries.  Be sure to reach out to her or check the website for updates.</a:t>
            </a:r>
            <a:endParaRPr>
              <a:solidFill>
                <a:srgbClr val="3C4043"/>
              </a:solidFill>
              <a:highlight>
                <a:srgbClr val="FFFFFF"/>
              </a:highlight>
            </a:endParaRPr>
          </a:p>
          <a:p>
            <a:pPr marL="0" marR="0" lvl="0" indent="0" algn="l" rtl="0">
              <a:lnSpc>
                <a:spcPct val="115000"/>
              </a:lnSpc>
              <a:spcBef>
                <a:spcPts val="0"/>
              </a:spcBef>
              <a:spcAft>
                <a:spcPts val="0"/>
              </a:spcAft>
              <a:buClr>
                <a:schemeClr val="dk1"/>
              </a:buClr>
              <a:buSzPts val="1100"/>
              <a:buFont typeface="Arial"/>
              <a:buNone/>
            </a:pPr>
            <a:endParaRPr>
              <a:solidFill>
                <a:srgbClr val="3C4043"/>
              </a:solidFill>
              <a:highlight>
                <a:srgbClr val="FFFFFF"/>
              </a:highlight>
            </a:endParaRPr>
          </a:p>
          <a:p>
            <a:pPr marL="0" marR="0" lvl="0" indent="0" algn="l" rtl="0">
              <a:lnSpc>
                <a:spcPct val="115000"/>
              </a:lnSpc>
              <a:spcBef>
                <a:spcPts val="0"/>
              </a:spcBef>
              <a:spcAft>
                <a:spcPts val="0"/>
              </a:spcAft>
              <a:buClr>
                <a:schemeClr val="dk1"/>
              </a:buClr>
              <a:buSzPts val="1100"/>
              <a:buFont typeface="Arial"/>
              <a:buNone/>
            </a:pPr>
            <a:r>
              <a:rPr lang="en-US" sz="1100">
                <a:solidFill>
                  <a:srgbClr val="3C4043"/>
                </a:solidFill>
                <a:highlight>
                  <a:srgbClr val="FFFFFF"/>
                </a:highlight>
                <a:latin typeface="Arial"/>
                <a:ea typeface="Arial"/>
                <a:cs typeface="Arial"/>
                <a:sym typeface="Arial"/>
              </a:rPr>
              <a:t>However, the sequencing of courses from DIFFERENT Program Areas created a unique "opportunity" in our state.  This option was not intended for a mash-up of different course-taking to meet pathway requirements, nor as an "alternative" to graduation; the intent and design of "CTE sequence" AND meaningful planning remains in place—“progression of skill” is still necessary.  The combination of course sequencing must still align to careers and occupations that require this particular mix of technical skills and abilities, and at the least, align to a viable in-demand job market and/or potential advantage in entering or advancing in a particular career.</a:t>
            </a:r>
            <a:endParaRPr sz="1100">
              <a:solidFill>
                <a:srgbClr val="3C4043"/>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solidFill>
                  <a:srgbClr val="3C4043"/>
                </a:solidFill>
                <a:highlight>
                  <a:srgbClr val="FFFFFF"/>
                </a:highlight>
              </a:rPr>
              <a:t>Another strong point why collaboration and meaningful planning remain key throughout a student’s plan.  It is of no advantage to a student, especially in their senior year, to try and "make a round peg fit a square hole."  Meaning, it is of no benefit to Sherrie to take a Foods class and a food handler’s permit if her career choice is to be a graphic designer; or to take accounting and a Quickbooks certification if she wants to be a computer programmer.  This is not to say that, if Sherrie had room in her schedule or an interest in variety, she couldn’t take a different class(es) as elective, but why not guide her to related courses that could supplement her success and reinforce her specific career goals.  A clear, meaningful "path" to her goal is a least 2 credits in the same program area with the potential for multiple equivalencies AND an opportunity to take industry-recognized credentials such as Adobe or C++</a:t>
            </a:r>
            <a:endParaRPr>
              <a:solidFill>
                <a:srgbClr val="3C4043"/>
              </a:solidFill>
              <a:highlight>
                <a:srgbClr val="FFFFFF"/>
              </a:highlight>
            </a:endParaRPr>
          </a:p>
          <a:p>
            <a:pPr marL="0" lvl="0" indent="0" algn="l" rtl="0">
              <a:lnSpc>
                <a:spcPct val="115000"/>
              </a:lnSpc>
              <a:spcBef>
                <a:spcPts val="1200"/>
              </a:spcBef>
              <a:spcAft>
                <a:spcPts val="1200"/>
              </a:spcAft>
              <a:buClr>
                <a:schemeClr val="dk1"/>
              </a:buClr>
              <a:buSzPts val="1100"/>
              <a:buFont typeface="Arial"/>
              <a:buNone/>
            </a:pPr>
            <a:endParaRPr>
              <a:solidFill>
                <a:srgbClr val="3C4043"/>
              </a:solidFill>
              <a:highlight>
                <a:srgbClr val="FFFFFF"/>
              </a:highlight>
            </a:endParaRPr>
          </a:p>
        </p:txBody>
      </p:sp>
      <p:sp>
        <p:nvSpPr>
          <p:cNvPr id="236" name="Google Shape;236;gbfc668bda3_0_28:notes"/>
          <p:cNvSpPr txBox="1">
            <a:spLocks noGrp="1"/>
          </p:cNvSpPr>
          <p:nvPr>
            <p:ph type="dt" idx="10"/>
          </p:nvPr>
        </p:nvSpPr>
        <p:spPr>
          <a:xfrm>
            <a:off x="3970938" y="2"/>
            <a:ext cx="3037800" cy="466500"/>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c4f07fdf06_17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c4f07fdf06_17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rgbClr val="40403D"/>
              </a:buClr>
              <a:buSzPts val="1100"/>
              <a:buFont typeface="Arial"/>
              <a:buNone/>
            </a:pPr>
            <a:r>
              <a:rPr lang="en-US" sz="1100">
                <a:solidFill>
                  <a:srgbClr val="3C4043"/>
                </a:solidFill>
                <a:highlight>
                  <a:srgbClr val="FFFFFF"/>
                </a:highlight>
                <a:latin typeface="Arial"/>
                <a:ea typeface="Arial"/>
                <a:cs typeface="Arial"/>
                <a:sym typeface="Arial"/>
              </a:rPr>
              <a:t>We’d like to take this opportunity to offer just a few questions to consider and/or points on which to collaborate  . . Tania is going to drop a document in CHAT.</a:t>
            </a:r>
            <a:endParaRPr sz="1100">
              <a:solidFill>
                <a:srgbClr val="3C4043"/>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rgbClr val="40403D"/>
              </a:buClr>
              <a:buSzPts val="1100"/>
              <a:buFont typeface="Arial"/>
              <a:buNone/>
            </a:pPr>
            <a:r>
              <a:rPr lang="en-US" sz="1100">
                <a:solidFill>
                  <a:srgbClr val="3C4043"/>
                </a:solidFill>
                <a:highlight>
                  <a:srgbClr val="FFFFFF"/>
                </a:highlight>
                <a:latin typeface="Arial"/>
                <a:ea typeface="Arial"/>
                <a:cs typeface="Arial"/>
                <a:sym typeface="Arial"/>
              </a:rPr>
              <a:t>These are just a few important questions and considerations when collaborating to inform adults and students about planning their best "pathway" to transition and graduation.</a:t>
            </a:r>
            <a:endParaRPr sz="1100">
              <a:solidFill>
                <a:srgbClr val="3C4043"/>
              </a:solidFill>
              <a:highlight>
                <a:srgbClr val="FFFFFF"/>
              </a:highlight>
              <a:latin typeface="Arial"/>
              <a:ea typeface="Arial"/>
              <a:cs typeface="Arial"/>
              <a:sym typeface="Arial"/>
            </a:endParaRPr>
          </a:p>
          <a:p>
            <a:pPr marL="0" lvl="0" indent="0" algn="l" rtl="0">
              <a:spcBef>
                <a:spcPts val="1200"/>
              </a:spcBef>
              <a:spcAft>
                <a:spcPts val="0"/>
              </a:spcAft>
              <a:buNone/>
            </a:pPr>
            <a:r>
              <a:rPr lang="en-US" sz="1100">
                <a:solidFill>
                  <a:srgbClr val="3C4043"/>
                </a:solidFill>
                <a:highlight>
                  <a:srgbClr val="FFFFFF"/>
                </a:highlight>
                <a:latin typeface="Arial"/>
                <a:ea typeface="Arial"/>
                <a:cs typeface="Arial"/>
                <a:sym typeface="Arial"/>
              </a:rPr>
              <a:t>These are continued onto the NEXT SLIDE</a:t>
            </a:r>
            <a:endParaRPr/>
          </a:p>
        </p:txBody>
      </p:sp>
      <p:sp>
        <p:nvSpPr>
          <p:cNvPr id="246" name="Google Shape;246;gc4f07fdf06_17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4f07fdf06_4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c4f07fdf06_4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a:solidFill>
                  <a:srgbClr val="3C4043"/>
                </a:solidFill>
                <a:highlight>
                  <a:srgbClr val="FFFFFF"/>
                </a:highlight>
                <a:latin typeface="Arial"/>
                <a:ea typeface="Arial"/>
                <a:cs typeface="Arial"/>
                <a:sym typeface="Arial"/>
              </a:rPr>
              <a:t>PAUSE</a:t>
            </a:r>
            <a:endParaRPr sz="1100">
              <a:solidFill>
                <a:srgbClr val="3C4043"/>
              </a:solidFill>
              <a:highlight>
                <a:srgbClr val="FFFFFF"/>
              </a:highlight>
              <a:latin typeface="Arial"/>
              <a:ea typeface="Arial"/>
              <a:cs typeface="Arial"/>
              <a:sym typeface="Arial"/>
            </a:endParaRPr>
          </a:p>
          <a:p>
            <a:pPr marL="0" lvl="0" indent="0" algn="l" rtl="0">
              <a:lnSpc>
                <a:spcPct val="115000"/>
              </a:lnSpc>
              <a:spcBef>
                <a:spcPts val="1200"/>
              </a:spcBef>
              <a:spcAft>
                <a:spcPts val="0"/>
              </a:spcAft>
              <a:buNone/>
            </a:pPr>
            <a:r>
              <a:rPr lang="en-US" sz="1100">
                <a:solidFill>
                  <a:srgbClr val="3C4043"/>
                </a:solidFill>
                <a:highlight>
                  <a:srgbClr val="FFFFFF"/>
                </a:highlight>
                <a:latin typeface="Arial"/>
                <a:ea typeface="Arial"/>
                <a:cs typeface="Arial"/>
                <a:sym typeface="Arial"/>
              </a:rPr>
              <a:t>I’d like to give participants a few moments to unmute and share, or to drop into CHAT any additional questions or considerations that you would like to add or that you currently use.  I realize that some of you may use similar questions as part of your annual Perkins CNLA.</a:t>
            </a:r>
            <a:endParaRPr sz="1100">
              <a:solidFill>
                <a:srgbClr val="3C4043"/>
              </a:solidFill>
              <a:highlight>
                <a:srgbClr val="FFFFFF"/>
              </a:highlight>
              <a:latin typeface="Arial"/>
              <a:ea typeface="Arial"/>
              <a:cs typeface="Arial"/>
              <a:sym typeface="Arial"/>
            </a:endParaRPr>
          </a:p>
          <a:p>
            <a:pPr marL="0" lvl="0" indent="0" algn="l" rtl="0">
              <a:lnSpc>
                <a:spcPct val="115000"/>
              </a:lnSpc>
              <a:spcBef>
                <a:spcPts val="1200"/>
              </a:spcBef>
              <a:spcAft>
                <a:spcPts val="1200"/>
              </a:spcAft>
              <a:buNone/>
            </a:pPr>
            <a:r>
              <a:rPr lang="en-US" sz="1100">
                <a:solidFill>
                  <a:srgbClr val="3C4043"/>
                </a:solidFill>
                <a:highlight>
                  <a:srgbClr val="FFFFFF"/>
                </a:highlight>
                <a:latin typeface="Arial"/>
                <a:ea typeface="Arial"/>
                <a:cs typeface="Arial"/>
                <a:sym typeface="Arial"/>
              </a:rPr>
              <a:t>Feel free to send this to the main </a:t>
            </a:r>
            <a:r>
              <a:rPr lang="en-US" sz="1100" u="sng">
                <a:solidFill>
                  <a:schemeClr val="hlink"/>
                </a:solidFill>
                <a:highlight>
                  <a:srgbClr val="FFFFFF"/>
                </a:highlight>
                <a:latin typeface="Arial"/>
                <a:ea typeface="Arial"/>
                <a:cs typeface="Arial"/>
                <a:sym typeface="Arial"/>
                <a:hlinkClick r:id="rId3"/>
              </a:rPr>
              <a:t>cte@k12.wa.us</a:t>
            </a:r>
            <a:r>
              <a:rPr lang="en-US" sz="1100">
                <a:solidFill>
                  <a:srgbClr val="3C4043"/>
                </a:solidFill>
                <a:highlight>
                  <a:srgbClr val="FFFFFF"/>
                </a:highlight>
                <a:latin typeface="Arial"/>
                <a:ea typeface="Arial"/>
                <a:cs typeface="Arial"/>
                <a:sym typeface="Arial"/>
              </a:rPr>
              <a:t> if you’d prefer.  If there are no further additions at this time, I’d like to turn it back over to Alex.</a:t>
            </a:r>
            <a:endParaRPr sz="1100">
              <a:solidFill>
                <a:srgbClr val="3C4043"/>
              </a:solidFill>
              <a:highlight>
                <a:srgbClr val="FFFFFF"/>
              </a:highlight>
              <a:latin typeface="Arial"/>
              <a:ea typeface="Arial"/>
              <a:cs typeface="Arial"/>
              <a:sym typeface="Arial"/>
            </a:endParaRPr>
          </a:p>
        </p:txBody>
      </p:sp>
      <p:sp>
        <p:nvSpPr>
          <p:cNvPr id="254" name="Google Shape;254;gc4f07fdf06_4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Lastly I wanted to briefly touch show what her Activity log looks like. You can see she as a summary of strength and skills, and a log of the  work and community experience she has gained while in high school. Sherrie while only a 10th grader currently has had some excellent experience in the school and community working on the yearbook, designing a logo and volunteering at a childcare center. This template was updated over time as she gained new experiences and will be continued to add to as she progress through highschool. </a:t>
            </a:r>
            <a:endParaRPr/>
          </a:p>
        </p:txBody>
      </p:sp>
      <p:sp>
        <p:nvSpPr>
          <p:cNvPr id="262" name="Google Shape;262;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c1838c51e3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c1838c51e3_0_0:notes"/>
          <p:cNvSpPr txBox="1">
            <a:spLocks noGrp="1"/>
          </p:cNvSpPr>
          <p:nvPr>
            <p:ph type="body" idx="1"/>
          </p:nvPr>
        </p:nvSpPr>
        <p:spPr>
          <a:xfrm>
            <a:off x="701040" y="4473894"/>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That concludes our walk through the case study. I wanted to end by sharing the larger guidance document today which is shown in this screenshot. You can see that this is a large document to support transition, it includes two case studys, as well as checklists for educators and students. We will drop this link into chat if you would like to dig deeper into any of this content. Our emails are on this slide, do not hesitate to reach out with any  questions.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(next slide)</a:t>
            </a:r>
            <a:endParaRPr/>
          </a:p>
        </p:txBody>
      </p:sp>
      <p:sp>
        <p:nvSpPr>
          <p:cNvPr id="271" name="Google Shape;271;gc1838c51e3_0_0:notes"/>
          <p:cNvSpPr txBox="1">
            <a:spLocks noGrp="1"/>
          </p:cNvSpPr>
          <p:nvPr>
            <p:ph type="dt" idx="10"/>
          </p:nvPr>
        </p:nvSpPr>
        <p:spPr>
          <a:xfrm>
            <a:off x="3970938" y="2"/>
            <a:ext cx="3037800" cy="466500"/>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Lets pause the recording and open this up to any questions</a:t>
            </a:r>
            <a:endParaRPr/>
          </a:p>
        </p:txBody>
      </p:sp>
      <p:sp>
        <p:nvSpPr>
          <p:cNvPr id="280" name="Google Shape;28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7: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88" name="Google Shape;288;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701040" y="4473894"/>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rgbClr val="40403D"/>
                </a:solidFill>
                <a:latin typeface="Quattrocento Sans"/>
                <a:ea typeface="Quattrocento Sans"/>
                <a:cs typeface="Quattrocento Sans"/>
                <a:sym typeface="Quattrocento Sans"/>
              </a:rPr>
              <a:t>Good Afternoon</a:t>
            </a:r>
            <a:endParaRPr sz="110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r>
              <a:rPr lang="en-US" sz="1100">
                <a:solidFill>
                  <a:srgbClr val="40403D"/>
                </a:solidFill>
                <a:latin typeface="Quattrocento Sans"/>
                <a:ea typeface="Quattrocento Sans"/>
                <a:cs typeface="Quattrocento Sans"/>
                <a:sym typeface="Quattrocento Sans"/>
              </a:rPr>
              <a:t>We are excited today to show you a Case Study of an aligned HSBP and IEP Transition Plan for a student using a CTE course sequence. We will walk through this document today and share some CTE content and considerations along the way</a:t>
            </a:r>
            <a:endParaRPr sz="110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endParaRPr sz="110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100"/>
              <a:buFont typeface="Arial"/>
              <a:buNone/>
            </a:pPr>
            <a:r>
              <a:rPr lang="en-US" sz="1100">
                <a:solidFill>
                  <a:srgbClr val="40403D"/>
                </a:solidFill>
                <a:latin typeface="Quattrocento Sans"/>
                <a:ea typeface="Quattrocento Sans"/>
                <a:cs typeface="Quattrocento Sans"/>
                <a:sym typeface="Quattrocento Sans"/>
              </a:rPr>
              <a:t>10 minutes HSBP walk though</a:t>
            </a:r>
            <a:endParaRPr sz="110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1050"/>
              <a:buFont typeface="Arial"/>
              <a:buNone/>
            </a:pPr>
            <a:r>
              <a:rPr lang="en-US" sz="1100">
                <a:solidFill>
                  <a:srgbClr val="40403D"/>
                </a:solidFill>
                <a:latin typeface="Quattrocento Sans"/>
                <a:ea typeface="Quattrocento Sans"/>
                <a:cs typeface="Quattrocento Sans"/>
                <a:sym typeface="Quattrocento Sans"/>
              </a:rPr>
              <a:t>10 minutes CTE specific consideration</a:t>
            </a:r>
            <a:endParaRPr sz="1100">
              <a:solidFill>
                <a:srgbClr val="40403D"/>
              </a:solidFill>
              <a:latin typeface="Quattrocento Sans"/>
              <a:ea typeface="Quattrocento Sans"/>
              <a:cs typeface="Quattrocento Sans"/>
              <a:sym typeface="Quattrocento Sans"/>
            </a:endParaRPr>
          </a:p>
          <a:p>
            <a:pPr marL="0" lvl="0" indent="0" algn="l" rtl="0">
              <a:lnSpc>
                <a:spcPct val="115000"/>
              </a:lnSpc>
              <a:spcBef>
                <a:spcPts val="1200"/>
              </a:spcBef>
              <a:spcAft>
                <a:spcPts val="1200"/>
              </a:spcAft>
              <a:buClr>
                <a:schemeClr val="dk1"/>
              </a:buClr>
              <a:buSzPts val="1050"/>
              <a:buFont typeface="Arial"/>
              <a:buNone/>
            </a:pPr>
            <a:endParaRPr sz="1100">
              <a:solidFill>
                <a:srgbClr val="40403D"/>
              </a:solidFill>
              <a:latin typeface="Quattrocento Sans"/>
              <a:ea typeface="Quattrocento Sans"/>
              <a:cs typeface="Quattrocento Sans"/>
              <a:sym typeface="Quattrocento Sans"/>
            </a:endParaRPr>
          </a:p>
        </p:txBody>
      </p:sp>
      <p:sp>
        <p:nvSpPr>
          <p:cNvPr id="125" name="Google Shape;125;p8:notes"/>
          <p:cNvSpPr txBox="1">
            <a:spLocks noGrp="1"/>
          </p:cNvSpPr>
          <p:nvPr>
            <p:ph type="dt" idx="10"/>
          </p:nvPr>
        </p:nvSpPr>
        <p:spPr>
          <a:xfrm>
            <a:off x="3970938" y="2"/>
            <a:ext cx="3037800" cy="466500"/>
          </a:xfrm>
          <a:prstGeom prst="rect">
            <a:avLst/>
          </a:prstGeom>
          <a:noFill/>
          <a:ln>
            <a:noFill/>
          </a:ln>
        </p:spPr>
        <p:txBody>
          <a:bodyPr spcFirstLastPara="1" wrap="square" lIns="93175" tIns="46575" rIns="93175" bIns="46575" anchor="t"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before we get started, lets talk about what a HSBP is?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is a student generated and student facing document that meets one of the state high school graduation requirements. It is designed to help a student plan their school experiences leading up to post secondary education or training and a career.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 ith that in mind lets dig into what it can look like</a:t>
            </a:r>
            <a:endParaRPr/>
          </a:p>
        </p:txBody>
      </p:sp>
      <p:sp>
        <p:nvSpPr>
          <p:cNvPr id="136" name="Google Shape;136;p12: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37" name="Google Shape;137;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Second Case Study is for Sherrie, This example was created through collaboration of many departments within OSPI and stakeholders in secondary transition to illustrate what an in progress HSBP and aligned IEP can be like.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links to the case study are on this slide and we will drop them into chat as well so that you can follow along.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(1 minute)</a:t>
            </a:r>
            <a:endParaRPr/>
          </a:p>
        </p:txBody>
      </p:sp>
      <p:sp>
        <p:nvSpPr>
          <p:cNvPr id="145" name="Google Shape;145;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before we dig into the case study I wanted to connect everyone to the optional  template that is available on the OSPI webpage. System can use this template or develop their own template that meets state requirements. The case study we are walking through today uses the OSPI provided template and you will see some screenshots in the following slides. You can see here that the template has a overview of the requirements on the first page shown which is helpful.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4" name="Google Shape;154;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40403D"/>
                </a:solidFill>
              </a:rPr>
              <a:t>The next thing I wanted to point out is that you may notice that our example includes this IEP symbol, which is a cue for what information in the HSBP needs to be aligned to the IEP. You will see this symbol throughout our case study to highlight where IEP connection is happening. We anticipate that this will be included in the next update of the HSBP template</a:t>
            </a:r>
            <a:endParaRPr b="1"/>
          </a:p>
        </p:txBody>
      </p:sp>
      <p:sp>
        <p:nvSpPr>
          <p:cNvPr id="163" name="Google Shape;163;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first talk about the IEP to get an idea of Sherries IEP services and transition plan, this is found on Page 17-21 of the Case Study if you are following along. </a:t>
            </a:r>
            <a:endParaRPr/>
          </a:p>
          <a:p>
            <a:pPr marL="0" lvl="0" indent="0" algn="l" rtl="0">
              <a:lnSpc>
                <a:spcPct val="100000"/>
              </a:lnSpc>
              <a:spcBef>
                <a:spcPts val="0"/>
              </a:spcBef>
              <a:spcAft>
                <a:spcPts val="0"/>
              </a:spcAft>
              <a:buSzPts val="1400"/>
              <a:buNone/>
            </a:pPr>
            <a:r>
              <a:rPr lang="en-US"/>
              <a:t>(pause)</a:t>
            </a:r>
            <a:endParaRPr/>
          </a:p>
          <a:p>
            <a:pPr marL="0" lvl="0" indent="0" algn="l" rtl="0">
              <a:lnSpc>
                <a:spcPct val="100000"/>
              </a:lnSpc>
              <a:spcBef>
                <a:spcPts val="0"/>
              </a:spcBef>
              <a:spcAft>
                <a:spcPts val="0"/>
              </a:spcAft>
              <a:buSzPts val="1400"/>
              <a:buNone/>
            </a:pPr>
            <a:r>
              <a:rPr lang="en-US"/>
              <a:t>So you can see here that the student is getting services in  Reading and  Writing. Her goals focus on using graphic organizers to enhance comprehension, decoding texts and improving her ability to author text. The IEP also as a wealth of information on her  strengths, preferences, interests and also her support needs. This student is very driven, like to be a leader in activities and is most successful when working in applied and creative tasks.  </a:t>
            </a:r>
            <a:endParaRPr/>
          </a:p>
          <a:p>
            <a:pPr marL="0" lvl="0" indent="0" algn="l" rtl="0">
              <a:lnSpc>
                <a:spcPct val="100000"/>
              </a:lnSpc>
              <a:spcBef>
                <a:spcPts val="0"/>
              </a:spcBef>
              <a:spcAft>
                <a:spcPts val="0"/>
              </a:spcAft>
              <a:buSzPts val="1400"/>
              <a:buNone/>
            </a:pPr>
            <a:r>
              <a:rPr lang="en-US"/>
              <a:t>(pause)</a:t>
            </a:r>
            <a:endParaRPr/>
          </a:p>
          <a:p>
            <a:pPr marL="0" lvl="0" indent="0" algn="l" rtl="0">
              <a:lnSpc>
                <a:spcPct val="100000"/>
              </a:lnSpc>
              <a:spcBef>
                <a:spcPts val="0"/>
              </a:spcBef>
              <a:spcAft>
                <a:spcPts val="0"/>
              </a:spcAft>
              <a:buSzPts val="1400"/>
              <a:buNone/>
            </a:pPr>
            <a:r>
              <a:rPr lang="en-US"/>
              <a:t>On the IEP transition plan you can see that Sherries goals for after she graduation high school are to enroll in a technical college or art institute to study graphic design and to be employed as a graphic designer.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just a brief overview of her IEP, there is much more content if you would like to go deeper. CTE and other school staff can always partner with case managers to to better understand a students IEP and support needs. </a:t>
            </a:r>
            <a:endParaRPr/>
          </a:p>
          <a:p>
            <a:pPr marL="0" lvl="0" indent="0" algn="l" rtl="0">
              <a:lnSpc>
                <a:spcPct val="100000"/>
              </a:lnSpc>
              <a:spcBef>
                <a:spcPts val="0"/>
              </a:spcBef>
              <a:spcAft>
                <a:spcPts val="0"/>
              </a:spcAft>
              <a:buSzPts val="1400"/>
              <a:buNone/>
            </a:pPr>
            <a:r>
              <a:rPr lang="en-US"/>
              <a:t>lets next go to the HSBP so we can see what the alignment looks like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172" name="Google Shape;17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 this first section is the Personal Profile, this is on page 3 if you are following along.  You can see the students profile in middle school and </a:t>
            </a:r>
            <a:r>
              <a:rPr lang="en-US" dirty="0" err="1"/>
              <a:t>highschool</a:t>
            </a:r>
            <a:r>
              <a:rPr lang="en-US" dirty="0"/>
              <a:t> here which capture a students interests, goals and skills over time. You can see a summary of some of the strategies that are effective for Sherrie here as well, all with student first language, so “The things that help me be successful are using a calculator, recorder and graphic organizer …”  The information in this section is very much student driven and aligns with the content IEP</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Next Slide</a:t>
            </a:r>
            <a:endParaRPr dirty="0"/>
          </a:p>
          <a:p>
            <a:pPr marL="0" lvl="0" indent="0" algn="l" rtl="0">
              <a:lnSpc>
                <a:spcPct val="100000"/>
              </a:lnSpc>
              <a:spcBef>
                <a:spcPts val="0"/>
              </a:spcBef>
              <a:spcAft>
                <a:spcPts val="0"/>
              </a:spcAft>
              <a:buSzPts val="1400"/>
              <a:buNone/>
            </a:pPr>
            <a:endParaRPr dirty="0"/>
          </a:p>
        </p:txBody>
      </p:sp>
      <p:sp>
        <p:nvSpPr>
          <p:cNvPr id="181" name="Google Shape;181;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slide shows what the employment and educational goals look like on the IEP TRANSITION PLAN on the left and how they are shown on the HSBP on the right. Notice the IEP symbol here because this information needs to be aligned. Sherries  completed a career interest assessment and graphic </a:t>
            </a:r>
            <a:r>
              <a:rPr lang="en-US" b="1"/>
              <a:t>designer</a:t>
            </a:r>
            <a:r>
              <a:rPr lang="en-US"/>
              <a:t> was her top career but she is also very interested in becoming a computer programer. You can see that this is the same in both documents. For education Sherrie’s IEP identifies that she will to to a technical college to study graphic design and this is also on the HSBP.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300"/>
              <a:t>Renee:</a:t>
            </a:r>
            <a:endParaRPr sz="1300"/>
          </a:p>
          <a:p>
            <a:pPr marL="0" lvl="0" indent="0" algn="l" rtl="0">
              <a:lnSpc>
                <a:spcPct val="100000"/>
              </a:lnSpc>
              <a:spcBef>
                <a:spcPts val="0"/>
              </a:spcBef>
              <a:spcAft>
                <a:spcPts val="0"/>
              </a:spcAft>
              <a:buSzPts val="1400"/>
              <a:buNone/>
            </a:pPr>
            <a:r>
              <a:rPr lang="en-US">
                <a:solidFill>
                  <a:srgbClr val="3C4043"/>
                </a:solidFill>
                <a:highlight>
                  <a:srgbClr val="FFFFFF"/>
                </a:highlight>
              </a:rPr>
              <a:t>I would like to add here that there are multiple career exploration, interest inventories and assessment platforms; and, related activities that are available - both cost-based, web-based, and totally free. Several are interactive, as well as grade-level specific, as pointed out under the "Career Goals" section of the plan. Many of you here today are already utilizing some of these--such as KidsKonnect, Kudor, Virtual Job Shadow, Xello, Career Bridge, Career Cruising, CareerExplore, and even ASVAB; and, supporting those programs with activities such as Career Day, Career Cafe, campus tours . . . . lots and lots of different and great ideas.</a:t>
            </a:r>
            <a:endParaRPr/>
          </a:p>
          <a:p>
            <a:pPr marL="0" lvl="0" indent="0" algn="l" rtl="0">
              <a:lnSpc>
                <a:spcPct val="100000"/>
              </a:lnSpc>
              <a:spcBef>
                <a:spcPts val="0"/>
              </a:spcBef>
              <a:spcAft>
                <a:spcPts val="0"/>
              </a:spcAft>
              <a:buSzPts val="1400"/>
              <a:buNone/>
            </a:pPr>
            <a:endParaRPr sz="1300"/>
          </a:p>
          <a:p>
            <a:pPr marL="0" lvl="0" indent="0" algn="l" rtl="0">
              <a:lnSpc>
                <a:spcPct val="100000"/>
              </a:lnSpc>
              <a:spcBef>
                <a:spcPts val="0"/>
              </a:spcBef>
              <a:spcAft>
                <a:spcPts val="0"/>
              </a:spcAft>
              <a:buSzPts val="1400"/>
              <a:buNone/>
            </a:pPr>
            <a:r>
              <a:rPr lang="en-US"/>
              <a:t>Pause</a:t>
            </a:r>
            <a:endParaRPr/>
          </a:p>
          <a:p>
            <a:pPr marL="0" lvl="0" indent="0" algn="l" rtl="0">
              <a:lnSpc>
                <a:spcPct val="100000"/>
              </a:lnSpc>
              <a:spcBef>
                <a:spcPts val="0"/>
              </a:spcBef>
              <a:spcAft>
                <a:spcPts val="0"/>
              </a:spcAft>
              <a:buSzPts val="1400"/>
              <a:buNone/>
            </a:pPr>
            <a:r>
              <a:rPr lang="en-US"/>
              <a:t>Next Slide</a:t>
            </a:r>
            <a:endParaRPr/>
          </a:p>
        </p:txBody>
      </p:sp>
      <p:sp>
        <p:nvSpPr>
          <p:cNvPr id="190" name="Google Shape;190;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1">
  <p:cSld name="Title and Border">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 name="Google Shape;17;p29"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18" name="Google Shape;18;p29"/>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9" name="Google Shape;19;p29"/>
          <p:cNvSpPr/>
          <p:nvPr/>
        </p:nvSpPr>
        <p:spPr>
          <a:xfrm>
            <a:off x="63374" y="81481"/>
            <a:ext cx="12050099" cy="6708600"/>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pic>
        <p:nvPicPr>
          <p:cNvPr id="77" name="Google Shape;77;p38"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78" name="Google Shape;78;p38"/>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80" name="Google Shape;80;p38"/>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act &amp; Creative Commons">
  <p:cSld name="Contact &amp; Creative Commons">
    <p:spTree>
      <p:nvGrpSpPr>
        <p:cNvPr id="1" name="Shape 81"/>
        <p:cNvGrpSpPr/>
        <p:nvPr/>
      </p:nvGrpSpPr>
      <p:grpSpPr>
        <a:xfrm>
          <a:off x="0" y="0"/>
          <a:ext cx="0" cy="0"/>
          <a:chOff x="0" y="0"/>
          <a:chExt cx="0" cy="0"/>
        </a:xfrm>
      </p:grpSpPr>
      <p:pic>
        <p:nvPicPr>
          <p:cNvPr id="82" name="Google Shape;82;p39"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pic>
        <p:nvPicPr>
          <p:cNvPr id="83" name="Google Shape;83;p39" descr="CreativeCommons logo&#10;&#10;http://mirrors.creativecommons.org/presskit/buttons/88x31/png/by.png" title="CC Logo "/>
          <p:cNvPicPr preferRelativeResize="0"/>
          <p:nvPr/>
        </p:nvPicPr>
        <p:blipFill rotWithShape="1">
          <a:blip r:embed="rId3">
            <a:alphaModFix/>
          </a:blip>
          <a:srcRect/>
          <a:stretch/>
        </p:blipFill>
        <p:spPr>
          <a:xfrm>
            <a:off x="765041" y="5241583"/>
            <a:ext cx="1124177" cy="393323"/>
          </a:xfrm>
          <a:prstGeom prst="rect">
            <a:avLst/>
          </a:prstGeom>
          <a:noFill/>
          <a:ln>
            <a:noFill/>
          </a:ln>
        </p:spPr>
      </p:pic>
      <p:sp>
        <p:nvSpPr>
          <p:cNvPr id="84" name="Google Shape;84;p39"/>
          <p:cNvSpPr txBox="1"/>
          <p:nvPr/>
        </p:nvSpPr>
        <p:spPr>
          <a:xfrm>
            <a:off x="2250974" y="5115080"/>
            <a:ext cx="84825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0" u="none" strike="noStrike" cap="none">
                <a:solidFill>
                  <a:srgbClr val="40403D"/>
                </a:solidFill>
                <a:latin typeface="Quattrocento Sans"/>
                <a:ea typeface="Quattrocento Sans"/>
                <a:cs typeface="Quattrocento Sans"/>
                <a:sym typeface="Quattrocento Sans"/>
              </a:rPr>
              <a:t>Except where otherwise noted, this work by the </a:t>
            </a:r>
            <a:r>
              <a:rPr lang="en-US" sz="1800" b="0" i="0" u="sng" strike="noStrike" cap="none">
                <a:solidFill>
                  <a:srgbClr val="40403D"/>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Office of Superintendent of Public Instruction </a:t>
            </a:r>
            <a:r>
              <a:rPr lang="en-US" sz="1800" b="0" i="0" u="none" strike="noStrike" cap="none">
                <a:solidFill>
                  <a:srgbClr val="40403D"/>
                </a:solidFill>
                <a:latin typeface="Quattrocento Sans"/>
                <a:ea typeface="Quattrocento Sans"/>
                <a:cs typeface="Quattrocento Sans"/>
                <a:sym typeface="Quattrocento Sans"/>
              </a:rPr>
              <a:t>is licensed under a </a:t>
            </a:r>
            <a:r>
              <a:rPr lang="en-US" sz="1800" b="0" i="0" u="sng" strike="noStrike" cap="none">
                <a:solidFill>
                  <a:srgbClr val="40403D"/>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Creative Commons 4.0 International License</a:t>
            </a:r>
            <a:r>
              <a:rPr lang="en-US" sz="1800" b="0" i="0" u="none" strike="noStrike" cap="none">
                <a:solidFill>
                  <a:srgbClr val="40403D"/>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85" name="Google Shape;85;p39"/>
          <p:cNvSpPr txBox="1"/>
          <p:nvPr/>
        </p:nvSpPr>
        <p:spPr>
          <a:xfrm>
            <a:off x="765041" y="666572"/>
            <a:ext cx="104811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3D"/>
              </a:buClr>
              <a:buSzPts val="4400"/>
              <a:buFont typeface="Quattrocento Sans"/>
              <a:buNone/>
            </a:pPr>
            <a:r>
              <a:rPr lang="en-US" sz="4400" b="0" i="0" u="none" strike="noStrike" cap="none">
                <a:solidFill>
                  <a:srgbClr val="40403D"/>
                </a:solidFill>
                <a:latin typeface="Quattrocento Sans"/>
                <a:ea typeface="Quattrocento Sans"/>
                <a:cs typeface="Quattrocento Sans"/>
                <a:sym typeface="Quattrocento Sans"/>
              </a:rPr>
              <a:t>Contact Us!</a:t>
            </a:r>
            <a:endParaRPr sz="1400" b="0" i="0" u="none" strike="noStrike" cap="none">
              <a:solidFill>
                <a:srgbClr val="000000"/>
              </a:solidFill>
              <a:latin typeface="Arial"/>
              <a:ea typeface="Arial"/>
              <a:cs typeface="Arial"/>
              <a:sym typeface="Arial"/>
            </a:endParaRPr>
          </a:p>
        </p:txBody>
      </p:sp>
      <p:sp>
        <p:nvSpPr>
          <p:cNvPr id="86" name="Google Shape;86;p39"/>
          <p:cNvSpPr txBox="1">
            <a:spLocks noGrp="1"/>
          </p:cNvSpPr>
          <p:nvPr>
            <p:ph type="body" idx="1"/>
          </p:nvPr>
        </p:nvSpPr>
        <p:spPr>
          <a:xfrm>
            <a:off x="765175" y="1624013"/>
            <a:ext cx="10463100" cy="2865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39"/>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
        <p:cNvGrpSpPr/>
        <p:nvPr/>
      </p:nvGrpSpPr>
      <p:grpSpPr>
        <a:xfrm>
          <a:off x="0" y="0"/>
          <a:ext cx="0" cy="0"/>
          <a:chOff x="0" y="0"/>
          <a:chExt cx="0" cy="0"/>
        </a:xfrm>
      </p:grpSpPr>
      <p:sp>
        <p:nvSpPr>
          <p:cNvPr id="91" name="Google Shape;91;p4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3" name="Google Shape;93;p4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4" name="Google Shape;94;p40"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95" name="Google Shape;95;p40"/>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0"/>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40"/>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4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1"/>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1" name="Google Shape;101;p4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02" name="Google Shape;102;p41"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03" name="Google Shape;103;p41"/>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1"/>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p41"/>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_BLANK">
  <p:cSld name="1_BLANK_BLANK">
    <p:spTree>
      <p:nvGrpSpPr>
        <p:cNvPr id="1" name="Shape 106"/>
        <p:cNvGrpSpPr/>
        <p:nvPr/>
      </p:nvGrpSpPr>
      <p:grpSpPr>
        <a:xfrm>
          <a:off x="0" y="0"/>
          <a:ext cx="0" cy="0"/>
          <a:chOff x="0" y="0"/>
          <a:chExt cx="0" cy="0"/>
        </a:xfrm>
      </p:grpSpPr>
      <p:pic>
        <p:nvPicPr>
          <p:cNvPr id="107" name="Google Shape;107;p42"/>
          <p:cNvPicPr preferRelativeResize="0"/>
          <p:nvPr/>
        </p:nvPicPr>
        <p:blipFill rotWithShape="1">
          <a:blip r:embed="rId2">
            <a:alphaModFix/>
          </a:blip>
          <a:srcRect/>
          <a:stretch/>
        </p:blipFill>
        <p:spPr>
          <a:xfrm>
            <a:off x="9948" y="226422"/>
            <a:ext cx="12182050" cy="6620944"/>
          </a:xfrm>
          <a:prstGeom prst="rect">
            <a:avLst/>
          </a:prstGeom>
          <a:noFill/>
          <a:ln>
            <a:noFill/>
          </a:ln>
        </p:spPr>
      </p:pic>
      <p:sp>
        <p:nvSpPr>
          <p:cNvPr id="108" name="Google Shape;108;p42"/>
          <p:cNvSpPr txBox="1">
            <a:spLocks noGrp="1"/>
          </p:cNvSpPr>
          <p:nvPr>
            <p:ph type="title"/>
          </p:nvPr>
        </p:nvSpPr>
        <p:spPr>
          <a:xfrm>
            <a:off x="838200" y="42227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Quattrocento Sans"/>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2"/>
          <p:cNvSpPr txBox="1">
            <a:spLocks noGrp="1"/>
          </p:cNvSpPr>
          <p:nvPr>
            <p:ph type="body" idx="1"/>
          </p:nvPr>
        </p:nvSpPr>
        <p:spPr>
          <a:xfrm>
            <a:off x="838200" y="1882775"/>
            <a:ext cx="10515600" cy="3927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Quattrocento Sans"/>
                <a:ea typeface="Quattrocento Sans"/>
                <a:cs typeface="Quattrocento Sans"/>
                <a:sym typeface="Quattrocento Sans"/>
              </a:defRPr>
            </a:lvl1pPr>
            <a:lvl2pPr marL="914400" lvl="1" indent="-381000" algn="l">
              <a:lnSpc>
                <a:spcPct val="90000"/>
              </a:lnSpc>
              <a:spcBef>
                <a:spcPts val="500"/>
              </a:spcBef>
              <a:spcAft>
                <a:spcPts val="0"/>
              </a:spcAft>
              <a:buClr>
                <a:schemeClr val="dk1"/>
              </a:buClr>
              <a:buSzPts val="2400"/>
              <a:buChar char="•"/>
              <a:defRPr>
                <a:latin typeface="Quattrocento Sans"/>
                <a:ea typeface="Quattrocento Sans"/>
                <a:cs typeface="Quattrocento Sans"/>
                <a:sym typeface="Quattrocento Sans"/>
              </a:defRPr>
            </a:lvl2pPr>
            <a:lvl3pPr marL="1371600" lvl="2" indent="-355600" algn="l">
              <a:lnSpc>
                <a:spcPct val="90000"/>
              </a:lnSpc>
              <a:spcBef>
                <a:spcPts val="500"/>
              </a:spcBef>
              <a:spcAft>
                <a:spcPts val="0"/>
              </a:spcAft>
              <a:buClr>
                <a:schemeClr val="dk1"/>
              </a:buClr>
              <a:buSzPts val="2000"/>
              <a:buChar char="•"/>
              <a:defRPr>
                <a:latin typeface="Quattrocento Sans"/>
                <a:ea typeface="Quattrocento Sans"/>
                <a:cs typeface="Quattrocento Sans"/>
                <a:sym typeface="Quattrocento Sans"/>
              </a:defRPr>
            </a:lvl3pPr>
            <a:lvl4pPr marL="1828800" lvl="3"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4pPr>
            <a:lvl5pPr marL="2286000" lvl="4" indent="-342900" algn="l">
              <a:lnSpc>
                <a:spcPct val="90000"/>
              </a:lnSpc>
              <a:spcBef>
                <a:spcPts val="500"/>
              </a:spcBef>
              <a:spcAft>
                <a:spcPts val="0"/>
              </a:spcAft>
              <a:buClr>
                <a:schemeClr val="dk1"/>
              </a:buClr>
              <a:buSzPts val="1800"/>
              <a:buChar char="•"/>
              <a:defRPr>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2"/>
          <p:cNvSpPr txBox="1"/>
          <p:nvPr/>
        </p:nvSpPr>
        <p:spPr>
          <a:xfrm>
            <a:off x="10071279" y="6321973"/>
            <a:ext cx="19923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2"/>
                </a:solidFill>
                <a:latin typeface="Quattrocento Sans"/>
                <a:ea typeface="Quattrocento Sans"/>
                <a:cs typeface="Quattrocento Sans"/>
                <a:sym typeface="Quattrocento Sans"/>
              </a:rPr>
              <a:t>November 2019  |   </a:t>
            </a:r>
            <a:fld id="{00000000-1234-1234-1234-123412341234}" type="slidenum">
              <a:rPr lang="en-US" sz="1200" b="0" i="0" u="none" strike="noStrike" cap="none">
                <a:solidFill>
                  <a:schemeClr val="lt2"/>
                </a:solidFill>
                <a:latin typeface="Quattrocento Sans"/>
                <a:ea typeface="Quattrocento Sans"/>
                <a:cs typeface="Quattrocento Sans"/>
                <a:sym typeface="Quattrocento Sans"/>
              </a:rPr>
              <a:t>‹#›</a:t>
            </a:fld>
            <a:endParaRPr sz="1200" b="0" i="0" u="none" strike="noStrike" cap="none">
              <a:solidFill>
                <a:schemeClr val="lt2"/>
              </a:solidFill>
              <a:latin typeface="Quattrocento Sans"/>
              <a:ea typeface="Quattrocento Sans"/>
              <a:cs typeface="Quattrocento Sans"/>
              <a:sym typeface="Quattrocento Sans"/>
            </a:endParaRPr>
          </a:p>
        </p:txBody>
      </p:sp>
      <p:sp>
        <p:nvSpPr>
          <p:cNvPr id="111" name="Google Shape;111;p42"/>
          <p:cNvSpPr/>
          <p:nvPr/>
        </p:nvSpPr>
        <p:spPr>
          <a:xfrm>
            <a:off x="5467333" y="6278316"/>
            <a:ext cx="2066700" cy="307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2"/>
                </a:solidFill>
                <a:latin typeface="Quattrocento Sans"/>
                <a:ea typeface="Quattrocento Sans"/>
                <a:cs typeface="Quattrocento Sans"/>
                <a:sym typeface="Quattrocento Sans"/>
              </a:rPr>
              <a:t>| </a:t>
            </a:r>
            <a:r>
              <a:rPr lang="en-US" sz="1200" b="0" i="0" u="none" strike="noStrike" cap="none">
                <a:solidFill>
                  <a:schemeClr val="lt2"/>
                </a:solidFill>
                <a:latin typeface="Quattrocento Sans"/>
                <a:ea typeface="Quattrocento Sans"/>
                <a:cs typeface="Quattrocento Sans"/>
                <a:sym typeface="Quattrocento Sans"/>
              </a:rPr>
              <a:t>Special Education</a:t>
            </a:r>
            <a:endParaRPr sz="12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0"/>
          <p:cNvSpPr txBox="1">
            <a:spLocks noGrp="1"/>
          </p:cNvSpPr>
          <p:nvPr>
            <p:ph type="body" idx="1"/>
          </p:nvPr>
        </p:nvSpPr>
        <p:spPr>
          <a:xfrm>
            <a:off x="838200" y="1825625"/>
            <a:ext cx="10515600" cy="4255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0"/>
          <p:cNvSpPr/>
          <p:nvPr/>
        </p:nvSpPr>
        <p:spPr>
          <a:xfrm>
            <a:off x="0" y="6165408"/>
            <a:ext cx="12192000" cy="685800"/>
          </a:xfrm>
          <a:prstGeom prst="rect">
            <a:avLst/>
          </a:prstGeom>
          <a:solidFill>
            <a:srgbClr val="FFF3CD"/>
          </a:solidFill>
          <a:ln w="12700"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24" name="Google Shape;24;p30" title="OSPI logo"/>
          <p:cNvPicPr preferRelativeResize="0"/>
          <p:nvPr/>
        </p:nvPicPr>
        <p:blipFill rotWithShape="1">
          <a:blip r:embed="rId2">
            <a:alphaModFix/>
          </a:blip>
          <a:srcRect/>
          <a:stretch/>
        </p:blipFill>
        <p:spPr>
          <a:xfrm>
            <a:off x="219521" y="6252635"/>
            <a:ext cx="2737153" cy="457951"/>
          </a:xfrm>
          <a:prstGeom prst="rect">
            <a:avLst/>
          </a:prstGeom>
          <a:noFill/>
          <a:ln>
            <a:noFill/>
          </a:ln>
        </p:spPr>
      </p:pic>
      <p:sp>
        <p:nvSpPr>
          <p:cNvPr id="25" name="Google Shape;25;p30"/>
          <p:cNvSpPr txBox="1">
            <a:spLocks noGrp="1"/>
          </p:cNvSpPr>
          <p:nvPr>
            <p:ph type="dt" idx="10"/>
          </p:nvPr>
        </p:nvSpPr>
        <p:spPr>
          <a:xfrm>
            <a:off x="9709640" y="6304790"/>
            <a:ext cx="1531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30"/>
          <p:cNvSpPr txBox="1">
            <a:spLocks noGrp="1"/>
          </p:cNvSpPr>
          <p:nvPr>
            <p:ph type="ftr" idx="11"/>
          </p:nvPr>
        </p:nvSpPr>
        <p:spPr>
          <a:xfrm>
            <a:off x="3046567" y="6299047"/>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0"/>
          <p:cNvSpPr/>
          <p:nvPr/>
        </p:nvSpPr>
        <p:spPr>
          <a:xfrm>
            <a:off x="63374" y="81481"/>
            <a:ext cx="12050099" cy="6708600"/>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2">
  <p:cSld name="Title and border">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2" name="Google Shape;32;p31"/>
          <p:cNvSpPr/>
          <p:nvPr/>
        </p:nvSpPr>
        <p:spPr>
          <a:xfrm>
            <a:off x="63374" y="81481"/>
            <a:ext cx="12050099" cy="6708600"/>
          </a:xfrm>
          <a:prstGeom prst="rect">
            <a:avLst/>
          </a:prstGeom>
          <a:noFill/>
          <a:ln w="28575" cap="flat" cmpd="sng">
            <a:solidFill>
              <a:srgbClr val="FFCF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8200" y="1825625"/>
            <a:ext cx="5181600" cy="4183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body" idx="2"/>
          </p:nvPr>
        </p:nvSpPr>
        <p:spPr>
          <a:xfrm>
            <a:off x="6172200" y="1825625"/>
            <a:ext cx="5181600" cy="4183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2"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38" name="Google Shape;38;p32"/>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2"/>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33"/>
          <p:cNvSpPr txBox="1">
            <a:spLocks noGrp="1"/>
          </p:cNvSpPr>
          <p:nvPr>
            <p:ph type="dt" idx="10"/>
          </p:nvPr>
        </p:nvSpPr>
        <p:spPr>
          <a:xfrm>
            <a:off x="9776298" y="6311900"/>
            <a:ext cx="1065000" cy="3672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3"/>
          <p:cNvSpPr txBox="1">
            <a:spLocks noGrp="1"/>
          </p:cNvSpPr>
          <p:nvPr>
            <p:ph type="sldNum" idx="12"/>
          </p:nvPr>
        </p:nvSpPr>
        <p:spPr>
          <a:xfrm>
            <a:off x="10709328" y="6311900"/>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33"/>
          <p:cNvSpPr txBox="1">
            <a:spLocks noGrp="1"/>
          </p:cNvSpPr>
          <p:nvPr>
            <p:ph type="ftr" idx="11"/>
          </p:nvPr>
        </p:nvSpPr>
        <p:spPr>
          <a:xfrm>
            <a:off x="5750668" y="631190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3"/>
          <p:cNvSpPr/>
          <p:nvPr/>
        </p:nvSpPr>
        <p:spPr>
          <a:xfrm>
            <a:off x="0" y="0"/>
            <a:ext cx="12192000" cy="3564300"/>
          </a:xfrm>
          <a:prstGeom prst="rect">
            <a:avLst/>
          </a:prstGeom>
          <a:solidFill>
            <a:srgbClr val="FFF3CD"/>
          </a:solidFill>
          <a:ln w="12700" cap="flat" cmpd="sng">
            <a:solidFill>
              <a:srgbClr val="FFF3C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3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Quattrocento Sans"/>
              <a:buNone/>
              <a:defRPr sz="6000" b="1">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3200">
                <a:latin typeface="Quattrocento Sans"/>
                <a:ea typeface="Quattrocento Sans"/>
                <a:cs typeface="Quattrocento Sans"/>
                <a:sym typeface="Quattrocen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8" name="Google Shape;48;p33" title="OSPI logo"/>
          <p:cNvPicPr preferRelativeResize="0"/>
          <p:nvPr/>
        </p:nvPicPr>
        <p:blipFill rotWithShape="1">
          <a:blip r:embed="rId2">
            <a:alphaModFix/>
          </a:blip>
          <a:srcRect/>
          <a:stretch/>
        </p:blipFill>
        <p:spPr>
          <a:xfrm>
            <a:off x="310094" y="5954026"/>
            <a:ext cx="4136400" cy="69205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49"/>
        <p:cNvGrpSpPr/>
        <p:nvPr/>
      </p:nvGrpSpPr>
      <p:grpSpPr>
        <a:xfrm>
          <a:off x="0" y="0"/>
          <a:ext cx="0" cy="0"/>
          <a:chOff x="0" y="0"/>
          <a:chExt cx="0" cy="0"/>
        </a:xfrm>
      </p:grpSpPr>
      <p:sp>
        <p:nvSpPr>
          <p:cNvPr id="50" name="Google Shape;50;p34"/>
          <p:cNvSpPr/>
          <p:nvPr/>
        </p:nvSpPr>
        <p:spPr>
          <a:xfrm>
            <a:off x="1" y="0"/>
            <a:ext cx="3705000" cy="68580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1" name="Google Shape;51;p34"/>
          <p:cNvSpPr txBox="1"/>
          <p:nvPr/>
        </p:nvSpPr>
        <p:spPr>
          <a:xfrm>
            <a:off x="289862" y="1264089"/>
            <a:ext cx="31254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7F5EB"/>
                </a:solidFill>
                <a:latin typeface="Quattrocento Sans"/>
                <a:ea typeface="Quattrocento Sans"/>
                <a:cs typeface="Quattrocento Sans"/>
                <a:sym typeface="Quattrocento Sans"/>
              </a:rPr>
              <a:t>Connect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7F5EB"/>
                </a:solidFill>
                <a:latin typeface="Quattrocento Sans"/>
                <a:ea typeface="Quattrocento Sans"/>
                <a:cs typeface="Quattrocento Sans"/>
                <a:sym typeface="Quattrocento Sans"/>
              </a:rPr>
              <a:t>with us!</a:t>
            </a:r>
            <a:endParaRPr sz="1400" b="0" i="0" u="none" strike="noStrike" cap="none">
              <a:solidFill>
                <a:srgbClr val="000000"/>
              </a:solidFill>
              <a:latin typeface="Arial"/>
              <a:ea typeface="Arial"/>
              <a:cs typeface="Arial"/>
              <a:sym typeface="Arial"/>
            </a:endParaRPr>
          </a:p>
        </p:txBody>
      </p:sp>
      <p:pic>
        <p:nvPicPr>
          <p:cNvPr id="52" name="Google Shape;52;p34" title="OSPI logo"/>
          <p:cNvPicPr preferRelativeResize="0"/>
          <p:nvPr/>
        </p:nvPicPr>
        <p:blipFill rotWithShape="1">
          <a:blip r:embed="rId2">
            <a:alphaModFix/>
          </a:blip>
          <a:srcRect/>
          <a:stretch/>
        </p:blipFill>
        <p:spPr>
          <a:xfrm>
            <a:off x="259323" y="6145006"/>
            <a:ext cx="3127345" cy="49796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56" name="Google Shape;56;p35"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57" name="Google Shape;57;p35"/>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59" name="Google Shape;59;p35"/>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36"/>
          <p:cNvSpPr txBox="1">
            <a:spLocks noGrp="1"/>
          </p:cNvSpPr>
          <p:nvPr>
            <p:ph type="body" idx="2"/>
          </p:nvPr>
        </p:nvSpPr>
        <p:spPr>
          <a:xfrm>
            <a:off x="839788" y="2505075"/>
            <a:ext cx="5157900" cy="3547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36"/>
          <p:cNvSpPr txBox="1">
            <a:spLocks noGrp="1"/>
          </p:cNvSpPr>
          <p:nvPr>
            <p:ph type="body" idx="4"/>
          </p:nvPr>
        </p:nvSpPr>
        <p:spPr>
          <a:xfrm>
            <a:off x="6172200" y="2505075"/>
            <a:ext cx="5183100" cy="3547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 name="Google Shape;66;p36"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67" name="Google Shape;67;p36"/>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6"/>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36"/>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2" name="Google Shape;72;p37"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73" name="Google Shape;73;p37"/>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37"/>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28"/>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28"/>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28"/>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xandra.toney@k12.wa.u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mailto:renee.lafreniere@k12.wa.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mailto:Alexandra.Toney@k12.wa.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mailto:Renee.Lafreniere@k12.wa.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k12.wa.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clipart-library.com/data_images/141710.jp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am02.safelinks.protection.outlook.com/?url=https%3A%2F%2Fapps.leg.wa.gov%2Fwac%2Fdefault.aspx%3Fcite%3D180-51-220&amp;data=04%7C01%7CAlexandra.Toney%40k12.wa.us%7C0bc46a433a2a4abdc08e08d8dd9d96dd%7Cb2fe5ccf10a546feae45a0267412af7a%7C0%7C0%7C637503016202527622%7CUnknown%7CTWFpbGZsb3d8eyJWIjoiMC4wLjAwMDAiLCJQIjoiV2luMzIiLCJBTiI6Ik1haWwiLCJXVCI6Mn0%3D%7C1000&amp;sdata=sx%2B1f1dv8DAMYrAx7V1uG8YMNHYzxS3PXjsQ2Lsrp5c%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k12.wa.us/sites/default/files/public/specialed/programreview/monitoring/secondarytransition/AppendixB-HSBP-Example-CTE.pdf" TargetMode="External"/><Relationship Id="rId4" Type="http://schemas.openxmlformats.org/officeDocument/2006/relationships/hyperlink" Target="https://www.k12.wa.us/student-success/special-education/program-improvement/technical-assistance/secondary-transition#1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k12.wa.us/sites/default/files/public/ossi/k12supports/pubdocs/2020-21%20HSBP%20Template_FINAL_Writable.doc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c402f11dbb_7_0"/>
          <p:cNvSpPr txBox="1">
            <a:spLocks noGrp="1"/>
          </p:cNvSpPr>
          <p:nvPr>
            <p:ph type="ctrTitle"/>
          </p:nvPr>
        </p:nvSpPr>
        <p:spPr>
          <a:xfrm>
            <a:off x="380250" y="1148501"/>
            <a:ext cx="114003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5400" dirty="0"/>
              <a:t>Aligning HSBPs &amp; IEP Transition Plans:</a:t>
            </a:r>
            <a:endParaRPr sz="5400" dirty="0"/>
          </a:p>
          <a:p>
            <a:pPr marL="0" lvl="0" indent="0" algn="ctr" rtl="0">
              <a:spcBef>
                <a:spcPts val="0"/>
              </a:spcBef>
              <a:spcAft>
                <a:spcPts val="0"/>
              </a:spcAft>
              <a:buNone/>
            </a:pPr>
            <a:r>
              <a:rPr lang="en-US" sz="5400" dirty="0"/>
              <a:t>CTE Pathway Case Study</a:t>
            </a:r>
            <a:endParaRPr sz="5400" dirty="0"/>
          </a:p>
        </p:txBody>
      </p:sp>
      <p:sp>
        <p:nvSpPr>
          <p:cNvPr id="118" name="Google Shape;118;gc402f11dbb_7_0">
            <a:extLst>
              <a:ext uri="{C183D7F6-B498-43B3-948B-1728B52AA6E4}">
                <adec:decorative xmlns:adec="http://schemas.microsoft.com/office/drawing/2017/decorative" val="1"/>
              </a:ext>
            </a:extLst>
          </p:cNvPr>
          <p:cNvSpPr txBox="1">
            <a:spLocks noGrp="1"/>
          </p:cNvSpPr>
          <p:nvPr>
            <p:ph type="sldNum" idx="12"/>
          </p:nvPr>
        </p:nvSpPr>
        <p:spPr>
          <a:xfrm>
            <a:off x="10709328" y="6311900"/>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sz="1200">
                <a:solidFill>
                  <a:srgbClr val="FFFFFF"/>
                </a:solidFill>
                <a:latin typeface="Calibri"/>
                <a:ea typeface="Calibri"/>
                <a:cs typeface="Calibri"/>
                <a:sym typeface="Calibri"/>
              </a:rPr>
              <a:t>1</a:t>
            </a:fld>
            <a:endParaRPr sz="1200">
              <a:solidFill>
                <a:srgbClr val="FFFFFF"/>
              </a:solidFill>
              <a:latin typeface="Calibri"/>
              <a:ea typeface="Calibri"/>
              <a:cs typeface="Calibri"/>
              <a:sym typeface="Calibri"/>
            </a:endParaRPr>
          </a:p>
        </p:txBody>
      </p:sp>
      <p:sp>
        <p:nvSpPr>
          <p:cNvPr id="119" name="Google Shape;119;gc402f11dbb_7_0"/>
          <p:cNvSpPr txBox="1">
            <a:spLocks noGrp="1"/>
          </p:cNvSpPr>
          <p:nvPr>
            <p:ph type="subTitle" idx="1"/>
          </p:nvPr>
        </p:nvSpPr>
        <p:spPr>
          <a:xfrm>
            <a:off x="1243975" y="3873775"/>
            <a:ext cx="40749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b="1"/>
              <a:t>Alexandra Toney</a:t>
            </a:r>
            <a:endParaRPr b="1"/>
          </a:p>
          <a:p>
            <a:pPr marL="0" lvl="0" indent="0" algn="ctr" rtl="0">
              <a:spcBef>
                <a:spcPts val="1000"/>
              </a:spcBef>
              <a:spcAft>
                <a:spcPts val="0"/>
              </a:spcAft>
              <a:buNone/>
            </a:pPr>
            <a:r>
              <a:rPr lang="en-US" sz="2600"/>
              <a:t>Special Education</a:t>
            </a:r>
            <a:endParaRPr sz="2600"/>
          </a:p>
          <a:p>
            <a:pPr marL="0" lvl="0" indent="0" algn="ctr" rtl="0">
              <a:spcBef>
                <a:spcPts val="1000"/>
              </a:spcBef>
              <a:spcAft>
                <a:spcPts val="0"/>
              </a:spcAft>
              <a:buNone/>
            </a:pPr>
            <a:r>
              <a:rPr lang="en-US" sz="2600" u="sng">
                <a:solidFill>
                  <a:srgbClr val="1155CC"/>
                </a:solidFill>
                <a:hlinkClick r:id="rId3">
                  <a:extLst>
                    <a:ext uri="{A12FA001-AC4F-418D-AE19-62706E023703}">
                      <ahyp:hlinkClr xmlns:ahyp="http://schemas.microsoft.com/office/drawing/2018/hyperlinkcolor" val="tx"/>
                    </a:ext>
                  </a:extLst>
                </a:hlinkClick>
              </a:rPr>
              <a:t>alexandra.toney@k12.wa.us</a:t>
            </a:r>
            <a:r>
              <a:rPr lang="en-US"/>
              <a:t> </a:t>
            </a:r>
            <a:endParaRPr/>
          </a:p>
        </p:txBody>
      </p:sp>
      <p:sp>
        <p:nvSpPr>
          <p:cNvPr id="120" name="Google Shape;120;gc402f11dbb_7_0"/>
          <p:cNvSpPr txBox="1">
            <a:spLocks noGrp="1"/>
          </p:cNvSpPr>
          <p:nvPr>
            <p:ph type="subTitle" idx="1"/>
          </p:nvPr>
        </p:nvSpPr>
        <p:spPr>
          <a:xfrm>
            <a:off x="6814750" y="3873775"/>
            <a:ext cx="4392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b="1"/>
              <a:t>Renee Lafreniere</a:t>
            </a:r>
            <a:endParaRPr b="1"/>
          </a:p>
          <a:p>
            <a:pPr marL="0" lvl="0" indent="0" algn="ctr" rtl="0">
              <a:spcBef>
                <a:spcPts val="1000"/>
              </a:spcBef>
              <a:spcAft>
                <a:spcPts val="0"/>
              </a:spcAft>
              <a:buNone/>
            </a:pPr>
            <a:r>
              <a:rPr lang="en-US" sz="2600"/>
              <a:t>Career &amp; Technical Education</a:t>
            </a:r>
            <a:endParaRPr sz="2600"/>
          </a:p>
          <a:p>
            <a:pPr marL="0" lvl="0" indent="0" algn="ctr" rtl="0">
              <a:spcBef>
                <a:spcPts val="1000"/>
              </a:spcBef>
              <a:spcAft>
                <a:spcPts val="0"/>
              </a:spcAft>
              <a:buNone/>
            </a:pPr>
            <a:r>
              <a:rPr lang="en-US" sz="2600" u="sng">
                <a:solidFill>
                  <a:srgbClr val="1155CC"/>
                </a:solidFill>
                <a:hlinkClick r:id="rId4">
                  <a:extLst>
                    <a:ext uri="{A12FA001-AC4F-418D-AE19-62706E023703}">
                      <ahyp:hlinkClr xmlns:ahyp="http://schemas.microsoft.com/office/drawing/2018/hyperlinkcolor" val="tx"/>
                    </a:ext>
                  </a:extLst>
                </a:hlinkClick>
              </a:rPr>
              <a:t>renee.lafreniere@k12.wa.us</a:t>
            </a:r>
            <a:r>
              <a:rPr lang="en-US" sz="2600"/>
              <a:t> </a:t>
            </a:r>
            <a:endParaRPr/>
          </a:p>
        </p:txBody>
      </p:sp>
      <p:sp>
        <p:nvSpPr>
          <p:cNvPr id="121" name="Google Shape;121;gc402f11dbb_7_0"/>
          <p:cNvSpPr txBox="1"/>
          <p:nvPr/>
        </p:nvSpPr>
        <p:spPr>
          <a:xfrm>
            <a:off x="8615600" y="6068825"/>
            <a:ext cx="3000000" cy="544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600" b="1">
                <a:solidFill>
                  <a:schemeClr val="dk1"/>
                </a:solidFill>
                <a:latin typeface="Quattrocento Sans"/>
                <a:ea typeface="Quattrocento Sans"/>
                <a:cs typeface="Quattrocento Sans"/>
                <a:sym typeface="Quattrocento Sans"/>
              </a:rPr>
              <a:t>March 2021</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21"/>
          <p:cNvSpPr txBox="1">
            <a:spLocks noGrp="1"/>
          </p:cNvSpPr>
          <p:nvPr>
            <p:ph type="title"/>
          </p:nvPr>
        </p:nvSpPr>
        <p:spPr>
          <a:xfrm>
            <a:off x="5390925" y="103650"/>
            <a:ext cx="5962800" cy="162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Course Planner</a:t>
            </a:r>
            <a:endParaRPr/>
          </a:p>
        </p:txBody>
      </p:sp>
      <p:pic>
        <p:nvPicPr>
          <p:cNvPr id="205" name="Google Shape;205;p21" descr="screenshot of the course planner, which is on page 5"/>
          <p:cNvPicPr preferRelativeResize="0"/>
          <p:nvPr/>
        </p:nvPicPr>
        <p:blipFill>
          <a:blip r:embed="rId3">
            <a:alphaModFix/>
          </a:blip>
          <a:stretch>
            <a:fillRect/>
          </a:stretch>
        </p:blipFill>
        <p:spPr>
          <a:xfrm>
            <a:off x="140875" y="301950"/>
            <a:ext cx="5497775" cy="5771075"/>
          </a:xfrm>
          <a:prstGeom prst="rect">
            <a:avLst/>
          </a:prstGeom>
          <a:noFill/>
          <a:ln>
            <a:noFill/>
          </a:ln>
        </p:spPr>
      </p:pic>
      <p:cxnSp>
        <p:nvCxnSpPr>
          <p:cNvPr id="210" name="Google Shape;210;p21">
            <a:extLst>
              <a:ext uri="{C183D7F6-B498-43B3-948B-1728B52AA6E4}">
                <adec:decorative xmlns:adec="http://schemas.microsoft.com/office/drawing/2017/decorative" val="1"/>
              </a:ext>
            </a:extLst>
          </p:cNvPr>
          <p:cNvCxnSpPr/>
          <p:nvPr/>
        </p:nvCxnSpPr>
        <p:spPr>
          <a:xfrm rot="10800000" flipH="1">
            <a:off x="1267144" y="4543261"/>
            <a:ext cx="4668000" cy="97800"/>
          </a:xfrm>
          <a:prstGeom prst="straightConnector1">
            <a:avLst/>
          </a:prstGeom>
          <a:noFill/>
          <a:ln w="9525" cap="flat" cmpd="sng">
            <a:solidFill>
              <a:srgbClr val="FF0000"/>
            </a:solidFill>
            <a:prstDash val="solid"/>
            <a:round/>
            <a:headEnd type="none" w="sm" len="sm"/>
            <a:tailEnd type="triangle" w="med" len="med"/>
          </a:ln>
        </p:spPr>
      </p:cxnSp>
      <p:sp>
        <p:nvSpPr>
          <p:cNvPr id="209" name="Google Shape;209;p21" descr="red highlighting on world language subject area "/>
          <p:cNvSpPr txBox="1"/>
          <p:nvPr/>
        </p:nvSpPr>
        <p:spPr>
          <a:xfrm>
            <a:off x="230050" y="4023950"/>
            <a:ext cx="1037100" cy="617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p:txBody>
      </p:sp>
      <p:pic>
        <p:nvPicPr>
          <p:cNvPr id="208" name="Google Shape;208;p21" descr="screenshot of the personal pathway requirement page from the HSBP case study"/>
          <p:cNvPicPr preferRelativeResize="0"/>
          <p:nvPr/>
        </p:nvPicPr>
        <p:blipFill rotWithShape="1">
          <a:blip r:embed="rId4">
            <a:alphaModFix/>
          </a:blip>
          <a:srcRect/>
          <a:stretch/>
        </p:blipFill>
        <p:spPr>
          <a:xfrm>
            <a:off x="5813175" y="1231713"/>
            <a:ext cx="5817076" cy="4394575"/>
          </a:xfrm>
          <a:prstGeom prst="rect">
            <a:avLst/>
          </a:prstGeom>
          <a:noFill/>
          <a:ln>
            <a:noFill/>
          </a:ln>
        </p:spPr>
      </p:pic>
      <p:sp>
        <p:nvSpPr>
          <p:cNvPr id="207" name="Google Shape;207;p21">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gbfc668bda3_0_12"/>
          <p:cNvSpPr txBox="1">
            <a:spLocks noGrp="1"/>
          </p:cNvSpPr>
          <p:nvPr>
            <p:ph type="title"/>
          </p:nvPr>
        </p:nvSpPr>
        <p:spPr>
          <a:xfrm>
            <a:off x="336750" y="523125"/>
            <a:ext cx="6118800" cy="81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Quattrocento Sans"/>
              <a:buNone/>
            </a:pPr>
            <a:r>
              <a:rPr lang="en-US"/>
              <a:t>CTE Course Selection/ </a:t>
            </a:r>
            <a:endParaRPr/>
          </a:p>
          <a:p>
            <a:pPr marL="0" lvl="0" indent="0" algn="l" rtl="0">
              <a:lnSpc>
                <a:spcPct val="90000"/>
              </a:lnSpc>
              <a:spcBef>
                <a:spcPts val="0"/>
              </a:spcBef>
              <a:spcAft>
                <a:spcPts val="0"/>
              </a:spcAft>
              <a:buClr>
                <a:schemeClr val="dk1"/>
              </a:buClr>
              <a:buSzPts val="4800"/>
              <a:buFont typeface="Quattrocento Sans"/>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Pathway</a:t>
            </a:r>
            <a:r>
              <a:rPr lang="en-US"/>
              <a:t> Considerations</a:t>
            </a:r>
            <a:endParaRPr/>
          </a:p>
        </p:txBody>
      </p:sp>
      <p:sp>
        <p:nvSpPr>
          <p:cNvPr id="218" name="Google Shape;218;gbfc668bda3_0_12"/>
          <p:cNvSpPr txBox="1">
            <a:spLocks noGrp="1"/>
          </p:cNvSpPr>
          <p:nvPr>
            <p:ph type="body" idx="1"/>
          </p:nvPr>
        </p:nvSpPr>
        <p:spPr>
          <a:xfrm>
            <a:off x="438600" y="1977751"/>
            <a:ext cx="5915100" cy="37503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2400"/>
              </a:spcBef>
              <a:spcAft>
                <a:spcPts val="0"/>
              </a:spcAft>
              <a:buSzPts val="2500"/>
              <a:buChar char="•"/>
            </a:pPr>
            <a:r>
              <a:rPr lang="en-US" sz="2500">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Meaningful course selection and collaboration</a:t>
            </a:r>
            <a:endParaRPr sz="2500">
              <a:highlight>
                <a:srgbClr val="FFFFFF"/>
              </a:highlight>
            </a:endParaRPr>
          </a:p>
          <a:p>
            <a:pPr marL="457200" lvl="0" indent="-387350" algn="l" rtl="0">
              <a:lnSpc>
                <a:spcPct val="100000"/>
              </a:lnSpc>
              <a:spcBef>
                <a:spcPts val="0"/>
              </a:spcBef>
              <a:spcAft>
                <a:spcPts val="0"/>
              </a:spcAft>
              <a:buSzPts val="2500"/>
              <a:buChar char="•"/>
            </a:pPr>
            <a:r>
              <a:rPr lang="en-US" sz="2500">
                <a:highlight>
                  <a:srgbClr val="FFFFFF"/>
                </a:highlight>
              </a:rPr>
              <a:t>General CTE team consideration (leadership/extended learning connection to work based learning, collaboration)</a:t>
            </a:r>
            <a:endParaRPr sz="2500">
              <a:highlight>
                <a:srgbClr val="FFFFFF"/>
              </a:highlight>
            </a:endParaRPr>
          </a:p>
          <a:p>
            <a:pPr marL="457200" lvl="0" indent="-387350" algn="l" rtl="0">
              <a:lnSpc>
                <a:spcPct val="100000"/>
              </a:lnSpc>
              <a:spcBef>
                <a:spcPts val="0"/>
              </a:spcBef>
              <a:spcAft>
                <a:spcPts val="0"/>
              </a:spcAft>
              <a:buSzPts val="2500"/>
              <a:buChar char="•"/>
            </a:pPr>
            <a:r>
              <a:rPr lang="en-US" sz="2500">
                <a:highlight>
                  <a:srgbClr val="FFFFFF"/>
                </a:highlight>
              </a:rPr>
              <a:t>CTE equivalencies being a strategy for creative course planning to met subject area grad requirements</a:t>
            </a:r>
            <a:endParaRPr>
              <a:highlight>
                <a:srgbClr val="FFFFFF"/>
              </a:highlight>
            </a:endParaRPr>
          </a:p>
          <a:p>
            <a:pPr marL="457200" lvl="0" indent="0" algn="l" rtl="0">
              <a:lnSpc>
                <a:spcPct val="100000"/>
              </a:lnSpc>
              <a:spcBef>
                <a:spcPts val="2400"/>
              </a:spcBef>
              <a:spcAft>
                <a:spcPts val="2400"/>
              </a:spcAft>
              <a:buNone/>
            </a:pPr>
            <a:endParaRPr b="1">
              <a:highlight>
                <a:srgbClr val="FFFFFF"/>
              </a:highlight>
            </a:endParaRPr>
          </a:p>
        </p:txBody>
      </p:sp>
      <p:pic>
        <p:nvPicPr>
          <p:cNvPr id="216" name="Google Shape;216;gbfc668bda3_0_12" descr="screenshot of the course planner, which is on page 5 with red highlighting added to 3 CTE equivalency courses"/>
          <p:cNvPicPr preferRelativeResize="0"/>
          <p:nvPr/>
        </p:nvPicPr>
        <p:blipFill>
          <a:blip r:embed="rId3">
            <a:alphaModFix/>
          </a:blip>
          <a:stretch>
            <a:fillRect/>
          </a:stretch>
        </p:blipFill>
        <p:spPr>
          <a:xfrm>
            <a:off x="6468575" y="255375"/>
            <a:ext cx="5497775" cy="5771075"/>
          </a:xfrm>
          <a:prstGeom prst="rect">
            <a:avLst/>
          </a:prstGeom>
          <a:noFill/>
          <a:ln>
            <a:noFill/>
          </a:ln>
        </p:spPr>
      </p:pic>
      <p:sp>
        <p:nvSpPr>
          <p:cNvPr id="220" name="Google Shape;220;gbfc668bda3_0_12" descr="red highlighting for AP computer science Principles"/>
          <p:cNvSpPr txBox="1"/>
          <p:nvPr/>
        </p:nvSpPr>
        <p:spPr>
          <a:xfrm>
            <a:off x="10766150" y="1992650"/>
            <a:ext cx="1075200" cy="504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p:txBody>
      </p:sp>
      <p:sp>
        <p:nvSpPr>
          <p:cNvPr id="221" name="Google Shape;221;gbfc668bda3_0_12" descr="red highlighting for Visual Communications course"/>
          <p:cNvSpPr txBox="1"/>
          <p:nvPr/>
        </p:nvSpPr>
        <p:spPr>
          <a:xfrm>
            <a:off x="7619975" y="3468175"/>
            <a:ext cx="1032900" cy="504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p:txBody>
      </p:sp>
      <p:sp>
        <p:nvSpPr>
          <p:cNvPr id="222" name="Google Shape;222;gbfc668bda3_0_12" descr="red highlighting for Media Arts Course"/>
          <p:cNvSpPr txBox="1"/>
          <p:nvPr/>
        </p:nvSpPr>
        <p:spPr>
          <a:xfrm>
            <a:off x="8652875" y="3468175"/>
            <a:ext cx="1075200" cy="504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p:txBody>
      </p:sp>
      <p:sp>
        <p:nvSpPr>
          <p:cNvPr id="219" name="Google Shape;219;gbfc668bda3_0_12">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570550" y="2518725"/>
            <a:ext cx="4251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Graduation Pathway</a:t>
            </a:r>
            <a:endParaRPr/>
          </a:p>
        </p:txBody>
      </p:sp>
      <p:sp>
        <p:nvSpPr>
          <p:cNvPr id="229" name="Google Shape;229;p22"/>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12</a:t>
            </a:fld>
            <a:endParaRPr/>
          </a:p>
        </p:txBody>
      </p:sp>
      <p:pic>
        <p:nvPicPr>
          <p:cNvPr id="230" name="Google Shape;230;p2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281738" y="909000"/>
            <a:ext cx="2828925" cy="1609725"/>
          </a:xfrm>
          <a:prstGeom prst="rect">
            <a:avLst/>
          </a:prstGeom>
          <a:noFill/>
          <a:ln>
            <a:noFill/>
          </a:ln>
        </p:spPr>
      </p:pic>
      <p:sp>
        <p:nvSpPr>
          <p:cNvPr id="231" name="Google Shape;231;p22">
            <a:extLst>
              <a:ext uri="{C183D7F6-B498-43B3-948B-1728B52AA6E4}">
                <adec:decorative xmlns:adec="http://schemas.microsoft.com/office/drawing/2017/decorative" val="1"/>
              </a:ext>
            </a:extLst>
          </p:cNvPr>
          <p:cNvSpPr/>
          <p:nvPr/>
        </p:nvSpPr>
        <p:spPr>
          <a:xfrm>
            <a:off x="5781296" y="2923215"/>
            <a:ext cx="629400" cy="341400"/>
          </a:xfrm>
          <a:prstGeom prst="rightArrow">
            <a:avLst>
              <a:gd name="adj1" fmla="val 50000"/>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2" name="Google Shape;232;p22" descr="screenshot of the graduation pathways on page 8 of the HSBP case study"/>
          <p:cNvPicPr preferRelativeResize="0"/>
          <p:nvPr/>
        </p:nvPicPr>
        <p:blipFill>
          <a:blip r:embed="rId4">
            <a:alphaModFix/>
          </a:blip>
          <a:stretch>
            <a:fillRect/>
          </a:stretch>
        </p:blipFill>
        <p:spPr>
          <a:xfrm>
            <a:off x="6494246" y="304800"/>
            <a:ext cx="5199402" cy="6003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bfc668bda3_0_28"/>
          <p:cNvSpPr txBox="1">
            <a:spLocks noGrp="1"/>
          </p:cNvSpPr>
          <p:nvPr>
            <p:ph type="title"/>
          </p:nvPr>
        </p:nvSpPr>
        <p:spPr>
          <a:xfrm>
            <a:off x="374742" y="457908"/>
            <a:ext cx="10515600" cy="815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Quattrocento Sans"/>
              <a:buNone/>
            </a:pPr>
            <a:r>
              <a:rPr lang="en-US" sz="4800"/>
              <a:t>CTE Sequence Graduation Pathway</a:t>
            </a:r>
            <a:endParaRPr/>
          </a:p>
        </p:txBody>
      </p:sp>
      <p:pic>
        <p:nvPicPr>
          <p:cNvPr id="241" name="Google Shape;241;gbfc668bda3_0_28" descr="screenshot of the graduation pathways CTE course sequence information on page 8 of the HSBP case study"/>
          <p:cNvPicPr preferRelativeResize="0"/>
          <p:nvPr/>
        </p:nvPicPr>
        <p:blipFill rotWithShape="1">
          <a:blip r:embed="rId3">
            <a:alphaModFix/>
          </a:blip>
          <a:srcRect l="-691" t="37725" r="3282" b="43760"/>
          <a:stretch/>
        </p:blipFill>
        <p:spPr>
          <a:xfrm>
            <a:off x="2066274" y="2390625"/>
            <a:ext cx="7965499" cy="1733150"/>
          </a:xfrm>
          <a:prstGeom prst="rect">
            <a:avLst/>
          </a:prstGeom>
          <a:noFill/>
          <a:ln>
            <a:noFill/>
          </a:ln>
        </p:spPr>
      </p:pic>
      <p:sp>
        <p:nvSpPr>
          <p:cNvPr id="239" name="Google Shape;239;gbfc668bda3_0_28"/>
          <p:cNvSpPr txBox="1">
            <a:spLocks noGrp="1"/>
          </p:cNvSpPr>
          <p:nvPr>
            <p:ph type="body" idx="1"/>
          </p:nvPr>
        </p:nvSpPr>
        <p:spPr>
          <a:xfrm>
            <a:off x="605800" y="4185400"/>
            <a:ext cx="10716300" cy="18906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2400"/>
              </a:spcBef>
              <a:spcAft>
                <a:spcPts val="0"/>
              </a:spcAft>
              <a:buSzPts val="2500"/>
              <a:buChar char="•"/>
            </a:pPr>
            <a:r>
              <a:rPr lang="en-US" sz="2500">
                <a:highlight>
                  <a:srgbClr val="FFFFFF"/>
                </a:highlight>
              </a:rPr>
              <a:t>Collaboration is key</a:t>
            </a:r>
            <a:endParaRPr sz="2500">
              <a:highlight>
                <a:srgbClr val="FFFFFF"/>
              </a:highlight>
            </a:endParaRPr>
          </a:p>
          <a:p>
            <a:pPr marL="457200" lvl="0" indent="-387350" algn="l" rtl="0">
              <a:lnSpc>
                <a:spcPct val="100000"/>
              </a:lnSpc>
              <a:spcBef>
                <a:spcPts val="0"/>
              </a:spcBef>
              <a:spcAft>
                <a:spcPts val="0"/>
              </a:spcAft>
              <a:buSzPts val="2500"/>
              <a:buChar char="•"/>
            </a:pPr>
            <a:r>
              <a:rPr lang="en-US" sz="2500">
                <a:highlight>
                  <a:srgbClr val="FFFFFF"/>
                </a:highlight>
              </a:rPr>
              <a:t>CTE course sequences</a:t>
            </a:r>
            <a:endParaRPr sz="2500">
              <a:highlight>
                <a:srgbClr val="FFFFFF"/>
              </a:highlight>
            </a:endParaRPr>
          </a:p>
          <a:p>
            <a:pPr marL="457200" lvl="0" indent="-387350" algn="l" rtl="0">
              <a:lnSpc>
                <a:spcPct val="100000"/>
              </a:lnSpc>
              <a:spcBef>
                <a:spcPts val="0"/>
              </a:spcBef>
              <a:spcAft>
                <a:spcPts val="0"/>
              </a:spcAft>
              <a:buSzPts val="2500"/>
              <a:buChar char="•"/>
            </a:pPr>
            <a:r>
              <a:rPr lang="en-US" sz="2500">
                <a:highlight>
                  <a:srgbClr val="FFFFFF"/>
                </a:highlight>
              </a:rPr>
              <a:t>Multiple combinations of courses could serve as CTE pathway</a:t>
            </a:r>
            <a:endParaRPr sz="2500">
              <a:highlight>
                <a:srgbClr val="FFFFFF"/>
              </a:highlight>
            </a:endParaRPr>
          </a:p>
          <a:p>
            <a:pPr marL="457200" lvl="0" indent="-387350" algn="l" rtl="0">
              <a:lnSpc>
                <a:spcPct val="100000"/>
              </a:lnSpc>
              <a:spcBef>
                <a:spcPts val="0"/>
              </a:spcBef>
              <a:spcAft>
                <a:spcPts val="0"/>
              </a:spcAft>
              <a:buSzPts val="2500"/>
              <a:buChar char="•"/>
            </a:pPr>
            <a:r>
              <a:rPr lang="en-US" sz="2500">
                <a:highlight>
                  <a:srgbClr val="FFFFFF"/>
                </a:highlight>
              </a:rPr>
              <a:t>Locally approved sequence information</a:t>
            </a:r>
            <a:endParaRPr sz="2500">
              <a:highlight>
                <a:srgbClr val="FFFFFF"/>
              </a:highlight>
            </a:endParaRPr>
          </a:p>
          <a:p>
            <a:pPr marL="457200" lvl="0" indent="0" algn="l" rtl="0">
              <a:lnSpc>
                <a:spcPct val="100000"/>
              </a:lnSpc>
              <a:spcBef>
                <a:spcPts val="2400"/>
              </a:spcBef>
              <a:spcAft>
                <a:spcPts val="2400"/>
              </a:spcAft>
              <a:buNone/>
            </a:pPr>
            <a:endParaRPr b="1">
              <a:highlight>
                <a:srgbClr val="FFFFFF"/>
              </a:highlight>
            </a:endParaRPr>
          </a:p>
        </p:txBody>
      </p:sp>
      <p:pic>
        <p:nvPicPr>
          <p:cNvPr id="242" name="Google Shape;242;gbfc668bda3_0_28">
            <a:extLst>
              <a:ext uri="{C183D7F6-B498-43B3-948B-1728B52AA6E4}">
                <adec:decorative xmlns:adec="http://schemas.microsoft.com/office/drawing/2017/decorative" val="1"/>
              </a:ext>
            </a:extLst>
          </p:cNvPr>
          <p:cNvPicPr preferRelativeResize="0"/>
          <p:nvPr/>
        </p:nvPicPr>
        <p:blipFill rotWithShape="1">
          <a:blip r:embed="rId3">
            <a:alphaModFix/>
          </a:blip>
          <a:srcRect b="85601"/>
          <a:stretch/>
        </p:blipFill>
        <p:spPr>
          <a:xfrm>
            <a:off x="2254125" y="1451288"/>
            <a:ext cx="7589799" cy="761050"/>
          </a:xfrm>
          <a:prstGeom prst="rect">
            <a:avLst/>
          </a:prstGeom>
          <a:noFill/>
          <a:ln>
            <a:noFill/>
          </a:ln>
        </p:spPr>
      </p:pic>
      <p:sp>
        <p:nvSpPr>
          <p:cNvPr id="240" name="Google Shape;240;gbfc668bda3_0_28">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c4f07fdf06_17_7"/>
          <p:cNvSpPr txBox="1">
            <a:spLocks noGrp="1"/>
          </p:cNvSpPr>
          <p:nvPr>
            <p:ph type="title"/>
          </p:nvPr>
        </p:nvSpPr>
        <p:spPr>
          <a:xfrm>
            <a:off x="838200" y="195300"/>
            <a:ext cx="10515600" cy="1266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t>Systems Analysis Questions</a:t>
            </a:r>
            <a:endParaRPr sz="4000"/>
          </a:p>
          <a:p>
            <a:pPr marL="0" lvl="0" indent="0" algn="ctr" rtl="0">
              <a:spcBef>
                <a:spcPts val="0"/>
              </a:spcBef>
              <a:spcAft>
                <a:spcPts val="0"/>
              </a:spcAft>
              <a:buNone/>
            </a:pPr>
            <a:r>
              <a:rPr lang="en-US" sz="4000"/>
              <a:t>for CTE &amp; Special Ed and Other Collaborations</a:t>
            </a:r>
            <a:endParaRPr sz="4000"/>
          </a:p>
        </p:txBody>
      </p:sp>
      <p:sp>
        <p:nvSpPr>
          <p:cNvPr id="249" name="Google Shape;249;gc4f07fdf06_17_7"/>
          <p:cNvSpPr txBox="1">
            <a:spLocks noGrp="1"/>
          </p:cNvSpPr>
          <p:nvPr>
            <p:ph type="body" idx="4294967295"/>
          </p:nvPr>
        </p:nvSpPr>
        <p:spPr>
          <a:xfrm>
            <a:off x="227375" y="1462225"/>
            <a:ext cx="11739000" cy="47664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a:t>Are all counselors, students and parents well informed about the various career pathways at their school?</a:t>
            </a:r>
            <a:endParaRPr sz="2400"/>
          </a:p>
          <a:p>
            <a:pPr marL="457200" lvl="0" indent="-381000" algn="l" rtl="0">
              <a:lnSpc>
                <a:spcPct val="100000"/>
              </a:lnSpc>
              <a:spcBef>
                <a:spcPts val="1200"/>
              </a:spcBef>
              <a:spcAft>
                <a:spcPts val="0"/>
              </a:spcAft>
              <a:buSzPts val="2400"/>
              <a:buChar char="•"/>
            </a:pPr>
            <a:r>
              <a:rPr lang="en-US" sz="2400"/>
              <a:t>Have your special education coordinators, students or parents actually walked through your classrooms and labs?</a:t>
            </a:r>
            <a:endParaRPr sz="2400"/>
          </a:p>
          <a:p>
            <a:pPr marL="457200" lvl="0" indent="-381000" algn="l" rtl="0">
              <a:lnSpc>
                <a:spcPct val="100000"/>
              </a:lnSpc>
              <a:spcBef>
                <a:spcPts val="1200"/>
              </a:spcBef>
              <a:spcAft>
                <a:spcPts val="0"/>
              </a:spcAft>
              <a:buSzPts val="2400"/>
              <a:buChar char="•"/>
            </a:pPr>
            <a:r>
              <a:rPr lang="en-US" sz="2400"/>
              <a:t>Has your admin ever met/talked with business/industry advisory members?</a:t>
            </a:r>
            <a:endParaRPr sz="2400"/>
          </a:p>
          <a:p>
            <a:pPr marL="457200" lvl="0" indent="-381000" algn="l" rtl="0">
              <a:lnSpc>
                <a:spcPct val="100000"/>
              </a:lnSpc>
              <a:spcBef>
                <a:spcPts val="1200"/>
              </a:spcBef>
              <a:spcAft>
                <a:spcPts val="0"/>
              </a:spcAft>
              <a:buSzPts val="2400"/>
              <a:buChar char="•"/>
            </a:pPr>
            <a:r>
              <a:rPr lang="en-US" sz="2400"/>
              <a:t>Do you invite your counselors to attend a program advisory committee meeting?</a:t>
            </a:r>
            <a:endParaRPr sz="2400"/>
          </a:p>
          <a:p>
            <a:pPr marL="457200" lvl="0" indent="-381000" algn="l" rtl="0">
              <a:lnSpc>
                <a:spcPct val="100000"/>
              </a:lnSpc>
              <a:spcBef>
                <a:spcPts val="1200"/>
              </a:spcBef>
              <a:spcAft>
                <a:spcPts val="0"/>
              </a:spcAft>
              <a:buSzPts val="2400"/>
              <a:buChar char="•"/>
            </a:pPr>
            <a:r>
              <a:rPr lang="en-US" sz="2400"/>
              <a:t>Do have a detailed, informative CTE catalog or course/pathway selection sheet? Is it accessible electronically? Do you utilize Programs of Study templates?</a:t>
            </a:r>
            <a:endParaRPr sz="2400"/>
          </a:p>
          <a:p>
            <a:pPr marL="457200" lvl="0" indent="-381000" algn="l" rtl="0">
              <a:lnSpc>
                <a:spcPct val="100000"/>
              </a:lnSpc>
              <a:spcBef>
                <a:spcPts val="1200"/>
              </a:spcBef>
              <a:spcAft>
                <a:spcPts val="1200"/>
              </a:spcAft>
              <a:buSzPts val="2400"/>
              <a:buChar char="•"/>
            </a:pPr>
            <a:r>
              <a:rPr lang="en-US" sz="2400"/>
              <a:t>Is there attention or priority given to ensuring equity and eliminating bias in print &amp; digital materials? </a:t>
            </a:r>
            <a:endParaRPr sz="2400"/>
          </a:p>
        </p:txBody>
      </p:sp>
      <p:sp>
        <p:nvSpPr>
          <p:cNvPr id="250" name="Google Shape;250;gc4f07fdf06_17_7"/>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gc4f07fdf06_44_0">
            <a:extLst>
              <a:ext uri="{C183D7F6-B498-43B3-948B-1728B52AA6E4}">
                <adec:decorative xmlns:adec="http://schemas.microsoft.com/office/drawing/2017/decorative" val="0"/>
              </a:ext>
            </a:extLst>
          </p:cNvPr>
          <p:cNvSpPr txBox="1">
            <a:spLocks noGrp="1"/>
          </p:cNvSpPr>
          <p:nvPr>
            <p:ph type="title"/>
          </p:nvPr>
        </p:nvSpPr>
        <p:spPr>
          <a:xfrm>
            <a:off x="838200" y="195300"/>
            <a:ext cx="10515600" cy="1266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t>Systems Analysis Questions</a:t>
            </a:r>
            <a:endParaRPr sz="4000" dirty="0"/>
          </a:p>
          <a:p>
            <a:pPr marL="0" lvl="0" indent="0" algn="ctr" rtl="0">
              <a:spcBef>
                <a:spcPts val="0"/>
              </a:spcBef>
              <a:spcAft>
                <a:spcPts val="0"/>
              </a:spcAft>
              <a:buNone/>
            </a:pPr>
            <a:r>
              <a:rPr lang="en-US" sz="4000" dirty="0"/>
              <a:t>for CTE &amp; Special Ed and Other Collaborations </a:t>
            </a:r>
            <a:endParaRPr sz="4000" dirty="0"/>
          </a:p>
        </p:txBody>
      </p:sp>
      <p:sp>
        <p:nvSpPr>
          <p:cNvPr id="256" name="Google Shape;256;gc4f07fdf06_44_0"/>
          <p:cNvSpPr txBox="1">
            <a:spLocks noGrp="1"/>
          </p:cNvSpPr>
          <p:nvPr>
            <p:ph type="body" idx="4294967295"/>
          </p:nvPr>
        </p:nvSpPr>
        <p:spPr>
          <a:xfrm>
            <a:off x="227375" y="1614625"/>
            <a:ext cx="11739000" cy="4766400"/>
          </a:xfrm>
          <a:prstGeom prst="rect">
            <a:avLst/>
          </a:prstGeom>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SzPts val="2500"/>
              <a:buChar char="•"/>
            </a:pPr>
            <a:r>
              <a:rPr lang="en-US" sz="2500"/>
              <a:t>Are your CTE teachers serving on the IEP committees advising and informing about the standards and options available in the student's particular career choice? Or in developing any possible accommodations and/or modifications?</a:t>
            </a:r>
            <a:endParaRPr sz="2500"/>
          </a:p>
          <a:p>
            <a:pPr marL="457200" lvl="0" indent="-387350" algn="l" rtl="0">
              <a:lnSpc>
                <a:spcPct val="100000"/>
              </a:lnSpc>
              <a:spcBef>
                <a:spcPts val="1500"/>
              </a:spcBef>
              <a:spcAft>
                <a:spcPts val="0"/>
              </a:spcAft>
              <a:buSzPts val="2500"/>
              <a:buChar char="•"/>
            </a:pPr>
            <a:r>
              <a:rPr lang="en-US" sz="2500"/>
              <a:t>Is there a system of "checks and balances" so to speak--so that both student and teacher are provided supporting resources, or potential adjustments in the classroom considered?</a:t>
            </a:r>
            <a:endParaRPr sz="2500"/>
          </a:p>
          <a:p>
            <a:pPr marL="457200" lvl="0" indent="-387350" algn="l" rtl="0">
              <a:lnSpc>
                <a:spcPct val="100000"/>
              </a:lnSpc>
              <a:spcBef>
                <a:spcPts val="1500"/>
              </a:spcBef>
              <a:spcAft>
                <a:spcPts val="0"/>
              </a:spcAft>
              <a:buSzPts val="2500"/>
              <a:buChar char="•"/>
            </a:pPr>
            <a:r>
              <a:rPr lang="en-US" sz="2500"/>
              <a:t>Are the staff and students aware of the various work-based learning, dual credit or IRC opportunities are available to students in the program?</a:t>
            </a:r>
            <a:endParaRPr sz="2500"/>
          </a:p>
          <a:p>
            <a:pPr marL="457200" lvl="0" indent="-387350" algn="l" rtl="0">
              <a:lnSpc>
                <a:spcPct val="100000"/>
              </a:lnSpc>
              <a:spcBef>
                <a:spcPts val="1500"/>
              </a:spcBef>
              <a:spcAft>
                <a:spcPts val="0"/>
              </a:spcAft>
              <a:buSzPts val="2500"/>
              <a:buChar char="•"/>
            </a:pPr>
            <a:r>
              <a:rPr lang="en-US" sz="2500"/>
              <a:t>Does everyone know what IRCs are currently offered in each of your programs?</a:t>
            </a:r>
            <a:endParaRPr sz="2500"/>
          </a:p>
          <a:p>
            <a:pPr marL="0" lvl="0" indent="0" algn="l" rtl="0">
              <a:lnSpc>
                <a:spcPct val="100000"/>
              </a:lnSpc>
              <a:spcBef>
                <a:spcPts val="1500"/>
              </a:spcBef>
              <a:spcAft>
                <a:spcPts val="1500"/>
              </a:spcAft>
              <a:buNone/>
            </a:pPr>
            <a:endParaRPr sz="2500"/>
          </a:p>
        </p:txBody>
      </p:sp>
      <p:sp>
        <p:nvSpPr>
          <p:cNvPr id="257" name="Google Shape;257;gc4f07fdf06_44_0"/>
          <p:cNvSpPr txBox="1">
            <a:spLocks noGrp="1"/>
          </p:cNvSpPr>
          <p:nvPr>
            <p:ph type="sldNum" idx="12"/>
          </p:nvPr>
        </p:nvSpPr>
        <p:spPr>
          <a:xfrm>
            <a:off x="11321946" y="6308099"/>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txBox="1">
            <a:spLocks noGrp="1"/>
          </p:cNvSpPr>
          <p:nvPr>
            <p:ph type="title"/>
          </p:nvPr>
        </p:nvSpPr>
        <p:spPr>
          <a:xfrm>
            <a:off x="815075" y="3974175"/>
            <a:ext cx="4251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Resume</a:t>
            </a:r>
            <a:endParaRPr/>
          </a:p>
        </p:txBody>
      </p:sp>
      <p:sp>
        <p:nvSpPr>
          <p:cNvPr id="265" name="Google Shape;265;p23">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16</a:t>
            </a:fld>
            <a:endParaRPr/>
          </a:p>
        </p:txBody>
      </p:sp>
      <p:pic>
        <p:nvPicPr>
          <p:cNvPr id="266" name="Google Shape;266;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885250" y="1265400"/>
            <a:ext cx="2110939" cy="2708774"/>
          </a:xfrm>
          <a:prstGeom prst="rect">
            <a:avLst/>
          </a:prstGeom>
          <a:noFill/>
          <a:ln>
            <a:noFill/>
          </a:ln>
        </p:spPr>
      </p:pic>
      <p:pic>
        <p:nvPicPr>
          <p:cNvPr id="267" name="Google Shape;267;p23" descr="screenshot of the activity log of the HSBP case study"/>
          <p:cNvPicPr preferRelativeResize="0"/>
          <p:nvPr/>
        </p:nvPicPr>
        <p:blipFill rotWithShape="1">
          <a:blip r:embed="rId4">
            <a:alphaModFix/>
          </a:blip>
          <a:srcRect/>
          <a:stretch/>
        </p:blipFill>
        <p:spPr>
          <a:xfrm>
            <a:off x="5911950" y="287675"/>
            <a:ext cx="5648999" cy="6452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c1838c51e3_0_0"/>
          <p:cNvSpPr txBox="1">
            <a:spLocks noGrp="1"/>
          </p:cNvSpPr>
          <p:nvPr>
            <p:ph type="title"/>
          </p:nvPr>
        </p:nvSpPr>
        <p:spPr>
          <a:xfrm>
            <a:off x="374742" y="457908"/>
            <a:ext cx="10515600" cy="815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Quattrocento Sans"/>
              <a:buNone/>
            </a:pPr>
            <a:r>
              <a:rPr lang="en-US" sz="4800"/>
              <a:t>Resources</a:t>
            </a:r>
            <a:endParaRPr/>
          </a:p>
        </p:txBody>
      </p:sp>
      <p:sp>
        <p:nvSpPr>
          <p:cNvPr id="274" name="Google Shape;274;gc1838c51e3_0_0"/>
          <p:cNvSpPr txBox="1">
            <a:spLocks noGrp="1"/>
          </p:cNvSpPr>
          <p:nvPr>
            <p:ph type="body" idx="1"/>
          </p:nvPr>
        </p:nvSpPr>
        <p:spPr>
          <a:xfrm>
            <a:off x="6698500" y="1374900"/>
            <a:ext cx="4874400" cy="43533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2400"/>
              </a:spcBef>
              <a:spcAft>
                <a:spcPts val="0"/>
              </a:spcAft>
              <a:buSzPts val="2100"/>
              <a:buFont typeface="Quattrocento Sans"/>
              <a:buChar char="●"/>
            </a:pPr>
            <a:r>
              <a:rPr lang="en-US" sz="3000"/>
              <a:t>Please reach out with any questions on today’s content</a:t>
            </a:r>
            <a:endParaRPr sz="3000"/>
          </a:p>
          <a:p>
            <a:pPr marL="457200" lvl="0" indent="-361950" algn="l" rtl="0">
              <a:lnSpc>
                <a:spcPct val="100000"/>
              </a:lnSpc>
              <a:spcBef>
                <a:spcPts val="0"/>
              </a:spcBef>
              <a:spcAft>
                <a:spcPts val="0"/>
              </a:spcAft>
              <a:buSzPts val="2100"/>
              <a:buFont typeface="Quattrocento Sans"/>
              <a:buChar char="●"/>
            </a:pPr>
            <a:r>
              <a:rPr lang="en-US" sz="2700" b="1" u="sng">
                <a:solidFill>
                  <a:schemeClr val="hlink"/>
                </a:solidFill>
                <a:highlight>
                  <a:srgbClr val="FFFFFF"/>
                </a:highlight>
                <a:hlinkClick r:id="rId3"/>
              </a:rPr>
              <a:t>Alexandra.Toney@k12.wa.us</a:t>
            </a:r>
            <a:r>
              <a:rPr lang="en-US" sz="2700" b="1">
                <a:highlight>
                  <a:srgbClr val="FFFFFF"/>
                </a:highlight>
              </a:rPr>
              <a:t>  </a:t>
            </a:r>
            <a:endParaRPr sz="2700" b="1">
              <a:highlight>
                <a:srgbClr val="FFFFFF"/>
              </a:highlight>
            </a:endParaRPr>
          </a:p>
          <a:p>
            <a:pPr marL="457200" lvl="0" indent="-361950" algn="l" rtl="0">
              <a:lnSpc>
                <a:spcPct val="100000"/>
              </a:lnSpc>
              <a:spcBef>
                <a:spcPts val="0"/>
              </a:spcBef>
              <a:spcAft>
                <a:spcPts val="0"/>
              </a:spcAft>
              <a:buSzPts val="2100"/>
              <a:buFont typeface="Quattrocento Sans"/>
              <a:buChar char="●"/>
            </a:pPr>
            <a:r>
              <a:rPr lang="en-US" sz="2700" b="1" u="sng">
                <a:solidFill>
                  <a:schemeClr val="hlink"/>
                </a:solidFill>
                <a:highlight>
                  <a:srgbClr val="FFFFFF"/>
                </a:highlight>
                <a:hlinkClick r:id="rId4"/>
              </a:rPr>
              <a:t>Renee.Lafreniere@k12.wa.us</a:t>
            </a:r>
            <a:r>
              <a:rPr lang="en-US" sz="2700" b="1">
                <a:highlight>
                  <a:srgbClr val="FFFFFF"/>
                </a:highlight>
              </a:rPr>
              <a:t> </a:t>
            </a:r>
            <a:endParaRPr sz="2700" b="1">
              <a:highlight>
                <a:srgbClr val="FFFFFF"/>
              </a:highlight>
            </a:endParaRPr>
          </a:p>
          <a:p>
            <a:pPr marL="457200" lvl="0" indent="0" algn="l" rtl="0">
              <a:lnSpc>
                <a:spcPct val="100000"/>
              </a:lnSpc>
              <a:spcBef>
                <a:spcPts val="2400"/>
              </a:spcBef>
              <a:spcAft>
                <a:spcPts val="2400"/>
              </a:spcAft>
              <a:buNone/>
            </a:pPr>
            <a:endParaRPr b="1">
              <a:highlight>
                <a:srgbClr val="FFFFFF"/>
              </a:highlight>
            </a:endParaRPr>
          </a:p>
        </p:txBody>
      </p:sp>
      <p:sp>
        <p:nvSpPr>
          <p:cNvPr id="275" name="Google Shape;275;gc1838c51e3_0_0">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17</a:t>
            </a:fld>
            <a:endParaRPr/>
          </a:p>
        </p:txBody>
      </p:sp>
      <p:pic>
        <p:nvPicPr>
          <p:cNvPr id="276" name="Google Shape;276;gc1838c51e3_0_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91950" y="1268864"/>
            <a:ext cx="5281401" cy="4565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4" name="Google Shape;284;p26">
            <a:extLst>
              <a:ext uri="{C183D7F6-B498-43B3-948B-1728B52AA6E4}">
                <adec:decorative xmlns:adec="http://schemas.microsoft.com/office/drawing/2017/decorative" val="1"/>
              </a:ext>
            </a:extLst>
          </p:cNvPr>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None/>
            </a:pPr>
            <a:r>
              <a:rPr lang="en-US"/>
              <a:t>Thank you!</a:t>
            </a:r>
            <a:endParaRPr/>
          </a:p>
        </p:txBody>
      </p:sp>
      <p:pic>
        <p:nvPicPr>
          <p:cNvPr id="283" name="Google Shape;283;p26" descr="A handwritten thank-you note"/>
          <p:cNvPicPr preferRelativeResize="0"/>
          <p:nvPr/>
        </p:nvPicPr>
        <p:blipFill rotWithShape="1">
          <a:blip r:embed="rId3">
            <a:alphaModFix/>
          </a:blip>
          <a:srcRect l="3412" r="127"/>
          <a:stretch/>
        </p:blipFill>
        <p:spPr>
          <a:xfrm>
            <a:off x="1997003" y="675024"/>
            <a:ext cx="8197999" cy="5507950"/>
          </a:xfrm>
          <a:prstGeom prst="rect">
            <a:avLst/>
          </a:prstGeom>
          <a:noFill/>
          <a:ln>
            <a:noFill/>
          </a:ln>
        </p:spPr>
      </p:pic>
      <p:sp>
        <p:nvSpPr>
          <p:cNvPr id="282" name="Google Shape;282;p26">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Quattrocento Sans"/>
              <a:buNone/>
            </a:pPr>
            <a:r>
              <a:rPr lang="en-US">
                <a:solidFill>
                  <a:srgbClr val="FFFFFF"/>
                </a:solidFill>
              </a:rPr>
              <a:t>Copyright Information</a:t>
            </a:r>
            <a:endParaRPr/>
          </a:p>
        </p:txBody>
      </p:sp>
      <p:sp>
        <p:nvSpPr>
          <p:cNvPr id="291" name="Google Shape;291;p27"/>
          <p:cNvSpPr txBox="1">
            <a:spLocks noGrp="1"/>
          </p:cNvSpPr>
          <p:nvPr>
            <p:ph type="body" idx="1"/>
          </p:nvPr>
        </p:nvSpPr>
        <p:spPr>
          <a:xfrm>
            <a:off x="838200" y="1570518"/>
            <a:ext cx="10515600" cy="40644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2400">
                <a:latin typeface="Quattrocento Sans"/>
                <a:ea typeface="Quattrocento Sans"/>
                <a:cs typeface="Quattrocento Sans"/>
                <a:sym typeface="Quattrocento Sans"/>
              </a:rPr>
              <a:t>Except where otherwise noted, this work by the </a:t>
            </a:r>
            <a:r>
              <a:rPr lang="en-US" sz="2400" u="sng">
                <a:solidFill>
                  <a:schemeClr val="hlink"/>
                </a:solidFill>
                <a:latin typeface="Quattrocento Sans"/>
                <a:ea typeface="Quattrocento Sans"/>
                <a:cs typeface="Quattrocento Sans"/>
                <a:sym typeface="Quattrocento Sans"/>
                <a:hlinkClick r:id="rId3"/>
              </a:rPr>
              <a:t>Office of Superintendent of Public Instruction</a:t>
            </a:r>
            <a:r>
              <a:rPr lang="en-US" sz="2400">
                <a:latin typeface="Quattrocento Sans"/>
                <a:ea typeface="Quattrocento Sans"/>
                <a:cs typeface="Quattrocento Sans"/>
                <a:sym typeface="Quattrocento Sans"/>
              </a:rPr>
              <a:t> is licensed under a </a:t>
            </a:r>
            <a:r>
              <a:rPr lang="en-US" sz="2400" u="sng">
                <a:solidFill>
                  <a:schemeClr val="hlink"/>
                </a:solidFill>
                <a:latin typeface="Quattrocento Sans"/>
                <a:ea typeface="Quattrocento Sans"/>
                <a:cs typeface="Quattrocento Sans"/>
                <a:sym typeface="Quattrocento Sans"/>
                <a:hlinkClick r:id="rId4"/>
              </a:rPr>
              <a:t>Creative Commons Attribution License</a:t>
            </a:r>
            <a:r>
              <a:rPr lang="en-US" sz="2400">
                <a:latin typeface="Quattrocento Sans"/>
                <a:ea typeface="Quattrocento Sans"/>
                <a:cs typeface="Quattrocento Sans"/>
                <a:sym typeface="Quattrocento Sans"/>
              </a:rPr>
              <a:t>.</a:t>
            </a:r>
            <a:endParaRPr sz="3600">
              <a:latin typeface="Quattrocento Sans"/>
              <a:ea typeface="Quattrocento Sans"/>
              <a:cs typeface="Quattrocento Sans"/>
              <a:sym typeface="Quattrocento Sans"/>
            </a:endParaRPr>
          </a:p>
          <a:p>
            <a:pPr marL="0" lvl="0" indent="0" algn="l" rtl="0">
              <a:lnSpc>
                <a:spcPct val="100000"/>
              </a:lnSpc>
              <a:spcBef>
                <a:spcPts val="1000"/>
              </a:spcBef>
              <a:spcAft>
                <a:spcPts val="0"/>
              </a:spcAft>
              <a:buClr>
                <a:schemeClr val="dk1"/>
              </a:buClr>
              <a:buSzPts val="1800"/>
              <a:buNone/>
            </a:pPr>
            <a:r>
              <a:rPr lang="en-US" sz="2400" i="1">
                <a:latin typeface="Quattrocento Sans"/>
                <a:ea typeface="Quattrocento Sans"/>
                <a:cs typeface="Quattrocento Sans"/>
                <a:sym typeface="Quattrocento Sans"/>
              </a:rPr>
              <a:t>This presentation may contain or reference links to websites operated by third parties. These links are provided for your convenience only and do not constitute or imply any affiliation, endorsement, sponsorship, approval, verification, or monitoring by OSPI of any product, service or content offered on the third party websites. In no event will OSPI be responsible for the information or content in linked third party websites or for your use or inability to use such websites. Please confirm the license status of any third-party resources and understand their terms of use before reusing them.</a:t>
            </a:r>
            <a:endParaRPr sz="3600">
              <a:latin typeface="Quattrocento Sans"/>
              <a:ea typeface="Quattrocento Sans"/>
              <a:cs typeface="Quattrocento Sans"/>
              <a:sym typeface="Quattrocento Sans"/>
            </a:endParaRPr>
          </a:p>
        </p:txBody>
      </p:sp>
      <p:pic>
        <p:nvPicPr>
          <p:cNvPr id="292" name="Google Shape;292;p27" descr="Creative Commons"/>
          <p:cNvPicPr preferRelativeResize="0"/>
          <p:nvPr/>
        </p:nvPicPr>
        <p:blipFill rotWithShape="1">
          <a:blip r:embed="rId5">
            <a:alphaModFix/>
          </a:blip>
          <a:srcRect/>
          <a:stretch/>
        </p:blipFill>
        <p:spPr>
          <a:xfrm>
            <a:off x="1016258" y="811530"/>
            <a:ext cx="1072978" cy="410608"/>
          </a:xfrm>
          <a:prstGeom prst="rect">
            <a:avLst/>
          </a:prstGeom>
          <a:noFill/>
          <a:ln>
            <a:noFill/>
          </a:ln>
        </p:spPr>
      </p:pic>
      <p:sp>
        <p:nvSpPr>
          <p:cNvPr id="293" name="Google Shape;293;p27">
            <a:extLst>
              <a:ext uri="{C183D7F6-B498-43B3-948B-1728B52AA6E4}">
                <adec:decorative xmlns:adec="http://schemas.microsoft.com/office/drawing/2017/decorative" val="1"/>
              </a:ext>
            </a:extLst>
          </p:cNvPr>
          <p:cNvSpPr txBox="1">
            <a:spLocks noGrp="1"/>
          </p:cNvSpPr>
          <p:nvPr>
            <p:ph type="sldNum" idx="12"/>
          </p:nvPr>
        </p:nvSpPr>
        <p:spPr>
          <a:xfrm>
            <a:off x="11321946" y="6308099"/>
            <a:ext cx="64447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8">
            <a:extLst>
              <a:ext uri="{C183D7F6-B498-43B3-948B-1728B52AA6E4}">
                <adec:decorative xmlns:adec="http://schemas.microsoft.com/office/drawing/2017/decorative" val="1"/>
              </a:ext>
            </a:extLst>
          </p:cNvPr>
          <p:cNvGrpSpPr/>
          <p:nvPr/>
        </p:nvGrpSpPr>
        <p:grpSpPr>
          <a:xfrm>
            <a:off x="8110999" y="200950"/>
            <a:ext cx="3912349" cy="3243674"/>
            <a:chOff x="7413222" y="-283378"/>
            <a:chExt cx="4531853" cy="3258337"/>
          </a:xfrm>
        </p:grpSpPr>
        <p:pic>
          <p:nvPicPr>
            <p:cNvPr id="128" name="Google Shape;128;p8" descr="Related image"/>
            <p:cNvPicPr preferRelativeResize="0"/>
            <p:nvPr/>
          </p:nvPicPr>
          <p:blipFill rotWithShape="1">
            <a:blip r:embed="rId3">
              <a:alphaModFix/>
            </a:blip>
            <a:srcRect l="-24610"/>
            <a:stretch/>
          </p:blipFill>
          <p:spPr>
            <a:xfrm>
              <a:off x="7413222" y="-180691"/>
              <a:ext cx="4499652" cy="3155650"/>
            </a:xfrm>
            <a:prstGeom prst="rect">
              <a:avLst/>
            </a:prstGeom>
            <a:noFill/>
            <a:ln>
              <a:noFill/>
            </a:ln>
          </p:spPr>
        </p:pic>
        <p:sp>
          <p:nvSpPr>
            <p:cNvPr id="129" name="Google Shape;129;p8"/>
            <p:cNvSpPr/>
            <p:nvPr/>
          </p:nvSpPr>
          <p:spPr>
            <a:xfrm>
              <a:off x="8249375" y="-283378"/>
              <a:ext cx="3695700" cy="253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50"/>
                <a:buFont typeface="Arial"/>
                <a:buNone/>
              </a:pPr>
              <a:r>
                <a:rPr lang="en-US" sz="1050" b="0" i="0" u="sng" strike="noStrike" cap="none">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http://clipart-library.com/data_images/141710.jpg</a:t>
              </a:r>
              <a:r>
                <a:rPr lang="en-US" sz="1050" b="0" i="0" u="none" strike="noStrike" cap="none">
                  <a:solidFill>
                    <a:srgbClr val="1155CC"/>
                  </a:solidFill>
                  <a:latin typeface="Calibri"/>
                  <a:ea typeface="Calibri"/>
                  <a:cs typeface="Calibri"/>
                  <a:sym typeface="Calibri"/>
                </a:rPr>
                <a:t> </a:t>
              </a:r>
              <a:endParaRPr sz="1400" b="0" i="0" u="none" strike="noStrike" cap="none">
                <a:solidFill>
                  <a:srgbClr val="1155CC"/>
                </a:solidFill>
                <a:latin typeface="Arial"/>
                <a:ea typeface="Arial"/>
                <a:cs typeface="Arial"/>
                <a:sym typeface="Arial"/>
              </a:endParaRPr>
            </a:p>
          </p:txBody>
        </p:sp>
      </p:grpSp>
      <p:sp>
        <p:nvSpPr>
          <p:cNvPr id="130" name="Google Shape;130;p8"/>
          <p:cNvSpPr txBox="1">
            <a:spLocks noGrp="1"/>
          </p:cNvSpPr>
          <p:nvPr>
            <p:ph type="title"/>
          </p:nvPr>
        </p:nvSpPr>
        <p:spPr>
          <a:xfrm>
            <a:off x="201950" y="360125"/>
            <a:ext cx="10515600" cy="885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Quattrocento Sans"/>
              <a:buNone/>
            </a:pPr>
            <a:r>
              <a:rPr lang="en-US" sz="4800" b="1"/>
              <a:t>Today’s Discussion:</a:t>
            </a:r>
            <a:endParaRPr/>
          </a:p>
        </p:txBody>
      </p:sp>
      <p:sp>
        <p:nvSpPr>
          <p:cNvPr id="131" name="Google Shape;131;p8"/>
          <p:cNvSpPr txBox="1">
            <a:spLocks noGrp="1"/>
          </p:cNvSpPr>
          <p:nvPr>
            <p:ph type="body" idx="4294967295"/>
          </p:nvPr>
        </p:nvSpPr>
        <p:spPr>
          <a:xfrm>
            <a:off x="676175" y="1459650"/>
            <a:ext cx="10101600" cy="4683900"/>
          </a:xfrm>
          <a:prstGeom prst="rect">
            <a:avLst/>
          </a:prstGeom>
          <a:noFill/>
          <a:ln>
            <a:noFill/>
          </a:ln>
        </p:spPr>
        <p:txBody>
          <a:bodyPr spcFirstLastPara="1" wrap="square" lIns="91425" tIns="45700" rIns="91425" bIns="45700" anchor="t" anchorCtr="0">
            <a:noAutofit/>
          </a:bodyPr>
          <a:lstStyle/>
          <a:p>
            <a:pPr marL="457200" lvl="0" indent="-514350" algn="l" rtl="0">
              <a:lnSpc>
                <a:spcPct val="100000"/>
              </a:lnSpc>
              <a:spcBef>
                <a:spcPts val="600"/>
              </a:spcBef>
              <a:spcAft>
                <a:spcPts val="0"/>
              </a:spcAft>
              <a:buSzPts val="4500"/>
              <a:buChar char="❑"/>
            </a:pPr>
            <a:r>
              <a:rPr lang="en-US" sz="3700"/>
              <a:t>Dig into an example of an Aligned HSBP</a:t>
            </a:r>
            <a:endParaRPr sz="3700"/>
          </a:p>
          <a:p>
            <a:pPr marL="457200" lvl="0" indent="0" algn="l" rtl="0">
              <a:lnSpc>
                <a:spcPct val="100000"/>
              </a:lnSpc>
              <a:spcBef>
                <a:spcPts val="600"/>
              </a:spcBef>
              <a:spcAft>
                <a:spcPts val="0"/>
              </a:spcAft>
              <a:buNone/>
            </a:pPr>
            <a:r>
              <a:rPr lang="en-US" sz="3700"/>
              <a:t> and IEP for student using a CTE course sequence</a:t>
            </a:r>
            <a:endParaRPr sz="3700"/>
          </a:p>
          <a:p>
            <a:pPr marL="457200" lvl="0" indent="-514350" algn="l" rtl="0">
              <a:lnSpc>
                <a:spcPct val="100000"/>
              </a:lnSpc>
              <a:spcBef>
                <a:spcPts val="600"/>
              </a:spcBef>
              <a:spcAft>
                <a:spcPts val="0"/>
              </a:spcAft>
              <a:buSzPts val="4500"/>
              <a:buChar char="❑"/>
            </a:pPr>
            <a:r>
              <a:rPr lang="en-US" sz="3700"/>
              <a:t>Discuss collaboration and crossover opportunities for CTE, School Counselors and Special Education Staff</a:t>
            </a:r>
            <a:endParaRPr sz="3700"/>
          </a:p>
          <a:p>
            <a:pPr marL="457200" lvl="0" indent="0" algn="l" rtl="0">
              <a:lnSpc>
                <a:spcPct val="100000"/>
              </a:lnSpc>
              <a:spcBef>
                <a:spcPts val="600"/>
              </a:spcBef>
              <a:spcAft>
                <a:spcPts val="0"/>
              </a:spcAft>
              <a:buSzPts val="2800"/>
              <a:buNone/>
            </a:pPr>
            <a:endParaRPr sz="3700"/>
          </a:p>
          <a:p>
            <a:pPr marL="457200" lvl="0" indent="0" algn="l" rtl="0">
              <a:lnSpc>
                <a:spcPct val="100000"/>
              </a:lnSpc>
              <a:spcBef>
                <a:spcPts val="600"/>
              </a:spcBef>
              <a:spcAft>
                <a:spcPts val="0"/>
              </a:spcAft>
              <a:buSzPts val="2800"/>
              <a:buNone/>
            </a:pPr>
            <a:endParaRPr sz="3700"/>
          </a:p>
          <a:p>
            <a:pPr marL="0" lvl="0" indent="0" algn="l" rtl="0">
              <a:lnSpc>
                <a:spcPct val="100000"/>
              </a:lnSpc>
              <a:spcBef>
                <a:spcPts val="600"/>
              </a:spcBef>
              <a:spcAft>
                <a:spcPts val="0"/>
              </a:spcAft>
              <a:buNone/>
            </a:pPr>
            <a:endParaRPr sz="2900"/>
          </a:p>
          <a:p>
            <a:pPr marL="0" lvl="0" indent="0" algn="l" rtl="0">
              <a:lnSpc>
                <a:spcPct val="100000"/>
              </a:lnSpc>
              <a:spcBef>
                <a:spcPts val="1000"/>
              </a:spcBef>
              <a:spcAft>
                <a:spcPts val="1000"/>
              </a:spcAft>
              <a:buSzPts val="2800"/>
              <a:buNone/>
            </a:pPr>
            <a:endParaRPr sz="2900" b="1"/>
          </a:p>
        </p:txBody>
      </p:sp>
      <p:sp>
        <p:nvSpPr>
          <p:cNvPr id="132" name="Google Shape;132;p8"/>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2"/>
          <p:cNvSpPr txBox="1">
            <a:spLocks noGrp="1"/>
          </p:cNvSpPr>
          <p:nvPr>
            <p:ph type="title"/>
          </p:nvPr>
        </p:nvSpPr>
        <p:spPr>
          <a:xfrm>
            <a:off x="415625" y="365125"/>
            <a:ext cx="11250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a:t>What is the High School and Beyond Plan (HSBP)?</a:t>
            </a:r>
            <a:endParaRPr b="1"/>
          </a:p>
        </p:txBody>
      </p:sp>
      <p:sp>
        <p:nvSpPr>
          <p:cNvPr id="140" name="Google Shape;140;p12"/>
          <p:cNvSpPr txBox="1">
            <a:spLocks noGrp="1"/>
          </p:cNvSpPr>
          <p:nvPr>
            <p:ph type="body" idx="1"/>
          </p:nvPr>
        </p:nvSpPr>
        <p:spPr>
          <a:xfrm>
            <a:off x="623710" y="1543787"/>
            <a:ext cx="10944600" cy="44064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SzPts val="2000"/>
              <a:buChar char="●"/>
            </a:pPr>
            <a:r>
              <a:rPr lang="en-US" sz="3000"/>
              <a:t>Student-generated and Student-facing</a:t>
            </a:r>
            <a:endParaRPr sz="3000"/>
          </a:p>
          <a:p>
            <a:pPr marL="457200" lvl="0" indent="-355600" algn="l" rtl="0">
              <a:lnSpc>
                <a:spcPct val="100000"/>
              </a:lnSpc>
              <a:spcBef>
                <a:spcPts val="0"/>
              </a:spcBef>
              <a:spcAft>
                <a:spcPts val="0"/>
              </a:spcAft>
              <a:buSzPts val="2000"/>
              <a:buChar char="●"/>
            </a:pPr>
            <a:r>
              <a:rPr lang="en-US" sz="3000"/>
              <a:t>Academic plan to prepare for post-highschool goal</a:t>
            </a:r>
            <a:endParaRPr sz="3000"/>
          </a:p>
          <a:p>
            <a:pPr marL="457200" lvl="0" indent="-355600" algn="l" rtl="0">
              <a:lnSpc>
                <a:spcPct val="100000"/>
              </a:lnSpc>
              <a:spcBef>
                <a:spcPts val="0"/>
              </a:spcBef>
              <a:spcAft>
                <a:spcPts val="0"/>
              </a:spcAft>
              <a:buSzPts val="2000"/>
              <a:buChar char="●"/>
            </a:pPr>
            <a:r>
              <a:rPr lang="en-US" sz="3000"/>
              <a:t>Personalized career and college exploration</a:t>
            </a:r>
            <a:endParaRPr sz="3000"/>
          </a:p>
          <a:p>
            <a:pPr marL="457200" lvl="0" indent="0" algn="l" rtl="0">
              <a:lnSpc>
                <a:spcPct val="100000"/>
              </a:lnSpc>
              <a:spcBef>
                <a:spcPts val="0"/>
              </a:spcBef>
              <a:spcAft>
                <a:spcPts val="0"/>
              </a:spcAft>
              <a:buNone/>
            </a:pPr>
            <a:endParaRPr sz="3000"/>
          </a:p>
          <a:p>
            <a:pPr marL="0" lvl="0" indent="0" algn="l" rtl="0">
              <a:lnSpc>
                <a:spcPct val="90000"/>
              </a:lnSpc>
              <a:spcBef>
                <a:spcPts val="1000"/>
              </a:spcBef>
              <a:spcAft>
                <a:spcPts val="0"/>
              </a:spcAft>
              <a:buClr>
                <a:schemeClr val="dk1"/>
              </a:buClr>
              <a:buSzPts val="2800"/>
              <a:buNone/>
            </a:pPr>
            <a:endParaRPr sz="3000"/>
          </a:p>
          <a:p>
            <a:pPr marL="0" lvl="0" indent="0" algn="l" rtl="0">
              <a:lnSpc>
                <a:spcPct val="90000"/>
              </a:lnSpc>
              <a:spcBef>
                <a:spcPts val="1000"/>
              </a:spcBef>
              <a:spcAft>
                <a:spcPts val="0"/>
              </a:spcAft>
              <a:buClr>
                <a:schemeClr val="dk1"/>
              </a:buClr>
              <a:buSzPts val="2800"/>
              <a:buNone/>
            </a:pPr>
            <a:r>
              <a:rPr lang="en-US" sz="3000"/>
              <a:t>Each student must have a HSBP to guide the student’s high school experience and prepare the student for postsecondary education or training and career </a:t>
            </a:r>
            <a:r>
              <a:rPr lang="en-US" sz="3000">
                <a:solidFill>
                  <a:srgbClr val="40403D"/>
                </a:solidFill>
                <a:latin typeface="Arial"/>
                <a:ea typeface="Arial"/>
                <a:cs typeface="Arial"/>
                <a:sym typeface="Arial"/>
              </a:rPr>
              <a:t>(</a:t>
            </a:r>
            <a:r>
              <a:rPr lang="en-US" sz="3000" u="sng">
                <a:solidFill>
                  <a:schemeClr val="hlink"/>
                </a:solidFill>
                <a:latin typeface="Arial"/>
                <a:ea typeface="Arial"/>
                <a:cs typeface="Arial"/>
                <a:sym typeface="Arial"/>
                <a:hlinkClick r:id="rId3"/>
              </a:rPr>
              <a:t>WAC 180-51-220</a:t>
            </a:r>
            <a:r>
              <a:rPr lang="en-US" sz="3000">
                <a:solidFill>
                  <a:srgbClr val="40403D"/>
                </a:solidFill>
                <a:latin typeface="Arial"/>
                <a:ea typeface="Arial"/>
                <a:cs typeface="Arial"/>
                <a:sym typeface="Arial"/>
              </a:rPr>
              <a:t>). </a:t>
            </a:r>
            <a:endParaRPr sz="3000">
              <a:solidFill>
                <a:srgbClr val="40403D"/>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sz="3000"/>
          </a:p>
        </p:txBody>
      </p:sp>
      <p:sp>
        <p:nvSpPr>
          <p:cNvPr id="141" name="Google Shape;141;p12"/>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sz="1600">
                <a:solidFill>
                  <a:srgbClr val="40403D"/>
                </a:solidFill>
                <a:latin typeface="Quattrocento Sans"/>
                <a:ea typeface="Quattrocento Sans"/>
                <a:cs typeface="Quattrocento Sans"/>
                <a:sym typeface="Quattrocento Sans"/>
              </a:rPr>
              <a:t>3</a:t>
            </a:fld>
            <a:endParaRPr sz="1600">
              <a:solidFill>
                <a:srgbClr val="40403D"/>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HSBP Case Study:</a:t>
            </a:r>
            <a:endParaRPr/>
          </a:p>
          <a:p>
            <a:pPr marL="0" lvl="0" indent="0" algn="ctr" rtl="0">
              <a:lnSpc>
                <a:spcPct val="90000"/>
              </a:lnSpc>
              <a:spcBef>
                <a:spcPts val="0"/>
              </a:spcBef>
              <a:spcAft>
                <a:spcPts val="0"/>
              </a:spcAft>
              <a:buSzPts val="1800"/>
              <a:buNone/>
            </a:pPr>
            <a:r>
              <a:rPr lang="en-US" sz="4100"/>
              <a:t>Sherrie, 10</a:t>
            </a:r>
            <a:r>
              <a:rPr lang="en-US" sz="4100" baseline="30000"/>
              <a:t>th</a:t>
            </a:r>
            <a:r>
              <a:rPr lang="en-US" sz="4100"/>
              <a:t> Grader using a CTE course sequence graduation pathway</a:t>
            </a:r>
            <a:endParaRPr sz="4100"/>
          </a:p>
        </p:txBody>
      </p:sp>
      <p:pic>
        <p:nvPicPr>
          <p:cNvPr id="149" name="Google Shape;149;p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29913" y="1997475"/>
            <a:ext cx="7732175" cy="4068650"/>
          </a:xfrm>
          <a:prstGeom prst="rect">
            <a:avLst/>
          </a:prstGeom>
          <a:noFill/>
          <a:ln>
            <a:noFill/>
          </a:ln>
        </p:spPr>
      </p:pic>
      <p:sp>
        <p:nvSpPr>
          <p:cNvPr id="150" name="Google Shape;150;p15"/>
          <p:cNvSpPr txBox="1"/>
          <p:nvPr/>
        </p:nvSpPr>
        <p:spPr>
          <a:xfrm>
            <a:off x="3568425" y="6107700"/>
            <a:ext cx="6689700" cy="56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Quattrocento Sans"/>
                <a:ea typeface="Quattrocento Sans"/>
                <a:cs typeface="Quattrocento Sans"/>
                <a:sym typeface="Quattrocento Sans"/>
                <a:hlinkClick r:id="rId4"/>
              </a:rPr>
              <a:t>Guidelines for Aligning HSBP and IEP Transition Plans Document Suit</a:t>
            </a:r>
            <a:endParaRPr>
              <a:latin typeface="Quattrocento Sans"/>
              <a:ea typeface="Quattrocento Sans"/>
              <a:cs typeface="Quattrocento Sans"/>
              <a:sym typeface="Quattrocento Sans"/>
            </a:endParaRPr>
          </a:p>
          <a:p>
            <a:pPr marL="457200" marR="0" lvl="0" indent="-317500" algn="l" rtl="0">
              <a:lnSpc>
                <a:spcPct val="100000"/>
              </a:lnSpc>
              <a:spcBef>
                <a:spcPts val="0"/>
              </a:spcBef>
              <a:spcAft>
                <a:spcPts val="0"/>
              </a:spcAft>
              <a:buSzPts val="1400"/>
              <a:buFont typeface="Quattrocento Sans"/>
              <a:buChar char="●"/>
            </a:pPr>
            <a:r>
              <a:rPr lang="en-US" u="sng">
                <a:solidFill>
                  <a:schemeClr val="hlink"/>
                </a:solidFill>
                <a:latin typeface="Quattrocento Sans"/>
                <a:ea typeface="Quattrocento Sans"/>
                <a:cs typeface="Quattrocento Sans"/>
                <a:sym typeface="Quattrocento Sans"/>
                <a:hlinkClick r:id="rId5"/>
              </a:rPr>
              <a:t>HSBP &amp; Aligned IEP: CTE Course Sequence</a:t>
            </a:r>
            <a:endParaRPr>
              <a:latin typeface="Quattrocento Sans"/>
              <a:ea typeface="Quattrocento Sans"/>
              <a:cs typeface="Quattrocento Sans"/>
              <a:sym typeface="Quattrocento Sans"/>
            </a:endParaRPr>
          </a:p>
        </p:txBody>
      </p:sp>
      <p:sp>
        <p:nvSpPr>
          <p:cNvPr id="148" name="Google Shape;148;p15">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title"/>
          </p:nvPr>
        </p:nvSpPr>
        <p:spPr>
          <a:xfrm>
            <a:off x="838200" y="14515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High School and Beyond Plan Template </a:t>
            </a:r>
            <a:endParaRPr/>
          </a:p>
        </p:txBody>
      </p:sp>
      <p:pic>
        <p:nvPicPr>
          <p:cNvPr id="158" name="Google Shape;158;p16" descr="screen shot of required elements of HSBP from the OSPI provided HSBP template"/>
          <p:cNvPicPr preferRelativeResize="0"/>
          <p:nvPr/>
        </p:nvPicPr>
        <p:blipFill rotWithShape="1">
          <a:blip r:embed="rId3">
            <a:alphaModFix/>
          </a:blip>
          <a:srcRect/>
          <a:stretch/>
        </p:blipFill>
        <p:spPr>
          <a:xfrm>
            <a:off x="3303050" y="1306652"/>
            <a:ext cx="5878851" cy="4776049"/>
          </a:xfrm>
          <a:prstGeom prst="rect">
            <a:avLst/>
          </a:prstGeom>
          <a:noFill/>
          <a:ln>
            <a:noFill/>
          </a:ln>
        </p:spPr>
      </p:pic>
      <p:sp>
        <p:nvSpPr>
          <p:cNvPr id="159" name="Google Shape;159;p16"/>
          <p:cNvSpPr txBox="1"/>
          <p:nvPr/>
        </p:nvSpPr>
        <p:spPr>
          <a:xfrm>
            <a:off x="5798450" y="6307950"/>
            <a:ext cx="5427000" cy="3651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00000"/>
              </a:lnSpc>
              <a:spcBef>
                <a:spcPts val="0"/>
              </a:spcBef>
              <a:spcAft>
                <a:spcPts val="0"/>
              </a:spcAft>
              <a:buClr>
                <a:srgbClr val="000000"/>
              </a:buClr>
              <a:buSzPts val="1300"/>
              <a:buFont typeface="Quattrocento Sans"/>
              <a:buChar char="●"/>
            </a:pPr>
            <a:r>
              <a:rPr lang="en-US" sz="1300" b="0" i="0" u="sng" strike="noStrike" cap="none">
                <a:solidFill>
                  <a:schemeClr val="accent3"/>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High School and Beyond Template-Class of 2020 and Beyond </a:t>
            </a:r>
            <a:endParaRPr sz="1400" b="0" i="0" u="none" strike="noStrike" cap="none">
              <a:solidFill>
                <a:srgbClr val="000000"/>
              </a:solidFill>
              <a:latin typeface="Arial"/>
              <a:ea typeface="Arial"/>
              <a:cs typeface="Arial"/>
              <a:sym typeface="Arial"/>
            </a:endParaRPr>
          </a:p>
        </p:txBody>
      </p:sp>
      <p:sp>
        <p:nvSpPr>
          <p:cNvPr id="157" name="Google Shape;157;p16">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IEP Symbol</a:t>
            </a:r>
            <a:endParaRPr/>
          </a:p>
        </p:txBody>
      </p:sp>
      <p:pic>
        <p:nvPicPr>
          <p:cNvPr id="167" name="Google Shape;167;p17" descr="IEP symbol"/>
          <p:cNvPicPr preferRelativeResize="0"/>
          <p:nvPr/>
        </p:nvPicPr>
        <p:blipFill rotWithShape="1">
          <a:blip r:embed="rId3">
            <a:alphaModFix/>
          </a:blip>
          <a:srcRect/>
          <a:stretch/>
        </p:blipFill>
        <p:spPr>
          <a:xfrm>
            <a:off x="5067312" y="2124863"/>
            <a:ext cx="2057400" cy="1790700"/>
          </a:xfrm>
          <a:prstGeom prst="rect">
            <a:avLst/>
          </a:prstGeom>
          <a:noFill/>
          <a:ln>
            <a:noFill/>
          </a:ln>
        </p:spPr>
      </p:pic>
      <p:pic>
        <p:nvPicPr>
          <p:cNvPr id="168" name="Google Shape;168;p17" descr="screenshot of IEP symbol and text anticipated in the next update of the OSPI provided optional HSBP template"/>
          <p:cNvPicPr preferRelativeResize="0"/>
          <p:nvPr/>
        </p:nvPicPr>
        <p:blipFill rotWithShape="1">
          <a:blip r:embed="rId4">
            <a:alphaModFix/>
          </a:blip>
          <a:srcRect/>
          <a:stretch/>
        </p:blipFill>
        <p:spPr>
          <a:xfrm>
            <a:off x="402738" y="4349600"/>
            <a:ext cx="11386525" cy="1522450"/>
          </a:xfrm>
          <a:prstGeom prst="rect">
            <a:avLst/>
          </a:prstGeom>
          <a:noFill/>
          <a:ln>
            <a:noFill/>
          </a:ln>
        </p:spPr>
      </p:pic>
      <p:sp>
        <p:nvSpPr>
          <p:cNvPr id="166" name="Google Shape;166;p17">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8"/>
          <p:cNvSpPr txBox="1">
            <a:spLocks noGrp="1"/>
          </p:cNvSpPr>
          <p:nvPr>
            <p:ph type="title"/>
          </p:nvPr>
        </p:nvSpPr>
        <p:spPr>
          <a:xfrm>
            <a:off x="838200" y="1644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Sherrie’s IEP</a:t>
            </a:r>
            <a:endParaRPr/>
          </a:p>
        </p:txBody>
      </p:sp>
      <p:graphicFrame>
        <p:nvGraphicFramePr>
          <p:cNvPr id="177" name="Google Shape;177;p18" descr="Service Matrix of the IEP"/>
          <p:cNvGraphicFramePr/>
          <p:nvPr>
            <p:extLst>
              <p:ext uri="{D42A27DB-BD31-4B8C-83A1-F6EECF244321}">
                <p14:modId xmlns:p14="http://schemas.microsoft.com/office/powerpoint/2010/main" val="1030573392"/>
              </p:ext>
            </p:extLst>
          </p:nvPr>
        </p:nvGraphicFramePr>
        <p:xfrm>
          <a:off x="556137" y="2245194"/>
          <a:ext cx="5061575" cy="1911209"/>
        </p:xfrm>
        <a:graphic>
          <a:graphicData uri="http://schemas.openxmlformats.org/drawingml/2006/table">
            <a:tbl>
              <a:tblPr firstRow="1">
                <a:noFill/>
                <a:tableStyleId>{4C1711E0-8765-492E-AA31-3C5D23BC74E2}</a:tableStyleId>
              </a:tblPr>
              <a:tblGrid>
                <a:gridCol w="1584625">
                  <a:extLst>
                    <a:ext uri="{9D8B030D-6E8A-4147-A177-3AD203B41FA5}">
                      <a16:colId xmlns:a16="http://schemas.microsoft.com/office/drawing/2014/main" val="20000"/>
                    </a:ext>
                  </a:extLst>
                </a:gridCol>
                <a:gridCol w="1289425">
                  <a:extLst>
                    <a:ext uri="{9D8B030D-6E8A-4147-A177-3AD203B41FA5}">
                      <a16:colId xmlns:a16="http://schemas.microsoft.com/office/drawing/2014/main" val="20001"/>
                    </a:ext>
                  </a:extLst>
                </a:gridCol>
                <a:gridCol w="2187525">
                  <a:extLst>
                    <a:ext uri="{9D8B030D-6E8A-4147-A177-3AD203B41FA5}">
                      <a16:colId xmlns:a16="http://schemas.microsoft.com/office/drawing/2014/main" val="20002"/>
                    </a:ext>
                  </a:extLst>
                </a:gridCol>
              </a:tblGrid>
              <a:tr h="420850">
                <a:tc gridSpan="3">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t>Summary of Services Matrix</a:t>
                      </a:r>
                      <a:endParaRPr sz="1500" b="1"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8EAAD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3375">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t>Service</a:t>
                      </a:r>
                      <a:endParaRPr sz="13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4C6E7"/>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a:t>Frequency</a:t>
                      </a:r>
                      <a:endParaRPr sz="13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4C6E7"/>
                    </a:solidFill>
                  </a:tcPr>
                </a:tc>
                <a:tc>
                  <a:txBody>
                    <a:bodyPr/>
                    <a:lstStyle/>
                    <a:p>
                      <a:pPr marL="0" marR="0" lvl="0" indent="0" algn="ctr" rtl="0">
                        <a:lnSpc>
                          <a:spcPct val="115000"/>
                        </a:lnSpc>
                        <a:spcBef>
                          <a:spcPts val="0"/>
                        </a:spcBef>
                        <a:spcAft>
                          <a:spcPts val="0"/>
                        </a:spcAft>
                        <a:buClr>
                          <a:srgbClr val="000000"/>
                        </a:buClr>
                        <a:buSzPts val="1300"/>
                        <a:buFont typeface="Arial"/>
                        <a:buNone/>
                      </a:pPr>
                      <a:r>
                        <a:rPr lang="en-US" sz="1300" u="none" strike="noStrike" cap="none" dirty="0"/>
                        <a:t>Location</a:t>
                      </a:r>
                      <a:endParaRPr sz="1300" u="none" strike="noStrike" cap="none"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4C6E7"/>
                    </a:solidFill>
                  </a:tcPr>
                </a:tc>
                <a:extLst>
                  <a:ext uri="{0D108BD9-81ED-4DB2-BD59-A6C34878D82A}">
                    <a16:rowId xmlns:a16="http://schemas.microsoft.com/office/drawing/2014/main" val="10001"/>
                  </a:ext>
                </a:extLst>
              </a:tr>
              <a:tr h="54825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Reading</a:t>
                      </a:r>
                      <a:endParaRPr sz="12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150 mpw</a:t>
                      </a:r>
                      <a:endParaRPr sz="12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Special Education</a:t>
                      </a:r>
                      <a:endParaRPr sz="12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4825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Writing</a:t>
                      </a:r>
                      <a:endParaRPr sz="12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150 mpw</a:t>
                      </a:r>
                      <a:endParaRPr sz="1200"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t>Special Education</a:t>
                      </a:r>
                      <a:endParaRPr sz="1200" u="none" strike="noStrike" cap="none"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6" name="Google Shape;176;p18"/>
          <p:cNvSpPr txBox="1"/>
          <p:nvPr/>
        </p:nvSpPr>
        <p:spPr>
          <a:xfrm>
            <a:off x="6235224" y="1627649"/>
            <a:ext cx="5568900" cy="48630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38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Goals focus on reading and writing skills</a:t>
            </a:r>
            <a:endParaRPr sz="2100" b="0" i="0" u="none" strike="noStrike" cap="none">
              <a:solidFill>
                <a:srgbClr val="000000"/>
              </a:solidFill>
              <a:latin typeface="Arial"/>
              <a:ea typeface="Arial"/>
              <a:cs typeface="Arial"/>
              <a:sym typeface="Arial"/>
            </a:endParaRPr>
          </a:p>
          <a:p>
            <a:pPr marL="457200" marR="0" lvl="0" indent="-361950" algn="l" rtl="0">
              <a:lnSpc>
                <a:spcPct val="138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Post Secondary Goals: </a:t>
            </a:r>
            <a:endParaRPr sz="2100" b="0" i="0" u="none" strike="noStrike" cap="none">
              <a:solidFill>
                <a:srgbClr val="000000"/>
              </a:solidFill>
              <a:latin typeface="Arial"/>
              <a:ea typeface="Arial"/>
              <a:cs typeface="Arial"/>
              <a:sym typeface="Arial"/>
            </a:endParaRPr>
          </a:p>
          <a:p>
            <a:pPr marL="914400" marR="0" lvl="1" indent="-342900" algn="l" rtl="0">
              <a:lnSpc>
                <a:spcPct val="138000"/>
              </a:lnSpc>
              <a:spcBef>
                <a:spcPts val="0"/>
              </a:spcBef>
              <a:spcAft>
                <a:spcPts val="0"/>
              </a:spcAft>
              <a:buClr>
                <a:srgbClr val="000000"/>
              </a:buClr>
              <a:buSzPts val="1800"/>
              <a:buFont typeface="Arial"/>
              <a:buChar char="○"/>
            </a:pPr>
            <a:r>
              <a:rPr lang="en-US" sz="1800" b="0" i="0" u="sng" strike="noStrike" cap="none">
                <a:solidFill>
                  <a:srgbClr val="000000"/>
                </a:solidFill>
                <a:latin typeface="Arial"/>
                <a:ea typeface="Arial"/>
                <a:cs typeface="Arial"/>
                <a:sym typeface="Arial"/>
              </a:rPr>
              <a:t>Education/Training:</a:t>
            </a:r>
            <a:r>
              <a:rPr lang="en-US" sz="1800" b="0" i="0" u="none" strike="noStrike" cap="none">
                <a:solidFill>
                  <a:srgbClr val="000000"/>
                </a:solidFill>
                <a:latin typeface="Arial"/>
                <a:ea typeface="Arial"/>
                <a:cs typeface="Arial"/>
                <a:sym typeface="Arial"/>
              </a:rPr>
              <a:t> Sherrie will enroll in a technical college or an art institute to study graphic design.</a:t>
            </a:r>
            <a:endParaRPr sz="1800" b="0" i="0" u="none" strike="noStrike" cap="none">
              <a:solidFill>
                <a:srgbClr val="000000"/>
              </a:solidFill>
              <a:latin typeface="Arial"/>
              <a:ea typeface="Arial"/>
              <a:cs typeface="Arial"/>
              <a:sym typeface="Arial"/>
            </a:endParaRPr>
          </a:p>
          <a:p>
            <a:pPr marL="914400" marR="0" lvl="1" indent="-342900" algn="l" rtl="0">
              <a:lnSpc>
                <a:spcPct val="138000"/>
              </a:lnSpc>
              <a:spcBef>
                <a:spcPts val="0"/>
              </a:spcBef>
              <a:spcAft>
                <a:spcPts val="0"/>
              </a:spcAft>
              <a:buClr>
                <a:srgbClr val="000000"/>
              </a:buClr>
              <a:buSzPts val="1800"/>
              <a:buFont typeface="Arial"/>
              <a:buChar char="○"/>
            </a:pPr>
            <a:r>
              <a:rPr lang="en-US" sz="1800" b="0" i="0" u="sng" strike="noStrike" cap="none">
                <a:solidFill>
                  <a:srgbClr val="000000"/>
                </a:solidFill>
                <a:latin typeface="Arial"/>
                <a:ea typeface="Arial"/>
                <a:cs typeface="Arial"/>
                <a:sym typeface="Arial"/>
              </a:rPr>
              <a:t>Employment:</a:t>
            </a:r>
            <a:r>
              <a:rPr lang="en-US" sz="1800" b="0" i="0" u="none" strike="noStrike" cap="none">
                <a:solidFill>
                  <a:srgbClr val="000000"/>
                </a:solidFill>
                <a:latin typeface="Arial"/>
                <a:ea typeface="Arial"/>
                <a:cs typeface="Arial"/>
                <a:sym typeface="Arial"/>
              </a:rPr>
              <a:t>  Sherrie will be employed as a graphic designer.</a:t>
            </a:r>
            <a:endParaRPr sz="1800" b="0"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8">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a:spLocks noGrp="1"/>
          </p:cNvSpPr>
          <p:nvPr>
            <p:ph type="title"/>
          </p:nvPr>
        </p:nvSpPr>
        <p:spPr>
          <a:xfrm>
            <a:off x="7126250" y="155375"/>
            <a:ext cx="4227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Personal Profile</a:t>
            </a:r>
            <a:endParaRPr/>
          </a:p>
        </p:txBody>
      </p:sp>
      <p:pic>
        <p:nvPicPr>
          <p:cNvPr id="186" name="Google Shape;186;p19" descr="screen shot of the Personal Profile, this is on page 3 if you are following along.  "/>
          <p:cNvPicPr preferRelativeResize="0"/>
          <p:nvPr/>
        </p:nvPicPr>
        <p:blipFill rotWithShape="1">
          <a:blip r:embed="rId3">
            <a:alphaModFix/>
          </a:blip>
          <a:srcRect l="-1" r="436" b="16380"/>
          <a:stretch/>
        </p:blipFill>
        <p:spPr>
          <a:xfrm>
            <a:off x="264842" y="369480"/>
            <a:ext cx="5966139" cy="5734595"/>
          </a:xfrm>
          <a:prstGeom prst="rect">
            <a:avLst/>
          </a:prstGeom>
          <a:noFill/>
          <a:ln>
            <a:noFill/>
          </a:ln>
        </p:spPr>
      </p:pic>
      <p:sp>
        <p:nvSpPr>
          <p:cNvPr id="185" name="Google Shape;185;p19"/>
          <p:cNvSpPr txBox="1"/>
          <p:nvPr/>
        </p:nvSpPr>
        <p:spPr>
          <a:xfrm>
            <a:off x="6658950" y="1674875"/>
            <a:ext cx="4843500" cy="44292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38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Student driven and has student first language</a:t>
            </a:r>
            <a:endParaRPr sz="2300" b="0" i="0" u="none" strike="noStrike" cap="none">
              <a:solidFill>
                <a:srgbClr val="000000"/>
              </a:solidFill>
              <a:latin typeface="Arial"/>
              <a:ea typeface="Arial"/>
              <a:cs typeface="Arial"/>
              <a:sym typeface="Arial"/>
            </a:endParaRPr>
          </a:p>
          <a:p>
            <a:pPr marL="457200" marR="0" lvl="0" indent="-374650" algn="l" rtl="0">
              <a:lnSpc>
                <a:spcPct val="138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Developed collaboratively with the students/young adults</a:t>
            </a:r>
            <a:endParaRPr sz="2300" b="0" i="0" u="none" strike="noStrike" cap="none">
              <a:solidFill>
                <a:srgbClr val="000000"/>
              </a:solidFill>
              <a:latin typeface="Arial"/>
              <a:ea typeface="Arial"/>
              <a:cs typeface="Arial"/>
              <a:sym typeface="Arial"/>
            </a:endParaRPr>
          </a:p>
          <a:p>
            <a:pPr marL="457200" marR="0" lvl="0" indent="-374650" algn="l" rtl="0">
              <a:lnSpc>
                <a:spcPct val="138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Highlights strengths, dreams and goals</a:t>
            </a:r>
            <a:endParaRPr sz="2300" b="0" i="0" u="none" strike="noStrike" cap="none">
              <a:solidFill>
                <a:srgbClr val="000000"/>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9">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title"/>
          </p:nvPr>
        </p:nvSpPr>
        <p:spPr>
          <a:xfrm>
            <a:off x="838200" y="15537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Career Goals and Educational Plan</a:t>
            </a:r>
            <a:endParaRPr/>
          </a:p>
        </p:txBody>
      </p:sp>
      <p:sp>
        <p:nvSpPr>
          <p:cNvPr id="194" name="Google Shape;194;p20">
            <a:extLst>
              <a:ext uri="{C183D7F6-B498-43B3-948B-1728B52AA6E4}">
                <adec:decorative xmlns:adec="http://schemas.microsoft.com/office/drawing/2017/decorative" val="1"/>
              </a:ext>
            </a:extLst>
          </p:cNvPr>
          <p:cNvSpPr/>
          <p:nvPr/>
        </p:nvSpPr>
        <p:spPr>
          <a:xfrm rot="1588532">
            <a:off x="6003411" y="2084355"/>
            <a:ext cx="429326" cy="18796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0">
            <a:extLst>
              <a:ext uri="{C183D7F6-B498-43B3-948B-1728B52AA6E4}">
                <adec:decorative xmlns:adec="http://schemas.microsoft.com/office/drawing/2017/decorative" val="1"/>
              </a:ext>
            </a:extLst>
          </p:cNvPr>
          <p:cNvSpPr/>
          <p:nvPr/>
        </p:nvSpPr>
        <p:spPr>
          <a:xfrm rot="1589796">
            <a:off x="6049629" y="4241459"/>
            <a:ext cx="336886" cy="18809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9" name="Google Shape;199;p20" descr="screen shot of the career goals in the IEP Transition Plan"/>
          <p:cNvPicPr preferRelativeResize="0"/>
          <p:nvPr/>
        </p:nvPicPr>
        <p:blipFill rotWithShape="1">
          <a:blip r:embed="rId3">
            <a:alphaModFix/>
          </a:blip>
          <a:srcRect/>
          <a:stretch/>
        </p:blipFill>
        <p:spPr>
          <a:xfrm>
            <a:off x="340191" y="1600260"/>
            <a:ext cx="5643834" cy="1501315"/>
          </a:xfrm>
          <a:prstGeom prst="rect">
            <a:avLst/>
          </a:prstGeom>
          <a:noFill/>
          <a:ln>
            <a:noFill/>
          </a:ln>
        </p:spPr>
      </p:pic>
      <p:pic>
        <p:nvPicPr>
          <p:cNvPr id="196" name="Google Shape;196;p20" descr="screen shot of the career goals in the HSBP"/>
          <p:cNvPicPr preferRelativeResize="0"/>
          <p:nvPr/>
        </p:nvPicPr>
        <p:blipFill rotWithShape="1">
          <a:blip r:embed="rId4">
            <a:alphaModFix/>
          </a:blip>
          <a:srcRect/>
          <a:stretch/>
        </p:blipFill>
        <p:spPr>
          <a:xfrm>
            <a:off x="6452123" y="1140669"/>
            <a:ext cx="5017066" cy="1728244"/>
          </a:xfrm>
          <a:prstGeom prst="rect">
            <a:avLst/>
          </a:prstGeom>
          <a:noFill/>
          <a:ln>
            <a:noFill/>
          </a:ln>
        </p:spPr>
      </p:pic>
      <p:pic>
        <p:nvPicPr>
          <p:cNvPr id="198" name="Google Shape;198;p20" descr="screen shot of the educational/training goals in the IEP transition Plan"/>
          <p:cNvPicPr preferRelativeResize="0"/>
          <p:nvPr/>
        </p:nvPicPr>
        <p:blipFill rotWithShape="1">
          <a:blip r:embed="rId5">
            <a:alphaModFix/>
          </a:blip>
          <a:srcRect/>
          <a:stretch/>
        </p:blipFill>
        <p:spPr>
          <a:xfrm>
            <a:off x="381528" y="3499826"/>
            <a:ext cx="5643834" cy="2440577"/>
          </a:xfrm>
          <a:prstGeom prst="rect">
            <a:avLst/>
          </a:prstGeom>
          <a:noFill/>
          <a:ln>
            <a:noFill/>
          </a:ln>
        </p:spPr>
      </p:pic>
      <p:pic>
        <p:nvPicPr>
          <p:cNvPr id="197" name="Google Shape;197;p20" descr="screen shot of the educational goals in the HSBP"/>
          <p:cNvPicPr preferRelativeResize="0"/>
          <p:nvPr/>
        </p:nvPicPr>
        <p:blipFill rotWithShape="1">
          <a:blip r:embed="rId6">
            <a:alphaModFix/>
          </a:blip>
          <a:srcRect/>
          <a:stretch/>
        </p:blipFill>
        <p:spPr>
          <a:xfrm>
            <a:off x="6543393" y="2868913"/>
            <a:ext cx="4834525" cy="3890282"/>
          </a:xfrm>
          <a:prstGeom prst="rect">
            <a:avLst/>
          </a:prstGeom>
          <a:noFill/>
          <a:ln>
            <a:noFill/>
          </a:ln>
        </p:spPr>
      </p:pic>
      <p:sp>
        <p:nvSpPr>
          <p:cNvPr id="193" name="Google Shape;193;p20">
            <a:extLst>
              <a:ext uri="{C183D7F6-B498-43B3-948B-1728B52AA6E4}">
                <adec:decorative xmlns:adec="http://schemas.microsoft.com/office/drawing/2017/decorative" val="1"/>
              </a:ext>
            </a:extLst>
          </p:cNvPr>
          <p:cNvSpPr txBox="1">
            <a:spLocks noGrp="1"/>
          </p:cNvSpPr>
          <p:nvPr>
            <p:ph type="sldNum" idx="12"/>
          </p:nvPr>
        </p:nvSpPr>
        <p:spPr>
          <a:xfrm>
            <a:off x="11321946" y="6308099"/>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0403D"/>
              </a:buClr>
              <a:buSzPts val="1600"/>
              <a:buFont typeface="Quattrocento Sans"/>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3520</Words>
  <Application>Microsoft Office PowerPoint</Application>
  <PresentationFormat>Widescreen</PresentationFormat>
  <Paragraphs>199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Quattrocento Sans</vt:lpstr>
      <vt:lpstr>Calibri</vt:lpstr>
      <vt:lpstr>Arial</vt:lpstr>
      <vt:lpstr>Roboto</vt:lpstr>
      <vt:lpstr>Content Slides</vt:lpstr>
      <vt:lpstr>Aligning HSBPs &amp; IEP Transition Plans: CTE Pathway Case Study</vt:lpstr>
      <vt:lpstr>Today’s Discussion:</vt:lpstr>
      <vt:lpstr>What is the High School and Beyond Plan (HSBP)?</vt:lpstr>
      <vt:lpstr>HSBP Case Study: Sherrie, 10th Grader using a CTE course sequence graduation pathway</vt:lpstr>
      <vt:lpstr>High School and Beyond Plan Template </vt:lpstr>
      <vt:lpstr>IEP Symbol</vt:lpstr>
      <vt:lpstr>Sherrie’s IEP</vt:lpstr>
      <vt:lpstr>Personal Profile</vt:lpstr>
      <vt:lpstr>Career Goals and Educational Plan</vt:lpstr>
      <vt:lpstr>Course Planner</vt:lpstr>
      <vt:lpstr>CTE Course Selection/  Pathway Considerations</vt:lpstr>
      <vt:lpstr>Graduation Pathway</vt:lpstr>
      <vt:lpstr>CTE Sequence Graduation Pathway</vt:lpstr>
      <vt:lpstr>Systems Analysis Questions for CTE &amp; Special Ed and Other Collaborations</vt:lpstr>
      <vt:lpstr>Systems Analysis Questions for CTE &amp; Special Ed and Other Collaborations </vt:lpstr>
      <vt:lpstr>Resume</vt:lpstr>
      <vt:lpstr>Resources</vt:lpstr>
      <vt:lpstr>Thank you!</vt:lpstr>
      <vt:lpstr>Copyright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HSBPs &amp; IEP Transition Plans: CTE Pathway Case Study</dc:title>
  <dc:subject>High School and Beyond Plans and IEP Transition Plans</dc:subject>
  <dc:creator>OSPI, Special Education</dc:creator>
  <cp:keywords>HSBP, Transition Plan, Special Education, CTE</cp:keywords>
  <cp:lastModifiedBy>Amber O’Donnell</cp:lastModifiedBy>
  <cp:revision>2</cp:revision>
  <dcterms:modified xsi:type="dcterms:W3CDTF">2021-03-16T19:04:14Z</dcterms:modified>
</cp:coreProperties>
</file>