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47"/>
  </p:notesMasterIdLst>
  <p:handoutMasterIdLst>
    <p:handoutMasterId r:id="rId48"/>
  </p:handoutMasterIdLst>
  <p:sldIdLst>
    <p:sldId id="384" r:id="rId6"/>
    <p:sldId id="260" r:id="rId7"/>
    <p:sldId id="261" r:id="rId8"/>
    <p:sldId id="264" r:id="rId9"/>
    <p:sldId id="278" r:id="rId10"/>
    <p:sldId id="382" r:id="rId11"/>
    <p:sldId id="357" r:id="rId12"/>
    <p:sldId id="360" r:id="rId13"/>
    <p:sldId id="383" r:id="rId14"/>
    <p:sldId id="359" r:id="rId15"/>
    <p:sldId id="361" r:id="rId16"/>
    <p:sldId id="362" r:id="rId17"/>
    <p:sldId id="363" r:id="rId18"/>
    <p:sldId id="386" r:id="rId19"/>
    <p:sldId id="364" r:id="rId20"/>
    <p:sldId id="387" r:id="rId21"/>
    <p:sldId id="375" r:id="rId22"/>
    <p:sldId id="379" r:id="rId23"/>
    <p:sldId id="376" r:id="rId24"/>
    <p:sldId id="381" r:id="rId25"/>
    <p:sldId id="378" r:id="rId26"/>
    <p:sldId id="388" r:id="rId27"/>
    <p:sldId id="389" r:id="rId28"/>
    <p:sldId id="367" r:id="rId29"/>
    <p:sldId id="369" r:id="rId30"/>
    <p:sldId id="374" r:id="rId31"/>
    <p:sldId id="368" r:id="rId32"/>
    <p:sldId id="372" r:id="rId33"/>
    <p:sldId id="373" r:id="rId34"/>
    <p:sldId id="303" r:id="rId35"/>
    <p:sldId id="347" r:id="rId36"/>
    <p:sldId id="365" r:id="rId37"/>
    <p:sldId id="302" r:id="rId38"/>
    <p:sldId id="390" r:id="rId39"/>
    <p:sldId id="391" r:id="rId40"/>
    <p:sldId id="314" r:id="rId41"/>
    <p:sldId id="315" r:id="rId42"/>
    <p:sldId id="323" r:id="rId43"/>
    <p:sldId id="301" r:id="rId44"/>
    <p:sldId id="308" r:id="rId45"/>
    <p:sldId id="26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66CC"/>
    <a:srgbClr val="FFFFCC"/>
    <a:srgbClr val="FDEFE7"/>
    <a:srgbClr val="F0FA8E"/>
    <a:srgbClr val="FFFFE5"/>
    <a:srgbClr val="CCCCFF"/>
    <a:srgbClr val="40403D"/>
    <a:srgbClr val="FFFFFF"/>
    <a:srgbClr val="FBC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83740" autoAdjust="0"/>
  </p:normalViewPr>
  <p:slideViewPr>
    <p:cSldViewPr snapToGrid="0">
      <p:cViewPr varScale="1">
        <p:scale>
          <a:sx n="89" d="100"/>
          <a:sy n="89" d="100"/>
        </p:scale>
        <p:origin x="98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17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8/25/2020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99028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296404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282861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15</a:t>
            </a:fld>
            <a:endParaRPr lang="en-US"/>
          </a:p>
        </p:txBody>
      </p:sp>
    </p:spTree>
    <p:extLst>
      <p:ext uri="{BB962C8B-B14F-4D97-AF65-F5344CB8AC3E}">
        <p14:creationId xmlns:p14="http://schemas.microsoft.com/office/powerpoint/2010/main" val="390985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196581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22</a:t>
            </a:fld>
            <a:endParaRPr lang="en-US"/>
          </a:p>
        </p:txBody>
      </p:sp>
    </p:spTree>
    <p:extLst>
      <p:ext uri="{BB962C8B-B14F-4D97-AF65-F5344CB8AC3E}">
        <p14:creationId xmlns:p14="http://schemas.microsoft.com/office/powerpoint/2010/main" val="69625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CD1C34-72C1-4C67-AAFF-0B8CE9936A77}" type="slidenum">
              <a:rPr lang="en-US" smtClean="0"/>
              <a:t>30</a:t>
            </a:fld>
            <a:endParaRPr lang="en-US"/>
          </a:p>
        </p:txBody>
      </p:sp>
    </p:spTree>
    <p:extLst>
      <p:ext uri="{BB962C8B-B14F-4D97-AF65-F5344CB8AC3E}">
        <p14:creationId xmlns:p14="http://schemas.microsoft.com/office/powerpoint/2010/main" val="157085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31</a:t>
            </a:fld>
            <a:endParaRPr lang="en-US"/>
          </a:p>
        </p:txBody>
      </p:sp>
    </p:spTree>
    <p:extLst>
      <p:ext uri="{BB962C8B-B14F-4D97-AF65-F5344CB8AC3E}">
        <p14:creationId xmlns:p14="http://schemas.microsoft.com/office/powerpoint/2010/main" val="1188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41</a:t>
            </a:fld>
            <a:endParaRPr lang="en-US"/>
          </a:p>
        </p:txBody>
      </p:sp>
    </p:spTree>
    <p:extLst>
      <p:ext uri="{BB962C8B-B14F-4D97-AF65-F5344CB8AC3E}">
        <p14:creationId xmlns:p14="http://schemas.microsoft.com/office/powerpoint/2010/main" val="1975325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7" name="Date Placeholder 16">
            <a:extLst>
              <a:ext uri="{FF2B5EF4-FFF2-40B4-BE49-F238E27FC236}">
                <a16:creationId xmlns:a16="http://schemas.microsoft.com/office/drawing/2014/main" id="{C88DE8A2-80B4-4224-9437-833B36B6D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17">
            <a:extLst>
              <a:ext uri="{FF2B5EF4-FFF2-40B4-BE49-F238E27FC236}">
                <a16:creationId xmlns:a16="http://schemas.microsoft.com/office/drawing/2014/main" id="{D8F40975-3D72-444C-8A72-476A049F11D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18">
            <a:extLst>
              <a:ext uri="{FF2B5EF4-FFF2-40B4-BE49-F238E27FC236}">
                <a16:creationId xmlns:a16="http://schemas.microsoft.com/office/drawing/2014/main" id="{5667FDB9-DCBC-49CD-9090-8C8AEA090E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92805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22557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2998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3661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7252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770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6459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2079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August 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OSPI | SAFS | Year End Update</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9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Stone@k12.wa.us" TargetMode="External"/><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12.wa.us/policy-funding/school-apportionment/instructions-and-tools/tools-and-forms"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k12.wa.us/sites/default/files/public/safs/tt/fund%2520balance%2520reporting%2520tools/FundBalanceReportingTool18-19.xlsx" TargetMode="External"/><Relationship Id="rId2" Type="http://schemas.openxmlformats.org/officeDocument/2006/relationships/hyperlink" Target="https://www.k12.wa.us/sites/default/files/public/safs/misc/2019-20/RECOVERY1920.xlsx"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https://www.k12.wa.us/sites/default/files/public/safs/ins/acc/1920/FY2020_Pension_Contribution_Reconciliation_Tool.xlsx"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k12.wa.us/sites/default/files/public/safs/tt/to-from%2520transp/TransportationTo-FromShortMethod_template_1920.xlsx"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https://www.k12.wa.us/sites/default/files/public/specialed/finance-grants/pubdocs/lea-moe-calculator.xlsx" TargetMode="External"/><Relationship Id="rId5" Type="http://schemas.openxmlformats.org/officeDocument/2006/relationships/hyperlink" Target="https://www.k12.wa.us/sites/default/files/public/safs/tt/1920%20Template%20to%20Post.xlsx" TargetMode="External"/><Relationship Id="rId4" Type="http://schemas.openxmlformats.org/officeDocument/2006/relationships/hyperlink" Target="https://www.k12.wa.us/sites/default/files/public/safs/tt/to-from%2520transp/TransportationTo-FromLongMethod_template_1920.xls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hyperlink" Target="http://www.k12.wa.us/safs/INS/ACC/1920/am.asp" TargetMode="Externa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www.k12.wa.us/safs/INS/ACC/1920/am.asp"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www.k12.wa.us/about-ospi/bulletinsmemo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www.k12.wa.us/"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hyperlink" Target="http://creativecommons.org/licenses/by/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ww.k12.wa.us/sites/default/files/public/safs/tt/fund%2520balance%2520reporting%2520tools/FundBalanceReportingTool18-19.xlsx"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8759-85C0-4C01-9331-1C6F038428F3}"/>
              </a:ext>
            </a:extLst>
          </p:cNvPr>
          <p:cNvSpPr>
            <a:spLocks noGrp="1"/>
          </p:cNvSpPr>
          <p:nvPr>
            <p:ph type="title"/>
          </p:nvPr>
        </p:nvSpPr>
        <p:spPr/>
        <p:txBody>
          <a:bodyPr/>
          <a:lstStyle/>
          <a:p>
            <a:r>
              <a:rPr lang="en-US" dirty="0">
                <a:solidFill>
                  <a:srgbClr val="FF0000"/>
                </a:solidFill>
              </a:rPr>
              <a:t>Presenter Information</a:t>
            </a:r>
          </a:p>
        </p:txBody>
      </p:sp>
      <p:sp>
        <p:nvSpPr>
          <p:cNvPr id="4" name="Content Placeholder 3">
            <a:extLst>
              <a:ext uri="{FF2B5EF4-FFF2-40B4-BE49-F238E27FC236}">
                <a16:creationId xmlns:a16="http://schemas.microsoft.com/office/drawing/2014/main" id="{41D33531-BC55-4849-812F-819EC14D05AE}"/>
              </a:ext>
            </a:extLst>
          </p:cNvPr>
          <p:cNvSpPr>
            <a:spLocks noGrp="1"/>
          </p:cNvSpPr>
          <p:nvPr>
            <p:ph sz="half" idx="2"/>
          </p:nvPr>
        </p:nvSpPr>
        <p:spPr>
          <a:xfrm>
            <a:off x="7296270" y="1690688"/>
            <a:ext cx="4027025" cy="4183289"/>
          </a:xfrm>
        </p:spPr>
        <p:txBody>
          <a:bodyPr anchor="ctr">
            <a:normAutofit/>
          </a:bodyPr>
          <a:lstStyle/>
          <a:p>
            <a:pPr marL="0" indent="0" algn="ctr">
              <a:buNone/>
            </a:pPr>
            <a:r>
              <a:rPr lang="en-US" dirty="0"/>
              <a:t> </a:t>
            </a:r>
          </a:p>
        </p:txBody>
      </p:sp>
      <p:sp>
        <p:nvSpPr>
          <p:cNvPr id="5" name="Date Placeholder 4">
            <a:extLst>
              <a:ext uri="{FF2B5EF4-FFF2-40B4-BE49-F238E27FC236}">
                <a16:creationId xmlns:a16="http://schemas.microsoft.com/office/drawing/2014/main" id="{FEB7267E-3A3F-4836-8E9E-F97D16DBE55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Slide Number Placeholder 5">
            <a:extLst>
              <a:ext uri="{FF2B5EF4-FFF2-40B4-BE49-F238E27FC236}">
                <a16:creationId xmlns:a16="http://schemas.microsoft.com/office/drawing/2014/main" id="{51C1D5AC-7936-4898-9B91-1AFCC8964D8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3AE51166-DDA4-4F3B-A25A-E5CC66E9306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OSPI | SAFS | Year End Update</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2445"/>
          <a:stretch/>
        </p:blipFill>
        <p:spPr>
          <a:xfrm>
            <a:off x="8606402" y="2455673"/>
            <a:ext cx="2234952" cy="2711639"/>
          </a:xfrm>
          <a:prstGeom prst="rect">
            <a:avLst/>
          </a:prstGeom>
          <a:ln w="57150">
            <a:solidFill>
              <a:srgbClr val="FFC000"/>
            </a:solidFill>
          </a:ln>
        </p:spPr>
      </p:pic>
      <p:sp>
        <p:nvSpPr>
          <p:cNvPr id="3" name="Rectangle 2">
            <a:extLst>
              <a:ext uri="{FF2B5EF4-FFF2-40B4-BE49-F238E27FC236}">
                <a16:creationId xmlns:a16="http://schemas.microsoft.com/office/drawing/2014/main" id="{C09C0074-DBB9-419F-A7F4-546C79C6F9FE}"/>
              </a:ext>
            </a:extLst>
          </p:cNvPr>
          <p:cNvSpPr/>
          <p:nvPr/>
        </p:nvSpPr>
        <p:spPr>
          <a:xfrm>
            <a:off x="962141" y="1693953"/>
            <a:ext cx="6040542" cy="3970318"/>
          </a:xfrm>
          <a:prstGeom prst="rect">
            <a:avLst/>
          </a:prstGeom>
          <a:ln w="57150">
            <a:solidFill>
              <a:srgbClr val="FFC000"/>
            </a:solidFill>
          </a:ln>
        </p:spPr>
        <p:txBody>
          <a:bodyPr wrap="square">
            <a:spAutoFit/>
          </a:bodyPr>
          <a:lstStyle/>
          <a:p>
            <a:pPr algn="ctr"/>
            <a:endParaRPr lang="en-US" dirty="0"/>
          </a:p>
          <a:p>
            <a:pPr algn="ctr"/>
            <a:r>
              <a:rPr lang="en-US" sz="3600" dirty="0"/>
              <a:t>Paul Stone</a:t>
            </a:r>
          </a:p>
          <a:p>
            <a:pPr algn="ctr"/>
            <a:r>
              <a:rPr lang="en-US" sz="3600" dirty="0"/>
              <a:t>Supervisor, School District and ESD Accounting</a:t>
            </a:r>
          </a:p>
          <a:p>
            <a:pPr algn="ctr"/>
            <a:r>
              <a:rPr lang="en-US" sz="3600" dirty="0"/>
              <a:t> 360-725-6303</a:t>
            </a:r>
          </a:p>
          <a:p>
            <a:pPr algn="ctr"/>
            <a:r>
              <a:rPr lang="en-US" sz="3600" dirty="0"/>
              <a:t>Email:</a:t>
            </a:r>
          </a:p>
          <a:p>
            <a:pPr algn="ctr"/>
            <a:r>
              <a:rPr lang="en-US" sz="3600" dirty="0">
                <a:hlinkClick r:id="rId3"/>
              </a:rPr>
              <a:t>Paul.Stone@k12.wa.us</a:t>
            </a:r>
            <a:endParaRPr lang="en-US" sz="3600" dirty="0"/>
          </a:p>
          <a:p>
            <a:pPr algn="ctr"/>
            <a:endParaRPr lang="en-US" dirty="0"/>
          </a:p>
        </p:txBody>
      </p:sp>
    </p:spTree>
    <p:extLst>
      <p:ext uri="{BB962C8B-B14F-4D97-AF65-F5344CB8AC3E}">
        <p14:creationId xmlns:p14="http://schemas.microsoft.com/office/powerpoint/2010/main" val="324471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endParaRPr lang="en-US" dirty="0">
              <a:solidFill>
                <a:srgbClr val="0066CC"/>
              </a:solidFill>
            </a:endParaRP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690689"/>
            <a:ext cx="10515600" cy="4390798"/>
          </a:xfrm>
        </p:spPr>
        <p:txBody>
          <a:bodyPr>
            <a:normAutofit/>
          </a:bodyPr>
          <a:lstStyle/>
          <a:p>
            <a:pPr marL="0" indent="0">
              <a:lnSpc>
                <a:spcPct val="110000"/>
              </a:lnSpc>
              <a:buNone/>
            </a:pPr>
            <a:r>
              <a:rPr lang="en-US" b="1" dirty="0"/>
              <a:t>The Fund Balance Reporting Too</a:t>
            </a:r>
            <a:r>
              <a:rPr lang="en-US" b="1" dirty="0">
                <a:hlinkClick r:id="rId2">
                  <a:extLst>
                    <a:ext uri="{A12FA001-AC4F-418D-AE19-62706E023703}">
                      <ahyp:hlinkClr xmlns:ahyp="http://schemas.microsoft.com/office/drawing/2018/hyperlinkcolor" val="tx"/>
                    </a:ext>
                  </a:extLst>
                </a:hlinkClick>
              </a:rPr>
              <a:t>l </a:t>
            </a:r>
            <a:endParaRPr lang="en-US" b="1" dirty="0"/>
          </a:p>
          <a:p>
            <a:pPr>
              <a:lnSpc>
                <a:spcPct val="110000"/>
              </a:lnSpc>
            </a:pPr>
            <a:r>
              <a:rPr lang="en-US" dirty="0"/>
              <a:t>Worksheet </a:t>
            </a:r>
            <a:r>
              <a:rPr lang="en-US" b="1" i="1" dirty="0"/>
              <a:t>GL 821 Restricted </a:t>
            </a:r>
            <a:r>
              <a:rPr lang="en-US" dirty="0"/>
              <a:t>helps you calculate carryover.</a:t>
            </a:r>
          </a:p>
          <a:p>
            <a:pPr lvl="1">
              <a:lnSpc>
                <a:spcPct val="110000"/>
              </a:lnSpc>
            </a:pPr>
            <a:r>
              <a:rPr lang="en-US" sz="2800" dirty="0"/>
              <a:t>Much like the Carryover/Recovery Tool</a:t>
            </a:r>
          </a:p>
          <a:p>
            <a:pPr>
              <a:lnSpc>
                <a:spcPct val="110000"/>
              </a:lnSpc>
            </a:pPr>
            <a:r>
              <a:rPr lang="en-US" dirty="0"/>
              <a:t>Worksheet </a:t>
            </a:r>
            <a:r>
              <a:rPr lang="en-US" b="1" i="1" dirty="0"/>
              <a:t>GL 828 Restricted </a:t>
            </a:r>
            <a:r>
              <a:rPr lang="en-US" dirty="0"/>
              <a:t>is</a:t>
            </a:r>
            <a:r>
              <a:rPr lang="en-US" b="1" i="1" dirty="0"/>
              <a:t> </a:t>
            </a:r>
            <a:r>
              <a:rPr lang="en-US" dirty="0"/>
              <a:t>for Child Nutrition </a:t>
            </a:r>
          </a:p>
          <a:p>
            <a:pPr lvl="1">
              <a:lnSpc>
                <a:spcPct val="110000"/>
              </a:lnSpc>
            </a:pPr>
            <a:r>
              <a:rPr lang="en-US" sz="2800" dirty="0"/>
              <a:t>CPR and SAO will ask for a </a:t>
            </a:r>
            <a:r>
              <a:rPr lang="en-US" sz="2800" dirty="0">
                <a:solidFill>
                  <a:srgbClr val="FF0000"/>
                </a:solidFill>
              </a:rPr>
              <a:t>signed copy of the worksheet </a:t>
            </a:r>
            <a:r>
              <a:rPr lang="en-US" sz="2800" dirty="0"/>
              <a:t>if the Program carries a deficit</a:t>
            </a:r>
            <a:r>
              <a:rPr lang="en-US" dirty="0"/>
              <a:t>.  </a:t>
            </a:r>
          </a:p>
          <a:p>
            <a:pPr>
              <a:lnSpc>
                <a:spcPct val="110000"/>
              </a:lnSpc>
            </a:pPr>
            <a:r>
              <a:rPr lang="en-US" dirty="0"/>
              <a:t>Other worksheets help track other equity balances including: Commitments, Assignments, Minimum Fund Balance Policies</a:t>
            </a:r>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16991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endParaRPr lang="en-US"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00000"/>
              </a:lnSpc>
              <a:buNone/>
            </a:pPr>
            <a:r>
              <a:rPr lang="en-US" b="1" dirty="0">
                <a:solidFill>
                  <a:srgbClr val="0070C0"/>
                </a:solidFill>
                <a:hlinkClick r:id="rId2">
                  <a:extLst>
                    <a:ext uri="{A12FA001-AC4F-418D-AE19-62706E023703}">
                      <ahyp:hlinkClr xmlns:ahyp="http://schemas.microsoft.com/office/drawing/2018/hyperlinkcolor" val="tx"/>
                    </a:ext>
                  </a:extLst>
                </a:hlinkClick>
              </a:rPr>
              <a:t>2019-20 Recovery and Carryover Spreadsheet</a:t>
            </a:r>
          </a:p>
          <a:p>
            <a:pPr marL="0" indent="0">
              <a:lnSpc>
                <a:spcPct val="100000"/>
              </a:lnSpc>
              <a:buNone/>
            </a:pPr>
            <a:r>
              <a:rPr lang="en-US" dirty="0"/>
              <a:t>(Using allocations as of April)  (Posted May 1, 2020)  </a:t>
            </a:r>
          </a:p>
          <a:p>
            <a:pPr>
              <a:lnSpc>
                <a:spcPct val="100000"/>
              </a:lnSpc>
            </a:pPr>
            <a:r>
              <a:rPr lang="en-US" dirty="0"/>
              <a:t>This spreadsheet is to assist in calculating potential recovery of 2019-20 state revenues.</a:t>
            </a:r>
          </a:p>
          <a:p>
            <a:pPr>
              <a:lnSpc>
                <a:spcPct val="100000"/>
              </a:lnSpc>
            </a:pPr>
            <a:r>
              <a:rPr lang="en-US" dirty="0"/>
              <a:t>The April edition is for year end projections.</a:t>
            </a:r>
          </a:p>
          <a:p>
            <a:pPr marL="0" indent="0">
              <a:lnSpc>
                <a:spcPct val="100000"/>
              </a:lnSpc>
              <a:buNone/>
            </a:pPr>
            <a:endParaRPr lang="en-US" sz="1400" dirty="0">
              <a:solidFill>
                <a:srgbClr val="C00000"/>
              </a:solidFill>
            </a:endParaRPr>
          </a:p>
          <a:p>
            <a:pPr>
              <a:lnSpc>
                <a:spcPct val="100000"/>
              </a:lnSpc>
            </a:pPr>
            <a:r>
              <a:rPr lang="en-US" dirty="0">
                <a:solidFill>
                  <a:srgbClr val="FF0000"/>
                </a:solidFill>
              </a:rPr>
              <a:t>The August edition is for year end calculations.  </a:t>
            </a:r>
          </a:p>
          <a:p>
            <a:pPr>
              <a:lnSpc>
                <a:spcPct val="100000"/>
              </a:lnSpc>
            </a:pPr>
            <a:r>
              <a:rPr lang="en-US" dirty="0">
                <a:solidFill>
                  <a:srgbClr val="FF0000"/>
                </a:solidFill>
              </a:rPr>
              <a:t>Coming Soon</a:t>
            </a:r>
            <a:endParaRPr lang="en-US" dirty="0">
              <a:solidFill>
                <a:srgbClr val="FF0000"/>
              </a:solidFill>
              <a:hlinkClick r:id="rId3">
                <a:extLst>
                  <a:ext uri="{A12FA001-AC4F-418D-AE19-62706E023703}">
                    <ahyp:hlinkClr xmlns:ahyp="http://schemas.microsoft.com/office/drawing/2018/hyperlinkcolor" val="tx"/>
                  </a:ext>
                </a:extLst>
              </a:hlinkClick>
            </a:endParaRPr>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111429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endParaRPr lang="en-US"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00000"/>
              </a:lnSpc>
              <a:buNone/>
            </a:pPr>
            <a:r>
              <a:rPr lang="en-US" b="1" dirty="0"/>
              <a:t>Pension Reporting Tool</a:t>
            </a:r>
          </a:p>
          <a:p>
            <a:pPr>
              <a:lnSpc>
                <a:spcPct val="100000"/>
              </a:lnSpc>
            </a:pPr>
            <a:r>
              <a:rPr lang="en-US" dirty="0"/>
              <a:t>Provides information to finish the Schedule of Long-Term Liabilities for F-196</a:t>
            </a:r>
          </a:p>
          <a:p>
            <a:pPr>
              <a:lnSpc>
                <a:spcPct val="100000"/>
              </a:lnSpc>
            </a:pPr>
            <a:r>
              <a:rPr lang="en-US" dirty="0"/>
              <a:t>Used to finish the Pension Note</a:t>
            </a:r>
          </a:p>
          <a:p>
            <a:pPr>
              <a:lnSpc>
                <a:spcPct val="100000"/>
              </a:lnSpc>
            </a:pPr>
            <a:r>
              <a:rPr lang="en-US" dirty="0">
                <a:solidFill>
                  <a:srgbClr val="FF0000"/>
                </a:solidFill>
              </a:rPr>
              <a:t>Will not be available until late October for F-196</a:t>
            </a:r>
          </a:p>
          <a:p>
            <a:pPr>
              <a:lnSpc>
                <a:spcPct val="100000"/>
              </a:lnSpc>
            </a:pPr>
            <a:r>
              <a:rPr lang="en-US" dirty="0"/>
              <a:t>Will not be available until early November for the Note.</a:t>
            </a:r>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312195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endParaRPr lang="en-US"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00000"/>
              </a:lnSpc>
              <a:buNone/>
            </a:pPr>
            <a:r>
              <a:rPr lang="en-US" b="1" dirty="0">
                <a:solidFill>
                  <a:srgbClr val="0066CC"/>
                </a:solidFill>
                <a:hlinkClick r:id="rId2">
                  <a:extLst>
                    <a:ext uri="{A12FA001-AC4F-418D-AE19-62706E023703}">
                      <ahyp:hlinkClr xmlns:ahyp="http://schemas.microsoft.com/office/drawing/2018/hyperlinkcolor" val="tx"/>
                    </a:ext>
                  </a:extLst>
                </a:hlinkClick>
              </a:rPr>
              <a:t>2019-20 Pension Contribution Reconciliation Tool </a:t>
            </a:r>
            <a:endParaRPr lang="en-US" b="1" dirty="0">
              <a:solidFill>
                <a:srgbClr val="0066CC"/>
              </a:solidFill>
            </a:endParaRPr>
          </a:p>
          <a:p>
            <a:pPr marL="0" indent="0">
              <a:lnSpc>
                <a:spcPct val="100000"/>
              </a:lnSpc>
              <a:buNone/>
            </a:pPr>
            <a:r>
              <a:rPr lang="en-US" dirty="0"/>
              <a:t>(Posted August 13, 2020) </a:t>
            </a:r>
          </a:p>
          <a:p>
            <a:pPr>
              <a:lnSpc>
                <a:spcPct val="100000"/>
              </a:lnSpc>
            </a:pPr>
            <a:r>
              <a:rPr lang="en-US" dirty="0"/>
              <a:t>Pension contributions included in this tool are amounts as reported by the Department of Retirement Systems (DRS) for the plan year ending June 30, 2020. </a:t>
            </a:r>
          </a:p>
          <a:p>
            <a:pPr>
              <a:lnSpc>
                <a:spcPct val="100000"/>
              </a:lnSpc>
            </a:pPr>
            <a:r>
              <a:rPr lang="en-US" dirty="0"/>
              <a:t>The School District Business Official will need to </a:t>
            </a:r>
            <a:r>
              <a:rPr lang="en-US" dirty="0">
                <a:solidFill>
                  <a:srgbClr val="FF0000"/>
                </a:solidFill>
              </a:rPr>
              <a:t>provide assurance </a:t>
            </a:r>
            <a:r>
              <a:rPr lang="en-US" dirty="0"/>
              <a:t>that district-specific annual contribution amounts presented in DRS-provided schedules are </a:t>
            </a:r>
            <a:r>
              <a:rPr lang="en-US" dirty="0">
                <a:solidFill>
                  <a:srgbClr val="FF0000"/>
                </a:solidFill>
              </a:rPr>
              <a:t>reasonably accurate</a:t>
            </a:r>
            <a:r>
              <a:rPr lang="en-US" dirty="0"/>
              <a:t>.</a:t>
            </a:r>
            <a:endParaRPr lang="en-US" b="1"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273112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endParaRPr lang="en-US"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00000"/>
              </a:lnSpc>
              <a:buNone/>
            </a:pPr>
            <a:r>
              <a:rPr lang="en-US" b="1" dirty="0"/>
              <a:t>Schedule of Expenditures of Federal Awards (SEFA)</a:t>
            </a:r>
          </a:p>
          <a:p>
            <a:pPr>
              <a:lnSpc>
                <a:spcPct val="100000"/>
              </a:lnSpc>
            </a:pPr>
            <a:r>
              <a:rPr lang="en-US" dirty="0"/>
              <a:t>Electronic Filing through SAO.</a:t>
            </a:r>
          </a:p>
          <a:p>
            <a:pPr>
              <a:lnSpc>
                <a:spcPct val="100000"/>
              </a:lnSpc>
            </a:pPr>
            <a:r>
              <a:rPr lang="en-US" dirty="0"/>
              <a:t>SAO is modifying their on-line portal.</a:t>
            </a:r>
          </a:p>
          <a:p>
            <a:pPr>
              <a:lnSpc>
                <a:spcPct val="100000"/>
              </a:lnSpc>
            </a:pPr>
            <a:r>
              <a:rPr lang="en-US" dirty="0"/>
              <a:t>SEFA instructions being updated</a:t>
            </a:r>
          </a:p>
          <a:p>
            <a:pPr lvl="1">
              <a:lnSpc>
                <a:spcPct val="100000"/>
              </a:lnSpc>
            </a:pPr>
            <a:r>
              <a:rPr lang="en-US" sz="2800" dirty="0"/>
              <a:t>Coming soon to the OSPI website. </a:t>
            </a:r>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426359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endParaRPr lang="en-US"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10000"/>
              </a:lnSpc>
              <a:buNone/>
            </a:pPr>
            <a:r>
              <a:rPr lang="en-US" dirty="0"/>
              <a:t>Other Tools available on the </a:t>
            </a:r>
            <a:r>
              <a:rPr lang="en-US" dirty="0">
                <a:solidFill>
                  <a:srgbClr val="FF0000"/>
                </a:solidFill>
              </a:rPr>
              <a:t>SAFS website</a:t>
            </a:r>
            <a:r>
              <a:rPr lang="en-US" dirty="0"/>
              <a:t>:</a:t>
            </a:r>
            <a:endParaRPr lang="en-US" dirty="0">
              <a:hlinkClick r:id="rId3">
                <a:extLst>
                  <a:ext uri="{A12FA001-AC4F-418D-AE19-62706E023703}">
                    <ahyp:hlinkClr xmlns:ahyp="http://schemas.microsoft.com/office/drawing/2018/hyperlinkcolor" val="tx"/>
                  </a:ext>
                </a:extLst>
              </a:hlinkClick>
            </a:endParaRPr>
          </a:p>
          <a:p>
            <a:pPr>
              <a:lnSpc>
                <a:spcPct val="110000"/>
              </a:lnSpc>
            </a:pPr>
            <a:r>
              <a:rPr lang="en-US" b="1" dirty="0">
                <a:solidFill>
                  <a:srgbClr val="0066CC"/>
                </a:solidFill>
                <a:hlinkClick r:id="rId3">
                  <a:extLst>
                    <a:ext uri="{A12FA001-AC4F-418D-AE19-62706E023703}">
                      <ahyp:hlinkClr xmlns:ahyp="http://schemas.microsoft.com/office/drawing/2018/hyperlinkcolor" val="tx"/>
                    </a:ext>
                  </a:extLst>
                </a:hlinkClick>
              </a:rPr>
              <a:t>Transportation To-From Short Method Template</a:t>
            </a:r>
            <a:endParaRPr lang="en-US" b="1" dirty="0">
              <a:solidFill>
                <a:srgbClr val="0066CC"/>
              </a:solidFill>
            </a:endParaRPr>
          </a:p>
          <a:p>
            <a:pPr>
              <a:lnSpc>
                <a:spcPct val="110000"/>
              </a:lnSpc>
            </a:pPr>
            <a:r>
              <a:rPr lang="en-US" b="1" dirty="0">
                <a:solidFill>
                  <a:srgbClr val="0066CC"/>
                </a:solidFill>
                <a:hlinkClick r:id="rId4">
                  <a:extLst>
                    <a:ext uri="{A12FA001-AC4F-418D-AE19-62706E023703}">
                      <ahyp:hlinkClr xmlns:ahyp="http://schemas.microsoft.com/office/drawing/2018/hyperlinkcolor" val="tx"/>
                    </a:ext>
                  </a:extLst>
                </a:hlinkClick>
              </a:rPr>
              <a:t>Transportation To-From Long Method Template</a:t>
            </a:r>
            <a:r>
              <a:rPr lang="en-US" b="1" dirty="0">
                <a:solidFill>
                  <a:srgbClr val="0066CC"/>
                </a:solidFill>
              </a:rPr>
              <a:t> </a:t>
            </a:r>
          </a:p>
          <a:p>
            <a:pPr>
              <a:lnSpc>
                <a:spcPct val="110000"/>
              </a:lnSpc>
            </a:pPr>
            <a:r>
              <a:rPr lang="en-US" b="1" dirty="0">
                <a:solidFill>
                  <a:srgbClr val="0066CC"/>
                </a:solidFill>
                <a:hlinkClick r:id="rId5">
                  <a:extLst>
                    <a:ext uri="{A12FA001-AC4F-418D-AE19-62706E023703}">
                      <ahyp:hlinkClr xmlns:ahyp="http://schemas.microsoft.com/office/drawing/2018/hyperlinkcolor" val="tx"/>
                    </a:ext>
                  </a:extLst>
                </a:hlinkClick>
              </a:rPr>
              <a:t>Federal Cross Cutting Maintenance of Effort Template </a:t>
            </a:r>
            <a:endParaRPr lang="en-US" b="1" dirty="0">
              <a:solidFill>
                <a:srgbClr val="0066CC"/>
              </a:solidFill>
            </a:endParaRPr>
          </a:p>
          <a:p>
            <a:pPr marL="0" indent="0">
              <a:lnSpc>
                <a:spcPct val="110000"/>
              </a:lnSpc>
              <a:buNone/>
            </a:pPr>
            <a:endParaRPr lang="en-US" sz="1400" b="1" dirty="0">
              <a:solidFill>
                <a:srgbClr val="0066CC"/>
              </a:solidFill>
            </a:endParaRPr>
          </a:p>
          <a:p>
            <a:pPr marL="0" indent="0">
              <a:lnSpc>
                <a:spcPct val="100000"/>
              </a:lnSpc>
              <a:buNone/>
            </a:pPr>
            <a:r>
              <a:rPr lang="en-US" dirty="0"/>
              <a:t>Another Tool available on the </a:t>
            </a:r>
            <a:r>
              <a:rPr lang="en-US" dirty="0">
                <a:solidFill>
                  <a:srgbClr val="FF0000"/>
                </a:solidFill>
              </a:rPr>
              <a:t>Special Education website</a:t>
            </a:r>
          </a:p>
          <a:p>
            <a:pPr>
              <a:lnSpc>
                <a:spcPct val="110000"/>
              </a:lnSpc>
            </a:pPr>
            <a:r>
              <a:rPr lang="en-US" b="1" dirty="0">
                <a:solidFill>
                  <a:srgbClr val="0066CC"/>
                </a:solidFill>
                <a:hlinkClick r:id="rId6">
                  <a:extLst>
                    <a:ext uri="{A12FA001-AC4F-418D-AE19-62706E023703}">
                      <ahyp:hlinkClr xmlns:ahyp="http://schemas.microsoft.com/office/drawing/2018/hyperlinkcolor" val="tx"/>
                    </a:ext>
                  </a:extLst>
                </a:hlinkClick>
              </a:rPr>
              <a:t>LEA MOE Calculator</a:t>
            </a:r>
            <a:endParaRPr lang="en-US" b="1" dirty="0">
              <a:solidFill>
                <a:srgbClr val="0066CC"/>
              </a:solidFill>
            </a:endParaRPr>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181113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pPr>
              <a:lnSpc>
                <a:spcPct val="100000"/>
              </a:lnSpc>
            </a:pPr>
            <a:r>
              <a:rPr lang="en-US" dirty="0"/>
              <a:t>Poll Question #3:</a:t>
            </a: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690689"/>
            <a:ext cx="10515600" cy="4390798"/>
          </a:xfrm>
        </p:spPr>
        <p:txBody>
          <a:bodyPr>
            <a:normAutofit/>
          </a:bodyPr>
          <a:lstStyle/>
          <a:p>
            <a:pPr marL="0" indent="0">
              <a:lnSpc>
                <a:spcPct val="100000"/>
              </a:lnSpc>
              <a:buNone/>
            </a:pPr>
            <a:r>
              <a:rPr lang="en-US" b="1" dirty="0"/>
              <a:t>ESSERF Expenditures</a:t>
            </a:r>
          </a:p>
          <a:p>
            <a:pPr marL="0" indent="0">
              <a:lnSpc>
                <a:spcPct val="100000"/>
              </a:lnSpc>
              <a:buNone/>
            </a:pPr>
            <a:endParaRPr lang="en-US" dirty="0"/>
          </a:p>
          <a:p>
            <a:pPr marL="0" indent="0">
              <a:buNone/>
            </a:pPr>
            <a:r>
              <a:rPr lang="en-US" dirty="0"/>
              <a:t>Allowable ESSERF expenditures should be coded to </a:t>
            </a:r>
          </a:p>
          <a:p>
            <a:pPr marL="0" indent="0">
              <a:buNone/>
            </a:pPr>
            <a:endParaRPr lang="en-US" dirty="0"/>
          </a:p>
          <a:p>
            <a:pPr lvl="2"/>
            <a:r>
              <a:rPr lang="en-US" sz="2800" dirty="0"/>
              <a:t>Program 76</a:t>
            </a:r>
          </a:p>
          <a:p>
            <a:pPr lvl="2"/>
            <a:r>
              <a:rPr lang="en-US" sz="2800" dirty="0"/>
              <a:t>Program 97</a:t>
            </a:r>
          </a:p>
          <a:p>
            <a:pPr lvl="2"/>
            <a:r>
              <a:rPr lang="en-US" sz="2800" dirty="0"/>
              <a:t>Any Non-Federal Program  </a:t>
            </a:r>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1416238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ESSERF Claims </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lvl="0">
              <a:lnSpc>
                <a:spcPct val="120000"/>
              </a:lnSpc>
            </a:pPr>
            <a:r>
              <a:rPr lang="en-US" dirty="0"/>
              <a:t>Districts should account for and report </a:t>
            </a:r>
            <a:r>
              <a:rPr lang="en-US" b="1" dirty="0"/>
              <a:t>ALL</a:t>
            </a:r>
            <a:r>
              <a:rPr lang="en-US" dirty="0"/>
              <a:t> school district expenditures in the same fashion as you would under normal operating conditions.  </a:t>
            </a:r>
          </a:p>
          <a:p>
            <a:pPr marL="0" lvl="0" indent="0">
              <a:lnSpc>
                <a:spcPct val="120000"/>
              </a:lnSpc>
              <a:buNone/>
            </a:pPr>
            <a:endParaRPr lang="en-US" sz="1400" dirty="0"/>
          </a:p>
          <a:p>
            <a:pPr lvl="0">
              <a:lnSpc>
                <a:spcPct val="120000"/>
              </a:lnSpc>
            </a:pPr>
            <a:r>
              <a:rPr lang="en-US" dirty="0"/>
              <a:t>If the costs are allowable items for reimbursement under ESSERF, the district should create and use a district-specific accounting identifier for COVID/ESSERF. </a:t>
            </a:r>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56320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ESSERF Claims </a:t>
            </a:r>
            <a:endParaRPr lang="en-US" dirty="0"/>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lvl="0">
              <a:lnSpc>
                <a:spcPct val="120000"/>
              </a:lnSpc>
            </a:pPr>
            <a:r>
              <a:rPr lang="en-US" dirty="0"/>
              <a:t>COVID/ESSERF expenditures are not Program-specific, but the district needs to identify these costs uniquely.  </a:t>
            </a:r>
          </a:p>
          <a:p>
            <a:pPr>
              <a:lnSpc>
                <a:spcPct val="120000"/>
              </a:lnSpc>
            </a:pPr>
            <a:r>
              <a:rPr lang="en-US" dirty="0"/>
              <a:t>In iGrants: the ESSERF expenditure claim matrix is “Program 00”. </a:t>
            </a:r>
          </a:p>
          <a:p>
            <a:pPr>
              <a:lnSpc>
                <a:spcPct val="120000"/>
              </a:lnSpc>
            </a:pPr>
            <a:r>
              <a:rPr lang="en-US" dirty="0"/>
              <a:t>Program 00 is not in the Chart of Accounts (COA)</a:t>
            </a:r>
          </a:p>
          <a:p>
            <a:pPr>
              <a:lnSpc>
                <a:spcPct val="120000"/>
              </a:lnSpc>
            </a:pPr>
            <a:r>
              <a:rPr lang="en-US" dirty="0"/>
              <a:t>Program 00 will not be added to the COA. </a:t>
            </a:r>
          </a:p>
          <a:p>
            <a:pPr lvl="0">
              <a:lnSpc>
                <a:spcPct val="120000"/>
              </a:lnSpc>
            </a:pPr>
            <a:endParaRPr lang="en-US"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4111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ESSERF Claims </a:t>
            </a:r>
            <a:endParaRPr lang="en-US" dirty="0"/>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20000"/>
              </a:lnSpc>
            </a:pPr>
            <a:r>
              <a:rPr lang="en-US" dirty="0"/>
              <a:t>In iGrants: the ESSERF expenditure matrix does not use programs codes; it only uses Activities and Objects.  </a:t>
            </a:r>
          </a:p>
          <a:p>
            <a:pPr>
              <a:lnSpc>
                <a:spcPct val="120000"/>
              </a:lnSpc>
            </a:pPr>
            <a:r>
              <a:rPr lang="en-US" dirty="0"/>
              <a:t>iGrants expenditure matrices do not use NCES Codes. </a:t>
            </a:r>
          </a:p>
          <a:p>
            <a:pPr>
              <a:lnSpc>
                <a:spcPct val="120000"/>
              </a:lnSpc>
            </a:pPr>
            <a:r>
              <a:rPr lang="en-US" dirty="0"/>
              <a:t>If the district was claiming COVID/ESSERF expenditures from Program 01, Activity 27, Object Code 7 (</a:t>
            </a:r>
            <a:r>
              <a:rPr lang="en-US" b="1" dirty="0"/>
              <a:t>01</a:t>
            </a:r>
            <a:r>
              <a:rPr lang="en-US" dirty="0"/>
              <a:t>-27-7) and claiming other expenditures from </a:t>
            </a:r>
            <a:r>
              <a:rPr lang="en-US" b="1" dirty="0"/>
              <a:t>02</a:t>
            </a:r>
            <a:r>
              <a:rPr lang="en-US" dirty="0"/>
              <a:t>-27-7:  </a:t>
            </a:r>
          </a:p>
          <a:p>
            <a:pPr>
              <a:lnSpc>
                <a:spcPct val="120000"/>
              </a:lnSpc>
            </a:pPr>
            <a:r>
              <a:rPr lang="en-US" dirty="0"/>
              <a:t>Both expenditures would be claimed under “27-7”. </a:t>
            </a:r>
          </a:p>
          <a:p>
            <a:pPr>
              <a:lnSpc>
                <a:spcPct val="100000"/>
              </a:lnSpc>
            </a:pPr>
            <a:endParaRPr lang="en-US" dirty="0"/>
          </a:p>
          <a:p>
            <a:pPr>
              <a:lnSpc>
                <a:spcPct val="120000"/>
              </a:lnSpc>
            </a:pPr>
            <a:endParaRPr lang="en-US"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08492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871539" y="692726"/>
            <a:ext cx="10358436" cy="2867891"/>
          </a:xfrm>
        </p:spPr>
        <p:txBody>
          <a:bodyPr anchor="b">
            <a:normAutofit/>
          </a:bodyPr>
          <a:lstStyle/>
          <a:p>
            <a:pPr>
              <a:lnSpc>
                <a:spcPct val="100000"/>
              </a:lnSpc>
            </a:pPr>
            <a:r>
              <a:rPr lang="en-US" dirty="0">
                <a:solidFill>
                  <a:schemeClr val="tx2">
                    <a:lumMod val="50000"/>
                  </a:schemeClr>
                </a:solidFill>
              </a:rPr>
              <a:t>WASBO Year-End</a:t>
            </a:r>
            <a:br>
              <a:rPr lang="en-US" dirty="0">
                <a:solidFill>
                  <a:schemeClr val="tx2">
                    <a:lumMod val="50000"/>
                  </a:schemeClr>
                </a:solidFill>
              </a:rPr>
            </a:br>
            <a:r>
              <a:rPr lang="en-US" dirty="0">
                <a:solidFill>
                  <a:schemeClr val="tx2">
                    <a:lumMod val="50000"/>
                  </a:schemeClr>
                </a:solidFill>
              </a:rPr>
              <a:t>Workshop</a:t>
            </a:r>
            <a:endParaRPr lang="en-US" dirty="0"/>
          </a:p>
        </p:txBody>
      </p:sp>
      <p:sp>
        <p:nvSpPr>
          <p:cNvPr id="23" name="Subtitle 22"/>
          <p:cNvSpPr>
            <a:spLocks noGrp="1"/>
          </p:cNvSpPr>
          <p:nvPr>
            <p:ph type="subTitle" idx="1"/>
          </p:nvPr>
        </p:nvSpPr>
        <p:spPr>
          <a:xfrm>
            <a:off x="1524000" y="3714750"/>
            <a:ext cx="9144000" cy="2436667"/>
          </a:xfrm>
        </p:spPr>
        <p:txBody>
          <a:bodyPr anchor="t">
            <a:normAutofit/>
          </a:bodyPr>
          <a:lstStyle/>
          <a:p>
            <a:r>
              <a:rPr lang="en-US" sz="5400" dirty="0">
                <a:solidFill>
                  <a:schemeClr val="tx2">
                    <a:lumMod val="50000"/>
                  </a:schemeClr>
                </a:solidFill>
              </a:rPr>
              <a:t>August 25, 2020</a:t>
            </a:r>
            <a:endParaRPr lang="en-US" sz="5400" dirty="0"/>
          </a:p>
        </p:txBody>
      </p:sp>
      <p:sp>
        <p:nvSpPr>
          <p:cNvPr id="5" name="Date Placeholder 4"/>
          <p:cNvSpPr>
            <a:spLocks noGrp="1"/>
          </p:cNvSpPr>
          <p:nvPr>
            <p:ph type="dt" sz="half" idx="10"/>
          </p:nvPr>
        </p:nvSpPr>
        <p:spPr/>
        <p:txBody>
          <a:bodyPr/>
          <a:lstStyle/>
          <a:p>
            <a:pPr algn="ctr"/>
            <a:r>
              <a:rPr lang="en-US"/>
              <a:t>| August 2020 |</a:t>
            </a:r>
            <a:endParaRPr lang="en-US" dirty="0"/>
          </a:p>
        </p:txBody>
      </p:sp>
      <p:sp>
        <p:nvSpPr>
          <p:cNvPr id="6" name="Footer Placeholder 5"/>
          <p:cNvSpPr>
            <a:spLocks noGrp="1"/>
          </p:cNvSpPr>
          <p:nvPr>
            <p:ph type="ftr" sz="quarter" idx="3"/>
          </p:nvPr>
        </p:nvSpPr>
        <p:spPr/>
        <p:txBody>
          <a:bodyPr/>
          <a:lstStyle/>
          <a:p>
            <a:pPr algn="r"/>
            <a:r>
              <a:rPr lang="en-US"/>
              <a:t>OSPI | SAFS | Year End Update</a:t>
            </a:r>
            <a:endParaRPr lang="en-US" dirty="0"/>
          </a:p>
        </p:txBody>
      </p:sp>
      <p:sp>
        <p:nvSpPr>
          <p:cNvPr id="7" name="Slide Number Placeholder 6"/>
          <p:cNvSpPr>
            <a:spLocks noGrp="1"/>
          </p:cNvSpPr>
          <p:nvPr>
            <p:ph type="sldNum" sz="quarter" idx="4"/>
          </p:nvPr>
        </p:nvSpPr>
        <p:spPr/>
        <p:txBody>
          <a:bodyPr/>
          <a:lstStyle/>
          <a:p>
            <a:fld id="{65248FEF-978F-4B24-93F3-B987601DAD06}" type="slidenum">
              <a:rPr lang="en-US" smtClean="0"/>
              <a:pPr/>
              <a:t>2</a:t>
            </a:fld>
            <a:endParaRPr lang="en-US"/>
          </a:p>
        </p:txBody>
      </p:sp>
    </p:spTree>
    <p:extLst>
      <p:ext uri="{BB962C8B-B14F-4D97-AF65-F5344CB8AC3E}">
        <p14:creationId xmlns:p14="http://schemas.microsoft.com/office/powerpoint/2010/main" val="6350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ESSERF Claims </a:t>
            </a:r>
            <a:endParaRPr lang="en-US" dirty="0"/>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20000"/>
              </a:lnSpc>
            </a:pPr>
            <a:r>
              <a:rPr lang="en-US" b="1" dirty="0"/>
              <a:t>LOST REVENUE:</a:t>
            </a:r>
            <a:r>
              <a:rPr lang="en-US" dirty="0"/>
              <a:t>  </a:t>
            </a:r>
          </a:p>
          <a:p>
            <a:pPr>
              <a:lnSpc>
                <a:spcPct val="100000"/>
              </a:lnSpc>
            </a:pPr>
            <a:r>
              <a:rPr lang="en-US" dirty="0"/>
              <a:t>Use </a:t>
            </a:r>
            <a:r>
              <a:rPr lang="en-US" dirty="0">
                <a:solidFill>
                  <a:srgbClr val="FF0000"/>
                </a:solidFill>
              </a:rPr>
              <a:t>Activity 44, Object Code 9 </a:t>
            </a:r>
            <a:r>
              <a:rPr lang="en-US" dirty="0"/>
              <a:t>to budget and claim lost revenue in the Food Service program. </a:t>
            </a:r>
          </a:p>
          <a:p>
            <a:pPr>
              <a:lnSpc>
                <a:spcPct val="100000"/>
              </a:lnSpc>
            </a:pPr>
            <a:r>
              <a:rPr lang="en-US" dirty="0"/>
              <a:t>Use </a:t>
            </a:r>
            <a:r>
              <a:rPr lang="en-US" dirty="0">
                <a:solidFill>
                  <a:srgbClr val="FF0000"/>
                </a:solidFill>
              </a:rPr>
              <a:t>Activity 91, Object Code 9 </a:t>
            </a:r>
            <a:r>
              <a:rPr lang="en-US" dirty="0"/>
              <a:t>to budget and claim lost revenue in the Child Care program. </a:t>
            </a:r>
          </a:p>
          <a:p>
            <a:pPr marL="0" indent="0">
              <a:lnSpc>
                <a:spcPct val="100000"/>
              </a:lnSpc>
              <a:buNone/>
            </a:pPr>
            <a:endParaRPr lang="en-US" dirty="0"/>
          </a:p>
          <a:p>
            <a:pPr>
              <a:lnSpc>
                <a:spcPct val="120000"/>
              </a:lnSpc>
            </a:pPr>
            <a:endParaRPr lang="en-US"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044259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ESSERF Claims </a:t>
            </a:r>
            <a:endParaRPr lang="en-US" b="1" dirty="0"/>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lvl="0">
              <a:lnSpc>
                <a:spcPct val="100000"/>
              </a:lnSpc>
            </a:pPr>
            <a:r>
              <a:rPr lang="en-US" dirty="0"/>
              <a:t>ESSERF revenues is 6176-Targeted Assistance ESSER. </a:t>
            </a:r>
          </a:p>
          <a:p>
            <a:pPr lvl="0">
              <a:lnSpc>
                <a:spcPct val="100000"/>
              </a:lnSpc>
            </a:pPr>
            <a:r>
              <a:rPr lang="en-US" dirty="0"/>
              <a:t>CFDA Number: 84.425D</a:t>
            </a:r>
          </a:p>
          <a:p>
            <a:pPr lvl="0">
              <a:lnSpc>
                <a:spcPct val="100000"/>
              </a:lnSpc>
            </a:pPr>
            <a:r>
              <a:rPr lang="en-US" dirty="0"/>
              <a:t>Report on the SEFA </a:t>
            </a:r>
          </a:p>
          <a:p>
            <a:pPr marL="0" lvl="0" indent="0">
              <a:lnSpc>
                <a:spcPct val="100000"/>
              </a:lnSpc>
              <a:buNone/>
            </a:pPr>
            <a:endParaRPr lang="en-US" sz="1400" dirty="0"/>
          </a:p>
          <a:p>
            <a:pPr lvl="0">
              <a:lnSpc>
                <a:spcPct val="100000"/>
              </a:lnSpc>
            </a:pPr>
            <a:r>
              <a:rPr lang="en-US" dirty="0"/>
              <a:t>It should be presumed that the single-audit evidence of expenditures will be an expenditure report based on the district-specific accounting identifier.</a:t>
            </a:r>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74395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pPr>
              <a:lnSpc>
                <a:spcPct val="100000"/>
              </a:lnSpc>
            </a:pPr>
            <a:r>
              <a:rPr lang="en-US" dirty="0"/>
              <a:t>Poll Question #4:</a:t>
            </a: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690689"/>
            <a:ext cx="10515600" cy="4390798"/>
          </a:xfrm>
        </p:spPr>
        <p:txBody>
          <a:bodyPr>
            <a:normAutofit lnSpcReduction="10000"/>
          </a:bodyPr>
          <a:lstStyle/>
          <a:p>
            <a:pPr marL="0" indent="0">
              <a:lnSpc>
                <a:spcPct val="100000"/>
              </a:lnSpc>
              <a:buNone/>
            </a:pPr>
            <a:r>
              <a:rPr lang="en-US" b="1" dirty="0"/>
              <a:t>Food Service Program 2019–20</a:t>
            </a:r>
          </a:p>
          <a:p>
            <a:pPr marL="0" indent="0">
              <a:lnSpc>
                <a:spcPct val="100000"/>
              </a:lnSpc>
              <a:buNone/>
            </a:pPr>
            <a:r>
              <a:rPr lang="en-US" dirty="0"/>
              <a:t>During 2019–20: transportation expenditures for meal deliveries should be charged to</a:t>
            </a:r>
          </a:p>
          <a:p>
            <a:pPr marL="0" indent="0">
              <a:lnSpc>
                <a:spcPct val="100000"/>
              </a:lnSpc>
              <a:buNone/>
            </a:pPr>
            <a:endParaRPr lang="en-US" dirty="0"/>
          </a:p>
          <a:p>
            <a:pPr lvl="2">
              <a:lnSpc>
                <a:spcPct val="100000"/>
              </a:lnSpc>
            </a:pPr>
            <a:r>
              <a:rPr lang="en-US" sz="2800" dirty="0"/>
              <a:t>Program 76</a:t>
            </a:r>
          </a:p>
          <a:p>
            <a:pPr lvl="2">
              <a:lnSpc>
                <a:spcPct val="100000"/>
              </a:lnSpc>
            </a:pPr>
            <a:r>
              <a:rPr lang="en-US" sz="2800" dirty="0"/>
              <a:t>Program 97</a:t>
            </a:r>
          </a:p>
          <a:p>
            <a:pPr lvl="2">
              <a:lnSpc>
                <a:spcPct val="100000"/>
              </a:lnSpc>
            </a:pPr>
            <a:r>
              <a:rPr lang="en-US" sz="2800" dirty="0"/>
              <a:t>Program 98</a:t>
            </a:r>
          </a:p>
          <a:p>
            <a:pPr lvl="2">
              <a:lnSpc>
                <a:spcPct val="100000"/>
              </a:lnSpc>
            </a:pPr>
            <a:r>
              <a:rPr lang="en-US" sz="2800" dirty="0"/>
              <a:t>Program 99</a:t>
            </a:r>
          </a:p>
          <a:p>
            <a:pPr marL="0" indent="0">
              <a:lnSpc>
                <a:spcPct val="100000"/>
              </a:lnSpc>
              <a:buNone/>
            </a:pPr>
            <a:r>
              <a:rPr lang="en-US" dirty="0"/>
              <a:t> </a:t>
            </a:r>
          </a:p>
          <a:p>
            <a:pPr marL="0" indent="0">
              <a:lnSpc>
                <a:spcPct val="100000"/>
              </a:lnSpc>
              <a:buNone/>
            </a:pPr>
            <a:endParaRPr lang="en-US" dirty="0"/>
          </a:p>
          <a:p>
            <a:pPr>
              <a:lnSpc>
                <a:spcPct val="100000"/>
              </a:lnSpc>
            </a:pPr>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368306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Food Service Program 98</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00000"/>
              </a:lnSpc>
            </a:pPr>
            <a:r>
              <a:rPr lang="en-US" dirty="0"/>
              <a:t>During the period of distance learning: meal services are not COVID-related. The school district would have provided meals during regular school operations.</a:t>
            </a:r>
          </a:p>
          <a:p>
            <a:pPr>
              <a:lnSpc>
                <a:spcPct val="100000"/>
              </a:lnSpc>
            </a:pPr>
            <a:r>
              <a:rPr lang="en-US" dirty="0"/>
              <a:t>If you were receiving the emergency meals reimbursements in Revenue 6189: </a:t>
            </a:r>
          </a:p>
          <a:p>
            <a:pPr>
              <a:lnSpc>
                <a:spcPct val="100000"/>
              </a:lnSpc>
            </a:pPr>
            <a:r>
              <a:rPr lang="en-US" dirty="0"/>
              <a:t>Use Program 98 for all food service expenditures associated with the meal programs that were provided from March to end of school in June.</a:t>
            </a:r>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26053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Food Service Program 98</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10000"/>
              </a:lnSpc>
            </a:pPr>
            <a:r>
              <a:rPr lang="en-US" dirty="0"/>
              <a:t>When you know your meal claim reimbursement, you make an Adjusting Journal Entry to transfer a </a:t>
            </a:r>
            <a:r>
              <a:rPr lang="en-US" b="1" dirty="0"/>
              <a:t>matching </a:t>
            </a:r>
            <a:r>
              <a:rPr lang="en-US" dirty="0"/>
              <a:t>cost to Program 89. (Debit/Credit transfer process: CR 98-49-1 to DR 89-44-0).  </a:t>
            </a:r>
          </a:p>
          <a:p>
            <a:pPr>
              <a:lnSpc>
                <a:spcPct val="110000"/>
              </a:lnSpc>
            </a:pPr>
            <a:r>
              <a:rPr lang="en-US" dirty="0"/>
              <a:t>Program 98 keeps the </a:t>
            </a:r>
            <a:r>
              <a:rPr lang="en-US" b="1" dirty="0"/>
              <a:t>excess costs</a:t>
            </a:r>
            <a:r>
              <a:rPr lang="en-US" dirty="0"/>
              <a:t> of providing meals.</a:t>
            </a:r>
          </a:p>
          <a:p>
            <a:pPr lvl="1">
              <a:lnSpc>
                <a:spcPct val="110000"/>
              </a:lnSpc>
            </a:pPr>
            <a:r>
              <a:rPr lang="en-US" sz="2600" i="1" dirty="0"/>
              <a:t>If the monthly cost to provide meals is $30,000, but your monthly meal claim reimbursement is only $25,000, you only want to move $25,000 from Program 98 to 89 to match the revenue you received.  The excess cost of $5,000 stays in Program 98.  </a:t>
            </a:r>
          </a:p>
          <a:p>
            <a:endParaRPr lang="en-US"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54177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Food Service Program 98</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00000"/>
              </a:lnSpc>
            </a:pPr>
            <a:r>
              <a:rPr lang="en-US" dirty="0"/>
              <a:t>What you are stating is: we had to use $5,000 in non-federal resources to support the food service program. </a:t>
            </a:r>
          </a:p>
          <a:p>
            <a:pPr>
              <a:lnSpc>
                <a:spcPct val="100000"/>
              </a:lnSpc>
            </a:pPr>
            <a:r>
              <a:rPr lang="en-US" dirty="0"/>
              <a:t>That doesn’t happen if you move the entire $30,000 from Program 98 to Program 89. </a:t>
            </a:r>
          </a:p>
          <a:p>
            <a:pPr>
              <a:lnSpc>
                <a:spcPct val="100000"/>
              </a:lnSpc>
            </a:pPr>
            <a:r>
              <a:rPr lang="en-US" dirty="0"/>
              <a:t>Another benefit to the district by coding all food service-related expenditures in Program 98 from the beginning is: </a:t>
            </a:r>
          </a:p>
          <a:p>
            <a:pPr lvl="1">
              <a:lnSpc>
                <a:spcPct val="100000"/>
              </a:lnSpc>
              <a:buFont typeface="Wingdings" panose="05000000000000000000" pitchFamily="2" charset="2"/>
              <a:buChar char="ü"/>
            </a:pPr>
            <a:r>
              <a:rPr lang="en-US" sz="2800" dirty="0"/>
              <a:t>The district can see the actual costs of all food services in the one program.</a:t>
            </a:r>
          </a:p>
          <a:p>
            <a:endParaRPr lang="en-US"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11043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Food Service Program 98</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00000"/>
              </a:lnSpc>
            </a:pPr>
            <a:r>
              <a:rPr lang="en-US" dirty="0"/>
              <a:t>Guidance that is a best practice</a:t>
            </a:r>
          </a:p>
          <a:p>
            <a:pPr>
              <a:lnSpc>
                <a:spcPct val="100000"/>
              </a:lnSpc>
            </a:pPr>
            <a:r>
              <a:rPr lang="en-US" dirty="0"/>
              <a:t>Districts should account for and report </a:t>
            </a:r>
            <a:r>
              <a:rPr lang="en-US" b="1" dirty="0"/>
              <a:t>ALL</a:t>
            </a:r>
            <a:r>
              <a:rPr lang="en-US" dirty="0"/>
              <a:t> school district expenditures in the same fashion as you would under normal operating conditions.  </a:t>
            </a:r>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23751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Food Service Program 98</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00000"/>
              </a:lnSpc>
            </a:pPr>
            <a:r>
              <a:rPr lang="en-US" dirty="0"/>
              <a:t>Program 98 cannot be used to pay staff if they are not providing meaningful work in the food services program. </a:t>
            </a:r>
          </a:p>
          <a:p>
            <a:pPr>
              <a:lnSpc>
                <a:spcPct val="100000"/>
              </a:lnSpc>
            </a:pPr>
            <a:r>
              <a:rPr lang="en-US" dirty="0"/>
              <a:t>If the district was paying lunch staff that were not providing meaningful work, you must DR/CR these costs out of Program 98 to Program 89. </a:t>
            </a:r>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3014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Food Service Program 98</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a:lnSpc>
                <a:spcPct val="100000"/>
              </a:lnSpc>
            </a:pPr>
            <a:r>
              <a:rPr lang="en-US" dirty="0"/>
              <a:t>Staff cost (not providing meaningful work) can be claimed on the ESSERF grant if you wished.</a:t>
            </a:r>
          </a:p>
          <a:p>
            <a:pPr lvl="1">
              <a:lnSpc>
                <a:spcPct val="100000"/>
              </a:lnSpc>
            </a:pPr>
            <a:r>
              <a:rPr lang="en-US" sz="2800" i="1" dirty="0"/>
              <a:t>Other activities that are necessary to maintain the operation of and continuity of services in local educational agencies and continuing to employ existing staff of the local educational agency (for example, childcare and nutrition services). </a:t>
            </a:r>
          </a:p>
          <a:p>
            <a:pPr>
              <a:lnSpc>
                <a:spcPct val="100000"/>
              </a:lnSpc>
            </a:pPr>
            <a:r>
              <a:rPr lang="en-US" dirty="0"/>
              <a:t>This is a federal grant: Time and Effort reporting may apply.</a:t>
            </a:r>
          </a:p>
          <a:p>
            <a:pPr>
              <a:lnSpc>
                <a:spcPct val="110000"/>
              </a:lnSpc>
            </a:pPr>
            <a:endParaRPr lang="en-US" sz="2800"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8932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Transportation Program 99</a:t>
            </a:r>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marL="0" indent="0">
              <a:lnSpc>
                <a:spcPct val="100000"/>
              </a:lnSpc>
              <a:buNone/>
            </a:pPr>
            <a:r>
              <a:rPr lang="en-US" b="1" dirty="0"/>
              <a:t>For 2019–20</a:t>
            </a:r>
            <a:r>
              <a:rPr lang="en-US" dirty="0"/>
              <a:t>:</a:t>
            </a:r>
          </a:p>
          <a:p>
            <a:pPr>
              <a:lnSpc>
                <a:spcPct val="100000"/>
              </a:lnSpc>
            </a:pPr>
            <a:r>
              <a:rPr lang="en-US" dirty="0"/>
              <a:t>All transportation services (for meal delivery and instructional support to students) during the period of school closure stay in program 99 and are an allowable use of the Rev 4199 resources.</a:t>
            </a:r>
          </a:p>
          <a:p>
            <a:pPr marL="0" indent="0">
              <a:lnSpc>
                <a:spcPct val="100000"/>
              </a:lnSpc>
              <a:buNone/>
            </a:pPr>
            <a:endParaRPr lang="en-US" sz="1400" dirty="0"/>
          </a:p>
          <a:p>
            <a:pPr lvl="0">
              <a:lnSpc>
                <a:spcPct val="100000"/>
              </a:lnSpc>
            </a:pPr>
            <a:r>
              <a:rPr lang="en-US" dirty="0"/>
              <a:t>If buses are used to provide other transportation services during the summer period:</a:t>
            </a:r>
          </a:p>
          <a:p>
            <a:pPr lvl="1">
              <a:lnSpc>
                <a:spcPct val="100000"/>
              </a:lnSpc>
            </a:pPr>
            <a:r>
              <a:rPr lang="en-US" sz="2800" dirty="0"/>
              <a:t>All trip costs must be charged to the programs utilizing the services. </a:t>
            </a:r>
          </a:p>
          <a:p>
            <a:pPr>
              <a:lnSpc>
                <a:spcPct val="110000"/>
              </a:lnSpc>
            </a:pPr>
            <a:endParaRPr lang="en-US" sz="2800"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93400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WASBO Year-End Workshop</a:t>
            </a:r>
          </a:p>
        </p:txBody>
      </p:sp>
      <p:sp>
        <p:nvSpPr>
          <p:cNvPr id="5" name="Content Placeholder 4"/>
          <p:cNvSpPr>
            <a:spLocks noGrp="1"/>
          </p:cNvSpPr>
          <p:nvPr>
            <p:ph idx="1"/>
          </p:nvPr>
        </p:nvSpPr>
        <p:spPr/>
        <p:txBody>
          <a:bodyPr>
            <a:normAutofit/>
          </a:bodyPr>
          <a:lstStyle/>
          <a:p>
            <a:pPr marL="0" indent="0">
              <a:lnSpc>
                <a:spcPct val="100000"/>
              </a:lnSpc>
              <a:buNone/>
              <a:defRPr/>
            </a:pPr>
            <a:r>
              <a:rPr lang="en-US" sz="3600" dirty="0">
                <a:latin typeface="Segoe UI" panose="020B0502040204020203" pitchFamily="34" charset="0"/>
                <a:cs typeface="Segoe UI" panose="020B0502040204020203" pitchFamily="34" charset="0"/>
              </a:rPr>
              <a:t>Agenda</a:t>
            </a:r>
          </a:p>
          <a:p>
            <a:pPr lvl="4">
              <a:lnSpc>
                <a:spcPct val="100000"/>
              </a:lnSpc>
              <a:defRPr/>
            </a:pPr>
            <a:r>
              <a:rPr lang="en-US" sz="2800" dirty="0">
                <a:latin typeface="Segoe UI" panose="020B0502040204020203" pitchFamily="34" charset="0"/>
                <a:cs typeface="Segoe UI" panose="020B0502040204020203" pitchFamily="34" charset="0"/>
              </a:rPr>
              <a:t>Year End Accounting Tools</a:t>
            </a:r>
          </a:p>
          <a:p>
            <a:pPr lvl="4">
              <a:lnSpc>
                <a:spcPct val="100000"/>
              </a:lnSpc>
              <a:defRPr/>
            </a:pPr>
            <a:r>
              <a:rPr lang="en-US" sz="2800" dirty="0">
                <a:latin typeface="Segoe UI" panose="020B0502040204020203" pitchFamily="34" charset="0"/>
                <a:cs typeface="Segoe UI" panose="020B0502040204020203" pitchFamily="34" charset="0"/>
              </a:rPr>
              <a:t>ESSERF Claims </a:t>
            </a:r>
          </a:p>
          <a:p>
            <a:pPr lvl="4">
              <a:lnSpc>
                <a:spcPct val="100000"/>
              </a:lnSpc>
              <a:defRPr/>
            </a:pPr>
            <a:r>
              <a:rPr lang="en-US" sz="2800" dirty="0">
                <a:latin typeface="Segoe UI" panose="020B0502040204020203" pitchFamily="34" charset="0"/>
                <a:cs typeface="Segoe UI" panose="020B0502040204020203" pitchFamily="34" charset="0"/>
              </a:rPr>
              <a:t>Food Service Program 98</a:t>
            </a:r>
          </a:p>
          <a:p>
            <a:pPr lvl="4">
              <a:lnSpc>
                <a:spcPct val="100000"/>
              </a:lnSpc>
              <a:defRPr/>
            </a:pPr>
            <a:r>
              <a:rPr lang="en-US" sz="2800" dirty="0">
                <a:latin typeface="Segoe UI" panose="020B0502040204020203" pitchFamily="34" charset="0"/>
                <a:cs typeface="Segoe UI" panose="020B0502040204020203" pitchFamily="34" charset="0"/>
              </a:rPr>
              <a:t>Transportation Program 99</a:t>
            </a:r>
          </a:p>
          <a:p>
            <a:pPr lvl="4">
              <a:lnSpc>
                <a:spcPct val="100000"/>
              </a:lnSpc>
              <a:defRPr/>
            </a:pPr>
            <a:r>
              <a:rPr lang="en-US" sz="2800" dirty="0">
                <a:latin typeface="Segoe UI" panose="020B0502040204020203" pitchFamily="34" charset="0"/>
                <a:cs typeface="Segoe UI" panose="020B0502040204020203" pitchFamily="34" charset="0"/>
              </a:rPr>
              <a:t>NCES Codes </a:t>
            </a:r>
          </a:p>
          <a:p>
            <a:pPr lvl="4">
              <a:lnSpc>
                <a:spcPct val="100000"/>
              </a:lnSpc>
              <a:defRPr/>
            </a:pPr>
            <a:r>
              <a:rPr lang="en-US" sz="2800" dirty="0">
                <a:latin typeface="Segoe UI" panose="020B0502040204020203" pitchFamily="34" charset="0"/>
                <a:cs typeface="Segoe UI" panose="020B0502040204020203" pitchFamily="34" charset="0"/>
              </a:rPr>
              <a:t>Future Accounting Guidance</a:t>
            </a:r>
            <a:endParaRPr lang="en-US" sz="3600" dirty="0">
              <a:latin typeface="Segoe UI" panose="020B0502040204020203" pitchFamily="34" charset="0"/>
              <a:cs typeface="Segoe UI" panose="020B0502040204020203" pitchFamily="34" charset="0"/>
            </a:endParaRPr>
          </a:p>
          <a:p>
            <a:pPr marL="0" indent="0" fontAlgn="base">
              <a:buNone/>
            </a:pPr>
            <a:endParaRPr lang="en-US" dirty="0"/>
          </a:p>
        </p:txBody>
      </p:sp>
      <p:sp>
        <p:nvSpPr>
          <p:cNvPr id="7" name="Date Placeholder 6"/>
          <p:cNvSpPr>
            <a:spLocks noGrp="1"/>
          </p:cNvSpPr>
          <p:nvPr>
            <p:ph type="dt" sz="half" idx="10"/>
          </p:nvPr>
        </p:nvSpPr>
        <p:spPr>
          <a:xfrm>
            <a:off x="9309783" y="6253532"/>
            <a:ext cx="1531571" cy="365125"/>
          </a:xfrm>
        </p:spPr>
        <p:txBody>
          <a:bodyPr/>
          <a:lstStyle/>
          <a:p>
            <a:pPr algn="ctr"/>
            <a:r>
              <a:rPr lang="en-US"/>
              <a:t>| August 2020 |</a:t>
            </a:r>
            <a:endParaRPr lang="en-US" dirty="0"/>
          </a:p>
        </p:txBody>
      </p:sp>
      <p:sp>
        <p:nvSpPr>
          <p:cNvPr id="8" name="Footer Placeholder 7"/>
          <p:cNvSpPr>
            <a:spLocks noGrp="1"/>
          </p:cNvSpPr>
          <p:nvPr>
            <p:ph type="ftr" sz="quarter" idx="11"/>
          </p:nvPr>
        </p:nvSpPr>
        <p:spPr>
          <a:xfrm>
            <a:off x="3550596" y="6253532"/>
            <a:ext cx="5817555" cy="365125"/>
          </a:xfrm>
        </p:spPr>
        <p:txBody>
          <a:bodyPr/>
          <a:lstStyle/>
          <a:p>
            <a:pPr algn="r"/>
            <a:r>
              <a:rPr lang="en-US" dirty="0"/>
              <a:t>OSPI | SAFS | Year End Update</a:t>
            </a:r>
          </a:p>
        </p:txBody>
      </p:sp>
      <p:sp>
        <p:nvSpPr>
          <p:cNvPr id="9" name="Slide Number Placeholder 8"/>
          <p:cNvSpPr>
            <a:spLocks noGrp="1"/>
          </p:cNvSpPr>
          <p:nvPr>
            <p:ph type="sldNum" sz="quarter" idx="12"/>
          </p:nvPr>
        </p:nvSpPr>
        <p:spPr>
          <a:xfrm>
            <a:off x="10709328" y="6253532"/>
            <a:ext cx="644471" cy="365125"/>
          </a:xfrm>
        </p:spPr>
        <p:txBody>
          <a:bodyPr/>
          <a:lstStyle/>
          <a:p>
            <a:fld id="{65248FEF-978F-4B24-93F3-B987601DAD06}" type="slidenum">
              <a:rPr lang="en-US" smtClean="0"/>
              <a:pPr/>
              <a:t>3</a:t>
            </a:fld>
            <a:endParaRPr lang="en-US" dirty="0"/>
          </a:p>
        </p:txBody>
      </p:sp>
    </p:spTree>
    <p:extLst>
      <p:ext uri="{BB962C8B-B14F-4D97-AF65-F5344CB8AC3E}">
        <p14:creationId xmlns:p14="http://schemas.microsoft.com/office/powerpoint/2010/main" val="2135235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850F6-3609-4EEE-A155-233165F82C26}"/>
              </a:ext>
            </a:extLst>
          </p:cNvPr>
          <p:cNvSpPr>
            <a:spLocks noGrp="1"/>
          </p:cNvSpPr>
          <p:nvPr>
            <p:ph type="title"/>
          </p:nvPr>
        </p:nvSpPr>
        <p:spPr/>
        <p:txBody>
          <a:bodyPr/>
          <a:lstStyle/>
          <a:p>
            <a:r>
              <a:rPr lang="en-US" dirty="0">
                <a:solidFill>
                  <a:srgbClr val="FF0000"/>
                </a:solidFill>
              </a:rPr>
              <a:t>Transportation Program 99</a:t>
            </a:r>
            <a:endParaRPr lang="en-US" b="1" dirty="0"/>
          </a:p>
        </p:txBody>
      </p:sp>
      <p:sp>
        <p:nvSpPr>
          <p:cNvPr id="5" name="Content Placeholder 4">
            <a:extLst>
              <a:ext uri="{FF2B5EF4-FFF2-40B4-BE49-F238E27FC236}">
                <a16:creationId xmlns:a16="http://schemas.microsoft.com/office/drawing/2014/main" id="{83965AA7-1E17-4219-90D9-96C5B65EA3E8}"/>
              </a:ext>
            </a:extLst>
          </p:cNvPr>
          <p:cNvSpPr>
            <a:spLocks noGrp="1"/>
          </p:cNvSpPr>
          <p:nvPr>
            <p:ph idx="1"/>
          </p:nvPr>
        </p:nvSpPr>
        <p:spPr/>
        <p:txBody>
          <a:bodyPr>
            <a:normAutofit/>
          </a:bodyPr>
          <a:lstStyle/>
          <a:p>
            <a:pPr>
              <a:lnSpc>
                <a:spcPct val="120000"/>
              </a:lnSpc>
            </a:pPr>
            <a:r>
              <a:rPr lang="en-US" dirty="0"/>
              <a:t>School districts should complete the Transportation Long Form or Short Form as of March 31.</a:t>
            </a:r>
          </a:p>
          <a:p>
            <a:pPr>
              <a:lnSpc>
                <a:spcPct val="120000"/>
              </a:lnSpc>
            </a:pPr>
            <a:r>
              <a:rPr lang="en-US" dirty="0"/>
              <a:t>School districts will not be required to complete these tools as of August 31.</a:t>
            </a:r>
          </a:p>
          <a:p>
            <a:pPr marL="0" indent="0">
              <a:buNone/>
            </a:pPr>
            <a:endParaRPr lang="en-US" dirty="0"/>
          </a:p>
          <a:p>
            <a:endParaRPr lang="en-US" dirty="0"/>
          </a:p>
        </p:txBody>
      </p:sp>
      <p:sp>
        <p:nvSpPr>
          <p:cNvPr id="2" name="Date Placeholder 1">
            <a:extLst>
              <a:ext uri="{FF2B5EF4-FFF2-40B4-BE49-F238E27FC236}">
                <a16:creationId xmlns:a16="http://schemas.microsoft.com/office/drawing/2014/main" id="{B7C2FAFF-1386-49A0-A99A-01C46424CD98}"/>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C385787D-B2AE-40C5-8F64-E3C5C7DB9B6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Slide Number Placeholder 5">
            <a:extLst>
              <a:ext uri="{FF2B5EF4-FFF2-40B4-BE49-F238E27FC236}">
                <a16:creationId xmlns:a16="http://schemas.microsoft.com/office/drawing/2014/main" id="{C815FDF3-ABB4-42CD-8B63-33581114DB7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894452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850F6-3609-4EEE-A155-233165F82C26}"/>
              </a:ext>
            </a:extLst>
          </p:cNvPr>
          <p:cNvSpPr>
            <a:spLocks noGrp="1"/>
          </p:cNvSpPr>
          <p:nvPr>
            <p:ph type="title"/>
          </p:nvPr>
        </p:nvSpPr>
        <p:spPr/>
        <p:txBody>
          <a:bodyPr/>
          <a:lstStyle/>
          <a:p>
            <a:r>
              <a:rPr lang="en-US" dirty="0">
                <a:solidFill>
                  <a:srgbClr val="FF0000"/>
                </a:solidFill>
              </a:rPr>
              <a:t>Transportation Program 99</a:t>
            </a:r>
            <a:endParaRPr lang="en-US" b="1" dirty="0"/>
          </a:p>
        </p:txBody>
      </p:sp>
      <p:sp>
        <p:nvSpPr>
          <p:cNvPr id="5" name="Content Placeholder 4">
            <a:extLst>
              <a:ext uri="{FF2B5EF4-FFF2-40B4-BE49-F238E27FC236}">
                <a16:creationId xmlns:a16="http://schemas.microsoft.com/office/drawing/2014/main" id="{83965AA7-1E17-4219-90D9-96C5B65EA3E8}"/>
              </a:ext>
            </a:extLst>
          </p:cNvPr>
          <p:cNvSpPr>
            <a:spLocks noGrp="1"/>
          </p:cNvSpPr>
          <p:nvPr>
            <p:ph idx="1"/>
          </p:nvPr>
        </p:nvSpPr>
        <p:spPr/>
        <p:txBody>
          <a:bodyPr>
            <a:normAutofit lnSpcReduction="10000"/>
          </a:bodyPr>
          <a:lstStyle/>
          <a:p>
            <a:pPr marL="0" indent="0">
              <a:lnSpc>
                <a:spcPct val="100000"/>
              </a:lnSpc>
              <a:spcBef>
                <a:spcPts val="600"/>
              </a:spcBef>
              <a:buNone/>
            </a:pPr>
            <a:r>
              <a:rPr lang="en-US" b="1" dirty="0"/>
              <a:t>Transportation Recovery Calculation</a:t>
            </a:r>
          </a:p>
          <a:p>
            <a:pPr marL="0" indent="0">
              <a:lnSpc>
                <a:spcPct val="100000"/>
              </a:lnSpc>
              <a:spcBef>
                <a:spcPts val="600"/>
              </a:spcBef>
              <a:buNone/>
            </a:pPr>
            <a:endParaRPr lang="en-US" sz="1400" dirty="0"/>
          </a:p>
          <a:p>
            <a:pPr>
              <a:lnSpc>
                <a:spcPct val="110000"/>
              </a:lnSpc>
              <a:spcBef>
                <a:spcPts val="600"/>
              </a:spcBef>
            </a:pPr>
            <a:r>
              <a:rPr lang="en-US" dirty="0"/>
              <a:t>The Current Year Allocation plus the Prior Year Carryover equals the Total Allocation measured for potential recovery. </a:t>
            </a:r>
          </a:p>
          <a:p>
            <a:pPr>
              <a:lnSpc>
                <a:spcPct val="110000"/>
              </a:lnSpc>
              <a:spcBef>
                <a:spcPts val="600"/>
              </a:spcBef>
            </a:pPr>
            <a:r>
              <a:rPr lang="en-US" dirty="0"/>
              <a:t>The Total Allocation is compared to Allowable Costs.</a:t>
            </a:r>
          </a:p>
          <a:p>
            <a:pPr lvl="1">
              <a:lnSpc>
                <a:spcPct val="110000"/>
              </a:lnSpc>
              <a:spcBef>
                <a:spcPts val="600"/>
              </a:spcBef>
            </a:pPr>
            <a:r>
              <a:rPr lang="en-US" sz="2800" dirty="0"/>
              <a:t>Allowable Costs are Direct Expenditures plus the State Recovery Rate.</a:t>
            </a:r>
          </a:p>
          <a:p>
            <a:pPr>
              <a:lnSpc>
                <a:spcPct val="110000"/>
              </a:lnSpc>
              <a:spcBef>
                <a:spcPts val="600"/>
              </a:spcBef>
            </a:pPr>
            <a:r>
              <a:rPr lang="en-US" dirty="0"/>
              <a:t>If the total allocation is greater than allowable costs, there is recovery of funds.</a:t>
            </a:r>
          </a:p>
          <a:p>
            <a:pPr marL="0" indent="0">
              <a:buNone/>
            </a:pPr>
            <a:endParaRPr lang="en-US" dirty="0"/>
          </a:p>
          <a:p>
            <a:pPr marL="0" indent="0">
              <a:buNone/>
            </a:pPr>
            <a:endParaRPr lang="en-US" dirty="0"/>
          </a:p>
          <a:p>
            <a:endParaRPr lang="en-US" dirty="0"/>
          </a:p>
        </p:txBody>
      </p:sp>
      <p:sp>
        <p:nvSpPr>
          <p:cNvPr id="2" name="Date Placeholder 1">
            <a:extLst>
              <a:ext uri="{FF2B5EF4-FFF2-40B4-BE49-F238E27FC236}">
                <a16:creationId xmlns:a16="http://schemas.microsoft.com/office/drawing/2014/main" id="{7B227D1E-2E6D-4246-9A9E-4ABF97F3B228}"/>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57440894-2301-4831-8AE1-E89A72904438}"/>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Slide Number Placeholder 5">
            <a:extLst>
              <a:ext uri="{FF2B5EF4-FFF2-40B4-BE49-F238E27FC236}">
                <a16:creationId xmlns:a16="http://schemas.microsoft.com/office/drawing/2014/main" id="{211742CE-CDA4-4E33-81E1-9C7CD6CA83B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94674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4FA-6D22-4F05-B6AB-ED1863CE0C7D}"/>
              </a:ext>
            </a:extLst>
          </p:cNvPr>
          <p:cNvSpPr>
            <a:spLocks noGrp="1"/>
          </p:cNvSpPr>
          <p:nvPr>
            <p:ph type="title"/>
          </p:nvPr>
        </p:nvSpPr>
        <p:spPr/>
        <p:txBody>
          <a:bodyPr/>
          <a:lstStyle/>
          <a:p>
            <a:r>
              <a:rPr lang="en-US" dirty="0">
                <a:solidFill>
                  <a:srgbClr val="FF0000"/>
                </a:solidFill>
              </a:rPr>
              <a:t>Transportation Program 99</a:t>
            </a:r>
            <a:endParaRPr lang="en-US" b="1" dirty="0"/>
          </a:p>
        </p:txBody>
      </p:sp>
      <p:sp>
        <p:nvSpPr>
          <p:cNvPr id="3" name="Content Placeholder 2">
            <a:extLst>
              <a:ext uri="{FF2B5EF4-FFF2-40B4-BE49-F238E27FC236}">
                <a16:creationId xmlns:a16="http://schemas.microsoft.com/office/drawing/2014/main" id="{84477031-04B7-4BEB-B5B0-6617F4E6828B}"/>
              </a:ext>
            </a:extLst>
          </p:cNvPr>
          <p:cNvSpPr>
            <a:spLocks noGrp="1"/>
          </p:cNvSpPr>
          <p:nvPr>
            <p:ph idx="1"/>
          </p:nvPr>
        </p:nvSpPr>
        <p:spPr/>
        <p:txBody>
          <a:bodyPr>
            <a:normAutofit/>
          </a:bodyPr>
          <a:lstStyle/>
          <a:p>
            <a:pPr marL="0" indent="0">
              <a:lnSpc>
                <a:spcPct val="100000"/>
              </a:lnSpc>
              <a:buNone/>
            </a:pPr>
            <a:r>
              <a:rPr lang="en-US" b="1" dirty="0"/>
              <a:t>2020–21 Transportation</a:t>
            </a:r>
            <a:endParaRPr lang="en-US" dirty="0"/>
          </a:p>
          <a:p>
            <a:pPr marL="0" indent="0">
              <a:lnSpc>
                <a:spcPct val="100000"/>
              </a:lnSpc>
              <a:buNone/>
            </a:pPr>
            <a:endParaRPr lang="en-US" sz="1400" dirty="0"/>
          </a:p>
          <a:p>
            <a:pPr>
              <a:lnSpc>
                <a:spcPct val="100000"/>
              </a:lnSpc>
            </a:pPr>
            <a:r>
              <a:rPr lang="en-US" dirty="0"/>
              <a:t>August 13 Transportation Funding Letter from Superintendent Reykdal</a:t>
            </a:r>
          </a:p>
          <a:p>
            <a:pPr>
              <a:lnSpc>
                <a:spcPct val="100000"/>
              </a:lnSpc>
            </a:pPr>
            <a:endParaRPr lang="en-US" dirty="0"/>
          </a:p>
          <a:p>
            <a:pPr>
              <a:lnSpc>
                <a:spcPct val="100000"/>
              </a:lnSpc>
            </a:pPr>
            <a:r>
              <a:rPr lang="en-US" dirty="0"/>
              <a:t>Unless the laws are changes… </a:t>
            </a:r>
          </a:p>
          <a:p>
            <a:pPr>
              <a:lnSpc>
                <a:spcPct val="100000"/>
              </a:lnSpc>
            </a:pPr>
            <a:r>
              <a:rPr lang="en-US" dirty="0"/>
              <a:t>Allocation issues…</a:t>
            </a:r>
          </a:p>
          <a:p>
            <a:pPr>
              <a:lnSpc>
                <a:spcPct val="100000"/>
              </a:lnSpc>
            </a:pPr>
            <a:r>
              <a:rPr lang="en-US" dirty="0"/>
              <a:t>Allowable cost issues… </a:t>
            </a:r>
          </a:p>
          <a:p>
            <a:pPr marL="457200" lvl="1" indent="0">
              <a:lnSpc>
                <a:spcPct val="100000"/>
              </a:lnSpc>
              <a:buNone/>
            </a:pPr>
            <a:endParaRPr lang="en-US" dirty="0"/>
          </a:p>
          <a:p>
            <a:endParaRPr lang="en-US" dirty="0"/>
          </a:p>
        </p:txBody>
      </p:sp>
      <p:sp>
        <p:nvSpPr>
          <p:cNvPr id="4" name="Date Placeholder 3">
            <a:extLst>
              <a:ext uri="{FF2B5EF4-FFF2-40B4-BE49-F238E27FC236}">
                <a16:creationId xmlns:a16="http://schemas.microsoft.com/office/drawing/2014/main" id="{88D2A3B5-B594-4F48-8350-9F2A236A27A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DF0AAF5F-FD09-447C-810D-8DF40571B9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AE1BEF7B-9C42-4403-8780-59016B66C3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87822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latin typeface="Segoe UI" panose="020B0502040204020203" pitchFamily="34" charset="0"/>
                <a:cs typeface="Segoe UI" panose="020B0502040204020203" pitchFamily="34" charset="0"/>
              </a:rPr>
              <a:t>NCES Codes </a:t>
            </a:r>
            <a:endParaRPr lang="en-US" dirty="0">
              <a:solidFill>
                <a:srgbClr val="FF0000"/>
              </a:solidFill>
            </a:endParaRP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846890"/>
            <a:ext cx="10515600" cy="4255861"/>
          </a:xfrm>
        </p:spPr>
        <p:txBody>
          <a:bodyPr>
            <a:normAutofit/>
          </a:bodyPr>
          <a:lstStyle/>
          <a:p>
            <a:pPr marL="0" indent="0">
              <a:lnSpc>
                <a:spcPct val="100000"/>
              </a:lnSpc>
              <a:spcBef>
                <a:spcPts val="0"/>
              </a:spcBef>
              <a:buNone/>
            </a:pPr>
            <a:r>
              <a:rPr lang="en-US" b="1" dirty="0"/>
              <a:t>PP-AA-NCES Allowable Combinations</a:t>
            </a:r>
          </a:p>
          <a:p>
            <a:pPr>
              <a:lnSpc>
                <a:spcPct val="100000"/>
              </a:lnSpc>
              <a:spcBef>
                <a:spcPts val="0"/>
              </a:spcBef>
            </a:pPr>
            <a:endParaRPr lang="en-US"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A lot of requests to fix the codes.</a:t>
            </a:r>
          </a:p>
          <a:p>
            <a:pPr marL="0" indent="0">
              <a:lnSpc>
                <a:spcPct val="100000"/>
              </a:lnSpc>
              <a:spcBef>
                <a:spcPts val="0"/>
              </a:spcBef>
              <a:buNone/>
            </a:pPr>
            <a:endParaRPr lang="en-US" sz="1400"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Adding new codes is an F196 System Programming Issue.</a:t>
            </a:r>
          </a:p>
          <a:p>
            <a:pPr marL="0" indent="0">
              <a:lnSpc>
                <a:spcPct val="100000"/>
              </a:lnSpc>
              <a:spcBef>
                <a:spcPts val="0"/>
              </a:spcBef>
              <a:buNone/>
            </a:pPr>
            <a:endParaRPr lang="en-US" sz="1400"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The System updates are done for 2019–20.</a:t>
            </a:r>
          </a:p>
          <a:p>
            <a:pPr marL="0" indent="0">
              <a:lnSpc>
                <a:spcPct val="100000"/>
              </a:lnSpc>
              <a:spcBef>
                <a:spcPts val="0"/>
              </a:spcBef>
              <a:buNone/>
            </a:pPr>
            <a:endParaRPr lang="en-US" sz="1000"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It is highly probable that we will not be able to add new combinations in 2020–21. </a:t>
            </a:r>
          </a:p>
          <a:p>
            <a:pPr>
              <a:lnSpc>
                <a:spcPct val="100000"/>
              </a:lnSpc>
              <a:spcBef>
                <a:spcPts val="0"/>
              </a:spcBef>
            </a:pPr>
            <a:endParaRPr lang="en-US" dirty="0">
              <a:latin typeface="Segoe UI" panose="020B0502040204020203" pitchFamily="34" charset="0"/>
              <a:cs typeface="Segoe UI" panose="020B0502040204020203"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295799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latin typeface="Segoe UI" panose="020B0502040204020203" pitchFamily="34" charset="0"/>
                <a:cs typeface="Segoe UI" panose="020B0502040204020203" pitchFamily="34" charset="0"/>
              </a:rPr>
              <a:t>NCES Codes </a:t>
            </a:r>
            <a:endParaRPr lang="en-US" dirty="0">
              <a:solidFill>
                <a:srgbClr val="FF0000"/>
              </a:solidFill>
            </a:endParaRP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846890"/>
            <a:ext cx="10515600" cy="4255861"/>
          </a:xfrm>
        </p:spPr>
        <p:txBody>
          <a:bodyPr>
            <a:normAutofit/>
          </a:bodyPr>
          <a:lstStyle/>
          <a:p>
            <a:pPr>
              <a:lnSpc>
                <a:spcPct val="100000"/>
              </a:lnSpc>
              <a:spcBef>
                <a:spcPts val="0"/>
              </a:spcBef>
            </a:pPr>
            <a:r>
              <a:rPr lang="en-US" dirty="0">
                <a:latin typeface="Segoe UI" panose="020B0502040204020203" pitchFamily="34" charset="0"/>
                <a:cs typeface="Segoe UI" panose="020B0502040204020203" pitchFamily="34" charset="0"/>
              </a:rPr>
              <a:t>80% of school district expenditures are Objects 2, 3, and 4</a:t>
            </a:r>
          </a:p>
          <a:p>
            <a:pPr>
              <a:lnSpc>
                <a:spcPct val="100000"/>
              </a:lnSpc>
              <a:spcBef>
                <a:spcPts val="0"/>
              </a:spcBef>
            </a:pPr>
            <a:endParaRPr lang="en-US"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99% of the NCES coding questions concern MSOCs.</a:t>
            </a:r>
          </a:p>
          <a:p>
            <a:pPr marL="0" indent="0">
              <a:lnSpc>
                <a:spcPct val="100000"/>
              </a:lnSpc>
              <a:spcBef>
                <a:spcPts val="0"/>
              </a:spcBef>
              <a:buNone/>
            </a:pPr>
            <a:endParaRPr lang="en-US"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Some MSOC–NCES descriptions are confusing.</a:t>
            </a:r>
          </a:p>
          <a:p>
            <a:pPr>
              <a:lnSpc>
                <a:spcPct val="100000"/>
              </a:lnSpc>
              <a:spcBef>
                <a:spcPts val="0"/>
              </a:spcBef>
            </a:pPr>
            <a:r>
              <a:rPr lang="en-US" dirty="0">
                <a:latin typeface="Segoe UI" panose="020B0502040204020203" pitchFamily="34" charset="0"/>
                <a:cs typeface="Segoe UI" panose="020B0502040204020203" pitchFamily="34" charset="0"/>
              </a:rPr>
              <a:t>Common sense combinations are missing. </a:t>
            </a:r>
          </a:p>
          <a:p>
            <a:pPr>
              <a:lnSpc>
                <a:spcPct val="100000"/>
              </a:lnSpc>
              <a:spcBef>
                <a:spcPts val="0"/>
              </a:spcBef>
            </a:pPr>
            <a:endParaRPr lang="en-US"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Use your professional judgement to make the NCES codes work for you. </a:t>
            </a:r>
          </a:p>
          <a:p>
            <a:pPr marL="0" indent="0">
              <a:lnSpc>
                <a:spcPct val="10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00000"/>
              </a:lnSpc>
              <a:spcBef>
                <a:spcPts val="0"/>
              </a:spcBef>
              <a:buNone/>
            </a:pPr>
            <a:endParaRPr lang="en-US" dirty="0">
              <a:latin typeface="Segoe UI" panose="020B0502040204020203" pitchFamily="34" charset="0"/>
              <a:cs typeface="Segoe UI" panose="020B0502040204020203"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984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latin typeface="Segoe UI" panose="020B0502040204020203" pitchFamily="34" charset="0"/>
                <a:cs typeface="Segoe UI" panose="020B0502040204020203" pitchFamily="34" charset="0"/>
              </a:rPr>
              <a:t>NCES Codes </a:t>
            </a:r>
            <a:endParaRPr lang="en-US" dirty="0">
              <a:solidFill>
                <a:srgbClr val="FF0000"/>
              </a:solidFill>
            </a:endParaRP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846890"/>
            <a:ext cx="10515600" cy="4255861"/>
          </a:xfrm>
        </p:spPr>
        <p:txBody>
          <a:bodyPr>
            <a:normAutofit/>
          </a:bodyPr>
          <a:lstStyle/>
          <a:p>
            <a:pPr>
              <a:lnSpc>
                <a:spcPct val="100000"/>
              </a:lnSpc>
              <a:spcBef>
                <a:spcPts val="0"/>
              </a:spcBef>
            </a:pPr>
            <a:r>
              <a:rPr lang="en-US" dirty="0">
                <a:latin typeface="Segoe UI" panose="020B0502040204020203" pitchFamily="34" charset="0"/>
                <a:cs typeface="Segoe UI" panose="020B0502040204020203" pitchFamily="34" charset="0"/>
              </a:rPr>
              <a:t>If an expenditure was Object Code 5 in the past, code a new expenditure using an NCES code starting with “5”. </a:t>
            </a:r>
          </a:p>
          <a:p>
            <a:pPr>
              <a:lnSpc>
                <a:spcPct val="100000"/>
              </a:lnSpc>
              <a:spcBef>
                <a:spcPts val="0"/>
              </a:spcBef>
            </a:pPr>
            <a:r>
              <a:rPr lang="en-US" dirty="0">
                <a:latin typeface="Segoe UI" panose="020B0502040204020203" pitchFamily="34" charset="0"/>
                <a:cs typeface="Segoe UI" panose="020B0502040204020203" pitchFamily="34" charset="0"/>
              </a:rPr>
              <a:t>If an expenditure was Object Code 7 in the past, use an NCES code starting with “7”. </a:t>
            </a:r>
          </a:p>
          <a:p>
            <a:pPr>
              <a:lnSpc>
                <a:spcPct val="100000"/>
              </a:lnSpc>
              <a:spcBef>
                <a:spcPts val="0"/>
              </a:spcBef>
            </a:pPr>
            <a:endParaRPr lang="en-US"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Current guidance for MSOC–NCES codes can be better defined. </a:t>
            </a:r>
          </a:p>
          <a:p>
            <a:pPr marL="0" indent="0">
              <a:lnSpc>
                <a:spcPct val="100000"/>
              </a:lnSpc>
              <a:spcBef>
                <a:spcPts val="0"/>
              </a:spcBef>
              <a:buNone/>
            </a:pPr>
            <a:endParaRPr lang="en-US" dirty="0">
              <a:latin typeface="Segoe UI" panose="020B0502040204020203" pitchFamily="34" charset="0"/>
              <a:cs typeface="Segoe UI" panose="020B0502040204020203" pitchFamily="34" charset="0"/>
            </a:endParaRPr>
          </a:p>
          <a:p>
            <a:pPr>
              <a:lnSpc>
                <a:spcPct val="100000"/>
              </a:lnSpc>
              <a:spcBef>
                <a:spcPts val="0"/>
              </a:spcBef>
            </a:pPr>
            <a:r>
              <a:rPr lang="en-US" dirty="0">
                <a:latin typeface="Segoe UI" panose="020B0502040204020203" pitchFamily="34" charset="0"/>
                <a:cs typeface="Segoe UI" panose="020B0502040204020203" pitchFamily="34" charset="0"/>
              </a:rPr>
              <a:t>But in the meantime, use professional judgement to make the call.</a:t>
            </a:r>
          </a:p>
          <a:p>
            <a:pPr>
              <a:lnSpc>
                <a:spcPct val="100000"/>
              </a:lnSpc>
              <a:spcBef>
                <a:spcPts val="0"/>
              </a:spcBef>
            </a:pPr>
            <a:endParaRPr lang="en-US" dirty="0">
              <a:latin typeface="Segoe UI" panose="020B0502040204020203" pitchFamily="34" charset="0"/>
              <a:cs typeface="Segoe UI" panose="020B0502040204020203"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281073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latin typeface="Segoe UI" panose="020B0502040204020203" pitchFamily="34" charset="0"/>
                <a:cs typeface="Segoe UI" panose="020B0502040204020203" pitchFamily="34" charset="0"/>
              </a:rPr>
              <a:t>NCES Codes </a:t>
            </a:r>
            <a:endParaRPr lang="en-US"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846890"/>
            <a:ext cx="10515600" cy="4255861"/>
          </a:xfrm>
        </p:spPr>
        <p:txBody>
          <a:bodyPr>
            <a:normAutofit lnSpcReduction="10000"/>
          </a:bodyPr>
          <a:lstStyle/>
          <a:p>
            <a:pPr>
              <a:lnSpc>
                <a:spcPct val="110000"/>
              </a:lnSpc>
              <a:spcBef>
                <a:spcPts val="0"/>
              </a:spcBef>
            </a:pPr>
            <a:r>
              <a:rPr lang="en-US" dirty="0">
                <a:latin typeface="Segoe UI" panose="020B0502040204020203" pitchFamily="34" charset="0"/>
                <a:cs typeface="Segoe UI" panose="020B0502040204020203" pitchFamily="34" charset="0"/>
              </a:rPr>
              <a:t>We are compiling a list to modify the allowable codes. </a:t>
            </a:r>
          </a:p>
          <a:p>
            <a:pPr marL="0" indent="0">
              <a:lnSpc>
                <a:spcPct val="110000"/>
              </a:lnSpc>
              <a:spcBef>
                <a:spcPts val="0"/>
              </a:spcBef>
              <a:buNone/>
            </a:pPr>
            <a:endParaRPr lang="en-US" sz="1400" dirty="0">
              <a:latin typeface="Segoe UI" panose="020B0502040204020203" pitchFamily="34" charset="0"/>
              <a:cs typeface="Segoe UI" panose="020B0502040204020203" pitchFamily="34" charset="0"/>
            </a:endParaRPr>
          </a:p>
          <a:p>
            <a:pPr>
              <a:lnSpc>
                <a:spcPct val="110000"/>
              </a:lnSpc>
              <a:spcBef>
                <a:spcPts val="0"/>
              </a:spcBef>
            </a:pPr>
            <a:r>
              <a:rPr lang="en-US" dirty="0">
                <a:latin typeface="Segoe UI" panose="020B0502040204020203" pitchFamily="34" charset="0"/>
                <a:cs typeface="Segoe UI" panose="020B0502040204020203" pitchFamily="34" charset="0"/>
              </a:rPr>
              <a:t>The SDAAC will make final recommendations.</a:t>
            </a:r>
          </a:p>
          <a:p>
            <a:pPr marL="0" indent="0">
              <a:lnSpc>
                <a:spcPct val="110000"/>
              </a:lnSpc>
              <a:spcBef>
                <a:spcPts val="0"/>
              </a:spcBef>
              <a:buNone/>
            </a:pPr>
            <a:endParaRPr lang="en-US" sz="1400" dirty="0">
              <a:latin typeface="Segoe UI" panose="020B0502040204020203" pitchFamily="34" charset="0"/>
              <a:cs typeface="Segoe UI" panose="020B0502040204020203" pitchFamily="34" charset="0"/>
            </a:endParaRPr>
          </a:p>
          <a:p>
            <a:pPr>
              <a:lnSpc>
                <a:spcPct val="110000"/>
              </a:lnSpc>
              <a:spcBef>
                <a:spcPts val="0"/>
              </a:spcBef>
            </a:pPr>
            <a:r>
              <a:rPr lang="en-US" dirty="0">
                <a:latin typeface="Segoe UI" panose="020B0502040204020203" pitchFamily="34" charset="0"/>
                <a:cs typeface="Segoe UI" panose="020B0502040204020203" pitchFamily="34" charset="0"/>
              </a:rPr>
              <a:t>Anyone can contact me and recommend a change. </a:t>
            </a:r>
          </a:p>
          <a:p>
            <a:pPr lvl="1">
              <a:lnSpc>
                <a:spcPct val="110000"/>
              </a:lnSpc>
              <a:spcBef>
                <a:spcPts val="0"/>
              </a:spcBef>
            </a:pPr>
            <a:r>
              <a:rPr lang="en-US" sz="2800" dirty="0">
                <a:latin typeface="Segoe UI" panose="020B0502040204020203" pitchFamily="34" charset="0"/>
                <a:cs typeface="Segoe UI" panose="020B0502040204020203" pitchFamily="34" charset="0"/>
              </a:rPr>
              <a:t>It helps if you give a reason why a new combination makes sense.</a:t>
            </a:r>
          </a:p>
          <a:p>
            <a:pPr>
              <a:lnSpc>
                <a:spcPct val="110000"/>
              </a:lnSpc>
              <a:spcBef>
                <a:spcPts val="0"/>
              </a:spcBef>
            </a:pPr>
            <a:endParaRPr lang="en-US" dirty="0">
              <a:latin typeface="Segoe UI" panose="020B0502040204020203" pitchFamily="34" charset="0"/>
              <a:cs typeface="Segoe UI" panose="020B0502040204020203" pitchFamily="34" charset="0"/>
            </a:endParaRPr>
          </a:p>
          <a:p>
            <a:pPr>
              <a:lnSpc>
                <a:spcPct val="110000"/>
              </a:lnSpc>
              <a:spcBef>
                <a:spcPts val="0"/>
              </a:spcBef>
            </a:pPr>
            <a:r>
              <a:rPr lang="en-US" dirty="0">
                <a:latin typeface="Segoe UI" panose="020B0502040204020203" pitchFamily="34" charset="0"/>
                <a:cs typeface="Segoe UI" panose="020B0502040204020203" pitchFamily="34" charset="0"/>
              </a:rPr>
              <a:t>Here is a </a:t>
            </a:r>
            <a:r>
              <a:rPr lang="en-US">
                <a:solidFill>
                  <a:srgbClr val="FF0000"/>
                </a:solidFill>
              </a:rPr>
              <a:t>partial snapshot</a:t>
            </a:r>
            <a:r>
              <a:rPr lang="en-US">
                <a:solidFill>
                  <a:srgbClr val="5D5B4E"/>
                </a:solidFill>
              </a:rPr>
              <a:t> </a:t>
            </a:r>
            <a:r>
              <a:rPr lang="en-US" dirty="0">
                <a:latin typeface="Segoe UI" panose="020B0502040204020203" pitchFamily="34" charset="0"/>
                <a:cs typeface="Segoe UI" panose="020B0502040204020203" pitchFamily="34" charset="0"/>
              </a:rPr>
              <a:t>of what the </a:t>
            </a:r>
            <a:r>
              <a:rPr lang="en-US" dirty="0">
                <a:solidFill>
                  <a:srgbClr val="FF0000"/>
                </a:solidFill>
              </a:rPr>
              <a:t>proposed additions </a:t>
            </a:r>
            <a:r>
              <a:rPr lang="en-US" dirty="0">
                <a:latin typeface="Segoe UI" panose="020B0502040204020203" pitchFamily="34" charset="0"/>
                <a:cs typeface="Segoe UI" panose="020B0502040204020203" pitchFamily="34" charset="0"/>
              </a:rPr>
              <a:t>list looks like…</a:t>
            </a:r>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414888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a:xfrm>
            <a:off x="838200" y="365126"/>
            <a:ext cx="10515600" cy="761310"/>
          </a:xfrm>
        </p:spPr>
        <p:txBody>
          <a:bodyPr>
            <a:normAutofit/>
          </a:bodyPr>
          <a:lstStyle/>
          <a:p>
            <a:r>
              <a:rPr lang="en-US" dirty="0">
                <a:solidFill>
                  <a:srgbClr val="FF0000"/>
                </a:solidFill>
              </a:rPr>
              <a:t>NCES Codes </a:t>
            </a:r>
            <a:endParaRPr lang="en-US" dirty="0"/>
          </a:p>
        </p:txBody>
      </p:sp>
      <p:graphicFrame>
        <p:nvGraphicFramePr>
          <p:cNvPr id="7" name="Table 7">
            <a:extLst>
              <a:ext uri="{FF2B5EF4-FFF2-40B4-BE49-F238E27FC236}">
                <a16:creationId xmlns:a16="http://schemas.microsoft.com/office/drawing/2014/main" id="{064ED81C-F1CB-4D20-8249-4092F7B2A740}"/>
              </a:ext>
            </a:extLst>
          </p:cNvPr>
          <p:cNvGraphicFramePr>
            <a:graphicFrameLocks noGrp="1"/>
          </p:cNvGraphicFramePr>
          <p:nvPr>
            <p:ph idx="1"/>
          </p:nvPr>
        </p:nvGraphicFramePr>
        <p:xfrm>
          <a:off x="808382" y="1272210"/>
          <a:ext cx="10545417" cy="4758476"/>
        </p:xfrm>
        <a:graphic>
          <a:graphicData uri="http://schemas.openxmlformats.org/drawingml/2006/table">
            <a:tbl>
              <a:tblPr firstRow="1" bandRow="1">
                <a:tableStyleId>{17292A2E-F333-43FB-9621-5CBBE7FDCDCB}</a:tableStyleId>
              </a:tblPr>
              <a:tblGrid>
                <a:gridCol w="935357">
                  <a:extLst>
                    <a:ext uri="{9D8B030D-6E8A-4147-A177-3AD203B41FA5}">
                      <a16:colId xmlns:a16="http://schemas.microsoft.com/office/drawing/2014/main" val="743739272"/>
                    </a:ext>
                  </a:extLst>
                </a:gridCol>
                <a:gridCol w="935665">
                  <a:extLst>
                    <a:ext uri="{9D8B030D-6E8A-4147-A177-3AD203B41FA5}">
                      <a16:colId xmlns:a16="http://schemas.microsoft.com/office/drawing/2014/main" val="2117112530"/>
                    </a:ext>
                  </a:extLst>
                </a:gridCol>
                <a:gridCol w="999460">
                  <a:extLst>
                    <a:ext uri="{9D8B030D-6E8A-4147-A177-3AD203B41FA5}">
                      <a16:colId xmlns:a16="http://schemas.microsoft.com/office/drawing/2014/main" val="977475809"/>
                    </a:ext>
                  </a:extLst>
                </a:gridCol>
                <a:gridCol w="2551814">
                  <a:extLst>
                    <a:ext uri="{9D8B030D-6E8A-4147-A177-3AD203B41FA5}">
                      <a16:colId xmlns:a16="http://schemas.microsoft.com/office/drawing/2014/main" val="4035258242"/>
                    </a:ext>
                  </a:extLst>
                </a:gridCol>
                <a:gridCol w="5123121">
                  <a:extLst>
                    <a:ext uri="{9D8B030D-6E8A-4147-A177-3AD203B41FA5}">
                      <a16:colId xmlns:a16="http://schemas.microsoft.com/office/drawing/2014/main" val="2882388413"/>
                    </a:ext>
                  </a:extLst>
                </a:gridCol>
              </a:tblGrid>
              <a:tr h="418685">
                <a:tc>
                  <a:txBody>
                    <a:bodyPr/>
                    <a:lstStyle/>
                    <a:p>
                      <a:pPr algn="ctr"/>
                      <a:r>
                        <a:rPr lang="en-US" dirty="0">
                          <a:solidFill>
                            <a:sysClr val="windowText" lastClr="000000"/>
                          </a:solidFill>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A8E"/>
                    </a:solidFill>
                  </a:tcPr>
                </a:tc>
                <a:tc>
                  <a:txBody>
                    <a:bodyPr/>
                    <a:lstStyle/>
                    <a:p>
                      <a:pPr algn="ctr"/>
                      <a:r>
                        <a:rPr lang="en-US" dirty="0">
                          <a:solidFill>
                            <a:sysClr val="windowText" lastClr="000000"/>
                          </a:solidFill>
                        </a:rPr>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A8E"/>
                    </a:solidFill>
                  </a:tcPr>
                </a:tc>
                <a:tc>
                  <a:txBody>
                    <a:bodyPr/>
                    <a:lstStyle/>
                    <a:p>
                      <a:pPr algn="ctr"/>
                      <a:r>
                        <a:rPr lang="en-US" dirty="0">
                          <a:solidFill>
                            <a:sysClr val="windowText" lastClr="000000"/>
                          </a:solidFill>
                        </a:rPr>
                        <a:t>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A8E"/>
                    </a:solidFill>
                  </a:tcPr>
                </a:tc>
                <a:tc>
                  <a:txBody>
                    <a:bodyPr/>
                    <a:lstStyle/>
                    <a:p>
                      <a:r>
                        <a:rPr lang="en-US" dirty="0">
                          <a:solidFill>
                            <a:sysClr val="windowText" lastClr="000000"/>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A8E"/>
                    </a:solidFill>
                  </a:tcPr>
                </a:tc>
                <a:tc>
                  <a:txBody>
                    <a:bodyPr/>
                    <a:lstStyle/>
                    <a:p>
                      <a:r>
                        <a:rPr lang="en-US" dirty="0">
                          <a:solidFill>
                            <a:sysClr val="windowText" lastClr="000000"/>
                          </a:solidFill>
                        </a:rPr>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A8E"/>
                    </a:solidFill>
                  </a:tcPr>
                </a:tc>
                <a:extLst>
                  <a:ext uri="{0D108BD9-81ED-4DB2-BD59-A6C34878D82A}">
                    <a16:rowId xmlns:a16="http://schemas.microsoft.com/office/drawing/2014/main" val="1686717853"/>
                  </a:ext>
                </a:extLst>
              </a:tr>
              <a:tr h="385311">
                <a:tc>
                  <a:txBody>
                    <a:bodyPr/>
                    <a:lstStyle/>
                    <a:p>
                      <a:pPr algn="ctr" fontAlgn="ctr"/>
                      <a:r>
                        <a:rPr lang="en-US" sz="2000" b="1" i="0" u="none" strike="noStrike" dirty="0">
                          <a:solidFill>
                            <a:srgbClr val="000000"/>
                          </a:solidFill>
                          <a:effectLst/>
                          <a:latin typeface="Segoe UI" panose="020B0502040204020203"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Segoe UI" panose="020B0502040204020203"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Segoe UI" panose="020B0502040204020203" pitchFamily="34" charset="0"/>
                        </a:rPr>
                        <a:t>5626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Segoe UI" panose="020B0502040204020203" pitchFamily="34" charset="0"/>
                        </a:rPr>
                        <a:t>Motor Vehicle Fuel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Open Fuel Throughout Programs and Activities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325329"/>
                  </a:ext>
                </a:extLst>
              </a:tr>
              <a:tr h="691012">
                <a:tc>
                  <a:txBody>
                    <a:bodyPr/>
                    <a:lstStyle/>
                    <a:p>
                      <a:pPr algn="ctr" fontAlgn="ctr"/>
                      <a:r>
                        <a:rPr lang="en-US" sz="2000" b="1" i="0" u="none" strike="noStrike">
                          <a:solidFill>
                            <a:srgbClr val="000000"/>
                          </a:solidFill>
                          <a:effectLst/>
                          <a:latin typeface="Segoe UI" panose="020B0502040204020203"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Segoe UI" panose="020B0502040204020203"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Segoe UI" panose="020B0502040204020203" pitchFamily="34" charset="0"/>
                        </a:rPr>
                        <a:t>7431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Segoe UI" panose="020B0502040204020203" pitchFamily="34" charset="0"/>
                        </a:rPr>
                        <a:t>Non-Technology-Related Repair and Maintenance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Open Non-Tech Repair &amp; </a:t>
                      </a:r>
                      <a:r>
                        <a:rPr lang="en-US" sz="1800" b="0" i="0" u="none" strike="noStrike" dirty="0" err="1">
                          <a:solidFill>
                            <a:srgbClr val="000000"/>
                          </a:solidFill>
                          <a:effectLst/>
                          <a:latin typeface="Calibri" panose="020F0502020204030204" pitchFamily="34" charset="0"/>
                        </a:rPr>
                        <a:t>Maint</a:t>
                      </a:r>
                      <a:r>
                        <a:rPr lang="en-US" sz="1800" b="0" i="0" u="none" strike="noStrike" dirty="0">
                          <a:solidFill>
                            <a:srgbClr val="000000"/>
                          </a:solidFill>
                          <a:effectLst/>
                          <a:latin typeface="Calibri" panose="020F0502020204030204" pitchFamily="34" charset="0"/>
                        </a:rPr>
                        <a:t>.  Throughout Programs and Activities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636192"/>
                  </a:ext>
                </a:extLst>
              </a:tr>
              <a:tr h="691012">
                <a:tc>
                  <a:txBody>
                    <a:bodyPr/>
                    <a:lstStyle/>
                    <a:p>
                      <a:pPr algn="ctr" fontAlgn="ctr"/>
                      <a:r>
                        <a:rPr lang="en-US" sz="2000" b="1" i="0" u="none" strike="noStrike">
                          <a:solidFill>
                            <a:srgbClr val="000000"/>
                          </a:solidFill>
                          <a:effectLst/>
                          <a:latin typeface="Segoe UI" panose="020B0502040204020203"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Segoe UI" panose="020B0502040204020203"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Segoe UI" panose="020B0502040204020203" pitchFamily="34" charset="0"/>
                        </a:rPr>
                        <a:t>7442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Segoe UI" panose="020B0502040204020203" pitchFamily="34" charset="0"/>
                        </a:rPr>
                        <a:t>Rentals of Equipment and Vehicles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Open Rental of Equipment Throughout Programs and Activities (Bottled water, Copiers)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64299"/>
                  </a:ext>
                </a:extLst>
              </a:tr>
              <a:tr h="952946">
                <a:tc>
                  <a:txBody>
                    <a:bodyPr/>
                    <a:lstStyle/>
                    <a:p>
                      <a:pPr algn="ctr" fontAlgn="ctr"/>
                      <a:r>
                        <a:rPr lang="en-US" sz="2000" b="1" i="0" u="none" strike="noStrike">
                          <a:solidFill>
                            <a:srgbClr val="000000"/>
                          </a:solidFill>
                          <a:effectLst/>
                          <a:latin typeface="Segoe UI" panose="020B0502040204020203" pitchFamily="34" charset="0"/>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Segoe UI" panose="020B0502040204020203"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Segoe UI" panose="020B0502040204020203" pitchFamily="34" charset="0"/>
                        </a:rPr>
                        <a:t>7441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Segoe UI" panose="020B0502040204020203" pitchFamily="34" charset="0"/>
                        </a:rPr>
                        <a:t>Rentals of Land and Buildings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Open Rental of Land and Building in Extracurricular  (Swim team Aquatic Center rental) (Bowling team and local bowling alley)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715610"/>
                  </a:ext>
                </a:extLst>
              </a:tr>
              <a:tr h="1162310">
                <a:tc>
                  <a:txBody>
                    <a:bodyPr/>
                    <a:lstStyle/>
                    <a:p>
                      <a:pPr algn="ctr" fontAlgn="ctr"/>
                      <a:r>
                        <a:rPr lang="en-US" sz="2000" b="1" i="0" u="none" strike="noStrike">
                          <a:solidFill>
                            <a:srgbClr val="000000"/>
                          </a:solidFill>
                          <a:effectLst/>
                          <a:latin typeface="Segoe UI" panose="020B0502040204020203"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Segoe UI" panose="020B0502040204020203"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Segoe UI" panose="020B0502040204020203" pitchFamily="34" charset="0"/>
                        </a:rPr>
                        <a:t>7511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Segoe UI" panose="020B0502040204020203" pitchFamily="34" charset="0"/>
                        </a:rPr>
                        <a:t>Student Transportation Purchased from another LEA or SEA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This is only open in Act 29 and Act 52.  Consider opening this to other PP-AA as a direct charge to programs.  Especially Activities 27 &amp; 53; AND Program 89, Act 91 for Transportation Co-Ops.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481405"/>
                  </a:ext>
                </a:extLst>
              </a:tr>
              <a:tr h="457200">
                <a:tc>
                  <a:txBody>
                    <a:bodyPr/>
                    <a:lstStyle/>
                    <a:p>
                      <a:pPr algn="ctr" fontAlgn="ctr"/>
                      <a:r>
                        <a:rPr lang="en-US" sz="2000" b="1" i="0" u="none" strike="noStrike" dirty="0">
                          <a:solidFill>
                            <a:srgbClr val="000000"/>
                          </a:solidFill>
                          <a:effectLst/>
                          <a:latin typeface="Segoe UI" panose="020B0502040204020203"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Segoe UI" panose="020B0502040204020203"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Segoe UI" panose="020B0502040204020203" pitchFamily="34" charset="0"/>
                        </a:rPr>
                        <a:t>7623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Segoe UI" panose="020B0502040204020203" pitchFamily="34" charset="0"/>
                        </a:rPr>
                        <a:t>Bottled Gas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Open Bottled Gas  In CTE for Propane/liquid gas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617091"/>
                  </a:ext>
                </a:extLst>
              </a:tr>
            </a:tbl>
          </a:graphicData>
        </a:graphic>
      </p:graphicFrame>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634835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pPr>
              <a:lnSpc>
                <a:spcPct val="100000"/>
              </a:lnSpc>
              <a:defRPr/>
            </a:pPr>
            <a:r>
              <a:rPr lang="en-US" dirty="0">
                <a:solidFill>
                  <a:srgbClr val="FF0000"/>
                </a:solidFill>
                <a:latin typeface="Segoe UI" panose="020B0502040204020203" pitchFamily="34" charset="0"/>
                <a:cs typeface="Segoe UI" panose="020B0502040204020203" pitchFamily="34" charset="0"/>
              </a:rPr>
              <a:t>Future Accounting Guidance</a:t>
            </a:r>
            <a:endParaRPr lang="en-US" b="1"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00000"/>
              </a:lnSpc>
              <a:spcBef>
                <a:spcPts val="0"/>
              </a:spcBef>
              <a:buNone/>
              <a:defRPr/>
            </a:pPr>
            <a:r>
              <a:rPr lang="en-US" b="1" dirty="0">
                <a:latin typeface="Segoe UI" panose="020B0502040204020203" pitchFamily="34" charset="0"/>
                <a:cs typeface="Segoe UI" panose="020B0502040204020203" pitchFamily="34" charset="0"/>
              </a:rPr>
              <a:t>2020–21 Accounting Manual</a:t>
            </a:r>
          </a:p>
          <a:p>
            <a:pPr marL="0" indent="0">
              <a:lnSpc>
                <a:spcPct val="100000"/>
              </a:lnSpc>
              <a:spcBef>
                <a:spcPts val="0"/>
              </a:spcBef>
              <a:buNone/>
              <a:defRPr/>
            </a:pPr>
            <a:endParaRPr lang="en-US" dirty="0">
              <a:solidFill>
                <a:srgbClr val="5D5B4E"/>
              </a:solidFill>
              <a:latin typeface="Segoe UI" panose="020B0502040204020203" pitchFamily="34" charset="0"/>
              <a:cs typeface="Segoe UI" panose="020B0502040204020203" pitchFamily="34" charset="0"/>
            </a:endParaRPr>
          </a:p>
          <a:p>
            <a:pPr>
              <a:lnSpc>
                <a:spcPct val="100000"/>
              </a:lnSpc>
              <a:spcBef>
                <a:spcPts val="0"/>
              </a:spcBef>
              <a:defRPr/>
            </a:pPr>
            <a:r>
              <a:rPr lang="en-US" dirty="0">
                <a:solidFill>
                  <a:srgbClr val="5D5B4E"/>
                </a:solidFill>
                <a:latin typeface="Segoe UI" panose="020B0502040204020203" pitchFamily="34" charset="0"/>
                <a:cs typeface="Segoe UI" panose="020B0502040204020203" pitchFamily="34" charset="0"/>
              </a:rPr>
              <a:t>The 2020–21 </a:t>
            </a:r>
            <a:r>
              <a:rPr lang="en-US" i="1" dirty="0">
                <a:solidFill>
                  <a:srgbClr val="5D5B4E"/>
                </a:solidFill>
                <a:latin typeface="Segoe UI" panose="020B0502040204020203" pitchFamily="34" charset="0"/>
                <a:cs typeface="Segoe UI" panose="020B0502040204020203" pitchFamily="34" charset="0"/>
              </a:rPr>
              <a:t>School District Accounting Manual (</a:t>
            </a:r>
            <a:r>
              <a:rPr lang="en-US" i="1" dirty="0">
                <a:solidFill>
                  <a:srgbClr val="5D5B4E"/>
                </a:solidFill>
                <a:latin typeface="Segoe UI" panose="020B0502040204020203" pitchFamily="34" charset="0"/>
                <a:cs typeface="Segoe UI" panose="020B0502040204020203" pitchFamily="34" charset="0"/>
                <a:hlinkClick r:id="rId2"/>
              </a:rPr>
              <a:t>Accounting Manual</a:t>
            </a:r>
            <a:r>
              <a:rPr lang="en-US" i="1" dirty="0">
                <a:solidFill>
                  <a:srgbClr val="5D5B4E"/>
                </a:solidFill>
                <a:latin typeface="Segoe UI" panose="020B0502040204020203" pitchFamily="34" charset="0"/>
                <a:cs typeface="Segoe UI" panose="020B0502040204020203" pitchFamily="34" charset="0"/>
              </a:rPr>
              <a:t>) </a:t>
            </a:r>
            <a:r>
              <a:rPr lang="en-US" dirty="0">
                <a:solidFill>
                  <a:srgbClr val="5D5B4E"/>
                </a:solidFill>
                <a:latin typeface="Segoe UI" panose="020B0502040204020203" pitchFamily="34" charset="0"/>
                <a:cs typeface="Segoe UI" panose="020B0502040204020203" pitchFamily="34" charset="0"/>
              </a:rPr>
              <a:t>is posted on the OSPI website. </a:t>
            </a:r>
          </a:p>
          <a:p>
            <a:pPr marL="0" indent="0">
              <a:lnSpc>
                <a:spcPct val="100000"/>
              </a:lnSpc>
              <a:spcBef>
                <a:spcPts val="0"/>
              </a:spcBef>
              <a:buNone/>
              <a:defRPr/>
            </a:pPr>
            <a:endParaRPr lang="en-US" dirty="0">
              <a:solidFill>
                <a:srgbClr val="5D5B4E"/>
              </a:solidFill>
              <a:latin typeface="Segoe UI" panose="020B0502040204020203" pitchFamily="34" charset="0"/>
              <a:cs typeface="Segoe UI" panose="020B0502040204020203" pitchFamily="34" charset="0"/>
            </a:endParaRPr>
          </a:p>
          <a:p>
            <a:pPr>
              <a:lnSpc>
                <a:spcPct val="100000"/>
              </a:lnSpc>
              <a:spcBef>
                <a:spcPts val="0"/>
              </a:spcBef>
            </a:pPr>
            <a:r>
              <a:rPr lang="en-US" dirty="0"/>
              <a:t>GASB 84–Fiduciary Activity is now effective, see </a:t>
            </a:r>
            <a:r>
              <a:rPr lang="en-US" sz="2800" dirty="0"/>
              <a:t>Bulletin 086-19 </a:t>
            </a:r>
          </a:p>
          <a:p>
            <a:pPr>
              <a:lnSpc>
                <a:spcPct val="100000"/>
              </a:lnSpc>
              <a:spcBef>
                <a:spcPts val="0"/>
              </a:spcBef>
            </a:pPr>
            <a:endParaRPr lang="en-US" dirty="0"/>
          </a:p>
          <a:p>
            <a:pPr>
              <a:lnSpc>
                <a:spcPct val="100000"/>
              </a:lnSpc>
              <a:spcBef>
                <a:spcPts val="0"/>
              </a:spcBef>
            </a:pPr>
            <a:r>
              <a:rPr lang="en-US" dirty="0"/>
              <a:t>Other revisions found in </a:t>
            </a:r>
            <a:r>
              <a:rPr lang="en-US" sz="2800" dirty="0"/>
              <a:t>Bulletin 043-20</a:t>
            </a:r>
          </a:p>
          <a:p>
            <a:pPr lvl="1">
              <a:lnSpc>
                <a:spcPct val="120000"/>
              </a:lnSpc>
              <a:spcBef>
                <a:spcPts val="0"/>
              </a:spcBef>
            </a:pPr>
            <a:endParaRPr lang="en-US" sz="2800" dirty="0"/>
          </a:p>
          <a:p>
            <a:pPr marL="0" indent="0">
              <a:lnSpc>
                <a:spcPct val="120000"/>
              </a:lnSpc>
              <a:spcBef>
                <a:spcPts val="0"/>
              </a:spcBef>
              <a:buNone/>
            </a:pPr>
            <a:endParaRPr lang="en-US" sz="1400" b="1" dirty="0">
              <a:solidFill>
                <a:srgbClr val="C00000"/>
              </a:solidFill>
            </a:endParaRPr>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OSPI | SAFS | Year End Update</a:t>
            </a:r>
          </a:p>
        </p:txBody>
      </p:sp>
    </p:spTree>
    <p:extLst>
      <p:ext uri="{BB962C8B-B14F-4D97-AF65-F5344CB8AC3E}">
        <p14:creationId xmlns:p14="http://schemas.microsoft.com/office/powerpoint/2010/main" val="652611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latin typeface="Segoe UI" panose="020B0502040204020203" pitchFamily="34" charset="0"/>
                <a:cs typeface="Segoe UI" panose="020B0502040204020203" pitchFamily="34" charset="0"/>
              </a:rPr>
              <a:t>Future Accounting Guidance</a:t>
            </a:r>
            <a:endParaRPr lang="en-US"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846890"/>
            <a:ext cx="10515600" cy="4255861"/>
          </a:xfrm>
        </p:spPr>
        <p:txBody>
          <a:bodyPr>
            <a:normAutofit/>
          </a:bodyPr>
          <a:lstStyle/>
          <a:p>
            <a:pPr marL="0" indent="0">
              <a:lnSpc>
                <a:spcPct val="100000"/>
              </a:lnSpc>
              <a:buNone/>
            </a:pPr>
            <a:r>
              <a:rPr lang="en-US" b="1" dirty="0">
                <a:latin typeface="Segoe UI" panose="020B0502040204020203" pitchFamily="34" charset="0"/>
                <a:cs typeface="Segoe UI" panose="020B0502040204020203" pitchFamily="34" charset="0"/>
              </a:rPr>
              <a:t>2021–22 L</a:t>
            </a:r>
            <a:r>
              <a:rPr lang="en-US" b="1" dirty="0"/>
              <a:t>ease Guidance </a:t>
            </a:r>
          </a:p>
          <a:p>
            <a:pPr>
              <a:lnSpc>
                <a:spcPct val="100000"/>
              </a:lnSpc>
            </a:pPr>
            <a:endParaRPr lang="en-US" sz="1400" b="1" dirty="0"/>
          </a:p>
          <a:p>
            <a:pPr>
              <a:lnSpc>
                <a:spcPct val="100000"/>
              </a:lnSpc>
            </a:pPr>
            <a:r>
              <a:rPr lang="en-US" dirty="0"/>
              <a:t>The GASB Statement No. 87 </a:t>
            </a:r>
          </a:p>
          <a:p>
            <a:pPr>
              <a:lnSpc>
                <a:spcPct val="100000"/>
              </a:lnSpc>
            </a:pPr>
            <a:r>
              <a:rPr lang="en-US" dirty="0"/>
              <a:t>New standard becomes effective in the 2021–22 school year. </a:t>
            </a:r>
          </a:p>
          <a:p>
            <a:pPr>
              <a:lnSpc>
                <a:spcPct val="100000"/>
              </a:lnSpc>
            </a:pPr>
            <a:r>
              <a:rPr lang="en-US" dirty="0"/>
              <a:t>It is highly recommended that school districts </a:t>
            </a:r>
            <a:r>
              <a:rPr lang="en-US" dirty="0">
                <a:solidFill>
                  <a:srgbClr val="FF0000"/>
                </a:solidFill>
              </a:rPr>
              <a:t>prepare now</a:t>
            </a:r>
            <a:r>
              <a:rPr lang="en-US" dirty="0"/>
              <a:t>.</a:t>
            </a:r>
          </a:p>
          <a:p>
            <a:pPr>
              <a:lnSpc>
                <a:spcPct val="100000"/>
              </a:lnSpc>
            </a:pPr>
            <a:r>
              <a:rPr lang="en-US" dirty="0">
                <a:solidFill>
                  <a:srgbClr val="FF0000"/>
                </a:solidFill>
              </a:rPr>
              <a:t>Create an inventory </a:t>
            </a:r>
            <a:r>
              <a:rPr lang="en-US" dirty="0"/>
              <a:t>of leases, contracts, and agreements for review.</a:t>
            </a:r>
          </a:p>
          <a:p>
            <a:pPr>
              <a:lnSpc>
                <a:spcPct val="100000"/>
              </a:lnSpc>
            </a:pPr>
            <a:endParaRPr lang="en-US" dirty="0"/>
          </a:p>
          <a:p>
            <a:pPr marL="0" indent="0">
              <a:lnSpc>
                <a:spcPct val="100000"/>
              </a:lnSpc>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08928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a:solidFill>
                  <a:srgbClr val="FF0000"/>
                </a:solidFill>
                <a:latin typeface="Segoe UI" panose="020B0502040204020203" pitchFamily="34" charset="0"/>
                <a:cs typeface="Segoe UI" panose="020B0502040204020203" pitchFamily="34" charset="0"/>
              </a:rPr>
              <a:t>Year-End Accounting Tools</a:t>
            </a:r>
          </a:p>
        </p:txBody>
      </p:sp>
      <p:sp>
        <p:nvSpPr>
          <p:cNvPr id="5" name="Content Placeholder 4"/>
          <p:cNvSpPr>
            <a:spLocks noGrp="1"/>
          </p:cNvSpPr>
          <p:nvPr>
            <p:ph idx="1"/>
          </p:nvPr>
        </p:nvSpPr>
        <p:spPr/>
        <p:txBody>
          <a:bodyPr>
            <a:normAutofit/>
          </a:bodyPr>
          <a:lstStyle/>
          <a:p>
            <a:pPr>
              <a:lnSpc>
                <a:spcPct val="100000"/>
              </a:lnSpc>
              <a:spcBef>
                <a:spcPts val="0"/>
              </a:spcBef>
              <a:defRPr/>
            </a:pPr>
            <a:r>
              <a:rPr lang="en-US" dirty="0">
                <a:latin typeface="Segoe UI" panose="020B0502040204020203" pitchFamily="34" charset="0"/>
                <a:cs typeface="Segoe UI" panose="020B0502040204020203" pitchFamily="34" charset="0"/>
              </a:rPr>
              <a:t>The </a:t>
            </a:r>
            <a:r>
              <a:rPr lang="en-US" i="1" dirty="0">
                <a:latin typeface="Segoe UI" panose="020B0502040204020203" pitchFamily="34" charset="0"/>
                <a:cs typeface="Segoe UI" panose="020B0502040204020203" pitchFamily="34" charset="0"/>
              </a:rPr>
              <a:t>School District Accounting Manual (</a:t>
            </a:r>
            <a:r>
              <a:rPr lang="en-US" b="1" i="1" dirty="0">
                <a:solidFill>
                  <a:srgbClr val="0066CC"/>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Accounting Manual</a:t>
            </a:r>
            <a:r>
              <a:rPr lang="en-US" i="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is developed by OSPI and SAO. </a:t>
            </a:r>
          </a:p>
          <a:p>
            <a:pPr marL="0" indent="0">
              <a:lnSpc>
                <a:spcPct val="100000"/>
              </a:lnSpc>
              <a:spcBef>
                <a:spcPts val="0"/>
              </a:spcBef>
              <a:buNone/>
              <a:defRPr/>
            </a:pPr>
            <a:endParaRPr lang="en-US" sz="1400" dirty="0">
              <a:latin typeface="Segoe UI" panose="020B0502040204020203" pitchFamily="34" charset="0"/>
              <a:cs typeface="Segoe UI" panose="020B0502040204020203" pitchFamily="34" charset="0"/>
            </a:endParaRPr>
          </a:p>
          <a:p>
            <a:pPr>
              <a:lnSpc>
                <a:spcPct val="100000"/>
              </a:lnSpc>
              <a:spcBef>
                <a:spcPts val="0"/>
              </a:spcBef>
              <a:defRPr/>
            </a:pPr>
            <a:r>
              <a:rPr lang="en-US" dirty="0">
                <a:latin typeface="Segoe UI" panose="020B0502040204020203" pitchFamily="34" charset="0"/>
                <a:cs typeface="Segoe UI" panose="020B0502040204020203" pitchFamily="34" charset="0"/>
              </a:rPr>
              <a:t>SAO will audit to what is in the manual and the addendums. </a:t>
            </a:r>
          </a:p>
          <a:p>
            <a:pPr marL="0" indent="0">
              <a:lnSpc>
                <a:spcPct val="100000"/>
              </a:lnSpc>
              <a:spcBef>
                <a:spcPts val="0"/>
              </a:spcBef>
              <a:buNone/>
              <a:defRPr/>
            </a:pPr>
            <a:endParaRPr lang="en-US" sz="1400" dirty="0">
              <a:latin typeface="Segoe UI" panose="020B0502040204020203" pitchFamily="34" charset="0"/>
              <a:cs typeface="Segoe UI" panose="020B0502040204020203" pitchFamily="34" charset="0"/>
            </a:endParaRPr>
          </a:p>
          <a:p>
            <a:pPr>
              <a:lnSpc>
                <a:spcPct val="100000"/>
              </a:lnSpc>
              <a:spcBef>
                <a:spcPts val="0"/>
              </a:spcBef>
              <a:defRPr/>
            </a:pPr>
            <a:r>
              <a:rPr lang="en-US" dirty="0">
                <a:latin typeface="Segoe UI" panose="020B0502040204020203" pitchFamily="34" charset="0"/>
                <a:cs typeface="Segoe UI" panose="020B0502040204020203" pitchFamily="34" charset="0"/>
              </a:rPr>
              <a:t>Addendum to the Accounting Manual are </a:t>
            </a:r>
            <a:r>
              <a:rPr lang="en-US" b="1" dirty="0">
                <a:solidFill>
                  <a:srgbClr val="0066CC"/>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Bulletins</a:t>
            </a:r>
            <a:r>
              <a:rPr lang="en-US" dirty="0">
                <a:latin typeface="Segoe UI" panose="020B0502040204020203" pitchFamily="34" charset="0"/>
                <a:cs typeface="Segoe UI" panose="020B0502040204020203" pitchFamily="34" charset="0"/>
              </a:rPr>
              <a:t>. </a:t>
            </a:r>
          </a:p>
          <a:p>
            <a:pPr lvl="1">
              <a:lnSpc>
                <a:spcPct val="100000"/>
              </a:lnSpc>
              <a:spcBef>
                <a:spcPts val="0"/>
              </a:spcBef>
              <a:defRPr/>
            </a:pPr>
            <a:r>
              <a:rPr lang="en-US" sz="2800" dirty="0">
                <a:latin typeface="Segoe UI" panose="020B0502040204020203" pitchFamily="34" charset="0"/>
                <a:cs typeface="Segoe UI" panose="020B0502040204020203" pitchFamily="34" charset="0"/>
              </a:rPr>
              <a:t>They are:</a:t>
            </a:r>
          </a:p>
          <a:p>
            <a:pPr lvl="5">
              <a:lnSpc>
                <a:spcPct val="100000"/>
              </a:lnSpc>
              <a:spcBef>
                <a:spcPts val="0"/>
              </a:spcBef>
              <a:defRPr/>
            </a:pPr>
            <a:r>
              <a:rPr lang="en-US" sz="2800" dirty="0">
                <a:latin typeface="Segoe UI" panose="020B0502040204020203" pitchFamily="34" charset="0"/>
                <a:cs typeface="Segoe UI" panose="020B0502040204020203" pitchFamily="34" charset="0"/>
              </a:rPr>
              <a:t>B058-19 </a:t>
            </a:r>
          </a:p>
          <a:p>
            <a:pPr lvl="5">
              <a:lnSpc>
                <a:spcPct val="100000"/>
              </a:lnSpc>
              <a:spcBef>
                <a:spcPts val="0"/>
              </a:spcBef>
              <a:defRPr/>
            </a:pPr>
            <a:r>
              <a:rPr lang="en-US" sz="2800" dirty="0">
                <a:latin typeface="Segoe UI" panose="020B0502040204020203" pitchFamily="34" charset="0"/>
                <a:cs typeface="Segoe UI" panose="020B0502040204020203" pitchFamily="34" charset="0"/>
              </a:rPr>
              <a:t>B086-19 </a:t>
            </a:r>
          </a:p>
          <a:p>
            <a:pPr lvl="5">
              <a:lnSpc>
                <a:spcPct val="100000"/>
              </a:lnSpc>
              <a:spcBef>
                <a:spcPts val="0"/>
              </a:spcBef>
              <a:defRPr/>
            </a:pPr>
            <a:r>
              <a:rPr lang="en-US" sz="2800" dirty="0">
                <a:latin typeface="Segoe UI" panose="020B0502040204020203" pitchFamily="34" charset="0"/>
                <a:cs typeface="Segoe UI" panose="020B0502040204020203" pitchFamily="34" charset="0"/>
              </a:rPr>
              <a:t>B047-20</a:t>
            </a:r>
          </a:p>
          <a:p>
            <a:pPr marL="0" indent="0" fontAlgn="base">
              <a:buNone/>
            </a:pPr>
            <a:endParaRPr lang="en-US" sz="2000" dirty="0"/>
          </a:p>
        </p:txBody>
      </p:sp>
      <p:sp>
        <p:nvSpPr>
          <p:cNvPr id="7" name="Date Placeholder 6"/>
          <p:cNvSpPr>
            <a:spLocks noGrp="1"/>
          </p:cNvSpPr>
          <p:nvPr>
            <p:ph type="dt" sz="half" idx="10"/>
          </p:nvPr>
        </p:nvSpPr>
        <p:spPr>
          <a:xfrm>
            <a:off x="9309783" y="6253532"/>
            <a:ext cx="1531571" cy="365125"/>
          </a:xfrm>
        </p:spPr>
        <p:txBody>
          <a:bodyPr/>
          <a:lstStyle/>
          <a:p>
            <a:pPr algn="ctr"/>
            <a:r>
              <a:rPr lang="en-US"/>
              <a:t>| August 2020 |</a:t>
            </a:r>
            <a:endParaRPr lang="en-US" dirty="0"/>
          </a:p>
        </p:txBody>
      </p:sp>
      <p:sp>
        <p:nvSpPr>
          <p:cNvPr id="8" name="Footer Placeholder 7"/>
          <p:cNvSpPr>
            <a:spLocks noGrp="1"/>
          </p:cNvSpPr>
          <p:nvPr>
            <p:ph type="ftr" sz="quarter" idx="11"/>
          </p:nvPr>
        </p:nvSpPr>
        <p:spPr>
          <a:xfrm>
            <a:off x="3550596" y="6253532"/>
            <a:ext cx="5817555" cy="365125"/>
          </a:xfrm>
        </p:spPr>
        <p:txBody>
          <a:bodyPr/>
          <a:lstStyle/>
          <a:p>
            <a:pPr algn="r"/>
            <a:r>
              <a:rPr lang="en-US"/>
              <a:t>OSPI | SAFS | Year End Update</a:t>
            </a:r>
            <a:endParaRPr lang="en-US" dirty="0"/>
          </a:p>
        </p:txBody>
      </p:sp>
      <p:sp>
        <p:nvSpPr>
          <p:cNvPr id="9" name="Slide Number Placeholder 8"/>
          <p:cNvSpPr>
            <a:spLocks noGrp="1"/>
          </p:cNvSpPr>
          <p:nvPr>
            <p:ph type="sldNum" sz="quarter" idx="12"/>
          </p:nvPr>
        </p:nvSpPr>
        <p:spPr>
          <a:xfrm>
            <a:off x="10709328" y="6253532"/>
            <a:ext cx="644471" cy="365125"/>
          </a:xfrm>
        </p:spPr>
        <p:txBody>
          <a:bodyPr/>
          <a:lstStyle/>
          <a:p>
            <a:fld id="{65248FEF-978F-4B24-93F3-B987601DAD06}" type="slidenum">
              <a:rPr lang="en-US" smtClean="0"/>
              <a:pPr/>
              <a:t>4</a:t>
            </a:fld>
            <a:endParaRPr lang="en-US" dirty="0"/>
          </a:p>
        </p:txBody>
      </p:sp>
    </p:spTree>
    <p:extLst>
      <p:ext uri="{BB962C8B-B14F-4D97-AF65-F5344CB8AC3E}">
        <p14:creationId xmlns:p14="http://schemas.microsoft.com/office/powerpoint/2010/main" val="61726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latin typeface="Segoe UI" panose="020B0502040204020203" pitchFamily="34" charset="0"/>
                <a:cs typeface="Segoe UI" panose="020B0502040204020203" pitchFamily="34" charset="0"/>
              </a:rPr>
              <a:t>Future Accounting Guidance</a:t>
            </a:r>
            <a:endParaRPr lang="en-US" b="1"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846890"/>
            <a:ext cx="10515600" cy="4255861"/>
          </a:xfrm>
        </p:spPr>
        <p:txBody>
          <a:bodyPr>
            <a:normAutofit/>
          </a:bodyPr>
          <a:lstStyle/>
          <a:p>
            <a:pPr marL="0" indent="0">
              <a:lnSpc>
                <a:spcPct val="100000"/>
              </a:lnSpc>
              <a:buNone/>
            </a:pPr>
            <a:r>
              <a:rPr lang="en-US" b="1" dirty="0">
                <a:latin typeface="Segoe UI" panose="020B0502040204020203" pitchFamily="34" charset="0"/>
                <a:cs typeface="Segoe UI" panose="020B0502040204020203" pitchFamily="34" charset="0"/>
              </a:rPr>
              <a:t>2021–22 L</a:t>
            </a:r>
            <a:r>
              <a:rPr lang="en-US" b="1" dirty="0"/>
              <a:t>ease Guidance </a:t>
            </a:r>
          </a:p>
          <a:p>
            <a:pPr marL="0" indent="0">
              <a:lnSpc>
                <a:spcPct val="100000"/>
              </a:lnSpc>
              <a:buNone/>
            </a:pPr>
            <a:endParaRPr lang="en-US" sz="1400" b="1" dirty="0"/>
          </a:p>
          <a:p>
            <a:pPr>
              <a:lnSpc>
                <a:spcPct val="100000"/>
              </a:lnSpc>
            </a:pPr>
            <a:r>
              <a:rPr lang="en-US" dirty="0"/>
              <a:t>Just because the word “lease” isn’t in the agreement, doesn’t mean it doesn’t meet the definition of a lease under GASB 87.</a:t>
            </a:r>
          </a:p>
          <a:p>
            <a:pPr>
              <a:lnSpc>
                <a:spcPct val="100000"/>
              </a:lnSpc>
            </a:pPr>
            <a:r>
              <a:rPr lang="en-US" dirty="0"/>
              <a:t>And not all “leases” meet the definition of the new standard. </a:t>
            </a:r>
          </a:p>
          <a:p>
            <a:pPr>
              <a:lnSpc>
                <a:spcPct val="100000"/>
              </a:lnSpc>
            </a:pPr>
            <a:r>
              <a:rPr lang="en-US" dirty="0"/>
              <a:t>It’s the substance of the agreement that you must analyze – and document.</a:t>
            </a:r>
          </a:p>
          <a:p>
            <a:pPr>
              <a:lnSpc>
                <a:spcPct val="100000"/>
              </a:lnSpc>
            </a:pPr>
            <a:r>
              <a:rPr lang="en-US" dirty="0">
                <a:solidFill>
                  <a:srgbClr val="FF0000"/>
                </a:solidFill>
              </a:rPr>
              <a:t>More on Leases to come.</a:t>
            </a:r>
          </a:p>
          <a:p>
            <a:pPr>
              <a:lnSpc>
                <a:spcPct val="120000"/>
              </a:lnSpc>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187556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WASBO Year-End Workshop</a:t>
            </a:r>
          </a:p>
        </p:txBody>
      </p:sp>
      <p:sp>
        <p:nvSpPr>
          <p:cNvPr id="3" name="Content Placeholder 2"/>
          <p:cNvSpPr>
            <a:spLocks noGrp="1"/>
          </p:cNvSpPr>
          <p:nvPr>
            <p:ph idx="1"/>
          </p:nvPr>
        </p:nvSpPr>
        <p:spPr>
          <a:xfrm>
            <a:off x="838200" y="1690688"/>
            <a:ext cx="10515600" cy="4432361"/>
          </a:xfrm>
        </p:spPr>
        <p:txBody>
          <a:bodyPr anchor="t">
            <a:normAutofit fontScale="62500" lnSpcReduction="20000"/>
          </a:bodyPr>
          <a:lstStyle/>
          <a:p>
            <a:pPr marL="109728" indent="0">
              <a:lnSpc>
                <a:spcPct val="120000"/>
              </a:lnSpc>
              <a:buNone/>
              <a:defRPr/>
            </a:pPr>
            <a:r>
              <a:rPr lang="en-US" sz="4100" dirty="0">
                <a:cs typeface="Arial" charset="0"/>
              </a:rPr>
              <a:t>Thank you!</a:t>
            </a:r>
          </a:p>
          <a:p>
            <a:pPr marL="109728" indent="0" algn="ctr">
              <a:buNone/>
              <a:defRPr/>
            </a:pPr>
            <a:endParaRPr lang="en-US" sz="4100" dirty="0">
              <a:cs typeface="Arial" charset="0"/>
            </a:endParaRPr>
          </a:p>
          <a:p>
            <a:pPr marL="109728" indent="0" algn="ctr">
              <a:lnSpc>
                <a:spcPct val="120000"/>
              </a:lnSpc>
              <a:buNone/>
              <a:defRPr/>
            </a:pPr>
            <a:r>
              <a:rPr lang="en-US" sz="5100" dirty="0">
                <a:cs typeface="Arial" charset="0"/>
              </a:rPr>
              <a:t>Paul Stone</a:t>
            </a:r>
          </a:p>
          <a:p>
            <a:pPr marL="109728" indent="0" algn="ctr">
              <a:lnSpc>
                <a:spcPct val="120000"/>
              </a:lnSpc>
              <a:buNone/>
              <a:defRPr/>
            </a:pPr>
            <a:r>
              <a:rPr lang="en-US" sz="5100" dirty="0">
                <a:cs typeface="Arial" charset="0"/>
              </a:rPr>
              <a:t>Supervisor, School District Accounting</a:t>
            </a:r>
          </a:p>
          <a:p>
            <a:pPr marL="109728" indent="0" algn="ctr">
              <a:lnSpc>
                <a:spcPct val="120000"/>
              </a:lnSpc>
              <a:buNone/>
              <a:defRPr/>
            </a:pPr>
            <a:r>
              <a:rPr lang="en-US" sz="5100" dirty="0">
                <a:cs typeface="Arial" charset="0"/>
              </a:rPr>
              <a:t>360-725-6303</a:t>
            </a:r>
          </a:p>
          <a:p>
            <a:pPr marL="109728" indent="0" algn="ctr">
              <a:lnSpc>
                <a:spcPct val="120000"/>
              </a:lnSpc>
              <a:buNone/>
              <a:defRPr/>
            </a:pPr>
            <a:r>
              <a:rPr lang="en-US" sz="5100" dirty="0">
                <a:cs typeface="Arial" charset="0"/>
              </a:rPr>
              <a:t>Email: Paul.Stone@k12.wa.us</a:t>
            </a:r>
          </a:p>
          <a:p>
            <a:pPr marL="0" marR="64008" lvl="0" indent="0">
              <a:lnSpc>
                <a:spcPct val="100000"/>
              </a:lnSpc>
              <a:spcBef>
                <a:spcPts val="0"/>
              </a:spcBef>
              <a:spcAft>
                <a:spcPts val="0"/>
              </a:spcAft>
              <a:buClr>
                <a:srgbClr val="0F6FC6"/>
              </a:buClr>
              <a:buSzPct val="68000"/>
              <a:buNone/>
            </a:pPr>
            <a:endParaRPr lang="en-US" sz="1600" b="1" dirty="0"/>
          </a:p>
          <a:p>
            <a:pPr marL="0" marR="64008" lvl="0" indent="0">
              <a:lnSpc>
                <a:spcPct val="100000"/>
              </a:lnSpc>
              <a:spcBef>
                <a:spcPts val="0"/>
              </a:spcBef>
              <a:spcAft>
                <a:spcPts val="0"/>
              </a:spcAft>
              <a:buClr>
                <a:srgbClr val="0F6FC6"/>
              </a:buClr>
              <a:buSzPct val="68000"/>
              <a:buNone/>
            </a:pPr>
            <a:endParaRPr lang="en-US" sz="2300" b="1" dirty="0"/>
          </a:p>
          <a:p>
            <a:pPr marL="0" marR="64008" lvl="0" indent="0">
              <a:lnSpc>
                <a:spcPct val="100000"/>
              </a:lnSpc>
              <a:spcBef>
                <a:spcPts val="0"/>
              </a:spcBef>
              <a:spcAft>
                <a:spcPts val="0"/>
              </a:spcAft>
              <a:buClr>
                <a:srgbClr val="0F6FC6"/>
              </a:buClr>
              <a:buSzPct val="68000"/>
              <a:buNone/>
            </a:pPr>
            <a:endParaRPr lang="en-US" sz="1600" b="1" dirty="0"/>
          </a:p>
          <a:p>
            <a:pPr marL="0" marR="64008" lvl="0" indent="0">
              <a:lnSpc>
                <a:spcPct val="100000"/>
              </a:lnSpc>
              <a:spcBef>
                <a:spcPts val="0"/>
              </a:spcBef>
              <a:spcAft>
                <a:spcPts val="0"/>
              </a:spcAft>
              <a:buClr>
                <a:srgbClr val="0F6FC6"/>
              </a:buClr>
              <a:buSzPct val="68000"/>
              <a:buNone/>
            </a:pPr>
            <a:endParaRPr lang="en-US" sz="1600" b="1" dirty="0"/>
          </a:p>
          <a:p>
            <a:pPr marL="0" marR="64008" lvl="0" indent="0">
              <a:lnSpc>
                <a:spcPct val="100000"/>
              </a:lnSpc>
              <a:spcBef>
                <a:spcPts val="0"/>
              </a:spcBef>
              <a:spcAft>
                <a:spcPts val="0"/>
              </a:spcAft>
              <a:buClr>
                <a:srgbClr val="0F6FC6"/>
              </a:buClr>
              <a:buSzPct val="68000"/>
              <a:buNone/>
            </a:pPr>
            <a:endParaRPr lang="en-US" sz="1600" b="1" dirty="0"/>
          </a:p>
          <a:p>
            <a:pPr marL="0" marR="64008" lvl="0" indent="0">
              <a:lnSpc>
                <a:spcPct val="100000"/>
              </a:lnSpc>
              <a:spcBef>
                <a:spcPts val="0"/>
              </a:spcBef>
              <a:spcAft>
                <a:spcPts val="0"/>
              </a:spcAft>
              <a:buClr>
                <a:srgbClr val="0F6FC6"/>
              </a:buClr>
              <a:buSzPct val="68000"/>
              <a:buNone/>
            </a:pPr>
            <a:r>
              <a:rPr lang="en-US" sz="1600" b="1" dirty="0"/>
              <a:t>The School Financial Services Year End Updates, prepared by the </a:t>
            </a:r>
            <a:r>
              <a:rPr lang="en-US" sz="1600" b="1" dirty="0">
                <a:hlinkClick r:id="rId3"/>
              </a:rPr>
              <a:t>Office of Superintendent of Public Instruction</a:t>
            </a:r>
            <a:r>
              <a:rPr lang="en-US" sz="1600" b="1" dirty="0"/>
              <a:t> is licensed under a </a:t>
            </a:r>
            <a:r>
              <a:rPr lang="en-US" sz="1600" b="1" dirty="0">
                <a:hlinkClick r:id="rId4"/>
              </a:rPr>
              <a:t>Creative Commons Attribution 4.0 International License</a:t>
            </a:r>
            <a:endParaRPr lang="en-US" sz="1600" b="1" dirty="0"/>
          </a:p>
        </p:txBody>
      </p:sp>
      <p:pic>
        <p:nvPicPr>
          <p:cNvPr id="7" name="Picture 6" descr="Creative Commons License" title="Creative Commons License"/>
          <p:cNvPicPr/>
          <p:nvPr/>
        </p:nvPicPr>
        <p:blipFill>
          <a:blip r:embed="rId5">
            <a:extLst>
              <a:ext uri="{28A0092B-C50C-407E-A947-70E740481C1C}">
                <a14:useLocalDpi xmlns:a14="http://schemas.microsoft.com/office/drawing/2010/main" val="0"/>
              </a:ext>
            </a:extLst>
          </a:blip>
          <a:srcRect/>
          <a:stretch>
            <a:fillRect/>
          </a:stretch>
        </p:blipFill>
        <p:spPr bwMode="auto">
          <a:xfrm>
            <a:off x="863132" y="5336560"/>
            <a:ext cx="918089" cy="255418"/>
          </a:xfrm>
          <a:prstGeom prst="rect">
            <a:avLst/>
          </a:prstGeom>
          <a:noFill/>
          <a:ln>
            <a:noFill/>
          </a:ln>
        </p:spPr>
      </p:pic>
      <p:sp>
        <p:nvSpPr>
          <p:cNvPr id="8" name="Date Placeholder 7"/>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9" name="Slide Number Placeholder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OSPI | SAFS | Year End Update</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4937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lstStyle/>
          <a:p>
            <a:r>
              <a:rPr lang="en-US" dirty="0">
                <a:solidFill>
                  <a:srgbClr val="FF0000"/>
                </a:solidFill>
              </a:rPr>
              <a:t>Bulletin 086-19</a:t>
            </a:r>
            <a:br>
              <a:rPr lang="en-US" dirty="0">
                <a:solidFill>
                  <a:srgbClr val="FF0000"/>
                </a:solidFill>
              </a:rPr>
            </a:br>
            <a:r>
              <a:rPr lang="en-US" dirty="0">
                <a:solidFill>
                  <a:srgbClr val="FF0000"/>
                </a:solidFill>
              </a:rPr>
              <a:t>New Carryover Rule at Year-End</a:t>
            </a: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690689"/>
            <a:ext cx="10515600" cy="4390798"/>
          </a:xfrm>
        </p:spPr>
        <p:txBody>
          <a:bodyPr>
            <a:normAutofit/>
          </a:bodyPr>
          <a:lstStyle/>
          <a:p>
            <a:pPr>
              <a:lnSpc>
                <a:spcPct val="110000"/>
              </a:lnSpc>
            </a:pPr>
            <a:r>
              <a:rPr lang="en-US" b="1" dirty="0"/>
              <a:t>Carryover unused Professional Learning Days allocation</a:t>
            </a:r>
          </a:p>
          <a:p>
            <a:pPr>
              <a:lnSpc>
                <a:spcPct val="110000"/>
              </a:lnSpc>
            </a:pPr>
            <a:r>
              <a:rPr lang="en-US" dirty="0"/>
              <a:t>Report it in GL 821 Restricted for Carryover</a:t>
            </a:r>
          </a:p>
          <a:p>
            <a:pPr>
              <a:lnSpc>
                <a:spcPct val="110000"/>
              </a:lnSpc>
            </a:pPr>
            <a:r>
              <a:rPr lang="en-US" dirty="0"/>
              <a:t>The allocation must be used for Activity 34 PLD. </a:t>
            </a:r>
          </a:p>
          <a:p>
            <a:pPr>
              <a:lnSpc>
                <a:spcPct val="100000"/>
              </a:lnSpc>
            </a:pPr>
            <a:r>
              <a:rPr lang="en-US" dirty="0"/>
              <a:t>SAO is required to audit the use of the Activity 34 allocation  </a:t>
            </a:r>
          </a:p>
          <a:p>
            <a:pPr>
              <a:lnSpc>
                <a:spcPct val="100000"/>
              </a:lnSpc>
            </a:pPr>
            <a:r>
              <a:rPr lang="en-US" dirty="0"/>
              <a:t>Not required to spend the allocation in the year received</a:t>
            </a:r>
          </a:p>
          <a:p>
            <a:pPr>
              <a:lnSpc>
                <a:spcPct val="100000"/>
              </a:lnSpc>
            </a:pPr>
            <a:r>
              <a:rPr lang="en-US" dirty="0"/>
              <a:t>No recovery penalties </a:t>
            </a:r>
          </a:p>
          <a:p>
            <a:pPr>
              <a:lnSpc>
                <a:spcPct val="100000"/>
              </a:lnSpc>
            </a:pPr>
            <a:r>
              <a:rPr lang="en-US" dirty="0"/>
              <a:t>But any unused allocation is legislatively restricted funds.  </a:t>
            </a:r>
          </a:p>
          <a:p>
            <a:pPr>
              <a:lnSpc>
                <a:spcPct val="100000"/>
              </a:lnSpc>
            </a:pPr>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218571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lstStyle/>
          <a:p>
            <a:pPr>
              <a:lnSpc>
                <a:spcPct val="100000"/>
              </a:lnSpc>
            </a:pPr>
            <a:r>
              <a:rPr lang="en-US" dirty="0"/>
              <a:t>Poll Question #1:</a:t>
            </a: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690689"/>
            <a:ext cx="10515600" cy="4390798"/>
          </a:xfrm>
        </p:spPr>
        <p:txBody>
          <a:bodyPr>
            <a:normAutofit/>
          </a:bodyPr>
          <a:lstStyle/>
          <a:p>
            <a:pPr marL="0" indent="0">
              <a:lnSpc>
                <a:spcPct val="100000"/>
              </a:lnSpc>
              <a:buNone/>
            </a:pPr>
            <a:r>
              <a:rPr lang="en-US" b="1" dirty="0"/>
              <a:t>SAO is required to audit the use of the Activity 34 allocation.</a:t>
            </a:r>
          </a:p>
          <a:p>
            <a:pPr marL="0" indent="0">
              <a:lnSpc>
                <a:spcPct val="100000"/>
              </a:lnSpc>
              <a:buNone/>
            </a:pPr>
            <a:endParaRPr lang="en-US" dirty="0"/>
          </a:p>
          <a:p>
            <a:pPr marL="0" indent="0">
              <a:lnSpc>
                <a:spcPct val="100000"/>
              </a:lnSpc>
              <a:buNone/>
            </a:pPr>
            <a:r>
              <a:rPr lang="en-US" dirty="0"/>
              <a:t>Do you know if you have any unused Activity 34 allocation from 2018–19 that is subject to carryover into the 2019–20 school year?</a:t>
            </a:r>
          </a:p>
          <a:p>
            <a:pPr lvl="1">
              <a:lnSpc>
                <a:spcPct val="100000"/>
              </a:lnSpc>
            </a:pPr>
            <a:r>
              <a:rPr lang="en-US" sz="2800" dirty="0"/>
              <a:t>Yes, I know my carryover</a:t>
            </a:r>
          </a:p>
          <a:p>
            <a:pPr lvl="1">
              <a:lnSpc>
                <a:spcPct val="100000"/>
              </a:lnSpc>
            </a:pPr>
            <a:r>
              <a:rPr lang="en-US" sz="2800" dirty="0"/>
              <a:t>I do not have carryover from 2018–19</a:t>
            </a:r>
          </a:p>
          <a:p>
            <a:pPr lvl="1">
              <a:lnSpc>
                <a:spcPct val="100000"/>
              </a:lnSpc>
            </a:pPr>
            <a:r>
              <a:rPr lang="en-US" sz="2800" dirty="0"/>
              <a:t>I do not know if I have a 2018–19 carryover</a:t>
            </a:r>
          </a:p>
          <a:p>
            <a:pPr>
              <a:lnSpc>
                <a:spcPct val="100000"/>
              </a:lnSpc>
            </a:pPr>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130030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00000"/>
              </a:lnSpc>
              <a:buNone/>
            </a:pPr>
            <a:r>
              <a:rPr lang="en-US" dirty="0"/>
              <a:t>The 2018–19 </a:t>
            </a:r>
            <a:r>
              <a:rPr lang="en-US" b="1" dirty="0">
                <a:solidFill>
                  <a:srgbClr val="0070C0"/>
                </a:solidFill>
                <a:hlinkClick r:id="rId2">
                  <a:extLst>
                    <a:ext uri="{A12FA001-AC4F-418D-AE19-62706E023703}">
                      <ahyp:hlinkClr xmlns:ahyp="http://schemas.microsoft.com/office/drawing/2018/hyperlinkcolor" val="tx"/>
                    </a:ext>
                  </a:extLst>
                </a:hlinkClick>
              </a:rPr>
              <a:t>Fund Balance Reporting Tool</a:t>
            </a:r>
            <a:r>
              <a:rPr lang="en-US" b="1" dirty="0">
                <a:solidFill>
                  <a:srgbClr val="0070C0"/>
                </a:solidFill>
              </a:rPr>
              <a:t> </a:t>
            </a:r>
          </a:p>
          <a:p>
            <a:pPr marL="0" indent="0">
              <a:lnSpc>
                <a:spcPct val="100000"/>
              </a:lnSpc>
              <a:buNone/>
            </a:pPr>
            <a:r>
              <a:rPr lang="en-US" dirty="0"/>
              <a:t>(Posted August 28, 2019) </a:t>
            </a:r>
          </a:p>
          <a:p>
            <a:pPr>
              <a:lnSpc>
                <a:spcPct val="100000"/>
              </a:lnSpc>
            </a:pPr>
            <a:r>
              <a:rPr lang="en-US" dirty="0"/>
              <a:t>This spreadsheet can be used by districts to properly categorize their ending fund balances in accordance with GASB Statement 54 for the 2018-2019 school year.</a:t>
            </a:r>
          </a:p>
          <a:p>
            <a:pPr marL="0" indent="0">
              <a:lnSpc>
                <a:spcPct val="100000"/>
              </a:lnSpc>
              <a:buNone/>
            </a:pPr>
            <a:endParaRPr lang="en-US" dirty="0"/>
          </a:p>
          <a:p>
            <a:pPr>
              <a:lnSpc>
                <a:spcPct val="100000"/>
              </a:lnSpc>
            </a:pPr>
            <a:r>
              <a:rPr lang="en-US" dirty="0">
                <a:solidFill>
                  <a:srgbClr val="FF0000"/>
                </a:solidFill>
              </a:rPr>
              <a:t>A 2019–2020 version will be made available soon.</a:t>
            </a:r>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412219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r>
              <a:rPr lang="en-US" dirty="0">
                <a:solidFill>
                  <a:srgbClr val="FF0000"/>
                </a:solidFill>
              </a:rPr>
              <a:t>Year-End Tools on the OSPI Website</a:t>
            </a:r>
            <a:endParaRPr lang="en-US" b="1" dirty="0"/>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p:txBody>
          <a:bodyPr>
            <a:normAutofit/>
          </a:bodyPr>
          <a:lstStyle/>
          <a:p>
            <a:pPr marL="0" indent="0">
              <a:lnSpc>
                <a:spcPct val="110000"/>
              </a:lnSpc>
              <a:buNone/>
            </a:pPr>
            <a:r>
              <a:rPr lang="en-US" b="1" dirty="0"/>
              <a:t>The Fund Balance Reporting Tool </a:t>
            </a:r>
          </a:p>
          <a:p>
            <a:pPr>
              <a:lnSpc>
                <a:spcPct val="110000"/>
              </a:lnSpc>
            </a:pPr>
            <a:r>
              <a:rPr lang="en-US" dirty="0"/>
              <a:t>Multiple worksheets</a:t>
            </a:r>
          </a:p>
          <a:p>
            <a:pPr>
              <a:lnSpc>
                <a:spcPct val="110000"/>
              </a:lnSpc>
            </a:pPr>
            <a:r>
              <a:rPr lang="en-US" u="sng" dirty="0"/>
              <a:t>Fund Balance Summary</a:t>
            </a:r>
            <a:r>
              <a:rPr lang="en-US" dirty="0"/>
              <a:t> can help you organize your equity accounts.</a:t>
            </a:r>
          </a:p>
          <a:p>
            <a:pPr>
              <a:lnSpc>
                <a:spcPct val="110000"/>
              </a:lnSpc>
            </a:pPr>
            <a:r>
              <a:rPr lang="en-US" dirty="0"/>
              <a:t>The 2018–19 tool can help you with </a:t>
            </a:r>
            <a:r>
              <a:rPr lang="en-US" i="1" u="sng" dirty="0"/>
              <a:t>Beginning Fund Balance, by Sub Fund</a:t>
            </a:r>
            <a:r>
              <a:rPr lang="en-US" i="1" dirty="0"/>
              <a:t> </a:t>
            </a:r>
            <a:r>
              <a:rPr lang="en-US" dirty="0"/>
              <a:t>for entry on the 2019–20 F-196.</a:t>
            </a:r>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265693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7FC5-8E1C-4742-A966-4D62A4FD669F}"/>
              </a:ext>
            </a:extLst>
          </p:cNvPr>
          <p:cNvSpPr>
            <a:spLocks noGrp="1"/>
          </p:cNvSpPr>
          <p:nvPr>
            <p:ph type="title"/>
          </p:nvPr>
        </p:nvSpPr>
        <p:spPr/>
        <p:txBody>
          <a:bodyPr>
            <a:normAutofit/>
          </a:bodyPr>
          <a:lstStyle/>
          <a:p>
            <a:pPr>
              <a:lnSpc>
                <a:spcPct val="100000"/>
              </a:lnSpc>
            </a:pPr>
            <a:r>
              <a:rPr lang="en-US" dirty="0"/>
              <a:t>Poll Question #2:</a:t>
            </a:r>
          </a:p>
        </p:txBody>
      </p:sp>
      <p:sp>
        <p:nvSpPr>
          <p:cNvPr id="3" name="Content Placeholder 2">
            <a:extLst>
              <a:ext uri="{FF2B5EF4-FFF2-40B4-BE49-F238E27FC236}">
                <a16:creationId xmlns:a16="http://schemas.microsoft.com/office/drawing/2014/main" id="{55DE78C4-7E5F-4BF8-A60F-3EDF848BA82B}"/>
              </a:ext>
            </a:extLst>
          </p:cNvPr>
          <p:cNvSpPr>
            <a:spLocks noGrp="1"/>
          </p:cNvSpPr>
          <p:nvPr>
            <p:ph idx="1"/>
          </p:nvPr>
        </p:nvSpPr>
        <p:spPr>
          <a:xfrm>
            <a:off x="838200" y="1690689"/>
            <a:ext cx="10515600" cy="4390798"/>
          </a:xfrm>
        </p:spPr>
        <p:txBody>
          <a:bodyPr>
            <a:normAutofit/>
          </a:bodyPr>
          <a:lstStyle/>
          <a:p>
            <a:pPr marL="0" indent="0">
              <a:lnSpc>
                <a:spcPct val="100000"/>
              </a:lnSpc>
              <a:buNone/>
            </a:pPr>
            <a:r>
              <a:rPr lang="en-US" b="1" dirty="0"/>
              <a:t>New F-196 Reporting Requirement </a:t>
            </a:r>
          </a:p>
          <a:p>
            <a:pPr marL="0" indent="0">
              <a:lnSpc>
                <a:spcPct val="100000"/>
              </a:lnSpc>
              <a:buNone/>
            </a:pPr>
            <a:endParaRPr lang="en-US" b="1" dirty="0"/>
          </a:p>
          <a:p>
            <a:pPr marL="0" indent="0">
              <a:lnSpc>
                <a:spcPct val="100000"/>
              </a:lnSpc>
              <a:buNone/>
            </a:pPr>
            <a:r>
              <a:rPr lang="en-US" dirty="0"/>
              <a:t>Do you know the amount of your Beginning Balances by Sub-Fund for this year’s F-196 reporting? </a:t>
            </a:r>
          </a:p>
          <a:p>
            <a:pPr lvl="1">
              <a:lnSpc>
                <a:spcPct val="100000"/>
              </a:lnSpc>
            </a:pPr>
            <a:r>
              <a:rPr lang="en-US" sz="2800" dirty="0"/>
              <a:t>Yes</a:t>
            </a:r>
          </a:p>
          <a:p>
            <a:pPr lvl="1">
              <a:lnSpc>
                <a:spcPct val="100000"/>
              </a:lnSpc>
            </a:pPr>
            <a:r>
              <a:rPr lang="en-US" sz="2800" dirty="0"/>
              <a:t>No</a:t>
            </a:r>
          </a:p>
          <a:p>
            <a:pPr>
              <a:lnSpc>
                <a:spcPct val="100000"/>
              </a:lnSpc>
            </a:pPr>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3EEB1A11-D8E1-4F92-ADF5-139E35D3A38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August 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6CD99B07-109A-4F18-9369-A83DFE9D89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9649CDB9-42BA-4065-A667-1FB5650ACDE0}"/>
              </a:ext>
            </a:extLst>
          </p:cNvPr>
          <p:cNvSpPr>
            <a:spLocks noGrp="1"/>
          </p:cNvSpPr>
          <p:nvPr>
            <p:ph type="ftr" sz="quarter" idx="3"/>
          </p:nvPr>
        </p:nvSpPr>
        <p:spPr/>
        <p:txBody>
          <a:bodyPr/>
          <a:lstStyle/>
          <a:p>
            <a:pPr lvl="0" algn="r">
              <a:defRPr/>
            </a:pPr>
            <a:r>
              <a:rPr lang="en-US" dirty="0"/>
              <a:t>OSPI | SAFS | Year End Update</a:t>
            </a:r>
          </a:p>
        </p:txBody>
      </p:sp>
    </p:spTree>
    <p:extLst>
      <p:ext uri="{BB962C8B-B14F-4D97-AF65-F5344CB8AC3E}">
        <p14:creationId xmlns:p14="http://schemas.microsoft.com/office/powerpoint/2010/main" val="985500631"/>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B8047-4984-4F0E-9A9A-68AAE677F05F}">
  <ds:schemaRefs>
    <ds:schemaRef ds:uri="http://schemas.microsoft.com/sharepoint/v3/contenttype/forms"/>
  </ds:schemaRefs>
</ds:datastoreItem>
</file>

<file path=customXml/itemProps3.xml><?xml version="1.0" encoding="utf-8"?>
<ds:datastoreItem xmlns:ds="http://schemas.openxmlformats.org/officeDocument/2006/customXml" ds:itemID="{CB595359-E5D1-450F-9706-6A56CF217BA5}">
  <ds:schemaRef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schemas.microsoft.com/sharepoint/v3"/>
    <ds:schemaRef ds:uri="http://schemas.microsoft.com/office/infopath/2007/PartnerControl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4147</TotalTime>
  <Words>2675</Words>
  <Application>Microsoft Office PowerPoint</Application>
  <PresentationFormat>Widescreen</PresentationFormat>
  <Paragraphs>433</Paragraphs>
  <Slides>41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Segoe UI</vt:lpstr>
      <vt:lpstr>Segoe UI Semibold</vt:lpstr>
      <vt:lpstr>Wingdings</vt:lpstr>
      <vt:lpstr>Title Slides</vt:lpstr>
      <vt:lpstr>Content Slides</vt:lpstr>
      <vt:lpstr>Presenter Information</vt:lpstr>
      <vt:lpstr>WASBO Year-End Workshop</vt:lpstr>
      <vt:lpstr>WASBO Year-End Workshop</vt:lpstr>
      <vt:lpstr>Year-End Accounting Tools</vt:lpstr>
      <vt:lpstr>Bulletin 086-19 New Carryover Rule at Year-End</vt:lpstr>
      <vt:lpstr>Poll Question #1:</vt:lpstr>
      <vt:lpstr>Year-End Tools on the OSPI Website</vt:lpstr>
      <vt:lpstr>Year-End Tools on the OSPI Website</vt:lpstr>
      <vt:lpstr>Poll Question #2:</vt:lpstr>
      <vt:lpstr>Year-End Tools on the OSPI Website</vt:lpstr>
      <vt:lpstr>Year-End Tools on the OSPI Website</vt:lpstr>
      <vt:lpstr>Year-End Tools on the OSPI Website</vt:lpstr>
      <vt:lpstr>Year-End Tools on the OSPI Website</vt:lpstr>
      <vt:lpstr>Year-End Tools on the OSPI Website</vt:lpstr>
      <vt:lpstr>Year-End Tools on the OSPI Website</vt:lpstr>
      <vt:lpstr>Poll Question #3:</vt:lpstr>
      <vt:lpstr>ESSERF Claims </vt:lpstr>
      <vt:lpstr>ESSERF Claims </vt:lpstr>
      <vt:lpstr>ESSERF Claims </vt:lpstr>
      <vt:lpstr>ESSERF Claims </vt:lpstr>
      <vt:lpstr>ESSERF Claims </vt:lpstr>
      <vt:lpstr>Poll Question #4:</vt:lpstr>
      <vt:lpstr>Food Service Program 98</vt:lpstr>
      <vt:lpstr>Food Service Program 98</vt:lpstr>
      <vt:lpstr>Food Service Program 98</vt:lpstr>
      <vt:lpstr>Food Service Program 98</vt:lpstr>
      <vt:lpstr>Food Service Program 98</vt:lpstr>
      <vt:lpstr>Food Service Program 98</vt:lpstr>
      <vt:lpstr>Transportation Program 99</vt:lpstr>
      <vt:lpstr>Transportation Program 99</vt:lpstr>
      <vt:lpstr>Transportation Program 99</vt:lpstr>
      <vt:lpstr>Transportation Program 99</vt:lpstr>
      <vt:lpstr>NCES Codes </vt:lpstr>
      <vt:lpstr>NCES Codes </vt:lpstr>
      <vt:lpstr>NCES Codes </vt:lpstr>
      <vt:lpstr>NCES Codes </vt:lpstr>
      <vt:lpstr>NCES Codes </vt:lpstr>
      <vt:lpstr>Future Accounting Guidance</vt:lpstr>
      <vt:lpstr>Future Accounting Guidance</vt:lpstr>
      <vt:lpstr>Future Accounting Guidance</vt:lpstr>
      <vt:lpstr>WASBO Year-End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SDAAC Meeting Presentation</dc:title>
  <dc:creator>SAFS OSPI</dc:creator>
  <cp:keywords>SDAAC</cp:keywords>
  <cp:lastModifiedBy>Paul Stone</cp:lastModifiedBy>
  <cp:revision>206</cp:revision>
  <dcterms:created xsi:type="dcterms:W3CDTF">2020-01-17T18:06:40Z</dcterms:created>
  <dcterms:modified xsi:type="dcterms:W3CDTF">2020-08-25T14:41:13Z</dcterms:modified>
  <cp:category>Accounting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