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0" r:id="rId4"/>
    <p:sldMasterId id="2147483691" r:id="rId5"/>
    <p:sldMasterId id="2147483692" r:id="rId6"/>
    <p:sldMasterId id="2147483693" r:id="rId7"/>
  </p:sldMasterIdLst>
  <p:notesMasterIdLst>
    <p:notesMasterId r:id="rId26"/>
  </p:notesMasterIdLst>
  <p:sldIdLst>
    <p:sldId id="256" r:id="rId8"/>
    <p:sldId id="257" r:id="rId9"/>
    <p:sldId id="258" r:id="rId10"/>
    <p:sldId id="259" r:id="rId11"/>
    <p:sldId id="260" r:id="rId12"/>
    <p:sldId id="261" r:id="rId13"/>
    <p:sldId id="262" r:id="rId14"/>
    <p:sldId id="263" r:id="rId15"/>
    <p:sldId id="264" r:id="rId16"/>
    <p:sldId id="265" r:id="rId17"/>
    <p:sldId id="273" r:id="rId18"/>
    <p:sldId id="267" r:id="rId19"/>
    <p:sldId id="268" r:id="rId20"/>
    <p:sldId id="269" r:id="rId21"/>
    <p:sldId id="270" r:id="rId22"/>
    <p:sldId id="271" r:id="rId23"/>
    <p:sldId id="272" r:id="rId24"/>
    <p:sldId id="274"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e Anderson" initials="SA" lastIdx="1" clrIdx="0">
    <p:extLst>
      <p:ext uri="{19B8F6BF-5375-455C-9EA6-DF929625EA0E}">
        <p15:presenceInfo xmlns:p15="http://schemas.microsoft.com/office/powerpoint/2012/main" userId="S::sue.anderson@k12.wa.us::f8da66c0-e189-4014-b3a9-a2d1499e98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FC4407-12C9-49C4-B052-1F0A55F3D37B}" v="540" dt="2022-03-31T17:07:41.956"/>
  </p1510:revLst>
</p1510:revInfo>
</file>

<file path=ppt/tableStyles.xml><?xml version="1.0" encoding="utf-8"?>
<a:tblStyleLst xmlns:a="http://schemas.openxmlformats.org/drawingml/2006/main" def="{2A0B0B65-5472-4EAA-9FB0-7910D8E03B92}">
  <a:tblStyle styleId="{2A0B0B65-5472-4EAA-9FB0-7910D8E03B9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p:scale>
          <a:sx n="57" d="100"/>
          <a:sy n="57" d="100"/>
        </p:scale>
        <p:origin x="1848" y="978"/>
      </p:cViewPr>
      <p:guideLst/>
    </p:cSldViewPr>
  </p:slideViewPr>
  <p:outlineViewPr>
    <p:cViewPr>
      <p:scale>
        <a:sx n="33" d="100"/>
        <a:sy n="33" d="100"/>
      </p:scale>
      <p:origin x="0" y="-61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86BFD1-804A-4DC4-A003-E469F051F08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737F8B9-363E-4BC4-8EDD-8ACD5A4110C9}">
      <dgm:prSet/>
      <dgm:spPr/>
      <dgm:t>
        <a:bodyPr/>
        <a:lstStyle/>
        <a:p>
          <a:r>
            <a:rPr lang="en-US" b="0" i="0" dirty="0"/>
            <a:t>Invites students’ attention to the learning through their interests, active learning and/or sense of belonging.</a:t>
          </a:r>
          <a:endParaRPr lang="en-US" dirty="0"/>
        </a:p>
      </dgm:t>
    </dgm:pt>
    <dgm:pt modelId="{F9D30C56-69AA-42EF-80C0-9B5A17BA3D3C}" type="parTrans" cxnId="{442AAA69-38D9-492E-8B68-3EE55EED8135}">
      <dgm:prSet/>
      <dgm:spPr/>
      <dgm:t>
        <a:bodyPr/>
        <a:lstStyle/>
        <a:p>
          <a:endParaRPr lang="en-US"/>
        </a:p>
      </dgm:t>
    </dgm:pt>
    <dgm:pt modelId="{F383F386-AC87-4CFC-84D6-2EAD515C0B52}" type="sibTrans" cxnId="{442AAA69-38D9-492E-8B68-3EE55EED8135}">
      <dgm:prSet/>
      <dgm:spPr/>
      <dgm:t>
        <a:bodyPr/>
        <a:lstStyle/>
        <a:p>
          <a:endParaRPr lang="en-US"/>
        </a:p>
      </dgm:t>
    </dgm:pt>
    <dgm:pt modelId="{481F7FCE-1C10-49A0-840A-BBF42EF90195}">
      <dgm:prSet/>
      <dgm:spPr/>
      <dgm:t>
        <a:bodyPr/>
        <a:lstStyle/>
        <a:p>
          <a:r>
            <a:rPr lang="en-US" b="0" i="0"/>
            <a:t>Support students’ ownership for their learning, making space for student voice and empowerment.</a:t>
          </a:r>
          <a:endParaRPr lang="en-US"/>
        </a:p>
      </dgm:t>
    </dgm:pt>
    <dgm:pt modelId="{9F81A20E-FEA1-477B-868A-5C08794A60A2}" type="parTrans" cxnId="{3631738A-6355-4623-BBF4-BDE58ED5B848}">
      <dgm:prSet/>
      <dgm:spPr/>
      <dgm:t>
        <a:bodyPr/>
        <a:lstStyle/>
        <a:p>
          <a:endParaRPr lang="en-US"/>
        </a:p>
      </dgm:t>
    </dgm:pt>
    <dgm:pt modelId="{F577D950-D0D7-44B5-A208-249674D18E9E}" type="sibTrans" cxnId="{3631738A-6355-4623-BBF4-BDE58ED5B848}">
      <dgm:prSet/>
      <dgm:spPr/>
      <dgm:t>
        <a:bodyPr/>
        <a:lstStyle/>
        <a:p>
          <a:endParaRPr lang="en-US"/>
        </a:p>
      </dgm:t>
    </dgm:pt>
    <dgm:pt modelId="{9ED12E10-FFCB-4826-9056-59580C81CED2}">
      <dgm:prSet/>
      <dgm:spPr/>
      <dgm:t>
        <a:bodyPr/>
        <a:lstStyle/>
        <a:p>
          <a:r>
            <a:rPr lang="en-US" b="0" i="0"/>
            <a:t>Develops students’ self-driven effort, persistence, and concentration.  </a:t>
          </a:r>
          <a:endParaRPr lang="en-US"/>
        </a:p>
      </dgm:t>
    </dgm:pt>
    <dgm:pt modelId="{91ED197C-A8A5-473C-ABA0-6848782FFF62}" type="parTrans" cxnId="{899633B5-FAD2-4D5F-9CA6-B5387B76100D}">
      <dgm:prSet/>
      <dgm:spPr/>
      <dgm:t>
        <a:bodyPr/>
        <a:lstStyle/>
        <a:p>
          <a:endParaRPr lang="en-US"/>
        </a:p>
      </dgm:t>
    </dgm:pt>
    <dgm:pt modelId="{5C7BE9BB-CA2A-4619-BB43-1A3851E8B94A}" type="sibTrans" cxnId="{899633B5-FAD2-4D5F-9CA6-B5387B76100D}">
      <dgm:prSet/>
      <dgm:spPr/>
      <dgm:t>
        <a:bodyPr/>
        <a:lstStyle/>
        <a:p>
          <a:endParaRPr lang="en-US"/>
        </a:p>
      </dgm:t>
    </dgm:pt>
    <dgm:pt modelId="{A40EDED3-4A53-4385-AE78-DB01203002FA}" type="pres">
      <dgm:prSet presAssocID="{7B86BFD1-804A-4DC4-A003-E469F051F087}" presName="linear" presStyleCnt="0">
        <dgm:presLayoutVars>
          <dgm:animLvl val="lvl"/>
          <dgm:resizeHandles val="exact"/>
        </dgm:presLayoutVars>
      </dgm:prSet>
      <dgm:spPr/>
    </dgm:pt>
    <dgm:pt modelId="{BC688FC7-E5AA-4DC8-BDE9-912EE4A8F1BD}" type="pres">
      <dgm:prSet presAssocID="{F737F8B9-363E-4BC4-8EDD-8ACD5A4110C9}" presName="parentText" presStyleLbl="node1" presStyleIdx="0" presStyleCnt="3">
        <dgm:presLayoutVars>
          <dgm:chMax val="0"/>
          <dgm:bulletEnabled val="1"/>
        </dgm:presLayoutVars>
      </dgm:prSet>
      <dgm:spPr/>
    </dgm:pt>
    <dgm:pt modelId="{317E2D22-16B5-48C9-B5D4-0A2B2B9850C1}" type="pres">
      <dgm:prSet presAssocID="{F383F386-AC87-4CFC-84D6-2EAD515C0B52}" presName="spacer" presStyleCnt="0"/>
      <dgm:spPr/>
    </dgm:pt>
    <dgm:pt modelId="{9832E7C3-53BA-4C01-8C70-37230DA54568}" type="pres">
      <dgm:prSet presAssocID="{481F7FCE-1C10-49A0-840A-BBF42EF90195}" presName="parentText" presStyleLbl="node1" presStyleIdx="1" presStyleCnt="3">
        <dgm:presLayoutVars>
          <dgm:chMax val="0"/>
          <dgm:bulletEnabled val="1"/>
        </dgm:presLayoutVars>
      </dgm:prSet>
      <dgm:spPr/>
    </dgm:pt>
    <dgm:pt modelId="{30D72472-3940-43FC-9D5C-8D301AD61DCE}" type="pres">
      <dgm:prSet presAssocID="{F577D950-D0D7-44B5-A208-249674D18E9E}" presName="spacer" presStyleCnt="0"/>
      <dgm:spPr/>
    </dgm:pt>
    <dgm:pt modelId="{C5EB43B2-9A7F-4A3D-9D29-35117E76F8AA}" type="pres">
      <dgm:prSet presAssocID="{9ED12E10-FFCB-4826-9056-59580C81CED2}" presName="parentText" presStyleLbl="node1" presStyleIdx="2" presStyleCnt="3">
        <dgm:presLayoutVars>
          <dgm:chMax val="0"/>
          <dgm:bulletEnabled val="1"/>
        </dgm:presLayoutVars>
      </dgm:prSet>
      <dgm:spPr/>
    </dgm:pt>
  </dgm:ptLst>
  <dgm:cxnLst>
    <dgm:cxn modelId="{80C44123-24EC-4477-A7E8-E0DE14358EB2}" type="presOf" srcId="{F737F8B9-363E-4BC4-8EDD-8ACD5A4110C9}" destId="{BC688FC7-E5AA-4DC8-BDE9-912EE4A8F1BD}" srcOrd="0" destOrd="0" presId="urn:microsoft.com/office/officeart/2005/8/layout/vList2"/>
    <dgm:cxn modelId="{442AAA69-38D9-492E-8B68-3EE55EED8135}" srcId="{7B86BFD1-804A-4DC4-A003-E469F051F087}" destId="{F737F8B9-363E-4BC4-8EDD-8ACD5A4110C9}" srcOrd="0" destOrd="0" parTransId="{F9D30C56-69AA-42EF-80C0-9B5A17BA3D3C}" sibTransId="{F383F386-AC87-4CFC-84D6-2EAD515C0B52}"/>
    <dgm:cxn modelId="{38456E7F-0BE4-42E2-85D5-9359710EE956}" type="presOf" srcId="{7B86BFD1-804A-4DC4-A003-E469F051F087}" destId="{A40EDED3-4A53-4385-AE78-DB01203002FA}" srcOrd="0" destOrd="0" presId="urn:microsoft.com/office/officeart/2005/8/layout/vList2"/>
    <dgm:cxn modelId="{E3940D81-BA87-479C-9353-6968921FB897}" type="presOf" srcId="{9ED12E10-FFCB-4826-9056-59580C81CED2}" destId="{C5EB43B2-9A7F-4A3D-9D29-35117E76F8AA}" srcOrd="0" destOrd="0" presId="urn:microsoft.com/office/officeart/2005/8/layout/vList2"/>
    <dgm:cxn modelId="{3631738A-6355-4623-BBF4-BDE58ED5B848}" srcId="{7B86BFD1-804A-4DC4-A003-E469F051F087}" destId="{481F7FCE-1C10-49A0-840A-BBF42EF90195}" srcOrd="1" destOrd="0" parTransId="{9F81A20E-FEA1-477B-868A-5C08794A60A2}" sibTransId="{F577D950-D0D7-44B5-A208-249674D18E9E}"/>
    <dgm:cxn modelId="{899633B5-FAD2-4D5F-9CA6-B5387B76100D}" srcId="{7B86BFD1-804A-4DC4-A003-E469F051F087}" destId="{9ED12E10-FFCB-4826-9056-59580C81CED2}" srcOrd="2" destOrd="0" parTransId="{91ED197C-A8A5-473C-ABA0-6848782FFF62}" sibTransId="{5C7BE9BB-CA2A-4619-BB43-1A3851E8B94A}"/>
    <dgm:cxn modelId="{47D3D7BC-60ED-42D1-94E5-CBAA69CCE492}" type="presOf" srcId="{481F7FCE-1C10-49A0-840A-BBF42EF90195}" destId="{9832E7C3-53BA-4C01-8C70-37230DA54568}" srcOrd="0" destOrd="0" presId="urn:microsoft.com/office/officeart/2005/8/layout/vList2"/>
    <dgm:cxn modelId="{280532CA-C374-4432-A0D3-2C2371922CEB}" type="presParOf" srcId="{A40EDED3-4A53-4385-AE78-DB01203002FA}" destId="{BC688FC7-E5AA-4DC8-BDE9-912EE4A8F1BD}" srcOrd="0" destOrd="0" presId="urn:microsoft.com/office/officeart/2005/8/layout/vList2"/>
    <dgm:cxn modelId="{16EBA1AB-C138-4DD1-A3E2-F2EA03E7326A}" type="presParOf" srcId="{A40EDED3-4A53-4385-AE78-DB01203002FA}" destId="{317E2D22-16B5-48C9-B5D4-0A2B2B9850C1}" srcOrd="1" destOrd="0" presId="urn:microsoft.com/office/officeart/2005/8/layout/vList2"/>
    <dgm:cxn modelId="{0B3A8FEB-ED40-4729-902B-DD8085072A38}" type="presParOf" srcId="{A40EDED3-4A53-4385-AE78-DB01203002FA}" destId="{9832E7C3-53BA-4C01-8C70-37230DA54568}" srcOrd="2" destOrd="0" presId="urn:microsoft.com/office/officeart/2005/8/layout/vList2"/>
    <dgm:cxn modelId="{A2AD07E0-1E4D-4869-BECB-24E067778F3D}" type="presParOf" srcId="{A40EDED3-4A53-4385-AE78-DB01203002FA}" destId="{30D72472-3940-43FC-9D5C-8D301AD61DCE}" srcOrd="3" destOrd="0" presId="urn:microsoft.com/office/officeart/2005/8/layout/vList2"/>
    <dgm:cxn modelId="{B2C214BB-2173-456A-AAB4-5D64E5785ED4}" type="presParOf" srcId="{A40EDED3-4A53-4385-AE78-DB01203002FA}" destId="{C5EB43B2-9A7F-4A3D-9D29-35117E76F8AA}"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871E82-E330-4512-9943-75ECF1D12A6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5C470D8-310D-4CDB-BA34-031C72A7D848}">
      <dgm:prSet/>
      <dgm:spPr/>
      <dgm:t>
        <a:bodyPr/>
        <a:lstStyle/>
        <a:p>
          <a:r>
            <a:rPr lang="en-US"/>
            <a:t>How do children’s identities impact learning? </a:t>
          </a:r>
        </a:p>
      </dgm:t>
    </dgm:pt>
    <dgm:pt modelId="{109B0B26-B0BA-4116-A407-AC7A6E959438}" type="parTrans" cxnId="{16531941-6B74-426D-89A8-17861DEA6989}">
      <dgm:prSet/>
      <dgm:spPr/>
      <dgm:t>
        <a:bodyPr/>
        <a:lstStyle/>
        <a:p>
          <a:endParaRPr lang="en-US"/>
        </a:p>
      </dgm:t>
    </dgm:pt>
    <dgm:pt modelId="{5F43AB38-B590-462E-AF5D-F4A966D199C3}" type="sibTrans" cxnId="{16531941-6B74-426D-89A8-17861DEA6989}">
      <dgm:prSet/>
      <dgm:spPr/>
      <dgm:t>
        <a:bodyPr/>
        <a:lstStyle/>
        <a:p>
          <a:endParaRPr lang="en-US"/>
        </a:p>
      </dgm:t>
    </dgm:pt>
    <dgm:pt modelId="{BA7F56F5-F6A8-4E29-8723-93056BB0CC5E}">
      <dgm:prSet/>
      <dgm:spPr/>
      <dgm:t>
        <a:bodyPr/>
        <a:lstStyle/>
        <a:p>
          <a:r>
            <a:rPr lang="en-US"/>
            <a:t>What are you thinking more about in your own practice? </a:t>
          </a:r>
        </a:p>
      </dgm:t>
    </dgm:pt>
    <dgm:pt modelId="{F6D25BCB-DCF4-403B-98B0-E4E718D373F8}" type="parTrans" cxnId="{CF5B7D32-4B87-429C-93EA-0E9E4FE9AC57}">
      <dgm:prSet/>
      <dgm:spPr/>
      <dgm:t>
        <a:bodyPr/>
        <a:lstStyle/>
        <a:p>
          <a:endParaRPr lang="en-US"/>
        </a:p>
      </dgm:t>
    </dgm:pt>
    <dgm:pt modelId="{DF96AE0A-095F-48D9-8048-5B4796BF8306}" type="sibTrans" cxnId="{CF5B7D32-4B87-429C-93EA-0E9E4FE9AC57}">
      <dgm:prSet/>
      <dgm:spPr/>
      <dgm:t>
        <a:bodyPr/>
        <a:lstStyle/>
        <a:p>
          <a:endParaRPr lang="en-US"/>
        </a:p>
      </dgm:t>
    </dgm:pt>
    <dgm:pt modelId="{96EC36D0-3A13-4CFB-AF9E-045EDE953A25}" type="pres">
      <dgm:prSet presAssocID="{D9871E82-E330-4512-9943-75ECF1D12A68}" presName="hierChild1" presStyleCnt="0">
        <dgm:presLayoutVars>
          <dgm:chPref val="1"/>
          <dgm:dir/>
          <dgm:animOne val="branch"/>
          <dgm:animLvl val="lvl"/>
          <dgm:resizeHandles/>
        </dgm:presLayoutVars>
      </dgm:prSet>
      <dgm:spPr/>
    </dgm:pt>
    <dgm:pt modelId="{9527F8F1-7130-4B8C-98FE-0CD16AA5F6B6}" type="pres">
      <dgm:prSet presAssocID="{25C470D8-310D-4CDB-BA34-031C72A7D848}" presName="hierRoot1" presStyleCnt="0"/>
      <dgm:spPr/>
    </dgm:pt>
    <dgm:pt modelId="{93FCCE92-D9BB-46EA-AB6F-9039DF14E567}" type="pres">
      <dgm:prSet presAssocID="{25C470D8-310D-4CDB-BA34-031C72A7D848}" presName="composite" presStyleCnt="0"/>
      <dgm:spPr/>
    </dgm:pt>
    <dgm:pt modelId="{80081D7F-1A38-476C-9D1D-1C408362CC51}" type="pres">
      <dgm:prSet presAssocID="{25C470D8-310D-4CDB-BA34-031C72A7D848}" presName="background" presStyleLbl="node0" presStyleIdx="0" presStyleCnt="2"/>
      <dgm:spPr/>
    </dgm:pt>
    <dgm:pt modelId="{C0671098-8E13-470B-B8D5-C72E0147EFA9}" type="pres">
      <dgm:prSet presAssocID="{25C470D8-310D-4CDB-BA34-031C72A7D848}" presName="text" presStyleLbl="fgAcc0" presStyleIdx="0" presStyleCnt="2">
        <dgm:presLayoutVars>
          <dgm:chPref val="3"/>
        </dgm:presLayoutVars>
      </dgm:prSet>
      <dgm:spPr/>
    </dgm:pt>
    <dgm:pt modelId="{B7A946B1-DAAD-4998-AAC4-0FB689E640C4}" type="pres">
      <dgm:prSet presAssocID="{25C470D8-310D-4CDB-BA34-031C72A7D848}" presName="hierChild2" presStyleCnt="0"/>
      <dgm:spPr/>
    </dgm:pt>
    <dgm:pt modelId="{77CE24AD-D308-44EA-836F-B73E97F4BE61}" type="pres">
      <dgm:prSet presAssocID="{BA7F56F5-F6A8-4E29-8723-93056BB0CC5E}" presName="hierRoot1" presStyleCnt="0"/>
      <dgm:spPr/>
    </dgm:pt>
    <dgm:pt modelId="{D9888F49-D8D1-4A64-8EC0-E79F556D8970}" type="pres">
      <dgm:prSet presAssocID="{BA7F56F5-F6A8-4E29-8723-93056BB0CC5E}" presName="composite" presStyleCnt="0"/>
      <dgm:spPr/>
    </dgm:pt>
    <dgm:pt modelId="{24B8E473-ED66-485B-8D7B-41B0DD3E1014}" type="pres">
      <dgm:prSet presAssocID="{BA7F56F5-F6A8-4E29-8723-93056BB0CC5E}" presName="background" presStyleLbl="node0" presStyleIdx="1" presStyleCnt="2"/>
      <dgm:spPr/>
    </dgm:pt>
    <dgm:pt modelId="{565865A2-1408-4031-ACB8-6B9AC2DAA998}" type="pres">
      <dgm:prSet presAssocID="{BA7F56F5-F6A8-4E29-8723-93056BB0CC5E}" presName="text" presStyleLbl="fgAcc0" presStyleIdx="1" presStyleCnt="2">
        <dgm:presLayoutVars>
          <dgm:chPref val="3"/>
        </dgm:presLayoutVars>
      </dgm:prSet>
      <dgm:spPr/>
    </dgm:pt>
    <dgm:pt modelId="{3E67053B-4832-49C7-B46C-48918DA85B29}" type="pres">
      <dgm:prSet presAssocID="{BA7F56F5-F6A8-4E29-8723-93056BB0CC5E}" presName="hierChild2" presStyleCnt="0"/>
      <dgm:spPr/>
    </dgm:pt>
  </dgm:ptLst>
  <dgm:cxnLst>
    <dgm:cxn modelId="{CF5B7D32-4B87-429C-93EA-0E9E4FE9AC57}" srcId="{D9871E82-E330-4512-9943-75ECF1D12A68}" destId="{BA7F56F5-F6A8-4E29-8723-93056BB0CC5E}" srcOrd="1" destOrd="0" parTransId="{F6D25BCB-DCF4-403B-98B0-E4E718D373F8}" sibTransId="{DF96AE0A-095F-48D9-8048-5B4796BF8306}"/>
    <dgm:cxn modelId="{EB66243A-C74A-46C7-B2EF-2A36E6EFD07E}" type="presOf" srcId="{BA7F56F5-F6A8-4E29-8723-93056BB0CC5E}" destId="{565865A2-1408-4031-ACB8-6B9AC2DAA998}" srcOrd="0" destOrd="0" presId="urn:microsoft.com/office/officeart/2005/8/layout/hierarchy1"/>
    <dgm:cxn modelId="{16531941-6B74-426D-89A8-17861DEA6989}" srcId="{D9871E82-E330-4512-9943-75ECF1D12A68}" destId="{25C470D8-310D-4CDB-BA34-031C72A7D848}" srcOrd="0" destOrd="0" parTransId="{109B0B26-B0BA-4116-A407-AC7A6E959438}" sibTransId="{5F43AB38-B590-462E-AF5D-F4A966D199C3}"/>
    <dgm:cxn modelId="{1B893376-8C86-4E1D-A08A-FE6B8F24011A}" type="presOf" srcId="{25C470D8-310D-4CDB-BA34-031C72A7D848}" destId="{C0671098-8E13-470B-B8D5-C72E0147EFA9}" srcOrd="0" destOrd="0" presId="urn:microsoft.com/office/officeart/2005/8/layout/hierarchy1"/>
    <dgm:cxn modelId="{FD9FCE8C-BAB7-4413-A8EB-E5647E5004E6}" type="presOf" srcId="{D9871E82-E330-4512-9943-75ECF1D12A68}" destId="{96EC36D0-3A13-4CFB-AF9E-045EDE953A25}" srcOrd="0" destOrd="0" presId="urn:microsoft.com/office/officeart/2005/8/layout/hierarchy1"/>
    <dgm:cxn modelId="{326E3BD8-D973-4508-B8A3-7279934E33BC}" type="presParOf" srcId="{96EC36D0-3A13-4CFB-AF9E-045EDE953A25}" destId="{9527F8F1-7130-4B8C-98FE-0CD16AA5F6B6}" srcOrd="0" destOrd="0" presId="urn:microsoft.com/office/officeart/2005/8/layout/hierarchy1"/>
    <dgm:cxn modelId="{69A9DFCE-AD90-40BA-B858-DB467858C297}" type="presParOf" srcId="{9527F8F1-7130-4B8C-98FE-0CD16AA5F6B6}" destId="{93FCCE92-D9BB-46EA-AB6F-9039DF14E567}" srcOrd="0" destOrd="0" presId="urn:microsoft.com/office/officeart/2005/8/layout/hierarchy1"/>
    <dgm:cxn modelId="{92E6B09B-8D66-436B-AD40-03C7CD962955}" type="presParOf" srcId="{93FCCE92-D9BB-46EA-AB6F-9039DF14E567}" destId="{80081D7F-1A38-476C-9D1D-1C408362CC51}" srcOrd="0" destOrd="0" presId="urn:microsoft.com/office/officeart/2005/8/layout/hierarchy1"/>
    <dgm:cxn modelId="{D5F8BF01-81DD-44E4-9DA1-3EEB8B3D9A6B}" type="presParOf" srcId="{93FCCE92-D9BB-46EA-AB6F-9039DF14E567}" destId="{C0671098-8E13-470B-B8D5-C72E0147EFA9}" srcOrd="1" destOrd="0" presId="urn:microsoft.com/office/officeart/2005/8/layout/hierarchy1"/>
    <dgm:cxn modelId="{01A6EBC9-B842-4B48-A425-7FEB3E3F1772}" type="presParOf" srcId="{9527F8F1-7130-4B8C-98FE-0CD16AA5F6B6}" destId="{B7A946B1-DAAD-4998-AAC4-0FB689E640C4}" srcOrd="1" destOrd="0" presId="urn:microsoft.com/office/officeart/2005/8/layout/hierarchy1"/>
    <dgm:cxn modelId="{7FDB3750-3776-4E74-B608-E29BCD086A8E}" type="presParOf" srcId="{96EC36D0-3A13-4CFB-AF9E-045EDE953A25}" destId="{77CE24AD-D308-44EA-836F-B73E97F4BE61}" srcOrd="1" destOrd="0" presId="urn:microsoft.com/office/officeart/2005/8/layout/hierarchy1"/>
    <dgm:cxn modelId="{B427CE55-5713-491D-8E06-8A5BC36BE861}" type="presParOf" srcId="{77CE24AD-D308-44EA-836F-B73E97F4BE61}" destId="{D9888F49-D8D1-4A64-8EC0-E79F556D8970}" srcOrd="0" destOrd="0" presId="urn:microsoft.com/office/officeart/2005/8/layout/hierarchy1"/>
    <dgm:cxn modelId="{F8A67D3C-4626-4003-98A0-18390AD775D3}" type="presParOf" srcId="{D9888F49-D8D1-4A64-8EC0-E79F556D8970}" destId="{24B8E473-ED66-485B-8D7B-41B0DD3E1014}" srcOrd="0" destOrd="0" presId="urn:microsoft.com/office/officeart/2005/8/layout/hierarchy1"/>
    <dgm:cxn modelId="{B241D5D5-8D71-4E29-AA54-820A2C7E3A99}" type="presParOf" srcId="{D9888F49-D8D1-4A64-8EC0-E79F556D8970}" destId="{565865A2-1408-4031-ACB8-6B9AC2DAA998}" srcOrd="1" destOrd="0" presId="urn:microsoft.com/office/officeart/2005/8/layout/hierarchy1"/>
    <dgm:cxn modelId="{B28CBB74-D06E-4347-9404-2CBB549733AC}" type="presParOf" srcId="{77CE24AD-D308-44EA-836F-B73E97F4BE61}" destId="{3E67053B-4832-49C7-B46C-48918DA85B29}"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D26B4B-0BBA-4405-B4F4-F09D70A685D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0AFE6C-FA53-453A-96DC-B4CE546004E9}">
      <dgm:prSet/>
      <dgm:spPr/>
      <dgm:t>
        <a:bodyPr/>
        <a:lstStyle/>
        <a:p>
          <a:r>
            <a:rPr lang="en-US"/>
            <a:t>Watch a video </a:t>
          </a:r>
        </a:p>
      </dgm:t>
    </dgm:pt>
    <dgm:pt modelId="{3B685B9D-A692-4C74-AB55-C688FB47BCA0}" type="parTrans" cxnId="{07DE4655-1F97-4B16-98D0-D79EB749BF15}">
      <dgm:prSet/>
      <dgm:spPr/>
      <dgm:t>
        <a:bodyPr/>
        <a:lstStyle/>
        <a:p>
          <a:endParaRPr lang="en-US"/>
        </a:p>
      </dgm:t>
    </dgm:pt>
    <dgm:pt modelId="{48915BB0-CC51-4868-8951-D154BD5F13CF}" type="sibTrans" cxnId="{07DE4655-1F97-4B16-98D0-D79EB749BF15}">
      <dgm:prSet/>
      <dgm:spPr/>
      <dgm:t>
        <a:bodyPr/>
        <a:lstStyle/>
        <a:p>
          <a:endParaRPr lang="en-US"/>
        </a:p>
      </dgm:t>
    </dgm:pt>
    <dgm:pt modelId="{7F42F537-79DA-45AC-9C3D-8368AF7E03F1}">
      <dgm:prSet/>
      <dgm:spPr/>
      <dgm:t>
        <a:bodyPr/>
        <a:lstStyle/>
        <a:p>
          <a:r>
            <a:rPr lang="en-US"/>
            <a:t>Read an article </a:t>
          </a:r>
        </a:p>
      </dgm:t>
    </dgm:pt>
    <dgm:pt modelId="{FC28DF9B-30D3-40BA-A3A6-81BE12716389}" type="parTrans" cxnId="{26DD8EB9-574A-4332-9431-48A268BCC6AF}">
      <dgm:prSet/>
      <dgm:spPr/>
      <dgm:t>
        <a:bodyPr/>
        <a:lstStyle/>
        <a:p>
          <a:endParaRPr lang="en-US"/>
        </a:p>
      </dgm:t>
    </dgm:pt>
    <dgm:pt modelId="{079E1AAE-20AF-4FE7-8A6B-6371CC4780EB}" type="sibTrans" cxnId="{26DD8EB9-574A-4332-9431-48A268BCC6AF}">
      <dgm:prSet/>
      <dgm:spPr/>
      <dgm:t>
        <a:bodyPr/>
        <a:lstStyle/>
        <a:p>
          <a:endParaRPr lang="en-US"/>
        </a:p>
      </dgm:t>
    </dgm:pt>
    <dgm:pt modelId="{F6DB65FB-3E7F-4E39-AAAC-361E4CD43FBF}">
      <dgm:prSet/>
      <dgm:spPr/>
      <dgm:t>
        <a:bodyPr/>
        <a:lstStyle/>
        <a:p>
          <a:r>
            <a:rPr lang="en-US"/>
            <a:t>Private Think Time</a:t>
          </a:r>
        </a:p>
      </dgm:t>
    </dgm:pt>
    <dgm:pt modelId="{D6C84B87-3505-460C-8CC1-27CB6F7E625C}" type="parTrans" cxnId="{8526D63A-595B-4C21-AC14-E58A221EC54B}">
      <dgm:prSet/>
      <dgm:spPr/>
      <dgm:t>
        <a:bodyPr/>
        <a:lstStyle/>
        <a:p>
          <a:endParaRPr lang="en-US"/>
        </a:p>
      </dgm:t>
    </dgm:pt>
    <dgm:pt modelId="{DBFCD85D-3657-4BF0-8259-08DF7B085A33}" type="sibTrans" cxnId="{8526D63A-595B-4C21-AC14-E58A221EC54B}">
      <dgm:prSet/>
      <dgm:spPr/>
      <dgm:t>
        <a:bodyPr/>
        <a:lstStyle/>
        <a:p>
          <a:endParaRPr lang="en-US"/>
        </a:p>
      </dgm:t>
    </dgm:pt>
    <dgm:pt modelId="{AE2838A9-919A-4CD5-A8BB-7E5E37546AB5}">
      <dgm:prSet/>
      <dgm:spPr>
        <a:solidFill>
          <a:schemeClr val="bg1">
            <a:lumMod val="90000"/>
          </a:schemeClr>
        </a:solidFill>
      </dgm:spPr>
      <dgm:t>
        <a:bodyPr/>
        <a:lstStyle/>
        <a:p>
          <a:r>
            <a:rPr lang="en-US" i="1"/>
            <a:t>What connections did you make to emotional engagement? </a:t>
          </a:r>
          <a:endParaRPr lang="en-US"/>
        </a:p>
      </dgm:t>
    </dgm:pt>
    <dgm:pt modelId="{A6B0FC77-B717-4B7B-9019-AB91F8E153E1}" type="parTrans" cxnId="{5E1DCBD7-EC13-41AA-987A-1922AD75436B}">
      <dgm:prSet/>
      <dgm:spPr/>
      <dgm:t>
        <a:bodyPr/>
        <a:lstStyle/>
        <a:p>
          <a:endParaRPr lang="en-US"/>
        </a:p>
      </dgm:t>
    </dgm:pt>
    <dgm:pt modelId="{C9BDB5FD-B7DF-4D0B-A93E-E8A8BF801A6C}" type="sibTrans" cxnId="{5E1DCBD7-EC13-41AA-987A-1922AD75436B}">
      <dgm:prSet/>
      <dgm:spPr/>
      <dgm:t>
        <a:bodyPr/>
        <a:lstStyle/>
        <a:p>
          <a:endParaRPr lang="en-US"/>
        </a:p>
      </dgm:t>
    </dgm:pt>
    <dgm:pt modelId="{2B898A4E-4475-4BA0-AF2A-66850A5187B9}">
      <dgm:prSet/>
      <dgm:spPr>
        <a:solidFill>
          <a:schemeClr val="bg1">
            <a:lumMod val="90000"/>
          </a:schemeClr>
        </a:solidFill>
      </dgm:spPr>
      <dgm:t>
        <a:bodyPr/>
        <a:lstStyle/>
        <a:p>
          <a:r>
            <a:rPr lang="en-US" i="1"/>
            <a:t>How will you embed emotional engagement into your practice?</a:t>
          </a:r>
          <a:endParaRPr lang="en-US"/>
        </a:p>
      </dgm:t>
    </dgm:pt>
    <dgm:pt modelId="{2FB7F371-A958-4EA7-A2ED-0BA2CAAC2815}" type="parTrans" cxnId="{A6D0C0F9-D136-4C06-9F64-1C9438DF2452}">
      <dgm:prSet/>
      <dgm:spPr/>
      <dgm:t>
        <a:bodyPr/>
        <a:lstStyle/>
        <a:p>
          <a:endParaRPr lang="en-US"/>
        </a:p>
      </dgm:t>
    </dgm:pt>
    <dgm:pt modelId="{2515C348-95A8-4DAF-A1AE-764882C0CBA6}" type="sibTrans" cxnId="{A6D0C0F9-D136-4C06-9F64-1C9438DF2452}">
      <dgm:prSet/>
      <dgm:spPr/>
      <dgm:t>
        <a:bodyPr/>
        <a:lstStyle/>
        <a:p>
          <a:endParaRPr lang="en-US"/>
        </a:p>
      </dgm:t>
    </dgm:pt>
    <dgm:pt modelId="{7DF4BA99-BF3C-4F0E-AA74-014F0BA839EA}" type="pres">
      <dgm:prSet presAssocID="{F8D26B4B-0BBA-4405-B4F4-F09D70A685D0}" presName="linear" presStyleCnt="0">
        <dgm:presLayoutVars>
          <dgm:animLvl val="lvl"/>
          <dgm:resizeHandles val="exact"/>
        </dgm:presLayoutVars>
      </dgm:prSet>
      <dgm:spPr/>
    </dgm:pt>
    <dgm:pt modelId="{F16329D4-D144-4B13-AA74-62C5A28870FB}" type="pres">
      <dgm:prSet presAssocID="{740AFE6C-FA53-453A-96DC-B4CE546004E9}" presName="parentText" presStyleLbl="node1" presStyleIdx="0" presStyleCnt="3">
        <dgm:presLayoutVars>
          <dgm:chMax val="0"/>
          <dgm:bulletEnabled val="1"/>
        </dgm:presLayoutVars>
      </dgm:prSet>
      <dgm:spPr/>
    </dgm:pt>
    <dgm:pt modelId="{110C2E00-6079-4790-B6DC-493B25A07452}" type="pres">
      <dgm:prSet presAssocID="{48915BB0-CC51-4868-8951-D154BD5F13CF}" presName="spacer" presStyleCnt="0"/>
      <dgm:spPr/>
    </dgm:pt>
    <dgm:pt modelId="{E8488A26-765D-4F33-8727-FE996D2A799E}" type="pres">
      <dgm:prSet presAssocID="{7F42F537-79DA-45AC-9C3D-8368AF7E03F1}" presName="parentText" presStyleLbl="node1" presStyleIdx="1" presStyleCnt="3">
        <dgm:presLayoutVars>
          <dgm:chMax val="0"/>
          <dgm:bulletEnabled val="1"/>
        </dgm:presLayoutVars>
      </dgm:prSet>
      <dgm:spPr/>
    </dgm:pt>
    <dgm:pt modelId="{4B4018E4-DEAC-4E78-B03A-8008C3FE6A23}" type="pres">
      <dgm:prSet presAssocID="{079E1AAE-20AF-4FE7-8A6B-6371CC4780EB}" presName="spacer" presStyleCnt="0"/>
      <dgm:spPr/>
    </dgm:pt>
    <dgm:pt modelId="{535A996B-731E-4CC5-B488-F521F19FCCFA}" type="pres">
      <dgm:prSet presAssocID="{F6DB65FB-3E7F-4E39-AAAC-361E4CD43FBF}" presName="parentText" presStyleLbl="node1" presStyleIdx="2" presStyleCnt="3">
        <dgm:presLayoutVars>
          <dgm:chMax val="0"/>
          <dgm:bulletEnabled val="1"/>
        </dgm:presLayoutVars>
      </dgm:prSet>
      <dgm:spPr/>
    </dgm:pt>
    <dgm:pt modelId="{BB4B5634-089F-4386-9827-A238F2BCEADC}" type="pres">
      <dgm:prSet presAssocID="{F6DB65FB-3E7F-4E39-AAAC-361E4CD43FBF}" presName="childText" presStyleLbl="revTx" presStyleIdx="0" presStyleCnt="1">
        <dgm:presLayoutVars>
          <dgm:bulletEnabled val="1"/>
        </dgm:presLayoutVars>
      </dgm:prSet>
      <dgm:spPr/>
    </dgm:pt>
  </dgm:ptLst>
  <dgm:cxnLst>
    <dgm:cxn modelId="{535CF716-B1B3-4FA8-9AB8-A76046219E76}" type="presOf" srcId="{2B898A4E-4475-4BA0-AF2A-66850A5187B9}" destId="{BB4B5634-089F-4386-9827-A238F2BCEADC}" srcOrd="0" destOrd="1" presId="urn:microsoft.com/office/officeart/2005/8/layout/vList2"/>
    <dgm:cxn modelId="{8526D63A-595B-4C21-AC14-E58A221EC54B}" srcId="{F8D26B4B-0BBA-4405-B4F4-F09D70A685D0}" destId="{F6DB65FB-3E7F-4E39-AAAC-361E4CD43FBF}" srcOrd="2" destOrd="0" parTransId="{D6C84B87-3505-460C-8CC1-27CB6F7E625C}" sibTransId="{DBFCD85D-3657-4BF0-8259-08DF7B085A33}"/>
    <dgm:cxn modelId="{07DE4655-1F97-4B16-98D0-D79EB749BF15}" srcId="{F8D26B4B-0BBA-4405-B4F4-F09D70A685D0}" destId="{740AFE6C-FA53-453A-96DC-B4CE546004E9}" srcOrd="0" destOrd="0" parTransId="{3B685B9D-A692-4C74-AB55-C688FB47BCA0}" sibTransId="{48915BB0-CC51-4868-8951-D154BD5F13CF}"/>
    <dgm:cxn modelId="{2E6E27A5-EDEA-4747-90AD-0F9FC751CBDC}" type="presOf" srcId="{F8D26B4B-0BBA-4405-B4F4-F09D70A685D0}" destId="{7DF4BA99-BF3C-4F0E-AA74-014F0BA839EA}" srcOrd="0" destOrd="0" presId="urn:microsoft.com/office/officeart/2005/8/layout/vList2"/>
    <dgm:cxn modelId="{26DD8EB9-574A-4332-9431-48A268BCC6AF}" srcId="{F8D26B4B-0BBA-4405-B4F4-F09D70A685D0}" destId="{7F42F537-79DA-45AC-9C3D-8368AF7E03F1}" srcOrd="1" destOrd="0" parTransId="{FC28DF9B-30D3-40BA-A3A6-81BE12716389}" sibTransId="{079E1AAE-20AF-4FE7-8A6B-6371CC4780EB}"/>
    <dgm:cxn modelId="{80D802C0-1354-4594-9AB5-B6065C915A30}" type="presOf" srcId="{740AFE6C-FA53-453A-96DC-B4CE546004E9}" destId="{F16329D4-D144-4B13-AA74-62C5A28870FB}" srcOrd="0" destOrd="0" presId="urn:microsoft.com/office/officeart/2005/8/layout/vList2"/>
    <dgm:cxn modelId="{11BCA4CE-1C9F-43BE-8CAB-44AE1D8E7734}" type="presOf" srcId="{F6DB65FB-3E7F-4E39-AAAC-361E4CD43FBF}" destId="{535A996B-731E-4CC5-B488-F521F19FCCFA}" srcOrd="0" destOrd="0" presId="urn:microsoft.com/office/officeart/2005/8/layout/vList2"/>
    <dgm:cxn modelId="{5E1DCBD7-EC13-41AA-987A-1922AD75436B}" srcId="{F6DB65FB-3E7F-4E39-AAAC-361E4CD43FBF}" destId="{AE2838A9-919A-4CD5-A8BB-7E5E37546AB5}" srcOrd="0" destOrd="0" parTransId="{A6B0FC77-B717-4B7B-9019-AB91F8E153E1}" sibTransId="{C9BDB5FD-B7DF-4D0B-A93E-E8A8BF801A6C}"/>
    <dgm:cxn modelId="{70F114DD-753A-4268-A3C7-D2EFAE20554B}" type="presOf" srcId="{AE2838A9-919A-4CD5-A8BB-7E5E37546AB5}" destId="{BB4B5634-089F-4386-9827-A238F2BCEADC}" srcOrd="0" destOrd="0" presId="urn:microsoft.com/office/officeart/2005/8/layout/vList2"/>
    <dgm:cxn modelId="{29CDF8DF-3A33-4CF3-A728-AD16FEF6488A}" type="presOf" srcId="{7F42F537-79DA-45AC-9C3D-8368AF7E03F1}" destId="{E8488A26-765D-4F33-8727-FE996D2A799E}" srcOrd="0" destOrd="0" presId="urn:microsoft.com/office/officeart/2005/8/layout/vList2"/>
    <dgm:cxn modelId="{A6D0C0F9-D136-4C06-9F64-1C9438DF2452}" srcId="{F6DB65FB-3E7F-4E39-AAAC-361E4CD43FBF}" destId="{2B898A4E-4475-4BA0-AF2A-66850A5187B9}" srcOrd="1" destOrd="0" parTransId="{2FB7F371-A958-4EA7-A2ED-0BA2CAAC2815}" sibTransId="{2515C348-95A8-4DAF-A1AE-764882C0CBA6}"/>
    <dgm:cxn modelId="{DED76CF1-598D-4FB0-A7F7-D8B7E07E5CAA}" type="presParOf" srcId="{7DF4BA99-BF3C-4F0E-AA74-014F0BA839EA}" destId="{F16329D4-D144-4B13-AA74-62C5A28870FB}" srcOrd="0" destOrd="0" presId="urn:microsoft.com/office/officeart/2005/8/layout/vList2"/>
    <dgm:cxn modelId="{9B5B6482-B501-4159-B11C-49F5684E5806}" type="presParOf" srcId="{7DF4BA99-BF3C-4F0E-AA74-014F0BA839EA}" destId="{110C2E00-6079-4790-B6DC-493B25A07452}" srcOrd="1" destOrd="0" presId="urn:microsoft.com/office/officeart/2005/8/layout/vList2"/>
    <dgm:cxn modelId="{2F964452-2267-4F25-B78D-EB10D240D2A0}" type="presParOf" srcId="{7DF4BA99-BF3C-4F0E-AA74-014F0BA839EA}" destId="{E8488A26-765D-4F33-8727-FE996D2A799E}" srcOrd="2" destOrd="0" presId="urn:microsoft.com/office/officeart/2005/8/layout/vList2"/>
    <dgm:cxn modelId="{15D7EF6B-BF47-4F36-89DD-A5F174AF8263}" type="presParOf" srcId="{7DF4BA99-BF3C-4F0E-AA74-014F0BA839EA}" destId="{4B4018E4-DEAC-4E78-B03A-8008C3FE6A23}" srcOrd="3" destOrd="0" presId="urn:microsoft.com/office/officeart/2005/8/layout/vList2"/>
    <dgm:cxn modelId="{56451F7B-0002-42FE-ACA2-4FBF3E52AEC6}" type="presParOf" srcId="{7DF4BA99-BF3C-4F0E-AA74-014F0BA839EA}" destId="{535A996B-731E-4CC5-B488-F521F19FCCFA}" srcOrd="4" destOrd="0" presId="urn:microsoft.com/office/officeart/2005/8/layout/vList2"/>
    <dgm:cxn modelId="{C759B326-DBC6-4FF4-A4C8-1FA50A953866}" type="presParOf" srcId="{7DF4BA99-BF3C-4F0E-AA74-014F0BA839EA}" destId="{BB4B5634-089F-4386-9827-A238F2BCEADC}" srcOrd="5"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88FC7-E5AA-4DC8-BDE9-912EE4A8F1BD}">
      <dsp:nvSpPr>
        <dsp:cNvPr id="0" name=""/>
        <dsp:cNvSpPr/>
      </dsp:nvSpPr>
      <dsp:spPr>
        <a:xfrm>
          <a:off x="0" y="121695"/>
          <a:ext cx="10515600"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dirty="0"/>
            <a:t>Invites students’ attention to the learning through their interests, active learning and/or sense of belonging.</a:t>
          </a:r>
          <a:endParaRPr lang="en-US" sz="3300" kern="1200" dirty="0"/>
        </a:p>
      </dsp:txBody>
      <dsp:txXfrm>
        <a:off x="62198" y="183893"/>
        <a:ext cx="10391204" cy="1149734"/>
      </dsp:txXfrm>
    </dsp:sp>
    <dsp:sp modelId="{9832E7C3-53BA-4C01-8C70-37230DA54568}">
      <dsp:nvSpPr>
        <dsp:cNvPr id="0" name=""/>
        <dsp:cNvSpPr/>
      </dsp:nvSpPr>
      <dsp:spPr>
        <a:xfrm>
          <a:off x="0" y="1490865"/>
          <a:ext cx="10515600"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a:t>Support students’ ownership for their learning, making space for student voice and empowerment.</a:t>
          </a:r>
          <a:endParaRPr lang="en-US" sz="3300" kern="1200"/>
        </a:p>
      </dsp:txBody>
      <dsp:txXfrm>
        <a:off x="62198" y="1553063"/>
        <a:ext cx="10391204" cy="1149734"/>
      </dsp:txXfrm>
    </dsp:sp>
    <dsp:sp modelId="{C5EB43B2-9A7F-4A3D-9D29-35117E76F8AA}">
      <dsp:nvSpPr>
        <dsp:cNvPr id="0" name=""/>
        <dsp:cNvSpPr/>
      </dsp:nvSpPr>
      <dsp:spPr>
        <a:xfrm>
          <a:off x="0" y="2860035"/>
          <a:ext cx="10515600"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a:t>Develops students’ self-driven effort, persistence, and concentration.  </a:t>
          </a:r>
          <a:endParaRPr lang="en-US" sz="3300" kern="1200"/>
        </a:p>
      </dsp:txBody>
      <dsp:txXfrm>
        <a:off x="62198" y="2922233"/>
        <a:ext cx="10391204" cy="1149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81D7F-1A38-476C-9D1D-1C408362CC51}">
      <dsp:nvSpPr>
        <dsp:cNvPr id="0" name=""/>
        <dsp:cNvSpPr/>
      </dsp:nvSpPr>
      <dsp:spPr>
        <a:xfrm>
          <a:off x="1204" y="467953"/>
          <a:ext cx="4229450" cy="26857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71098-8E13-470B-B8D5-C72E0147EFA9}">
      <dsp:nvSpPr>
        <dsp:cNvPr id="0" name=""/>
        <dsp:cNvSpPr/>
      </dsp:nvSpPr>
      <dsp:spPr>
        <a:xfrm>
          <a:off x="471143" y="914395"/>
          <a:ext cx="4229450" cy="26857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How do children’s identities impact learning? </a:t>
          </a:r>
        </a:p>
      </dsp:txBody>
      <dsp:txXfrm>
        <a:off x="549804" y="993056"/>
        <a:ext cx="4072128" cy="2528379"/>
      </dsp:txXfrm>
    </dsp:sp>
    <dsp:sp modelId="{24B8E473-ED66-485B-8D7B-41B0DD3E1014}">
      <dsp:nvSpPr>
        <dsp:cNvPr id="0" name=""/>
        <dsp:cNvSpPr/>
      </dsp:nvSpPr>
      <dsp:spPr>
        <a:xfrm>
          <a:off x="5170533" y="467953"/>
          <a:ext cx="4229450" cy="26857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5865A2-1408-4031-ACB8-6B9AC2DAA998}">
      <dsp:nvSpPr>
        <dsp:cNvPr id="0" name=""/>
        <dsp:cNvSpPr/>
      </dsp:nvSpPr>
      <dsp:spPr>
        <a:xfrm>
          <a:off x="5640472" y="914395"/>
          <a:ext cx="4229450" cy="26857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What are you thinking more about in your own practice? </a:t>
          </a:r>
        </a:p>
      </dsp:txBody>
      <dsp:txXfrm>
        <a:off x="5719133" y="993056"/>
        <a:ext cx="4072128" cy="2528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329D4-D144-4B13-AA74-62C5A28870FB}">
      <dsp:nvSpPr>
        <dsp:cNvPr id="0" name=""/>
        <dsp:cNvSpPr/>
      </dsp:nvSpPr>
      <dsp:spPr>
        <a:xfrm>
          <a:off x="0" y="13203"/>
          <a:ext cx="7987047" cy="936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Watch a video </a:t>
          </a:r>
        </a:p>
      </dsp:txBody>
      <dsp:txXfrm>
        <a:off x="45692" y="58895"/>
        <a:ext cx="7895663" cy="844616"/>
      </dsp:txXfrm>
    </dsp:sp>
    <dsp:sp modelId="{E8488A26-765D-4F33-8727-FE996D2A799E}">
      <dsp:nvSpPr>
        <dsp:cNvPr id="0" name=""/>
        <dsp:cNvSpPr/>
      </dsp:nvSpPr>
      <dsp:spPr>
        <a:xfrm>
          <a:off x="0" y="1064403"/>
          <a:ext cx="7987047" cy="936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Read an article </a:t>
          </a:r>
        </a:p>
      </dsp:txBody>
      <dsp:txXfrm>
        <a:off x="45692" y="1110095"/>
        <a:ext cx="7895663" cy="844616"/>
      </dsp:txXfrm>
    </dsp:sp>
    <dsp:sp modelId="{535A996B-731E-4CC5-B488-F521F19FCCFA}">
      <dsp:nvSpPr>
        <dsp:cNvPr id="0" name=""/>
        <dsp:cNvSpPr/>
      </dsp:nvSpPr>
      <dsp:spPr>
        <a:xfrm>
          <a:off x="0" y="2115603"/>
          <a:ext cx="7987047" cy="936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Private Think Time</a:t>
          </a:r>
        </a:p>
      </dsp:txBody>
      <dsp:txXfrm>
        <a:off x="45692" y="2161295"/>
        <a:ext cx="7895663" cy="844616"/>
      </dsp:txXfrm>
    </dsp:sp>
    <dsp:sp modelId="{BB4B5634-089F-4386-9827-A238F2BCEADC}">
      <dsp:nvSpPr>
        <dsp:cNvPr id="0" name=""/>
        <dsp:cNvSpPr/>
      </dsp:nvSpPr>
      <dsp:spPr>
        <a:xfrm>
          <a:off x="0" y="3051603"/>
          <a:ext cx="7987047" cy="1863000"/>
        </a:xfrm>
        <a:prstGeom prst="rect">
          <a:avLst/>
        </a:prstGeom>
        <a:solidFill>
          <a:schemeClr val="bg1">
            <a:lumMod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53589"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i="1" kern="1200"/>
            <a:t>What connections did you make to emotional engagement? </a:t>
          </a:r>
          <a:endParaRPr lang="en-US" sz="3100" kern="1200"/>
        </a:p>
        <a:p>
          <a:pPr marL="285750" lvl="1" indent="-285750" algn="l" defTabSz="1377950">
            <a:lnSpc>
              <a:spcPct val="90000"/>
            </a:lnSpc>
            <a:spcBef>
              <a:spcPct val="0"/>
            </a:spcBef>
            <a:spcAft>
              <a:spcPct val="20000"/>
            </a:spcAft>
            <a:buChar char="•"/>
          </a:pPr>
          <a:r>
            <a:rPr lang="en-US" sz="3100" i="1" kern="1200"/>
            <a:t>How will you embed emotional engagement into your practice?</a:t>
          </a:r>
          <a:endParaRPr lang="en-US" sz="3100" kern="1200"/>
        </a:p>
      </dsp:txBody>
      <dsp:txXfrm>
        <a:off x="0" y="3051603"/>
        <a:ext cx="7987047" cy="1863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rwin-connect.com/2018/02/8-ways-increase-engagement-studen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zQvuEfirYXc"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edutopia.org/article/teaching-strategies-support-students-individuality" TargetMode="External"/><Relationship Id="rId5" Type="http://schemas.openxmlformats.org/officeDocument/2006/relationships/hyperlink" Target="https://www.ascd.org/el/articles/the-code-for-student-engagement" TargetMode="External"/><Relationship Id="rId4" Type="http://schemas.openxmlformats.org/officeDocument/2006/relationships/hyperlink" Target="https://www.youtube.com/watch?v=Q6niuYToam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nfo.k-12leadership.org/5-dimensions-of-teaching-and-learning?_ga=2.125490318.507568460.1499115926-1715267409.1499115926"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k12.wa.us/sites/default/files/public/tpep/frameworks/marzano/Marzano%20at%20a%20Glance%202020.pdf" TargetMode="External"/><Relationship Id="rId4" Type="http://schemas.openxmlformats.org/officeDocument/2006/relationships/hyperlink" Target="https://www.k12.wa.us/sites/default/files/public/tpep/frameworks/danielson/2011_danielson_smart_card.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youtube.com/watch?v=kzvm1m8zq5g" TargetMode="External"/><Relationship Id="rId3" Type="http://schemas.openxmlformats.org/officeDocument/2006/relationships/hyperlink" Target="https://www.edutopia.org/article/ron-berger-power-beautiful-work" TargetMode="External"/><Relationship Id="rId7" Type="http://schemas.openxmlformats.org/officeDocument/2006/relationships/hyperlink" Target="https://www.youtube.com/watch?v=QfXNn51OoxM"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corwin-connect.com/2018/02/8-ways-increase-engagement-students/" TargetMode="External"/><Relationship Id="rId5" Type="http://schemas.openxmlformats.org/officeDocument/2006/relationships/hyperlink" Target="https://inspiredteaching.org/wp-content/uploads/white-paper-engagement-1.pdf" TargetMode="External"/><Relationship Id="rId4" Type="http://schemas.openxmlformats.org/officeDocument/2006/relationships/hyperlink" Target="https://www.ascd.org/el/articles/the-engagement-illusio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h0yI6xQRsng"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youtu.be/9d2zPypEiok"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mailto:Katie.Taylor@k12.wa.us" TargetMode="External"/><Relationship Id="rId4" Type="http://schemas.openxmlformats.org/officeDocument/2006/relationships/hyperlink" Target="https://www.k12.wa.us/educator-support/teacherprincipal-evaluation-program/frameworks-and-student-growth/student-growth"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frameworks-and-student-growth/student-growth"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scd.org/el/articles/the-engagement-illus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sz="1100" b="1" i="0">
                <a:latin typeface="Segoe UI" panose="020B0502040204020203" pitchFamily="34" charset="0"/>
                <a:cs typeface="Segoe UI" panose="020B0502040204020203" pitchFamily="34" charset="0"/>
                <a:sym typeface="Quattrocento Sans"/>
              </a:rPr>
              <a:t>Facilitator Notes:</a:t>
            </a:r>
          </a:p>
          <a:p>
            <a:pPr marL="0" lvl="0" indent="0" algn="l" rtl="0">
              <a:spcBef>
                <a:spcPts val="0"/>
              </a:spcBef>
              <a:spcAft>
                <a:spcPts val="0"/>
              </a:spcAft>
              <a:buSzPts val="1400"/>
              <a:buNone/>
            </a:pPr>
            <a:endParaRPr lang="en-US" sz="1100" b="0" i="0">
              <a:latin typeface="Segoe UI" panose="020B0502040204020203" pitchFamily="34" charset="0"/>
              <a:cs typeface="Segoe UI" panose="020B0502040204020203" pitchFamily="34" charset="0"/>
              <a:sym typeface="Quattrocento Sans"/>
            </a:endParaRPr>
          </a:p>
          <a:p>
            <a:pPr marL="0" lvl="0" indent="0" algn="l" rtl="0">
              <a:spcBef>
                <a:spcPts val="0"/>
              </a:spcBef>
              <a:spcAft>
                <a:spcPts val="0"/>
              </a:spcAft>
              <a:buSzPts val="1400"/>
              <a:buNone/>
            </a:pPr>
            <a:r>
              <a:rPr lang="en-US" sz="1100" b="0" i="0">
                <a:latin typeface="Segoe UI" panose="020B0502040204020203" pitchFamily="34" charset="0"/>
                <a:cs typeface="Segoe UI" panose="020B0502040204020203" pitchFamily="34" charset="0"/>
                <a:sym typeface="Quattrocento Sans"/>
              </a:rPr>
              <a:t>The purpose of this module is to help unpack the Critical Attribute of “Emotional Engagement” as it is used in the revised Student Growth Goal rubrics. It is recommended that facilitators follow the activities and keep the content of the module as close to the original as possible. It is encouraged that the facilitator add and personalize slides to make connections and forge alignment with other initiative and work with which the participants in the professional learning may be familiar.</a:t>
            </a:r>
          </a:p>
          <a:p>
            <a:pPr marL="0" lvl="0" indent="0" algn="l" rtl="0">
              <a:spcBef>
                <a:spcPts val="0"/>
              </a:spcBef>
              <a:spcAft>
                <a:spcPts val="0"/>
              </a:spcAft>
              <a:buSzPts val="1400"/>
              <a:buNone/>
            </a:pPr>
            <a:endParaRPr lang="en-US" sz="1100" b="0" i="0">
              <a:latin typeface="Segoe UI" panose="020B0502040204020203" pitchFamily="34" charset="0"/>
              <a:cs typeface="Segoe UI" panose="020B0502040204020203" pitchFamily="34" charset="0"/>
              <a:sym typeface="Quattrocento Sans"/>
            </a:endParaRPr>
          </a:p>
          <a:p>
            <a:pPr marL="0" lvl="0" indent="0" algn="l" rtl="0">
              <a:spcBef>
                <a:spcPts val="0"/>
              </a:spcBef>
              <a:spcAft>
                <a:spcPts val="0"/>
              </a:spcAft>
              <a:buSzPts val="1400"/>
              <a:buNone/>
            </a:pPr>
            <a:r>
              <a:rPr lang="en-US" sz="1100" b="0" i="0">
                <a:latin typeface="Segoe UI" panose="020B0502040204020203" pitchFamily="34" charset="0"/>
                <a:cs typeface="Segoe UI" panose="020B0502040204020203" pitchFamily="34" charset="0"/>
                <a:sym typeface="Quattrocento Sans"/>
              </a:rPr>
              <a:t>Times provided are an estimate and can be adjusted at the facilitator’s discretion. The structure of the activity may also be adjusted for context and audience.</a:t>
            </a:r>
          </a:p>
          <a:p>
            <a:pPr marL="0" lvl="0" indent="0" algn="l" rtl="0">
              <a:spcBef>
                <a:spcPts val="0"/>
              </a:spcBef>
              <a:spcAft>
                <a:spcPts val="0"/>
              </a:spcAft>
              <a:buSzPts val="1400"/>
              <a:buNone/>
            </a:pPr>
            <a:endParaRPr lang="en-US" sz="1100" b="0" i="0">
              <a:latin typeface="Segoe UI" panose="020B0502040204020203" pitchFamily="34" charset="0"/>
              <a:cs typeface="Segoe UI" panose="020B0502040204020203" pitchFamily="34" charset="0"/>
              <a:sym typeface="Quattrocento Sans"/>
            </a:endParaRPr>
          </a:p>
          <a:p>
            <a:pPr marL="0" lvl="0" indent="0" algn="l" rtl="0">
              <a:spcBef>
                <a:spcPts val="0"/>
              </a:spcBef>
              <a:spcAft>
                <a:spcPts val="0"/>
              </a:spcAft>
              <a:buSzPts val="1400"/>
              <a:buNone/>
            </a:pPr>
            <a:r>
              <a:rPr lang="en-US" sz="1100" b="0" i="0">
                <a:latin typeface="Segoe UI" panose="020B0502040204020203" pitchFamily="34" charset="0"/>
                <a:cs typeface="Segoe UI" panose="020B0502040204020203" pitchFamily="34" charset="0"/>
                <a:sym typeface="Quattrocento Sans"/>
              </a:rPr>
              <a:t>Information in </a:t>
            </a:r>
            <a:r>
              <a:rPr lang="en-US" sz="1100" b="0" i="1">
                <a:latin typeface="Segoe UI" panose="020B0502040204020203" pitchFamily="34" charset="0"/>
                <a:cs typeface="Segoe UI" panose="020B0502040204020203" pitchFamily="34" charset="0"/>
                <a:sym typeface="Quattrocento Sans"/>
              </a:rPr>
              <a:t>italics</a:t>
            </a:r>
            <a:r>
              <a:rPr lang="en-US" sz="1100" b="0" i="0">
                <a:latin typeface="Segoe UI" panose="020B0502040204020203" pitchFamily="34" charset="0"/>
                <a:cs typeface="Segoe UI" panose="020B0502040204020203" pitchFamily="34" charset="0"/>
                <a:sym typeface="Quattrocento Sans"/>
              </a:rPr>
              <a:t> are suggested language/directions for the facilitator to use with participants when leading the learning. Other notes to the facilitator are in </a:t>
            </a:r>
            <a:r>
              <a:rPr lang="en-US" sz="1100" b="1" i="0">
                <a:latin typeface="Segoe UI" panose="020B0502040204020203" pitchFamily="34" charset="0"/>
                <a:cs typeface="Segoe UI" panose="020B0502040204020203" pitchFamily="34" charset="0"/>
                <a:sym typeface="Quattrocento Sans"/>
              </a:rPr>
              <a:t>bold</a:t>
            </a:r>
            <a:r>
              <a:rPr lang="en-US" sz="1100" b="0" i="0">
                <a:latin typeface="Segoe UI" panose="020B0502040204020203" pitchFamily="34" charset="0"/>
                <a:cs typeface="Segoe UI" panose="020B0502040204020203" pitchFamily="34" charset="0"/>
                <a:sym typeface="Quattrocento Sans"/>
              </a:rPr>
              <a:t> or plain type.</a:t>
            </a:r>
            <a:endParaRPr>
              <a:latin typeface="Segoe UI" panose="020B0502040204020203" pitchFamily="34" charset="0"/>
              <a:ea typeface="Quattrocento Sans"/>
              <a:cs typeface="Segoe UI" panose="020B0502040204020203" pitchFamily="34" charset="0"/>
              <a:sym typeface="Quattrocento Sans"/>
            </a:endParaRPr>
          </a:p>
        </p:txBody>
      </p:sp>
      <p:sp>
        <p:nvSpPr>
          <p:cNvPr id="333" name="Google Shape;33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0f9549c65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0f9549c65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Facilitator’s Notes: Slides 10 and 11 = 18 min</a:t>
            </a:r>
          </a:p>
          <a:p>
            <a:pPr marL="0" lvl="0" indent="0" algn="l" rtl="0">
              <a:spcBef>
                <a:spcPts val="0"/>
              </a:spcBef>
              <a:spcAft>
                <a:spcPts val="0"/>
              </a:spcAft>
              <a:buNone/>
            </a:pPr>
            <a:endParaRPr lang="en-US" sz="1100" b="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0">
                <a:latin typeface="Segoe UI" panose="020B0502040204020203" pitchFamily="34" charset="0"/>
                <a:ea typeface="Quattrocento Sans"/>
                <a:cs typeface="Segoe UI" panose="020B0502040204020203" pitchFamily="34" charset="0"/>
                <a:sym typeface="Quattrocento Sans"/>
              </a:rPr>
              <a:t>Video is approximately 7 minutes long</a:t>
            </a:r>
          </a:p>
          <a:p>
            <a:pPr marL="0" lvl="0" indent="0" algn="l" rtl="0">
              <a:spcBef>
                <a:spcPts val="0"/>
              </a:spcBef>
              <a:spcAft>
                <a:spcPts val="0"/>
              </a:spcAft>
              <a:buNone/>
            </a:pPr>
            <a:endParaRPr lang="en-US" sz="1100" b="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0">
                <a:latin typeface="Segoe UI" panose="020B0502040204020203" pitchFamily="34" charset="0"/>
                <a:ea typeface="Quattrocento Sans"/>
                <a:cs typeface="Segoe UI" panose="020B0502040204020203" pitchFamily="34" charset="0"/>
                <a:sym typeface="Quattrocento Sans"/>
              </a:rPr>
              <a:t>Offer the prompt before viewing to help frame the learning. </a:t>
            </a:r>
          </a:p>
          <a:p>
            <a:pPr marL="0" lvl="0" indent="0" algn="l" rtl="0">
              <a:spcBef>
                <a:spcPts val="0"/>
              </a:spcBef>
              <a:spcAft>
                <a:spcPts val="0"/>
              </a:spcAft>
              <a:buNone/>
            </a:pPr>
            <a:endParaRPr lang="en-US" sz="1100" b="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0">
                <a:latin typeface="Segoe UI" panose="020B0502040204020203" pitchFamily="34" charset="0"/>
                <a:ea typeface="Quattrocento Sans"/>
                <a:cs typeface="Segoe UI" panose="020B0502040204020203" pitchFamily="34" charset="0"/>
                <a:sym typeface="Quattrocento Sans"/>
              </a:rPr>
              <a:t>Link to the video: https://www.youtube.com/watch?v=DEeo350WQrs</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Invite participants to share their responses to the prompt after the video either as a whole group or through a turn and talk </a:t>
            </a:r>
          </a:p>
          <a:p>
            <a:pPr marL="0" lvl="0" indent="0" algn="l" rtl="0">
              <a:spcBef>
                <a:spcPts val="0"/>
              </a:spcBef>
              <a:spcAft>
                <a:spcPts val="0"/>
              </a:spcAft>
              <a:buNone/>
            </a:pPr>
            <a:endParaRPr lang="en-US">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a:solidFill>
                <a:schemeClr val="accent1"/>
              </a:solidFill>
              <a:latin typeface="Quattrocento Sans"/>
              <a:ea typeface="Quattrocento Sans"/>
              <a:cs typeface="Quattrocento Sans"/>
              <a:sym typeface="Quattrocento Sans"/>
            </a:endParaRPr>
          </a:p>
        </p:txBody>
      </p:sp>
      <p:sp>
        <p:nvSpPr>
          <p:cNvPr id="441" name="Google Shape;441;g10f9549c65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1">
                <a:latin typeface="Segoe UI" panose="020B0502040204020203" pitchFamily="34" charset="0"/>
                <a:cs typeface="Segoe UI" panose="020B0502040204020203" pitchFamily="34" charset="0"/>
              </a:rPr>
              <a:t>Facilitator notes:  Slide 12 = 12 min</a:t>
            </a:r>
          </a:p>
          <a:p>
            <a:endParaRPr lang="en-US" sz="1100">
              <a:latin typeface="Segoe UI" panose="020B0502040204020203" pitchFamily="34" charset="0"/>
              <a:cs typeface="Segoe UI" panose="020B0502040204020203" pitchFamily="34" charset="0"/>
            </a:endParaRPr>
          </a:p>
          <a:p>
            <a:pPr marL="171450" lvl="0" indent="-171450" algn="l" rtl="0">
              <a:spcBef>
                <a:spcPts val="0"/>
              </a:spcBef>
              <a:spcAft>
                <a:spcPts val="0"/>
              </a:spcAft>
              <a:buClr>
                <a:schemeClr val="dk1"/>
              </a:buClr>
              <a:buSzPts val="1100"/>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Provide individual reading time: 5 mins </a:t>
            </a:r>
          </a:p>
          <a:p>
            <a:pPr marL="171450" lvl="0" indent="-171450" algn="l" rtl="0">
              <a:spcBef>
                <a:spcPts val="0"/>
              </a:spcBef>
              <a:spcAft>
                <a:spcPts val="0"/>
              </a:spcAft>
              <a:buClr>
                <a:schemeClr val="dk1"/>
              </a:buClr>
              <a:buSzPts val="1100"/>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Provide time for participants to consider their answer:  2 mins</a:t>
            </a:r>
          </a:p>
          <a:p>
            <a:pPr marL="171450" lvl="0" indent="-171450" algn="l" rtl="0">
              <a:spcBef>
                <a:spcPts val="0"/>
              </a:spcBef>
              <a:spcAft>
                <a:spcPts val="0"/>
              </a:spcAft>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Discussion time in person small groups or breakout rooms: 5 mins</a:t>
            </a:r>
          </a:p>
          <a:p>
            <a:pPr marL="0" lvl="0" indent="0" algn="l" rtl="0">
              <a:spcBef>
                <a:spcPts val="0"/>
              </a:spcBef>
              <a:spcAft>
                <a:spcPts val="0"/>
              </a:spcAft>
              <a:buNone/>
            </a:pPr>
            <a:endParaRPr lang="en-US" sz="1100">
              <a:solidFill>
                <a:srgbClr val="FF0000"/>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solidFill>
                  <a:srgbClr val="FF0000"/>
                </a:solidFill>
                <a:latin typeface="Segoe UI" panose="020B0502040204020203" pitchFamily="34" charset="0"/>
                <a:ea typeface="Quattrocento Sans"/>
                <a:cs typeface="Segoe UI" panose="020B0502040204020203" pitchFamily="34" charset="0"/>
                <a:sym typeface="Quattrocento Sans"/>
              </a:rPr>
              <a:t>Materials: </a:t>
            </a:r>
          </a:p>
          <a:p>
            <a:pPr marL="0" lvl="0" indent="0" algn="l" rtl="0">
              <a:spcBef>
                <a:spcPts val="0"/>
              </a:spcBef>
              <a:spcAft>
                <a:spcPts val="0"/>
              </a:spcAft>
              <a:buNone/>
            </a:pPr>
            <a:r>
              <a:rPr lang="en-US" sz="1100">
                <a:solidFill>
                  <a:srgbClr val="FF0000"/>
                </a:solidFill>
                <a:latin typeface="Segoe UI" panose="020B0502040204020203" pitchFamily="34" charset="0"/>
                <a:ea typeface="Quattrocento Sans"/>
                <a:cs typeface="Segoe UI" panose="020B0502040204020203" pitchFamily="34" charset="0"/>
                <a:sym typeface="Quattrocento Sans"/>
              </a:rPr>
              <a:t>From the facilitator packet, pages 128 (second paragraph), 129 and 130 (stop at Question 3 “What are the Targets for Rigor”)</a:t>
            </a:r>
          </a:p>
          <a:p>
            <a:pPr marL="0" lvl="0" indent="0" algn="l" rtl="0">
              <a:spcBef>
                <a:spcPts val="0"/>
              </a:spcBef>
              <a:spcAft>
                <a:spcPts val="0"/>
              </a:spcAft>
              <a:buNone/>
            </a:pPr>
            <a:r>
              <a:rPr lang="en-US" sz="1100">
                <a:solidFill>
                  <a:srgbClr val="FF0000"/>
                </a:solidFill>
                <a:latin typeface="Segoe UI" panose="020B0502040204020203" pitchFamily="34" charset="0"/>
                <a:ea typeface="Quattrocento Sans"/>
                <a:cs typeface="Segoe UI" panose="020B0502040204020203" pitchFamily="34" charset="0"/>
                <a:sym typeface="Quattrocento Sans"/>
              </a:rPr>
              <a:t>Link to article: </a:t>
            </a:r>
            <a:r>
              <a:rPr lang="en-US" sz="1100">
                <a:latin typeface="Segoe UI" panose="020B0502040204020203" pitchFamily="34" charset="0"/>
                <a:cs typeface="Segoe UI" panose="020B0502040204020203" pitchFamily="34" charset="0"/>
                <a:hlinkClick r:id="rId3"/>
              </a:rPr>
              <a:t>8 Ways to Increase Engagement with Your Students - Corwin Connect (corwin-connect.com)</a:t>
            </a:r>
            <a:endParaRPr lang="en-US" sz="1100">
              <a:solidFill>
                <a:srgbClr val="FF0000"/>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a:latin typeface="Segoe UI" panose="020B0502040204020203" pitchFamily="34" charset="0"/>
                <a:cs typeface="Segoe UI" panose="020B0502040204020203" pitchFamily="34" charset="0"/>
              </a:rPr>
              <a:t>NOTE</a:t>
            </a:r>
            <a:r>
              <a:rPr lang="en-US" sz="1100">
                <a:latin typeface="Segoe UI" panose="020B0502040204020203" pitchFamily="34" charset="0"/>
                <a:cs typeface="Segoe UI" panose="020B0502040204020203" pitchFamily="34" charset="0"/>
              </a:rPr>
              <a:t>: If time is limited, the facilitator might choose from among the options on slides 11 &amp; 12, considering who’s in the room (</a:t>
            </a:r>
            <a:r>
              <a:rPr lang="en-US" sz="1100" err="1">
                <a:latin typeface="Segoe UI" panose="020B0502040204020203" pitchFamily="34" charset="0"/>
                <a:cs typeface="Segoe UI" panose="020B0502040204020203" pitchFamily="34" charset="0"/>
              </a:rPr>
              <a:t>eg.</a:t>
            </a:r>
            <a:r>
              <a:rPr lang="en-US" sz="1100">
                <a:latin typeface="Segoe UI" panose="020B0502040204020203" pitchFamily="34" charset="0"/>
                <a:cs typeface="Segoe UI" panose="020B0502040204020203" pitchFamily="34" charset="0"/>
              </a:rPr>
              <a:t> if I am doing this PD for an elementary school, I might not have them read “The Code”.  Or maybe the resources/activities on slides 11 and 12 are combined and it can be either facilitator or participant choice.</a:t>
            </a:r>
          </a:p>
          <a:p>
            <a:pPr marL="0" lvl="0" indent="0" algn="l" rtl="0">
              <a:spcBef>
                <a:spcPts val="0"/>
              </a:spcBef>
              <a:spcAft>
                <a:spcPts val="0"/>
              </a:spcAft>
              <a:buClr>
                <a:schemeClr val="dk1"/>
              </a:buClr>
              <a:buSzPts val="1100"/>
              <a:buFont typeface="Arial"/>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endParaRPr lang="en-US" sz="1100">
              <a:solidFill>
                <a:schemeClr val="accent1"/>
              </a:solidFill>
              <a:latin typeface="Segoe UI" panose="020B0502040204020203" pitchFamily="34" charset="0"/>
              <a:ea typeface="Quattrocento Sans"/>
              <a:cs typeface="Segoe UI" panose="020B0502040204020203" pitchFamily="34" charset="0"/>
              <a:sym typeface="Quattrocento Sans"/>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7830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0f9549c655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0f9549c655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 Slide 12, 20 mins </a:t>
            </a:r>
          </a:p>
          <a:p>
            <a:pPr marL="0" lvl="0" indent="0" algn="l" rtl="0">
              <a:spcBef>
                <a:spcPts val="0"/>
              </a:spcBef>
              <a:spcAft>
                <a:spcPts val="0"/>
              </a:spcAft>
              <a:buNone/>
            </a:pPr>
            <a:endParaRPr lang="en-US" sz="1100" b="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For this slide, choose one of the videos and one of the articles that is most responsive to the participants’ needs and context. </a:t>
            </a:r>
          </a:p>
          <a:p>
            <a:pPr marL="0" lvl="0" indent="0" algn="l" rtl="0">
              <a:spcBef>
                <a:spcPts val="0"/>
              </a:spcBef>
              <a:spcAft>
                <a:spcPts val="0"/>
              </a:spcAft>
              <a:buNone/>
            </a:pPr>
            <a:endParaRPr lang="en-US" sz="1100" b="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Font typeface="Arial" panose="020B0604020202020204" pitchFamily="34" charset="0"/>
              <a:buNone/>
            </a:pPr>
            <a:r>
              <a:rPr lang="en-US" sz="1100">
                <a:latin typeface="Segoe UI" panose="020B0502040204020203" pitchFamily="34" charset="0"/>
                <a:ea typeface="Quattrocento Sans"/>
                <a:cs typeface="Segoe UI" panose="020B0502040204020203" pitchFamily="34" charset="0"/>
                <a:sym typeface="Quattrocento Sans"/>
              </a:rPr>
              <a:t>Step 1 - Watch a video</a:t>
            </a:r>
            <a:endParaRPr sz="1100">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Font typeface="Arial" panose="020B0604020202020204" pitchFamily="34" charset="0"/>
              <a:buChar char="•"/>
            </a:pPr>
            <a:r>
              <a:rPr lang="en-US" sz="1100">
                <a:highlight>
                  <a:srgbClr val="F9F9F9"/>
                </a:highlight>
                <a:latin typeface="Segoe UI" panose="020B0502040204020203" pitchFamily="34" charset="0"/>
                <a:ea typeface="Quattrocento Sans"/>
                <a:cs typeface="Segoe UI" panose="020B0502040204020203" pitchFamily="34" charset="0"/>
                <a:sym typeface="Quattrocento Sans"/>
              </a:rPr>
              <a:t>Full-time Classroom Teachers Discuss What Matters Most </a:t>
            </a:r>
            <a:endParaRPr sz="1100">
              <a:highlight>
                <a:srgbClr val="F9F9F9"/>
              </a:highlight>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solidFill>
                  <a:schemeClr val="hlink"/>
                </a:solidFill>
                <a:latin typeface="Segoe UI" panose="020B0502040204020203" pitchFamily="34" charset="0"/>
                <a:ea typeface="Quattrocento Sans"/>
                <a:cs typeface="Segoe UI" panose="020B0502040204020203" pitchFamily="34" charset="0"/>
                <a:sym typeface="Quattrocento Sans"/>
                <a:hlinkClick r:id="rId3"/>
              </a:rPr>
              <a:t>https://www.youtube.com/watch?v=zQvuEfirYXc</a:t>
            </a:r>
            <a:r>
              <a:rPr lang="en-US" sz="1100">
                <a:latin typeface="Segoe UI" panose="020B0502040204020203" pitchFamily="34" charset="0"/>
                <a:ea typeface="Quattrocento Sans"/>
                <a:cs typeface="Segoe UI" panose="020B0502040204020203" pitchFamily="34" charset="0"/>
                <a:sym typeface="Quattrocento Sans"/>
              </a:rPr>
              <a:t> 1:59 </a:t>
            </a:r>
            <a:r>
              <a:rPr lang="en-US" sz="1100">
                <a:highlight>
                  <a:srgbClr val="F9F9F9"/>
                </a:highlight>
                <a:latin typeface="Segoe UI" panose="020B0502040204020203" pitchFamily="34" charset="0"/>
                <a:ea typeface="Quattrocento Sans"/>
                <a:cs typeface="Segoe UI" panose="020B0502040204020203" pitchFamily="34" charset="0"/>
                <a:sym typeface="Quattrocento Sans"/>
              </a:rPr>
              <a:t>(Secondary focus)</a:t>
            </a: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i="1">
                <a:latin typeface="Segoe UI" panose="020B0502040204020203" pitchFamily="34" charset="0"/>
                <a:ea typeface="Quattrocento Sans"/>
                <a:cs typeface="Segoe UI" panose="020B0502040204020203" pitchFamily="34" charset="0"/>
                <a:sym typeface="Quattrocento Sans"/>
              </a:rPr>
              <a:t>OR</a:t>
            </a:r>
            <a:endParaRPr lang="en-US" sz="1100">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Building a Belonging Classroom:  </a:t>
            </a:r>
            <a:r>
              <a:rPr lang="en-US" sz="1100" u="sng">
                <a:solidFill>
                  <a:schemeClr val="hlink"/>
                </a:solidFill>
                <a:latin typeface="Segoe UI" panose="020B0502040204020203" pitchFamily="34" charset="0"/>
                <a:ea typeface="Quattrocento Sans"/>
                <a:cs typeface="Segoe UI" panose="020B0502040204020203" pitchFamily="34" charset="0"/>
                <a:sym typeface="Quattrocento Sans"/>
                <a:hlinkClick r:id="rId4"/>
              </a:rPr>
              <a:t>https://www.youtube.com/watch?v=Q6niuYToam4</a:t>
            </a:r>
            <a:r>
              <a:rPr lang="en-US" sz="1100">
                <a:latin typeface="Segoe UI" panose="020B0502040204020203" pitchFamily="34" charset="0"/>
                <a:ea typeface="Quattrocento Sans"/>
                <a:cs typeface="Segoe UI" panose="020B0502040204020203" pitchFamily="34" charset="0"/>
                <a:sym typeface="Quattrocento Sans"/>
              </a:rPr>
              <a:t> (4:17) (Elementary/Secondary focus)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Font typeface="Arial" panose="020B0604020202020204" pitchFamily="34" charset="0"/>
              <a:buNone/>
            </a:pPr>
            <a:r>
              <a:rPr lang="en-US" sz="1100">
                <a:latin typeface="Segoe UI" panose="020B0502040204020203" pitchFamily="34" charset="0"/>
                <a:ea typeface="Quattrocento Sans"/>
                <a:cs typeface="Segoe UI" panose="020B0502040204020203" pitchFamily="34" charset="0"/>
                <a:sym typeface="Quattrocento Sans"/>
              </a:rPr>
              <a:t>Step 2 - Read an article: 10 minutes</a:t>
            </a:r>
            <a:endParaRPr sz="1100">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The Code for Student Engagement -  </a:t>
            </a:r>
            <a:r>
              <a:rPr lang="en-US" sz="1100" u="sng">
                <a:solidFill>
                  <a:schemeClr val="hlink"/>
                </a:solidFill>
                <a:latin typeface="Segoe UI" panose="020B0502040204020203" pitchFamily="34" charset="0"/>
                <a:ea typeface="Quattrocento Sans"/>
                <a:cs typeface="Segoe UI" panose="020B0502040204020203" pitchFamily="34" charset="0"/>
                <a:sym typeface="Quattrocento Sans"/>
                <a:hlinkClick r:id="rId5"/>
              </a:rPr>
              <a:t>https://www.ascd.org/el/articles/the-code-for-student-engagement</a:t>
            </a:r>
            <a:r>
              <a:rPr lang="en-US" sz="1100">
                <a:latin typeface="Segoe UI" panose="020B0502040204020203" pitchFamily="34" charset="0"/>
                <a:ea typeface="Quattrocento Sans"/>
                <a:cs typeface="Segoe UI" panose="020B0502040204020203" pitchFamily="34" charset="0"/>
                <a:sym typeface="Quattrocento Sans"/>
              </a:rPr>
              <a:t>  </a:t>
            </a:r>
            <a:r>
              <a:rPr lang="en-US" sz="1100">
                <a:highlight>
                  <a:srgbClr val="F9F9F9"/>
                </a:highlight>
                <a:latin typeface="Segoe UI" panose="020B0502040204020203" pitchFamily="34" charset="0"/>
                <a:ea typeface="Quattrocento Sans"/>
                <a:cs typeface="Segoe UI" panose="020B0502040204020203" pitchFamily="34" charset="0"/>
                <a:sym typeface="Quattrocento Sans"/>
              </a:rPr>
              <a:t>(Secondary focus)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i="1">
                <a:latin typeface="Segoe UI" panose="020B0502040204020203" pitchFamily="34" charset="0"/>
                <a:ea typeface="Quattrocento Sans"/>
                <a:cs typeface="Segoe UI" panose="020B0502040204020203" pitchFamily="34" charset="0"/>
                <a:sym typeface="Quattrocento Sans"/>
              </a:rPr>
              <a:t>OR</a:t>
            </a:r>
            <a:endParaRPr sz="1100" b="1" i="1">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Font typeface="Arial" panose="020B0604020202020204" pitchFamily="34" charset="0"/>
              <a:buChar char="•"/>
            </a:pPr>
            <a:r>
              <a:rPr lang="en-US" sz="1100">
                <a:highlight>
                  <a:srgbClr val="FFFFFF"/>
                </a:highlight>
                <a:latin typeface="Segoe UI" panose="020B0502040204020203" pitchFamily="34" charset="0"/>
                <a:ea typeface="Quattrocento Sans"/>
                <a:cs typeface="Segoe UI" panose="020B0502040204020203" pitchFamily="34" charset="0"/>
                <a:sym typeface="Quattrocento Sans"/>
              </a:rPr>
              <a:t>Teaching Strategies That Support Students’ Individuality - </a:t>
            </a:r>
            <a:r>
              <a:rPr lang="en-US" sz="1100" u="sng">
                <a:solidFill>
                  <a:schemeClr val="hlink"/>
                </a:solidFill>
                <a:latin typeface="Segoe UI" panose="020B0502040204020203" pitchFamily="34" charset="0"/>
                <a:ea typeface="Quattrocento Sans"/>
                <a:cs typeface="Segoe UI" panose="020B0502040204020203" pitchFamily="34" charset="0"/>
                <a:sym typeface="Quattrocento Sans"/>
                <a:hlinkClick r:id="rId6"/>
              </a:rPr>
              <a:t>https://www.edutopia.org/article/teaching-strategies-support-students-individuality</a:t>
            </a:r>
            <a:r>
              <a:rPr lang="en-US" sz="1100">
                <a:latin typeface="Segoe UI" panose="020B0502040204020203" pitchFamily="34" charset="0"/>
                <a:ea typeface="Quattrocento Sans"/>
                <a:cs typeface="Segoe UI" panose="020B0502040204020203" pitchFamily="34" charset="0"/>
                <a:sym typeface="Quattrocento Sans"/>
              </a:rPr>
              <a:t> (Elementary focus)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 (M.J. </a:t>
            </a:r>
            <a:r>
              <a:rPr lang="en-US" sz="1100" err="1">
                <a:latin typeface="Segoe UI" panose="020B0502040204020203" pitchFamily="34" charset="0"/>
                <a:ea typeface="Quattrocento Sans"/>
                <a:cs typeface="Segoe UI" panose="020B0502040204020203" pitchFamily="34" charset="0"/>
                <a:sym typeface="Quattrocento Sans"/>
              </a:rPr>
              <a:t>Fievre</a:t>
            </a:r>
            <a:r>
              <a:rPr lang="en-US" sz="1100">
                <a:latin typeface="Segoe UI" panose="020B0502040204020203" pitchFamily="34" charset="0"/>
                <a:ea typeface="Quattrocento Sans"/>
                <a:cs typeface="Segoe UI" panose="020B0502040204020203" pitchFamily="34" charset="0"/>
                <a:sym typeface="Quattrocento Sans"/>
              </a:rPr>
              <a:t>, author of </a:t>
            </a:r>
            <a:r>
              <a:rPr lang="en-US" sz="1100" i="1">
                <a:solidFill>
                  <a:srgbClr val="333333"/>
                </a:solidFill>
                <a:latin typeface="Segoe UI" panose="020B0502040204020203" pitchFamily="34" charset="0"/>
                <a:ea typeface="Quattrocento Sans"/>
                <a:cs typeface="Segoe UI" panose="020B0502040204020203" pitchFamily="34" charset="0"/>
                <a:sym typeface="Quattrocento Sans"/>
              </a:rPr>
              <a:t>Raising Confident Black Kids</a:t>
            </a:r>
            <a:r>
              <a:rPr lang="en-US" sz="1100">
                <a:solidFill>
                  <a:srgbClr val="333333"/>
                </a:solidFill>
                <a:latin typeface="Segoe UI" panose="020B0502040204020203" pitchFamily="34" charset="0"/>
                <a:ea typeface="Quattrocento Sans"/>
                <a:cs typeface="Segoe UI" panose="020B0502040204020203" pitchFamily="34" charset="0"/>
                <a:sym typeface="Quattrocento Sans"/>
              </a:rPr>
              <a:t> and the widely acclaimed, best-selling book series </a:t>
            </a:r>
            <a:r>
              <a:rPr lang="en-US" sz="1100" i="1">
                <a:solidFill>
                  <a:srgbClr val="333333"/>
                </a:solidFill>
                <a:latin typeface="Segoe UI" panose="020B0502040204020203" pitchFamily="34" charset="0"/>
                <a:ea typeface="Quattrocento Sans"/>
                <a:cs typeface="Segoe UI" panose="020B0502040204020203" pitchFamily="34" charset="0"/>
                <a:sym typeface="Quattrocento Sans"/>
              </a:rPr>
              <a:t>Badass Black Girl</a:t>
            </a:r>
            <a:r>
              <a:rPr lang="en-US" sz="1100">
                <a:solidFill>
                  <a:srgbClr val="333333"/>
                </a:solidFill>
                <a:latin typeface="Segoe UI" panose="020B0502040204020203" pitchFamily="34" charset="0"/>
                <a:ea typeface="Quattrocento Sans"/>
                <a:cs typeface="Segoe UI" panose="020B0502040204020203" pitchFamily="34" charset="0"/>
                <a:sym typeface="Quattrocento Sans"/>
              </a:rPr>
              <a:t>)</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Font typeface="Arial" panose="020B0604020202020204" pitchFamily="34" charset="0"/>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Font typeface="Arial" panose="020B0604020202020204" pitchFamily="34" charset="0"/>
              <a:buNone/>
            </a:pPr>
            <a:r>
              <a:rPr lang="en-US" sz="1100">
                <a:latin typeface="Segoe UI" panose="020B0502040204020203" pitchFamily="34" charset="0"/>
                <a:ea typeface="Quattrocento Sans"/>
                <a:cs typeface="Segoe UI" panose="020B0502040204020203" pitchFamily="34" charset="0"/>
                <a:sym typeface="Quattrocento Sans"/>
              </a:rPr>
              <a:t>Step 3 - Reflection questions – provide alone time to consider thoughts 2 minutes</a:t>
            </a:r>
          </a:p>
          <a:p>
            <a:pPr marL="0" lvl="0" indent="0" algn="l" rtl="0">
              <a:spcBef>
                <a:spcPts val="0"/>
              </a:spcBef>
              <a:spcAft>
                <a:spcPts val="0"/>
              </a:spcAft>
              <a:buFont typeface="Arial" panose="020B0604020202020204" pitchFamily="34" charset="0"/>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Font typeface="Arial" panose="020B0604020202020204" pitchFamily="34" charset="0"/>
              <a:buNone/>
            </a:pPr>
            <a:r>
              <a:rPr lang="en-US" sz="1100">
                <a:latin typeface="Segoe UI" panose="020B0502040204020203" pitchFamily="34" charset="0"/>
                <a:ea typeface="Quattrocento Sans"/>
                <a:cs typeface="Segoe UI" panose="020B0502040204020203" pitchFamily="34" charset="0"/>
                <a:sym typeface="Quattrocento Sans"/>
              </a:rPr>
              <a:t>Step 4 - Discuss questions in small groups 6 minutes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457" name="Google Shape;457;g10f9549c655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0f9549c65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0f9549c65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 Slide 13, 10 mins</a:t>
            </a:r>
            <a:endParaRPr sz="1100" b="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5 minutes to highlight or identify places in the instructional framework that connect to emotional engagement</a:t>
            </a: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5 minutes to share with elbow partner or in small  groups: Have participants discuss what connections they found and any patterns that they noticed.  </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latin typeface="Segoe UI" panose="020B0502040204020203" pitchFamily="34" charset="0"/>
                <a:ea typeface="Quattrocento Sans"/>
                <a:cs typeface="Segoe UI" panose="020B0502040204020203" pitchFamily="34" charset="0"/>
                <a:sym typeface="Quattrocento Sans"/>
              </a:rPr>
              <a:t>Instructional Framework links</a:t>
            </a:r>
            <a:r>
              <a:rPr lang="en-US" sz="1100">
                <a:latin typeface="Segoe UI" panose="020B0502040204020203" pitchFamily="34" charset="0"/>
                <a:ea typeface="Quattrocento Sans"/>
                <a:cs typeface="Segoe UI" panose="020B0502040204020203" pitchFamily="34" charset="0"/>
                <a:sym typeface="Quattrocento Sans"/>
              </a:rPr>
              <a:t>:</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CEL 5D+ available at https://info.k-12leadership.org/5-dimensions-of-teaching-and-learning?_ga=2.125490318.507568460.1499115926-1715267409.1499115926</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solidFill>
                  <a:schemeClr val="hlink"/>
                </a:solidFill>
                <a:latin typeface="Segoe UI" panose="020B0502040204020203" pitchFamily="34" charset="0"/>
                <a:cs typeface="Segoe UI" panose="020B0502040204020203" pitchFamily="34" charset="0"/>
                <a:hlinkClick r:id="rId3"/>
              </a:rPr>
              <a:t>CEL Framework</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Danielson available at https://www.k12.wa.us/sites/default/files/public/tpep/frameworks/danielson/2011_danielson_smart_card.pdf</a:t>
            </a:r>
          </a:p>
          <a:p>
            <a:pPr marL="0" lvl="0" indent="0" algn="l" rtl="0">
              <a:spcBef>
                <a:spcPts val="0"/>
              </a:spcBef>
              <a:spcAft>
                <a:spcPts val="0"/>
              </a:spcAft>
              <a:buNone/>
            </a:pPr>
            <a:r>
              <a:rPr lang="en-US" sz="1100" b="1" i="1">
                <a:latin typeface="Segoe UI" panose="020B0502040204020203" pitchFamily="34" charset="0"/>
                <a:ea typeface="Quattrocento Sans"/>
                <a:cs typeface="Segoe UI" panose="020B0502040204020203" pitchFamily="34" charset="0"/>
                <a:sym typeface="Quattrocento Sans"/>
              </a:rPr>
              <a:t>**NOTE – after Spring 2022, we will update this link with the updated Danielson Framework**</a:t>
            </a:r>
          </a:p>
          <a:p>
            <a:pPr marL="0" lvl="0" indent="0" algn="l" rtl="0">
              <a:spcBef>
                <a:spcPts val="0"/>
              </a:spcBef>
              <a:spcAft>
                <a:spcPts val="0"/>
              </a:spcAft>
              <a:buNone/>
            </a:pPr>
            <a:r>
              <a:rPr lang="en-US" sz="1100" u="sng">
                <a:solidFill>
                  <a:schemeClr val="hlink"/>
                </a:solidFill>
                <a:latin typeface="Segoe UI" panose="020B0502040204020203" pitchFamily="34" charset="0"/>
                <a:cs typeface="Segoe UI" panose="020B0502040204020203" pitchFamily="34" charset="0"/>
                <a:hlinkClick r:id="rId4"/>
              </a:rPr>
              <a:t>Danielson Smart Card</a:t>
            </a:r>
            <a:r>
              <a:rPr lang="en-US" sz="1100">
                <a:latin typeface="Segoe UI" panose="020B0502040204020203" pitchFamily="34" charset="0"/>
                <a:ea typeface="Quattrocento Sans"/>
                <a:cs typeface="Segoe UI" panose="020B0502040204020203" pitchFamily="34" charset="0"/>
                <a:sym typeface="Quattrocento Sans"/>
              </a:rPr>
              <a:t> -needs to be updated</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Marzano available at https://www.k12.wa.us/sites/default/files/public/tpep/frameworks/marzano/Marzano%20at%20a%20Glance%202020.pdf</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solidFill>
                  <a:schemeClr val="hlink"/>
                </a:solidFill>
                <a:latin typeface="Segoe UI" panose="020B0502040204020203" pitchFamily="34" charset="0"/>
                <a:cs typeface="Segoe UI" panose="020B0502040204020203" pitchFamily="34" charset="0"/>
                <a:hlinkClick r:id="rId5"/>
              </a:rPr>
              <a:t>Marzano at a Glance</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a:p>
        </p:txBody>
      </p:sp>
      <p:sp>
        <p:nvSpPr>
          <p:cNvPr id="465" name="Google Shape;465;g10f9549c65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f9549c65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f9549c655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 Slide 14, 15 min</a:t>
            </a: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In using the revised Student Growth Goals, it is an opportunity to re-think how we collect artifacts and evidence. This may come during a classroom observation, a PLC observation, a collaborative examination of student work, etc.  The focus is to naturally harvest what is embedded in the teaching and learning and not to create or compile additional artifacts solely for this purpose. The focus of using the revised Student Growth Goal rubrics is to have conversations. Given that emotional engagement may be a new concepts for us, it is even more important that there are opportunities for teachers and administrators to have conversations about what emotional engagement is and how it is showing up in the instruction that is planned to help students reach the student growth goal. </a:t>
            </a: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Provide individual reflection time, 5 minutes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Provide small group discussion time (consider if you want to group by job-alike or mixed groups, depending on audience), 10 minutes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473" name="Google Shape;473;g10f9549c655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 Slide 15 </a:t>
            </a: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This is a compilation of additional resources that you are welcome to share, use as part of this module or to inform professional learning, or for your own development and understanding. It is not required that you share or use these resources. As always, it is recommended that you read/view the resources in advance and procure the appropriate permissions for using these resources in your professional learning. It is not an exhaustive list, and we encourage you to include current and vetted resources relevant to your context and work.</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457200" marR="0" lvl="0" indent="-363537" algn="l" defTabSz="914400" rtl="0" eaLnBrk="1" fontAlgn="auto" latinLnBrk="0" hangingPunct="1">
              <a:lnSpc>
                <a:spcPct val="115000"/>
              </a:lnSpc>
              <a:spcBef>
                <a:spcPts val="0"/>
              </a:spcBef>
              <a:spcAft>
                <a:spcPts val="0"/>
              </a:spcAft>
              <a:buClr>
                <a:srgbClr val="000000"/>
              </a:buClr>
              <a:buSzPct val="100000"/>
              <a:buFont typeface="Quattrocento Sans"/>
              <a:buChar char="•"/>
              <a:tabLst/>
              <a:defRPr/>
            </a:pPr>
            <a:r>
              <a:rPr lang="en-US" sz="1100">
                <a:solidFill>
                  <a:srgbClr val="000000"/>
                </a:solidFill>
                <a:latin typeface="Segoe UI" panose="020B0502040204020203" pitchFamily="34" charset="0"/>
                <a:cs typeface="Segoe UI" panose="020B0502040204020203" pitchFamily="34" charset="0"/>
              </a:rPr>
              <a:t>Ron Berger in</a:t>
            </a:r>
            <a:r>
              <a:rPr lang="en-US" sz="1100">
                <a:solidFill>
                  <a:srgbClr val="000000"/>
                </a:solidFill>
                <a:uFill>
                  <a:noFill/>
                </a:u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 </a:t>
            </a:r>
            <a:r>
              <a:rPr lang="en-US" sz="1100" u="sng">
                <a:solidFill>
                  <a:schemeClr val="hlink"/>
                </a:solidFill>
                <a:latin typeface="Segoe UI" panose="020B0502040204020203" pitchFamily="34" charset="0"/>
                <a:cs typeface="Segoe UI" panose="020B0502040204020203" pitchFamily="34" charset="0"/>
                <a:hlinkClick r:id="rId3"/>
              </a:rPr>
              <a:t>“Ron Berger on the Power of ‘Beautiful Work’”</a:t>
            </a:r>
            <a:r>
              <a:rPr lang="en-US" sz="1100">
                <a:solidFill>
                  <a:srgbClr val="000000"/>
                </a:solidFill>
                <a:latin typeface="Segoe UI" panose="020B0502040204020203" pitchFamily="34" charset="0"/>
                <a:cs typeface="Segoe UI" panose="020B0502040204020203" pitchFamily="34" charset="0"/>
              </a:rPr>
              <a:t> by Sarah </a:t>
            </a:r>
            <a:r>
              <a:rPr lang="en-US" sz="1100" err="1">
                <a:solidFill>
                  <a:srgbClr val="000000"/>
                </a:solidFill>
                <a:latin typeface="Segoe UI" panose="020B0502040204020203" pitchFamily="34" charset="0"/>
                <a:cs typeface="Segoe UI" panose="020B0502040204020203" pitchFamily="34" charset="0"/>
              </a:rPr>
              <a:t>Gonser</a:t>
            </a:r>
            <a:endParaRPr lang="en-US" sz="1100">
              <a:latin typeface="Segoe UI" panose="020B0502040204020203" pitchFamily="34" charset="0"/>
              <a:ea typeface="Quattrocento Sans"/>
              <a:cs typeface="Segoe UI" panose="020B0502040204020203" pitchFamily="34" charset="0"/>
              <a:sym typeface="Quattrocento Sans"/>
            </a:endParaRPr>
          </a:p>
          <a:p>
            <a:pPr marL="457200" lvl="0" indent="-363537" algn="l" rtl="0">
              <a:lnSpc>
                <a:spcPct val="115000"/>
              </a:lnSpc>
              <a:spcBef>
                <a:spcPts val="0"/>
              </a:spcBef>
              <a:spcAft>
                <a:spcPts val="0"/>
              </a:spcAft>
              <a:buSzPct val="100000"/>
              <a:buFont typeface="Quattrocento Sans"/>
              <a:buChar char="•"/>
            </a:pPr>
            <a:endParaRPr lang="en-US" sz="1100">
              <a:solidFill>
                <a:srgbClr val="000000"/>
              </a:solidFill>
              <a:latin typeface="Segoe UI" panose="020B0502040204020203" pitchFamily="34" charset="0"/>
              <a:cs typeface="Segoe UI" panose="020B0502040204020203" pitchFamily="34" charset="0"/>
            </a:endParaRPr>
          </a:p>
          <a:p>
            <a:pPr marL="457200" lvl="0" indent="0" algn="l" rtl="0">
              <a:lnSpc>
                <a:spcPct val="115000"/>
              </a:lnSpc>
              <a:spcBef>
                <a:spcPts val="0"/>
              </a:spcBef>
              <a:spcAft>
                <a:spcPts val="0"/>
              </a:spcAft>
              <a:buNone/>
            </a:pPr>
            <a:r>
              <a:rPr lang="en-US" sz="1100" i="1">
                <a:solidFill>
                  <a:srgbClr val="000000"/>
                </a:solidFill>
                <a:latin typeface="Segoe UI" panose="020B0502040204020203" pitchFamily="34" charset="0"/>
                <a:cs typeface="Segoe UI" panose="020B0502040204020203" pitchFamily="34" charset="0"/>
              </a:rPr>
              <a:t>Edutopia</a:t>
            </a:r>
            <a:r>
              <a:rPr lang="en-US" sz="1100">
                <a:solidFill>
                  <a:srgbClr val="000000"/>
                </a:solidFill>
                <a:latin typeface="Segoe UI" panose="020B0502040204020203" pitchFamily="34" charset="0"/>
                <a:cs typeface="Segoe UI" panose="020B0502040204020203" pitchFamily="34" charset="0"/>
              </a:rPr>
              <a:t>, September 20, 2021 available at </a:t>
            </a:r>
            <a:r>
              <a:rPr lang="en-US" sz="1100">
                <a:latin typeface="Segoe UI" panose="020B0502040204020203" pitchFamily="34" charset="0"/>
                <a:cs typeface="Segoe UI" panose="020B0502040204020203" pitchFamily="34" charset="0"/>
                <a:hlinkClick r:id="rId3"/>
              </a:rPr>
              <a:t>Ron Berger on the Power of ‘Beautiful Work’ | Edutopia</a:t>
            </a:r>
            <a:endParaRPr lang="en-US" sz="1100">
              <a:latin typeface="Segoe UI" panose="020B0502040204020203" pitchFamily="34" charset="0"/>
              <a:cs typeface="Segoe UI" panose="020B0502040204020203" pitchFamily="34" charset="0"/>
            </a:endParaRPr>
          </a:p>
          <a:p>
            <a:pPr marL="457200" lvl="0" indent="0" algn="l" rtl="0">
              <a:lnSpc>
                <a:spcPct val="115000"/>
              </a:lnSpc>
              <a:spcBef>
                <a:spcPts val="0"/>
              </a:spcBef>
              <a:spcAft>
                <a:spcPts val="0"/>
              </a:spcAft>
              <a:buNone/>
            </a:pPr>
            <a:endParaRPr lang="en-US" sz="1100">
              <a:solidFill>
                <a:srgbClr val="000000"/>
              </a:solidFill>
              <a:latin typeface="Segoe UI" panose="020B0502040204020203" pitchFamily="34" charset="0"/>
              <a:cs typeface="Segoe UI" panose="020B0502040204020203" pitchFamily="34" charset="0"/>
            </a:endParaRPr>
          </a:p>
          <a:p>
            <a:pPr marL="457200" lvl="0" indent="-363537" algn="l" rtl="0">
              <a:lnSpc>
                <a:spcPct val="115000"/>
              </a:lnSpc>
              <a:spcBef>
                <a:spcPts val="0"/>
              </a:spcBef>
              <a:spcAft>
                <a:spcPts val="0"/>
              </a:spcAft>
              <a:buSzPct val="100000"/>
              <a:buFont typeface="Quattrocento Sans"/>
              <a:buChar char="•"/>
            </a:pPr>
            <a:r>
              <a:rPr lang="en-US" sz="1100" u="sng">
                <a:solidFill>
                  <a:schemeClr val="hlink"/>
                </a:solidFill>
                <a:latin typeface="Segoe UI" panose="020B0502040204020203" pitchFamily="34" charset="0"/>
                <a:cs typeface="Segoe UI" panose="020B0502040204020203" pitchFamily="34" charset="0"/>
                <a:hlinkClick r:id="rId4"/>
              </a:rPr>
              <a:t>“The Engagement Illusion”</a:t>
            </a:r>
            <a:r>
              <a:rPr lang="en-US" sz="1100">
                <a:solidFill>
                  <a:srgbClr val="000000"/>
                </a:solidFill>
                <a:latin typeface="Segoe UI" panose="020B0502040204020203" pitchFamily="34" charset="0"/>
                <a:cs typeface="Segoe UI" panose="020B0502040204020203" pitchFamily="34" charset="0"/>
              </a:rPr>
              <a:t> by Neil Gupta and Douglas Reeves in </a:t>
            </a:r>
            <a:r>
              <a:rPr lang="en-US" sz="1100" i="1">
                <a:solidFill>
                  <a:srgbClr val="000000"/>
                </a:solidFill>
                <a:latin typeface="Segoe UI" panose="020B0502040204020203" pitchFamily="34" charset="0"/>
                <a:cs typeface="Segoe UI" panose="020B0502040204020203" pitchFamily="34" charset="0"/>
              </a:rPr>
              <a:t>Educational Leadership</a:t>
            </a:r>
            <a:r>
              <a:rPr lang="en-US" sz="1100">
                <a:solidFill>
                  <a:srgbClr val="000000"/>
                </a:solidFill>
                <a:latin typeface="Segoe UI" panose="020B0502040204020203" pitchFamily="34" charset="0"/>
                <a:cs typeface="Segoe UI" panose="020B0502040204020203" pitchFamily="34" charset="0"/>
              </a:rPr>
              <a:t>, December 2021/January 2022 (Vol. 79, #4, pp. 58-62); the authors can be reached at neil.gupta@creativeleadership.net and douglas.reeves@creativeleadership.net. Available at </a:t>
            </a:r>
            <a:r>
              <a:rPr lang="en-US" sz="1100">
                <a:latin typeface="Segoe UI" panose="020B0502040204020203" pitchFamily="34" charset="0"/>
                <a:cs typeface="Segoe UI" panose="020B0502040204020203" pitchFamily="34" charset="0"/>
                <a:hlinkClick r:id="rId4"/>
              </a:rPr>
              <a:t>The Engagement Illusion – ASCD</a:t>
            </a:r>
            <a:endParaRPr lang="en-US" sz="1100">
              <a:latin typeface="Segoe UI" panose="020B0502040204020203" pitchFamily="34" charset="0"/>
              <a:cs typeface="Segoe UI" panose="020B0502040204020203" pitchFamily="34" charset="0"/>
            </a:endParaRPr>
          </a:p>
          <a:p>
            <a:pPr marL="93663" lvl="0" indent="0" algn="l" rtl="0">
              <a:lnSpc>
                <a:spcPct val="115000"/>
              </a:lnSpc>
              <a:spcBef>
                <a:spcPts val="0"/>
              </a:spcBef>
              <a:spcAft>
                <a:spcPts val="0"/>
              </a:spcAft>
              <a:buSzPct val="100000"/>
              <a:buFont typeface="Quattrocento Sans"/>
              <a:buNone/>
            </a:pPr>
            <a:endParaRPr lang="en-US" sz="1100">
              <a:solidFill>
                <a:srgbClr val="000000"/>
              </a:solidFill>
              <a:latin typeface="Segoe UI" panose="020B0502040204020203" pitchFamily="34" charset="0"/>
              <a:cs typeface="Segoe UI" panose="020B0502040204020203" pitchFamily="34" charset="0"/>
            </a:endParaRPr>
          </a:p>
          <a:p>
            <a:pPr marL="457200" lvl="0" indent="-363537" algn="l" rtl="0">
              <a:lnSpc>
                <a:spcPct val="115000"/>
              </a:lnSpc>
              <a:spcBef>
                <a:spcPts val="0"/>
              </a:spcBef>
              <a:spcAft>
                <a:spcPts val="0"/>
              </a:spcAft>
              <a:buClr>
                <a:srgbClr val="000000"/>
              </a:buClr>
              <a:buSzPct val="100000"/>
              <a:buFont typeface="Quattrocento Sans"/>
              <a:buChar char="•"/>
            </a:pPr>
            <a:r>
              <a:rPr lang="en-US" sz="1100">
                <a:solidFill>
                  <a:srgbClr val="000000"/>
                </a:solidFill>
                <a:latin typeface="Segoe UI" panose="020B0502040204020203" pitchFamily="34" charset="0"/>
                <a:cs typeface="Segoe UI" panose="020B0502040204020203" pitchFamily="34" charset="0"/>
              </a:rPr>
              <a:t>Vignettes from the TPEP Student Growth Resources page https://www.k12.wa.us/educator-support/teacherprincipal-evaluation-program/frameworks-and-student-growth/student-growth</a:t>
            </a:r>
          </a:p>
          <a:p>
            <a:pPr marL="93663" lvl="0" indent="0" algn="l" rtl="0">
              <a:lnSpc>
                <a:spcPct val="115000"/>
              </a:lnSpc>
              <a:spcBef>
                <a:spcPts val="0"/>
              </a:spcBef>
              <a:spcAft>
                <a:spcPts val="0"/>
              </a:spcAft>
              <a:buClr>
                <a:srgbClr val="000000"/>
              </a:buClr>
              <a:buSzPct val="100000"/>
              <a:buFont typeface="Quattrocento Sans"/>
              <a:buNone/>
            </a:pPr>
            <a:endParaRPr lang="en-US" sz="1100">
              <a:solidFill>
                <a:srgbClr val="000000"/>
              </a:solidFill>
              <a:latin typeface="Segoe UI" panose="020B0502040204020203" pitchFamily="34" charset="0"/>
              <a:cs typeface="Segoe UI" panose="020B0502040204020203" pitchFamily="34" charset="0"/>
            </a:endParaRPr>
          </a:p>
          <a:p>
            <a:pPr marL="457200" lvl="0" indent="-363537" algn="l" rtl="0">
              <a:lnSpc>
                <a:spcPct val="115000"/>
              </a:lnSpc>
              <a:spcBef>
                <a:spcPts val="0"/>
              </a:spcBef>
              <a:spcAft>
                <a:spcPts val="0"/>
              </a:spcAft>
              <a:buClr>
                <a:srgbClr val="000000"/>
              </a:buClr>
              <a:buSzPct val="100000"/>
              <a:buFont typeface="Quattrocento Sans"/>
              <a:buChar char="•"/>
            </a:pPr>
            <a:r>
              <a:rPr lang="en-US" sz="1100" u="sng">
                <a:solidFill>
                  <a:schemeClr val="accent3"/>
                </a:solidFill>
                <a:highlight>
                  <a:srgbClr val="F9F9F9"/>
                </a:highlight>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Chart from Inspired Teachers </a:t>
            </a:r>
            <a:r>
              <a:rPr lang="en-US" sz="1100" err="1">
                <a:solidFill>
                  <a:srgbClr val="000000"/>
                </a:solidFill>
                <a:highlight>
                  <a:srgbClr val="F9F9F9"/>
                </a:highlight>
                <a:latin typeface="Segoe UI" panose="020B0502040204020203" pitchFamily="34" charset="0"/>
                <a:cs typeface="Segoe UI" panose="020B0502040204020203" pitchFamily="34" charset="0"/>
              </a:rPr>
              <a:t>pgs</a:t>
            </a:r>
            <a:r>
              <a:rPr lang="en-US" sz="1100">
                <a:solidFill>
                  <a:srgbClr val="000000"/>
                </a:solidFill>
                <a:highlight>
                  <a:srgbClr val="F9F9F9"/>
                </a:highlight>
                <a:latin typeface="Segoe UI" panose="020B0502040204020203" pitchFamily="34" charset="0"/>
                <a:cs typeface="Segoe UI" panose="020B0502040204020203" pitchFamily="34" charset="0"/>
              </a:rPr>
              <a:t> 5-6 (Emotional Engagement) available </a:t>
            </a:r>
            <a:r>
              <a:rPr lang="en-US" sz="1100">
                <a:latin typeface="Segoe UI" panose="020B0502040204020203" pitchFamily="34" charset="0"/>
                <a:cs typeface="Segoe UI" panose="020B0502040204020203" pitchFamily="34" charset="0"/>
                <a:hlinkClick r:id="rId5"/>
              </a:rPr>
              <a:t>white-paper-engagement-1.pdf (inspiredteaching.org)</a:t>
            </a:r>
            <a:endParaRPr lang="en-US" sz="1100">
              <a:latin typeface="Segoe UI" panose="020B0502040204020203" pitchFamily="34" charset="0"/>
              <a:cs typeface="Segoe UI" panose="020B0502040204020203" pitchFamily="34" charset="0"/>
            </a:endParaRPr>
          </a:p>
          <a:p>
            <a:pPr marL="93663" lvl="0" indent="0" algn="l" rtl="0">
              <a:lnSpc>
                <a:spcPct val="115000"/>
              </a:lnSpc>
              <a:spcBef>
                <a:spcPts val="0"/>
              </a:spcBef>
              <a:spcAft>
                <a:spcPts val="0"/>
              </a:spcAft>
              <a:buClr>
                <a:srgbClr val="000000"/>
              </a:buClr>
              <a:buSzPct val="100000"/>
              <a:buFont typeface="Quattrocento Sans"/>
              <a:buNone/>
            </a:pPr>
            <a:endParaRPr lang="en-US" sz="1100">
              <a:solidFill>
                <a:srgbClr val="000000"/>
              </a:solidFill>
              <a:highlight>
                <a:srgbClr val="F9F9F9"/>
              </a:highlight>
              <a:latin typeface="Segoe UI" panose="020B0502040204020203" pitchFamily="34" charset="0"/>
              <a:cs typeface="Segoe UI" panose="020B0502040204020203" pitchFamily="34" charset="0"/>
            </a:endParaRPr>
          </a:p>
          <a:p>
            <a:pPr marL="457200" lvl="0" indent="-363537" algn="l" rtl="0">
              <a:lnSpc>
                <a:spcPct val="115000"/>
              </a:lnSpc>
              <a:spcBef>
                <a:spcPts val="0"/>
              </a:spcBef>
              <a:spcAft>
                <a:spcPts val="0"/>
              </a:spcAft>
              <a:buClr>
                <a:srgbClr val="000000"/>
              </a:buClr>
              <a:buSzPct val="100000"/>
              <a:buFont typeface="Quattrocento Sans"/>
              <a:buChar char="•"/>
            </a:pPr>
            <a:r>
              <a:rPr lang="en-US" sz="1100" u="sng">
                <a:solidFill>
                  <a:schemeClr val="accent3"/>
                </a:solidFill>
                <a:highlight>
                  <a:srgbClr val="F9F9F9"/>
                </a:highlight>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Eight Ways to Increase Engagement with your Students</a:t>
            </a:r>
            <a:r>
              <a:rPr lang="en-US" sz="1100">
                <a:latin typeface="Segoe UI" panose="020B0502040204020203" pitchFamily="34" charset="0"/>
                <a:cs typeface="Segoe UI" panose="020B0502040204020203" pitchFamily="34" charset="0"/>
              </a:rPr>
              <a:t> - John </a:t>
            </a:r>
            <a:r>
              <a:rPr lang="en-US" sz="1100" err="1">
                <a:latin typeface="Segoe UI" panose="020B0502040204020203" pitchFamily="34" charset="0"/>
                <a:cs typeface="Segoe UI" panose="020B0502040204020203" pitchFamily="34" charset="0"/>
              </a:rPr>
              <a:t>Almarode</a:t>
            </a:r>
            <a:r>
              <a:rPr lang="en-US" sz="1100">
                <a:latin typeface="Segoe UI" panose="020B0502040204020203" pitchFamily="34" charset="0"/>
                <a:cs typeface="Segoe UI" panose="020B0502040204020203" pitchFamily="34" charset="0"/>
              </a:rPr>
              <a:t>, available at </a:t>
            </a:r>
            <a:r>
              <a:rPr lang="en-US" sz="1100">
                <a:latin typeface="Segoe UI" panose="020B0502040204020203" pitchFamily="34" charset="0"/>
                <a:cs typeface="Segoe UI" panose="020B0502040204020203" pitchFamily="34" charset="0"/>
                <a:hlinkClick r:id="rId6"/>
              </a:rPr>
              <a:t>8 Ways to Increase Engagement with Your Students - Corwin Connect (corwin-connect.com)</a:t>
            </a:r>
            <a:endParaRPr lang="en-US" sz="1100">
              <a:latin typeface="Segoe UI" panose="020B0502040204020203" pitchFamily="34" charset="0"/>
              <a:cs typeface="Segoe UI" panose="020B0502040204020203" pitchFamily="34" charset="0"/>
            </a:endParaRPr>
          </a:p>
          <a:p>
            <a:pPr marL="93663" lvl="0" indent="0" algn="l" rtl="0">
              <a:lnSpc>
                <a:spcPct val="115000"/>
              </a:lnSpc>
              <a:spcBef>
                <a:spcPts val="0"/>
              </a:spcBef>
              <a:spcAft>
                <a:spcPts val="0"/>
              </a:spcAft>
              <a:buClr>
                <a:srgbClr val="000000"/>
              </a:buClr>
              <a:buSzPct val="100000"/>
              <a:buFont typeface="Quattrocento Sans"/>
              <a:buNone/>
            </a:pPr>
            <a:endParaRPr lang="en-US" sz="1100">
              <a:latin typeface="Segoe UI" panose="020B0502040204020203" pitchFamily="34" charset="0"/>
              <a:cs typeface="Segoe UI" panose="020B0502040204020203" pitchFamily="34" charset="0"/>
            </a:endParaRPr>
          </a:p>
          <a:p>
            <a:pPr marL="457200" lvl="0" indent="-363537" algn="l" rtl="0">
              <a:lnSpc>
                <a:spcPct val="115000"/>
              </a:lnSpc>
              <a:spcBef>
                <a:spcPts val="0"/>
              </a:spcBef>
              <a:spcAft>
                <a:spcPts val="0"/>
              </a:spcAft>
              <a:buClr>
                <a:srgbClr val="000000"/>
              </a:buClr>
              <a:buSzPct val="100000"/>
              <a:buFont typeface="Quattrocento Sans"/>
              <a:buChar char="•"/>
            </a:pPr>
            <a:r>
              <a:rPr lang="en-US" sz="1100" u="sng">
                <a:solidFill>
                  <a:schemeClr val="hlink"/>
                </a:solidFill>
                <a:highlight>
                  <a:srgbClr val="FFFFFF"/>
                </a:highlight>
                <a:latin typeface="Segoe UI" panose="020B0502040204020203" pitchFamily="34" charset="0"/>
                <a:cs typeface="Segoe UI" panose="020B0502040204020203" pitchFamily="34" charset="0"/>
                <a:hlinkClick r:id="rId7"/>
              </a:rPr>
              <a:t>Emotional Engagement in Learning</a:t>
            </a:r>
            <a:r>
              <a:rPr lang="en-US" sz="1100">
                <a:solidFill>
                  <a:srgbClr val="000000"/>
                </a:solidFill>
                <a:highlight>
                  <a:srgbClr val="FFFFFF"/>
                </a:highlight>
                <a:latin typeface="Segoe UI" panose="020B0502040204020203" pitchFamily="34" charset="0"/>
                <a:cs typeface="Segoe UI" panose="020B0502040204020203" pitchFamily="34" charset="0"/>
              </a:rPr>
              <a:t> - Mark Thompson, video available at </a:t>
            </a:r>
            <a:r>
              <a:rPr lang="en-US" sz="1100">
                <a:latin typeface="Segoe UI" panose="020B0502040204020203" pitchFamily="34" charset="0"/>
                <a:cs typeface="Segoe UI" panose="020B0502040204020203" pitchFamily="34" charset="0"/>
                <a:hlinkClick r:id="rId7"/>
              </a:rPr>
              <a:t>Emotional Engagement in Learning | Mark Thompson | </a:t>
            </a:r>
            <a:r>
              <a:rPr lang="en-US" sz="1100" err="1">
                <a:latin typeface="Segoe UI" panose="020B0502040204020203" pitchFamily="34" charset="0"/>
                <a:cs typeface="Segoe UI" panose="020B0502040204020203" pitchFamily="34" charset="0"/>
                <a:hlinkClick r:id="rId7"/>
              </a:rPr>
              <a:t>TEDxLSSC</a:t>
            </a:r>
            <a:r>
              <a:rPr lang="en-US" sz="1100">
                <a:latin typeface="Segoe UI" panose="020B0502040204020203" pitchFamily="34" charset="0"/>
                <a:cs typeface="Segoe UI" panose="020B0502040204020203" pitchFamily="34" charset="0"/>
                <a:hlinkClick r:id="rId7"/>
              </a:rPr>
              <a:t> – YouTube</a:t>
            </a:r>
            <a:endParaRPr lang="en-US" sz="1100">
              <a:latin typeface="Segoe UI" panose="020B0502040204020203" pitchFamily="34" charset="0"/>
              <a:cs typeface="Segoe UI" panose="020B0502040204020203" pitchFamily="34" charset="0"/>
            </a:endParaRPr>
          </a:p>
          <a:p>
            <a:pPr marL="93663" lvl="0" indent="0" algn="l" rtl="0">
              <a:lnSpc>
                <a:spcPct val="115000"/>
              </a:lnSpc>
              <a:spcBef>
                <a:spcPts val="0"/>
              </a:spcBef>
              <a:spcAft>
                <a:spcPts val="0"/>
              </a:spcAft>
              <a:buClr>
                <a:srgbClr val="000000"/>
              </a:buClr>
              <a:buSzPct val="100000"/>
              <a:buFont typeface="Quattrocento Sans"/>
              <a:buNone/>
            </a:pPr>
            <a:endParaRPr lang="en-US" sz="1100">
              <a:solidFill>
                <a:srgbClr val="000000"/>
              </a:solidFill>
              <a:highlight>
                <a:srgbClr val="FFFFFF"/>
              </a:highlight>
              <a:latin typeface="Segoe UI" panose="020B0502040204020203" pitchFamily="34" charset="0"/>
              <a:cs typeface="Segoe UI" panose="020B0502040204020203" pitchFamily="34" charset="0"/>
            </a:endParaRPr>
          </a:p>
          <a:p>
            <a:pPr marL="457200" lvl="0" indent="-366712" algn="l" rtl="0">
              <a:lnSpc>
                <a:spcPct val="95000"/>
              </a:lnSpc>
              <a:spcBef>
                <a:spcPts val="0"/>
              </a:spcBef>
              <a:spcAft>
                <a:spcPts val="0"/>
              </a:spcAft>
              <a:buClr>
                <a:srgbClr val="000000"/>
              </a:buClr>
              <a:buSzPct val="100000"/>
              <a:buChar char="•"/>
            </a:pPr>
            <a:r>
              <a:rPr lang="en-US" sz="1100">
                <a:solidFill>
                  <a:schemeClr val="accent3"/>
                </a:solidFill>
                <a:highlight>
                  <a:srgbClr val="F9F9F9"/>
                </a:highlight>
                <a:uFill>
                  <a:noFill/>
                </a:u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The Power of Relationships in Schools</a:t>
            </a:r>
            <a:r>
              <a:rPr lang="en-US" sz="1100" b="1">
                <a:solidFill>
                  <a:schemeClr val="accent3"/>
                </a:solidFill>
                <a:highlight>
                  <a:srgbClr val="F9F9F9"/>
                </a:highlight>
                <a:uFill>
                  <a:noFill/>
                </a:u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 </a:t>
            </a:r>
            <a:r>
              <a:rPr lang="en-US" sz="1100">
                <a:highlight>
                  <a:srgbClr val="F9F9F9"/>
                </a:highlight>
                <a:uFill>
                  <a:noFill/>
                </a:uFill>
                <a:latin typeface="Segoe UI" panose="020B0502040204020203" pitchFamily="34" charset="0"/>
                <a:cs typeface="Segoe UI" panose="020B0502040204020203" pitchFamily="34" charset="0"/>
                <a:hlinkClick r:id="rId8"/>
              </a:rPr>
              <a:t>- Edutopia</a:t>
            </a:r>
            <a:r>
              <a:rPr lang="en-US" sz="1100" u="sng">
                <a:highlight>
                  <a:srgbClr val="F9F9F9"/>
                </a:highlight>
                <a:latin typeface="Segoe UI" panose="020B0502040204020203" pitchFamily="34" charset="0"/>
                <a:cs typeface="Segoe UI" panose="020B0502040204020203" pitchFamily="34" charset="0"/>
                <a:hlinkClick r:id="rId8"/>
              </a:rPr>
              <a:t> </a:t>
            </a:r>
            <a:r>
              <a:rPr lang="en-US" sz="1100" u="sng">
                <a:highlight>
                  <a:srgbClr val="F9F9F9"/>
                </a:highlight>
                <a:latin typeface="Segoe UI" panose="020B0502040204020203" pitchFamily="34" charset="0"/>
                <a:cs typeface="Segoe UI" panose="020B0502040204020203" pitchFamily="34" charset="0"/>
              </a:rPr>
              <a:t>, </a:t>
            </a:r>
            <a:r>
              <a:rPr lang="en-US" sz="1100" u="none">
                <a:highlight>
                  <a:srgbClr val="F9F9F9"/>
                </a:highlight>
                <a:latin typeface="Segoe UI" panose="020B0502040204020203" pitchFamily="34" charset="0"/>
                <a:cs typeface="Segoe UI" panose="020B0502040204020203" pitchFamily="34" charset="0"/>
              </a:rPr>
              <a:t>video available at </a:t>
            </a:r>
            <a:r>
              <a:rPr lang="en-US" sz="1100">
                <a:latin typeface="Segoe UI" panose="020B0502040204020203" pitchFamily="34" charset="0"/>
                <a:cs typeface="Segoe UI" panose="020B0502040204020203" pitchFamily="34" charset="0"/>
                <a:hlinkClick r:id="rId8"/>
              </a:rPr>
              <a:t>The Power of Relationships in Schools - YouTube</a:t>
            </a:r>
            <a:endParaRPr lang="en-US" sz="1100">
              <a:highlight>
                <a:srgbClr val="FFFFFF"/>
              </a:highlight>
              <a:latin typeface="Segoe UI" panose="020B0502040204020203" pitchFamily="34" charset="0"/>
              <a:cs typeface="Segoe UI" panose="020B0502040204020203" pitchFamily="34" charset="0"/>
            </a:endParaRPr>
          </a:p>
        </p:txBody>
      </p:sp>
      <p:sp>
        <p:nvSpPr>
          <p:cNvPr id="480" name="Google Shape;4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0f9549c655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0f9549c655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a:latin typeface="Segoe UI" panose="020B0502040204020203" pitchFamily="34" charset="0"/>
                <a:ea typeface="Quattrocento Sans"/>
                <a:cs typeface="Segoe UI" panose="020B0502040204020203" pitchFamily="34" charset="0"/>
                <a:sym typeface="Quattrocento Sans"/>
              </a:rPr>
              <a:t>Facilitator notes: Closure slides  5 mins </a:t>
            </a:r>
            <a:endParaRPr sz="1100" b="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dirty="0">
                <a:latin typeface="Segoe UI" panose="020B0502040204020203" pitchFamily="34" charset="0"/>
                <a:ea typeface="Quattrocento Sans"/>
                <a:cs typeface="Segoe UI" panose="020B0502040204020203" pitchFamily="34" charset="0"/>
                <a:sym typeface="Quattrocento Sans"/>
              </a:rPr>
              <a:t>These videos are entirely optional to use in the module.  Please feel free to substitute your own closure activity as appropriate.</a:t>
            </a:r>
          </a:p>
          <a:p>
            <a:pPr marL="0" lvl="0" indent="0" algn="l" rtl="0">
              <a:spcBef>
                <a:spcPts val="0"/>
              </a:spcBef>
              <a:spcAft>
                <a:spcPts val="0"/>
              </a:spcAft>
              <a:buNone/>
            </a:pPr>
            <a:endParaRPr lang="en-US" sz="1100"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dirty="0">
                <a:latin typeface="Segoe UI" panose="020B0502040204020203" pitchFamily="34" charset="0"/>
                <a:ea typeface="Quattrocento Sans"/>
                <a:cs typeface="Segoe UI" panose="020B0502040204020203" pitchFamily="34" charset="0"/>
                <a:sym typeface="Quattrocento Sans"/>
              </a:rPr>
              <a:t>Video: 2:14 - Why We Teach: </a:t>
            </a:r>
            <a:r>
              <a:rPr lang="en-US" sz="1100" u="sng" dirty="0">
                <a:solidFill>
                  <a:schemeClr val="hlink"/>
                </a:solidFill>
                <a:latin typeface="Segoe UI" panose="020B0502040204020203" pitchFamily="34" charset="0"/>
                <a:ea typeface="Quattrocento Sans"/>
                <a:cs typeface="Segoe UI" panose="020B0502040204020203" pitchFamily="34" charset="0"/>
                <a:sym typeface="Quattrocento Sans"/>
                <a:hlinkClick r:id="rId3"/>
              </a:rPr>
              <a:t>https://www.youtube.com/watch?v=h0yI6xQRsng</a:t>
            </a:r>
            <a:endParaRPr sz="1100" dirty="0">
              <a:solidFill>
                <a:schemeClr val="accent5"/>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dirty="0">
                <a:latin typeface="Segoe UI" panose="020B0502040204020203" pitchFamily="34" charset="0"/>
                <a:ea typeface="Quattrocento Sans"/>
                <a:cs typeface="Segoe UI" panose="020B0502040204020203" pitchFamily="34" charset="0"/>
                <a:sym typeface="Quattrocento Sans"/>
              </a:rPr>
              <a:t>Video: 1:36 -  </a:t>
            </a:r>
            <a:r>
              <a:rPr lang="en-US" sz="1100" dirty="0">
                <a:highlight>
                  <a:srgbClr val="F9F9F9"/>
                </a:highlight>
                <a:latin typeface="Segoe UI" panose="020B0502040204020203" pitchFamily="34" charset="0"/>
                <a:ea typeface="Quattrocento Sans"/>
                <a:cs typeface="Segoe UI" panose="020B0502040204020203" pitchFamily="34" charset="0"/>
                <a:sym typeface="Quattrocento Sans"/>
              </a:rPr>
              <a:t>Teachers, we do more than just teach: </a:t>
            </a:r>
            <a:r>
              <a:rPr lang="en-US" sz="1100" u="sng" dirty="0">
                <a:solidFill>
                  <a:schemeClr val="hlink"/>
                </a:solidFill>
                <a:highlight>
                  <a:srgbClr val="F9F9F9"/>
                </a:highlight>
                <a:latin typeface="Segoe UI" panose="020B0502040204020203" pitchFamily="34" charset="0"/>
                <a:ea typeface="Quattrocento Sans"/>
                <a:cs typeface="Segoe UI" panose="020B0502040204020203" pitchFamily="34" charset="0"/>
                <a:sym typeface="Quattrocento Sans"/>
                <a:hlinkClick r:id="rId4"/>
              </a:rPr>
              <a:t>https://youtu.be/9d2zPypEiok</a:t>
            </a:r>
            <a:endParaRPr sz="1100" dirty="0">
              <a:highlight>
                <a:srgbClr val="F9F9F9"/>
              </a:highlight>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highlight>
                <a:srgbClr val="F9F9F9"/>
              </a:highlight>
              <a:latin typeface="Quattrocento Sans"/>
              <a:ea typeface="Quattrocento Sans"/>
              <a:cs typeface="Quattrocento Sans"/>
              <a:sym typeface="Quattrocento Sans"/>
            </a:endParaRPr>
          </a:p>
          <a:p>
            <a:pPr marL="0" lvl="0" indent="0" algn="l" rtl="0">
              <a:spcBef>
                <a:spcPts val="0"/>
              </a:spcBef>
              <a:spcAft>
                <a:spcPts val="0"/>
              </a:spcAft>
              <a:buNone/>
            </a:pPr>
            <a:endParaRPr dirty="0">
              <a:highlight>
                <a:srgbClr val="F9F9F9"/>
              </a:highlight>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88" name="Google Shape;488;g10f9549c655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dirty="0">
                <a:latin typeface="Segoe UI" panose="020B0502040204020203" pitchFamily="34" charset="0"/>
                <a:ea typeface="Quattrocento Sans"/>
                <a:cs typeface="Segoe UI" panose="020B0502040204020203" pitchFamily="34" charset="0"/>
                <a:sym typeface="Quattrocento Sans"/>
              </a:rPr>
              <a:t>Facilitator notes: Closure Slide 17  - quote/questions/links/contacts</a:t>
            </a:r>
            <a:endParaRPr sz="1100" b="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sz="1100" dirty="0">
                <a:latin typeface="Segoe UI" panose="020B0502040204020203" pitchFamily="34" charset="0"/>
                <a:ea typeface="Quattrocento Sans"/>
                <a:cs typeface="Segoe UI" panose="020B0502040204020203" pitchFamily="34" charset="0"/>
                <a:sym typeface="Quattrocento Sans"/>
              </a:rPr>
              <a:t>If helpful, please feel free to share the </a:t>
            </a:r>
            <a:r>
              <a:rPr lang="en-US" sz="1100" dirty="0" err="1">
                <a:latin typeface="Segoe UI" panose="020B0502040204020203" pitchFamily="34" charset="0"/>
                <a:ea typeface="Quattrocento Sans"/>
                <a:cs typeface="Segoe UI" panose="020B0502040204020203" pitchFamily="34" charset="0"/>
                <a:sym typeface="Quattrocento Sans"/>
              </a:rPr>
              <a:t>url</a:t>
            </a:r>
            <a:r>
              <a:rPr lang="en-US" sz="1100" dirty="0">
                <a:latin typeface="Segoe UI" panose="020B0502040204020203" pitchFamily="34" charset="0"/>
                <a:ea typeface="Quattrocento Sans"/>
                <a:cs typeface="Segoe UI" panose="020B0502040204020203" pitchFamily="34" charset="0"/>
                <a:sym typeface="Quattrocento Sans"/>
              </a:rPr>
              <a:t> for the TPEP </a:t>
            </a:r>
            <a:r>
              <a:rPr lang="en-US" sz="1100" dirty="0" err="1">
                <a:latin typeface="Segoe UI" panose="020B0502040204020203" pitchFamily="34" charset="0"/>
                <a:ea typeface="Quattrocento Sans"/>
                <a:cs typeface="Segoe UI" panose="020B0502040204020203" pitchFamily="34" charset="0"/>
                <a:sym typeface="Quattrocento Sans"/>
              </a:rPr>
              <a:t>website:</a:t>
            </a:r>
            <a:r>
              <a:rPr lang="en-US" sz="1100" u="sng" dirty="0" err="1">
                <a:solidFill>
                  <a:schemeClr val="hlink"/>
                </a:solidFill>
                <a:latin typeface="Segoe UI" panose="020B0502040204020203" pitchFamily="34" charset="0"/>
                <a:ea typeface="Quattrocento Sans"/>
                <a:cs typeface="Segoe UI" panose="020B0502040204020203" pitchFamily="34" charset="0"/>
                <a:sym typeface="Quattrocento Sans"/>
                <a:hlinkClick r:id="rId3"/>
              </a:rPr>
              <a:t>https</a:t>
            </a:r>
            <a:r>
              <a:rPr lang="en-US" sz="1100" u="sng" dirty="0">
                <a:solidFill>
                  <a:schemeClr val="hlink"/>
                </a:solidFill>
                <a:latin typeface="Segoe UI" panose="020B0502040204020203" pitchFamily="34" charset="0"/>
                <a:ea typeface="Quattrocento Sans"/>
                <a:cs typeface="Segoe UI" panose="020B0502040204020203" pitchFamily="34" charset="0"/>
                <a:sym typeface="Quattrocento Sans"/>
                <a:hlinkClick r:id="rId3"/>
              </a:rPr>
              <a:t>://www.k12.wa.us/educator-support/teacherprincipal-evaluation-program</a:t>
            </a:r>
            <a:endParaRPr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lang="en-US"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sz="1100" dirty="0">
                <a:latin typeface="Segoe UI" panose="020B0502040204020203" pitchFamily="34" charset="0"/>
                <a:ea typeface="Quattrocento Sans"/>
                <a:cs typeface="Segoe UI" panose="020B0502040204020203" pitchFamily="34" charset="0"/>
                <a:sym typeface="Quattrocento Sans"/>
              </a:rPr>
              <a:t>And the direct link to the Student Growth Goals page: </a:t>
            </a:r>
            <a:r>
              <a:rPr lang="en-US" sz="1100" u="sng" dirty="0">
                <a:solidFill>
                  <a:schemeClr val="hlink"/>
                </a:solidFill>
                <a:latin typeface="Segoe UI" panose="020B0502040204020203" pitchFamily="34" charset="0"/>
                <a:ea typeface="Quattrocento Sans"/>
                <a:cs typeface="Segoe UI" panose="020B0502040204020203" pitchFamily="34" charset="0"/>
                <a:sym typeface="Quattrocento Sans"/>
                <a:hlinkClick r:id="rId4"/>
              </a:rPr>
              <a:t>https://www.k12.wa.us/educator-support/teacherprincipal-evaluation-program/frameworks-and-student-growth/student-growth</a:t>
            </a:r>
            <a:endParaRPr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sz="1100" dirty="0">
                <a:latin typeface="Segoe UI" panose="020B0502040204020203" pitchFamily="34" charset="0"/>
                <a:ea typeface="Quattrocento Sans"/>
                <a:cs typeface="Segoe UI" panose="020B0502040204020203" pitchFamily="34" charset="0"/>
                <a:sym typeface="Quattrocento Sans"/>
              </a:rPr>
              <a:t>And contact information for Katie Taylor, Director in the Educator Effectiveness Office: </a:t>
            </a:r>
            <a:r>
              <a:rPr lang="en-US" sz="1100" u="sng" dirty="0">
                <a:solidFill>
                  <a:schemeClr val="hlink"/>
                </a:solidFill>
                <a:latin typeface="Segoe UI" panose="020B0502040204020203" pitchFamily="34" charset="0"/>
                <a:ea typeface="Quattrocento Sans"/>
                <a:cs typeface="Segoe UI" panose="020B0502040204020203" pitchFamily="34" charset="0"/>
                <a:sym typeface="Quattrocento Sans"/>
                <a:hlinkClick r:id="rId5"/>
              </a:rPr>
              <a:t>Katie.Taylor@k12.wa.us</a:t>
            </a:r>
            <a:endParaRPr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p:txBody>
      </p:sp>
      <p:sp>
        <p:nvSpPr>
          <p:cNvPr id="495" name="Google Shape;4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9a6f09243_3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b="1">
                <a:latin typeface="Segoe UI" panose="020B0502040204020203" pitchFamily="34" charset="0"/>
                <a:cs typeface="Segoe UI" panose="020B0502040204020203" pitchFamily="34" charset="0"/>
              </a:rPr>
              <a:t>Facilitator Notes: </a:t>
            </a:r>
          </a:p>
          <a:p>
            <a:pPr marL="0" lvl="0" indent="0" algn="l" rtl="0">
              <a:spcBef>
                <a:spcPts val="0"/>
              </a:spcBef>
              <a:spcAft>
                <a:spcPts val="0"/>
              </a:spcAft>
              <a:buClr>
                <a:schemeClr val="dk1"/>
              </a:buClr>
              <a:buSzPts val="1400"/>
              <a:buFont typeface="Arial"/>
              <a:buNone/>
            </a:pPr>
            <a:endParaRPr lang="en-US" sz="110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100">
                <a:latin typeface="Segoe UI" panose="020B0502040204020203" pitchFamily="34" charset="0"/>
                <a:cs typeface="Segoe UI" panose="020B0502040204020203" pitchFamily="34" charset="0"/>
              </a:rPr>
              <a:t>This slide shows the modules available to support implementation of the revised Student Growth Goals. This slide may be included or omitted at the facilitator’s discretion.</a:t>
            </a:r>
          </a:p>
          <a:p>
            <a:pPr marL="0" lvl="0" indent="0" algn="l" rtl="0">
              <a:spcBef>
                <a:spcPts val="0"/>
              </a:spcBef>
              <a:spcAft>
                <a:spcPts val="0"/>
              </a:spcAft>
              <a:buClr>
                <a:schemeClr val="dk1"/>
              </a:buClr>
              <a:buSzPts val="1400"/>
              <a:buFont typeface="Arial"/>
              <a:buNone/>
            </a:pPr>
            <a:endParaRPr lang="en-US" sz="1100" i="1">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400"/>
              <a:buFont typeface="Arial"/>
              <a:buNone/>
            </a:pPr>
            <a:r>
              <a:rPr lang="en-US" sz="1100" i="1">
                <a:latin typeface="Segoe UI" panose="020B0502040204020203" pitchFamily="34" charset="0"/>
                <a:cs typeface="Segoe UI" panose="020B0502040204020203" pitchFamily="34" charset="0"/>
              </a:rPr>
              <a:t>These modules are offered to help deepen understanding of the Critical Attributes listed in the revised Student Growth Goal rubrics. The purpose is to open up understanding and discussion, not calibration. The learning in these slides offers an opportunity for groups to make collective meaning around the Critical Attributes in order to use the revised rubrics and engage in an evaluation process in a way that promotes learning, growth and reflection for students and educators.</a:t>
            </a:r>
          </a:p>
          <a:p>
            <a:pPr marL="0" lvl="0" indent="0" algn="l" rtl="0">
              <a:spcBef>
                <a:spcPts val="0"/>
              </a:spcBef>
              <a:spcAft>
                <a:spcPts val="0"/>
              </a:spcAft>
              <a:buClr>
                <a:schemeClr val="dk1"/>
              </a:buClr>
              <a:buSzPts val="1400"/>
              <a:buFont typeface="Arial"/>
              <a:buNone/>
            </a:pPr>
            <a:endParaRPr lang="en-US" sz="1100" i="1">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400"/>
              <a:buFont typeface="Arial"/>
              <a:buNone/>
            </a:pPr>
            <a:r>
              <a:rPr lang="en-US" sz="1100" i="1">
                <a:latin typeface="Segoe UI" panose="020B0502040204020203" pitchFamily="34" charset="0"/>
                <a:cs typeface="Segoe UI" panose="020B0502040204020203" pitchFamily="34" charset="0"/>
              </a:rPr>
              <a:t>These modules are available on the OSPI-TPEP website: https://www.k12.wa.us/educator-support/teacherprincipal-evaluation-program/policy-and-resources/training-modules</a:t>
            </a:r>
          </a:p>
          <a:p>
            <a:pPr marL="0" lvl="0" indent="0" algn="l" rtl="0">
              <a:spcBef>
                <a:spcPts val="0"/>
              </a:spcBef>
              <a:spcAft>
                <a:spcPts val="0"/>
              </a:spcAft>
              <a:buClr>
                <a:schemeClr val="dk1"/>
              </a:buClr>
              <a:buSzPts val="1400"/>
              <a:buFont typeface="Arial"/>
              <a:buNone/>
            </a:pPr>
            <a:endParaRPr lang="en-US" sz="1100" i="1">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400"/>
              <a:buFont typeface="Arial"/>
              <a:buNone/>
            </a:pPr>
            <a:endParaRPr lang="en-US" sz="110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400"/>
              <a:buFont typeface="Arial"/>
              <a:buNone/>
            </a:pPr>
            <a:r>
              <a:rPr lang="en-US" sz="1100">
                <a:latin typeface="Segoe UI" panose="020B0502040204020203" pitchFamily="34" charset="0"/>
                <a:cs typeface="Segoe UI" panose="020B0502040204020203" pitchFamily="34" charset="0"/>
              </a:rPr>
              <a:t>This slide shows the modules available to support implementation of the revised Student Growth Goals. This slide may be included or omitted at the facilitator’s discretion.</a:t>
            </a:r>
            <a:endParaRPr sz="110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400"/>
              <a:buFont typeface="Arial"/>
              <a:buNone/>
            </a:pPr>
            <a:endParaRPr lang="en-US" sz="1100" u="sng">
              <a:solidFill>
                <a:schemeClr val="hlink"/>
              </a:solidFill>
              <a:hlinkClick r:id="rId3"/>
            </a:endParaRPr>
          </a:p>
          <a:p>
            <a:pPr marL="0" lvl="0" indent="0" algn="l" rtl="0">
              <a:spcBef>
                <a:spcPts val="0"/>
              </a:spcBef>
              <a:spcAft>
                <a:spcPts val="0"/>
              </a:spcAft>
              <a:buClr>
                <a:schemeClr val="dk1"/>
              </a:buClr>
              <a:buSzPts val="1400"/>
              <a:buFont typeface="Arial"/>
              <a:buNone/>
            </a:pPr>
            <a:endParaRPr lang="en-US" sz="1100" i="1"/>
          </a:p>
        </p:txBody>
      </p:sp>
      <p:sp>
        <p:nvSpPr>
          <p:cNvPr id="340" name="Google Shape;340;g119a6f09243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b="1">
                <a:latin typeface="Segoe UI" panose="020B0502040204020203" pitchFamily="34" charset="0"/>
                <a:ea typeface="Quattrocento Sans"/>
                <a:cs typeface="Segoe UI" panose="020B0502040204020203" pitchFamily="34" charset="0"/>
                <a:sym typeface="Quattrocento Sans"/>
              </a:rPr>
              <a:t>Facilitator Notes:</a:t>
            </a:r>
            <a:endParaRPr sz="1100" b="1">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Total time for all sections of this module as they are designed  = 1 hour and 35 minutes</a:t>
            </a:r>
            <a:endParaRPr sz="110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The module is designed with flexibility in mind based on available time and options for asynchronous reading or viewing prior to meeting.  </a:t>
            </a:r>
            <a:endParaRPr sz="1100">
              <a:latin typeface="Segoe UI" panose="020B0502040204020203" pitchFamily="34" charset="0"/>
              <a:ea typeface="Quattrocento Sans"/>
              <a:cs typeface="Segoe UI" panose="020B0502040204020203" pitchFamily="34" charset="0"/>
              <a:sym typeface="Quattrocento Sans"/>
            </a:endParaRPr>
          </a:p>
          <a:p>
            <a:pPr marL="457200" lvl="0" indent="-228600" algn="l" rtl="0">
              <a:spcBef>
                <a:spcPts val="0"/>
              </a:spcBef>
              <a:spcAft>
                <a:spcPts val="0"/>
              </a:spcAft>
              <a:buClr>
                <a:schemeClr val="dk1"/>
              </a:buClr>
              <a:buSzPts val="1400"/>
              <a:buFont typeface="Arial"/>
              <a:buNone/>
            </a:pPr>
            <a:endParaRPr sz="1100">
              <a:latin typeface="Segoe UI" panose="020B0502040204020203" pitchFamily="34" charset="0"/>
              <a:ea typeface="Quattrocento Sans"/>
              <a:cs typeface="Segoe UI" panose="020B0502040204020203" pitchFamily="34" charset="0"/>
              <a:sym typeface="Quattrocento Sans"/>
            </a:endParaRPr>
          </a:p>
          <a:p>
            <a:pPr marL="457200" lvl="0" indent="-228600" algn="l" rtl="0">
              <a:spcBef>
                <a:spcPts val="0"/>
              </a:spcBef>
              <a:spcAft>
                <a:spcPts val="0"/>
              </a:spcAft>
              <a:buClr>
                <a:schemeClr val="dk1"/>
              </a:buClr>
              <a:buSzPts val="1400"/>
              <a:buFont typeface="Arial"/>
              <a:buNone/>
            </a:pPr>
            <a:r>
              <a:rPr lang="en-US" sz="1100">
                <a:latin typeface="Segoe UI" panose="020B0502040204020203" pitchFamily="34" charset="0"/>
                <a:ea typeface="Quattrocento Sans"/>
                <a:cs typeface="Segoe UI" panose="020B0502040204020203" pitchFamily="34" charset="0"/>
                <a:sym typeface="Quattrocento Sans"/>
              </a:rPr>
              <a:t>  </a:t>
            </a:r>
            <a:r>
              <a:rPr lang="en-US" sz="1100" u="sng">
                <a:latin typeface="Segoe UI" panose="020B0502040204020203" pitchFamily="34" charset="0"/>
                <a:ea typeface="Quattrocento Sans"/>
                <a:cs typeface="Segoe UI" panose="020B0502040204020203" pitchFamily="34" charset="0"/>
                <a:sym typeface="Quattrocento Sans"/>
              </a:rPr>
              <a:t>Materials needed:</a:t>
            </a:r>
            <a:endParaRPr sz="1100" u="sng">
              <a:latin typeface="Segoe UI" panose="020B0502040204020203" pitchFamily="34" charset="0"/>
              <a:ea typeface="Quattrocento Sans"/>
              <a:cs typeface="Segoe UI" panose="020B0502040204020203" pitchFamily="34" charset="0"/>
              <a:sym typeface="Quattrocento Sans"/>
            </a:endParaRPr>
          </a:p>
          <a:p>
            <a:pPr marL="457200" lvl="0" indent="-304800" algn="l" rtl="0">
              <a:spcBef>
                <a:spcPts val="0"/>
              </a:spcBef>
              <a:spcAft>
                <a:spcPts val="0"/>
              </a:spcAft>
              <a:buSzPts val="1200"/>
              <a:buFont typeface="Quattrocento Sans"/>
              <a:buChar char="●"/>
            </a:pPr>
            <a:r>
              <a:rPr lang="en-US" sz="1100">
                <a:latin typeface="Segoe UI" panose="020B0502040204020203" pitchFamily="34" charset="0"/>
                <a:ea typeface="Quattrocento Sans"/>
                <a:cs typeface="Segoe UI" panose="020B0502040204020203" pitchFamily="34" charset="0"/>
                <a:sym typeface="Quattrocento Sans"/>
              </a:rPr>
              <a:t>Copy of instructional frameworks</a:t>
            </a:r>
            <a:endParaRPr sz="1100">
              <a:latin typeface="Segoe UI" panose="020B0502040204020203" pitchFamily="34" charset="0"/>
              <a:ea typeface="Quattrocento Sans"/>
              <a:cs typeface="Segoe UI" panose="020B0502040204020203" pitchFamily="34" charset="0"/>
              <a:sym typeface="Quattrocento Sans"/>
            </a:endParaRPr>
          </a:p>
          <a:p>
            <a:pPr marL="457200" lvl="0" indent="-304800" algn="l" rtl="0">
              <a:spcBef>
                <a:spcPts val="0"/>
              </a:spcBef>
              <a:spcAft>
                <a:spcPts val="0"/>
              </a:spcAft>
              <a:buSzPts val="1200"/>
              <a:buFont typeface="Quattrocento Sans"/>
              <a:buChar char="●"/>
            </a:pPr>
            <a:r>
              <a:rPr lang="en-US" sz="1100">
                <a:latin typeface="Segoe UI" panose="020B0502040204020203" pitchFamily="34" charset="0"/>
                <a:ea typeface="Quattrocento Sans"/>
                <a:cs typeface="Segoe UI" panose="020B0502040204020203" pitchFamily="34" charset="0"/>
                <a:sym typeface="Quattrocento Sans"/>
              </a:rPr>
              <a:t>Facilitator packet (contains links and reading excerpts)</a:t>
            </a:r>
            <a:endParaRPr sz="1100">
              <a:latin typeface="Segoe UI" panose="020B0502040204020203" pitchFamily="34" charset="0"/>
              <a:ea typeface="Quattrocento Sans"/>
              <a:cs typeface="Segoe UI" panose="020B0502040204020203" pitchFamily="34" charset="0"/>
              <a:sym typeface="Quattrocento Sans"/>
            </a:endParaRPr>
          </a:p>
          <a:p>
            <a:pPr marL="457200" lvl="0" indent="-304800" algn="l" rtl="0">
              <a:spcBef>
                <a:spcPts val="0"/>
              </a:spcBef>
              <a:spcAft>
                <a:spcPts val="0"/>
              </a:spcAft>
              <a:buSzPts val="1200"/>
              <a:buFont typeface="Quattrocento Sans"/>
              <a:buChar char="●"/>
            </a:pPr>
            <a:r>
              <a:rPr lang="en-US" sz="1100">
                <a:latin typeface="Segoe UI" panose="020B0502040204020203" pitchFamily="34" charset="0"/>
                <a:ea typeface="Quattrocento Sans"/>
                <a:cs typeface="Segoe UI" panose="020B0502040204020203" pitchFamily="34" charset="0"/>
                <a:sym typeface="Quattrocento Sans"/>
              </a:rPr>
              <a:t>Revised Student Growth Goal rubrics, available at https://www.k12.wa.us/educator-support/teacherprincipal-evaluation-program/frameworks-and-student-growth/student-growth</a:t>
            </a:r>
          </a:p>
          <a:p>
            <a:pPr marL="152400" lvl="0" indent="0" algn="l" rtl="0">
              <a:spcBef>
                <a:spcPts val="0"/>
              </a:spcBef>
              <a:spcAft>
                <a:spcPts val="0"/>
              </a:spcAft>
              <a:buSzPts val="1200"/>
              <a:buFont typeface="Quattrocento Sans"/>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endParaRPr>
              <a:latin typeface="Quattrocento Sans"/>
              <a:ea typeface="Quattrocento Sans"/>
              <a:cs typeface="Quattrocento Sans"/>
              <a:sym typeface="Quattrocento Sans"/>
            </a:endParaRPr>
          </a:p>
        </p:txBody>
      </p:sp>
      <p:sp>
        <p:nvSpPr>
          <p:cNvPr id="382" name="Google Shape;38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latin typeface="Segoe UI" panose="020B0502040204020203" pitchFamily="34" charset="0"/>
                <a:ea typeface="Quattrocento Sans"/>
                <a:cs typeface="Segoe UI" panose="020B0502040204020203" pitchFamily="34" charset="0"/>
                <a:sym typeface="Quattrocento Sans"/>
              </a:rPr>
              <a:t>Review learning targets</a:t>
            </a:r>
            <a:endParaRPr sz="1100">
              <a:latin typeface="Segoe UI" panose="020B0502040204020203" pitchFamily="34" charset="0"/>
              <a:ea typeface="Quattrocento Sans"/>
              <a:cs typeface="Segoe UI" panose="020B0502040204020203" pitchFamily="34" charset="0"/>
              <a:sym typeface="Quattrocento Sans"/>
            </a:endParaRPr>
          </a:p>
        </p:txBody>
      </p:sp>
      <p:sp>
        <p:nvSpPr>
          <p:cNvPr id="390" name="Google Shape;39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14a98b1aea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14a98b1aea_2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Provide some “private think time” for participants to think of something important they remember learning.  Prompt them to write or consider the experience… who was teaching them? Where were they when they were learning? What do they remember seeing or hearing? Why was this learning important?</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Next, prompt them to remember how they felt during that experience.</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As is appropriate, engage them in sharing their response to the prompts in pairs (5 min).</a:t>
            </a:r>
          </a:p>
          <a:p>
            <a:pPr marL="0" lvl="0" indent="0" algn="l" rtl="0">
              <a:spcBef>
                <a:spcPts val="0"/>
              </a:spcBef>
              <a:spcAft>
                <a:spcPts val="0"/>
              </a:spcAft>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sz="1600" i="1">
              <a:solidFill>
                <a:schemeClr val="accent1"/>
              </a:solidFill>
              <a:latin typeface="Quattrocento Sans"/>
              <a:ea typeface="Quattrocento Sans"/>
              <a:cs typeface="Quattrocento Sans"/>
              <a:sym typeface="Quattrocento Sans"/>
            </a:endParaRPr>
          </a:p>
        </p:txBody>
      </p:sp>
      <p:sp>
        <p:nvSpPr>
          <p:cNvPr id="399" name="Google Shape;399;g114a98b1aea_2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0f9549c655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0f9549c655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 </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In the past we have defined engagement as intellectual and behavioral.  Our revised Student Growth Goal rubrics expand the definition to emphasize the importance of emotional engagement.  </a:t>
            </a:r>
          </a:p>
          <a:p>
            <a:pPr marL="0" lvl="0" indent="0" algn="l" rtl="0">
              <a:spcBef>
                <a:spcPts val="0"/>
              </a:spcBef>
              <a:spcAft>
                <a:spcPts val="0"/>
              </a:spcAft>
              <a:buNone/>
            </a:pPr>
            <a:endParaRPr lang="en-US"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solidFill>
                  <a:srgbClr val="68829E"/>
                </a:solidFill>
                <a:latin typeface="Segoe UI" panose="020B0502040204020203" pitchFamily="34" charset="0"/>
                <a:ea typeface="Quattrocento Sans"/>
                <a:cs typeface="Segoe UI" panose="020B0502040204020203" pitchFamily="34" charset="0"/>
                <a:sym typeface="Quattrocento Sans"/>
                <a:hlinkClick r:id="rId3">
                  <a:extLst>
                    <a:ext uri="{A12FA001-AC4F-418D-AE19-62706E023703}">
                      <ahyp:hlinkClr xmlns:ahyp="http://schemas.microsoft.com/office/drawing/2018/hyperlinkcolor" val="tx"/>
                    </a:ext>
                  </a:extLst>
                </a:hlinkClick>
              </a:rPr>
              <a:t>“The Engagement Illusion”</a:t>
            </a:r>
            <a:r>
              <a:rPr lang="en-US" sz="1100">
                <a:latin typeface="Segoe UI" panose="020B0502040204020203" pitchFamily="34" charset="0"/>
                <a:ea typeface="Quattrocento Sans"/>
                <a:cs typeface="Segoe UI" panose="020B0502040204020203" pitchFamily="34" charset="0"/>
                <a:sym typeface="Quattrocento Sans"/>
              </a:rPr>
              <a:t>  Neil Gupta/Douglas B. Reeves (available at https://www.ascd.org/el/articles/the-engagement-illusion)  Turkle and Bond quote are noted in this article. </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a:highlight>
                <a:srgbClr val="FFFFFF"/>
              </a:highlight>
              <a:latin typeface="Quattrocento Sans"/>
              <a:ea typeface="Quattrocento Sans"/>
              <a:cs typeface="Quattrocento Sans"/>
              <a:sym typeface="Quattrocento Sans"/>
            </a:endParaRPr>
          </a:p>
        </p:txBody>
      </p:sp>
      <p:sp>
        <p:nvSpPr>
          <p:cNvPr id="409" name="Google Shape;409;g10f9549c655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This information on Emotional Engagement is found page 1 of SSG Rubric, available at https://www.k12.wa.us/educator-support/teacherprincipal-evaluation-program/frameworks-and-student-growth/student-growth</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Engagement in our new rubrics calls out cognitive engagement, emotional engagement, student engagement in assessment and student feedback in their learning.</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416" name="Google Shape;4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0e0c3967a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0e0c3967a7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a:t>
            </a:r>
            <a:r>
              <a:rPr lang="en-US" sz="1100">
                <a:latin typeface="Segoe UI" panose="020B0502040204020203" pitchFamily="34" charset="0"/>
                <a:ea typeface="Quattrocento Sans"/>
                <a:cs typeface="Segoe UI" panose="020B0502040204020203" pitchFamily="34" charset="0"/>
                <a:sym typeface="Quattrocento Sans"/>
              </a:rPr>
              <a:t>: Slide 8 = 5mins</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Dr. Adeyemi Stembridge’s work through his book and through is work in our state has had a major influence in the revision of the Student Growth Goal rubrics. </a:t>
            </a:r>
            <a:endParaRPr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b="1"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Connection Activity:</a:t>
            </a:r>
            <a:r>
              <a:rPr lang="en-US" sz="1100">
                <a:latin typeface="Segoe UI" panose="020B0502040204020203" pitchFamily="34" charset="0"/>
                <a:ea typeface="Quattrocento Sans"/>
                <a:cs typeface="Segoe UI" panose="020B0502040204020203" pitchFamily="34" charset="0"/>
                <a:sym typeface="Quattrocento Sans"/>
              </a:rPr>
              <a:t> 2 minutes</a:t>
            </a: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As you read the quote,  what connections can you make to something that </a:t>
            </a:r>
          </a:p>
          <a:p>
            <a:pPr marL="171450" lvl="0" indent="-171450" algn="l" rtl="0">
              <a:spcBef>
                <a:spcPts val="0"/>
              </a:spcBef>
              <a:spcAft>
                <a:spcPts val="0"/>
              </a:spcAft>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you already</a:t>
            </a:r>
            <a:r>
              <a:rPr lang="en-US" sz="1100" b="1">
                <a:latin typeface="Segoe UI" panose="020B0502040204020203" pitchFamily="34" charset="0"/>
                <a:ea typeface="Quattrocento Sans"/>
                <a:cs typeface="Segoe UI" panose="020B0502040204020203" pitchFamily="34" charset="0"/>
                <a:sym typeface="Quattrocento Sans"/>
              </a:rPr>
              <a:t> “knew”</a:t>
            </a:r>
            <a:r>
              <a:rPr lang="en-US" sz="1100">
                <a:latin typeface="Segoe UI" panose="020B0502040204020203" pitchFamily="34" charset="0"/>
                <a:ea typeface="Quattrocento Sans"/>
                <a:cs typeface="Segoe UI" panose="020B0502040204020203" pitchFamily="34" charset="0"/>
                <a:sym typeface="Quattrocento Sans"/>
              </a:rPr>
              <a:t> or </a:t>
            </a:r>
          </a:p>
          <a:p>
            <a:pPr marL="171450" lvl="0" indent="-171450" algn="l" rtl="0">
              <a:spcBef>
                <a:spcPts val="0"/>
              </a:spcBef>
              <a:spcAft>
                <a:spcPts val="0"/>
              </a:spcAft>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something that is </a:t>
            </a:r>
            <a:r>
              <a:rPr lang="en-US" sz="1100" b="1">
                <a:latin typeface="Segoe UI" panose="020B0502040204020203" pitchFamily="34" charset="0"/>
                <a:ea typeface="Quattrocento Sans"/>
                <a:cs typeface="Segoe UI" panose="020B0502040204020203" pitchFamily="34" charset="0"/>
                <a:sym typeface="Quattrocento Sans"/>
              </a:rPr>
              <a:t>“new”</a:t>
            </a:r>
            <a:r>
              <a:rPr lang="en-US" sz="1100">
                <a:latin typeface="Segoe UI" panose="020B0502040204020203" pitchFamily="34" charset="0"/>
                <a:ea typeface="Quattrocento Sans"/>
                <a:cs typeface="Segoe UI" panose="020B0502040204020203" pitchFamily="34" charset="0"/>
                <a:sym typeface="Quattrocento Sans"/>
              </a:rPr>
              <a:t> for you or </a:t>
            </a:r>
          </a:p>
          <a:p>
            <a:pPr marL="171450" lvl="0" indent="-171450" algn="l" rtl="0">
              <a:spcBef>
                <a:spcPts val="0"/>
              </a:spcBef>
              <a:spcAft>
                <a:spcPts val="0"/>
              </a:spcAft>
              <a:buFont typeface="Arial" panose="020B0604020202020204" pitchFamily="34" charset="0"/>
              <a:buChar char="•"/>
            </a:pPr>
            <a:r>
              <a:rPr lang="en-US" sz="1100" b="0">
                <a:latin typeface="Segoe UI" panose="020B0502040204020203" pitchFamily="34" charset="0"/>
                <a:ea typeface="Quattrocento Sans"/>
                <a:cs typeface="Segoe UI" panose="020B0502040204020203" pitchFamily="34" charset="0"/>
                <a:sym typeface="Quattrocento Sans"/>
              </a:rPr>
              <a:t>Something that </a:t>
            </a:r>
            <a:r>
              <a:rPr lang="en-US" sz="1100" b="1">
                <a:latin typeface="Segoe UI" panose="020B0502040204020203" pitchFamily="34" charset="0"/>
                <a:ea typeface="Quattrocento Sans"/>
                <a:cs typeface="Segoe UI" panose="020B0502040204020203" pitchFamily="34" charset="0"/>
                <a:sym typeface="Quattrocento Sans"/>
              </a:rPr>
              <a:t>“</a:t>
            </a:r>
            <a:r>
              <a:rPr lang="en-US" sz="1100" b="1" err="1">
                <a:latin typeface="Segoe UI" panose="020B0502040204020203" pitchFamily="34" charset="0"/>
                <a:ea typeface="Quattrocento Sans"/>
                <a:cs typeface="Segoe UI" panose="020B0502040204020203" pitchFamily="34" charset="0"/>
                <a:sym typeface="Quattrocento Sans"/>
              </a:rPr>
              <a:t>renews</a:t>
            </a:r>
            <a:r>
              <a:rPr lang="en-US" sz="1100" b="1">
                <a:latin typeface="Segoe UI" panose="020B0502040204020203" pitchFamily="34" charset="0"/>
                <a:ea typeface="Quattrocento Sans"/>
                <a:cs typeface="Segoe UI" panose="020B0502040204020203" pitchFamily="34" charset="0"/>
                <a:sym typeface="Quattrocento Sans"/>
              </a:rPr>
              <a:t>” </a:t>
            </a:r>
            <a:r>
              <a:rPr lang="en-US" sz="1100">
                <a:latin typeface="Segoe UI" panose="020B0502040204020203" pitchFamily="34" charset="0"/>
                <a:ea typeface="Quattrocento Sans"/>
                <a:cs typeface="Segoe UI" panose="020B0502040204020203" pitchFamily="34" charset="0"/>
                <a:sym typeface="Quattrocento Sans"/>
              </a:rPr>
              <a:t>a previous experience or belief?</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Share out</a:t>
            </a:r>
            <a:r>
              <a:rPr lang="en-US" sz="1100">
                <a:latin typeface="Segoe UI" panose="020B0502040204020203" pitchFamily="34" charset="0"/>
                <a:ea typeface="Quattrocento Sans"/>
                <a:cs typeface="Segoe UI" panose="020B0502040204020203" pitchFamily="34" charset="0"/>
                <a:sym typeface="Quattrocento Sans"/>
              </a:rPr>
              <a:t>: 3 minutes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a:latin typeface="Quattrocento Sans"/>
              <a:ea typeface="Quattrocento Sans"/>
              <a:cs typeface="Quattrocento Sans"/>
              <a:sym typeface="Quattrocento Sans"/>
            </a:endParaRPr>
          </a:p>
        </p:txBody>
      </p:sp>
      <p:sp>
        <p:nvSpPr>
          <p:cNvPr id="424" name="Google Shape;424;g10e0c3967a7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0f9549c655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0f9549c655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a:t>
            </a:r>
            <a:endParaRPr sz="1100" b="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These questions are from Dr. Stembridge’s book Culturally Responsive Education in Chapter 4, </a:t>
            </a:r>
            <a:r>
              <a:rPr lang="en-US" sz="1100" err="1">
                <a:latin typeface="Segoe UI" panose="020B0502040204020203" pitchFamily="34" charset="0"/>
                <a:ea typeface="Quattrocento Sans"/>
                <a:cs typeface="Segoe UI" panose="020B0502040204020203" pitchFamily="34" charset="0"/>
                <a:sym typeface="Quattrocento Sans"/>
              </a:rPr>
              <a:t>pgs</a:t>
            </a:r>
            <a:r>
              <a:rPr lang="en-US" sz="1100">
                <a:latin typeface="Segoe UI" panose="020B0502040204020203" pitchFamily="34" charset="0"/>
                <a:ea typeface="Quattrocento Sans"/>
                <a:cs typeface="Segoe UI" panose="020B0502040204020203" pitchFamily="34" charset="0"/>
                <a:sym typeface="Quattrocento Sans"/>
              </a:rPr>
              <a:t> 116-148.</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As we begin to unpack what emotional engagement means, let’s keep in mind what Dr. Stembridge says on p. 116: “Planning with a Culturally Responsive Education (CRE) mindset draws on relationships with students as well as their unique identities in order to engineer moments of authentic rigor and engagement.” </a:t>
            </a:r>
            <a:endParaRPr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Notice how his Planning Questions 2 &amp; 4 connect with students’ emotional engagement. (Question 4 also connects with their cognitive engagement, which is advanced through higher cognitive rigor.)</a:t>
            </a:r>
            <a:endParaRPr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In Chapter 4, Page 141 of Culturally Responsive Education Dr. Stembridge writes, “The five CRE planning questions allow us to get inside of the concepts we want to teach with greater focus and clearer intentions in order for us to facilitate more powerful understandings. When we plan with these questions - with our CRE lens - planning for understandings that entail the deliberate attention to both the skill and content-based understandings we want for students and also the affective context in which they learn, we are more likely to develop lessons that honor the full humanity of our students in ways that invite their identities and cultural fluencies to the table.”</a:t>
            </a:r>
            <a:endParaRPr sz="1100" i="1">
              <a:latin typeface="Segoe UI" panose="020B0502040204020203" pitchFamily="34" charset="0"/>
              <a:ea typeface="Quattrocento Sans"/>
              <a:cs typeface="Segoe UI" panose="020B0502040204020203" pitchFamily="34" charset="0"/>
              <a:sym typeface="Quattrocento Sans"/>
            </a:endParaRPr>
          </a:p>
        </p:txBody>
      </p:sp>
      <p:sp>
        <p:nvSpPr>
          <p:cNvPr id="432" name="Google Shape;432;g10f9549c655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4"/>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3" name="Google Shape;93;p14"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94" name="Google Shape;94;p14"/>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95"/>
        <p:cNvGrpSpPr/>
        <p:nvPr/>
      </p:nvGrpSpPr>
      <p:grpSpPr>
        <a:xfrm>
          <a:off x="0" y="0"/>
          <a:ext cx="0" cy="0"/>
          <a:chOff x="0" y="0"/>
          <a:chExt cx="0" cy="0"/>
        </a:xfrm>
      </p:grpSpPr>
      <p:sp>
        <p:nvSpPr>
          <p:cNvPr id="96" name="Google Shape;96;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8" name="Google Shape;98;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99" name="Google Shape;99;p15"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0" name="Google Shape;100;p15"/>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1" name="Google Shape;101;p15"/>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15"/>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3" name="Google Shape;103;p15"/>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04" name="Google Shape;104;p15"/>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05" name="Google Shape;105;p15"/>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06" name="Google Shape;106;p15"/>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07" name="Google Shape;107;p15"/>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08" name="Google Shape;108;p15"/>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09" name="Google Shape;109;p15"/>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0" name="Google Shape;110;p15"/>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1" name="Google Shape;111;p15"/>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2" name="Google Shape;112;p15"/>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3" name="Google Shape;113;p15"/>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7"/>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3" name="Google Shape;123;p1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24" name="Google Shape;124;p17"/>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6" name="Google Shape;126;p1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7"/>
        <p:cNvGrpSpPr/>
        <p:nvPr/>
      </p:nvGrpSpPr>
      <p:grpSpPr>
        <a:xfrm>
          <a:off x="0" y="0"/>
          <a:ext cx="0" cy="0"/>
          <a:chOff x="0" y="0"/>
          <a:chExt cx="0" cy="0"/>
        </a:xfrm>
      </p:grpSpPr>
      <p:sp>
        <p:nvSpPr>
          <p:cNvPr id="128" name="Google Shape;1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8"/>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0" name="Google Shape;130;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1" name="Google Shape;131;p18"/>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3" name="Google Shape;133;p1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sp>
        <p:nvSpPr>
          <p:cNvPr id="135" name="Google Shape;135;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37" name="Google Shape;137;p1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8" name="Google Shape;138;p1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0" name="Google Shape;140;p1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0"/>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0"/>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5" name="Google Shape;145;p2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6" name="Google Shape;146;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8" name="Google Shape;148;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2" name="Google Shape;152;p21"/>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4" name="Google Shape;154;p21"/>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5" name="Google Shape;155;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6" name="Google Shape;156;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8" name="Google Shape;158;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 name="Google Shape;26;p3"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9"/>
        <p:cNvGrpSpPr/>
        <p:nvPr/>
      </p:nvGrpSpPr>
      <p:grpSpPr>
        <a:xfrm>
          <a:off x="0" y="0"/>
          <a:ext cx="0" cy="0"/>
          <a:chOff x="0" y="0"/>
          <a:chExt cx="0" cy="0"/>
        </a:xfrm>
      </p:grpSpPr>
      <p:sp>
        <p:nvSpPr>
          <p:cNvPr id="160" name="Google Shape;16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1" name="Google Shape;161;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2" name="Google Shape;162;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4" name="Google Shape;164;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pic>
        <p:nvPicPr>
          <p:cNvPr id="166" name="Google Shape;166;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7" name="Google Shape;167;p2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9" name="Google Shape;169;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70"/>
        <p:cNvGrpSpPr/>
        <p:nvPr/>
      </p:nvGrpSpPr>
      <p:grpSpPr>
        <a:xfrm>
          <a:off x="0" y="0"/>
          <a:ext cx="0" cy="0"/>
          <a:chOff x="0" y="0"/>
          <a:chExt cx="0" cy="0"/>
        </a:xfrm>
      </p:grpSpPr>
      <p:pic>
        <p:nvPicPr>
          <p:cNvPr id="171" name="Google Shape;171;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72" name="Google Shape;172;p24"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73" name="Google Shape;173;p24"/>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74" name="Google Shape;174;p24"/>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75" name="Google Shape;175;p24"/>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8" name="Google Shape;178;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9"/>
        <p:cNvGrpSpPr/>
        <p:nvPr/>
      </p:nvGrpSpPr>
      <p:grpSpPr>
        <a:xfrm>
          <a:off x="0" y="0"/>
          <a:ext cx="0" cy="0"/>
          <a:chOff x="0" y="0"/>
          <a:chExt cx="0" cy="0"/>
        </a:xfrm>
      </p:grpSpPr>
      <p:sp>
        <p:nvSpPr>
          <p:cNvPr id="180" name="Google Shape;180;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2" name="Google Shape;182;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83" name="Google Shape;183;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84" name="Google Shape;184;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6" name="Google Shape;186;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26"/>
          <p:cNvSpPr>
            <a:spLocks noGrp="1"/>
          </p:cNvSpPr>
          <p:nvPr>
            <p:ph type="pic" idx="2"/>
          </p:nvPr>
        </p:nvSpPr>
        <p:spPr>
          <a:xfrm>
            <a:off x="5183188" y="987425"/>
            <a:ext cx="6172200" cy="4873625"/>
          </a:xfrm>
          <a:prstGeom prst="rect">
            <a:avLst/>
          </a:prstGeom>
          <a:noFill/>
          <a:ln>
            <a:noFill/>
          </a:ln>
        </p:spPr>
      </p:sp>
      <p:sp>
        <p:nvSpPr>
          <p:cNvPr id="190" name="Google Shape;190;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1" name="Google Shape;191;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2" name="Google Shape;192;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4" name="Google Shape;194;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1"/>
        <p:cNvGrpSpPr/>
        <p:nvPr/>
      </p:nvGrpSpPr>
      <p:grpSpPr>
        <a:xfrm>
          <a:off x="0" y="0"/>
          <a:ext cx="0" cy="0"/>
          <a:chOff x="0" y="0"/>
          <a:chExt cx="0" cy="0"/>
        </a:xfrm>
      </p:grpSpPr>
      <p:pic>
        <p:nvPicPr>
          <p:cNvPr id="202" name="Google Shape;202;p2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03" name="Google Shape;203;p2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2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5" name="Google Shape;205;p2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6"/>
        <p:cNvGrpSpPr/>
        <p:nvPr/>
      </p:nvGrpSpPr>
      <p:grpSpPr>
        <a:xfrm>
          <a:off x="0" y="0"/>
          <a:ext cx="0" cy="0"/>
          <a:chOff x="0" y="0"/>
          <a:chExt cx="0" cy="0"/>
        </a:xfrm>
      </p:grpSpPr>
      <p:sp>
        <p:nvSpPr>
          <p:cNvPr id="207" name="Google Shape;207;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29"/>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9"/>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0" name="Google Shape;210;p2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1" name="Google Shape;211;p2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2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13" name="Google Shape;213;p2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4"/>
        <p:cNvGrpSpPr/>
        <p:nvPr/>
      </p:nvGrpSpPr>
      <p:grpSpPr>
        <a:xfrm>
          <a:off x="0" y="0"/>
          <a:ext cx="0" cy="0"/>
          <a:chOff x="0" y="0"/>
          <a:chExt cx="0" cy="0"/>
        </a:xfrm>
      </p:grpSpPr>
      <p:sp>
        <p:nvSpPr>
          <p:cNvPr id="215" name="Google Shape;21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30"/>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7" name="Google Shape;217;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8" name="Google Shape;218;p30"/>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3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0" name="Google Shape;220;p3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1"/>
        <p:cNvGrpSpPr/>
        <p:nvPr/>
      </p:nvGrpSpPr>
      <p:grpSpPr>
        <a:xfrm>
          <a:off x="0" y="0"/>
          <a:ext cx="0" cy="0"/>
          <a:chOff x="0" y="0"/>
          <a:chExt cx="0" cy="0"/>
        </a:xfrm>
      </p:grpSpPr>
      <p:sp>
        <p:nvSpPr>
          <p:cNvPr id="222" name="Google Shape;222;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224" name="Google Shape;224;p3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5" name="Google Shape;225;p3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3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7" name="Google Shape;227;p3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1" name="Google Shape;231;p32"/>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3" name="Google Shape;233;p32"/>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4" name="Google Shape;234;p3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5" name="Google Shape;235;p3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7" name="Google Shape;237;p3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238"/>
        <p:cNvGrpSpPr/>
        <p:nvPr/>
      </p:nvGrpSpPr>
      <p:grpSpPr>
        <a:xfrm>
          <a:off x="0" y="0"/>
          <a:ext cx="0" cy="0"/>
          <a:chOff x="0" y="0"/>
          <a:chExt cx="0" cy="0"/>
        </a:xfrm>
      </p:grpSpPr>
      <p:pic>
        <p:nvPicPr>
          <p:cNvPr id="239" name="Google Shape;239;p3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240" name="Google Shape;240;p33"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241" name="Google Shape;241;p33"/>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242" name="Google Shape;242;p33"/>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243" name="Google Shape;243;p33"/>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3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3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46" name="Google Shape;246;p3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34"/>
          <p:cNvSpPr>
            <a:spLocks noGrp="1"/>
          </p:cNvSpPr>
          <p:nvPr>
            <p:ph type="pic" idx="2"/>
          </p:nvPr>
        </p:nvSpPr>
        <p:spPr>
          <a:xfrm>
            <a:off x="5183188" y="987425"/>
            <a:ext cx="6172200" cy="4873625"/>
          </a:xfrm>
          <a:prstGeom prst="rect">
            <a:avLst/>
          </a:prstGeom>
          <a:noFill/>
          <a:ln>
            <a:noFill/>
          </a:ln>
        </p:spPr>
      </p:sp>
      <p:sp>
        <p:nvSpPr>
          <p:cNvPr id="250" name="Google Shape;250;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51" name="Google Shape;251;p3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52" name="Google Shape;252;p3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4" name="Google Shape;254;p3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1"/>
        <p:cNvGrpSpPr/>
        <p:nvPr/>
      </p:nvGrpSpPr>
      <p:grpSpPr>
        <a:xfrm>
          <a:off x="0" y="0"/>
          <a:ext cx="0" cy="0"/>
          <a:chOff x="0" y="0"/>
          <a:chExt cx="0" cy="0"/>
        </a:xfrm>
      </p:grpSpPr>
      <p:sp>
        <p:nvSpPr>
          <p:cNvPr id="262" name="Google Shape;2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5"/>
        <p:cNvGrpSpPr/>
        <p:nvPr/>
      </p:nvGrpSpPr>
      <p:grpSpPr>
        <a:xfrm>
          <a:off x="0" y="0"/>
          <a:ext cx="0" cy="0"/>
          <a:chOff x="0" y="0"/>
          <a:chExt cx="0" cy="0"/>
        </a:xfrm>
      </p:grpSpPr>
      <p:sp>
        <p:nvSpPr>
          <p:cNvPr id="266" name="Google Shape;266;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8" name="Google Shape;26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0" name="Google Shape;28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3"/>
        <p:cNvGrpSpPr/>
        <p:nvPr/>
      </p:nvGrpSpPr>
      <p:grpSpPr>
        <a:xfrm>
          <a:off x="0" y="0"/>
          <a:ext cx="0" cy="0"/>
          <a:chOff x="0" y="0"/>
          <a:chExt cx="0" cy="0"/>
        </a:xfrm>
      </p:grpSpPr>
      <p:sp>
        <p:nvSpPr>
          <p:cNvPr id="284" name="Google Shape;28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0"/>
        <p:cNvGrpSpPr/>
        <p:nvPr/>
      </p:nvGrpSpPr>
      <p:grpSpPr>
        <a:xfrm>
          <a:off x="0" y="0"/>
          <a:ext cx="0" cy="0"/>
          <a:chOff x="0" y="0"/>
          <a:chExt cx="0" cy="0"/>
        </a:xfrm>
      </p:grpSpPr>
      <p:sp>
        <p:nvSpPr>
          <p:cNvPr id="291" name="Google Shape;291;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3" name="Google Shape;293;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5" name="Google Shape;295;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9"/>
        <p:cNvGrpSpPr/>
        <p:nvPr/>
      </p:nvGrpSpPr>
      <p:grpSpPr>
        <a:xfrm>
          <a:off x="0" y="0"/>
          <a:ext cx="0" cy="0"/>
          <a:chOff x="0" y="0"/>
          <a:chExt cx="0" cy="0"/>
        </a:xfrm>
      </p:grpSpPr>
      <p:sp>
        <p:nvSpPr>
          <p:cNvPr id="300" name="Google Shape;30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4"/>
        <p:cNvGrpSpPr/>
        <p:nvPr/>
      </p:nvGrpSpPr>
      <p:grpSpPr>
        <a:xfrm>
          <a:off x="0" y="0"/>
          <a:ext cx="0" cy="0"/>
          <a:chOff x="0" y="0"/>
          <a:chExt cx="0" cy="0"/>
        </a:xfrm>
      </p:grpSpPr>
      <p:sp>
        <p:nvSpPr>
          <p:cNvPr id="305" name="Google Shape;30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7" name="Google Shape;307;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8" name="Google Shape;30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1"/>
        <p:cNvGrpSpPr/>
        <p:nvPr/>
      </p:nvGrpSpPr>
      <p:grpSpPr>
        <a:xfrm>
          <a:off x="0" y="0"/>
          <a:ext cx="0" cy="0"/>
          <a:chOff x="0" y="0"/>
          <a:chExt cx="0" cy="0"/>
        </a:xfrm>
      </p:grpSpPr>
      <p:sp>
        <p:nvSpPr>
          <p:cNvPr id="312" name="Google Shape;31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44"/>
          <p:cNvSpPr>
            <a:spLocks noGrp="1"/>
          </p:cNvSpPr>
          <p:nvPr>
            <p:ph type="pic" idx="2"/>
          </p:nvPr>
        </p:nvSpPr>
        <p:spPr>
          <a:xfrm>
            <a:off x="5183188" y="987425"/>
            <a:ext cx="6172200" cy="4873625"/>
          </a:xfrm>
          <a:prstGeom prst="rect">
            <a:avLst/>
          </a:prstGeom>
          <a:noFill/>
          <a:ln>
            <a:noFill/>
          </a:ln>
        </p:spPr>
      </p:sp>
      <p:sp>
        <p:nvSpPr>
          <p:cNvPr id="314" name="Google Shape;314;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5" name="Google Shape;31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8"/>
        <p:cNvGrpSpPr/>
        <p:nvPr/>
      </p:nvGrpSpPr>
      <p:grpSpPr>
        <a:xfrm>
          <a:off x="0" y="0"/>
          <a:ext cx="0" cy="0"/>
          <a:chOff x="0" y="0"/>
          <a:chExt cx="0" cy="0"/>
        </a:xfrm>
      </p:grpSpPr>
      <p:sp>
        <p:nvSpPr>
          <p:cNvPr id="319" name="Google Shape;319;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6" name="Google Shape;116;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17" name="Google Shape;117;p1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18" name="Google Shape;118;p1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19" name="Google Shape;119;p1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7" name="Google Shape;197;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98" name="Google Shape;198;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99" name="Google Shape;199;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0" name="Google Shape;200;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7" name="Google Shape;257;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9" name="Google Shape;2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0" name="Google Shape;2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0.xml"/><Relationship Id="rId7" Type="http://schemas.openxmlformats.org/officeDocument/2006/relationships/diagramQuickStyle" Target="../diagrams/quickStyle2.xml"/><Relationship Id="rId2" Type="http://schemas.openxmlformats.org/officeDocument/2006/relationships/slideLayout" Target="../slideLayouts/slideLayout27.xml"/><Relationship Id="rId1" Type="http://schemas.openxmlformats.org/officeDocument/2006/relationships/video" Target="https://www.youtube.com/embed/DEeo350WQrs?feature=oembed" TargetMode="Externa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9.jpe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13" Type="http://schemas.microsoft.com/office/2007/relationships/diagramDrawing" Target="../diagrams/drawing3.xml"/><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45.svg"/><Relationship Id="rId11" Type="http://schemas.openxmlformats.org/officeDocument/2006/relationships/diagramQuickStyle" Target="../diagrams/quickStyle3.xml"/><Relationship Id="rId5" Type="http://schemas.openxmlformats.org/officeDocument/2006/relationships/image" Target="../media/image44.png"/><Relationship Id="rId10" Type="http://schemas.openxmlformats.org/officeDocument/2006/relationships/diagramLayout" Target="../diagrams/layout3.xml"/><Relationship Id="rId4" Type="http://schemas.openxmlformats.org/officeDocument/2006/relationships/image" Target="../media/image43.svg"/><Relationship Id="rId9"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53.sv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34.jpe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6.sv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Quattrocento Sans"/>
              <a:buNone/>
            </a:pPr>
            <a:r>
              <a:rPr lang="en-US" dirty="0">
                <a:latin typeface="Quattrocento Sans"/>
                <a:ea typeface="Quattrocento Sans"/>
                <a:cs typeface="Quattrocento Sans"/>
                <a:sym typeface="Quattrocento Sans"/>
              </a:rPr>
              <a:t>SGG Module </a:t>
            </a:r>
            <a:r>
              <a:rPr lang="en-US" dirty="0"/>
              <a:t>5</a:t>
            </a:r>
            <a:r>
              <a:rPr lang="en-US" dirty="0">
                <a:latin typeface="Quattrocento Sans"/>
                <a:ea typeface="Quattrocento Sans"/>
                <a:cs typeface="Quattrocento Sans"/>
                <a:sym typeface="Quattrocento Sans"/>
              </a:rPr>
              <a:t> – </a:t>
            </a:r>
            <a:br>
              <a:rPr lang="en-US" dirty="0">
                <a:latin typeface="Quattrocento Sans"/>
                <a:ea typeface="Quattrocento Sans"/>
                <a:cs typeface="Quattrocento Sans"/>
                <a:sym typeface="Quattrocento Sans"/>
              </a:rPr>
            </a:br>
            <a:r>
              <a:rPr lang="en-US" dirty="0"/>
              <a:t>Emotional Engagement</a:t>
            </a:r>
            <a:endParaRPr dirty="0"/>
          </a:p>
        </p:txBody>
      </p:sp>
      <p:sp>
        <p:nvSpPr>
          <p:cNvPr id="336" name="Google Shape;336;p47"/>
          <p:cNvSpPr txBox="1">
            <a:spLocks noGrp="1"/>
          </p:cNvSpPr>
          <p:nvPr>
            <p:ph type="subTitle" idx="1"/>
          </p:nvPr>
        </p:nvSpPr>
        <p:spPr>
          <a:xfrm>
            <a:off x="437030" y="3803744"/>
            <a:ext cx="11631705" cy="2508830"/>
          </a:xfrm>
          <a:prstGeom prst="rect">
            <a:avLst/>
          </a:prstGeom>
          <a:noFill/>
          <a:ln>
            <a:noFill/>
          </a:ln>
        </p:spPr>
        <p:txBody>
          <a:bodyPr spcFirstLastPara="1" wrap="square" lIns="91425" tIns="45700" rIns="91425" bIns="45700" anchor="t" anchorCtr="0">
            <a:normAutofit/>
          </a:bodyPr>
          <a:lstStyle/>
          <a:p>
            <a:pPr marL="0" indent="0">
              <a:spcBef>
                <a:spcPts val="0"/>
              </a:spcBef>
              <a:buSzPts val="2800"/>
            </a:pPr>
            <a:r>
              <a:rPr lang="en-US" i="1">
                <a:latin typeface="Segoe UI"/>
              </a:rPr>
              <a:t>These modules are offered to help deepen understanding of the Critical Attributes listed in the revised Student Growth Goal rubrics. The purpose is to open understanding and discussion, not calibration. The learning in these slides offers an opportunity for groups to make collective meaning around the Critical Attributes to use the revised rubrics and engage in an evaluation process in a way that promotes learning, growth and reflection for students and educators.</a:t>
            </a:r>
          </a:p>
          <a:p>
            <a:pPr marL="0" lvl="0" indent="0" algn="ctr" rtl="0">
              <a:lnSpc>
                <a:spcPct val="90000"/>
              </a:lnSpc>
              <a:spcBef>
                <a:spcPts val="0"/>
              </a:spcBef>
              <a:spcAft>
                <a:spcPts val="0"/>
              </a:spcAft>
              <a:buClr>
                <a:schemeClr val="dk1"/>
              </a:buClr>
              <a:buSzPts val="2800"/>
              <a:buNone/>
            </a:pPr>
            <a:endParaRPr sz="2800">
              <a:latin typeface="Quattrocento Sans"/>
              <a:ea typeface="Quattrocento Sans"/>
              <a:cs typeface="Quattrocento Sans"/>
              <a:sym typeface="Quattrocento Sans"/>
            </a:endParaRPr>
          </a:p>
        </p:txBody>
      </p:sp>
      <p:sp>
        <p:nvSpPr>
          <p:cNvPr id="337" name="Google Shape;337;p47"/>
          <p:cNvSpPr txBox="1">
            <a:spLocks noGrp="1"/>
          </p:cNvSpPr>
          <p:nvPr>
            <p:ph type="sldNum" idx="12"/>
          </p:nvPr>
        </p:nvSpPr>
        <p:spPr>
          <a:xfrm>
            <a:off x="10709328" y="6311900"/>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6"/>
          <p:cNvSpPr txBox="1">
            <a:spLocks noGrp="1"/>
          </p:cNvSpPr>
          <p:nvPr>
            <p:ph type="title"/>
          </p:nvPr>
        </p:nvSpPr>
        <p:spPr>
          <a:xfrm>
            <a:off x="838200" y="365125"/>
            <a:ext cx="10515600" cy="9306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dirty="0">
                <a:solidFill>
                  <a:srgbClr val="000000"/>
                </a:solidFill>
              </a:rPr>
              <a:t>Unpacking Emotional Engagement</a:t>
            </a:r>
            <a:endParaRPr sz="6700" dirty="0"/>
          </a:p>
        </p:txBody>
      </p:sp>
      <p:sp>
        <p:nvSpPr>
          <p:cNvPr id="445" name="Google Shape;445;p5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10</a:t>
            </a:fld>
            <a:endParaRPr/>
          </a:p>
        </p:txBody>
      </p:sp>
      <p:pic>
        <p:nvPicPr>
          <p:cNvPr id="3" name="Online Media 2" title="Ed-Talk: Learning with an Emotional Brain - Mary Helen Immordino-Yang">
            <a:hlinkClick r:id="" action="ppaction://media"/>
            <a:extLst>
              <a:ext uri="{FF2B5EF4-FFF2-40B4-BE49-F238E27FC236}">
                <a16:creationId xmlns:a16="http://schemas.microsoft.com/office/drawing/2014/main" id="{5D6DA1F1-BD1A-40BB-A126-E51EE6636DF7}"/>
              </a:ext>
            </a:extLst>
          </p:cNvPr>
          <p:cNvPicPr>
            <a:picLocks noRot="1" noChangeAspect="1"/>
          </p:cNvPicPr>
          <p:nvPr>
            <a:videoFile r:link="rId1"/>
          </p:nvPr>
        </p:nvPicPr>
        <p:blipFill>
          <a:blip r:embed="rId4"/>
          <a:stretch>
            <a:fillRect/>
          </a:stretch>
        </p:blipFill>
        <p:spPr>
          <a:xfrm>
            <a:off x="5044941" y="5091104"/>
            <a:ext cx="2540000" cy="1435100"/>
          </a:xfrm>
          <a:prstGeom prst="rect">
            <a:avLst/>
          </a:prstGeom>
        </p:spPr>
      </p:pic>
      <p:graphicFrame>
        <p:nvGraphicFramePr>
          <p:cNvPr id="447" name="Google Shape;444;p56" descr="Unpacking emotional engagement">
            <a:extLst>
              <a:ext uri="{FF2B5EF4-FFF2-40B4-BE49-F238E27FC236}">
                <a16:creationId xmlns:a16="http://schemas.microsoft.com/office/drawing/2014/main" id="{D74E5F21-F868-C384-A362-34B4E29A9CBA}"/>
              </a:ext>
            </a:extLst>
          </p:cNvPr>
          <p:cNvGraphicFramePr/>
          <p:nvPr>
            <p:extLst>
              <p:ext uri="{D42A27DB-BD31-4B8C-83A1-F6EECF244321}">
                <p14:modId xmlns:p14="http://schemas.microsoft.com/office/powerpoint/2010/main" val="1268113121"/>
              </p:ext>
            </p:extLst>
          </p:nvPr>
        </p:nvGraphicFramePr>
        <p:xfrm>
          <a:off x="1288960" y="1295725"/>
          <a:ext cx="9871128" cy="4068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51E9-EE30-4540-93D5-7269A6260E34}"/>
              </a:ext>
            </a:extLst>
          </p:cNvPr>
          <p:cNvSpPr>
            <a:spLocks noGrp="1"/>
          </p:cNvSpPr>
          <p:nvPr>
            <p:ph type="title"/>
          </p:nvPr>
        </p:nvSpPr>
        <p:spPr/>
        <p:txBody>
          <a:bodyPr/>
          <a:lstStyle/>
          <a:p>
            <a:r>
              <a:rPr lang="en-US"/>
              <a:t>Read and Reflect</a:t>
            </a:r>
          </a:p>
        </p:txBody>
      </p:sp>
      <p:sp>
        <p:nvSpPr>
          <p:cNvPr id="3" name="Text Placeholder 2">
            <a:extLst>
              <a:ext uri="{FF2B5EF4-FFF2-40B4-BE49-F238E27FC236}">
                <a16:creationId xmlns:a16="http://schemas.microsoft.com/office/drawing/2014/main" id="{B4B1ACDF-D88E-419C-902C-936216F57E03}"/>
              </a:ext>
            </a:extLst>
          </p:cNvPr>
          <p:cNvSpPr>
            <a:spLocks noGrp="1"/>
          </p:cNvSpPr>
          <p:nvPr>
            <p:ph type="body" idx="1"/>
          </p:nvPr>
        </p:nvSpPr>
        <p:spPr>
          <a:solidFill>
            <a:schemeClr val="accent4">
              <a:lumMod val="40000"/>
              <a:lumOff val="60000"/>
            </a:schemeClr>
          </a:solidFill>
        </p:spPr>
        <p:txBody>
          <a:bodyPr>
            <a:normAutofit fontScale="92500" lnSpcReduction="20000"/>
          </a:bodyPr>
          <a:lstStyle/>
          <a:p>
            <a:pPr marL="114300" indent="0">
              <a:buNone/>
            </a:pPr>
            <a:r>
              <a:rPr lang="en-US" i="1"/>
              <a:t>Choose between one of these two texts to read:</a:t>
            </a:r>
          </a:p>
          <a:p>
            <a:pPr marL="114300" indent="0">
              <a:buNone/>
            </a:pPr>
            <a:endParaRPr lang="en-US"/>
          </a:p>
          <a:p>
            <a:r>
              <a:rPr lang="en-US"/>
              <a:t>Excerpt:</a:t>
            </a:r>
            <a:r>
              <a:rPr lang="en-US" i="1"/>
              <a:t> Culturally Responsive Education in the Classroom</a:t>
            </a:r>
            <a:r>
              <a:rPr lang="en-US"/>
              <a:t>, page 72 “Affective Engagement (2</a:t>
            </a:r>
            <a:r>
              <a:rPr lang="en-US" baseline="30000"/>
              <a:t>nd</a:t>
            </a:r>
            <a:r>
              <a:rPr lang="en-US"/>
              <a:t> paragraph)” and “What do I want students to feel?”</a:t>
            </a:r>
          </a:p>
          <a:p>
            <a:pPr marL="114300" indent="0">
              <a:buNone/>
            </a:pPr>
            <a:r>
              <a:rPr lang="en-US" i="1"/>
              <a:t>OR</a:t>
            </a:r>
            <a:endParaRPr lang="en-US"/>
          </a:p>
          <a:p>
            <a:r>
              <a:rPr lang="en-US"/>
              <a:t>Article: “Eight Ways to Increase Engagement with your Students”</a:t>
            </a:r>
          </a:p>
          <a:p>
            <a:pPr marL="114300" indent="0">
              <a:buNone/>
            </a:pPr>
            <a:endParaRPr lang="en-US"/>
          </a:p>
        </p:txBody>
      </p:sp>
      <p:sp>
        <p:nvSpPr>
          <p:cNvPr id="8" name="Text Placeholder 7">
            <a:extLst>
              <a:ext uri="{FF2B5EF4-FFF2-40B4-BE49-F238E27FC236}">
                <a16:creationId xmlns:a16="http://schemas.microsoft.com/office/drawing/2014/main" id="{2D2DC9A8-168C-43F7-BF5D-9D1235CFB08C}"/>
              </a:ext>
            </a:extLst>
          </p:cNvPr>
          <p:cNvSpPr>
            <a:spLocks noGrp="1"/>
          </p:cNvSpPr>
          <p:nvPr>
            <p:ph type="body" idx="2"/>
          </p:nvPr>
        </p:nvSpPr>
        <p:spPr>
          <a:solidFill>
            <a:schemeClr val="tx2">
              <a:lumMod val="90000"/>
            </a:schemeClr>
          </a:solidFill>
        </p:spPr>
        <p:txBody>
          <a:bodyPr/>
          <a:lstStyle/>
          <a:p>
            <a:pPr marL="114300" indent="0">
              <a:buNone/>
            </a:pPr>
            <a:r>
              <a:rPr lang="en-US" b="1"/>
              <a:t>Reflection Question: </a:t>
            </a:r>
          </a:p>
          <a:p>
            <a:pPr marL="114300" indent="0">
              <a:buNone/>
            </a:pPr>
            <a:endParaRPr lang="en-US" i="1"/>
          </a:p>
          <a:p>
            <a:pPr marL="114300" indent="0">
              <a:buNone/>
            </a:pPr>
            <a:r>
              <a:rPr lang="en-US" i="1"/>
              <a:t>Based on the definitions provided and these texts, what does emotional engagement require of us as we plan to make an impact on student learning? </a:t>
            </a:r>
          </a:p>
          <a:p>
            <a:endParaRPr lang="en-US"/>
          </a:p>
        </p:txBody>
      </p:sp>
      <p:sp>
        <p:nvSpPr>
          <p:cNvPr id="4" name="Slide Number Placeholder 3">
            <a:extLst>
              <a:ext uri="{FF2B5EF4-FFF2-40B4-BE49-F238E27FC236}">
                <a16:creationId xmlns:a16="http://schemas.microsoft.com/office/drawing/2014/main" id="{685D699E-98CC-4B42-9509-2E7181BA59E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a:p>
        </p:txBody>
      </p:sp>
      <p:pic>
        <p:nvPicPr>
          <p:cNvPr id="6" name="Graphic 5" descr="Right And Left Brain with solid fill">
            <a:extLst>
              <a:ext uri="{FF2B5EF4-FFF2-40B4-BE49-F238E27FC236}">
                <a16:creationId xmlns:a16="http://schemas.microsoft.com/office/drawing/2014/main" id="{414BDAAF-01E2-4438-BC3A-4F95FBFB78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2006" y="570706"/>
            <a:ext cx="914400" cy="914400"/>
          </a:xfrm>
          <a:prstGeom prst="rect">
            <a:avLst/>
          </a:prstGeom>
        </p:spPr>
      </p:pic>
    </p:spTree>
    <p:extLst>
      <p:ext uri="{BB962C8B-B14F-4D97-AF65-F5344CB8AC3E}">
        <p14:creationId xmlns:p14="http://schemas.microsoft.com/office/powerpoint/2010/main" val="249894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3200" dirty="0">
                <a:solidFill>
                  <a:srgbClr val="000000"/>
                </a:solidFill>
              </a:rPr>
              <a:t>Embedding Emotional Engagement in Instructional Practice</a:t>
            </a:r>
            <a:endParaRPr lang="en-US" sz="3200" dirty="0"/>
          </a:p>
        </p:txBody>
      </p:sp>
      <p:sp>
        <p:nvSpPr>
          <p:cNvPr id="461" name="Google Shape;461;p5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mtClean="0"/>
              <a:t>12</a:t>
            </a:fld>
            <a:endParaRPr lang="en-US"/>
          </a:p>
        </p:txBody>
      </p:sp>
      <p:pic>
        <p:nvPicPr>
          <p:cNvPr id="3" name="Graphic 2" descr="Video camera with solid fill">
            <a:extLst>
              <a:ext uri="{FF2B5EF4-FFF2-40B4-BE49-F238E27FC236}">
                <a16:creationId xmlns:a16="http://schemas.microsoft.com/office/drawing/2014/main" id="{EADF6490-CDEE-475A-8B18-6A9B4D75BD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3188" y="1618101"/>
            <a:ext cx="914400" cy="914400"/>
          </a:xfrm>
          <a:prstGeom prst="rect">
            <a:avLst/>
          </a:prstGeom>
        </p:spPr>
      </p:pic>
      <p:pic>
        <p:nvPicPr>
          <p:cNvPr id="5" name="Graphic 4" descr="Storytelling with solid fill">
            <a:extLst>
              <a:ext uri="{FF2B5EF4-FFF2-40B4-BE49-F238E27FC236}">
                <a16:creationId xmlns:a16="http://schemas.microsoft.com/office/drawing/2014/main" id="{C6567E65-F88B-4961-8031-C6A29695E6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3188" y="2764572"/>
            <a:ext cx="914400" cy="914400"/>
          </a:xfrm>
          <a:prstGeom prst="rect">
            <a:avLst/>
          </a:prstGeom>
        </p:spPr>
      </p:pic>
      <p:pic>
        <p:nvPicPr>
          <p:cNvPr id="7" name="Graphic 6" descr="Head with gears outline">
            <a:extLst>
              <a:ext uri="{FF2B5EF4-FFF2-40B4-BE49-F238E27FC236}">
                <a16:creationId xmlns:a16="http://schemas.microsoft.com/office/drawing/2014/main" id="{FD895E33-08AA-4459-A85F-8BF5629C2F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8482" y="4361633"/>
            <a:ext cx="914400" cy="914400"/>
          </a:xfrm>
          <a:prstGeom prst="rect">
            <a:avLst/>
          </a:prstGeom>
        </p:spPr>
      </p:pic>
      <p:graphicFrame>
        <p:nvGraphicFramePr>
          <p:cNvPr id="463" name="Google Shape;460;p58" descr="Watch a video - read an article - private think time">
            <a:extLst>
              <a:ext uri="{FF2B5EF4-FFF2-40B4-BE49-F238E27FC236}">
                <a16:creationId xmlns:a16="http://schemas.microsoft.com/office/drawing/2014/main" id="{07A72F04-2439-49FC-A34A-008A4FA8EB3B}"/>
              </a:ext>
            </a:extLst>
          </p:cNvPr>
          <p:cNvGraphicFramePr/>
          <p:nvPr>
            <p:extLst>
              <p:ext uri="{D42A27DB-BD31-4B8C-83A1-F6EECF244321}">
                <p14:modId xmlns:p14="http://schemas.microsoft.com/office/powerpoint/2010/main" val="1179208368"/>
              </p:ext>
            </p:extLst>
          </p:nvPr>
        </p:nvGraphicFramePr>
        <p:xfrm>
          <a:off x="3642575" y="1690825"/>
          <a:ext cx="7987047" cy="492780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9"/>
          <p:cNvSpPr txBox="1">
            <a:spLocks noGrp="1"/>
          </p:cNvSpPr>
          <p:nvPr>
            <p:ph type="title"/>
          </p:nvPr>
        </p:nvSpPr>
        <p:spPr>
          <a:xfrm>
            <a:off x="145125" y="365125"/>
            <a:ext cx="11208600" cy="13257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a:solidFill>
                  <a:srgbClr val="000000"/>
                </a:solidFill>
                <a:latin typeface="Calibri"/>
                <a:ea typeface="Calibri"/>
                <a:cs typeface="Calibri"/>
                <a:sym typeface="Calibri"/>
              </a:rPr>
              <a:t> </a:t>
            </a:r>
            <a:r>
              <a:rPr lang="en-US">
                <a:solidFill>
                  <a:srgbClr val="000000"/>
                </a:solidFill>
              </a:rPr>
              <a:t>Connections: Instructional Frameworks</a:t>
            </a:r>
            <a:br>
              <a:rPr lang="en-US">
                <a:solidFill>
                  <a:srgbClr val="000000"/>
                </a:solidFill>
              </a:rPr>
            </a:br>
            <a:br>
              <a:rPr lang="en-US" sz="2000">
                <a:solidFill>
                  <a:srgbClr val="000000"/>
                </a:solidFill>
              </a:rPr>
            </a:br>
            <a:r>
              <a:rPr lang="en-US" sz="3600" i="1">
                <a:solidFill>
                  <a:srgbClr val="000000"/>
                </a:solidFill>
              </a:rPr>
              <a:t>Where does emotional engagement live within your  instructional framework?</a:t>
            </a:r>
            <a:endParaRPr sz="3600" i="1"/>
          </a:p>
        </p:txBody>
      </p:sp>
      <p:sp>
        <p:nvSpPr>
          <p:cNvPr id="468" name="Google Shape;468;p59"/>
          <p:cNvSpPr txBox="1">
            <a:spLocks noGrp="1"/>
          </p:cNvSpPr>
          <p:nvPr>
            <p:ph type="body" idx="1"/>
          </p:nvPr>
        </p:nvSpPr>
        <p:spPr>
          <a:xfrm>
            <a:off x="838199" y="2523814"/>
            <a:ext cx="4648200" cy="3284078"/>
          </a:xfrm>
          <a:prstGeom prst="rect">
            <a:avLst/>
          </a:prstGeom>
          <a:solidFill>
            <a:schemeClr val="accent4">
              <a:lumMod val="75000"/>
            </a:schemeClr>
          </a:solidFill>
        </p:spPr>
        <p:txBody>
          <a:bodyPr spcFirstLastPara="1" wrap="square" lIns="91425" tIns="45700" rIns="91425" bIns="45700" anchor="t" anchorCtr="0">
            <a:normAutofit/>
          </a:bodyPr>
          <a:lstStyle/>
          <a:p>
            <a:pPr marL="114300" lvl="0" indent="0" algn="ctr" rtl="0">
              <a:spcBef>
                <a:spcPts val="1000"/>
              </a:spcBef>
              <a:spcAft>
                <a:spcPts val="0"/>
              </a:spcAft>
              <a:buSzPts val="1800"/>
              <a:buNone/>
            </a:pPr>
            <a:endParaRPr lang="en-US" b="1"/>
          </a:p>
          <a:p>
            <a:pPr marL="114300" lvl="0" indent="0" algn="ctr" rtl="0">
              <a:spcBef>
                <a:spcPts val="1000"/>
              </a:spcBef>
              <a:spcAft>
                <a:spcPts val="0"/>
              </a:spcAft>
              <a:buSzPts val="1800"/>
              <a:buNone/>
            </a:pPr>
            <a:r>
              <a:rPr lang="en-US">
                <a:solidFill>
                  <a:schemeClr val="bg1"/>
                </a:solidFill>
              </a:rPr>
              <a:t>Using your Instruction Framework handout, highlight where you see connections to emotional engagement.</a:t>
            </a:r>
            <a:endParaRPr>
              <a:solidFill>
                <a:schemeClr val="bg1"/>
              </a:solidFill>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469" name="Google Shape;469;p5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13</a:t>
            </a:fld>
            <a:endParaRPr/>
          </a:p>
        </p:txBody>
      </p:sp>
      <p:pic>
        <p:nvPicPr>
          <p:cNvPr id="3" name="Picture 2" descr="Multicolored pens">
            <a:extLst>
              <a:ext uri="{FF2B5EF4-FFF2-40B4-BE49-F238E27FC236}">
                <a16:creationId xmlns:a16="http://schemas.microsoft.com/office/drawing/2014/main" id="{F25FF6F5-5FD6-4F6B-86E3-FF49044AD0B5}"/>
              </a:ext>
            </a:extLst>
          </p:cNvPr>
          <p:cNvPicPr>
            <a:picLocks noChangeAspect="1"/>
          </p:cNvPicPr>
          <p:nvPr/>
        </p:nvPicPr>
        <p:blipFill>
          <a:blip r:embed="rId3"/>
          <a:stretch>
            <a:fillRect/>
          </a:stretch>
        </p:blipFill>
        <p:spPr>
          <a:xfrm>
            <a:off x="6381490" y="2723240"/>
            <a:ext cx="4327838" cy="28852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0"/>
          <p:cNvSpPr txBox="1">
            <a:spLocks noGrp="1"/>
          </p:cNvSpPr>
          <p:nvPr>
            <p:ph type="title"/>
          </p:nvPr>
        </p:nvSpPr>
        <p:spPr>
          <a:xfrm>
            <a:off x="838200" y="365125"/>
            <a:ext cx="10515600" cy="1379700"/>
          </a:xfrm>
          <a:prstGeom prst="rect">
            <a:avLst/>
          </a:prstGeom>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None/>
            </a:pPr>
            <a:r>
              <a:rPr lang="en-US" sz="4977">
                <a:solidFill>
                  <a:srgbClr val="000000"/>
                </a:solidFill>
                <a:latin typeface="Calibri"/>
                <a:ea typeface="Calibri"/>
                <a:cs typeface="Calibri"/>
                <a:sym typeface="Calibri"/>
              </a:rPr>
              <a:t> </a:t>
            </a:r>
            <a:endParaRPr sz="5077">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US" sz="4777">
                <a:solidFill>
                  <a:srgbClr val="000000"/>
                </a:solidFill>
              </a:rPr>
              <a:t>Key Considerations: Emotional Engagement </a:t>
            </a:r>
            <a:endParaRPr sz="4777">
              <a:solidFill>
                <a:srgbClr val="000000"/>
              </a:solidFill>
            </a:endParaRPr>
          </a:p>
          <a:p>
            <a:pPr marL="0" lvl="0" indent="0" algn="l" rtl="0">
              <a:spcBef>
                <a:spcPts val="0"/>
              </a:spcBef>
              <a:spcAft>
                <a:spcPts val="0"/>
              </a:spcAft>
              <a:buNone/>
            </a:pPr>
            <a:endParaRPr/>
          </a:p>
        </p:txBody>
      </p:sp>
      <p:sp>
        <p:nvSpPr>
          <p:cNvPr id="476" name="Google Shape;476;p60"/>
          <p:cNvSpPr txBox="1">
            <a:spLocks noGrp="1"/>
          </p:cNvSpPr>
          <p:nvPr>
            <p:ph type="body" idx="1"/>
          </p:nvPr>
        </p:nvSpPr>
        <p:spPr>
          <a:xfrm>
            <a:off x="5062470" y="1584488"/>
            <a:ext cx="6811851" cy="4669044"/>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a:solidFill>
                  <a:srgbClr val="FFC000"/>
                </a:solidFill>
              </a:rPr>
              <a:t>I</a:t>
            </a:r>
            <a:r>
              <a:rPr lang="en-US" b="1">
                <a:solidFill>
                  <a:srgbClr val="FFC000"/>
                </a:solidFill>
              </a:rPr>
              <a:t>f you are a teacher:</a:t>
            </a:r>
            <a:endParaRPr b="1">
              <a:solidFill>
                <a:srgbClr val="FFC000"/>
              </a:solidFill>
            </a:endParaRPr>
          </a:p>
          <a:p>
            <a:pPr marL="0" lvl="0" indent="0" algn="l" rtl="0">
              <a:spcBef>
                <a:spcPts val="1000"/>
              </a:spcBef>
              <a:spcAft>
                <a:spcPts val="0"/>
              </a:spcAft>
              <a:buNone/>
            </a:pPr>
            <a:r>
              <a:rPr lang="en-US"/>
              <a:t>When you are in a student growth conversation with your administrator, what will you communicate on how you have embedded emotional engagement into your instructional practice?</a:t>
            </a:r>
            <a:endParaRPr/>
          </a:p>
          <a:p>
            <a:pPr marL="0" lvl="0" indent="0" algn="l" rtl="0">
              <a:spcBef>
                <a:spcPts val="1000"/>
              </a:spcBef>
              <a:spcAft>
                <a:spcPts val="0"/>
              </a:spcAft>
              <a:buNone/>
            </a:pPr>
            <a:endParaRPr/>
          </a:p>
          <a:p>
            <a:pPr marL="0" lvl="0" indent="0" algn="l" rtl="0">
              <a:spcBef>
                <a:spcPts val="1000"/>
              </a:spcBef>
              <a:spcAft>
                <a:spcPts val="0"/>
              </a:spcAft>
              <a:buNone/>
            </a:pPr>
            <a:r>
              <a:rPr lang="en-US" b="1">
                <a:solidFill>
                  <a:schemeClr val="accent4">
                    <a:lumMod val="75000"/>
                  </a:schemeClr>
                </a:solidFill>
              </a:rPr>
              <a:t>If you are an administrator</a:t>
            </a:r>
            <a:r>
              <a:rPr lang="en-US" b="1"/>
              <a:t>:</a:t>
            </a:r>
            <a:endParaRPr b="1"/>
          </a:p>
          <a:p>
            <a:pPr marL="0" lvl="0" indent="0" algn="l" rtl="0">
              <a:spcBef>
                <a:spcPts val="1000"/>
              </a:spcBef>
              <a:spcAft>
                <a:spcPts val="0"/>
              </a:spcAft>
              <a:buNone/>
            </a:pPr>
            <a:r>
              <a:rPr lang="en-US"/>
              <a:t>When you are in a student growth conversation how will you encourage dialogue with a teacher about how they are embedding emotional engagement into their instructional practice?  </a:t>
            </a:r>
            <a:endParaRPr/>
          </a:p>
        </p:txBody>
      </p:sp>
      <p:sp>
        <p:nvSpPr>
          <p:cNvPr id="477" name="Google Shape;477;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14</a:t>
            </a:fld>
            <a:endParaRPr/>
          </a:p>
        </p:txBody>
      </p:sp>
      <p:pic>
        <p:nvPicPr>
          <p:cNvPr id="3" name="Picture 2" descr="People in a meeting">
            <a:extLst>
              <a:ext uri="{FF2B5EF4-FFF2-40B4-BE49-F238E27FC236}">
                <a16:creationId xmlns:a16="http://schemas.microsoft.com/office/drawing/2014/main" id="{0A0F8834-C059-472E-86CF-47235A1E3D42}"/>
              </a:ext>
            </a:extLst>
          </p:cNvPr>
          <p:cNvPicPr>
            <a:picLocks noChangeAspect="1"/>
          </p:cNvPicPr>
          <p:nvPr/>
        </p:nvPicPr>
        <p:blipFill>
          <a:blip r:embed="rId3"/>
          <a:stretch>
            <a:fillRect/>
          </a:stretch>
        </p:blipFill>
        <p:spPr>
          <a:xfrm>
            <a:off x="838200" y="2350658"/>
            <a:ext cx="3969551" cy="264660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1"/>
          <p:cNvSpPr txBox="1">
            <a:spLocks noGrp="1"/>
          </p:cNvSpPr>
          <p:nvPr>
            <p:ph type="title"/>
          </p:nvPr>
        </p:nvSpPr>
        <p:spPr>
          <a:xfrm>
            <a:off x="838200" y="365125"/>
            <a:ext cx="10515600" cy="1017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800"/>
              <a:buNone/>
            </a:pPr>
            <a:r>
              <a:rPr lang="en-US"/>
              <a:t>Additional Readings and Resources</a:t>
            </a:r>
            <a:endParaRPr/>
          </a:p>
        </p:txBody>
      </p:sp>
      <p:sp>
        <p:nvSpPr>
          <p:cNvPr id="484" name="Google Shape;484;p6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15</a:t>
            </a:fld>
            <a:endParaRPr/>
          </a:p>
        </p:txBody>
      </p:sp>
      <p:pic>
        <p:nvPicPr>
          <p:cNvPr id="5" name="Picture 4" descr="Close-up of bookshelves in a public library">
            <a:extLst>
              <a:ext uri="{FF2B5EF4-FFF2-40B4-BE49-F238E27FC236}">
                <a16:creationId xmlns:a16="http://schemas.microsoft.com/office/drawing/2014/main" id="{50E54D77-05C5-425C-A2A2-2744D9B7355C}"/>
              </a:ext>
            </a:extLst>
          </p:cNvPr>
          <p:cNvPicPr>
            <a:picLocks noChangeAspect="1"/>
          </p:cNvPicPr>
          <p:nvPr/>
        </p:nvPicPr>
        <p:blipFill>
          <a:blip r:embed="rId3"/>
          <a:stretch>
            <a:fillRect/>
          </a:stretch>
        </p:blipFill>
        <p:spPr>
          <a:xfrm>
            <a:off x="3604887" y="1120651"/>
            <a:ext cx="7104442" cy="543965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Closure: Why We Teach</a:t>
            </a:r>
            <a:endParaRPr/>
          </a:p>
        </p:txBody>
      </p:sp>
      <p:sp>
        <p:nvSpPr>
          <p:cNvPr id="492" name="Google Shape;492;p6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a:t>
            </a:fld>
            <a:endParaRPr/>
          </a:p>
        </p:txBody>
      </p:sp>
      <p:pic>
        <p:nvPicPr>
          <p:cNvPr id="5" name="Picture 4" descr="High school teacher calling on student in classroom">
            <a:extLst>
              <a:ext uri="{FF2B5EF4-FFF2-40B4-BE49-F238E27FC236}">
                <a16:creationId xmlns:a16="http://schemas.microsoft.com/office/drawing/2014/main" id="{7D479126-3F7D-462E-A9E0-3D2063F406C6}"/>
              </a:ext>
            </a:extLst>
          </p:cNvPr>
          <p:cNvPicPr>
            <a:picLocks noChangeAspect="1"/>
          </p:cNvPicPr>
          <p:nvPr/>
        </p:nvPicPr>
        <p:blipFill>
          <a:blip r:embed="rId3"/>
          <a:stretch>
            <a:fillRect/>
          </a:stretch>
        </p:blipFill>
        <p:spPr>
          <a:xfrm>
            <a:off x="5456483" y="1690825"/>
            <a:ext cx="5575045" cy="3715789"/>
          </a:xfrm>
          <a:prstGeom prst="rect">
            <a:avLst/>
          </a:prstGeom>
        </p:spPr>
      </p:pic>
      <p:pic>
        <p:nvPicPr>
          <p:cNvPr id="7" name="Graphic 6" descr="Video camera with solid fill">
            <a:extLst>
              <a:ext uri="{FF2B5EF4-FFF2-40B4-BE49-F238E27FC236}">
                <a16:creationId xmlns:a16="http://schemas.microsoft.com/office/drawing/2014/main" id="{57DAF3DC-102F-4CA1-A4E2-358BCA85A9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5742" y="3091519"/>
            <a:ext cx="914400" cy="914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8" name="Google Shape;498;p63"/>
          <p:cNvSpPr txBox="1">
            <a:spLocks noGrp="1"/>
          </p:cNvSpPr>
          <p:nvPr>
            <p:ph type="body" idx="1"/>
          </p:nvPr>
        </p:nvSpPr>
        <p:spPr>
          <a:xfrm>
            <a:off x="795867" y="1515305"/>
            <a:ext cx="5181600" cy="4183289"/>
          </a:xfrm>
          <a:prstGeom prst="rect">
            <a:avLst/>
          </a:prstGeom>
          <a:noFill/>
          <a:ln>
            <a:noFill/>
          </a:ln>
        </p:spPr>
        <p:txBody>
          <a:bodyPr spcFirstLastPara="1" wrap="square" lIns="91425" tIns="45700" rIns="91425" bIns="45700" anchor="t" anchorCtr="0">
            <a:normAutofit/>
          </a:bodyPr>
          <a:lstStyle/>
          <a:p>
            <a:pPr marL="0" lvl="0" indent="0" algn="ctr" rtl="0">
              <a:spcBef>
                <a:spcPts val="1000"/>
              </a:spcBef>
              <a:spcAft>
                <a:spcPts val="0"/>
              </a:spcAft>
              <a:buNone/>
            </a:pPr>
            <a:r>
              <a:rPr lang="en-US" dirty="0">
                <a:solidFill>
                  <a:srgbClr val="000000"/>
                </a:solidFill>
                <a:highlight>
                  <a:srgbClr val="FFFFFF"/>
                </a:highlight>
              </a:rPr>
              <a:t>“Students get to decide when and how to invite us in. We need to accept the invitations. </a:t>
            </a:r>
            <a:r>
              <a:rPr lang="en-US" i="1" dirty="0">
                <a:solidFill>
                  <a:srgbClr val="000000"/>
                </a:solidFill>
                <a:highlight>
                  <a:srgbClr val="FFFFFF"/>
                </a:highlight>
              </a:rPr>
              <a:t>Embracing</a:t>
            </a:r>
            <a:r>
              <a:rPr lang="en-US" dirty="0">
                <a:solidFill>
                  <a:srgbClr val="000000"/>
                </a:solidFill>
                <a:highlight>
                  <a:srgbClr val="FFFFFF"/>
                </a:highlight>
              </a:rPr>
              <a:t> kids—understanding and accepting them—makes possible a more compassionate pedagogy, one that </a:t>
            </a:r>
            <a:r>
              <a:rPr lang="en-US" i="1" dirty="0">
                <a:solidFill>
                  <a:srgbClr val="000000"/>
                </a:solidFill>
                <a:highlight>
                  <a:srgbClr val="FFFFFF"/>
                </a:highlight>
              </a:rPr>
              <a:t>nourishes</a:t>
            </a:r>
            <a:r>
              <a:rPr lang="en-US" dirty="0">
                <a:solidFill>
                  <a:srgbClr val="000000"/>
                </a:solidFill>
                <a:highlight>
                  <a:srgbClr val="FFFFFF"/>
                </a:highlight>
              </a:rPr>
              <a:t> and </a:t>
            </a:r>
            <a:r>
              <a:rPr lang="en-US" i="1" dirty="0">
                <a:solidFill>
                  <a:srgbClr val="000000"/>
                </a:solidFill>
                <a:highlight>
                  <a:srgbClr val="FFFFFF"/>
                </a:highlight>
              </a:rPr>
              <a:t>guards</a:t>
            </a:r>
            <a:r>
              <a:rPr lang="en-US" dirty="0">
                <a:solidFill>
                  <a:srgbClr val="000000"/>
                </a:solidFill>
                <a:highlight>
                  <a:srgbClr val="FFFFFF"/>
                </a:highlight>
              </a:rPr>
              <a:t> more authentically.”  </a:t>
            </a:r>
            <a:endParaRPr dirty="0">
              <a:solidFill>
                <a:srgbClr val="000000"/>
              </a:solidFill>
              <a:highlight>
                <a:srgbClr val="FFFFFF"/>
              </a:highlight>
            </a:endParaRPr>
          </a:p>
          <a:p>
            <a:pPr marL="0" lvl="0" indent="0" algn="r" rtl="0">
              <a:spcBef>
                <a:spcPts val="1000"/>
              </a:spcBef>
              <a:spcAft>
                <a:spcPts val="0"/>
              </a:spcAft>
              <a:buNone/>
            </a:pPr>
            <a:r>
              <a:rPr lang="en-US" sz="2000" dirty="0">
                <a:solidFill>
                  <a:srgbClr val="000000"/>
                </a:solidFill>
                <a:highlight>
                  <a:srgbClr val="FFFFFF"/>
                </a:highlight>
              </a:rPr>
              <a:t>Chad Prather</a:t>
            </a:r>
            <a:endParaRPr dirty="0"/>
          </a:p>
        </p:txBody>
      </p:sp>
      <p:sp>
        <p:nvSpPr>
          <p:cNvPr id="500" name="Google Shape;500;p6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17</a:t>
            </a:fld>
            <a:endParaRPr sz="1600" b="0" i="0" u="none" strike="noStrike" cap="none">
              <a:solidFill>
                <a:srgbClr val="40403D"/>
              </a:solidFill>
              <a:latin typeface="Quattrocento Sans"/>
              <a:ea typeface="Quattrocento Sans"/>
              <a:cs typeface="Quattrocento Sans"/>
              <a:sym typeface="Quattrocento Sans"/>
            </a:endParaRPr>
          </a:p>
        </p:txBody>
      </p:sp>
      <p:pic>
        <p:nvPicPr>
          <p:cNvPr id="2" name="Picture 4" descr="Picture of two hands planting a succulent">
            <a:extLst>
              <a:ext uri="{FF2B5EF4-FFF2-40B4-BE49-F238E27FC236}">
                <a16:creationId xmlns:a16="http://schemas.microsoft.com/office/drawing/2014/main" id="{D13AC5F1-94F3-AF22-0C6B-D271C9B76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535" y="1515304"/>
            <a:ext cx="5175830" cy="41832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B3C82F1-E142-2591-4688-C65F95B43817}"/>
              </a:ext>
            </a:extLst>
          </p:cNvPr>
          <p:cNvSpPr>
            <a:spLocks noGrp="1"/>
          </p:cNvSpPr>
          <p:nvPr>
            <p:ph type="title"/>
          </p:nvPr>
        </p:nvSpPr>
        <p:spPr/>
        <p:txBody>
          <a:bodyPr/>
          <a:lstStyle/>
          <a:p>
            <a:r>
              <a:rPr lang="en-US" dirty="0"/>
              <a:t>The Code For Engagement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6420-81B3-C0E9-15CC-0534C8377BDB}"/>
              </a:ext>
            </a:extLst>
          </p:cNvPr>
          <p:cNvSpPr>
            <a:spLocks noGrp="1"/>
          </p:cNvSpPr>
          <p:nvPr>
            <p:ph type="title"/>
          </p:nvPr>
        </p:nvSpPr>
        <p:spPr/>
        <p:txBody>
          <a:bodyPr/>
          <a:lstStyle/>
          <a:p>
            <a:r>
              <a:rPr lang="en-US" dirty="0"/>
              <a:t>Thank you!</a:t>
            </a:r>
          </a:p>
        </p:txBody>
      </p:sp>
      <p:sp>
        <p:nvSpPr>
          <p:cNvPr id="5" name="Slide Number Placeholder 4">
            <a:extLst>
              <a:ext uri="{FF2B5EF4-FFF2-40B4-BE49-F238E27FC236}">
                <a16:creationId xmlns:a16="http://schemas.microsoft.com/office/drawing/2014/main" id="{2F6AC4DA-B6BA-6DAE-FAF9-79F82BBA741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18</a:t>
            </a:fld>
            <a:endParaRPr lang="en-US"/>
          </a:p>
        </p:txBody>
      </p:sp>
      <p:sp>
        <p:nvSpPr>
          <p:cNvPr id="6" name="Text Placeholder 1">
            <a:extLst>
              <a:ext uri="{FF2B5EF4-FFF2-40B4-BE49-F238E27FC236}">
                <a16:creationId xmlns:a16="http://schemas.microsoft.com/office/drawing/2014/main" id="{34BF06DC-5743-3EF1-2A3D-9224080EBD74}"/>
              </a:ext>
            </a:extLst>
          </p:cNvPr>
          <p:cNvSpPr>
            <a:spLocks noGrp="1"/>
          </p:cNvSpPr>
          <p:nvPr>
            <p:ph type="body" idx="1"/>
          </p:nvPr>
        </p:nvSpPr>
        <p:spPr>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We’d like to honor and acknowledge the thought, time and effort that went into creating this module, and offer thanks to developers:</a:t>
            </a:r>
          </a:p>
          <a:p>
            <a:pPr marL="0" indent="0">
              <a:buNone/>
            </a:pPr>
            <a:r>
              <a:rPr lang="en-US" b="1" dirty="0"/>
              <a:t>Patricia Beuke</a:t>
            </a:r>
            <a:r>
              <a:rPr lang="en-US"/>
              <a:t>, OESD 114 and </a:t>
            </a:r>
            <a:r>
              <a:rPr lang="en-US" dirty="0"/>
              <a:t>Danielson Framework Specialist</a:t>
            </a:r>
          </a:p>
          <a:p>
            <a:pPr marL="0" indent="0">
              <a:buNone/>
            </a:pPr>
            <a:r>
              <a:rPr lang="en-US" b="1" dirty="0"/>
              <a:t>Joy Lansdowne</a:t>
            </a:r>
            <a:r>
              <a:rPr lang="en-US" dirty="0"/>
              <a:t>, formerly ESD 101 and Marzano Framework Specialist</a:t>
            </a:r>
          </a:p>
          <a:p>
            <a:pPr marL="0" indent="0">
              <a:buNone/>
            </a:pPr>
            <a:endParaRPr lang="en-US" dirty="0"/>
          </a:p>
          <a:p>
            <a:pPr marL="0" indent="0">
              <a:buNone/>
            </a:pPr>
            <a:r>
              <a:rPr lang="en-US" dirty="0"/>
              <a:t>In appreciation for their work and in acknowledgement to others who </a:t>
            </a:r>
            <a:r>
              <a:rPr lang="en-US"/>
              <a:t>have contributed.</a:t>
            </a:r>
            <a:endParaRPr lang="en-US" dirty="0"/>
          </a:p>
          <a:p>
            <a:pPr marL="0" indent="0">
              <a:buNone/>
            </a:pPr>
            <a:endParaRPr lang="en-US" dirty="0"/>
          </a:p>
          <a:p>
            <a:pPr marL="0" indent="0">
              <a:buNone/>
            </a:pPr>
            <a:endParaRPr lang="en-US" dirty="0"/>
          </a:p>
          <a:p>
            <a:pPr marL="0" indent="0">
              <a:buNone/>
            </a:pPr>
            <a:endParaRPr lang="en-US" dirty="0"/>
          </a:p>
        </p:txBody>
      </p:sp>
      <p:pic>
        <p:nvPicPr>
          <p:cNvPr id="7" name="Google Shape;499;p63" descr="A picture containing a glass apple">
            <a:extLst>
              <a:ext uri="{FF2B5EF4-FFF2-40B4-BE49-F238E27FC236}">
                <a16:creationId xmlns:a16="http://schemas.microsoft.com/office/drawing/2014/main" id="{16F33C54-319E-58C3-2697-7A7071E352F3}"/>
              </a:ext>
            </a:extLst>
          </p:cNvPr>
          <p:cNvPicPr preferRelativeResize="0"/>
          <p:nvPr/>
        </p:nvPicPr>
        <p:blipFill rotWithShape="1">
          <a:blip r:embed="rId2">
            <a:alphaModFix/>
          </a:blip>
          <a:srcRect l="10748" r="6571" b="2"/>
          <a:stretch/>
        </p:blipFill>
        <p:spPr>
          <a:xfrm>
            <a:off x="6172202" y="1690688"/>
            <a:ext cx="5181600" cy="4183289"/>
          </a:xfrm>
          <a:prstGeom prst="rect">
            <a:avLst/>
          </a:prstGeom>
          <a:noFill/>
          <a:ln>
            <a:noFill/>
          </a:ln>
        </p:spPr>
      </p:pic>
    </p:spTree>
    <p:extLst>
      <p:ext uri="{BB962C8B-B14F-4D97-AF65-F5344CB8AC3E}">
        <p14:creationId xmlns:p14="http://schemas.microsoft.com/office/powerpoint/2010/main" val="3816879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pSp>
        <p:nvGrpSpPr>
          <p:cNvPr id="342" name="Google Shape;342;p48" descr="Student Growth Module Map"/>
          <p:cNvGrpSpPr/>
          <p:nvPr/>
        </p:nvGrpSpPr>
        <p:grpSpPr>
          <a:xfrm>
            <a:off x="556421" y="1964115"/>
            <a:ext cx="11135864" cy="3032746"/>
            <a:chOff x="3528" y="1244449"/>
            <a:chExt cx="11135864" cy="3032746"/>
          </a:xfrm>
        </p:grpSpPr>
        <p:sp>
          <p:nvSpPr>
            <p:cNvPr id="343" name="Google Shape;343;p48"/>
            <p:cNvSpPr/>
            <p:nvPr/>
          </p:nvSpPr>
          <p:spPr>
            <a:xfrm>
              <a:off x="5571460" y="2034227"/>
              <a:ext cx="165853" cy="726595"/>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44" name="Google Shape;344;p48"/>
            <p:cNvSpPr/>
            <p:nvPr/>
          </p:nvSpPr>
          <p:spPr>
            <a:xfrm>
              <a:off x="5405607" y="2034227"/>
              <a:ext cx="165853" cy="726595"/>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45A99"/>
              </a:solidFill>
              <a:prstDash val="solid"/>
              <a:miter lim="800000"/>
              <a:headEnd type="none" w="sm" len="sm"/>
              <a:tailEnd type="none" w="sm" len="sm"/>
            </a:ln>
          </p:spPr>
        </p:sp>
        <p:sp>
          <p:nvSpPr>
            <p:cNvPr id="345" name="Google Shape;345;p48"/>
            <p:cNvSpPr/>
            <p:nvPr/>
          </p:nvSpPr>
          <p:spPr>
            <a:xfrm>
              <a:off x="5571460" y="2034227"/>
              <a:ext cx="4778154" cy="145319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346" name="Google Shape;346;p48"/>
            <p:cNvSpPr/>
            <p:nvPr/>
          </p:nvSpPr>
          <p:spPr>
            <a:xfrm>
              <a:off x="5571460" y="2034227"/>
              <a:ext cx="2866892" cy="145319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347" name="Google Shape;347;p48"/>
            <p:cNvSpPr/>
            <p:nvPr/>
          </p:nvSpPr>
          <p:spPr>
            <a:xfrm>
              <a:off x="5571460" y="2034227"/>
              <a:ext cx="955630" cy="145319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348" name="Google Shape;348;p48"/>
            <p:cNvSpPr/>
            <p:nvPr/>
          </p:nvSpPr>
          <p:spPr>
            <a:xfrm>
              <a:off x="4615829" y="2034227"/>
              <a:ext cx="955630" cy="145319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349" name="Google Shape;349;p48"/>
            <p:cNvSpPr/>
            <p:nvPr/>
          </p:nvSpPr>
          <p:spPr>
            <a:xfrm>
              <a:off x="2704567" y="2034227"/>
              <a:ext cx="2866892" cy="145319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350" name="Google Shape;350;p48"/>
            <p:cNvSpPr/>
            <p:nvPr/>
          </p:nvSpPr>
          <p:spPr>
            <a:xfrm>
              <a:off x="793305" y="2034227"/>
              <a:ext cx="4778154" cy="145319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351" name="Google Shape;351;p48"/>
            <p:cNvSpPr/>
            <p:nvPr/>
          </p:nvSpPr>
          <p:spPr>
            <a:xfrm>
              <a:off x="4781682" y="1244449"/>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8"/>
            <p:cNvSpPr txBox="1"/>
            <p:nvPr/>
          </p:nvSpPr>
          <p:spPr>
            <a:xfrm>
              <a:off x="4781682" y="1244449"/>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Overview: Module 1</a:t>
              </a:r>
              <a:endParaRPr/>
            </a:p>
          </p:txBody>
        </p:sp>
        <p:sp>
          <p:nvSpPr>
            <p:cNvPr id="353" name="Google Shape;353;p48"/>
            <p:cNvSpPr/>
            <p:nvPr/>
          </p:nvSpPr>
          <p:spPr>
            <a:xfrm>
              <a:off x="4860660" y="1323427"/>
              <a:ext cx="473866" cy="631822"/>
            </a:xfrm>
            <a:prstGeom prst="rect">
              <a:avLst/>
            </a:prstGeom>
            <a:blipFill rotWithShape="1">
              <a:blip r:embed="rId3">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8"/>
            <p:cNvSpPr/>
            <p:nvPr/>
          </p:nvSpPr>
          <p:spPr>
            <a:xfrm>
              <a:off x="3528"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8"/>
            <p:cNvSpPr txBox="1"/>
            <p:nvPr/>
          </p:nvSpPr>
          <p:spPr>
            <a:xfrm>
              <a:off x="3528"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Critical Standard: Module 3</a:t>
              </a:r>
              <a:endParaRPr/>
            </a:p>
          </p:txBody>
        </p:sp>
        <p:sp>
          <p:nvSpPr>
            <p:cNvPr id="356" name="Google Shape;356;p48"/>
            <p:cNvSpPr/>
            <p:nvPr/>
          </p:nvSpPr>
          <p:spPr>
            <a:xfrm>
              <a:off x="82505" y="3566396"/>
              <a:ext cx="473866" cy="631822"/>
            </a:xfrm>
            <a:prstGeom prst="rect">
              <a:avLst/>
            </a:prstGeom>
            <a:blipFill rotWithShape="1">
              <a:blip r:embed="rId4">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8"/>
            <p:cNvSpPr/>
            <p:nvPr/>
          </p:nvSpPr>
          <p:spPr>
            <a:xfrm>
              <a:off x="1914789"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8"/>
            <p:cNvSpPr txBox="1"/>
            <p:nvPr/>
          </p:nvSpPr>
          <p:spPr>
            <a:xfrm>
              <a:off x="1914789"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Cognitive Engagement: Module 4</a:t>
              </a:r>
              <a:endParaRPr/>
            </a:p>
          </p:txBody>
        </p:sp>
        <p:sp>
          <p:nvSpPr>
            <p:cNvPr id="359" name="Google Shape;359;p48"/>
            <p:cNvSpPr/>
            <p:nvPr/>
          </p:nvSpPr>
          <p:spPr>
            <a:xfrm>
              <a:off x="1993767" y="3566396"/>
              <a:ext cx="473866" cy="631822"/>
            </a:xfrm>
            <a:prstGeom prst="rect">
              <a:avLst/>
            </a:prstGeom>
            <a:blipFill rotWithShape="1">
              <a:blip r:embed="rId5">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8"/>
            <p:cNvSpPr/>
            <p:nvPr/>
          </p:nvSpPr>
          <p:spPr>
            <a:xfrm>
              <a:off x="3826051"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8"/>
            <p:cNvSpPr txBox="1"/>
            <p:nvPr/>
          </p:nvSpPr>
          <p:spPr>
            <a:xfrm>
              <a:off x="3826051"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Emotional Engagement: Module 5</a:t>
              </a:r>
              <a:endParaRPr/>
            </a:p>
          </p:txBody>
        </p:sp>
        <p:sp>
          <p:nvSpPr>
            <p:cNvPr id="362" name="Google Shape;362;p48"/>
            <p:cNvSpPr/>
            <p:nvPr/>
          </p:nvSpPr>
          <p:spPr>
            <a:xfrm>
              <a:off x="3905029" y="3566396"/>
              <a:ext cx="473866" cy="631822"/>
            </a:xfrm>
            <a:prstGeom prst="rect">
              <a:avLst/>
            </a:prstGeom>
            <a:blipFill rotWithShape="1">
              <a:blip r:embed="rId6">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8"/>
            <p:cNvSpPr/>
            <p:nvPr/>
          </p:nvSpPr>
          <p:spPr>
            <a:xfrm>
              <a:off x="5737313"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8"/>
            <p:cNvSpPr txBox="1"/>
            <p:nvPr/>
          </p:nvSpPr>
          <p:spPr>
            <a:xfrm>
              <a:off x="5737313"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Formative &amp; Summative Assessment: Module 6</a:t>
              </a:r>
              <a:endParaRPr/>
            </a:p>
          </p:txBody>
        </p:sp>
        <p:sp>
          <p:nvSpPr>
            <p:cNvPr id="365" name="Google Shape;365;p48"/>
            <p:cNvSpPr/>
            <p:nvPr/>
          </p:nvSpPr>
          <p:spPr>
            <a:xfrm>
              <a:off x="5816291" y="3566396"/>
              <a:ext cx="473866" cy="631822"/>
            </a:xfrm>
            <a:prstGeom prst="rect">
              <a:avLst/>
            </a:prstGeom>
            <a:blipFill rotWithShape="1">
              <a:blip r:embed="rId7">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8"/>
            <p:cNvSpPr/>
            <p:nvPr/>
          </p:nvSpPr>
          <p:spPr>
            <a:xfrm>
              <a:off x="7648575"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8"/>
            <p:cNvSpPr txBox="1"/>
            <p:nvPr/>
          </p:nvSpPr>
          <p:spPr>
            <a:xfrm>
              <a:off x="7648575"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Student Engagement in Assessment: Module 7</a:t>
              </a:r>
              <a:endParaRPr/>
            </a:p>
          </p:txBody>
        </p:sp>
        <p:sp>
          <p:nvSpPr>
            <p:cNvPr id="368" name="Google Shape;368;p48"/>
            <p:cNvSpPr/>
            <p:nvPr/>
          </p:nvSpPr>
          <p:spPr>
            <a:xfrm>
              <a:off x="7727553" y="3566396"/>
              <a:ext cx="473866" cy="631822"/>
            </a:xfrm>
            <a:prstGeom prst="rect">
              <a:avLst/>
            </a:prstGeom>
            <a:blipFill rotWithShape="1">
              <a:blip r:embed="rId8">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8"/>
            <p:cNvSpPr/>
            <p:nvPr/>
          </p:nvSpPr>
          <p:spPr>
            <a:xfrm>
              <a:off x="9559837"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8"/>
            <p:cNvSpPr txBox="1"/>
            <p:nvPr/>
          </p:nvSpPr>
          <p:spPr>
            <a:xfrm>
              <a:off x="9559837"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Feedback from Students: Module 8</a:t>
              </a:r>
              <a:endParaRPr/>
            </a:p>
          </p:txBody>
        </p:sp>
        <p:sp>
          <p:nvSpPr>
            <p:cNvPr id="371" name="Google Shape;371;p48"/>
            <p:cNvSpPr/>
            <p:nvPr/>
          </p:nvSpPr>
          <p:spPr>
            <a:xfrm>
              <a:off x="9638815" y="3566396"/>
              <a:ext cx="473866" cy="631822"/>
            </a:xfrm>
            <a:prstGeom prst="rect">
              <a:avLst/>
            </a:prstGeom>
            <a:blipFill rotWithShape="1">
              <a:blip r:embed="rId9">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8"/>
            <p:cNvSpPr/>
            <p:nvPr/>
          </p:nvSpPr>
          <p:spPr>
            <a:xfrm>
              <a:off x="3826051" y="2365934"/>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8"/>
            <p:cNvSpPr txBox="1"/>
            <p:nvPr/>
          </p:nvSpPr>
          <p:spPr>
            <a:xfrm>
              <a:off x="3826051" y="2365934"/>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evaluators:   Module 2A</a:t>
              </a:r>
              <a:endParaRPr/>
            </a:p>
          </p:txBody>
        </p:sp>
        <p:sp>
          <p:nvSpPr>
            <p:cNvPr id="374" name="Google Shape;374;p48"/>
            <p:cNvSpPr/>
            <p:nvPr/>
          </p:nvSpPr>
          <p:spPr>
            <a:xfrm>
              <a:off x="3905029" y="2444911"/>
              <a:ext cx="473866" cy="631822"/>
            </a:xfrm>
            <a:prstGeom prst="rect">
              <a:avLst/>
            </a:prstGeom>
            <a:blipFill rotWithShape="1">
              <a:blip r:embed="rId10">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8"/>
            <p:cNvSpPr/>
            <p:nvPr/>
          </p:nvSpPr>
          <p:spPr>
            <a:xfrm>
              <a:off x="5737313" y="2365934"/>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8"/>
            <p:cNvSpPr txBox="1"/>
            <p:nvPr/>
          </p:nvSpPr>
          <p:spPr>
            <a:xfrm>
              <a:off x="5737313" y="2365934"/>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teachers: Module 2B</a:t>
              </a:r>
              <a:endParaRPr/>
            </a:p>
          </p:txBody>
        </p:sp>
        <p:sp>
          <p:nvSpPr>
            <p:cNvPr id="377" name="Google Shape;377;p48"/>
            <p:cNvSpPr/>
            <p:nvPr/>
          </p:nvSpPr>
          <p:spPr>
            <a:xfrm>
              <a:off x="5816291" y="2444911"/>
              <a:ext cx="473866" cy="631822"/>
            </a:xfrm>
            <a:prstGeom prst="rect">
              <a:avLst/>
            </a:prstGeom>
            <a:blipFill rotWithShape="1">
              <a:blip r:embed="rId11">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48"/>
          <p:cNvSpPr txBox="1">
            <a:spLocks noGrp="1"/>
          </p:cNvSpPr>
          <p:nvPr>
            <p:ph type="title" idx="4294967295"/>
          </p:nvPr>
        </p:nvSpPr>
        <p:spPr>
          <a:xfrm>
            <a:off x="832275" y="765700"/>
            <a:ext cx="8456100" cy="79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40403D"/>
                </a:solidFill>
                <a:effectLst/>
                <a:uLnTx/>
                <a:uFillTx/>
                <a:latin typeface="Quattrocento Sans"/>
                <a:ea typeface="Quattrocento Sans"/>
                <a:cs typeface="Quattrocento Sans"/>
                <a:sym typeface="Quattrocento Sans"/>
              </a:rPr>
              <a:t>SGG Module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83"/>
        <p:cNvGrpSpPr/>
        <p:nvPr/>
      </p:nvGrpSpPr>
      <p:grpSpPr>
        <a:xfrm>
          <a:off x="0" y="0"/>
          <a:ext cx="0" cy="0"/>
          <a:chOff x="0" y="0"/>
          <a:chExt cx="0" cy="0"/>
        </a:xfrm>
      </p:grpSpPr>
      <p:sp>
        <p:nvSpPr>
          <p:cNvPr id="384" name="Google Shape;384;p49"/>
          <p:cNvSpPr txBox="1">
            <a:spLocks noGrp="1"/>
          </p:cNvSpPr>
          <p:nvPr>
            <p:ph type="title"/>
          </p:nvPr>
        </p:nvSpPr>
        <p:spPr>
          <a:xfrm>
            <a:off x="1055175" y="193875"/>
            <a:ext cx="10029900" cy="73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Facilitator Outline </a:t>
            </a:r>
            <a:endParaRPr dirty="0"/>
          </a:p>
        </p:txBody>
      </p:sp>
      <p:sp>
        <p:nvSpPr>
          <p:cNvPr id="385" name="Google Shape;385;p49"/>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3</a:t>
            </a:fld>
            <a:endParaRPr/>
          </a:p>
        </p:txBody>
      </p:sp>
      <p:graphicFrame>
        <p:nvGraphicFramePr>
          <p:cNvPr id="386" name="Google Shape;386;p49"/>
          <p:cNvGraphicFramePr/>
          <p:nvPr>
            <p:extLst>
              <p:ext uri="{D42A27DB-BD31-4B8C-83A1-F6EECF244321}">
                <p14:modId xmlns:p14="http://schemas.microsoft.com/office/powerpoint/2010/main" val="995934925"/>
              </p:ext>
            </p:extLst>
          </p:nvPr>
        </p:nvGraphicFramePr>
        <p:xfrm>
          <a:off x="637309" y="762000"/>
          <a:ext cx="10057082" cy="5364348"/>
        </p:xfrm>
        <a:graphic>
          <a:graphicData uri="http://schemas.openxmlformats.org/drawingml/2006/table">
            <a:tbl>
              <a:tblPr firstRow="1">
                <a:noFill/>
                <a:tableStyleId>{2A0B0B65-5472-4EAA-9FB0-7910D8E03B92}</a:tableStyleId>
              </a:tblPr>
              <a:tblGrid>
                <a:gridCol w="5028541">
                  <a:extLst>
                    <a:ext uri="{9D8B030D-6E8A-4147-A177-3AD203B41FA5}">
                      <a16:colId xmlns:a16="http://schemas.microsoft.com/office/drawing/2014/main" val="20000"/>
                    </a:ext>
                  </a:extLst>
                </a:gridCol>
                <a:gridCol w="5028541">
                  <a:extLst>
                    <a:ext uri="{9D8B030D-6E8A-4147-A177-3AD203B41FA5}">
                      <a16:colId xmlns:a16="http://schemas.microsoft.com/office/drawing/2014/main" val="20001"/>
                    </a:ext>
                  </a:extLst>
                </a:gridCol>
              </a:tblGrid>
              <a:tr h="544182">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Quattrocento Sans"/>
                          <a:ea typeface="Quattrocento Sans"/>
                          <a:cs typeface="Quattrocento Sans"/>
                          <a:sym typeface="Quattrocento Sans"/>
                        </a:rPr>
                        <a:t>Activity</a:t>
                      </a:r>
                      <a:endParaRPr sz="2400" b="1"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400" b="1" dirty="0">
                          <a:latin typeface="Quattrocento Sans"/>
                          <a:ea typeface="Quattrocento Sans"/>
                          <a:cs typeface="Quattrocento Sans"/>
                          <a:sym typeface="Quattrocento Sans"/>
                        </a:rPr>
                        <a:t>S</a:t>
                      </a:r>
                      <a:r>
                        <a:rPr lang="en-US" sz="2400" b="1" u="none" strike="noStrike" cap="none" dirty="0">
                          <a:latin typeface="Quattrocento Sans"/>
                          <a:ea typeface="Quattrocento Sans"/>
                          <a:cs typeface="Quattrocento Sans"/>
                          <a:sym typeface="Quattrocento Sans"/>
                        </a:rPr>
                        <a:t>lides &amp;  Approximate </a:t>
                      </a:r>
                      <a:r>
                        <a:rPr lang="en-US" sz="2400" b="1" dirty="0">
                          <a:latin typeface="Quattrocento Sans"/>
                          <a:ea typeface="Quattrocento Sans"/>
                          <a:cs typeface="Quattrocento Sans"/>
                          <a:sym typeface="Quattrocento Sans"/>
                        </a:rPr>
                        <a:t>T</a:t>
                      </a:r>
                      <a:r>
                        <a:rPr lang="en-US" sz="2400" b="1" u="none" strike="noStrike" cap="none" dirty="0">
                          <a:latin typeface="Quattrocento Sans"/>
                          <a:ea typeface="Quattrocento Sans"/>
                          <a:cs typeface="Quattrocento Sans"/>
                          <a:sym typeface="Quattrocento Sans"/>
                        </a:rPr>
                        <a:t>imes</a:t>
                      </a:r>
                      <a:endParaRPr sz="2400" b="1"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0"/>
                  </a:ext>
                </a:extLst>
              </a:tr>
              <a:tr h="503368">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Introduction</a:t>
                      </a:r>
                      <a:endParaRPr sz="10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a:latin typeface="Quattrocento Sans"/>
                          <a:ea typeface="Quattrocento Sans"/>
                          <a:cs typeface="Quattrocento Sans"/>
                          <a:sym typeface="Quattrocento Sans"/>
                        </a:rPr>
                        <a:t>1 through 9 =  15-17 minutes</a:t>
                      </a:r>
                      <a:endParaRPr sz="2400"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1"/>
                  </a:ext>
                </a:extLst>
              </a:tr>
              <a:tr h="734646">
                <a:tc>
                  <a:txBody>
                    <a:bodyPr/>
                    <a:lstStyle/>
                    <a:p>
                      <a:pPr marL="0" marR="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Unpacking Emotional Engagement</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1000"/>
                        </a:spcBef>
                        <a:spcAft>
                          <a:spcPts val="0"/>
                        </a:spcAft>
                        <a:buClr>
                          <a:srgbClr val="000000"/>
                        </a:buClr>
                        <a:buSzPts val="2300"/>
                        <a:buFont typeface="Arial"/>
                        <a:buNone/>
                      </a:pPr>
                      <a:r>
                        <a:rPr lang="en-US" sz="2400">
                          <a:latin typeface="Quattrocento Sans"/>
                          <a:ea typeface="Quattrocento Sans"/>
                          <a:cs typeface="Quattrocento Sans"/>
                          <a:sym typeface="Quattrocento Sans"/>
                        </a:rPr>
                        <a:t>10 and 11 = 18 minutes</a:t>
                      </a:r>
                      <a:endParaRPr sz="2400"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2"/>
                  </a:ext>
                </a:extLst>
              </a:tr>
              <a:tr h="843484">
                <a:tc>
                  <a:txBody>
                    <a:bodyPr/>
                    <a:lstStyle/>
                    <a:p>
                      <a:pPr marL="0" marR="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Embedding Emotional Engagement</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a:latin typeface="Quattrocento Sans"/>
                          <a:ea typeface="Quattrocento Sans"/>
                          <a:cs typeface="Quattrocento Sans"/>
                          <a:sym typeface="Quattrocento Sans"/>
                        </a:rPr>
                        <a:t>12  = 20 minutes </a:t>
                      </a:r>
                      <a:endParaRPr sz="2400">
                        <a:latin typeface="Quattrocento Sans"/>
                        <a:ea typeface="Quattrocento Sans"/>
                        <a:cs typeface="Quattrocento Sans"/>
                        <a:sym typeface="Quattrocento Sans"/>
                      </a:endParaRPr>
                    </a:p>
                    <a:p>
                      <a:pPr marL="0" marR="0" lvl="0" indent="0" algn="l" rtl="0">
                        <a:lnSpc>
                          <a:spcPct val="90000"/>
                        </a:lnSpc>
                        <a:spcBef>
                          <a:spcPts val="0"/>
                        </a:spcBef>
                        <a:spcAft>
                          <a:spcPts val="0"/>
                        </a:spcAft>
                        <a:buClr>
                          <a:srgbClr val="000000"/>
                        </a:buClr>
                        <a:buSzPts val="2300"/>
                        <a:buFont typeface="Arial"/>
                        <a:buNone/>
                      </a:pPr>
                      <a:r>
                        <a:rPr lang="en-US" sz="2400">
                          <a:latin typeface="Quattrocento Sans"/>
                          <a:ea typeface="Quattrocento Sans"/>
                          <a:cs typeface="Quattrocento Sans"/>
                          <a:sym typeface="Quattrocento Sans"/>
                        </a:rPr>
                        <a:t>          </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3"/>
                  </a:ext>
                </a:extLst>
              </a:tr>
              <a:tr h="1156389">
                <a:tc>
                  <a:txBody>
                    <a:bodyPr/>
                    <a:lstStyle/>
                    <a:p>
                      <a:pPr marL="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Connecting to the Instructional Framework</a:t>
                      </a:r>
                      <a:r>
                        <a:rPr lang="en-US" sz="2400">
                          <a:solidFill>
                            <a:schemeClr val="dk1"/>
                          </a:solidFill>
                          <a:latin typeface="Quattrocento Sans"/>
                          <a:ea typeface="Quattrocento Sans"/>
                          <a:cs typeface="Quattrocento Sans"/>
                        </a:rPr>
                        <a:t> </a:t>
                      </a:r>
                      <a:endParaRPr sz="2400">
                        <a:latin typeface="Quattrocento Sans"/>
                        <a:ea typeface="Quattrocento Sans"/>
                        <a:cs typeface="Quattrocento Sans"/>
                        <a:sym typeface="Quattrocento Sans"/>
                      </a:endParaRPr>
                    </a:p>
                    <a:p>
                      <a:pPr marL="0" marR="0" lvl="0" indent="0" algn="l" rtl="0">
                        <a:lnSpc>
                          <a:spcPct val="90000"/>
                        </a:lnSpc>
                        <a:spcBef>
                          <a:spcPts val="0"/>
                        </a:spcBef>
                        <a:spcAft>
                          <a:spcPts val="0"/>
                        </a:spcAft>
                        <a:buClr>
                          <a:srgbClr val="000000"/>
                        </a:buClr>
                        <a:buSzPts val="2300"/>
                        <a:buFont typeface="Arial"/>
                        <a:buNone/>
                      </a:pPr>
                      <a:endParaRPr sz="2400">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1000"/>
                        </a:spcBef>
                        <a:spcAft>
                          <a:spcPts val="0"/>
                        </a:spcAft>
                        <a:buClr>
                          <a:srgbClr val="000000"/>
                        </a:buClr>
                        <a:buSzPts val="1946"/>
                        <a:buFont typeface="Arial"/>
                        <a:buNone/>
                      </a:pPr>
                      <a:r>
                        <a:rPr lang="en-US" sz="2400">
                          <a:solidFill>
                            <a:schemeClr val="bg2"/>
                          </a:solidFill>
                          <a:latin typeface="Quattrocento Sans"/>
                          <a:ea typeface="Quattrocento Sans"/>
                          <a:cs typeface="Quattrocento Sans"/>
                          <a:sym typeface="Quattrocento Sans"/>
                        </a:rPr>
                        <a:t>13</a:t>
                      </a:r>
                      <a:r>
                        <a:rPr lang="en-US" sz="2400">
                          <a:solidFill>
                            <a:schemeClr val="bg2"/>
                          </a:solidFill>
                          <a:latin typeface="Quattrocento Sans"/>
                          <a:ea typeface="Quattrocento Sans"/>
                          <a:cs typeface="Quattrocento Sans"/>
                        </a:rPr>
                        <a:t> </a:t>
                      </a:r>
                      <a:r>
                        <a:rPr lang="en-US" sz="2400">
                          <a:solidFill>
                            <a:schemeClr val="bg2"/>
                          </a:solidFill>
                          <a:latin typeface="Quattrocento Sans"/>
                          <a:ea typeface="Quattrocento Sans"/>
                          <a:cs typeface="Quattrocento Sans"/>
                          <a:sym typeface="Quattrocento Sans"/>
                        </a:rPr>
                        <a:t> = 10 minutes</a:t>
                      </a:r>
                      <a:endParaRPr sz="2400" u="none" strike="noStrike" cap="none">
                        <a:solidFill>
                          <a:schemeClr val="bg2"/>
                        </a:solidFill>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4"/>
                  </a:ext>
                </a:extLst>
              </a:tr>
              <a:tr h="503368">
                <a:tc>
                  <a:txBody>
                    <a:bodyPr/>
                    <a:lstStyle/>
                    <a:p>
                      <a:pPr marL="0" marR="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Key Considerations</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a:latin typeface="Quattrocento Sans"/>
                          <a:ea typeface="Quattrocento Sans"/>
                          <a:cs typeface="Quattrocento Sans"/>
                          <a:sym typeface="Quattrocento Sans"/>
                        </a:rPr>
                        <a:t>14 = 15 minutes</a:t>
                      </a:r>
                      <a:endParaRPr sz="2400"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5"/>
                  </a:ext>
                </a:extLst>
              </a:tr>
              <a:tr h="503368">
                <a:tc>
                  <a:txBody>
                    <a:bodyPr/>
                    <a:lstStyle/>
                    <a:p>
                      <a:pPr marL="0" marR="0" lvl="0" indent="0" algn="l" rtl="0">
                        <a:lnSpc>
                          <a:spcPct val="90000"/>
                        </a:lnSpc>
                        <a:spcBef>
                          <a:spcPts val="0"/>
                        </a:spcBef>
                        <a:spcAft>
                          <a:spcPts val="0"/>
                        </a:spcAft>
                        <a:buNone/>
                      </a:pPr>
                      <a:r>
                        <a:rPr lang="en-US" sz="2400">
                          <a:solidFill>
                            <a:schemeClr val="dk1"/>
                          </a:solidFill>
                          <a:latin typeface="Quattrocento Sans"/>
                          <a:ea typeface="Quattrocento Sans"/>
                          <a:cs typeface="Quattrocento Sans"/>
                          <a:sym typeface="Quattrocento Sans"/>
                        </a:rPr>
                        <a:t>Additional resources</a:t>
                      </a:r>
                      <a:endParaRPr sz="240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None/>
                      </a:pPr>
                      <a:r>
                        <a:rPr lang="en-US" sz="2400">
                          <a:latin typeface="Quattrocento Sans"/>
                          <a:ea typeface="Quattrocento Sans"/>
                          <a:cs typeface="Quattrocento Sans"/>
                          <a:sym typeface="Quattrocento Sans"/>
                        </a:rPr>
                        <a:t>15 = 5 minutes</a:t>
                      </a:r>
                      <a:endParaRPr sz="2400"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6"/>
                  </a:ext>
                </a:extLst>
              </a:tr>
              <a:tr h="503368">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Closure</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dirty="0">
                          <a:latin typeface="Quattrocento Sans"/>
                          <a:ea typeface="Quattrocento Sans"/>
                          <a:cs typeface="Quattrocento Sans"/>
                          <a:sym typeface="Quattrocento Sans"/>
                        </a:rPr>
                        <a:t>16 and 17 = 5 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0"/>
          <p:cNvSpPr txBox="1">
            <a:spLocks noGrp="1"/>
          </p:cNvSpPr>
          <p:nvPr>
            <p:ph type="title"/>
          </p:nvPr>
        </p:nvSpPr>
        <p:spPr>
          <a:xfrm>
            <a:off x="838200" y="365125"/>
            <a:ext cx="10515600" cy="106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latin typeface="Quattrocento Sans"/>
                <a:ea typeface="Quattrocento Sans"/>
                <a:cs typeface="Quattrocento Sans"/>
                <a:sym typeface="Quattrocento Sans"/>
              </a:rPr>
              <a:t>Learning Targets</a:t>
            </a:r>
            <a:endParaRPr/>
          </a:p>
        </p:txBody>
      </p:sp>
      <p:sp>
        <p:nvSpPr>
          <p:cNvPr id="393" name="Google Shape;393;p50"/>
          <p:cNvSpPr txBox="1"/>
          <p:nvPr/>
        </p:nvSpPr>
        <p:spPr>
          <a:xfrm>
            <a:off x="838200" y="1658350"/>
            <a:ext cx="5181600" cy="4350600"/>
          </a:xfrm>
          <a:prstGeom prst="rect">
            <a:avLst/>
          </a:prstGeom>
          <a:noFill/>
          <a:ln>
            <a:noFill/>
          </a:ln>
        </p:spPr>
        <p:txBody>
          <a:bodyPr spcFirstLastPara="1" wrap="square" lIns="91425" tIns="45700" rIns="91425" bIns="45700" anchor="t" anchorCtr="0">
            <a:noAutofit/>
          </a:bodyPr>
          <a:lstStyle/>
          <a:p>
            <a:pPr marL="457200" marR="0" lvl="0" indent="-361950" algn="l" rtl="0">
              <a:lnSpc>
                <a:spcPct val="70000"/>
              </a:lnSpc>
              <a:spcBef>
                <a:spcPts val="600"/>
              </a:spcBef>
              <a:spcAft>
                <a:spcPts val="0"/>
              </a:spcAft>
              <a:buSzPts val="2100"/>
              <a:buFont typeface="Quattrocento Sans"/>
              <a:buChar char="●"/>
            </a:pPr>
            <a:r>
              <a:rPr lang="en-US" sz="2100">
                <a:latin typeface="Quattrocento Sans"/>
                <a:ea typeface="Quattrocento Sans"/>
                <a:cs typeface="Quattrocento Sans"/>
                <a:sym typeface="Quattrocento Sans"/>
              </a:rPr>
              <a:t>Understand what emotional engagement is and how it impacts student learning</a:t>
            </a:r>
            <a:endParaRPr sz="2100">
              <a:latin typeface="Quattrocento Sans"/>
              <a:ea typeface="Quattrocento Sans"/>
              <a:cs typeface="Quattrocento Sans"/>
              <a:sym typeface="Quattrocento Sans"/>
            </a:endParaRPr>
          </a:p>
          <a:p>
            <a:pPr marL="914400" marR="0" lvl="0" indent="0" algn="l" rtl="0">
              <a:lnSpc>
                <a:spcPct val="70000"/>
              </a:lnSpc>
              <a:spcBef>
                <a:spcPts val="600"/>
              </a:spcBef>
              <a:spcAft>
                <a:spcPts val="0"/>
              </a:spcAft>
              <a:buSzPts val="852"/>
              <a:buNone/>
            </a:pPr>
            <a:endParaRPr sz="2100">
              <a:latin typeface="Quattrocento Sans"/>
              <a:ea typeface="Quattrocento Sans"/>
              <a:cs typeface="Quattrocento Sans"/>
              <a:sym typeface="Quattrocento Sans"/>
            </a:endParaRPr>
          </a:p>
          <a:p>
            <a:pPr marL="457200" marR="0" lvl="0" indent="-361950" algn="l" rtl="0">
              <a:lnSpc>
                <a:spcPct val="70000"/>
              </a:lnSpc>
              <a:spcBef>
                <a:spcPts val="600"/>
              </a:spcBef>
              <a:spcAft>
                <a:spcPts val="0"/>
              </a:spcAft>
              <a:buSzPts val="2100"/>
              <a:buFont typeface="Quattrocento Sans"/>
              <a:buChar char="●"/>
            </a:pPr>
            <a:r>
              <a:rPr lang="en-US" sz="2100">
                <a:latin typeface="Quattrocento Sans"/>
                <a:ea typeface="Quattrocento Sans"/>
                <a:cs typeface="Quattrocento Sans"/>
                <a:sym typeface="Quattrocento Sans"/>
              </a:rPr>
              <a:t>Identify where emotional engagement connects to your instructional framework to move learning forward</a:t>
            </a:r>
            <a:endParaRPr sz="2100">
              <a:latin typeface="Quattrocento Sans"/>
              <a:ea typeface="Quattrocento Sans"/>
              <a:cs typeface="Quattrocento Sans"/>
              <a:sym typeface="Quattrocento Sans"/>
            </a:endParaRPr>
          </a:p>
          <a:p>
            <a:pPr marL="914400" marR="0" lvl="0" indent="0" algn="l" rtl="0">
              <a:lnSpc>
                <a:spcPct val="70000"/>
              </a:lnSpc>
              <a:spcBef>
                <a:spcPts val="600"/>
              </a:spcBef>
              <a:spcAft>
                <a:spcPts val="0"/>
              </a:spcAft>
              <a:buSzPts val="852"/>
              <a:buNone/>
            </a:pPr>
            <a:endParaRPr sz="2100">
              <a:latin typeface="Quattrocento Sans"/>
              <a:ea typeface="Quattrocento Sans"/>
              <a:cs typeface="Quattrocento Sans"/>
              <a:sym typeface="Quattrocento Sans"/>
            </a:endParaRPr>
          </a:p>
          <a:p>
            <a:pPr marL="457200" marR="0" lvl="0" indent="-361950" algn="l" rtl="0">
              <a:lnSpc>
                <a:spcPct val="70000"/>
              </a:lnSpc>
              <a:spcBef>
                <a:spcPts val="600"/>
              </a:spcBef>
              <a:spcAft>
                <a:spcPts val="0"/>
              </a:spcAft>
              <a:buSzPts val="2100"/>
              <a:buFont typeface="Quattrocento Sans"/>
              <a:buChar char="●"/>
            </a:pPr>
            <a:r>
              <a:rPr lang="en-US" sz="2100">
                <a:latin typeface="Quattrocento Sans"/>
                <a:ea typeface="Quattrocento Sans"/>
                <a:cs typeface="Quattrocento Sans"/>
                <a:sym typeface="Quattrocento Sans"/>
              </a:rPr>
              <a:t>Describe how to embed emotional engagement in your instructional practice</a:t>
            </a:r>
            <a:endParaRPr sz="2100">
              <a:latin typeface="Quattrocento Sans"/>
              <a:ea typeface="Quattrocento Sans"/>
              <a:cs typeface="Quattrocento Sans"/>
              <a:sym typeface="Quattrocento Sans"/>
            </a:endParaRPr>
          </a:p>
          <a:p>
            <a:pPr marL="0" marR="0" lvl="0" indent="0" algn="l" rtl="0">
              <a:lnSpc>
                <a:spcPct val="70000"/>
              </a:lnSpc>
              <a:spcBef>
                <a:spcPts val="600"/>
              </a:spcBef>
              <a:spcAft>
                <a:spcPts val="0"/>
              </a:spcAft>
              <a:buNone/>
            </a:pPr>
            <a:endParaRPr sz="2100">
              <a:latin typeface="Quattrocento Sans"/>
              <a:ea typeface="Quattrocento Sans"/>
              <a:cs typeface="Quattrocento Sans"/>
              <a:sym typeface="Quattrocento Sans"/>
            </a:endParaRPr>
          </a:p>
          <a:p>
            <a:pPr marL="457200" marR="0" lvl="0" indent="-361950" algn="l" rtl="0">
              <a:lnSpc>
                <a:spcPct val="70000"/>
              </a:lnSpc>
              <a:spcBef>
                <a:spcPts val="600"/>
              </a:spcBef>
              <a:spcAft>
                <a:spcPts val="0"/>
              </a:spcAft>
              <a:buSzPts val="2100"/>
              <a:buFont typeface="Quattrocento Sans"/>
              <a:buChar char="●"/>
            </a:pPr>
            <a:r>
              <a:rPr lang="en-US" sz="2100">
                <a:latin typeface="Quattrocento Sans"/>
                <a:ea typeface="Quattrocento Sans"/>
                <a:cs typeface="Quattrocento Sans"/>
                <a:sym typeface="Quattrocento Sans"/>
              </a:rPr>
              <a:t>Understand the key considerations for teachers/administrators to engage in student growth conversations focused on emotional engagement  </a:t>
            </a:r>
            <a:endParaRPr sz="2100">
              <a:latin typeface="Quattrocento Sans"/>
              <a:ea typeface="Quattrocento Sans"/>
              <a:cs typeface="Quattrocento Sans"/>
              <a:sym typeface="Quattrocento Sans"/>
            </a:endParaRPr>
          </a:p>
          <a:p>
            <a:pPr marL="457200" marR="0" lvl="0" indent="0" algn="l" rtl="0">
              <a:lnSpc>
                <a:spcPct val="70000"/>
              </a:lnSpc>
              <a:spcBef>
                <a:spcPts val="600"/>
              </a:spcBef>
              <a:spcAft>
                <a:spcPts val="0"/>
              </a:spcAft>
              <a:buSzPts val="852"/>
              <a:buNone/>
            </a:pPr>
            <a:endParaRPr sz="2100">
              <a:latin typeface="Quattrocento Sans"/>
              <a:ea typeface="Quattrocento Sans"/>
              <a:cs typeface="Quattrocento Sans"/>
              <a:sym typeface="Quattrocento Sans"/>
            </a:endParaRPr>
          </a:p>
          <a:p>
            <a:pPr marL="514350" marR="0" lvl="0" indent="-266065" algn="l" rtl="0">
              <a:lnSpc>
                <a:spcPct val="70000"/>
              </a:lnSpc>
              <a:spcBef>
                <a:spcPts val="600"/>
              </a:spcBef>
              <a:spcAft>
                <a:spcPts val="0"/>
              </a:spcAft>
              <a:buClr>
                <a:schemeClr val="dk1"/>
              </a:buClr>
              <a:buSzPts val="2170"/>
              <a:buFont typeface="Noto Sans Symbols"/>
              <a:buNone/>
            </a:pPr>
            <a:endParaRPr sz="2100" i="0" u="none" strike="noStrike" cap="none">
              <a:solidFill>
                <a:schemeClr val="dk1"/>
              </a:solidFill>
              <a:latin typeface="Quattrocento Sans"/>
              <a:ea typeface="Quattrocento Sans"/>
              <a:cs typeface="Quattrocento Sans"/>
              <a:sym typeface="Quattrocento Sans"/>
            </a:endParaRPr>
          </a:p>
        </p:txBody>
      </p:sp>
      <p:pic>
        <p:nvPicPr>
          <p:cNvPr id="394" name="Google Shape;394;p50" descr="Light bulb on green grass"/>
          <p:cNvPicPr preferRelativeResize="0"/>
          <p:nvPr/>
        </p:nvPicPr>
        <p:blipFill rotWithShape="1">
          <a:blip r:embed="rId3">
            <a:alphaModFix/>
          </a:blip>
          <a:srcRect l="14644" r="2675" b="2"/>
          <a:stretch/>
        </p:blipFill>
        <p:spPr>
          <a:xfrm>
            <a:off x="6172200" y="1433726"/>
            <a:ext cx="5181599" cy="4575198"/>
          </a:xfrm>
          <a:prstGeom prst="rect">
            <a:avLst/>
          </a:prstGeom>
          <a:noFill/>
          <a:ln>
            <a:noFill/>
          </a:ln>
        </p:spPr>
      </p:pic>
      <p:sp>
        <p:nvSpPr>
          <p:cNvPr id="395" name="Google Shape;395;p5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4</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1"/>
          <p:cNvSpPr txBox="1">
            <a:spLocks noGrp="1"/>
          </p:cNvSpPr>
          <p:nvPr>
            <p:ph type="title"/>
          </p:nvPr>
        </p:nvSpPr>
        <p:spPr>
          <a:xfrm>
            <a:off x="838200" y="365125"/>
            <a:ext cx="10515600" cy="965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Activator</a:t>
            </a:r>
            <a:endParaRPr dirty="0"/>
          </a:p>
        </p:txBody>
      </p:sp>
      <p:sp>
        <p:nvSpPr>
          <p:cNvPr id="402" name="Google Shape;402;p51"/>
          <p:cNvSpPr txBox="1">
            <a:spLocks noGrp="1"/>
          </p:cNvSpPr>
          <p:nvPr>
            <p:ph type="body" idx="1"/>
          </p:nvPr>
        </p:nvSpPr>
        <p:spPr>
          <a:xfrm>
            <a:off x="838200" y="1330225"/>
            <a:ext cx="10515600" cy="4751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What is something important you remember learning? </a:t>
            </a:r>
            <a:endParaRPr/>
          </a:p>
          <a:p>
            <a:pPr marL="0" lvl="0" indent="0" algn="l" rtl="0">
              <a:spcBef>
                <a:spcPts val="1000"/>
              </a:spcBef>
              <a:spcAft>
                <a:spcPts val="0"/>
              </a:spcAft>
              <a:buNone/>
            </a:pPr>
            <a:r>
              <a:rPr lang="en-US"/>
              <a:t>How did you feel during that experience?</a:t>
            </a:r>
            <a:endParaRPr/>
          </a:p>
        </p:txBody>
      </p:sp>
      <p:sp>
        <p:nvSpPr>
          <p:cNvPr id="403" name="Google Shape;403;p5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5</a:t>
            </a:fld>
            <a:endParaRPr/>
          </a:p>
        </p:txBody>
      </p:sp>
      <p:pic>
        <p:nvPicPr>
          <p:cNvPr id="404" name="Google Shape;404;p51" descr="Students sitting together in a classroom"/>
          <p:cNvPicPr preferRelativeResize="0"/>
          <p:nvPr/>
        </p:nvPicPr>
        <p:blipFill>
          <a:blip r:embed="rId3">
            <a:alphaModFix/>
          </a:blip>
          <a:stretch>
            <a:fillRect/>
          </a:stretch>
        </p:blipFill>
        <p:spPr>
          <a:xfrm>
            <a:off x="7611401" y="2419112"/>
            <a:ext cx="3096550" cy="2401175"/>
          </a:xfrm>
          <a:prstGeom prst="rect">
            <a:avLst/>
          </a:prstGeom>
          <a:noFill/>
          <a:ln>
            <a:noFill/>
          </a:ln>
        </p:spPr>
      </p:pic>
      <p:pic>
        <p:nvPicPr>
          <p:cNvPr id="405" name="Google Shape;405;p51" descr="Students participating in a science experiment "/>
          <p:cNvPicPr preferRelativeResize="0"/>
          <p:nvPr/>
        </p:nvPicPr>
        <p:blipFill>
          <a:blip r:embed="rId4">
            <a:alphaModFix/>
          </a:blip>
          <a:stretch>
            <a:fillRect/>
          </a:stretch>
        </p:blipFill>
        <p:spPr>
          <a:xfrm>
            <a:off x="4623853" y="4123983"/>
            <a:ext cx="2448701" cy="2522075"/>
          </a:xfrm>
          <a:prstGeom prst="rect">
            <a:avLst/>
          </a:prstGeom>
          <a:noFill/>
          <a:ln>
            <a:noFill/>
          </a:ln>
        </p:spPr>
      </p:pic>
      <p:pic>
        <p:nvPicPr>
          <p:cNvPr id="5" name="Picture 4" descr="Father teaching son to ride bike">
            <a:extLst>
              <a:ext uri="{FF2B5EF4-FFF2-40B4-BE49-F238E27FC236}">
                <a16:creationId xmlns:a16="http://schemas.microsoft.com/office/drawing/2014/main" id="{D46088FC-9ABF-4EBD-89B3-B7C4B55E0037}"/>
              </a:ext>
            </a:extLst>
          </p:cNvPr>
          <p:cNvPicPr>
            <a:picLocks noChangeAspect="1"/>
          </p:cNvPicPr>
          <p:nvPr/>
        </p:nvPicPr>
        <p:blipFill>
          <a:blip r:embed="rId5"/>
          <a:stretch>
            <a:fillRect/>
          </a:stretch>
        </p:blipFill>
        <p:spPr>
          <a:xfrm>
            <a:off x="732496" y="2778986"/>
            <a:ext cx="3093252" cy="20413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2"/>
          <p:cNvSpPr txBox="1">
            <a:spLocks noGrp="1"/>
          </p:cNvSpPr>
          <p:nvPr>
            <p:ph type="body" idx="1"/>
          </p:nvPr>
        </p:nvSpPr>
        <p:spPr>
          <a:xfrm>
            <a:off x="838200" y="1690825"/>
            <a:ext cx="10515600" cy="4390500"/>
          </a:xfrm>
          <a:prstGeom prst="rect">
            <a:avLst/>
          </a:prstGeom>
        </p:spPr>
        <p:txBody>
          <a:bodyPr spcFirstLastPara="1" wrap="square" lIns="91425" tIns="45700" rIns="91425" bIns="45700" anchor="t" anchorCtr="0">
            <a:normAutofit fontScale="25000" lnSpcReduction="20000"/>
          </a:bodyPr>
          <a:lstStyle/>
          <a:p>
            <a:pPr marL="0" lvl="0" indent="0" algn="l" rtl="0">
              <a:lnSpc>
                <a:spcPct val="115000"/>
              </a:lnSpc>
              <a:spcBef>
                <a:spcPts val="0"/>
              </a:spcBef>
              <a:spcAft>
                <a:spcPts val="0"/>
              </a:spcAft>
              <a:buNone/>
            </a:pPr>
            <a:endParaRPr sz="7357" b="1" u="sng">
              <a:solidFill>
                <a:srgbClr val="000000"/>
              </a:solidFill>
              <a:highlight>
                <a:srgbClr val="FFFFFF"/>
              </a:highlight>
            </a:endParaRPr>
          </a:p>
          <a:p>
            <a:pPr marL="0" lvl="0" indent="0" algn="l" rtl="0">
              <a:lnSpc>
                <a:spcPct val="115000"/>
              </a:lnSpc>
              <a:spcBef>
                <a:spcPts val="0"/>
              </a:spcBef>
              <a:spcAft>
                <a:spcPts val="0"/>
              </a:spcAft>
              <a:buNone/>
            </a:pPr>
            <a:r>
              <a:rPr lang="en-US" sz="8000" b="1">
                <a:highlight>
                  <a:srgbClr val="FFFFFF"/>
                </a:highlight>
              </a:rPr>
              <a:t>“The research reveals two forms of student engagement: (1) the student's behaviors, emotions, and thought processes, and (2) the student's intellectual response to the challenge of the material.”</a:t>
            </a:r>
            <a:endParaRPr sz="7357" b="1" u="sng">
              <a:solidFill>
                <a:srgbClr val="000000"/>
              </a:solidFill>
              <a:highlight>
                <a:srgbClr val="FFFFFF"/>
              </a:highlight>
            </a:endParaRPr>
          </a:p>
          <a:p>
            <a:pPr marL="0" lvl="0" indent="0" algn="l" rtl="0">
              <a:lnSpc>
                <a:spcPct val="115000"/>
              </a:lnSpc>
              <a:spcBef>
                <a:spcPts val="0"/>
              </a:spcBef>
              <a:spcAft>
                <a:spcPts val="0"/>
              </a:spcAft>
              <a:buNone/>
            </a:pPr>
            <a:endParaRPr sz="7357" b="1" u="sng">
              <a:solidFill>
                <a:srgbClr val="000000"/>
              </a:solidFill>
              <a:highlight>
                <a:srgbClr val="FFFFFF"/>
              </a:highlight>
            </a:endParaRPr>
          </a:p>
          <a:p>
            <a:pPr marL="0" lvl="0" indent="0" algn="ctr" rtl="0">
              <a:lnSpc>
                <a:spcPct val="115000"/>
              </a:lnSpc>
              <a:spcBef>
                <a:spcPts val="0"/>
              </a:spcBef>
              <a:spcAft>
                <a:spcPts val="0"/>
              </a:spcAft>
              <a:buNone/>
            </a:pPr>
            <a:r>
              <a:rPr lang="en-US" sz="8000" b="1">
                <a:highlight>
                  <a:srgbClr val="FFFFFF"/>
                </a:highlight>
              </a:rPr>
              <a:t>“</a:t>
            </a:r>
            <a:r>
              <a:rPr lang="en-US" sz="8000" b="1" i="1">
                <a:highlight>
                  <a:srgbClr val="FFFFFF"/>
                </a:highlight>
              </a:rPr>
              <a:t>Many students know how to "play school": Be quiet in class, take notes when anything is written on the board, smile, and nod now and then. The engagement illusion can also exist when students appear diligent and on task by quietly working on a digital device, but the human interaction that is essential to learning might be so minimal that it disengages the student from active learning</a:t>
            </a:r>
            <a:r>
              <a:rPr lang="en-US" sz="8000" b="1">
                <a:highlight>
                  <a:srgbClr val="FFFFFF"/>
                </a:highlight>
              </a:rPr>
              <a:t>.” </a:t>
            </a:r>
            <a:r>
              <a:rPr lang="en-US" sz="6400" b="1">
                <a:highlight>
                  <a:srgbClr val="FFFFFF"/>
                </a:highlight>
              </a:rPr>
              <a:t>(Turkle, 2016)</a:t>
            </a:r>
            <a:r>
              <a:rPr lang="en-US" sz="7600" b="1">
                <a:highlight>
                  <a:srgbClr val="FFFFFF"/>
                </a:highlight>
              </a:rPr>
              <a:t> </a:t>
            </a:r>
            <a:endParaRPr sz="7600" b="1">
              <a:highlight>
                <a:srgbClr val="FFFFFF"/>
              </a:highlight>
            </a:endParaRPr>
          </a:p>
          <a:p>
            <a:pPr marL="0" lvl="0" indent="0" algn="l" rtl="0">
              <a:lnSpc>
                <a:spcPct val="115000"/>
              </a:lnSpc>
              <a:spcBef>
                <a:spcPts val="0"/>
              </a:spcBef>
              <a:spcAft>
                <a:spcPts val="0"/>
              </a:spcAft>
              <a:buNone/>
            </a:pPr>
            <a:endParaRPr sz="5900" b="1">
              <a:highlight>
                <a:srgbClr val="FFFFFF"/>
              </a:highlight>
            </a:endParaRPr>
          </a:p>
          <a:p>
            <a:pPr marL="0" lvl="0" indent="0" algn="ctr" rtl="0">
              <a:lnSpc>
                <a:spcPct val="115000"/>
              </a:lnSpc>
              <a:spcBef>
                <a:spcPts val="0"/>
              </a:spcBef>
              <a:spcAft>
                <a:spcPts val="0"/>
              </a:spcAft>
              <a:buNone/>
            </a:pPr>
            <a:r>
              <a:rPr lang="en-US" sz="8000" b="1" i="1">
                <a:solidFill>
                  <a:srgbClr val="000000"/>
                </a:solidFill>
                <a:highlight>
                  <a:srgbClr val="FFFFFF"/>
                </a:highlight>
              </a:rPr>
              <a:t>“Student engagement is ‘the energy and effort that students employ within their learning community, observable via any number of behavioral, cognitive, or affective indicators across a continuum.”</a:t>
            </a:r>
            <a:r>
              <a:rPr lang="en-US" sz="7600" b="1" i="1">
                <a:solidFill>
                  <a:srgbClr val="000000"/>
                </a:solidFill>
                <a:highlight>
                  <a:srgbClr val="FFFFFF"/>
                </a:highlight>
              </a:rPr>
              <a:t>           </a:t>
            </a:r>
            <a:r>
              <a:rPr lang="en-US" sz="6400">
                <a:solidFill>
                  <a:srgbClr val="000000"/>
                </a:solidFill>
                <a:highlight>
                  <a:srgbClr val="FFFFFF"/>
                </a:highlight>
              </a:rPr>
              <a:t>(Bond et al., 2020, p. 3). </a:t>
            </a:r>
            <a:endParaRPr sz="6400">
              <a:solidFill>
                <a:srgbClr val="000000"/>
              </a:solidFill>
              <a:highlight>
                <a:srgbClr val="FFFFFF"/>
              </a:highlight>
            </a:endParaRPr>
          </a:p>
          <a:p>
            <a:pPr marL="0" lvl="0" indent="0" algn="l" rtl="0">
              <a:lnSpc>
                <a:spcPct val="115000"/>
              </a:lnSpc>
              <a:spcBef>
                <a:spcPts val="0"/>
              </a:spcBef>
              <a:spcAft>
                <a:spcPts val="0"/>
              </a:spcAft>
              <a:buNone/>
            </a:pPr>
            <a:endParaRPr sz="5200">
              <a:solidFill>
                <a:srgbClr val="000000"/>
              </a:solidFill>
              <a:highlight>
                <a:srgbClr val="FFFFFF"/>
              </a:highlight>
            </a:endParaRPr>
          </a:p>
          <a:p>
            <a:pPr marL="0" lvl="0" indent="0" algn="l" rtl="0">
              <a:spcBef>
                <a:spcPts val="1000"/>
              </a:spcBef>
              <a:spcAft>
                <a:spcPts val="0"/>
              </a:spcAft>
              <a:buNone/>
            </a:pPr>
            <a:endParaRPr sz="5600"/>
          </a:p>
        </p:txBody>
      </p:sp>
      <p:sp>
        <p:nvSpPr>
          <p:cNvPr id="412" name="Google Shape;412;p5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6</a:t>
            </a:fld>
            <a:endParaRPr/>
          </a:p>
        </p:txBody>
      </p:sp>
      <p:sp>
        <p:nvSpPr>
          <p:cNvPr id="413" name="Google Shape;413;p5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489" u="sng"/>
              <a:t>“The Engagement Illusion” </a:t>
            </a:r>
            <a:endParaRPr sz="4489" u="sng"/>
          </a:p>
          <a:p>
            <a:pPr marL="0" lvl="0" indent="0" algn="ctr" rtl="0">
              <a:spcBef>
                <a:spcPts val="0"/>
              </a:spcBef>
              <a:spcAft>
                <a:spcPts val="0"/>
              </a:spcAft>
              <a:buSzPts val="990"/>
              <a:buNone/>
            </a:pPr>
            <a:endParaRPr sz="2129" u="sng"/>
          </a:p>
          <a:p>
            <a:pPr marL="0" lvl="0" indent="0" algn="ctr" rtl="0">
              <a:spcBef>
                <a:spcPts val="0"/>
              </a:spcBef>
              <a:spcAft>
                <a:spcPts val="0"/>
              </a:spcAft>
              <a:buSzPts val="990"/>
              <a:buNone/>
            </a:pPr>
            <a:r>
              <a:rPr lang="en-US" sz="2029"/>
              <a:t>Neil Gupta/Douglas B. Reeves</a:t>
            </a:r>
            <a:endParaRPr sz="2029"/>
          </a:p>
          <a:p>
            <a:pPr marL="0" lvl="0" indent="0" algn="ctr" rtl="0">
              <a:spcBef>
                <a:spcPts val="0"/>
              </a:spcBef>
              <a:spcAft>
                <a:spcPts val="0"/>
              </a:spcAft>
              <a:buSzPts val="990"/>
              <a:buNone/>
            </a:pPr>
            <a:endParaRPr sz="960"/>
          </a:p>
          <a:p>
            <a:pPr marL="0" lvl="0" indent="0" algn="ctr" rtl="0">
              <a:lnSpc>
                <a:spcPct val="115000"/>
              </a:lnSpc>
              <a:spcBef>
                <a:spcPts val="0"/>
              </a:spcBef>
              <a:spcAft>
                <a:spcPts val="0"/>
              </a:spcAft>
              <a:buSzPts val="990"/>
              <a:buNone/>
            </a:pPr>
            <a:endParaRPr sz="100" b="1">
              <a:solidFill>
                <a:srgbClr val="0000FF"/>
              </a:solidFill>
              <a:highlight>
                <a:srgbClr val="FFFFFF"/>
              </a:highlight>
            </a:endParaRPr>
          </a:p>
          <a:p>
            <a:pPr marL="0" lvl="0" indent="0" algn="l" rtl="0">
              <a:spcBef>
                <a:spcPts val="0"/>
              </a:spcBef>
              <a:spcAft>
                <a:spcPts val="0"/>
              </a:spcAft>
              <a:buSzPts val="990"/>
              <a:buNone/>
            </a:pPr>
            <a:endParaRPr sz="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Emotional Engagement</a:t>
            </a:r>
            <a:endParaRPr dirty="0"/>
          </a:p>
        </p:txBody>
      </p:sp>
      <p:sp>
        <p:nvSpPr>
          <p:cNvPr id="420" name="Google Shape;420;p5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7</a:t>
            </a:fld>
            <a:endParaRPr/>
          </a:p>
        </p:txBody>
      </p:sp>
      <p:pic>
        <p:nvPicPr>
          <p:cNvPr id="3" name="Graphic 2" descr="Right Brain with solid fill">
            <a:extLst>
              <a:ext uri="{FF2B5EF4-FFF2-40B4-BE49-F238E27FC236}">
                <a16:creationId xmlns:a16="http://schemas.microsoft.com/office/drawing/2014/main" id="{BEA0E7B8-8977-48CA-A994-F72F3756C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0947" y="570706"/>
            <a:ext cx="914400" cy="914400"/>
          </a:xfrm>
          <a:prstGeom prst="rect">
            <a:avLst/>
          </a:prstGeom>
        </p:spPr>
      </p:pic>
      <p:graphicFrame>
        <p:nvGraphicFramePr>
          <p:cNvPr id="422" name="Google Shape;419;p53" descr="Emotional Engagement">
            <a:extLst>
              <a:ext uri="{FF2B5EF4-FFF2-40B4-BE49-F238E27FC236}">
                <a16:creationId xmlns:a16="http://schemas.microsoft.com/office/drawing/2014/main" id="{5AEF3512-56B4-70CD-01F7-497AAB1312DF}"/>
              </a:ext>
            </a:extLst>
          </p:cNvPr>
          <p:cNvGraphicFramePr/>
          <p:nvPr>
            <p:extLst>
              <p:ext uri="{D42A27DB-BD31-4B8C-83A1-F6EECF244321}">
                <p14:modId xmlns:p14="http://schemas.microsoft.com/office/powerpoint/2010/main" val="1859508745"/>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4"/>
          <p:cNvSpPr txBox="1">
            <a:spLocks noGrp="1"/>
          </p:cNvSpPr>
          <p:nvPr>
            <p:ph type="title"/>
          </p:nvPr>
        </p:nvSpPr>
        <p:spPr>
          <a:xfrm>
            <a:off x="500950" y="327825"/>
            <a:ext cx="10934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Culturally Responsive Education in the Classroom:  </a:t>
            </a:r>
            <a:r>
              <a:rPr lang="en-US" sz="3477"/>
              <a:t>An Equity Framework for Pedagogy</a:t>
            </a:r>
            <a:endParaRPr sz="3477"/>
          </a:p>
        </p:txBody>
      </p:sp>
      <p:sp>
        <p:nvSpPr>
          <p:cNvPr id="427" name="Google Shape;427;p54"/>
          <p:cNvSpPr txBox="1">
            <a:spLocks noGrp="1"/>
          </p:cNvSpPr>
          <p:nvPr>
            <p:ph type="body" idx="1"/>
          </p:nvPr>
        </p:nvSpPr>
        <p:spPr>
          <a:xfrm>
            <a:off x="838200" y="1825625"/>
            <a:ext cx="5257800" cy="3944110"/>
          </a:xfrm>
          <a:prstGeom prst="rect">
            <a:avLst/>
          </a:prstGeom>
          <a:solidFill>
            <a:schemeClr val="accent4"/>
          </a:solidFill>
        </p:spPr>
        <p:txBody>
          <a:bodyPr spcFirstLastPara="1" wrap="square" lIns="91425" tIns="45700" rIns="91425" bIns="45700" anchor="t" anchorCtr="0">
            <a:normAutofit/>
          </a:bodyPr>
          <a:lstStyle/>
          <a:p>
            <a:pPr marL="0" lvl="0" indent="0" algn="ctr" rtl="0">
              <a:spcBef>
                <a:spcPts val="1000"/>
              </a:spcBef>
              <a:spcAft>
                <a:spcPts val="0"/>
              </a:spcAft>
              <a:buNone/>
            </a:pPr>
            <a:r>
              <a:rPr lang="en-US" sz="2400"/>
              <a:t>“</a:t>
            </a:r>
            <a:r>
              <a:rPr lang="en-US" sz="2400" i="1"/>
              <a:t>Affective engagement can be thought of as the emotional investments that students make in their learning in ways that yield greater care on their part regarding outcomes and, thus, a greater likelihood for sustained interest in the learning beyond the assessments given by teachers</a:t>
            </a:r>
            <a:r>
              <a:rPr lang="en-US" sz="2400"/>
              <a:t>.”  </a:t>
            </a:r>
            <a:endParaRPr sz="2400"/>
          </a:p>
          <a:p>
            <a:pPr marL="0" lvl="0" indent="0" algn="ctr" rtl="0">
              <a:spcBef>
                <a:spcPts val="1000"/>
              </a:spcBef>
              <a:spcAft>
                <a:spcPts val="0"/>
              </a:spcAft>
              <a:buNone/>
            </a:pPr>
            <a:r>
              <a:rPr lang="en-US" sz="2000"/>
              <a:t>Dr. Adeyemi Stembridge p. 72</a:t>
            </a:r>
            <a:endParaRPr sz="2000"/>
          </a:p>
          <a:p>
            <a:pPr marL="0" lvl="0" indent="0" algn="ctr" rtl="0">
              <a:spcBef>
                <a:spcPts val="1000"/>
              </a:spcBef>
              <a:spcAft>
                <a:spcPts val="0"/>
              </a:spcAft>
              <a:buNone/>
            </a:pPr>
            <a:endParaRPr sz="2000"/>
          </a:p>
          <a:p>
            <a:pPr marL="0" lvl="0" indent="0" algn="ctr" rtl="0">
              <a:spcBef>
                <a:spcPts val="1000"/>
              </a:spcBef>
              <a:spcAft>
                <a:spcPts val="0"/>
              </a:spcAft>
              <a:buNone/>
            </a:pPr>
            <a:endParaRPr sz="2000"/>
          </a:p>
        </p:txBody>
      </p:sp>
      <p:sp>
        <p:nvSpPr>
          <p:cNvPr id="428" name="Google Shape;428;p54"/>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8</a:t>
            </a:fld>
            <a:endParaRPr/>
          </a:p>
        </p:txBody>
      </p:sp>
      <p:sp>
        <p:nvSpPr>
          <p:cNvPr id="3" name="TextBox 2">
            <a:extLst>
              <a:ext uri="{FF2B5EF4-FFF2-40B4-BE49-F238E27FC236}">
                <a16:creationId xmlns:a16="http://schemas.microsoft.com/office/drawing/2014/main" id="{E87DF655-0274-40F9-BD7D-BEF870874AE4}"/>
              </a:ext>
            </a:extLst>
          </p:cNvPr>
          <p:cNvSpPr txBox="1"/>
          <p:nvPr/>
        </p:nvSpPr>
        <p:spPr>
          <a:xfrm>
            <a:off x="6748529" y="4341847"/>
            <a:ext cx="495836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000" b="1">
                <a:solidFill>
                  <a:srgbClr val="0070C0"/>
                </a:solidFill>
              </a:rPr>
              <a:t>What connections can you make to</a:t>
            </a:r>
            <a:r>
              <a:rPr lang="en-US" sz="2000">
                <a:solidFill>
                  <a:srgbClr val="000000"/>
                </a:solidFill>
              </a:rPr>
              <a:t>:</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2000">
                <a:solidFill>
                  <a:srgbClr val="000000"/>
                </a:solidFill>
              </a:rPr>
              <a:t>Something that you already</a:t>
            </a:r>
            <a:r>
              <a:rPr lang="en-US" sz="2000" b="1">
                <a:solidFill>
                  <a:srgbClr val="000000"/>
                </a:solidFill>
              </a:rPr>
              <a:t> “knew”</a:t>
            </a:r>
            <a:r>
              <a:rPr lang="en-US" sz="2000">
                <a:solidFill>
                  <a:srgbClr val="000000"/>
                </a:solidFill>
              </a:rPr>
              <a:t> or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2000">
                <a:solidFill>
                  <a:srgbClr val="000000"/>
                </a:solidFill>
              </a:rPr>
              <a:t>Something that is </a:t>
            </a:r>
            <a:r>
              <a:rPr lang="en-US" sz="2000" b="1">
                <a:solidFill>
                  <a:srgbClr val="000000"/>
                </a:solidFill>
              </a:rPr>
              <a:t>“new”</a:t>
            </a:r>
            <a:r>
              <a:rPr lang="en-US" sz="2000">
                <a:solidFill>
                  <a:srgbClr val="000000"/>
                </a:solidFill>
              </a:rPr>
              <a:t> for you or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2000"/>
              <a:t>Something that </a:t>
            </a:r>
            <a:r>
              <a:rPr lang="en-US" sz="2000" b="1">
                <a:solidFill>
                  <a:srgbClr val="000000"/>
                </a:solidFill>
              </a:rPr>
              <a:t>“renews” </a:t>
            </a:r>
            <a:r>
              <a:rPr lang="en-US" sz="2000">
                <a:solidFill>
                  <a:srgbClr val="000000"/>
                </a:solidFill>
              </a:rPr>
              <a:t>a previous experience or belief</a:t>
            </a:r>
          </a:p>
        </p:txBody>
      </p:sp>
      <p:pic>
        <p:nvPicPr>
          <p:cNvPr id="1028" name="Picture 4" descr="Culturally Responsive Education in the Classroom: An Equity Framework for  Pedagogy: Stembridge, Adeyemi: 9781138339453: Amazon.com: Books">
            <a:extLst>
              <a:ext uri="{FF2B5EF4-FFF2-40B4-BE49-F238E27FC236}">
                <a16:creationId xmlns:a16="http://schemas.microsoft.com/office/drawing/2014/main" id="{CDF824ED-8E5C-44F4-97BD-2A0545BF3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657" y="1700545"/>
            <a:ext cx="1585913" cy="2376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Planning with Equity in Mind</a:t>
            </a:r>
            <a:endParaRPr/>
          </a:p>
        </p:txBody>
      </p:sp>
      <p:sp>
        <p:nvSpPr>
          <p:cNvPr id="435" name="Google Shape;435;p55"/>
          <p:cNvSpPr txBox="1">
            <a:spLocks noGrp="1"/>
          </p:cNvSpPr>
          <p:nvPr>
            <p:ph type="body" idx="1"/>
          </p:nvPr>
        </p:nvSpPr>
        <p:spPr>
          <a:xfrm>
            <a:off x="231551" y="1413175"/>
            <a:ext cx="7720690" cy="403165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Question One:  What do I want students to 				understand?</a:t>
            </a:r>
            <a:endParaRPr/>
          </a:p>
          <a:p>
            <a:pPr marL="0" lvl="0" indent="0" algn="l" rtl="0">
              <a:spcBef>
                <a:spcPts val="1000"/>
              </a:spcBef>
              <a:spcAft>
                <a:spcPts val="0"/>
              </a:spcAft>
              <a:buNone/>
            </a:pPr>
            <a:r>
              <a:rPr lang="en-US" b="1">
                <a:solidFill>
                  <a:srgbClr val="0B5394"/>
                </a:solidFill>
              </a:rPr>
              <a:t>Question Two:  What do I want students to feel?</a:t>
            </a:r>
            <a:endParaRPr b="1">
              <a:solidFill>
                <a:srgbClr val="0B5394"/>
              </a:solidFill>
            </a:endParaRPr>
          </a:p>
          <a:p>
            <a:pPr marL="0" lvl="0" indent="0" algn="l" rtl="0">
              <a:spcBef>
                <a:spcPts val="1000"/>
              </a:spcBef>
              <a:spcAft>
                <a:spcPts val="0"/>
              </a:spcAft>
              <a:buNone/>
            </a:pPr>
            <a:r>
              <a:rPr lang="en-US"/>
              <a:t>Question Three:  What are the targets for rigor?</a:t>
            </a:r>
            <a:endParaRPr/>
          </a:p>
          <a:p>
            <a:pPr marL="0" lvl="0" indent="0" algn="l" rtl="0">
              <a:spcBef>
                <a:spcPts val="1000"/>
              </a:spcBef>
              <a:spcAft>
                <a:spcPts val="0"/>
              </a:spcAft>
              <a:buNone/>
            </a:pPr>
            <a:r>
              <a:rPr lang="en-US" b="1">
                <a:solidFill>
                  <a:srgbClr val="1C4587"/>
                </a:solidFill>
              </a:rPr>
              <a:t>Question Four:  What are the indicators of 				engagement?</a:t>
            </a:r>
            <a:endParaRPr b="1">
              <a:solidFill>
                <a:srgbClr val="1C4587"/>
              </a:solidFill>
            </a:endParaRPr>
          </a:p>
          <a:p>
            <a:pPr marL="0" lvl="0" indent="0" algn="l" rtl="0">
              <a:spcBef>
                <a:spcPts val="1000"/>
              </a:spcBef>
              <a:spcAft>
                <a:spcPts val="0"/>
              </a:spcAft>
              <a:buNone/>
            </a:pPr>
            <a:r>
              <a:rPr lang="en-US"/>
              <a:t>Question Five:  What are the opportunities to be 			responsive?  </a:t>
            </a:r>
            <a:endParaRPr/>
          </a:p>
        </p:txBody>
      </p:sp>
      <p:sp>
        <p:nvSpPr>
          <p:cNvPr id="436" name="Google Shape;436;p5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9</a:t>
            </a:fld>
            <a:endParaRPr/>
          </a:p>
        </p:txBody>
      </p:sp>
      <p:sp>
        <p:nvSpPr>
          <p:cNvPr id="437" name="Google Shape;437;p55"/>
          <p:cNvSpPr txBox="1"/>
          <p:nvPr/>
        </p:nvSpPr>
        <p:spPr>
          <a:xfrm>
            <a:off x="990606" y="5444825"/>
            <a:ext cx="10584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Quattrocento Sans"/>
                <a:ea typeface="Quattrocento Sans"/>
                <a:cs typeface="Quattrocento Sans"/>
                <a:sym typeface="Quattrocento Sans"/>
              </a:rPr>
              <a:t>Dr. Adeyemi Stembridge, </a:t>
            </a:r>
            <a:r>
              <a:rPr lang="en-US" sz="1600" i="1">
                <a:latin typeface="Quattrocento Sans"/>
                <a:ea typeface="Quattrocento Sans"/>
                <a:cs typeface="Quattrocento Sans"/>
                <a:sym typeface="Quattrocento Sans"/>
              </a:rPr>
              <a:t>Culturally Responsive Education in the Classroom</a:t>
            </a:r>
            <a:endParaRPr sz="1600">
              <a:latin typeface="Quattrocento Sans"/>
              <a:ea typeface="Quattrocento Sans"/>
              <a:cs typeface="Quattrocento Sans"/>
              <a:sym typeface="Quattrocento Sans"/>
            </a:endParaRPr>
          </a:p>
        </p:txBody>
      </p:sp>
      <p:pic>
        <p:nvPicPr>
          <p:cNvPr id="3" name="Picture 2" descr="Teacher and students in laboratory">
            <a:extLst>
              <a:ext uri="{FF2B5EF4-FFF2-40B4-BE49-F238E27FC236}">
                <a16:creationId xmlns:a16="http://schemas.microsoft.com/office/drawing/2014/main" id="{1526B3DD-704B-4066-A2AB-EEE413FE45EC}"/>
              </a:ext>
            </a:extLst>
          </p:cNvPr>
          <p:cNvPicPr>
            <a:picLocks noChangeAspect="1"/>
          </p:cNvPicPr>
          <p:nvPr/>
        </p:nvPicPr>
        <p:blipFill>
          <a:blip r:embed="rId3"/>
          <a:stretch>
            <a:fillRect/>
          </a:stretch>
        </p:blipFill>
        <p:spPr>
          <a:xfrm>
            <a:off x="8017173" y="1949226"/>
            <a:ext cx="3921617" cy="2614411"/>
          </a:xfrm>
          <a:prstGeom prst="rect">
            <a:avLst/>
          </a:prstGeom>
        </p:spPr>
      </p:pic>
    </p:spTree>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9" ma:contentTypeDescription="Create a new document." ma:contentTypeScope="" ma:versionID="666ea46216e53a2a117818f0063685c7">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0551df59192155843c3fad17ab41b8df"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5be8bb1-7551-4f0e-824e-4130dbefed9f">
      <UserInfo>
        <DisplayName>Sue Anderson</DisplayName>
        <AccountId>12</AccountId>
        <AccountType/>
      </UserInfo>
      <UserInfo>
        <DisplayName>Taylor Kidder-Morrill</DisplayName>
        <AccountId>17</AccountId>
        <AccountType/>
      </UserInfo>
      <UserInfo>
        <DisplayName>Katie Taylor</DisplayName>
        <AccountId>13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4BB63A-B775-4115-BDE4-2BDC59A2B63C}">
  <ds:schemaRefs>
    <ds:schemaRef ds:uri="85be8bb1-7551-4f0e-824e-4130dbefed9f"/>
    <ds:schemaRef ds:uri="bf9ae3ca-b481-4d42-bb8b-c12cb787da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9B065B-B304-4597-BDFB-601A562E29FF}">
  <ds:schemaRefs>
    <ds:schemaRef ds:uri="http://www.w3.org/XML/1998/namespace"/>
    <ds:schemaRef ds:uri="http://purl.org/dc/terms/"/>
    <ds:schemaRef ds:uri="http://schemas.microsoft.com/office/2006/documentManagement/types"/>
    <ds:schemaRef ds:uri="http://purl.org/dc/dcmitype/"/>
    <ds:schemaRef ds:uri="85be8bb1-7551-4f0e-824e-4130dbefed9f"/>
    <ds:schemaRef ds:uri="bf9ae3ca-b481-4d42-bb8b-c12cb787da43"/>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A478EEB-FB9A-41E1-A0B8-C386FE171C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1102</TotalTime>
  <Words>3274</Words>
  <Application>Microsoft Office PowerPoint</Application>
  <PresentationFormat>Widescreen</PresentationFormat>
  <Paragraphs>299</Paragraphs>
  <Slides>18</Slides>
  <Notes>17</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18</vt:i4>
      </vt:variant>
    </vt:vector>
  </HeadingPairs>
  <TitlesOfParts>
    <vt:vector size="27" baseType="lpstr">
      <vt:lpstr>Arial</vt:lpstr>
      <vt:lpstr>Calibri</vt:lpstr>
      <vt:lpstr>Noto Sans Symbols</vt:lpstr>
      <vt:lpstr>Quattrocento Sans</vt:lpstr>
      <vt:lpstr>Segoe UI</vt:lpstr>
      <vt:lpstr>Title Slides</vt:lpstr>
      <vt:lpstr>Content Slides</vt:lpstr>
      <vt:lpstr>Content Slides</vt:lpstr>
      <vt:lpstr>Office Theme</vt:lpstr>
      <vt:lpstr>SGG Module 5 –  Emotional Engagement</vt:lpstr>
      <vt:lpstr>SGG Module Map</vt:lpstr>
      <vt:lpstr>Facilitator Outline </vt:lpstr>
      <vt:lpstr>Learning Targets</vt:lpstr>
      <vt:lpstr>Activator</vt:lpstr>
      <vt:lpstr>“The Engagement Illusion”   Neil Gupta/Douglas B. Reeves   </vt:lpstr>
      <vt:lpstr>Emotional Engagement</vt:lpstr>
      <vt:lpstr>Culturally Responsive Education in the Classroom:  An Equity Framework for Pedagogy</vt:lpstr>
      <vt:lpstr>Planning with Equity in Mind</vt:lpstr>
      <vt:lpstr>Unpacking Emotional Engagement</vt:lpstr>
      <vt:lpstr>Read and Reflect</vt:lpstr>
      <vt:lpstr>Embedding Emotional Engagement in Instructional Practice</vt:lpstr>
      <vt:lpstr> Connections: Instructional Frameworks  Where does emotional engagement live within your  instructional framework?</vt:lpstr>
      <vt:lpstr>  Key Considerations: Emotional Engagement  </vt:lpstr>
      <vt:lpstr>Additional Readings and Resources</vt:lpstr>
      <vt:lpstr>Closure: Why We Teach</vt:lpstr>
      <vt:lpstr>The Code For Engagement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5 –  Emotional Engagement</dc:title>
  <dc:creator>Katie Taylor</dc:creator>
  <cp:lastModifiedBy>Taylor Kidder-Morrill</cp:lastModifiedBy>
  <cp:revision>5</cp:revision>
  <dcterms:modified xsi:type="dcterms:W3CDTF">2023-01-26T17:12:39Z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ies>
</file>