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comments/comment3.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handoutMasterIdLst>
    <p:handoutMasterId r:id="rId28"/>
  </p:handoutMasterIdLst>
  <p:sldIdLst>
    <p:sldId id="256" r:id="rId5"/>
    <p:sldId id="257" r:id="rId6"/>
    <p:sldId id="258" r:id="rId7"/>
    <p:sldId id="259" r:id="rId8"/>
    <p:sldId id="269" r:id="rId9"/>
    <p:sldId id="283" r:id="rId10"/>
    <p:sldId id="271" r:id="rId11"/>
    <p:sldId id="272" r:id="rId12"/>
    <p:sldId id="273" r:id="rId13"/>
    <p:sldId id="274" r:id="rId14"/>
    <p:sldId id="284" r:id="rId15"/>
    <p:sldId id="266" r:id="rId16"/>
    <p:sldId id="267" r:id="rId17"/>
    <p:sldId id="275" r:id="rId18"/>
    <p:sldId id="276" r:id="rId19"/>
    <p:sldId id="277" r:id="rId20"/>
    <p:sldId id="278" r:id="rId21"/>
    <p:sldId id="279" r:id="rId22"/>
    <p:sldId id="280" r:id="rId23"/>
    <p:sldId id="281" r:id="rId24"/>
    <p:sldId id="282"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Taylor" initials="KT" lastIdx="1" clrIdx="0">
    <p:extLst>
      <p:ext uri="{19B8F6BF-5375-455C-9EA6-DF929625EA0E}">
        <p15:presenceInfo xmlns:p15="http://schemas.microsoft.com/office/powerpoint/2012/main" userId="S::katie.taylor@k12.wa.us::9293e531-057b-4b66-9aa3-1cdff46e2001" providerId="AD"/>
      </p:ext>
    </p:extLst>
  </p:cmAuthor>
  <p:cmAuthor id="2" name="Sue Anderson" initials="SA" lastIdx="5" clrIdx="1">
    <p:extLst>
      <p:ext uri="{19B8F6BF-5375-455C-9EA6-DF929625EA0E}">
        <p15:presenceInfo xmlns:p15="http://schemas.microsoft.com/office/powerpoint/2012/main" userId="S::sue.anderson@k12.wa.us::f8da66c0-e189-4014-b3a9-a2d1499e98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C639"/>
    <a:srgbClr val="40403D"/>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7" autoAdjust="0"/>
    <p:restoredTop sz="62632" autoAdjust="0"/>
  </p:normalViewPr>
  <p:slideViewPr>
    <p:cSldViewPr snapToGrid="0">
      <p:cViewPr varScale="1">
        <p:scale>
          <a:sx n="71" d="100"/>
          <a:sy n="71" d="100"/>
        </p:scale>
        <p:origin x="201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7-18T15:20:34.076" idx="4">
    <p:pos x="10" y="10"/>
    <p:text>Will need to change with new rubrics.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7-18T15:21:07.706" idx="5">
    <p:pos x="10" y="10"/>
    <p:text>May also need revision as SGG rubrics change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6-10T12:48:04.856" idx="1">
    <p:pos x="10" y="10"/>
    <p:text>Wonder about taking this slide out? It made sense in their training but I'm not sure as a stand-alone image in this module it fits. I have a feeling something like this will (or should) appear in our module on Formative and Summative Assessment.</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24B05-A3EB-4FFC-8568-13F63C96CBB9}"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553245B4-0AD2-4391-B43A-232757CED5CA}">
      <dgm:prSet/>
      <dgm:spPr/>
      <dgm:t>
        <a:bodyPr/>
        <a:lstStyle/>
        <a:p>
          <a:r>
            <a:rPr lang="en-US" dirty="0"/>
            <a:t>1. </a:t>
          </a:r>
          <a:r>
            <a:rPr lang="en-US" b="1" dirty="0">
              <a:latin typeface="Segoe UI" panose="020B0502040204020203" pitchFamily="34" charset="0"/>
              <a:cs typeface="Segoe UI" panose="020B0502040204020203" pitchFamily="34" charset="0"/>
            </a:rPr>
            <a:t>Expectations</a:t>
          </a:r>
          <a:r>
            <a:rPr lang="en-US" dirty="0">
              <a:latin typeface="Segoe UI" panose="020B0502040204020203" pitchFamily="34" charset="0"/>
              <a:cs typeface="Segoe UI" panose="020B0502040204020203" pitchFamily="34" charset="0"/>
            </a:rPr>
            <a:t>: Centering instruction on high expectations for student achievement</a:t>
          </a:r>
          <a:r>
            <a:rPr lang="en-US" dirty="0"/>
            <a:t>.</a:t>
          </a:r>
        </a:p>
      </dgm:t>
    </dgm:pt>
    <dgm:pt modelId="{41CD665D-8BB1-468E-A1F8-88021A470E87}" type="parTrans" cxnId="{2863D545-2665-4527-80F8-657D9ABC0A9D}">
      <dgm:prSet/>
      <dgm:spPr/>
      <dgm:t>
        <a:bodyPr/>
        <a:lstStyle/>
        <a:p>
          <a:endParaRPr lang="en-US"/>
        </a:p>
      </dgm:t>
    </dgm:pt>
    <dgm:pt modelId="{C466EA9B-C426-4D94-9236-F65E57D2B449}" type="sibTrans" cxnId="{2863D545-2665-4527-80F8-657D9ABC0A9D}">
      <dgm:prSet/>
      <dgm:spPr/>
      <dgm:t>
        <a:bodyPr/>
        <a:lstStyle/>
        <a:p>
          <a:endParaRPr lang="en-US"/>
        </a:p>
      </dgm:t>
    </dgm:pt>
    <dgm:pt modelId="{39D3095F-EEB2-487A-8BAB-A86A1244EC40}">
      <dgm:prSet/>
      <dgm:spPr/>
      <dgm:t>
        <a:bodyPr/>
        <a:lstStyle/>
        <a:p>
          <a:r>
            <a:rPr lang="en-US" dirty="0"/>
            <a:t>2</a:t>
          </a:r>
          <a:r>
            <a:rPr lang="en-US" b="1" dirty="0">
              <a:latin typeface="Segoe UI" panose="020B0502040204020203" pitchFamily="34" charset="0"/>
              <a:cs typeface="Segoe UI" panose="020B0502040204020203" pitchFamily="34" charset="0"/>
            </a:rPr>
            <a:t>. Instruction</a:t>
          </a:r>
          <a:r>
            <a:rPr lang="en-US" dirty="0">
              <a:latin typeface="Segoe UI" panose="020B0502040204020203" pitchFamily="34" charset="0"/>
              <a:cs typeface="Segoe UI" panose="020B0502040204020203" pitchFamily="34" charset="0"/>
            </a:rPr>
            <a:t>: Demonstrating effective teaching practices</a:t>
          </a:r>
          <a:r>
            <a:rPr lang="en-US" dirty="0"/>
            <a:t>.</a:t>
          </a:r>
        </a:p>
      </dgm:t>
    </dgm:pt>
    <dgm:pt modelId="{0C70FD95-9462-4C37-B5CF-D7719106A8FA}" type="parTrans" cxnId="{83DF2630-3BD0-43A3-964C-13B1EAD87007}">
      <dgm:prSet/>
      <dgm:spPr/>
      <dgm:t>
        <a:bodyPr/>
        <a:lstStyle/>
        <a:p>
          <a:endParaRPr lang="en-US"/>
        </a:p>
      </dgm:t>
    </dgm:pt>
    <dgm:pt modelId="{E0830B59-2394-4E11-B7C7-9AB8EAF2E135}" type="sibTrans" cxnId="{83DF2630-3BD0-43A3-964C-13B1EAD87007}">
      <dgm:prSet/>
      <dgm:spPr/>
      <dgm:t>
        <a:bodyPr/>
        <a:lstStyle/>
        <a:p>
          <a:endParaRPr lang="en-US"/>
        </a:p>
      </dgm:t>
    </dgm:pt>
    <dgm:pt modelId="{E266E806-55D0-4DAF-AF59-36766CEB68AE}">
      <dgm:prSet/>
      <dgm:spPr/>
      <dgm:t>
        <a:bodyPr/>
        <a:lstStyle/>
        <a:p>
          <a:r>
            <a:rPr lang="en-US" dirty="0"/>
            <a:t>3</a:t>
          </a:r>
          <a:r>
            <a:rPr lang="en-US" dirty="0">
              <a:solidFill>
                <a:srgbClr val="FFC000"/>
              </a:solidFill>
              <a:latin typeface="Segoe UI" panose="020B0502040204020203" pitchFamily="34" charset="0"/>
              <a:cs typeface="Segoe UI" panose="020B0502040204020203" pitchFamily="34" charset="0"/>
            </a:rPr>
            <a:t>. </a:t>
          </a:r>
          <a:r>
            <a:rPr lang="en-US" b="1" dirty="0">
              <a:solidFill>
                <a:srgbClr val="FFC000"/>
              </a:solidFill>
              <a:latin typeface="Segoe UI" panose="020B0502040204020203" pitchFamily="34" charset="0"/>
              <a:cs typeface="Segoe UI" panose="020B0502040204020203" pitchFamily="34" charset="0"/>
            </a:rPr>
            <a:t>Differentiation</a:t>
          </a:r>
          <a:r>
            <a:rPr lang="en-US" b="1"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Recognizing individual student learning needs and developing strategies to address those needs.</a:t>
          </a:r>
        </a:p>
      </dgm:t>
    </dgm:pt>
    <dgm:pt modelId="{2ED9388A-D738-4291-9D53-365465DFB263}" type="parTrans" cxnId="{0D59C07F-5929-41EB-95F3-9416B0EA5136}">
      <dgm:prSet/>
      <dgm:spPr/>
      <dgm:t>
        <a:bodyPr/>
        <a:lstStyle/>
        <a:p>
          <a:endParaRPr lang="en-US"/>
        </a:p>
      </dgm:t>
    </dgm:pt>
    <dgm:pt modelId="{3341D37C-AFFA-4037-9FD4-BBA544ECE056}" type="sibTrans" cxnId="{0D59C07F-5929-41EB-95F3-9416B0EA5136}">
      <dgm:prSet/>
      <dgm:spPr/>
      <dgm:t>
        <a:bodyPr/>
        <a:lstStyle/>
        <a:p>
          <a:endParaRPr lang="en-US"/>
        </a:p>
      </dgm:t>
    </dgm:pt>
    <dgm:pt modelId="{A8D02049-0CBE-41AF-92D7-882486B88C11}">
      <dgm:prSet/>
      <dgm:spPr/>
      <dgm:t>
        <a:bodyPr/>
        <a:lstStyle/>
        <a:p>
          <a:r>
            <a:rPr lang="en-US" dirty="0">
              <a:latin typeface="Segoe UI" panose="020B0502040204020203" pitchFamily="34" charset="0"/>
              <a:cs typeface="Segoe UI" panose="020B0502040204020203" pitchFamily="34" charset="0"/>
            </a:rPr>
            <a:t>4. </a:t>
          </a:r>
          <a:r>
            <a:rPr lang="en-US" b="1" dirty="0">
              <a:latin typeface="Segoe UI" panose="020B0502040204020203" pitchFamily="34" charset="0"/>
              <a:cs typeface="Segoe UI" panose="020B0502040204020203" pitchFamily="34" charset="0"/>
            </a:rPr>
            <a:t>Content Knowledge</a:t>
          </a:r>
          <a:r>
            <a:rPr lang="en-US" dirty="0">
              <a:latin typeface="Segoe UI" panose="020B0502040204020203" pitchFamily="34" charset="0"/>
              <a:cs typeface="Segoe UI" panose="020B0502040204020203" pitchFamily="34" charset="0"/>
            </a:rPr>
            <a:t>: Providing clear and intentional focus on subject matter content and curriculum.</a:t>
          </a:r>
        </a:p>
      </dgm:t>
    </dgm:pt>
    <dgm:pt modelId="{87DD2919-8F6B-425A-8EAB-50FA100659C2}" type="parTrans" cxnId="{4CAA015C-F5F7-4CE3-A05F-86FC94168341}">
      <dgm:prSet/>
      <dgm:spPr/>
      <dgm:t>
        <a:bodyPr/>
        <a:lstStyle/>
        <a:p>
          <a:endParaRPr lang="en-US"/>
        </a:p>
      </dgm:t>
    </dgm:pt>
    <dgm:pt modelId="{60AFB9D1-642D-4A2E-BF9B-4C49ECE0F9DC}" type="sibTrans" cxnId="{4CAA015C-F5F7-4CE3-A05F-86FC94168341}">
      <dgm:prSet/>
      <dgm:spPr/>
      <dgm:t>
        <a:bodyPr/>
        <a:lstStyle/>
        <a:p>
          <a:endParaRPr lang="en-US"/>
        </a:p>
      </dgm:t>
    </dgm:pt>
    <dgm:pt modelId="{A5318BF4-D42E-431B-AFCD-4C31EA8B4F44}">
      <dgm:prSet/>
      <dgm:spPr/>
      <dgm:t>
        <a:bodyPr/>
        <a:lstStyle/>
        <a:p>
          <a:r>
            <a:rPr lang="en-US" dirty="0">
              <a:latin typeface="Segoe UI" panose="020B0502040204020203" pitchFamily="34" charset="0"/>
              <a:cs typeface="Segoe UI" panose="020B0502040204020203" pitchFamily="34" charset="0"/>
            </a:rPr>
            <a:t>5. </a:t>
          </a:r>
          <a:r>
            <a:rPr lang="en-US" b="1" dirty="0">
              <a:latin typeface="Segoe UI" panose="020B0502040204020203" pitchFamily="34" charset="0"/>
              <a:cs typeface="Segoe UI" panose="020B0502040204020203" pitchFamily="34" charset="0"/>
            </a:rPr>
            <a:t>Learning Environment</a:t>
          </a:r>
          <a:r>
            <a:rPr lang="en-US" dirty="0">
              <a:latin typeface="Segoe UI" panose="020B0502040204020203" pitchFamily="34" charset="0"/>
              <a:cs typeface="Segoe UI" panose="020B0502040204020203" pitchFamily="34" charset="0"/>
            </a:rPr>
            <a:t>: Fostering a safe, positive learning environment.</a:t>
          </a:r>
        </a:p>
      </dgm:t>
    </dgm:pt>
    <dgm:pt modelId="{6D3B0CF5-75C3-41B7-B5E0-BBFF6254FD3B}" type="parTrans" cxnId="{BDC6E6D6-3698-423E-89B0-D120850E0493}">
      <dgm:prSet/>
      <dgm:spPr/>
      <dgm:t>
        <a:bodyPr/>
        <a:lstStyle/>
        <a:p>
          <a:endParaRPr lang="en-US"/>
        </a:p>
      </dgm:t>
    </dgm:pt>
    <dgm:pt modelId="{6C310C3A-9CA4-4149-BFE0-B0506859B111}" type="sibTrans" cxnId="{BDC6E6D6-3698-423E-89B0-D120850E0493}">
      <dgm:prSet/>
      <dgm:spPr/>
      <dgm:t>
        <a:bodyPr/>
        <a:lstStyle/>
        <a:p>
          <a:endParaRPr lang="en-US"/>
        </a:p>
      </dgm:t>
    </dgm:pt>
    <dgm:pt modelId="{25619BEE-62EC-4D45-AEFD-427D4AC9F848}">
      <dgm:prSet/>
      <dgm:spPr/>
      <dgm:t>
        <a:bodyPr/>
        <a:lstStyle/>
        <a:p>
          <a:r>
            <a:rPr lang="en-US" dirty="0">
              <a:latin typeface="Segoe UI" panose="020B0502040204020203" pitchFamily="34" charset="0"/>
              <a:cs typeface="Segoe UI" panose="020B0502040204020203" pitchFamily="34" charset="0"/>
            </a:rPr>
            <a:t>6</a:t>
          </a:r>
          <a:r>
            <a:rPr lang="en-US" b="1" dirty="0">
              <a:solidFill>
                <a:srgbClr val="FFC000"/>
              </a:solidFill>
              <a:latin typeface="Segoe UI" panose="020B0502040204020203" pitchFamily="34" charset="0"/>
              <a:cs typeface="Segoe UI" panose="020B0502040204020203" pitchFamily="34" charset="0"/>
            </a:rPr>
            <a:t>. Assessment</a:t>
          </a:r>
          <a:r>
            <a:rPr lang="en-US" dirty="0">
              <a:latin typeface="Segoe UI" panose="020B0502040204020203" pitchFamily="34" charset="0"/>
              <a:cs typeface="Segoe UI" panose="020B0502040204020203" pitchFamily="34" charset="0"/>
            </a:rPr>
            <a:t>: Using multiple student data elements to modify instruction and improve student learning.</a:t>
          </a:r>
        </a:p>
      </dgm:t>
    </dgm:pt>
    <dgm:pt modelId="{A2C2B862-680E-406E-A889-DF016B7D4337}" type="parTrans" cxnId="{50D54E6C-14FE-4F9A-B3B0-F26234125B6E}">
      <dgm:prSet/>
      <dgm:spPr/>
      <dgm:t>
        <a:bodyPr/>
        <a:lstStyle/>
        <a:p>
          <a:endParaRPr lang="en-US"/>
        </a:p>
      </dgm:t>
    </dgm:pt>
    <dgm:pt modelId="{CF060B0C-107F-4937-A467-212CDB2A36DC}" type="sibTrans" cxnId="{50D54E6C-14FE-4F9A-B3B0-F26234125B6E}">
      <dgm:prSet/>
      <dgm:spPr/>
      <dgm:t>
        <a:bodyPr/>
        <a:lstStyle/>
        <a:p>
          <a:endParaRPr lang="en-US"/>
        </a:p>
      </dgm:t>
    </dgm:pt>
    <dgm:pt modelId="{AFF95F75-F83F-427A-A4E5-4B0A9C32C3A1}">
      <dgm:prSet/>
      <dgm:spPr/>
      <dgm:t>
        <a:bodyPr/>
        <a:lstStyle/>
        <a:p>
          <a:r>
            <a:rPr lang="en-US" dirty="0">
              <a:latin typeface="Segoe UI" panose="020B0502040204020203" pitchFamily="34" charset="0"/>
              <a:cs typeface="Segoe UI" panose="020B0502040204020203" pitchFamily="34" charset="0"/>
            </a:rPr>
            <a:t>7. </a:t>
          </a:r>
          <a:r>
            <a:rPr lang="en-US" b="1" dirty="0">
              <a:latin typeface="Segoe UI" panose="020B0502040204020203" pitchFamily="34" charset="0"/>
              <a:cs typeface="Segoe UI" panose="020B0502040204020203" pitchFamily="34" charset="0"/>
            </a:rPr>
            <a:t>Families &amp; Communities</a:t>
          </a:r>
          <a:r>
            <a:rPr lang="en-US" dirty="0">
              <a:latin typeface="Segoe UI" panose="020B0502040204020203" pitchFamily="34" charset="0"/>
              <a:cs typeface="Segoe UI" panose="020B0502040204020203" pitchFamily="34" charset="0"/>
            </a:rPr>
            <a:t>: Communicating and collaborating with parents and the school community.</a:t>
          </a:r>
        </a:p>
      </dgm:t>
    </dgm:pt>
    <dgm:pt modelId="{39BAF5C6-0489-4C9B-865D-63A9952FF1D1}" type="parTrans" cxnId="{573D2C26-A815-4D79-9C16-1DB62DE41C52}">
      <dgm:prSet/>
      <dgm:spPr/>
      <dgm:t>
        <a:bodyPr/>
        <a:lstStyle/>
        <a:p>
          <a:endParaRPr lang="en-US"/>
        </a:p>
      </dgm:t>
    </dgm:pt>
    <dgm:pt modelId="{D0753D02-09B3-4B42-A35C-DC291069D866}" type="sibTrans" cxnId="{573D2C26-A815-4D79-9C16-1DB62DE41C52}">
      <dgm:prSet/>
      <dgm:spPr/>
      <dgm:t>
        <a:bodyPr/>
        <a:lstStyle/>
        <a:p>
          <a:endParaRPr lang="en-US"/>
        </a:p>
      </dgm:t>
    </dgm:pt>
    <dgm:pt modelId="{04DCD6F0-5E1E-4803-97E6-003B1C13431F}">
      <dgm:prSet/>
      <dgm:spPr/>
      <dgm:t>
        <a:bodyPr/>
        <a:lstStyle/>
        <a:p>
          <a:r>
            <a:rPr lang="en-US" dirty="0">
              <a:latin typeface="Segoe UI" panose="020B0502040204020203" pitchFamily="34" charset="0"/>
              <a:cs typeface="Segoe UI" panose="020B0502040204020203" pitchFamily="34" charset="0"/>
            </a:rPr>
            <a:t>8. </a:t>
          </a:r>
          <a:r>
            <a:rPr lang="en-US" b="1" dirty="0">
              <a:solidFill>
                <a:srgbClr val="FFC000"/>
              </a:solidFill>
              <a:latin typeface="Segoe UI" panose="020B0502040204020203" pitchFamily="34" charset="0"/>
              <a:cs typeface="Segoe UI" panose="020B0502040204020203" pitchFamily="34" charset="0"/>
            </a:rPr>
            <a:t>Professional Practice</a:t>
          </a:r>
          <a:r>
            <a:rPr lang="en-US" dirty="0">
              <a:latin typeface="Segoe UI" panose="020B0502040204020203" pitchFamily="34" charset="0"/>
              <a:cs typeface="Segoe UI" panose="020B0502040204020203" pitchFamily="34" charset="0"/>
            </a:rPr>
            <a:t>: Exhibiting collaborative and collegial practices focused on improving instructional practice and student learning</a:t>
          </a:r>
          <a:r>
            <a:rPr lang="en-US" dirty="0"/>
            <a:t>.</a:t>
          </a:r>
        </a:p>
      </dgm:t>
    </dgm:pt>
    <dgm:pt modelId="{CFD8D3F8-AE64-450F-9CA0-B409EC60D77E}" type="parTrans" cxnId="{5D5A3E4D-8FB1-4879-ADE2-EC79F4008EA3}">
      <dgm:prSet/>
      <dgm:spPr/>
      <dgm:t>
        <a:bodyPr/>
        <a:lstStyle/>
        <a:p>
          <a:endParaRPr lang="en-US"/>
        </a:p>
      </dgm:t>
    </dgm:pt>
    <dgm:pt modelId="{0356CCDD-52C8-4E7B-A4AB-7B4619916F8C}" type="sibTrans" cxnId="{5D5A3E4D-8FB1-4879-ADE2-EC79F4008EA3}">
      <dgm:prSet/>
      <dgm:spPr/>
      <dgm:t>
        <a:bodyPr/>
        <a:lstStyle/>
        <a:p>
          <a:endParaRPr lang="en-US"/>
        </a:p>
      </dgm:t>
    </dgm:pt>
    <dgm:pt modelId="{5F890C79-51FA-4CFC-85EE-65C83D323453}" type="pres">
      <dgm:prSet presAssocID="{EEA24B05-A3EB-4FFC-8568-13F63C96CBB9}" presName="diagram" presStyleCnt="0">
        <dgm:presLayoutVars>
          <dgm:dir/>
          <dgm:resizeHandles val="exact"/>
        </dgm:presLayoutVars>
      </dgm:prSet>
      <dgm:spPr/>
    </dgm:pt>
    <dgm:pt modelId="{0A02D205-7EAB-43E9-B6A8-AF621E9745A5}" type="pres">
      <dgm:prSet presAssocID="{553245B4-0AD2-4391-B43A-232757CED5CA}" presName="node" presStyleLbl="node1" presStyleIdx="0" presStyleCnt="8">
        <dgm:presLayoutVars>
          <dgm:bulletEnabled val="1"/>
        </dgm:presLayoutVars>
      </dgm:prSet>
      <dgm:spPr/>
    </dgm:pt>
    <dgm:pt modelId="{388142A4-8449-4191-A0BE-AD45FF84298F}" type="pres">
      <dgm:prSet presAssocID="{C466EA9B-C426-4D94-9236-F65E57D2B449}" presName="sibTrans" presStyleCnt="0"/>
      <dgm:spPr/>
    </dgm:pt>
    <dgm:pt modelId="{FE0B0A20-44A0-4786-B89A-34CEE616A953}" type="pres">
      <dgm:prSet presAssocID="{39D3095F-EEB2-487A-8BAB-A86A1244EC40}" presName="node" presStyleLbl="node1" presStyleIdx="1" presStyleCnt="8">
        <dgm:presLayoutVars>
          <dgm:bulletEnabled val="1"/>
        </dgm:presLayoutVars>
      </dgm:prSet>
      <dgm:spPr/>
    </dgm:pt>
    <dgm:pt modelId="{221525EC-D931-4F55-A60B-4E7710255E04}" type="pres">
      <dgm:prSet presAssocID="{E0830B59-2394-4E11-B7C7-9AB8EAF2E135}" presName="sibTrans" presStyleCnt="0"/>
      <dgm:spPr/>
    </dgm:pt>
    <dgm:pt modelId="{D6F6EF76-B05B-4E75-9434-861599FE362A}" type="pres">
      <dgm:prSet presAssocID="{E266E806-55D0-4DAF-AF59-36766CEB68AE}" presName="node" presStyleLbl="node1" presStyleIdx="2" presStyleCnt="8">
        <dgm:presLayoutVars>
          <dgm:bulletEnabled val="1"/>
        </dgm:presLayoutVars>
      </dgm:prSet>
      <dgm:spPr/>
    </dgm:pt>
    <dgm:pt modelId="{2BED7F11-079A-4CFB-A55B-8C6514AB4551}" type="pres">
      <dgm:prSet presAssocID="{3341D37C-AFFA-4037-9FD4-BBA544ECE056}" presName="sibTrans" presStyleCnt="0"/>
      <dgm:spPr/>
    </dgm:pt>
    <dgm:pt modelId="{5CA1466C-7B18-4B7E-9A2B-63EFDAA51D7B}" type="pres">
      <dgm:prSet presAssocID="{A8D02049-0CBE-41AF-92D7-882486B88C11}" presName="node" presStyleLbl="node1" presStyleIdx="3" presStyleCnt="8">
        <dgm:presLayoutVars>
          <dgm:bulletEnabled val="1"/>
        </dgm:presLayoutVars>
      </dgm:prSet>
      <dgm:spPr/>
    </dgm:pt>
    <dgm:pt modelId="{B4B970EC-1714-42C6-BB17-FC776C28EF33}" type="pres">
      <dgm:prSet presAssocID="{60AFB9D1-642D-4A2E-BF9B-4C49ECE0F9DC}" presName="sibTrans" presStyleCnt="0"/>
      <dgm:spPr/>
    </dgm:pt>
    <dgm:pt modelId="{217B1B47-61FF-4891-BD46-1421DB779D62}" type="pres">
      <dgm:prSet presAssocID="{A5318BF4-D42E-431B-AFCD-4C31EA8B4F44}" presName="node" presStyleLbl="node1" presStyleIdx="4" presStyleCnt="8">
        <dgm:presLayoutVars>
          <dgm:bulletEnabled val="1"/>
        </dgm:presLayoutVars>
      </dgm:prSet>
      <dgm:spPr/>
    </dgm:pt>
    <dgm:pt modelId="{E918B6D1-0600-4EC8-ADB6-673D6BB56701}" type="pres">
      <dgm:prSet presAssocID="{6C310C3A-9CA4-4149-BFE0-B0506859B111}" presName="sibTrans" presStyleCnt="0"/>
      <dgm:spPr/>
    </dgm:pt>
    <dgm:pt modelId="{ABFBAB4F-C9F2-4617-8277-328EB22EEB4C}" type="pres">
      <dgm:prSet presAssocID="{25619BEE-62EC-4D45-AEFD-427D4AC9F848}" presName="node" presStyleLbl="node1" presStyleIdx="5" presStyleCnt="8">
        <dgm:presLayoutVars>
          <dgm:bulletEnabled val="1"/>
        </dgm:presLayoutVars>
      </dgm:prSet>
      <dgm:spPr/>
    </dgm:pt>
    <dgm:pt modelId="{AA9FFD5F-3975-4F26-8A6C-99EE9C3F4C70}" type="pres">
      <dgm:prSet presAssocID="{CF060B0C-107F-4937-A467-212CDB2A36DC}" presName="sibTrans" presStyleCnt="0"/>
      <dgm:spPr/>
    </dgm:pt>
    <dgm:pt modelId="{19F2595F-A1AC-46BE-A2ED-54EC84C62044}" type="pres">
      <dgm:prSet presAssocID="{AFF95F75-F83F-427A-A4E5-4B0A9C32C3A1}" presName="node" presStyleLbl="node1" presStyleIdx="6" presStyleCnt="8">
        <dgm:presLayoutVars>
          <dgm:bulletEnabled val="1"/>
        </dgm:presLayoutVars>
      </dgm:prSet>
      <dgm:spPr/>
    </dgm:pt>
    <dgm:pt modelId="{55353617-ED00-4369-B35A-76B5D4A04FC5}" type="pres">
      <dgm:prSet presAssocID="{D0753D02-09B3-4B42-A35C-DC291069D866}" presName="sibTrans" presStyleCnt="0"/>
      <dgm:spPr/>
    </dgm:pt>
    <dgm:pt modelId="{C1903D5C-E46F-48E5-96A4-93D21D03A1C5}" type="pres">
      <dgm:prSet presAssocID="{04DCD6F0-5E1E-4803-97E6-003B1C13431F}" presName="node" presStyleLbl="node1" presStyleIdx="7" presStyleCnt="8">
        <dgm:presLayoutVars>
          <dgm:bulletEnabled val="1"/>
        </dgm:presLayoutVars>
      </dgm:prSet>
      <dgm:spPr/>
    </dgm:pt>
  </dgm:ptLst>
  <dgm:cxnLst>
    <dgm:cxn modelId="{212D7606-B28A-4136-8091-836AD6E60F7F}" type="presOf" srcId="{A5318BF4-D42E-431B-AFCD-4C31EA8B4F44}" destId="{217B1B47-61FF-4891-BD46-1421DB779D62}" srcOrd="0" destOrd="0" presId="urn:microsoft.com/office/officeart/2005/8/layout/default"/>
    <dgm:cxn modelId="{573D2C26-A815-4D79-9C16-1DB62DE41C52}" srcId="{EEA24B05-A3EB-4FFC-8568-13F63C96CBB9}" destId="{AFF95F75-F83F-427A-A4E5-4B0A9C32C3A1}" srcOrd="6" destOrd="0" parTransId="{39BAF5C6-0489-4C9B-865D-63A9952FF1D1}" sibTransId="{D0753D02-09B3-4B42-A35C-DC291069D866}"/>
    <dgm:cxn modelId="{A402842B-C4D5-4691-A293-B01E239E3B06}" type="presOf" srcId="{E266E806-55D0-4DAF-AF59-36766CEB68AE}" destId="{D6F6EF76-B05B-4E75-9434-861599FE362A}" srcOrd="0" destOrd="0" presId="urn:microsoft.com/office/officeart/2005/8/layout/default"/>
    <dgm:cxn modelId="{500CF22F-C4B1-46BA-9394-117F0DA85EA7}" type="presOf" srcId="{04DCD6F0-5E1E-4803-97E6-003B1C13431F}" destId="{C1903D5C-E46F-48E5-96A4-93D21D03A1C5}" srcOrd="0" destOrd="0" presId="urn:microsoft.com/office/officeart/2005/8/layout/default"/>
    <dgm:cxn modelId="{83DF2630-3BD0-43A3-964C-13B1EAD87007}" srcId="{EEA24B05-A3EB-4FFC-8568-13F63C96CBB9}" destId="{39D3095F-EEB2-487A-8BAB-A86A1244EC40}" srcOrd="1" destOrd="0" parTransId="{0C70FD95-9462-4C37-B5CF-D7719106A8FA}" sibTransId="{E0830B59-2394-4E11-B7C7-9AB8EAF2E135}"/>
    <dgm:cxn modelId="{4CAA015C-F5F7-4CE3-A05F-86FC94168341}" srcId="{EEA24B05-A3EB-4FFC-8568-13F63C96CBB9}" destId="{A8D02049-0CBE-41AF-92D7-882486B88C11}" srcOrd="3" destOrd="0" parTransId="{87DD2919-8F6B-425A-8EAB-50FA100659C2}" sibTransId="{60AFB9D1-642D-4A2E-BF9B-4C49ECE0F9DC}"/>
    <dgm:cxn modelId="{6CD4E55D-C3CF-406C-90C5-DB8C016B7F79}" type="presOf" srcId="{553245B4-0AD2-4391-B43A-232757CED5CA}" destId="{0A02D205-7EAB-43E9-B6A8-AF621E9745A5}" srcOrd="0" destOrd="0" presId="urn:microsoft.com/office/officeart/2005/8/layout/default"/>
    <dgm:cxn modelId="{2863D545-2665-4527-80F8-657D9ABC0A9D}" srcId="{EEA24B05-A3EB-4FFC-8568-13F63C96CBB9}" destId="{553245B4-0AD2-4391-B43A-232757CED5CA}" srcOrd="0" destOrd="0" parTransId="{41CD665D-8BB1-468E-A1F8-88021A470E87}" sibTransId="{C466EA9B-C426-4D94-9236-F65E57D2B449}"/>
    <dgm:cxn modelId="{50D54E6C-14FE-4F9A-B3B0-F26234125B6E}" srcId="{EEA24B05-A3EB-4FFC-8568-13F63C96CBB9}" destId="{25619BEE-62EC-4D45-AEFD-427D4AC9F848}" srcOrd="5" destOrd="0" parTransId="{A2C2B862-680E-406E-A889-DF016B7D4337}" sibTransId="{CF060B0C-107F-4937-A467-212CDB2A36DC}"/>
    <dgm:cxn modelId="{5D5A3E4D-8FB1-4879-ADE2-EC79F4008EA3}" srcId="{EEA24B05-A3EB-4FFC-8568-13F63C96CBB9}" destId="{04DCD6F0-5E1E-4803-97E6-003B1C13431F}" srcOrd="7" destOrd="0" parTransId="{CFD8D3F8-AE64-450F-9CA0-B409EC60D77E}" sibTransId="{0356CCDD-52C8-4E7B-A4AB-7B4619916F8C}"/>
    <dgm:cxn modelId="{0D59C07F-5929-41EB-95F3-9416B0EA5136}" srcId="{EEA24B05-A3EB-4FFC-8568-13F63C96CBB9}" destId="{E266E806-55D0-4DAF-AF59-36766CEB68AE}" srcOrd="2" destOrd="0" parTransId="{2ED9388A-D738-4291-9D53-365465DFB263}" sibTransId="{3341D37C-AFFA-4037-9FD4-BBA544ECE056}"/>
    <dgm:cxn modelId="{BEE1D687-58AC-4BA0-8EBB-EAD069A0316C}" type="presOf" srcId="{25619BEE-62EC-4D45-AEFD-427D4AC9F848}" destId="{ABFBAB4F-C9F2-4617-8277-328EB22EEB4C}" srcOrd="0" destOrd="0" presId="urn:microsoft.com/office/officeart/2005/8/layout/default"/>
    <dgm:cxn modelId="{ACDFBCA5-865D-44F5-A17F-4438E2E0FF4A}" type="presOf" srcId="{EEA24B05-A3EB-4FFC-8568-13F63C96CBB9}" destId="{5F890C79-51FA-4CFC-85EE-65C83D323453}" srcOrd="0" destOrd="0" presId="urn:microsoft.com/office/officeart/2005/8/layout/default"/>
    <dgm:cxn modelId="{AD5DB6A7-0563-454A-98B0-9485CACB9A2D}" type="presOf" srcId="{A8D02049-0CBE-41AF-92D7-882486B88C11}" destId="{5CA1466C-7B18-4B7E-9A2B-63EFDAA51D7B}" srcOrd="0" destOrd="0" presId="urn:microsoft.com/office/officeart/2005/8/layout/default"/>
    <dgm:cxn modelId="{C6AD07B6-C8F6-4E9A-9BF6-03E4B0B7D7A5}" type="presOf" srcId="{39D3095F-EEB2-487A-8BAB-A86A1244EC40}" destId="{FE0B0A20-44A0-4786-B89A-34CEE616A953}" srcOrd="0" destOrd="0" presId="urn:microsoft.com/office/officeart/2005/8/layout/default"/>
    <dgm:cxn modelId="{BDC6E6D6-3698-423E-89B0-D120850E0493}" srcId="{EEA24B05-A3EB-4FFC-8568-13F63C96CBB9}" destId="{A5318BF4-D42E-431B-AFCD-4C31EA8B4F44}" srcOrd="4" destOrd="0" parTransId="{6D3B0CF5-75C3-41B7-B5E0-BBFF6254FD3B}" sibTransId="{6C310C3A-9CA4-4149-BFE0-B0506859B111}"/>
    <dgm:cxn modelId="{E3CB3DDE-F491-4F9E-B56B-40A9F5DA603E}" type="presOf" srcId="{AFF95F75-F83F-427A-A4E5-4B0A9C32C3A1}" destId="{19F2595F-A1AC-46BE-A2ED-54EC84C62044}" srcOrd="0" destOrd="0" presId="urn:microsoft.com/office/officeart/2005/8/layout/default"/>
    <dgm:cxn modelId="{BFABDFA9-B371-4834-B6D6-0A7663ED7707}" type="presParOf" srcId="{5F890C79-51FA-4CFC-85EE-65C83D323453}" destId="{0A02D205-7EAB-43E9-B6A8-AF621E9745A5}" srcOrd="0" destOrd="0" presId="urn:microsoft.com/office/officeart/2005/8/layout/default"/>
    <dgm:cxn modelId="{669F26D7-DADA-47D7-B4E6-6B26FC377F3B}" type="presParOf" srcId="{5F890C79-51FA-4CFC-85EE-65C83D323453}" destId="{388142A4-8449-4191-A0BE-AD45FF84298F}" srcOrd="1" destOrd="0" presId="urn:microsoft.com/office/officeart/2005/8/layout/default"/>
    <dgm:cxn modelId="{BA4E4037-FC5F-4C85-BB72-033CC0650012}" type="presParOf" srcId="{5F890C79-51FA-4CFC-85EE-65C83D323453}" destId="{FE0B0A20-44A0-4786-B89A-34CEE616A953}" srcOrd="2" destOrd="0" presId="urn:microsoft.com/office/officeart/2005/8/layout/default"/>
    <dgm:cxn modelId="{29A78D4B-F0D4-42F6-A457-03C6082A58E5}" type="presParOf" srcId="{5F890C79-51FA-4CFC-85EE-65C83D323453}" destId="{221525EC-D931-4F55-A60B-4E7710255E04}" srcOrd="3" destOrd="0" presId="urn:microsoft.com/office/officeart/2005/8/layout/default"/>
    <dgm:cxn modelId="{A0208C18-FF6A-478A-B105-9C42BADE1A45}" type="presParOf" srcId="{5F890C79-51FA-4CFC-85EE-65C83D323453}" destId="{D6F6EF76-B05B-4E75-9434-861599FE362A}" srcOrd="4" destOrd="0" presId="urn:microsoft.com/office/officeart/2005/8/layout/default"/>
    <dgm:cxn modelId="{F5FD2282-0032-446B-B1BF-E44906196CAA}" type="presParOf" srcId="{5F890C79-51FA-4CFC-85EE-65C83D323453}" destId="{2BED7F11-079A-4CFB-A55B-8C6514AB4551}" srcOrd="5" destOrd="0" presId="urn:microsoft.com/office/officeart/2005/8/layout/default"/>
    <dgm:cxn modelId="{D7E56FED-BF29-450E-A698-C810281545C3}" type="presParOf" srcId="{5F890C79-51FA-4CFC-85EE-65C83D323453}" destId="{5CA1466C-7B18-4B7E-9A2B-63EFDAA51D7B}" srcOrd="6" destOrd="0" presId="urn:microsoft.com/office/officeart/2005/8/layout/default"/>
    <dgm:cxn modelId="{22DA4389-B47B-477F-9E5E-431AC1567F01}" type="presParOf" srcId="{5F890C79-51FA-4CFC-85EE-65C83D323453}" destId="{B4B970EC-1714-42C6-BB17-FC776C28EF33}" srcOrd="7" destOrd="0" presId="urn:microsoft.com/office/officeart/2005/8/layout/default"/>
    <dgm:cxn modelId="{F0CEB728-C533-46A4-80D0-DB53F5DEA0D6}" type="presParOf" srcId="{5F890C79-51FA-4CFC-85EE-65C83D323453}" destId="{217B1B47-61FF-4891-BD46-1421DB779D62}" srcOrd="8" destOrd="0" presId="urn:microsoft.com/office/officeart/2005/8/layout/default"/>
    <dgm:cxn modelId="{9800ECCD-08FB-42E1-8BB2-337456BE6572}" type="presParOf" srcId="{5F890C79-51FA-4CFC-85EE-65C83D323453}" destId="{E918B6D1-0600-4EC8-ADB6-673D6BB56701}" srcOrd="9" destOrd="0" presId="urn:microsoft.com/office/officeart/2005/8/layout/default"/>
    <dgm:cxn modelId="{8BE73BA1-77D7-4FC2-BAC5-7C9281B2A007}" type="presParOf" srcId="{5F890C79-51FA-4CFC-85EE-65C83D323453}" destId="{ABFBAB4F-C9F2-4617-8277-328EB22EEB4C}" srcOrd="10" destOrd="0" presId="urn:microsoft.com/office/officeart/2005/8/layout/default"/>
    <dgm:cxn modelId="{226FF077-31C3-43BD-A19F-658EF6D38108}" type="presParOf" srcId="{5F890C79-51FA-4CFC-85EE-65C83D323453}" destId="{AA9FFD5F-3975-4F26-8A6C-99EE9C3F4C70}" srcOrd="11" destOrd="0" presId="urn:microsoft.com/office/officeart/2005/8/layout/default"/>
    <dgm:cxn modelId="{0CA0A8E2-A51E-4C0D-B57A-0E8272401721}" type="presParOf" srcId="{5F890C79-51FA-4CFC-85EE-65C83D323453}" destId="{19F2595F-A1AC-46BE-A2ED-54EC84C62044}" srcOrd="12" destOrd="0" presId="urn:microsoft.com/office/officeart/2005/8/layout/default"/>
    <dgm:cxn modelId="{AE875ED2-2ABB-4168-87AD-B13CA4D67CDA}" type="presParOf" srcId="{5F890C79-51FA-4CFC-85EE-65C83D323453}" destId="{55353617-ED00-4369-B35A-76B5D4A04FC5}" srcOrd="13" destOrd="0" presId="urn:microsoft.com/office/officeart/2005/8/layout/default"/>
    <dgm:cxn modelId="{5E754B07-89E7-4094-BC3E-A637391FAD74}" type="presParOf" srcId="{5F890C79-51FA-4CFC-85EE-65C83D323453}" destId="{C1903D5C-E46F-48E5-96A4-93D21D03A1C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2D205-7EAB-43E9-B6A8-AF621E9745A5}">
      <dsp:nvSpPr>
        <dsp:cNvPr id="0" name=""/>
        <dsp:cNvSpPr/>
      </dsp:nvSpPr>
      <dsp:spPr>
        <a:xfrm>
          <a:off x="3080" y="587032"/>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en-US" sz="1400" b="1" kern="1200" dirty="0">
              <a:latin typeface="Segoe UI" panose="020B0502040204020203" pitchFamily="34" charset="0"/>
              <a:cs typeface="Segoe UI" panose="020B0502040204020203" pitchFamily="34" charset="0"/>
            </a:rPr>
            <a:t>Expectations</a:t>
          </a:r>
          <a:r>
            <a:rPr lang="en-US" sz="1400" kern="1200" dirty="0">
              <a:latin typeface="Segoe UI" panose="020B0502040204020203" pitchFamily="34" charset="0"/>
              <a:cs typeface="Segoe UI" panose="020B0502040204020203" pitchFamily="34" charset="0"/>
            </a:rPr>
            <a:t>: Centering instruction on high expectations for student achievement</a:t>
          </a:r>
          <a:r>
            <a:rPr lang="en-US" sz="1400" kern="1200" dirty="0"/>
            <a:t>.</a:t>
          </a:r>
        </a:p>
      </dsp:txBody>
      <dsp:txXfrm>
        <a:off x="3080" y="587032"/>
        <a:ext cx="2444055" cy="1466433"/>
      </dsp:txXfrm>
    </dsp:sp>
    <dsp:sp modelId="{FE0B0A20-44A0-4786-B89A-34CEE616A953}">
      <dsp:nvSpPr>
        <dsp:cNvPr id="0" name=""/>
        <dsp:cNvSpPr/>
      </dsp:nvSpPr>
      <dsp:spPr>
        <a:xfrm>
          <a:off x="2691541" y="587032"/>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a:t>
          </a:r>
          <a:r>
            <a:rPr lang="en-US" sz="1400" b="1" kern="1200" dirty="0">
              <a:latin typeface="Segoe UI" panose="020B0502040204020203" pitchFamily="34" charset="0"/>
              <a:cs typeface="Segoe UI" panose="020B0502040204020203" pitchFamily="34" charset="0"/>
            </a:rPr>
            <a:t>. Instruction</a:t>
          </a:r>
          <a:r>
            <a:rPr lang="en-US" sz="1400" kern="1200" dirty="0">
              <a:latin typeface="Segoe UI" panose="020B0502040204020203" pitchFamily="34" charset="0"/>
              <a:cs typeface="Segoe UI" panose="020B0502040204020203" pitchFamily="34" charset="0"/>
            </a:rPr>
            <a:t>: Demonstrating effective teaching practices</a:t>
          </a:r>
          <a:r>
            <a:rPr lang="en-US" sz="1400" kern="1200" dirty="0"/>
            <a:t>.</a:t>
          </a:r>
        </a:p>
      </dsp:txBody>
      <dsp:txXfrm>
        <a:off x="2691541" y="587032"/>
        <a:ext cx="2444055" cy="1466433"/>
      </dsp:txXfrm>
    </dsp:sp>
    <dsp:sp modelId="{D6F6EF76-B05B-4E75-9434-861599FE362A}">
      <dsp:nvSpPr>
        <dsp:cNvPr id="0" name=""/>
        <dsp:cNvSpPr/>
      </dsp:nvSpPr>
      <dsp:spPr>
        <a:xfrm>
          <a:off x="5380002" y="587032"/>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a:t>
          </a:r>
          <a:r>
            <a:rPr lang="en-US" sz="1400" kern="1200" dirty="0">
              <a:solidFill>
                <a:srgbClr val="FFC000"/>
              </a:solidFill>
              <a:latin typeface="Segoe UI" panose="020B0502040204020203" pitchFamily="34" charset="0"/>
              <a:cs typeface="Segoe UI" panose="020B0502040204020203" pitchFamily="34" charset="0"/>
            </a:rPr>
            <a:t>. </a:t>
          </a:r>
          <a:r>
            <a:rPr lang="en-US" sz="1400" b="1" kern="1200" dirty="0">
              <a:solidFill>
                <a:srgbClr val="FFC000"/>
              </a:solidFill>
              <a:latin typeface="Segoe UI" panose="020B0502040204020203" pitchFamily="34" charset="0"/>
              <a:cs typeface="Segoe UI" panose="020B0502040204020203" pitchFamily="34" charset="0"/>
            </a:rPr>
            <a:t>Differentiation</a:t>
          </a:r>
          <a:r>
            <a:rPr lang="en-US" sz="1400" b="1" kern="1200" dirty="0">
              <a:latin typeface="Segoe UI" panose="020B0502040204020203" pitchFamily="34" charset="0"/>
              <a:cs typeface="Segoe UI" panose="020B0502040204020203" pitchFamily="34" charset="0"/>
            </a:rPr>
            <a:t>: </a:t>
          </a:r>
          <a:r>
            <a:rPr lang="en-US" sz="1400" kern="1200" dirty="0">
              <a:latin typeface="Segoe UI" panose="020B0502040204020203" pitchFamily="34" charset="0"/>
              <a:cs typeface="Segoe UI" panose="020B0502040204020203" pitchFamily="34" charset="0"/>
            </a:rPr>
            <a:t>Recognizing individual student learning needs and developing strategies to address those needs.</a:t>
          </a:r>
        </a:p>
      </dsp:txBody>
      <dsp:txXfrm>
        <a:off x="5380002" y="587032"/>
        <a:ext cx="2444055" cy="1466433"/>
      </dsp:txXfrm>
    </dsp:sp>
    <dsp:sp modelId="{5CA1466C-7B18-4B7E-9A2B-63EFDAA51D7B}">
      <dsp:nvSpPr>
        <dsp:cNvPr id="0" name=""/>
        <dsp:cNvSpPr/>
      </dsp:nvSpPr>
      <dsp:spPr>
        <a:xfrm>
          <a:off x="8068463" y="587032"/>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4. </a:t>
          </a:r>
          <a:r>
            <a:rPr lang="en-US" sz="1400" b="1" kern="1200" dirty="0">
              <a:latin typeface="Segoe UI" panose="020B0502040204020203" pitchFamily="34" charset="0"/>
              <a:cs typeface="Segoe UI" panose="020B0502040204020203" pitchFamily="34" charset="0"/>
            </a:rPr>
            <a:t>Content Knowledge</a:t>
          </a:r>
          <a:r>
            <a:rPr lang="en-US" sz="1400" kern="1200" dirty="0">
              <a:latin typeface="Segoe UI" panose="020B0502040204020203" pitchFamily="34" charset="0"/>
              <a:cs typeface="Segoe UI" panose="020B0502040204020203" pitchFamily="34" charset="0"/>
            </a:rPr>
            <a:t>: Providing clear and intentional focus on subject matter content and curriculum.</a:t>
          </a:r>
        </a:p>
      </dsp:txBody>
      <dsp:txXfrm>
        <a:off x="8068463" y="587032"/>
        <a:ext cx="2444055" cy="1466433"/>
      </dsp:txXfrm>
    </dsp:sp>
    <dsp:sp modelId="{217B1B47-61FF-4891-BD46-1421DB779D62}">
      <dsp:nvSpPr>
        <dsp:cNvPr id="0" name=""/>
        <dsp:cNvSpPr/>
      </dsp:nvSpPr>
      <dsp:spPr>
        <a:xfrm>
          <a:off x="3080"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5. </a:t>
          </a:r>
          <a:r>
            <a:rPr lang="en-US" sz="1400" b="1" kern="1200" dirty="0">
              <a:latin typeface="Segoe UI" panose="020B0502040204020203" pitchFamily="34" charset="0"/>
              <a:cs typeface="Segoe UI" panose="020B0502040204020203" pitchFamily="34" charset="0"/>
            </a:rPr>
            <a:t>Learning Environment</a:t>
          </a:r>
          <a:r>
            <a:rPr lang="en-US" sz="1400" kern="1200" dirty="0">
              <a:latin typeface="Segoe UI" panose="020B0502040204020203" pitchFamily="34" charset="0"/>
              <a:cs typeface="Segoe UI" panose="020B0502040204020203" pitchFamily="34" charset="0"/>
            </a:rPr>
            <a:t>: Fostering a safe, positive learning environment.</a:t>
          </a:r>
        </a:p>
      </dsp:txBody>
      <dsp:txXfrm>
        <a:off x="3080" y="2297871"/>
        <a:ext cx="2444055" cy="1466433"/>
      </dsp:txXfrm>
    </dsp:sp>
    <dsp:sp modelId="{ABFBAB4F-C9F2-4617-8277-328EB22EEB4C}">
      <dsp:nvSpPr>
        <dsp:cNvPr id="0" name=""/>
        <dsp:cNvSpPr/>
      </dsp:nvSpPr>
      <dsp:spPr>
        <a:xfrm>
          <a:off x="2691541"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6</a:t>
          </a:r>
          <a:r>
            <a:rPr lang="en-US" sz="1400" b="1" kern="1200" dirty="0">
              <a:solidFill>
                <a:srgbClr val="FFC000"/>
              </a:solidFill>
              <a:latin typeface="Segoe UI" panose="020B0502040204020203" pitchFamily="34" charset="0"/>
              <a:cs typeface="Segoe UI" panose="020B0502040204020203" pitchFamily="34" charset="0"/>
            </a:rPr>
            <a:t>. Assessment</a:t>
          </a:r>
          <a:r>
            <a:rPr lang="en-US" sz="1400" kern="1200" dirty="0">
              <a:latin typeface="Segoe UI" panose="020B0502040204020203" pitchFamily="34" charset="0"/>
              <a:cs typeface="Segoe UI" panose="020B0502040204020203" pitchFamily="34" charset="0"/>
            </a:rPr>
            <a:t>: Using multiple student data elements to modify instruction and improve student learning.</a:t>
          </a:r>
        </a:p>
      </dsp:txBody>
      <dsp:txXfrm>
        <a:off x="2691541" y="2297871"/>
        <a:ext cx="2444055" cy="1466433"/>
      </dsp:txXfrm>
    </dsp:sp>
    <dsp:sp modelId="{19F2595F-A1AC-46BE-A2ED-54EC84C62044}">
      <dsp:nvSpPr>
        <dsp:cNvPr id="0" name=""/>
        <dsp:cNvSpPr/>
      </dsp:nvSpPr>
      <dsp:spPr>
        <a:xfrm>
          <a:off x="5380002"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7. </a:t>
          </a:r>
          <a:r>
            <a:rPr lang="en-US" sz="1400" b="1" kern="1200" dirty="0">
              <a:latin typeface="Segoe UI" panose="020B0502040204020203" pitchFamily="34" charset="0"/>
              <a:cs typeface="Segoe UI" panose="020B0502040204020203" pitchFamily="34" charset="0"/>
            </a:rPr>
            <a:t>Families &amp; Communities</a:t>
          </a:r>
          <a:r>
            <a:rPr lang="en-US" sz="1400" kern="1200" dirty="0">
              <a:latin typeface="Segoe UI" panose="020B0502040204020203" pitchFamily="34" charset="0"/>
              <a:cs typeface="Segoe UI" panose="020B0502040204020203" pitchFamily="34" charset="0"/>
            </a:rPr>
            <a:t>: Communicating and collaborating with parents and the school community.</a:t>
          </a:r>
        </a:p>
      </dsp:txBody>
      <dsp:txXfrm>
        <a:off x="5380002" y="2297871"/>
        <a:ext cx="2444055" cy="1466433"/>
      </dsp:txXfrm>
    </dsp:sp>
    <dsp:sp modelId="{C1903D5C-E46F-48E5-96A4-93D21D03A1C5}">
      <dsp:nvSpPr>
        <dsp:cNvPr id="0" name=""/>
        <dsp:cNvSpPr/>
      </dsp:nvSpPr>
      <dsp:spPr>
        <a:xfrm>
          <a:off x="8068463"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8. </a:t>
          </a:r>
          <a:r>
            <a:rPr lang="en-US" sz="1400" b="1" kern="1200" dirty="0">
              <a:solidFill>
                <a:srgbClr val="FFC000"/>
              </a:solidFill>
              <a:latin typeface="Segoe UI" panose="020B0502040204020203" pitchFamily="34" charset="0"/>
              <a:cs typeface="Segoe UI" panose="020B0502040204020203" pitchFamily="34" charset="0"/>
            </a:rPr>
            <a:t>Professional Practice</a:t>
          </a:r>
          <a:r>
            <a:rPr lang="en-US" sz="1400" kern="1200" dirty="0">
              <a:latin typeface="Segoe UI" panose="020B0502040204020203" pitchFamily="34" charset="0"/>
              <a:cs typeface="Segoe UI" panose="020B0502040204020203" pitchFamily="34" charset="0"/>
            </a:rPr>
            <a:t>: Exhibiting collaborative and collegial practices focused on improving instructional practice and student learning</a:t>
          </a:r>
          <a:r>
            <a:rPr lang="en-US" sz="1400" kern="1200" dirty="0"/>
            <a:t>.</a:t>
          </a:r>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8/25/2022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8/25/2022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k12.wa.us/sites/default/files/public/tpep/studentgrowth/Student%20Growth%20-%2021-22%20Rubrics.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k12.wa.us/sites/default/files/public/tpep/studentgrowth/Student%20Growth%20-%2021-22%20Rubrics.pdf"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docs.google.com/document/d/1jlFn3jCbctXLKsjuxkJkZlffAVQlZnaBjmmkX8OTnP4/edit?usp=sharing" TargetMode="External"/><Relationship Id="rId4" Type="http://schemas.openxmlformats.org/officeDocument/2006/relationships/hyperlink" Target="https://docs.google.com/document/d/1PTRYsVN3c5XnLsA3JNJzx_p5oXlFubLyTs7H2sMXM2s/edit?usp=shari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mmons.wikimedia.org/wiki/File:Speaking.sv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mjohnson@washingtonea.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k12.wa.us/studentsuccess/access-opportunityeducation/native-educa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Washington-state-map_h.sv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1d09a2cf0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1d09a2cf0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This overview is intended for classroom teachers who are evaluated under the Washington State Teacher Evaluation Program (TPEP) per RCW 28a.405.100.</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u="sng" dirty="0">
                <a:latin typeface="Segoe UI" panose="020B0502040204020203" pitchFamily="34" charset="0"/>
                <a:ea typeface="Lato"/>
                <a:cs typeface="Segoe UI" panose="020B0502040204020203" pitchFamily="34" charset="0"/>
                <a:sym typeface="Lato"/>
              </a:rPr>
              <a:t>PLEASE NOTE:</a:t>
            </a:r>
            <a:r>
              <a:rPr lang="en-US" sz="1000" b="1" dirty="0">
                <a:latin typeface="Segoe UI" panose="020B0502040204020203" pitchFamily="34" charset="0"/>
                <a:ea typeface="Lato"/>
                <a:cs typeface="Segoe UI" panose="020B0502040204020203" pitchFamily="34" charset="0"/>
                <a:sym typeface="Lato"/>
              </a:rPr>
              <a:t> This module will be most effective if the participants have </a:t>
            </a:r>
            <a:r>
              <a:rPr lang="en-US" sz="1000" b="1" u="sng" dirty="0">
                <a:latin typeface="Segoe UI" panose="020B0502040204020203" pitchFamily="34" charset="0"/>
                <a:ea typeface="Lato"/>
                <a:cs typeface="Segoe UI" panose="020B0502040204020203" pitchFamily="34" charset="0"/>
                <a:sym typeface="Lato"/>
              </a:rPr>
              <a:t>already seen</a:t>
            </a:r>
            <a:r>
              <a:rPr lang="en-US" sz="1000" b="1" dirty="0">
                <a:latin typeface="Segoe UI" panose="020B0502040204020203" pitchFamily="34" charset="0"/>
                <a:ea typeface="Lato"/>
                <a:cs typeface="Segoe UI" panose="020B0502040204020203" pitchFamily="34" charset="0"/>
                <a:sym typeface="Lato"/>
              </a:rPr>
              <a:t> the OSPI revised rubrics and critical attributes (</a:t>
            </a:r>
            <a:r>
              <a:rPr lang="en-US" sz="1000" b="1" u="sng" dirty="0">
                <a:solidFill>
                  <a:schemeClr val="hlink"/>
                </a:solidFill>
                <a:latin typeface="Segoe UI" panose="020B0502040204020203" pitchFamily="34" charset="0"/>
                <a:ea typeface="Lato"/>
                <a:cs typeface="Segoe UI" panose="020B0502040204020203" pitchFamily="34" charset="0"/>
                <a:sym typeface="Lato"/>
                <a:hlinkClick r:id="rId3"/>
              </a:rPr>
              <a:t>Student Growth Goal Rubrics for 3.1, 6.1, and 8.1</a:t>
            </a:r>
            <a:r>
              <a:rPr lang="en-US" sz="1000" b="1" dirty="0">
                <a:latin typeface="Segoe UI" panose="020B0502040204020203" pitchFamily="34" charset="0"/>
                <a:ea typeface="Lato"/>
                <a:cs typeface="Segoe UI" panose="020B0502040204020203" pitchFamily="34" charset="0"/>
                <a:sym typeface="Lato"/>
              </a:rPr>
              <a:t>) prior to participating in this session. If participants have no familiarity with the rubrics, they may have difficulty accessing the content in this module.</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Each slide contains notes for facilitation in the notes section and links to any resources needed for engaging in the module.</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It is recommended that facilitators follow the recommended activities and keep the content of the module as close to the original as possible. Slides that are customizable have been noted as such in the facilitator notes. Facilitators are welcome to add slides as relevant and necessary. Facilitators may adjust activities or strategies for engaging participants with the content, but please do not change the content itself.</a:t>
            </a:r>
          </a:p>
          <a:p>
            <a:pPr marL="0" lvl="0" indent="0" algn="l" rtl="0">
              <a:spcBef>
                <a:spcPts val="0"/>
              </a:spcBef>
              <a:spcAft>
                <a:spcPts val="0"/>
              </a:spcAft>
              <a:buClr>
                <a:schemeClr val="dk1"/>
              </a:buClr>
              <a:buSzPts val="1100"/>
              <a:buFont typeface="Arial"/>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Times provided in the Facilitator Outline on the next slide are an estimate and can be adjusted at the facilitator’s discretion.</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When </a:t>
            </a:r>
            <a:r>
              <a:rPr lang="en-US" sz="1000" i="1" dirty="0">
                <a:latin typeface="Segoe UI" panose="020B0502040204020203" pitchFamily="34" charset="0"/>
                <a:ea typeface="Lato"/>
                <a:cs typeface="Segoe UI" panose="020B0502040204020203" pitchFamily="34" charset="0"/>
                <a:sym typeface="Lato"/>
              </a:rPr>
              <a:t>italics</a:t>
            </a:r>
            <a:r>
              <a:rPr lang="en-US" sz="1000" dirty="0">
                <a:latin typeface="Segoe UI" panose="020B0502040204020203" pitchFamily="34" charset="0"/>
                <a:ea typeface="Lato"/>
                <a:cs typeface="Segoe UI" panose="020B0502040204020203" pitchFamily="34" charset="0"/>
                <a:sym typeface="Lato"/>
              </a:rPr>
              <a:t> are used, this indicates a script or language the facilitator might use for the content of that slide.</a:t>
            </a:r>
            <a:endParaRPr sz="1000" dirty="0">
              <a:latin typeface="Segoe UI" panose="020B0502040204020203" pitchFamily="34" charset="0"/>
              <a:ea typeface="Lato"/>
              <a:cs typeface="Segoe UI" panose="020B0502040204020203" pitchFamily="34" charset="0"/>
              <a:sym typeface="Lato"/>
            </a:endParaRPr>
          </a:p>
        </p:txBody>
      </p:sp>
      <p:sp>
        <p:nvSpPr>
          <p:cNvPr id="114" name="Google Shape;114;g111d09a2cf0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11d15eaa76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11d15eaa76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000" b="1" dirty="0">
                <a:latin typeface="Segoe UI" panose="020B0502040204020203" pitchFamily="34" charset="0"/>
                <a:ea typeface="Lato"/>
                <a:cs typeface="Segoe UI" panose="020B0502040204020203" pitchFamily="34" charset="0"/>
                <a:sym typeface="Lato"/>
              </a:rPr>
              <a:t>This slide is animated by line.</a:t>
            </a:r>
          </a:p>
          <a:p>
            <a:pPr marL="0" lvl="0" indent="0" algn="l" rtl="0">
              <a:spcBef>
                <a:spcPts val="0"/>
              </a:spcBef>
              <a:spcAft>
                <a:spcPts val="0"/>
              </a:spcAft>
              <a:buClr>
                <a:schemeClr val="dk1"/>
              </a:buClr>
              <a:buSzPts val="1100"/>
              <a:buFont typeface="Arial"/>
              <a:buNone/>
            </a:pPr>
            <a:endParaRPr lang="en-US"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What is changing:</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For the “inputs”</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The new rubrics emphasize planning for </a:t>
            </a:r>
            <a:r>
              <a:rPr lang="en-US" sz="1000" i="1" u="sng" dirty="0">
                <a:latin typeface="Segoe UI" panose="020B0502040204020203" pitchFamily="34" charset="0"/>
                <a:ea typeface="Lato"/>
                <a:cs typeface="Segoe UI" panose="020B0502040204020203" pitchFamily="34" charset="0"/>
                <a:sym typeface="Lato"/>
              </a:rPr>
              <a:t>how you will foster student growth</a:t>
            </a:r>
            <a:r>
              <a:rPr lang="en-US" sz="1000" i="1" dirty="0">
                <a:latin typeface="Segoe UI" panose="020B0502040204020203" pitchFamily="34" charset="0"/>
                <a:ea typeface="Lato"/>
                <a:cs typeface="Segoe UI" panose="020B0502040204020203" pitchFamily="34" charset="0"/>
                <a:sym typeface="Lato"/>
              </a:rPr>
              <a:t> more than a singular “goal statement.” In terms of the work that teachers will do around student growth goal setting, this is more significant that it sounds, and we will come back to that shortly.</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Also, there are key concepts (terms) that show up in the rubrics. </a:t>
            </a:r>
            <a:r>
              <a:rPr lang="en-US" sz="1000" i="1" u="sng" dirty="0">
                <a:latin typeface="Segoe UI" panose="020B0502040204020203" pitchFamily="34" charset="0"/>
                <a:ea typeface="Lato"/>
                <a:cs typeface="Segoe UI" panose="020B0502040204020203" pitchFamily="34" charset="0"/>
                <a:sym typeface="Lato"/>
              </a:rPr>
              <a:t>These are called “critical attributes,”</a:t>
            </a:r>
            <a:r>
              <a:rPr lang="en-US" sz="1000" i="1" dirty="0">
                <a:latin typeface="Segoe UI" panose="020B0502040204020203" pitchFamily="34" charset="0"/>
                <a:ea typeface="Lato"/>
                <a:cs typeface="Segoe UI" panose="020B0502040204020203" pitchFamily="34" charset="0"/>
                <a:sym typeface="Lato"/>
              </a:rPr>
              <a:t> and documents from OPSI help to define these.</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Importantly, this process also emphasizes </a:t>
            </a:r>
            <a:r>
              <a:rPr lang="en-US" sz="1000" i="1" u="sng" dirty="0">
                <a:latin typeface="Segoe UI" panose="020B0502040204020203" pitchFamily="34" charset="0"/>
                <a:ea typeface="Lato"/>
                <a:cs typeface="Segoe UI" panose="020B0502040204020203" pitchFamily="34" charset="0"/>
                <a:sym typeface="Lato"/>
              </a:rPr>
              <a:t>how we use our knowledge of our students’ cultural and academic assets</a:t>
            </a:r>
            <a:r>
              <a:rPr lang="en-US" sz="1000" i="1" dirty="0">
                <a:latin typeface="Segoe UI" panose="020B0502040204020203" pitchFamily="34" charset="0"/>
                <a:ea typeface="Lato"/>
                <a:cs typeface="Segoe UI" panose="020B0502040204020203" pitchFamily="34" charset="0"/>
                <a:sym typeface="Lato"/>
              </a:rPr>
              <a:t> in how we plan to facilitate their growth: simply put, it asks us to consider what we know about our students as people and as learners before we create growth goals for them.</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For the “outputs”</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The new model </a:t>
            </a:r>
            <a:r>
              <a:rPr lang="en-US" sz="1000" i="1" u="sng" dirty="0">
                <a:latin typeface="Segoe UI" panose="020B0502040204020203" pitchFamily="34" charset="0"/>
                <a:ea typeface="Lato"/>
                <a:cs typeface="Segoe UI" panose="020B0502040204020203" pitchFamily="34" charset="0"/>
                <a:sym typeface="Lato"/>
              </a:rPr>
              <a:t>de-emphasizes how many students met or exceeded the goal</a:t>
            </a:r>
            <a:r>
              <a:rPr lang="en-US" sz="1000" i="1" dirty="0">
                <a:latin typeface="Segoe UI" panose="020B0502040204020203" pitchFamily="34" charset="0"/>
                <a:ea typeface="Lato"/>
                <a:cs typeface="Segoe UI" panose="020B0502040204020203" pitchFamily="34" charset="0"/>
                <a:sym typeface="Lato"/>
              </a:rPr>
              <a:t> (which would often lead to teachers writing simple goals that their students were basically guaranteed to meet), but now instead</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u="sng" dirty="0">
                <a:latin typeface="Segoe UI" panose="020B0502040204020203" pitchFamily="34" charset="0"/>
                <a:ea typeface="Lato"/>
                <a:cs typeface="Segoe UI" panose="020B0502040204020203" pitchFamily="34" charset="0"/>
                <a:sym typeface="Lato"/>
              </a:rPr>
              <a:t>emphasizes how we examine data</a:t>
            </a:r>
            <a:r>
              <a:rPr lang="en-US" sz="1000" i="1" dirty="0">
                <a:latin typeface="Segoe UI" panose="020B0502040204020203" pitchFamily="34" charset="0"/>
                <a:ea typeface="Lato"/>
                <a:cs typeface="Segoe UI" panose="020B0502040204020203" pitchFamily="34" charset="0"/>
                <a:sym typeface="Lato"/>
              </a:rPr>
              <a:t> or information about the students who exceed, meet, or don’t meet our goals… and </a:t>
            </a:r>
            <a:r>
              <a:rPr lang="en-US" sz="1000" i="1" u="sng" dirty="0">
                <a:latin typeface="Segoe UI" panose="020B0502040204020203" pitchFamily="34" charset="0"/>
                <a:ea typeface="Lato"/>
                <a:cs typeface="Segoe UI" panose="020B0502040204020203" pitchFamily="34" charset="0"/>
                <a:sym typeface="Lato"/>
              </a:rPr>
              <a:t>what we then do with that data</a:t>
            </a:r>
            <a:r>
              <a:rPr lang="en-US" sz="1000" i="1" dirty="0">
                <a:latin typeface="Segoe UI" panose="020B0502040204020203" pitchFamily="34" charset="0"/>
                <a:ea typeface="Lato"/>
                <a:cs typeface="Segoe UI" panose="020B0502040204020203" pitchFamily="34" charset="0"/>
                <a:sym typeface="Lato"/>
              </a:rPr>
              <a:t> to analyze their learning and determine what we need to do next in order to foster their growth.</a:t>
            </a:r>
            <a:endParaRPr sz="1000" i="1" dirty="0">
              <a:latin typeface="Segoe UI" panose="020B0502040204020203" pitchFamily="34" charset="0"/>
              <a:ea typeface="Lato"/>
              <a:cs typeface="Segoe UI" panose="020B0502040204020203" pitchFamily="34" charset="0"/>
              <a:sym typeface="Lato"/>
            </a:endParaRPr>
          </a:p>
        </p:txBody>
      </p:sp>
      <p:sp>
        <p:nvSpPr>
          <p:cNvPr id="224" name="Google Shape;224;g111d15eaa76_0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b="1" u="sng" dirty="0">
                <a:latin typeface="Segoe UI" panose="020B0502040204020203" pitchFamily="34" charset="0"/>
                <a:ea typeface="Lato"/>
                <a:cs typeface="Segoe UI" panose="020B0502040204020203" pitchFamily="34" charset="0"/>
                <a:sym typeface="Lato"/>
              </a:rPr>
              <a:t>Facilitator Notes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b="1" dirty="0">
                <a:latin typeface="Segoe UI" panose="020B0502040204020203" pitchFamily="34" charset="0"/>
                <a:ea typeface="Lato"/>
                <a:cs typeface="Segoe UI" panose="020B0502040204020203" pitchFamily="34" charset="0"/>
                <a:sym typeface="Lato"/>
              </a:rPr>
              <a:t>This slide is animated by line.</a:t>
            </a:r>
          </a:p>
          <a:p>
            <a:pPr marL="0" lvl="0" indent="0" algn="l" rtl="0">
              <a:spcBef>
                <a:spcPts val="0"/>
              </a:spcBef>
              <a:spcAft>
                <a:spcPts val="0"/>
              </a:spcAft>
              <a:buClr>
                <a:schemeClr val="dk1"/>
              </a:buClr>
              <a:buSzPts val="1100"/>
              <a:buFont typeface="Arial"/>
              <a:buNone/>
            </a:pPr>
            <a:endParaRPr lang="en-US" sz="12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200" b="1" dirty="0">
                <a:latin typeface="Segoe UI" panose="020B0502040204020203" pitchFamily="34" charset="0"/>
                <a:ea typeface="Lato"/>
                <a:cs typeface="Segoe UI" panose="020B0502040204020203" pitchFamily="34" charset="0"/>
                <a:sym typeface="Lato"/>
              </a:rPr>
              <a:t>Suggested script:</a:t>
            </a:r>
            <a:endParaRPr lang="en-US" sz="1200" dirty="0">
              <a:latin typeface="Segoe UI" panose="020B0502040204020203" pitchFamily="34" charset="0"/>
              <a:ea typeface="Lato"/>
              <a:cs typeface="Segoe UI" panose="020B0502040204020203" pitchFamily="34" charset="0"/>
              <a:sym typeface="Lato"/>
            </a:endParaRPr>
          </a:p>
          <a:p>
            <a:endParaRPr lang="en-US"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sz="1200" i="1" dirty="0">
                <a:latin typeface="Segoe UI" panose="020B0502040204020203" pitchFamily="34" charset="0"/>
                <a:ea typeface="Lato"/>
                <a:cs typeface="Segoe UI" panose="020B0502040204020203" pitchFamily="34" charset="0"/>
                <a:sym typeface="Lato"/>
              </a:rPr>
              <a:t>For the “outputs”</a:t>
            </a:r>
          </a:p>
          <a:p>
            <a:pPr marL="457200" lvl="0" indent="-292100" algn="l" rtl="0">
              <a:spcBef>
                <a:spcPts val="0"/>
              </a:spcBef>
              <a:spcAft>
                <a:spcPts val="0"/>
              </a:spcAft>
              <a:buSzPts val="1000"/>
              <a:buFont typeface="Lato"/>
              <a:buChar char="●"/>
            </a:pPr>
            <a:r>
              <a:rPr lang="en-US" sz="1200" i="1" dirty="0">
                <a:latin typeface="Segoe UI" panose="020B0502040204020203" pitchFamily="34" charset="0"/>
                <a:ea typeface="Lato"/>
                <a:cs typeface="Segoe UI" panose="020B0502040204020203" pitchFamily="34" charset="0"/>
                <a:sym typeface="Lato"/>
              </a:rPr>
              <a:t>The new model </a:t>
            </a:r>
            <a:r>
              <a:rPr lang="en-US" sz="1200" i="1" u="sng" dirty="0">
                <a:latin typeface="Segoe UI" panose="020B0502040204020203" pitchFamily="34" charset="0"/>
                <a:ea typeface="Lato"/>
                <a:cs typeface="Segoe UI" panose="020B0502040204020203" pitchFamily="34" charset="0"/>
                <a:sym typeface="Lato"/>
              </a:rPr>
              <a:t>de-emphasizes how many students met or exceeded the goal</a:t>
            </a:r>
            <a:r>
              <a:rPr lang="en-US" sz="1200" i="1" dirty="0">
                <a:latin typeface="Segoe UI" panose="020B0502040204020203" pitchFamily="34" charset="0"/>
                <a:ea typeface="Lato"/>
                <a:cs typeface="Segoe UI" panose="020B0502040204020203" pitchFamily="34" charset="0"/>
                <a:sym typeface="Lato"/>
              </a:rPr>
              <a:t> (which would often lead to teachers writing simple goals that their students were basically guaranteed to meet), but now instead</a:t>
            </a:r>
          </a:p>
          <a:p>
            <a:pPr marL="457200" lvl="0" indent="-292100" algn="l" rtl="0">
              <a:spcBef>
                <a:spcPts val="0"/>
              </a:spcBef>
              <a:spcAft>
                <a:spcPts val="0"/>
              </a:spcAft>
              <a:buSzPts val="1000"/>
              <a:buFont typeface="Lato"/>
              <a:buChar char="●"/>
            </a:pPr>
            <a:r>
              <a:rPr lang="en-US" sz="1200" i="1" u="sng" dirty="0">
                <a:latin typeface="Segoe UI" panose="020B0502040204020203" pitchFamily="34" charset="0"/>
                <a:ea typeface="Lato"/>
                <a:cs typeface="Segoe UI" panose="020B0502040204020203" pitchFamily="34" charset="0"/>
                <a:sym typeface="Lato"/>
              </a:rPr>
              <a:t>emphasizes how we examine data</a:t>
            </a:r>
            <a:r>
              <a:rPr lang="en-US" sz="1200" i="1" dirty="0">
                <a:latin typeface="Segoe UI" panose="020B0502040204020203" pitchFamily="34" charset="0"/>
                <a:ea typeface="Lato"/>
                <a:cs typeface="Segoe UI" panose="020B0502040204020203" pitchFamily="34" charset="0"/>
                <a:sym typeface="Lato"/>
              </a:rPr>
              <a:t> or information about the students who exceed, meet, or don’t meet our goals… and </a:t>
            </a:r>
            <a:r>
              <a:rPr lang="en-US" sz="1200" i="1" u="sng" dirty="0">
                <a:latin typeface="Segoe UI" panose="020B0502040204020203" pitchFamily="34" charset="0"/>
                <a:ea typeface="Lato"/>
                <a:cs typeface="Segoe UI" panose="020B0502040204020203" pitchFamily="34" charset="0"/>
                <a:sym typeface="Lato"/>
              </a:rPr>
              <a:t>what we then do with that data</a:t>
            </a:r>
            <a:r>
              <a:rPr lang="en-US" sz="1200" i="1" dirty="0">
                <a:latin typeface="Segoe UI" panose="020B0502040204020203" pitchFamily="34" charset="0"/>
                <a:ea typeface="Lato"/>
                <a:cs typeface="Segoe UI" panose="020B0502040204020203" pitchFamily="34" charset="0"/>
                <a:sym typeface="Lato"/>
              </a:rPr>
              <a:t> to analyze their learning and determine what we need to do next in order to foster their growth.</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11</a:t>
            </a:fld>
            <a:endParaRPr lang="en-US"/>
          </a:p>
        </p:txBody>
      </p:sp>
    </p:spTree>
    <p:extLst>
      <p:ext uri="{BB962C8B-B14F-4D97-AF65-F5344CB8AC3E}">
        <p14:creationId xmlns:p14="http://schemas.microsoft.com/office/powerpoint/2010/main" val="3927922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50ef3192d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150ef3192d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b="1" dirty="0">
                <a:latin typeface="Segoe UI" panose="020B0502040204020203" pitchFamily="34" charset="0"/>
                <a:ea typeface="Lato"/>
                <a:cs typeface="Segoe UI" panose="020B0502040204020203" pitchFamily="34" charset="0"/>
                <a:sym typeface="Lato"/>
              </a:rPr>
              <a:t>This activity will only be effective if the participants have </a:t>
            </a:r>
            <a:r>
              <a:rPr lang="en-US" sz="1000" b="1" u="sng" dirty="0">
                <a:latin typeface="Segoe UI" panose="020B0502040204020203" pitchFamily="34" charset="0"/>
                <a:ea typeface="Lato"/>
                <a:cs typeface="Segoe UI" panose="020B0502040204020203" pitchFamily="34" charset="0"/>
                <a:sym typeface="Lato"/>
              </a:rPr>
              <a:t>already seen</a:t>
            </a:r>
            <a:r>
              <a:rPr lang="en-US" sz="1000" b="1" dirty="0">
                <a:latin typeface="Segoe UI" panose="020B0502040204020203" pitchFamily="34" charset="0"/>
                <a:ea typeface="Lato"/>
                <a:cs typeface="Segoe UI" panose="020B0502040204020203" pitchFamily="34" charset="0"/>
                <a:sym typeface="Lato"/>
              </a:rPr>
              <a:t> the OSPI revised rubrics and critical attributes: </a:t>
            </a:r>
            <a:r>
              <a:rPr lang="en-US" sz="1000" b="1" u="sng" dirty="0">
                <a:solidFill>
                  <a:schemeClr val="hlink"/>
                </a:solidFill>
                <a:latin typeface="Segoe UI" panose="020B0502040204020203" pitchFamily="34" charset="0"/>
                <a:ea typeface="Lato"/>
                <a:cs typeface="Segoe UI" panose="020B0502040204020203" pitchFamily="34" charset="0"/>
                <a:sym typeface="Lato"/>
                <a:hlinkClick r:id="rId3"/>
              </a:rPr>
              <a:t>Student Growth Goal Rubrics for 3.1, 6.1, and 8.1</a:t>
            </a:r>
            <a:r>
              <a:rPr lang="en-US" sz="1000" b="1" dirty="0">
                <a:latin typeface="Segoe UI" panose="020B0502040204020203" pitchFamily="34" charset="0"/>
                <a:ea typeface="Lato"/>
                <a:cs typeface="Segoe UI" panose="020B0502040204020203" pitchFamily="34" charset="0"/>
                <a:sym typeface="Lato"/>
              </a:rPr>
              <a:t> </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[~2 min] </a:t>
            </a:r>
            <a:r>
              <a:rPr lang="en-US" sz="1000" b="1" dirty="0">
                <a:latin typeface="Segoe UI" panose="020B0502040204020203" pitchFamily="34" charset="0"/>
                <a:ea typeface="Lato"/>
                <a:cs typeface="Segoe UI" panose="020B0502040204020203" pitchFamily="34" charset="0"/>
                <a:sym typeface="Lato"/>
              </a:rPr>
              <a:t>In whole group:</a:t>
            </a:r>
            <a:r>
              <a:rPr lang="en-US" sz="1000" dirty="0">
                <a:latin typeface="Segoe UI" panose="020B0502040204020203" pitchFamily="34" charset="0"/>
                <a:ea typeface="Lato"/>
                <a:cs typeface="Segoe UI" panose="020B0502040204020203" pitchFamily="34" charset="0"/>
                <a:sym typeface="Lato"/>
              </a:rPr>
              <a:t> </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Solo Think: Have participants read over </a:t>
            </a:r>
            <a:r>
              <a:rPr lang="en-US" sz="1000" u="sng" dirty="0">
                <a:solidFill>
                  <a:srgbClr val="1155CC"/>
                </a:solidFill>
                <a:latin typeface="Segoe UI" panose="020B0502040204020203" pitchFamily="34" charset="0"/>
                <a:ea typeface="Lato"/>
                <a:cs typeface="Segoe UI" panose="020B0502040204020203" pitchFamily="34" charset="0"/>
                <a:sym typeface="Lato"/>
                <a:hlinkClick r:id="rId4">
                  <a:extLst>
                    <a:ext uri="{A12FA001-AC4F-418D-AE19-62706E023703}">
                      <ahyp:hlinkClr xmlns:ahyp="http://schemas.microsoft.com/office/drawing/2018/hyperlinkcolor" val="tx"/>
                    </a:ext>
                  </a:extLst>
                </a:hlinkClick>
              </a:rPr>
              <a:t>Comparing the .1s and .2s [Google Doc]</a:t>
            </a:r>
            <a:r>
              <a:rPr lang="en-US" sz="900" dirty="0">
                <a:latin typeface="Segoe UI" panose="020B0502040204020203" pitchFamily="34" charset="0"/>
                <a:ea typeface="Lato"/>
                <a:cs typeface="Segoe UI" panose="020B0502040204020203" pitchFamily="34" charset="0"/>
                <a:sym typeface="Lato"/>
              </a:rPr>
              <a:t>,</a:t>
            </a:r>
            <a:r>
              <a:rPr lang="en-US" sz="1000" dirty="0">
                <a:latin typeface="Segoe UI" panose="020B0502040204020203" pitchFamily="34" charset="0"/>
                <a:ea typeface="Lato"/>
                <a:cs typeface="Segoe UI" panose="020B0502040204020203" pitchFamily="34" charset="0"/>
                <a:sym typeface="Lato"/>
              </a:rPr>
              <a:t> which sets proficient </a:t>
            </a:r>
            <a:r>
              <a:rPr lang="en-US" sz="1000" dirty="0">
                <a:highlight>
                  <a:schemeClr val="lt1"/>
                </a:highlight>
                <a:latin typeface="Segoe UI" panose="020B0502040204020203" pitchFamily="34" charset="0"/>
                <a:ea typeface="Lato"/>
                <a:cs typeface="Segoe UI" panose="020B0502040204020203" pitchFamily="34" charset="0"/>
                <a:sym typeface="Lato"/>
              </a:rPr>
              <a:t> “P”</a:t>
            </a:r>
            <a:r>
              <a:rPr lang="en-US" sz="1000" dirty="0">
                <a:latin typeface="Segoe UI" panose="020B0502040204020203" pitchFamily="34" charset="0"/>
                <a:ea typeface="Lato"/>
                <a:cs typeface="Segoe UI" panose="020B0502040204020203" pitchFamily="34" charset="0"/>
                <a:sym typeface="Lato"/>
              </a:rPr>
              <a:t> language in the old and new next to each other.</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[~6 min] </a:t>
            </a:r>
            <a:r>
              <a:rPr lang="en-US" sz="1000" b="1" dirty="0">
                <a:latin typeface="Segoe UI" panose="020B0502040204020203" pitchFamily="34" charset="0"/>
                <a:ea typeface="Lato"/>
                <a:cs typeface="Segoe UI" panose="020B0502040204020203" pitchFamily="34" charset="0"/>
                <a:sym typeface="Lato"/>
              </a:rPr>
              <a:t>In breakout groups/table groups:</a:t>
            </a:r>
            <a:r>
              <a:rPr lang="en-US" sz="1000" dirty="0">
                <a:latin typeface="Segoe UI" panose="020B0502040204020203" pitchFamily="34" charset="0"/>
                <a:ea typeface="Lato"/>
                <a:cs typeface="Segoe UI" panose="020B0502040204020203" pitchFamily="34" charset="0"/>
                <a:sym typeface="Lato"/>
              </a:rPr>
              <a:t> </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Small Group Sync: Open discussion in small groups </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 </a:t>
            </a:r>
            <a:r>
              <a:rPr lang="en-US" sz="1000" i="1" dirty="0">
                <a:latin typeface="Segoe UI" panose="020B0502040204020203" pitchFamily="34" charset="0"/>
                <a:ea typeface="Lato"/>
                <a:cs typeface="Segoe UI" panose="020B0502040204020203" pitchFamily="34" charset="0"/>
                <a:sym typeface="Lato"/>
              </a:rPr>
              <a:t>What sorts of thinking around “student growth” do the new proficient rubrics emphasize that were not explicitly called out in the previous version? Have one breakout group member be the “reporter” who will drop a shared observation in the </a:t>
            </a:r>
            <a:r>
              <a:rPr lang="en-US" sz="1000" i="1" dirty="0" err="1">
                <a:latin typeface="Segoe UI" panose="020B0502040204020203" pitchFamily="34" charset="0"/>
                <a:ea typeface="Lato"/>
                <a:cs typeface="Segoe UI" panose="020B0502040204020203" pitchFamily="34" charset="0"/>
                <a:sym typeface="Lato"/>
              </a:rPr>
              <a:t>zoomchat</a:t>
            </a:r>
            <a:r>
              <a:rPr lang="en-US" sz="1000" i="1" dirty="0">
                <a:latin typeface="Segoe UI" panose="020B0502040204020203" pitchFamily="34" charset="0"/>
                <a:ea typeface="Lato"/>
                <a:cs typeface="Segoe UI" panose="020B0502040204020203" pitchFamily="34" charset="0"/>
                <a:sym typeface="Lato"/>
              </a:rPr>
              <a:t> or bring up to the whole room when we finish small group discussion.</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[~2 min] </a:t>
            </a:r>
            <a:r>
              <a:rPr lang="en-US" sz="1000" b="1" dirty="0">
                <a:latin typeface="Segoe UI" panose="020B0502040204020203" pitchFamily="34" charset="0"/>
                <a:ea typeface="Lato"/>
                <a:cs typeface="Segoe UI" panose="020B0502040204020203" pitchFamily="34" charset="0"/>
                <a:sym typeface="Lato"/>
              </a:rPr>
              <a:t>Return to whole group:</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dirty="0">
                <a:latin typeface="Segoe UI" panose="020B0502040204020203" pitchFamily="34" charset="0"/>
                <a:ea typeface="Lato"/>
                <a:cs typeface="Segoe UI" panose="020B0502040204020203" pitchFamily="34" charset="0"/>
                <a:sym typeface="Lato"/>
              </a:rPr>
              <a:t>Group reporters share observations from the small group discussions.</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NOTE→ If your audience is predominantly </a:t>
            </a:r>
            <a:r>
              <a:rPr lang="en-US" sz="1000" i="1" dirty="0">
                <a:latin typeface="Segoe UI" panose="020B0502040204020203" pitchFamily="34" charset="0"/>
                <a:ea typeface="Lato"/>
                <a:cs typeface="Segoe UI" panose="020B0502040204020203" pitchFamily="34" charset="0"/>
                <a:sym typeface="Lato"/>
              </a:rPr>
              <a:t>new teachers who never experienced the previous rubrics,</a:t>
            </a:r>
            <a:r>
              <a:rPr lang="en-US" sz="1000" dirty="0">
                <a:latin typeface="Segoe UI" panose="020B0502040204020203" pitchFamily="34" charset="0"/>
                <a:ea typeface="Lato"/>
                <a:cs typeface="Segoe UI" panose="020B0502040204020203" pitchFamily="34" charset="0"/>
                <a:sym typeface="Lato"/>
              </a:rPr>
              <a:t> have them examine </a:t>
            </a:r>
            <a:r>
              <a:rPr lang="en-US" sz="1000" u="sng" dirty="0">
                <a:solidFill>
                  <a:srgbClr val="1155CC"/>
                </a:solidFill>
                <a:latin typeface="Segoe UI" panose="020B0502040204020203" pitchFamily="34" charset="0"/>
                <a:ea typeface="Lato"/>
                <a:cs typeface="Segoe UI" panose="020B0502040204020203" pitchFamily="34" charset="0"/>
                <a:sym typeface="Lato"/>
                <a:hlinkClick r:id="rId5">
                  <a:extLst>
                    <a:ext uri="{A12FA001-AC4F-418D-AE19-62706E023703}">
                      <ahyp:hlinkClr xmlns:ahyp="http://schemas.microsoft.com/office/drawing/2018/hyperlinkcolor" val="tx"/>
                    </a:ext>
                  </a:extLst>
                </a:hlinkClick>
              </a:rPr>
              <a:t>Revised 3.1 and 3.2 [Google Doc]</a:t>
            </a:r>
            <a:r>
              <a:rPr lang="en-US" sz="1000" dirty="0">
                <a:latin typeface="Segoe UI" panose="020B0502040204020203" pitchFamily="34" charset="0"/>
                <a:ea typeface="Lato"/>
                <a:cs typeface="Segoe UI" panose="020B0502040204020203" pitchFamily="34" charset="0"/>
                <a:sym typeface="Lato"/>
              </a:rPr>
              <a:t>, focusing on </a:t>
            </a:r>
            <a:r>
              <a:rPr lang="en-US" sz="1000" u="sng" dirty="0">
                <a:latin typeface="Segoe UI" panose="020B0502040204020203" pitchFamily="34" charset="0"/>
                <a:ea typeface="Lato"/>
                <a:cs typeface="Segoe UI" panose="020B0502040204020203" pitchFamily="34" charset="0"/>
                <a:sym typeface="Lato"/>
              </a:rPr>
              <a:t>ONLY 3.1</a:t>
            </a:r>
            <a:r>
              <a:rPr lang="en-US" sz="1000" dirty="0">
                <a:latin typeface="Segoe UI" panose="020B0502040204020203" pitchFamily="34" charset="0"/>
                <a:ea typeface="Lato"/>
                <a:cs typeface="Segoe UI" panose="020B0502040204020203" pitchFamily="34" charset="0"/>
                <a:sym typeface="Lato"/>
              </a:rPr>
              <a:t>, and discuss the differences between basic, proficient, and distinguished in the new rubrics.</a:t>
            </a:r>
            <a:endParaRPr sz="1000" dirty="0">
              <a:latin typeface="Segoe UI" panose="020B0502040204020203" pitchFamily="34" charset="0"/>
              <a:ea typeface="Lato"/>
              <a:cs typeface="Segoe UI" panose="020B0502040204020203" pitchFamily="34" charset="0"/>
              <a:sym typeface="Lato"/>
            </a:endParaRPr>
          </a:p>
        </p:txBody>
      </p:sp>
      <p:sp>
        <p:nvSpPr>
          <p:cNvPr id="231" name="Google Shape;231;g1150ef3192d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150ef3192d_0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150ef3192d_0_2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To put it simply, in the old model, we were basically just writing </a:t>
            </a:r>
            <a:r>
              <a:rPr lang="en-US" sz="1000" b="1" i="1" dirty="0">
                <a:latin typeface="Segoe UI" panose="020B0502040204020203" pitchFamily="34" charset="0"/>
                <a:ea typeface="Lato"/>
                <a:cs typeface="Segoe UI" panose="020B0502040204020203" pitchFamily="34" charset="0"/>
                <a:sym typeface="Lato"/>
              </a:rPr>
              <a:t>a goal statement</a:t>
            </a:r>
            <a:r>
              <a:rPr lang="en-US" sz="1000" i="1" dirty="0">
                <a:latin typeface="Segoe UI" panose="020B0502040204020203" pitchFamily="34" charset="0"/>
                <a:ea typeface="Lato"/>
                <a:cs typeface="Segoe UI" panose="020B0502040204020203" pitchFamily="34" charset="0"/>
                <a:sym typeface="Lato"/>
              </a:rPr>
              <a:t>. In the new model, we are </a:t>
            </a:r>
            <a:r>
              <a:rPr lang="en-US" sz="1000" b="1" i="1" dirty="0">
                <a:latin typeface="Segoe UI" panose="020B0502040204020203" pitchFamily="34" charset="0"/>
                <a:ea typeface="Lato"/>
                <a:cs typeface="Segoe UI" panose="020B0502040204020203" pitchFamily="34" charset="0"/>
                <a:sym typeface="Lato"/>
              </a:rPr>
              <a:t>designing the whole experience</a:t>
            </a:r>
            <a:r>
              <a:rPr lang="en-US" sz="1000" i="1" dirty="0">
                <a:latin typeface="Segoe UI" panose="020B0502040204020203" pitchFamily="34" charset="0"/>
                <a:ea typeface="Lato"/>
                <a:cs typeface="Segoe UI" panose="020B0502040204020203" pitchFamily="34" charset="0"/>
                <a:sym typeface="Lato"/>
              </a:rPr>
              <a:t>. Thus, it is highly unlikely that you’ll be able to “write a proficient growth goal” in a single statement or sentence.</a:t>
            </a:r>
            <a:endParaRPr sz="1000" i="1" dirty="0">
              <a:latin typeface="Segoe UI" panose="020B0502040204020203" pitchFamily="34" charset="0"/>
              <a:ea typeface="Lato"/>
              <a:cs typeface="Segoe UI" panose="020B0502040204020203" pitchFamily="34" charset="0"/>
              <a:sym typeface="Lato"/>
            </a:endParaRPr>
          </a:p>
        </p:txBody>
      </p:sp>
      <p:sp>
        <p:nvSpPr>
          <p:cNvPr id="238" name="Google Shape;238;g1150ef3192d_0_2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26bd0ab934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26bd0ab934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That shift, from writing a goal statement to designing a growth experience is not necessarily going to impact how we teach, but it will impact how we communicate about our growth goals.</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Here on the screen is a goal that is </a:t>
            </a:r>
            <a:r>
              <a:rPr lang="en-US" sz="1000" i="1" u="sng" dirty="0">
                <a:latin typeface="Segoe UI" panose="020B0502040204020203" pitchFamily="34" charset="0"/>
                <a:ea typeface="Lato"/>
                <a:cs typeface="Segoe UI" panose="020B0502040204020203" pitchFamily="34" charset="0"/>
                <a:sym typeface="Lato"/>
              </a:rPr>
              <a:t>potentially</a:t>
            </a:r>
            <a:r>
              <a:rPr lang="en-US" sz="1000" i="1" dirty="0">
                <a:latin typeface="Segoe UI" panose="020B0502040204020203" pitchFamily="34" charset="0"/>
                <a:ea typeface="Lato"/>
                <a:cs typeface="Segoe UI" panose="020B0502040204020203" pitchFamily="34" charset="0"/>
                <a:sym typeface="Lato"/>
              </a:rPr>
              <a:t> proficient under the old model. It identifies the group, it states that there will be pre and post comprehension assessments, that there are common formative assessments, and that all students will make measurable growth of at least one level on the team rubrics. </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It is possible that this goal </a:t>
            </a:r>
            <a:r>
              <a:rPr lang="en-US" sz="1000" i="1" u="sng" dirty="0">
                <a:latin typeface="Segoe UI" panose="020B0502040204020203" pitchFamily="34" charset="0"/>
                <a:ea typeface="Lato"/>
                <a:cs typeface="Segoe UI" panose="020B0502040204020203" pitchFamily="34" charset="0"/>
                <a:sym typeface="Lato"/>
              </a:rPr>
              <a:t>might</a:t>
            </a:r>
            <a:r>
              <a:rPr lang="en-US" sz="1000" i="1" dirty="0">
                <a:latin typeface="Segoe UI" panose="020B0502040204020203" pitchFamily="34" charset="0"/>
                <a:ea typeface="Lato"/>
                <a:cs typeface="Segoe UI" panose="020B0502040204020203" pitchFamily="34" charset="0"/>
                <a:sym typeface="Lato"/>
              </a:rPr>
              <a:t> have been proficient… a lot would depend on what those formative assessments are, the quality of the rubric, etc., but those are things that hopefully were artifacts shared in the process or were examined through learning-focused conversations with the evaluator.</a:t>
            </a:r>
            <a:endParaRPr sz="1000" i="1" dirty="0">
              <a:latin typeface="Segoe UI" panose="020B0502040204020203" pitchFamily="34" charset="0"/>
              <a:ea typeface="Lato"/>
              <a:cs typeface="Segoe UI" panose="020B0502040204020203" pitchFamily="34" charset="0"/>
              <a:sym typeface="Lato"/>
            </a:endParaRPr>
          </a:p>
        </p:txBody>
      </p:sp>
      <p:sp>
        <p:nvSpPr>
          <p:cNvPr id="247" name="Google Shape;247;g126bd0ab934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26bd0ab934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26bd0ab934_0_1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If we consider that same goal through the lens of the new rubric, that same goal could still work. HOWEVER, what is different is the kind of supporting artifacts and documentation that might be necessary, or the content of learning-focused conversations that occur between the teacher and their evaluator.</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What this asks us to really focus on in our goal design has shifted a little. Instead of designing a goal that just names the assessments and measurement tools, our focus now is on:</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how this goal is responsive to what we know about our students as individuals and as learners, and</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how we envision fostering cognitive and emotional engagement as we support students toward this goal.</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To try to pack that all into a SMART goal or succinct goal statement is not particularly feasible.</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b="1" i="1" dirty="0">
                <a:latin typeface="Segoe UI" panose="020B0502040204020203" pitchFamily="34" charset="0"/>
                <a:ea typeface="Lato"/>
                <a:cs typeface="Segoe UI" panose="020B0502040204020203" pitchFamily="34" charset="0"/>
                <a:sym typeface="Lato"/>
              </a:rPr>
              <a:t>Ultimately, it is not a about a single “ideal” goal statement, it is about the thoughtful planning behind the design of the goal. This thoughtful planning and deliberate practice is </a:t>
            </a:r>
            <a:r>
              <a:rPr lang="en-US" sz="1000" b="1" i="1" u="sng" dirty="0">
                <a:latin typeface="Segoe UI" panose="020B0502040204020203" pitchFamily="34" charset="0"/>
                <a:ea typeface="Lato"/>
                <a:cs typeface="Segoe UI" panose="020B0502040204020203" pitchFamily="34" charset="0"/>
                <a:sym typeface="Lato"/>
              </a:rPr>
              <a:t>best illustrated during a learning-focused real-time conversation between the teacher and their evaluator</a:t>
            </a:r>
            <a:r>
              <a:rPr lang="en-US" sz="1000" b="1" i="1" dirty="0">
                <a:latin typeface="Segoe UI" panose="020B0502040204020203" pitchFamily="34" charset="0"/>
                <a:ea typeface="Lato"/>
                <a:cs typeface="Segoe UI" panose="020B0502040204020203" pitchFamily="34" charset="0"/>
                <a:sym typeface="Lato"/>
              </a:rPr>
              <a:t>.</a:t>
            </a:r>
            <a:endParaRPr sz="1000" b="1" i="1" dirty="0">
              <a:latin typeface="Segoe UI" panose="020B0502040204020203" pitchFamily="34" charset="0"/>
              <a:ea typeface="Lato"/>
              <a:cs typeface="Segoe UI" panose="020B0502040204020203" pitchFamily="34" charset="0"/>
              <a:sym typeface="Lato"/>
            </a:endParaRPr>
          </a:p>
        </p:txBody>
      </p:sp>
      <p:sp>
        <p:nvSpPr>
          <p:cNvPr id="255" name="Google Shape;255;g126bd0ab934_0_1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15e9675d0d_0_9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15e9675d0d_0_9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Facilitator Notes:</a:t>
            </a:r>
          </a:p>
          <a:p>
            <a:pPr marL="0" lvl="0" indent="0" algn="l" rtl="0">
              <a:spcBef>
                <a:spcPts val="0"/>
              </a:spcBef>
              <a:spcAft>
                <a:spcPts val="0"/>
              </a:spcAft>
              <a:buClr>
                <a:schemeClr val="dk1"/>
              </a:buClr>
              <a:buSzPts val="1100"/>
              <a:buFont typeface="Arial"/>
              <a:buNone/>
            </a:pPr>
            <a:endParaRPr lang="en-US"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This slide contains animation</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lang="en-US"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p>
          <a:p>
            <a:pPr marL="0" lvl="0" indent="0" algn="l" rtl="0">
              <a:spcBef>
                <a:spcPts val="0"/>
              </a:spcBef>
              <a:spcAft>
                <a:spcPts val="0"/>
              </a:spcAft>
              <a:buClr>
                <a:schemeClr val="dk1"/>
              </a:buClr>
              <a:buSzPts val="1100"/>
              <a:buFont typeface="Arial"/>
              <a:buNone/>
            </a:pPr>
            <a:r>
              <a:rPr lang="en-US" sz="1000" b="1" i="1" dirty="0">
                <a:latin typeface="Segoe UI" panose="020B0502040204020203" pitchFamily="34" charset="0"/>
                <a:ea typeface="Lato"/>
                <a:cs typeface="Segoe UI" panose="020B0502040204020203" pitchFamily="34" charset="0"/>
                <a:sym typeface="Lato"/>
              </a:rPr>
              <a:t>What about SMART goals?</a:t>
            </a:r>
            <a:endParaRPr sz="1000" b="1"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SMART = </a:t>
            </a:r>
            <a:r>
              <a:rPr lang="en-US" sz="1000" dirty="0">
                <a:latin typeface="Segoe UI" panose="020B0502040204020203" pitchFamily="34" charset="0"/>
                <a:ea typeface="Lato"/>
                <a:cs typeface="Segoe UI" panose="020B0502040204020203" pitchFamily="34" charset="0"/>
                <a:sym typeface="Lato"/>
              </a:rPr>
              <a:t>Specific, Measurable, Appropriate, Referenced to Criteria, and Time-Bound (or other variations)</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HARD = </a:t>
            </a:r>
            <a:r>
              <a:rPr lang="en-US" sz="1000" dirty="0">
                <a:latin typeface="Segoe UI" panose="020B0502040204020203" pitchFamily="34" charset="0"/>
                <a:ea typeface="Lato"/>
                <a:cs typeface="Segoe UI" panose="020B0502040204020203" pitchFamily="34" charset="0"/>
                <a:sym typeface="Lato"/>
              </a:rPr>
              <a:t>Heartfelt, Animated, Required, and Difficult</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DWHH = Do (</a:t>
            </a:r>
            <a:r>
              <a:rPr lang="en-US" sz="1000" dirty="0">
                <a:latin typeface="Segoe UI" panose="020B0502040204020203" pitchFamily="34" charset="0"/>
                <a:ea typeface="Lato"/>
                <a:cs typeface="Segoe UI" panose="020B0502040204020203" pitchFamily="34" charset="0"/>
                <a:sym typeface="Lato"/>
              </a:rPr>
              <a:t>Bloom’s or Webb’s verb of cognition</a:t>
            </a:r>
            <a:r>
              <a:rPr lang="en-US" sz="1000" b="1" dirty="0">
                <a:latin typeface="Segoe UI" panose="020B0502040204020203" pitchFamily="34" charset="0"/>
                <a:ea typeface="Lato"/>
                <a:cs typeface="Segoe UI" panose="020B0502040204020203" pitchFamily="34" charset="0"/>
                <a:sym typeface="Lato"/>
              </a:rPr>
              <a:t>), What (</a:t>
            </a:r>
            <a:r>
              <a:rPr lang="en-US" sz="1000" dirty="0">
                <a:latin typeface="Segoe UI" panose="020B0502040204020203" pitchFamily="34" charset="0"/>
                <a:ea typeface="Lato"/>
                <a:cs typeface="Segoe UI" panose="020B0502040204020203" pitchFamily="34" charset="0"/>
                <a:sym typeface="Lato"/>
              </a:rPr>
              <a:t>learning or skill</a:t>
            </a:r>
            <a:r>
              <a:rPr lang="en-US" sz="1000" b="1" dirty="0">
                <a:latin typeface="Segoe UI" panose="020B0502040204020203" pitchFamily="34" charset="0"/>
                <a:ea typeface="Lato"/>
                <a:cs typeface="Segoe UI" panose="020B0502040204020203" pitchFamily="34" charset="0"/>
                <a:sym typeface="Lato"/>
              </a:rPr>
              <a:t>), How</a:t>
            </a:r>
            <a:r>
              <a:rPr lang="en-US" sz="1000" b="1" baseline="-25000" dirty="0">
                <a:latin typeface="Segoe UI" panose="020B0502040204020203" pitchFamily="34" charset="0"/>
                <a:ea typeface="Lato"/>
                <a:cs typeface="Segoe UI" panose="020B0502040204020203" pitchFamily="34" charset="0"/>
                <a:sym typeface="Lato"/>
              </a:rPr>
              <a:t>1</a:t>
            </a:r>
            <a:r>
              <a:rPr lang="en-US" sz="1000" b="1" dirty="0">
                <a:latin typeface="Segoe UI" panose="020B0502040204020203" pitchFamily="34" charset="0"/>
                <a:ea typeface="Lato"/>
                <a:cs typeface="Segoe UI" panose="020B0502040204020203" pitchFamily="34" charset="0"/>
                <a:sym typeface="Lato"/>
              </a:rPr>
              <a:t> (</a:t>
            </a:r>
            <a:r>
              <a:rPr lang="en-US" sz="1000" dirty="0">
                <a:latin typeface="Segoe UI" panose="020B0502040204020203" pitchFamily="34" charset="0"/>
                <a:ea typeface="Lato"/>
                <a:cs typeface="Segoe UI" panose="020B0502040204020203" pitchFamily="34" charset="0"/>
                <a:sym typeface="Lato"/>
              </a:rPr>
              <a:t>how will they show their learning</a:t>
            </a:r>
            <a:r>
              <a:rPr lang="en-US" sz="1000" b="1" dirty="0">
                <a:latin typeface="Segoe UI" panose="020B0502040204020203" pitchFamily="34" charset="0"/>
                <a:ea typeface="Lato"/>
                <a:cs typeface="Segoe UI" panose="020B0502040204020203" pitchFamily="34" charset="0"/>
                <a:sym typeface="Lato"/>
              </a:rPr>
              <a:t>) and How</a:t>
            </a:r>
            <a:r>
              <a:rPr lang="en-US" sz="1000" b="1" baseline="-25000" dirty="0">
                <a:latin typeface="Segoe UI" panose="020B0502040204020203" pitchFamily="34" charset="0"/>
                <a:ea typeface="Lato"/>
                <a:cs typeface="Segoe UI" panose="020B0502040204020203" pitchFamily="34" charset="0"/>
                <a:sym typeface="Lato"/>
              </a:rPr>
              <a:t>2  </a:t>
            </a:r>
            <a:r>
              <a:rPr lang="en-US" sz="1000" b="1" dirty="0">
                <a:latin typeface="Segoe UI" panose="020B0502040204020203" pitchFamily="34" charset="0"/>
                <a:ea typeface="Lato"/>
                <a:cs typeface="Segoe UI" panose="020B0502040204020203" pitchFamily="34" charset="0"/>
                <a:sym typeface="Lato"/>
              </a:rPr>
              <a:t>(</a:t>
            </a:r>
            <a:r>
              <a:rPr lang="en-US" sz="1000" dirty="0">
                <a:latin typeface="Segoe UI" panose="020B0502040204020203" pitchFamily="34" charset="0"/>
                <a:ea typeface="Lato"/>
                <a:cs typeface="Segoe UI" panose="020B0502040204020203" pitchFamily="34" charset="0"/>
                <a:sym typeface="Lato"/>
              </a:rPr>
              <a:t>how will you know growth occurred</a:t>
            </a:r>
            <a:r>
              <a:rPr lang="en-US" sz="1000" b="1" dirty="0">
                <a:latin typeface="Segoe UI" panose="020B0502040204020203" pitchFamily="34" charset="0"/>
                <a:ea typeface="Lato"/>
                <a:cs typeface="Segoe UI" panose="020B0502040204020203" pitchFamily="34" charset="0"/>
                <a:sym typeface="Lato"/>
              </a:rPr>
              <a: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Participants may be familiar with other constructs as well.</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i="1" dirty="0">
                <a:latin typeface="Segoe UI" panose="020B0502040204020203" pitchFamily="34" charset="0"/>
                <a:ea typeface="Lato"/>
                <a:cs typeface="Segoe UI" panose="020B0502040204020203" pitchFamily="34" charset="0"/>
                <a:sym typeface="Lato"/>
              </a:rPr>
              <a:t>Many districts have “required” SMART goals (or similar constructs). </a:t>
            </a:r>
            <a:r>
              <a:rPr lang="en-US" sz="1000" i="1" dirty="0">
                <a:latin typeface="Segoe UI" panose="020B0502040204020203" pitchFamily="34" charset="0"/>
                <a:ea typeface="Lato"/>
                <a:cs typeface="Segoe UI" panose="020B0502040204020203" pitchFamily="34" charset="0"/>
                <a:sym typeface="Lato"/>
              </a:rPr>
              <a:t>SMART goals CAN work, smart goals are NOT a requirement in the law… and in the new rubrics, even the most well-designed SMART goal doesn’t quite go far enough.</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Click to animate: </a:t>
            </a:r>
            <a:r>
              <a:rPr lang="en-US" sz="1000" dirty="0">
                <a:latin typeface="Segoe UI" panose="020B0502040204020203" pitchFamily="34" charset="0"/>
                <a:ea typeface="Lato"/>
                <a:cs typeface="Segoe UI" panose="020B0502040204020203" pitchFamily="34" charset="0"/>
                <a:sym typeface="Lato"/>
              </a:rPr>
              <a:t>You can certainly use a SMART goal for this, but remember, it is </a:t>
            </a:r>
            <a:r>
              <a:rPr lang="en-US" sz="1000" u="sng" dirty="0">
                <a:latin typeface="Segoe UI" panose="020B0502040204020203" pitchFamily="34" charset="0"/>
                <a:ea typeface="Lato"/>
                <a:cs typeface="Segoe UI" panose="020B0502040204020203" pitchFamily="34" charset="0"/>
                <a:sym typeface="Lato"/>
              </a:rPr>
              <a:t>not just about the goal itself.</a:t>
            </a:r>
            <a:endParaRPr sz="1000"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Click to animate: </a:t>
            </a:r>
            <a:r>
              <a:rPr lang="en-US" sz="1000" dirty="0">
                <a:latin typeface="Segoe UI" panose="020B0502040204020203" pitchFamily="34" charset="0"/>
                <a:ea typeface="Lato"/>
                <a:cs typeface="Segoe UI" panose="020B0502040204020203" pitchFamily="34" charset="0"/>
                <a:sym typeface="Lato"/>
              </a:rPr>
              <a:t>The goal is only as good as the practices in which it is embedded…these practices are clearly called out in the rubrics and don’t necessarily fit nicely into a discrete “goal statement.”</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i="1" dirty="0">
                <a:latin typeface="Segoe UI" panose="020B0502040204020203" pitchFamily="34" charset="0"/>
                <a:ea typeface="Lato"/>
                <a:cs typeface="Segoe UI" panose="020B0502040204020203" pitchFamily="34" charset="0"/>
                <a:sym typeface="Lato"/>
              </a:rPr>
              <a:t>→ The new process is less about a goal statement and more about the process of how you foster growth. </a:t>
            </a:r>
            <a:endParaRPr sz="1000" b="1"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i="1" dirty="0">
                <a:latin typeface="Segoe UI" panose="020B0502040204020203" pitchFamily="34" charset="0"/>
                <a:ea typeface="Lato"/>
                <a:cs typeface="Segoe UI" panose="020B0502040204020203" pitchFamily="34" charset="0"/>
                <a:sym typeface="Lato"/>
              </a:rPr>
              <a:t>It is not about whether you can write a good goal. </a:t>
            </a:r>
            <a:endParaRPr sz="1000" b="1"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i="1" dirty="0">
                <a:latin typeface="Segoe UI" panose="020B0502040204020203" pitchFamily="34" charset="0"/>
                <a:ea typeface="Lato"/>
                <a:cs typeface="Segoe UI" panose="020B0502040204020203" pitchFamily="34" charset="0"/>
                <a:sym typeface="Lato"/>
              </a:rPr>
              <a:t>It is about how we plan for and implement practices that promote meaningful growth.</a:t>
            </a:r>
            <a:endParaRPr i="1" dirty="0">
              <a:latin typeface="Segoe UI" panose="020B0502040204020203" pitchFamily="34" charset="0"/>
              <a:cs typeface="Segoe UI" panose="020B0502040204020203" pitchFamily="34" charset="0"/>
            </a:endParaRPr>
          </a:p>
        </p:txBody>
      </p:sp>
      <p:sp>
        <p:nvSpPr>
          <p:cNvPr id="263" name="Google Shape;263;g115e9675d0d_0_9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50ef3192d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150ef3192d_0_2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sng" dirty="0">
                <a:latin typeface="Segoe UI" panose="020B0502040204020203" pitchFamily="34" charset="0"/>
                <a:ea typeface="Lato"/>
                <a:cs typeface="Segoe UI" panose="020B0502040204020203" pitchFamily="34" charset="0"/>
                <a:sym typeface="Lato"/>
              </a:rPr>
              <a:t>Facilitator Notes: </a:t>
            </a: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As for the outputs, the previous version was very much about numbers and data. The new model is much more about our reflection and how we use information from our assessment process. The new process is much more about what we do with the data, regardless of whether it is “good or bad.” Anyone can “produce data.” </a:t>
            </a:r>
            <a:r>
              <a:rPr lang="en-US" sz="1000" b="1" i="1" dirty="0">
                <a:latin typeface="Segoe UI" panose="020B0502040204020203" pitchFamily="34" charset="0"/>
                <a:ea typeface="Lato"/>
                <a:cs typeface="Segoe UI" panose="020B0502040204020203" pitchFamily="34" charset="0"/>
                <a:sym typeface="Lato"/>
              </a:rPr>
              <a:t>Proficient or distinguished teachers know how to examine and use that data to do something better with their instruction.</a:t>
            </a:r>
            <a:endParaRPr sz="1000" b="1" i="1" dirty="0">
              <a:latin typeface="Segoe UI" panose="020B0502040204020203" pitchFamily="34" charset="0"/>
              <a:ea typeface="Lato"/>
              <a:cs typeface="Segoe UI" panose="020B0502040204020203" pitchFamily="34" charset="0"/>
              <a:sym typeface="Lato"/>
            </a:endParaRPr>
          </a:p>
        </p:txBody>
      </p:sp>
      <p:sp>
        <p:nvSpPr>
          <p:cNvPr id="285" name="Google Shape;285;g1150ef3192d_0_2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15e9675d0d_0_9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15e9675d0d_0_9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none" dirty="0">
                <a:latin typeface="Segoe UI" panose="020B0502040204020203" pitchFamily="34" charset="0"/>
                <a:ea typeface="Lato"/>
                <a:cs typeface="Segoe UI" panose="020B0502040204020203" pitchFamily="34" charset="0"/>
                <a:sym typeface="Lato"/>
              </a:rPr>
              <a:t>Facilitator Notes:</a:t>
            </a:r>
            <a:endParaRPr sz="1000" b="1" u="none"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This slide is animated.</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Just as the creation of the growth goal is no longer just about writing a sentence or two, the output data is no longer just about the numbers of students who met the goal.</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When we look at the language for the outputs, the .2s, we see that no where are teachers evaluated solely on how many students met the goal. Instead, we are evaluated on how we make sense of student growth data, how we interpret what it means, and what it tells us we need to do next in order to advance student learning.</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[click to bring in clip-art] </a:t>
            </a:r>
            <a:r>
              <a:rPr lang="en-US" sz="1000" i="1" u="sng" dirty="0">
                <a:highlight>
                  <a:srgbClr val="FFFFFF"/>
                </a:highlight>
                <a:latin typeface="Segoe UI" panose="020B0502040204020203" pitchFamily="34" charset="0"/>
                <a:ea typeface="Lato"/>
                <a:cs typeface="Segoe UI" panose="020B0502040204020203" pitchFamily="34" charset="0"/>
                <a:sym typeface="Lato"/>
              </a:rPr>
              <a:t>This should be happening in a real-time learning-focused conversation between the teacher and their evaluator.</a:t>
            </a:r>
            <a:endParaRPr sz="1000" i="1" dirty="0">
              <a:highlight>
                <a:srgbClr val="FFFFFF"/>
              </a:highlight>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i="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Image source:</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u="sng" dirty="0">
                <a:solidFill>
                  <a:schemeClr val="hlink"/>
                </a:solidFill>
                <a:latin typeface="Segoe UI" panose="020B0502040204020203" pitchFamily="34" charset="0"/>
                <a:ea typeface="Lato"/>
                <a:cs typeface="Segoe UI" panose="020B0502040204020203" pitchFamily="34" charset="0"/>
                <a:sym typeface="Lato"/>
                <a:hlinkClick r:id="rId3"/>
              </a:rPr>
              <a:t>https://commons.wikimedia.org/wiki/File:Speaking.svg</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err="1">
                <a:latin typeface="Segoe UI" panose="020B0502040204020203" pitchFamily="34" charset="0"/>
                <a:ea typeface="Lato"/>
                <a:cs typeface="Segoe UI" panose="020B0502040204020203" pitchFamily="34" charset="0"/>
                <a:sym typeface="Lato"/>
              </a:rPr>
              <a:t>MScharwies</a:t>
            </a:r>
            <a:r>
              <a:rPr lang="en-US" sz="1000" dirty="0">
                <a:latin typeface="Segoe UI" panose="020B0502040204020203" pitchFamily="34" charset="0"/>
                <a:ea typeface="Lato"/>
                <a:cs typeface="Segoe UI" panose="020B0502040204020203" pitchFamily="34" charset="0"/>
                <a:sym typeface="Lato"/>
              </a:rPr>
              <a:t>, CC BY-SA 4.0 &lt;https://creativecommons.org/licenses/by-sa/4.0&gt;, via Wikimedia Commons </a:t>
            </a:r>
            <a:endParaRPr sz="1000" dirty="0">
              <a:latin typeface="Segoe UI" panose="020B0502040204020203" pitchFamily="34" charset="0"/>
              <a:ea typeface="Lato"/>
              <a:cs typeface="Segoe UI" panose="020B0502040204020203" pitchFamily="34" charset="0"/>
              <a:sym typeface="Lato"/>
            </a:endParaRPr>
          </a:p>
        </p:txBody>
      </p:sp>
      <p:sp>
        <p:nvSpPr>
          <p:cNvPr id="294" name="Google Shape;294;g115e9675d0d_0_9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15e9675d0d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15e9675d0d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dirty="0">
                <a:latin typeface="Lato"/>
                <a:ea typeface="Lato"/>
                <a:cs typeface="Lato"/>
                <a:sym typeface="Lato"/>
              </a:rPr>
              <a:t>OPTIONAL</a:t>
            </a:r>
            <a:endParaRPr sz="1000" b="1" dirty="0">
              <a:latin typeface="Lato"/>
              <a:ea typeface="Lato"/>
              <a:cs typeface="Lato"/>
              <a:sym typeface="Lato"/>
            </a:endParaRPr>
          </a:p>
          <a:p>
            <a:pPr marL="0" lvl="0" indent="0" algn="l" rtl="0">
              <a:spcBef>
                <a:spcPts val="0"/>
              </a:spcBef>
              <a:spcAft>
                <a:spcPts val="0"/>
              </a:spcAft>
              <a:buNone/>
            </a:pPr>
            <a:r>
              <a:rPr lang="en-US" sz="1000" dirty="0">
                <a:latin typeface="Lato"/>
                <a:ea typeface="Lato"/>
                <a:cs typeface="Lato"/>
                <a:sym typeface="Lato"/>
              </a:rPr>
              <a:t>This slide contains a visual of a formative assessment → feedback → formative assessment → feedback → summative assessment → reflection cycle.</a:t>
            </a:r>
            <a:endParaRPr sz="1000" dirty="0">
              <a:latin typeface="Lato"/>
              <a:ea typeface="Lato"/>
              <a:cs typeface="Lato"/>
              <a:sym typeface="Lato"/>
            </a:endParaRPr>
          </a:p>
          <a:p>
            <a:pPr marL="0" lvl="0" indent="0" algn="l" rtl="0">
              <a:spcBef>
                <a:spcPts val="0"/>
              </a:spcBef>
              <a:spcAft>
                <a:spcPts val="0"/>
              </a:spcAft>
              <a:buNone/>
            </a:pPr>
            <a:endParaRPr sz="1000" dirty="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000" dirty="0">
                <a:latin typeface="Lato"/>
                <a:ea typeface="Lato"/>
                <a:cs typeface="Lato"/>
                <a:sym typeface="Lato"/>
              </a:rPr>
              <a:t>Emphasize that our student growth goal process now includes explicit references to the feedback we give to students and how we adjust instruction based on information we get from our assessments.</a:t>
            </a:r>
            <a:endParaRPr sz="1000" dirty="0">
              <a:latin typeface="Lato"/>
              <a:ea typeface="Lato"/>
              <a:cs typeface="Lato"/>
              <a:sym typeface="Lato"/>
            </a:endParaRPr>
          </a:p>
        </p:txBody>
      </p:sp>
      <p:sp>
        <p:nvSpPr>
          <p:cNvPr id="303" name="Google Shape;303;g115e9675d0d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26bd0ab93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26bd0ab93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Lato"/>
                <a:ea typeface="Lato"/>
                <a:cs typeface="Lato"/>
                <a:sym typeface="Lato"/>
              </a:rPr>
              <a:t>This slide is skipped during the presentation and is intended for the facilitator’s reference.</a:t>
            </a:r>
            <a:endParaRPr sz="1000">
              <a:latin typeface="Lato"/>
              <a:ea typeface="Lato"/>
              <a:cs typeface="Lato"/>
              <a:sym typeface="Lato"/>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1" name="Google Shape;121;g126bd0ab93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26bd0ab934_0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26bd0ab934_0_2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This slide is animated.</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What this means for teachers? Three big things to remember:</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It means shifting our thinking from writing a goal to designing a growth experience based on our knowledge of students and fostering engagement. A goal statement is not what matters in our work: what matters in our work is how we design and implement experiences for kids in order to promote meaningful growth.</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100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It means shifting our focus from gathering data that shows growth to analyzing how the data informs us about student progress and the next steps we need to take for them. Simply producing “good data” is not sufficient, and too often teachers feel pressured to design goals that will get good data rather than goals that actually stretch students toward meaningful growth. By emphasizing reflection on the data rather than the data itself, the professional skill of analytical reflection upon assessment data becomes our focus.</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100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It is about shifting the evaluation dynamic from forms and artifacts to learning-focused and reflective conversations with our evaluators. To keep this process authentic and meaningful, we must focus on the conversations that examine our practice. When “doing student growth goals” is about filling out forms and submitting paperwork, we’ve missed the opportunity to focus on the real goal of TPEP, which is the continually refine and improve teaching practice.</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1000"/>
              </a:spcBef>
              <a:spcAft>
                <a:spcPts val="0"/>
              </a:spcAft>
              <a:buNone/>
            </a:pPr>
            <a:endParaRPr sz="1000" i="1" dirty="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000" i="1" dirty="0">
              <a:latin typeface="Lato"/>
              <a:ea typeface="Lato"/>
              <a:cs typeface="Lato"/>
              <a:sym typeface="Lato"/>
            </a:endParaRPr>
          </a:p>
        </p:txBody>
      </p:sp>
      <p:sp>
        <p:nvSpPr>
          <p:cNvPr id="325" name="Google Shape;325;g126bd0ab934_0_2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1d15eaa76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11d15eaa76_0_1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By no means is this brief session enough to really get you well-versed in the work that may be needed to make those shifts. OSPI and WEA are each creating resources and providing opportunities that will help you deepen your learning about these new practices.</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 Read over the points listed on the slide</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WEA offers professional learning in the new student growth goals, and in TPEP Artifacts and Evidence, which includes the fundamentals of the TPEP system. Please contact WEA Education Policy and Practices Coordinator Maren Johnson at </a:t>
            </a:r>
            <a:r>
              <a:rPr lang="en-US" sz="1000" i="1" u="sng" dirty="0">
                <a:solidFill>
                  <a:schemeClr val="hlink"/>
                </a:solidFill>
                <a:latin typeface="Segoe UI" panose="020B0502040204020203" pitchFamily="34" charset="0"/>
                <a:ea typeface="Lato"/>
                <a:cs typeface="Segoe UI" panose="020B0502040204020203" pitchFamily="34" charset="0"/>
                <a:sym typeface="Lato"/>
                <a:hlinkClick r:id="rId3"/>
              </a:rPr>
              <a:t>mjohnson@washingtonea.org</a:t>
            </a:r>
            <a:r>
              <a:rPr lang="en-US" sz="1000" i="1" dirty="0">
                <a:latin typeface="Segoe UI" panose="020B0502040204020203" pitchFamily="34" charset="0"/>
                <a:ea typeface="Lato"/>
                <a:cs typeface="Segoe UI" panose="020B0502040204020203" pitchFamily="34" charset="0"/>
                <a:sym typeface="Lato"/>
              </a:rPr>
              <a:t>  if you would like to schedule a training.</a:t>
            </a:r>
            <a:endParaRPr sz="1000" i="1" dirty="0">
              <a:latin typeface="Segoe UI" panose="020B0502040204020203" pitchFamily="34" charset="0"/>
              <a:ea typeface="Lato"/>
              <a:cs typeface="Segoe UI" panose="020B0502040204020203" pitchFamily="34" charset="0"/>
              <a:sym typeface="Lato"/>
            </a:endParaRPr>
          </a:p>
        </p:txBody>
      </p:sp>
      <p:sp>
        <p:nvSpPr>
          <p:cNvPr id="333" name="Google Shape;333;g111d15eaa76_0_1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Student Growth, please visit the TPEP Website for resources to support implementation of the revised Student Growth Goals.</a:t>
            </a:r>
          </a:p>
          <a:p>
            <a:endParaRPr lang="en-US" dirty="0"/>
          </a:p>
          <a:p>
            <a:r>
              <a:rPr lang="en-US" dirty="0"/>
              <a:t>This module was made in partnership between WEA an OSPI’s Educator Effectiveness Office. Please feel free to reach out to the TPEP office with any questions or requests. </a:t>
            </a:r>
          </a:p>
        </p:txBody>
      </p:sp>
      <p:sp>
        <p:nvSpPr>
          <p:cNvPr id="4" name="Slide Number Placeholder 3"/>
          <p:cNvSpPr>
            <a:spLocks noGrp="1"/>
          </p:cNvSpPr>
          <p:nvPr>
            <p:ph type="sldNum" sz="quarter" idx="5"/>
          </p:nvPr>
        </p:nvSpPr>
        <p:spPr/>
        <p:txBody>
          <a:bodyPr/>
          <a:lstStyle/>
          <a:p>
            <a:fld id="{71CD1C34-72C1-4C67-AAFF-0B8CE9936A77}" type="slidenum">
              <a:rPr lang="en-US" smtClean="0"/>
              <a:t>22</a:t>
            </a:fld>
            <a:endParaRPr lang="en-US"/>
          </a:p>
        </p:txBody>
      </p:sp>
    </p:spTree>
    <p:extLst>
      <p:ext uri="{BB962C8B-B14F-4D97-AF65-F5344CB8AC3E}">
        <p14:creationId xmlns:p14="http://schemas.microsoft.com/office/powerpoint/2010/main" val="65877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6bd0ab93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26bd0ab934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dirty="0">
                <a:latin typeface="Segoe UI" panose="020B0502040204020203" pitchFamily="34" charset="0"/>
                <a:ea typeface="Lato"/>
                <a:cs typeface="Segoe UI" panose="020B0502040204020203" pitchFamily="34" charset="0"/>
                <a:sym typeface="Lato"/>
              </a:rPr>
              <a:t>IMPORTANT FACILITATION NOTE:</a:t>
            </a:r>
            <a:r>
              <a:rPr lang="en-US" sz="1000" dirty="0">
                <a:latin typeface="Segoe UI" panose="020B0502040204020203" pitchFamily="34" charset="0"/>
                <a:ea typeface="Lato"/>
                <a:cs typeface="Segoe UI" panose="020B0502040204020203" pitchFamily="34" charset="0"/>
                <a:sym typeface="Lato"/>
              </a:rPr>
              <a:t> Providing a land acknowledgement is an opportunity to educate as well as to demonstrate honor and respect. It is offered with the goal of making the learning community a safe an inclusive space for all. The development of a land acknowledgement should be done in consultation and collaboration with local tribal communities. Please consult with your sponsoring organization or district about the established practice before including an acknowledgement in your delivery of this or any module. </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For your reference, here are some Land Acknowledgement resources:</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Text: 855-917-5263 with your zip code OR </a:t>
            </a:r>
            <a:r>
              <a:rPr lang="en-US" sz="1000" u="sng" dirty="0">
                <a:solidFill>
                  <a:schemeClr val="hlink"/>
                </a:solidFill>
                <a:latin typeface="Segoe UI" panose="020B0502040204020203" pitchFamily="34" charset="0"/>
                <a:ea typeface="Lato"/>
                <a:cs typeface="Segoe UI" panose="020B0502040204020203" pitchFamily="34" charset="0"/>
                <a:sym typeface="Lato"/>
                <a:hlinkClick r:id="rId3"/>
              </a:rPr>
              <a:t>Native-Land.ca | Our home on native land</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OSPI’s Office of Native Education: </a:t>
            </a:r>
            <a:r>
              <a:rPr lang="en-US" sz="1000" u="sng" dirty="0">
                <a:solidFill>
                  <a:schemeClr val="hlink"/>
                </a:solidFill>
                <a:latin typeface="Segoe UI" panose="020B0502040204020203" pitchFamily="34" charset="0"/>
                <a:ea typeface="Lato"/>
                <a:cs typeface="Segoe UI" panose="020B0502040204020203" pitchFamily="34" charset="0"/>
                <a:sym typeface="Lato"/>
                <a:hlinkClick r:id="rId4"/>
              </a:rPr>
              <a:t>https://www.k12.wa.us/studentsuccess/access-opportunityeducation/native-education</a:t>
            </a:r>
            <a:r>
              <a:rPr lang="en-US" sz="1000" dirty="0">
                <a:latin typeface="Segoe UI" panose="020B0502040204020203" pitchFamily="34" charset="0"/>
                <a:ea typeface="Lato"/>
                <a:cs typeface="Segoe UI" panose="020B0502040204020203" pitchFamily="34" charset="0"/>
                <a:sym typeface="Lato"/>
              </a:rPr>
              <a:t> </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dirty="0">
                <a:latin typeface="Segoe UI" panose="020B0502040204020203" pitchFamily="34" charset="0"/>
                <a:ea typeface="Lato"/>
                <a:cs typeface="Segoe UI" panose="020B0502040204020203" pitchFamily="34" charset="0"/>
                <a:sym typeface="Lato"/>
              </a:rPr>
              <a:t>Example - </a:t>
            </a:r>
            <a:r>
              <a:rPr lang="en-US" sz="1000" i="1" dirty="0">
                <a:latin typeface="Segoe UI" panose="020B0502040204020203" pitchFamily="34" charset="0"/>
                <a:ea typeface="Lato"/>
                <a:cs typeface="Segoe UI" panose="020B0502040204020203" pitchFamily="34" charset="0"/>
                <a:sym typeface="Lato"/>
              </a:rPr>
              <a:t>I am coming to you from the sacred lands of the Spokane Confederated Tribes. Acknowledgment is but a first step. It does not stand in for relationship and action, but can begin to point toward deeper possibilities for decolonizing relationships with people and place. </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dirty="0">
              <a:latin typeface="Lato"/>
              <a:ea typeface="Lato"/>
              <a:cs typeface="Lato"/>
              <a:sym typeface="Lato"/>
            </a:endParaRPr>
          </a:p>
        </p:txBody>
      </p:sp>
      <p:sp>
        <p:nvSpPr>
          <p:cNvPr id="128" name="Google Shape;128;g126bd0ab934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1d15eaa76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11d15eaa76_0_1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u="sng" dirty="0">
                <a:latin typeface="Lato"/>
                <a:ea typeface="Lato"/>
                <a:cs typeface="Lato"/>
                <a:sym typeface="Lato"/>
              </a:rPr>
              <a:t>Facilitator Notes:</a:t>
            </a:r>
            <a:endParaRPr sz="1000" b="1" u="sng" dirty="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000" b="1" dirty="0">
                <a:latin typeface="Lato"/>
                <a:ea typeface="Lato"/>
                <a:cs typeface="Lato"/>
                <a:sym typeface="Lato"/>
              </a:rPr>
              <a:t>Suggested Script</a:t>
            </a:r>
            <a:endParaRPr sz="1000" b="1" dirty="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000" i="1" dirty="0">
                <a:latin typeface="Lato"/>
                <a:ea typeface="Lato"/>
                <a:cs typeface="Lato"/>
                <a:sym typeface="Lato"/>
              </a:rPr>
              <a:t>In our session today we will be working toward these three learning goals. By no means is this short session “enough” to fully prepare you for your student growth goal-setting process, but today you will begin to learn about the changes that have been put into policy around student growth goals and classroom teacher evaluations, have the opportunity to reflect on how these changes necessitate shifts in our thinking and practices around student growth goal-setting, and be introduced to some tools and resources available from OSPI and WEA to assist you with your student growth goal setting process.</a:t>
            </a:r>
            <a:endParaRPr sz="1000" i="1" dirty="0">
              <a:latin typeface="Lato"/>
              <a:ea typeface="Lato"/>
              <a:cs typeface="Lato"/>
              <a:sym typeface="Lato"/>
            </a:endParaRPr>
          </a:p>
        </p:txBody>
      </p:sp>
      <p:sp>
        <p:nvSpPr>
          <p:cNvPr id="135" name="Google Shape;135;g111d15eaa76_0_1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527125b7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11527125b7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b="1" dirty="0">
                <a:latin typeface="Segoe UI" panose="020B0502040204020203" pitchFamily="34" charset="0"/>
                <a:ea typeface="Lato"/>
                <a:cs typeface="Segoe UI" panose="020B0502040204020203" pitchFamily="34" charset="0"/>
                <a:sym typeface="Lato"/>
              </a:rPr>
              <a:t>Suggested script:</a:t>
            </a:r>
            <a:endParaRPr sz="1000" b="1"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It is important for us to know that the evaluation of classroom teachers in Washington State was established by our state Legislature. The action of the Legislature resulted in the official “law,” which we refer to as the RCW, which stands for </a:t>
            </a:r>
            <a:r>
              <a:rPr lang="en-US" sz="1000" b="1" i="1" dirty="0">
                <a:latin typeface="Segoe UI" panose="020B0502040204020203" pitchFamily="34" charset="0"/>
                <a:ea typeface="Lato"/>
                <a:cs typeface="Segoe UI" panose="020B0502040204020203" pitchFamily="34" charset="0"/>
                <a:sym typeface="Lato"/>
              </a:rPr>
              <a:t>Revised Code of Washington.</a:t>
            </a:r>
            <a:r>
              <a:rPr lang="en-US" sz="1000" i="1" dirty="0">
                <a:latin typeface="Segoe UI" panose="020B0502040204020203" pitchFamily="34" charset="0"/>
                <a:ea typeface="Lato"/>
                <a:cs typeface="Segoe UI" panose="020B0502040204020203" pitchFamily="34" charset="0"/>
                <a:sym typeface="Lato"/>
              </a:rPr>
              <a:t> (For teacher evaluation, the law is outlined in RCW 28a.405 and we’ll look at a relevant piece of that on the next slide.) </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The state law, then, is</a:t>
            </a:r>
            <a:r>
              <a:rPr lang="en-US" sz="1000" i="1" dirty="0">
                <a:highlight>
                  <a:srgbClr val="FFFFFF"/>
                </a:highlight>
                <a:latin typeface="Segoe UI" panose="020B0502040204020203" pitchFamily="34" charset="0"/>
                <a:ea typeface="Lato"/>
                <a:cs typeface="Segoe UI" panose="020B0502040204020203" pitchFamily="34" charset="0"/>
                <a:sym typeface="Lato"/>
              </a:rPr>
              <a:t> </a:t>
            </a:r>
            <a:r>
              <a:rPr lang="en-US" sz="1000" i="1" u="sng" dirty="0">
                <a:highlight>
                  <a:srgbClr val="FFFFFF"/>
                </a:highlight>
                <a:latin typeface="Segoe UI" panose="020B0502040204020203" pitchFamily="34" charset="0"/>
                <a:ea typeface="Lato"/>
                <a:cs typeface="Segoe UI" panose="020B0502040204020203" pitchFamily="34" charset="0"/>
                <a:sym typeface="Lato"/>
              </a:rPr>
              <a:t>further clarified and detailed in </a:t>
            </a:r>
            <a:r>
              <a:rPr lang="en-US" sz="1000" i="1" dirty="0">
                <a:highlight>
                  <a:srgbClr val="FFFFFF"/>
                </a:highlight>
                <a:latin typeface="Segoe UI" panose="020B0502040204020203" pitchFamily="34" charset="0"/>
                <a:ea typeface="Lato"/>
                <a:cs typeface="Segoe UI" panose="020B0502040204020203" pitchFamily="34" charset="0"/>
                <a:sym typeface="Lato"/>
              </a:rPr>
              <a:t>what is called WAC, which is </a:t>
            </a:r>
            <a:r>
              <a:rPr lang="en-US" sz="1000" b="1" i="1" dirty="0">
                <a:highlight>
                  <a:srgbClr val="FFFFFF"/>
                </a:highlight>
                <a:latin typeface="Segoe UI" panose="020B0502040204020203" pitchFamily="34" charset="0"/>
                <a:ea typeface="Lato"/>
                <a:cs typeface="Segoe UI" panose="020B0502040204020203" pitchFamily="34" charset="0"/>
                <a:sym typeface="Lato"/>
              </a:rPr>
              <a:t>Washington Administrative Code.</a:t>
            </a:r>
            <a:r>
              <a:rPr lang="en-US" sz="1000" i="1" dirty="0">
                <a:highlight>
                  <a:srgbClr val="FFFFFF"/>
                </a:highlight>
                <a:latin typeface="Segoe UI" panose="020B0502040204020203" pitchFamily="34" charset="0"/>
                <a:ea typeface="Lato"/>
                <a:cs typeface="Segoe UI" panose="020B0502040204020203" pitchFamily="34" charset="0"/>
                <a:sym typeface="Lato"/>
              </a:rPr>
              <a:t> This is created by OSPI, and takes the legal language of the RCWs and establishes the specific rules and procedures that schools must follow to adhere to the law. </a:t>
            </a:r>
            <a:endParaRPr sz="1000" i="1" dirty="0">
              <a:highlight>
                <a:srgbClr val="FFFFFF"/>
              </a:highlight>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highlight>
                <a:srgbClr val="FFFFFF"/>
              </a:highlight>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highlight>
                  <a:srgbClr val="FFFFFF"/>
                </a:highlight>
                <a:latin typeface="Segoe UI" panose="020B0502040204020203" pitchFamily="34" charset="0"/>
                <a:ea typeface="Lato"/>
                <a:cs typeface="Segoe UI" panose="020B0502040204020203" pitchFamily="34" charset="0"/>
                <a:sym typeface="Lato"/>
              </a:rPr>
              <a:t>At the local level, school districts and local unions </a:t>
            </a:r>
            <a:r>
              <a:rPr lang="en-US" sz="1000" i="1" u="sng" dirty="0">
                <a:highlight>
                  <a:srgbClr val="FFFFFF"/>
                </a:highlight>
                <a:latin typeface="Segoe UI" panose="020B0502040204020203" pitchFamily="34" charset="0"/>
                <a:ea typeface="Lato"/>
                <a:cs typeface="Segoe UI" panose="020B0502040204020203" pitchFamily="34" charset="0"/>
                <a:sym typeface="Lato"/>
              </a:rPr>
              <a:t>can negotiate </a:t>
            </a:r>
            <a:r>
              <a:rPr lang="en-US" sz="1000" i="1" dirty="0">
                <a:highlight>
                  <a:srgbClr val="FFFFFF"/>
                </a:highlight>
                <a:latin typeface="Segoe UI" panose="020B0502040204020203" pitchFamily="34" charset="0"/>
                <a:ea typeface="Lato"/>
                <a:cs typeface="Segoe UI" panose="020B0502040204020203" pitchFamily="34" charset="0"/>
                <a:sym typeface="Lato"/>
              </a:rPr>
              <a:t>local rules and procedures to define how the RCW and WAC will be put into practice locally. This is outlined in your </a:t>
            </a:r>
            <a:r>
              <a:rPr lang="en-US" sz="1000" b="1" i="1" dirty="0">
                <a:highlight>
                  <a:srgbClr val="FFFFFF"/>
                </a:highlight>
                <a:latin typeface="Segoe UI" panose="020B0502040204020203" pitchFamily="34" charset="0"/>
                <a:ea typeface="Lato"/>
                <a:cs typeface="Segoe UI" panose="020B0502040204020203" pitchFamily="34" charset="0"/>
                <a:sym typeface="Lato"/>
              </a:rPr>
              <a:t>Collective Bargaining Agreement </a:t>
            </a:r>
            <a:r>
              <a:rPr lang="en-US" sz="1000" i="1" dirty="0">
                <a:highlight>
                  <a:srgbClr val="FFFFFF"/>
                </a:highlight>
                <a:latin typeface="Segoe UI" panose="020B0502040204020203" pitchFamily="34" charset="0"/>
                <a:ea typeface="Lato"/>
                <a:cs typeface="Segoe UI" panose="020B0502040204020203" pitchFamily="34" charset="0"/>
                <a:sym typeface="Lato"/>
              </a:rPr>
              <a:t>(CBA), often just called “the contract.” </a:t>
            </a:r>
            <a:r>
              <a:rPr lang="en-US" sz="1000" b="1" i="1" dirty="0">
                <a:highlight>
                  <a:srgbClr val="FFFFFF"/>
                </a:highlight>
                <a:latin typeface="Segoe UI" panose="020B0502040204020203" pitchFamily="34" charset="0"/>
                <a:ea typeface="Lato"/>
                <a:cs typeface="Segoe UI" panose="020B0502040204020203" pitchFamily="34" charset="0"/>
                <a:sym typeface="Lato"/>
              </a:rPr>
              <a:t> </a:t>
            </a:r>
            <a:endParaRPr sz="1000" b="1" i="1" dirty="0">
              <a:highlight>
                <a:srgbClr val="FFFFFF"/>
              </a:highlight>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strike="sngStrike" dirty="0">
              <a:highlight>
                <a:schemeClr val="accent4"/>
              </a:highlight>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u="sng" dirty="0">
                <a:latin typeface="Segoe UI" panose="020B0502040204020203" pitchFamily="34" charset="0"/>
                <a:ea typeface="Lato"/>
                <a:cs typeface="Segoe UI" panose="020B0502040204020203" pitchFamily="34" charset="0"/>
                <a:sym typeface="Lato"/>
              </a:rPr>
              <a:t>What we will look at in this session is based on STATE level policy (RCW and WAC),</a:t>
            </a:r>
            <a:r>
              <a:rPr lang="en-US" sz="1000" i="1" dirty="0">
                <a:latin typeface="Segoe UI" panose="020B0502040204020203" pitchFamily="34" charset="0"/>
                <a:ea typeface="Lato"/>
                <a:cs typeface="Segoe UI" panose="020B0502040204020203" pitchFamily="34" charset="0"/>
                <a:sym typeface="Lato"/>
              </a:rPr>
              <a:t> and applies to you no matter what is in your CBA. Your CBA might have more specifics (dates, procedures, forms), but  it cannot contradict what is in RCW and WAC, and thus will not contradict what you learn in this module.</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b="1"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dirty="0">
                <a:latin typeface="Segoe UI" panose="020B0502040204020203" pitchFamily="34" charset="0"/>
                <a:ea typeface="Lato"/>
                <a:cs typeface="Segoe UI" panose="020B0502040204020203" pitchFamily="34" charset="0"/>
                <a:sym typeface="Lato"/>
              </a:rPr>
              <a:t>Image Source:</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u="sng" dirty="0">
                <a:solidFill>
                  <a:schemeClr val="hlink"/>
                </a:solidFill>
                <a:latin typeface="Segoe UI" panose="020B0502040204020203" pitchFamily="34" charset="0"/>
                <a:ea typeface="Lato"/>
                <a:cs typeface="Segoe UI" panose="020B0502040204020203" pitchFamily="34" charset="0"/>
                <a:sym typeface="Lato"/>
                <a:hlinkClick r:id="rId3"/>
              </a:rPr>
              <a:t>https://commons.wikimedia.org/wiki/File:Washington-state-map_h.svg</a:t>
            </a:r>
            <a:r>
              <a:rPr lang="en-US" sz="1000" dirty="0">
                <a:latin typeface="Segoe UI" panose="020B0502040204020203" pitchFamily="34" charset="0"/>
                <a:ea typeface="Lato"/>
                <a:cs typeface="Segoe UI" panose="020B0502040204020203" pitchFamily="34" charset="0"/>
                <a:sym typeface="Lato"/>
              </a:rPr>
              <a:t> </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dirty="0" err="1">
                <a:latin typeface="Segoe UI" panose="020B0502040204020203" pitchFamily="34" charset="0"/>
                <a:ea typeface="Lato"/>
                <a:cs typeface="Segoe UI" panose="020B0502040204020203" pitchFamily="34" charset="0"/>
                <a:sym typeface="Lato"/>
              </a:rPr>
              <a:t>Citypeek</a:t>
            </a:r>
            <a:r>
              <a:rPr lang="en-US" sz="1000" dirty="0">
                <a:latin typeface="Segoe UI" panose="020B0502040204020203" pitchFamily="34" charset="0"/>
                <a:ea typeface="Lato"/>
                <a:cs typeface="Segoe UI" panose="020B0502040204020203" pitchFamily="34" charset="0"/>
                <a:sym typeface="Lato"/>
              </a:rPr>
              <a:t>, Public domain, via Wikimedia Commons </a:t>
            </a:r>
            <a:endParaRPr sz="1000" dirty="0">
              <a:latin typeface="Segoe UI" panose="020B0502040204020203" pitchFamily="34" charset="0"/>
              <a:ea typeface="Lato"/>
              <a:cs typeface="Segoe UI" panose="020B0502040204020203" pitchFamily="34" charset="0"/>
              <a:sym typeface="Lato"/>
            </a:endParaRPr>
          </a:p>
        </p:txBody>
      </p:sp>
      <p:sp>
        <p:nvSpPr>
          <p:cNvPr id="142" name="Google Shape;142;g11527125b78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b="1" u="sng" dirty="0">
                <a:latin typeface="Segoe UI" panose="020B0502040204020203" pitchFamily="34" charset="0"/>
                <a:ea typeface="Lato"/>
                <a:cs typeface="Segoe UI" panose="020B0502040204020203" pitchFamily="34" charset="0"/>
                <a:sym typeface="Lato"/>
              </a:rPr>
              <a:t>Facilitator Notes: [skip if your audience is already well aware of this information]</a:t>
            </a:r>
          </a:p>
          <a:p>
            <a:pPr marL="0" lvl="0" indent="0" algn="l" rtl="0">
              <a:spcBef>
                <a:spcPts val="0"/>
              </a:spcBef>
              <a:spcAft>
                <a:spcPts val="0"/>
              </a:spcAft>
              <a:buClr>
                <a:schemeClr val="dk1"/>
              </a:buClr>
              <a:buSzPts val="1100"/>
              <a:buFont typeface="Arial"/>
              <a:buNone/>
            </a:pPr>
            <a:endParaRPr lang="en-US" sz="12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200" b="1" dirty="0">
                <a:latin typeface="Segoe UI" panose="020B0502040204020203" pitchFamily="34" charset="0"/>
                <a:ea typeface="Lato"/>
                <a:cs typeface="Segoe UI" panose="020B0502040204020203" pitchFamily="34" charset="0"/>
                <a:sym typeface="Lato"/>
              </a:rPr>
              <a:t>Suggested script:</a:t>
            </a:r>
          </a:p>
          <a:p>
            <a:pPr marL="0" lvl="0" indent="0" algn="l" rtl="0">
              <a:spcBef>
                <a:spcPts val="0"/>
              </a:spcBef>
              <a:spcAft>
                <a:spcPts val="0"/>
              </a:spcAft>
              <a:buClr>
                <a:schemeClr val="dk1"/>
              </a:buClr>
              <a:buSzPts val="1100"/>
              <a:buFont typeface="Arial"/>
              <a:buNone/>
            </a:pPr>
            <a:r>
              <a:rPr lang="en-US" sz="1200" i="1" dirty="0">
                <a:latin typeface="Segoe UI" panose="020B0502040204020203" pitchFamily="34" charset="0"/>
                <a:ea typeface="Lato"/>
                <a:cs typeface="Segoe UI" panose="020B0502040204020203" pitchFamily="34" charset="0"/>
                <a:sym typeface="Lato"/>
              </a:rPr>
              <a:t>As a reminder, at the state level RCW (state law) defines the eight criteria by which all public school teachers in the state of Washington are evaluated. We’re hoping you are familiar with these, but if this is your first time learning about the “State 8,” it will be important that you seek out further learning from a local mentor, Association leader, or district Human Resources to better understand what these criteria mean.</a:t>
            </a:r>
          </a:p>
          <a:p>
            <a:pPr marL="0" lvl="0" indent="0" algn="l" rtl="0">
              <a:spcBef>
                <a:spcPts val="0"/>
              </a:spcBef>
              <a:spcAft>
                <a:spcPts val="0"/>
              </a:spcAft>
              <a:buClr>
                <a:schemeClr val="dk1"/>
              </a:buClr>
              <a:buSzPts val="1100"/>
              <a:buFont typeface="Arial"/>
              <a:buNone/>
            </a:pPr>
            <a:endParaRPr lang="en-US" sz="12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200" i="1" dirty="0">
                <a:latin typeface="Segoe UI" panose="020B0502040204020203" pitchFamily="34" charset="0"/>
                <a:ea typeface="Lato"/>
                <a:cs typeface="Segoe UI" panose="020B0502040204020203" pitchFamily="34" charset="0"/>
                <a:sym typeface="Lato"/>
              </a:rPr>
              <a:t>Student growth is connected to criteria 3, 6 and 8, and the rules and rubrics associated with what evaluating student growth looks like are uniform across the state, regardless of what district you are in.</a:t>
            </a:r>
          </a:p>
          <a:p>
            <a:pPr marL="0" lvl="0" indent="0" algn="l" rtl="0">
              <a:spcBef>
                <a:spcPts val="0"/>
              </a:spcBef>
              <a:spcAft>
                <a:spcPts val="0"/>
              </a:spcAft>
              <a:buClr>
                <a:schemeClr val="dk1"/>
              </a:buClr>
              <a:buSzPts val="1100"/>
              <a:buFont typeface="Arial"/>
              <a:buNone/>
            </a:pPr>
            <a:endParaRPr lang="en-US" sz="12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200" i="1" dirty="0">
                <a:latin typeface="Segoe UI" panose="020B0502040204020203" pitchFamily="34" charset="0"/>
                <a:ea typeface="Lato"/>
                <a:cs typeface="Segoe UI" panose="020B0502040204020203" pitchFamily="34" charset="0"/>
                <a:sym typeface="Lato"/>
              </a:rPr>
              <a:t>(Different districts might bargain particular timelines and procedures, but state policy applies the same to all of us.)</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226487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1d09a2cf0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11d09a2cf0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This is the state law (RCW) governing the student growth goal portion of our evaluation. Key things to notice:</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Student growth data that is used in our evaluation must be…</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“relevant to the teacher and subject matter,” meaning that you are evaluated upon growth over which you have direct influence, not a PE teacher being evaluated on building wide literacy scores.</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“based on multiple measures,” which means that a single data point, such as how many students pass a standardized test, cannot be used in your evaluation</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and student growth is defined as “the change in student achievement between two points in time,” which means that you demonstrate your impact on student learning at two points in the student learning process. Note that the law does not define when these two points take place. We will talk more about that in a few minutes.</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There is a lot that this law about student growth does not dictate. Note:</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It does not dictate how much time must pass between the “two points”</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It does not define what the “multiple measures” must be</a:t>
            </a:r>
            <a:endParaRPr sz="1000" i="1" dirty="0">
              <a:latin typeface="Segoe UI" panose="020B0502040204020203" pitchFamily="34" charset="0"/>
              <a:ea typeface="Lato"/>
              <a:cs typeface="Segoe UI" panose="020B0502040204020203" pitchFamily="34" charset="0"/>
              <a:sym typeface="Lato"/>
            </a:endParaRPr>
          </a:p>
          <a:p>
            <a:pPr marL="457200" lvl="0" indent="-292100" algn="l" rtl="0">
              <a:spcBef>
                <a:spcPts val="0"/>
              </a:spcBef>
              <a:spcAft>
                <a:spcPts val="0"/>
              </a:spcAft>
              <a:buSzPts val="1000"/>
              <a:buFont typeface="Lato"/>
              <a:buChar char="●"/>
            </a:pPr>
            <a:r>
              <a:rPr lang="en-US" sz="1000" i="1" dirty="0">
                <a:latin typeface="Segoe UI" panose="020B0502040204020203" pitchFamily="34" charset="0"/>
                <a:ea typeface="Lato"/>
                <a:cs typeface="Segoe UI" panose="020B0502040204020203" pitchFamily="34" charset="0"/>
                <a:sym typeface="Lato"/>
              </a:rPr>
              <a:t>It does not define what “student achievement” means</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endParaRPr sz="1000" i="1" strike="sngStrike" dirty="0">
              <a:highlight>
                <a:schemeClr val="accent4"/>
              </a:highlight>
              <a:latin typeface="Lato"/>
              <a:ea typeface="Lato"/>
              <a:cs typeface="Lato"/>
              <a:sym typeface="Lato"/>
            </a:endParaRPr>
          </a:p>
        </p:txBody>
      </p:sp>
      <p:sp>
        <p:nvSpPr>
          <p:cNvPr id="197" name="Google Shape;197;g111d09a2cf0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6bd0ab934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26bd0ab934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b="1" dirty="0">
                <a:latin typeface="Segoe UI" panose="020B0502040204020203" pitchFamily="34" charset="0"/>
                <a:ea typeface="Lato"/>
                <a:cs typeface="Segoe UI" panose="020B0502040204020203" pitchFamily="34" charset="0"/>
                <a:sym typeface="Lato"/>
              </a:rPr>
              <a:t>This slide helps transition from the big picture to how policy changes are impacting teachers.</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b="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Now that we have that brief background, we’re going to focus in on what is changing and what is not changing. For deeper and more detailed learning about why and how these changes are taking place, see “Module 1: SGG Overview” on the OSPI Student Growth Goal Webpage.</a:t>
            </a:r>
            <a:endParaRPr sz="1000" i="1" dirty="0">
              <a:latin typeface="Segoe UI" panose="020B0502040204020203" pitchFamily="34" charset="0"/>
              <a:ea typeface="Lato"/>
              <a:cs typeface="Segoe UI" panose="020B0502040204020203" pitchFamily="34" charset="0"/>
              <a:sym typeface="Lato"/>
            </a:endParaRPr>
          </a:p>
        </p:txBody>
      </p:sp>
      <p:sp>
        <p:nvSpPr>
          <p:cNvPr id="204" name="Google Shape;204;g126bd0ab934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5e9675d0d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15e9675d0d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u="sng" dirty="0">
                <a:latin typeface="Segoe UI" panose="020B0502040204020203" pitchFamily="34" charset="0"/>
                <a:ea typeface="Lato"/>
                <a:cs typeface="Segoe UI" panose="020B0502040204020203" pitchFamily="34" charset="0"/>
                <a:sym typeface="Lato"/>
              </a:rPr>
              <a:t>Facilitator Notes:</a:t>
            </a:r>
            <a:endParaRPr sz="1000" b="1" u="sng" dirty="0">
              <a:latin typeface="Segoe UI" panose="020B0502040204020203" pitchFamily="34" charset="0"/>
              <a:ea typeface="Lato"/>
              <a:cs typeface="Segoe UI" panose="020B0502040204020203" pitchFamily="34" charset="0"/>
              <a:sym typeface="Lato"/>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000" b="1" dirty="0">
                <a:latin typeface="Segoe UI" panose="020B0502040204020203" pitchFamily="34" charset="0"/>
                <a:ea typeface="Lato"/>
                <a:cs typeface="Segoe UI" panose="020B0502040204020203" pitchFamily="34" charset="0"/>
                <a:sym typeface="Lato"/>
              </a:rPr>
              <a:t>This slide is animated.</a:t>
            </a:r>
          </a:p>
          <a:p>
            <a:pPr marL="0" lvl="0" indent="0" algn="l" rtl="0">
              <a:spcBef>
                <a:spcPts val="0"/>
              </a:spcBef>
              <a:spcAft>
                <a:spcPts val="0"/>
              </a:spcAft>
              <a:buClr>
                <a:schemeClr val="dk1"/>
              </a:buClr>
              <a:buSzPts val="1100"/>
              <a:buFont typeface="Arial"/>
              <a:buNone/>
            </a:pPr>
            <a:r>
              <a:rPr lang="en-US" sz="1000" b="1" dirty="0">
                <a:latin typeface="Segoe UI" panose="020B0502040204020203" pitchFamily="34" charset="0"/>
                <a:ea typeface="Lato"/>
                <a:cs typeface="Segoe UI" panose="020B0502040204020203" pitchFamily="34" charset="0"/>
                <a:sym typeface="Lato"/>
              </a:rPr>
              <a:t>Suggested script:</a:t>
            </a:r>
            <a:endParaRPr sz="1000"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What isn’t changing: </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None/>
            </a:pPr>
            <a:r>
              <a:rPr lang="en-US" sz="1000" i="1" dirty="0">
                <a:latin typeface="Segoe UI" panose="020B0502040204020203" pitchFamily="34" charset="0"/>
                <a:ea typeface="Lato"/>
                <a:cs typeface="Segoe UI" panose="020B0502040204020203" pitchFamily="34" charset="0"/>
                <a:sym typeface="Lato"/>
              </a:rPr>
              <a:t>Teachers are still assessed on three student growth goal-setting rubrics: goals for subgroups, goals for a whole class (roster), and our collaboration in designing goals. We commonly refer to these as the “inputs” because these are about the choices we “put into” the system: the goals we set, the plans we make, the instructional methods we choose, etc.</a:t>
            </a: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endParaRPr sz="1000" i="1" dirty="0">
              <a:latin typeface="Segoe UI" panose="020B0502040204020203" pitchFamily="34" charset="0"/>
              <a:ea typeface="Lato"/>
              <a:cs typeface="Segoe UI" panose="020B0502040204020203" pitchFamily="34" charset="0"/>
              <a:sym typeface="Lato"/>
            </a:endParaRPr>
          </a:p>
          <a:p>
            <a:pPr marL="0" lvl="0" indent="0" algn="l" rtl="0">
              <a:spcBef>
                <a:spcPts val="0"/>
              </a:spcBef>
              <a:spcAft>
                <a:spcPts val="0"/>
              </a:spcAft>
              <a:buClr>
                <a:schemeClr val="dk1"/>
              </a:buClr>
              <a:buSzPts val="1100"/>
              <a:buFont typeface="Arial"/>
              <a:buNone/>
            </a:pPr>
            <a:r>
              <a:rPr lang="en-US" sz="1000" i="1" dirty="0">
                <a:latin typeface="Segoe UI" panose="020B0502040204020203" pitchFamily="34" charset="0"/>
                <a:ea typeface="Lato"/>
                <a:cs typeface="Segoe UI" panose="020B0502040204020203" pitchFamily="34" charset="0"/>
                <a:sym typeface="Lato"/>
              </a:rPr>
              <a:t>We are also still assessed on two “output” rubrics: the impact of our goals on the subgroup and the impact of our goals on the whole class. There is no output for the collaborative rubric (because not all instructional staff necessarily have the same student growth goals as their team).</a:t>
            </a:r>
            <a:endParaRPr i="1" dirty="0">
              <a:latin typeface="Segoe UI" panose="020B0502040204020203" pitchFamily="34" charset="0"/>
              <a:cs typeface="Segoe UI" panose="020B0502040204020203" pitchFamily="34" charset="0"/>
            </a:endParaRPr>
          </a:p>
        </p:txBody>
      </p:sp>
      <p:sp>
        <p:nvSpPr>
          <p:cNvPr id="211" name="Google Shape;211;g115e9675d0d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8/25/2022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5" name="Rectangle 4"/>
          <p:cNvSpPr/>
          <p:nvPr userDrawn="1"/>
        </p:nvSpPr>
        <p:spPr>
          <a:xfrm>
            <a:off x="0" y="0"/>
            <a:ext cx="12192000" cy="35643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8/25/2022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High schooler and teacher at whiteboard"/>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6" cy="3917956"/>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8/25/2022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Man helping child put on mask."/>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10" y="0"/>
            <a:ext cx="12201906" cy="3917955"/>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8/25/2022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Child in glasses and mask"/>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5"/>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8/25/2022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Two teachers wearing masks in classroom"/>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4"/>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8/25/2022</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8/25/2022</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61513" y="3784874"/>
            <a:ext cx="553212" cy="553212"/>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21656" y="3815951"/>
            <a:ext cx="539718" cy="539718"/>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61513" y="5580016"/>
            <a:ext cx="553212" cy="553212"/>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914909" y="5629554"/>
            <a:ext cx="553212" cy="553212"/>
          </a:xfrm>
          <a:prstGeom prst="rect">
            <a:avLst/>
          </a:prstGeom>
        </p:spPr>
      </p:pic>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914909" y="4764484"/>
            <a:ext cx="553212" cy="553212"/>
          </a:xfrm>
          <a:prstGeom prst="rect">
            <a:avLst/>
          </a:prstGeom>
        </p:spPr>
      </p:pic>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solidFill>
                  <a:schemeClr val="bg1"/>
                </a:solidFill>
              </a:rPr>
              <a:t>facebook.com/</a:t>
            </a:r>
            <a:r>
              <a:rPr lang="en-US" sz="2000" dirty="0" err="1">
                <a:solidFill>
                  <a:schemeClr val="bg1"/>
                </a:solidFill>
              </a:rPr>
              <a:t>waospi</a:t>
            </a:r>
            <a:endParaRPr lang="en-US" sz="2000" dirty="0">
              <a:solidFill>
                <a:schemeClr val="bg1"/>
              </a:solidFill>
            </a:endParaRPr>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solidFill>
                  <a:schemeClr val="bg1"/>
                </a:solidFill>
              </a:rPr>
              <a:t>twitter.com/</a:t>
            </a:r>
            <a:r>
              <a:rPr lang="en-US" sz="2000" dirty="0" err="1">
                <a:solidFill>
                  <a:schemeClr val="bg1"/>
                </a:solidFill>
              </a:rPr>
              <a:t>waospi</a:t>
            </a:r>
            <a:endParaRPr lang="en-US" sz="2000" dirty="0">
              <a:solidFill>
                <a:schemeClr val="bg1"/>
              </a:solidFill>
            </a:endParaRPr>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solidFill>
                  <a:schemeClr val="bg1"/>
                </a:solidFill>
              </a:rPr>
              <a:t>youtube.com/</a:t>
            </a:r>
            <a:r>
              <a:rPr lang="en-US" sz="2000" dirty="0" err="1">
                <a:solidFill>
                  <a:schemeClr val="bg1"/>
                </a:solidFill>
              </a:rPr>
              <a:t>waospi</a:t>
            </a:r>
            <a:endParaRPr lang="en-US" sz="2000" dirty="0">
              <a:solidFill>
                <a:schemeClr val="bg1"/>
              </a:solidFill>
            </a:endParaRPr>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solidFill>
                  <a:schemeClr val="bg1"/>
                </a:solidFill>
              </a:rPr>
              <a:t>medium.com/</a:t>
            </a:r>
            <a:r>
              <a:rPr lang="en-US" sz="2000" dirty="0" err="1">
                <a:solidFill>
                  <a:schemeClr val="bg1"/>
                </a:solidFill>
              </a:rPr>
              <a:t>waospi</a:t>
            </a:r>
            <a:endParaRPr lang="en-US" sz="2000" dirty="0">
              <a:solidFill>
                <a:schemeClr val="bg1"/>
              </a:solidFill>
            </a:endParaRPr>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solidFill>
                  <a:schemeClr val="bg1"/>
                </a:solidFill>
              </a:rPr>
              <a:t>linkedin.com/company/</a:t>
            </a:r>
            <a:r>
              <a:rPr lang="en-US" sz="2000" dirty="0" err="1">
                <a:solidFill>
                  <a:schemeClr val="bg1"/>
                </a:solidFill>
              </a:rPr>
              <a:t>waospi</a:t>
            </a:r>
            <a:endParaRPr lang="en-US" sz="2000" dirty="0">
              <a:solidFill>
                <a:schemeClr val="bg1"/>
              </a:solidFill>
            </a:endParaRPr>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solidFill>
                  <a:schemeClr val="bg1"/>
                </a:solidFill>
              </a:rPr>
              <a:t>k12.wa.us</a:t>
            </a:r>
          </a:p>
        </p:txBody>
      </p:sp>
    </p:spTree>
    <p:extLst>
      <p:ext uri="{BB962C8B-B14F-4D97-AF65-F5344CB8AC3E}">
        <p14:creationId xmlns:p14="http://schemas.microsoft.com/office/powerpoint/2010/main" val="3336405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05948" y="365125"/>
            <a:ext cx="11434522" cy="1325563"/>
          </a:xfrm>
          <a:prstGeom prst="rect">
            <a:avLst/>
          </a:prstGeom>
          <a:noFill/>
          <a:ln>
            <a:noFill/>
          </a:ln>
        </p:spPr>
        <p:txBody>
          <a:bodyPr spcFirstLastPara="1" wrap="square" lIns="91425" tIns="45700" rIns="91425" bIns="45700" anchor="ctr" anchorCtr="0">
            <a:normAutofit/>
          </a:bodyPr>
          <a:lstStyle>
            <a:lvl1pPr lvl="0" algn="l">
              <a:lnSpc>
                <a:spcPct val="114000"/>
              </a:lnSpc>
              <a:spcBef>
                <a:spcPts val="0"/>
              </a:spcBef>
              <a:spcAft>
                <a:spcPts val="0"/>
              </a:spcAft>
              <a:buClr>
                <a:srgbClr val="005E86"/>
              </a:buClr>
              <a:buSzPts val="4800"/>
              <a:buFont typeface="Verdana"/>
              <a:buNone/>
              <a:defRPr sz="4800" b="1" i="0">
                <a:solidFill>
                  <a:srgbClr val="005E86"/>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05948" y="1825625"/>
            <a:ext cx="11434522" cy="4351338"/>
          </a:xfrm>
          <a:prstGeom prst="rect">
            <a:avLst/>
          </a:prstGeom>
          <a:noFill/>
          <a:ln>
            <a:noFill/>
          </a:ln>
        </p:spPr>
        <p:txBody>
          <a:bodyPr spcFirstLastPara="1" wrap="square" lIns="91425" tIns="45700" rIns="91425" bIns="45700" anchor="t" anchorCtr="0">
            <a:normAutofit/>
          </a:bodyPr>
          <a:lstStyle>
            <a:lvl1pPr marL="457200" lvl="0" indent="-457200" algn="l">
              <a:lnSpc>
                <a:spcPct val="110000"/>
              </a:lnSpc>
              <a:spcBef>
                <a:spcPts val="1000"/>
              </a:spcBef>
              <a:spcAft>
                <a:spcPts val="0"/>
              </a:spcAft>
              <a:buClr>
                <a:schemeClr val="dk1"/>
              </a:buClr>
              <a:buSzPts val="3600"/>
              <a:buChar char="•"/>
              <a:defRPr sz="3600" b="0" i="0">
                <a:latin typeface="Verdana"/>
                <a:ea typeface="Verdana"/>
                <a:cs typeface="Verdana"/>
                <a:sym typeface="Verdana"/>
              </a:defRPr>
            </a:lvl1pPr>
            <a:lvl2pPr marL="914400" lvl="1" indent="-457200" algn="l">
              <a:lnSpc>
                <a:spcPct val="110000"/>
              </a:lnSpc>
              <a:spcBef>
                <a:spcPts val="500"/>
              </a:spcBef>
              <a:spcAft>
                <a:spcPts val="0"/>
              </a:spcAft>
              <a:buClr>
                <a:schemeClr val="dk1"/>
              </a:buClr>
              <a:buSzPts val="3600"/>
              <a:buChar char="•"/>
              <a:defRPr sz="3600" b="0" i="0">
                <a:latin typeface="Verdana"/>
                <a:ea typeface="Verdana"/>
                <a:cs typeface="Verdana"/>
                <a:sym typeface="Verdana"/>
              </a:defRPr>
            </a:lvl2pPr>
            <a:lvl3pPr marL="1371600" lvl="2" indent="-457200" algn="l">
              <a:lnSpc>
                <a:spcPct val="110000"/>
              </a:lnSpc>
              <a:spcBef>
                <a:spcPts val="500"/>
              </a:spcBef>
              <a:spcAft>
                <a:spcPts val="0"/>
              </a:spcAft>
              <a:buClr>
                <a:schemeClr val="dk1"/>
              </a:buClr>
              <a:buSzPts val="3600"/>
              <a:buChar char="•"/>
              <a:defRPr sz="3600" b="0" i="0">
                <a:latin typeface="Verdana"/>
                <a:ea typeface="Verdana"/>
                <a:cs typeface="Verdana"/>
                <a:sym typeface="Verdana"/>
              </a:defRPr>
            </a:lvl3pPr>
            <a:lvl4pPr marL="1828800" lvl="3" indent="-457200" algn="l">
              <a:lnSpc>
                <a:spcPct val="110000"/>
              </a:lnSpc>
              <a:spcBef>
                <a:spcPts val="500"/>
              </a:spcBef>
              <a:spcAft>
                <a:spcPts val="0"/>
              </a:spcAft>
              <a:buClr>
                <a:schemeClr val="dk1"/>
              </a:buClr>
              <a:buSzPts val="3600"/>
              <a:buChar char="•"/>
              <a:defRPr sz="3600" b="0" i="0">
                <a:latin typeface="Verdana"/>
                <a:ea typeface="Verdana"/>
                <a:cs typeface="Verdana"/>
                <a:sym typeface="Verdana"/>
              </a:defRPr>
            </a:lvl4pPr>
            <a:lvl5pPr marL="2286000" lvl="4" indent="-457200" algn="l">
              <a:lnSpc>
                <a:spcPct val="110000"/>
              </a:lnSpc>
              <a:spcBef>
                <a:spcPts val="500"/>
              </a:spcBef>
              <a:spcAft>
                <a:spcPts val="0"/>
              </a:spcAft>
              <a:buClr>
                <a:schemeClr val="dk1"/>
              </a:buClr>
              <a:buSzPts val="3600"/>
              <a:buChar char="•"/>
              <a:defRPr sz="3600" b="0" i="0">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p:nvPr/>
        </p:nvSpPr>
        <p:spPr>
          <a:xfrm rot="10800000">
            <a:off x="9818078" y="0"/>
            <a:ext cx="2373922" cy="1993392"/>
          </a:xfrm>
          <a:prstGeom prst="rtTriangle">
            <a:avLst/>
          </a:prstGeom>
          <a:solidFill>
            <a:srgbClr val="005E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 name="Google Shape;26;p3" descr="A picture containing drawing&#10;&#10;Description automatically generated"/>
          <p:cNvPicPr preferRelativeResize="0"/>
          <p:nvPr/>
        </p:nvPicPr>
        <p:blipFill rotWithShape="1">
          <a:blip r:embed="rId2">
            <a:alphaModFix/>
          </a:blip>
          <a:srcRect/>
          <a:stretch/>
        </p:blipFill>
        <p:spPr>
          <a:xfrm>
            <a:off x="9718608" y="5632704"/>
            <a:ext cx="2204987" cy="932879"/>
          </a:xfrm>
          <a:prstGeom prst="rect">
            <a:avLst/>
          </a:prstGeom>
          <a:noFill/>
          <a:ln>
            <a:noFill/>
          </a:ln>
        </p:spPr>
      </p:pic>
      <p:sp>
        <p:nvSpPr>
          <p:cNvPr id="27" name="Google Shape;27;p3"/>
          <p:cNvSpPr/>
          <p:nvPr/>
        </p:nvSpPr>
        <p:spPr>
          <a:xfrm>
            <a:off x="358381" y="6453188"/>
            <a:ext cx="9261869" cy="76200"/>
          </a:xfrm>
          <a:prstGeom prst="rect">
            <a:avLst/>
          </a:prstGeom>
          <a:solidFill>
            <a:srgbClr val="005E86"/>
          </a:solidFill>
          <a:ln w="12700" cap="flat" cmpd="sng">
            <a:solidFill>
              <a:srgbClr val="005E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19268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7"/>
          <p:cNvSpPr/>
          <p:nvPr/>
        </p:nvSpPr>
        <p:spPr>
          <a:xfrm rot="10800000">
            <a:off x="9818078" y="0"/>
            <a:ext cx="2373922" cy="1993392"/>
          </a:xfrm>
          <a:prstGeom prst="rtTriangle">
            <a:avLst/>
          </a:prstGeom>
          <a:solidFill>
            <a:srgbClr val="005E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 name="Google Shape;46;p7" descr="A picture containing drawing&#10;&#10;Description automatically generated"/>
          <p:cNvPicPr preferRelativeResize="0"/>
          <p:nvPr/>
        </p:nvPicPr>
        <p:blipFill rotWithShape="1">
          <a:blip r:embed="rId2">
            <a:alphaModFix/>
          </a:blip>
          <a:srcRect/>
          <a:stretch/>
        </p:blipFill>
        <p:spPr>
          <a:xfrm>
            <a:off x="9718608" y="5632704"/>
            <a:ext cx="2204987" cy="932879"/>
          </a:xfrm>
          <a:prstGeom prst="rect">
            <a:avLst/>
          </a:prstGeom>
          <a:noFill/>
          <a:ln>
            <a:noFill/>
          </a:ln>
        </p:spPr>
      </p:pic>
      <p:sp>
        <p:nvSpPr>
          <p:cNvPr id="47" name="Google Shape;47;p7"/>
          <p:cNvSpPr/>
          <p:nvPr/>
        </p:nvSpPr>
        <p:spPr>
          <a:xfrm>
            <a:off x="358381" y="6453188"/>
            <a:ext cx="9261869" cy="76200"/>
          </a:xfrm>
          <a:prstGeom prst="rect">
            <a:avLst/>
          </a:prstGeom>
          <a:solidFill>
            <a:srgbClr val="005E86"/>
          </a:solidFill>
          <a:ln w="12700" cap="flat" cmpd="sng">
            <a:solidFill>
              <a:srgbClr val="005E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2564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4"/>
          <p:cNvSpPr/>
          <p:nvPr/>
        </p:nvSpPr>
        <p:spPr>
          <a:xfrm>
            <a:off x="0" y="0"/>
            <a:ext cx="12191999" cy="6858000"/>
          </a:xfrm>
          <a:prstGeom prst="rect">
            <a:avLst/>
          </a:prstGeom>
          <a:solidFill>
            <a:srgbClr val="005E86"/>
          </a:solidFill>
          <a:ln w="12700" cap="flat" cmpd="sng">
            <a:solidFill>
              <a:srgbClr val="005E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4"/>
          <p:cNvSpPr txBox="1">
            <a:spLocks noGrp="1"/>
          </p:cNvSpPr>
          <p:nvPr>
            <p:ph type="title"/>
          </p:nvPr>
        </p:nvSpPr>
        <p:spPr>
          <a:xfrm>
            <a:off x="733425" y="210343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6000"/>
              <a:buFont typeface="Verdana"/>
              <a:buNone/>
              <a:defRPr sz="6000" b="1" i="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4" descr="A picture containing drawing&#10;&#10;Description automatically generated"/>
          <p:cNvPicPr preferRelativeResize="0"/>
          <p:nvPr/>
        </p:nvPicPr>
        <p:blipFill rotWithShape="1">
          <a:blip r:embed="rId2">
            <a:alphaModFix/>
          </a:blip>
          <a:srcRect/>
          <a:stretch/>
        </p:blipFill>
        <p:spPr>
          <a:xfrm>
            <a:off x="9718608" y="5632704"/>
            <a:ext cx="2204987" cy="932879"/>
          </a:xfrm>
          <a:prstGeom prst="rect">
            <a:avLst/>
          </a:prstGeom>
          <a:noFill/>
          <a:ln>
            <a:noFill/>
          </a:ln>
        </p:spPr>
      </p:pic>
    </p:spTree>
    <p:extLst>
      <p:ext uri="{BB962C8B-B14F-4D97-AF65-F5344CB8AC3E}">
        <p14:creationId xmlns:p14="http://schemas.microsoft.com/office/powerpoint/2010/main" val="257367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descr="A group of students with their hands up&#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724400" cy="6858000"/>
          </a:xfrm>
          <a:prstGeom prst="rect">
            <a:avLst/>
          </a:prstGeom>
        </p:spPr>
      </p:pic>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8/25/2022</a:t>
            </a:fld>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8/25/2022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descr="High school student in a hallway"/>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8/25/2022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descr="A group of people speaking"/>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8/25/2022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descr="School buse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8/25/2022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descr="Group of graduate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8/25/2022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descr="A woman with two children in a library"/>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8/25/2022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descr="Two adults with three kindergarten student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8/25/2022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descr="Students with raised hands"/>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80" r:id="rId4"/>
    <p:sldLayoutId id="2147483667" r:id="rId5"/>
    <p:sldLayoutId id="2147483668" r:id="rId6"/>
    <p:sldLayoutId id="2147483669" r:id="rId7"/>
    <p:sldLayoutId id="2147483673" r:id="rId8"/>
    <p:sldLayoutId id="2147483679" r:id="rId9"/>
    <p:sldLayoutId id="2147483674" r:id="rId10"/>
    <p:sldLayoutId id="2147483675" r:id="rId11"/>
    <p:sldLayoutId id="2147483676" r:id="rId12"/>
    <p:sldLayoutId id="2147483677" r:id="rId13"/>
    <p:sldLayoutId id="2147483666" r:id="rId14"/>
    <p:sldLayoutId id="2147483671" r:id="rId15"/>
    <p:sldLayoutId id="2147483693" r:id="rId16"/>
    <p:sldLayoutId id="2147483694" r:id="rId17"/>
    <p:sldLayoutId id="2147483695"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32.sv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comments" Target="../comments/commen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comments" Target="../comments/commen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mailto:mjohnson@washingtonea.org"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30.sv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ctrTitle"/>
          </p:nvPr>
        </p:nvSpPr>
        <p:spPr>
          <a:xfrm>
            <a:off x="2190750" y="859125"/>
            <a:ext cx="7810500" cy="2387700"/>
          </a:xfrm>
          <a:prstGeom prst="rect">
            <a:avLst/>
          </a:prstGeom>
        </p:spPr>
        <p:txBody>
          <a:bodyPr spcFirstLastPara="1" wrap="square" lIns="91425" tIns="45700" rIns="91425" bIns="45700" anchor="b" anchorCtr="0">
            <a:normAutofit/>
          </a:bodyPr>
          <a:lstStyle/>
          <a:p>
            <a:pPr marL="0" lvl="0" indent="0" rtl="0">
              <a:spcBef>
                <a:spcPts val="0"/>
              </a:spcBef>
              <a:spcAft>
                <a:spcPts val="0"/>
              </a:spcAft>
              <a:buNone/>
            </a:pPr>
            <a:r>
              <a:rPr lang="en-US" sz="4900" dirty="0"/>
              <a:t>Revised SGG Module 2B: What do the changes mean for classroom teachers?</a:t>
            </a:r>
            <a:endParaRPr sz="4900" dirty="0"/>
          </a:p>
        </p:txBody>
      </p:sp>
      <p:sp>
        <p:nvSpPr>
          <p:cNvPr id="117" name="Google Shape;117;p20"/>
          <p:cNvSpPr txBox="1">
            <a:spLocks noGrp="1"/>
          </p:cNvSpPr>
          <p:nvPr>
            <p:ph type="subTitle" idx="1"/>
          </p:nvPr>
        </p:nvSpPr>
        <p:spPr>
          <a:xfrm>
            <a:off x="1550021" y="3611175"/>
            <a:ext cx="9155150" cy="1655700"/>
          </a:xfrm>
          <a:prstGeom prst="rect">
            <a:avLst/>
          </a:prstGeom>
        </p:spPr>
        <p:txBody>
          <a:bodyPr spcFirstLastPara="1" wrap="square" lIns="91425" tIns="45700" rIns="91425" bIns="45700" anchor="t" anchorCtr="0">
            <a:normAutofit/>
          </a:bodyPr>
          <a:lstStyle/>
          <a:p>
            <a:pPr marL="0" lvl="0" indent="0" rtl="0">
              <a:spcBef>
                <a:spcPts val="1000"/>
              </a:spcBef>
              <a:spcAft>
                <a:spcPts val="0"/>
              </a:spcAft>
              <a:buNone/>
            </a:pPr>
            <a:r>
              <a:rPr lang="en-US" sz="2800" i="1" dirty="0"/>
              <a:t>This slide presentation contains instructions for facilitators in the notes section of the file in ppt format.</a:t>
            </a:r>
            <a:endParaRPr sz="2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title"/>
          </p:nvPr>
        </p:nvSpPr>
        <p:spPr>
          <a:xfrm>
            <a:off x="378750" y="13625"/>
            <a:ext cx="11434500" cy="1158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What IS Changing: </a:t>
            </a:r>
            <a:r>
              <a:rPr lang="en-US" sz="4400" dirty="0">
                <a:solidFill>
                  <a:srgbClr val="002060"/>
                </a:solidFill>
                <a:latin typeface="Segoe UI" panose="020B0502040204020203" pitchFamily="34" charset="0"/>
                <a:cs typeface="Segoe UI" panose="020B0502040204020203" pitchFamily="34" charset="0"/>
              </a:rPr>
              <a:t>the inputs</a:t>
            </a:r>
            <a:endParaRPr sz="4400" dirty="0">
              <a:solidFill>
                <a:srgbClr val="002060"/>
              </a:solidFill>
              <a:latin typeface="Segoe UI" panose="020B0502040204020203" pitchFamily="34" charset="0"/>
              <a:cs typeface="Segoe UI" panose="020B0502040204020203" pitchFamily="34" charset="0"/>
            </a:endParaRPr>
          </a:p>
        </p:txBody>
      </p:sp>
      <p:sp>
        <p:nvSpPr>
          <p:cNvPr id="227" name="Google Shape;227;p29"/>
          <p:cNvSpPr txBox="1">
            <a:spLocks noGrp="1"/>
          </p:cNvSpPr>
          <p:nvPr>
            <p:ph type="body" idx="1"/>
          </p:nvPr>
        </p:nvSpPr>
        <p:spPr>
          <a:xfrm>
            <a:off x="256950" y="1050275"/>
            <a:ext cx="10655465" cy="4573285"/>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dirty="0">
                <a:solidFill>
                  <a:schemeClr val="accent2"/>
                </a:solidFill>
                <a:latin typeface="Segoe UI" panose="020B0502040204020203" pitchFamily="34" charset="0"/>
                <a:cs typeface="Segoe UI" panose="020B0502040204020203" pitchFamily="34" charset="0"/>
              </a:rPr>
              <a:t>Designing Student Growth Goals (The “Inputs”)</a:t>
            </a:r>
            <a:endParaRPr b="1" dirty="0">
              <a:solidFill>
                <a:schemeClr val="accent2"/>
              </a:solidFill>
              <a:latin typeface="Segoe UI" panose="020B0502040204020203" pitchFamily="34" charset="0"/>
              <a:cs typeface="Segoe UI" panose="020B0502040204020203" pitchFamily="34" charset="0"/>
            </a:endParaRPr>
          </a:p>
          <a:p>
            <a:pPr marL="457200" lvl="0" indent="-405765" algn="l" rtl="0">
              <a:spcBef>
                <a:spcPts val="1000"/>
              </a:spcBef>
              <a:spcAft>
                <a:spcPts val="0"/>
              </a:spcAft>
              <a:buSzPct val="100000"/>
              <a:buChar char="➔"/>
            </a:pPr>
            <a:r>
              <a:rPr lang="en-US" dirty="0">
                <a:latin typeface="Segoe UI" panose="020B0502040204020203" pitchFamily="34" charset="0"/>
                <a:cs typeface="Segoe UI" panose="020B0502040204020203" pitchFamily="34" charset="0"/>
              </a:rPr>
              <a:t>Emphasizes </a:t>
            </a:r>
            <a:r>
              <a:rPr lang="en-US" b="1" dirty="0">
                <a:latin typeface="Segoe UI" panose="020B0502040204020203" pitchFamily="34" charset="0"/>
                <a:cs typeface="Segoe UI" panose="020B0502040204020203" pitchFamily="34" charset="0"/>
              </a:rPr>
              <a:t>planning for student growth </a:t>
            </a:r>
            <a:r>
              <a:rPr lang="en-US" dirty="0">
                <a:latin typeface="Segoe UI" panose="020B0502040204020203" pitchFamily="34" charset="0"/>
                <a:cs typeface="Segoe UI" panose="020B0502040204020203" pitchFamily="34" charset="0"/>
              </a:rPr>
              <a:t>more than a “goal statement.”</a:t>
            </a:r>
            <a:endParaRPr dirty="0">
              <a:latin typeface="Segoe UI" panose="020B0502040204020203" pitchFamily="34" charset="0"/>
              <a:cs typeface="Segoe UI" panose="020B0502040204020203" pitchFamily="34" charset="0"/>
            </a:endParaRPr>
          </a:p>
          <a:p>
            <a:pPr marL="457200" lvl="0" indent="-405765" algn="l" rtl="0">
              <a:spcBef>
                <a:spcPts val="0"/>
              </a:spcBef>
              <a:spcAft>
                <a:spcPts val="0"/>
              </a:spcAft>
              <a:buSzPct val="100000"/>
              <a:buChar char="➔"/>
            </a:pPr>
            <a:r>
              <a:rPr lang="en-US" dirty="0">
                <a:latin typeface="Segoe UI" panose="020B0502040204020203" pitchFamily="34" charset="0"/>
                <a:cs typeface="Segoe UI" panose="020B0502040204020203" pitchFamily="34" charset="0"/>
              </a:rPr>
              <a:t>New critical attributes to define a growth focus</a:t>
            </a:r>
            <a:endParaRPr dirty="0">
              <a:latin typeface="Segoe UI" panose="020B0502040204020203" pitchFamily="34" charset="0"/>
              <a:cs typeface="Segoe UI" panose="020B0502040204020203" pitchFamily="34" charset="0"/>
            </a:endParaRPr>
          </a:p>
          <a:p>
            <a:pPr marL="457200" lvl="0" indent="-405765" algn="l" rtl="0">
              <a:spcBef>
                <a:spcPts val="0"/>
              </a:spcBef>
              <a:spcAft>
                <a:spcPts val="0"/>
              </a:spcAft>
              <a:buSzPct val="100000"/>
              <a:buChar char="➔"/>
            </a:pPr>
            <a:r>
              <a:rPr lang="en-US" dirty="0">
                <a:latin typeface="Segoe UI" panose="020B0502040204020203" pitchFamily="34" charset="0"/>
                <a:cs typeface="Segoe UI" panose="020B0502040204020203" pitchFamily="34" charset="0"/>
              </a:rPr>
              <a:t>Emphasizes our </a:t>
            </a:r>
            <a:r>
              <a:rPr lang="en-US" u="sng" dirty="0">
                <a:latin typeface="Segoe UI" panose="020B0502040204020203" pitchFamily="34" charset="0"/>
                <a:cs typeface="Segoe UI" panose="020B0502040204020203" pitchFamily="34" charset="0"/>
              </a:rPr>
              <a:t>knowledge of our students’ cultural and academic assets</a:t>
            </a:r>
            <a:endParaRPr u="sng" dirty="0">
              <a:latin typeface="Segoe UI" panose="020B0502040204020203" pitchFamily="34" charset="0"/>
              <a:cs typeface="Segoe UI" panose="020B0502040204020203" pitchFamily="34" charset="0"/>
            </a:endParaRPr>
          </a:p>
        </p:txBody>
      </p:sp>
      <p:pic>
        <p:nvPicPr>
          <p:cNvPr id="3" name="Picture 2" descr="OSPI Logo&#10;">
            <a:extLst>
              <a:ext uri="{FF2B5EF4-FFF2-40B4-BE49-F238E27FC236}">
                <a16:creationId xmlns:a16="http://schemas.microsoft.com/office/drawing/2014/main" id="{740A7C3C-E12F-4CBB-B14C-0EB7A8067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50" y="5227320"/>
            <a:ext cx="3231730" cy="1098160"/>
          </a:xfrm>
          <a:prstGeom prst="rect">
            <a:avLst/>
          </a:prstGeom>
        </p:spPr>
      </p:pic>
      <p:pic>
        <p:nvPicPr>
          <p:cNvPr id="13" name="Graphic 12" descr="Watering pot with solid fill">
            <a:extLst>
              <a:ext uri="{FF2B5EF4-FFF2-40B4-BE49-F238E27FC236}">
                <a16:creationId xmlns:a16="http://schemas.microsoft.com/office/drawing/2014/main" id="{865217F7-80B9-480D-8307-F6CA9A246D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8378" y="432472"/>
            <a:ext cx="914400" cy="914400"/>
          </a:xfrm>
          <a:prstGeom prst="rect">
            <a:avLst/>
          </a:prstGeom>
        </p:spPr>
      </p:pic>
      <p:pic>
        <p:nvPicPr>
          <p:cNvPr id="15" name="Graphic 14" descr="Dim (Smaller Sun) with solid fill">
            <a:extLst>
              <a:ext uri="{FF2B5EF4-FFF2-40B4-BE49-F238E27FC236}">
                <a16:creationId xmlns:a16="http://schemas.microsoft.com/office/drawing/2014/main" id="{D08868FF-7767-4487-8F2C-BBC90C0C35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12415" y="135875"/>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SPI Logo">
            <a:extLst>
              <a:ext uri="{FF2B5EF4-FFF2-40B4-BE49-F238E27FC236}">
                <a16:creationId xmlns:a16="http://schemas.microsoft.com/office/drawing/2014/main" id="{683A5476-D500-415A-9880-5C233D541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49" y="5128054"/>
            <a:ext cx="3175452" cy="1238489"/>
          </a:xfrm>
          <a:prstGeom prst="rect">
            <a:avLst/>
          </a:prstGeom>
        </p:spPr>
      </p:pic>
      <p:sp>
        <p:nvSpPr>
          <p:cNvPr id="2" name="Title 1">
            <a:extLst>
              <a:ext uri="{FF2B5EF4-FFF2-40B4-BE49-F238E27FC236}">
                <a16:creationId xmlns:a16="http://schemas.microsoft.com/office/drawing/2014/main" id="{4E80AAB5-00BA-4506-BFFB-C5B94A9D3927}"/>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What IS Changing – </a:t>
            </a:r>
            <a:r>
              <a:rPr lang="en-US" sz="4400" dirty="0">
                <a:solidFill>
                  <a:schemeClr val="accent4">
                    <a:lumMod val="75000"/>
                  </a:schemeClr>
                </a:solidFill>
                <a:latin typeface="Segoe UI" panose="020B0502040204020203" pitchFamily="34" charset="0"/>
                <a:cs typeface="Segoe UI" panose="020B0502040204020203" pitchFamily="34" charset="0"/>
              </a:rPr>
              <a:t>the outputs</a:t>
            </a:r>
          </a:p>
        </p:txBody>
      </p:sp>
      <p:sp>
        <p:nvSpPr>
          <p:cNvPr id="3" name="Text Placeholder 2">
            <a:extLst>
              <a:ext uri="{FF2B5EF4-FFF2-40B4-BE49-F238E27FC236}">
                <a16:creationId xmlns:a16="http://schemas.microsoft.com/office/drawing/2014/main" id="{B46FB5D8-DBDC-4A14-94BD-502322E223F1}"/>
              </a:ext>
            </a:extLst>
          </p:cNvPr>
          <p:cNvSpPr>
            <a:spLocks noGrp="1"/>
          </p:cNvSpPr>
          <p:nvPr>
            <p:ph type="body" idx="1"/>
          </p:nvPr>
        </p:nvSpPr>
        <p:spPr>
          <a:xfrm>
            <a:off x="563880" y="1825625"/>
            <a:ext cx="10728960" cy="3691255"/>
          </a:xfrm>
        </p:spPr>
        <p:txBody>
          <a:bodyPr>
            <a:normAutofit fontScale="92500"/>
          </a:bodyPr>
          <a:lstStyle/>
          <a:p>
            <a:pPr marL="0" lvl="0" indent="0" algn="l" rtl="0">
              <a:spcBef>
                <a:spcPts val="1000"/>
              </a:spcBef>
              <a:spcAft>
                <a:spcPts val="0"/>
              </a:spcAft>
              <a:buNone/>
            </a:pPr>
            <a:r>
              <a:rPr lang="en-US" b="1" dirty="0">
                <a:solidFill>
                  <a:schemeClr val="accent2"/>
                </a:solidFill>
                <a:latin typeface="Segoe UI" panose="020B0502040204020203" pitchFamily="34" charset="0"/>
                <a:cs typeface="Segoe UI" panose="020B0502040204020203" pitchFamily="34" charset="0"/>
              </a:rPr>
              <a:t>The Results Of Your Efforts (The “Outputs”)</a:t>
            </a:r>
          </a:p>
          <a:p>
            <a:pPr marL="457200" lvl="0" indent="-405765" algn="l" rtl="0">
              <a:spcBef>
                <a:spcPts val="1000"/>
              </a:spcBef>
              <a:spcAft>
                <a:spcPts val="0"/>
              </a:spcAft>
              <a:buSzPct val="100000"/>
              <a:buChar char="➔"/>
            </a:pPr>
            <a:r>
              <a:rPr lang="en-US" dirty="0">
                <a:latin typeface="Segoe UI" panose="020B0502040204020203" pitchFamily="34" charset="0"/>
                <a:cs typeface="Segoe UI" panose="020B0502040204020203" pitchFamily="34" charset="0"/>
              </a:rPr>
              <a:t>De-emphasizes “how many students met/exceeded the goal”</a:t>
            </a:r>
          </a:p>
          <a:p>
            <a:pPr marL="457200" lvl="0" indent="-405765" algn="l" rtl="0">
              <a:spcBef>
                <a:spcPts val="0"/>
              </a:spcBef>
              <a:spcAft>
                <a:spcPts val="0"/>
              </a:spcAft>
              <a:buSzPct val="100000"/>
              <a:buChar char="➔"/>
            </a:pPr>
            <a:r>
              <a:rPr lang="en-US" dirty="0">
                <a:latin typeface="Segoe UI" panose="020B0502040204020203" pitchFamily="34" charset="0"/>
                <a:cs typeface="Segoe UI" panose="020B0502040204020203" pitchFamily="34" charset="0"/>
              </a:rPr>
              <a:t>Emphasizes </a:t>
            </a:r>
            <a:r>
              <a:rPr lang="en-US" u="sng" dirty="0">
                <a:latin typeface="Segoe UI" panose="020B0502040204020203" pitchFamily="34" charset="0"/>
                <a:cs typeface="Segoe UI" panose="020B0502040204020203" pitchFamily="34" charset="0"/>
              </a:rPr>
              <a:t>how we examine data or information, and what we do with it to analyze student progress </a:t>
            </a:r>
            <a:br>
              <a:rPr lang="en-US" u="sng" dirty="0">
                <a:latin typeface="Segoe UI" panose="020B0502040204020203" pitchFamily="34" charset="0"/>
                <a:cs typeface="Segoe UI" panose="020B0502040204020203" pitchFamily="34" charset="0"/>
              </a:rPr>
            </a:br>
            <a:r>
              <a:rPr lang="en-US" u="sng" dirty="0">
                <a:latin typeface="Segoe UI" panose="020B0502040204020203" pitchFamily="34" charset="0"/>
                <a:cs typeface="Segoe UI" panose="020B0502040204020203" pitchFamily="34" charset="0"/>
              </a:rPr>
              <a:t>and plan for next steps </a:t>
            </a:r>
          </a:p>
          <a:p>
            <a:pPr marL="0" indent="0">
              <a:buNone/>
            </a:pPr>
            <a:endParaRPr lang="en-US" dirty="0"/>
          </a:p>
        </p:txBody>
      </p:sp>
      <p:pic>
        <p:nvPicPr>
          <p:cNvPr id="6" name="Graphic 5" descr="Plant with solid fill">
            <a:extLst>
              <a:ext uri="{FF2B5EF4-FFF2-40B4-BE49-F238E27FC236}">
                <a16:creationId xmlns:a16="http://schemas.microsoft.com/office/drawing/2014/main" id="{70CDF147-B036-46F2-A226-60A25B5D50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3985" y="1027906"/>
            <a:ext cx="914400" cy="914400"/>
          </a:xfrm>
          <a:prstGeom prst="rect">
            <a:avLst/>
          </a:prstGeom>
        </p:spPr>
      </p:pic>
    </p:spTree>
    <p:extLst>
      <p:ext uri="{BB962C8B-B14F-4D97-AF65-F5344CB8AC3E}">
        <p14:creationId xmlns:p14="http://schemas.microsoft.com/office/powerpoint/2010/main" val="126941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title"/>
          </p:nvPr>
        </p:nvSpPr>
        <p:spPr>
          <a:xfrm>
            <a:off x="405948" y="148927"/>
            <a:ext cx="4585652" cy="1600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400" b="1" dirty="0">
                <a:solidFill>
                  <a:schemeClr val="accent6">
                    <a:lumMod val="75000"/>
                  </a:schemeClr>
                </a:solidFill>
              </a:rPr>
              <a:t>A New Emphasis</a:t>
            </a:r>
            <a:endParaRPr sz="4400" b="1" dirty="0">
              <a:solidFill>
                <a:schemeClr val="accent6">
                  <a:lumMod val="75000"/>
                </a:schemeClr>
              </a:solidFill>
            </a:endParaRPr>
          </a:p>
        </p:txBody>
      </p:sp>
      <p:sp>
        <p:nvSpPr>
          <p:cNvPr id="234" name="Google Shape;234;p30"/>
          <p:cNvSpPr txBox="1">
            <a:spLocks noGrp="1"/>
          </p:cNvSpPr>
          <p:nvPr>
            <p:ph type="body" idx="1"/>
          </p:nvPr>
        </p:nvSpPr>
        <p:spPr>
          <a:xfrm>
            <a:off x="570322" y="3463506"/>
            <a:ext cx="4052796" cy="1914530"/>
          </a:xfrm>
          <a:prstGeom prst="rect">
            <a:avLst/>
          </a:prstGeom>
        </p:spPr>
        <p:txBody>
          <a:bodyPr spcFirstLastPara="1" wrap="square" lIns="91425" tIns="45700" rIns="91425" bIns="45700" anchor="t" anchorCtr="0">
            <a:normAutofit/>
          </a:bodyPr>
          <a:lstStyle/>
          <a:p>
            <a:pPr marL="0" lvl="0" indent="0" algn="ctr" rtl="0">
              <a:lnSpc>
                <a:spcPct val="100000"/>
              </a:lnSpc>
              <a:spcBef>
                <a:spcPts val="1000"/>
              </a:spcBef>
              <a:spcAft>
                <a:spcPts val="0"/>
              </a:spcAft>
              <a:buNone/>
            </a:pPr>
            <a:r>
              <a:rPr lang="en-US" sz="3000" dirty="0">
                <a:ea typeface="Verdana" panose="020B0604030504040204" pitchFamily="34" charset="0"/>
              </a:rPr>
              <a:t>Examine the one-pager with the shifts in 3.1, 3.2, 6.1 and 6.2.</a:t>
            </a:r>
            <a:endParaRPr sz="3000" dirty="0">
              <a:ea typeface="Verdana" panose="020B0604030504040204" pitchFamily="34" charset="0"/>
            </a:endParaRPr>
          </a:p>
          <a:p>
            <a:pPr marL="0" lvl="0" indent="0" algn="l" rtl="0">
              <a:lnSpc>
                <a:spcPct val="100000"/>
              </a:lnSpc>
              <a:spcBef>
                <a:spcPts val="1000"/>
              </a:spcBef>
              <a:spcAft>
                <a:spcPts val="0"/>
              </a:spcAft>
              <a:buNone/>
            </a:pPr>
            <a:endParaRPr lang="en-US" sz="2500" dirty="0"/>
          </a:p>
          <a:p>
            <a:pPr marL="0" lvl="0" indent="0" algn="l" rtl="0">
              <a:lnSpc>
                <a:spcPct val="100000"/>
              </a:lnSpc>
              <a:spcBef>
                <a:spcPts val="1000"/>
              </a:spcBef>
              <a:spcAft>
                <a:spcPts val="0"/>
              </a:spcAft>
              <a:buNone/>
            </a:pPr>
            <a:endParaRPr sz="2100" i="1" dirty="0"/>
          </a:p>
        </p:txBody>
      </p:sp>
      <p:sp>
        <p:nvSpPr>
          <p:cNvPr id="4" name="Text Placeholder 3">
            <a:extLst>
              <a:ext uri="{FF2B5EF4-FFF2-40B4-BE49-F238E27FC236}">
                <a16:creationId xmlns:a16="http://schemas.microsoft.com/office/drawing/2014/main" id="{FD628CDA-DFD3-4C94-8E88-09D8B75FDD5C}"/>
              </a:ext>
            </a:extLst>
          </p:cNvPr>
          <p:cNvSpPr>
            <a:spLocks noGrp="1"/>
          </p:cNvSpPr>
          <p:nvPr>
            <p:ph type="body" idx="2"/>
          </p:nvPr>
        </p:nvSpPr>
        <p:spPr>
          <a:xfrm>
            <a:off x="5808028" y="1058863"/>
            <a:ext cx="5256212" cy="3807718"/>
          </a:xfrm>
          <a:solidFill>
            <a:schemeClr val="accent6">
              <a:lumMod val="20000"/>
              <a:lumOff val="80000"/>
            </a:schemeClr>
          </a:solidFill>
        </p:spPr>
        <p:txBody>
          <a:bodyPr>
            <a:normAutofit/>
          </a:bodyPr>
          <a:lstStyle/>
          <a:p>
            <a:pPr marL="0" lvl="0" indent="0" algn="l" rtl="0">
              <a:lnSpc>
                <a:spcPct val="100000"/>
              </a:lnSpc>
              <a:spcBef>
                <a:spcPts val="1000"/>
              </a:spcBef>
              <a:spcAft>
                <a:spcPts val="0"/>
              </a:spcAft>
              <a:buNone/>
            </a:pPr>
            <a:r>
              <a:rPr lang="en-US" sz="2800" b="1" u="sng" dirty="0">
                <a:ea typeface="Verdana" panose="020B0604030504040204" pitchFamily="34" charset="0"/>
              </a:rPr>
              <a:t>Observe and Discuss:</a:t>
            </a:r>
          </a:p>
          <a:p>
            <a:pPr marL="0" lvl="0" indent="0" algn="ctr" rtl="0">
              <a:lnSpc>
                <a:spcPct val="100000"/>
              </a:lnSpc>
              <a:spcBef>
                <a:spcPts val="1000"/>
              </a:spcBef>
              <a:spcAft>
                <a:spcPts val="0"/>
              </a:spcAft>
              <a:buNone/>
            </a:pPr>
            <a:endParaRPr lang="en-US" sz="1000" dirty="0">
              <a:ea typeface="Verdana" panose="020B0604030504040204" pitchFamily="34" charset="0"/>
            </a:endParaRPr>
          </a:p>
          <a:p>
            <a:pPr marL="0" lvl="0" indent="0" algn="ctr" rtl="0">
              <a:lnSpc>
                <a:spcPct val="100000"/>
              </a:lnSpc>
              <a:spcBef>
                <a:spcPts val="1000"/>
              </a:spcBef>
              <a:spcAft>
                <a:spcPts val="0"/>
              </a:spcAft>
              <a:buNone/>
            </a:pPr>
            <a:r>
              <a:rPr lang="en-US" sz="2800" i="1" dirty="0">
                <a:ea typeface="Verdana" panose="020B0604030504040204" pitchFamily="34" charset="0"/>
              </a:rPr>
              <a:t>What sorts of thinking around “student growth” do the new Proficient rubrics emphasize that was not explicitly called out in the previous version?</a:t>
            </a:r>
          </a:p>
          <a:p>
            <a:endParaRPr lang="en-US" dirty="0"/>
          </a:p>
        </p:txBody>
      </p:sp>
      <p:pic>
        <p:nvPicPr>
          <p:cNvPr id="3" name="Picture 2" descr="OSPI Logo">
            <a:extLst>
              <a:ext uri="{FF2B5EF4-FFF2-40B4-BE49-F238E27FC236}">
                <a16:creationId xmlns:a16="http://schemas.microsoft.com/office/drawing/2014/main" id="{B4226CCC-CF53-407C-A167-5B04263E9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48" y="5622763"/>
            <a:ext cx="1962251" cy="666784"/>
          </a:xfrm>
          <a:prstGeom prst="rect">
            <a:avLst/>
          </a:prstGeom>
        </p:spPr>
      </p:pic>
      <p:sp>
        <p:nvSpPr>
          <p:cNvPr id="5" name="TextBox 4">
            <a:extLst>
              <a:ext uri="{FF2B5EF4-FFF2-40B4-BE49-F238E27FC236}">
                <a16:creationId xmlns:a16="http://schemas.microsoft.com/office/drawing/2014/main" id="{0EA7F9C9-AFA8-4BB4-9844-353A8250FF1C}"/>
              </a:ext>
            </a:extLst>
          </p:cNvPr>
          <p:cNvSpPr txBox="1"/>
          <p:nvPr/>
        </p:nvSpPr>
        <p:spPr>
          <a:xfrm>
            <a:off x="588828" y="5257024"/>
            <a:ext cx="10475412" cy="1015663"/>
          </a:xfrm>
          <a:prstGeom prst="rect">
            <a:avLst/>
          </a:prstGeom>
          <a:noFill/>
        </p:spPr>
        <p:txBody>
          <a:bodyPr wrap="square" rtlCol="0">
            <a:spAutoFit/>
          </a:bodyPr>
          <a:lstStyle/>
          <a:p>
            <a:pPr algn="ctr"/>
            <a:r>
              <a:rPr lang="en-US" sz="2000" dirty="0">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 </a:t>
            </a:r>
            <a:r>
              <a:rPr lang="en-US" sz="1800" i="1" dirty="0">
                <a:latin typeface="Segoe UI" panose="020B0502040204020203" pitchFamily="34" charset="0"/>
                <a:cs typeface="Segoe UI" panose="020B0502040204020203" pitchFamily="34" charset="0"/>
              </a:rPr>
              <a:t>Have one breakout group member be the “reporter” who will drop a shared observation in the chat when we return to the main room.</a:t>
            </a:r>
          </a:p>
          <a:p>
            <a:endParaRPr lang="en-US" dirty="0"/>
          </a:p>
        </p:txBody>
      </p:sp>
      <p:pic>
        <p:nvPicPr>
          <p:cNvPr id="8" name="Picture 7" descr="Close-up of a microscope against a white background">
            <a:extLst>
              <a:ext uri="{FF2B5EF4-FFF2-40B4-BE49-F238E27FC236}">
                <a16:creationId xmlns:a16="http://schemas.microsoft.com/office/drawing/2014/main" id="{4FC81965-38CD-4EAC-BA38-C4A0016478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760" y="1537636"/>
            <a:ext cx="2888805" cy="19258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163150" y="15863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KEY SHIFT: The Inputs</a:t>
            </a:r>
            <a:endParaRPr dirty="0">
              <a:latin typeface="Segoe UI" panose="020B0502040204020203" pitchFamily="34" charset="0"/>
              <a:cs typeface="Segoe UI" panose="020B0502040204020203" pitchFamily="34" charset="0"/>
            </a:endParaRPr>
          </a:p>
        </p:txBody>
      </p:sp>
      <p:sp>
        <p:nvSpPr>
          <p:cNvPr id="241" name="Google Shape;241;p31"/>
          <p:cNvSpPr/>
          <p:nvPr/>
        </p:nvSpPr>
        <p:spPr>
          <a:xfrm>
            <a:off x="6711800" y="1593925"/>
            <a:ext cx="5264100" cy="337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600" b="1" dirty="0">
                <a:latin typeface="Segoe UI" panose="020B0502040204020203" pitchFamily="34" charset="0"/>
                <a:ea typeface="Verdana"/>
                <a:cs typeface="Segoe UI" panose="020B0502040204020203" pitchFamily="34" charset="0"/>
                <a:sym typeface="Verdana"/>
              </a:rPr>
              <a:t>DESIGNING A GROWTH EXPERIENCE</a:t>
            </a:r>
            <a:endParaRPr sz="4600" b="1" dirty="0">
              <a:latin typeface="Segoe UI" panose="020B0502040204020203" pitchFamily="34" charset="0"/>
              <a:ea typeface="Verdana"/>
              <a:cs typeface="Segoe UI" panose="020B0502040204020203" pitchFamily="34" charset="0"/>
              <a:sym typeface="Verdana"/>
            </a:endParaRPr>
          </a:p>
        </p:txBody>
      </p:sp>
      <p:sp>
        <p:nvSpPr>
          <p:cNvPr id="242" name="Google Shape;242;p31" descr="Right Arrow"/>
          <p:cNvSpPr/>
          <p:nvPr/>
        </p:nvSpPr>
        <p:spPr>
          <a:xfrm>
            <a:off x="5161800" y="2602800"/>
            <a:ext cx="2047200" cy="1652400"/>
          </a:xfrm>
          <a:prstGeom prst="rightArrow">
            <a:avLst>
              <a:gd name="adj1" fmla="val 50000"/>
              <a:gd name="adj2" fmla="val 50000"/>
            </a:avLst>
          </a:prstGeom>
          <a:solidFill>
            <a:schemeClr val="accent2"/>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248575" y="1593925"/>
            <a:ext cx="5395800" cy="337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600" b="1" dirty="0">
                <a:latin typeface="Segoe UI" panose="020B0502040204020203" pitchFamily="34" charset="0"/>
                <a:ea typeface="Verdana"/>
                <a:cs typeface="Segoe UI" panose="020B0502040204020203" pitchFamily="34" charset="0"/>
                <a:sym typeface="Verdana"/>
              </a:rPr>
              <a:t>WRITING A GROWTH GOAL STATEMENT</a:t>
            </a:r>
            <a:endParaRPr sz="4600" b="1" dirty="0">
              <a:latin typeface="Segoe UI" panose="020B0502040204020203" pitchFamily="34" charset="0"/>
              <a:ea typeface="Verdana"/>
              <a:cs typeface="Segoe UI" panose="020B0502040204020203" pitchFamily="34" charset="0"/>
              <a:sym typeface="Verdana"/>
            </a:endParaRPr>
          </a:p>
        </p:txBody>
      </p:sp>
      <p:pic>
        <p:nvPicPr>
          <p:cNvPr id="3" name="Picture 2" descr="OSPI Logo">
            <a:extLst>
              <a:ext uri="{FF2B5EF4-FFF2-40B4-BE49-F238E27FC236}">
                <a16:creationId xmlns:a16="http://schemas.microsoft.com/office/drawing/2014/main" id="{B58651A5-6878-4F56-B213-C5B0291DA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14" y="5455920"/>
            <a:ext cx="2685394" cy="9125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405948" y="365125"/>
            <a:ext cx="11434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The Previous Rubric</a:t>
            </a:r>
            <a:endParaRPr dirty="0">
              <a:latin typeface="Segoe UI" panose="020B0502040204020203" pitchFamily="34" charset="0"/>
              <a:cs typeface="Segoe UI" panose="020B0502040204020203" pitchFamily="34" charset="0"/>
            </a:endParaRPr>
          </a:p>
        </p:txBody>
      </p:sp>
      <p:sp>
        <p:nvSpPr>
          <p:cNvPr id="250" name="Google Shape;250;p32"/>
          <p:cNvSpPr txBox="1">
            <a:spLocks noGrp="1"/>
          </p:cNvSpPr>
          <p:nvPr>
            <p:ph type="body" idx="1"/>
          </p:nvPr>
        </p:nvSpPr>
        <p:spPr>
          <a:xfrm>
            <a:off x="5074920" y="1631275"/>
            <a:ext cx="6492240" cy="3854568"/>
          </a:xfrm>
          <a:prstGeom prst="rect">
            <a:avLst/>
          </a:prstGeom>
          <a:solidFill>
            <a:schemeClr val="accent6">
              <a:lumMod val="20000"/>
              <a:lumOff val="80000"/>
            </a:schemeClr>
          </a:solidFill>
        </p:spPr>
        <p:txBody>
          <a:bodyPr spcFirstLastPara="1" wrap="square" lIns="91425" tIns="45700" rIns="91425" bIns="45700" anchor="t" anchorCtr="0">
            <a:normAutofit fontScale="85000" lnSpcReduction="20000"/>
          </a:bodyPr>
          <a:lstStyle/>
          <a:p>
            <a:pPr marL="0" lvl="0" indent="0" algn="l" rtl="0">
              <a:lnSpc>
                <a:spcPct val="150000"/>
              </a:lnSpc>
              <a:spcBef>
                <a:spcPts val="0"/>
              </a:spcBef>
              <a:spcAft>
                <a:spcPts val="0"/>
              </a:spcAft>
              <a:buClr>
                <a:schemeClr val="dk1"/>
              </a:buClr>
              <a:buSzPct val="40740"/>
              <a:buFont typeface="Arial"/>
              <a:buNone/>
            </a:pPr>
            <a:r>
              <a:rPr lang="en-US" sz="2700" i="1" dirty="0">
                <a:latin typeface="Segoe UI" panose="020B0502040204020203" pitchFamily="34" charset="0"/>
                <a:cs typeface="Segoe UI" panose="020B0502040204020203" pitchFamily="34" charset="0"/>
              </a:rPr>
              <a:t>From October-May, my 2nd grade students will make measurable progress of at least one comprehension level as measured by a pre- and post- comprehension assessment created by my PLC.  I will utilize the rubrics and common formative assessments created by my PLC to measure progress, and will offer all students feedback to assist in their growth.</a:t>
            </a:r>
            <a:endParaRPr sz="2700" i="1" dirty="0">
              <a:latin typeface="Segoe UI" panose="020B0502040204020203" pitchFamily="34" charset="0"/>
              <a:cs typeface="Segoe UI" panose="020B0502040204020203" pitchFamily="34" charset="0"/>
            </a:endParaRPr>
          </a:p>
        </p:txBody>
      </p:sp>
      <p:pic>
        <p:nvPicPr>
          <p:cNvPr id="251" name="Google Shape;251;p32" descr="Previous Proficient (3)"/>
          <p:cNvPicPr preferRelativeResize="0"/>
          <p:nvPr/>
        </p:nvPicPr>
        <p:blipFill>
          <a:blip r:embed="rId3">
            <a:alphaModFix/>
          </a:blip>
          <a:stretch>
            <a:fillRect/>
          </a:stretch>
        </p:blipFill>
        <p:spPr>
          <a:xfrm>
            <a:off x="624840" y="1478318"/>
            <a:ext cx="3764280" cy="4007525"/>
          </a:xfrm>
          <a:prstGeom prst="rect">
            <a:avLst/>
          </a:prstGeom>
          <a:noFill/>
          <a:ln>
            <a:noFill/>
          </a:ln>
        </p:spPr>
      </p:pic>
      <p:pic>
        <p:nvPicPr>
          <p:cNvPr id="3" name="Picture 2" descr="OSPI Logo">
            <a:extLst>
              <a:ext uri="{FF2B5EF4-FFF2-40B4-BE49-F238E27FC236}">
                <a16:creationId xmlns:a16="http://schemas.microsoft.com/office/drawing/2014/main" id="{3BC6C475-F9C1-499F-9819-4AA8D436A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074" y="5638800"/>
            <a:ext cx="2949927" cy="10024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3" descr="Revised Proficient (3) rubric"/>
          <p:cNvPicPr preferRelativeResize="0"/>
          <p:nvPr/>
        </p:nvPicPr>
        <p:blipFill rotWithShape="1">
          <a:blip r:embed="rId3">
            <a:alphaModFix/>
          </a:blip>
          <a:srcRect l="47516" t="11362" r="28600" b="29057"/>
          <a:stretch/>
        </p:blipFill>
        <p:spPr>
          <a:xfrm>
            <a:off x="304800" y="245965"/>
            <a:ext cx="4048101" cy="6367340"/>
          </a:xfrm>
          <a:prstGeom prst="rect">
            <a:avLst/>
          </a:prstGeom>
          <a:noFill/>
          <a:ln w="19050" cap="flat" cmpd="sng">
            <a:solidFill>
              <a:schemeClr val="dk2"/>
            </a:solidFill>
            <a:prstDash val="solid"/>
            <a:round/>
            <a:headEnd type="none" w="sm" len="sm"/>
            <a:tailEnd type="none" w="sm" len="sm"/>
          </a:ln>
        </p:spPr>
      </p:pic>
      <p:sp>
        <p:nvSpPr>
          <p:cNvPr id="258" name="Google Shape;258;p33"/>
          <p:cNvSpPr txBox="1">
            <a:spLocks noGrp="1"/>
          </p:cNvSpPr>
          <p:nvPr>
            <p:ph type="title"/>
          </p:nvPr>
        </p:nvSpPr>
        <p:spPr>
          <a:xfrm>
            <a:off x="4457100" y="252275"/>
            <a:ext cx="76119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220" dirty="0">
                <a:latin typeface="Segoe UI" panose="020B0502040204020203" pitchFamily="34" charset="0"/>
                <a:cs typeface="Segoe UI" panose="020B0502040204020203" pitchFamily="34" charset="0"/>
              </a:rPr>
              <a:t>Same Goal… New Rubric: </a:t>
            </a:r>
            <a:endParaRPr sz="3220" dirty="0">
              <a:latin typeface="Segoe UI" panose="020B0502040204020203" pitchFamily="34" charset="0"/>
              <a:cs typeface="Segoe UI" panose="020B0502040204020203" pitchFamily="34" charset="0"/>
            </a:endParaRPr>
          </a:p>
          <a:p>
            <a:pPr marL="0" lvl="0" indent="0" algn="ctr" rtl="0">
              <a:spcBef>
                <a:spcPts val="0"/>
              </a:spcBef>
              <a:spcAft>
                <a:spcPts val="0"/>
              </a:spcAft>
              <a:buSzPts val="990"/>
              <a:buNone/>
            </a:pPr>
            <a:r>
              <a:rPr lang="en-US" sz="3220" i="1" dirty="0">
                <a:solidFill>
                  <a:srgbClr val="FBC639"/>
                </a:solidFill>
                <a:latin typeface="Segoe UI" panose="020B0502040204020203" pitchFamily="34" charset="0"/>
                <a:cs typeface="Segoe UI" panose="020B0502040204020203" pitchFamily="34" charset="0"/>
              </a:rPr>
              <a:t>What other info is needed?</a:t>
            </a:r>
            <a:endParaRPr sz="3220" i="1" dirty="0">
              <a:solidFill>
                <a:srgbClr val="FBC639"/>
              </a:solidFill>
              <a:latin typeface="Segoe UI" panose="020B0502040204020203" pitchFamily="34" charset="0"/>
              <a:cs typeface="Segoe UI" panose="020B0502040204020203" pitchFamily="34" charset="0"/>
            </a:endParaRPr>
          </a:p>
        </p:txBody>
      </p:sp>
      <p:sp>
        <p:nvSpPr>
          <p:cNvPr id="259" name="Google Shape;259;p33"/>
          <p:cNvSpPr txBox="1">
            <a:spLocks noGrp="1"/>
          </p:cNvSpPr>
          <p:nvPr>
            <p:ph type="body" idx="1"/>
          </p:nvPr>
        </p:nvSpPr>
        <p:spPr>
          <a:xfrm>
            <a:off x="5081300" y="1631275"/>
            <a:ext cx="6683980" cy="3809405"/>
          </a:xfrm>
          <a:prstGeom prst="rect">
            <a:avLst/>
          </a:prstGeom>
          <a:solidFill>
            <a:schemeClr val="accent2">
              <a:lumMod val="20000"/>
              <a:lumOff val="80000"/>
            </a:schemeClr>
          </a:solidFill>
        </p:spPr>
        <p:txBody>
          <a:bodyPr spcFirstLastPara="1" wrap="square" lIns="91425" tIns="45700" rIns="91425" bIns="45700" anchor="t" anchorCtr="0">
            <a:normAutofit fontScale="85000" lnSpcReduction="20000"/>
          </a:bodyPr>
          <a:lstStyle/>
          <a:p>
            <a:pPr marL="0" lvl="0" indent="0" algn="l" rtl="0">
              <a:lnSpc>
                <a:spcPct val="150000"/>
              </a:lnSpc>
              <a:spcBef>
                <a:spcPts val="0"/>
              </a:spcBef>
              <a:spcAft>
                <a:spcPts val="0"/>
              </a:spcAft>
              <a:buClr>
                <a:schemeClr val="dk1"/>
              </a:buClr>
              <a:buSzPct val="40740"/>
              <a:buFont typeface="Arial"/>
              <a:buNone/>
            </a:pPr>
            <a:r>
              <a:rPr lang="en-US" sz="2700" i="1" dirty="0">
                <a:latin typeface="Segoe UI" panose="020B0502040204020203" pitchFamily="34" charset="0"/>
                <a:cs typeface="Segoe UI" panose="020B0502040204020203" pitchFamily="34" charset="0"/>
              </a:rPr>
              <a:t>From October-May, my 2nd grade students will make measurable progress of at least one comprehension level as measured by a pre- and post- comprehension assessment created by my PLC.  I will utilize the rubrics and common formative assessments created by my PLC to measure progress, and will offer all students feedback to assist in their growth.</a:t>
            </a:r>
            <a:endParaRPr sz="2700" i="1" dirty="0">
              <a:latin typeface="Segoe UI" panose="020B0502040204020203" pitchFamily="34" charset="0"/>
              <a:cs typeface="Segoe UI" panose="020B0502040204020203" pitchFamily="34" charset="0"/>
            </a:endParaRPr>
          </a:p>
        </p:txBody>
      </p:sp>
      <p:pic>
        <p:nvPicPr>
          <p:cNvPr id="3" name="Picture 2" descr="OSPI Logo">
            <a:extLst>
              <a:ext uri="{FF2B5EF4-FFF2-40B4-BE49-F238E27FC236}">
                <a16:creationId xmlns:a16="http://schemas.microsoft.com/office/drawing/2014/main" id="{6C9AF0B2-1BC4-4E98-9BA7-542ACB980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2901" y="5601928"/>
            <a:ext cx="2976339" cy="101137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title"/>
          </p:nvPr>
        </p:nvSpPr>
        <p:spPr>
          <a:xfrm>
            <a:off x="101148" y="60325"/>
            <a:ext cx="11434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What about SMART Goals?</a:t>
            </a:r>
            <a:endParaRPr dirty="0">
              <a:latin typeface="Segoe UI" panose="020B0502040204020203" pitchFamily="34" charset="0"/>
              <a:cs typeface="Segoe UI" panose="020B0502040204020203" pitchFamily="34" charset="0"/>
            </a:endParaRPr>
          </a:p>
        </p:txBody>
      </p:sp>
      <p:sp>
        <p:nvSpPr>
          <p:cNvPr id="266" name="Google Shape;266;p34">
            <a:extLst>
              <a:ext uri="{C183D7F6-B498-43B3-948B-1728B52AA6E4}">
                <adec:decorative xmlns:adec="http://schemas.microsoft.com/office/drawing/2017/decorative" val="1"/>
              </a:ext>
            </a:extLst>
          </p:cNvPr>
          <p:cNvSpPr/>
          <p:nvPr/>
        </p:nvSpPr>
        <p:spPr>
          <a:xfrm>
            <a:off x="4435879" y="2244275"/>
            <a:ext cx="2091000" cy="1811400"/>
          </a:xfrm>
          <a:prstGeom prst="hexagon">
            <a:avLst>
              <a:gd name="adj" fmla="val 25000"/>
              <a:gd name="vf" fmla="val 11547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4">
            <a:extLst>
              <a:ext uri="{C183D7F6-B498-43B3-948B-1728B52AA6E4}">
                <adec:decorative xmlns:adec="http://schemas.microsoft.com/office/drawing/2017/decorative" val="1"/>
              </a:ext>
            </a:extLst>
          </p:cNvPr>
          <p:cNvSpPr/>
          <p:nvPr/>
        </p:nvSpPr>
        <p:spPr>
          <a:xfrm>
            <a:off x="6048675" y="4932182"/>
            <a:ext cx="2091000" cy="1811400"/>
          </a:xfrm>
          <a:prstGeom prst="hexagon">
            <a:avLst>
              <a:gd name="adj" fmla="val 25000"/>
              <a:gd name="vf" fmla="val 11547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4">
            <a:extLst>
              <a:ext uri="{C183D7F6-B498-43B3-948B-1728B52AA6E4}">
                <adec:decorative xmlns:adec="http://schemas.microsoft.com/office/drawing/2017/decorative" val="1"/>
              </a:ext>
            </a:extLst>
          </p:cNvPr>
          <p:cNvSpPr/>
          <p:nvPr/>
        </p:nvSpPr>
        <p:spPr>
          <a:xfrm>
            <a:off x="7686085" y="4037152"/>
            <a:ext cx="2091000" cy="1811400"/>
          </a:xfrm>
          <a:prstGeom prst="hexagon">
            <a:avLst>
              <a:gd name="adj" fmla="val 25000"/>
              <a:gd name="vf" fmla="val 11547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4">
            <a:extLst>
              <a:ext uri="{C183D7F6-B498-43B3-948B-1728B52AA6E4}">
                <adec:decorative xmlns:adec="http://schemas.microsoft.com/office/drawing/2017/decorative" val="1"/>
              </a:ext>
            </a:extLst>
          </p:cNvPr>
          <p:cNvSpPr/>
          <p:nvPr/>
        </p:nvSpPr>
        <p:spPr>
          <a:xfrm>
            <a:off x="6055212" y="1332557"/>
            <a:ext cx="2091000" cy="1811400"/>
          </a:xfrm>
          <a:prstGeom prst="hexagon">
            <a:avLst>
              <a:gd name="adj" fmla="val 25000"/>
              <a:gd name="vf" fmla="val 11547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4">
            <a:extLst>
              <a:ext uri="{C183D7F6-B498-43B3-948B-1728B52AA6E4}">
                <adec:decorative xmlns:adec="http://schemas.microsoft.com/office/drawing/2017/decorative" val="1"/>
              </a:ext>
            </a:extLst>
          </p:cNvPr>
          <p:cNvSpPr/>
          <p:nvPr/>
        </p:nvSpPr>
        <p:spPr>
          <a:xfrm>
            <a:off x="7703394" y="2243701"/>
            <a:ext cx="2091000" cy="1811400"/>
          </a:xfrm>
          <a:prstGeom prst="hexagon">
            <a:avLst>
              <a:gd name="adj" fmla="val 25000"/>
              <a:gd name="vf" fmla="val 11547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4">
            <a:extLst>
              <a:ext uri="{C183D7F6-B498-43B3-948B-1728B52AA6E4}">
                <adec:decorative xmlns:adec="http://schemas.microsoft.com/office/drawing/2017/decorative" val="1"/>
              </a:ext>
            </a:extLst>
          </p:cNvPr>
          <p:cNvSpPr/>
          <p:nvPr/>
        </p:nvSpPr>
        <p:spPr>
          <a:xfrm>
            <a:off x="4435879" y="4034351"/>
            <a:ext cx="2091000" cy="1811400"/>
          </a:xfrm>
          <a:prstGeom prst="hexagon">
            <a:avLst>
              <a:gd name="adj" fmla="val 25000"/>
              <a:gd name="vf" fmla="val 11547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4"/>
          <p:cNvSpPr txBox="1"/>
          <p:nvPr/>
        </p:nvSpPr>
        <p:spPr>
          <a:xfrm>
            <a:off x="4530829" y="2721825"/>
            <a:ext cx="19011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latin typeface="Segoe UI" panose="020B0502040204020203" pitchFamily="34" charset="0"/>
                <a:ea typeface="Verdana"/>
                <a:cs typeface="Segoe UI" panose="020B0502040204020203" pitchFamily="34" charset="0"/>
                <a:sym typeface="Verdana"/>
              </a:rPr>
              <a:t>ESSENTIAL STANDARD</a:t>
            </a:r>
            <a:endParaRPr sz="2000" b="1" dirty="0">
              <a:latin typeface="Segoe UI" panose="020B0502040204020203" pitchFamily="34" charset="0"/>
              <a:ea typeface="Verdana"/>
              <a:cs typeface="Segoe UI" panose="020B0502040204020203" pitchFamily="34" charset="0"/>
              <a:sym typeface="Verdana"/>
            </a:endParaRPr>
          </a:p>
        </p:txBody>
      </p:sp>
      <p:sp>
        <p:nvSpPr>
          <p:cNvPr id="273" name="Google Shape;273;p34"/>
          <p:cNvSpPr txBox="1"/>
          <p:nvPr/>
        </p:nvSpPr>
        <p:spPr>
          <a:xfrm>
            <a:off x="6143625" y="5424348"/>
            <a:ext cx="1901100" cy="9694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dirty="0">
                <a:latin typeface="Segoe UI" panose="020B0502040204020203" pitchFamily="34" charset="0"/>
                <a:ea typeface="Verdana"/>
                <a:cs typeface="Segoe UI" panose="020B0502040204020203" pitchFamily="34" charset="0"/>
                <a:sym typeface="Verdana"/>
              </a:rPr>
              <a:t>COGNITIVE AND EMOTIONAL ENGAGEMENT</a:t>
            </a:r>
            <a:endParaRPr sz="1700" b="1" dirty="0">
              <a:latin typeface="Segoe UI" panose="020B0502040204020203" pitchFamily="34" charset="0"/>
              <a:ea typeface="Verdana"/>
              <a:cs typeface="Segoe UI" panose="020B0502040204020203" pitchFamily="34" charset="0"/>
              <a:sym typeface="Verdana"/>
            </a:endParaRPr>
          </a:p>
        </p:txBody>
      </p:sp>
      <p:sp>
        <p:nvSpPr>
          <p:cNvPr id="274" name="Google Shape;274;p34"/>
          <p:cNvSpPr txBox="1"/>
          <p:nvPr/>
        </p:nvSpPr>
        <p:spPr>
          <a:xfrm>
            <a:off x="7782991" y="4574227"/>
            <a:ext cx="1901100" cy="9694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dirty="0">
                <a:latin typeface="Segoe UI" panose="020B0502040204020203" pitchFamily="34" charset="0"/>
                <a:ea typeface="Verdana"/>
                <a:cs typeface="Segoe UI" panose="020B0502040204020203" pitchFamily="34" charset="0"/>
                <a:sym typeface="Verdana"/>
              </a:rPr>
              <a:t>KNOWLEDGE </a:t>
            </a:r>
          </a:p>
          <a:p>
            <a:pPr marL="0" lvl="0" indent="0" algn="ctr" rtl="0">
              <a:spcBef>
                <a:spcPts val="0"/>
              </a:spcBef>
              <a:spcAft>
                <a:spcPts val="0"/>
              </a:spcAft>
              <a:buNone/>
            </a:pPr>
            <a:r>
              <a:rPr lang="en-US" sz="1700" b="1" dirty="0">
                <a:latin typeface="Segoe UI" panose="020B0502040204020203" pitchFamily="34" charset="0"/>
                <a:ea typeface="Verdana"/>
                <a:cs typeface="Segoe UI" panose="020B0502040204020203" pitchFamily="34" charset="0"/>
                <a:sym typeface="Verdana"/>
              </a:rPr>
              <a:t>OF </a:t>
            </a:r>
          </a:p>
          <a:p>
            <a:pPr marL="0" lvl="0" indent="0" algn="ctr" rtl="0">
              <a:spcBef>
                <a:spcPts val="0"/>
              </a:spcBef>
              <a:spcAft>
                <a:spcPts val="0"/>
              </a:spcAft>
              <a:buNone/>
            </a:pPr>
            <a:r>
              <a:rPr lang="en-US" sz="1700" b="1" dirty="0">
                <a:latin typeface="Segoe UI" panose="020B0502040204020203" pitchFamily="34" charset="0"/>
                <a:ea typeface="Verdana"/>
                <a:cs typeface="Segoe UI" panose="020B0502040204020203" pitchFamily="34" charset="0"/>
                <a:sym typeface="Verdana"/>
              </a:rPr>
              <a:t>STUDENTS </a:t>
            </a:r>
            <a:endParaRPr sz="1700" b="1" dirty="0">
              <a:latin typeface="Segoe UI" panose="020B0502040204020203" pitchFamily="34" charset="0"/>
              <a:ea typeface="Verdana"/>
              <a:cs typeface="Segoe UI" panose="020B0502040204020203" pitchFamily="34" charset="0"/>
              <a:sym typeface="Verdana"/>
            </a:endParaRPr>
          </a:p>
        </p:txBody>
      </p:sp>
      <p:sp>
        <p:nvSpPr>
          <p:cNvPr id="275" name="Google Shape;275;p34"/>
          <p:cNvSpPr txBox="1"/>
          <p:nvPr/>
        </p:nvSpPr>
        <p:spPr>
          <a:xfrm>
            <a:off x="6152117" y="1679691"/>
            <a:ext cx="1901100" cy="8771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dirty="0">
                <a:latin typeface="Segoe UI" panose="020B0502040204020203" pitchFamily="34" charset="0"/>
                <a:ea typeface="Verdana"/>
                <a:cs typeface="Segoe UI" panose="020B0502040204020203" pitchFamily="34" charset="0"/>
                <a:sym typeface="Verdana"/>
              </a:rPr>
              <a:t>FORMATIVE AND SUMMATIVE ASSESSMENT</a:t>
            </a:r>
            <a:endParaRPr sz="1500" b="1" dirty="0">
              <a:latin typeface="Segoe UI" panose="020B0502040204020203" pitchFamily="34" charset="0"/>
              <a:ea typeface="Verdana"/>
              <a:cs typeface="Segoe UI" panose="020B0502040204020203" pitchFamily="34" charset="0"/>
              <a:sym typeface="Verdana"/>
            </a:endParaRPr>
          </a:p>
        </p:txBody>
      </p:sp>
      <p:sp>
        <p:nvSpPr>
          <p:cNvPr id="276" name="Google Shape;276;p34"/>
          <p:cNvSpPr txBox="1"/>
          <p:nvPr/>
        </p:nvSpPr>
        <p:spPr>
          <a:xfrm>
            <a:off x="7765161" y="2559794"/>
            <a:ext cx="1901100" cy="8771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dirty="0">
                <a:latin typeface="Segoe UI" panose="020B0502040204020203" pitchFamily="34" charset="0"/>
                <a:ea typeface="Verdana"/>
                <a:cs typeface="Segoe UI" panose="020B0502040204020203" pitchFamily="34" charset="0"/>
                <a:sym typeface="Verdana"/>
              </a:rPr>
              <a:t>STUDENT ENGAGEMENT IN ASSESSMENT</a:t>
            </a:r>
            <a:endParaRPr sz="1500" b="1" dirty="0">
              <a:latin typeface="Segoe UI" panose="020B0502040204020203" pitchFamily="34" charset="0"/>
              <a:ea typeface="Verdana"/>
              <a:cs typeface="Segoe UI" panose="020B0502040204020203" pitchFamily="34" charset="0"/>
              <a:sym typeface="Verdana"/>
            </a:endParaRPr>
          </a:p>
        </p:txBody>
      </p:sp>
      <p:sp>
        <p:nvSpPr>
          <p:cNvPr id="277" name="Google Shape;277;p34"/>
          <p:cNvSpPr txBox="1"/>
          <p:nvPr/>
        </p:nvSpPr>
        <p:spPr>
          <a:xfrm>
            <a:off x="4611782" y="4265185"/>
            <a:ext cx="1781826" cy="141574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latin typeface="Segoe UI" panose="020B0502040204020203" pitchFamily="34" charset="0"/>
                <a:ea typeface="Verdana"/>
                <a:cs typeface="Segoe UI" panose="020B0502040204020203" pitchFamily="34" charset="0"/>
                <a:sym typeface="Verdana"/>
              </a:rPr>
              <a:t>FEEDBACK </a:t>
            </a:r>
            <a:endParaRPr sz="1600" b="1" dirty="0">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r>
              <a:rPr lang="en-US" sz="1600" b="1" dirty="0">
                <a:latin typeface="Segoe UI" panose="020B0502040204020203" pitchFamily="34" charset="0"/>
                <a:ea typeface="Verdana"/>
                <a:cs typeface="Segoe UI" panose="020B0502040204020203" pitchFamily="34" charset="0"/>
                <a:sym typeface="Verdana"/>
              </a:rPr>
              <a:t>FROM STUDENTS ON THEIR EXPERIENCE</a:t>
            </a:r>
            <a:endParaRPr sz="1600" b="1" dirty="0">
              <a:latin typeface="Segoe UI" panose="020B0502040204020203" pitchFamily="34" charset="0"/>
              <a:ea typeface="Verdana"/>
              <a:cs typeface="Segoe UI" panose="020B0502040204020203" pitchFamily="34" charset="0"/>
              <a:sym typeface="Verdana"/>
            </a:endParaRPr>
          </a:p>
        </p:txBody>
      </p:sp>
      <p:sp>
        <p:nvSpPr>
          <p:cNvPr id="278" name="Google Shape;278;p34">
            <a:extLst>
              <a:ext uri="{C183D7F6-B498-43B3-948B-1728B52AA6E4}">
                <adec:decorative xmlns:adec="http://schemas.microsoft.com/office/drawing/2017/decorative" val="1"/>
              </a:ext>
            </a:extLst>
          </p:cNvPr>
          <p:cNvSpPr/>
          <p:nvPr/>
        </p:nvSpPr>
        <p:spPr>
          <a:xfrm>
            <a:off x="6052526" y="2997401"/>
            <a:ext cx="2073900" cy="2073900"/>
          </a:xfrm>
          <a:prstGeom prst="ellipse">
            <a:avLst/>
          </a:prstGeom>
          <a:solidFill>
            <a:schemeClr val="dk2"/>
          </a:solidFill>
          <a:ln w="114300" cap="flat" cmpd="sng">
            <a:solidFill>
              <a:srgbClr val="008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4"/>
          <p:cNvSpPr txBox="1"/>
          <p:nvPr/>
        </p:nvSpPr>
        <p:spPr>
          <a:xfrm>
            <a:off x="6043226" y="3449501"/>
            <a:ext cx="20739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dirty="0">
                <a:solidFill>
                  <a:schemeClr val="lt1"/>
                </a:solidFill>
                <a:latin typeface="Segoe UI" panose="020B0502040204020203" pitchFamily="34" charset="0"/>
                <a:ea typeface="Verdana"/>
                <a:cs typeface="Segoe UI" panose="020B0502040204020203" pitchFamily="34" charset="0"/>
                <a:sym typeface="Verdana"/>
              </a:rPr>
              <a:t>SMART GOALS</a:t>
            </a:r>
            <a:endParaRPr sz="3200" b="1" dirty="0">
              <a:solidFill>
                <a:schemeClr val="lt1"/>
              </a:solidFill>
              <a:latin typeface="Segoe UI" panose="020B0502040204020203" pitchFamily="34" charset="0"/>
              <a:ea typeface="Verdana"/>
              <a:cs typeface="Segoe UI" panose="020B0502040204020203" pitchFamily="34" charset="0"/>
              <a:sym typeface="Verdana"/>
            </a:endParaRPr>
          </a:p>
        </p:txBody>
      </p:sp>
      <p:sp>
        <p:nvSpPr>
          <p:cNvPr id="280" name="Google Shape;280;p34"/>
          <p:cNvSpPr txBox="1"/>
          <p:nvPr/>
        </p:nvSpPr>
        <p:spPr>
          <a:xfrm rot="746273">
            <a:off x="6955644" y="3984202"/>
            <a:ext cx="1906854" cy="172401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0" b="1" dirty="0">
                <a:solidFill>
                  <a:srgbClr val="00B050"/>
                </a:solidFill>
                <a:latin typeface="Calibri"/>
                <a:ea typeface="Calibri"/>
                <a:cs typeface="Calibri"/>
                <a:sym typeface="Calibri"/>
              </a:rPr>
              <a:t>✓</a:t>
            </a:r>
            <a:endParaRPr sz="10000" b="1" dirty="0">
              <a:solidFill>
                <a:srgbClr val="00B050"/>
              </a:solidFill>
              <a:latin typeface="Calibri"/>
              <a:ea typeface="Calibri"/>
              <a:cs typeface="Calibri"/>
              <a:sym typeface="Calibri"/>
            </a:endParaRPr>
          </a:p>
        </p:txBody>
      </p:sp>
      <p:sp>
        <p:nvSpPr>
          <p:cNvPr id="281" name="Google Shape;281;p34"/>
          <p:cNvSpPr/>
          <p:nvPr/>
        </p:nvSpPr>
        <p:spPr>
          <a:xfrm>
            <a:off x="258800" y="1386025"/>
            <a:ext cx="3994800" cy="4495500"/>
          </a:xfrm>
          <a:prstGeom prst="rect">
            <a:avLst/>
          </a:prstGeom>
          <a:solidFill>
            <a:srgbClr val="0081C6"/>
          </a:solidFill>
          <a:ln w="38100" cap="flat" cmpd="sng">
            <a:solidFill>
              <a:srgbClr val="E6E9E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lt1"/>
                </a:solidFill>
                <a:latin typeface="Segoe UI" panose="020B0502040204020203" pitchFamily="34" charset="0"/>
                <a:ea typeface="Verdana"/>
                <a:cs typeface="Segoe UI" panose="020B0502040204020203" pitchFamily="34" charset="0"/>
                <a:sym typeface="Verdana"/>
              </a:rPr>
              <a:t>SMART, H.A.R.D., DWHH, </a:t>
            </a:r>
            <a:r>
              <a:rPr lang="en-US" sz="2000" dirty="0">
                <a:solidFill>
                  <a:schemeClr val="lt1"/>
                </a:solidFill>
                <a:latin typeface="Segoe UI" panose="020B0502040204020203" pitchFamily="34" charset="0"/>
                <a:ea typeface="Verdana"/>
                <a:cs typeface="Segoe UI" panose="020B0502040204020203" pitchFamily="34" charset="0"/>
                <a:sym typeface="Verdana"/>
              </a:rPr>
              <a:t>or other goal statement </a:t>
            </a:r>
            <a:r>
              <a:rPr lang="en-US" sz="2000" b="1" dirty="0">
                <a:solidFill>
                  <a:schemeClr val="lt1"/>
                </a:solidFill>
                <a:latin typeface="Segoe UI" panose="020B0502040204020203" pitchFamily="34" charset="0"/>
                <a:ea typeface="Verdana"/>
                <a:cs typeface="Segoe UI" panose="020B0502040204020203" pitchFamily="34" charset="0"/>
                <a:sym typeface="Verdana"/>
              </a:rPr>
              <a:t>constructs </a:t>
            </a:r>
            <a:r>
              <a:rPr lang="en-US" sz="2000" dirty="0">
                <a:solidFill>
                  <a:schemeClr val="lt1"/>
                </a:solidFill>
                <a:latin typeface="Segoe UI" panose="020B0502040204020203" pitchFamily="34" charset="0"/>
                <a:ea typeface="Verdana"/>
                <a:cs typeface="Segoe UI" panose="020B0502040204020203" pitchFamily="34" charset="0"/>
                <a:sym typeface="Verdana"/>
              </a:rPr>
              <a:t>are perfectly fine to use…</a:t>
            </a:r>
            <a:endParaRPr sz="2000" dirty="0">
              <a:solidFill>
                <a:schemeClr val="lt1"/>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endParaRPr sz="2000" dirty="0">
              <a:solidFill>
                <a:schemeClr val="lt1"/>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r>
              <a:rPr lang="en-US" sz="2000" b="1" dirty="0">
                <a:solidFill>
                  <a:schemeClr val="lt1"/>
                </a:solidFill>
                <a:latin typeface="Segoe UI" panose="020B0502040204020203" pitchFamily="34" charset="0"/>
                <a:ea typeface="Verdana"/>
                <a:cs typeface="Segoe UI" panose="020B0502040204020203" pitchFamily="34" charset="0"/>
                <a:sym typeface="Verdana"/>
              </a:rPr>
              <a:t>But it isn’t about a GOAL STATEMENT,</a:t>
            </a:r>
            <a:r>
              <a:rPr lang="en-US" sz="2000" dirty="0">
                <a:solidFill>
                  <a:schemeClr val="lt1"/>
                </a:solidFill>
                <a:latin typeface="Segoe UI" panose="020B0502040204020203" pitchFamily="34" charset="0"/>
                <a:ea typeface="Verdana"/>
                <a:cs typeface="Segoe UI" panose="020B0502040204020203" pitchFamily="34" charset="0"/>
                <a:sym typeface="Verdana"/>
              </a:rPr>
              <a:t> it is about the practice surrounding that goal.</a:t>
            </a:r>
            <a:endParaRPr sz="2000" dirty="0">
              <a:solidFill>
                <a:schemeClr val="lt1"/>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endParaRPr sz="2000" dirty="0">
              <a:solidFill>
                <a:schemeClr val="lt1"/>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r>
              <a:rPr lang="en-US" sz="2000" b="1" dirty="0">
                <a:solidFill>
                  <a:schemeClr val="lt1"/>
                </a:solidFill>
                <a:latin typeface="Segoe UI" panose="020B0502040204020203" pitchFamily="34" charset="0"/>
                <a:ea typeface="Verdana"/>
                <a:cs typeface="Segoe UI" panose="020B0502040204020203" pitchFamily="34" charset="0"/>
                <a:sym typeface="Verdana"/>
              </a:rPr>
              <a:t>A goal statement alone is not necessarily sufficient, no matter what construct or pattern you use.</a:t>
            </a:r>
            <a:endParaRPr sz="2000" b="1" dirty="0">
              <a:solidFill>
                <a:schemeClr val="lt1"/>
              </a:solidFill>
              <a:latin typeface="Segoe UI" panose="020B0502040204020203" pitchFamily="34" charset="0"/>
              <a:ea typeface="Verdana"/>
              <a:cs typeface="Segoe UI" panose="020B0502040204020203" pitchFamily="34" charset="0"/>
              <a:sym typeface="Verdana"/>
            </a:endParaRPr>
          </a:p>
        </p:txBody>
      </p:sp>
      <p:pic>
        <p:nvPicPr>
          <p:cNvPr id="3" name="Picture 2" descr="OSPI Logo">
            <a:extLst>
              <a:ext uri="{FF2B5EF4-FFF2-40B4-BE49-F238E27FC236}">
                <a16:creationId xmlns:a16="http://schemas.microsoft.com/office/drawing/2014/main" id="{59060689-A0C9-407E-B1D3-992E9B5BA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0645"/>
            <a:ext cx="2346960" cy="797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par>
                                <p:cTn id="8" presetID="10" presetClass="entr" presetSubtype="0" fill="hold" nodeType="withEffect">
                                  <p:stCondLst>
                                    <p:cond delay="0"/>
                                  </p:stCondLst>
                                  <p:childTnLst>
                                    <p:set>
                                      <p:cBhvr>
                                        <p:cTn id="9" dur="1" fill="hold">
                                          <p:stCondLst>
                                            <p:cond delay="0"/>
                                          </p:stCondLst>
                                        </p:cTn>
                                        <p:tgtEl>
                                          <p:spTgt spid="280"/>
                                        </p:tgtEl>
                                        <p:attrNameLst>
                                          <p:attrName>style.visibility</p:attrName>
                                        </p:attrNameLst>
                                      </p:cBhvr>
                                      <p:to>
                                        <p:strVal val="visible"/>
                                      </p:to>
                                    </p:set>
                                    <p:animEffect transition="in" filter="fade">
                                      <p:cBhvr>
                                        <p:cTn id="10" dur="1000"/>
                                        <p:tgtEl>
                                          <p:spTgt spid="2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6"/>
                                        </p:tgtEl>
                                        <p:attrNameLst>
                                          <p:attrName>style.visibility</p:attrName>
                                        </p:attrNameLst>
                                      </p:cBhvr>
                                      <p:to>
                                        <p:strVal val="visible"/>
                                      </p:to>
                                    </p:set>
                                    <p:animEffect transition="in" filter="fade">
                                      <p:cBhvr>
                                        <p:cTn id="15" dur="1000"/>
                                        <p:tgtEl>
                                          <p:spTgt spid="266"/>
                                        </p:tgtEl>
                                      </p:cBhvr>
                                    </p:animEffect>
                                  </p:childTnLst>
                                </p:cTn>
                              </p:par>
                              <p:par>
                                <p:cTn id="16" presetID="10" presetClass="entr" presetSubtype="0" fill="hold" nodeType="withEffect">
                                  <p:stCondLst>
                                    <p:cond delay="0"/>
                                  </p:stCondLst>
                                  <p:childTnLst>
                                    <p:set>
                                      <p:cBhvr>
                                        <p:cTn id="17" dur="1" fill="hold">
                                          <p:stCondLst>
                                            <p:cond delay="0"/>
                                          </p:stCondLst>
                                        </p:cTn>
                                        <p:tgtEl>
                                          <p:spTgt spid="267"/>
                                        </p:tgtEl>
                                        <p:attrNameLst>
                                          <p:attrName>style.visibility</p:attrName>
                                        </p:attrNameLst>
                                      </p:cBhvr>
                                      <p:to>
                                        <p:strVal val="visible"/>
                                      </p:to>
                                    </p:set>
                                    <p:animEffect transition="in" filter="fade">
                                      <p:cBhvr>
                                        <p:cTn id="18" dur="1000"/>
                                        <p:tgtEl>
                                          <p:spTgt spid="267"/>
                                        </p:tgtEl>
                                      </p:cBhvr>
                                    </p:animEffect>
                                  </p:childTnLst>
                                </p:cTn>
                              </p:par>
                              <p:par>
                                <p:cTn id="19" presetID="10" presetClass="entr" presetSubtype="0" fill="hold" nodeType="withEffect">
                                  <p:stCondLst>
                                    <p:cond delay="0"/>
                                  </p:stCondLst>
                                  <p:childTnLst>
                                    <p:set>
                                      <p:cBhvr>
                                        <p:cTn id="20" dur="1" fill="hold">
                                          <p:stCondLst>
                                            <p:cond delay="0"/>
                                          </p:stCondLst>
                                        </p:cTn>
                                        <p:tgtEl>
                                          <p:spTgt spid="269"/>
                                        </p:tgtEl>
                                        <p:attrNameLst>
                                          <p:attrName>style.visibility</p:attrName>
                                        </p:attrNameLst>
                                      </p:cBhvr>
                                      <p:to>
                                        <p:strVal val="visible"/>
                                      </p:to>
                                    </p:set>
                                    <p:animEffect transition="in" filter="fade">
                                      <p:cBhvr>
                                        <p:cTn id="21" dur="1000"/>
                                        <p:tgtEl>
                                          <p:spTgt spid="269"/>
                                        </p:tgtEl>
                                      </p:cBhvr>
                                    </p:animEffect>
                                  </p:childTnLst>
                                </p:cTn>
                              </p:par>
                              <p:par>
                                <p:cTn id="22" presetID="10" presetClass="entr" presetSubtype="0" fill="hold" nodeType="with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fade">
                                      <p:cBhvr>
                                        <p:cTn id="24" dur="1000"/>
                                        <p:tgtEl>
                                          <p:spTgt spid="270"/>
                                        </p:tgtEl>
                                      </p:cBhvr>
                                    </p:animEffect>
                                  </p:childTnLst>
                                </p:cTn>
                              </p:par>
                              <p:par>
                                <p:cTn id="25" presetID="10" presetClass="entr" presetSubtype="0" fill="hold" nodeType="withEffect">
                                  <p:stCondLst>
                                    <p:cond delay="0"/>
                                  </p:stCondLst>
                                  <p:childTnLst>
                                    <p:set>
                                      <p:cBhvr>
                                        <p:cTn id="26" dur="1" fill="hold">
                                          <p:stCondLst>
                                            <p:cond delay="0"/>
                                          </p:stCondLst>
                                        </p:cTn>
                                        <p:tgtEl>
                                          <p:spTgt spid="271"/>
                                        </p:tgtEl>
                                        <p:attrNameLst>
                                          <p:attrName>style.visibility</p:attrName>
                                        </p:attrNameLst>
                                      </p:cBhvr>
                                      <p:to>
                                        <p:strVal val="visible"/>
                                      </p:to>
                                    </p:set>
                                    <p:animEffect transition="in" filter="fade">
                                      <p:cBhvr>
                                        <p:cTn id="27" dur="1000"/>
                                        <p:tgtEl>
                                          <p:spTgt spid="271"/>
                                        </p:tgtEl>
                                      </p:cBhvr>
                                    </p:animEffect>
                                  </p:childTnLst>
                                </p:cTn>
                              </p:par>
                              <p:par>
                                <p:cTn id="28" presetID="10" presetClass="entr" presetSubtype="0" fill="hold" nodeType="withEffect">
                                  <p:stCondLst>
                                    <p:cond delay="0"/>
                                  </p:stCondLst>
                                  <p:childTnLst>
                                    <p:set>
                                      <p:cBhvr>
                                        <p:cTn id="29" dur="1" fill="hold">
                                          <p:stCondLst>
                                            <p:cond delay="0"/>
                                          </p:stCondLst>
                                        </p:cTn>
                                        <p:tgtEl>
                                          <p:spTgt spid="272"/>
                                        </p:tgtEl>
                                        <p:attrNameLst>
                                          <p:attrName>style.visibility</p:attrName>
                                        </p:attrNameLst>
                                      </p:cBhvr>
                                      <p:to>
                                        <p:strVal val="visible"/>
                                      </p:to>
                                    </p:set>
                                    <p:animEffect transition="in" filter="fade">
                                      <p:cBhvr>
                                        <p:cTn id="30" dur="1000"/>
                                        <p:tgtEl>
                                          <p:spTgt spid="272"/>
                                        </p:tgtEl>
                                      </p:cBhvr>
                                    </p:animEffect>
                                  </p:childTnLst>
                                </p:cTn>
                              </p:par>
                              <p:par>
                                <p:cTn id="31" presetID="10" presetClass="entr" presetSubtype="0" fill="hold" nodeType="withEffect">
                                  <p:stCondLst>
                                    <p:cond delay="0"/>
                                  </p:stCondLst>
                                  <p:childTnLst>
                                    <p:set>
                                      <p:cBhvr>
                                        <p:cTn id="32" dur="1" fill="hold">
                                          <p:stCondLst>
                                            <p:cond delay="0"/>
                                          </p:stCondLst>
                                        </p:cTn>
                                        <p:tgtEl>
                                          <p:spTgt spid="273"/>
                                        </p:tgtEl>
                                        <p:attrNameLst>
                                          <p:attrName>style.visibility</p:attrName>
                                        </p:attrNameLst>
                                      </p:cBhvr>
                                      <p:to>
                                        <p:strVal val="visible"/>
                                      </p:to>
                                    </p:set>
                                    <p:animEffect transition="in" filter="fade">
                                      <p:cBhvr>
                                        <p:cTn id="33" dur="1000"/>
                                        <p:tgtEl>
                                          <p:spTgt spid="273"/>
                                        </p:tgtEl>
                                      </p:cBhvr>
                                    </p:animEffect>
                                  </p:childTnLst>
                                </p:cTn>
                              </p:par>
                              <p:par>
                                <p:cTn id="34" presetID="10" presetClass="entr" presetSubtype="0" fill="hold" nodeType="withEffect">
                                  <p:stCondLst>
                                    <p:cond delay="0"/>
                                  </p:stCondLst>
                                  <p:childTnLst>
                                    <p:set>
                                      <p:cBhvr>
                                        <p:cTn id="35" dur="1" fill="hold">
                                          <p:stCondLst>
                                            <p:cond delay="0"/>
                                          </p:stCondLst>
                                        </p:cTn>
                                        <p:tgtEl>
                                          <p:spTgt spid="274"/>
                                        </p:tgtEl>
                                        <p:attrNameLst>
                                          <p:attrName>style.visibility</p:attrName>
                                        </p:attrNameLst>
                                      </p:cBhvr>
                                      <p:to>
                                        <p:strVal val="visible"/>
                                      </p:to>
                                    </p:set>
                                    <p:animEffect transition="in" filter="fade">
                                      <p:cBhvr>
                                        <p:cTn id="36" dur="1000"/>
                                        <p:tgtEl>
                                          <p:spTgt spid="274"/>
                                        </p:tgtEl>
                                      </p:cBhvr>
                                    </p:animEffect>
                                  </p:childTnLst>
                                </p:cTn>
                              </p:par>
                              <p:par>
                                <p:cTn id="37" presetID="10" presetClass="entr" presetSubtype="0" fill="hold" nodeType="withEffect">
                                  <p:stCondLst>
                                    <p:cond delay="0"/>
                                  </p:stCondLst>
                                  <p:childTnLst>
                                    <p:set>
                                      <p:cBhvr>
                                        <p:cTn id="38" dur="1" fill="hold">
                                          <p:stCondLst>
                                            <p:cond delay="0"/>
                                          </p:stCondLst>
                                        </p:cTn>
                                        <p:tgtEl>
                                          <p:spTgt spid="275"/>
                                        </p:tgtEl>
                                        <p:attrNameLst>
                                          <p:attrName>style.visibility</p:attrName>
                                        </p:attrNameLst>
                                      </p:cBhvr>
                                      <p:to>
                                        <p:strVal val="visible"/>
                                      </p:to>
                                    </p:set>
                                    <p:animEffect transition="in" filter="fade">
                                      <p:cBhvr>
                                        <p:cTn id="39" dur="1000"/>
                                        <p:tgtEl>
                                          <p:spTgt spid="275"/>
                                        </p:tgtEl>
                                      </p:cBhvr>
                                    </p:animEffect>
                                  </p:childTnLst>
                                </p:cTn>
                              </p:par>
                              <p:par>
                                <p:cTn id="40" presetID="10" presetClass="entr" presetSubtype="0" fill="hold" nodeType="withEffect">
                                  <p:stCondLst>
                                    <p:cond delay="0"/>
                                  </p:stCondLst>
                                  <p:childTnLst>
                                    <p:set>
                                      <p:cBhvr>
                                        <p:cTn id="41" dur="1" fill="hold">
                                          <p:stCondLst>
                                            <p:cond delay="0"/>
                                          </p:stCondLst>
                                        </p:cTn>
                                        <p:tgtEl>
                                          <p:spTgt spid="276"/>
                                        </p:tgtEl>
                                        <p:attrNameLst>
                                          <p:attrName>style.visibility</p:attrName>
                                        </p:attrNameLst>
                                      </p:cBhvr>
                                      <p:to>
                                        <p:strVal val="visible"/>
                                      </p:to>
                                    </p:set>
                                    <p:animEffect transition="in" filter="fade">
                                      <p:cBhvr>
                                        <p:cTn id="42" dur="1000"/>
                                        <p:tgtEl>
                                          <p:spTgt spid="276"/>
                                        </p:tgtEl>
                                      </p:cBhvr>
                                    </p:animEffect>
                                  </p:childTnLst>
                                </p:cTn>
                              </p:par>
                              <p:par>
                                <p:cTn id="43" presetID="10" presetClass="entr" presetSubtype="0" fill="hold" nodeType="withEffect">
                                  <p:stCondLst>
                                    <p:cond delay="0"/>
                                  </p:stCondLst>
                                  <p:childTnLst>
                                    <p:set>
                                      <p:cBhvr>
                                        <p:cTn id="44" dur="1" fill="hold">
                                          <p:stCondLst>
                                            <p:cond delay="0"/>
                                          </p:stCondLst>
                                        </p:cTn>
                                        <p:tgtEl>
                                          <p:spTgt spid="277"/>
                                        </p:tgtEl>
                                        <p:attrNameLst>
                                          <p:attrName>style.visibility</p:attrName>
                                        </p:attrNameLst>
                                      </p:cBhvr>
                                      <p:to>
                                        <p:strVal val="visible"/>
                                      </p:to>
                                    </p:set>
                                    <p:animEffect transition="in" filter="fade">
                                      <p:cBhvr>
                                        <p:cTn id="45" dur="1000"/>
                                        <p:tgtEl>
                                          <p:spTgt spid="277"/>
                                        </p:tgtEl>
                                      </p:cBhvr>
                                    </p:animEffect>
                                  </p:childTnLst>
                                </p:cTn>
                              </p:par>
                              <p:par>
                                <p:cTn id="46" presetID="10" presetClass="entr" presetSubtype="0" fill="hold" nodeType="withEffect">
                                  <p:stCondLst>
                                    <p:cond delay="0"/>
                                  </p:stCondLst>
                                  <p:childTnLst>
                                    <p:set>
                                      <p:cBhvr>
                                        <p:cTn id="47" dur="1" fill="hold">
                                          <p:stCondLst>
                                            <p:cond delay="0"/>
                                          </p:stCondLst>
                                        </p:cTn>
                                        <p:tgtEl>
                                          <p:spTgt spid="268"/>
                                        </p:tgtEl>
                                        <p:attrNameLst>
                                          <p:attrName>style.visibility</p:attrName>
                                        </p:attrNameLst>
                                      </p:cBhvr>
                                      <p:to>
                                        <p:strVal val="visible"/>
                                      </p:to>
                                    </p:set>
                                    <p:animEffect transition="in" filter="fade">
                                      <p:cBhvr>
                                        <p:cTn id="48"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title"/>
          </p:nvPr>
        </p:nvSpPr>
        <p:spPr>
          <a:xfrm>
            <a:off x="163150" y="158625"/>
            <a:ext cx="114912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KEY SHIFT: The Outputs</a:t>
            </a:r>
            <a:endParaRPr dirty="0">
              <a:latin typeface="Segoe UI" panose="020B0502040204020203" pitchFamily="34" charset="0"/>
              <a:cs typeface="Segoe UI" panose="020B0502040204020203" pitchFamily="34" charset="0"/>
            </a:endParaRPr>
          </a:p>
        </p:txBody>
      </p:sp>
      <p:sp>
        <p:nvSpPr>
          <p:cNvPr id="288" name="Google Shape;288;p35"/>
          <p:cNvSpPr/>
          <p:nvPr/>
        </p:nvSpPr>
        <p:spPr>
          <a:xfrm>
            <a:off x="6711800" y="1593925"/>
            <a:ext cx="5264100" cy="337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600" b="1" dirty="0">
                <a:latin typeface="Segoe UI" panose="020B0502040204020203" pitchFamily="34" charset="0"/>
                <a:ea typeface="Verdana"/>
                <a:cs typeface="Segoe UI" panose="020B0502040204020203" pitchFamily="34" charset="0"/>
                <a:sym typeface="Verdana"/>
              </a:rPr>
              <a:t>WHAT CAN I DO WITH</a:t>
            </a:r>
            <a:endParaRPr sz="4600" b="1" dirty="0">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r>
              <a:rPr lang="en-US" sz="4600" b="1" dirty="0">
                <a:latin typeface="Segoe UI" panose="020B0502040204020203" pitchFamily="34" charset="0"/>
                <a:ea typeface="Verdana"/>
                <a:cs typeface="Segoe UI" panose="020B0502040204020203" pitchFamily="34" charset="0"/>
                <a:sym typeface="Verdana"/>
              </a:rPr>
              <a:t>THE DATA?</a:t>
            </a:r>
            <a:endParaRPr sz="4600" b="1" dirty="0">
              <a:latin typeface="Segoe UI" panose="020B0502040204020203" pitchFamily="34" charset="0"/>
              <a:ea typeface="Verdana"/>
              <a:cs typeface="Segoe UI" panose="020B0502040204020203" pitchFamily="34" charset="0"/>
              <a:sym typeface="Verdana"/>
            </a:endParaRPr>
          </a:p>
        </p:txBody>
      </p:sp>
      <p:sp>
        <p:nvSpPr>
          <p:cNvPr id="289" name="Google Shape;289;p35" descr="Right Arrow"/>
          <p:cNvSpPr/>
          <p:nvPr/>
        </p:nvSpPr>
        <p:spPr>
          <a:xfrm>
            <a:off x="5161800" y="2602800"/>
            <a:ext cx="2047200" cy="1652400"/>
          </a:xfrm>
          <a:prstGeom prst="rightArrow">
            <a:avLst>
              <a:gd name="adj1" fmla="val 50000"/>
              <a:gd name="adj2" fmla="val 50000"/>
            </a:avLst>
          </a:prstGeom>
          <a:solidFill>
            <a:schemeClr val="accent2"/>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248575" y="1593925"/>
            <a:ext cx="5395800" cy="337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600" b="1" dirty="0">
                <a:latin typeface="Segoe UI" panose="020B0502040204020203" pitchFamily="34" charset="0"/>
                <a:ea typeface="Verdana"/>
                <a:cs typeface="Segoe UI" panose="020B0502040204020203" pitchFamily="34" charset="0"/>
                <a:sym typeface="Verdana"/>
              </a:rPr>
              <a:t>YEP, THERE’S DATA.</a:t>
            </a:r>
            <a:endParaRPr sz="4600" b="1" dirty="0">
              <a:latin typeface="Segoe UI" panose="020B0502040204020203" pitchFamily="34" charset="0"/>
              <a:ea typeface="Verdana"/>
              <a:cs typeface="Segoe UI" panose="020B0502040204020203" pitchFamily="34" charset="0"/>
              <a:sym typeface="Verdana"/>
            </a:endParaRPr>
          </a:p>
        </p:txBody>
      </p:sp>
      <p:pic>
        <p:nvPicPr>
          <p:cNvPr id="3" name="Picture 2" descr="OSPI Logo">
            <a:extLst>
              <a:ext uri="{FF2B5EF4-FFF2-40B4-BE49-F238E27FC236}">
                <a16:creationId xmlns:a16="http://schemas.microsoft.com/office/drawing/2014/main" id="{134B04C6-DF89-42C7-8CC6-66518580A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95" y="5593080"/>
            <a:ext cx="2685394" cy="9125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title"/>
          </p:nvPr>
        </p:nvSpPr>
        <p:spPr>
          <a:xfrm>
            <a:off x="405948" y="365125"/>
            <a:ext cx="11434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Reflection &gt; Data</a:t>
            </a:r>
            <a:endParaRPr dirty="0">
              <a:latin typeface="Segoe UI" panose="020B0502040204020203" pitchFamily="34" charset="0"/>
              <a:cs typeface="Segoe UI" panose="020B0502040204020203" pitchFamily="34" charset="0"/>
            </a:endParaRPr>
          </a:p>
        </p:txBody>
      </p:sp>
      <p:sp>
        <p:nvSpPr>
          <p:cNvPr id="297" name="Google Shape;297;p36"/>
          <p:cNvSpPr txBox="1">
            <a:spLocks noGrp="1"/>
          </p:cNvSpPr>
          <p:nvPr>
            <p:ph type="body" idx="1"/>
          </p:nvPr>
        </p:nvSpPr>
        <p:spPr>
          <a:xfrm>
            <a:off x="405948" y="1520825"/>
            <a:ext cx="11434500" cy="4351200"/>
          </a:xfrm>
          <a:prstGeom prst="rect">
            <a:avLst/>
          </a:prstGeom>
        </p:spPr>
        <p:txBody>
          <a:bodyPr spcFirstLastPara="1" wrap="square" lIns="91425" tIns="45700" rIns="91425" bIns="45700" anchor="t" anchorCtr="0">
            <a:normAutofit fontScale="55000" lnSpcReduction="20000"/>
          </a:bodyPr>
          <a:lstStyle/>
          <a:p>
            <a:pPr marL="0" lvl="0" indent="0" algn="l" rtl="0">
              <a:spcBef>
                <a:spcPts val="1000"/>
              </a:spcBef>
              <a:spcAft>
                <a:spcPts val="0"/>
              </a:spcAft>
              <a:buClr>
                <a:schemeClr val="dk1"/>
              </a:buClr>
              <a:buSzPct val="30555"/>
              <a:buFont typeface="Arial"/>
              <a:buNone/>
            </a:pPr>
            <a:r>
              <a:rPr lang="en-US" b="1" u="sng" dirty="0">
                <a:latin typeface="Segoe UI" panose="020B0502040204020203" pitchFamily="34" charset="0"/>
                <a:cs typeface="Segoe UI" panose="020B0502040204020203" pitchFamily="34" charset="0"/>
              </a:rPr>
              <a:t>Unique to 3.2 (Subgroup): </a:t>
            </a:r>
            <a:endParaRPr b="1" u="sng" dirty="0">
              <a:latin typeface="Segoe UI" panose="020B0502040204020203" pitchFamily="34" charset="0"/>
              <a:cs typeface="Segoe UI" panose="020B0502040204020203" pitchFamily="34" charset="0"/>
            </a:endParaRPr>
          </a:p>
          <a:p>
            <a:pPr marL="0" lvl="0" indent="0" algn="l" rtl="0">
              <a:spcBef>
                <a:spcPts val="1000"/>
              </a:spcBef>
              <a:spcAft>
                <a:spcPts val="0"/>
              </a:spcAft>
              <a:buClr>
                <a:schemeClr val="dk1"/>
              </a:buClr>
              <a:buSzPct val="30555"/>
              <a:buFont typeface="Arial"/>
              <a:buNone/>
            </a:pPr>
            <a:r>
              <a:rPr lang="en-US" dirty="0">
                <a:latin typeface="Segoe UI" panose="020B0502040204020203" pitchFamily="34" charset="0"/>
                <a:cs typeface="Segoe UI" panose="020B0502040204020203" pitchFamily="34" charset="0"/>
              </a:rPr>
              <a:t>The teacher reflects with supervisor on learning progress for the individual students in this group. The reflection includes an analysis of </a:t>
            </a:r>
            <a:r>
              <a:rPr lang="en-US" b="1" dirty="0">
                <a:latin typeface="Segoe UI" panose="020B0502040204020203" pitchFamily="34" charset="0"/>
                <a:cs typeface="Segoe UI" panose="020B0502040204020203" pitchFamily="34" charset="0"/>
              </a:rPr>
              <a:t>why students did or did not make progress, and next steps for each student. </a:t>
            </a:r>
            <a:endParaRPr b="1" dirty="0">
              <a:latin typeface="Segoe UI" panose="020B0502040204020203" pitchFamily="34" charset="0"/>
              <a:cs typeface="Segoe UI" panose="020B0502040204020203" pitchFamily="34" charset="0"/>
            </a:endParaRPr>
          </a:p>
          <a:p>
            <a:pPr marL="0" lvl="0" indent="0" algn="l" rtl="0">
              <a:spcBef>
                <a:spcPts val="1000"/>
              </a:spcBef>
              <a:spcAft>
                <a:spcPts val="0"/>
              </a:spcAft>
              <a:buClr>
                <a:schemeClr val="dk1"/>
              </a:buClr>
              <a:buSzPct val="30555"/>
              <a:buFont typeface="Arial"/>
              <a:buNone/>
            </a:pPr>
            <a:r>
              <a:rPr lang="en-US" b="1" u="sng" dirty="0">
                <a:latin typeface="Segoe UI" panose="020B0502040204020203" pitchFamily="34" charset="0"/>
                <a:cs typeface="Segoe UI" panose="020B0502040204020203" pitchFamily="34" charset="0"/>
              </a:rPr>
              <a:t>Unique to 6.2 (Whole Class):</a:t>
            </a:r>
            <a:endParaRPr b="1" u="sng" dirty="0">
              <a:latin typeface="Segoe UI" panose="020B0502040204020203" pitchFamily="34" charset="0"/>
              <a:cs typeface="Segoe UI" panose="020B0502040204020203" pitchFamily="34" charset="0"/>
            </a:endParaRPr>
          </a:p>
          <a:p>
            <a:pPr marL="0" lvl="0" indent="0" algn="l" rtl="0">
              <a:spcBef>
                <a:spcPts val="1000"/>
              </a:spcBef>
              <a:spcAft>
                <a:spcPts val="0"/>
              </a:spcAft>
              <a:buClr>
                <a:schemeClr val="dk1"/>
              </a:buClr>
              <a:buSzPct val="30555"/>
              <a:buFont typeface="Arial"/>
              <a:buNone/>
            </a:pPr>
            <a:r>
              <a:rPr lang="en-US" dirty="0">
                <a:latin typeface="Segoe UI" panose="020B0502040204020203" pitchFamily="34" charset="0"/>
                <a:cs typeface="Segoe UI" panose="020B0502040204020203" pitchFamily="34" charset="0"/>
              </a:rPr>
              <a:t>The teacher reflects with the supervisor on learning progress for three groups of students: </a:t>
            </a:r>
            <a:endParaRPr dirty="0">
              <a:latin typeface="Segoe UI" panose="020B0502040204020203" pitchFamily="34" charset="0"/>
              <a:cs typeface="Segoe UI" panose="020B0502040204020203" pitchFamily="34" charset="0"/>
            </a:endParaRPr>
          </a:p>
          <a:p>
            <a:pPr marL="0" lvl="0" indent="0" algn="l" rtl="0">
              <a:spcBef>
                <a:spcPts val="1000"/>
              </a:spcBef>
              <a:spcAft>
                <a:spcPts val="0"/>
              </a:spcAft>
              <a:buClr>
                <a:schemeClr val="dk1"/>
              </a:buClr>
              <a:buSzPct val="30555"/>
              <a:buFont typeface="Arial"/>
              <a:buNone/>
            </a:pP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Students who exceeded the learning goal </a:t>
            </a:r>
            <a:endParaRPr i="1" dirty="0">
              <a:latin typeface="Segoe UI" panose="020B0502040204020203" pitchFamily="34" charset="0"/>
              <a:cs typeface="Segoe UI" panose="020B0502040204020203" pitchFamily="34" charset="0"/>
            </a:endParaRPr>
          </a:p>
          <a:p>
            <a:pPr marL="0" lvl="0" indent="0" algn="l" rtl="0">
              <a:spcBef>
                <a:spcPts val="1000"/>
              </a:spcBef>
              <a:spcAft>
                <a:spcPts val="0"/>
              </a:spcAft>
              <a:buClr>
                <a:schemeClr val="dk1"/>
              </a:buClr>
              <a:buSzPct val="30555"/>
              <a:buFont typeface="Arial"/>
              <a:buNone/>
            </a:pPr>
            <a:r>
              <a:rPr lang="en-US" i="1" dirty="0">
                <a:latin typeface="Segoe UI" panose="020B0502040204020203" pitchFamily="34" charset="0"/>
                <a:cs typeface="Segoe UI" panose="020B0502040204020203" pitchFamily="34" charset="0"/>
              </a:rPr>
              <a:t>• Students who met or nearly met the learning goal </a:t>
            </a:r>
            <a:endParaRPr i="1" dirty="0">
              <a:latin typeface="Segoe UI" panose="020B0502040204020203" pitchFamily="34" charset="0"/>
              <a:cs typeface="Segoe UI" panose="020B0502040204020203" pitchFamily="34" charset="0"/>
            </a:endParaRPr>
          </a:p>
          <a:p>
            <a:pPr marL="0" lvl="0" indent="0" algn="l" rtl="0">
              <a:spcBef>
                <a:spcPts val="1000"/>
              </a:spcBef>
              <a:spcAft>
                <a:spcPts val="0"/>
              </a:spcAft>
              <a:buClr>
                <a:schemeClr val="dk1"/>
              </a:buClr>
              <a:buSzPct val="30555"/>
              <a:buFont typeface="Arial"/>
              <a:buNone/>
            </a:pPr>
            <a:r>
              <a:rPr lang="en-US" i="1" dirty="0">
                <a:latin typeface="Segoe UI" panose="020B0502040204020203" pitchFamily="34" charset="0"/>
                <a:cs typeface="Segoe UI" panose="020B0502040204020203" pitchFamily="34" charset="0"/>
              </a:rPr>
              <a:t>• Students who did not yet meet the learning goal </a:t>
            </a:r>
            <a:endParaRPr i="1" dirty="0">
              <a:latin typeface="Segoe UI" panose="020B0502040204020203" pitchFamily="34" charset="0"/>
              <a:cs typeface="Segoe UI" panose="020B0502040204020203" pitchFamily="34" charset="0"/>
            </a:endParaRPr>
          </a:p>
          <a:p>
            <a:pPr marL="0" lvl="0" indent="0" algn="l" rtl="0">
              <a:spcBef>
                <a:spcPts val="1000"/>
              </a:spcBef>
              <a:spcAft>
                <a:spcPts val="0"/>
              </a:spcAft>
              <a:buNone/>
            </a:pPr>
            <a:r>
              <a:rPr lang="en-US" dirty="0">
                <a:latin typeface="Segoe UI" panose="020B0502040204020203" pitchFamily="34" charset="0"/>
                <a:cs typeface="Segoe UI" panose="020B0502040204020203" pitchFamily="34" charset="0"/>
              </a:rPr>
              <a:t>The reflection includes an analysis of </a:t>
            </a:r>
            <a:r>
              <a:rPr lang="en-US" b="1" dirty="0">
                <a:latin typeface="Segoe UI" panose="020B0502040204020203" pitchFamily="34" charset="0"/>
                <a:cs typeface="Segoe UI" panose="020B0502040204020203" pitchFamily="34" charset="0"/>
              </a:rPr>
              <a:t>why students did or did not make progress, and next steps for each group.</a:t>
            </a:r>
            <a:endParaRPr b="1" dirty="0">
              <a:latin typeface="Segoe UI" panose="020B0502040204020203" pitchFamily="34" charset="0"/>
              <a:cs typeface="Segoe UI" panose="020B0502040204020203" pitchFamily="34" charset="0"/>
            </a:endParaRPr>
          </a:p>
        </p:txBody>
      </p:sp>
      <p:sp>
        <p:nvSpPr>
          <p:cNvPr id="298" name="Google Shape;298;p36">
            <a:extLst>
              <a:ext uri="{C183D7F6-B498-43B3-948B-1728B52AA6E4}">
                <adec:decorative xmlns:adec="http://schemas.microsoft.com/office/drawing/2017/decorative" val="1"/>
              </a:ext>
            </a:extLst>
          </p:cNvPr>
          <p:cNvSpPr/>
          <p:nvPr/>
        </p:nvSpPr>
        <p:spPr>
          <a:xfrm>
            <a:off x="3144150" y="636050"/>
            <a:ext cx="5903700" cy="5903700"/>
          </a:xfrm>
          <a:prstGeom prst="ellipse">
            <a:avLst/>
          </a:prstGeom>
          <a:gradFill>
            <a:gsLst>
              <a:gs pos="0">
                <a:srgbClr val="FFFFFF"/>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9" name="Google Shape;299;p36" descr="File:Speaking.svg - Wikimedia Commons"/>
          <p:cNvPicPr preferRelativeResize="0"/>
          <p:nvPr/>
        </p:nvPicPr>
        <p:blipFill>
          <a:blip r:embed="rId3">
            <a:alphaModFix/>
          </a:blip>
          <a:stretch>
            <a:fillRect/>
          </a:stretch>
        </p:blipFill>
        <p:spPr>
          <a:xfrm>
            <a:off x="4218200" y="1682900"/>
            <a:ext cx="3810001" cy="3810001"/>
          </a:xfrm>
          <a:prstGeom prst="rect">
            <a:avLst/>
          </a:prstGeom>
          <a:noFill/>
          <a:ln>
            <a:noFill/>
          </a:ln>
        </p:spPr>
      </p:pic>
      <p:pic>
        <p:nvPicPr>
          <p:cNvPr id="3" name="Picture 2" descr="OSPI Logo">
            <a:extLst>
              <a:ext uri="{FF2B5EF4-FFF2-40B4-BE49-F238E27FC236}">
                <a16:creationId xmlns:a16="http://schemas.microsoft.com/office/drawing/2014/main" id="{E5248260-6516-4C2B-A1F2-46CE8EF40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94" y="5826091"/>
            <a:ext cx="2897491" cy="984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1000"/>
                                        <p:tgtEl>
                                          <p:spTgt spid="298"/>
                                        </p:tgtEl>
                                      </p:cBhvr>
                                    </p:animEffect>
                                  </p:childTnLst>
                                </p:cTn>
                              </p:par>
                              <p:par>
                                <p:cTn id="8" presetID="10" presetClass="entr" presetSubtype="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fade">
                                      <p:cBhvr>
                                        <p:cTn id="10" dur="10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a:extLst>
              <a:ext uri="{C183D7F6-B498-43B3-948B-1728B52AA6E4}">
                <adec:decorative xmlns:adec="http://schemas.microsoft.com/office/drawing/2017/decorative" val="1"/>
              </a:ext>
            </a:extLst>
          </p:cNvPr>
          <p:cNvSpPr/>
          <p:nvPr/>
        </p:nvSpPr>
        <p:spPr>
          <a:xfrm rot="-2081188">
            <a:off x="2532288" y="1789805"/>
            <a:ext cx="2651001" cy="2272194"/>
          </a:xfrm>
          <a:custGeom>
            <a:avLst/>
            <a:gdLst/>
            <a:ahLst/>
            <a:cxnLst/>
            <a:rect l="l" t="t" r="r" b="b"/>
            <a:pathLst>
              <a:path w="248" h="213" extrusionOk="0">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6096C9"/>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06" name="Google Shape;306;p37">
            <a:extLst>
              <a:ext uri="{C183D7F6-B498-43B3-948B-1728B52AA6E4}">
                <adec:decorative xmlns:adec="http://schemas.microsoft.com/office/drawing/2017/decorative" val="1"/>
              </a:ext>
            </a:extLst>
          </p:cNvPr>
          <p:cNvSpPr/>
          <p:nvPr/>
        </p:nvSpPr>
        <p:spPr>
          <a:xfrm rot="-2081187">
            <a:off x="3995550" y="3806708"/>
            <a:ext cx="1959138" cy="2907718"/>
          </a:xfrm>
          <a:custGeom>
            <a:avLst/>
            <a:gdLst/>
            <a:ahLst/>
            <a:cxnLst/>
            <a:rect l="l" t="t" r="r" b="b"/>
            <a:pathLst>
              <a:path w="183" h="273" extrusionOk="0">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477093"/>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07" name="Google Shape;307;p37">
            <a:extLst>
              <a:ext uri="{C183D7F6-B498-43B3-948B-1728B52AA6E4}">
                <adec:decorative xmlns:adec="http://schemas.microsoft.com/office/drawing/2017/decorative" val="1"/>
              </a:ext>
            </a:extLst>
          </p:cNvPr>
          <p:cNvSpPr/>
          <p:nvPr/>
        </p:nvSpPr>
        <p:spPr>
          <a:xfrm rot="-2081187">
            <a:off x="5716813" y="4012465"/>
            <a:ext cx="3123665" cy="1698009"/>
          </a:xfrm>
          <a:custGeom>
            <a:avLst/>
            <a:gdLst/>
            <a:ahLst/>
            <a:cxnLst/>
            <a:rect l="l" t="t" r="r" b="b"/>
            <a:pathLst>
              <a:path w="292" h="159" extrusionOk="0">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004361"/>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08" name="Google Shape;308;p37">
            <a:extLst>
              <a:ext uri="{C183D7F6-B498-43B3-948B-1728B52AA6E4}">
                <adec:decorative xmlns:adec="http://schemas.microsoft.com/office/drawing/2017/decorative" val="1"/>
              </a:ext>
            </a:extLst>
          </p:cNvPr>
          <p:cNvSpPr/>
          <p:nvPr/>
        </p:nvSpPr>
        <p:spPr>
          <a:xfrm rot="-2081187">
            <a:off x="4520129" y="343770"/>
            <a:ext cx="2762888" cy="2311453"/>
          </a:xfrm>
          <a:custGeom>
            <a:avLst/>
            <a:gdLst/>
            <a:ahLst/>
            <a:cxnLst/>
            <a:rect l="l" t="t" r="r" b="b"/>
            <a:pathLst>
              <a:path w="258" h="217" extrusionOk="0">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005E86"/>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09" name="Google Shape;309;p37">
            <a:extLst>
              <a:ext uri="{C183D7F6-B498-43B3-948B-1728B52AA6E4}">
                <adec:decorative xmlns:adec="http://schemas.microsoft.com/office/drawing/2017/decorative" val="1"/>
              </a:ext>
            </a:extLst>
          </p:cNvPr>
          <p:cNvSpPr/>
          <p:nvPr/>
        </p:nvSpPr>
        <p:spPr>
          <a:xfrm rot="-2081187">
            <a:off x="6652646" y="1252949"/>
            <a:ext cx="1975123" cy="3081935"/>
          </a:xfrm>
          <a:custGeom>
            <a:avLst/>
            <a:gdLst/>
            <a:ahLst/>
            <a:cxnLst/>
            <a:rect l="l" t="t" r="r" b="b"/>
            <a:pathLst>
              <a:path w="184" h="289" extrusionOk="0">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6096C9"/>
          </a:solidFill>
          <a:ln w="12700"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311" name="Google Shape;311;p37"/>
          <p:cNvSpPr txBox="1"/>
          <p:nvPr/>
        </p:nvSpPr>
        <p:spPr>
          <a:xfrm rot="-509">
            <a:off x="7491750" y="2055165"/>
            <a:ext cx="4052400" cy="1477500"/>
          </a:xfrm>
          <a:prstGeom prst="rect">
            <a:avLst/>
          </a:prstGeom>
          <a:solidFill>
            <a:srgbClr val="B7B7B7"/>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dirty="0">
                <a:latin typeface="Verdana"/>
                <a:ea typeface="Verdana"/>
                <a:cs typeface="Verdana"/>
                <a:sym typeface="Verdana"/>
              </a:rPr>
              <a:t>FEEDBACK TO STUDENTS, TEACHER REFLECTION &amp;</a:t>
            </a:r>
            <a:endParaRPr sz="2100" b="1" dirty="0">
              <a:latin typeface="Verdana"/>
              <a:ea typeface="Verdana"/>
              <a:cs typeface="Verdana"/>
              <a:sym typeface="Verdana"/>
            </a:endParaRPr>
          </a:p>
          <a:p>
            <a:pPr marL="0" lvl="0" indent="0" algn="ctr" rtl="0">
              <a:spcBef>
                <a:spcPts val="0"/>
              </a:spcBef>
              <a:spcAft>
                <a:spcPts val="0"/>
              </a:spcAft>
              <a:buNone/>
            </a:pPr>
            <a:r>
              <a:rPr lang="en-US" sz="2100" b="1" dirty="0">
                <a:latin typeface="Verdana"/>
                <a:ea typeface="Verdana"/>
                <a:cs typeface="Verdana"/>
                <a:sym typeface="Verdana"/>
              </a:rPr>
              <a:t>ADJUSTMENTS TO INSTRUCTION</a:t>
            </a:r>
            <a:endParaRPr sz="2100" b="1" dirty="0">
              <a:latin typeface="Verdana"/>
              <a:ea typeface="Verdana"/>
              <a:cs typeface="Verdana"/>
              <a:sym typeface="Verdana"/>
            </a:endParaRPr>
          </a:p>
        </p:txBody>
      </p:sp>
      <p:sp>
        <p:nvSpPr>
          <p:cNvPr id="312" name="Google Shape;312;p37"/>
          <p:cNvSpPr txBox="1"/>
          <p:nvPr/>
        </p:nvSpPr>
        <p:spPr>
          <a:xfrm rot="-2128467">
            <a:off x="6130802" y="4556908"/>
            <a:ext cx="2180447" cy="83112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a:solidFill>
                  <a:schemeClr val="lt1"/>
                </a:solidFill>
                <a:latin typeface="Verdana"/>
                <a:ea typeface="Verdana"/>
                <a:cs typeface="Verdana"/>
                <a:sym typeface="Verdana"/>
              </a:rPr>
              <a:t>FORMATIVE ASSESSMENT</a:t>
            </a:r>
            <a:endParaRPr sz="2100" b="1">
              <a:solidFill>
                <a:schemeClr val="lt1"/>
              </a:solidFill>
              <a:latin typeface="Verdana"/>
              <a:ea typeface="Verdana"/>
              <a:cs typeface="Verdana"/>
              <a:sym typeface="Verdana"/>
            </a:endParaRPr>
          </a:p>
        </p:txBody>
      </p:sp>
      <p:sp>
        <p:nvSpPr>
          <p:cNvPr id="313" name="Google Shape;313;p37"/>
          <p:cNvSpPr txBox="1"/>
          <p:nvPr/>
        </p:nvSpPr>
        <p:spPr>
          <a:xfrm rot="-748">
            <a:off x="2350975" y="2676016"/>
            <a:ext cx="2757000" cy="831300"/>
          </a:xfrm>
          <a:prstGeom prst="rect">
            <a:avLst/>
          </a:prstGeom>
          <a:solidFill>
            <a:srgbClr val="66666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a:solidFill>
                  <a:schemeClr val="lt1"/>
                </a:solidFill>
                <a:latin typeface="Verdana"/>
                <a:ea typeface="Verdana"/>
                <a:cs typeface="Verdana"/>
                <a:sym typeface="Verdana"/>
              </a:rPr>
              <a:t>SUMMATIVE ASSESSMENT</a:t>
            </a:r>
            <a:endParaRPr sz="2100" b="1">
              <a:solidFill>
                <a:schemeClr val="lt1"/>
              </a:solidFill>
              <a:latin typeface="Verdana"/>
              <a:ea typeface="Verdana"/>
              <a:cs typeface="Verdana"/>
              <a:sym typeface="Verdana"/>
            </a:endParaRPr>
          </a:p>
        </p:txBody>
      </p:sp>
      <p:sp>
        <p:nvSpPr>
          <p:cNvPr id="314" name="Google Shape;314;p37" descr="Right Arrow"/>
          <p:cNvSpPr/>
          <p:nvPr/>
        </p:nvSpPr>
        <p:spPr>
          <a:xfrm rot="2202564">
            <a:off x="6678189" y="1510943"/>
            <a:ext cx="728223" cy="527162"/>
          </a:xfrm>
          <a:prstGeom prst="rightArrow">
            <a:avLst>
              <a:gd name="adj1" fmla="val 50000"/>
              <a:gd name="adj2" fmla="val 50000"/>
            </a:avLst>
          </a:prstGeom>
          <a:solidFill>
            <a:srgbClr val="005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txBox="1">
            <a:spLocks noGrp="1"/>
          </p:cNvSpPr>
          <p:nvPr>
            <p:ph type="title" idx="4294967295"/>
          </p:nvPr>
        </p:nvSpPr>
        <p:spPr>
          <a:xfrm>
            <a:off x="4940670" y="891357"/>
            <a:ext cx="2180372" cy="83131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lt1"/>
                </a:solidFill>
                <a:effectLst/>
                <a:uLnTx/>
                <a:uFillTx/>
                <a:latin typeface="Verdana"/>
                <a:ea typeface="Verdana"/>
                <a:cs typeface="Verdana"/>
                <a:sym typeface="Verdana"/>
              </a:rPr>
              <a:t>FORMATIVE ASSESSMENT</a:t>
            </a:r>
          </a:p>
        </p:txBody>
      </p:sp>
      <p:sp>
        <p:nvSpPr>
          <p:cNvPr id="316" name="Google Shape;316;p37" descr="Right Arrow"/>
          <p:cNvSpPr/>
          <p:nvPr/>
        </p:nvSpPr>
        <p:spPr>
          <a:xfrm rot="6444283">
            <a:off x="7820503" y="3788803"/>
            <a:ext cx="728137" cy="527177"/>
          </a:xfrm>
          <a:prstGeom prst="rightArrow">
            <a:avLst>
              <a:gd name="adj1" fmla="val 50000"/>
              <a:gd name="adj2" fmla="val 50000"/>
            </a:avLst>
          </a:prstGeom>
          <a:solidFill>
            <a:srgbClr val="609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descr="Left Arrow"/>
          <p:cNvSpPr/>
          <p:nvPr/>
        </p:nvSpPr>
        <p:spPr>
          <a:xfrm rot="-10798584">
            <a:off x="5537524" y="5282179"/>
            <a:ext cx="728100" cy="527100"/>
          </a:xfrm>
          <a:prstGeom prst="rightArrow">
            <a:avLst>
              <a:gd name="adj1" fmla="val 50000"/>
              <a:gd name="adj2" fmla="val 50000"/>
            </a:avLst>
          </a:prstGeom>
          <a:solidFill>
            <a:srgbClr val="0043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descr="Left Arrow"/>
          <p:cNvSpPr/>
          <p:nvPr/>
        </p:nvSpPr>
        <p:spPr>
          <a:xfrm rot="-7336539">
            <a:off x="3554138" y="3788858"/>
            <a:ext cx="728099" cy="527091"/>
          </a:xfrm>
          <a:prstGeom prst="rightArrow">
            <a:avLst>
              <a:gd name="adj1" fmla="val 50000"/>
              <a:gd name="adj2" fmla="val 50000"/>
            </a:avLst>
          </a:prstGeom>
          <a:solidFill>
            <a:srgbClr val="4770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descr="Right Arrow"/>
          <p:cNvSpPr/>
          <p:nvPr/>
        </p:nvSpPr>
        <p:spPr>
          <a:xfrm rot="-2450367">
            <a:off x="4296055" y="1510910"/>
            <a:ext cx="728047" cy="527244"/>
          </a:xfrm>
          <a:prstGeom prst="rightArrow">
            <a:avLst>
              <a:gd name="adj1" fmla="val 50000"/>
              <a:gd name="adj2" fmla="val 50000"/>
            </a:avLst>
          </a:prstGeom>
          <a:solidFill>
            <a:srgbClr val="609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txBox="1"/>
          <p:nvPr/>
        </p:nvSpPr>
        <p:spPr>
          <a:xfrm rot="-509">
            <a:off x="1055575" y="4806965"/>
            <a:ext cx="4052400" cy="1477500"/>
          </a:xfrm>
          <a:prstGeom prst="rect">
            <a:avLst/>
          </a:prstGeom>
          <a:solidFill>
            <a:srgbClr val="B7B7B7"/>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dirty="0">
                <a:latin typeface="Verdana"/>
                <a:ea typeface="Verdana"/>
                <a:cs typeface="Verdana"/>
                <a:sym typeface="Verdana"/>
              </a:rPr>
              <a:t>FEEDBACK TO STUDENTS, TEACHER REFLECTION &amp;</a:t>
            </a:r>
            <a:endParaRPr sz="2100" b="1" dirty="0">
              <a:latin typeface="Verdana"/>
              <a:ea typeface="Verdana"/>
              <a:cs typeface="Verdana"/>
              <a:sym typeface="Verdana"/>
            </a:endParaRPr>
          </a:p>
          <a:p>
            <a:pPr marL="0" lvl="0" indent="0" algn="ctr" rtl="0">
              <a:spcBef>
                <a:spcPts val="0"/>
              </a:spcBef>
              <a:spcAft>
                <a:spcPts val="0"/>
              </a:spcAft>
              <a:buNone/>
            </a:pPr>
            <a:r>
              <a:rPr lang="en-US" sz="2100" b="1" dirty="0">
                <a:latin typeface="Verdana"/>
                <a:ea typeface="Verdana"/>
                <a:cs typeface="Verdana"/>
                <a:sym typeface="Verdana"/>
              </a:rPr>
              <a:t>ADJUSTMENTS TO INSTRUCTION</a:t>
            </a:r>
            <a:endParaRPr sz="2100" b="1" dirty="0">
              <a:latin typeface="Verdana"/>
              <a:ea typeface="Verdana"/>
              <a:cs typeface="Verdana"/>
              <a:sym typeface="Verdana"/>
            </a:endParaRPr>
          </a:p>
        </p:txBody>
      </p:sp>
      <p:sp>
        <p:nvSpPr>
          <p:cNvPr id="321" name="Google Shape;321;p37"/>
          <p:cNvSpPr txBox="1"/>
          <p:nvPr/>
        </p:nvSpPr>
        <p:spPr>
          <a:xfrm rot="-509">
            <a:off x="220850" y="965090"/>
            <a:ext cx="4052400" cy="1154400"/>
          </a:xfrm>
          <a:prstGeom prst="rect">
            <a:avLst/>
          </a:prstGeom>
          <a:solidFill>
            <a:srgbClr val="B7B7B7"/>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dirty="0">
                <a:latin typeface="Verdana"/>
                <a:ea typeface="Verdana"/>
                <a:cs typeface="Verdana"/>
                <a:sym typeface="Verdana"/>
              </a:rPr>
              <a:t>TEACHER REFLECTION &amp;</a:t>
            </a:r>
            <a:endParaRPr sz="2100" b="1" dirty="0">
              <a:latin typeface="Verdana"/>
              <a:ea typeface="Verdana"/>
              <a:cs typeface="Verdana"/>
              <a:sym typeface="Verdana"/>
            </a:endParaRPr>
          </a:p>
          <a:p>
            <a:pPr marL="0" lvl="0" indent="0" algn="ctr" rtl="0">
              <a:spcBef>
                <a:spcPts val="0"/>
              </a:spcBef>
              <a:spcAft>
                <a:spcPts val="0"/>
              </a:spcAft>
              <a:buNone/>
            </a:pPr>
            <a:r>
              <a:rPr lang="en-US" sz="2100" b="1" dirty="0">
                <a:latin typeface="Verdana"/>
                <a:ea typeface="Verdana"/>
                <a:cs typeface="Verdana"/>
                <a:sym typeface="Verdana"/>
              </a:rPr>
              <a:t>PLANNING FOR FUTURE INSTRUCTION</a:t>
            </a:r>
            <a:endParaRPr sz="2100" b="1" dirty="0">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2" y="0"/>
            <a:ext cx="11434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Facilitator Outline</a:t>
            </a:r>
            <a:endParaRPr dirty="0"/>
          </a:p>
        </p:txBody>
      </p:sp>
      <p:graphicFrame>
        <p:nvGraphicFramePr>
          <p:cNvPr id="124" name="Google Shape;124;p21"/>
          <p:cNvGraphicFramePr/>
          <p:nvPr>
            <p:extLst>
              <p:ext uri="{D42A27DB-BD31-4B8C-83A1-F6EECF244321}">
                <p14:modId xmlns:p14="http://schemas.microsoft.com/office/powerpoint/2010/main" val="1894732283"/>
              </p:ext>
            </p:extLst>
          </p:nvPr>
        </p:nvGraphicFramePr>
        <p:xfrm>
          <a:off x="192150" y="1232500"/>
          <a:ext cx="11807700" cy="4480365"/>
        </p:xfrm>
        <a:graphic>
          <a:graphicData uri="http://schemas.openxmlformats.org/drawingml/2006/table">
            <a:tbl>
              <a:tblPr firstRow="1">
                <a:noFill/>
              </a:tblPr>
              <a:tblGrid>
                <a:gridCol w="2942000">
                  <a:extLst>
                    <a:ext uri="{9D8B030D-6E8A-4147-A177-3AD203B41FA5}">
                      <a16:colId xmlns:a16="http://schemas.microsoft.com/office/drawing/2014/main" val="20000"/>
                    </a:ext>
                  </a:extLst>
                </a:gridCol>
                <a:gridCol w="4929800">
                  <a:extLst>
                    <a:ext uri="{9D8B030D-6E8A-4147-A177-3AD203B41FA5}">
                      <a16:colId xmlns:a16="http://schemas.microsoft.com/office/drawing/2014/main" val="20001"/>
                    </a:ext>
                  </a:extLst>
                </a:gridCol>
                <a:gridCol w="39359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US" b="1" dirty="0">
                          <a:solidFill>
                            <a:srgbClr val="FFFFFF"/>
                          </a:solidFill>
                        </a:rPr>
                        <a:t>Activity</a:t>
                      </a:r>
                      <a:endParaRPr b="1" dirty="0">
                        <a:solidFill>
                          <a:srgbClr val="FFFFFF"/>
                        </a:solidFill>
                      </a:endParaRPr>
                    </a:p>
                  </a:txBody>
                  <a:tcPr marL="91425" marR="91425" marT="91425" marB="91425">
                    <a:solidFill>
                      <a:schemeClr val="accent5"/>
                    </a:solidFill>
                  </a:tcPr>
                </a:tc>
                <a:tc>
                  <a:txBody>
                    <a:bodyPr/>
                    <a:lstStyle/>
                    <a:p>
                      <a:pPr marL="0" lvl="0" indent="0" algn="l" rtl="0">
                        <a:spcBef>
                          <a:spcPts val="0"/>
                        </a:spcBef>
                        <a:spcAft>
                          <a:spcPts val="0"/>
                        </a:spcAft>
                        <a:buNone/>
                      </a:pPr>
                      <a:r>
                        <a:rPr lang="en-US" b="1" dirty="0">
                          <a:solidFill>
                            <a:srgbClr val="FFFFFF"/>
                          </a:solidFill>
                        </a:rPr>
                        <a:t>Required Slides and Approximate Times</a:t>
                      </a:r>
                      <a:endParaRPr b="1" dirty="0">
                        <a:solidFill>
                          <a:srgbClr val="FFFFFF"/>
                        </a:solidFill>
                      </a:endParaRPr>
                    </a:p>
                  </a:txBody>
                  <a:tcPr marL="91425" marR="91425" marT="91425" marB="91425">
                    <a:solidFill>
                      <a:schemeClr val="accent5"/>
                    </a:solidFill>
                  </a:tcPr>
                </a:tc>
                <a:tc>
                  <a:txBody>
                    <a:bodyPr/>
                    <a:lstStyle/>
                    <a:p>
                      <a:pPr marL="0" lvl="0" indent="0" algn="l" rtl="0">
                        <a:spcBef>
                          <a:spcPts val="0"/>
                        </a:spcBef>
                        <a:spcAft>
                          <a:spcPts val="0"/>
                        </a:spcAft>
                        <a:buNone/>
                      </a:pPr>
                      <a:r>
                        <a:rPr lang="en-US" b="1" dirty="0">
                          <a:solidFill>
                            <a:srgbClr val="FFFFFF"/>
                          </a:solidFill>
                        </a:rPr>
                        <a:t>Optional Slides and Times</a:t>
                      </a:r>
                      <a:endParaRPr b="1" dirty="0">
                        <a:solidFill>
                          <a:srgbClr val="FFFFFF"/>
                        </a:solidFill>
                      </a:endParaRPr>
                    </a:p>
                  </a:txBody>
                  <a:tcPr marL="91425" marR="91425" marT="91425" marB="91425">
                    <a:solidFill>
                      <a:schemeClr val="accent5"/>
                    </a:solidFill>
                  </a:tcPr>
                </a:tc>
                <a:extLst>
                  <a:ext uri="{0D108BD9-81ED-4DB2-BD59-A6C34878D82A}">
                    <a16:rowId xmlns:a16="http://schemas.microsoft.com/office/drawing/2014/main" val="10000"/>
                  </a:ext>
                </a:extLst>
              </a:tr>
              <a:tr h="609575">
                <a:tc>
                  <a:txBody>
                    <a:bodyPr/>
                    <a:lstStyle/>
                    <a:p>
                      <a:pPr marL="0" lvl="0" indent="0" algn="l" rtl="0">
                        <a:spcBef>
                          <a:spcPts val="0"/>
                        </a:spcBef>
                        <a:spcAft>
                          <a:spcPts val="0"/>
                        </a:spcAft>
                        <a:buNone/>
                      </a:pPr>
                      <a:r>
                        <a:rPr lang="en-US"/>
                        <a:t>Introduction</a:t>
                      </a:r>
                      <a:endParaRPr/>
                    </a:p>
                  </a:txBody>
                  <a:tcPr marL="91425" marR="91425" marT="91425" marB="91425"/>
                </a:tc>
                <a:tc>
                  <a:txBody>
                    <a:bodyPr/>
                    <a:lstStyle/>
                    <a:p>
                      <a:pPr marL="0" lvl="0" indent="0" algn="l" rtl="0">
                        <a:spcBef>
                          <a:spcPts val="0"/>
                        </a:spcBef>
                        <a:spcAft>
                          <a:spcPts val="0"/>
                        </a:spcAft>
                        <a:buNone/>
                      </a:pPr>
                      <a:r>
                        <a:rPr lang="en-US"/>
                        <a:t>Slides 1, 3-4: 3 minutes</a:t>
                      </a: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r h="609575">
                <a:tc>
                  <a:txBody>
                    <a:bodyPr/>
                    <a:lstStyle/>
                    <a:p>
                      <a:pPr marL="0" lvl="0" indent="0" algn="l" rtl="0">
                        <a:spcBef>
                          <a:spcPts val="0"/>
                        </a:spcBef>
                        <a:spcAft>
                          <a:spcPts val="0"/>
                        </a:spcAft>
                        <a:buNone/>
                      </a:pPr>
                      <a:r>
                        <a:rPr lang="en-US"/>
                        <a:t>Context and the Big Picture</a:t>
                      </a:r>
                      <a:endParaRPr/>
                    </a:p>
                  </a:txBody>
                  <a:tcPr marL="91425" marR="91425" marT="91425" marB="91425"/>
                </a:tc>
                <a:tc>
                  <a:txBody>
                    <a:bodyPr/>
                    <a:lstStyle/>
                    <a:p>
                      <a:pPr marL="0" lvl="0" indent="0" algn="l" rtl="0">
                        <a:spcBef>
                          <a:spcPts val="0"/>
                        </a:spcBef>
                        <a:spcAft>
                          <a:spcPts val="0"/>
                        </a:spcAft>
                        <a:buNone/>
                      </a:pPr>
                      <a:r>
                        <a:rPr lang="en-US"/>
                        <a:t>Slides 5-8: 5-7 minutes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spcBef>
                          <a:spcPts val="0"/>
                        </a:spcBef>
                        <a:spcAft>
                          <a:spcPts val="0"/>
                        </a:spcAft>
                        <a:buNone/>
                      </a:pPr>
                      <a:r>
                        <a:rPr lang="en-US"/>
                        <a:t>Shifts in Rubrics, Shifts in Mindset</a:t>
                      </a:r>
                      <a:endParaRPr/>
                    </a:p>
                  </a:txBody>
                  <a:tcPr marL="91425" marR="91425" marT="91425" marB="91425"/>
                </a:tc>
                <a:tc>
                  <a:txBody>
                    <a:bodyPr/>
                    <a:lstStyle/>
                    <a:p>
                      <a:pPr marL="0" lvl="0" indent="0" algn="l" rtl="0">
                        <a:spcBef>
                          <a:spcPts val="0"/>
                        </a:spcBef>
                        <a:spcAft>
                          <a:spcPts val="0"/>
                        </a:spcAft>
                        <a:buNone/>
                      </a:pPr>
                      <a:r>
                        <a:rPr lang="en-US"/>
                        <a:t>Slides 9-10: 5 minutes</a:t>
                      </a:r>
                      <a:endParaRPr/>
                    </a:p>
                  </a:txBody>
                  <a:tcPr marL="91425" marR="91425" marT="91425" marB="91425"/>
                </a:tc>
                <a:tc>
                  <a:txBody>
                    <a:bodyPr/>
                    <a:lstStyle/>
                    <a:p>
                      <a:pPr marL="0" lvl="0" indent="0" algn="l" rtl="0">
                        <a:spcBef>
                          <a:spcPts val="0"/>
                        </a:spcBef>
                        <a:spcAft>
                          <a:spcPts val="0"/>
                        </a:spcAft>
                        <a:buNone/>
                      </a:pPr>
                      <a:r>
                        <a:rPr lang="en-US"/>
                        <a:t>Slide 11 (activity): 10-12 minutes</a:t>
                      </a:r>
                      <a:endParaRPr/>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spcBef>
                          <a:spcPts val="0"/>
                        </a:spcBef>
                        <a:spcAft>
                          <a:spcPts val="0"/>
                        </a:spcAft>
                        <a:buNone/>
                      </a:pPr>
                      <a:r>
                        <a:rPr lang="en-US"/>
                        <a:t>From “Writing a Goal” to “Designing for Growth”</a:t>
                      </a:r>
                      <a:endParaRPr/>
                    </a:p>
                  </a:txBody>
                  <a:tcPr marL="91425" marR="91425" marT="91425" marB="91425"/>
                </a:tc>
                <a:tc>
                  <a:txBody>
                    <a:bodyPr/>
                    <a:lstStyle/>
                    <a:p>
                      <a:pPr marL="0" lvl="0" indent="0" algn="l" rtl="0">
                        <a:spcBef>
                          <a:spcPts val="0"/>
                        </a:spcBef>
                        <a:spcAft>
                          <a:spcPts val="0"/>
                        </a:spcAft>
                        <a:buNone/>
                      </a:pPr>
                      <a:r>
                        <a:rPr lang="en-US"/>
                        <a:t>Slides 12-14: 5-7 minutes</a:t>
                      </a:r>
                      <a:endParaRPr/>
                    </a:p>
                  </a:txBody>
                  <a:tcPr marL="91425" marR="91425" marT="91425" marB="91425"/>
                </a:tc>
                <a:tc>
                  <a:txBody>
                    <a:bodyPr/>
                    <a:lstStyle/>
                    <a:p>
                      <a:pPr marL="0" lvl="0" indent="0" algn="l" rtl="0">
                        <a:spcBef>
                          <a:spcPts val="0"/>
                        </a:spcBef>
                        <a:spcAft>
                          <a:spcPts val="0"/>
                        </a:spcAft>
                        <a:buNone/>
                      </a:pPr>
                      <a:r>
                        <a:rPr lang="en-US" dirty="0"/>
                        <a:t>Slide 15: 2 minutes</a:t>
                      </a:r>
                      <a:endParaRPr dirty="0"/>
                    </a:p>
                  </a:txBody>
                  <a:tcPr marL="91425" marR="91425" marT="91425" marB="91425"/>
                </a:tc>
                <a:extLst>
                  <a:ext uri="{0D108BD9-81ED-4DB2-BD59-A6C34878D82A}">
                    <a16:rowId xmlns:a16="http://schemas.microsoft.com/office/drawing/2014/main" val="10004"/>
                  </a:ext>
                </a:extLst>
              </a:tr>
              <a:tr h="609575">
                <a:tc>
                  <a:txBody>
                    <a:bodyPr/>
                    <a:lstStyle/>
                    <a:p>
                      <a:pPr marL="0" lvl="0" indent="0" algn="l" rtl="0">
                        <a:spcBef>
                          <a:spcPts val="0"/>
                        </a:spcBef>
                        <a:spcAft>
                          <a:spcPts val="0"/>
                        </a:spcAft>
                        <a:buClr>
                          <a:schemeClr val="dk1"/>
                        </a:buClr>
                        <a:buSzPts val="1100"/>
                        <a:buFont typeface="Arial"/>
                        <a:buNone/>
                      </a:pPr>
                      <a:r>
                        <a:rPr lang="en-US">
                          <a:solidFill>
                            <a:schemeClr val="dk1"/>
                          </a:solidFill>
                        </a:rPr>
                        <a:t>From “Data Exists” to “Using what the Data Tells Us”</a:t>
                      </a:r>
                      <a:endParaRPr/>
                    </a:p>
                  </a:txBody>
                  <a:tcPr marL="91425" marR="91425" marT="91425" marB="91425"/>
                </a:tc>
                <a:tc>
                  <a:txBody>
                    <a:bodyPr/>
                    <a:lstStyle/>
                    <a:p>
                      <a:pPr marL="0" lvl="0" indent="0" algn="l" rtl="0">
                        <a:spcBef>
                          <a:spcPts val="0"/>
                        </a:spcBef>
                        <a:spcAft>
                          <a:spcPts val="0"/>
                        </a:spcAft>
                        <a:buNone/>
                      </a:pPr>
                      <a:r>
                        <a:rPr lang="en-US"/>
                        <a:t>Slides 16-17, 19: 5-7 minutes</a:t>
                      </a:r>
                      <a:endParaRPr/>
                    </a:p>
                  </a:txBody>
                  <a:tcPr marL="91425" marR="91425" marT="91425" marB="91425"/>
                </a:tc>
                <a:tc>
                  <a:txBody>
                    <a:bodyPr/>
                    <a:lstStyle/>
                    <a:p>
                      <a:pPr marL="0" lvl="0" indent="0" algn="l" rtl="0">
                        <a:spcBef>
                          <a:spcPts val="0"/>
                        </a:spcBef>
                        <a:spcAft>
                          <a:spcPts val="0"/>
                        </a:spcAft>
                        <a:buNone/>
                      </a:pPr>
                      <a:r>
                        <a:rPr lang="en-US"/>
                        <a:t>Slide 18: 2 minutes</a:t>
                      </a:r>
                      <a:endParaRPr/>
                    </a:p>
                  </a:txBody>
                  <a:tcPr marL="91425" marR="91425" marT="91425" marB="91425"/>
                </a:tc>
                <a:extLst>
                  <a:ext uri="{0D108BD9-81ED-4DB2-BD59-A6C34878D82A}">
                    <a16:rowId xmlns:a16="http://schemas.microsoft.com/office/drawing/2014/main" val="10005"/>
                  </a:ext>
                </a:extLst>
              </a:tr>
              <a:tr h="609575">
                <a:tc>
                  <a:txBody>
                    <a:bodyPr/>
                    <a:lstStyle/>
                    <a:p>
                      <a:pPr marL="0" lvl="0" indent="0" algn="l" rtl="0">
                        <a:spcBef>
                          <a:spcPts val="0"/>
                        </a:spcBef>
                        <a:spcAft>
                          <a:spcPts val="0"/>
                        </a:spcAft>
                        <a:buClr>
                          <a:schemeClr val="dk1"/>
                        </a:buClr>
                        <a:buSzPts val="1100"/>
                        <a:buFont typeface="Arial"/>
                        <a:buNone/>
                      </a:pPr>
                      <a:r>
                        <a:rPr lang="en-US">
                          <a:solidFill>
                            <a:schemeClr val="dk1"/>
                          </a:solidFill>
                        </a:rPr>
                        <a:t>Extending Your Learning</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US"/>
                        <a:t>Slide 20: 3 minutes</a:t>
                      </a: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8"/>
          <p:cNvSpPr txBox="1">
            <a:spLocks noGrp="1"/>
          </p:cNvSpPr>
          <p:nvPr>
            <p:ph type="title"/>
          </p:nvPr>
        </p:nvSpPr>
        <p:spPr>
          <a:xfrm>
            <a:off x="315975" y="21498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600" dirty="0">
                <a:latin typeface="Segoe UI" panose="020B0502040204020203" pitchFamily="34" charset="0"/>
                <a:cs typeface="Segoe UI" panose="020B0502040204020203" pitchFamily="34" charset="0"/>
              </a:rPr>
              <a:t>What this means for teachers:</a:t>
            </a:r>
            <a:endParaRPr sz="4600" dirty="0">
              <a:latin typeface="Segoe UI" panose="020B0502040204020203" pitchFamily="34" charset="0"/>
              <a:cs typeface="Segoe UI" panose="020B0502040204020203" pitchFamily="34" charset="0"/>
            </a:endParaRPr>
          </a:p>
        </p:txBody>
      </p:sp>
      <p:sp>
        <p:nvSpPr>
          <p:cNvPr id="329" name="Google Shape;329;p38"/>
          <p:cNvSpPr txBox="1"/>
          <p:nvPr/>
        </p:nvSpPr>
        <p:spPr>
          <a:xfrm>
            <a:off x="683774" y="1351725"/>
            <a:ext cx="10990065" cy="3888214"/>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Clr>
                <a:schemeClr val="lt1"/>
              </a:buClr>
              <a:buSzPts val="2800"/>
              <a:buFont typeface="Verdana"/>
              <a:buChar char="●"/>
            </a:pPr>
            <a:r>
              <a:rPr lang="en-US" sz="2800" dirty="0">
                <a:solidFill>
                  <a:schemeClr val="lt1"/>
                </a:solidFill>
                <a:latin typeface="Segoe UI" panose="020B0502040204020203" pitchFamily="34" charset="0"/>
                <a:ea typeface="Verdana"/>
                <a:cs typeface="Segoe UI" panose="020B0502040204020203" pitchFamily="34" charset="0"/>
                <a:sym typeface="Verdana"/>
              </a:rPr>
              <a:t>Shifting our thinking </a:t>
            </a:r>
            <a:r>
              <a:rPr lang="en-US" sz="2800" u="sng" dirty="0">
                <a:solidFill>
                  <a:schemeClr val="lt1"/>
                </a:solidFill>
                <a:latin typeface="Segoe UI" panose="020B0502040204020203" pitchFamily="34" charset="0"/>
                <a:ea typeface="Verdana"/>
                <a:cs typeface="Segoe UI" panose="020B0502040204020203" pitchFamily="34" charset="0"/>
                <a:sym typeface="Verdana"/>
              </a:rPr>
              <a:t>from writing a goal </a:t>
            </a:r>
            <a:r>
              <a:rPr lang="en-US" sz="2800" u="sng" dirty="0">
                <a:solidFill>
                  <a:srgbClr val="FFFF00"/>
                </a:solidFill>
                <a:latin typeface="Segoe UI" panose="020B0502040204020203" pitchFamily="34" charset="0"/>
                <a:ea typeface="Verdana"/>
                <a:cs typeface="Segoe UI" panose="020B0502040204020203" pitchFamily="34" charset="0"/>
                <a:sym typeface="Verdana"/>
              </a:rPr>
              <a:t>to designing a growth experience</a:t>
            </a:r>
            <a:r>
              <a:rPr lang="en-US" sz="2800" dirty="0">
                <a:solidFill>
                  <a:srgbClr val="FFFF00"/>
                </a:solidFill>
                <a:latin typeface="Segoe UI" panose="020B0502040204020203" pitchFamily="34" charset="0"/>
                <a:ea typeface="Verdana"/>
                <a:cs typeface="Segoe UI" panose="020B0502040204020203" pitchFamily="34" charset="0"/>
                <a:sym typeface="Verdana"/>
              </a:rPr>
              <a:t> based </a:t>
            </a:r>
            <a:r>
              <a:rPr lang="en-US" sz="2800" dirty="0">
                <a:solidFill>
                  <a:schemeClr val="lt1"/>
                </a:solidFill>
                <a:latin typeface="Segoe UI" panose="020B0502040204020203" pitchFamily="34" charset="0"/>
                <a:ea typeface="Verdana"/>
                <a:cs typeface="Segoe UI" panose="020B0502040204020203" pitchFamily="34" charset="0"/>
                <a:sym typeface="Verdana"/>
              </a:rPr>
              <a:t>on our knowledge of students and fostering engagement.</a:t>
            </a:r>
            <a:endParaRPr sz="2800" dirty="0">
              <a:solidFill>
                <a:schemeClr val="lt1"/>
              </a:solidFill>
              <a:latin typeface="Segoe UI" panose="020B0502040204020203" pitchFamily="34" charset="0"/>
              <a:ea typeface="Verdana"/>
              <a:cs typeface="Segoe UI" panose="020B0502040204020203" pitchFamily="34" charset="0"/>
              <a:sym typeface="Verdana"/>
            </a:endParaRPr>
          </a:p>
          <a:p>
            <a:pPr marL="457200" lvl="0" indent="-406400" algn="l" rtl="0">
              <a:spcBef>
                <a:spcPts val="1000"/>
              </a:spcBef>
              <a:spcAft>
                <a:spcPts val="0"/>
              </a:spcAft>
              <a:buClr>
                <a:schemeClr val="lt1"/>
              </a:buClr>
              <a:buSzPts val="2800"/>
              <a:buFont typeface="Verdana"/>
              <a:buChar char="●"/>
            </a:pPr>
            <a:r>
              <a:rPr lang="en-US" sz="2800" dirty="0">
                <a:solidFill>
                  <a:schemeClr val="lt1"/>
                </a:solidFill>
                <a:latin typeface="Segoe UI" panose="020B0502040204020203" pitchFamily="34" charset="0"/>
                <a:ea typeface="Verdana"/>
                <a:cs typeface="Segoe UI" panose="020B0502040204020203" pitchFamily="34" charset="0"/>
                <a:sym typeface="Verdana"/>
              </a:rPr>
              <a:t>Shifting our focus f</a:t>
            </a:r>
            <a:r>
              <a:rPr lang="en-US" sz="2800" u="sng" dirty="0">
                <a:solidFill>
                  <a:schemeClr val="lt1"/>
                </a:solidFill>
                <a:latin typeface="Segoe UI" panose="020B0502040204020203" pitchFamily="34" charset="0"/>
                <a:ea typeface="Verdana"/>
                <a:cs typeface="Segoe UI" panose="020B0502040204020203" pitchFamily="34" charset="0"/>
                <a:sym typeface="Verdana"/>
              </a:rPr>
              <a:t>rom gathering data that shows growth </a:t>
            </a:r>
            <a:r>
              <a:rPr lang="en-US" sz="2800" u="sng" dirty="0">
                <a:solidFill>
                  <a:srgbClr val="FFFF00"/>
                </a:solidFill>
                <a:latin typeface="Segoe UI" panose="020B0502040204020203" pitchFamily="34" charset="0"/>
                <a:ea typeface="Verdana"/>
                <a:cs typeface="Segoe UI" panose="020B0502040204020203" pitchFamily="34" charset="0"/>
                <a:sym typeface="Verdana"/>
              </a:rPr>
              <a:t>to analyzing how the data informs us</a:t>
            </a:r>
            <a:r>
              <a:rPr lang="en-US" sz="2800" dirty="0">
                <a:solidFill>
                  <a:srgbClr val="FFFF00"/>
                </a:solidFill>
                <a:latin typeface="Segoe UI" panose="020B0502040204020203" pitchFamily="34" charset="0"/>
                <a:ea typeface="Verdana"/>
                <a:cs typeface="Segoe UI" panose="020B0502040204020203" pitchFamily="34" charset="0"/>
                <a:sym typeface="Verdana"/>
              </a:rPr>
              <a:t> </a:t>
            </a:r>
            <a:r>
              <a:rPr lang="en-US" sz="2800" dirty="0">
                <a:solidFill>
                  <a:schemeClr val="lt1"/>
                </a:solidFill>
                <a:latin typeface="Segoe UI" panose="020B0502040204020203" pitchFamily="34" charset="0"/>
                <a:ea typeface="Verdana"/>
                <a:cs typeface="Segoe UI" panose="020B0502040204020203" pitchFamily="34" charset="0"/>
                <a:sym typeface="Verdana"/>
              </a:rPr>
              <a:t>about student progress and the next steps we need to take for them. </a:t>
            </a:r>
            <a:endParaRPr sz="2800" dirty="0">
              <a:solidFill>
                <a:schemeClr val="lt1"/>
              </a:solidFill>
              <a:latin typeface="Segoe UI" panose="020B0502040204020203" pitchFamily="34" charset="0"/>
              <a:ea typeface="Verdana"/>
              <a:cs typeface="Segoe UI" panose="020B0502040204020203" pitchFamily="34" charset="0"/>
              <a:sym typeface="Verdana"/>
            </a:endParaRPr>
          </a:p>
          <a:p>
            <a:pPr marL="457200" lvl="0" indent="-406400" algn="l" rtl="0">
              <a:spcBef>
                <a:spcPts val="1000"/>
              </a:spcBef>
              <a:spcAft>
                <a:spcPts val="0"/>
              </a:spcAft>
              <a:buClr>
                <a:schemeClr val="lt1"/>
              </a:buClr>
              <a:buSzPts val="2800"/>
              <a:buFont typeface="Verdana"/>
              <a:buChar char="●"/>
            </a:pPr>
            <a:r>
              <a:rPr lang="en-US" sz="2800" dirty="0">
                <a:solidFill>
                  <a:schemeClr val="lt1"/>
                </a:solidFill>
                <a:latin typeface="Segoe UI" panose="020B0502040204020203" pitchFamily="34" charset="0"/>
                <a:ea typeface="Verdana"/>
                <a:cs typeface="Segoe UI" panose="020B0502040204020203" pitchFamily="34" charset="0"/>
                <a:sym typeface="Verdana"/>
              </a:rPr>
              <a:t>Shifting the evaluation dynamic </a:t>
            </a:r>
            <a:r>
              <a:rPr lang="en-US" sz="2800" u="sng" dirty="0">
                <a:solidFill>
                  <a:schemeClr val="lt1"/>
                </a:solidFill>
                <a:latin typeface="Segoe UI" panose="020B0502040204020203" pitchFamily="34" charset="0"/>
                <a:ea typeface="Verdana"/>
                <a:cs typeface="Segoe UI" panose="020B0502040204020203" pitchFamily="34" charset="0"/>
                <a:sym typeface="Verdana"/>
              </a:rPr>
              <a:t>from forms and artifacts </a:t>
            </a:r>
            <a:r>
              <a:rPr lang="en-US" sz="2800" u="sng" dirty="0">
                <a:solidFill>
                  <a:srgbClr val="FFFF00"/>
                </a:solidFill>
                <a:latin typeface="Segoe UI" panose="020B0502040204020203" pitchFamily="34" charset="0"/>
                <a:ea typeface="Verdana"/>
                <a:cs typeface="Segoe UI" panose="020B0502040204020203" pitchFamily="34" charset="0"/>
                <a:sym typeface="Verdana"/>
              </a:rPr>
              <a:t>to learning-focused and reflective conversations</a:t>
            </a:r>
            <a:r>
              <a:rPr lang="en-US" sz="2800" dirty="0">
                <a:solidFill>
                  <a:srgbClr val="FFFF00"/>
                </a:solidFill>
                <a:latin typeface="Segoe UI" panose="020B0502040204020203" pitchFamily="34" charset="0"/>
                <a:ea typeface="Verdana"/>
                <a:cs typeface="Segoe UI" panose="020B0502040204020203" pitchFamily="34" charset="0"/>
                <a:sym typeface="Verdana"/>
              </a:rPr>
              <a:t> </a:t>
            </a:r>
            <a:r>
              <a:rPr lang="en-US" sz="2800" dirty="0">
                <a:solidFill>
                  <a:schemeClr val="lt1"/>
                </a:solidFill>
                <a:latin typeface="Segoe UI" panose="020B0502040204020203" pitchFamily="34" charset="0"/>
                <a:ea typeface="Verdana"/>
                <a:cs typeface="Segoe UI" panose="020B0502040204020203" pitchFamily="34" charset="0"/>
                <a:sym typeface="Verdana"/>
              </a:rPr>
              <a:t>with our evaluators.</a:t>
            </a:r>
            <a:endParaRPr sz="2800" dirty="0">
              <a:solidFill>
                <a:schemeClr val="lt1"/>
              </a:solidFill>
              <a:latin typeface="Segoe UI" panose="020B0502040204020203" pitchFamily="34" charset="0"/>
              <a:ea typeface="Verdana"/>
              <a:cs typeface="Segoe UI" panose="020B0502040204020203" pitchFamily="34" charset="0"/>
              <a:sym typeface="Verdana"/>
            </a:endParaRPr>
          </a:p>
        </p:txBody>
      </p:sp>
      <p:pic>
        <p:nvPicPr>
          <p:cNvPr id="3" name="Picture 2" descr="OSPI Logo">
            <a:extLst>
              <a:ext uri="{FF2B5EF4-FFF2-40B4-BE49-F238E27FC236}">
                <a16:creationId xmlns:a16="http://schemas.microsoft.com/office/drawing/2014/main" id="{A9DD0BDE-88C3-4C60-81C2-05A38AA40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75" y="5746399"/>
            <a:ext cx="2474646" cy="840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9"/>
          <p:cNvSpPr txBox="1">
            <a:spLocks noGrp="1"/>
          </p:cNvSpPr>
          <p:nvPr>
            <p:ph type="title"/>
          </p:nvPr>
        </p:nvSpPr>
        <p:spPr>
          <a:xfrm>
            <a:off x="405948" y="-15875"/>
            <a:ext cx="11434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Extending Your Learning</a:t>
            </a:r>
            <a:endParaRPr dirty="0">
              <a:latin typeface="Segoe UI" panose="020B0502040204020203" pitchFamily="34" charset="0"/>
              <a:cs typeface="Segoe UI" panose="020B0502040204020203" pitchFamily="34" charset="0"/>
            </a:endParaRPr>
          </a:p>
        </p:txBody>
      </p:sp>
      <p:sp>
        <p:nvSpPr>
          <p:cNvPr id="336" name="Google Shape;336;p39"/>
          <p:cNvSpPr txBox="1">
            <a:spLocks noGrp="1"/>
          </p:cNvSpPr>
          <p:nvPr>
            <p:ph type="body" idx="1"/>
          </p:nvPr>
        </p:nvSpPr>
        <p:spPr>
          <a:xfrm>
            <a:off x="405950" y="1081650"/>
            <a:ext cx="11035500" cy="5395350"/>
          </a:xfrm>
          <a:prstGeom prst="rect">
            <a:avLst/>
          </a:prstGeom>
          <a:ln w="9525" cap="flat" cmpd="sng">
            <a:solidFill>
              <a:schemeClr val="accent4"/>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3300" b="1" dirty="0">
                <a:latin typeface="Segoe UI" panose="020B0502040204020203" pitchFamily="34" charset="0"/>
                <a:cs typeface="Segoe UI" panose="020B0502040204020203" pitchFamily="34" charset="0"/>
              </a:rPr>
              <a:t>WEA Professional Learning</a:t>
            </a:r>
            <a:endParaRPr sz="3300" b="1" dirty="0">
              <a:latin typeface="Segoe UI" panose="020B0502040204020203" pitchFamily="34" charset="0"/>
              <a:cs typeface="Segoe UI" panose="020B0502040204020203" pitchFamily="34" charset="0"/>
            </a:endParaRPr>
          </a:p>
          <a:p>
            <a:pPr marL="0" lvl="0" indent="0" algn="l" rtl="0">
              <a:lnSpc>
                <a:spcPct val="100000"/>
              </a:lnSpc>
              <a:spcBef>
                <a:spcPts val="0"/>
              </a:spcBef>
              <a:spcAft>
                <a:spcPts val="0"/>
              </a:spcAft>
              <a:buNone/>
            </a:pPr>
            <a:r>
              <a:rPr lang="en-US" sz="2400" i="1" dirty="0">
                <a:latin typeface="Segoe UI" panose="020B0502040204020203" pitchFamily="34" charset="0"/>
                <a:cs typeface="Segoe UI" panose="020B0502040204020203" pitchFamily="34" charset="0"/>
              </a:rPr>
              <a:t>WEA offers TPEP learning for teachers, or for teachers and administrators learning together. Request a training: </a:t>
            </a:r>
            <a:r>
              <a:rPr lang="en-US" sz="2400" i="1" dirty="0">
                <a:latin typeface="Segoe UI" panose="020B0502040204020203" pitchFamily="34" charset="0"/>
                <a:cs typeface="Segoe UI" panose="020B0502040204020203" pitchFamily="34" charset="0"/>
                <a:hlinkClick r:id="rId3"/>
              </a:rPr>
              <a:t>mjohnson@washingtonea.org</a:t>
            </a:r>
            <a:r>
              <a:rPr lang="en-US" sz="2400" i="1" dirty="0">
                <a:latin typeface="Segoe UI" panose="020B0502040204020203" pitchFamily="34" charset="0"/>
                <a:cs typeface="Segoe UI" panose="020B0502040204020203" pitchFamily="34" charset="0"/>
              </a:rPr>
              <a:t> </a:t>
            </a:r>
            <a:endParaRPr sz="2400" i="1" dirty="0">
              <a:latin typeface="Segoe UI" panose="020B0502040204020203" pitchFamily="34" charset="0"/>
              <a:cs typeface="Segoe UI" panose="020B0502040204020203" pitchFamily="34" charset="0"/>
            </a:endParaRPr>
          </a:p>
          <a:p>
            <a:pPr marL="914400" lvl="1" indent="-355600" algn="l" rtl="0">
              <a:lnSpc>
                <a:spcPct val="100000"/>
              </a:lnSpc>
              <a:spcBef>
                <a:spcPts val="500"/>
              </a:spcBef>
              <a:spcAft>
                <a:spcPts val="0"/>
              </a:spcAft>
              <a:buSzPts val="2000"/>
              <a:buChar char="•"/>
            </a:pPr>
            <a:r>
              <a:rPr lang="en-US" sz="2000" b="1" dirty="0">
                <a:latin typeface="Segoe UI" panose="020B0502040204020203" pitchFamily="34" charset="0"/>
                <a:cs typeface="Segoe UI" panose="020B0502040204020203" pitchFamily="34" charset="0"/>
              </a:rPr>
              <a:t>Writing Student Growth Goals </a:t>
            </a:r>
            <a:r>
              <a:rPr lang="en-US" sz="2000" dirty="0">
                <a:latin typeface="Segoe UI" panose="020B0502040204020203" pitchFamily="34" charset="0"/>
                <a:cs typeface="Segoe UI" panose="020B0502040204020203" pitchFamily="34" charset="0"/>
              </a:rPr>
              <a:t>(one session, three hours)</a:t>
            </a:r>
            <a:endParaRPr sz="2000" dirty="0">
              <a:latin typeface="Segoe UI" panose="020B0502040204020203" pitchFamily="34" charset="0"/>
              <a:cs typeface="Segoe UI" panose="020B0502040204020203" pitchFamily="34" charset="0"/>
            </a:endParaRPr>
          </a:p>
          <a:p>
            <a:pPr marL="1371600" lvl="2" indent="-355600" algn="l" rtl="0">
              <a:lnSpc>
                <a:spcPct val="100000"/>
              </a:lnSpc>
              <a:spcBef>
                <a:spcPts val="0"/>
              </a:spcBef>
              <a:spcAft>
                <a:spcPts val="0"/>
              </a:spcAft>
              <a:buSzPts val="2000"/>
              <a:buChar char="•"/>
            </a:pPr>
            <a:r>
              <a:rPr lang="en-US" sz="2000" i="1" dirty="0">
                <a:latin typeface="Segoe UI" panose="020B0502040204020203" pitchFamily="34" charset="0"/>
                <a:cs typeface="Segoe UI" panose="020B0502040204020203" pitchFamily="34" charset="0"/>
              </a:rPr>
              <a:t>Exploration of Critical Attributes, Knowledge of Students, and a guide for designing your Student Growth Goal process</a:t>
            </a:r>
            <a:endParaRPr sz="2000" i="1" dirty="0">
              <a:latin typeface="Segoe UI" panose="020B0502040204020203" pitchFamily="34" charset="0"/>
              <a:cs typeface="Segoe UI" panose="020B0502040204020203" pitchFamily="34" charset="0"/>
            </a:endParaRPr>
          </a:p>
          <a:p>
            <a:pPr marL="914400" lvl="1" indent="-355600" algn="l" rtl="0">
              <a:lnSpc>
                <a:spcPct val="100000"/>
              </a:lnSpc>
              <a:spcBef>
                <a:spcPts val="0"/>
              </a:spcBef>
              <a:spcAft>
                <a:spcPts val="0"/>
              </a:spcAft>
              <a:buSzPts val="2000"/>
              <a:buChar char="•"/>
            </a:pPr>
            <a:r>
              <a:rPr lang="en-US" sz="2000" b="1" dirty="0">
                <a:latin typeface="Segoe UI" panose="020B0502040204020203" pitchFamily="34" charset="0"/>
                <a:cs typeface="Segoe UI" panose="020B0502040204020203" pitchFamily="34" charset="0"/>
              </a:rPr>
              <a:t>Writing Student Growth Goals Cohort Series</a:t>
            </a:r>
            <a:r>
              <a:rPr lang="en-US" sz="2000" dirty="0">
                <a:latin typeface="Segoe UI" panose="020B0502040204020203" pitchFamily="34" charset="0"/>
                <a:cs typeface="Segoe UI" panose="020B0502040204020203" pitchFamily="34" charset="0"/>
              </a:rPr>
              <a:t> (three sessions, each two hours)</a:t>
            </a:r>
            <a:endParaRPr sz="2000" dirty="0">
              <a:latin typeface="Segoe UI" panose="020B0502040204020203" pitchFamily="34" charset="0"/>
              <a:cs typeface="Segoe UI" panose="020B0502040204020203" pitchFamily="34" charset="0"/>
            </a:endParaRPr>
          </a:p>
          <a:p>
            <a:pPr marL="1371600" lvl="2" indent="-355600" algn="l" rtl="0">
              <a:lnSpc>
                <a:spcPct val="100000"/>
              </a:lnSpc>
              <a:spcBef>
                <a:spcPts val="0"/>
              </a:spcBef>
              <a:spcAft>
                <a:spcPts val="0"/>
              </a:spcAft>
              <a:buSzPts val="2000"/>
              <a:buChar char="•"/>
            </a:pPr>
            <a:r>
              <a:rPr lang="en-US" sz="2000" i="1" dirty="0">
                <a:latin typeface="Segoe UI" panose="020B0502040204020203" pitchFamily="34" charset="0"/>
                <a:cs typeface="Segoe UI" panose="020B0502040204020203" pitchFamily="34" charset="0"/>
              </a:rPr>
              <a:t>A deeper dive into Critical Attributes, Knowledge of Students, and a guide for designing your Student Growth Goal process, including opportunities for collaboration and peer feedback</a:t>
            </a:r>
            <a:endParaRPr sz="2000" dirty="0">
              <a:latin typeface="Segoe UI" panose="020B0502040204020203" pitchFamily="34" charset="0"/>
              <a:cs typeface="Segoe UI" panose="020B0502040204020203" pitchFamily="34" charset="0"/>
            </a:endParaRPr>
          </a:p>
          <a:p>
            <a:pPr marL="914400" lvl="1" indent="-355600" algn="l" rtl="0">
              <a:lnSpc>
                <a:spcPct val="100000"/>
              </a:lnSpc>
              <a:spcBef>
                <a:spcPts val="0"/>
              </a:spcBef>
              <a:spcAft>
                <a:spcPts val="0"/>
              </a:spcAft>
              <a:buSzPts val="2000"/>
              <a:buChar char="•"/>
            </a:pPr>
            <a:r>
              <a:rPr lang="en-US" sz="2000" b="1" dirty="0">
                <a:latin typeface="Segoe UI" panose="020B0502040204020203" pitchFamily="34" charset="0"/>
                <a:cs typeface="Segoe UI" panose="020B0502040204020203" pitchFamily="34" charset="0"/>
              </a:rPr>
              <a:t>TPEP Artifacts and Evidence </a:t>
            </a:r>
            <a:r>
              <a:rPr lang="en-US" sz="2000" dirty="0">
                <a:latin typeface="Segoe UI" panose="020B0502040204020203" pitchFamily="34" charset="0"/>
                <a:cs typeface="Segoe UI" panose="020B0502040204020203" pitchFamily="34" charset="0"/>
              </a:rPr>
              <a:t>(one session, two hours)</a:t>
            </a:r>
            <a:endParaRPr sz="2000" dirty="0">
              <a:latin typeface="Segoe UI" panose="020B0502040204020203" pitchFamily="34" charset="0"/>
              <a:cs typeface="Segoe UI" panose="020B0502040204020203" pitchFamily="34" charset="0"/>
            </a:endParaRPr>
          </a:p>
          <a:p>
            <a:pPr marL="1371600" marR="2584028" lvl="2" indent="-355600" algn="l" rtl="0">
              <a:lnSpc>
                <a:spcPct val="100000"/>
              </a:lnSpc>
              <a:spcBef>
                <a:spcPts val="0"/>
              </a:spcBef>
              <a:spcAft>
                <a:spcPts val="0"/>
              </a:spcAft>
              <a:buSzPts val="2000"/>
              <a:buChar char="•"/>
            </a:pPr>
            <a:r>
              <a:rPr lang="en-US" sz="2000" i="1" dirty="0">
                <a:latin typeface="Segoe UI" panose="020B0502040204020203" pitchFamily="34" charset="0"/>
                <a:cs typeface="Segoe UI" panose="020B0502040204020203" pitchFamily="34" charset="0"/>
              </a:rPr>
              <a:t>Deepening your understanding of TPEP in general and the role of artifacts and evidence in your evaluation process</a:t>
            </a:r>
            <a:endParaRPr sz="2000" i="1" dirty="0">
              <a:latin typeface="Segoe UI" panose="020B0502040204020203" pitchFamily="34" charset="0"/>
              <a:cs typeface="Segoe UI" panose="020B0502040204020203" pitchFamily="34" charset="0"/>
            </a:endParaRPr>
          </a:p>
        </p:txBody>
      </p:sp>
      <p:pic>
        <p:nvPicPr>
          <p:cNvPr id="3" name="Picture 2" descr="OSPI Logo">
            <a:extLst>
              <a:ext uri="{FF2B5EF4-FFF2-40B4-BE49-F238E27FC236}">
                <a16:creationId xmlns:a16="http://schemas.microsoft.com/office/drawing/2014/main" id="{AB77E91D-A747-4AE5-B126-792928BCE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91216"/>
            <a:ext cx="1962251" cy="6667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50BA8-1915-493D-A355-F46FD0ECDACD}"/>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Thank you!</a:t>
            </a:r>
          </a:p>
        </p:txBody>
      </p:sp>
      <p:pic>
        <p:nvPicPr>
          <p:cNvPr id="4" name="Picture 3" descr="OSPI Logo">
            <a:extLst>
              <a:ext uri="{FF2B5EF4-FFF2-40B4-BE49-F238E27FC236}">
                <a16:creationId xmlns:a16="http://schemas.microsoft.com/office/drawing/2014/main" id="{E112BE4B-98D0-401E-87D8-539E28DD0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54" y="5608320"/>
            <a:ext cx="2864790" cy="973472"/>
          </a:xfrm>
          <a:prstGeom prst="rect">
            <a:avLst/>
          </a:prstGeom>
        </p:spPr>
      </p:pic>
    </p:spTree>
    <p:extLst>
      <p:ext uri="{BB962C8B-B14F-4D97-AF65-F5344CB8AC3E}">
        <p14:creationId xmlns:p14="http://schemas.microsoft.com/office/powerpoint/2010/main" val="205755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405948" y="365125"/>
            <a:ext cx="11434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Land Acknowledgement*</a:t>
            </a:r>
            <a:endParaRPr dirty="0"/>
          </a:p>
        </p:txBody>
      </p:sp>
      <p:sp>
        <p:nvSpPr>
          <p:cNvPr id="131" name="Google Shape;131;p22"/>
          <p:cNvSpPr txBox="1">
            <a:spLocks noGrp="1"/>
          </p:cNvSpPr>
          <p:nvPr>
            <p:ph type="body" idx="1"/>
          </p:nvPr>
        </p:nvSpPr>
        <p:spPr>
          <a:xfrm>
            <a:off x="405948" y="1825625"/>
            <a:ext cx="114345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See facilitator notes; edit this slide as appropriate for the context</a:t>
            </a:r>
            <a:endParaRPr/>
          </a:p>
        </p:txBody>
      </p:sp>
      <p:pic>
        <p:nvPicPr>
          <p:cNvPr id="3" name="Picture 2" descr="OSPI Logo">
            <a:extLst>
              <a:ext uri="{FF2B5EF4-FFF2-40B4-BE49-F238E27FC236}">
                <a16:creationId xmlns:a16="http://schemas.microsoft.com/office/drawing/2014/main" id="{24699B37-C84D-41F3-A4F8-BEFD8A366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84" y="5033447"/>
            <a:ext cx="3761497" cy="12781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405948" y="365125"/>
            <a:ext cx="11434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Today’s Learning:</a:t>
            </a:r>
            <a:endParaRPr dirty="0">
              <a:latin typeface="Segoe UI" panose="020B0502040204020203" pitchFamily="34" charset="0"/>
              <a:cs typeface="Segoe UI" panose="020B0502040204020203" pitchFamily="34" charset="0"/>
            </a:endParaRPr>
          </a:p>
        </p:txBody>
      </p:sp>
      <p:sp>
        <p:nvSpPr>
          <p:cNvPr id="138" name="Google Shape;138;p23"/>
          <p:cNvSpPr txBox="1">
            <a:spLocks noGrp="1"/>
          </p:cNvSpPr>
          <p:nvPr>
            <p:ph type="body" idx="1"/>
          </p:nvPr>
        </p:nvSpPr>
        <p:spPr>
          <a:xfrm>
            <a:off x="200722" y="1561172"/>
            <a:ext cx="5642517" cy="4371278"/>
          </a:xfrm>
          <a:prstGeom prst="rect">
            <a:avLst/>
          </a:prstGeom>
        </p:spPr>
        <p:txBody>
          <a:bodyPr spcFirstLastPara="1" wrap="square" lIns="91425" tIns="45700" rIns="91425" bIns="45700" anchor="t" anchorCtr="0">
            <a:normAutofit fontScale="77500" lnSpcReduction="20000"/>
          </a:bodyPr>
          <a:lstStyle/>
          <a:p>
            <a:pPr lvl="0" algn="l" rtl="0">
              <a:lnSpc>
                <a:spcPct val="90000"/>
              </a:lnSpc>
              <a:spcBef>
                <a:spcPts val="1000"/>
              </a:spcBef>
              <a:spcAft>
                <a:spcPts val="0"/>
              </a:spcAft>
              <a:buFont typeface="Wingdings" panose="05000000000000000000" pitchFamily="2" charset="2"/>
              <a:buChar char="ü"/>
            </a:pPr>
            <a:r>
              <a:rPr lang="en-US" sz="3400" dirty="0">
                <a:latin typeface="Segoe UI" panose="020B0502040204020203" pitchFamily="34" charset="0"/>
                <a:cs typeface="Segoe UI" panose="020B0502040204020203" pitchFamily="34" charset="0"/>
              </a:rPr>
              <a:t>Identify the </a:t>
            </a:r>
            <a:r>
              <a:rPr lang="en-US" sz="3400" b="1" dirty="0">
                <a:latin typeface="Segoe UI" panose="020B0502040204020203" pitchFamily="34" charset="0"/>
                <a:cs typeface="Segoe UI" panose="020B0502040204020203" pitchFamily="34" charset="0"/>
              </a:rPr>
              <a:t>changes</a:t>
            </a:r>
            <a:r>
              <a:rPr lang="en-US" sz="3400" dirty="0">
                <a:latin typeface="Segoe UI" panose="020B0502040204020203" pitchFamily="34" charset="0"/>
                <a:cs typeface="Segoe UI" panose="020B0502040204020203" pitchFamily="34" charset="0"/>
              </a:rPr>
              <a:t> from the original TPEP student growth goal model to the new, revised version.</a:t>
            </a:r>
            <a:endParaRPr sz="3400" dirty="0">
              <a:latin typeface="Segoe UI" panose="020B0502040204020203" pitchFamily="34" charset="0"/>
              <a:cs typeface="Segoe UI" panose="020B0502040204020203" pitchFamily="34" charset="0"/>
            </a:endParaRPr>
          </a:p>
          <a:p>
            <a:pPr lvl="0" algn="l" rtl="0">
              <a:lnSpc>
                <a:spcPct val="90000"/>
              </a:lnSpc>
              <a:spcBef>
                <a:spcPts val="1000"/>
              </a:spcBef>
              <a:spcAft>
                <a:spcPts val="0"/>
              </a:spcAft>
              <a:buFont typeface="Wingdings" panose="05000000000000000000" pitchFamily="2" charset="2"/>
              <a:buChar char="ü"/>
            </a:pPr>
            <a:r>
              <a:rPr lang="en-US" sz="3400" dirty="0">
                <a:latin typeface="Segoe UI" panose="020B0502040204020203" pitchFamily="34" charset="0"/>
                <a:cs typeface="Segoe UI" panose="020B0502040204020203" pitchFamily="34" charset="0"/>
              </a:rPr>
              <a:t>Understand how these changes necessitate </a:t>
            </a:r>
            <a:r>
              <a:rPr lang="en-US" sz="3400" b="1" dirty="0">
                <a:latin typeface="Segoe UI" panose="020B0502040204020203" pitchFamily="34" charset="0"/>
                <a:cs typeface="Segoe UI" panose="020B0502040204020203" pitchFamily="34" charset="0"/>
              </a:rPr>
              <a:t>shifts in our thinking and practices</a:t>
            </a:r>
            <a:r>
              <a:rPr lang="en-US" sz="3400" dirty="0">
                <a:latin typeface="Segoe UI" panose="020B0502040204020203" pitchFamily="34" charset="0"/>
                <a:cs typeface="Segoe UI" panose="020B0502040204020203" pitchFamily="34" charset="0"/>
              </a:rPr>
              <a:t> around student growth goal-setting</a:t>
            </a:r>
            <a:r>
              <a:rPr lang="en-US" sz="3400" dirty="0">
                <a:solidFill>
                  <a:srgbClr val="0081C6"/>
                </a:solidFill>
                <a:latin typeface="Segoe UI" panose="020B0502040204020203" pitchFamily="34" charset="0"/>
                <a:cs typeface="Segoe UI" panose="020B0502040204020203" pitchFamily="34" charset="0"/>
              </a:rPr>
              <a:t>.</a:t>
            </a:r>
            <a:endParaRPr sz="3400" dirty="0">
              <a:latin typeface="Segoe UI" panose="020B0502040204020203" pitchFamily="34" charset="0"/>
              <a:cs typeface="Segoe UI" panose="020B0502040204020203" pitchFamily="34" charset="0"/>
            </a:endParaRPr>
          </a:p>
          <a:p>
            <a:pPr lvl="0" algn="l" rtl="0">
              <a:lnSpc>
                <a:spcPct val="90000"/>
              </a:lnSpc>
              <a:spcBef>
                <a:spcPts val="1000"/>
              </a:spcBef>
              <a:spcAft>
                <a:spcPts val="0"/>
              </a:spcAft>
              <a:buFont typeface="Wingdings" panose="05000000000000000000" pitchFamily="2" charset="2"/>
              <a:buChar char="ü"/>
            </a:pPr>
            <a:r>
              <a:rPr lang="en-US" sz="3400" dirty="0">
                <a:latin typeface="Segoe UI" panose="020B0502040204020203" pitchFamily="34" charset="0"/>
                <a:cs typeface="Segoe UI" panose="020B0502040204020203" pitchFamily="34" charset="0"/>
              </a:rPr>
              <a:t>Hear about </a:t>
            </a:r>
            <a:r>
              <a:rPr lang="en-US" sz="3400" b="1" dirty="0">
                <a:latin typeface="Segoe UI" panose="020B0502040204020203" pitchFamily="34" charset="0"/>
                <a:cs typeface="Segoe UI" panose="020B0502040204020203" pitchFamily="34" charset="0"/>
              </a:rPr>
              <a:t>additional resources and learning opportunities </a:t>
            </a:r>
            <a:r>
              <a:rPr lang="en-US" sz="3400" dirty="0">
                <a:latin typeface="Segoe UI" panose="020B0502040204020203" pitchFamily="34" charset="0"/>
                <a:cs typeface="Segoe UI" panose="020B0502040204020203" pitchFamily="34" charset="0"/>
              </a:rPr>
              <a:t>for your own student growth goal-setting process.</a:t>
            </a:r>
            <a:endParaRPr sz="3400" dirty="0">
              <a:latin typeface="Segoe UI" panose="020B0502040204020203" pitchFamily="34" charset="0"/>
              <a:cs typeface="Segoe UI" panose="020B0502040204020203" pitchFamily="34" charset="0"/>
            </a:endParaRPr>
          </a:p>
        </p:txBody>
      </p:sp>
      <p:pic>
        <p:nvPicPr>
          <p:cNvPr id="4" name="Google Shape;425;p57" descr="Light bulb on green grass">
            <a:extLst>
              <a:ext uri="{FF2B5EF4-FFF2-40B4-BE49-F238E27FC236}">
                <a16:creationId xmlns:a16="http://schemas.microsoft.com/office/drawing/2014/main" id="{598AC7ED-A5BA-405F-AB03-A4202BE78AE6}"/>
              </a:ext>
            </a:extLst>
          </p:cNvPr>
          <p:cNvPicPr preferRelativeResize="0"/>
          <p:nvPr/>
        </p:nvPicPr>
        <p:blipFill rotWithShape="1">
          <a:blip r:embed="rId3">
            <a:alphaModFix/>
          </a:blip>
          <a:srcRect l="14644" r="2675" b="2"/>
          <a:stretch/>
        </p:blipFill>
        <p:spPr>
          <a:xfrm>
            <a:off x="6251043" y="1337355"/>
            <a:ext cx="5181600" cy="4183289"/>
          </a:xfrm>
          <a:prstGeom prst="rect">
            <a:avLst/>
          </a:prstGeom>
          <a:noFill/>
          <a:ln>
            <a:noFill/>
          </a:ln>
        </p:spPr>
      </p:pic>
      <p:pic>
        <p:nvPicPr>
          <p:cNvPr id="5" name="Picture 4" descr="OSPI Logo">
            <a:extLst>
              <a:ext uri="{FF2B5EF4-FFF2-40B4-BE49-F238E27FC236}">
                <a16:creationId xmlns:a16="http://schemas.microsoft.com/office/drawing/2014/main" id="{CF728085-5D55-4AAA-AD9F-7B5675806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884" y="5033447"/>
            <a:ext cx="3761497" cy="12781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442726" y="168050"/>
            <a:ext cx="8567459" cy="1997100"/>
          </a:xfrm>
          <a:prstGeom prst="rect">
            <a:avLst/>
          </a:prstGeom>
          <a:noFill/>
          <a:ln>
            <a:noFill/>
          </a:ln>
        </p:spPr>
        <p:txBody>
          <a:bodyPr spcFirstLastPara="1" wrap="square" lIns="91425" tIns="45700" rIns="91425" bIns="45700" anchor="ctr" anchorCtr="0">
            <a:normAutofit/>
          </a:bodyPr>
          <a:lstStyle/>
          <a:p>
            <a:pPr marL="0" marR="0" lvl="0" indent="0" algn="l" rtl="0">
              <a:lnSpc>
                <a:spcPct val="114000"/>
              </a:lnSpc>
              <a:spcBef>
                <a:spcPts val="0"/>
              </a:spcBef>
              <a:spcAft>
                <a:spcPts val="0"/>
              </a:spcAft>
              <a:buNone/>
            </a:pPr>
            <a:r>
              <a:rPr lang="en-US" sz="4000" dirty="0">
                <a:solidFill>
                  <a:srgbClr val="AE0037"/>
                </a:solidFill>
                <a:ea typeface="Verdana"/>
                <a:sym typeface="Verdana"/>
              </a:rPr>
              <a:t>Teacher </a:t>
            </a:r>
            <a:r>
              <a:rPr lang="en-US" sz="4800" b="1" dirty="0">
                <a:solidFill>
                  <a:schemeClr val="accent2"/>
                </a:solidFill>
                <a:ea typeface="Verdana"/>
                <a:sym typeface="Verdana"/>
              </a:rPr>
              <a:t>evaluation</a:t>
            </a:r>
            <a:r>
              <a:rPr lang="en-US" sz="4000" dirty="0">
                <a:solidFill>
                  <a:srgbClr val="AE0037"/>
                </a:solidFill>
                <a:ea typeface="Verdana"/>
                <a:sym typeface="Verdana"/>
              </a:rPr>
              <a:t> policy in Washington State</a:t>
            </a:r>
            <a:endParaRPr dirty="0"/>
          </a:p>
        </p:txBody>
      </p:sp>
      <p:grpSp>
        <p:nvGrpSpPr>
          <p:cNvPr id="145" name="Google Shape;145;p24">
            <a:extLst>
              <a:ext uri="{C183D7F6-B498-43B3-948B-1728B52AA6E4}">
                <adec:decorative xmlns:adec="http://schemas.microsoft.com/office/drawing/2017/decorative" val="1"/>
              </a:ext>
            </a:extLst>
          </p:cNvPr>
          <p:cNvGrpSpPr/>
          <p:nvPr/>
        </p:nvGrpSpPr>
        <p:grpSpPr>
          <a:xfrm>
            <a:off x="5183188" y="1532347"/>
            <a:ext cx="6172200" cy="3783900"/>
            <a:chOff x="0" y="544922"/>
            <a:chExt cx="6172200" cy="3783900"/>
          </a:xfrm>
        </p:grpSpPr>
        <p:sp>
          <p:nvSpPr>
            <p:cNvPr id="146" name="Google Shape;146;p24"/>
            <p:cNvSpPr/>
            <p:nvPr/>
          </p:nvSpPr>
          <p:spPr>
            <a:xfrm>
              <a:off x="0" y="544922"/>
              <a:ext cx="6172200" cy="118650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txBox="1"/>
            <p:nvPr/>
          </p:nvSpPr>
          <p:spPr>
            <a:xfrm>
              <a:off x="57914" y="602836"/>
              <a:ext cx="6056400" cy="1070700"/>
            </a:xfrm>
            <a:prstGeom prst="rect">
              <a:avLst/>
            </a:prstGeom>
            <a:noFill/>
            <a:ln>
              <a:noFill/>
            </a:ln>
          </p:spPr>
          <p:txBody>
            <a:bodyPr spcFirstLastPara="1" wrap="square" lIns="186675" tIns="186675" rIns="186675" bIns="186675" anchor="ctr" anchorCtr="0">
              <a:noAutofit/>
            </a:bodyPr>
            <a:lstStyle/>
            <a:p>
              <a:pPr marL="0" marR="0" lvl="0" indent="0" algn="l" rtl="0">
                <a:lnSpc>
                  <a:spcPct val="90000"/>
                </a:lnSpc>
                <a:spcBef>
                  <a:spcPts val="0"/>
                </a:spcBef>
                <a:spcAft>
                  <a:spcPts val="0"/>
                </a:spcAft>
                <a:buClr>
                  <a:schemeClr val="lt1"/>
                </a:buClr>
                <a:buSzPts val="4900"/>
                <a:buFont typeface="Verdana"/>
                <a:buNone/>
              </a:pPr>
              <a:r>
                <a:rPr lang="en-US" sz="4900" b="0" i="0" dirty="0">
                  <a:solidFill>
                    <a:schemeClr val="lt1"/>
                  </a:solidFill>
                  <a:latin typeface="Segoe UI" panose="020B0502040204020203" pitchFamily="34" charset="0"/>
                  <a:ea typeface="Verdana"/>
                  <a:cs typeface="Segoe UI" panose="020B0502040204020203" pitchFamily="34" charset="0"/>
                  <a:sym typeface="Verdana"/>
                </a:rPr>
                <a:t>RCW: </a:t>
              </a:r>
              <a:r>
                <a:rPr lang="en-US" sz="4900" b="0" i="0" dirty="0">
                  <a:solidFill>
                    <a:srgbClr val="FFFFFF"/>
                  </a:solidFill>
                  <a:latin typeface="Segoe UI" panose="020B0502040204020203" pitchFamily="34" charset="0"/>
                  <a:ea typeface="Verdana"/>
                  <a:cs typeface="Segoe UI" panose="020B0502040204020203" pitchFamily="34" charset="0"/>
                  <a:sym typeface="Verdana"/>
                </a:rPr>
                <a:t>legislature</a:t>
              </a:r>
              <a:endParaRPr dirty="0">
                <a:latin typeface="Segoe UI" panose="020B0502040204020203" pitchFamily="34" charset="0"/>
                <a:cs typeface="Segoe UI" panose="020B0502040204020203" pitchFamily="34" charset="0"/>
              </a:endParaRPr>
            </a:p>
          </p:txBody>
        </p:sp>
        <p:sp>
          <p:nvSpPr>
            <p:cNvPr id="148" name="Google Shape;148;p24"/>
            <p:cNvSpPr/>
            <p:nvPr/>
          </p:nvSpPr>
          <p:spPr>
            <a:xfrm>
              <a:off x="0" y="1843622"/>
              <a:ext cx="6172200" cy="118650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4"/>
            <p:cNvSpPr txBox="1"/>
            <p:nvPr/>
          </p:nvSpPr>
          <p:spPr>
            <a:xfrm>
              <a:off x="57914" y="1901536"/>
              <a:ext cx="6056400" cy="1070700"/>
            </a:xfrm>
            <a:prstGeom prst="rect">
              <a:avLst/>
            </a:prstGeom>
            <a:noFill/>
            <a:ln>
              <a:noFill/>
            </a:ln>
          </p:spPr>
          <p:txBody>
            <a:bodyPr spcFirstLastPara="1" wrap="square" lIns="175250" tIns="175250" rIns="175250" bIns="175250" anchor="ctr" anchorCtr="0">
              <a:noAutofit/>
            </a:bodyPr>
            <a:lstStyle/>
            <a:p>
              <a:pPr marL="0" marR="0" lvl="0" indent="0" algn="l" rtl="0">
                <a:lnSpc>
                  <a:spcPct val="90000"/>
                </a:lnSpc>
                <a:spcBef>
                  <a:spcPts val="0"/>
                </a:spcBef>
                <a:spcAft>
                  <a:spcPts val="0"/>
                </a:spcAft>
                <a:buClr>
                  <a:srgbClr val="FFFFFF"/>
                </a:buClr>
                <a:buSzPts val="4600"/>
                <a:buFont typeface="Verdana"/>
                <a:buNone/>
              </a:pPr>
              <a:r>
                <a:rPr lang="en-US" sz="3500" b="0" i="0" dirty="0">
                  <a:solidFill>
                    <a:srgbClr val="FFFFFF"/>
                  </a:solidFill>
                  <a:latin typeface="Segoe UI" panose="020B0502040204020203" pitchFamily="34" charset="0"/>
                  <a:ea typeface="Verdana"/>
                  <a:cs typeface="Segoe UI" panose="020B0502040204020203" pitchFamily="34" charset="0"/>
                  <a:sym typeface="Verdana"/>
                </a:rPr>
                <a:t>WAC</a:t>
              </a:r>
              <a:r>
                <a:rPr lang="en-US" sz="3500" dirty="0">
                  <a:solidFill>
                    <a:schemeClr val="lt1"/>
                  </a:solidFill>
                  <a:latin typeface="Segoe UI" panose="020B0502040204020203" pitchFamily="34" charset="0"/>
                  <a:ea typeface="Verdana"/>
                  <a:cs typeface="Segoe UI" panose="020B0502040204020203" pitchFamily="34" charset="0"/>
                  <a:sym typeface="Verdana"/>
                </a:rPr>
                <a:t>: </a:t>
              </a:r>
              <a:r>
                <a:rPr lang="en-US" sz="3500" b="0" i="0" dirty="0">
                  <a:solidFill>
                    <a:srgbClr val="FFFFFF"/>
                  </a:solidFill>
                  <a:latin typeface="Segoe UI" panose="020B0502040204020203" pitchFamily="34" charset="0"/>
                  <a:ea typeface="Verdana"/>
                  <a:cs typeface="Segoe UI" panose="020B0502040204020203" pitchFamily="34" charset="0"/>
                  <a:sym typeface="Verdana"/>
                </a:rPr>
                <a:t>state</a:t>
              </a:r>
              <a:r>
                <a:rPr lang="en-US" sz="3500" dirty="0">
                  <a:solidFill>
                    <a:schemeClr val="lt1"/>
                  </a:solidFill>
                  <a:latin typeface="Segoe UI" panose="020B0502040204020203" pitchFamily="34" charset="0"/>
                  <a:ea typeface="Verdana"/>
                  <a:cs typeface="Segoe UI" panose="020B0502040204020203" pitchFamily="34" charset="0"/>
                  <a:sym typeface="Verdana"/>
                </a:rPr>
                <a:t> </a:t>
              </a:r>
              <a:r>
                <a:rPr lang="en-US" sz="3500" b="0" i="0" dirty="0">
                  <a:solidFill>
                    <a:srgbClr val="FFFFFF"/>
                  </a:solidFill>
                  <a:latin typeface="Segoe UI" panose="020B0502040204020203" pitchFamily="34" charset="0"/>
                  <a:ea typeface="Verdana"/>
                  <a:cs typeface="Segoe UI" panose="020B0502040204020203" pitchFamily="34" charset="0"/>
                  <a:sym typeface="Verdana"/>
                </a:rPr>
                <a:t>agency</a:t>
              </a:r>
              <a:r>
                <a:rPr lang="en-US" sz="3500" dirty="0">
                  <a:solidFill>
                    <a:srgbClr val="FFFFFF"/>
                  </a:solidFill>
                  <a:latin typeface="Segoe UI" panose="020B0502040204020203" pitchFamily="34" charset="0"/>
                  <a:ea typeface="Verdana"/>
                  <a:cs typeface="Segoe UI" panose="020B0502040204020203" pitchFamily="34" charset="0"/>
                  <a:sym typeface="Verdana"/>
                </a:rPr>
                <a:t>-OSPI</a:t>
              </a:r>
              <a:endParaRPr sz="300" dirty="0">
                <a:latin typeface="Segoe UI" panose="020B0502040204020203" pitchFamily="34" charset="0"/>
                <a:cs typeface="Segoe UI" panose="020B0502040204020203" pitchFamily="34" charset="0"/>
              </a:endParaRPr>
            </a:p>
          </p:txBody>
        </p:sp>
        <p:sp>
          <p:nvSpPr>
            <p:cNvPr id="150" name="Google Shape;150;p24"/>
            <p:cNvSpPr/>
            <p:nvPr/>
          </p:nvSpPr>
          <p:spPr>
            <a:xfrm>
              <a:off x="0" y="3142322"/>
              <a:ext cx="6172200" cy="118650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txBox="1"/>
            <p:nvPr/>
          </p:nvSpPr>
          <p:spPr>
            <a:xfrm>
              <a:off x="57914" y="3200236"/>
              <a:ext cx="6056400" cy="1070700"/>
            </a:xfrm>
            <a:prstGeom prst="rect">
              <a:avLst/>
            </a:prstGeom>
            <a:noFill/>
            <a:ln>
              <a:noFill/>
            </a:ln>
          </p:spPr>
          <p:txBody>
            <a:bodyPr spcFirstLastPara="1" wrap="square" lIns="148575" tIns="148575" rIns="148575" bIns="148575" anchor="ctr" anchorCtr="0">
              <a:noAutofit/>
            </a:bodyPr>
            <a:lstStyle/>
            <a:p>
              <a:pPr marL="0" marR="0" lvl="0" indent="0" algn="l" rtl="0">
                <a:lnSpc>
                  <a:spcPct val="90000"/>
                </a:lnSpc>
                <a:spcBef>
                  <a:spcPts val="0"/>
                </a:spcBef>
                <a:spcAft>
                  <a:spcPts val="0"/>
                </a:spcAft>
                <a:buClr>
                  <a:schemeClr val="lt1"/>
                </a:buClr>
                <a:buSzPts val="3900"/>
                <a:buFont typeface="Verdana"/>
                <a:buNone/>
              </a:pPr>
              <a:r>
                <a:rPr lang="en-US" sz="3900" dirty="0">
                  <a:solidFill>
                    <a:schemeClr val="lt1"/>
                  </a:solidFill>
                  <a:latin typeface="Segoe UI" panose="020B0502040204020203" pitchFamily="34" charset="0"/>
                  <a:ea typeface="Verdana"/>
                  <a:cs typeface="Segoe UI" panose="020B0502040204020203" pitchFamily="34" charset="0"/>
                  <a:sym typeface="Verdana"/>
                </a:rPr>
                <a:t>CBA: locally bargained</a:t>
              </a:r>
              <a:endParaRPr dirty="0">
                <a:latin typeface="Segoe UI" panose="020B0502040204020203" pitchFamily="34" charset="0"/>
                <a:cs typeface="Segoe UI" panose="020B0502040204020203" pitchFamily="34" charset="0"/>
              </a:endParaRPr>
            </a:p>
          </p:txBody>
        </p:sp>
      </p:grpSp>
      <p:pic>
        <p:nvPicPr>
          <p:cNvPr id="152" name="Google Shape;152;p24" descr="Magnifying glass with solid fill"/>
          <p:cNvPicPr preferRelativeResize="0"/>
          <p:nvPr/>
        </p:nvPicPr>
        <p:blipFill rotWithShape="1">
          <a:blip r:embed="rId3">
            <a:alphaModFix/>
          </a:blip>
          <a:srcRect/>
          <a:stretch/>
        </p:blipFill>
        <p:spPr>
          <a:xfrm>
            <a:off x="4969565" y="3816627"/>
            <a:ext cx="2461380" cy="2461380"/>
          </a:xfrm>
          <a:prstGeom prst="rect">
            <a:avLst/>
          </a:prstGeom>
          <a:noFill/>
          <a:ln>
            <a:noFill/>
          </a:ln>
        </p:spPr>
      </p:pic>
      <p:sp>
        <p:nvSpPr>
          <p:cNvPr id="153" name="Google Shape;153;p24"/>
          <p:cNvSpPr txBox="1"/>
          <p:nvPr/>
        </p:nvSpPr>
        <p:spPr>
          <a:xfrm flipH="1">
            <a:off x="7209573" y="5870575"/>
            <a:ext cx="2461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AE0037"/>
                </a:solidFill>
                <a:latin typeface="Calibri"/>
                <a:ea typeface="Calibri"/>
                <a:cs typeface="Calibri"/>
                <a:sym typeface="Calibri"/>
              </a:rPr>
              <a:t>Look at your CBA!</a:t>
            </a:r>
            <a:endParaRPr/>
          </a:p>
        </p:txBody>
      </p:sp>
      <p:pic>
        <p:nvPicPr>
          <p:cNvPr id="154" name="Google Shape;154;p24" descr="Picture of Washington State"/>
          <p:cNvPicPr preferRelativeResize="0"/>
          <p:nvPr/>
        </p:nvPicPr>
        <p:blipFill>
          <a:blip r:embed="rId4">
            <a:alphaModFix/>
          </a:blip>
          <a:stretch>
            <a:fillRect/>
          </a:stretch>
        </p:blipFill>
        <p:spPr>
          <a:xfrm>
            <a:off x="731145" y="2050872"/>
            <a:ext cx="4150800" cy="2746850"/>
          </a:xfrm>
          <a:prstGeom prst="rect">
            <a:avLst/>
          </a:prstGeom>
          <a:noFill/>
          <a:ln>
            <a:noFill/>
          </a:ln>
        </p:spPr>
      </p:pic>
      <p:pic>
        <p:nvPicPr>
          <p:cNvPr id="13" name="Picture 12" descr="OSPI Logo">
            <a:extLst>
              <a:ext uri="{FF2B5EF4-FFF2-40B4-BE49-F238E27FC236}">
                <a16:creationId xmlns:a16="http://schemas.microsoft.com/office/drawing/2014/main" id="{88A54B96-E2BE-4304-B47D-DF4C71CFE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884" y="5033447"/>
            <a:ext cx="3761497" cy="12781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90A245-E326-44A5-A571-241A28B527E8}"/>
              </a:ext>
            </a:extLst>
          </p:cNvPr>
          <p:cNvSpPr>
            <a:spLocks noGrp="1"/>
          </p:cNvSpPr>
          <p:nvPr>
            <p:ph type="title"/>
          </p:nvPr>
        </p:nvSpPr>
        <p:spPr>
          <a:xfrm>
            <a:off x="405948" y="365125"/>
            <a:ext cx="11434522" cy="488315"/>
          </a:xfrm>
        </p:spPr>
        <p:txBody>
          <a:bodyPr>
            <a:normAutofit fontScale="90000"/>
          </a:bodyPr>
          <a:lstStyle/>
          <a:p>
            <a:r>
              <a:rPr lang="en-US" sz="4100" dirty="0">
                <a:latin typeface="Segoe UI" panose="020B0502040204020203" pitchFamily="34" charset="0"/>
                <a:cs typeface="Segoe UI" panose="020B0502040204020203" pitchFamily="34" charset="0"/>
              </a:rPr>
              <a:t>State 8 Teacher Evaluation Criteria</a:t>
            </a:r>
          </a:p>
        </p:txBody>
      </p:sp>
      <p:graphicFrame>
        <p:nvGraphicFramePr>
          <p:cNvPr id="44" name="Content Placeholder 3" descr="State 8 Teacher Evaluation Criteria">
            <a:extLst>
              <a:ext uri="{FF2B5EF4-FFF2-40B4-BE49-F238E27FC236}">
                <a16:creationId xmlns:a16="http://schemas.microsoft.com/office/drawing/2014/main" id="{A56C4F85-7F0C-4FFD-9A36-8AA940F721CC}"/>
              </a:ext>
            </a:extLst>
          </p:cNvPr>
          <p:cNvGraphicFramePr>
            <a:graphicFrameLocks/>
          </p:cNvGraphicFramePr>
          <p:nvPr>
            <p:extLst>
              <p:ext uri="{D42A27DB-BD31-4B8C-83A1-F6EECF244321}">
                <p14:modId xmlns:p14="http://schemas.microsoft.com/office/powerpoint/2010/main" val="706544720"/>
              </p:ext>
            </p:extLst>
          </p:nvPr>
        </p:nvGraphicFramePr>
        <p:xfrm>
          <a:off x="579120" y="85344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5" name="Picture 44" descr="OSPI Logo">
            <a:extLst>
              <a:ext uri="{FF2B5EF4-FFF2-40B4-BE49-F238E27FC236}">
                <a16:creationId xmlns:a16="http://schemas.microsoft.com/office/drawing/2014/main" id="{FF5C6E6E-0924-4863-B4ED-A4B870F0AB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884" y="5033447"/>
            <a:ext cx="3761497" cy="1278178"/>
          </a:xfrm>
          <a:prstGeom prst="rect">
            <a:avLst/>
          </a:prstGeom>
        </p:spPr>
      </p:pic>
    </p:spTree>
    <p:extLst>
      <p:ext uri="{BB962C8B-B14F-4D97-AF65-F5344CB8AC3E}">
        <p14:creationId xmlns:p14="http://schemas.microsoft.com/office/powerpoint/2010/main" val="93366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329748" y="136525"/>
            <a:ext cx="114345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4020" dirty="0">
                <a:latin typeface="Segoe UI" panose="020B0502040204020203" pitchFamily="34" charset="0"/>
                <a:cs typeface="Segoe UI" panose="020B0502040204020203" pitchFamily="34" charset="0"/>
              </a:rPr>
              <a:t>Teacher Evaluation and Student Growth:</a:t>
            </a:r>
            <a:br>
              <a:rPr lang="en-US" sz="4020" dirty="0">
                <a:latin typeface="Segoe UI" panose="020B0502040204020203" pitchFamily="34" charset="0"/>
                <a:cs typeface="Segoe UI" panose="020B0502040204020203" pitchFamily="34" charset="0"/>
              </a:rPr>
            </a:br>
            <a:r>
              <a:rPr lang="en-US" sz="4020" dirty="0">
                <a:latin typeface="Segoe UI" panose="020B0502040204020203" pitchFamily="34" charset="0"/>
                <a:cs typeface="Segoe UI" panose="020B0502040204020203" pitchFamily="34" charset="0"/>
              </a:rPr>
              <a:t> The Law</a:t>
            </a:r>
            <a:endParaRPr sz="4020" dirty="0">
              <a:latin typeface="Segoe UI" panose="020B0502040204020203" pitchFamily="34" charset="0"/>
              <a:cs typeface="Segoe UI" panose="020B0502040204020203" pitchFamily="34" charset="0"/>
            </a:endParaRPr>
          </a:p>
        </p:txBody>
      </p:sp>
      <p:sp>
        <p:nvSpPr>
          <p:cNvPr id="200" name="Google Shape;200;p26"/>
          <p:cNvSpPr txBox="1">
            <a:spLocks noGrp="1"/>
          </p:cNvSpPr>
          <p:nvPr>
            <p:ph type="body" idx="1"/>
          </p:nvPr>
        </p:nvSpPr>
        <p:spPr>
          <a:xfrm>
            <a:off x="378750" y="1462225"/>
            <a:ext cx="11385498" cy="4024175"/>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200"/>
              </a:spcAft>
              <a:buNone/>
            </a:pPr>
            <a:r>
              <a:rPr lang="en-US" sz="2200" b="1" dirty="0">
                <a:latin typeface="Segoe UI" panose="020B0502040204020203" pitchFamily="34" charset="0"/>
                <a:cs typeface="Segoe UI" panose="020B0502040204020203" pitchFamily="34" charset="0"/>
              </a:rPr>
              <a:t>RCW 28a.405.100 2(f): </a:t>
            </a:r>
            <a:r>
              <a:rPr lang="en-US" sz="2200" dirty="0">
                <a:latin typeface="Segoe UI" panose="020B0502040204020203" pitchFamily="34" charset="0"/>
                <a:cs typeface="Segoe UI" panose="020B0502040204020203" pitchFamily="34" charset="0"/>
              </a:rPr>
              <a:t>Student growth data that is </a:t>
            </a:r>
            <a:r>
              <a:rPr lang="en-US" sz="2200" b="1" dirty="0">
                <a:solidFill>
                  <a:schemeClr val="accent2"/>
                </a:solidFill>
                <a:latin typeface="Segoe UI" panose="020B0502040204020203" pitchFamily="34" charset="0"/>
                <a:cs typeface="Segoe UI" panose="020B0502040204020203" pitchFamily="34" charset="0"/>
              </a:rPr>
              <a:t>relevant to the teacher and subject matter</a:t>
            </a:r>
            <a:r>
              <a:rPr lang="en-US" sz="2200" b="1" dirty="0">
                <a:latin typeface="Segoe UI" panose="020B0502040204020203" pitchFamily="34" charset="0"/>
                <a:cs typeface="Segoe UI" panose="020B0502040204020203" pitchFamily="34" charset="0"/>
              </a:rPr>
              <a:t> </a:t>
            </a:r>
            <a:r>
              <a:rPr lang="en-US" sz="2200" dirty="0">
                <a:latin typeface="Segoe UI" panose="020B0502040204020203" pitchFamily="34" charset="0"/>
                <a:cs typeface="Segoe UI" panose="020B0502040204020203" pitchFamily="34" charset="0"/>
              </a:rPr>
              <a:t>must be a factor in the evaluation process and must be based on </a:t>
            </a:r>
            <a:r>
              <a:rPr lang="en-US" sz="2200" b="1" dirty="0">
                <a:solidFill>
                  <a:schemeClr val="accent2"/>
                </a:solidFill>
                <a:latin typeface="Segoe UI" panose="020B0502040204020203" pitchFamily="34" charset="0"/>
                <a:cs typeface="Segoe UI" panose="020B0502040204020203" pitchFamily="34" charset="0"/>
              </a:rPr>
              <a:t>multiple measures</a:t>
            </a:r>
            <a:r>
              <a:rPr lang="en-US" sz="2200" dirty="0">
                <a:solidFill>
                  <a:schemeClr val="accent2"/>
                </a:solidFill>
                <a:latin typeface="Segoe UI" panose="020B0502040204020203" pitchFamily="34" charset="0"/>
                <a:cs typeface="Segoe UI" panose="020B0502040204020203" pitchFamily="34" charset="0"/>
              </a:rPr>
              <a:t> </a:t>
            </a:r>
            <a:r>
              <a:rPr lang="en-US" sz="2200" dirty="0">
                <a:latin typeface="Segoe UI" panose="020B0502040204020203" pitchFamily="34" charset="0"/>
                <a:cs typeface="Segoe UI" panose="020B0502040204020203" pitchFamily="34" charset="0"/>
              </a:rPr>
              <a:t>that can include classroom-based, school-based, district-based, and state-based tools. Student growth data elements may include the teacher's performance as a member of a grade-level, subject matter, or other instructional team within a school when the use of this data is relevant and appropriate. Student growth data elements may also include the teacher's performance as a member of the overall instructional team of a school when use of this data is relevant and appropriate. As used in this subsection, </a:t>
            </a:r>
            <a:r>
              <a:rPr lang="en-US" sz="2200" b="1" dirty="0">
                <a:solidFill>
                  <a:schemeClr val="accent2"/>
                </a:solidFill>
                <a:latin typeface="Segoe UI" panose="020B0502040204020203" pitchFamily="34" charset="0"/>
                <a:cs typeface="Segoe UI" panose="020B0502040204020203" pitchFamily="34" charset="0"/>
              </a:rPr>
              <a:t>"student growth" means the change in student achievement between </a:t>
            </a:r>
            <a:br>
              <a:rPr lang="en-US" sz="2200" b="1" dirty="0">
                <a:solidFill>
                  <a:schemeClr val="accent2"/>
                </a:solidFill>
                <a:latin typeface="Segoe UI" panose="020B0502040204020203" pitchFamily="34" charset="0"/>
                <a:cs typeface="Segoe UI" panose="020B0502040204020203" pitchFamily="34" charset="0"/>
              </a:rPr>
            </a:br>
            <a:r>
              <a:rPr lang="en-US" sz="2200" b="1" dirty="0">
                <a:solidFill>
                  <a:schemeClr val="accent2"/>
                </a:solidFill>
                <a:latin typeface="Segoe UI" panose="020B0502040204020203" pitchFamily="34" charset="0"/>
                <a:cs typeface="Segoe UI" panose="020B0502040204020203" pitchFamily="34" charset="0"/>
              </a:rPr>
              <a:t>two points in time.</a:t>
            </a:r>
            <a:endParaRPr sz="2200" b="1" dirty="0">
              <a:solidFill>
                <a:schemeClr val="accent2"/>
              </a:solidFill>
              <a:latin typeface="Segoe UI" panose="020B0502040204020203" pitchFamily="34" charset="0"/>
              <a:cs typeface="Segoe UI" panose="020B0502040204020203" pitchFamily="34" charset="0"/>
            </a:endParaRPr>
          </a:p>
        </p:txBody>
      </p:sp>
      <p:pic>
        <p:nvPicPr>
          <p:cNvPr id="4" name="Picture 3" descr="OSPI Logo">
            <a:extLst>
              <a:ext uri="{FF2B5EF4-FFF2-40B4-BE49-F238E27FC236}">
                <a16:creationId xmlns:a16="http://schemas.microsoft.com/office/drawing/2014/main" id="{D837CE9F-E907-4A6B-AB37-24F8BFC15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84" y="5395774"/>
            <a:ext cx="3761497" cy="10346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ctrTitle"/>
          </p:nvPr>
        </p:nvSpPr>
        <p:spPr>
          <a:xfrm>
            <a:off x="132725" y="1077925"/>
            <a:ext cx="11159564" cy="2387700"/>
          </a:xfrm>
          <a:prstGeom prst="rect">
            <a:avLst/>
          </a:prstGeom>
        </p:spPr>
        <p:txBody>
          <a:bodyPr spcFirstLastPara="1" wrap="square" lIns="91425" tIns="45700" rIns="91425" bIns="45700" anchor="b" anchorCtr="0">
            <a:normAutofit/>
          </a:bodyPr>
          <a:lstStyle/>
          <a:p>
            <a:pPr marL="0" lvl="0" indent="0" rtl="0">
              <a:spcBef>
                <a:spcPts val="0"/>
              </a:spcBef>
              <a:spcAft>
                <a:spcPts val="0"/>
              </a:spcAft>
              <a:buNone/>
            </a:pPr>
            <a:r>
              <a:rPr lang="en-US" sz="4800" dirty="0"/>
              <a:t>What’s Changing? What’s Not Changing?</a:t>
            </a:r>
            <a:endParaRPr sz="4800" dirty="0"/>
          </a:p>
        </p:txBody>
      </p:sp>
      <p:sp>
        <p:nvSpPr>
          <p:cNvPr id="207" name="Google Shape;207;p27"/>
          <p:cNvSpPr txBox="1">
            <a:spLocks noGrp="1"/>
          </p:cNvSpPr>
          <p:nvPr>
            <p:ph type="subTitle" idx="1"/>
          </p:nvPr>
        </p:nvSpPr>
        <p:spPr>
          <a:xfrm>
            <a:off x="332508" y="3611175"/>
            <a:ext cx="11360727" cy="2387700"/>
          </a:xfrm>
          <a:prstGeom prst="rect">
            <a:avLst/>
          </a:prstGeom>
        </p:spPr>
        <p:txBody>
          <a:bodyPr spcFirstLastPara="1" wrap="square" lIns="91425" tIns="45700" rIns="91425" bIns="45700" anchor="t" anchorCtr="0">
            <a:normAutofit/>
          </a:bodyPr>
          <a:lstStyle/>
          <a:p>
            <a:pPr marL="0" lvl="0" indent="0" rtl="0">
              <a:spcBef>
                <a:spcPts val="1000"/>
              </a:spcBef>
              <a:spcAft>
                <a:spcPts val="0"/>
              </a:spcAft>
              <a:buNone/>
            </a:pPr>
            <a:r>
              <a:rPr lang="en-US" sz="2600" dirty="0"/>
              <a:t>For more information about why these changes are taking place, how the revisions came about, and other background details, see </a:t>
            </a:r>
            <a:r>
              <a:rPr lang="en-US" sz="2600" b="1" dirty="0"/>
              <a:t>“Module 1: SGG Overview” </a:t>
            </a:r>
            <a:r>
              <a:rPr lang="en-US" sz="2600" dirty="0"/>
              <a:t>on the OSPI Student Growth Goal Webpage </a:t>
            </a:r>
            <a:endParaRPr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3" name="Picture 2" descr="OSPI Logo">
            <a:extLst>
              <a:ext uri="{FF2B5EF4-FFF2-40B4-BE49-F238E27FC236}">
                <a16:creationId xmlns:a16="http://schemas.microsoft.com/office/drawing/2014/main" id="{FA48FDCD-7258-45DB-92B5-BB53A9451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74" y="5695233"/>
            <a:ext cx="1962251" cy="666784"/>
          </a:xfrm>
          <a:prstGeom prst="rect">
            <a:avLst/>
          </a:prstGeom>
        </p:spPr>
      </p:pic>
      <p:sp>
        <p:nvSpPr>
          <p:cNvPr id="213" name="Google Shape;213;p28"/>
          <p:cNvSpPr txBox="1">
            <a:spLocks noGrp="1"/>
          </p:cNvSpPr>
          <p:nvPr>
            <p:ph type="title"/>
          </p:nvPr>
        </p:nvSpPr>
        <p:spPr>
          <a:xfrm>
            <a:off x="405950" y="88500"/>
            <a:ext cx="11434500" cy="1305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What IS NOT Changing:</a:t>
            </a:r>
            <a:endParaRPr dirty="0">
              <a:latin typeface="Segoe UI" panose="020B0502040204020203" pitchFamily="34" charset="0"/>
              <a:cs typeface="Segoe UI" panose="020B0502040204020203" pitchFamily="34" charset="0"/>
            </a:endParaRPr>
          </a:p>
        </p:txBody>
      </p:sp>
      <p:sp>
        <p:nvSpPr>
          <p:cNvPr id="214" name="Google Shape;214;p28"/>
          <p:cNvSpPr txBox="1"/>
          <p:nvPr/>
        </p:nvSpPr>
        <p:spPr>
          <a:xfrm>
            <a:off x="157050" y="1570525"/>
            <a:ext cx="21369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900" b="1" dirty="0">
                <a:latin typeface="Segoe UI" panose="020B0502040204020203" pitchFamily="34" charset="0"/>
                <a:ea typeface="Verdana"/>
                <a:cs typeface="Segoe UI" panose="020B0502040204020203" pitchFamily="34" charset="0"/>
                <a:sym typeface="Verdana"/>
              </a:rPr>
              <a:t>THE INPUTS</a:t>
            </a:r>
            <a:endParaRPr sz="2900" b="1" dirty="0">
              <a:latin typeface="Segoe UI" panose="020B0502040204020203" pitchFamily="34" charset="0"/>
              <a:ea typeface="Verdana"/>
              <a:cs typeface="Segoe UI" panose="020B0502040204020203" pitchFamily="34" charset="0"/>
              <a:sym typeface="Verdana"/>
            </a:endParaRPr>
          </a:p>
        </p:txBody>
      </p:sp>
      <p:sp>
        <p:nvSpPr>
          <p:cNvPr id="215" name="Google Shape;215;p28"/>
          <p:cNvSpPr txBox="1"/>
          <p:nvPr/>
        </p:nvSpPr>
        <p:spPr>
          <a:xfrm>
            <a:off x="157200" y="4085125"/>
            <a:ext cx="21369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900" b="1" dirty="0">
                <a:latin typeface="Segoe UI" panose="020B0502040204020203" pitchFamily="34" charset="0"/>
                <a:ea typeface="Verdana"/>
                <a:cs typeface="Segoe UI" panose="020B0502040204020203" pitchFamily="34" charset="0"/>
                <a:sym typeface="Verdana"/>
              </a:rPr>
              <a:t>THE OUTPUTS</a:t>
            </a:r>
            <a:endParaRPr sz="2900" b="1" dirty="0">
              <a:latin typeface="Segoe UI" panose="020B0502040204020203" pitchFamily="34" charset="0"/>
              <a:ea typeface="Verdana"/>
              <a:cs typeface="Segoe UI" panose="020B0502040204020203" pitchFamily="34" charset="0"/>
              <a:sym typeface="Verdana"/>
            </a:endParaRPr>
          </a:p>
        </p:txBody>
      </p:sp>
      <p:sp>
        <p:nvSpPr>
          <p:cNvPr id="216" name="Google Shape;216;p28"/>
          <p:cNvSpPr/>
          <p:nvPr/>
        </p:nvSpPr>
        <p:spPr>
          <a:xfrm>
            <a:off x="2303225" y="1262925"/>
            <a:ext cx="3114900" cy="2251100"/>
          </a:xfrm>
          <a:prstGeom prst="flowChartOffpageConnector">
            <a:avLst/>
          </a:prstGeom>
          <a:solidFill>
            <a:srgbClr val="6096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rgbClr val="FFFFFF"/>
                </a:solidFill>
                <a:latin typeface="Segoe UI" panose="020B0502040204020203" pitchFamily="34" charset="0"/>
                <a:ea typeface="Verdana"/>
                <a:cs typeface="Segoe UI" panose="020B0502040204020203" pitchFamily="34" charset="0"/>
                <a:sym typeface="Verdana"/>
              </a:rPr>
              <a:t>Student Growth </a:t>
            </a:r>
            <a:r>
              <a:rPr lang="en-US" sz="2900" b="1" dirty="0">
                <a:solidFill>
                  <a:srgbClr val="FFFFFF"/>
                </a:solidFill>
                <a:latin typeface="Segoe UI" panose="020B0502040204020203" pitchFamily="34" charset="0"/>
                <a:ea typeface="Verdana"/>
                <a:cs typeface="Segoe UI" panose="020B0502040204020203" pitchFamily="34" charset="0"/>
                <a:sym typeface="Verdana"/>
              </a:rPr>
              <a:t>3.1:</a:t>
            </a:r>
            <a:endParaRPr sz="2900" b="1" dirty="0">
              <a:solidFill>
                <a:srgbClr val="FFFFFF"/>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r>
              <a:rPr lang="en-US" sz="2000" dirty="0">
                <a:solidFill>
                  <a:srgbClr val="FFFFFF"/>
                </a:solidFill>
                <a:latin typeface="Segoe UI" panose="020B0502040204020203" pitchFamily="34" charset="0"/>
                <a:ea typeface="Verdana"/>
                <a:cs typeface="Segoe UI" panose="020B0502040204020203" pitchFamily="34" charset="0"/>
                <a:sym typeface="Verdana"/>
              </a:rPr>
              <a:t>Designing Growth Experiences for Subgroups of Students</a:t>
            </a:r>
            <a:endParaRPr sz="2000" dirty="0">
              <a:solidFill>
                <a:srgbClr val="FFFFFF"/>
              </a:solidFill>
              <a:latin typeface="Segoe UI" panose="020B0502040204020203" pitchFamily="34" charset="0"/>
              <a:ea typeface="Verdana"/>
              <a:cs typeface="Segoe UI" panose="020B0502040204020203" pitchFamily="34" charset="0"/>
              <a:sym typeface="Verdana"/>
            </a:endParaRPr>
          </a:p>
        </p:txBody>
      </p:sp>
      <p:sp>
        <p:nvSpPr>
          <p:cNvPr id="217" name="Google Shape;217;p28"/>
          <p:cNvSpPr/>
          <p:nvPr/>
        </p:nvSpPr>
        <p:spPr>
          <a:xfrm>
            <a:off x="5575175" y="1262925"/>
            <a:ext cx="3114900" cy="2251100"/>
          </a:xfrm>
          <a:prstGeom prst="flowChartOffpageConnector">
            <a:avLst/>
          </a:prstGeom>
          <a:solidFill>
            <a:srgbClr val="6096C9"/>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000" b="1" dirty="0">
                <a:solidFill>
                  <a:srgbClr val="FFFFFF"/>
                </a:solidFill>
                <a:latin typeface="Segoe UI" panose="020B0502040204020203" pitchFamily="34" charset="0"/>
                <a:ea typeface="Verdana"/>
                <a:cs typeface="Segoe UI" panose="020B0502040204020203" pitchFamily="34" charset="0"/>
                <a:sym typeface="Verdana"/>
              </a:rPr>
              <a:t>Student Growth </a:t>
            </a:r>
            <a:r>
              <a:rPr lang="en-US" sz="2900" b="1" dirty="0">
                <a:solidFill>
                  <a:srgbClr val="FFFFFF"/>
                </a:solidFill>
                <a:latin typeface="Segoe UI" panose="020B0502040204020203" pitchFamily="34" charset="0"/>
                <a:ea typeface="Verdana"/>
                <a:cs typeface="Segoe UI" panose="020B0502040204020203" pitchFamily="34" charset="0"/>
                <a:sym typeface="Verdana"/>
              </a:rPr>
              <a:t>6.1:</a:t>
            </a:r>
            <a:endParaRPr sz="2900" b="1" dirty="0">
              <a:solidFill>
                <a:srgbClr val="FFFFFF"/>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Clr>
                <a:srgbClr val="000000"/>
              </a:buClr>
              <a:buSzPts val="1100"/>
              <a:buFont typeface="Arial"/>
              <a:buNone/>
            </a:pPr>
            <a:r>
              <a:rPr lang="en-US" sz="1900" dirty="0">
                <a:solidFill>
                  <a:srgbClr val="FFFFFF"/>
                </a:solidFill>
                <a:latin typeface="Segoe UI" panose="020B0502040204020203" pitchFamily="34" charset="0"/>
                <a:ea typeface="Verdana"/>
                <a:cs typeface="Segoe UI" panose="020B0502040204020203" pitchFamily="34" charset="0"/>
                <a:sym typeface="Verdana"/>
              </a:rPr>
              <a:t>Creating Growth Experiences for a Whole Class of Students</a:t>
            </a:r>
            <a:endParaRPr sz="1900" dirty="0">
              <a:solidFill>
                <a:srgbClr val="FFFFFF"/>
              </a:solidFill>
              <a:latin typeface="Segoe UI" panose="020B0502040204020203" pitchFamily="34" charset="0"/>
              <a:ea typeface="Verdana"/>
              <a:cs typeface="Segoe UI" panose="020B0502040204020203" pitchFamily="34" charset="0"/>
              <a:sym typeface="Verdana"/>
            </a:endParaRPr>
          </a:p>
        </p:txBody>
      </p:sp>
      <p:sp>
        <p:nvSpPr>
          <p:cNvPr id="218" name="Google Shape;218;p28"/>
          <p:cNvSpPr/>
          <p:nvPr/>
        </p:nvSpPr>
        <p:spPr>
          <a:xfrm>
            <a:off x="8847125" y="1262925"/>
            <a:ext cx="3114900" cy="2251100"/>
          </a:xfrm>
          <a:prstGeom prst="flowChartOffpageConnector">
            <a:avLst/>
          </a:prstGeom>
          <a:solidFill>
            <a:srgbClr val="6096C9"/>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2100" b="1" dirty="0">
                <a:solidFill>
                  <a:srgbClr val="FFFFFF"/>
                </a:solidFill>
                <a:latin typeface="Segoe UI" panose="020B0502040204020203" pitchFamily="34" charset="0"/>
                <a:ea typeface="Verdana"/>
                <a:cs typeface="Segoe UI" panose="020B0502040204020203" pitchFamily="34" charset="0"/>
                <a:sym typeface="Verdana"/>
              </a:rPr>
              <a:t>Student Growth </a:t>
            </a:r>
            <a:r>
              <a:rPr lang="en-US" sz="3000" b="1" dirty="0">
                <a:solidFill>
                  <a:srgbClr val="FFFFFF"/>
                </a:solidFill>
                <a:latin typeface="Segoe UI" panose="020B0502040204020203" pitchFamily="34" charset="0"/>
                <a:ea typeface="Verdana"/>
                <a:cs typeface="Segoe UI" panose="020B0502040204020203" pitchFamily="34" charset="0"/>
                <a:sym typeface="Verdana"/>
              </a:rPr>
              <a:t>8.1:</a:t>
            </a:r>
            <a:endParaRPr sz="3000" b="1" dirty="0">
              <a:solidFill>
                <a:srgbClr val="FFFFFF"/>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Clr>
                <a:srgbClr val="000000"/>
              </a:buClr>
              <a:buSzPts val="1100"/>
              <a:buFont typeface="Arial"/>
              <a:buNone/>
            </a:pPr>
            <a:r>
              <a:rPr lang="en-US" sz="2100" dirty="0">
                <a:solidFill>
                  <a:srgbClr val="FFFFFF"/>
                </a:solidFill>
                <a:latin typeface="Segoe UI" panose="020B0502040204020203" pitchFamily="34" charset="0"/>
                <a:ea typeface="Verdana"/>
                <a:cs typeface="Segoe UI" panose="020B0502040204020203" pitchFamily="34" charset="0"/>
                <a:sym typeface="Verdana"/>
              </a:rPr>
              <a:t>Collaboration around Student Growth Goal Setting</a:t>
            </a:r>
            <a:endParaRPr sz="2100" dirty="0">
              <a:solidFill>
                <a:srgbClr val="FFFFFF"/>
              </a:solidFill>
              <a:latin typeface="Segoe UI" panose="020B0502040204020203" pitchFamily="34" charset="0"/>
              <a:ea typeface="Verdana"/>
              <a:cs typeface="Segoe UI" panose="020B0502040204020203" pitchFamily="34" charset="0"/>
              <a:sym typeface="Verdana"/>
            </a:endParaRPr>
          </a:p>
        </p:txBody>
      </p:sp>
      <p:sp>
        <p:nvSpPr>
          <p:cNvPr id="219" name="Google Shape;219;p28"/>
          <p:cNvSpPr/>
          <p:nvPr/>
        </p:nvSpPr>
        <p:spPr>
          <a:xfrm>
            <a:off x="2303225" y="3777525"/>
            <a:ext cx="3114900" cy="2251100"/>
          </a:xfrm>
          <a:prstGeom prst="flowChartOffpageConnector">
            <a:avLst/>
          </a:prstGeom>
          <a:solidFill>
            <a:srgbClr val="0043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rgbClr val="FFFFFF"/>
                </a:solidFill>
                <a:latin typeface="Segoe UI" panose="020B0502040204020203" pitchFamily="34" charset="0"/>
                <a:ea typeface="Verdana"/>
                <a:cs typeface="Segoe UI" panose="020B0502040204020203" pitchFamily="34" charset="0"/>
                <a:sym typeface="Verdana"/>
              </a:rPr>
              <a:t>Student Growth </a:t>
            </a:r>
            <a:r>
              <a:rPr lang="en-US" sz="3000" b="1" dirty="0">
                <a:solidFill>
                  <a:srgbClr val="FFFFFF"/>
                </a:solidFill>
                <a:latin typeface="Segoe UI" panose="020B0502040204020203" pitchFamily="34" charset="0"/>
                <a:ea typeface="Verdana"/>
                <a:cs typeface="Segoe UI" panose="020B0502040204020203" pitchFamily="34" charset="0"/>
                <a:sym typeface="Verdana"/>
              </a:rPr>
              <a:t>3.2:</a:t>
            </a:r>
            <a:endParaRPr sz="3000" b="1" dirty="0">
              <a:solidFill>
                <a:srgbClr val="FFFFFF"/>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r>
              <a:rPr lang="en-US" sz="2100" dirty="0">
                <a:solidFill>
                  <a:srgbClr val="FFFFFF"/>
                </a:solidFill>
                <a:latin typeface="Segoe UI" panose="020B0502040204020203" pitchFamily="34" charset="0"/>
                <a:ea typeface="Verdana"/>
                <a:cs typeface="Segoe UI" panose="020B0502040204020203" pitchFamily="34" charset="0"/>
                <a:sym typeface="Verdana"/>
              </a:rPr>
              <a:t>Outcomes from Subgroup Experiences</a:t>
            </a:r>
            <a:endParaRPr sz="2100" dirty="0">
              <a:solidFill>
                <a:srgbClr val="FFFFFF"/>
              </a:solidFill>
              <a:latin typeface="Segoe UI" panose="020B0502040204020203" pitchFamily="34" charset="0"/>
              <a:ea typeface="Verdana"/>
              <a:cs typeface="Segoe UI" panose="020B0502040204020203" pitchFamily="34" charset="0"/>
              <a:sym typeface="Verdana"/>
            </a:endParaRPr>
          </a:p>
        </p:txBody>
      </p:sp>
      <p:sp>
        <p:nvSpPr>
          <p:cNvPr id="220" name="Google Shape;220;p28"/>
          <p:cNvSpPr/>
          <p:nvPr/>
        </p:nvSpPr>
        <p:spPr>
          <a:xfrm>
            <a:off x="5575175" y="3777525"/>
            <a:ext cx="3114900" cy="2251100"/>
          </a:xfrm>
          <a:prstGeom prst="flowChartOffpageConnector">
            <a:avLst/>
          </a:prstGeom>
          <a:solidFill>
            <a:srgbClr val="0043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b="1" dirty="0">
                <a:solidFill>
                  <a:srgbClr val="FFFFFF"/>
                </a:solidFill>
                <a:latin typeface="Segoe UI" panose="020B0502040204020203" pitchFamily="34" charset="0"/>
                <a:ea typeface="Verdana"/>
                <a:cs typeface="Segoe UI" panose="020B0502040204020203" pitchFamily="34" charset="0"/>
                <a:sym typeface="Verdana"/>
              </a:rPr>
              <a:t>Student Growth </a:t>
            </a:r>
            <a:r>
              <a:rPr lang="en-US" sz="3000" b="1" dirty="0">
                <a:solidFill>
                  <a:srgbClr val="FFFFFF"/>
                </a:solidFill>
                <a:latin typeface="Segoe UI" panose="020B0502040204020203" pitchFamily="34" charset="0"/>
                <a:ea typeface="Verdana"/>
                <a:cs typeface="Segoe UI" panose="020B0502040204020203" pitchFamily="34" charset="0"/>
                <a:sym typeface="Verdana"/>
              </a:rPr>
              <a:t>6.2:</a:t>
            </a:r>
            <a:endParaRPr sz="3000" b="1" dirty="0">
              <a:solidFill>
                <a:srgbClr val="FFFFFF"/>
              </a:solidFill>
              <a:latin typeface="Segoe UI" panose="020B0502040204020203" pitchFamily="34" charset="0"/>
              <a:ea typeface="Verdana"/>
              <a:cs typeface="Segoe UI" panose="020B0502040204020203" pitchFamily="34" charset="0"/>
              <a:sym typeface="Verdana"/>
            </a:endParaRPr>
          </a:p>
          <a:p>
            <a:pPr marL="0" lvl="0" indent="0" algn="ctr" rtl="0">
              <a:spcBef>
                <a:spcPts val="0"/>
              </a:spcBef>
              <a:spcAft>
                <a:spcPts val="0"/>
              </a:spcAft>
              <a:buNone/>
            </a:pPr>
            <a:r>
              <a:rPr lang="en-US" sz="2100" dirty="0">
                <a:solidFill>
                  <a:srgbClr val="FFFFFF"/>
                </a:solidFill>
                <a:latin typeface="Segoe UI" panose="020B0502040204020203" pitchFamily="34" charset="0"/>
                <a:ea typeface="Verdana"/>
                <a:cs typeface="Segoe UI" panose="020B0502040204020203" pitchFamily="34" charset="0"/>
                <a:sym typeface="Verdana"/>
              </a:rPr>
              <a:t>Outcomes from Whole Class Experiences</a:t>
            </a:r>
            <a:endParaRPr sz="2100" dirty="0">
              <a:solidFill>
                <a:srgbClr val="FFFFFF"/>
              </a:solidFill>
              <a:latin typeface="Segoe UI" panose="020B0502040204020203" pitchFamily="34" charset="0"/>
              <a:ea typeface="Verdana"/>
              <a:cs typeface="Segoe UI" panose="020B0502040204020203" pitchFamily="34" charset="0"/>
              <a:sym typeface="Verdana"/>
            </a:endParaRPr>
          </a:p>
        </p:txBody>
      </p:sp>
      <p:pic>
        <p:nvPicPr>
          <p:cNvPr id="11" name="Graphic 10" descr="Watering pot with solid fill">
            <a:extLst>
              <a:ext uri="{FF2B5EF4-FFF2-40B4-BE49-F238E27FC236}">
                <a16:creationId xmlns:a16="http://schemas.microsoft.com/office/drawing/2014/main" id="{D15E6A32-85F2-453B-91A9-15D6EB4DA2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188" y="2514600"/>
            <a:ext cx="914400" cy="914400"/>
          </a:xfrm>
          <a:prstGeom prst="rect">
            <a:avLst/>
          </a:prstGeom>
        </p:spPr>
      </p:pic>
      <p:pic>
        <p:nvPicPr>
          <p:cNvPr id="12" name="Graphic 11" descr="Dim (Smaller Sun) with solid fill">
            <a:extLst>
              <a:ext uri="{FF2B5EF4-FFF2-40B4-BE49-F238E27FC236}">
                <a16:creationId xmlns:a16="http://schemas.microsoft.com/office/drawing/2014/main" id="{BF706F28-8E69-4459-BF66-ECAD42D174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1775" y="2447121"/>
            <a:ext cx="914400" cy="914400"/>
          </a:xfrm>
          <a:prstGeom prst="rect">
            <a:avLst/>
          </a:prstGeom>
        </p:spPr>
      </p:pic>
      <p:pic>
        <p:nvPicPr>
          <p:cNvPr id="13" name="Graphic 12" descr="Plant with solid fill">
            <a:extLst>
              <a:ext uri="{FF2B5EF4-FFF2-40B4-BE49-F238E27FC236}">
                <a16:creationId xmlns:a16="http://schemas.microsoft.com/office/drawing/2014/main" id="{CA3307A8-2C24-4524-8144-7D60B5E90E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3721" y="5023905"/>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2021" id="{4D9F2BF3-A7DF-41CA-92EF-EAA0B5D8D671}" vid="{8D9E45D8-B76A-40CC-AA2C-2064184B69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156AA48CF51740AD0D14CA6DAAC8E1" ma:contentTypeVersion="13" ma:contentTypeDescription="Create a new document." ma:contentTypeScope="" ma:versionID="56684f421550f7a9e1658cdd591508df">
  <xsd:schema xmlns:xsd="http://www.w3.org/2001/XMLSchema" xmlns:xs="http://www.w3.org/2001/XMLSchema" xmlns:p="http://schemas.microsoft.com/office/2006/metadata/properties" xmlns:ns2="bf9ae3ca-b481-4d42-bb8b-c12cb787da43" xmlns:ns3="85be8bb1-7551-4f0e-824e-4130dbefed9f" targetNamespace="http://schemas.microsoft.com/office/2006/metadata/properties" ma:root="true" ma:fieldsID="6b460efc43aec909b793030f20aa8f55" ns2:_="" ns3:_="">
    <xsd:import namespace="bf9ae3ca-b481-4d42-bb8b-c12cb787da43"/>
    <xsd:import namespace="85be8bb1-7551-4f0e-824e-4130dbefed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9ae3ca-b481-4d42-bb8b-c12cb787da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be8bb1-7551-4f0e-824e-4130dbefed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5be8bb1-7551-4f0e-824e-4130dbefed9f">
      <UserInfo>
        <DisplayName>Sue Anderson</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C2B1DB-680B-4B8B-B1F9-6309211A5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9ae3ca-b481-4d42-bb8b-c12cb787da43"/>
    <ds:schemaRef ds:uri="85be8bb1-7551-4f0e-824e-4130dbefed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E8CD39-01C8-448B-93E4-657053375E90}">
  <ds:schemaRefs>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85be8bb1-7551-4f0e-824e-4130dbefed9f"/>
    <ds:schemaRef ds:uri="http://schemas.openxmlformats.org/package/2006/metadata/core-properties"/>
    <ds:schemaRef ds:uri="bf9ae3ca-b481-4d42-bb8b-c12cb787da43"/>
    <ds:schemaRef ds:uri="http://www.w3.org/XML/1998/namespace"/>
    <ds:schemaRef ds:uri="http://purl.org/dc/elements/1.1/"/>
  </ds:schemaRefs>
</ds:datastoreItem>
</file>

<file path=customXml/itemProps3.xml><?xml version="1.0" encoding="utf-8"?>
<ds:datastoreItem xmlns:ds="http://schemas.openxmlformats.org/officeDocument/2006/customXml" ds:itemID="{E02E2506-6F46-474D-A8B5-41AA2BE82D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PowerPoint-Template-2021</Template>
  <TotalTime>347</TotalTime>
  <Words>4813</Words>
  <Application>Microsoft Office PowerPoint</Application>
  <PresentationFormat>Widescreen</PresentationFormat>
  <Paragraphs>336</Paragraphs>
  <Slides>22</Slides>
  <Notes>22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Lato</vt:lpstr>
      <vt:lpstr>Segoe UI</vt:lpstr>
      <vt:lpstr>Verdana</vt:lpstr>
      <vt:lpstr>Wingdings</vt:lpstr>
      <vt:lpstr>Title Slides</vt:lpstr>
      <vt:lpstr>Revised SGG Module 2B: What do the changes mean for classroom teachers?</vt:lpstr>
      <vt:lpstr>Facilitator Outline</vt:lpstr>
      <vt:lpstr>Land Acknowledgement*</vt:lpstr>
      <vt:lpstr>Today’s Learning:</vt:lpstr>
      <vt:lpstr>Teacher evaluation policy in Washington State</vt:lpstr>
      <vt:lpstr>State 8 Teacher Evaluation Criteria</vt:lpstr>
      <vt:lpstr>Teacher Evaluation and Student Growth:  The Law</vt:lpstr>
      <vt:lpstr>What’s Changing? What’s Not Changing?</vt:lpstr>
      <vt:lpstr>What IS NOT Changing:</vt:lpstr>
      <vt:lpstr>What IS Changing: the inputs</vt:lpstr>
      <vt:lpstr>What IS Changing – the outputs</vt:lpstr>
      <vt:lpstr>A New Emphasis</vt:lpstr>
      <vt:lpstr>KEY SHIFT: The Inputs</vt:lpstr>
      <vt:lpstr>The Previous Rubric</vt:lpstr>
      <vt:lpstr>Same Goal… New Rubric:  What other info is needed?</vt:lpstr>
      <vt:lpstr>What about SMART Goals?</vt:lpstr>
      <vt:lpstr>KEY SHIFT: The Outputs</vt:lpstr>
      <vt:lpstr>Reflection &gt; Data</vt:lpstr>
      <vt:lpstr>FORMATIVE ASSESSMENT</vt:lpstr>
      <vt:lpstr>What this means for teachers:</vt:lpstr>
      <vt:lpstr>Extending Your Learning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OSPI PowerPoint Template</dc:title>
  <dc:subject>Brand</dc:subject>
  <dc:creator>OSPI</dc:creator>
  <cp:lastModifiedBy>Taylor Kidder-Morrill</cp:lastModifiedBy>
  <cp:revision>28</cp:revision>
  <dcterms:created xsi:type="dcterms:W3CDTF">2021-04-30T15:22:26Z</dcterms:created>
  <dcterms:modified xsi:type="dcterms:W3CDTF">2022-08-25T15:34:02Z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0x010100C5156AA48CF51740AD0D14CA6DAAC8E1</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ies>
</file>