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93" r:id="rId4"/>
    <p:sldMasterId id="2147483694" r:id="rId5"/>
    <p:sldMasterId id="2147483695" r:id="rId6"/>
    <p:sldMasterId id="2147483696" r:id="rId7"/>
  </p:sldMasterIdLst>
  <p:notesMasterIdLst>
    <p:notesMasterId r:id="rId28"/>
  </p:notesMasterIdLst>
  <p:sldIdLst>
    <p:sldId id="256" r:id="rId8"/>
    <p:sldId id="257" r:id="rId9"/>
    <p:sldId id="258" r:id="rId10"/>
    <p:sldId id="259" r:id="rId11"/>
    <p:sldId id="260" r:id="rId12"/>
    <p:sldId id="261" r:id="rId13"/>
    <p:sldId id="262" r:id="rId14"/>
    <p:sldId id="277"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Lst>
  <p:sldSz cx="12192000" cy="6858000"/>
  <p:notesSz cx="7010400" cy="92964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2FC9393-5187-4DDF-BF07-1B1B67A13ED3}">
  <a:tblStyle styleId="{B2FC9393-5187-4DDF-BF07-1B1B67A13ED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57" autoAdjust="0"/>
    <p:restoredTop sz="86385" autoAdjust="0"/>
  </p:normalViewPr>
  <p:slideViewPr>
    <p:cSldViewPr snapToGrid="0">
      <p:cViewPr>
        <p:scale>
          <a:sx n="57" d="100"/>
          <a:sy n="57" d="100"/>
        </p:scale>
        <p:origin x="268" y="52"/>
      </p:cViewPr>
      <p:guideLst/>
    </p:cSldViewPr>
  </p:slideViewPr>
  <p:outlineViewPr>
    <p:cViewPr>
      <p:scale>
        <a:sx n="33" d="100"/>
        <a:sy n="33" d="100"/>
      </p:scale>
      <p:origin x="0" y="-462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0BD7D23-1424-4F63-982E-8E193BF3C46F}" type="doc">
      <dgm:prSet loTypeId="urn:microsoft.com/office/officeart/2005/8/layout/hProcess9" loCatId="process" qsTypeId="urn:microsoft.com/office/officeart/2005/8/quickstyle/simple1" qsCatId="simple" csTypeId="urn:microsoft.com/office/officeart/2005/8/colors/accent1_2" csCatId="accent1" phldr="1"/>
      <dgm:spPr/>
    </dgm:pt>
    <dgm:pt modelId="{3CE5C368-40E0-47F7-AC74-7A094E2B25A9}">
      <dgm:prSet phldrT="[Text]"/>
      <dgm:spPr/>
      <dgm:t>
        <a:bodyPr/>
        <a:lstStyle/>
        <a:p>
          <a:r>
            <a:rPr lang="en-US">
              <a:solidFill>
                <a:schemeClr val="tx1">
                  <a:lumMod val="20000"/>
                  <a:lumOff val="80000"/>
                </a:schemeClr>
              </a:solidFill>
            </a:rPr>
            <a:t>2021-22</a:t>
          </a:r>
        </a:p>
        <a:p>
          <a:r>
            <a:rPr lang="en-US"/>
            <a:t>Pilot of Revised Rubrics (.1 &amp; .2) </a:t>
          </a:r>
          <a:r>
            <a:rPr lang="en-US" i="1"/>
            <a:t>OR </a:t>
          </a:r>
          <a:r>
            <a:rPr lang="en-US"/>
            <a:t>Original Rubrics</a:t>
          </a:r>
        </a:p>
      </dgm:t>
    </dgm:pt>
    <dgm:pt modelId="{D1329CF2-8887-4B0B-9A76-212E36BB16E8}" type="parTrans" cxnId="{53BC5A0B-E1FB-4287-BCF6-25F5A6C94B08}">
      <dgm:prSet/>
      <dgm:spPr/>
      <dgm:t>
        <a:bodyPr/>
        <a:lstStyle/>
        <a:p>
          <a:endParaRPr lang="en-US"/>
        </a:p>
      </dgm:t>
    </dgm:pt>
    <dgm:pt modelId="{09D16A84-BF8B-44F0-BEB0-79984638827C}" type="sibTrans" cxnId="{53BC5A0B-E1FB-4287-BCF6-25F5A6C94B08}">
      <dgm:prSet/>
      <dgm:spPr/>
      <dgm:t>
        <a:bodyPr/>
        <a:lstStyle/>
        <a:p>
          <a:endParaRPr lang="en-US"/>
        </a:p>
      </dgm:t>
    </dgm:pt>
    <dgm:pt modelId="{CE86E7F8-8878-49E2-A0C2-4FE917878504}">
      <dgm:prSet phldrT="[Text]"/>
      <dgm:spPr/>
      <dgm:t>
        <a:bodyPr/>
        <a:lstStyle/>
        <a:p>
          <a:r>
            <a:rPr lang="en-US" dirty="0">
              <a:solidFill>
                <a:schemeClr val="tx1">
                  <a:lumMod val="20000"/>
                  <a:lumOff val="80000"/>
                </a:schemeClr>
              </a:solidFill>
            </a:rPr>
            <a:t>2022-23</a:t>
          </a:r>
        </a:p>
        <a:p>
          <a:r>
            <a:rPr lang="en-US" dirty="0"/>
            <a:t>First “Year of Preparation” for Revised Rubrics</a:t>
          </a:r>
        </a:p>
      </dgm:t>
    </dgm:pt>
    <dgm:pt modelId="{722C98CB-FA1F-4177-AEBA-32583826F208}" type="parTrans" cxnId="{D94AFB80-0657-49BD-889B-B23B600AB140}">
      <dgm:prSet/>
      <dgm:spPr/>
      <dgm:t>
        <a:bodyPr/>
        <a:lstStyle/>
        <a:p>
          <a:endParaRPr lang="en-US"/>
        </a:p>
      </dgm:t>
    </dgm:pt>
    <dgm:pt modelId="{9EA3C311-7D84-4CF7-8E7E-62728204426C}" type="sibTrans" cxnId="{D94AFB80-0657-49BD-889B-B23B600AB140}">
      <dgm:prSet/>
      <dgm:spPr/>
      <dgm:t>
        <a:bodyPr/>
        <a:lstStyle/>
        <a:p>
          <a:endParaRPr lang="en-US"/>
        </a:p>
      </dgm:t>
    </dgm:pt>
    <dgm:pt modelId="{51729490-C70C-4843-95DD-46A8A566F84C}">
      <dgm:prSet phldrT="[Text]"/>
      <dgm:spPr/>
      <dgm:t>
        <a:bodyPr/>
        <a:lstStyle/>
        <a:p>
          <a:r>
            <a:rPr lang="en-US" b="0" dirty="0">
              <a:solidFill>
                <a:schemeClr val="tx1">
                  <a:lumMod val="20000"/>
                  <a:lumOff val="80000"/>
                </a:schemeClr>
              </a:solidFill>
            </a:rPr>
            <a:t>2023-24</a:t>
          </a:r>
        </a:p>
        <a:p>
          <a:r>
            <a:rPr lang="en-US" dirty="0"/>
            <a:t>Second “Year of Preparation for Revised Rubrics </a:t>
          </a:r>
        </a:p>
      </dgm:t>
    </dgm:pt>
    <dgm:pt modelId="{C39CA515-D1F5-4BCF-B4F7-6D1041CF4C3E}" type="parTrans" cxnId="{D27C9759-F4DF-4612-891F-76C6CFC01123}">
      <dgm:prSet/>
      <dgm:spPr/>
      <dgm:t>
        <a:bodyPr/>
        <a:lstStyle/>
        <a:p>
          <a:endParaRPr lang="en-US"/>
        </a:p>
      </dgm:t>
    </dgm:pt>
    <dgm:pt modelId="{F0033466-AECD-4F60-944D-C64AA2110186}" type="sibTrans" cxnId="{D27C9759-F4DF-4612-891F-76C6CFC01123}">
      <dgm:prSet/>
      <dgm:spPr/>
      <dgm:t>
        <a:bodyPr/>
        <a:lstStyle/>
        <a:p>
          <a:endParaRPr lang="en-US"/>
        </a:p>
      </dgm:t>
    </dgm:pt>
    <dgm:pt modelId="{5CFAA810-D303-439A-8DC8-5CEEAFD783B7}">
      <dgm:prSet phldrT="[Text]" custT="1"/>
      <dgm:spPr/>
      <dgm:t>
        <a:bodyPr/>
        <a:lstStyle/>
        <a:p>
          <a:r>
            <a:rPr lang="en-US" sz="2200" kern="1200" dirty="0">
              <a:solidFill>
                <a:srgbClr val="40403D">
                  <a:lumMod val="20000"/>
                  <a:lumOff val="80000"/>
                </a:srgbClr>
              </a:solidFill>
              <a:latin typeface="Arial"/>
              <a:ea typeface="+mn-ea"/>
              <a:cs typeface="+mn-cs"/>
            </a:rPr>
            <a:t>2024-25</a:t>
          </a:r>
          <a:r>
            <a:rPr lang="en-US" sz="2200" kern="1200" dirty="0"/>
            <a:t> </a:t>
          </a:r>
        </a:p>
        <a:p>
          <a:r>
            <a:rPr lang="en-US" sz="2200" kern="1200" dirty="0"/>
            <a:t>Full Implementation of Revised Rubrics</a:t>
          </a:r>
        </a:p>
      </dgm:t>
    </dgm:pt>
    <dgm:pt modelId="{2AB3B56C-EF48-4EDE-AD69-7AC4D19A3328}" type="parTrans" cxnId="{6848B460-FB65-4024-B6DA-2D77D7F9863F}">
      <dgm:prSet/>
      <dgm:spPr/>
      <dgm:t>
        <a:bodyPr/>
        <a:lstStyle/>
        <a:p>
          <a:endParaRPr lang="en-US"/>
        </a:p>
      </dgm:t>
    </dgm:pt>
    <dgm:pt modelId="{3C17E2B6-F3DC-4CBE-A4DA-728BE54AFF91}" type="sibTrans" cxnId="{6848B460-FB65-4024-B6DA-2D77D7F9863F}">
      <dgm:prSet/>
      <dgm:spPr/>
      <dgm:t>
        <a:bodyPr/>
        <a:lstStyle/>
        <a:p>
          <a:endParaRPr lang="en-US"/>
        </a:p>
      </dgm:t>
    </dgm:pt>
    <dgm:pt modelId="{1E4D9B64-7C9E-4BF2-8859-68DE28217252}" type="pres">
      <dgm:prSet presAssocID="{E0BD7D23-1424-4F63-982E-8E193BF3C46F}" presName="CompostProcess" presStyleCnt="0">
        <dgm:presLayoutVars>
          <dgm:dir/>
          <dgm:resizeHandles val="exact"/>
        </dgm:presLayoutVars>
      </dgm:prSet>
      <dgm:spPr/>
    </dgm:pt>
    <dgm:pt modelId="{9A2B78F9-12DC-4B1C-B37A-FB754826ED1F}" type="pres">
      <dgm:prSet presAssocID="{E0BD7D23-1424-4F63-982E-8E193BF3C46F}" presName="arrow" presStyleLbl="bgShp" presStyleIdx="0" presStyleCnt="1"/>
      <dgm:spPr/>
    </dgm:pt>
    <dgm:pt modelId="{7AADBB58-33B3-4FCF-A0B8-AD93C587DC6C}" type="pres">
      <dgm:prSet presAssocID="{E0BD7D23-1424-4F63-982E-8E193BF3C46F}" presName="linearProcess" presStyleCnt="0"/>
      <dgm:spPr/>
    </dgm:pt>
    <dgm:pt modelId="{DCCB91C8-D3B9-433D-A0F2-0EF231709075}" type="pres">
      <dgm:prSet presAssocID="{3CE5C368-40E0-47F7-AC74-7A094E2B25A9}" presName="textNode" presStyleLbl="node1" presStyleIdx="0" presStyleCnt="4">
        <dgm:presLayoutVars>
          <dgm:bulletEnabled val="1"/>
        </dgm:presLayoutVars>
      </dgm:prSet>
      <dgm:spPr/>
    </dgm:pt>
    <dgm:pt modelId="{F64BB4CA-13EE-441E-A6F8-965EC18B5840}" type="pres">
      <dgm:prSet presAssocID="{09D16A84-BF8B-44F0-BEB0-79984638827C}" presName="sibTrans" presStyleCnt="0"/>
      <dgm:spPr/>
    </dgm:pt>
    <dgm:pt modelId="{7F1E330A-C75D-4FB1-9A44-4745C5EAE291}" type="pres">
      <dgm:prSet presAssocID="{CE86E7F8-8878-49E2-A0C2-4FE917878504}" presName="textNode" presStyleLbl="node1" presStyleIdx="1" presStyleCnt="4">
        <dgm:presLayoutVars>
          <dgm:bulletEnabled val="1"/>
        </dgm:presLayoutVars>
      </dgm:prSet>
      <dgm:spPr/>
    </dgm:pt>
    <dgm:pt modelId="{58F56727-EC7D-45C4-B220-CDECB44A98F7}" type="pres">
      <dgm:prSet presAssocID="{9EA3C311-7D84-4CF7-8E7E-62728204426C}" presName="sibTrans" presStyleCnt="0"/>
      <dgm:spPr/>
    </dgm:pt>
    <dgm:pt modelId="{FF13D440-C4AF-466F-A3CD-9DC4B2A2C10F}" type="pres">
      <dgm:prSet presAssocID="{51729490-C70C-4843-95DD-46A8A566F84C}" presName="textNode" presStyleLbl="node1" presStyleIdx="2" presStyleCnt="4" custLinFactNeighborX="36218">
        <dgm:presLayoutVars>
          <dgm:bulletEnabled val="1"/>
        </dgm:presLayoutVars>
      </dgm:prSet>
      <dgm:spPr/>
    </dgm:pt>
    <dgm:pt modelId="{C746A85D-AFF6-4696-B2DF-F0F2963D5E02}" type="pres">
      <dgm:prSet presAssocID="{F0033466-AECD-4F60-944D-C64AA2110186}" presName="sibTrans" presStyleCnt="0"/>
      <dgm:spPr/>
    </dgm:pt>
    <dgm:pt modelId="{C90112CD-5CFD-4D00-AB8E-141065B8CEEC}" type="pres">
      <dgm:prSet presAssocID="{5CFAA810-D303-439A-8DC8-5CEEAFD783B7}" presName="textNode" presStyleLbl="node1" presStyleIdx="3" presStyleCnt="4">
        <dgm:presLayoutVars>
          <dgm:bulletEnabled val="1"/>
        </dgm:presLayoutVars>
      </dgm:prSet>
      <dgm:spPr/>
    </dgm:pt>
  </dgm:ptLst>
  <dgm:cxnLst>
    <dgm:cxn modelId="{53BC5A0B-E1FB-4287-BCF6-25F5A6C94B08}" srcId="{E0BD7D23-1424-4F63-982E-8E193BF3C46F}" destId="{3CE5C368-40E0-47F7-AC74-7A094E2B25A9}" srcOrd="0" destOrd="0" parTransId="{D1329CF2-8887-4B0B-9A76-212E36BB16E8}" sibTransId="{09D16A84-BF8B-44F0-BEB0-79984638827C}"/>
    <dgm:cxn modelId="{2CB4A70F-E246-45C6-B038-88E5A3B58399}" type="presOf" srcId="{5CFAA810-D303-439A-8DC8-5CEEAFD783B7}" destId="{C90112CD-5CFD-4D00-AB8E-141065B8CEEC}" srcOrd="0" destOrd="0" presId="urn:microsoft.com/office/officeart/2005/8/layout/hProcess9"/>
    <dgm:cxn modelId="{C4D99120-B586-406A-B014-2958E34B776B}" type="presOf" srcId="{3CE5C368-40E0-47F7-AC74-7A094E2B25A9}" destId="{DCCB91C8-D3B9-433D-A0F2-0EF231709075}" srcOrd="0" destOrd="0" presId="urn:microsoft.com/office/officeart/2005/8/layout/hProcess9"/>
    <dgm:cxn modelId="{D1D57438-AA61-42C0-BC4B-ECE5857DC4ED}" type="presOf" srcId="{E0BD7D23-1424-4F63-982E-8E193BF3C46F}" destId="{1E4D9B64-7C9E-4BF2-8859-68DE28217252}" srcOrd="0" destOrd="0" presId="urn:microsoft.com/office/officeart/2005/8/layout/hProcess9"/>
    <dgm:cxn modelId="{6848B460-FB65-4024-B6DA-2D77D7F9863F}" srcId="{E0BD7D23-1424-4F63-982E-8E193BF3C46F}" destId="{5CFAA810-D303-439A-8DC8-5CEEAFD783B7}" srcOrd="3" destOrd="0" parTransId="{2AB3B56C-EF48-4EDE-AD69-7AC4D19A3328}" sibTransId="{3C17E2B6-F3DC-4CBE-A4DA-728BE54AFF91}"/>
    <dgm:cxn modelId="{6B493D65-E6CB-4062-B5E6-7BEF8586E99E}" type="presOf" srcId="{51729490-C70C-4843-95DD-46A8A566F84C}" destId="{FF13D440-C4AF-466F-A3CD-9DC4B2A2C10F}" srcOrd="0" destOrd="0" presId="urn:microsoft.com/office/officeart/2005/8/layout/hProcess9"/>
    <dgm:cxn modelId="{EC1C9D69-1926-4D63-A83C-ED87860663EA}" type="presOf" srcId="{CE86E7F8-8878-49E2-A0C2-4FE917878504}" destId="{7F1E330A-C75D-4FB1-9A44-4745C5EAE291}" srcOrd="0" destOrd="0" presId="urn:microsoft.com/office/officeart/2005/8/layout/hProcess9"/>
    <dgm:cxn modelId="{D27C9759-F4DF-4612-891F-76C6CFC01123}" srcId="{E0BD7D23-1424-4F63-982E-8E193BF3C46F}" destId="{51729490-C70C-4843-95DD-46A8A566F84C}" srcOrd="2" destOrd="0" parTransId="{C39CA515-D1F5-4BCF-B4F7-6D1041CF4C3E}" sibTransId="{F0033466-AECD-4F60-944D-C64AA2110186}"/>
    <dgm:cxn modelId="{D94AFB80-0657-49BD-889B-B23B600AB140}" srcId="{E0BD7D23-1424-4F63-982E-8E193BF3C46F}" destId="{CE86E7F8-8878-49E2-A0C2-4FE917878504}" srcOrd="1" destOrd="0" parTransId="{722C98CB-FA1F-4177-AEBA-32583826F208}" sibTransId="{9EA3C311-7D84-4CF7-8E7E-62728204426C}"/>
    <dgm:cxn modelId="{5C0A889D-3B25-4EA9-885E-1A9E2D9D4E5F}" type="presParOf" srcId="{1E4D9B64-7C9E-4BF2-8859-68DE28217252}" destId="{9A2B78F9-12DC-4B1C-B37A-FB754826ED1F}" srcOrd="0" destOrd="0" presId="urn:microsoft.com/office/officeart/2005/8/layout/hProcess9"/>
    <dgm:cxn modelId="{4E7D99FB-7F3B-4497-8781-DE9E63F5E9E3}" type="presParOf" srcId="{1E4D9B64-7C9E-4BF2-8859-68DE28217252}" destId="{7AADBB58-33B3-4FCF-A0B8-AD93C587DC6C}" srcOrd="1" destOrd="0" presId="urn:microsoft.com/office/officeart/2005/8/layout/hProcess9"/>
    <dgm:cxn modelId="{9777BEEC-BC50-4073-831D-36043118900A}" type="presParOf" srcId="{7AADBB58-33B3-4FCF-A0B8-AD93C587DC6C}" destId="{DCCB91C8-D3B9-433D-A0F2-0EF231709075}" srcOrd="0" destOrd="0" presId="urn:microsoft.com/office/officeart/2005/8/layout/hProcess9"/>
    <dgm:cxn modelId="{29993E3E-E0AB-4F2A-900F-DBD5EB214A59}" type="presParOf" srcId="{7AADBB58-33B3-4FCF-A0B8-AD93C587DC6C}" destId="{F64BB4CA-13EE-441E-A6F8-965EC18B5840}" srcOrd="1" destOrd="0" presId="urn:microsoft.com/office/officeart/2005/8/layout/hProcess9"/>
    <dgm:cxn modelId="{EE5C3C9C-C900-4D84-B270-3F7EFB549EB8}" type="presParOf" srcId="{7AADBB58-33B3-4FCF-A0B8-AD93C587DC6C}" destId="{7F1E330A-C75D-4FB1-9A44-4745C5EAE291}" srcOrd="2" destOrd="0" presId="urn:microsoft.com/office/officeart/2005/8/layout/hProcess9"/>
    <dgm:cxn modelId="{22297BB6-9A34-4477-86D0-9C0C72A61CEA}" type="presParOf" srcId="{7AADBB58-33B3-4FCF-A0B8-AD93C587DC6C}" destId="{58F56727-EC7D-45C4-B220-CDECB44A98F7}" srcOrd="3" destOrd="0" presId="urn:microsoft.com/office/officeart/2005/8/layout/hProcess9"/>
    <dgm:cxn modelId="{E91A5528-2AB0-4731-AB5A-CB5B0A16CFDE}" type="presParOf" srcId="{7AADBB58-33B3-4FCF-A0B8-AD93C587DC6C}" destId="{FF13D440-C4AF-466F-A3CD-9DC4B2A2C10F}" srcOrd="4" destOrd="0" presId="urn:microsoft.com/office/officeart/2005/8/layout/hProcess9"/>
    <dgm:cxn modelId="{21DA242F-D3F3-4244-817E-6194374386D2}" type="presParOf" srcId="{7AADBB58-33B3-4FCF-A0B8-AD93C587DC6C}" destId="{C746A85D-AFF6-4696-B2DF-F0F2963D5E02}" srcOrd="5" destOrd="0" presId="urn:microsoft.com/office/officeart/2005/8/layout/hProcess9"/>
    <dgm:cxn modelId="{D50F8D2E-1614-408F-B73C-42AA55E0C445}" type="presParOf" srcId="{7AADBB58-33B3-4FCF-A0B8-AD93C587DC6C}" destId="{C90112CD-5CFD-4D00-AB8E-141065B8CEEC}"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2B78F9-12DC-4B1C-B37A-FB754826ED1F}">
      <dsp:nvSpPr>
        <dsp:cNvPr id="0" name=""/>
        <dsp:cNvSpPr/>
      </dsp:nvSpPr>
      <dsp:spPr>
        <a:xfrm>
          <a:off x="743382" y="0"/>
          <a:ext cx="8424996" cy="5418667"/>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CCB91C8-D3B9-433D-A0F2-0EF231709075}">
      <dsp:nvSpPr>
        <dsp:cNvPr id="0" name=""/>
        <dsp:cNvSpPr/>
      </dsp:nvSpPr>
      <dsp:spPr>
        <a:xfrm>
          <a:off x="4960" y="1625600"/>
          <a:ext cx="2385985" cy="216746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solidFill>
                <a:schemeClr val="tx1">
                  <a:lumMod val="20000"/>
                  <a:lumOff val="80000"/>
                </a:schemeClr>
              </a:solidFill>
            </a:rPr>
            <a:t>2021-22</a:t>
          </a:r>
        </a:p>
        <a:p>
          <a:pPr marL="0" lvl="0" indent="0" algn="ctr" defTabSz="977900">
            <a:lnSpc>
              <a:spcPct val="90000"/>
            </a:lnSpc>
            <a:spcBef>
              <a:spcPct val="0"/>
            </a:spcBef>
            <a:spcAft>
              <a:spcPct val="35000"/>
            </a:spcAft>
            <a:buNone/>
          </a:pPr>
          <a:r>
            <a:rPr lang="en-US" sz="2200" kern="1200"/>
            <a:t>Pilot of Revised Rubrics (.1 &amp; .2) </a:t>
          </a:r>
          <a:r>
            <a:rPr lang="en-US" sz="2200" i="1" kern="1200"/>
            <a:t>OR </a:t>
          </a:r>
          <a:r>
            <a:rPr lang="en-US" sz="2200" kern="1200"/>
            <a:t>Original Rubrics</a:t>
          </a:r>
        </a:p>
      </dsp:txBody>
      <dsp:txXfrm>
        <a:off x="110767" y="1731407"/>
        <a:ext cx="2174371" cy="1955852"/>
      </dsp:txXfrm>
    </dsp:sp>
    <dsp:sp modelId="{7F1E330A-C75D-4FB1-9A44-4745C5EAE291}">
      <dsp:nvSpPr>
        <dsp:cNvPr id="0" name=""/>
        <dsp:cNvSpPr/>
      </dsp:nvSpPr>
      <dsp:spPr>
        <a:xfrm>
          <a:off x="2510245" y="1625600"/>
          <a:ext cx="2385985" cy="216746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tx1">
                  <a:lumMod val="20000"/>
                  <a:lumOff val="80000"/>
                </a:schemeClr>
              </a:solidFill>
            </a:rPr>
            <a:t>2022-23</a:t>
          </a:r>
        </a:p>
        <a:p>
          <a:pPr marL="0" lvl="0" indent="0" algn="ctr" defTabSz="977900">
            <a:lnSpc>
              <a:spcPct val="90000"/>
            </a:lnSpc>
            <a:spcBef>
              <a:spcPct val="0"/>
            </a:spcBef>
            <a:spcAft>
              <a:spcPct val="35000"/>
            </a:spcAft>
            <a:buNone/>
          </a:pPr>
          <a:r>
            <a:rPr lang="en-US" sz="2200" kern="1200" dirty="0"/>
            <a:t>First “Year of Preparation” for Revised Rubrics</a:t>
          </a:r>
        </a:p>
      </dsp:txBody>
      <dsp:txXfrm>
        <a:off x="2616052" y="1731407"/>
        <a:ext cx="2174371" cy="1955852"/>
      </dsp:txXfrm>
    </dsp:sp>
    <dsp:sp modelId="{FF13D440-C4AF-466F-A3CD-9DC4B2A2C10F}">
      <dsp:nvSpPr>
        <dsp:cNvPr id="0" name=""/>
        <dsp:cNvSpPr/>
      </dsp:nvSpPr>
      <dsp:spPr>
        <a:xfrm>
          <a:off x="5058737" y="1625600"/>
          <a:ext cx="2385985" cy="216746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0" kern="1200" dirty="0">
              <a:solidFill>
                <a:schemeClr val="tx1">
                  <a:lumMod val="20000"/>
                  <a:lumOff val="80000"/>
                </a:schemeClr>
              </a:solidFill>
            </a:rPr>
            <a:t>2023-24</a:t>
          </a:r>
        </a:p>
        <a:p>
          <a:pPr marL="0" lvl="0" indent="0" algn="ctr" defTabSz="977900">
            <a:lnSpc>
              <a:spcPct val="90000"/>
            </a:lnSpc>
            <a:spcBef>
              <a:spcPct val="0"/>
            </a:spcBef>
            <a:spcAft>
              <a:spcPct val="35000"/>
            </a:spcAft>
            <a:buNone/>
          </a:pPr>
          <a:r>
            <a:rPr lang="en-US" sz="2200" kern="1200" dirty="0"/>
            <a:t>Second “Year of Preparation for Revised Rubrics </a:t>
          </a:r>
        </a:p>
      </dsp:txBody>
      <dsp:txXfrm>
        <a:off x="5164544" y="1731407"/>
        <a:ext cx="2174371" cy="1955852"/>
      </dsp:txXfrm>
    </dsp:sp>
    <dsp:sp modelId="{C90112CD-5CFD-4D00-AB8E-141065B8CEEC}">
      <dsp:nvSpPr>
        <dsp:cNvPr id="0" name=""/>
        <dsp:cNvSpPr/>
      </dsp:nvSpPr>
      <dsp:spPr>
        <a:xfrm>
          <a:off x="7520814" y="1625600"/>
          <a:ext cx="2385985" cy="216746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rgbClr val="40403D">
                  <a:lumMod val="20000"/>
                  <a:lumOff val="80000"/>
                </a:srgbClr>
              </a:solidFill>
              <a:latin typeface="Arial"/>
              <a:ea typeface="+mn-ea"/>
              <a:cs typeface="+mn-cs"/>
            </a:rPr>
            <a:t>2024-25</a:t>
          </a:r>
          <a:r>
            <a:rPr lang="en-US" sz="2200" kern="1200" dirty="0"/>
            <a:t> </a:t>
          </a:r>
        </a:p>
        <a:p>
          <a:pPr marL="0" lvl="0" indent="0" algn="ctr" defTabSz="977900">
            <a:lnSpc>
              <a:spcPct val="90000"/>
            </a:lnSpc>
            <a:spcBef>
              <a:spcPct val="0"/>
            </a:spcBef>
            <a:spcAft>
              <a:spcPct val="35000"/>
            </a:spcAft>
            <a:buNone/>
          </a:pPr>
          <a:r>
            <a:rPr lang="en-US" sz="2200" kern="1200" dirty="0"/>
            <a:t>Full Implementation of Revised Rubrics</a:t>
          </a:r>
        </a:p>
      </dsp:txBody>
      <dsp:txXfrm>
        <a:off x="7626621" y="1731407"/>
        <a:ext cx="2174371" cy="1955852"/>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40" cy="466434"/>
          </a:xfrm>
          <a:prstGeom prst="rect">
            <a:avLst/>
          </a:prstGeom>
          <a:noFill/>
          <a:ln>
            <a:noFill/>
          </a:ln>
        </p:spPr>
        <p:txBody>
          <a:bodyPr spcFirstLastPara="1" wrap="square" lIns="93162" tIns="46568" rIns="93162" bIns="46568"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938" y="0"/>
            <a:ext cx="3037840" cy="466434"/>
          </a:xfrm>
          <a:prstGeom prst="rect">
            <a:avLst/>
          </a:prstGeom>
          <a:noFill/>
          <a:ln>
            <a:noFill/>
          </a:ln>
        </p:spPr>
        <p:txBody>
          <a:bodyPr spcFirstLastPara="1" wrap="square" lIns="93162" tIns="46568" rIns="93162" bIns="46568"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7"/>
            <a:ext cx="3037840" cy="466433"/>
          </a:xfrm>
          <a:prstGeom prst="rect">
            <a:avLst/>
          </a:prstGeom>
          <a:noFill/>
          <a:ln>
            <a:noFill/>
          </a:ln>
        </p:spPr>
        <p:txBody>
          <a:bodyPr spcFirstLastPara="1" wrap="square" lIns="93162" tIns="46568" rIns="93162" bIns="46568"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a:t>
            </a:fld>
            <a:endParaRPr lang="en-US" sz="120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k12.wa.us/sites/default/files/public/tpep/studentgrowth/Cheaching-Tom%20White.pdf"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k12.wa.us/sites/default/files/public/tpep/studentgrowth/Student%20Growth%20-%2021-22%20Rubrics.pdf"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youtube.com/watch?v=D6v0JbUqgHw&amp;list=PLh0gvWB_9LuWPfBbvUe2NXrjL4j73QHGG&amp;index=2"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youtube.com/watch?v=j5x6Fqxhh4w&amp;list=PLh0gvWB_9LuWPfBbvUe2NXrjL4j73QHGG&amp;index=3"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online-stopwatch.com/eggtimer-countdown/full-screen/"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k12.wa.us/sites/default/files/public/tpep/studentgrowth/Student%20Growth%20-%20General%20Guidance%20-%2011.16.21.pdf"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k12.wa.us/sites/default/files/public/tpep/studentgrowth/Student%20Growth%20-%20Vignettes_2122.pdf"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k12.wa.us/educator-support/teacherprincipal-evaluation-program"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mailto:Katie.Taylor@k12.wa.us" TargetMode="External"/><Relationship Id="rId5" Type="http://schemas.openxmlformats.org/officeDocument/2006/relationships/hyperlink" Target="mailto:Sue.Anderson@k12.wa.us" TargetMode="External"/><Relationship Id="rId4" Type="http://schemas.openxmlformats.org/officeDocument/2006/relationships/hyperlink" Target="https://www.k12.wa.us/educator-support/teacherprincipal-evaluation-program/frameworks-and-student-growth/student-growth"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native-land.ca/"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2" name="Google Shape;362;p1: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r>
              <a:rPr lang="en-US" b="1" i="0">
                <a:latin typeface="Quattrocento Sans"/>
                <a:ea typeface="Quattrocento Sans"/>
                <a:cs typeface="Quattrocento Sans"/>
                <a:sym typeface="Quattrocento Sans"/>
              </a:rPr>
              <a:t>This overview is intended for both teachers and administrators as a general introduction to the changes in both the .1 and .2 rubrics for evaluating the Student Growth Goal component in teacher evaluation. Each slide contains notes for facilitation in the notes section and links to any resources needed for facilitating the module.</a:t>
            </a:r>
          </a:p>
          <a:p>
            <a:pPr marL="0" indent="0"/>
            <a:endParaRPr lang="en-US" b="1" i="0">
              <a:latin typeface="Quattrocento Sans"/>
              <a:ea typeface="Quattrocento Sans"/>
              <a:cs typeface="Quattrocento Sans"/>
              <a:sym typeface="Quattrocento Sans"/>
            </a:endParaRPr>
          </a:p>
          <a:p>
            <a:pPr marL="0" indent="0"/>
            <a:r>
              <a:rPr lang="en-US" b="1" i="0">
                <a:latin typeface="Quattrocento Sans"/>
                <a:ea typeface="Quattrocento Sans"/>
                <a:cs typeface="Quattrocento Sans"/>
                <a:sym typeface="Quattrocento Sans"/>
              </a:rPr>
              <a:t>It is recommended that facilitators follow the recommended activities and keep the content of the module as close to the original as possible.  Slides that are customizable have been noted in the facilitator notes and facilitators are welcome to add additional slides as needed. Facilitators are welcome to adjust the how the content is delivered but are asked not to change the content itself.</a:t>
            </a:r>
          </a:p>
          <a:p>
            <a:pPr marL="0" indent="0"/>
            <a:endParaRPr lang="en-US" b="1" i="0">
              <a:latin typeface="Quattrocento Sans"/>
              <a:ea typeface="Quattrocento Sans"/>
              <a:cs typeface="Quattrocento Sans"/>
              <a:sym typeface="Quattrocento Sans"/>
            </a:endParaRPr>
          </a:p>
          <a:p>
            <a:pPr marL="0" indent="0"/>
            <a:r>
              <a:rPr lang="en-US" b="1" i="0">
                <a:latin typeface="Quattrocento Sans"/>
                <a:ea typeface="Quattrocento Sans"/>
                <a:cs typeface="Quattrocento Sans"/>
                <a:sym typeface="Quattrocento Sans"/>
              </a:rPr>
              <a:t>Times provided are an estimate and can be adjusted at the facilitator’s discretion.</a:t>
            </a:r>
          </a:p>
          <a:p>
            <a:pPr marL="0" indent="0"/>
            <a:endParaRPr lang="en-US" b="1" i="0">
              <a:latin typeface="Quattrocento Sans"/>
              <a:ea typeface="Quattrocento Sans"/>
              <a:cs typeface="Quattrocento Sans"/>
              <a:sym typeface="Quattrocento Sans"/>
            </a:endParaRPr>
          </a:p>
          <a:p>
            <a:pPr marL="0" indent="0"/>
            <a:r>
              <a:rPr lang="en-US" b="1" i="0">
                <a:latin typeface="Quattrocento Sans"/>
                <a:ea typeface="Quattrocento Sans"/>
                <a:cs typeface="Quattrocento Sans"/>
                <a:sym typeface="Quattrocento Sans"/>
              </a:rPr>
              <a:t>When </a:t>
            </a:r>
            <a:r>
              <a:rPr lang="en-US" b="1" i="1">
                <a:latin typeface="Quattrocento Sans"/>
                <a:ea typeface="Quattrocento Sans"/>
                <a:cs typeface="Quattrocento Sans"/>
                <a:sym typeface="Quattrocento Sans"/>
              </a:rPr>
              <a:t>italics</a:t>
            </a:r>
            <a:r>
              <a:rPr lang="en-US" b="1" i="0">
                <a:latin typeface="Quattrocento Sans"/>
                <a:ea typeface="Quattrocento Sans"/>
                <a:cs typeface="Quattrocento Sans"/>
                <a:sym typeface="Quattrocento Sans"/>
              </a:rPr>
              <a:t> are used, this indicates a script or language the facilitator might use for the content of that slide.</a:t>
            </a:r>
          </a:p>
          <a:p>
            <a:pPr marL="0" indent="0"/>
            <a:endParaRPr>
              <a:latin typeface="Quattrocento Sans"/>
              <a:ea typeface="Quattrocento Sans"/>
              <a:cs typeface="Quattrocento Sans"/>
              <a:sym typeface="Quattrocento Sans"/>
            </a:endParaRPr>
          </a:p>
          <a:p>
            <a:pPr marL="0" indent="0">
              <a:buClr>
                <a:schemeClr val="dk1"/>
              </a:buClr>
            </a:pPr>
            <a:r>
              <a:rPr lang="en-US">
                <a:solidFill>
                  <a:srgbClr val="40403D"/>
                </a:solidFill>
                <a:latin typeface="Quattrocento Sans"/>
                <a:ea typeface="Quattrocento Sans"/>
                <a:cs typeface="Quattrocento Sans"/>
                <a:sym typeface="Quattrocento Sans"/>
              </a:rPr>
              <a:t>Slides 1, 3-7: 5 minutes </a:t>
            </a:r>
            <a:endParaRPr>
              <a:solidFill>
                <a:srgbClr val="40403D"/>
              </a:solidFill>
              <a:latin typeface="Quattrocento Sans"/>
              <a:ea typeface="Quattrocento Sans"/>
              <a:cs typeface="Quattrocento Sans"/>
              <a:sym typeface="Quattrocento Sans"/>
            </a:endParaRPr>
          </a:p>
          <a:p>
            <a:pPr marL="0" indent="0"/>
            <a:endParaRPr>
              <a:latin typeface="Quattrocento Sans"/>
              <a:ea typeface="Quattrocento Sans"/>
              <a:cs typeface="Quattrocento Sans"/>
              <a:sym typeface="Quattrocento Sans"/>
            </a:endParaRPr>
          </a:p>
        </p:txBody>
      </p:sp>
      <p:sp>
        <p:nvSpPr>
          <p:cNvPr id="363" name="Google Shape;363;p1: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buSzPts val="1400"/>
            </a:pPr>
            <a:fld id="{00000000-1234-1234-1234-123412341234}" type="slidenum">
              <a:rPr lang="en-US"/>
              <a:pPr algn="r">
                <a:buSzPts val="1400"/>
              </a:pPr>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1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4" name="Google Shape;444;p10: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r>
              <a:rPr lang="en-US" b="1">
                <a:latin typeface="Quattrocento Sans"/>
                <a:ea typeface="Quattrocento Sans"/>
                <a:cs typeface="Quattrocento Sans"/>
                <a:sym typeface="Quattrocento Sans"/>
              </a:rPr>
              <a:t>Optional activity </a:t>
            </a:r>
            <a:r>
              <a:rPr lang="en-US">
                <a:latin typeface="Quattrocento Sans"/>
                <a:ea typeface="Quattrocento Sans"/>
                <a:cs typeface="Quattrocento Sans"/>
                <a:sym typeface="Quattrocento Sans"/>
              </a:rPr>
              <a:t>(9 minutes) Tom's Case Story and then discussion (6 minutes) = 15 minutes total</a:t>
            </a:r>
            <a:endParaRPr>
              <a:latin typeface="Quattrocento Sans"/>
              <a:ea typeface="Quattrocento Sans"/>
              <a:cs typeface="Quattrocento Sans"/>
              <a:sym typeface="Quattrocento Sans"/>
            </a:endParaRPr>
          </a:p>
          <a:p>
            <a:pPr marL="0" indent="0"/>
            <a:r>
              <a:rPr lang="en-US" u="sng">
                <a:solidFill>
                  <a:schemeClr val="hlink"/>
                </a:solidFill>
                <a:latin typeface="Quattrocento Sans"/>
                <a:ea typeface="Quattrocento Sans"/>
                <a:cs typeface="Quattrocento Sans"/>
                <a:sym typeface="Quattrocento Sans"/>
                <a:hlinkClick r:id="rId3"/>
              </a:rPr>
              <a:t>https://www.k12.wa.us/sites/default/files/public/tpep/studentgrowth/Cheaching-Tom%20White.pdf</a:t>
            </a:r>
            <a:endParaRPr>
              <a:latin typeface="Quattrocento Sans"/>
              <a:ea typeface="Quattrocento Sans"/>
              <a:cs typeface="Quattrocento Sans"/>
              <a:sym typeface="Quattrocento Sans"/>
            </a:endParaRPr>
          </a:p>
          <a:p>
            <a:pPr marL="0" indent="0"/>
            <a:endParaRPr>
              <a:latin typeface="Quattrocento Sans"/>
              <a:ea typeface="Quattrocento Sans"/>
              <a:cs typeface="Quattrocento Sans"/>
              <a:sym typeface="Quattrocento Sans"/>
            </a:endParaRPr>
          </a:p>
          <a:p>
            <a:pPr marL="0" indent="0"/>
            <a:r>
              <a:rPr lang="en-US" b="1">
                <a:latin typeface="Quattrocento Sans"/>
                <a:ea typeface="Quattrocento Sans"/>
                <a:cs typeface="Quattrocento Sans"/>
                <a:sym typeface="Quattrocento Sans"/>
              </a:rPr>
              <a:t>Possible talking points:</a:t>
            </a:r>
            <a:endParaRPr b="1">
              <a:latin typeface="Quattrocento Sans"/>
              <a:ea typeface="Quattrocento Sans"/>
              <a:cs typeface="Quattrocento Sans"/>
              <a:sym typeface="Quattrocento Sans"/>
            </a:endParaRPr>
          </a:p>
          <a:p>
            <a:pPr marL="0" indent="0"/>
            <a:r>
              <a:rPr lang="en-US" i="1">
                <a:latin typeface="Quattrocento Sans"/>
                <a:ea typeface="Quattrocento Sans"/>
                <a:cs typeface="Quattrocento Sans"/>
                <a:sym typeface="Quattrocento Sans"/>
              </a:rPr>
              <a:t>To understand why we are making this change, we'd like to share one teacher's story of student growth with you because several years ago, Tom hit on the solution to this – Focus on how teachers use the data they collect to adjust their instruction. </a:t>
            </a:r>
            <a:endParaRPr i="1">
              <a:latin typeface="Quattrocento Sans"/>
              <a:ea typeface="Quattrocento Sans"/>
              <a:cs typeface="Quattrocento Sans"/>
              <a:sym typeface="Quattrocento Sans"/>
            </a:endParaRPr>
          </a:p>
          <a:p>
            <a:pPr marL="0" indent="0"/>
            <a:endParaRPr>
              <a:latin typeface="Quattrocento Sans"/>
              <a:ea typeface="Quattrocento Sans"/>
              <a:cs typeface="Quattrocento Sans"/>
              <a:sym typeface="Quattrocento Sans"/>
            </a:endParaRPr>
          </a:p>
          <a:p>
            <a:pPr marL="0" indent="0"/>
            <a:r>
              <a:rPr lang="en-US" b="1">
                <a:latin typeface="Quattrocento Sans"/>
                <a:ea typeface="Quattrocento Sans"/>
                <a:cs typeface="Quattrocento Sans"/>
                <a:sym typeface="Quattrocento Sans"/>
              </a:rPr>
              <a:t>Questions to use with this text:</a:t>
            </a:r>
            <a:r>
              <a:rPr lang="en-US">
                <a:latin typeface="Quattrocento Sans"/>
                <a:ea typeface="Quattrocento Sans"/>
                <a:cs typeface="Quattrocento Sans"/>
                <a:sym typeface="Quattrocento Sans"/>
              </a:rPr>
              <a:t> (5 minutes to discuss in small or whole group)</a:t>
            </a:r>
            <a:endParaRPr>
              <a:latin typeface="Quattrocento Sans"/>
              <a:ea typeface="Quattrocento Sans"/>
              <a:cs typeface="Quattrocento Sans"/>
              <a:sym typeface="Quattrocento Sans"/>
            </a:endParaRPr>
          </a:p>
          <a:p>
            <a:pPr marL="465887" indent="-232943">
              <a:buFont typeface="Arial" panose="020B0604020202020204" pitchFamily="34" charset="0"/>
              <a:buChar char="•"/>
            </a:pPr>
            <a:r>
              <a:rPr lang="en-US">
                <a:latin typeface="Quattrocento Sans"/>
                <a:ea typeface="Quattrocento Sans"/>
                <a:cs typeface="Quattrocento Sans"/>
                <a:sym typeface="Quattrocento Sans"/>
              </a:rPr>
              <a:t>What connections can you make to your own student growth goal story?</a:t>
            </a:r>
            <a:endParaRPr>
              <a:latin typeface="Quattrocento Sans"/>
              <a:ea typeface="Quattrocento Sans"/>
              <a:cs typeface="Quattrocento Sans"/>
              <a:sym typeface="Quattrocento Sans"/>
            </a:endParaRPr>
          </a:p>
          <a:p>
            <a:pPr marL="465887" indent="-232943">
              <a:buFont typeface="Arial" panose="020B0604020202020204" pitchFamily="34" charset="0"/>
              <a:buChar char="•"/>
            </a:pPr>
            <a:r>
              <a:rPr lang="en-US">
                <a:latin typeface="Quattrocento Sans"/>
                <a:ea typeface="Quattrocento Sans"/>
                <a:cs typeface="Quattrocento Sans"/>
                <a:sym typeface="Quattrocento Sans"/>
              </a:rPr>
              <a:t>What are you thinking more about?  </a:t>
            </a:r>
            <a:endParaRPr>
              <a:latin typeface="Quattrocento Sans"/>
              <a:ea typeface="Quattrocento Sans"/>
              <a:cs typeface="Quattrocento Sans"/>
              <a:sym typeface="Quattrocento Sans"/>
            </a:endParaRPr>
          </a:p>
          <a:p>
            <a:pPr marL="465887" indent="-232943"/>
            <a:endParaRPr>
              <a:latin typeface="Quattrocento Sans"/>
              <a:ea typeface="Quattrocento Sans"/>
              <a:cs typeface="Quattrocento Sans"/>
              <a:sym typeface="Quattrocento Sans"/>
            </a:endParaRPr>
          </a:p>
          <a:p>
            <a:pPr marL="465887" indent="-232943"/>
            <a:endParaRPr>
              <a:latin typeface="Quattrocento Sans"/>
              <a:ea typeface="Quattrocento Sans"/>
              <a:cs typeface="Quattrocento Sans"/>
              <a:sym typeface="Quattrocento Sans"/>
            </a:endParaRPr>
          </a:p>
          <a:p>
            <a:pPr marL="0" indent="0"/>
            <a:endParaRPr>
              <a:latin typeface="Quattrocento Sans"/>
              <a:ea typeface="Quattrocento Sans"/>
              <a:cs typeface="Quattrocento Sans"/>
              <a:sym typeface="Quattrocento Sans"/>
            </a:endParaRPr>
          </a:p>
        </p:txBody>
      </p:sp>
      <p:sp>
        <p:nvSpPr>
          <p:cNvPr id="445" name="Google Shape;445;p10: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buSzPts val="1400"/>
            </a:pPr>
            <a:fld id="{00000000-1234-1234-1234-123412341234}" type="slidenum">
              <a:rPr lang="en-US"/>
              <a:pPr algn="r">
                <a:buSzPts val="1400"/>
              </a:pPr>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1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1" name="Google Shape;451;p11: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r>
              <a:rPr lang="en-US" b="1">
                <a:latin typeface="Quattrocento Sans"/>
                <a:ea typeface="Quattrocento Sans"/>
                <a:cs typeface="Quattrocento Sans"/>
                <a:sym typeface="Quattrocento Sans"/>
              </a:rPr>
              <a:t>Facilitator talking points:</a:t>
            </a:r>
          </a:p>
          <a:p>
            <a:pPr marL="0" indent="0"/>
            <a:r>
              <a:rPr lang="en-US" i="1">
                <a:latin typeface="Quattrocento Sans"/>
                <a:ea typeface="Quattrocento Sans"/>
                <a:cs typeface="Quattrocento Sans"/>
                <a:sym typeface="Quattrocento Sans"/>
              </a:rPr>
              <a:t>The Guiding Principles are the balcony level perspective about making changes to the Student Growth Goal process. </a:t>
            </a:r>
            <a:endParaRPr i="1">
              <a:latin typeface="Quattrocento Sans"/>
              <a:ea typeface="Quattrocento Sans"/>
              <a:cs typeface="Quattrocento Sans"/>
              <a:sym typeface="Quattrocento Sans"/>
            </a:endParaRPr>
          </a:p>
          <a:p>
            <a:pPr marL="0" indent="0"/>
            <a:endParaRPr i="1">
              <a:latin typeface="Quattrocento Sans"/>
              <a:ea typeface="Quattrocento Sans"/>
              <a:cs typeface="Quattrocento Sans"/>
              <a:sym typeface="Quattrocento Sans"/>
            </a:endParaRPr>
          </a:p>
          <a:p>
            <a:pPr marL="0" indent="0"/>
            <a:r>
              <a:rPr lang="en-US" i="1">
                <a:latin typeface="Quattrocento Sans"/>
                <a:ea typeface="Quattrocento Sans"/>
                <a:cs typeface="Quattrocento Sans"/>
                <a:sym typeface="Quattrocento Sans"/>
              </a:rPr>
              <a:t>This is more than tweaking of language – this is a mindset shift. Not only may our goals look different, but our approach will be different as well. Guiding the revisions were following guiding principles . </a:t>
            </a:r>
          </a:p>
          <a:p>
            <a:pPr marL="0" indent="0"/>
            <a:endParaRPr lang="en-US" b="1" i="1">
              <a:solidFill>
                <a:srgbClr val="FF0000"/>
              </a:solidFill>
              <a:latin typeface="Quattrocento Sans"/>
              <a:ea typeface="Quattrocento Sans"/>
              <a:cs typeface="Quattrocento Sans"/>
              <a:sym typeface="Quattrocento Sans"/>
            </a:endParaRPr>
          </a:p>
          <a:p>
            <a:pPr marL="0" indent="0"/>
            <a:r>
              <a:rPr lang="en-US" b="1">
                <a:solidFill>
                  <a:srgbClr val="FF0000"/>
                </a:solidFill>
                <a:latin typeface="Quattrocento Sans"/>
                <a:ea typeface="Quattrocento Sans"/>
                <a:cs typeface="Quattrocento Sans"/>
                <a:sym typeface="Quattrocento Sans"/>
              </a:rPr>
              <a:t>Reflection question</a:t>
            </a:r>
            <a:r>
              <a:rPr lang="en-US">
                <a:solidFill>
                  <a:srgbClr val="FF0000"/>
                </a:solidFill>
                <a:latin typeface="Quattrocento Sans"/>
                <a:ea typeface="Quattrocento Sans"/>
                <a:cs typeface="Quattrocento Sans"/>
                <a:sym typeface="Quattrocento Sans"/>
              </a:rPr>
              <a:t>:  Invite participants to identify principles that are currently in place and those might need more development in your district/school.  (Based on size of group and time, determine how to process answers.) </a:t>
            </a:r>
          </a:p>
        </p:txBody>
      </p:sp>
      <p:sp>
        <p:nvSpPr>
          <p:cNvPr id="452" name="Google Shape;452;p11: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buSzPts val="1400"/>
            </a:pPr>
            <a:fld id="{00000000-1234-1234-1234-123412341234}" type="slidenum">
              <a:rPr lang="en-US"/>
              <a:pPr algn="r">
                <a:buSzPts val="1400"/>
              </a:pPr>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1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9" name="Google Shape;469;p12: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r>
              <a:rPr lang="en-US" b="1">
                <a:latin typeface="Quattrocento Sans"/>
                <a:ea typeface="Quattrocento Sans"/>
                <a:cs typeface="Quattrocento Sans"/>
                <a:sym typeface="Quattrocento Sans"/>
              </a:rPr>
              <a:t>Facilitator</a:t>
            </a:r>
            <a:r>
              <a:rPr lang="en-US" b="1" i="0">
                <a:latin typeface="Quattrocento Sans"/>
                <a:ea typeface="Quattrocento Sans"/>
                <a:cs typeface="Quattrocento Sans"/>
                <a:sym typeface="Quattrocento Sans"/>
              </a:rPr>
              <a:t> talking points:</a:t>
            </a:r>
            <a:endParaRPr b="1">
              <a:latin typeface="Quattrocento Sans"/>
              <a:ea typeface="Quattrocento Sans"/>
              <a:cs typeface="Quattrocento Sans"/>
              <a:sym typeface="Quattrocento Sans"/>
            </a:endParaRPr>
          </a:p>
          <a:p>
            <a:pPr marL="0" indent="0"/>
            <a:r>
              <a:rPr lang="en-US" i="1">
                <a:latin typeface="Quattrocento Sans"/>
                <a:ea typeface="Quattrocento Sans"/>
                <a:cs typeface="Quattrocento Sans"/>
                <a:sym typeface="Quattrocento Sans"/>
              </a:rPr>
              <a:t>In a bit, you will be reading a guidance document that goes into more detail about what is and is not changing in the process. For now, know that we are still operating under the same RCW (28A.405.100) that requires student growth, as defined as the change in student achievement between two points in time, play a significant role in the evaluation of teachers and principles in at least three criteria. </a:t>
            </a:r>
            <a:endParaRPr i="1">
              <a:latin typeface="Quattrocento Sans"/>
              <a:ea typeface="Quattrocento Sans"/>
              <a:cs typeface="Quattrocento Sans"/>
              <a:sym typeface="Quattrocento Sans"/>
            </a:endParaRPr>
          </a:p>
          <a:p>
            <a:pPr marL="0" indent="0"/>
            <a:endParaRPr i="1">
              <a:latin typeface="Quattrocento Sans"/>
              <a:ea typeface="Quattrocento Sans"/>
              <a:cs typeface="Quattrocento Sans"/>
              <a:sym typeface="Quattrocento Sans"/>
            </a:endParaRPr>
          </a:p>
          <a:p>
            <a:pPr marL="0" indent="0"/>
            <a:endParaRPr i="1">
              <a:latin typeface="Quattrocento Sans"/>
              <a:ea typeface="Quattrocento Sans"/>
              <a:cs typeface="Quattrocento Sans"/>
              <a:sym typeface="Quattrocento Sans"/>
            </a:endParaRPr>
          </a:p>
        </p:txBody>
      </p:sp>
      <p:sp>
        <p:nvSpPr>
          <p:cNvPr id="470" name="Google Shape;470;p12: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buSzPts val="1400"/>
            </a:pPr>
            <a:fld id="{00000000-1234-1234-1234-123412341234}" type="slidenum">
              <a:rPr lang="en-US"/>
              <a:pPr algn="r">
                <a:buSzPts val="1400"/>
              </a:pPr>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p1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8" name="Google Shape;478;p13: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r>
              <a:rPr lang="en-US" b="1">
                <a:latin typeface="Quattrocento Sans"/>
                <a:ea typeface="Quattrocento Sans"/>
                <a:cs typeface="Quattrocento Sans"/>
                <a:sym typeface="Quattrocento Sans"/>
              </a:rPr>
              <a:t>Required: (20 mins)</a:t>
            </a:r>
            <a:endParaRPr b="1">
              <a:latin typeface="Quattrocento Sans"/>
              <a:ea typeface="Quattrocento Sans"/>
              <a:cs typeface="Quattrocento Sans"/>
              <a:sym typeface="Quattrocento Sans"/>
            </a:endParaRPr>
          </a:p>
          <a:p>
            <a:pPr marL="0" indent="0"/>
            <a:r>
              <a:rPr lang="en-US">
                <a:latin typeface="Quattrocento Sans"/>
                <a:ea typeface="Quattrocento Sans"/>
                <a:cs typeface="Quattrocento Sans"/>
                <a:sym typeface="Quattrocento Sans"/>
              </a:rPr>
              <a:t>Student Growth Goal Rubric - </a:t>
            </a:r>
            <a:r>
              <a:rPr lang="en-US" u="sng">
                <a:solidFill>
                  <a:schemeClr val="hlink"/>
                </a:solidFill>
                <a:latin typeface="Quattrocento Sans"/>
                <a:ea typeface="Quattrocento Sans"/>
                <a:cs typeface="Quattrocento Sans"/>
                <a:sym typeface="Quattrocento Sans"/>
                <a:hlinkClick r:id="rId3"/>
              </a:rPr>
              <a:t>https://www.k12.wa.us/sites/default/files/public/tpep/studentgrowth/Student%20Growth%20-%2021-22%20Rubrics.pdf</a:t>
            </a:r>
            <a:endParaRPr>
              <a:latin typeface="Quattrocento Sans"/>
              <a:ea typeface="Quattrocento Sans"/>
              <a:cs typeface="Quattrocento Sans"/>
              <a:sym typeface="Quattrocento Sans"/>
            </a:endParaRPr>
          </a:p>
          <a:p>
            <a:pPr marL="0" indent="0"/>
            <a:endParaRPr>
              <a:latin typeface="Quattrocento Sans"/>
              <a:ea typeface="Quattrocento Sans"/>
              <a:cs typeface="Quattrocento Sans"/>
              <a:sym typeface="Quattrocento Sans"/>
            </a:endParaRPr>
          </a:p>
          <a:p>
            <a:pPr marL="0" indent="0"/>
            <a:r>
              <a:rPr lang="en-US" b="1">
                <a:latin typeface="Quattrocento Sans"/>
                <a:ea typeface="Quattrocento Sans"/>
                <a:cs typeface="Quattrocento Sans"/>
                <a:sym typeface="Quattrocento Sans"/>
              </a:rPr>
              <a:t>Critical Attributes Activity</a:t>
            </a:r>
            <a:r>
              <a:rPr lang="en-US">
                <a:latin typeface="Quattrocento Sans"/>
                <a:ea typeface="Quattrocento Sans"/>
                <a:cs typeface="Quattrocento Sans"/>
                <a:sym typeface="Quattrocento Sans"/>
              </a:rPr>
              <a:t> – Provide the first page of the rubric for participants to read and reflect on these questions: 8 minutes</a:t>
            </a:r>
            <a:endParaRPr>
              <a:latin typeface="Quattrocento Sans"/>
              <a:ea typeface="Quattrocento Sans"/>
              <a:cs typeface="Quattrocento Sans"/>
              <a:sym typeface="Quattrocento Sans"/>
            </a:endParaRPr>
          </a:p>
          <a:p>
            <a:pPr marL="174708" indent="-174708">
              <a:buFont typeface="Quattrocento Sans"/>
              <a:buChar char="•"/>
            </a:pPr>
            <a:r>
              <a:rPr lang="en-US">
                <a:latin typeface="Quattrocento Sans"/>
                <a:ea typeface="Quattrocento Sans"/>
                <a:cs typeface="Quattrocento Sans"/>
                <a:sym typeface="Quattrocento Sans"/>
              </a:rPr>
              <a:t>How do these critical attributes relate to student growth goals you have made in the past?  </a:t>
            </a:r>
            <a:endParaRPr>
              <a:latin typeface="Quattrocento Sans"/>
              <a:ea typeface="Quattrocento Sans"/>
              <a:cs typeface="Quattrocento Sans"/>
              <a:sym typeface="Quattrocento Sans"/>
            </a:endParaRPr>
          </a:p>
          <a:p>
            <a:pPr marL="174708" indent="-174708">
              <a:buFont typeface="Quattrocento Sans"/>
              <a:buChar char="•"/>
            </a:pPr>
            <a:r>
              <a:rPr lang="en-US">
                <a:latin typeface="Quattrocento Sans"/>
                <a:ea typeface="Quattrocento Sans"/>
                <a:cs typeface="Quattrocento Sans"/>
                <a:sym typeface="Quattrocento Sans"/>
              </a:rPr>
              <a:t>What adjustments would you have to make to student growth goals to incorporate the critical attributes?</a:t>
            </a:r>
            <a:endParaRPr>
              <a:latin typeface="Quattrocento Sans"/>
              <a:ea typeface="Quattrocento Sans"/>
              <a:cs typeface="Quattrocento Sans"/>
              <a:sym typeface="Quattrocento Sans"/>
            </a:endParaRPr>
          </a:p>
          <a:p>
            <a:pPr marL="0" indent="0"/>
            <a:endParaRPr>
              <a:latin typeface="Quattrocento Sans"/>
              <a:ea typeface="Quattrocento Sans"/>
              <a:cs typeface="Quattrocento Sans"/>
              <a:sym typeface="Quattrocento Sans"/>
            </a:endParaRPr>
          </a:p>
          <a:p>
            <a:pPr marL="0" indent="0"/>
            <a:r>
              <a:rPr lang="en-US">
                <a:latin typeface="Quattrocento Sans"/>
                <a:ea typeface="Quattrocento Sans"/>
                <a:cs typeface="Quattrocento Sans"/>
                <a:sym typeface="Quattrocento Sans"/>
              </a:rPr>
              <a:t>Provide time for participants to process with each other.  (Depending on the size of your group, you can have breakout rooms or whole group) 10 minutes</a:t>
            </a:r>
            <a:endParaRPr>
              <a:latin typeface="Quattrocento Sans"/>
              <a:ea typeface="Quattrocento Sans"/>
              <a:cs typeface="Quattrocento Sans"/>
              <a:sym typeface="Quattrocento Sans"/>
            </a:endParaRPr>
          </a:p>
          <a:p>
            <a:pPr marL="0" indent="0"/>
            <a:endParaRPr>
              <a:latin typeface="Quattrocento Sans"/>
              <a:ea typeface="Quattrocento Sans"/>
              <a:cs typeface="Quattrocento Sans"/>
              <a:sym typeface="Quattrocento Sans"/>
            </a:endParaRPr>
          </a:p>
          <a:p>
            <a:pPr marL="0" indent="0"/>
            <a:r>
              <a:rPr lang="en-US">
                <a:latin typeface="Quattrocento Sans"/>
                <a:ea typeface="Quattrocento Sans"/>
                <a:cs typeface="Quattrocento Sans"/>
                <a:sym typeface="Quattrocento Sans"/>
              </a:rPr>
              <a:t>Summarizing points: </a:t>
            </a:r>
            <a:r>
              <a:rPr lang="en-US" i="1">
                <a:latin typeface="Quattrocento Sans"/>
                <a:ea typeface="Quattrocento Sans"/>
                <a:cs typeface="Quattrocento Sans"/>
                <a:sym typeface="Quattrocento Sans"/>
              </a:rPr>
              <a:t>The revised SGGs emphasize learning, growth and reflection for both students and teachers. There is an increased expectation to know individual students and their cultural, academic, and social/emotional assets, and to personalize instruction using student “voice and choice” to promote growth in each and every student</a:t>
            </a:r>
            <a:r>
              <a:rPr lang="en-US">
                <a:latin typeface="Quattrocento Sans"/>
                <a:ea typeface="Quattrocento Sans"/>
                <a:cs typeface="Quattrocento Sans"/>
                <a:sym typeface="Quattrocento Sans"/>
              </a:rPr>
              <a:t>.  2 minutes</a:t>
            </a:r>
            <a:endParaRPr>
              <a:latin typeface="Quattrocento Sans"/>
              <a:ea typeface="Quattrocento Sans"/>
              <a:cs typeface="Quattrocento Sans"/>
              <a:sym typeface="Quattrocento Sans"/>
            </a:endParaRPr>
          </a:p>
          <a:p>
            <a:pPr marL="0" indent="0"/>
            <a:endParaRPr>
              <a:latin typeface="Quattrocento Sans"/>
              <a:ea typeface="Quattrocento Sans"/>
              <a:cs typeface="Quattrocento Sans"/>
              <a:sym typeface="Quattrocento Sans"/>
            </a:endParaRPr>
          </a:p>
          <a:p>
            <a:pPr marL="0" indent="0"/>
            <a:r>
              <a:rPr lang="en-US" b="1">
                <a:latin typeface="Quattrocento Sans"/>
                <a:ea typeface="Quattrocento Sans"/>
                <a:cs typeface="Quattrocento Sans"/>
                <a:sym typeface="Quattrocento Sans"/>
              </a:rPr>
              <a:t>For the next activity, please select either Slides 14 &amp; 15 – Mark’s videos or Slide 16:  Review the rubric activity.  </a:t>
            </a:r>
            <a:endParaRPr>
              <a:latin typeface="Quattrocento Sans"/>
              <a:ea typeface="Quattrocento Sans"/>
              <a:cs typeface="Quattrocento Sans"/>
              <a:sym typeface="Quattrocento Sans"/>
            </a:endParaRPr>
          </a:p>
          <a:p>
            <a:pPr marL="0" indent="0"/>
            <a:endParaRPr>
              <a:latin typeface="Quattrocento Sans"/>
              <a:ea typeface="Quattrocento Sans"/>
              <a:cs typeface="Quattrocento Sans"/>
              <a:sym typeface="Quattrocento San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p1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5" name="Google Shape;485;p14:notes"/>
          <p:cNvSpPr txBox="1">
            <a:spLocks noGrp="1"/>
          </p:cNvSpPr>
          <p:nvPr>
            <p:ph type="body" idx="1"/>
          </p:nvPr>
        </p:nvSpPr>
        <p:spPr>
          <a:xfrm>
            <a:off x="701040" y="4473893"/>
            <a:ext cx="5608320" cy="3660610"/>
          </a:xfrm>
          <a:prstGeom prst="rect">
            <a:avLst/>
          </a:prstGeom>
          <a:noFill/>
          <a:ln>
            <a:noFill/>
          </a:ln>
        </p:spPr>
        <p:txBody>
          <a:bodyPr spcFirstLastPara="1" wrap="square" lIns="93162" tIns="46568" rIns="93162" bIns="46568" anchor="t" anchorCtr="0">
            <a:noAutofit/>
          </a:bodyPr>
          <a:lstStyle/>
          <a:p>
            <a:pPr marL="0" indent="0">
              <a:buClr>
                <a:schemeClr val="dk1"/>
              </a:buClr>
            </a:pPr>
            <a:r>
              <a:rPr lang="en-US" b="1">
                <a:solidFill>
                  <a:srgbClr val="40403D"/>
                </a:solidFill>
                <a:latin typeface="Quattrocento Sans"/>
                <a:ea typeface="Quattrocento Sans"/>
                <a:cs typeface="Quattrocento Sans"/>
                <a:sym typeface="Quattrocento Sans"/>
              </a:rPr>
              <a:t>NOTE: Activity choice – show the videos on Slide 14 &amp; 15 (Choice 1) or use Slide 16 (Choice 2) to review the rubric. </a:t>
            </a:r>
            <a:endParaRPr b="1">
              <a:latin typeface="Quattrocento Sans"/>
            </a:endParaRPr>
          </a:p>
          <a:p>
            <a:pPr marL="0" indent="0"/>
            <a:r>
              <a:rPr lang="en-US" b="1">
                <a:latin typeface="Quattrocento Sans"/>
              </a:rPr>
              <a:t>Required Activity Choice 1</a:t>
            </a:r>
            <a:endParaRPr b="1">
              <a:latin typeface="Quattrocento Sans"/>
            </a:endParaRPr>
          </a:p>
          <a:p>
            <a:pPr marL="0" indent="0"/>
            <a:r>
              <a:rPr lang="en-US" u="sng">
                <a:solidFill>
                  <a:schemeClr val="hlink"/>
                </a:solidFill>
                <a:latin typeface="Quattrocento Sans"/>
                <a:ea typeface="Quattrocento Sans"/>
                <a:cs typeface="Quattrocento Sans"/>
                <a:sym typeface="Quattrocento Sans"/>
                <a:hlinkClick r:id="rId3"/>
              </a:rPr>
              <a:t>https://www.youtube.com/watch?v=D6v0JbUqgHw&amp;list=PLh0gvWB_9LuWPfBbvUe2NXrjL4j73QHGG&amp;index=2</a:t>
            </a:r>
            <a:r>
              <a:rPr lang="en-US">
                <a:latin typeface="Quattrocento Sans"/>
                <a:ea typeface="Quattrocento Sans"/>
                <a:cs typeface="Quattrocento Sans"/>
                <a:sym typeface="Quattrocento Sans"/>
              </a:rPr>
              <a:t> (15:44 minutes)</a:t>
            </a:r>
            <a:endParaRPr>
              <a:latin typeface="Quattrocento Sans"/>
              <a:ea typeface="Quattrocento Sans"/>
              <a:cs typeface="Quattrocento Sans"/>
              <a:sym typeface="Quattrocento Sans"/>
            </a:endParaRPr>
          </a:p>
          <a:p>
            <a:pPr marL="0" indent="0"/>
            <a:r>
              <a:rPr lang="en-US">
                <a:latin typeface="Quattrocento Sans"/>
                <a:ea typeface="Quattrocento Sans"/>
                <a:cs typeface="Quattrocento Sans"/>
                <a:sym typeface="Quattrocento Sans"/>
              </a:rPr>
              <a:t> </a:t>
            </a:r>
            <a:endParaRPr>
              <a:latin typeface="Quattrocento Sans"/>
              <a:ea typeface="Quattrocento Sans"/>
              <a:cs typeface="Quattrocento Sans"/>
              <a:sym typeface="Quattrocento Sans"/>
            </a:endParaRPr>
          </a:p>
        </p:txBody>
      </p:sp>
      <p:sp>
        <p:nvSpPr>
          <p:cNvPr id="486" name="Google Shape;486;p14:notes"/>
          <p:cNvSpPr txBox="1">
            <a:spLocks noGrp="1"/>
          </p:cNvSpPr>
          <p:nvPr>
            <p:ph type="sldNum" idx="12"/>
          </p:nvPr>
        </p:nvSpPr>
        <p:spPr>
          <a:xfrm>
            <a:off x="3970938" y="8829967"/>
            <a:ext cx="3037840" cy="466345"/>
          </a:xfrm>
          <a:prstGeom prst="rect">
            <a:avLst/>
          </a:prstGeom>
          <a:noFill/>
          <a:ln>
            <a:noFill/>
          </a:ln>
        </p:spPr>
        <p:txBody>
          <a:bodyPr spcFirstLastPara="1" wrap="square" lIns="93162" tIns="46568" rIns="93162" bIns="46568" anchor="b" anchorCtr="0">
            <a:noAutofit/>
          </a:bodyPr>
          <a:lstStyle/>
          <a:p>
            <a:pPr algn="r">
              <a:buSzPts val="1400"/>
            </a:pPr>
            <a:fld id="{00000000-1234-1234-1234-123412341234}" type="slidenum">
              <a:rPr lang="en-US"/>
              <a:pPr algn="r">
                <a:buSzPts val="1400"/>
              </a:pPr>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p1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3" name="Google Shape;493;p15:notes"/>
          <p:cNvSpPr txBox="1">
            <a:spLocks noGrp="1"/>
          </p:cNvSpPr>
          <p:nvPr>
            <p:ph type="body" idx="1"/>
          </p:nvPr>
        </p:nvSpPr>
        <p:spPr>
          <a:xfrm>
            <a:off x="701040" y="4473893"/>
            <a:ext cx="5608320" cy="3660610"/>
          </a:xfrm>
          <a:prstGeom prst="rect">
            <a:avLst/>
          </a:prstGeom>
          <a:noFill/>
          <a:ln>
            <a:noFill/>
          </a:ln>
        </p:spPr>
        <p:txBody>
          <a:bodyPr spcFirstLastPara="1" wrap="square" lIns="93162" tIns="46568" rIns="93162" bIns="46568" anchor="t" anchorCtr="0">
            <a:noAutofit/>
          </a:bodyPr>
          <a:lstStyle/>
          <a:p>
            <a:pPr marL="0" indent="0"/>
            <a:r>
              <a:rPr lang="en-US" b="1">
                <a:latin typeface="Quattrocento Sans"/>
              </a:rPr>
              <a:t>Required Activity Choice 1</a:t>
            </a:r>
            <a:endParaRPr b="1">
              <a:latin typeface="Quattrocento Sans"/>
            </a:endParaRPr>
          </a:p>
          <a:p>
            <a:pPr marL="0" indent="0">
              <a:lnSpc>
                <a:spcPct val="115000"/>
              </a:lnSpc>
              <a:buSzPts val="1100"/>
            </a:pPr>
            <a:r>
              <a:rPr lang="en-US" u="sng">
                <a:solidFill>
                  <a:schemeClr val="hlink"/>
                </a:solidFill>
                <a:latin typeface="Quattrocento Sans"/>
                <a:ea typeface="Quattrocento Sans"/>
                <a:cs typeface="Quattrocento Sans"/>
                <a:sym typeface="Quattrocento Sans"/>
                <a:hlinkClick r:id="rId3"/>
              </a:rPr>
              <a:t>https://www.youtube.com/watch?v=j5x6Fqxhh4w&amp;list=PLh0gvWB_9LuWPfBbvUe2NXrjL4j73QHGG&amp;index=3 </a:t>
            </a:r>
            <a:r>
              <a:rPr lang="en-US">
                <a:latin typeface="Quattrocento Sans"/>
                <a:ea typeface="Quattrocento Sans"/>
                <a:cs typeface="Quattrocento Sans"/>
                <a:sym typeface="Quattrocento Sans"/>
              </a:rPr>
              <a:t>(10:07 minutes)</a:t>
            </a:r>
            <a:endParaRPr>
              <a:latin typeface="Quattrocento Sans"/>
              <a:ea typeface="Quattrocento Sans"/>
              <a:cs typeface="Quattrocento Sans"/>
              <a:sym typeface="Quattrocento Sans"/>
            </a:endParaRPr>
          </a:p>
          <a:p>
            <a:pPr marL="0" indent="0"/>
            <a:r>
              <a:rPr lang="en-US">
                <a:latin typeface="Quattrocento Sans"/>
                <a:ea typeface="Quattrocento Sans"/>
                <a:cs typeface="Quattrocento Sans"/>
                <a:sym typeface="Quattrocento Sans"/>
              </a:rPr>
              <a:t>After watching both videos, in groups, discuss: (10 minutes)</a:t>
            </a:r>
            <a:endParaRPr>
              <a:latin typeface="Quattrocento Sans"/>
              <a:ea typeface="Quattrocento Sans"/>
              <a:cs typeface="Quattrocento Sans"/>
              <a:sym typeface="Quattrocento Sans"/>
            </a:endParaRPr>
          </a:p>
          <a:p>
            <a:pPr marL="0" indent="0">
              <a:lnSpc>
                <a:spcPct val="90000"/>
              </a:lnSpc>
              <a:spcBef>
                <a:spcPts val="1019"/>
              </a:spcBef>
              <a:buClr>
                <a:schemeClr val="dk1"/>
              </a:buClr>
              <a:buSzPts val="2200"/>
            </a:pPr>
            <a:r>
              <a:rPr lang="en-US" i="1">
                <a:latin typeface="Quattrocento Sans"/>
                <a:ea typeface="Quattrocento Sans"/>
                <a:cs typeface="Quattrocento Sans"/>
                <a:sym typeface="Quattrocento Sans"/>
              </a:rPr>
              <a:t>In the proficient column what stands out to you about the changes in terms of</a:t>
            </a:r>
            <a:r>
              <a:rPr lang="en-US">
                <a:latin typeface="Quattrocento Sans"/>
                <a:ea typeface="Quattrocento Sans"/>
                <a:cs typeface="Quattrocento Sans"/>
                <a:sym typeface="Quattrocento Sans"/>
              </a:rPr>
              <a:t>:</a:t>
            </a:r>
            <a:endParaRPr>
              <a:latin typeface="Quattrocento Sans"/>
              <a:ea typeface="Quattrocento Sans"/>
              <a:cs typeface="Quattrocento Sans"/>
              <a:sym typeface="Quattrocento Sans"/>
            </a:endParaRPr>
          </a:p>
          <a:p>
            <a:pPr marL="465887" indent="-310591">
              <a:lnSpc>
                <a:spcPct val="90000"/>
              </a:lnSpc>
              <a:spcBef>
                <a:spcPts val="1019"/>
              </a:spcBef>
              <a:buSzPts val="1200"/>
              <a:buFont typeface="Quattrocento Sans"/>
              <a:buChar char="●"/>
            </a:pPr>
            <a:r>
              <a:rPr lang="en-US" i="1">
                <a:latin typeface="Quattrocento Sans"/>
                <a:ea typeface="Quattrocento Sans"/>
                <a:cs typeface="Quattrocento Sans"/>
                <a:sym typeface="Quattrocento Sans"/>
              </a:rPr>
              <a:t>Opportunities?</a:t>
            </a:r>
            <a:endParaRPr i="1">
              <a:latin typeface="Quattrocento Sans"/>
              <a:ea typeface="Quattrocento Sans"/>
              <a:cs typeface="Quattrocento Sans"/>
              <a:sym typeface="Quattrocento Sans"/>
            </a:endParaRPr>
          </a:p>
          <a:p>
            <a:pPr marL="465887" indent="-310591">
              <a:lnSpc>
                <a:spcPct val="90000"/>
              </a:lnSpc>
              <a:buSzPts val="1200"/>
              <a:buFont typeface="Quattrocento Sans"/>
              <a:buChar char="●"/>
            </a:pPr>
            <a:r>
              <a:rPr lang="en-US" i="1">
                <a:latin typeface="Quattrocento Sans"/>
                <a:ea typeface="Quattrocento Sans"/>
                <a:cs typeface="Quattrocento Sans"/>
                <a:sym typeface="Quattrocento Sans"/>
              </a:rPr>
              <a:t>Challenges?</a:t>
            </a:r>
            <a:endParaRPr i="1">
              <a:latin typeface="Quattrocento Sans"/>
              <a:ea typeface="Quattrocento Sans"/>
              <a:cs typeface="Quattrocento Sans"/>
              <a:sym typeface="Quattrocento Sans"/>
            </a:endParaRPr>
          </a:p>
          <a:p>
            <a:pPr marL="0" indent="0"/>
            <a:endParaRPr>
              <a:latin typeface="Quattrocento Sans"/>
              <a:ea typeface="Quattrocento Sans"/>
              <a:cs typeface="Quattrocento Sans"/>
              <a:sym typeface="Quattrocento Sans"/>
            </a:endParaRPr>
          </a:p>
        </p:txBody>
      </p:sp>
      <p:sp>
        <p:nvSpPr>
          <p:cNvPr id="494" name="Google Shape;494;p15:notes"/>
          <p:cNvSpPr txBox="1">
            <a:spLocks noGrp="1"/>
          </p:cNvSpPr>
          <p:nvPr>
            <p:ph type="sldNum" idx="12"/>
          </p:nvPr>
        </p:nvSpPr>
        <p:spPr>
          <a:xfrm>
            <a:off x="3970938" y="8829967"/>
            <a:ext cx="3037840" cy="466345"/>
          </a:xfrm>
          <a:prstGeom prst="rect">
            <a:avLst/>
          </a:prstGeom>
          <a:noFill/>
          <a:ln>
            <a:noFill/>
          </a:ln>
        </p:spPr>
        <p:txBody>
          <a:bodyPr spcFirstLastPara="1" wrap="square" lIns="93162" tIns="46568" rIns="93162" bIns="46568" anchor="b" anchorCtr="0">
            <a:noAutofit/>
          </a:bodyPr>
          <a:lstStyle/>
          <a:p>
            <a:pPr algn="r">
              <a:buSzPts val="1400"/>
            </a:pPr>
            <a:fld id="{00000000-1234-1234-1234-123412341234}" type="slidenum">
              <a:rPr lang="en-US"/>
              <a:pPr algn="r">
                <a:buSzPts val="1400"/>
              </a:pPr>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p1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1" name="Google Shape;501;p16: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r>
              <a:rPr lang="en-US" b="1">
                <a:latin typeface="Quattrocento Sans"/>
                <a:ea typeface="Quattrocento Sans"/>
                <a:cs typeface="Quattrocento Sans"/>
                <a:sym typeface="Quattrocento Sans"/>
              </a:rPr>
              <a:t>Required Activity Choice #2 </a:t>
            </a:r>
            <a:r>
              <a:rPr lang="en-US">
                <a:latin typeface="Quattrocento Sans"/>
                <a:ea typeface="Quattrocento Sans"/>
                <a:cs typeface="Quattrocento Sans"/>
                <a:sym typeface="Quattrocento Sans"/>
              </a:rPr>
              <a:t>(25 mins)</a:t>
            </a:r>
            <a:endParaRPr>
              <a:latin typeface="Quattrocento Sans"/>
              <a:ea typeface="Quattrocento Sans"/>
              <a:cs typeface="Quattrocento Sans"/>
              <a:sym typeface="Quattrocento Sans"/>
            </a:endParaRPr>
          </a:p>
          <a:p>
            <a:pPr marL="174708" indent="-174708">
              <a:buFont typeface="Arial" panose="020B0604020202020204" pitchFamily="34" charset="0"/>
              <a:buChar char="•"/>
            </a:pPr>
            <a:r>
              <a:rPr lang="en-US">
                <a:latin typeface="Quattrocento Sans"/>
                <a:ea typeface="Quattrocento Sans"/>
                <a:cs typeface="Quattrocento Sans"/>
                <a:sym typeface="Quattrocento Sans"/>
              </a:rPr>
              <a:t>Time to read the new rubrics (10 mins) -drop </a:t>
            </a:r>
            <a:r>
              <a:rPr lang="en-US" b="1">
                <a:latin typeface="Quattrocento Sans"/>
                <a:ea typeface="Quattrocento Sans"/>
                <a:cs typeface="Quattrocento Sans"/>
                <a:sym typeface="Quattrocento Sans"/>
              </a:rPr>
              <a:t>questions</a:t>
            </a:r>
            <a:r>
              <a:rPr lang="en-US">
                <a:latin typeface="Quattrocento Sans"/>
                <a:ea typeface="Quattrocento Sans"/>
                <a:cs typeface="Quattrocento Sans"/>
                <a:sym typeface="Quattrocento Sans"/>
              </a:rPr>
              <a:t> into the chat if virtual</a:t>
            </a:r>
            <a:endParaRPr>
              <a:latin typeface="Quattrocento Sans"/>
              <a:ea typeface="Quattrocento Sans"/>
              <a:cs typeface="Quattrocento Sans"/>
              <a:sym typeface="Quattrocento Sans"/>
            </a:endParaRPr>
          </a:p>
          <a:p>
            <a:pPr marL="174708" indent="-174708">
              <a:buFont typeface="Arial" panose="020B0604020202020204" pitchFamily="34" charset="0"/>
              <a:buChar char="•"/>
            </a:pPr>
            <a:r>
              <a:rPr lang="en-US">
                <a:latin typeface="Quattrocento Sans"/>
                <a:ea typeface="Quattrocento Sans"/>
                <a:cs typeface="Quattrocento Sans"/>
                <a:sym typeface="Quattrocento Sans"/>
              </a:rPr>
              <a:t>Breakout: (10 mins) to discuss these changes</a:t>
            </a:r>
            <a:endParaRPr>
              <a:latin typeface="Quattrocento Sans"/>
              <a:ea typeface="Quattrocento Sans"/>
              <a:cs typeface="Quattrocento Sans"/>
              <a:sym typeface="Quattrocento Sans"/>
            </a:endParaRPr>
          </a:p>
          <a:p>
            <a:pPr marL="174708" indent="-174708">
              <a:buFont typeface="Arial" panose="020B0604020202020204" pitchFamily="34" charset="0"/>
              <a:buChar char="•"/>
            </a:pPr>
            <a:r>
              <a:rPr lang="en-US">
                <a:latin typeface="Quattrocento Sans"/>
                <a:ea typeface="Quattrocento Sans"/>
                <a:cs typeface="Quattrocento Sans"/>
                <a:sym typeface="Quattrocento Sans"/>
              </a:rPr>
              <a:t>Whole group debrief (5 mins)</a:t>
            </a:r>
            <a:endParaRPr>
              <a:latin typeface="Quattrocento Sans"/>
              <a:ea typeface="Quattrocento Sans"/>
              <a:cs typeface="Quattrocento Sans"/>
              <a:sym typeface="Quattrocento Sans"/>
            </a:endParaRPr>
          </a:p>
          <a:p>
            <a:pPr marL="0" indent="0"/>
            <a:endParaRPr>
              <a:latin typeface="Quattrocento Sans"/>
              <a:ea typeface="Quattrocento Sans"/>
              <a:cs typeface="Quattrocento Sans"/>
              <a:sym typeface="Quattrocento Sans"/>
            </a:endParaRPr>
          </a:p>
          <a:p>
            <a:pPr marL="0" indent="0"/>
            <a:endParaRPr>
              <a:latin typeface="Quattrocento Sans"/>
              <a:ea typeface="Quattrocento Sans"/>
              <a:cs typeface="Quattrocento Sans"/>
              <a:sym typeface="Quattrocento Sans"/>
            </a:endParaRPr>
          </a:p>
          <a:p>
            <a:pPr marL="0" indent="0"/>
            <a:endParaRPr>
              <a:latin typeface="Quattrocento Sans"/>
              <a:ea typeface="Quattrocento Sans"/>
              <a:cs typeface="Quattrocento Sans"/>
              <a:sym typeface="Quattrocento Sans"/>
            </a:endParaRPr>
          </a:p>
          <a:p>
            <a:pPr marL="0" indent="0"/>
            <a:endParaRPr u="sng">
              <a:solidFill>
                <a:schemeClr val="hlink"/>
              </a:solidFill>
              <a:latin typeface="Quattrocento Sans"/>
              <a:ea typeface="Quattrocento Sans"/>
              <a:cs typeface="Quattrocento Sans"/>
              <a:sym typeface="Quattrocento Sans"/>
              <a:hlinkClick r:id="rId3"/>
            </a:endParaRPr>
          </a:p>
          <a:p>
            <a:pPr marL="0" indent="0"/>
            <a:endParaRPr u="sng">
              <a:solidFill>
                <a:schemeClr val="hlink"/>
              </a:solidFill>
              <a:latin typeface="Quattrocento Sans"/>
              <a:ea typeface="Quattrocento Sans"/>
              <a:cs typeface="Quattrocento Sans"/>
              <a:sym typeface="Quattrocento Sans"/>
              <a:hlinkClick r:id="rId3"/>
            </a:endParaRPr>
          </a:p>
          <a:p>
            <a:pPr marL="0" indent="0"/>
            <a:endParaRPr u="sng">
              <a:solidFill>
                <a:schemeClr val="hlink"/>
              </a:solidFill>
              <a:latin typeface="Quattrocento Sans"/>
              <a:ea typeface="Quattrocento Sans"/>
              <a:cs typeface="Quattrocento Sans"/>
              <a:sym typeface="Quattrocento Sans"/>
              <a:hlinkClick r:id="rId3"/>
            </a:endParaRPr>
          </a:p>
          <a:p>
            <a:pPr marL="0" indent="0"/>
            <a:endParaRPr>
              <a:latin typeface="Quattrocento Sans"/>
              <a:ea typeface="Quattrocento Sans"/>
              <a:cs typeface="Quattrocento Sans"/>
              <a:sym typeface="Quattrocento Sans"/>
            </a:endParaRPr>
          </a:p>
          <a:p>
            <a:pPr marL="0" indent="0"/>
            <a:endParaRPr>
              <a:latin typeface="Quattrocento Sans"/>
              <a:ea typeface="Quattrocento Sans"/>
              <a:cs typeface="Quattrocento Sans"/>
              <a:sym typeface="Quattrocento Sans"/>
            </a:endParaRPr>
          </a:p>
          <a:p>
            <a:pPr marL="0" indent="0"/>
            <a:endParaRPr/>
          </a:p>
        </p:txBody>
      </p:sp>
      <p:sp>
        <p:nvSpPr>
          <p:cNvPr id="502" name="Google Shape;502;p16: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buSzPts val="1400"/>
            </a:pPr>
            <a:fld id="{00000000-1234-1234-1234-123412341234}" type="slidenum">
              <a:rPr lang="en-US"/>
              <a:pPr algn="r">
                <a:buSzPts val="1400"/>
              </a:pPr>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p1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1" name="Google Shape;511;p17: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r>
              <a:rPr lang="en-US" b="1">
                <a:latin typeface="Quattrocento Sans"/>
                <a:ea typeface="Quattrocento Sans"/>
                <a:cs typeface="Quattrocento Sans"/>
                <a:sym typeface="Quattrocento Sans"/>
              </a:rPr>
              <a:t>Required: 25 mins</a:t>
            </a:r>
            <a:endParaRPr b="1">
              <a:latin typeface="Quattrocento Sans"/>
              <a:ea typeface="Quattrocento Sans"/>
              <a:cs typeface="Quattrocento Sans"/>
              <a:sym typeface="Quattrocento Sans"/>
            </a:endParaRPr>
          </a:p>
          <a:p>
            <a:pPr marL="0" indent="0"/>
            <a:r>
              <a:rPr lang="en-US">
                <a:latin typeface="Quattrocento Sans"/>
                <a:ea typeface="Quattrocento Sans"/>
                <a:cs typeface="Quattrocento Sans"/>
                <a:sym typeface="Quattrocento Sans"/>
              </a:rPr>
              <a:t>15 mins: Time to read the linked document (Guidance for the revised SGG rubrics) and then reflect on the compass points.  </a:t>
            </a:r>
            <a:r>
              <a:rPr lang="en-US" u="sng">
                <a:solidFill>
                  <a:schemeClr val="hlink"/>
                </a:solidFill>
                <a:latin typeface="Quattrocento Sans"/>
                <a:ea typeface="Quattrocento Sans"/>
                <a:cs typeface="Quattrocento Sans"/>
                <a:sym typeface="Quattrocento Sans"/>
                <a:hlinkClick r:id="rId3"/>
              </a:rPr>
              <a:t>https://www.k12.wa.us/sites/default/files/public/tpep/studentgrowth/Student%20Growth%20-%20General%20Guidance%20-%2011.16.21.pdf</a:t>
            </a:r>
            <a:endParaRPr>
              <a:latin typeface="Quattrocento Sans"/>
              <a:ea typeface="Quattrocento Sans"/>
              <a:cs typeface="Quattrocento Sans"/>
              <a:sym typeface="Quattrocento Sans"/>
            </a:endParaRPr>
          </a:p>
          <a:p>
            <a:pPr marL="0" indent="0"/>
            <a:endParaRPr>
              <a:latin typeface="Quattrocento Sans"/>
              <a:ea typeface="Quattrocento Sans"/>
              <a:cs typeface="Quattrocento Sans"/>
              <a:sym typeface="Quattrocento Sans"/>
            </a:endParaRPr>
          </a:p>
          <a:p>
            <a:pPr marL="0" indent="0"/>
            <a:r>
              <a:rPr lang="en-US">
                <a:latin typeface="Quattrocento Sans"/>
                <a:ea typeface="Quattrocento Sans"/>
                <a:cs typeface="Quattrocento Sans"/>
                <a:sym typeface="Quattrocento Sans"/>
              </a:rPr>
              <a:t>Breakout: (10 mins) - be ready to share</a:t>
            </a:r>
            <a:endParaRPr>
              <a:latin typeface="Quattrocento Sans"/>
              <a:ea typeface="Quattrocento Sans"/>
              <a:cs typeface="Quattrocento Sans"/>
              <a:sym typeface="Quattrocento Sans"/>
            </a:endParaRPr>
          </a:p>
          <a:p>
            <a:pPr marL="0" indent="0"/>
            <a:endParaRPr>
              <a:latin typeface="Quattrocento Sans"/>
              <a:ea typeface="Quattrocento Sans"/>
              <a:cs typeface="Quattrocento Sans"/>
              <a:sym typeface="Quattrocento Sans"/>
            </a:endParaRPr>
          </a:p>
          <a:p>
            <a:pPr marL="0" indent="0"/>
            <a:endParaRPr/>
          </a:p>
          <a:p>
            <a:pPr marL="0" indent="0"/>
            <a:endParaRPr/>
          </a:p>
        </p:txBody>
      </p:sp>
      <p:sp>
        <p:nvSpPr>
          <p:cNvPr id="512" name="Google Shape;512;p17: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buSzPts val="1400"/>
            </a:pPr>
            <a:fld id="{00000000-1234-1234-1234-123412341234}" type="slidenum">
              <a:rPr lang="en-US"/>
              <a:pPr algn="r">
                <a:buSzPts val="1400"/>
              </a:pPr>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p1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0" name="Google Shape;520;p18: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r>
              <a:rPr lang="en-US" b="1">
                <a:latin typeface="Quattrocento Sans"/>
                <a:ea typeface="Quattrocento Sans"/>
                <a:cs typeface="Quattrocento Sans"/>
                <a:sym typeface="Quattrocento Sans"/>
              </a:rPr>
              <a:t>Optional Extension Activity: 25 mins</a:t>
            </a:r>
            <a:endParaRPr b="1">
              <a:latin typeface="Quattrocento Sans"/>
              <a:ea typeface="Quattrocento Sans"/>
              <a:cs typeface="Quattrocento Sans"/>
              <a:sym typeface="Quattrocento Sans"/>
            </a:endParaRPr>
          </a:p>
          <a:p>
            <a:pPr marL="0" indent="0"/>
            <a:r>
              <a:rPr lang="en-US" b="1">
                <a:latin typeface="Quattrocento Sans"/>
                <a:ea typeface="Quattrocento Sans"/>
                <a:cs typeface="Quattrocento Sans"/>
                <a:sym typeface="Quattrocento Sans"/>
              </a:rPr>
              <a:t>Slides 18 &amp; 19</a:t>
            </a:r>
            <a:endParaRPr b="1">
              <a:latin typeface="Quattrocento Sans"/>
              <a:ea typeface="Quattrocento Sans"/>
              <a:cs typeface="Quattrocento Sans"/>
              <a:sym typeface="Quattrocento Sans"/>
            </a:endParaRPr>
          </a:p>
          <a:p>
            <a:pPr marL="465887" indent="-232943"/>
            <a:r>
              <a:rPr lang="en-US" u="sng">
                <a:solidFill>
                  <a:schemeClr val="hlink"/>
                </a:solidFill>
                <a:latin typeface="Quattrocento Sans"/>
                <a:ea typeface="Quattrocento Sans"/>
                <a:cs typeface="Quattrocento Sans"/>
                <a:sym typeface="Quattrocento Sans"/>
                <a:hlinkClick r:id="rId3"/>
              </a:rPr>
              <a:t>https://www.k12.wa.us/sites/default/files/public/tpep/studentgrowth/Student%20Growth%20-%20Vignettes_2122.pdf</a:t>
            </a:r>
            <a:endParaRPr>
              <a:latin typeface="Quattrocento Sans"/>
              <a:ea typeface="Quattrocento Sans"/>
              <a:cs typeface="Quattrocento Sans"/>
              <a:sym typeface="Quattrocento Sans"/>
            </a:endParaRPr>
          </a:p>
          <a:p>
            <a:pPr marL="465887" indent="-232943"/>
            <a:endParaRPr>
              <a:latin typeface="Quattrocento Sans"/>
            </a:endParaRPr>
          </a:p>
          <a:p>
            <a:pPr marL="174708" indent="-174708">
              <a:buFont typeface="Arial" panose="020B0604020202020204" pitchFamily="34" charset="0"/>
              <a:buChar char="•"/>
            </a:pPr>
            <a:r>
              <a:rPr lang="en-US">
                <a:latin typeface="Quattrocento Sans"/>
                <a:ea typeface="Quattrocento Sans"/>
                <a:cs typeface="Quattrocento Sans"/>
                <a:sym typeface="Quattrocento Sans"/>
              </a:rPr>
              <a:t>Read vignette – 5-8 minutes</a:t>
            </a:r>
            <a:endParaRPr>
              <a:latin typeface="Quattrocento Sans"/>
              <a:ea typeface="Quattrocento Sans"/>
              <a:cs typeface="Quattrocento Sans"/>
              <a:sym typeface="Quattrocento Sans"/>
            </a:endParaRPr>
          </a:p>
          <a:p>
            <a:pPr marL="174708" indent="-174708">
              <a:buFont typeface="Arial" panose="020B0604020202020204" pitchFamily="34" charset="0"/>
              <a:buChar char="•"/>
            </a:pPr>
            <a:r>
              <a:rPr lang="en-US">
                <a:latin typeface="Quattrocento Sans"/>
                <a:ea typeface="Quattrocento Sans"/>
                <a:cs typeface="Quattrocento Sans"/>
                <a:sym typeface="Quattrocento Sans"/>
              </a:rPr>
              <a:t>Discuss in breakout rooms – 10-12 minutes;  Slide 20 lists discussion questions</a:t>
            </a:r>
            <a:endParaRPr>
              <a:latin typeface="Quattrocento Sans"/>
              <a:ea typeface="Quattrocento Sans"/>
              <a:cs typeface="Quattrocento Sans"/>
              <a:sym typeface="Quattrocento Sans"/>
            </a:endParaRPr>
          </a:p>
          <a:p>
            <a:pPr marL="174708" indent="-174708">
              <a:buFont typeface="Arial" panose="020B0604020202020204" pitchFamily="34" charset="0"/>
              <a:buChar char="•"/>
            </a:pPr>
            <a:r>
              <a:rPr lang="en-US">
                <a:latin typeface="Quattrocento Sans"/>
                <a:ea typeface="Quattrocento Sans"/>
                <a:cs typeface="Quattrocento Sans"/>
                <a:sym typeface="Quattrocento Sans"/>
              </a:rPr>
              <a:t>Whole group share out 5 minutes </a:t>
            </a:r>
            <a:endParaRPr>
              <a:latin typeface="Quattrocento Sans"/>
              <a:ea typeface="Quattrocento Sans"/>
              <a:cs typeface="Quattrocento Sans"/>
              <a:sym typeface="Quattrocento Sans"/>
            </a:endParaRPr>
          </a:p>
        </p:txBody>
      </p:sp>
      <p:sp>
        <p:nvSpPr>
          <p:cNvPr id="521" name="Google Shape;521;p18: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buSzPts val="1200"/>
            </a:pPr>
            <a:fld id="{00000000-1234-1234-1234-123412341234}" type="slidenum">
              <a:rPr lang="en-US" sz="1200">
                <a:solidFill>
                  <a:schemeClr val="dk1"/>
                </a:solidFill>
                <a:latin typeface="Calibri"/>
                <a:ea typeface="Calibri"/>
                <a:cs typeface="Calibri"/>
                <a:sym typeface="Calibri"/>
              </a:rPr>
              <a:pPr algn="r">
                <a:buSzPts val="1200"/>
              </a:pPr>
              <a:t>18</a:t>
            </a:fld>
            <a:endParaRPr sz="1200">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p1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9" name="Google Shape;529;p19: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465887" indent="-232943"/>
            <a:r>
              <a:rPr lang="en-US" b="1">
                <a:latin typeface="Quattrocento Sans"/>
              </a:rPr>
              <a:t>Optional Extension Activity: Questions for Slide 18</a:t>
            </a:r>
          </a:p>
          <a:p>
            <a:pPr marL="465887" indent="-232943"/>
            <a:endParaRPr lang="en-US" b="1">
              <a:latin typeface="Quattrocento Sans"/>
            </a:endParaRPr>
          </a:p>
          <a:p>
            <a:pPr marL="465887" indent="-232943"/>
            <a:r>
              <a:rPr lang="en-US" b="0">
                <a:latin typeface="Quattrocento Sans"/>
              </a:rPr>
              <a:t>Feel free to amend the questions as needed.</a:t>
            </a:r>
            <a:endParaRPr b="0">
              <a:latin typeface="Quattrocento Sans"/>
            </a:endParaRPr>
          </a:p>
        </p:txBody>
      </p:sp>
      <p:sp>
        <p:nvSpPr>
          <p:cNvPr id="530" name="Google Shape;530;p19: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buSzPts val="1200"/>
            </a:pPr>
            <a:fld id="{00000000-1234-1234-1234-123412341234}" type="slidenum">
              <a:rPr lang="en-US" sz="1200">
                <a:solidFill>
                  <a:schemeClr val="dk1"/>
                </a:solidFill>
                <a:latin typeface="Calibri"/>
                <a:ea typeface="Calibri"/>
                <a:cs typeface="Calibri"/>
                <a:sym typeface="Calibri"/>
              </a:rPr>
              <a:pPr algn="r">
                <a:buSzPts val="1200"/>
              </a:pPr>
              <a:t>19</a:t>
            </a:fld>
            <a:endParaRPr sz="1200">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fbaa5fade8_0_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0" name="Google Shape;370;gfbaa5fade8_0_0:notes"/>
          <p:cNvSpPr txBox="1">
            <a:spLocks noGrp="1"/>
          </p:cNvSpPr>
          <p:nvPr>
            <p:ph type="body" idx="1"/>
          </p:nvPr>
        </p:nvSpPr>
        <p:spPr>
          <a:xfrm>
            <a:off x="701040" y="4473893"/>
            <a:ext cx="5608320" cy="3660610"/>
          </a:xfrm>
          <a:prstGeom prst="rect">
            <a:avLst/>
          </a:prstGeom>
          <a:noFill/>
          <a:ln>
            <a:noFill/>
          </a:ln>
        </p:spPr>
        <p:txBody>
          <a:bodyPr spcFirstLastPara="1" wrap="square" lIns="93162" tIns="46568" rIns="93162" bIns="46568" anchor="t" anchorCtr="0">
            <a:noAutofit/>
          </a:bodyPr>
          <a:lstStyle/>
          <a:p>
            <a:pPr marL="465887" indent="-232943"/>
            <a:r>
              <a:rPr lang="en-US" b="1">
                <a:latin typeface="Quattrocento Sans"/>
                <a:ea typeface="Quattrocento Sans"/>
                <a:cs typeface="Quattrocento Sans"/>
                <a:sym typeface="Quattrocento Sans"/>
              </a:rPr>
              <a:t>Facilitator Notes:</a:t>
            </a:r>
            <a:endParaRPr b="1">
              <a:latin typeface="Quattrocento Sans"/>
              <a:ea typeface="Quattrocento Sans"/>
              <a:cs typeface="Quattrocento Sans"/>
              <a:sym typeface="Quattrocento Sans"/>
            </a:endParaRPr>
          </a:p>
          <a:p>
            <a:pPr marL="465887" indent="-232943"/>
            <a:r>
              <a:rPr lang="en-US">
                <a:latin typeface="Quattrocento Sans"/>
                <a:ea typeface="Quattrocento Sans"/>
                <a:cs typeface="Quattrocento Sans"/>
                <a:sym typeface="Quattrocento Sans"/>
              </a:rPr>
              <a:t>We have outlined the activities in this modules with time stamps so that you can review the sections within time frames that work for your staff.  </a:t>
            </a:r>
            <a:endParaRPr>
              <a:latin typeface="Quattrocento Sans"/>
              <a:ea typeface="Quattrocento Sans"/>
              <a:cs typeface="Quattrocento Sans"/>
              <a:sym typeface="Quattrocento Sans"/>
            </a:endParaRPr>
          </a:p>
          <a:p>
            <a:pPr marL="465887" indent="-232943"/>
            <a:r>
              <a:rPr lang="en-US">
                <a:latin typeface="Quattrocento Sans"/>
                <a:ea typeface="Quattrocento Sans"/>
                <a:cs typeface="Quattrocento Sans"/>
                <a:sym typeface="Quattrocento Sans"/>
              </a:rPr>
              <a:t>The activities are labeled with required, required with choice and optional.  This module can be broken up over several sessions.  For example, if your staff meeting is 30 minutes you could do the </a:t>
            </a:r>
            <a:r>
              <a:rPr lang="en-US" i="1">
                <a:latin typeface="Quattrocento Sans"/>
                <a:ea typeface="Quattrocento Sans"/>
                <a:cs typeface="Quattrocento Sans"/>
                <a:sym typeface="Quattrocento Sans"/>
              </a:rPr>
              <a:t>Introduction &amp; Why this Why now?.  </a:t>
            </a:r>
            <a:r>
              <a:rPr lang="en-US">
                <a:latin typeface="Quattrocento Sans"/>
                <a:ea typeface="Quattrocento Sans"/>
                <a:cs typeface="Quattrocento Sans"/>
                <a:sym typeface="Quattrocento Sans"/>
              </a:rPr>
              <a:t>In another 30 minutes, Critical Attributes.  Another 30 minutes, Rubric Review.  </a:t>
            </a:r>
            <a:r>
              <a:rPr lang="en-US" err="1">
                <a:latin typeface="Quattrocento Sans"/>
                <a:ea typeface="Quattrocento Sans"/>
                <a:cs typeface="Quattrocento Sans"/>
                <a:sym typeface="Quattrocento Sans"/>
              </a:rPr>
              <a:t>Etc</a:t>
            </a:r>
            <a:r>
              <a:rPr lang="en-US">
                <a:latin typeface="Quattrocento Sans"/>
                <a:ea typeface="Quattrocento Sans"/>
                <a:cs typeface="Quattrocento Sans"/>
                <a:sym typeface="Quattrocento Sans"/>
              </a:rPr>
              <a:t>…</a:t>
            </a:r>
            <a:endParaRPr>
              <a:latin typeface="Quattrocento Sans"/>
              <a:ea typeface="Quattrocento Sans"/>
              <a:cs typeface="Quattrocento Sans"/>
              <a:sym typeface="Quattrocento Sans"/>
            </a:endParaRPr>
          </a:p>
          <a:p>
            <a:pPr marL="465887" indent="-232943"/>
            <a:endParaRPr lang="en-US">
              <a:solidFill>
                <a:srgbClr val="FF0000"/>
              </a:solidFill>
              <a:latin typeface="Quattrocento Sans"/>
              <a:ea typeface="Quattrocento Sans"/>
              <a:cs typeface="Quattrocento Sans"/>
              <a:sym typeface="Quattrocento Sans"/>
            </a:endParaRPr>
          </a:p>
          <a:p>
            <a:pPr marL="465887" indent="-232943"/>
            <a:r>
              <a:rPr lang="en-US">
                <a:solidFill>
                  <a:schemeClr val="tx1"/>
                </a:solidFill>
                <a:latin typeface="Quattrocento Sans"/>
                <a:ea typeface="Quattrocento Sans"/>
                <a:cs typeface="Quattrocento Sans"/>
                <a:sym typeface="Quattrocento Sans"/>
              </a:rPr>
              <a:t>Another option is to have some work done asynchronous prior to meeting times in order to reduce time for the modules.  For example, reading the vignettes and/or video viewing could be done ahead of time.  </a:t>
            </a:r>
            <a:endParaRPr>
              <a:solidFill>
                <a:schemeClr val="tx1"/>
              </a:solidFill>
              <a:latin typeface="Quattrocento Sans"/>
              <a:ea typeface="Quattrocento Sans"/>
              <a:cs typeface="Quattrocento Sans"/>
              <a:sym typeface="Quattrocento Sans"/>
            </a:endParaRPr>
          </a:p>
          <a:p>
            <a:pPr marL="465887" indent="-232943"/>
            <a:r>
              <a:rPr lang="en-US">
                <a:latin typeface="Quattrocento Sans"/>
                <a:ea typeface="Quattrocento Sans"/>
                <a:cs typeface="Quattrocento Sans"/>
                <a:sym typeface="Quattrocento Sans"/>
              </a:rPr>
              <a:t>  </a:t>
            </a:r>
            <a:endParaRPr>
              <a:latin typeface="Quattrocento Sans"/>
              <a:ea typeface="Quattrocento Sans"/>
              <a:cs typeface="Quattrocento Sans"/>
              <a:sym typeface="Quattrocento Sans"/>
            </a:endParaRPr>
          </a:p>
        </p:txBody>
      </p:sp>
      <p:sp>
        <p:nvSpPr>
          <p:cNvPr id="371" name="Google Shape;371;gfbaa5fade8_0_0:notes"/>
          <p:cNvSpPr txBox="1">
            <a:spLocks noGrp="1"/>
          </p:cNvSpPr>
          <p:nvPr>
            <p:ph type="sldNum" idx="12"/>
          </p:nvPr>
        </p:nvSpPr>
        <p:spPr>
          <a:xfrm>
            <a:off x="3970938" y="8829967"/>
            <a:ext cx="3037840" cy="466345"/>
          </a:xfrm>
          <a:prstGeom prst="rect">
            <a:avLst/>
          </a:prstGeom>
          <a:noFill/>
          <a:ln>
            <a:noFill/>
          </a:ln>
        </p:spPr>
        <p:txBody>
          <a:bodyPr spcFirstLastPara="1" wrap="square" lIns="93162" tIns="46568" rIns="93162" bIns="46568" anchor="b" anchorCtr="0">
            <a:noAutofit/>
          </a:bodyPr>
          <a:lstStyle/>
          <a:p>
            <a:pPr algn="r">
              <a:buSzPts val="1200"/>
            </a:pPr>
            <a:fld id="{00000000-1234-1234-1234-123412341234}" type="slidenum">
              <a:rPr lang="en-US" sz="1200">
                <a:solidFill>
                  <a:schemeClr val="dk1"/>
                </a:solidFill>
                <a:latin typeface="Calibri"/>
                <a:ea typeface="Calibri"/>
                <a:cs typeface="Calibri"/>
                <a:sym typeface="Calibri"/>
              </a:rPr>
              <a:pPr algn="r">
                <a:buSzPts val="1200"/>
              </a:pPr>
              <a:t>2</a:t>
            </a:fld>
            <a:endParaRPr sz="1200">
              <a:solidFill>
                <a:schemeClr val="dk1"/>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p21: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r>
              <a:rPr lang="en-US" b="1">
                <a:latin typeface="Quattrocento Sans"/>
              </a:rPr>
              <a:t>Closure: 5 mins </a:t>
            </a:r>
            <a:r>
              <a:rPr lang="en-US">
                <a:latin typeface="Quattrocento Sans"/>
              </a:rPr>
              <a:t>–</a:t>
            </a:r>
          </a:p>
          <a:p>
            <a:pPr marL="174708" indent="-174708">
              <a:buFont typeface="Arial" panose="020B0604020202020204" pitchFamily="34" charset="0"/>
              <a:buChar char="•"/>
            </a:pPr>
            <a:r>
              <a:rPr lang="en-US">
                <a:latin typeface="Quattrocento Sans"/>
              </a:rPr>
              <a:t>Use the final 5 minutes as an opportunity to collect questions and feedback and to share links and contact information.</a:t>
            </a:r>
          </a:p>
          <a:p>
            <a:pPr marL="174708" indent="-174708">
              <a:buFont typeface="Arial" panose="020B0604020202020204" pitchFamily="34" charset="0"/>
              <a:buChar char="•"/>
            </a:pPr>
            <a:r>
              <a:rPr lang="en-US">
                <a:latin typeface="Quattrocento Sans"/>
              </a:rPr>
              <a:t>Feel free to add resources available in your region/district or school as well as contact names/information for the appropriate personnel.</a:t>
            </a:r>
          </a:p>
          <a:p>
            <a:pPr marL="0" indent="0"/>
            <a:endParaRPr>
              <a:latin typeface="Quattrocento Sans"/>
            </a:endParaRPr>
          </a:p>
          <a:p>
            <a:pPr marL="0" indent="0"/>
            <a:r>
              <a:rPr lang="en-US">
                <a:latin typeface="Quattrocento Sans"/>
              </a:rPr>
              <a:t>If helpful, please feel free to share the </a:t>
            </a:r>
            <a:r>
              <a:rPr lang="en-US" err="1">
                <a:latin typeface="Quattrocento Sans"/>
              </a:rPr>
              <a:t>url</a:t>
            </a:r>
            <a:r>
              <a:rPr lang="en-US">
                <a:latin typeface="Quattrocento Sans"/>
              </a:rPr>
              <a:t> for the TPEP </a:t>
            </a:r>
            <a:r>
              <a:rPr lang="en-US" err="1">
                <a:latin typeface="Quattrocento Sans"/>
              </a:rPr>
              <a:t>website</a:t>
            </a:r>
            <a:r>
              <a:rPr lang="en-US">
                <a:latin typeface="Quattrocento Sans"/>
              </a:rPr>
              <a:t>: </a:t>
            </a:r>
            <a:r>
              <a:rPr lang="en-US" u="sng">
                <a:solidFill>
                  <a:schemeClr val="hlink"/>
                </a:solidFill>
                <a:latin typeface="Quattrocento Sans"/>
                <a:hlinkClick r:id="rId3"/>
              </a:rPr>
              <a:t>https://www.k12.wa.us/educator-support/teacherprincipal-evaluation-program</a:t>
            </a:r>
            <a:endParaRPr>
              <a:latin typeface="Quattrocento Sans"/>
            </a:endParaRPr>
          </a:p>
          <a:p>
            <a:pPr marL="0" indent="0"/>
            <a:endParaRPr>
              <a:latin typeface="Quattrocento Sans"/>
            </a:endParaRPr>
          </a:p>
          <a:p>
            <a:pPr marL="0" indent="0"/>
            <a:r>
              <a:rPr lang="en-US">
                <a:latin typeface="Quattrocento Sans"/>
              </a:rPr>
              <a:t>And the direct link to the Student Growth Goals page: </a:t>
            </a:r>
            <a:r>
              <a:rPr lang="en-US" u="sng">
                <a:solidFill>
                  <a:schemeClr val="hlink"/>
                </a:solidFill>
                <a:latin typeface="Quattrocento Sans"/>
                <a:hlinkClick r:id="rId4"/>
              </a:rPr>
              <a:t>https://www.k12.wa.us/educator-support/teacherprincipal-evaluation-program/frameworks-and-student-growth/student-growth</a:t>
            </a:r>
            <a:endParaRPr>
              <a:latin typeface="Quattrocento Sans"/>
            </a:endParaRPr>
          </a:p>
          <a:p>
            <a:pPr marL="0" indent="0"/>
            <a:endParaRPr>
              <a:latin typeface="Quattrocento Sans"/>
            </a:endParaRPr>
          </a:p>
          <a:p>
            <a:pPr marL="0" indent="0"/>
            <a:endParaRPr>
              <a:latin typeface="Quattrocento Sans"/>
            </a:endParaRPr>
          </a:p>
          <a:p>
            <a:pPr marL="0" indent="0"/>
            <a:r>
              <a:rPr lang="en-US">
                <a:latin typeface="Quattrocento Sans"/>
              </a:rPr>
              <a:t>And contact information for Sue Anderson, Director in the Educator Effectiveness Office: </a:t>
            </a:r>
            <a:r>
              <a:rPr lang="en-US" u="sng">
                <a:solidFill>
                  <a:schemeClr val="hlink"/>
                </a:solidFill>
                <a:latin typeface="Quattrocento Sans"/>
                <a:hlinkClick r:id="rId5"/>
              </a:rPr>
              <a:t>Sue.Anderson@k12.wa.us</a:t>
            </a:r>
            <a:r>
              <a:rPr lang="en-US">
                <a:latin typeface="Quattrocento Sans"/>
              </a:rPr>
              <a:t>  and Katie Taylor, Associate Director in the Educator Effectiveness Office: </a:t>
            </a:r>
            <a:r>
              <a:rPr lang="en-US" u="sng">
                <a:solidFill>
                  <a:schemeClr val="hlink"/>
                </a:solidFill>
                <a:latin typeface="Quattrocento Sans"/>
                <a:hlinkClick r:id="rId6"/>
              </a:rPr>
              <a:t>Katie.Taylor@k12.wa.us</a:t>
            </a:r>
            <a:endParaRPr>
              <a:latin typeface="Quattrocento Sans"/>
            </a:endParaRPr>
          </a:p>
          <a:p>
            <a:pPr marL="0" indent="0"/>
            <a:endParaRPr/>
          </a:p>
          <a:p>
            <a:pPr marL="0" indent="0"/>
            <a:endParaRPr/>
          </a:p>
        </p:txBody>
      </p:sp>
      <p:sp>
        <p:nvSpPr>
          <p:cNvPr id="537" name="Google Shape;537;p2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1057138c8e0_3_7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8" name="Google Shape;378;g1057138c8e0_3_74: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r>
              <a:rPr lang="en-US" b="1">
                <a:latin typeface="Quattrocento Sans"/>
                <a:ea typeface="Quattrocento Sans"/>
                <a:cs typeface="Quattrocento Sans"/>
                <a:sym typeface="Quattrocento Sans"/>
              </a:rPr>
              <a:t>IMPORTANT FACILITATION NOTE:</a:t>
            </a:r>
            <a:endParaRPr>
              <a:latin typeface="Quattrocento Sans"/>
            </a:endParaRPr>
          </a:p>
          <a:p>
            <a:pPr marL="0" indent="0"/>
            <a:endParaRPr>
              <a:latin typeface="Quattrocento Sans"/>
              <a:ea typeface="Quattrocento Sans"/>
              <a:cs typeface="Quattrocento Sans"/>
              <a:sym typeface="Quattrocento Sans"/>
            </a:endParaRPr>
          </a:p>
          <a:p>
            <a:pPr marL="0" indent="0"/>
            <a:r>
              <a:rPr lang="en-US">
                <a:latin typeface="Quattrocento Sans"/>
                <a:ea typeface="Quattrocento Sans"/>
                <a:cs typeface="Quattrocento Sans"/>
                <a:sym typeface="Quattrocento Sans"/>
              </a:rPr>
              <a:t>Providing a land acknowledgement is an opportunity to educate as well as to demonstrate honor and respect. It is offered with the goal of making the learning community a safe an inclusive space for all. The development of a land acknowledgement should be done in consultation and collaboration with local tribal communities. </a:t>
            </a:r>
            <a:endParaRPr>
              <a:latin typeface="Quattrocento Sans"/>
            </a:endParaRPr>
          </a:p>
          <a:p>
            <a:pPr marL="0" indent="0"/>
            <a:endParaRPr>
              <a:latin typeface="Quattrocento Sans"/>
              <a:ea typeface="Quattrocento Sans"/>
              <a:cs typeface="Quattrocento Sans"/>
              <a:sym typeface="Quattrocento Sans"/>
            </a:endParaRPr>
          </a:p>
          <a:p>
            <a:pPr marL="0" indent="0"/>
            <a:r>
              <a:rPr lang="en-US" b="1">
                <a:latin typeface="Quattrocento Sans"/>
                <a:ea typeface="Quattrocento Sans"/>
                <a:cs typeface="Quattrocento Sans"/>
                <a:sym typeface="Quattrocento Sans"/>
              </a:rPr>
              <a:t>Please consult with your sponsoring organization or district about the established practice before including an acknowledgement in your delivery of this or any module.</a:t>
            </a:r>
            <a:endParaRPr b="1">
              <a:latin typeface="Quattrocento Sans"/>
            </a:endParaRPr>
          </a:p>
          <a:p>
            <a:pPr marL="0" indent="0"/>
            <a:endParaRPr b="1">
              <a:latin typeface="Quattrocento Sans"/>
              <a:ea typeface="Quattrocento Sans"/>
              <a:cs typeface="Quattrocento Sans"/>
              <a:sym typeface="Quattrocento Sans"/>
            </a:endParaRPr>
          </a:p>
          <a:p>
            <a:pPr marL="0" indent="0"/>
            <a:r>
              <a:rPr lang="en-US">
                <a:latin typeface="Quattrocento Sans"/>
                <a:ea typeface="Quattrocento Sans"/>
                <a:cs typeface="Quattrocento Sans"/>
                <a:sym typeface="Quattrocento Sans"/>
              </a:rPr>
              <a:t>For your reference, here are some Land Acknowledgement resources:</a:t>
            </a:r>
            <a:endParaRPr>
              <a:latin typeface="Quattrocento Sans"/>
            </a:endParaRPr>
          </a:p>
          <a:p>
            <a:pPr marL="0" indent="0"/>
            <a:endParaRPr>
              <a:latin typeface="Quattrocento Sans"/>
              <a:ea typeface="Quattrocento Sans"/>
              <a:cs typeface="Quattrocento Sans"/>
              <a:sym typeface="Quattrocento Sans"/>
            </a:endParaRPr>
          </a:p>
          <a:p>
            <a:pPr marL="0" indent="0"/>
            <a:r>
              <a:rPr lang="en-US">
                <a:latin typeface="Quattrocento Sans"/>
                <a:ea typeface="Quattrocento Sans"/>
                <a:cs typeface="Quattrocento Sans"/>
                <a:sym typeface="Quattrocento Sans"/>
              </a:rPr>
              <a:t>Text: 855-917-5263 with your </a:t>
            </a:r>
            <a:r>
              <a:rPr lang="en-US" err="1">
                <a:latin typeface="Quattrocento Sans"/>
                <a:ea typeface="Quattrocento Sans"/>
                <a:cs typeface="Quattrocento Sans"/>
                <a:sym typeface="Quattrocento Sans"/>
              </a:rPr>
              <a:t>zipcode</a:t>
            </a:r>
            <a:r>
              <a:rPr lang="en-US">
                <a:latin typeface="Quattrocento Sans"/>
                <a:ea typeface="Quattrocento Sans"/>
                <a:cs typeface="Quattrocento Sans"/>
                <a:sym typeface="Quattrocento Sans"/>
              </a:rPr>
              <a:t> OR</a:t>
            </a:r>
            <a:endParaRPr>
              <a:latin typeface="Quattrocento Sans"/>
              <a:ea typeface="Quattrocento Sans"/>
              <a:cs typeface="Quattrocento Sans"/>
              <a:sym typeface="Quattrocento Sans"/>
            </a:endParaRPr>
          </a:p>
          <a:p>
            <a:pPr marL="0" indent="0"/>
            <a:r>
              <a:rPr lang="en-US" u="sng">
                <a:solidFill>
                  <a:schemeClr val="hlink"/>
                </a:solidFill>
                <a:latin typeface="Quattrocento Sans"/>
                <a:ea typeface="Quattrocento Sans"/>
                <a:cs typeface="Quattrocento Sans"/>
                <a:sym typeface="Quattrocento Sans"/>
                <a:hlinkClick r:id="rId3"/>
              </a:rPr>
              <a:t>Native-Land.ca | Our home on native land</a:t>
            </a:r>
            <a:endParaRPr u="sng">
              <a:solidFill>
                <a:schemeClr val="hlink"/>
              </a:solidFill>
              <a:latin typeface="Quattrocento Sans"/>
              <a:ea typeface="Quattrocento Sans"/>
              <a:cs typeface="Quattrocento Sans"/>
              <a:sym typeface="Quattrocento Sans"/>
            </a:endParaRPr>
          </a:p>
          <a:p>
            <a:pPr marL="0" indent="0"/>
            <a:endParaRPr u="sng">
              <a:solidFill>
                <a:schemeClr val="hlink"/>
              </a:solidFill>
              <a:latin typeface="Quattrocento Sans"/>
              <a:ea typeface="Quattrocento Sans"/>
              <a:cs typeface="Quattrocento Sans"/>
              <a:sym typeface="Quattrocento Sans"/>
            </a:endParaRPr>
          </a:p>
          <a:p>
            <a:pPr marL="0" indent="0"/>
            <a:r>
              <a:rPr lang="en-US" u="sng">
                <a:solidFill>
                  <a:schemeClr val="hlink"/>
                </a:solidFill>
                <a:latin typeface="Quattrocento Sans"/>
                <a:ea typeface="Quattrocento Sans"/>
                <a:cs typeface="Quattrocento Sans"/>
                <a:sym typeface="Quattrocento Sans"/>
              </a:rPr>
              <a:t>OSPI’s Office of Native Education: https://www.k12.wa.us/student-success/access-opportunity-education/native-education</a:t>
            </a:r>
            <a:endParaRPr u="sng">
              <a:solidFill>
                <a:schemeClr val="hlink"/>
              </a:solidFill>
              <a:latin typeface="Quattrocento Sans"/>
              <a:ea typeface="Quattrocento Sans"/>
              <a:cs typeface="Quattrocento Sans"/>
              <a:sym typeface="Quattrocento Sans"/>
            </a:endParaRPr>
          </a:p>
          <a:p>
            <a:pPr marL="0" indent="0"/>
            <a:endParaRPr u="sng">
              <a:solidFill>
                <a:schemeClr val="hlink"/>
              </a:solidFill>
              <a:latin typeface="Quattrocento Sans"/>
              <a:ea typeface="Quattrocento Sans"/>
              <a:cs typeface="Quattrocento Sans"/>
              <a:sym typeface="Quattrocento Sans"/>
            </a:endParaRPr>
          </a:p>
          <a:p>
            <a:pPr marL="0" indent="0"/>
            <a:endParaRPr b="1">
              <a:latin typeface="Quattrocento Sans"/>
              <a:ea typeface="Quattrocento Sans"/>
              <a:cs typeface="Quattrocento Sans"/>
              <a:sym typeface="Quattrocento Sans"/>
            </a:endParaRPr>
          </a:p>
          <a:p>
            <a:pPr marL="0" indent="0"/>
            <a:r>
              <a:rPr lang="en-US" b="1" i="1">
                <a:latin typeface="Quattrocento Sans"/>
                <a:ea typeface="Quattrocento Sans"/>
                <a:cs typeface="Quattrocento Sans"/>
                <a:sym typeface="Quattrocento Sans"/>
              </a:rPr>
              <a:t>Example - I am coming to you from the sacred lands of the Spokane Confederated Tribes. </a:t>
            </a:r>
            <a:r>
              <a:rPr lang="en-US" i="1">
                <a:latin typeface="Quattrocento Sans"/>
                <a:ea typeface="Quattrocento Sans"/>
                <a:cs typeface="Quattrocento Sans"/>
                <a:sym typeface="Quattrocento Sans"/>
              </a:rPr>
              <a:t>  Acknowledgment is but a first step. </a:t>
            </a:r>
            <a:endParaRPr i="1">
              <a:latin typeface="Quattrocento Sans"/>
              <a:ea typeface="Quattrocento Sans"/>
              <a:cs typeface="Quattrocento Sans"/>
              <a:sym typeface="Quattrocento Sans"/>
            </a:endParaRPr>
          </a:p>
          <a:p>
            <a:pPr marL="0" indent="0"/>
            <a:r>
              <a:rPr lang="en-US" i="1">
                <a:latin typeface="Quattrocento Sans"/>
                <a:ea typeface="Quattrocento Sans"/>
                <a:cs typeface="Quattrocento Sans"/>
                <a:sym typeface="Quattrocento Sans"/>
              </a:rPr>
              <a:t>It does not stand in for relationship and action but can begin to point toward deeper possibilities for decolonizing relationships with people and place.</a:t>
            </a:r>
            <a:endParaRPr i="1">
              <a:latin typeface="Quattrocento Sans"/>
              <a:ea typeface="Quattrocento Sans"/>
              <a:cs typeface="Quattrocento Sans"/>
              <a:sym typeface="Quattrocento Sans"/>
            </a:endParaRPr>
          </a:p>
          <a:p>
            <a:pPr marL="0" indent="0"/>
            <a:endParaRPr b="1">
              <a:latin typeface="Quattrocento Sans"/>
              <a:ea typeface="Quattrocento Sans"/>
              <a:cs typeface="Quattrocento Sans"/>
              <a:sym typeface="Quattrocento Sans"/>
            </a:endParaRPr>
          </a:p>
        </p:txBody>
      </p:sp>
      <p:sp>
        <p:nvSpPr>
          <p:cNvPr id="379" name="Google Shape;379;g1057138c8e0_3_74: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buSzPts val="1400"/>
            </a:pPr>
            <a:fld id="{00000000-1234-1234-1234-123412341234}" type="slidenum">
              <a:rPr lang="en-US"/>
              <a:pPr algn="r">
                <a:buSzPts val="1400"/>
              </a:pPr>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6" name="Google Shape;386;p4: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r>
              <a:rPr lang="en-US" b="1">
                <a:solidFill>
                  <a:srgbClr val="000000"/>
                </a:solidFill>
                <a:latin typeface="Quattrocento Sans"/>
                <a:ea typeface="Quattrocento Sans"/>
                <a:cs typeface="Quattrocento Sans"/>
                <a:sym typeface="Quattrocento Sans"/>
              </a:rPr>
              <a:t>Possible talking point:</a:t>
            </a:r>
            <a:endParaRPr b="1">
              <a:latin typeface="Quattrocento Sans"/>
              <a:ea typeface="Quattrocento Sans"/>
              <a:cs typeface="Quattrocento Sans"/>
              <a:sym typeface="Quattrocento Sans"/>
            </a:endParaRPr>
          </a:p>
          <a:p>
            <a:pPr marL="0" indent="0"/>
            <a:r>
              <a:rPr lang="en-US" i="1">
                <a:solidFill>
                  <a:srgbClr val="000000"/>
                </a:solidFill>
                <a:latin typeface="Quattrocento Sans"/>
                <a:ea typeface="Quattrocento Sans"/>
                <a:cs typeface="Quattrocento Sans"/>
                <a:sym typeface="Quattrocento Sans"/>
              </a:rPr>
              <a:t>I would like to share OSPI’s vision, mission, value statement and equity statement since it is this mission that compels us to consider how we engage our students in the fall given that the return to learning looks different than it has in any of our lifetimes. We recognize that our students, our colleagues, ourselves are still processing the impact of the last 18 months. In many ways, this is a perfect opportunity to recenter our work on the equity revisit and reflect upon how many of the ways we ‘do school’ might benefit from some revision. </a:t>
            </a:r>
          </a:p>
          <a:p>
            <a:pPr marL="0" indent="0"/>
            <a:endParaRPr lang="en-US">
              <a:solidFill>
                <a:srgbClr val="000000"/>
              </a:solidFill>
              <a:latin typeface="Quattrocento Sans"/>
              <a:ea typeface="Quattrocento Sans"/>
              <a:cs typeface="Quattrocento Sans"/>
              <a:sym typeface="Quattrocento Sans"/>
            </a:endParaRPr>
          </a:p>
          <a:p>
            <a:pPr marL="0" indent="0"/>
            <a:r>
              <a:rPr lang="en-US">
                <a:solidFill>
                  <a:srgbClr val="000000"/>
                </a:solidFill>
                <a:latin typeface="Quattrocento Sans"/>
                <a:ea typeface="Quattrocento Sans"/>
                <a:cs typeface="Quattrocento Sans"/>
                <a:sym typeface="Quattrocento Sans"/>
              </a:rPr>
              <a:t>An alternative to using this slide could be replacing it with the participants’ school or district vision, mission or value statement.</a:t>
            </a:r>
          </a:p>
          <a:p>
            <a:pPr marL="0" indent="0"/>
            <a:endParaRPr lang="en-US">
              <a:solidFill>
                <a:srgbClr val="000000"/>
              </a:solidFill>
              <a:latin typeface="Quattrocento Sans"/>
              <a:ea typeface="Quattrocento Sans"/>
              <a:cs typeface="Quattrocento Sans"/>
              <a:sym typeface="Quattrocento Sans"/>
            </a:endParaRPr>
          </a:p>
          <a:p>
            <a:pPr marL="0" indent="0"/>
            <a:r>
              <a:rPr lang="en-US" b="1">
                <a:solidFill>
                  <a:srgbClr val="000000"/>
                </a:solidFill>
                <a:latin typeface="Quattrocento Sans"/>
                <a:ea typeface="Quattrocento Sans"/>
                <a:cs typeface="Quattrocento Sans"/>
                <a:sym typeface="Quattrocento Sans"/>
              </a:rPr>
              <a:t>Beginning summer/fall 2022: </a:t>
            </a:r>
            <a:r>
              <a:rPr lang="en-US">
                <a:solidFill>
                  <a:srgbClr val="000000"/>
                </a:solidFill>
                <a:latin typeface="Quattrocento Sans"/>
                <a:ea typeface="Quattrocento Sans"/>
                <a:cs typeface="Quattrocento Sans"/>
                <a:sym typeface="Quattrocento Sans"/>
              </a:rPr>
              <a:t>Consider adding “</a:t>
            </a:r>
            <a:r>
              <a:rPr lang="en-US" i="1">
                <a:solidFill>
                  <a:srgbClr val="000000"/>
                </a:solidFill>
                <a:latin typeface="Quattrocento Sans"/>
                <a:ea typeface="Quattrocento Sans"/>
                <a:cs typeface="Quattrocento Sans"/>
                <a:sym typeface="Quattrocento Sans"/>
              </a:rPr>
              <a:t>Given all that we’ve experienced in the past two years, how might we reconsider and re-envision some of the ways we ‘do school’ to even more deeply focus on equity and engagement?”</a:t>
            </a:r>
            <a:endParaRPr lang="en-US" i="1">
              <a:solidFill>
                <a:srgbClr val="000000"/>
              </a:solidFill>
              <a:latin typeface="Quattrocento Sans"/>
              <a:ea typeface="Quattrocento Sans"/>
              <a:cs typeface="Quattrocento Sans"/>
            </a:endParaRPr>
          </a:p>
          <a:p>
            <a:pPr marL="0" indent="0"/>
            <a:endParaRPr lang="en-US" sz="600">
              <a:latin typeface="Quattrocento Sans"/>
              <a:ea typeface="Quattrocento Sans"/>
              <a:cs typeface="Quattrocento Sans"/>
            </a:endParaRPr>
          </a:p>
          <a:p>
            <a:pPr marL="0" indent="0"/>
            <a:endParaRPr lang="en-US" sz="600">
              <a:latin typeface="Quattrocento Sans"/>
              <a:ea typeface="Quattrocento Sans"/>
              <a:cs typeface="Quattrocento Sans"/>
            </a:endParaRPr>
          </a:p>
        </p:txBody>
      </p:sp>
      <p:sp>
        <p:nvSpPr>
          <p:cNvPr id="387" name="Google Shape;387;p4: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buSzPts val="1400"/>
            </a:pPr>
            <a:fld id="{00000000-1234-1234-1234-123412341234}" type="slidenum">
              <a:rPr lang="en-US"/>
              <a:pPr algn="r">
                <a:buSzPts val="1400"/>
              </a:pPr>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9" name="Google Shape;399;p5: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r>
              <a:rPr lang="en-US" b="1" i="0" dirty="0">
                <a:latin typeface="Quattrocento Sans"/>
                <a:ea typeface="Quattrocento Sans"/>
                <a:cs typeface="Quattrocento Sans"/>
                <a:sym typeface="Quattrocento Sans"/>
              </a:rPr>
              <a:t>Possible talking point:</a:t>
            </a:r>
            <a:r>
              <a:rPr lang="en-US" b="1" dirty="0">
                <a:latin typeface="Quattrocento Sans"/>
                <a:ea typeface="Quattrocento Sans"/>
                <a:cs typeface="Quattrocento Sans"/>
                <a:sym typeface="Quattrocento Sans"/>
              </a:rPr>
              <a:t> </a:t>
            </a:r>
          </a:p>
          <a:p>
            <a:pPr marL="0" indent="0"/>
            <a:r>
              <a:rPr lang="en-US" i="1" dirty="0">
                <a:latin typeface="Quattrocento Sans"/>
                <a:ea typeface="Quattrocento Sans"/>
                <a:cs typeface="Quattrocento Sans"/>
                <a:sym typeface="Quattrocento Sans"/>
              </a:rPr>
              <a:t>I invite you to identify connections between OSPI’s equity statement and the equity work in your district and to drop some of those connections into the chat.</a:t>
            </a:r>
            <a:endParaRPr i="1" dirty="0">
              <a:latin typeface="Quattrocento Sans"/>
              <a:ea typeface="Quattrocento Sans"/>
              <a:cs typeface="Quattrocento Sans"/>
              <a:sym typeface="Quattrocento Sans"/>
            </a:endParaRPr>
          </a:p>
          <a:p>
            <a:pPr marL="0" indent="0"/>
            <a:endParaRPr lang="en-US" i="1" dirty="0">
              <a:latin typeface="Quattrocento Sans"/>
              <a:ea typeface="Quattrocento Sans"/>
              <a:cs typeface="Quattrocento Sans"/>
              <a:sym typeface="Quattrocento Sans"/>
            </a:endParaRPr>
          </a:p>
          <a:p>
            <a:pPr marL="0" indent="0"/>
            <a:r>
              <a:rPr lang="en-US" i="1" dirty="0">
                <a:sym typeface="Quattrocento Sans"/>
              </a:rPr>
              <a:t>The commitment to the first and second bullets led to the revision of the Student Growth Goals that we are here with you today to share and explore. The goal is that these changes better capture this aspect of TPEP in the daily work of educators, while providing opportunities to revisit and deepen the work in the service of equitable outcomes for all of our students.</a:t>
            </a:r>
            <a:endParaRPr lang="en-US" dirty="0"/>
          </a:p>
        </p:txBody>
      </p:sp>
      <p:sp>
        <p:nvSpPr>
          <p:cNvPr id="400" name="Google Shape;400;p5: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buSzPts val="1400"/>
            </a:pPr>
            <a:fld id="{00000000-1234-1234-1234-123412341234}" type="slidenum">
              <a:rPr lang="en-US"/>
              <a:pPr algn="r">
                <a:buSzPts val="1400"/>
              </a:pPr>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8" name="Google Shape;408;p6: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r>
              <a:rPr lang="en-US">
                <a:latin typeface="Quattrocento Sans"/>
                <a:ea typeface="Quattrocento Sans"/>
                <a:cs typeface="Quattrocento Sans"/>
                <a:sym typeface="Quattrocento Sans"/>
              </a:rPr>
              <a:t>Learning Targets-review with participants.</a:t>
            </a:r>
          </a:p>
          <a:p>
            <a:pPr marL="0" indent="0"/>
            <a:endParaRPr lang="en-US">
              <a:latin typeface="Quattrocento Sans"/>
              <a:ea typeface="Quattrocento Sans"/>
              <a:cs typeface="Quattrocento Sans"/>
              <a:sym typeface="Quattrocento Sans"/>
            </a:endParaRPr>
          </a:p>
          <a:p>
            <a:pPr marL="0" indent="0"/>
            <a:r>
              <a:rPr lang="en-US">
                <a:latin typeface="Quattrocento Sans"/>
                <a:ea typeface="Quattrocento Sans"/>
                <a:cs typeface="Quattrocento Sans"/>
                <a:sym typeface="Quattrocento Sans"/>
              </a:rPr>
              <a:t>Facilitators are welcome to use strategies of their choosing to further engage participants in the learning targets.</a:t>
            </a:r>
            <a:endParaRPr>
              <a:latin typeface="Quattrocento Sans"/>
              <a:ea typeface="Quattrocento Sans"/>
              <a:cs typeface="Quattrocento Sans"/>
              <a:sym typeface="Quattrocento Sans"/>
            </a:endParaRPr>
          </a:p>
        </p:txBody>
      </p:sp>
      <p:sp>
        <p:nvSpPr>
          <p:cNvPr id="409" name="Google Shape;409;p6: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buSzPts val="1400"/>
            </a:pPr>
            <a:fld id="{00000000-1234-1234-1234-123412341234}" type="slidenum">
              <a:rPr lang="en-US"/>
              <a:pPr algn="r">
                <a:buSzPts val="1400"/>
              </a:pPr>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102534ca197_0_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 name="Google Shape;417;g102534ca197_0_0: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pPr marL="0" indent="0"/>
            <a:r>
              <a:rPr lang="en-US">
                <a:latin typeface="Quattrocento Sans"/>
                <a:ea typeface="Quattrocento Sans"/>
                <a:cs typeface="Quattrocento Sans"/>
                <a:sym typeface="Quattrocento Sans"/>
              </a:rPr>
              <a:t>Use this slide to articulate any expectations, agreements or norms that align with your community.  </a:t>
            </a:r>
          </a:p>
          <a:p>
            <a:pPr marL="0" indent="0"/>
            <a:endParaRPr lang="en-US">
              <a:latin typeface="Quattrocento Sans"/>
              <a:ea typeface="Quattrocento Sans"/>
              <a:cs typeface="Quattrocento Sans"/>
              <a:sym typeface="Quattrocento Sans"/>
            </a:endParaRPr>
          </a:p>
          <a:p>
            <a:pPr marL="0" indent="0"/>
            <a:r>
              <a:rPr lang="en-US">
                <a:latin typeface="Quattrocento Sans"/>
                <a:ea typeface="Quattrocento Sans"/>
                <a:cs typeface="Quattrocento Sans"/>
                <a:sym typeface="Quattrocento Sans"/>
              </a:rPr>
              <a:t>.</a:t>
            </a:r>
            <a:endParaRPr>
              <a:latin typeface="Quattrocento Sans"/>
              <a:ea typeface="Quattrocento Sans"/>
              <a:cs typeface="Quattrocento Sans"/>
              <a:sym typeface="Quattrocento Sans"/>
            </a:endParaRPr>
          </a:p>
        </p:txBody>
      </p:sp>
      <p:sp>
        <p:nvSpPr>
          <p:cNvPr id="418" name="Google Shape;418;g102534ca197_0_0:notes"/>
          <p:cNvSpPr txBox="1">
            <a:spLocks noGrp="1"/>
          </p:cNvSpPr>
          <p:nvPr>
            <p:ph type="sldNum" idx="12"/>
          </p:nvPr>
        </p:nvSpPr>
        <p:spPr>
          <a:xfrm>
            <a:off x="3970938" y="8829967"/>
            <a:ext cx="3037840" cy="466345"/>
          </a:xfrm>
          <a:prstGeom prst="rect">
            <a:avLst/>
          </a:prstGeom>
        </p:spPr>
        <p:txBody>
          <a:bodyPr spcFirstLastPara="1" wrap="square" lIns="93162" tIns="46568" rIns="93162" bIns="46568" anchor="b" anchorCtr="0">
            <a:noAutofit/>
          </a:bodyPr>
          <a:lstStyle/>
          <a:p>
            <a:pPr algn="r">
              <a:buSzPts val="1200"/>
            </a:pPr>
            <a:fld id="{00000000-1234-1234-1234-123412341234}" type="slidenum">
              <a:rPr lang="en-US"/>
              <a:pPr algn="r">
                <a:buSzPts val="1200"/>
              </a:pPr>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b="1">
                <a:latin typeface="Quattrocento Sans"/>
                <a:ea typeface="Quattrocento Sans"/>
                <a:cs typeface="Quattrocento Sans"/>
                <a:sym typeface="Quattrocento Sans"/>
              </a:rPr>
              <a:t>Facilitator talking points:</a:t>
            </a:r>
          </a:p>
          <a:p>
            <a:pPr marL="0" indent="0"/>
            <a:endParaRPr lang="en-US">
              <a:latin typeface="Quattrocento Sans"/>
              <a:ea typeface="Quattrocento Sans"/>
              <a:cs typeface="Quattrocento Sans"/>
              <a:sym typeface="Quattrocento Sans"/>
            </a:endParaRPr>
          </a:p>
          <a:p>
            <a:pPr marL="0" indent="0"/>
            <a:r>
              <a:rPr lang="en-US" i="1">
                <a:latin typeface="Quattrocento Sans"/>
                <a:ea typeface="Quattrocento Sans"/>
                <a:cs typeface="Quattrocento Sans"/>
                <a:sym typeface="Quattrocento Sans"/>
              </a:rPr>
              <a:t>Prior to the 2020-21 school year, we were using the rubrics for student growth goals developed at the inception of TPEP statewide.</a:t>
            </a:r>
          </a:p>
          <a:p>
            <a:pPr marL="0" indent="0"/>
            <a:endParaRPr lang="en-US" i="1">
              <a:latin typeface="Quattrocento Sans"/>
              <a:ea typeface="Quattrocento Sans"/>
              <a:cs typeface="Quattrocento Sans"/>
              <a:sym typeface="Quattrocento Sans"/>
            </a:endParaRPr>
          </a:p>
          <a:p>
            <a:pPr marL="0" indent="0"/>
            <a:r>
              <a:rPr lang="en-US" i="1">
                <a:latin typeface="Quattrocento Sans"/>
                <a:ea typeface="Quattrocento Sans"/>
                <a:cs typeface="Quattrocento Sans"/>
                <a:sym typeface="Quattrocento Sans"/>
              </a:rPr>
              <a:t>During the 20-21 school year we were faced with providing teaching and learning in a radically different set of circumstances which none of us foresaw and for which we were not prepared. In response, we revised the .2s to focus less on the amount of progress made, and more on what the progress told us about what worked, what didn’t, and what needs to happen next.</a:t>
            </a:r>
          </a:p>
          <a:p>
            <a:pPr marL="0" indent="0"/>
            <a:endParaRPr lang="en-US" i="1">
              <a:latin typeface="Quattrocento Sans"/>
              <a:ea typeface="Quattrocento Sans"/>
              <a:cs typeface="Quattrocento Sans"/>
              <a:sym typeface="Quattrocento Sans"/>
            </a:endParaRPr>
          </a:p>
          <a:p>
            <a:pPr marL="0" indent="0"/>
            <a:r>
              <a:rPr lang="en-US" i="1">
                <a:latin typeface="Quattrocento Sans"/>
                <a:ea typeface="Quattrocento Sans"/>
                <a:cs typeface="Quattrocento Sans"/>
                <a:sym typeface="Quattrocento Sans"/>
              </a:rPr>
              <a:t>These changes to the .2s opened up the opportunity to consider changing how we set goals (the .1’s) to better align with the revised .2s. With input and feedback from educators across the state, OSPI developed the Revised Student Growth Goal rubrics which are available for schools and districts to pilot if they choose during the 21-22 school year. Feedback from pilot sites informed support materials for the implementation of the revised SGG rubrics. </a:t>
            </a:r>
          </a:p>
          <a:p>
            <a:pPr marL="0" indent="0"/>
            <a:endParaRPr lang="en-US" i="1">
              <a:latin typeface="Quattrocento Sans"/>
              <a:ea typeface="Quattrocento Sans"/>
              <a:cs typeface="Quattrocento Sans"/>
              <a:sym typeface="Quattrocento Sans"/>
            </a:endParaRPr>
          </a:p>
          <a:p>
            <a:pPr marL="0" indent="0"/>
            <a:r>
              <a:rPr lang="en-US" i="1">
                <a:latin typeface="Quattrocento Sans"/>
                <a:ea typeface="Quattrocento Sans"/>
                <a:cs typeface="Quattrocento Sans"/>
                <a:sym typeface="Quattrocento Sans"/>
              </a:rPr>
              <a:t>In February of 2022, OSPI with the guidance of the TPEP Steering Committee decided on the 22-23 school year as a Year of Preparation for the revised SGG rubrics so that districts could use and plan for the use of the revised rubrics in ways that made sense for their context and capacity.</a:t>
            </a:r>
          </a:p>
          <a:p>
            <a:pPr marL="0" indent="0"/>
            <a:endParaRPr lang="en-US" i="1">
              <a:latin typeface="Quattrocento Sans"/>
              <a:ea typeface="Quattrocento Sans"/>
              <a:cs typeface="Quattrocento Sans"/>
              <a:sym typeface="Quattrocento Sans"/>
            </a:endParaRPr>
          </a:p>
          <a:p>
            <a:pPr marL="0" indent="0"/>
            <a:r>
              <a:rPr lang="en-US" i="1">
                <a:latin typeface="Quattrocento Sans"/>
                <a:ea typeface="Quattrocento Sans"/>
                <a:cs typeface="Quattrocento Sans"/>
                <a:sym typeface="Quattrocento Sans"/>
              </a:rPr>
              <a:t>In the 23-24 school year, the original rubrics will be retired and replaced with the revised rubrics for both the .1 and .2s.</a:t>
            </a:r>
          </a:p>
          <a:p>
            <a:endParaRPr lang="en-US"/>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a:solidFill>
                  <a:schemeClr val="dk1"/>
                </a:solidFill>
                <a:latin typeface="Calibri"/>
                <a:ea typeface="Calibri"/>
                <a:cs typeface="Calibri"/>
                <a:sym typeface="Calibri"/>
              </a:rPr>
              <a:pPr algn="r">
                <a:buSzPts val="1200"/>
              </a:pPr>
              <a:t>8</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598063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p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5" name="Google Shape;435;p9: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r>
              <a:rPr lang="en-US" b="1" dirty="0">
                <a:latin typeface="Quattrocento Sans"/>
                <a:ea typeface="Quattrocento Sans"/>
                <a:cs typeface="Quattrocento Sans"/>
                <a:sym typeface="Quattrocento Sans"/>
              </a:rPr>
              <a:t>Facilitator</a:t>
            </a:r>
            <a:r>
              <a:rPr lang="en-US" b="1" i="0" dirty="0">
                <a:latin typeface="Quattrocento Sans"/>
                <a:ea typeface="Quattrocento Sans"/>
                <a:cs typeface="Quattrocento Sans"/>
                <a:sym typeface="Quattrocento Sans"/>
              </a:rPr>
              <a:t> talking points:</a:t>
            </a:r>
            <a:endParaRPr b="1" dirty="0">
              <a:latin typeface="Quattrocento Sans"/>
              <a:ea typeface="Quattrocento Sans"/>
              <a:cs typeface="Quattrocento Sans"/>
              <a:sym typeface="Quattrocento Sans"/>
            </a:endParaRPr>
          </a:p>
          <a:p>
            <a:pPr marL="0" indent="0"/>
            <a:r>
              <a:rPr lang="en-US" i="1" dirty="0">
                <a:latin typeface="Quattrocento Sans"/>
                <a:ea typeface="Quattrocento Sans"/>
                <a:cs typeface="Quattrocento Sans"/>
                <a:sym typeface="Quattrocento Sans"/>
              </a:rPr>
              <a:t>Many of the changes that have been made have been a result of the thinking of  Dr. Adeyemi Stembridge, captured in his book, as well as in the residences that he has been conducting in various school districts around the state. His work draws on the thinking and research of both education researchers and the brilliant teachers with whom he has worked.  The educator mindset he describes in this book has helped us frame how the Student Growth Goal process can support our move toward equitable education for all. </a:t>
            </a:r>
            <a:endParaRPr i="1" dirty="0">
              <a:latin typeface="Quattrocento Sans"/>
              <a:ea typeface="Quattrocento Sans"/>
              <a:cs typeface="Quattrocento Sans"/>
              <a:sym typeface="Quattrocento Sans"/>
            </a:endParaRPr>
          </a:p>
          <a:p>
            <a:pPr marL="0" indent="0"/>
            <a:endParaRPr lang="en-US" i="1" dirty="0">
              <a:sym typeface="Quattrocento Sans"/>
            </a:endParaRPr>
          </a:p>
          <a:p>
            <a:pPr marL="0" indent="0"/>
            <a:endParaRPr lang="en-US" i="1" dirty="0">
              <a:latin typeface="Quattrocento Sans"/>
              <a:ea typeface="Quattrocento Sans"/>
              <a:cs typeface="Quattrocento Sans"/>
            </a:endParaRPr>
          </a:p>
        </p:txBody>
      </p:sp>
      <p:sp>
        <p:nvSpPr>
          <p:cNvPr id="436" name="Google Shape;436;p9: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buSzPts val="1400"/>
            </a:pPr>
            <a:fld id="{00000000-1234-1234-1234-123412341234}" type="slidenum">
              <a:rPr lang="en-US"/>
              <a:pPr algn="r">
                <a:buSzPts val="1400"/>
              </a:pPr>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hyperlink" Target="https://creativecommons.org/licenses/by/4.0/" TargetMode="External"/><Relationship Id="rId4" Type="http://schemas.openxmlformats.org/officeDocument/2006/relationships/hyperlink" Target="http://k12.wa.us/" TargetMode="Externa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hyperlink" Target="https://creativecommons.org/licenses/by/4.0/" TargetMode="External"/><Relationship Id="rId4" Type="http://schemas.openxmlformats.org/officeDocument/2006/relationships/hyperlink" Target="http://k12.wa.us/" TargetMode="Externa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hyperlink" Target="https://creativecommons.org/licenses/by/4.0/" TargetMode="External"/><Relationship Id="rId4" Type="http://schemas.openxmlformats.org/officeDocument/2006/relationships/hyperlink" Target="http://k12.wa.us/" TargetMode="Externa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hyperlink" Target="https://creativecommons.org/licenses/by/4.0/" TargetMode="External"/><Relationship Id="rId4" Type="http://schemas.openxmlformats.org/officeDocument/2006/relationships/hyperlink" Target="http://k12.wa.us/" TargetMode="Externa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
        <p:cNvGrpSpPr/>
        <p:nvPr/>
      </p:nvGrpSpPr>
      <p:grpSpPr>
        <a:xfrm>
          <a:off x="0" y="0"/>
          <a:ext cx="0" cy="0"/>
          <a:chOff x="0" y="0"/>
          <a:chExt cx="0" cy="0"/>
        </a:xfrm>
      </p:grpSpPr>
      <p:sp>
        <p:nvSpPr>
          <p:cNvPr id="14" name="Google Shape;14;p2"/>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5" name="Google Shape;15;p2"/>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6" name="Google Shape;16;p2"/>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7" name="Google Shape;17;p2"/>
          <p:cNvSpPr/>
          <p:nvPr/>
        </p:nvSpPr>
        <p:spPr>
          <a:xfrm>
            <a:off x="0" y="0"/>
            <a:ext cx="12192000" cy="356433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 name="Google Shape;18;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6000"/>
              <a:buFont typeface="Quattrocento Sans"/>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20" name="Google Shape;20;p2"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2_Section Slide 4">
  <p:cSld name="2_Section Slide 4">
    <p:spTree>
      <p:nvGrpSpPr>
        <p:cNvPr id="1" name="Shape 69"/>
        <p:cNvGrpSpPr/>
        <p:nvPr/>
      </p:nvGrpSpPr>
      <p:grpSpPr>
        <a:xfrm>
          <a:off x="0" y="0"/>
          <a:ext cx="0" cy="0"/>
          <a:chOff x="0" y="0"/>
          <a:chExt cx="0" cy="0"/>
        </a:xfrm>
      </p:grpSpPr>
      <p:sp>
        <p:nvSpPr>
          <p:cNvPr id="70" name="Google Shape;70;p11"/>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1" name="Google Shape;71;p11"/>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72" name="Google Shape;72;p11"/>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3" name="Google Shape;73;p11"/>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74" name="Google Shape;74;p11" descr="High schooler and teacher at whiteboard"/>
          <p:cNvPicPr preferRelativeResize="0"/>
          <p:nvPr/>
        </p:nvPicPr>
        <p:blipFill rotWithShape="1">
          <a:blip r:embed="rId2">
            <a:alphaModFix/>
          </a:blip>
          <a:srcRect/>
          <a:stretch/>
        </p:blipFill>
        <p:spPr>
          <a:xfrm>
            <a:off x="-9908" y="0"/>
            <a:ext cx="12201906" cy="3917956"/>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3_Section Slide 4">
  <p:cSld name="3_Section Slide 4">
    <p:spTree>
      <p:nvGrpSpPr>
        <p:cNvPr id="1" name="Shape 75"/>
        <p:cNvGrpSpPr/>
        <p:nvPr/>
      </p:nvGrpSpPr>
      <p:grpSpPr>
        <a:xfrm>
          <a:off x="0" y="0"/>
          <a:ext cx="0" cy="0"/>
          <a:chOff x="0" y="0"/>
          <a:chExt cx="0" cy="0"/>
        </a:xfrm>
      </p:grpSpPr>
      <p:sp>
        <p:nvSpPr>
          <p:cNvPr id="76" name="Google Shape;76;p12"/>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7" name="Google Shape;77;p12"/>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78" name="Google Shape;78;p12"/>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9" name="Google Shape;79;p12"/>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80" name="Google Shape;80;p12" descr="Man helping child put on mask."/>
          <p:cNvPicPr preferRelativeResize="0"/>
          <p:nvPr/>
        </p:nvPicPr>
        <p:blipFill rotWithShape="1">
          <a:blip r:embed="rId2">
            <a:alphaModFix/>
          </a:blip>
          <a:srcRect/>
          <a:stretch/>
        </p:blipFill>
        <p:spPr>
          <a:xfrm>
            <a:off x="-9910" y="0"/>
            <a:ext cx="12201906" cy="3917955"/>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4_Section Slide 4">
  <p:cSld name="4_Section Slide 4">
    <p:spTree>
      <p:nvGrpSpPr>
        <p:cNvPr id="1" name="Shape 81"/>
        <p:cNvGrpSpPr/>
        <p:nvPr/>
      </p:nvGrpSpPr>
      <p:grpSpPr>
        <a:xfrm>
          <a:off x="0" y="0"/>
          <a:ext cx="0" cy="0"/>
          <a:chOff x="0" y="0"/>
          <a:chExt cx="0" cy="0"/>
        </a:xfrm>
      </p:grpSpPr>
      <p:sp>
        <p:nvSpPr>
          <p:cNvPr id="82" name="Google Shape;82;p13"/>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3" name="Google Shape;83;p13"/>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84" name="Google Shape;84;p13"/>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5" name="Google Shape;85;p13"/>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86" name="Google Shape;86;p13" descr="Child in glasses and mask"/>
          <p:cNvPicPr preferRelativeResize="0"/>
          <p:nvPr/>
        </p:nvPicPr>
        <p:blipFill rotWithShape="1">
          <a:blip r:embed="rId2">
            <a:alphaModFix/>
          </a:blip>
          <a:srcRect/>
          <a:stretch/>
        </p:blipFill>
        <p:spPr>
          <a:xfrm>
            <a:off x="-9909" y="0"/>
            <a:ext cx="12201903" cy="3917955"/>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5_Section Slide 4">
  <p:cSld name="5_Section Slide 4">
    <p:spTree>
      <p:nvGrpSpPr>
        <p:cNvPr id="1" name="Shape 87"/>
        <p:cNvGrpSpPr/>
        <p:nvPr/>
      </p:nvGrpSpPr>
      <p:grpSpPr>
        <a:xfrm>
          <a:off x="0" y="0"/>
          <a:ext cx="0" cy="0"/>
          <a:chOff x="0" y="0"/>
          <a:chExt cx="0" cy="0"/>
        </a:xfrm>
      </p:grpSpPr>
      <p:sp>
        <p:nvSpPr>
          <p:cNvPr id="88" name="Google Shape;88;p14"/>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9" name="Google Shape;89;p14"/>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90" name="Google Shape;90;p14"/>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1" name="Google Shape;91;p14"/>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92" name="Google Shape;92;p14" descr="Two teachers wearing masks in classroom"/>
          <p:cNvPicPr preferRelativeResize="0"/>
          <p:nvPr/>
        </p:nvPicPr>
        <p:blipFill rotWithShape="1">
          <a:blip r:embed="rId2">
            <a:alphaModFix/>
          </a:blip>
          <a:srcRect/>
          <a:stretch/>
        </p:blipFill>
        <p:spPr>
          <a:xfrm>
            <a:off x="-9909" y="0"/>
            <a:ext cx="12201903" cy="3917954"/>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Slide Alt">
  <p:cSld name="Section Slide Alt">
    <p:spTree>
      <p:nvGrpSpPr>
        <p:cNvPr id="1" name="Shape 93"/>
        <p:cNvGrpSpPr/>
        <p:nvPr/>
      </p:nvGrpSpPr>
      <p:grpSpPr>
        <a:xfrm>
          <a:off x="0" y="0"/>
          <a:ext cx="0" cy="0"/>
          <a:chOff x="0" y="0"/>
          <a:chExt cx="0" cy="0"/>
        </a:xfrm>
      </p:grpSpPr>
      <p:sp>
        <p:nvSpPr>
          <p:cNvPr id="94" name="Google Shape;94;p15"/>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5" name="Google Shape;95;p15"/>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96" name="Google Shape;96;p15"/>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7" name="Google Shape;97;p15"/>
          <p:cNvSpPr/>
          <p:nvPr/>
        </p:nvSpPr>
        <p:spPr>
          <a:xfrm>
            <a:off x="0" y="0"/>
            <a:ext cx="6110514" cy="6858000"/>
          </a:xfrm>
          <a:prstGeom prst="rect">
            <a:avLst/>
          </a:prstGeom>
          <a:solidFill>
            <a:srgbClr val="40403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8" name="Google Shape;98;p15"/>
          <p:cNvSpPr txBox="1"/>
          <p:nvPr/>
        </p:nvSpPr>
        <p:spPr>
          <a:xfrm>
            <a:off x="638629" y="2873829"/>
            <a:ext cx="487680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F7F5EB"/>
                </a:solidFill>
                <a:latin typeface="Quattrocento Sans"/>
                <a:ea typeface="Quattrocento Sans"/>
                <a:cs typeface="Quattrocento Sans"/>
                <a:sym typeface="Quattrocento Sans"/>
              </a:rPr>
              <a:t>Section Title</a:t>
            </a:r>
            <a:endParaRPr sz="1400" b="0" i="0" u="none" strike="noStrike" cap="none">
              <a:solidFill>
                <a:srgbClr val="000000"/>
              </a:solidFill>
              <a:latin typeface="Arial"/>
              <a:ea typeface="Arial"/>
              <a:cs typeface="Arial"/>
              <a:sym typeface="Arial"/>
            </a:endParaRPr>
          </a:p>
        </p:txBody>
      </p:sp>
      <p:pic>
        <p:nvPicPr>
          <p:cNvPr id="99" name="Google Shape;99;p15" title="OSPI logo"/>
          <p:cNvPicPr preferRelativeResize="0"/>
          <p:nvPr/>
        </p:nvPicPr>
        <p:blipFill rotWithShape="1">
          <a:blip r:embed="rId2">
            <a:alphaModFix/>
          </a:blip>
          <a:srcRect/>
          <a:stretch/>
        </p:blipFill>
        <p:spPr>
          <a:xfrm>
            <a:off x="638629" y="5678455"/>
            <a:ext cx="4864704" cy="813910"/>
          </a:xfrm>
          <a:prstGeom prst="rect">
            <a:avLst/>
          </a:prstGeom>
          <a:noFill/>
          <a:ln>
            <a:noFill/>
          </a:ln>
        </p:spPr>
      </p:pic>
      <p:sp>
        <p:nvSpPr>
          <p:cNvPr id="100" name="Google Shape;100;p15"/>
          <p:cNvSpPr txBox="1"/>
          <p:nvPr/>
        </p:nvSpPr>
        <p:spPr>
          <a:xfrm>
            <a:off x="6571343" y="698160"/>
            <a:ext cx="5181600" cy="4351338"/>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rgbClr val="40403D"/>
              </a:buClr>
              <a:buSzPts val="2800"/>
              <a:buFont typeface="Arial"/>
              <a:buChar char="•"/>
            </a:pPr>
            <a:r>
              <a:rPr lang="en-US" sz="2800" b="0" i="0" u="none" strike="noStrike" cap="none">
                <a:solidFill>
                  <a:srgbClr val="40403D"/>
                </a:solidFill>
                <a:latin typeface="Quattrocento Sans"/>
                <a:ea typeface="Quattrocento Sans"/>
                <a:cs typeface="Quattrocento Sans"/>
                <a:sym typeface="Quattrocento Sans"/>
              </a:rPr>
              <a:t>Edit Master text styles</a:t>
            </a:r>
            <a:endParaRPr sz="1400" b="0" i="0" u="none" strike="noStrike" cap="none">
              <a:solidFill>
                <a:srgbClr val="000000"/>
              </a:solidFill>
              <a:latin typeface="Arial"/>
              <a:ea typeface="Arial"/>
              <a:cs typeface="Arial"/>
              <a:sym typeface="Arial"/>
            </a:endParaRPr>
          </a:p>
          <a:p>
            <a:pPr marL="685800" marR="0" lvl="1" indent="-228600" algn="l" rtl="0">
              <a:lnSpc>
                <a:spcPct val="90000"/>
              </a:lnSpc>
              <a:spcBef>
                <a:spcPts val="500"/>
              </a:spcBef>
              <a:spcAft>
                <a:spcPts val="0"/>
              </a:spcAft>
              <a:buClr>
                <a:srgbClr val="40403D"/>
              </a:buClr>
              <a:buSzPts val="2400"/>
              <a:buFont typeface="Arial"/>
              <a:buChar char="•"/>
            </a:pPr>
            <a:r>
              <a:rPr lang="en-US" sz="2400" b="0" i="0" u="none" strike="noStrike" cap="none">
                <a:solidFill>
                  <a:srgbClr val="40403D"/>
                </a:solidFill>
                <a:latin typeface="Quattrocento Sans"/>
                <a:ea typeface="Quattrocento Sans"/>
                <a:cs typeface="Quattrocento Sans"/>
                <a:sym typeface="Quattrocento Sans"/>
              </a:rPr>
              <a:t>Second level</a:t>
            </a:r>
            <a:endParaRPr sz="1400" b="0" i="0" u="none" strike="noStrike" cap="none">
              <a:solidFill>
                <a:srgbClr val="000000"/>
              </a:solidFill>
              <a:latin typeface="Arial"/>
              <a:ea typeface="Arial"/>
              <a:cs typeface="Arial"/>
              <a:sym typeface="Arial"/>
            </a:endParaRPr>
          </a:p>
          <a:p>
            <a:pPr marL="1143000" marR="0" lvl="2" indent="-228600" algn="l" rtl="0">
              <a:lnSpc>
                <a:spcPct val="90000"/>
              </a:lnSpc>
              <a:spcBef>
                <a:spcPts val="500"/>
              </a:spcBef>
              <a:spcAft>
                <a:spcPts val="0"/>
              </a:spcAft>
              <a:buClr>
                <a:srgbClr val="40403D"/>
              </a:buClr>
              <a:buSzPts val="2000"/>
              <a:buFont typeface="Arial"/>
              <a:buChar char="•"/>
            </a:pPr>
            <a:r>
              <a:rPr lang="en-US" sz="2000" b="0" i="0" u="none" strike="noStrike" cap="none">
                <a:solidFill>
                  <a:srgbClr val="40403D"/>
                </a:solidFill>
                <a:latin typeface="Quattrocento Sans"/>
                <a:ea typeface="Quattrocento Sans"/>
                <a:cs typeface="Quattrocento Sans"/>
                <a:sym typeface="Quattrocento Sans"/>
              </a:rPr>
              <a:t>Third level</a:t>
            </a:r>
            <a:endParaRPr sz="1400" b="0" i="0" u="none" strike="noStrike" cap="none">
              <a:solidFill>
                <a:srgbClr val="000000"/>
              </a:solidFill>
              <a:latin typeface="Arial"/>
              <a:ea typeface="Arial"/>
              <a:cs typeface="Arial"/>
              <a:sym typeface="Arial"/>
            </a:endParaRPr>
          </a:p>
          <a:p>
            <a:pPr marL="1600200" marR="0" lvl="3" indent="-228600" algn="l" rtl="0">
              <a:lnSpc>
                <a:spcPct val="90000"/>
              </a:lnSpc>
              <a:spcBef>
                <a:spcPts val="500"/>
              </a:spcBef>
              <a:spcAft>
                <a:spcPts val="0"/>
              </a:spcAft>
              <a:buClr>
                <a:srgbClr val="40403D"/>
              </a:buClr>
              <a:buSzPts val="1800"/>
              <a:buFont typeface="Arial"/>
              <a:buChar char="•"/>
            </a:pPr>
            <a:r>
              <a:rPr lang="en-US" sz="1800" b="0" i="0" u="none" strike="noStrike" cap="none">
                <a:solidFill>
                  <a:srgbClr val="40403D"/>
                </a:solidFill>
                <a:latin typeface="Quattrocento Sans"/>
                <a:ea typeface="Quattrocento Sans"/>
                <a:cs typeface="Quattrocento Sans"/>
                <a:sym typeface="Quattrocento Sans"/>
              </a:rPr>
              <a:t>Fourth level</a:t>
            </a:r>
            <a:endParaRPr sz="1400" b="0" i="0" u="none" strike="noStrike" cap="none">
              <a:solidFill>
                <a:srgbClr val="000000"/>
              </a:solidFill>
              <a:latin typeface="Arial"/>
              <a:ea typeface="Arial"/>
              <a:cs typeface="Arial"/>
              <a:sym typeface="Arial"/>
            </a:endParaRPr>
          </a:p>
          <a:p>
            <a:pPr marL="2057400" marR="0" lvl="4" indent="-228600" algn="l" rtl="0">
              <a:lnSpc>
                <a:spcPct val="90000"/>
              </a:lnSpc>
              <a:spcBef>
                <a:spcPts val="500"/>
              </a:spcBef>
              <a:spcAft>
                <a:spcPts val="0"/>
              </a:spcAft>
              <a:buClr>
                <a:srgbClr val="40403D"/>
              </a:buClr>
              <a:buSzPts val="1800"/>
              <a:buFont typeface="Arial"/>
              <a:buChar char="•"/>
            </a:pPr>
            <a:r>
              <a:rPr lang="en-US" sz="1800" b="0" i="0" u="none" strike="noStrike" cap="none">
                <a:solidFill>
                  <a:srgbClr val="40403D"/>
                </a:solidFill>
                <a:latin typeface="Quattrocento Sans"/>
                <a:ea typeface="Quattrocento Sans"/>
                <a:cs typeface="Quattrocento Sans"/>
                <a:sym typeface="Quattrocento Sans"/>
              </a:rPr>
              <a:t>Fifth level</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nnect with OSPI">
  <p:cSld name="Connect with OSPI">
    <p:spTree>
      <p:nvGrpSpPr>
        <p:cNvPr id="1" name="Shape 101"/>
        <p:cNvGrpSpPr/>
        <p:nvPr/>
      </p:nvGrpSpPr>
      <p:grpSpPr>
        <a:xfrm>
          <a:off x="0" y="0"/>
          <a:ext cx="0" cy="0"/>
          <a:chOff x="0" y="0"/>
          <a:chExt cx="0" cy="0"/>
        </a:xfrm>
      </p:grpSpPr>
      <p:sp>
        <p:nvSpPr>
          <p:cNvPr id="102" name="Google Shape;102;p16"/>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3" name="Google Shape;103;p16"/>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04" name="Google Shape;104;p16"/>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pic>
        <p:nvPicPr>
          <p:cNvPr id="105" name="Google Shape;105;p16" title="OSPI logo"/>
          <p:cNvPicPr preferRelativeResize="0"/>
          <p:nvPr/>
        </p:nvPicPr>
        <p:blipFill rotWithShape="1">
          <a:blip r:embed="rId2">
            <a:alphaModFix/>
          </a:blip>
          <a:srcRect/>
          <a:stretch/>
        </p:blipFill>
        <p:spPr>
          <a:xfrm>
            <a:off x="1931779" y="833184"/>
            <a:ext cx="7738478" cy="1294719"/>
          </a:xfrm>
          <a:prstGeom prst="rect">
            <a:avLst/>
          </a:prstGeom>
          <a:noFill/>
          <a:ln>
            <a:noFill/>
          </a:ln>
        </p:spPr>
      </p:pic>
      <p:sp>
        <p:nvSpPr>
          <p:cNvPr id="106" name="Google Shape;106;p16"/>
          <p:cNvSpPr txBox="1"/>
          <p:nvPr/>
        </p:nvSpPr>
        <p:spPr>
          <a:xfrm>
            <a:off x="1837346" y="2290273"/>
            <a:ext cx="8015955"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1" u="none" strike="noStrike" cap="none">
                <a:solidFill>
                  <a:schemeClr val="dk1"/>
                </a:solidFill>
                <a:latin typeface="Calibri"/>
                <a:ea typeface="Calibri"/>
                <a:cs typeface="Calibri"/>
                <a:sym typeface="Calibri"/>
              </a:rPr>
              <a:t>Connect with us!</a:t>
            </a:r>
            <a:endParaRPr sz="1400" b="0" i="0" u="none" strike="noStrike" cap="none">
              <a:solidFill>
                <a:srgbClr val="000000"/>
              </a:solidFill>
              <a:latin typeface="Arial"/>
              <a:ea typeface="Arial"/>
              <a:cs typeface="Arial"/>
              <a:sym typeface="Arial"/>
            </a:endParaRPr>
          </a:p>
        </p:txBody>
      </p:sp>
      <p:sp>
        <p:nvSpPr>
          <p:cNvPr id="107" name="Google Shape;107;p16"/>
          <p:cNvSpPr/>
          <p:nvPr/>
        </p:nvSpPr>
        <p:spPr>
          <a:xfrm>
            <a:off x="0" y="3247402"/>
            <a:ext cx="12192000" cy="36105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08" name="Google Shape;108;p16"/>
          <p:cNvPicPr preferRelativeResize="0"/>
          <p:nvPr/>
        </p:nvPicPr>
        <p:blipFill rotWithShape="1">
          <a:blip r:embed="rId3">
            <a:alphaModFix/>
          </a:blip>
          <a:srcRect/>
          <a:stretch/>
        </p:blipFill>
        <p:spPr>
          <a:xfrm>
            <a:off x="6461513" y="3784874"/>
            <a:ext cx="553212" cy="553212"/>
          </a:xfrm>
          <a:prstGeom prst="rect">
            <a:avLst/>
          </a:prstGeom>
          <a:noFill/>
          <a:ln>
            <a:noFill/>
          </a:ln>
        </p:spPr>
      </p:pic>
      <p:pic>
        <p:nvPicPr>
          <p:cNvPr id="109" name="Google Shape;109;p16"/>
          <p:cNvPicPr preferRelativeResize="0"/>
          <p:nvPr/>
        </p:nvPicPr>
        <p:blipFill rotWithShape="1">
          <a:blip r:embed="rId4">
            <a:alphaModFix/>
          </a:blip>
          <a:srcRect/>
          <a:stretch/>
        </p:blipFill>
        <p:spPr>
          <a:xfrm>
            <a:off x="1921656" y="3815951"/>
            <a:ext cx="539718" cy="539718"/>
          </a:xfrm>
          <a:prstGeom prst="rect">
            <a:avLst/>
          </a:prstGeom>
          <a:noFill/>
          <a:ln>
            <a:noFill/>
          </a:ln>
        </p:spPr>
      </p:pic>
      <p:pic>
        <p:nvPicPr>
          <p:cNvPr id="110" name="Google Shape;110;p16"/>
          <p:cNvPicPr preferRelativeResize="0"/>
          <p:nvPr/>
        </p:nvPicPr>
        <p:blipFill rotWithShape="1">
          <a:blip r:embed="rId5">
            <a:alphaModFix/>
          </a:blip>
          <a:srcRect/>
          <a:stretch/>
        </p:blipFill>
        <p:spPr>
          <a:xfrm>
            <a:off x="6461513" y="5580016"/>
            <a:ext cx="553212" cy="553212"/>
          </a:xfrm>
          <a:prstGeom prst="rect">
            <a:avLst/>
          </a:prstGeom>
          <a:noFill/>
          <a:ln>
            <a:noFill/>
          </a:ln>
        </p:spPr>
      </p:pic>
      <p:pic>
        <p:nvPicPr>
          <p:cNvPr id="111" name="Google Shape;111;p16"/>
          <p:cNvPicPr preferRelativeResize="0"/>
          <p:nvPr/>
        </p:nvPicPr>
        <p:blipFill rotWithShape="1">
          <a:blip r:embed="rId6">
            <a:alphaModFix/>
          </a:blip>
          <a:srcRect/>
          <a:stretch/>
        </p:blipFill>
        <p:spPr>
          <a:xfrm>
            <a:off x="1914909" y="5629554"/>
            <a:ext cx="553212" cy="553212"/>
          </a:xfrm>
          <a:prstGeom prst="rect">
            <a:avLst/>
          </a:prstGeom>
          <a:noFill/>
          <a:ln>
            <a:noFill/>
          </a:ln>
        </p:spPr>
      </p:pic>
      <p:pic>
        <p:nvPicPr>
          <p:cNvPr id="112" name="Google Shape;112;p16"/>
          <p:cNvPicPr preferRelativeResize="0"/>
          <p:nvPr/>
        </p:nvPicPr>
        <p:blipFill rotWithShape="1">
          <a:blip r:embed="rId7">
            <a:alphaModFix/>
          </a:blip>
          <a:srcRect/>
          <a:stretch/>
        </p:blipFill>
        <p:spPr>
          <a:xfrm>
            <a:off x="1914909" y="4764484"/>
            <a:ext cx="553212" cy="553212"/>
          </a:xfrm>
          <a:prstGeom prst="rect">
            <a:avLst/>
          </a:prstGeom>
          <a:noFill/>
          <a:ln>
            <a:noFill/>
          </a:ln>
        </p:spPr>
      </p:pic>
      <p:pic>
        <p:nvPicPr>
          <p:cNvPr id="113" name="Google Shape;113;p16"/>
          <p:cNvPicPr preferRelativeResize="0"/>
          <p:nvPr/>
        </p:nvPicPr>
        <p:blipFill rotWithShape="1">
          <a:blip r:embed="rId8">
            <a:alphaModFix/>
          </a:blip>
          <a:srcRect/>
          <a:stretch/>
        </p:blipFill>
        <p:spPr>
          <a:xfrm>
            <a:off x="6461513" y="4721316"/>
            <a:ext cx="553212" cy="553212"/>
          </a:xfrm>
          <a:prstGeom prst="rect">
            <a:avLst/>
          </a:prstGeom>
          <a:noFill/>
          <a:ln>
            <a:noFill/>
          </a:ln>
        </p:spPr>
      </p:pic>
      <p:sp>
        <p:nvSpPr>
          <p:cNvPr id="114" name="Google Shape;114;p16"/>
          <p:cNvSpPr txBox="1"/>
          <p:nvPr/>
        </p:nvSpPr>
        <p:spPr>
          <a:xfrm>
            <a:off x="7181113" y="3863209"/>
            <a:ext cx="3179035"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Calibri"/>
                <a:ea typeface="Calibri"/>
                <a:cs typeface="Calibri"/>
                <a:sym typeface="Calibri"/>
              </a:rPr>
              <a:t>facebook.com/waospi</a:t>
            </a:r>
            <a:endParaRPr sz="2000" b="0" i="0" u="none" strike="noStrike" cap="none">
              <a:solidFill>
                <a:schemeClr val="lt1"/>
              </a:solidFill>
              <a:latin typeface="Calibri"/>
              <a:ea typeface="Calibri"/>
              <a:cs typeface="Calibri"/>
              <a:sym typeface="Calibri"/>
            </a:endParaRPr>
          </a:p>
        </p:txBody>
      </p:sp>
      <p:sp>
        <p:nvSpPr>
          <p:cNvPr id="115" name="Google Shape;115;p16"/>
          <p:cNvSpPr txBox="1"/>
          <p:nvPr/>
        </p:nvSpPr>
        <p:spPr>
          <a:xfrm>
            <a:off x="2620317" y="4852987"/>
            <a:ext cx="3179035"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Calibri"/>
                <a:ea typeface="Calibri"/>
                <a:cs typeface="Calibri"/>
                <a:sym typeface="Calibri"/>
              </a:rPr>
              <a:t>twitter.com/waospi</a:t>
            </a:r>
            <a:endParaRPr sz="2000" b="0" i="0" u="none" strike="noStrike" cap="none">
              <a:solidFill>
                <a:schemeClr val="lt1"/>
              </a:solidFill>
              <a:latin typeface="Calibri"/>
              <a:ea typeface="Calibri"/>
              <a:cs typeface="Calibri"/>
              <a:sym typeface="Calibri"/>
            </a:endParaRPr>
          </a:p>
        </p:txBody>
      </p:sp>
      <p:sp>
        <p:nvSpPr>
          <p:cNvPr id="116" name="Google Shape;116;p16"/>
          <p:cNvSpPr txBox="1"/>
          <p:nvPr/>
        </p:nvSpPr>
        <p:spPr>
          <a:xfrm>
            <a:off x="7155817" y="4783765"/>
            <a:ext cx="3179035"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Calibri"/>
                <a:ea typeface="Calibri"/>
                <a:cs typeface="Calibri"/>
                <a:sym typeface="Calibri"/>
              </a:rPr>
              <a:t>youtube.com/waospi</a:t>
            </a:r>
            <a:endParaRPr sz="2000" b="0" i="0" u="none" strike="noStrike" cap="none">
              <a:solidFill>
                <a:schemeClr val="lt1"/>
              </a:solidFill>
              <a:latin typeface="Calibri"/>
              <a:ea typeface="Calibri"/>
              <a:cs typeface="Calibri"/>
              <a:sym typeface="Calibri"/>
            </a:endParaRPr>
          </a:p>
        </p:txBody>
      </p:sp>
      <p:sp>
        <p:nvSpPr>
          <p:cNvPr id="117" name="Google Shape;117;p16"/>
          <p:cNvSpPr txBox="1"/>
          <p:nvPr/>
        </p:nvSpPr>
        <p:spPr>
          <a:xfrm>
            <a:off x="2609213" y="5706105"/>
            <a:ext cx="3179035"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Calibri"/>
                <a:ea typeface="Calibri"/>
                <a:cs typeface="Calibri"/>
                <a:sym typeface="Calibri"/>
              </a:rPr>
              <a:t>medium.com/waospi</a:t>
            </a:r>
            <a:endParaRPr sz="2000" b="0" i="0" u="none" strike="noStrike" cap="none">
              <a:solidFill>
                <a:schemeClr val="lt1"/>
              </a:solidFill>
              <a:latin typeface="Calibri"/>
              <a:ea typeface="Calibri"/>
              <a:cs typeface="Calibri"/>
              <a:sym typeface="Calibri"/>
            </a:endParaRPr>
          </a:p>
        </p:txBody>
      </p:sp>
      <p:sp>
        <p:nvSpPr>
          <p:cNvPr id="118" name="Google Shape;118;p16"/>
          <p:cNvSpPr txBox="1"/>
          <p:nvPr/>
        </p:nvSpPr>
        <p:spPr>
          <a:xfrm>
            <a:off x="7155817" y="5660123"/>
            <a:ext cx="3677862"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Calibri"/>
                <a:ea typeface="Calibri"/>
                <a:cs typeface="Calibri"/>
                <a:sym typeface="Calibri"/>
              </a:rPr>
              <a:t>linkedin.com/company/waospi</a:t>
            </a:r>
            <a:endParaRPr sz="2000" b="0" i="0" u="none" strike="noStrike" cap="none">
              <a:solidFill>
                <a:schemeClr val="lt1"/>
              </a:solidFill>
              <a:latin typeface="Calibri"/>
              <a:ea typeface="Calibri"/>
              <a:cs typeface="Calibri"/>
              <a:sym typeface="Calibri"/>
            </a:endParaRPr>
          </a:p>
        </p:txBody>
      </p:sp>
      <p:sp>
        <p:nvSpPr>
          <p:cNvPr id="119" name="Google Shape;119;p16"/>
          <p:cNvSpPr txBox="1"/>
          <p:nvPr/>
        </p:nvSpPr>
        <p:spPr>
          <a:xfrm>
            <a:off x="2597651" y="3868910"/>
            <a:ext cx="2704755"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Calibri"/>
                <a:ea typeface="Calibri"/>
                <a:cs typeface="Calibri"/>
                <a:sym typeface="Calibri"/>
              </a:rPr>
              <a:t>k12.wa.us</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26"/>
        <p:cNvGrpSpPr/>
        <p:nvPr/>
      </p:nvGrpSpPr>
      <p:grpSpPr>
        <a:xfrm>
          <a:off x="0" y="0"/>
          <a:ext cx="0" cy="0"/>
          <a:chOff x="0" y="0"/>
          <a:chExt cx="0" cy="0"/>
        </a:xfrm>
      </p:grpSpPr>
      <p:sp>
        <p:nvSpPr>
          <p:cNvPr id="127" name="Google Shape;127;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8" name="Google Shape;128;p18"/>
          <p:cNvSpPr txBox="1">
            <a:spLocks noGrp="1"/>
          </p:cNvSpPr>
          <p:nvPr>
            <p:ph type="body" idx="1"/>
          </p:nvPr>
        </p:nvSpPr>
        <p:spPr>
          <a:xfrm>
            <a:off x="838200" y="1825625"/>
            <a:ext cx="10515600" cy="425586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29" name="Google Shape;129;p18"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130" name="Google Shape;130;p18"/>
          <p:cNvSpPr txBox="1">
            <a:spLocks noGrp="1"/>
          </p:cNvSpPr>
          <p:nvPr>
            <p:ph type="dt" idx="10"/>
          </p:nvPr>
        </p:nvSpPr>
        <p:spPr>
          <a:xfrm>
            <a:off x="9309783" y="6253532"/>
            <a:ext cx="1531571"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1" name="Google Shape;131;p18"/>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132" name="Google Shape;132;p18"/>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Title and Content" type="obj">
  <p:cSld name="OBJECT">
    <p:spTree>
      <p:nvGrpSpPr>
        <p:cNvPr id="1" name="Shape 133"/>
        <p:cNvGrpSpPr/>
        <p:nvPr/>
      </p:nvGrpSpPr>
      <p:grpSpPr>
        <a:xfrm>
          <a:off x="0" y="0"/>
          <a:ext cx="0" cy="0"/>
          <a:chOff x="0" y="0"/>
          <a:chExt cx="0" cy="0"/>
        </a:xfrm>
      </p:grpSpPr>
      <p:sp>
        <p:nvSpPr>
          <p:cNvPr id="134" name="Google Shape;134;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 name="Google Shape;135;p19"/>
          <p:cNvSpPr txBox="1">
            <a:spLocks noGrp="1"/>
          </p:cNvSpPr>
          <p:nvPr>
            <p:ph type="body" idx="1"/>
          </p:nvPr>
        </p:nvSpPr>
        <p:spPr>
          <a:xfrm>
            <a:off x="838200" y="1825625"/>
            <a:ext cx="10515600" cy="425586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36" name="Google Shape;136;p19"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137" name="Google Shape;137;p19"/>
          <p:cNvSpPr txBox="1">
            <a:spLocks noGrp="1"/>
          </p:cNvSpPr>
          <p:nvPr>
            <p:ph type="dt" idx="10"/>
          </p:nvPr>
        </p:nvSpPr>
        <p:spPr>
          <a:xfrm>
            <a:off x="9309783" y="6253532"/>
            <a:ext cx="1531571"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8" name="Google Shape;138;p19"/>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139" name="Google Shape;139;p19"/>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0"/>
        <p:cNvGrpSpPr/>
        <p:nvPr/>
      </p:nvGrpSpPr>
      <p:grpSpPr>
        <a:xfrm>
          <a:off x="0" y="0"/>
          <a:ext cx="0" cy="0"/>
          <a:chOff x="0" y="0"/>
          <a:chExt cx="0" cy="0"/>
        </a:xfrm>
      </p:grpSpPr>
      <p:sp>
        <p:nvSpPr>
          <p:cNvPr id="141" name="Google Shape;141;p2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Quattrocento Sans"/>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2" name="Google Shape;142;p2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90908F"/>
              </a:buClr>
              <a:buSzPts val="2400"/>
              <a:buNone/>
              <a:defRPr sz="2400">
                <a:solidFill>
                  <a:srgbClr val="90908F"/>
                </a:solidFill>
              </a:defRPr>
            </a:lvl1pPr>
            <a:lvl2pPr marL="914400" lvl="1" indent="-228600" algn="l">
              <a:lnSpc>
                <a:spcPct val="90000"/>
              </a:lnSpc>
              <a:spcBef>
                <a:spcPts val="500"/>
              </a:spcBef>
              <a:spcAft>
                <a:spcPts val="0"/>
              </a:spcAft>
              <a:buClr>
                <a:srgbClr val="90908F"/>
              </a:buClr>
              <a:buSzPts val="2000"/>
              <a:buNone/>
              <a:defRPr sz="2000">
                <a:solidFill>
                  <a:srgbClr val="90908F"/>
                </a:solidFill>
              </a:defRPr>
            </a:lvl2pPr>
            <a:lvl3pPr marL="1371600" lvl="2" indent="-228600" algn="l">
              <a:lnSpc>
                <a:spcPct val="90000"/>
              </a:lnSpc>
              <a:spcBef>
                <a:spcPts val="500"/>
              </a:spcBef>
              <a:spcAft>
                <a:spcPts val="0"/>
              </a:spcAft>
              <a:buClr>
                <a:srgbClr val="90908F"/>
              </a:buClr>
              <a:buSzPts val="1800"/>
              <a:buNone/>
              <a:defRPr sz="1800">
                <a:solidFill>
                  <a:srgbClr val="90908F"/>
                </a:solidFill>
              </a:defRPr>
            </a:lvl3pPr>
            <a:lvl4pPr marL="1828800" lvl="3" indent="-228600" algn="l">
              <a:lnSpc>
                <a:spcPct val="90000"/>
              </a:lnSpc>
              <a:spcBef>
                <a:spcPts val="500"/>
              </a:spcBef>
              <a:spcAft>
                <a:spcPts val="0"/>
              </a:spcAft>
              <a:buClr>
                <a:srgbClr val="90908F"/>
              </a:buClr>
              <a:buSzPts val="1600"/>
              <a:buNone/>
              <a:defRPr sz="1600">
                <a:solidFill>
                  <a:srgbClr val="90908F"/>
                </a:solidFill>
              </a:defRPr>
            </a:lvl4pPr>
            <a:lvl5pPr marL="2286000" lvl="4" indent="-228600" algn="l">
              <a:lnSpc>
                <a:spcPct val="90000"/>
              </a:lnSpc>
              <a:spcBef>
                <a:spcPts val="500"/>
              </a:spcBef>
              <a:spcAft>
                <a:spcPts val="0"/>
              </a:spcAft>
              <a:buClr>
                <a:srgbClr val="90908F"/>
              </a:buClr>
              <a:buSzPts val="1600"/>
              <a:buNone/>
              <a:defRPr sz="1600">
                <a:solidFill>
                  <a:srgbClr val="90908F"/>
                </a:solidFill>
              </a:defRPr>
            </a:lvl5pPr>
            <a:lvl6pPr marL="2743200" lvl="5" indent="-228600" algn="l">
              <a:lnSpc>
                <a:spcPct val="90000"/>
              </a:lnSpc>
              <a:spcBef>
                <a:spcPts val="500"/>
              </a:spcBef>
              <a:spcAft>
                <a:spcPts val="0"/>
              </a:spcAft>
              <a:buClr>
                <a:srgbClr val="90908F"/>
              </a:buClr>
              <a:buSzPts val="1600"/>
              <a:buNone/>
              <a:defRPr sz="1600">
                <a:solidFill>
                  <a:srgbClr val="90908F"/>
                </a:solidFill>
              </a:defRPr>
            </a:lvl6pPr>
            <a:lvl7pPr marL="3200400" lvl="6" indent="-228600" algn="l">
              <a:lnSpc>
                <a:spcPct val="90000"/>
              </a:lnSpc>
              <a:spcBef>
                <a:spcPts val="500"/>
              </a:spcBef>
              <a:spcAft>
                <a:spcPts val="0"/>
              </a:spcAft>
              <a:buClr>
                <a:srgbClr val="90908F"/>
              </a:buClr>
              <a:buSzPts val="1600"/>
              <a:buNone/>
              <a:defRPr sz="1600">
                <a:solidFill>
                  <a:srgbClr val="90908F"/>
                </a:solidFill>
              </a:defRPr>
            </a:lvl7pPr>
            <a:lvl8pPr marL="3657600" lvl="7" indent="-228600" algn="l">
              <a:lnSpc>
                <a:spcPct val="90000"/>
              </a:lnSpc>
              <a:spcBef>
                <a:spcPts val="500"/>
              </a:spcBef>
              <a:spcAft>
                <a:spcPts val="0"/>
              </a:spcAft>
              <a:buClr>
                <a:srgbClr val="90908F"/>
              </a:buClr>
              <a:buSzPts val="1600"/>
              <a:buNone/>
              <a:defRPr sz="1600">
                <a:solidFill>
                  <a:srgbClr val="90908F"/>
                </a:solidFill>
              </a:defRPr>
            </a:lvl8pPr>
            <a:lvl9pPr marL="4114800" lvl="8" indent="-228600" algn="l">
              <a:lnSpc>
                <a:spcPct val="90000"/>
              </a:lnSpc>
              <a:spcBef>
                <a:spcPts val="500"/>
              </a:spcBef>
              <a:spcAft>
                <a:spcPts val="0"/>
              </a:spcAft>
              <a:buClr>
                <a:srgbClr val="90908F"/>
              </a:buClr>
              <a:buSzPts val="1600"/>
              <a:buNone/>
              <a:defRPr sz="1600">
                <a:solidFill>
                  <a:srgbClr val="90908F"/>
                </a:solidFill>
              </a:defRPr>
            </a:lvl9pPr>
          </a:lstStyle>
          <a:p>
            <a:endParaRPr/>
          </a:p>
        </p:txBody>
      </p:sp>
      <p:pic>
        <p:nvPicPr>
          <p:cNvPr id="143" name="Google Shape;143;p20"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144" name="Google Shape;144;p20"/>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5" name="Google Shape;145;p20"/>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146" name="Google Shape;146;p20"/>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47"/>
        <p:cNvGrpSpPr/>
        <p:nvPr/>
      </p:nvGrpSpPr>
      <p:grpSpPr>
        <a:xfrm>
          <a:off x="0" y="0"/>
          <a:ext cx="0" cy="0"/>
          <a:chOff x="0" y="0"/>
          <a:chExt cx="0" cy="0"/>
        </a:xfrm>
      </p:grpSpPr>
      <p:sp>
        <p:nvSpPr>
          <p:cNvPr id="148" name="Google Shape;148;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9" name="Google Shape;149;p21"/>
          <p:cNvSpPr txBox="1">
            <a:spLocks noGrp="1"/>
          </p:cNvSpPr>
          <p:nvPr>
            <p:ph type="body" idx="1"/>
          </p:nvPr>
        </p:nvSpPr>
        <p:spPr>
          <a:xfrm>
            <a:off x="838200" y="1825625"/>
            <a:ext cx="5181600" cy="418328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0" name="Google Shape;150;p21"/>
          <p:cNvSpPr txBox="1">
            <a:spLocks noGrp="1"/>
          </p:cNvSpPr>
          <p:nvPr>
            <p:ph type="body" idx="2"/>
          </p:nvPr>
        </p:nvSpPr>
        <p:spPr>
          <a:xfrm>
            <a:off x="6172200" y="1825625"/>
            <a:ext cx="5181600" cy="418328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51" name="Google Shape;151;p21"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152" name="Google Shape;152;p21"/>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3" name="Google Shape;153;p21"/>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154" name="Google Shape;154;p21"/>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Mission Vision Values">
  <p:cSld name="Mission Vision Values">
    <p:spTree>
      <p:nvGrpSpPr>
        <p:cNvPr id="1" name="Shape 21"/>
        <p:cNvGrpSpPr/>
        <p:nvPr/>
      </p:nvGrpSpPr>
      <p:grpSpPr>
        <a:xfrm>
          <a:off x="0" y="0"/>
          <a:ext cx="0" cy="0"/>
          <a:chOff x="0" y="0"/>
          <a:chExt cx="0" cy="0"/>
        </a:xfrm>
      </p:grpSpPr>
      <p:pic>
        <p:nvPicPr>
          <p:cNvPr id="22" name="Google Shape;22;p3" descr="A group of students with their hands up&#10;"/>
          <p:cNvPicPr preferRelativeResize="0"/>
          <p:nvPr/>
        </p:nvPicPr>
        <p:blipFill rotWithShape="1">
          <a:blip r:embed="rId2">
            <a:alphaModFix/>
          </a:blip>
          <a:srcRect/>
          <a:stretch/>
        </p:blipFill>
        <p:spPr>
          <a:xfrm>
            <a:off x="0" y="0"/>
            <a:ext cx="4724400" cy="6858000"/>
          </a:xfrm>
          <a:prstGeom prst="rect">
            <a:avLst/>
          </a:prstGeom>
          <a:noFill/>
          <a:ln>
            <a:noFill/>
          </a:ln>
        </p:spPr>
      </p:pic>
      <p:sp>
        <p:nvSpPr>
          <p:cNvPr id="23" name="Google Shape;23;p3"/>
          <p:cNvSpPr txBox="1">
            <a:spLocks noGrp="1"/>
          </p:cNvSpPr>
          <p:nvPr>
            <p:ph type="dt" idx="10"/>
          </p:nvPr>
        </p:nvSpPr>
        <p:spPr>
          <a:xfrm>
            <a:off x="9776298" y="6431544"/>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4" name="Google Shape;24;p3"/>
          <p:cNvSpPr txBox="1">
            <a:spLocks noGrp="1"/>
          </p:cNvSpPr>
          <p:nvPr>
            <p:ph type="sldNum" idx="12"/>
          </p:nvPr>
        </p:nvSpPr>
        <p:spPr>
          <a:xfrm>
            <a:off x="10709328" y="6431544"/>
            <a:ext cx="644471" cy="365125"/>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25" name="Google Shape;25;p3"/>
          <p:cNvSpPr txBox="1">
            <a:spLocks noGrp="1"/>
          </p:cNvSpPr>
          <p:nvPr>
            <p:ph type="ftr" idx="11"/>
          </p:nvPr>
        </p:nvSpPr>
        <p:spPr>
          <a:xfrm>
            <a:off x="5750668" y="6431544"/>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pic>
        <p:nvPicPr>
          <p:cNvPr id="26" name="Google Shape;26;p3" title="OSPI logo"/>
          <p:cNvPicPr preferRelativeResize="0"/>
          <p:nvPr/>
        </p:nvPicPr>
        <p:blipFill rotWithShape="1">
          <a:blip r:embed="rId3">
            <a:alphaModFix/>
          </a:blip>
          <a:srcRect/>
          <a:stretch/>
        </p:blipFill>
        <p:spPr>
          <a:xfrm>
            <a:off x="5684148" y="5502626"/>
            <a:ext cx="5491238" cy="918735"/>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55"/>
        <p:cNvGrpSpPr/>
        <p:nvPr/>
      </p:nvGrpSpPr>
      <p:grpSpPr>
        <a:xfrm>
          <a:off x="0" y="0"/>
          <a:ext cx="0" cy="0"/>
          <a:chOff x="0" y="0"/>
          <a:chExt cx="0" cy="0"/>
        </a:xfrm>
      </p:grpSpPr>
      <p:sp>
        <p:nvSpPr>
          <p:cNvPr id="156" name="Google Shape;156;p2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7" name="Google Shape;157;p2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58" name="Google Shape;158;p22"/>
          <p:cNvSpPr txBox="1">
            <a:spLocks noGrp="1"/>
          </p:cNvSpPr>
          <p:nvPr>
            <p:ph type="body" idx="2"/>
          </p:nvPr>
        </p:nvSpPr>
        <p:spPr>
          <a:xfrm>
            <a:off x="839788" y="2505075"/>
            <a:ext cx="5157787" cy="354738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9" name="Google Shape;159;p2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60" name="Google Shape;160;p22"/>
          <p:cNvSpPr txBox="1">
            <a:spLocks noGrp="1"/>
          </p:cNvSpPr>
          <p:nvPr>
            <p:ph type="body" idx="4"/>
          </p:nvPr>
        </p:nvSpPr>
        <p:spPr>
          <a:xfrm>
            <a:off x="6172200" y="2505075"/>
            <a:ext cx="5183188" cy="354738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61" name="Google Shape;161;p22"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162" name="Google Shape;162;p22"/>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3" name="Google Shape;163;p22"/>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164" name="Google Shape;164;p22"/>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65"/>
        <p:cNvGrpSpPr/>
        <p:nvPr/>
      </p:nvGrpSpPr>
      <p:grpSpPr>
        <a:xfrm>
          <a:off x="0" y="0"/>
          <a:ext cx="0" cy="0"/>
          <a:chOff x="0" y="0"/>
          <a:chExt cx="0" cy="0"/>
        </a:xfrm>
      </p:grpSpPr>
      <p:sp>
        <p:nvSpPr>
          <p:cNvPr id="166" name="Google Shape;166;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67" name="Google Shape;167;p23"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168" name="Google Shape;168;p23"/>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9" name="Google Shape;169;p23"/>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170" name="Google Shape;170;p23"/>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1"/>
        <p:cNvGrpSpPr/>
        <p:nvPr/>
      </p:nvGrpSpPr>
      <p:grpSpPr>
        <a:xfrm>
          <a:off x="0" y="0"/>
          <a:ext cx="0" cy="0"/>
          <a:chOff x="0" y="0"/>
          <a:chExt cx="0" cy="0"/>
        </a:xfrm>
      </p:grpSpPr>
      <p:pic>
        <p:nvPicPr>
          <p:cNvPr id="172" name="Google Shape;172;p24"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173" name="Google Shape;173;p24"/>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4" name="Google Shape;174;p24"/>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175" name="Google Shape;175;p24"/>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ntact &amp; Creative Commons">
  <p:cSld name="Contact &amp; Creative Commons">
    <p:spTree>
      <p:nvGrpSpPr>
        <p:cNvPr id="1" name="Shape 176"/>
        <p:cNvGrpSpPr/>
        <p:nvPr/>
      </p:nvGrpSpPr>
      <p:grpSpPr>
        <a:xfrm>
          <a:off x="0" y="0"/>
          <a:ext cx="0" cy="0"/>
          <a:chOff x="0" y="0"/>
          <a:chExt cx="0" cy="0"/>
        </a:xfrm>
      </p:grpSpPr>
      <p:pic>
        <p:nvPicPr>
          <p:cNvPr id="177" name="Google Shape;177;p25"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pic>
        <p:nvPicPr>
          <p:cNvPr id="178" name="Google Shape;178;p25" descr="CreativeCommons logo&#10;&#10;http://mirrors.creativecommons.org/presskit/buttons/88x31/png/by.png" title="CC Logo "/>
          <p:cNvPicPr preferRelativeResize="0"/>
          <p:nvPr/>
        </p:nvPicPr>
        <p:blipFill rotWithShape="1">
          <a:blip r:embed="rId3">
            <a:alphaModFix/>
          </a:blip>
          <a:srcRect/>
          <a:stretch/>
        </p:blipFill>
        <p:spPr>
          <a:xfrm>
            <a:off x="765041" y="5241583"/>
            <a:ext cx="1124177" cy="393323"/>
          </a:xfrm>
          <a:prstGeom prst="rect">
            <a:avLst/>
          </a:prstGeom>
          <a:noFill/>
          <a:ln>
            <a:noFill/>
          </a:ln>
        </p:spPr>
      </p:pic>
      <p:sp>
        <p:nvSpPr>
          <p:cNvPr id="179" name="Google Shape;179;p25"/>
          <p:cNvSpPr txBox="1"/>
          <p:nvPr/>
        </p:nvSpPr>
        <p:spPr>
          <a:xfrm>
            <a:off x="2250974" y="5115080"/>
            <a:ext cx="8482544"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40403D"/>
              </a:buClr>
              <a:buSzPts val="1800"/>
              <a:buFont typeface="Quattrocento Sans"/>
              <a:buNone/>
            </a:pPr>
            <a:r>
              <a:rPr lang="en-US" sz="1800" b="0" i="0" u="none" strike="noStrike" cap="none">
                <a:solidFill>
                  <a:srgbClr val="40403D"/>
                </a:solidFill>
                <a:latin typeface="Quattrocento Sans"/>
                <a:ea typeface="Quattrocento Sans"/>
                <a:cs typeface="Quattrocento Sans"/>
                <a:sym typeface="Quattrocento Sans"/>
              </a:rPr>
              <a:t>Except where otherwise noted, this work by the </a:t>
            </a:r>
            <a:r>
              <a:rPr lang="en-US" sz="1800" b="0" i="0" u="sng" strike="noStrike" cap="none">
                <a:solidFill>
                  <a:schemeClr val="hlink"/>
                </a:solidFill>
                <a:latin typeface="Quattrocento Sans"/>
                <a:ea typeface="Quattrocento Sans"/>
                <a:cs typeface="Quattrocento Sans"/>
                <a:sym typeface="Quattrocento Sans"/>
                <a:hlinkClick r:id="rId4"/>
              </a:rPr>
              <a:t>Office of Superintendent of Public Instruction </a:t>
            </a:r>
            <a:r>
              <a:rPr lang="en-US" sz="1800" b="0" i="0" u="none" strike="noStrike" cap="none">
                <a:solidFill>
                  <a:srgbClr val="40403D"/>
                </a:solidFill>
                <a:latin typeface="Quattrocento Sans"/>
                <a:ea typeface="Quattrocento Sans"/>
                <a:cs typeface="Quattrocento Sans"/>
                <a:sym typeface="Quattrocento Sans"/>
              </a:rPr>
              <a:t>is licensed under a </a:t>
            </a:r>
            <a:r>
              <a:rPr lang="en-US" sz="1800" b="0" i="0" u="sng" strike="noStrike" cap="none">
                <a:solidFill>
                  <a:schemeClr val="hlink"/>
                </a:solidFill>
                <a:latin typeface="Quattrocento Sans"/>
                <a:ea typeface="Quattrocento Sans"/>
                <a:cs typeface="Quattrocento Sans"/>
                <a:sym typeface="Quattrocento Sans"/>
                <a:hlinkClick r:id="rId5"/>
              </a:rPr>
              <a:t>Creative Commons 4.0 International License</a:t>
            </a:r>
            <a:r>
              <a:rPr lang="en-US" sz="1800" b="0" i="0" u="none" strike="noStrike" cap="none">
                <a:solidFill>
                  <a:srgbClr val="40403D"/>
                </a:solidFill>
                <a:latin typeface="Quattrocento Sans"/>
                <a:ea typeface="Quattrocento Sans"/>
                <a:cs typeface="Quattrocento Sans"/>
                <a:sym typeface="Quattrocento Sans"/>
              </a:rPr>
              <a:t>.</a:t>
            </a:r>
            <a:endParaRPr sz="1400" b="0" i="0" u="none" strike="noStrike" cap="none">
              <a:solidFill>
                <a:srgbClr val="000000"/>
              </a:solidFill>
              <a:latin typeface="Arial"/>
              <a:ea typeface="Arial"/>
              <a:cs typeface="Arial"/>
              <a:sym typeface="Arial"/>
            </a:endParaRPr>
          </a:p>
        </p:txBody>
      </p:sp>
      <p:sp>
        <p:nvSpPr>
          <p:cNvPr id="180" name="Google Shape;180;p25"/>
          <p:cNvSpPr txBox="1"/>
          <p:nvPr/>
        </p:nvSpPr>
        <p:spPr>
          <a:xfrm>
            <a:off x="765041" y="666572"/>
            <a:ext cx="10481093"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40403D"/>
              </a:buClr>
              <a:buSzPts val="4400"/>
              <a:buFont typeface="Quattrocento Sans"/>
              <a:buNone/>
            </a:pPr>
            <a:r>
              <a:rPr lang="en-US" sz="4400" b="0" i="0" u="none" strike="noStrike" cap="none">
                <a:solidFill>
                  <a:srgbClr val="40403D"/>
                </a:solidFill>
                <a:latin typeface="Quattrocento Sans"/>
                <a:ea typeface="Quattrocento Sans"/>
                <a:cs typeface="Quattrocento Sans"/>
                <a:sym typeface="Quattrocento Sans"/>
              </a:rPr>
              <a:t>Contact Us!</a:t>
            </a:r>
            <a:endParaRPr sz="1400" b="0" i="0" u="none" strike="noStrike" cap="none">
              <a:solidFill>
                <a:srgbClr val="000000"/>
              </a:solidFill>
              <a:latin typeface="Arial"/>
              <a:ea typeface="Arial"/>
              <a:cs typeface="Arial"/>
              <a:sym typeface="Arial"/>
            </a:endParaRPr>
          </a:p>
        </p:txBody>
      </p:sp>
      <p:sp>
        <p:nvSpPr>
          <p:cNvPr id="181" name="Google Shape;181;p25"/>
          <p:cNvSpPr txBox="1">
            <a:spLocks noGrp="1"/>
          </p:cNvSpPr>
          <p:nvPr>
            <p:ph type="body" idx="1"/>
          </p:nvPr>
        </p:nvSpPr>
        <p:spPr>
          <a:xfrm>
            <a:off x="765175" y="1624013"/>
            <a:ext cx="10463213" cy="286543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2" name="Google Shape;182;p25"/>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3" name="Google Shape;183;p25"/>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184" name="Google Shape;184;p25"/>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85"/>
        <p:cNvGrpSpPr/>
        <p:nvPr/>
      </p:nvGrpSpPr>
      <p:grpSpPr>
        <a:xfrm>
          <a:off x="0" y="0"/>
          <a:ext cx="0" cy="0"/>
          <a:chOff x="0" y="0"/>
          <a:chExt cx="0" cy="0"/>
        </a:xfrm>
      </p:grpSpPr>
      <p:sp>
        <p:nvSpPr>
          <p:cNvPr id="186" name="Google Shape;186;p2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Quattrocento Sans"/>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7" name="Google Shape;187;p2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88" name="Google Shape;188;p2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pic>
        <p:nvPicPr>
          <p:cNvPr id="189" name="Google Shape;189;p26"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190" name="Google Shape;190;p26"/>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1" name="Google Shape;191;p26"/>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192" name="Google Shape;192;p26"/>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93"/>
        <p:cNvGrpSpPr/>
        <p:nvPr/>
      </p:nvGrpSpPr>
      <p:grpSpPr>
        <a:xfrm>
          <a:off x="0" y="0"/>
          <a:ext cx="0" cy="0"/>
          <a:chOff x="0" y="0"/>
          <a:chExt cx="0" cy="0"/>
        </a:xfrm>
      </p:grpSpPr>
      <p:sp>
        <p:nvSpPr>
          <p:cNvPr id="194" name="Google Shape;194;p2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Quattrocento Sans"/>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5" name="Google Shape;195;p27"/>
          <p:cNvSpPr>
            <a:spLocks noGrp="1"/>
          </p:cNvSpPr>
          <p:nvPr>
            <p:ph type="pic" idx="2"/>
          </p:nvPr>
        </p:nvSpPr>
        <p:spPr>
          <a:xfrm>
            <a:off x="5183188" y="987425"/>
            <a:ext cx="6172200" cy="4873625"/>
          </a:xfrm>
          <a:prstGeom prst="rect">
            <a:avLst/>
          </a:prstGeom>
          <a:noFill/>
          <a:ln>
            <a:noFill/>
          </a:ln>
        </p:spPr>
      </p:sp>
      <p:sp>
        <p:nvSpPr>
          <p:cNvPr id="196" name="Google Shape;196;p2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pic>
        <p:nvPicPr>
          <p:cNvPr id="197" name="Google Shape;197;p27"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198" name="Google Shape;198;p27"/>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9" name="Google Shape;199;p27"/>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200" name="Google Shape;200;p27"/>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07"/>
        <p:cNvGrpSpPr/>
        <p:nvPr/>
      </p:nvGrpSpPr>
      <p:grpSpPr>
        <a:xfrm>
          <a:off x="0" y="0"/>
          <a:ext cx="0" cy="0"/>
          <a:chOff x="0" y="0"/>
          <a:chExt cx="0" cy="0"/>
        </a:xfrm>
      </p:grpSpPr>
      <p:sp>
        <p:nvSpPr>
          <p:cNvPr id="208" name="Google Shape;208;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9" name="Google Shape;209;p29"/>
          <p:cNvSpPr txBox="1">
            <a:spLocks noGrp="1"/>
          </p:cNvSpPr>
          <p:nvPr>
            <p:ph type="body" idx="1"/>
          </p:nvPr>
        </p:nvSpPr>
        <p:spPr>
          <a:xfrm>
            <a:off x="838200" y="1825625"/>
            <a:ext cx="5181600" cy="418328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0" name="Google Shape;210;p29"/>
          <p:cNvSpPr txBox="1">
            <a:spLocks noGrp="1"/>
          </p:cNvSpPr>
          <p:nvPr>
            <p:ph type="body" idx="2"/>
          </p:nvPr>
        </p:nvSpPr>
        <p:spPr>
          <a:xfrm>
            <a:off x="6172200" y="1825625"/>
            <a:ext cx="5181600" cy="418328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11" name="Google Shape;211;p29"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212" name="Google Shape;212;p29"/>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3" name="Google Shape;213;p29"/>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214" name="Google Shape;214;p29"/>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5"/>
        <p:cNvGrpSpPr/>
        <p:nvPr/>
      </p:nvGrpSpPr>
      <p:grpSpPr>
        <a:xfrm>
          <a:off x="0" y="0"/>
          <a:ext cx="0" cy="0"/>
          <a:chOff x="0" y="0"/>
          <a:chExt cx="0" cy="0"/>
        </a:xfrm>
      </p:grpSpPr>
      <p:sp>
        <p:nvSpPr>
          <p:cNvPr id="216" name="Google Shape;216;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7" name="Google Shape;217;p30"/>
          <p:cNvSpPr txBox="1">
            <a:spLocks noGrp="1"/>
          </p:cNvSpPr>
          <p:nvPr>
            <p:ph type="body" idx="1"/>
          </p:nvPr>
        </p:nvSpPr>
        <p:spPr>
          <a:xfrm>
            <a:off x="838200" y="1825625"/>
            <a:ext cx="10515600" cy="425586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18" name="Google Shape;218;p30"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219" name="Google Shape;219;p30"/>
          <p:cNvSpPr txBox="1">
            <a:spLocks noGrp="1"/>
          </p:cNvSpPr>
          <p:nvPr>
            <p:ph type="dt" idx="10"/>
          </p:nvPr>
        </p:nvSpPr>
        <p:spPr>
          <a:xfrm>
            <a:off x="9309783" y="6253532"/>
            <a:ext cx="1531571"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0" name="Google Shape;220;p30"/>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221" name="Google Shape;221;p30"/>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2"/>
        <p:cNvGrpSpPr/>
        <p:nvPr/>
      </p:nvGrpSpPr>
      <p:grpSpPr>
        <a:xfrm>
          <a:off x="0" y="0"/>
          <a:ext cx="0" cy="0"/>
          <a:chOff x="0" y="0"/>
          <a:chExt cx="0" cy="0"/>
        </a:xfrm>
      </p:grpSpPr>
      <p:pic>
        <p:nvPicPr>
          <p:cNvPr id="223" name="Google Shape;223;p31"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224" name="Google Shape;224;p31"/>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5" name="Google Shape;225;p31"/>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226" name="Google Shape;226;p31"/>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227"/>
        <p:cNvGrpSpPr/>
        <p:nvPr/>
      </p:nvGrpSpPr>
      <p:grpSpPr>
        <a:xfrm>
          <a:off x="0" y="0"/>
          <a:ext cx="0" cy="0"/>
          <a:chOff x="0" y="0"/>
          <a:chExt cx="0" cy="0"/>
        </a:xfrm>
      </p:grpSpPr>
      <p:sp>
        <p:nvSpPr>
          <p:cNvPr id="228" name="Google Shape;228;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9" name="Google Shape;229;p32"/>
          <p:cNvSpPr txBox="1">
            <a:spLocks noGrp="1"/>
          </p:cNvSpPr>
          <p:nvPr>
            <p:ph type="body" idx="1"/>
          </p:nvPr>
        </p:nvSpPr>
        <p:spPr>
          <a:xfrm>
            <a:off x="838200" y="1825625"/>
            <a:ext cx="10515600" cy="425586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30" name="Google Shape;230;p32"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231" name="Google Shape;231;p32"/>
          <p:cNvSpPr txBox="1">
            <a:spLocks noGrp="1"/>
          </p:cNvSpPr>
          <p:nvPr>
            <p:ph type="dt" idx="10"/>
          </p:nvPr>
        </p:nvSpPr>
        <p:spPr>
          <a:xfrm>
            <a:off x="9309783" y="6253532"/>
            <a:ext cx="1531571"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2" name="Google Shape;232;p32"/>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233" name="Google Shape;233;p32"/>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Slide 1">
  <p:cSld name="Section Slide 1">
    <p:spTree>
      <p:nvGrpSpPr>
        <p:cNvPr id="1" name="Shape 27"/>
        <p:cNvGrpSpPr/>
        <p:nvPr/>
      </p:nvGrpSpPr>
      <p:grpSpPr>
        <a:xfrm>
          <a:off x="0" y="0"/>
          <a:ext cx="0" cy="0"/>
          <a:chOff x="0" y="0"/>
          <a:chExt cx="0" cy="0"/>
        </a:xfrm>
      </p:grpSpPr>
      <p:sp>
        <p:nvSpPr>
          <p:cNvPr id="28" name="Google Shape;28;p4"/>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9" name="Google Shape;29;p4"/>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30" name="Google Shape;30;p4"/>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1" name="Google Shape;31;p4"/>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32" name="Google Shape;32;p4" descr="High school student in a hallway"/>
          <p:cNvPicPr preferRelativeResize="0"/>
          <p:nvPr/>
        </p:nvPicPr>
        <p:blipFill rotWithShape="1">
          <a:blip r:embed="rId2">
            <a:alphaModFix/>
          </a:blip>
          <a:srcRect/>
          <a:stretch/>
        </p:blipFill>
        <p:spPr>
          <a:xfrm>
            <a:off x="0" y="0"/>
            <a:ext cx="12192000" cy="3914775"/>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4"/>
        <p:cNvGrpSpPr/>
        <p:nvPr/>
      </p:nvGrpSpPr>
      <p:grpSpPr>
        <a:xfrm>
          <a:off x="0" y="0"/>
          <a:ext cx="0" cy="0"/>
          <a:chOff x="0" y="0"/>
          <a:chExt cx="0" cy="0"/>
        </a:xfrm>
      </p:grpSpPr>
      <p:sp>
        <p:nvSpPr>
          <p:cNvPr id="235" name="Google Shape;235;p33"/>
          <p:cNvSpPr txBox="1">
            <a:spLocks noGrp="1"/>
          </p:cNvSpPr>
          <p:nvPr>
            <p:ph type="title"/>
          </p:nvPr>
        </p:nvSpPr>
        <p:spPr>
          <a:xfrm>
            <a:off x="415600" y="593367"/>
            <a:ext cx="11360700" cy="7635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6" name="Google Shape;236;p33"/>
          <p:cNvSpPr txBox="1">
            <a:spLocks noGrp="1"/>
          </p:cNvSpPr>
          <p:nvPr>
            <p:ph type="body" idx="1"/>
          </p:nvPr>
        </p:nvSpPr>
        <p:spPr>
          <a:xfrm>
            <a:off x="415600" y="1536633"/>
            <a:ext cx="11360700" cy="45552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SzPts val="2800"/>
              <a:buChar char="•"/>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237" name="Google Shape;237;p33"/>
          <p:cNvSpPr txBox="1">
            <a:spLocks noGrp="1"/>
          </p:cNvSpPr>
          <p:nvPr>
            <p:ph type="sldNum" idx="12"/>
          </p:nvPr>
        </p:nvSpPr>
        <p:spPr>
          <a:xfrm>
            <a:off x="11296610" y="6217622"/>
            <a:ext cx="731700" cy="5247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38"/>
        <p:cNvGrpSpPr/>
        <p:nvPr/>
      </p:nvGrpSpPr>
      <p:grpSpPr>
        <a:xfrm>
          <a:off x="0" y="0"/>
          <a:ext cx="0" cy="0"/>
          <a:chOff x="0" y="0"/>
          <a:chExt cx="0" cy="0"/>
        </a:xfrm>
      </p:grpSpPr>
      <p:sp>
        <p:nvSpPr>
          <p:cNvPr id="239" name="Google Shape;239;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40" name="Google Shape;240;p34"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241" name="Google Shape;241;p34"/>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2" name="Google Shape;242;p34"/>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243" name="Google Shape;243;p34"/>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44"/>
        <p:cNvGrpSpPr/>
        <p:nvPr/>
      </p:nvGrpSpPr>
      <p:grpSpPr>
        <a:xfrm>
          <a:off x="0" y="0"/>
          <a:ext cx="0" cy="0"/>
          <a:chOff x="0" y="0"/>
          <a:chExt cx="0" cy="0"/>
        </a:xfrm>
      </p:grpSpPr>
      <p:sp>
        <p:nvSpPr>
          <p:cNvPr id="245" name="Google Shape;245;p3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Quattrocento Sans"/>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6" name="Google Shape;246;p3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247" name="Google Shape;247;p3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pic>
        <p:nvPicPr>
          <p:cNvPr id="248" name="Google Shape;248;p35"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249" name="Google Shape;249;p35"/>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0" name="Google Shape;250;p35"/>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251" name="Google Shape;251;p35"/>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52"/>
        <p:cNvGrpSpPr/>
        <p:nvPr/>
      </p:nvGrpSpPr>
      <p:grpSpPr>
        <a:xfrm>
          <a:off x="0" y="0"/>
          <a:ext cx="0" cy="0"/>
          <a:chOff x="0" y="0"/>
          <a:chExt cx="0" cy="0"/>
        </a:xfrm>
      </p:grpSpPr>
      <p:sp>
        <p:nvSpPr>
          <p:cNvPr id="253" name="Google Shape;253;p3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Quattrocento Sans"/>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4" name="Google Shape;254;p3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90908F"/>
              </a:buClr>
              <a:buSzPts val="2400"/>
              <a:buNone/>
              <a:defRPr sz="2400">
                <a:solidFill>
                  <a:srgbClr val="90908F"/>
                </a:solidFill>
              </a:defRPr>
            </a:lvl1pPr>
            <a:lvl2pPr marL="914400" lvl="1" indent="-228600" algn="l">
              <a:lnSpc>
                <a:spcPct val="90000"/>
              </a:lnSpc>
              <a:spcBef>
                <a:spcPts val="500"/>
              </a:spcBef>
              <a:spcAft>
                <a:spcPts val="0"/>
              </a:spcAft>
              <a:buClr>
                <a:srgbClr val="90908F"/>
              </a:buClr>
              <a:buSzPts val="2000"/>
              <a:buNone/>
              <a:defRPr sz="2000">
                <a:solidFill>
                  <a:srgbClr val="90908F"/>
                </a:solidFill>
              </a:defRPr>
            </a:lvl2pPr>
            <a:lvl3pPr marL="1371600" lvl="2" indent="-228600" algn="l">
              <a:lnSpc>
                <a:spcPct val="90000"/>
              </a:lnSpc>
              <a:spcBef>
                <a:spcPts val="500"/>
              </a:spcBef>
              <a:spcAft>
                <a:spcPts val="0"/>
              </a:spcAft>
              <a:buClr>
                <a:srgbClr val="90908F"/>
              </a:buClr>
              <a:buSzPts val="1800"/>
              <a:buNone/>
              <a:defRPr sz="1800">
                <a:solidFill>
                  <a:srgbClr val="90908F"/>
                </a:solidFill>
              </a:defRPr>
            </a:lvl3pPr>
            <a:lvl4pPr marL="1828800" lvl="3" indent="-228600" algn="l">
              <a:lnSpc>
                <a:spcPct val="90000"/>
              </a:lnSpc>
              <a:spcBef>
                <a:spcPts val="500"/>
              </a:spcBef>
              <a:spcAft>
                <a:spcPts val="0"/>
              </a:spcAft>
              <a:buClr>
                <a:srgbClr val="90908F"/>
              </a:buClr>
              <a:buSzPts val="1600"/>
              <a:buNone/>
              <a:defRPr sz="1600">
                <a:solidFill>
                  <a:srgbClr val="90908F"/>
                </a:solidFill>
              </a:defRPr>
            </a:lvl4pPr>
            <a:lvl5pPr marL="2286000" lvl="4" indent="-228600" algn="l">
              <a:lnSpc>
                <a:spcPct val="90000"/>
              </a:lnSpc>
              <a:spcBef>
                <a:spcPts val="500"/>
              </a:spcBef>
              <a:spcAft>
                <a:spcPts val="0"/>
              </a:spcAft>
              <a:buClr>
                <a:srgbClr val="90908F"/>
              </a:buClr>
              <a:buSzPts val="1600"/>
              <a:buNone/>
              <a:defRPr sz="1600">
                <a:solidFill>
                  <a:srgbClr val="90908F"/>
                </a:solidFill>
              </a:defRPr>
            </a:lvl5pPr>
            <a:lvl6pPr marL="2743200" lvl="5" indent="-228600" algn="l">
              <a:lnSpc>
                <a:spcPct val="90000"/>
              </a:lnSpc>
              <a:spcBef>
                <a:spcPts val="500"/>
              </a:spcBef>
              <a:spcAft>
                <a:spcPts val="0"/>
              </a:spcAft>
              <a:buClr>
                <a:srgbClr val="90908F"/>
              </a:buClr>
              <a:buSzPts val="1600"/>
              <a:buNone/>
              <a:defRPr sz="1600">
                <a:solidFill>
                  <a:srgbClr val="90908F"/>
                </a:solidFill>
              </a:defRPr>
            </a:lvl6pPr>
            <a:lvl7pPr marL="3200400" lvl="6" indent="-228600" algn="l">
              <a:lnSpc>
                <a:spcPct val="90000"/>
              </a:lnSpc>
              <a:spcBef>
                <a:spcPts val="500"/>
              </a:spcBef>
              <a:spcAft>
                <a:spcPts val="0"/>
              </a:spcAft>
              <a:buClr>
                <a:srgbClr val="90908F"/>
              </a:buClr>
              <a:buSzPts val="1600"/>
              <a:buNone/>
              <a:defRPr sz="1600">
                <a:solidFill>
                  <a:srgbClr val="90908F"/>
                </a:solidFill>
              </a:defRPr>
            </a:lvl7pPr>
            <a:lvl8pPr marL="3657600" lvl="7" indent="-228600" algn="l">
              <a:lnSpc>
                <a:spcPct val="90000"/>
              </a:lnSpc>
              <a:spcBef>
                <a:spcPts val="500"/>
              </a:spcBef>
              <a:spcAft>
                <a:spcPts val="0"/>
              </a:spcAft>
              <a:buClr>
                <a:srgbClr val="90908F"/>
              </a:buClr>
              <a:buSzPts val="1600"/>
              <a:buNone/>
              <a:defRPr sz="1600">
                <a:solidFill>
                  <a:srgbClr val="90908F"/>
                </a:solidFill>
              </a:defRPr>
            </a:lvl8pPr>
            <a:lvl9pPr marL="4114800" lvl="8" indent="-228600" algn="l">
              <a:lnSpc>
                <a:spcPct val="90000"/>
              </a:lnSpc>
              <a:spcBef>
                <a:spcPts val="500"/>
              </a:spcBef>
              <a:spcAft>
                <a:spcPts val="0"/>
              </a:spcAft>
              <a:buClr>
                <a:srgbClr val="90908F"/>
              </a:buClr>
              <a:buSzPts val="1600"/>
              <a:buNone/>
              <a:defRPr sz="1600">
                <a:solidFill>
                  <a:srgbClr val="90908F"/>
                </a:solidFill>
              </a:defRPr>
            </a:lvl9pPr>
          </a:lstStyle>
          <a:p>
            <a:endParaRPr/>
          </a:p>
        </p:txBody>
      </p:sp>
      <p:pic>
        <p:nvPicPr>
          <p:cNvPr id="255" name="Google Shape;255;p36"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256" name="Google Shape;256;p36"/>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7" name="Google Shape;257;p36"/>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258" name="Google Shape;258;p36"/>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59"/>
        <p:cNvGrpSpPr/>
        <p:nvPr/>
      </p:nvGrpSpPr>
      <p:grpSpPr>
        <a:xfrm>
          <a:off x="0" y="0"/>
          <a:ext cx="0" cy="0"/>
          <a:chOff x="0" y="0"/>
          <a:chExt cx="0" cy="0"/>
        </a:xfrm>
      </p:grpSpPr>
      <p:sp>
        <p:nvSpPr>
          <p:cNvPr id="260" name="Google Shape;260;p3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1" name="Google Shape;261;p3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62" name="Google Shape;262;p37"/>
          <p:cNvSpPr txBox="1">
            <a:spLocks noGrp="1"/>
          </p:cNvSpPr>
          <p:nvPr>
            <p:ph type="body" idx="2"/>
          </p:nvPr>
        </p:nvSpPr>
        <p:spPr>
          <a:xfrm>
            <a:off x="839788" y="2505075"/>
            <a:ext cx="5157787" cy="354738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3" name="Google Shape;263;p3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64" name="Google Shape;264;p37"/>
          <p:cNvSpPr txBox="1">
            <a:spLocks noGrp="1"/>
          </p:cNvSpPr>
          <p:nvPr>
            <p:ph type="body" idx="4"/>
          </p:nvPr>
        </p:nvSpPr>
        <p:spPr>
          <a:xfrm>
            <a:off x="6172200" y="2505075"/>
            <a:ext cx="5183188" cy="354738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65" name="Google Shape;265;p37"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266" name="Google Shape;266;p37"/>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7" name="Google Shape;267;p37"/>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268" name="Google Shape;268;p37"/>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ontact &amp; Creative Commons">
  <p:cSld name="Contact &amp; Creative Commons">
    <p:spTree>
      <p:nvGrpSpPr>
        <p:cNvPr id="1" name="Shape 269"/>
        <p:cNvGrpSpPr/>
        <p:nvPr/>
      </p:nvGrpSpPr>
      <p:grpSpPr>
        <a:xfrm>
          <a:off x="0" y="0"/>
          <a:ext cx="0" cy="0"/>
          <a:chOff x="0" y="0"/>
          <a:chExt cx="0" cy="0"/>
        </a:xfrm>
      </p:grpSpPr>
      <p:pic>
        <p:nvPicPr>
          <p:cNvPr id="270" name="Google Shape;270;p38"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pic>
        <p:nvPicPr>
          <p:cNvPr id="271" name="Google Shape;271;p38" descr="CreativeCommons logo&#10;&#10;http://mirrors.creativecommons.org/presskit/buttons/88x31/png/by.png" title="CC Logo "/>
          <p:cNvPicPr preferRelativeResize="0"/>
          <p:nvPr/>
        </p:nvPicPr>
        <p:blipFill rotWithShape="1">
          <a:blip r:embed="rId3">
            <a:alphaModFix/>
          </a:blip>
          <a:srcRect/>
          <a:stretch/>
        </p:blipFill>
        <p:spPr>
          <a:xfrm>
            <a:off x="765041" y="5241583"/>
            <a:ext cx="1124177" cy="393323"/>
          </a:xfrm>
          <a:prstGeom prst="rect">
            <a:avLst/>
          </a:prstGeom>
          <a:noFill/>
          <a:ln>
            <a:noFill/>
          </a:ln>
        </p:spPr>
      </p:pic>
      <p:sp>
        <p:nvSpPr>
          <p:cNvPr id="272" name="Google Shape;272;p38"/>
          <p:cNvSpPr txBox="1"/>
          <p:nvPr/>
        </p:nvSpPr>
        <p:spPr>
          <a:xfrm>
            <a:off x="2250974" y="5115080"/>
            <a:ext cx="8482544"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40403D"/>
              </a:buClr>
              <a:buSzPts val="1800"/>
              <a:buFont typeface="Quattrocento Sans"/>
              <a:buNone/>
            </a:pPr>
            <a:r>
              <a:rPr lang="en-US" sz="1800" b="0" i="0" u="none" strike="noStrike" cap="none">
                <a:solidFill>
                  <a:srgbClr val="40403D"/>
                </a:solidFill>
                <a:latin typeface="Quattrocento Sans"/>
                <a:ea typeface="Quattrocento Sans"/>
                <a:cs typeface="Quattrocento Sans"/>
                <a:sym typeface="Quattrocento Sans"/>
              </a:rPr>
              <a:t>Except where otherwise noted, this work by the </a:t>
            </a:r>
            <a:r>
              <a:rPr lang="en-US" sz="1800" b="0" i="0" u="sng" strike="noStrike" cap="none">
                <a:solidFill>
                  <a:schemeClr val="hlink"/>
                </a:solidFill>
                <a:latin typeface="Quattrocento Sans"/>
                <a:ea typeface="Quattrocento Sans"/>
                <a:cs typeface="Quattrocento Sans"/>
                <a:sym typeface="Quattrocento Sans"/>
                <a:hlinkClick r:id="rId4"/>
              </a:rPr>
              <a:t>Office of Superintendent of Public Instruction </a:t>
            </a:r>
            <a:r>
              <a:rPr lang="en-US" sz="1800" b="0" i="0" u="none" strike="noStrike" cap="none">
                <a:solidFill>
                  <a:srgbClr val="40403D"/>
                </a:solidFill>
                <a:latin typeface="Quattrocento Sans"/>
                <a:ea typeface="Quattrocento Sans"/>
                <a:cs typeface="Quattrocento Sans"/>
                <a:sym typeface="Quattrocento Sans"/>
              </a:rPr>
              <a:t>is licensed under a </a:t>
            </a:r>
            <a:r>
              <a:rPr lang="en-US" sz="1800" b="0" i="0" u="sng" strike="noStrike" cap="none">
                <a:solidFill>
                  <a:schemeClr val="hlink"/>
                </a:solidFill>
                <a:latin typeface="Quattrocento Sans"/>
                <a:ea typeface="Quattrocento Sans"/>
                <a:cs typeface="Quattrocento Sans"/>
                <a:sym typeface="Quattrocento Sans"/>
                <a:hlinkClick r:id="rId5"/>
              </a:rPr>
              <a:t>Creative Commons 4.0 International License</a:t>
            </a:r>
            <a:r>
              <a:rPr lang="en-US" sz="1800" b="0" i="0" u="none" strike="noStrike" cap="none">
                <a:solidFill>
                  <a:srgbClr val="40403D"/>
                </a:solidFill>
                <a:latin typeface="Quattrocento Sans"/>
                <a:ea typeface="Quattrocento Sans"/>
                <a:cs typeface="Quattrocento Sans"/>
                <a:sym typeface="Quattrocento Sans"/>
              </a:rPr>
              <a:t>.</a:t>
            </a:r>
            <a:endParaRPr sz="1400" b="0" i="0" u="none" strike="noStrike" cap="none">
              <a:solidFill>
                <a:srgbClr val="000000"/>
              </a:solidFill>
              <a:latin typeface="Arial"/>
              <a:ea typeface="Arial"/>
              <a:cs typeface="Arial"/>
              <a:sym typeface="Arial"/>
            </a:endParaRPr>
          </a:p>
        </p:txBody>
      </p:sp>
      <p:sp>
        <p:nvSpPr>
          <p:cNvPr id="273" name="Google Shape;273;p38"/>
          <p:cNvSpPr txBox="1"/>
          <p:nvPr/>
        </p:nvSpPr>
        <p:spPr>
          <a:xfrm>
            <a:off x="765041" y="666572"/>
            <a:ext cx="10481093"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40403D"/>
              </a:buClr>
              <a:buSzPts val="4400"/>
              <a:buFont typeface="Quattrocento Sans"/>
              <a:buNone/>
            </a:pPr>
            <a:r>
              <a:rPr lang="en-US" sz="4400" b="0" i="0" u="none" strike="noStrike" cap="none">
                <a:solidFill>
                  <a:srgbClr val="40403D"/>
                </a:solidFill>
                <a:latin typeface="Quattrocento Sans"/>
                <a:ea typeface="Quattrocento Sans"/>
                <a:cs typeface="Quattrocento Sans"/>
                <a:sym typeface="Quattrocento Sans"/>
              </a:rPr>
              <a:t>Contact Us!</a:t>
            </a:r>
            <a:endParaRPr sz="1400" b="0" i="0" u="none" strike="noStrike" cap="none">
              <a:solidFill>
                <a:srgbClr val="000000"/>
              </a:solidFill>
              <a:latin typeface="Arial"/>
              <a:ea typeface="Arial"/>
              <a:cs typeface="Arial"/>
              <a:sym typeface="Arial"/>
            </a:endParaRPr>
          </a:p>
        </p:txBody>
      </p:sp>
      <p:sp>
        <p:nvSpPr>
          <p:cNvPr id="274" name="Google Shape;274;p38"/>
          <p:cNvSpPr txBox="1">
            <a:spLocks noGrp="1"/>
          </p:cNvSpPr>
          <p:nvPr>
            <p:ph type="body" idx="1"/>
          </p:nvPr>
        </p:nvSpPr>
        <p:spPr>
          <a:xfrm>
            <a:off x="765175" y="1624013"/>
            <a:ext cx="10463213" cy="286543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5" name="Google Shape;275;p38"/>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6" name="Google Shape;276;p38"/>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277" name="Google Shape;277;p38"/>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78"/>
        <p:cNvGrpSpPr/>
        <p:nvPr/>
      </p:nvGrpSpPr>
      <p:grpSpPr>
        <a:xfrm>
          <a:off x="0" y="0"/>
          <a:ext cx="0" cy="0"/>
          <a:chOff x="0" y="0"/>
          <a:chExt cx="0" cy="0"/>
        </a:xfrm>
      </p:grpSpPr>
      <p:sp>
        <p:nvSpPr>
          <p:cNvPr id="279" name="Google Shape;279;p3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Quattrocento Sans"/>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0" name="Google Shape;280;p39"/>
          <p:cNvSpPr>
            <a:spLocks noGrp="1"/>
          </p:cNvSpPr>
          <p:nvPr>
            <p:ph type="pic" idx="2"/>
          </p:nvPr>
        </p:nvSpPr>
        <p:spPr>
          <a:xfrm>
            <a:off x="5183188" y="987425"/>
            <a:ext cx="6172200" cy="4873625"/>
          </a:xfrm>
          <a:prstGeom prst="rect">
            <a:avLst/>
          </a:prstGeom>
          <a:noFill/>
          <a:ln>
            <a:noFill/>
          </a:ln>
        </p:spPr>
      </p:sp>
      <p:sp>
        <p:nvSpPr>
          <p:cNvPr id="281" name="Google Shape;281;p3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pic>
        <p:nvPicPr>
          <p:cNvPr id="282" name="Google Shape;282;p39"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283" name="Google Shape;283;p39"/>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4" name="Google Shape;284;p39"/>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285" name="Google Shape;285;p39"/>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2"/>
        <p:cNvGrpSpPr/>
        <p:nvPr/>
      </p:nvGrpSpPr>
      <p:grpSpPr>
        <a:xfrm>
          <a:off x="0" y="0"/>
          <a:ext cx="0" cy="0"/>
          <a:chOff x="0" y="0"/>
          <a:chExt cx="0" cy="0"/>
        </a:xfrm>
      </p:grpSpPr>
      <p:sp>
        <p:nvSpPr>
          <p:cNvPr id="293" name="Google Shape;293;p4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4" name="Google Shape;294;p41"/>
          <p:cNvSpPr txBox="1">
            <a:spLocks noGrp="1"/>
          </p:cNvSpPr>
          <p:nvPr>
            <p:ph type="body" idx="1"/>
          </p:nvPr>
        </p:nvSpPr>
        <p:spPr>
          <a:xfrm>
            <a:off x="838200" y="1825625"/>
            <a:ext cx="5181600" cy="418328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5" name="Google Shape;295;p41"/>
          <p:cNvSpPr txBox="1">
            <a:spLocks noGrp="1"/>
          </p:cNvSpPr>
          <p:nvPr>
            <p:ph type="body" idx="2"/>
          </p:nvPr>
        </p:nvSpPr>
        <p:spPr>
          <a:xfrm>
            <a:off x="6172200" y="1825625"/>
            <a:ext cx="5181600" cy="418328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96" name="Google Shape;296;p41"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297" name="Google Shape;297;p41"/>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8" name="Google Shape;298;p41"/>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299" name="Google Shape;299;p41"/>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00"/>
        <p:cNvGrpSpPr/>
        <p:nvPr/>
      </p:nvGrpSpPr>
      <p:grpSpPr>
        <a:xfrm>
          <a:off x="0" y="0"/>
          <a:ext cx="0" cy="0"/>
          <a:chOff x="0" y="0"/>
          <a:chExt cx="0" cy="0"/>
        </a:xfrm>
      </p:grpSpPr>
      <p:sp>
        <p:nvSpPr>
          <p:cNvPr id="301" name="Google Shape;301;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2" name="Google Shape;302;p42"/>
          <p:cNvSpPr txBox="1">
            <a:spLocks noGrp="1"/>
          </p:cNvSpPr>
          <p:nvPr>
            <p:ph type="body" idx="1"/>
          </p:nvPr>
        </p:nvSpPr>
        <p:spPr>
          <a:xfrm>
            <a:off x="838200" y="1825625"/>
            <a:ext cx="10515600" cy="425586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03" name="Google Shape;303;p42"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304" name="Google Shape;304;p42"/>
          <p:cNvSpPr txBox="1">
            <a:spLocks noGrp="1"/>
          </p:cNvSpPr>
          <p:nvPr>
            <p:ph type="dt" idx="10"/>
          </p:nvPr>
        </p:nvSpPr>
        <p:spPr>
          <a:xfrm>
            <a:off x="9309783" y="6253532"/>
            <a:ext cx="1531571"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5" name="Google Shape;305;p42"/>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306" name="Google Shape;306;p42"/>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07"/>
        <p:cNvGrpSpPr/>
        <p:nvPr/>
      </p:nvGrpSpPr>
      <p:grpSpPr>
        <a:xfrm>
          <a:off x="0" y="0"/>
          <a:ext cx="0" cy="0"/>
          <a:chOff x="0" y="0"/>
          <a:chExt cx="0" cy="0"/>
        </a:xfrm>
      </p:grpSpPr>
      <p:pic>
        <p:nvPicPr>
          <p:cNvPr id="308" name="Google Shape;308;p43"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309" name="Google Shape;309;p43"/>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0" name="Google Shape;310;p43"/>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311" name="Google Shape;311;p43"/>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Section Slide 1">
  <p:cSld name="1_Section Slide 1">
    <p:spTree>
      <p:nvGrpSpPr>
        <p:cNvPr id="1" name="Shape 33"/>
        <p:cNvGrpSpPr/>
        <p:nvPr/>
      </p:nvGrpSpPr>
      <p:grpSpPr>
        <a:xfrm>
          <a:off x="0" y="0"/>
          <a:ext cx="0" cy="0"/>
          <a:chOff x="0" y="0"/>
          <a:chExt cx="0" cy="0"/>
        </a:xfrm>
      </p:grpSpPr>
      <p:sp>
        <p:nvSpPr>
          <p:cNvPr id="34" name="Google Shape;34;p5"/>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5" name="Google Shape;35;p5"/>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36" name="Google Shape;36;p5"/>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7" name="Google Shape;37;p5"/>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38" name="Google Shape;38;p5" descr="A group of people speaking"/>
          <p:cNvPicPr preferRelativeResize="0"/>
          <p:nvPr/>
        </p:nvPicPr>
        <p:blipFill rotWithShape="1">
          <a:blip r:embed="rId2">
            <a:alphaModFix/>
          </a:blip>
          <a:srcRect/>
          <a:stretch/>
        </p:blipFill>
        <p:spPr>
          <a:xfrm>
            <a:off x="0" y="0"/>
            <a:ext cx="12192000" cy="3914775"/>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312"/>
        <p:cNvGrpSpPr/>
        <p:nvPr/>
      </p:nvGrpSpPr>
      <p:grpSpPr>
        <a:xfrm>
          <a:off x="0" y="0"/>
          <a:ext cx="0" cy="0"/>
          <a:chOff x="0" y="0"/>
          <a:chExt cx="0" cy="0"/>
        </a:xfrm>
      </p:grpSpPr>
      <p:sp>
        <p:nvSpPr>
          <p:cNvPr id="313" name="Google Shape;313;p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4" name="Google Shape;314;p44"/>
          <p:cNvSpPr txBox="1">
            <a:spLocks noGrp="1"/>
          </p:cNvSpPr>
          <p:nvPr>
            <p:ph type="body" idx="1"/>
          </p:nvPr>
        </p:nvSpPr>
        <p:spPr>
          <a:xfrm>
            <a:off x="838200" y="1825625"/>
            <a:ext cx="10515600" cy="425586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15" name="Google Shape;315;p44"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316" name="Google Shape;316;p44"/>
          <p:cNvSpPr txBox="1">
            <a:spLocks noGrp="1"/>
          </p:cNvSpPr>
          <p:nvPr>
            <p:ph type="dt" idx="10"/>
          </p:nvPr>
        </p:nvSpPr>
        <p:spPr>
          <a:xfrm>
            <a:off x="9309783" y="6253532"/>
            <a:ext cx="1531571"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7" name="Google Shape;317;p44"/>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318" name="Google Shape;318;p44"/>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19"/>
        <p:cNvGrpSpPr/>
        <p:nvPr/>
      </p:nvGrpSpPr>
      <p:grpSpPr>
        <a:xfrm>
          <a:off x="0" y="0"/>
          <a:ext cx="0" cy="0"/>
          <a:chOff x="0" y="0"/>
          <a:chExt cx="0" cy="0"/>
        </a:xfrm>
      </p:grpSpPr>
      <p:sp>
        <p:nvSpPr>
          <p:cNvPr id="320" name="Google Shape;320;p45"/>
          <p:cNvSpPr txBox="1">
            <a:spLocks noGrp="1"/>
          </p:cNvSpPr>
          <p:nvPr>
            <p:ph type="title"/>
          </p:nvPr>
        </p:nvSpPr>
        <p:spPr>
          <a:xfrm>
            <a:off x="415600" y="593367"/>
            <a:ext cx="11360700" cy="7635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1" name="Google Shape;321;p45"/>
          <p:cNvSpPr txBox="1">
            <a:spLocks noGrp="1"/>
          </p:cNvSpPr>
          <p:nvPr>
            <p:ph type="body" idx="1"/>
          </p:nvPr>
        </p:nvSpPr>
        <p:spPr>
          <a:xfrm>
            <a:off x="415600" y="1536633"/>
            <a:ext cx="11360700" cy="45552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SzPts val="2800"/>
              <a:buChar char="•"/>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322" name="Google Shape;322;p45"/>
          <p:cNvSpPr txBox="1">
            <a:spLocks noGrp="1"/>
          </p:cNvSpPr>
          <p:nvPr>
            <p:ph type="sldNum" idx="12"/>
          </p:nvPr>
        </p:nvSpPr>
        <p:spPr>
          <a:xfrm>
            <a:off x="11296610" y="6217622"/>
            <a:ext cx="731700" cy="5247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23"/>
        <p:cNvGrpSpPr/>
        <p:nvPr/>
      </p:nvGrpSpPr>
      <p:grpSpPr>
        <a:xfrm>
          <a:off x="0" y="0"/>
          <a:ext cx="0" cy="0"/>
          <a:chOff x="0" y="0"/>
          <a:chExt cx="0" cy="0"/>
        </a:xfrm>
      </p:grpSpPr>
      <p:sp>
        <p:nvSpPr>
          <p:cNvPr id="324" name="Google Shape;324;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325" name="Google Shape;325;p46"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326" name="Google Shape;326;p46"/>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7" name="Google Shape;327;p46"/>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328" name="Google Shape;328;p46"/>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29"/>
        <p:cNvGrpSpPr/>
        <p:nvPr/>
      </p:nvGrpSpPr>
      <p:grpSpPr>
        <a:xfrm>
          <a:off x="0" y="0"/>
          <a:ext cx="0" cy="0"/>
          <a:chOff x="0" y="0"/>
          <a:chExt cx="0" cy="0"/>
        </a:xfrm>
      </p:grpSpPr>
      <p:sp>
        <p:nvSpPr>
          <p:cNvPr id="330" name="Google Shape;330;p4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Quattrocento Sans"/>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1" name="Google Shape;331;p47"/>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32" name="Google Shape;332;p4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pic>
        <p:nvPicPr>
          <p:cNvPr id="333" name="Google Shape;333;p47"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334" name="Google Shape;334;p47"/>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5" name="Google Shape;335;p47"/>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336" name="Google Shape;336;p47"/>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37"/>
        <p:cNvGrpSpPr/>
        <p:nvPr/>
      </p:nvGrpSpPr>
      <p:grpSpPr>
        <a:xfrm>
          <a:off x="0" y="0"/>
          <a:ext cx="0" cy="0"/>
          <a:chOff x="0" y="0"/>
          <a:chExt cx="0" cy="0"/>
        </a:xfrm>
      </p:grpSpPr>
      <p:sp>
        <p:nvSpPr>
          <p:cNvPr id="338" name="Google Shape;338;p4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Quattrocento Sans"/>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9" name="Google Shape;339;p4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90908F"/>
              </a:buClr>
              <a:buSzPts val="2400"/>
              <a:buNone/>
              <a:defRPr sz="2400">
                <a:solidFill>
                  <a:srgbClr val="90908F"/>
                </a:solidFill>
              </a:defRPr>
            </a:lvl1pPr>
            <a:lvl2pPr marL="914400" lvl="1" indent="-228600" algn="l">
              <a:lnSpc>
                <a:spcPct val="90000"/>
              </a:lnSpc>
              <a:spcBef>
                <a:spcPts val="500"/>
              </a:spcBef>
              <a:spcAft>
                <a:spcPts val="0"/>
              </a:spcAft>
              <a:buClr>
                <a:srgbClr val="90908F"/>
              </a:buClr>
              <a:buSzPts val="2000"/>
              <a:buNone/>
              <a:defRPr sz="2000">
                <a:solidFill>
                  <a:srgbClr val="90908F"/>
                </a:solidFill>
              </a:defRPr>
            </a:lvl2pPr>
            <a:lvl3pPr marL="1371600" lvl="2" indent="-228600" algn="l">
              <a:lnSpc>
                <a:spcPct val="90000"/>
              </a:lnSpc>
              <a:spcBef>
                <a:spcPts val="500"/>
              </a:spcBef>
              <a:spcAft>
                <a:spcPts val="0"/>
              </a:spcAft>
              <a:buClr>
                <a:srgbClr val="90908F"/>
              </a:buClr>
              <a:buSzPts val="1800"/>
              <a:buNone/>
              <a:defRPr sz="1800">
                <a:solidFill>
                  <a:srgbClr val="90908F"/>
                </a:solidFill>
              </a:defRPr>
            </a:lvl3pPr>
            <a:lvl4pPr marL="1828800" lvl="3" indent="-228600" algn="l">
              <a:lnSpc>
                <a:spcPct val="90000"/>
              </a:lnSpc>
              <a:spcBef>
                <a:spcPts val="500"/>
              </a:spcBef>
              <a:spcAft>
                <a:spcPts val="0"/>
              </a:spcAft>
              <a:buClr>
                <a:srgbClr val="90908F"/>
              </a:buClr>
              <a:buSzPts val="1600"/>
              <a:buNone/>
              <a:defRPr sz="1600">
                <a:solidFill>
                  <a:srgbClr val="90908F"/>
                </a:solidFill>
              </a:defRPr>
            </a:lvl4pPr>
            <a:lvl5pPr marL="2286000" lvl="4" indent="-228600" algn="l">
              <a:lnSpc>
                <a:spcPct val="90000"/>
              </a:lnSpc>
              <a:spcBef>
                <a:spcPts val="500"/>
              </a:spcBef>
              <a:spcAft>
                <a:spcPts val="0"/>
              </a:spcAft>
              <a:buClr>
                <a:srgbClr val="90908F"/>
              </a:buClr>
              <a:buSzPts val="1600"/>
              <a:buNone/>
              <a:defRPr sz="1600">
                <a:solidFill>
                  <a:srgbClr val="90908F"/>
                </a:solidFill>
              </a:defRPr>
            </a:lvl5pPr>
            <a:lvl6pPr marL="2743200" lvl="5" indent="-228600" algn="l">
              <a:lnSpc>
                <a:spcPct val="90000"/>
              </a:lnSpc>
              <a:spcBef>
                <a:spcPts val="500"/>
              </a:spcBef>
              <a:spcAft>
                <a:spcPts val="0"/>
              </a:spcAft>
              <a:buClr>
                <a:srgbClr val="90908F"/>
              </a:buClr>
              <a:buSzPts val="1600"/>
              <a:buNone/>
              <a:defRPr sz="1600">
                <a:solidFill>
                  <a:srgbClr val="90908F"/>
                </a:solidFill>
              </a:defRPr>
            </a:lvl6pPr>
            <a:lvl7pPr marL="3200400" lvl="6" indent="-228600" algn="l">
              <a:lnSpc>
                <a:spcPct val="90000"/>
              </a:lnSpc>
              <a:spcBef>
                <a:spcPts val="500"/>
              </a:spcBef>
              <a:spcAft>
                <a:spcPts val="0"/>
              </a:spcAft>
              <a:buClr>
                <a:srgbClr val="90908F"/>
              </a:buClr>
              <a:buSzPts val="1600"/>
              <a:buNone/>
              <a:defRPr sz="1600">
                <a:solidFill>
                  <a:srgbClr val="90908F"/>
                </a:solidFill>
              </a:defRPr>
            </a:lvl7pPr>
            <a:lvl8pPr marL="3657600" lvl="7" indent="-228600" algn="l">
              <a:lnSpc>
                <a:spcPct val="90000"/>
              </a:lnSpc>
              <a:spcBef>
                <a:spcPts val="500"/>
              </a:spcBef>
              <a:spcAft>
                <a:spcPts val="0"/>
              </a:spcAft>
              <a:buClr>
                <a:srgbClr val="90908F"/>
              </a:buClr>
              <a:buSzPts val="1600"/>
              <a:buNone/>
              <a:defRPr sz="1600">
                <a:solidFill>
                  <a:srgbClr val="90908F"/>
                </a:solidFill>
              </a:defRPr>
            </a:lvl8pPr>
            <a:lvl9pPr marL="4114800" lvl="8" indent="-228600" algn="l">
              <a:lnSpc>
                <a:spcPct val="90000"/>
              </a:lnSpc>
              <a:spcBef>
                <a:spcPts val="500"/>
              </a:spcBef>
              <a:spcAft>
                <a:spcPts val="0"/>
              </a:spcAft>
              <a:buClr>
                <a:srgbClr val="90908F"/>
              </a:buClr>
              <a:buSzPts val="1600"/>
              <a:buNone/>
              <a:defRPr sz="1600">
                <a:solidFill>
                  <a:srgbClr val="90908F"/>
                </a:solidFill>
              </a:defRPr>
            </a:lvl9pPr>
          </a:lstStyle>
          <a:p>
            <a:endParaRPr/>
          </a:p>
        </p:txBody>
      </p:sp>
      <p:pic>
        <p:nvPicPr>
          <p:cNvPr id="340" name="Google Shape;340;p48"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341" name="Google Shape;341;p48"/>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2" name="Google Shape;342;p48"/>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343" name="Google Shape;343;p48"/>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44"/>
        <p:cNvGrpSpPr/>
        <p:nvPr/>
      </p:nvGrpSpPr>
      <p:grpSpPr>
        <a:xfrm>
          <a:off x="0" y="0"/>
          <a:ext cx="0" cy="0"/>
          <a:chOff x="0" y="0"/>
          <a:chExt cx="0" cy="0"/>
        </a:xfrm>
      </p:grpSpPr>
      <p:sp>
        <p:nvSpPr>
          <p:cNvPr id="345" name="Google Shape;345;p4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6" name="Google Shape;346;p4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47" name="Google Shape;347;p49"/>
          <p:cNvSpPr txBox="1">
            <a:spLocks noGrp="1"/>
          </p:cNvSpPr>
          <p:nvPr>
            <p:ph type="body" idx="2"/>
          </p:nvPr>
        </p:nvSpPr>
        <p:spPr>
          <a:xfrm>
            <a:off x="839788" y="2505075"/>
            <a:ext cx="5157787" cy="354738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8" name="Google Shape;348;p4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49" name="Google Shape;349;p49"/>
          <p:cNvSpPr txBox="1">
            <a:spLocks noGrp="1"/>
          </p:cNvSpPr>
          <p:nvPr>
            <p:ph type="body" idx="4"/>
          </p:nvPr>
        </p:nvSpPr>
        <p:spPr>
          <a:xfrm>
            <a:off x="6172200" y="2505075"/>
            <a:ext cx="5183188" cy="354738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50" name="Google Shape;350;p49"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351" name="Google Shape;351;p49"/>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2" name="Google Shape;352;p49"/>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353" name="Google Shape;353;p49"/>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Contact &amp; Creative Commons">
  <p:cSld name="Contact &amp; Creative Commons">
    <p:spTree>
      <p:nvGrpSpPr>
        <p:cNvPr id="1" name="Shape 354"/>
        <p:cNvGrpSpPr/>
        <p:nvPr/>
      </p:nvGrpSpPr>
      <p:grpSpPr>
        <a:xfrm>
          <a:off x="0" y="0"/>
          <a:ext cx="0" cy="0"/>
          <a:chOff x="0" y="0"/>
          <a:chExt cx="0" cy="0"/>
        </a:xfrm>
      </p:grpSpPr>
      <p:pic>
        <p:nvPicPr>
          <p:cNvPr id="355" name="Google Shape;355;p50"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pic>
        <p:nvPicPr>
          <p:cNvPr id="356" name="Google Shape;356;p50" descr="CreativeCommons logo&#10;&#10;http://mirrors.creativecommons.org/presskit/buttons/88x31/png/by.png" title="CC Logo "/>
          <p:cNvPicPr preferRelativeResize="0"/>
          <p:nvPr/>
        </p:nvPicPr>
        <p:blipFill rotWithShape="1">
          <a:blip r:embed="rId3">
            <a:alphaModFix/>
          </a:blip>
          <a:srcRect/>
          <a:stretch/>
        </p:blipFill>
        <p:spPr>
          <a:xfrm>
            <a:off x="765041" y="5241583"/>
            <a:ext cx="1124177" cy="393323"/>
          </a:xfrm>
          <a:prstGeom prst="rect">
            <a:avLst/>
          </a:prstGeom>
          <a:noFill/>
          <a:ln>
            <a:noFill/>
          </a:ln>
        </p:spPr>
      </p:pic>
      <p:sp>
        <p:nvSpPr>
          <p:cNvPr id="357" name="Google Shape;357;p50"/>
          <p:cNvSpPr txBox="1"/>
          <p:nvPr/>
        </p:nvSpPr>
        <p:spPr>
          <a:xfrm>
            <a:off x="2250974" y="5115080"/>
            <a:ext cx="8482544"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40403D"/>
              </a:buClr>
              <a:buSzPts val="1800"/>
              <a:buFont typeface="Quattrocento Sans"/>
              <a:buNone/>
            </a:pPr>
            <a:r>
              <a:rPr lang="en-US" sz="1800" b="0" i="0" u="none" strike="noStrike" cap="none">
                <a:solidFill>
                  <a:srgbClr val="40403D"/>
                </a:solidFill>
                <a:latin typeface="Quattrocento Sans"/>
                <a:ea typeface="Quattrocento Sans"/>
                <a:cs typeface="Quattrocento Sans"/>
                <a:sym typeface="Quattrocento Sans"/>
              </a:rPr>
              <a:t>Except where otherwise noted, this work by the </a:t>
            </a:r>
            <a:r>
              <a:rPr lang="en-US" sz="1800" b="0" i="0" u="sng" strike="noStrike" cap="none">
                <a:solidFill>
                  <a:schemeClr val="hlink"/>
                </a:solidFill>
                <a:latin typeface="Quattrocento Sans"/>
                <a:ea typeface="Quattrocento Sans"/>
                <a:cs typeface="Quattrocento Sans"/>
                <a:sym typeface="Quattrocento Sans"/>
                <a:hlinkClick r:id="rId4"/>
              </a:rPr>
              <a:t>Office of Superintendent of Public Instruction </a:t>
            </a:r>
            <a:r>
              <a:rPr lang="en-US" sz="1800" b="0" i="0" u="none" strike="noStrike" cap="none">
                <a:solidFill>
                  <a:srgbClr val="40403D"/>
                </a:solidFill>
                <a:latin typeface="Quattrocento Sans"/>
                <a:ea typeface="Quattrocento Sans"/>
                <a:cs typeface="Quattrocento Sans"/>
                <a:sym typeface="Quattrocento Sans"/>
              </a:rPr>
              <a:t>is licensed under a </a:t>
            </a:r>
            <a:r>
              <a:rPr lang="en-US" sz="1800" b="0" i="0" u="sng" strike="noStrike" cap="none">
                <a:solidFill>
                  <a:schemeClr val="hlink"/>
                </a:solidFill>
                <a:latin typeface="Quattrocento Sans"/>
                <a:ea typeface="Quattrocento Sans"/>
                <a:cs typeface="Quattrocento Sans"/>
                <a:sym typeface="Quattrocento Sans"/>
                <a:hlinkClick r:id="rId5"/>
              </a:rPr>
              <a:t>Creative Commons 4.0 International License</a:t>
            </a:r>
            <a:r>
              <a:rPr lang="en-US" sz="1800" b="0" i="0" u="none" strike="noStrike" cap="none">
                <a:solidFill>
                  <a:srgbClr val="40403D"/>
                </a:solidFill>
                <a:latin typeface="Quattrocento Sans"/>
                <a:ea typeface="Quattrocento Sans"/>
                <a:cs typeface="Quattrocento Sans"/>
                <a:sym typeface="Quattrocento Sans"/>
              </a:rPr>
              <a:t>.</a:t>
            </a:r>
            <a:endParaRPr sz="1400" b="0" i="0" u="none" strike="noStrike" cap="none">
              <a:solidFill>
                <a:srgbClr val="000000"/>
              </a:solidFill>
              <a:latin typeface="Arial"/>
              <a:ea typeface="Arial"/>
              <a:cs typeface="Arial"/>
              <a:sym typeface="Arial"/>
            </a:endParaRPr>
          </a:p>
        </p:txBody>
      </p:sp>
      <p:sp>
        <p:nvSpPr>
          <p:cNvPr id="358" name="Google Shape;358;p50"/>
          <p:cNvSpPr txBox="1"/>
          <p:nvPr/>
        </p:nvSpPr>
        <p:spPr>
          <a:xfrm>
            <a:off x="765041" y="666572"/>
            <a:ext cx="10481093"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40403D"/>
              </a:buClr>
              <a:buSzPts val="4400"/>
              <a:buFont typeface="Quattrocento Sans"/>
              <a:buNone/>
            </a:pPr>
            <a:r>
              <a:rPr lang="en-US" sz="4400" b="0" i="0" u="none" strike="noStrike" cap="none">
                <a:solidFill>
                  <a:srgbClr val="40403D"/>
                </a:solidFill>
                <a:latin typeface="Quattrocento Sans"/>
                <a:ea typeface="Quattrocento Sans"/>
                <a:cs typeface="Quattrocento Sans"/>
                <a:sym typeface="Quattrocento Sans"/>
              </a:rPr>
              <a:t>Contact Us!</a:t>
            </a:r>
            <a:endParaRPr sz="1400" b="0" i="0" u="none" strike="noStrike" cap="none">
              <a:solidFill>
                <a:srgbClr val="000000"/>
              </a:solidFill>
              <a:latin typeface="Arial"/>
              <a:ea typeface="Arial"/>
              <a:cs typeface="Arial"/>
              <a:sym typeface="Arial"/>
            </a:endParaRPr>
          </a:p>
        </p:txBody>
      </p:sp>
      <p:sp>
        <p:nvSpPr>
          <p:cNvPr id="359" name="Google Shape;359;p50"/>
          <p:cNvSpPr txBox="1">
            <a:spLocks noGrp="1"/>
          </p:cNvSpPr>
          <p:nvPr>
            <p:ph type="body" idx="1"/>
          </p:nvPr>
        </p:nvSpPr>
        <p:spPr>
          <a:xfrm>
            <a:off x="765175" y="1624013"/>
            <a:ext cx="10463213" cy="286543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0" name="Google Shape;360;p50"/>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1" name="Google Shape;361;p50"/>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362" name="Google Shape;362;p50"/>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63"/>
        <p:cNvGrpSpPr/>
        <p:nvPr/>
      </p:nvGrpSpPr>
      <p:grpSpPr>
        <a:xfrm>
          <a:off x="0" y="0"/>
          <a:ext cx="0" cy="0"/>
          <a:chOff x="0" y="0"/>
          <a:chExt cx="0" cy="0"/>
        </a:xfrm>
      </p:grpSpPr>
      <p:sp>
        <p:nvSpPr>
          <p:cNvPr id="364" name="Google Shape;364;p5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Quattrocento Sans"/>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5" name="Google Shape;365;p51"/>
          <p:cNvSpPr>
            <a:spLocks noGrp="1"/>
          </p:cNvSpPr>
          <p:nvPr>
            <p:ph type="pic" idx="2"/>
          </p:nvPr>
        </p:nvSpPr>
        <p:spPr>
          <a:xfrm>
            <a:off x="5183188" y="987425"/>
            <a:ext cx="6172200" cy="4873625"/>
          </a:xfrm>
          <a:prstGeom prst="rect">
            <a:avLst/>
          </a:prstGeom>
          <a:noFill/>
          <a:ln>
            <a:noFill/>
          </a:ln>
        </p:spPr>
      </p:sp>
      <p:sp>
        <p:nvSpPr>
          <p:cNvPr id="366" name="Google Shape;366;p5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pic>
        <p:nvPicPr>
          <p:cNvPr id="367" name="Google Shape;367;p51"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368" name="Google Shape;368;p51"/>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9" name="Google Shape;369;p51"/>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370" name="Google Shape;370;p51"/>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1_Title and Content" type="obj">
  <p:cSld name="OBJECT">
    <p:spTree>
      <p:nvGrpSpPr>
        <p:cNvPr id="1" name="Shape 292"/>
        <p:cNvGrpSpPr/>
        <p:nvPr/>
      </p:nvGrpSpPr>
      <p:grpSpPr>
        <a:xfrm>
          <a:off x="0" y="0"/>
          <a:ext cx="0" cy="0"/>
          <a:chOff x="0" y="0"/>
          <a:chExt cx="0" cy="0"/>
        </a:xfrm>
      </p:grpSpPr>
      <p:sp>
        <p:nvSpPr>
          <p:cNvPr id="293" name="Google Shape;293;p4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4" name="Google Shape;294;p41"/>
          <p:cNvSpPr txBox="1">
            <a:spLocks noGrp="1"/>
          </p:cNvSpPr>
          <p:nvPr>
            <p:ph type="body" idx="1"/>
          </p:nvPr>
        </p:nvSpPr>
        <p:spPr>
          <a:xfrm>
            <a:off x="838200" y="1825625"/>
            <a:ext cx="10515600" cy="425586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95" name="Google Shape;295;p41"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296" name="Google Shape;296;p41"/>
          <p:cNvSpPr txBox="1">
            <a:spLocks noGrp="1"/>
          </p:cNvSpPr>
          <p:nvPr>
            <p:ph type="dt" idx="10"/>
          </p:nvPr>
        </p:nvSpPr>
        <p:spPr>
          <a:xfrm>
            <a:off x="9309783" y="6253532"/>
            <a:ext cx="1531571"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7" name="Google Shape;297;p41"/>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298" name="Google Shape;298;p41"/>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99"/>
        <p:cNvGrpSpPr/>
        <p:nvPr/>
      </p:nvGrpSpPr>
      <p:grpSpPr>
        <a:xfrm>
          <a:off x="0" y="0"/>
          <a:ext cx="0" cy="0"/>
          <a:chOff x="0" y="0"/>
          <a:chExt cx="0" cy="0"/>
        </a:xfrm>
      </p:grpSpPr>
      <p:sp>
        <p:nvSpPr>
          <p:cNvPr id="300" name="Google Shape;300;p4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Quattrocento Sans"/>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1" name="Google Shape;301;p4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90908F"/>
              </a:buClr>
              <a:buSzPts val="2400"/>
              <a:buNone/>
              <a:defRPr sz="2400">
                <a:solidFill>
                  <a:srgbClr val="90908F"/>
                </a:solidFill>
              </a:defRPr>
            </a:lvl1pPr>
            <a:lvl2pPr marL="914400" lvl="1" indent="-228600" algn="l">
              <a:lnSpc>
                <a:spcPct val="90000"/>
              </a:lnSpc>
              <a:spcBef>
                <a:spcPts val="500"/>
              </a:spcBef>
              <a:spcAft>
                <a:spcPts val="0"/>
              </a:spcAft>
              <a:buClr>
                <a:srgbClr val="90908F"/>
              </a:buClr>
              <a:buSzPts val="2000"/>
              <a:buNone/>
              <a:defRPr sz="2000">
                <a:solidFill>
                  <a:srgbClr val="90908F"/>
                </a:solidFill>
              </a:defRPr>
            </a:lvl2pPr>
            <a:lvl3pPr marL="1371600" lvl="2" indent="-228600" algn="l">
              <a:lnSpc>
                <a:spcPct val="90000"/>
              </a:lnSpc>
              <a:spcBef>
                <a:spcPts val="500"/>
              </a:spcBef>
              <a:spcAft>
                <a:spcPts val="0"/>
              </a:spcAft>
              <a:buClr>
                <a:srgbClr val="90908F"/>
              </a:buClr>
              <a:buSzPts val="1800"/>
              <a:buNone/>
              <a:defRPr sz="1800">
                <a:solidFill>
                  <a:srgbClr val="90908F"/>
                </a:solidFill>
              </a:defRPr>
            </a:lvl3pPr>
            <a:lvl4pPr marL="1828800" lvl="3" indent="-228600" algn="l">
              <a:lnSpc>
                <a:spcPct val="90000"/>
              </a:lnSpc>
              <a:spcBef>
                <a:spcPts val="500"/>
              </a:spcBef>
              <a:spcAft>
                <a:spcPts val="0"/>
              </a:spcAft>
              <a:buClr>
                <a:srgbClr val="90908F"/>
              </a:buClr>
              <a:buSzPts val="1600"/>
              <a:buNone/>
              <a:defRPr sz="1600">
                <a:solidFill>
                  <a:srgbClr val="90908F"/>
                </a:solidFill>
              </a:defRPr>
            </a:lvl4pPr>
            <a:lvl5pPr marL="2286000" lvl="4" indent="-228600" algn="l">
              <a:lnSpc>
                <a:spcPct val="90000"/>
              </a:lnSpc>
              <a:spcBef>
                <a:spcPts val="500"/>
              </a:spcBef>
              <a:spcAft>
                <a:spcPts val="0"/>
              </a:spcAft>
              <a:buClr>
                <a:srgbClr val="90908F"/>
              </a:buClr>
              <a:buSzPts val="1600"/>
              <a:buNone/>
              <a:defRPr sz="1600">
                <a:solidFill>
                  <a:srgbClr val="90908F"/>
                </a:solidFill>
              </a:defRPr>
            </a:lvl5pPr>
            <a:lvl6pPr marL="2743200" lvl="5" indent="-228600" algn="l">
              <a:lnSpc>
                <a:spcPct val="90000"/>
              </a:lnSpc>
              <a:spcBef>
                <a:spcPts val="500"/>
              </a:spcBef>
              <a:spcAft>
                <a:spcPts val="0"/>
              </a:spcAft>
              <a:buClr>
                <a:srgbClr val="90908F"/>
              </a:buClr>
              <a:buSzPts val="1600"/>
              <a:buNone/>
              <a:defRPr sz="1600">
                <a:solidFill>
                  <a:srgbClr val="90908F"/>
                </a:solidFill>
              </a:defRPr>
            </a:lvl6pPr>
            <a:lvl7pPr marL="3200400" lvl="6" indent="-228600" algn="l">
              <a:lnSpc>
                <a:spcPct val="90000"/>
              </a:lnSpc>
              <a:spcBef>
                <a:spcPts val="500"/>
              </a:spcBef>
              <a:spcAft>
                <a:spcPts val="0"/>
              </a:spcAft>
              <a:buClr>
                <a:srgbClr val="90908F"/>
              </a:buClr>
              <a:buSzPts val="1600"/>
              <a:buNone/>
              <a:defRPr sz="1600">
                <a:solidFill>
                  <a:srgbClr val="90908F"/>
                </a:solidFill>
              </a:defRPr>
            </a:lvl7pPr>
            <a:lvl8pPr marL="3657600" lvl="7" indent="-228600" algn="l">
              <a:lnSpc>
                <a:spcPct val="90000"/>
              </a:lnSpc>
              <a:spcBef>
                <a:spcPts val="500"/>
              </a:spcBef>
              <a:spcAft>
                <a:spcPts val="0"/>
              </a:spcAft>
              <a:buClr>
                <a:srgbClr val="90908F"/>
              </a:buClr>
              <a:buSzPts val="1600"/>
              <a:buNone/>
              <a:defRPr sz="1600">
                <a:solidFill>
                  <a:srgbClr val="90908F"/>
                </a:solidFill>
              </a:defRPr>
            </a:lvl8pPr>
            <a:lvl9pPr marL="4114800" lvl="8" indent="-228600" algn="l">
              <a:lnSpc>
                <a:spcPct val="90000"/>
              </a:lnSpc>
              <a:spcBef>
                <a:spcPts val="500"/>
              </a:spcBef>
              <a:spcAft>
                <a:spcPts val="0"/>
              </a:spcAft>
              <a:buClr>
                <a:srgbClr val="90908F"/>
              </a:buClr>
              <a:buSzPts val="1600"/>
              <a:buNone/>
              <a:defRPr sz="1600">
                <a:solidFill>
                  <a:srgbClr val="90908F"/>
                </a:solidFill>
              </a:defRPr>
            </a:lvl9pPr>
          </a:lstStyle>
          <a:p>
            <a:endParaRPr/>
          </a:p>
        </p:txBody>
      </p:sp>
      <p:pic>
        <p:nvPicPr>
          <p:cNvPr id="302" name="Google Shape;302;p42"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303" name="Google Shape;303;p42"/>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4" name="Google Shape;304;p42"/>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305" name="Google Shape;305;p42"/>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Slide 2">
  <p:cSld name="Section Slide 2">
    <p:spTree>
      <p:nvGrpSpPr>
        <p:cNvPr id="1" name="Shape 39"/>
        <p:cNvGrpSpPr/>
        <p:nvPr/>
      </p:nvGrpSpPr>
      <p:grpSpPr>
        <a:xfrm>
          <a:off x="0" y="0"/>
          <a:ext cx="0" cy="0"/>
          <a:chOff x="0" y="0"/>
          <a:chExt cx="0" cy="0"/>
        </a:xfrm>
      </p:grpSpPr>
      <p:sp>
        <p:nvSpPr>
          <p:cNvPr id="40" name="Google Shape;40;p6"/>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1" name="Google Shape;41;p6"/>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42" name="Google Shape;42;p6"/>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3" name="Google Shape;43;p6"/>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44" name="Google Shape;44;p6" descr="School buses"/>
          <p:cNvPicPr preferRelativeResize="0"/>
          <p:nvPr/>
        </p:nvPicPr>
        <p:blipFill rotWithShape="1">
          <a:blip r:embed="rId2">
            <a:alphaModFix/>
          </a:blip>
          <a:srcRect/>
          <a:stretch/>
        </p:blipFill>
        <p:spPr>
          <a:xfrm>
            <a:off x="0" y="0"/>
            <a:ext cx="12192000" cy="3914775"/>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06"/>
        <p:cNvGrpSpPr/>
        <p:nvPr/>
      </p:nvGrpSpPr>
      <p:grpSpPr>
        <a:xfrm>
          <a:off x="0" y="0"/>
          <a:ext cx="0" cy="0"/>
          <a:chOff x="0" y="0"/>
          <a:chExt cx="0" cy="0"/>
        </a:xfrm>
      </p:grpSpPr>
      <p:sp>
        <p:nvSpPr>
          <p:cNvPr id="307" name="Google Shape;307;p4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8" name="Google Shape;308;p43"/>
          <p:cNvSpPr txBox="1">
            <a:spLocks noGrp="1"/>
          </p:cNvSpPr>
          <p:nvPr>
            <p:ph type="body" idx="1"/>
          </p:nvPr>
        </p:nvSpPr>
        <p:spPr>
          <a:xfrm>
            <a:off x="838200" y="1825625"/>
            <a:ext cx="5181600" cy="418328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9" name="Google Shape;309;p43"/>
          <p:cNvSpPr txBox="1">
            <a:spLocks noGrp="1"/>
          </p:cNvSpPr>
          <p:nvPr>
            <p:ph type="body" idx="2"/>
          </p:nvPr>
        </p:nvSpPr>
        <p:spPr>
          <a:xfrm>
            <a:off x="6172200" y="1825625"/>
            <a:ext cx="5181600" cy="418328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10" name="Google Shape;310;p43"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311" name="Google Shape;311;p43"/>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2" name="Google Shape;312;p43"/>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313" name="Google Shape;313;p43"/>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14"/>
        <p:cNvGrpSpPr/>
        <p:nvPr/>
      </p:nvGrpSpPr>
      <p:grpSpPr>
        <a:xfrm>
          <a:off x="0" y="0"/>
          <a:ext cx="0" cy="0"/>
          <a:chOff x="0" y="0"/>
          <a:chExt cx="0" cy="0"/>
        </a:xfrm>
      </p:grpSpPr>
      <p:sp>
        <p:nvSpPr>
          <p:cNvPr id="315" name="Google Shape;315;p4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6" name="Google Shape;316;p4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17" name="Google Shape;317;p44"/>
          <p:cNvSpPr txBox="1">
            <a:spLocks noGrp="1"/>
          </p:cNvSpPr>
          <p:nvPr>
            <p:ph type="body" idx="2"/>
          </p:nvPr>
        </p:nvSpPr>
        <p:spPr>
          <a:xfrm>
            <a:off x="839788" y="2505075"/>
            <a:ext cx="5157787" cy="354738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8" name="Google Shape;318;p4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19" name="Google Shape;319;p44"/>
          <p:cNvSpPr txBox="1">
            <a:spLocks noGrp="1"/>
          </p:cNvSpPr>
          <p:nvPr>
            <p:ph type="body" idx="4"/>
          </p:nvPr>
        </p:nvSpPr>
        <p:spPr>
          <a:xfrm>
            <a:off x="6172200" y="2505075"/>
            <a:ext cx="5183188" cy="354738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20" name="Google Shape;320;p44"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321" name="Google Shape;321;p44"/>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2" name="Google Shape;322;p44"/>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323" name="Google Shape;323;p44"/>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24"/>
        <p:cNvGrpSpPr/>
        <p:nvPr/>
      </p:nvGrpSpPr>
      <p:grpSpPr>
        <a:xfrm>
          <a:off x="0" y="0"/>
          <a:ext cx="0" cy="0"/>
          <a:chOff x="0" y="0"/>
          <a:chExt cx="0" cy="0"/>
        </a:xfrm>
      </p:grpSpPr>
      <p:sp>
        <p:nvSpPr>
          <p:cNvPr id="325" name="Google Shape;325;p4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326" name="Google Shape;326;p45"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327" name="Google Shape;327;p45"/>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8" name="Google Shape;328;p45"/>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329" name="Google Shape;329;p45"/>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30"/>
        <p:cNvGrpSpPr/>
        <p:nvPr/>
      </p:nvGrpSpPr>
      <p:grpSpPr>
        <a:xfrm>
          <a:off x="0" y="0"/>
          <a:ext cx="0" cy="0"/>
          <a:chOff x="0" y="0"/>
          <a:chExt cx="0" cy="0"/>
        </a:xfrm>
      </p:grpSpPr>
      <p:pic>
        <p:nvPicPr>
          <p:cNvPr id="331" name="Google Shape;331;p46"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332" name="Google Shape;332;p46"/>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3" name="Google Shape;333;p46"/>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334" name="Google Shape;334;p46"/>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Contact &amp; Creative Commons">
  <p:cSld name="Contact &amp; Creative Commons">
    <p:spTree>
      <p:nvGrpSpPr>
        <p:cNvPr id="1" name="Shape 335"/>
        <p:cNvGrpSpPr/>
        <p:nvPr/>
      </p:nvGrpSpPr>
      <p:grpSpPr>
        <a:xfrm>
          <a:off x="0" y="0"/>
          <a:ext cx="0" cy="0"/>
          <a:chOff x="0" y="0"/>
          <a:chExt cx="0" cy="0"/>
        </a:xfrm>
      </p:grpSpPr>
      <p:pic>
        <p:nvPicPr>
          <p:cNvPr id="336" name="Google Shape;336;p47"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pic>
        <p:nvPicPr>
          <p:cNvPr id="337" name="Google Shape;337;p47" descr="CreativeCommons logo&#10;&#10;http://mirrors.creativecommons.org/presskit/buttons/88x31/png/by.png" title="CC Logo "/>
          <p:cNvPicPr preferRelativeResize="0"/>
          <p:nvPr/>
        </p:nvPicPr>
        <p:blipFill rotWithShape="1">
          <a:blip r:embed="rId3">
            <a:alphaModFix/>
          </a:blip>
          <a:srcRect/>
          <a:stretch/>
        </p:blipFill>
        <p:spPr>
          <a:xfrm>
            <a:off x="765041" y="5241583"/>
            <a:ext cx="1124177" cy="393323"/>
          </a:xfrm>
          <a:prstGeom prst="rect">
            <a:avLst/>
          </a:prstGeom>
          <a:noFill/>
          <a:ln>
            <a:noFill/>
          </a:ln>
        </p:spPr>
      </p:pic>
      <p:sp>
        <p:nvSpPr>
          <p:cNvPr id="338" name="Google Shape;338;p47"/>
          <p:cNvSpPr txBox="1"/>
          <p:nvPr/>
        </p:nvSpPr>
        <p:spPr>
          <a:xfrm>
            <a:off x="2250974" y="5115080"/>
            <a:ext cx="8482544"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40403D"/>
              </a:buClr>
              <a:buSzPts val="1800"/>
              <a:buFont typeface="Quattrocento Sans"/>
              <a:buNone/>
            </a:pPr>
            <a:r>
              <a:rPr lang="en-US" sz="1800" b="0" i="0" u="none" strike="noStrike" cap="none">
                <a:solidFill>
                  <a:srgbClr val="40403D"/>
                </a:solidFill>
                <a:latin typeface="Quattrocento Sans"/>
                <a:ea typeface="Quattrocento Sans"/>
                <a:cs typeface="Quattrocento Sans"/>
                <a:sym typeface="Quattrocento Sans"/>
              </a:rPr>
              <a:t>Except where otherwise noted, this work by the </a:t>
            </a:r>
            <a:r>
              <a:rPr lang="en-US" sz="1800" b="0" i="0" u="sng" strike="noStrike" cap="none">
                <a:solidFill>
                  <a:schemeClr val="hlink"/>
                </a:solidFill>
                <a:latin typeface="Quattrocento Sans"/>
                <a:ea typeface="Quattrocento Sans"/>
                <a:cs typeface="Quattrocento Sans"/>
                <a:sym typeface="Quattrocento Sans"/>
                <a:hlinkClick r:id="rId4"/>
              </a:rPr>
              <a:t>Office of Superintendent of Public Instruction </a:t>
            </a:r>
            <a:r>
              <a:rPr lang="en-US" sz="1800" b="0" i="0" u="none" strike="noStrike" cap="none">
                <a:solidFill>
                  <a:srgbClr val="40403D"/>
                </a:solidFill>
                <a:latin typeface="Quattrocento Sans"/>
                <a:ea typeface="Quattrocento Sans"/>
                <a:cs typeface="Quattrocento Sans"/>
                <a:sym typeface="Quattrocento Sans"/>
              </a:rPr>
              <a:t>is licensed under a </a:t>
            </a:r>
            <a:r>
              <a:rPr lang="en-US" sz="1800" b="0" i="0" u="sng" strike="noStrike" cap="none">
                <a:solidFill>
                  <a:schemeClr val="hlink"/>
                </a:solidFill>
                <a:latin typeface="Quattrocento Sans"/>
                <a:ea typeface="Quattrocento Sans"/>
                <a:cs typeface="Quattrocento Sans"/>
                <a:sym typeface="Quattrocento Sans"/>
                <a:hlinkClick r:id="rId5"/>
              </a:rPr>
              <a:t>Creative Commons 4.0 International License</a:t>
            </a:r>
            <a:r>
              <a:rPr lang="en-US" sz="1800" b="0" i="0" u="none" strike="noStrike" cap="none">
                <a:solidFill>
                  <a:srgbClr val="40403D"/>
                </a:solidFill>
                <a:latin typeface="Quattrocento Sans"/>
                <a:ea typeface="Quattrocento Sans"/>
                <a:cs typeface="Quattrocento Sans"/>
                <a:sym typeface="Quattrocento Sans"/>
              </a:rPr>
              <a:t>.</a:t>
            </a:r>
            <a:endParaRPr sz="1400" b="0" i="0" u="none" strike="noStrike" cap="none">
              <a:solidFill>
                <a:srgbClr val="000000"/>
              </a:solidFill>
              <a:latin typeface="Arial"/>
              <a:ea typeface="Arial"/>
              <a:cs typeface="Arial"/>
              <a:sym typeface="Arial"/>
            </a:endParaRPr>
          </a:p>
        </p:txBody>
      </p:sp>
      <p:sp>
        <p:nvSpPr>
          <p:cNvPr id="339" name="Google Shape;339;p47"/>
          <p:cNvSpPr txBox="1"/>
          <p:nvPr/>
        </p:nvSpPr>
        <p:spPr>
          <a:xfrm>
            <a:off x="765041" y="666572"/>
            <a:ext cx="10481093"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40403D"/>
              </a:buClr>
              <a:buSzPts val="4400"/>
              <a:buFont typeface="Quattrocento Sans"/>
              <a:buNone/>
            </a:pPr>
            <a:r>
              <a:rPr lang="en-US" sz="4400" b="0" i="0" u="none" strike="noStrike" cap="none">
                <a:solidFill>
                  <a:srgbClr val="40403D"/>
                </a:solidFill>
                <a:latin typeface="Quattrocento Sans"/>
                <a:ea typeface="Quattrocento Sans"/>
                <a:cs typeface="Quattrocento Sans"/>
                <a:sym typeface="Quattrocento Sans"/>
              </a:rPr>
              <a:t>Contact Us!</a:t>
            </a:r>
            <a:endParaRPr sz="1400" b="0" i="0" u="none" strike="noStrike" cap="none">
              <a:solidFill>
                <a:srgbClr val="000000"/>
              </a:solidFill>
              <a:latin typeface="Arial"/>
              <a:ea typeface="Arial"/>
              <a:cs typeface="Arial"/>
              <a:sym typeface="Arial"/>
            </a:endParaRPr>
          </a:p>
        </p:txBody>
      </p:sp>
      <p:sp>
        <p:nvSpPr>
          <p:cNvPr id="340" name="Google Shape;340;p47"/>
          <p:cNvSpPr txBox="1">
            <a:spLocks noGrp="1"/>
          </p:cNvSpPr>
          <p:nvPr>
            <p:ph type="body" idx="1"/>
          </p:nvPr>
        </p:nvSpPr>
        <p:spPr>
          <a:xfrm>
            <a:off x="765175" y="1624013"/>
            <a:ext cx="10463213" cy="286543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1" name="Google Shape;341;p47"/>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2" name="Google Shape;342;p47"/>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343" name="Google Shape;343;p47"/>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44"/>
        <p:cNvGrpSpPr/>
        <p:nvPr/>
      </p:nvGrpSpPr>
      <p:grpSpPr>
        <a:xfrm>
          <a:off x="0" y="0"/>
          <a:ext cx="0" cy="0"/>
          <a:chOff x="0" y="0"/>
          <a:chExt cx="0" cy="0"/>
        </a:xfrm>
      </p:grpSpPr>
      <p:sp>
        <p:nvSpPr>
          <p:cNvPr id="345" name="Google Shape;345;p4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Quattrocento Sans"/>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6" name="Google Shape;346;p4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47" name="Google Shape;347;p4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pic>
        <p:nvPicPr>
          <p:cNvPr id="348" name="Google Shape;348;p48"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349" name="Google Shape;349;p48"/>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0" name="Google Shape;350;p48"/>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351" name="Google Shape;351;p48"/>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52"/>
        <p:cNvGrpSpPr/>
        <p:nvPr/>
      </p:nvGrpSpPr>
      <p:grpSpPr>
        <a:xfrm>
          <a:off x="0" y="0"/>
          <a:ext cx="0" cy="0"/>
          <a:chOff x="0" y="0"/>
          <a:chExt cx="0" cy="0"/>
        </a:xfrm>
      </p:grpSpPr>
      <p:sp>
        <p:nvSpPr>
          <p:cNvPr id="353" name="Google Shape;353;p4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Quattrocento Sans"/>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4" name="Google Shape;354;p49"/>
          <p:cNvSpPr>
            <a:spLocks noGrp="1"/>
          </p:cNvSpPr>
          <p:nvPr>
            <p:ph type="pic" idx="2"/>
          </p:nvPr>
        </p:nvSpPr>
        <p:spPr>
          <a:xfrm>
            <a:off x="5183188" y="987425"/>
            <a:ext cx="6172200" cy="4873625"/>
          </a:xfrm>
          <a:prstGeom prst="rect">
            <a:avLst/>
          </a:prstGeom>
          <a:noFill/>
          <a:ln>
            <a:noFill/>
          </a:ln>
        </p:spPr>
      </p:sp>
      <p:sp>
        <p:nvSpPr>
          <p:cNvPr id="355" name="Google Shape;355;p4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pic>
        <p:nvPicPr>
          <p:cNvPr id="356" name="Google Shape;356;p49"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357" name="Google Shape;357;p49"/>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8" name="Google Shape;358;p49"/>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359" name="Google Shape;359;p49"/>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Slide 3">
  <p:cSld name="Section Slide 3">
    <p:spTree>
      <p:nvGrpSpPr>
        <p:cNvPr id="1" name="Shape 45"/>
        <p:cNvGrpSpPr/>
        <p:nvPr/>
      </p:nvGrpSpPr>
      <p:grpSpPr>
        <a:xfrm>
          <a:off x="0" y="0"/>
          <a:ext cx="0" cy="0"/>
          <a:chOff x="0" y="0"/>
          <a:chExt cx="0" cy="0"/>
        </a:xfrm>
      </p:grpSpPr>
      <p:sp>
        <p:nvSpPr>
          <p:cNvPr id="46" name="Google Shape;46;p7"/>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7" name="Google Shape;47;p7"/>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48" name="Google Shape;48;p7"/>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9" name="Google Shape;49;p7"/>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50" name="Google Shape;50;p7" descr="Group of graduates"/>
          <p:cNvPicPr preferRelativeResize="0"/>
          <p:nvPr/>
        </p:nvPicPr>
        <p:blipFill rotWithShape="1">
          <a:blip r:embed="rId2">
            <a:alphaModFix/>
          </a:blip>
          <a:srcRect/>
          <a:stretch/>
        </p:blipFill>
        <p:spPr>
          <a:xfrm>
            <a:off x="0" y="0"/>
            <a:ext cx="12192000" cy="391477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Slide 4">
  <p:cSld name="Section Slide 4">
    <p:spTree>
      <p:nvGrpSpPr>
        <p:cNvPr id="1" name="Shape 51"/>
        <p:cNvGrpSpPr/>
        <p:nvPr/>
      </p:nvGrpSpPr>
      <p:grpSpPr>
        <a:xfrm>
          <a:off x="0" y="0"/>
          <a:ext cx="0" cy="0"/>
          <a:chOff x="0" y="0"/>
          <a:chExt cx="0" cy="0"/>
        </a:xfrm>
      </p:grpSpPr>
      <p:sp>
        <p:nvSpPr>
          <p:cNvPr id="52" name="Google Shape;52;p8"/>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3" name="Google Shape;53;p8"/>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54" name="Google Shape;54;p8"/>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5" name="Google Shape;55;p8"/>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56" name="Google Shape;56;p8" descr="A woman with two children in a library"/>
          <p:cNvPicPr preferRelativeResize="0"/>
          <p:nvPr/>
        </p:nvPicPr>
        <p:blipFill rotWithShape="1">
          <a:blip r:embed="rId2">
            <a:alphaModFix/>
          </a:blip>
          <a:srcRect/>
          <a:stretch/>
        </p:blipFill>
        <p:spPr>
          <a:xfrm>
            <a:off x="0" y="0"/>
            <a:ext cx="12192000" cy="3914775"/>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_Section Slide 4">
  <p:cSld name="1_Section Slide 4">
    <p:spTree>
      <p:nvGrpSpPr>
        <p:cNvPr id="1" name="Shape 57"/>
        <p:cNvGrpSpPr/>
        <p:nvPr/>
      </p:nvGrpSpPr>
      <p:grpSpPr>
        <a:xfrm>
          <a:off x="0" y="0"/>
          <a:ext cx="0" cy="0"/>
          <a:chOff x="0" y="0"/>
          <a:chExt cx="0" cy="0"/>
        </a:xfrm>
      </p:grpSpPr>
      <p:sp>
        <p:nvSpPr>
          <p:cNvPr id="58" name="Google Shape;58;p9"/>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9" name="Google Shape;59;p9"/>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60" name="Google Shape;60;p9"/>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1" name="Google Shape;61;p9"/>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62" name="Google Shape;62;p9" descr="Two adults with three kindergarten students"/>
          <p:cNvPicPr preferRelativeResize="0"/>
          <p:nvPr/>
        </p:nvPicPr>
        <p:blipFill rotWithShape="1">
          <a:blip r:embed="rId2">
            <a:alphaModFix/>
          </a:blip>
          <a:srcRect/>
          <a:stretch/>
        </p:blipFill>
        <p:spPr>
          <a:xfrm>
            <a:off x="-1" y="0"/>
            <a:ext cx="12192000" cy="3914775"/>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7_Section Slide 4">
  <p:cSld name="7_Section Slide 4">
    <p:spTree>
      <p:nvGrpSpPr>
        <p:cNvPr id="1" name="Shape 63"/>
        <p:cNvGrpSpPr/>
        <p:nvPr/>
      </p:nvGrpSpPr>
      <p:grpSpPr>
        <a:xfrm>
          <a:off x="0" y="0"/>
          <a:ext cx="0" cy="0"/>
          <a:chOff x="0" y="0"/>
          <a:chExt cx="0" cy="0"/>
        </a:xfrm>
      </p:grpSpPr>
      <p:sp>
        <p:nvSpPr>
          <p:cNvPr id="64" name="Google Shape;64;p10"/>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5" name="Google Shape;65;p10"/>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66" name="Google Shape;66;p10"/>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7" name="Google Shape;67;p10"/>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68" name="Google Shape;68;p10" descr="Students with raised hands"/>
          <p:cNvPicPr preferRelativeResize="0"/>
          <p:nvPr/>
        </p:nvPicPr>
        <p:blipFill rotWithShape="1">
          <a:blip r:embed="rId2">
            <a:alphaModFix/>
          </a:blip>
          <a:srcRect/>
          <a:stretch/>
        </p:blipFill>
        <p:spPr>
          <a:xfrm>
            <a:off x="-1" y="0"/>
            <a:ext cx="12192000" cy="3914775"/>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theme" Target="../theme/theme2.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3" Type="http://schemas.openxmlformats.org/officeDocument/2006/relationships/slideLayout" Target="../slideLayouts/slideLayout39.xml"/><Relationship Id="rId21" Type="http://schemas.openxmlformats.org/officeDocument/2006/relationships/theme" Target="../theme/theme4.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Quattrocento Sans"/>
              <a:buNone/>
              <a:defRPr sz="4400" b="0" i="0" u="none" strike="noStrike" cap="none">
                <a:solidFill>
                  <a:schemeClr val="dk1"/>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Quattrocento Sans"/>
                <a:ea typeface="Quattrocento Sans"/>
                <a:cs typeface="Quattrocento Sans"/>
                <a:sym typeface="Quattrocento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Quattrocento Sans"/>
                <a:ea typeface="Quattrocento Sans"/>
                <a:cs typeface="Quattrocento Sans"/>
                <a:sym typeface="Quattrocento Sans"/>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Quattrocento Sans"/>
                <a:ea typeface="Quattrocento Sans"/>
                <a:cs typeface="Quattrocento Sans"/>
                <a:sym typeface="Quattrocento Sans"/>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lvl="0" algn="r">
              <a:buNone/>
              <a:defRPr sz="1300">
                <a:solidFill>
                  <a:schemeClr val="dk1"/>
                </a:solidFill>
                <a:latin typeface="Quattrocento Sans"/>
                <a:ea typeface="Quattrocento Sans"/>
                <a:cs typeface="Quattrocento Sans"/>
                <a:sym typeface="Quattrocento Sans"/>
              </a:defRPr>
            </a:lvl1pPr>
            <a:lvl2pPr lvl="1" algn="r">
              <a:buNone/>
              <a:defRPr sz="1300">
                <a:solidFill>
                  <a:schemeClr val="dk1"/>
                </a:solidFill>
                <a:latin typeface="Quattrocento Sans"/>
                <a:ea typeface="Quattrocento Sans"/>
                <a:cs typeface="Quattrocento Sans"/>
                <a:sym typeface="Quattrocento Sans"/>
              </a:defRPr>
            </a:lvl2pPr>
            <a:lvl3pPr lvl="2" algn="r">
              <a:buNone/>
              <a:defRPr sz="1300">
                <a:solidFill>
                  <a:schemeClr val="dk1"/>
                </a:solidFill>
                <a:latin typeface="Quattrocento Sans"/>
                <a:ea typeface="Quattrocento Sans"/>
                <a:cs typeface="Quattrocento Sans"/>
                <a:sym typeface="Quattrocento Sans"/>
              </a:defRPr>
            </a:lvl3pPr>
            <a:lvl4pPr lvl="3" algn="r">
              <a:buNone/>
              <a:defRPr sz="1300">
                <a:solidFill>
                  <a:schemeClr val="dk1"/>
                </a:solidFill>
                <a:latin typeface="Quattrocento Sans"/>
                <a:ea typeface="Quattrocento Sans"/>
                <a:cs typeface="Quattrocento Sans"/>
                <a:sym typeface="Quattrocento Sans"/>
              </a:defRPr>
            </a:lvl4pPr>
            <a:lvl5pPr lvl="4" algn="r">
              <a:buNone/>
              <a:defRPr sz="1300">
                <a:solidFill>
                  <a:schemeClr val="dk1"/>
                </a:solidFill>
                <a:latin typeface="Quattrocento Sans"/>
                <a:ea typeface="Quattrocento Sans"/>
                <a:cs typeface="Quattrocento Sans"/>
                <a:sym typeface="Quattrocento Sans"/>
              </a:defRPr>
            </a:lvl5pPr>
            <a:lvl6pPr lvl="5" algn="r">
              <a:buNone/>
              <a:defRPr sz="1300">
                <a:solidFill>
                  <a:schemeClr val="dk1"/>
                </a:solidFill>
                <a:latin typeface="Quattrocento Sans"/>
                <a:ea typeface="Quattrocento Sans"/>
                <a:cs typeface="Quattrocento Sans"/>
                <a:sym typeface="Quattrocento Sans"/>
              </a:defRPr>
            </a:lvl6pPr>
            <a:lvl7pPr lvl="6" algn="r">
              <a:buNone/>
              <a:defRPr sz="1300">
                <a:solidFill>
                  <a:schemeClr val="dk1"/>
                </a:solidFill>
                <a:latin typeface="Quattrocento Sans"/>
                <a:ea typeface="Quattrocento Sans"/>
                <a:cs typeface="Quattrocento Sans"/>
                <a:sym typeface="Quattrocento Sans"/>
              </a:defRPr>
            </a:lvl7pPr>
            <a:lvl8pPr lvl="7" algn="r">
              <a:buNone/>
              <a:defRPr sz="1300">
                <a:solidFill>
                  <a:schemeClr val="dk1"/>
                </a:solidFill>
                <a:latin typeface="Quattrocento Sans"/>
                <a:ea typeface="Quattrocento Sans"/>
                <a:cs typeface="Quattrocento Sans"/>
                <a:sym typeface="Quattrocento Sans"/>
              </a:defRPr>
            </a:lvl8pPr>
            <a:lvl9pPr lvl="8" algn="r">
              <a:buNone/>
              <a:defRPr sz="1300">
                <a:solidFill>
                  <a:schemeClr val="dk1"/>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20"/>
        <p:cNvGrpSpPr/>
        <p:nvPr/>
      </p:nvGrpSpPr>
      <p:grpSpPr>
        <a:xfrm>
          <a:off x="0" y="0"/>
          <a:ext cx="0" cy="0"/>
          <a:chOff x="0" y="0"/>
          <a:chExt cx="0" cy="0"/>
        </a:xfrm>
      </p:grpSpPr>
      <p:sp>
        <p:nvSpPr>
          <p:cNvPr id="121" name="Google Shape;121;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Quattrocento Sans"/>
              <a:buNone/>
              <a:defRPr sz="4400" b="0" i="0" u="none" strike="noStrike" cap="none">
                <a:solidFill>
                  <a:schemeClr val="dk1"/>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2" name="Google Shape;122;p1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Quattrocento Sans"/>
                <a:ea typeface="Quattrocento Sans"/>
                <a:cs typeface="Quattrocento Sans"/>
                <a:sym typeface="Quattrocento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Quattrocento Sans"/>
                <a:ea typeface="Quattrocento Sans"/>
                <a:cs typeface="Quattrocento Sans"/>
                <a:sym typeface="Quattrocento Sans"/>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Quattrocento Sans"/>
                <a:ea typeface="Quattrocento Sans"/>
                <a:cs typeface="Quattrocento Sans"/>
                <a:sym typeface="Quattrocento Sans"/>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9pPr>
          </a:lstStyle>
          <a:p>
            <a:endParaRPr/>
          </a:p>
        </p:txBody>
      </p:sp>
      <p:sp>
        <p:nvSpPr>
          <p:cNvPr id="123" name="Google Shape;123;p17"/>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600" b="0" i="0" u="none" strike="noStrike" cap="none">
                <a:solidFill>
                  <a:srgbClr val="40403D"/>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9pPr>
          </a:lstStyle>
          <a:p>
            <a:endParaRPr/>
          </a:p>
        </p:txBody>
      </p:sp>
      <p:sp>
        <p:nvSpPr>
          <p:cNvPr id="124" name="Google Shape;124;p17"/>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125" name="Google Shape;125;p17"/>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600" b="0" i="0" u="none" strike="noStrike" cap="none">
                <a:solidFill>
                  <a:srgbClr val="40403D"/>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9pPr>
          </a:lstStyle>
          <a:p>
            <a:endParaRPr/>
          </a:p>
        </p:txBody>
      </p:sp>
    </p:spTree>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01"/>
        <p:cNvGrpSpPr/>
        <p:nvPr/>
      </p:nvGrpSpPr>
      <p:grpSpPr>
        <a:xfrm>
          <a:off x="0" y="0"/>
          <a:ext cx="0" cy="0"/>
          <a:chOff x="0" y="0"/>
          <a:chExt cx="0" cy="0"/>
        </a:xfrm>
      </p:grpSpPr>
      <p:sp>
        <p:nvSpPr>
          <p:cNvPr id="202" name="Google Shape;202;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Quattrocento Sans"/>
              <a:buNone/>
              <a:defRPr sz="4400" b="0" i="0" u="none" strike="noStrike" cap="none">
                <a:solidFill>
                  <a:schemeClr val="dk1"/>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03" name="Google Shape;203;p2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Quattrocento Sans"/>
                <a:ea typeface="Quattrocento Sans"/>
                <a:cs typeface="Quattrocento Sans"/>
                <a:sym typeface="Quattrocento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Quattrocento Sans"/>
                <a:ea typeface="Quattrocento Sans"/>
                <a:cs typeface="Quattrocento Sans"/>
                <a:sym typeface="Quattrocento Sans"/>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Quattrocento Sans"/>
                <a:ea typeface="Quattrocento Sans"/>
                <a:cs typeface="Quattrocento Sans"/>
                <a:sym typeface="Quattrocento Sans"/>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9pPr>
          </a:lstStyle>
          <a:p>
            <a:endParaRPr/>
          </a:p>
        </p:txBody>
      </p:sp>
      <p:sp>
        <p:nvSpPr>
          <p:cNvPr id="204" name="Google Shape;204;p28"/>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600" b="0" i="0" u="none" strike="noStrike" cap="none">
                <a:solidFill>
                  <a:srgbClr val="40403D"/>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9pPr>
          </a:lstStyle>
          <a:p>
            <a:endParaRPr/>
          </a:p>
        </p:txBody>
      </p:sp>
      <p:sp>
        <p:nvSpPr>
          <p:cNvPr id="205" name="Google Shape;205;p28"/>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206" name="Google Shape;206;p28"/>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600" b="0" i="0" u="none" strike="noStrike" cap="none">
                <a:solidFill>
                  <a:srgbClr val="40403D"/>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9pPr>
          </a:lstStyle>
          <a:p>
            <a:endParaRPr/>
          </a:p>
        </p:txBody>
      </p:sp>
    </p:spTree>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86"/>
        <p:cNvGrpSpPr/>
        <p:nvPr/>
      </p:nvGrpSpPr>
      <p:grpSpPr>
        <a:xfrm>
          <a:off x="0" y="0"/>
          <a:ext cx="0" cy="0"/>
          <a:chOff x="0" y="0"/>
          <a:chExt cx="0" cy="0"/>
        </a:xfrm>
      </p:grpSpPr>
      <p:sp>
        <p:nvSpPr>
          <p:cNvPr id="287" name="Google Shape;287;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Quattrocento Sans"/>
              <a:buNone/>
              <a:defRPr sz="4400" b="0" i="0" u="none" strike="noStrike" cap="none">
                <a:solidFill>
                  <a:schemeClr val="dk1"/>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88" name="Google Shape;288;p4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Quattrocento Sans"/>
                <a:ea typeface="Quattrocento Sans"/>
                <a:cs typeface="Quattrocento Sans"/>
                <a:sym typeface="Quattrocento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Quattrocento Sans"/>
                <a:ea typeface="Quattrocento Sans"/>
                <a:cs typeface="Quattrocento Sans"/>
                <a:sym typeface="Quattrocento Sans"/>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Quattrocento Sans"/>
                <a:ea typeface="Quattrocento Sans"/>
                <a:cs typeface="Quattrocento Sans"/>
                <a:sym typeface="Quattrocento Sans"/>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9pPr>
          </a:lstStyle>
          <a:p>
            <a:endParaRPr/>
          </a:p>
        </p:txBody>
      </p:sp>
      <p:sp>
        <p:nvSpPr>
          <p:cNvPr id="289" name="Google Shape;289;p40"/>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600" b="0" i="0" u="none" strike="noStrike" cap="none">
                <a:solidFill>
                  <a:srgbClr val="40403D"/>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9pPr>
          </a:lstStyle>
          <a:p>
            <a:endParaRPr/>
          </a:p>
        </p:txBody>
      </p:sp>
      <p:sp>
        <p:nvSpPr>
          <p:cNvPr id="290" name="Google Shape;290;p40"/>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291" name="Google Shape;291;p40"/>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600" b="0" i="0" u="none" strike="noStrike" cap="none">
                <a:solidFill>
                  <a:srgbClr val="40403D"/>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9pPr>
          </a:lstStyle>
          <a:p>
            <a:endParaRPr/>
          </a:p>
        </p:txBody>
      </p:sp>
    </p:spTree>
  </p:cSld>
  <p:clrMap bg1="lt1" tx1="dk1" bg2="dk2"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katie.taylor@k12.wa.us"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8.xml"/><Relationship Id="rId4" Type="http://schemas.openxmlformats.org/officeDocument/2006/relationships/image" Target="../media/image28.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30.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hyperlink" Target="http://www.youtube.com/watch?v=D6v0JbUqgHw" TargetMode="External"/><Relationship Id="rId2" Type="http://schemas.openxmlformats.org/officeDocument/2006/relationships/notesSlide" Target="../notesSlides/notesSlide14.xml"/><Relationship Id="rId1" Type="http://schemas.openxmlformats.org/officeDocument/2006/relationships/slideLayout" Target="../slideLayouts/slideLayout31.xml"/><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3" Type="http://schemas.openxmlformats.org/officeDocument/2006/relationships/hyperlink" Target="http://www.youtube.com/watch?v=j5x6Fqxhh4w" TargetMode="External"/><Relationship Id="rId2" Type="http://schemas.openxmlformats.org/officeDocument/2006/relationships/notesSlide" Target="../notesSlides/notesSlide15.xml"/><Relationship Id="rId1" Type="http://schemas.openxmlformats.org/officeDocument/2006/relationships/slideLayout" Target="../slideLayouts/slideLayout31.xml"/><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32.xml"/><Relationship Id="rId5" Type="http://schemas.openxmlformats.org/officeDocument/2006/relationships/hyperlink" Target="https://creativecommons.org/licenses/by/3.0/" TargetMode="External"/><Relationship Id="rId4" Type="http://schemas.openxmlformats.org/officeDocument/2006/relationships/hyperlink" Target="https://flickr.com/photos/kimberlykv/5130099568"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9.xml"/><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0.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8.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3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6.xml"/><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5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6000"/>
              <a:buFont typeface="Quattrocento Sans"/>
              <a:buNone/>
            </a:pPr>
            <a:r>
              <a:rPr lang="en-US" dirty="0">
                <a:latin typeface="Quattrocento Sans"/>
                <a:ea typeface="Quattrocento Sans"/>
                <a:cs typeface="Quattrocento Sans"/>
                <a:sym typeface="Quattrocento Sans"/>
              </a:rPr>
              <a:t>SGG Module 1 – Overview of the revised rubrics</a:t>
            </a:r>
            <a:endParaRPr dirty="0"/>
          </a:p>
        </p:txBody>
      </p:sp>
      <p:sp>
        <p:nvSpPr>
          <p:cNvPr id="366" name="Google Shape;366;p50"/>
          <p:cNvSpPr txBox="1">
            <a:spLocks noGrp="1"/>
          </p:cNvSpPr>
          <p:nvPr>
            <p:ph type="subTitle" idx="1"/>
          </p:nvPr>
        </p:nvSpPr>
        <p:spPr>
          <a:xfrm>
            <a:off x="1524000" y="3602038"/>
            <a:ext cx="9144000" cy="250883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800"/>
              <a:buNone/>
            </a:pPr>
            <a:endParaRPr sz="2800">
              <a:latin typeface="Quattrocento Sans"/>
              <a:ea typeface="Quattrocento Sans"/>
              <a:cs typeface="Quattrocento Sans"/>
              <a:sym typeface="Quattrocento Sans"/>
            </a:endParaRPr>
          </a:p>
          <a:p>
            <a:pPr marL="0" lvl="0" indent="0" algn="ctr" rtl="0">
              <a:lnSpc>
                <a:spcPct val="90000"/>
              </a:lnSpc>
              <a:spcBef>
                <a:spcPts val="1000"/>
              </a:spcBef>
              <a:spcAft>
                <a:spcPts val="0"/>
              </a:spcAft>
              <a:buClr>
                <a:schemeClr val="dk1"/>
              </a:buClr>
              <a:buSzPts val="2400"/>
              <a:buNone/>
            </a:pPr>
            <a:r>
              <a:rPr lang="en-US" i="1">
                <a:latin typeface="Quattrocento Sans"/>
                <a:ea typeface="Quattrocento Sans"/>
                <a:cs typeface="Quattrocento Sans"/>
                <a:sym typeface="Quattrocento Sans"/>
              </a:rPr>
              <a:t>This slide presentation contains instructions for facilitators in the notes section of the file in ppt format. For a copy of this module in ppt format, please contact </a:t>
            </a:r>
            <a:r>
              <a:rPr lang="en-US" i="1">
                <a:latin typeface="Quattrocento Sans"/>
                <a:ea typeface="Quattrocento Sans"/>
                <a:cs typeface="Quattrocento Sans"/>
                <a:sym typeface="Quattrocento Sans"/>
                <a:hlinkClick r:id="rId3"/>
              </a:rPr>
              <a:t>katie.taylor@k12.wa.us</a:t>
            </a:r>
            <a:endParaRPr lang="en-US" i="1">
              <a:latin typeface="Quattrocento Sans"/>
              <a:ea typeface="Quattrocento Sans"/>
              <a:cs typeface="Quattrocento Sans"/>
              <a:sym typeface="Quattrocento Sans"/>
            </a:endParaRPr>
          </a:p>
          <a:p>
            <a:pPr marL="0" lvl="0" indent="0" algn="ctr" rtl="0">
              <a:lnSpc>
                <a:spcPct val="90000"/>
              </a:lnSpc>
              <a:spcBef>
                <a:spcPts val="1000"/>
              </a:spcBef>
              <a:spcAft>
                <a:spcPts val="0"/>
              </a:spcAft>
              <a:buClr>
                <a:schemeClr val="dk1"/>
              </a:buClr>
              <a:buSzPts val="2400"/>
              <a:buNone/>
            </a:pPr>
            <a:endParaRPr>
              <a:latin typeface="Quattrocento Sans"/>
              <a:ea typeface="Quattrocento Sans"/>
              <a:cs typeface="Quattrocento Sans"/>
              <a:sym typeface="Quattrocento Sans"/>
            </a:endParaRPr>
          </a:p>
        </p:txBody>
      </p:sp>
      <p:sp>
        <p:nvSpPr>
          <p:cNvPr id="367" name="Google Shape;367;p50"/>
          <p:cNvSpPr txBox="1">
            <a:spLocks noGrp="1"/>
          </p:cNvSpPr>
          <p:nvPr>
            <p:ph type="sldNum" idx="12"/>
          </p:nvPr>
        </p:nvSpPr>
        <p:spPr>
          <a:xfrm>
            <a:off x="10709328" y="6311900"/>
            <a:ext cx="6444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US"/>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59"/>
          <p:cNvSpPr txBox="1">
            <a:spLocks noGrp="1"/>
          </p:cNvSpPr>
          <p:nvPr>
            <p:ph type="title" idx="4294967295"/>
          </p:nvPr>
        </p:nvSpPr>
        <p:spPr>
          <a:xfrm>
            <a:off x="1894693" y="1575260"/>
            <a:ext cx="7984800" cy="156962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4800"/>
              <a:buFont typeface="Arial"/>
              <a:buNone/>
              <a:tabLst/>
              <a:defRPr/>
            </a:pPr>
            <a:r>
              <a:rPr kumimoji="0" lang="en-US" sz="4800" b="0" i="0" u="none" strike="noStrike" kern="0" cap="none" spc="0" normalizeH="0" baseline="0" noProof="0" dirty="0">
                <a:ln>
                  <a:noFill/>
                </a:ln>
                <a:solidFill>
                  <a:schemeClr val="dk1"/>
                </a:solidFill>
                <a:effectLst/>
                <a:uLnTx/>
                <a:uFillTx/>
                <a:latin typeface="Quattrocento Sans"/>
                <a:ea typeface="Quattrocento Sans"/>
                <a:cs typeface="Quattrocento Sans"/>
                <a:sym typeface="Quattrocento Sans"/>
              </a:rPr>
              <a:t>A Teacher’s Story:</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4800"/>
              <a:buFont typeface="Arial"/>
              <a:buNone/>
              <a:tabLst/>
              <a:defRPr/>
            </a:pPr>
            <a:r>
              <a:rPr kumimoji="0" lang="en-US" sz="4800" b="0" i="0" u="none" strike="noStrike" kern="0" cap="none" spc="0" normalizeH="0" baseline="0" noProof="0" dirty="0">
                <a:ln>
                  <a:noFill/>
                </a:ln>
                <a:solidFill>
                  <a:schemeClr val="dk1"/>
                </a:solidFill>
                <a:effectLst/>
                <a:uLnTx/>
                <a:uFillTx/>
                <a:latin typeface="Quattrocento Sans"/>
                <a:ea typeface="Quattrocento Sans"/>
                <a:cs typeface="Quattrocento Sans"/>
                <a:sym typeface="Quattrocento Sans"/>
              </a:rPr>
              <a:t>Student Growth Goals</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48" name="Google Shape;448;p59"/>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40403D"/>
              </a:buClr>
              <a:buSzPts val="1600"/>
              <a:buFont typeface="Quattrocento Sans"/>
              <a:buNone/>
            </a:pPr>
            <a:fld id="{00000000-1234-1234-1234-123412341234}" type="slidenum">
              <a:rPr lang="en-US" sz="1600" b="0" i="0" u="none" strike="noStrike" cap="none">
                <a:solidFill>
                  <a:srgbClr val="40403D"/>
                </a:solidFill>
                <a:latin typeface="Quattrocento Sans"/>
                <a:ea typeface="Quattrocento Sans"/>
                <a:cs typeface="Quattrocento Sans"/>
                <a:sym typeface="Quattrocento Sans"/>
              </a:rPr>
              <a:t>10</a:t>
            </a:fld>
            <a:endParaRPr sz="1600" b="0" i="0" u="none" strike="noStrike" cap="none">
              <a:solidFill>
                <a:srgbClr val="40403D"/>
              </a:solidFill>
              <a:latin typeface="Quattrocento Sans"/>
              <a:ea typeface="Quattrocento Sans"/>
              <a:cs typeface="Quattrocento Sans"/>
              <a:sym typeface="Quattrocento Sans"/>
            </a:endParaRPr>
          </a:p>
        </p:txBody>
      </p:sp>
      <p:pic>
        <p:nvPicPr>
          <p:cNvPr id="3" name="Graphic 2" descr="Storytelling with solid fill">
            <a:extLst>
              <a:ext uri="{FF2B5EF4-FFF2-40B4-BE49-F238E27FC236}">
                <a16:creationId xmlns:a16="http://schemas.microsoft.com/office/drawing/2014/main" id="{D688D893-2A52-490D-8223-8C1B98A0C14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48711" y="3826157"/>
            <a:ext cx="2876764" cy="2876764"/>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6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Quattrocento Sans"/>
              <a:buNone/>
            </a:pPr>
            <a:r>
              <a:rPr lang="en-US"/>
              <a:t>Guiding Principles</a:t>
            </a:r>
            <a:endParaRPr/>
          </a:p>
        </p:txBody>
      </p:sp>
      <p:grpSp>
        <p:nvGrpSpPr>
          <p:cNvPr id="455" name="Google Shape;455;p60" descr="Guiding Principles"/>
          <p:cNvGrpSpPr/>
          <p:nvPr/>
        </p:nvGrpSpPr>
        <p:grpSpPr>
          <a:xfrm>
            <a:off x="862845" y="1827586"/>
            <a:ext cx="10466308" cy="4251937"/>
            <a:chOff x="24645" y="1961"/>
            <a:chExt cx="10466308" cy="4251937"/>
          </a:xfrm>
        </p:grpSpPr>
        <p:sp>
          <p:nvSpPr>
            <p:cNvPr id="456" name="Google Shape;456;p60"/>
            <p:cNvSpPr/>
            <p:nvPr/>
          </p:nvSpPr>
          <p:spPr>
            <a:xfrm>
              <a:off x="24645" y="1961"/>
              <a:ext cx="3270721" cy="1962432"/>
            </a:xfrm>
            <a:prstGeom prst="rect">
              <a:avLst/>
            </a:prstGeom>
            <a:gradFill>
              <a:gsLst>
                <a:gs pos="0">
                  <a:srgbClr val="98BCB3"/>
                </a:gs>
                <a:gs pos="50000">
                  <a:srgbClr val="89B7AB"/>
                </a:gs>
                <a:gs pos="100000">
                  <a:srgbClr val="76A398"/>
                </a:gs>
              </a:gsLst>
              <a:lin ang="5400000" scaled="0"/>
            </a:gradFill>
            <a:ln>
              <a:noFill/>
            </a:ln>
            <a:effectLst>
              <a:outerShdw blurRad="57150" dist="19050" dir="5400000" algn="ctr" rotWithShape="0">
                <a:srgbClr val="000000">
                  <a:alpha val="62352"/>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7" name="Google Shape;457;p60"/>
            <p:cNvSpPr txBox="1"/>
            <p:nvPr/>
          </p:nvSpPr>
          <p:spPr>
            <a:xfrm>
              <a:off x="24645" y="1961"/>
              <a:ext cx="3270721" cy="1962432"/>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US" sz="1600" b="0" i="0" u="none" strike="noStrike" cap="none">
                  <a:solidFill>
                    <a:schemeClr val="lt1"/>
                  </a:solidFill>
                  <a:latin typeface="Quattrocento Sans"/>
                  <a:ea typeface="Quattrocento Sans"/>
                  <a:cs typeface="Quattrocento Sans"/>
                  <a:sym typeface="Quattrocento Sans"/>
                </a:rPr>
                <a:t>The process requires </a:t>
              </a:r>
              <a:r>
                <a:rPr lang="en-US" sz="1600" b="1" i="0" u="none" strike="noStrike" cap="none">
                  <a:solidFill>
                    <a:schemeClr val="lt1"/>
                  </a:solidFill>
                  <a:latin typeface="Quattrocento Sans"/>
                  <a:ea typeface="Quattrocento Sans"/>
                  <a:cs typeface="Quattrocento Sans"/>
                  <a:sym typeface="Quattrocento Sans"/>
                </a:rPr>
                <a:t>reflection and conversation</a:t>
              </a:r>
              <a:r>
                <a:rPr lang="en-US" sz="1600" b="0" i="0" u="none" strike="noStrike" cap="none">
                  <a:solidFill>
                    <a:schemeClr val="lt1"/>
                  </a:solidFill>
                  <a:latin typeface="Quattrocento Sans"/>
                  <a:ea typeface="Quattrocento Sans"/>
                  <a:cs typeface="Quattrocento Sans"/>
                  <a:sym typeface="Quattrocento Sans"/>
                </a:rPr>
                <a:t>, and</a:t>
              </a:r>
              <a:r>
                <a:rPr lang="en-US" sz="1600" b="1" i="0" u="none" strike="noStrike" cap="none">
                  <a:solidFill>
                    <a:schemeClr val="lt1"/>
                  </a:solidFill>
                  <a:latin typeface="Quattrocento Sans"/>
                  <a:ea typeface="Quattrocento Sans"/>
                  <a:cs typeface="Quattrocento Sans"/>
                  <a:sym typeface="Quattrocento Sans"/>
                </a:rPr>
                <a:t> favors learning and growth</a:t>
              </a:r>
              <a:r>
                <a:rPr lang="en-US" sz="1600" b="0" i="0" u="none" strike="noStrike" cap="none">
                  <a:solidFill>
                    <a:schemeClr val="lt1"/>
                  </a:solidFill>
                  <a:latin typeface="Quattrocento Sans"/>
                  <a:ea typeface="Quattrocento Sans"/>
                  <a:cs typeface="Quattrocento Sans"/>
                  <a:sym typeface="Quattrocento Sans"/>
                </a:rPr>
                <a:t> over attainment of a certain level of performance or achievement.</a:t>
              </a:r>
              <a:endParaRPr sz="1400" b="0" i="0" u="none" strike="noStrike" cap="none">
                <a:solidFill>
                  <a:srgbClr val="000000"/>
                </a:solidFill>
                <a:latin typeface="Arial"/>
                <a:ea typeface="Arial"/>
                <a:cs typeface="Arial"/>
                <a:sym typeface="Arial"/>
              </a:endParaRPr>
            </a:p>
          </p:txBody>
        </p:sp>
        <p:sp>
          <p:nvSpPr>
            <p:cNvPr id="458" name="Google Shape;458;p60"/>
            <p:cNvSpPr/>
            <p:nvPr/>
          </p:nvSpPr>
          <p:spPr>
            <a:xfrm>
              <a:off x="3622439" y="1961"/>
              <a:ext cx="3270721" cy="1962432"/>
            </a:xfrm>
            <a:prstGeom prst="rect">
              <a:avLst/>
            </a:prstGeom>
            <a:gradFill>
              <a:gsLst>
                <a:gs pos="0">
                  <a:srgbClr val="98BCB3"/>
                </a:gs>
                <a:gs pos="50000">
                  <a:srgbClr val="89B7AB"/>
                </a:gs>
                <a:gs pos="100000">
                  <a:srgbClr val="76A398"/>
                </a:gs>
              </a:gsLst>
              <a:lin ang="5400000" scaled="0"/>
            </a:gradFill>
            <a:ln>
              <a:noFill/>
            </a:ln>
            <a:effectLst>
              <a:outerShdw blurRad="57150" dist="19050" dir="5400000" algn="ctr" rotWithShape="0">
                <a:srgbClr val="000000">
                  <a:alpha val="62352"/>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9" name="Google Shape;459;p60"/>
            <p:cNvSpPr txBox="1"/>
            <p:nvPr/>
          </p:nvSpPr>
          <p:spPr>
            <a:xfrm>
              <a:off x="3622439" y="1961"/>
              <a:ext cx="3270721" cy="1962432"/>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US" sz="1600" b="0" i="0" u="none" strike="noStrike" cap="none" dirty="0">
                  <a:solidFill>
                    <a:schemeClr val="lt1"/>
                  </a:solidFill>
                  <a:latin typeface="Quattrocento Sans"/>
                  <a:ea typeface="Quattrocento Sans"/>
                  <a:cs typeface="Quattrocento Sans"/>
                  <a:sym typeface="Quattrocento Sans"/>
                </a:rPr>
                <a:t>It </a:t>
              </a:r>
              <a:r>
                <a:rPr lang="en-US" sz="1600" b="1" i="0" u="none" strike="noStrike" cap="none" dirty="0">
                  <a:solidFill>
                    <a:schemeClr val="lt1"/>
                  </a:solidFill>
                  <a:latin typeface="Quattrocento Sans"/>
                  <a:ea typeface="Quattrocento Sans"/>
                  <a:cs typeface="Quattrocento Sans"/>
                  <a:sym typeface="Quattrocento Sans"/>
                </a:rPr>
                <a:t>advocates for racial equity and culturally responsive practice</a:t>
              </a:r>
              <a:r>
                <a:rPr lang="en-US" sz="1600" b="0" i="0" u="none" strike="noStrike" cap="none" dirty="0">
                  <a:solidFill>
                    <a:schemeClr val="lt1"/>
                  </a:solidFill>
                  <a:latin typeface="Quattrocento Sans"/>
                  <a:ea typeface="Quattrocento Sans"/>
                  <a:cs typeface="Quattrocento Sans"/>
                  <a:sym typeface="Quattrocento Sans"/>
                </a:rPr>
                <a:t> at every level for every stakeholder.</a:t>
              </a:r>
              <a:endParaRPr sz="1400" b="0" i="0" u="none" strike="noStrike" cap="none" dirty="0">
                <a:solidFill>
                  <a:srgbClr val="000000"/>
                </a:solidFill>
                <a:latin typeface="Arial"/>
                <a:ea typeface="Arial"/>
                <a:cs typeface="Arial"/>
                <a:sym typeface="Arial"/>
              </a:endParaRPr>
            </a:p>
          </p:txBody>
        </p:sp>
        <p:sp>
          <p:nvSpPr>
            <p:cNvPr id="460" name="Google Shape;460;p60"/>
            <p:cNvSpPr/>
            <p:nvPr/>
          </p:nvSpPr>
          <p:spPr>
            <a:xfrm>
              <a:off x="7220232" y="1961"/>
              <a:ext cx="3270721" cy="1962432"/>
            </a:xfrm>
            <a:prstGeom prst="rect">
              <a:avLst/>
            </a:prstGeom>
            <a:gradFill>
              <a:gsLst>
                <a:gs pos="0">
                  <a:srgbClr val="98BCB3"/>
                </a:gs>
                <a:gs pos="50000">
                  <a:srgbClr val="89B7AB"/>
                </a:gs>
                <a:gs pos="100000">
                  <a:srgbClr val="76A398"/>
                </a:gs>
              </a:gsLst>
              <a:lin ang="5400000" scaled="0"/>
            </a:gradFill>
            <a:ln>
              <a:noFill/>
            </a:ln>
            <a:effectLst>
              <a:outerShdw blurRad="57150" dist="19050" dir="5400000" algn="ctr" rotWithShape="0">
                <a:srgbClr val="000000">
                  <a:alpha val="62352"/>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1" name="Google Shape;461;p60"/>
            <p:cNvSpPr txBox="1"/>
            <p:nvPr/>
          </p:nvSpPr>
          <p:spPr>
            <a:xfrm>
              <a:off x="7220232" y="1961"/>
              <a:ext cx="3270721" cy="1962432"/>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US" sz="1600" b="0" i="0" u="none" strike="noStrike" cap="none">
                  <a:solidFill>
                    <a:schemeClr val="lt1"/>
                  </a:solidFill>
                  <a:latin typeface="Quattrocento Sans"/>
                  <a:ea typeface="Quattrocento Sans"/>
                  <a:cs typeface="Quattrocento Sans"/>
                  <a:sym typeface="Quattrocento Sans"/>
                </a:rPr>
                <a:t>It provides </a:t>
              </a:r>
              <a:r>
                <a:rPr lang="en-US" sz="1600" b="1" i="0" u="none" strike="noStrike" cap="none">
                  <a:solidFill>
                    <a:schemeClr val="lt1"/>
                  </a:solidFill>
                  <a:latin typeface="Quattrocento Sans"/>
                  <a:ea typeface="Quattrocento Sans"/>
                  <a:cs typeface="Quattrocento Sans"/>
                  <a:sym typeface="Quattrocento Sans"/>
                </a:rPr>
                <a:t>safety for both students and teachers</a:t>
              </a:r>
              <a:r>
                <a:rPr lang="en-US" sz="1600" b="0" i="0" u="none" strike="noStrike" cap="none">
                  <a:solidFill>
                    <a:schemeClr val="lt1"/>
                  </a:solidFill>
                  <a:latin typeface="Quattrocento Sans"/>
                  <a:ea typeface="Quattrocento Sans"/>
                  <a:cs typeface="Quattrocento Sans"/>
                  <a:sym typeface="Quattrocento Sans"/>
                </a:rPr>
                <a:t> to be vulnerable learners.</a:t>
              </a:r>
              <a:endParaRPr sz="1400" b="0" i="0" u="none" strike="noStrike" cap="none">
                <a:solidFill>
                  <a:srgbClr val="000000"/>
                </a:solidFill>
                <a:latin typeface="Arial"/>
                <a:ea typeface="Arial"/>
                <a:cs typeface="Arial"/>
                <a:sym typeface="Arial"/>
              </a:endParaRPr>
            </a:p>
          </p:txBody>
        </p:sp>
        <p:sp>
          <p:nvSpPr>
            <p:cNvPr id="462" name="Google Shape;462;p60"/>
            <p:cNvSpPr/>
            <p:nvPr/>
          </p:nvSpPr>
          <p:spPr>
            <a:xfrm>
              <a:off x="1823542" y="2291466"/>
              <a:ext cx="3270721" cy="1962432"/>
            </a:xfrm>
            <a:prstGeom prst="rect">
              <a:avLst/>
            </a:prstGeom>
            <a:gradFill>
              <a:gsLst>
                <a:gs pos="0">
                  <a:srgbClr val="98BCB3"/>
                </a:gs>
                <a:gs pos="50000">
                  <a:srgbClr val="89B7AB"/>
                </a:gs>
                <a:gs pos="100000">
                  <a:srgbClr val="76A398"/>
                </a:gs>
              </a:gsLst>
              <a:lin ang="5400000" scaled="0"/>
            </a:gradFill>
            <a:ln>
              <a:noFill/>
            </a:ln>
            <a:effectLst>
              <a:outerShdw blurRad="57150" dist="19050" dir="5400000" algn="ctr" rotWithShape="0">
                <a:srgbClr val="000000">
                  <a:alpha val="62352"/>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3" name="Google Shape;463;p60"/>
            <p:cNvSpPr txBox="1"/>
            <p:nvPr/>
          </p:nvSpPr>
          <p:spPr>
            <a:xfrm>
              <a:off x="1823542" y="2291466"/>
              <a:ext cx="3270721" cy="1962432"/>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US" sz="1600" b="0" i="0" u="none" strike="noStrike" cap="none">
                  <a:solidFill>
                    <a:schemeClr val="lt1"/>
                  </a:solidFill>
                  <a:latin typeface="Quattrocento Sans"/>
                  <a:ea typeface="Quattrocento Sans"/>
                  <a:cs typeface="Quattrocento Sans"/>
                  <a:sym typeface="Quattrocento Sans"/>
                </a:rPr>
                <a:t>It invites </a:t>
              </a:r>
              <a:r>
                <a:rPr lang="en-US" sz="1600" b="1" i="0" u="none" strike="noStrike" cap="none">
                  <a:solidFill>
                    <a:schemeClr val="lt1"/>
                  </a:solidFill>
                  <a:latin typeface="Quattrocento Sans"/>
                  <a:ea typeface="Quattrocento Sans"/>
                  <a:cs typeface="Quattrocento Sans"/>
                  <a:sym typeface="Quattrocento Sans"/>
                </a:rPr>
                <a:t>personalization to foster student ownership</a:t>
              </a:r>
              <a:r>
                <a:rPr lang="en-US" sz="1600" b="0" i="0" u="none" strike="noStrike" cap="none">
                  <a:solidFill>
                    <a:schemeClr val="lt1"/>
                  </a:solidFill>
                  <a:latin typeface="Quattrocento Sans"/>
                  <a:ea typeface="Quattrocento Sans"/>
                  <a:cs typeface="Quattrocento Sans"/>
                  <a:sym typeface="Quattrocento Sans"/>
                </a:rPr>
                <a:t> of the learning. </a:t>
              </a:r>
              <a:endParaRPr sz="1400" b="0" i="0" u="none" strike="noStrike" cap="none">
                <a:solidFill>
                  <a:srgbClr val="000000"/>
                </a:solidFill>
                <a:latin typeface="Arial"/>
                <a:ea typeface="Arial"/>
                <a:cs typeface="Arial"/>
                <a:sym typeface="Arial"/>
              </a:endParaRPr>
            </a:p>
          </p:txBody>
        </p:sp>
        <p:sp>
          <p:nvSpPr>
            <p:cNvPr id="464" name="Google Shape;464;p60"/>
            <p:cNvSpPr/>
            <p:nvPr/>
          </p:nvSpPr>
          <p:spPr>
            <a:xfrm>
              <a:off x="5421336" y="2291466"/>
              <a:ext cx="3270721" cy="1962432"/>
            </a:xfrm>
            <a:prstGeom prst="rect">
              <a:avLst/>
            </a:prstGeom>
            <a:gradFill>
              <a:gsLst>
                <a:gs pos="0">
                  <a:srgbClr val="98BCB3"/>
                </a:gs>
                <a:gs pos="50000">
                  <a:srgbClr val="89B7AB"/>
                </a:gs>
                <a:gs pos="100000">
                  <a:srgbClr val="76A398"/>
                </a:gs>
              </a:gsLst>
              <a:lin ang="5400000" scaled="0"/>
            </a:gradFill>
            <a:ln>
              <a:noFill/>
            </a:ln>
            <a:effectLst>
              <a:outerShdw blurRad="57150" dist="19050" dir="5400000" algn="ctr" rotWithShape="0">
                <a:srgbClr val="000000">
                  <a:alpha val="62352"/>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5" name="Google Shape;465;p60"/>
            <p:cNvSpPr txBox="1"/>
            <p:nvPr/>
          </p:nvSpPr>
          <p:spPr>
            <a:xfrm>
              <a:off x="5421336" y="2291466"/>
              <a:ext cx="3270721" cy="1962432"/>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US" sz="1600" b="0" i="0" u="none" strike="noStrike" cap="none">
                  <a:solidFill>
                    <a:schemeClr val="lt1"/>
                  </a:solidFill>
                  <a:latin typeface="Quattrocento Sans"/>
                  <a:ea typeface="Quattrocento Sans"/>
                  <a:cs typeface="Quattrocento Sans"/>
                  <a:sym typeface="Quattrocento Sans"/>
                </a:rPr>
                <a:t>It provides an opportunity for teachers and supervisors to return to </a:t>
              </a:r>
              <a:r>
                <a:rPr lang="en-US" sz="1600" b="1" i="0" u="none" strike="noStrike" cap="none">
                  <a:solidFill>
                    <a:schemeClr val="lt1"/>
                  </a:solidFill>
                  <a:latin typeface="Quattrocento Sans"/>
                  <a:ea typeface="Quattrocento Sans"/>
                  <a:cs typeface="Quattrocento Sans"/>
                  <a:sym typeface="Quattrocento Sans"/>
                </a:rPr>
                <a:t>evaluation as a natural harvest</a:t>
              </a:r>
              <a:r>
                <a:rPr lang="en-US" sz="1600" b="0" i="0" u="none" strike="noStrike" cap="none">
                  <a:solidFill>
                    <a:schemeClr val="lt1"/>
                  </a:solidFill>
                  <a:latin typeface="Quattrocento Sans"/>
                  <a:ea typeface="Quattrocento Sans"/>
                  <a:cs typeface="Quattrocento Sans"/>
                  <a:sym typeface="Quattrocento Sans"/>
                </a:rPr>
                <a:t> of teaching and learning. It should not be an add-on or check-off, done simply to complete an evaluation.</a:t>
              </a:r>
              <a:endParaRPr sz="1400" b="0" i="0" u="none" strike="noStrike" cap="none">
                <a:solidFill>
                  <a:srgbClr val="000000"/>
                </a:solidFill>
                <a:latin typeface="Arial"/>
                <a:ea typeface="Arial"/>
                <a:cs typeface="Arial"/>
                <a:sym typeface="Arial"/>
              </a:endParaRPr>
            </a:p>
          </p:txBody>
        </p:sp>
      </p:grpSp>
      <p:sp>
        <p:nvSpPr>
          <p:cNvPr id="466" name="Google Shape;466;p60"/>
          <p:cNvSpPr txBox="1">
            <a:spLocks noGrp="1"/>
          </p:cNvSpPr>
          <p:nvPr>
            <p:ph type="sldNum" idx="12"/>
          </p:nvPr>
        </p:nvSpPr>
        <p:spPr>
          <a:xfrm>
            <a:off x="10709328" y="6253532"/>
            <a:ext cx="6444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40403D"/>
              </a:buClr>
              <a:buSzPts val="1600"/>
              <a:buFont typeface="Quattrocento Sans"/>
              <a:buNone/>
            </a:pPr>
            <a:fld id="{00000000-1234-1234-1234-123412341234}" type="slidenum">
              <a:rPr lang="en-US"/>
              <a:t>11</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61"/>
          <p:cNvSpPr txBox="1">
            <a:spLocks noGrp="1"/>
          </p:cNvSpPr>
          <p:nvPr>
            <p:ph type="title"/>
          </p:nvPr>
        </p:nvSpPr>
        <p:spPr>
          <a:xfrm>
            <a:off x="838200" y="365125"/>
            <a:ext cx="10515600" cy="80601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Quattrocento Sans"/>
              <a:buNone/>
            </a:pPr>
            <a:r>
              <a:rPr lang="en-US"/>
              <a:t>What is NOT changing</a:t>
            </a:r>
            <a:endParaRPr/>
          </a:p>
        </p:txBody>
      </p:sp>
      <p:sp>
        <p:nvSpPr>
          <p:cNvPr id="473" name="Google Shape;473;p61"/>
          <p:cNvSpPr txBox="1">
            <a:spLocks noGrp="1"/>
          </p:cNvSpPr>
          <p:nvPr>
            <p:ph type="body" idx="1"/>
          </p:nvPr>
        </p:nvSpPr>
        <p:spPr>
          <a:xfrm>
            <a:off x="838200" y="1155990"/>
            <a:ext cx="6971145" cy="4852924"/>
          </a:xfrm>
          <a:prstGeom prst="rect">
            <a:avLst/>
          </a:prstGeom>
          <a:noFill/>
          <a:ln>
            <a:noFill/>
          </a:ln>
        </p:spPr>
        <p:txBody>
          <a:bodyPr spcFirstLastPara="1" wrap="square" lIns="91425" tIns="45700" rIns="91425" bIns="45700" anchor="t" anchorCtr="0">
            <a:noAutofit/>
          </a:bodyPr>
          <a:lstStyle/>
          <a:p>
            <a:pPr marL="228600" lvl="0" indent="-133350" algn="l" rtl="0">
              <a:lnSpc>
                <a:spcPct val="90000"/>
              </a:lnSpc>
              <a:spcBef>
                <a:spcPts val="0"/>
              </a:spcBef>
              <a:spcAft>
                <a:spcPts val="0"/>
              </a:spcAft>
              <a:buClr>
                <a:schemeClr val="dk1"/>
              </a:buClr>
              <a:buSzPts val="1500"/>
              <a:buNone/>
            </a:pPr>
            <a:endParaRPr sz="1500"/>
          </a:p>
          <a:p>
            <a:pPr marL="0" lvl="0" indent="0" algn="l" rtl="0">
              <a:lnSpc>
                <a:spcPct val="100000"/>
              </a:lnSpc>
              <a:spcBef>
                <a:spcPts val="1000"/>
              </a:spcBef>
              <a:spcAft>
                <a:spcPts val="0"/>
              </a:spcAft>
              <a:buClr>
                <a:schemeClr val="dk1"/>
              </a:buClr>
              <a:buSzPts val="2000"/>
              <a:buNone/>
            </a:pPr>
            <a:r>
              <a:rPr lang="en-US" sz="2000" i="1"/>
              <a:t>Student growth data that is </a:t>
            </a:r>
            <a:r>
              <a:rPr lang="en-US" sz="2000" b="1" i="1"/>
              <a:t>relevant to the teacher and subject matter </a:t>
            </a:r>
            <a:r>
              <a:rPr lang="en-US" sz="2000" i="1"/>
              <a:t>must be a factor in the evaluation process</a:t>
            </a:r>
            <a:r>
              <a:rPr lang="en-US" sz="2000" b="1" i="1"/>
              <a:t> </a:t>
            </a:r>
            <a:r>
              <a:rPr lang="en-US" sz="2000" i="1"/>
              <a:t>and must be based on </a:t>
            </a:r>
            <a:r>
              <a:rPr lang="en-US" sz="2000" b="1" i="1"/>
              <a:t>multiple measures</a:t>
            </a:r>
            <a:r>
              <a:rPr lang="en-US" sz="2000" i="1"/>
              <a:t> that can include </a:t>
            </a:r>
            <a:r>
              <a:rPr lang="en-US" sz="2000" b="1" i="1"/>
              <a:t>classroom-based, school-based, district-based, and state-based tools</a:t>
            </a:r>
            <a:r>
              <a:rPr lang="en-US" sz="2000" i="1"/>
              <a:t>. Student growth data elements may include the </a:t>
            </a:r>
            <a:r>
              <a:rPr lang="en-US" sz="2000" b="1" i="1"/>
              <a:t>teacher's performance as a member of a grade-level, subject matter, or other instructional team</a:t>
            </a:r>
            <a:r>
              <a:rPr lang="en-US" sz="2000" i="1"/>
              <a:t> within a school when the use of this data is relevant and appropriate. Student growth data elements may also include the teacher's performance as a member of the overall instructional team of a school when use of this data is relevant and appropriate. As used in this subsection, "student growth" means the change in student achievement between two points in time.                         </a:t>
            </a:r>
            <a:r>
              <a:rPr lang="en-US" sz="2000"/>
              <a:t>RCW 28A.405.100</a:t>
            </a:r>
            <a:endParaRPr sz="2000"/>
          </a:p>
        </p:txBody>
      </p:sp>
      <p:pic>
        <p:nvPicPr>
          <p:cNvPr id="474" name="Google Shape;474;p61" descr="Free stock photo of environment, evergreen, forest"/>
          <p:cNvPicPr preferRelativeResize="0"/>
          <p:nvPr/>
        </p:nvPicPr>
        <p:blipFill rotWithShape="1">
          <a:blip r:embed="rId3">
            <a:alphaModFix/>
          </a:blip>
          <a:srcRect l="14771" r="2551" b="2"/>
          <a:stretch/>
        </p:blipFill>
        <p:spPr>
          <a:xfrm>
            <a:off x="8428138" y="2412482"/>
            <a:ext cx="3241964" cy="2590017"/>
          </a:xfrm>
          <a:prstGeom prst="rect">
            <a:avLst/>
          </a:prstGeom>
          <a:noFill/>
          <a:ln>
            <a:noFill/>
          </a:ln>
        </p:spPr>
      </p:pic>
      <p:sp>
        <p:nvSpPr>
          <p:cNvPr id="475" name="Google Shape;475;p61"/>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40403D"/>
              </a:buClr>
              <a:buSzPts val="1600"/>
              <a:buFont typeface="Quattrocento Sans"/>
              <a:buNone/>
            </a:pPr>
            <a:fld id="{00000000-1234-1234-1234-123412341234}" type="slidenum">
              <a:rPr lang="en-US" sz="1600" b="0" i="0" u="none" strike="noStrike" cap="none">
                <a:solidFill>
                  <a:srgbClr val="40403D"/>
                </a:solidFill>
                <a:latin typeface="Quattrocento Sans"/>
                <a:ea typeface="Quattrocento Sans"/>
                <a:cs typeface="Quattrocento Sans"/>
                <a:sym typeface="Quattrocento Sans"/>
              </a:rPr>
              <a:t>12</a:t>
            </a:fld>
            <a:endParaRPr sz="1600" b="0" i="0" u="none" strike="noStrike" cap="none">
              <a:solidFill>
                <a:srgbClr val="40403D"/>
              </a:solidFill>
              <a:latin typeface="Quattrocento Sans"/>
              <a:ea typeface="Quattrocento Sans"/>
              <a:cs typeface="Quattrocento Sans"/>
              <a:sym typeface="Quattrocento San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p62"/>
          <p:cNvSpPr txBox="1">
            <a:spLocks noGrp="1"/>
          </p:cNvSpPr>
          <p:nvPr>
            <p:ph type="title" idx="4294967295"/>
          </p:nvPr>
        </p:nvSpPr>
        <p:spPr>
          <a:xfrm>
            <a:off x="106700" y="390967"/>
            <a:ext cx="2814000" cy="1600398"/>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4400"/>
              <a:buFont typeface="Arial"/>
              <a:buNone/>
              <a:tabLst/>
              <a:defRPr/>
            </a:pPr>
            <a:r>
              <a:rPr kumimoji="0" lang="en-US" sz="4400" b="0" i="0" u="none" strike="noStrike" kern="0" cap="none" spc="0" normalizeH="0" baseline="0" noProof="0" dirty="0">
                <a:ln>
                  <a:noFill/>
                </a:ln>
                <a:solidFill>
                  <a:srgbClr val="000000"/>
                </a:solidFill>
                <a:effectLst/>
                <a:uLnTx/>
                <a:uFillTx/>
                <a:latin typeface="Quattrocento Sans"/>
                <a:ea typeface="Quattrocento Sans"/>
                <a:cs typeface="Quattrocento Sans"/>
                <a:sym typeface="Quattrocento Sans"/>
              </a:rPr>
              <a:t>Critical Attributes</a:t>
            </a:r>
          </a:p>
        </p:txBody>
      </p:sp>
      <p:sp>
        <p:nvSpPr>
          <p:cNvPr id="482" name="Google Shape;482;p62"/>
          <p:cNvSpPr txBox="1">
            <a:spLocks noGrp="1"/>
          </p:cNvSpPr>
          <p:nvPr>
            <p:ph type="sldNum" idx="12"/>
          </p:nvPr>
        </p:nvSpPr>
        <p:spPr>
          <a:xfrm>
            <a:off x="11296610" y="6217622"/>
            <a:ext cx="731700" cy="524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40403D"/>
              </a:buClr>
              <a:buSzPts val="1600"/>
              <a:buFont typeface="Quattrocento Sans"/>
              <a:buNone/>
            </a:pPr>
            <a:fld id="{00000000-1234-1234-1234-123412341234}" type="slidenum">
              <a:rPr lang="en-US"/>
              <a:t>13</a:t>
            </a:fld>
            <a:endParaRPr/>
          </a:p>
        </p:txBody>
      </p:sp>
      <p:pic>
        <p:nvPicPr>
          <p:cNvPr id="3" name="Picture 2" descr="Three lightbulbs hanging">
            <a:extLst>
              <a:ext uri="{FF2B5EF4-FFF2-40B4-BE49-F238E27FC236}">
                <a16:creationId xmlns:a16="http://schemas.microsoft.com/office/drawing/2014/main" id="{861957CC-471F-4C7E-A660-8FF67DE94AA0}"/>
              </a:ext>
            </a:extLst>
          </p:cNvPr>
          <p:cNvPicPr>
            <a:picLocks noChangeAspect="1"/>
          </p:cNvPicPr>
          <p:nvPr/>
        </p:nvPicPr>
        <p:blipFill>
          <a:blip r:embed="rId3"/>
          <a:stretch>
            <a:fillRect/>
          </a:stretch>
        </p:blipFill>
        <p:spPr>
          <a:xfrm>
            <a:off x="229101" y="2239767"/>
            <a:ext cx="2691599" cy="1787704"/>
          </a:xfrm>
          <a:prstGeom prst="rect">
            <a:avLst/>
          </a:prstGeom>
        </p:spPr>
      </p:pic>
      <p:pic>
        <p:nvPicPr>
          <p:cNvPr id="5" name="Picture 4" descr="OSPI Logo">
            <a:extLst>
              <a:ext uri="{FF2B5EF4-FFF2-40B4-BE49-F238E27FC236}">
                <a16:creationId xmlns:a16="http://schemas.microsoft.com/office/drawing/2014/main" id="{1CF62429-997A-4A16-82E3-0F20639DE8BC}"/>
              </a:ext>
            </a:extLst>
          </p:cNvPr>
          <p:cNvPicPr>
            <a:picLocks noChangeAspect="1"/>
          </p:cNvPicPr>
          <p:nvPr/>
        </p:nvPicPr>
        <p:blipFill>
          <a:blip r:embed="rId4"/>
          <a:stretch>
            <a:fillRect/>
          </a:stretch>
        </p:blipFill>
        <p:spPr>
          <a:xfrm>
            <a:off x="31774" y="6133641"/>
            <a:ext cx="1962251" cy="666784"/>
          </a:xfrm>
          <a:prstGeom prst="rect">
            <a:avLst/>
          </a:prstGeom>
        </p:spPr>
      </p:pic>
      <p:sp>
        <p:nvSpPr>
          <p:cNvPr id="6" name="TextBox 5" descr="Critical attributes">
            <a:extLst>
              <a:ext uri="{FF2B5EF4-FFF2-40B4-BE49-F238E27FC236}">
                <a16:creationId xmlns:a16="http://schemas.microsoft.com/office/drawing/2014/main" id="{E06741AB-0D55-AB3C-9C25-59D532E78C0B}"/>
              </a:ext>
            </a:extLst>
          </p:cNvPr>
          <p:cNvSpPr txBox="1"/>
          <p:nvPr/>
        </p:nvSpPr>
        <p:spPr>
          <a:xfrm>
            <a:off x="3467100" y="390967"/>
            <a:ext cx="8229600" cy="5984433"/>
          </a:xfrm>
          <a:prstGeom prst="rect">
            <a:avLst/>
          </a:prstGeom>
          <a:noFill/>
        </p:spPr>
        <p:txBody>
          <a:bodyPr wrap="square" rtlCol="0">
            <a:spAutoFit/>
          </a:bodyPr>
          <a:lstStyle/>
          <a:p>
            <a:endParaRPr lang="en-US" dirty="0"/>
          </a:p>
        </p:txBody>
      </p:sp>
      <p:sp>
        <p:nvSpPr>
          <p:cNvPr id="12" name="TextBox 11">
            <a:extLst>
              <a:ext uri="{FF2B5EF4-FFF2-40B4-BE49-F238E27FC236}">
                <a16:creationId xmlns:a16="http://schemas.microsoft.com/office/drawing/2014/main" id="{38885842-10A6-73C3-66F1-C5EE5189095B}"/>
              </a:ext>
            </a:extLst>
          </p:cNvPr>
          <p:cNvSpPr txBox="1"/>
          <p:nvPr/>
        </p:nvSpPr>
        <p:spPr>
          <a:xfrm>
            <a:off x="3263900" y="390967"/>
            <a:ext cx="8547100" cy="6007863"/>
          </a:xfrm>
          <a:prstGeom prst="rect">
            <a:avLst/>
          </a:prstGeom>
          <a:noFill/>
        </p:spPr>
        <p:txBody>
          <a:bodyPr wrap="square" rtlCol="0">
            <a:spAutoFit/>
          </a:bodyPr>
          <a:lstStyle/>
          <a:p>
            <a:pPr marL="0" marR="0">
              <a:lnSpc>
                <a:spcPct val="107000"/>
              </a:lnSpc>
              <a:spcBef>
                <a:spcPts val="200"/>
              </a:spcBef>
              <a:spcAft>
                <a:spcPts val="0"/>
              </a:spcAft>
              <a:tabLst>
                <a:tab pos="4429125" algn="l"/>
              </a:tabLst>
            </a:pPr>
            <a:r>
              <a:rPr lang="en-US" sz="1100" dirty="0">
                <a:solidFill>
                  <a:srgbClr val="0D5761"/>
                </a:solidFill>
                <a:effectLst/>
                <a:latin typeface="Segoe UI" panose="020B0502040204020203" pitchFamily="34" charset="0"/>
                <a:ea typeface="Times New Roman" panose="02020603050405020304" pitchFamily="18" charset="0"/>
                <a:cs typeface="Segoe UI" panose="020B0502040204020203" pitchFamily="34" charset="0"/>
              </a:rPr>
              <a:t>Knowledge of Students</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p>
            <a:pPr marL="0" marR="0">
              <a:lnSpc>
                <a:spcPct val="107000"/>
              </a:lnSpc>
              <a:spcBef>
                <a:spcPts val="0"/>
              </a:spcBef>
              <a:spcAft>
                <a:spcPts val="0"/>
              </a:spcAft>
            </a:pPr>
            <a:r>
              <a:rPr lang="en-US" sz="1100" i="1" dirty="0">
                <a:effectLst/>
                <a:latin typeface="Segoe UI" panose="020B0502040204020203" pitchFamily="34" charset="0"/>
                <a:ea typeface="Calibri" panose="020F0502020204030204" pitchFamily="34" charset="0"/>
                <a:cs typeface="Segoe UI" panose="020B0502040204020203" pitchFamily="34" charset="0"/>
              </a:rPr>
              <a:t>Includes but is not limited to:</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Segoe UI" panose="020B0502040204020203" pitchFamily="34" charset="0"/>
                <a:ea typeface="Calibri" panose="020F0502020204030204" pitchFamily="34" charset="0"/>
                <a:cs typeface="Segoe UI" panose="020B0502040204020203" pitchFamily="34" charset="0"/>
              </a:rPr>
              <a:t>Cultural identity; academic, and social/emotional assets</a:t>
            </a: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Segoe UI" panose="020B0502040204020203" pitchFamily="34" charset="0"/>
                <a:ea typeface="Calibri" panose="020F0502020204030204" pitchFamily="34" charset="0"/>
                <a:cs typeface="Segoe UI" panose="020B0502040204020203" pitchFamily="34" charset="0"/>
              </a:rPr>
              <a:t>Informed by a variety of data including anecdotal evidence</a:t>
            </a: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Segoe UI" panose="020B0502040204020203" pitchFamily="34" charset="0"/>
                <a:ea typeface="Calibri" panose="020F0502020204030204" pitchFamily="34" charset="0"/>
                <a:cs typeface="Segoe UI" panose="020B0502040204020203" pitchFamily="34" charset="0"/>
              </a:rPr>
              <a:t>Informed by students’ and families’ own voices and input</a:t>
            </a:r>
          </a:p>
          <a:p>
            <a:pPr marL="0" marR="0">
              <a:lnSpc>
                <a:spcPct val="107000"/>
              </a:lnSpc>
              <a:spcBef>
                <a:spcPts val="200"/>
              </a:spcBef>
              <a:spcAft>
                <a:spcPts val="0"/>
              </a:spcAft>
              <a:tabLst>
                <a:tab pos="4429125" algn="l"/>
              </a:tabLst>
            </a:pPr>
            <a:r>
              <a:rPr lang="en-US" sz="1100" dirty="0">
                <a:solidFill>
                  <a:srgbClr val="0D5761"/>
                </a:solidFill>
                <a:effectLst/>
                <a:latin typeface="Segoe UI" panose="020B0502040204020203" pitchFamily="34" charset="0"/>
                <a:ea typeface="Times New Roman" panose="02020603050405020304" pitchFamily="18" charset="0"/>
                <a:cs typeface="Segoe UI" panose="020B0502040204020203" pitchFamily="34" charset="0"/>
              </a:rPr>
              <a:t>Essential Standard</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Segoe UI" panose="020B0502040204020203" pitchFamily="34" charset="0"/>
                <a:ea typeface="Calibri" panose="020F0502020204030204" pitchFamily="34" charset="0"/>
                <a:cs typeface="Segoe UI" panose="020B0502040204020203" pitchFamily="34" charset="0"/>
              </a:rPr>
              <a:t>Part of the WA State Learning Standards or national standards for a teacher’s content area(s) and grade level(s)</a:t>
            </a: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Segoe UI" panose="020B0502040204020203" pitchFamily="34" charset="0"/>
                <a:ea typeface="Calibri" panose="020F0502020204030204" pitchFamily="34" charset="0"/>
                <a:cs typeface="Segoe UI" panose="020B0502040204020203" pitchFamily="34" charset="0"/>
              </a:rPr>
              <a:t>A significant learning that yields the opportunity for students to draw on their cultures, identities, and backgrounds</a:t>
            </a: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Segoe UI" panose="020B0502040204020203" pitchFamily="34" charset="0"/>
                <a:ea typeface="Calibri" panose="020F0502020204030204" pitchFamily="34" charset="0"/>
                <a:cs typeface="Segoe UI" panose="020B0502040204020203" pitchFamily="34" charset="0"/>
              </a:rPr>
              <a:t>A significant learning that demands students’ complex thinking</a:t>
            </a: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Segoe UI" panose="020B0502040204020203" pitchFamily="34" charset="0"/>
                <a:ea typeface="Calibri" panose="020F0502020204030204" pitchFamily="34" charset="0"/>
                <a:cs typeface="Segoe UI" panose="020B0502040204020203" pitchFamily="34" charset="0"/>
              </a:rPr>
              <a:t>May include, in addition to a content standard, other learning-supportive standards (e.g., CTE 21</a:t>
            </a:r>
            <a:r>
              <a:rPr lang="en-US" sz="1100" baseline="30000" dirty="0">
                <a:effectLst/>
                <a:latin typeface="Segoe UI" panose="020B0502040204020203" pitchFamily="34" charset="0"/>
                <a:ea typeface="Calibri" panose="020F0502020204030204" pitchFamily="34" charset="0"/>
                <a:cs typeface="Segoe UI" panose="020B0502040204020203" pitchFamily="34" charset="0"/>
              </a:rPr>
              <a:t>st</a:t>
            </a:r>
            <a:r>
              <a:rPr lang="en-US" sz="1100" dirty="0">
                <a:effectLst/>
                <a:latin typeface="Segoe UI" panose="020B0502040204020203" pitchFamily="34" charset="0"/>
                <a:ea typeface="Calibri" panose="020F0502020204030204" pitchFamily="34" charset="0"/>
                <a:cs typeface="Segoe UI" panose="020B0502040204020203" pitchFamily="34" charset="0"/>
              </a:rPr>
              <a:t> Century Learning Skills, Habits of Mind, Standards for Mathematical Practice, etc.)</a:t>
            </a:r>
          </a:p>
          <a:p>
            <a:pPr marL="0" marR="0">
              <a:lnSpc>
                <a:spcPct val="107000"/>
              </a:lnSpc>
              <a:spcBef>
                <a:spcPts val="200"/>
              </a:spcBef>
              <a:spcAft>
                <a:spcPts val="0"/>
              </a:spcAft>
              <a:tabLst>
                <a:tab pos="4429125" algn="l"/>
              </a:tabLst>
            </a:pPr>
            <a:r>
              <a:rPr lang="en-US" sz="1100" dirty="0">
                <a:solidFill>
                  <a:srgbClr val="0D5761"/>
                </a:solidFill>
                <a:effectLst/>
                <a:latin typeface="Segoe UI" panose="020B0502040204020203" pitchFamily="34" charset="0"/>
                <a:ea typeface="Times New Roman" panose="02020603050405020304" pitchFamily="18" charset="0"/>
                <a:cs typeface="Segoe UI" panose="020B0502040204020203" pitchFamily="34" charset="0"/>
              </a:rPr>
              <a:t>Cognitive and Emotional Engagement</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Segoe UI" panose="020B0502040204020203" pitchFamily="34" charset="0"/>
                <a:ea typeface="Calibri" panose="020F0502020204030204" pitchFamily="34" charset="0"/>
                <a:cs typeface="Segoe UI" panose="020B0502040204020203" pitchFamily="34" charset="0"/>
              </a:rPr>
              <a:t>Invites complex and higher-order thinking from students</a:t>
            </a: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Segoe UI" panose="020B0502040204020203" pitchFamily="34" charset="0"/>
                <a:ea typeface="Calibri" panose="020F0502020204030204" pitchFamily="34" charset="0"/>
                <a:cs typeface="Segoe UI" panose="020B0502040204020203" pitchFamily="34" charset="0"/>
              </a:rPr>
              <a:t>Invites students’ attention to the learning through their interests, active learning, and/or sense of belonging</a:t>
            </a: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Segoe UI" panose="020B0502040204020203" pitchFamily="34" charset="0"/>
                <a:ea typeface="Calibri" panose="020F0502020204030204" pitchFamily="34" charset="0"/>
                <a:cs typeface="Segoe UI" panose="020B0502040204020203" pitchFamily="34" charset="0"/>
              </a:rPr>
              <a:t>Supports students’ ownership for their learning, making space for student voice and empowerment</a:t>
            </a: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Segoe UI" panose="020B0502040204020203" pitchFamily="34" charset="0"/>
                <a:ea typeface="Calibri" panose="020F0502020204030204" pitchFamily="34" charset="0"/>
                <a:cs typeface="Segoe UI" panose="020B0502040204020203" pitchFamily="34" charset="0"/>
              </a:rPr>
              <a:t>Develops students’ effort, persistence, and concentration</a:t>
            </a:r>
          </a:p>
          <a:p>
            <a:pPr marL="0" marR="0">
              <a:lnSpc>
                <a:spcPct val="107000"/>
              </a:lnSpc>
              <a:spcBef>
                <a:spcPts val="200"/>
              </a:spcBef>
              <a:spcAft>
                <a:spcPts val="0"/>
              </a:spcAft>
              <a:tabLst>
                <a:tab pos="4429125" algn="l"/>
              </a:tabLst>
            </a:pPr>
            <a:r>
              <a:rPr lang="en-US" sz="1100" dirty="0">
                <a:solidFill>
                  <a:srgbClr val="0D5761"/>
                </a:solidFill>
                <a:effectLst/>
                <a:latin typeface="Segoe UI" panose="020B0502040204020203" pitchFamily="34" charset="0"/>
                <a:ea typeface="Times New Roman" panose="02020603050405020304" pitchFamily="18" charset="0"/>
                <a:cs typeface="Segoe UI" panose="020B0502040204020203" pitchFamily="34" charset="0"/>
              </a:rPr>
              <a:t>Formative and Summative Assessment</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Segoe UI" panose="020B0502040204020203" pitchFamily="34" charset="0"/>
                <a:ea typeface="Calibri" panose="020F0502020204030204" pitchFamily="34" charset="0"/>
                <a:cs typeface="Segoe UI" panose="020B0502040204020203" pitchFamily="34" charset="0"/>
              </a:rPr>
              <a:t>Summative assessment may include performance assessment, project-based learning, and other opportunities for students to demonstrate the sum of their learning</a:t>
            </a: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Segoe UI" panose="020B0502040204020203" pitchFamily="34" charset="0"/>
                <a:ea typeface="Calibri" panose="020F0502020204030204" pitchFamily="34" charset="0"/>
                <a:cs typeface="Segoe UI" panose="020B0502040204020203" pitchFamily="34" charset="0"/>
              </a:rPr>
              <a:t>Formative assessments provide information to teachers so they can adjust their instruction and to students so they can adjust their learning strategies</a:t>
            </a: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Segoe UI" panose="020B0502040204020203" pitchFamily="34" charset="0"/>
                <a:ea typeface="Calibri" panose="020F0502020204030204" pitchFamily="34" charset="0"/>
                <a:cs typeface="Segoe UI" panose="020B0502040204020203" pitchFamily="34" charset="0"/>
              </a:rPr>
              <a:t>With formative assessment, for maximum learning benefit, students receive feedback or productive and supportive interaction, rather than a score or grade</a:t>
            </a:r>
          </a:p>
          <a:p>
            <a:pPr marL="0" marR="0">
              <a:lnSpc>
                <a:spcPct val="107000"/>
              </a:lnSpc>
              <a:spcBef>
                <a:spcPts val="200"/>
              </a:spcBef>
              <a:spcAft>
                <a:spcPts val="0"/>
              </a:spcAft>
              <a:tabLst>
                <a:tab pos="4429125" algn="l"/>
              </a:tabLst>
            </a:pPr>
            <a:r>
              <a:rPr lang="en-US" sz="1100" dirty="0">
                <a:solidFill>
                  <a:srgbClr val="0D5761"/>
                </a:solidFill>
                <a:effectLst/>
                <a:latin typeface="Segoe UI" panose="020B0502040204020203" pitchFamily="34" charset="0"/>
                <a:ea typeface="Times New Roman" panose="02020603050405020304" pitchFamily="18" charset="0"/>
                <a:cs typeface="Segoe UI" panose="020B0502040204020203" pitchFamily="34" charset="0"/>
              </a:rPr>
              <a:t>Student Engagement in Assessment</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Segoe UI" panose="020B0502040204020203" pitchFamily="34" charset="0"/>
                <a:ea typeface="Calibri" panose="020F0502020204030204" pitchFamily="34" charset="0"/>
                <a:cs typeface="Segoe UI" panose="020B0502040204020203" pitchFamily="34" charset="0"/>
              </a:rPr>
              <a:t>Students understand the learning goal and may have been involved in determining the criteria to be used for evaluating it</a:t>
            </a: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Segoe UI" panose="020B0502040204020203" pitchFamily="34" charset="0"/>
                <a:ea typeface="Calibri" panose="020F0502020204030204" pitchFamily="34" charset="0"/>
                <a:cs typeface="Segoe UI" panose="020B0502040204020203" pitchFamily="34" charset="0"/>
              </a:rPr>
              <a:t>Students have an opportunity to assess their own work and/or that of peers using these criteria</a:t>
            </a: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Segoe UI" panose="020B0502040204020203" pitchFamily="34" charset="0"/>
                <a:ea typeface="Calibri" panose="020F0502020204030204" pitchFamily="34" charset="0"/>
                <a:cs typeface="Segoe UI" panose="020B0502040204020203" pitchFamily="34" charset="0"/>
              </a:rPr>
              <a:t>Students monitor their progress on the learning goal</a:t>
            </a:r>
          </a:p>
          <a:p>
            <a:pPr marL="0" marR="0">
              <a:lnSpc>
                <a:spcPct val="107000"/>
              </a:lnSpc>
              <a:spcBef>
                <a:spcPts val="200"/>
              </a:spcBef>
              <a:spcAft>
                <a:spcPts val="0"/>
              </a:spcAft>
              <a:tabLst>
                <a:tab pos="4429125" algn="l"/>
              </a:tabLst>
            </a:pPr>
            <a:r>
              <a:rPr lang="en-US" sz="1100" dirty="0">
                <a:solidFill>
                  <a:srgbClr val="0D5761"/>
                </a:solidFill>
                <a:effectLst/>
                <a:latin typeface="Segoe UI" panose="020B0502040204020203" pitchFamily="34" charset="0"/>
                <a:ea typeface="Times New Roman" panose="02020603050405020304" pitchFamily="18" charset="0"/>
                <a:cs typeface="Segoe UI" panose="020B0502040204020203" pitchFamily="34" charset="0"/>
              </a:rPr>
              <a:t>Feedback from Students on Their Experience of the Learning</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Segoe UI" panose="020B0502040204020203" pitchFamily="34" charset="0"/>
                <a:ea typeface="Calibri" panose="020F0502020204030204" pitchFamily="34" charset="0"/>
                <a:cs typeface="Segoe UI" panose="020B0502040204020203" pitchFamily="34" charset="0"/>
              </a:rPr>
              <a:t>Student feedback invites students’ perceptions of the classroom environment, instruction, and their own learning</a:t>
            </a: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Segoe UI" panose="020B0502040204020203" pitchFamily="34" charset="0"/>
                <a:ea typeface="Calibri" panose="020F0502020204030204" pitchFamily="34" charset="0"/>
                <a:cs typeface="Segoe UI" panose="020B0502040204020203" pitchFamily="34" charset="0"/>
              </a:rPr>
              <a:t>Student feedback may be anonymous</a:t>
            </a: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Segoe UI" panose="020B0502040204020203" pitchFamily="34" charset="0"/>
                <a:ea typeface="Calibri" panose="020F0502020204030204" pitchFamily="34" charset="0"/>
                <a:cs typeface="Segoe UI" panose="020B0502040204020203" pitchFamily="34" charset="0"/>
              </a:rPr>
              <a:t>Student feedback is part of a teacher’s self-evaluation (Teachers should discuss general reflections with their evaluators as a matter of course but should have discretion over sharing specific responses/results.)                        	</a:t>
            </a:r>
            <a:r>
              <a:rPr lang="en-US" sz="1100" i="1" dirty="0">
                <a:effectLst/>
                <a:latin typeface="Segoe UI" panose="020B0502040204020203" pitchFamily="34" charset="0"/>
                <a:ea typeface="Calibri" panose="020F0502020204030204" pitchFamily="34" charset="0"/>
                <a:cs typeface="Segoe UI" panose="020B0502040204020203" pitchFamily="34" charset="0"/>
              </a:rPr>
              <a:t> 7/27/22</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Google Shape;488;p6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a:t>OSPI TPEP SGG Revisions</a:t>
            </a:r>
            <a:endParaRPr/>
          </a:p>
        </p:txBody>
      </p:sp>
      <p:sp>
        <p:nvSpPr>
          <p:cNvPr id="489" name="Google Shape;489;p63"/>
          <p:cNvSpPr txBox="1">
            <a:spLocks noGrp="1"/>
          </p:cNvSpPr>
          <p:nvPr>
            <p:ph type="sldNum" idx="12"/>
          </p:nvPr>
        </p:nvSpPr>
        <p:spPr>
          <a:xfrm>
            <a:off x="10709328" y="6253532"/>
            <a:ext cx="6444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40403D"/>
              </a:buClr>
              <a:buSzPts val="1600"/>
              <a:buFont typeface="Quattrocento Sans"/>
              <a:buNone/>
            </a:pPr>
            <a:fld id="{00000000-1234-1234-1234-123412341234}" type="slidenum">
              <a:rPr lang="en-US"/>
              <a:t>14</a:t>
            </a:fld>
            <a:endParaRPr/>
          </a:p>
        </p:txBody>
      </p:sp>
      <p:pic>
        <p:nvPicPr>
          <p:cNvPr id="490" name="Google Shape;490;p63" descr="Central to the revisions to the rubrics for 3.1, 6.1, and 8.1 is the recognition that culturally &#10;responsive teaching relies heavily on writing a goal that is based on the teacher’s knowledge of &#10;their students’ cultural, academic, and social/emotional assets, and is cognitively and &#10;emotionally engaging." title="Student Growth Goal  1s Revisions 2021 2022">
            <a:hlinkClick r:id="rId3"/>
          </p:cNvPr>
          <p:cNvPicPr preferRelativeResize="0"/>
          <p:nvPr/>
        </p:nvPicPr>
        <p:blipFill rotWithShape="1">
          <a:blip r:embed="rId4">
            <a:alphaModFix/>
          </a:blip>
          <a:srcRect/>
          <a:stretch/>
        </p:blipFill>
        <p:spPr>
          <a:xfrm>
            <a:off x="1399250" y="1403350"/>
            <a:ext cx="8965475" cy="44527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0"/>
                                        </p:tgtEl>
                                        <p:attrNameLst>
                                          <p:attrName>style.visibility</p:attrName>
                                        </p:attrNameLst>
                                      </p:cBhvr>
                                      <p:to>
                                        <p:strVal val="visible"/>
                                      </p:to>
                                    </p:set>
                                    <p:animEffect transition="in" filter="fade">
                                      <p:cBhvr>
                                        <p:cTn id="7" dur="1000"/>
                                        <p:tgtEl>
                                          <p:spTgt spid="4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p6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dirty="0"/>
              <a:t>OSPI TPEP SGG Revisions</a:t>
            </a:r>
            <a:endParaRPr dirty="0"/>
          </a:p>
        </p:txBody>
      </p:sp>
      <p:sp>
        <p:nvSpPr>
          <p:cNvPr id="497" name="Google Shape;497;p64"/>
          <p:cNvSpPr txBox="1">
            <a:spLocks noGrp="1"/>
          </p:cNvSpPr>
          <p:nvPr>
            <p:ph type="sldNum" idx="12"/>
          </p:nvPr>
        </p:nvSpPr>
        <p:spPr>
          <a:xfrm>
            <a:off x="10709328" y="6253532"/>
            <a:ext cx="6444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600"/>
              <a:buNone/>
            </a:pPr>
            <a:fld id="{00000000-1234-1234-1234-123412341234}" type="slidenum">
              <a:rPr lang="en-US"/>
              <a:t>15</a:t>
            </a:fld>
            <a:endParaRPr/>
          </a:p>
        </p:txBody>
      </p:sp>
      <p:pic>
        <p:nvPicPr>
          <p:cNvPr id="498" name="Google Shape;498;p64" descr="These revisions make minor modifications to the new rubrics introduced during the 20-21 &#10;school year (which differ significantly from the original rubrics for 3.2 and 6.2). Evidence and &#10;examples of student progress, the natural harvest of the students’ journeys through the unit, are &#10;still collected and analyzed, but expanded to include teachers making meaning of these work &#10;samples: What have I learned about my students? What have I learned about my teaching?" title="Student Growth Goal  2s Revisions 2021 2022">
            <a:hlinkClick r:id="rId3"/>
          </p:cNvPr>
          <p:cNvPicPr preferRelativeResize="0"/>
          <p:nvPr/>
        </p:nvPicPr>
        <p:blipFill rotWithShape="1">
          <a:blip r:embed="rId4">
            <a:alphaModFix/>
          </a:blip>
          <a:srcRect/>
          <a:stretch/>
        </p:blipFill>
        <p:spPr>
          <a:xfrm>
            <a:off x="1589250" y="1649000"/>
            <a:ext cx="8533650" cy="40688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8"/>
                                        </p:tgtEl>
                                        <p:attrNameLst>
                                          <p:attrName>style.visibility</p:attrName>
                                        </p:attrNameLst>
                                      </p:cBhvr>
                                      <p:to>
                                        <p:strVal val="visible"/>
                                      </p:to>
                                    </p:set>
                                    <p:animEffect transition="in" filter="fade">
                                      <p:cBhvr>
                                        <p:cTn id="7" dur="1000"/>
                                        <p:tgtEl>
                                          <p:spTgt spid="4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Google Shape;504;p65"/>
          <p:cNvSpPr txBox="1">
            <a:spLocks noGrp="1"/>
          </p:cNvSpPr>
          <p:nvPr>
            <p:ph type="title"/>
          </p:nvPr>
        </p:nvSpPr>
        <p:spPr>
          <a:xfrm>
            <a:off x="457200" y="-77608"/>
            <a:ext cx="7141779" cy="1457515"/>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000"/>
              <a:buFont typeface="Quattrocento Sans"/>
              <a:buNone/>
            </a:pPr>
            <a:r>
              <a:rPr lang="en-US" sz="4400" dirty="0"/>
              <a:t>OSPI TPEP SGG Revisions</a:t>
            </a:r>
            <a:endParaRPr sz="2400" dirty="0"/>
          </a:p>
        </p:txBody>
      </p:sp>
      <p:pic>
        <p:nvPicPr>
          <p:cNvPr id="505" name="Google Shape;505;p65">
            <a:extLst>
              <a:ext uri="{C183D7F6-B498-43B3-948B-1728B52AA6E4}">
                <adec:decorative xmlns:adec="http://schemas.microsoft.com/office/drawing/2017/decorative" val="1"/>
              </a:ext>
            </a:extLst>
          </p:cNvPr>
          <p:cNvPicPr preferRelativeResize="0"/>
          <p:nvPr/>
        </p:nvPicPr>
        <p:blipFill rotWithShape="1">
          <a:blip r:embed="rId3">
            <a:alphaModFix/>
          </a:blip>
          <a:srcRect l="12760" r="3021" b="1"/>
          <a:stretch/>
        </p:blipFill>
        <p:spPr>
          <a:xfrm>
            <a:off x="5308599" y="1379907"/>
            <a:ext cx="6045200" cy="4873625"/>
          </a:xfrm>
          <a:prstGeom prst="rect">
            <a:avLst/>
          </a:prstGeom>
          <a:noFill/>
          <a:ln>
            <a:noFill/>
          </a:ln>
        </p:spPr>
      </p:pic>
      <p:sp>
        <p:nvSpPr>
          <p:cNvPr id="506" name="Google Shape;506;p65"/>
          <p:cNvSpPr txBox="1">
            <a:spLocks noGrp="1"/>
          </p:cNvSpPr>
          <p:nvPr>
            <p:ph type="body" idx="2"/>
          </p:nvPr>
        </p:nvSpPr>
        <p:spPr>
          <a:xfrm>
            <a:off x="574243" y="1272310"/>
            <a:ext cx="4197782" cy="459667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200"/>
              <a:buNone/>
            </a:pPr>
            <a:endParaRPr sz="2200"/>
          </a:p>
          <a:p>
            <a:pPr marL="0" lvl="0" indent="0" algn="l" rtl="0">
              <a:lnSpc>
                <a:spcPct val="90000"/>
              </a:lnSpc>
              <a:spcBef>
                <a:spcPts val="0"/>
              </a:spcBef>
              <a:spcAft>
                <a:spcPts val="0"/>
              </a:spcAft>
              <a:buClr>
                <a:schemeClr val="dk1"/>
              </a:buClr>
              <a:buSzPts val="2200"/>
              <a:buNone/>
            </a:pPr>
            <a:r>
              <a:rPr lang="en-US" sz="2600"/>
              <a:t>Take some Private Think Time to read over 6.1 and 6.2 in the new rubrics.</a:t>
            </a:r>
            <a:endParaRPr/>
          </a:p>
          <a:p>
            <a:pPr marL="0" lvl="0" indent="0" algn="l" rtl="0">
              <a:lnSpc>
                <a:spcPct val="90000"/>
              </a:lnSpc>
              <a:spcBef>
                <a:spcPts val="0"/>
              </a:spcBef>
              <a:spcAft>
                <a:spcPts val="0"/>
              </a:spcAft>
              <a:buClr>
                <a:schemeClr val="dk1"/>
              </a:buClr>
              <a:buSzPts val="2200"/>
              <a:buNone/>
            </a:pPr>
            <a:endParaRPr sz="1800"/>
          </a:p>
          <a:p>
            <a:pPr marL="0" lvl="0" indent="0" algn="l" rtl="0">
              <a:lnSpc>
                <a:spcPct val="90000"/>
              </a:lnSpc>
              <a:spcBef>
                <a:spcPts val="1000"/>
              </a:spcBef>
              <a:spcAft>
                <a:spcPts val="0"/>
              </a:spcAft>
              <a:buClr>
                <a:schemeClr val="dk1"/>
              </a:buClr>
              <a:buSzPts val="2200"/>
              <a:buNone/>
            </a:pPr>
            <a:r>
              <a:rPr lang="en-US" sz="2600"/>
              <a:t>In groups, discuss what stands out to you in the proficient column in terms of: </a:t>
            </a:r>
            <a:endParaRPr sz="2600"/>
          </a:p>
          <a:p>
            <a:pPr marL="285750" lvl="0" indent="-285750" algn="l" rtl="0">
              <a:lnSpc>
                <a:spcPct val="90000"/>
              </a:lnSpc>
              <a:spcBef>
                <a:spcPts val="1000"/>
              </a:spcBef>
              <a:spcAft>
                <a:spcPts val="0"/>
              </a:spcAft>
              <a:buClr>
                <a:schemeClr val="dk1"/>
              </a:buClr>
              <a:buSzPts val="2200"/>
              <a:buFont typeface="Arial"/>
              <a:buChar char="•"/>
            </a:pPr>
            <a:r>
              <a:rPr lang="en-US" sz="2600"/>
              <a:t>Opportunities?</a:t>
            </a:r>
            <a:endParaRPr/>
          </a:p>
          <a:p>
            <a:pPr marL="285750" lvl="0" indent="-285750" algn="l" rtl="0">
              <a:lnSpc>
                <a:spcPct val="90000"/>
              </a:lnSpc>
              <a:spcBef>
                <a:spcPts val="1000"/>
              </a:spcBef>
              <a:spcAft>
                <a:spcPts val="0"/>
              </a:spcAft>
              <a:buClr>
                <a:schemeClr val="dk1"/>
              </a:buClr>
              <a:buSzPts val="2200"/>
              <a:buFont typeface="Arial"/>
              <a:buChar char="•"/>
            </a:pPr>
            <a:r>
              <a:rPr lang="en-US" sz="2600"/>
              <a:t>Challenges?</a:t>
            </a:r>
            <a:endParaRPr sz="2600"/>
          </a:p>
          <a:p>
            <a:pPr marL="0" lvl="0" indent="0" algn="l" rtl="0">
              <a:lnSpc>
                <a:spcPct val="90000"/>
              </a:lnSpc>
              <a:spcBef>
                <a:spcPts val="1000"/>
              </a:spcBef>
              <a:spcAft>
                <a:spcPts val="0"/>
              </a:spcAft>
              <a:buClr>
                <a:schemeClr val="dk1"/>
              </a:buClr>
              <a:buSzPts val="2000"/>
              <a:buNone/>
            </a:pPr>
            <a:endParaRPr sz="2000"/>
          </a:p>
          <a:p>
            <a:pPr marL="0" lvl="0" indent="0" algn="l" rtl="0">
              <a:lnSpc>
                <a:spcPct val="90000"/>
              </a:lnSpc>
              <a:spcBef>
                <a:spcPts val="1000"/>
              </a:spcBef>
              <a:spcAft>
                <a:spcPts val="0"/>
              </a:spcAft>
              <a:buClr>
                <a:schemeClr val="dk1"/>
              </a:buClr>
              <a:buSzPts val="2000"/>
              <a:buNone/>
            </a:pPr>
            <a:endParaRPr sz="2000"/>
          </a:p>
          <a:p>
            <a:pPr marL="0" lvl="0" indent="0" algn="l" rtl="0">
              <a:lnSpc>
                <a:spcPct val="90000"/>
              </a:lnSpc>
              <a:spcBef>
                <a:spcPts val="1000"/>
              </a:spcBef>
              <a:spcAft>
                <a:spcPts val="0"/>
              </a:spcAft>
              <a:buClr>
                <a:schemeClr val="dk1"/>
              </a:buClr>
              <a:buSzPts val="2000"/>
              <a:buNone/>
            </a:pPr>
            <a:endParaRPr sz="2000"/>
          </a:p>
        </p:txBody>
      </p:sp>
      <p:sp>
        <p:nvSpPr>
          <p:cNvPr id="507" name="Google Shape;507;p65"/>
          <p:cNvSpPr txBox="1"/>
          <p:nvPr/>
        </p:nvSpPr>
        <p:spPr>
          <a:xfrm>
            <a:off x="8976212" y="5660995"/>
            <a:ext cx="2379176" cy="200055"/>
          </a:xfrm>
          <a:prstGeom prst="rect">
            <a:avLst/>
          </a:prstGeom>
          <a:solidFill>
            <a:srgbClr val="000000"/>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700"/>
              <a:buFont typeface="Arial"/>
              <a:buNone/>
            </a:pPr>
            <a:r>
              <a:rPr lang="en-US" sz="700" b="0" i="0" u="sng" strike="noStrike" cap="none">
                <a:solidFill>
                  <a:schemeClr val="hlink"/>
                </a:solidFill>
                <a:latin typeface="Quattrocento Sans"/>
                <a:ea typeface="Quattrocento Sans"/>
                <a:cs typeface="Quattrocento Sans"/>
                <a:sym typeface="Quattrocento Sans"/>
                <a:hlinkClick r:id="rId4"/>
              </a:rPr>
              <a:t>This Photo</a:t>
            </a:r>
            <a:r>
              <a:rPr lang="en-US" sz="700" b="0" i="0" u="none" strike="noStrike" cap="none">
                <a:solidFill>
                  <a:srgbClr val="FFFFFF"/>
                </a:solidFill>
                <a:latin typeface="Quattrocento Sans"/>
                <a:ea typeface="Quattrocento Sans"/>
                <a:cs typeface="Quattrocento Sans"/>
                <a:sym typeface="Quattrocento Sans"/>
              </a:rPr>
              <a:t> by Unknown author is licensed under </a:t>
            </a:r>
            <a:r>
              <a:rPr lang="en-US" sz="700" b="0" i="0" u="sng" strike="noStrike" cap="none">
                <a:solidFill>
                  <a:schemeClr val="hlink"/>
                </a:solidFill>
                <a:latin typeface="Quattrocento Sans"/>
                <a:ea typeface="Quattrocento Sans"/>
                <a:cs typeface="Quattrocento Sans"/>
                <a:sym typeface="Quattrocento Sans"/>
                <a:hlinkClick r:id="rId5"/>
              </a:rPr>
              <a:t>CC BY</a:t>
            </a:r>
            <a:r>
              <a:rPr lang="en-US" sz="700" b="0" i="0" u="none" strike="noStrike" cap="none">
                <a:solidFill>
                  <a:srgbClr val="FFFFFF"/>
                </a:solidFill>
                <a:latin typeface="Quattrocento Sans"/>
                <a:ea typeface="Quattrocento Sans"/>
                <a:cs typeface="Quattrocento Sans"/>
                <a:sym typeface="Quattrocento Sans"/>
              </a:rPr>
              <a:t>.</a:t>
            </a:r>
            <a:endParaRPr sz="1400" b="0" i="0" u="none" strike="noStrike" cap="none">
              <a:solidFill>
                <a:srgbClr val="000000"/>
              </a:solidFill>
              <a:latin typeface="Arial"/>
              <a:ea typeface="Arial"/>
              <a:cs typeface="Arial"/>
              <a:sym typeface="Arial"/>
            </a:endParaRPr>
          </a:p>
        </p:txBody>
      </p:sp>
      <p:sp>
        <p:nvSpPr>
          <p:cNvPr id="508" name="Google Shape;508;p65"/>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40403D"/>
              </a:buClr>
              <a:buSzPts val="1600"/>
              <a:buFont typeface="Quattrocento Sans"/>
              <a:buNone/>
            </a:pPr>
            <a:fld id="{00000000-1234-1234-1234-123412341234}" type="slidenum">
              <a:rPr lang="en-US" sz="1600" b="0" i="0" u="none" strike="noStrike" cap="none">
                <a:solidFill>
                  <a:srgbClr val="40403D"/>
                </a:solidFill>
                <a:latin typeface="Quattrocento Sans"/>
                <a:ea typeface="Quattrocento Sans"/>
                <a:cs typeface="Quattrocento Sans"/>
                <a:sym typeface="Quattrocento Sans"/>
              </a:rPr>
              <a:t>16</a:t>
            </a:fld>
            <a:endParaRPr sz="1600" b="0" i="0" u="none" strike="noStrike" cap="none">
              <a:solidFill>
                <a:srgbClr val="40403D"/>
              </a:solidFill>
              <a:latin typeface="Quattrocento Sans"/>
              <a:ea typeface="Quattrocento Sans"/>
              <a:cs typeface="Quattrocento Sans"/>
              <a:sym typeface="Quattrocento San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p6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Quattrocento Sans"/>
              <a:buNone/>
            </a:pPr>
            <a:r>
              <a:rPr lang="en-US"/>
              <a:t>The Guidance</a:t>
            </a:r>
            <a:endParaRPr/>
          </a:p>
        </p:txBody>
      </p:sp>
      <p:sp>
        <p:nvSpPr>
          <p:cNvPr id="515" name="Google Shape;515;p66"/>
          <p:cNvSpPr txBox="1">
            <a:spLocks noGrp="1"/>
          </p:cNvSpPr>
          <p:nvPr>
            <p:ph type="body" idx="1"/>
          </p:nvPr>
        </p:nvSpPr>
        <p:spPr>
          <a:xfrm>
            <a:off x="838200" y="1825625"/>
            <a:ext cx="5181600" cy="4183289"/>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600"/>
              <a:buNone/>
            </a:pPr>
            <a:r>
              <a:rPr lang="en-US" sz="2600" i="1"/>
              <a:t>Compass Points Reflection</a:t>
            </a:r>
            <a:endParaRPr/>
          </a:p>
          <a:p>
            <a:pPr marL="0" lvl="0" indent="0" algn="l" rtl="0">
              <a:lnSpc>
                <a:spcPct val="90000"/>
              </a:lnSpc>
              <a:spcBef>
                <a:spcPts val="1000"/>
              </a:spcBef>
              <a:spcAft>
                <a:spcPts val="0"/>
              </a:spcAft>
              <a:buClr>
                <a:schemeClr val="dk1"/>
              </a:buClr>
              <a:buSzPts val="2600"/>
              <a:buNone/>
            </a:pPr>
            <a:endParaRPr sz="2600" i="1"/>
          </a:p>
          <a:p>
            <a:pPr marL="457200" marR="0" lvl="1" indent="-228600" algn="l" rtl="0">
              <a:lnSpc>
                <a:spcPct val="90000"/>
              </a:lnSpc>
              <a:spcBef>
                <a:spcPts val="0"/>
              </a:spcBef>
              <a:spcAft>
                <a:spcPts val="0"/>
              </a:spcAft>
              <a:buClr>
                <a:schemeClr val="dk1"/>
              </a:buClr>
              <a:buSzPts val="2600"/>
              <a:buChar char="•"/>
            </a:pPr>
            <a:r>
              <a:rPr lang="en-US" sz="2600"/>
              <a:t>E = What EXCITES you about the changes?</a:t>
            </a:r>
            <a:endParaRPr/>
          </a:p>
          <a:p>
            <a:pPr marL="457200" marR="0" lvl="1" indent="-228600" algn="l" rtl="0">
              <a:lnSpc>
                <a:spcPct val="90000"/>
              </a:lnSpc>
              <a:spcBef>
                <a:spcPts val="800"/>
              </a:spcBef>
              <a:spcAft>
                <a:spcPts val="0"/>
              </a:spcAft>
              <a:buClr>
                <a:schemeClr val="dk1"/>
              </a:buClr>
              <a:buSzPts val="2600"/>
              <a:buChar char="•"/>
            </a:pPr>
            <a:r>
              <a:rPr lang="en-US" sz="2600"/>
              <a:t>W = What do you find WORRISOME?</a:t>
            </a:r>
            <a:endParaRPr/>
          </a:p>
          <a:p>
            <a:pPr marL="457200" marR="0" lvl="1" indent="-228600" algn="l" rtl="0">
              <a:lnSpc>
                <a:spcPct val="90000"/>
              </a:lnSpc>
              <a:spcBef>
                <a:spcPts val="800"/>
              </a:spcBef>
              <a:spcAft>
                <a:spcPts val="0"/>
              </a:spcAft>
              <a:buClr>
                <a:schemeClr val="dk1"/>
              </a:buClr>
              <a:buSzPts val="2600"/>
              <a:buChar char="•"/>
            </a:pPr>
            <a:r>
              <a:rPr lang="en-US" sz="2600"/>
              <a:t>N = What else do you NEED to know?</a:t>
            </a:r>
            <a:endParaRPr/>
          </a:p>
          <a:p>
            <a:pPr marL="457200" lvl="1" indent="-228600" algn="l" rtl="0">
              <a:lnSpc>
                <a:spcPct val="90000"/>
              </a:lnSpc>
              <a:spcBef>
                <a:spcPts val="800"/>
              </a:spcBef>
              <a:spcAft>
                <a:spcPts val="0"/>
              </a:spcAft>
              <a:buClr>
                <a:schemeClr val="dk1"/>
              </a:buClr>
              <a:buSzPts val="2600"/>
              <a:buChar char="•"/>
            </a:pPr>
            <a:r>
              <a:rPr lang="en-US" sz="2600"/>
              <a:t>S = What STEPS might you be considering to move forward?</a:t>
            </a:r>
            <a:endParaRPr sz="2600"/>
          </a:p>
          <a:p>
            <a:pPr marL="0" marR="0" lvl="0" indent="165100" algn="l" rtl="0">
              <a:lnSpc>
                <a:spcPct val="90000"/>
              </a:lnSpc>
              <a:spcBef>
                <a:spcPts val="800"/>
              </a:spcBef>
              <a:spcAft>
                <a:spcPts val="0"/>
              </a:spcAft>
              <a:buClr>
                <a:schemeClr val="dk1"/>
              </a:buClr>
              <a:buSzPts val="2600"/>
              <a:buNone/>
            </a:pPr>
            <a:endParaRPr sz="2600"/>
          </a:p>
          <a:p>
            <a:pPr marL="0" marR="0" lvl="0" indent="0" algn="l" rtl="0">
              <a:lnSpc>
                <a:spcPct val="90000"/>
              </a:lnSpc>
              <a:spcBef>
                <a:spcPts val="1800"/>
              </a:spcBef>
              <a:spcAft>
                <a:spcPts val="0"/>
              </a:spcAft>
              <a:buClr>
                <a:schemeClr val="dk1"/>
              </a:buClr>
              <a:buSzPts val="2600"/>
              <a:buNone/>
            </a:pPr>
            <a:endParaRPr sz="2600"/>
          </a:p>
        </p:txBody>
      </p:sp>
      <p:pic>
        <p:nvPicPr>
          <p:cNvPr id="516" name="Google Shape;516;p66" descr="Compass Free Stock Photo - Public Domain Pictures"/>
          <p:cNvPicPr preferRelativeResize="0"/>
          <p:nvPr/>
        </p:nvPicPr>
        <p:blipFill rotWithShape="1">
          <a:blip r:embed="rId3">
            <a:alphaModFix/>
          </a:blip>
          <a:srcRect l="9472" r="7850" b="2"/>
          <a:stretch/>
        </p:blipFill>
        <p:spPr>
          <a:xfrm>
            <a:off x="6172200" y="1825625"/>
            <a:ext cx="5181600" cy="4183289"/>
          </a:xfrm>
          <a:prstGeom prst="rect">
            <a:avLst/>
          </a:prstGeom>
          <a:noFill/>
          <a:ln>
            <a:noFill/>
          </a:ln>
        </p:spPr>
      </p:pic>
      <p:sp>
        <p:nvSpPr>
          <p:cNvPr id="517" name="Google Shape;517;p66"/>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rgbClr val="40403D"/>
              </a:buClr>
              <a:buSzPts val="1600"/>
              <a:buFont typeface="Quattrocento Sans"/>
              <a:buNone/>
            </a:pPr>
            <a:fld id="{00000000-1234-1234-1234-123412341234}" type="slidenum">
              <a:rPr lang="en-US" b="0" i="0" u="none" strike="noStrike" cap="none"/>
              <a:t>17</a:t>
            </a:fld>
            <a:endParaRPr b="0" i="0" u="none" strike="noStrike" cap="none"/>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Google Shape;523;p6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a:t>Student Growth Vignettes</a:t>
            </a:r>
            <a:endParaRPr/>
          </a:p>
        </p:txBody>
      </p:sp>
      <p:sp>
        <p:nvSpPr>
          <p:cNvPr id="524" name="Google Shape;524;p67"/>
          <p:cNvSpPr txBox="1">
            <a:spLocks noGrp="1"/>
          </p:cNvSpPr>
          <p:nvPr>
            <p:ph type="body" idx="1"/>
          </p:nvPr>
        </p:nvSpPr>
        <p:spPr>
          <a:xfrm>
            <a:off x="838200" y="1825625"/>
            <a:ext cx="10515600" cy="4255861"/>
          </a:xfrm>
          <a:prstGeom prst="rect">
            <a:avLst/>
          </a:prstGeom>
          <a:noFill/>
          <a:ln>
            <a:noFill/>
          </a:ln>
        </p:spPr>
        <p:txBody>
          <a:bodyPr spcFirstLastPara="1" wrap="square" lIns="91425" tIns="45700" rIns="91425" bIns="45700" anchor="t" anchorCtr="0">
            <a:normAutofit/>
          </a:bodyPr>
          <a:lstStyle/>
          <a:p>
            <a:pPr marL="114300" lvl="0" indent="0" algn="l" rtl="0">
              <a:lnSpc>
                <a:spcPct val="90000"/>
              </a:lnSpc>
              <a:spcBef>
                <a:spcPts val="0"/>
              </a:spcBef>
              <a:spcAft>
                <a:spcPts val="0"/>
              </a:spcAft>
              <a:buSzPts val="1800"/>
              <a:buNone/>
            </a:pPr>
            <a:br>
              <a:rPr lang="en-US" sz="2600" b="0"/>
            </a:br>
            <a:r>
              <a:rPr lang="en-US" sz="2600" b="1">
                <a:solidFill>
                  <a:srgbClr val="40403D"/>
                </a:solidFill>
              </a:rPr>
              <a:t>B</a:t>
            </a:r>
            <a:r>
              <a:rPr lang="en-US" sz="2600" b="1" i="0" u="none" strike="noStrike">
                <a:solidFill>
                  <a:srgbClr val="40403D"/>
                </a:solidFill>
              </a:rPr>
              <a:t>reakout groups:</a:t>
            </a:r>
            <a:endParaRPr sz="2600" b="1"/>
          </a:p>
          <a:p>
            <a:pPr marL="114300" lvl="0" indent="0" algn="l" rtl="0">
              <a:lnSpc>
                <a:spcPct val="90000"/>
              </a:lnSpc>
              <a:spcBef>
                <a:spcPts val="0"/>
              </a:spcBef>
              <a:spcAft>
                <a:spcPts val="0"/>
              </a:spcAft>
              <a:buSzPts val="1800"/>
              <a:buNone/>
            </a:pPr>
            <a:br>
              <a:rPr lang="en-US" sz="2600" b="1"/>
            </a:br>
            <a:r>
              <a:rPr lang="en-US" sz="2600" b="0" i="0" u="none" strike="noStrike">
                <a:solidFill>
                  <a:srgbClr val="40403D"/>
                </a:solidFill>
                <a:latin typeface="Quattrocento Sans"/>
                <a:ea typeface="Quattrocento Sans"/>
                <a:cs typeface="Quattrocento Sans"/>
                <a:sym typeface="Quattrocento Sans"/>
              </a:rPr>
              <a:t>1. Select and read a vignette: use questions on next slide to process</a:t>
            </a:r>
            <a:endParaRPr sz="2600" b="0"/>
          </a:p>
          <a:p>
            <a:pPr marL="114300" lvl="0" indent="0" algn="l" rtl="0">
              <a:lnSpc>
                <a:spcPct val="90000"/>
              </a:lnSpc>
              <a:spcBef>
                <a:spcPts val="0"/>
              </a:spcBef>
              <a:spcAft>
                <a:spcPts val="0"/>
              </a:spcAft>
              <a:buSzPts val="1800"/>
              <a:buNone/>
            </a:pPr>
            <a:br>
              <a:rPr lang="en-US" sz="2600" b="0"/>
            </a:br>
            <a:r>
              <a:rPr lang="en-US" sz="2600" b="0" i="0" u="none" strike="noStrike">
                <a:solidFill>
                  <a:srgbClr val="40403D"/>
                </a:solidFill>
                <a:latin typeface="Quattrocento Sans"/>
                <a:ea typeface="Quattrocento Sans"/>
                <a:cs typeface="Quattrocento Sans"/>
                <a:sym typeface="Quattrocento Sans"/>
              </a:rPr>
              <a:t>2. Discuss the vignette </a:t>
            </a:r>
            <a:endParaRPr sz="2600" b="0"/>
          </a:p>
          <a:p>
            <a:pPr marL="114300" lvl="0" indent="0" algn="l" rtl="0">
              <a:lnSpc>
                <a:spcPct val="90000"/>
              </a:lnSpc>
              <a:spcBef>
                <a:spcPts val="0"/>
              </a:spcBef>
              <a:spcAft>
                <a:spcPts val="0"/>
              </a:spcAft>
              <a:buSzPts val="1800"/>
              <a:buNone/>
            </a:pPr>
            <a:br>
              <a:rPr lang="en-US" sz="2600" b="0"/>
            </a:br>
            <a:r>
              <a:rPr lang="en-US" sz="2600" b="0" i="0" u="none" strike="noStrike">
                <a:solidFill>
                  <a:srgbClr val="40403D"/>
                </a:solidFill>
                <a:latin typeface="Quattrocento Sans"/>
                <a:ea typeface="Quattrocento Sans"/>
                <a:cs typeface="Quattrocento Sans"/>
                <a:sym typeface="Quattrocento Sans"/>
              </a:rPr>
              <a:t>3. Return as whole group and share insights and learnings </a:t>
            </a:r>
            <a:endParaRPr sz="2600" b="0"/>
          </a:p>
          <a:p>
            <a:pPr marL="457200" lvl="0" indent="0" algn="l" rtl="0">
              <a:lnSpc>
                <a:spcPct val="90000"/>
              </a:lnSpc>
              <a:spcBef>
                <a:spcPts val="1000"/>
              </a:spcBef>
              <a:spcAft>
                <a:spcPts val="0"/>
              </a:spcAft>
              <a:buNone/>
            </a:pPr>
            <a:br>
              <a:rPr lang="en-US"/>
            </a:br>
            <a:endParaRPr/>
          </a:p>
        </p:txBody>
      </p:sp>
      <p:sp>
        <p:nvSpPr>
          <p:cNvPr id="525" name="Google Shape;525;p67"/>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600"/>
              <a:buNone/>
            </a:pPr>
            <a:fld id="{00000000-1234-1234-1234-123412341234}" type="slidenum">
              <a:rPr lang="en-US"/>
              <a:t>18</a:t>
            </a:fld>
            <a:endParaRPr/>
          </a:p>
        </p:txBody>
      </p:sp>
      <p:pic>
        <p:nvPicPr>
          <p:cNvPr id="526" name="Google Shape;526;p67">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997987" y="239343"/>
            <a:ext cx="3355812" cy="2331463"/>
          </a:xfrm>
          <a:prstGeom prst="rect">
            <a:avLst/>
          </a:prstGeom>
          <a:noFill/>
          <a:ln w="9525" cap="flat" cmpd="sng">
            <a:solidFill>
              <a:srgbClr val="495154"/>
            </a:solidFill>
            <a:prstDash val="solid"/>
            <a:round/>
            <a:headEnd type="none" w="sm" len="sm"/>
            <a:tailEnd type="none" w="sm" len="sm"/>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Google Shape;532;p6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a:t>Vignette Discussion Questions</a:t>
            </a:r>
            <a:endParaRPr/>
          </a:p>
        </p:txBody>
      </p:sp>
      <p:sp>
        <p:nvSpPr>
          <p:cNvPr id="533" name="Google Shape;533;p68"/>
          <p:cNvSpPr txBox="1">
            <a:spLocks noGrp="1"/>
          </p:cNvSpPr>
          <p:nvPr>
            <p:ph type="body" idx="1"/>
          </p:nvPr>
        </p:nvSpPr>
        <p:spPr>
          <a:xfrm>
            <a:off x="838200" y="1825625"/>
            <a:ext cx="10515600" cy="4255861"/>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1000"/>
              </a:spcBef>
              <a:spcAft>
                <a:spcPts val="0"/>
              </a:spcAft>
              <a:buSzPts val="1800"/>
              <a:buFont typeface="Arial"/>
              <a:buChar char="•"/>
            </a:pPr>
            <a:r>
              <a:rPr lang="en-US" sz="2600" b="0" i="0" u="none" strike="noStrike">
                <a:solidFill>
                  <a:srgbClr val="40403D"/>
                </a:solidFill>
                <a:latin typeface="Quattrocento Sans"/>
                <a:ea typeface="Quattrocento Sans"/>
                <a:cs typeface="Quattrocento Sans"/>
                <a:sym typeface="Quattrocento Sans"/>
              </a:rPr>
              <a:t>What aspects of the teacher’s process could be replicated in your content?</a:t>
            </a:r>
            <a:endParaRPr sz="2600" b="0" i="0" u="none" strike="noStrike">
              <a:solidFill>
                <a:srgbClr val="40403D"/>
              </a:solidFill>
              <a:latin typeface="Arial"/>
              <a:ea typeface="Arial"/>
              <a:cs typeface="Arial"/>
              <a:sym typeface="Arial"/>
            </a:endParaRPr>
          </a:p>
          <a:p>
            <a:pPr marL="457200" lvl="0" indent="-342900" algn="l" rtl="0">
              <a:lnSpc>
                <a:spcPct val="90000"/>
              </a:lnSpc>
              <a:spcBef>
                <a:spcPts val="1000"/>
              </a:spcBef>
              <a:spcAft>
                <a:spcPts val="0"/>
              </a:spcAft>
              <a:buSzPts val="1800"/>
              <a:buFont typeface="Arial"/>
              <a:buChar char="•"/>
            </a:pPr>
            <a:r>
              <a:rPr lang="en-US" sz="2600" b="0" i="0" u="none" strike="noStrike">
                <a:solidFill>
                  <a:srgbClr val="40403D"/>
                </a:solidFill>
                <a:latin typeface="Quattrocento Sans"/>
                <a:ea typeface="Quattrocento Sans"/>
                <a:cs typeface="Quattrocento Sans"/>
                <a:sym typeface="Quattrocento Sans"/>
              </a:rPr>
              <a:t>What decisions did the teacher make?</a:t>
            </a:r>
            <a:endParaRPr sz="2600" b="0" i="0" u="none" strike="noStrike">
              <a:solidFill>
                <a:srgbClr val="40403D"/>
              </a:solidFill>
              <a:latin typeface="Arial"/>
              <a:ea typeface="Arial"/>
              <a:cs typeface="Arial"/>
              <a:sym typeface="Arial"/>
            </a:endParaRPr>
          </a:p>
          <a:p>
            <a:pPr marL="457200" lvl="0" indent="-342900" algn="l" rtl="0">
              <a:lnSpc>
                <a:spcPct val="90000"/>
              </a:lnSpc>
              <a:spcBef>
                <a:spcPts val="1000"/>
              </a:spcBef>
              <a:spcAft>
                <a:spcPts val="0"/>
              </a:spcAft>
              <a:buSzPts val="1800"/>
              <a:buFont typeface="Arial"/>
              <a:buChar char="•"/>
            </a:pPr>
            <a:r>
              <a:rPr lang="en-US" sz="2600" b="0" i="0" u="none" strike="noStrike">
                <a:solidFill>
                  <a:srgbClr val="40403D"/>
                </a:solidFill>
                <a:latin typeface="Quattrocento Sans"/>
                <a:ea typeface="Quattrocento Sans"/>
                <a:cs typeface="Quattrocento Sans"/>
                <a:sym typeface="Quattrocento Sans"/>
              </a:rPr>
              <a:t>What resources did the teacher rely on? </a:t>
            </a:r>
            <a:endParaRPr sz="2600" b="0" i="0" u="none" strike="noStrike">
              <a:solidFill>
                <a:srgbClr val="40403D"/>
              </a:solidFill>
              <a:latin typeface="Arial"/>
              <a:ea typeface="Arial"/>
              <a:cs typeface="Arial"/>
              <a:sym typeface="Arial"/>
            </a:endParaRPr>
          </a:p>
          <a:p>
            <a:pPr marL="457200" lvl="0" indent="-342900" algn="l" rtl="0">
              <a:lnSpc>
                <a:spcPct val="90000"/>
              </a:lnSpc>
              <a:spcBef>
                <a:spcPts val="1000"/>
              </a:spcBef>
              <a:spcAft>
                <a:spcPts val="0"/>
              </a:spcAft>
              <a:buSzPts val="1800"/>
              <a:buFont typeface="Arial"/>
              <a:buChar char="•"/>
            </a:pPr>
            <a:r>
              <a:rPr lang="en-US" sz="2600" b="0" i="0" u="none" strike="noStrike">
                <a:solidFill>
                  <a:srgbClr val="40403D"/>
                </a:solidFill>
                <a:latin typeface="Quattrocento Sans"/>
                <a:ea typeface="Quattrocento Sans"/>
                <a:cs typeface="Quattrocento Sans"/>
                <a:sym typeface="Quattrocento Sans"/>
              </a:rPr>
              <a:t>What strategies and assessments did the teacher use?</a:t>
            </a:r>
            <a:endParaRPr sz="2600" b="0" i="0" u="none" strike="noStrike">
              <a:solidFill>
                <a:srgbClr val="40403D"/>
              </a:solidFill>
              <a:latin typeface="Arial"/>
              <a:ea typeface="Arial"/>
              <a:cs typeface="Arial"/>
              <a:sym typeface="Arial"/>
            </a:endParaRPr>
          </a:p>
          <a:p>
            <a:pPr marL="457200" lvl="0" indent="-342900" algn="l" rtl="0">
              <a:lnSpc>
                <a:spcPct val="90000"/>
              </a:lnSpc>
              <a:spcBef>
                <a:spcPts val="1000"/>
              </a:spcBef>
              <a:spcAft>
                <a:spcPts val="0"/>
              </a:spcAft>
              <a:buSzPts val="1800"/>
              <a:buFont typeface="Arial"/>
              <a:buChar char="•"/>
            </a:pPr>
            <a:r>
              <a:rPr lang="en-US" sz="2600" b="0" i="0" u="none" strike="noStrike">
                <a:solidFill>
                  <a:srgbClr val="40403D"/>
                </a:solidFill>
                <a:latin typeface="Quattrocento Sans"/>
                <a:ea typeface="Quattrocento Sans"/>
                <a:cs typeface="Quattrocento Sans"/>
                <a:sym typeface="Quattrocento Sans"/>
              </a:rPr>
              <a:t>How did student progress inform the teacher’s thinking about students?</a:t>
            </a:r>
          </a:p>
          <a:p>
            <a:pPr marL="457200" lvl="0" indent="-342900" algn="l" rtl="0">
              <a:lnSpc>
                <a:spcPct val="90000"/>
              </a:lnSpc>
              <a:spcBef>
                <a:spcPts val="1000"/>
              </a:spcBef>
              <a:spcAft>
                <a:spcPts val="0"/>
              </a:spcAft>
              <a:buSzPts val="1800"/>
              <a:buFont typeface="Arial"/>
              <a:buChar char="•"/>
            </a:pPr>
            <a:r>
              <a:rPr lang="en-US" sz="2600">
                <a:solidFill>
                  <a:srgbClr val="40403D"/>
                </a:solidFill>
              </a:rPr>
              <a:t>How did the student progress inform the teacher’s thinking about their own instructional</a:t>
            </a:r>
            <a:r>
              <a:rPr lang="en-US" sz="2600" b="0" i="0" u="none" strike="noStrike">
                <a:solidFill>
                  <a:srgbClr val="40403D"/>
                </a:solidFill>
                <a:latin typeface="Quattrocento Sans"/>
                <a:ea typeface="Quattrocento Sans"/>
                <a:cs typeface="Quattrocento Sans"/>
                <a:sym typeface="Quattrocento Sans"/>
              </a:rPr>
              <a:t> practice? </a:t>
            </a:r>
            <a:endParaRPr sz="2600" b="0" i="0" u="none" strike="noStrike">
              <a:solidFill>
                <a:srgbClr val="40403D"/>
              </a:solidFill>
              <a:latin typeface="Arial"/>
              <a:ea typeface="Arial"/>
              <a:cs typeface="Arial"/>
              <a:sym typeface="Arial"/>
            </a:endParaRPr>
          </a:p>
          <a:p>
            <a:pPr marL="114300" lvl="0" indent="0" algn="l" rtl="0">
              <a:lnSpc>
                <a:spcPct val="90000"/>
              </a:lnSpc>
              <a:spcBef>
                <a:spcPts val="1000"/>
              </a:spcBef>
              <a:spcAft>
                <a:spcPts val="0"/>
              </a:spcAft>
              <a:buSzPts val="1800"/>
              <a:buNone/>
            </a:pPr>
            <a:endParaRPr sz="2600"/>
          </a:p>
        </p:txBody>
      </p:sp>
      <p:sp>
        <p:nvSpPr>
          <p:cNvPr id="534" name="Google Shape;534;p68"/>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600"/>
              <a:buNone/>
            </a:pPr>
            <a:fld id="{00000000-1234-1234-1234-123412341234}" type="slidenum">
              <a:rPr lang="en-US"/>
              <a:t>19</a:t>
            </a:fld>
            <a:endParaRPr/>
          </a:p>
        </p:txBody>
      </p:sp>
      <p:pic>
        <p:nvPicPr>
          <p:cNvPr id="3" name="Picture 2" descr="Sticky notes with question marks">
            <a:extLst>
              <a:ext uri="{FF2B5EF4-FFF2-40B4-BE49-F238E27FC236}">
                <a16:creationId xmlns:a16="http://schemas.microsoft.com/office/drawing/2014/main" id="{FE436A60-3018-4067-9EA7-9FBA17EB9FA6}"/>
              </a:ext>
            </a:extLst>
          </p:cNvPr>
          <p:cNvPicPr>
            <a:picLocks noChangeAspect="1"/>
          </p:cNvPicPr>
          <p:nvPr/>
        </p:nvPicPr>
        <p:blipFill>
          <a:blip r:embed="rId3"/>
          <a:stretch>
            <a:fillRect/>
          </a:stretch>
        </p:blipFill>
        <p:spPr>
          <a:xfrm>
            <a:off x="9629930" y="308307"/>
            <a:ext cx="2158796" cy="1439197"/>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4E0E5"/>
        </a:solidFill>
        <a:effectLst/>
      </p:bgPr>
    </p:bg>
    <p:spTree>
      <p:nvGrpSpPr>
        <p:cNvPr id="1" name="Shape 372"/>
        <p:cNvGrpSpPr/>
        <p:nvPr/>
      </p:nvGrpSpPr>
      <p:grpSpPr>
        <a:xfrm>
          <a:off x="0" y="0"/>
          <a:ext cx="0" cy="0"/>
          <a:chOff x="0" y="0"/>
          <a:chExt cx="0" cy="0"/>
        </a:xfrm>
      </p:grpSpPr>
      <p:sp>
        <p:nvSpPr>
          <p:cNvPr id="373" name="Google Shape;373;p51"/>
          <p:cNvSpPr txBox="1">
            <a:spLocks noGrp="1"/>
          </p:cNvSpPr>
          <p:nvPr>
            <p:ph type="title"/>
          </p:nvPr>
        </p:nvSpPr>
        <p:spPr>
          <a:xfrm>
            <a:off x="838199" y="193873"/>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b="1" dirty="0"/>
              <a:t>Facilitator Outline</a:t>
            </a:r>
            <a:endParaRPr dirty="0"/>
          </a:p>
        </p:txBody>
      </p:sp>
      <p:sp>
        <p:nvSpPr>
          <p:cNvPr id="374" name="Google Shape;374;p51"/>
          <p:cNvSpPr txBox="1">
            <a:spLocks noGrp="1"/>
          </p:cNvSpPr>
          <p:nvPr>
            <p:ph type="sldNum" idx="12"/>
          </p:nvPr>
        </p:nvSpPr>
        <p:spPr>
          <a:xfrm>
            <a:off x="10709328" y="6253532"/>
            <a:ext cx="6444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600"/>
              <a:buNone/>
            </a:pPr>
            <a:fld id="{00000000-1234-1234-1234-123412341234}" type="slidenum">
              <a:rPr lang="en-US"/>
              <a:t>2</a:t>
            </a:fld>
            <a:endParaRPr/>
          </a:p>
        </p:txBody>
      </p:sp>
      <p:graphicFrame>
        <p:nvGraphicFramePr>
          <p:cNvPr id="375" name="Google Shape;375;p51"/>
          <p:cNvGraphicFramePr/>
          <p:nvPr>
            <p:extLst>
              <p:ext uri="{D42A27DB-BD31-4B8C-83A1-F6EECF244321}">
                <p14:modId xmlns:p14="http://schemas.microsoft.com/office/powerpoint/2010/main" val="2074174777"/>
              </p:ext>
            </p:extLst>
          </p:nvPr>
        </p:nvGraphicFramePr>
        <p:xfrm>
          <a:off x="952500" y="1240800"/>
          <a:ext cx="10287000" cy="4649104"/>
        </p:xfrm>
        <a:graphic>
          <a:graphicData uri="http://schemas.openxmlformats.org/drawingml/2006/table">
            <a:tbl>
              <a:tblPr firstRow="1">
                <a:noFill/>
                <a:tableStyleId>{B2FC9393-5187-4DDF-BF07-1B1B67A13ED3}</a:tableStyleId>
              </a:tblPr>
              <a:tblGrid>
                <a:gridCol w="2999014">
                  <a:extLst>
                    <a:ext uri="{9D8B030D-6E8A-4147-A177-3AD203B41FA5}">
                      <a16:colId xmlns:a16="http://schemas.microsoft.com/office/drawing/2014/main" val="20000"/>
                    </a:ext>
                  </a:extLst>
                </a:gridCol>
                <a:gridCol w="3858986">
                  <a:extLst>
                    <a:ext uri="{9D8B030D-6E8A-4147-A177-3AD203B41FA5}">
                      <a16:colId xmlns:a16="http://schemas.microsoft.com/office/drawing/2014/main" val="20001"/>
                    </a:ext>
                  </a:extLst>
                </a:gridCol>
                <a:gridCol w="3429000">
                  <a:extLst>
                    <a:ext uri="{9D8B030D-6E8A-4147-A177-3AD203B41FA5}">
                      <a16:colId xmlns:a16="http://schemas.microsoft.com/office/drawing/2014/main" val="20002"/>
                    </a:ext>
                  </a:extLst>
                </a:gridCol>
              </a:tblGrid>
              <a:tr h="381000">
                <a:tc>
                  <a:txBody>
                    <a:bodyPr/>
                    <a:lstStyle/>
                    <a:p>
                      <a:pPr marL="0" lvl="0" indent="0" algn="l" rtl="0">
                        <a:spcBef>
                          <a:spcPts val="0"/>
                        </a:spcBef>
                        <a:spcAft>
                          <a:spcPts val="0"/>
                        </a:spcAft>
                        <a:buNone/>
                      </a:pPr>
                      <a:r>
                        <a:rPr lang="en-US"/>
                        <a:t>Activity</a:t>
                      </a:r>
                      <a:endParaRPr/>
                    </a:p>
                  </a:txBody>
                  <a:tcPr marL="91425" marR="91425" marT="91425" marB="91425"/>
                </a:tc>
                <a:tc>
                  <a:txBody>
                    <a:bodyPr/>
                    <a:lstStyle/>
                    <a:p>
                      <a:pPr marL="0" lvl="0" indent="0" algn="l" rtl="0">
                        <a:spcBef>
                          <a:spcPts val="0"/>
                        </a:spcBef>
                        <a:spcAft>
                          <a:spcPts val="0"/>
                        </a:spcAft>
                        <a:buNone/>
                      </a:pPr>
                      <a:r>
                        <a:rPr lang="en-US"/>
                        <a:t>Required slides &amp; approximate times</a:t>
                      </a:r>
                      <a:endParaRPr/>
                    </a:p>
                  </a:txBody>
                  <a:tcPr marL="91425" marR="91425" marT="91425" marB="91425"/>
                </a:tc>
                <a:tc>
                  <a:txBody>
                    <a:bodyPr/>
                    <a:lstStyle/>
                    <a:p>
                      <a:pPr marL="0" lvl="0" indent="0" algn="l" rtl="0">
                        <a:spcBef>
                          <a:spcPts val="0"/>
                        </a:spcBef>
                        <a:spcAft>
                          <a:spcPts val="0"/>
                        </a:spcAft>
                        <a:buNone/>
                      </a:pPr>
                      <a:r>
                        <a:rPr lang="en-US"/>
                        <a:t>Optional slides &amp; times</a:t>
                      </a:r>
                      <a:endParaRPr/>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lnSpc>
                          <a:spcPct val="90000"/>
                        </a:lnSpc>
                        <a:spcBef>
                          <a:spcPts val="1000"/>
                        </a:spcBef>
                        <a:spcAft>
                          <a:spcPts val="0"/>
                        </a:spcAft>
                        <a:buNone/>
                      </a:pPr>
                      <a:r>
                        <a:rPr lang="en-US" sz="2300">
                          <a:solidFill>
                            <a:schemeClr val="dk1"/>
                          </a:solidFill>
                          <a:latin typeface="Quattrocento Sans"/>
                          <a:ea typeface="Quattrocento Sans"/>
                          <a:cs typeface="Quattrocento Sans"/>
                          <a:sym typeface="Quattrocento Sans"/>
                        </a:rPr>
                        <a:t>Introduction</a:t>
                      </a:r>
                      <a:endParaRPr sz="900"/>
                    </a:p>
                  </a:txBody>
                  <a:tcPr marL="91425" marR="91425" marT="91425" marB="91425"/>
                </a:tc>
                <a:tc>
                  <a:txBody>
                    <a:bodyPr/>
                    <a:lstStyle/>
                    <a:p>
                      <a:pPr marL="0" lvl="0" indent="0" algn="l" rtl="0">
                        <a:lnSpc>
                          <a:spcPct val="90000"/>
                        </a:lnSpc>
                        <a:spcBef>
                          <a:spcPts val="1000"/>
                        </a:spcBef>
                        <a:spcAft>
                          <a:spcPts val="0"/>
                        </a:spcAft>
                        <a:buNone/>
                      </a:pPr>
                      <a:r>
                        <a:rPr lang="en-US" sz="2300">
                          <a:solidFill>
                            <a:schemeClr val="dk1"/>
                          </a:solidFill>
                          <a:latin typeface="Quattrocento Sans"/>
                          <a:ea typeface="Quattrocento Sans"/>
                          <a:cs typeface="Quattrocento Sans"/>
                          <a:sym typeface="Quattrocento Sans"/>
                        </a:rPr>
                        <a:t>Slides 1-7: 5 minutes</a:t>
                      </a:r>
                      <a:endParaRPr sz="900"/>
                    </a:p>
                  </a:txBody>
                  <a:tcPr marL="91425" marR="91425" marT="91425" marB="91425"/>
                </a:tc>
                <a:tc>
                  <a:txBody>
                    <a:bodyPr/>
                    <a:lstStyle/>
                    <a:p>
                      <a:pPr marL="0" lvl="0" indent="0" algn="l" rtl="0">
                        <a:spcBef>
                          <a:spcPts val="0"/>
                        </a:spcBef>
                        <a:spcAft>
                          <a:spcPts val="0"/>
                        </a:spcAft>
                        <a:buNone/>
                      </a:pPr>
                      <a:endParaRPr sz="900"/>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lnSpc>
                          <a:spcPct val="90000"/>
                        </a:lnSpc>
                        <a:spcBef>
                          <a:spcPts val="1000"/>
                        </a:spcBef>
                        <a:spcAft>
                          <a:spcPts val="0"/>
                        </a:spcAft>
                        <a:buNone/>
                      </a:pPr>
                      <a:r>
                        <a:rPr lang="en-US" sz="2300">
                          <a:solidFill>
                            <a:schemeClr val="dk1"/>
                          </a:solidFill>
                          <a:latin typeface="Quattrocento Sans"/>
                          <a:ea typeface="Quattrocento Sans"/>
                          <a:cs typeface="Quattrocento Sans"/>
                          <a:sym typeface="Quattrocento Sans"/>
                        </a:rPr>
                        <a:t>Why This? Why Now?</a:t>
                      </a:r>
                      <a:endParaRPr sz="900"/>
                    </a:p>
                  </a:txBody>
                  <a:tcPr marL="91425" marR="91425" marT="91425" marB="91425"/>
                </a:tc>
                <a:tc>
                  <a:txBody>
                    <a:bodyPr/>
                    <a:lstStyle/>
                    <a:p>
                      <a:pPr marL="0" lvl="0" indent="0" algn="l" rtl="0">
                        <a:lnSpc>
                          <a:spcPct val="90000"/>
                        </a:lnSpc>
                        <a:spcBef>
                          <a:spcPts val="1000"/>
                        </a:spcBef>
                        <a:spcAft>
                          <a:spcPts val="0"/>
                        </a:spcAft>
                        <a:buNone/>
                      </a:pPr>
                      <a:r>
                        <a:rPr lang="en-US" sz="2300">
                          <a:solidFill>
                            <a:schemeClr val="dk1"/>
                          </a:solidFill>
                          <a:latin typeface="Quattrocento Sans"/>
                          <a:ea typeface="Quattrocento Sans"/>
                          <a:cs typeface="Quattrocento Sans"/>
                          <a:sym typeface="Quattrocento Sans"/>
                        </a:rPr>
                        <a:t>Slides 8-9,11-12: 10 minutes</a:t>
                      </a:r>
                      <a:endParaRPr sz="900"/>
                    </a:p>
                  </a:txBody>
                  <a:tcPr marL="91425" marR="91425" marT="91425" marB="91425"/>
                </a:tc>
                <a:tc>
                  <a:txBody>
                    <a:bodyPr/>
                    <a:lstStyle/>
                    <a:p>
                      <a:pPr marL="114300" lvl="0" indent="0" algn="l" rtl="0">
                        <a:lnSpc>
                          <a:spcPct val="90000"/>
                        </a:lnSpc>
                        <a:spcBef>
                          <a:spcPts val="1000"/>
                        </a:spcBef>
                        <a:spcAft>
                          <a:spcPts val="0"/>
                        </a:spcAft>
                        <a:buClr>
                          <a:srgbClr val="000000"/>
                        </a:buClr>
                        <a:buSzPts val="1946"/>
                        <a:buFont typeface="Arial"/>
                        <a:buNone/>
                      </a:pPr>
                      <a:r>
                        <a:rPr lang="en-US" sz="2300">
                          <a:solidFill>
                            <a:schemeClr val="dk1"/>
                          </a:solidFill>
                          <a:latin typeface="Quattrocento Sans"/>
                          <a:ea typeface="Quattrocento Sans"/>
                          <a:cs typeface="Quattrocento Sans"/>
                          <a:sym typeface="Quattrocento Sans"/>
                        </a:rPr>
                        <a:t>Slide 10: 15 minutes</a:t>
                      </a:r>
                      <a:endParaRPr sz="900"/>
                    </a:p>
                  </a:txBody>
                  <a:tcPr marL="91425" marR="91425" marT="91425" marB="91425"/>
                </a:tc>
                <a:extLst>
                  <a:ext uri="{0D108BD9-81ED-4DB2-BD59-A6C34878D82A}">
                    <a16:rowId xmlns:a16="http://schemas.microsoft.com/office/drawing/2014/main" val="10002"/>
                  </a:ext>
                </a:extLst>
              </a:tr>
              <a:tr h="381000">
                <a:tc>
                  <a:txBody>
                    <a:bodyPr/>
                    <a:lstStyle/>
                    <a:p>
                      <a:pPr marL="0" lvl="0" indent="0" algn="l" rtl="0">
                        <a:lnSpc>
                          <a:spcPct val="90000"/>
                        </a:lnSpc>
                        <a:spcBef>
                          <a:spcPts val="1000"/>
                        </a:spcBef>
                        <a:spcAft>
                          <a:spcPts val="0"/>
                        </a:spcAft>
                        <a:buNone/>
                      </a:pPr>
                      <a:r>
                        <a:rPr lang="en-US" sz="2300">
                          <a:solidFill>
                            <a:schemeClr val="dk1"/>
                          </a:solidFill>
                          <a:latin typeface="Quattrocento Sans"/>
                          <a:ea typeface="Quattrocento Sans"/>
                          <a:cs typeface="Quattrocento Sans"/>
                          <a:sym typeface="Quattrocento Sans"/>
                        </a:rPr>
                        <a:t>Critical Attributes </a:t>
                      </a:r>
                      <a:endParaRPr sz="900"/>
                    </a:p>
                  </a:txBody>
                  <a:tcPr marL="91425" marR="91425" marT="91425" marB="91425"/>
                </a:tc>
                <a:tc>
                  <a:txBody>
                    <a:bodyPr/>
                    <a:lstStyle/>
                    <a:p>
                      <a:pPr marL="0" lvl="0" indent="0" algn="l" rtl="0">
                        <a:lnSpc>
                          <a:spcPct val="90000"/>
                        </a:lnSpc>
                        <a:spcBef>
                          <a:spcPts val="1000"/>
                        </a:spcBef>
                        <a:spcAft>
                          <a:spcPts val="0"/>
                        </a:spcAft>
                        <a:buNone/>
                      </a:pPr>
                      <a:r>
                        <a:rPr lang="en-US" sz="2300">
                          <a:solidFill>
                            <a:schemeClr val="dk1"/>
                          </a:solidFill>
                          <a:latin typeface="Quattrocento Sans"/>
                          <a:ea typeface="Quattrocento Sans"/>
                          <a:cs typeface="Quattrocento Sans"/>
                          <a:sym typeface="Quattrocento Sans"/>
                        </a:rPr>
                        <a:t>Slide 13: 20 minutes</a:t>
                      </a:r>
                      <a:endParaRPr sz="900"/>
                    </a:p>
                  </a:txBody>
                  <a:tcPr marL="91425" marR="91425" marT="91425" marB="91425"/>
                </a:tc>
                <a:tc>
                  <a:txBody>
                    <a:bodyPr/>
                    <a:lstStyle/>
                    <a:p>
                      <a:pPr marL="0" lvl="0" indent="0" algn="l" rtl="0">
                        <a:lnSpc>
                          <a:spcPct val="90000"/>
                        </a:lnSpc>
                        <a:spcBef>
                          <a:spcPts val="1000"/>
                        </a:spcBef>
                        <a:spcAft>
                          <a:spcPts val="0"/>
                        </a:spcAft>
                        <a:buNone/>
                      </a:pPr>
                      <a:endParaRPr sz="900"/>
                    </a:p>
                  </a:txBody>
                  <a:tcPr marL="91425" marR="91425" marT="91425" marB="91425"/>
                </a:tc>
                <a:extLst>
                  <a:ext uri="{0D108BD9-81ED-4DB2-BD59-A6C34878D82A}">
                    <a16:rowId xmlns:a16="http://schemas.microsoft.com/office/drawing/2014/main" val="10003"/>
                  </a:ext>
                </a:extLst>
              </a:tr>
              <a:tr h="381000">
                <a:tc>
                  <a:txBody>
                    <a:bodyPr/>
                    <a:lstStyle/>
                    <a:p>
                      <a:pPr marL="0" lvl="0" indent="0" algn="l" rtl="0">
                        <a:lnSpc>
                          <a:spcPct val="90000"/>
                        </a:lnSpc>
                        <a:spcBef>
                          <a:spcPts val="1000"/>
                        </a:spcBef>
                        <a:spcAft>
                          <a:spcPts val="0"/>
                        </a:spcAft>
                        <a:buNone/>
                      </a:pPr>
                      <a:r>
                        <a:rPr lang="en-US" sz="2300">
                          <a:solidFill>
                            <a:schemeClr val="dk1"/>
                          </a:solidFill>
                          <a:latin typeface="Quattrocento Sans"/>
                          <a:ea typeface="Quattrocento Sans"/>
                          <a:cs typeface="Quattrocento Sans"/>
                          <a:sym typeface="Quattrocento Sans"/>
                        </a:rPr>
                        <a:t>Rubric Review</a:t>
                      </a:r>
                      <a:endParaRPr sz="900"/>
                    </a:p>
                  </a:txBody>
                  <a:tcPr marL="91425" marR="91425" marT="91425" marB="91425"/>
                </a:tc>
                <a:tc>
                  <a:txBody>
                    <a:bodyPr/>
                    <a:lstStyle/>
                    <a:p>
                      <a:pPr marL="0" lvl="0" indent="0" algn="l" rtl="0">
                        <a:lnSpc>
                          <a:spcPct val="90000"/>
                        </a:lnSpc>
                        <a:spcBef>
                          <a:spcPts val="1000"/>
                        </a:spcBef>
                        <a:spcAft>
                          <a:spcPts val="0"/>
                        </a:spcAft>
                        <a:buNone/>
                      </a:pPr>
                      <a:r>
                        <a:rPr lang="en-US" sz="2300">
                          <a:solidFill>
                            <a:schemeClr val="dk1"/>
                          </a:solidFill>
                          <a:latin typeface="Quattrocento Sans"/>
                          <a:ea typeface="Quattrocento Sans"/>
                          <a:cs typeface="Quattrocento Sans"/>
                          <a:sym typeface="Quattrocento Sans"/>
                        </a:rPr>
                        <a:t>Slides 14-15: 35 minutes</a:t>
                      </a:r>
                      <a:endParaRPr sz="2300">
                        <a:solidFill>
                          <a:schemeClr val="dk1"/>
                        </a:solidFill>
                        <a:latin typeface="Quattrocento Sans"/>
                        <a:ea typeface="Quattrocento Sans"/>
                        <a:cs typeface="Quattrocento Sans"/>
                        <a:sym typeface="Quattrocento Sans"/>
                      </a:endParaRPr>
                    </a:p>
                    <a:p>
                      <a:pPr marL="0" lvl="0" indent="0" algn="l" rtl="0">
                        <a:lnSpc>
                          <a:spcPct val="90000"/>
                        </a:lnSpc>
                        <a:spcBef>
                          <a:spcPts val="1000"/>
                        </a:spcBef>
                        <a:spcAft>
                          <a:spcPts val="0"/>
                        </a:spcAft>
                        <a:buClr>
                          <a:srgbClr val="000000"/>
                        </a:buClr>
                        <a:buSzPts val="1946"/>
                        <a:buFont typeface="Arial"/>
                        <a:buNone/>
                      </a:pPr>
                      <a:r>
                        <a:rPr lang="en-US" sz="2300">
                          <a:solidFill>
                            <a:schemeClr val="dk1"/>
                          </a:solidFill>
                          <a:latin typeface="Quattrocento Sans"/>
                          <a:ea typeface="Quattrocento Sans"/>
                          <a:cs typeface="Quattrocento Sans"/>
                          <a:sym typeface="Quattrocento Sans"/>
                        </a:rPr>
                        <a:t>Slide 16: 25 minutes</a:t>
                      </a:r>
                      <a:endParaRPr sz="2300">
                        <a:solidFill>
                          <a:schemeClr val="dk1"/>
                        </a:solidFill>
                        <a:latin typeface="Quattrocento Sans"/>
                        <a:ea typeface="Quattrocento Sans"/>
                        <a:cs typeface="Quattrocento Sans"/>
                        <a:sym typeface="Quattrocento Sans"/>
                      </a:endParaRPr>
                    </a:p>
                  </a:txBody>
                  <a:tcPr marL="91425" marR="91425" marT="91425" marB="91425"/>
                </a:tc>
                <a:tc>
                  <a:txBody>
                    <a:bodyPr/>
                    <a:lstStyle/>
                    <a:p>
                      <a:pPr marL="0" lvl="0" indent="0" algn="l" rtl="0">
                        <a:spcBef>
                          <a:spcPts val="0"/>
                        </a:spcBef>
                        <a:spcAft>
                          <a:spcPts val="0"/>
                        </a:spcAft>
                        <a:buNone/>
                      </a:pPr>
                      <a:endParaRPr sz="900"/>
                    </a:p>
                  </a:txBody>
                  <a:tcPr marL="91425" marR="91425" marT="91425" marB="91425"/>
                </a:tc>
                <a:extLst>
                  <a:ext uri="{0D108BD9-81ED-4DB2-BD59-A6C34878D82A}">
                    <a16:rowId xmlns:a16="http://schemas.microsoft.com/office/drawing/2014/main" val="10004"/>
                  </a:ext>
                </a:extLst>
              </a:tr>
              <a:tr h="381000">
                <a:tc>
                  <a:txBody>
                    <a:bodyPr/>
                    <a:lstStyle/>
                    <a:p>
                      <a:pPr marL="0" lvl="0" indent="0" algn="l" rtl="0">
                        <a:lnSpc>
                          <a:spcPct val="90000"/>
                        </a:lnSpc>
                        <a:spcBef>
                          <a:spcPts val="1000"/>
                        </a:spcBef>
                        <a:spcAft>
                          <a:spcPts val="0"/>
                        </a:spcAft>
                        <a:buNone/>
                      </a:pPr>
                      <a:r>
                        <a:rPr lang="en-US" sz="2300">
                          <a:solidFill>
                            <a:schemeClr val="dk1"/>
                          </a:solidFill>
                          <a:latin typeface="Quattrocento Sans"/>
                          <a:ea typeface="Quattrocento Sans"/>
                          <a:cs typeface="Quattrocento Sans"/>
                          <a:sym typeface="Quattrocento Sans"/>
                        </a:rPr>
                        <a:t>The Guidance</a:t>
                      </a:r>
                      <a:endParaRPr sz="900"/>
                    </a:p>
                  </a:txBody>
                  <a:tcPr marL="91425" marR="91425" marT="91425" marB="91425"/>
                </a:tc>
                <a:tc>
                  <a:txBody>
                    <a:bodyPr/>
                    <a:lstStyle/>
                    <a:p>
                      <a:pPr marL="0" lvl="0" indent="0" algn="l" rtl="0">
                        <a:lnSpc>
                          <a:spcPct val="90000"/>
                        </a:lnSpc>
                        <a:spcBef>
                          <a:spcPts val="1000"/>
                        </a:spcBef>
                        <a:spcAft>
                          <a:spcPts val="0"/>
                        </a:spcAft>
                        <a:buNone/>
                      </a:pPr>
                      <a:r>
                        <a:rPr lang="en-US" sz="2300">
                          <a:solidFill>
                            <a:schemeClr val="dk1"/>
                          </a:solidFill>
                          <a:latin typeface="Quattrocento Sans"/>
                          <a:ea typeface="Quattrocento Sans"/>
                          <a:cs typeface="Quattrocento Sans"/>
                          <a:sym typeface="Quattrocento Sans"/>
                        </a:rPr>
                        <a:t>Slide 17: 25 minutes</a:t>
                      </a:r>
                      <a:endParaRPr sz="900"/>
                    </a:p>
                  </a:txBody>
                  <a:tcPr marL="91425" marR="91425" marT="91425" marB="91425"/>
                </a:tc>
                <a:tc>
                  <a:txBody>
                    <a:bodyPr/>
                    <a:lstStyle/>
                    <a:p>
                      <a:pPr marL="0" lvl="0" indent="0" algn="l" rtl="0">
                        <a:spcBef>
                          <a:spcPts val="0"/>
                        </a:spcBef>
                        <a:spcAft>
                          <a:spcPts val="0"/>
                        </a:spcAft>
                        <a:buNone/>
                      </a:pPr>
                      <a:endParaRPr sz="900"/>
                    </a:p>
                  </a:txBody>
                  <a:tcPr marL="91425" marR="91425" marT="91425" marB="91425"/>
                </a:tc>
                <a:extLst>
                  <a:ext uri="{0D108BD9-81ED-4DB2-BD59-A6C34878D82A}">
                    <a16:rowId xmlns:a16="http://schemas.microsoft.com/office/drawing/2014/main" val="10005"/>
                  </a:ext>
                </a:extLst>
              </a:tr>
              <a:tr h="381000">
                <a:tc>
                  <a:txBody>
                    <a:bodyPr/>
                    <a:lstStyle/>
                    <a:p>
                      <a:pPr marL="0" lvl="0" indent="0" algn="l" rtl="0">
                        <a:lnSpc>
                          <a:spcPct val="90000"/>
                        </a:lnSpc>
                        <a:spcBef>
                          <a:spcPts val="1000"/>
                        </a:spcBef>
                        <a:spcAft>
                          <a:spcPts val="0"/>
                        </a:spcAft>
                        <a:buNone/>
                      </a:pPr>
                      <a:r>
                        <a:rPr lang="en-US" sz="2300">
                          <a:solidFill>
                            <a:schemeClr val="dk1"/>
                          </a:solidFill>
                          <a:latin typeface="Quattrocento Sans"/>
                          <a:ea typeface="Quattrocento Sans"/>
                          <a:cs typeface="Quattrocento Sans"/>
                          <a:sym typeface="Quattrocento Sans"/>
                        </a:rPr>
                        <a:t>SGG Vignettes</a:t>
                      </a:r>
                      <a:endParaRPr sz="900"/>
                    </a:p>
                  </a:txBody>
                  <a:tcPr marL="91425" marR="91425" marT="91425" marB="91425"/>
                </a:tc>
                <a:tc>
                  <a:txBody>
                    <a:bodyPr/>
                    <a:lstStyle/>
                    <a:p>
                      <a:pPr marL="0" lvl="0" indent="0" algn="l" rtl="0">
                        <a:spcBef>
                          <a:spcPts val="0"/>
                        </a:spcBef>
                        <a:spcAft>
                          <a:spcPts val="0"/>
                        </a:spcAft>
                        <a:buNone/>
                      </a:pPr>
                      <a:endParaRPr sz="900"/>
                    </a:p>
                  </a:txBody>
                  <a:tcPr marL="91425" marR="91425" marT="91425" marB="91425"/>
                </a:tc>
                <a:tc>
                  <a:txBody>
                    <a:bodyPr/>
                    <a:lstStyle/>
                    <a:p>
                      <a:pPr marL="0" lvl="0" indent="0" algn="l" rtl="0">
                        <a:lnSpc>
                          <a:spcPct val="90000"/>
                        </a:lnSpc>
                        <a:spcBef>
                          <a:spcPts val="1000"/>
                        </a:spcBef>
                        <a:spcAft>
                          <a:spcPts val="0"/>
                        </a:spcAft>
                        <a:buNone/>
                      </a:pPr>
                      <a:r>
                        <a:rPr lang="en-US" sz="2300">
                          <a:solidFill>
                            <a:schemeClr val="dk1"/>
                          </a:solidFill>
                          <a:latin typeface="Quattrocento Sans"/>
                          <a:ea typeface="Quattrocento Sans"/>
                          <a:cs typeface="Quattrocento Sans"/>
                          <a:sym typeface="Quattrocento Sans"/>
                        </a:rPr>
                        <a:t>Slide 18-19: 25 minutes</a:t>
                      </a:r>
                      <a:endParaRPr sz="900"/>
                    </a:p>
                  </a:txBody>
                  <a:tcPr marL="91425" marR="91425" marT="91425" marB="91425"/>
                </a:tc>
                <a:extLst>
                  <a:ext uri="{0D108BD9-81ED-4DB2-BD59-A6C34878D82A}">
                    <a16:rowId xmlns:a16="http://schemas.microsoft.com/office/drawing/2014/main" val="10006"/>
                  </a:ext>
                </a:extLst>
              </a:tr>
              <a:tr h="381000">
                <a:tc>
                  <a:txBody>
                    <a:bodyPr/>
                    <a:lstStyle/>
                    <a:p>
                      <a:pPr marL="0" lvl="0" indent="0" algn="l" rtl="0">
                        <a:lnSpc>
                          <a:spcPct val="90000"/>
                        </a:lnSpc>
                        <a:spcBef>
                          <a:spcPts val="1000"/>
                        </a:spcBef>
                        <a:spcAft>
                          <a:spcPts val="0"/>
                        </a:spcAft>
                        <a:buNone/>
                      </a:pPr>
                      <a:r>
                        <a:rPr lang="en-US" sz="2300">
                          <a:solidFill>
                            <a:schemeClr val="dk1"/>
                          </a:solidFill>
                          <a:latin typeface="Quattrocento Sans"/>
                          <a:ea typeface="Quattrocento Sans"/>
                          <a:cs typeface="Quattrocento Sans"/>
                          <a:sym typeface="Quattrocento Sans"/>
                        </a:rPr>
                        <a:t>Closure</a:t>
                      </a:r>
                      <a:endParaRPr sz="2300">
                        <a:solidFill>
                          <a:schemeClr val="dk1"/>
                        </a:solidFill>
                        <a:latin typeface="Quattrocento Sans"/>
                        <a:ea typeface="Quattrocento Sans"/>
                        <a:cs typeface="Quattrocento Sans"/>
                        <a:sym typeface="Quattrocento Sans"/>
                      </a:endParaRPr>
                    </a:p>
                  </a:txBody>
                  <a:tcPr marL="91425" marR="91425" marT="91425" marB="91425"/>
                </a:tc>
                <a:tc>
                  <a:txBody>
                    <a:bodyPr/>
                    <a:lstStyle/>
                    <a:p>
                      <a:pPr marL="0" lvl="0" indent="0" algn="l" rtl="0">
                        <a:lnSpc>
                          <a:spcPct val="90000"/>
                        </a:lnSpc>
                        <a:spcBef>
                          <a:spcPts val="1000"/>
                        </a:spcBef>
                        <a:spcAft>
                          <a:spcPts val="0"/>
                        </a:spcAft>
                        <a:buNone/>
                      </a:pPr>
                      <a:r>
                        <a:rPr lang="en-US" sz="2300">
                          <a:solidFill>
                            <a:schemeClr val="dk1"/>
                          </a:solidFill>
                          <a:latin typeface="Quattrocento Sans"/>
                          <a:ea typeface="Quattrocento Sans"/>
                          <a:cs typeface="Quattrocento Sans"/>
                          <a:sym typeface="Quattrocento Sans"/>
                        </a:rPr>
                        <a:t>Slide 20: 5 minutes</a:t>
                      </a:r>
                      <a:endParaRPr sz="900"/>
                    </a:p>
                  </a:txBody>
                  <a:tcPr marL="91425" marR="91425" marT="91425" marB="91425"/>
                </a:tc>
                <a:tc>
                  <a:txBody>
                    <a:bodyPr/>
                    <a:lstStyle/>
                    <a:p>
                      <a:pPr marL="457200" lvl="0" indent="0" algn="l" rtl="0">
                        <a:lnSpc>
                          <a:spcPct val="90000"/>
                        </a:lnSpc>
                        <a:spcBef>
                          <a:spcPts val="1000"/>
                        </a:spcBef>
                        <a:spcAft>
                          <a:spcPts val="0"/>
                        </a:spcAft>
                        <a:buNone/>
                      </a:pPr>
                      <a:endParaRPr sz="2300" dirty="0">
                        <a:solidFill>
                          <a:schemeClr val="dk1"/>
                        </a:solidFill>
                        <a:latin typeface="Quattrocento Sans"/>
                        <a:ea typeface="Quattrocento Sans"/>
                        <a:cs typeface="Quattrocento Sans"/>
                        <a:sym typeface="Quattrocento Sans"/>
                      </a:endParaRPr>
                    </a:p>
                  </a:txBody>
                  <a:tcPr marL="91425" marR="91425" marT="91425" marB="91425"/>
                </a:tc>
                <a:extLst>
                  <a:ext uri="{0D108BD9-81ED-4DB2-BD59-A6C34878D82A}">
                    <a16:rowId xmlns:a16="http://schemas.microsoft.com/office/drawing/2014/main" val="10007"/>
                  </a:ext>
                </a:extLst>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p6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Quattrocento Sans"/>
              <a:buNone/>
            </a:pPr>
            <a:r>
              <a:rPr lang="en-US" dirty="0"/>
              <a:t>Thank you!</a:t>
            </a:r>
            <a:endParaRPr dirty="0"/>
          </a:p>
        </p:txBody>
      </p:sp>
      <p:sp>
        <p:nvSpPr>
          <p:cNvPr id="540" name="Google Shape;540;p69">
            <a:extLst>
              <a:ext uri="{C183D7F6-B498-43B3-948B-1728B52AA6E4}">
                <adec:decorative xmlns:adec="http://schemas.microsoft.com/office/drawing/2017/decorative" val="1"/>
              </a:ext>
            </a:extLst>
          </p:cNvPr>
          <p:cNvSpPr txBox="1">
            <a:spLocks noGrp="1"/>
          </p:cNvSpPr>
          <p:nvPr>
            <p:ph type="body" idx="1"/>
          </p:nvPr>
        </p:nvSpPr>
        <p:spPr>
          <a:xfrm>
            <a:off x="838200" y="1825625"/>
            <a:ext cx="5181600" cy="4183289"/>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endParaRPr/>
          </a:p>
          <a:p>
            <a:pPr marL="0" lvl="0" indent="0" algn="l" rtl="0">
              <a:lnSpc>
                <a:spcPct val="90000"/>
              </a:lnSpc>
              <a:spcBef>
                <a:spcPts val="1000"/>
              </a:spcBef>
              <a:spcAft>
                <a:spcPts val="0"/>
              </a:spcAft>
              <a:buClr>
                <a:schemeClr val="dk1"/>
              </a:buClr>
              <a:buSzPts val="2800"/>
              <a:buNone/>
            </a:pPr>
            <a:endParaRPr/>
          </a:p>
          <a:p>
            <a:pPr marL="0" lvl="0" indent="0" algn="l" rtl="0">
              <a:lnSpc>
                <a:spcPct val="90000"/>
              </a:lnSpc>
              <a:spcBef>
                <a:spcPts val="1000"/>
              </a:spcBef>
              <a:spcAft>
                <a:spcPts val="0"/>
              </a:spcAft>
              <a:buClr>
                <a:schemeClr val="dk1"/>
              </a:buClr>
              <a:buSzPts val="2800"/>
              <a:buNone/>
            </a:pPr>
            <a:endParaRPr/>
          </a:p>
          <a:p>
            <a:pPr marL="0" lvl="0" indent="0" algn="l" rtl="0">
              <a:lnSpc>
                <a:spcPct val="90000"/>
              </a:lnSpc>
              <a:spcBef>
                <a:spcPts val="1000"/>
              </a:spcBef>
              <a:spcAft>
                <a:spcPts val="0"/>
              </a:spcAft>
              <a:buClr>
                <a:schemeClr val="dk1"/>
              </a:buClr>
              <a:buSzPts val="2800"/>
              <a:buNone/>
            </a:pPr>
            <a:endParaRPr/>
          </a:p>
          <a:p>
            <a:pPr marL="0" lvl="0" indent="0" algn="l" rtl="0">
              <a:lnSpc>
                <a:spcPct val="90000"/>
              </a:lnSpc>
              <a:spcBef>
                <a:spcPts val="1000"/>
              </a:spcBef>
              <a:spcAft>
                <a:spcPts val="0"/>
              </a:spcAft>
              <a:buClr>
                <a:schemeClr val="dk1"/>
              </a:buClr>
              <a:buSzPts val="2800"/>
              <a:buNone/>
            </a:pPr>
            <a:endParaRPr/>
          </a:p>
          <a:p>
            <a:pPr marL="228600" lvl="0" indent="-50800" algn="l" rtl="0">
              <a:lnSpc>
                <a:spcPct val="90000"/>
              </a:lnSpc>
              <a:spcBef>
                <a:spcPts val="1000"/>
              </a:spcBef>
              <a:spcAft>
                <a:spcPts val="0"/>
              </a:spcAft>
              <a:buClr>
                <a:schemeClr val="dk1"/>
              </a:buClr>
              <a:buSzPts val="2800"/>
              <a:buNone/>
            </a:pPr>
            <a:endParaRPr/>
          </a:p>
          <a:p>
            <a:pPr marL="0" lvl="0" indent="0" algn="l" rtl="0">
              <a:lnSpc>
                <a:spcPct val="90000"/>
              </a:lnSpc>
              <a:spcBef>
                <a:spcPts val="1000"/>
              </a:spcBef>
              <a:spcAft>
                <a:spcPts val="0"/>
              </a:spcAft>
              <a:buClr>
                <a:schemeClr val="dk1"/>
              </a:buClr>
              <a:buSzPts val="2800"/>
              <a:buNone/>
            </a:pPr>
            <a:endParaRPr/>
          </a:p>
        </p:txBody>
      </p:sp>
      <p:pic>
        <p:nvPicPr>
          <p:cNvPr id="541" name="Google Shape;541;p69" descr="A glass apple on a table"/>
          <p:cNvPicPr preferRelativeResize="0"/>
          <p:nvPr/>
        </p:nvPicPr>
        <p:blipFill rotWithShape="1">
          <a:blip r:embed="rId3">
            <a:alphaModFix/>
          </a:blip>
          <a:srcRect l="10748" r="6571" b="2"/>
          <a:stretch/>
        </p:blipFill>
        <p:spPr>
          <a:xfrm>
            <a:off x="6172200" y="1825625"/>
            <a:ext cx="5181600" cy="4183289"/>
          </a:xfrm>
          <a:prstGeom prst="rect">
            <a:avLst/>
          </a:prstGeom>
          <a:noFill/>
          <a:ln>
            <a:noFill/>
          </a:ln>
        </p:spPr>
      </p:pic>
      <p:sp>
        <p:nvSpPr>
          <p:cNvPr id="542" name="Google Shape;542;p69"/>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40403D"/>
              </a:buClr>
              <a:buSzPts val="1600"/>
              <a:buFont typeface="Quattrocento Sans"/>
              <a:buNone/>
            </a:pPr>
            <a:fld id="{00000000-1234-1234-1234-123412341234}" type="slidenum">
              <a:rPr lang="en-US" sz="1600" b="0" i="0" u="none" strike="noStrike" cap="none">
                <a:solidFill>
                  <a:srgbClr val="40403D"/>
                </a:solidFill>
                <a:latin typeface="Quattrocento Sans"/>
                <a:ea typeface="Quattrocento Sans"/>
                <a:cs typeface="Quattrocento Sans"/>
                <a:sym typeface="Quattrocento Sans"/>
              </a:rPr>
              <a:t>20</a:t>
            </a:fld>
            <a:endParaRPr sz="1600" b="0" i="0" u="none" strike="noStrike" cap="none">
              <a:solidFill>
                <a:srgbClr val="40403D"/>
              </a:solidFill>
              <a:latin typeface="Quattrocento Sans"/>
              <a:ea typeface="Quattrocento Sans"/>
              <a:cs typeface="Quattrocento Sans"/>
              <a:sym typeface="Quattrocento Sans"/>
            </a:endParaRPr>
          </a:p>
        </p:txBody>
      </p:sp>
      <p:sp>
        <p:nvSpPr>
          <p:cNvPr id="2" name="Text Placeholder 1">
            <a:extLst>
              <a:ext uri="{FF2B5EF4-FFF2-40B4-BE49-F238E27FC236}">
                <a16:creationId xmlns:a16="http://schemas.microsoft.com/office/drawing/2014/main" id="{34BF06DC-5743-3EF1-2A3D-9224080EBD74}"/>
              </a:ext>
            </a:extLst>
          </p:cNvPr>
          <p:cNvSpPr>
            <a:spLocks noGrp="1"/>
          </p:cNvSpPr>
          <p:nvPr/>
        </p:nvSpPr>
        <p:spPr>
          <a:xfrm>
            <a:off x="685800" y="1657576"/>
            <a:ext cx="5181600" cy="4351338"/>
          </a:xfrm>
          <a:prstGeom prst="rect">
            <a:avLst/>
          </a:prstGeom>
        </p:spPr>
        <p:txBody>
          <a:bodyPr vert="horz" lIns="91440" tIns="45720" rIns="91440" bIns="45720" rtlCol="0" anchor="t">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We’d like to honor and acknowledge the thought, time and effort that went into creating this module, and offer thanks to developers:</a:t>
            </a:r>
          </a:p>
          <a:p>
            <a:pPr marL="0" indent="0">
              <a:buNone/>
            </a:pPr>
            <a:r>
              <a:rPr lang="en-US" b="1" dirty="0"/>
              <a:t>Patricia Beuke</a:t>
            </a:r>
            <a:r>
              <a:rPr lang="en-US"/>
              <a:t>, OESD 114 and </a:t>
            </a:r>
            <a:r>
              <a:rPr lang="en-US" dirty="0"/>
              <a:t>Danielson Framework Specialist</a:t>
            </a:r>
          </a:p>
          <a:p>
            <a:pPr marL="0" indent="0">
              <a:buNone/>
            </a:pPr>
            <a:r>
              <a:rPr lang="en-US" b="1" dirty="0"/>
              <a:t>Joy Lansdowne</a:t>
            </a:r>
            <a:r>
              <a:rPr lang="en-US" dirty="0"/>
              <a:t>, formerly ESD 101 and Marzano Framework Specialist</a:t>
            </a:r>
          </a:p>
          <a:p>
            <a:pPr marL="0" indent="0">
              <a:buNone/>
            </a:pPr>
            <a:endParaRPr lang="en-US" dirty="0"/>
          </a:p>
          <a:p>
            <a:pPr marL="0" indent="0">
              <a:buNone/>
            </a:pPr>
            <a:r>
              <a:rPr lang="en-US" dirty="0"/>
              <a:t>In appreciation for their work and in acknowledgement to others who </a:t>
            </a:r>
            <a:r>
              <a:rPr lang="en-US"/>
              <a:t>have contributed.</a:t>
            </a:r>
            <a:endParaRPr lang="en-US" dirty="0"/>
          </a:p>
          <a:p>
            <a:pPr marL="0" indent="0">
              <a:buNone/>
            </a:pPr>
            <a:endParaRPr lang="en-US" dirty="0"/>
          </a:p>
          <a:p>
            <a:pPr marL="0" indent="0">
              <a:buNone/>
            </a:pPr>
            <a:endParaRPr lang="en-US" dirty="0"/>
          </a:p>
          <a:p>
            <a:pPr marL="0" indent="0">
              <a:buNone/>
            </a:pP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5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Quattrocento Sans"/>
              <a:buNone/>
            </a:pPr>
            <a:r>
              <a:rPr lang="en-US" b="1" i="1"/>
              <a:t>Land Acknowledgement*</a:t>
            </a:r>
            <a:endParaRPr i="1"/>
          </a:p>
        </p:txBody>
      </p:sp>
      <p:sp>
        <p:nvSpPr>
          <p:cNvPr id="382" name="Google Shape;382;p52"/>
          <p:cNvSpPr txBox="1"/>
          <p:nvPr/>
        </p:nvSpPr>
        <p:spPr>
          <a:xfrm>
            <a:off x="1246909" y="1911927"/>
            <a:ext cx="8582891" cy="23083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600" b="0" i="0" u="none" strike="noStrike" cap="none">
                <a:solidFill>
                  <a:srgbClr val="000000"/>
                </a:solidFill>
                <a:latin typeface="Arial"/>
                <a:ea typeface="Arial"/>
                <a:cs typeface="Arial"/>
                <a:sym typeface="Arial"/>
              </a:rPr>
              <a:t>[</a:t>
            </a:r>
            <a:r>
              <a:rPr lang="en-US" sz="3600" b="1" i="1" u="none" strike="noStrike" cap="none">
                <a:solidFill>
                  <a:srgbClr val="000000"/>
                </a:solidFill>
                <a:latin typeface="Arial"/>
                <a:ea typeface="Arial"/>
                <a:cs typeface="Arial"/>
                <a:sym typeface="Arial"/>
              </a:rPr>
              <a:t>Facilitator </a:t>
            </a:r>
            <a:r>
              <a:rPr lang="en-US" sz="3600" b="0" i="1" u="none" strike="noStrike" cap="none">
                <a:solidFill>
                  <a:srgbClr val="000000"/>
                </a:solidFill>
                <a:latin typeface="Arial"/>
                <a:ea typeface="Arial"/>
                <a:cs typeface="Arial"/>
                <a:sym typeface="Arial"/>
              </a:rPr>
              <a:t>– please revise/delete this slide as needed after reading the notes on using a land acknowledgement in the notes section of this slide</a:t>
            </a:r>
            <a:r>
              <a:rPr lang="en-US" sz="3600" b="0" i="0" u="none" strike="noStrike" cap="none">
                <a:solidFill>
                  <a:srgbClr val="000000"/>
                </a:solidFill>
                <a:latin typeface="Arial"/>
                <a:ea typeface="Arial"/>
                <a:cs typeface="Arial"/>
                <a:sym typeface="Arial"/>
              </a:rPr>
              <a:t>]</a:t>
            </a:r>
            <a:endParaRPr/>
          </a:p>
        </p:txBody>
      </p:sp>
      <p:sp>
        <p:nvSpPr>
          <p:cNvPr id="383" name="Google Shape;383;p52"/>
          <p:cNvSpPr txBox="1">
            <a:spLocks noGrp="1"/>
          </p:cNvSpPr>
          <p:nvPr>
            <p:ph type="sldNum" idx="12"/>
          </p:nvPr>
        </p:nvSpPr>
        <p:spPr>
          <a:xfrm>
            <a:off x="10709328" y="6253532"/>
            <a:ext cx="6444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40403D"/>
              </a:buClr>
              <a:buSzPts val="1600"/>
              <a:buFont typeface="Quattrocento Sans"/>
              <a:buNone/>
            </a:pPr>
            <a:fld id="{00000000-1234-1234-1234-123412341234}" type="slidenum">
              <a:rPr lang="en-US"/>
              <a:t>3</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53"/>
          <p:cNvSpPr txBox="1">
            <a:spLocks noGrp="1"/>
          </p:cNvSpPr>
          <p:nvPr>
            <p:ph type="title" idx="4294967295"/>
          </p:nvPr>
        </p:nvSpPr>
        <p:spPr>
          <a:xfrm>
            <a:off x="666159" y="570625"/>
            <a:ext cx="3875964" cy="58477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chemeClr val="lt1"/>
              </a:buClr>
              <a:buSzPts val="3200"/>
              <a:buFont typeface="Quattrocento Sans"/>
              <a:buNone/>
            </a:pPr>
            <a:r>
              <a:rPr lang="en-US" sz="3200" b="1" i="0" u="none" strike="noStrike" cap="none">
                <a:solidFill>
                  <a:schemeClr val="lt1"/>
                </a:solidFill>
                <a:latin typeface="Quattrocento Sans"/>
                <a:ea typeface="Quattrocento Sans"/>
                <a:cs typeface="Quattrocento Sans"/>
                <a:sym typeface="Quattrocento Sans"/>
              </a:rPr>
              <a:t>Vision</a:t>
            </a:r>
            <a:endParaRPr/>
          </a:p>
        </p:txBody>
      </p:sp>
      <p:sp>
        <p:nvSpPr>
          <p:cNvPr id="390" name="Google Shape;390;p53"/>
          <p:cNvSpPr txBox="1"/>
          <p:nvPr/>
        </p:nvSpPr>
        <p:spPr>
          <a:xfrm>
            <a:off x="5047090" y="570625"/>
            <a:ext cx="6878472"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rgbClr val="40403D"/>
                </a:solidFill>
                <a:latin typeface="Quattrocento Sans"/>
                <a:ea typeface="Quattrocento Sans"/>
                <a:cs typeface="Quattrocento Sans"/>
                <a:sym typeface="Quattrocento Sans"/>
              </a:rPr>
              <a:t>All students prepared for post-secondary pathways, careers, and civic engagement.</a:t>
            </a:r>
            <a:endParaRPr sz="1400" b="0" i="0" u="none" strike="noStrike" cap="none">
              <a:solidFill>
                <a:srgbClr val="000000"/>
              </a:solidFill>
              <a:latin typeface="Arial"/>
              <a:ea typeface="Arial"/>
              <a:cs typeface="Arial"/>
              <a:sym typeface="Arial"/>
            </a:endParaRPr>
          </a:p>
        </p:txBody>
      </p:sp>
      <p:sp>
        <p:nvSpPr>
          <p:cNvPr id="391" name="Google Shape;391;p53"/>
          <p:cNvSpPr txBox="1"/>
          <p:nvPr/>
        </p:nvSpPr>
        <p:spPr>
          <a:xfrm>
            <a:off x="666159" y="1794751"/>
            <a:ext cx="3875964" cy="58477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3200"/>
              <a:buFont typeface="Arial"/>
              <a:buNone/>
            </a:pPr>
            <a:r>
              <a:rPr lang="en-US" sz="3200" b="1" i="0" u="none" strike="noStrike" cap="none">
                <a:solidFill>
                  <a:schemeClr val="lt1"/>
                </a:solidFill>
                <a:latin typeface="Quattrocento Sans"/>
                <a:ea typeface="Quattrocento Sans"/>
                <a:cs typeface="Quattrocento Sans"/>
                <a:sym typeface="Quattrocento Sans"/>
              </a:rPr>
              <a:t>Mission</a:t>
            </a:r>
            <a:endParaRPr sz="1400" b="0" i="0" u="none" strike="noStrike" cap="none">
              <a:solidFill>
                <a:srgbClr val="000000"/>
              </a:solidFill>
              <a:latin typeface="Arial"/>
              <a:ea typeface="Arial"/>
              <a:cs typeface="Arial"/>
              <a:sym typeface="Arial"/>
            </a:endParaRPr>
          </a:p>
        </p:txBody>
      </p:sp>
      <p:sp>
        <p:nvSpPr>
          <p:cNvPr id="392" name="Google Shape;392;p53"/>
          <p:cNvSpPr txBox="1"/>
          <p:nvPr/>
        </p:nvSpPr>
        <p:spPr>
          <a:xfrm>
            <a:off x="5069836" y="1757078"/>
            <a:ext cx="6878472" cy="147732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40403D"/>
                </a:solidFill>
                <a:latin typeface="Quattrocento Sans"/>
                <a:ea typeface="Quattrocento Sans"/>
                <a:cs typeface="Quattrocento Sans"/>
                <a:sym typeface="Quattrocento Sans"/>
              </a:rPr>
              <a:t>Transform K–12 education to a system that is centered on closing opportunity gaps and is characterized by high expectations for all students and educators. We achieve this by developing equity-based policies and supports that empower educators, families, and communities.</a:t>
            </a:r>
            <a:endParaRPr sz="1400" b="0" i="0" u="none" strike="noStrike" cap="none">
              <a:solidFill>
                <a:srgbClr val="000000"/>
              </a:solidFill>
              <a:latin typeface="Arial"/>
              <a:ea typeface="Arial"/>
              <a:cs typeface="Arial"/>
              <a:sym typeface="Arial"/>
            </a:endParaRPr>
          </a:p>
        </p:txBody>
      </p:sp>
      <p:sp>
        <p:nvSpPr>
          <p:cNvPr id="393" name="Google Shape;393;p53"/>
          <p:cNvSpPr txBox="1"/>
          <p:nvPr/>
        </p:nvSpPr>
        <p:spPr>
          <a:xfrm>
            <a:off x="666159" y="3859189"/>
            <a:ext cx="3875964" cy="58477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3200"/>
              <a:buFont typeface="Arial"/>
              <a:buNone/>
            </a:pPr>
            <a:r>
              <a:rPr lang="en-US" sz="3200" b="1" i="0" u="none" strike="noStrike" cap="none">
                <a:solidFill>
                  <a:schemeClr val="lt1"/>
                </a:solidFill>
                <a:latin typeface="Quattrocento Sans"/>
                <a:ea typeface="Quattrocento Sans"/>
                <a:cs typeface="Quattrocento Sans"/>
                <a:sym typeface="Quattrocento Sans"/>
              </a:rPr>
              <a:t>Values</a:t>
            </a:r>
            <a:endParaRPr sz="1400" b="0" i="0" u="none" strike="noStrike" cap="none">
              <a:solidFill>
                <a:srgbClr val="000000"/>
              </a:solidFill>
              <a:latin typeface="Arial"/>
              <a:ea typeface="Arial"/>
              <a:cs typeface="Arial"/>
              <a:sym typeface="Arial"/>
            </a:endParaRPr>
          </a:p>
        </p:txBody>
      </p:sp>
      <p:sp>
        <p:nvSpPr>
          <p:cNvPr id="394" name="Google Shape;394;p53"/>
          <p:cNvSpPr txBox="1"/>
          <p:nvPr/>
        </p:nvSpPr>
        <p:spPr>
          <a:xfrm>
            <a:off x="5069836" y="3849369"/>
            <a:ext cx="6878472" cy="1200329"/>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40403D"/>
              </a:buClr>
              <a:buSzPts val="1800"/>
              <a:buFont typeface="Arial"/>
              <a:buChar char="•"/>
            </a:pPr>
            <a:r>
              <a:rPr lang="en-US" sz="1800" b="0" i="0" u="none" strike="noStrike" cap="none">
                <a:solidFill>
                  <a:srgbClr val="40403D"/>
                </a:solidFill>
                <a:latin typeface="Quattrocento Sans"/>
                <a:ea typeface="Quattrocento Sans"/>
                <a:cs typeface="Quattrocento Sans"/>
                <a:sym typeface="Quattrocento Sans"/>
              </a:rPr>
              <a:t>Ensuring Equity</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40403D"/>
              </a:buClr>
              <a:buSzPts val="1800"/>
              <a:buFont typeface="Arial"/>
              <a:buChar char="•"/>
            </a:pPr>
            <a:r>
              <a:rPr lang="en-US" sz="1800" b="0" i="0" u="none" strike="noStrike" cap="none">
                <a:solidFill>
                  <a:srgbClr val="40403D"/>
                </a:solidFill>
                <a:latin typeface="Quattrocento Sans"/>
                <a:ea typeface="Quattrocento Sans"/>
                <a:cs typeface="Quattrocento Sans"/>
                <a:sym typeface="Quattrocento Sans"/>
              </a:rPr>
              <a:t>Collaboration and Service</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40403D"/>
              </a:buClr>
              <a:buSzPts val="1800"/>
              <a:buFont typeface="Arial"/>
              <a:buChar char="•"/>
            </a:pPr>
            <a:r>
              <a:rPr lang="en-US" sz="1800" b="0" i="0" u="none" strike="noStrike" cap="none">
                <a:solidFill>
                  <a:srgbClr val="40403D"/>
                </a:solidFill>
                <a:latin typeface="Quattrocento Sans"/>
                <a:ea typeface="Quattrocento Sans"/>
                <a:cs typeface="Quattrocento Sans"/>
                <a:sym typeface="Quattrocento Sans"/>
              </a:rPr>
              <a:t>Achieving Excellence through Continuous Improvement</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40403D"/>
              </a:buClr>
              <a:buSzPts val="1800"/>
              <a:buFont typeface="Arial"/>
              <a:buChar char="•"/>
            </a:pPr>
            <a:r>
              <a:rPr lang="en-US" sz="1800" b="0" i="0" u="none" strike="noStrike" cap="none">
                <a:solidFill>
                  <a:srgbClr val="40403D"/>
                </a:solidFill>
                <a:latin typeface="Quattrocento Sans"/>
                <a:ea typeface="Quattrocento Sans"/>
                <a:cs typeface="Quattrocento Sans"/>
                <a:sym typeface="Quattrocento Sans"/>
              </a:rPr>
              <a:t>Focus on the Whole Child</a:t>
            </a:r>
            <a:endParaRPr sz="1400" b="0" i="0" u="none" strike="noStrike" cap="none">
              <a:solidFill>
                <a:srgbClr val="000000"/>
              </a:solidFill>
              <a:latin typeface="Arial"/>
              <a:ea typeface="Arial"/>
              <a:cs typeface="Arial"/>
              <a:sym typeface="Arial"/>
            </a:endParaRPr>
          </a:p>
        </p:txBody>
      </p:sp>
      <p:pic>
        <p:nvPicPr>
          <p:cNvPr id="395" name="Google Shape;395;p53" title="OSPI logo"/>
          <p:cNvPicPr preferRelativeResize="0"/>
          <p:nvPr/>
        </p:nvPicPr>
        <p:blipFill rotWithShape="1">
          <a:blip r:embed="rId3">
            <a:alphaModFix/>
          </a:blip>
          <a:srcRect/>
          <a:stretch/>
        </p:blipFill>
        <p:spPr>
          <a:xfrm>
            <a:off x="5684148" y="5502626"/>
            <a:ext cx="5491238" cy="918735"/>
          </a:xfrm>
          <a:prstGeom prst="rect">
            <a:avLst/>
          </a:prstGeom>
          <a:noFill/>
          <a:ln>
            <a:noFill/>
          </a:ln>
        </p:spPr>
      </p:pic>
      <p:sp>
        <p:nvSpPr>
          <p:cNvPr id="396" name="Google Shape;396;p53"/>
          <p:cNvSpPr txBox="1">
            <a:spLocks noGrp="1"/>
          </p:cNvSpPr>
          <p:nvPr>
            <p:ph type="sldNum" idx="12"/>
          </p:nvPr>
        </p:nvSpPr>
        <p:spPr>
          <a:xfrm>
            <a:off x="10709328" y="6431544"/>
            <a:ext cx="644471"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200"/>
              <a:buNone/>
            </a:pPr>
            <a:fld id="{00000000-1234-1234-1234-123412341234}" type="slidenum">
              <a:rPr lang="en-US"/>
              <a:t>4</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pic>
        <p:nvPicPr>
          <p:cNvPr id="402" name="Google Shape;402;p54" title="OSPI logo"/>
          <p:cNvPicPr preferRelativeResize="0"/>
          <p:nvPr/>
        </p:nvPicPr>
        <p:blipFill rotWithShape="1">
          <a:blip r:embed="rId3">
            <a:alphaModFix/>
          </a:blip>
          <a:srcRect/>
          <a:stretch/>
        </p:blipFill>
        <p:spPr>
          <a:xfrm>
            <a:off x="5684148" y="5502626"/>
            <a:ext cx="5491238" cy="918735"/>
          </a:xfrm>
          <a:prstGeom prst="rect">
            <a:avLst/>
          </a:prstGeom>
          <a:noFill/>
          <a:ln>
            <a:noFill/>
          </a:ln>
        </p:spPr>
      </p:pic>
      <p:sp>
        <p:nvSpPr>
          <p:cNvPr id="403" name="Google Shape;403;p54"/>
          <p:cNvSpPr txBox="1">
            <a:spLocks noGrp="1"/>
          </p:cNvSpPr>
          <p:nvPr>
            <p:ph type="title" idx="4294967295"/>
          </p:nvPr>
        </p:nvSpPr>
        <p:spPr>
          <a:xfrm>
            <a:off x="506104" y="637678"/>
            <a:ext cx="3875964" cy="58477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chemeClr val="lt1"/>
              </a:buClr>
              <a:buSzPts val="3200"/>
              <a:buFont typeface="Quattrocento Sans"/>
              <a:buNone/>
            </a:pPr>
            <a:r>
              <a:rPr lang="en-US" sz="3200" b="1" i="0" u="none" strike="noStrike" cap="none" dirty="0">
                <a:solidFill>
                  <a:schemeClr val="lt1"/>
                </a:solidFill>
                <a:latin typeface="Quattrocento Sans"/>
                <a:ea typeface="Quattrocento Sans"/>
                <a:cs typeface="Quattrocento Sans"/>
                <a:sym typeface="Quattrocento Sans"/>
              </a:rPr>
              <a:t>Equity Statement</a:t>
            </a:r>
            <a:endParaRPr dirty="0"/>
          </a:p>
        </p:txBody>
      </p:sp>
      <p:sp>
        <p:nvSpPr>
          <p:cNvPr id="404" name="Google Shape;404;p54"/>
          <p:cNvSpPr txBox="1"/>
          <p:nvPr/>
        </p:nvSpPr>
        <p:spPr>
          <a:xfrm>
            <a:off x="5072417" y="637678"/>
            <a:ext cx="6878472" cy="475514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40403D"/>
                </a:solidFill>
                <a:latin typeface="Quattrocento Sans"/>
                <a:ea typeface="Quattrocento Sans"/>
                <a:cs typeface="Quattrocento Sans"/>
                <a:sym typeface="Quattrocento Sans"/>
              </a:rPr>
              <a:t>Each student, family, and community possesses strengths and cultural knowledge that benefits their peers, educators, and schools.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1800"/>
              <a:buFont typeface="Arial"/>
              <a:buNone/>
            </a:pPr>
            <a:r>
              <a:rPr lang="en-US" sz="1800" b="0" i="0" u="none" strike="noStrike" cap="none">
                <a:solidFill>
                  <a:srgbClr val="40403D"/>
                </a:solidFill>
                <a:latin typeface="Quattrocento Sans"/>
                <a:ea typeface="Quattrocento Sans"/>
                <a:cs typeface="Quattrocento Sans"/>
                <a:sym typeface="Quattrocento Sans"/>
              </a:rPr>
              <a:t>Ensuring educational equity:</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600"/>
              </a:spcBef>
              <a:spcAft>
                <a:spcPts val="0"/>
              </a:spcAft>
              <a:buClr>
                <a:srgbClr val="40403D"/>
              </a:buClr>
              <a:buSzPts val="1800"/>
              <a:buFont typeface="Arial"/>
              <a:buChar char="•"/>
            </a:pPr>
            <a:r>
              <a:rPr lang="en-US" sz="1800" b="0" i="0" u="none" strike="noStrike" cap="none">
                <a:solidFill>
                  <a:srgbClr val="40403D"/>
                </a:solidFill>
                <a:latin typeface="Quattrocento Sans"/>
                <a:ea typeface="Quattrocento Sans"/>
                <a:cs typeface="Quattrocento Sans"/>
                <a:sym typeface="Quattrocento Sans"/>
              </a:rPr>
              <a:t>Goes beyond equality; it requires education leaders to examine the ways current policies and practices result in disparate outcomes for our students of color, students living in poverty, students receiving special education and English Learner services, students who identify as LGBTQ+, and highly mobile student populations.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600"/>
              </a:spcBef>
              <a:spcAft>
                <a:spcPts val="0"/>
              </a:spcAft>
              <a:buClr>
                <a:srgbClr val="40403D"/>
              </a:buClr>
              <a:buSzPts val="1800"/>
              <a:buFont typeface="Arial"/>
              <a:buChar char="•"/>
            </a:pPr>
            <a:r>
              <a:rPr lang="en-US" sz="1800" b="0" i="0" u="none" strike="noStrike" cap="none">
                <a:solidFill>
                  <a:srgbClr val="40403D"/>
                </a:solidFill>
                <a:latin typeface="Quattrocento Sans"/>
                <a:ea typeface="Quattrocento Sans"/>
                <a:cs typeface="Quattrocento Sans"/>
                <a:sym typeface="Quattrocento Sans"/>
              </a:rPr>
              <a:t>Requires education leaders to develop an understanding of historical contexts; engage students, families, and community representatives as partners in decision-making; and actively dismantle systemic barriers, replacing them with policies and practices that ensure all students have access to the instruction and support they need to succeed in our schools.</a:t>
            </a:r>
            <a:endParaRPr sz="1400" b="0" i="0" u="none" strike="noStrike" cap="none">
              <a:solidFill>
                <a:srgbClr val="000000"/>
              </a:solidFill>
              <a:latin typeface="Arial"/>
              <a:ea typeface="Arial"/>
              <a:cs typeface="Arial"/>
              <a:sym typeface="Arial"/>
            </a:endParaRPr>
          </a:p>
        </p:txBody>
      </p:sp>
      <p:sp>
        <p:nvSpPr>
          <p:cNvPr id="405" name="Google Shape;405;p54"/>
          <p:cNvSpPr txBox="1">
            <a:spLocks noGrp="1"/>
          </p:cNvSpPr>
          <p:nvPr>
            <p:ph type="sldNum" idx="12"/>
          </p:nvPr>
        </p:nvSpPr>
        <p:spPr>
          <a:xfrm>
            <a:off x="10709328" y="6431544"/>
            <a:ext cx="644471"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200"/>
              <a:buNone/>
            </a:pPr>
            <a:fld id="{00000000-1234-1234-1234-123412341234}" type="slidenum">
              <a:rPr lang="en-US"/>
              <a:t>5</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5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Quattrocento Sans"/>
              <a:buNone/>
            </a:pPr>
            <a:r>
              <a:rPr lang="en-US">
                <a:latin typeface="Quattrocento Sans"/>
                <a:ea typeface="Quattrocento Sans"/>
                <a:cs typeface="Quattrocento Sans"/>
                <a:sym typeface="Quattrocento Sans"/>
              </a:rPr>
              <a:t>Learning Targets</a:t>
            </a:r>
            <a:endParaRPr/>
          </a:p>
        </p:txBody>
      </p:sp>
      <p:sp>
        <p:nvSpPr>
          <p:cNvPr id="412" name="Google Shape;412;p55"/>
          <p:cNvSpPr txBox="1"/>
          <p:nvPr/>
        </p:nvSpPr>
        <p:spPr>
          <a:xfrm>
            <a:off x="838200" y="1825625"/>
            <a:ext cx="5181600" cy="4183289"/>
          </a:xfrm>
          <a:prstGeom prst="rect">
            <a:avLst/>
          </a:prstGeom>
          <a:noFill/>
          <a:ln>
            <a:noFill/>
          </a:ln>
        </p:spPr>
        <p:txBody>
          <a:bodyPr spcFirstLastPara="1" wrap="square" lIns="91425" tIns="45700" rIns="91425" bIns="45700" anchor="t" anchorCtr="0">
            <a:normAutofit fontScale="92500" lnSpcReduction="10000"/>
          </a:bodyPr>
          <a:lstStyle/>
          <a:p>
            <a:pPr marL="514350" marR="0" lvl="0" indent="-443865" algn="l" rtl="0">
              <a:lnSpc>
                <a:spcPct val="90000"/>
              </a:lnSpc>
              <a:spcBef>
                <a:spcPts val="0"/>
              </a:spcBef>
              <a:spcAft>
                <a:spcPts val="0"/>
              </a:spcAft>
              <a:buClr>
                <a:schemeClr val="dk1"/>
              </a:buClr>
              <a:buSzPct val="100000"/>
              <a:buFont typeface="Noto Sans Symbols"/>
              <a:buChar char="✔"/>
            </a:pPr>
            <a:r>
              <a:rPr lang="en-US" sz="2800" b="0" i="0" u="none" strike="noStrike" cap="none">
                <a:solidFill>
                  <a:schemeClr val="dk1"/>
                </a:solidFill>
                <a:latin typeface="Quattrocento Sans"/>
                <a:ea typeface="Quattrocento Sans"/>
                <a:cs typeface="Quattrocento Sans"/>
                <a:sym typeface="Quattrocento Sans"/>
              </a:rPr>
              <a:t>Understand the intent of the new Student Growth Goal Rubrics and Guidance.</a:t>
            </a:r>
            <a:endParaRPr sz="1800" b="0" i="0" u="none" strike="noStrike" cap="none">
              <a:solidFill>
                <a:schemeClr val="dk1"/>
              </a:solidFill>
              <a:latin typeface="Quattrocento Sans"/>
              <a:ea typeface="Quattrocento Sans"/>
              <a:cs typeface="Quattrocento Sans"/>
              <a:sym typeface="Quattrocento Sans"/>
            </a:endParaRPr>
          </a:p>
          <a:p>
            <a:pPr marL="514350" marR="0" lvl="0" indent="-443865" algn="l" rtl="0">
              <a:lnSpc>
                <a:spcPct val="90000"/>
              </a:lnSpc>
              <a:spcBef>
                <a:spcPts val="600"/>
              </a:spcBef>
              <a:spcAft>
                <a:spcPts val="0"/>
              </a:spcAft>
              <a:buClr>
                <a:schemeClr val="dk1"/>
              </a:buClr>
              <a:buSzPct val="100000"/>
              <a:buFont typeface="Noto Sans Symbols"/>
              <a:buChar char="✔"/>
            </a:pPr>
            <a:r>
              <a:rPr lang="en-US" sz="2800" b="0" i="0" u="none" strike="noStrike" cap="none">
                <a:solidFill>
                  <a:schemeClr val="dk1"/>
                </a:solidFill>
                <a:latin typeface="Quattrocento Sans"/>
                <a:ea typeface="Quattrocento Sans"/>
                <a:cs typeface="Quattrocento Sans"/>
                <a:sym typeface="Quattrocento Sans"/>
              </a:rPr>
              <a:t>Unpack the rubrics and guidance.</a:t>
            </a:r>
            <a:endParaRPr sz="2800" b="0" i="0" u="none" strike="noStrike" cap="none">
              <a:solidFill>
                <a:schemeClr val="dk1"/>
              </a:solidFill>
              <a:latin typeface="Quattrocento Sans"/>
              <a:ea typeface="Quattrocento Sans"/>
              <a:cs typeface="Quattrocento Sans"/>
              <a:sym typeface="Quattrocento Sans"/>
            </a:endParaRPr>
          </a:p>
          <a:p>
            <a:pPr marL="514350" marR="0" lvl="0" indent="-443865" algn="l" rtl="0">
              <a:lnSpc>
                <a:spcPct val="90000"/>
              </a:lnSpc>
              <a:spcBef>
                <a:spcPts val="600"/>
              </a:spcBef>
              <a:spcAft>
                <a:spcPts val="0"/>
              </a:spcAft>
              <a:buClr>
                <a:schemeClr val="dk1"/>
              </a:buClr>
              <a:buSzPct val="100000"/>
              <a:buFont typeface="Noto Sans Symbols"/>
              <a:buChar char="✔"/>
            </a:pPr>
            <a:r>
              <a:rPr lang="en-US" sz="2800" b="0" i="0" u="none" strike="noStrike" cap="none">
                <a:solidFill>
                  <a:schemeClr val="dk1"/>
                </a:solidFill>
                <a:latin typeface="Quattrocento Sans"/>
                <a:ea typeface="Quattrocento Sans"/>
                <a:cs typeface="Quattrocento Sans"/>
                <a:sym typeface="Quattrocento Sans"/>
              </a:rPr>
              <a:t>Connect the new rubrics and guidance to the work in your district.</a:t>
            </a:r>
            <a:endParaRPr sz="2800" b="0" i="0" u="none" strike="noStrike" cap="none">
              <a:solidFill>
                <a:schemeClr val="dk1"/>
              </a:solidFill>
              <a:latin typeface="Quattrocento Sans"/>
              <a:ea typeface="Quattrocento Sans"/>
              <a:cs typeface="Quattrocento Sans"/>
              <a:sym typeface="Quattrocento Sans"/>
            </a:endParaRPr>
          </a:p>
          <a:p>
            <a:pPr marL="514350" marR="0" lvl="0" indent="-443865" algn="l" rtl="0">
              <a:lnSpc>
                <a:spcPct val="90000"/>
              </a:lnSpc>
              <a:spcBef>
                <a:spcPts val="600"/>
              </a:spcBef>
              <a:spcAft>
                <a:spcPts val="0"/>
              </a:spcAft>
              <a:buClr>
                <a:schemeClr val="dk1"/>
              </a:buClr>
              <a:buSzPct val="100000"/>
              <a:buFont typeface="Quattrocento Sans"/>
              <a:buChar char="✔"/>
            </a:pPr>
            <a:r>
              <a:rPr lang="en-US" sz="2800" b="0" i="0" u="none" strike="noStrike" cap="none">
                <a:solidFill>
                  <a:schemeClr val="dk1"/>
                </a:solidFill>
                <a:latin typeface="Quattrocento Sans"/>
                <a:ea typeface="Quattrocento Sans"/>
                <a:cs typeface="Quattrocento Sans"/>
                <a:sym typeface="Quattrocento Sans"/>
              </a:rPr>
              <a:t>Become aware of how the revisions might live within the natural flow of teaching and learning. </a:t>
            </a:r>
            <a:endParaRPr sz="2800" b="0" i="0" u="none" strike="noStrike" cap="none">
              <a:solidFill>
                <a:schemeClr val="dk1"/>
              </a:solidFill>
              <a:latin typeface="Quattrocento Sans"/>
              <a:ea typeface="Quattrocento Sans"/>
              <a:cs typeface="Quattrocento Sans"/>
              <a:sym typeface="Quattrocento Sans"/>
            </a:endParaRPr>
          </a:p>
          <a:p>
            <a:pPr marL="0" marR="0" lvl="0" indent="177800" algn="l" rtl="0">
              <a:lnSpc>
                <a:spcPct val="90000"/>
              </a:lnSpc>
              <a:spcBef>
                <a:spcPts val="600"/>
              </a:spcBef>
              <a:spcAft>
                <a:spcPts val="0"/>
              </a:spcAft>
              <a:buClr>
                <a:schemeClr val="dk1"/>
              </a:buClr>
              <a:buSzPct val="100000"/>
              <a:buFont typeface="Arial"/>
              <a:buNone/>
            </a:pPr>
            <a:endParaRPr sz="2800" b="0" i="0" u="none" strike="noStrike" cap="none">
              <a:solidFill>
                <a:schemeClr val="dk1"/>
              </a:solidFill>
              <a:latin typeface="Quattrocento Sans"/>
              <a:ea typeface="Quattrocento Sans"/>
              <a:cs typeface="Quattrocento Sans"/>
              <a:sym typeface="Quattrocento Sans"/>
            </a:endParaRPr>
          </a:p>
        </p:txBody>
      </p:sp>
      <p:pic>
        <p:nvPicPr>
          <p:cNvPr id="413" name="Google Shape;413;p55" descr="Light bulb on green grass"/>
          <p:cNvPicPr preferRelativeResize="0"/>
          <p:nvPr/>
        </p:nvPicPr>
        <p:blipFill rotWithShape="1">
          <a:blip r:embed="rId3">
            <a:alphaModFix/>
          </a:blip>
          <a:srcRect l="14644" r="2675" b="2"/>
          <a:stretch/>
        </p:blipFill>
        <p:spPr>
          <a:xfrm>
            <a:off x="6172200" y="1825625"/>
            <a:ext cx="5181600" cy="4183289"/>
          </a:xfrm>
          <a:prstGeom prst="rect">
            <a:avLst/>
          </a:prstGeom>
          <a:noFill/>
          <a:ln>
            <a:noFill/>
          </a:ln>
        </p:spPr>
      </p:pic>
      <p:sp>
        <p:nvSpPr>
          <p:cNvPr id="414" name="Google Shape;414;p55"/>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40403D"/>
              </a:buClr>
              <a:buSzPts val="1600"/>
              <a:buFont typeface="Quattrocento Sans"/>
              <a:buNone/>
            </a:pPr>
            <a:fld id="{00000000-1234-1234-1234-123412341234}" type="slidenum">
              <a:rPr lang="en-US" sz="1600" b="0" i="0" u="none" strike="noStrike" cap="none">
                <a:solidFill>
                  <a:srgbClr val="40403D"/>
                </a:solidFill>
                <a:latin typeface="Quattrocento Sans"/>
                <a:ea typeface="Quattrocento Sans"/>
                <a:cs typeface="Quattrocento Sans"/>
                <a:sym typeface="Quattrocento Sans"/>
              </a:rPr>
              <a:t>6</a:t>
            </a:fld>
            <a:endParaRPr sz="1600" b="0" i="0" u="none" strike="noStrike" cap="none">
              <a:solidFill>
                <a:srgbClr val="40403D"/>
              </a:solidFill>
              <a:latin typeface="Quattrocento Sans"/>
              <a:ea typeface="Quattrocento Sans"/>
              <a:cs typeface="Quattrocento Sans"/>
              <a:sym typeface="Quattrocento San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56"/>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Agreements/Norms</a:t>
            </a:r>
            <a:endParaRPr/>
          </a:p>
        </p:txBody>
      </p:sp>
      <p:sp>
        <p:nvSpPr>
          <p:cNvPr id="421" name="Google Shape;421;p56"/>
          <p:cNvSpPr txBox="1">
            <a:spLocks noGrp="1"/>
          </p:cNvSpPr>
          <p:nvPr>
            <p:ph type="body" idx="1"/>
          </p:nvPr>
        </p:nvSpPr>
        <p:spPr>
          <a:xfrm>
            <a:off x="838200" y="1825625"/>
            <a:ext cx="10515600" cy="42558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sp>
        <p:nvSpPr>
          <p:cNvPr id="422" name="Google Shape;422;p56"/>
          <p:cNvSpPr txBox="1">
            <a:spLocks noGrp="1"/>
          </p:cNvSpPr>
          <p:nvPr>
            <p:ph type="sldNum" idx="12"/>
          </p:nvPr>
        </p:nvSpPr>
        <p:spPr>
          <a:xfrm>
            <a:off x="10709328" y="6253532"/>
            <a:ext cx="6444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40403D"/>
              </a:buClr>
              <a:buSzPts val="1600"/>
              <a:buFont typeface="Quattrocento Sans"/>
              <a:buNone/>
            </a:pPr>
            <a:fld id="{00000000-1234-1234-1234-123412341234}" type="slidenum">
              <a:rPr lang="en-US"/>
              <a:t>7</a:t>
            </a:fld>
            <a:endParaRPr/>
          </a:p>
        </p:txBody>
      </p:sp>
      <p:pic>
        <p:nvPicPr>
          <p:cNvPr id="3" name="Picture 2" descr="Business team brainstorming">
            <a:extLst>
              <a:ext uri="{FF2B5EF4-FFF2-40B4-BE49-F238E27FC236}">
                <a16:creationId xmlns:a16="http://schemas.microsoft.com/office/drawing/2014/main" id="{78DD44C4-36B2-4EE9-9BA5-F89D3BC2A978}"/>
              </a:ext>
            </a:extLst>
          </p:cNvPr>
          <p:cNvPicPr>
            <a:picLocks noChangeAspect="1"/>
          </p:cNvPicPr>
          <p:nvPr/>
        </p:nvPicPr>
        <p:blipFill>
          <a:blip r:embed="rId3"/>
          <a:stretch>
            <a:fillRect/>
          </a:stretch>
        </p:blipFill>
        <p:spPr>
          <a:xfrm>
            <a:off x="5979559" y="159535"/>
            <a:ext cx="5825019" cy="3883346"/>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E19A7-4A79-4A40-9BD4-6469717752A7}"/>
              </a:ext>
            </a:extLst>
          </p:cNvPr>
          <p:cNvSpPr>
            <a:spLocks noGrp="1"/>
          </p:cNvSpPr>
          <p:nvPr>
            <p:ph type="title"/>
          </p:nvPr>
        </p:nvSpPr>
        <p:spPr>
          <a:xfrm>
            <a:off x="193728" y="192016"/>
            <a:ext cx="10515600" cy="700195"/>
          </a:xfrm>
        </p:spPr>
        <p:txBody>
          <a:bodyPr>
            <a:normAutofit/>
          </a:bodyPr>
          <a:lstStyle/>
          <a:p>
            <a:r>
              <a:rPr lang="en-US" i="1" dirty="0"/>
              <a:t>Where we’ve been – where we’re headed</a:t>
            </a:r>
          </a:p>
        </p:txBody>
      </p:sp>
      <p:sp>
        <p:nvSpPr>
          <p:cNvPr id="4" name="Slide Number Placeholder 3">
            <a:extLst>
              <a:ext uri="{FF2B5EF4-FFF2-40B4-BE49-F238E27FC236}">
                <a16:creationId xmlns:a16="http://schemas.microsoft.com/office/drawing/2014/main" id="{82C9312E-D2D4-44FF-BAE2-D8FA50CBF08C}"/>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8</a:t>
            </a:fld>
            <a:endParaRPr lang="en-US"/>
          </a:p>
        </p:txBody>
      </p:sp>
      <p:graphicFrame>
        <p:nvGraphicFramePr>
          <p:cNvPr id="5" name="Diagram 4" descr="Timeline of revised SGGs">
            <a:extLst>
              <a:ext uri="{FF2B5EF4-FFF2-40B4-BE49-F238E27FC236}">
                <a16:creationId xmlns:a16="http://schemas.microsoft.com/office/drawing/2014/main" id="{2FFF1147-307F-42EE-B403-2C685D949F5A}"/>
              </a:ext>
            </a:extLst>
          </p:cNvPr>
          <p:cNvGraphicFramePr/>
          <p:nvPr>
            <p:extLst>
              <p:ext uri="{D42A27DB-BD31-4B8C-83A1-F6EECF244321}">
                <p14:modId xmlns:p14="http://schemas.microsoft.com/office/powerpoint/2010/main" val="3467264090"/>
              </p:ext>
            </p:extLst>
          </p:nvPr>
        </p:nvGraphicFramePr>
        <p:xfrm>
          <a:off x="1117599" y="1017427"/>
          <a:ext cx="9911761"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509859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5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Quattrocento Sans"/>
              <a:buNone/>
            </a:pPr>
            <a:r>
              <a:rPr lang="en-US" dirty="0"/>
              <a:t>Supporting a "teacher mindset" that grows the learning of every student </a:t>
            </a:r>
            <a:endParaRPr dirty="0"/>
          </a:p>
        </p:txBody>
      </p:sp>
      <p:pic>
        <p:nvPicPr>
          <p:cNvPr id="439" name="Google Shape;439;p58" descr="Culturally Responsive Education in the Classroom Book"/>
          <p:cNvPicPr preferRelativeResize="0"/>
          <p:nvPr/>
        </p:nvPicPr>
        <p:blipFill rotWithShape="1">
          <a:blip r:embed="rId3">
            <a:alphaModFix/>
          </a:blip>
          <a:srcRect/>
          <a:stretch/>
        </p:blipFill>
        <p:spPr>
          <a:xfrm rot="854431">
            <a:off x="8149838" y="2240433"/>
            <a:ext cx="2783788" cy="4183289"/>
          </a:xfrm>
          <a:prstGeom prst="rect">
            <a:avLst/>
          </a:prstGeom>
          <a:noFill/>
          <a:ln>
            <a:noFill/>
          </a:ln>
        </p:spPr>
      </p:pic>
      <p:pic>
        <p:nvPicPr>
          <p:cNvPr id="440" name="Google Shape;440;p58" descr="Dr.... - Washington Educational Research Association (WERA) | Facebook"/>
          <p:cNvPicPr preferRelativeResize="0">
            <a:picLocks noGrp="1"/>
          </p:cNvPicPr>
          <p:nvPr>
            <p:ph type="body" idx="2"/>
          </p:nvPr>
        </p:nvPicPr>
        <p:blipFill rotWithShape="1">
          <a:blip r:embed="rId4">
            <a:alphaModFix/>
          </a:blip>
          <a:srcRect/>
          <a:stretch/>
        </p:blipFill>
        <p:spPr>
          <a:xfrm>
            <a:off x="2731087" y="2263523"/>
            <a:ext cx="3072278" cy="3284647"/>
          </a:xfrm>
          <a:prstGeom prst="rect">
            <a:avLst/>
          </a:prstGeom>
          <a:noFill/>
          <a:ln>
            <a:noFill/>
          </a:ln>
        </p:spPr>
      </p:pic>
      <p:sp>
        <p:nvSpPr>
          <p:cNvPr id="441" name="Google Shape;441;p58"/>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40403D"/>
              </a:buClr>
              <a:buSzPts val="1600"/>
              <a:buFont typeface="Quattrocento Sans"/>
              <a:buNone/>
            </a:pPr>
            <a:fld id="{00000000-1234-1234-1234-123412341234}" type="slidenum">
              <a:rPr lang="en-US" sz="1600" b="0" i="0" u="none" strike="noStrike" cap="none">
                <a:solidFill>
                  <a:srgbClr val="40403D"/>
                </a:solidFill>
                <a:latin typeface="Quattrocento Sans"/>
                <a:ea typeface="Quattrocento Sans"/>
                <a:cs typeface="Quattrocento Sans"/>
                <a:sym typeface="Quattrocento Sans"/>
              </a:rPr>
              <a:t>9</a:t>
            </a:fld>
            <a:endParaRPr sz="1600" b="0" i="0" u="none" strike="noStrike" cap="none">
              <a:solidFill>
                <a:srgbClr val="40403D"/>
              </a:solidFill>
              <a:latin typeface="Quattrocento Sans"/>
              <a:ea typeface="Quattrocento Sans"/>
              <a:cs typeface="Quattrocento Sans"/>
              <a:sym typeface="Quattrocento Sans"/>
            </a:endParaRPr>
          </a:p>
        </p:txBody>
      </p:sp>
    </p:spTree>
  </p:cSld>
  <p:clrMapOvr>
    <a:masterClrMapping/>
  </p:clrMapOvr>
</p:sld>
</file>

<file path=ppt/theme/theme1.xml><?xml version="1.0" encoding="utf-8"?>
<a:theme xmlns:a="http://schemas.openxmlformats.org/drawingml/2006/main" name="Title Slides">
  <a:themeElements>
    <a:clrScheme name="OSPI New Palette">
      <a:dk1>
        <a:srgbClr val="40403D"/>
      </a:dk1>
      <a:lt1>
        <a:srgbClr val="F7F5EB"/>
      </a:lt1>
      <a:dk2>
        <a:srgbClr val="40403D"/>
      </a:dk2>
      <a:lt2>
        <a:srgbClr val="F7F5EB"/>
      </a:lt2>
      <a:accent1>
        <a:srgbClr val="0D5761"/>
      </a:accent1>
      <a:accent2>
        <a:srgbClr val="8CB5AB"/>
      </a:accent2>
      <a:accent3>
        <a:srgbClr val="68829E"/>
      </a:accent3>
      <a:accent4>
        <a:srgbClr val="6FB5BF"/>
      </a:accent4>
      <a:accent5>
        <a:srgbClr val="626D71"/>
      </a:accent5>
      <a:accent6>
        <a:srgbClr val="68829E"/>
      </a:accent6>
      <a:hlink>
        <a:srgbClr val="68829E"/>
      </a:hlink>
      <a:folHlink>
        <a:srgbClr val="C490A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ntent Slides">
  <a:themeElements>
    <a:clrScheme name="OSPI New Palette">
      <a:dk1>
        <a:srgbClr val="40403D"/>
      </a:dk1>
      <a:lt1>
        <a:srgbClr val="F7F5EB"/>
      </a:lt1>
      <a:dk2>
        <a:srgbClr val="40403D"/>
      </a:dk2>
      <a:lt2>
        <a:srgbClr val="F7F5EB"/>
      </a:lt2>
      <a:accent1>
        <a:srgbClr val="0D5761"/>
      </a:accent1>
      <a:accent2>
        <a:srgbClr val="8CB5AB"/>
      </a:accent2>
      <a:accent3>
        <a:srgbClr val="68829E"/>
      </a:accent3>
      <a:accent4>
        <a:srgbClr val="6FB5BF"/>
      </a:accent4>
      <a:accent5>
        <a:srgbClr val="626D71"/>
      </a:accent5>
      <a:accent6>
        <a:srgbClr val="68829E"/>
      </a:accent6>
      <a:hlink>
        <a:srgbClr val="68829E"/>
      </a:hlink>
      <a:folHlink>
        <a:srgbClr val="C490A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ontent Slides">
  <a:themeElements>
    <a:clrScheme name="OSPI New Palette">
      <a:dk1>
        <a:srgbClr val="40403D"/>
      </a:dk1>
      <a:lt1>
        <a:srgbClr val="F7F5EB"/>
      </a:lt1>
      <a:dk2>
        <a:srgbClr val="40403D"/>
      </a:dk2>
      <a:lt2>
        <a:srgbClr val="F7F5EB"/>
      </a:lt2>
      <a:accent1>
        <a:srgbClr val="0D5761"/>
      </a:accent1>
      <a:accent2>
        <a:srgbClr val="8CB5AB"/>
      </a:accent2>
      <a:accent3>
        <a:srgbClr val="68829E"/>
      </a:accent3>
      <a:accent4>
        <a:srgbClr val="6FB5BF"/>
      </a:accent4>
      <a:accent5>
        <a:srgbClr val="626D71"/>
      </a:accent5>
      <a:accent6>
        <a:srgbClr val="68829E"/>
      </a:accent6>
      <a:hlink>
        <a:srgbClr val="68829E"/>
      </a:hlink>
      <a:folHlink>
        <a:srgbClr val="C490A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ontent Slides">
  <a:themeElements>
    <a:clrScheme name="OSPI New Palette">
      <a:dk1>
        <a:srgbClr val="40403D"/>
      </a:dk1>
      <a:lt1>
        <a:srgbClr val="F7F5EB"/>
      </a:lt1>
      <a:dk2>
        <a:srgbClr val="40403D"/>
      </a:dk2>
      <a:lt2>
        <a:srgbClr val="F7F5EB"/>
      </a:lt2>
      <a:accent1>
        <a:srgbClr val="0D5761"/>
      </a:accent1>
      <a:accent2>
        <a:srgbClr val="8CB5AB"/>
      </a:accent2>
      <a:accent3>
        <a:srgbClr val="68829E"/>
      </a:accent3>
      <a:accent4>
        <a:srgbClr val="6FB5BF"/>
      </a:accent4>
      <a:accent5>
        <a:srgbClr val="626D71"/>
      </a:accent5>
      <a:accent6>
        <a:srgbClr val="68829E"/>
      </a:accent6>
      <a:hlink>
        <a:srgbClr val="68829E"/>
      </a:hlink>
      <a:folHlink>
        <a:srgbClr val="C490A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5156AA48CF51740AD0D14CA6DAAC8E1" ma:contentTypeVersion="13" ma:contentTypeDescription="Create a new document." ma:contentTypeScope="" ma:versionID="56684f421550f7a9e1658cdd591508df">
  <xsd:schema xmlns:xsd="http://www.w3.org/2001/XMLSchema" xmlns:xs="http://www.w3.org/2001/XMLSchema" xmlns:p="http://schemas.microsoft.com/office/2006/metadata/properties" xmlns:ns2="bf9ae3ca-b481-4d42-bb8b-c12cb787da43" xmlns:ns3="85be8bb1-7551-4f0e-824e-4130dbefed9f" targetNamespace="http://schemas.microsoft.com/office/2006/metadata/properties" ma:root="true" ma:fieldsID="6b460efc43aec909b793030f20aa8f55" ns2:_="" ns3:_="">
    <xsd:import namespace="bf9ae3ca-b481-4d42-bb8b-c12cb787da43"/>
    <xsd:import namespace="85be8bb1-7551-4f0e-824e-4130dbefed9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AutoTags" minOccurs="0"/>
                <xsd:element ref="ns2:MediaServiceLocatio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f9ae3ca-b481-4d42-bb8b-c12cb787da4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5be8bb1-7551-4f0e-824e-4130dbefed9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85be8bb1-7551-4f0e-824e-4130dbefed9f">
      <UserInfo>
        <DisplayName>Taylor Kidder-Morrill</DisplayName>
        <AccountId>17</AccountId>
        <AccountType/>
      </UserInfo>
      <UserInfo>
        <DisplayName>Katie Taylor</DisplayName>
        <AccountId>13</AccountId>
        <AccountType/>
      </UserInfo>
      <UserInfo>
        <DisplayName>Ann Gray</DisplayName>
        <AccountId>101</AccountId>
        <AccountType/>
      </UserInfo>
      <UserInfo>
        <DisplayName>Sue Anderson</DisplayName>
        <AccountId>12</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B39E90B-0ACB-4B19-9307-955E4969E10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f9ae3ca-b481-4d42-bb8b-c12cb787da43"/>
    <ds:schemaRef ds:uri="85be8bb1-7551-4f0e-824e-4130dbefed9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84A6495-CAF6-46C4-9149-7B2C6F3227E8}">
  <ds:schemaRefs>
    <ds:schemaRef ds:uri="http://www.w3.org/XML/1998/namespace"/>
    <ds:schemaRef ds:uri="http://schemas.microsoft.com/office/2006/documentManagement/types"/>
    <ds:schemaRef ds:uri="http://schemas.microsoft.com/office/2006/metadata/properties"/>
    <ds:schemaRef ds:uri="bf9ae3ca-b481-4d42-bb8b-c12cb787da43"/>
    <ds:schemaRef ds:uri="http://purl.org/dc/terms/"/>
    <ds:schemaRef ds:uri="http://schemas.microsoft.com/office/infopath/2007/PartnerControls"/>
    <ds:schemaRef ds:uri="http://purl.org/dc/dcmitype/"/>
    <ds:schemaRef ds:uri="http://schemas.openxmlformats.org/package/2006/metadata/core-properties"/>
    <ds:schemaRef ds:uri="85be8bb1-7551-4f0e-824e-4130dbefed9f"/>
    <ds:schemaRef ds:uri="http://purl.org/dc/elements/1.1/"/>
  </ds:schemaRefs>
</ds:datastoreItem>
</file>

<file path=customXml/itemProps3.xml><?xml version="1.0" encoding="utf-8"?>
<ds:datastoreItem xmlns:ds="http://schemas.openxmlformats.org/officeDocument/2006/customXml" ds:itemID="{983CFC9D-E557-4353-9212-13140D52C43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259</TotalTime>
  <Words>3596</Words>
  <Application>Microsoft Office PowerPoint</Application>
  <PresentationFormat>Widescreen</PresentationFormat>
  <Paragraphs>311</Paragraphs>
  <Slides>20</Slides>
  <Notes>20</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20</vt:i4>
      </vt:variant>
    </vt:vector>
  </HeadingPairs>
  <TitlesOfParts>
    <vt:vector size="30" baseType="lpstr">
      <vt:lpstr>Arial</vt:lpstr>
      <vt:lpstr>Calibri</vt:lpstr>
      <vt:lpstr>Noto Sans Symbols</vt:lpstr>
      <vt:lpstr>Quattrocento Sans</vt:lpstr>
      <vt:lpstr>Segoe UI</vt:lpstr>
      <vt:lpstr>Symbol</vt:lpstr>
      <vt:lpstr>Title Slides</vt:lpstr>
      <vt:lpstr>Content Slides</vt:lpstr>
      <vt:lpstr>Content Slides</vt:lpstr>
      <vt:lpstr>Content Slides</vt:lpstr>
      <vt:lpstr>SGG Module 1 – Overview of the revised rubrics</vt:lpstr>
      <vt:lpstr>Facilitator Outline</vt:lpstr>
      <vt:lpstr>Land Acknowledgement*</vt:lpstr>
      <vt:lpstr>Vision</vt:lpstr>
      <vt:lpstr>Equity Statement</vt:lpstr>
      <vt:lpstr>Learning Targets</vt:lpstr>
      <vt:lpstr>Agreements/Norms</vt:lpstr>
      <vt:lpstr>Where we’ve been – where we’re headed</vt:lpstr>
      <vt:lpstr>Supporting a "teacher mindset" that grows the learning of every student </vt:lpstr>
      <vt:lpstr>A Teacher’s Story: Student Growth Goals</vt:lpstr>
      <vt:lpstr>Guiding Principles</vt:lpstr>
      <vt:lpstr>What is NOT changing</vt:lpstr>
      <vt:lpstr>Critical Attributes</vt:lpstr>
      <vt:lpstr>OSPI TPEP SGG Revisions</vt:lpstr>
      <vt:lpstr>OSPI TPEP SGG Revisions</vt:lpstr>
      <vt:lpstr>OSPI TPEP SGG Revisions</vt:lpstr>
      <vt:lpstr>The Guidance</vt:lpstr>
      <vt:lpstr>Student Growth Vignettes</vt:lpstr>
      <vt:lpstr>Vignette Discussion Questions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SGG Module 1 - Overview</dc:title>
  <dc:creator>Katie Taylor</dc:creator>
  <cp:lastModifiedBy>Taylor Kidder-Morrill</cp:lastModifiedBy>
  <cp:revision>10</cp:revision>
  <cp:lastPrinted>2022-08-17T22:54:40Z</cp:lastPrinted>
  <dcterms:modified xsi:type="dcterms:W3CDTF">2023-01-25T22:35:17Z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0x010100C5156AA48CF51740AD0D14CA6DAAC8E1</vt:lpwstr>
  </property>
</Properties>
</file>