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handoutMasterIdLst>
    <p:handoutMasterId r:id="rId35"/>
  </p:handoutMasterIdLst>
  <p:sldIdLst>
    <p:sldId id="259" r:id="rId5"/>
    <p:sldId id="262" r:id="rId6"/>
    <p:sldId id="264" r:id="rId7"/>
    <p:sldId id="258" r:id="rId8"/>
    <p:sldId id="357" r:id="rId9"/>
    <p:sldId id="583" r:id="rId10"/>
    <p:sldId id="585" r:id="rId11"/>
    <p:sldId id="586" r:id="rId12"/>
    <p:sldId id="590" r:id="rId13"/>
    <p:sldId id="640" r:id="rId14"/>
    <p:sldId id="641" r:id="rId15"/>
    <p:sldId id="642" r:id="rId16"/>
    <p:sldId id="643" r:id="rId17"/>
    <p:sldId id="588" r:id="rId18"/>
    <p:sldId id="636" r:id="rId19"/>
    <p:sldId id="635" r:id="rId20"/>
    <p:sldId id="637" r:id="rId21"/>
    <p:sldId id="638" r:id="rId22"/>
    <p:sldId id="605" r:id="rId23"/>
    <p:sldId id="606" r:id="rId24"/>
    <p:sldId id="607" r:id="rId25"/>
    <p:sldId id="608" r:id="rId26"/>
    <p:sldId id="347" r:id="rId27"/>
    <p:sldId id="574" r:id="rId28"/>
    <p:sldId id="593" r:id="rId29"/>
    <p:sldId id="645" r:id="rId30"/>
    <p:sldId id="639" r:id="rId31"/>
    <p:sldId id="592" r:id="rId32"/>
    <p:sldId id="59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SPI" id="{6CD87564-8C1B-4233-BFD6-66D12242C7AE}">
          <p14:sldIdLst>
            <p14:sldId id="259"/>
            <p14:sldId id="262"/>
            <p14:sldId id="264"/>
            <p14:sldId id="258"/>
            <p14:sldId id="357"/>
            <p14:sldId id="583"/>
            <p14:sldId id="585"/>
            <p14:sldId id="586"/>
            <p14:sldId id="590"/>
            <p14:sldId id="640"/>
            <p14:sldId id="641"/>
            <p14:sldId id="642"/>
            <p14:sldId id="643"/>
            <p14:sldId id="588"/>
            <p14:sldId id="636"/>
            <p14:sldId id="635"/>
            <p14:sldId id="637"/>
            <p14:sldId id="638"/>
          </p14:sldIdLst>
        </p14:section>
        <p14:section name="Spokane Prentation" id="{CA7B4C31-3998-46B6-8DEF-CF9E4E3A4862}">
          <p14:sldIdLst>
            <p14:sldId id="605"/>
            <p14:sldId id="606"/>
            <p14:sldId id="607"/>
            <p14:sldId id="608"/>
          </p14:sldIdLst>
        </p14:section>
        <p14:section name="OSPI" id="{433C5D90-DF50-418B-B04D-7A58A87FBC35}">
          <p14:sldIdLst>
            <p14:sldId id="347"/>
            <p14:sldId id="574"/>
            <p14:sldId id="593"/>
            <p14:sldId id="645"/>
            <p14:sldId id="639"/>
            <p14:sldId id="592"/>
            <p14:sldId id="5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39"/>
    <a:srgbClr val="40403D"/>
    <a:srgbClr val="FFFFFF"/>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17" autoAdjust="0"/>
  </p:normalViewPr>
  <p:slideViewPr>
    <p:cSldViewPr snapToGrid="0">
      <p:cViewPr varScale="1">
        <p:scale>
          <a:sx n="64" d="100"/>
          <a:sy n="64" d="100"/>
        </p:scale>
        <p:origin x="900" y="66"/>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image" Target="../media/image44.png"/></Relationships>
</file>

<file path=ppt/diagrams/_rels/data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image" Target="../media/image4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57931-BFF1-4C97-A202-CBBB880EA1D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1D73722-B10F-489C-BF92-FBFD596B8000}">
      <dgm:prSet custT="1"/>
      <dgm:spPr/>
      <dgm:t>
        <a:bodyPr/>
        <a:lstStyle/>
        <a:p>
          <a:r>
            <a:rPr lang="en-US" sz="1600" dirty="0">
              <a:latin typeface="Segoe UI" panose="020B0502040204020203" pitchFamily="34" charset="0"/>
              <a:cs typeface="Segoe UI" panose="020B0502040204020203" pitchFamily="34" charset="0"/>
            </a:rPr>
            <a:t>Requires education leaders to </a:t>
          </a:r>
          <a:r>
            <a:rPr lang="en-US" sz="1600" b="1" dirty="0">
              <a:latin typeface="Segoe UI" panose="020B0502040204020203" pitchFamily="34" charset="0"/>
              <a:cs typeface="Segoe UI" panose="020B0502040204020203" pitchFamily="34" charset="0"/>
            </a:rPr>
            <a:t>examine</a:t>
          </a:r>
          <a:r>
            <a:rPr lang="en-US" sz="1600" dirty="0">
              <a:latin typeface="Segoe UI" panose="020B0502040204020203" pitchFamily="34" charset="0"/>
              <a:cs typeface="Segoe UI" panose="020B0502040204020203" pitchFamily="34" charset="0"/>
            </a:rPr>
            <a:t> the ways current policies &amp; practices result in </a:t>
          </a:r>
          <a:r>
            <a:rPr lang="en-US" sz="1600" b="1" dirty="0">
              <a:latin typeface="Segoe UI" panose="020B0502040204020203" pitchFamily="34" charset="0"/>
              <a:cs typeface="Segoe UI" panose="020B0502040204020203" pitchFamily="34" charset="0"/>
            </a:rPr>
            <a:t>disparate outcomes </a:t>
          </a:r>
          <a:r>
            <a:rPr lang="en-US" sz="1600" dirty="0">
              <a:latin typeface="Segoe UI" panose="020B0502040204020203" pitchFamily="34" charset="0"/>
              <a:cs typeface="Segoe UI" panose="020B0502040204020203" pitchFamily="34" charset="0"/>
            </a:rPr>
            <a:t>for our:</a:t>
          </a:r>
        </a:p>
      </dgm:t>
    </dgm:pt>
    <dgm:pt modelId="{1A4486AE-4349-4FD9-87C4-D4BFFA4C6F1B}" type="parTrans" cxnId="{CD8AB3B8-8A10-45AC-A91E-EFB81D04E737}">
      <dgm:prSet/>
      <dgm:spPr/>
      <dgm:t>
        <a:bodyPr/>
        <a:lstStyle/>
        <a:p>
          <a:endParaRPr lang="en-US">
            <a:latin typeface="Segoe UI" panose="020B0502040204020203" pitchFamily="34" charset="0"/>
            <a:cs typeface="Segoe UI" panose="020B0502040204020203" pitchFamily="34" charset="0"/>
          </a:endParaRPr>
        </a:p>
      </dgm:t>
    </dgm:pt>
    <dgm:pt modelId="{4538E8AE-F952-4D54-97DD-ED3F1B58F7F8}" type="sibTrans" cxnId="{CD8AB3B8-8A10-45AC-A91E-EFB81D04E737}">
      <dgm:prSet/>
      <dgm:spPr/>
      <dgm:t>
        <a:bodyPr/>
        <a:lstStyle/>
        <a:p>
          <a:endParaRPr lang="en-US">
            <a:latin typeface="Segoe UI" panose="020B0502040204020203" pitchFamily="34" charset="0"/>
            <a:cs typeface="Segoe UI" panose="020B0502040204020203" pitchFamily="34" charset="0"/>
          </a:endParaRPr>
        </a:p>
      </dgm:t>
    </dgm:pt>
    <dgm:pt modelId="{6CCCADA2-04D5-4E27-81FC-3E0A2FDF33CD}">
      <dgm:prSet custT="1"/>
      <dgm:spPr/>
      <dgm:t>
        <a:bodyPr/>
        <a:lstStyle/>
        <a:p>
          <a:r>
            <a:rPr lang="en-US" sz="1600" dirty="0">
              <a:latin typeface="Segoe UI" panose="020B0502040204020203" pitchFamily="34" charset="0"/>
              <a:cs typeface="Segoe UI" panose="020B0502040204020203" pitchFamily="34" charset="0"/>
            </a:rPr>
            <a:t>Requires education leaders to: </a:t>
          </a:r>
        </a:p>
      </dgm:t>
    </dgm:pt>
    <dgm:pt modelId="{FE9FFD43-731A-4795-B991-2BD881879B48}" type="parTrans" cxnId="{43CA422A-2D3A-4826-B615-BB460FE3AF04}">
      <dgm:prSet/>
      <dgm:spPr/>
      <dgm:t>
        <a:bodyPr/>
        <a:lstStyle/>
        <a:p>
          <a:endParaRPr lang="en-US">
            <a:latin typeface="Segoe UI" panose="020B0502040204020203" pitchFamily="34" charset="0"/>
            <a:cs typeface="Segoe UI" panose="020B0502040204020203" pitchFamily="34" charset="0"/>
          </a:endParaRPr>
        </a:p>
      </dgm:t>
    </dgm:pt>
    <dgm:pt modelId="{032591EE-5B16-4E29-884C-56DD29850474}" type="sibTrans" cxnId="{43CA422A-2D3A-4826-B615-BB460FE3AF04}">
      <dgm:prSet/>
      <dgm:spPr/>
      <dgm:t>
        <a:bodyPr/>
        <a:lstStyle/>
        <a:p>
          <a:endParaRPr lang="en-US">
            <a:latin typeface="Segoe UI" panose="020B0502040204020203" pitchFamily="34" charset="0"/>
            <a:cs typeface="Segoe UI" panose="020B0502040204020203" pitchFamily="34" charset="0"/>
          </a:endParaRPr>
        </a:p>
      </dgm:t>
    </dgm:pt>
    <dgm:pt modelId="{E6ADE18E-0069-4524-98A7-7E60AB11E9E7}">
      <dgm:prSet/>
      <dgm:spPr/>
      <dgm:t>
        <a:bodyPr/>
        <a:lstStyle/>
        <a:p>
          <a:r>
            <a:rPr lang="en-US" b="1" dirty="0">
              <a:latin typeface="Segoe UI" panose="020B0502040204020203" pitchFamily="34" charset="0"/>
              <a:cs typeface="Segoe UI" panose="020B0502040204020203" pitchFamily="34" charset="0"/>
            </a:rPr>
            <a:t>Partners in Decision-Making</a:t>
          </a:r>
        </a:p>
      </dgm:t>
    </dgm:pt>
    <dgm:pt modelId="{2C287E7C-2934-47E8-95FF-18F79F711B4C}" type="parTrans" cxnId="{1E0D64C6-EEDD-4154-9C30-A0D29CB5EB19}">
      <dgm:prSet/>
      <dgm:spPr/>
      <dgm:t>
        <a:bodyPr/>
        <a:lstStyle/>
        <a:p>
          <a:endParaRPr lang="en-US">
            <a:latin typeface="Segoe UI" panose="020B0502040204020203" pitchFamily="34" charset="0"/>
            <a:cs typeface="Segoe UI" panose="020B0502040204020203" pitchFamily="34" charset="0"/>
          </a:endParaRPr>
        </a:p>
      </dgm:t>
    </dgm:pt>
    <dgm:pt modelId="{4D5D1B02-4E4B-4021-A027-CDFABB915971}" type="sibTrans" cxnId="{1E0D64C6-EEDD-4154-9C30-A0D29CB5EB19}">
      <dgm:prSet/>
      <dgm:spPr/>
      <dgm:t>
        <a:bodyPr/>
        <a:lstStyle/>
        <a:p>
          <a:endParaRPr lang="en-US">
            <a:latin typeface="Segoe UI" panose="020B0502040204020203" pitchFamily="34" charset="0"/>
            <a:cs typeface="Segoe UI" panose="020B0502040204020203" pitchFamily="34" charset="0"/>
          </a:endParaRPr>
        </a:p>
      </dgm:t>
    </dgm:pt>
    <dgm:pt modelId="{AAF51E38-613D-4867-A101-B4F229101922}">
      <dgm:prSet custT="1"/>
      <dgm:spPr/>
      <dgm:t>
        <a:bodyPr/>
        <a:lstStyle/>
        <a:p>
          <a:r>
            <a:rPr lang="en-US" sz="1800" dirty="0">
              <a:latin typeface="Segoe UI" panose="020B0502040204020203" pitchFamily="34" charset="0"/>
              <a:cs typeface="Segoe UI" panose="020B0502040204020203" pitchFamily="34" charset="0"/>
            </a:rPr>
            <a:t>Actively </a:t>
          </a:r>
          <a:r>
            <a:rPr lang="en-US" sz="1800" b="1" dirty="0">
              <a:latin typeface="Segoe UI" panose="020B0502040204020203" pitchFamily="34" charset="0"/>
              <a:cs typeface="Segoe UI" panose="020B0502040204020203" pitchFamily="34" charset="0"/>
            </a:rPr>
            <a:t>dismantle systemic barriers</a:t>
          </a:r>
        </a:p>
        <a:p>
          <a:r>
            <a:rPr lang="en-US" sz="1800" dirty="0">
              <a:latin typeface="Segoe UI" panose="020B0502040204020203" pitchFamily="34" charset="0"/>
              <a:cs typeface="Segoe UI" panose="020B0502040204020203" pitchFamily="34" charset="0"/>
            </a:rPr>
            <a:t>replacing them with </a:t>
          </a:r>
          <a:r>
            <a:rPr lang="en-US" sz="1800" b="0" dirty="0">
              <a:latin typeface="Segoe UI" panose="020B0502040204020203" pitchFamily="34" charset="0"/>
              <a:cs typeface="Segoe UI" panose="020B0502040204020203" pitchFamily="34" charset="0"/>
            </a:rPr>
            <a:t>policies &amp; practices</a:t>
          </a:r>
        </a:p>
        <a:p>
          <a:r>
            <a:rPr lang="en-US" sz="1800" dirty="0">
              <a:latin typeface="Segoe UI" panose="020B0502040204020203" pitchFamily="34" charset="0"/>
              <a:cs typeface="Segoe UI" panose="020B0502040204020203" pitchFamily="34" charset="0"/>
            </a:rPr>
            <a:t>that ensure all students have access to the instruction and support they need to succeed in our schools. </a:t>
          </a:r>
        </a:p>
      </dgm:t>
    </dgm:pt>
    <dgm:pt modelId="{31A04598-4BA0-422F-AAAA-9963D8CD7C04}" type="parTrans" cxnId="{6DBBCF05-3B84-4E4C-A782-6BCFEF20B739}">
      <dgm:prSet/>
      <dgm:spPr/>
      <dgm:t>
        <a:bodyPr/>
        <a:lstStyle/>
        <a:p>
          <a:endParaRPr lang="en-US">
            <a:latin typeface="Segoe UI" panose="020B0502040204020203" pitchFamily="34" charset="0"/>
            <a:cs typeface="Segoe UI" panose="020B0502040204020203" pitchFamily="34" charset="0"/>
          </a:endParaRPr>
        </a:p>
      </dgm:t>
    </dgm:pt>
    <dgm:pt modelId="{2ECECE2F-EBB7-463E-AA7E-5E5D79819360}" type="sibTrans" cxnId="{6DBBCF05-3B84-4E4C-A782-6BCFEF20B739}">
      <dgm:prSet/>
      <dgm:spPr/>
      <dgm:t>
        <a:bodyPr/>
        <a:lstStyle/>
        <a:p>
          <a:endParaRPr lang="en-US">
            <a:latin typeface="Segoe UI" panose="020B0502040204020203" pitchFamily="34" charset="0"/>
            <a:cs typeface="Segoe UI" panose="020B0502040204020203" pitchFamily="34" charset="0"/>
          </a:endParaRPr>
        </a:p>
      </dgm:t>
    </dgm:pt>
    <dgm:pt modelId="{22873896-A832-4947-8D38-7188ADC057DF}">
      <dgm:prSet/>
      <dgm:spPr/>
      <dgm:t>
        <a:bodyPr/>
        <a:lstStyle/>
        <a:p>
          <a:r>
            <a:rPr lang="en-US" b="1" dirty="0">
              <a:latin typeface="Segoe UI" panose="020B0502040204020203" pitchFamily="34" charset="0"/>
              <a:cs typeface="Segoe UI" panose="020B0502040204020203" pitchFamily="34" charset="0"/>
            </a:rPr>
            <a:t>Policies &amp; Practices</a:t>
          </a:r>
        </a:p>
      </dgm:t>
    </dgm:pt>
    <dgm:pt modelId="{18FA0005-5E50-4F23-A680-A254A67FF91D}" type="parTrans" cxnId="{EC2AD3DD-CC9E-4AA0-8BA8-F768FBECEC9B}">
      <dgm:prSet/>
      <dgm:spPr/>
      <dgm:t>
        <a:bodyPr/>
        <a:lstStyle/>
        <a:p>
          <a:endParaRPr lang="en-US">
            <a:latin typeface="Segoe UI" panose="020B0502040204020203" pitchFamily="34" charset="0"/>
            <a:cs typeface="Segoe UI" panose="020B0502040204020203" pitchFamily="34" charset="0"/>
          </a:endParaRPr>
        </a:p>
      </dgm:t>
    </dgm:pt>
    <dgm:pt modelId="{A03FE29A-957A-47C0-9259-4C4D5EC54C60}" type="sibTrans" cxnId="{EC2AD3DD-CC9E-4AA0-8BA8-F768FBECEC9B}">
      <dgm:prSet/>
      <dgm:spPr/>
      <dgm:t>
        <a:bodyPr/>
        <a:lstStyle/>
        <a:p>
          <a:endParaRPr lang="en-US">
            <a:latin typeface="Segoe UI" panose="020B0502040204020203" pitchFamily="34" charset="0"/>
            <a:cs typeface="Segoe UI" panose="020B0502040204020203" pitchFamily="34" charset="0"/>
          </a:endParaRPr>
        </a:p>
      </dgm:t>
    </dgm:pt>
    <dgm:pt modelId="{5D88EB54-7B0E-4BF4-95E8-A3B4C0D8B5A4}">
      <dgm:prSet custT="1"/>
      <dgm:spPr/>
      <dgm:t>
        <a:bodyPr/>
        <a:lstStyle/>
        <a:p>
          <a:r>
            <a:rPr lang="en-US" sz="1200" dirty="0">
              <a:latin typeface="Segoe UI" panose="020B0502040204020203" pitchFamily="34" charset="0"/>
              <a:cs typeface="Segoe UI" panose="020B0502040204020203" pitchFamily="34" charset="0"/>
            </a:rPr>
            <a:t>students of color </a:t>
          </a:r>
        </a:p>
      </dgm:t>
    </dgm:pt>
    <dgm:pt modelId="{143DED96-0DBC-40AB-ACD6-9020092BE4B7}" type="parTrans" cxnId="{A1D22271-725F-48BB-99E4-2D6D908A2A00}">
      <dgm:prSet/>
      <dgm:spPr/>
      <dgm:t>
        <a:bodyPr/>
        <a:lstStyle/>
        <a:p>
          <a:endParaRPr lang="en-US">
            <a:latin typeface="Segoe UI" panose="020B0502040204020203" pitchFamily="34" charset="0"/>
            <a:cs typeface="Segoe UI" panose="020B0502040204020203" pitchFamily="34" charset="0"/>
          </a:endParaRPr>
        </a:p>
      </dgm:t>
    </dgm:pt>
    <dgm:pt modelId="{F8C1E729-1568-4B0D-B2E8-2BCAA86FA66E}" type="sibTrans" cxnId="{A1D22271-725F-48BB-99E4-2D6D908A2A00}">
      <dgm:prSet/>
      <dgm:spPr/>
      <dgm:t>
        <a:bodyPr/>
        <a:lstStyle/>
        <a:p>
          <a:endParaRPr lang="en-US">
            <a:latin typeface="Segoe UI" panose="020B0502040204020203" pitchFamily="34" charset="0"/>
            <a:cs typeface="Segoe UI" panose="020B0502040204020203" pitchFamily="34" charset="0"/>
          </a:endParaRPr>
        </a:p>
      </dgm:t>
    </dgm:pt>
    <dgm:pt modelId="{8EBA79CC-5978-4BC5-8B58-7BC989F44447}">
      <dgm:prSet custT="1"/>
      <dgm:spPr/>
      <dgm:t>
        <a:bodyPr/>
        <a:lstStyle/>
        <a:p>
          <a:r>
            <a:rPr lang="en-US" sz="1200" dirty="0">
              <a:latin typeface="Segoe UI" panose="020B0502040204020203" pitchFamily="34" charset="0"/>
              <a:cs typeface="Segoe UI" panose="020B0502040204020203" pitchFamily="34" charset="0"/>
            </a:rPr>
            <a:t>students living in poverty</a:t>
          </a:r>
        </a:p>
      </dgm:t>
    </dgm:pt>
    <dgm:pt modelId="{C381FEFC-7306-4108-8C9C-8CEC20E2C08A}" type="parTrans" cxnId="{FF5F1764-0805-4000-94BA-4E257DD57B14}">
      <dgm:prSet/>
      <dgm:spPr/>
      <dgm:t>
        <a:bodyPr/>
        <a:lstStyle/>
        <a:p>
          <a:endParaRPr lang="en-US">
            <a:latin typeface="Segoe UI" panose="020B0502040204020203" pitchFamily="34" charset="0"/>
            <a:cs typeface="Segoe UI" panose="020B0502040204020203" pitchFamily="34" charset="0"/>
          </a:endParaRPr>
        </a:p>
      </dgm:t>
    </dgm:pt>
    <dgm:pt modelId="{643FB946-C58D-4E5E-9AE9-212EE59AA886}" type="sibTrans" cxnId="{FF5F1764-0805-4000-94BA-4E257DD57B14}">
      <dgm:prSet/>
      <dgm:spPr/>
      <dgm:t>
        <a:bodyPr/>
        <a:lstStyle/>
        <a:p>
          <a:endParaRPr lang="en-US">
            <a:latin typeface="Segoe UI" panose="020B0502040204020203" pitchFamily="34" charset="0"/>
            <a:cs typeface="Segoe UI" panose="020B0502040204020203" pitchFamily="34" charset="0"/>
          </a:endParaRPr>
        </a:p>
      </dgm:t>
    </dgm:pt>
    <dgm:pt modelId="{C036C551-E139-4BDF-AA6E-D3B0E3902E30}">
      <dgm:prSet custT="1"/>
      <dgm:spPr/>
      <dgm:t>
        <a:bodyPr/>
        <a:lstStyle/>
        <a:p>
          <a:r>
            <a:rPr lang="en-US" sz="1200" dirty="0">
              <a:latin typeface="Segoe UI" panose="020B0502040204020203" pitchFamily="34" charset="0"/>
              <a:cs typeface="Segoe UI" panose="020B0502040204020203" pitchFamily="34" charset="0"/>
            </a:rPr>
            <a:t>students receiving special education </a:t>
          </a:r>
        </a:p>
      </dgm:t>
    </dgm:pt>
    <dgm:pt modelId="{39566DB3-12C9-4099-960A-4954F484C2C2}" type="parTrans" cxnId="{04D75829-A629-4924-9B5F-0BA1D2CCF9F3}">
      <dgm:prSet/>
      <dgm:spPr/>
      <dgm:t>
        <a:bodyPr/>
        <a:lstStyle/>
        <a:p>
          <a:endParaRPr lang="en-US">
            <a:latin typeface="Segoe UI" panose="020B0502040204020203" pitchFamily="34" charset="0"/>
            <a:cs typeface="Segoe UI" panose="020B0502040204020203" pitchFamily="34" charset="0"/>
          </a:endParaRPr>
        </a:p>
      </dgm:t>
    </dgm:pt>
    <dgm:pt modelId="{CC0C80BA-DC5E-469D-A280-1E64E1D93570}" type="sibTrans" cxnId="{04D75829-A629-4924-9B5F-0BA1D2CCF9F3}">
      <dgm:prSet/>
      <dgm:spPr/>
      <dgm:t>
        <a:bodyPr/>
        <a:lstStyle/>
        <a:p>
          <a:endParaRPr lang="en-US">
            <a:latin typeface="Segoe UI" panose="020B0502040204020203" pitchFamily="34" charset="0"/>
            <a:cs typeface="Segoe UI" panose="020B0502040204020203" pitchFamily="34" charset="0"/>
          </a:endParaRPr>
        </a:p>
      </dgm:t>
    </dgm:pt>
    <dgm:pt modelId="{89D6D5D4-C441-4596-9849-89340C4047AE}">
      <dgm:prSet custT="1"/>
      <dgm:spPr/>
      <dgm:t>
        <a:bodyPr/>
        <a:lstStyle/>
        <a:p>
          <a:r>
            <a:rPr lang="en-US" sz="1200" dirty="0">
              <a:latin typeface="Segoe UI" panose="020B0502040204020203" pitchFamily="34" charset="0"/>
              <a:cs typeface="Segoe UI" panose="020B0502040204020203" pitchFamily="34" charset="0"/>
            </a:rPr>
            <a:t>English Learner services</a:t>
          </a:r>
        </a:p>
      </dgm:t>
    </dgm:pt>
    <dgm:pt modelId="{D289B4C8-19B4-45EB-93A4-500014C5078B}" type="parTrans" cxnId="{BA4C7968-BE7D-42E9-814F-CF528899EC18}">
      <dgm:prSet/>
      <dgm:spPr/>
      <dgm:t>
        <a:bodyPr/>
        <a:lstStyle/>
        <a:p>
          <a:endParaRPr lang="en-US">
            <a:latin typeface="Segoe UI" panose="020B0502040204020203" pitchFamily="34" charset="0"/>
            <a:cs typeface="Segoe UI" panose="020B0502040204020203" pitchFamily="34" charset="0"/>
          </a:endParaRPr>
        </a:p>
      </dgm:t>
    </dgm:pt>
    <dgm:pt modelId="{61DB7EC9-A56B-4874-B2A3-7BCD4D907891}" type="sibTrans" cxnId="{BA4C7968-BE7D-42E9-814F-CF528899EC18}">
      <dgm:prSet/>
      <dgm:spPr/>
      <dgm:t>
        <a:bodyPr/>
        <a:lstStyle/>
        <a:p>
          <a:endParaRPr lang="en-US">
            <a:latin typeface="Segoe UI" panose="020B0502040204020203" pitchFamily="34" charset="0"/>
            <a:cs typeface="Segoe UI" panose="020B0502040204020203" pitchFamily="34" charset="0"/>
          </a:endParaRPr>
        </a:p>
      </dgm:t>
    </dgm:pt>
    <dgm:pt modelId="{1CE3E7C0-99AC-48DA-9913-4E3A9B48BEC4}">
      <dgm:prSet custT="1"/>
      <dgm:spPr/>
      <dgm:t>
        <a:bodyPr/>
        <a:lstStyle/>
        <a:p>
          <a:r>
            <a:rPr lang="en-US" sz="1200" dirty="0">
              <a:latin typeface="Segoe UI" panose="020B0502040204020203" pitchFamily="34" charset="0"/>
              <a:cs typeface="Segoe UI" panose="020B0502040204020203" pitchFamily="34" charset="0"/>
            </a:rPr>
            <a:t>students who identify as LGBTQ+ </a:t>
          </a:r>
        </a:p>
      </dgm:t>
    </dgm:pt>
    <dgm:pt modelId="{948CE44D-BA59-4C27-A0AF-C82122589B62}" type="parTrans" cxnId="{8F9EA121-3B76-4883-908C-FD81C4F4A4DE}">
      <dgm:prSet/>
      <dgm:spPr/>
      <dgm:t>
        <a:bodyPr/>
        <a:lstStyle/>
        <a:p>
          <a:endParaRPr lang="en-US">
            <a:latin typeface="Segoe UI" panose="020B0502040204020203" pitchFamily="34" charset="0"/>
            <a:cs typeface="Segoe UI" panose="020B0502040204020203" pitchFamily="34" charset="0"/>
          </a:endParaRPr>
        </a:p>
      </dgm:t>
    </dgm:pt>
    <dgm:pt modelId="{8B8FB394-B7B7-4F26-8DB3-1D354ACC648C}" type="sibTrans" cxnId="{8F9EA121-3B76-4883-908C-FD81C4F4A4DE}">
      <dgm:prSet/>
      <dgm:spPr/>
      <dgm:t>
        <a:bodyPr/>
        <a:lstStyle/>
        <a:p>
          <a:endParaRPr lang="en-US">
            <a:latin typeface="Segoe UI" panose="020B0502040204020203" pitchFamily="34" charset="0"/>
            <a:cs typeface="Segoe UI" panose="020B0502040204020203" pitchFamily="34" charset="0"/>
          </a:endParaRPr>
        </a:p>
      </dgm:t>
    </dgm:pt>
    <dgm:pt modelId="{4A827189-C077-47B4-988C-F1BFF299F9D1}">
      <dgm:prSet custT="1"/>
      <dgm:spPr/>
      <dgm:t>
        <a:bodyPr/>
        <a:lstStyle/>
        <a:p>
          <a:r>
            <a:rPr lang="en-US" sz="1200" dirty="0">
              <a:latin typeface="Segoe UI" panose="020B0502040204020203" pitchFamily="34" charset="0"/>
              <a:cs typeface="Segoe UI" panose="020B0502040204020203" pitchFamily="34" charset="0"/>
            </a:rPr>
            <a:t>highly mobile students</a:t>
          </a:r>
        </a:p>
      </dgm:t>
    </dgm:pt>
    <dgm:pt modelId="{4A30A106-B9CE-4D10-825F-FE170E4F8F39}" type="parTrans" cxnId="{EA4A8AA3-C101-48F9-A567-B21CCE27A13E}">
      <dgm:prSet/>
      <dgm:spPr/>
      <dgm:t>
        <a:bodyPr/>
        <a:lstStyle/>
        <a:p>
          <a:endParaRPr lang="en-US">
            <a:latin typeface="Segoe UI" panose="020B0502040204020203" pitchFamily="34" charset="0"/>
            <a:cs typeface="Segoe UI" panose="020B0502040204020203" pitchFamily="34" charset="0"/>
          </a:endParaRPr>
        </a:p>
      </dgm:t>
    </dgm:pt>
    <dgm:pt modelId="{84E9256F-8B93-415F-B9C8-854B03DE39AC}" type="sibTrans" cxnId="{EA4A8AA3-C101-48F9-A567-B21CCE27A13E}">
      <dgm:prSet/>
      <dgm:spPr/>
      <dgm:t>
        <a:bodyPr/>
        <a:lstStyle/>
        <a:p>
          <a:endParaRPr lang="en-US">
            <a:latin typeface="Segoe UI" panose="020B0502040204020203" pitchFamily="34" charset="0"/>
            <a:cs typeface="Segoe UI" panose="020B0502040204020203" pitchFamily="34" charset="0"/>
          </a:endParaRPr>
        </a:p>
      </dgm:t>
    </dgm:pt>
    <dgm:pt modelId="{3351D676-BE9D-4BC3-BAFD-1976798BE4EE}">
      <dgm:prSet custT="1"/>
      <dgm:spPr/>
      <dgm:t>
        <a:bodyPr/>
        <a:lstStyle/>
        <a:p>
          <a:r>
            <a:rPr lang="en-US" sz="1600" dirty="0">
              <a:latin typeface="Segoe UI" panose="020B0502040204020203" pitchFamily="34" charset="0"/>
              <a:cs typeface="Segoe UI" panose="020B0502040204020203" pitchFamily="34" charset="0"/>
            </a:rPr>
            <a:t>develop an understanding of </a:t>
          </a:r>
          <a:r>
            <a:rPr lang="en-US" sz="1600" b="1" dirty="0">
              <a:latin typeface="Segoe UI" panose="020B0502040204020203" pitchFamily="34" charset="0"/>
              <a:cs typeface="Segoe UI" panose="020B0502040204020203" pitchFamily="34" charset="0"/>
            </a:rPr>
            <a:t>historical contexts</a:t>
          </a:r>
        </a:p>
      </dgm:t>
    </dgm:pt>
    <dgm:pt modelId="{CA7B7313-2C2D-4DC6-A864-FA0949B64450}" type="parTrans" cxnId="{F6553DDC-EE01-447D-B43F-AB195EAF21F0}">
      <dgm:prSet/>
      <dgm:spPr/>
      <dgm:t>
        <a:bodyPr/>
        <a:lstStyle/>
        <a:p>
          <a:endParaRPr lang="en-US">
            <a:latin typeface="Segoe UI" panose="020B0502040204020203" pitchFamily="34" charset="0"/>
            <a:cs typeface="Segoe UI" panose="020B0502040204020203" pitchFamily="34" charset="0"/>
          </a:endParaRPr>
        </a:p>
      </dgm:t>
    </dgm:pt>
    <dgm:pt modelId="{D4723463-D53F-48A4-8E82-4429E6698929}" type="sibTrans" cxnId="{F6553DDC-EE01-447D-B43F-AB195EAF21F0}">
      <dgm:prSet/>
      <dgm:spPr/>
      <dgm:t>
        <a:bodyPr/>
        <a:lstStyle/>
        <a:p>
          <a:endParaRPr lang="en-US">
            <a:latin typeface="Segoe UI" panose="020B0502040204020203" pitchFamily="34" charset="0"/>
            <a:cs typeface="Segoe UI" panose="020B0502040204020203" pitchFamily="34" charset="0"/>
          </a:endParaRPr>
        </a:p>
      </dgm:t>
    </dgm:pt>
    <dgm:pt modelId="{11B5C3FE-6607-4CC3-8B95-86C0BCA2BFFA}">
      <dgm:prSet custT="1"/>
      <dgm:spPr/>
      <dgm:t>
        <a:bodyPr/>
        <a:lstStyle/>
        <a:p>
          <a:r>
            <a:rPr lang="en-US" sz="1600" b="1" dirty="0">
              <a:latin typeface="Segoe UI" panose="020B0502040204020203" pitchFamily="34" charset="0"/>
              <a:cs typeface="Segoe UI" panose="020B0502040204020203" pitchFamily="34" charset="0"/>
            </a:rPr>
            <a:t>engage</a:t>
          </a:r>
          <a:r>
            <a:rPr lang="en-US" sz="1600" dirty="0">
              <a:latin typeface="Segoe UI" panose="020B0502040204020203" pitchFamily="34" charset="0"/>
              <a:cs typeface="Segoe UI" panose="020B0502040204020203" pitchFamily="34" charset="0"/>
            </a:rPr>
            <a:t> students, </a:t>
          </a:r>
        </a:p>
        <a:p>
          <a:r>
            <a:rPr lang="en-US" sz="1600" dirty="0">
              <a:latin typeface="Segoe UI" panose="020B0502040204020203" pitchFamily="34" charset="0"/>
              <a:cs typeface="Segoe UI" panose="020B0502040204020203" pitchFamily="34" charset="0"/>
            </a:rPr>
            <a:t>families, &amp; </a:t>
          </a:r>
        </a:p>
      </dgm:t>
    </dgm:pt>
    <dgm:pt modelId="{21EF3832-01F9-424F-ABC7-E4D7E2E444A3}" type="parTrans" cxnId="{989A8AA3-24F6-4ED7-95C6-1C65AC3BC61C}">
      <dgm:prSet/>
      <dgm:spPr/>
      <dgm:t>
        <a:bodyPr/>
        <a:lstStyle/>
        <a:p>
          <a:endParaRPr lang="en-US">
            <a:latin typeface="Segoe UI" panose="020B0502040204020203" pitchFamily="34" charset="0"/>
            <a:cs typeface="Segoe UI" panose="020B0502040204020203" pitchFamily="34" charset="0"/>
          </a:endParaRPr>
        </a:p>
      </dgm:t>
    </dgm:pt>
    <dgm:pt modelId="{967FF6D5-79E4-41C1-AD55-E49CB2233D82}" type="sibTrans" cxnId="{989A8AA3-24F6-4ED7-95C6-1C65AC3BC61C}">
      <dgm:prSet/>
      <dgm:spPr/>
      <dgm:t>
        <a:bodyPr/>
        <a:lstStyle/>
        <a:p>
          <a:endParaRPr lang="en-US">
            <a:latin typeface="Segoe UI" panose="020B0502040204020203" pitchFamily="34" charset="0"/>
            <a:cs typeface="Segoe UI" panose="020B0502040204020203" pitchFamily="34" charset="0"/>
          </a:endParaRPr>
        </a:p>
      </dgm:t>
    </dgm:pt>
    <dgm:pt modelId="{A1869787-B280-4486-9AE6-BDFF01B76265}">
      <dgm:prSet custT="1"/>
      <dgm:spPr/>
      <dgm:t>
        <a:bodyPr/>
        <a:lstStyle/>
        <a:p>
          <a:r>
            <a:rPr lang="en-US" sz="1600" dirty="0">
              <a:latin typeface="Segoe UI" panose="020B0502040204020203" pitchFamily="34" charset="0"/>
              <a:cs typeface="Segoe UI" panose="020B0502040204020203" pitchFamily="34" charset="0"/>
            </a:rPr>
            <a:t>community representatives</a:t>
          </a:r>
        </a:p>
      </dgm:t>
    </dgm:pt>
    <dgm:pt modelId="{64A102D4-79EB-43C0-BA41-D98DB4DC929F}" type="parTrans" cxnId="{FDD5FD72-8892-4A4D-B12B-A81B91AF00C0}">
      <dgm:prSet/>
      <dgm:spPr/>
      <dgm:t>
        <a:bodyPr/>
        <a:lstStyle/>
        <a:p>
          <a:endParaRPr lang="en-US">
            <a:latin typeface="Segoe UI" panose="020B0502040204020203" pitchFamily="34" charset="0"/>
            <a:cs typeface="Segoe UI" panose="020B0502040204020203" pitchFamily="34" charset="0"/>
          </a:endParaRPr>
        </a:p>
      </dgm:t>
    </dgm:pt>
    <dgm:pt modelId="{105A1E8B-9FD0-432B-94CE-3D308289567F}" type="sibTrans" cxnId="{FDD5FD72-8892-4A4D-B12B-A81B91AF00C0}">
      <dgm:prSet/>
      <dgm:spPr/>
      <dgm:t>
        <a:bodyPr/>
        <a:lstStyle/>
        <a:p>
          <a:endParaRPr lang="en-US">
            <a:latin typeface="Segoe UI" panose="020B0502040204020203" pitchFamily="34" charset="0"/>
            <a:cs typeface="Segoe UI" panose="020B0502040204020203" pitchFamily="34" charset="0"/>
          </a:endParaRPr>
        </a:p>
      </dgm:t>
    </dgm:pt>
    <dgm:pt modelId="{C85B44FB-CFF2-4036-9D88-59B5B4C5E8AD}">
      <dgm:prSet custT="1"/>
      <dgm:spPr/>
      <dgm:t>
        <a:bodyPr/>
        <a:lstStyle/>
        <a:p>
          <a:r>
            <a:rPr lang="en-US" sz="1600" dirty="0">
              <a:latin typeface="Segoe UI" panose="020B0502040204020203" pitchFamily="34" charset="0"/>
              <a:cs typeface="Segoe UI" panose="020B0502040204020203" pitchFamily="34" charset="0"/>
            </a:rPr>
            <a:t>as </a:t>
          </a:r>
          <a:r>
            <a:rPr lang="en-US" sz="1600" b="1" dirty="0">
              <a:latin typeface="Segoe UI" panose="020B0502040204020203" pitchFamily="34" charset="0"/>
              <a:cs typeface="Segoe UI" panose="020B0502040204020203" pitchFamily="34" charset="0"/>
            </a:rPr>
            <a:t>partners in decision-making</a:t>
          </a:r>
        </a:p>
      </dgm:t>
    </dgm:pt>
    <dgm:pt modelId="{76F329FD-7F3D-42F9-AA05-6BD469F3EBED}" type="parTrans" cxnId="{F4067BB6-925F-4424-9DDD-A2DF0ED1E54C}">
      <dgm:prSet/>
      <dgm:spPr/>
      <dgm:t>
        <a:bodyPr/>
        <a:lstStyle/>
        <a:p>
          <a:endParaRPr lang="en-US">
            <a:latin typeface="Segoe UI" panose="020B0502040204020203" pitchFamily="34" charset="0"/>
            <a:cs typeface="Segoe UI" panose="020B0502040204020203" pitchFamily="34" charset="0"/>
          </a:endParaRPr>
        </a:p>
      </dgm:t>
    </dgm:pt>
    <dgm:pt modelId="{7C731A88-CE2D-4C20-A587-32ABA0015E94}" type="sibTrans" cxnId="{F4067BB6-925F-4424-9DDD-A2DF0ED1E54C}">
      <dgm:prSet/>
      <dgm:spPr/>
      <dgm:t>
        <a:bodyPr/>
        <a:lstStyle/>
        <a:p>
          <a:endParaRPr lang="en-US">
            <a:latin typeface="Segoe UI" panose="020B0502040204020203" pitchFamily="34" charset="0"/>
            <a:cs typeface="Segoe UI" panose="020B0502040204020203" pitchFamily="34" charset="0"/>
          </a:endParaRPr>
        </a:p>
      </dgm:t>
    </dgm:pt>
    <dgm:pt modelId="{14E1309F-DE37-41A4-9938-D6170F7EF833}">
      <dgm:prSet/>
      <dgm:spPr/>
      <dgm:t>
        <a:bodyPr/>
        <a:lstStyle/>
        <a:p>
          <a:r>
            <a:rPr lang="en-US" b="1" dirty="0">
              <a:latin typeface="Segoe UI" panose="020B0502040204020203" pitchFamily="34" charset="0"/>
              <a:cs typeface="Segoe UI" panose="020B0502040204020203" pitchFamily="34" charset="0"/>
            </a:rPr>
            <a:t>Examine Disparate Outcomes</a:t>
          </a:r>
        </a:p>
      </dgm:t>
    </dgm:pt>
    <dgm:pt modelId="{6BC03717-32FD-42B2-8C5D-D87C7996B010}" type="parTrans" cxnId="{65F87757-B09E-4F28-B122-D60DC0686763}">
      <dgm:prSet/>
      <dgm:spPr/>
      <dgm:t>
        <a:bodyPr/>
        <a:lstStyle/>
        <a:p>
          <a:endParaRPr lang="en-US">
            <a:latin typeface="Segoe UI" panose="020B0502040204020203" pitchFamily="34" charset="0"/>
            <a:cs typeface="Segoe UI" panose="020B0502040204020203" pitchFamily="34" charset="0"/>
          </a:endParaRPr>
        </a:p>
      </dgm:t>
    </dgm:pt>
    <dgm:pt modelId="{0DC859D6-A714-45C6-8AFB-5CC22AB7885B}" type="sibTrans" cxnId="{65F87757-B09E-4F28-B122-D60DC0686763}">
      <dgm:prSet/>
      <dgm:spPr/>
      <dgm:t>
        <a:bodyPr/>
        <a:lstStyle/>
        <a:p>
          <a:endParaRPr lang="en-US">
            <a:latin typeface="Segoe UI" panose="020B0502040204020203" pitchFamily="34" charset="0"/>
            <a:cs typeface="Segoe UI" panose="020B0502040204020203" pitchFamily="34" charset="0"/>
          </a:endParaRPr>
        </a:p>
      </dgm:t>
    </dgm:pt>
    <dgm:pt modelId="{6EFF8678-6C35-43CC-B3C3-E6DE04377DD3}">
      <dgm:prSet custT="1"/>
      <dgm:spPr/>
      <dgm:t>
        <a:bodyPr/>
        <a:lstStyle/>
        <a:p>
          <a:r>
            <a:rPr lang="en-US" sz="2000" dirty="0">
              <a:latin typeface="Segoe UI" panose="020B0502040204020203" pitchFamily="34" charset="0"/>
              <a:cs typeface="Segoe UI" panose="020B0502040204020203" pitchFamily="34" charset="0"/>
            </a:rPr>
            <a:t>Ensuring educational equity goes </a:t>
          </a:r>
          <a:r>
            <a:rPr lang="en-US" sz="2000" b="1" dirty="0">
              <a:latin typeface="Segoe UI" panose="020B0502040204020203" pitchFamily="34" charset="0"/>
              <a:cs typeface="Segoe UI" panose="020B0502040204020203" pitchFamily="34" charset="0"/>
            </a:rPr>
            <a:t>beyond equality.</a:t>
          </a:r>
          <a:r>
            <a:rPr lang="en-US" sz="2000" dirty="0">
              <a:latin typeface="Segoe UI" panose="020B0502040204020203" pitchFamily="34" charset="0"/>
              <a:cs typeface="Segoe UI" panose="020B0502040204020203" pitchFamily="34" charset="0"/>
            </a:rPr>
            <a:t> </a:t>
          </a:r>
        </a:p>
      </dgm:t>
    </dgm:pt>
    <dgm:pt modelId="{8FE92A1D-AE44-45FA-AC2D-A30DE6457CD1}" type="parTrans" cxnId="{C8687EED-D2A0-417D-90F7-C8FB317B9457}">
      <dgm:prSet/>
      <dgm:spPr/>
      <dgm:t>
        <a:bodyPr/>
        <a:lstStyle/>
        <a:p>
          <a:endParaRPr lang="en-US">
            <a:latin typeface="Segoe UI" panose="020B0502040204020203" pitchFamily="34" charset="0"/>
            <a:cs typeface="Segoe UI" panose="020B0502040204020203" pitchFamily="34" charset="0"/>
          </a:endParaRPr>
        </a:p>
      </dgm:t>
    </dgm:pt>
    <dgm:pt modelId="{AD5BFD51-1144-4E04-81A8-BC03B278DDE4}" type="sibTrans" cxnId="{C8687EED-D2A0-417D-90F7-C8FB317B9457}">
      <dgm:prSet/>
      <dgm:spPr/>
      <dgm:t>
        <a:bodyPr/>
        <a:lstStyle/>
        <a:p>
          <a:endParaRPr lang="en-US">
            <a:latin typeface="Segoe UI" panose="020B0502040204020203" pitchFamily="34" charset="0"/>
            <a:cs typeface="Segoe UI" panose="020B0502040204020203" pitchFamily="34" charset="0"/>
          </a:endParaRPr>
        </a:p>
      </dgm:t>
    </dgm:pt>
    <dgm:pt modelId="{2D61AA6A-EEE5-4F85-A7F2-9DB15E12F4F3}">
      <dgm:prSet/>
      <dgm:spPr/>
      <dgm:t>
        <a:bodyPr/>
        <a:lstStyle/>
        <a:p>
          <a:r>
            <a:rPr lang="en-US" b="1" dirty="0">
              <a:latin typeface="Segoe UI" panose="020B0502040204020203" pitchFamily="34" charset="0"/>
              <a:cs typeface="Segoe UI" panose="020B0502040204020203" pitchFamily="34" charset="0"/>
            </a:rPr>
            <a:t>Beyond Equality</a:t>
          </a:r>
        </a:p>
      </dgm:t>
    </dgm:pt>
    <dgm:pt modelId="{F7B281AA-B25C-4A8F-8850-7FD5AF7DAF2B}" type="parTrans" cxnId="{8B48C5DA-3995-4D9A-9184-3211C1CFE290}">
      <dgm:prSet/>
      <dgm:spPr/>
      <dgm:t>
        <a:bodyPr/>
        <a:lstStyle/>
        <a:p>
          <a:endParaRPr lang="en-US">
            <a:latin typeface="Segoe UI" panose="020B0502040204020203" pitchFamily="34" charset="0"/>
            <a:cs typeface="Segoe UI" panose="020B0502040204020203" pitchFamily="34" charset="0"/>
          </a:endParaRPr>
        </a:p>
      </dgm:t>
    </dgm:pt>
    <dgm:pt modelId="{6DEEC1AC-5EB3-4038-AC3F-11162C59AA7D}" type="sibTrans" cxnId="{8B48C5DA-3995-4D9A-9184-3211C1CFE290}">
      <dgm:prSet/>
      <dgm:spPr/>
      <dgm:t>
        <a:bodyPr/>
        <a:lstStyle/>
        <a:p>
          <a:endParaRPr lang="en-US">
            <a:latin typeface="Segoe UI" panose="020B0502040204020203" pitchFamily="34" charset="0"/>
            <a:cs typeface="Segoe UI" panose="020B0502040204020203" pitchFamily="34" charset="0"/>
          </a:endParaRPr>
        </a:p>
      </dgm:t>
    </dgm:pt>
    <dgm:pt modelId="{E8839E32-C10D-4384-8324-D31992C1E55E}" type="pres">
      <dgm:prSet presAssocID="{C3257931-BFF1-4C97-A202-CBBB880EA1D0}" presName="Name0" presStyleCnt="0">
        <dgm:presLayoutVars>
          <dgm:dir/>
          <dgm:animLvl val="lvl"/>
          <dgm:resizeHandles val="exact"/>
        </dgm:presLayoutVars>
      </dgm:prSet>
      <dgm:spPr/>
    </dgm:pt>
    <dgm:pt modelId="{7A75A226-A04F-4634-ABC7-BE28EE4843D2}" type="pres">
      <dgm:prSet presAssocID="{2D61AA6A-EEE5-4F85-A7F2-9DB15E12F4F3}" presName="composite" presStyleCnt="0"/>
      <dgm:spPr/>
    </dgm:pt>
    <dgm:pt modelId="{5E1F6B41-3E87-427E-B472-777677513EE5}" type="pres">
      <dgm:prSet presAssocID="{2D61AA6A-EEE5-4F85-A7F2-9DB15E12F4F3}" presName="parTx" presStyleLbl="alignNode1" presStyleIdx="0" presStyleCnt="4">
        <dgm:presLayoutVars>
          <dgm:chMax val="0"/>
          <dgm:chPref val="0"/>
          <dgm:bulletEnabled val="1"/>
        </dgm:presLayoutVars>
      </dgm:prSet>
      <dgm:spPr/>
    </dgm:pt>
    <dgm:pt modelId="{14C2E3FC-6717-48FF-8D44-1BDFE9DA06B7}" type="pres">
      <dgm:prSet presAssocID="{2D61AA6A-EEE5-4F85-A7F2-9DB15E12F4F3}" presName="desTx" presStyleLbl="alignAccFollowNode1" presStyleIdx="0" presStyleCnt="4">
        <dgm:presLayoutVars>
          <dgm:bulletEnabled val="1"/>
        </dgm:presLayoutVars>
      </dgm:prSet>
      <dgm:spPr/>
    </dgm:pt>
    <dgm:pt modelId="{30155032-8E09-45C5-8B1E-BAA72F975E57}" type="pres">
      <dgm:prSet presAssocID="{6DEEC1AC-5EB3-4038-AC3F-11162C59AA7D}" presName="space" presStyleCnt="0"/>
      <dgm:spPr/>
    </dgm:pt>
    <dgm:pt modelId="{36E8173B-68EE-4E29-A8C5-4ECB1445067B}" type="pres">
      <dgm:prSet presAssocID="{14E1309F-DE37-41A4-9938-D6170F7EF833}" presName="composite" presStyleCnt="0"/>
      <dgm:spPr/>
    </dgm:pt>
    <dgm:pt modelId="{1339AE9C-7C43-4635-8293-BD79F868821A}" type="pres">
      <dgm:prSet presAssocID="{14E1309F-DE37-41A4-9938-D6170F7EF833}" presName="parTx" presStyleLbl="alignNode1" presStyleIdx="1" presStyleCnt="4">
        <dgm:presLayoutVars>
          <dgm:chMax val="0"/>
          <dgm:chPref val="0"/>
          <dgm:bulletEnabled val="1"/>
        </dgm:presLayoutVars>
      </dgm:prSet>
      <dgm:spPr/>
    </dgm:pt>
    <dgm:pt modelId="{C503465B-6F1A-4093-8AA7-D212C7116523}" type="pres">
      <dgm:prSet presAssocID="{14E1309F-DE37-41A4-9938-D6170F7EF833}" presName="desTx" presStyleLbl="alignAccFollowNode1" presStyleIdx="1" presStyleCnt="4">
        <dgm:presLayoutVars>
          <dgm:bulletEnabled val="1"/>
        </dgm:presLayoutVars>
      </dgm:prSet>
      <dgm:spPr/>
    </dgm:pt>
    <dgm:pt modelId="{AB80C6A7-DFE5-4EC5-93F1-720CAB99F36F}" type="pres">
      <dgm:prSet presAssocID="{0DC859D6-A714-45C6-8AFB-5CC22AB7885B}" presName="space" presStyleCnt="0"/>
      <dgm:spPr/>
    </dgm:pt>
    <dgm:pt modelId="{1271F544-27E6-4E5B-B4B4-CCC8096B1330}" type="pres">
      <dgm:prSet presAssocID="{E6ADE18E-0069-4524-98A7-7E60AB11E9E7}" presName="composite" presStyleCnt="0"/>
      <dgm:spPr/>
    </dgm:pt>
    <dgm:pt modelId="{FDD13CD3-D298-461F-8729-A9518A59D673}" type="pres">
      <dgm:prSet presAssocID="{E6ADE18E-0069-4524-98A7-7E60AB11E9E7}" presName="parTx" presStyleLbl="alignNode1" presStyleIdx="2" presStyleCnt="4">
        <dgm:presLayoutVars>
          <dgm:chMax val="0"/>
          <dgm:chPref val="0"/>
          <dgm:bulletEnabled val="1"/>
        </dgm:presLayoutVars>
      </dgm:prSet>
      <dgm:spPr/>
    </dgm:pt>
    <dgm:pt modelId="{F7E8AD48-18BF-491B-87E2-83FD3C203F5F}" type="pres">
      <dgm:prSet presAssocID="{E6ADE18E-0069-4524-98A7-7E60AB11E9E7}" presName="desTx" presStyleLbl="alignAccFollowNode1" presStyleIdx="2" presStyleCnt="4">
        <dgm:presLayoutVars>
          <dgm:bulletEnabled val="1"/>
        </dgm:presLayoutVars>
      </dgm:prSet>
      <dgm:spPr/>
    </dgm:pt>
    <dgm:pt modelId="{0898DE22-8B79-4638-87F6-1A4193F59E60}" type="pres">
      <dgm:prSet presAssocID="{4D5D1B02-4E4B-4021-A027-CDFABB915971}" presName="space" presStyleCnt="0"/>
      <dgm:spPr/>
    </dgm:pt>
    <dgm:pt modelId="{08D65290-DD23-4DAB-B0D4-BBF246890682}" type="pres">
      <dgm:prSet presAssocID="{22873896-A832-4947-8D38-7188ADC057DF}" presName="composite" presStyleCnt="0"/>
      <dgm:spPr/>
    </dgm:pt>
    <dgm:pt modelId="{FE09C035-1AE8-4BFE-9C14-5C92BDB89DA6}" type="pres">
      <dgm:prSet presAssocID="{22873896-A832-4947-8D38-7188ADC057DF}" presName="parTx" presStyleLbl="alignNode1" presStyleIdx="3" presStyleCnt="4">
        <dgm:presLayoutVars>
          <dgm:chMax val="0"/>
          <dgm:chPref val="0"/>
          <dgm:bulletEnabled val="1"/>
        </dgm:presLayoutVars>
      </dgm:prSet>
      <dgm:spPr/>
    </dgm:pt>
    <dgm:pt modelId="{C786D025-B7FD-4932-B422-81B4E9C83AFA}" type="pres">
      <dgm:prSet presAssocID="{22873896-A832-4947-8D38-7188ADC057DF}" presName="desTx" presStyleLbl="alignAccFollowNode1" presStyleIdx="3" presStyleCnt="4">
        <dgm:presLayoutVars>
          <dgm:bulletEnabled val="1"/>
        </dgm:presLayoutVars>
      </dgm:prSet>
      <dgm:spPr/>
    </dgm:pt>
  </dgm:ptLst>
  <dgm:cxnLst>
    <dgm:cxn modelId="{6DBBCF05-3B84-4E4C-A782-6BCFEF20B739}" srcId="{22873896-A832-4947-8D38-7188ADC057DF}" destId="{AAF51E38-613D-4867-A101-B4F229101922}" srcOrd="0" destOrd="0" parTransId="{31A04598-4BA0-422F-AAAA-9963D8CD7C04}" sibTransId="{2ECECE2F-EBB7-463E-AA7E-5E5D79819360}"/>
    <dgm:cxn modelId="{95A70C06-E64B-4901-829D-1A46CCE7F62C}" type="presOf" srcId="{C3257931-BFF1-4C97-A202-CBBB880EA1D0}" destId="{E8839E32-C10D-4384-8324-D31992C1E55E}" srcOrd="0" destOrd="0" presId="urn:microsoft.com/office/officeart/2005/8/layout/hList1"/>
    <dgm:cxn modelId="{4EBA5116-2629-4EA3-BA49-38605302DFE8}" type="presOf" srcId="{4A827189-C077-47B4-988C-F1BFF299F9D1}" destId="{C503465B-6F1A-4093-8AA7-D212C7116523}" srcOrd="0" destOrd="6" presId="urn:microsoft.com/office/officeart/2005/8/layout/hList1"/>
    <dgm:cxn modelId="{2019CE17-6BEC-42CF-8EC1-52364839D74D}" type="presOf" srcId="{22873896-A832-4947-8D38-7188ADC057DF}" destId="{FE09C035-1AE8-4BFE-9C14-5C92BDB89DA6}" srcOrd="0" destOrd="0" presId="urn:microsoft.com/office/officeart/2005/8/layout/hList1"/>
    <dgm:cxn modelId="{6EEE1C1B-A403-4587-8DCD-2CEB669D0DA3}" type="presOf" srcId="{71D73722-B10F-489C-BF92-FBFD596B8000}" destId="{C503465B-6F1A-4093-8AA7-D212C7116523}" srcOrd="0" destOrd="0" presId="urn:microsoft.com/office/officeart/2005/8/layout/hList1"/>
    <dgm:cxn modelId="{8F9EA121-3B76-4883-908C-FD81C4F4A4DE}" srcId="{71D73722-B10F-489C-BF92-FBFD596B8000}" destId="{1CE3E7C0-99AC-48DA-9913-4E3A9B48BEC4}" srcOrd="4" destOrd="0" parTransId="{948CE44D-BA59-4C27-A0AF-C82122589B62}" sibTransId="{8B8FB394-B7B7-4F26-8DB3-1D354ACC648C}"/>
    <dgm:cxn modelId="{04D75829-A629-4924-9B5F-0BA1D2CCF9F3}" srcId="{71D73722-B10F-489C-BF92-FBFD596B8000}" destId="{C036C551-E139-4BDF-AA6E-D3B0E3902E30}" srcOrd="2" destOrd="0" parTransId="{39566DB3-12C9-4099-960A-4954F484C2C2}" sibTransId="{CC0C80BA-DC5E-469D-A280-1E64E1D93570}"/>
    <dgm:cxn modelId="{43CA422A-2D3A-4826-B615-BB460FE3AF04}" srcId="{E6ADE18E-0069-4524-98A7-7E60AB11E9E7}" destId="{6CCCADA2-04D5-4E27-81FC-3E0A2FDF33CD}" srcOrd="0" destOrd="0" parTransId="{FE9FFD43-731A-4795-B991-2BD881879B48}" sibTransId="{032591EE-5B16-4E29-884C-56DD29850474}"/>
    <dgm:cxn modelId="{37ADA434-1E93-4172-A893-46A41C3351DC}" type="presOf" srcId="{3351D676-BE9D-4BC3-BAFD-1976798BE4EE}" destId="{F7E8AD48-18BF-491B-87E2-83FD3C203F5F}" srcOrd="0" destOrd="1" presId="urn:microsoft.com/office/officeart/2005/8/layout/hList1"/>
    <dgm:cxn modelId="{E90E573B-1006-45F7-A48D-55501C5E1D66}" type="presOf" srcId="{14E1309F-DE37-41A4-9938-D6170F7EF833}" destId="{1339AE9C-7C43-4635-8293-BD79F868821A}" srcOrd="0" destOrd="0" presId="urn:microsoft.com/office/officeart/2005/8/layout/hList1"/>
    <dgm:cxn modelId="{F10CB540-D298-4E34-8B8C-549AF0DD8A7D}" type="presOf" srcId="{A1869787-B280-4486-9AE6-BDFF01B76265}" destId="{F7E8AD48-18BF-491B-87E2-83FD3C203F5F}" srcOrd="0" destOrd="3" presId="urn:microsoft.com/office/officeart/2005/8/layout/hList1"/>
    <dgm:cxn modelId="{A756D85C-8CEC-4A9B-A042-4598999B9054}" type="presOf" srcId="{6CCCADA2-04D5-4E27-81FC-3E0A2FDF33CD}" destId="{F7E8AD48-18BF-491B-87E2-83FD3C203F5F}" srcOrd="0" destOrd="0" presId="urn:microsoft.com/office/officeart/2005/8/layout/hList1"/>
    <dgm:cxn modelId="{FF5F1764-0805-4000-94BA-4E257DD57B14}" srcId="{71D73722-B10F-489C-BF92-FBFD596B8000}" destId="{8EBA79CC-5978-4BC5-8B58-7BC989F44447}" srcOrd="1" destOrd="0" parTransId="{C381FEFC-7306-4108-8C9C-8CEC20E2C08A}" sibTransId="{643FB946-C58D-4E5E-9AE9-212EE59AA886}"/>
    <dgm:cxn modelId="{BA4C7968-BE7D-42E9-814F-CF528899EC18}" srcId="{71D73722-B10F-489C-BF92-FBFD596B8000}" destId="{89D6D5D4-C441-4596-9849-89340C4047AE}" srcOrd="3" destOrd="0" parTransId="{D289B4C8-19B4-45EB-93A4-500014C5078B}" sibTransId="{61DB7EC9-A56B-4874-B2A3-7BCD4D907891}"/>
    <dgm:cxn modelId="{4E061D49-776B-4524-A6E7-81CF77E42152}" type="presOf" srcId="{C85B44FB-CFF2-4036-9D88-59B5B4C5E8AD}" destId="{F7E8AD48-18BF-491B-87E2-83FD3C203F5F}" srcOrd="0" destOrd="4" presId="urn:microsoft.com/office/officeart/2005/8/layout/hList1"/>
    <dgm:cxn modelId="{FA59456D-4F14-4AEE-9B69-C0557B6F7430}" type="presOf" srcId="{11B5C3FE-6607-4CC3-8B95-86C0BCA2BFFA}" destId="{F7E8AD48-18BF-491B-87E2-83FD3C203F5F}" srcOrd="0" destOrd="2" presId="urn:microsoft.com/office/officeart/2005/8/layout/hList1"/>
    <dgm:cxn modelId="{A1D22271-725F-48BB-99E4-2D6D908A2A00}" srcId="{71D73722-B10F-489C-BF92-FBFD596B8000}" destId="{5D88EB54-7B0E-4BF4-95E8-A3B4C0D8B5A4}" srcOrd="0" destOrd="0" parTransId="{143DED96-0DBC-40AB-ACD6-9020092BE4B7}" sibTransId="{F8C1E729-1568-4B0D-B2E8-2BCAA86FA66E}"/>
    <dgm:cxn modelId="{FDD5FD72-8892-4A4D-B12B-A81B91AF00C0}" srcId="{6CCCADA2-04D5-4E27-81FC-3E0A2FDF33CD}" destId="{A1869787-B280-4486-9AE6-BDFF01B76265}" srcOrd="2" destOrd="0" parTransId="{64A102D4-79EB-43C0-BA41-D98DB4DC929F}" sibTransId="{105A1E8B-9FD0-432B-94CE-3D308289567F}"/>
    <dgm:cxn modelId="{05060574-94DE-4B46-96B4-310B2513493E}" type="presOf" srcId="{2D61AA6A-EEE5-4F85-A7F2-9DB15E12F4F3}" destId="{5E1F6B41-3E87-427E-B472-777677513EE5}" srcOrd="0" destOrd="0" presId="urn:microsoft.com/office/officeart/2005/8/layout/hList1"/>
    <dgm:cxn modelId="{65F87757-B09E-4F28-B122-D60DC0686763}" srcId="{C3257931-BFF1-4C97-A202-CBBB880EA1D0}" destId="{14E1309F-DE37-41A4-9938-D6170F7EF833}" srcOrd="1" destOrd="0" parTransId="{6BC03717-32FD-42B2-8C5D-D87C7996B010}" sibTransId="{0DC859D6-A714-45C6-8AFB-5CC22AB7885B}"/>
    <dgm:cxn modelId="{DCA32887-91CF-49AB-802E-D6D54F91596E}" type="presOf" srcId="{89D6D5D4-C441-4596-9849-89340C4047AE}" destId="{C503465B-6F1A-4093-8AA7-D212C7116523}" srcOrd="0" destOrd="4" presId="urn:microsoft.com/office/officeart/2005/8/layout/hList1"/>
    <dgm:cxn modelId="{1097C496-3D94-4275-B11A-90B557F2EB45}" type="presOf" srcId="{8EBA79CC-5978-4BC5-8B58-7BC989F44447}" destId="{C503465B-6F1A-4093-8AA7-D212C7116523}" srcOrd="0" destOrd="2" presId="urn:microsoft.com/office/officeart/2005/8/layout/hList1"/>
    <dgm:cxn modelId="{788F8597-79A5-48ED-B099-B0D3105F3B91}" type="presOf" srcId="{C036C551-E139-4BDF-AA6E-D3B0E3902E30}" destId="{C503465B-6F1A-4093-8AA7-D212C7116523}" srcOrd="0" destOrd="3" presId="urn:microsoft.com/office/officeart/2005/8/layout/hList1"/>
    <dgm:cxn modelId="{186BA8A2-6623-4993-8097-6E104AFD09D9}" type="presOf" srcId="{6EFF8678-6C35-43CC-B3C3-E6DE04377DD3}" destId="{14C2E3FC-6717-48FF-8D44-1BDFE9DA06B7}" srcOrd="0" destOrd="0" presId="urn:microsoft.com/office/officeart/2005/8/layout/hList1"/>
    <dgm:cxn modelId="{EA4A8AA3-C101-48F9-A567-B21CCE27A13E}" srcId="{71D73722-B10F-489C-BF92-FBFD596B8000}" destId="{4A827189-C077-47B4-988C-F1BFF299F9D1}" srcOrd="5" destOrd="0" parTransId="{4A30A106-B9CE-4D10-825F-FE170E4F8F39}" sibTransId="{84E9256F-8B93-415F-B9C8-854B03DE39AC}"/>
    <dgm:cxn modelId="{989A8AA3-24F6-4ED7-95C6-1C65AC3BC61C}" srcId="{6CCCADA2-04D5-4E27-81FC-3E0A2FDF33CD}" destId="{11B5C3FE-6607-4CC3-8B95-86C0BCA2BFFA}" srcOrd="1" destOrd="0" parTransId="{21EF3832-01F9-424F-ABC7-E4D7E2E444A3}" sibTransId="{967FF6D5-79E4-41C1-AD55-E49CB2233D82}"/>
    <dgm:cxn modelId="{8CB444A9-8236-4525-A4BF-B499FF2CA651}" type="presOf" srcId="{1CE3E7C0-99AC-48DA-9913-4E3A9B48BEC4}" destId="{C503465B-6F1A-4093-8AA7-D212C7116523}" srcOrd="0" destOrd="5" presId="urn:microsoft.com/office/officeart/2005/8/layout/hList1"/>
    <dgm:cxn modelId="{F4067BB6-925F-4424-9DDD-A2DF0ED1E54C}" srcId="{E6ADE18E-0069-4524-98A7-7E60AB11E9E7}" destId="{C85B44FB-CFF2-4036-9D88-59B5B4C5E8AD}" srcOrd="1" destOrd="0" parTransId="{76F329FD-7F3D-42F9-AA05-6BD469F3EBED}" sibTransId="{7C731A88-CE2D-4C20-A587-32ABA0015E94}"/>
    <dgm:cxn modelId="{CD8AB3B8-8A10-45AC-A91E-EFB81D04E737}" srcId="{14E1309F-DE37-41A4-9938-D6170F7EF833}" destId="{71D73722-B10F-489C-BF92-FBFD596B8000}" srcOrd="0" destOrd="0" parTransId="{1A4486AE-4349-4FD9-87C4-D4BFFA4C6F1B}" sibTransId="{4538E8AE-F952-4D54-97DD-ED3F1B58F7F8}"/>
    <dgm:cxn modelId="{1E0D64C6-EEDD-4154-9C30-A0D29CB5EB19}" srcId="{C3257931-BFF1-4C97-A202-CBBB880EA1D0}" destId="{E6ADE18E-0069-4524-98A7-7E60AB11E9E7}" srcOrd="2" destOrd="0" parTransId="{2C287E7C-2934-47E8-95FF-18F79F711B4C}" sibTransId="{4D5D1B02-4E4B-4021-A027-CDFABB915971}"/>
    <dgm:cxn modelId="{3CF14ECE-40D0-4566-BC73-BEA21653AE47}" type="presOf" srcId="{AAF51E38-613D-4867-A101-B4F229101922}" destId="{C786D025-B7FD-4932-B422-81B4E9C83AFA}" srcOrd="0" destOrd="0" presId="urn:microsoft.com/office/officeart/2005/8/layout/hList1"/>
    <dgm:cxn modelId="{ABE707D0-7A30-405B-8F7F-4753275C0318}" type="presOf" srcId="{E6ADE18E-0069-4524-98A7-7E60AB11E9E7}" destId="{FDD13CD3-D298-461F-8729-A9518A59D673}" srcOrd="0" destOrd="0" presId="urn:microsoft.com/office/officeart/2005/8/layout/hList1"/>
    <dgm:cxn modelId="{8ABDC3D3-C628-4058-A463-8541BBA717E2}" type="presOf" srcId="{5D88EB54-7B0E-4BF4-95E8-A3B4C0D8B5A4}" destId="{C503465B-6F1A-4093-8AA7-D212C7116523}" srcOrd="0" destOrd="1" presId="urn:microsoft.com/office/officeart/2005/8/layout/hList1"/>
    <dgm:cxn modelId="{8B48C5DA-3995-4D9A-9184-3211C1CFE290}" srcId="{C3257931-BFF1-4C97-A202-CBBB880EA1D0}" destId="{2D61AA6A-EEE5-4F85-A7F2-9DB15E12F4F3}" srcOrd="0" destOrd="0" parTransId="{F7B281AA-B25C-4A8F-8850-7FD5AF7DAF2B}" sibTransId="{6DEEC1AC-5EB3-4038-AC3F-11162C59AA7D}"/>
    <dgm:cxn modelId="{F6553DDC-EE01-447D-B43F-AB195EAF21F0}" srcId="{6CCCADA2-04D5-4E27-81FC-3E0A2FDF33CD}" destId="{3351D676-BE9D-4BC3-BAFD-1976798BE4EE}" srcOrd="0" destOrd="0" parTransId="{CA7B7313-2C2D-4DC6-A864-FA0949B64450}" sibTransId="{D4723463-D53F-48A4-8E82-4429E6698929}"/>
    <dgm:cxn modelId="{EC2AD3DD-CC9E-4AA0-8BA8-F768FBECEC9B}" srcId="{C3257931-BFF1-4C97-A202-CBBB880EA1D0}" destId="{22873896-A832-4947-8D38-7188ADC057DF}" srcOrd="3" destOrd="0" parTransId="{18FA0005-5E50-4F23-A680-A254A67FF91D}" sibTransId="{A03FE29A-957A-47C0-9259-4C4D5EC54C60}"/>
    <dgm:cxn modelId="{C8687EED-D2A0-417D-90F7-C8FB317B9457}" srcId="{2D61AA6A-EEE5-4F85-A7F2-9DB15E12F4F3}" destId="{6EFF8678-6C35-43CC-B3C3-E6DE04377DD3}" srcOrd="0" destOrd="0" parTransId="{8FE92A1D-AE44-45FA-AC2D-A30DE6457CD1}" sibTransId="{AD5BFD51-1144-4E04-81A8-BC03B278DDE4}"/>
    <dgm:cxn modelId="{92CE58CA-439C-473A-9FAE-583F2B2F049A}" type="presParOf" srcId="{E8839E32-C10D-4384-8324-D31992C1E55E}" destId="{7A75A226-A04F-4634-ABC7-BE28EE4843D2}" srcOrd="0" destOrd="0" presId="urn:microsoft.com/office/officeart/2005/8/layout/hList1"/>
    <dgm:cxn modelId="{BF492C2D-E103-4804-A38F-6F32A4744CE0}" type="presParOf" srcId="{7A75A226-A04F-4634-ABC7-BE28EE4843D2}" destId="{5E1F6B41-3E87-427E-B472-777677513EE5}" srcOrd="0" destOrd="0" presId="urn:microsoft.com/office/officeart/2005/8/layout/hList1"/>
    <dgm:cxn modelId="{63331531-9909-420C-99BB-1428D9D07438}" type="presParOf" srcId="{7A75A226-A04F-4634-ABC7-BE28EE4843D2}" destId="{14C2E3FC-6717-48FF-8D44-1BDFE9DA06B7}" srcOrd="1" destOrd="0" presId="urn:microsoft.com/office/officeart/2005/8/layout/hList1"/>
    <dgm:cxn modelId="{F419D4E0-4689-4355-9074-68C062C28035}" type="presParOf" srcId="{E8839E32-C10D-4384-8324-D31992C1E55E}" destId="{30155032-8E09-45C5-8B1E-BAA72F975E57}" srcOrd="1" destOrd="0" presId="urn:microsoft.com/office/officeart/2005/8/layout/hList1"/>
    <dgm:cxn modelId="{5B746D52-C52F-44C7-8A65-3F2A0F9E43E5}" type="presParOf" srcId="{E8839E32-C10D-4384-8324-D31992C1E55E}" destId="{36E8173B-68EE-4E29-A8C5-4ECB1445067B}" srcOrd="2" destOrd="0" presId="urn:microsoft.com/office/officeart/2005/8/layout/hList1"/>
    <dgm:cxn modelId="{B6D76C0E-EA71-4A3D-8499-3F6FCB663740}" type="presParOf" srcId="{36E8173B-68EE-4E29-A8C5-4ECB1445067B}" destId="{1339AE9C-7C43-4635-8293-BD79F868821A}" srcOrd="0" destOrd="0" presId="urn:microsoft.com/office/officeart/2005/8/layout/hList1"/>
    <dgm:cxn modelId="{98AE9153-753D-4296-97DE-82961C3FF31B}" type="presParOf" srcId="{36E8173B-68EE-4E29-A8C5-4ECB1445067B}" destId="{C503465B-6F1A-4093-8AA7-D212C7116523}" srcOrd="1" destOrd="0" presId="urn:microsoft.com/office/officeart/2005/8/layout/hList1"/>
    <dgm:cxn modelId="{FFC786CC-3F4E-485D-830E-E7B50057328D}" type="presParOf" srcId="{E8839E32-C10D-4384-8324-D31992C1E55E}" destId="{AB80C6A7-DFE5-4EC5-93F1-720CAB99F36F}" srcOrd="3" destOrd="0" presId="urn:microsoft.com/office/officeart/2005/8/layout/hList1"/>
    <dgm:cxn modelId="{6974786E-E2B2-4FDE-B100-2127B23A1B4E}" type="presParOf" srcId="{E8839E32-C10D-4384-8324-D31992C1E55E}" destId="{1271F544-27E6-4E5B-B4B4-CCC8096B1330}" srcOrd="4" destOrd="0" presId="urn:microsoft.com/office/officeart/2005/8/layout/hList1"/>
    <dgm:cxn modelId="{9089BCEA-A0CB-4D3C-A5AD-8B1D0114C6AA}" type="presParOf" srcId="{1271F544-27E6-4E5B-B4B4-CCC8096B1330}" destId="{FDD13CD3-D298-461F-8729-A9518A59D673}" srcOrd="0" destOrd="0" presId="urn:microsoft.com/office/officeart/2005/8/layout/hList1"/>
    <dgm:cxn modelId="{F6865F5A-88C6-4EF4-AB9A-62BC812AEE19}" type="presParOf" srcId="{1271F544-27E6-4E5B-B4B4-CCC8096B1330}" destId="{F7E8AD48-18BF-491B-87E2-83FD3C203F5F}" srcOrd="1" destOrd="0" presId="urn:microsoft.com/office/officeart/2005/8/layout/hList1"/>
    <dgm:cxn modelId="{4FB602F6-7939-41C7-8AB5-D672359DB60B}" type="presParOf" srcId="{E8839E32-C10D-4384-8324-D31992C1E55E}" destId="{0898DE22-8B79-4638-87F6-1A4193F59E60}" srcOrd="5" destOrd="0" presId="urn:microsoft.com/office/officeart/2005/8/layout/hList1"/>
    <dgm:cxn modelId="{F56010D5-ADB8-47A4-ACD6-D2E6309DC771}" type="presParOf" srcId="{E8839E32-C10D-4384-8324-D31992C1E55E}" destId="{08D65290-DD23-4DAB-B0D4-BBF246890682}" srcOrd="6" destOrd="0" presId="urn:microsoft.com/office/officeart/2005/8/layout/hList1"/>
    <dgm:cxn modelId="{27BD9E7F-D11D-454E-8BBA-C08F26453AAB}" type="presParOf" srcId="{08D65290-DD23-4DAB-B0D4-BBF246890682}" destId="{FE09C035-1AE8-4BFE-9C14-5C92BDB89DA6}" srcOrd="0" destOrd="0" presId="urn:microsoft.com/office/officeart/2005/8/layout/hList1"/>
    <dgm:cxn modelId="{6D49CBE1-28A4-4E48-87F9-54E830F35329}" type="presParOf" srcId="{08D65290-DD23-4DAB-B0D4-BBF246890682}" destId="{C786D025-B7FD-4932-B422-81B4E9C83AF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3C503-CA2E-4E97-B5AA-ACB793A37858}" type="doc">
      <dgm:prSet loTypeId="urn:microsoft.com/office/officeart/2005/8/layout/hList7" loCatId="process" qsTypeId="urn:microsoft.com/office/officeart/2005/8/quickstyle/simple1" qsCatId="simple" csTypeId="urn:microsoft.com/office/officeart/2005/8/colors/colorful1" csCatId="colorful" phldr="1"/>
      <dgm:spPr/>
    </dgm:pt>
    <dgm:pt modelId="{83E012DF-C01F-494F-8C35-84086FE6BC1E}">
      <dgm:prSet phldrT="[Text]" custT="1"/>
      <dgm:spPr/>
      <dgm:t>
        <a:bodyPr/>
        <a:lstStyle/>
        <a:p>
          <a:r>
            <a:rPr lang="en-US" sz="2000" dirty="0">
              <a:latin typeface="Segoe UI" panose="020B0502040204020203" pitchFamily="34" charset="0"/>
              <a:cs typeface="Segoe UI" panose="020B0502040204020203" pitchFamily="34" charset="0"/>
            </a:rPr>
            <a:t>Graduation: A Team Effort (GATE) is a </a:t>
          </a:r>
          <a:r>
            <a:rPr lang="en-US" sz="2000" b="1" dirty="0">
              <a:latin typeface="Segoe UI" panose="020B0502040204020203" pitchFamily="34" charset="0"/>
              <a:cs typeface="Segoe UI" panose="020B0502040204020203" pitchFamily="34" charset="0"/>
            </a:rPr>
            <a:t>collective impact initiative</a:t>
          </a:r>
          <a:r>
            <a:rPr lang="en-US" sz="2000" dirty="0">
              <a:latin typeface="Segoe UI" panose="020B0502040204020203" pitchFamily="34" charset="0"/>
              <a:cs typeface="Segoe UI" panose="020B0502040204020203" pitchFamily="34" charset="0"/>
            </a:rPr>
            <a:t> to support youth to graduate from high school prepared for life.</a:t>
          </a:r>
        </a:p>
      </dgm:t>
    </dgm:pt>
    <dgm:pt modelId="{434E3846-BB0F-4BE3-93F7-CC1A02F5994B}" type="parTrans" cxnId="{0850C26E-10DD-4BB3-8B1C-C83C2A851FB1}">
      <dgm:prSet/>
      <dgm:spPr/>
      <dgm:t>
        <a:bodyPr/>
        <a:lstStyle/>
        <a:p>
          <a:endParaRPr lang="en-US" sz="2000">
            <a:latin typeface="Segoe UI" panose="020B0502040204020203" pitchFamily="34" charset="0"/>
            <a:cs typeface="Segoe UI" panose="020B0502040204020203" pitchFamily="34" charset="0"/>
          </a:endParaRPr>
        </a:p>
      </dgm:t>
    </dgm:pt>
    <dgm:pt modelId="{8330B2B8-84B4-4FE6-B2F9-347A05F12455}" type="sibTrans" cxnId="{0850C26E-10DD-4BB3-8B1C-C83C2A851FB1}">
      <dgm:prSet/>
      <dgm:spPr/>
      <dgm:t>
        <a:bodyPr/>
        <a:lstStyle/>
        <a:p>
          <a:endParaRPr lang="en-US" sz="2000">
            <a:latin typeface="Segoe UI" panose="020B0502040204020203" pitchFamily="34" charset="0"/>
            <a:cs typeface="Segoe UI" panose="020B0502040204020203" pitchFamily="34" charset="0"/>
          </a:endParaRPr>
        </a:p>
      </dgm:t>
    </dgm:pt>
    <dgm:pt modelId="{9E38D488-1EE5-42E9-A40A-2CE30B8C7D42}">
      <dgm:prSet custT="1"/>
      <dgm:spPr/>
      <dgm:t>
        <a:bodyPr/>
        <a:lstStyle/>
        <a:p>
          <a:r>
            <a:rPr lang="en-US" sz="2000" dirty="0">
              <a:latin typeface="Segoe UI" panose="020B0502040204020203" pitchFamily="34" charset="0"/>
              <a:cs typeface="Segoe UI" panose="020B0502040204020203" pitchFamily="34" charset="0"/>
            </a:rPr>
            <a:t>GATE Advisory </a:t>
          </a:r>
          <a:r>
            <a:rPr lang="en-US" sz="2000" b="1" dirty="0">
              <a:latin typeface="Segoe UI" panose="020B0502040204020203" pitchFamily="34" charset="0"/>
              <a:cs typeface="Segoe UI" panose="020B0502040204020203" pitchFamily="34" charset="0"/>
            </a:rPr>
            <a:t>participants</a:t>
          </a:r>
          <a:r>
            <a:rPr lang="en-US" sz="2000" dirty="0">
              <a:latin typeface="Segoe UI" panose="020B0502040204020203" pitchFamily="34" charset="0"/>
              <a:cs typeface="Segoe UI" panose="020B0502040204020203" pitchFamily="34" charset="0"/>
            </a:rPr>
            <a:t> include: policy leaders, and representatives from state agencies and statewide youth and family serving organizations. </a:t>
          </a:r>
        </a:p>
      </dgm:t>
    </dgm:pt>
    <dgm:pt modelId="{4DD31BA7-00DF-48FA-B62D-F5BE761933FF}" type="parTrans" cxnId="{EB028238-9C12-4BD7-890F-6C463B1EBE56}">
      <dgm:prSet/>
      <dgm:spPr/>
      <dgm:t>
        <a:bodyPr/>
        <a:lstStyle/>
        <a:p>
          <a:endParaRPr lang="en-US" sz="2000">
            <a:latin typeface="Segoe UI" panose="020B0502040204020203" pitchFamily="34" charset="0"/>
            <a:cs typeface="Segoe UI" panose="020B0502040204020203" pitchFamily="34" charset="0"/>
          </a:endParaRPr>
        </a:p>
      </dgm:t>
    </dgm:pt>
    <dgm:pt modelId="{9BD8B173-D514-41E7-A682-6C65F5BEBFEE}" type="sibTrans" cxnId="{EB028238-9C12-4BD7-890F-6C463B1EBE56}">
      <dgm:prSet/>
      <dgm:spPr/>
      <dgm:t>
        <a:bodyPr/>
        <a:lstStyle/>
        <a:p>
          <a:endParaRPr lang="en-US" sz="2000">
            <a:latin typeface="Segoe UI" panose="020B0502040204020203" pitchFamily="34" charset="0"/>
            <a:cs typeface="Segoe UI" panose="020B0502040204020203" pitchFamily="34" charset="0"/>
          </a:endParaRPr>
        </a:p>
      </dgm:t>
    </dgm:pt>
    <dgm:pt modelId="{9D0119D5-9380-4035-8319-4C1F20CC36D7}">
      <dgm:prSet custT="1"/>
      <dgm:spPr/>
      <dgm:t>
        <a:bodyPr/>
        <a:lstStyle/>
        <a:p>
          <a:r>
            <a:rPr lang="en-US" sz="2000" dirty="0">
              <a:latin typeface="Segoe UI" panose="020B0502040204020203" pitchFamily="34" charset="0"/>
              <a:cs typeface="Segoe UI" panose="020B0502040204020203" pitchFamily="34" charset="0"/>
            </a:rPr>
            <a:t>GATE Advisory provides a </a:t>
          </a:r>
          <a:r>
            <a:rPr lang="en-US" sz="2000" b="1" dirty="0">
              <a:latin typeface="Segoe UI" panose="020B0502040204020203" pitchFamily="34" charset="0"/>
              <a:cs typeface="Segoe UI" panose="020B0502040204020203" pitchFamily="34" charset="0"/>
            </a:rPr>
            <a:t>forum</a:t>
          </a:r>
          <a:r>
            <a:rPr lang="en-US" sz="2000" dirty="0">
              <a:latin typeface="Segoe UI" panose="020B0502040204020203" pitchFamily="34" charset="0"/>
              <a:cs typeface="Segoe UI" panose="020B0502040204020203" pitchFamily="34" charset="0"/>
            </a:rPr>
            <a:t> to discuss cradle to career issues, and formulate </a:t>
          </a:r>
          <a:r>
            <a:rPr lang="en-US" sz="2000" b="1" dirty="0">
              <a:latin typeface="Segoe UI" panose="020B0502040204020203" pitchFamily="34" charset="0"/>
              <a:cs typeface="Segoe UI" panose="020B0502040204020203" pitchFamily="34" charset="0"/>
            </a:rPr>
            <a:t>recommendations for action</a:t>
          </a:r>
          <a:r>
            <a:rPr lang="en-US" sz="2000" dirty="0">
              <a:latin typeface="Segoe UI" panose="020B0502040204020203" pitchFamily="34" charset="0"/>
              <a:cs typeface="Segoe UI" panose="020B0502040204020203" pitchFamily="34" charset="0"/>
            </a:rPr>
            <a:t>.</a:t>
          </a:r>
        </a:p>
      </dgm:t>
    </dgm:pt>
    <dgm:pt modelId="{7C055697-119E-4443-BA34-D7C8FA193BE4}" type="parTrans" cxnId="{FA513262-B068-4464-8627-2E3B7DC3123B}">
      <dgm:prSet/>
      <dgm:spPr/>
      <dgm:t>
        <a:bodyPr/>
        <a:lstStyle/>
        <a:p>
          <a:endParaRPr lang="en-US" sz="2000">
            <a:latin typeface="Segoe UI" panose="020B0502040204020203" pitchFamily="34" charset="0"/>
            <a:cs typeface="Segoe UI" panose="020B0502040204020203" pitchFamily="34" charset="0"/>
          </a:endParaRPr>
        </a:p>
      </dgm:t>
    </dgm:pt>
    <dgm:pt modelId="{0E740F20-76E4-4BB0-A85F-2F007C27324F}" type="sibTrans" cxnId="{FA513262-B068-4464-8627-2E3B7DC3123B}">
      <dgm:prSet/>
      <dgm:spPr/>
      <dgm:t>
        <a:bodyPr/>
        <a:lstStyle/>
        <a:p>
          <a:endParaRPr lang="en-US" sz="2000">
            <a:latin typeface="Segoe UI" panose="020B0502040204020203" pitchFamily="34" charset="0"/>
            <a:cs typeface="Segoe UI" panose="020B0502040204020203" pitchFamily="34" charset="0"/>
          </a:endParaRPr>
        </a:p>
      </dgm:t>
    </dgm:pt>
    <dgm:pt modelId="{25E35C75-24D2-4B5B-BB53-23D179B91B80}" type="pres">
      <dgm:prSet presAssocID="{C3C3C503-CA2E-4E97-B5AA-ACB793A37858}" presName="Name0" presStyleCnt="0">
        <dgm:presLayoutVars>
          <dgm:dir/>
          <dgm:resizeHandles val="exact"/>
        </dgm:presLayoutVars>
      </dgm:prSet>
      <dgm:spPr/>
    </dgm:pt>
    <dgm:pt modelId="{C8DC580D-724F-4721-90A9-B15E4E957740}" type="pres">
      <dgm:prSet presAssocID="{C3C3C503-CA2E-4E97-B5AA-ACB793A37858}" presName="fgShape" presStyleLbl="fgShp" presStyleIdx="0" presStyleCnt="1"/>
      <dgm:spPr>
        <a:noFill/>
        <a:ln>
          <a:noFill/>
        </a:ln>
      </dgm:spPr>
    </dgm:pt>
    <dgm:pt modelId="{0002FD3E-A117-47B8-A65C-0AB6A5C859D8}" type="pres">
      <dgm:prSet presAssocID="{C3C3C503-CA2E-4E97-B5AA-ACB793A37858}" presName="linComp" presStyleCnt="0"/>
      <dgm:spPr/>
    </dgm:pt>
    <dgm:pt modelId="{BF01251A-EA05-4549-8969-4117832B5F0C}" type="pres">
      <dgm:prSet presAssocID="{83E012DF-C01F-494F-8C35-84086FE6BC1E}" presName="compNode" presStyleCnt="0"/>
      <dgm:spPr/>
    </dgm:pt>
    <dgm:pt modelId="{272D03B0-10BD-4B24-ACBE-69015E3DB520}" type="pres">
      <dgm:prSet presAssocID="{83E012DF-C01F-494F-8C35-84086FE6BC1E}" presName="bkgdShape" presStyleLbl="node1" presStyleIdx="0" presStyleCnt="3"/>
      <dgm:spPr/>
    </dgm:pt>
    <dgm:pt modelId="{6E492DE0-E32A-4CC1-A276-EE9262BA2217}" type="pres">
      <dgm:prSet presAssocID="{83E012DF-C01F-494F-8C35-84086FE6BC1E}" presName="nodeTx" presStyleLbl="node1" presStyleIdx="0" presStyleCnt="3">
        <dgm:presLayoutVars>
          <dgm:bulletEnabled val="1"/>
        </dgm:presLayoutVars>
      </dgm:prSet>
      <dgm:spPr/>
    </dgm:pt>
    <dgm:pt modelId="{41626E0B-5729-4B12-BCBA-A32E102CB7F1}" type="pres">
      <dgm:prSet presAssocID="{83E012DF-C01F-494F-8C35-84086FE6BC1E}" presName="invisiNode" presStyleLbl="node1" presStyleIdx="0" presStyleCnt="3"/>
      <dgm:spPr/>
    </dgm:pt>
    <dgm:pt modelId="{38D06FFC-18AC-4872-9418-41ED8B783BF8}" type="pres">
      <dgm:prSet presAssocID="{83E012DF-C01F-494F-8C35-84086FE6BC1E}" presName="imagNode" presStyleLbl="fgImgPlace1" presStyleIdx="0" presStyleCnt="3"/>
      <dgm:spPr>
        <a:blipFill rotWithShape="1">
          <a:blip xmlns:r="http://schemas.openxmlformats.org/officeDocument/2006/relationships" r:embed="rId1">
            <a:duotone>
              <a:schemeClr val="accent2">
                <a:shade val="45000"/>
                <a:satMod val="135000"/>
              </a:schemeClr>
              <a:prstClr val="white"/>
            </a:duotone>
          </a:blip>
          <a:stretch>
            <a:fillRect/>
          </a:stretch>
        </a:blipFill>
      </dgm:spPr>
    </dgm:pt>
    <dgm:pt modelId="{42576D05-C129-4F6F-BFE9-E41FADA0E93D}" type="pres">
      <dgm:prSet presAssocID="{8330B2B8-84B4-4FE6-B2F9-347A05F12455}" presName="sibTrans" presStyleLbl="sibTrans2D1" presStyleIdx="0" presStyleCnt="0"/>
      <dgm:spPr/>
    </dgm:pt>
    <dgm:pt modelId="{9A42F97C-C844-4C6D-A891-A3259981522C}" type="pres">
      <dgm:prSet presAssocID="{9E38D488-1EE5-42E9-A40A-2CE30B8C7D42}" presName="compNode" presStyleCnt="0"/>
      <dgm:spPr/>
    </dgm:pt>
    <dgm:pt modelId="{82D621F0-37F7-4BE8-887F-8737E4C9F82E}" type="pres">
      <dgm:prSet presAssocID="{9E38D488-1EE5-42E9-A40A-2CE30B8C7D42}" presName="bkgdShape" presStyleLbl="node1" presStyleIdx="1" presStyleCnt="3"/>
      <dgm:spPr/>
    </dgm:pt>
    <dgm:pt modelId="{BBB0421D-7867-4090-928F-F4D31C62CE6D}" type="pres">
      <dgm:prSet presAssocID="{9E38D488-1EE5-42E9-A40A-2CE30B8C7D42}" presName="nodeTx" presStyleLbl="node1" presStyleIdx="1" presStyleCnt="3">
        <dgm:presLayoutVars>
          <dgm:bulletEnabled val="1"/>
        </dgm:presLayoutVars>
      </dgm:prSet>
      <dgm:spPr/>
    </dgm:pt>
    <dgm:pt modelId="{C0930F0B-4F27-4CDF-9AAB-EB9257ED9561}" type="pres">
      <dgm:prSet presAssocID="{9E38D488-1EE5-42E9-A40A-2CE30B8C7D42}" presName="invisiNode" presStyleLbl="node1" presStyleIdx="1" presStyleCnt="3"/>
      <dgm:spPr/>
    </dgm:pt>
    <dgm:pt modelId="{7362D7D2-6658-4B51-BDB0-BEBD0417B44B}" type="pres">
      <dgm:prSet presAssocID="{9E38D488-1EE5-42E9-A40A-2CE30B8C7D42}" presName="imagNode" presStyleLbl="fgImgPlace1" presStyleIdx="1" presStyleCnt="3"/>
      <dgm:spPr>
        <a:blipFill rotWithShape="1">
          <a:blip xmlns:r="http://schemas.openxmlformats.org/officeDocument/2006/relationships" r:embed="rId2">
            <a:duotone>
              <a:schemeClr val="accent3">
                <a:shade val="45000"/>
                <a:satMod val="135000"/>
              </a:schemeClr>
              <a:prstClr val="white"/>
            </a:duotone>
          </a:blip>
          <a:stretch>
            <a:fillRect/>
          </a:stretch>
        </a:blipFill>
      </dgm:spPr>
    </dgm:pt>
    <dgm:pt modelId="{E228D598-2C84-450F-AD75-3D0765FCCE42}" type="pres">
      <dgm:prSet presAssocID="{9BD8B173-D514-41E7-A682-6C65F5BEBFEE}" presName="sibTrans" presStyleLbl="sibTrans2D1" presStyleIdx="0" presStyleCnt="0"/>
      <dgm:spPr/>
    </dgm:pt>
    <dgm:pt modelId="{3FC47971-62B4-4510-9714-F250F00C55BD}" type="pres">
      <dgm:prSet presAssocID="{9D0119D5-9380-4035-8319-4C1F20CC36D7}" presName="compNode" presStyleCnt="0"/>
      <dgm:spPr/>
    </dgm:pt>
    <dgm:pt modelId="{82F0BC38-53B2-450A-A669-5AE9B7DAB95F}" type="pres">
      <dgm:prSet presAssocID="{9D0119D5-9380-4035-8319-4C1F20CC36D7}" presName="bkgdShape" presStyleLbl="node1" presStyleIdx="2" presStyleCnt="3"/>
      <dgm:spPr/>
    </dgm:pt>
    <dgm:pt modelId="{5F8D26E1-0C4A-49B2-96F1-24977052BF83}" type="pres">
      <dgm:prSet presAssocID="{9D0119D5-9380-4035-8319-4C1F20CC36D7}" presName="nodeTx" presStyleLbl="node1" presStyleIdx="2" presStyleCnt="3">
        <dgm:presLayoutVars>
          <dgm:bulletEnabled val="1"/>
        </dgm:presLayoutVars>
      </dgm:prSet>
      <dgm:spPr/>
    </dgm:pt>
    <dgm:pt modelId="{F7F9FEE2-8B78-4BFF-B812-97043E63B719}" type="pres">
      <dgm:prSet presAssocID="{9D0119D5-9380-4035-8319-4C1F20CC36D7}" presName="invisiNode" presStyleLbl="node1" presStyleIdx="2" presStyleCnt="3"/>
      <dgm:spPr/>
    </dgm:pt>
    <dgm:pt modelId="{20881A6E-534B-4386-B1F2-C83CE54786D4}" type="pres">
      <dgm:prSet presAssocID="{9D0119D5-9380-4035-8319-4C1F20CC36D7}" presName="imagNode" presStyleLbl="fgImgPlace1" presStyleIdx="2" presStyleCnt="3"/>
      <dgm:spPr>
        <a:blipFill rotWithShape="1">
          <a:blip xmlns:r="http://schemas.openxmlformats.org/officeDocument/2006/relationships" r:embed="rId3">
            <a:duotone>
              <a:schemeClr val="accent4">
                <a:shade val="45000"/>
                <a:satMod val="135000"/>
              </a:schemeClr>
              <a:prstClr val="white"/>
            </a:duotone>
          </a:blip>
          <a:stretch>
            <a:fillRect/>
          </a:stretch>
        </a:blipFill>
      </dgm:spPr>
    </dgm:pt>
  </dgm:ptLst>
  <dgm:cxnLst>
    <dgm:cxn modelId="{AC7CF816-B1C9-4939-9801-5D2A85F20C8E}" type="presOf" srcId="{9E38D488-1EE5-42E9-A40A-2CE30B8C7D42}" destId="{82D621F0-37F7-4BE8-887F-8737E4C9F82E}" srcOrd="0" destOrd="0" presId="urn:microsoft.com/office/officeart/2005/8/layout/hList7"/>
    <dgm:cxn modelId="{D8B5682D-6418-401F-99AE-F0F8965AB84B}" type="presOf" srcId="{C3C3C503-CA2E-4E97-B5AA-ACB793A37858}" destId="{25E35C75-24D2-4B5B-BB53-23D179B91B80}" srcOrd="0" destOrd="0" presId="urn:microsoft.com/office/officeart/2005/8/layout/hList7"/>
    <dgm:cxn modelId="{EB028238-9C12-4BD7-890F-6C463B1EBE56}" srcId="{C3C3C503-CA2E-4E97-B5AA-ACB793A37858}" destId="{9E38D488-1EE5-42E9-A40A-2CE30B8C7D42}" srcOrd="1" destOrd="0" parTransId="{4DD31BA7-00DF-48FA-B62D-F5BE761933FF}" sibTransId="{9BD8B173-D514-41E7-A682-6C65F5BEBFEE}"/>
    <dgm:cxn modelId="{FA513262-B068-4464-8627-2E3B7DC3123B}" srcId="{C3C3C503-CA2E-4E97-B5AA-ACB793A37858}" destId="{9D0119D5-9380-4035-8319-4C1F20CC36D7}" srcOrd="2" destOrd="0" parTransId="{7C055697-119E-4443-BA34-D7C8FA193BE4}" sibTransId="{0E740F20-76E4-4BB0-A85F-2F007C27324F}"/>
    <dgm:cxn modelId="{0C396C6C-CD94-4660-B6AB-382A024AF79E}" type="presOf" srcId="{9E38D488-1EE5-42E9-A40A-2CE30B8C7D42}" destId="{BBB0421D-7867-4090-928F-F4D31C62CE6D}" srcOrd="1" destOrd="0" presId="urn:microsoft.com/office/officeart/2005/8/layout/hList7"/>
    <dgm:cxn modelId="{0850C26E-10DD-4BB3-8B1C-C83C2A851FB1}" srcId="{C3C3C503-CA2E-4E97-B5AA-ACB793A37858}" destId="{83E012DF-C01F-494F-8C35-84086FE6BC1E}" srcOrd="0" destOrd="0" parTransId="{434E3846-BB0F-4BE3-93F7-CC1A02F5994B}" sibTransId="{8330B2B8-84B4-4FE6-B2F9-347A05F12455}"/>
    <dgm:cxn modelId="{0A429055-FB52-42F1-9F18-505CCC0BDC97}" type="presOf" srcId="{83E012DF-C01F-494F-8C35-84086FE6BC1E}" destId="{272D03B0-10BD-4B24-ACBE-69015E3DB520}" srcOrd="0" destOrd="0" presId="urn:microsoft.com/office/officeart/2005/8/layout/hList7"/>
    <dgm:cxn modelId="{59396281-5BCE-4611-8743-E0E18B6D945C}" type="presOf" srcId="{8330B2B8-84B4-4FE6-B2F9-347A05F12455}" destId="{42576D05-C129-4F6F-BFE9-E41FADA0E93D}" srcOrd="0" destOrd="0" presId="urn:microsoft.com/office/officeart/2005/8/layout/hList7"/>
    <dgm:cxn modelId="{74E5C1B8-F8CC-43F2-BDA6-F5121BF314F2}" type="presOf" srcId="{9BD8B173-D514-41E7-A682-6C65F5BEBFEE}" destId="{E228D598-2C84-450F-AD75-3D0765FCCE42}" srcOrd="0" destOrd="0" presId="urn:microsoft.com/office/officeart/2005/8/layout/hList7"/>
    <dgm:cxn modelId="{65DA7FDE-72E9-4413-BD28-92CBE4058113}" type="presOf" srcId="{9D0119D5-9380-4035-8319-4C1F20CC36D7}" destId="{82F0BC38-53B2-450A-A669-5AE9B7DAB95F}" srcOrd="0" destOrd="0" presId="urn:microsoft.com/office/officeart/2005/8/layout/hList7"/>
    <dgm:cxn modelId="{EB3609E6-C070-4A39-80EA-65D2C95F954C}" type="presOf" srcId="{83E012DF-C01F-494F-8C35-84086FE6BC1E}" destId="{6E492DE0-E32A-4CC1-A276-EE9262BA2217}" srcOrd="1" destOrd="0" presId="urn:microsoft.com/office/officeart/2005/8/layout/hList7"/>
    <dgm:cxn modelId="{14B1BEEF-FF77-4803-9791-C71641D0EAC7}" type="presOf" srcId="{9D0119D5-9380-4035-8319-4C1F20CC36D7}" destId="{5F8D26E1-0C4A-49B2-96F1-24977052BF83}" srcOrd="1" destOrd="0" presId="urn:microsoft.com/office/officeart/2005/8/layout/hList7"/>
    <dgm:cxn modelId="{2B5FA4A1-E447-4577-A218-F773129AE476}" type="presParOf" srcId="{25E35C75-24D2-4B5B-BB53-23D179B91B80}" destId="{C8DC580D-724F-4721-90A9-B15E4E957740}" srcOrd="0" destOrd="0" presId="urn:microsoft.com/office/officeart/2005/8/layout/hList7"/>
    <dgm:cxn modelId="{38932C26-A434-4044-AE26-2E4ACEADD438}" type="presParOf" srcId="{25E35C75-24D2-4B5B-BB53-23D179B91B80}" destId="{0002FD3E-A117-47B8-A65C-0AB6A5C859D8}" srcOrd="1" destOrd="0" presId="urn:microsoft.com/office/officeart/2005/8/layout/hList7"/>
    <dgm:cxn modelId="{B6EE3515-1EFE-4007-95CF-B93497D51C5A}" type="presParOf" srcId="{0002FD3E-A117-47B8-A65C-0AB6A5C859D8}" destId="{BF01251A-EA05-4549-8969-4117832B5F0C}" srcOrd="0" destOrd="0" presId="urn:microsoft.com/office/officeart/2005/8/layout/hList7"/>
    <dgm:cxn modelId="{EE19187B-86F3-4440-AF67-7D43857B32D8}" type="presParOf" srcId="{BF01251A-EA05-4549-8969-4117832B5F0C}" destId="{272D03B0-10BD-4B24-ACBE-69015E3DB520}" srcOrd="0" destOrd="0" presId="urn:microsoft.com/office/officeart/2005/8/layout/hList7"/>
    <dgm:cxn modelId="{C8F6BFE2-C83B-4571-A8D0-3DDA0A7C36B8}" type="presParOf" srcId="{BF01251A-EA05-4549-8969-4117832B5F0C}" destId="{6E492DE0-E32A-4CC1-A276-EE9262BA2217}" srcOrd="1" destOrd="0" presId="urn:microsoft.com/office/officeart/2005/8/layout/hList7"/>
    <dgm:cxn modelId="{79686111-8967-474E-8F9D-C7E53E9E93C7}" type="presParOf" srcId="{BF01251A-EA05-4549-8969-4117832B5F0C}" destId="{41626E0B-5729-4B12-BCBA-A32E102CB7F1}" srcOrd="2" destOrd="0" presId="urn:microsoft.com/office/officeart/2005/8/layout/hList7"/>
    <dgm:cxn modelId="{F1F815A0-1B59-452B-8DD1-A54C85BB4588}" type="presParOf" srcId="{BF01251A-EA05-4549-8969-4117832B5F0C}" destId="{38D06FFC-18AC-4872-9418-41ED8B783BF8}" srcOrd="3" destOrd="0" presId="urn:microsoft.com/office/officeart/2005/8/layout/hList7"/>
    <dgm:cxn modelId="{B39AB617-E5B4-40EB-A9EE-256FB2B44713}" type="presParOf" srcId="{0002FD3E-A117-47B8-A65C-0AB6A5C859D8}" destId="{42576D05-C129-4F6F-BFE9-E41FADA0E93D}" srcOrd="1" destOrd="0" presId="urn:microsoft.com/office/officeart/2005/8/layout/hList7"/>
    <dgm:cxn modelId="{9550D098-3BCB-41C9-80DD-7DE6CEFBB056}" type="presParOf" srcId="{0002FD3E-A117-47B8-A65C-0AB6A5C859D8}" destId="{9A42F97C-C844-4C6D-A891-A3259981522C}" srcOrd="2" destOrd="0" presId="urn:microsoft.com/office/officeart/2005/8/layout/hList7"/>
    <dgm:cxn modelId="{EBDAB737-1F75-4ABE-BC00-78E8E6C25BA7}" type="presParOf" srcId="{9A42F97C-C844-4C6D-A891-A3259981522C}" destId="{82D621F0-37F7-4BE8-887F-8737E4C9F82E}" srcOrd="0" destOrd="0" presId="urn:microsoft.com/office/officeart/2005/8/layout/hList7"/>
    <dgm:cxn modelId="{7EEE85AF-C711-42E4-8871-5F2A039F62BD}" type="presParOf" srcId="{9A42F97C-C844-4C6D-A891-A3259981522C}" destId="{BBB0421D-7867-4090-928F-F4D31C62CE6D}" srcOrd="1" destOrd="0" presId="urn:microsoft.com/office/officeart/2005/8/layout/hList7"/>
    <dgm:cxn modelId="{2DD892E4-10B8-4BB4-92C7-E1EE26A84BCB}" type="presParOf" srcId="{9A42F97C-C844-4C6D-A891-A3259981522C}" destId="{C0930F0B-4F27-4CDF-9AAB-EB9257ED9561}" srcOrd="2" destOrd="0" presId="urn:microsoft.com/office/officeart/2005/8/layout/hList7"/>
    <dgm:cxn modelId="{82309C18-5BF7-482F-8415-12BD2CF9D7F5}" type="presParOf" srcId="{9A42F97C-C844-4C6D-A891-A3259981522C}" destId="{7362D7D2-6658-4B51-BDB0-BEBD0417B44B}" srcOrd="3" destOrd="0" presId="urn:microsoft.com/office/officeart/2005/8/layout/hList7"/>
    <dgm:cxn modelId="{1E417D92-B4A2-4767-86E1-6695E95E03CF}" type="presParOf" srcId="{0002FD3E-A117-47B8-A65C-0AB6A5C859D8}" destId="{E228D598-2C84-450F-AD75-3D0765FCCE42}" srcOrd="3" destOrd="0" presId="urn:microsoft.com/office/officeart/2005/8/layout/hList7"/>
    <dgm:cxn modelId="{22E02188-86D1-46D3-9FF7-3FBEFDB14497}" type="presParOf" srcId="{0002FD3E-A117-47B8-A65C-0AB6A5C859D8}" destId="{3FC47971-62B4-4510-9714-F250F00C55BD}" srcOrd="4" destOrd="0" presId="urn:microsoft.com/office/officeart/2005/8/layout/hList7"/>
    <dgm:cxn modelId="{D072D2A5-8482-45DD-B249-8312F334A3FC}" type="presParOf" srcId="{3FC47971-62B4-4510-9714-F250F00C55BD}" destId="{82F0BC38-53B2-450A-A669-5AE9B7DAB95F}" srcOrd="0" destOrd="0" presId="urn:microsoft.com/office/officeart/2005/8/layout/hList7"/>
    <dgm:cxn modelId="{177EF3BB-F8FC-4200-9706-640401553A44}" type="presParOf" srcId="{3FC47971-62B4-4510-9714-F250F00C55BD}" destId="{5F8D26E1-0C4A-49B2-96F1-24977052BF83}" srcOrd="1" destOrd="0" presId="urn:microsoft.com/office/officeart/2005/8/layout/hList7"/>
    <dgm:cxn modelId="{B9F8CA90-C754-41C4-9883-3E40E538AA8D}" type="presParOf" srcId="{3FC47971-62B4-4510-9714-F250F00C55BD}" destId="{F7F9FEE2-8B78-4BFF-B812-97043E63B719}" srcOrd="2" destOrd="0" presId="urn:microsoft.com/office/officeart/2005/8/layout/hList7"/>
    <dgm:cxn modelId="{0CDDAEA8-5F03-4017-AC13-ADA23782B7A2}" type="presParOf" srcId="{3FC47971-62B4-4510-9714-F250F00C55BD}" destId="{20881A6E-534B-4386-B1F2-C83CE54786D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BED7A-F288-4976-A5F9-DA805FBC002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FB710B3-42DE-4EB2-929D-AD4826FC96C8}">
      <dgm:prSet phldrT="[Text]"/>
      <dgm:spPr/>
      <dgm:t>
        <a:bodyPr/>
        <a:lstStyle/>
        <a:p>
          <a:r>
            <a:rPr lang="en-US" dirty="0">
              <a:latin typeface="Segoe UI" panose="020B0502040204020203" pitchFamily="34" charset="0"/>
              <a:cs typeface="Segoe UI" panose="020B0502040204020203" pitchFamily="34" charset="0"/>
            </a:rPr>
            <a:t>Welcome and Introductions</a:t>
          </a:r>
        </a:p>
      </dgm:t>
    </dgm:pt>
    <dgm:pt modelId="{7C2EDFA6-CF63-4CD0-BC91-1B9D15DB4CCF}" type="parTrans" cxnId="{5A77820F-FA5E-481C-AFA2-A6F411AF23A0}">
      <dgm:prSet/>
      <dgm:spPr/>
      <dgm:t>
        <a:bodyPr/>
        <a:lstStyle/>
        <a:p>
          <a:endParaRPr lang="en-US">
            <a:latin typeface="Segoe UI" panose="020B0502040204020203" pitchFamily="34" charset="0"/>
            <a:cs typeface="Segoe UI" panose="020B0502040204020203" pitchFamily="34" charset="0"/>
          </a:endParaRPr>
        </a:p>
      </dgm:t>
    </dgm:pt>
    <dgm:pt modelId="{5F8E3BCA-230A-429A-8880-8FEC4EEECA7A}" type="sibTrans" cxnId="{5A77820F-FA5E-481C-AFA2-A6F411AF23A0}">
      <dgm:prSet/>
      <dgm:spPr/>
      <dgm:t>
        <a:bodyPr/>
        <a:lstStyle/>
        <a:p>
          <a:endParaRPr lang="en-US">
            <a:latin typeface="Segoe UI" panose="020B0502040204020203" pitchFamily="34" charset="0"/>
            <a:cs typeface="Segoe UI" panose="020B0502040204020203" pitchFamily="34" charset="0"/>
          </a:endParaRPr>
        </a:p>
      </dgm:t>
    </dgm:pt>
    <dgm:pt modelId="{BEE4F2B5-D257-41F4-B213-297C1C369903}">
      <dgm:prSet phldrT="[Text]"/>
      <dgm:spPr/>
      <dgm:t>
        <a:bodyPr/>
        <a:lstStyle/>
        <a:p>
          <a:pPr>
            <a:spcAft>
              <a:spcPts val="0"/>
            </a:spcAft>
          </a:pPr>
          <a:r>
            <a:rPr lang="en-US" dirty="0">
              <a:latin typeface="Segoe UI" panose="020B0502040204020203" pitchFamily="34" charset="0"/>
              <a:cs typeface="Segoe UI" panose="020B0502040204020203" pitchFamily="34" charset="0"/>
            </a:rPr>
            <a:t>Dual Credit Overview and</a:t>
          </a:r>
        </a:p>
        <a:p>
          <a:pPr>
            <a:spcAft>
              <a:spcPts val="0"/>
            </a:spcAft>
          </a:pPr>
          <a:r>
            <a:rPr lang="en-US" dirty="0">
              <a:latin typeface="Segoe UI" panose="020B0502040204020203" pitchFamily="34" charset="0"/>
              <a:cs typeface="Segoe UI" panose="020B0502040204020203" pitchFamily="34" charset="0"/>
            </a:rPr>
            <a:t>Partnership Presentation</a:t>
          </a:r>
        </a:p>
      </dgm:t>
    </dgm:pt>
    <dgm:pt modelId="{B3CDA6C1-6F84-4818-9282-C7D8E8989A15}" type="parTrans" cxnId="{2E277425-DD13-4767-A1B3-4536DA412F42}">
      <dgm:prSet/>
      <dgm:spPr/>
      <dgm:t>
        <a:bodyPr/>
        <a:lstStyle/>
        <a:p>
          <a:endParaRPr lang="en-US">
            <a:latin typeface="Segoe UI" panose="020B0502040204020203" pitchFamily="34" charset="0"/>
            <a:cs typeface="Segoe UI" panose="020B0502040204020203" pitchFamily="34" charset="0"/>
          </a:endParaRPr>
        </a:p>
      </dgm:t>
    </dgm:pt>
    <dgm:pt modelId="{A0A7E729-6AA8-4140-924A-B9417CDC84DF}" type="sibTrans" cxnId="{2E277425-DD13-4767-A1B3-4536DA412F42}">
      <dgm:prSet/>
      <dgm:spPr/>
      <dgm:t>
        <a:bodyPr/>
        <a:lstStyle/>
        <a:p>
          <a:endParaRPr lang="en-US">
            <a:latin typeface="Segoe UI" panose="020B0502040204020203" pitchFamily="34" charset="0"/>
            <a:cs typeface="Segoe UI" panose="020B0502040204020203" pitchFamily="34" charset="0"/>
          </a:endParaRPr>
        </a:p>
      </dgm:t>
    </dgm:pt>
    <dgm:pt modelId="{561E7566-2DED-4E03-8476-13D40E7CC47E}">
      <dgm:prSet phldrT="[Text]"/>
      <dgm:spPr/>
      <dgm:t>
        <a:bodyPr/>
        <a:lstStyle/>
        <a:p>
          <a:r>
            <a:rPr lang="en-US" dirty="0">
              <a:latin typeface="Segoe UI" panose="020B0502040204020203" pitchFamily="34" charset="0"/>
              <a:cs typeface="Segoe UI" panose="020B0502040204020203" pitchFamily="34" charset="0"/>
            </a:rPr>
            <a:t>Discussion and panel questions</a:t>
          </a:r>
        </a:p>
      </dgm:t>
    </dgm:pt>
    <dgm:pt modelId="{A5A9AD18-CC2E-4549-A55F-1A69C7FFD4E2}" type="parTrans" cxnId="{D5FBE9F9-AE72-4E7F-A42B-05426F985512}">
      <dgm:prSet/>
      <dgm:spPr/>
      <dgm:t>
        <a:bodyPr/>
        <a:lstStyle/>
        <a:p>
          <a:endParaRPr lang="en-US">
            <a:latin typeface="Segoe UI" panose="020B0502040204020203" pitchFamily="34" charset="0"/>
            <a:cs typeface="Segoe UI" panose="020B0502040204020203" pitchFamily="34" charset="0"/>
          </a:endParaRPr>
        </a:p>
      </dgm:t>
    </dgm:pt>
    <dgm:pt modelId="{BF2F19D1-E236-4EC9-9279-33781EA4AFEA}" type="sibTrans" cxnId="{D5FBE9F9-AE72-4E7F-A42B-05426F985512}">
      <dgm:prSet/>
      <dgm:spPr/>
      <dgm:t>
        <a:bodyPr/>
        <a:lstStyle/>
        <a:p>
          <a:endParaRPr lang="en-US">
            <a:latin typeface="Segoe UI" panose="020B0502040204020203" pitchFamily="34" charset="0"/>
            <a:cs typeface="Segoe UI" panose="020B0502040204020203" pitchFamily="34" charset="0"/>
          </a:endParaRPr>
        </a:p>
      </dgm:t>
    </dgm:pt>
    <dgm:pt modelId="{F645EED5-9330-4427-BD69-FC049B752555}" type="pres">
      <dgm:prSet presAssocID="{35ABED7A-F288-4976-A5F9-DA805FBC002B}" presName="outerComposite" presStyleCnt="0">
        <dgm:presLayoutVars>
          <dgm:chMax val="5"/>
          <dgm:dir/>
          <dgm:resizeHandles val="exact"/>
        </dgm:presLayoutVars>
      </dgm:prSet>
      <dgm:spPr/>
    </dgm:pt>
    <dgm:pt modelId="{774706D1-C2EE-4C77-818E-75A4AFBE2174}" type="pres">
      <dgm:prSet presAssocID="{35ABED7A-F288-4976-A5F9-DA805FBC002B}" presName="dummyMaxCanvas" presStyleCnt="0">
        <dgm:presLayoutVars/>
      </dgm:prSet>
      <dgm:spPr/>
    </dgm:pt>
    <dgm:pt modelId="{ACC2968B-ED13-4C60-B519-B60F1259A6C9}" type="pres">
      <dgm:prSet presAssocID="{35ABED7A-F288-4976-A5F9-DA805FBC002B}" presName="ThreeNodes_1" presStyleLbl="node1" presStyleIdx="0" presStyleCnt="3">
        <dgm:presLayoutVars>
          <dgm:bulletEnabled val="1"/>
        </dgm:presLayoutVars>
      </dgm:prSet>
      <dgm:spPr/>
    </dgm:pt>
    <dgm:pt modelId="{BADBA5F7-1F04-4CDB-B29A-ED569C7F2182}" type="pres">
      <dgm:prSet presAssocID="{35ABED7A-F288-4976-A5F9-DA805FBC002B}" presName="ThreeNodes_2" presStyleLbl="node1" presStyleIdx="1" presStyleCnt="3">
        <dgm:presLayoutVars>
          <dgm:bulletEnabled val="1"/>
        </dgm:presLayoutVars>
      </dgm:prSet>
      <dgm:spPr/>
    </dgm:pt>
    <dgm:pt modelId="{28DBF981-0F70-48FE-BFE2-4F8C10C15A77}" type="pres">
      <dgm:prSet presAssocID="{35ABED7A-F288-4976-A5F9-DA805FBC002B}" presName="ThreeNodes_3" presStyleLbl="node1" presStyleIdx="2" presStyleCnt="3">
        <dgm:presLayoutVars>
          <dgm:bulletEnabled val="1"/>
        </dgm:presLayoutVars>
      </dgm:prSet>
      <dgm:spPr/>
    </dgm:pt>
    <dgm:pt modelId="{7A8CCF7D-48F1-4932-8F79-CF5E6190DA87}" type="pres">
      <dgm:prSet presAssocID="{35ABED7A-F288-4976-A5F9-DA805FBC002B}" presName="ThreeConn_1-2" presStyleLbl="fgAccFollowNode1" presStyleIdx="0" presStyleCnt="2">
        <dgm:presLayoutVars>
          <dgm:bulletEnabled val="1"/>
        </dgm:presLayoutVars>
      </dgm:prSet>
      <dgm:spPr/>
    </dgm:pt>
    <dgm:pt modelId="{36FE8B29-ABD5-4510-93D2-25EB75596A01}" type="pres">
      <dgm:prSet presAssocID="{35ABED7A-F288-4976-A5F9-DA805FBC002B}" presName="ThreeConn_2-3" presStyleLbl="fgAccFollowNode1" presStyleIdx="1" presStyleCnt="2">
        <dgm:presLayoutVars>
          <dgm:bulletEnabled val="1"/>
        </dgm:presLayoutVars>
      </dgm:prSet>
      <dgm:spPr/>
    </dgm:pt>
    <dgm:pt modelId="{0BA6184D-DB47-48A5-A725-81595A10CE79}" type="pres">
      <dgm:prSet presAssocID="{35ABED7A-F288-4976-A5F9-DA805FBC002B}" presName="ThreeNodes_1_text" presStyleLbl="node1" presStyleIdx="2" presStyleCnt="3">
        <dgm:presLayoutVars>
          <dgm:bulletEnabled val="1"/>
        </dgm:presLayoutVars>
      </dgm:prSet>
      <dgm:spPr/>
    </dgm:pt>
    <dgm:pt modelId="{18CF9CF4-327C-4445-BC63-854EB13551A3}" type="pres">
      <dgm:prSet presAssocID="{35ABED7A-F288-4976-A5F9-DA805FBC002B}" presName="ThreeNodes_2_text" presStyleLbl="node1" presStyleIdx="2" presStyleCnt="3">
        <dgm:presLayoutVars>
          <dgm:bulletEnabled val="1"/>
        </dgm:presLayoutVars>
      </dgm:prSet>
      <dgm:spPr/>
    </dgm:pt>
    <dgm:pt modelId="{A8394CFB-B641-4728-AC64-5328630CF556}" type="pres">
      <dgm:prSet presAssocID="{35ABED7A-F288-4976-A5F9-DA805FBC002B}" presName="ThreeNodes_3_text" presStyleLbl="node1" presStyleIdx="2" presStyleCnt="3">
        <dgm:presLayoutVars>
          <dgm:bulletEnabled val="1"/>
        </dgm:presLayoutVars>
      </dgm:prSet>
      <dgm:spPr/>
    </dgm:pt>
  </dgm:ptLst>
  <dgm:cxnLst>
    <dgm:cxn modelId="{8B477A0B-642C-4598-B29E-2FA8B18F2969}" type="presOf" srcId="{8FB710B3-42DE-4EB2-929D-AD4826FC96C8}" destId="{0BA6184D-DB47-48A5-A725-81595A10CE79}" srcOrd="1" destOrd="0" presId="urn:microsoft.com/office/officeart/2005/8/layout/vProcess5"/>
    <dgm:cxn modelId="{5A77820F-FA5E-481C-AFA2-A6F411AF23A0}" srcId="{35ABED7A-F288-4976-A5F9-DA805FBC002B}" destId="{8FB710B3-42DE-4EB2-929D-AD4826FC96C8}" srcOrd="0" destOrd="0" parTransId="{7C2EDFA6-CF63-4CD0-BC91-1B9D15DB4CCF}" sibTransId="{5F8E3BCA-230A-429A-8880-8FEC4EEECA7A}"/>
    <dgm:cxn modelId="{2E277425-DD13-4767-A1B3-4536DA412F42}" srcId="{35ABED7A-F288-4976-A5F9-DA805FBC002B}" destId="{BEE4F2B5-D257-41F4-B213-297C1C369903}" srcOrd="1" destOrd="0" parTransId="{B3CDA6C1-6F84-4818-9282-C7D8E8989A15}" sibTransId="{A0A7E729-6AA8-4140-924A-B9417CDC84DF}"/>
    <dgm:cxn modelId="{ABD33828-1170-410B-9514-B0AE04B82CF5}" type="presOf" srcId="{8FB710B3-42DE-4EB2-929D-AD4826FC96C8}" destId="{ACC2968B-ED13-4C60-B519-B60F1259A6C9}" srcOrd="0" destOrd="0" presId="urn:microsoft.com/office/officeart/2005/8/layout/vProcess5"/>
    <dgm:cxn modelId="{A3CA5638-D1AF-4195-A6F5-CA8D73CD13EA}" type="presOf" srcId="{561E7566-2DED-4E03-8476-13D40E7CC47E}" destId="{A8394CFB-B641-4728-AC64-5328630CF556}" srcOrd="1" destOrd="0" presId="urn:microsoft.com/office/officeart/2005/8/layout/vProcess5"/>
    <dgm:cxn modelId="{E7BED885-DF22-4C44-97E7-672815D678AE}" type="presOf" srcId="{561E7566-2DED-4E03-8476-13D40E7CC47E}" destId="{28DBF981-0F70-48FE-BFE2-4F8C10C15A77}" srcOrd="0" destOrd="0" presId="urn:microsoft.com/office/officeart/2005/8/layout/vProcess5"/>
    <dgm:cxn modelId="{2E07E88D-2A08-4CED-BE1C-7A4468D210F4}" type="presOf" srcId="{35ABED7A-F288-4976-A5F9-DA805FBC002B}" destId="{F645EED5-9330-4427-BD69-FC049B752555}" srcOrd="0" destOrd="0" presId="urn:microsoft.com/office/officeart/2005/8/layout/vProcess5"/>
    <dgm:cxn modelId="{A217E6C9-351F-47EC-A477-ACE0BAFFD898}" type="presOf" srcId="{BEE4F2B5-D257-41F4-B213-297C1C369903}" destId="{18CF9CF4-327C-4445-BC63-854EB13551A3}" srcOrd="1" destOrd="0" presId="urn:microsoft.com/office/officeart/2005/8/layout/vProcess5"/>
    <dgm:cxn modelId="{D1EE54CF-17C6-4AE8-BD30-C6DD063B41C4}" type="presOf" srcId="{BEE4F2B5-D257-41F4-B213-297C1C369903}" destId="{BADBA5F7-1F04-4CDB-B29A-ED569C7F2182}" srcOrd="0" destOrd="0" presId="urn:microsoft.com/office/officeart/2005/8/layout/vProcess5"/>
    <dgm:cxn modelId="{FE5F80DB-966B-435D-A3AE-BD605B92743B}" type="presOf" srcId="{5F8E3BCA-230A-429A-8880-8FEC4EEECA7A}" destId="{7A8CCF7D-48F1-4932-8F79-CF5E6190DA87}" srcOrd="0" destOrd="0" presId="urn:microsoft.com/office/officeart/2005/8/layout/vProcess5"/>
    <dgm:cxn modelId="{D5FBE9F9-AE72-4E7F-A42B-05426F985512}" srcId="{35ABED7A-F288-4976-A5F9-DA805FBC002B}" destId="{561E7566-2DED-4E03-8476-13D40E7CC47E}" srcOrd="2" destOrd="0" parTransId="{A5A9AD18-CC2E-4549-A55F-1A69C7FFD4E2}" sibTransId="{BF2F19D1-E236-4EC9-9279-33781EA4AFEA}"/>
    <dgm:cxn modelId="{A1A98EFA-9493-463B-A5A0-DA9461C7125D}" type="presOf" srcId="{A0A7E729-6AA8-4140-924A-B9417CDC84DF}" destId="{36FE8B29-ABD5-4510-93D2-25EB75596A01}" srcOrd="0" destOrd="0" presId="urn:microsoft.com/office/officeart/2005/8/layout/vProcess5"/>
    <dgm:cxn modelId="{B8E51C42-96E2-44A8-8642-D78B78AE7922}" type="presParOf" srcId="{F645EED5-9330-4427-BD69-FC049B752555}" destId="{774706D1-C2EE-4C77-818E-75A4AFBE2174}" srcOrd="0" destOrd="0" presId="urn:microsoft.com/office/officeart/2005/8/layout/vProcess5"/>
    <dgm:cxn modelId="{EBB72F65-2FD5-4CA8-9688-9A74A6C66E5A}" type="presParOf" srcId="{F645EED5-9330-4427-BD69-FC049B752555}" destId="{ACC2968B-ED13-4C60-B519-B60F1259A6C9}" srcOrd="1" destOrd="0" presId="urn:microsoft.com/office/officeart/2005/8/layout/vProcess5"/>
    <dgm:cxn modelId="{8148CD43-3627-4DEC-ADAD-30522FDF52BA}" type="presParOf" srcId="{F645EED5-9330-4427-BD69-FC049B752555}" destId="{BADBA5F7-1F04-4CDB-B29A-ED569C7F2182}" srcOrd="2" destOrd="0" presId="urn:microsoft.com/office/officeart/2005/8/layout/vProcess5"/>
    <dgm:cxn modelId="{2C19FE6D-752F-4325-90AA-4C5A1A5EABC4}" type="presParOf" srcId="{F645EED5-9330-4427-BD69-FC049B752555}" destId="{28DBF981-0F70-48FE-BFE2-4F8C10C15A77}" srcOrd="3" destOrd="0" presId="urn:microsoft.com/office/officeart/2005/8/layout/vProcess5"/>
    <dgm:cxn modelId="{E9EB7014-FE6A-4D35-927B-B8622EEF3A65}" type="presParOf" srcId="{F645EED5-9330-4427-BD69-FC049B752555}" destId="{7A8CCF7D-48F1-4932-8F79-CF5E6190DA87}" srcOrd="4" destOrd="0" presId="urn:microsoft.com/office/officeart/2005/8/layout/vProcess5"/>
    <dgm:cxn modelId="{1741EA86-C812-4C62-A9BC-7D9439135774}" type="presParOf" srcId="{F645EED5-9330-4427-BD69-FC049B752555}" destId="{36FE8B29-ABD5-4510-93D2-25EB75596A01}" srcOrd="5" destOrd="0" presId="urn:microsoft.com/office/officeart/2005/8/layout/vProcess5"/>
    <dgm:cxn modelId="{F34C03C5-3136-4C49-B52A-D17D78038D2B}" type="presParOf" srcId="{F645EED5-9330-4427-BD69-FC049B752555}" destId="{0BA6184D-DB47-48A5-A725-81595A10CE79}" srcOrd="6" destOrd="0" presId="urn:microsoft.com/office/officeart/2005/8/layout/vProcess5"/>
    <dgm:cxn modelId="{FE65601E-7015-4EB3-B20A-BED7D63A63E2}" type="presParOf" srcId="{F645EED5-9330-4427-BD69-FC049B752555}" destId="{18CF9CF4-327C-4445-BC63-854EB13551A3}" srcOrd="7" destOrd="0" presId="urn:microsoft.com/office/officeart/2005/8/layout/vProcess5"/>
    <dgm:cxn modelId="{B57C7742-BBC0-4B35-A537-4E86ACE2C6A0}" type="presParOf" srcId="{F645EED5-9330-4427-BD69-FC049B752555}" destId="{A8394CFB-B641-4728-AC64-5328630CF55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7E1AB-5C9D-4B4A-A9AB-75512A6D3BD7}"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CD6B737D-F2CF-4853-B3A9-810A4CC6300B}">
      <dgm:prSet/>
      <dgm:spPr/>
      <dgm:t>
        <a:bodyPr/>
        <a:lstStyle/>
        <a:p>
          <a:r>
            <a:rPr lang="en-US"/>
            <a:t>High school success</a:t>
          </a:r>
        </a:p>
      </dgm:t>
    </dgm:pt>
    <dgm:pt modelId="{9DF2CC02-C92B-48B7-9D34-6C1AB03FA7BB}" type="parTrans" cxnId="{534D0105-2FD5-4E8A-8FC8-2ED8BB706EF4}">
      <dgm:prSet/>
      <dgm:spPr/>
      <dgm:t>
        <a:bodyPr/>
        <a:lstStyle/>
        <a:p>
          <a:endParaRPr lang="en-US"/>
        </a:p>
      </dgm:t>
    </dgm:pt>
    <dgm:pt modelId="{48EA62A6-B3AA-4ED1-8FC6-C12566DF30CF}" type="sibTrans" cxnId="{534D0105-2FD5-4E8A-8FC8-2ED8BB706EF4}">
      <dgm:prSet/>
      <dgm:spPr/>
      <dgm:t>
        <a:bodyPr/>
        <a:lstStyle/>
        <a:p>
          <a:endParaRPr lang="en-US"/>
        </a:p>
      </dgm:t>
    </dgm:pt>
    <dgm:pt modelId="{54178775-71DC-4E22-9460-670D0A2A01DC}">
      <dgm:prSet/>
      <dgm:spPr/>
      <dgm:t>
        <a:bodyPr/>
        <a:lstStyle/>
        <a:p>
          <a:r>
            <a:rPr lang="en-US"/>
            <a:t>Postsecondary transition and persistence</a:t>
          </a:r>
        </a:p>
      </dgm:t>
    </dgm:pt>
    <dgm:pt modelId="{0F526A95-2E47-406A-BB73-E38654037076}" type="parTrans" cxnId="{A4A813A4-E6BF-4383-ABD3-5FCC33B10A49}">
      <dgm:prSet/>
      <dgm:spPr/>
      <dgm:t>
        <a:bodyPr/>
        <a:lstStyle/>
        <a:p>
          <a:endParaRPr lang="en-US"/>
        </a:p>
      </dgm:t>
    </dgm:pt>
    <dgm:pt modelId="{D9B05E4A-6F37-4792-83D1-2B4281E67D12}" type="sibTrans" cxnId="{A4A813A4-E6BF-4383-ABD3-5FCC33B10A49}">
      <dgm:prSet/>
      <dgm:spPr/>
      <dgm:t>
        <a:bodyPr/>
        <a:lstStyle/>
        <a:p>
          <a:endParaRPr lang="en-US"/>
        </a:p>
      </dgm:t>
    </dgm:pt>
    <dgm:pt modelId="{906345BA-3258-448A-A5C1-7F5543DBE646}">
      <dgm:prSet/>
      <dgm:spPr/>
      <dgm:t>
        <a:bodyPr/>
        <a:lstStyle/>
        <a:p>
          <a:r>
            <a:rPr lang="en-US"/>
            <a:t>Reduction in postsecondary costs</a:t>
          </a:r>
        </a:p>
      </dgm:t>
    </dgm:pt>
    <dgm:pt modelId="{85D8C03C-998B-40D6-BB5E-45124E06414C}" type="parTrans" cxnId="{31CBD6D3-5D15-404F-8C71-E92D44325A6C}">
      <dgm:prSet/>
      <dgm:spPr/>
      <dgm:t>
        <a:bodyPr/>
        <a:lstStyle/>
        <a:p>
          <a:endParaRPr lang="en-US"/>
        </a:p>
      </dgm:t>
    </dgm:pt>
    <dgm:pt modelId="{76D7FE63-6F55-4B5E-8B9C-194F4BFB3B0A}" type="sibTrans" cxnId="{31CBD6D3-5D15-404F-8C71-E92D44325A6C}">
      <dgm:prSet/>
      <dgm:spPr/>
      <dgm:t>
        <a:bodyPr/>
        <a:lstStyle/>
        <a:p>
          <a:endParaRPr lang="en-US"/>
        </a:p>
      </dgm:t>
    </dgm:pt>
    <dgm:pt modelId="{9D2401E1-D3F4-45FF-A688-0ABBD6C7B13E}" type="pres">
      <dgm:prSet presAssocID="{C277E1AB-5C9D-4B4A-A9AB-75512A6D3BD7}" presName="outerComposite" presStyleCnt="0">
        <dgm:presLayoutVars>
          <dgm:chMax val="5"/>
          <dgm:dir/>
          <dgm:resizeHandles val="exact"/>
        </dgm:presLayoutVars>
      </dgm:prSet>
      <dgm:spPr/>
    </dgm:pt>
    <dgm:pt modelId="{3CC43ACA-F6A5-40CD-BC7F-4F469167B45D}" type="pres">
      <dgm:prSet presAssocID="{C277E1AB-5C9D-4B4A-A9AB-75512A6D3BD7}" presName="dummyMaxCanvas" presStyleCnt="0">
        <dgm:presLayoutVars/>
      </dgm:prSet>
      <dgm:spPr/>
    </dgm:pt>
    <dgm:pt modelId="{6251D67F-1C79-4393-BEB8-2B8C9183ADC7}" type="pres">
      <dgm:prSet presAssocID="{C277E1AB-5C9D-4B4A-A9AB-75512A6D3BD7}" presName="ThreeNodes_1" presStyleLbl="node1" presStyleIdx="0" presStyleCnt="3">
        <dgm:presLayoutVars>
          <dgm:bulletEnabled val="1"/>
        </dgm:presLayoutVars>
      </dgm:prSet>
      <dgm:spPr/>
    </dgm:pt>
    <dgm:pt modelId="{7C5220E1-0629-4244-A5D0-749944B85306}" type="pres">
      <dgm:prSet presAssocID="{C277E1AB-5C9D-4B4A-A9AB-75512A6D3BD7}" presName="ThreeNodes_2" presStyleLbl="node1" presStyleIdx="1" presStyleCnt="3">
        <dgm:presLayoutVars>
          <dgm:bulletEnabled val="1"/>
        </dgm:presLayoutVars>
      </dgm:prSet>
      <dgm:spPr/>
    </dgm:pt>
    <dgm:pt modelId="{CCC1E4B3-3F1E-449E-945A-F503C09FAB8B}" type="pres">
      <dgm:prSet presAssocID="{C277E1AB-5C9D-4B4A-A9AB-75512A6D3BD7}" presName="ThreeNodes_3" presStyleLbl="node1" presStyleIdx="2" presStyleCnt="3">
        <dgm:presLayoutVars>
          <dgm:bulletEnabled val="1"/>
        </dgm:presLayoutVars>
      </dgm:prSet>
      <dgm:spPr/>
    </dgm:pt>
    <dgm:pt modelId="{7DC25594-5433-41B7-8529-A357BE387001}" type="pres">
      <dgm:prSet presAssocID="{C277E1AB-5C9D-4B4A-A9AB-75512A6D3BD7}" presName="ThreeConn_1-2" presStyleLbl="fgAccFollowNode1" presStyleIdx="0" presStyleCnt="2">
        <dgm:presLayoutVars>
          <dgm:bulletEnabled val="1"/>
        </dgm:presLayoutVars>
      </dgm:prSet>
      <dgm:spPr/>
    </dgm:pt>
    <dgm:pt modelId="{AA3D45BF-5447-47D4-BECB-95E629E5CABB}" type="pres">
      <dgm:prSet presAssocID="{C277E1AB-5C9D-4B4A-A9AB-75512A6D3BD7}" presName="ThreeConn_2-3" presStyleLbl="fgAccFollowNode1" presStyleIdx="1" presStyleCnt="2">
        <dgm:presLayoutVars>
          <dgm:bulletEnabled val="1"/>
        </dgm:presLayoutVars>
      </dgm:prSet>
      <dgm:spPr/>
    </dgm:pt>
    <dgm:pt modelId="{13568D1B-659D-45D9-9AE6-590BF8CCD66D}" type="pres">
      <dgm:prSet presAssocID="{C277E1AB-5C9D-4B4A-A9AB-75512A6D3BD7}" presName="ThreeNodes_1_text" presStyleLbl="node1" presStyleIdx="2" presStyleCnt="3">
        <dgm:presLayoutVars>
          <dgm:bulletEnabled val="1"/>
        </dgm:presLayoutVars>
      </dgm:prSet>
      <dgm:spPr/>
    </dgm:pt>
    <dgm:pt modelId="{1FB5C309-8505-4F47-9617-57A0E880D4DA}" type="pres">
      <dgm:prSet presAssocID="{C277E1AB-5C9D-4B4A-A9AB-75512A6D3BD7}" presName="ThreeNodes_2_text" presStyleLbl="node1" presStyleIdx="2" presStyleCnt="3">
        <dgm:presLayoutVars>
          <dgm:bulletEnabled val="1"/>
        </dgm:presLayoutVars>
      </dgm:prSet>
      <dgm:spPr/>
    </dgm:pt>
    <dgm:pt modelId="{EC2B1E2C-5FD0-4F3B-8908-8FA0191F478B}" type="pres">
      <dgm:prSet presAssocID="{C277E1AB-5C9D-4B4A-A9AB-75512A6D3BD7}" presName="ThreeNodes_3_text" presStyleLbl="node1" presStyleIdx="2" presStyleCnt="3">
        <dgm:presLayoutVars>
          <dgm:bulletEnabled val="1"/>
        </dgm:presLayoutVars>
      </dgm:prSet>
      <dgm:spPr/>
    </dgm:pt>
  </dgm:ptLst>
  <dgm:cxnLst>
    <dgm:cxn modelId="{9C2EC201-ABF0-4BC2-88CA-B1B5DFA19524}" type="presOf" srcId="{906345BA-3258-448A-A5C1-7F5543DBE646}" destId="{EC2B1E2C-5FD0-4F3B-8908-8FA0191F478B}" srcOrd="1" destOrd="0" presId="urn:microsoft.com/office/officeart/2005/8/layout/vProcess5"/>
    <dgm:cxn modelId="{534D0105-2FD5-4E8A-8FC8-2ED8BB706EF4}" srcId="{C277E1AB-5C9D-4B4A-A9AB-75512A6D3BD7}" destId="{CD6B737D-F2CF-4853-B3A9-810A4CC6300B}" srcOrd="0" destOrd="0" parTransId="{9DF2CC02-C92B-48B7-9D34-6C1AB03FA7BB}" sibTransId="{48EA62A6-B3AA-4ED1-8FC6-C12566DF30CF}"/>
    <dgm:cxn modelId="{465F7A07-FF63-4258-9118-15B987D9E1B7}" type="presOf" srcId="{CD6B737D-F2CF-4853-B3A9-810A4CC6300B}" destId="{13568D1B-659D-45D9-9AE6-590BF8CCD66D}" srcOrd="1" destOrd="0" presId="urn:microsoft.com/office/officeart/2005/8/layout/vProcess5"/>
    <dgm:cxn modelId="{92F6A508-533A-46BA-A024-2E45ECFCF611}" type="presOf" srcId="{54178775-71DC-4E22-9460-670D0A2A01DC}" destId="{1FB5C309-8505-4F47-9617-57A0E880D4DA}" srcOrd="1" destOrd="0" presId="urn:microsoft.com/office/officeart/2005/8/layout/vProcess5"/>
    <dgm:cxn modelId="{D290B412-83A8-4450-874F-685DE3571515}" type="presOf" srcId="{D9B05E4A-6F37-4792-83D1-2B4281E67D12}" destId="{AA3D45BF-5447-47D4-BECB-95E629E5CABB}" srcOrd="0" destOrd="0" presId="urn:microsoft.com/office/officeart/2005/8/layout/vProcess5"/>
    <dgm:cxn modelId="{0FB7C522-90D1-48EA-8964-25BC5B93238C}" type="presOf" srcId="{C277E1AB-5C9D-4B4A-A9AB-75512A6D3BD7}" destId="{9D2401E1-D3F4-45FF-A688-0ABBD6C7B13E}" srcOrd="0" destOrd="0" presId="urn:microsoft.com/office/officeart/2005/8/layout/vProcess5"/>
    <dgm:cxn modelId="{C9517A57-16EE-4B53-8628-A1C03DB8299F}" type="presOf" srcId="{906345BA-3258-448A-A5C1-7F5543DBE646}" destId="{CCC1E4B3-3F1E-449E-945A-F503C09FAB8B}" srcOrd="0" destOrd="0" presId="urn:microsoft.com/office/officeart/2005/8/layout/vProcess5"/>
    <dgm:cxn modelId="{1FCED989-6D80-42DA-A767-EF7E781FA10D}" type="presOf" srcId="{54178775-71DC-4E22-9460-670D0A2A01DC}" destId="{7C5220E1-0629-4244-A5D0-749944B85306}" srcOrd="0" destOrd="0" presId="urn:microsoft.com/office/officeart/2005/8/layout/vProcess5"/>
    <dgm:cxn modelId="{26D1F99E-7341-4D69-8CE9-29536A8A62E0}" type="presOf" srcId="{48EA62A6-B3AA-4ED1-8FC6-C12566DF30CF}" destId="{7DC25594-5433-41B7-8529-A357BE387001}" srcOrd="0" destOrd="0" presId="urn:microsoft.com/office/officeart/2005/8/layout/vProcess5"/>
    <dgm:cxn modelId="{A4A813A4-E6BF-4383-ABD3-5FCC33B10A49}" srcId="{C277E1AB-5C9D-4B4A-A9AB-75512A6D3BD7}" destId="{54178775-71DC-4E22-9460-670D0A2A01DC}" srcOrd="1" destOrd="0" parTransId="{0F526A95-2E47-406A-BB73-E38654037076}" sibTransId="{D9B05E4A-6F37-4792-83D1-2B4281E67D12}"/>
    <dgm:cxn modelId="{932498B7-634C-4BC7-8755-81570C264F8B}" type="presOf" srcId="{CD6B737D-F2CF-4853-B3A9-810A4CC6300B}" destId="{6251D67F-1C79-4393-BEB8-2B8C9183ADC7}" srcOrd="0" destOrd="0" presId="urn:microsoft.com/office/officeart/2005/8/layout/vProcess5"/>
    <dgm:cxn modelId="{31CBD6D3-5D15-404F-8C71-E92D44325A6C}" srcId="{C277E1AB-5C9D-4B4A-A9AB-75512A6D3BD7}" destId="{906345BA-3258-448A-A5C1-7F5543DBE646}" srcOrd="2" destOrd="0" parTransId="{85D8C03C-998B-40D6-BB5E-45124E06414C}" sibTransId="{76D7FE63-6F55-4B5E-8B9C-194F4BFB3B0A}"/>
    <dgm:cxn modelId="{E2B40516-8716-445C-84F0-7E003B1E8067}" type="presParOf" srcId="{9D2401E1-D3F4-45FF-A688-0ABBD6C7B13E}" destId="{3CC43ACA-F6A5-40CD-BC7F-4F469167B45D}" srcOrd="0" destOrd="0" presId="urn:microsoft.com/office/officeart/2005/8/layout/vProcess5"/>
    <dgm:cxn modelId="{3AB568A1-A69E-47C1-A0B7-E1B171898F98}" type="presParOf" srcId="{9D2401E1-D3F4-45FF-A688-0ABBD6C7B13E}" destId="{6251D67F-1C79-4393-BEB8-2B8C9183ADC7}" srcOrd="1" destOrd="0" presId="urn:microsoft.com/office/officeart/2005/8/layout/vProcess5"/>
    <dgm:cxn modelId="{8F1DD86D-6F39-4660-A1F1-C7ACB805CABC}" type="presParOf" srcId="{9D2401E1-D3F4-45FF-A688-0ABBD6C7B13E}" destId="{7C5220E1-0629-4244-A5D0-749944B85306}" srcOrd="2" destOrd="0" presId="urn:microsoft.com/office/officeart/2005/8/layout/vProcess5"/>
    <dgm:cxn modelId="{F972CE35-79CF-431D-B103-A6A92471596F}" type="presParOf" srcId="{9D2401E1-D3F4-45FF-A688-0ABBD6C7B13E}" destId="{CCC1E4B3-3F1E-449E-945A-F503C09FAB8B}" srcOrd="3" destOrd="0" presId="urn:microsoft.com/office/officeart/2005/8/layout/vProcess5"/>
    <dgm:cxn modelId="{0666759C-B7E7-45B4-AD22-C57B97F831B6}" type="presParOf" srcId="{9D2401E1-D3F4-45FF-A688-0ABBD6C7B13E}" destId="{7DC25594-5433-41B7-8529-A357BE387001}" srcOrd="4" destOrd="0" presId="urn:microsoft.com/office/officeart/2005/8/layout/vProcess5"/>
    <dgm:cxn modelId="{498852C2-9E9C-4B99-8073-8D60A00BD7E7}" type="presParOf" srcId="{9D2401E1-D3F4-45FF-A688-0ABBD6C7B13E}" destId="{AA3D45BF-5447-47D4-BECB-95E629E5CABB}" srcOrd="5" destOrd="0" presId="urn:microsoft.com/office/officeart/2005/8/layout/vProcess5"/>
    <dgm:cxn modelId="{5B8B7CFF-F176-4C14-AE2B-D2EFC9BBA795}" type="presParOf" srcId="{9D2401E1-D3F4-45FF-A688-0ABBD6C7B13E}" destId="{13568D1B-659D-45D9-9AE6-590BF8CCD66D}" srcOrd="6" destOrd="0" presId="urn:microsoft.com/office/officeart/2005/8/layout/vProcess5"/>
    <dgm:cxn modelId="{305F033B-3A82-49E2-8349-8F5653973A7A}" type="presParOf" srcId="{9D2401E1-D3F4-45FF-A688-0ABBD6C7B13E}" destId="{1FB5C309-8505-4F47-9617-57A0E880D4DA}" srcOrd="7" destOrd="0" presId="urn:microsoft.com/office/officeart/2005/8/layout/vProcess5"/>
    <dgm:cxn modelId="{30693A2B-2259-448D-955E-682CA1875A86}" type="presParOf" srcId="{9D2401E1-D3F4-45FF-A688-0ABBD6C7B13E}" destId="{EC2B1E2C-5FD0-4F3B-8908-8FA0191F478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A22A00-838B-44EB-9F6F-9008C391ADA0}"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4BB51AC3-AE88-4EC4-8089-E3235313E9AD}">
      <dgm:prSet/>
      <dgm:spPr/>
      <dgm:t>
        <a:bodyPr/>
        <a:lstStyle/>
        <a:p>
          <a:pPr>
            <a:lnSpc>
              <a:spcPct val="100000"/>
            </a:lnSpc>
          </a:pPr>
          <a:r>
            <a:rPr lang="en-US" dirty="0"/>
            <a:t>Fully cover dual credit costs for students</a:t>
          </a:r>
        </a:p>
      </dgm:t>
    </dgm:pt>
    <dgm:pt modelId="{BBC9CD00-4BB0-4A49-A76C-149A6633BD33}" type="parTrans" cxnId="{45247CFF-485E-48A4-81AA-785AF1CDA670}">
      <dgm:prSet/>
      <dgm:spPr/>
      <dgm:t>
        <a:bodyPr/>
        <a:lstStyle/>
        <a:p>
          <a:endParaRPr lang="en-US"/>
        </a:p>
      </dgm:t>
    </dgm:pt>
    <dgm:pt modelId="{13FBB813-646B-4EDC-B7F5-656AC9286CA0}" type="sibTrans" cxnId="{45247CFF-485E-48A4-81AA-785AF1CDA670}">
      <dgm:prSet/>
      <dgm:spPr/>
      <dgm:t>
        <a:bodyPr/>
        <a:lstStyle/>
        <a:p>
          <a:pPr>
            <a:lnSpc>
              <a:spcPct val="100000"/>
            </a:lnSpc>
          </a:pPr>
          <a:endParaRPr lang="en-US"/>
        </a:p>
      </dgm:t>
    </dgm:pt>
    <dgm:pt modelId="{FA8EF748-9BA7-4F4C-A264-51497849523F}">
      <dgm:prSet/>
      <dgm:spPr/>
      <dgm:t>
        <a:bodyPr/>
        <a:lstStyle/>
        <a:p>
          <a:pPr>
            <a:lnSpc>
              <a:spcPct val="100000"/>
            </a:lnSpc>
          </a:pPr>
          <a:r>
            <a:rPr lang="en-US"/>
            <a:t>Change policies/practices limiting equitable access</a:t>
          </a:r>
        </a:p>
      </dgm:t>
    </dgm:pt>
    <dgm:pt modelId="{0320D93F-3E6F-4CA0-B0FD-BDEEF0D014EF}" type="parTrans" cxnId="{08E3242A-CF16-4143-B86A-4738381A1B56}">
      <dgm:prSet/>
      <dgm:spPr/>
      <dgm:t>
        <a:bodyPr/>
        <a:lstStyle/>
        <a:p>
          <a:endParaRPr lang="en-US"/>
        </a:p>
      </dgm:t>
    </dgm:pt>
    <dgm:pt modelId="{55B7A607-0A47-402A-BEE6-C5A05094B8B9}" type="sibTrans" cxnId="{08E3242A-CF16-4143-B86A-4738381A1B56}">
      <dgm:prSet/>
      <dgm:spPr/>
      <dgm:t>
        <a:bodyPr/>
        <a:lstStyle/>
        <a:p>
          <a:pPr>
            <a:lnSpc>
              <a:spcPct val="100000"/>
            </a:lnSpc>
          </a:pPr>
          <a:endParaRPr lang="en-US"/>
        </a:p>
      </dgm:t>
    </dgm:pt>
    <dgm:pt modelId="{11D890FC-CFE9-403E-BB99-9BE685BA7E88}">
      <dgm:prSet/>
      <dgm:spPr/>
      <dgm:t>
        <a:bodyPr/>
        <a:lstStyle/>
        <a:p>
          <a:pPr>
            <a:lnSpc>
              <a:spcPct val="100000"/>
            </a:lnSpc>
          </a:pPr>
          <a:r>
            <a:rPr lang="en-US"/>
            <a:t>Resource equitable expansion of dual credit</a:t>
          </a:r>
        </a:p>
      </dgm:t>
    </dgm:pt>
    <dgm:pt modelId="{847B8551-60B0-4663-839D-A962C9DC7AF3}" type="parTrans" cxnId="{0218E512-8844-4474-924D-CB7F56200D26}">
      <dgm:prSet/>
      <dgm:spPr/>
      <dgm:t>
        <a:bodyPr/>
        <a:lstStyle/>
        <a:p>
          <a:endParaRPr lang="en-US"/>
        </a:p>
      </dgm:t>
    </dgm:pt>
    <dgm:pt modelId="{4841B46A-BCDC-4C19-983F-F73C309F89AF}" type="sibTrans" cxnId="{0218E512-8844-4474-924D-CB7F56200D26}">
      <dgm:prSet/>
      <dgm:spPr/>
      <dgm:t>
        <a:bodyPr/>
        <a:lstStyle/>
        <a:p>
          <a:pPr>
            <a:lnSpc>
              <a:spcPct val="100000"/>
            </a:lnSpc>
          </a:pPr>
          <a:endParaRPr lang="en-US"/>
        </a:p>
      </dgm:t>
    </dgm:pt>
    <dgm:pt modelId="{557D9CE6-B072-4EEC-94E2-7266509E615E}">
      <dgm:prSet/>
      <dgm:spPr/>
      <dgm:t>
        <a:bodyPr/>
        <a:lstStyle/>
        <a:p>
          <a:pPr>
            <a:lnSpc>
              <a:spcPct val="100000"/>
            </a:lnSpc>
          </a:pPr>
          <a:r>
            <a:rPr lang="en-US"/>
            <a:t>Partner to ensure earned credits count</a:t>
          </a:r>
        </a:p>
      </dgm:t>
    </dgm:pt>
    <dgm:pt modelId="{24B21781-B7AE-448B-A026-77DD697931D1}" type="parTrans" cxnId="{53B73F3C-107F-41F6-96F2-48007B796887}">
      <dgm:prSet/>
      <dgm:spPr/>
      <dgm:t>
        <a:bodyPr/>
        <a:lstStyle/>
        <a:p>
          <a:endParaRPr lang="en-US"/>
        </a:p>
      </dgm:t>
    </dgm:pt>
    <dgm:pt modelId="{437E47EF-EB24-4F5C-AED0-48D3E94AF2A5}" type="sibTrans" cxnId="{53B73F3C-107F-41F6-96F2-48007B796887}">
      <dgm:prSet/>
      <dgm:spPr/>
      <dgm:t>
        <a:bodyPr/>
        <a:lstStyle/>
        <a:p>
          <a:endParaRPr lang="en-US"/>
        </a:p>
      </dgm:t>
    </dgm:pt>
    <dgm:pt modelId="{4875919B-D6A0-4E5D-AC64-99512A506993}" type="pres">
      <dgm:prSet presAssocID="{06A22A00-838B-44EB-9F6F-9008C391ADA0}" presName="root" presStyleCnt="0">
        <dgm:presLayoutVars>
          <dgm:dir/>
          <dgm:resizeHandles val="exact"/>
        </dgm:presLayoutVars>
      </dgm:prSet>
      <dgm:spPr/>
    </dgm:pt>
    <dgm:pt modelId="{0DBA7EBD-34B9-4EFF-8DB7-DE5E1160849A}" type="pres">
      <dgm:prSet presAssocID="{06A22A00-838B-44EB-9F6F-9008C391ADA0}" presName="container" presStyleCnt="0">
        <dgm:presLayoutVars>
          <dgm:dir/>
          <dgm:resizeHandles val="exact"/>
        </dgm:presLayoutVars>
      </dgm:prSet>
      <dgm:spPr/>
    </dgm:pt>
    <dgm:pt modelId="{3D71D994-97DA-44B1-B320-983667693B86}" type="pres">
      <dgm:prSet presAssocID="{4BB51AC3-AE88-4EC4-8089-E3235313E9AD}" presName="compNode" presStyleCnt="0"/>
      <dgm:spPr/>
    </dgm:pt>
    <dgm:pt modelId="{693487F3-CD50-40D8-8B19-B4BC2BC8F338}" type="pres">
      <dgm:prSet presAssocID="{4BB51AC3-AE88-4EC4-8089-E3235313E9AD}" presName="iconBgRect" presStyleLbl="bgShp" presStyleIdx="0" presStyleCnt="4"/>
      <dgm:spPr/>
    </dgm:pt>
    <dgm:pt modelId="{81850F3A-B946-4DFA-92EE-D4C7CA5F1536}" type="pres">
      <dgm:prSet presAssocID="{4BB51AC3-AE88-4EC4-8089-E3235313E9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FB18C22-1607-4068-B76C-8262DC385A0D}" type="pres">
      <dgm:prSet presAssocID="{4BB51AC3-AE88-4EC4-8089-E3235313E9AD}" presName="spaceRect" presStyleCnt="0"/>
      <dgm:spPr/>
    </dgm:pt>
    <dgm:pt modelId="{06CBE7C2-A9E3-4774-B00C-1D3C6C4DC1DD}" type="pres">
      <dgm:prSet presAssocID="{4BB51AC3-AE88-4EC4-8089-E3235313E9AD}" presName="textRect" presStyleLbl="revTx" presStyleIdx="0" presStyleCnt="4">
        <dgm:presLayoutVars>
          <dgm:chMax val="1"/>
          <dgm:chPref val="1"/>
        </dgm:presLayoutVars>
      </dgm:prSet>
      <dgm:spPr/>
    </dgm:pt>
    <dgm:pt modelId="{F6318FD0-BDC4-4C61-AAA5-99548C9BC62A}" type="pres">
      <dgm:prSet presAssocID="{13FBB813-646B-4EDC-B7F5-656AC9286CA0}" presName="sibTrans" presStyleLbl="sibTrans2D1" presStyleIdx="0" presStyleCnt="0"/>
      <dgm:spPr/>
    </dgm:pt>
    <dgm:pt modelId="{F1ED4BF4-BE04-42E8-B591-0FB58C15984F}" type="pres">
      <dgm:prSet presAssocID="{FA8EF748-9BA7-4F4C-A264-51497849523F}" presName="compNode" presStyleCnt="0"/>
      <dgm:spPr/>
    </dgm:pt>
    <dgm:pt modelId="{947B4A99-52C6-4839-B41F-606B74FC48C3}" type="pres">
      <dgm:prSet presAssocID="{FA8EF748-9BA7-4F4C-A264-51497849523F}" presName="iconBgRect" presStyleLbl="bgShp" presStyleIdx="1" presStyleCnt="4"/>
      <dgm:spPr/>
    </dgm:pt>
    <dgm:pt modelId="{AD416795-D17D-4209-A67A-B93EBBF47DCA}" type="pres">
      <dgm:prSet presAssocID="{FA8EF748-9BA7-4F4C-A264-5149784952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A66D865B-04A7-49DA-8827-FED457D8B054}" type="pres">
      <dgm:prSet presAssocID="{FA8EF748-9BA7-4F4C-A264-51497849523F}" presName="spaceRect" presStyleCnt="0"/>
      <dgm:spPr/>
    </dgm:pt>
    <dgm:pt modelId="{6D56A74A-2F43-452D-B8EA-B253A60B217B}" type="pres">
      <dgm:prSet presAssocID="{FA8EF748-9BA7-4F4C-A264-51497849523F}" presName="textRect" presStyleLbl="revTx" presStyleIdx="1" presStyleCnt="4">
        <dgm:presLayoutVars>
          <dgm:chMax val="1"/>
          <dgm:chPref val="1"/>
        </dgm:presLayoutVars>
      </dgm:prSet>
      <dgm:spPr/>
    </dgm:pt>
    <dgm:pt modelId="{6DE365D5-AE1B-4E89-903E-A20B28F3C264}" type="pres">
      <dgm:prSet presAssocID="{55B7A607-0A47-402A-BEE6-C5A05094B8B9}" presName="sibTrans" presStyleLbl="sibTrans2D1" presStyleIdx="0" presStyleCnt="0"/>
      <dgm:spPr/>
    </dgm:pt>
    <dgm:pt modelId="{219048BD-B04D-4E59-B9E0-0102CB868B8A}" type="pres">
      <dgm:prSet presAssocID="{11D890FC-CFE9-403E-BB99-9BE685BA7E88}" presName="compNode" presStyleCnt="0"/>
      <dgm:spPr/>
    </dgm:pt>
    <dgm:pt modelId="{63C74228-AF61-4C71-96E6-15C67B3462C0}" type="pres">
      <dgm:prSet presAssocID="{11D890FC-CFE9-403E-BB99-9BE685BA7E88}" presName="iconBgRect" presStyleLbl="bgShp" presStyleIdx="2" presStyleCnt="4"/>
      <dgm:spPr/>
    </dgm:pt>
    <dgm:pt modelId="{AF88AA89-CFF5-4441-8E98-0FBEBD2BC2D5}" type="pres">
      <dgm:prSet presAssocID="{11D890FC-CFE9-403E-BB99-9BE685BA7E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937056A8-9525-4833-BA65-DE0D40DE3E96}" type="pres">
      <dgm:prSet presAssocID="{11D890FC-CFE9-403E-BB99-9BE685BA7E88}" presName="spaceRect" presStyleCnt="0"/>
      <dgm:spPr/>
    </dgm:pt>
    <dgm:pt modelId="{51D0615D-90B8-405D-94CD-163B61F0277F}" type="pres">
      <dgm:prSet presAssocID="{11D890FC-CFE9-403E-BB99-9BE685BA7E88}" presName="textRect" presStyleLbl="revTx" presStyleIdx="2" presStyleCnt="4">
        <dgm:presLayoutVars>
          <dgm:chMax val="1"/>
          <dgm:chPref val="1"/>
        </dgm:presLayoutVars>
      </dgm:prSet>
      <dgm:spPr/>
    </dgm:pt>
    <dgm:pt modelId="{9A9D79FA-9993-45DA-8DEF-0BDECE772407}" type="pres">
      <dgm:prSet presAssocID="{4841B46A-BCDC-4C19-983F-F73C309F89AF}" presName="sibTrans" presStyleLbl="sibTrans2D1" presStyleIdx="0" presStyleCnt="0"/>
      <dgm:spPr/>
    </dgm:pt>
    <dgm:pt modelId="{2866BF3A-C269-4685-9AC9-522416A652E1}" type="pres">
      <dgm:prSet presAssocID="{557D9CE6-B072-4EEC-94E2-7266509E615E}" presName="compNode" presStyleCnt="0"/>
      <dgm:spPr/>
    </dgm:pt>
    <dgm:pt modelId="{DE83920A-A0D0-472C-8915-79DD53A12886}" type="pres">
      <dgm:prSet presAssocID="{557D9CE6-B072-4EEC-94E2-7266509E615E}" presName="iconBgRect" presStyleLbl="bgShp" presStyleIdx="3" presStyleCnt="4"/>
      <dgm:spPr/>
    </dgm:pt>
    <dgm:pt modelId="{508485B5-5FA0-442D-BF6B-D424D7F50F43}" type="pres">
      <dgm:prSet presAssocID="{557D9CE6-B072-4EEC-94E2-7266509E61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BAF43333-C904-4BEA-96EE-42B649706650}" type="pres">
      <dgm:prSet presAssocID="{557D9CE6-B072-4EEC-94E2-7266509E615E}" presName="spaceRect" presStyleCnt="0"/>
      <dgm:spPr/>
    </dgm:pt>
    <dgm:pt modelId="{BAF6DC11-B290-4977-88B1-4AD78A75BEF0}" type="pres">
      <dgm:prSet presAssocID="{557D9CE6-B072-4EEC-94E2-7266509E615E}" presName="textRect" presStyleLbl="revTx" presStyleIdx="3" presStyleCnt="4">
        <dgm:presLayoutVars>
          <dgm:chMax val="1"/>
          <dgm:chPref val="1"/>
        </dgm:presLayoutVars>
      </dgm:prSet>
      <dgm:spPr/>
    </dgm:pt>
  </dgm:ptLst>
  <dgm:cxnLst>
    <dgm:cxn modelId="{0218E512-8844-4474-924D-CB7F56200D26}" srcId="{06A22A00-838B-44EB-9F6F-9008C391ADA0}" destId="{11D890FC-CFE9-403E-BB99-9BE685BA7E88}" srcOrd="2" destOrd="0" parTransId="{847B8551-60B0-4663-839D-A962C9DC7AF3}" sibTransId="{4841B46A-BCDC-4C19-983F-F73C309F89AF}"/>
    <dgm:cxn modelId="{4E9A861F-22D2-48E8-9F83-D362EBAAE64A}" type="presOf" srcId="{FA8EF748-9BA7-4F4C-A264-51497849523F}" destId="{6D56A74A-2F43-452D-B8EA-B253A60B217B}" srcOrd="0" destOrd="0" presId="urn:microsoft.com/office/officeart/2018/2/layout/IconCircleList"/>
    <dgm:cxn modelId="{F1ECD725-E6E7-467A-9010-0FE167C4171E}" type="presOf" srcId="{06A22A00-838B-44EB-9F6F-9008C391ADA0}" destId="{4875919B-D6A0-4E5D-AC64-99512A506993}" srcOrd="0" destOrd="0" presId="urn:microsoft.com/office/officeart/2018/2/layout/IconCircleList"/>
    <dgm:cxn modelId="{08E3242A-CF16-4143-B86A-4738381A1B56}" srcId="{06A22A00-838B-44EB-9F6F-9008C391ADA0}" destId="{FA8EF748-9BA7-4F4C-A264-51497849523F}" srcOrd="1" destOrd="0" parTransId="{0320D93F-3E6F-4CA0-B0FD-BDEEF0D014EF}" sibTransId="{55B7A607-0A47-402A-BEE6-C5A05094B8B9}"/>
    <dgm:cxn modelId="{53B73F3C-107F-41F6-96F2-48007B796887}" srcId="{06A22A00-838B-44EB-9F6F-9008C391ADA0}" destId="{557D9CE6-B072-4EEC-94E2-7266509E615E}" srcOrd="3" destOrd="0" parTransId="{24B21781-B7AE-448B-A026-77DD697931D1}" sibTransId="{437E47EF-EB24-4F5C-AED0-48D3E94AF2A5}"/>
    <dgm:cxn modelId="{83E41AA3-99D6-42F5-BE2E-57FCC640CB23}" type="presOf" srcId="{4BB51AC3-AE88-4EC4-8089-E3235313E9AD}" destId="{06CBE7C2-A9E3-4774-B00C-1D3C6C4DC1DD}" srcOrd="0" destOrd="0" presId="urn:microsoft.com/office/officeart/2018/2/layout/IconCircleList"/>
    <dgm:cxn modelId="{C9CFF1C7-A779-4765-8AE9-803593700365}" type="presOf" srcId="{13FBB813-646B-4EDC-B7F5-656AC9286CA0}" destId="{F6318FD0-BDC4-4C61-AAA5-99548C9BC62A}" srcOrd="0" destOrd="0" presId="urn:microsoft.com/office/officeart/2018/2/layout/IconCircleList"/>
    <dgm:cxn modelId="{5AB4B2C9-E7FB-4992-AA43-628679FD958D}" type="presOf" srcId="{4841B46A-BCDC-4C19-983F-F73C309F89AF}" destId="{9A9D79FA-9993-45DA-8DEF-0BDECE772407}" srcOrd="0" destOrd="0" presId="urn:microsoft.com/office/officeart/2018/2/layout/IconCircleList"/>
    <dgm:cxn modelId="{214139E2-AC81-4BE5-BBE6-2C4D43F6FECB}" type="presOf" srcId="{55B7A607-0A47-402A-BEE6-C5A05094B8B9}" destId="{6DE365D5-AE1B-4E89-903E-A20B28F3C264}" srcOrd="0" destOrd="0" presId="urn:microsoft.com/office/officeart/2018/2/layout/IconCircleList"/>
    <dgm:cxn modelId="{9811CBE9-5E7A-46B8-B5EF-579C30EDEC0A}" type="presOf" srcId="{557D9CE6-B072-4EEC-94E2-7266509E615E}" destId="{BAF6DC11-B290-4977-88B1-4AD78A75BEF0}" srcOrd="0" destOrd="0" presId="urn:microsoft.com/office/officeart/2018/2/layout/IconCircleList"/>
    <dgm:cxn modelId="{728352ED-8CB5-4404-91D3-4048ABA84ED9}" type="presOf" srcId="{11D890FC-CFE9-403E-BB99-9BE685BA7E88}" destId="{51D0615D-90B8-405D-94CD-163B61F0277F}" srcOrd="0" destOrd="0" presId="urn:microsoft.com/office/officeart/2018/2/layout/IconCircleList"/>
    <dgm:cxn modelId="{45247CFF-485E-48A4-81AA-785AF1CDA670}" srcId="{06A22A00-838B-44EB-9F6F-9008C391ADA0}" destId="{4BB51AC3-AE88-4EC4-8089-E3235313E9AD}" srcOrd="0" destOrd="0" parTransId="{BBC9CD00-4BB0-4A49-A76C-149A6633BD33}" sibTransId="{13FBB813-646B-4EDC-B7F5-656AC9286CA0}"/>
    <dgm:cxn modelId="{DB440AD8-6D31-4970-A184-06B3C775B67B}" type="presParOf" srcId="{4875919B-D6A0-4E5D-AC64-99512A506993}" destId="{0DBA7EBD-34B9-4EFF-8DB7-DE5E1160849A}" srcOrd="0" destOrd="0" presId="urn:microsoft.com/office/officeart/2018/2/layout/IconCircleList"/>
    <dgm:cxn modelId="{C8999325-3272-4852-9310-5361182FCE47}" type="presParOf" srcId="{0DBA7EBD-34B9-4EFF-8DB7-DE5E1160849A}" destId="{3D71D994-97DA-44B1-B320-983667693B86}" srcOrd="0" destOrd="0" presId="urn:microsoft.com/office/officeart/2018/2/layout/IconCircleList"/>
    <dgm:cxn modelId="{292DCC5A-5222-460E-9DA5-11C714EC10C1}" type="presParOf" srcId="{3D71D994-97DA-44B1-B320-983667693B86}" destId="{693487F3-CD50-40D8-8B19-B4BC2BC8F338}" srcOrd="0" destOrd="0" presId="urn:microsoft.com/office/officeart/2018/2/layout/IconCircleList"/>
    <dgm:cxn modelId="{A7A97F68-1EF0-44F7-B53B-2695D4C1994E}" type="presParOf" srcId="{3D71D994-97DA-44B1-B320-983667693B86}" destId="{81850F3A-B946-4DFA-92EE-D4C7CA5F1536}" srcOrd="1" destOrd="0" presId="urn:microsoft.com/office/officeart/2018/2/layout/IconCircleList"/>
    <dgm:cxn modelId="{B4ACDAED-3049-4233-BCAE-EEB6035008DA}" type="presParOf" srcId="{3D71D994-97DA-44B1-B320-983667693B86}" destId="{7FB18C22-1607-4068-B76C-8262DC385A0D}" srcOrd="2" destOrd="0" presId="urn:microsoft.com/office/officeart/2018/2/layout/IconCircleList"/>
    <dgm:cxn modelId="{58EA8111-A0C2-4A64-BC5F-70CB2606723B}" type="presParOf" srcId="{3D71D994-97DA-44B1-B320-983667693B86}" destId="{06CBE7C2-A9E3-4774-B00C-1D3C6C4DC1DD}" srcOrd="3" destOrd="0" presId="urn:microsoft.com/office/officeart/2018/2/layout/IconCircleList"/>
    <dgm:cxn modelId="{3576ED16-6061-4D97-AE1F-974FA2B050DA}" type="presParOf" srcId="{0DBA7EBD-34B9-4EFF-8DB7-DE5E1160849A}" destId="{F6318FD0-BDC4-4C61-AAA5-99548C9BC62A}" srcOrd="1" destOrd="0" presId="urn:microsoft.com/office/officeart/2018/2/layout/IconCircleList"/>
    <dgm:cxn modelId="{182FE141-77C1-46D7-B9CE-733F12A441DE}" type="presParOf" srcId="{0DBA7EBD-34B9-4EFF-8DB7-DE5E1160849A}" destId="{F1ED4BF4-BE04-42E8-B591-0FB58C15984F}" srcOrd="2" destOrd="0" presId="urn:microsoft.com/office/officeart/2018/2/layout/IconCircleList"/>
    <dgm:cxn modelId="{32D6E86C-D48D-4BE5-A90E-5504D17C4DC9}" type="presParOf" srcId="{F1ED4BF4-BE04-42E8-B591-0FB58C15984F}" destId="{947B4A99-52C6-4839-B41F-606B74FC48C3}" srcOrd="0" destOrd="0" presId="urn:microsoft.com/office/officeart/2018/2/layout/IconCircleList"/>
    <dgm:cxn modelId="{45BB7224-398C-43A4-B033-AAF76A3A7306}" type="presParOf" srcId="{F1ED4BF4-BE04-42E8-B591-0FB58C15984F}" destId="{AD416795-D17D-4209-A67A-B93EBBF47DCA}" srcOrd="1" destOrd="0" presId="urn:microsoft.com/office/officeart/2018/2/layout/IconCircleList"/>
    <dgm:cxn modelId="{9E7A1292-0C75-448A-80E4-C8D67B3EE1AB}" type="presParOf" srcId="{F1ED4BF4-BE04-42E8-B591-0FB58C15984F}" destId="{A66D865B-04A7-49DA-8827-FED457D8B054}" srcOrd="2" destOrd="0" presId="urn:microsoft.com/office/officeart/2018/2/layout/IconCircleList"/>
    <dgm:cxn modelId="{FD16E175-CBAC-436B-9220-B859E8832B92}" type="presParOf" srcId="{F1ED4BF4-BE04-42E8-B591-0FB58C15984F}" destId="{6D56A74A-2F43-452D-B8EA-B253A60B217B}" srcOrd="3" destOrd="0" presId="urn:microsoft.com/office/officeart/2018/2/layout/IconCircleList"/>
    <dgm:cxn modelId="{94743B7A-88B4-44FA-981B-D63340D4F953}" type="presParOf" srcId="{0DBA7EBD-34B9-4EFF-8DB7-DE5E1160849A}" destId="{6DE365D5-AE1B-4E89-903E-A20B28F3C264}" srcOrd="3" destOrd="0" presId="urn:microsoft.com/office/officeart/2018/2/layout/IconCircleList"/>
    <dgm:cxn modelId="{658C0FE2-1BC5-4321-B9B2-879309B27E1B}" type="presParOf" srcId="{0DBA7EBD-34B9-4EFF-8DB7-DE5E1160849A}" destId="{219048BD-B04D-4E59-B9E0-0102CB868B8A}" srcOrd="4" destOrd="0" presId="urn:microsoft.com/office/officeart/2018/2/layout/IconCircleList"/>
    <dgm:cxn modelId="{454F2662-969D-4569-83AA-ABB33F589D6F}" type="presParOf" srcId="{219048BD-B04D-4E59-B9E0-0102CB868B8A}" destId="{63C74228-AF61-4C71-96E6-15C67B3462C0}" srcOrd="0" destOrd="0" presId="urn:microsoft.com/office/officeart/2018/2/layout/IconCircleList"/>
    <dgm:cxn modelId="{CE576BD1-6D87-4EFC-99CA-607657FE908A}" type="presParOf" srcId="{219048BD-B04D-4E59-B9E0-0102CB868B8A}" destId="{AF88AA89-CFF5-4441-8E98-0FBEBD2BC2D5}" srcOrd="1" destOrd="0" presId="urn:microsoft.com/office/officeart/2018/2/layout/IconCircleList"/>
    <dgm:cxn modelId="{579BCDB2-2DEF-467C-B94B-73AC92BAE389}" type="presParOf" srcId="{219048BD-B04D-4E59-B9E0-0102CB868B8A}" destId="{937056A8-9525-4833-BA65-DE0D40DE3E96}" srcOrd="2" destOrd="0" presId="urn:microsoft.com/office/officeart/2018/2/layout/IconCircleList"/>
    <dgm:cxn modelId="{D3AD5E8B-5F7B-4D46-9564-014213D6FD51}" type="presParOf" srcId="{219048BD-B04D-4E59-B9E0-0102CB868B8A}" destId="{51D0615D-90B8-405D-94CD-163B61F0277F}" srcOrd="3" destOrd="0" presId="urn:microsoft.com/office/officeart/2018/2/layout/IconCircleList"/>
    <dgm:cxn modelId="{7DEEAD63-A998-40F4-AB55-5F0F189CA140}" type="presParOf" srcId="{0DBA7EBD-34B9-4EFF-8DB7-DE5E1160849A}" destId="{9A9D79FA-9993-45DA-8DEF-0BDECE772407}" srcOrd="5" destOrd="0" presId="urn:microsoft.com/office/officeart/2018/2/layout/IconCircleList"/>
    <dgm:cxn modelId="{F9FEB8D8-E547-42A3-B523-D7B1C0ABEA5B}" type="presParOf" srcId="{0DBA7EBD-34B9-4EFF-8DB7-DE5E1160849A}" destId="{2866BF3A-C269-4685-9AC9-522416A652E1}" srcOrd="6" destOrd="0" presId="urn:microsoft.com/office/officeart/2018/2/layout/IconCircleList"/>
    <dgm:cxn modelId="{BA8B9DFF-F393-4C71-B9B8-D488F83B235D}" type="presParOf" srcId="{2866BF3A-C269-4685-9AC9-522416A652E1}" destId="{DE83920A-A0D0-472C-8915-79DD53A12886}" srcOrd="0" destOrd="0" presId="urn:microsoft.com/office/officeart/2018/2/layout/IconCircleList"/>
    <dgm:cxn modelId="{01826059-C6F6-4A06-9206-5B8A60F79BC5}" type="presParOf" srcId="{2866BF3A-C269-4685-9AC9-522416A652E1}" destId="{508485B5-5FA0-442D-BF6B-D424D7F50F43}" srcOrd="1" destOrd="0" presId="urn:microsoft.com/office/officeart/2018/2/layout/IconCircleList"/>
    <dgm:cxn modelId="{B29E9554-0A99-48CA-9948-E50E21E2F867}" type="presParOf" srcId="{2866BF3A-C269-4685-9AC9-522416A652E1}" destId="{BAF43333-C904-4BEA-96EE-42B649706650}" srcOrd="2" destOrd="0" presId="urn:microsoft.com/office/officeart/2018/2/layout/IconCircleList"/>
    <dgm:cxn modelId="{21770936-659B-4EA9-8CF8-D860C3196562}" type="presParOf" srcId="{2866BF3A-C269-4685-9AC9-522416A652E1}" destId="{BAF6DC11-B290-4977-88B1-4AD78A75BEF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07DDC7-DC47-4C6F-A3E0-B1F53740DC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48AD530-026F-4F7D-B634-6BDB31C4BBD7}">
      <dgm:prSet custT="1"/>
      <dgm:spPr/>
      <dgm:t>
        <a:bodyPr/>
        <a:lstStyle/>
        <a:p>
          <a:r>
            <a:rPr lang="en-US" sz="3200" dirty="0"/>
            <a:t>Increase student access to dual credit options.</a:t>
          </a:r>
        </a:p>
      </dgm:t>
    </dgm:pt>
    <dgm:pt modelId="{4258C29D-351B-4D09-9A0E-8998D7400BF2}" type="parTrans" cxnId="{B66C9C67-F274-4D4F-80C5-CEB05DA5AB6C}">
      <dgm:prSet/>
      <dgm:spPr/>
      <dgm:t>
        <a:bodyPr/>
        <a:lstStyle/>
        <a:p>
          <a:endParaRPr lang="en-US"/>
        </a:p>
      </dgm:t>
    </dgm:pt>
    <dgm:pt modelId="{FB5E560C-22B2-4D3A-A13D-C47207DA5039}" type="sibTrans" cxnId="{B66C9C67-F274-4D4F-80C5-CEB05DA5AB6C}">
      <dgm:prSet/>
      <dgm:spPr/>
      <dgm:t>
        <a:bodyPr/>
        <a:lstStyle/>
        <a:p>
          <a:endParaRPr lang="en-US"/>
        </a:p>
      </dgm:t>
    </dgm:pt>
    <dgm:pt modelId="{AB999596-4F52-41D0-BD2A-BA0129CB7CD0}">
      <dgm:prSet custT="1"/>
      <dgm:spPr/>
      <dgm:t>
        <a:bodyPr/>
        <a:lstStyle/>
        <a:p>
          <a:r>
            <a:rPr lang="en-US" sz="3200" dirty="0"/>
            <a:t>Clarify pathway options so students find the best fit.</a:t>
          </a:r>
        </a:p>
      </dgm:t>
    </dgm:pt>
    <dgm:pt modelId="{9FC9FFA5-DC07-4F11-87AA-E0CB0D1F4135}" type="parTrans" cxnId="{827FA88D-0CA4-4DAD-AEA9-A714EFEEC5B0}">
      <dgm:prSet/>
      <dgm:spPr/>
      <dgm:t>
        <a:bodyPr/>
        <a:lstStyle/>
        <a:p>
          <a:endParaRPr lang="en-US"/>
        </a:p>
      </dgm:t>
    </dgm:pt>
    <dgm:pt modelId="{89EE9A74-65B2-45D2-9580-B0C16E1F0C67}" type="sibTrans" cxnId="{827FA88D-0CA4-4DAD-AEA9-A714EFEEC5B0}">
      <dgm:prSet/>
      <dgm:spPr/>
      <dgm:t>
        <a:bodyPr/>
        <a:lstStyle/>
        <a:p>
          <a:endParaRPr lang="en-US"/>
        </a:p>
      </dgm:t>
    </dgm:pt>
    <dgm:pt modelId="{C7CEE988-F4F9-4581-ADDF-C368CFFF2135}" type="pres">
      <dgm:prSet presAssocID="{5B07DDC7-DC47-4C6F-A3E0-B1F53740DC6E}" presName="root" presStyleCnt="0">
        <dgm:presLayoutVars>
          <dgm:dir/>
          <dgm:resizeHandles val="exact"/>
        </dgm:presLayoutVars>
      </dgm:prSet>
      <dgm:spPr/>
    </dgm:pt>
    <dgm:pt modelId="{C3E8D9CE-66FC-4F3A-912A-D974C2875C2A}" type="pres">
      <dgm:prSet presAssocID="{748AD530-026F-4F7D-B634-6BDB31C4BBD7}" presName="compNode" presStyleCnt="0"/>
      <dgm:spPr/>
    </dgm:pt>
    <dgm:pt modelId="{3AC1BA9C-4C1C-4CC9-B95D-CA9D1E6BD04A}" type="pres">
      <dgm:prSet presAssocID="{748AD530-026F-4F7D-B634-6BDB31C4BBD7}" presName="bgRect" presStyleLbl="bgShp" presStyleIdx="0" presStyleCnt="2"/>
      <dgm:spPr/>
    </dgm:pt>
    <dgm:pt modelId="{A94C7EE5-D47F-4DEF-B78E-A326767FC778}" type="pres">
      <dgm:prSet presAssocID="{748AD530-026F-4F7D-B634-6BDB31C4BBD7}"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edit card"/>
        </a:ext>
      </dgm:extLst>
    </dgm:pt>
    <dgm:pt modelId="{77188AA8-0540-4A73-A07F-504743BEAA7A}" type="pres">
      <dgm:prSet presAssocID="{748AD530-026F-4F7D-B634-6BDB31C4BBD7}" presName="spaceRect" presStyleCnt="0"/>
      <dgm:spPr/>
    </dgm:pt>
    <dgm:pt modelId="{6029B626-92F6-4ABD-B010-F9B2F6F2C04F}" type="pres">
      <dgm:prSet presAssocID="{748AD530-026F-4F7D-B634-6BDB31C4BBD7}" presName="parTx" presStyleLbl="revTx" presStyleIdx="0" presStyleCnt="2" custScaleX="104450">
        <dgm:presLayoutVars>
          <dgm:chMax val="0"/>
          <dgm:chPref val="0"/>
        </dgm:presLayoutVars>
      </dgm:prSet>
      <dgm:spPr/>
    </dgm:pt>
    <dgm:pt modelId="{F7CF7FDE-3C04-4EC6-82D8-05C6347CBC7A}" type="pres">
      <dgm:prSet presAssocID="{FB5E560C-22B2-4D3A-A13D-C47207DA5039}" presName="sibTrans" presStyleCnt="0"/>
      <dgm:spPr/>
    </dgm:pt>
    <dgm:pt modelId="{9B31C724-6C4C-4C02-823C-C16011FECE40}" type="pres">
      <dgm:prSet presAssocID="{AB999596-4F52-41D0-BD2A-BA0129CB7CD0}" presName="compNode" presStyleCnt="0"/>
      <dgm:spPr/>
    </dgm:pt>
    <dgm:pt modelId="{946BC518-57AD-416E-8DEB-B17E88977004}" type="pres">
      <dgm:prSet presAssocID="{AB999596-4F52-41D0-BD2A-BA0129CB7CD0}" presName="bgRect" presStyleLbl="bgShp" presStyleIdx="1" presStyleCnt="2"/>
      <dgm:spPr/>
    </dgm:pt>
    <dgm:pt modelId="{DD9EBB1D-6F05-466D-9063-7BA07687D6A6}" type="pres">
      <dgm:prSet presAssocID="{AB999596-4F52-41D0-BD2A-BA0129CB7CD0}"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F4CBFC2-02A9-4C07-B907-F2970DCDF7B9}" type="pres">
      <dgm:prSet presAssocID="{AB999596-4F52-41D0-BD2A-BA0129CB7CD0}" presName="spaceRect" presStyleCnt="0"/>
      <dgm:spPr/>
    </dgm:pt>
    <dgm:pt modelId="{69B0795B-C22B-4AF5-9F55-2B88AC57BC3F}" type="pres">
      <dgm:prSet presAssocID="{AB999596-4F52-41D0-BD2A-BA0129CB7CD0}" presName="parTx" presStyleLbl="revTx" presStyleIdx="1" presStyleCnt="2" custScaleX="103294">
        <dgm:presLayoutVars>
          <dgm:chMax val="0"/>
          <dgm:chPref val="0"/>
        </dgm:presLayoutVars>
      </dgm:prSet>
      <dgm:spPr/>
    </dgm:pt>
  </dgm:ptLst>
  <dgm:cxnLst>
    <dgm:cxn modelId="{184CEB0D-1083-4324-A9AA-2AB881EE1440}" type="presOf" srcId="{5B07DDC7-DC47-4C6F-A3E0-B1F53740DC6E}" destId="{C7CEE988-F4F9-4581-ADDF-C368CFFF2135}" srcOrd="0" destOrd="0" presId="urn:microsoft.com/office/officeart/2018/2/layout/IconVerticalSolidList"/>
    <dgm:cxn modelId="{58AE8310-CA08-4900-8614-02FC922A3476}" type="presOf" srcId="{AB999596-4F52-41D0-BD2A-BA0129CB7CD0}" destId="{69B0795B-C22B-4AF5-9F55-2B88AC57BC3F}" srcOrd="0" destOrd="0" presId="urn:microsoft.com/office/officeart/2018/2/layout/IconVerticalSolidList"/>
    <dgm:cxn modelId="{B66C9C67-F274-4D4F-80C5-CEB05DA5AB6C}" srcId="{5B07DDC7-DC47-4C6F-A3E0-B1F53740DC6E}" destId="{748AD530-026F-4F7D-B634-6BDB31C4BBD7}" srcOrd="0" destOrd="0" parTransId="{4258C29D-351B-4D09-9A0E-8998D7400BF2}" sibTransId="{FB5E560C-22B2-4D3A-A13D-C47207DA5039}"/>
    <dgm:cxn modelId="{827FA88D-0CA4-4DAD-AEA9-A714EFEEC5B0}" srcId="{5B07DDC7-DC47-4C6F-A3E0-B1F53740DC6E}" destId="{AB999596-4F52-41D0-BD2A-BA0129CB7CD0}" srcOrd="1" destOrd="0" parTransId="{9FC9FFA5-DC07-4F11-87AA-E0CB0D1F4135}" sibTransId="{89EE9A74-65B2-45D2-9580-B0C16E1F0C67}"/>
    <dgm:cxn modelId="{3F9460C5-F804-460A-A363-5D284493BA77}" type="presOf" srcId="{748AD530-026F-4F7D-B634-6BDB31C4BBD7}" destId="{6029B626-92F6-4ABD-B010-F9B2F6F2C04F}" srcOrd="0" destOrd="0" presId="urn:microsoft.com/office/officeart/2018/2/layout/IconVerticalSolidList"/>
    <dgm:cxn modelId="{9473DE53-5C18-41C6-81A0-FAFB5FC1A357}" type="presParOf" srcId="{C7CEE988-F4F9-4581-ADDF-C368CFFF2135}" destId="{C3E8D9CE-66FC-4F3A-912A-D974C2875C2A}" srcOrd="0" destOrd="0" presId="urn:microsoft.com/office/officeart/2018/2/layout/IconVerticalSolidList"/>
    <dgm:cxn modelId="{2542EFCF-B851-491B-8A54-C2DCA142181A}" type="presParOf" srcId="{C3E8D9CE-66FC-4F3A-912A-D974C2875C2A}" destId="{3AC1BA9C-4C1C-4CC9-B95D-CA9D1E6BD04A}" srcOrd="0" destOrd="0" presId="urn:microsoft.com/office/officeart/2018/2/layout/IconVerticalSolidList"/>
    <dgm:cxn modelId="{A42912B9-83E5-45F4-988B-4F4EA4D7BDB7}" type="presParOf" srcId="{C3E8D9CE-66FC-4F3A-912A-D974C2875C2A}" destId="{A94C7EE5-D47F-4DEF-B78E-A326767FC778}" srcOrd="1" destOrd="0" presId="urn:microsoft.com/office/officeart/2018/2/layout/IconVerticalSolidList"/>
    <dgm:cxn modelId="{09367F25-76A3-44E0-B47D-E8B7976E4A45}" type="presParOf" srcId="{C3E8D9CE-66FC-4F3A-912A-D974C2875C2A}" destId="{77188AA8-0540-4A73-A07F-504743BEAA7A}" srcOrd="2" destOrd="0" presId="urn:microsoft.com/office/officeart/2018/2/layout/IconVerticalSolidList"/>
    <dgm:cxn modelId="{44CD190E-2F04-4A04-8607-4C714B5448F7}" type="presParOf" srcId="{C3E8D9CE-66FC-4F3A-912A-D974C2875C2A}" destId="{6029B626-92F6-4ABD-B010-F9B2F6F2C04F}" srcOrd="3" destOrd="0" presId="urn:microsoft.com/office/officeart/2018/2/layout/IconVerticalSolidList"/>
    <dgm:cxn modelId="{8D3313FE-2EDC-40A1-BC2B-9453AB5DB4C2}" type="presParOf" srcId="{C7CEE988-F4F9-4581-ADDF-C368CFFF2135}" destId="{F7CF7FDE-3C04-4EC6-82D8-05C6347CBC7A}" srcOrd="1" destOrd="0" presId="urn:microsoft.com/office/officeart/2018/2/layout/IconVerticalSolidList"/>
    <dgm:cxn modelId="{86C2A10F-E2A3-401C-A5EB-4D3AFD90BA1D}" type="presParOf" srcId="{C7CEE988-F4F9-4581-ADDF-C368CFFF2135}" destId="{9B31C724-6C4C-4C02-823C-C16011FECE40}" srcOrd="2" destOrd="0" presId="urn:microsoft.com/office/officeart/2018/2/layout/IconVerticalSolidList"/>
    <dgm:cxn modelId="{73FC8CDF-E49C-4FCB-8AE1-D965419E6D25}" type="presParOf" srcId="{9B31C724-6C4C-4C02-823C-C16011FECE40}" destId="{946BC518-57AD-416E-8DEB-B17E88977004}" srcOrd="0" destOrd="0" presId="urn:microsoft.com/office/officeart/2018/2/layout/IconVerticalSolidList"/>
    <dgm:cxn modelId="{01A4F0A4-B304-41BD-A3EE-3C033AB779DA}" type="presParOf" srcId="{9B31C724-6C4C-4C02-823C-C16011FECE40}" destId="{DD9EBB1D-6F05-466D-9063-7BA07687D6A6}" srcOrd="1" destOrd="0" presId="urn:microsoft.com/office/officeart/2018/2/layout/IconVerticalSolidList"/>
    <dgm:cxn modelId="{5E454F50-D679-4C5C-AE88-64F7D4FB7562}" type="presParOf" srcId="{9B31C724-6C4C-4C02-823C-C16011FECE40}" destId="{CF4CBFC2-02A9-4C07-B907-F2970DCDF7B9}" srcOrd="2" destOrd="0" presId="urn:microsoft.com/office/officeart/2018/2/layout/IconVerticalSolidList"/>
    <dgm:cxn modelId="{12D12923-F035-4A2C-AA9A-B82FCC953185}" type="presParOf" srcId="{9B31C724-6C4C-4C02-823C-C16011FECE40}" destId="{69B0795B-C22B-4AF5-9F55-2B88AC57BC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C03EC4-BD41-45E4-BA19-750AFB27EC5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E3F444D5-71D5-48F8-BE58-6827F63B225B}">
      <dgm:prSet/>
      <dgm:spPr/>
      <dgm:t>
        <a:bodyPr/>
        <a:lstStyle/>
        <a:p>
          <a:r>
            <a:rPr lang="en-US" dirty="0"/>
            <a:t>University &amp; Community Colleges</a:t>
          </a:r>
        </a:p>
      </dgm:t>
    </dgm:pt>
    <dgm:pt modelId="{8F59C720-0E0F-4DC2-89CB-F7F8755BEDDC}" type="parTrans" cxnId="{4D44678E-A657-4D54-870B-E855F36F9ED7}">
      <dgm:prSet/>
      <dgm:spPr/>
      <dgm:t>
        <a:bodyPr/>
        <a:lstStyle/>
        <a:p>
          <a:endParaRPr lang="en-US"/>
        </a:p>
      </dgm:t>
    </dgm:pt>
    <dgm:pt modelId="{94F6CD68-3A23-43A9-B9F9-0FA51FDD2329}" type="sibTrans" cxnId="{4D44678E-A657-4D54-870B-E855F36F9ED7}">
      <dgm:prSet/>
      <dgm:spPr/>
      <dgm:t>
        <a:bodyPr/>
        <a:lstStyle/>
        <a:p>
          <a:endParaRPr lang="en-US"/>
        </a:p>
      </dgm:t>
    </dgm:pt>
    <dgm:pt modelId="{B742CE21-1644-4EC5-B290-883D5B162052}">
      <dgm:prSet custT="1"/>
      <dgm:spPr/>
      <dgm:t>
        <a:bodyPr/>
        <a:lstStyle/>
        <a:p>
          <a:r>
            <a:rPr lang="en-US" sz="2000" dirty="0"/>
            <a:t>Provided K-12 professional development </a:t>
          </a:r>
        </a:p>
      </dgm:t>
    </dgm:pt>
    <dgm:pt modelId="{65B129BA-E232-40BF-86CE-133B83C7A4DD}" type="parTrans" cxnId="{96C418F6-6BEC-41C8-9809-722D13D81592}">
      <dgm:prSet/>
      <dgm:spPr/>
      <dgm:t>
        <a:bodyPr/>
        <a:lstStyle/>
        <a:p>
          <a:endParaRPr lang="en-US"/>
        </a:p>
      </dgm:t>
    </dgm:pt>
    <dgm:pt modelId="{98328CD0-48D6-4962-A100-19D2FE4F12FC}" type="sibTrans" cxnId="{96C418F6-6BEC-41C8-9809-722D13D81592}">
      <dgm:prSet/>
      <dgm:spPr/>
      <dgm:t>
        <a:bodyPr/>
        <a:lstStyle/>
        <a:p>
          <a:endParaRPr lang="en-US"/>
        </a:p>
      </dgm:t>
    </dgm:pt>
    <dgm:pt modelId="{3B84A9E7-2AFB-4030-A2E2-21D2E561617B}">
      <dgm:prSet/>
      <dgm:spPr/>
      <dgm:t>
        <a:bodyPr/>
        <a:lstStyle/>
        <a:p>
          <a:r>
            <a:rPr lang="en-US" dirty="0"/>
            <a:t>K-12 Partners</a:t>
          </a:r>
        </a:p>
      </dgm:t>
    </dgm:pt>
    <dgm:pt modelId="{6666FE8B-C303-4961-BE5D-9CFDEF3B96E0}" type="parTrans" cxnId="{0EF4EEFA-1F78-4D89-BBC8-00531B8E86F8}">
      <dgm:prSet/>
      <dgm:spPr/>
      <dgm:t>
        <a:bodyPr/>
        <a:lstStyle/>
        <a:p>
          <a:endParaRPr lang="en-US"/>
        </a:p>
      </dgm:t>
    </dgm:pt>
    <dgm:pt modelId="{59A208A1-189B-4AA9-8A8F-5C7AEF2C6050}" type="sibTrans" cxnId="{0EF4EEFA-1F78-4D89-BBC8-00531B8E86F8}">
      <dgm:prSet/>
      <dgm:spPr/>
      <dgm:t>
        <a:bodyPr/>
        <a:lstStyle/>
        <a:p>
          <a:endParaRPr lang="en-US"/>
        </a:p>
      </dgm:t>
    </dgm:pt>
    <dgm:pt modelId="{7370CA44-9145-413B-A8FB-87E30DD24596}">
      <dgm:prSet/>
      <dgm:spPr/>
      <dgm:t>
        <a:bodyPr/>
        <a:lstStyle/>
        <a:p>
          <a:r>
            <a:rPr lang="en-US" dirty="0"/>
            <a:t>Local ESD</a:t>
          </a:r>
        </a:p>
      </dgm:t>
    </dgm:pt>
    <dgm:pt modelId="{4896CFCE-3C8E-420F-996B-26D9589D306C}" type="parTrans" cxnId="{E06C91B2-3360-4129-9386-25332D674DDF}">
      <dgm:prSet/>
      <dgm:spPr/>
      <dgm:t>
        <a:bodyPr/>
        <a:lstStyle/>
        <a:p>
          <a:endParaRPr lang="en-US"/>
        </a:p>
      </dgm:t>
    </dgm:pt>
    <dgm:pt modelId="{CEEF23F9-3925-4133-898A-05F96C908701}" type="sibTrans" cxnId="{E06C91B2-3360-4129-9386-25332D674DDF}">
      <dgm:prSet/>
      <dgm:spPr/>
      <dgm:t>
        <a:bodyPr/>
        <a:lstStyle/>
        <a:p>
          <a:endParaRPr lang="en-US"/>
        </a:p>
      </dgm:t>
    </dgm:pt>
    <dgm:pt modelId="{1FB44851-2BA4-47FC-9AD6-1FBDAAFDFD32}">
      <dgm:prSet custT="1"/>
      <dgm:spPr/>
      <dgm:t>
        <a:bodyPr/>
        <a:lstStyle/>
        <a:p>
          <a:r>
            <a:rPr lang="en-US" sz="2400" dirty="0"/>
            <a:t>Focused on equitable access across districts:</a:t>
          </a:r>
        </a:p>
      </dgm:t>
    </dgm:pt>
    <dgm:pt modelId="{CF8C2557-037D-4873-B96A-6F35B3248C6A}" type="parTrans" cxnId="{FA1400B5-0DE2-45D6-A980-BB85BE5BF4F6}">
      <dgm:prSet/>
      <dgm:spPr/>
      <dgm:t>
        <a:bodyPr/>
        <a:lstStyle/>
        <a:p>
          <a:endParaRPr lang="en-US"/>
        </a:p>
      </dgm:t>
    </dgm:pt>
    <dgm:pt modelId="{40246DC5-149D-4855-8CDB-13CA05235BCE}" type="sibTrans" cxnId="{FA1400B5-0DE2-45D6-A980-BB85BE5BF4F6}">
      <dgm:prSet/>
      <dgm:spPr/>
      <dgm:t>
        <a:bodyPr/>
        <a:lstStyle/>
        <a:p>
          <a:endParaRPr lang="en-US"/>
        </a:p>
      </dgm:t>
    </dgm:pt>
    <dgm:pt modelId="{20D5A5B4-F824-46F9-B8F9-CFBDDDE18C07}">
      <dgm:prSet custT="1"/>
      <dgm:spPr/>
      <dgm:t>
        <a:bodyPr/>
        <a:lstStyle/>
        <a:p>
          <a:r>
            <a:rPr lang="en-US" sz="2400" dirty="0"/>
            <a:t>Decided collaboration was key between institutions:</a:t>
          </a:r>
        </a:p>
      </dgm:t>
    </dgm:pt>
    <dgm:pt modelId="{5EDAE5DF-4775-457D-81C1-2232A86B8ACB}" type="parTrans" cxnId="{B1C4E102-A18F-4C57-A739-2F44B122AA0F}">
      <dgm:prSet/>
      <dgm:spPr/>
      <dgm:t>
        <a:bodyPr/>
        <a:lstStyle/>
        <a:p>
          <a:endParaRPr lang="en-US"/>
        </a:p>
      </dgm:t>
    </dgm:pt>
    <dgm:pt modelId="{F06854BE-2091-45AF-B3D1-0388171894B1}" type="sibTrans" cxnId="{B1C4E102-A18F-4C57-A739-2F44B122AA0F}">
      <dgm:prSet/>
      <dgm:spPr/>
      <dgm:t>
        <a:bodyPr/>
        <a:lstStyle/>
        <a:p>
          <a:endParaRPr lang="en-US"/>
        </a:p>
      </dgm:t>
    </dgm:pt>
    <dgm:pt modelId="{5D2BE0ED-F5BF-4891-A7BD-C815B2C0C2E5}">
      <dgm:prSet custT="1"/>
      <dgm:spPr/>
      <dgm:t>
        <a:bodyPr/>
        <a:lstStyle/>
        <a:p>
          <a:r>
            <a:rPr lang="en-US" sz="2000" dirty="0"/>
            <a:t>Developed new options for students under HB 1599</a:t>
          </a:r>
        </a:p>
      </dgm:t>
    </dgm:pt>
    <dgm:pt modelId="{C14D8B40-6216-4E2B-B160-05D2CD57DC85}" type="parTrans" cxnId="{BF4AD450-0EA1-41E6-B444-9C9ADA8FC93D}">
      <dgm:prSet/>
      <dgm:spPr/>
      <dgm:t>
        <a:bodyPr/>
        <a:lstStyle/>
        <a:p>
          <a:endParaRPr lang="en-US"/>
        </a:p>
      </dgm:t>
    </dgm:pt>
    <dgm:pt modelId="{0427A411-68AC-47E3-AE03-4BAB059737EE}" type="sibTrans" cxnId="{BF4AD450-0EA1-41E6-B444-9C9ADA8FC93D}">
      <dgm:prSet/>
      <dgm:spPr/>
      <dgm:t>
        <a:bodyPr/>
        <a:lstStyle/>
        <a:p>
          <a:endParaRPr lang="en-US"/>
        </a:p>
      </dgm:t>
    </dgm:pt>
    <dgm:pt modelId="{AD47A040-7648-49E4-8092-B54489261554}">
      <dgm:prSet custT="1"/>
      <dgm:spPr/>
      <dgm:t>
        <a:bodyPr/>
        <a:lstStyle/>
        <a:p>
          <a:r>
            <a:rPr lang="en-US" sz="2000" dirty="0"/>
            <a:t>Created the CCS Running Start Equivalency Guide</a:t>
          </a:r>
        </a:p>
      </dgm:t>
    </dgm:pt>
    <dgm:pt modelId="{DBDF64D1-D5A4-4643-96F9-EC4ED93C5F7D}" type="parTrans" cxnId="{0CBEEFEB-D90F-474B-888E-41AC5A86E937}">
      <dgm:prSet/>
      <dgm:spPr/>
      <dgm:t>
        <a:bodyPr/>
        <a:lstStyle/>
        <a:p>
          <a:endParaRPr lang="en-US"/>
        </a:p>
      </dgm:t>
    </dgm:pt>
    <dgm:pt modelId="{BD9C7676-1114-4984-A287-AFCDE74881F7}" type="sibTrans" cxnId="{0CBEEFEB-D90F-474B-888E-41AC5A86E937}">
      <dgm:prSet/>
      <dgm:spPr/>
      <dgm:t>
        <a:bodyPr/>
        <a:lstStyle/>
        <a:p>
          <a:endParaRPr lang="en-US"/>
        </a:p>
      </dgm:t>
    </dgm:pt>
    <dgm:pt modelId="{1DD8D32A-8CEC-4648-97D7-0BA54706E687}">
      <dgm:prSet custT="1"/>
      <dgm:spPr/>
      <dgm:t>
        <a:bodyPr/>
        <a:lstStyle/>
        <a:p>
          <a:r>
            <a:rPr lang="en-US" sz="2400" dirty="0"/>
            <a:t>Agreed access to all pathway options is most important:</a:t>
          </a:r>
        </a:p>
      </dgm:t>
    </dgm:pt>
    <dgm:pt modelId="{44001DD6-4A57-4E59-BC1F-67CB17EB5C0A}" type="parTrans" cxnId="{DA7106DD-0AE7-44DC-9A95-72CD8D3BAEC6}">
      <dgm:prSet/>
      <dgm:spPr/>
      <dgm:t>
        <a:bodyPr/>
        <a:lstStyle/>
        <a:p>
          <a:endParaRPr lang="en-US"/>
        </a:p>
      </dgm:t>
    </dgm:pt>
    <dgm:pt modelId="{3EB1A554-6B25-42C5-8167-76D671C3C9F1}" type="sibTrans" cxnId="{DA7106DD-0AE7-44DC-9A95-72CD8D3BAEC6}">
      <dgm:prSet/>
      <dgm:spPr/>
      <dgm:t>
        <a:bodyPr/>
        <a:lstStyle/>
        <a:p>
          <a:endParaRPr lang="en-US"/>
        </a:p>
      </dgm:t>
    </dgm:pt>
    <dgm:pt modelId="{3EA56997-9BBE-495F-AEBC-CBB4127DD79B}">
      <dgm:prSet custT="1"/>
      <dgm:spPr/>
      <dgm:t>
        <a:bodyPr/>
        <a:lstStyle/>
        <a:p>
          <a:r>
            <a:rPr lang="en-US" sz="2000" dirty="0"/>
            <a:t>Combined dual credit info nights</a:t>
          </a:r>
        </a:p>
      </dgm:t>
    </dgm:pt>
    <dgm:pt modelId="{AFE6577A-297B-488C-B48A-0200C2244968}" type="parTrans" cxnId="{8F34088C-9521-4701-84C1-8D1048E46D08}">
      <dgm:prSet/>
      <dgm:spPr/>
      <dgm:t>
        <a:bodyPr/>
        <a:lstStyle/>
        <a:p>
          <a:endParaRPr lang="en-US"/>
        </a:p>
      </dgm:t>
    </dgm:pt>
    <dgm:pt modelId="{62C089F6-E5E7-41AD-8FCB-7B8B3889BAA2}" type="sibTrans" cxnId="{8F34088C-9521-4701-84C1-8D1048E46D08}">
      <dgm:prSet/>
      <dgm:spPr/>
      <dgm:t>
        <a:bodyPr/>
        <a:lstStyle/>
        <a:p>
          <a:endParaRPr lang="en-US"/>
        </a:p>
      </dgm:t>
    </dgm:pt>
    <dgm:pt modelId="{4D78FE95-D437-4695-9DFE-D98F6575EFF0}">
      <dgm:prSet custT="1"/>
      <dgm:spPr/>
      <dgm:t>
        <a:bodyPr/>
        <a:lstStyle/>
        <a:p>
          <a:r>
            <a:rPr lang="en-US" sz="2000" dirty="0"/>
            <a:t>Prioritized student needs</a:t>
          </a:r>
        </a:p>
      </dgm:t>
    </dgm:pt>
    <dgm:pt modelId="{C270BA02-2534-461F-9127-A1B07E2BBDE3}" type="parTrans" cxnId="{981087DA-0958-47CF-9613-641C638B2B7E}">
      <dgm:prSet/>
      <dgm:spPr/>
      <dgm:t>
        <a:bodyPr/>
        <a:lstStyle/>
        <a:p>
          <a:endParaRPr lang="en-US"/>
        </a:p>
      </dgm:t>
    </dgm:pt>
    <dgm:pt modelId="{C784F976-198F-4E64-8C7A-DCFF47253A5D}" type="sibTrans" cxnId="{981087DA-0958-47CF-9613-641C638B2B7E}">
      <dgm:prSet/>
      <dgm:spPr/>
      <dgm:t>
        <a:bodyPr/>
        <a:lstStyle/>
        <a:p>
          <a:endParaRPr lang="en-US"/>
        </a:p>
      </dgm:t>
    </dgm:pt>
    <dgm:pt modelId="{A30EAD23-3220-4DF7-B663-C4A75E6CDF86}">
      <dgm:prSet custT="1"/>
      <dgm:spPr/>
      <dgm:t>
        <a:bodyPr/>
        <a:lstStyle/>
        <a:p>
          <a:r>
            <a:rPr lang="en-US" sz="2000" dirty="0"/>
            <a:t>Hosted an inclusive dual credit night for students 8</a:t>
          </a:r>
          <a:r>
            <a:rPr lang="en-US" sz="2000" baseline="30000" dirty="0"/>
            <a:t>th</a:t>
          </a:r>
          <a:r>
            <a:rPr lang="en-US" sz="2000" dirty="0"/>
            <a:t>-11</a:t>
          </a:r>
          <a:r>
            <a:rPr lang="en-US" sz="2000" baseline="30000" dirty="0"/>
            <a:t>th</a:t>
          </a:r>
          <a:r>
            <a:rPr lang="en-US" sz="2000" dirty="0"/>
            <a:t> grades</a:t>
          </a:r>
        </a:p>
      </dgm:t>
    </dgm:pt>
    <dgm:pt modelId="{D22C2784-A1AE-4B3A-ABB8-CC85CB0E6E85}" type="parTrans" cxnId="{E1F3DD6C-3F48-4161-96CD-35A8BEABF30D}">
      <dgm:prSet/>
      <dgm:spPr/>
      <dgm:t>
        <a:bodyPr/>
        <a:lstStyle/>
        <a:p>
          <a:endParaRPr lang="en-US"/>
        </a:p>
      </dgm:t>
    </dgm:pt>
    <dgm:pt modelId="{1CC39FCA-08B1-438C-ACBA-45B78891CADA}" type="sibTrans" cxnId="{E1F3DD6C-3F48-4161-96CD-35A8BEABF30D}">
      <dgm:prSet/>
      <dgm:spPr/>
      <dgm:t>
        <a:bodyPr/>
        <a:lstStyle/>
        <a:p>
          <a:endParaRPr lang="en-US"/>
        </a:p>
      </dgm:t>
    </dgm:pt>
    <dgm:pt modelId="{3C122913-A238-41DB-9C4A-B3708310B733}" type="pres">
      <dgm:prSet presAssocID="{8EC03EC4-BD41-45E4-BA19-750AFB27EC52}" presName="Name0" presStyleCnt="0">
        <dgm:presLayoutVars>
          <dgm:dir/>
          <dgm:animLvl val="lvl"/>
          <dgm:resizeHandles val="exact"/>
        </dgm:presLayoutVars>
      </dgm:prSet>
      <dgm:spPr/>
    </dgm:pt>
    <dgm:pt modelId="{F667CA1C-35DD-4FD4-9A23-85738EA536EC}" type="pres">
      <dgm:prSet presAssocID="{E3F444D5-71D5-48F8-BE58-6827F63B225B}" presName="linNode" presStyleCnt="0"/>
      <dgm:spPr/>
    </dgm:pt>
    <dgm:pt modelId="{C85D53E4-1F90-473C-8974-1A8C89D5DC7F}" type="pres">
      <dgm:prSet presAssocID="{E3F444D5-71D5-48F8-BE58-6827F63B225B}" presName="parentText" presStyleLbl="node1" presStyleIdx="0" presStyleCnt="3">
        <dgm:presLayoutVars>
          <dgm:chMax val="1"/>
          <dgm:bulletEnabled val="1"/>
        </dgm:presLayoutVars>
      </dgm:prSet>
      <dgm:spPr/>
    </dgm:pt>
    <dgm:pt modelId="{66F61F68-1039-417D-A08F-C5EABAB62229}" type="pres">
      <dgm:prSet presAssocID="{E3F444D5-71D5-48F8-BE58-6827F63B225B}" presName="descendantText" presStyleLbl="alignAccFollowNode1" presStyleIdx="0" presStyleCnt="3" custScaleX="156452">
        <dgm:presLayoutVars>
          <dgm:bulletEnabled val="1"/>
        </dgm:presLayoutVars>
      </dgm:prSet>
      <dgm:spPr/>
    </dgm:pt>
    <dgm:pt modelId="{901510A1-2D3E-4FC4-BA26-55134465A90A}" type="pres">
      <dgm:prSet presAssocID="{94F6CD68-3A23-43A9-B9F9-0FA51FDD2329}" presName="sp" presStyleCnt="0"/>
      <dgm:spPr/>
    </dgm:pt>
    <dgm:pt modelId="{8878A68F-963E-4123-9CCE-A3FB2502C7F8}" type="pres">
      <dgm:prSet presAssocID="{3B84A9E7-2AFB-4030-A2E2-21D2E561617B}" presName="linNode" presStyleCnt="0"/>
      <dgm:spPr/>
    </dgm:pt>
    <dgm:pt modelId="{8BD735BF-23DD-4EFA-ACF4-BA728F4A4977}" type="pres">
      <dgm:prSet presAssocID="{3B84A9E7-2AFB-4030-A2E2-21D2E561617B}" presName="parentText" presStyleLbl="node1" presStyleIdx="1" presStyleCnt="3">
        <dgm:presLayoutVars>
          <dgm:chMax val="1"/>
          <dgm:bulletEnabled val="1"/>
        </dgm:presLayoutVars>
      </dgm:prSet>
      <dgm:spPr/>
    </dgm:pt>
    <dgm:pt modelId="{09159445-110C-4423-838A-F5EEDCA216CC}" type="pres">
      <dgm:prSet presAssocID="{3B84A9E7-2AFB-4030-A2E2-21D2E561617B}" presName="descendantText" presStyleLbl="alignAccFollowNode1" presStyleIdx="1" presStyleCnt="3" custScaleX="153949" custScaleY="90912">
        <dgm:presLayoutVars>
          <dgm:bulletEnabled val="1"/>
        </dgm:presLayoutVars>
      </dgm:prSet>
      <dgm:spPr/>
    </dgm:pt>
    <dgm:pt modelId="{912F7343-B966-41E6-B519-ACEBCD014BCD}" type="pres">
      <dgm:prSet presAssocID="{59A208A1-189B-4AA9-8A8F-5C7AEF2C6050}" presName="sp" presStyleCnt="0"/>
      <dgm:spPr/>
    </dgm:pt>
    <dgm:pt modelId="{AB8367D4-561A-4059-8204-640E0BFD8E43}" type="pres">
      <dgm:prSet presAssocID="{7370CA44-9145-413B-A8FB-87E30DD24596}" presName="linNode" presStyleCnt="0"/>
      <dgm:spPr/>
    </dgm:pt>
    <dgm:pt modelId="{8264FBC3-CC21-49D4-96AC-443F24914344}" type="pres">
      <dgm:prSet presAssocID="{7370CA44-9145-413B-A8FB-87E30DD24596}" presName="parentText" presStyleLbl="node1" presStyleIdx="2" presStyleCnt="3">
        <dgm:presLayoutVars>
          <dgm:chMax val="1"/>
          <dgm:bulletEnabled val="1"/>
        </dgm:presLayoutVars>
      </dgm:prSet>
      <dgm:spPr/>
    </dgm:pt>
    <dgm:pt modelId="{8C3E1133-06E5-4B4D-A0BC-B5C3A296848F}" type="pres">
      <dgm:prSet presAssocID="{7370CA44-9145-413B-A8FB-87E30DD24596}" presName="descendantText" presStyleLbl="alignAccFollowNode1" presStyleIdx="2" presStyleCnt="3" custScaleX="154774">
        <dgm:presLayoutVars>
          <dgm:bulletEnabled val="1"/>
        </dgm:presLayoutVars>
      </dgm:prSet>
      <dgm:spPr/>
    </dgm:pt>
  </dgm:ptLst>
  <dgm:cxnLst>
    <dgm:cxn modelId="{B1C4E102-A18F-4C57-A739-2F44B122AA0F}" srcId="{E3F444D5-71D5-48F8-BE58-6827F63B225B}" destId="{20D5A5B4-F824-46F9-B8F9-CFBDDDE18C07}" srcOrd="0" destOrd="0" parTransId="{5EDAE5DF-4775-457D-81C1-2232A86B8ACB}" sibTransId="{F06854BE-2091-45AF-B3D1-0388171894B1}"/>
    <dgm:cxn modelId="{DEBF8A2C-74A9-4EEA-B5D2-05BE516DA69E}" type="presOf" srcId="{AD47A040-7648-49E4-8092-B54489261554}" destId="{8C3E1133-06E5-4B4D-A0BC-B5C3A296848F}" srcOrd="0" destOrd="1" presId="urn:microsoft.com/office/officeart/2005/8/layout/vList5"/>
    <dgm:cxn modelId="{1279833D-834A-4FBF-BFFF-1A40A31B3C9D}" type="presOf" srcId="{1FB44851-2BA4-47FC-9AD6-1FBDAAFDFD32}" destId="{8C3E1133-06E5-4B4D-A0BC-B5C3A296848F}" srcOrd="0" destOrd="0" presId="urn:microsoft.com/office/officeart/2005/8/layout/vList5"/>
    <dgm:cxn modelId="{9D0B853E-7993-403E-A2D5-A1D5C22A05DD}" type="presOf" srcId="{B742CE21-1644-4EC5-B290-883D5B162052}" destId="{66F61F68-1039-417D-A08F-C5EABAB62229}" srcOrd="0" destOrd="2" presId="urn:microsoft.com/office/officeart/2005/8/layout/vList5"/>
    <dgm:cxn modelId="{15B2395D-DD35-4011-86FF-E61ECB13D71D}" type="presOf" srcId="{3EA56997-9BBE-495F-AEBC-CBB4127DD79B}" destId="{66F61F68-1039-417D-A08F-C5EABAB62229}" srcOrd="0" destOrd="1" presId="urn:microsoft.com/office/officeart/2005/8/layout/vList5"/>
    <dgm:cxn modelId="{D0CF1264-45AD-4347-93AF-0268A48B5943}" type="presOf" srcId="{20D5A5B4-F824-46F9-B8F9-CFBDDDE18C07}" destId="{66F61F68-1039-417D-A08F-C5EABAB62229}" srcOrd="0" destOrd="0" presId="urn:microsoft.com/office/officeart/2005/8/layout/vList5"/>
    <dgm:cxn modelId="{E1F3DD6C-3F48-4161-96CD-35A8BEABF30D}" srcId="{1FB44851-2BA4-47FC-9AD6-1FBDAAFDFD32}" destId="{A30EAD23-3220-4DF7-B663-C4A75E6CDF86}" srcOrd="1" destOrd="0" parTransId="{D22C2784-A1AE-4B3A-ABB8-CC85CB0E6E85}" sibTransId="{1CC39FCA-08B1-438C-ACBA-45B78891CADA}"/>
    <dgm:cxn modelId="{894D4E4D-A9A9-453A-BC51-29D8FFD74295}" type="presOf" srcId="{3B84A9E7-2AFB-4030-A2E2-21D2E561617B}" destId="{8BD735BF-23DD-4EFA-ACF4-BA728F4A4977}" srcOrd="0" destOrd="0" presId="urn:microsoft.com/office/officeart/2005/8/layout/vList5"/>
    <dgm:cxn modelId="{D948474E-4C7A-4851-9D78-7662F4FFBD20}" type="presOf" srcId="{4D78FE95-D437-4695-9DFE-D98F6575EFF0}" destId="{09159445-110C-4423-838A-F5EEDCA216CC}" srcOrd="0" destOrd="1" presId="urn:microsoft.com/office/officeart/2005/8/layout/vList5"/>
    <dgm:cxn modelId="{BF4AD450-0EA1-41E6-B444-9C9ADA8FC93D}" srcId="{1DD8D32A-8CEC-4648-97D7-0BA54706E687}" destId="{5D2BE0ED-F5BF-4891-A7BD-C815B2C0C2E5}" srcOrd="1" destOrd="0" parTransId="{C14D8B40-6216-4E2B-B160-05D2CD57DC85}" sibTransId="{0427A411-68AC-47E3-AE03-4BAB059737EE}"/>
    <dgm:cxn modelId="{8F34088C-9521-4701-84C1-8D1048E46D08}" srcId="{20D5A5B4-F824-46F9-B8F9-CFBDDDE18C07}" destId="{3EA56997-9BBE-495F-AEBC-CBB4127DD79B}" srcOrd="0" destOrd="0" parTransId="{AFE6577A-297B-488C-B48A-0200C2244968}" sibTransId="{62C089F6-E5E7-41AD-8FCB-7B8B3889BAA2}"/>
    <dgm:cxn modelId="{4D44678E-A657-4D54-870B-E855F36F9ED7}" srcId="{8EC03EC4-BD41-45E4-BA19-750AFB27EC52}" destId="{E3F444D5-71D5-48F8-BE58-6827F63B225B}" srcOrd="0" destOrd="0" parTransId="{8F59C720-0E0F-4DC2-89CB-F7F8755BEDDC}" sibTransId="{94F6CD68-3A23-43A9-B9F9-0FA51FDD2329}"/>
    <dgm:cxn modelId="{F8CEBA97-80CB-4942-A5EE-25BBB2ABE988}" type="presOf" srcId="{5D2BE0ED-F5BF-4891-A7BD-C815B2C0C2E5}" destId="{09159445-110C-4423-838A-F5EEDCA216CC}" srcOrd="0" destOrd="2" presId="urn:microsoft.com/office/officeart/2005/8/layout/vList5"/>
    <dgm:cxn modelId="{D5FFF6A0-AE7F-45F2-9165-F8AD7FC775DE}" type="presOf" srcId="{A30EAD23-3220-4DF7-B663-C4A75E6CDF86}" destId="{8C3E1133-06E5-4B4D-A0BC-B5C3A296848F}" srcOrd="0" destOrd="2" presId="urn:microsoft.com/office/officeart/2005/8/layout/vList5"/>
    <dgm:cxn modelId="{E06C91B2-3360-4129-9386-25332D674DDF}" srcId="{8EC03EC4-BD41-45E4-BA19-750AFB27EC52}" destId="{7370CA44-9145-413B-A8FB-87E30DD24596}" srcOrd="2" destOrd="0" parTransId="{4896CFCE-3C8E-420F-996B-26D9589D306C}" sibTransId="{CEEF23F9-3925-4133-898A-05F96C908701}"/>
    <dgm:cxn modelId="{FA1400B5-0DE2-45D6-A980-BB85BE5BF4F6}" srcId="{7370CA44-9145-413B-A8FB-87E30DD24596}" destId="{1FB44851-2BA4-47FC-9AD6-1FBDAAFDFD32}" srcOrd="0" destOrd="0" parTransId="{CF8C2557-037D-4873-B96A-6F35B3248C6A}" sibTransId="{40246DC5-149D-4855-8CDB-13CA05235BCE}"/>
    <dgm:cxn modelId="{57EFF2BF-4991-4CE7-B4CF-5ED071596002}" type="presOf" srcId="{E3F444D5-71D5-48F8-BE58-6827F63B225B}" destId="{C85D53E4-1F90-473C-8974-1A8C89D5DC7F}" srcOrd="0" destOrd="0" presId="urn:microsoft.com/office/officeart/2005/8/layout/vList5"/>
    <dgm:cxn modelId="{981087DA-0958-47CF-9613-641C638B2B7E}" srcId="{1DD8D32A-8CEC-4648-97D7-0BA54706E687}" destId="{4D78FE95-D437-4695-9DFE-D98F6575EFF0}" srcOrd="0" destOrd="0" parTransId="{C270BA02-2534-461F-9127-A1B07E2BBDE3}" sibTransId="{C784F976-198F-4E64-8C7A-DCFF47253A5D}"/>
    <dgm:cxn modelId="{DA7106DD-0AE7-44DC-9A95-72CD8D3BAEC6}" srcId="{3B84A9E7-2AFB-4030-A2E2-21D2E561617B}" destId="{1DD8D32A-8CEC-4648-97D7-0BA54706E687}" srcOrd="0" destOrd="0" parTransId="{44001DD6-4A57-4E59-BC1F-67CB17EB5C0A}" sibTransId="{3EB1A554-6B25-42C5-8167-76D671C3C9F1}"/>
    <dgm:cxn modelId="{BC73AFE5-7E00-4E69-93A4-E58245AE8F73}" type="presOf" srcId="{7370CA44-9145-413B-A8FB-87E30DD24596}" destId="{8264FBC3-CC21-49D4-96AC-443F24914344}" srcOrd="0" destOrd="0" presId="urn:microsoft.com/office/officeart/2005/8/layout/vList5"/>
    <dgm:cxn modelId="{3666EBEA-E507-48B7-AB2D-805A19CE43C4}" type="presOf" srcId="{1DD8D32A-8CEC-4648-97D7-0BA54706E687}" destId="{09159445-110C-4423-838A-F5EEDCA216CC}" srcOrd="0" destOrd="0" presId="urn:microsoft.com/office/officeart/2005/8/layout/vList5"/>
    <dgm:cxn modelId="{0CBEEFEB-D90F-474B-888E-41AC5A86E937}" srcId="{1FB44851-2BA4-47FC-9AD6-1FBDAAFDFD32}" destId="{AD47A040-7648-49E4-8092-B54489261554}" srcOrd="0" destOrd="0" parTransId="{DBDF64D1-D5A4-4643-96F9-EC4ED93C5F7D}" sibTransId="{BD9C7676-1114-4984-A287-AFCDE74881F7}"/>
    <dgm:cxn modelId="{96C418F6-6BEC-41C8-9809-722D13D81592}" srcId="{20D5A5B4-F824-46F9-B8F9-CFBDDDE18C07}" destId="{B742CE21-1644-4EC5-B290-883D5B162052}" srcOrd="1" destOrd="0" parTransId="{65B129BA-E232-40BF-86CE-133B83C7A4DD}" sibTransId="{98328CD0-48D6-4962-A100-19D2FE4F12FC}"/>
    <dgm:cxn modelId="{827F67F6-ADC4-4FF7-83EF-FE38BBB17A8F}" type="presOf" srcId="{8EC03EC4-BD41-45E4-BA19-750AFB27EC52}" destId="{3C122913-A238-41DB-9C4A-B3708310B733}" srcOrd="0" destOrd="0" presId="urn:microsoft.com/office/officeart/2005/8/layout/vList5"/>
    <dgm:cxn modelId="{0EF4EEFA-1F78-4D89-BBC8-00531B8E86F8}" srcId="{8EC03EC4-BD41-45E4-BA19-750AFB27EC52}" destId="{3B84A9E7-2AFB-4030-A2E2-21D2E561617B}" srcOrd="1" destOrd="0" parTransId="{6666FE8B-C303-4961-BE5D-9CFDEF3B96E0}" sibTransId="{59A208A1-189B-4AA9-8A8F-5C7AEF2C6050}"/>
    <dgm:cxn modelId="{A38F97BD-6F7E-4EB6-A161-D606171221EB}" type="presParOf" srcId="{3C122913-A238-41DB-9C4A-B3708310B733}" destId="{F667CA1C-35DD-4FD4-9A23-85738EA536EC}" srcOrd="0" destOrd="0" presId="urn:microsoft.com/office/officeart/2005/8/layout/vList5"/>
    <dgm:cxn modelId="{F670F45F-621E-4346-BF1D-692DE4E1004D}" type="presParOf" srcId="{F667CA1C-35DD-4FD4-9A23-85738EA536EC}" destId="{C85D53E4-1F90-473C-8974-1A8C89D5DC7F}" srcOrd="0" destOrd="0" presId="urn:microsoft.com/office/officeart/2005/8/layout/vList5"/>
    <dgm:cxn modelId="{EF2D412B-2BC5-4C40-A24C-965270EF5118}" type="presParOf" srcId="{F667CA1C-35DD-4FD4-9A23-85738EA536EC}" destId="{66F61F68-1039-417D-A08F-C5EABAB62229}" srcOrd="1" destOrd="0" presId="urn:microsoft.com/office/officeart/2005/8/layout/vList5"/>
    <dgm:cxn modelId="{4BF2D3EC-AE03-4E1F-BA88-2A17ABEB24BF}" type="presParOf" srcId="{3C122913-A238-41DB-9C4A-B3708310B733}" destId="{901510A1-2D3E-4FC4-BA26-55134465A90A}" srcOrd="1" destOrd="0" presId="urn:microsoft.com/office/officeart/2005/8/layout/vList5"/>
    <dgm:cxn modelId="{12EE9F51-A12E-4C9C-972F-709F7CF2B3A8}" type="presParOf" srcId="{3C122913-A238-41DB-9C4A-B3708310B733}" destId="{8878A68F-963E-4123-9CCE-A3FB2502C7F8}" srcOrd="2" destOrd="0" presId="urn:microsoft.com/office/officeart/2005/8/layout/vList5"/>
    <dgm:cxn modelId="{7DC34793-B00D-47B6-9B41-31128B0BBB42}" type="presParOf" srcId="{8878A68F-963E-4123-9CCE-A3FB2502C7F8}" destId="{8BD735BF-23DD-4EFA-ACF4-BA728F4A4977}" srcOrd="0" destOrd="0" presId="urn:microsoft.com/office/officeart/2005/8/layout/vList5"/>
    <dgm:cxn modelId="{E2C93E28-C6E2-4F66-8875-EDD19535B97C}" type="presParOf" srcId="{8878A68F-963E-4123-9CCE-A3FB2502C7F8}" destId="{09159445-110C-4423-838A-F5EEDCA216CC}" srcOrd="1" destOrd="0" presId="urn:microsoft.com/office/officeart/2005/8/layout/vList5"/>
    <dgm:cxn modelId="{961B4929-6DDF-4659-B210-73EF07870FAD}" type="presParOf" srcId="{3C122913-A238-41DB-9C4A-B3708310B733}" destId="{912F7343-B966-41E6-B519-ACEBCD014BCD}" srcOrd="3" destOrd="0" presId="urn:microsoft.com/office/officeart/2005/8/layout/vList5"/>
    <dgm:cxn modelId="{84FA42A3-74FE-480F-8CB1-5329B72254F7}" type="presParOf" srcId="{3C122913-A238-41DB-9C4A-B3708310B733}" destId="{AB8367D4-561A-4059-8204-640E0BFD8E43}" srcOrd="4" destOrd="0" presId="urn:microsoft.com/office/officeart/2005/8/layout/vList5"/>
    <dgm:cxn modelId="{204B0481-1DEC-4C6B-941A-7D17FC4A72E0}" type="presParOf" srcId="{AB8367D4-561A-4059-8204-640E0BFD8E43}" destId="{8264FBC3-CC21-49D4-96AC-443F24914344}" srcOrd="0" destOrd="0" presId="urn:microsoft.com/office/officeart/2005/8/layout/vList5"/>
    <dgm:cxn modelId="{A33E58B0-7703-4170-8B9D-0A8F518245D3}" type="presParOf" srcId="{AB8367D4-561A-4059-8204-640E0BFD8E43}" destId="{8C3E1133-06E5-4B4D-A0BC-B5C3A296848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B4B93F-1A9A-403B-8497-E6FBF6823D44}"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n-US"/>
        </a:p>
      </dgm:t>
    </dgm:pt>
    <dgm:pt modelId="{3B32AE89-6CCA-4A71-91B2-C162BFDC2535}">
      <dgm:prSet phldrT="[Text]"/>
      <dgm:spPr/>
      <dgm:t>
        <a:bodyPr/>
        <a:lstStyle/>
        <a:p>
          <a:r>
            <a:rPr lang="en-US" dirty="0">
              <a:latin typeface="Segoe UI" panose="020B0502040204020203" pitchFamily="34" charset="0"/>
              <a:cs typeface="Segoe UI" panose="020B0502040204020203" pitchFamily="34" charset="0"/>
            </a:rPr>
            <a:t>Individual Reflection</a:t>
          </a:r>
        </a:p>
      </dgm:t>
    </dgm:pt>
    <dgm:pt modelId="{633ACA7A-E402-4DDA-88A7-41108CA8FB38}" type="parTrans" cxnId="{D2945D09-7B7B-47ED-94D4-A5CDF08A19F6}">
      <dgm:prSet/>
      <dgm:spPr/>
      <dgm:t>
        <a:bodyPr/>
        <a:lstStyle/>
        <a:p>
          <a:endParaRPr lang="en-US">
            <a:latin typeface="Segoe UI" panose="020B0502040204020203" pitchFamily="34" charset="0"/>
            <a:cs typeface="Segoe UI" panose="020B0502040204020203" pitchFamily="34" charset="0"/>
          </a:endParaRPr>
        </a:p>
      </dgm:t>
    </dgm:pt>
    <dgm:pt modelId="{E59FB342-14BE-4874-86F3-22F70DC22531}" type="sibTrans" cxnId="{D2945D09-7B7B-47ED-94D4-A5CDF08A19F6}">
      <dgm:prSet/>
      <dgm:spPr/>
      <dgm:t>
        <a:bodyPr/>
        <a:lstStyle/>
        <a:p>
          <a:endParaRPr lang="en-US">
            <a:latin typeface="Segoe UI" panose="020B0502040204020203" pitchFamily="34" charset="0"/>
            <a:cs typeface="Segoe UI" panose="020B0502040204020203" pitchFamily="34" charset="0"/>
          </a:endParaRPr>
        </a:p>
      </dgm:t>
    </dgm:pt>
    <dgm:pt modelId="{FBB262FB-7B53-42CE-88BC-542DC2B648D7}">
      <dgm:prSet phldrT="[Text]"/>
      <dgm:spPr/>
      <dgm:t>
        <a:bodyPr/>
        <a:lstStyle/>
        <a:p>
          <a:r>
            <a:rPr lang="en-US" dirty="0">
              <a:latin typeface="Segoe UI" panose="020B0502040204020203" pitchFamily="34" charset="0"/>
              <a:cs typeface="Segoe UI" panose="020B0502040204020203" pitchFamily="34" charset="0"/>
            </a:rPr>
            <a:t>Discuss</a:t>
          </a:r>
        </a:p>
      </dgm:t>
    </dgm:pt>
    <dgm:pt modelId="{E1C961C3-0AD9-49DD-95B8-3B13F01A3AE3}" type="parTrans" cxnId="{05E04287-F5CD-481E-9673-88007362A37E}">
      <dgm:prSet/>
      <dgm:spPr/>
      <dgm:t>
        <a:bodyPr/>
        <a:lstStyle/>
        <a:p>
          <a:endParaRPr lang="en-US">
            <a:latin typeface="Segoe UI" panose="020B0502040204020203" pitchFamily="34" charset="0"/>
            <a:cs typeface="Segoe UI" panose="020B0502040204020203" pitchFamily="34" charset="0"/>
          </a:endParaRPr>
        </a:p>
      </dgm:t>
    </dgm:pt>
    <dgm:pt modelId="{957B7573-4BF9-4232-8E64-538BCB91FE1F}" type="sibTrans" cxnId="{05E04287-F5CD-481E-9673-88007362A37E}">
      <dgm:prSet/>
      <dgm:spPr/>
      <dgm:t>
        <a:bodyPr/>
        <a:lstStyle/>
        <a:p>
          <a:endParaRPr lang="en-US">
            <a:latin typeface="Segoe UI" panose="020B0502040204020203" pitchFamily="34" charset="0"/>
            <a:cs typeface="Segoe UI" panose="020B0502040204020203" pitchFamily="34" charset="0"/>
          </a:endParaRPr>
        </a:p>
      </dgm:t>
    </dgm:pt>
    <dgm:pt modelId="{472C0F6F-07D7-4726-9D92-AFE6F713FF81}">
      <dgm:prSet phldrT="[Text]"/>
      <dgm:spPr/>
      <dgm:t>
        <a:bodyPr/>
        <a:lstStyle/>
        <a:p>
          <a:r>
            <a:rPr lang="en-US" dirty="0">
              <a:latin typeface="Segoe UI" panose="020B0502040204020203" pitchFamily="34" charset="0"/>
              <a:cs typeface="Segoe UI" panose="020B0502040204020203" pitchFamily="34" charset="0"/>
            </a:rPr>
            <a:t>Record</a:t>
          </a:r>
        </a:p>
      </dgm:t>
    </dgm:pt>
    <dgm:pt modelId="{2E586A71-C178-427D-A009-AD917963DC1C}" type="parTrans" cxnId="{F13F4B6F-3C46-489A-B6F8-6ED235420D54}">
      <dgm:prSet/>
      <dgm:spPr/>
      <dgm:t>
        <a:bodyPr/>
        <a:lstStyle/>
        <a:p>
          <a:endParaRPr lang="en-US">
            <a:latin typeface="Segoe UI" panose="020B0502040204020203" pitchFamily="34" charset="0"/>
            <a:cs typeface="Segoe UI" panose="020B0502040204020203" pitchFamily="34" charset="0"/>
          </a:endParaRPr>
        </a:p>
      </dgm:t>
    </dgm:pt>
    <dgm:pt modelId="{4E007446-93CA-4DE1-951F-69216373EE73}" type="sibTrans" cxnId="{F13F4B6F-3C46-489A-B6F8-6ED235420D54}">
      <dgm:prSet/>
      <dgm:spPr/>
      <dgm:t>
        <a:bodyPr/>
        <a:lstStyle/>
        <a:p>
          <a:endParaRPr lang="en-US">
            <a:latin typeface="Segoe UI" panose="020B0502040204020203" pitchFamily="34" charset="0"/>
            <a:cs typeface="Segoe UI" panose="020B0502040204020203" pitchFamily="34" charset="0"/>
          </a:endParaRPr>
        </a:p>
      </dgm:t>
    </dgm:pt>
    <dgm:pt modelId="{DFBC07DA-0F39-44CD-9DE5-286469437B9C}">
      <dgm:prSet phldrT="[Text]"/>
      <dgm:spPr/>
      <dgm:t>
        <a:bodyPr/>
        <a:lstStyle/>
        <a:p>
          <a:r>
            <a:rPr lang="en-US">
              <a:latin typeface="Segoe UI" panose="020B0502040204020203" pitchFamily="34" charset="0"/>
              <a:cs typeface="Segoe UI" panose="020B0502040204020203" pitchFamily="34" charset="0"/>
            </a:rPr>
            <a:t>Report</a:t>
          </a:r>
          <a:endParaRPr lang="en-US" dirty="0">
            <a:latin typeface="Segoe UI" panose="020B0502040204020203" pitchFamily="34" charset="0"/>
            <a:cs typeface="Segoe UI" panose="020B0502040204020203" pitchFamily="34" charset="0"/>
          </a:endParaRPr>
        </a:p>
      </dgm:t>
    </dgm:pt>
    <dgm:pt modelId="{357DC535-6F92-4BF0-AD58-8D8EEE5D4C02}" type="parTrans" cxnId="{FB7A7F86-8B3F-4DFB-8090-D18B38ABE0B2}">
      <dgm:prSet/>
      <dgm:spPr/>
      <dgm:t>
        <a:bodyPr/>
        <a:lstStyle/>
        <a:p>
          <a:endParaRPr lang="en-US">
            <a:latin typeface="Segoe UI" panose="020B0502040204020203" pitchFamily="34" charset="0"/>
            <a:cs typeface="Segoe UI" panose="020B0502040204020203" pitchFamily="34" charset="0"/>
          </a:endParaRPr>
        </a:p>
      </dgm:t>
    </dgm:pt>
    <dgm:pt modelId="{09D7FA38-CE23-4834-989B-56BDC0C2DCD1}" type="sibTrans" cxnId="{FB7A7F86-8B3F-4DFB-8090-D18B38ABE0B2}">
      <dgm:prSet/>
      <dgm:spPr/>
      <dgm:t>
        <a:bodyPr/>
        <a:lstStyle/>
        <a:p>
          <a:endParaRPr lang="en-US">
            <a:latin typeface="Segoe UI" panose="020B0502040204020203" pitchFamily="34" charset="0"/>
            <a:cs typeface="Segoe UI" panose="020B0502040204020203" pitchFamily="34" charset="0"/>
          </a:endParaRPr>
        </a:p>
      </dgm:t>
    </dgm:pt>
    <dgm:pt modelId="{53BC1D8E-4FFA-44B7-8583-DB21A3EBA7D2}" type="pres">
      <dgm:prSet presAssocID="{CBB4B93F-1A9A-403B-8497-E6FBF6823D44}" presName="Name0" presStyleCnt="0">
        <dgm:presLayoutVars>
          <dgm:dir/>
          <dgm:resizeHandles val="exact"/>
        </dgm:presLayoutVars>
      </dgm:prSet>
      <dgm:spPr/>
    </dgm:pt>
    <dgm:pt modelId="{ADE2CDB3-A4CD-460C-8615-6A8F471C0238}" type="pres">
      <dgm:prSet presAssocID="{3B32AE89-6CCA-4A71-91B2-C162BFDC2535}" presName="composite" presStyleCnt="0"/>
      <dgm:spPr/>
    </dgm:pt>
    <dgm:pt modelId="{E74FA9E4-C60E-4B7D-8F13-6264BB84F266}" type="pres">
      <dgm:prSet presAssocID="{3B32AE89-6CCA-4A71-91B2-C162BFDC2535}" presName="imagSh" presStyleLbl="bgImgPlace1" presStyleIdx="0" presStyleCnt="4" custLinFactNeighborX="20759" custLinFactNeighborY="-50954"/>
      <dgm:spPr>
        <a:blipFill rotWithShape="1">
          <a:blip xmlns:r="http://schemas.openxmlformats.org/officeDocument/2006/relationships" r:embed="rId1">
            <a:duotone>
              <a:schemeClr val="accent2">
                <a:shade val="45000"/>
                <a:satMod val="135000"/>
              </a:schemeClr>
              <a:prstClr val="white"/>
            </a:duotone>
          </a:blip>
          <a:stretch>
            <a:fillRect/>
          </a:stretch>
        </a:blipFill>
        <a:ln>
          <a:noFill/>
        </a:ln>
      </dgm:spPr>
    </dgm:pt>
    <dgm:pt modelId="{21124B60-034E-40E8-9A6A-75E4A0445670}" type="pres">
      <dgm:prSet presAssocID="{3B32AE89-6CCA-4A71-91B2-C162BFDC2535}" presName="txNode" presStyleLbl="node1" presStyleIdx="0" presStyleCnt="4">
        <dgm:presLayoutVars>
          <dgm:bulletEnabled val="1"/>
        </dgm:presLayoutVars>
      </dgm:prSet>
      <dgm:spPr/>
    </dgm:pt>
    <dgm:pt modelId="{B8EA8B69-6484-489B-BD60-497242288FEE}" type="pres">
      <dgm:prSet presAssocID="{E59FB342-14BE-4874-86F3-22F70DC22531}" presName="sibTrans" presStyleLbl="sibTrans2D1" presStyleIdx="0" presStyleCnt="3"/>
      <dgm:spPr/>
    </dgm:pt>
    <dgm:pt modelId="{19FE4C78-A7D5-4CE8-B750-843E25033C85}" type="pres">
      <dgm:prSet presAssocID="{E59FB342-14BE-4874-86F3-22F70DC22531}" presName="connTx" presStyleLbl="sibTrans2D1" presStyleIdx="0" presStyleCnt="3"/>
      <dgm:spPr/>
    </dgm:pt>
    <dgm:pt modelId="{4F0BD996-FA85-4007-9F93-AB47F83B60DF}" type="pres">
      <dgm:prSet presAssocID="{FBB262FB-7B53-42CE-88BC-542DC2B648D7}" presName="composite" presStyleCnt="0"/>
      <dgm:spPr/>
    </dgm:pt>
    <dgm:pt modelId="{FE710A0A-7E60-47B0-BAF3-3DFD7C9064A6}" type="pres">
      <dgm:prSet presAssocID="{FBB262FB-7B53-42CE-88BC-542DC2B648D7}" presName="imagSh" presStyleLbl="bgImgPlace1" presStyleIdx="1" presStyleCnt="4" custLinFactNeighborX="20759" custLinFactNeighborY="-50954"/>
      <dgm:spPr>
        <a:blipFill rotWithShape="1">
          <a:blip xmlns:r="http://schemas.openxmlformats.org/officeDocument/2006/relationships" r:embed="rId2">
            <a:duotone>
              <a:schemeClr val="accent3">
                <a:shade val="45000"/>
                <a:satMod val="135000"/>
              </a:schemeClr>
              <a:prstClr val="white"/>
            </a:duotone>
          </a:blip>
          <a:stretch>
            <a:fillRect/>
          </a:stretch>
        </a:blipFill>
        <a:ln>
          <a:noFill/>
        </a:ln>
      </dgm:spPr>
    </dgm:pt>
    <dgm:pt modelId="{2CE152B7-FB1D-4E08-AF42-F6BE81703C74}" type="pres">
      <dgm:prSet presAssocID="{FBB262FB-7B53-42CE-88BC-542DC2B648D7}" presName="txNode" presStyleLbl="node1" presStyleIdx="1" presStyleCnt="4">
        <dgm:presLayoutVars>
          <dgm:bulletEnabled val="1"/>
        </dgm:presLayoutVars>
      </dgm:prSet>
      <dgm:spPr/>
    </dgm:pt>
    <dgm:pt modelId="{139C811A-02D6-427C-8C5F-29A79B5FAEC1}" type="pres">
      <dgm:prSet presAssocID="{957B7573-4BF9-4232-8E64-538BCB91FE1F}" presName="sibTrans" presStyleLbl="sibTrans2D1" presStyleIdx="1" presStyleCnt="3"/>
      <dgm:spPr/>
    </dgm:pt>
    <dgm:pt modelId="{62DD1502-655F-4ED6-92CD-B117304A6AC3}" type="pres">
      <dgm:prSet presAssocID="{957B7573-4BF9-4232-8E64-538BCB91FE1F}" presName="connTx" presStyleLbl="sibTrans2D1" presStyleIdx="1" presStyleCnt="3"/>
      <dgm:spPr/>
    </dgm:pt>
    <dgm:pt modelId="{CD19003D-71C1-4875-A23B-AA08D8D5C5B8}" type="pres">
      <dgm:prSet presAssocID="{472C0F6F-07D7-4726-9D92-AFE6F713FF81}" presName="composite" presStyleCnt="0"/>
      <dgm:spPr/>
    </dgm:pt>
    <dgm:pt modelId="{9FA73941-9461-4619-8C5B-A8E651F65B67}" type="pres">
      <dgm:prSet presAssocID="{472C0F6F-07D7-4726-9D92-AFE6F713FF81}" presName="imagSh" presStyleLbl="bgImgPlace1" presStyleIdx="2" presStyleCnt="4" custLinFactNeighborX="20759" custLinFactNeighborY="-50954"/>
      <dgm:spPr>
        <a:blipFill rotWithShape="1">
          <a:blip xmlns:r="http://schemas.openxmlformats.org/officeDocument/2006/relationships" r:embed="rId3">
            <a:duotone>
              <a:schemeClr val="accent4">
                <a:shade val="45000"/>
                <a:satMod val="135000"/>
              </a:schemeClr>
              <a:prstClr val="white"/>
            </a:duotone>
          </a:blip>
          <a:stretch>
            <a:fillRect/>
          </a:stretch>
        </a:blipFill>
        <a:ln>
          <a:noFill/>
        </a:ln>
      </dgm:spPr>
    </dgm:pt>
    <dgm:pt modelId="{74D30A26-77AF-472F-A917-6A093DD52288}" type="pres">
      <dgm:prSet presAssocID="{472C0F6F-07D7-4726-9D92-AFE6F713FF81}" presName="txNode" presStyleLbl="node1" presStyleIdx="2" presStyleCnt="4">
        <dgm:presLayoutVars>
          <dgm:bulletEnabled val="1"/>
        </dgm:presLayoutVars>
      </dgm:prSet>
      <dgm:spPr/>
    </dgm:pt>
    <dgm:pt modelId="{65229EBC-96EF-493C-B9EC-CD41CE81636E}" type="pres">
      <dgm:prSet presAssocID="{4E007446-93CA-4DE1-951F-69216373EE73}" presName="sibTrans" presStyleLbl="sibTrans2D1" presStyleIdx="2" presStyleCnt="3"/>
      <dgm:spPr/>
    </dgm:pt>
    <dgm:pt modelId="{FE44FE31-2BA7-4C82-B0E8-3CA4F6436F7B}" type="pres">
      <dgm:prSet presAssocID="{4E007446-93CA-4DE1-951F-69216373EE73}" presName="connTx" presStyleLbl="sibTrans2D1" presStyleIdx="2" presStyleCnt="3"/>
      <dgm:spPr/>
    </dgm:pt>
    <dgm:pt modelId="{DCBF0ECF-D066-4596-8A7C-8E61F9B63A7D}" type="pres">
      <dgm:prSet presAssocID="{DFBC07DA-0F39-44CD-9DE5-286469437B9C}" presName="composite" presStyleCnt="0"/>
      <dgm:spPr/>
    </dgm:pt>
    <dgm:pt modelId="{562EC9EC-3868-4F20-9B87-7DB94DC756A9}" type="pres">
      <dgm:prSet presAssocID="{DFBC07DA-0F39-44CD-9DE5-286469437B9C}" presName="imagSh" presStyleLbl="bgImgPlace1" presStyleIdx="3" presStyleCnt="4" custLinFactNeighborX="20759" custLinFactNeighborY="-50954"/>
      <dgm:spPr>
        <a:blipFill dpi="0" rotWithShape="1">
          <a:blip xmlns:r="http://schemas.openxmlformats.org/officeDocument/2006/relationships" r:embed="rId4">
            <a:duotone>
              <a:schemeClr val="accent5">
                <a:shade val="45000"/>
                <a:satMod val="135000"/>
              </a:schemeClr>
              <a:prstClr val="white"/>
            </a:duotone>
          </a:blip>
          <a:srcRect/>
          <a:stretch>
            <a:fillRect t="942" b="-12161"/>
          </a:stretch>
        </a:blipFill>
        <a:ln>
          <a:noFill/>
        </a:ln>
      </dgm:spPr>
    </dgm:pt>
    <dgm:pt modelId="{F5C08BAC-3BE3-4F22-A85B-474A9943BBB0}" type="pres">
      <dgm:prSet presAssocID="{DFBC07DA-0F39-44CD-9DE5-286469437B9C}" presName="txNode" presStyleLbl="node1" presStyleIdx="3" presStyleCnt="4">
        <dgm:presLayoutVars>
          <dgm:bulletEnabled val="1"/>
        </dgm:presLayoutVars>
      </dgm:prSet>
      <dgm:spPr/>
    </dgm:pt>
  </dgm:ptLst>
  <dgm:cxnLst>
    <dgm:cxn modelId="{D2945D09-7B7B-47ED-94D4-A5CDF08A19F6}" srcId="{CBB4B93F-1A9A-403B-8497-E6FBF6823D44}" destId="{3B32AE89-6CCA-4A71-91B2-C162BFDC2535}" srcOrd="0" destOrd="0" parTransId="{633ACA7A-E402-4DDA-88A7-41108CA8FB38}" sibTransId="{E59FB342-14BE-4874-86F3-22F70DC22531}"/>
    <dgm:cxn modelId="{F13F4B6F-3C46-489A-B6F8-6ED235420D54}" srcId="{CBB4B93F-1A9A-403B-8497-E6FBF6823D44}" destId="{472C0F6F-07D7-4726-9D92-AFE6F713FF81}" srcOrd="2" destOrd="0" parTransId="{2E586A71-C178-427D-A009-AD917963DC1C}" sibTransId="{4E007446-93CA-4DE1-951F-69216373EE73}"/>
    <dgm:cxn modelId="{FB7A7F86-8B3F-4DFB-8090-D18B38ABE0B2}" srcId="{CBB4B93F-1A9A-403B-8497-E6FBF6823D44}" destId="{DFBC07DA-0F39-44CD-9DE5-286469437B9C}" srcOrd="3" destOrd="0" parTransId="{357DC535-6F92-4BF0-AD58-8D8EEE5D4C02}" sibTransId="{09D7FA38-CE23-4834-989B-56BDC0C2DCD1}"/>
    <dgm:cxn modelId="{05E04287-F5CD-481E-9673-88007362A37E}" srcId="{CBB4B93F-1A9A-403B-8497-E6FBF6823D44}" destId="{FBB262FB-7B53-42CE-88BC-542DC2B648D7}" srcOrd="1" destOrd="0" parTransId="{E1C961C3-0AD9-49DD-95B8-3B13F01A3AE3}" sibTransId="{957B7573-4BF9-4232-8E64-538BCB91FE1F}"/>
    <dgm:cxn modelId="{7B09D28E-B4EA-4FE8-A02A-0E848705ED5B}" type="presOf" srcId="{CBB4B93F-1A9A-403B-8497-E6FBF6823D44}" destId="{53BC1D8E-4FFA-44B7-8583-DB21A3EBA7D2}" srcOrd="0" destOrd="0" presId="urn:microsoft.com/office/officeart/2005/8/layout/hProcess10"/>
    <dgm:cxn modelId="{75445D95-8C19-4723-8ED4-7B4208CBDAEF}" type="presOf" srcId="{4E007446-93CA-4DE1-951F-69216373EE73}" destId="{65229EBC-96EF-493C-B9EC-CD41CE81636E}" srcOrd="0" destOrd="0" presId="urn:microsoft.com/office/officeart/2005/8/layout/hProcess10"/>
    <dgm:cxn modelId="{21FE6995-FE4E-4953-A283-B4855D2F82E1}" type="presOf" srcId="{3B32AE89-6CCA-4A71-91B2-C162BFDC2535}" destId="{21124B60-034E-40E8-9A6A-75E4A0445670}" srcOrd="0" destOrd="0" presId="urn:microsoft.com/office/officeart/2005/8/layout/hProcess10"/>
    <dgm:cxn modelId="{F94567A4-484C-4A66-9340-FE2A6B2AF796}" type="presOf" srcId="{957B7573-4BF9-4232-8E64-538BCB91FE1F}" destId="{62DD1502-655F-4ED6-92CD-B117304A6AC3}" srcOrd="1" destOrd="0" presId="urn:microsoft.com/office/officeart/2005/8/layout/hProcess10"/>
    <dgm:cxn modelId="{6936AFAE-6A72-497F-8C48-1921BAC5F915}" type="presOf" srcId="{E59FB342-14BE-4874-86F3-22F70DC22531}" destId="{19FE4C78-A7D5-4CE8-B750-843E25033C85}" srcOrd="1" destOrd="0" presId="urn:microsoft.com/office/officeart/2005/8/layout/hProcess10"/>
    <dgm:cxn modelId="{A96C8FE0-C560-460A-8066-F7D594539DE2}" type="presOf" srcId="{472C0F6F-07D7-4726-9D92-AFE6F713FF81}" destId="{74D30A26-77AF-472F-A917-6A093DD52288}" srcOrd="0" destOrd="0" presId="urn:microsoft.com/office/officeart/2005/8/layout/hProcess10"/>
    <dgm:cxn modelId="{D502E9EF-F3EA-4A95-A8CA-589B0071D901}" type="presOf" srcId="{FBB262FB-7B53-42CE-88BC-542DC2B648D7}" destId="{2CE152B7-FB1D-4E08-AF42-F6BE81703C74}" srcOrd="0" destOrd="0" presId="urn:microsoft.com/office/officeart/2005/8/layout/hProcess10"/>
    <dgm:cxn modelId="{6CB606F1-4382-453B-A6F7-06F9E9B9F4FA}" type="presOf" srcId="{E59FB342-14BE-4874-86F3-22F70DC22531}" destId="{B8EA8B69-6484-489B-BD60-497242288FEE}" srcOrd="0" destOrd="0" presId="urn:microsoft.com/office/officeart/2005/8/layout/hProcess10"/>
    <dgm:cxn modelId="{445758F5-0F92-4C99-A41A-244729B33F2E}" type="presOf" srcId="{4E007446-93CA-4DE1-951F-69216373EE73}" destId="{FE44FE31-2BA7-4C82-B0E8-3CA4F6436F7B}" srcOrd="1" destOrd="0" presId="urn:microsoft.com/office/officeart/2005/8/layout/hProcess10"/>
    <dgm:cxn modelId="{07978CF7-F03B-4962-8E42-B9B15A882B34}" type="presOf" srcId="{957B7573-4BF9-4232-8E64-538BCB91FE1F}" destId="{139C811A-02D6-427C-8C5F-29A79B5FAEC1}" srcOrd="0" destOrd="0" presId="urn:microsoft.com/office/officeart/2005/8/layout/hProcess10"/>
    <dgm:cxn modelId="{EFE8FCFD-BD0A-4B70-A572-6ED85A889C83}" type="presOf" srcId="{DFBC07DA-0F39-44CD-9DE5-286469437B9C}" destId="{F5C08BAC-3BE3-4F22-A85B-474A9943BBB0}" srcOrd="0" destOrd="0" presId="urn:microsoft.com/office/officeart/2005/8/layout/hProcess10"/>
    <dgm:cxn modelId="{C3117E91-23AD-4290-8F47-1B9E41D00519}" type="presParOf" srcId="{53BC1D8E-4FFA-44B7-8583-DB21A3EBA7D2}" destId="{ADE2CDB3-A4CD-460C-8615-6A8F471C0238}" srcOrd="0" destOrd="0" presId="urn:microsoft.com/office/officeart/2005/8/layout/hProcess10"/>
    <dgm:cxn modelId="{7F341DA2-56AF-444C-9B57-7FA24B7B4A3A}" type="presParOf" srcId="{ADE2CDB3-A4CD-460C-8615-6A8F471C0238}" destId="{E74FA9E4-C60E-4B7D-8F13-6264BB84F266}" srcOrd="0" destOrd="0" presId="urn:microsoft.com/office/officeart/2005/8/layout/hProcess10"/>
    <dgm:cxn modelId="{B11D88FE-B0E6-49CD-9366-78A0AA76D24F}" type="presParOf" srcId="{ADE2CDB3-A4CD-460C-8615-6A8F471C0238}" destId="{21124B60-034E-40E8-9A6A-75E4A0445670}" srcOrd="1" destOrd="0" presId="urn:microsoft.com/office/officeart/2005/8/layout/hProcess10"/>
    <dgm:cxn modelId="{0D19514A-E831-4FB2-BF1B-349B72D7A8E2}" type="presParOf" srcId="{53BC1D8E-4FFA-44B7-8583-DB21A3EBA7D2}" destId="{B8EA8B69-6484-489B-BD60-497242288FEE}" srcOrd="1" destOrd="0" presId="urn:microsoft.com/office/officeart/2005/8/layout/hProcess10"/>
    <dgm:cxn modelId="{47B3714E-0BE6-461E-8F75-D4105FA4D679}" type="presParOf" srcId="{B8EA8B69-6484-489B-BD60-497242288FEE}" destId="{19FE4C78-A7D5-4CE8-B750-843E25033C85}" srcOrd="0" destOrd="0" presId="urn:microsoft.com/office/officeart/2005/8/layout/hProcess10"/>
    <dgm:cxn modelId="{69F675C0-F4CF-4409-A6F4-C097886CAE6E}" type="presParOf" srcId="{53BC1D8E-4FFA-44B7-8583-DB21A3EBA7D2}" destId="{4F0BD996-FA85-4007-9F93-AB47F83B60DF}" srcOrd="2" destOrd="0" presId="urn:microsoft.com/office/officeart/2005/8/layout/hProcess10"/>
    <dgm:cxn modelId="{70D43652-377A-41E5-9977-E59B85AA7D2C}" type="presParOf" srcId="{4F0BD996-FA85-4007-9F93-AB47F83B60DF}" destId="{FE710A0A-7E60-47B0-BAF3-3DFD7C9064A6}" srcOrd="0" destOrd="0" presId="urn:microsoft.com/office/officeart/2005/8/layout/hProcess10"/>
    <dgm:cxn modelId="{81E34F8A-BD6E-4894-9A4B-C964BFE5489F}" type="presParOf" srcId="{4F0BD996-FA85-4007-9F93-AB47F83B60DF}" destId="{2CE152B7-FB1D-4E08-AF42-F6BE81703C74}" srcOrd="1" destOrd="0" presId="urn:microsoft.com/office/officeart/2005/8/layout/hProcess10"/>
    <dgm:cxn modelId="{201F6E63-F899-4150-92F8-E635A4560216}" type="presParOf" srcId="{53BC1D8E-4FFA-44B7-8583-DB21A3EBA7D2}" destId="{139C811A-02D6-427C-8C5F-29A79B5FAEC1}" srcOrd="3" destOrd="0" presId="urn:microsoft.com/office/officeart/2005/8/layout/hProcess10"/>
    <dgm:cxn modelId="{4473FD75-F380-4E1C-B80C-EE7D9370F17D}" type="presParOf" srcId="{139C811A-02D6-427C-8C5F-29A79B5FAEC1}" destId="{62DD1502-655F-4ED6-92CD-B117304A6AC3}" srcOrd="0" destOrd="0" presId="urn:microsoft.com/office/officeart/2005/8/layout/hProcess10"/>
    <dgm:cxn modelId="{8E2803F9-889D-4626-B15D-73D526F4E872}" type="presParOf" srcId="{53BC1D8E-4FFA-44B7-8583-DB21A3EBA7D2}" destId="{CD19003D-71C1-4875-A23B-AA08D8D5C5B8}" srcOrd="4" destOrd="0" presId="urn:microsoft.com/office/officeart/2005/8/layout/hProcess10"/>
    <dgm:cxn modelId="{A90BF809-2FEA-49A9-9D84-4F4BCD78678B}" type="presParOf" srcId="{CD19003D-71C1-4875-A23B-AA08D8D5C5B8}" destId="{9FA73941-9461-4619-8C5B-A8E651F65B67}" srcOrd="0" destOrd="0" presId="urn:microsoft.com/office/officeart/2005/8/layout/hProcess10"/>
    <dgm:cxn modelId="{7CA706A8-310C-4415-96AB-F4FF943F68BA}" type="presParOf" srcId="{CD19003D-71C1-4875-A23B-AA08D8D5C5B8}" destId="{74D30A26-77AF-472F-A917-6A093DD52288}" srcOrd="1" destOrd="0" presId="urn:microsoft.com/office/officeart/2005/8/layout/hProcess10"/>
    <dgm:cxn modelId="{81A6B42B-FC7E-4396-B2CB-B92C3F81DF65}" type="presParOf" srcId="{53BC1D8E-4FFA-44B7-8583-DB21A3EBA7D2}" destId="{65229EBC-96EF-493C-B9EC-CD41CE81636E}" srcOrd="5" destOrd="0" presId="urn:microsoft.com/office/officeart/2005/8/layout/hProcess10"/>
    <dgm:cxn modelId="{A43DC6D1-D3DA-4191-8178-C63E4ACC3FA5}" type="presParOf" srcId="{65229EBC-96EF-493C-B9EC-CD41CE81636E}" destId="{FE44FE31-2BA7-4C82-B0E8-3CA4F6436F7B}" srcOrd="0" destOrd="0" presId="urn:microsoft.com/office/officeart/2005/8/layout/hProcess10"/>
    <dgm:cxn modelId="{3A476374-C272-43EA-BAD2-7388C60D1A81}" type="presParOf" srcId="{53BC1D8E-4FFA-44B7-8583-DB21A3EBA7D2}" destId="{DCBF0ECF-D066-4596-8A7C-8E61F9B63A7D}" srcOrd="6" destOrd="0" presId="urn:microsoft.com/office/officeart/2005/8/layout/hProcess10"/>
    <dgm:cxn modelId="{EBFBF667-8F7D-42CC-854D-1AE8D4C85E8C}" type="presParOf" srcId="{DCBF0ECF-D066-4596-8A7C-8E61F9B63A7D}" destId="{562EC9EC-3868-4F20-9B87-7DB94DC756A9}" srcOrd="0" destOrd="0" presId="urn:microsoft.com/office/officeart/2005/8/layout/hProcess10"/>
    <dgm:cxn modelId="{A80DE534-57CF-411F-A5E6-1C2AA2A3F319}" type="presParOf" srcId="{DCBF0ECF-D066-4596-8A7C-8E61F9B63A7D}" destId="{F5C08BAC-3BE3-4F22-A85B-474A9943BBB0}"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A158B6-B618-45D1-A9DE-16387C54FDED}"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B8C97826-B6A3-4434-9AE5-9D14B11FBCA0}">
      <dgm:prSet/>
      <dgm:spPr/>
      <dgm:t>
        <a:bodyPr/>
        <a:lstStyle/>
        <a:p>
          <a:r>
            <a:rPr lang="en-US" dirty="0"/>
            <a:t>What are the barriers to this?</a:t>
          </a:r>
        </a:p>
      </dgm:t>
    </dgm:pt>
    <dgm:pt modelId="{EBEE7E89-FEBF-42D2-B1A1-7534557899B8}" type="parTrans" cxnId="{1592510E-7FBC-4468-B98B-82A99BF1531B}">
      <dgm:prSet/>
      <dgm:spPr/>
      <dgm:t>
        <a:bodyPr/>
        <a:lstStyle/>
        <a:p>
          <a:endParaRPr lang="en-US"/>
        </a:p>
      </dgm:t>
    </dgm:pt>
    <dgm:pt modelId="{6E661445-B71C-43F9-BE7B-F0CD2815A44E}" type="sibTrans" cxnId="{1592510E-7FBC-4468-B98B-82A99BF1531B}">
      <dgm:prSet/>
      <dgm:spPr/>
      <dgm:t>
        <a:bodyPr/>
        <a:lstStyle/>
        <a:p>
          <a:endParaRPr lang="en-US"/>
        </a:p>
      </dgm:t>
    </dgm:pt>
    <dgm:pt modelId="{5E34F88E-A18A-48E5-92D7-0959357763F5}">
      <dgm:prSet/>
      <dgm:spPr/>
      <dgm:t>
        <a:bodyPr/>
        <a:lstStyle/>
        <a:p>
          <a:r>
            <a:rPr lang="en-US" dirty="0"/>
            <a:t>What questions do you have for the panel?</a:t>
          </a:r>
        </a:p>
      </dgm:t>
    </dgm:pt>
    <dgm:pt modelId="{09F6AAAF-A608-4971-A17D-412AE08A1457}" type="parTrans" cxnId="{AB4EBB04-6405-43A7-8757-725EDB0675E1}">
      <dgm:prSet/>
      <dgm:spPr/>
      <dgm:t>
        <a:bodyPr/>
        <a:lstStyle/>
        <a:p>
          <a:endParaRPr lang="en-US"/>
        </a:p>
      </dgm:t>
    </dgm:pt>
    <dgm:pt modelId="{DDB03386-F706-43E5-9143-065849C8C73C}" type="sibTrans" cxnId="{AB4EBB04-6405-43A7-8757-725EDB0675E1}">
      <dgm:prSet/>
      <dgm:spPr/>
      <dgm:t>
        <a:bodyPr/>
        <a:lstStyle/>
        <a:p>
          <a:endParaRPr lang="en-US"/>
        </a:p>
      </dgm:t>
    </dgm:pt>
    <dgm:pt modelId="{8A93E426-058D-4FDD-9D01-45DE0E190585}">
      <dgm:prSet/>
      <dgm:spPr/>
      <dgm:t>
        <a:bodyPr/>
        <a:lstStyle/>
        <a:p>
          <a:r>
            <a:rPr lang="en-US" dirty="0"/>
            <a:t>What can the state do to support the effort? </a:t>
          </a:r>
        </a:p>
      </dgm:t>
    </dgm:pt>
    <dgm:pt modelId="{EC48E086-67D1-4071-86C3-FC5D9D56FF58}" type="parTrans" cxnId="{3A3D1899-62AF-41C0-8CE9-DDEBC229BC47}">
      <dgm:prSet/>
      <dgm:spPr/>
      <dgm:t>
        <a:bodyPr/>
        <a:lstStyle/>
        <a:p>
          <a:endParaRPr lang="en-US"/>
        </a:p>
      </dgm:t>
    </dgm:pt>
    <dgm:pt modelId="{1086087F-1468-478F-A809-566463C3AC62}" type="sibTrans" cxnId="{3A3D1899-62AF-41C0-8CE9-DDEBC229BC47}">
      <dgm:prSet/>
      <dgm:spPr/>
      <dgm:t>
        <a:bodyPr/>
        <a:lstStyle/>
        <a:p>
          <a:endParaRPr lang="en-US"/>
        </a:p>
      </dgm:t>
    </dgm:pt>
    <dgm:pt modelId="{3E856B1C-2466-40F6-A3F3-3B7791220C39}" type="pres">
      <dgm:prSet presAssocID="{8BA158B6-B618-45D1-A9DE-16387C54FDED}" presName="Name0" presStyleCnt="0">
        <dgm:presLayoutVars>
          <dgm:dir/>
          <dgm:resizeHandles val="exact"/>
        </dgm:presLayoutVars>
      </dgm:prSet>
      <dgm:spPr/>
    </dgm:pt>
    <dgm:pt modelId="{ECA7FB04-60DD-48DD-A218-CB4C91DA45DF}" type="pres">
      <dgm:prSet presAssocID="{B8C97826-B6A3-4434-9AE5-9D14B11FBCA0}" presName="Name5" presStyleLbl="vennNode1" presStyleIdx="0" presStyleCnt="3">
        <dgm:presLayoutVars>
          <dgm:bulletEnabled val="1"/>
        </dgm:presLayoutVars>
      </dgm:prSet>
      <dgm:spPr/>
    </dgm:pt>
    <dgm:pt modelId="{027A7870-EF55-4109-B387-6AC75BC8F2B0}" type="pres">
      <dgm:prSet presAssocID="{6E661445-B71C-43F9-BE7B-F0CD2815A44E}" presName="space" presStyleCnt="0"/>
      <dgm:spPr/>
    </dgm:pt>
    <dgm:pt modelId="{1A37251D-1CE1-4175-8FDB-BA53F310E3D7}" type="pres">
      <dgm:prSet presAssocID="{5E34F88E-A18A-48E5-92D7-0959357763F5}" presName="Name5" presStyleLbl="vennNode1" presStyleIdx="1" presStyleCnt="3">
        <dgm:presLayoutVars>
          <dgm:bulletEnabled val="1"/>
        </dgm:presLayoutVars>
      </dgm:prSet>
      <dgm:spPr/>
    </dgm:pt>
    <dgm:pt modelId="{922CF1E8-1881-4F84-8AD3-E4675FA0EFDC}" type="pres">
      <dgm:prSet presAssocID="{DDB03386-F706-43E5-9143-065849C8C73C}" presName="space" presStyleCnt="0"/>
      <dgm:spPr/>
    </dgm:pt>
    <dgm:pt modelId="{9BED763A-8D1D-4011-8786-92E017C19A2C}" type="pres">
      <dgm:prSet presAssocID="{8A93E426-058D-4FDD-9D01-45DE0E190585}" presName="Name5" presStyleLbl="vennNode1" presStyleIdx="2" presStyleCnt="3">
        <dgm:presLayoutVars>
          <dgm:bulletEnabled val="1"/>
        </dgm:presLayoutVars>
      </dgm:prSet>
      <dgm:spPr/>
    </dgm:pt>
  </dgm:ptLst>
  <dgm:cxnLst>
    <dgm:cxn modelId="{DEF4D003-CDA0-47D4-9D14-72C1B608F046}" type="presOf" srcId="{B8C97826-B6A3-4434-9AE5-9D14B11FBCA0}" destId="{ECA7FB04-60DD-48DD-A218-CB4C91DA45DF}" srcOrd="0" destOrd="0" presId="urn:microsoft.com/office/officeart/2005/8/layout/venn3"/>
    <dgm:cxn modelId="{AB4EBB04-6405-43A7-8757-725EDB0675E1}" srcId="{8BA158B6-B618-45D1-A9DE-16387C54FDED}" destId="{5E34F88E-A18A-48E5-92D7-0959357763F5}" srcOrd="1" destOrd="0" parTransId="{09F6AAAF-A608-4971-A17D-412AE08A1457}" sibTransId="{DDB03386-F706-43E5-9143-065849C8C73C}"/>
    <dgm:cxn modelId="{1592510E-7FBC-4468-B98B-82A99BF1531B}" srcId="{8BA158B6-B618-45D1-A9DE-16387C54FDED}" destId="{B8C97826-B6A3-4434-9AE5-9D14B11FBCA0}" srcOrd="0" destOrd="0" parTransId="{EBEE7E89-FEBF-42D2-B1A1-7534557899B8}" sibTransId="{6E661445-B71C-43F9-BE7B-F0CD2815A44E}"/>
    <dgm:cxn modelId="{A1B1C70F-1E0E-4CEB-A8C4-6797D61D9172}" type="presOf" srcId="{8A93E426-058D-4FDD-9D01-45DE0E190585}" destId="{9BED763A-8D1D-4011-8786-92E017C19A2C}" srcOrd="0" destOrd="0" presId="urn:microsoft.com/office/officeart/2005/8/layout/venn3"/>
    <dgm:cxn modelId="{3A3D1899-62AF-41C0-8CE9-DDEBC229BC47}" srcId="{8BA158B6-B618-45D1-A9DE-16387C54FDED}" destId="{8A93E426-058D-4FDD-9D01-45DE0E190585}" srcOrd="2" destOrd="0" parTransId="{EC48E086-67D1-4071-86C3-FC5D9D56FF58}" sibTransId="{1086087F-1468-478F-A809-566463C3AC62}"/>
    <dgm:cxn modelId="{8C3C69A2-914C-42AE-AF08-304E6D99686C}" type="presOf" srcId="{8BA158B6-B618-45D1-A9DE-16387C54FDED}" destId="{3E856B1C-2466-40F6-A3F3-3B7791220C39}" srcOrd="0" destOrd="0" presId="urn:microsoft.com/office/officeart/2005/8/layout/venn3"/>
    <dgm:cxn modelId="{26C7D6C2-A503-4BDA-9314-CB6CDC451A4F}" type="presOf" srcId="{5E34F88E-A18A-48E5-92D7-0959357763F5}" destId="{1A37251D-1CE1-4175-8FDB-BA53F310E3D7}" srcOrd="0" destOrd="0" presId="urn:microsoft.com/office/officeart/2005/8/layout/venn3"/>
    <dgm:cxn modelId="{BF4B23BD-BAC8-4A4B-8986-506826FC4791}" type="presParOf" srcId="{3E856B1C-2466-40F6-A3F3-3B7791220C39}" destId="{ECA7FB04-60DD-48DD-A218-CB4C91DA45DF}" srcOrd="0" destOrd="0" presId="urn:microsoft.com/office/officeart/2005/8/layout/venn3"/>
    <dgm:cxn modelId="{E352B424-243A-48CF-AA98-4171FDF3FE9A}" type="presParOf" srcId="{3E856B1C-2466-40F6-A3F3-3B7791220C39}" destId="{027A7870-EF55-4109-B387-6AC75BC8F2B0}" srcOrd="1" destOrd="0" presId="urn:microsoft.com/office/officeart/2005/8/layout/venn3"/>
    <dgm:cxn modelId="{C7E9F43D-EAE2-4B0B-B910-A9D2A7C26E68}" type="presParOf" srcId="{3E856B1C-2466-40F6-A3F3-3B7791220C39}" destId="{1A37251D-1CE1-4175-8FDB-BA53F310E3D7}" srcOrd="2" destOrd="0" presId="urn:microsoft.com/office/officeart/2005/8/layout/venn3"/>
    <dgm:cxn modelId="{087DD161-DAEE-4262-90B0-588FEF81EEE8}" type="presParOf" srcId="{3E856B1C-2466-40F6-A3F3-3B7791220C39}" destId="{922CF1E8-1881-4F84-8AD3-E4675FA0EFDC}" srcOrd="3" destOrd="0" presId="urn:microsoft.com/office/officeart/2005/8/layout/venn3"/>
    <dgm:cxn modelId="{692B866C-8669-4ABF-A2A0-16AF0F4E146F}" type="presParOf" srcId="{3E856B1C-2466-40F6-A3F3-3B7791220C39}" destId="{9BED763A-8D1D-4011-8786-92E017C19A2C}"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F6B41-3E87-427E-B472-777677513EE5}">
      <dsp:nvSpPr>
        <dsp:cNvPr id="0" name=""/>
        <dsp:cNvSpPr/>
      </dsp:nvSpPr>
      <dsp:spPr>
        <a:xfrm>
          <a:off x="3170" y="23915"/>
          <a:ext cx="1906532" cy="54921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Beyond Equality</a:t>
          </a:r>
        </a:p>
      </dsp:txBody>
      <dsp:txXfrm>
        <a:off x="3170" y="23915"/>
        <a:ext cx="1906532" cy="549211"/>
      </dsp:txXfrm>
    </dsp:sp>
    <dsp:sp modelId="{14C2E3FC-6717-48FF-8D44-1BDFE9DA06B7}">
      <dsp:nvSpPr>
        <dsp:cNvPr id="0" name=""/>
        <dsp:cNvSpPr/>
      </dsp:nvSpPr>
      <dsp:spPr>
        <a:xfrm>
          <a:off x="3170" y="573126"/>
          <a:ext cx="1906532" cy="485418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Segoe UI" panose="020B0502040204020203" pitchFamily="34" charset="0"/>
              <a:cs typeface="Segoe UI" panose="020B0502040204020203" pitchFamily="34" charset="0"/>
            </a:rPr>
            <a:t>Ensuring educational equity goes </a:t>
          </a:r>
          <a:r>
            <a:rPr lang="en-US" sz="2000" b="1" kern="1200" dirty="0">
              <a:latin typeface="Segoe UI" panose="020B0502040204020203" pitchFamily="34" charset="0"/>
              <a:cs typeface="Segoe UI" panose="020B0502040204020203" pitchFamily="34" charset="0"/>
            </a:rPr>
            <a:t>beyond equality.</a:t>
          </a:r>
          <a:r>
            <a:rPr lang="en-US" sz="2000" kern="1200" dirty="0">
              <a:latin typeface="Segoe UI" panose="020B0502040204020203" pitchFamily="34" charset="0"/>
              <a:cs typeface="Segoe UI" panose="020B0502040204020203" pitchFamily="34" charset="0"/>
            </a:rPr>
            <a:t> </a:t>
          </a:r>
        </a:p>
      </dsp:txBody>
      <dsp:txXfrm>
        <a:off x="3170" y="573126"/>
        <a:ext cx="1906532" cy="4854189"/>
      </dsp:txXfrm>
    </dsp:sp>
    <dsp:sp modelId="{1339AE9C-7C43-4635-8293-BD79F868821A}">
      <dsp:nvSpPr>
        <dsp:cNvPr id="0" name=""/>
        <dsp:cNvSpPr/>
      </dsp:nvSpPr>
      <dsp:spPr>
        <a:xfrm>
          <a:off x="2176617" y="23915"/>
          <a:ext cx="1906532" cy="54921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Examine Disparate Outcomes</a:t>
          </a:r>
        </a:p>
      </dsp:txBody>
      <dsp:txXfrm>
        <a:off x="2176617" y="23915"/>
        <a:ext cx="1906532" cy="549211"/>
      </dsp:txXfrm>
    </dsp:sp>
    <dsp:sp modelId="{C503465B-6F1A-4093-8AA7-D212C7116523}">
      <dsp:nvSpPr>
        <dsp:cNvPr id="0" name=""/>
        <dsp:cNvSpPr/>
      </dsp:nvSpPr>
      <dsp:spPr>
        <a:xfrm>
          <a:off x="2176617" y="573126"/>
          <a:ext cx="1906532" cy="485418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Segoe UI" panose="020B0502040204020203" pitchFamily="34" charset="0"/>
              <a:cs typeface="Segoe UI" panose="020B0502040204020203" pitchFamily="34" charset="0"/>
            </a:rPr>
            <a:t>Requires education leaders to </a:t>
          </a:r>
          <a:r>
            <a:rPr lang="en-US" sz="1600" b="1" kern="1200" dirty="0">
              <a:latin typeface="Segoe UI" panose="020B0502040204020203" pitchFamily="34" charset="0"/>
              <a:cs typeface="Segoe UI" panose="020B0502040204020203" pitchFamily="34" charset="0"/>
            </a:rPr>
            <a:t>examine</a:t>
          </a:r>
          <a:r>
            <a:rPr lang="en-US" sz="1600" kern="1200" dirty="0">
              <a:latin typeface="Segoe UI" panose="020B0502040204020203" pitchFamily="34" charset="0"/>
              <a:cs typeface="Segoe UI" panose="020B0502040204020203" pitchFamily="34" charset="0"/>
            </a:rPr>
            <a:t> the ways current policies &amp; practices result in </a:t>
          </a:r>
          <a:r>
            <a:rPr lang="en-US" sz="1600" b="1" kern="1200" dirty="0">
              <a:latin typeface="Segoe UI" panose="020B0502040204020203" pitchFamily="34" charset="0"/>
              <a:cs typeface="Segoe UI" panose="020B0502040204020203" pitchFamily="34" charset="0"/>
            </a:rPr>
            <a:t>disparate outcomes </a:t>
          </a:r>
          <a:r>
            <a:rPr lang="en-US" sz="1600" kern="1200" dirty="0">
              <a:latin typeface="Segoe UI" panose="020B0502040204020203" pitchFamily="34" charset="0"/>
              <a:cs typeface="Segoe UI" panose="020B0502040204020203" pitchFamily="34" charset="0"/>
            </a:rPr>
            <a:t>for our:</a:t>
          </a:r>
        </a:p>
        <a:p>
          <a:pPr marL="228600" lvl="2" indent="-114300" algn="l" defTabSz="533400">
            <a:lnSpc>
              <a:spcPct val="90000"/>
            </a:lnSpc>
            <a:spcBef>
              <a:spcPct val="0"/>
            </a:spcBef>
            <a:spcAft>
              <a:spcPct val="15000"/>
            </a:spcAft>
            <a:buChar char="•"/>
          </a:pPr>
          <a:r>
            <a:rPr lang="en-US" sz="1200" kern="1200" dirty="0">
              <a:latin typeface="Segoe UI" panose="020B0502040204020203" pitchFamily="34" charset="0"/>
              <a:cs typeface="Segoe UI" panose="020B0502040204020203" pitchFamily="34" charset="0"/>
            </a:rPr>
            <a:t>students of color </a:t>
          </a:r>
        </a:p>
        <a:p>
          <a:pPr marL="228600" lvl="2" indent="-114300" algn="l" defTabSz="533400">
            <a:lnSpc>
              <a:spcPct val="90000"/>
            </a:lnSpc>
            <a:spcBef>
              <a:spcPct val="0"/>
            </a:spcBef>
            <a:spcAft>
              <a:spcPct val="15000"/>
            </a:spcAft>
            <a:buChar char="•"/>
          </a:pPr>
          <a:r>
            <a:rPr lang="en-US" sz="1200" kern="1200" dirty="0">
              <a:latin typeface="Segoe UI" panose="020B0502040204020203" pitchFamily="34" charset="0"/>
              <a:cs typeface="Segoe UI" panose="020B0502040204020203" pitchFamily="34" charset="0"/>
            </a:rPr>
            <a:t>students living in poverty</a:t>
          </a:r>
        </a:p>
        <a:p>
          <a:pPr marL="228600" lvl="2" indent="-114300" algn="l" defTabSz="533400">
            <a:lnSpc>
              <a:spcPct val="90000"/>
            </a:lnSpc>
            <a:spcBef>
              <a:spcPct val="0"/>
            </a:spcBef>
            <a:spcAft>
              <a:spcPct val="15000"/>
            </a:spcAft>
            <a:buChar char="•"/>
          </a:pPr>
          <a:r>
            <a:rPr lang="en-US" sz="1200" kern="1200" dirty="0">
              <a:latin typeface="Segoe UI" panose="020B0502040204020203" pitchFamily="34" charset="0"/>
              <a:cs typeface="Segoe UI" panose="020B0502040204020203" pitchFamily="34" charset="0"/>
            </a:rPr>
            <a:t>students receiving special education </a:t>
          </a:r>
        </a:p>
        <a:p>
          <a:pPr marL="228600" lvl="2" indent="-114300" algn="l" defTabSz="533400">
            <a:lnSpc>
              <a:spcPct val="90000"/>
            </a:lnSpc>
            <a:spcBef>
              <a:spcPct val="0"/>
            </a:spcBef>
            <a:spcAft>
              <a:spcPct val="15000"/>
            </a:spcAft>
            <a:buChar char="•"/>
          </a:pPr>
          <a:r>
            <a:rPr lang="en-US" sz="1200" kern="1200" dirty="0">
              <a:latin typeface="Segoe UI" panose="020B0502040204020203" pitchFamily="34" charset="0"/>
              <a:cs typeface="Segoe UI" panose="020B0502040204020203" pitchFamily="34" charset="0"/>
            </a:rPr>
            <a:t>English Learner services</a:t>
          </a:r>
        </a:p>
        <a:p>
          <a:pPr marL="228600" lvl="2" indent="-114300" algn="l" defTabSz="533400">
            <a:lnSpc>
              <a:spcPct val="90000"/>
            </a:lnSpc>
            <a:spcBef>
              <a:spcPct val="0"/>
            </a:spcBef>
            <a:spcAft>
              <a:spcPct val="15000"/>
            </a:spcAft>
            <a:buChar char="•"/>
          </a:pPr>
          <a:r>
            <a:rPr lang="en-US" sz="1200" kern="1200" dirty="0">
              <a:latin typeface="Segoe UI" panose="020B0502040204020203" pitchFamily="34" charset="0"/>
              <a:cs typeface="Segoe UI" panose="020B0502040204020203" pitchFamily="34" charset="0"/>
            </a:rPr>
            <a:t>students who identify as LGBTQ+ </a:t>
          </a:r>
        </a:p>
        <a:p>
          <a:pPr marL="228600" lvl="2" indent="-114300" algn="l" defTabSz="533400">
            <a:lnSpc>
              <a:spcPct val="90000"/>
            </a:lnSpc>
            <a:spcBef>
              <a:spcPct val="0"/>
            </a:spcBef>
            <a:spcAft>
              <a:spcPct val="15000"/>
            </a:spcAft>
            <a:buChar char="•"/>
          </a:pPr>
          <a:r>
            <a:rPr lang="en-US" sz="1200" kern="1200" dirty="0">
              <a:latin typeface="Segoe UI" panose="020B0502040204020203" pitchFamily="34" charset="0"/>
              <a:cs typeface="Segoe UI" panose="020B0502040204020203" pitchFamily="34" charset="0"/>
            </a:rPr>
            <a:t>highly mobile students</a:t>
          </a:r>
        </a:p>
      </dsp:txBody>
      <dsp:txXfrm>
        <a:off x="2176617" y="573126"/>
        <a:ext cx="1906532" cy="4854189"/>
      </dsp:txXfrm>
    </dsp:sp>
    <dsp:sp modelId="{FDD13CD3-D298-461F-8729-A9518A59D673}">
      <dsp:nvSpPr>
        <dsp:cNvPr id="0" name=""/>
        <dsp:cNvSpPr/>
      </dsp:nvSpPr>
      <dsp:spPr>
        <a:xfrm>
          <a:off x="4350064" y="23915"/>
          <a:ext cx="1906532" cy="54921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Partners in Decision-Making</a:t>
          </a:r>
        </a:p>
      </dsp:txBody>
      <dsp:txXfrm>
        <a:off x="4350064" y="23915"/>
        <a:ext cx="1906532" cy="549211"/>
      </dsp:txXfrm>
    </dsp:sp>
    <dsp:sp modelId="{F7E8AD48-18BF-491B-87E2-83FD3C203F5F}">
      <dsp:nvSpPr>
        <dsp:cNvPr id="0" name=""/>
        <dsp:cNvSpPr/>
      </dsp:nvSpPr>
      <dsp:spPr>
        <a:xfrm>
          <a:off x="4350064" y="573126"/>
          <a:ext cx="1906532" cy="485418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Segoe UI" panose="020B0502040204020203" pitchFamily="34" charset="0"/>
              <a:cs typeface="Segoe UI" panose="020B0502040204020203" pitchFamily="34" charset="0"/>
            </a:rPr>
            <a:t>Requires education leaders to: </a:t>
          </a:r>
        </a:p>
        <a:p>
          <a:pPr marL="342900" lvl="2" indent="-171450" algn="l" defTabSz="711200">
            <a:lnSpc>
              <a:spcPct val="90000"/>
            </a:lnSpc>
            <a:spcBef>
              <a:spcPct val="0"/>
            </a:spcBef>
            <a:spcAft>
              <a:spcPct val="15000"/>
            </a:spcAft>
            <a:buChar char="•"/>
          </a:pPr>
          <a:r>
            <a:rPr lang="en-US" sz="1600" kern="1200" dirty="0">
              <a:latin typeface="Segoe UI" panose="020B0502040204020203" pitchFamily="34" charset="0"/>
              <a:cs typeface="Segoe UI" panose="020B0502040204020203" pitchFamily="34" charset="0"/>
            </a:rPr>
            <a:t>develop an understanding of </a:t>
          </a:r>
          <a:r>
            <a:rPr lang="en-US" sz="1600" b="1" kern="1200" dirty="0">
              <a:latin typeface="Segoe UI" panose="020B0502040204020203" pitchFamily="34" charset="0"/>
              <a:cs typeface="Segoe UI" panose="020B0502040204020203" pitchFamily="34" charset="0"/>
            </a:rPr>
            <a:t>historical contexts</a:t>
          </a:r>
        </a:p>
        <a:p>
          <a:pPr marL="342900" lvl="2" indent="-171450" algn="l" defTabSz="711200">
            <a:lnSpc>
              <a:spcPct val="90000"/>
            </a:lnSpc>
            <a:spcBef>
              <a:spcPct val="0"/>
            </a:spcBef>
            <a:spcAft>
              <a:spcPct val="15000"/>
            </a:spcAft>
            <a:buChar char="•"/>
          </a:pPr>
          <a:r>
            <a:rPr lang="en-US" sz="1600" b="1" kern="1200" dirty="0">
              <a:latin typeface="Segoe UI" panose="020B0502040204020203" pitchFamily="34" charset="0"/>
              <a:cs typeface="Segoe UI" panose="020B0502040204020203" pitchFamily="34" charset="0"/>
            </a:rPr>
            <a:t>engage</a:t>
          </a:r>
          <a:r>
            <a:rPr lang="en-US" sz="1600" kern="1200" dirty="0">
              <a:latin typeface="Segoe UI" panose="020B0502040204020203" pitchFamily="34" charset="0"/>
              <a:cs typeface="Segoe UI" panose="020B0502040204020203" pitchFamily="34" charset="0"/>
            </a:rPr>
            <a:t> students, </a:t>
          </a:r>
        </a:p>
        <a:p>
          <a:pPr marL="342900" lvl="2" indent="-171450" algn="l" defTabSz="711200">
            <a:lnSpc>
              <a:spcPct val="90000"/>
            </a:lnSpc>
            <a:spcBef>
              <a:spcPct val="0"/>
            </a:spcBef>
            <a:spcAft>
              <a:spcPct val="15000"/>
            </a:spcAft>
            <a:buChar char="•"/>
          </a:pPr>
          <a:r>
            <a:rPr lang="en-US" sz="1600" kern="1200" dirty="0">
              <a:latin typeface="Segoe UI" panose="020B0502040204020203" pitchFamily="34" charset="0"/>
              <a:cs typeface="Segoe UI" panose="020B0502040204020203" pitchFamily="34" charset="0"/>
            </a:rPr>
            <a:t>families, &amp; </a:t>
          </a:r>
        </a:p>
        <a:p>
          <a:pPr marL="342900" lvl="2" indent="-171450" algn="l" defTabSz="711200">
            <a:lnSpc>
              <a:spcPct val="90000"/>
            </a:lnSpc>
            <a:spcBef>
              <a:spcPct val="0"/>
            </a:spcBef>
            <a:spcAft>
              <a:spcPct val="15000"/>
            </a:spcAft>
            <a:buChar char="•"/>
          </a:pPr>
          <a:r>
            <a:rPr lang="en-US" sz="1600" kern="1200" dirty="0">
              <a:latin typeface="Segoe UI" panose="020B0502040204020203" pitchFamily="34" charset="0"/>
              <a:cs typeface="Segoe UI" panose="020B0502040204020203" pitchFamily="34" charset="0"/>
            </a:rPr>
            <a:t>community representatives</a:t>
          </a:r>
        </a:p>
        <a:p>
          <a:pPr marL="171450" lvl="1" indent="-171450" algn="l" defTabSz="711200">
            <a:lnSpc>
              <a:spcPct val="90000"/>
            </a:lnSpc>
            <a:spcBef>
              <a:spcPct val="0"/>
            </a:spcBef>
            <a:spcAft>
              <a:spcPct val="15000"/>
            </a:spcAft>
            <a:buChar char="•"/>
          </a:pPr>
          <a:r>
            <a:rPr lang="en-US" sz="1600" kern="1200" dirty="0">
              <a:latin typeface="Segoe UI" panose="020B0502040204020203" pitchFamily="34" charset="0"/>
              <a:cs typeface="Segoe UI" panose="020B0502040204020203" pitchFamily="34" charset="0"/>
            </a:rPr>
            <a:t>as </a:t>
          </a:r>
          <a:r>
            <a:rPr lang="en-US" sz="1600" b="1" kern="1200" dirty="0">
              <a:latin typeface="Segoe UI" panose="020B0502040204020203" pitchFamily="34" charset="0"/>
              <a:cs typeface="Segoe UI" panose="020B0502040204020203" pitchFamily="34" charset="0"/>
            </a:rPr>
            <a:t>partners in decision-making</a:t>
          </a:r>
        </a:p>
      </dsp:txBody>
      <dsp:txXfrm>
        <a:off x="4350064" y="573126"/>
        <a:ext cx="1906532" cy="4854189"/>
      </dsp:txXfrm>
    </dsp:sp>
    <dsp:sp modelId="{FE09C035-1AE8-4BFE-9C14-5C92BDB89DA6}">
      <dsp:nvSpPr>
        <dsp:cNvPr id="0" name=""/>
        <dsp:cNvSpPr/>
      </dsp:nvSpPr>
      <dsp:spPr>
        <a:xfrm>
          <a:off x="6523511" y="23915"/>
          <a:ext cx="1906532" cy="5492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Policies &amp; Practices</a:t>
          </a:r>
        </a:p>
      </dsp:txBody>
      <dsp:txXfrm>
        <a:off x="6523511" y="23915"/>
        <a:ext cx="1906532" cy="549211"/>
      </dsp:txXfrm>
    </dsp:sp>
    <dsp:sp modelId="{C786D025-B7FD-4932-B422-81B4E9C83AFA}">
      <dsp:nvSpPr>
        <dsp:cNvPr id="0" name=""/>
        <dsp:cNvSpPr/>
      </dsp:nvSpPr>
      <dsp:spPr>
        <a:xfrm>
          <a:off x="6523511" y="573126"/>
          <a:ext cx="1906532" cy="485418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Actively </a:t>
          </a:r>
          <a:r>
            <a:rPr lang="en-US" sz="1800" b="1" kern="1200" dirty="0">
              <a:latin typeface="Segoe UI" panose="020B0502040204020203" pitchFamily="34" charset="0"/>
              <a:cs typeface="Segoe UI" panose="020B0502040204020203" pitchFamily="34" charset="0"/>
            </a:rPr>
            <a:t>dismantle systemic barriers</a:t>
          </a:r>
        </a:p>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replacing them with </a:t>
          </a:r>
          <a:r>
            <a:rPr lang="en-US" sz="1800" b="0" kern="1200" dirty="0">
              <a:latin typeface="Segoe UI" panose="020B0502040204020203" pitchFamily="34" charset="0"/>
              <a:cs typeface="Segoe UI" panose="020B0502040204020203" pitchFamily="34" charset="0"/>
            </a:rPr>
            <a:t>policies &amp; practices</a:t>
          </a:r>
        </a:p>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that ensure all students have access to the instruction and support they need to succeed in our schools. </a:t>
          </a:r>
        </a:p>
      </dsp:txBody>
      <dsp:txXfrm>
        <a:off x="6523511" y="573126"/>
        <a:ext cx="1906532" cy="4854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D03B0-10BD-4B24-ACBE-69015E3DB520}">
      <dsp:nvSpPr>
        <dsp:cNvPr id="0" name=""/>
        <dsp:cNvSpPr/>
      </dsp:nvSpPr>
      <dsp:spPr>
        <a:xfrm>
          <a:off x="2311" y="0"/>
          <a:ext cx="3595864" cy="49296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Graduation: A Team Effort (GATE) is a </a:t>
          </a:r>
          <a:r>
            <a:rPr lang="en-US" sz="2000" b="1" kern="1200" dirty="0">
              <a:latin typeface="Segoe UI" panose="020B0502040204020203" pitchFamily="34" charset="0"/>
              <a:cs typeface="Segoe UI" panose="020B0502040204020203" pitchFamily="34" charset="0"/>
            </a:rPr>
            <a:t>collective impact initiative</a:t>
          </a:r>
          <a:r>
            <a:rPr lang="en-US" sz="2000" kern="1200" dirty="0">
              <a:latin typeface="Segoe UI" panose="020B0502040204020203" pitchFamily="34" charset="0"/>
              <a:cs typeface="Segoe UI" panose="020B0502040204020203" pitchFamily="34" charset="0"/>
            </a:rPr>
            <a:t> to support youth to graduate from high school prepared for life.</a:t>
          </a:r>
        </a:p>
      </dsp:txBody>
      <dsp:txXfrm>
        <a:off x="2311" y="1971877"/>
        <a:ext cx="3595864" cy="1971877"/>
      </dsp:txXfrm>
    </dsp:sp>
    <dsp:sp modelId="{38D06FFC-18AC-4872-9418-41ED8B783BF8}">
      <dsp:nvSpPr>
        <dsp:cNvPr id="0" name=""/>
        <dsp:cNvSpPr/>
      </dsp:nvSpPr>
      <dsp:spPr>
        <a:xfrm>
          <a:off x="979449" y="295781"/>
          <a:ext cx="1641588" cy="1641588"/>
        </a:xfrm>
        <a:prstGeom prst="ellipse">
          <a:avLst/>
        </a:prstGeom>
        <a:blipFill rotWithShape="1">
          <a:blip xmlns:r="http://schemas.openxmlformats.org/officeDocument/2006/relationships" r:embed="rId1">
            <a:duotone>
              <a:schemeClr val="accent2">
                <a:shade val="45000"/>
                <a:satMod val="135000"/>
              </a:schemeClr>
              <a:prstClr val="white"/>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621F0-37F7-4BE8-887F-8737E4C9F82E}">
      <dsp:nvSpPr>
        <dsp:cNvPr id="0" name=""/>
        <dsp:cNvSpPr/>
      </dsp:nvSpPr>
      <dsp:spPr>
        <a:xfrm>
          <a:off x="3706052" y="0"/>
          <a:ext cx="3595864" cy="49296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GATE Advisory </a:t>
          </a:r>
          <a:r>
            <a:rPr lang="en-US" sz="2000" b="1" kern="1200" dirty="0">
              <a:latin typeface="Segoe UI" panose="020B0502040204020203" pitchFamily="34" charset="0"/>
              <a:cs typeface="Segoe UI" panose="020B0502040204020203" pitchFamily="34" charset="0"/>
            </a:rPr>
            <a:t>participants</a:t>
          </a:r>
          <a:r>
            <a:rPr lang="en-US" sz="2000" kern="1200" dirty="0">
              <a:latin typeface="Segoe UI" panose="020B0502040204020203" pitchFamily="34" charset="0"/>
              <a:cs typeface="Segoe UI" panose="020B0502040204020203" pitchFamily="34" charset="0"/>
            </a:rPr>
            <a:t> include: policy leaders, and representatives from state agencies and statewide youth and family serving organizations. </a:t>
          </a:r>
        </a:p>
      </dsp:txBody>
      <dsp:txXfrm>
        <a:off x="3706052" y="1971877"/>
        <a:ext cx="3595864" cy="1971877"/>
      </dsp:txXfrm>
    </dsp:sp>
    <dsp:sp modelId="{7362D7D2-6658-4B51-BDB0-BEBD0417B44B}">
      <dsp:nvSpPr>
        <dsp:cNvPr id="0" name=""/>
        <dsp:cNvSpPr/>
      </dsp:nvSpPr>
      <dsp:spPr>
        <a:xfrm>
          <a:off x="4683190" y="295781"/>
          <a:ext cx="1641588" cy="1641588"/>
        </a:xfrm>
        <a:prstGeom prst="ellipse">
          <a:avLst/>
        </a:prstGeom>
        <a:blipFill rotWithShape="1">
          <a:blip xmlns:r="http://schemas.openxmlformats.org/officeDocument/2006/relationships" r:embed="rId2">
            <a:duotone>
              <a:schemeClr val="accent3">
                <a:shade val="45000"/>
                <a:satMod val="135000"/>
              </a:schemeClr>
              <a:prstClr val="white"/>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F0BC38-53B2-450A-A669-5AE9B7DAB95F}">
      <dsp:nvSpPr>
        <dsp:cNvPr id="0" name=""/>
        <dsp:cNvSpPr/>
      </dsp:nvSpPr>
      <dsp:spPr>
        <a:xfrm>
          <a:off x="7409792" y="0"/>
          <a:ext cx="3595864" cy="49296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GATE Advisory provides a </a:t>
          </a:r>
          <a:r>
            <a:rPr lang="en-US" sz="2000" b="1" kern="1200" dirty="0">
              <a:latin typeface="Segoe UI" panose="020B0502040204020203" pitchFamily="34" charset="0"/>
              <a:cs typeface="Segoe UI" panose="020B0502040204020203" pitchFamily="34" charset="0"/>
            </a:rPr>
            <a:t>forum</a:t>
          </a:r>
          <a:r>
            <a:rPr lang="en-US" sz="2000" kern="1200" dirty="0">
              <a:latin typeface="Segoe UI" panose="020B0502040204020203" pitchFamily="34" charset="0"/>
              <a:cs typeface="Segoe UI" panose="020B0502040204020203" pitchFamily="34" charset="0"/>
            </a:rPr>
            <a:t> to discuss cradle to career issues, and formulate </a:t>
          </a:r>
          <a:r>
            <a:rPr lang="en-US" sz="2000" b="1" kern="1200" dirty="0">
              <a:latin typeface="Segoe UI" panose="020B0502040204020203" pitchFamily="34" charset="0"/>
              <a:cs typeface="Segoe UI" panose="020B0502040204020203" pitchFamily="34" charset="0"/>
            </a:rPr>
            <a:t>recommendations for action</a:t>
          </a:r>
          <a:r>
            <a:rPr lang="en-US" sz="2000" kern="1200" dirty="0">
              <a:latin typeface="Segoe UI" panose="020B0502040204020203" pitchFamily="34" charset="0"/>
              <a:cs typeface="Segoe UI" panose="020B0502040204020203" pitchFamily="34" charset="0"/>
            </a:rPr>
            <a:t>.</a:t>
          </a:r>
        </a:p>
      </dsp:txBody>
      <dsp:txXfrm>
        <a:off x="7409792" y="1971877"/>
        <a:ext cx="3595864" cy="1971877"/>
      </dsp:txXfrm>
    </dsp:sp>
    <dsp:sp modelId="{20881A6E-534B-4386-B1F2-C83CE54786D4}">
      <dsp:nvSpPr>
        <dsp:cNvPr id="0" name=""/>
        <dsp:cNvSpPr/>
      </dsp:nvSpPr>
      <dsp:spPr>
        <a:xfrm>
          <a:off x="8386931" y="295781"/>
          <a:ext cx="1641588" cy="1641588"/>
        </a:xfrm>
        <a:prstGeom prst="ellipse">
          <a:avLst/>
        </a:prstGeom>
        <a:blipFill rotWithShape="1">
          <a:blip xmlns:r="http://schemas.openxmlformats.org/officeDocument/2006/relationships" r:embed="rId3">
            <a:duotone>
              <a:schemeClr val="accent4">
                <a:shade val="45000"/>
                <a:satMod val="135000"/>
              </a:schemeClr>
              <a:prstClr val="white"/>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C580D-724F-4721-90A9-B15E4E957740}">
      <dsp:nvSpPr>
        <dsp:cNvPr id="0" name=""/>
        <dsp:cNvSpPr/>
      </dsp:nvSpPr>
      <dsp:spPr>
        <a:xfrm>
          <a:off x="440318" y="3943755"/>
          <a:ext cx="10127331" cy="739454"/>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2968B-ED13-4C60-B519-B60F1259A6C9}">
      <dsp:nvSpPr>
        <dsp:cNvPr id="0" name=""/>
        <dsp:cNvSpPr/>
      </dsp:nvSpPr>
      <dsp:spPr>
        <a:xfrm>
          <a:off x="0" y="0"/>
          <a:ext cx="6464544" cy="14665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Segoe UI" panose="020B0502040204020203" pitchFamily="34" charset="0"/>
              <a:cs typeface="Segoe UI" panose="020B0502040204020203" pitchFamily="34" charset="0"/>
            </a:rPr>
            <a:t>Welcome and Introductions</a:t>
          </a:r>
        </a:p>
      </dsp:txBody>
      <dsp:txXfrm>
        <a:off x="42954" y="42954"/>
        <a:ext cx="4882014" cy="1380648"/>
      </dsp:txXfrm>
    </dsp:sp>
    <dsp:sp modelId="{BADBA5F7-1F04-4CDB-B29A-ED569C7F2182}">
      <dsp:nvSpPr>
        <dsp:cNvPr id="0" name=""/>
        <dsp:cNvSpPr/>
      </dsp:nvSpPr>
      <dsp:spPr>
        <a:xfrm>
          <a:off x="570400" y="1710983"/>
          <a:ext cx="6464544" cy="14665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ts val="0"/>
            </a:spcAft>
            <a:buNone/>
          </a:pPr>
          <a:r>
            <a:rPr lang="en-US" sz="3200" kern="1200" dirty="0">
              <a:latin typeface="Segoe UI" panose="020B0502040204020203" pitchFamily="34" charset="0"/>
              <a:cs typeface="Segoe UI" panose="020B0502040204020203" pitchFamily="34" charset="0"/>
            </a:rPr>
            <a:t>Dual Credit Overview and</a:t>
          </a:r>
        </a:p>
        <a:p>
          <a:pPr marL="0" lvl="0" indent="0" algn="l" defTabSz="1422400">
            <a:lnSpc>
              <a:spcPct val="90000"/>
            </a:lnSpc>
            <a:spcBef>
              <a:spcPct val="0"/>
            </a:spcBef>
            <a:spcAft>
              <a:spcPts val="0"/>
            </a:spcAft>
            <a:buNone/>
          </a:pPr>
          <a:r>
            <a:rPr lang="en-US" sz="3200" kern="1200" dirty="0">
              <a:latin typeface="Segoe UI" panose="020B0502040204020203" pitchFamily="34" charset="0"/>
              <a:cs typeface="Segoe UI" panose="020B0502040204020203" pitchFamily="34" charset="0"/>
            </a:rPr>
            <a:t>Partnership Presentation</a:t>
          </a:r>
        </a:p>
      </dsp:txBody>
      <dsp:txXfrm>
        <a:off x="613354" y="1753937"/>
        <a:ext cx="4854973" cy="1380648"/>
      </dsp:txXfrm>
    </dsp:sp>
    <dsp:sp modelId="{28DBF981-0F70-48FE-BFE2-4F8C10C15A77}">
      <dsp:nvSpPr>
        <dsp:cNvPr id="0" name=""/>
        <dsp:cNvSpPr/>
      </dsp:nvSpPr>
      <dsp:spPr>
        <a:xfrm>
          <a:off x="1140801" y="3421966"/>
          <a:ext cx="6464544" cy="14665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Segoe UI" panose="020B0502040204020203" pitchFamily="34" charset="0"/>
              <a:cs typeface="Segoe UI" panose="020B0502040204020203" pitchFamily="34" charset="0"/>
            </a:rPr>
            <a:t>Discussion and panel questions</a:t>
          </a:r>
        </a:p>
      </dsp:txBody>
      <dsp:txXfrm>
        <a:off x="1183755" y="3464920"/>
        <a:ext cx="4854973" cy="1380648"/>
      </dsp:txXfrm>
    </dsp:sp>
    <dsp:sp modelId="{7A8CCF7D-48F1-4932-8F79-CF5E6190DA87}">
      <dsp:nvSpPr>
        <dsp:cNvPr id="0" name=""/>
        <dsp:cNvSpPr/>
      </dsp:nvSpPr>
      <dsp:spPr>
        <a:xfrm>
          <a:off x="5511282" y="1112138"/>
          <a:ext cx="953261" cy="95326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Segoe UI" panose="020B0502040204020203" pitchFamily="34" charset="0"/>
            <a:cs typeface="Segoe UI" panose="020B0502040204020203" pitchFamily="34" charset="0"/>
          </a:endParaRPr>
        </a:p>
      </dsp:txBody>
      <dsp:txXfrm>
        <a:off x="5725766" y="1112138"/>
        <a:ext cx="524293" cy="717329"/>
      </dsp:txXfrm>
    </dsp:sp>
    <dsp:sp modelId="{36FE8B29-ABD5-4510-93D2-25EB75596A01}">
      <dsp:nvSpPr>
        <dsp:cNvPr id="0" name=""/>
        <dsp:cNvSpPr/>
      </dsp:nvSpPr>
      <dsp:spPr>
        <a:xfrm>
          <a:off x="6081683" y="2813344"/>
          <a:ext cx="953261" cy="95326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Segoe UI" panose="020B0502040204020203" pitchFamily="34" charset="0"/>
            <a:cs typeface="Segoe UI" panose="020B0502040204020203" pitchFamily="34" charset="0"/>
          </a:endParaRPr>
        </a:p>
      </dsp:txBody>
      <dsp:txXfrm>
        <a:off x="6296167" y="2813344"/>
        <a:ext cx="524293" cy="717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1D67F-1C79-4393-BEB8-2B8C9183ADC7}">
      <dsp:nvSpPr>
        <dsp:cNvPr id="0" name=""/>
        <dsp:cNvSpPr/>
      </dsp:nvSpPr>
      <dsp:spPr>
        <a:xfrm>
          <a:off x="0" y="0"/>
          <a:ext cx="8938260" cy="127675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High school success</a:t>
          </a:r>
        </a:p>
      </dsp:txBody>
      <dsp:txXfrm>
        <a:off x="37395" y="37395"/>
        <a:ext cx="7560538" cy="1201968"/>
      </dsp:txXfrm>
    </dsp:sp>
    <dsp:sp modelId="{7C5220E1-0629-4244-A5D0-749944B85306}">
      <dsp:nvSpPr>
        <dsp:cNvPr id="0" name=""/>
        <dsp:cNvSpPr/>
      </dsp:nvSpPr>
      <dsp:spPr>
        <a:xfrm>
          <a:off x="788669" y="1489551"/>
          <a:ext cx="8938260" cy="127675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Postsecondary transition and persistence</a:t>
          </a:r>
        </a:p>
      </dsp:txBody>
      <dsp:txXfrm>
        <a:off x="826064" y="1526946"/>
        <a:ext cx="7244907" cy="1201968"/>
      </dsp:txXfrm>
    </dsp:sp>
    <dsp:sp modelId="{CCC1E4B3-3F1E-449E-945A-F503C09FAB8B}">
      <dsp:nvSpPr>
        <dsp:cNvPr id="0" name=""/>
        <dsp:cNvSpPr/>
      </dsp:nvSpPr>
      <dsp:spPr>
        <a:xfrm>
          <a:off x="1577339" y="2979102"/>
          <a:ext cx="8938260" cy="127675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Reduction in postsecondary costs</a:t>
          </a:r>
        </a:p>
      </dsp:txBody>
      <dsp:txXfrm>
        <a:off x="1614734" y="3016497"/>
        <a:ext cx="7244907" cy="1201968"/>
      </dsp:txXfrm>
    </dsp:sp>
    <dsp:sp modelId="{7DC25594-5433-41B7-8529-A357BE387001}">
      <dsp:nvSpPr>
        <dsp:cNvPr id="0" name=""/>
        <dsp:cNvSpPr/>
      </dsp:nvSpPr>
      <dsp:spPr>
        <a:xfrm>
          <a:off x="8108367" y="968208"/>
          <a:ext cx="829892" cy="82989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95093" y="968208"/>
        <a:ext cx="456440" cy="624494"/>
      </dsp:txXfrm>
    </dsp:sp>
    <dsp:sp modelId="{AA3D45BF-5447-47D4-BECB-95E629E5CABB}">
      <dsp:nvSpPr>
        <dsp:cNvPr id="0" name=""/>
        <dsp:cNvSpPr/>
      </dsp:nvSpPr>
      <dsp:spPr>
        <a:xfrm>
          <a:off x="8897037" y="2449248"/>
          <a:ext cx="829892" cy="82989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83763" y="2449248"/>
        <a:ext cx="456440" cy="624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487F3-CD50-40D8-8B19-B4BC2BC8F338}">
      <dsp:nvSpPr>
        <dsp:cNvPr id="0" name=""/>
        <dsp:cNvSpPr/>
      </dsp:nvSpPr>
      <dsp:spPr>
        <a:xfrm>
          <a:off x="212335" y="430267"/>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50F3A-B946-4DFA-92EE-D4C7CA5F1536}">
      <dsp:nvSpPr>
        <dsp:cNvPr id="0" name=""/>
        <dsp:cNvSpPr/>
      </dsp:nvSpPr>
      <dsp:spPr>
        <a:xfrm>
          <a:off x="492877" y="710809"/>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CBE7C2-A9E3-4774-B00C-1D3C6C4DC1DD}">
      <dsp:nvSpPr>
        <dsp:cNvPr id="0" name=""/>
        <dsp:cNvSpPr/>
      </dsp:nvSpPr>
      <dsp:spPr>
        <a:xfrm>
          <a:off x="1834517" y="43026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Fully cover dual credit costs for students</a:t>
          </a:r>
        </a:p>
      </dsp:txBody>
      <dsp:txXfrm>
        <a:off x="1834517" y="430267"/>
        <a:ext cx="3148942" cy="1335915"/>
      </dsp:txXfrm>
    </dsp:sp>
    <dsp:sp modelId="{947B4A99-52C6-4839-B41F-606B74FC48C3}">
      <dsp:nvSpPr>
        <dsp:cNvPr id="0" name=""/>
        <dsp:cNvSpPr/>
      </dsp:nvSpPr>
      <dsp:spPr>
        <a:xfrm>
          <a:off x="5532139" y="430267"/>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16795-D17D-4209-A67A-B93EBBF47DCA}">
      <dsp:nvSpPr>
        <dsp:cNvPr id="0" name=""/>
        <dsp:cNvSpPr/>
      </dsp:nvSpPr>
      <dsp:spPr>
        <a:xfrm>
          <a:off x="5812681" y="710809"/>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56A74A-2F43-452D-B8EA-B253A60B217B}">
      <dsp:nvSpPr>
        <dsp:cNvPr id="0" name=""/>
        <dsp:cNvSpPr/>
      </dsp:nvSpPr>
      <dsp:spPr>
        <a:xfrm>
          <a:off x="7154322" y="43026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Change policies/practices limiting equitable access</a:t>
          </a:r>
        </a:p>
      </dsp:txBody>
      <dsp:txXfrm>
        <a:off x="7154322" y="430267"/>
        <a:ext cx="3148942" cy="1335915"/>
      </dsp:txXfrm>
    </dsp:sp>
    <dsp:sp modelId="{63C74228-AF61-4C71-96E6-15C67B3462C0}">
      <dsp:nvSpPr>
        <dsp:cNvPr id="0" name=""/>
        <dsp:cNvSpPr/>
      </dsp:nvSpPr>
      <dsp:spPr>
        <a:xfrm>
          <a:off x="212335" y="2489678"/>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8AA89-CFF5-4441-8E98-0FBEBD2BC2D5}">
      <dsp:nvSpPr>
        <dsp:cNvPr id="0" name=""/>
        <dsp:cNvSpPr/>
      </dsp:nvSpPr>
      <dsp:spPr>
        <a:xfrm>
          <a:off x="492877" y="277022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D0615D-90B8-405D-94CD-163B61F0277F}">
      <dsp:nvSpPr>
        <dsp:cNvPr id="0" name=""/>
        <dsp:cNvSpPr/>
      </dsp:nvSpPr>
      <dsp:spPr>
        <a:xfrm>
          <a:off x="1834517" y="24896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Resource equitable expansion of dual credit</a:t>
          </a:r>
        </a:p>
      </dsp:txBody>
      <dsp:txXfrm>
        <a:off x="1834517" y="2489678"/>
        <a:ext cx="3148942" cy="1335915"/>
      </dsp:txXfrm>
    </dsp:sp>
    <dsp:sp modelId="{DE83920A-A0D0-472C-8915-79DD53A12886}">
      <dsp:nvSpPr>
        <dsp:cNvPr id="0" name=""/>
        <dsp:cNvSpPr/>
      </dsp:nvSpPr>
      <dsp:spPr>
        <a:xfrm>
          <a:off x="5532139" y="2489678"/>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485B5-5FA0-442D-BF6B-D424D7F50F43}">
      <dsp:nvSpPr>
        <dsp:cNvPr id="0" name=""/>
        <dsp:cNvSpPr/>
      </dsp:nvSpPr>
      <dsp:spPr>
        <a:xfrm>
          <a:off x="5812681" y="277022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F6DC11-B290-4977-88B1-4AD78A75BEF0}">
      <dsp:nvSpPr>
        <dsp:cNvPr id="0" name=""/>
        <dsp:cNvSpPr/>
      </dsp:nvSpPr>
      <dsp:spPr>
        <a:xfrm>
          <a:off x="7154322" y="24896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Partner to ensure earned credits count</a:t>
          </a:r>
        </a:p>
      </dsp:txBody>
      <dsp:txXfrm>
        <a:off x="7154322" y="2489678"/>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1BA9C-4C1C-4CC9-B95D-CA9D1E6BD04A}">
      <dsp:nvSpPr>
        <dsp:cNvPr id="0" name=""/>
        <dsp:cNvSpPr/>
      </dsp:nvSpPr>
      <dsp:spPr>
        <a:xfrm>
          <a:off x="-96422" y="804972"/>
          <a:ext cx="10515600" cy="14684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C7EE5-D47F-4DEF-B78E-A326767FC778}">
      <dsp:nvSpPr>
        <dsp:cNvPr id="0" name=""/>
        <dsp:cNvSpPr/>
      </dsp:nvSpPr>
      <dsp:spPr>
        <a:xfrm>
          <a:off x="347771" y="1135364"/>
          <a:ext cx="807625" cy="80762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9B626-92F6-4ABD-B010-F9B2F6F2C04F}">
      <dsp:nvSpPr>
        <dsp:cNvPr id="0" name=""/>
        <dsp:cNvSpPr/>
      </dsp:nvSpPr>
      <dsp:spPr>
        <a:xfrm>
          <a:off x="1403429" y="804972"/>
          <a:ext cx="9208592" cy="146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07" tIns="155407" rIns="155407" bIns="155407" numCol="1" spcCol="1270" anchor="ctr" anchorCtr="0">
          <a:noAutofit/>
        </a:bodyPr>
        <a:lstStyle/>
        <a:p>
          <a:pPr marL="0" lvl="0" indent="0" algn="l" defTabSz="1422400">
            <a:lnSpc>
              <a:spcPct val="90000"/>
            </a:lnSpc>
            <a:spcBef>
              <a:spcPct val="0"/>
            </a:spcBef>
            <a:spcAft>
              <a:spcPct val="35000"/>
            </a:spcAft>
            <a:buNone/>
          </a:pPr>
          <a:r>
            <a:rPr lang="en-US" sz="3200" kern="1200" dirty="0"/>
            <a:t>Increase student access to dual credit options.</a:t>
          </a:r>
        </a:p>
      </dsp:txBody>
      <dsp:txXfrm>
        <a:off x="1403429" y="804972"/>
        <a:ext cx="9208592" cy="1468410"/>
      </dsp:txXfrm>
    </dsp:sp>
    <dsp:sp modelId="{946BC518-57AD-416E-8DEB-B17E88977004}">
      <dsp:nvSpPr>
        <dsp:cNvPr id="0" name=""/>
        <dsp:cNvSpPr/>
      </dsp:nvSpPr>
      <dsp:spPr>
        <a:xfrm>
          <a:off x="-96422" y="2640485"/>
          <a:ext cx="10515600" cy="14684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EBB1D-6F05-466D-9063-7BA07687D6A6}">
      <dsp:nvSpPr>
        <dsp:cNvPr id="0" name=""/>
        <dsp:cNvSpPr/>
      </dsp:nvSpPr>
      <dsp:spPr>
        <a:xfrm>
          <a:off x="347771" y="2970877"/>
          <a:ext cx="807625" cy="807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B0795B-C22B-4AF5-9F55-2B88AC57BC3F}">
      <dsp:nvSpPr>
        <dsp:cNvPr id="0" name=""/>
        <dsp:cNvSpPr/>
      </dsp:nvSpPr>
      <dsp:spPr>
        <a:xfrm>
          <a:off x="1454387" y="2640485"/>
          <a:ext cx="9106676" cy="146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07" tIns="155407" rIns="155407" bIns="155407" numCol="1" spcCol="1270" anchor="ctr" anchorCtr="0">
          <a:noAutofit/>
        </a:bodyPr>
        <a:lstStyle/>
        <a:p>
          <a:pPr marL="0" lvl="0" indent="0" algn="l" defTabSz="1422400">
            <a:lnSpc>
              <a:spcPct val="90000"/>
            </a:lnSpc>
            <a:spcBef>
              <a:spcPct val="0"/>
            </a:spcBef>
            <a:spcAft>
              <a:spcPct val="35000"/>
            </a:spcAft>
            <a:buNone/>
          </a:pPr>
          <a:r>
            <a:rPr lang="en-US" sz="3200" kern="1200" dirty="0"/>
            <a:t>Clarify pathway options so students find the best fit.</a:t>
          </a:r>
        </a:p>
      </dsp:txBody>
      <dsp:txXfrm>
        <a:off x="1454387" y="2640485"/>
        <a:ext cx="9106676" cy="1468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61F68-1039-417D-A08F-C5EABAB62229}">
      <dsp:nvSpPr>
        <dsp:cNvPr id="0" name=""/>
        <dsp:cNvSpPr/>
      </dsp:nvSpPr>
      <dsp:spPr>
        <a:xfrm rot="5400000">
          <a:off x="6204971" y="-3210205"/>
          <a:ext cx="1185972" cy="790736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Decided collaboration was key between institutions:</a:t>
          </a:r>
        </a:p>
        <a:p>
          <a:pPr marL="457200" lvl="2" indent="-228600" algn="l" defTabSz="889000">
            <a:lnSpc>
              <a:spcPct val="90000"/>
            </a:lnSpc>
            <a:spcBef>
              <a:spcPct val="0"/>
            </a:spcBef>
            <a:spcAft>
              <a:spcPct val="15000"/>
            </a:spcAft>
            <a:buChar char="•"/>
          </a:pPr>
          <a:r>
            <a:rPr lang="en-US" sz="2000" kern="1200" dirty="0"/>
            <a:t>Combined dual credit info nights</a:t>
          </a:r>
        </a:p>
        <a:p>
          <a:pPr marL="457200" lvl="2" indent="-228600" algn="l" defTabSz="889000">
            <a:lnSpc>
              <a:spcPct val="90000"/>
            </a:lnSpc>
            <a:spcBef>
              <a:spcPct val="0"/>
            </a:spcBef>
            <a:spcAft>
              <a:spcPct val="15000"/>
            </a:spcAft>
            <a:buChar char="•"/>
          </a:pPr>
          <a:r>
            <a:rPr lang="en-US" sz="2000" kern="1200" dirty="0"/>
            <a:t>Provided K-12 professional development </a:t>
          </a:r>
        </a:p>
      </dsp:txBody>
      <dsp:txXfrm rot="-5400000">
        <a:off x="2844273" y="208387"/>
        <a:ext cx="7849474" cy="1070184"/>
      </dsp:txXfrm>
    </dsp:sp>
    <dsp:sp modelId="{C85D53E4-1F90-473C-8974-1A8C89D5DC7F}">
      <dsp:nvSpPr>
        <dsp:cNvPr id="0" name=""/>
        <dsp:cNvSpPr/>
      </dsp:nvSpPr>
      <dsp:spPr>
        <a:xfrm>
          <a:off x="1295" y="2246"/>
          <a:ext cx="2842977" cy="14824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University &amp; Community Colleges</a:t>
          </a:r>
        </a:p>
      </dsp:txBody>
      <dsp:txXfrm>
        <a:off x="73663" y="74614"/>
        <a:ext cx="2698241" cy="1337729"/>
      </dsp:txXfrm>
    </dsp:sp>
    <dsp:sp modelId="{09159445-110C-4423-838A-F5EEDCA216CC}">
      <dsp:nvSpPr>
        <dsp:cNvPr id="0" name=""/>
        <dsp:cNvSpPr/>
      </dsp:nvSpPr>
      <dsp:spPr>
        <a:xfrm rot="5400000">
          <a:off x="6276194" y="-1636924"/>
          <a:ext cx="1078191" cy="7873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Agreed access to all pathway options is most important:</a:t>
          </a:r>
        </a:p>
        <a:p>
          <a:pPr marL="457200" lvl="2" indent="-228600" algn="l" defTabSz="889000">
            <a:lnSpc>
              <a:spcPct val="90000"/>
            </a:lnSpc>
            <a:spcBef>
              <a:spcPct val="0"/>
            </a:spcBef>
            <a:spcAft>
              <a:spcPct val="15000"/>
            </a:spcAft>
            <a:buChar char="•"/>
          </a:pPr>
          <a:r>
            <a:rPr lang="en-US" sz="2000" kern="1200" dirty="0"/>
            <a:t>Prioritized student needs</a:t>
          </a:r>
        </a:p>
        <a:p>
          <a:pPr marL="457200" lvl="2" indent="-228600" algn="l" defTabSz="889000">
            <a:lnSpc>
              <a:spcPct val="90000"/>
            </a:lnSpc>
            <a:spcBef>
              <a:spcPct val="0"/>
            </a:spcBef>
            <a:spcAft>
              <a:spcPct val="15000"/>
            </a:spcAft>
            <a:buChar char="•"/>
          </a:pPr>
          <a:r>
            <a:rPr lang="en-US" sz="2000" kern="1200" dirty="0"/>
            <a:t>Developed new options for students under HB 1599</a:t>
          </a:r>
        </a:p>
      </dsp:txBody>
      <dsp:txXfrm rot="-5400000">
        <a:off x="2878298" y="1813605"/>
        <a:ext cx="7821351" cy="972925"/>
      </dsp:txXfrm>
    </dsp:sp>
    <dsp:sp modelId="{8BD735BF-23DD-4EFA-ACF4-BA728F4A4977}">
      <dsp:nvSpPr>
        <dsp:cNvPr id="0" name=""/>
        <dsp:cNvSpPr/>
      </dsp:nvSpPr>
      <dsp:spPr>
        <a:xfrm>
          <a:off x="1295" y="1558834"/>
          <a:ext cx="2877002" cy="14824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K-12 Partners</a:t>
          </a:r>
        </a:p>
      </dsp:txBody>
      <dsp:txXfrm>
        <a:off x="73663" y="1631202"/>
        <a:ext cx="2732266" cy="1337729"/>
      </dsp:txXfrm>
    </dsp:sp>
    <dsp:sp modelId="{8C3E1133-06E5-4B4D-A0BC-B5C3A296848F}">
      <dsp:nvSpPr>
        <dsp:cNvPr id="0" name=""/>
        <dsp:cNvSpPr/>
      </dsp:nvSpPr>
      <dsp:spPr>
        <a:xfrm rot="5400000">
          <a:off x="6216456" y="-85830"/>
          <a:ext cx="1185972" cy="788497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Focused on equitable access across districts:</a:t>
          </a:r>
        </a:p>
        <a:p>
          <a:pPr marL="457200" lvl="2" indent="-228600" algn="l" defTabSz="889000">
            <a:lnSpc>
              <a:spcPct val="90000"/>
            </a:lnSpc>
            <a:spcBef>
              <a:spcPct val="0"/>
            </a:spcBef>
            <a:spcAft>
              <a:spcPct val="15000"/>
            </a:spcAft>
            <a:buChar char="•"/>
          </a:pPr>
          <a:r>
            <a:rPr lang="en-US" sz="2000" kern="1200" dirty="0"/>
            <a:t>Created the CCS Running Start Equivalency Guide</a:t>
          </a:r>
        </a:p>
        <a:p>
          <a:pPr marL="457200" lvl="2" indent="-228600" algn="l" defTabSz="889000">
            <a:lnSpc>
              <a:spcPct val="90000"/>
            </a:lnSpc>
            <a:spcBef>
              <a:spcPct val="0"/>
            </a:spcBef>
            <a:spcAft>
              <a:spcPct val="15000"/>
            </a:spcAft>
            <a:buChar char="•"/>
          </a:pPr>
          <a:r>
            <a:rPr lang="en-US" sz="2000" kern="1200" dirty="0"/>
            <a:t>Hosted an inclusive dual credit night for students 8</a:t>
          </a:r>
          <a:r>
            <a:rPr lang="en-US" sz="2000" kern="1200" baseline="30000" dirty="0"/>
            <a:t>th</a:t>
          </a:r>
          <a:r>
            <a:rPr lang="en-US" sz="2000" kern="1200" dirty="0"/>
            <a:t>-11</a:t>
          </a:r>
          <a:r>
            <a:rPr lang="en-US" sz="2000" kern="1200" baseline="30000" dirty="0"/>
            <a:t>th</a:t>
          </a:r>
          <a:r>
            <a:rPr lang="en-US" sz="2000" kern="1200" dirty="0"/>
            <a:t> grades</a:t>
          </a:r>
        </a:p>
      </dsp:txBody>
      <dsp:txXfrm rot="-5400000">
        <a:off x="2866956" y="3321564"/>
        <a:ext cx="7827079" cy="1070184"/>
      </dsp:txXfrm>
    </dsp:sp>
    <dsp:sp modelId="{8264FBC3-CC21-49D4-96AC-443F24914344}">
      <dsp:nvSpPr>
        <dsp:cNvPr id="0" name=""/>
        <dsp:cNvSpPr/>
      </dsp:nvSpPr>
      <dsp:spPr>
        <a:xfrm>
          <a:off x="1295" y="3115423"/>
          <a:ext cx="2865660" cy="14824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Local ESD</a:t>
          </a:r>
        </a:p>
      </dsp:txBody>
      <dsp:txXfrm>
        <a:off x="73663" y="3187791"/>
        <a:ext cx="2720924" cy="13377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FA9E4-C60E-4B7D-8F13-6264BB84F266}">
      <dsp:nvSpPr>
        <dsp:cNvPr id="0" name=""/>
        <dsp:cNvSpPr/>
      </dsp:nvSpPr>
      <dsp:spPr>
        <a:xfrm>
          <a:off x="384007" y="294528"/>
          <a:ext cx="1843015" cy="1843015"/>
        </a:xfrm>
        <a:prstGeom prst="roundRect">
          <a:avLst>
            <a:gd name="adj" fmla="val 10000"/>
          </a:avLst>
        </a:prstGeom>
        <a:blipFill rotWithShape="1">
          <a:blip xmlns:r="http://schemas.openxmlformats.org/officeDocument/2006/relationships" r:embed="rId1">
            <a:duotone>
              <a:schemeClr val="accent2">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124B60-034E-40E8-9A6A-75E4A0445670}">
      <dsp:nvSpPr>
        <dsp:cNvPr id="0" name=""/>
        <dsp:cNvSpPr/>
      </dsp:nvSpPr>
      <dsp:spPr>
        <a:xfrm>
          <a:off x="301441" y="2339427"/>
          <a:ext cx="1843015" cy="18430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Segoe UI" panose="020B0502040204020203" pitchFamily="34" charset="0"/>
              <a:cs typeface="Segoe UI" panose="020B0502040204020203" pitchFamily="34" charset="0"/>
            </a:rPr>
            <a:t>Individual Reflection</a:t>
          </a:r>
        </a:p>
      </dsp:txBody>
      <dsp:txXfrm>
        <a:off x="355421" y="2393407"/>
        <a:ext cx="1735055" cy="1735055"/>
      </dsp:txXfrm>
    </dsp:sp>
    <dsp:sp modelId="{B8EA8B69-6484-489B-BD60-497242288FEE}">
      <dsp:nvSpPr>
        <dsp:cNvPr id="0" name=""/>
        <dsp:cNvSpPr/>
      </dsp:nvSpPr>
      <dsp:spPr>
        <a:xfrm>
          <a:off x="2582028" y="994610"/>
          <a:ext cx="355005" cy="4428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Segoe UI" panose="020B0502040204020203" pitchFamily="34" charset="0"/>
            <a:cs typeface="Segoe UI" panose="020B0502040204020203" pitchFamily="34" charset="0"/>
          </a:endParaRPr>
        </a:p>
      </dsp:txBody>
      <dsp:txXfrm>
        <a:off x="2582028" y="1083180"/>
        <a:ext cx="248504" cy="265710"/>
      </dsp:txXfrm>
    </dsp:sp>
    <dsp:sp modelId="{FE710A0A-7E60-47B0-BAF3-3DFD7C9064A6}">
      <dsp:nvSpPr>
        <dsp:cNvPr id="0" name=""/>
        <dsp:cNvSpPr/>
      </dsp:nvSpPr>
      <dsp:spPr>
        <a:xfrm>
          <a:off x="3241323" y="294528"/>
          <a:ext cx="1843015" cy="1843015"/>
        </a:xfrm>
        <a:prstGeom prst="roundRect">
          <a:avLst>
            <a:gd name="adj" fmla="val 10000"/>
          </a:avLst>
        </a:prstGeom>
        <a:blipFill rotWithShape="1">
          <a:blip xmlns:r="http://schemas.openxmlformats.org/officeDocument/2006/relationships" r:embed="rId2">
            <a:duotone>
              <a:schemeClr val="accent3">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CE152B7-FB1D-4E08-AF42-F6BE81703C74}">
      <dsp:nvSpPr>
        <dsp:cNvPr id="0" name=""/>
        <dsp:cNvSpPr/>
      </dsp:nvSpPr>
      <dsp:spPr>
        <a:xfrm>
          <a:off x="3158758" y="2339427"/>
          <a:ext cx="1843015" cy="18430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Segoe UI" panose="020B0502040204020203" pitchFamily="34" charset="0"/>
              <a:cs typeface="Segoe UI" panose="020B0502040204020203" pitchFamily="34" charset="0"/>
            </a:rPr>
            <a:t>Discuss</a:t>
          </a:r>
        </a:p>
      </dsp:txBody>
      <dsp:txXfrm>
        <a:off x="3212738" y="2393407"/>
        <a:ext cx="1735055" cy="1735055"/>
      </dsp:txXfrm>
    </dsp:sp>
    <dsp:sp modelId="{139C811A-02D6-427C-8C5F-29A79B5FAEC1}">
      <dsp:nvSpPr>
        <dsp:cNvPr id="0" name=""/>
        <dsp:cNvSpPr/>
      </dsp:nvSpPr>
      <dsp:spPr>
        <a:xfrm>
          <a:off x="5439344" y="994610"/>
          <a:ext cx="355005" cy="4428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Segoe UI" panose="020B0502040204020203" pitchFamily="34" charset="0"/>
            <a:cs typeface="Segoe UI" panose="020B0502040204020203" pitchFamily="34" charset="0"/>
          </a:endParaRPr>
        </a:p>
      </dsp:txBody>
      <dsp:txXfrm>
        <a:off x="5439344" y="1083180"/>
        <a:ext cx="248504" cy="265710"/>
      </dsp:txXfrm>
    </dsp:sp>
    <dsp:sp modelId="{9FA73941-9461-4619-8C5B-A8E651F65B67}">
      <dsp:nvSpPr>
        <dsp:cNvPr id="0" name=""/>
        <dsp:cNvSpPr/>
      </dsp:nvSpPr>
      <dsp:spPr>
        <a:xfrm>
          <a:off x="6098640" y="294528"/>
          <a:ext cx="1843015" cy="1843015"/>
        </a:xfrm>
        <a:prstGeom prst="roundRect">
          <a:avLst>
            <a:gd name="adj" fmla="val 10000"/>
          </a:avLst>
        </a:prstGeom>
        <a:blipFill rotWithShape="1">
          <a:blip xmlns:r="http://schemas.openxmlformats.org/officeDocument/2006/relationships" r:embed="rId3">
            <a:duotone>
              <a:schemeClr val="accent4">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D30A26-77AF-472F-A917-6A093DD52288}">
      <dsp:nvSpPr>
        <dsp:cNvPr id="0" name=""/>
        <dsp:cNvSpPr/>
      </dsp:nvSpPr>
      <dsp:spPr>
        <a:xfrm>
          <a:off x="6016075" y="2339427"/>
          <a:ext cx="1843015" cy="1843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Segoe UI" panose="020B0502040204020203" pitchFamily="34" charset="0"/>
              <a:cs typeface="Segoe UI" panose="020B0502040204020203" pitchFamily="34" charset="0"/>
            </a:rPr>
            <a:t>Record</a:t>
          </a:r>
        </a:p>
      </dsp:txBody>
      <dsp:txXfrm>
        <a:off x="6070055" y="2393407"/>
        <a:ext cx="1735055" cy="1735055"/>
      </dsp:txXfrm>
    </dsp:sp>
    <dsp:sp modelId="{65229EBC-96EF-493C-B9EC-CD41CE81636E}">
      <dsp:nvSpPr>
        <dsp:cNvPr id="0" name=""/>
        <dsp:cNvSpPr/>
      </dsp:nvSpPr>
      <dsp:spPr>
        <a:xfrm>
          <a:off x="8268259" y="994610"/>
          <a:ext cx="326602" cy="4428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Segoe UI" panose="020B0502040204020203" pitchFamily="34" charset="0"/>
            <a:cs typeface="Segoe UI" panose="020B0502040204020203" pitchFamily="34" charset="0"/>
          </a:endParaRPr>
        </a:p>
      </dsp:txBody>
      <dsp:txXfrm>
        <a:off x="8268259" y="1083180"/>
        <a:ext cx="228621" cy="265710"/>
      </dsp:txXfrm>
    </dsp:sp>
    <dsp:sp modelId="{562EC9EC-3868-4F20-9B87-7DB94DC756A9}">
      <dsp:nvSpPr>
        <dsp:cNvPr id="0" name=""/>
        <dsp:cNvSpPr/>
      </dsp:nvSpPr>
      <dsp:spPr>
        <a:xfrm>
          <a:off x="8874807" y="294528"/>
          <a:ext cx="1843015" cy="1843015"/>
        </a:xfrm>
        <a:prstGeom prst="roundRect">
          <a:avLst>
            <a:gd name="adj" fmla="val 10000"/>
          </a:avLst>
        </a:prstGeom>
        <a:blipFill dpi="0" rotWithShape="1">
          <a:blip xmlns:r="http://schemas.openxmlformats.org/officeDocument/2006/relationships" r:embed="rId4">
            <a:duotone>
              <a:schemeClr val="accent5">
                <a:shade val="45000"/>
                <a:satMod val="135000"/>
              </a:schemeClr>
              <a:prstClr val="white"/>
            </a:duotone>
          </a:blip>
          <a:srcRect/>
          <a:stretch>
            <a:fillRect t="942" b="-12161"/>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C08BAC-3BE3-4F22-A85B-474A9943BBB0}">
      <dsp:nvSpPr>
        <dsp:cNvPr id="0" name=""/>
        <dsp:cNvSpPr/>
      </dsp:nvSpPr>
      <dsp:spPr>
        <a:xfrm>
          <a:off x="8873392" y="2339427"/>
          <a:ext cx="1843015" cy="184301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Segoe UI" panose="020B0502040204020203" pitchFamily="34" charset="0"/>
              <a:cs typeface="Segoe UI" panose="020B0502040204020203" pitchFamily="34" charset="0"/>
            </a:rPr>
            <a:t>Report</a:t>
          </a:r>
          <a:endParaRPr lang="en-US" sz="2700" kern="1200" dirty="0">
            <a:latin typeface="Segoe UI" panose="020B0502040204020203" pitchFamily="34" charset="0"/>
            <a:cs typeface="Segoe UI" panose="020B0502040204020203" pitchFamily="34" charset="0"/>
          </a:endParaRPr>
        </a:p>
      </dsp:txBody>
      <dsp:txXfrm>
        <a:off x="8927372" y="2393407"/>
        <a:ext cx="1735055" cy="1735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7FB04-60DD-48DD-A218-CB4C91DA45DF}">
      <dsp:nvSpPr>
        <dsp:cNvPr id="0" name=""/>
        <dsp:cNvSpPr/>
      </dsp:nvSpPr>
      <dsp:spPr>
        <a:xfrm>
          <a:off x="3438" y="571470"/>
          <a:ext cx="3007028" cy="300702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487" tIns="36830" rIns="165487" bIns="36830" numCol="1" spcCol="1270" anchor="ctr" anchorCtr="0">
          <a:noAutofit/>
        </a:bodyPr>
        <a:lstStyle/>
        <a:p>
          <a:pPr marL="0" lvl="0" indent="0" algn="ctr" defTabSz="1289050">
            <a:lnSpc>
              <a:spcPct val="90000"/>
            </a:lnSpc>
            <a:spcBef>
              <a:spcPct val="0"/>
            </a:spcBef>
            <a:spcAft>
              <a:spcPct val="35000"/>
            </a:spcAft>
            <a:buNone/>
          </a:pPr>
          <a:r>
            <a:rPr lang="en-US" sz="2900" kern="1200" dirty="0"/>
            <a:t>What are the barriers to this?</a:t>
          </a:r>
        </a:p>
      </dsp:txBody>
      <dsp:txXfrm>
        <a:off x="443807" y="1011839"/>
        <a:ext cx="2126290" cy="2126290"/>
      </dsp:txXfrm>
    </dsp:sp>
    <dsp:sp modelId="{1A37251D-1CE1-4175-8FDB-BA53F310E3D7}">
      <dsp:nvSpPr>
        <dsp:cNvPr id="0" name=""/>
        <dsp:cNvSpPr/>
      </dsp:nvSpPr>
      <dsp:spPr>
        <a:xfrm>
          <a:off x="2409061" y="571470"/>
          <a:ext cx="3007028" cy="300702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487" tIns="36830" rIns="165487" bIns="36830" numCol="1" spcCol="1270" anchor="ctr" anchorCtr="0">
          <a:noAutofit/>
        </a:bodyPr>
        <a:lstStyle/>
        <a:p>
          <a:pPr marL="0" lvl="0" indent="0" algn="ctr" defTabSz="1289050">
            <a:lnSpc>
              <a:spcPct val="90000"/>
            </a:lnSpc>
            <a:spcBef>
              <a:spcPct val="0"/>
            </a:spcBef>
            <a:spcAft>
              <a:spcPct val="35000"/>
            </a:spcAft>
            <a:buNone/>
          </a:pPr>
          <a:r>
            <a:rPr lang="en-US" sz="2900" kern="1200" dirty="0"/>
            <a:t>What questions do you have for the panel?</a:t>
          </a:r>
        </a:p>
      </dsp:txBody>
      <dsp:txXfrm>
        <a:off x="2849430" y="1011839"/>
        <a:ext cx="2126290" cy="2126290"/>
      </dsp:txXfrm>
    </dsp:sp>
    <dsp:sp modelId="{9BED763A-8D1D-4011-8786-92E017C19A2C}">
      <dsp:nvSpPr>
        <dsp:cNvPr id="0" name=""/>
        <dsp:cNvSpPr/>
      </dsp:nvSpPr>
      <dsp:spPr>
        <a:xfrm>
          <a:off x="4814684" y="571470"/>
          <a:ext cx="3007028" cy="300702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487" tIns="36830" rIns="165487" bIns="36830" numCol="1" spcCol="1270" anchor="ctr" anchorCtr="0">
          <a:noAutofit/>
        </a:bodyPr>
        <a:lstStyle/>
        <a:p>
          <a:pPr marL="0" lvl="0" indent="0" algn="ctr" defTabSz="1289050">
            <a:lnSpc>
              <a:spcPct val="90000"/>
            </a:lnSpc>
            <a:spcBef>
              <a:spcPct val="0"/>
            </a:spcBef>
            <a:spcAft>
              <a:spcPct val="35000"/>
            </a:spcAft>
            <a:buNone/>
          </a:pPr>
          <a:r>
            <a:rPr lang="en-US" sz="2900" kern="1200" dirty="0"/>
            <a:t>What can the state do to support the effort? </a:t>
          </a:r>
        </a:p>
      </dsp:txBody>
      <dsp:txXfrm>
        <a:off x="5255053" y="1011839"/>
        <a:ext cx="2126290" cy="21262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E3B68FA-E3BB-4CA2-8979-C89DFEED65C9}" type="datetimeFigureOut">
              <a:rPr lang="en-US" smtClean="0"/>
              <a:t>5/11/2020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94BAC-6AF2-46D0-A906-D2970C2E749A}" type="datetimeFigureOut">
              <a:rPr lang="en-US" smtClean="0"/>
              <a:t>5/11/2020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s.org/wp-content/uploads/Rethinking_Dual_Enrollment_to_Reach_More_Student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by Tennille</a:t>
            </a:r>
          </a:p>
        </p:txBody>
      </p:sp>
      <p:sp>
        <p:nvSpPr>
          <p:cNvPr id="4" name="Slide Number Placeholder 3"/>
          <p:cNvSpPr>
            <a:spLocks noGrp="1"/>
          </p:cNvSpPr>
          <p:nvPr>
            <p:ph type="sldNum" sz="quarter" idx="10"/>
          </p:nvPr>
        </p:nvSpPr>
        <p:spPr/>
        <p:txBody>
          <a:bodyPr/>
          <a:lstStyle/>
          <a:p>
            <a:fld id="{91B79E5B-9A7C-4647-9DD7-7F02D6895475}" type="slidenum">
              <a:rPr lang="en-US" smtClean="0"/>
              <a:t>1</a:t>
            </a:fld>
            <a:endParaRPr lang="en-US" dirty="0"/>
          </a:p>
        </p:txBody>
      </p:sp>
    </p:spTree>
    <p:extLst>
      <p:ext uri="{BB962C8B-B14F-4D97-AF65-F5344CB8AC3E}">
        <p14:creationId xmlns:p14="http://schemas.microsoft.com/office/powerpoint/2010/main" val="348087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get started in a few minutes. You</a:t>
            </a:r>
            <a:r>
              <a:rPr lang="en-US" baseline="0" dirty="0"/>
              <a:t> can test your audio in the bottom left hand corner of the menu.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57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62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Tapping into the strength of the schools and communities we serve</a:t>
            </a:r>
          </a:p>
          <a:p>
            <a:r>
              <a:rPr lang="en-US" dirty="0"/>
              <a:t>We need to look for the way our current system is resulting in disparate outcomes</a:t>
            </a:r>
          </a:p>
          <a:p>
            <a:r>
              <a:rPr lang="en-US" dirty="0"/>
              <a:t>Requires us to engage students, families and community representatives as partners in decision making</a:t>
            </a:r>
          </a:p>
          <a:p>
            <a:r>
              <a:rPr lang="en-US" dirty="0"/>
              <a:t>Work to dismantle barriers and replace them with policies and practices that ensure access for all students to the supports they need to be successful.</a:t>
            </a:r>
          </a:p>
          <a:p>
            <a:endParaRPr lang="en-US" dirty="0"/>
          </a:p>
        </p:txBody>
      </p:sp>
      <p:sp>
        <p:nvSpPr>
          <p:cNvPr id="4" name="Slide Number Placeholder 3"/>
          <p:cNvSpPr>
            <a:spLocks noGrp="1"/>
          </p:cNvSpPr>
          <p:nvPr>
            <p:ph type="sldNum" sz="quarter" idx="5"/>
          </p:nvPr>
        </p:nvSpPr>
        <p:spPr/>
        <p:txBody>
          <a:bodyPr/>
          <a:lstStyle/>
          <a:p>
            <a:fld id="{91B79E5B-9A7C-4647-9DD7-7F02D6895475}" type="slidenum">
              <a:rPr lang="en-US" smtClean="0"/>
              <a:t>5</a:t>
            </a:fld>
            <a:endParaRPr lang="en-US" dirty="0"/>
          </a:p>
        </p:txBody>
      </p:sp>
    </p:spTree>
    <p:extLst>
      <p:ext uri="{BB962C8B-B14F-4D97-AF65-F5344CB8AC3E}">
        <p14:creationId xmlns:p14="http://schemas.microsoft.com/office/powerpoint/2010/main" val="416870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Celebrate a successful year:</a:t>
            </a:r>
          </a:p>
          <a:p>
            <a:r>
              <a:rPr lang="en-US" dirty="0"/>
              <a:t>Community partnerships and substance abuse</a:t>
            </a:r>
          </a:p>
          <a:p>
            <a:r>
              <a:rPr lang="en-US" dirty="0"/>
              <a:t>Dual Credit and multiple pathways</a:t>
            </a:r>
          </a:p>
          <a:p>
            <a:r>
              <a:rPr lang="en-US" dirty="0"/>
              <a:t>Keeping on track thru authentic connections</a:t>
            </a:r>
          </a:p>
          <a:p>
            <a:r>
              <a:rPr lang="en-US" dirty="0"/>
              <a:t>Promoting regular attendance thru removing barriers and promoting engagement</a:t>
            </a:r>
          </a:p>
        </p:txBody>
      </p:sp>
      <p:sp>
        <p:nvSpPr>
          <p:cNvPr id="4" name="Slide Number Placeholder 3"/>
          <p:cNvSpPr>
            <a:spLocks noGrp="1"/>
          </p:cNvSpPr>
          <p:nvPr>
            <p:ph type="sldNum" sz="quarter" idx="5"/>
          </p:nvPr>
        </p:nvSpPr>
        <p:spPr/>
        <p:txBody>
          <a:bodyPr/>
          <a:lstStyle/>
          <a:p>
            <a:fld id="{91B79E5B-9A7C-4647-9DD7-7F02D6895475}" type="slidenum">
              <a:rPr lang="en-US" smtClean="0"/>
              <a:t>6</a:t>
            </a:fld>
            <a:endParaRPr lang="en-US" dirty="0"/>
          </a:p>
        </p:txBody>
      </p:sp>
    </p:spTree>
    <p:extLst>
      <p:ext uri="{BB962C8B-B14F-4D97-AF65-F5344CB8AC3E}">
        <p14:creationId xmlns:p14="http://schemas.microsoft.com/office/powerpoint/2010/main" val="317262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Segoe UI" panose="020B0502040204020203" pitchFamily="34" charset="0"/>
                <a:cs typeface="Segoe UI" panose="020B0502040204020203" pitchFamily="34" charset="0"/>
                <a:hlinkClick r:id="rId3"/>
              </a:rPr>
              <a:t>Education Commission of the States, 2018</a:t>
            </a:r>
            <a:endParaRPr lang="en-US" sz="1200" i="1" dirty="0">
              <a:latin typeface="Segoe UI" panose="020B0502040204020203" pitchFamily="34" charset="0"/>
              <a:cs typeface="Segoe UI" panose="020B0502040204020203" pitchFamily="34" charset="0"/>
            </a:endParaRPr>
          </a:p>
          <a:p>
            <a:r>
              <a:rPr lang="en-US" dirty="0"/>
              <a:t>“A substantial and growing body of research indicates that, all other factors being equal, students who dually enroll are more likely than their non-dually enrolling peers to finish high school, matriculate in a postsecondary institution and experience greater postsecondary success.”</a:t>
            </a:r>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150705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minutes for whole group share out and pivot to break</a:t>
            </a:r>
          </a:p>
          <a:p>
            <a:endParaRPr lang="en-US" dirty="0"/>
          </a:p>
          <a:p>
            <a:r>
              <a:rPr lang="en-US" dirty="0"/>
              <a:t>Image source: https://www.videoblocks.com/video/speech-bubbles-on-white-background-animated-flat-design-hij-jn_feizdx3lk8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79E5B-9A7C-4647-9DD7-7F02D6895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75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are the entry points for embedding Language Learner supports and programming into your efforts?</a:t>
            </a:r>
          </a:p>
          <a:p>
            <a:pPr lvl="0"/>
            <a:r>
              <a:rPr lang="en-US" dirty="0"/>
              <a:t>What are the barriers to this?</a:t>
            </a:r>
          </a:p>
          <a:p>
            <a:pPr lvl="0"/>
            <a:r>
              <a:rPr lang="en-US" dirty="0"/>
              <a:t>How can we collaborate?</a:t>
            </a:r>
          </a:p>
          <a:p>
            <a:pPr lvl="0"/>
            <a:r>
              <a:rPr lang="en-US" dirty="0"/>
              <a:t>What can the state do to support the effort? </a:t>
            </a:r>
          </a:p>
        </p:txBody>
      </p:sp>
      <p:sp>
        <p:nvSpPr>
          <p:cNvPr id="4" name="Slide Number Placeholder 3"/>
          <p:cNvSpPr>
            <a:spLocks noGrp="1"/>
          </p:cNvSpPr>
          <p:nvPr>
            <p:ph type="sldNum" sz="quarter" idx="10"/>
          </p:nvPr>
        </p:nvSpPr>
        <p:spPr/>
        <p:txBody>
          <a:bodyPr/>
          <a:lstStyle/>
          <a:p>
            <a:fld id="{91B79E5B-9A7C-4647-9DD7-7F02D6895475}" type="slidenum">
              <a:rPr lang="en-US" smtClean="0"/>
              <a:t>24</a:t>
            </a:fld>
            <a:endParaRPr lang="en-US" dirty="0"/>
          </a:p>
        </p:txBody>
      </p:sp>
    </p:spTree>
    <p:extLst>
      <p:ext uri="{BB962C8B-B14F-4D97-AF65-F5344CB8AC3E}">
        <p14:creationId xmlns:p14="http://schemas.microsoft.com/office/powerpoint/2010/main" val="3552627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A9713A76-3666-4934-9B07-ADC3005BC743}" type="datetime1">
              <a:rPr lang="en-US" smtClean="0"/>
              <a:pPr algn="ctr"/>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chemeClr val="tx2"/>
                </a:solidFill>
              </a:defRPr>
            </a:lvl1pPr>
          </a:lstStyle>
          <a:p>
            <a:pPr algn="r"/>
            <a:r>
              <a:rPr lang="en-US" dirty="0"/>
              <a:t>Migrant &amp; Bilingual Education</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ADE8D14D-276A-4AF0-8D8A-4839FD9FCE51}" type="datetime1">
              <a:rPr lang="en-US" smtClean="0"/>
              <a:pPr algn="ctr"/>
              <a:t>5/11/2020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chemeClr val="tx2"/>
                </a:solidFill>
              </a:defRPr>
            </a:lvl1pPr>
          </a:lstStyle>
          <a:p>
            <a:pPr algn="r"/>
            <a:r>
              <a:rPr lang="en-US" dirty="0"/>
              <a:t>Migrant &amp; Bilingual Education</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5/11/2020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5/11/2020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Migrant &amp; Bilingual Education</a:t>
            </a:r>
          </a:p>
        </p:txBody>
      </p:sp>
    </p:spTree>
    <p:extLst>
      <p:ext uri="{BB962C8B-B14F-4D97-AF65-F5344CB8AC3E}">
        <p14:creationId xmlns:p14="http://schemas.microsoft.com/office/powerpoint/2010/main" val="96164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Click to 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5/11/2020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Migrant &amp; Bilingual Education</a:t>
            </a:r>
          </a:p>
        </p:txBody>
      </p:sp>
    </p:spTree>
    <p:extLst>
      <p:ext uri="{BB962C8B-B14F-4D97-AF65-F5344CB8AC3E}">
        <p14:creationId xmlns:p14="http://schemas.microsoft.com/office/powerpoint/2010/main" val="333924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F9035A5F-3A94-4811-9FB1-09C2A5D9E0B2}" type="datetime1">
              <a:rPr lang="en-US" smtClean="0"/>
              <a:pPr algn="ctr"/>
              <a:t>5/11/2020</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solidFill>
                  <a:schemeClr val="tx2"/>
                </a:solidFill>
              </a:rPr>
              <a:t>Migrant &amp; Bilingual Education</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fld id="{06293F0E-E5A6-4B0A-8C81-4FE16869D8A1}" type="datetime1">
              <a:rPr lang="en-US" smtClean="0"/>
              <a:pPr/>
              <a:t>5/11/2020</a:t>
            </a:fld>
            <a:endParaRPr lang="en-US" dirty="0"/>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dirty="0"/>
          </a:p>
        </p:txBody>
      </p:sp>
    </p:spTree>
    <p:extLst>
      <p:ext uri="{BB962C8B-B14F-4D97-AF65-F5344CB8AC3E}">
        <p14:creationId xmlns:p14="http://schemas.microsoft.com/office/powerpoint/2010/main" val="2064810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fld id="{06293F0E-E5A6-4B0A-8C81-4FE16869D8A1}" type="datetime1">
              <a:rPr lang="en-US" smtClean="0"/>
              <a:pPr/>
              <a:t>5/11/2020</a:t>
            </a:fld>
            <a:endParaRPr lang="en-US" dirty="0"/>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108793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F9035A5F-3A94-4811-9FB1-09C2A5D9E0B2}" type="datetime1">
              <a:rPr lang="en-US" smtClean="0"/>
              <a:pPr algn="ctr"/>
              <a:t>5/11/2020</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solidFill>
                  <a:schemeClr val="tx2"/>
                </a:solidFill>
              </a:rPr>
              <a:t>Migrant &amp; Bilingual Education</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94A6237E-F900-4F68-897E-E63D6ABEA4B8}" type="datetime1">
              <a:rPr lang="en-US" smtClean="0"/>
              <a:pPr algn="ctr"/>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chemeClr val="tx2"/>
                </a:solidFill>
              </a:defRPr>
            </a:lvl1pPr>
          </a:lstStyle>
          <a:p>
            <a:pPr algn="r"/>
            <a:r>
              <a:rPr lang="en-US" dirty="0"/>
              <a:t>Migrant &amp; Bilingual Education</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94A6237E-F900-4F68-897E-E63D6ABEA4B8}" type="datetime1">
              <a:rPr lang="en-US" smtClean="0"/>
              <a:pPr algn="ctr"/>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chemeClr val="tx2"/>
                </a:solidFill>
              </a:defRPr>
            </a:lvl1pPr>
          </a:lstStyle>
          <a:p>
            <a:pPr algn="r"/>
            <a:r>
              <a:rPr lang="en-US" dirty="0"/>
              <a:t>Migrant &amp; Bilingual Education</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9B952A4C-B027-41E4-8092-38D4B0218F9E}" type="datetime1">
              <a:rPr lang="en-US" smtClean="0"/>
              <a:pPr algn="ctr"/>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chemeClr val="tx2"/>
                </a:solidFill>
              </a:defRPr>
            </a:lvl1pPr>
          </a:lstStyle>
          <a:p>
            <a:pPr algn="r"/>
            <a:r>
              <a:rPr lang="en-US" dirty="0"/>
              <a:t>Migrant &amp; Bilingual Education</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chemeClr val="tx2"/>
                </a:solidFill>
              </a:defRPr>
            </a:lvl1pPr>
          </a:lstStyle>
          <a:p>
            <a:pPr algn="ctr"/>
            <a:fld id="{C8B4E5E4-8263-4D22-9D53-4E2EF7C36878}" type="datetime1">
              <a:rPr lang="en-US" smtClean="0"/>
              <a:pPr algn="ctr"/>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chemeClr val="tx2"/>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chemeClr val="tx2"/>
                </a:solidFill>
              </a:defRPr>
            </a:lvl1pPr>
          </a:lstStyle>
          <a:p>
            <a:pPr algn="r"/>
            <a:r>
              <a:rPr lang="en-US" dirty="0"/>
              <a:t>Migrant &amp; Bilingual Education</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5/11/2020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6C8FF8E-82DE-499C-B034-B7831F866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538BB-C884-44EB-9D06-61A787DC4AA6}" type="datetimeFigureOut">
              <a:rPr lang="en-US" smtClean="0"/>
              <a:t>5/11/2020</a:t>
            </a:fld>
            <a:endParaRPr lang="en-US"/>
          </a:p>
        </p:txBody>
      </p:sp>
      <p:sp>
        <p:nvSpPr>
          <p:cNvPr id="5" name="Footer Placeholder 4">
            <a:extLst>
              <a:ext uri="{FF2B5EF4-FFF2-40B4-BE49-F238E27FC236}">
                <a16:creationId xmlns:a16="http://schemas.microsoft.com/office/drawing/2014/main" id="{6CA928A0-6BFF-4669-8A9D-4271BFF6D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Migrant &amp; Bilingual Education</a:t>
            </a:r>
          </a:p>
        </p:txBody>
      </p:sp>
      <p:sp>
        <p:nvSpPr>
          <p:cNvPr id="6" name="Slide Number Placeholder 5">
            <a:extLst>
              <a:ext uri="{FF2B5EF4-FFF2-40B4-BE49-F238E27FC236}">
                <a16:creationId xmlns:a16="http://schemas.microsoft.com/office/drawing/2014/main" id="{68429AE3-2E7F-40E8-940E-D43E06F1A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7D046-03B9-424E-9DFF-0292965392A5}" type="slidenum">
              <a:rPr lang="en-US" smtClean="0"/>
              <a:t>‹#›</a:t>
            </a:fld>
            <a:endParaRPr lang="en-US"/>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 id="2147483718" r:id="rId18"/>
    <p:sldLayoutId id="2147483689" r:id="rId19"/>
    <p:sldLayoutId id="2147483719" r:id="rId20"/>
    <p:sldLayoutId id="2147483720"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ashingtonstatereportcard.ospi.k12.wa.us/" TargetMode="External"/><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ashingtonstatereportcard.ospi.k12.wa.us/" TargetMode="External"/><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k12.wa.us/student-success/support-programs/reengaging-reducing-dropouts/gate-equity-webinar-series"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t.sidekickopen80.com/s1t/c/5/f18dQhb0S7lM8dDMPbW2n0x6l2B9nMJN7t5X-FdSD1CN65366YRrSmgT6tPJ4RHbcK103?te=W3R5hFj4cm2zwW4mKLS-45M-MzW49PGC03K8K1DW49LdrS4cNDhtW2sZ8_c3ZZn63W2y2-FY4ff11gf1V3H7p04&amp;si=7000000000530581&amp;pi=4b47081b-41af-4787-81e3-63584f10c560" TargetMode="External"/><Relationship Id="rId2" Type="http://schemas.openxmlformats.org/officeDocument/2006/relationships/hyperlink" Target="https://t.sidekickopen80.com/s1t/c/5/f18dQhb0S7lM8dDMPbW2n0x6l2B9nMJN7t5X-FdSD1CN65366YRrSmgT6tPJ4RHbcK103?te=W3R5hFj4cm2zwW4mKLS-45M-MzW49PGC03K8K1DW49LdrS4cNDhtW2sZ8_c3ZZn63W2y2-FY4ff11gf1V3H7r04&amp;si=7000000000530581&amp;pi=4b47081b-41af-4787-81e3-63584f10c560" TargetMode="External"/><Relationship Id="rId1" Type="http://schemas.openxmlformats.org/officeDocument/2006/relationships/slideLayout" Target="../slideLayouts/slideLayout1.xml"/><Relationship Id="rId4" Type="http://schemas.openxmlformats.org/officeDocument/2006/relationships/hyperlink" Target="https://t.sidekickopen80.com/s1t/c/5/f18dQhb0S7lM8dDMPbW2n0x6l2B9nMJN7t5X-FdSD1CN65366YRrSmgT6tPJ4RHbcK103?te=W3R5hFj4cm2zwW4mKLS-45M-MzW49PGC03K8K1DW49LdrS4cNDhtW2sZ8_c3ZZn63W2y2-FY4ff11gf1V3Hd004&amp;si=7000000000530581&amp;pi=4b47081b-41af-4787-81e3-63584f10c56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to GATE Advisory</a:t>
            </a:r>
            <a:endParaRPr lang="en-US" dirty="0"/>
          </a:p>
        </p:txBody>
      </p:sp>
      <p:sp>
        <p:nvSpPr>
          <p:cNvPr id="3" name="Subtitle 2"/>
          <p:cNvSpPr>
            <a:spLocks noGrp="1"/>
          </p:cNvSpPr>
          <p:nvPr>
            <p:ph type="subTitle" idx="1"/>
          </p:nvPr>
        </p:nvSpPr>
        <p:spPr>
          <a:xfrm>
            <a:off x="1509486" y="4233409"/>
            <a:ext cx="9144000" cy="1655762"/>
          </a:xfrm>
        </p:spPr>
        <p:txBody>
          <a:bodyPr/>
          <a:lstStyle/>
          <a:p>
            <a:r>
              <a:rPr lang="en-US" sz="3600" b="1" dirty="0"/>
              <a:t>Introductions</a:t>
            </a:r>
            <a:endParaRPr lang="en-US" sz="3600" dirty="0"/>
          </a:p>
          <a:p>
            <a:r>
              <a:rPr lang="en-US" dirty="0"/>
              <a:t>Please add your name and title to the chat</a:t>
            </a:r>
          </a:p>
          <a:p>
            <a:endParaRPr lang="en-US" dirty="0"/>
          </a:p>
        </p:txBody>
      </p:sp>
    </p:spTree>
    <p:extLst>
      <p:ext uri="{BB962C8B-B14F-4D97-AF65-F5344CB8AC3E}">
        <p14:creationId xmlns:p14="http://schemas.microsoft.com/office/powerpoint/2010/main" val="152809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0A4F-0CE5-4629-B64F-1943763E252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t>Why focus on dual credit?</a:t>
            </a:r>
          </a:p>
        </p:txBody>
      </p:sp>
      <p:graphicFrame>
        <p:nvGraphicFramePr>
          <p:cNvPr id="6" name="Content Placeholder 2">
            <a:extLst>
              <a:ext uri="{FF2B5EF4-FFF2-40B4-BE49-F238E27FC236}">
                <a16:creationId xmlns:a16="http://schemas.microsoft.com/office/drawing/2014/main" id="{6D988D87-3517-4127-9C52-DFA1ED24DD4E}"/>
              </a:ext>
            </a:extLst>
          </p:cNvPr>
          <p:cNvGraphicFramePr>
            <a:graphicFrameLocks noGrp="1"/>
          </p:cNvGraphicFramePr>
          <p:nvPr>
            <p:ph idx="1"/>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05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C784-7B6C-48DE-AFA2-CA6105C2B2A9}"/>
              </a:ext>
            </a:extLst>
          </p:cNvPr>
          <p:cNvSpPr>
            <a:spLocks noGrp="1"/>
          </p:cNvSpPr>
          <p:nvPr>
            <p:ph type="title"/>
          </p:nvPr>
        </p:nvSpPr>
        <p:spPr/>
        <p:txBody>
          <a:bodyPr/>
          <a:lstStyle/>
          <a:p>
            <a:r>
              <a:rPr lang="en-US" dirty="0"/>
              <a:t>Measuring Dual Credit</a:t>
            </a:r>
          </a:p>
        </p:txBody>
      </p:sp>
      <p:pic>
        <p:nvPicPr>
          <p:cNvPr id="4" name="Picture 3" descr="60.2% of high school students completed a dual credit course in the 2018-19 school year.">
            <a:extLst>
              <a:ext uri="{FF2B5EF4-FFF2-40B4-BE49-F238E27FC236}">
                <a16:creationId xmlns:a16="http://schemas.microsoft.com/office/drawing/2014/main" id="{077D72E6-7B2C-45F9-BDD8-106D1AC9D699}"/>
              </a:ext>
            </a:extLst>
          </p:cNvPr>
          <p:cNvPicPr>
            <a:picLocks noChangeAspect="1"/>
          </p:cNvPicPr>
          <p:nvPr/>
        </p:nvPicPr>
        <p:blipFill>
          <a:blip r:embed="rId2"/>
          <a:stretch>
            <a:fillRect/>
          </a:stretch>
        </p:blipFill>
        <p:spPr>
          <a:xfrm>
            <a:off x="3035142" y="2206562"/>
            <a:ext cx="6121715" cy="2444876"/>
          </a:xfrm>
          <a:prstGeom prst="rect">
            <a:avLst/>
          </a:prstGeom>
        </p:spPr>
      </p:pic>
      <p:sp>
        <p:nvSpPr>
          <p:cNvPr id="5" name="TextBox 4">
            <a:extLst>
              <a:ext uri="{FF2B5EF4-FFF2-40B4-BE49-F238E27FC236}">
                <a16:creationId xmlns:a16="http://schemas.microsoft.com/office/drawing/2014/main" id="{68DCB181-BD80-4D80-80F8-88654C963EC6}"/>
              </a:ext>
            </a:extLst>
          </p:cNvPr>
          <p:cNvSpPr txBox="1"/>
          <p:nvPr/>
        </p:nvSpPr>
        <p:spPr>
          <a:xfrm>
            <a:off x="6862915" y="6354375"/>
            <a:ext cx="5171768" cy="276999"/>
          </a:xfrm>
          <a:prstGeom prst="rect">
            <a:avLst/>
          </a:prstGeom>
          <a:noFill/>
        </p:spPr>
        <p:txBody>
          <a:bodyPr wrap="square" rtlCol="0">
            <a:spAutoFit/>
          </a:bodyPr>
          <a:lstStyle/>
          <a:p>
            <a:r>
              <a:rPr lang="en-US" sz="1200" dirty="0"/>
              <a:t>Source: WA State Report Card </a:t>
            </a:r>
            <a:r>
              <a:rPr lang="en-US" sz="1200" dirty="0">
                <a:hlinkClick r:id="rId3"/>
              </a:rPr>
              <a:t>https://washingtonstatereportcard.ospi.k12.wa.us</a:t>
            </a:r>
            <a:r>
              <a:rPr lang="en-US" sz="1200" dirty="0"/>
              <a:t> </a:t>
            </a:r>
          </a:p>
        </p:txBody>
      </p:sp>
    </p:spTree>
    <p:extLst>
      <p:ext uri="{BB962C8B-B14F-4D97-AF65-F5344CB8AC3E}">
        <p14:creationId xmlns:p14="http://schemas.microsoft.com/office/powerpoint/2010/main" val="71846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1C95-A091-4D07-BEC3-00BFEC01BEDE}"/>
              </a:ext>
            </a:extLst>
          </p:cNvPr>
          <p:cNvSpPr>
            <a:spLocks noGrp="1"/>
          </p:cNvSpPr>
          <p:nvPr>
            <p:ph type="title"/>
          </p:nvPr>
        </p:nvSpPr>
        <p:spPr/>
        <p:txBody>
          <a:bodyPr/>
          <a:lstStyle/>
          <a:p>
            <a:r>
              <a:rPr lang="en-US" dirty="0"/>
              <a:t>Dual Credit Completion 2018-19</a:t>
            </a:r>
          </a:p>
        </p:txBody>
      </p:sp>
      <p:pic>
        <p:nvPicPr>
          <p:cNvPr id="4" name="Picture 3" descr="Dual credit completion disaggregated by student groups. Female students more likely than male students to complete; native students most underserved  (40.6%).">
            <a:extLst>
              <a:ext uri="{FF2B5EF4-FFF2-40B4-BE49-F238E27FC236}">
                <a16:creationId xmlns:a16="http://schemas.microsoft.com/office/drawing/2014/main" id="{8064C560-7722-44E8-81C2-5E8F0232F612}"/>
              </a:ext>
            </a:extLst>
          </p:cNvPr>
          <p:cNvPicPr>
            <a:picLocks noChangeAspect="1"/>
          </p:cNvPicPr>
          <p:nvPr/>
        </p:nvPicPr>
        <p:blipFill>
          <a:blip r:embed="rId2"/>
          <a:stretch>
            <a:fillRect/>
          </a:stretch>
        </p:blipFill>
        <p:spPr>
          <a:xfrm>
            <a:off x="838200" y="1862501"/>
            <a:ext cx="4400776" cy="3772094"/>
          </a:xfrm>
          <a:prstGeom prst="rect">
            <a:avLst/>
          </a:prstGeom>
        </p:spPr>
      </p:pic>
      <p:sp>
        <p:nvSpPr>
          <p:cNvPr id="6" name="TextBox 5">
            <a:extLst>
              <a:ext uri="{FF2B5EF4-FFF2-40B4-BE49-F238E27FC236}">
                <a16:creationId xmlns:a16="http://schemas.microsoft.com/office/drawing/2014/main" id="{40A68EF8-F19C-441D-A450-C94A4D69F2FB}"/>
              </a:ext>
            </a:extLst>
          </p:cNvPr>
          <p:cNvSpPr txBox="1"/>
          <p:nvPr/>
        </p:nvSpPr>
        <p:spPr>
          <a:xfrm>
            <a:off x="67207" y="5902092"/>
            <a:ext cx="5171768" cy="276999"/>
          </a:xfrm>
          <a:prstGeom prst="rect">
            <a:avLst/>
          </a:prstGeom>
          <a:noFill/>
        </p:spPr>
        <p:txBody>
          <a:bodyPr wrap="square" rtlCol="0">
            <a:spAutoFit/>
          </a:bodyPr>
          <a:lstStyle/>
          <a:p>
            <a:r>
              <a:rPr lang="en-US" sz="1200" dirty="0"/>
              <a:t>Source: WA State Report Card </a:t>
            </a:r>
            <a:r>
              <a:rPr lang="en-US" sz="1200" dirty="0">
                <a:hlinkClick r:id="rId3"/>
              </a:rPr>
              <a:t>https://washingtonstatereportcard.ospi.k12.wa.us</a:t>
            </a:r>
            <a:r>
              <a:rPr lang="en-US" sz="1200" dirty="0"/>
              <a:t> </a:t>
            </a:r>
          </a:p>
        </p:txBody>
      </p:sp>
      <p:pic>
        <p:nvPicPr>
          <p:cNvPr id="7" name="Picture 6" descr="Dual credit completion disaggregated by student groups. Low income students at 52.4% vs 66% for not low income; students with disabilities 37.8% vs 63.4% students not ID as having a disability. ">
            <a:extLst>
              <a:ext uri="{FF2B5EF4-FFF2-40B4-BE49-F238E27FC236}">
                <a16:creationId xmlns:a16="http://schemas.microsoft.com/office/drawing/2014/main" id="{3771114B-0CF3-4732-BB7E-FAE33EB7BFDB}"/>
              </a:ext>
            </a:extLst>
          </p:cNvPr>
          <p:cNvPicPr>
            <a:picLocks noChangeAspect="1"/>
          </p:cNvPicPr>
          <p:nvPr/>
        </p:nvPicPr>
        <p:blipFill>
          <a:blip r:embed="rId4"/>
          <a:stretch>
            <a:fillRect/>
          </a:stretch>
        </p:blipFill>
        <p:spPr>
          <a:xfrm>
            <a:off x="6953026" y="1690688"/>
            <a:ext cx="4178515" cy="4877051"/>
          </a:xfrm>
          <a:prstGeom prst="rect">
            <a:avLst/>
          </a:prstGeom>
        </p:spPr>
      </p:pic>
    </p:spTree>
    <p:extLst>
      <p:ext uri="{BB962C8B-B14F-4D97-AF65-F5344CB8AC3E}">
        <p14:creationId xmlns:p14="http://schemas.microsoft.com/office/powerpoint/2010/main" val="391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2FAB-045E-41AF-A604-089EE448B30D}"/>
              </a:ext>
            </a:extLst>
          </p:cNvPr>
          <p:cNvSpPr>
            <a:spLocks noGrp="1"/>
          </p:cNvSpPr>
          <p:nvPr>
            <p:ph type="title"/>
          </p:nvPr>
        </p:nvSpPr>
        <p:spPr>
          <a:xfrm>
            <a:off x="838200" y="365125"/>
            <a:ext cx="10515600" cy="1325563"/>
          </a:xfrm>
        </p:spPr>
        <p:txBody>
          <a:bodyPr anchor="ctr">
            <a:normAutofit/>
          </a:bodyPr>
          <a:lstStyle/>
          <a:p>
            <a:r>
              <a:rPr lang="en-US" dirty="0"/>
              <a:t>OSPI’s Policy Priority – Close Equity Gaps</a:t>
            </a:r>
          </a:p>
        </p:txBody>
      </p:sp>
      <p:graphicFrame>
        <p:nvGraphicFramePr>
          <p:cNvPr id="5" name="Content Placeholder 2">
            <a:extLst>
              <a:ext uri="{FF2B5EF4-FFF2-40B4-BE49-F238E27FC236}">
                <a16:creationId xmlns:a16="http://schemas.microsoft.com/office/drawing/2014/main" id="{02154B56-8A85-48AE-BBFE-89EC195AFC10}"/>
              </a:ext>
            </a:extLst>
          </p:cNvPr>
          <p:cNvGraphicFramePr>
            <a:graphicFrameLocks noGrp="1"/>
          </p:cNvGraphicFramePr>
          <p:nvPr>
            <p:ph idx="1"/>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51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933E7-44BE-419A-98F4-04D87D7E160C}"/>
              </a:ext>
            </a:extLst>
          </p:cNvPr>
          <p:cNvSpPr>
            <a:spLocks noGrp="1"/>
          </p:cNvSpPr>
          <p:nvPr>
            <p:ph type="ctrTitle"/>
          </p:nvPr>
        </p:nvSpPr>
        <p:spPr/>
        <p:txBody>
          <a:bodyPr/>
          <a:lstStyle/>
          <a:p>
            <a:r>
              <a:rPr lang="en-US" dirty="0"/>
              <a:t>Jason Boatwright</a:t>
            </a:r>
          </a:p>
        </p:txBody>
      </p:sp>
      <p:sp>
        <p:nvSpPr>
          <p:cNvPr id="3" name="Subtitle 2">
            <a:extLst>
              <a:ext uri="{FF2B5EF4-FFF2-40B4-BE49-F238E27FC236}">
                <a16:creationId xmlns:a16="http://schemas.microsoft.com/office/drawing/2014/main" id="{5B0A577B-3BDA-479B-8BA0-3A5F63199DCC}"/>
              </a:ext>
            </a:extLst>
          </p:cNvPr>
          <p:cNvSpPr>
            <a:spLocks noGrp="1"/>
          </p:cNvSpPr>
          <p:nvPr>
            <p:ph type="subTitle" idx="1"/>
          </p:nvPr>
        </p:nvSpPr>
        <p:spPr/>
        <p:txBody>
          <a:bodyPr/>
          <a:lstStyle/>
          <a:p>
            <a:r>
              <a:rPr lang="en-US" i="1" dirty="0"/>
              <a:t>Dual Credit Program Supervisor</a:t>
            </a:r>
          </a:p>
          <a:p>
            <a:r>
              <a:rPr lang="en-US" i="1" dirty="0"/>
              <a:t>OSPI</a:t>
            </a:r>
          </a:p>
        </p:txBody>
      </p:sp>
    </p:spTree>
    <p:extLst>
      <p:ext uri="{BB962C8B-B14F-4D97-AF65-F5344CB8AC3E}">
        <p14:creationId xmlns:p14="http://schemas.microsoft.com/office/powerpoint/2010/main" val="383466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0C501A-1682-4E39-A324-D263D6F293EE}"/>
              </a:ext>
            </a:extLst>
          </p:cNvPr>
          <p:cNvSpPr txBox="1">
            <a:spLocks/>
          </p:cNvSpPr>
          <p:nvPr/>
        </p:nvSpPr>
        <p:spPr>
          <a:xfrm>
            <a:off x="838200" y="1825625"/>
            <a:ext cx="10515600" cy="425586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WHY</a:t>
            </a:r>
          </a:p>
          <a:p>
            <a:pPr algn="l"/>
            <a:r>
              <a:rPr lang="en-US" dirty="0"/>
              <a:t>Why is it important to develop equitable, sustainable dual credit options for students?</a:t>
            </a:r>
          </a:p>
          <a:p>
            <a:pPr algn="l"/>
            <a:endParaRPr lang="en-US" dirty="0"/>
          </a:p>
          <a:p>
            <a:pPr algn="l"/>
            <a:r>
              <a:rPr lang="en-US" b="1" dirty="0"/>
              <a:t>HOW</a:t>
            </a:r>
          </a:p>
          <a:p>
            <a:pPr algn="l"/>
            <a:r>
              <a:rPr lang="en-US" dirty="0"/>
              <a:t>How do you develop sustainable dual credit programs that students can access equitably?</a:t>
            </a:r>
          </a:p>
          <a:p>
            <a:pPr algn="l"/>
            <a:endParaRPr lang="en-US" dirty="0"/>
          </a:p>
          <a:p>
            <a:pPr algn="l"/>
            <a:r>
              <a:rPr lang="en-US" b="1" dirty="0"/>
              <a:t>WHAT</a:t>
            </a:r>
          </a:p>
          <a:p>
            <a:pPr algn="l"/>
            <a:r>
              <a:rPr lang="en-US" dirty="0"/>
              <a:t>What types of dual credit best suit your student and program needs to ensure equitable access that is sustainable?</a:t>
            </a:r>
          </a:p>
        </p:txBody>
      </p:sp>
      <p:sp>
        <p:nvSpPr>
          <p:cNvPr id="9" name="Title 1">
            <a:extLst>
              <a:ext uri="{FF2B5EF4-FFF2-40B4-BE49-F238E27FC236}">
                <a16:creationId xmlns:a16="http://schemas.microsoft.com/office/drawing/2014/main" id="{72284550-B064-43CE-AEA3-8D65AD373D34}"/>
              </a:ext>
            </a:extLst>
          </p:cNvPr>
          <p:cNvSpPr txBox="1">
            <a:spLocks/>
          </p:cNvSpPr>
          <p:nvPr/>
        </p:nvSpPr>
        <p:spPr>
          <a:xfrm>
            <a:off x="838200" y="3115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sz="4000" dirty="0"/>
              <a:t>Dual Credit – The Why, The How, The What</a:t>
            </a:r>
          </a:p>
        </p:txBody>
      </p:sp>
    </p:spTree>
    <p:extLst>
      <p:ext uri="{BB962C8B-B14F-4D97-AF65-F5344CB8AC3E}">
        <p14:creationId xmlns:p14="http://schemas.microsoft.com/office/powerpoint/2010/main" val="379675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DEF34B-EE6C-4687-920C-E5637D2D39D9}"/>
              </a:ext>
            </a:extLst>
          </p:cNvPr>
          <p:cNvSpPr txBox="1">
            <a:spLocks/>
          </p:cNvSpPr>
          <p:nvPr/>
        </p:nvSpPr>
        <p:spPr>
          <a:xfrm>
            <a:off x="838200" y="359764"/>
            <a:ext cx="10515600" cy="986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1"/>
                </a:solidFill>
                <a:latin typeface="Segoe UI" panose="020B0502040204020203" pitchFamily="34" charset="0"/>
                <a:ea typeface="+mj-ea"/>
                <a:cs typeface="Segoe UI" panose="020B0502040204020203" pitchFamily="34" charset="0"/>
              </a:defRPr>
            </a:lvl1pPr>
          </a:lstStyle>
          <a:p>
            <a:r>
              <a:rPr lang="en-US" sz="4800" dirty="0"/>
              <a:t>Dual Credit Definition ( the what)</a:t>
            </a:r>
          </a:p>
        </p:txBody>
      </p:sp>
      <p:sp>
        <p:nvSpPr>
          <p:cNvPr id="9" name="Content Placeholder 2">
            <a:extLst>
              <a:ext uri="{FF2B5EF4-FFF2-40B4-BE49-F238E27FC236}">
                <a16:creationId xmlns:a16="http://schemas.microsoft.com/office/drawing/2014/main" id="{EA253226-7F57-4304-AD2F-8E16E672E333}"/>
              </a:ext>
            </a:extLst>
          </p:cNvPr>
          <p:cNvSpPr txBox="1">
            <a:spLocks/>
          </p:cNvSpPr>
          <p:nvPr/>
        </p:nvSpPr>
        <p:spPr>
          <a:xfrm>
            <a:off x="733268" y="1753848"/>
            <a:ext cx="10515600" cy="450751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500" dirty="0"/>
              <a:t>Dual Credit provides students with the potential to earn high school and college credit at the same time. Dual credit options can be course or exam based. </a:t>
            </a:r>
          </a:p>
          <a:p>
            <a:pPr algn="l"/>
            <a:endParaRPr lang="en-US" dirty="0"/>
          </a:p>
          <a:p>
            <a:pPr algn="l"/>
            <a:r>
              <a:rPr lang="en-US" sz="3400" b="1" dirty="0"/>
              <a:t>Exam Based</a:t>
            </a:r>
          </a:p>
          <a:p>
            <a:pPr algn="l"/>
            <a:r>
              <a:rPr lang="en-US" sz="3400" dirty="0"/>
              <a:t>	Advanced Placement (AP)</a:t>
            </a:r>
          </a:p>
          <a:p>
            <a:pPr algn="l"/>
            <a:r>
              <a:rPr lang="en-US" sz="3400" dirty="0"/>
              <a:t>	International Baccalaureate (IB)</a:t>
            </a:r>
          </a:p>
          <a:p>
            <a:pPr algn="l"/>
            <a:r>
              <a:rPr lang="en-US" sz="3400" dirty="0"/>
              <a:t>	Cambridge International (CI)</a:t>
            </a:r>
          </a:p>
          <a:p>
            <a:pPr algn="l"/>
            <a:r>
              <a:rPr lang="en-US" sz="3400" b="1" dirty="0"/>
              <a:t>Course Based</a:t>
            </a:r>
          </a:p>
          <a:p>
            <a:pPr algn="l"/>
            <a:r>
              <a:rPr lang="en-US" sz="3400" dirty="0"/>
              <a:t>	Career and Technical Education (CTE)</a:t>
            </a:r>
          </a:p>
          <a:p>
            <a:pPr algn="l"/>
            <a:r>
              <a:rPr lang="en-US" sz="3400" dirty="0"/>
              <a:t>	College in the High School (CHS)</a:t>
            </a:r>
          </a:p>
          <a:p>
            <a:pPr algn="l"/>
            <a:r>
              <a:rPr lang="en-US" sz="3400" dirty="0"/>
              <a:t>	Running Start</a:t>
            </a:r>
          </a:p>
        </p:txBody>
      </p:sp>
    </p:spTree>
    <p:extLst>
      <p:ext uri="{BB962C8B-B14F-4D97-AF65-F5344CB8AC3E}">
        <p14:creationId xmlns:p14="http://schemas.microsoft.com/office/powerpoint/2010/main" val="300121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7B7E42-BE6F-481A-8F53-97CA1CC238C1}"/>
              </a:ext>
            </a:extLst>
          </p:cNvPr>
          <p:cNvSpPr txBox="1">
            <a:spLocks/>
          </p:cNvSpPr>
          <p:nvPr/>
        </p:nvSpPr>
        <p:spPr>
          <a:xfrm>
            <a:off x="838200" y="104930"/>
            <a:ext cx="10515600" cy="1001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1"/>
                </a:solidFill>
                <a:latin typeface="Segoe UI" panose="020B0502040204020203" pitchFamily="34" charset="0"/>
                <a:ea typeface="+mj-ea"/>
                <a:cs typeface="Segoe UI" panose="020B0502040204020203" pitchFamily="34" charset="0"/>
              </a:defRPr>
            </a:lvl1pPr>
          </a:lstStyle>
          <a:p>
            <a:pPr algn="l"/>
            <a:r>
              <a:rPr lang="en-US" sz="4000" dirty="0"/>
              <a:t>Dual Credit – The Why, The How, The What</a:t>
            </a:r>
          </a:p>
        </p:txBody>
      </p:sp>
      <p:sp>
        <p:nvSpPr>
          <p:cNvPr id="9" name="Content Placeholder 2">
            <a:extLst>
              <a:ext uri="{FF2B5EF4-FFF2-40B4-BE49-F238E27FC236}">
                <a16:creationId xmlns:a16="http://schemas.microsoft.com/office/drawing/2014/main" id="{F797996D-6F0D-4618-8879-50354B50AD82}"/>
              </a:ext>
            </a:extLst>
          </p:cNvPr>
          <p:cNvSpPr txBox="1">
            <a:spLocks/>
          </p:cNvSpPr>
          <p:nvPr/>
        </p:nvSpPr>
        <p:spPr>
          <a:xfrm>
            <a:off x="290549" y="1626435"/>
            <a:ext cx="5230665" cy="4125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The WHY:</a:t>
            </a:r>
            <a:endParaRPr lang="en-US" sz="1000" dirty="0"/>
          </a:p>
          <a:p>
            <a:pPr marL="342900" indent="-342900" algn="l">
              <a:buFont typeface="Arial" panose="020B0604020202020204" pitchFamily="34" charset="0"/>
              <a:buChar char="•"/>
            </a:pPr>
            <a:r>
              <a:rPr lang="en-US" dirty="0"/>
              <a:t>70% of </a:t>
            </a:r>
            <a:r>
              <a:rPr lang="en-US" i="1" dirty="0"/>
              <a:t>current*</a:t>
            </a:r>
            <a:r>
              <a:rPr lang="en-US" dirty="0"/>
              <a:t> jobs require some post-secondary education</a:t>
            </a:r>
          </a:p>
          <a:p>
            <a:pPr marL="800100" lvl="1" indent="-342900" algn="l">
              <a:buFont typeface="Arial" panose="020B0604020202020204" pitchFamily="34" charset="0"/>
              <a:buChar char="•"/>
            </a:pPr>
            <a:r>
              <a:rPr lang="en-US" dirty="0"/>
              <a:t>How will the COVID pandemic change this?</a:t>
            </a:r>
          </a:p>
          <a:p>
            <a:pPr marL="342900" indent="-342900" algn="l">
              <a:buFont typeface="Arial" panose="020B0604020202020204" pitchFamily="34" charset="0"/>
              <a:buChar char="•"/>
            </a:pPr>
            <a:r>
              <a:rPr lang="en-US" dirty="0"/>
              <a:t>Dual Credit now counts towards graduation pathway</a:t>
            </a:r>
          </a:p>
          <a:p>
            <a:pPr marL="342900" indent="-342900" algn="l">
              <a:buFont typeface="Arial" panose="020B0604020202020204" pitchFamily="34" charset="0"/>
              <a:buChar char="•"/>
            </a:pPr>
            <a:r>
              <a:rPr lang="en-US" dirty="0"/>
              <a:t>Large disparities still exist in participation</a:t>
            </a:r>
          </a:p>
          <a:p>
            <a:endParaRPr lang="en-US" dirty="0"/>
          </a:p>
        </p:txBody>
      </p:sp>
      <p:grpSp>
        <p:nvGrpSpPr>
          <p:cNvPr id="15" name="Group 14">
            <a:extLst>
              <a:ext uri="{FF2B5EF4-FFF2-40B4-BE49-F238E27FC236}">
                <a16:creationId xmlns:a16="http://schemas.microsoft.com/office/drawing/2014/main" id="{E7AA2CA5-A1D0-4F3B-848D-CAB4B22D4A17}"/>
              </a:ext>
            </a:extLst>
          </p:cNvPr>
          <p:cNvGrpSpPr/>
          <p:nvPr/>
        </p:nvGrpSpPr>
        <p:grpSpPr>
          <a:xfrm>
            <a:off x="5809199" y="1626435"/>
            <a:ext cx="6092252" cy="4429591"/>
            <a:chOff x="6527871" y="2275306"/>
            <a:chExt cx="5381383" cy="3731431"/>
          </a:xfrm>
        </p:grpSpPr>
        <p:pic>
          <p:nvPicPr>
            <p:cNvPr id="11" name="Picture 10">
              <a:extLst>
                <a:ext uri="{FF2B5EF4-FFF2-40B4-BE49-F238E27FC236}">
                  <a16:creationId xmlns:a16="http://schemas.microsoft.com/office/drawing/2014/main" id="{516F0E23-BBFE-4C70-B76B-7D248B9218BF}"/>
                </a:ext>
              </a:extLst>
            </p:cNvPr>
            <p:cNvPicPr>
              <a:picLocks noChangeAspect="1"/>
            </p:cNvPicPr>
            <p:nvPr/>
          </p:nvPicPr>
          <p:blipFill>
            <a:blip r:embed="rId2"/>
            <a:stretch>
              <a:fillRect/>
            </a:stretch>
          </p:blipFill>
          <p:spPr>
            <a:xfrm>
              <a:off x="6527871" y="2275306"/>
              <a:ext cx="5381383" cy="3731431"/>
            </a:xfrm>
            <a:prstGeom prst="rect">
              <a:avLst/>
            </a:prstGeom>
          </p:spPr>
        </p:pic>
        <p:sp>
          <p:nvSpPr>
            <p:cNvPr id="12" name="Title 1">
              <a:extLst>
                <a:ext uri="{FF2B5EF4-FFF2-40B4-BE49-F238E27FC236}">
                  <a16:creationId xmlns:a16="http://schemas.microsoft.com/office/drawing/2014/main" id="{3A0FB4DB-2FC0-4E06-8BE9-2E4E8A601A77}"/>
                </a:ext>
              </a:extLst>
            </p:cNvPr>
            <p:cNvSpPr txBox="1">
              <a:spLocks/>
            </p:cNvSpPr>
            <p:nvPr/>
          </p:nvSpPr>
          <p:spPr>
            <a:xfrm>
              <a:off x="6527871" y="2275306"/>
              <a:ext cx="5381383" cy="584618"/>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t>Statewide Dual Credit Participation by Student Demographic</a:t>
              </a:r>
            </a:p>
            <a:p>
              <a:pPr algn="ctr"/>
              <a:r>
                <a:rPr lang="en-US" sz="1600" b="1" dirty="0"/>
                <a:t>2019</a:t>
              </a:r>
            </a:p>
          </p:txBody>
        </p:sp>
        <p:cxnSp>
          <p:nvCxnSpPr>
            <p:cNvPr id="13" name="Straight Arrow Connector 12">
              <a:extLst>
                <a:ext uri="{FF2B5EF4-FFF2-40B4-BE49-F238E27FC236}">
                  <a16:creationId xmlns:a16="http://schemas.microsoft.com/office/drawing/2014/main" id="{48E6A3DB-9242-47A9-8126-68F2AEF186E9}"/>
                </a:ext>
              </a:extLst>
            </p:cNvPr>
            <p:cNvCxnSpPr>
              <a:cxnSpLocks/>
            </p:cNvCxnSpPr>
            <p:nvPr/>
          </p:nvCxnSpPr>
          <p:spPr>
            <a:xfrm flipH="1">
              <a:off x="10680061" y="4236103"/>
              <a:ext cx="122919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5DDD07F-A8D6-4A08-AF70-C0ED3E443BBE}"/>
                </a:ext>
              </a:extLst>
            </p:cNvPr>
            <p:cNvCxnSpPr>
              <a:cxnSpLocks/>
            </p:cNvCxnSpPr>
            <p:nvPr/>
          </p:nvCxnSpPr>
          <p:spPr>
            <a:xfrm flipH="1">
              <a:off x="9859785" y="3901730"/>
              <a:ext cx="122919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82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36510EB-5DD5-4C2D-A833-42FB5B01649A}"/>
              </a:ext>
            </a:extLst>
          </p:cNvPr>
          <p:cNvGrpSpPr/>
          <p:nvPr/>
        </p:nvGrpSpPr>
        <p:grpSpPr>
          <a:xfrm>
            <a:off x="499763" y="854439"/>
            <a:ext cx="11176583" cy="5523876"/>
            <a:chOff x="87083" y="765205"/>
            <a:chExt cx="11898069" cy="6047825"/>
          </a:xfrm>
        </p:grpSpPr>
        <p:sp>
          <p:nvSpPr>
            <p:cNvPr id="9" name="Oval 8">
              <a:extLst>
                <a:ext uri="{FF2B5EF4-FFF2-40B4-BE49-F238E27FC236}">
                  <a16:creationId xmlns:a16="http://schemas.microsoft.com/office/drawing/2014/main" id="{35B80FB6-B4FA-4BB0-876A-A72ABC118977}"/>
                </a:ext>
              </a:extLst>
            </p:cNvPr>
            <p:cNvSpPr/>
            <p:nvPr/>
          </p:nvSpPr>
          <p:spPr>
            <a:xfrm>
              <a:off x="3135913" y="1178584"/>
              <a:ext cx="5738949" cy="56344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0" name="Oval 9">
              <a:extLst>
                <a:ext uri="{FF2B5EF4-FFF2-40B4-BE49-F238E27FC236}">
                  <a16:creationId xmlns:a16="http://schemas.microsoft.com/office/drawing/2014/main" id="{55C28216-D4EA-4AC3-A0A9-133721A0E76D}"/>
                </a:ext>
              </a:extLst>
            </p:cNvPr>
            <p:cNvSpPr/>
            <p:nvPr/>
          </p:nvSpPr>
          <p:spPr>
            <a:xfrm>
              <a:off x="6989951" y="4246569"/>
              <a:ext cx="1480458" cy="14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1" name="Oval 10">
              <a:extLst>
                <a:ext uri="{FF2B5EF4-FFF2-40B4-BE49-F238E27FC236}">
                  <a16:creationId xmlns:a16="http://schemas.microsoft.com/office/drawing/2014/main" id="{8EFD9E33-4FD1-413D-A15A-4EE3E5D541D1}"/>
                </a:ext>
              </a:extLst>
            </p:cNvPr>
            <p:cNvSpPr/>
            <p:nvPr/>
          </p:nvSpPr>
          <p:spPr>
            <a:xfrm>
              <a:off x="3779678" y="4265772"/>
              <a:ext cx="1480458" cy="14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2" name="Oval 11">
              <a:extLst>
                <a:ext uri="{FF2B5EF4-FFF2-40B4-BE49-F238E27FC236}">
                  <a16:creationId xmlns:a16="http://schemas.microsoft.com/office/drawing/2014/main" id="{6FC36B7B-87DF-44EF-9AAA-08BEE4AA4C58}"/>
                </a:ext>
              </a:extLst>
            </p:cNvPr>
            <p:cNvSpPr/>
            <p:nvPr/>
          </p:nvSpPr>
          <p:spPr>
            <a:xfrm>
              <a:off x="5265158" y="1391942"/>
              <a:ext cx="1480458" cy="14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AD14265E-1BF9-4FD6-A520-4AFF047D7426}"/>
                </a:ext>
              </a:extLst>
            </p:cNvPr>
            <p:cNvGrpSpPr/>
            <p:nvPr/>
          </p:nvGrpSpPr>
          <p:grpSpPr>
            <a:xfrm>
              <a:off x="4681353" y="2837566"/>
              <a:ext cx="2648068" cy="2316481"/>
              <a:chOff x="4776651" y="1802673"/>
              <a:chExt cx="2648068" cy="2316481"/>
            </a:xfrm>
          </p:grpSpPr>
          <p:sp>
            <p:nvSpPr>
              <p:cNvPr id="32" name="Oval 31">
                <a:extLst>
                  <a:ext uri="{FF2B5EF4-FFF2-40B4-BE49-F238E27FC236}">
                    <a16:creationId xmlns:a16="http://schemas.microsoft.com/office/drawing/2014/main" id="{D6D441AD-1B46-4406-9E66-78C73C0512CE}"/>
                  </a:ext>
                </a:extLst>
              </p:cNvPr>
              <p:cNvSpPr/>
              <p:nvPr/>
            </p:nvSpPr>
            <p:spPr>
              <a:xfrm>
                <a:off x="5420417" y="2673531"/>
                <a:ext cx="1480458" cy="14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3" name="Oval 32">
                <a:extLst>
                  <a:ext uri="{FF2B5EF4-FFF2-40B4-BE49-F238E27FC236}">
                    <a16:creationId xmlns:a16="http://schemas.microsoft.com/office/drawing/2014/main" id="{342626B1-4465-4BDF-B494-FD0BBB086711}"/>
                  </a:ext>
                </a:extLst>
              </p:cNvPr>
              <p:cNvSpPr/>
              <p:nvPr/>
            </p:nvSpPr>
            <p:spPr>
              <a:xfrm>
                <a:off x="5944261" y="1802673"/>
                <a:ext cx="1480458" cy="14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4" name="Oval 33">
                <a:extLst>
                  <a:ext uri="{FF2B5EF4-FFF2-40B4-BE49-F238E27FC236}">
                    <a16:creationId xmlns:a16="http://schemas.microsoft.com/office/drawing/2014/main" id="{23AC7717-3EFF-4442-96E6-47FC3B1B457F}"/>
                  </a:ext>
                </a:extLst>
              </p:cNvPr>
              <p:cNvSpPr/>
              <p:nvPr/>
            </p:nvSpPr>
            <p:spPr>
              <a:xfrm>
                <a:off x="4776651" y="1802674"/>
                <a:ext cx="1480458" cy="14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FABC3358-B6C4-47AF-9A25-A79284835203}"/>
                  </a:ext>
                </a:extLst>
              </p:cNvPr>
              <p:cNvSpPr txBox="1"/>
              <p:nvPr/>
            </p:nvSpPr>
            <p:spPr>
              <a:xfrm>
                <a:off x="4873114" y="2343388"/>
                <a:ext cx="1281120"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High School</a:t>
                </a:r>
              </a:p>
            </p:txBody>
          </p:sp>
          <p:sp>
            <p:nvSpPr>
              <p:cNvPr id="36" name="TextBox 35">
                <a:extLst>
                  <a:ext uri="{FF2B5EF4-FFF2-40B4-BE49-F238E27FC236}">
                    <a16:creationId xmlns:a16="http://schemas.microsoft.com/office/drawing/2014/main" id="{CDAEE031-743E-48A9-BCBF-BDEC42BAC4FA}"/>
                  </a:ext>
                </a:extLst>
              </p:cNvPr>
              <p:cNvSpPr txBox="1"/>
              <p:nvPr/>
            </p:nvSpPr>
            <p:spPr>
              <a:xfrm>
                <a:off x="6409304" y="2343388"/>
                <a:ext cx="57983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CTC</a:t>
                </a:r>
              </a:p>
            </p:txBody>
          </p:sp>
          <p:sp>
            <p:nvSpPr>
              <p:cNvPr id="37" name="TextBox 36">
                <a:extLst>
                  <a:ext uri="{FF2B5EF4-FFF2-40B4-BE49-F238E27FC236}">
                    <a16:creationId xmlns:a16="http://schemas.microsoft.com/office/drawing/2014/main" id="{1863F09D-DEE9-40FB-B203-05BDE1347348}"/>
                  </a:ext>
                </a:extLst>
              </p:cNvPr>
              <p:cNvSpPr txBox="1"/>
              <p:nvPr/>
            </p:nvSpPr>
            <p:spPr>
              <a:xfrm>
                <a:off x="5598536" y="3211676"/>
                <a:ext cx="118519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University</a:t>
                </a:r>
              </a:p>
            </p:txBody>
          </p:sp>
        </p:grpSp>
        <p:sp>
          <p:nvSpPr>
            <p:cNvPr id="14" name="TextBox 13">
              <a:extLst>
                <a:ext uri="{FF2B5EF4-FFF2-40B4-BE49-F238E27FC236}">
                  <a16:creationId xmlns:a16="http://schemas.microsoft.com/office/drawing/2014/main" id="{E1141B10-3D3F-4BA2-B487-B8BE7CCAC7A3}"/>
                </a:ext>
              </a:extLst>
            </p:cNvPr>
            <p:cNvSpPr txBox="1"/>
            <p:nvPr/>
          </p:nvSpPr>
          <p:spPr>
            <a:xfrm>
              <a:off x="5561419" y="1930088"/>
              <a:ext cx="9276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Parents</a:t>
              </a:r>
            </a:p>
          </p:txBody>
        </p:sp>
        <p:sp>
          <p:nvSpPr>
            <p:cNvPr id="15" name="TextBox 14">
              <a:extLst>
                <a:ext uri="{FF2B5EF4-FFF2-40B4-BE49-F238E27FC236}">
                  <a16:creationId xmlns:a16="http://schemas.microsoft.com/office/drawing/2014/main" id="{13710489-41A0-4FB6-9C30-FF0A0E00CB24}"/>
                </a:ext>
              </a:extLst>
            </p:cNvPr>
            <p:cNvSpPr txBox="1"/>
            <p:nvPr/>
          </p:nvSpPr>
          <p:spPr>
            <a:xfrm>
              <a:off x="7043934" y="4803917"/>
              <a:ext cx="147027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Financial Aid</a:t>
              </a:r>
            </a:p>
          </p:txBody>
        </p:sp>
        <p:sp>
          <p:nvSpPr>
            <p:cNvPr id="16" name="TextBox 15">
              <a:extLst>
                <a:ext uri="{FF2B5EF4-FFF2-40B4-BE49-F238E27FC236}">
                  <a16:creationId xmlns:a16="http://schemas.microsoft.com/office/drawing/2014/main" id="{4647280D-B0DA-43CA-88B2-C54C2621051B}"/>
                </a:ext>
              </a:extLst>
            </p:cNvPr>
            <p:cNvSpPr txBox="1"/>
            <p:nvPr/>
          </p:nvSpPr>
          <p:spPr>
            <a:xfrm>
              <a:off x="4146086" y="4803917"/>
              <a:ext cx="81323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WSAC</a:t>
              </a:r>
            </a:p>
          </p:txBody>
        </p:sp>
        <p:sp>
          <p:nvSpPr>
            <p:cNvPr id="17" name="TextBox 16">
              <a:extLst>
                <a:ext uri="{FF2B5EF4-FFF2-40B4-BE49-F238E27FC236}">
                  <a16:creationId xmlns:a16="http://schemas.microsoft.com/office/drawing/2014/main" id="{F66CAF43-E728-43EB-AE8F-EC3F150BB022}"/>
                </a:ext>
              </a:extLst>
            </p:cNvPr>
            <p:cNvSpPr txBox="1"/>
            <p:nvPr/>
          </p:nvSpPr>
          <p:spPr>
            <a:xfrm>
              <a:off x="5315173" y="765205"/>
              <a:ext cx="1404552" cy="400110"/>
            </a:xfrm>
            <a:prstGeom prst="rect">
              <a:avLst/>
            </a:prstGeom>
            <a:noFill/>
          </p:spPr>
          <p:txBody>
            <a:bodyPr wrap="none" rtlCol="0">
              <a:spAutoFit/>
            </a:bodyPr>
            <a:lstStyle/>
            <a:p>
              <a:r>
                <a:rPr lang="en-US" sz="2000" dirty="0">
                  <a:latin typeface="Segoe UI" panose="020B0502040204020203" pitchFamily="34" charset="0"/>
                  <a:cs typeface="Segoe UI" panose="020B0502040204020203" pitchFamily="34" charset="0"/>
                </a:rPr>
                <a:t>STUDENTS</a:t>
              </a:r>
            </a:p>
          </p:txBody>
        </p:sp>
        <p:sp>
          <p:nvSpPr>
            <p:cNvPr id="18" name="TextBox 17">
              <a:extLst>
                <a:ext uri="{FF2B5EF4-FFF2-40B4-BE49-F238E27FC236}">
                  <a16:creationId xmlns:a16="http://schemas.microsoft.com/office/drawing/2014/main" id="{9CD96648-5822-4322-9DD0-90FCC03B8D7F}"/>
                </a:ext>
              </a:extLst>
            </p:cNvPr>
            <p:cNvSpPr txBox="1"/>
            <p:nvPr/>
          </p:nvSpPr>
          <p:spPr>
            <a:xfrm>
              <a:off x="684455" y="1791587"/>
              <a:ext cx="1696234"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INFLUENCERS/</a:t>
              </a:r>
            </a:p>
            <a:p>
              <a:r>
                <a:rPr lang="en-US" dirty="0">
                  <a:latin typeface="Segoe UI" panose="020B0502040204020203" pitchFamily="34" charset="0"/>
                  <a:cs typeface="Segoe UI" panose="020B0502040204020203" pitchFamily="34" charset="0"/>
                </a:rPr>
                <a:t>INFORMERS</a:t>
              </a:r>
            </a:p>
          </p:txBody>
        </p:sp>
        <p:cxnSp>
          <p:nvCxnSpPr>
            <p:cNvPr id="19" name="Straight Arrow Connector 18">
              <a:extLst>
                <a:ext uri="{FF2B5EF4-FFF2-40B4-BE49-F238E27FC236}">
                  <a16:creationId xmlns:a16="http://schemas.microsoft.com/office/drawing/2014/main" id="{C78F56B5-3822-4BE7-A0A0-2526A5E9A9B3}"/>
                </a:ext>
              </a:extLst>
            </p:cNvPr>
            <p:cNvCxnSpPr>
              <a:cxnSpLocks/>
              <a:endCxn id="28" idx="2"/>
            </p:cNvCxnSpPr>
            <p:nvPr/>
          </p:nvCxnSpPr>
          <p:spPr>
            <a:xfrm>
              <a:off x="2071291" y="2437918"/>
              <a:ext cx="1399702" cy="533196"/>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0EF33E1-8BF3-4653-AE96-256B2A64DCB0}"/>
                </a:ext>
              </a:extLst>
            </p:cNvPr>
            <p:cNvGrpSpPr/>
            <p:nvPr/>
          </p:nvGrpSpPr>
          <p:grpSpPr>
            <a:xfrm>
              <a:off x="5544139" y="5340990"/>
              <a:ext cx="1230726" cy="1202362"/>
              <a:chOff x="1097279" y="989814"/>
              <a:chExt cx="1395167" cy="1280944"/>
            </a:xfrm>
          </p:grpSpPr>
          <p:sp>
            <p:nvSpPr>
              <p:cNvPr id="30" name="Oval 29">
                <a:extLst>
                  <a:ext uri="{FF2B5EF4-FFF2-40B4-BE49-F238E27FC236}">
                    <a16:creationId xmlns:a16="http://schemas.microsoft.com/office/drawing/2014/main" id="{FFCCCE8A-BC2C-4661-81E2-9BA6FFEF0488}"/>
                  </a:ext>
                </a:extLst>
              </p:cNvPr>
              <p:cNvSpPr/>
              <p:nvPr/>
            </p:nvSpPr>
            <p:spPr>
              <a:xfrm>
                <a:off x="1097279" y="989814"/>
                <a:ext cx="1395167" cy="12809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68DF2879-4170-4C18-BC6C-01983278C329}"/>
                  </a:ext>
                </a:extLst>
              </p:cNvPr>
              <p:cNvSpPr txBox="1"/>
              <p:nvPr/>
            </p:nvSpPr>
            <p:spPr>
              <a:xfrm>
                <a:off x="1139085" y="1246714"/>
                <a:ext cx="1311554" cy="75388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College Preparatory Orgs</a:t>
                </a:r>
              </a:p>
            </p:txBody>
          </p:sp>
        </p:grpSp>
        <p:grpSp>
          <p:nvGrpSpPr>
            <p:cNvPr id="21" name="Group 20">
              <a:extLst>
                <a:ext uri="{FF2B5EF4-FFF2-40B4-BE49-F238E27FC236}">
                  <a16:creationId xmlns:a16="http://schemas.microsoft.com/office/drawing/2014/main" id="{7C5450DA-7950-434C-BFCC-FF6A4472E767}"/>
                </a:ext>
              </a:extLst>
            </p:cNvPr>
            <p:cNvGrpSpPr/>
            <p:nvPr/>
          </p:nvGrpSpPr>
          <p:grpSpPr>
            <a:xfrm>
              <a:off x="3470993" y="2369933"/>
              <a:ext cx="1230726" cy="1202362"/>
              <a:chOff x="1097279" y="989814"/>
              <a:chExt cx="1395167" cy="1280944"/>
            </a:xfrm>
          </p:grpSpPr>
          <p:sp>
            <p:nvSpPr>
              <p:cNvPr id="28" name="Oval 27">
                <a:extLst>
                  <a:ext uri="{FF2B5EF4-FFF2-40B4-BE49-F238E27FC236}">
                    <a16:creationId xmlns:a16="http://schemas.microsoft.com/office/drawing/2014/main" id="{5E389CF4-F4C9-4039-A4F9-92296143D28E}"/>
                  </a:ext>
                </a:extLst>
              </p:cNvPr>
              <p:cNvSpPr/>
              <p:nvPr/>
            </p:nvSpPr>
            <p:spPr>
              <a:xfrm>
                <a:off x="1097279" y="989814"/>
                <a:ext cx="1395167" cy="12809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938E2DEF-D303-42A9-A825-83A67DD6D412}"/>
                  </a:ext>
                </a:extLst>
              </p:cNvPr>
              <p:cNvSpPr txBox="1"/>
              <p:nvPr/>
            </p:nvSpPr>
            <p:spPr>
              <a:xfrm>
                <a:off x="1215708" y="1482734"/>
                <a:ext cx="1158310" cy="29510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Friends</a:t>
                </a:r>
              </a:p>
            </p:txBody>
          </p:sp>
        </p:grpSp>
        <p:grpSp>
          <p:nvGrpSpPr>
            <p:cNvPr id="22" name="Group 21">
              <a:extLst>
                <a:ext uri="{FF2B5EF4-FFF2-40B4-BE49-F238E27FC236}">
                  <a16:creationId xmlns:a16="http://schemas.microsoft.com/office/drawing/2014/main" id="{97487D35-59E8-48A8-8425-736DB94271BC}"/>
                </a:ext>
              </a:extLst>
            </p:cNvPr>
            <p:cNvGrpSpPr/>
            <p:nvPr/>
          </p:nvGrpSpPr>
          <p:grpSpPr>
            <a:xfrm>
              <a:off x="7269460" y="2369933"/>
              <a:ext cx="1230726" cy="1202362"/>
              <a:chOff x="1097279" y="989814"/>
              <a:chExt cx="1395167" cy="1280944"/>
            </a:xfrm>
          </p:grpSpPr>
          <p:sp>
            <p:nvSpPr>
              <p:cNvPr id="26" name="Oval 25">
                <a:extLst>
                  <a:ext uri="{FF2B5EF4-FFF2-40B4-BE49-F238E27FC236}">
                    <a16:creationId xmlns:a16="http://schemas.microsoft.com/office/drawing/2014/main" id="{3F796C91-E7C0-4C84-AECE-4C60FDB7E841}"/>
                  </a:ext>
                </a:extLst>
              </p:cNvPr>
              <p:cNvSpPr/>
              <p:nvPr/>
            </p:nvSpPr>
            <p:spPr>
              <a:xfrm>
                <a:off x="1097279" y="989814"/>
                <a:ext cx="1395167" cy="12809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A01E02E2-7DFC-49F5-BEA1-96B7F144D240}"/>
                  </a:ext>
                </a:extLst>
              </p:cNvPr>
              <p:cNvSpPr txBox="1"/>
              <p:nvPr/>
            </p:nvSpPr>
            <p:spPr>
              <a:xfrm>
                <a:off x="1215708" y="1260954"/>
                <a:ext cx="1158310" cy="68857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Work</a:t>
                </a:r>
              </a:p>
              <a:p>
                <a:pPr algn="ctr"/>
                <a:r>
                  <a:rPr lang="en-US" sz="1200" dirty="0">
                    <a:latin typeface="Segoe UI" panose="020B0502040204020203" pitchFamily="34" charset="0"/>
                    <a:cs typeface="Segoe UI" panose="020B0502040204020203" pitchFamily="34" charset="0"/>
                  </a:rPr>
                  <a:t>Job</a:t>
                </a:r>
              </a:p>
              <a:p>
                <a:pPr algn="ctr"/>
                <a:r>
                  <a:rPr lang="en-US" sz="1200" dirty="0">
                    <a:latin typeface="Segoe UI" panose="020B0502040204020203" pitchFamily="34" charset="0"/>
                    <a:cs typeface="Segoe UI" panose="020B0502040204020203" pitchFamily="34" charset="0"/>
                  </a:rPr>
                  <a:t>Career</a:t>
                </a:r>
              </a:p>
            </p:txBody>
          </p:sp>
        </p:grpSp>
        <p:sp>
          <p:nvSpPr>
            <p:cNvPr id="23" name="TextBox 22">
              <a:extLst>
                <a:ext uri="{FF2B5EF4-FFF2-40B4-BE49-F238E27FC236}">
                  <a16:creationId xmlns:a16="http://schemas.microsoft.com/office/drawing/2014/main" id="{2D6CC0AF-04AF-46BC-A093-B8E4F779AE10}"/>
                </a:ext>
              </a:extLst>
            </p:cNvPr>
            <p:cNvSpPr txBox="1"/>
            <p:nvPr/>
          </p:nvSpPr>
          <p:spPr>
            <a:xfrm>
              <a:off x="87083" y="3747612"/>
              <a:ext cx="2956643" cy="923330"/>
            </a:xfrm>
            <a:prstGeom prst="rect">
              <a:avLst/>
            </a:prstGeom>
            <a:noFill/>
          </p:spPr>
          <p:txBody>
            <a:bodyPr wrap="none" rtlCol="0">
              <a:spAutoFit/>
            </a:bodyPr>
            <a:lstStyle/>
            <a:p>
              <a:pPr algn="ctr"/>
              <a:r>
                <a:rPr lang="en-US" dirty="0">
                  <a:latin typeface="Segoe UI" panose="020B0502040204020203" pitchFamily="34" charset="0"/>
                  <a:cs typeface="Segoe UI" panose="020B0502040204020203" pitchFamily="34" charset="0"/>
                </a:rPr>
                <a:t>Information Overload</a:t>
              </a:r>
            </a:p>
            <a:p>
              <a:pPr algn="ctr"/>
              <a:r>
                <a:rPr lang="en-US" dirty="0">
                  <a:latin typeface="Segoe UI" panose="020B0502040204020203" pitchFamily="34" charset="0"/>
                  <a:cs typeface="Segoe UI" panose="020B0502040204020203" pitchFamily="34" charset="0"/>
                </a:rPr>
                <a:t>Or</a:t>
              </a:r>
            </a:p>
            <a:p>
              <a:pPr algn="ctr"/>
              <a:r>
                <a:rPr lang="en-US" dirty="0">
                  <a:latin typeface="Segoe UI" panose="020B0502040204020203" pitchFamily="34" charset="0"/>
                  <a:cs typeface="Segoe UI" panose="020B0502040204020203" pitchFamily="34" charset="0"/>
                </a:rPr>
                <a:t>Lack of Correct Information</a:t>
              </a:r>
            </a:p>
          </p:txBody>
        </p:sp>
        <p:sp>
          <p:nvSpPr>
            <p:cNvPr id="24" name="TextBox 23">
              <a:extLst>
                <a:ext uri="{FF2B5EF4-FFF2-40B4-BE49-F238E27FC236}">
                  <a16:creationId xmlns:a16="http://schemas.microsoft.com/office/drawing/2014/main" id="{118E3096-1529-4C5D-95CD-0E8F4373E6EB}"/>
                </a:ext>
              </a:extLst>
            </p:cNvPr>
            <p:cNvSpPr txBox="1"/>
            <p:nvPr/>
          </p:nvSpPr>
          <p:spPr>
            <a:xfrm>
              <a:off x="9236269" y="2299420"/>
              <a:ext cx="2342606"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Consistent and Accurate Messaging</a:t>
              </a:r>
            </a:p>
          </p:txBody>
        </p:sp>
        <p:sp>
          <p:nvSpPr>
            <p:cNvPr id="25" name="TextBox 24">
              <a:extLst>
                <a:ext uri="{FF2B5EF4-FFF2-40B4-BE49-F238E27FC236}">
                  <a16:creationId xmlns:a16="http://schemas.microsoft.com/office/drawing/2014/main" id="{A849DEF3-2E4B-4A67-B663-86751BD64B76}"/>
                </a:ext>
              </a:extLst>
            </p:cNvPr>
            <p:cNvSpPr txBox="1"/>
            <p:nvPr/>
          </p:nvSpPr>
          <p:spPr>
            <a:xfrm>
              <a:off x="9398706" y="3691493"/>
              <a:ext cx="2586446" cy="2031325"/>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What are the top 3 things you want a student to know?</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1.</a:t>
              </a:r>
            </a:p>
            <a:p>
              <a:r>
                <a:rPr lang="en-US" dirty="0">
                  <a:latin typeface="Segoe UI" panose="020B0502040204020203" pitchFamily="34" charset="0"/>
                  <a:cs typeface="Segoe UI" panose="020B0502040204020203" pitchFamily="34" charset="0"/>
                </a:rPr>
                <a:t>2.</a:t>
              </a:r>
            </a:p>
            <a:p>
              <a:r>
                <a:rPr lang="en-US" dirty="0">
                  <a:latin typeface="Segoe UI" panose="020B0502040204020203" pitchFamily="34" charset="0"/>
                  <a:cs typeface="Segoe UI" panose="020B0502040204020203" pitchFamily="34" charset="0"/>
                </a:rPr>
                <a:t>3.</a:t>
              </a:r>
            </a:p>
          </p:txBody>
        </p:sp>
      </p:grpSp>
      <p:sp>
        <p:nvSpPr>
          <p:cNvPr id="38" name="Title 1">
            <a:extLst>
              <a:ext uri="{FF2B5EF4-FFF2-40B4-BE49-F238E27FC236}">
                <a16:creationId xmlns:a16="http://schemas.microsoft.com/office/drawing/2014/main" id="{E15D9773-FB62-4A72-BBE1-B7E499CBB90F}"/>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sz="3200" dirty="0"/>
              <a:t>Dual Credit – Importance of Partnership/Communication</a:t>
            </a:r>
          </a:p>
        </p:txBody>
      </p:sp>
    </p:spTree>
    <p:extLst>
      <p:ext uri="{BB962C8B-B14F-4D97-AF65-F5344CB8AC3E}">
        <p14:creationId xmlns:p14="http://schemas.microsoft.com/office/powerpoint/2010/main" val="317296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913-3BA4-4493-8246-0EECFE8309C6}"/>
              </a:ext>
            </a:extLst>
          </p:cNvPr>
          <p:cNvSpPr>
            <a:spLocks noGrp="1"/>
          </p:cNvSpPr>
          <p:nvPr>
            <p:ph type="ctrTitle"/>
          </p:nvPr>
        </p:nvSpPr>
        <p:spPr>
          <a:xfrm>
            <a:off x="351692" y="1122363"/>
            <a:ext cx="11437034" cy="2387600"/>
          </a:xfrm>
        </p:spPr>
        <p:txBody>
          <a:bodyPr/>
          <a:lstStyle/>
          <a:p>
            <a:r>
              <a:rPr lang="en-US" dirty="0"/>
              <a:t>Partnerships and Collaboration</a:t>
            </a:r>
          </a:p>
        </p:txBody>
      </p:sp>
      <p:sp>
        <p:nvSpPr>
          <p:cNvPr id="3" name="Subtitle 2">
            <a:extLst>
              <a:ext uri="{FF2B5EF4-FFF2-40B4-BE49-F238E27FC236}">
                <a16:creationId xmlns:a16="http://schemas.microsoft.com/office/drawing/2014/main" id="{70361D48-926E-4D88-AF88-C8316F58612A}"/>
              </a:ext>
            </a:extLst>
          </p:cNvPr>
          <p:cNvSpPr>
            <a:spLocks noGrp="1"/>
          </p:cNvSpPr>
          <p:nvPr>
            <p:ph type="subTitle" idx="1"/>
          </p:nvPr>
        </p:nvSpPr>
        <p:spPr>
          <a:xfrm>
            <a:off x="1524000" y="3798276"/>
            <a:ext cx="9144000" cy="2067951"/>
          </a:xfrm>
        </p:spPr>
        <p:txBody>
          <a:bodyPr>
            <a:normAutofit/>
          </a:bodyPr>
          <a:lstStyle/>
          <a:p>
            <a:r>
              <a:rPr lang="en-US" dirty="0"/>
              <a:t>Griff Shelley </a:t>
            </a:r>
            <a:r>
              <a:rPr lang="en-US" i="1" dirty="0"/>
              <a:t>– Eastern Washington University</a:t>
            </a:r>
          </a:p>
          <a:p>
            <a:r>
              <a:rPr lang="en-US" dirty="0"/>
              <a:t>Doug Edmonson </a:t>
            </a:r>
            <a:r>
              <a:rPr lang="en-US" i="1" dirty="0"/>
              <a:t>– Mead School District</a:t>
            </a:r>
          </a:p>
          <a:p>
            <a:r>
              <a:rPr lang="en-US" dirty="0"/>
              <a:t>Leslie Lloyd </a:t>
            </a:r>
            <a:r>
              <a:rPr lang="en-US" i="1" dirty="0"/>
              <a:t>– Spokane Falls Community College</a:t>
            </a:r>
          </a:p>
          <a:p>
            <a:r>
              <a:rPr lang="en-US" dirty="0"/>
              <a:t>Jessica Dempsey</a:t>
            </a:r>
            <a:r>
              <a:rPr lang="en-US" i="1" dirty="0"/>
              <a:t> – Spokane Community College</a:t>
            </a:r>
          </a:p>
          <a:p>
            <a:endParaRPr lang="en-US" i="1" dirty="0"/>
          </a:p>
        </p:txBody>
      </p:sp>
    </p:spTree>
    <p:extLst>
      <p:ext uri="{BB962C8B-B14F-4D97-AF65-F5344CB8AC3E}">
        <p14:creationId xmlns:p14="http://schemas.microsoft.com/office/powerpoint/2010/main" val="20204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09246"/>
          </a:xfrm>
        </p:spPr>
        <p:txBody>
          <a:bodyPr/>
          <a:lstStyle/>
          <a:p>
            <a:r>
              <a:rPr lang="en-US" dirty="0"/>
              <a:t>Connect to Audio</a:t>
            </a:r>
          </a:p>
        </p:txBody>
      </p:sp>
      <p:sp>
        <p:nvSpPr>
          <p:cNvPr id="7" name="Text Placeholder 6"/>
          <p:cNvSpPr>
            <a:spLocks noGrp="1"/>
          </p:cNvSpPr>
          <p:nvPr>
            <p:ph type="body" sz="half" idx="2"/>
          </p:nvPr>
        </p:nvSpPr>
        <p:spPr>
          <a:xfrm>
            <a:off x="427892" y="1751681"/>
            <a:ext cx="3932237" cy="3811588"/>
          </a:xfrm>
        </p:spPr>
        <p:txBody>
          <a:bodyPr>
            <a:normAutofit/>
          </a:bodyPr>
          <a:lstStyle/>
          <a:p>
            <a:r>
              <a:rPr lang="en-US" sz="2400" dirty="0"/>
              <a:t>You can </a:t>
            </a:r>
            <a:r>
              <a:rPr lang="en-US" sz="2400" b="1" dirty="0"/>
              <a:t>join</a:t>
            </a:r>
            <a:r>
              <a:rPr lang="en-US" sz="2400" dirty="0"/>
              <a:t> by computer audio or call in.</a:t>
            </a:r>
          </a:p>
          <a:p>
            <a:endParaRPr lang="en-US" sz="1400" dirty="0"/>
          </a:p>
          <a:p>
            <a:r>
              <a:rPr lang="en-US" sz="2400" dirty="0"/>
              <a:t>Dial +1 669 900 6833 or </a:t>
            </a:r>
          </a:p>
          <a:p>
            <a:r>
              <a:rPr lang="en-US" sz="2400" dirty="0"/>
              <a:t>+1 253 215 8782</a:t>
            </a:r>
          </a:p>
          <a:p>
            <a:r>
              <a:rPr lang="en-US" sz="2400" dirty="0"/>
              <a:t>Meeting ID: 941 5529 0919</a:t>
            </a:r>
          </a:p>
          <a:p>
            <a:endParaRPr lang="en-US" sz="2400" dirty="0"/>
          </a:p>
          <a:p>
            <a:r>
              <a:rPr lang="en-US" sz="2400" dirty="0"/>
              <a:t>Test Audio</a:t>
            </a:r>
          </a:p>
        </p:txBody>
      </p:sp>
      <p:pic>
        <p:nvPicPr>
          <p:cNvPr id="8" name="Picture 7" title="Screenshot of Zoom Platform"/>
          <p:cNvPicPr>
            <a:picLocks noChangeAspect="1"/>
          </p:cNvPicPr>
          <p:nvPr/>
        </p:nvPicPr>
        <p:blipFill>
          <a:blip r:embed="rId3"/>
          <a:stretch>
            <a:fillRect/>
          </a:stretch>
        </p:blipFill>
        <p:spPr>
          <a:xfrm>
            <a:off x="4630615" y="1166483"/>
            <a:ext cx="7011260" cy="4832105"/>
          </a:xfrm>
          <a:prstGeom prst="rect">
            <a:avLst/>
          </a:prstGeom>
          <a:ln>
            <a:solidFill>
              <a:schemeClr val="accent6"/>
            </a:solidFill>
          </a:ln>
          <a:effectLst>
            <a:outerShdw blurRad="50800" dist="38100" dir="5400000" algn="t" rotWithShape="0">
              <a:prstClr val="black">
                <a:alpha val="40000"/>
              </a:prstClr>
            </a:outerShdw>
          </a:effectLst>
        </p:spPr>
      </p:pic>
      <p:sp>
        <p:nvSpPr>
          <p:cNvPr id="6" name="Rectangular Callout 5"/>
          <p:cNvSpPr/>
          <p:nvPr/>
        </p:nvSpPr>
        <p:spPr>
          <a:xfrm>
            <a:off x="9595338" y="847288"/>
            <a:ext cx="2168770" cy="1286312"/>
          </a:xfrm>
          <a:prstGeom prst="wedgeRectCallout">
            <a:avLst>
              <a:gd name="adj1" fmla="val 46194"/>
              <a:gd name="adj2" fmla="val 8422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F5EB"/>
                </a:solidFill>
                <a:effectLst/>
                <a:uLnTx/>
                <a:uFillTx/>
                <a:latin typeface="Segoe UI"/>
                <a:ea typeface="+mn-ea"/>
                <a:cs typeface="+mn-cs"/>
              </a:rPr>
              <a:t>Welcome!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F5EB"/>
                </a:solidFill>
                <a:effectLst/>
                <a:uLnTx/>
                <a:uFillTx/>
                <a:latin typeface="Segoe UI"/>
                <a:ea typeface="+mn-ea"/>
                <a:cs typeface="+mn-cs"/>
              </a:rPr>
              <a:t>We’ll be starting in a few minutes. </a:t>
            </a:r>
          </a:p>
        </p:txBody>
      </p:sp>
      <p:sp>
        <p:nvSpPr>
          <p:cNvPr id="10" name="Oval 9" title="Oval over the expand sound menu arrow"/>
          <p:cNvSpPr/>
          <p:nvPr/>
        </p:nvSpPr>
        <p:spPr>
          <a:xfrm>
            <a:off x="4905452" y="5402848"/>
            <a:ext cx="479913" cy="845650"/>
          </a:xfrm>
          <a:prstGeom prst="ellipse">
            <a:avLst/>
          </a:prstGeom>
          <a:noFill/>
          <a:ln w="571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cxnSp>
        <p:nvCxnSpPr>
          <p:cNvPr id="9" name="Elbow Connector 8" descr="pointing to test speaker &amp; microphone" title="Arrow from test audio to sound menu"/>
          <p:cNvCxnSpPr/>
          <p:nvPr/>
        </p:nvCxnSpPr>
        <p:spPr>
          <a:xfrm>
            <a:off x="2532185" y="4988169"/>
            <a:ext cx="2437377" cy="1432"/>
          </a:xfrm>
          <a:prstGeom prst="bentConnector3">
            <a:avLst/>
          </a:prstGeom>
          <a:ln w="57150">
            <a:solidFill>
              <a:schemeClr val="accent3"/>
            </a:solidFill>
            <a:tailEnd type="triangle"/>
          </a:ln>
        </p:spPr>
        <p:style>
          <a:lnRef idx="1">
            <a:schemeClr val="accent4"/>
          </a:lnRef>
          <a:fillRef idx="0">
            <a:schemeClr val="accent4"/>
          </a:fillRef>
          <a:effectRef idx="0">
            <a:schemeClr val="accent4"/>
          </a:effectRef>
          <a:fontRef idx="minor">
            <a:schemeClr val="tx1"/>
          </a:fontRef>
        </p:style>
      </p:cxnSp>
      <p:sp>
        <p:nvSpPr>
          <p:cNvPr id="5" name="TextBox 4"/>
          <p:cNvSpPr txBox="1"/>
          <p:nvPr/>
        </p:nvSpPr>
        <p:spPr>
          <a:xfrm>
            <a:off x="10628852" y="6550223"/>
            <a:ext cx="156314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05FBB-89F4-4632-BA24-0505E72AE67A}" type="datetime1">
              <a:rPr kumimoji="0" lang="en-US" sz="1400" b="0" i="0" u="none" strike="noStrike" kern="1200" cap="none" spc="0" normalizeH="0" baseline="0" noProof="0" smtClean="0">
                <a:ln>
                  <a:noFill/>
                </a:ln>
                <a:solidFill>
                  <a:srgbClr val="40403D"/>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5/11/2020</a:t>
            </a:fld>
            <a:r>
              <a:rPr kumimoji="0" lang="en-US" sz="1400" b="0" i="0" u="none" strike="noStrike" kern="1200" cap="none" spc="0" normalizeH="0" baseline="0" noProof="0" dirty="0">
                <a:ln>
                  <a:noFill/>
                </a:ln>
                <a:solidFill>
                  <a:srgbClr val="40403D"/>
                </a:solidFill>
                <a:effectLst/>
                <a:uLnTx/>
                <a:uFillTx/>
                <a:latin typeface="Segoe UI"/>
                <a:ea typeface="+mn-ea"/>
                <a:cs typeface="+mn-cs"/>
              </a:rPr>
              <a:t>  |  </a:t>
            </a:r>
            <a:fld id="{F1B50846-C5CC-4F37-A96F-6F914AFF4F68}" type="slidenum">
              <a:rPr kumimoji="0" lang="en-US" sz="1400" b="0" i="0" u="none" strike="noStrike" kern="1200" cap="none" spc="0" normalizeH="0" baseline="0" noProof="0" smtClean="0">
                <a:ln>
                  <a:noFill/>
                </a:ln>
                <a:solidFill>
                  <a:srgbClr val="40403D"/>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276849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D086-FE5A-4F51-A767-1748FD8C50FA}"/>
              </a:ext>
            </a:extLst>
          </p:cNvPr>
          <p:cNvSpPr>
            <a:spLocks noGrp="1"/>
          </p:cNvSpPr>
          <p:nvPr>
            <p:ph type="title"/>
          </p:nvPr>
        </p:nvSpPr>
        <p:spPr>
          <a:xfrm>
            <a:off x="838200" y="365125"/>
            <a:ext cx="10515600" cy="1325563"/>
          </a:xfrm>
        </p:spPr>
        <p:txBody>
          <a:bodyPr anchor="ctr">
            <a:normAutofit/>
          </a:bodyPr>
          <a:lstStyle/>
          <a:p>
            <a:r>
              <a:rPr lang="en-US" dirty="0"/>
              <a:t>Goals of Partnering:</a:t>
            </a:r>
          </a:p>
        </p:txBody>
      </p:sp>
      <p:graphicFrame>
        <p:nvGraphicFramePr>
          <p:cNvPr id="5" name="Content Placeholder 2">
            <a:extLst>
              <a:ext uri="{FF2B5EF4-FFF2-40B4-BE49-F238E27FC236}">
                <a16:creationId xmlns:a16="http://schemas.microsoft.com/office/drawing/2014/main" id="{218E47D2-6293-4028-9514-7C0584A9EBB9}"/>
              </a:ext>
            </a:extLst>
          </p:cNvPr>
          <p:cNvGraphicFramePr>
            <a:graphicFrameLocks noGrp="1"/>
          </p:cNvGraphicFramePr>
          <p:nvPr>
            <p:ph idx="1"/>
          </p:nvPr>
        </p:nvGraphicFramePr>
        <p:xfrm>
          <a:off x="838200" y="1167618"/>
          <a:ext cx="10515600" cy="491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27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AF7A-9001-45B5-8E38-F00BCA5A9981}"/>
              </a:ext>
            </a:extLst>
          </p:cNvPr>
          <p:cNvSpPr>
            <a:spLocks noGrp="1"/>
          </p:cNvSpPr>
          <p:nvPr>
            <p:ph type="title"/>
          </p:nvPr>
        </p:nvSpPr>
        <p:spPr>
          <a:xfrm>
            <a:off x="838200" y="365125"/>
            <a:ext cx="10515600" cy="1325563"/>
          </a:xfrm>
        </p:spPr>
        <p:txBody>
          <a:bodyPr anchor="ctr">
            <a:normAutofit/>
          </a:bodyPr>
          <a:lstStyle/>
          <a:p>
            <a:r>
              <a:rPr lang="en-US" dirty="0"/>
              <a:t>Leveraging Local Partnerships</a:t>
            </a:r>
          </a:p>
        </p:txBody>
      </p:sp>
      <p:graphicFrame>
        <p:nvGraphicFramePr>
          <p:cNvPr id="6" name="Content Placeholder 2">
            <a:extLst>
              <a:ext uri="{FF2B5EF4-FFF2-40B4-BE49-F238E27FC236}">
                <a16:creationId xmlns:a16="http://schemas.microsoft.com/office/drawing/2014/main" id="{50429A06-5807-425A-89A7-25B4BEED6EF8}"/>
              </a:ext>
            </a:extLst>
          </p:cNvPr>
          <p:cNvGraphicFramePr>
            <a:graphicFrameLocks noGrp="1"/>
          </p:cNvGraphicFramePr>
          <p:nvPr>
            <p:ph sz="half" idx="1"/>
          </p:nvPr>
        </p:nvGraphicFramePr>
        <p:xfrm>
          <a:off x="838200" y="1533378"/>
          <a:ext cx="10753578" cy="460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06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09E-9893-4794-A158-3F6E8299BE2C}"/>
              </a:ext>
            </a:extLst>
          </p:cNvPr>
          <p:cNvSpPr>
            <a:spLocks noGrp="1"/>
          </p:cNvSpPr>
          <p:nvPr>
            <p:ph type="title"/>
          </p:nvPr>
        </p:nvSpPr>
        <p:spPr>
          <a:xfrm>
            <a:off x="838200" y="365125"/>
            <a:ext cx="10515600" cy="1325563"/>
          </a:xfrm>
        </p:spPr>
        <p:txBody>
          <a:bodyPr anchor="ctr">
            <a:normAutofit/>
          </a:bodyPr>
          <a:lstStyle/>
          <a:p>
            <a:r>
              <a:rPr lang="en-US" dirty="0"/>
              <a:t>Clarifying Dual Credit Pathways</a:t>
            </a:r>
          </a:p>
        </p:txBody>
      </p:sp>
      <p:grpSp>
        <p:nvGrpSpPr>
          <p:cNvPr id="6" name="Group 5">
            <a:extLst>
              <a:ext uri="{FF2B5EF4-FFF2-40B4-BE49-F238E27FC236}">
                <a16:creationId xmlns:a16="http://schemas.microsoft.com/office/drawing/2014/main" id="{7FEF729C-A21C-472B-B4D9-301C6AADEB55}"/>
              </a:ext>
            </a:extLst>
          </p:cNvPr>
          <p:cNvGrpSpPr/>
          <p:nvPr/>
        </p:nvGrpSpPr>
        <p:grpSpPr>
          <a:xfrm>
            <a:off x="990704" y="1690688"/>
            <a:ext cx="10210591" cy="4802187"/>
            <a:chOff x="1981409" y="1690688"/>
            <a:chExt cx="8197932" cy="4085466"/>
          </a:xfrm>
        </p:grpSpPr>
        <p:grpSp>
          <p:nvGrpSpPr>
            <p:cNvPr id="11" name="Group 10">
              <a:extLst>
                <a:ext uri="{FF2B5EF4-FFF2-40B4-BE49-F238E27FC236}">
                  <a16:creationId xmlns:a16="http://schemas.microsoft.com/office/drawing/2014/main" id="{881431A6-FEB7-496B-9CE0-2E77ED48EF69}"/>
                </a:ext>
              </a:extLst>
            </p:cNvPr>
            <p:cNvGrpSpPr/>
            <p:nvPr/>
          </p:nvGrpSpPr>
          <p:grpSpPr>
            <a:xfrm>
              <a:off x="5015152" y="3719934"/>
              <a:ext cx="2161696" cy="2056220"/>
              <a:chOff x="3354595" y="2258660"/>
              <a:chExt cx="2161696" cy="2056220"/>
            </a:xfrm>
          </p:grpSpPr>
          <p:sp>
            <p:nvSpPr>
              <p:cNvPr id="26" name="Oval 25">
                <a:extLst>
                  <a:ext uri="{FF2B5EF4-FFF2-40B4-BE49-F238E27FC236}">
                    <a16:creationId xmlns:a16="http://schemas.microsoft.com/office/drawing/2014/main" id="{97F543DD-DB48-49EB-B4D7-CC579E877D0B}"/>
                  </a:ext>
                </a:extLst>
              </p:cNvPr>
              <p:cNvSpPr/>
              <p:nvPr/>
            </p:nvSpPr>
            <p:spPr>
              <a:xfrm>
                <a:off x="3354595" y="2258660"/>
                <a:ext cx="2161696" cy="2056220"/>
              </a:xfrm>
              <a:prstGeom prst="ellipse">
                <a:avLst/>
              </a:prstGeom>
              <a:solidFill>
                <a:srgbClr val="FBC639"/>
              </a:solidFill>
              <a:ln>
                <a:solidFill>
                  <a:srgbClr val="FBC639"/>
                </a:solidFill>
              </a:ln>
            </p:spPr>
            <p:style>
              <a:lnRef idx="2">
                <a:schemeClr val="accent4"/>
              </a:lnRef>
              <a:fillRef idx="1">
                <a:schemeClr val="lt1"/>
              </a:fillRef>
              <a:effectRef idx="0">
                <a:schemeClr val="accent4"/>
              </a:effectRef>
              <a:fontRef idx="minor">
                <a:schemeClr val="dk1"/>
              </a:fontRef>
            </p:style>
          </p:sp>
          <p:sp>
            <p:nvSpPr>
              <p:cNvPr id="27" name="Oval 4">
                <a:extLst>
                  <a:ext uri="{FF2B5EF4-FFF2-40B4-BE49-F238E27FC236}">
                    <a16:creationId xmlns:a16="http://schemas.microsoft.com/office/drawing/2014/main" id="{AFF6B639-7E70-49DC-9E85-E71566C5CECE}"/>
                  </a:ext>
                </a:extLst>
              </p:cNvPr>
              <p:cNvSpPr txBox="1"/>
              <p:nvPr/>
            </p:nvSpPr>
            <p:spPr>
              <a:xfrm>
                <a:off x="3548216" y="2382310"/>
                <a:ext cx="1854540" cy="177964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800100">
                  <a:lnSpc>
                    <a:spcPct val="100000"/>
                  </a:lnSpc>
                  <a:spcBef>
                    <a:spcPct val="0"/>
                  </a:spcBef>
                  <a:spcAft>
                    <a:spcPts val="0"/>
                  </a:spcAft>
                  <a:buNone/>
                </a:pPr>
                <a:r>
                  <a:rPr lang="en-US" sz="2400" b="1" kern="1200" dirty="0">
                    <a:solidFill>
                      <a:schemeClr val="tx1"/>
                    </a:solidFill>
                  </a:rPr>
                  <a:t>H.S. Diploma + </a:t>
                </a:r>
              </a:p>
              <a:p>
                <a:pPr marL="0" lvl="0" indent="0" algn="ctr" defTabSz="800100">
                  <a:lnSpc>
                    <a:spcPct val="100000"/>
                  </a:lnSpc>
                  <a:spcBef>
                    <a:spcPct val="0"/>
                  </a:spcBef>
                  <a:spcAft>
                    <a:spcPts val="0"/>
                  </a:spcAft>
                  <a:buNone/>
                </a:pPr>
                <a:r>
                  <a:rPr lang="en-US" sz="2400" b="1" kern="1200" dirty="0">
                    <a:solidFill>
                      <a:schemeClr val="tx1"/>
                    </a:solidFill>
                  </a:rPr>
                  <a:t>College Credit</a:t>
                </a:r>
              </a:p>
            </p:txBody>
          </p:sp>
        </p:grpSp>
        <p:sp>
          <p:nvSpPr>
            <p:cNvPr id="12" name="Arrow: Left 11">
              <a:extLst>
                <a:ext uri="{FF2B5EF4-FFF2-40B4-BE49-F238E27FC236}">
                  <a16:creationId xmlns:a16="http://schemas.microsoft.com/office/drawing/2014/main" id="{3D236AA6-B59E-4A18-A1BB-C79CF3F20A16}"/>
                </a:ext>
              </a:extLst>
            </p:cNvPr>
            <p:cNvSpPr/>
            <p:nvPr/>
          </p:nvSpPr>
          <p:spPr>
            <a:xfrm rot="11957016">
              <a:off x="3211144" y="3987491"/>
              <a:ext cx="1801241" cy="562823"/>
            </a:xfrm>
            <a:prstGeom prst="leftArrow">
              <a:avLst>
                <a:gd name="adj1" fmla="val 60000"/>
                <a:gd name="adj2" fmla="val 50000"/>
              </a:avLst>
            </a:prstGeom>
            <a:solidFill>
              <a:srgbClr val="C00000">
                <a:alpha val="21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3" name="Group 12">
              <a:extLst>
                <a:ext uri="{FF2B5EF4-FFF2-40B4-BE49-F238E27FC236}">
                  <a16:creationId xmlns:a16="http://schemas.microsoft.com/office/drawing/2014/main" id="{93B24DBD-FB58-4E8D-9C34-E23314A58075}"/>
                </a:ext>
              </a:extLst>
            </p:cNvPr>
            <p:cNvGrpSpPr/>
            <p:nvPr/>
          </p:nvGrpSpPr>
          <p:grpSpPr>
            <a:xfrm>
              <a:off x="1981409" y="3013230"/>
              <a:ext cx="2602101" cy="1500862"/>
              <a:chOff x="320852" y="1551956"/>
              <a:chExt cx="2602101" cy="1500862"/>
            </a:xfrm>
          </p:grpSpPr>
          <p:sp>
            <p:nvSpPr>
              <p:cNvPr id="24" name="Rectangle: Rounded Corners 23">
                <a:extLst>
                  <a:ext uri="{FF2B5EF4-FFF2-40B4-BE49-F238E27FC236}">
                    <a16:creationId xmlns:a16="http://schemas.microsoft.com/office/drawing/2014/main" id="{760E4314-954A-488D-BABE-C8E99D93FA5F}"/>
                  </a:ext>
                </a:extLst>
              </p:cNvPr>
              <p:cNvSpPr/>
              <p:nvPr/>
            </p:nvSpPr>
            <p:spPr>
              <a:xfrm>
                <a:off x="320852" y="1551956"/>
                <a:ext cx="2602101" cy="1500862"/>
              </a:xfrm>
              <a:prstGeom prst="roundRect">
                <a:avLst>
                  <a:gd name="adj" fmla="val 10000"/>
                </a:avLst>
              </a:prstGeom>
              <a:solidFill>
                <a:srgbClr val="A100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Rounded Corners 7">
                <a:extLst>
                  <a:ext uri="{FF2B5EF4-FFF2-40B4-BE49-F238E27FC236}">
                    <a16:creationId xmlns:a16="http://schemas.microsoft.com/office/drawing/2014/main" id="{B7643AA5-C707-4A13-B4BE-DDF323ED7A16}"/>
                  </a:ext>
                </a:extLst>
              </p:cNvPr>
              <p:cNvSpPr txBox="1"/>
              <p:nvPr/>
            </p:nvSpPr>
            <p:spPr>
              <a:xfrm>
                <a:off x="364811" y="1595915"/>
                <a:ext cx="2514183" cy="141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ts val="1200"/>
                  </a:spcAft>
                  <a:buNone/>
                </a:pPr>
                <a:r>
                  <a:rPr lang="en-US" sz="2400" b="1" kern="1200" dirty="0"/>
                  <a:t>In the High School:</a:t>
                </a:r>
              </a:p>
              <a:p>
                <a:pPr marL="0" lvl="0" indent="0" algn="ctr" defTabSz="889000">
                  <a:lnSpc>
                    <a:spcPct val="90000"/>
                  </a:lnSpc>
                  <a:spcBef>
                    <a:spcPct val="0"/>
                  </a:spcBef>
                  <a:spcAft>
                    <a:spcPct val="35000"/>
                  </a:spcAft>
                  <a:buFont typeface="Arial" panose="020B0604020202020204" pitchFamily="34" charset="0"/>
                  <a:buNone/>
                </a:pPr>
                <a:r>
                  <a:rPr lang="en-US" sz="2000" kern="1200" dirty="0"/>
                  <a:t>CTE Dual Credit</a:t>
                </a:r>
              </a:p>
              <a:p>
                <a:pPr marL="0" lvl="0" indent="0" algn="ctr" defTabSz="889000">
                  <a:lnSpc>
                    <a:spcPct val="90000"/>
                  </a:lnSpc>
                  <a:spcBef>
                    <a:spcPct val="0"/>
                  </a:spcBef>
                  <a:spcAft>
                    <a:spcPct val="35000"/>
                  </a:spcAft>
                  <a:buFont typeface="Arial" panose="020B0604020202020204" pitchFamily="34" charset="0"/>
                  <a:buNone/>
                </a:pPr>
                <a:r>
                  <a:rPr lang="en-US" sz="2000" kern="1200" dirty="0"/>
                  <a:t>College in the High School</a:t>
                </a:r>
              </a:p>
            </p:txBody>
          </p:sp>
        </p:grpSp>
        <p:sp>
          <p:nvSpPr>
            <p:cNvPr id="14" name="Arrow: Left 13">
              <a:extLst>
                <a:ext uri="{FF2B5EF4-FFF2-40B4-BE49-F238E27FC236}">
                  <a16:creationId xmlns:a16="http://schemas.microsoft.com/office/drawing/2014/main" id="{3517BDB5-4949-4D9E-A0A7-1FD4168C35CC}"/>
                </a:ext>
              </a:extLst>
            </p:cNvPr>
            <p:cNvSpPr/>
            <p:nvPr/>
          </p:nvSpPr>
          <p:spPr>
            <a:xfrm rot="16247268">
              <a:off x="5462692" y="2742152"/>
              <a:ext cx="1272628" cy="562823"/>
            </a:xfrm>
            <a:prstGeom prst="leftArrow">
              <a:avLst>
                <a:gd name="adj1" fmla="val 60000"/>
                <a:gd name="adj2" fmla="val 50000"/>
              </a:avLst>
            </a:prstGeom>
            <a:solidFill>
              <a:srgbClr val="0070C0">
                <a:alpha val="21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6" name="Group 15">
              <a:extLst>
                <a:ext uri="{FF2B5EF4-FFF2-40B4-BE49-F238E27FC236}">
                  <a16:creationId xmlns:a16="http://schemas.microsoft.com/office/drawing/2014/main" id="{B1517541-EC39-463A-9940-19DE29D63524}"/>
                </a:ext>
              </a:extLst>
            </p:cNvPr>
            <p:cNvGrpSpPr/>
            <p:nvPr/>
          </p:nvGrpSpPr>
          <p:grpSpPr>
            <a:xfrm>
              <a:off x="4604657" y="1690688"/>
              <a:ext cx="3047988" cy="1365529"/>
              <a:chOff x="2944100" y="229414"/>
              <a:chExt cx="3047988" cy="1365529"/>
            </a:xfrm>
          </p:grpSpPr>
          <p:sp>
            <p:nvSpPr>
              <p:cNvPr id="22" name="Rectangle: Rounded Corners 21">
                <a:extLst>
                  <a:ext uri="{FF2B5EF4-FFF2-40B4-BE49-F238E27FC236}">
                    <a16:creationId xmlns:a16="http://schemas.microsoft.com/office/drawing/2014/main" id="{0915AC2F-7AC3-4BDC-9BB9-D1A73ABB1D74}"/>
                  </a:ext>
                </a:extLst>
              </p:cNvPr>
              <p:cNvSpPr/>
              <p:nvPr/>
            </p:nvSpPr>
            <p:spPr>
              <a:xfrm>
                <a:off x="2944100" y="229414"/>
                <a:ext cx="3047988" cy="136552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10">
                <a:extLst>
                  <a:ext uri="{FF2B5EF4-FFF2-40B4-BE49-F238E27FC236}">
                    <a16:creationId xmlns:a16="http://schemas.microsoft.com/office/drawing/2014/main" id="{70CAE710-F053-46EC-84A8-B0DD0C1A709E}"/>
                  </a:ext>
                </a:extLst>
              </p:cNvPr>
              <p:cNvSpPr txBox="1"/>
              <p:nvPr/>
            </p:nvSpPr>
            <p:spPr>
              <a:xfrm>
                <a:off x="2984095" y="269409"/>
                <a:ext cx="2967998" cy="1285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ts val="1200"/>
                  </a:spcAft>
                  <a:buNone/>
                </a:pPr>
                <a:r>
                  <a:rPr lang="en-US" sz="2400" b="1" kern="1200" dirty="0"/>
                  <a:t>In the Skill Centers:</a:t>
                </a:r>
              </a:p>
              <a:p>
                <a:pPr marL="0" lvl="0" indent="0" algn="ctr" defTabSz="889000">
                  <a:lnSpc>
                    <a:spcPct val="90000"/>
                  </a:lnSpc>
                  <a:spcBef>
                    <a:spcPct val="0"/>
                  </a:spcBef>
                  <a:spcAft>
                    <a:spcPct val="35000"/>
                  </a:spcAft>
                  <a:buNone/>
                </a:pPr>
                <a:r>
                  <a:rPr lang="en-US" sz="2000" kern="1200" dirty="0"/>
                  <a:t>CTE Dual Credit</a:t>
                </a:r>
              </a:p>
            </p:txBody>
          </p:sp>
        </p:grpSp>
        <p:sp>
          <p:nvSpPr>
            <p:cNvPr id="18" name="Arrow: Left 17">
              <a:extLst>
                <a:ext uri="{FF2B5EF4-FFF2-40B4-BE49-F238E27FC236}">
                  <a16:creationId xmlns:a16="http://schemas.microsoft.com/office/drawing/2014/main" id="{ADF3DAE9-4BA8-4F21-BB3C-39E933A23C15}"/>
                </a:ext>
              </a:extLst>
            </p:cNvPr>
            <p:cNvSpPr/>
            <p:nvPr/>
          </p:nvSpPr>
          <p:spPr>
            <a:xfrm rot="20476320">
              <a:off x="7173604" y="4039760"/>
              <a:ext cx="1778145" cy="562823"/>
            </a:xfrm>
            <a:prstGeom prst="leftArrow">
              <a:avLst>
                <a:gd name="adj1" fmla="val 60000"/>
                <a:gd name="adj2" fmla="val 50000"/>
              </a:avLst>
            </a:prstGeom>
            <a:solidFill>
              <a:schemeClr val="tx2">
                <a:lumMod val="25000"/>
                <a:alpha val="21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74C13370-3532-405C-BABD-54155BA1AD28}"/>
                </a:ext>
              </a:extLst>
            </p:cNvPr>
            <p:cNvGrpSpPr/>
            <p:nvPr/>
          </p:nvGrpSpPr>
          <p:grpSpPr>
            <a:xfrm>
              <a:off x="7612904" y="3053529"/>
              <a:ext cx="2566437" cy="1490401"/>
              <a:chOff x="5952347" y="1592255"/>
              <a:chExt cx="2566437" cy="1490401"/>
            </a:xfrm>
          </p:grpSpPr>
          <p:sp>
            <p:nvSpPr>
              <p:cNvPr id="20" name="Rectangle: Rounded Corners 19">
                <a:extLst>
                  <a:ext uri="{FF2B5EF4-FFF2-40B4-BE49-F238E27FC236}">
                    <a16:creationId xmlns:a16="http://schemas.microsoft.com/office/drawing/2014/main" id="{48C0B131-2FAC-4C19-9F71-D3EE71F60BE6}"/>
                  </a:ext>
                </a:extLst>
              </p:cNvPr>
              <p:cNvSpPr/>
              <p:nvPr/>
            </p:nvSpPr>
            <p:spPr>
              <a:xfrm>
                <a:off x="5952347" y="1592255"/>
                <a:ext cx="2566437" cy="1490401"/>
              </a:xfrm>
              <a:prstGeom prst="roundRect">
                <a:avLst>
                  <a:gd name="adj" fmla="val 10000"/>
                </a:avLst>
              </a:prstGeom>
              <a:solidFill>
                <a:schemeClr val="tx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Rounded Corners 13">
                <a:extLst>
                  <a:ext uri="{FF2B5EF4-FFF2-40B4-BE49-F238E27FC236}">
                    <a16:creationId xmlns:a16="http://schemas.microsoft.com/office/drawing/2014/main" id="{6163DEC7-7D95-4FB0-AAC6-206917F9E3F5}"/>
                  </a:ext>
                </a:extLst>
              </p:cNvPr>
              <p:cNvSpPr txBox="1"/>
              <p:nvPr/>
            </p:nvSpPr>
            <p:spPr>
              <a:xfrm>
                <a:off x="5995999" y="1635907"/>
                <a:ext cx="2479133" cy="1403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ts val="1200"/>
                  </a:spcAft>
                  <a:buNone/>
                </a:pPr>
                <a:r>
                  <a:rPr lang="en-US" sz="2400" b="1" kern="1200" dirty="0"/>
                  <a:t>At the college:</a:t>
                </a:r>
              </a:p>
              <a:p>
                <a:pPr marL="0" lvl="0" indent="0" algn="ctr" defTabSz="889000">
                  <a:lnSpc>
                    <a:spcPct val="90000"/>
                  </a:lnSpc>
                  <a:spcBef>
                    <a:spcPct val="0"/>
                  </a:spcBef>
                  <a:spcAft>
                    <a:spcPct val="35000"/>
                  </a:spcAft>
                  <a:buNone/>
                </a:pPr>
                <a:r>
                  <a:rPr lang="en-US" sz="2000" kern="1200" dirty="0"/>
                  <a:t>Running Start</a:t>
                </a:r>
              </a:p>
              <a:p>
                <a:pPr marL="0" lvl="0" indent="0" algn="ctr" defTabSz="889000">
                  <a:lnSpc>
                    <a:spcPct val="90000"/>
                  </a:lnSpc>
                  <a:spcBef>
                    <a:spcPct val="0"/>
                  </a:spcBef>
                  <a:spcAft>
                    <a:spcPct val="35000"/>
                  </a:spcAft>
                  <a:buNone/>
                </a:pPr>
                <a:r>
                  <a:rPr lang="en-US" sz="2000" kern="1200" dirty="0"/>
                  <a:t>Running Start for Careers</a:t>
                </a:r>
              </a:p>
              <a:p>
                <a:pPr marL="0" lvl="0" indent="0" algn="ctr" defTabSz="889000">
                  <a:lnSpc>
                    <a:spcPct val="90000"/>
                  </a:lnSpc>
                  <a:spcBef>
                    <a:spcPct val="0"/>
                  </a:spcBef>
                  <a:spcAft>
                    <a:spcPct val="35000"/>
                  </a:spcAft>
                  <a:buNone/>
                </a:pPr>
                <a:r>
                  <a:rPr lang="en-US" sz="2000" kern="1200" dirty="0"/>
                  <a:t>Gateway to College</a:t>
                </a:r>
              </a:p>
            </p:txBody>
          </p:sp>
        </p:grpSp>
      </p:grpSp>
    </p:spTree>
    <p:extLst>
      <p:ext uri="{BB962C8B-B14F-4D97-AF65-F5344CB8AC3E}">
        <p14:creationId xmlns:p14="http://schemas.microsoft.com/office/powerpoint/2010/main" val="69504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93642782"/>
              </p:ext>
            </p:extLst>
          </p:nvPr>
        </p:nvGraphicFramePr>
        <p:xfrm>
          <a:off x="773723" y="1441938"/>
          <a:ext cx="10717823" cy="541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fontScale="90000"/>
          </a:bodyPr>
          <a:lstStyle/>
          <a:p>
            <a:r>
              <a:rPr lang="en-US" dirty="0"/>
              <a:t>Breakout Room Participation (15min)</a:t>
            </a:r>
            <a:br>
              <a:rPr lang="en-US" dirty="0"/>
            </a:br>
            <a:r>
              <a:rPr lang="en-US" sz="3600" dirty="0"/>
              <a:t>Make sure to note which breakout room you are in!!</a:t>
            </a:r>
          </a:p>
        </p:txBody>
      </p:sp>
      <p:sp>
        <p:nvSpPr>
          <p:cNvPr id="6" name="TextBox 5"/>
          <p:cNvSpPr txBox="1"/>
          <p:nvPr/>
        </p:nvSpPr>
        <p:spPr>
          <a:xfrm>
            <a:off x="958361" y="5838093"/>
            <a:ext cx="1907931" cy="830997"/>
          </a:xfrm>
          <a:prstGeom prst="rect">
            <a:avLst/>
          </a:prstGeom>
          <a:noFill/>
        </p:spPr>
        <p:txBody>
          <a:bodyPr wrap="square" rtlCol="0">
            <a:spAutoFit/>
          </a:bodyPr>
          <a:lstStyle/>
          <a:p>
            <a:pPr algn="ctr"/>
            <a:r>
              <a:rPr lang="en-US" sz="2400" i="1" dirty="0">
                <a:latin typeface="Segoe UI" panose="020B0502040204020203" pitchFamily="34" charset="0"/>
                <a:cs typeface="Segoe UI" panose="020B0502040204020203" pitchFamily="34" charset="0"/>
              </a:rPr>
              <a:t>What do I think?</a:t>
            </a:r>
          </a:p>
        </p:txBody>
      </p:sp>
      <p:sp>
        <p:nvSpPr>
          <p:cNvPr id="8" name="TextBox 7"/>
          <p:cNvSpPr txBox="1"/>
          <p:nvPr/>
        </p:nvSpPr>
        <p:spPr>
          <a:xfrm>
            <a:off x="3906715" y="5779478"/>
            <a:ext cx="1907931" cy="830997"/>
          </a:xfrm>
          <a:prstGeom prst="rect">
            <a:avLst/>
          </a:prstGeom>
          <a:noFill/>
        </p:spPr>
        <p:txBody>
          <a:bodyPr wrap="square" rtlCol="0">
            <a:spAutoFit/>
          </a:bodyPr>
          <a:lstStyle/>
          <a:p>
            <a:pPr algn="ctr"/>
            <a:r>
              <a:rPr lang="en-US" sz="2400" i="1" dirty="0">
                <a:latin typeface="Segoe UI" panose="020B0502040204020203" pitchFamily="34" charset="0"/>
                <a:cs typeface="Segoe UI" panose="020B0502040204020203" pitchFamily="34" charset="0"/>
              </a:rPr>
              <a:t>What do we think?</a:t>
            </a:r>
          </a:p>
        </p:txBody>
      </p:sp>
      <p:sp>
        <p:nvSpPr>
          <p:cNvPr id="9" name="TextBox 8"/>
          <p:cNvSpPr txBox="1"/>
          <p:nvPr/>
        </p:nvSpPr>
        <p:spPr>
          <a:xfrm>
            <a:off x="6901962" y="5788270"/>
            <a:ext cx="1776046" cy="830997"/>
          </a:xfrm>
          <a:prstGeom prst="rect">
            <a:avLst/>
          </a:prstGeom>
          <a:noFill/>
        </p:spPr>
        <p:txBody>
          <a:bodyPr wrap="square" rtlCol="0">
            <a:spAutoFit/>
          </a:bodyPr>
          <a:lstStyle/>
          <a:p>
            <a:pPr algn="ctr"/>
            <a:r>
              <a:rPr lang="en-US" sz="2400" i="1" dirty="0">
                <a:latin typeface="Segoe UI" panose="020B0502040204020203" pitchFamily="34" charset="0"/>
                <a:cs typeface="Segoe UI" panose="020B0502040204020203" pitchFamily="34" charset="0"/>
              </a:rPr>
              <a:t>What stands out?</a:t>
            </a:r>
          </a:p>
        </p:txBody>
      </p:sp>
      <p:sp>
        <p:nvSpPr>
          <p:cNvPr id="10" name="TextBox 9"/>
          <p:cNvSpPr txBox="1"/>
          <p:nvPr/>
        </p:nvSpPr>
        <p:spPr>
          <a:xfrm>
            <a:off x="9337430" y="5782409"/>
            <a:ext cx="2614246" cy="830997"/>
          </a:xfrm>
          <a:prstGeom prst="rect">
            <a:avLst/>
          </a:prstGeom>
          <a:noFill/>
        </p:spPr>
        <p:txBody>
          <a:bodyPr wrap="square" rtlCol="0">
            <a:spAutoFit/>
          </a:bodyPr>
          <a:lstStyle/>
          <a:p>
            <a:pPr algn="ctr"/>
            <a:r>
              <a:rPr lang="en-US" sz="2400" i="1" dirty="0">
                <a:latin typeface="Segoe UI" panose="020B0502040204020203" pitchFamily="34" charset="0"/>
                <a:cs typeface="Segoe UI" panose="020B0502040204020203" pitchFamily="34" charset="0"/>
              </a:rPr>
              <a:t>What do we want people to know?</a:t>
            </a:r>
          </a:p>
        </p:txBody>
      </p:sp>
    </p:spTree>
    <p:extLst>
      <p:ext uri="{BB962C8B-B14F-4D97-AF65-F5344CB8AC3E}">
        <p14:creationId xmlns:p14="http://schemas.microsoft.com/office/powerpoint/2010/main" val="186586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117" y="586802"/>
            <a:ext cx="10961356" cy="899098"/>
          </a:xfrm>
        </p:spPr>
        <p:txBody>
          <a:bodyPr>
            <a:normAutofit/>
          </a:bodyPr>
          <a:lstStyle/>
          <a:p>
            <a:pPr marL="0" indent="0">
              <a:buNone/>
            </a:pPr>
            <a:r>
              <a:rPr lang="en-US" sz="4400" b="1" dirty="0"/>
              <a:t>Discussion Questions</a:t>
            </a:r>
          </a:p>
        </p:txBody>
      </p:sp>
      <p:graphicFrame>
        <p:nvGraphicFramePr>
          <p:cNvPr id="10" name="Diagram 9"/>
          <p:cNvGraphicFramePr/>
          <p:nvPr>
            <p:extLst>
              <p:ext uri="{D42A27DB-BD31-4B8C-83A1-F6EECF244321}">
                <p14:modId xmlns:p14="http://schemas.microsoft.com/office/powerpoint/2010/main" val="629887555"/>
              </p:ext>
            </p:extLst>
          </p:nvPr>
        </p:nvGraphicFramePr>
        <p:xfrm>
          <a:off x="4079631" y="1608992"/>
          <a:ext cx="7825152" cy="4149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278894" y="2004646"/>
            <a:ext cx="3589721" cy="3179414"/>
            <a:chOff x="3165" y="2329602"/>
            <a:chExt cx="3176011" cy="3176011"/>
          </a:xfrm>
        </p:grpSpPr>
        <p:sp>
          <p:nvSpPr>
            <p:cNvPr id="12" name="Rectangular Callout 11"/>
            <p:cNvSpPr/>
            <p:nvPr/>
          </p:nvSpPr>
          <p:spPr>
            <a:xfrm>
              <a:off x="3165" y="2329602"/>
              <a:ext cx="3176011" cy="3176011"/>
            </a:xfrm>
            <a:prstGeom prst="wedgeRectCallout">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Rectangular Callout 4"/>
            <p:cNvSpPr txBox="1"/>
            <p:nvPr/>
          </p:nvSpPr>
          <p:spPr>
            <a:xfrm>
              <a:off x="3165" y="2329602"/>
              <a:ext cx="3176011" cy="317601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4786" tIns="36830" rIns="174786" bIns="36830" numCol="1" spcCol="1270" anchor="ctr" anchorCtr="0">
              <a:noAutofit/>
            </a:bodyPr>
            <a:lstStyle/>
            <a:p>
              <a:pPr algn="ctr"/>
              <a:r>
                <a:rPr lang="en-US" sz="2800" dirty="0"/>
                <a:t>How are you leveraging partnerships to expand equitable use of dual credit?</a:t>
              </a:r>
            </a:p>
          </p:txBody>
        </p:sp>
      </p:grpSp>
    </p:spTree>
    <p:extLst>
      <p:ext uri="{BB962C8B-B14F-4D97-AF65-F5344CB8AC3E}">
        <p14:creationId xmlns:p14="http://schemas.microsoft.com/office/powerpoint/2010/main" val="377827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2747-D8E8-45D6-A548-AB110A4F87E0}"/>
              </a:ext>
            </a:extLst>
          </p:cNvPr>
          <p:cNvSpPr>
            <a:spLocks noGrp="1"/>
          </p:cNvSpPr>
          <p:nvPr>
            <p:ph type="title"/>
          </p:nvPr>
        </p:nvSpPr>
        <p:spPr>
          <a:xfrm>
            <a:off x="882162" y="0"/>
            <a:ext cx="10515600" cy="1325563"/>
          </a:xfrm>
        </p:spPr>
        <p:txBody>
          <a:bodyPr/>
          <a:lstStyle/>
          <a:p>
            <a:pPr algn="ctr"/>
            <a:r>
              <a:rPr lang="en-US" dirty="0"/>
              <a:t>GATE Equity Webinars</a:t>
            </a:r>
          </a:p>
        </p:txBody>
      </p:sp>
      <p:sp>
        <p:nvSpPr>
          <p:cNvPr id="5" name="TextBox 4"/>
          <p:cNvSpPr txBox="1"/>
          <p:nvPr/>
        </p:nvSpPr>
        <p:spPr>
          <a:xfrm>
            <a:off x="2892670" y="5477607"/>
            <a:ext cx="6427177"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hlinkClick r:id="rId2"/>
              </a:rPr>
              <a:t>Register on the GATE Equity Webinar page</a:t>
            </a:r>
            <a:endParaRPr lang="en-US" sz="2400" dirty="0">
              <a:latin typeface="Segoe UI" panose="020B0502040204020203" pitchFamily="34" charset="0"/>
              <a:cs typeface="Segoe UI" panose="020B0502040204020203"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4B3B395E-F7A1-4383-B739-5F89F2D69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308" y="968371"/>
            <a:ext cx="9018473" cy="4509236"/>
          </a:xfrm>
          <a:prstGeom prst="rect">
            <a:avLst/>
          </a:prstGeom>
        </p:spPr>
      </p:pic>
    </p:spTree>
    <p:extLst>
      <p:ext uri="{BB962C8B-B14F-4D97-AF65-F5344CB8AC3E}">
        <p14:creationId xmlns:p14="http://schemas.microsoft.com/office/powerpoint/2010/main" val="115942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385332-2496-458D-8F33-8CA9EB0C68E8}"/>
              </a:ext>
            </a:extLst>
          </p:cNvPr>
          <p:cNvSpPr/>
          <p:nvPr/>
        </p:nvSpPr>
        <p:spPr>
          <a:xfrm>
            <a:off x="812625" y="3127815"/>
            <a:ext cx="10868526" cy="3046988"/>
          </a:xfrm>
          <a:prstGeom prst="rect">
            <a:avLst/>
          </a:prstGeom>
        </p:spPr>
        <p:txBody>
          <a:bodyPr wrap="square">
            <a:spAutoFit/>
          </a:bodyPr>
          <a:lstStyle/>
          <a:p>
            <a:pPr marR="0" lvl="0">
              <a:spcBef>
                <a:spcPts val="0"/>
              </a:spcBef>
              <a:spcAft>
                <a:spcPts val="0"/>
              </a:spcAft>
              <a:tabLst>
                <a:tab pos="457200" algn="l"/>
              </a:tabLst>
            </a:pPr>
            <a:r>
              <a:rPr lang="en-US" sz="2400" b="1" dirty="0">
                <a:solidFill>
                  <a:srgbClr val="444444"/>
                </a:solidFill>
                <a:latin typeface="Segoe UI" panose="020B0502040204020203" pitchFamily="34" charset="0"/>
                <a:ea typeface="Times New Roman" panose="02020603050405020304" pitchFamily="18" charset="0"/>
                <a:cs typeface="Segoe UI" panose="020B0502040204020203" pitchFamily="34" charset="0"/>
              </a:rPr>
              <a:t>ATTEND DEEP DIVE WEBINARS IN MAY</a:t>
            </a:r>
            <a:r>
              <a:rPr lang="en-US" sz="2400" dirty="0">
                <a:solidFill>
                  <a:srgbClr val="444444"/>
                </a:solidFill>
                <a:latin typeface="Segoe UI" panose="020B0502040204020203" pitchFamily="34" charset="0"/>
                <a:ea typeface="Times New Roman" panose="02020603050405020304" pitchFamily="18" charset="0"/>
                <a:cs typeface="Segoe UI" panose="020B0502040204020203" pitchFamily="34" charset="0"/>
              </a:rPr>
              <a:t>: The additional deep-dive sessions that build upon this webinar series will be delivered in May.  These sessions will be available to sign up for on </a:t>
            </a:r>
            <a:r>
              <a:rPr lang="en-US" sz="2400" dirty="0" err="1">
                <a:solidFill>
                  <a:srgbClr val="444444"/>
                </a:solidFill>
                <a:latin typeface="Segoe UI" panose="020B0502040204020203" pitchFamily="34" charset="0"/>
                <a:ea typeface="Times New Roman" panose="02020603050405020304" pitchFamily="18" charset="0"/>
                <a:cs typeface="Segoe UI" panose="020B0502040204020203" pitchFamily="34" charset="0"/>
              </a:rPr>
              <a:t>PDEnroller</a:t>
            </a:r>
            <a:r>
              <a:rPr lang="en-US" sz="2400" dirty="0">
                <a:solidFill>
                  <a:srgbClr val="444444"/>
                </a:solidFill>
                <a:latin typeface="Segoe UI" panose="020B0502040204020203" pitchFamily="34" charset="0"/>
                <a:ea typeface="Times New Roman" panose="02020603050405020304" pitchFamily="18" charset="0"/>
                <a:cs typeface="Segoe UI" panose="020B0502040204020203" pitchFamily="34" charset="0"/>
              </a:rPr>
              <a:t> shortly, and registrants will also receive communications reminding you to sign up leading up to the events.  Mark your calendars: </a:t>
            </a:r>
            <a:endParaRPr lang="en-US" sz="2400" dirty="0">
              <a:solidFill>
                <a:srgbClr val="444444"/>
              </a:solidFill>
              <a:latin typeface="Segoe UI" panose="020B0502040204020203" pitchFamily="34" charset="0"/>
              <a:ea typeface="Calibri" panose="020F0502020204030204" pitchFamily="34" charset="0"/>
              <a:cs typeface="Segoe UI" panose="020B0502040204020203" pitchFamily="34" charset="0"/>
            </a:endParaRPr>
          </a:p>
          <a:p>
            <a:pPr marL="742950" marR="0" lvl="1" indent="-285750">
              <a:spcBef>
                <a:spcPts val="0"/>
              </a:spcBef>
              <a:spcAft>
                <a:spcPts val="0"/>
              </a:spcAft>
              <a:buFont typeface="+mj-lt"/>
              <a:buAutoNum type="arabicPeriod"/>
              <a:tabLst>
                <a:tab pos="914400" algn="l"/>
              </a:tabLst>
            </a:pPr>
            <a:r>
              <a:rPr lang="en-US" sz="2400" u="sng" dirty="0">
                <a:solidFill>
                  <a:srgbClr val="444444"/>
                </a:solidFill>
                <a:latin typeface="Segoe UI" panose="020B0502040204020203" pitchFamily="34" charset="0"/>
                <a:ea typeface="Times New Roman" panose="02020603050405020304" pitchFamily="18" charset="0"/>
                <a:cs typeface="Segoe UI" panose="020B0502040204020203" pitchFamily="34" charset="0"/>
                <a:hlinkClick r:id="rId2"/>
              </a:rPr>
              <a:t>Wed 5/13 10am-11am -- Narrowing &amp; Adding Courses</a:t>
            </a:r>
            <a:endParaRPr lang="en-US" sz="2400" dirty="0">
              <a:solidFill>
                <a:srgbClr val="444444"/>
              </a:solidFill>
              <a:latin typeface="Segoe UI" panose="020B0502040204020203" pitchFamily="34" charset="0"/>
              <a:ea typeface="Calibri" panose="020F0502020204030204" pitchFamily="34" charset="0"/>
              <a:cs typeface="Segoe UI" panose="020B0502040204020203" pitchFamily="34" charset="0"/>
            </a:endParaRPr>
          </a:p>
          <a:p>
            <a:pPr marL="742950" marR="0" lvl="1" indent="-285750">
              <a:spcBef>
                <a:spcPts val="0"/>
              </a:spcBef>
              <a:spcAft>
                <a:spcPts val="0"/>
              </a:spcAft>
              <a:buFont typeface="+mj-lt"/>
              <a:buAutoNum type="arabicPeriod"/>
              <a:tabLst>
                <a:tab pos="914400" algn="l"/>
              </a:tabLst>
            </a:pPr>
            <a:r>
              <a:rPr lang="en-US" sz="2400" u="sng" dirty="0">
                <a:solidFill>
                  <a:srgbClr val="444444"/>
                </a:solidFill>
                <a:latin typeface="Segoe UI" panose="020B0502040204020203" pitchFamily="34" charset="0"/>
                <a:ea typeface="Times New Roman" panose="02020603050405020304" pitchFamily="18" charset="0"/>
                <a:cs typeface="Segoe UI" panose="020B0502040204020203" pitchFamily="34" charset="0"/>
                <a:hlinkClick r:id="rId3"/>
              </a:rPr>
              <a:t>Wed 5/20 10am-11am -- Removing Barriers &amp; Supporting Students</a:t>
            </a:r>
            <a:endParaRPr lang="en-US" sz="2400" dirty="0">
              <a:solidFill>
                <a:srgbClr val="444444"/>
              </a:solidFill>
              <a:latin typeface="Segoe UI" panose="020B0502040204020203" pitchFamily="34" charset="0"/>
              <a:ea typeface="Calibri" panose="020F0502020204030204" pitchFamily="34" charset="0"/>
              <a:cs typeface="Segoe UI" panose="020B0502040204020203" pitchFamily="34" charset="0"/>
            </a:endParaRPr>
          </a:p>
          <a:p>
            <a:pPr marL="742950" marR="0" lvl="1" indent="-285750">
              <a:spcBef>
                <a:spcPts val="0"/>
              </a:spcBef>
              <a:spcAft>
                <a:spcPts val="0"/>
              </a:spcAft>
              <a:buFont typeface="+mj-lt"/>
              <a:buAutoNum type="arabicPeriod"/>
              <a:tabLst>
                <a:tab pos="914400" algn="l"/>
              </a:tabLst>
            </a:pPr>
            <a:r>
              <a:rPr lang="en-US" sz="2400" u="sng" dirty="0">
                <a:solidFill>
                  <a:srgbClr val="444444"/>
                </a:solidFill>
                <a:latin typeface="Segoe UI" panose="020B0502040204020203" pitchFamily="34" charset="0"/>
                <a:ea typeface="Times New Roman" panose="02020603050405020304" pitchFamily="18" charset="0"/>
                <a:cs typeface="Segoe UI" panose="020B0502040204020203" pitchFamily="34" charset="0"/>
                <a:hlinkClick r:id="rId4"/>
              </a:rPr>
              <a:t>Wed 5/27 10am-11am -- Career Readiness &amp; Other Topics from the Field</a:t>
            </a:r>
            <a:endParaRPr lang="en-US" sz="2400" dirty="0">
              <a:solidFill>
                <a:srgbClr val="444444"/>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9" name="Rectangle 8">
            <a:extLst>
              <a:ext uri="{FF2B5EF4-FFF2-40B4-BE49-F238E27FC236}">
                <a16:creationId xmlns:a16="http://schemas.microsoft.com/office/drawing/2014/main" id="{B1CAE9D6-D16E-4C78-9C6E-0B94D9EE5711}"/>
              </a:ext>
            </a:extLst>
          </p:cNvPr>
          <p:cNvSpPr/>
          <p:nvPr/>
        </p:nvSpPr>
        <p:spPr>
          <a:xfrm>
            <a:off x="812625" y="522239"/>
            <a:ext cx="11036574" cy="2308324"/>
          </a:xfrm>
          <a:prstGeom prst="rect">
            <a:avLst/>
          </a:prstGeom>
        </p:spPr>
        <p:txBody>
          <a:bodyPr wrap="square">
            <a:spAutoFit/>
          </a:bodyPr>
          <a:lstStyle/>
          <a:p>
            <a:pPr>
              <a:spcAft>
                <a:spcPts val="1200"/>
              </a:spcAft>
            </a:pPr>
            <a:r>
              <a:rPr lang="en-US" sz="2800" b="1" dirty="0">
                <a:solidFill>
                  <a:srgbClr val="444444"/>
                </a:solidFill>
                <a:latin typeface="Segoe UI" panose="020B0502040204020203" pitchFamily="34" charset="0"/>
                <a:ea typeface="Calibri" panose="020F0502020204030204" pitchFamily="34" charset="0"/>
                <a:cs typeface="Segoe UI" panose="020B0502040204020203" pitchFamily="34" charset="0"/>
              </a:rPr>
              <a:t>“Leading Through the Master Schedule”, presented by Steven Gering of ABL</a:t>
            </a:r>
          </a:p>
          <a:p>
            <a:pPr>
              <a:spcAft>
                <a:spcPts val="1200"/>
              </a:spcAft>
            </a:pPr>
            <a:endParaRPr lang="en-US" sz="2000" dirty="0">
              <a:latin typeface="Segoe UI" panose="020B0502040204020203" pitchFamily="34" charset="0"/>
              <a:ea typeface="Calibri" panose="020F0502020204030204" pitchFamily="34" charset="0"/>
              <a:cs typeface="Segoe UI" panose="020B0502040204020203" pitchFamily="34" charset="0"/>
            </a:endParaRPr>
          </a:p>
          <a:p>
            <a:pPr>
              <a:spcAft>
                <a:spcPts val="1125"/>
              </a:spcAft>
            </a:pPr>
            <a:r>
              <a:rPr lang="en-US" sz="2400" dirty="0">
                <a:latin typeface="Segoe UI" panose="020B0502040204020203" pitchFamily="34" charset="0"/>
                <a:ea typeface="Calibri" panose="020F0502020204030204" pitchFamily="34" charset="0"/>
                <a:cs typeface="Segoe UI" panose="020B0502040204020203" pitchFamily="34" charset="0"/>
              </a:rPr>
              <a:t>Learn how to leverage the master scheduling to drive academic intensity and ensure all students graduate ready for post-secondary success. </a:t>
            </a:r>
            <a:endParaRPr lang="en-US" sz="24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24505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913-3BA4-4493-8246-0EECFE8309C6}"/>
              </a:ext>
            </a:extLst>
          </p:cNvPr>
          <p:cNvSpPr>
            <a:spLocks noGrp="1"/>
          </p:cNvSpPr>
          <p:nvPr>
            <p:ph type="ctrTitle"/>
          </p:nvPr>
        </p:nvSpPr>
        <p:spPr>
          <a:xfrm>
            <a:off x="377483" y="826283"/>
            <a:ext cx="11437034" cy="1231458"/>
          </a:xfrm>
        </p:spPr>
        <p:txBody>
          <a:bodyPr/>
          <a:lstStyle/>
          <a:p>
            <a:r>
              <a:rPr lang="en-US" dirty="0"/>
              <a:t>Contact Information</a:t>
            </a:r>
          </a:p>
        </p:txBody>
      </p:sp>
      <p:sp>
        <p:nvSpPr>
          <p:cNvPr id="3" name="Subtitle 2">
            <a:extLst>
              <a:ext uri="{FF2B5EF4-FFF2-40B4-BE49-F238E27FC236}">
                <a16:creationId xmlns:a16="http://schemas.microsoft.com/office/drawing/2014/main" id="{70361D48-926E-4D88-AF88-C8316F58612A}"/>
              </a:ext>
            </a:extLst>
          </p:cNvPr>
          <p:cNvSpPr>
            <a:spLocks noGrp="1"/>
          </p:cNvSpPr>
          <p:nvPr>
            <p:ph type="subTitle" idx="1"/>
          </p:nvPr>
        </p:nvSpPr>
        <p:spPr>
          <a:xfrm>
            <a:off x="919397" y="2501073"/>
            <a:ext cx="5176603" cy="3754354"/>
          </a:xfrm>
        </p:spPr>
        <p:txBody>
          <a:bodyPr>
            <a:normAutofit/>
          </a:bodyPr>
          <a:lstStyle/>
          <a:p>
            <a:r>
              <a:rPr lang="en-US" sz="1800" dirty="0"/>
              <a:t>Griff Shelley </a:t>
            </a:r>
            <a:r>
              <a:rPr lang="en-US" sz="1800" i="1" dirty="0"/>
              <a:t>– Eastern Washington University</a:t>
            </a:r>
          </a:p>
          <a:p>
            <a:r>
              <a:rPr lang="en-US" sz="1800" i="1" dirty="0"/>
              <a:t>gshelley@ewu.edu</a:t>
            </a:r>
          </a:p>
          <a:p>
            <a:r>
              <a:rPr lang="en-US" sz="1800" dirty="0"/>
              <a:t>Doug Edmonson </a:t>
            </a:r>
            <a:r>
              <a:rPr lang="en-US" sz="1800" i="1" dirty="0"/>
              <a:t>– Mead School District</a:t>
            </a:r>
          </a:p>
          <a:p>
            <a:r>
              <a:rPr lang="en-US" sz="1800" i="1" dirty="0"/>
              <a:t>doug.edmonson@mead354.org</a:t>
            </a:r>
          </a:p>
          <a:p>
            <a:r>
              <a:rPr lang="en-US" sz="1800" dirty="0"/>
              <a:t>Leslie Lloyd </a:t>
            </a:r>
            <a:r>
              <a:rPr lang="en-US" sz="1800" i="1" dirty="0"/>
              <a:t>– Spokane Falls Community College</a:t>
            </a:r>
          </a:p>
          <a:p>
            <a:r>
              <a:rPr lang="en-US" sz="1800" i="1" dirty="0"/>
              <a:t>Leslie.Lloyd@sfcc.spokane.edu</a:t>
            </a:r>
          </a:p>
          <a:p>
            <a:r>
              <a:rPr lang="en-US" sz="1800" dirty="0"/>
              <a:t>Jessica Dempsey</a:t>
            </a:r>
            <a:r>
              <a:rPr lang="en-US" sz="1800" i="1" dirty="0"/>
              <a:t> – Spokane Community College</a:t>
            </a:r>
          </a:p>
          <a:p>
            <a:r>
              <a:rPr lang="en-US" sz="1800" i="1" dirty="0"/>
              <a:t>Jessica.Dempsey@scc.spokane.edu</a:t>
            </a:r>
          </a:p>
          <a:p>
            <a:endParaRPr lang="en-US" i="1" dirty="0"/>
          </a:p>
        </p:txBody>
      </p:sp>
      <p:sp>
        <p:nvSpPr>
          <p:cNvPr id="5" name="Subtitle 2">
            <a:extLst>
              <a:ext uri="{FF2B5EF4-FFF2-40B4-BE49-F238E27FC236}">
                <a16:creationId xmlns:a16="http://schemas.microsoft.com/office/drawing/2014/main" id="{B3F10EF4-66BC-4540-9A58-CA161E81FE9E}"/>
              </a:ext>
            </a:extLst>
          </p:cNvPr>
          <p:cNvSpPr txBox="1">
            <a:spLocks/>
          </p:cNvSpPr>
          <p:nvPr/>
        </p:nvSpPr>
        <p:spPr>
          <a:xfrm>
            <a:off x="6096000" y="2501073"/>
            <a:ext cx="4277194" cy="37543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Jason Boatwright- </a:t>
            </a:r>
            <a:r>
              <a:rPr lang="en-US" sz="1800" i="1" dirty="0"/>
              <a:t>OSPI</a:t>
            </a:r>
          </a:p>
          <a:p>
            <a:r>
              <a:rPr lang="en-US" sz="1800" i="1" dirty="0"/>
              <a:t>jason.boatwright@k12.wa.us</a:t>
            </a:r>
          </a:p>
          <a:p>
            <a:r>
              <a:rPr lang="en-US" sz="1800" dirty="0"/>
              <a:t>Katherine Mahoney - </a:t>
            </a:r>
            <a:r>
              <a:rPr lang="en-US" sz="1800" i="1" dirty="0"/>
              <a:t>OSPI</a:t>
            </a:r>
          </a:p>
          <a:p>
            <a:r>
              <a:rPr lang="en-US" sz="1800" i="1" dirty="0"/>
              <a:t>Katherine.Mahoney@k12.wa.us</a:t>
            </a:r>
          </a:p>
          <a:p>
            <a:r>
              <a:rPr lang="en-US" sz="1800" dirty="0"/>
              <a:t>Dixie Grunenfelder - </a:t>
            </a:r>
            <a:r>
              <a:rPr lang="en-US" sz="1800" i="1" dirty="0"/>
              <a:t>OSPI</a:t>
            </a:r>
          </a:p>
          <a:p>
            <a:r>
              <a:rPr lang="en-US" sz="1800" i="1" dirty="0"/>
              <a:t>Dixie.Grunenfelder@k12.wa.us</a:t>
            </a:r>
          </a:p>
          <a:p>
            <a:r>
              <a:rPr lang="en-US" sz="1800" dirty="0"/>
              <a:t>Kefi  Andersen - </a:t>
            </a:r>
            <a:r>
              <a:rPr lang="en-US" sz="1800" i="1" dirty="0"/>
              <a:t>OSPI</a:t>
            </a:r>
          </a:p>
          <a:p>
            <a:r>
              <a:rPr lang="en-US" sz="1800" i="1" dirty="0"/>
              <a:t>kefi.andersen@k12.wa.us</a:t>
            </a:r>
          </a:p>
          <a:p>
            <a:endParaRPr lang="en-US" sz="1800" i="1" dirty="0"/>
          </a:p>
        </p:txBody>
      </p:sp>
    </p:spTree>
    <p:extLst>
      <p:ext uri="{BB962C8B-B14F-4D97-AF65-F5344CB8AC3E}">
        <p14:creationId xmlns:p14="http://schemas.microsoft.com/office/powerpoint/2010/main" val="879757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73ECB90-2902-4540-AA77-752EF7392D70}"/>
              </a:ext>
            </a:extLst>
          </p:cNvPr>
          <p:cNvSpPr>
            <a:spLocks noGrp="1"/>
          </p:cNvSpPr>
          <p:nvPr>
            <p:ph type="title"/>
          </p:nvPr>
        </p:nvSpPr>
        <p:spPr>
          <a:xfrm>
            <a:off x="838200" y="365125"/>
            <a:ext cx="10515600" cy="1325563"/>
          </a:xfrm>
          <a:ln>
            <a:noFill/>
          </a:ln>
        </p:spPr>
        <p:txBody>
          <a:bodyPr vert="horz" lIns="91440" tIns="45720" rIns="91440" bIns="45720" rtlCol="0" anchor="ctr">
            <a:normAutofit/>
          </a:bodyPr>
          <a:lstStyle/>
          <a:p>
            <a:pPr algn="ctr"/>
            <a:r>
              <a:rPr lang="en-US" sz="5400" dirty="0"/>
              <a:t>See you next year! </a:t>
            </a:r>
          </a:p>
        </p:txBody>
      </p:sp>
      <p:pic>
        <p:nvPicPr>
          <p:cNvPr id="2" name="Picture 1"/>
          <p:cNvPicPr>
            <a:picLocks noChangeAspect="1"/>
          </p:cNvPicPr>
          <p:nvPr/>
        </p:nvPicPr>
        <p:blipFill>
          <a:blip r:embed="rId2">
            <a:duotone>
              <a:schemeClr val="accent1">
                <a:shade val="45000"/>
                <a:satMod val="135000"/>
              </a:schemeClr>
              <a:prstClr val="white"/>
            </a:duotone>
          </a:blip>
          <a:stretch>
            <a:fillRect/>
          </a:stretch>
        </p:blipFill>
        <p:spPr>
          <a:xfrm>
            <a:off x="3603197" y="1871406"/>
            <a:ext cx="4985605" cy="3115188"/>
          </a:xfrm>
          <a:prstGeom prst="rect">
            <a:avLst/>
          </a:prstGeom>
        </p:spPr>
      </p:pic>
    </p:spTree>
    <p:extLst>
      <p:ext uri="{BB962C8B-B14F-4D97-AF65-F5344CB8AC3E}">
        <p14:creationId xmlns:p14="http://schemas.microsoft.com/office/powerpoint/2010/main" val="3792030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30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557" y="0"/>
            <a:ext cx="4976446" cy="1325563"/>
          </a:xfrm>
        </p:spPr>
        <p:txBody>
          <a:bodyPr/>
          <a:lstStyle/>
          <a:p>
            <a:r>
              <a:rPr lang="en-US" dirty="0"/>
              <a:t>Tips for Participating </a:t>
            </a:r>
          </a:p>
        </p:txBody>
      </p:sp>
      <p:sp>
        <p:nvSpPr>
          <p:cNvPr id="4" name="Content Placeholder 3"/>
          <p:cNvSpPr>
            <a:spLocks noGrp="1"/>
          </p:cNvSpPr>
          <p:nvPr>
            <p:ph sz="half" idx="1"/>
          </p:nvPr>
        </p:nvSpPr>
        <p:spPr>
          <a:xfrm>
            <a:off x="402771" y="1469571"/>
            <a:ext cx="5546691" cy="4583838"/>
          </a:xfrm>
        </p:spPr>
        <p:txBody>
          <a:bodyPr>
            <a:normAutofit lnSpcReduction="10000"/>
          </a:bodyPr>
          <a:lstStyle/>
          <a:p>
            <a:pPr>
              <a:spcAft>
                <a:spcPts val="1200"/>
              </a:spcAft>
            </a:pPr>
            <a:r>
              <a:rPr lang="en-US" sz="2400" dirty="0"/>
              <a:t>Share comments and questions in the </a:t>
            </a:r>
            <a:r>
              <a:rPr lang="en-US" sz="2400" b="1" dirty="0"/>
              <a:t>Chat</a:t>
            </a:r>
            <a:r>
              <a:rPr lang="en-US" sz="2400" dirty="0"/>
              <a:t> panel (send to “All”) </a:t>
            </a:r>
          </a:p>
          <a:p>
            <a:pPr>
              <a:spcAft>
                <a:spcPts val="1200"/>
              </a:spcAft>
            </a:pPr>
            <a:r>
              <a:rPr lang="en-US" sz="2400" dirty="0"/>
              <a:t>Comments and questions may be shared verbally to group, towards the end of the presentation </a:t>
            </a:r>
          </a:p>
          <a:p>
            <a:pPr>
              <a:spcAft>
                <a:spcPts val="1200"/>
              </a:spcAft>
            </a:pPr>
            <a:r>
              <a:rPr lang="en-US" sz="2400" dirty="0"/>
              <a:t>Not all questions will be addressed during this webinar, but we will provide follow up to submitted questions</a:t>
            </a:r>
          </a:p>
          <a:p>
            <a:pPr>
              <a:spcAft>
                <a:spcPts val="1200"/>
              </a:spcAft>
            </a:pPr>
            <a:r>
              <a:rPr lang="en-US" sz="2400" dirty="0"/>
              <a:t>Questions may always be submitted to </a:t>
            </a:r>
            <a:r>
              <a:rPr lang="en-US" sz="2400" dirty="0">
                <a:solidFill>
                  <a:srgbClr val="0070C0"/>
                </a:solidFill>
              </a:rPr>
              <a:t>jason.boatwright@k12.wa.us </a:t>
            </a:r>
            <a:r>
              <a:rPr lang="en-US" sz="2400" dirty="0"/>
              <a:t>following this meeting</a:t>
            </a:r>
          </a:p>
        </p:txBody>
      </p:sp>
      <p:pic>
        <p:nvPicPr>
          <p:cNvPr id="7" name="Picture 6" title="screenshot of zoom platform "/>
          <p:cNvPicPr>
            <a:picLocks noChangeAspect="1"/>
          </p:cNvPicPr>
          <p:nvPr/>
        </p:nvPicPr>
        <p:blipFill>
          <a:blip r:embed="rId3"/>
          <a:stretch>
            <a:fillRect/>
          </a:stretch>
        </p:blipFill>
        <p:spPr>
          <a:xfrm>
            <a:off x="6019800" y="467875"/>
            <a:ext cx="5571750" cy="5590200"/>
          </a:xfrm>
          <a:prstGeom prst="rect">
            <a:avLst/>
          </a:prstGeom>
          <a:ln>
            <a:solidFill>
              <a:schemeClr val="accent6"/>
            </a:solidFill>
          </a:ln>
          <a:effectLst>
            <a:outerShdw blurRad="50800" dist="38100" dir="18900000" algn="bl" rotWithShape="0">
              <a:prstClr val="black">
                <a:alpha val="40000"/>
              </a:prstClr>
            </a:outerShdw>
          </a:effectLst>
        </p:spPr>
      </p:pic>
      <p:sp>
        <p:nvSpPr>
          <p:cNvPr id="10" name="Oval 9" descr="around chat icon" title="Circle "/>
          <p:cNvSpPr/>
          <p:nvPr/>
        </p:nvSpPr>
        <p:spPr>
          <a:xfrm>
            <a:off x="10656652" y="5200068"/>
            <a:ext cx="1192695" cy="1152940"/>
          </a:xfrm>
          <a:prstGeom prst="ellipse">
            <a:avLst/>
          </a:prstGeom>
          <a:noFill/>
          <a:ln w="7620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8" name="TextBox 7"/>
          <p:cNvSpPr txBox="1"/>
          <p:nvPr/>
        </p:nvSpPr>
        <p:spPr>
          <a:xfrm>
            <a:off x="10628852" y="6550223"/>
            <a:ext cx="156314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05FBB-89F4-4632-BA24-0505E72AE67A}" type="datetime1">
              <a:rPr kumimoji="0" lang="en-US" sz="1400" b="0" i="0" u="none" strike="noStrike" kern="1200" cap="none" spc="0" normalizeH="0" baseline="0" noProof="0" smtClean="0">
                <a:ln>
                  <a:noFill/>
                </a:ln>
                <a:solidFill>
                  <a:srgbClr val="40403D"/>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5/11/2020</a:t>
            </a:fld>
            <a:r>
              <a:rPr kumimoji="0" lang="en-US" sz="1400" b="0" i="0" u="none" strike="noStrike" kern="1200" cap="none" spc="0" normalizeH="0" baseline="0" noProof="0" dirty="0">
                <a:ln>
                  <a:noFill/>
                </a:ln>
                <a:solidFill>
                  <a:srgbClr val="40403D"/>
                </a:solidFill>
                <a:effectLst/>
                <a:uLnTx/>
                <a:uFillTx/>
                <a:latin typeface="Segoe UI"/>
                <a:ea typeface="+mn-ea"/>
                <a:cs typeface="+mn-cs"/>
              </a:rPr>
              <a:t>  |  </a:t>
            </a:r>
            <a:fld id="{F1B50846-C5CC-4F37-A96F-6F914AFF4F68}" type="slidenum">
              <a:rPr kumimoji="0" lang="en-US" sz="1400" b="0" i="0" u="none" strike="noStrike" kern="1200" cap="none" spc="0" normalizeH="0" baseline="0" noProof="0" smtClean="0">
                <a:ln>
                  <a:noFill/>
                </a:ln>
                <a:solidFill>
                  <a:srgbClr val="40403D"/>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5749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5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92" y="246184"/>
            <a:ext cx="10515600" cy="833870"/>
          </a:xfrm>
        </p:spPr>
        <p:txBody>
          <a:bodyPr/>
          <a:lstStyle/>
          <a:p>
            <a:pPr algn="ctr"/>
            <a:r>
              <a:rPr lang="en-US" dirty="0"/>
              <a:t>Equity Statement</a:t>
            </a:r>
          </a:p>
        </p:txBody>
      </p:sp>
      <p:sp>
        <p:nvSpPr>
          <p:cNvPr id="8" name="Heart 7" title="heart"/>
          <p:cNvSpPr/>
          <p:nvPr/>
        </p:nvSpPr>
        <p:spPr>
          <a:xfrm>
            <a:off x="137885" y="1763484"/>
            <a:ext cx="3258458" cy="2968171"/>
          </a:xfrm>
          <a:prstGeom prst="hear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743574" y="2468031"/>
            <a:ext cx="2039763" cy="2062103"/>
          </a:xfrm>
          <a:prstGeom prst="rect">
            <a:avLst/>
          </a:prstGeom>
          <a:noFill/>
        </p:spPr>
        <p:txBody>
          <a:bodyPr wrap="square" rtlCol="0">
            <a:spAutoFit/>
          </a:bodyPr>
          <a:lstStyle/>
          <a:p>
            <a:pPr algn="ctr"/>
            <a:r>
              <a:rPr lang="en-US" sz="1600" dirty="0">
                <a:latin typeface="Segoe UI" panose="020B0502040204020203" pitchFamily="34" charset="0"/>
                <a:cs typeface="Segoe UI" panose="020B0502040204020203" pitchFamily="34" charset="0"/>
              </a:rPr>
              <a:t>Each student, family, and community possesses strengths &amp; cultural knowledge that benefit their peers, educators, &amp; schools. </a:t>
            </a:r>
          </a:p>
        </p:txBody>
      </p:sp>
      <p:pic>
        <p:nvPicPr>
          <p:cNvPr id="6" name="Picture 5" title="equity "/>
          <p:cNvPicPr>
            <a:picLocks noChangeAspect="1"/>
          </p:cNvPicPr>
          <p:nvPr/>
        </p:nvPicPr>
        <p:blipFill>
          <a:blip r:embed="rId3">
            <a:duotone>
              <a:schemeClr val="accent3">
                <a:shade val="45000"/>
                <a:satMod val="135000"/>
              </a:schemeClr>
              <a:prstClr val="white"/>
            </a:duotone>
          </a:blip>
          <a:stretch>
            <a:fillRect/>
          </a:stretch>
        </p:blipFill>
        <p:spPr>
          <a:xfrm>
            <a:off x="969204" y="4766002"/>
            <a:ext cx="1531699" cy="1193113"/>
          </a:xfrm>
          <a:prstGeom prst="rect">
            <a:avLst/>
          </a:prstGeom>
        </p:spPr>
      </p:pic>
      <p:graphicFrame>
        <p:nvGraphicFramePr>
          <p:cNvPr id="4" name="Diagram 3" title="color block with arrows "/>
          <p:cNvGraphicFramePr/>
          <p:nvPr>
            <p:extLst>
              <p:ext uri="{D42A27DB-BD31-4B8C-83A1-F6EECF244321}">
                <p14:modId xmlns:p14="http://schemas.microsoft.com/office/powerpoint/2010/main" val="1269755019"/>
              </p:ext>
            </p:extLst>
          </p:nvPr>
        </p:nvGraphicFramePr>
        <p:xfrm>
          <a:off x="3629691" y="1204544"/>
          <a:ext cx="8433215" cy="5451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105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A3E4-1899-4E4A-B7A1-67425F4AA6CF}"/>
              </a:ext>
            </a:extLst>
          </p:cNvPr>
          <p:cNvSpPr>
            <a:spLocks noGrp="1"/>
          </p:cNvSpPr>
          <p:nvPr>
            <p:ph type="title"/>
          </p:nvPr>
        </p:nvSpPr>
        <p:spPr>
          <a:xfrm>
            <a:off x="790405" y="193072"/>
            <a:ext cx="10588434" cy="1062644"/>
          </a:xfrm>
        </p:spPr>
        <p:txBody>
          <a:bodyPr anchor="b">
            <a:normAutofit/>
          </a:bodyPr>
          <a:lstStyle/>
          <a:p>
            <a:pPr algn="ctr"/>
            <a:r>
              <a:rPr lang="en-US" dirty="0"/>
              <a:t>Purpose of GATE Advisory</a:t>
            </a:r>
          </a:p>
        </p:txBody>
      </p:sp>
      <p:graphicFrame>
        <p:nvGraphicFramePr>
          <p:cNvPr id="4" name="Diagram 3"/>
          <p:cNvGraphicFramePr/>
          <p:nvPr>
            <p:extLst>
              <p:ext uri="{D42A27DB-BD31-4B8C-83A1-F6EECF244321}">
                <p14:modId xmlns:p14="http://schemas.microsoft.com/office/powerpoint/2010/main" val="1746509521"/>
              </p:ext>
            </p:extLst>
          </p:nvPr>
        </p:nvGraphicFramePr>
        <p:xfrm>
          <a:off x="545123" y="1532652"/>
          <a:ext cx="11007969" cy="4929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60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E8FE-7CE8-442C-9E58-B7D476C0F5E3}"/>
              </a:ext>
            </a:extLst>
          </p:cNvPr>
          <p:cNvSpPr>
            <a:spLocks noGrp="1"/>
          </p:cNvSpPr>
          <p:nvPr>
            <p:ph type="title"/>
          </p:nvPr>
        </p:nvSpPr>
        <p:spPr>
          <a:xfrm>
            <a:off x="4387361" y="145317"/>
            <a:ext cx="5568462" cy="1325563"/>
          </a:xfrm>
        </p:spPr>
        <p:txBody>
          <a:bodyPr/>
          <a:lstStyle/>
          <a:p>
            <a:r>
              <a:rPr lang="en-US" b="1" dirty="0"/>
              <a:t>Agenda</a:t>
            </a:r>
          </a:p>
        </p:txBody>
      </p:sp>
      <p:pic>
        <p:nvPicPr>
          <p:cNvPr id="4" name="Content Placeholder 3" title="checklist">
            <a:extLst>
              <a:ext uri="{FF2B5EF4-FFF2-40B4-BE49-F238E27FC236}">
                <a16:creationId xmlns:a16="http://schemas.microsoft.com/office/drawing/2014/main" id="{2E0F4157-AFE6-459A-9895-B112AF94F71C}"/>
              </a:ext>
            </a:extLst>
          </p:cNvPr>
          <p:cNvPicPr>
            <a:picLocks noGrp="1" noChangeAspect="1"/>
          </p:cNvPicPr>
          <p:nvPr>
            <p:ph idx="1"/>
          </p:nvPr>
        </p:nvPicPr>
        <p:blipFill rotWithShape="1">
          <a:blip r:embed="rId2">
            <a:duotone>
              <a:schemeClr val="accent3">
                <a:shade val="45000"/>
                <a:satMod val="135000"/>
              </a:schemeClr>
              <a:prstClr val="white"/>
            </a:duotone>
          </a:blip>
          <a:srcRect t="1922"/>
          <a:stretch/>
        </p:blipFill>
        <p:spPr>
          <a:xfrm>
            <a:off x="624255" y="1091388"/>
            <a:ext cx="3094891" cy="4222228"/>
          </a:xfrm>
          <a:prstGeom prst="rect">
            <a:avLst/>
          </a:prstGeom>
        </p:spPr>
      </p:pic>
      <p:graphicFrame>
        <p:nvGraphicFramePr>
          <p:cNvPr id="5" name="Diagram 4" title="table of contents separated by colored lines ">
            <a:extLst>
              <a:ext uri="{FF2B5EF4-FFF2-40B4-BE49-F238E27FC236}">
                <a16:creationId xmlns:a16="http://schemas.microsoft.com/office/drawing/2014/main" id="{7594F673-DB78-4D98-A018-CDFCC86461FC}"/>
              </a:ext>
            </a:extLst>
          </p:cNvPr>
          <p:cNvGraphicFramePr/>
          <p:nvPr>
            <p:extLst>
              <p:ext uri="{D42A27DB-BD31-4B8C-83A1-F6EECF244321}">
                <p14:modId xmlns:p14="http://schemas.microsoft.com/office/powerpoint/2010/main" val="3682390841"/>
              </p:ext>
            </p:extLst>
          </p:nvPr>
        </p:nvGraphicFramePr>
        <p:xfrm>
          <a:off x="4290646" y="1582615"/>
          <a:ext cx="7605346" cy="488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062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6AAAADC4-5EF3-4933-BC7E-227707D16EFD}"/>
              </a:ext>
            </a:extLst>
          </p:cNvPr>
          <p:cNvSpPr>
            <a:spLocks noGrp="1"/>
          </p:cNvSpPr>
          <p:nvPr>
            <p:ph idx="1"/>
          </p:nvPr>
        </p:nvSpPr>
        <p:spPr>
          <a:xfrm>
            <a:off x="3376246" y="1825625"/>
            <a:ext cx="8660423" cy="3915608"/>
          </a:xfrm>
        </p:spPr>
        <p:txBody>
          <a:bodyPr>
            <a:noAutofit/>
          </a:bodyPr>
          <a:lstStyle/>
          <a:p>
            <a:pPr marL="457200" lvl="0" indent="-457200">
              <a:lnSpc>
                <a:spcPct val="100000"/>
              </a:lnSpc>
              <a:buFont typeface="Wingdings" panose="05000000000000000000" pitchFamily="2" charset="2"/>
              <a:buChar char="ü"/>
            </a:pPr>
            <a:r>
              <a:rPr lang="en-US" sz="3100" dirty="0"/>
              <a:t>Understand some of the Why, How, and What of Dual Credit</a:t>
            </a:r>
          </a:p>
          <a:p>
            <a:pPr marL="457200" lvl="0" indent="-457200">
              <a:lnSpc>
                <a:spcPct val="100000"/>
              </a:lnSpc>
              <a:buFont typeface="Wingdings" panose="05000000000000000000" pitchFamily="2" charset="2"/>
              <a:buChar char="ü"/>
            </a:pPr>
            <a:r>
              <a:rPr lang="en-US" sz="3100" dirty="0"/>
              <a:t>Establish meaningful partnerships to promote dual credit for students</a:t>
            </a:r>
          </a:p>
          <a:p>
            <a:pPr marL="457200" indent="-457200">
              <a:lnSpc>
                <a:spcPct val="100000"/>
              </a:lnSpc>
              <a:buFont typeface="Wingdings" panose="05000000000000000000" pitchFamily="2" charset="2"/>
              <a:buChar char="ü"/>
            </a:pPr>
            <a:r>
              <a:rPr lang="en-US" sz="3100" dirty="0">
                <a:solidFill>
                  <a:schemeClr val="tx2"/>
                </a:solidFill>
              </a:rPr>
              <a:t>Recognize key players in developing relationships to support student success in dual credit</a:t>
            </a:r>
          </a:p>
        </p:txBody>
      </p:sp>
      <p:sp>
        <p:nvSpPr>
          <p:cNvPr id="5" name="Title 3">
            <a:extLst>
              <a:ext uri="{FF2B5EF4-FFF2-40B4-BE49-F238E27FC236}">
                <a16:creationId xmlns:a16="http://schemas.microsoft.com/office/drawing/2014/main" id="{921D12C0-3097-4D55-8022-B12875085BEF}"/>
              </a:ext>
            </a:extLst>
          </p:cNvPr>
          <p:cNvSpPr>
            <a:spLocks noGrp="1"/>
          </p:cNvSpPr>
          <p:nvPr>
            <p:ph type="title"/>
          </p:nvPr>
        </p:nvSpPr>
        <p:spPr>
          <a:xfrm>
            <a:off x="838200" y="365125"/>
            <a:ext cx="10515600" cy="1325563"/>
          </a:xfrm>
        </p:spPr>
        <p:txBody>
          <a:bodyPr>
            <a:normAutofit/>
          </a:bodyPr>
          <a:lstStyle/>
          <a:p>
            <a:r>
              <a:rPr lang="en-US" sz="4400" dirty="0"/>
              <a:t>After today you will be able to:</a:t>
            </a:r>
          </a:p>
        </p:txBody>
      </p:sp>
      <p:pic>
        <p:nvPicPr>
          <p:cNvPr id="6" name="Picture 5" descr="Created by Gan Khoon Lay&#10;from the Noun Project" title="planning icon ">
            <a:extLst>
              <a:ext uri="{FF2B5EF4-FFF2-40B4-BE49-F238E27FC236}">
                <a16:creationId xmlns:a16="http://schemas.microsoft.com/office/drawing/2014/main" id="{2EA547F6-41FE-4CF3-8A05-D3834AE7EF44}"/>
              </a:ext>
            </a:extLst>
          </p:cNvPr>
          <p:cNvPicPr>
            <a:picLocks noChangeAspect="1"/>
          </p:cNvPicPr>
          <p:nvPr/>
        </p:nvPicPr>
        <p:blipFill>
          <a:blip r:embed="rId2">
            <a:duotone>
              <a:schemeClr val="accent2">
                <a:shade val="45000"/>
                <a:satMod val="135000"/>
              </a:schemeClr>
              <a:prstClr val="white"/>
            </a:duotone>
          </a:blip>
          <a:stretch>
            <a:fillRect/>
          </a:stretch>
        </p:blipFill>
        <p:spPr>
          <a:xfrm>
            <a:off x="409509" y="2009340"/>
            <a:ext cx="2439199" cy="3231019"/>
          </a:xfrm>
          <a:prstGeom prst="rect">
            <a:avLst/>
          </a:prstGeom>
        </p:spPr>
      </p:pic>
    </p:spTree>
    <p:extLst>
      <p:ext uri="{BB962C8B-B14F-4D97-AF65-F5344CB8AC3E}">
        <p14:creationId xmlns:p14="http://schemas.microsoft.com/office/powerpoint/2010/main" val="252358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0539-2313-43A2-A0E2-4DFC882B4275}"/>
              </a:ext>
            </a:extLst>
          </p:cNvPr>
          <p:cNvSpPr>
            <a:spLocks noGrp="1"/>
          </p:cNvSpPr>
          <p:nvPr>
            <p:ph type="ctrTitle"/>
          </p:nvPr>
        </p:nvSpPr>
        <p:spPr/>
        <p:txBody>
          <a:bodyPr/>
          <a:lstStyle/>
          <a:p>
            <a:r>
              <a:rPr lang="en-US" dirty="0"/>
              <a:t>Katherine Mahoney</a:t>
            </a:r>
          </a:p>
        </p:txBody>
      </p:sp>
      <p:sp>
        <p:nvSpPr>
          <p:cNvPr id="3" name="Subtitle 2">
            <a:extLst>
              <a:ext uri="{FF2B5EF4-FFF2-40B4-BE49-F238E27FC236}">
                <a16:creationId xmlns:a16="http://schemas.microsoft.com/office/drawing/2014/main" id="{1831664C-18D4-448B-B6AC-5BC64B61160B}"/>
              </a:ext>
            </a:extLst>
          </p:cNvPr>
          <p:cNvSpPr>
            <a:spLocks noGrp="1"/>
          </p:cNvSpPr>
          <p:nvPr>
            <p:ph type="subTitle" idx="1"/>
          </p:nvPr>
        </p:nvSpPr>
        <p:spPr/>
        <p:txBody>
          <a:bodyPr/>
          <a:lstStyle/>
          <a:p>
            <a:r>
              <a:rPr lang="en-US" dirty="0"/>
              <a:t>Asst. Director for Policy</a:t>
            </a:r>
          </a:p>
          <a:p>
            <a:r>
              <a:rPr lang="en-US" dirty="0"/>
              <a:t>Office of System and School Improvement</a:t>
            </a:r>
          </a:p>
        </p:txBody>
      </p:sp>
    </p:spTree>
    <p:extLst>
      <p:ext uri="{BB962C8B-B14F-4D97-AF65-F5344CB8AC3E}">
        <p14:creationId xmlns:p14="http://schemas.microsoft.com/office/powerpoint/2010/main" val="1347453289"/>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SI 1.6.2020 (002)  -  Read-Only" id="{88997E0E-4AF1-4CEE-BE06-8351D92A37B3}" vid="{307B2517-484B-401B-888B-25B710E604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D4AAAE-9ECE-46F3-BD79-A0FA10784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E8CD39-01C8-448B-93E4-657053375E9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02E2506-6F46-474D-A8B5-41AA2BE82D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4436</TotalTime>
  <Words>1358</Words>
  <Application>Microsoft Office PowerPoint</Application>
  <PresentationFormat>Widescreen</PresentationFormat>
  <Paragraphs>229</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Segoe UI</vt:lpstr>
      <vt:lpstr>Wingdings</vt:lpstr>
      <vt:lpstr>Title Slides</vt:lpstr>
      <vt:lpstr>Welcome to GATE Advisory</vt:lpstr>
      <vt:lpstr>Connect to Audio</vt:lpstr>
      <vt:lpstr>Tips for Participating </vt:lpstr>
      <vt:lpstr>PowerPoint Presentation</vt:lpstr>
      <vt:lpstr>Equity Statement</vt:lpstr>
      <vt:lpstr>Purpose of GATE Advisory</vt:lpstr>
      <vt:lpstr>Agenda</vt:lpstr>
      <vt:lpstr>After today you will be able to:</vt:lpstr>
      <vt:lpstr>Katherine Mahoney</vt:lpstr>
      <vt:lpstr>Why focus on dual credit?</vt:lpstr>
      <vt:lpstr>Measuring Dual Credit</vt:lpstr>
      <vt:lpstr>Dual Credit Completion 2018-19</vt:lpstr>
      <vt:lpstr>OSPI’s Policy Priority – Close Equity Gaps</vt:lpstr>
      <vt:lpstr>Jason Boatwright</vt:lpstr>
      <vt:lpstr>PowerPoint Presentation</vt:lpstr>
      <vt:lpstr>PowerPoint Presentation</vt:lpstr>
      <vt:lpstr>PowerPoint Presentation</vt:lpstr>
      <vt:lpstr>PowerPoint Presentation</vt:lpstr>
      <vt:lpstr>Partnerships and Collaboration</vt:lpstr>
      <vt:lpstr>Goals of Partnering:</vt:lpstr>
      <vt:lpstr>Leveraging Local Partnerships</vt:lpstr>
      <vt:lpstr>Clarifying Dual Credit Pathways</vt:lpstr>
      <vt:lpstr>Breakout Room Participation (15min) Make sure to note which breakout room you are in!!</vt:lpstr>
      <vt:lpstr>PowerPoint Presentation</vt:lpstr>
      <vt:lpstr>GATE Equity Webinars</vt:lpstr>
      <vt:lpstr>PowerPoint Presentation</vt:lpstr>
      <vt:lpstr>Contact Information</vt:lpstr>
      <vt:lpstr>See you next year!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Outreach</dc:title>
  <dc:creator>Dixie Grunenfelder</dc:creator>
  <cp:lastModifiedBy>Jason Boatwright</cp:lastModifiedBy>
  <cp:revision>61</cp:revision>
  <dcterms:created xsi:type="dcterms:W3CDTF">2020-02-07T00:03:52Z</dcterms:created>
  <dcterms:modified xsi:type="dcterms:W3CDTF">2020-05-11T20:00:19Z</dcterms:modified>
</cp:coreProperties>
</file>