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s/comment2.xml" ContentType="application/vnd.openxmlformats-officedocument.presentationml.comments+xml"/>
  <Override PartName="/ppt/comments/comment1.xml" ContentType="application/vnd.openxmlformats-officedocument.presentationml.comments+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82" r:id="rId3"/>
    <p:sldId id="293" r:id="rId4"/>
    <p:sldId id="308" r:id="rId5"/>
    <p:sldId id="309" r:id="rId6"/>
    <p:sldId id="292" r:id="rId7"/>
    <p:sldId id="316" r:id="rId8"/>
    <p:sldId id="294" r:id="rId9"/>
    <p:sldId id="305" r:id="rId10"/>
    <p:sldId id="295" r:id="rId11"/>
    <p:sldId id="306" r:id="rId12"/>
    <p:sldId id="307" r:id="rId13"/>
    <p:sldId id="297" r:id="rId14"/>
    <p:sldId id="310" r:id="rId15"/>
    <p:sldId id="317" r:id="rId16"/>
    <p:sldId id="312" r:id="rId17"/>
    <p:sldId id="311" r:id="rId18"/>
    <p:sldId id="304" r:id="rId19"/>
    <p:sldId id="31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se Ackelson" initials="D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7B51"/>
    <a:srgbClr val="EBF1DE"/>
    <a:srgbClr val="2B4C73"/>
    <a:srgbClr val="B6C85C"/>
    <a:srgbClr val="5999AC"/>
    <a:srgbClr val="0E4259"/>
    <a:srgbClr val="A4C4D0"/>
    <a:srgbClr val="013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9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29T16:15:37.366" idx="1">
    <p:pos x="2648" y="2529"/>
    <p:text>Take out this bullet</p:text>
    <p:extLst>
      <p:ext uri="{C676402C-5697-4E1C-873F-D02D1690AC5C}">
        <p15:threadingInfo xmlns:p15="http://schemas.microsoft.com/office/powerpoint/2012/main" timeZoneBias="420"/>
      </p:ext>
    </p:extLst>
  </p:cm>
  <p:cm authorId="1" dt="2016-09-29T16:17:45.795" idx="3">
    <p:pos x="2648" y="2625"/>
    <p:text>Dual credit courses may be College in the High School Courses, Advance Placement (AP), Running Start or others</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29T16:16:25.423" idx="2">
    <p:pos x="1498" y="2058"/>
    <p:text>may</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C3B04F-D6DB-4D62-A9B2-AD77F60710DA}" type="datetimeFigureOut">
              <a:rPr lang="en-US"/>
              <a:pPr>
                <a:defRPr/>
              </a:pPr>
              <a:t>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44196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2011 POS Sea-Air School International Trade Class Rev 03/18/11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9D8229-0FEA-46A6-840B-047030CEF78C}" type="slidenum">
              <a:rPr lang="en-US"/>
              <a:pPr>
                <a:defRPr/>
              </a:pPr>
              <a:t>‹#›</a:t>
            </a:fld>
            <a:endParaRPr lang="en-US" dirty="0"/>
          </a:p>
        </p:txBody>
      </p:sp>
    </p:spTree>
    <p:extLst>
      <p:ext uri="{BB962C8B-B14F-4D97-AF65-F5344CB8AC3E}">
        <p14:creationId xmlns:p14="http://schemas.microsoft.com/office/powerpoint/2010/main" val="2104902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reerbridge.w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This presentation can be used by a school counselor, advisor, or teacher to help students prepare for course registration for next year. Students have a great deal of choices and many opportunities, and this presentation is designed to introduce them to some of those opportunities and to get them thinking about the connection between their courses and their plans for life after graduation.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It is crucial that students understand the importance of doing well in school, that they know how to use their courses to prepare for postsecondary programs and career opportunities, and that they can take advantage of the opportunities at your school.</a:t>
            </a:r>
          </a:p>
          <a:p>
            <a:pPr eaLnBrk="1" hangingPunct="1">
              <a:spcBef>
                <a:spcPct val="0"/>
              </a:spcBef>
            </a:pPr>
            <a:endParaRPr lang="en-US" dirty="0" smtClean="0">
              <a:latin typeface="Arial Narrow" pitchFamily="34" charset="0"/>
            </a:endParaRPr>
          </a:p>
          <a:p>
            <a:pPr eaLnBrk="1" hangingPunct="1">
              <a:spcBef>
                <a:spcPct val="0"/>
              </a:spcBef>
            </a:pPr>
            <a:r>
              <a:rPr lang="en-US" b="1" dirty="0" smtClean="0">
                <a:latin typeface="Arial Narrow" pitchFamily="34" charset="0"/>
              </a:rPr>
              <a:t>This presentation is based on statewide information – it can and should be supplemented with information that is specific to your school district. In particular, you may wish to include information about your school’s registration process, as well as any programs that are unique to your school.</a:t>
            </a:r>
          </a:p>
          <a:p>
            <a:pPr eaLnBrk="1" hangingPunct="1">
              <a:spcBef>
                <a:spcPct val="0"/>
              </a:spcBef>
            </a:pPr>
            <a:endParaRPr lang="en-US" b="1" dirty="0">
              <a:latin typeface="Arial Narrow" pitchFamily="34" charset="0"/>
            </a:endParaRPr>
          </a:p>
          <a:p>
            <a:pPr eaLnBrk="1" hangingPunct="1">
              <a:spcBef>
                <a:spcPct val="0"/>
              </a:spcBef>
            </a:pPr>
            <a:endParaRPr lang="en-US" b="1" dirty="0" smtClean="0">
              <a:latin typeface="Arial Narrow" pitchFamily="34" charset="0"/>
            </a:endParaRPr>
          </a:p>
          <a:p>
            <a:pPr eaLnBrk="1" hangingPunct="1">
              <a:spcBef>
                <a:spcPct val="0"/>
              </a:spcBef>
            </a:pPr>
            <a:endParaRPr lang="en-US" b="1" dirty="0" smtClean="0">
              <a:latin typeface="Arial Narrow" pitchFamily="34" charset="0"/>
            </a:endParaRP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FF3A8-EA40-4ADB-9E5B-67EC2D545830}" type="slidenum">
              <a:rPr lang="en-US" smtClean="0"/>
              <a:pPr fontAlgn="base">
                <a:spcBef>
                  <a:spcPct val="0"/>
                </a:spcBef>
                <a:spcAft>
                  <a:spcPct val="0"/>
                </a:spcAft>
                <a:defRPr/>
              </a:pPr>
              <a:t>1</a:t>
            </a:fld>
            <a:endParaRPr lang="en-US" dirty="0" smtClean="0"/>
          </a:p>
        </p:txBody>
      </p:sp>
      <p:pic>
        <p:nvPicPr>
          <p:cNvPr id="5" name="Picture 4"/>
          <p:cNvPicPr>
            <a:picLocks noChangeAspect="1"/>
          </p:cNvPicPr>
          <p:nvPr/>
        </p:nvPicPr>
        <p:blipFill>
          <a:blip r:embed="rId3"/>
          <a:stretch>
            <a:fillRect/>
          </a:stretch>
        </p:blipFill>
        <p:spPr>
          <a:xfrm>
            <a:off x="838200" y="7391400"/>
            <a:ext cx="5181600" cy="457200"/>
          </a:xfrm>
          <a:prstGeom prst="rect">
            <a:avLst/>
          </a:prstGeom>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Career &amp; Technical Education programs serve students throughout Washington State by giving them industry-recognized training, 21</a:t>
            </a:r>
            <a:r>
              <a:rPr lang="en-US" baseline="30000" dirty="0" smtClean="0">
                <a:latin typeface="Arial Narrow" pitchFamily="34" charset="0"/>
              </a:rPr>
              <a:t>st</a:t>
            </a:r>
            <a:r>
              <a:rPr lang="en-US" dirty="0" smtClean="0">
                <a:latin typeface="Arial Narrow" pitchFamily="34" charset="0"/>
              </a:rPr>
              <a:t> century skills, and the knowledge to succeed in college or career.</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CTE helps students explore career opportunities while they are still in school, focusing in particular on high-demand, high-wage occupations in health sciences, science, technology, engineering and math, and construction. CTE can provide students with options that link middle school to high school and to postsecondary opportunities, blend academic and technical studies, and connect students to their goals for the future.</a:t>
            </a:r>
          </a:p>
          <a:p>
            <a:pPr eaLnBrk="1" hangingPunct="1">
              <a:spcBef>
                <a:spcPct val="0"/>
              </a:spcBef>
            </a:pPr>
            <a:endParaRPr lang="en-US" dirty="0" smtClean="0">
              <a:latin typeface="Arial Narrow" pitchFamily="34" charset="0"/>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5C5EEA-FB32-4D60-B390-5D14A5AE5B02}"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Skills Centers are an integral part of CTE programming in Washington. They function as an extension of the high schools within a local region by providing high school students with job preparation skills. The primary purpose of Skills Centers is to give students the academic and work skills to successfully enter the job market or advanced education and training.</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Washington State currently has 13 Skills Centers. The existing Skills Centers serve 7,000 students in 85 districts. Students in those districts typically attend their home high school for half of each day and attend the Skills Center for the other half of the day.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Skills Center programs vary by region but include a wide range of fields, including (but not limited to) computer programming, firefighting, audio production, culinary arts, health care, construction, and marketing. Some Skills Centers also offer AP programs.</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BB596-B1CD-4D9B-9C5C-6BDAAD673538}"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Thanks to Legislative funding, STEM opportunities in Washington State are available for students in grades 7-12. It’s important for students to understand that a STEM education will provide them with the abilities to USE strong foundations in science, technology, engineering, and math to solve real world problems.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Help students learn about the STEM opportunities in your district.</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7FE6EE-230F-48FF-BFAF-0F5BA4C865AA}"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Dual credit programs give students the opportunity to earn high school and college credit simultaneously. In some cases, students earn college credit automatically for completing a course; in other cases, students must score above a certain level on an exam to earn college credit. (Note that the transferability of college credit will depend on the student’s ultimate postsecondary choice.)</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Dual credit programs are valuable as they help build confidence and competence while reducing costs, as students do not need to pay college tuition. Some dual credit programs are courses offered within the high school; others require students to travel to a local community college. Some dual credit programs also function as Career &amp; Technical Education, helping students prepare for an apprenticeship or career opportunity.</a:t>
            </a:r>
          </a:p>
          <a:p>
            <a:pPr eaLnBrk="1" hangingPunct="1">
              <a:spcBef>
                <a:spcPct val="0"/>
              </a:spcBef>
              <a:buFontTx/>
              <a:buChar char="•"/>
            </a:pPr>
            <a:endParaRPr lang="en-US" dirty="0" smtClean="0">
              <a:latin typeface="Arial Narrow"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3AEB6-5DF9-48A6-90C7-1B5C965D0D64}"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Advanced Placement (AP) classes are typically available to students in grades 10-12. Students who complete those classes and then take a College Board-sponsored AP exam in that subject can earn college credit if their scores are high enough. (Note that the awarding of college credit is up to the student’s postsecondary institution.)</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AP courses are offered in nearly every subject area, from World History to English to Biology. The courses available to students will depend on your high school’s offerings.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A number of existing AP courses fit well with CTE programs. Both AP and CTE focus on relevance and rigor, and their intertwining will mean more student success after high school. With CTE career fields and AP education, students receive training for work and for life. CTE/AP pairings include courses such as AP Computer Science, AP Studio Art Drawing 2D/3D, AP Environmental Science, AP Psychology, and AP Macroeconomics.</a:t>
            </a:r>
          </a:p>
          <a:p>
            <a:pPr eaLnBrk="1" hangingPunct="1">
              <a:spcBef>
                <a:spcPct val="0"/>
              </a:spcBef>
              <a:buFontTx/>
              <a:buChar char="•"/>
            </a:pPr>
            <a:endParaRPr lang="en-US" dirty="0" smtClean="0">
              <a:latin typeface="Arial Narrow" pitchFamily="34" charset="0"/>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F3CA8-7078-49E7-9A58-7047247BC38C}"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a:cs typeface="Arial Narrow"/>
              </a:rPr>
              <a:t>College in the High School is an opportunity for students to be concurrently enrolled in high school and college and to earn high school and college credit in the same course offered on the high school campus. Costs to students vary with each institution.</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College in the High School courses are taught by high school teachers. There must be an inter-local agreement with college for all College in High School courses.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College in High School courses are on both high school and college transcript. </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F3CA8-7078-49E7-9A58-7047247BC38C}"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Washington State’s Running Start program offers qualified high school students to chance to take college-level courses at low cost at a local community college campus.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Running Start gives students the opportunity to take courses in nearly any subject area to help them prepare for college or a career.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Students who are interested should talk with their high school counselor.</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AD5E9-BAD4-4C08-A9B1-3AEE9404EAED}"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Tech Prep awards high school students dual credit for career and technical education (CTE) courses articulated to college programs, when school districts have an articulation agreement with a local community college. Tech Prep dates back to the early 1980s, when business shifted from the industrial age to the age of technology. High schools began refocusing their programs to include more technical training, applied academics and opportunities mentoring and internships in the workplace.</a:t>
            </a:r>
          </a:p>
          <a:p>
            <a:pPr eaLnBrk="1" hangingPunct="1">
              <a:spcBef>
                <a:spcPct val="0"/>
              </a:spcBef>
            </a:pPr>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Washington State’s Tech Prep is well respected and comprehensive.  All of the state’s 34 community and technical colleges are partners to Tech Prep, with more than 300 public high schools in 204 districts participating. Tech Prep students earn an average of 6 college credits.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Where a student lives will determine what programs are available through Tech Prep. Tech Prep courses are offered in a variety of fields that include horticulture, environmental science, automotive technology, digital communications, accounting, business, graphic design, and health sciences.</a:t>
            </a:r>
          </a:p>
          <a:p>
            <a:pPr eaLnBrk="1" hangingPunct="1">
              <a:spcBef>
                <a:spcPct val="0"/>
              </a:spcBef>
              <a:buFontTx/>
              <a:buChar char="•"/>
            </a:pPr>
            <a:endParaRPr lang="en-US" dirty="0" smtClean="0">
              <a:latin typeface="Arial Narrow"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99D16D-52AC-4A22-A6BF-38ABF464CACB}"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Students should realize that the work they do today is preparing them for the future.</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They should use the remainder of their time in high school to prepare for postsecondary – particularly by taking advanced, CTE, and dual credit courses.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In addition, students should be encouraged to get involved in extracurricular activities and athletics so that they will be engaged with the school community.</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D6E5B3-6533-4C8E-8921-DCA2E547DBF9}"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Conclude the lesson by helping students draft an outline of the courses they hope to take next year. This plan should be a part of their comprehensive four-year plan and High School &amp; Beyond Plan that includes a Personalized Pathway for each student.</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DD127F-5C81-46AA-81B5-9AF11C185F6F}"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The courses students</a:t>
            </a:r>
            <a:r>
              <a:rPr lang="en-US" baseline="0" dirty="0" smtClean="0">
                <a:latin typeface="Arial Narrow" pitchFamily="34" charset="0"/>
              </a:rPr>
              <a:t> plan to</a:t>
            </a:r>
            <a:r>
              <a:rPr lang="en-US" dirty="0" smtClean="0">
                <a:latin typeface="Arial Narrow" pitchFamily="34" charset="0"/>
              </a:rPr>
              <a:t> take are extremely important, both in helping them graduate from high school and in setting them on their course toward college and career.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Because your students’ choice of courses will determine whether they are qualified for postsecondary programs, it’s important for them to realize that getting into a postsecondary program – 4-year college, 2-year community college, trade or technical school, an apprenticeship program or military training program – will likely have admission requirements that they need to work on throughout their time in high school.</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A46A92-05C5-4CFC-B188-A50E10A69F08}"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762000" y="4343400"/>
            <a:ext cx="5486400" cy="4114800"/>
          </a:xfrm>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Studies have shown that students do better academically and are less likely to drop out if they have a goal and a plan to reach their goal. Now is a good time for students to set goals about their career path. One way to start that process is to choose a career cluster that sounds interesting.</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Matching the career plan with student’s Personalized Pathway, based on the High School &amp; Beyond Plan can be started in middle school. </a:t>
            </a: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8ED4CE-4300-44A1-8BC7-F8F4C0A45A52}"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Once they identify a career cluster that sounds interesting, students should research different careers. They should learn about the postsecondary education needed for different careers and then use that information to plan what classes they should take during high school.</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You might want to introduce Washington State’s Career Bridge: </a:t>
            </a:r>
            <a:r>
              <a:rPr lang="en-US" dirty="0" smtClean="0">
                <a:latin typeface="Arial Narrow" pitchFamily="34" charset="0"/>
                <a:hlinkClick r:id="rId3"/>
              </a:rPr>
              <a:t>www.careerbridge.wa.gov/</a:t>
            </a:r>
            <a:r>
              <a:rPr lang="en-US" dirty="0" smtClean="0">
                <a:latin typeface="Arial Narrow" pitchFamily="34" charset="0"/>
              </a:rPr>
              <a:t>. Students can learn about different careers there. They might also be able to conduct career interviews or participate in job shadows or internships.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To keep their options open, students should also be encouraged to take the most advanced courses possible during high school – with success.</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C8FE8E-8AC0-4C3A-8DEE-0282E82E9FD7}"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As students explore different career possibilities, they will also need to research what type of postsecondary education they will need. </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They should know that very few jobs are open to people with only a high school diploma. But they should also learn that there are many different options after high school – from an apprenticeship that will give them hands-on training while they learn, all the way to a postgraduate degree, such as an MD. In many cases, students can follow “career ladders” and get additional training as they move up the ladder.</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608098-DE77-4022-99CE-79DD41EBE107}"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Remind students of the process your school uses for course registration. Make sure they have created a four-year plan to outline the courses they hope to take, and let them know how they can get help to update that plan. As they think about the courses they plan to take, students will learn more about the requirements they must meet… and why they should do more than the minimum to succeed.</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54DBE-BA7E-42CD-8013-17294CB52210}"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Arial Narrow" pitchFamily="34" charset="0"/>
              </a:rPr>
              <a:t>NOTE that this slide should be supplemented with information about your school district’s high school requirements.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Students in high school need to think about several types of credit requirements:</a:t>
            </a:r>
          </a:p>
          <a:p>
            <a:pPr eaLnBrk="1" hangingPunct="1">
              <a:spcBef>
                <a:spcPct val="0"/>
              </a:spcBef>
            </a:pPr>
            <a:endParaRPr lang="en-US" dirty="0" smtClean="0">
              <a:latin typeface="Arial Narrow" pitchFamily="34" charset="0"/>
            </a:endParaRPr>
          </a:p>
          <a:p>
            <a:pPr eaLnBrk="1" hangingPunct="1">
              <a:spcBef>
                <a:spcPct val="0"/>
              </a:spcBef>
              <a:buFontTx/>
              <a:buChar char="•"/>
            </a:pPr>
            <a:r>
              <a:rPr lang="en-US" dirty="0" smtClean="0">
                <a:latin typeface="Arial Narrow" pitchFamily="34" charset="0"/>
              </a:rPr>
              <a:t>First are the </a:t>
            </a:r>
            <a:r>
              <a:rPr lang="en-US" b="1" dirty="0" smtClean="0">
                <a:latin typeface="Arial Narrow" pitchFamily="34" charset="0"/>
              </a:rPr>
              <a:t>state’s high school graduation requirements</a:t>
            </a:r>
            <a:r>
              <a:rPr lang="en-US" dirty="0" smtClean="0">
                <a:latin typeface="Arial Narrow" pitchFamily="34" charset="0"/>
              </a:rPr>
              <a:t>. These are the MINIMUM number of course credits needed to graduate from high school. This slide lists the statewide requirement resources. In addition, the State Board of Education has adopted a 24-credit requirement for high school graduation starting with Class of 2019.</a:t>
            </a:r>
          </a:p>
          <a:p>
            <a:pPr eaLnBrk="1" hangingPunct="1">
              <a:spcBef>
                <a:spcPct val="0"/>
              </a:spcBef>
            </a:pPr>
            <a:endParaRPr lang="en-US" dirty="0" smtClean="0">
              <a:latin typeface="Arial Narrow" pitchFamily="34" charset="0"/>
            </a:endParaRPr>
          </a:p>
          <a:p>
            <a:pPr eaLnBrk="1" hangingPunct="1">
              <a:spcBef>
                <a:spcPct val="0"/>
              </a:spcBef>
              <a:buFontTx/>
              <a:buChar char="•"/>
            </a:pPr>
            <a:r>
              <a:rPr lang="en-US" dirty="0" smtClean="0">
                <a:latin typeface="Arial Narrow" pitchFamily="34" charset="0"/>
              </a:rPr>
              <a:t>Next are </a:t>
            </a:r>
            <a:r>
              <a:rPr lang="en-US" b="1" dirty="0" smtClean="0">
                <a:latin typeface="Arial Narrow" pitchFamily="34" charset="0"/>
              </a:rPr>
              <a:t>your district’s graduation requirements.</a:t>
            </a:r>
            <a:r>
              <a:rPr lang="en-US" dirty="0" smtClean="0">
                <a:latin typeface="Arial Narrow" pitchFamily="34" charset="0"/>
              </a:rPr>
              <a:t> Many school districts impose more rigorous minimum requirements than the state’s.</a:t>
            </a:r>
          </a:p>
          <a:p>
            <a:pPr eaLnBrk="1" hangingPunct="1">
              <a:spcBef>
                <a:spcPct val="0"/>
              </a:spcBef>
              <a:buFontTx/>
              <a:buChar char="•"/>
            </a:pPr>
            <a:endParaRPr lang="en-US" dirty="0" smtClean="0">
              <a:latin typeface="Arial Narrow" pitchFamily="34" charset="0"/>
            </a:endParaRPr>
          </a:p>
          <a:p>
            <a:pPr eaLnBrk="1" hangingPunct="1">
              <a:spcBef>
                <a:spcPct val="0"/>
              </a:spcBef>
              <a:buFontTx/>
              <a:buChar char="•"/>
            </a:pPr>
            <a:r>
              <a:rPr lang="en-US" dirty="0" smtClean="0">
                <a:latin typeface="Arial Narrow" pitchFamily="34" charset="0"/>
              </a:rPr>
              <a:t>Students should also consider the </a:t>
            </a:r>
            <a:r>
              <a:rPr lang="en-US" b="1" dirty="0" smtClean="0">
                <a:latin typeface="Arial Narrow" pitchFamily="34" charset="0"/>
              </a:rPr>
              <a:t>College Academic Distribution Requirements </a:t>
            </a:r>
            <a:r>
              <a:rPr lang="en-US" dirty="0" smtClean="0">
                <a:latin typeface="Arial Narrow" pitchFamily="34" charset="0"/>
              </a:rPr>
              <a:t>(</a:t>
            </a:r>
            <a:r>
              <a:rPr lang="en-US" dirty="0" err="1" smtClean="0">
                <a:latin typeface="Arial Narrow" pitchFamily="34" charset="0"/>
              </a:rPr>
              <a:t>CADRs</a:t>
            </a:r>
            <a:r>
              <a:rPr lang="en-US" dirty="0" smtClean="0">
                <a:latin typeface="Arial Narrow" pitchFamily="34" charset="0"/>
              </a:rPr>
              <a:t>) or the minimum course credits students need to be eligible for admission to a Washington State public four-year college or university. These </a:t>
            </a:r>
            <a:r>
              <a:rPr lang="en-US" dirty="0" err="1" smtClean="0">
                <a:latin typeface="Arial Narrow" pitchFamily="34" charset="0"/>
              </a:rPr>
              <a:t>CADRs</a:t>
            </a:r>
            <a:r>
              <a:rPr lang="en-US" dirty="0" smtClean="0">
                <a:latin typeface="Arial Narrow" pitchFamily="34" charset="0"/>
              </a:rPr>
              <a:t> are also minimums – many colleges require more. Selective colleges require significantly more credits.</a:t>
            </a:r>
          </a:p>
          <a:p>
            <a:pPr eaLnBrk="1" hangingPunct="1">
              <a:spcBef>
                <a:spcPct val="0"/>
              </a:spcBef>
              <a:buFontTx/>
              <a:buChar char="•"/>
            </a:pPr>
            <a:endParaRPr lang="en-US" dirty="0" smtClean="0">
              <a:latin typeface="Arial Narrow" pitchFamily="34" charset="0"/>
            </a:endParaRPr>
          </a:p>
          <a:p>
            <a:pPr eaLnBrk="1" hangingPunct="1">
              <a:spcBef>
                <a:spcPct val="0"/>
              </a:spcBef>
            </a:pPr>
            <a:endParaRPr lang="en-US" dirty="0" smtClean="0">
              <a:latin typeface="Arial Narrow" pitchFamily="34" charset="0"/>
            </a:endParaRP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EE063-62EB-4E7F-A6B0-98D103FD88BF}"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Researchers have found that the rigor of a student’s high school course load is a key determinant of that student’s success in postsecondary. Thus, it’s crucial that students take the most advanced courses possible. To take advantage of these programs, though, students need to know about them. In particular, they should be aware of three different types of opportunities:</a:t>
            </a:r>
          </a:p>
          <a:p>
            <a:pPr eaLnBrk="1" hangingPunct="1">
              <a:spcBef>
                <a:spcPct val="0"/>
              </a:spcBef>
            </a:pPr>
            <a:endParaRPr lang="en-US" dirty="0" smtClean="0">
              <a:latin typeface="Arial Narrow" pitchFamily="34" charset="0"/>
            </a:endParaRPr>
          </a:p>
          <a:p>
            <a:pPr eaLnBrk="1" hangingPunct="1">
              <a:spcBef>
                <a:spcPct val="0"/>
              </a:spcBef>
              <a:buFontTx/>
              <a:buChar char="•"/>
            </a:pPr>
            <a:r>
              <a:rPr lang="en-US" b="1" dirty="0" smtClean="0">
                <a:latin typeface="Arial Narrow" pitchFamily="34" charset="0"/>
              </a:rPr>
              <a:t>Advanced courses</a:t>
            </a:r>
            <a:r>
              <a:rPr lang="en-US" dirty="0" smtClean="0">
                <a:latin typeface="Arial Narrow" pitchFamily="34" charset="0"/>
              </a:rPr>
              <a:t>, such as honors courses, International Baccalaureate (IB) programs or Advanced Placement (AP) opportunities</a:t>
            </a:r>
          </a:p>
          <a:p>
            <a:pPr eaLnBrk="1" hangingPunct="1">
              <a:spcBef>
                <a:spcPct val="0"/>
              </a:spcBef>
              <a:buFontTx/>
              <a:buChar char="•"/>
            </a:pPr>
            <a:r>
              <a:rPr lang="en-US" b="1" dirty="0" smtClean="0">
                <a:latin typeface="Arial Narrow" pitchFamily="34" charset="0"/>
              </a:rPr>
              <a:t>Career &amp; Technical Education</a:t>
            </a:r>
            <a:r>
              <a:rPr lang="en-US" dirty="0" smtClean="0">
                <a:latin typeface="Arial Narrow" pitchFamily="34" charset="0"/>
              </a:rPr>
              <a:t> (CTE) courses and programs, that may include Skills Center courses, pre-apprenticeships, and other hands-on learning opportunities</a:t>
            </a:r>
          </a:p>
          <a:p>
            <a:pPr eaLnBrk="1" hangingPunct="1">
              <a:spcBef>
                <a:spcPct val="0"/>
              </a:spcBef>
              <a:buFontTx/>
              <a:buChar char="•"/>
            </a:pPr>
            <a:r>
              <a:rPr lang="en-US" b="1" dirty="0" smtClean="0">
                <a:latin typeface="Arial Narrow" pitchFamily="34" charset="0"/>
              </a:rPr>
              <a:t>Dual credit courses </a:t>
            </a:r>
            <a:r>
              <a:rPr lang="en-US" dirty="0" smtClean="0">
                <a:latin typeface="Arial Narrow" pitchFamily="34" charset="0"/>
              </a:rPr>
              <a:t>(such as AP, IB, College in High School, Running Start, and Tech Prep) that give students the opportunity to earn college credit while in high school</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Because many of these course opportunities have prerequisites, it’s important that students understand what they must do to qualify. </a:t>
            </a:r>
            <a:r>
              <a:rPr lang="en-US" b="1" dirty="0" smtClean="0">
                <a:latin typeface="Arial Narrow" pitchFamily="34" charset="0"/>
              </a:rPr>
              <a:t>Please feel free to customize the next group of slides or add slides with information specific to your school’s programs.</a:t>
            </a:r>
          </a:p>
          <a:p>
            <a:pPr eaLnBrk="1" hangingPunct="1">
              <a:spcBef>
                <a:spcPct val="0"/>
              </a:spcBef>
            </a:pPr>
            <a:endParaRPr lang="en-US" dirty="0" smtClean="0">
              <a:latin typeface="Arial Narrow" pitchFamily="34" charset="0"/>
            </a:endParaRP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43752-5E8D-4EEE-BE46-764A00F2714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Narrow" pitchFamily="34" charset="0"/>
              </a:rPr>
              <a:t>Advanced courses are a key determinant of students’ success in postsecondary. That means taking as many years of math and science as possible, and being aware of the prerequisites for higher-level math and science courses.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Students should also know whether your high school offers honors courses and what they must do to apply for honors. Honors courses typically cover more material and more advanced material so that students can more quickly move on to advanced courses.</a:t>
            </a:r>
          </a:p>
          <a:p>
            <a:pPr eaLnBrk="1" hangingPunct="1">
              <a:spcBef>
                <a:spcPct val="0"/>
              </a:spcBef>
            </a:pPr>
            <a:endParaRPr lang="en-US" dirty="0" smtClean="0">
              <a:latin typeface="Arial Narrow" pitchFamily="34" charset="0"/>
            </a:endParaRPr>
          </a:p>
          <a:p>
            <a:pPr eaLnBrk="1" hangingPunct="1">
              <a:spcBef>
                <a:spcPct val="0"/>
              </a:spcBef>
            </a:pPr>
            <a:r>
              <a:rPr lang="en-US" dirty="0" smtClean="0">
                <a:latin typeface="Arial Narrow" pitchFamily="34" charset="0"/>
              </a:rPr>
              <a:t>In addition, students (and their families) should know about any special programs your school offers, as many of these programs may require prerequisites.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44DC6-ED67-4841-8CB9-84CE747C11DC}"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B0D55A-581B-44E5-9FAB-11A3E3AA2ED5}" type="datetimeFigureOut">
              <a:rPr lang="en-US"/>
              <a:pPr>
                <a:defRPr/>
              </a:pPr>
              <a:t>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4118FB-AE4B-44F1-9A31-7E70041BBB7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23C8D-0929-43B3-99AF-42B6C69C8169}" type="datetimeFigureOut">
              <a:rPr lang="en-US"/>
              <a:pPr>
                <a:defRPr/>
              </a:pPr>
              <a:t>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1A6335-8BC1-4BC4-BDE6-DE6C0738D32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DA112-1925-42BE-BDF1-F434266960F2}" type="datetimeFigureOut">
              <a:rPr lang="en-US"/>
              <a:pPr>
                <a:defRPr/>
              </a:pPr>
              <a:t>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0B9C49-30F8-43B7-BDEF-9B3DCBE24A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089C7D-3E38-491F-BC1E-D4D0F5103C1B}" type="datetimeFigureOut">
              <a:rPr lang="en-US"/>
              <a:pPr>
                <a:defRPr/>
              </a:pPr>
              <a:t>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5A82DE-6C49-4141-A3A3-C1930F315D8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552A7C-FDB9-4B0F-9EFD-D25D13A78BFA}" type="datetimeFigureOut">
              <a:rPr lang="en-US"/>
              <a:pPr>
                <a:defRPr/>
              </a:pPr>
              <a:t>2/5/2018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767AA8-84F6-4160-ABF1-41458B4CCD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3DC765-C405-453D-B08E-61A12E51D4D0}" type="datetimeFigureOut">
              <a:rPr lang="en-US"/>
              <a:pPr>
                <a:defRPr/>
              </a:pPr>
              <a:t>2/5/2018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FA2623D-28C9-4F8C-AF57-39EC459E223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F57A5E-4D05-4D73-ABD2-5A952C5E8A33}" type="datetimeFigureOut">
              <a:rPr lang="en-US"/>
              <a:pPr>
                <a:defRPr/>
              </a:pPr>
              <a:t>2/5/2018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564B6C-79EE-4A6B-8C37-13C27A264BF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167283-F320-4968-9D8B-2534597EBA57}" type="datetimeFigureOut">
              <a:rPr lang="en-US"/>
              <a:pPr>
                <a:defRPr/>
              </a:pPr>
              <a:t>2/5/2018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EBAA00-7A00-4709-AF1C-D2355DDA39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EAADF7-5D35-4850-8292-191373C0EA40}" type="datetimeFigureOut">
              <a:rPr lang="en-US"/>
              <a:pPr>
                <a:defRPr/>
              </a:pPr>
              <a:t>2/5/2018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2000095-60F3-4185-A5BE-36FAB3BA64E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23C988-FFA4-4B81-B452-CA7D296B2722}" type="datetimeFigureOut">
              <a:rPr lang="en-US"/>
              <a:pPr>
                <a:defRPr/>
              </a:pPr>
              <a:t>2/5/2018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BB54A6-F4BD-43B8-979B-BEF979411A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23AE74-E90A-4852-A756-AF6A944357EB}" type="datetimeFigureOut">
              <a:rPr lang="en-US"/>
              <a:pPr>
                <a:defRPr/>
              </a:pPr>
              <a:t>2/5/2018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58365-4309-4C6F-824E-95766FCC299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97F6E8-AD20-406C-8F2B-9F4E9D9A49B2}" type="datetimeFigureOut">
              <a:rPr lang="en-US"/>
              <a:pPr>
                <a:defRPr/>
              </a:pPr>
              <a:t>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A72CB1-9CEA-4ECE-B719-70BAB1E2C7EC}" type="slidenum">
              <a:rPr lang="en-US"/>
              <a:pPr>
                <a:defRPr/>
              </a:pPr>
              <a:t>‹#›</a:t>
            </a:fld>
            <a:endParaRPr lang="en-US" dirty="0"/>
          </a:p>
        </p:txBody>
      </p:sp>
      <p:pic>
        <p:nvPicPr>
          <p:cNvPr id="7" name="Picture 6" descr="CareerGuidanceLogo.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00800" y="5791200"/>
            <a:ext cx="2743200" cy="1066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124200" y="685800"/>
            <a:ext cx="5715000" cy="5355312"/>
          </a:xfrm>
          <a:prstGeom prst="rect">
            <a:avLst/>
          </a:prstGeom>
          <a:noFill/>
        </p:spPr>
        <p:txBody>
          <a:bodyPr>
            <a:spAutoFit/>
          </a:bodyPr>
          <a:lstStyle/>
          <a:p>
            <a:pPr algn="ctr" fontAlgn="auto">
              <a:spcBef>
                <a:spcPts val="0"/>
              </a:spcBef>
              <a:spcAft>
                <a:spcPts val="0"/>
              </a:spcAft>
              <a:defRPr/>
            </a:pPr>
            <a:endParaRPr lang="en-US" sz="3600" b="1" dirty="0" smtClean="0">
              <a:solidFill>
                <a:schemeClr val="bg1"/>
              </a:solidFill>
              <a:effectLst>
                <a:outerShdw blurRad="50800" dist="38100" dir="2700000" algn="tl" rotWithShape="0">
                  <a:prstClr val="black">
                    <a:alpha val="40000"/>
                  </a:prstClr>
                </a:outerShdw>
              </a:effectLst>
              <a:latin typeface="Arial Narrow" pitchFamily="34" charset="0"/>
              <a:cs typeface="+mn-cs"/>
            </a:endParaRPr>
          </a:p>
          <a:p>
            <a:pPr algn="ctr" fontAlgn="auto">
              <a:spcBef>
                <a:spcPts val="0"/>
              </a:spcBef>
              <a:spcAft>
                <a:spcPts val="0"/>
              </a:spcAft>
              <a:defRPr/>
            </a:pPr>
            <a:r>
              <a:rPr lang="en-US" sz="3600" b="1" dirty="0" smtClean="0">
                <a:solidFill>
                  <a:srgbClr val="2B4C73"/>
                </a:solidFill>
                <a:effectLst>
                  <a:outerShdw blurRad="50800" dist="38100" dir="2700000" algn="tl" rotWithShape="0">
                    <a:prstClr val="black">
                      <a:alpha val="40000"/>
                    </a:prstClr>
                  </a:outerShdw>
                </a:effectLst>
                <a:latin typeface="Arial Narrow" pitchFamily="34" charset="0"/>
                <a:cs typeface="+mn-cs"/>
              </a:rPr>
              <a:t>COURSE </a:t>
            </a:r>
            <a:r>
              <a:rPr lang="en-US" sz="3600" b="1" dirty="0">
                <a:solidFill>
                  <a:srgbClr val="2B4C73"/>
                </a:solidFill>
                <a:effectLst>
                  <a:outerShdw blurRad="50800" dist="38100" dir="2700000" algn="tl" rotWithShape="0">
                    <a:prstClr val="black">
                      <a:alpha val="40000"/>
                    </a:prstClr>
                  </a:outerShdw>
                </a:effectLst>
                <a:latin typeface="Arial Narrow" pitchFamily="34" charset="0"/>
                <a:cs typeface="+mn-cs"/>
              </a:rPr>
              <a:t>PLANNING </a:t>
            </a:r>
            <a:r>
              <a:rPr lang="en-US" sz="3600" b="1" dirty="0" smtClean="0">
                <a:solidFill>
                  <a:srgbClr val="2B4C73"/>
                </a:solidFill>
                <a:effectLst>
                  <a:outerShdw blurRad="50800" dist="38100" dir="2700000" algn="tl" rotWithShape="0">
                    <a:prstClr val="black">
                      <a:alpha val="40000"/>
                    </a:prstClr>
                  </a:outerShdw>
                </a:effectLst>
                <a:latin typeface="Arial Narrow" pitchFamily="34" charset="0"/>
                <a:cs typeface="+mn-cs"/>
              </a:rPr>
              <a:t>FOR</a:t>
            </a:r>
            <a:endParaRPr lang="en-US" sz="3600" b="1" dirty="0">
              <a:solidFill>
                <a:srgbClr val="2B4C73"/>
              </a:solidFill>
              <a:effectLst>
                <a:outerShdw blurRad="50800" dist="38100" dir="2700000" algn="tl" rotWithShape="0">
                  <a:prstClr val="black">
                    <a:alpha val="40000"/>
                  </a:prstClr>
                </a:outerShdw>
              </a:effectLst>
              <a:latin typeface="Arial Narrow" pitchFamily="34" charset="0"/>
              <a:cs typeface="+mn-cs"/>
            </a:endParaRPr>
          </a:p>
          <a:p>
            <a:pPr algn="ctr" fontAlgn="auto">
              <a:spcBef>
                <a:spcPts val="0"/>
              </a:spcBef>
              <a:spcAft>
                <a:spcPts val="0"/>
              </a:spcAft>
              <a:defRPr/>
            </a:pPr>
            <a:r>
              <a:rPr lang="en-US" sz="6600" b="1" dirty="0">
                <a:ln w="19050">
                  <a:solidFill>
                    <a:srgbClr val="2B4C73"/>
                  </a:solidFill>
                  <a:prstDash val="solid"/>
                </a:ln>
                <a:solidFill>
                  <a:schemeClr val="bg2">
                    <a:tint val="85000"/>
                    <a:satMod val="155000"/>
                  </a:schemeClr>
                </a:solidFill>
                <a:effectLst>
                  <a:outerShdw blurRad="50800" dist="38100" dir="2700000" algn="tl" rotWithShape="0">
                    <a:prstClr val="black">
                      <a:alpha val="40000"/>
                    </a:prstClr>
                  </a:outerShdw>
                </a:effectLst>
                <a:latin typeface="Arial Black" pitchFamily="34" charset="0"/>
                <a:cs typeface="+mn-cs"/>
              </a:rPr>
              <a:t>HIGH </a:t>
            </a:r>
            <a:br>
              <a:rPr lang="en-US" sz="6600" b="1" dirty="0">
                <a:ln w="19050">
                  <a:solidFill>
                    <a:srgbClr val="2B4C73"/>
                  </a:solidFill>
                  <a:prstDash val="solid"/>
                </a:ln>
                <a:solidFill>
                  <a:schemeClr val="bg2">
                    <a:tint val="85000"/>
                    <a:satMod val="155000"/>
                  </a:schemeClr>
                </a:solidFill>
                <a:effectLst>
                  <a:outerShdw blurRad="50800" dist="38100" dir="2700000" algn="tl" rotWithShape="0">
                    <a:prstClr val="black">
                      <a:alpha val="40000"/>
                    </a:prstClr>
                  </a:outerShdw>
                </a:effectLst>
                <a:latin typeface="Arial Black" pitchFamily="34" charset="0"/>
                <a:cs typeface="+mn-cs"/>
              </a:rPr>
            </a:br>
            <a:r>
              <a:rPr lang="en-US" sz="6600" b="1" dirty="0">
                <a:ln w="19050">
                  <a:solidFill>
                    <a:srgbClr val="2B4C73"/>
                  </a:solidFill>
                  <a:prstDash val="solid"/>
                </a:ln>
                <a:solidFill>
                  <a:schemeClr val="bg2">
                    <a:tint val="85000"/>
                    <a:satMod val="155000"/>
                  </a:schemeClr>
                </a:solidFill>
                <a:effectLst>
                  <a:outerShdw blurRad="50800" dist="38100" dir="2700000" algn="tl" rotWithShape="0">
                    <a:prstClr val="black">
                      <a:alpha val="40000"/>
                    </a:prstClr>
                  </a:outerShdw>
                </a:effectLst>
                <a:latin typeface="Arial Black" pitchFamily="34" charset="0"/>
                <a:cs typeface="+mn-cs"/>
              </a:rPr>
              <a:t>SCHOOL</a:t>
            </a:r>
          </a:p>
          <a:p>
            <a:pPr algn="ctr" fontAlgn="auto">
              <a:spcBef>
                <a:spcPts val="0"/>
              </a:spcBef>
              <a:spcAft>
                <a:spcPts val="0"/>
              </a:spcAft>
              <a:defRPr/>
            </a:pPr>
            <a:r>
              <a:rPr lang="en-US" sz="3600" b="1" dirty="0">
                <a:solidFill>
                  <a:srgbClr val="2B4C73"/>
                </a:solidFill>
                <a:effectLst>
                  <a:outerShdw blurRad="50800" dist="38100" dir="2700000" algn="tl" rotWithShape="0">
                    <a:prstClr val="black">
                      <a:alpha val="40000"/>
                    </a:prstClr>
                  </a:outerShdw>
                </a:effectLst>
                <a:latin typeface="Arial Narrow" pitchFamily="34" charset="0"/>
                <a:cs typeface="+mn-cs"/>
              </a:rPr>
              <a:t>A </a:t>
            </a:r>
            <a:r>
              <a:rPr lang="en-US" sz="3600" b="1" dirty="0" smtClean="0">
                <a:solidFill>
                  <a:srgbClr val="2B4C73"/>
                </a:solidFill>
                <a:effectLst>
                  <a:outerShdw blurRad="50800" dist="38100" dir="2700000" algn="tl" rotWithShape="0">
                    <a:prstClr val="black">
                      <a:alpha val="40000"/>
                    </a:prstClr>
                  </a:outerShdw>
                </a:effectLst>
                <a:latin typeface="Arial Narrow" pitchFamily="34" charset="0"/>
                <a:cs typeface="+mn-cs"/>
              </a:rPr>
              <a:t>STUDENT</a:t>
            </a:r>
          </a:p>
          <a:p>
            <a:pPr algn="ctr" fontAlgn="auto">
              <a:spcBef>
                <a:spcPts val="0"/>
              </a:spcBef>
              <a:spcAft>
                <a:spcPts val="0"/>
              </a:spcAft>
              <a:defRPr/>
            </a:pPr>
            <a:r>
              <a:rPr lang="en-US" sz="3600" b="1" dirty="0" smtClean="0">
                <a:solidFill>
                  <a:srgbClr val="2B4C73"/>
                </a:solidFill>
                <a:effectLst>
                  <a:outerShdw blurRad="50800" dist="38100" dir="2700000" algn="tl" rotWithShape="0">
                    <a:prstClr val="black">
                      <a:alpha val="40000"/>
                    </a:prstClr>
                  </a:outerShdw>
                </a:effectLst>
                <a:latin typeface="Arial Narrow" pitchFamily="34" charset="0"/>
                <a:cs typeface="+mn-cs"/>
              </a:rPr>
              <a:t>GUIDE </a:t>
            </a:r>
            <a:r>
              <a:rPr lang="en-US" sz="3600" b="1" dirty="0">
                <a:solidFill>
                  <a:srgbClr val="2B4C73"/>
                </a:solidFill>
                <a:effectLst>
                  <a:outerShdw blurRad="50800" dist="38100" dir="2700000" algn="tl" rotWithShape="0">
                    <a:prstClr val="black">
                      <a:alpha val="40000"/>
                    </a:prstClr>
                  </a:outerShdw>
                </a:effectLst>
                <a:latin typeface="Arial Narrow" pitchFamily="34" charset="0"/>
                <a:cs typeface="+mn-cs"/>
              </a:rPr>
              <a:t/>
            </a:r>
            <a:br>
              <a:rPr lang="en-US" sz="3600" b="1" dirty="0">
                <a:solidFill>
                  <a:srgbClr val="2B4C73"/>
                </a:solidFill>
                <a:effectLst>
                  <a:outerShdw blurRad="50800" dist="38100" dir="2700000" algn="tl" rotWithShape="0">
                    <a:prstClr val="black">
                      <a:alpha val="40000"/>
                    </a:prstClr>
                  </a:outerShdw>
                </a:effectLst>
                <a:latin typeface="Arial Narrow" pitchFamily="34" charset="0"/>
                <a:cs typeface="+mn-cs"/>
              </a:rPr>
            </a:br>
            <a:endParaRPr lang="en-US" sz="6600" b="1" dirty="0">
              <a:solidFill>
                <a:srgbClr val="2B4C73"/>
              </a:solidFill>
              <a:effectLst>
                <a:outerShdw blurRad="50800" dist="38100" dir="2700000" algn="tl" rotWithShape="0">
                  <a:prstClr val="black">
                    <a:alpha val="40000"/>
                  </a:prstClr>
                </a:outerShdw>
              </a:effectLst>
              <a:latin typeface="Arial Narrow" pitchFamily="34" charset="0"/>
              <a:cs typeface="+mn-cs"/>
            </a:endParaRPr>
          </a:p>
        </p:txBody>
      </p:sp>
      <p:pic>
        <p:nvPicPr>
          <p:cNvPr id="1029" name="Picture 5" descr="C:\Users\Mary\AppData\Local\Microsoft\Windows\Temporary Internet Files\Content.IE5\ND6BFCQ9\MP900444480[1].jpg" title="Student studying"/>
          <p:cNvPicPr>
            <a:picLocks noChangeAspect="1" noChangeArrowheads="1"/>
          </p:cNvPicPr>
          <p:nvPr/>
        </p:nvPicPr>
        <p:blipFill>
          <a:blip r:embed="rId3" cstate="print"/>
          <a:srcRect/>
          <a:stretch>
            <a:fillRect/>
          </a:stretch>
        </p:blipFill>
        <p:spPr bwMode="auto">
          <a:xfrm>
            <a:off x="533400" y="1079837"/>
            <a:ext cx="3048000" cy="4567237"/>
          </a:xfrm>
          <a:prstGeom prst="rect">
            <a:avLst/>
          </a:prstGeom>
          <a:noFill/>
          <a:effectLst>
            <a:outerShdw blurRad="50800" dist="38100" dir="2700000" algn="tl" rotWithShape="0">
              <a:prstClr val="black">
                <a:alpha val="40000"/>
              </a:prstClr>
            </a:outerShdw>
          </a:effectLst>
        </p:spPr>
      </p:pic>
      <p:pic>
        <p:nvPicPr>
          <p:cNvPr id="4" name="Picture 3" title="Career guidance Washington lesson logo"/>
          <p:cNvPicPr>
            <a:picLocks noChangeAspect="1"/>
          </p:cNvPicPr>
          <p:nvPr/>
        </p:nvPicPr>
        <p:blipFill>
          <a:blip r:embed="rId4"/>
          <a:stretch>
            <a:fillRect/>
          </a:stretch>
        </p:blipFill>
        <p:spPr>
          <a:xfrm>
            <a:off x="533400" y="6045875"/>
            <a:ext cx="5181600" cy="457200"/>
          </a:xfrm>
          <a:prstGeom prst="rect">
            <a:avLst/>
          </a:prstGeom>
        </p:spPr>
      </p:pic>
      <p:sp>
        <p:nvSpPr>
          <p:cNvPr id="2" name="Title 1"/>
          <p:cNvSpPr>
            <a:spLocks noGrp="1"/>
          </p:cNvSpPr>
          <p:nvPr>
            <p:ph type="ctrTitle"/>
          </p:nvPr>
        </p:nvSpPr>
        <p:spPr/>
        <p:txBody>
          <a:bodyPr/>
          <a:lstStyle/>
          <a:p>
            <a:r>
              <a:rPr lang="en-US" smtClean="0">
                <a:solidFill>
                  <a:schemeClr val="bg1"/>
                </a:solidFill>
              </a:rPr>
              <a:t>“</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CAREER PREP (CTE) CLASSES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524000"/>
            <a:ext cx="3733800" cy="4800600"/>
          </a:xfrm>
        </p:spPr>
        <p:txBody>
          <a:bodyPr rtlCol="0">
            <a:normAutofit fontScale="92500"/>
          </a:bodyPr>
          <a:lstStyle/>
          <a:p>
            <a:pPr marL="347472" indent="-347472" eaLnBrk="1" fontAlgn="auto" hangingPunct="1">
              <a:lnSpc>
                <a:spcPct val="120000"/>
              </a:lnSpc>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Preparation for career &amp; postsecondary options</a:t>
            </a:r>
          </a:p>
          <a:p>
            <a:pPr marL="347472" indent="-347472" eaLnBrk="1" fontAlgn="auto" hangingPunct="1">
              <a:lnSpc>
                <a:spcPct val="120000"/>
              </a:lnSpc>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Personalized Pathway Requirement</a:t>
            </a:r>
          </a:p>
          <a:p>
            <a:pPr marL="347472" indent="-347472" eaLnBrk="1" fontAlgn="auto" hangingPunct="1">
              <a:lnSpc>
                <a:spcPct val="120000"/>
              </a:lnSpc>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High academic standards</a:t>
            </a:r>
          </a:p>
          <a:p>
            <a:pPr marL="347472" indent="-347472" eaLnBrk="1" fontAlgn="auto" hangingPunct="1">
              <a:lnSpc>
                <a:spcPct val="120000"/>
              </a:lnSpc>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Emerging  fields, including:</a:t>
            </a:r>
          </a:p>
          <a:p>
            <a:pPr marL="747522" lvl="1" indent="-347472" eaLnBrk="1" fontAlgn="auto" hangingPunct="1">
              <a:spcBef>
                <a:spcPts val="0"/>
              </a:spcBef>
              <a:spcAft>
                <a:spcPts val="0"/>
              </a:spcAft>
              <a:buFont typeface="Courier New" pitchFamily="49" charset="0"/>
              <a:buChar char="o"/>
              <a:defRPr/>
            </a:pPr>
            <a:r>
              <a:rPr lang="en-US" sz="2200" dirty="0" smtClean="0">
                <a:solidFill>
                  <a:srgbClr val="2B4C73"/>
                </a:solidFill>
                <a:latin typeface="Arial Narrow" pitchFamily="34" charset="0"/>
              </a:rPr>
              <a:t>Health Sciences</a:t>
            </a:r>
          </a:p>
          <a:p>
            <a:pPr marL="747522" lvl="1" indent="-347472" eaLnBrk="1" fontAlgn="auto" hangingPunct="1">
              <a:spcBef>
                <a:spcPts val="0"/>
              </a:spcBef>
              <a:spcAft>
                <a:spcPts val="0"/>
              </a:spcAft>
              <a:buFont typeface="Courier New" pitchFamily="49" charset="0"/>
              <a:buChar char="o"/>
              <a:defRPr/>
            </a:pPr>
            <a:r>
              <a:rPr lang="en-US" sz="2200" dirty="0" smtClean="0">
                <a:solidFill>
                  <a:srgbClr val="2B4C73"/>
                </a:solidFill>
                <a:latin typeface="Arial Narrow" pitchFamily="34" charset="0"/>
              </a:rPr>
              <a:t>Science, Technology, Engineering &amp; Math (STEM)</a:t>
            </a:r>
          </a:p>
          <a:p>
            <a:pPr marL="747522" lvl="1" indent="-347472" eaLnBrk="1" fontAlgn="auto" hangingPunct="1">
              <a:spcBef>
                <a:spcPts val="0"/>
              </a:spcBef>
              <a:spcAft>
                <a:spcPts val="0"/>
              </a:spcAft>
              <a:buFont typeface="Courier New" pitchFamily="49" charset="0"/>
              <a:buChar char="o"/>
              <a:defRPr/>
            </a:pPr>
            <a:r>
              <a:rPr lang="en-US" sz="2200" dirty="0" smtClean="0">
                <a:solidFill>
                  <a:srgbClr val="2B4C73"/>
                </a:solidFill>
                <a:latin typeface="Arial Narrow" pitchFamily="34" charset="0"/>
              </a:rPr>
              <a:t>Construction</a:t>
            </a:r>
          </a:p>
          <a:p>
            <a:pPr eaLnBrk="1" fontAlgn="auto" hangingPunct="1">
              <a:spcAft>
                <a:spcPts val="0"/>
              </a:spcAft>
              <a:buFont typeface="Arial" pitchFamily="34" charset="0"/>
              <a:buNone/>
              <a:defRPr/>
            </a:pPr>
            <a:endParaRPr lang="en-US" dirty="0">
              <a:solidFill>
                <a:srgbClr val="2B4C73"/>
              </a:solidFill>
              <a:latin typeface="Arial Narrow" pitchFamily="34" charset="0"/>
            </a:endParaRPr>
          </a:p>
        </p:txBody>
      </p:sp>
      <p:pic>
        <p:nvPicPr>
          <p:cNvPr id="2050" name="Picture 2" descr="C:\Users\Mary\AppData\Local\Microsoft\Windows\Temporary Internet Files\Content.IE5\V6BMP81S\MP900442745[1].jpg" title="Student using wrench"/>
          <p:cNvPicPr>
            <a:picLocks noChangeAspect="1" noChangeArrowheads="1"/>
          </p:cNvPicPr>
          <p:nvPr/>
        </p:nvPicPr>
        <p:blipFill>
          <a:blip r:embed="rId3" cstate="print"/>
          <a:srcRect/>
          <a:stretch>
            <a:fillRect/>
          </a:stretch>
        </p:blipFill>
        <p:spPr bwMode="auto">
          <a:xfrm>
            <a:off x="4373563" y="1828800"/>
            <a:ext cx="4313237" cy="28702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CTE SKILLS CENTERS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447800"/>
            <a:ext cx="4876800" cy="5029200"/>
          </a:xfrm>
        </p:spPr>
        <p:txBody>
          <a:bodyPr rtlCol="0">
            <a:normAutofit fontScale="55000" lnSpcReduction="20000"/>
          </a:bodyPr>
          <a:lstStyle/>
          <a:p>
            <a:pPr eaLnBrk="1" fontAlgn="auto" hangingPunct="1">
              <a:lnSpc>
                <a:spcPct val="120000"/>
              </a:lnSpc>
              <a:spcBef>
                <a:spcPts val="1200"/>
              </a:spcBef>
              <a:spcAft>
                <a:spcPts val="1200"/>
              </a:spcAft>
              <a:buFont typeface="Arial Narrow" pitchFamily="34" charset="0"/>
              <a:buChar char="►"/>
              <a:defRPr/>
            </a:pPr>
            <a:r>
              <a:rPr lang="en-US" sz="4400" dirty="0" smtClean="0">
                <a:solidFill>
                  <a:srgbClr val="2B4C73"/>
                </a:solidFill>
                <a:latin typeface="Arial Narrow" pitchFamily="34" charset="0"/>
              </a:rPr>
              <a:t>Regional high schools for CTE classes</a:t>
            </a:r>
          </a:p>
          <a:p>
            <a:pPr eaLnBrk="1" fontAlgn="auto" hangingPunct="1">
              <a:lnSpc>
                <a:spcPct val="120000"/>
              </a:lnSpc>
              <a:spcBef>
                <a:spcPts val="1200"/>
              </a:spcBef>
              <a:spcAft>
                <a:spcPts val="1200"/>
              </a:spcAft>
              <a:buFont typeface="Arial Narrow" pitchFamily="34" charset="0"/>
              <a:buChar char="►"/>
              <a:defRPr/>
            </a:pPr>
            <a:r>
              <a:rPr lang="en-US" sz="4400" dirty="0" smtClean="0">
                <a:solidFill>
                  <a:srgbClr val="2B4C73"/>
                </a:solidFill>
                <a:latin typeface="Arial Narrow" pitchFamily="34" charset="0"/>
              </a:rPr>
              <a:t>Attend regular high school half day, Skills Center half day</a:t>
            </a:r>
          </a:p>
          <a:p>
            <a:pPr eaLnBrk="1" fontAlgn="auto" hangingPunct="1">
              <a:lnSpc>
                <a:spcPct val="120000"/>
              </a:lnSpc>
              <a:spcBef>
                <a:spcPts val="1200"/>
              </a:spcBef>
              <a:spcAft>
                <a:spcPts val="1200"/>
              </a:spcAft>
              <a:buFont typeface="Arial Narrow" pitchFamily="34" charset="0"/>
              <a:buChar char="►"/>
              <a:defRPr/>
            </a:pPr>
            <a:r>
              <a:rPr lang="en-US" sz="4400" dirty="0" smtClean="0">
                <a:solidFill>
                  <a:srgbClr val="2B4C73"/>
                </a:solidFill>
                <a:latin typeface="Arial Narrow" pitchFamily="34" charset="0"/>
              </a:rPr>
              <a:t>Skills Center programs may include: </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Computer programming</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Firefighting</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Audio Production</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Culinary Arts</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Health Care</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Construction</a:t>
            </a:r>
          </a:p>
          <a:p>
            <a:pPr lvl="1" eaLnBrk="1" fontAlgn="auto" hangingPunct="1">
              <a:lnSpc>
                <a:spcPct val="120000"/>
              </a:lnSpc>
              <a:spcBef>
                <a:spcPts val="0"/>
              </a:spcBef>
              <a:spcAft>
                <a:spcPts val="0"/>
              </a:spcAft>
              <a:buFont typeface="Courier New" pitchFamily="49" charset="0"/>
              <a:buChar char="o"/>
              <a:defRPr/>
            </a:pPr>
            <a:r>
              <a:rPr lang="en-US" sz="3600" dirty="0" smtClean="0">
                <a:solidFill>
                  <a:srgbClr val="2B4C73"/>
                </a:solidFill>
                <a:latin typeface="Arial Narrow" pitchFamily="34" charset="0"/>
              </a:rPr>
              <a:t>Marketing</a:t>
            </a:r>
          </a:p>
          <a:p>
            <a:pPr eaLnBrk="1" fontAlgn="auto" hangingPunct="1">
              <a:spcAft>
                <a:spcPts val="0"/>
              </a:spcAft>
              <a:buFont typeface="Arial" pitchFamily="34" charset="0"/>
              <a:buNone/>
              <a:defRPr/>
            </a:pPr>
            <a:endParaRPr lang="en-US" dirty="0">
              <a:solidFill>
                <a:srgbClr val="2B4C73"/>
              </a:solidFill>
              <a:latin typeface="Arial Narrow" pitchFamily="34" charset="0"/>
            </a:endParaRPr>
          </a:p>
        </p:txBody>
      </p:sp>
      <p:pic>
        <p:nvPicPr>
          <p:cNvPr id="11" name="Picture 10" descr="new market_Page_1.jpg" title="New Market Skills Center picture and logo"/>
          <p:cNvPicPr>
            <a:picLocks noChangeAspect="1"/>
          </p:cNvPicPr>
          <p:nvPr/>
        </p:nvPicPr>
        <p:blipFill>
          <a:blip r:embed="rId3" cstate="print"/>
          <a:srcRect l="75000"/>
          <a:stretch>
            <a:fillRect/>
          </a:stretch>
        </p:blipFill>
        <p:spPr>
          <a:xfrm>
            <a:off x="5334000" y="1219200"/>
            <a:ext cx="2099733" cy="47244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CTE – STEM </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76400"/>
            <a:ext cx="4648200" cy="4267200"/>
          </a:xfrm>
        </p:spPr>
        <p:txBody>
          <a:bodyPr rtlCol="0">
            <a:normAutofit fontScale="77500" lnSpcReduction="20000"/>
          </a:bodyPr>
          <a:lstStyle/>
          <a:p>
            <a:pPr eaLnBrk="1" fontAlgn="auto" hangingPunct="1">
              <a:lnSpc>
                <a:spcPct val="120000"/>
              </a:lnSpc>
              <a:spcBef>
                <a:spcPts val="1200"/>
              </a:spcBef>
              <a:spcAft>
                <a:spcPts val="1200"/>
              </a:spcAft>
              <a:buFont typeface="Arial Narrow" pitchFamily="34" charset="0"/>
              <a:buChar char="►"/>
              <a:defRPr/>
            </a:pPr>
            <a:r>
              <a:rPr lang="en-US" sz="3100" dirty="0" smtClean="0">
                <a:solidFill>
                  <a:srgbClr val="2B4C73"/>
                </a:solidFill>
                <a:latin typeface="Arial Narrow" pitchFamily="34" charset="0"/>
              </a:rPr>
              <a:t>STEM = Science, Technology, Engineering and Mathematics</a:t>
            </a:r>
          </a:p>
          <a:p>
            <a:pPr eaLnBrk="1" fontAlgn="auto" hangingPunct="1">
              <a:lnSpc>
                <a:spcPct val="120000"/>
              </a:lnSpc>
              <a:spcBef>
                <a:spcPts val="1200"/>
              </a:spcBef>
              <a:spcAft>
                <a:spcPts val="1200"/>
              </a:spcAft>
              <a:buFont typeface="Arial Narrow" pitchFamily="34" charset="0"/>
              <a:buChar char="►"/>
              <a:defRPr/>
            </a:pPr>
            <a:r>
              <a:rPr lang="en-US" sz="3100" dirty="0" smtClean="0">
                <a:solidFill>
                  <a:srgbClr val="2B4C73"/>
                </a:solidFill>
                <a:latin typeface="Arial Narrow" pitchFamily="34" charset="0"/>
              </a:rPr>
              <a:t>Includes Biotechnology, Agriculture Technology, Nanotechnology, several areas of Engineering, and other technologies</a:t>
            </a:r>
          </a:p>
          <a:p>
            <a:pPr eaLnBrk="1" fontAlgn="auto" hangingPunct="1">
              <a:lnSpc>
                <a:spcPct val="120000"/>
              </a:lnSpc>
              <a:spcBef>
                <a:spcPts val="1200"/>
              </a:spcBef>
              <a:spcAft>
                <a:spcPts val="1200"/>
              </a:spcAft>
              <a:buFont typeface="Arial Narrow" pitchFamily="34" charset="0"/>
              <a:buChar char="►"/>
              <a:defRPr/>
            </a:pPr>
            <a:r>
              <a:rPr lang="en-US" sz="3100" dirty="0" smtClean="0">
                <a:solidFill>
                  <a:srgbClr val="2B4C73"/>
                </a:solidFill>
                <a:latin typeface="Arial Narrow" pitchFamily="34" charset="0"/>
              </a:rPr>
              <a:t>STEM helps students USE science, technology and math to solve real world problems</a:t>
            </a:r>
            <a:endParaRPr lang="en-US" dirty="0">
              <a:solidFill>
                <a:srgbClr val="2B4C73"/>
              </a:solidFill>
              <a:latin typeface="Arial Narrow" pitchFamily="34" charset="0"/>
            </a:endParaRPr>
          </a:p>
        </p:txBody>
      </p:sp>
      <p:pic>
        <p:nvPicPr>
          <p:cNvPr id="21506" name="Picture 2" descr="C:\Users\Mary\AppData\Local\Microsoft\Windows\Temporary Internet Files\Content.IE5\PZJCR0CQ\MP900390130[1].jpg" title="Math equation"/>
          <p:cNvPicPr>
            <a:picLocks noChangeAspect="1" noChangeArrowheads="1"/>
          </p:cNvPicPr>
          <p:nvPr/>
        </p:nvPicPr>
        <p:blipFill>
          <a:blip r:embed="rId3" cstate="print"/>
          <a:srcRect/>
          <a:stretch>
            <a:fillRect/>
          </a:stretch>
        </p:blipFill>
        <p:spPr bwMode="auto">
          <a:xfrm>
            <a:off x="5272809" y="1219200"/>
            <a:ext cx="3261591" cy="4572000"/>
          </a:xfrm>
          <a:prstGeom prst="rect">
            <a:avLst/>
          </a:prstGeom>
          <a:noFill/>
          <a:ln w="9525">
            <a:noFill/>
            <a:miter lim="800000"/>
            <a:headEnd/>
            <a:tailEnd/>
          </a:ln>
          <a:effectLst>
            <a:outerShdw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9"/>
          <p:cNvSpPr>
            <a:spLocks noGrp="1"/>
          </p:cNvSpPr>
          <p:nvPr>
            <p:ph idx="1"/>
          </p:nvPr>
        </p:nvSpPr>
        <p:spPr>
          <a:xfrm>
            <a:off x="457200" y="2057400"/>
            <a:ext cx="4267200" cy="3733800"/>
          </a:xfrm>
        </p:spPr>
        <p:txBody>
          <a:bodyPr/>
          <a:lstStyle/>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Some courses give high school AND college credit</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Courses may be at your high school or community college</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Dual Credit includes courses in AP, IB, College in High School, Running Start, and Tech Prep</a:t>
            </a:r>
          </a:p>
        </p:txBody>
      </p:sp>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DUAL CREDIT PROGRAMS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pic>
        <p:nvPicPr>
          <p:cNvPr id="8" name="Picture 2" descr="C:\Users\Mary Bourguignon\AppData\Local\Microsoft\Windows\Temporary Internet Files\Content.IE5\L8DJJV71\MPj04096440000[1].jpg" title="Culinary student"/>
          <p:cNvPicPr>
            <a:picLocks noChangeAspect="1" noChangeArrowheads="1"/>
          </p:cNvPicPr>
          <p:nvPr/>
        </p:nvPicPr>
        <p:blipFill>
          <a:blip r:embed="rId3" cstate="print"/>
          <a:srcRect/>
          <a:stretch>
            <a:fillRect/>
          </a:stretch>
        </p:blipFill>
        <p:spPr bwMode="auto">
          <a:xfrm>
            <a:off x="5103813" y="1371600"/>
            <a:ext cx="2998619" cy="4495800"/>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9"/>
          <p:cNvSpPr>
            <a:spLocks noGrp="1"/>
          </p:cNvSpPr>
          <p:nvPr>
            <p:ph idx="1"/>
          </p:nvPr>
        </p:nvSpPr>
        <p:spPr>
          <a:xfrm>
            <a:off x="457200" y="1447800"/>
            <a:ext cx="4267200" cy="4495800"/>
          </a:xfrm>
        </p:spPr>
        <p:txBody>
          <a:bodyPr/>
          <a:lstStyle/>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Advanced Placement (AP) courses can help you earn college credit in high school</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End-of-year exam score determines college credit</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Some AP courses pair with CTE classes: </a:t>
            </a:r>
          </a:p>
          <a:p>
            <a:pPr marL="746125" lvl="1" indent="-346075" eaLnBrk="1" hangingPunct="1">
              <a:spcBef>
                <a:spcPct val="0"/>
              </a:spcBef>
              <a:buFont typeface="Courier New" pitchFamily="49" charset="0"/>
              <a:buChar char="o"/>
            </a:pPr>
            <a:r>
              <a:rPr lang="en-US" sz="2000" dirty="0" smtClean="0">
                <a:solidFill>
                  <a:srgbClr val="2B4C73"/>
                </a:solidFill>
                <a:latin typeface="Arial Narrow" pitchFamily="34" charset="0"/>
              </a:rPr>
              <a:t>Computer Programming</a:t>
            </a:r>
          </a:p>
          <a:p>
            <a:pPr marL="746125" lvl="1" indent="-346075" eaLnBrk="1" hangingPunct="1">
              <a:spcBef>
                <a:spcPct val="0"/>
              </a:spcBef>
              <a:buFont typeface="Courier New" pitchFamily="49" charset="0"/>
              <a:buChar char="o"/>
            </a:pPr>
            <a:r>
              <a:rPr lang="en-US" sz="2000" dirty="0" smtClean="0">
                <a:solidFill>
                  <a:srgbClr val="2B4C73"/>
                </a:solidFill>
                <a:latin typeface="Arial Narrow" pitchFamily="34" charset="0"/>
              </a:rPr>
              <a:t>Commercial Art/Studio Art</a:t>
            </a:r>
          </a:p>
          <a:p>
            <a:pPr marL="746125" lvl="1" indent="-346075" eaLnBrk="1" hangingPunct="1">
              <a:spcBef>
                <a:spcPct val="0"/>
              </a:spcBef>
              <a:buFont typeface="Courier New" pitchFamily="49" charset="0"/>
              <a:buChar char="o"/>
            </a:pPr>
            <a:r>
              <a:rPr lang="en-US" sz="2000" dirty="0" smtClean="0">
                <a:solidFill>
                  <a:srgbClr val="2B4C73"/>
                </a:solidFill>
                <a:latin typeface="Arial Narrow" pitchFamily="34" charset="0"/>
              </a:rPr>
              <a:t>Environmental Science</a:t>
            </a:r>
          </a:p>
        </p:txBody>
      </p:sp>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DUAL CREDIT: AP</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pic>
        <p:nvPicPr>
          <p:cNvPr id="17421" name="Picture 13" descr="C:\Users\Mary\AppData\Local\Microsoft\Windows\Temporary Internet Files\Content.IE5\S2II1ZA1\MP900408928[1].jpg" title="Student studying"/>
          <p:cNvPicPr>
            <a:picLocks noChangeAspect="1" noChangeArrowheads="1"/>
          </p:cNvPicPr>
          <p:nvPr/>
        </p:nvPicPr>
        <p:blipFill>
          <a:blip r:embed="rId3" cstate="print"/>
          <a:srcRect r="32222"/>
          <a:stretch>
            <a:fillRect/>
          </a:stretch>
        </p:blipFill>
        <p:spPr bwMode="auto">
          <a:xfrm>
            <a:off x="5105401" y="1371600"/>
            <a:ext cx="3046870" cy="44958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9"/>
          <p:cNvSpPr>
            <a:spLocks noGrp="1"/>
          </p:cNvSpPr>
          <p:nvPr>
            <p:ph idx="1"/>
          </p:nvPr>
        </p:nvSpPr>
        <p:spPr>
          <a:xfrm>
            <a:off x="457200" y="1447800"/>
            <a:ext cx="4267200" cy="4495800"/>
          </a:xfrm>
        </p:spPr>
        <p:txBody>
          <a:bodyPr/>
          <a:lstStyle/>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Students take college level courses in high school</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School Districts must have inter-local agreements with colleges set up</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College in HS courses are taught by high school teachers on the high school campus for college credit</a:t>
            </a:r>
          </a:p>
        </p:txBody>
      </p:sp>
      <p:sp>
        <p:nvSpPr>
          <p:cNvPr id="9" name="Title 8"/>
          <p:cNvSpPr>
            <a:spLocks noGrp="1"/>
          </p:cNvSpPr>
          <p:nvPr>
            <p:ph type="title"/>
          </p:nvPr>
        </p:nvSpPr>
        <p:spPr>
          <a:xfrm>
            <a:off x="457200" y="274638"/>
            <a:ext cx="8382000" cy="1143000"/>
          </a:xfrm>
          <a:ln w="15875"/>
        </p:spPr>
        <p:txBody>
          <a:bodyPr rtlCol="0">
            <a:normAutofit fontScale="90000"/>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DUAL CREDIT: COLLEGE IN THE HIGH SCHOOL</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pic>
        <p:nvPicPr>
          <p:cNvPr id="5" name="Picture 4" descr="C:\Users\Mary\AppData\Local\Microsoft\Windows\Temporary Internet Files\Content.IE5\PZJCR0CQ\MP900442431[1].jpg" title="Student studying"/>
          <p:cNvPicPr>
            <a:picLocks noChangeAspect="1" noChangeArrowheads="1"/>
          </p:cNvPicPr>
          <p:nvPr/>
        </p:nvPicPr>
        <p:blipFill>
          <a:blip r:embed="rId3" cstate="print"/>
          <a:srcRect/>
          <a:stretch>
            <a:fillRect/>
          </a:stretch>
        </p:blipFill>
        <p:spPr bwMode="auto">
          <a:xfrm>
            <a:off x="5257800" y="1676400"/>
            <a:ext cx="2997200" cy="44958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9"/>
          <p:cNvSpPr>
            <a:spLocks noGrp="1"/>
          </p:cNvSpPr>
          <p:nvPr>
            <p:ph idx="1"/>
          </p:nvPr>
        </p:nvSpPr>
        <p:spPr>
          <a:xfrm>
            <a:off x="457200" y="1752600"/>
            <a:ext cx="4267200" cy="4495800"/>
          </a:xfrm>
        </p:spPr>
        <p:txBody>
          <a:bodyPr/>
          <a:lstStyle/>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Take courses at community college while you’re a high school student</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Placement test must be passed to qualify</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Nearly any subject is available (100+ College Level)</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Prepare for college or a career</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Talk with your high school counselor for more information</a:t>
            </a:r>
            <a:endParaRPr lang="en-US" sz="2000" dirty="0" smtClean="0">
              <a:solidFill>
                <a:srgbClr val="2B4C73"/>
              </a:solidFill>
              <a:latin typeface="Arial Narrow" pitchFamily="34" charset="0"/>
            </a:endParaRPr>
          </a:p>
        </p:txBody>
      </p:sp>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DUAL CREDIT: RUNNING START</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pic>
        <p:nvPicPr>
          <p:cNvPr id="1026" name="Picture 2" descr="C:\Users\Mary\AppData\Local\Microsoft\Windows\Temporary Internet Files\Content.IE5\WY9RDV32\MP900406708[1].jpg" title="Teacher"/>
          <p:cNvPicPr>
            <a:picLocks noChangeAspect="1" noChangeArrowheads="1"/>
          </p:cNvPicPr>
          <p:nvPr/>
        </p:nvPicPr>
        <p:blipFill>
          <a:blip r:embed="rId3" cstate="print"/>
          <a:srcRect/>
          <a:stretch>
            <a:fillRect/>
          </a:stretch>
        </p:blipFill>
        <p:spPr bwMode="auto">
          <a:xfrm>
            <a:off x="5257800" y="1371600"/>
            <a:ext cx="2998620" cy="44958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447800"/>
            <a:ext cx="4267200" cy="4800600"/>
          </a:xfrm>
        </p:spPr>
        <p:txBody>
          <a:bodyPr rtlCol="0">
            <a:normAutofit fontScale="92500" lnSpcReduction="10000"/>
          </a:bodyPr>
          <a:lstStyle/>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Tech Prep courses can help you earn college credit in high school</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Articulations needed for HS/College </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Prepare for an apprenticeship or save college tuition</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Courses </a:t>
            </a:r>
            <a:r>
              <a:rPr lang="en-US" sz="2400" dirty="0" smtClean="0">
                <a:latin typeface="Arial Narrow" pitchFamily="34" charset="0"/>
              </a:rPr>
              <a:t>may </a:t>
            </a:r>
            <a:r>
              <a:rPr lang="en-US" sz="2400" dirty="0" smtClean="0">
                <a:solidFill>
                  <a:srgbClr val="2B4C73"/>
                </a:solidFill>
                <a:latin typeface="Arial Narrow" pitchFamily="34" charset="0"/>
              </a:rPr>
              <a:t>include: </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Horticulture</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Environmental Science</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Automotive Technology</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Digital Communications</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Accounting/Business</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Health Science</a:t>
            </a:r>
          </a:p>
          <a:p>
            <a:pPr marL="747522" lvl="1" indent="-347472" eaLnBrk="1" fontAlgn="auto" hangingPunct="1">
              <a:spcBef>
                <a:spcPts val="0"/>
              </a:spcBef>
              <a:spcAft>
                <a:spcPts val="0"/>
              </a:spcAft>
              <a:buFont typeface="Courier New" pitchFamily="49" charset="0"/>
              <a:buChar char="o"/>
              <a:defRPr/>
            </a:pPr>
            <a:r>
              <a:rPr lang="en-US" sz="2000" dirty="0" smtClean="0">
                <a:solidFill>
                  <a:srgbClr val="2B4C73"/>
                </a:solidFill>
                <a:latin typeface="Arial Narrow" pitchFamily="34" charset="0"/>
              </a:rPr>
              <a:t>Veterinary Medicine</a:t>
            </a:r>
            <a:endParaRPr lang="en-US" sz="2000" dirty="0">
              <a:solidFill>
                <a:srgbClr val="2B4C73"/>
              </a:solidFill>
              <a:latin typeface="Arial Narrow" pitchFamily="34" charset="0"/>
            </a:endParaRPr>
          </a:p>
        </p:txBody>
      </p:sp>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DUAL CREDIT: TECH PREP</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pic>
        <p:nvPicPr>
          <p:cNvPr id="15363" name="Picture 3" descr="C:\Users\Mary\AppData\Local\Microsoft\Windows\Temporary Internet Files\Content.IE5\WY9RDV32\MP900446446[1].jpg" title="Vetr"/>
          <p:cNvPicPr>
            <a:picLocks noChangeAspect="1" noChangeArrowheads="1"/>
          </p:cNvPicPr>
          <p:nvPr/>
        </p:nvPicPr>
        <p:blipFill>
          <a:blip r:embed="rId3" cstate="print"/>
          <a:srcRect/>
          <a:stretch>
            <a:fillRect/>
          </a:stretch>
        </p:blipFill>
        <p:spPr bwMode="auto">
          <a:xfrm>
            <a:off x="5181600" y="1371600"/>
            <a:ext cx="3002877" cy="4495800"/>
          </a:xfrm>
          <a:prstGeom prst="rect">
            <a:avLst/>
          </a:prstGeom>
          <a:noFill/>
          <a:ln w="9525">
            <a:noFill/>
            <a:miter lim="800000"/>
            <a:headEnd/>
            <a:tailEnd/>
          </a:ln>
          <a:effectLst>
            <a:outerShdw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9"/>
          <p:cNvSpPr>
            <a:spLocks noGrp="1"/>
          </p:cNvSpPr>
          <p:nvPr>
            <p:ph idx="1"/>
          </p:nvPr>
        </p:nvSpPr>
        <p:spPr>
          <a:xfrm>
            <a:off x="457200" y="1524000"/>
            <a:ext cx="7772400" cy="4800600"/>
          </a:xfrm>
        </p:spPr>
        <p:txBody>
          <a:bodyPr/>
          <a:lstStyle/>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Set a plan for high school</a:t>
            </a:r>
          </a:p>
          <a:p>
            <a:pPr marL="746125" lvl="1" indent="-346075" eaLnBrk="1" hangingPunct="1">
              <a:spcBef>
                <a:spcPts val="1200"/>
              </a:spcBef>
              <a:spcAft>
                <a:spcPts val="1200"/>
              </a:spcAft>
              <a:buFont typeface="Arial Narrow" pitchFamily="34" charset="0"/>
              <a:buChar char="►"/>
            </a:pPr>
            <a:r>
              <a:rPr lang="en-US" sz="2000" dirty="0" smtClean="0">
                <a:solidFill>
                  <a:srgbClr val="2B4C73"/>
                </a:solidFill>
                <a:latin typeface="Arial Narrow" pitchFamily="34" charset="0"/>
              </a:rPr>
              <a:t>Start High School &amp; Beyond Plan</a:t>
            </a:r>
          </a:p>
          <a:p>
            <a:pPr marL="746125" lvl="1" indent="-346075" eaLnBrk="1" hangingPunct="1">
              <a:spcBef>
                <a:spcPts val="1200"/>
              </a:spcBef>
              <a:spcAft>
                <a:spcPts val="1200"/>
              </a:spcAft>
              <a:buFont typeface="Arial Narrow" pitchFamily="34" charset="0"/>
              <a:buChar char="►"/>
            </a:pPr>
            <a:r>
              <a:rPr lang="en-US" sz="2000" dirty="0" smtClean="0">
                <a:solidFill>
                  <a:srgbClr val="2B4C73"/>
                </a:solidFill>
                <a:latin typeface="Arial Narrow" pitchFamily="34" charset="0"/>
              </a:rPr>
              <a:t>Consider what courses will be in Personalized Pathway Requirement</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Decide which courses you need for:</a:t>
            </a:r>
          </a:p>
          <a:p>
            <a:pPr marL="746125" lvl="1" indent="-346075" eaLnBrk="1" hangingPunct="1">
              <a:spcBef>
                <a:spcPts val="600"/>
              </a:spcBef>
              <a:buFont typeface="Courier New" pitchFamily="49" charset="0"/>
              <a:buChar char="o"/>
            </a:pPr>
            <a:r>
              <a:rPr lang="en-US" sz="2000" dirty="0" smtClean="0">
                <a:solidFill>
                  <a:srgbClr val="2B4C73"/>
                </a:solidFill>
                <a:latin typeface="Arial Narrow" pitchFamily="34" charset="0"/>
              </a:rPr>
              <a:t>Graduation requirements</a:t>
            </a:r>
          </a:p>
          <a:p>
            <a:pPr marL="746125" lvl="1" indent="-346075" eaLnBrk="1" hangingPunct="1">
              <a:spcBef>
                <a:spcPct val="0"/>
              </a:spcBef>
              <a:spcAft>
                <a:spcPts val="600"/>
              </a:spcAft>
              <a:buFont typeface="Courier New" pitchFamily="49" charset="0"/>
              <a:buChar char="o"/>
            </a:pPr>
            <a:r>
              <a:rPr lang="en-US" sz="2000" dirty="0" smtClean="0">
                <a:solidFill>
                  <a:srgbClr val="2B4C73"/>
                </a:solidFill>
                <a:latin typeface="Arial Narrow" pitchFamily="34" charset="0"/>
              </a:rPr>
              <a:t>Postsecondary admission requirements</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Ask about advanced, CTE, and dual credit classes</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Join clubs and participate in sports</a:t>
            </a:r>
          </a:p>
        </p:txBody>
      </p:sp>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WHAT’S NEXT?</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868362"/>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COURSE PLAN FOR NEXT YEAR</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graphicFrame>
        <p:nvGraphicFramePr>
          <p:cNvPr id="8" name="Table 7" title="Next year core course plan"/>
          <p:cNvGraphicFramePr>
            <a:graphicFrameLocks noGrp="1"/>
          </p:cNvGraphicFramePr>
          <p:nvPr>
            <p:extLst>
              <p:ext uri="{D42A27DB-BD31-4B8C-83A1-F6EECF244321}">
                <p14:modId xmlns:p14="http://schemas.microsoft.com/office/powerpoint/2010/main" val="520438428"/>
              </p:ext>
            </p:extLst>
          </p:nvPr>
        </p:nvGraphicFramePr>
        <p:xfrm>
          <a:off x="685800" y="1142997"/>
          <a:ext cx="7848600" cy="46482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713444">
                <a:tc>
                  <a:txBody>
                    <a:bodyPr/>
                    <a:lstStyle/>
                    <a:p>
                      <a:endParaRPr lang="en-US" sz="1000" dirty="0" smtClean="0">
                        <a:latin typeface="Arial Narrow" pitchFamily="34" charset="0"/>
                      </a:endParaRPr>
                    </a:p>
                    <a:p>
                      <a:r>
                        <a:rPr lang="en-US" dirty="0" smtClean="0">
                          <a:latin typeface="Arial Narrow" pitchFamily="34" charset="0"/>
                        </a:rPr>
                        <a:t>SUBJECT</a:t>
                      </a:r>
                      <a:r>
                        <a:rPr lang="en-US" baseline="0" dirty="0" smtClean="0">
                          <a:latin typeface="Arial Narrow" pitchFamily="34" charset="0"/>
                        </a:rPr>
                        <a:t> AREA</a:t>
                      </a:r>
                      <a:endParaRPr lang="en-US" dirty="0" smtClean="0">
                        <a:latin typeface="Arial Narrow" pitchFamily="34" charset="0"/>
                      </a:endParaRPr>
                    </a:p>
                    <a:p>
                      <a:endParaRPr lang="en-US" sz="1000" dirty="0">
                        <a:latin typeface="Arial Narrow" pitchFamily="34" charset="0"/>
                      </a:endParaRPr>
                    </a:p>
                  </a:txBody>
                  <a:tcPr anchor="ct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lnT w="12700" cap="flat" cmpd="sng" algn="ctr">
                      <a:solidFill>
                        <a:srgbClr val="EBF1DE"/>
                      </a:solidFill>
                      <a:prstDash val="solid"/>
                      <a:round/>
                      <a:headEnd type="none" w="med" len="med"/>
                      <a:tailEnd type="none" w="med" len="med"/>
                    </a:lnT>
                    <a:solidFill>
                      <a:srgbClr val="2B4C73"/>
                    </a:solidFill>
                  </a:tcPr>
                </a:tc>
                <a:tc>
                  <a:txBody>
                    <a:bodyPr/>
                    <a:lstStyle/>
                    <a:p>
                      <a:pPr algn="ctr"/>
                      <a:r>
                        <a:rPr lang="en-US" sz="1800" dirty="0" smtClean="0">
                          <a:latin typeface="Arial Narrow" pitchFamily="34" charset="0"/>
                        </a:rPr>
                        <a:t>SEMESTER 1</a:t>
                      </a:r>
                    </a:p>
                  </a:txBody>
                  <a:tcPr anchor="ct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lnT w="12700" cap="flat" cmpd="sng" algn="ctr">
                      <a:solidFill>
                        <a:srgbClr val="EBF1DE"/>
                      </a:solidFill>
                      <a:prstDash val="solid"/>
                      <a:round/>
                      <a:headEnd type="none" w="med" len="med"/>
                      <a:tailEnd type="none" w="med" len="med"/>
                    </a:lnT>
                    <a:solidFill>
                      <a:srgbClr val="2B4C73"/>
                    </a:solidFill>
                  </a:tcPr>
                </a:tc>
                <a:tc>
                  <a:txBody>
                    <a:bodyPr/>
                    <a:lstStyle/>
                    <a:p>
                      <a:pPr algn="ctr"/>
                      <a:r>
                        <a:rPr lang="en-US" sz="1800" i="0" dirty="0" smtClean="0">
                          <a:latin typeface="Arial Narrow" pitchFamily="34" charset="0"/>
                        </a:rPr>
                        <a:t>SEMESTER 2</a:t>
                      </a:r>
                    </a:p>
                  </a:txBody>
                  <a:tcPr anchor="ct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lnT w="12700" cap="flat" cmpd="sng" algn="ctr">
                      <a:solidFill>
                        <a:srgbClr val="EBF1DE"/>
                      </a:solidFill>
                      <a:prstDash val="solid"/>
                      <a:round/>
                      <a:headEnd type="none" w="med" len="med"/>
                      <a:tailEnd type="none" w="med" len="med"/>
                    </a:lnT>
                    <a:solidFill>
                      <a:srgbClr val="2B4C73"/>
                    </a:solidFill>
                  </a:tcPr>
                </a:tc>
                <a:extLst>
                  <a:ext uri="{0D108BD9-81ED-4DB2-BD59-A6C34878D82A}">
                    <a16:rowId xmlns:a16="http://schemas.microsoft.com/office/drawing/2014/main" val="10000"/>
                  </a:ext>
                </a:extLst>
              </a:tr>
              <a:tr h="394557">
                <a:tc>
                  <a:txBody>
                    <a:bodyPr/>
                    <a:lstStyle/>
                    <a:p>
                      <a:r>
                        <a:rPr lang="en-US" i="0" dirty="0" smtClean="0">
                          <a:solidFill>
                            <a:srgbClr val="EBF1DE"/>
                          </a:solidFill>
                          <a:latin typeface="Arial Narrow" pitchFamily="34" charset="0"/>
                        </a:rPr>
                        <a:t>ENGLISH</a:t>
                      </a:r>
                      <a:endParaRPr lang="en-US" i="0" dirty="0">
                        <a:solidFill>
                          <a:srgbClr val="EBF1DE"/>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extLst>
                  <a:ext uri="{0D108BD9-81ED-4DB2-BD59-A6C34878D82A}">
                    <a16:rowId xmlns:a16="http://schemas.microsoft.com/office/drawing/2014/main" val="10001"/>
                  </a:ext>
                </a:extLst>
              </a:tr>
              <a:tr h="394557">
                <a:tc>
                  <a:txBody>
                    <a:bodyPr/>
                    <a:lstStyle/>
                    <a:p>
                      <a:r>
                        <a:rPr lang="en-US" i="0" dirty="0" smtClean="0">
                          <a:solidFill>
                            <a:srgbClr val="597B51"/>
                          </a:solidFill>
                          <a:latin typeface="Arial Narrow" pitchFamily="34" charset="0"/>
                        </a:rPr>
                        <a:t>MATHEMATICS</a:t>
                      </a:r>
                      <a:endParaRPr lang="en-US" i="0" dirty="0">
                        <a:solidFill>
                          <a:srgbClr val="597B5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chemeClr val="accent3">
                        <a:lumMod val="20000"/>
                        <a:lumOff val="80000"/>
                      </a:schemeClr>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chemeClr val="accent3">
                        <a:lumMod val="20000"/>
                        <a:lumOff val="80000"/>
                      </a:schemeClr>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2"/>
                  </a:ext>
                </a:extLst>
              </a:tr>
              <a:tr h="394557">
                <a:tc>
                  <a:txBody>
                    <a:bodyPr/>
                    <a:lstStyle/>
                    <a:p>
                      <a:r>
                        <a:rPr lang="en-US" i="0" dirty="0" smtClean="0">
                          <a:solidFill>
                            <a:srgbClr val="EBF1DE"/>
                          </a:solidFill>
                          <a:latin typeface="Arial Narrow" pitchFamily="34" charset="0"/>
                        </a:rPr>
                        <a:t>SCIENCE</a:t>
                      </a:r>
                      <a:endParaRPr lang="en-US" i="0" dirty="0">
                        <a:solidFill>
                          <a:srgbClr val="EBF1DE"/>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extLst>
                  <a:ext uri="{0D108BD9-81ED-4DB2-BD59-A6C34878D82A}">
                    <a16:rowId xmlns:a16="http://schemas.microsoft.com/office/drawing/2014/main" val="10003"/>
                  </a:ext>
                </a:extLst>
              </a:tr>
              <a:tr h="394557">
                <a:tc>
                  <a:txBody>
                    <a:bodyPr/>
                    <a:lstStyle/>
                    <a:p>
                      <a:r>
                        <a:rPr lang="en-US" i="0" dirty="0" smtClean="0">
                          <a:solidFill>
                            <a:srgbClr val="597B51"/>
                          </a:solidFill>
                          <a:latin typeface="Arial Narrow" pitchFamily="34" charset="0"/>
                        </a:rPr>
                        <a:t>SOCIAL</a:t>
                      </a:r>
                      <a:r>
                        <a:rPr lang="en-US" i="0" baseline="0" dirty="0" smtClean="0">
                          <a:solidFill>
                            <a:srgbClr val="597B51"/>
                          </a:solidFill>
                          <a:latin typeface="Arial Narrow" pitchFamily="34" charset="0"/>
                        </a:rPr>
                        <a:t> STUDIES</a:t>
                      </a:r>
                      <a:endParaRPr lang="en-US" i="0" dirty="0">
                        <a:solidFill>
                          <a:srgbClr val="597B5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chemeClr val="accent3">
                        <a:lumMod val="20000"/>
                        <a:lumOff val="80000"/>
                      </a:schemeClr>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chemeClr val="accent3">
                        <a:lumMod val="20000"/>
                        <a:lumOff val="80000"/>
                      </a:schemeClr>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0004"/>
                  </a:ext>
                </a:extLst>
              </a:tr>
              <a:tr h="394557">
                <a:tc>
                  <a:txBody>
                    <a:bodyPr/>
                    <a:lstStyle/>
                    <a:p>
                      <a:r>
                        <a:rPr lang="en-US" i="0" dirty="0" smtClean="0">
                          <a:solidFill>
                            <a:srgbClr val="EBF1DE"/>
                          </a:solidFill>
                          <a:latin typeface="Arial Narrow" pitchFamily="34" charset="0"/>
                        </a:rPr>
                        <a:t>CAREER</a:t>
                      </a:r>
                      <a:r>
                        <a:rPr lang="en-US" i="0" baseline="0" dirty="0" smtClean="0">
                          <a:solidFill>
                            <a:srgbClr val="EBF1DE"/>
                          </a:solidFill>
                          <a:latin typeface="Arial Narrow" pitchFamily="34" charset="0"/>
                        </a:rPr>
                        <a:t> AND TECH ED</a:t>
                      </a:r>
                      <a:endParaRPr lang="en-US" i="0" dirty="0">
                        <a:solidFill>
                          <a:srgbClr val="EBF1DE"/>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extLst>
                  <a:ext uri="{0D108BD9-81ED-4DB2-BD59-A6C34878D82A}">
                    <a16:rowId xmlns:a16="http://schemas.microsoft.com/office/drawing/2014/main" val="10005"/>
                  </a:ext>
                </a:extLst>
              </a:tr>
              <a:tr h="394557">
                <a:tc>
                  <a:txBody>
                    <a:bodyPr/>
                    <a:lstStyle/>
                    <a:p>
                      <a:r>
                        <a:rPr lang="en-US" i="0" dirty="0" smtClean="0">
                          <a:solidFill>
                            <a:srgbClr val="597B51"/>
                          </a:solidFill>
                          <a:latin typeface="Arial Narrow" pitchFamily="34" charset="0"/>
                        </a:rPr>
                        <a:t>HEALTH</a:t>
                      </a:r>
                      <a:r>
                        <a:rPr lang="en-US" i="0" baseline="0" dirty="0" smtClean="0">
                          <a:solidFill>
                            <a:srgbClr val="597B51"/>
                          </a:solidFill>
                          <a:latin typeface="Arial Narrow" pitchFamily="34" charset="0"/>
                        </a:rPr>
                        <a:t> and FITNESS</a:t>
                      </a:r>
                      <a:endParaRPr lang="en-US" i="0" dirty="0">
                        <a:solidFill>
                          <a:srgbClr val="597B5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EBF1DE"/>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EBF1DE"/>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EBF1DE"/>
                    </a:solidFill>
                  </a:tcPr>
                </a:tc>
                <a:extLst>
                  <a:ext uri="{0D108BD9-81ED-4DB2-BD59-A6C34878D82A}">
                    <a16:rowId xmlns:a16="http://schemas.microsoft.com/office/drawing/2014/main" val="10006"/>
                  </a:ext>
                </a:extLst>
              </a:tr>
              <a:tr h="394557">
                <a:tc>
                  <a:txBody>
                    <a:bodyPr/>
                    <a:lstStyle/>
                    <a:p>
                      <a:r>
                        <a:rPr lang="en-US" i="0" dirty="0" smtClean="0">
                          <a:solidFill>
                            <a:srgbClr val="EBF1DE"/>
                          </a:solidFill>
                          <a:latin typeface="Arial Narrow" pitchFamily="34" charset="0"/>
                        </a:rPr>
                        <a:t>ARTS</a:t>
                      </a:r>
                      <a:endParaRPr lang="en-US" i="0" dirty="0">
                        <a:solidFill>
                          <a:srgbClr val="EBF1DE"/>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sz="1600"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extLst>
                  <a:ext uri="{0D108BD9-81ED-4DB2-BD59-A6C34878D82A}">
                    <a16:rowId xmlns:a16="http://schemas.microsoft.com/office/drawing/2014/main" val="10007"/>
                  </a:ext>
                </a:extLst>
              </a:tr>
              <a:tr h="394557">
                <a:tc>
                  <a:txBody>
                    <a:bodyPr/>
                    <a:lstStyle/>
                    <a:p>
                      <a:r>
                        <a:rPr lang="en-US" i="0" dirty="0" smtClean="0">
                          <a:solidFill>
                            <a:srgbClr val="597B51"/>
                          </a:solidFill>
                          <a:latin typeface="Arial Narrow" pitchFamily="34" charset="0"/>
                        </a:rPr>
                        <a:t>HEALTH</a:t>
                      </a:r>
                      <a:r>
                        <a:rPr lang="en-US" i="0" baseline="0" dirty="0" smtClean="0">
                          <a:solidFill>
                            <a:srgbClr val="597B51"/>
                          </a:solidFill>
                          <a:latin typeface="Arial Narrow" pitchFamily="34" charset="0"/>
                        </a:rPr>
                        <a:t> and Fitness</a:t>
                      </a:r>
                      <a:endParaRPr lang="en-US" i="0" dirty="0">
                        <a:solidFill>
                          <a:srgbClr val="597B5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EBF1DE"/>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EBF1DE"/>
                    </a:solidFill>
                  </a:tcPr>
                </a:tc>
                <a:tc>
                  <a:txBody>
                    <a:bodyPr/>
                    <a:lstStyle/>
                    <a:p>
                      <a:pPr algn="ctr"/>
                      <a:endParaRPr lang="en-US" sz="1600"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EBF1DE"/>
                    </a:solidFill>
                  </a:tcPr>
                </a:tc>
                <a:extLst>
                  <a:ext uri="{0D108BD9-81ED-4DB2-BD59-A6C34878D82A}">
                    <a16:rowId xmlns:a16="http://schemas.microsoft.com/office/drawing/2014/main" val="10008"/>
                  </a:ext>
                </a:extLst>
              </a:tr>
              <a:tr h="389152">
                <a:tc>
                  <a:txBody>
                    <a:bodyPr/>
                    <a:lstStyle/>
                    <a:p>
                      <a:r>
                        <a:rPr lang="en-US" i="0" dirty="0" smtClean="0">
                          <a:solidFill>
                            <a:srgbClr val="EBF1DE"/>
                          </a:solidFill>
                          <a:latin typeface="Arial Narrow" pitchFamily="34" charset="0"/>
                        </a:rPr>
                        <a:t>General</a:t>
                      </a:r>
                      <a:r>
                        <a:rPr lang="en-US" i="0" baseline="0" dirty="0" smtClean="0">
                          <a:solidFill>
                            <a:srgbClr val="EBF1DE"/>
                          </a:solidFill>
                          <a:latin typeface="Arial Narrow" pitchFamily="34" charset="0"/>
                        </a:rPr>
                        <a:t> </a:t>
                      </a:r>
                      <a:r>
                        <a:rPr lang="en-US" i="0" dirty="0" smtClean="0">
                          <a:solidFill>
                            <a:srgbClr val="EBF1DE"/>
                          </a:solidFill>
                          <a:latin typeface="Arial Narrow" pitchFamily="34" charset="0"/>
                        </a:rPr>
                        <a:t> Electives</a:t>
                      </a:r>
                      <a:endParaRPr lang="en-US" i="0" dirty="0">
                        <a:solidFill>
                          <a:srgbClr val="EBF1DE"/>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i="0" dirty="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tc>
                  <a:txBody>
                    <a:bodyPr/>
                    <a:lstStyle/>
                    <a:p>
                      <a:pPr algn="ctr"/>
                      <a:endParaRPr lang="en-US" sz="1600" i="0" dirty="0" smtClean="0">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solidFill>
                      <a:srgbClr val="597B51"/>
                    </a:solidFill>
                  </a:tcPr>
                </a:tc>
                <a:extLst>
                  <a:ext uri="{0D108BD9-81ED-4DB2-BD59-A6C34878D82A}">
                    <a16:rowId xmlns:a16="http://schemas.microsoft.com/office/drawing/2014/main" val="10009"/>
                  </a:ext>
                </a:extLst>
              </a:tr>
              <a:tr h="389152">
                <a:tc>
                  <a:txBody>
                    <a:bodyPr/>
                    <a:lstStyle/>
                    <a:p>
                      <a:r>
                        <a:rPr lang="en-US" i="0" dirty="0" smtClean="0">
                          <a:solidFill>
                            <a:schemeClr val="bg1"/>
                          </a:solidFill>
                          <a:latin typeface="Arial Narrow" pitchFamily="34" charset="0"/>
                        </a:rPr>
                        <a:t>World</a:t>
                      </a:r>
                      <a:r>
                        <a:rPr lang="en-US" i="0" baseline="0" dirty="0" smtClean="0">
                          <a:solidFill>
                            <a:schemeClr val="bg1"/>
                          </a:solidFill>
                          <a:latin typeface="Arial Narrow" pitchFamily="34" charset="0"/>
                        </a:rPr>
                        <a:t> Languages (or) PPR</a:t>
                      </a:r>
                      <a:endParaRPr lang="en-US" i="0" dirty="0">
                        <a:solidFill>
                          <a:schemeClr val="bg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lnB w="12700" cap="flat" cmpd="sng" algn="ctr">
                      <a:solidFill>
                        <a:srgbClr val="EBF1DE"/>
                      </a:solidFill>
                      <a:prstDash val="solid"/>
                      <a:round/>
                      <a:headEnd type="none" w="med" len="med"/>
                      <a:tailEnd type="none" w="med" len="med"/>
                    </a:lnB>
                    <a:solidFill>
                      <a:srgbClr val="597B51"/>
                    </a:solidFill>
                  </a:tcPr>
                </a:tc>
                <a:tc>
                  <a:txBody>
                    <a:bodyPr/>
                    <a:lstStyle/>
                    <a:p>
                      <a:pPr algn="ctr"/>
                      <a:endParaRPr lang="en-US" i="0" dirty="0">
                        <a:solidFill>
                          <a:schemeClr val="bg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lnB w="12700" cap="flat" cmpd="sng" algn="ctr">
                      <a:solidFill>
                        <a:srgbClr val="EBF1DE"/>
                      </a:solidFill>
                      <a:prstDash val="solid"/>
                      <a:round/>
                      <a:headEnd type="none" w="med" len="med"/>
                      <a:tailEnd type="none" w="med" len="med"/>
                    </a:lnB>
                    <a:solidFill>
                      <a:srgbClr val="597B51"/>
                    </a:solidFill>
                  </a:tcPr>
                </a:tc>
                <a:tc>
                  <a:txBody>
                    <a:bodyPr/>
                    <a:lstStyle/>
                    <a:p>
                      <a:pPr algn="ctr"/>
                      <a:endParaRPr lang="en-US" sz="1600" i="0" dirty="0" smtClean="0">
                        <a:solidFill>
                          <a:schemeClr val="bg1"/>
                        </a:solidFill>
                        <a:latin typeface="Arial Narrow" pitchFamily="34" charset="0"/>
                      </a:endParaRPr>
                    </a:p>
                  </a:txBody>
                  <a:tcPr>
                    <a:lnL w="12700" cap="flat" cmpd="sng" algn="ctr">
                      <a:solidFill>
                        <a:srgbClr val="EBF1DE"/>
                      </a:solidFill>
                      <a:prstDash val="solid"/>
                      <a:round/>
                      <a:headEnd type="none" w="med" len="med"/>
                      <a:tailEnd type="none" w="med" len="med"/>
                    </a:lnL>
                    <a:lnR w="12700" cap="flat" cmpd="sng" algn="ctr">
                      <a:solidFill>
                        <a:srgbClr val="EBF1DE"/>
                      </a:solidFill>
                      <a:prstDash val="solid"/>
                      <a:round/>
                      <a:headEnd type="none" w="med" len="med"/>
                      <a:tailEnd type="none" w="med" len="med"/>
                    </a:lnR>
                    <a:lnB w="12700" cap="flat" cmpd="sng" algn="ctr">
                      <a:solidFill>
                        <a:srgbClr val="EBF1DE"/>
                      </a:solidFill>
                      <a:prstDash val="solid"/>
                      <a:round/>
                      <a:headEnd type="none" w="med" len="med"/>
                      <a:tailEnd type="none" w="med" len="med"/>
                    </a:lnB>
                    <a:solidFill>
                      <a:srgbClr val="597B51"/>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REACH FOR YOUR GOALS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76400"/>
            <a:ext cx="4038600" cy="4267200"/>
          </a:xfrm>
        </p:spPr>
        <p:txBody>
          <a:bodyPr rtlCol="0">
            <a:normAutofit fontScale="92500" lnSpcReduction="10000"/>
          </a:bodyPr>
          <a:lstStyle/>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What are your goals for life after high school?</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What have you done to achieve those goals?</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Use high school to reach your goals.</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Plan now for college and career by registering for courses that prepare you for multiple post secondary options.</a:t>
            </a:r>
          </a:p>
          <a:p>
            <a:pPr eaLnBrk="1" fontAlgn="auto" hangingPunct="1">
              <a:spcAft>
                <a:spcPts val="0"/>
              </a:spcAft>
              <a:buFont typeface="Arial" pitchFamily="34" charset="0"/>
              <a:buNone/>
              <a:defRPr/>
            </a:pPr>
            <a:endParaRPr lang="en-US" dirty="0">
              <a:solidFill>
                <a:srgbClr val="2B4C73"/>
              </a:solidFill>
              <a:latin typeface="Arial Narrow" pitchFamily="34" charset="0"/>
            </a:endParaRPr>
          </a:p>
        </p:txBody>
      </p:sp>
      <p:pic>
        <p:nvPicPr>
          <p:cNvPr id="15" name="Picture 14" descr="Graduation Aspirations.jpg" title="Graduation picture"/>
          <p:cNvPicPr>
            <a:picLocks noChangeAspect="1"/>
          </p:cNvPicPr>
          <p:nvPr/>
        </p:nvPicPr>
        <p:blipFill>
          <a:blip r:embed="rId3" cstate="print"/>
          <a:srcRect t="1515"/>
          <a:stretch>
            <a:fillRect/>
          </a:stretch>
        </p:blipFill>
        <p:spPr bwMode="auto">
          <a:xfrm>
            <a:off x="5334001" y="1371600"/>
            <a:ext cx="2993832" cy="4419600"/>
          </a:xfrm>
          <a:prstGeom prst="rect">
            <a:avLst/>
          </a:prstGeom>
          <a:noFill/>
          <a:ln w="9525">
            <a:noFill/>
            <a:miter lim="800000"/>
            <a:headEnd/>
            <a:tailEnd/>
          </a:ln>
          <a:effectLst>
            <a:outerShdw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EXPLORE YOUR INTERESTS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graphicFrame>
        <p:nvGraphicFramePr>
          <p:cNvPr id="11" name="Table 10" title="Interest exploration cluster"/>
          <p:cNvGraphicFramePr>
            <a:graphicFrameLocks noGrp="1"/>
          </p:cNvGraphicFramePr>
          <p:nvPr>
            <p:extLst>
              <p:ext uri="{D42A27DB-BD31-4B8C-83A1-F6EECF244321}">
                <p14:modId xmlns:p14="http://schemas.microsoft.com/office/powerpoint/2010/main" val="1373465717"/>
              </p:ext>
            </p:extLst>
          </p:nvPr>
        </p:nvGraphicFramePr>
        <p:xfrm>
          <a:off x="762000" y="2092325"/>
          <a:ext cx="7696200" cy="331787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462915">
                <a:tc>
                  <a:txBody>
                    <a:bodyPr/>
                    <a:lstStyle/>
                    <a:p>
                      <a:pPr algn="ctr"/>
                      <a:r>
                        <a:rPr lang="en-US" sz="1600" b="0" i="0" dirty="0" smtClean="0">
                          <a:solidFill>
                            <a:schemeClr val="bg1"/>
                          </a:solidFill>
                          <a:latin typeface="Arial Narrow" pitchFamily="34" charset="0"/>
                        </a:rPr>
                        <a:t>Agriculture, Food,</a:t>
                      </a:r>
                      <a:r>
                        <a:rPr lang="en-US" sz="1600" b="0" i="0" baseline="0" dirty="0" smtClean="0">
                          <a:solidFill>
                            <a:schemeClr val="bg1"/>
                          </a:solidFill>
                          <a:latin typeface="Arial Narrow" pitchFamily="34" charset="0"/>
                        </a:rPr>
                        <a:t> and Natural Resources</a:t>
                      </a:r>
                      <a:endParaRPr lang="en-US" sz="1600" b="0" i="0" dirty="0">
                        <a:solidFill>
                          <a:schemeClr val="bg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97B51"/>
                    </a:solidFill>
                  </a:tcPr>
                </a:tc>
                <a:tc>
                  <a:txBody>
                    <a:bodyPr/>
                    <a:lstStyle/>
                    <a:p>
                      <a:pPr algn="ctr"/>
                      <a:r>
                        <a:rPr lang="en-US" sz="1600" b="0" i="0" dirty="0" smtClean="0">
                          <a:solidFill>
                            <a:schemeClr val="bg1"/>
                          </a:solidFill>
                          <a:latin typeface="Arial Narrow" pitchFamily="34" charset="0"/>
                        </a:rPr>
                        <a:t>Architecture</a:t>
                      </a:r>
                      <a:r>
                        <a:rPr lang="en-US" sz="1600" b="0" i="0" baseline="0" dirty="0" smtClean="0">
                          <a:solidFill>
                            <a:schemeClr val="bg1"/>
                          </a:solidFill>
                          <a:latin typeface="Arial Narrow" pitchFamily="34" charset="0"/>
                        </a:rPr>
                        <a:t> and Construction</a:t>
                      </a:r>
                      <a:endParaRPr lang="en-US" sz="1600" b="0" i="0" dirty="0">
                        <a:solidFill>
                          <a:schemeClr val="bg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0"/>
                  </a:ext>
                </a:extLst>
              </a:tr>
              <a:tr h="370840">
                <a:tc>
                  <a:txBody>
                    <a:bodyPr/>
                    <a:lstStyle/>
                    <a:p>
                      <a:pPr algn="ctr"/>
                      <a:r>
                        <a:rPr lang="en-US" sz="1600" i="0" dirty="0" smtClean="0">
                          <a:solidFill>
                            <a:srgbClr val="597B51"/>
                          </a:solidFill>
                        </a:rPr>
                        <a:t>Arts, A/V Technology, and</a:t>
                      </a:r>
                      <a:r>
                        <a:rPr lang="en-US" sz="1600" i="0" baseline="0" dirty="0" smtClean="0">
                          <a:solidFill>
                            <a:srgbClr val="597B51"/>
                          </a:solidFill>
                        </a:rPr>
                        <a:t> Communications</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i="0" dirty="0" smtClean="0">
                          <a:solidFill>
                            <a:srgbClr val="597B51"/>
                          </a:solidFill>
                        </a:rPr>
                        <a:t>Business, Management, and Administration</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algn="ctr"/>
                      <a:r>
                        <a:rPr lang="en-US" sz="1600" i="0" dirty="0" smtClean="0">
                          <a:solidFill>
                            <a:schemeClr val="bg1"/>
                          </a:solidFill>
                        </a:rPr>
                        <a:t>Education and Training</a:t>
                      </a:r>
                      <a:endParaRPr lang="en-US" sz="1600"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97B51"/>
                    </a:solidFill>
                  </a:tcPr>
                </a:tc>
                <a:tc>
                  <a:txBody>
                    <a:bodyPr/>
                    <a:lstStyle/>
                    <a:p>
                      <a:pPr algn="ctr"/>
                      <a:r>
                        <a:rPr lang="en-US" sz="1600" i="0" dirty="0" smtClean="0">
                          <a:solidFill>
                            <a:schemeClr val="bg1"/>
                          </a:solidFill>
                        </a:rPr>
                        <a:t>Finance</a:t>
                      </a:r>
                      <a:endParaRPr lang="en-US" sz="1600"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2"/>
                  </a:ext>
                </a:extLst>
              </a:tr>
              <a:tr h="370840">
                <a:tc>
                  <a:txBody>
                    <a:bodyPr/>
                    <a:lstStyle/>
                    <a:p>
                      <a:pPr algn="ctr"/>
                      <a:r>
                        <a:rPr lang="en-US" sz="1600" i="0" dirty="0" smtClean="0">
                          <a:solidFill>
                            <a:srgbClr val="597B51"/>
                          </a:solidFill>
                        </a:rPr>
                        <a:t>Government and Public Administration</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i="0" dirty="0" smtClean="0">
                          <a:solidFill>
                            <a:srgbClr val="597B51"/>
                          </a:solidFill>
                        </a:rPr>
                        <a:t>Health Science</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421640">
                <a:tc>
                  <a:txBody>
                    <a:bodyPr/>
                    <a:lstStyle/>
                    <a:p>
                      <a:pPr algn="ctr"/>
                      <a:r>
                        <a:rPr lang="en-US" sz="1600" i="0" dirty="0" smtClean="0">
                          <a:solidFill>
                            <a:schemeClr val="bg1"/>
                          </a:solidFill>
                        </a:rPr>
                        <a:t>Hospitality &amp; Tourism</a:t>
                      </a:r>
                      <a:endParaRPr lang="en-US" sz="1600"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97B51"/>
                    </a:solidFill>
                  </a:tcPr>
                </a:tc>
                <a:tc>
                  <a:txBody>
                    <a:bodyPr/>
                    <a:lstStyle/>
                    <a:p>
                      <a:pPr algn="ctr"/>
                      <a:r>
                        <a:rPr lang="en-US" sz="1600" i="0" dirty="0" smtClean="0">
                          <a:solidFill>
                            <a:schemeClr val="bg1"/>
                          </a:solidFill>
                        </a:rPr>
                        <a:t>Human Services</a:t>
                      </a:r>
                      <a:endParaRPr lang="en-US" sz="1600"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4"/>
                  </a:ext>
                </a:extLst>
              </a:tr>
              <a:tr h="370840">
                <a:tc>
                  <a:txBody>
                    <a:bodyPr/>
                    <a:lstStyle/>
                    <a:p>
                      <a:pPr algn="ctr"/>
                      <a:r>
                        <a:rPr lang="en-US" sz="1600" i="0" dirty="0" smtClean="0">
                          <a:solidFill>
                            <a:srgbClr val="597B51"/>
                          </a:solidFill>
                        </a:rPr>
                        <a:t>Information Technology</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400" i="0" dirty="0" smtClean="0">
                          <a:solidFill>
                            <a:srgbClr val="597B51"/>
                          </a:solidFill>
                        </a:rPr>
                        <a:t>Law, Public Safety, Corrections &amp; Security</a:t>
                      </a:r>
                      <a:endParaRPr lang="en-US" sz="14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70840">
                <a:tc>
                  <a:txBody>
                    <a:bodyPr/>
                    <a:lstStyle/>
                    <a:p>
                      <a:pPr algn="ctr"/>
                      <a:r>
                        <a:rPr lang="en-US" sz="1600" i="0" dirty="0" smtClean="0">
                          <a:solidFill>
                            <a:schemeClr val="bg1"/>
                          </a:solidFill>
                        </a:rPr>
                        <a:t>Manufacturing</a:t>
                      </a:r>
                      <a:endParaRPr lang="en-US" sz="1600"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97B51"/>
                    </a:solidFill>
                  </a:tcPr>
                </a:tc>
                <a:tc>
                  <a:txBody>
                    <a:bodyPr/>
                    <a:lstStyle/>
                    <a:p>
                      <a:pPr algn="ctr"/>
                      <a:r>
                        <a:rPr lang="en-US" sz="1600" i="0" dirty="0" smtClean="0">
                          <a:solidFill>
                            <a:schemeClr val="bg1"/>
                          </a:solidFill>
                        </a:rPr>
                        <a:t>Marketing</a:t>
                      </a:r>
                      <a:endParaRPr lang="en-US" sz="1600"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6"/>
                  </a:ext>
                </a:extLst>
              </a:tr>
              <a:tr h="370840">
                <a:tc>
                  <a:txBody>
                    <a:bodyPr/>
                    <a:lstStyle/>
                    <a:p>
                      <a:pPr algn="ctr"/>
                      <a:r>
                        <a:rPr lang="en-US" sz="1600" i="0" dirty="0" smtClean="0">
                          <a:solidFill>
                            <a:srgbClr val="597B51"/>
                          </a:solidFill>
                        </a:rPr>
                        <a:t>Science, Technology, Engineering &amp; Mathematics</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i="0" dirty="0" smtClean="0">
                          <a:solidFill>
                            <a:srgbClr val="597B51"/>
                          </a:solidFill>
                        </a:rPr>
                        <a:t>Transportation, Distribution, and Logistics</a:t>
                      </a:r>
                      <a:endParaRPr lang="en-US" sz="1600" i="0" dirty="0">
                        <a:solidFill>
                          <a:srgbClr val="597B5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4102" name="TextBox 6"/>
          <p:cNvSpPr txBox="1">
            <a:spLocks noChangeArrowheads="1"/>
          </p:cNvSpPr>
          <p:nvPr/>
        </p:nvSpPr>
        <p:spPr bwMode="auto">
          <a:xfrm>
            <a:off x="838200" y="1295400"/>
            <a:ext cx="7620000" cy="554038"/>
          </a:xfrm>
          <a:prstGeom prst="rect">
            <a:avLst/>
          </a:prstGeom>
          <a:noFill/>
          <a:ln w="9525">
            <a:noFill/>
            <a:miter lim="800000"/>
            <a:headEnd/>
            <a:tailEnd/>
          </a:ln>
        </p:spPr>
        <p:txBody>
          <a:bodyPr>
            <a:spAutoFit/>
          </a:bodyPr>
          <a:lstStyle/>
          <a:p>
            <a:pPr algn="ctr"/>
            <a:r>
              <a:rPr lang="en-US" sz="3000" b="1" dirty="0">
                <a:solidFill>
                  <a:srgbClr val="2B4C73"/>
                </a:solidFill>
                <a:latin typeface="Arial Narrow" pitchFamily="34" charset="0"/>
              </a:rPr>
              <a:t>Choose a Career Cluster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CHOOSE CAREERS TO EXPLORE</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600"/>
            <a:ext cx="4343400" cy="4572000"/>
          </a:xfrm>
        </p:spPr>
        <p:txBody>
          <a:bodyPr rtlCol="0">
            <a:normAutofit lnSpcReduction="10000"/>
          </a:bodyPr>
          <a:lstStyle/>
          <a:p>
            <a:pPr marL="347472" indent="-347472" eaLnBrk="1" fontAlgn="auto" hangingPunct="1">
              <a:lnSpc>
                <a:spcPct val="110000"/>
              </a:lnSpc>
              <a:spcBef>
                <a:spcPts val="1200"/>
              </a:spcBef>
              <a:spcAft>
                <a:spcPts val="0"/>
              </a:spcAft>
              <a:buFont typeface="Arial Narrow" pitchFamily="34" charset="0"/>
              <a:buChar char="►"/>
              <a:defRPr/>
            </a:pPr>
            <a:r>
              <a:rPr lang="en-US" sz="2400" dirty="0" smtClean="0">
                <a:solidFill>
                  <a:srgbClr val="2B4C73"/>
                </a:solidFill>
                <a:latin typeface="Arial Narrow" pitchFamily="34" charset="0"/>
              </a:rPr>
              <a:t>Research different careers:</a:t>
            </a:r>
          </a:p>
          <a:p>
            <a:pPr marL="747522" lvl="1" indent="-347472" eaLnBrk="1" fontAlgn="auto" hangingPunct="1">
              <a:lnSpc>
                <a:spcPct val="120000"/>
              </a:lnSpc>
              <a:spcBef>
                <a:spcPts val="0"/>
              </a:spcBef>
              <a:spcAft>
                <a:spcPts val="0"/>
              </a:spcAft>
              <a:buFont typeface="Courier New" pitchFamily="49" charset="0"/>
              <a:buChar char="o"/>
              <a:defRPr/>
            </a:pPr>
            <a:r>
              <a:rPr lang="en-US" sz="2000" dirty="0" smtClean="0">
                <a:solidFill>
                  <a:srgbClr val="2B4C73"/>
                </a:solidFill>
                <a:latin typeface="Arial Narrow" pitchFamily="34" charset="0"/>
              </a:rPr>
              <a:t>WA Career Bridge</a:t>
            </a:r>
          </a:p>
          <a:p>
            <a:pPr marL="747522" lvl="1" indent="-347472" eaLnBrk="1" fontAlgn="auto" hangingPunct="1">
              <a:lnSpc>
                <a:spcPct val="120000"/>
              </a:lnSpc>
              <a:spcBef>
                <a:spcPts val="0"/>
              </a:spcBef>
              <a:spcAft>
                <a:spcPts val="0"/>
              </a:spcAft>
              <a:buFont typeface="Courier New" pitchFamily="49" charset="0"/>
              <a:buChar char="o"/>
              <a:defRPr/>
            </a:pPr>
            <a:r>
              <a:rPr lang="en-US" sz="2000" dirty="0" smtClean="0">
                <a:solidFill>
                  <a:srgbClr val="2B4C73"/>
                </a:solidFill>
                <a:latin typeface="Arial Narrow" pitchFamily="34" charset="0"/>
              </a:rPr>
              <a:t>Career interviews</a:t>
            </a:r>
          </a:p>
          <a:p>
            <a:pPr marL="747522" lvl="1" indent="-347472" eaLnBrk="1" fontAlgn="auto" hangingPunct="1">
              <a:lnSpc>
                <a:spcPct val="110000"/>
              </a:lnSpc>
              <a:spcBef>
                <a:spcPts val="0"/>
              </a:spcBef>
              <a:spcAft>
                <a:spcPts val="600"/>
              </a:spcAft>
              <a:buFont typeface="Courier New" pitchFamily="49" charset="0"/>
              <a:buChar char="o"/>
              <a:defRPr/>
            </a:pPr>
            <a:r>
              <a:rPr lang="en-US" sz="2000" dirty="0" smtClean="0">
                <a:solidFill>
                  <a:srgbClr val="2B4C73"/>
                </a:solidFill>
                <a:latin typeface="Arial Narrow" pitchFamily="34" charset="0"/>
              </a:rPr>
              <a:t>Job shadows, internships</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Learn about the postsecondary education you need</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Plan the courses you need to prepare</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Take the most advanced courses possible</a:t>
            </a:r>
          </a:p>
          <a:p>
            <a:pPr eaLnBrk="1" fontAlgn="auto" hangingPunct="1">
              <a:spcAft>
                <a:spcPts val="0"/>
              </a:spcAft>
              <a:buFont typeface="Arial" pitchFamily="34" charset="0"/>
              <a:buNone/>
              <a:defRPr/>
            </a:pPr>
            <a:endParaRPr lang="en-US" dirty="0">
              <a:solidFill>
                <a:srgbClr val="2B4C73"/>
              </a:solidFill>
              <a:latin typeface="Arial Narrow" pitchFamily="34" charset="0"/>
            </a:endParaRPr>
          </a:p>
        </p:txBody>
      </p:sp>
      <p:pic>
        <p:nvPicPr>
          <p:cNvPr id="4108" name="Picture 12" descr="C:\Users\Mary\AppData\Local\Microsoft\Windows\Temporary Internet Files\Content.IE5\WY9RDV32\MP900409629[1].jpg" title="Computer science student"/>
          <p:cNvPicPr>
            <a:picLocks noChangeAspect="1" noChangeArrowheads="1"/>
          </p:cNvPicPr>
          <p:nvPr/>
        </p:nvPicPr>
        <p:blipFill>
          <a:blip r:embed="rId3" cstate="print"/>
          <a:srcRect/>
          <a:stretch>
            <a:fillRect/>
          </a:stretch>
        </p:blipFill>
        <p:spPr bwMode="auto">
          <a:xfrm>
            <a:off x="5257801" y="1371599"/>
            <a:ext cx="2971799" cy="446827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WHAT EDUCATION WILL YOU NEED?</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600"/>
            <a:ext cx="4191000" cy="4572000"/>
          </a:xfrm>
        </p:spPr>
        <p:txBody>
          <a:bodyPr rtlCol="0">
            <a:normAutofit/>
          </a:bodyPr>
          <a:lstStyle/>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Learn what education you will need after high school:</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No education after high school</a:t>
            </a:r>
            <a:br>
              <a:rPr lang="en-US" sz="2000" dirty="0" smtClean="0">
                <a:solidFill>
                  <a:srgbClr val="2B4C73"/>
                </a:solidFill>
                <a:latin typeface="Arial Narrow" pitchFamily="34" charset="0"/>
              </a:rPr>
            </a:br>
            <a:r>
              <a:rPr lang="en-US" sz="2000" dirty="0" smtClean="0">
                <a:solidFill>
                  <a:srgbClr val="2B4C73"/>
                </a:solidFill>
                <a:latin typeface="Arial Narrow" pitchFamily="34" charset="0"/>
              </a:rPr>
              <a:t>(will limit what you can do)</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Apprenticeship</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6 month-1 year certificate</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Two-year AA/AS degree</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Four-year BA/BS degree</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Postgraduate degree </a:t>
            </a:r>
            <a:br>
              <a:rPr lang="en-US" sz="2000" dirty="0" smtClean="0">
                <a:solidFill>
                  <a:srgbClr val="2B4C73"/>
                </a:solidFill>
                <a:latin typeface="Arial Narrow" pitchFamily="34" charset="0"/>
              </a:rPr>
            </a:br>
            <a:r>
              <a:rPr lang="en-US" sz="2000" dirty="0" smtClean="0">
                <a:solidFill>
                  <a:srgbClr val="2B4C73"/>
                </a:solidFill>
                <a:latin typeface="Arial Narrow" pitchFamily="34" charset="0"/>
              </a:rPr>
              <a:t>(MD, JD, MBA…)</a:t>
            </a:r>
          </a:p>
          <a:p>
            <a:pPr eaLnBrk="1" fontAlgn="auto" hangingPunct="1">
              <a:spcAft>
                <a:spcPts val="0"/>
              </a:spcAft>
              <a:buFont typeface="Arial" pitchFamily="34" charset="0"/>
              <a:buNone/>
              <a:defRPr/>
            </a:pPr>
            <a:endParaRPr lang="en-US" dirty="0">
              <a:solidFill>
                <a:srgbClr val="2B4C73"/>
              </a:solidFill>
              <a:latin typeface="Arial Narrow" pitchFamily="34" charset="0"/>
            </a:endParaRPr>
          </a:p>
        </p:txBody>
      </p:sp>
      <p:pic>
        <p:nvPicPr>
          <p:cNvPr id="5123" name="Picture 3" descr="C:\Users\Mary\AppData\Local\Microsoft\Windows\Temporary Internet Files\Content.IE5\95ALYCNE\MP900431247[1].jpg" title="Science student"/>
          <p:cNvPicPr>
            <a:picLocks noChangeAspect="1" noChangeArrowheads="1"/>
          </p:cNvPicPr>
          <p:nvPr/>
        </p:nvPicPr>
        <p:blipFill>
          <a:blip r:embed="rId3" cstate="print"/>
          <a:srcRect l="1515" r="13636"/>
          <a:stretch>
            <a:fillRect/>
          </a:stretch>
        </p:blipFill>
        <p:spPr bwMode="auto">
          <a:xfrm>
            <a:off x="4343401" y="1371600"/>
            <a:ext cx="3814618" cy="44958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WHICH COURSES TO TAKE?</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00200"/>
            <a:ext cx="4419600" cy="4724400"/>
          </a:xfrm>
        </p:spPr>
        <p:txBody>
          <a:bodyPr rtlCol="0">
            <a:normAutofit lnSpcReduction="10000"/>
          </a:bodyPr>
          <a:lstStyle/>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The courses you take will help set your future</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Research careers and postsecondary programs</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Then update your course plan</a:t>
            </a:r>
          </a:p>
          <a:p>
            <a:pPr marL="347472" indent="-347472" eaLnBrk="1" fontAlgn="auto" hangingPunct="1">
              <a:spcBef>
                <a:spcPts val="1200"/>
              </a:spcBef>
              <a:spcAft>
                <a:spcPts val="1200"/>
              </a:spcAft>
              <a:buFont typeface="Arial Narrow" pitchFamily="34" charset="0"/>
              <a:buChar char="►"/>
              <a:defRPr/>
            </a:pPr>
            <a:r>
              <a:rPr lang="en-US" sz="2400" dirty="0" smtClean="0">
                <a:solidFill>
                  <a:srgbClr val="2B4C73"/>
                </a:solidFill>
                <a:latin typeface="Arial Narrow" pitchFamily="34" charset="0"/>
              </a:rPr>
              <a:t>HS classes should meet:</a:t>
            </a:r>
          </a:p>
          <a:p>
            <a:pPr marL="747522" lvl="1" indent="-347472" eaLnBrk="1" fontAlgn="auto" hangingPunct="1">
              <a:spcBef>
                <a:spcPts val="600"/>
              </a:spcBef>
              <a:spcAft>
                <a:spcPts val="600"/>
              </a:spcAft>
              <a:buFont typeface="Courier New" pitchFamily="49" charset="0"/>
              <a:buChar char="o"/>
              <a:defRPr/>
            </a:pPr>
            <a:r>
              <a:rPr lang="en-US" sz="2000" dirty="0" smtClean="0">
                <a:solidFill>
                  <a:srgbClr val="2B4C73"/>
                </a:solidFill>
                <a:latin typeface="Arial Narrow" pitchFamily="34" charset="0"/>
              </a:rPr>
              <a:t>High school graduation requirements </a:t>
            </a:r>
          </a:p>
          <a:p>
            <a:pPr marL="747522" lvl="1" indent="-347472" eaLnBrk="1" fontAlgn="auto" hangingPunct="1">
              <a:spcBef>
                <a:spcPts val="300"/>
              </a:spcBef>
              <a:spcAft>
                <a:spcPts val="300"/>
              </a:spcAft>
              <a:buFont typeface="Courier New" pitchFamily="49" charset="0"/>
              <a:buChar char="o"/>
              <a:defRPr/>
            </a:pPr>
            <a:r>
              <a:rPr lang="en-US" sz="2000" dirty="0" smtClean="0">
                <a:solidFill>
                  <a:srgbClr val="2B4C73"/>
                </a:solidFill>
                <a:latin typeface="Arial Narrow" pitchFamily="34" charset="0"/>
              </a:rPr>
              <a:t>Postsecondary admission requirements for 2-year and/or 4-year colleges</a:t>
            </a:r>
          </a:p>
          <a:p>
            <a:pPr eaLnBrk="1" fontAlgn="auto" hangingPunct="1">
              <a:spcAft>
                <a:spcPts val="0"/>
              </a:spcAft>
              <a:buFont typeface="Arial" pitchFamily="34" charset="0"/>
              <a:buNone/>
              <a:defRPr/>
            </a:pPr>
            <a:endParaRPr lang="en-US" dirty="0">
              <a:solidFill>
                <a:srgbClr val="2B4C73"/>
              </a:solidFill>
              <a:latin typeface="Arial Narrow" pitchFamily="34" charset="0"/>
            </a:endParaRPr>
          </a:p>
        </p:txBody>
      </p:sp>
      <p:pic>
        <p:nvPicPr>
          <p:cNvPr id="3079" name="Picture 7" descr="C:\Users\Mary\AppData\Local\Microsoft\Windows\Temporary Internet Files\Content.IE5\95ALYCNE\MP900409293[1].jpg" title="Student looking at book"/>
          <p:cNvPicPr>
            <a:picLocks noChangeAspect="1" noChangeArrowheads="1"/>
          </p:cNvPicPr>
          <p:nvPr/>
        </p:nvPicPr>
        <p:blipFill>
          <a:blip r:embed="rId3" cstate="print"/>
          <a:srcRect r="41111"/>
          <a:stretch>
            <a:fillRect/>
          </a:stretch>
        </p:blipFill>
        <p:spPr bwMode="auto">
          <a:xfrm>
            <a:off x="4800600" y="1371601"/>
            <a:ext cx="3309408" cy="44958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228600"/>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GRADUATION REQUIREMENTS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8198" name="TextBox 5"/>
          <p:cNvSpPr txBox="1">
            <a:spLocks noChangeArrowheads="1"/>
          </p:cNvSpPr>
          <p:nvPr/>
        </p:nvSpPr>
        <p:spPr bwMode="auto">
          <a:xfrm>
            <a:off x="304800" y="6096000"/>
            <a:ext cx="6324600" cy="646331"/>
          </a:xfrm>
          <a:prstGeom prst="rect">
            <a:avLst/>
          </a:prstGeom>
          <a:noFill/>
          <a:ln w="9525">
            <a:noFill/>
            <a:miter lim="800000"/>
            <a:headEnd/>
            <a:tailEnd/>
          </a:ln>
        </p:spPr>
        <p:txBody>
          <a:bodyPr wrap="square">
            <a:spAutoFit/>
          </a:bodyPr>
          <a:lstStyle/>
          <a:p>
            <a:r>
              <a:rPr lang="en-US" sz="1200" dirty="0" smtClean="0">
                <a:latin typeface="Arial Narrow"/>
                <a:cs typeface="Arial Narrow"/>
              </a:rPr>
              <a:t>*Personalized Pathway Requirement are related courses that lead to a specific post high school career or educational outcome chosen by the student based on the student’s interests and High School and Beyond Plan, that may include Career and Technical Education. </a:t>
            </a:r>
            <a:r>
              <a:rPr lang="en-US" sz="1200" dirty="0" smtClean="0">
                <a:solidFill>
                  <a:srgbClr val="2B4C73"/>
                </a:solidFill>
                <a:latin typeface="Arial Narrow"/>
                <a:cs typeface="Arial Narrow"/>
              </a:rPr>
              <a:t> **</a:t>
            </a:r>
            <a:r>
              <a:rPr lang="en-US" sz="1200" b="1" dirty="0" smtClean="0">
                <a:latin typeface="Arial Narrow"/>
                <a:cs typeface="Arial Narrow"/>
              </a:rPr>
              <a:t>State Board of Education:</a:t>
            </a:r>
            <a:r>
              <a:rPr lang="en-US" sz="1200" dirty="0" smtClean="0">
                <a:latin typeface="Arial Narrow"/>
                <a:cs typeface="Arial Narrow"/>
              </a:rPr>
              <a:t> </a:t>
            </a:r>
            <a:r>
              <a:rPr lang="en-US" sz="1200" u="sng" dirty="0" smtClean="0">
                <a:latin typeface="Arial Narrow"/>
                <a:cs typeface="Arial Narrow"/>
              </a:rPr>
              <a:t>www.sbe.wa.gov</a:t>
            </a:r>
            <a:r>
              <a:rPr lang="en-US" sz="1200" dirty="0" smtClean="0">
                <a:latin typeface="Arial Narrow"/>
                <a:cs typeface="Arial Narrow"/>
              </a:rPr>
              <a:t>  </a:t>
            </a:r>
            <a:endParaRPr lang="en-US" sz="1200" dirty="0" smtClean="0">
              <a:solidFill>
                <a:srgbClr val="2B4C73"/>
              </a:solidFill>
              <a:latin typeface="Arial Narrow"/>
              <a:cs typeface="Arial Narrow"/>
            </a:endParaRPr>
          </a:p>
        </p:txBody>
      </p:sp>
      <p:sp>
        <p:nvSpPr>
          <p:cNvPr id="2" name="TextBox 1" title="Graduation websites"/>
          <p:cNvSpPr txBox="1"/>
          <p:nvPr/>
        </p:nvSpPr>
        <p:spPr>
          <a:xfrm>
            <a:off x="685800" y="1752600"/>
            <a:ext cx="7239000" cy="2971800"/>
          </a:xfrm>
          <a:prstGeom prst="rect">
            <a:avLst/>
          </a:prstGeom>
          <a:noFill/>
        </p:spPr>
        <p:txBody>
          <a:bodyPr wrap="square" rtlCol="0">
            <a:spAutoFit/>
          </a:bodyPr>
          <a:lstStyle/>
          <a:p>
            <a:endParaRPr lang="en-US" dirty="0"/>
          </a:p>
        </p:txBody>
      </p:sp>
      <p:sp>
        <p:nvSpPr>
          <p:cNvPr id="3" name="Rectangle 2"/>
          <p:cNvSpPr/>
          <p:nvPr/>
        </p:nvSpPr>
        <p:spPr>
          <a:xfrm>
            <a:off x="762000" y="1371600"/>
            <a:ext cx="8686800" cy="4247317"/>
          </a:xfrm>
          <a:prstGeom prst="rect">
            <a:avLst/>
          </a:prstGeom>
        </p:spPr>
        <p:txBody>
          <a:bodyPr wrap="square">
            <a:spAutoFit/>
          </a:bodyPr>
          <a:lstStyle/>
          <a:p>
            <a:r>
              <a:rPr lang="en-US" b="1" i="1" dirty="0" smtClean="0"/>
              <a:t>Check these sites for the most up-to-date information</a:t>
            </a:r>
            <a:endParaRPr lang="en-US" i="1" dirty="0"/>
          </a:p>
          <a:p>
            <a:r>
              <a:rPr lang="en-US" b="1" dirty="0"/>
              <a:t> </a:t>
            </a:r>
            <a:endParaRPr lang="en-US" dirty="0"/>
          </a:p>
          <a:p>
            <a:pPr lvl="0"/>
            <a:r>
              <a:rPr lang="en-US" b="1" dirty="0"/>
              <a:t>The Washington State Board of Education</a:t>
            </a:r>
            <a:endParaRPr lang="en-US" dirty="0"/>
          </a:p>
          <a:p>
            <a:r>
              <a:rPr lang="en-US" u="sng" dirty="0"/>
              <a:t>http://www.sbe.wa.gov/documents/GradRequirements/GradReqVisualsAug2014.pdf</a:t>
            </a:r>
            <a:endParaRPr lang="en-US" dirty="0"/>
          </a:p>
          <a:p>
            <a:r>
              <a:rPr lang="en-US" dirty="0"/>
              <a:t>Minimum requirements for Washington State</a:t>
            </a:r>
          </a:p>
          <a:p>
            <a:r>
              <a:rPr lang="en-US" dirty="0"/>
              <a:t> </a:t>
            </a:r>
          </a:p>
          <a:p>
            <a:r>
              <a:rPr lang="en-US" u="sng" dirty="0"/>
              <a:t>http://www.sbe.wa.gov/HSBeyondPlan.php#.V3084eT2ZaQ</a:t>
            </a:r>
            <a:r>
              <a:rPr lang="en-US" dirty="0"/>
              <a:t> </a:t>
            </a:r>
          </a:p>
          <a:p>
            <a:r>
              <a:rPr lang="en-US" dirty="0"/>
              <a:t>Personalized Pathway Requirement based on High School &amp; Beyond Plan</a:t>
            </a:r>
          </a:p>
          <a:p>
            <a:r>
              <a:rPr lang="en-US" dirty="0"/>
              <a:t> </a:t>
            </a:r>
          </a:p>
          <a:p>
            <a:pPr lvl="0"/>
            <a:r>
              <a:rPr lang="en-US" b="1" dirty="0"/>
              <a:t>OSPI</a:t>
            </a:r>
            <a:endParaRPr lang="en-US" dirty="0"/>
          </a:p>
          <a:p>
            <a:r>
              <a:rPr lang="en-US" u="sng" dirty="0"/>
              <a:t>www.k12.wa.us/graduationrequirements/</a:t>
            </a:r>
            <a:r>
              <a:rPr lang="en-US" dirty="0"/>
              <a:t> </a:t>
            </a:r>
          </a:p>
          <a:p>
            <a:r>
              <a:rPr lang="en-US" dirty="0"/>
              <a:t>Graduation Requirements and High School and Beyond Plan Information, Including </a:t>
            </a:r>
          </a:p>
          <a:p>
            <a:r>
              <a:rPr lang="en-US" dirty="0"/>
              <a:t> </a:t>
            </a:r>
          </a:p>
          <a:p>
            <a:r>
              <a:rPr lang="en-US" dirty="0"/>
              <a:t> </a:t>
            </a:r>
            <a:r>
              <a:rPr lang="en-US" u="sng" dirty="0"/>
              <a:t>www.k12.wa.us/graduationrequirements/GraduationToolkit.aspx</a:t>
            </a:r>
            <a:endParaRPr lang="en-US" dirty="0"/>
          </a:p>
          <a:p>
            <a:r>
              <a:rPr lang="en-US" dirty="0"/>
              <a:t>Graduation Toolkit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SET A COURSE PLAN</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9220" name="Content Placeholder 9"/>
          <p:cNvSpPr>
            <a:spLocks noGrp="1"/>
          </p:cNvSpPr>
          <p:nvPr>
            <p:ph idx="1"/>
          </p:nvPr>
        </p:nvSpPr>
        <p:spPr>
          <a:xfrm>
            <a:off x="457200" y="1600200"/>
            <a:ext cx="4343400" cy="5029200"/>
          </a:xfrm>
        </p:spPr>
        <p:txBody>
          <a:bodyPr/>
          <a:lstStyle/>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Find classes to prepare for your postsecondary and career goals</a:t>
            </a:r>
          </a:p>
          <a:p>
            <a:pPr marL="346075" indent="-346075" eaLnBrk="1" hangingPunct="1">
              <a:spcBef>
                <a:spcPts val="1200"/>
              </a:spcBef>
              <a:spcAft>
                <a:spcPts val="1200"/>
              </a:spcAft>
              <a:buFont typeface="Arial Narrow" pitchFamily="34" charset="0"/>
              <a:buChar char="►"/>
            </a:pPr>
            <a:r>
              <a:rPr lang="en-US" sz="2400" dirty="0" smtClean="0">
                <a:solidFill>
                  <a:srgbClr val="2B4C73"/>
                </a:solidFill>
                <a:latin typeface="Arial Narrow" pitchFamily="34" charset="0"/>
              </a:rPr>
              <a:t>Choose the most rigorous courses you can</a:t>
            </a:r>
          </a:p>
          <a:p>
            <a:pPr lvl="1" eaLnBrk="1" hangingPunct="1">
              <a:spcBef>
                <a:spcPts val="600"/>
              </a:spcBef>
              <a:spcAft>
                <a:spcPts val="600"/>
              </a:spcAft>
              <a:buFont typeface="Courier New" pitchFamily="49" charset="0"/>
              <a:buChar char="o"/>
            </a:pPr>
            <a:r>
              <a:rPr lang="en-US" sz="2200" dirty="0" smtClean="0">
                <a:solidFill>
                  <a:srgbClr val="2B4C73"/>
                </a:solidFill>
                <a:latin typeface="Arial Narrow" pitchFamily="34" charset="0"/>
              </a:rPr>
              <a:t>Advanced courses </a:t>
            </a:r>
            <a:br>
              <a:rPr lang="en-US" sz="2200" dirty="0" smtClean="0">
                <a:solidFill>
                  <a:srgbClr val="2B4C73"/>
                </a:solidFill>
                <a:latin typeface="Arial Narrow" pitchFamily="34" charset="0"/>
              </a:rPr>
            </a:br>
            <a:r>
              <a:rPr lang="en-US" sz="2200" dirty="0" smtClean="0">
                <a:solidFill>
                  <a:srgbClr val="2B4C73"/>
                </a:solidFill>
                <a:latin typeface="Arial Narrow" pitchFamily="34" charset="0"/>
              </a:rPr>
              <a:t>(honors, other rigorous courses)</a:t>
            </a:r>
          </a:p>
          <a:p>
            <a:pPr lvl="1" eaLnBrk="1" hangingPunct="1">
              <a:spcBef>
                <a:spcPts val="600"/>
              </a:spcBef>
              <a:spcAft>
                <a:spcPts val="600"/>
              </a:spcAft>
              <a:buFont typeface="Courier New" pitchFamily="49" charset="0"/>
              <a:buChar char="o"/>
            </a:pPr>
            <a:r>
              <a:rPr lang="en-US" sz="2200" dirty="0" smtClean="0">
                <a:solidFill>
                  <a:srgbClr val="2B4C73"/>
                </a:solidFill>
                <a:latin typeface="Arial Narrow" pitchFamily="34" charset="0"/>
              </a:rPr>
              <a:t>Career &amp; Technical Education courses (career prep)</a:t>
            </a:r>
          </a:p>
          <a:p>
            <a:pPr lvl="1" eaLnBrk="1" hangingPunct="1">
              <a:spcBef>
                <a:spcPts val="600"/>
              </a:spcBef>
              <a:spcAft>
                <a:spcPts val="600"/>
              </a:spcAft>
              <a:buFont typeface="Courier New" pitchFamily="49" charset="0"/>
              <a:buChar char="o"/>
            </a:pPr>
            <a:r>
              <a:rPr lang="en-US" sz="2200" dirty="0" smtClean="0">
                <a:solidFill>
                  <a:srgbClr val="2B4C73"/>
                </a:solidFill>
                <a:latin typeface="Arial Narrow" pitchFamily="34" charset="0"/>
              </a:rPr>
              <a:t>Dual credit courses </a:t>
            </a:r>
            <a:br>
              <a:rPr lang="en-US" sz="2200" dirty="0" smtClean="0">
                <a:solidFill>
                  <a:srgbClr val="2B4C73"/>
                </a:solidFill>
                <a:latin typeface="Arial Narrow" pitchFamily="34" charset="0"/>
              </a:rPr>
            </a:br>
            <a:r>
              <a:rPr lang="en-US" sz="2200" dirty="0" smtClean="0">
                <a:solidFill>
                  <a:srgbClr val="2B4C73"/>
                </a:solidFill>
                <a:latin typeface="Arial Narrow" pitchFamily="34" charset="0"/>
              </a:rPr>
              <a:t>(AP, IB, College in High School, Running Start, Tech Prep)</a:t>
            </a:r>
            <a:endParaRPr lang="en-US" dirty="0" smtClean="0">
              <a:solidFill>
                <a:srgbClr val="2B4C73"/>
              </a:solidFill>
              <a:latin typeface="Arial Narrow" pitchFamily="34" charset="0"/>
            </a:endParaRPr>
          </a:p>
        </p:txBody>
      </p:sp>
      <p:pic>
        <p:nvPicPr>
          <p:cNvPr id="6161" name="Picture 17" descr="C:\Users\Mary\AppData\Local\Microsoft\Windows\Temporary Internet Files\Content.IE5\PZJCR0CQ\MP900443316[1].jpg" title="teacher talking to students"/>
          <p:cNvPicPr>
            <a:picLocks noChangeAspect="1" noChangeArrowheads="1"/>
          </p:cNvPicPr>
          <p:nvPr/>
        </p:nvPicPr>
        <p:blipFill>
          <a:blip r:embed="rId3" cstate="print"/>
          <a:srcRect l="27004" r="26261"/>
          <a:stretch>
            <a:fillRect/>
          </a:stretch>
        </p:blipFill>
        <p:spPr bwMode="auto">
          <a:xfrm>
            <a:off x="4876800" y="1371600"/>
            <a:ext cx="3251454" cy="44196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382000" cy="1143000"/>
          </a:xfrm>
          <a:ln w="15875"/>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ADVANCED COURSES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609600" y="1828800"/>
            <a:ext cx="3810000" cy="4038600"/>
          </a:xfrm>
        </p:spPr>
        <p:txBody>
          <a:bodyPr rtlCol="0">
            <a:normAutofit fontScale="47500" lnSpcReduction="20000"/>
          </a:bodyPr>
          <a:lstStyle/>
          <a:p>
            <a:pPr marL="347472" eaLnBrk="1" fontAlgn="auto" hangingPunct="1">
              <a:lnSpc>
                <a:spcPct val="120000"/>
              </a:lnSpc>
              <a:spcBef>
                <a:spcPts val="1200"/>
              </a:spcBef>
              <a:spcAft>
                <a:spcPts val="1200"/>
              </a:spcAft>
              <a:buFont typeface="Arial Narrow" pitchFamily="34" charset="0"/>
              <a:buChar char="►"/>
              <a:defRPr/>
            </a:pPr>
            <a:r>
              <a:rPr lang="en-US" sz="5000" dirty="0" smtClean="0">
                <a:solidFill>
                  <a:srgbClr val="2B4C73"/>
                </a:solidFill>
                <a:latin typeface="Arial Narrow" pitchFamily="34" charset="0"/>
              </a:rPr>
              <a:t>Take as many years of math and science as possible</a:t>
            </a:r>
          </a:p>
          <a:p>
            <a:pPr marL="347472" eaLnBrk="1" fontAlgn="auto" hangingPunct="1">
              <a:lnSpc>
                <a:spcPct val="120000"/>
              </a:lnSpc>
              <a:spcBef>
                <a:spcPts val="1200"/>
              </a:spcBef>
              <a:spcAft>
                <a:spcPts val="1200"/>
              </a:spcAft>
              <a:buFont typeface="Arial Narrow" pitchFamily="34" charset="0"/>
              <a:buChar char="►"/>
              <a:defRPr/>
            </a:pPr>
            <a:r>
              <a:rPr lang="en-US" sz="5000" dirty="0" smtClean="0">
                <a:solidFill>
                  <a:srgbClr val="2B4C73"/>
                </a:solidFill>
                <a:latin typeface="Arial Narrow" pitchFamily="34" charset="0"/>
              </a:rPr>
              <a:t>Take honors, AP, IB, College in HS classes that cover advanced material</a:t>
            </a:r>
          </a:p>
          <a:p>
            <a:pPr marL="347472" eaLnBrk="1" fontAlgn="auto" hangingPunct="1">
              <a:lnSpc>
                <a:spcPct val="120000"/>
              </a:lnSpc>
              <a:spcBef>
                <a:spcPts val="1200"/>
              </a:spcBef>
              <a:spcAft>
                <a:spcPts val="1200"/>
              </a:spcAft>
              <a:buFont typeface="Arial Narrow" pitchFamily="34" charset="0"/>
              <a:buChar char="►"/>
              <a:defRPr/>
            </a:pPr>
            <a:r>
              <a:rPr lang="en-US" sz="5000" dirty="0" smtClean="0">
                <a:solidFill>
                  <a:srgbClr val="2B4C73"/>
                </a:solidFill>
                <a:latin typeface="Arial Narrow" pitchFamily="34" charset="0"/>
              </a:rPr>
              <a:t>Take electives that let you build skills (orchestra, band, art, metalworking, etc.)</a:t>
            </a:r>
          </a:p>
          <a:p>
            <a:pPr marL="747522" lvl="1" indent="-347472" eaLnBrk="1" fontAlgn="auto" hangingPunct="1">
              <a:spcBef>
                <a:spcPts val="0"/>
              </a:spcBef>
              <a:spcAft>
                <a:spcPts val="0"/>
              </a:spcAft>
              <a:buFont typeface="Arial" pitchFamily="34" charset="0"/>
              <a:buNone/>
              <a:defRPr/>
            </a:pPr>
            <a:endParaRPr lang="en-US" dirty="0">
              <a:solidFill>
                <a:srgbClr val="2B4C73"/>
              </a:solidFill>
              <a:latin typeface="Arial Narrow" pitchFamily="34" charset="0"/>
            </a:endParaRPr>
          </a:p>
        </p:txBody>
      </p:sp>
      <p:pic>
        <p:nvPicPr>
          <p:cNvPr id="7174" name="Picture 6" descr="C:\Users\Mary\AppData\Local\Microsoft\Windows\Temporary Internet Files\Content.IE5\WY9RDV32\MP900439465[1].jpg" title="Student in library"/>
          <p:cNvPicPr>
            <a:picLocks noChangeAspect="1" noChangeArrowheads="1"/>
          </p:cNvPicPr>
          <p:nvPr/>
        </p:nvPicPr>
        <p:blipFill>
          <a:blip r:embed="rId3" cstate="print"/>
          <a:srcRect l="4762" r="42857"/>
          <a:stretch>
            <a:fillRect/>
          </a:stretch>
        </p:blipFill>
        <p:spPr bwMode="auto">
          <a:xfrm>
            <a:off x="5051426" y="1371600"/>
            <a:ext cx="3060796" cy="44196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8D0EF1-DC8D-4A95-AEFA-93AA3D4F7583}"/>
</file>

<file path=customXml/itemProps2.xml><?xml version="1.0" encoding="utf-8"?>
<ds:datastoreItem xmlns:ds="http://schemas.openxmlformats.org/officeDocument/2006/customXml" ds:itemID="{384AC41C-6670-46B7-8409-866E13E71D32}"/>
</file>

<file path=customXml/itemProps3.xml><?xml version="1.0" encoding="utf-8"?>
<ds:datastoreItem xmlns:ds="http://schemas.openxmlformats.org/officeDocument/2006/customXml" ds:itemID="{4ED85B7C-14F1-4885-8FAB-D3D9E1864FC9}"/>
</file>

<file path=docProps/app.xml><?xml version="1.0" encoding="utf-8"?>
<Properties xmlns="http://schemas.openxmlformats.org/officeDocument/2006/extended-properties" xmlns:vt="http://schemas.openxmlformats.org/officeDocument/2006/docPropsVTypes">
  <TotalTime>4806</TotalTime>
  <Words>2850</Words>
  <Application>Microsoft Office PowerPoint</Application>
  <PresentationFormat>On-screen Show (4:3)</PresentationFormat>
  <Paragraphs>261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Arial Narrow</vt:lpstr>
      <vt:lpstr>Calibri</vt:lpstr>
      <vt:lpstr>Courier New</vt:lpstr>
      <vt:lpstr>Office Theme</vt:lpstr>
      <vt:lpstr>“</vt:lpstr>
      <vt:lpstr>REACH FOR YOUR GOALS</vt:lpstr>
      <vt:lpstr>EXPLORE YOUR INTERESTS</vt:lpstr>
      <vt:lpstr>CHOOSE CAREERS TO EXPLORE</vt:lpstr>
      <vt:lpstr>WHAT EDUCATION WILL YOU NEED?</vt:lpstr>
      <vt:lpstr>WHICH COURSES TO TAKE?</vt:lpstr>
      <vt:lpstr>GRADUATION REQUIREMENTS</vt:lpstr>
      <vt:lpstr>SET A COURSE PLAN</vt:lpstr>
      <vt:lpstr>ADVANCED COURSES</vt:lpstr>
      <vt:lpstr>CAREER PREP (CTE) CLASSES</vt:lpstr>
      <vt:lpstr>CTE SKILLS CENTERS</vt:lpstr>
      <vt:lpstr>CTE – STEM </vt:lpstr>
      <vt:lpstr>DUAL CREDIT PROGRAMS</vt:lpstr>
      <vt:lpstr>DUAL CREDIT: AP</vt:lpstr>
      <vt:lpstr>DUAL CREDIT: COLLEGE IN THE HIGH SCHOOL</vt:lpstr>
      <vt:lpstr>DUAL CREDIT: RUNNING START</vt:lpstr>
      <vt:lpstr>DUAL CREDIT: TECH PREP</vt:lpstr>
      <vt:lpstr>WHAT’S NEXT?</vt:lpstr>
      <vt:lpstr>COURSE PLAN FOR NEXT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Guidance WA - Gr 9-10 HS Course Planning</dc:title>
  <dc:subject>Career Guidance WA - Gr 9-10 HS Course Planning</dc:subject>
  <dc:creator>OSPI</dc:creator>
  <cp:keywords>Career Guidance WA - Gr 9-10 HS Course Planning</cp:keywords>
  <cp:lastModifiedBy>Bonnie Zimmerman</cp:lastModifiedBy>
  <cp:revision>780</cp:revision>
  <dcterms:created xsi:type="dcterms:W3CDTF">2016-10-10T01:54:00Z</dcterms:created>
  <dcterms:modified xsi:type="dcterms:W3CDTF">2018-02-06T00:23:46Z</dcterms:modified>
</cp:coreProperties>
</file>