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6"/>
  </p:notesMasterIdLst>
  <p:handoutMasterIdLst>
    <p:handoutMasterId r:id="rId67"/>
  </p:handoutMasterIdLst>
  <p:sldIdLst>
    <p:sldId id="318" r:id="rId2"/>
    <p:sldId id="327" r:id="rId3"/>
    <p:sldId id="417" r:id="rId4"/>
    <p:sldId id="328" r:id="rId5"/>
    <p:sldId id="329" r:id="rId6"/>
    <p:sldId id="454" r:id="rId7"/>
    <p:sldId id="455" r:id="rId8"/>
    <p:sldId id="456" r:id="rId9"/>
    <p:sldId id="457" r:id="rId10"/>
    <p:sldId id="458" r:id="rId11"/>
    <p:sldId id="330" r:id="rId12"/>
    <p:sldId id="334" r:id="rId13"/>
    <p:sldId id="431" r:id="rId14"/>
    <p:sldId id="432" r:id="rId15"/>
    <p:sldId id="435" r:id="rId16"/>
    <p:sldId id="438" r:id="rId17"/>
    <p:sldId id="439" r:id="rId18"/>
    <p:sldId id="462" r:id="rId19"/>
    <p:sldId id="463" r:id="rId20"/>
    <p:sldId id="464" r:id="rId21"/>
    <p:sldId id="341" r:id="rId22"/>
    <p:sldId id="443" r:id="rId23"/>
    <p:sldId id="444" r:id="rId24"/>
    <p:sldId id="342" r:id="rId25"/>
    <p:sldId id="445" r:id="rId26"/>
    <p:sldId id="346" r:id="rId27"/>
    <p:sldId id="447" r:id="rId28"/>
    <p:sldId id="446" r:id="rId29"/>
    <p:sldId id="449" r:id="rId30"/>
    <p:sldId id="347" r:id="rId31"/>
    <p:sldId id="448" r:id="rId32"/>
    <p:sldId id="450" r:id="rId33"/>
    <p:sldId id="459" r:id="rId34"/>
    <p:sldId id="349" r:id="rId35"/>
    <p:sldId id="460" r:id="rId36"/>
    <p:sldId id="461" r:id="rId37"/>
    <p:sldId id="373" r:id="rId38"/>
    <p:sldId id="381" r:id="rId39"/>
    <p:sldId id="414" r:id="rId40"/>
    <p:sldId id="379" r:id="rId41"/>
    <p:sldId id="453" r:id="rId42"/>
    <p:sldId id="387" r:id="rId43"/>
    <p:sldId id="382" r:id="rId44"/>
    <p:sldId id="388" r:id="rId45"/>
    <p:sldId id="389" r:id="rId46"/>
    <p:sldId id="395" r:id="rId47"/>
    <p:sldId id="400" r:id="rId48"/>
    <p:sldId id="419" r:id="rId49"/>
    <p:sldId id="420" r:id="rId50"/>
    <p:sldId id="421" r:id="rId51"/>
    <p:sldId id="422" r:id="rId52"/>
    <p:sldId id="424" r:id="rId53"/>
    <p:sldId id="425" r:id="rId54"/>
    <p:sldId id="392" r:id="rId55"/>
    <p:sldId id="322" r:id="rId56"/>
    <p:sldId id="351" r:id="rId57"/>
    <p:sldId id="402" r:id="rId58"/>
    <p:sldId id="406" r:id="rId59"/>
    <p:sldId id="410" r:id="rId60"/>
    <p:sldId id="404" r:id="rId61"/>
    <p:sldId id="411" r:id="rId62"/>
    <p:sldId id="413" r:id="rId63"/>
    <p:sldId id="412" r:id="rId64"/>
    <p:sldId id="323" r:id="rId65"/>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helle Andrews-Young" initials="MA" lastIdx="2" clrIdx="6"/>
  <p:cmAuthor id="1" name="Christian Holden" initials="CH" lastIdx="7" clrIdx="0"/>
  <p:cmAuthor id="8" name="Ashley Shepard" initials="AS" lastIdx="34" clrIdx="7">
    <p:extLst>
      <p:ext uri="{19B8F6BF-5375-455C-9EA6-DF929625EA0E}">
        <p15:presenceInfo xmlns:p15="http://schemas.microsoft.com/office/powerpoint/2012/main" userId="Ashley Shepard" providerId="None"/>
      </p:ext>
    </p:extLst>
  </p:cmAuthor>
  <p:cmAuthor id="2" name="Cinda Parton" initials="CP" lastIdx="75" clrIdx="1"/>
  <p:cmAuthor id="3" name="Dawn Cope" initials="DC" lastIdx="180" clrIdx="2"/>
  <p:cmAuthor id="4" name="Kara Butterworth" initials="KB" lastIdx="12" clrIdx="3"/>
  <p:cmAuthor id="5" name="Korey Peterson" initials="KP" lastIdx="6" clrIdx="4"/>
  <p:cmAuthor id="6" name="Jacob" initials="J" lastIdx="2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766"/>
    <a:srgbClr val="143367"/>
    <a:srgbClr val="FF9933"/>
    <a:srgbClr val="F3EFEB"/>
    <a:srgbClr val="F4F2F4"/>
    <a:srgbClr val="E1DCDE"/>
    <a:srgbClr val="CDCDCC"/>
    <a:srgbClr val="1B3867"/>
    <a:srgbClr val="FFFFFF"/>
    <a:srgbClr val="3A7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8" autoAdjust="0"/>
    <p:restoredTop sz="86384" autoAdjust="0"/>
  </p:normalViewPr>
  <p:slideViewPr>
    <p:cSldViewPr snapToGrid="0" snapToObjects="1">
      <p:cViewPr varScale="1">
        <p:scale>
          <a:sx n="36" d="100"/>
          <a:sy n="36" d="100"/>
        </p:scale>
        <p:origin x="304" y="784"/>
      </p:cViewPr>
      <p:guideLst/>
    </p:cSldViewPr>
  </p:slideViewPr>
  <p:outlineViewPr>
    <p:cViewPr>
      <p:scale>
        <a:sx n="30" d="100"/>
        <a:sy n="30" d="100"/>
      </p:scale>
      <p:origin x="0" y="-3068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216" d="100"/>
          <a:sy n="216" d="100"/>
        </p:scale>
        <p:origin x="478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F771A-00E4-6147-9B53-AA78B49EDA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233072-9DFF-CB43-82AB-12C79EEB7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BA66DC-B931-A049-9B2B-6A3FA4616905}" type="datetimeFigureOut">
              <a:rPr lang="en-US" smtClean="0"/>
              <a:t>2/18/21</a:t>
            </a:fld>
            <a:endParaRPr lang="en-US"/>
          </a:p>
        </p:txBody>
      </p:sp>
      <p:sp>
        <p:nvSpPr>
          <p:cNvPr id="4" name="Footer Placeholder 3">
            <a:extLst>
              <a:ext uri="{FF2B5EF4-FFF2-40B4-BE49-F238E27FC236}">
                <a16:creationId xmlns:a16="http://schemas.microsoft.com/office/drawing/2014/main" id="{FE4F79E9-B5C2-6247-B171-A90C5D97F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EFAB3F-F329-954D-82CF-CED92493A5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75742-E9D9-CE42-BA17-3D7C14A814E2}" type="slidenum">
              <a:rPr lang="en-US" smtClean="0"/>
              <a:t>‹#›</a:t>
            </a:fld>
            <a:endParaRPr lang="en-US"/>
          </a:p>
        </p:txBody>
      </p:sp>
    </p:spTree>
    <p:extLst>
      <p:ext uri="{BB962C8B-B14F-4D97-AF65-F5344CB8AC3E}">
        <p14:creationId xmlns:p14="http://schemas.microsoft.com/office/powerpoint/2010/main" val="190553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470C9-5AA7-544E-A9DA-B641A769C52E}" type="datetimeFigureOut">
              <a:rPr lang="en-US" smtClean="0"/>
              <a:t>2/18/21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5DC6-3276-7043-866B-AAE2820669F7}" type="slidenum">
              <a:rPr lang="en-US" smtClean="0"/>
              <a:t>‹#›</a:t>
            </a:fld>
            <a:endParaRPr lang="en-US"/>
          </a:p>
        </p:txBody>
      </p:sp>
    </p:spTree>
    <p:extLst>
      <p:ext uri="{BB962C8B-B14F-4D97-AF65-F5344CB8AC3E}">
        <p14:creationId xmlns:p14="http://schemas.microsoft.com/office/powerpoint/2010/main" val="93155277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12.wa.us/student-success/resources-subject-area/science/science-assessment-professional-development-opportunit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extgenscience.org/resources/ngss-appendic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k12.wa.us/student-success/testing/state-testing-overview/washington-comprehensive-assessment-science/wcas-educator-resources"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[4 minutes] </a:t>
            </a:r>
          </a:p>
          <a:p>
            <a:endParaRPr lang="en-US" dirty="0"/>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Welcome participants to the professional learning module, Interpreting </a:t>
            </a:r>
            <a:r>
              <a:rPr lang="en-US" sz="2400" i="1" kern="1200" dirty="0">
                <a:solidFill>
                  <a:schemeClr val="tx1"/>
                </a:solidFill>
                <a:effectLst/>
                <a:latin typeface="+mn-lt"/>
                <a:ea typeface="+mn-ea"/>
                <a:cs typeface="+mn-cs"/>
              </a:rPr>
              <a:t>Washington Comprehensive Assessment of Science (WCAS) Item Specifications </a:t>
            </a:r>
            <a:r>
              <a:rPr lang="en-US" sz="2400" kern="1200" dirty="0">
                <a:solidFill>
                  <a:schemeClr val="tx1"/>
                </a:solidFill>
                <a:effectLst/>
                <a:latin typeface="+mn-lt"/>
                <a:ea typeface="+mn-ea"/>
                <a:cs typeface="+mn-cs"/>
              </a:rPr>
              <a:t>for Classroom Assessment.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If in-person, direct participants to sit at grade-level or school-team tables depending on the desired groupings.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Introduce facilitator and allow time for participants to introduce themselves. Introductions may not be necessary if the participants are all from the same site.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201244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 seconds]</a:t>
            </a:r>
          </a:p>
          <a:p>
            <a:pPr marL="0" indent="0">
              <a:buFont typeface="Arial" panose="020B0604020202020204" pitchFamily="34" charset="0"/>
              <a:buNone/>
            </a:pPr>
            <a:endParaRPr lang="en-US" dirty="0"/>
          </a:p>
          <a:p>
            <a:pPr marL="342900" lvl="0" indent="-342900">
              <a:buFont typeface="Arial" panose="020B0604020202020204" pitchFamily="34" charset="0"/>
              <a:buChar char="•"/>
            </a:pPr>
            <a:r>
              <a:rPr lang="en-US" dirty="0"/>
              <a:t>Science Test Design &amp; Item Specifications Webinars </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10</a:t>
            </a:fld>
            <a:endParaRPr lang="en-US"/>
          </a:p>
        </p:txBody>
      </p:sp>
    </p:spTree>
    <p:extLst>
      <p:ext uri="{BB962C8B-B14F-4D97-AF65-F5344CB8AC3E}">
        <p14:creationId xmlns:p14="http://schemas.microsoft.com/office/powerpoint/2010/main" val="359929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[1 minute]</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It is strongly recommended that participants take the WCAS Clusters Nuts and Bolts Moodle Course (</a:t>
            </a:r>
            <a:r>
              <a:rPr lang="en-US" sz="2400" u="sng" kern="1200" dirty="0">
                <a:solidFill>
                  <a:schemeClr val="tx1"/>
                </a:solidFill>
                <a:effectLst/>
                <a:latin typeface="+mn-lt"/>
                <a:ea typeface="+mn-ea"/>
                <a:cs typeface="+mn-cs"/>
                <a:hlinkClick r:id="rId3"/>
              </a:rPr>
              <a:t>https://k12.wa.us/student-success/resources-subject-area/science/science-assessment-professional-development-opportunities</a:t>
            </a:r>
            <a:r>
              <a:rPr lang="en-US" sz="2400" kern="1200" dirty="0">
                <a:solidFill>
                  <a:schemeClr val="tx1"/>
                </a:solidFill>
                <a:effectLst/>
                <a:latin typeface="+mn-lt"/>
                <a:ea typeface="+mn-ea"/>
                <a:cs typeface="+mn-cs"/>
              </a:rPr>
              <a:t>) prior to participating in this professional learning module. Six free STEM clock hours are available upon completion of the course and the evaluation.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During the Moodle course, participants will: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learn how the performance expectations (PEs) from the state science standards are bundled for WCAS item clusters;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learn how phenomena are used to develop an item cluster;</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learn how stimuli and items are written to form an item cluster;</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learn how items and item clusters align to the three-dimensional WCAS Item Specifications and the three-dimensional state science standards; and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explore the WCAS online training tests.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11</a:t>
            </a:fld>
            <a:endParaRPr lang="en-US"/>
          </a:p>
        </p:txBody>
      </p:sp>
    </p:spTree>
    <p:extLst>
      <p:ext uri="{BB962C8B-B14F-4D97-AF65-F5344CB8AC3E}">
        <p14:creationId xmlns:p14="http://schemas.microsoft.com/office/powerpoint/2010/main" val="322800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seconds]</a:t>
            </a:r>
          </a:p>
          <a:p>
            <a:endParaRPr lang="en-US" dirty="0"/>
          </a:p>
          <a:p>
            <a:r>
              <a:rPr lang="en-US" sz="2400" kern="1200" dirty="0">
                <a:solidFill>
                  <a:schemeClr val="tx1"/>
                </a:solidFill>
                <a:effectLst/>
                <a:latin typeface="+mn-lt"/>
                <a:ea typeface="+mn-ea"/>
                <a:cs typeface="+mn-cs"/>
              </a:rPr>
              <a:t>Transition to a deep dive into the structure of an item specification.</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12</a:t>
            </a:fld>
            <a:endParaRPr lang="en-US"/>
          </a:p>
        </p:txBody>
      </p:sp>
    </p:spTree>
    <p:extLst>
      <p:ext uri="{BB962C8B-B14F-4D97-AF65-F5344CB8AC3E}">
        <p14:creationId xmlns:p14="http://schemas.microsoft.com/office/powerpoint/2010/main" val="329802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[30 seconds]</a:t>
            </a:r>
            <a:r>
              <a:rPr lang="en-US" b="1" dirty="0"/>
              <a:t> </a:t>
            </a:r>
          </a:p>
          <a:p>
            <a:endParaRPr lang="en-US" b="1" dirty="0"/>
          </a:p>
          <a:p>
            <a:r>
              <a:rPr lang="en-US" sz="2400" kern="1200" dirty="0">
                <a:solidFill>
                  <a:schemeClr val="tx1"/>
                </a:solidFill>
                <a:effectLst/>
                <a:latin typeface="+mn-lt"/>
                <a:ea typeface="+mn-ea"/>
                <a:cs typeface="+mn-cs"/>
              </a:rPr>
              <a:t>The Item Specification for a Performance Expectation (PE) is two pages. Most of the front-page language is copied from the NGSS.</a:t>
            </a:r>
          </a:p>
          <a:p>
            <a:r>
              <a:rPr lang="en-US" sz="2400" kern="1200" dirty="0">
                <a:solidFill>
                  <a:schemeClr val="tx1"/>
                </a:solidFill>
                <a:effectLst/>
                <a:latin typeface="+mn-lt"/>
                <a:ea typeface="+mn-ea"/>
                <a:cs typeface="+mn-cs"/>
              </a:rPr>
              <a:t>For example, the arrow is pointing at the Performance Expectation Statement from the NGSS at the top of the page.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13</a:t>
            </a:fld>
            <a:endParaRPr lang="en-US"/>
          </a:p>
        </p:txBody>
      </p:sp>
    </p:spTree>
    <p:extLst>
      <p:ext uri="{BB962C8B-B14F-4D97-AF65-F5344CB8AC3E}">
        <p14:creationId xmlns:p14="http://schemas.microsoft.com/office/powerpoint/2010/main" val="277261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 foundation boxes, derived from the </a:t>
            </a:r>
            <a:r>
              <a:rPr lang="en-US" sz="2400" i="1" kern="1200" dirty="0">
                <a:solidFill>
                  <a:schemeClr val="tx1"/>
                </a:solidFill>
                <a:effectLst/>
                <a:latin typeface="+mn-lt"/>
                <a:ea typeface="+mn-ea"/>
                <a:cs typeface="+mn-cs"/>
              </a:rPr>
              <a:t>K-12 Framework for Science Education, </a:t>
            </a:r>
            <a:r>
              <a:rPr lang="en-US" sz="2400" kern="1200" dirty="0">
                <a:solidFill>
                  <a:schemeClr val="tx1"/>
                </a:solidFill>
                <a:effectLst/>
                <a:latin typeface="+mn-lt"/>
                <a:ea typeface="+mn-ea"/>
                <a:cs typeface="+mn-cs"/>
              </a:rPr>
              <a:t>show the dimensions that were used to construct this performance expectation (PE). The foundation boxes are indicated by the arrow that points to “Dimensions”.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left is blue and describes the Science and Engineering Practice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in the middle is orange and describes the Disciplinary Core Ideas (DCIs).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right is green and describes the Crosscutting Concepts (CCCs). </a:t>
            </a:r>
            <a:endParaRPr lang="en-US" baseline="0" dirty="0"/>
          </a:p>
          <a:p>
            <a:pPr lvl="0"/>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14</a:t>
            </a:fld>
            <a:endParaRPr lang="en-US"/>
          </a:p>
        </p:txBody>
      </p:sp>
    </p:spTree>
    <p:extLst>
      <p:ext uri="{BB962C8B-B14F-4D97-AF65-F5344CB8AC3E}">
        <p14:creationId xmlns:p14="http://schemas.microsoft.com/office/powerpoint/2010/main" val="292632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There are four rows under the foundation boxes.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first row is indicated by the arrow and labeled K-12 Framework. The K-12 Framework links take you directly to pages with information about the SEP, DCI, and CCC for the PE. (Link to the </a:t>
            </a:r>
            <a:r>
              <a:rPr lang="en-US" sz="2400" i="1" kern="1200" dirty="0">
                <a:solidFill>
                  <a:schemeClr val="tx1"/>
                </a:solidFill>
                <a:effectLst/>
                <a:latin typeface="+mn-lt"/>
                <a:ea typeface="+mn-ea"/>
                <a:cs typeface="+mn-cs"/>
              </a:rPr>
              <a:t>K-12 Framework for Science Education: </a:t>
            </a:r>
            <a:r>
              <a:rPr lang="en-US" sz="2400" u="sng" kern="1200" dirty="0">
                <a:solidFill>
                  <a:schemeClr val="tx1"/>
                </a:solidFill>
                <a:effectLst/>
                <a:latin typeface="+mn-lt"/>
                <a:ea typeface="+mn-ea"/>
                <a:cs typeface="+mn-cs"/>
                <a:hlinkClick r:id="rId3"/>
              </a:rPr>
              <a:t>https://www.nap.edu/catalog/13165/a-framework-for-k-12-science-education-practices-crosscutting-concepts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row is labeled NGSS Appendices. The NGSS Appendices describe the progression of each of the dimensions across K-12, detailing the targets for students at each grade band. The Appendices links take you directly to pages with information about the SEP, DCI and CCC for the PE. </a:t>
            </a:r>
          </a:p>
          <a:p>
            <a:pPr marL="0" lvl="0" indent="0">
              <a:buFont typeface="Arial" panose="020B0604020202020204" pitchFamily="34" charset="0"/>
              <a:buNone/>
            </a:pPr>
            <a:r>
              <a:rPr lang="en-US" sz="2400" kern="1200" dirty="0">
                <a:solidFill>
                  <a:schemeClr val="tx1"/>
                </a:solidFill>
                <a:effectLst/>
                <a:latin typeface="+mn-lt"/>
                <a:ea typeface="+mn-ea"/>
                <a:cs typeface="+mn-cs"/>
              </a:rPr>
              <a:t>(Link to the </a:t>
            </a:r>
            <a:r>
              <a:rPr lang="en-US" sz="2400" i="1" kern="1200" dirty="0">
                <a:solidFill>
                  <a:schemeClr val="tx1"/>
                </a:solidFill>
                <a:effectLst/>
                <a:latin typeface="+mn-lt"/>
                <a:ea typeface="+mn-ea"/>
                <a:cs typeface="+mn-cs"/>
              </a:rPr>
              <a:t>NGSS Appendices</a:t>
            </a:r>
            <a:r>
              <a:rPr lang="en-US" sz="2400" kern="1200" dirty="0">
                <a:solidFill>
                  <a:schemeClr val="tx1"/>
                </a:solidFill>
                <a:effectLst/>
                <a:latin typeface="+mn-lt"/>
                <a:ea typeface="+mn-ea"/>
                <a:cs typeface="+mn-cs"/>
              </a:rPr>
              <a:t>: </a:t>
            </a:r>
            <a:r>
              <a:rPr lang="en-US" sz="2400" u="sng" kern="1200" dirty="0">
                <a:solidFill>
                  <a:schemeClr val="tx1"/>
                </a:solidFill>
                <a:effectLst/>
                <a:latin typeface="+mn-lt"/>
                <a:ea typeface="+mn-ea"/>
                <a:cs typeface="+mn-cs"/>
                <a:hlinkClick r:id="rId4"/>
              </a:rPr>
              <a:t>https://www.nextgenscience.org/resources/ngss-appendices</a:t>
            </a:r>
            <a:r>
              <a:rPr lang="en-US" sz="2400" kern="1200" dirty="0">
                <a:solidFill>
                  <a:schemeClr val="tx1"/>
                </a:solidFill>
                <a:effectLst/>
                <a:latin typeface="+mn-lt"/>
                <a:ea typeface="+mn-ea"/>
                <a:cs typeface="+mn-cs"/>
              </a:rPr>
              <a:t>)</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The third and fourth rows list the clarification statement and assessment boundary which also have language directly from the PE. Although the assessment boundary describes limitations for the WCAS, it is not intended to limit classroom instruction.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15</a:t>
            </a:fld>
            <a:endParaRPr lang="en-US"/>
          </a:p>
        </p:txBody>
      </p:sp>
    </p:spTree>
    <p:extLst>
      <p:ext uri="{BB962C8B-B14F-4D97-AF65-F5344CB8AC3E}">
        <p14:creationId xmlns:p14="http://schemas.microsoft.com/office/powerpoint/2010/main" val="6401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endParaRPr lang="en-US" dirty="0"/>
          </a:p>
          <a:p>
            <a:r>
              <a:rPr lang="en-US" dirty="0"/>
              <a:t>[3 minutes]</a:t>
            </a:r>
          </a:p>
          <a:p>
            <a:endParaRPr lang="en-US" dirty="0"/>
          </a:p>
          <a:p>
            <a:r>
              <a:rPr lang="en-US" sz="2400" kern="1200" dirty="0">
                <a:solidFill>
                  <a:schemeClr val="tx1"/>
                </a:solidFill>
                <a:effectLst/>
                <a:latin typeface="+mn-lt"/>
                <a:ea typeface="+mn-ea"/>
                <a:cs typeface="+mn-cs"/>
              </a:rPr>
              <a:t>The back page of each item specification is specific to the development of items for the WCAS. This page always starts with a table of four item specification statements.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code for the first item specification statement here is 4-ESS3-2.1. The first item specification statement describes how a </a:t>
            </a:r>
            <a:r>
              <a:rPr lang="en-US" sz="2400" b="1" kern="1200" dirty="0">
                <a:solidFill>
                  <a:schemeClr val="tx1"/>
                </a:solidFill>
                <a:effectLst/>
                <a:latin typeface="+mn-lt"/>
                <a:ea typeface="+mn-ea"/>
                <a:cs typeface="+mn-cs"/>
              </a:rPr>
              <a:t>three-dimensional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endParaRPr lang="en-US" sz="2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item specification statement, 4-ESS3-2.2,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third item specification statement, 4-ESS3-2.3,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fourth item specification statement, 4-ESS3-2.4,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a:t>
            </a:r>
          </a:p>
          <a:p>
            <a:r>
              <a:rPr lang="en-US" sz="2400" kern="1200" dirty="0">
                <a:solidFill>
                  <a:schemeClr val="tx1"/>
                </a:solidFill>
                <a:effectLst/>
                <a:latin typeface="+mn-lt"/>
                <a:ea typeface="+mn-ea"/>
                <a:cs typeface="+mn-cs"/>
              </a:rPr>
              <a:t>When you read each of the four specification statements, you’ll notice key words are bolded. </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16</a:t>
            </a:fld>
            <a:endParaRPr lang="en-US"/>
          </a:p>
        </p:txBody>
      </p:sp>
    </p:spTree>
    <p:extLst>
      <p:ext uri="{BB962C8B-B14F-4D97-AF65-F5344CB8AC3E}">
        <p14:creationId xmlns:p14="http://schemas.microsoft.com/office/powerpoint/2010/main" val="856904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endParaRPr lang="en-US" dirty="0"/>
          </a:p>
          <a:p>
            <a:r>
              <a:rPr lang="en-US" dirty="0"/>
              <a:t>[12 minutes to allow for discussion and sharing out]</a:t>
            </a:r>
          </a:p>
          <a:p>
            <a:endParaRPr lang="en-US" dirty="0"/>
          </a:p>
          <a:p>
            <a:r>
              <a:rPr lang="en-US" sz="2400" kern="1200" dirty="0">
                <a:solidFill>
                  <a:schemeClr val="tx1"/>
                </a:solidFill>
                <a:effectLst/>
                <a:latin typeface="+mn-lt"/>
                <a:ea typeface="+mn-ea"/>
                <a:cs typeface="+mn-cs"/>
              </a:rPr>
              <a:t>The “Details and Clarifications” section includes information that helps unpack those key words that are bold in the item specification statement at the top. It is important to note that the details and clarifications section provides EXAMPLES only, NOT exhaustive lists. </a:t>
            </a:r>
          </a:p>
          <a:p>
            <a:r>
              <a:rPr lang="en-US" sz="2400" kern="1200" dirty="0">
                <a:solidFill>
                  <a:schemeClr val="tx1"/>
                </a:solidFill>
                <a:effectLst/>
                <a:latin typeface="+mn-lt"/>
                <a:ea typeface="+mn-ea"/>
                <a:cs typeface="+mn-cs"/>
              </a:rPr>
              <a:t>Let’s take a closer look at the Details and Clarifications.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You can see from the first set of bullets in the details and clarifications section that items assessing the SEP, Constructing Explanations and Designing Solutions, are not limited to only the language from the PE—“Generate and compare multiple solutions to . . . ” There are several ways to assess this SEP, as described in the sub-bullets. For example, you could write an item in which students are: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using measurements, observations, and/or patterns to support an explanation;</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using measurements, observations, and/or patterns to generate and/or compare solutions to a problem;</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using evidence to design a solution to a problem;</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comparing solutions to a problem as to how well they meet criteria for success; OR</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comparing solutions in terms of constraints that limit the success of the solution.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second set of bullets unpacks the key word “solutions” by describing some examples of solutions to a problem in the context of the DCI, like: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reducing the impact of a hazard through engineering of materials, structures, and/or landscapes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restricting humans from living in hazard-prone areas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monitoring and/or early warning systems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third set of bullets unpacks the key words “impacts” and “natural hazards.” These bullets describe some examples of the impacts of natural hazards on humans, like: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damage to or destruction of property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ecological changes (e.g., loss of habitat)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disruption of human activities</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fourth set of bullets provides additional examples of natural hazards, including:</a:t>
            </a:r>
          </a:p>
          <a:p>
            <a:pPr lvl="0"/>
            <a:r>
              <a:rPr lang="en-US" sz="2400" kern="1200" dirty="0">
                <a:solidFill>
                  <a:schemeClr val="tx1"/>
                </a:solidFill>
                <a:effectLst/>
                <a:latin typeface="+mn-lt"/>
                <a:ea typeface="+mn-ea"/>
                <a:cs typeface="+mn-cs"/>
              </a:rPr>
              <a:t>earthquakes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floods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tsunamis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volcanic eruptions</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fifth set of bullets unpacks the key words “cause and effect” from the crosscutting concept. These bullets describe a few examples of cause-and-effect relationships, like: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an early warning system gives humans more time to evacuate an area</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sandbags reduce water damage from a flood</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tsunami evacuation routes allow people to move quickly to safe locations</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take a few minutes to consider other examples of natural hazards they might add to these bullets based on their experience, classroom instructional practices, and knowledge of their student population.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 Examples of additional natural hazards might include events such as heat waves, drought, landslides, hurricanes, freezing rain, and/or forest fires.</a:t>
            </a:r>
            <a:r>
              <a:rPr lang="en-US" sz="24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F085DC6-3276-7043-866B-AAE2820669F7}" type="slidenum">
              <a:rPr lang="en-US" smtClean="0"/>
              <a:t>17</a:t>
            </a:fld>
            <a:endParaRPr lang="en-US"/>
          </a:p>
        </p:txBody>
      </p:sp>
    </p:spTree>
    <p:extLst>
      <p:ext uri="{BB962C8B-B14F-4D97-AF65-F5344CB8AC3E}">
        <p14:creationId xmlns:p14="http://schemas.microsoft.com/office/powerpoint/2010/main" val="367950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endParaRPr lang="en-US" dirty="0"/>
          </a:p>
          <a:p>
            <a:r>
              <a:rPr lang="en-US" baseline="0" dirty="0"/>
              <a:t>[10 minutes to allow for discussion and sharing out]</a:t>
            </a:r>
          </a:p>
          <a:p>
            <a:endParaRPr lang="en-US" baseline="0" dirty="0"/>
          </a:p>
          <a:p>
            <a:r>
              <a:rPr lang="en-US" sz="2400" kern="1200" dirty="0">
                <a:solidFill>
                  <a:schemeClr val="tx1"/>
                </a:solidFill>
                <a:effectLst/>
                <a:latin typeface="+mn-lt"/>
                <a:ea typeface="+mn-ea"/>
                <a:cs typeface="+mn-cs"/>
              </a:rPr>
              <a:t>Although each item specification is specific to the associated PE, there is consistency in the organization of the Details and Clarifications.</a:t>
            </a:r>
          </a:p>
          <a:p>
            <a:r>
              <a:rPr lang="en-US" sz="2400" kern="1200" dirty="0">
                <a:solidFill>
                  <a:schemeClr val="tx1"/>
                </a:solidFill>
                <a:effectLst/>
                <a:latin typeface="+mn-lt"/>
                <a:ea typeface="+mn-ea"/>
                <a:cs typeface="+mn-cs"/>
              </a:rPr>
              <a:t>The first set of bullets always provides examples of how to incorporate the SEP into an assessment item.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sub-bullets are templated in this section, meaning these sub-bullets are the same for all PEs within the grade band that have Constructing Explanations and Designing Solutions as the SEP. These sub-bullets were derived, in part, from the progressions in Appendix F—Science and Engineering Practices in the NGSS and in part from experience developing the WCAS.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these bullets to the bullets in the item specifications for 4-PS3-4, 3-LS3-2, 4-ESS1-1, and 3-5-ETS1-2. For each of these, notice the consistency in the sub-bullets as well as the variation in the statement that precedes the sub-bullets. Consider the following questions for discussion: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 statements that precede the sub-bullets in each of the item specifications compare to each other?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language of the PE statement on the first page of the item specification?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grades 3-5 language for this SEP in Appendix F?</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These are the specifications used for assessing the SEP on the WCAS. What are other ways you might address this SEP in a classroom assessment?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a:t>
            </a:r>
            <a:r>
              <a:rPr lang="en-US" sz="24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18</a:t>
            </a:fld>
            <a:endParaRPr lang="en-US"/>
          </a:p>
        </p:txBody>
      </p:sp>
    </p:spTree>
    <p:extLst>
      <p:ext uri="{BB962C8B-B14F-4D97-AF65-F5344CB8AC3E}">
        <p14:creationId xmlns:p14="http://schemas.microsoft.com/office/powerpoint/2010/main" val="374617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endParaRPr lang="en-US" dirty="0"/>
          </a:p>
          <a:p>
            <a:r>
              <a:rPr lang="en-US" baseline="0" dirty="0"/>
              <a:t>[2 minutes]</a:t>
            </a:r>
          </a:p>
          <a:p>
            <a:endParaRPr lang="en-US" baseline="0" dirty="0"/>
          </a:p>
          <a:p>
            <a:r>
              <a:rPr lang="en-US" sz="2400" kern="1200" dirty="0">
                <a:solidFill>
                  <a:schemeClr val="tx1"/>
                </a:solidFill>
                <a:effectLst/>
                <a:latin typeface="+mn-lt"/>
                <a:ea typeface="+mn-ea"/>
                <a:cs typeface="+mn-cs"/>
              </a:rPr>
              <a:t>The remainder of the bullets in the Details and Clarifications will vary significantly across the item specifications.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For this item specification, these three sets of bullets describe key components of the DCI and provide some specific DCI-related examples to clarify the intent of the DCI for an item assessing this PE. Remember, these lists are examples rather than exhaustive lists. When developing an assessment item for your classroom, keep in mind your students’ interests and their experiences, both within and beyond the classroom. </a:t>
            </a:r>
            <a:endParaRPr lang="en-US"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19</a:t>
            </a:fld>
            <a:endParaRPr lang="en-US"/>
          </a:p>
        </p:txBody>
      </p:sp>
    </p:spTree>
    <p:extLst>
      <p:ext uri="{BB962C8B-B14F-4D97-AF65-F5344CB8AC3E}">
        <p14:creationId xmlns:p14="http://schemas.microsoft.com/office/powerpoint/2010/main" val="278702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minute]</a:t>
            </a:r>
          </a:p>
          <a:p>
            <a:endParaRPr lang="en-US" dirty="0"/>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Provide participants with a general overview of the content that will be covered and the goals of the professional learning module.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Clarify that participants will write single items, not an item cluster (set of stimuli and items), during this module.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69355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3-5 GROUP</a:t>
            </a:r>
          </a:p>
          <a:p>
            <a:endParaRPr lang="en-US" dirty="0"/>
          </a:p>
          <a:p>
            <a:r>
              <a:rPr lang="en-US" baseline="0" dirty="0"/>
              <a:t>[10 minutes to allow for activity and sharing out]</a:t>
            </a:r>
          </a:p>
          <a:p>
            <a:endParaRPr lang="en-US" baseline="0" dirty="0"/>
          </a:p>
          <a:p>
            <a:r>
              <a:rPr lang="en-US" sz="2400" kern="1200" dirty="0">
                <a:solidFill>
                  <a:schemeClr val="tx1"/>
                </a:solidFill>
                <a:effectLst/>
                <a:latin typeface="+mn-lt"/>
                <a:ea typeface="+mn-ea"/>
                <a:cs typeface="+mn-cs"/>
              </a:rPr>
              <a:t>The last set of bullets gives some examples of how the CCC, Cause and Effect in this case, can be integrated with the DCI. You will likely have other examples from instruction aligned to this PE.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 DCI- and CCC-related bullets in this example to one or two of the other item specifications (4-PS3-4, 3-LS3-2, 4-ESS1-1, and 3-5-ETS1-2). Ask participants to keep these questions in mind as they do their comparisons: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DCI-related bullets similar across the examples? In what ways are they different?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CCC-related bullets similar across the examples? In what ways are they different?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could you use the examples in the Details and Clarifications to support you in developing classroom-based assessment items?</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a:t>
            </a:r>
            <a:r>
              <a:rPr lang="en-US" sz="2400" kern="1200" dirty="0">
                <a:solidFill>
                  <a:schemeClr val="tx1"/>
                </a:solidFill>
                <a:effectLst/>
                <a:latin typeface="+mn-lt"/>
                <a:ea typeface="+mn-ea"/>
                <a:cs typeface="+mn-cs"/>
              </a:rPr>
              <a:t>]</a:t>
            </a:r>
            <a:r>
              <a:rPr lang="en-US" dirty="0">
                <a:effectLst/>
              </a:rPr>
              <a:t> </a:t>
            </a:r>
            <a:endParaRPr lang="en-US"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20</a:t>
            </a:fld>
            <a:endParaRPr lang="en-US"/>
          </a:p>
        </p:txBody>
      </p:sp>
    </p:spTree>
    <p:extLst>
      <p:ext uri="{BB962C8B-B14F-4D97-AF65-F5344CB8AC3E}">
        <p14:creationId xmlns:p14="http://schemas.microsoft.com/office/powerpoint/2010/main" val="13648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[30 seconds]</a:t>
            </a:r>
            <a:r>
              <a:rPr lang="en-US" b="1" dirty="0"/>
              <a:t> </a:t>
            </a:r>
          </a:p>
          <a:p>
            <a:endParaRPr lang="en-US" dirty="0"/>
          </a:p>
          <a:p>
            <a:r>
              <a:rPr lang="en-US" sz="2400" kern="1200" dirty="0">
                <a:solidFill>
                  <a:schemeClr val="tx1"/>
                </a:solidFill>
                <a:effectLst/>
                <a:latin typeface="+mn-lt"/>
                <a:ea typeface="+mn-ea"/>
                <a:cs typeface="+mn-cs"/>
              </a:rPr>
              <a:t>The Item Specification for a Performance Expectation (PE) is two pages. Most of the front-page language is copied from the NGSS.</a:t>
            </a:r>
          </a:p>
          <a:p>
            <a:r>
              <a:rPr lang="en-US" sz="2400" kern="1200" dirty="0">
                <a:solidFill>
                  <a:schemeClr val="tx1"/>
                </a:solidFill>
                <a:effectLst/>
                <a:latin typeface="+mn-lt"/>
                <a:ea typeface="+mn-ea"/>
                <a:cs typeface="+mn-cs"/>
              </a:rPr>
              <a:t>For example, the arrow is pointing at the Performance Expectation Statement from the NGSS at the top of the page.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21</a:t>
            </a:fld>
            <a:endParaRPr lang="en-US"/>
          </a:p>
        </p:txBody>
      </p:sp>
    </p:spTree>
    <p:extLst>
      <p:ext uri="{BB962C8B-B14F-4D97-AF65-F5344CB8AC3E}">
        <p14:creationId xmlns:p14="http://schemas.microsoft.com/office/powerpoint/2010/main" val="1338158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 foundation boxes, derived from the </a:t>
            </a:r>
            <a:r>
              <a:rPr lang="en-US" sz="2400" i="1" kern="1200" dirty="0">
                <a:solidFill>
                  <a:schemeClr val="tx1"/>
                </a:solidFill>
                <a:effectLst/>
                <a:latin typeface="+mn-lt"/>
                <a:ea typeface="+mn-ea"/>
                <a:cs typeface="+mn-cs"/>
              </a:rPr>
              <a:t>K-12 Framework for Science Education, </a:t>
            </a:r>
            <a:r>
              <a:rPr lang="en-US" sz="2400" kern="1200" dirty="0">
                <a:solidFill>
                  <a:schemeClr val="tx1"/>
                </a:solidFill>
                <a:effectLst/>
                <a:latin typeface="+mn-lt"/>
                <a:ea typeface="+mn-ea"/>
                <a:cs typeface="+mn-cs"/>
              </a:rPr>
              <a:t>show the dimensions that were used to construct this performance expectation (PE). The foundation boxes are indicated by the arrow that points to “Dimensions”.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left is blue and describes the Science and Engineering Practice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in the middle is orange and describes the Disciplinary Core Ideas (DCIs).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right is green and describes the Crosscutting Concepts (CCCs).</a:t>
            </a:r>
          </a:p>
          <a:p>
            <a:endParaRPr lang="en-US" b="1" dirty="0"/>
          </a:p>
        </p:txBody>
      </p:sp>
      <p:sp>
        <p:nvSpPr>
          <p:cNvPr id="4" name="Slide Number Placeholder 3"/>
          <p:cNvSpPr>
            <a:spLocks noGrp="1"/>
          </p:cNvSpPr>
          <p:nvPr>
            <p:ph type="sldNum" sz="quarter" idx="5"/>
          </p:nvPr>
        </p:nvSpPr>
        <p:spPr/>
        <p:txBody>
          <a:bodyPr/>
          <a:lstStyle/>
          <a:p>
            <a:fld id="{5F085DC6-3276-7043-866B-AAE2820669F7}" type="slidenum">
              <a:rPr lang="en-US" smtClean="0"/>
              <a:t>22</a:t>
            </a:fld>
            <a:endParaRPr lang="en-US"/>
          </a:p>
        </p:txBody>
      </p:sp>
    </p:spTree>
    <p:extLst>
      <p:ext uri="{BB962C8B-B14F-4D97-AF65-F5344CB8AC3E}">
        <p14:creationId xmlns:p14="http://schemas.microsoft.com/office/powerpoint/2010/main" val="2537214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There are four rows under the foundation boxes.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first row is indicated by the arrow and labeled K-12 Framework. The K-12 Framework links take you directly to pages with information about the SEP, DCI, and CCC for the PE. </a:t>
            </a:r>
          </a:p>
          <a:p>
            <a:pPr marL="0" indent="0">
              <a:buFont typeface="Arial" panose="020B0604020202020204" pitchFamily="34" charset="0"/>
              <a:buNone/>
            </a:pPr>
            <a:r>
              <a:rPr lang="en-US" sz="2400" kern="1200" dirty="0">
                <a:solidFill>
                  <a:schemeClr val="tx1"/>
                </a:solidFill>
                <a:effectLst/>
                <a:latin typeface="+mn-lt"/>
                <a:ea typeface="+mn-ea"/>
                <a:cs typeface="+mn-cs"/>
              </a:rPr>
              <a:t>(Link to the </a:t>
            </a:r>
            <a:r>
              <a:rPr lang="en-US" sz="2400" i="1" kern="1200" dirty="0">
                <a:solidFill>
                  <a:schemeClr val="tx1"/>
                </a:solidFill>
                <a:effectLst/>
                <a:latin typeface="+mn-lt"/>
                <a:ea typeface="+mn-ea"/>
                <a:cs typeface="+mn-cs"/>
              </a:rPr>
              <a:t>K-12 Framework for Science Education: </a:t>
            </a:r>
            <a:r>
              <a:rPr lang="en-US" sz="2400" u="sng" kern="1200" dirty="0">
                <a:solidFill>
                  <a:schemeClr val="tx1"/>
                </a:solidFill>
                <a:effectLst/>
                <a:latin typeface="+mn-lt"/>
                <a:ea typeface="+mn-ea"/>
                <a:cs typeface="+mn-cs"/>
                <a:hlinkClick r:id="rId3"/>
              </a:rPr>
              <a:t>https://www.nap.edu/catalog/13165/a-framework-for-k-12-science-education-practices-crosscutting-concepts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row is labeled NGSS Appendices. The NGSS Appendices describe the progression of each of the dimensions across K-12, detailing the targets for students at each grade band. The Appendices links take you directly to pages with information about the SEP, DCI and CCC for the PE. </a:t>
            </a:r>
          </a:p>
          <a:p>
            <a:pPr marL="0" lvl="0" indent="0">
              <a:buFont typeface="Arial" panose="020B0604020202020204" pitchFamily="34" charset="0"/>
              <a:buNone/>
            </a:pPr>
            <a:r>
              <a:rPr lang="en-US" sz="2400" kern="1200" dirty="0">
                <a:solidFill>
                  <a:schemeClr val="tx1"/>
                </a:solidFill>
                <a:effectLst/>
                <a:latin typeface="+mn-lt"/>
                <a:ea typeface="+mn-ea"/>
                <a:cs typeface="+mn-cs"/>
              </a:rPr>
              <a:t>(Link to the </a:t>
            </a:r>
            <a:r>
              <a:rPr lang="en-US" sz="2400" i="1" kern="1200" dirty="0">
                <a:solidFill>
                  <a:schemeClr val="tx1"/>
                </a:solidFill>
                <a:effectLst/>
                <a:latin typeface="+mn-lt"/>
                <a:ea typeface="+mn-ea"/>
                <a:cs typeface="+mn-cs"/>
              </a:rPr>
              <a:t>NGSS Appendices</a:t>
            </a:r>
            <a:r>
              <a:rPr lang="en-US" sz="2400" kern="1200" dirty="0">
                <a:solidFill>
                  <a:schemeClr val="tx1"/>
                </a:solidFill>
                <a:effectLst/>
                <a:latin typeface="+mn-lt"/>
                <a:ea typeface="+mn-ea"/>
                <a:cs typeface="+mn-cs"/>
              </a:rPr>
              <a:t>: </a:t>
            </a:r>
            <a:r>
              <a:rPr lang="en-US" sz="2400" u="sng" kern="1200" dirty="0">
                <a:solidFill>
                  <a:schemeClr val="tx1"/>
                </a:solidFill>
                <a:effectLst/>
                <a:latin typeface="+mn-lt"/>
                <a:ea typeface="+mn-ea"/>
                <a:cs typeface="+mn-cs"/>
                <a:hlinkClick r:id="rId4"/>
              </a:rPr>
              <a:t>https://www.nextgenscience.org/resources/ngss-appendices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third and fourth rows list the clarification statement and assessment boundary which also have language directly from the PE. Although the assessment boundary describes limitations for the WCAS, it is not intended to limit classroom instruction.</a:t>
            </a:r>
          </a:p>
        </p:txBody>
      </p:sp>
      <p:sp>
        <p:nvSpPr>
          <p:cNvPr id="4" name="Slide Number Placeholder 3"/>
          <p:cNvSpPr>
            <a:spLocks noGrp="1"/>
          </p:cNvSpPr>
          <p:nvPr>
            <p:ph type="sldNum" sz="quarter" idx="5"/>
          </p:nvPr>
        </p:nvSpPr>
        <p:spPr/>
        <p:txBody>
          <a:bodyPr/>
          <a:lstStyle/>
          <a:p>
            <a:fld id="{5F085DC6-3276-7043-866B-AAE2820669F7}" type="slidenum">
              <a:rPr lang="en-US" smtClean="0"/>
              <a:t>23</a:t>
            </a:fld>
            <a:endParaRPr lang="en-US"/>
          </a:p>
        </p:txBody>
      </p:sp>
    </p:spTree>
    <p:extLst>
      <p:ext uri="{BB962C8B-B14F-4D97-AF65-F5344CB8AC3E}">
        <p14:creationId xmlns:p14="http://schemas.microsoft.com/office/powerpoint/2010/main" val="243958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1800" dirty="0"/>
              <a:t>[3 minutes]</a:t>
            </a:r>
          </a:p>
          <a:p>
            <a:pPr marL="0" marR="0">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endParaRPr>
          </a:p>
          <a:p>
            <a:r>
              <a:rPr lang="en-US" sz="2400" kern="1200" dirty="0">
                <a:solidFill>
                  <a:schemeClr val="tx1"/>
                </a:solidFill>
                <a:effectLst/>
                <a:latin typeface="+mn-lt"/>
                <a:ea typeface="+mn-ea"/>
                <a:cs typeface="+mn-cs"/>
              </a:rPr>
              <a:t>The back page of each item specification is specific to the development of items for the WCAS. This page always starts with a table of four item specification statements.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code for the first item specification statement here is MS-ESS3-2.1. The first item specification statement describes how a </a:t>
            </a:r>
            <a:r>
              <a:rPr lang="en-US" sz="2400" b="1" kern="1200" dirty="0">
                <a:solidFill>
                  <a:schemeClr val="tx1"/>
                </a:solidFill>
                <a:effectLst/>
                <a:latin typeface="+mn-lt"/>
                <a:ea typeface="+mn-ea"/>
                <a:cs typeface="+mn-cs"/>
              </a:rPr>
              <a:t>three-dimensional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endParaRPr lang="en-US" sz="2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item specification statement, MS-ESS3-2.2,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third item specification statement, MS-ESS3-2.3,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fourth item specification statement, MS-ESS3-2.4,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 </a:t>
            </a:r>
          </a:p>
          <a:p>
            <a:pPr marL="0" lvl="0" indent="0">
              <a:buFont typeface="Arial" panose="020B0604020202020204" pitchFamily="34" charset="0"/>
              <a:buNone/>
            </a:pP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When you read each of the four specification statements, you’ll notice key words are bolded. </a:t>
            </a:r>
            <a:endParaRPr lang="en-US" sz="1800" kern="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24</a:t>
            </a:fld>
            <a:endParaRPr lang="en-US"/>
          </a:p>
        </p:txBody>
      </p:sp>
    </p:spTree>
    <p:extLst>
      <p:ext uri="{BB962C8B-B14F-4D97-AF65-F5344CB8AC3E}">
        <p14:creationId xmlns:p14="http://schemas.microsoft.com/office/powerpoint/2010/main" val="1892306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1800" dirty="0"/>
              <a:t>[12 minutes to allow for discussion and sharing out]</a:t>
            </a:r>
          </a:p>
          <a:p>
            <a:pPr marL="0" marR="0">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endParaRPr>
          </a:p>
          <a:p>
            <a:r>
              <a:rPr lang="en-US" sz="2400" kern="1200" dirty="0">
                <a:solidFill>
                  <a:schemeClr val="tx1"/>
                </a:solidFill>
                <a:effectLst/>
                <a:latin typeface="+mn-lt"/>
                <a:ea typeface="+mn-ea"/>
                <a:cs typeface="+mn-cs"/>
              </a:rPr>
              <a:t>The “Details and Clarifications” section includes information that helps unpack those key words that are bold in the item specification statements at the top. It is important to note that the details and clarifications section provides EXAMPLES only, NOT exhaustive lists. </a:t>
            </a:r>
          </a:p>
          <a:p>
            <a:r>
              <a:rPr lang="en-US" sz="2400" kern="1200" dirty="0">
                <a:solidFill>
                  <a:schemeClr val="tx1"/>
                </a:solidFill>
                <a:effectLst/>
                <a:latin typeface="+mn-lt"/>
                <a:ea typeface="+mn-ea"/>
                <a:cs typeface="+mn-cs"/>
              </a:rPr>
              <a:t>Let’s take a closer look at the Details and Clarifications.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You can see from the first set of bullets in the details and clarifications section that items assessing the SEP, Analyzing and Interpreting Data, are not limited to only the language from the PE —“Analyze and interpret data . . . ” There are several ways to assess this SEP, as described in the sub-bullets. For example, you could write an item in which students are: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organizing and/or interpreting data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identifying similarities and/or differences in findings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using patterns in data to distinguish between causal and/or correlational relationships and/or to draw conclusions based on data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second set of bullets unpacks the key word “data” by listing some examples of types of data that could be included, like: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observations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measurements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tables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graphs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diagrams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models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statistical information (e.g., mean, median, mode, variability)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charts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images </a:t>
            </a:r>
          </a:p>
          <a:p>
            <a:r>
              <a:rPr lang="en-US" sz="2400" kern="1200" dirty="0">
                <a:solidFill>
                  <a:schemeClr val="tx1"/>
                </a:solidFill>
                <a:effectLst/>
                <a:latin typeface="+mn-lt"/>
                <a:ea typeface="+mn-ea"/>
                <a:cs typeface="+mn-cs"/>
              </a:rPr>
              <a:t> </a:t>
            </a:r>
          </a:p>
          <a:p>
            <a:pPr marL="0" indent="0">
              <a:buFont typeface="Arial" panose="020B0604020202020204" pitchFamily="34" charset="0"/>
              <a:buNone/>
            </a:pPr>
            <a:r>
              <a:rPr lang="en-US" sz="2400" kern="1200" dirty="0">
                <a:solidFill>
                  <a:schemeClr val="tx1"/>
                </a:solidFill>
                <a:effectLst/>
                <a:latin typeface="+mn-lt"/>
                <a:ea typeface="+mn-ea"/>
                <a:cs typeface="+mn-cs"/>
              </a:rPr>
              <a:t>The third set of bullets unpacks the key words “natural hazards” by listing examples of natural hazards: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earthquakes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volcanic eruptions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tsunamis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forest fires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severe weather (e.g., hurricanes, tornadoes, floods)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fourth set of bullets incorporates the crosscutting concept by describing examples of </a:t>
            </a:r>
            <a:r>
              <a:rPr lang="en-US" sz="2400" b="1" kern="1200" dirty="0">
                <a:solidFill>
                  <a:schemeClr val="tx1"/>
                </a:solidFill>
                <a:effectLst/>
                <a:latin typeface="+mn-lt"/>
                <a:ea typeface="+mn-ea"/>
                <a:cs typeface="+mn-cs"/>
              </a:rPr>
              <a:t>patterns </a:t>
            </a:r>
            <a:r>
              <a:rPr lang="en-US" sz="2400" kern="1200" dirty="0">
                <a:solidFill>
                  <a:schemeClr val="tx1"/>
                </a:solidFill>
                <a:effectLst/>
                <a:latin typeface="+mn-lt"/>
                <a:ea typeface="+mn-ea"/>
                <a:cs typeface="+mn-cs"/>
              </a:rPr>
              <a:t>that can be used to </a:t>
            </a:r>
            <a:r>
              <a:rPr lang="en-US" sz="2400" b="1" kern="1200" dirty="0">
                <a:solidFill>
                  <a:schemeClr val="tx1"/>
                </a:solidFill>
                <a:effectLst/>
                <a:latin typeface="+mn-lt"/>
                <a:ea typeface="+mn-ea"/>
                <a:cs typeface="+mn-cs"/>
              </a:rPr>
              <a:t>forecast </a:t>
            </a:r>
            <a:r>
              <a:rPr lang="en-US" sz="2400" kern="1200" dirty="0">
                <a:solidFill>
                  <a:schemeClr val="tx1"/>
                </a:solidFill>
                <a:effectLst/>
                <a:latin typeface="+mn-lt"/>
                <a:ea typeface="+mn-ea"/>
                <a:cs typeface="+mn-cs"/>
              </a:rPr>
              <a:t>future catastrophic events: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location of natural hazards relative to geographic and/or geologic features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frequency, severity, and/or probability of natural hazards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types of damage caused by natural hazards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location and/or timing of features associated with natural hazards before and/or after an event (e.g., ash fall following volcanic eruptions, low air pressure preceding tornados)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fifth set of bullets gives some examples of </a:t>
            </a:r>
            <a:r>
              <a:rPr lang="en-US" sz="2400" b="1" kern="1200" dirty="0">
                <a:solidFill>
                  <a:schemeClr val="tx1"/>
                </a:solidFill>
                <a:effectLst/>
                <a:latin typeface="+mn-lt"/>
                <a:ea typeface="+mn-ea"/>
                <a:cs typeface="+mn-cs"/>
              </a:rPr>
              <a:t>technologies </a:t>
            </a:r>
            <a:r>
              <a:rPr lang="en-US" sz="2400" kern="1200" dirty="0">
                <a:solidFill>
                  <a:schemeClr val="tx1"/>
                </a:solidFill>
                <a:effectLst/>
                <a:latin typeface="+mn-lt"/>
                <a:ea typeface="+mn-ea"/>
                <a:cs typeface="+mn-cs"/>
              </a:rPr>
              <a:t>that </a:t>
            </a:r>
            <a:r>
              <a:rPr lang="en-US" sz="2400" b="1" kern="1200" dirty="0">
                <a:solidFill>
                  <a:schemeClr val="tx1"/>
                </a:solidFill>
                <a:effectLst/>
                <a:latin typeface="+mn-lt"/>
                <a:ea typeface="+mn-ea"/>
                <a:cs typeface="+mn-cs"/>
              </a:rPr>
              <a:t>mitigate </a:t>
            </a:r>
            <a:r>
              <a:rPr lang="en-US" sz="2400" kern="1200" dirty="0">
                <a:solidFill>
                  <a:schemeClr val="tx1"/>
                </a:solidFill>
                <a:effectLst/>
                <a:latin typeface="+mn-lt"/>
                <a:ea typeface="+mn-ea"/>
                <a:cs typeface="+mn-cs"/>
              </a:rPr>
              <a:t>the effects of </a:t>
            </a:r>
            <a:r>
              <a:rPr lang="en-US" sz="2400" b="1" kern="1200" dirty="0">
                <a:solidFill>
                  <a:schemeClr val="tx1"/>
                </a:solidFill>
                <a:effectLst/>
                <a:latin typeface="+mn-lt"/>
                <a:ea typeface="+mn-ea"/>
                <a:cs typeface="+mn-cs"/>
              </a:rPr>
              <a:t>natural hazards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global satellite systems that monitor weather patterns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warning systems for people potentially affected by the natural hazard (e.g., sirens, alerts)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natural hazard-resistant structures (e.g., storm shelter, levee)</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take a few minutes to consider other examples of natural hazards and/or technologies that they might add to these bullets based on their experience, classroom instructional practices, and knowledge of their student population.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 Examples of additional natural hazards might include events such as heat waves, freezing rain, drought, and/or landslides.</a:t>
            </a:r>
            <a:r>
              <a:rPr lang="en-US" sz="24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25</a:t>
            </a:fld>
            <a:endParaRPr lang="en-US"/>
          </a:p>
        </p:txBody>
      </p:sp>
    </p:spTree>
    <p:extLst>
      <p:ext uri="{BB962C8B-B14F-4D97-AF65-F5344CB8AC3E}">
        <p14:creationId xmlns:p14="http://schemas.microsoft.com/office/powerpoint/2010/main" val="210028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[10 minutes to allow for discussion and sharing out]</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aseline="0" dirty="0"/>
          </a:p>
          <a:p>
            <a:r>
              <a:rPr lang="en-US" sz="2400" kern="1200" dirty="0">
                <a:solidFill>
                  <a:schemeClr val="tx1"/>
                </a:solidFill>
                <a:effectLst/>
                <a:latin typeface="+mn-lt"/>
                <a:ea typeface="+mn-ea"/>
                <a:cs typeface="+mn-cs"/>
              </a:rPr>
              <a:t>Although each item specification is specific to the associated PE, there is consistency in the organization of the Details and Clarifications.</a:t>
            </a:r>
          </a:p>
          <a:p>
            <a:r>
              <a:rPr lang="en-US" sz="2400" kern="1200" dirty="0">
                <a:solidFill>
                  <a:schemeClr val="tx1"/>
                </a:solidFill>
                <a:effectLst/>
                <a:latin typeface="+mn-lt"/>
                <a:ea typeface="+mn-ea"/>
                <a:cs typeface="+mn-cs"/>
              </a:rPr>
              <a:t>The first set of bullets always provides examples of how to incorporate the SEP into an assessment item.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sub-bullets are templated in this section, meaning these sub-bullets are the same for all PEs within the grade band that have Analyzing and Interpreting Data as the SEP. These sub-bullets were derived, in part, from the progressions in Appendix F—Science and Engineering Practices in the NGSS and in part from experience developing the WCAS.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these bullets to the bullets in the item specifications for MS-PS3-1, MS-LS4-3, and MS-ETS1-3. For each of these, notice the consistency in the sub-bullets as well as the variation in the statement that precedes the sub-bullets. Consider the following questions for discussion:</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 statements that precede the sub-bullets in each of the item specifications compare to each other?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language of the PE statement on the first page of the item specification?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grades 6-8 language for this SEP in Appendix F?</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These are the specifications used for assessing the SEP on the WCAS. What are other ways you might address this SEP in a classroom assessment?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a:t>
            </a:r>
            <a:r>
              <a:rPr lang="en-US" sz="2400" kern="1200" dirty="0">
                <a:solidFill>
                  <a:schemeClr val="tx1"/>
                </a:solidFill>
                <a:effectLst/>
                <a:latin typeface="+mn-lt"/>
                <a:ea typeface="+mn-ea"/>
                <a:cs typeface="+mn-cs"/>
              </a:rPr>
              <a: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For this item specification, the second set of bullets further clarifies the SEP by listing examples of types of data that may be included on the assessment. </a:t>
            </a:r>
            <a:endParaRPr lang="en-US" b="0"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26</a:t>
            </a:fld>
            <a:endParaRPr lang="en-US"/>
          </a:p>
        </p:txBody>
      </p:sp>
    </p:spTree>
    <p:extLst>
      <p:ext uri="{BB962C8B-B14F-4D97-AF65-F5344CB8AC3E}">
        <p14:creationId xmlns:p14="http://schemas.microsoft.com/office/powerpoint/2010/main" val="70648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[2 minutes]</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aseline="0" dirty="0"/>
          </a:p>
          <a:p>
            <a:r>
              <a:rPr lang="en-US" sz="2400" kern="1200" dirty="0">
                <a:solidFill>
                  <a:schemeClr val="tx1"/>
                </a:solidFill>
                <a:effectLst/>
                <a:latin typeface="+mn-lt"/>
                <a:ea typeface="+mn-ea"/>
                <a:cs typeface="+mn-cs"/>
              </a:rPr>
              <a:t>The remainder of the bullets in the Details and Clarifications will vary significantly across the item specifications.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third set of bullets in this item specification provides some DCI-related examples to clarify the intent of the DCI for an item assessing this PE. Remember, these lists are examples rather than exhaustive lists. When developing an assessment item for your classroom, keep in mind your students’ interests and their experiences, both within and beyond the classroom. </a:t>
            </a:r>
            <a:endParaRPr lang="en-US" b="0"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27</a:t>
            </a:fld>
            <a:endParaRPr lang="en-US"/>
          </a:p>
        </p:txBody>
      </p:sp>
    </p:spTree>
    <p:extLst>
      <p:ext uri="{BB962C8B-B14F-4D97-AF65-F5344CB8AC3E}">
        <p14:creationId xmlns:p14="http://schemas.microsoft.com/office/powerpoint/2010/main" val="2872036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GRADES 6-8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[10 minutes to allow for discussion and sharing out]</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aseline="0" dirty="0"/>
          </a:p>
          <a:p>
            <a:r>
              <a:rPr lang="en-US" sz="2400" kern="1200" dirty="0">
                <a:solidFill>
                  <a:schemeClr val="tx1"/>
                </a:solidFill>
                <a:effectLst/>
                <a:latin typeface="+mn-lt"/>
                <a:ea typeface="+mn-ea"/>
                <a:cs typeface="+mn-cs"/>
              </a:rPr>
              <a:t>The fourth set of bullets gives some examples of how the CCC, Patterns in this case, can be integrated with the DCI. You will likely have other examples from instruction aligned to this PE.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This PE also has a second crosscutting concept from Influence of Science, Engineering and Technology on Society and the Natural World. The fifth set of bullets describes examples of how that crosscutting concept can be integrated with the DCI.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 DCI- and CCC-related bullets in this example to one or two of the other item specifications (MS-PS3-1, MS-LS4-3, and MS-ETS1-3). Ask participants to keep these questions in mind as they do their comparisons: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DCI-related bullets similar across the examples? In what ways are they different?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CCC-related bullets similar across the examples? In what ways are they different?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could you use the examples in the Details and Clarifications to support you in developing classroom-based assessment items?</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a:t>
            </a:r>
            <a:r>
              <a:rPr lang="en-US" sz="2400" kern="1200" dirty="0">
                <a:solidFill>
                  <a:schemeClr val="tx1"/>
                </a:solidFill>
                <a:effectLst/>
                <a:latin typeface="+mn-lt"/>
                <a:ea typeface="+mn-ea"/>
                <a:cs typeface="+mn-cs"/>
              </a:rPr>
              <a:t>]</a:t>
            </a:r>
            <a:r>
              <a:rPr lang="en-US" dirty="0">
                <a:effectLst/>
              </a:rPr>
              <a:t> </a:t>
            </a:r>
            <a:endParaRPr lang="en-US"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28</a:t>
            </a:fld>
            <a:endParaRPr lang="en-US"/>
          </a:p>
        </p:txBody>
      </p:sp>
    </p:spTree>
    <p:extLst>
      <p:ext uri="{BB962C8B-B14F-4D97-AF65-F5344CB8AC3E}">
        <p14:creationId xmlns:p14="http://schemas.microsoft.com/office/powerpoint/2010/main" val="2018441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[30 seconds]</a:t>
            </a:r>
            <a:r>
              <a:rPr lang="en-US" b="1" dirty="0"/>
              <a:t> </a:t>
            </a:r>
          </a:p>
          <a:p>
            <a:endParaRPr lang="en-US" dirty="0"/>
          </a:p>
          <a:p>
            <a:r>
              <a:rPr lang="en-US" sz="2400" kern="1200" dirty="0">
                <a:solidFill>
                  <a:schemeClr val="tx1"/>
                </a:solidFill>
                <a:effectLst/>
                <a:latin typeface="+mn-lt"/>
                <a:ea typeface="+mn-ea"/>
                <a:cs typeface="+mn-cs"/>
              </a:rPr>
              <a:t>The Item Specification for a Performance Expectation (PE) is two pages. Most of the front-page language is copied from the NGSS.</a:t>
            </a:r>
          </a:p>
          <a:p>
            <a:r>
              <a:rPr lang="en-US" sz="2400" kern="1200" dirty="0">
                <a:solidFill>
                  <a:schemeClr val="tx1"/>
                </a:solidFill>
                <a:effectLst/>
                <a:latin typeface="+mn-lt"/>
                <a:ea typeface="+mn-ea"/>
                <a:cs typeface="+mn-cs"/>
              </a:rPr>
              <a:t>For example, the arrow is pointing at the Performance Expectation Statement from the NGSS at the top of the page.</a:t>
            </a:r>
            <a:r>
              <a:rPr lang="en-US" dirty="0">
                <a:effectLst/>
              </a:rPr>
              <a:t> </a:t>
            </a:r>
            <a:endParaRPr lang="en-US" baseline="0"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29</a:t>
            </a:fld>
            <a:endParaRPr lang="en-US"/>
          </a:p>
        </p:txBody>
      </p:sp>
    </p:spTree>
    <p:extLst>
      <p:ext uri="{BB962C8B-B14F-4D97-AF65-F5344CB8AC3E}">
        <p14:creationId xmlns:p14="http://schemas.microsoft.com/office/powerpoint/2010/main" val="350129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[30 seconds]</a:t>
            </a:r>
          </a:p>
          <a:p>
            <a:endParaRPr lang="en-US" dirty="0"/>
          </a:p>
          <a:p>
            <a:r>
              <a:rPr lang="en-US" sz="2400" kern="1200" dirty="0">
                <a:solidFill>
                  <a:schemeClr val="tx1"/>
                </a:solidFill>
                <a:effectLst/>
                <a:latin typeface="+mn-lt"/>
                <a:ea typeface="+mn-ea"/>
                <a:cs typeface="+mn-cs"/>
              </a:rPr>
              <a:t>Quickly review the content that will be covered during the workshop and some of the activities the participants will be asked to participate in.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743383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 foundation boxes, derived from the </a:t>
            </a:r>
            <a:r>
              <a:rPr lang="en-US" sz="2400" i="1" kern="1200" dirty="0">
                <a:solidFill>
                  <a:schemeClr val="tx1"/>
                </a:solidFill>
                <a:effectLst/>
                <a:latin typeface="+mn-lt"/>
                <a:ea typeface="+mn-ea"/>
                <a:cs typeface="+mn-cs"/>
              </a:rPr>
              <a:t>K-12 Framework for Science Education, </a:t>
            </a:r>
            <a:r>
              <a:rPr lang="en-US" sz="2400" kern="1200" dirty="0">
                <a:solidFill>
                  <a:schemeClr val="tx1"/>
                </a:solidFill>
                <a:effectLst/>
                <a:latin typeface="+mn-lt"/>
                <a:ea typeface="+mn-ea"/>
                <a:cs typeface="+mn-cs"/>
              </a:rPr>
              <a:t>show the dimensions that were used to construct this performance expectation (PE). The foundation boxes are indicated by the arrow that points to “Dimensions”.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left is blue and describes the Science and Engineering Practice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in the middle is orange and describes the Disciplinary Core Ideas (DCIs).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foundation box on the right is green and describes the Crosscutting Concepts (CCCs).</a:t>
            </a:r>
          </a:p>
        </p:txBody>
      </p:sp>
      <p:sp>
        <p:nvSpPr>
          <p:cNvPr id="4" name="Slide Number Placeholder 3"/>
          <p:cNvSpPr>
            <a:spLocks noGrp="1"/>
          </p:cNvSpPr>
          <p:nvPr>
            <p:ph type="sldNum" sz="quarter" idx="5"/>
          </p:nvPr>
        </p:nvSpPr>
        <p:spPr/>
        <p:txBody>
          <a:bodyPr/>
          <a:lstStyle/>
          <a:p>
            <a:fld id="{5F085DC6-3276-7043-866B-AAE2820669F7}" type="slidenum">
              <a:rPr lang="en-US" smtClean="0"/>
              <a:t>30</a:t>
            </a:fld>
            <a:endParaRPr lang="en-US"/>
          </a:p>
        </p:txBody>
      </p:sp>
    </p:spTree>
    <p:extLst>
      <p:ext uri="{BB962C8B-B14F-4D97-AF65-F5344CB8AC3E}">
        <p14:creationId xmlns:p14="http://schemas.microsoft.com/office/powerpoint/2010/main" val="2478718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t>[1.5 minutes]</a:t>
            </a:r>
            <a:r>
              <a:rPr lang="en-US" b="1" dirty="0"/>
              <a:t> </a:t>
            </a:r>
          </a:p>
          <a:p>
            <a:endParaRPr lang="en-US" b="1" dirty="0"/>
          </a:p>
          <a:p>
            <a:r>
              <a:rPr lang="en-US" sz="2400" kern="1200" dirty="0">
                <a:solidFill>
                  <a:schemeClr val="tx1"/>
                </a:solidFill>
                <a:effectLst/>
                <a:latin typeface="+mn-lt"/>
                <a:ea typeface="+mn-ea"/>
                <a:cs typeface="+mn-cs"/>
              </a:rPr>
              <a:t>There are four rows under the foundation boxes.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first row is indicated by the arrow and labeled K-12 Framework. The K-12 Framework links take you directly to pages with information about the SEP, DCI, and CCC for the PE. </a:t>
            </a:r>
          </a:p>
          <a:p>
            <a:pPr marL="0" indent="0">
              <a:buFont typeface="Arial" panose="020B0604020202020204" pitchFamily="34" charset="0"/>
              <a:buNone/>
            </a:pPr>
            <a:r>
              <a:rPr lang="en-US" sz="2400" kern="1200" dirty="0">
                <a:solidFill>
                  <a:schemeClr val="tx1"/>
                </a:solidFill>
                <a:effectLst/>
                <a:latin typeface="+mn-lt"/>
                <a:ea typeface="+mn-ea"/>
                <a:cs typeface="+mn-cs"/>
              </a:rPr>
              <a:t>(Link to the </a:t>
            </a:r>
            <a:r>
              <a:rPr lang="en-US" sz="2400" i="1" kern="1200" dirty="0">
                <a:solidFill>
                  <a:schemeClr val="tx1"/>
                </a:solidFill>
                <a:effectLst/>
                <a:latin typeface="+mn-lt"/>
                <a:ea typeface="+mn-ea"/>
                <a:cs typeface="+mn-cs"/>
              </a:rPr>
              <a:t>K-12 Framework for Science Education: </a:t>
            </a:r>
            <a:r>
              <a:rPr lang="en-US" sz="2400" u="sng" kern="1200" dirty="0">
                <a:solidFill>
                  <a:schemeClr val="tx1"/>
                </a:solidFill>
                <a:effectLst/>
                <a:latin typeface="+mn-lt"/>
                <a:ea typeface="+mn-ea"/>
                <a:cs typeface="+mn-cs"/>
                <a:hlinkClick r:id="rId3"/>
              </a:rPr>
              <a:t>https://www.nap.edu/catalog/13165/a-framework-for-k-12-science-education-practices-crosscutting-concepts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row is labeled NGSS Appendices. The NGSS Appendices describe the progression of each of the dimensions across K-12, detailing the targets for students at each grade band. The links take you directly to Appendices pages with information about the SEP, DCI and CCC for the PE.  </a:t>
            </a:r>
          </a:p>
          <a:p>
            <a:r>
              <a:rPr lang="en-US" sz="2400" kern="1200" dirty="0">
                <a:solidFill>
                  <a:schemeClr val="tx1"/>
                </a:solidFill>
                <a:effectLst/>
                <a:latin typeface="+mn-lt"/>
                <a:ea typeface="+mn-ea"/>
                <a:cs typeface="+mn-cs"/>
              </a:rPr>
              <a:t>(Link to the </a:t>
            </a:r>
            <a:r>
              <a:rPr lang="en-US" sz="2400" i="1" kern="1200" dirty="0">
                <a:solidFill>
                  <a:schemeClr val="tx1"/>
                </a:solidFill>
                <a:effectLst/>
                <a:latin typeface="+mn-lt"/>
                <a:ea typeface="+mn-ea"/>
                <a:cs typeface="+mn-cs"/>
              </a:rPr>
              <a:t>NGSS Appendices</a:t>
            </a:r>
            <a:r>
              <a:rPr lang="en-US" sz="2400" kern="1200" dirty="0">
                <a:solidFill>
                  <a:schemeClr val="tx1"/>
                </a:solidFill>
                <a:effectLst/>
                <a:latin typeface="+mn-lt"/>
                <a:ea typeface="+mn-ea"/>
                <a:cs typeface="+mn-cs"/>
              </a:rPr>
              <a:t>: </a:t>
            </a:r>
            <a:r>
              <a:rPr lang="en-US" sz="2400" u="sng" kern="1200" dirty="0">
                <a:solidFill>
                  <a:schemeClr val="tx1"/>
                </a:solidFill>
                <a:effectLst/>
                <a:latin typeface="+mn-lt"/>
                <a:ea typeface="+mn-ea"/>
                <a:cs typeface="+mn-cs"/>
                <a:hlinkClick r:id="rId4"/>
              </a:rPr>
              <a:t>https://www.nextgenscience.org/resources/ngss-appendices</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third and fourth rows list the clarification statement and assessment boundary which also have language directly from the PE. Although the assessment boundary describes limitations for the WCAS, it is not intended to limit classroom instruction.</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31</a:t>
            </a:fld>
            <a:endParaRPr lang="en-US"/>
          </a:p>
        </p:txBody>
      </p:sp>
    </p:spTree>
    <p:extLst>
      <p:ext uri="{BB962C8B-B14F-4D97-AF65-F5344CB8AC3E}">
        <p14:creationId xmlns:p14="http://schemas.microsoft.com/office/powerpoint/2010/main" val="4170820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1800" dirty="0"/>
              <a:t>[3 minutes]</a:t>
            </a:r>
          </a:p>
          <a:p>
            <a:pPr marL="0" marR="0">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endParaRPr>
          </a:p>
          <a:p>
            <a:r>
              <a:rPr lang="en-US" sz="2400" kern="1200" dirty="0">
                <a:solidFill>
                  <a:schemeClr val="tx1"/>
                </a:solidFill>
                <a:effectLst/>
                <a:latin typeface="+mn-lt"/>
                <a:ea typeface="+mn-ea"/>
                <a:cs typeface="+mn-cs"/>
              </a:rPr>
              <a:t>The back page of each item specification is specific to the development of items for the WCAS. This page always starts with a table of four item specification statements.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code for the first item specification statement here is HS-ESS2-4.1. The first item specification describes how a </a:t>
            </a:r>
            <a:r>
              <a:rPr lang="en-US" sz="2400" b="1" kern="1200" dirty="0">
                <a:solidFill>
                  <a:schemeClr val="tx1"/>
                </a:solidFill>
                <a:effectLst/>
                <a:latin typeface="+mn-lt"/>
                <a:ea typeface="+mn-ea"/>
                <a:cs typeface="+mn-cs"/>
              </a:rPr>
              <a:t>three-dimensional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endParaRPr lang="en-US" sz="2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second item specification statement, HS-ESS2-4.2,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third item specification statement, HS-ESS2-4.3,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DCI</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fourth item specification statement, HS-ESS2-4.4, describes how a </a:t>
            </a:r>
            <a:r>
              <a:rPr lang="en-US" sz="2400" b="1" kern="1200" dirty="0">
                <a:solidFill>
                  <a:schemeClr val="tx1"/>
                </a:solidFill>
                <a:effectLst/>
                <a:latin typeface="+mn-lt"/>
                <a:ea typeface="+mn-ea"/>
                <a:cs typeface="+mn-cs"/>
              </a:rPr>
              <a:t>two-dimensional </a:t>
            </a:r>
            <a:r>
              <a:rPr lang="en-US" sz="2400" kern="1200" dirty="0">
                <a:solidFill>
                  <a:schemeClr val="tx1"/>
                </a:solidFill>
                <a:effectLst/>
                <a:latin typeface="+mn-lt"/>
                <a:ea typeface="+mn-ea"/>
                <a:cs typeface="+mn-cs"/>
              </a:rPr>
              <a:t>item is written to assess the </a:t>
            </a:r>
            <a:r>
              <a:rPr lang="en-US" sz="2400" b="1" kern="1200" dirty="0">
                <a:solidFill>
                  <a:schemeClr val="tx1"/>
                </a:solidFill>
                <a:effectLst/>
                <a:latin typeface="+mn-lt"/>
                <a:ea typeface="+mn-ea"/>
                <a:cs typeface="+mn-cs"/>
              </a:rPr>
              <a:t>SEP</a:t>
            </a:r>
            <a:r>
              <a:rPr lang="en-US" sz="2400" kern="1200" dirty="0">
                <a:solidFill>
                  <a:schemeClr val="tx1"/>
                </a:solidFill>
                <a:effectLst/>
                <a:latin typeface="+mn-lt"/>
                <a:ea typeface="+mn-ea"/>
                <a:cs typeface="+mn-cs"/>
              </a:rPr>
              <a:t> and </a:t>
            </a:r>
            <a:r>
              <a:rPr lang="en-US" sz="2400" b="1" kern="1200" dirty="0">
                <a:solidFill>
                  <a:schemeClr val="tx1"/>
                </a:solidFill>
                <a:effectLst/>
                <a:latin typeface="+mn-lt"/>
                <a:ea typeface="+mn-ea"/>
                <a:cs typeface="+mn-cs"/>
              </a:rPr>
              <a:t>CCC</a:t>
            </a:r>
            <a:r>
              <a:rPr lang="en-US" sz="2400" kern="1200" dirty="0">
                <a:solidFill>
                  <a:schemeClr val="tx1"/>
                </a:solidFill>
                <a:effectLst/>
                <a:latin typeface="+mn-lt"/>
                <a:ea typeface="+mn-ea"/>
                <a:cs typeface="+mn-cs"/>
              </a:rPr>
              <a: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When you read each of the four specification statements, you’ll notice key words are bolded. </a:t>
            </a:r>
            <a:endParaRPr lang="en-US" sz="1800" kern="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32</a:t>
            </a:fld>
            <a:endParaRPr lang="en-US"/>
          </a:p>
        </p:txBody>
      </p:sp>
    </p:spTree>
    <p:extLst>
      <p:ext uri="{BB962C8B-B14F-4D97-AF65-F5344CB8AC3E}">
        <p14:creationId xmlns:p14="http://schemas.microsoft.com/office/powerpoint/2010/main" val="4047486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1800" dirty="0"/>
              <a:t>[12 minutes to allow for discussion and sharing out]</a:t>
            </a:r>
          </a:p>
          <a:p>
            <a:pPr marL="0" marR="0">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endParaRPr>
          </a:p>
          <a:p>
            <a:r>
              <a:rPr lang="en-US" sz="2400" kern="1200" dirty="0">
                <a:solidFill>
                  <a:schemeClr val="tx1"/>
                </a:solidFill>
                <a:effectLst/>
                <a:latin typeface="+mn-lt"/>
                <a:ea typeface="+mn-ea"/>
                <a:cs typeface="+mn-cs"/>
              </a:rPr>
              <a:t>The “Details and Clarifications” section includes information that helps unpack those key words that are bold in the item specification statements at the top. It is important to note that the details and clarifications section provides EXAMPLES only, NOT exhaustive lists. </a:t>
            </a:r>
          </a:p>
          <a:p>
            <a:r>
              <a:rPr lang="en-US" sz="2400" kern="1200" dirty="0">
                <a:solidFill>
                  <a:schemeClr val="tx1"/>
                </a:solidFill>
                <a:effectLst/>
                <a:latin typeface="+mn-lt"/>
                <a:ea typeface="+mn-ea"/>
                <a:cs typeface="+mn-cs"/>
              </a:rPr>
              <a:t>Let’s take a closer look at the Details and Clarifications.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You can see from the first set of bullets in the details and clarifications section that items assessing the SEP, Developing and Using Models, are not limited to only the language from the PE</a:t>
            </a:r>
            <a:r>
              <a:rPr lang="en-US" sz="2800" kern="120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—“Use a model to describe how . . . ” There are several ways to assess this SEP, as described in the sub-bullets. For example, you could write an item in which students are: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developing, revising, and/or using a model to generate data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developing, revising, and/or using a model to show relationships between the components of a system and/or between systems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using a given complete or partial model to make predictions and/or to describe phenomena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revising a given complete or partial model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describing the limitations of a complete or partial model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comparing models of a given system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second set of bullets unpacks the key word “</a:t>
            </a:r>
            <a:r>
              <a:rPr lang="en-US" sz="2400" b="1" kern="1200" dirty="0">
                <a:solidFill>
                  <a:schemeClr val="tx1"/>
                </a:solidFill>
                <a:effectLst/>
                <a:latin typeface="+mn-lt"/>
                <a:ea typeface="+mn-ea"/>
                <a:cs typeface="+mn-cs"/>
              </a:rPr>
              <a:t>models</a:t>
            </a:r>
            <a:r>
              <a:rPr lang="en-US" sz="2400" kern="1200" dirty="0">
                <a:solidFill>
                  <a:schemeClr val="tx1"/>
                </a:solidFill>
                <a:effectLst/>
                <a:latin typeface="+mn-lt"/>
                <a:ea typeface="+mn-ea"/>
                <a:cs typeface="+mn-cs"/>
              </a:rPr>
              <a:t>” by listing some examples of types of models that could be included, like: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 diagram, simulation, or written description of: </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factors that affect input, output, storage, and/or redistribution of energy </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factors that operate over a variety of timescales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third set of bullets unpacks the key words “</a:t>
            </a:r>
            <a:r>
              <a:rPr lang="en-US" sz="2400" b="1" kern="1200" dirty="0">
                <a:solidFill>
                  <a:schemeClr val="tx1"/>
                </a:solidFill>
                <a:effectLst/>
                <a:latin typeface="+mn-lt"/>
                <a:ea typeface="+mn-ea"/>
                <a:cs typeface="+mn-cs"/>
              </a:rPr>
              <a:t>flow</a:t>
            </a:r>
            <a:r>
              <a:rPr lang="en-US" sz="2400" kern="1200" dirty="0">
                <a:solidFill>
                  <a:schemeClr val="tx1"/>
                </a:solidFill>
                <a:effectLst/>
                <a:latin typeface="+mn-lt"/>
                <a:ea typeface="+mn-ea"/>
                <a:cs typeface="+mn-cs"/>
              </a:rPr>
              <a:t> of </a:t>
            </a:r>
            <a:r>
              <a:rPr lang="en-US" sz="2400" b="1" kern="1200" dirty="0">
                <a:solidFill>
                  <a:schemeClr val="tx1"/>
                </a:solidFill>
                <a:effectLst/>
                <a:latin typeface="+mn-lt"/>
                <a:ea typeface="+mn-ea"/>
                <a:cs typeface="+mn-cs"/>
              </a:rPr>
              <a:t>energy</a:t>
            </a:r>
            <a:r>
              <a:rPr lang="en-US" sz="2400" kern="1200" dirty="0">
                <a:solidFill>
                  <a:schemeClr val="tx1"/>
                </a:solidFill>
                <a:effectLst/>
                <a:latin typeface="+mn-lt"/>
                <a:ea typeface="+mn-ea"/>
                <a:cs typeface="+mn-cs"/>
              </a:rPr>
              <a:t>” by listing examples: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Earth’s orbit and/or orientations of Earth’s axis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sun’s energy output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configuration of continents resulting from tectonic activity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volcanic activity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ocean circulation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atmospheric composition and/or circulation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vegetation cover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human activities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fourth set of bullets describes examples of evidence of </a:t>
            </a:r>
            <a:r>
              <a:rPr lang="en-US" sz="2400" b="1" kern="1200" dirty="0">
                <a:solidFill>
                  <a:schemeClr val="tx1"/>
                </a:solidFill>
                <a:effectLst/>
                <a:latin typeface="+mn-lt"/>
                <a:ea typeface="+mn-ea"/>
                <a:cs typeface="+mn-cs"/>
              </a:rPr>
              <a:t>changes </a:t>
            </a:r>
            <a:r>
              <a:rPr lang="en-US" sz="2400" kern="1200" dirty="0">
                <a:solidFill>
                  <a:schemeClr val="tx1"/>
                </a:solidFill>
                <a:effectLst/>
                <a:latin typeface="+mn-lt"/>
                <a:ea typeface="+mn-ea"/>
                <a:cs typeface="+mn-cs"/>
              </a:rPr>
              <a:t>in </a:t>
            </a:r>
            <a:r>
              <a:rPr lang="en-US" sz="2400" b="1" kern="1200" dirty="0">
                <a:solidFill>
                  <a:schemeClr val="tx1"/>
                </a:solidFill>
                <a:effectLst/>
                <a:latin typeface="+mn-lt"/>
                <a:ea typeface="+mn-ea"/>
                <a:cs typeface="+mn-cs"/>
              </a:rPr>
              <a:t>climate</a:t>
            </a:r>
            <a:r>
              <a:rPr lang="en-US" sz="2400" kern="1200" dirty="0">
                <a:solidFill>
                  <a:schemeClr val="tx1"/>
                </a:solidFill>
                <a:effectLst/>
                <a:latin typeface="+mn-lt"/>
                <a:ea typeface="+mn-ea"/>
                <a:cs typeface="+mn-cs"/>
              </a:rPr>
              <a: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significant changes in average global temperature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significant rises in sea levels or changes in ocean temperature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significant changes in weather patterns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fifth set of bullets unpacks the key words “</a:t>
            </a:r>
            <a:r>
              <a:rPr lang="en-US" sz="2400" b="1" kern="1200" dirty="0">
                <a:solidFill>
                  <a:schemeClr val="tx1"/>
                </a:solidFill>
                <a:effectLst/>
                <a:latin typeface="+mn-lt"/>
                <a:ea typeface="+mn-ea"/>
                <a:cs typeface="+mn-cs"/>
              </a:rPr>
              <a:t>cause and effect” </a:t>
            </a:r>
            <a:r>
              <a:rPr lang="en-US" sz="2400" kern="1200" dirty="0">
                <a:solidFill>
                  <a:schemeClr val="tx1"/>
                </a:solidFill>
                <a:effectLst/>
                <a:latin typeface="+mn-lt"/>
                <a:ea typeface="+mn-ea"/>
                <a:cs typeface="+mn-cs"/>
              </a:rPr>
              <a:t>by describing examples of cause and effect relationships, like:</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burning of fossil fuels increases CO</a:t>
            </a:r>
            <a:r>
              <a:rPr lang="en-US" sz="2400" kern="1200" baseline="-25000" dirty="0">
                <a:solidFill>
                  <a:schemeClr val="tx1"/>
                </a:solidFill>
                <a:effectLst/>
                <a:latin typeface="+mn-lt"/>
                <a:ea typeface="+mn-ea"/>
                <a:cs typeface="+mn-cs"/>
              </a:rPr>
              <a:t>2</a:t>
            </a:r>
            <a:r>
              <a:rPr lang="en-US" sz="2400" kern="1200" dirty="0">
                <a:solidFill>
                  <a:schemeClr val="tx1"/>
                </a:solidFill>
                <a:effectLst/>
                <a:latin typeface="+mn-lt"/>
                <a:ea typeface="+mn-ea"/>
                <a:cs typeface="+mn-cs"/>
              </a:rPr>
              <a:t> in the atmosphere, which traps thermal energy and results in increased global surface temperatures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volcanic eruptions release particles into the atmosphere that shade incoming solar radiation, resulting in cooling that can last from months to years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ocean currents transport warm water from the equator toward the poles and cold water from the poles toward the equator, regulating global climate and counteracting the uneven distribution of solar radiation reaching Earth’s surface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take a few minutes to consider other examples of models, evidence of climate change and/or cause and effect relationships that they might add to these bullets based on their experience, classroom instructional practices, and knowledge of their student population.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 Other examples of additional evidence of climate change might include the shrinking of ice sheets, glacial retreat, or ocean acidification.</a:t>
            </a:r>
            <a:r>
              <a:rPr lang="en-US" sz="2400" kern="1200" dirty="0">
                <a:solidFill>
                  <a:schemeClr val="tx1"/>
                </a:solidFill>
                <a:effectLst/>
                <a:latin typeface="+mn-lt"/>
                <a:ea typeface="+mn-ea"/>
                <a:cs typeface="+mn-cs"/>
              </a:rPr>
              <a:t>]</a:t>
            </a:r>
            <a:r>
              <a:rPr lang="en-US" dirty="0">
                <a:effectLst/>
              </a:rPr>
              <a:t> </a:t>
            </a:r>
            <a:endParaRPr lang="en-US" sz="3600" kern="12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33</a:t>
            </a:fld>
            <a:endParaRPr lang="en-US"/>
          </a:p>
        </p:txBody>
      </p:sp>
    </p:spTree>
    <p:extLst>
      <p:ext uri="{BB962C8B-B14F-4D97-AF65-F5344CB8AC3E}">
        <p14:creationId xmlns:p14="http://schemas.microsoft.com/office/powerpoint/2010/main" val="4052057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[10 minutes to allow for discussion and sharing out]</a:t>
            </a:r>
          </a:p>
          <a:p>
            <a:endParaRPr lang="en-US" baseline="0" dirty="0"/>
          </a:p>
          <a:p>
            <a:r>
              <a:rPr lang="en-US" sz="2400" kern="1200" dirty="0">
                <a:solidFill>
                  <a:schemeClr val="tx1"/>
                </a:solidFill>
                <a:effectLst/>
                <a:latin typeface="+mn-lt"/>
                <a:ea typeface="+mn-ea"/>
                <a:cs typeface="+mn-cs"/>
              </a:rPr>
              <a:t>Although each item specification is specific to the associated PE, there is consistency in the organization of the Details and Clarifications. </a:t>
            </a:r>
          </a:p>
          <a:p>
            <a:r>
              <a:rPr lang="en-US" sz="2400" kern="1200" dirty="0">
                <a:solidFill>
                  <a:schemeClr val="tx1"/>
                </a:solidFill>
                <a:effectLst/>
                <a:latin typeface="+mn-lt"/>
                <a:ea typeface="+mn-ea"/>
                <a:cs typeface="+mn-cs"/>
              </a:rPr>
              <a:t>The first set of bullets always provides examples of how to incorporate the SEP into an assessment item.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sub-bullets are templated in this section, meaning these sub-bullets are the same for all PEs within the grade band that have Developing and Using Models as the SEP. These sub-bullets were derived, in part, from the progressions in Appendix F—Science and Engineering Practices in the NGSS and in part from experience developing the WCAS.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these bullets to the bullets in the item specifications for HS-PS3-2, HS-LS2-5, and HS-ESS2-6. For each of these, notice the consistency in the sub-bullets as well as any variations in the statement that precedes the sub-bullets. Consider the following questions for discussion:</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 statements that precede the sub-bullets in each of the item specifications compare to each other?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language of the PE statement on the first page of the item specification?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 these statements compare to the grades 9-12 language for this SEP in Appendix F?</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These are the specifications used for assessing the SEP on the WCAS. What are other ways you might address this SEP in a classroom assessment?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a:t>
            </a:r>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 and/or sharing with the large group.</a:t>
            </a:r>
            <a:r>
              <a:rPr lang="en-US" sz="2400" kern="1200" dirty="0">
                <a:solidFill>
                  <a:schemeClr val="tx1"/>
                </a:solidFill>
                <a:effectLst/>
                <a:latin typeface="+mn-lt"/>
                <a:ea typeface="+mn-ea"/>
                <a:cs typeface="+mn-cs"/>
              </a:rPr>
              <a:t>]</a:t>
            </a:r>
            <a:r>
              <a:rPr lang="en-US" dirty="0">
                <a:effectLst/>
              </a:rPr>
              <a:t> </a:t>
            </a:r>
            <a:endParaRPr lang="en-US" b="0"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34</a:t>
            </a:fld>
            <a:endParaRPr lang="en-US"/>
          </a:p>
        </p:txBody>
      </p:sp>
    </p:spTree>
    <p:extLst>
      <p:ext uri="{BB962C8B-B14F-4D97-AF65-F5344CB8AC3E}">
        <p14:creationId xmlns:p14="http://schemas.microsoft.com/office/powerpoint/2010/main" val="3968092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[2 minutes]</a:t>
            </a:r>
          </a:p>
          <a:p>
            <a:endParaRPr lang="en-US" baseline="0" dirty="0"/>
          </a:p>
          <a:p>
            <a:r>
              <a:rPr lang="en-US" sz="2400" kern="1200" dirty="0">
                <a:solidFill>
                  <a:schemeClr val="tx1"/>
                </a:solidFill>
                <a:effectLst/>
                <a:latin typeface="+mn-lt"/>
                <a:ea typeface="+mn-ea"/>
                <a:cs typeface="+mn-cs"/>
              </a:rPr>
              <a:t>The remainder of the bullets in the Details and Clarifications will vary significantly across the item specifications.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For this item specification, the second set of bullets further clarifies the SEP in the context of the DCIs by listing examples of models that may be included on the assessment.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third and fourth sets of bullets provide some DCI-related examples to clarify the intent of the DCI for an item assessing this PE. Remember, these lists are examples rather than exhaustive lists. When developing an assessment item for your classroom, keep in mind your students’ interests and their experiences, both within and beyond the classroom. </a:t>
            </a:r>
            <a:endParaRPr lang="en-US" dirty="0"/>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35</a:t>
            </a:fld>
            <a:endParaRPr lang="en-US"/>
          </a:p>
        </p:txBody>
      </p:sp>
    </p:spTree>
    <p:extLst>
      <p:ext uri="{BB962C8B-B14F-4D97-AF65-F5344CB8AC3E}">
        <p14:creationId xmlns:p14="http://schemas.microsoft.com/office/powerpoint/2010/main" val="1629352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t>USE THIS SLIDE FOR A HIGH SCHOOL-LEVEL GROUP</a:t>
            </a:r>
          </a:p>
          <a:p>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baseline="0" dirty="0"/>
              <a:t>[10 minutes to allow for discussion and sharing out]</a:t>
            </a:r>
          </a:p>
          <a:p>
            <a:endParaRPr lang="en-US" baseline="0" dirty="0"/>
          </a:p>
          <a:p>
            <a:r>
              <a:rPr lang="en-US" sz="2400" kern="1200" dirty="0">
                <a:solidFill>
                  <a:schemeClr val="tx1"/>
                </a:solidFill>
                <a:effectLst/>
                <a:latin typeface="+mn-lt"/>
                <a:ea typeface="+mn-ea"/>
                <a:cs typeface="+mn-cs"/>
              </a:rPr>
              <a:t>The fifth set of bullets describes examples of how the CCC, Cause and Effect in this case, can be integrated with the DCI. You will likely have other examples from instruction aligned to this PE.</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compare the DCI- and CCC-related bullets in this example to one or two of the other item specifications (HS-PS3-2, HS-LS2-5, and HS-ESS2-6). Ask participants to keep these questions in mind as they do their comparisons: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DCI-related bullets similar across the examples? In what ways are they different?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what ways are the CCC-related bullets similar across the examples? In what ways are they different?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could you use the examples in the Details and Clarifications to support you in developing classroom-based assessment items?</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small group conversation, and/or sharing with the large group.</a:t>
            </a:r>
            <a:r>
              <a:rPr lang="en-US" sz="2400" kern="1200" dirty="0">
                <a:solidFill>
                  <a:schemeClr val="tx1"/>
                </a:solidFill>
                <a:effectLst/>
                <a:latin typeface="+mn-lt"/>
                <a:ea typeface="+mn-ea"/>
                <a:cs typeface="+mn-cs"/>
              </a:rPr>
              <a:t>]</a:t>
            </a:r>
            <a:r>
              <a:rPr lang="en-US" dirty="0">
                <a:effectLst/>
              </a:rPr>
              <a:t> </a:t>
            </a:r>
            <a:endParaRPr lang="en-US" b="0" baseline="0" dirty="0"/>
          </a:p>
        </p:txBody>
      </p:sp>
      <p:sp>
        <p:nvSpPr>
          <p:cNvPr id="4" name="Slide Number Placeholder 3"/>
          <p:cNvSpPr>
            <a:spLocks noGrp="1"/>
          </p:cNvSpPr>
          <p:nvPr>
            <p:ph type="sldNum" sz="quarter" idx="5"/>
          </p:nvPr>
        </p:nvSpPr>
        <p:spPr/>
        <p:txBody>
          <a:bodyPr/>
          <a:lstStyle/>
          <a:p>
            <a:fld id="{5F085DC6-3276-7043-866B-AAE2820669F7}" type="slidenum">
              <a:rPr lang="en-US" smtClean="0"/>
              <a:t>36</a:t>
            </a:fld>
            <a:endParaRPr lang="en-US"/>
          </a:p>
        </p:txBody>
      </p:sp>
    </p:spTree>
    <p:extLst>
      <p:ext uri="{BB962C8B-B14F-4D97-AF65-F5344CB8AC3E}">
        <p14:creationId xmlns:p14="http://schemas.microsoft.com/office/powerpoint/2010/main" val="3932015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seconds]</a:t>
            </a:r>
          </a:p>
          <a:p>
            <a:endParaRPr lang="en-US" dirty="0"/>
          </a:p>
          <a:p>
            <a:r>
              <a:rPr lang="en-US" sz="2400" kern="1200" dirty="0">
                <a:solidFill>
                  <a:schemeClr val="tx1"/>
                </a:solidFill>
                <a:effectLst/>
                <a:latin typeface="+mn-lt"/>
                <a:ea typeface="+mn-ea"/>
                <a:cs typeface="+mn-cs"/>
              </a:rPr>
              <a:t>Transition to using an item specification to support writing a multi-dimensional item.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37</a:t>
            </a:fld>
            <a:endParaRPr lang="en-US"/>
          </a:p>
        </p:txBody>
      </p:sp>
    </p:spTree>
    <p:extLst>
      <p:ext uri="{BB962C8B-B14F-4D97-AF65-F5344CB8AC3E}">
        <p14:creationId xmlns:p14="http://schemas.microsoft.com/office/powerpoint/2010/main" val="3083064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minute]</a:t>
            </a:r>
          </a:p>
          <a:p>
            <a:endParaRPr lang="en-US" dirty="0"/>
          </a:p>
          <a:p>
            <a:r>
              <a:rPr lang="en-US" sz="2400" kern="1200" dirty="0">
                <a:solidFill>
                  <a:schemeClr val="tx1"/>
                </a:solidFill>
                <a:effectLst/>
                <a:latin typeface="+mn-lt"/>
                <a:ea typeface="+mn-ea"/>
                <a:cs typeface="+mn-cs"/>
              </a:rPr>
              <a:t>The PEs provide guidance for both instruction and assessment.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A phenomenon is an observable event that can be explained or made sense of using SEPs, DCIs, and CCCs. By the end of instruction, the learning goal is that the student has made sense of and/or can explain the phenomenon. Assessment should be designed to elicit evidence that the learning goal has been achieved.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purpose of formative assessment is to help students and teachers understand where students are in their learning and to use that information to move learning toward the learning goal. The purpose of summative assessment is to help students and teachers understand whether students have met the learning goal.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38</a:t>
            </a:fld>
            <a:endParaRPr lang="en-US"/>
          </a:p>
        </p:txBody>
      </p:sp>
    </p:spTree>
    <p:extLst>
      <p:ext uri="{BB962C8B-B14F-4D97-AF65-F5344CB8AC3E}">
        <p14:creationId xmlns:p14="http://schemas.microsoft.com/office/powerpoint/2010/main" val="591870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[30 seconds]</a:t>
            </a:r>
          </a:p>
          <a:p>
            <a:endParaRPr lang="en-US" dirty="0"/>
          </a:p>
          <a:p>
            <a:r>
              <a:rPr lang="en-US" sz="2400" kern="1200" dirty="0">
                <a:solidFill>
                  <a:schemeClr val="tx1"/>
                </a:solidFill>
                <a:effectLst/>
                <a:latin typeface="+mn-lt"/>
                <a:ea typeface="+mn-ea"/>
                <a:cs typeface="+mn-cs"/>
              </a:rPr>
              <a:t>The following slides will walk you through each step in the item development process.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39</a:t>
            </a:fld>
            <a:endParaRPr lang="en-US"/>
          </a:p>
        </p:txBody>
      </p:sp>
    </p:spTree>
    <p:extLst>
      <p:ext uri="{BB962C8B-B14F-4D97-AF65-F5344CB8AC3E}">
        <p14:creationId xmlns:p14="http://schemas.microsoft.com/office/powerpoint/2010/main" val="144612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minute]</a:t>
            </a:r>
          </a:p>
          <a:p>
            <a:endParaRPr lang="en-US" dirty="0"/>
          </a:p>
          <a:p>
            <a:r>
              <a:rPr lang="en-US" sz="2400" kern="1200" dirty="0">
                <a:solidFill>
                  <a:schemeClr val="tx1"/>
                </a:solidFill>
                <a:effectLst/>
                <a:latin typeface="+mn-lt"/>
                <a:ea typeface="+mn-ea"/>
                <a:cs typeface="+mn-cs"/>
              </a:rPr>
              <a:t>Remind participants that the first section is an introduction to the WCAS Test Design and Item Specifications document. </a:t>
            </a:r>
          </a:p>
          <a:p>
            <a:r>
              <a:rPr lang="en-US" sz="2400" kern="1200" dirty="0">
                <a:solidFill>
                  <a:schemeClr val="tx1"/>
                </a:solidFill>
                <a:effectLst/>
                <a:latin typeface="+mn-lt"/>
                <a:ea typeface="+mn-ea"/>
                <a:cs typeface="+mn-cs"/>
              </a:rPr>
              <a:t>Have participants make their version of the document (hard-copy or online) easily available.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a:t>
            </a:fld>
            <a:endParaRPr lang="en-US"/>
          </a:p>
        </p:txBody>
      </p:sp>
    </p:spTree>
    <p:extLst>
      <p:ext uri="{BB962C8B-B14F-4D97-AF65-F5344CB8AC3E}">
        <p14:creationId xmlns:p14="http://schemas.microsoft.com/office/powerpoint/2010/main" val="947924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[20 minutes to allow for activity] </a:t>
            </a:r>
          </a:p>
          <a:p>
            <a:endParaRPr lang="en-US" b="1" dirty="0"/>
          </a:p>
          <a:p>
            <a:r>
              <a:rPr lang="en-US" sz="2400" b="1" kern="1200" dirty="0">
                <a:solidFill>
                  <a:schemeClr val="tx1"/>
                </a:solidFill>
                <a:effectLst/>
                <a:latin typeface="+mn-lt"/>
                <a:ea typeface="+mn-ea"/>
                <a:cs typeface="+mn-cs"/>
              </a:rPr>
              <a:t>Activity 1: </a:t>
            </a:r>
            <a:r>
              <a:rPr lang="en-US" sz="2400" kern="1200" dirty="0">
                <a:solidFill>
                  <a:schemeClr val="tx1"/>
                </a:solidFill>
                <a:effectLst/>
                <a:latin typeface="+mn-lt"/>
                <a:ea typeface="+mn-ea"/>
                <a:cs typeface="+mn-cs"/>
              </a:rPr>
              <a:t>Participants should work in groups of two to three for this activity. Direct each group to choose the item specification pages for a PE that is relevant to their instruction. If the group is grade-level or content specific, having the entire group use the same item specification may lead to richer discussions as they compare their work across groups.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back page of the item specification for a PE provides guidance for developing items aligned to that PE for the summative assessment. The bullets on the slide describe how the item specification might be used to begin the process of developing an aligned item.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Provide markers and chart paper for an in-person meeting so that the draft items can be easily shared with the large group</a:t>
            </a:r>
            <a:r>
              <a:rPr lang="en-US" sz="2400" kern="1200" dirty="0">
                <a:solidFill>
                  <a:schemeClr val="tx1"/>
                </a:solidFill>
                <a:effectLst/>
                <a:latin typeface="+mn-lt"/>
                <a:ea typeface="+mn-ea"/>
                <a:cs typeface="+mn-cs"/>
              </a:rPr>
              <a:t>. </a:t>
            </a:r>
            <a:r>
              <a:rPr lang="en-US" sz="2400" i="1" kern="1200" dirty="0">
                <a:solidFill>
                  <a:schemeClr val="tx1"/>
                </a:solidFill>
                <a:effectLst/>
                <a:latin typeface="+mn-lt"/>
                <a:ea typeface="+mn-ea"/>
                <a:cs typeface="+mn-cs"/>
              </a:rPr>
              <a:t>Provide a google doc or other online interactive platform for a virtual meeting. The goal of the activity is only to brainstorm around each dimension, not to develop an actual item at this point. Note that for the bullets describing the DCI, the brainstorming should consider the contexts used during the instruction of the PE, as well as the interests and experiences of students.</a:t>
            </a:r>
            <a:r>
              <a:rPr lang="en-US" sz="2400" kern="1200" dirty="0">
                <a:solidFill>
                  <a:schemeClr val="tx1"/>
                </a:solidFill>
                <a:effectLst/>
                <a:latin typeface="+mn-lt"/>
                <a:ea typeface="+mn-ea"/>
                <a:cs typeface="+mn-cs"/>
              </a:rPr>
              <a: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Direct participants to the NGSS Appendices E, F, and G for additional clarification of each dimension at each grade band: </a:t>
            </a:r>
            <a:r>
              <a:rPr lang="en-US" sz="2400" u="sng" kern="1200" dirty="0">
                <a:solidFill>
                  <a:schemeClr val="tx1"/>
                </a:solidFill>
                <a:effectLst/>
                <a:latin typeface="+mn-lt"/>
                <a:ea typeface="+mn-ea"/>
                <a:cs typeface="+mn-cs"/>
                <a:hlinkClick r:id="rId3"/>
              </a:rPr>
              <a:t>https://www.nextgenscience.org/resources/ngss-appendices</a:t>
            </a:r>
            <a:r>
              <a:rPr lang="en-US" sz="2400" u="sng" kern="1200" dirty="0">
                <a:solidFill>
                  <a:schemeClr val="tx1"/>
                </a:solidFill>
                <a:effectLst/>
                <a:latin typeface="+mn-lt"/>
                <a:ea typeface="+mn-ea"/>
                <a:cs typeface="+mn-cs"/>
              </a:rPr>
              <a: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Gallery walk with sticky notes for feedback:</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 like this because . . .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One suggestion I have  . . .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 connection I’m making . . .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A question I have . . . </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40</a:t>
            </a:fld>
            <a:endParaRPr lang="en-US"/>
          </a:p>
        </p:txBody>
      </p:sp>
    </p:spTree>
    <p:extLst>
      <p:ext uri="{BB962C8B-B14F-4D97-AF65-F5344CB8AC3E}">
        <p14:creationId xmlns:p14="http://schemas.microsoft.com/office/powerpoint/2010/main" val="2098046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b="0" dirty="0"/>
              <a:t>[2 minutes] </a:t>
            </a:r>
          </a:p>
          <a:p>
            <a:endParaRPr lang="en-US" sz="2400" b="0" dirty="0"/>
          </a:p>
          <a:p>
            <a:r>
              <a:rPr lang="en-US" sz="2400" kern="1200" dirty="0">
                <a:solidFill>
                  <a:schemeClr val="tx1"/>
                </a:solidFill>
                <a:effectLst/>
                <a:latin typeface="+mn-lt"/>
                <a:ea typeface="+mn-ea"/>
                <a:cs typeface="+mn-cs"/>
              </a:rPr>
              <a:t>See the module document “Useful Links for Item Development” for links to resources for scientific phenomena.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41</a:t>
            </a:fld>
            <a:endParaRPr lang="en-US"/>
          </a:p>
        </p:txBody>
      </p:sp>
    </p:spTree>
    <p:extLst>
      <p:ext uri="{BB962C8B-B14F-4D97-AF65-F5344CB8AC3E}">
        <p14:creationId xmlns:p14="http://schemas.microsoft.com/office/powerpoint/2010/main" val="1958014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[20 minutes to allow for activity] </a:t>
            </a:r>
          </a:p>
          <a:p>
            <a:endParaRPr lang="en-US" b="0" dirty="0"/>
          </a:p>
          <a:p>
            <a:r>
              <a:rPr lang="en-US" sz="2400" b="1" kern="1200" dirty="0">
                <a:solidFill>
                  <a:schemeClr val="tx1"/>
                </a:solidFill>
                <a:effectLst/>
                <a:latin typeface="+mn-lt"/>
                <a:ea typeface="+mn-ea"/>
                <a:cs typeface="+mn-cs"/>
              </a:rPr>
              <a:t>Activity 2: </a:t>
            </a:r>
            <a:r>
              <a:rPr lang="en-US" sz="2400" kern="1200" dirty="0">
                <a:solidFill>
                  <a:schemeClr val="tx1"/>
                </a:solidFill>
                <a:effectLst/>
                <a:latin typeface="+mn-lt"/>
                <a:ea typeface="+mn-ea"/>
                <a:cs typeface="+mn-cs"/>
              </a:rPr>
              <a:t>Direct each small group to choose one of the item specification statements at the top of the second page of the item specification.  If multiple small groups are all working with the same PE, you may want to suggest that each group choose a different item specification statement.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Emphasize that they should be drafting only an item idea, not a polished item at this point. An item idea should consist of a scientific phenomenon, an outline for a question, and the response the question is intended to elicit.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Small groups pair up to share item ideas and elicit feedback, then make any desired revisions to their item idea. </a:t>
            </a:r>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1828891" rtl="0" eaLnBrk="1" fontAlgn="auto" latinLnBrk="0" hangingPunct="1">
              <a:lnSpc>
                <a:spcPct val="100000"/>
              </a:lnSpc>
              <a:spcBef>
                <a:spcPts val="0"/>
              </a:spcBef>
              <a:spcAft>
                <a:spcPts val="0"/>
              </a:spcAft>
              <a:buClrTx/>
              <a:buSzTx/>
              <a:buFontTx/>
              <a:buNone/>
              <a:tabLst/>
              <a:defRPr/>
            </a:pPr>
            <a:endParaRPr lang="en-US" baseline="0" dirty="0"/>
          </a:p>
          <a:p>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42</a:t>
            </a:fld>
            <a:endParaRPr lang="en-US"/>
          </a:p>
        </p:txBody>
      </p:sp>
    </p:spTree>
    <p:extLst>
      <p:ext uri="{BB962C8B-B14F-4D97-AF65-F5344CB8AC3E}">
        <p14:creationId xmlns:p14="http://schemas.microsoft.com/office/powerpoint/2010/main" val="3814033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[15 minutes to allow for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kern="1200" dirty="0">
                <a:solidFill>
                  <a:schemeClr val="tx1"/>
                </a:solidFill>
                <a:effectLst/>
                <a:latin typeface="+mn-lt"/>
                <a:ea typeface="+mn-ea"/>
                <a:cs typeface="+mn-cs"/>
              </a:rPr>
              <a:t>Introductory material describes the </a:t>
            </a:r>
            <a:r>
              <a:rPr lang="en-US" sz="2400" b="1" kern="1200" dirty="0">
                <a:solidFill>
                  <a:schemeClr val="tx1"/>
                </a:solidFill>
                <a:effectLst/>
                <a:latin typeface="+mn-lt"/>
                <a:ea typeface="+mn-ea"/>
                <a:cs typeface="+mn-cs"/>
              </a:rPr>
              <a:t>context</a:t>
            </a:r>
            <a:r>
              <a:rPr lang="en-US" sz="2400" kern="1200" dirty="0">
                <a:solidFill>
                  <a:schemeClr val="tx1"/>
                </a:solidFill>
                <a:effectLst/>
                <a:latin typeface="+mn-lt"/>
                <a:ea typeface="+mn-ea"/>
                <a:cs typeface="+mn-cs"/>
              </a:rPr>
              <a:t> or </a:t>
            </a:r>
            <a:r>
              <a:rPr lang="en-US" sz="2400" b="1" kern="1200" dirty="0">
                <a:solidFill>
                  <a:schemeClr val="tx1"/>
                </a:solidFill>
                <a:effectLst/>
                <a:latin typeface="+mn-lt"/>
                <a:ea typeface="+mn-ea"/>
                <a:cs typeface="+mn-cs"/>
              </a:rPr>
              <a:t>setting</a:t>
            </a:r>
            <a:r>
              <a:rPr lang="en-US" sz="2400" kern="1200" dirty="0">
                <a:solidFill>
                  <a:schemeClr val="tx1"/>
                </a:solidFill>
                <a:effectLst/>
                <a:latin typeface="+mn-lt"/>
                <a:ea typeface="+mn-ea"/>
                <a:cs typeface="+mn-cs"/>
              </a:rPr>
              <a:t> in which a scientific phenomenon is presented to students. The introductory material provides background knowledge to help level the playing field and make sure no group’s experiences gives them an advantage over the others.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answer to the item should not be provided in the introductory material.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For an example of a context, let’s take </a:t>
            </a:r>
            <a:r>
              <a:rPr lang="en-US" sz="2400" b="1" kern="1200" dirty="0">
                <a:solidFill>
                  <a:schemeClr val="tx1"/>
                </a:solidFill>
                <a:effectLst/>
                <a:latin typeface="+mn-lt"/>
                <a:ea typeface="+mn-ea"/>
                <a:cs typeface="+mn-cs"/>
              </a:rPr>
              <a:t>3</a:t>
            </a:r>
            <a:r>
              <a:rPr lang="en-US" sz="2400" kern="1200" dirty="0">
                <a:solidFill>
                  <a:schemeClr val="tx1"/>
                </a:solidFill>
                <a:effectLst/>
                <a:latin typeface="+mn-lt"/>
                <a:ea typeface="+mn-ea"/>
                <a:cs typeface="+mn-cs"/>
              </a:rPr>
              <a:t>-</a:t>
            </a:r>
            <a:r>
              <a:rPr lang="en-US" sz="2400" b="1" kern="1200" dirty="0">
                <a:solidFill>
                  <a:schemeClr val="tx1"/>
                </a:solidFill>
                <a:effectLst/>
                <a:latin typeface="+mn-lt"/>
                <a:ea typeface="+mn-ea"/>
                <a:cs typeface="+mn-cs"/>
              </a:rPr>
              <a:t>PS2</a:t>
            </a:r>
            <a:r>
              <a:rPr lang="en-US" sz="2400" kern="1200" dirty="0">
                <a:solidFill>
                  <a:schemeClr val="tx1"/>
                </a:solidFill>
                <a:effectLst/>
                <a:latin typeface="+mn-lt"/>
                <a:ea typeface="+mn-ea"/>
                <a:cs typeface="+mn-cs"/>
              </a:rPr>
              <a:t>-</a:t>
            </a:r>
            <a:r>
              <a:rPr lang="en-US" sz="2400" b="1" kern="1200" dirty="0">
                <a:solidFill>
                  <a:schemeClr val="tx1"/>
                </a:solidFill>
                <a:effectLst/>
                <a:latin typeface="+mn-lt"/>
                <a:ea typeface="+mn-ea"/>
                <a:cs typeface="+mn-cs"/>
              </a:rPr>
              <a:t>1</a:t>
            </a:r>
            <a:r>
              <a:rPr lang="en-US" sz="2400" kern="1200" dirty="0">
                <a:solidFill>
                  <a:schemeClr val="tx1"/>
                </a:solidFill>
                <a:effectLst/>
                <a:latin typeface="+mn-lt"/>
                <a:ea typeface="+mn-ea"/>
                <a:cs typeface="+mn-cs"/>
              </a:rPr>
              <a:t>. Plan and conduct an investigation to provide evidence of the effects of balanced and unbalanced forces on the motion of an object. Contexts may include building a simple hovercraft from a balloon and a CD and getting it to float above the ground; examining the motion of a ball thrown straight up into the air and then falling back to the ground; or a game of tug of war.</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Activity 3: </a:t>
            </a:r>
            <a:r>
              <a:rPr lang="en-US" sz="2400" kern="1200" dirty="0">
                <a:solidFill>
                  <a:schemeClr val="tx1"/>
                </a:solidFill>
                <a:effectLst/>
                <a:latin typeface="+mn-lt"/>
                <a:ea typeface="+mn-ea"/>
                <a:cs typeface="+mn-cs"/>
              </a:rPr>
              <a:t>Small groups should brainstorm 2-3 context ideas for their item idea. Consider whether to use familiar contexts (e.g., used during instruction) vs. novel contexts. Keep in mind students’ experiences and interests, along with any bias and/or sensitivity considerations.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43</a:t>
            </a:fld>
            <a:endParaRPr lang="en-US"/>
          </a:p>
        </p:txBody>
      </p:sp>
    </p:spTree>
    <p:extLst>
      <p:ext uri="{BB962C8B-B14F-4D97-AF65-F5344CB8AC3E}">
        <p14:creationId xmlns:p14="http://schemas.microsoft.com/office/powerpoint/2010/main" val="253382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i="0" baseline="0" dirty="0"/>
              <a:t>[30 seconds] </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Real data are necessary if students are to truly make sense of a phenomenon by using SEPs, DCI knowledge, and CCCs. </a:t>
            </a:r>
            <a:r>
              <a:rPr lang="en-US" dirty="0">
                <a:effectLst/>
              </a:rPr>
              <a:t> </a:t>
            </a:r>
            <a:endParaRPr lang="en-US" i="0" baseline="0" dirty="0"/>
          </a:p>
          <a:p>
            <a:pPr marL="0" marR="0" lvl="0" indent="0" algn="l" defTabSz="1828891"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1828891"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44</a:t>
            </a:fld>
            <a:endParaRPr lang="en-US"/>
          </a:p>
        </p:txBody>
      </p:sp>
    </p:spTree>
    <p:extLst>
      <p:ext uri="{BB962C8B-B14F-4D97-AF65-F5344CB8AC3E}">
        <p14:creationId xmlns:p14="http://schemas.microsoft.com/office/powerpoint/2010/main" val="3261624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[20-30 minutes to allow for activity]</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Pay close attention to the SEP for clues to the kinds of data that students need to interact with. Consider information required for equity, to be sure all students have all of the necessary context to address the PE and explain the phenomenon. Don’t rely on students bringing knowledge of the context from experiences outside of school.</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See the module document “Useful Links for Item Development”</a:t>
            </a:r>
            <a:r>
              <a:rPr lang="en-US" sz="2400" i="1" kern="120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with links to data sources that participants may find helpful. Note that it’s also OK to generate your own data, either from experimentation or mathematically.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Activity 4: </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small groups, have participants generate a list of two or three kinds of data that might support their item idea and chosen context. As they generate the list, it might become obvious that some data is much easier to find than other data. We know we can find distances of the planets from the sun on a NASA website, but how are we going to find data on a specific organism? Reassure participants that they should not panic if they get here and realize the data they are looking for can’t be found with a simple internet search. This is part of the iterative process. We can’t simply make up data, but sometimes useful related data, models, or information can be found. Right now, the goal is to simply list the kind of data they are looking for.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Examples: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 table showing the distances of each planet from the sun</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 diagram showing feeding relationships in a temperate rain forest ecosystem</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mass of berries produced by blackberry plants that receive different amounts of sunlight</a:t>
            </a:r>
          </a:p>
          <a:p>
            <a:r>
              <a:rPr lang="en-US" sz="2400" kern="1200" dirty="0">
                <a:solidFill>
                  <a:schemeClr val="tx1"/>
                </a:solidFill>
                <a:effectLst/>
                <a:latin typeface="+mn-lt"/>
                <a:ea typeface="+mn-ea"/>
                <a:cs typeface="+mn-cs"/>
              </a:rPr>
              <a:t>Allow work time for small groups to explore the links on the handout and search for the data needed for their item idea.</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45</a:t>
            </a:fld>
            <a:endParaRPr lang="en-US"/>
          </a:p>
        </p:txBody>
      </p:sp>
    </p:spTree>
    <p:extLst>
      <p:ext uri="{BB962C8B-B14F-4D97-AF65-F5344CB8AC3E}">
        <p14:creationId xmlns:p14="http://schemas.microsoft.com/office/powerpoint/2010/main" val="1743383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 minutes]</a:t>
            </a:r>
          </a:p>
          <a:p>
            <a:endParaRPr lang="en-US" dirty="0"/>
          </a:p>
          <a:p>
            <a:r>
              <a:rPr lang="en-US" sz="2400" kern="1200" dirty="0">
                <a:solidFill>
                  <a:schemeClr val="tx1"/>
                </a:solidFill>
                <a:effectLst/>
                <a:latin typeface="+mn-lt"/>
                <a:ea typeface="+mn-ea"/>
                <a:cs typeface="+mn-cs"/>
              </a:rPr>
              <a:t>Items can be supported by several item types – but some item types are more appropriate than others, based on the intent of the item.</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Refer to the module document “Item Type Overview” for a brief description of the item types and a list of examples from the WCAS online Training Tests.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WCAS is administered online using online item types. Slides 28-33 provide suggestions for using the item on paper.</a:t>
            </a:r>
          </a:p>
          <a:p>
            <a:r>
              <a:rPr lang="en-US" sz="2400" kern="1200" dirty="0">
                <a:solidFill>
                  <a:schemeClr val="tx1"/>
                </a:solidFill>
                <a:effectLst/>
                <a:latin typeface="+mn-lt"/>
                <a:ea typeface="+mn-ea"/>
                <a:cs typeface="+mn-cs"/>
              </a:rPr>
              <a:t>The items shown in slides 28-33 are taken from the WCAS training tests. The training tests can be accessed on the Washington Comprehensive Assessment Program (WCAP) Portal: </a:t>
            </a:r>
            <a:r>
              <a:rPr lang="en-US" sz="2400" u="sng" kern="1200" dirty="0">
                <a:solidFill>
                  <a:schemeClr val="tx1"/>
                </a:solidFill>
                <a:effectLst/>
                <a:latin typeface="+mn-lt"/>
                <a:ea typeface="+mn-ea"/>
                <a:cs typeface="+mn-cs"/>
                <a:hlinkClick r:id="rId3"/>
              </a:rPr>
              <a:t>https://wa.portal.cambiumast.com/</a:t>
            </a:r>
            <a:r>
              <a:rPr lang="en-US" sz="2400" kern="1200" dirty="0">
                <a:solidFill>
                  <a:schemeClr val="tx1"/>
                </a:solidFill>
                <a:effectLst/>
                <a:latin typeface="+mn-lt"/>
                <a:ea typeface="+mn-ea"/>
                <a:cs typeface="+mn-cs"/>
              </a:rPr>
              <a:t>.</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Answer keys and rubrics for the online training test items can be found in the Online Training Test Lessons Plans on the WCAS Educator Resources page: </a:t>
            </a:r>
            <a:r>
              <a:rPr lang="en-US" sz="2400" u="sng" kern="1200" dirty="0">
                <a:solidFill>
                  <a:schemeClr val="tx1"/>
                </a:solidFill>
                <a:effectLst/>
                <a:latin typeface="+mn-lt"/>
                <a:ea typeface="+mn-ea"/>
                <a:cs typeface="+mn-cs"/>
                <a:hlinkClick r:id="rId4"/>
              </a:rPr>
              <a:t>https://www.k12.wa.us/student-success/testing/state-testing-overview/washington-comprehensive-assessment-science/wcas-educator-resources</a:t>
            </a:r>
            <a:r>
              <a:rPr lang="en-US" sz="2400" u="sng" kern="1200" dirty="0">
                <a:solidFill>
                  <a:schemeClr val="tx1"/>
                </a:solidFill>
                <a:effectLst/>
                <a:latin typeface="+mn-lt"/>
                <a:ea typeface="+mn-ea"/>
                <a:cs typeface="+mn-cs"/>
              </a:rPr>
              <a: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There is a separate lesson plan document for each grade.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There are six item type slides. It is not necessary to show every slide, depending on the makeup of the participant group. </a:t>
            </a:r>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46</a:t>
            </a:fld>
            <a:endParaRPr lang="en-US"/>
          </a:p>
        </p:txBody>
      </p:sp>
    </p:spTree>
    <p:extLst>
      <p:ext uri="{BB962C8B-B14F-4D97-AF65-F5344CB8AC3E}">
        <p14:creationId xmlns:p14="http://schemas.microsoft.com/office/powerpoint/2010/main" val="553509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[5 minutes to allow for discussion]</a:t>
            </a:r>
          </a:p>
          <a:p>
            <a:endParaRPr lang="en-US" dirty="0"/>
          </a:p>
          <a:p>
            <a:r>
              <a:rPr lang="en-US" sz="2400" kern="1200" dirty="0">
                <a:solidFill>
                  <a:schemeClr val="tx1"/>
                </a:solidFill>
                <a:effectLst/>
                <a:latin typeface="+mn-lt"/>
                <a:ea typeface="+mn-ea"/>
                <a:cs typeface="+mn-cs"/>
              </a:rPr>
              <a:t>This slide shows how an online edit task inline choice item can be done in a paper format.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options available for each drop-down box in the online version should all be visible beneath each blank in the paper version. In the paper version students can circle a word, number, or phrase below each blank line to complete the sentence(s).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The SEP for this item is Developing and Using Models. The CCC is Structure and Function. In small groups, have participants discuss: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CCC?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In discussing alignment, participants may find it useful to examine the item specification for the PE, MS-LS3-1. In particular, the bullets for the SEP in the Details and Clarifications which state: </a:t>
            </a:r>
          </a:p>
          <a:p>
            <a:pPr marL="342900" lvl="0" indent="-342900">
              <a:buFont typeface="Arial" panose="020B0604020202020204" pitchFamily="34" charset="0"/>
              <a:buChar char="•"/>
            </a:pPr>
            <a:r>
              <a:rPr lang="en-US" sz="2400" b="1" kern="1200" dirty="0">
                <a:solidFill>
                  <a:schemeClr val="tx1"/>
                </a:solidFill>
                <a:effectLst/>
                <a:latin typeface="+mn-lt"/>
                <a:ea typeface="+mn-ea"/>
                <a:cs typeface="+mn-cs"/>
              </a:rPr>
              <a:t>Develop</a:t>
            </a:r>
            <a:r>
              <a:rPr lang="en-US" sz="2400" kern="1200" dirty="0">
                <a:solidFill>
                  <a:schemeClr val="tx1"/>
                </a:solidFill>
                <a:effectLst/>
                <a:latin typeface="+mn-lt"/>
                <a:ea typeface="+mn-ea"/>
                <a:cs typeface="+mn-cs"/>
              </a:rPr>
              <a:t> and/or </a:t>
            </a:r>
            <a:r>
              <a:rPr lang="en-US" sz="2400" b="1" kern="1200" dirty="0">
                <a:solidFill>
                  <a:schemeClr val="tx1"/>
                </a:solidFill>
                <a:effectLst/>
                <a:latin typeface="+mn-lt"/>
                <a:ea typeface="+mn-ea"/>
                <a:cs typeface="+mn-cs"/>
              </a:rPr>
              <a:t>use</a:t>
            </a:r>
            <a:r>
              <a:rPr lang="en-US" sz="2400" kern="1200" dirty="0">
                <a:solidFill>
                  <a:schemeClr val="tx1"/>
                </a:solidFill>
                <a:effectLst/>
                <a:latin typeface="+mn-lt"/>
                <a:ea typeface="+mn-ea"/>
                <a:cs typeface="+mn-cs"/>
              </a:rPr>
              <a:t> a </a:t>
            </a:r>
            <a:r>
              <a:rPr lang="en-US" sz="2400" b="1" kern="1200" dirty="0">
                <a:solidFill>
                  <a:schemeClr val="tx1"/>
                </a:solidFill>
                <a:effectLst/>
                <a:latin typeface="+mn-lt"/>
                <a:ea typeface="+mn-ea"/>
                <a:cs typeface="+mn-cs"/>
              </a:rPr>
              <a:t>model</a:t>
            </a:r>
            <a:r>
              <a:rPr lang="en-US" sz="2400" kern="1200" dirty="0">
                <a:solidFill>
                  <a:schemeClr val="tx1"/>
                </a:solidFill>
                <a:effectLst/>
                <a:latin typeface="+mn-lt"/>
                <a:ea typeface="+mn-ea"/>
                <a:cs typeface="+mn-cs"/>
              </a:rPr>
              <a:t> is expanded to include:</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using a given complete or partial model to make predictions and/or to describe phenomena</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using a model to show relationships among variables</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revising a given complete or partial model</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describing the limitations of a complete or partial model</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using a model to represent current understanding of a system</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using a model to aid in the development of questions and/or descriptions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47</a:t>
            </a:fld>
            <a:endParaRPr lang="en-US"/>
          </a:p>
        </p:txBody>
      </p:sp>
    </p:spTree>
    <p:extLst>
      <p:ext uri="{BB962C8B-B14F-4D97-AF65-F5344CB8AC3E}">
        <p14:creationId xmlns:p14="http://schemas.microsoft.com/office/powerpoint/2010/main" val="1745875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endParaRPr lang="en-US" dirty="0"/>
          </a:p>
          <a:p>
            <a:r>
              <a:rPr lang="en-US" sz="2400" kern="1200" dirty="0">
                <a:solidFill>
                  <a:schemeClr val="tx1"/>
                </a:solidFill>
                <a:effectLst/>
                <a:latin typeface="+mn-lt"/>
                <a:ea typeface="+mn-ea"/>
                <a:cs typeface="+mn-cs"/>
              </a:rPr>
              <a:t>This item is an example of a type of grid interaction called a drag-and-drop item. This is an example of one way the item could be used for a paper format. Another idea would be to cut out the objects and move the paper pieces into the model.</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Note that this item is also aligned to 5-PS3-1. The SEP for this item is Developing and Using Models. The CCC is Energy and Matter. In small groups, have participants discuss: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CCC?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This item has a part B multiple select item that further strengthens the alignment to the CCC.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Part B</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Select </a:t>
            </a:r>
            <a:r>
              <a:rPr lang="en-US" sz="2400" b="1" kern="1200" dirty="0">
                <a:solidFill>
                  <a:schemeClr val="tx1"/>
                </a:solidFill>
                <a:effectLst/>
                <a:latin typeface="+mn-lt"/>
                <a:ea typeface="+mn-ea"/>
                <a:cs typeface="+mn-cs"/>
              </a:rPr>
              <a:t>two</a:t>
            </a:r>
            <a:r>
              <a:rPr lang="en-US" sz="2400" kern="1200" dirty="0">
                <a:solidFill>
                  <a:schemeClr val="tx1"/>
                </a:solidFill>
                <a:effectLst/>
                <a:latin typeface="+mn-lt"/>
                <a:ea typeface="+mn-ea"/>
                <a:cs typeface="+mn-cs"/>
              </a:rPr>
              <a:t> statements that are supported by the answer to part A.</a:t>
            </a:r>
          </a:p>
          <a:p>
            <a:r>
              <a:rPr lang="en-US" sz="2400" b="1" kern="1200" dirty="0">
                <a:solidFill>
                  <a:schemeClr val="tx1"/>
                </a:solidFill>
                <a:effectLst/>
                <a:latin typeface="+mn-lt"/>
                <a:ea typeface="+mn-ea"/>
                <a:cs typeface="+mn-cs"/>
              </a:rPr>
              <a:t>A</a:t>
            </a:r>
            <a:r>
              <a:rPr lang="en-US" sz="2400" kern="1200" dirty="0">
                <a:solidFill>
                  <a:schemeClr val="tx1"/>
                </a:solidFill>
                <a:effectLst/>
                <a:latin typeface="+mn-lt"/>
                <a:ea typeface="+mn-ea"/>
                <a:cs typeface="+mn-cs"/>
              </a:rPr>
              <a:t>  Goldfinches use energy from the sun to make sunflower seeds.</a:t>
            </a:r>
          </a:p>
          <a:p>
            <a:r>
              <a:rPr lang="en-US" sz="2400" b="1" kern="1200" dirty="0">
                <a:solidFill>
                  <a:schemeClr val="tx1"/>
                </a:solidFill>
                <a:effectLst/>
                <a:latin typeface="+mn-lt"/>
                <a:ea typeface="+mn-ea"/>
                <a:cs typeface="+mn-cs"/>
              </a:rPr>
              <a:t>B</a:t>
            </a:r>
            <a:r>
              <a:rPr lang="en-US" sz="2400" kern="1200" dirty="0">
                <a:solidFill>
                  <a:schemeClr val="tx1"/>
                </a:solidFill>
                <a:effectLst/>
                <a:latin typeface="+mn-lt"/>
                <a:ea typeface="+mn-ea"/>
                <a:cs typeface="+mn-cs"/>
              </a:rPr>
              <a:t>  Energy transfers to goldfinches when goldfinches eat sunflower seeds.</a:t>
            </a:r>
          </a:p>
          <a:p>
            <a:r>
              <a:rPr lang="en-US" sz="2400" b="1" kern="1200" dirty="0">
                <a:solidFill>
                  <a:schemeClr val="tx1"/>
                </a:solidFill>
                <a:effectLst/>
                <a:latin typeface="+mn-lt"/>
                <a:ea typeface="+mn-ea"/>
                <a:cs typeface="+mn-cs"/>
              </a:rPr>
              <a:t>C</a:t>
            </a:r>
            <a:r>
              <a:rPr lang="en-US" sz="2400" kern="1200" dirty="0">
                <a:solidFill>
                  <a:schemeClr val="tx1"/>
                </a:solidFill>
                <a:effectLst/>
                <a:latin typeface="+mn-lt"/>
                <a:ea typeface="+mn-ea"/>
                <a:cs typeface="+mn-cs"/>
              </a:rPr>
              <a:t>  Sunflower plants use energy from the sun to produce sunflower seeds.</a:t>
            </a:r>
          </a:p>
          <a:p>
            <a:r>
              <a:rPr lang="en-US" sz="2400" b="1" kern="1200" dirty="0">
                <a:solidFill>
                  <a:schemeClr val="tx1"/>
                </a:solidFill>
                <a:effectLst/>
                <a:latin typeface="+mn-lt"/>
                <a:ea typeface="+mn-ea"/>
                <a:cs typeface="+mn-cs"/>
              </a:rPr>
              <a:t>D</a:t>
            </a:r>
            <a:r>
              <a:rPr lang="en-US" sz="2400" kern="1200" dirty="0">
                <a:solidFill>
                  <a:schemeClr val="tx1"/>
                </a:solidFill>
                <a:effectLst/>
                <a:latin typeface="+mn-lt"/>
                <a:ea typeface="+mn-ea"/>
                <a:cs typeface="+mn-cs"/>
              </a:rPr>
              <a:t>  Energy from sunflower plants transfers to the sun to make sunflower seeds.</a:t>
            </a:r>
          </a:p>
          <a:p>
            <a:r>
              <a:rPr lang="en-US" sz="2400" b="1" kern="1200" dirty="0">
                <a:solidFill>
                  <a:schemeClr val="tx1"/>
                </a:solidFill>
                <a:effectLst/>
                <a:latin typeface="+mn-lt"/>
                <a:ea typeface="+mn-ea"/>
                <a:cs typeface="+mn-cs"/>
              </a:rPr>
              <a:t>E</a:t>
            </a:r>
            <a:r>
              <a:rPr lang="en-US" sz="2400" kern="1200" dirty="0">
                <a:solidFill>
                  <a:schemeClr val="tx1"/>
                </a:solidFill>
                <a:effectLst/>
                <a:latin typeface="+mn-lt"/>
                <a:ea typeface="+mn-ea"/>
                <a:cs typeface="+mn-cs"/>
              </a:rPr>
              <a:t>  Energy from the sun transfers to sunflower plants when goldfinches eat sunflower seeds.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48</a:t>
            </a:fld>
            <a:endParaRPr lang="en-US"/>
          </a:p>
        </p:txBody>
      </p:sp>
    </p:spTree>
    <p:extLst>
      <p:ext uri="{BB962C8B-B14F-4D97-AF65-F5344CB8AC3E}">
        <p14:creationId xmlns:p14="http://schemas.microsoft.com/office/powerpoint/2010/main" val="3234844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endParaRPr lang="en-US" dirty="0"/>
          </a:p>
          <a:p>
            <a:r>
              <a:rPr lang="en-US" sz="2400" kern="1200" dirty="0">
                <a:solidFill>
                  <a:schemeClr val="tx1"/>
                </a:solidFill>
                <a:effectLst/>
                <a:latin typeface="+mn-lt"/>
                <a:ea typeface="+mn-ea"/>
                <a:cs typeface="+mn-cs"/>
              </a:rPr>
              <a:t>This item is a type of grid interaction that requires students that interact with the item online to use an Add Arrow tool to show the path of light. For a paper format, students can draw the arrows on the image with a pencil or pen. </a:t>
            </a:r>
          </a:p>
          <a:p>
            <a:r>
              <a:rPr lang="en-US" sz="2400" kern="1200" dirty="0">
                <a:solidFill>
                  <a:schemeClr val="tx1"/>
                </a:solidFill>
                <a:effectLst/>
                <a:latin typeface="+mn-lt"/>
                <a:ea typeface="+mn-ea"/>
                <a:cs typeface="+mn-cs"/>
              </a:rPr>
              <a:t>In the classroom, this item type could be used to make a model, add to a model, make a graph, etc.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Note that the PE for this item is 4-PS4-2. The SEP for this item is Developing and Using Models. The CCC is Cause and Effect. In small groups, have participants discuss: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use of this item type support the assessment of the CCC?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This item has a part B multiple select item that further strengthens the alignment to both of these dimensions.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Part B</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Select </a:t>
            </a:r>
            <a:r>
              <a:rPr lang="en-US" sz="2400" b="1" kern="1200" dirty="0">
                <a:solidFill>
                  <a:schemeClr val="tx1"/>
                </a:solidFill>
                <a:effectLst/>
                <a:latin typeface="+mn-lt"/>
                <a:ea typeface="+mn-ea"/>
                <a:cs typeface="+mn-cs"/>
              </a:rPr>
              <a:t>two </a:t>
            </a:r>
            <a:r>
              <a:rPr lang="en-US" sz="2400" kern="1200" dirty="0">
                <a:solidFill>
                  <a:schemeClr val="tx1"/>
                </a:solidFill>
                <a:effectLst/>
                <a:latin typeface="+mn-lt"/>
                <a:ea typeface="+mn-ea"/>
                <a:cs typeface="+mn-cs"/>
              </a:rPr>
              <a:t>changes that could prevent the student from seeing the cat.</a:t>
            </a:r>
          </a:p>
          <a:p>
            <a:r>
              <a:rPr lang="en-US" sz="2400" b="1" kern="1200" dirty="0">
                <a:solidFill>
                  <a:schemeClr val="tx1"/>
                </a:solidFill>
                <a:effectLst/>
                <a:latin typeface="+mn-lt"/>
                <a:ea typeface="+mn-ea"/>
                <a:cs typeface="+mn-cs"/>
              </a:rPr>
              <a:t>A</a:t>
            </a:r>
            <a:r>
              <a:rPr lang="en-US" sz="2400" kern="1200" dirty="0">
                <a:solidFill>
                  <a:schemeClr val="tx1"/>
                </a:solidFill>
                <a:effectLst/>
                <a:latin typeface="+mn-lt"/>
                <a:ea typeface="+mn-ea"/>
                <a:cs typeface="+mn-cs"/>
              </a:rPr>
              <a:t>  removing the wall</a:t>
            </a:r>
          </a:p>
          <a:p>
            <a:r>
              <a:rPr lang="en-US" sz="2400" b="1" kern="1200" dirty="0">
                <a:solidFill>
                  <a:schemeClr val="tx1"/>
                </a:solidFill>
                <a:effectLst/>
                <a:latin typeface="+mn-lt"/>
                <a:ea typeface="+mn-ea"/>
                <a:cs typeface="+mn-cs"/>
              </a:rPr>
              <a:t>B</a:t>
            </a:r>
            <a:r>
              <a:rPr lang="en-US" sz="2400" kern="1200" dirty="0">
                <a:solidFill>
                  <a:schemeClr val="tx1"/>
                </a:solidFill>
                <a:effectLst/>
                <a:latin typeface="+mn-lt"/>
                <a:ea typeface="+mn-ea"/>
                <a:cs typeface="+mn-cs"/>
              </a:rPr>
              <a:t>  removing all light from the room</a:t>
            </a:r>
          </a:p>
          <a:p>
            <a:r>
              <a:rPr lang="en-US" sz="2400" b="1" kern="1200" dirty="0">
                <a:solidFill>
                  <a:schemeClr val="tx1"/>
                </a:solidFill>
                <a:effectLst/>
                <a:latin typeface="+mn-lt"/>
                <a:ea typeface="+mn-ea"/>
                <a:cs typeface="+mn-cs"/>
              </a:rPr>
              <a:t>C</a:t>
            </a:r>
            <a:r>
              <a:rPr lang="en-US" sz="2400" kern="1200" dirty="0">
                <a:solidFill>
                  <a:schemeClr val="tx1"/>
                </a:solidFill>
                <a:effectLst/>
                <a:latin typeface="+mn-lt"/>
                <a:ea typeface="+mn-ea"/>
                <a:cs typeface="+mn-cs"/>
              </a:rPr>
              <a:t>  adding a second lamp behind the student</a:t>
            </a:r>
          </a:p>
          <a:p>
            <a:r>
              <a:rPr lang="en-US" sz="2400" b="1" kern="1200" dirty="0">
                <a:solidFill>
                  <a:schemeClr val="tx1"/>
                </a:solidFill>
                <a:effectLst/>
                <a:latin typeface="+mn-lt"/>
                <a:ea typeface="+mn-ea"/>
                <a:cs typeface="+mn-cs"/>
              </a:rPr>
              <a:t>D</a:t>
            </a:r>
            <a:r>
              <a:rPr lang="en-US" sz="2400" kern="1200" dirty="0">
                <a:solidFill>
                  <a:schemeClr val="tx1"/>
                </a:solidFill>
                <a:effectLst/>
                <a:latin typeface="+mn-lt"/>
                <a:ea typeface="+mn-ea"/>
                <a:cs typeface="+mn-cs"/>
              </a:rPr>
              <a:t>  switching the current mirror with a larger mirror</a:t>
            </a:r>
          </a:p>
          <a:p>
            <a:r>
              <a:rPr lang="en-US" sz="2400" b="1" kern="1200" dirty="0">
                <a:solidFill>
                  <a:schemeClr val="tx1"/>
                </a:solidFill>
                <a:effectLst/>
                <a:latin typeface="+mn-lt"/>
                <a:ea typeface="+mn-ea"/>
                <a:cs typeface="+mn-cs"/>
              </a:rPr>
              <a:t>E</a:t>
            </a:r>
            <a:r>
              <a:rPr lang="en-US" sz="2400" kern="1200" dirty="0">
                <a:solidFill>
                  <a:schemeClr val="tx1"/>
                </a:solidFill>
                <a:effectLst/>
                <a:latin typeface="+mn-lt"/>
                <a:ea typeface="+mn-ea"/>
                <a:cs typeface="+mn-cs"/>
              </a:rPr>
              <a:t>  hanging the mirror on the wall between the student and the cat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49</a:t>
            </a:fld>
            <a:endParaRPr lang="en-US"/>
          </a:p>
        </p:txBody>
      </p:sp>
    </p:spTree>
    <p:extLst>
      <p:ext uri="{BB962C8B-B14F-4D97-AF65-F5344CB8AC3E}">
        <p14:creationId xmlns:p14="http://schemas.microsoft.com/office/powerpoint/2010/main" val="299381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[1 minute]</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Provide an overview of the document.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There is a </a:t>
            </a:r>
            <a:r>
              <a:rPr lang="en-US" sz="2400" i="1" kern="1200" dirty="0">
                <a:solidFill>
                  <a:schemeClr val="tx1"/>
                </a:solidFill>
                <a:effectLst/>
                <a:latin typeface="+mn-lt"/>
                <a:ea typeface="+mn-ea"/>
                <a:cs typeface="+mn-cs"/>
              </a:rPr>
              <a:t>Test Design and Item Specifications </a:t>
            </a:r>
            <a:r>
              <a:rPr lang="en-US" sz="2400" kern="1200" dirty="0">
                <a:solidFill>
                  <a:schemeClr val="tx1"/>
                </a:solidFill>
                <a:effectLst/>
                <a:latin typeface="+mn-lt"/>
                <a:ea typeface="+mn-ea"/>
                <a:cs typeface="+mn-cs"/>
              </a:rPr>
              <a:t>document for each grade band—grade 5, grade 8, and high school.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The first 15 pages of each document describe the structure of the WCAS:</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the item types students will interact with;</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the design of the test--such as testing length, testing time, and blueprints; and</a:t>
            </a:r>
          </a:p>
          <a:p>
            <a:pPr marL="1257346" lvl="1" indent="-342900">
              <a:buFont typeface="Arial" panose="020B0604020202020204" pitchFamily="34" charset="0"/>
              <a:buChar char="•"/>
            </a:pPr>
            <a:r>
              <a:rPr lang="en-US" sz="2400" kern="1200" dirty="0">
                <a:solidFill>
                  <a:schemeClr val="tx1"/>
                </a:solidFill>
                <a:effectLst/>
                <a:latin typeface="+mn-lt"/>
                <a:ea typeface="+mn-ea"/>
                <a:cs typeface="+mn-cs"/>
              </a:rPr>
              <a:t>an overview of the state science standards.</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The remainder of each document includes the item specifications, followed by a vocabulary word list.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a:t>
            </a:fld>
            <a:endParaRPr lang="en-US"/>
          </a:p>
        </p:txBody>
      </p:sp>
    </p:spTree>
    <p:extLst>
      <p:ext uri="{BB962C8B-B14F-4D97-AF65-F5344CB8AC3E}">
        <p14:creationId xmlns:p14="http://schemas.microsoft.com/office/powerpoint/2010/main" val="1596896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endParaRPr lang="en-US" dirty="0"/>
          </a:p>
          <a:p>
            <a:r>
              <a:rPr lang="en-US" sz="2400" kern="1200" dirty="0">
                <a:solidFill>
                  <a:schemeClr val="tx1"/>
                </a:solidFill>
                <a:effectLst/>
                <a:latin typeface="+mn-lt"/>
                <a:ea typeface="+mn-ea"/>
                <a:cs typeface="+mn-cs"/>
              </a:rPr>
              <a:t>This item part is an example of a hot text item where students move and drop statements into a table in the online format to describe a particular order. For the paper format, students can write the properties into the table.</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The item part is aligned to MS-ESS1-3. The SEP for this item is Analyzing and Interpreting Data. The CCC for this item is Scale, Proportion, and Quantity. In small groups, have participants discuss:</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CCC?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What type of data is presented to students in the introductory information?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This item also has a part B that is shown as an example of a table match item on the next slide.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50</a:t>
            </a:fld>
            <a:endParaRPr lang="en-US"/>
          </a:p>
        </p:txBody>
      </p:sp>
    </p:spTree>
    <p:extLst>
      <p:ext uri="{BB962C8B-B14F-4D97-AF65-F5344CB8AC3E}">
        <p14:creationId xmlns:p14="http://schemas.microsoft.com/office/powerpoint/2010/main" val="401246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This item part is part B of the item on the previous slide. It is an example of a table match item. In the online format, students click cells to select them. For a paper-pencil format, students can write an X or make a check mark in the box.</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This item part is aligned to MS-ESS1-3. The SEP for this item is Analyzing and Interpreting Data. In small groups, have participants discuss: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SEP?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CCC?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51</a:t>
            </a:fld>
            <a:endParaRPr lang="en-US"/>
          </a:p>
        </p:txBody>
      </p:sp>
    </p:spTree>
    <p:extLst>
      <p:ext uri="{BB962C8B-B14F-4D97-AF65-F5344CB8AC3E}">
        <p14:creationId xmlns:p14="http://schemas.microsoft.com/office/powerpoint/2010/main" val="321347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endParaRPr lang="en-US" dirty="0"/>
          </a:p>
          <a:p>
            <a:r>
              <a:rPr lang="en-US" sz="2400" kern="1200" dirty="0">
                <a:solidFill>
                  <a:schemeClr val="tx1"/>
                </a:solidFill>
                <a:effectLst/>
                <a:latin typeface="+mn-lt"/>
                <a:ea typeface="+mn-ea"/>
                <a:cs typeface="+mn-cs"/>
              </a:rPr>
              <a:t>This item part is an example of a table input item where students enter numerical values into a table. Like multiple choice and multiple select items, table input items can be presented the same way online and on paper, so there is only one example here.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This item part is aligned to HS-PS1-7. The SEP for this item is Mathematics and Computational Thinking. The CCC for this item is Energy and Matter. In small groups, have participants discuss: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CCC?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This item has a part B multiple choice item that further strengthens alignment to the SEP.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Part B</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Which statement supports the answer to part A?</a:t>
            </a:r>
          </a:p>
          <a:p>
            <a:r>
              <a:rPr lang="en-US" sz="2400" b="1" kern="1200" dirty="0">
                <a:solidFill>
                  <a:schemeClr val="tx1"/>
                </a:solidFill>
                <a:effectLst/>
                <a:latin typeface="+mn-lt"/>
                <a:ea typeface="+mn-ea"/>
                <a:cs typeface="+mn-cs"/>
              </a:rPr>
              <a:t>A</a:t>
            </a:r>
            <a:r>
              <a:rPr lang="en-US" sz="2400" kern="1200" dirty="0">
                <a:solidFill>
                  <a:schemeClr val="tx1"/>
                </a:solidFill>
                <a:effectLst/>
                <a:latin typeface="+mn-lt"/>
                <a:ea typeface="+mn-ea"/>
                <a:cs typeface="+mn-cs"/>
              </a:rPr>
              <a:t>  The mass of H</a:t>
            </a:r>
            <a:r>
              <a:rPr lang="en-US" sz="2400" kern="1200" baseline="-25000" dirty="0">
                <a:solidFill>
                  <a:schemeClr val="tx1"/>
                </a:solidFill>
                <a:effectLst/>
                <a:latin typeface="+mn-lt"/>
                <a:ea typeface="+mn-ea"/>
                <a:cs typeface="+mn-cs"/>
              </a:rPr>
              <a:t>2</a:t>
            </a:r>
            <a:r>
              <a:rPr lang="en-US" sz="2400" kern="1200" dirty="0">
                <a:solidFill>
                  <a:schemeClr val="tx1"/>
                </a:solidFill>
                <a:effectLst/>
                <a:latin typeface="+mn-lt"/>
                <a:ea typeface="+mn-ea"/>
                <a:cs typeface="+mn-cs"/>
              </a:rPr>
              <a:t> is one-half the mass of CH</a:t>
            </a:r>
            <a:r>
              <a:rPr lang="en-US" sz="2400" kern="1200" baseline="-25000" dirty="0">
                <a:solidFill>
                  <a:schemeClr val="tx1"/>
                </a:solidFill>
                <a:effectLst/>
                <a:latin typeface="+mn-lt"/>
                <a:ea typeface="+mn-ea"/>
                <a:cs typeface="+mn-cs"/>
              </a:rPr>
              <a:t>4</a:t>
            </a:r>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B</a:t>
            </a:r>
            <a:r>
              <a:rPr lang="en-US" sz="2400" kern="1200" dirty="0">
                <a:solidFill>
                  <a:schemeClr val="tx1"/>
                </a:solidFill>
                <a:effectLst/>
                <a:latin typeface="+mn-lt"/>
                <a:ea typeface="+mn-ea"/>
                <a:cs typeface="+mn-cs"/>
              </a:rPr>
              <a:t>  The mass of H</a:t>
            </a:r>
            <a:r>
              <a:rPr lang="en-US" sz="2400" kern="1200" baseline="-25000" dirty="0">
                <a:solidFill>
                  <a:schemeClr val="tx1"/>
                </a:solidFill>
                <a:effectLst/>
                <a:latin typeface="+mn-lt"/>
                <a:ea typeface="+mn-ea"/>
                <a:cs typeface="+mn-cs"/>
              </a:rPr>
              <a:t>2</a:t>
            </a:r>
            <a:r>
              <a:rPr lang="en-US" sz="2400" kern="1200" dirty="0">
                <a:solidFill>
                  <a:schemeClr val="tx1"/>
                </a:solidFill>
                <a:effectLst/>
                <a:latin typeface="+mn-lt"/>
                <a:ea typeface="+mn-ea"/>
                <a:cs typeface="+mn-cs"/>
              </a:rPr>
              <a:t> is two-thirds the mass of H</a:t>
            </a:r>
            <a:r>
              <a:rPr lang="en-US" sz="2400" kern="1200" baseline="-25000" dirty="0">
                <a:solidFill>
                  <a:schemeClr val="tx1"/>
                </a:solidFill>
                <a:effectLst/>
                <a:latin typeface="+mn-lt"/>
                <a:ea typeface="+mn-ea"/>
                <a:cs typeface="+mn-cs"/>
              </a:rPr>
              <a:t>2</a:t>
            </a:r>
            <a:r>
              <a:rPr lang="en-US" sz="2400" kern="1200" dirty="0">
                <a:solidFill>
                  <a:schemeClr val="tx1"/>
                </a:solidFill>
                <a:effectLst/>
                <a:latin typeface="+mn-lt"/>
                <a:ea typeface="+mn-ea"/>
                <a:cs typeface="+mn-cs"/>
              </a:rPr>
              <a:t>O.  </a:t>
            </a:r>
          </a:p>
          <a:p>
            <a:r>
              <a:rPr lang="en-US" sz="2400" b="1" kern="1200" dirty="0">
                <a:solidFill>
                  <a:schemeClr val="tx1"/>
                </a:solidFill>
                <a:effectLst/>
                <a:latin typeface="+mn-lt"/>
                <a:ea typeface="+mn-ea"/>
                <a:cs typeface="+mn-cs"/>
              </a:rPr>
              <a:t>C</a:t>
            </a:r>
            <a:r>
              <a:rPr lang="en-US" sz="2400" kern="1200" dirty="0">
                <a:solidFill>
                  <a:schemeClr val="tx1"/>
                </a:solidFill>
                <a:effectLst/>
                <a:latin typeface="+mn-lt"/>
                <a:ea typeface="+mn-ea"/>
                <a:cs typeface="+mn-cs"/>
              </a:rPr>
              <a:t>  The total mass of the products is twice the total mass of the reactants. </a:t>
            </a:r>
          </a:p>
          <a:p>
            <a:r>
              <a:rPr lang="en-US" sz="2400" b="1" kern="1200" dirty="0">
                <a:solidFill>
                  <a:schemeClr val="tx1"/>
                </a:solidFill>
                <a:effectLst/>
                <a:latin typeface="+mn-lt"/>
                <a:ea typeface="+mn-ea"/>
                <a:cs typeface="+mn-cs"/>
              </a:rPr>
              <a:t>D</a:t>
            </a:r>
            <a:r>
              <a:rPr lang="en-US" sz="2400" kern="1200" dirty="0">
                <a:solidFill>
                  <a:schemeClr val="tx1"/>
                </a:solidFill>
                <a:effectLst/>
                <a:latin typeface="+mn-lt"/>
                <a:ea typeface="+mn-ea"/>
                <a:cs typeface="+mn-cs"/>
              </a:rPr>
              <a:t>  The total mass of the reactants is equal to the total mass of the products.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52</a:t>
            </a:fld>
            <a:endParaRPr lang="en-US"/>
          </a:p>
        </p:txBody>
      </p:sp>
    </p:spTree>
    <p:extLst>
      <p:ext uri="{BB962C8B-B14F-4D97-AF65-F5344CB8AC3E}">
        <p14:creationId xmlns:p14="http://schemas.microsoft.com/office/powerpoint/2010/main" val="2655565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[5 minutes to allow for discussion]</a:t>
            </a:r>
          </a:p>
          <a:p>
            <a:endParaRPr lang="en-US" dirty="0"/>
          </a:p>
          <a:p>
            <a:r>
              <a:rPr lang="en-US" sz="2400" kern="1200" dirty="0">
                <a:solidFill>
                  <a:schemeClr val="tx1"/>
                </a:solidFill>
                <a:effectLst/>
                <a:latin typeface="+mn-lt"/>
                <a:ea typeface="+mn-ea"/>
                <a:cs typeface="+mn-cs"/>
              </a:rPr>
              <a:t>Here is an example of a short answer item where students compose an answer in their own words. Like multiple choice, multiple select items, and table input items, short answer items can be presented the same way online and on paper, so there is only one example here.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This item part is aligned to 3-LS4-2. The SEP for this item is Constructing Explanations and Designing Solutions. The CCC for this item is Cause and Effect. In small groups, have participants discuss: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SEP?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well does the use of this item type support the assessment of the CCC?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What type of data is presented to students in the introductory information?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53</a:t>
            </a:fld>
            <a:endParaRPr lang="en-US"/>
          </a:p>
        </p:txBody>
      </p:sp>
    </p:spTree>
    <p:extLst>
      <p:ext uri="{BB962C8B-B14F-4D97-AF65-F5344CB8AC3E}">
        <p14:creationId xmlns:p14="http://schemas.microsoft.com/office/powerpoint/2010/main" val="1848089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[10 minutes to allow for discussion]</a:t>
            </a:r>
          </a:p>
          <a:p>
            <a:endParaRPr lang="en-US" b="1" dirty="0"/>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Allow time for small group discussion, then share out to the larger group.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54</a:t>
            </a:fld>
            <a:endParaRPr lang="en-US"/>
          </a:p>
        </p:txBody>
      </p:sp>
    </p:spTree>
    <p:extLst>
      <p:ext uri="{BB962C8B-B14F-4D97-AF65-F5344CB8AC3E}">
        <p14:creationId xmlns:p14="http://schemas.microsoft.com/office/powerpoint/2010/main" val="1062686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[20-30 minutes to allow for writing and peer review]</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Provide 20-30 minutes for small groups to draft the item based on their item idea using the context, data, and item type that the team has decided upon.</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person, groups could use chart paper to make a poster of their draft item, then do a gallery walk with sticky note feedback.</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person or for a virtual meeting, groups could trade items and peer review.</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For a virtual meeting, provide a google doc or other online interactive platform to allow groups to see work.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Suggestions for peer review considerations might include: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Authors provide information on what they like about their item, concerns, and/or any aspects they would like feedback to focus on.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Reviewers provide desired feedback plus any notes on what's strong about the item, what’s confusing or unclear, the appropriateness of item type, whether the item is engaging/culturally relevant/unbiased, alignment to the dimensions, and/or grade-level appropriateness of the item. They may also want to consider other ways the item could be presented to meet different students’ needs.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55</a:t>
            </a:fld>
            <a:endParaRPr lang="en-US"/>
          </a:p>
        </p:txBody>
      </p:sp>
    </p:spTree>
    <p:extLst>
      <p:ext uri="{BB962C8B-B14F-4D97-AF65-F5344CB8AC3E}">
        <p14:creationId xmlns:p14="http://schemas.microsoft.com/office/powerpoint/2010/main" val="1768955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seconds]</a:t>
            </a:r>
          </a:p>
          <a:p>
            <a:endParaRPr lang="en-US" dirty="0"/>
          </a:p>
          <a:p>
            <a:r>
              <a:rPr lang="en-US" sz="2400" kern="1200" dirty="0">
                <a:solidFill>
                  <a:schemeClr val="tx1"/>
                </a:solidFill>
                <a:effectLst/>
                <a:latin typeface="+mn-lt"/>
                <a:ea typeface="+mn-ea"/>
                <a:cs typeface="+mn-cs"/>
              </a:rPr>
              <a:t>Transition to using other/additional SEPs to write items aligned to the standards and classroom instruction. While Part B focuses on adding SEPs, additional DCIs and CCCs can also be incorporated into a lesson, unit, and/or assessment.</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56</a:t>
            </a:fld>
            <a:endParaRPr lang="en-US"/>
          </a:p>
        </p:txBody>
      </p:sp>
    </p:spTree>
    <p:extLst>
      <p:ext uri="{BB962C8B-B14F-4D97-AF65-F5344CB8AC3E}">
        <p14:creationId xmlns:p14="http://schemas.microsoft.com/office/powerpoint/2010/main" val="1382554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[10 minutes to allow for discussion]</a:t>
            </a:r>
          </a:p>
          <a:p>
            <a:endParaRPr lang="en-US" b="1" dirty="0"/>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brainstorm several SEPs that might be included in instruction centered on the phenomenon on the slide. </a:t>
            </a:r>
          </a:p>
          <a:p>
            <a:r>
              <a:rPr lang="en-US" sz="2400" kern="1200" dirty="0">
                <a:solidFill>
                  <a:schemeClr val="tx1"/>
                </a:solidFill>
                <a:effectLst/>
                <a:latin typeface="+mn-lt"/>
                <a:ea typeface="+mn-ea"/>
                <a:cs typeface="+mn-cs"/>
              </a:rPr>
              <a:t> </a:t>
            </a:r>
          </a:p>
          <a:p>
            <a:r>
              <a:rPr lang="en-US" sz="2400" i="1" kern="1200" dirty="0">
                <a:solidFill>
                  <a:schemeClr val="tx1"/>
                </a:solidFill>
                <a:effectLst/>
                <a:latin typeface="+mn-lt"/>
                <a:ea typeface="+mn-ea"/>
                <a:cs typeface="+mn-cs"/>
              </a:rPr>
              <a:t>Note: Replace the example PE and phenomenon on this slide with one from a different grade level and/or content area as needed to better meet the needs and expertise of the group.</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57</a:t>
            </a:fld>
            <a:endParaRPr lang="en-US"/>
          </a:p>
        </p:txBody>
      </p:sp>
    </p:spTree>
    <p:extLst>
      <p:ext uri="{BB962C8B-B14F-4D97-AF65-F5344CB8AC3E}">
        <p14:creationId xmlns:p14="http://schemas.microsoft.com/office/powerpoint/2010/main" val="302312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[10 minutes to allow for discussion]</a:t>
            </a:r>
          </a:p>
          <a:p>
            <a:endParaRPr lang="en-US" b="0" dirty="0"/>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In the full group, prompt participants to consider how they would incorporate these SEPs into instruction that will enable students to make sense of the phenomenon: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Asking Questions and Defining Problems (</a:t>
            </a:r>
            <a:r>
              <a:rPr lang="en-US" sz="2400" i="1" kern="1200" dirty="0">
                <a:solidFill>
                  <a:schemeClr val="tx1"/>
                </a:solidFill>
                <a:effectLst/>
                <a:latin typeface="+mn-lt"/>
                <a:ea typeface="+mn-ea"/>
                <a:cs typeface="+mn-cs"/>
              </a:rPr>
              <a:t>e.g., Start the lesson with the demonstration of blowing into the limewater with a straw; have students brainstorm questions to add to a driving question board or to use as a starting point for planning their own investigation.</a:t>
            </a:r>
            <a:r>
              <a:rPr lang="en-US" sz="2400" kern="1200" dirty="0">
                <a:solidFill>
                  <a:schemeClr val="tx1"/>
                </a:solidFill>
                <a:effectLst/>
                <a:latin typeface="+mn-lt"/>
                <a:ea typeface="+mn-ea"/>
                <a:cs typeface="+mn-cs"/>
              </a:rPr>
              <a:t>)</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Developing and Using Models (</a:t>
            </a:r>
            <a:r>
              <a:rPr lang="en-US" sz="2400" i="1" kern="1200" dirty="0">
                <a:solidFill>
                  <a:schemeClr val="tx1"/>
                </a:solidFill>
                <a:effectLst/>
                <a:latin typeface="+mn-lt"/>
                <a:ea typeface="+mn-ea"/>
                <a:cs typeface="+mn-cs"/>
              </a:rPr>
              <a:t>e.g., Students develop a model of the reaction and use their model to explain what’s happening at the particle level in the reaction.)</a:t>
            </a:r>
            <a:endParaRPr lang="en-US" sz="2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Planning and Carrying Out Investigations (</a:t>
            </a:r>
            <a:r>
              <a:rPr lang="en-US" sz="2400" i="1" kern="1200" dirty="0">
                <a:solidFill>
                  <a:schemeClr val="tx1"/>
                </a:solidFill>
                <a:effectLst/>
                <a:latin typeface="+mn-lt"/>
                <a:ea typeface="+mn-ea"/>
                <a:cs typeface="+mn-cs"/>
              </a:rPr>
              <a:t>e.g., Students plan their own investigation to test their question identifying relevant variables, the data to be collected, and the methods/tools they will use.)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Note: Replace the SEPs and examples on this slide if changes were made to slide 57.</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58</a:t>
            </a:fld>
            <a:endParaRPr lang="en-US"/>
          </a:p>
        </p:txBody>
      </p:sp>
    </p:spTree>
    <p:extLst>
      <p:ext uri="{BB962C8B-B14F-4D97-AF65-F5344CB8AC3E}">
        <p14:creationId xmlns:p14="http://schemas.microsoft.com/office/powerpoint/2010/main" val="1849987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sz="2400" dirty="0">
                <a:effectLst/>
                <a:latin typeface="Verdana" panose="020B0604030504040204" pitchFamily="34" charset="0"/>
                <a:ea typeface="Calibri" panose="020F0502020204030204" pitchFamily="34" charset="0"/>
                <a:cs typeface="Times New Roman" panose="02020603050405020304" pitchFamily="18" charset="0"/>
              </a:rPr>
              <a:t>[30 seconds]</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The following slides will explain how to use the templated SEP bullets to develop an item aligned to the DCI and CCC of a PE but with a different SEP.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59</a:t>
            </a:fld>
            <a:endParaRPr lang="en-US"/>
          </a:p>
        </p:txBody>
      </p:sp>
    </p:spTree>
    <p:extLst>
      <p:ext uri="{BB962C8B-B14F-4D97-AF65-F5344CB8AC3E}">
        <p14:creationId xmlns:p14="http://schemas.microsoft.com/office/powerpoint/2010/main" val="164185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 seconds]</a:t>
            </a:r>
          </a:p>
          <a:p>
            <a:pPr marL="0" indent="0">
              <a:buFont typeface="Arial" panose="020B0604020202020204" pitchFamily="34" charset="0"/>
              <a:buNone/>
            </a:pPr>
            <a:endParaRPr lang="en-US" dirty="0"/>
          </a:p>
          <a:p>
            <a:pPr marL="0" indent="0">
              <a:buFont typeface="Arial" panose="020B0604020202020204" pitchFamily="34" charset="0"/>
              <a:buNone/>
            </a:pPr>
            <a:r>
              <a:rPr lang="en-US" sz="2400" kern="1200" dirty="0">
                <a:solidFill>
                  <a:schemeClr val="tx1"/>
                </a:solidFill>
                <a:effectLst/>
                <a:latin typeface="+mn-lt"/>
                <a:ea typeface="+mn-ea"/>
                <a:cs typeface="+mn-cs"/>
              </a:rPr>
              <a:t>To access the </a:t>
            </a:r>
            <a:r>
              <a:rPr lang="en-US" sz="2400" i="1" kern="1200" dirty="0">
                <a:solidFill>
                  <a:schemeClr val="tx1"/>
                </a:solidFill>
                <a:effectLst/>
                <a:latin typeface="+mn-lt"/>
                <a:ea typeface="+mn-ea"/>
                <a:cs typeface="+mn-cs"/>
              </a:rPr>
              <a:t>Test Design and Item Specifications </a:t>
            </a:r>
            <a:r>
              <a:rPr lang="en-US" sz="2400" kern="1200" dirty="0">
                <a:solidFill>
                  <a:schemeClr val="tx1"/>
                </a:solidFill>
                <a:effectLst/>
                <a:latin typeface="+mn-lt"/>
                <a:ea typeface="+mn-ea"/>
                <a:cs typeface="+mn-cs"/>
              </a:rPr>
              <a:t>documents, see the WCAS Educator Resources webpage (</a:t>
            </a:r>
            <a:r>
              <a:rPr lang="en-US" sz="2400" u="sng" kern="1200" dirty="0">
                <a:solidFill>
                  <a:schemeClr val="tx1"/>
                </a:solidFill>
                <a:effectLst/>
                <a:latin typeface="+mn-lt"/>
                <a:ea typeface="+mn-ea"/>
                <a:cs typeface="+mn-cs"/>
                <a:hlinkClick r:id="rId3"/>
              </a:rPr>
              <a:t>https://k12.wa.us/student-success/testing/state-testing-overview/washington-comprehensive-assessment-science/wcas-educator-resources</a:t>
            </a:r>
            <a:r>
              <a:rPr lang="en-US" sz="24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6</a:t>
            </a:fld>
            <a:endParaRPr lang="en-US"/>
          </a:p>
        </p:txBody>
      </p:sp>
    </p:spTree>
    <p:extLst>
      <p:ext uri="{BB962C8B-B14F-4D97-AF65-F5344CB8AC3E}">
        <p14:creationId xmlns:p14="http://schemas.microsoft.com/office/powerpoint/2010/main" val="3170540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[10 minutes]</a:t>
            </a:r>
          </a:p>
          <a:p>
            <a:pPr marL="0" marR="0">
              <a:lnSpc>
                <a:spcPct val="107000"/>
              </a:lnSpc>
              <a:spcBef>
                <a:spcPts val="0"/>
              </a:spcBef>
              <a:spcAft>
                <a:spcPts val="0"/>
              </a:spcAft>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r>
              <a:rPr lang="en-US" sz="2400" kern="1200" dirty="0">
                <a:solidFill>
                  <a:schemeClr val="tx1"/>
                </a:solidFill>
                <a:effectLst/>
                <a:latin typeface="+mn-lt"/>
                <a:ea typeface="+mn-ea"/>
                <a:cs typeface="+mn-cs"/>
              </a:rPr>
              <a:t>The first bullet for each SEP is derived from the SEP language in the associated PE in the grade band.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sub-bullets are the same for every PE with that SEP at the grade band. Remember that the sub-bullets were derived, in part, from the progressions in  Appendix F—Science and Engineering Practices in the NGSS and in part from experience developing the WCAS. </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Discussion: </a:t>
            </a:r>
            <a:r>
              <a:rPr lang="en-US" sz="2400" kern="1200" dirty="0">
                <a:solidFill>
                  <a:schemeClr val="tx1"/>
                </a:solidFill>
                <a:effectLst/>
                <a:latin typeface="+mn-lt"/>
                <a:ea typeface="+mn-ea"/>
                <a:cs typeface="+mn-cs"/>
              </a:rPr>
              <a:t>Have participants refer to the module document, “WCAS Item Specifications SEP Bullets”, and examine the sub-bullets for 2-3 SEPs.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language in the first bullets for an SEP vary within a grade? Across grade bands?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How does the language in the sub-bullets vary across grade bands? </a:t>
            </a:r>
          </a:p>
          <a:p>
            <a:r>
              <a:rPr lang="en-US" sz="2400" kern="1200" dirty="0">
                <a:solidFill>
                  <a:schemeClr val="tx1"/>
                </a:solidFill>
                <a:effectLst/>
                <a:latin typeface="+mn-lt"/>
                <a:ea typeface="+mn-ea"/>
                <a:cs typeface="+mn-cs"/>
              </a:rPr>
              <a:t>[</a:t>
            </a:r>
            <a:r>
              <a:rPr lang="en-US" sz="2400" i="1" kern="1200" dirty="0">
                <a:solidFill>
                  <a:schemeClr val="tx1"/>
                </a:solidFill>
                <a:effectLst/>
                <a:latin typeface="+mn-lt"/>
                <a:ea typeface="+mn-ea"/>
                <a:cs typeface="+mn-cs"/>
              </a:rPr>
              <a:t>Pause to allow for individual think time to review the handout and note any realizations, surprises, or wonderings. Encourage small group conversation, and then sharing with the large group</a:t>
            </a:r>
            <a:r>
              <a:rPr lang="en-US" sz="2400" kern="1200" dirty="0">
                <a:solidFill>
                  <a:schemeClr val="tx1"/>
                </a:solidFill>
                <a:effectLst/>
                <a:latin typeface="+mn-lt"/>
                <a:ea typeface="+mn-ea"/>
                <a:cs typeface="+mn-cs"/>
              </a:rPr>
              <a:t>.]</a:t>
            </a:r>
            <a:r>
              <a:rPr lang="en-US" sz="1800" dirty="0">
                <a:effectLst/>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60</a:t>
            </a:fld>
            <a:endParaRPr lang="en-US"/>
          </a:p>
        </p:txBody>
      </p:sp>
    </p:spTree>
    <p:extLst>
      <p:ext uri="{BB962C8B-B14F-4D97-AF65-F5344CB8AC3E}">
        <p14:creationId xmlns:p14="http://schemas.microsoft.com/office/powerpoint/2010/main" val="3202042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[20-30 minutes to allow for writing and peer review]</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r>
              <a:rPr lang="en-US" sz="2400" kern="1200" dirty="0">
                <a:solidFill>
                  <a:schemeClr val="tx1"/>
                </a:solidFill>
                <a:effectLst/>
                <a:latin typeface="+mn-lt"/>
                <a:ea typeface="+mn-ea"/>
                <a:cs typeface="+mn-cs"/>
              </a:rPr>
              <a:t>Provide 20-30 minutes for small groups to draft their new item. Using their previous item idea will minimize the time needed for this task as they will have already discussed context and data. </a:t>
            </a:r>
          </a:p>
          <a:p>
            <a:r>
              <a:rPr lang="en-US" sz="2400" kern="1200" dirty="0">
                <a:solidFill>
                  <a:schemeClr val="tx1"/>
                </a:solidFill>
                <a:effectLst/>
                <a:latin typeface="+mn-lt"/>
                <a:ea typeface="+mn-ea"/>
                <a:cs typeface="+mn-cs"/>
              </a:rPr>
              <a:t>Challenge participants to use a different item type than used in their previous item.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person, groups could use chart paper to make a poster of their new item, then do a gallery walk with sticky note feedback.</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In person or for a virtual meeting, groups could trade items and peer review.</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For a virtual meeting, provide a google doc or other online interactive platform to allow groups to see work.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Suggestions for peer review considerations might include: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Authors provide information on what they like about their item, concerns, and/or any aspects they would like feedback to focus on.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Reviewers provide desired feedback plus any notes on what's strong about the item, what’s confusing or unclear, the appropriateness of item type, whether the item is engaging/culturally relevant/unbiased, alignment to the dimensions, and/or grade-level appropriateness of the item. They may also want to consider other ways the item could be presented to meet different students’ needs.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61</a:t>
            </a:fld>
            <a:endParaRPr lang="en-US"/>
          </a:p>
        </p:txBody>
      </p:sp>
    </p:spTree>
    <p:extLst>
      <p:ext uri="{BB962C8B-B14F-4D97-AF65-F5344CB8AC3E}">
        <p14:creationId xmlns:p14="http://schemas.microsoft.com/office/powerpoint/2010/main" val="4210898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seconds]</a:t>
            </a:r>
          </a:p>
          <a:p>
            <a:endParaRPr lang="en-US" dirty="0"/>
          </a:p>
          <a:p>
            <a:r>
              <a:rPr lang="en-US" sz="2400" kern="1200" dirty="0">
                <a:solidFill>
                  <a:schemeClr val="tx1"/>
                </a:solidFill>
                <a:effectLst/>
                <a:latin typeface="+mn-lt"/>
                <a:ea typeface="+mn-ea"/>
                <a:cs typeface="+mn-cs"/>
              </a:rPr>
              <a:t>Transition to closing thoughts and reflections to bring the learning module to an end.</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62</a:t>
            </a:fld>
            <a:endParaRPr lang="en-US"/>
          </a:p>
        </p:txBody>
      </p:sp>
    </p:spTree>
    <p:extLst>
      <p:ext uri="{BB962C8B-B14F-4D97-AF65-F5344CB8AC3E}">
        <p14:creationId xmlns:p14="http://schemas.microsoft.com/office/powerpoint/2010/main" val="1439704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[15 minutes]</a:t>
            </a:r>
          </a:p>
          <a:p>
            <a:endParaRPr lang="en-US" b="0" dirty="0"/>
          </a:p>
          <a:p>
            <a:r>
              <a:rPr lang="en-US" sz="2400" kern="1200" dirty="0">
                <a:solidFill>
                  <a:schemeClr val="tx1"/>
                </a:solidFill>
                <a:effectLst/>
                <a:latin typeface="+mn-lt"/>
                <a:ea typeface="+mn-ea"/>
                <a:cs typeface="+mn-cs"/>
              </a:rPr>
              <a:t>Provide participants time to reflect individually and then share out with the large group. </a:t>
            </a:r>
            <a:endParaRPr lang="en-US" b="0" dirty="0"/>
          </a:p>
        </p:txBody>
      </p:sp>
      <p:sp>
        <p:nvSpPr>
          <p:cNvPr id="4" name="Slide Number Placeholder 3"/>
          <p:cNvSpPr>
            <a:spLocks noGrp="1"/>
          </p:cNvSpPr>
          <p:nvPr>
            <p:ph type="sldNum" sz="quarter" idx="5"/>
          </p:nvPr>
        </p:nvSpPr>
        <p:spPr/>
        <p:txBody>
          <a:bodyPr/>
          <a:lstStyle/>
          <a:p>
            <a:fld id="{5F085DC6-3276-7043-866B-AAE2820669F7}" type="slidenum">
              <a:rPr lang="en-US" smtClean="0"/>
              <a:t>63</a:t>
            </a:fld>
            <a:endParaRPr lang="en-US"/>
          </a:p>
        </p:txBody>
      </p:sp>
    </p:spTree>
    <p:extLst>
      <p:ext uri="{BB962C8B-B14F-4D97-AF65-F5344CB8AC3E}">
        <p14:creationId xmlns:p14="http://schemas.microsoft.com/office/powerpoint/2010/main" val="2708271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minute] </a:t>
            </a:r>
          </a:p>
          <a:p>
            <a:endParaRPr lang="en-US" dirty="0"/>
          </a:p>
          <a:p>
            <a:r>
              <a:rPr lang="en-US" sz="2400" kern="1200" dirty="0">
                <a:solidFill>
                  <a:schemeClr val="tx1"/>
                </a:solidFill>
                <a:effectLst/>
                <a:latin typeface="+mn-lt"/>
                <a:ea typeface="+mn-ea"/>
                <a:cs typeface="+mn-cs"/>
              </a:rPr>
              <a:t>Facilitator: Please add your contact information to this slide.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64</a:t>
            </a:fld>
            <a:endParaRPr lang="en-US"/>
          </a:p>
        </p:txBody>
      </p:sp>
    </p:spTree>
    <p:extLst>
      <p:ext uri="{BB962C8B-B14F-4D97-AF65-F5344CB8AC3E}">
        <p14:creationId xmlns:p14="http://schemas.microsoft.com/office/powerpoint/2010/main" val="51987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 seconds]</a:t>
            </a:r>
          </a:p>
          <a:p>
            <a:pPr marL="0" indent="0">
              <a:buFont typeface="Arial" panose="020B0604020202020204" pitchFamily="34" charset="0"/>
              <a:buNone/>
            </a:pPr>
            <a:endParaRPr lang="en-US" dirty="0"/>
          </a:p>
          <a:p>
            <a:r>
              <a:rPr lang="en-US" sz="2400" kern="1200" dirty="0">
                <a:solidFill>
                  <a:schemeClr val="tx1"/>
                </a:solidFill>
                <a:effectLst/>
                <a:latin typeface="+mn-lt"/>
                <a:ea typeface="+mn-ea"/>
                <a:cs typeface="+mn-cs"/>
              </a:rPr>
              <a:t>Additional resources found on this page include: </a:t>
            </a:r>
          </a:p>
          <a:p>
            <a:pPr marL="342900" lvl="0" indent="-342900">
              <a:buFont typeface="Arial" panose="020B0604020202020204" pitchFamily="34" charset="0"/>
              <a:buChar char="•"/>
            </a:pPr>
            <a:r>
              <a:rPr lang="en-US" sz="2400" kern="1200" dirty="0">
                <a:solidFill>
                  <a:schemeClr val="tx1"/>
                </a:solidFill>
                <a:effectLst/>
                <a:latin typeface="+mn-lt"/>
                <a:ea typeface="+mn-ea"/>
                <a:cs typeface="+mn-cs"/>
              </a:rPr>
              <a:t>Training Tests</a:t>
            </a:r>
          </a:p>
        </p:txBody>
      </p:sp>
      <p:sp>
        <p:nvSpPr>
          <p:cNvPr id="4" name="Slide Number Placeholder 3"/>
          <p:cNvSpPr>
            <a:spLocks noGrp="1"/>
          </p:cNvSpPr>
          <p:nvPr>
            <p:ph type="sldNum" sz="quarter" idx="5"/>
          </p:nvPr>
        </p:nvSpPr>
        <p:spPr/>
        <p:txBody>
          <a:bodyPr/>
          <a:lstStyle/>
          <a:p>
            <a:fld id="{5F085DC6-3276-7043-866B-AAE2820669F7}" type="slidenum">
              <a:rPr lang="en-US" smtClean="0"/>
              <a:t>7</a:t>
            </a:fld>
            <a:endParaRPr lang="en-US"/>
          </a:p>
        </p:txBody>
      </p:sp>
    </p:spTree>
    <p:extLst>
      <p:ext uri="{BB962C8B-B14F-4D97-AF65-F5344CB8AC3E}">
        <p14:creationId xmlns:p14="http://schemas.microsoft.com/office/powerpoint/2010/main" val="380229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 seconds]</a:t>
            </a:r>
          </a:p>
          <a:p>
            <a:pPr marL="0" indent="0">
              <a:buFont typeface="Arial" panose="020B0604020202020204" pitchFamily="34" charset="0"/>
              <a:buNone/>
            </a:pPr>
            <a:endParaRPr lang="en-US" dirty="0"/>
          </a:p>
          <a:p>
            <a:pPr marL="342900" indent="-342900">
              <a:buFont typeface="Arial" panose="020B0604020202020204" pitchFamily="34" charset="0"/>
              <a:buChar char="•"/>
            </a:pPr>
            <a:r>
              <a:rPr lang="en-US" sz="2400" kern="1200" dirty="0">
                <a:solidFill>
                  <a:schemeClr val="tx1"/>
                </a:solidFill>
                <a:effectLst/>
                <a:latin typeface="+mn-lt"/>
                <a:ea typeface="+mn-ea"/>
                <a:cs typeface="+mn-cs"/>
              </a:rPr>
              <a:t>Training Test Lesson Plans </a:t>
            </a: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8</a:t>
            </a:fld>
            <a:endParaRPr lang="en-US"/>
          </a:p>
        </p:txBody>
      </p:sp>
    </p:spTree>
    <p:extLst>
      <p:ext uri="{BB962C8B-B14F-4D97-AF65-F5344CB8AC3E}">
        <p14:creationId xmlns:p14="http://schemas.microsoft.com/office/powerpoint/2010/main" val="187654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[15 seconds]</a:t>
            </a:r>
          </a:p>
          <a:p>
            <a:pPr marL="0" indent="0">
              <a:buFont typeface="Arial" panose="020B0604020202020204" pitchFamily="34" charset="0"/>
              <a:buNone/>
            </a:pPr>
            <a:endParaRPr lang="en-US" dirty="0"/>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WCAS Training Tests Webinar</a:t>
            </a:r>
          </a:p>
        </p:txBody>
      </p:sp>
      <p:sp>
        <p:nvSpPr>
          <p:cNvPr id="4" name="Slide Number Placeholder 3"/>
          <p:cNvSpPr>
            <a:spLocks noGrp="1"/>
          </p:cNvSpPr>
          <p:nvPr>
            <p:ph type="sldNum" sz="quarter" idx="5"/>
          </p:nvPr>
        </p:nvSpPr>
        <p:spPr/>
        <p:txBody>
          <a:bodyPr/>
          <a:lstStyle/>
          <a:p>
            <a:fld id="{5F085DC6-3276-7043-866B-AAE2820669F7}" type="slidenum">
              <a:rPr lang="en-US" smtClean="0"/>
              <a:t>9</a:t>
            </a:fld>
            <a:endParaRPr lang="en-US"/>
          </a:p>
        </p:txBody>
      </p:sp>
    </p:spTree>
    <p:extLst>
      <p:ext uri="{BB962C8B-B14F-4D97-AF65-F5344CB8AC3E}">
        <p14:creationId xmlns:p14="http://schemas.microsoft.com/office/powerpoint/2010/main" val="281094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email@wested.org"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Section Intro Slide - V2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tretch>
            <a:fillRect/>
          </a:stretch>
        </p:blipFill>
        <p:spPr>
          <a:xfrm>
            <a:off x="1589" y="0"/>
            <a:ext cx="24384000" cy="13716000"/>
          </a:xfrm>
          <a:prstGeom prst="rect">
            <a:avLst/>
          </a:prstGeom>
        </p:spPr>
      </p:pic>
      <p:sp>
        <p:nvSpPr>
          <p:cNvPr id="8" name="Rectangle 7">
            <a:extLst>
              <a:ext uri="{FF2B5EF4-FFF2-40B4-BE49-F238E27FC236}">
                <a16:creationId xmlns:a16="http://schemas.microsoft.com/office/drawing/2014/main" id="{B725C252-3143-A14D-99A4-A007944D06F1}"/>
              </a:ext>
            </a:extLst>
          </p:cNvPr>
          <p:cNvSpPr/>
          <p:nvPr userDrawn="1"/>
        </p:nvSpPr>
        <p:spPr>
          <a:xfrm>
            <a:off x="1" y="0"/>
            <a:ext cx="24384000" cy="13716000"/>
          </a:xfrm>
          <a:prstGeom prst="rect">
            <a:avLst/>
          </a:prstGeom>
          <a:solidFill>
            <a:schemeClr val="bg1">
              <a:alpha val="80000"/>
            </a:schemeClr>
          </a:solidFill>
          <a:ln w="3175"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CB59CB4D-5A7E-4447-9D70-4FB8219DDEBC}"/>
              </a:ext>
            </a:extLst>
          </p:cNvPr>
          <p:cNvSpPr/>
          <p:nvPr userDrawn="1"/>
        </p:nvSpPr>
        <p:spPr>
          <a:xfrm>
            <a:off x="-191383" y="-212651"/>
            <a:ext cx="24749557" cy="14141302"/>
          </a:xfrm>
          <a:prstGeom prst="rect">
            <a:avLst/>
          </a:prstGeom>
          <a:noFill/>
          <a:ln w="3175"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1645921" y="4865214"/>
            <a:ext cx="21341671" cy="2885127"/>
          </a:xfrm>
          <a:prstGeom prst="rect">
            <a:avLst/>
          </a:prstGeom>
        </p:spPr>
        <p:txBody>
          <a:bodyPr anchor="t">
            <a:normAutofit/>
          </a:bodyPr>
          <a:lstStyle>
            <a:lvl1pPr algn="l">
              <a:defRPr sz="10000" b="1">
                <a:solidFill>
                  <a:schemeClr val="tx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3" name="Subtitle 2"/>
          <p:cNvSpPr>
            <a:spLocks noGrp="1"/>
          </p:cNvSpPr>
          <p:nvPr userDrawn="1">
            <p:ph type="subTitle" idx="1"/>
          </p:nvPr>
        </p:nvSpPr>
        <p:spPr>
          <a:xfrm>
            <a:off x="1645922" y="8390163"/>
            <a:ext cx="21277862" cy="3143079"/>
          </a:xfrm>
          <a:prstGeom prst="rect">
            <a:avLst/>
          </a:prstGeom>
        </p:spPr>
        <p:txBody>
          <a:bodyPr>
            <a:noAutofit/>
          </a:bodyPr>
          <a:lstStyle>
            <a:lvl1pPr marL="0" indent="0" algn="l">
              <a:lnSpc>
                <a:spcPct val="102000"/>
              </a:lnSpc>
              <a:buNone/>
              <a:defRPr sz="4200" b="1" baseline="0">
                <a:solidFill>
                  <a:schemeClr val="accent2">
                    <a:lumMod val="75000"/>
                  </a:schemeClr>
                </a:solidFill>
              </a:defRPr>
            </a:lvl1pPr>
            <a:lvl2pPr marL="0" indent="0" algn="l">
              <a:lnSpc>
                <a:spcPct val="110000"/>
              </a:lnSpc>
              <a:spcBef>
                <a:spcPts val="0"/>
              </a:spcBef>
              <a:spcAft>
                <a:spcPts val="600"/>
              </a:spcAft>
              <a:buNone/>
              <a:defRPr sz="2800">
                <a:solidFill>
                  <a:srgbClr val="51AF46"/>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cxnSp>
        <p:nvCxnSpPr>
          <p:cNvPr id="9" name="Straight Connector 8">
            <a:extLst>
              <a:ext uri="{FF2B5EF4-FFF2-40B4-BE49-F238E27FC236}">
                <a16:creationId xmlns:a16="http://schemas.microsoft.com/office/drawing/2014/main" id="{86C7859B-6ED4-CA41-B83B-AD41DC75AFFD}"/>
              </a:ext>
            </a:extLst>
          </p:cNvPr>
          <p:cNvCxnSpPr/>
          <p:nvPr userDrawn="1"/>
        </p:nvCxnSpPr>
        <p:spPr>
          <a:xfrm>
            <a:off x="1763705" y="3983814"/>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EE8E4E-D508-6B45-A37A-FECAB66A760A}"/>
              </a:ext>
            </a:extLst>
          </p:cNvPr>
          <p:cNvPicPr>
            <a:picLocks noChangeAspect="1"/>
          </p:cNvPicPr>
          <p:nvPr userDrawn="1"/>
        </p:nvPicPr>
        <p:blipFill>
          <a:blip r:embed="rId3"/>
          <a:stretch>
            <a:fillRect/>
          </a:stretch>
        </p:blipFill>
        <p:spPr>
          <a:xfrm>
            <a:off x="1584518" y="2226254"/>
            <a:ext cx="4349369" cy="970003"/>
          </a:xfrm>
          <a:prstGeom prst="rect">
            <a:avLst/>
          </a:prstGeom>
        </p:spPr>
      </p:pic>
      <p:pic>
        <p:nvPicPr>
          <p:cNvPr id="10" name="Picture 9">
            <a:extLst>
              <a:ext uri="{FF2B5EF4-FFF2-40B4-BE49-F238E27FC236}">
                <a16:creationId xmlns:a16="http://schemas.microsoft.com/office/drawing/2014/main" id="{070865B4-9242-4A4C-9185-5B58B233CF1F}"/>
              </a:ext>
            </a:extLst>
          </p:cNvPr>
          <p:cNvPicPr>
            <a:picLocks noChangeAspect="1"/>
          </p:cNvPicPr>
          <p:nvPr userDrawn="1"/>
        </p:nvPicPr>
        <p:blipFill>
          <a:blip r:embed="rId4"/>
          <a:stretch>
            <a:fillRect/>
          </a:stretch>
        </p:blipFill>
        <p:spPr>
          <a:xfrm>
            <a:off x="1012684" y="880259"/>
            <a:ext cx="5493032" cy="920797"/>
          </a:xfrm>
          <a:prstGeom prst="rect">
            <a:avLst/>
          </a:prstGeom>
        </p:spPr>
      </p:pic>
    </p:spTree>
    <p:extLst>
      <p:ext uri="{BB962C8B-B14F-4D97-AF65-F5344CB8AC3E}">
        <p14:creationId xmlns:p14="http://schemas.microsoft.com/office/powerpoint/2010/main" val="37121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Intro Slide - V2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1589" y="0"/>
            <a:ext cx="24384000" cy="13716000"/>
          </a:xfrm>
          <a:prstGeom prst="rect">
            <a:avLst/>
          </a:prstGeom>
        </p:spPr>
      </p:pic>
      <p:sp>
        <p:nvSpPr>
          <p:cNvPr id="19" name="Rectangle 18">
            <a:extLst>
              <a:ext uri="{FF2B5EF4-FFF2-40B4-BE49-F238E27FC236}">
                <a16:creationId xmlns:a16="http://schemas.microsoft.com/office/drawing/2014/main" id="{988B2057-D2DF-964C-B606-C55E1D8B4286}"/>
              </a:ext>
            </a:extLst>
          </p:cNvPr>
          <p:cNvSpPr/>
          <p:nvPr userDrawn="1"/>
        </p:nvSpPr>
        <p:spPr>
          <a:xfrm>
            <a:off x="2" y="6858001"/>
            <a:ext cx="24387176" cy="6858000"/>
          </a:xfrm>
          <a:prstGeom prst="rect">
            <a:avLst/>
          </a:prstGeom>
          <a:solidFill>
            <a:srgbClr val="002156">
              <a:alpha val="83922"/>
            </a:srgbClr>
          </a:solidFill>
          <a:ln w="190500"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3" name="Picture 22">
            <a:extLst>
              <a:ext uri="{FF2B5EF4-FFF2-40B4-BE49-F238E27FC236}">
                <a16:creationId xmlns:a16="http://schemas.microsoft.com/office/drawing/2014/main" id="{84507E94-B4D7-8945-933A-776AD662837C}"/>
              </a:ext>
            </a:extLst>
          </p:cNvPr>
          <p:cNvPicPr>
            <a:picLocks noChangeAspect="1"/>
          </p:cNvPicPr>
          <p:nvPr userDrawn="1"/>
        </p:nvPicPr>
        <p:blipFill>
          <a:blip r:embed="rId3"/>
          <a:srcRect/>
          <a:stretch/>
        </p:blipFill>
        <p:spPr>
          <a:xfrm>
            <a:off x="1978205" y="2083888"/>
            <a:ext cx="3833743" cy="865684"/>
          </a:xfrm>
          <a:prstGeom prst="rect">
            <a:avLst/>
          </a:prstGeom>
          <a:effectLst>
            <a:outerShdw blurRad="101600" dist="101600" dir="2700000" algn="tl" rotWithShape="0">
              <a:prstClr val="black">
                <a:alpha val="20000"/>
              </a:prstClr>
            </a:outerShdw>
          </a:effectLst>
        </p:spPr>
      </p:pic>
      <p:cxnSp>
        <p:nvCxnSpPr>
          <p:cNvPr id="10" name="Straight Connector 9">
            <a:extLst>
              <a:ext uri="{FF2B5EF4-FFF2-40B4-BE49-F238E27FC236}">
                <a16:creationId xmlns:a16="http://schemas.microsoft.com/office/drawing/2014/main" id="{E0C861B8-BB52-4A49-A9F4-4FDEB69D77F6}"/>
              </a:ext>
            </a:extLst>
          </p:cNvPr>
          <p:cNvCxnSpPr/>
          <p:nvPr userDrawn="1"/>
        </p:nvCxnSpPr>
        <p:spPr>
          <a:xfrm>
            <a:off x="22679621"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sp>
        <p:nvSpPr>
          <p:cNvPr id="12" name="Title 1">
            <a:extLst>
              <a:ext uri="{FF2B5EF4-FFF2-40B4-BE49-F238E27FC236}">
                <a16:creationId xmlns:a16="http://schemas.microsoft.com/office/drawing/2014/main" id="{3E0F194A-F74D-E64A-8194-CFBFB724188D}"/>
              </a:ext>
            </a:extLst>
          </p:cNvPr>
          <p:cNvSpPr>
            <a:spLocks noGrp="1"/>
          </p:cNvSpPr>
          <p:nvPr>
            <p:ph type="title" hasCustomPrompt="1"/>
          </p:nvPr>
        </p:nvSpPr>
        <p:spPr>
          <a:xfrm>
            <a:off x="1766663" y="7988061"/>
            <a:ext cx="20731831" cy="1030956"/>
          </a:xfrm>
          <a:prstGeom prst="rect">
            <a:avLst/>
          </a:prstGeom>
        </p:spPr>
        <p:txBody>
          <a:bodyPr anchor="b" anchorCtr="0">
            <a:noAutofit/>
          </a:bodyPr>
          <a:lstStyle>
            <a:lvl1pPr algn="l">
              <a:defRPr sz="5000">
                <a:solidFill>
                  <a:schemeClr val="bg1"/>
                </a:solidFill>
              </a:defRPr>
            </a:lvl1pPr>
          </a:lstStyle>
          <a:p>
            <a:r>
              <a:rPr lang="en-US" dirty="0"/>
              <a:t>Section Slide</a:t>
            </a:r>
          </a:p>
        </p:txBody>
      </p:sp>
      <p:sp>
        <p:nvSpPr>
          <p:cNvPr id="13" name="Content Placeholder 13">
            <a:extLst>
              <a:ext uri="{FF2B5EF4-FFF2-40B4-BE49-F238E27FC236}">
                <a16:creationId xmlns:a16="http://schemas.microsoft.com/office/drawing/2014/main" id="{251B3CC7-BCEE-E94A-8062-1784247C2EBD}"/>
              </a:ext>
            </a:extLst>
          </p:cNvPr>
          <p:cNvSpPr>
            <a:spLocks noGrp="1"/>
          </p:cNvSpPr>
          <p:nvPr>
            <p:ph sz="quarter" idx="13" hasCustomPrompt="1"/>
          </p:nvPr>
        </p:nvSpPr>
        <p:spPr>
          <a:xfrm>
            <a:off x="1766663" y="9357665"/>
            <a:ext cx="20731831" cy="2803141"/>
          </a:xfrm>
          <a:prstGeom prst="rect">
            <a:avLst/>
          </a:prstGeom>
        </p:spPr>
        <p:txBody>
          <a:bodyPr>
            <a:normAutofit/>
          </a:bodyPr>
          <a:lstStyle>
            <a:lvl1pPr algn="l">
              <a:lnSpc>
                <a:spcPct val="112000"/>
              </a:lnSpc>
              <a:spcBef>
                <a:spcPts val="2600"/>
              </a:spcBef>
              <a:spcAft>
                <a:spcPts val="400"/>
              </a:spcAft>
              <a:defRPr sz="4000" b="0">
                <a:solidFill>
                  <a:schemeClr val="bg1"/>
                </a:solidFill>
              </a:defRPr>
            </a:lvl1pPr>
            <a:lvl2pPr marL="0" indent="0" algn="ctr">
              <a:buNone/>
              <a:defRPr/>
            </a:lvl2pPr>
            <a:lvl3pPr algn="ctr">
              <a:defRPr/>
            </a:lvl3pPr>
            <a:lvl4pPr algn="ctr">
              <a:defRPr/>
            </a:lvl4pPr>
            <a:lvl5pPr algn="ctr">
              <a:defRPr/>
            </a:lvl5pPr>
          </a:lstStyle>
          <a:p>
            <a:pPr lvl="0"/>
            <a:r>
              <a:rPr lang="en-US" dirty="0"/>
              <a:t>Additional lead-in information for the section could be placed here.</a:t>
            </a:r>
          </a:p>
        </p:txBody>
      </p:sp>
      <p:cxnSp>
        <p:nvCxnSpPr>
          <p:cNvPr id="16" name="Straight Connector 15">
            <a:extLst>
              <a:ext uri="{FF2B5EF4-FFF2-40B4-BE49-F238E27FC236}">
                <a16:creationId xmlns:a16="http://schemas.microsoft.com/office/drawing/2014/main" id="{14759974-A814-0F43-99E3-03B97A7B4D8D}"/>
              </a:ext>
            </a:extLst>
          </p:cNvPr>
          <p:cNvCxnSpPr>
            <a:cxnSpLocks/>
          </p:cNvCxnSpPr>
          <p:nvPr userDrawn="1"/>
        </p:nvCxnSpPr>
        <p:spPr>
          <a:xfrm>
            <a:off x="1766664" y="7614377"/>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C8C9A18F-194B-D846-A197-8E12A2527A38}"/>
              </a:ext>
            </a:extLst>
          </p:cNvPr>
          <p:cNvSpPr>
            <a:spLocks noGrp="1"/>
          </p:cNvSpPr>
          <p:nvPr>
            <p:ph type="sldNum" sz="quarter" idx="4"/>
          </p:nvPr>
        </p:nvSpPr>
        <p:spPr>
          <a:xfrm>
            <a:off x="22679621" y="12309408"/>
            <a:ext cx="791250" cy="730250"/>
          </a:xfrm>
          <a:prstGeom prst="rect">
            <a:avLst/>
          </a:prstGeom>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pic>
        <p:nvPicPr>
          <p:cNvPr id="14" name="Picture 13">
            <a:extLst>
              <a:ext uri="{FF2B5EF4-FFF2-40B4-BE49-F238E27FC236}">
                <a16:creationId xmlns:a16="http://schemas.microsoft.com/office/drawing/2014/main" id="{CC2CAF39-A270-8246-A2F8-8538BA8C7955}"/>
              </a:ext>
            </a:extLst>
          </p:cNvPr>
          <p:cNvPicPr>
            <a:picLocks noChangeAspect="1"/>
          </p:cNvPicPr>
          <p:nvPr userDrawn="1"/>
        </p:nvPicPr>
        <p:blipFill>
          <a:blip r:embed="rId4"/>
          <a:stretch>
            <a:fillRect/>
          </a:stretch>
        </p:blipFill>
        <p:spPr>
          <a:xfrm>
            <a:off x="1148558" y="902013"/>
            <a:ext cx="5493032" cy="920797"/>
          </a:xfrm>
          <a:prstGeom prst="rect">
            <a:avLst/>
          </a:prstGeom>
        </p:spPr>
      </p:pic>
    </p:spTree>
    <p:extLst>
      <p:ext uri="{BB962C8B-B14F-4D97-AF65-F5344CB8AC3E}">
        <p14:creationId xmlns:p14="http://schemas.microsoft.com/office/powerpoint/2010/main" val="317613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 V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4538" y="2794333"/>
            <a:ext cx="20250814" cy="2271594"/>
          </a:xfrm>
          <a:prstGeom prst="rect">
            <a:avLst/>
          </a:prstGeom>
        </p:spPr>
        <p:txBody>
          <a:bodyPr anchor="t">
            <a:normAutofit/>
          </a:bodyPr>
          <a:lstStyle>
            <a:lvl1pPr algn="l">
              <a:defRPr sz="15000" b="1">
                <a:solidFill>
                  <a:srgbClr val="002156"/>
                </a:solidFill>
                <a:latin typeface="Arial" panose="020B0604020202020204" pitchFamily="34" charset="0"/>
                <a:cs typeface="Arial" panose="020B0604020202020204" pitchFamily="34" charset="0"/>
              </a:defRPr>
            </a:lvl1pPr>
          </a:lstStyle>
          <a:p>
            <a:r>
              <a:rPr lang="en-US" dirty="0"/>
              <a:t>Thank you</a:t>
            </a:r>
          </a:p>
        </p:txBody>
      </p:sp>
      <p:sp>
        <p:nvSpPr>
          <p:cNvPr id="3" name="Subtitle 2"/>
          <p:cNvSpPr>
            <a:spLocks noGrp="1"/>
          </p:cNvSpPr>
          <p:nvPr>
            <p:ph type="subTitle" idx="1" hasCustomPrompt="1"/>
          </p:nvPr>
        </p:nvSpPr>
        <p:spPr>
          <a:xfrm>
            <a:off x="1794540" y="5886847"/>
            <a:ext cx="20250814" cy="822195"/>
          </a:xfrm>
          <a:prstGeom prst="rect">
            <a:avLst/>
          </a:prstGeom>
        </p:spPr>
        <p:txBody>
          <a:bodyPr>
            <a:normAutofit/>
          </a:bodyPr>
          <a:lstStyle>
            <a:lvl1pPr marL="0" indent="0" algn="l">
              <a:buNone/>
              <a:defRPr sz="3800" b="1" baseline="0">
                <a:solidFill>
                  <a:schemeClr val="accent2">
                    <a:lumMod val="75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For more information, please contact:</a:t>
            </a:r>
          </a:p>
        </p:txBody>
      </p:sp>
      <p:pic>
        <p:nvPicPr>
          <p:cNvPr id="11" name="Picture 10">
            <a:extLst>
              <a:ext uri="{FF2B5EF4-FFF2-40B4-BE49-F238E27FC236}">
                <a16:creationId xmlns:a16="http://schemas.microsoft.com/office/drawing/2014/main" id="{26C939D5-0B99-0746-8781-DD0E57E609C5}"/>
              </a:ext>
            </a:extLst>
          </p:cNvPr>
          <p:cNvPicPr>
            <a:picLocks noChangeAspect="1"/>
          </p:cNvPicPr>
          <p:nvPr userDrawn="1"/>
        </p:nvPicPr>
        <p:blipFill>
          <a:blip r:embed="rId2"/>
          <a:stretch>
            <a:fillRect/>
          </a:stretch>
        </p:blipFill>
        <p:spPr>
          <a:xfrm>
            <a:off x="19069806" y="824460"/>
            <a:ext cx="4163321" cy="928510"/>
          </a:xfrm>
          <a:prstGeom prst="rect">
            <a:avLst/>
          </a:prstGeom>
        </p:spPr>
      </p:pic>
      <p:cxnSp>
        <p:nvCxnSpPr>
          <p:cNvPr id="15" name="Straight Connector 14">
            <a:extLst>
              <a:ext uri="{FF2B5EF4-FFF2-40B4-BE49-F238E27FC236}">
                <a16:creationId xmlns:a16="http://schemas.microsoft.com/office/drawing/2014/main" id="{2793E10E-EB55-BA43-A700-AC20DE99BD5E}"/>
              </a:ext>
            </a:extLst>
          </p:cNvPr>
          <p:cNvCxnSpPr/>
          <p:nvPr userDrawn="1"/>
        </p:nvCxnSpPr>
        <p:spPr>
          <a:xfrm>
            <a:off x="22679621" y="13041099"/>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A983D58-16F6-CE4F-950D-B4C97DFE6EBA}"/>
              </a:ext>
            </a:extLst>
          </p:cNvPr>
          <p:cNvCxnSpPr>
            <a:cxnSpLocks/>
          </p:cNvCxnSpPr>
          <p:nvPr userDrawn="1"/>
        </p:nvCxnSpPr>
        <p:spPr>
          <a:xfrm>
            <a:off x="1794541" y="9917005"/>
            <a:ext cx="20250812" cy="0"/>
          </a:xfrm>
          <a:prstGeom prst="line">
            <a:avLst/>
          </a:prstGeom>
          <a:ln w="25400">
            <a:solidFill>
              <a:srgbClr val="ABC1D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9CDF67-D39F-1B4E-A1F6-96AE03ED7F37}"/>
              </a:ext>
            </a:extLst>
          </p:cNvPr>
          <p:cNvCxnSpPr>
            <a:cxnSpLocks/>
          </p:cNvCxnSpPr>
          <p:nvPr userDrawn="1"/>
        </p:nvCxnSpPr>
        <p:spPr>
          <a:xfrm>
            <a:off x="1794541" y="2352412"/>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32796A5-2084-4F47-8798-CFF10E44C7F1}"/>
              </a:ext>
            </a:extLst>
          </p:cNvPr>
          <p:cNvSpPr>
            <a:spLocks noGrp="1"/>
          </p:cNvSpPr>
          <p:nvPr>
            <p:ph type="body" sz="quarter" idx="10" hasCustomPrompt="1"/>
          </p:nvPr>
        </p:nvSpPr>
        <p:spPr>
          <a:xfrm>
            <a:off x="1793877" y="7035804"/>
            <a:ext cx="6291263" cy="2589213"/>
          </a:xfrm>
          <a:prstGeom prst="rect">
            <a:avLst/>
          </a:prstGeom>
        </p:spPr>
        <p:txBody>
          <a:bodyPr/>
          <a:lstStyle/>
          <a:p>
            <a:pPr>
              <a:lnSpc>
                <a:spcPct val="130000"/>
              </a:lnSpc>
            </a:pPr>
            <a:r>
              <a:rPr lang="en-US" b="1" baseline="0" dirty="0" err="1">
                <a:solidFill>
                  <a:schemeClr val="accent4">
                    <a:lumMod val="50000"/>
                  </a:schemeClr>
                </a:solidFill>
              </a:rPr>
              <a:t>Firstname</a:t>
            </a:r>
            <a:r>
              <a:rPr lang="en-US" b="1" baseline="0" dirty="0">
                <a:solidFill>
                  <a:schemeClr val="accent4">
                    <a:lumMod val="50000"/>
                  </a:schemeClr>
                </a:solidFill>
              </a:rPr>
              <a:t> </a:t>
            </a:r>
            <a:r>
              <a:rPr lang="en-US" b="1" baseline="0" dirty="0" err="1">
                <a:solidFill>
                  <a:schemeClr val="accent4">
                    <a:lumMod val="50000"/>
                  </a:schemeClr>
                </a:solidFill>
              </a:rPr>
              <a:t>Lastname</a:t>
            </a:r>
            <a:br>
              <a:rPr lang="en-US" b="0" baseline="0" dirty="0">
                <a:solidFill>
                  <a:schemeClr val="accent4">
                    <a:lumMod val="50000"/>
                  </a:schemeClr>
                </a:solidFill>
              </a:rPr>
            </a:br>
            <a:r>
              <a:rPr lang="en-US" b="0" baseline="0" dirty="0">
                <a:solidFill>
                  <a:schemeClr val="accent4">
                    <a:lumMod val="50000"/>
                  </a:schemeClr>
                </a:solidFill>
                <a:hlinkClick r:id="rId3">
                  <a:extLst>
                    <a:ext uri="{A12FA001-AC4F-418D-AE19-62706E023703}">
                      <ahyp:hlinkClr xmlns:ahyp="http://schemas.microsoft.com/office/drawing/2018/hyperlinkcolor" val="tx"/>
                    </a:ext>
                  </a:extLst>
                </a:hlinkClick>
              </a:rPr>
              <a:t>email@</a:t>
            </a:r>
            <a:br>
              <a:rPr lang="en-US" b="0" baseline="0" dirty="0">
                <a:solidFill>
                  <a:schemeClr val="accent4">
                    <a:lumMod val="50000"/>
                  </a:schemeClr>
                </a:solidFill>
              </a:rPr>
            </a:br>
            <a:r>
              <a:rPr lang="en-US" b="0" baseline="0" dirty="0">
                <a:solidFill>
                  <a:schemeClr val="accent4">
                    <a:lumMod val="50000"/>
                  </a:schemeClr>
                </a:solidFill>
              </a:rPr>
              <a:t>555.818.5200</a:t>
            </a:r>
          </a:p>
        </p:txBody>
      </p:sp>
      <p:sp>
        <p:nvSpPr>
          <p:cNvPr id="12" name="Text Placeholder 4">
            <a:extLst>
              <a:ext uri="{FF2B5EF4-FFF2-40B4-BE49-F238E27FC236}">
                <a16:creationId xmlns:a16="http://schemas.microsoft.com/office/drawing/2014/main" id="{1F923EFC-D77C-734B-B8D0-D03CDFB8BF15}"/>
              </a:ext>
            </a:extLst>
          </p:cNvPr>
          <p:cNvSpPr>
            <a:spLocks noGrp="1"/>
          </p:cNvSpPr>
          <p:nvPr>
            <p:ph type="body" sz="quarter" idx="11" hasCustomPrompt="1"/>
          </p:nvPr>
        </p:nvSpPr>
        <p:spPr>
          <a:xfrm>
            <a:off x="8509003" y="7035804"/>
            <a:ext cx="6291263" cy="2589213"/>
          </a:xfrm>
          <a:prstGeom prst="rect">
            <a:avLst/>
          </a:prstGeom>
        </p:spPr>
        <p:txBody>
          <a:bodyPr/>
          <a:lstStyle/>
          <a:p>
            <a:pPr>
              <a:lnSpc>
                <a:spcPct val="130000"/>
              </a:lnSpc>
            </a:pPr>
            <a:r>
              <a:rPr lang="en-US" b="1" baseline="0" dirty="0" err="1">
                <a:solidFill>
                  <a:schemeClr val="accent4">
                    <a:lumMod val="50000"/>
                  </a:schemeClr>
                </a:solidFill>
              </a:rPr>
              <a:t>Firstname</a:t>
            </a:r>
            <a:r>
              <a:rPr lang="en-US" b="1" baseline="0" dirty="0">
                <a:solidFill>
                  <a:schemeClr val="accent4">
                    <a:lumMod val="50000"/>
                  </a:schemeClr>
                </a:solidFill>
              </a:rPr>
              <a:t> </a:t>
            </a:r>
            <a:r>
              <a:rPr lang="en-US" b="1" baseline="0" dirty="0" err="1">
                <a:solidFill>
                  <a:schemeClr val="accent4">
                    <a:lumMod val="50000"/>
                  </a:schemeClr>
                </a:solidFill>
              </a:rPr>
              <a:t>Lastname</a:t>
            </a:r>
            <a:br>
              <a:rPr lang="en-US" b="0" baseline="0" dirty="0">
                <a:solidFill>
                  <a:schemeClr val="accent4">
                    <a:lumMod val="50000"/>
                  </a:schemeClr>
                </a:solidFill>
              </a:rPr>
            </a:br>
            <a:r>
              <a:rPr lang="en-US" b="0" baseline="0" dirty="0">
                <a:solidFill>
                  <a:schemeClr val="accent4">
                    <a:lumMod val="50000"/>
                  </a:schemeClr>
                </a:solidFill>
                <a:hlinkClick r:id="rId3">
                  <a:extLst>
                    <a:ext uri="{A12FA001-AC4F-418D-AE19-62706E023703}">
                      <ahyp:hlinkClr xmlns:ahyp="http://schemas.microsoft.com/office/drawing/2018/hyperlinkcolor" val="tx"/>
                    </a:ext>
                  </a:extLst>
                </a:hlinkClick>
              </a:rPr>
              <a:t>email@</a:t>
            </a:r>
            <a:br>
              <a:rPr lang="en-US" b="0" baseline="0" dirty="0">
                <a:solidFill>
                  <a:schemeClr val="accent4">
                    <a:lumMod val="50000"/>
                  </a:schemeClr>
                </a:solidFill>
              </a:rPr>
            </a:br>
            <a:r>
              <a:rPr lang="en-US" b="0" baseline="0" dirty="0">
                <a:solidFill>
                  <a:schemeClr val="accent4">
                    <a:lumMod val="50000"/>
                  </a:schemeClr>
                </a:solidFill>
              </a:rPr>
              <a:t>555.818.5200</a:t>
            </a:r>
          </a:p>
        </p:txBody>
      </p:sp>
      <p:pic>
        <p:nvPicPr>
          <p:cNvPr id="13" name="Picture 12">
            <a:extLst>
              <a:ext uri="{FF2B5EF4-FFF2-40B4-BE49-F238E27FC236}">
                <a16:creationId xmlns:a16="http://schemas.microsoft.com/office/drawing/2014/main" id="{AC0BEE80-F073-E449-A5C5-A85C9304DE2E}"/>
              </a:ext>
            </a:extLst>
          </p:cNvPr>
          <p:cNvPicPr>
            <a:picLocks noChangeAspect="1"/>
          </p:cNvPicPr>
          <p:nvPr userDrawn="1"/>
        </p:nvPicPr>
        <p:blipFill>
          <a:blip r:embed="rId4"/>
          <a:stretch>
            <a:fillRect/>
          </a:stretch>
        </p:blipFill>
        <p:spPr>
          <a:xfrm>
            <a:off x="12777273" y="828321"/>
            <a:ext cx="5493032" cy="920797"/>
          </a:xfrm>
          <a:prstGeom prst="rect">
            <a:avLst/>
          </a:prstGeom>
        </p:spPr>
      </p:pic>
    </p:spTree>
    <p:extLst>
      <p:ext uri="{BB962C8B-B14F-4D97-AF65-F5344CB8AC3E}">
        <p14:creationId xmlns:p14="http://schemas.microsoft.com/office/powerpoint/2010/main" val="62903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a:off x="0" y="1"/>
            <a:ext cx="24387175" cy="3040376"/>
          </a:xfrm>
          <a:prstGeom prst="rect">
            <a:avLst/>
          </a:prstGeom>
          <a:solidFill>
            <a:srgbClr val="00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1052505" y="3796753"/>
            <a:ext cx="22315477" cy="8014237"/>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12A9BE6-A9D3-384E-B429-CA6E3730F751}"/>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1052505" y="1155289"/>
            <a:ext cx="22315476" cy="1577321"/>
          </a:xfrm>
          <a:prstGeom prst="rect">
            <a:avLst/>
          </a:prstGeom>
        </p:spPr>
        <p:txBody>
          <a:bodyPr anchor="t" anchorCtr="0"/>
          <a:lstStyle>
            <a:lvl1pPr>
              <a:lnSpc>
                <a:spcPct val="105000"/>
              </a:lnSpc>
              <a:defRPr sz="5200" baseline="0">
                <a:solidFill>
                  <a:schemeClr val="bg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E6A56863-E2E7-4BA6-B991-ECBACDFBAAC4}"/>
              </a:ext>
            </a:extLst>
          </p:cNvPr>
          <p:cNvPicPr>
            <a:picLocks noChangeAspect="1"/>
          </p:cNvPicPr>
          <p:nvPr userDrawn="1"/>
        </p:nvPicPr>
        <p:blipFill>
          <a:blip r:embed="rId2"/>
          <a:stretch>
            <a:fillRect/>
          </a:stretch>
        </p:blipFill>
        <p:spPr>
          <a:xfrm>
            <a:off x="6605718" y="12393582"/>
            <a:ext cx="3023107" cy="674218"/>
          </a:xfrm>
          <a:prstGeom prst="rect">
            <a:avLst/>
          </a:prstGeom>
        </p:spPr>
      </p:pic>
      <p:pic>
        <p:nvPicPr>
          <p:cNvPr id="12" name="Picture 11">
            <a:extLst>
              <a:ext uri="{FF2B5EF4-FFF2-40B4-BE49-F238E27FC236}">
                <a16:creationId xmlns:a16="http://schemas.microsoft.com/office/drawing/2014/main" id="{480BC0D9-18B6-46D9-B6F6-934C2C07B434}"/>
              </a:ext>
            </a:extLst>
          </p:cNvPr>
          <p:cNvPicPr>
            <a:picLocks noChangeAspect="1"/>
          </p:cNvPicPr>
          <p:nvPr userDrawn="1"/>
        </p:nvPicPr>
        <p:blipFill>
          <a:blip r:embed="rId3"/>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326393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a:off x="0" y="1"/>
            <a:ext cx="24387175" cy="3040376"/>
          </a:xfrm>
          <a:prstGeom prst="rect">
            <a:avLst/>
          </a:prstGeom>
          <a:solidFill>
            <a:srgbClr val="00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1052505" y="3796753"/>
            <a:ext cx="22315477" cy="8014237"/>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12A9BE6-A9D3-384E-B429-CA6E3730F751}"/>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1052505" y="1155289"/>
            <a:ext cx="22315476" cy="1577321"/>
          </a:xfrm>
          <a:prstGeom prst="rect">
            <a:avLst/>
          </a:prstGeom>
        </p:spPr>
        <p:txBody>
          <a:bodyPr anchor="t" anchorCtr="0"/>
          <a:lstStyle>
            <a:lvl1pPr>
              <a:lnSpc>
                <a:spcPct val="105000"/>
              </a:lnSpc>
              <a:defRPr sz="5200" baseline="0">
                <a:solidFill>
                  <a:schemeClr val="bg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264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 V2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cxnSp>
        <p:nvCxnSpPr>
          <p:cNvPr id="23" name="Straight Connector 22">
            <a:extLst>
              <a:ext uri="{FF2B5EF4-FFF2-40B4-BE49-F238E27FC236}">
                <a16:creationId xmlns:a16="http://schemas.microsoft.com/office/drawing/2014/main" id="{1235A905-D5E7-9245-B014-F46E6C4E98BA}"/>
              </a:ext>
            </a:extLst>
          </p:cNvPr>
          <p:cNvCxnSpPr/>
          <p:nvPr userDrawn="1"/>
        </p:nvCxnSpPr>
        <p:spPr>
          <a:xfrm>
            <a:off x="22679621" y="13041099"/>
            <a:ext cx="791250" cy="0"/>
          </a:xfrm>
          <a:prstGeom prst="line">
            <a:avLst/>
          </a:prstGeom>
          <a:ln w="63500"/>
        </p:spPr>
        <p:style>
          <a:lnRef idx="3">
            <a:schemeClr val="dk1"/>
          </a:lnRef>
          <a:fillRef idx="0">
            <a:schemeClr val="dk1"/>
          </a:fillRef>
          <a:effectRef idx="2">
            <a:schemeClr val="dk1"/>
          </a:effectRef>
          <a:fontRef idx="minor">
            <a:schemeClr val="tx1"/>
          </a:fontRef>
        </p:style>
      </p:cxnSp>
      <p:sp>
        <p:nvSpPr>
          <p:cNvPr id="13" name="Content Placeholder 13">
            <a:extLst>
              <a:ext uri="{FF2B5EF4-FFF2-40B4-BE49-F238E27FC236}">
                <a16:creationId xmlns:a16="http://schemas.microsoft.com/office/drawing/2014/main" id="{0D1B27DE-6272-674C-ADCC-A916DE485C55}"/>
              </a:ext>
            </a:extLst>
          </p:cNvPr>
          <p:cNvSpPr>
            <a:spLocks noGrp="1"/>
          </p:cNvSpPr>
          <p:nvPr>
            <p:ph sz="quarter" idx="13"/>
          </p:nvPr>
        </p:nvSpPr>
        <p:spPr>
          <a:xfrm>
            <a:off x="1052507" y="3248025"/>
            <a:ext cx="14996159"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AD466550-4DDB-6C42-99D5-594022F520C0}"/>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6E9A06C-E722-9B47-A43D-4AA11934A642}"/>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5AC5752-C954-D542-8293-9334244AC91E}"/>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1E5ECB81-31FB-D447-B65A-D9E58D1ABC6B}"/>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5CDE4819-9FCC-CA40-859E-E856C4CE4397}"/>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339B737F-6C95-4F7B-960E-6AF3D2931AD5}"/>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2" name="Picture 11">
            <a:extLst>
              <a:ext uri="{FF2B5EF4-FFF2-40B4-BE49-F238E27FC236}">
                <a16:creationId xmlns:a16="http://schemas.microsoft.com/office/drawing/2014/main" id="{E76C3C01-C07C-4815-844A-DB1FFE5B2622}"/>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206775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V2F">
    <p:spTree>
      <p:nvGrpSpPr>
        <p:cNvPr id="1" name=""/>
        <p:cNvGrpSpPr/>
        <p:nvPr/>
      </p:nvGrpSpPr>
      <p:grpSpPr>
        <a:xfrm>
          <a:off x="0" y="0"/>
          <a:ext cx="0" cy="0"/>
          <a:chOff x="0" y="0"/>
          <a:chExt cx="0" cy="0"/>
        </a:xfrm>
      </p:grpSpPr>
      <p:pic>
        <p:nvPicPr>
          <p:cNvPr id="3" name="Picture 2" descr="A person smiling for the camera&#10;&#10;Description automatically generated">
            <a:extLst>
              <a:ext uri="{FF2B5EF4-FFF2-40B4-BE49-F238E27FC236}">
                <a16:creationId xmlns:a16="http://schemas.microsoft.com/office/drawing/2014/main" id="{C4243EDB-7CD7-C243-85E5-2C44A0649B5D}"/>
              </a:ext>
            </a:extLst>
          </p:cNvPr>
          <p:cNvPicPr>
            <a:picLocks noChangeAspect="1"/>
          </p:cNvPicPr>
          <p:nvPr userDrawn="1"/>
        </p:nvPicPr>
        <p:blipFill>
          <a:blip r:embed="rId2"/>
          <a:stretch>
            <a:fillRect/>
          </a:stretch>
        </p:blipFill>
        <p:spPr>
          <a:xfrm>
            <a:off x="17071975" y="0"/>
            <a:ext cx="7315200" cy="13716000"/>
          </a:xfrm>
          <a:prstGeom prst="rect">
            <a:avLst/>
          </a:prstGeom>
        </p:spPr>
      </p:pic>
      <p:sp>
        <p:nvSpPr>
          <p:cNvPr id="13" name="Content Placeholder 13">
            <a:extLst>
              <a:ext uri="{FF2B5EF4-FFF2-40B4-BE49-F238E27FC236}">
                <a16:creationId xmlns:a16="http://schemas.microsoft.com/office/drawing/2014/main" id="{B515CAA3-363E-1041-B3D8-F8B65E1FB081}"/>
              </a:ext>
            </a:extLst>
          </p:cNvPr>
          <p:cNvSpPr>
            <a:spLocks noGrp="1"/>
          </p:cNvSpPr>
          <p:nvPr>
            <p:ph sz="quarter" idx="13"/>
          </p:nvPr>
        </p:nvSpPr>
        <p:spPr>
          <a:xfrm>
            <a:off x="1052507" y="3248025"/>
            <a:ext cx="14996159"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E8A07080-48C8-5D49-8402-8B20F42A4032}"/>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FBF96589-CC38-4840-85A4-C1947C2A3748}"/>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6DA7A2-6D83-A846-9347-89E9C9549B82}"/>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51FCB280-261A-6949-8BD2-7BBC3A07359C}"/>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7" name="Slide Number Placeholder 5">
            <a:extLst>
              <a:ext uri="{FF2B5EF4-FFF2-40B4-BE49-F238E27FC236}">
                <a16:creationId xmlns:a16="http://schemas.microsoft.com/office/drawing/2014/main" id="{253D73D9-35F0-774C-8756-23FF5D0B4E96}"/>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B61D6C9D-8806-40C3-9015-67BBF039B2E7}"/>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2" name="Picture 11">
            <a:extLst>
              <a:ext uri="{FF2B5EF4-FFF2-40B4-BE49-F238E27FC236}">
                <a16:creationId xmlns:a16="http://schemas.microsoft.com/office/drawing/2014/main" id="{2D28D7A3-5574-4887-8425-4B76DFA8F1BF}"/>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383951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 V2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sp>
        <p:nvSpPr>
          <p:cNvPr id="13" name="Content Placeholder 13">
            <a:extLst>
              <a:ext uri="{FF2B5EF4-FFF2-40B4-BE49-F238E27FC236}">
                <a16:creationId xmlns:a16="http://schemas.microsoft.com/office/drawing/2014/main" id="{B8ABBCE8-28DF-EA43-B90D-2146818A9439}"/>
              </a:ext>
            </a:extLst>
          </p:cNvPr>
          <p:cNvSpPr>
            <a:spLocks noGrp="1"/>
          </p:cNvSpPr>
          <p:nvPr>
            <p:ph sz="quarter" idx="13"/>
          </p:nvPr>
        </p:nvSpPr>
        <p:spPr>
          <a:xfrm>
            <a:off x="1052507" y="3248025"/>
            <a:ext cx="14996159"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9D2C0A2E-FB7E-2C49-B38F-F2F8DC83601A}"/>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534987D3-EFAB-6A43-B443-8D11E809D002}"/>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B63B1F-602E-794C-AD89-65A9B5E75173}"/>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1BAF27A4-111C-EB4B-8A54-B8C08BB62823}"/>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7" name="Slide Number Placeholder 5">
            <a:extLst>
              <a:ext uri="{FF2B5EF4-FFF2-40B4-BE49-F238E27FC236}">
                <a16:creationId xmlns:a16="http://schemas.microsoft.com/office/drawing/2014/main" id="{BF219EC6-B9E0-8345-92A3-1FAF4DB0DFC6}"/>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720A17F3-0125-4F02-92A6-404B0E386FB0}"/>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2" name="Picture 11">
            <a:extLst>
              <a:ext uri="{FF2B5EF4-FFF2-40B4-BE49-F238E27FC236}">
                <a16:creationId xmlns:a16="http://schemas.microsoft.com/office/drawing/2014/main" id="{6DDF241C-1017-499B-8EA8-F93C874D7A95}"/>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233212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1052505" y="3248025"/>
            <a:ext cx="22315477"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12A9BE6-A9D3-384E-B429-CA6E3730F751}"/>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1052505" y="1155289"/>
            <a:ext cx="22315476"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3612BE90-81EE-4B29-87E6-1090FB2A3454}"/>
              </a:ext>
            </a:extLst>
          </p:cNvPr>
          <p:cNvPicPr>
            <a:picLocks noChangeAspect="1"/>
          </p:cNvPicPr>
          <p:nvPr userDrawn="1"/>
        </p:nvPicPr>
        <p:blipFill>
          <a:blip r:embed="rId2"/>
          <a:stretch>
            <a:fillRect/>
          </a:stretch>
        </p:blipFill>
        <p:spPr>
          <a:xfrm>
            <a:off x="6605718" y="12393582"/>
            <a:ext cx="3023107" cy="674218"/>
          </a:xfrm>
          <a:prstGeom prst="rect">
            <a:avLst/>
          </a:prstGeom>
        </p:spPr>
      </p:pic>
      <p:pic>
        <p:nvPicPr>
          <p:cNvPr id="11" name="Picture 10">
            <a:extLst>
              <a:ext uri="{FF2B5EF4-FFF2-40B4-BE49-F238E27FC236}">
                <a16:creationId xmlns:a16="http://schemas.microsoft.com/office/drawing/2014/main" id="{EE00B26A-5F5C-4139-8FD4-2144E276CEE8}"/>
              </a:ext>
            </a:extLst>
          </p:cNvPr>
          <p:cNvPicPr>
            <a:picLocks noChangeAspect="1"/>
          </p:cNvPicPr>
          <p:nvPr userDrawn="1"/>
        </p:nvPicPr>
        <p:blipFill>
          <a:blip r:embed="rId3"/>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387781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 V3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9BC369-89F1-3545-BF32-B10D20812356}"/>
              </a:ext>
            </a:extLst>
          </p:cNvPr>
          <p:cNvPicPr>
            <a:picLocks noChangeAspect="1"/>
          </p:cNvPicPr>
          <p:nvPr userDrawn="1"/>
        </p:nvPicPr>
        <p:blipFill>
          <a:blip r:embed="rId2"/>
          <a:srcRect/>
          <a:stretch/>
        </p:blipFill>
        <p:spPr>
          <a:xfrm>
            <a:off x="12314329" y="4"/>
            <a:ext cx="12190412" cy="13714213"/>
          </a:xfrm>
          <a:prstGeom prst="rect">
            <a:avLst/>
          </a:prstGeom>
        </p:spPr>
      </p:pic>
      <p:sp>
        <p:nvSpPr>
          <p:cNvPr id="9" name="Rectangle 8">
            <a:extLst>
              <a:ext uri="{FF2B5EF4-FFF2-40B4-BE49-F238E27FC236}">
                <a16:creationId xmlns:a16="http://schemas.microsoft.com/office/drawing/2014/main" id="{890F4FD4-87CD-3745-A3A1-137C26C8CAA8}"/>
              </a:ext>
            </a:extLst>
          </p:cNvPr>
          <p:cNvSpPr/>
          <p:nvPr userDrawn="1"/>
        </p:nvSpPr>
        <p:spPr>
          <a:xfrm>
            <a:off x="9791116" y="2475918"/>
            <a:ext cx="4077285" cy="912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Content Placeholder 13">
            <a:extLst>
              <a:ext uri="{FF2B5EF4-FFF2-40B4-BE49-F238E27FC236}">
                <a16:creationId xmlns:a16="http://schemas.microsoft.com/office/drawing/2014/main" id="{7F646A75-89B3-224B-94D7-B1FE2FF1CB1F}"/>
              </a:ext>
            </a:extLst>
          </p:cNvPr>
          <p:cNvSpPr>
            <a:spLocks noGrp="1"/>
          </p:cNvSpPr>
          <p:nvPr>
            <p:ph sz="quarter" idx="13"/>
          </p:nvPr>
        </p:nvSpPr>
        <p:spPr>
          <a:xfrm>
            <a:off x="1052506" y="4860693"/>
            <a:ext cx="11832223" cy="637939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B5BAED31-BAF0-DD4E-9A9C-4576EC5B9015}"/>
              </a:ext>
            </a:extLst>
          </p:cNvPr>
          <p:cNvSpPr>
            <a:spLocks noGrp="1"/>
          </p:cNvSpPr>
          <p:nvPr>
            <p:ph type="title"/>
          </p:nvPr>
        </p:nvSpPr>
        <p:spPr>
          <a:xfrm>
            <a:off x="1052506" y="2767958"/>
            <a:ext cx="11832223" cy="1577321"/>
          </a:xfrm>
          <a:prstGeom prst="rect">
            <a:avLst/>
          </a:prstGeom>
        </p:spPr>
        <p:txBody>
          <a:bodyPr anchor="b" anchorCtr="0"/>
          <a:lstStyle>
            <a:lvl1pPr>
              <a:lnSpc>
                <a:spcPct val="105000"/>
              </a:lnSpc>
              <a:defRPr sz="5200"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33493892-D08C-FB4A-BB37-A1312748E16E}"/>
              </a:ext>
            </a:extLst>
          </p:cNvPr>
          <p:cNvCxnSpPr>
            <a:cxnSpLocks/>
          </p:cNvCxnSpPr>
          <p:nvPr userDrawn="1"/>
        </p:nvCxnSpPr>
        <p:spPr>
          <a:xfrm>
            <a:off x="1052506" y="2369046"/>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FDFE0B7-5797-6643-A946-567E9CA9AE43}"/>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AAA3D01B-D310-AD4E-B355-BF531C8B4C17}"/>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17918AC7-E7A2-864B-BD3A-173A10F58B04}"/>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CF792A02-E579-468C-B815-D0C2A3B51016}"/>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7" name="Picture 16">
            <a:extLst>
              <a:ext uri="{FF2B5EF4-FFF2-40B4-BE49-F238E27FC236}">
                <a16:creationId xmlns:a16="http://schemas.microsoft.com/office/drawing/2014/main" id="{556E9DFE-9DCA-463F-B0C0-CB678B14D13C}"/>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1614056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 V3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9BC369-89F1-3545-BF32-B10D20812356}"/>
              </a:ext>
            </a:extLst>
          </p:cNvPr>
          <p:cNvPicPr>
            <a:picLocks noChangeAspect="1"/>
          </p:cNvPicPr>
          <p:nvPr userDrawn="1"/>
        </p:nvPicPr>
        <p:blipFill>
          <a:blip r:embed="rId2"/>
          <a:srcRect/>
          <a:stretch/>
        </p:blipFill>
        <p:spPr>
          <a:xfrm>
            <a:off x="12314330" y="4"/>
            <a:ext cx="12190408" cy="13714211"/>
          </a:xfrm>
          <a:prstGeom prst="rect">
            <a:avLst/>
          </a:prstGeom>
        </p:spPr>
      </p:pic>
      <p:sp>
        <p:nvSpPr>
          <p:cNvPr id="9" name="Rectangle 8">
            <a:extLst>
              <a:ext uri="{FF2B5EF4-FFF2-40B4-BE49-F238E27FC236}">
                <a16:creationId xmlns:a16="http://schemas.microsoft.com/office/drawing/2014/main" id="{890F4FD4-87CD-3745-A3A1-137C26C8CAA8}"/>
              </a:ext>
            </a:extLst>
          </p:cNvPr>
          <p:cNvSpPr/>
          <p:nvPr userDrawn="1"/>
        </p:nvSpPr>
        <p:spPr>
          <a:xfrm>
            <a:off x="9791116" y="2475918"/>
            <a:ext cx="4077285" cy="912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Content Placeholder 13">
            <a:extLst>
              <a:ext uri="{FF2B5EF4-FFF2-40B4-BE49-F238E27FC236}">
                <a16:creationId xmlns:a16="http://schemas.microsoft.com/office/drawing/2014/main" id="{98EFFD69-70CE-2F49-B752-9BD0602A2A3F}"/>
              </a:ext>
            </a:extLst>
          </p:cNvPr>
          <p:cNvSpPr>
            <a:spLocks noGrp="1"/>
          </p:cNvSpPr>
          <p:nvPr>
            <p:ph sz="quarter" idx="13"/>
          </p:nvPr>
        </p:nvSpPr>
        <p:spPr>
          <a:xfrm>
            <a:off x="1052506" y="4860693"/>
            <a:ext cx="11832223" cy="637939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78013A17-9A11-2147-AD45-24B9B496E2B7}"/>
              </a:ext>
            </a:extLst>
          </p:cNvPr>
          <p:cNvSpPr>
            <a:spLocks noGrp="1"/>
          </p:cNvSpPr>
          <p:nvPr>
            <p:ph type="title"/>
          </p:nvPr>
        </p:nvSpPr>
        <p:spPr>
          <a:xfrm>
            <a:off x="1052506" y="2767958"/>
            <a:ext cx="11832223" cy="1577321"/>
          </a:xfrm>
          <a:prstGeom prst="rect">
            <a:avLst/>
          </a:prstGeom>
        </p:spPr>
        <p:txBody>
          <a:bodyPr anchor="b" anchorCtr="0"/>
          <a:lstStyle>
            <a:lvl1pPr>
              <a:lnSpc>
                <a:spcPct val="105000"/>
              </a:lnSpc>
              <a:defRPr sz="5200"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C1909EAD-737D-D947-9BEE-FA010E33DFB1}"/>
              </a:ext>
            </a:extLst>
          </p:cNvPr>
          <p:cNvCxnSpPr>
            <a:cxnSpLocks/>
          </p:cNvCxnSpPr>
          <p:nvPr userDrawn="1"/>
        </p:nvCxnSpPr>
        <p:spPr>
          <a:xfrm>
            <a:off x="1052506" y="2369046"/>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EE04DD5-3E60-CA45-A3F4-021ED46BBFD5}"/>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B9CEE0CE-F475-894B-A63C-8A2DFA9A7C4D}"/>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E1FC4276-1941-3B40-BF13-BE4840816ED1}"/>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595B68C0-B4D8-4263-99C1-77476D429CE9}"/>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7" name="Picture 16">
            <a:extLst>
              <a:ext uri="{FF2B5EF4-FFF2-40B4-BE49-F238E27FC236}">
                <a16:creationId xmlns:a16="http://schemas.microsoft.com/office/drawing/2014/main" id="{9C3F879A-95C5-4BED-98BF-37A5A030E06E}"/>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116073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r Section Intro Slide - V2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rcRect/>
          <a:stretch/>
        </p:blipFill>
        <p:spPr>
          <a:xfrm>
            <a:off x="1589" y="0"/>
            <a:ext cx="24384000" cy="13716000"/>
          </a:xfrm>
          <a:prstGeom prst="rect">
            <a:avLst/>
          </a:prstGeom>
        </p:spPr>
      </p:pic>
      <p:sp>
        <p:nvSpPr>
          <p:cNvPr id="8" name="Rectangle 7">
            <a:extLst>
              <a:ext uri="{FF2B5EF4-FFF2-40B4-BE49-F238E27FC236}">
                <a16:creationId xmlns:a16="http://schemas.microsoft.com/office/drawing/2014/main" id="{B725C252-3143-A14D-99A4-A007944D06F1}"/>
              </a:ext>
            </a:extLst>
          </p:cNvPr>
          <p:cNvSpPr/>
          <p:nvPr userDrawn="1"/>
        </p:nvSpPr>
        <p:spPr>
          <a:xfrm>
            <a:off x="-8607" y="0"/>
            <a:ext cx="24384000" cy="13716000"/>
          </a:xfrm>
          <a:prstGeom prst="rect">
            <a:avLst/>
          </a:prstGeom>
          <a:solidFill>
            <a:schemeClr val="bg1">
              <a:alpha val="80000"/>
            </a:schemeClr>
          </a:solidFill>
          <a:ln w="3175"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CB59CB4D-5A7E-4447-9D70-4FB8219DDEBC}"/>
              </a:ext>
            </a:extLst>
          </p:cNvPr>
          <p:cNvSpPr/>
          <p:nvPr userDrawn="1"/>
        </p:nvSpPr>
        <p:spPr>
          <a:xfrm>
            <a:off x="-191383" y="-212651"/>
            <a:ext cx="24749557" cy="14141302"/>
          </a:xfrm>
          <a:prstGeom prst="rect">
            <a:avLst/>
          </a:prstGeom>
          <a:noFill/>
          <a:ln w="3175"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1645921" y="4865214"/>
            <a:ext cx="21341671" cy="2885127"/>
          </a:xfrm>
          <a:prstGeom prst="rect">
            <a:avLst/>
          </a:prstGeom>
        </p:spPr>
        <p:txBody>
          <a:bodyPr anchor="t">
            <a:normAutofit/>
          </a:bodyPr>
          <a:lstStyle>
            <a:lvl1pPr algn="l">
              <a:defRPr sz="10000" b="1">
                <a:solidFill>
                  <a:schemeClr val="tx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3" name="Subtitle 2"/>
          <p:cNvSpPr>
            <a:spLocks noGrp="1"/>
          </p:cNvSpPr>
          <p:nvPr userDrawn="1">
            <p:ph type="subTitle" idx="1"/>
          </p:nvPr>
        </p:nvSpPr>
        <p:spPr>
          <a:xfrm>
            <a:off x="1645922" y="8390163"/>
            <a:ext cx="21277862" cy="3143079"/>
          </a:xfrm>
          <a:prstGeom prst="rect">
            <a:avLst/>
          </a:prstGeom>
        </p:spPr>
        <p:txBody>
          <a:bodyPr>
            <a:noAutofit/>
          </a:bodyPr>
          <a:lstStyle>
            <a:lvl1pPr marL="0" indent="0" algn="l">
              <a:lnSpc>
                <a:spcPct val="102000"/>
              </a:lnSpc>
              <a:buNone/>
              <a:defRPr sz="4200" b="1" baseline="0">
                <a:solidFill>
                  <a:schemeClr val="accent2">
                    <a:lumMod val="75000"/>
                  </a:schemeClr>
                </a:solidFill>
              </a:defRPr>
            </a:lvl1pPr>
            <a:lvl2pPr marL="0" indent="0" algn="l">
              <a:lnSpc>
                <a:spcPct val="110000"/>
              </a:lnSpc>
              <a:spcBef>
                <a:spcPts val="0"/>
              </a:spcBef>
              <a:spcAft>
                <a:spcPts val="600"/>
              </a:spcAft>
              <a:buNone/>
              <a:defRPr sz="2800">
                <a:solidFill>
                  <a:srgbClr val="51AF46"/>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cxnSp>
        <p:nvCxnSpPr>
          <p:cNvPr id="9" name="Straight Connector 8">
            <a:extLst>
              <a:ext uri="{FF2B5EF4-FFF2-40B4-BE49-F238E27FC236}">
                <a16:creationId xmlns:a16="http://schemas.microsoft.com/office/drawing/2014/main" id="{86C7859B-6ED4-CA41-B83B-AD41DC75AFFD}"/>
              </a:ext>
            </a:extLst>
          </p:cNvPr>
          <p:cNvCxnSpPr/>
          <p:nvPr userDrawn="1"/>
        </p:nvCxnSpPr>
        <p:spPr>
          <a:xfrm>
            <a:off x="1763705" y="3983814"/>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AE73D94-852E-4340-8C41-6F9FA2386D88}"/>
              </a:ext>
            </a:extLst>
          </p:cNvPr>
          <p:cNvPicPr>
            <a:picLocks noChangeAspect="1"/>
          </p:cNvPicPr>
          <p:nvPr userDrawn="1"/>
        </p:nvPicPr>
        <p:blipFill>
          <a:blip r:embed="rId3"/>
          <a:stretch>
            <a:fillRect/>
          </a:stretch>
        </p:blipFill>
        <p:spPr>
          <a:xfrm>
            <a:off x="1584518" y="2226254"/>
            <a:ext cx="4349369" cy="970003"/>
          </a:xfrm>
          <a:prstGeom prst="rect">
            <a:avLst/>
          </a:prstGeom>
        </p:spPr>
      </p:pic>
      <p:pic>
        <p:nvPicPr>
          <p:cNvPr id="13" name="Picture 12">
            <a:extLst>
              <a:ext uri="{FF2B5EF4-FFF2-40B4-BE49-F238E27FC236}">
                <a16:creationId xmlns:a16="http://schemas.microsoft.com/office/drawing/2014/main" id="{3589E1B7-4D24-474D-A58D-52A222438306}"/>
              </a:ext>
            </a:extLst>
          </p:cNvPr>
          <p:cNvPicPr>
            <a:picLocks noChangeAspect="1"/>
          </p:cNvPicPr>
          <p:nvPr userDrawn="1"/>
        </p:nvPicPr>
        <p:blipFill>
          <a:blip r:embed="rId4"/>
          <a:stretch>
            <a:fillRect/>
          </a:stretch>
        </p:blipFill>
        <p:spPr>
          <a:xfrm>
            <a:off x="1012684" y="880259"/>
            <a:ext cx="5493032" cy="920797"/>
          </a:xfrm>
          <a:prstGeom prst="rect">
            <a:avLst/>
          </a:prstGeom>
        </p:spPr>
      </p:pic>
    </p:spTree>
    <p:extLst>
      <p:ext uri="{BB962C8B-B14F-4D97-AF65-F5344CB8AC3E}">
        <p14:creationId xmlns:p14="http://schemas.microsoft.com/office/powerpoint/2010/main" val="2306378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 V3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9BC369-89F1-3545-BF32-B10D20812356}"/>
              </a:ext>
            </a:extLst>
          </p:cNvPr>
          <p:cNvPicPr>
            <a:picLocks noChangeAspect="1"/>
          </p:cNvPicPr>
          <p:nvPr userDrawn="1"/>
        </p:nvPicPr>
        <p:blipFill>
          <a:blip r:embed="rId2"/>
          <a:srcRect/>
          <a:stretch/>
        </p:blipFill>
        <p:spPr>
          <a:xfrm>
            <a:off x="12314329" y="0"/>
            <a:ext cx="12190411" cy="13714212"/>
          </a:xfrm>
          <a:prstGeom prst="rect">
            <a:avLst/>
          </a:prstGeom>
        </p:spPr>
      </p:pic>
      <p:sp>
        <p:nvSpPr>
          <p:cNvPr id="9" name="Rectangle 8">
            <a:extLst>
              <a:ext uri="{FF2B5EF4-FFF2-40B4-BE49-F238E27FC236}">
                <a16:creationId xmlns:a16="http://schemas.microsoft.com/office/drawing/2014/main" id="{890F4FD4-87CD-3745-A3A1-137C26C8CAA8}"/>
              </a:ext>
            </a:extLst>
          </p:cNvPr>
          <p:cNvSpPr/>
          <p:nvPr userDrawn="1"/>
        </p:nvSpPr>
        <p:spPr>
          <a:xfrm>
            <a:off x="9791116" y="2475918"/>
            <a:ext cx="4077285" cy="912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Content Placeholder 13">
            <a:extLst>
              <a:ext uri="{FF2B5EF4-FFF2-40B4-BE49-F238E27FC236}">
                <a16:creationId xmlns:a16="http://schemas.microsoft.com/office/drawing/2014/main" id="{AC17CF21-CAD5-D743-B619-9C4D3C1EC738}"/>
              </a:ext>
            </a:extLst>
          </p:cNvPr>
          <p:cNvSpPr>
            <a:spLocks noGrp="1"/>
          </p:cNvSpPr>
          <p:nvPr>
            <p:ph sz="quarter" idx="13"/>
          </p:nvPr>
        </p:nvSpPr>
        <p:spPr>
          <a:xfrm>
            <a:off x="1052506" y="4860693"/>
            <a:ext cx="11832223" cy="637939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9B08287B-E301-294A-B808-A93B9CEE22C4}"/>
              </a:ext>
            </a:extLst>
          </p:cNvPr>
          <p:cNvSpPr>
            <a:spLocks noGrp="1"/>
          </p:cNvSpPr>
          <p:nvPr>
            <p:ph type="title"/>
          </p:nvPr>
        </p:nvSpPr>
        <p:spPr>
          <a:xfrm>
            <a:off x="1052506" y="2767958"/>
            <a:ext cx="11832223" cy="1577321"/>
          </a:xfrm>
          <a:prstGeom prst="rect">
            <a:avLst/>
          </a:prstGeom>
        </p:spPr>
        <p:txBody>
          <a:bodyPr anchor="b" anchorCtr="0"/>
          <a:lstStyle>
            <a:lvl1pPr>
              <a:lnSpc>
                <a:spcPct val="105000"/>
              </a:lnSpc>
              <a:defRPr sz="5200"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B942EA5F-9695-644E-872E-DD4898F72874}"/>
              </a:ext>
            </a:extLst>
          </p:cNvPr>
          <p:cNvCxnSpPr>
            <a:cxnSpLocks/>
          </p:cNvCxnSpPr>
          <p:nvPr userDrawn="1"/>
        </p:nvCxnSpPr>
        <p:spPr>
          <a:xfrm>
            <a:off x="1052506" y="2369046"/>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C9ED00-7CE2-5345-89CB-5E08D11E769B}"/>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1CC8B961-D61A-ED4C-B7BB-9DB5AFF1E0AC}"/>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8668212B-2621-944E-97B2-E73EBEA4C52F}"/>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CDBF0CD9-4E1B-4D85-80BE-5A26CCD75C27}"/>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7" name="Picture 16">
            <a:extLst>
              <a:ext uri="{FF2B5EF4-FFF2-40B4-BE49-F238E27FC236}">
                <a16:creationId xmlns:a16="http://schemas.microsoft.com/office/drawing/2014/main" id="{37C48871-F2B8-443F-967F-495AAA8812F5}"/>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4064484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9BC369-89F1-3545-BF32-B10D20812356}"/>
              </a:ext>
            </a:extLst>
          </p:cNvPr>
          <p:cNvPicPr>
            <a:picLocks noChangeAspect="1"/>
          </p:cNvPicPr>
          <p:nvPr userDrawn="1"/>
        </p:nvPicPr>
        <p:blipFill>
          <a:blip r:embed="rId2"/>
          <a:srcRect/>
          <a:stretch/>
        </p:blipFill>
        <p:spPr>
          <a:xfrm>
            <a:off x="12314329" y="4"/>
            <a:ext cx="12190411" cy="13714213"/>
          </a:xfrm>
          <a:prstGeom prst="rect">
            <a:avLst/>
          </a:prstGeom>
        </p:spPr>
      </p:pic>
      <p:sp>
        <p:nvSpPr>
          <p:cNvPr id="9" name="Rectangle 8">
            <a:extLst>
              <a:ext uri="{FF2B5EF4-FFF2-40B4-BE49-F238E27FC236}">
                <a16:creationId xmlns:a16="http://schemas.microsoft.com/office/drawing/2014/main" id="{890F4FD4-87CD-3745-A3A1-137C26C8CAA8}"/>
              </a:ext>
            </a:extLst>
          </p:cNvPr>
          <p:cNvSpPr/>
          <p:nvPr userDrawn="1"/>
        </p:nvSpPr>
        <p:spPr>
          <a:xfrm>
            <a:off x="9791116" y="2475918"/>
            <a:ext cx="4077285" cy="912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Content Placeholder 13">
            <a:extLst>
              <a:ext uri="{FF2B5EF4-FFF2-40B4-BE49-F238E27FC236}">
                <a16:creationId xmlns:a16="http://schemas.microsoft.com/office/drawing/2014/main" id="{A4C55A25-43EC-DB4D-AF2C-55EB96D02CBD}"/>
              </a:ext>
            </a:extLst>
          </p:cNvPr>
          <p:cNvSpPr>
            <a:spLocks noGrp="1"/>
          </p:cNvSpPr>
          <p:nvPr>
            <p:ph sz="quarter" idx="13"/>
          </p:nvPr>
        </p:nvSpPr>
        <p:spPr>
          <a:xfrm>
            <a:off x="1052506" y="4860693"/>
            <a:ext cx="11832223" cy="637939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A758608-B1D8-004C-9A61-DB15B9A74A45}"/>
              </a:ext>
            </a:extLst>
          </p:cNvPr>
          <p:cNvSpPr>
            <a:spLocks noGrp="1"/>
          </p:cNvSpPr>
          <p:nvPr>
            <p:ph type="title"/>
          </p:nvPr>
        </p:nvSpPr>
        <p:spPr>
          <a:xfrm>
            <a:off x="1052506" y="2767958"/>
            <a:ext cx="11832223" cy="1577321"/>
          </a:xfrm>
          <a:prstGeom prst="rect">
            <a:avLst/>
          </a:prstGeom>
        </p:spPr>
        <p:txBody>
          <a:bodyPr anchor="b" anchorCtr="0"/>
          <a:lstStyle>
            <a:lvl1pPr>
              <a:lnSpc>
                <a:spcPct val="105000"/>
              </a:lnSpc>
              <a:defRPr sz="5200"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7DB9F9E7-BEF0-0F4A-8F4D-651119DC9D78}"/>
              </a:ext>
            </a:extLst>
          </p:cNvPr>
          <p:cNvCxnSpPr>
            <a:cxnSpLocks/>
          </p:cNvCxnSpPr>
          <p:nvPr userDrawn="1"/>
        </p:nvCxnSpPr>
        <p:spPr>
          <a:xfrm>
            <a:off x="1052506" y="2369046"/>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B80DE9A-043E-9247-845E-69EC7F50026D}"/>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Straight Connector 20">
            <a:extLst>
              <a:ext uri="{FF2B5EF4-FFF2-40B4-BE49-F238E27FC236}">
                <a16:creationId xmlns:a16="http://schemas.microsoft.com/office/drawing/2014/main" id="{052732CA-93CB-AD44-9E2A-16C269DF7748}"/>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id="{EA73A6A8-92C8-1546-AF1E-C57C132EB4B4}"/>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FCDC7EA6-5D96-4558-A035-C5C8589034B0}"/>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6" name="Picture 15">
            <a:extLst>
              <a:ext uri="{FF2B5EF4-FFF2-40B4-BE49-F238E27FC236}">
                <a16:creationId xmlns:a16="http://schemas.microsoft.com/office/drawing/2014/main" id="{A1FE7AFD-AED2-4E37-985E-28B1A7EAF17F}"/>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382940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Slide - V3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3177" y="0"/>
            <a:ext cx="24384000" cy="13716000"/>
          </a:xfrm>
          <a:prstGeom prst="rect">
            <a:avLst/>
          </a:prstGeom>
        </p:spPr>
      </p:pic>
      <p:sp>
        <p:nvSpPr>
          <p:cNvPr id="3" name="Rectangle 2">
            <a:extLst>
              <a:ext uri="{FF2B5EF4-FFF2-40B4-BE49-F238E27FC236}">
                <a16:creationId xmlns:a16="http://schemas.microsoft.com/office/drawing/2014/main" id="{16FA36C2-1771-F642-AF88-85E8B2F255E6}"/>
              </a:ext>
            </a:extLst>
          </p:cNvPr>
          <p:cNvSpPr/>
          <p:nvPr userDrawn="1"/>
        </p:nvSpPr>
        <p:spPr>
          <a:xfrm>
            <a:off x="7315201" y="0"/>
            <a:ext cx="17068800"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1D96F178-B698-534C-8170-525C9AA53426}"/>
              </a:ext>
            </a:extLst>
          </p:cNvPr>
          <p:cNvSpPr>
            <a:spLocks noGrp="1"/>
          </p:cNvSpPr>
          <p:nvPr>
            <p:ph type="title" hasCustomPrompt="1"/>
          </p:nvPr>
        </p:nvSpPr>
        <p:spPr>
          <a:xfrm>
            <a:off x="8792843" y="2593674"/>
            <a:ext cx="13886779" cy="3595004"/>
          </a:xfrm>
          <a:prstGeom prst="rect">
            <a:avLst/>
          </a:prstGeom>
        </p:spPr>
        <p:txBody>
          <a:bodyPr anchor="b" anchorCtr="0">
            <a:normAutofit/>
          </a:bodyPr>
          <a:lstStyle>
            <a:lvl1pPr algn="l">
              <a:lnSpc>
                <a:spcPct val="95000"/>
              </a:lnSpc>
              <a:defRPr sz="10000" baseline="0">
                <a:solidFill>
                  <a:schemeClr val="tx1"/>
                </a:solidFill>
              </a:defRPr>
            </a:lvl1pPr>
          </a:lstStyle>
          <a:p>
            <a:r>
              <a:rPr lang="en-US" dirty="0"/>
              <a:t>Click to edit </a:t>
            </a:r>
            <a:br>
              <a:rPr lang="en-US" dirty="0"/>
            </a:br>
            <a:r>
              <a:rPr lang="en-US" dirty="0"/>
              <a:t>Master title style</a:t>
            </a:r>
          </a:p>
        </p:txBody>
      </p:sp>
      <p:sp>
        <p:nvSpPr>
          <p:cNvPr id="12" name="Content Placeholder 13">
            <a:extLst>
              <a:ext uri="{FF2B5EF4-FFF2-40B4-BE49-F238E27FC236}">
                <a16:creationId xmlns:a16="http://schemas.microsoft.com/office/drawing/2014/main" id="{C82ACFE8-E0C0-0148-82A3-3E23F195F49D}"/>
              </a:ext>
            </a:extLst>
          </p:cNvPr>
          <p:cNvSpPr>
            <a:spLocks noGrp="1"/>
          </p:cNvSpPr>
          <p:nvPr>
            <p:ph sz="quarter" idx="13" hasCustomPrompt="1"/>
          </p:nvPr>
        </p:nvSpPr>
        <p:spPr>
          <a:xfrm>
            <a:off x="8792845" y="6461781"/>
            <a:ext cx="13886777" cy="3386119"/>
          </a:xfrm>
          <a:prstGeom prst="rect">
            <a:avLst/>
          </a:prstGeom>
        </p:spPr>
        <p:txBody>
          <a:bodyPr>
            <a:normAutofit/>
          </a:bodyPr>
          <a:lstStyle>
            <a:lvl1pPr algn="l">
              <a:lnSpc>
                <a:spcPct val="100000"/>
              </a:lnSpc>
              <a:spcBef>
                <a:spcPts val="2600"/>
              </a:spcBef>
              <a:spcAft>
                <a:spcPts val="400"/>
              </a:spcAft>
              <a:defRPr sz="4000" b="1" baseline="0">
                <a:solidFill>
                  <a:schemeClr val="accent2">
                    <a:lumMod val="75000"/>
                  </a:schemeClr>
                </a:solidFill>
              </a:defRPr>
            </a:lvl1pPr>
            <a:lvl2pPr marL="0" indent="0" algn="ctr">
              <a:buNone/>
              <a:defRPr/>
            </a:lvl2pPr>
            <a:lvl3pPr algn="ctr">
              <a:defRPr/>
            </a:lvl3pPr>
            <a:lvl4pPr algn="ctr">
              <a:defRPr/>
            </a:lvl4pPr>
            <a:lvl5pPr algn="ctr">
              <a:defRPr/>
            </a:lvl5pPr>
          </a:lstStyle>
          <a:p>
            <a:pPr lvl="0"/>
            <a:r>
              <a:rPr lang="en-US" dirty="0"/>
              <a:t>Click to edit master text styles </a:t>
            </a:r>
          </a:p>
        </p:txBody>
      </p:sp>
      <p:cxnSp>
        <p:nvCxnSpPr>
          <p:cNvPr id="13" name="Straight Connector 12">
            <a:extLst>
              <a:ext uri="{FF2B5EF4-FFF2-40B4-BE49-F238E27FC236}">
                <a16:creationId xmlns:a16="http://schemas.microsoft.com/office/drawing/2014/main" id="{955E0BD2-230F-854F-84A4-4318C42A129E}"/>
              </a:ext>
            </a:extLst>
          </p:cNvPr>
          <p:cNvCxnSpPr>
            <a:cxnSpLocks/>
          </p:cNvCxnSpPr>
          <p:nvPr userDrawn="1"/>
        </p:nvCxnSpPr>
        <p:spPr>
          <a:xfrm>
            <a:off x="8792845" y="219698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E0DB83-93BA-6349-B071-313CA7D4E081}"/>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A98E650A-6CAF-574B-BB6F-0AC5AA856D3C}"/>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EBE1B9DE-50E0-094D-9706-2D481BFB687B}"/>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5" name="Picture 14">
            <a:extLst>
              <a:ext uri="{FF2B5EF4-FFF2-40B4-BE49-F238E27FC236}">
                <a16:creationId xmlns:a16="http://schemas.microsoft.com/office/drawing/2014/main" id="{49451CD8-A129-4612-BC88-78EA4A46C4A4}"/>
              </a:ext>
            </a:extLst>
          </p:cNvPr>
          <p:cNvPicPr>
            <a:picLocks noChangeAspect="1"/>
          </p:cNvPicPr>
          <p:nvPr userDrawn="1"/>
        </p:nvPicPr>
        <p:blipFill>
          <a:blip r:embed="rId3"/>
          <a:stretch>
            <a:fillRect/>
          </a:stretch>
        </p:blipFill>
        <p:spPr>
          <a:xfrm>
            <a:off x="13338307" y="705031"/>
            <a:ext cx="5493032" cy="920797"/>
          </a:xfrm>
          <a:prstGeom prst="rect">
            <a:avLst/>
          </a:prstGeom>
        </p:spPr>
      </p:pic>
      <p:pic>
        <p:nvPicPr>
          <p:cNvPr id="17" name="Picture 16">
            <a:extLst>
              <a:ext uri="{FF2B5EF4-FFF2-40B4-BE49-F238E27FC236}">
                <a16:creationId xmlns:a16="http://schemas.microsoft.com/office/drawing/2014/main" id="{2CCA7174-A6CD-4486-ABFB-112BA386060B}"/>
              </a:ext>
            </a:extLst>
          </p:cNvPr>
          <p:cNvPicPr>
            <a:picLocks noChangeAspect="1"/>
          </p:cNvPicPr>
          <p:nvPr userDrawn="1"/>
        </p:nvPicPr>
        <p:blipFill>
          <a:blip r:embed="rId4"/>
          <a:stretch>
            <a:fillRect/>
          </a:stretch>
        </p:blipFill>
        <p:spPr>
          <a:xfrm>
            <a:off x="19815600" y="951606"/>
            <a:ext cx="3023107" cy="674218"/>
          </a:xfrm>
          <a:prstGeom prst="rect">
            <a:avLst/>
          </a:prstGeom>
        </p:spPr>
      </p:pic>
    </p:spTree>
    <p:extLst>
      <p:ext uri="{BB962C8B-B14F-4D97-AF65-F5344CB8AC3E}">
        <p14:creationId xmlns:p14="http://schemas.microsoft.com/office/powerpoint/2010/main" val="3099271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V2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sp>
        <p:nvSpPr>
          <p:cNvPr id="13" name="Content Placeholder 13">
            <a:extLst>
              <a:ext uri="{FF2B5EF4-FFF2-40B4-BE49-F238E27FC236}">
                <a16:creationId xmlns:a16="http://schemas.microsoft.com/office/drawing/2014/main" id="{7D138D53-0832-DE47-A85F-231E94B7A703}"/>
              </a:ext>
            </a:extLst>
          </p:cNvPr>
          <p:cNvSpPr>
            <a:spLocks noGrp="1"/>
          </p:cNvSpPr>
          <p:nvPr>
            <p:ph sz="quarter" idx="13"/>
          </p:nvPr>
        </p:nvSpPr>
        <p:spPr>
          <a:xfrm>
            <a:off x="1052507" y="3248025"/>
            <a:ext cx="14996159"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397DBEDB-BA82-E04F-ABD6-45F52E6D2A1D}"/>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D79FFE54-80F5-6F4E-9630-30DEDA954930}"/>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64F3585-D409-2E4C-A57A-CEF28414B8FF}"/>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33E3E9A5-94A5-1343-9D63-50D5D5D26895}"/>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7" name="Slide Number Placeholder 5">
            <a:extLst>
              <a:ext uri="{FF2B5EF4-FFF2-40B4-BE49-F238E27FC236}">
                <a16:creationId xmlns:a16="http://schemas.microsoft.com/office/drawing/2014/main" id="{5E89CA75-7BEB-9E46-9750-B1EE51170113}"/>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0EAE4340-DB72-4D64-919B-A242CBAD9DDB}"/>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2" name="Picture 11">
            <a:extLst>
              <a:ext uri="{FF2B5EF4-FFF2-40B4-BE49-F238E27FC236}">
                <a16:creationId xmlns:a16="http://schemas.microsoft.com/office/drawing/2014/main" id="{15CE9DD0-247A-45A6-AE2A-8F999F717651}"/>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114026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V2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rcRect/>
          <a:stretch/>
        </p:blipFill>
        <p:spPr>
          <a:xfrm flipH="1">
            <a:off x="1589" y="0"/>
            <a:ext cx="24384000" cy="13716000"/>
          </a:xfrm>
          <a:prstGeom prst="rect">
            <a:avLst/>
          </a:prstGeom>
        </p:spPr>
      </p:pic>
      <p:sp>
        <p:nvSpPr>
          <p:cNvPr id="11" name="Rectangle 10">
            <a:extLst>
              <a:ext uri="{FF2B5EF4-FFF2-40B4-BE49-F238E27FC236}">
                <a16:creationId xmlns:a16="http://schemas.microsoft.com/office/drawing/2014/main" id="{EBC7C127-2C88-6E47-84A9-513FA36B7AC2}"/>
              </a:ext>
            </a:extLst>
          </p:cNvPr>
          <p:cNvSpPr/>
          <p:nvPr userDrawn="1"/>
        </p:nvSpPr>
        <p:spPr>
          <a:xfrm>
            <a:off x="0" y="4"/>
            <a:ext cx="24387175" cy="13715999"/>
          </a:xfrm>
          <a:prstGeom prst="rect">
            <a:avLst/>
          </a:prstGeom>
          <a:solidFill>
            <a:srgbClr val="002156">
              <a:alpha val="84000"/>
            </a:srgbClr>
          </a:solidFill>
          <a:ln w="190500"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1645921" y="6777140"/>
            <a:ext cx="21341671" cy="2885127"/>
          </a:xfrm>
          <a:prstGeom prst="rect">
            <a:avLst/>
          </a:prstGeom>
        </p:spPr>
        <p:txBody>
          <a:bodyPr anchor="t">
            <a:normAutofit/>
          </a:bodyPr>
          <a:lstStyle>
            <a:lvl1pPr algn="l">
              <a:defRPr sz="10000" b="1">
                <a:solidFill>
                  <a:schemeClr val="bg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13" name="Subtitle 2">
            <a:extLst>
              <a:ext uri="{FF2B5EF4-FFF2-40B4-BE49-F238E27FC236}">
                <a16:creationId xmlns:a16="http://schemas.microsoft.com/office/drawing/2014/main" id="{F06B6513-5184-7046-B0C3-F5697E17E43D}"/>
              </a:ext>
            </a:extLst>
          </p:cNvPr>
          <p:cNvSpPr>
            <a:spLocks noGrp="1"/>
          </p:cNvSpPr>
          <p:nvPr>
            <p:ph type="subTitle" idx="1"/>
          </p:nvPr>
        </p:nvSpPr>
        <p:spPr>
          <a:xfrm>
            <a:off x="1645922" y="10302087"/>
            <a:ext cx="21277862" cy="3000958"/>
          </a:xfrm>
          <a:prstGeom prst="rect">
            <a:avLst/>
          </a:prstGeom>
        </p:spPr>
        <p:txBody>
          <a:bodyPr>
            <a:noAutofit/>
          </a:bodyPr>
          <a:lstStyle>
            <a:lvl1pPr marL="0" indent="0" algn="l">
              <a:lnSpc>
                <a:spcPct val="102000"/>
              </a:lnSpc>
              <a:buNone/>
              <a:defRPr sz="4200" b="1">
                <a:solidFill>
                  <a:srgbClr val="72DB1D"/>
                </a:solidFill>
              </a:defRPr>
            </a:lvl1pPr>
            <a:lvl2pPr marL="0" indent="0" algn="l">
              <a:lnSpc>
                <a:spcPct val="110000"/>
              </a:lnSpc>
              <a:spcBef>
                <a:spcPts val="0"/>
              </a:spcBef>
              <a:spcAft>
                <a:spcPts val="600"/>
              </a:spcAft>
              <a:buNone/>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pic>
        <p:nvPicPr>
          <p:cNvPr id="14" name="Picture 13">
            <a:extLst>
              <a:ext uri="{FF2B5EF4-FFF2-40B4-BE49-F238E27FC236}">
                <a16:creationId xmlns:a16="http://schemas.microsoft.com/office/drawing/2014/main" id="{6435891B-5880-B34F-9132-E1AF4750B3CE}"/>
              </a:ext>
            </a:extLst>
          </p:cNvPr>
          <p:cNvPicPr>
            <a:picLocks noChangeAspect="1"/>
          </p:cNvPicPr>
          <p:nvPr userDrawn="1"/>
        </p:nvPicPr>
        <p:blipFill>
          <a:blip r:embed="rId3"/>
          <a:stretch>
            <a:fillRect/>
          </a:stretch>
        </p:blipFill>
        <p:spPr>
          <a:xfrm>
            <a:off x="1879200" y="2198832"/>
            <a:ext cx="4093028" cy="924232"/>
          </a:xfrm>
          <a:prstGeom prst="rect">
            <a:avLst/>
          </a:prstGeom>
        </p:spPr>
      </p:pic>
      <p:cxnSp>
        <p:nvCxnSpPr>
          <p:cNvPr id="16" name="Straight Connector 15">
            <a:extLst>
              <a:ext uri="{FF2B5EF4-FFF2-40B4-BE49-F238E27FC236}">
                <a16:creationId xmlns:a16="http://schemas.microsoft.com/office/drawing/2014/main" id="{7D4E721D-385C-B644-9482-22F48B6D77F4}"/>
              </a:ext>
            </a:extLst>
          </p:cNvPr>
          <p:cNvCxnSpPr/>
          <p:nvPr userDrawn="1"/>
        </p:nvCxnSpPr>
        <p:spPr>
          <a:xfrm>
            <a:off x="1645922" y="5895741"/>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98955A4-36C4-8A49-AD1C-DA7F8F65AE50}"/>
              </a:ext>
            </a:extLst>
          </p:cNvPr>
          <p:cNvPicPr>
            <a:picLocks noChangeAspect="1"/>
          </p:cNvPicPr>
          <p:nvPr userDrawn="1"/>
        </p:nvPicPr>
        <p:blipFill>
          <a:blip r:embed="rId4"/>
          <a:stretch>
            <a:fillRect/>
          </a:stretch>
        </p:blipFill>
        <p:spPr>
          <a:xfrm>
            <a:off x="1179196" y="921213"/>
            <a:ext cx="5493032" cy="920797"/>
          </a:xfrm>
          <a:prstGeom prst="rect">
            <a:avLst/>
          </a:prstGeom>
        </p:spPr>
      </p:pic>
    </p:spTree>
    <p:extLst>
      <p:ext uri="{BB962C8B-B14F-4D97-AF65-F5344CB8AC3E}">
        <p14:creationId xmlns:p14="http://schemas.microsoft.com/office/powerpoint/2010/main" val="379522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V2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pic>
        <p:nvPicPr>
          <p:cNvPr id="10" name="Picture 9">
            <a:extLst>
              <a:ext uri="{FF2B5EF4-FFF2-40B4-BE49-F238E27FC236}">
                <a16:creationId xmlns:a16="http://schemas.microsoft.com/office/drawing/2014/main" id="{57654981-CDD2-D441-93C1-A18C2E51D837}"/>
              </a:ext>
            </a:extLst>
          </p:cNvPr>
          <p:cNvPicPr>
            <a:picLocks noChangeAspect="1"/>
          </p:cNvPicPr>
          <p:nvPr userDrawn="1"/>
        </p:nvPicPr>
        <p:blipFill>
          <a:blip r:embed="rId3"/>
          <a:stretch>
            <a:fillRect/>
          </a:stretch>
        </p:blipFill>
        <p:spPr>
          <a:xfrm>
            <a:off x="6605718" y="12393582"/>
            <a:ext cx="3023107" cy="674218"/>
          </a:xfrm>
          <a:prstGeom prst="rect">
            <a:avLst/>
          </a:prstGeom>
        </p:spPr>
      </p:pic>
      <p:sp>
        <p:nvSpPr>
          <p:cNvPr id="13" name="Content Placeholder 13">
            <a:extLst>
              <a:ext uri="{FF2B5EF4-FFF2-40B4-BE49-F238E27FC236}">
                <a16:creationId xmlns:a16="http://schemas.microsoft.com/office/drawing/2014/main" id="{96979B39-FE9F-D540-9C00-8E07327D3391}"/>
              </a:ext>
            </a:extLst>
          </p:cNvPr>
          <p:cNvSpPr>
            <a:spLocks noGrp="1"/>
          </p:cNvSpPr>
          <p:nvPr>
            <p:ph sz="quarter" idx="13"/>
          </p:nvPr>
        </p:nvSpPr>
        <p:spPr>
          <a:xfrm>
            <a:off x="1052507" y="3248025"/>
            <a:ext cx="14996159"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chemeClr val="accent3"/>
              </a:buClr>
              <a:buFont typeface="System Font Regular"/>
              <a:buChar char="•"/>
              <a:tabLst/>
              <a:defRPr baseline="0">
                <a:solidFill>
                  <a:schemeClr val="accent3"/>
                </a:solidFill>
              </a:defRPr>
            </a:lvl2pPr>
            <a:lvl3pPr marL="1691640" indent="-475488">
              <a:lnSpc>
                <a:spcPct val="110000"/>
              </a:lnSpc>
              <a:spcBef>
                <a:spcPts val="1400"/>
              </a:spcBef>
              <a:spcAft>
                <a:spcPts val="400"/>
              </a:spcAft>
              <a:buClr>
                <a:srgbClr val="51AF46"/>
              </a:buClr>
              <a:buFont typeface="Arial" panose="020B0604020202020204" pitchFamily="34" charset="0"/>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4" name="Title 1">
            <a:extLst>
              <a:ext uri="{FF2B5EF4-FFF2-40B4-BE49-F238E27FC236}">
                <a16:creationId xmlns:a16="http://schemas.microsoft.com/office/drawing/2014/main" id="{2F2FEF2F-F55B-4B45-885B-3BB77893F40C}"/>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51391716-A5BC-BB46-BF07-B2B6FA74DA67}"/>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CDA2A73-1CD2-5E40-B43A-7408AA741E09}"/>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5D6370EA-C97D-094F-A2A8-F1FFDDEE6EFD}"/>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7" name="Slide Number Placeholder 5">
            <a:extLst>
              <a:ext uri="{FF2B5EF4-FFF2-40B4-BE49-F238E27FC236}">
                <a16:creationId xmlns:a16="http://schemas.microsoft.com/office/drawing/2014/main" id="{652829AA-6B35-304D-93C3-23EB77908544}"/>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1" name="Picture 10">
            <a:extLst>
              <a:ext uri="{FF2B5EF4-FFF2-40B4-BE49-F238E27FC236}">
                <a16:creationId xmlns:a16="http://schemas.microsoft.com/office/drawing/2014/main" id="{E9D929EE-481C-C449-A577-A523F9DDE98C}"/>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277688291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V2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cxnSp>
        <p:nvCxnSpPr>
          <p:cNvPr id="23" name="Straight Connector 22">
            <a:extLst>
              <a:ext uri="{FF2B5EF4-FFF2-40B4-BE49-F238E27FC236}">
                <a16:creationId xmlns:a16="http://schemas.microsoft.com/office/drawing/2014/main" id="{1235A905-D5E7-9245-B014-F46E6C4E98BA}"/>
              </a:ext>
            </a:extLst>
          </p:cNvPr>
          <p:cNvCxnSpPr/>
          <p:nvPr userDrawn="1"/>
        </p:nvCxnSpPr>
        <p:spPr>
          <a:xfrm>
            <a:off x="22679621" y="13041099"/>
            <a:ext cx="791250" cy="0"/>
          </a:xfrm>
          <a:prstGeom prst="line">
            <a:avLst/>
          </a:prstGeom>
          <a:ln w="63500"/>
        </p:spPr>
        <p:style>
          <a:lnRef idx="3">
            <a:schemeClr val="dk1"/>
          </a:lnRef>
          <a:fillRef idx="0">
            <a:schemeClr val="dk1"/>
          </a:fillRef>
          <a:effectRef idx="2">
            <a:schemeClr val="dk1"/>
          </a:effectRef>
          <a:fontRef idx="minor">
            <a:schemeClr val="tx1"/>
          </a:fontRef>
        </p:style>
      </p:cxnSp>
      <p:sp>
        <p:nvSpPr>
          <p:cNvPr id="14" name="Title 1">
            <a:extLst>
              <a:ext uri="{FF2B5EF4-FFF2-40B4-BE49-F238E27FC236}">
                <a16:creationId xmlns:a16="http://schemas.microsoft.com/office/drawing/2014/main" id="{AD466550-4DDB-6C42-99D5-594022F520C0}"/>
              </a:ext>
            </a:extLst>
          </p:cNvPr>
          <p:cNvSpPr>
            <a:spLocks noGrp="1"/>
          </p:cNvSpPr>
          <p:nvPr>
            <p:ph type="title"/>
          </p:nvPr>
        </p:nvSpPr>
        <p:spPr>
          <a:xfrm>
            <a:off x="1052506" y="1155289"/>
            <a:ext cx="14993369"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6E9A06C-E722-9B47-A43D-4AA11934A642}"/>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5AC5752-C954-D542-8293-9334244AC91E}"/>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1E5ECB81-31FB-D447-B65A-D9E58D1ABC6B}"/>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5CDE4819-9FCC-CA40-859E-E856C4CE4397}"/>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graphicFrame>
        <p:nvGraphicFramePr>
          <p:cNvPr id="11" name="Content Placeholder 4">
            <a:extLst>
              <a:ext uri="{FF2B5EF4-FFF2-40B4-BE49-F238E27FC236}">
                <a16:creationId xmlns:a16="http://schemas.microsoft.com/office/drawing/2014/main" id="{4F649B4B-5199-5944-BEC5-7A0D497A0993}"/>
              </a:ext>
            </a:extLst>
          </p:cNvPr>
          <p:cNvGraphicFramePr>
            <a:graphicFrameLocks/>
          </p:cNvGraphicFramePr>
          <p:nvPr userDrawn="1">
            <p:extLst>
              <p:ext uri="{D42A27DB-BD31-4B8C-83A1-F6EECF244321}">
                <p14:modId xmlns:p14="http://schemas.microsoft.com/office/powerpoint/2010/main" val="3089230980"/>
              </p:ext>
            </p:extLst>
          </p:nvPr>
        </p:nvGraphicFramePr>
        <p:xfrm>
          <a:off x="1052514" y="3248025"/>
          <a:ext cx="14995524" cy="5181600"/>
        </p:xfrm>
        <a:graphic>
          <a:graphicData uri="http://schemas.openxmlformats.org/drawingml/2006/table">
            <a:tbl>
              <a:tblPr firstRow="1" bandRow="1">
                <a:tableStyleId>{F5AB1C69-6EDB-4FF4-983F-18BD219EF322}</a:tableStyleId>
              </a:tblPr>
              <a:tblGrid>
                <a:gridCol w="4998508">
                  <a:extLst>
                    <a:ext uri="{9D8B030D-6E8A-4147-A177-3AD203B41FA5}">
                      <a16:colId xmlns:a16="http://schemas.microsoft.com/office/drawing/2014/main" val="3529995196"/>
                    </a:ext>
                  </a:extLst>
                </a:gridCol>
                <a:gridCol w="4998508">
                  <a:extLst>
                    <a:ext uri="{9D8B030D-6E8A-4147-A177-3AD203B41FA5}">
                      <a16:colId xmlns:a16="http://schemas.microsoft.com/office/drawing/2014/main" val="2981662112"/>
                    </a:ext>
                  </a:extLst>
                </a:gridCol>
                <a:gridCol w="4998508">
                  <a:extLst>
                    <a:ext uri="{9D8B030D-6E8A-4147-A177-3AD203B41FA5}">
                      <a16:colId xmlns:a16="http://schemas.microsoft.com/office/drawing/2014/main" val="1551370359"/>
                    </a:ext>
                  </a:extLst>
                </a:gridCol>
              </a:tblGrid>
              <a:tr h="0">
                <a:tc>
                  <a:txBody>
                    <a:bodyPr/>
                    <a:lstStyle/>
                    <a:p>
                      <a:r>
                        <a:rPr lang="en-US" sz="3000" dirty="0">
                          <a:latin typeface="Helvetica" pitchFamily="2" charset="0"/>
                        </a:rPr>
                        <a:t>HEADER CONTENT</a:t>
                      </a:r>
                      <a:endParaRPr lang="en-US" sz="3000" dirty="0">
                        <a:latin typeface="Helvetica" pitchFamily="2" charset="0"/>
                        <a:cs typeface="Arial" panose="020B0604020202020204" pitchFamily="34" charset="0"/>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000" u="none" strike="noStrike" kern="1200" cap="none" spc="0" normalizeH="0" baseline="0" noProof="0">
                          <a:ln>
                            <a:noFill/>
                          </a:ln>
                          <a:effectLst/>
                          <a:uLnTx/>
                          <a:uFillTx/>
                          <a:latin typeface="Helvetica" pitchFamily="2" charset="0"/>
                        </a:rPr>
                        <a:t>HEADER CONTENT</a:t>
                      </a:r>
                      <a:endParaRPr kumimoji="0" lang="en-US" sz="3000" b="1" i="0" u="none" strike="noStrike" kern="1200" cap="none" spc="0" normalizeH="0" baseline="0" noProof="0" dirty="0">
                        <a:ln>
                          <a:noFill/>
                        </a:ln>
                        <a:solidFill>
                          <a:srgbClr val="FFFFFF"/>
                        </a:solidFill>
                        <a:effectLst/>
                        <a:uLnTx/>
                        <a:uFillTx/>
                        <a:latin typeface="Helvetica" pitchFamily="2" charset="0"/>
                        <a:ea typeface="+mn-ea"/>
                        <a:cs typeface="Arial" panose="020B0604020202020204" pitchFamily="34" charset="0"/>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000" u="none" strike="noStrike" kern="1200" cap="none" spc="0" normalizeH="0" baseline="0" noProof="0" dirty="0">
                          <a:ln>
                            <a:noFill/>
                          </a:ln>
                          <a:effectLst/>
                          <a:uLnTx/>
                          <a:uFillTx/>
                          <a:latin typeface="Helvetica" pitchFamily="2" charset="0"/>
                        </a:rPr>
                        <a:t>HEADER CONTENT</a:t>
                      </a:r>
                      <a:endParaRPr kumimoji="0" lang="en-US" sz="3000" b="1" i="0" u="none" strike="noStrike" kern="1200" cap="none" spc="0" normalizeH="0" baseline="0" noProof="0" dirty="0">
                        <a:ln>
                          <a:noFill/>
                        </a:ln>
                        <a:solidFill>
                          <a:srgbClr val="FFFFFF"/>
                        </a:solidFill>
                        <a:effectLst/>
                        <a:uLnTx/>
                        <a:uFillTx/>
                        <a:latin typeface="Helvetica" pitchFamily="2" charset="0"/>
                        <a:ea typeface="+mn-ea"/>
                        <a:cs typeface="Arial" panose="020B0604020202020204" pitchFamily="34" charset="0"/>
                      </a:endParaRPr>
                    </a:p>
                  </a:txBody>
                  <a:tcPr marL="228600" marR="228600" marT="228600" marB="228600" anchor="ctr"/>
                </a:tc>
                <a:extLst>
                  <a:ext uri="{0D108BD9-81ED-4DB2-BD59-A6C34878D82A}">
                    <a16:rowId xmlns:a16="http://schemas.microsoft.com/office/drawing/2014/main" val="1193546426"/>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extLst>
                  <a:ext uri="{0D108BD9-81ED-4DB2-BD59-A6C34878D82A}">
                    <a16:rowId xmlns:a16="http://schemas.microsoft.com/office/drawing/2014/main" val="2389784826"/>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extLst>
                  <a:ext uri="{0D108BD9-81ED-4DB2-BD59-A6C34878D82A}">
                    <a16:rowId xmlns:a16="http://schemas.microsoft.com/office/drawing/2014/main" val="809337946"/>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extLst>
                  <a:ext uri="{0D108BD9-81ED-4DB2-BD59-A6C34878D82A}">
                    <a16:rowId xmlns:a16="http://schemas.microsoft.com/office/drawing/2014/main" val="2724996605"/>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extLst>
                  <a:ext uri="{0D108BD9-81ED-4DB2-BD59-A6C34878D82A}">
                    <a16:rowId xmlns:a16="http://schemas.microsoft.com/office/drawing/2014/main" val="213725868"/>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600" u="none" strike="noStrike" kern="1200" cap="none" spc="0" normalizeH="0" baseline="0" noProof="0" dirty="0">
                          <a:ln>
                            <a:noFill/>
                          </a:ln>
                          <a:effectLst/>
                          <a:uLnTx/>
                          <a:uFillTx/>
                          <a:latin typeface="Helvetica" pitchFamily="2" charset="0"/>
                        </a:rPr>
                        <a:t>Cell Content</a:t>
                      </a:r>
                      <a:endParaRPr kumimoji="0" lang="en-US" sz="2600" b="0" i="0" u="none" strike="noStrike" kern="1200" cap="none" spc="0" normalizeH="0" baseline="0" noProof="0" dirty="0">
                        <a:ln>
                          <a:noFill/>
                        </a:ln>
                        <a:solidFill>
                          <a:srgbClr val="143367"/>
                        </a:solidFill>
                        <a:effectLst/>
                        <a:uLnTx/>
                        <a:uFillTx/>
                        <a:latin typeface="Helvetica" pitchFamily="2" charset="0"/>
                        <a:ea typeface="Source Sans Pro"/>
                        <a:cs typeface="Arial" panose="020B0604020202020204" pitchFamily="34" charset="0"/>
                        <a:sym typeface="Source Sans Pro"/>
                      </a:endParaRPr>
                    </a:p>
                  </a:txBody>
                  <a:tcPr marL="228600" marR="228600" marT="228600" marB="228600" anchor="ctr"/>
                </a:tc>
                <a:extLst>
                  <a:ext uri="{0D108BD9-81ED-4DB2-BD59-A6C34878D82A}">
                    <a16:rowId xmlns:a16="http://schemas.microsoft.com/office/drawing/2014/main" val="2351312879"/>
                  </a:ext>
                </a:extLst>
              </a:tr>
            </a:tbl>
          </a:graphicData>
        </a:graphic>
      </p:graphicFrame>
      <p:pic>
        <p:nvPicPr>
          <p:cNvPr id="12" name="Picture 11">
            <a:extLst>
              <a:ext uri="{FF2B5EF4-FFF2-40B4-BE49-F238E27FC236}">
                <a16:creationId xmlns:a16="http://schemas.microsoft.com/office/drawing/2014/main" id="{F5DCE5D7-4E4E-8740-9B67-4DB3245DD28B}"/>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19" name="Picture 18">
            <a:extLst>
              <a:ext uri="{FF2B5EF4-FFF2-40B4-BE49-F238E27FC236}">
                <a16:creationId xmlns:a16="http://schemas.microsoft.com/office/drawing/2014/main" id="{C29F8404-A432-E54F-9613-531E21F33560}"/>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79547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V2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2"/>
          <a:srcRect/>
          <a:stretch/>
        </p:blipFill>
        <p:spPr>
          <a:xfrm>
            <a:off x="17071975" y="0"/>
            <a:ext cx="7315200" cy="13716000"/>
          </a:xfrm>
          <a:prstGeom prst="rect">
            <a:avLst/>
          </a:prstGeom>
        </p:spPr>
      </p:pic>
      <p:cxnSp>
        <p:nvCxnSpPr>
          <p:cNvPr id="16" name="Straight Connector 15">
            <a:extLst>
              <a:ext uri="{FF2B5EF4-FFF2-40B4-BE49-F238E27FC236}">
                <a16:creationId xmlns:a16="http://schemas.microsoft.com/office/drawing/2014/main" id="{D2497C8C-F66A-6946-8C39-427AB806D077}"/>
              </a:ext>
            </a:extLst>
          </p:cNvPr>
          <p:cNvCxnSpPr>
            <a:cxnSpLocks/>
          </p:cNvCxnSpPr>
          <p:nvPr userDrawn="1"/>
        </p:nvCxnSpPr>
        <p:spPr>
          <a:xfrm>
            <a:off x="1052506"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729D1B6-1763-BC43-B3E3-E5AB8412E151}"/>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1FA6BB64-20A7-FB4E-9027-4B086E0CA65B}"/>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7" name="Slide Number Placeholder 5">
            <a:extLst>
              <a:ext uri="{FF2B5EF4-FFF2-40B4-BE49-F238E27FC236}">
                <a16:creationId xmlns:a16="http://schemas.microsoft.com/office/drawing/2014/main" id="{CF27C645-B276-2D4A-A07C-583806C056C9}"/>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sp>
        <p:nvSpPr>
          <p:cNvPr id="11" name="Content Placeholder 7">
            <a:extLst>
              <a:ext uri="{FF2B5EF4-FFF2-40B4-BE49-F238E27FC236}">
                <a16:creationId xmlns:a16="http://schemas.microsoft.com/office/drawing/2014/main" id="{BDF8B626-49B2-DD48-82B6-3F577D88927C}"/>
              </a:ext>
            </a:extLst>
          </p:cNvPr>
          <p:cNvSpPr>
            <a:spLocks noGrp="1"/>
          </p:cNvSpPr>
          <p:nvPr>
            <p:ph sz="quarter" idx="13" hasCustomPrompt="1"/>
          </p:nvPr>
        </p:nvSpPr>
        <p:spPr>
          <a:xfrm>
            <a:off x="1052506" y="3062672"/>
            <a:ext cx="14993369" cy="8562965"/>
          </a:xfrm>
          <a:prstGeom prst="rect">
            <a:avLst/>
          </a:prstGeom>
        </p:spPr>
        <p:txBody>
          <a:bodyPr lIns="91440" rIns="91440" bIns="0" numCol="2" spcCol="457200">
            <a:noAutofit/>
          </a:bodyPr>
          <a:lstStyle>
            <a:lvl1pPr>
              <a:spcBef>
                <a:spcPts val="1800"/>
              </a:spcBef>
              <a:defRPr/>
            </a:lvl1pPr>
          </a:lstStyle>
          <a:p>
            <a:r>
              <a:rPr lang="en-US" dirty="0">
                <a:solidFill>
                  <a:schemeClr val="tx1"/>
                </a:solidFill>
              </a:rPr>
              <a:t>Column heading</a:t>
            </a:r>
          </a:p>
          <a:p>
            <a:pPr>
              <a:spcBef>
                <a:spcPts val="1800"/>
              </a:spcBef>
            </a:pPr>
            <a:r>
              <a:rPr lang="en-US" sz="3400" dirty="0"/>
              <a:t>Lorem ipsum dolor sit </a:t>
            </a:r>
            <a:r>
              <a:rPr lang="en-US" sz="3400" dirty="0" err="1"/>
              <a:t>amet</a:t>
            </a:r>
            <a:r>
              <a:rPr lang="en-US" sz="3400" dirty="0"/>
              <a:t>, </a:t>
            </a:r>
            <a:r>
              <a:rPr lang="en-US" sz="3400" dirty="0" err="1"/>
              <a:t>consectetuer</a:t>
            </a:r>
            <a:r>
              <a:rPr lang="en-US" sz="3400" dirty="0"/>
              <a:t> </a:t>
            </a:r>
            <a:r>
              <a:rPr lang="en-US" sz="3400" dirty="0" err="1"/>
              <a:t>adipiscing</a:t>
            </a:r>
            <a:r>
              <a:rPr lang="en-US" sz="3400" dirty="0"/>
              <a:t> </a:t>
            </a:r>
            <a:r>
              <a:rPr lang="en-US" sz="3400" dirty="0" err="1"/>
              <a:t>elit</a:t>
            </a:r>
            <a:r>
              <a:rPr lang="en-US" sz="3400" dirty="0"/>
              <a:t>. Maecenas </a:t>
            </a:r>
            <a:r>
              <a:rPr lang="en-US" sz="3400" dirty="0" err="1"/>
              <a:t>porttitor</a:t>
            </a:r>
            <a:r>
              <a:rPr lang="en-US" sz="3400" dirty="0"/>
              <a:t> </a:t>
            </a:r>
            <a:r>
              <a:rPr lang="en-US" sz="3400" dirty="0" err="1"/>
              <a:t>congue</a:t>
            </a:r>
            <a:r>
              <a:rPr lang="en-US" sz="3400" dirty="0"/>
              <a:t> </a:t>
            </a:r>
            <a:r>
              <a:rPr lang="en-US" sz="3400" dirty="0" err="1"/>
              <a:t>massa</a:t>
            </a:r>
            <a:r>
              <a:rPr lang="en-US" sz="3400" dirty="0"/>
              <a:t>. </a:t>
            </a:r>
            <a:r>
              <a:rPr lang="en-US" sz="3400" dirty="0" err="1"/>
              <a:t>Fusce</a:t>
            </a:r>
            <a:r>
              <a:rPr lang="en-US" sz="3400" dirty="0"/>
              <a:t> </a:t>
            </a:r>
            <a:r>
              <a:rPr lang="en-US" sz="3400" dirty="0" err="1"/>
              <a:t>posuere</a:t>
            </a:r>
            <a:r>
              <a:rPr lang="en-US" sz="3400" dirty="0"/>
              <a:t>, magna sed pulvinar </a:t>
            </a:r>
            <a:r>
              <a:rPr lang="en-US" sz="3400" dirty="0" err="1"/>
              <a:t>ultricies</a:t>
            </a:r>
            <a:r>
              <a:rPr lang="en-US" sz="3400" dirty="0"/>
              <a:t>, </a:t>
            </a:r>
            <a:r>
              <a:rPr lang="en-US" sz="3400" dirty="0" err="1"/>
              <a:t>purus</a:t>
            </a:r>
            <a:r>
              <a:rPr lang="en-US" sz="3400" dirty="0"/>
              <a:t> </a:t>
            </a:r>
            <a:r>
              <a:rPr lang="en-US" sz="3400" dirty="0" err="1"/>
              <a:t>lectus</a:t>
            </a:r>
            <a:r>
              <a:rPr lang="en-US" sz="3400" dirty="0"/>
              <a:t> </a:t>
            </a:r>
            <a:r>
              <a:rPr lang="en-US" sz="3400" dirty="0" err="1"/>
              <a:t>malesuada</a:t>
            </a:r>
            <a:r>
              <a:rPr lang="en-US" sz="3400" dirty="0"/>
              <a:t> libero, sit </a:t>
            </a:r>
            <a:r>
              <a:rPr lang="en-US" sz="3400" dirty="0" err="1"/>
              <a:t>amet</a:t>
            </a:r>
            <a:r>
              <a:rPr lang="en-US" sz="3400" dirty="0"/>
              <a:t> </a:t>
            </a:r>
            <a:r>
              <a:rPr lang="en-US" sz="3400" dirty="0" err="1"/>
              <a:t>commodo</a:t>
            </a:r>
            <a:r>
              <a:rPr lang="en-US" sz="3400" dirty="0"/>
              <a:t> magna eros </a:t>
            </a:r>
            <a:r>
              <a:rPr lang="en-US" sz="3400" dirty="0" err="1"/>
              <a:t>quis</a:t>
            </a:r>
            <a:r>
              <a:rPr lang="en-US" sz="3400" dirty="0"/>
              <a:t> </a:t>
            </a:r>
            <a:r>
              <a:rPr lang="en-US" sz="3400" dirty="0" err="1"/>
              <a:t>urna</a:t>
            </a:r>
            <a:r>
              <a:rPr lang="en-US" sz="3400" dirty="0"/>
              <a:t>.</a:t>
            </a:r>
          </a:p>
          <a:p>
            <a:pPr>
              <a:spcBef>
                <a:spcPts val="1800"/>
              </a:spcBef>
            </a:pPr>
            <a:r>
              <a:rPr lang="en-US" sz="3400" dirty="0"/>
              <a:t>Nunc </a:t>
            </a:r>
            <a:r>
              <a:rPr lang="en-US" sz="3400" dirty="0" err="1"/>
              <a:t>viverra</a:t>
            </a:r>
            <a:r>
              <a:rPr lang="en-US" sz="3400" dirty="0"/>
              <a:t> </a:t>
            </a:r>
            <a:r>
              <a:rPr lang="en-US" sz="3400" dirty="0" err="1"/>
              <a:t>imperdiet</a:t>
            </a:r>
            <a:r>
              <a:rPr lang="en-US" sz="3400" dirty="0"/>
              <a:t> </a:t>
            </a:r>
            <a:r>
              <a:rPr lang="en-US" sz="3400" dirty="0" err="1"/>
              <a:t>enim</a:t>
            </a:r>
            <a:r>
              <a:rPr lang="en-US" sz="3400" dirty="0"/>
              <a:t>. </a:t>
            </a:r>
            <a:r>
              <a:rPr lang="en-US" sz="3400" dirty="0" err="1"/>
              <a:t>Fusce</a:t>
            </a:r>
            <a:r>
              <a:rPr lang="en-US" sz="3400" dirty="0"/>
              <a:t> est. </a:t>
            </a:r>
            <a:r>
              <a:rPr lang="en-US" sz="3400" dirty="0" err="1"/>
              <a:t>Vivamus</a:t>
            </a:r>
            <a:r>
              <a:rPr lang="en-US" sz="3400" dirty="0"/>
              <a:t> a </a:t>
            </a:r>
            <a:r>
              <a:rPr lang="en-US" sz="3400" dirty="0" err="1"/>
              <a:t>tellus</a:t>
            </a:r>
            <a:r>
              <a:rPr lang="en-US" sz="3400" dirty="0"/>
              <a:t>.</a:t>
            </a:r>
          </a:p>
          <a:p>
            <a:pPr>
              <a:spcBef>
                <a:spcPts val="1800"/>
              </a:spcBef>
            </a:pPr>
            <a:r>
              <a:rPr lang="en-US" sz="3400" dirty="0"/>
              <a:t>Lorem ipsum dolor sit </a:t>
            </a:r>
            <a:r>
              <a:rPr lang="en-US" sz="3400" dirty="0" err="1"/>
              <a:t>amet</a:t>
            </a:r>
            <a:r>
              <a:rPr lang="en-US" sz="3400" dirty="0"/>
              <a:t>, </a:t>
            </a:r>
            <a:r>
              <a:rPr lang="en-US" sz="3400" dirty="0" err="1"/>
              <a:t>consectetuer</a:t>
            </a:r>
            <a:r>
              <a:rPr lang="en-US" sz="3400" dirty="0"/>
              <a:t> </a:t>
            </a:r>
            <a:r>
              <a:rPr lang="en-US" sz="3400" dirty="0" err="1"/>
              <a:t>adipiscing</a:t>
            </a:r>
            <a:r>
              <a:rPr lang="en-US" sz="3400" dirty="0"/>
              <a:t> </a:t>
            </a:r>
            <a:r>
              <a:rPr lang="en-US" sz="3400" dirty="0" err="1"/>
              <a:t>elit</a:t>
            </a:r>
            <a:r>
              <a:rPr lang="en-US" sz="3400" dirty="0"/>
              <a:t>. Maecenas </a:t>
            </a:r>
            <a:r>
              <a:rPr lang="en-US" sz="3400" dirty="0" err="1"/>
              <a:t>porttitor</a:t>
            </a:r>
            <a:r>
              <a:rPr lang="en-US" sz="3400" dirty="0"/>
              <a:t> </a:t>
            </a:r>
            <a:r>
              <a:rPr lang="en-US" sz="3400" dirty="0" err="1"/>
              <a:t>congue</a:t>
            </a:r>
            <a:r>
              <a:rPr lang="en-US" sz="3400" dirty="0"/>
              <a:t> </a:t>
            </a:r>
            <a:r>
              <a:rPr lang="en-US" sz="3400" dirty="0" err="1"/>
              <a:t>massa</a:t>
            </a:r>
            <a:r>
              <a:rPr lang="en-US" sz="3400" dirty="0"/>
              <a:t>. </a:t>
            </a:r>
            <a:r>
              <a:rPr lang="en-US" sz="3400" dirty="0" err="1"/>
              <a:t>Fusce</a:t>
            </a:r>
            <a:r>
              <a:rPr lang="en-US" sz="3400" dirty="0"/>
              <a:t> </a:t>
            </a:r>
            <a:r>
              <a:rPr lang="en-US" sz="3400" dirty="0" err="1"/>
              <a:t>posuere</a:t>
            </a:r>
            <a:r>
              <a:rPr lang="en-US" sz="3400" dirty="0"/>
              <a:t>, magna sed pulvinar </a:t>
            </a:r>
            <a:r>
              <a:rPr lang="en-US" sz="3400" dirty="0" err="1"/>
              <a:t>ultricies</a:t>
            </a:r>
            <a:r>
              <a:rPr lang="en-US" sz="3400" dirty="0"/>
              <a:t>, </a:t>
            </a:r>
            <a:r>
              <a:rPr lang="en-US" sz="3400" dirty="0" err="1"/>
              <a:t>purus</a:t>
            </a:r>
            <a:r>
              <a:rPr lang="en-US" sz="3400" dirty="0"/>
              <a:t> </a:t>
            </a:r>
            <a:r>
              <a:rPr lang="en-US" sz="3400" dirty="0" err="1"/>
              <a:t>lectus</a:t>
            </a:r>
            <a:r>
              <a:rPr lang="en-US" sz="3400" dirty="0"/>
              <a:t> </a:t>
            </a:r>
            <a:r>
              <a:rPr lang="en-US" sz="3400" dirty="0" err="1"/>
              <a:t>malesuada</a:t>
            </a:r>
            <a:r>
              <a:rPr lang="en-US" sz="3400" dirty="0"/>
              <a:t> libero, sit </a:t>
            </a:r>
            <a:r>
              <a:rPr lang="en-US" sz="3400" dirty="0" err="1"/>
              <a:t>amet</a:t>
            </a:r>
            <a:r>
              <a:rPr lang="en-US" sz="3400" dirty="0"/>
              <a:t> </a:t>
            </a:r>
            <a:r>
              <a:rPr lang="en-US" sz="3400" dirty="0" err="1"/>
              <a:t>commodo</a:t>
            </a:r>
            <a:r>
              <a:rPr lang="en-US" sz="3400" dirty="0"/>
              <a:t> magna eros </a:t>
            </a:r>
            <a:r>
              <a:rPr lang="en-US" sz="3400" dirty="0" err="1"/>
              <a:t>quis</a:t>
            </a:r>
            <a:r>
              <a:rPr lang="en-US" sz="3400" dirty="0"/>
              <a:t> </a:t>
            </a:r>
            <a:r>
              <a:rPr lang="en-US" sz="3400" dirty="0" err="1"/>
              <a:t>urna</a:t>
            </a:r>
            <a:r>
              <a:rPr lang="en-US" sz="3400" dirty="0"/>
              <a:t>.</a:t>
            </a:r>
          </a:p>
          <a:p>
            <a:pPr>
              <a:spcBef>
                <a:spcPts val="1800"/>
              </a:spcBef>
            </a:pPr>
            <a:r>
              <a:rPr lang="en-US" sz="3400" dirty="0"/>
              <a:t>Nunc </a:t>
            </a:r>
            <a:r>
              <a:rPr lang="en-US" sz="3400" dirty="0" err="1"/>
              <a:t>viverra</a:t>
            </a:r>
            <a:r>
              <a:rPr lang="en-US" sz="3400" dirty="0"/>
              <a:t> </a:t>
            </a:r>
            <a:r>
              <a:rPr lang="en-US" sz="3400" dirty="0" err="1"/>
              <a:t>imperdiet</a:t>
            </a:r>
            <a:r>
              <a:rPr lang="en-US" sz="3400" dirty="0"/>
              <a:t> </a:t>
            </a:r>
            <a:r>
              <a:rPr lang="en-US" sz="3400" dirty="0" err="1"/>
              <a:t>enim</a:t>
            </a:r>
            <a:r>
              <a:rPr lang="en-US" sz="3400" dirty="0"/>
              <a:t>. </a:t>
            </a:r>
            <a:r>
              <a:rPr lang="en-US" sz="3400" dirty="0" err="1"/>
              <a:t>Fusce</a:t>
            </a:r>
            <a:r>
              <a:rPr lang="en-US" sz="3400" dirty="0"/>
              <a:t> est. </a:t>
            </a:r>
            <a:r>
              <a:rPr lang="en-US" sz="3400" dirty="0" err="1"/>
              <a:t>Vivamus</a:t>
            </a:r>
            <a:r>
              <a:rPr lang="en-US" sz="3400" dirty="0"/>
              <a:t> a </a:t>
            </a:r>
            <a:r>
              <a:rPr lang="en-US" sz="3400" dirty="0" err="1"/>
              <a:t>tellus</a:t>
            </a:r>
            <a:r>
              <a:rPr lang="en-US" sz="3400" dirty="0"/>
              <a:t>.</a:t>
            </a:r>
          </a:p>
          <a:p>
            <a:pPr>
              <a:spcBef>
                <a:spcPts val="1800"/>
              </a:spcBef>
            </a:pPr>
            <a:r>
              <a:rPr lang="en-US" sz="3400" dirty="0"/>
              <a:t>Lorem ipsum dolor sit </a:t>
            </a:r>
            <a:r>
              <a:rPr lang="en-US" sz="3400" dirty="0" err="1"/>
              <a:t>amet</a:t>
            </a:r>
            <a:r>
              <a:rPr lang="en-US" sz="3400" dirty="0"/>
              <a:t>, </a:t>
            </a:r>
            <a:r>
              <a:rPr lang="en-US" sz="3400" dirty="0" err="1"/>
              <a:t>consectetuer</a:t>
            </a:r>
            <a:r>
              <a:rPr lang="en-US" sz="3400" dirty="0"/>
              <a:t> </a:t>
            </a:r>
            <a:r>
              <a:rPr lang="en-US" sz="3400" dirty="0" err="1"/>
              <a:t>adipiscing</a:t>
            </a:r>
            <a:r>
              <a:rPr lang="en-US" sz="3400" dirty="0"/>
              <a:t> </a:t>
            </a:r>
            <a:r>
              <a:rPr lang="en-US" sz="3400" dirty="0" err="1"/>
              <a:t>elit</a:t>
            </a:r>
            <a:r>
              <a:rPr lang="en-US" sz="3400" dirty="0"/>
              <a:t>. Maecenas </a:t>
            </a:r>
            <a:r>
              <a:rPr lang="en-US" sz="3400" dirty="0" err="1"/>
              <a:t>porttitor</a:t>
            </a:r>
            <a:r>
              <a:rPr lang="en-US" sz="3400" dirty="0"/>
              <a:t> </a:t>
            </a:r>
            <a:r>
              <a:rPr lang="en-US" sz="3400" dirty="0" err="1"/>
              <a:t>congue</a:t>
            </a:r>
            <a:r>
              <a:rPr lang="en-US" sz="3400" dirty="0"/>
              <a:t> </a:t>
            </a:r>
            <a:r>
              <a:rPr lang="en-US" sz="3400" dirty="0" err="1"/>
              <a:t>massa</a:t>
            </a:r>
            <a:r>
              <a:rPr lang="en-US" sz="3400" dirty="0"/>
              <a:t>. </a:t>
            </a:r>
            <a:r>
              <a:rPr lang="en-US" sz="3400" dirty="0" err="1"/>
              <a:t>Fusce</a:t>
            </a:r>
            <a:r>
              <a:rPr lang="en-US" sz="3400" dirty="0"/>
              <a:t> </a:t>
            </a:r>
            <a:r>
              <a:rPr lang="en-US" sz="3400" dirty="0" err="1"/>
              <a:t>posuere</a:t>
            </a:r>
            <a:r>
              <a:rPr lang="en-US" sz="3400" dirty="0"/>
              <a:t>, magna sed pulvinar </a:t>
            </a:r>
            <a:r>
              <a:rPr lang="en-US" sz="3400" dirty="0" err="1"/>
              <a:t>ultricies</a:t>
            </a:r>
            <a:r>
              <a:rPr lang="en-US" sz="3400" dirty="0"/>
              <a:t>, </a:t>
            </a:r>
            <a:r>
              <a:rPr lang="en-US" sz="3400" dirty="0" err="1"/>
              <a:t>purus</a:t>
            </a:r>
            <a:r>
              <a:rPr lang="en-US" sz="3400" dirty="0"/>
              <a:t> </a:t>
            </a:r>
            <a:r>
              <a:rPr lang="en-US" sz="3400" dirty="0" err="1"/>
              <a:t>lectus</a:t>
            </a:r>
            <a:r>
              <a:rPr lang="en-US" sz="3400" dirty="0"/>
              <a:t> </a:t>
            </a:r>
            <a:r>
              <a:rPr lang="en-US" sz="3400" dirty="0" err="1"/>
              <a:t>malesuada</a:t>
            </a:r>
            <a:r>
              <a:rPr lang="en-US" sz="3400" dirty="0"/>
              <a:t> libero, sit </a:t>
            </a:r>
            <a:r>
              <a:rPr lang="en-US" sz="3400" dirty="0" err="1"/>
              <a:t>amet</a:t>
            </a:r>
            <a:r>
              <a:rPr lang="en-US" sz="3400" dirty="0"/>
              <a:t> </a:t>
            </a:r>
            <a:r>
              <a:rPr lang="en-US" sz="3400" dirty="0" err="1"/>
              <a:t>commodo</a:t>
            </a:r>
            <a:r>
              <a:rPr lang="en-US" sz="3400" dirty="0"/>
              <a:t> magna eros </a:t>
            </a:r>
            <a:r>
              <a:rPr lang="en-US" sz="3400" dirty="0" err="1"/>
              <a:t>quis</a:t>
            </a:r>
            <a:r>
              <a:rPr lang="en-US" sz="3400" dirty="0"/>
              <a:t> </a:t>
            </a:r>
            <a:r>
              <a:rPr lang="en-US" sz="3400" dirty="0" err="1"/>
              <a:t>urna</a:t>
            </a:r>
            <a:r>
              <a:rPr lang="en-US" sz="3400" dirty="0"/>
              <a:t>.</a:t>
            </a:r>
          </a:p>
          <a:p>
            <a:pPr>
              <a:spcBef>
                <a:spcPts val="1800"/>
              </a:spcBef>
            </a:pPr>
            <a:r>
              <a:rPr lang="en-US" sz="3400" dirty="0"/>
              <a:t>Nunc </a:t>
            </a:r>
            <a:r>
              <a:rPr lang="en-US" sz="3400" dirty="0" err="1"/>
              <a:t>viverra</a:t>
            </a:r>
            <a:r>
              <a:rPr lang="en-US" sz="3400" dirty="0"/>
              <a:t> </a:t>
            </a:r>
            <a:r>
              <a:rPr lang="en-US" sz="3400" dirty="0" err="1"/>
              <a:t>imperdiet</a:t>
            </a:r>
            <a:r>
              <a:rPr lang="en-US" sz="3400" dirty="0"/>
              <a:t> </a:t>
            </a:r>
            <a:r>
              <a:rPr lang="en-US" sz="3400" dirty="0" err="1"/>
              <a:t>enim</a:t>
            </a:r>
            <a:r>
              <a:rPr lang="en-US" sz="3400" dirty="0"/>
              <a:t>. </a:t>
            </a:r>
            <a:r>
              <a:rPr lang="en-US" sz="3400" dirty="0" err="1"/>
              <a:t>Fusce</a:t>
            </a:r>
            <a:r>
              <a:rPr lang="en-US" sz="3400" dirty="0"/>
              <a:t> est. </a:t>
            </a:r>
            <a:r>
              <a:rPr lang="en-US" sz="3400" dirty="0" err="1"/>
              <a:t>Vivamus</a:t>
            </a:r>
            <a:r>
              <a:rPr lang="en-US" sz="3400" dirty="0"/>
              <a:t> a </a:t>
            </a:r>
            <a:r>
              <a:rPr lang="en-US" sz="3400" dirty="0" err="1"/>
              <a:t>tellus</a:t>
            </a:r>
            <a:r>
              <a:rPr lang="en-US" sz="3400" dirty="0"/>
              <a:t>.</a:t>
            </a:r>
          </a:p>
          <a:p>
            <a:pPr>
              <a:spcBef>
                <a:spcPts val="1800"/>
              </a:spcBef>
            </a:pPr>
            <a:endParaRPr lang="en-US" sz="3400" dirty="0"/>
          </a:p>
        </p:txBody>
      </p:sp>
      <p:sp>
        <p:nvSpPr>
          <p:cNvPr id="12" name="Title 6">
            <a:extLst>
              <a:ext uri="{FF2B5EF4-FFF2-40B4-BE49-F238E27FC236}">
                <a16:creationId xmlns:a16="http://schemas.microsoft.com/office/drawing/2014/main" id="{615E821C-613B-0D45-9DC8-14F0BC4DBE3A}"/>
              </a:ext>
            </a:extLst>
          </p:cNvPr>
          <p:cNvSpPr>
            <a:spLocks noGrp="1"/>
          </p:cNvSpPr>
          <p:nvPr>
            <p:ph type="title" hasCustomPrompt="1"/>
          </p:nvPr>
        </p:nvSpPr>
        <p:spPr>
          <a:xfrm>
            <a:off x="1052506" y="1155289"/>
            <a:ext cx="14993369" cy="1577321"/>
          </a:xfrm>
          <a:prstGeom prst="rect">
            <a:avLst/>
          </a:prstGeom>
        </p:spPr>
        <p:txBody>
          <a:bodyPr/>
          <a:lstStyle>
            <a:lvl1pPr>
              <a:defRPr sz="5200"/>
            </a:lvl1pPr>
          </a:lstStyle>
          <a:p>
            <a:r>
              <a:rPr lang="en-US" dirty="0"/>
              <a:t>Text in columns</a:t>
            </a:r>
          </a:p>
        </p:txBody>
      </p:sp>
      <p:pic>
        <p:nvPicPr>
          <p:cNvPr id="19" name="Picture 18">
            <a:extLst>
              <a:ext uri="{FF2B5EF4-FFF2-40B4-BE49-F238E27FC236}">
                <a16:creationId xmlns:a16="http://schemas.microsoft.com/office/drawing/2014/main" id="{ADBA4710-0B2A-174F-ABDE-0587AF721B0B}"/>
              </a:ext>
            </a:extLst>
          </p:cNvPr>
          <p:cNvPicPr>
            <a:picLocks noChangeAspect="1"/>
          </p:cNvPicPr>
          <p:nvPr userDrawn="1"/>
        </p:nvPicPr>
        <p:blipFill>
          <a:blip r:embed="rId3"/>
          <a:stretch>
            <a:fillRect/>
          </a:stretch>
        </p:blipFill>
        <p:spPr>
          <a:xfrm>
            <a:off x="6605718" y="12393582"/>
            <a:ext cx="3023107" cy="674218"/>
          </a:xfrm>
          <a:prstGeom prst="rect">
            <a:avLst/>
          </a:prstGeom>
        </p:spPr>
      </p:pic>
      <p:pic>
        <p:nvPicPr>
          <p:cNvPr id="20" name="Picture 19">
            <a:extLst>
              <a:ext uri="{FF2B5EF4-FFF2-40B4-BE49-F238E27FC236}">
                <a16:creationId xmlns:a16="http://schemas.microsoft.com/office/drawing/2014/main" id="{23E08531-9E4D-5B44-B334-2EA9FC4F9EFB}"/>
              </a:ext>
            </a:extLst>
          </p:cNvPr>
          <p:cNvPicPr>
            <a:picLocks noChangeAspect="1"/>
          </p:cNvPicPr>
          <p:nvPr userDrawn="1"/>
        </p:nvPicPr>
        <p:blipFill>
          <a:blip r:embed="rId4"/>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150155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B4C7C42-C853-AA44-86A5-9DEA12BC318C}"/>
              </a:ext>
            </a:extLst>
          </p:cNvPr>
          <p:cNvCxnSpPr>
            <a:cxnSpLocks/>
          </p:cNvCxnSpPr>
          <p:nvPr userDrawn="1"/>
        </p:nvCxnSpPr>
        <p:spPr>
          <a:xfrm>
            <a:off x="1052506" y="756377"/>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id="{15F8FED7-CB0F-0142-8B31-EABB96EF2643}"/>
              </a:ext>
            </a:extLst>
          </p:cNvPr>
          <p:cNvSpPr>
            <a:spLocks noGrp="1"/>
          </p:cNvSpPr>
          <p:nvPr>
            <p:ph sz="quarter" idx="14"/>
          </p:nvPr>
        </p:nvSpPr>
        <p:spPr>
          <a:xfrm>
            <a:off x="12680952" y="3048650"/>
            <a:ext cx="10789919" cy="8817289"/>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76007716-6B35-2342-8A36-120E0989BF7B}"/>
              </a:ext>
            </a:extLst>
          </p:cNvPr>
          <p:cNvSpPr>
            <a:spLocks noGrp="1"/>
          </p:cNvSpPr>
          <p:nvPr>
            <p:ph sz="quarter" idx="15"/>
          </p:nvPr>
        </p:nvSpPr>
        <p:spPr>
          <a:xfrm>
            <a:off x="1052505" y="3048646"/>
            <a:ext cx="10789919" cy="862954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id="{65DE77CC-1C10-9A46-A52C-B20E4BFDF16C}"/>
              </a:ext>
            </a:extLst>
          </p:cNvPr>
          <p:cNvSpPr>
            <a:spLocks noGrp="1"/>
          </p:cNvSpPr>
          <p:nvPr>
            <p:ph type="title"/>
          </p:nvPr>
        </p:nvSpPr>
        <p:spPr>
          <a:xfrm>
            <a:off x="1052506" y="1113863"/>
            <a:ext cx="22418365"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2D2AAD3-921A-4C4B-8A47-78F699D06263}"/>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BF6134FF-8108-0A43-917A-1FA6A37F5EB9}"/>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id="{6AEA5D46-F6CD-444C-8439-8C0C09BD7A92}"/>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pic>
        <p:nvPicPr>
          <p:cNvPr id="15" name="Picture 14">
            <a:extLst>
              <a:ext uri="{FF2B5EF4-FFF2-40B4-BE49-F238E27FC236}">
                <a16:creationId xmlns:a16="http://schemas.microsoft.com/office/drawing/2014/main" id="{F22B6D3C-2B1F-EE48-A2E6-70EB1FCA44DF}"/>
              </a:ext>
            </a:extLst>
          </p:cNvPr>
          <p:cNvPicPr>
            <a:picLocks noChangeAspect="1"/>
          </p:cNvPicPr>
          <p:nvPr userDrawn="1"/>
        </p:nvPicPr>
        <p:blipFill>
          <a:blip r:embed="rId2"/>
          <a:stretch>
            <a:fillRect/>
          </a:stretch>
        </p:blipFill>
        <p:spPr>
          <a:xfrm>
            <a:off x="6605718" y="12393582"/>
            <a:ext cx="3023107" cy="674218"/>
          </a:xfrm>
          <a:prstGeom prst="rect">
            <a:avLst/>
          </a:prstGeom>
        </p:spPr>
      </p:pic>
      <p:pic>
        <p:nvPicPr>
          <p:cNvPr id="17" name="Picture 16">
            <a:extLst>
              <a:ext uri="{FF2B5EF4-FFF2-40B4-BE49-F238E27FC236}">
                <a16:creationId xmlns:a16="http://schemas.microsoft.com/office/drawing/2014/main" id="{F6954FEF-8218-B94C-A222-3926AA472B1A}"/>
              </a:ext>
            </a:extLst>
          </p:cNvPr>
          <p:cNvPicPr>
            <a:picLocks noChangeAspect="1"/>
          </p:cNvPicPr>
          <p:nvPr userDrawn="1"/>
        </p:nvPicPr>
        <p:blipFill>
          <a:blip r:embed="rId3"/>
          <a:stretch>
            <a:fillRect/>
          </a:stretch>
        </p:blipFill>
        <p:spPr>
          <a:xfrm>
            <a:off x="1422505" y="12347221"/>
            <a:ext cx="4575198" cy="766940"/>
          </a:xfrm>
          <a:prstGeom prst="rect">
            <a:avLst/>
          </a:prstGeom>
        </p:spPr>
      </p:pic>
    </p:spTree>
    <p:extLst>
      <p:ext uri="{BB962C8B-B14F-4D97-AF65-F5344CB8AC3E}">
        <p14:creationId xmlns:p14="http://schemas.microsoft.com/office/powerpoint/2010/main" val="416948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split side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3A5C4CC-AA10-2141-B548-08BE8BC72EF0}"/>
              </a:ext>
            </a:extLst>
          </p:cNvPr>
          <p:cNvPicPr>
            <a:picLocks noChangeAspect="1"/>
          </p:cNvPicPr>
          <p:nvPr userDrawn="1"/>
        </p:nvPicPr>
        <p:blipFill>
          <a:blip r:embed="rId2"/>
          <a:srcRect/>
          <a:stretch/>
        </p:blipFill>
        <p:spPr>
          <a:xfrm>
            <a:off x="0" y="0"/>
            <a:ext cx="12192001" cy="13716000"/>
          </a:xfrm>
          <a:prstGeom prst="rect">
            <a:avLst/>
          </a:prstGeom>
        </p:spPr>
      </p:pic>
      <p:sp>
        <p:nvSpPr>
          <p:cNvPr id="13" name="Rectangle 12">
            <a:extLst>
              <a:ext uri="{FF2B5EF4-FFF2-40B4-BE49-F238E27FC236}">
                <a16:creationId xmlns:a16="http://schemas.microsoft.com/office/drawing/2014/main" id="{6E94DC56-04E7-0541-8E73-D8205A534417}"/>
              </a:ext>
            </a:extLst>
          </p:cNvPr>
          <p:cNvSpPr/>
          <p:nvPr userDrawn="1"/>
        </p:nvSpPr>
        <p:spPr>
          <a:xfrm>
            <a:off x="-1588" y="0"/>
            <a:ext cx="12193588" cy="13716000"/>
          </a:xfrm>
          <a:prstGeom prst="rect">
            <a:avLst/>
          </a:prstGeom>
          <a:solidFill>
            <a:srgbClr val="002156">
              <a:alpha val="83922"/>
            </a:srgbClr>
          </a:solidFill>
          <a:ln w="190500" cap="sq"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1" y="12310849"/>
            <a:ext cx="791250" cy="730250"/>
          </a:xfrm>
          <a:prstGeom prst="rect">
            <a:avLst/>
          </a:prstGeom>
        </p:spPr>
        <p:txBody>
          <a:bodyPr vert="horz" lIns="91440" tIns="45720" rIns="91440" bIns="45720" rtlCol="0" anchor="ctr"/>
          <a:lstStyle>
            <a:lvl1pPr algn="ctr">
              <a:defRPr sz="2400" b="1">
                <a:solidFill>
                  <a:srgbClr val="002156"/>
                </a:solidFill>
                <a:latin typeface="Helvetica" pitchFamily="2" charset="0"/>
              </a:defRPr>
            </a:lvl1pPr>
          </a:lstStyle>
          <a:p>
            <a:fld id="{AB0A2592-0B1A-734C-B468-DA21C7D792C7}" type="slidenum">
              <a:rPr lang="en-US" smtClean="0"/>
              <a:pPr/>
              <a:t>‹#›</a:t>
            </a:fld>
            <a:endParaRPr lang="en-US" dirty="0"/>
          </a:p>
        </p:txBody>
      </p:sp>
      <p:sp>
        <p:nvSpPr>
          <p:cNvPr id="2" name="Title 1"/>
          <p:cNvSpPr>
            <a:spLocks noGrp="1"/>
          </p:cNvSpPr>
          <p:nvPr>
            <p:ph type="title" hasCustomPrompt="1"/>
          </p:nvPr>
        </p:nvSpPr>
        <p:spPr>
          <a:xfrm>
            <a:off x="1763706" y="3570156"/>
            <a:ext cx="8536235" cy="8483293"/>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A short statement that relates to topic and also the excerpt or phrase to the right.</a:t>
            </a: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hasCustomPrompt="1"/>
          </p:nvPr>
        </p:nvSpPr>
        <p:spPr>
          <a:xfrm>
            <a:off x="14268452" y="3570155"/>
            <a:ext cx="8355020" cy="8483294"/>
          </a:xfrm>
          <a:prstGeom prst="rect">
            <a:avLst/>
          </a:prstGeom>
        </p:spPr>
        <p:txBody>
          <a:bodyPr lIns="0" tIns="0" rIns="0" bIns="0"/>
          <a:lstStyle>
            <a:lvl1pPr>
              <a:lnSpc>
                <a:spcPct val="110000"/>
              </a:lnSpc>
              <a:spcBef>
                <a:spcPts val="2600"/>
              </a:spcBef>
              <a:spcAft>
                <a:spcPts val="400"/>
              </a:spcAft>
              <a:defRPr sz="4000" b="1">
                <a:solidFill>
                  <a:srgbClr val="1669C9"/>
                </a:solidFill>
              </a:defRPr>
            </a:lvl1pPr>
            <a:lvl2pPr marL="295275" indent="-274638">
              <a:buClr>
                <a:srgbClr val="51AF46"/>
              </a:buClr>
              <a:buSzPct val="120000"/>
              <a:tabLst/>
              <a:defRPr sz="3000">
                <a:solidFill>
                  <a:schemeClr val="bg2">
                    <a:lumMod val="25000"/>
                  </a:schemeClr>
                </a:solidFill>
              </a:defRPr>
            </a:lvl2pPr>
            <a:lvl3pPr marL="698500" indent="-381000">
              <a:buClr>
                <a:srgbClr val="51AF46"/>
              </a:buClr>
              <a:tabLst/>
              <a:defRPr sz="3000">
                <a:solidFill>
                  <a:schemeClr val="bg2">
                    <a:lumMod val="25000"/>
                  </a:schemeClr>
                </a:solidFill>
              </a:defRPr>
            </a:lvl3pPr>
            <a:lvl4pPr marL="1100138" indent="-381000">
              <a:buClr>
                <a:srgbClr val="51AF46"/>
              </a:buClr>
              <a:buSzPct val="90000"/>
              <a:tabLst/>
              <a:defRPr sz="3000" b="0">
                <a:solidFill>
                  <a:schemeClr val="bg2">
                    <a:lumMod val="25000"/>
                  </a:schemeClr>
                </a:solidFill>
              </a:defRPr>
            </a:lvl4pPr>
            <a:lvl5pPr marL="1501775" indent="-381000">
              <a:buClr>
                <a:srgbClr val="51AF46"/>
              </a:buClr>
              <a:buFont typeface="Wingdings" pitchFamily="2" charset="2"/>
              <a:buChar char="§"/>
              <a:tabLst/>
              <a:defRPr sz="3000">
                <a:solidFill>
                  <a:schemeClr val="bg2">
                    <a:lumMod val="25000"/>
                  </a:schemeClr>
                </a:solidFill>
              </a:defRPr>
            </a:lvl5pPr>
          </a:lstStyle>
          <a:p>
            <a:pPr lvl="0"/>
            <a:r>
              <a:rPr lang="en-US" dirty="0"/>
              <a:t>Could be a phrase or excerpt that is pulled into the presentation to introduce a thought or concept that works within the presenter’s current or next topic.</a:t>
            </a:r>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1" y="13041099"/>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D690709-6DD5-514F-9E6F-343ADAD16CBD}"/>
              </a:ext>
            </a:extLst>
          </p:cNvPr>
          <p:cNvCxnSpPr>
            <a:cxnSpLocks/>
          </p:cNvCxnSpPr>
          <p:nvPr userDrawn="1"/>
        </p:nvCxnSpPr>
        <p:spPr>
          <a:xfrm>
            <a:off x="1763706" y="3016252"/>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B74D594-D91B-AC45-83FF-1EA4A22ABCD0}"/>
              </a:ext>
            </a:extLst>
          </p:cNvPr>
          <p:cNvPicPr>
            <a:picLocks noChangeAspect="1"/>
          </p:cNvPicPr>
          <p:nvPr userDrawn="1"/>
        </p:nvPicPr>
        <p:blipFill>
          <a:blip r:embed="rId3"/>
          <a:stretch>
            <a:fillRect/>
          </a:stretch>
        </p:blipFill>
        <p:spPr>
          <a:xfrm>
            <a:off x="19069806" y="824460"/>
            <a:ext cx="4163321" cy="928510"/>
          </a:xfrm>
          <a:prstGeom prst="rect">
            <a:avLst/>
          </a:prstGeom>
        </p:spPr>
      </p:pic>
      <p:pic>
        <p:nvPicPr>
          <p:cNvPr id="17" name="Picture 16">
            <a:extLst>
              <a:ext uri="{FF2B5EF4-FFF2-40B4-BE49-F238E27FC236}">
                <a16:creationId xmlns:a16="http://schemas.microsoft.com/office/drawing/2014/main" id="{BF59A80C-7808-694B-8943-B38F8126E6F3}"/>
              </a:ext>
            </a:extLst>
          </p:cNvPr>
          <p:cNvPicPr>
            <a:picLocks noChangeAspect="1"/>
          </p:cNvPicPr>
          <p:nvPr userDrawn="1"/>
        </p:nvPicPr>
        <p:blipFill>
          <a:blip r:embed="rId4"/>
          <a:stretch>
            <a:fillRect/>
          </a:stretch>
        </p:blipFill>
        <p:spPr>
          <a:xfrm>
            <a:off x="12777273" y="828321"/>
            <a:ext cx="5493032" cy="920797"/>
          </a:xfrm>
          <a:prstGeom prst="rect">
            <a:avLst/>
          </a:prstGeom>
        </p:spPr>
      </p:pic>
    </p:spTree>
    <p:extLst>
      <p:ext uri="{BB962C8B-B14F-4D97-AF65-F5344CB8AC3E}">
        <p14:creationId xmlns:p14="http://schemas.microsoft.com/office/powerpoint/2010/main" val="414059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Emphasized 2-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25D64-F218-0B49-B844-28C0A2B1D1A6}"/>
              </a:ext>
            </a:extLst>
          </p:cNvPr>
          <p:cNvSpPr/>
          <p:nvPr userDrawn="1"/>
        </p:nvSpPr>
        <p:spPr>
          <a:xfrm>
            <a:off x="1" y="0"/>
            <a:ext cx="9196251" cy="13716000"/>
          </a:xfrm>
          <a:prstGeom prst="rect">
            <a:avLst/>
          </a:prstGeom>
          <a:solidFill>
            <a:srgbClr val="00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E63714B3-A9D0-6648-8BFD-A03A4EFEA327}"/>
              </a:ext>
            </a:extLst>
          </p:cNvPr>
          <p:cNvSpPr>
            <a:spLocks noGrp="1"/>
          </p:cNvSpPr>
          <p:nvPr>
            <p:ph type="title" hasCustomPrompt="1"/>
          </p:nvPr>
        </p:nvSpPr>
        <p:spPr>
          <a:xfrm>
            <a:off x="1052503" y="1363702"/>
            <a:ext cx="7477542" cy="4697463"/>
          </a:xfrm>
          <a:prstGeom prst="rect">
            <a:avLst/>
          </a:prstGeom>
        </p:spPr>
        <p:txBody>
          <a:bodyPr anchor="t" anchorCtr="0"/>
          <a:lstStyle>
            <a:lvl1pPr>
              <a:lnSpc>
                <a:spcPct val="102000"/>
              </a:lnSpc>
              <a:defRPr sz="7500">
                <a:solidFill>
                  <a:schemeClr val="bg1"/>
                </a:solidFill>
              </a:defRPr>
            </a:lvl1pPr>
          </a:lstStyle>
          <a:p>
            <a:r>
              <a:rPr lang="en-US" dirty="0"/>
              <a:t>This slide type could be useful to introduce multiple ideas</a:t>
            </a:r>
          </a:p>
        </p:txBody>
      </p:sp>
      <p:cxnSp>
        <p:nvCxnSpPr>
          <p:cNvPr id="8" name="Straight Connector 7">
            <a:extLst>
              <a:ext uri="{FF2B5EF4-FFF2-40B4-BE49-F238E27FC236}">
                <a16:creationId xmlns:a16="http://schemas.microsoft.com/office/drawing/2014/main" id="{81CE6B1F-ABD2-1D40-B73A-F1C44D2D0E89}"/>
              </a:ext>
            </a:extLst>
          </p:cNvPr>
          <p:cNvCxnSpPr>
            <a:cxnSpLocks/>
          </p:cNvCxnSpPr>
          <p:nvPr userDrawn="1"/>
        </p:nvCxnSpPr>
        <p:spPr>
          <a:xfrm>
            <a:off x="1170073" y="756377"/>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3" name="Content Placeholder 13">
            <a:extLst>
              <a:ext uri="{FF2B5EF4-FFF2-40B4-BE49-F238E27FC236}">
                <a16:creationId xmlns:a16="http://schemas.microsoft.com/office/drawing/2014/main" id="{66D3E60A-4333-BF4B-A5F2-DDF8126BC0E1}"/>
              </a:ext>
            </a:extLst>
          </p:cNvPr>
          <p:cNvSpPr>
            <a:spLocks noGrp="1"/>
          </p:cNvSpPr>
          <p:nvPr>
            <p:ph sz="quarter" idx="13"/>
          </p:nvPr>
        </p:nvSpPr>
        <p:spPr>
          <a:xfrm>
            <a:off x="10012679" y="1363698"/>
            <a:ext cx="12416246" cy="9622386"/>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876C67C6-EBC2-974F-A5F2-0432A250E7EF}"/>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8DFB354E-4B1B-C640-A9EC-C180BEC03D4D}"/>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0" name="Slide Number Placeholder 5">
            <a:extLst>
              <a:ext uri="{FF2B5EF4-FFF2-40B4-BE49-F238E27FC236}">
                <a16:creationId xmlns:a16="http://schemas.microsoft.com/office/drawing/2014/main" id="{5F472512-515C-6946-9A6D-88E8E804E31F}"/>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cxnSp>
        <p:nvCxnSpPr>
          <p:cNvPr id="11" name="Straight Connector 10">
            <a:extLst>
              <a:ext uri="{FF2B5EF4-FFF2-40B4-BE49-F238E27FC236}">
                <a16:creationId xmlns:a16="http://schemas.microsoft.com/office/drawing/2014/main" id="{A9A342B1-0260-5F41-84AB-B25DC1E0A40B}"/>
              </a:ext>
            </a:extLst>
          </p:cNvPr>
          <p:cNvCxnSpPr>
            <a:cxnSpLocks/>
          </p:cNvCxnSpPr>
          <p:nvPr userDrawn="1"/>
        </p:nvCxnSpPr>
        <p:spPr>
          <a:xfrm>
            <a:off x="10038298" y="756377"/>
            <a:ext cx="12390628"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EA3EF7-7F52-F149-BC00-77ACC5BAC46C}"/>
              </a:ext>
            </a:extLst>
          </p:cNvPr>
          <p:cNvPicPr>
            <a:picLocks noChangeAspect="1"/>
          </p:cNvPicPr>
          <p:nvPr userDrawn="1"/>
        </p:nvPicPr>
        <p:blipFill>
          <a:blip r:embed="rId2"/>
          <a:stretch>
            <a:fillRect/>
          </a:stretch>
        </p:blipFill>
        <p:spPr>
          <a:xfrm>
            <a:off x="772821" y="12190945"/>
            <a:ext cx="4585562" cy="768678"/>
          </a:xfrm>
          <a:prstGeom prst="rect">
            <a:avLst/>
          </a:prstGeom>
        </p:spPr>
      </p:pic>
      <p:pic>
        <p:nvPicPr>
          <p:cNvPr id="23" name="Picture 22">
            <a:extLst>
              <a:ext uri="{FF2B5EF4-FFF2-40B4-BE49-F238E27FC236}">
                <a16:creationId xmlns:a16="http://schemas.microsoft.com/office/drawing/2014/main" id="{708E2107-2B73-C241-9F06-E2962E4FC084}"/>
              </a:ext>
            </a:extLst>
          </p:cNvPr>
          <p:cNvPicPr>
            <a:picLocks noChangeAspect="1"/>
          </p:cNvPicPr>
          <p:nvPr userDrawn="1"/>
        </p:nvPicPr>
        <p:blipFill>
          <a:blip r:embed="rId3"/>
          <a:stretch>
            <a:fillRect/>
          </a:stretch>
        </p:blipFill>
        <p:spPr>
          <a:xfrm>
            <a:off x="5907024" y="12185380"/>
            <a:ext cx="2623021" cy="779817"/>
          </a:xfrm>
          <a:prstGeom prst="rect">
            <a:avLst/>
          </a:prstGeom>
        </p:spPr>
      </p:pic>
    </p:spTree>
    <p:extLst>
      <p:ext uri="{BB962C8B-B14F-4D97-AF65-F5344CB8AC3E}">
        <p14:creationId xmlns:p14="http://schemas.microsoft.com/office/powerpoint/2010/main" val="324557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532F3D7-13E0-2F40-92BB-175A3323D3CD}"/>
              </a:ext>
            </a:extLst>
          </p:cNvPr>
          <p:cNvSpPr/>
          <p:nvPr userDrawn="1"/>
        </p:nvSpPr>
        <p:spPr>
          <a:xfrm>
            <a:off x="22679621"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Slide Number Placeholder 5">
            <a:extLst>
              <a:ext uri="{FF2B5EF4-FFF2-40B4-BE49-F238E27FC236}">
                <a16:creationId xmlns:a16="http://schemas.microsoft.com/office/drawing/2014/main" id="{E7A31FDA-1B03-C140-A9A6-951EC4015BED}"/>
              </a:ext>
            </a:extLst>
          </p:cNvPr>
          <p:cNvSpPr txBox="1">
            <a:spLocks/>
          </p:cNvSpPr>
          <p:nvPr userDrawn="1"/>
        </p:nvSpPr>
        <p:spPr>
          <a:xfrm>
            <a:off x="22679621"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2400" smtClean="0"/>
              <a:pPr/>
              <a:t>‹#›</a:t>
            </a:fld>
            <a:endParaRPr lang="en-US" sz="2400" dirty="0"/>
          </a:p>
        </p:txBody>
      </p:sp>
      <p:cxnSp>
        <p:nvCxnSpPr>
          <p:cNvPr id="13" name="Straight Connector 12">
            <a:extLst>
              <a:ext uri="{FF2B5EF4-FFF2-40B4-BE49-F238E27FC236}">
                <a16:creationId xmlns:a16="http://schemas.microsoft.com/office/drawing/2014/main" id="{EFA46521-72E2-E546-B921-6E473950B6C0}"/>
              </a:ext>
            </a:extLst>
          </p:cNvPr>
          <p:cNvCxnSpPr/>
          <p:nvPr userDrawn="1"/>
        </p:nvCxnSpPr>
        <p:spPr>
          <a:xfrm>
            <a:off x="22679621"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2453862"/>
      </p:ext>
    </p:extLst>
  </p:cSld>
  <p:clrMap bg1="lt1" tx1="dk1" bg2="lt2" tx2="dk2" accent1="accent1" accent2="accent2" accent3="accent3" accent4="accent4" accent5="accent5" accent6="accent6" hlink="hlink" folHlink="folHlink"/>
  <p:sldLayoutIdLst>
    <p:sldLayoutId id="2147483725" r:id="rId1"/>
    <p:sldLayoutId id="2147483759" r:id="rId2"/>
    <p:sldLayoutId id="2147483731" r:id="rId3"/>
    <p:sldLayoutId id="2147483703" r:id="rId4"/>
    <p:sldLayoutId id="2147483702" r:id="rId5"/>
    <p:sldLayoutId id="2147483705" r:id="rId6"/>
    <p:sldLayoutId id="2147483688" r:id="rId7"/>
    <p:sldLayoutId id="2147483679" r:id="rId8"/>
    <p:sldLayoutId id="2147483771" r:id="rId9"/>
    <p:sldLayoutId id="2147483718" r:id="rId10"/>
    <p:sldLayoutId id="2147483756" r:id="rId11"/>
    <p:sldLayoutId id="2147483772" r:id="rId12"/>
    <p:sldLayoutId id="2147483786" r:id="rId13"/>
    <p:sldLayoutId id="2147483773" r:id="rId14"/>
    <p:sldLayoutId id="2147483775" r:id="rId15"/>
    <p:sldLayoutId id="2147483776" r:id="rId16"/>
    <p:sldLayoutId id="2147483777" r:id="rId17"/>
    <p:sldLayoutId id="2147483779" r:id="rId18"/>
    <p:sldLayoutId id="2147483781" r:id="rId19"/>
    <p:sldLayoutId id="2147483782" r:id="rId20"/>
    <p:sldLayoutId id="2147483783" r:id="rId21"/>
    <p:sldLayoutId id="2147483784" r:id="rId22"/>
    <p:sldLayoutId id="2147483785" r:id="rId23"/>
  </p:sldLayoutIdLst>
  <p:hf sldNum="0" hdr="0" ftr="0" dt="0"/>
  <p:txStyles>
    <p:titleStyle>
      <a:lvl1pPr algn="l" defTabSz="1828800" rtl="0" eaLnBrk="1" latinLnBrk="0" hangingPunct="1">
        <a:lnSpc>
          <a:spcPct val="90000"/>
        </a:lnSpc>
        <a:spcBef>
          <a:spcPct val="0"/>
        </a:spcBef>
        <a:buNone/>
        <a:defRPr sz="4800" b="1" kern="1200">
          <a:solidFill>
            <a:srgbClr val="143367"/>
          </a:solidFill>
          <a:latin typeface="Helvetica" pitchFamily="2" charset="0"/>
          <a:ea typeface="+mj-ea"/>
          <a:cs typeface="+mj-cs"/>
        </a:defRPr>
      </a:lvl1pPr>
    </p:titleStyle>
    <p:bodyStyle>
      <a:lvl1pPr marL="0" indent="0" algn="l" defTabSz="1828800" rtl="0" eaLnBrk="1" latinLnBrk="0" hangingPunct="1">
        <a:lnSpc>
          <a:spcPct val="90000"/>
        </a:lnSpc>
        <a:spcBef>
          <a:spcPts val="2000"/>
        </a:spcBef>
        <a:spcAft>
          <a:spcPts val="1200"/>
        </a:spcAft>
        <a:buFont typeface="Arial" panose="020B0604020202020204" pitchFamily="34" charset="0"/>
        <a:buNone/>
        <a:defRPr sz="3800" b="1" kern="1200">
          <a:solidFill>
            <a:srgbClr val="1669C9"/>
          </a:solidFill>
          <a:latin typeface="Helvetica" pitchFamily="2" charset="0"/>
          <a:ea typeface="+mn-ea"/>
          <a:cs typeface="+mn-cs"/>
        </a:defRPr>
      </a:lvl1pPr>
      <a:lvl2pPr marL="0" indent="-457200" algn="l" defTabSz="1828800" rtl="0" eaLnBrk="1" latinLnBrk="0" hangingPunct="1">
        <a:lnSpc>
          <a:spcPct val="90000"/>
        </a:lnSpc>
        <a:spcBef>
          <a:spcPts val="2200"/>
        </a:spcBef>
        <a:buFont typeface="Arial" panose="020B0604020202020204" pitchFamily="34" charset="0"/>
        <a:buChar char="•"/>
        <a:defRPr sz="3600" kern="1200">
          <a:solidFill>
            <a:srgbClr val="5A799C"/>
          </a:solidFill>
          <a:latin typeface="Helvetica" pitchFamily="2" charset="0"/>
          <a:ea typeface="+mn-ea"/>
          <a:cs typeface="+mn-cs"/>
        </a:defRPr>
      </a:lvl2pPr>
      <a:lvl3pPr marL="1024128" indent="-457200" algn="l" defTabSz="1828800" rtl="0" eaLnBrk="1" latinLnBrk="0" hangingPunct="1">
        <a:lnSpc>
          <a:spcPct val="90000"/>
        </a:lnSpc>
        <a:spcBef>
          <a:spcPts val="1000"/>
        </a:spcBef>
        <a:buFont typeface="System Font Regular"/>
        <a:buChar char="–"/>
        <a:defRPr sz="2800" kern="1200">
          <a:solidFill>
            <a:srgbClr val="5A799C"/>
          </a:solidFill>
          <a:latin typeface="Helvetica" pitchFamily="2" charset="0"/>
          <a:ea typeface="+mn-ea"/>
          <a:cs typeface="+mn-cs"/>
        </a:defRPr>
      </a:lvl3pPr>
      <a:lvl4pPr marL="1600200" indent="-457200" algn="l" defTabSz="1828800" rtl="0" eaLnBrk="1" latinLnBrk="0" hangingPunct="1">
        <a:lnSpc>
          <a:spcPct val="90000"/>
        </a:lnSpc>
        <a:spcBef>
          <a:spcPts val="1000"/>
        </a:spcBef>
        <a:spcAft>
          <a:spcPts val="600"/>
        </a:spcAft>
        <a:buFont typeface="Courier New" panose="02070309020205020404" pitchFamily="49" charset="0"/>
        <a:buChar char="o"/>
        <a:defRPr sz="2400" b="1" kern="1200">
          <a:solidFill>
            <a:srgbClr val="143367"/>
          </a:solidFill>
          <a:latin typeface="Helvetica"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2000" kern="1200">
          <a:solidFill>
            <a:schemeClr val="tx1"/>
          </a:solidFill>
          <a:latin typeface="Helvetic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k12.wa.us/student-success/resources-subject-area/science/science-assessment-professional-development-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s://www.ngssphenomena.com/"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42.emf"/></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61.emf"/></Relationships>
</file>

<file path=ppt/slides/_rels/slide5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63.emf"/></Relationships>
</file>

<file path=ppt/slides/_rels/slide5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image" Target="../media/image65.emf"/></Relationships>
</file>

<file path=ppt/slides/_rels/slide6.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67.emf"/></Relationships>
</file>

<file path=ppt/slides/_rels/slide6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hyperlink" Target="mailto:science@k12.wa.us" TargetMode="External"/><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k12.wa.us/student-success/testing/state-testing-overview/washington-comprehensive-assessment-science/wcas-educator-resource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CC2-E599-46A9-9D3D-E2D5B5C01734}"/>
              </a:ext>
            </a:extLst>
          </p:cNvPr>
          <p:cNvSpPr>
            <a:spLocks noGrp="1"/>
          </p:cNvSpPr>
          <p:nvPr>
            <p:ph type="ctrTitle"/>
          </p:nvPr>
        </p:nvSpPr>
        <p:spPr/>
        <p:txBody>
          <a:bodyPr>
            <a:normAutofit fontScale="90000"/>
          </a:bodyPr>
          <a:lstStyle/>
          <a:p>
            <a:pPr algn="ctr"/>
            <a:r>
              <a:rPr lang="en-US" dirty="0"/>
              <a:t>Interpreting </a:t>
            </a:r>
            <a:r>
              <a:rPr lang="en-US" i="1" dirty="0"/>
              <a:t>WCAS Item Specifications </a:t>
            </a:r>
            <a:r>
              <a:rPr lang="en-US" dirty="0"/>
              <a:t>for Classroom Assessment</a:t>
            </a:r>
          </a:p>
        </p:txBody>
      </p:sp>
    </p:spTree>
    <p:extLst>
      <p:ext uri="{BB962C8B-B14F-4D97-AF65-F5344CB8AC3E}">
        <p14:creationId xmlns:p14="http://schemas.microsoft.com/office/powerpoint/2010/main" val="93126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60"/>
            <a:ext cx="7477542" cy="4697463"/>
          </a:xfrm>
        </p:spPr>
        <p:txBody>
          <a:bodyPr/>
          <a:lstStyle/>
          <a:p>
            <a:r>
              <a:rPr lang="en-US" dirty="0"/>
              <a:t>WCAS Educator Resources </a:t>
            </a:r>
            <a:br>
              <a:rPr lang="en-US" dirty="0"/>
            </a:b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https://k12.wa.us/student-success/testing/state-testing-overview/washington-comprehensive-assessment-science/wcas-educator-resources</a:t>
            </a:r>
            <a:endParaRPr lang="en-US" dirty="0"/>
          </a:p>
        </p:txBody>
      </p:sp>
      <p:pic>
        <p:nvPicPr>
          <p:cNvPr id="6" name="Content Placeholder 5" descr="This is a screenshot of the WCAS Educator Resources web page. A red arrow pointing at “Science Test Design &amp; Item Specifications Webinars” has been added to the screenshot.">
            <a:extLst>
              <a:ext uri="{FF2B5EF4-FFF2-40B4-BE49-F238E27FC236}">
                <a16:creationId xmlns:a16="http://schemas.microsoft.com/office/drawing/2014/main" id="{809899CB-22D4-42CB-8938-F72BA69E9264}"/>
              </a:ext>
            </a:extLst>
          </p:cNvPr>
          <p:cNvPicPr>
            <a:picLocks noGrp="1" noChangeAspect="1"/>
          </p:cNvPicPr>
          <p:nvPr>
            <p:ph sz="quarter" idx="13"/>
          </p:nvPr>
        </p:nvPicPr>
        <p:blipFill>
          <a:blip r:embed="rId4"/>
          <a:stretch>
            <a:fillRect/>
          </a:stretch>
        </p:blipFill>
        <p:spPr>
          <a:xfrm>
            <a:off x="10045803" y="816955"/>
            <a:ext cx="11116025" cy="12539816"/>
          </a:xfrm>
        </p:spPr>
      </p:pic>
      <p:sp>
        <p:nvSpPr>
          <p:cNvPr id="5" name="Right Arrow 2" descr="arrow pointing to the PE statement">
            <a:extLst>
              <a:ext uri="{FF2B5EF4-FFF2-40B4-BE49-F238E27FC236}">
                <a16:creationId xmlns:a16="http://schemas.microsoft.com/office/drawing/2014/main" id="{A875A7DE-C89A-4337-94B8-04989B51DA67}"/>
              </a:ext>
            </a:extLst>
          </p:cNvPr>
          <p:cNvSpPr/>
          <p:nvPr/>
        </p:nvSpPr>
        <p:spPr>
          <a:xfrm>
            <a:off x="12226244" y="12063416"/>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95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60"/>
            <a:ext cx="7477542" cy="6052465"/>
          </a:xfrm>
        </p:spPr>
        <p:txBody>
          <a:bodyPr/>
          <a:lstStyle/>
          <a:p>
            <a:r>
              <a:rPr lang="en-US" dirty="0"/>
              <a:t>Science Assessment Professional Development Opportunities</a:t>
            </a: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https://k12.wa.us/student-success/resources-subject-area/science/science-assessment-professional-development-opportunities</a:t>
            </a:r>
            <a:endParaRPr lang="en-US" dirty="0"/>
          </a:p>
        </p:txBody>
      </p:sp>
      <p:pic>
        <p:nvPicPr>
          <p:cNvPr id="8" name="Content Placeholder 7" descr="This is a screenshot of the Science Assessment Professional Development Opportunities web page. The web page has three sections. The section on the left is a list of links to web pages associated with state testing. The section in the middle describes each professional development opportunity and provides links to related web pages or documents. The section on the right includes contact information for the science assessment team. A red arrow pointing at “WCAS Clusters Nuts &amp; Bolts Moodle Course” has been added to the screenshot.">
            <a:extLst>
              <a:ext uri="{FF2B5EF4-FFF2-40B4-BE49-F238E27FC236}">
                <a16:creationId xmlns:a16="http://schemas.microsoft.com/office/drawing/2014/main" id="{531B6771-C02F-47C2-90BD-2694CF2CA639}"/>
              </a:ext>
            </a:extLst>
          </p:cNvPr>
          <p:cNvPicPr>
            <a:picLocks noGrp="1" noChangeAspect="1"/>
          </p:cNvPicPr>
          <p:nvPr>
            <p:ph sz="quarter" idx="13"/>
          </p:nvPr>
        </p:nvPicPr>
        <p:blipFill>
          <a:blip r:embed="rId4"/>
          <a:stretch>
            <a:fillRect/>
          </a:stretch>
        </p:blipFill>
        <p:spPr>
          <a:xfrm>
            <a:off x="9955588" y="800983"/>
            <a:ext cx="11933712" cy="11864651"/>
          </a:xfrm>
        </p:spPr>
      </p:pic>
      <p:sp>
        <p:nvSpPr>
          <p:cNvPr id="5" name="Right Arrow 2" descr="arrow pointing to the PE statement">
            <a:extLst>
              <a:ext uri="{FF2B5EF4-FFF2-40B4-BE49-F238E27FC236}">
                <a16:creationId xmlns:a16="http://schemas.microsoft.com/office/drawing/2014/main" id="{B694AF99-0365-4658-B1D6-085C16A4ACA4}"/>
              </a:ext>
            </a:extLst>
          </p:cNvPr>
          <p:cNvSpPr/>
          <p:nvPr/>
        </p:nvSpPr>
        <p:spPr>
          <a:xfrm>
            <a:off x="12193587" y="5949541"/>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63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p:txBody>
          <a:bodyPr/>
          <a:lstStyle/>
          <a:p>
            <a:pPr algn="ctr"/>
            <a:r>
              <a:rPr lang="en-US" dirty="0"/>
              <a:t>Structure of an Item Specification</a:t>
            </a:r>
          </a:p>
        </p:txBody>
      </p:sp>
    </p:spTree>
    <p:extLst>
      <p:ext uri="{BB962C8B-B14F-4D97-AF65-F5344CB8AC3E}">
        <p14:creationId xmlns:p14="http://schemas.microsoft.com/office/powerpoint/2010/main" val="33482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D167B0-AC20-7C4F-9923-D61369F821CB}"/>
              </a:ext>
            </a:extLst>
          </p:cNvPr>
          <p:cNvSpPr>
            <a:spLocks noGrp="1"/>
          </p:cNvSpPr>
          <p:nvPr>
            <p:ph type="title"/>
          </p:nvPr>
        </p:nvSpPr>
        <p:spPr/>
        <p:txBody>
          <a:bodyPr/>
          <a:lstStyle/>
          <a:p>
            <a:r>
              <a:rPr lang="en-US" dirty="0">
                <a:solidFill>
                  <a:srgbClr val="022155"/>
                </a:solidFill>
              </a:rPr>
              <a:t>4-E S S 3-2</a:t>
            </a:r>
            <a:br>
              <a:rPr lang="en-US" dirty="0">
                <a:solidFill>
                  <a:srgbClr val="022155"/>
                </a:solidFill>
              </a:rPr>
            </a:br>
            <a:r>
              <a:rPr lang="en-US" dirty="0">
                <a:solidFill>
                  <a:srgbClr val="022155"/>
                </a:solidFill>
              </a:rPr>
              <a:t> </a:t>
            </a:r>
            <a:br>
              <a:rPr lang="en-US" dirty="0">
                <a:solidFill>
                  <a:srgbClr val="022155"/>
                </a:solidFill>
              </a:rPr>
            </a:br>
            <a:r>
              <a:rPr lang="en-US" dirty="0">
                <a:solidFill>
                  <a:srgbClr val="022155"/>
                </a:solidFill>
              </a:rPr>
              <a:t>Front Page</a:t>
            </a:r>
          </a:p>
        </p:txBody>
      </p:sp>
      <p:pic>
        <p:nvPicPr>
          <p:cNvPr id="3" name="Picture 2">
            <a:extLst>
              <a:ext uri="{FF2B5EF4-FFF2-40B4-BE49-F238E27FC236}">
                <a16:creationId xmlns:a16="http://schemas.microsoft.com/office/drawing/2014/main" id="{BF17E0EF-03E1-324D-9C55-820530305C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4" name="Content Placeholder 4" descr="This is an image of the front page of the 4-E S S 3 2 item specification. There are three sections on the page. There is a red arrow pointing to the Performance Expectation in the top section. Refer to the notes for a description of this section.">
            <a:extLst>
              <a:ext uri="{FF2B5EF4-FFF2-40B4-BE49-F238E27FC236}">
                <a16:creationId xmlns:a16="http://schemas.microsoft.com/office/drawing/2014/main" id="{8FF13EEF-30B3-4FCE-8505-953B48495F2C}"/>
              </a:ext>
            </a:extLst>
          </p:cNvPr>
          <p:cNvPicPr>
            <a:picLocks noGrp="1" noChangeAspect="1"/>
          </p:cNvPicPr>
          <p:nvPr>
            <p:ph sz="quarter" idx="13"/>
          </p:nvPr>
        </p:nvPicPr>
        <p:blipFill>
          <a:blip r:embed="rId4"/>
          <a:stretch>
            <a:fillRect/>
          </a:stretch>
        </p:blipFill>
        <p:spPr>
          <a:xfrm>
            <a:off x="10093570" y="827181"/>
            <a:ext cx="13115110" cy="11446882"/>
          </a:xfrm>
          <a:prstGeom prst="rect">
            <a:avLst/>
          </a:prstGeom>
        </p:spPr>
      </p:pic>
      <p:sp>
        <p:nvSpPr>
          <p:cNvPr id="5" name="Right Arrow 2" descr="arrow pointing to the PE statement">
            <a:extLst>
              <a:ext uri="{FF2B5EF4-FFF2-40B4-BE49-F238E27FC236}">
                <a16:creationId xmlns:a16="http://schemas.microsoft.com/office/drawing/2014/main" id="{2BE0C8E4-38B5-4D78-967C-170712A43EDB}"/>
              </a:ext>
            </a:extLst>
          </p:cNvPr>
          <p:cNvSpPr/>
          <p:nvPr/>
        </p:nvSpPr>
        <p:spPr>
          <a:xfrm>
            <a:off x="9403034" y="1192555"/>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15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4-E S S 3-2</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C01BC66A-2527-E146-B2D8-FCB9334B86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4" name="Content Placeholder 4" descr="This is an image of the front page of the 4-E S S 3 2 item specification. There is a red arrow pointing to the Foundation Boxes in the middle section. Refer to the notes for a description of this section.">
            <a:extLst>
              <a:ext uri="{FF2B5EF4-FFF2-40B4-BE49-F238E27FC236}">
                <a16:creationId xmlns:a16="http://schemas.microsoft.com/office/drawing/2014/main" id="{8FF13EEF-30B3-4FCE-8505-953B48495F2C}"/>
              </a:ext>
            </a:extLst>
          </p:cNvPr>
          <p:cNvPicPr>
            <a:picLocks noGrp="1" noChangeAspect="1"/>
          </p:cNvPicPr>
          <p:nvPr>
            <p:ph sz="quarter" idx="13"/>
          </p:nvPr>
        </p:nvPicPr>
        <p:blipFill>
          <a:blip r:embed="rId4"/>
          <a:stretch>
            <a:fillRect/>
          </a:stretch>
        </p:blipFill>
        <p:spPr>
          <a:xfrm>
            <a:off x="10093570" y="827181"/>
            <a:ext cx="13115110" cy="11446882"/>
          </a:xfrm>
          <a:prstGeom prst="rect">
            <a:avLst/>
          </a:prstGeom>
        </p:spPr>
      </p:pic>
      <p:sp>
        <p:nvSpPr>
          <p:cNvPr id="5" name="Right Arrow 2" descr="arrow pointing to the PE statement">
            <a:extLst>
              <a:ext uri="{FF2B5EF4-FFF2-40B4-BE49-F238E27FC236}">
                <a16:creationId xmlns:a16="http://schemas.microsoft.com/office/drawing/2014/main" id="{B8EBAE11-18F2-414B-ADE2-8B003D83888C}"/>
              </a:ext>
            </a:extLst>
          </p:cNvPr>
          <p:cNvSpPr/>
          <p:nvPr/>
        </p:nvSpPr>
        <p:spPr>
          <a:xfrm>
            <a:off x="9403034" y="5144070"/>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9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4-E S S 3-2</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B016AFDE-1751-414A-9698-E5BB357D9E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4" name="Content Placeholder 4" descr="This is an image of the front page of the 4-E S S 3 2 item specification. There is a red arrow pointing to the bottom section. Refer to the notes for a description of this section.">
            <a:extLst>
              <a:ext uri="{FF2B5EF4-FFF2-40B4-BE49-F238E27FC236}">
                <a16:creationId xmlns:a16="http://schemas.microsoft.com/office/drawing/2014/main" id="{8FF13EEF-30B3-4FCE-8505-953B48495F2C}"/>
              </a:ext>
            </a:extLst>
          </p:cNvPr>
          <p:cNvPicPr>
            <a:picLocks noGrp="1" noChangeAspect="1"/>
          </p:cNvPicPr>
          <p:nvPr>
            <p:ph sz="quarter" idx="13"/>
          </p:nvPr>
        </p:nvPicPr>
        <p:blipFill>
          <a:blip r:embed="rId4"/>
          <a:stretch>
            <a:fillRect/>
          </a:stretch>
        </p:blipFill>
        <p:spPr>
          <a:xfrm>
            <a:off x="10093570" y="827181"/>
            <a:ext cx="13115110" cy="11446882"/>
          </a:xfrm>
          <a:prstGeom prst="rect">
            <a:avLst/>
          </a:prstGeom>
        </p:spPr>
      </p:pic>
      <p:sp>
        <p:nvSpPr>
          <p:cNvPr id="9" name="Right Arrow 17" descr="arrow pointing to the K-12 Framework row">
            <a:extLst>
              <a:ext uri="{FF2B5EF4-FFF2-40B4-BE49-F238E27FC236}">
                <a16:creationId xmlns:a16="http://schemas.microsoft.com/office/drawing/2014/main" id="{6D26D440-6049-4878-9B92-D91FDB4C40E7}"/>
              </a:ext>
            </a:extLst>
          </p:cNvPr>
          <p:cNvSpPr/>
          <p:nvPr/>
        </p:nvSpPr>
        <p:spPr>
          <a:xfrm>
            <a:off x="9403034" y="9310177"/>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05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4-E S S 3-2</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6" name="Picture 5">
            <a:extLst>
              <a:ext uri="{FF2B5EF4-FFF2-40B4-BE49-F238E27FC236}">
                <a16:creationId xmlns:a16="http://schemas.microsoft.com/office/drawing/2014/main" id="{7BFB76CE-A98A-2843-A252-52C1F1571F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5245" y="1101815"/>
            <a:ext cx="7962900" cy="4940300"/>
          </a:xfrm>
          <a:prstGeom prst="rect">
            <a:avLst/>
          </a:prstGeom>
        </p:spPr>
      </p:pic>
      <p:pic>
        <p:nvPicPr>
          <p:cNvPr id="14" name="Content Placeholder 13" descr="This is an image of the back page of the 4-E S S 3 2 item specification. There are two sections on the page. A table at the top that is circled in pink shows four item specification statements. Refer to the notes for a description of this section.">
            <a:extLst>
              <a:ext uri="{FF2B5EF4-FFF2-40B4-BE49-F238E27FC236}">
                <a16:creationId xmlns:a16="http://schemas.microsoft.com/office/drawing/2014/main" id="{C6F1268D-6242-4A68-9F2E-E4B1483F15DC}"/>
              </a:ext>
            </a:extLst>
          </p:cNvPr>
          <p:cNvPicPr>
            <a:picLocks noGrp="1" noChangeAspect="1"/>
          </p:cNvPicPr>
          <p:nvPr>
            <p:ph sz="quarter" idx="13"/>
          </p:nvPr>
        </p:nvPicPr>
        <p:blipFill>
          <a:blip r:embed="rId4"/>
          <a:stretch>
            <a:fillRect/>
          </a:stretch>
        </p:blipFill>
        <p:spPr>
          <a:xfrm>
            <a:off x="10093229" y="770965"/>
            <a:ext cx="12731602" cy="12628512"/>
          </a:xfrm>
          <a:prstGeom prst="rect">
            <a:avLst/>
          </a:prstGeom>
        </p:spPr>
      </p:pic>
      <p:sp>
        <p:nvSpPr>
          <p:cNvPr id="15" name="Rounded Rectangle 4" descr="Rectangle around the top section containing the item specification text.">
            <a:extLst>
              <a:ext uri="{FF2B5EF4-FFF2-40B4-BE49-F238E27FC236}">
                <a16:creationId xmlns:a16="http://schemas.microsoft.com/office/drawing/2014/main" id="{F756C844-5695-4F9F-B6F7-3491FE8BAF31}"/>
              </a:ext>
            </a:extLst>
          </p:cNvPr>
          <p:cNvSpPr/>
          <p:nvPr/>
        </p:nvSpPr>
        <p:spPr>
          <a:xfrm>
            <a:off x="10093229" y="1059268"/>
            <a:ext cx="12731602" cy="370936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47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4-E S S 3-2</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4" name="Picture 3">
            <a:extLst>
              <a:ext uri="{FF2B5EF4-FFF2-40B4-BE49-F238E27FC236}">
                <a16:creationId xmlns:a16="http://schemas.microsoft.com/office/drawing/2014/main" id="{3C5898F8-E13E-7C44-B50D-79D6DE318F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4" name="Content Placeholder 13" descr="This is an image of the back page of the 4-E S S 3 2 item specification. There are two sections on the page. A section at the bottom that is circled in blue lists details and clarifications. Refer to the notes for a description of this section.">
            <a:extLst>
              <a:ext uri="{FF2B5EF4-FFF2-40B4-BE49-F238E27FC236}">
                <a16:creationId xmlns:a16="http://schemas.microsoft.com/office/drawing/2014/main" id="{C6F1268D-6242-4A68-9F2E-E4B1483F15DC}"/>
              </a:ext>
            </a:extLst>
          </p:cNvPr>
          <p:cNvPicPr>
            <a:picLocks noGrp="1" noChangeAspect="1"/>
          </p:cNvPicPr>
          <p:nvPr>
            <p:ph sz="quarter" idx="13"/>
          </p:nvPr>
        </p:nvPicPr>
        <p:blipFill>
          <a:blip r:embed="rId4"/>
          <a:stretch>
            <a:fillRect/>
          </a:stretch>
        </p:blipFill>
        <p:spPr>
          <a:xfrm>
            <a:off x="10093229" y="770965"/>
            <a:ext cx="12731602" cy="12628512"/>
          </a:xfrm>
          <a:prstGeom prst="rect">
            <a:avLst/>
          </a:prstGeom>
        </p:spPr>
      </p:pic>
      <p:sp>
        <p:nvSpPr>
          <p:cNvPr id="16" name="Rounded Rectangle 5" descr="Rectangle around the middle section containing the details and clarifications text.">
            <a:extLst>
              <a:ext uri="{FF2B5EF4-FFF2-40B4-BE49-F238E27FC236}">
                <a16:creationId xmlns:a16="http://schemas.microsoft.com/office/drawing/2014/main" id="{58E133E5-C668-4CBC-8CDA-7C566DEE6DFC}"/>
              </a:ext>
            </a:extLst>
          </p:cNvPr>
          <p:cNvSpPr/>
          <p:nvPr/>
        </p:nvSpPr>
        <p:spPr>
          <a:xfrm>
            <a:off x="10093229" y="4775011"/>
            <a:ext cx="12731602" cy="8170024"/>
          </a:xfrm>
          <a:prstGeom prst="roundRect">
            <a:avLst>
              <a:gd name="adj" fmla="val 8527"/>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9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1ADFE-00EB-C34D-9F89-E40AC59E8174}"/>
              </a:ext>
            </a:extLst>
          </p:cNvPr>
          <p:cNvSpPr>
            <a:spLocks noGrp="1"/>
          </p:cNvSpPr>
          <p:nvPr>
            <p:ph type="title"/>
          </p:nvPr>
        </p:nvSpPr>
        <p:spPr/>
        <p:txBody>
          <a:bodyPr/>
          <a:lstStyle/>
          <a:p>
            <a:r>
              <a:rPr lang="en-US" sz="7200" dirty="0"/>
              <a:t>Details and Clarifications: A Closer Look </a:t>
            </a:r>
          </a:p>
        </p:txBody>
      </p:sp>
      <p:pic>
        <p:nvPicPr>
          <p:cNvPr id="8" name="Content Placeholder 13" descr="This is an image of the details and clarifications section of the back page of the 4-E S S 3 2 item specification. The first set of bullet points is circled in blue. Refer to the notes for a description of this section. ">
            <a:extLst>
              <a:ext uri="{FF2B5EF4-FFF2-40B4-BE49-F238E27FC236}">
                <a16:creationId xmlns:a16="http://schemas.microsoft.com/office/drawing/2014/main" id="{323EF5E6-CE2B-1747-B76B-23B6DF711E68}"/>
              </a:ext>
            </a:extLst>
          </p:cNvPr>
          <p:cNvPicPr>
            <a:picLocks noChangeAspect="1"/>
          </p:cNvPicPr>
          <p:nvPr/>
        </p:nvPicPr>
        <p:blipFill rotWithShape="1">
          <a:blip r:embed="rId3"/>
          <a:srcRect t="31631"/>
          <a:stretch/>
        </p:blipFill>
        <p:spPr>
          <a:xfrm>
            <a:off x="5212830" y="3149600"/>
            <a:ext cx="15534590" cy="10534873"/>
          </a:xfrm>
          <a:prstGeom prst="rect">
            <a:avLst/>
          </a:prstGeom>
        </p:spPr>
      </p:pic>
      <p:sp>
        <p:nvSpPr>
          <p:cNvPr id="5" name="Rounded Rectangle 5" descr="Rectangle around the middle section containing the details and clarifications text.">
            <a:extLst>
              <a:ext uri="{FF2B5EF4-FFF2-40B4-BE49-F238E27FC236}">
                <a16:creationId xmlns:a16="http://schemas.microsoft.com/office/drawing/2014/main" id="{ED700CD1-C0D5-4E07-A930-CC7CC100DE37}"/>
              </a:ext>
            </a:extLst>
          </p:cNvPr>
          <p:cNvSpPr/>
          <p:nvPr/>
        </p:nvSpPr>
        <p:spPr>
          <a:xfrm>
            <a:off x="5212830" y="3528102"/>
            <a:ext cx="15534590" cy="2560971"/>
          </a:xfrm>
          <a:prstGeom prst="roundRect">
            <a:avLst>
              <a:gd name="adj" fmla="val 18265"/>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5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1ADFE-00EB-C34D-9F89-E40AC59E8174}"/>
              </a:ext>
            </a:extLst>
          </p:cNvPr>
          <p:cNvSpPr>
            <a:spLocks noGrp="1"/>
          </p:cNvSpPr>
          <p:nvPr>
            <p:ph type="title"/>
          </p:nvPr>
        </p:nvSpPr>
        <p:spPr/>
        <p:txBody>
          <a:bodyPr/>
          <a:lstStyle/>
          <a:p>
            <a:r>
              <a:rPr lang="en-US" sz="7200" dirty="0"/>
              <a:t>Details and Clarifications: A Closer Look </a:t>
            </a:r>
          </a:p>
        </p:txBody>
      </p:sp>
      <p:pic>
        <p:nvPicPr>
          <p:cNvPr id="5" name="Content Placeholder 13" descr="This is an image of the details and clarifications section of the back page of the 4-E S S3 2 item specification. The second, third, and fourth sets of bullet points are circled in orange. Refer to the notes for a description of this section.">
            <a:extLst>
              <a:ext uri="{FF2B5EF4-FFF2-40B4-BE49-F238E27FC236}">
                <a16:creationId xmlns:a16="http://schemas.microsoft.com/office/drawing/2014/main" id="{03986082-5E35-B049-9D28-588545A4C883}"/>
              </a:ext>
            </a:extLst>
          </p:cNvPr>
          <p:cNvPicPr>
            <a:picLocks noGrp="1" noChangeAspect="1"/>
          </p:cNvPicPr>
          <p:nvPr>
            <p:ph sz="quarter" idx="13"/>
          </p:nvPr>
        </p:nvPicPr>
        <p:blipFill rotWithShape="1">
          <a:blip r:embed="rId3"/>
          <a:srcRect t="31631"/>
          <a:stretch/>
        </p:blipFill>
        <p:spPr>
          <a:xfrm>
            <a:off x="5212830" y="3149600"/>
            <a:ext cx="15534590" cy="10534873"/>
          </a:xfrm>
          <a:prstGeom prst="rect">
            <a:avLst/>
          </a:prstGeom>
        </p:spPr>
      </p:pic>
      <p:sp>
        <p:nvSpPr>
          <p:cNvPr id="6" name="Rounded Rectangle 4" descr="Rectangle around the top section containing the item specification text.">
            <a:extLst>
              <a:ext uri="{FF2B5EF4-FFF2-40B4-BE49-F238E27FC236}">
                <a16:creationId xmlns:a16="http://schemas.microsoft.com/office/drawing/2014/main" id="{BEFDE838-8670-014E-8918-85E54D33B7FC}"/>
              </a:ext>
            </a:extLst>
          </p:cNvPr>
          <p:cNvSpPr/>
          <p:nvPr/>
        </p:nvSpPr>
        <p:spPr>
          <a:xfrm>
            <a:off x="5212830" y="6079527"/>
            <a:ext cx="15534590" cy="5557485"/>
          </a:xfrm>
          <a:prstGeom prst="roundRect">
            <a:avLst>
              <a:gd name="adj" fmla="val 8440"/>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2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5BBA3-2B3A-6A47-9CC6-0AC0DEEBF53D}"/>
              </a:ext>
            </a:extLst>
          </p:cNvPr>
          <p:cNvSpPr>
            <a:spLocks noGrp="1"/>
          </p:cNvSpPr>
          <p:nvPr>
            <p:ph type="title"/>
          </p:nvPr>
        </p:nvSpPr>
        <p:spPr/>
        <p:txBody>
          <a:bodyPr/>
          <a:lstStyle/>
          <a:p>
            <a:r>
              <a:rPr lang="en-US" sz="6600" dirty="0"/>
              <a:t>Objectives</a:t>
            </a:r>
          </a:p>
        </p:txBody>
      </p:sp>
      <p:sp>
        <p:nvSpPr>
          <p:cNvPr id="2" name="Content Placeholder 1">
            <a:extLst>
              <a:ext uri="{FF2B5EF4-FFF2-40B4-BE49-F238E27FC236}">
                <a16:creationId xmlns:a16="http://schemas.microsoft.com/office/drawing/2014/main" id="{53AF14E1-EF43-B14D-8BE1-6C66FCAE92E8}"/>
              </a:ext>
            </a:extLst>
          </p:cNvPr>
          <p:cNvSpPr>
            <a:spLocks noGrp="1"/>
          </p:cNvSpPr>
          <p:nvPr>
            <p:ph sz="quarter" idx="13"/>
          </p:nvPr>
        </p:nvSpPr>
        <p:spPr/>
        <p:txBody>
          <a:bodyPr/>
          <a:lstStyle/>
          <a:p>
            <a:pPr marL="571500" indent="-571500">
              <a:buFont typeface="Arial" panose="020B0604020202020204" pitchFamily="34" charset="0"/>
              <a:buChar char="•"/>
            </a:pPr>
            <a:r>
              <a:rPr lang="en-US" sz="4400" dirty="0"/>
              <a:t>Participants will gain an understanding of how WCAS design and development can be used to inform classroom instruction and assessment that is aligned to the state science standards. The state science standards are the </a:t>
            </a:r>
            <a:r>
              <a:rPr lang="en-US" sz="4400" i="1" dirty="0"/>
              <a:t>Next Generation Science Standards </a:t>
            </a:r>
            <a:r>
              <a:rPr lang="en-US" sz="4400" dirty="0"/>
              <a:t>(NGSS).</a:t>
            </a:r>
          </a:p>
          <a:p>
            <a:pPr marL="571500" indent="-571500">
              <a:buFont typeface="Arial" panose="020B0604020202020204" pitchFamily="34" charset="0"/>
              <a:buChar char="•"/>
            </a:pPr>
            <a:r>
              <a:rPr lang="en-US" sz="4400" dirty="0"/>
              <a:t>Participants will build their capacity to interpret the item specifications to develop multidimensional items aligned to classroom instruction for formative and/or summative use. </a:t>
            </a:r>
          </a:p>
        </p:txBody>
      </p:sp>
    </p:spTree>
    <p:extLst>
      <p:ext uri="{BB962C8B-B14F-4D97-AF65-F5344CB8AC3E}">
        <p14:creationId xmlns:p14="http://schemas.microsoft.com/office/powerpoint/2010/main" val="3725204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1ADFE-00EB-C34D-9F89-E40AC59E8174}"/>
              </a:ext>
            </a:extLst>
          </p:cNvPr>
          <p:cNvSpPr>
            <a:spLocks noGrp="1"/>
          </p:cNvSpPr>
          <p:nvPr>
            <p:ph type="title"/>
          </p:nvPr>
        </p:nvSpPr>
        <p:spPr/>
        <p:txBody>
          <a:bodyPr/>
          <a:lstStyle/>
          <a:p>
            <a:r>
              <a:rPr lang="en-US" sz="7200" dirty="0"/>
              <a:t>Details and Clarifications: A Closer Look </a:t>
            </a:r>
          </a:p>
        </p:txBody>
      </p:sp>
      <p:pic>
        <p:nvPicPr>
          <p:cNvPr id="7" name="Content Placeholder 13" descr="This is an image of the details and clarifications section of the back page of the 4-E S S 3 2 item specification. The last set of bullet points is circled in green. Refer to the notes for a description of this section.">
            <a:extLst>
              <a:ext uri="{FF2B5EF4-FFF2-40B4-BE49-F238E27FC236}">
                <a16:creationId xmlns:a16="http://schemas.microsoft.com/office/drawing/2014/main" id="{F41E79DF-7FCA-924F-A5E5-AF38EA5C3739}"/>
              </a:ext>
            </a:extLst>
          </p:cNvPr>
          <p:cNvPicPr>
            <a:picLocks noChangeAspect="1"/>
          </p:cNvPicPr>
          <p:nvPr/>
        </p:nvPicPr>
        <p:blipFill rotWithShape="1">
          <a:blip r:embed="rId3"/>
          <a:srcRect t="31713"/>
          <a:stretch/>
        </p:blipFill>
        <p:spPr>
          <a:xfrm>
            <a:off x="5212830" y="3183082"/>
            <a:ext cx="15534590" cy="10522173"/>
          </a:xfrm>
          <a:prstGeom prst="rect">
            <a:avLst/>
          </a:prstGeom>
        </p:spPr>
      </p:pic>
      <p:sp>
        <p:nvSpPr>
          <p:cNvPr id="8" name="Rounded Rectangle 4" descr="Rectangle around the top section containing the item specification text.">
            <a:extLst>
              <a:ext uri="{FF2B5EF4-FFF2-40B4-BE49-F238E27FC236}">
                <a16:creationId xmlns:a16="http://schemas.microsoft.com/office/drawing/2014/main" id="{D5F78C93-E0DF-9B44-8462-BB2496075C25}"/>
              </a:ext>
            </a:extLst>
          </p:cNvPr>
          <p:cNvSpPr/>
          <p:nvPr/>
        </p:nvSpPr>
        <p:spPr>
          <a:xfrm>
            <a:off x="5212830" y="11554690"/>
            <a:ext cx="15534590" cy="1768889"/>
          </a:xfrm>
          <a:prstGeom prst="roundRect">
            <a:avLst>
              <a:gd name="adj" fmla="val 282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530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MS-E S S 3-2</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4" name="Picture 3">
            <a:extLst>
              <a:ext uri="{FF2B5EF4-FFF2-40B4-BE49-F238E27FC236}">
                <a16:creationId xmlns:a16="http://schemas.microsoft.com/office/drawing/2014/main" id="{4BD4D72B-ABCD-8045-88E3-B0356C3D22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5014"/>
            <a:ext cx="7962900" cy="4940300"/>
          </a:xfrm>
          <a:prstGeom prst="rect">
            <a:avLst/>
          </a:prstGeom>
        </p:spPr>
      </p:pic>
      <p:pic>
        <p:nvPicPr>
          <p:cNvPr id="15" name="Content Placeholder 14" descr="This is an image of the front page of the MS-E S S 3 2 item specification. There are three sections on the page. There is a red arrow pointing to the Performance Expectation in the top section. Refer to the notes for a description of this section.">
            <a:extLst>
              <a:ext uri="{FF2B5EF4-FFF2-40B4-BE49-F238E27FC236}">
                <a16:creationId xmlns:a16="http://schemas.microsoft.com/office/drawing/2014/main" id="{6A811A12-3020-46A9-8DEB-8E00D13BE7AA}"/>
              </a:ext>
            </a:extLst>
          </p:cNvPr>
          <p:cNvPicPr>
            <a:picLocks noGrp="1" noChangeAspect="1"/>
          </p:cNvPicPr>
          <p:nvPr>
            <p:ph sz="quarter" idx="13"/>
          </p:nvPr>
        </p:nvPicPr>
        <p:blipFill>
          <a:blip r:embed="rId4"/>
          <a:stretch>
            <a:fillRect/>
          </a:stretch>
        </p:blipFill>
        <p:spPr>
          <a:xfrm>
            <a:off x="10413937" y="744718"/>
            <a:ext cx="10534136" cy="12098446"/>
          </a:xfrm>
        </p:spPr>
      </p:pic>
      <p:sp>
        <p:nvSpPr>
          <p:cNvPr id="5" name="Right Arrow 2" descr="arrow pointing to the PE statement">
            <a:extLst>
              <a:ext uri="{FF2B5EF4-FFF2-40B4-BE49-F238E27FC236}">
                <a16:creationId xmlns:a16="http://schemas.microsoft.com/office/drawing/2014/main" id="{2BE0C8E4-38B5-4D78-967C-170712A43EDB}"/>
              </a:ext>
            </a:extLst>
          </p:cNvPr>
          <p:cNvSpPr/>
          <p:nvPr/>
        </p:nvSpPr>
        <p:spPr>
          <a:xfrm>
            <a:off x="9748302" y="106786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41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MS-E S S 3-2</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FB2D22B4-84FE-5941-8E49-B0D97B2294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5" name="Content Placeholder 14" descr="This is an image of the front page of the MS-E S S 3 2 item specification. There is a red arrow pointing to the Foundation Boxes in the middle section. Refer to the notes for a description of this section.">
            <a:extLst>
              <a:ext uri="{FF2B5EF4-FFF2-40B4-BE49-F238E27FC236}">
                <a16:creationId xmlns:a16="http://schemas.microsoft.com/office/drawing/2014/main" id="{6A811A12-3020-46A9-8DEB-8E00D13BE7AA}"/>
              </a:ext>
            </a:extLst>
          </p:cNvPr>
          <p:cNvPicPr>
            <a:picLocks noGrp="1" noChangeAspect="1"/>
          </p:cNvPicPr>
          <p:nvPr>
            <p:ph sz="quarter" idx="13"/>
          </p:nvPr>
        </p:nvPicPr>
        <p:blipFill>
          <a:blip r:embed="rId4"/>
          <a:stretch>
            <a:fillRect/>
          </a:stretch>
        </p:blipFill>
        <p:spPr>
          <a:xfrm>
            <a:off x="10413937" y="773293"/>
            <a:ext cx="10534136" cy="12098446"/>
          </a:xfrm>
        </p:spPr>
      </p:pic>
      <p:sp>
        <p:nvSpPr>
          <p:cNvPr id="5" name="Right Arrow 2" descr="arrow pointing to the PE statement">
            <a:extLst>
              <a:ext uri="{FF2B5EF4-FFF2-40B4-BE49-F238E27FC236}">
                <a16:creationId xmlns:a16="http://schemas.microsoft.com/office/drawing/2014/main" id="{3D2ADBB7-CA9A-479F-B12F-AE6F2174998C}"/>
              </a:ext>
            </a:extLst>
          </p:cNvPr>
          <p:cNvSpPr/>
          <p:nvPr/>
        </p:nvSpPr>
        <p:spPr>
          <a:xfrm>
            <a:off x="9723401" y="4850155"/>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32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MS-E S S 3-2</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AA008B3D-862D-8849-B546-695212055E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5" name="Content Placeholder 14" descr="This is an image of the front page of the MS-E S S 3 2 item specification. There is a red arrow pointing to the bottom section. Refer to the notes for a description of this section.">
            <a:extLst>
              <a:ext uri="{FF2B5EF4-FFF2-40B4-BE49-F238E27FC236}">
                <a16:creationId xmlns:a16="http://schemas.microsoft.com/office/drawing/2014/main" id="{6A811A12-3020-46A9-8DEB-8E00D13BE7AA}"/>
              </a:ext>
            </a:extLst>
          </p:cNvPr>
          <p:cNvPicPr>
            <a:picLocks noGrp="1" noChangeAspect="1"/>
          </p:cNvPicPr>
          <p:nvPr>
            <p:ph sz="quarter" idx="13"/>
          </p:nvPr>
        </p:nvPicPr>
        <p:blipFill>
          <a:blip r:embed="rId4"/>
          <a:stretch>
            <a:fillRect/>
          </a:stretch>
        </p:blipFill>
        <p:spPr>
          <a:xfrm>
            <a:off x="10413937" y="744718"/>
            <a:ext cx="10534136" cy="12098446"/>
          </a:xfrm>
        </p:spPr>
      </p:pic>
      <p:sp>
        <p:nvSpPr>
          <p:cNvPr id="9" name="Right Arrow 17" descr="arrow pointing to the K-12 Framework row">
            <a:extLst>
              <a:ext uri="{FF2B5EF4-FFF2-40B4-BE49-F238E27FC236}">
                <a16:creationId xmlns:a16="http://schemas.microsoft.com/office/drawing/2014/main" id="{6D26D440-6049-4878-9B92-D91FDB4C40E7}"/>
              </a:ext>
            </a:extLst>
          </p:cNvPr>
          <p:cNvSpPr/>
          <p:nvPr/>
        </p:nvSpPr>
        <p:spPr>
          <a:xfrm>
            <a:off x="9783037" y="8586277"/>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00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MS-E S S 3-2</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4" name="Picture 3">
            <a:extLst>
              <a:ext uri="{FF2B5EF4-FFF2-40B4-BE49-F238E27FC236}">
                <a16:creationId xmlns:a16="http://schemas.microsoft.com/office/drawing/2014/main" id="{8D9BA3DB-B3B0-8F43-A433-1CBCD7ECD0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6" name="Content Placeholder 5" descr="This is an image of the back page of the MS-E S S 3 2 item specification. There are two sections on the page. A table at the top that is circled in pink shows four item specification statements. Refer to the notes for a description of this section.">
            <a:extLst>
              <a:ext uri="{FF2B5EF4-FFF2-40B4-BE49-F238E27FC236}">
                <a16:creationId xmlns:a16="http://schemas.microsoft.com/office/drawing/2014/main" id="{F740CE8B-F57E-4899-AB17-69B54656CD9E}"/>
              </a:ext>
            </a:extLst>
          </p:cNvPr>
          <p:cNvPicPr>
            <a:picLocks noGrp="1" noChangeAspect="1"/>
          </p:cNvPicPr>
          <p:nvPr>
            <p:ph sz="quarter" idx="13"/>
          </p:nvPr>
        </p:nvPicPr>
        <p:blipFill>
          <a:blip r:embed="rId4"/>
          <a:stretch>
            <a:fillRect/>
          </a:stretch>
        </p:blipFill>
        <p:spPr>
          <a:xfrm>
            <a:off x="11211098" y="760024"/>
            <a:ext cx="10214517" cy="12832389"/>
          </a:xfrm>
        </p:spPr>
      </p:pic>
      <p:sp>
        <p:nvSpPr>
          <p:cNvPr id="15" name="Rounded Rectangle 4" descr="Rectangle around the top section containing the item specification text.">
            <a:extLst>
              <a:ext uri="{FF2B5EF4-FFF2-40B4-BE49-F238E27FC236}">
                <a16:creationId xmlns:a16="http://schemas.microsoft.com/office/drawing/2014/main" id="{F756C844-5695-4F9F-B6F7-3491FE8BAF31}"/>
              </a:ext>
            </a:extLst>
          </p:cNvPr>
          <p:cNvSpPr/>
          <p:nvPr/>
        </p:nvSpPr>
        <p:spPr>
          <a:xfrm>
            <a:off x="11211093" y="1038486"/>
            <a:ext cx="10214521" cy="370936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570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MS-E S S 3-2</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3" name="Picture 2">
            <a:extLst>
              <a:ext uri="{FF2B5EF4-FFF2-40B4-BE49-F238E27FC236}">
                <a16:creationId xmlns:a16="http://schemas.microsoft.com/office/drawing/2014/main" id="{D95EDE6A-D10F-9A49-A9CA-9EB4C03736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6" name="Content Placeholder 5" descr="This is an image of the back page of the MS-E S S 3 2 item specification. There are two sections on the page. A section at the bottom that is circled in blue lists details and clarifications. Refer to the notes for a description of this section.">
            <a:extLst>
              <a:ext uri="{FF2B5EF4-FFF2-40B4-BE49-F238E27FC236}">
                <a16:creationId xmlns:a16="http://schemas.microsoft.com/office/drawing/2014/main" id="{F740CE8B-F57E-4899-AB17-69B54656CD9E}"/>
              </a:ext>
            </a:extLst>
          </p:cNvPr>
          <p:cNvPicPr>
            <a:picLocks noGrp="1" noChangeAspect="1"/>
          </p:cNvPicPr>
          <p:nvPr>
            <p:ph sz="quarter" idx="13"/>
          </p:nvPr>
        </p:nvPicPr>
        <p:blipFill>
          <a:blip r:embed="rId4"/>
          <a:stretch>
            <a:fillRect/>
          </a:stretch>
        </p:blipFill>
        <p:spPr>
          <a:xfrm>
            <a:off x="11211098" y="760024"/>
            <a:ext cx="10214517" cy="12832389"/>
          </a:xfrm>
        </p:spPr>
      </p:pic>
      <p:sp>
        <p:nvSpPr>
          <p:cNvPr id="16" name="Rounded Rectangle 5" descr="Rectangle around the middle section containing the details and clarifications text.">
            <a:extLst>
              <a:ext uri="{FF2B5EF4-FFF2-40B4-BE49-F238E27FC236}">
                <a16:creationId xmlns:a16="http://schemas.microsoft.com/office/drawing/2014/main" id="{58E133E5-C668-4CBC-8CDA-7C566DEE6DFC}"/>
              </a:ext>
            </a:extLst>
          </p:cNvPr>
          <p:cNvSpPr/>
          <p:nvPr/>
        </p:nvSpPr>
        <p:spPr>
          <a:xfrm>
            <a:off x="11211097" y="4696690"/>
            <a:ext cx="10214519" cy="8790709"/>
          </a:xfrm>
          <a:prstGeom prst="roundRect">
            <a:avLst>
              <a:gd name="adj" fmla="val 6525"/>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04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10" name="Content Placeholder 9" descr="This is an image of the details and clarifications section of the back page of the MS-E S S 3 2 item specification. The first and second sets of bullet points are circled in blue. Refer to the notes for a description of this section.">
            <a:extLst>
              <a:ext uri="{FF2B5EF4-FFF2-40B4-BE49-F238E27FC236}">
                <a16:creationId xmlns:a16="http://schemas.microsoft.com/office/drawing/2014/main" id="{E9AFFAF3-6941-4F8B-B8E0-C9BC5BBA252B}"/>
              </a:ext>
            </a:extLst>
          </p:cNvPr>
          <p:cNvPicPr>
            <a:picLocks noGrp="1" noChangeAspect="1"/>
          </p:cNvPicPr>
          <p:nvPr>
            <p:ph sz="quarter" idx="13"/>
          </p:nvPr>
        </p:nvPicPr>
        <p:blipFill rotWithShape="1">
          <a:blip r:embed="rId3"/>
          <a:srcRect t="333"/>
          <a:stretch/>
        </p:blipFill>
        <p:spPr>
          <a:xfrm>
            <a:off x="6563421" y="3078480"/>
            <a:ext cx="11960230" cy="10459828"/>
          </a:xfrm>
        </p:spPr>
      </p:pic>
      <p:sp>
        <p:nvSpPr>
          <p:cNvPr id="6" name="Rounded Rectangle 5" descr="Rectangle around the middle section containing the details and clarifications text.">
            <a:extLst>
              <a:ext uri="{FF2B5EF4-FFF2-40B4-BE49-F238E27FC236}">
                <a16:creationId xmlns:a16="http://schemas.microsoft.com/office/drawing/2014/main" id="{D3FE4B60-7589-4CE3-A9EA-F7C0C46EA6E8}"/>
              </a:ext>
            </a:extLst>
          </p:cNvPr>
          <p:cNvSpPr/>
          <p:nvPr/>
        </p:nvSpPr>
        <p:spPr>
          <a:xfrm>
            <a:off x="6563421" y="3344141"/>
            <a:ext cx="11960230" cy="1494560"/>
          </a:xfrm>
          <a:prstGeom prst="roundRect">
            <a:avLst>
              <a:gd name="adj" fmla="val 25644"/>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 descr="Rectangle around the middle section containing the details and clarifications text.">
            <a:extLst>
              <a:ext uri="{FF2B5EF4-FFF2-40B4-BE49-F238E27FC236}">
                <a16:creationId xmlns:a16="http://schemas.microsoft.com/office/drawing/2014/main" id="{4B8359EF-A100-407A-BA59-9C5705D29D1E}"/>
              </a:ext>
            </a:extLst>
          </p:cNvPr>
          <p:cNvSpPr/>
          <p:nvPr/>
        </p:nvSpPr>
        <p:spPr>
          <a:xfrm>
            <a:off x="6544370" y="4972052"/>
            <a:ext cx="11979281" cy="2743198"/>
          </a:xfrm>
          <a:prstGeom prst="roundRect">
            <a:avLst>
              <a:gd name="adj" fmla="val 15480"/>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7" name="Content Placeholder 9" descr="This is an image of the details and clarifications section of the back page of the MS-E S S 3 2 item specification. The third set of bullet points is circled in orange. Refer to the notes for a description of this section.">
            <a:extLst>
              <a:ext uri="{FF2B5EF4-FFF2-40B4-BE49-F238E27FC236}">
                <a16:creationId xmlns:a16="http://schemas.microsoft.com/office/drawing/2014/main" id="{B2D46666-6586-4A5B-8ADC-A082B98ABBCD}"/>
              </a:ext>
            </a:extLst>
          </p:cNvPr>
          <p:cNvPicPr>
            <a:picLocks noChangeAspect="1"/>
          </p:cNvPicPr>
          <p:nvPr/>
        </p:nvPicPr>
        <p:blipFill rotWithShape="1">
          <a:blip r:embed="rId3"/>
          <a:srcRect t="333"/>
          <a:stretch/>
        </p:blipFill>
        <p:spPr>
          <a:xfrm>
            <a:off x="6563421" y="3078480"/>
            <a:ext cx="11960230" cy="10459828"/>
          </a:xfrm>
          <a:prstGeom prst="rect">
            <a:avLst/>
          </a:prstGeom>
        </p:spPr>
      </p:pic>
      <p:sp>
        <p:nvSpPr>
          <p:cNvPr id="6" name="Rounded Rectangle 4" descr="Rectangle around the top section containing the item specification text.">
            <a:extLst>
              <a:ext uri="{FF2B5EF4-FFF2-40B4-BE49-F238E27FC236}">
                <a16:creationId xmlns:a16="http://schemas.microsoft.com/office/drawing/2014/main" id="{DAF6D60A-C16D-4623-9307-4F9164145C8B}"/>
              </a:ext>
            </a:extLst>
          </p:cNvPr>
          <p:cNvSpPr/>
          <p:nvPr/>
        </p:nvSpPr>
        <p:spPr>
          <a:xfrm>
            <a:off x="6563421" y="7821123"/>
            <a:ext cx="11960230" cy="1723238"/>
          </a:xfrm>
          <a:prstGeom prst="roundRect">
            <a:avLst>
              <a:gd name="adj" fmla="val 20285"/>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36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8" name="Content Placeholder 9" descr="This is an image of the details and clarifications section of the back page of the MS-E S S 3 2 item specification. The last two sets of bullet points are circled in green. Refer to the notes for a description of this section.">
            <a:extLst>
              <a:ext uri="{FF2B5EF4-FFF2-40B4-BE49-F238E27FC236}">
                <a16:creationId xmlns:a16="http://schemas.microsoft.com/office/drawing/2014/main" id="{D748E43A-6BC0-4ACC-8792-4933FAFFE8FE}"/>
              </a:ext>
            </a:extLst>
          </p:cNvPr>
          <p:cNvPicPr>
            <a:picLocks noGrp="1" noChangeAspect="1"/>
          </p:cNvPicPr>
          <p:nvPr>
            <p:ph sz="quarter" idx="13"/>
          </p:nvPr>
        </p:nvPicPr>
        <p:blipFill rotWithShape="1">
          <a:blip r:embed="rId3"/>
          <a:srcRect t="333"/>
          <a:stretch/>
        </p:blipFill>
        <p:spPr>
          <a:xfrm>
            <a:off x="6563421" y="3078480"/>
            <a:ext cx="11960230" cy="10459828"/>
          </a:xfrm>
        </p:spPr>
      </p:pic>
      <p:sp>
        <p:nvSpPr>
          <p:cNvPr id="7" name="Rounded Rectangle 4" descr="Rectangle around the top section containing the item specification text.">
            <a:extLst>
              <a:ext uri="{FF2B5EF4-FFF2-40B4-BE49-F238E27FC236}">
                <a16:creationId xmlns:a16="http://schemas.microsoft.com/office/drawing/2014/main" id="{17E5874C-FE07-41B3-945F-8F674DC803BD}"/>
              </a:ext>
            </a:extLst>
          </p:cNvPr>
          <p:cNvSpPr/>
          <p:nvPr/>
        </p:nvSpPr>
        <p:spPr>
          <a:xfrm>
            <a:off x="6563421" y="9698659"/>
            <a:ext cx="11960230" cy="1996036"/>
          </a:xfrm>
          <a:prstGeom prst="roundRect">
            <a:avLst>
              <a:gd name="adj" fmla="val 1979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4" descr="Rectangle around the top section containing the item specification text.">
            <a:extLst>
              <a:ext uri="{FF2B5EF4-FFF2-40B4-BE49-F238E27FC236}">
                <a16:creationId xmlns:a16="http://schemas.microsoft.com/office/drawing/2014/main" id="{4CBEC518-E58C-416F-980B-B64CE045CD32}"/>
              </a:ext>
            </a:extLst>
          </p:cNvPr>
          <p:cNvSpPr/>
          <p:nvPr/>
        </p:nvSpPr>
        <p:spPr>
          <a:xfrm>
            <a:off x="6563421" y="11824237"/>
            <a:ext cx="11960230" cy="1554480"/>
          </a:xfrm>
          <a:prstGeom prst="roundRect">
            <a:avLst>
              <a:gd name="adj" fmla="val 2335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34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HS-E S S 2-4</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18215D62-3495-154D-870B-4178731641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5" name="Content Placeholder 14" descr="This is an image of the front page of the HS-E S S 2 4 item specification. There are three sections on the page. There is a red arrow pointing to the Performance Expectation in the top section. Refer to the notes for a description of this section.">
            <a:extLst>
              <a:ext uri="{FF2B5EF4-FFF2-40B4-BE49-F238E27FC236}">
                <a16:creationId xmlns:a16="http://schemas.microsoft.com/office/drawing/2014/main" id="{43EE00C0-4DC9-46EE-81A3-5FB6D05879E5}"/>
              </a:ext>
            </a:extLst>
          </p:cNvPr>
          <p:cNvPicPr>
            <a:picLocks noGrp="1" noChangeAspect="1"/>
          </p:cNvPicPr>
          <p:nvPr>
            <p:ph sz="quarter" idx="13"/>
          </p:nvPr>
        </p:nvPicPr>
        <p:blipFill>
          <a:blip r:embed="rId4"/>
          <a:stretch>
            <a:fillRect/>
          </a:stretch>
        </p:blipFill>
        <p:spPr>
          <a:xfrm>
            <a:off x="10607588" y="829216"/>
            <a:ext cx="11217699" cy="12718345"/>
          </a:xfrm>
        </p:spPr>
      </p:pic>
      <p:sp>
        <p:nvSpPr>
          <p:cNvPr id="5" name="Right Arrow 2" descr="arrow pointing to the PE statement">
            <a:extLst>
              <a:ext uri="{FF2B5EF4-FFF2-40B4-BE49-F238E27FC236}">
                <a16:creationId xmlns:a16="http://schemas.microsoft.com/office/drawing/2014/main" id="{2BE0C8E4-38B5-4D78-967C-170712A43EDB}"/>
              </a:ext>
            </a:extLst>
          </p:cNvPr>
          <p:cNvSpPr/>
          <p:nvPr/>
        </p:nvSpPr>
        <p:spPr>
          <a:xfrm>
            <a:off x="9964869" y="106786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4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54BDE-EBF1-42A3-8BAB-F545D40305AF}"/>
              </a:ext>
            </a:extLst>
          </p:cNvPr>
          <p:cNvSpPr>
            <a:spLocks noGrp="1"/>
          </p:cNvSpPr>
          <p:nvPr>
            <p:ph type="title"/>
          </p:nvPr>
        </p:nvSpPr>
        <p:spPr/>
        <p:txBody>
          <a:bodyPr/>
          <a:lstStyle/>
          <a:p>
            <a:r>
              <a:rPr lang="en-US" sz="6000" dirty="0"/>
              <a:t>Contents</a:t>
            </a:r>
          </a:p>
        </p:txBody>
      </p:sp>
      <p:sp>
        <p:nvSpPr>
          <p:cNvPr id="2" name="Content Placeholder 1">
            <a:extLst>
              <a:ext uri="{FF2B5EF4-FFF2-40B4-BE49-F238E27FC236}">
                <a16:creationId xmlns:a16="http://schemas.microsoft.com/office/drawing/2014/main" id="{1E313CD3-4B83-4FDE-BAB8-57E81504E4C0}"/>
              </a:ext>
            </a:extLst>
          </p:cNvPr>
          <p:cNvSpPr>
            <a:spLocks noGrp="1"/>
          </p:cNvSpPr>
          <p:nvPr>
            <p:ph sz="quarter" idx="13"/>
          </p:nvPr>
        </p:nvSpPr>
        <p:spPr>
          <a:xfrm>
            <a:off x="1052506" y="2765484"/>
            <a:ext cx="14996159" cy="8562965"/>
          </a:xfrm>
        </p:spPr>
        <p:txBody>
          <a:bodyPr/>
          <a:lstStyle/>
          <a:p>
            <a:r>
              <a:rPr lang="en-US" sz="5400" dirty="0">
                <a:solidFill>
                  <a:schemeClr val="bg1"/>
                </a:solidFill>
              </a:rPr>
              <a:t>Introduction to WCAS Test Design and Item Specifications</a:t>
            </a:r>
          </a:p>
          <a:p>
            <a:r>
              <a:rPr lang="en-US" sz="5400" dirty="0">
                <a:solidFill>
                  <a:schemeClr val="bg1"/>
                </a:solidFill>
              </a:rPr>
              <a:t>Structure of an Item Specification</a:t>
            </a:r>
          </a:p>
          <a:p>
            <a:r>
              <a:rPr lang="en-US" sz="5400" dirty="0">
                <a:solidFill>
                  <a:schemeClr val="bg1"/>
                </a:solidFill>
              </a:rPr>
              <a:t>Using an Item Specification to Write Items Aligned to Instruction</a:t>
            </a:r>
          </a:p>
          <a:p>
            <a:r>
              <a:rPr lang="en-US" sz="5400" dirty="0">
                <a:solidFill>
                  <a:schemeClr val="bg1"/>
                </a:solidFill>
              </a:rPr>
              <a:t>Using a New S E P to Write Items Aligned to Instruction </a:t>
            </a:r>
          </a:p>
          <a:p>
            <a:endParaRPr lang="en-US" dirty="0"/>
          </a:p>
        </p:txBody>
      </p:sp>
      <p:pic>
        <p:nvPicPr>
          <p:cNvPr id="4" name="Picture 3">
            <a:extLst>
              <a:ext uri="{FF2B5EF4-FFF2-40B4-BE49-F238E27FC236}">
                <a16:creationId xmlns:a16="http://schemas.microsoft.com/office/drawing/2014/main" id="{4E9E7173-0F85-414E-9BB4-280CB0A536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975" y="2654349"/>
            <a:ext cx="15328900" cy="8674100"/>
          </a:xfrm>
          <a:prstGeom prst="rect">
            <a:avLst/>
          </a:prstGeom>
        </p:spPr>
      </p:pic>
    </p:spTree>
    <p:extLst>
      <p:ext uri="{BB962C8B-B14F-4D97-AF65-F5344CB8AC3E}">
        <p14:creationId xmlns:p14="http://schemas.microsoft.com/office/powerpoint/2010/main" val="3529210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HS-E S S 2-4</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3FB2A8E9-E1A1-4148-B7A6-F5581BB5F7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5" name="Content Placeholder 14" descr="This is an image of the front page of the HS-E S S 2 4 item specification. There is a red arrow pointing to the Foundation Boxes in the middle section. Refer to the notes for a description of this section.">
            <a:extLst>
              <a:ext uri="{FF2B5EF4-FFF2-40B4-BE49-F238E27FC236}">
                <a16:creationId xmlns:a16="http://schemas.microsoft.com/office/drawing/2014/main" id="{43EE00C0-4DC9-46EE-81A3-5FB6D05879E5}"/>
              </a:ext>
            </a:extLst>
          </p:cNvPr>
          <p:cNvPicPr>
            <a:picLocks noGrp="1" noChangeAspect="1"/>
          </p:cNvPicPr>
          <p:nvPr>
            <p:ph sz="quarter" idx="13"/>
          </p:nvPr>
        </p:nvPicPr>
        <p:blipFill>
          <a:blip r:embed="rId4"/>
          <a:stretch>
            <a:fillRect/>
          </a:stretch>
        </p:blipFill>
        <p:spPr>
          <a:xfrm>
            <a:off x="10607588" y="829216"/>
            <a:ext cx="11217699" cy="12718345"/>
          </a:xfrm>
        </p:spPr>
      </p:pic>
      <p:sp>
        <p:nvSpPr>
          <p:cNvPr id="5" name="Right Arrow 2" descr="arrow pointing to the PE statement">
            <a:extLst>
              <a:ext uri="{FF2B5EF4-FFF2-40B4-BE49-F238E27FC236}">
                <a16:creationId xmlns:a16="http://schemas.microsoft.com/office/drawing/2014/main" id="{5C0D50C3-0D0D-431E-A4DD-5821E38CE579}"/>
              </a:ext>
            </a:extLst>
          </p:cNvPr>
          <p:cNvSpPr/>
          <p:nvPr/>
        </p:nvSpPr>
        <p:spPr>
          <a:xfrm>
            <a:off x="9917052" y="5247978"/>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97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HS-E S S 2-4</a:t>
            </a:r>
            <a:br>
              <a:rPr lang="en-US" dirty="0">
                <a:solidFill>
                  <a:srgbClr val="022154"/>
                </a:solidFill>
              </a:rPr>
            </a:br>
            <a:br>
              <a:rPr lang="en-US" dirty="0">
                <a:solidFill>
                  <a:srgbClr val="022154"/>
                </a:solidFill>
              </a:rPr>
            </a:br>
            <a:r>
              <a:rPr lang="en-US" dirty="0">
                <a:solidFill>
                  <a:srgbClr val="022154"/>
                </a:solidFill>
              </a:rPr>
              <a:t>Front Page</a:t>
            </a:r>
          </a:p>
        </p:txBody>
      </p:sp>
      <p:pic>
        <p:nvPicPr>
          <p:cNvPr id="3" name="Picture 2">
            <a:extLst>
              <a:ext uri="{FF2B5EF4-FFF2-40B4-BE49-F238E27FC236}">
                <a16:creationId xmlns:a16="http://schemas.microsoft.com/office/drawing/2014/main" id="{029E7364-AA2F-0440-8EDB-7297E3F261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15" name="Content Placeholder 14" descr="This is an image of the front page of the HS-E S S 2 4 item specification. There is a red arrow pointing to the bottom section. Refer to the notes for a description of this section.">
            <a:extLst>
              <a:ext uri="{FF2B5EF4-FFF2-40B4-BE49-F238E27FC236}">
                <a16:creationId xmlns:a16="http://schemas.microsoft.com/office/drawing/2014/main" id="{43EE00C0-4DC9-46EE-81A3-5FB6D05879E5}"/>
              </a:ext>
            </a:extLst>
          </p:cNvPr>
          <p:cNvPicPr>
            <a:picLocks noGrp="1" noChangeAspect="1"/>
          </p:cNvPicPr>
          <p:nvPr>
            <p:ph sz="quarter" idx="13"/>
          </p:nvPr>
        </p:nvPicPr>
        <p:blipFill>
          <a:blip r:embed="rId4"/>
          <a:stretch>
            <a:fillRect/>
          </a:stretch>
        </p:blipFill>
        <p:spPr>
          <a:xfrm>
            <a:off x="10607588" y="829216"/>
            <a:ext cx="11217699" cy="12718345"/>
          </a:xfrm>
        </p:spPr>
      </p:pic>
      <p:sp>
        <p:nvSpPr>
          <p:cNvPr id="9" name="Right Arrow 17" descr="arrow pointing to the K-12 Framework row">
            <a:extLst>
              <a:ext uri="{FF2B5EF4-FFF2-40B4-BE49-F238E27FC236}">
                <a16:creationId xmlns:a16="http://schemas.microsoft.com/office/drawing/2014/main" id="{6D26D440-6049-4878-9B92-D91FDB4C40E7}"/>
              </a:ext>
            </a:extLst>
          </p:cNvPr>
          <p:cNvSpPr/>
          <p:nvPr/>
        </p:nvSpPr>
        <p:spPr>
          <a:xfrm>
            <a:off x="9915905" y="9834034"/>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39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HS-E S S 2-4</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4" name="Picture 3">
            <a:extLst>
              <a:ext uri="{FF2B5EF4-FFF2-40B4-BE49-F238E27FC236}">
                <a16:creationId xmlns:a16="http://schemas.microsoft.com/office/drawing/2014/main" id="{B401868F-50A4-1549-A14B-F25251FB53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7" name="Content Placeholder 6" descr="This is an image of the back page of the HS-E S S 2 4 item specification. There are two sections on the page. A table at the top that is circled in pink shows four item specification statements. Refer to the notes for a description of this section.">
            <a:extLst>
              <a:ext uri="{FF2B5EF4-FFF2-40B4-BE49-F238E27FC236}">
                <a16:creationId xmlns:a16="http://schemas.microsoft.com/office/drawing/2014/main" id="{70A9ACE0-87FC-4543-B5A7-858FDCDA5495}"/>
              </a:ext>
            </a:extLst>
          </p:cNvPr>
          <p:cNvPicPr>
            <a:picLocks noGrp="1" noChangeAspect="1"/>
          </p:cNvPicPr>
          <p:nvPr>
            <p:ph sz="quarter" idx="13"/>
          </p:nvPr>
        </p:nvPicPr>
        <p:blipFill>
          <a:blip r:embed="rId4"/>
          <a:stretch>
            <a:fillRect/>
          </a:stretch>
        </p:blipFill>
        <p:spPr>
          <a:xfrm>
            <a:off x="11058893" y="813326"/>
            <a:ext cx="10607039" cy="12681229"/>
          </a:xfrm>
        </p:spPr>
      </p:pic>
      <p:sp>
        <p:nvSpPr>
          <p:cNvPr id="15" name="Rounded Rectangle 4" descr="Rectangle around the top section containing the item specification text.">
            <a:extLst>
              <a:ext uri="{FF2B5EF4-FFF2-40B4-BE49-F238E27FC236}">
                <a16:creationId xmlns:a16="http://schemas.microsoft.com/office/drawing/2014/main" id="{F756C844-5695-4F9F-B6F7-3491FE8BAF31}"/>
              </a:ext>
            </a:extLst>
          </p:cNvPr>
          <p:cNvSpPr/>
          <p:nvPr/>
        </p:nvSpPr>
        <p:spPr>
          <a:xfrm>
            <a:off x="11022390" y="831273"/>
            <a:ext cx="10643542" cy="3553691"/>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038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2A77-B76C-473C-9B03-3D0C08328541}"/>
              </a:ext>
            </a:extLst>
          </p:cNvPr>
          <p:cNvSpPr>
            <a:spLocks noGrp="1"/>
          </p:cNvSpPr>
          <p:nvPr>
            <p:ph type="title"/>
          </p:nvPr>
        </p:nvSpPr>
        <p:spPr/>
        <p:txBody>
          <a:bodyPr/>
          <a:lstStyle/>
          <a:p>
            <a:r>
              <a:rPr lang="en-US" dirty="0">
                <a:solidFill>
                  <a:srgbClr val="022154"/>
                </a:solidFill>
              </a:rPr>
              <a:t>HS-E S S 2-4</a:t>
            </a:r>
            <a:br>
              <a:rPr lang="en-US" dirty="0">
                <a:solidFill>
                  <a:srgbClr val="022154"/>
                </a:solidFill>
              </a:rPr>
            </a:br>
            <a:br>
              <a:rPr lang="en-US" dirty="0">
                <a:solidFill>
                  <a:srgbClr val="022154"/>
                </a:solidFill>
              </a:rPr>
            </a:br>
            <a:r>
              <a:rPr lang="en-US" dirty="0">
                <a:solidFill>
                  <a:srgbClr val="022154"/>
                </a:solidFill>
              </a:rPr>
              <a:t>Back Page</a:t>
            </a:r>
          </a:p>
        </p:txBody>
      </p:sp>
      <p:pic>
        <p:nvPicPr>
          <p:cNvPr id="3" name="Picture 2">
            <a:extLst>
              <a:ext uri="{FF2B5EF4-FFF2-40B4-BE49-F238E27FC236}">
                <a16:creationId xmlns:a16="http://schemas.microsoft.com/office/drawing/2014/main" id="{899D5F84-ED22-3149-9F09-80F8B038A0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45" y="1120865"/>
            <a:ext cx="7962900" cy="4940300"/>
          </a:xfrm>
          <a:prstGeom prst="rect">
            <a:avLst/>
          </a:prstGeom>
        </p:spPr>
      </p:pic>
      <p:pic>
        <p:nvPicPr>
          <p:cNvPr id="7" name="Content Placeholder 6" descr="This is an image of the back page of the HS-E S S 2 4 item specification. There are two sections on the page. A section at the bottom that is circled in blue lists details and clarifications. Refer to the notes for a description of this section.">
            <a:extLst>
              <a:ext uri="{FF2B5EF4-FFF2-40B4-BE49-F238E27FC236}">
                <a16:creationId xmlns:a16="http://schemas.microsoft.com/office/drawing/2014/main" id="{70A9ACE0-87FC-4543-B5A7-858FDCDA5495}"/>
              </a:ext>
            </a:extLst>
          </p:cNvPr>
          <p:cNvPicPr>
            <a:picLocks noGrp="1" noChangeAspect="1"/>
          </p:cNvPicPr>
          <p:nvPr>
            <p:ph sz="quarter" idx="13"/>
          </p:nvPr>
        </p:nvPicPr>
        <p:blipFill>
          <a:blip r:embed="rId4"/>
          <a:stretch>
            <a:fillRect/>
          </a:stretch>
        </p:blipFill>
        <p:spPr>
          <a:xfrm>
            <a:off x="11058893" y="813326"/>
            <a:ext cx="10607039" cy="12681229"/>
          </a:xfrm>
        </p:spPr>
      </p:pic>
      <p:sp>
        <p:nvSpPr>
          <p:cNvPr id="5" name="Rounded Rectangle 5" descr="Rectangle around the middle section containing the details and clarifications text.">
            <a:extLst>
              <a:ext uri="{FF2B5EF4-FFF2-40B4-BE49-F238E27FC236}">
                <a16:creationId xmlns:a16="http://schemas.microsoft.com/office/drawing/2014/main" id="{3462C844-399D-4040-A546-3A623F01197D}"/>
              </a:ext>
            </a:extLst>
          </p:cNvPr>
          <p:cNvSpPr/>
          <p:nvPr/>
        </p:nvSpPr>
        <p:spPr>
          <a:xfrm>
            <a:off x="11013796" y="4410472"/>
            <a:ext cx="10652136" cy="9052560"/>
          </a:xfrm>
          <a:prstGeom prst="roundRect">
            <a:avLst>
              <a:gd name="adj" fmla="val 6796"/>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01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7" name="Content Placeholder 6" descr="This is an image of the details and clarifications section of the back page of the HS-E S S 2 4 item specification. The first set of bullet points is circled in blue. Refer to the notes for a description of this section.">
            <a:extLst>
              <a:ext uri="{FF2B5EF4-FFF2-40B4-BE49-F238E27FC236}">
                <a16:creationId xmlns:a16="http://schemas.microsoft.com/office/drawing/2014/main" id="{EAC5958F-04E0-4589-A06F-D99F16EC9C8F}"/>
              </a:ext>
            </a:extLst>
          </p:cNvPr>
          <p:cNvPicPr>
            <a:picLocks noGrp="1" noChangeAspect="1"/>
          </p:cNvPicPr>
          <p:nvPr>
            <p:ph sz="quarter" idx="13"/>
          </p:nvPr>
        </p:nvPicPr>
        <p:blipFill rotWithShape="1">
          <a:blip r:embed="rId3"/>
          <a:srcRect t="231"/>
          <a:stretch/>
        </p:blipFill>
        <p:spPr>
          <a:xfrm>
            <a:off x="6163156" y="3018971"/>
            <a:ext cx="12553305" cy="10718128"/>
          </a:xfrm>
        </p:spPr>
      </p:pic>
      <p:sp>
        <p:nvSpPr>
          <p:cNvPr id="6" name="Rounded Rectangle 5" descr="Rectangle around the middle section containing the details and clarifications text.">
            <a:extLst>
              <a:ext uri="{FF2B5EF4-FFF2-40B4-BE49-F238E27FC236}">
                <a16:creationId xmlns:a16="http://schemas.microsoft.com/office/drawing/2014/main" id="{5D799915-88BD-4342-953D-66BE6474AFCB}"/>
              </a:ext>
            </a:extLst>
          </p:cNvPr>
          <p:cNvSpPr/>
          <p:nvPr/>
        </p:nvSpPr>
        <p:spPr>
          <a:xfrm>
            <a:off x="6045191" y="3309036"/>
            <a:ext cx="12738979" cy="2385182"/>
          </a:xfrm>
          <a:prstGeom prst="roundRect">
            <a:avLst>
              <a:gd name="adj" fmla="val 16532"/>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9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8" name="Content Placeholder 6" descr="This is an image of the details and clarifications section of the back page of the HS-E S S 2 4 item specification. The second, third, and fourth sets of bullet points are circled in orange. Refer to the notes for a description of this section.">
            <a:extLst>
              <a:ext uri="{FF2B5EF4-FFF2-40B4-BE49-F238E27FC236}">
                <a16:creationId xmlns:a16="http://schemas.microsoft.com/office/drawing/2014/main" id="{9B051AF7-1994-4E0B-8BF1-F4E1D3590AE4}"/>
              </a:ext>
            </a:extLst>
          </p:cNvPr>
          <p:cNvPicPr>
            <a:picLocks noGrp="1" noChangeAspect="1"/>
          </p:cNvPicPr>
          <p:nvPr>
            <p:ph sz="quarter" idx="13"/>
          </p:nvPr>
        </p:nvPicPr>
        <p:blipFill rotWithShape="1">
          <a:blip r:embed="rId3"/>
          <a:srcRect t="231"/>
          <a:stretch/>
        </p:blipFill>
        <p:spPr>
          <a:xfrm>
            <a:off x="6163156" y="3018971"/>
            <a:ext cx="12553305" cy="10718128"/>
          </a:xfrm>
        </p:spPr>
      </p:pic>
      <p:sp>
        <p:nvSpPr>
          <p:cNvPr id="6" name="Rounded Rectangle 4" descr="Rectangle around the top section containing the item specification text.">
            <a:extLst>
              <a:ext uri="{FF2B5EF4-FFF2-40B4-BE49-F238E27FC236}">
                <a16:creationId xmlns:a16="http://schemas.microsoft.com/office/drawing/2014/main" id="{AEF913BA-A879-42FF-B5C7-A2C8589B5E29}"/>
              </a:ext>
            </a:extLst>
          </p:cNvPr>
          <p:cNvSpPr/>
          <p:nvPr/>
        </p:nvSpPr>
        <p:spPr>
          <a:xfrm>
            <a:off x="6045191" y="5722374"/>
            <a:ext cx="12759761" cy="5338916"/>
          </a:xfrm>
          <a:prstGeom prst="roundRect">
            <a:avLst>
              <a:gd name="adj" fmla="val 9273"/>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21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E39D9-C6FA-496F-B3C2-5E4F836C518E}"/>
              </a:ext>
            </a:extLst>
          </p:cNvPr>
          <p:cNvSpPr>
            <a:spLocks noGrp="1"/>
          </p:cNvSpPr>
          <p:nvPr>
            <p:ph type="title"/>
          </p:nvPr>
        </p:nvSpPr>
        <p:spPr/>
        <p:txBody>
          <a:bodyPr/>
          <a:lstStyle/>
          <a:p>
            <a:r>
              <a:rPr lang="en-US" sz="7200" dirty="0"/>
              <a:t>Details and Clarifications: A Closer Look</a:t>
            </a:r>
          </a:p>
        </p:txBody>
      </p:sp>
      <p:pic>
        <p:nvPicPr>
          <p:cNvPr id="9" name="Content Placeholder 6" descr="This is an image of the details and clarifications section of the back page of the HS-E S S 2 4 item specification. The last set of bullet points is circled in green. Refer to the notes for a description of this section.">
            <a:extLst>
              <a:ext uri="{FF2B5EF4-FFF2-40B4-BE49-F238E27FC236}">
                <a16:creationId xmlns:a16="http://schemas.microsoft.com/office/drawing/2014/main" id="{8742A4B7-2245-4911-8EC2-8E479D5B8A03}"/>
              </a:ext>
            </a:extLst>
          </p:cNvPr>
          <p:cNvPicPr>
            <a:picLocks noGrp="1" noChangeAspect="1"/>
          </p:cNvPicPr>
          <p:nvPr>
            <p:ph sz="quarter" idx="13"/>
          </p:nvPr>
        </p:nvPicPr>
        <p:blipFill rotWithShape="1">
          <a:blip r:embed="rId3"/>
          <a:srcRect t="231"/>
          <a:stretch/>
        </p:blipFill>
        <p:spPr>
          <a:xfrm>
            <a:off x="6163156" y="3018971"/>
            <a:ext cx="12553305" cy="10718128"/>
          </a:xfrm>
        </p:spPr>
      </p:pic>
      <p:sp>
        <p:nvSpPr>
          <p:cNvPr id="5" name="Rounded Rectangle 4" descr="Rectangle around the top section containing the item specification text.">
            <a:extLst>
              <a:ext uri="{FF2B5EF4-FFF2-40B4-BE49-F238E27FC236}">
                <a16:creationId xmlns:a16="http://schemas.microsoft.com/office/drawing/2014/main" id="{790F7D08-7EA8-47F0-83E4-B9752798AA64}"/>
              </a:ext>
            </a:extLst>
          </p:cNvPr>
          <p:cNvSpPr/>
          <p:nvPr/>
        </p:nvSpPr>
        <p:spPr>
          <a:xfrm>
            <a:off x="6053214" y="11102347"/>
            <a:ext cx="12663247" cy="246888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19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a:xfrm>
            <a:off x="1645921" y="6777137"/>
            <a:ext cx="21341670" cy="4112536"/>
          </a:xfrm>
        </p:spPr>
        <p:txBody>
          <a:bodyPr>
            <a:normAutofit fontScale="90000"/>
          </a:bodyPr>
          <a:lstStyle/>
          <a:p>
            <a:r>
              <a:rPr lang="en-US" dirty="0"/>
              <a:t>Item Writing Part A:</a:t>
            </a:r>
            <a:br>
              <a:rPr lang="en-US" dirty="0"/>
            </a:br>
            <a:r>
              <a:rPr lang="en-US" dirty="0"/>
              <a:t>Using an Item Specification to Write Items Aligned to Instruction </a:t>
            </a:r>
          </a:p>
        </p:txBody>
      </p:sp>
    </p:spTree>
    <p:extLst>
      <p:ext uri="{BB962C8B-B14F-4D97-AF65-F5344CB8AC3E}">
        <p14:creationId xmlns:p14="http://schemas.microsoft.com/office/powerpoint/2010/main" val="777305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BFD4A6-372A-48DE-BD0F-841EB3568175}"/>
              </a:ext>
            </a:extLst>
          </p:cNvPr>
          <p:cNvSpPr>
            <a:spLocks noGrp="1"/>
          </p:cNvSpPr>
          <p:nvPr>
            <p:ph type="title"/>
          </p:nvPr>
        </p:nvSpPr>
        <p:spPr>
          <a:xfrm>
            <a:off x="1052504" y="3283374"/>
            <a:ext cx="12516012" cy="1577321"/>
          </a:xfrm>
        </p:spPr>
        <p:txBody>
          <a:bodyPr/>
          <a:lstStyle/>
          <a:p>
            <a:r>
              <a:rPr lang="en-US" sz="6600" dirty="0"/>
              <a:t>From PE to Instruction to Assessment</a:t>
            </a:r>
          </a:p>
        </p:txBody>
      </p:sp>
      <p:sp>
        <p:nvSpPr>
          <p:cNvPr id="2" name="Content Placeholder 1">
            <a:extLst>
              <a:ext uri="{FF2B5EF4-FFF2-40B4-BE49-F238E27FC236}">
                <a16:creationId xmlns:a16="http://schemas.microsoft.com/office/drawing/2014/main" id="{99C50165-0760-4219-86DC-F134884FF2A7}"/>
              </a:ext>
            </a:extLst>
          </p:cNvPr>
          <p:cNvSpPr>
            <a:spLocks noGrp="1"/>
          </p:cNvSpPr>
          <p:nvPr>
            <p:ph sz="quarter" idx="13"/>
          </p:nvPr>
        </p:nvSpPr>
        <p:spPr>
          <a:xfrm>
            <a:off x="1052506" y="5137590"/>
            <a:ext cx="11832223" cy="6880203"/>
          </a:xfrm>
        </p:spPr>
        <p:txBody>
          <a:bodyPr/>
          <a:lstStyle/>
          <a:p>
            <a:r>
              <a:rPr lang="en-US" dirty="0"/>
              <a:t>PEs describe what students should know and be able to do at the end of instruction. </a:t>
            </a:r>
          </a:p>
          <a:p>
            <a:r>
              <a:rPr lang="en-US" dirty="0"/>
              <a:t>Instruction aligned to a PE begins with a phenomenon and ends with students making sense of the phenomenon. </a:t>
            </a:r>
          </a:p>
          <a:p>
            <a:r>
              <a:rPr lang="en-US" dirty="0"/>
              <a:t>Assessment aligned to a PE elicits evidence of student learning for either summative or formative purposes. </a:t>
            </a:r>
          </a:p>
          <a:p>
            <a:endParaRPr lang="en-US" dirty="0"/>
          </a:p>
        </p:txBody>
      </p:sp>
    </p:spTree>
    <p:extLst>
      <p:ext uri="{BB962C8B-B14F-4D97-AF65-F5344CB8AC3E}">
        <p14:creationId xmlns:p14="http://schemas.microsoft.com/office/powerpoint/2010/main" val="2531678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C4E46-7217-4560-8049-87154128EC28}"/>
              </a:ext>
            </a:extLst>
          </p:cNvPr>
          <p:cNvSpPr>
            <a:spLocks noGrp="1"/>
          </p:cNvSpPr>
          <p:nvPr>
            <p:ph type="title"/>
          </p:nvPr>
        </p:nvSpPr>
        <p:spPr/>
        <p:txBody>
          <a:bodyPr/>
          <a:lstStyle/>
          <a:p>
            <a:r>
              <a:rPr lang="en-US" dirty="0"/>
              <a:t>Item Development Process</a:t>
            </a:r>
          </a:p>
        </p:txBody>
      </p:sp>
      <p:sp>
        <p:nvSpPr>
          <p:cNvPr id="2" name="Content Placeholder 1">
            <a:extLst>
              <a:ext uri="{FF2B5EF4-FFF2-40B4-BE49-F238E27FC236}">
                <a16:creationId xmlns:a16="http://schemas.microsoft.com/office/drawing/2014/main" id="{B97E78D9-4F36-4835-8FC4-D425A5DEEDD6}"/>
              </a:ext>
            </a:extLst>
          </p:cNvPr>
          <p:cNvSpPr>
            <a:spLocks noGrp="1"/>
          </p:cNvSpPr>
          <p:nvPr>
            <p:ph sz="quarter" idx="13"/>
          </p:nvPr>
        </p:nvSpPr>
        <p:spPr/>
        <p:txBody>
          <a:bodyPr numCol="1"/>
          <a:lstStyle/>
          <a:p>
            <a:r>
              <a:rPr lang="en-US" dirty="0"/>
              <a:t>Developing an item aligned to a PE is a multi-step process: </a:t>
            </a:r>
          </a:p>
          <a:p>
            <a:pPr marL="914400" lvl="1">
              <a:lnSpc>
                <a:spcPct val="110000"/>
              </a:lnSpc>
              <a:spcAft>
                <a:spcPts val="400"/>
              </a:spcAft>
              <a:buClr>
                <a:srgbClr val="51AF46"/>
              </a:buClr>
              <a:buFont typeface="System Font Regular"/>
              <a:buChar char="•"/>
            </a:pPr>
            <a:r>
              <a:rPr lang="en-US" sz="3800" dirty="0">
                <a:solidFill>
                  <a:schemeClr val="accent4">
                    <a:lumMod val="50000"/>
                  </a:schemeClr>
                </a:solidFill>
              </a:rPr>
              <a:t>Review the PE and the associated item specification</a:t>
            </a:r>
          </a:p>
          <a:p>
            <a:pPr marL="914400" lvl="1">
              <a:lnSpc>
                <a:spcPct val="110000"/>
              </a:lnSpc>
              <a:spcAft>
                <a:spcPts val="400"/>
              </a:spcAft>
              <a:buClr>
                <a:srgbClr val="51AF46"/>
              </a:buClr>
              <a:buFont typeface="System Font Regular"/>
              <a:buChar char="•"/>
            </a:pPr>
            <a:r>
              <a:rPr lang="en-US" sz="3800" dirty="0">
                <a:solidFill>
                  <a:schemeClr val="accent4">
                    <a:lumMod val="50000"/>
                  </a:schemeClr>
                </a:solidFill>
              </a:rPr>
              <a:t>Determine a phenomenon and a context </a:t>
            </a:r>
          </a:p>
          <a:p>
            <a:pPr marL="914400" lvl="1">
              <a:lnSpc>
                <a:spcPct val="110000"/>
              </a:lnSpc>
              <a:spcAft>
                <a:spcPts val="400"/>
              </a:spcAft>
              <a:buClr>
                <a:srgbClr val="51AF46"/>
              </a:buClr>
              <a:buFont typeface="System Font Regular"/>
              <a:buChar char="•"/>
            </a:pPr>
            <a:r>
              <a:rPr lang="en-US" sz="3800" dirty="0">
                <a:solidFill>
                  <a:schemeClr val="accent4">
                    <a:lumMod val="50000"/>
                  </a:schemeClr>
                </a:solidFill>
              </a:rPr>
              <a:t>Find authentic data to support the context</a:t>
            </a:r>
          </a:p>
          <a:p>
            <a:pPr marL="914400" lvl="1">
              <a:lnSpc>
                <a:spcPct val="110000"/>
              </a:lnSpc>
              <a:spcAft>
                <a:spcPts val="400"/>
              </a:spcAft>
              <a:buClr>
                <a:srgbClr val="51AF46"/>
              </a:buClr>
              <a:buFont typeface="System Font Regular"/>
              <a:buChar char="•"/>
            </a:pPr>
            <a:r>
              <a:rPr lang="en-US" sz="3800" dirty="0">
                <a:solidFill>
                  <a:schemeClr val="accent4">
                    <a:lumMod val="50000"/>
                  </a:schemeClr>
                </a:solidFill>
              </a:rPr>
              <a:t>Choose an item type</a:t>
            </a:r>
          </a:p>
          <a:p>
            <a:pPr marL="914400" lvl="1">
              <a:lnSpc>
                <a:spcPct val="110000"/>
              </a:lnSpc>
              <a:spcAft>
                <a:spcPts val="400"/>
              </a:spcAft>
              <a:buClr>
                <a:srgbClr val="51AF46"/>
              </a:buClr>
              <a:buFont typeface="System Font Regular"/>
              <a:buChar char="•"/>
            </a:pPr>
            <a:r>
              <a:rPr lang="en-US" sz="3800" dirty="0">
                <a:solidFill>
                  <a:schemeClr val="accent4">
                    <a:lumMod val="50000"/>
                  </a:schemeClr>
                </a:solidFill>
              </a:rPr>
              <a:t>Draft the item</a:t>
            </a:r>
          </a:p>
          <a:p>
            <a:pPr marL="742950" indent="-742950">
              <a:buFont typeface="Arial" panose="020B0604020202020204" pitchFamily="34" charset="0"/>
              <a:buChar char="•"/>
            </a:pPr>
            <a:endParaRPr lang="en-US" dirty="0"/>
          </a:p>
        </p:txBody>
      </p:sp>
    </p:spTree>
    <p:extLst>
      <p:ext uri="{BB962C8B-B14F-4D97-AF65-F5344CB8AC3E}">
        <p14:creationId xmlns:p14="http://schemas.microsoft.com/office/powerpoint/2010/main" val="227530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p:txBody>
          <a:bodyPr/>
          <a:lstStyle/>
          <a:p>
            <a:pPr algn="ctr"/>
            <a:r>
              <a:rPr lang="en-US" dirty="0"/>
              <a:t>Introduction to the </a:t>
            </a:r>
            <a:r>
              <a:rPr lang="en-US" i="1" dirty="0"/>
              <a:t>WCAS Test Design &amp; Item Specifications </a:t>
            </a:r>
            <a:endParaRPr lang="en-US" dirty="0"/>
          </a:p>
        </p:txBody>
      </p:sp>
    </p:spTree>
    <p:extLst>
      <p:ext uri="{BB962C8B-B14F-4D97-AF65-F5344CB8AC3E}">
        <p14:creationId xmlns:p14="http://schemas.microsoft.com/office/powerpoint/2010/main" val="2591910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E27B4-EEEF-419C-9ACA-2D91A9B304B7}"/>
              </a:ext>
            </a:extLst>
          </p:cNvPr>
          <p:cNvSpPr>
            <a:spLocks noGrp="1"/>
          </p:cNvSpPr>
          <p:nvPr>
            <p:ph type="title"/>
          </p:nvPr>
        </p:nvSpPr>
        <p:spPr/>
        <p:txBody>
          <a:bodyPr/>
          <a:lstStyle/>
          <a:p>
            <a:r>
              <a:rPr lang="en-US" sz="6000" dirty="0"/>
              <a:t>Reviewing the PE and Item Specification (1) </a:t>
            </a:r>
          </a:p>
        </p:txBody>
      </p:sp>
      <p:sp>
        <p:nvSpPr>
          <p:cNvPr id="2" name="Content Placeholder 1">
            <a:extLst>
              <a:ext uri="{FF2B5EF4-FFF2-40B4-BE49-F238E27FC236}">
                <a16:creationId xmlns:a16="http://schemas.microsoft.com/office/drawing/2014/main" id="{F20A2EE6-ADF7-4F35-9182-8B5E9A4423E7}"/>
              </a:ext>
            </a:extLst>
          </p:cNvPr>
          <p:cNvSpPr>
            <a:spLocks noGrp="1"/>
          </p:cNvSpPr>
          <p:nvPr>
            <p:ph sz="quarter" idx="13"/>
          </p:nvPr>
        </p:nvSpPr>
        <p:spPr/>
        <p:txBody>
          <a:bodyPr/>
          <a:lstStyle/>
          <a:p>
            <a:r>
              <a:rPr lang="en-US" sz="4400" dirty="0"/>
              <a:t>An item specification provides guidance for the development of two- and three-dimensional items. Work in your small group to: </a:t>
            </a:r>
          </a:p>
          <a:p>
            <a:pPr lvl="1"/>
            <a:r>
              <a:rPr lang="en-US" sz="3800" dirty="0"/>
              <a:t>Choose a PE and its item specification. Read the PE, foundation boxes, assessment boundary (if present) and clarification statement (if present). </a:t>
            </a:r>
          </a:p>
          <a:p>
            <a:pPr lvl="1"/>
            <a:r>
              <a:rPr lang="en-US" sz="3800" dirty="0"/>
              <a:t>Identify the dimensions addressed by each set of bullets in the Details and Clarifications on the second page. </a:t>
            </a:r>
          </a:p>
          <a:p>
            <a:pPr lvl="1"/>
            <a:r>
              <a:rPr lang="en-US" sz="3800" dirty="0"/>
              <a:t>For each set of bullets, brainstorm one or two additional examples that are relevant to your students and your instruction.</a:t>
            </a:r>
          </a:p>
          <a:p>
            <a:endParaRPr lang="en-US" dirty="0"/>
          </a:p>
          <a:p>
            <a:pPr marL="742950" indent="-742950">
              <a:buFont typeface="+mj-lt"/>
              <a:buAutoNum type="arabicPeriod"/>
            </a:pPr>
            <a:endParaRPr lang="en-US" dirty="0"/>
          </a:p>
        </p:txBody>
      </p:sp>
    </p:spTree>
    <p:extLst>
      <p:ext uri="{BB962C8B-B14F-4D97-AF65-F5344CB8AC3E}">
        <p14:creationId xmlns:p14="http://schemas.microsoft.com/office/powerpoint/2010/main" val="3782753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A413B2-306E-4180-8250-7D43EC72B383}"/>
              </a:ext>
            </a:extLst>
          </p:cNvPr>
          <p:cNvSpPr>
            <a:spLocks noGrp="1"/>
          </p:cNvSpPr>
          <p:nvPr>
            <p:ph type="title"/>
          </p:nvPr>
        </p:nvSpPr>
        <p:spPr/>
        <p:txBody>
          <a:bodyPr/>
          <a:lstStyle/>
          <a:p>
            <a:r>
              <a:rPr lang="en-US" sz="6000" dirty="0"/>
              <a:t>Scientific Phenomena </a:t>
            </a:r>
          </a:p>
        </p:txBody>
      </p:sp>
      <p:sp>
        <p:nvSpPr>
          <p:cNvPr id="2" name="Content Placeholder 1">
            <a:extLst>
              <a:ext uri="{FF2B5EF4-FFF2-40B4-BE49-F238E27FC236}">
                <a16:creationId xmlns:a16="http://schemas.microsoft.com/office/drawing/2014/main" id="{9A7589EE-BF81-4164-A590-42314DD95F1A}"/>
              </a:ext>
            </a:extLst>
          </p:cNvPr>
          <p:cNvSpPr>
            <a:spLocks noGrp="1"/>
          </p:cNvSpPr>
          <p:nvPr>
            <p:ph sz="quarter" idx="13"/>
          </p:nvPr>
        </p:nvSpPr>
        <p:spPr/>
        <p:txBody>
          <a:bodyPr/>
          <a:lstStyle/>
          <a:p>
            <a:r>
              <a:rPr lang="en-US" sz="3600" dirty="0">
                <a:solidFill>
                  <a:schemeClr val="bg1"/>
                </a:solidFill>
              </a:rPr>
              <a:t>The </a:t>
            </a:r>
            <a:r>
              <a:rPr lang="en-US" sz="3600" dirty="0">
                <a:solidFill>
                  <a:schemeClr val="bg1"/>
                </a:solidFill>
                <a:hlinkClick r:id="rId3">
                  <a:extLst>
                    <a:ext uri="{A12FA001-AC4F-418D-AE19-62706E023703}">
                      <ahyp:hlinkClr xmlns:ahyp="http://schemas.microsoft.com/office/drawing/2018/hyperlinkcolor" val="tx"/>
                    </a:ext>
                  </a:extLst>
                </a:hlinkClick>
              </a:rPr>
              <a:t>NGSS website</a:t>
            </a:r>
            <a:r>
              <a:rPr lang="en-US" sz="3600" dirty="0">
                <a:solidFill>
                  <a:schemeClr val="bg1"/>
                </a:solidFill>
              </a:rPr>
              <a:t> defines scientific phenomena as observable events that students can use the three dimensions (S E P, DCI, CCC) to explain or make sense of.</a:t>
            </a:r>
          </a:p>
          <a:p>
            <a:r>
              <a:rPr lang="en-US" sz="3600" dirty="0">
                <a:solidFill>
                  <a:schemeClr val="bg1"/>
                </a:solidFill>
              </a:rPr>
              <a:t>The use of phenomena in item development provides:</a:t>
            </a:r>
          </a:p>
          <a:p>
            <a:pPr lvl="1"/>
            <a:r>
              <a:rPr lang="en-US" sz="3200" dirty="0">
                <a:solidFill>
                  <a:schemeClr val="bg1"/>
                </a:solidFill>
              </a:rPr>
              <a:t>a context in which to demonstrate transfer of knowledge and skills,</a:t>
            </a:r>
          </a:p>
          <a:p>
            <a:pPr lvl="1"/>
            <a:r>
              <a:rPr lang="en-US" sz="3200" dirty="0">
                <a:solidFill>
                  <a:schemeClr val="bg1"/>
                </a:solidFill>
              </a:rPr>
              <a:t>a focus for combining knowledge and abilities from multiple dimensions, and</a:t>
            </a:r>
          </a:p>
          <a:p>
            <a:pPr lvl="1"/>
            <a:r>
              <a:rPr lang="en-US" sz="3200" dirty="0">
                <a:solidFill>
                  <a:schemeClr val="bg1"/>
                </a:solidFill>
              </a:rPr>
              <a:t>an element of interest and motivation for the student.</a:t>
            </a:r>
          </a:p>
          <a:p>
            <a:pPr marL="0" lvl="1" indent="0">
              <a:lnSpc>
                <a:spcPct val="112000"/>
              </a:lnSpc>
              <a:spcBef>
                <a:spcPts val="2600"/>
              </a:spcBef>
              <a:buNone/>
            </a:pPr>
            <a:r>
              <a:rPr lang="en-US" b="1" dirty="0">
                <a:solidFill>
                  <a:schemeClr val="bg1"/>
                </a:solidFill>
              </a:rPr>
              <a:t>Sample phenomena:</a:t>
            </a:r>
          </a:p>
          <a:p>
            <a:pPr lvl="1"/>
            <a:r>
              <a:rPr lang="en-US" sz="3200" dirty="0">
                <a:solidFill>
                  <a:schemeClr val="bg1"/>
                </a:solidFill>
              </a:rPr>
              <a:t>Sunflowers in my garden follow the sun; sometimes the moon can be seen during the day; the tetherball rope broke and the ball flew off in a straight line;</a:t>
            </a:r>
            <a:r>
              <a:rPr lang="en-US" sz="3200" i="1" dirty="0">
                <a:solidFill>
                  <a:schemeClr val="bg1"/>
                </a:solidFill>
              </a:rPr>
              <a:t> </a:t>
            </a:r>
            <a:r>
              <a:rPr lang="en-US" sz="3200" dirty="0">
                <a:solidFill>
                  <a:schemeClr val="bg1"/>
                </a:solidFill>
              </a:rPr>
              <a:t>water on the sidewalk in sunny areas evaporates faster than water in shady areas; my mother’s silver ring tarnished but her gold ring did not; one of my teacher’s cats has six toes. </a:t>
            </a:r>
          </a:p>
          <a:p>
            <a:pPr lvl="1"/>
            <a:endParaRPr lang="en-US" dirty="0">
              <a:solidFill>
                <a:schemeClr val="bg1"/>
              </a:solidFill>
            </a:endParaRPr>
          </a:p>
          <a:p>
            <a:pPr marL="0" lvl="1" indent="0">
              <a:lnSpc>
                <a:spcPct val="112000"/>
              </a:lnSpc>
              <a:spcBef>
                <a:spcPts val="2600"/>
              </a:spcBef>
              <a:buNone/>
            </a:pPr>
            <a:endParaRPr lang="en-US" sz="4400" b="1" dirty="0">
              <a:solidFill>
                <a:schemeClr val="accent3"/>
              </a:solidFill>
            </a:endParaRPr>
          </a:p>
          <a:p>
            <a:pPr lvl="1"/>
            <a:endParaRPr lang="en-US" sz="3800" dirty="0"/>
          </a:p>
        </p:txBody>
      </p:sp>
      <p:pic>
        <p:nvPicPr>
          <p:cNvPr id="4" name="Picture 3">
            <a:extLst>
              <a:ext uri="{FF2B5EF4-FFF2-40B4-BE49-F238E27FC236}">
                <a16:creationId xmlns:a16="http://schemas.microsoft.com/office/drawing/2014/main" id="{F950395A-C7DC-1348-8F29-8FED1438E3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108" y="3180129"/>
            <a:ext cx="22504400" cy="8623300"/>
          </a:xfrm>
          <a:prstGeom prst="rect">
            <a:avLst/>
          </a:prstGeom>
        </p:spPr>
      </p:pic>
    </p:spTree>
    <p:extLst>
      <p:ext uri="{BB962C8B-B14F-4D97-AF65-F5344CB8AC3E}">
        <p14:creationId xmlns:p14="http://schemas.microsoft.com/office/powerpoint/2010/main" val="2264610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E27B4-EEEF-419C-9ACA-2D91A9B304B7}"/>
              </a:ext>
            </a:extLst>
          </p:cNvPr>
          <p:cNvSpPr>
            <a:spLocks noGrp="1"/>
          </p:cNvSpPr>
          <p:nvPr>
            <p:ph type="title"/>
          </p:nvPr>
        </p:nvSpPr>
        <p:spPr/>
        <p:txBody>
          <a:bodyPr/>
          <a:lstStyle/>
          <a:p>
            <a:r>
              <a:rPr lang="en-US" sz="6000" dirty="0"/>
              <a:t>Reviewing the PE and Item Specification (2)</a:t>
            </a:r>
          </a:p>
        </p:txBody>
      </p:sp>
      <p:sp>
        <p:nvSpPr>
          <p:cNvPr id="2" name="Content Placeholder 1">
            <a:extLst>
              <a:ext uri="{FF2B5EF4-FFF2-40B4-BE49-F238E27FC236}">
                <a16:creationId xmlns:a16="http://schemas.microsoft.com/office/drawing/2014/main" id="{F20A2EE6-ADF7-4F35-9182-8B5E9A4423E7}"/>
              </a:ext>
            </a:extLst>
          </p:cNvPr>
          <p:cNvSpPr>
            <a:spLocks noGrp="1"/>
          </p:cNvSpPr>
          <p:nvPr>
            <p:ph sz="quarter" idx="13"/>
          </p:nvPr>
        </p:nvSpPr>
        <p:spPr/>
        <p:txBody>
          <a:bodyPr/>
          <a:lstStyle/>
          <a:p>
            <a:r>
              <a:rPr lang="en-US" sz="4400" dirty="0">
                <a:solidFill>
                  <a:schemeClr val="bg1"/>
                </a:solidFill>
              </a:rPr>
              <a:t>Work in your small group to identify the item specification statement for the dimensions your group will use to draft an item idea.</a:t>
            </a:r>
          </a:p>
          <a:p>
            <a:pPr lvl="1"/>
            <a:r>
              <a:rPr lang="en-US" sz="3800" dirty="0">
                <a:solidFill>
                  <a:schemeClr val="bg1"/>
                </a:solidFill>
              </a:rPr>
              <a:t>For example, the second item specification statement, designated by “.2”, would be used to develop an item aligned to the S E P and the DCI.  </a:t>
            </a:r>
          </a:p>
          <a:p>
            <a:pPr indent="-457200"/>
            <a:r>
              <a:rPr lang="en-US" sz="4400" dirty="0">
                <a:solidFill>
                  <a:schemeClr val="bg1"/>
                </a:solidFill>
              </a:rPr>
              <a:t>Use the examples brainstormed for the bullets in the Details and Clarifications to draft an item idea aligned to the chosen item specification statement. </a:t>
            </a:r>
          </a:p>
          <a:p>
            <a:pPr indent="-457200"/>
            <a:r>
              <a:rPr lang="en-US" sz="4400" dirty="0">
                <a:solidFill>
                  <a:schemeClr val="bg1"/>
                </a:solidFill>
              </a:rPr>
              <a:t>The item idea should include: a scientific phenomenon, a brief description of what you want to ask students, and a brief description of a correct student answer. </a:t>
            </a:r>
          </a:p>
          <a:p>
            <a:endParaRPr lang="en-US" sz="4000" dirty="0">
              <a:solidFill>
                <a:schemeClr val="bg1"/>
              </a:solidFill>
            </a:endParaRPr>
          </a:p>
          <a:p>
            <a:pPr marL="742950" indent="-742950">
              <a:buFont typeface="+mj-lt"/>
              <a:buAutoNum type="arabicPeriod"/>
            </a:pPr>
            <a:endParaRPr lang="en-US" dirty="0">
              <a:solidFill>
                <a:schemeClr val="bg1"/>
              </a:solidFill>
            </a:endParaRPr>
          </a:p>
          <a:p>
            <a:pPr marL="742950" indent="-742950">
              <a:buFont typeface="+mj-lt"/>
              <a:buAutoNum type="arabicPeriod"/>
            </a:pPr>
            <a:endParaRPr lang="en-US" dirty="0">
              <a:solidFill>
                <a:schemeClr val="bg1"/>
              </a:solidFill>
            </a:endParaRPr>
          </a:p>
        </p:txBody>
      </p:sp>
      <p:pic>
        <p:nvPicPr>
          <p:cNvPr id="4" name="Picture 3">
            <a:extLst>
              <a:ext uri="{FF2B5EF4-FFF2-40B4-BE49-F238E27FC236}">
                <a16:creationId xmlns:a16="http://schemas.microsoft.com/office/drawing/2014/main" id="{45504CA6-6E2D-194D-90C8-BFCE43C3A6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4387" y="3143250"/>
            <a:ext cx="22682200" cy="8648700"/>
          </a:xfrm>
          <a:prstGeom prst="rect">
            <a:avLst/>
          </a:prstGeom>
        </p:spPr>
      </p:pic>
    </p:spTree>
    <p:extLst>
      <p:ext uri="{BB962C8B-B14F-4D97-AF65-F5344CB8AC3E}">
        <p14:creationId xmlns:p14="http://schemas.microsoft.com/office/powerpoint/2010/main" val="189300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655BF-4DD1-472A-AA05-BD14964CF20E}"/>
              </a:ext>
            </a:extLst>
          </p:cNvPr>
          <p:cNvSpPr>
            <a:spLocks noGrp="1"/>
          </p:cNvSpPr>
          <p:nvPr>
            <p:ph type="title"/>
          </p:nvPr>
        </p:nvSpPr>
        <p:spPr/>
        <p:txBody>
          <a:bodyPr/>
          <a:lstStyle/>
          <a:p>
            <a:r>
              <a:rPr lang="en-US" sz="6000" dirty="0"/>
              <a:t>Determine a Context</a:t>
            </a:r>
          </a:p>
        </p:txBody>
      </p:sp>
      <p:sp>
        <p:nvSpPr>
          <p:cNvPr id="2" name="Content Placeholder 1">
            <a:extLst>
              <a:ext uri="{FF2B5EF4-FFF2-40B4-BE49-F238E27FC236}">
                <a16:creationId xmlns:a16="http://schemas.microsoft.com/office/drawing/2014/main" id="{384C6E37-6383-4B13-8EE8-8298D8B83232}"/>
              </a:ext>
            </a:extLst>
          </p:cNvPr>
          <p:cNvSpPr>
            <a:spLocks noGrp="1"/>
          </p:cNvSpPr>
          <p:nvPr>
            <p:ph sz="quarter" idx="13"/>
          </p:nvPr>
        </p:nvSpPr>
        <p:spPr/>
        <p:txBody>
          <a:bodyPr/>
          <a:lstStyle/>
          <a:p>
            <a:pPr marL="457200" indent="-457200">
              <a:spcBef>
                <a:spcPts val="1200"/>
              </a:spcBef>
              <a:spcAft>
                <a:spcPts val="600"/>
              </a:spcAft>
              <a:buFont typeface="Arial" panose="020B0604020202020204" pitchFamily="34" charset="0"/>
              <a:buChar char="•"/>
            </a:pPr>
            <a:r>
              <a:rPr lang="en-US" sz="4800" b="0" dirty="0"/>
              <a:t>A complete question should include introductory material that presents the </a:t>
            </a:r>
            <a:r>
              <a:rPr lang="en-US" sz="4800" b="0" u="sng" dirty="0"/>
              <a:t>context</a:t>
            </a:r>
            <a:r>
              <a:rPr lang="en-US" sz="4800" b="0" dirty="0"/>
              <a:t> to students. </a:t>
            </a:r>
          </a:p>
          <a:p>
            <a:pPr marL="457200" indent="-457200">
              <a:spcBef>
                <a:spcPts val="1800"/>
              </a:spcBef>
              <a:buFont typeface="Arial" panose="020B0604020202020204" pitchFamily="34" charset="0"/>
              <a:buChar char="•"/>
            </a:pPr>
            <a:r>
              <a:rPr lang="en-US" sz="4800" b="0" dirty="0"/>
              <a:t>Introductory material provides </a:t>
            </a:r>
            <a:r>
              <a:rPr lang="en-US" sz="4800" b="0" i="1" u="sng" dirty="0"/>
              <a:t>background information</a:t>
            </a:r>
            <a:r>
              <a:rPr lang="en-US" sz="4800" b="0" i="1" dirty="0"/>
              <a:t> </a:t>
            </a:r>
            <a:r>
              <a:rPr lang="en-US" sz="4800" b="0" dirty="0"/>
              <a:t>to remove potential bias (e.g., level the playing field) with regard to the context.</a:t>
            </a:r>
            <a:endParaRPr lang="en-US" sz="4800" dirty="0"/>
          </a:p>
          <a:p>
            <a:pPr lvl="1">
              <a:spcBef>
                <a:spcPts val="1800"/>
              </a:spcBef>
              <a:buFont typeface="Courier New" panose="02070309020205020404" pitchFamily="49" charset="0"/>
              <a:buChar char="o"/>
            </a:pPr>
            <a:r>
              <a:rPr lang="en-US" sz="4800" dirty="0"/>
              <a:t>The introductory material is necessary, but not sufficient, to answer the item; the item should require that students apply their knowledge of the dimensions to engage with the task.</a:t>
            </a:r>
          </a:p>
          <a:p>
            <a:pPr lvl="1">
              <a:spcBef>
                <a:spcPts val="1800"/>
              </a:spcBef>
              <a:buFont typeface="Courier New" panose="02070309020205020404" pitchFamily="49" charset="0"/>
              <a:buChar char="o"/>
            </a:pPr>
            <a:r>
              <a:rPr lang="en-US" sz="4800" dirty="0"/>
              <a:t>The introductory material includes information necessary to understand the context without giving away the answer.</a:t>
            </a:r>
          </a:p>
          <a:p>
            <a:endParaRPr lang="en-US" dirty="0"/>
          </a:p>
        </p:txBody>
      </p:sp>
    </p:spTree>
    <p:extLst>
      <p:ext uri="{BB962C8B-B14F-4D97-AF65-F5344CB8AC3E}">
        <p14:creationId xmlns:p14="http://schemas.microsoft.com/office/powerpoint/2010/main" val="1565163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022F4-A552-4218-BC1E-96EAC3D3D113}"/>
              </a:ext>
            </a:extLst>
          </p:cNvPr>
          <p:cNvSpPr>
            <a:spLocks noGrp="1"/>
          </p:cNvSpPr>
          <p:nvPr>
            <p:ph type="title"/>
          </p:nvPr>
        </p:nvSpPr>
        <p:spPr/>
        <p:txBody>
          <a:bodyPr/>
          <a:lstStyle/>
          <a:p>
            <a:r>
              <a:rPr lang="en-US" sz="6000" dirty="0"/>
              <a:t>Find Authentic Data (1)</a:t>
            </a:r>
          </a:p>
        </p:txBody>
      </p:sp>
      <p:sp>
        <p:nvSpPr>
          <p:cNvPr id="2" name="Content Placeholder 1">
            <a:extLst>
              <a:ext uri="{FF2B5EF4-FFF2-40B4-BE49-F238E27FC236}">
                <a16:creationId xmlns:a16="http://schemas.microsoft.com/office/drawing/2014/main" id="{FCFB2F93-4AF5-4C5B-87B6-5854A2B661DB}"/>
              </a:ext>
            </a:extLst>
          </p:cNvPr>
          <p:cNvSpPr>
            <a:spLocks noGrp="1"/>
          </p:cNvSpPr>
          <p:nvPr>
            <p:ph sz="quarter" idx="13"/>
          </p:nvPr>
        </p:nvSpPr>
        <p:spPr/>
        <p:txBody>
          <a:bodyPr/>
          <a:lstStyle/>
          <a:p>
            <a:pPr marL="457200" indent="-457200">
              <a:spcBef>
                <a:spcPts val="1800"/>
              </a:spcBef>
              <a:buFont typeface="Arial" panose="020B0604020202020204" pitchFamily="34" charset="0"/>
              <a:buChar char="•"/>
            </a:pPr>
            <a:r>
              <a:rPr lang="en-US" sz="5400" b="0" dirty="0"/>
              <a:t>Introductory material </a:t>
            </a:r>
            <a:r>
              <a:rPr lang="en-US" sz="5400" dirty="0"/>
              <a:t>should</a:t>
            </a:r>
            <a:r>
              <a:rPr lang="en-US" sz="5400" b="0" dirty="0"/>
              <a:t> include </a:t>
            </a:r>
            <a:r>
              <a:rPr lang="en-US" sz="5400" b="0" i="1" u="sng" dirty="0"/>
              <a:t>data</a:t>
            </a:r>
            <a:r>
              <a:rPr lang="en-US" sz="5400" b="0" dirty="0"/>
              <a:t>.</a:t>
            </a:r>
          </a:p>
          <a:p>
            <a:pPr marL="1143000" lvl="1">
              <a:spcBef>
                <a:spcPts val="1800"/>
              </a:spcBef>
              <a:buFont typeface="Arial" panose="020B0604020202020204" pitchFamily="34" charset="0"/>
              <a:buChar char="•"/>
            </a:pPr>
            <a:r>
              <a:rPr lang="en-US" sz="4800" b="1" dirty="0"/>
              <a:t>Data is used by students to:</a:t>
            </a:r>
          </a:p>
          <a:p>
            <a:pPr marL="1485900" lvl="2" indent="-342900">
              <a:spcBef>
                <a:spcPts val="1800"/>
              </a:spcBef>
              <a:buFont typeface="Arial" panose="020B0604020202020204" pitchFamily="34" charset="0"/>
              <a:buChar char="•"/>
            </a:pPr>
            <a:r>
              <a:rPr lang="en-US" sz="4800" dirty="0"/>
              <a:t>make and support claims;</a:t>
            </a:r>
          </a:p>
          <a:p>
            <a:pPr marL="1485900" lvl="2" indent="-342900">
              <a:spcBef>
                <a:spcPts val="1800"/>
              </a:spcBef>
              <a:buFont typeface="Arial" panose="020B0604020202020204" pitchFamily="34" charset="0"/>
              <a:buChar char="•"/>
            </a:pPr>
            <a:r>
              <a:rPr lang="en-US" sz="4800" dirty="0"/>
              <a:t>demonstrate ability to do practices; and</a:t>
            </a:r>
          </a:p>
          <a:p>
            <a:pPr marL="1485900" lvl="2" indent="-342900">
              <a:spcBef>
                <a:spcPts val="1800"/>
              </a:spcBef>
              <a:buFont typeface="Arial" panose="020B0604020202020204" pitchFamily="34" charset="0"/>
              <a:buChar char="•"/>
            </a:pPr>
            <a:r>
              <a:rPr lang="en-US" sz="4800" dirty="0"/>
              <a:t>apply crosscutting concepts to understand phenomena.</a:t>
            </a:r>
          </a:p>
          <a:p>
            <a:pPr marL="1143000" lvl="1">
              <a:spcBef>
                <a:spcPts val="1800"/>
              </a:spcBef>
              <a:buFont typeface="Arial" panose="020B0604020202020204" pitchFamily="34" charset="0"/>
              <a:buChar char="•"/>
            </a:pPr>
            <a:r>
              <a:rPr lang="en-US" sz="4800" b="1" dirty="0"/>
              <a:t>Data can be qualitative or quantitative.</a:t>
            </a:r>
          </a:p>
          <a:p>
            <a:pPr marL="1143000" lvl="1">
              <a:spcBef>
                <a:spcPts val="1800"/>
              </a:spcBef>
              <a:buFont typeface="Arial" panose="020B0604020202020204" pitchFamily="34" charset="0"/>
              <a:buChar char="•"/>
            </a:pPr>
            <a:r>
              <a:rPr lang="en-US" sz="4800" b="1" dirty="0"/>
              <a:t>Data should be authentic.</a:t>
            </a:r>
          </a:p>
          <a:p>
            <a:endParaRPr lang="en-US" dirty="0"/>
          </a:p>
        </p:txBody>
      </p:sp>
    </p:spTree>
    <p:extLst>
      <p:ext uri="{BB962C8B-B14F-4D97-AF65-F5344CB8AC3E}">
        <p14:creationId xmlns:p14="http://schemas.microsoft.com/office/powerpoint/2010/main" val="3254985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54BDE-EBF1-42A3-8BAB-F545D40305AF}"/>
              </a:ext>
            </a:extLst>
          </p:cNvPr>
          <p:cNvSpPr>
            <a:spLocks noGrp="1"/>
          </p:cNvSpPr>
          <p:nvPr>
            <p:ph type="title"/>
          </p:nvPr>
        </p:nvSpPr>
        <p:spPr/>
        <p:txBody>
          <a:bodyPr/>
          <a:lstStyle/>
          <a:p>
            <a:r>
              <a:rPr lang="en-US" sz="6000" dirty="0"/>
              <a:t>Find Authentic Data (2)</a:t>
            </a:r>
          </a:p>
        </p:txBody>
      </p:sp>
      <p:sp>
        <p:nvSpPr>
          <p:cNvPr id="7" name="Content Placeholder 6">
            <a:extLst>
              <a:ext uri="{FF2B5EF4-FFF2-40B4-BE49-F238E27FC236}">
                <a16:creationId xmlns:a16="http://schemas.microsoft.com/office/drawing/2014/main" id="{CDB5E303-6306-49B7-B3FF-CC92AC02C7DA}"/>
              </a:ext>
            </a:extLst>
          </p:cNvPr>
          <p:cNvSpPr>
            <a:spLocks noGrp="1"/>
          </p:cNvSpPr>
          <p:nvPr>
            <p:ph sz="quarter" idx="15"/>
          </p:nvPr>
        </p:nvSpPr>
        <p:spPr/>
        <p:txBody>
          <a:bodyPr/>
          <a:lstStyle/>
          <a:p>
            <a:pPr>
              <a:lnSpc>
                <a:spcPct val="110000"/>
              </a:lnSpc>
            </a:pPr>
            <a:r>
              <a:rPr lang="en-US" sz="4800" b="0" dirty="0"/>
              <a:t>Possible types of data:</a:t>
            </a:r>
          </a:p>
          <a:p>
            <a:pPr marL="1143000" lvl="1">
              <a:spcBef>
                <a:spcPts val="1800"/>
              </a:spcBef>
              <a:buFont typeface="Arial" panose="020B0604020202020204" pitchFamily="34" charset="0"/>
              <a:buChar char="•"/>
            </a:pPr>
            <a:r>
              <a:rPr lang="en-US" sz="4000" b="1" dirty="0"/>
              <a:t>Qualitative or quantitative</a:t>
            </a:r>
          </a:p>
          <a:p>
            <a:pPr marL="1143000" lvl="1">
              <a:spcBef>
                <a:spcPts val="1800"/>
              </a:spcBef>
              <a:buFont typeface="Arial" panose="020B0604020202020204" pitchFamily="34" charset="0"/>
              <a:buChar char="•"/>
            </a:pPr>
            <a:r>
              <a:rPr lang="en-US" sz="4000" b="1" dirty="0"/>
              <a:t>Measurements</a:t>
            </a:r>
          </a:p>
          <a:p>
            <a:pPr marL="1143000" lvl="1">
              <a:spcBef>
                <a:spcPts val="1800"/>
              </a:spcBef>
              <a:buFont typeface="Arial" panose="020B0604020202020204" pitchFamily="34" charset="0"/>
              <a:buChar char="•"/>
            </a:pPr>
            <a:r>
              <a:rPr lang="en-US" sz="4000" b="1" dirty="0"/>
              <a:t>Observations</a:t>
            </a:r>
          </a:p>
          <a:p>
            <a:pPr marL="1143000" lvl="1">
              <a:spcBef>
                <a:spcPts val="1800"/>
              </a:spcBef>
              <a:buFont typeface="Arial" panose="020B0604020202020204" pitchFamily="34" charset="0"/>
              <a:buChar char="•"/>
            </a:pPr>
            <a:r>
              <a:rPr lang="en-US" sz="4000" b="1" dirty="0"/>
              <a:t>Technical information or specifications</a:t>
            </a:r>
          </a:p>
          <a:p>
            <a:pPr marL="1143000" lvl="1">
              <a:spcBef>
                <a:spcPts val="1800"/>
              </a:spcBef>
              <a:buFont typeface="Arial" panose="020B0604020202020204" pitchFamily="34" charset="0"/>
              <a:buChar char="•"/>
            </a:pPr>
            <a:r>
              <a:rPr lang="en-US" sz="4000" b="1" dirty="0"/>
              <a:t>Outcomes of investigations</a:t>
            </a:r>
          </a:p>
          <a:p>
            <a:endParaRPr lang="en-US" dirty="0"/>
          </a:p>
        </p:txBody>
      </p:sp>
      <p:sp>
        <p:nvSpPr>
          <p:cNvPr id="6" name="Content Placeholder 5">
            <a:extLst>
              <a:ext uri="{FF2B5EF4-FFF2-40B4-BE49-F238E27FC236}">
                <a16:creationId xmlns:a16="http://schemas.microsoft.com/office/drawing/2014/main" id="{F7438929-1318-4660-A957-1C3725868FBC}"/>
              </a:ext>
            </a:extLst>
          </p:cNvPr>
          <p:cNvSpPr>
            <a:spLocks noGrp="1"/>
          </p:cNvSpPr>
          <p:nvPr>
            <p:ph sz="quarter" idx="14"/>
          </p:nvPr>
        </p:nvSpPr>
        <p:spPr/>
        <p:txBody>
          <a:bodyPr/>
          <a:lstStyle/>
          <a:p>
            <a:pPr marL="0" lvl="1" indent="0">
              <a:spcBef>
                <a:spcPts val="2600"/>
              </a:spcBef>
              <a:buNone/>
            </a:pPr>
            <a:r>
              <a:rPr lang="en-US" sz="4800" dirty="0">
                <a:solidFill>
                  <a:schemeClr val="accent3"/>
                </a:solidFill>
              </a:rPr>
              <a:t>Possible formats: </a:t>
            </a:r>
          </a:p>
          <a:p>
            <a:pPr marL="1143000" lvl="1">
              <a:spcBef>
                <a:spcPts val="1800"/>
              </a:spcBef>
              <a:buFont typeface="Arial" panose="020B0604020202020204" pitchFamily="34" charset="0"/>
              <a:buChar char="•"/>
            </a:pPr>
            <a:r>
              <a:rPr lang="en-US" sz="4000" b="1" dirty="0"/>
              <a:t>Diagrams</a:t>
            </a:r>
          </a:p>
          <a:p>
            <a:pPr marL="1143000" lvl="1">
              <a:spcBef>
                <a:spcPts val="1800"/>
              </a:spcBef>
              <a:buFont typeface="Arial" panose="020B0604020202020204" pitchFamily="34" charset="0"/>
              <a:buChar char="•"/>
            </a:pPr>
            <a:r>
              <a:rPr lang="en-US" sz="4000" b="1" dirty="0"/>
              <a:t>Charts</a:t>
            </a:r>
          </a:p>
          <a:p>
            <a:pPr marL="1143000" lvl="1">
              <a:spcBef>
                <a:spcPts val="1800"/>
              </a:spcBef>
              <a:buFont typeface="Arial" panose="020B0604020202020204" pitchFamily="34" charset="0"/>
              <a:buChar char="•"/>
            </a:pPr>
            <a:r>
              <a:rPr lang="en-US" sz="4000" b="1" dirty="0"/>
              <a:t>Tables</a:t>
            </a:r>
          </a:p>
          <a:p>
            <a:pPr marL="1143000" lvl="1">
              <a:spcBef>
                <a:spcPts val="1800"/>
              </a:spcBef>
              <a:buFont typeface="Arial" panose="020B0604020202020204" pitchFamily="34" charset="0"/>
              <a:buChar char="•"/>
            </a:pPr>
            <a:r>
              <a:rPr lang="en-US" sz="4000" b="1" dirty="0"/>
              <a:t>Graphs</a:t>
            </a:r>
          </a:p>
          <a:p>
            <a:pPr marL="1143000" lvl="1">
              <a:spcBef>
                <a:spcPts val="1800"/>
              </a:spcBef>
              <a:buFont typeface="Arial" panose="020B0604020202020204" pitchFamily="34" charset="0"/>
              <a:buChar char="•"/>
            </a:pPr>
            <a:r>
              <a:rPr lang="en-US" sz="4000" b="1" dirty="0"/>
              <a:t>Descriptions</a:t>
            </a:r>
          </a:p>
          <a:p>
            <a:pPr marL="1143000" lvl="1">
              <a:spcBef>
                <a:spcPts val="1800"/>
              </a:spcBef>
              <a:buFont typeface="Arial" panose="020B0604020202020204" pitchFamily="34" charset="0"/>
              <a:buChar char="•"/>
            </a:pPr>
            <a:r>
              <a:rPr lang="en-US" sz="4000" b="1" dirty="0"/>
              <a:t>Videos</a:t>
            </a:r>
          </a:p>
          <a:p>
            <a:endParaRPr lang="en-US" dirty="0"/>
          </a:p>
        </p:txBody>
      </p:sp>
    </p:spTree>
    <p:extLst>
      <p:ext uri="{BB962C8B-B14F-4D97-AF65-F5344CB8AC3E}">
        <p14:creationId xmlns:p14="http://schemas.microsoft.com/office/powerpoint/2010/main" val="669049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E27B4-EEEF-419C-9ACA-2D91A9B304B7}"/>
              </a:ext>
            </a:extLst>
          </p:cNvPr>
          <p:cNvSpPr>
            <a:spLocks noGrp="1"/>
          </p:cNvSpPr>
          <p:nvPr>
            <p:ph type="title"/>
          </p:nvPr>
        </p:nvSpPr>
        <p:spPr/>
        <p:txBody>
          <a:bodyPr/>
          <a:lstStyle/>
          <a:p>
            <a:r>
              <a:rPr lang="en-US" sz="6000" dirty="0"/>
              <a:t>Item Types Crosswalk: Strengths </a:t>
            </a:r>
          </a:p>
        </p:txBody>
      </p:sp>
      <p:graphicFrame>
        <p:nvGraphicFramePr>
          <p:cNvPr id="4" name="Table 4">
            <a:extLst>
              <a:ext uri="{FF2B5EF4-FFF2-40B4-BE49-F238E27FC236}">
                <a16:creationId xmlns:a16="http://schemas.microsoft.com/office/drawing/2014/main" id="{387ADA8B-CDA1-4D15-BD94-174C8999FAC0}"/>
              </a:ext>
            </a:extLst>
          </p:cNvPr>
          <p:cNvGraphicFramePr>
            <a:graphicFrameLocks noGrp="1"/>
          </p:cNvGraphicFramePr>
          <p:nvPr>
            <p:ph sz="quarter" idx="13"/>
            <p:extLst>
              <p:ext uri="{D42A27DB-BD31-4B8C-83A1-F6EECF244321}">
                <p14:modId xmlns:p14="http://schemas.microsoft.com/office/powerpoint/2010/main" val="3129502305"/>
              </p:ext>
            </p:extLst>
          </p:nvPr>
        </p:nvGraphicFramePr>
        <p:xfrm>
          <a:off x="1019194" y="2371493"/>
          <a:ext cx="22231918" cy="7802880"/>
        </p:xfrm>
        <a:graphic>
          <a:graphicData uri="http://schemas.openxmlformats.org/drawingml/2006/table">
            <a:tbl>
              <a:tblPr firstRow="1" bandRow="1">
                <a:tableStyleId>{5C22544A-7EE6-4342-B048-85BDC9FD1C3A}</a:tableStyleId>
              </a:tblPr>
              <a:tblGrid>
                <a:gridCol w="4175460">
                  <a:extLst>
                    <a:ext uri="{9D8B030D-6E8A-4147-A177-3AD203B41FA5}">
                      <a16:colId xmlns:a16="http://schemas.microsoft.com/office/drawing/2014/main" val="2763099328"/>
                    </a:ext>
                  </a:extLst>
                </a:gridCol>
                <a:gridCol w="4259029">
                  <a:extLst>
                    <a:ext uri="{9D8B030D-6E8A-4147-A177-3AD203B41FA5}">
                      <a16:colId xmlns:a16="http://schemas.microsoft.com/office/drawing/2014/main" val="3921089693"/>
                    </a:ext>
                  </a:extLst>
                </a:gridCol>
                <a:gridCol w="13797429">
                  <a:extLst>
                    <a:ext uri="{9D8B030D-6E8A-4147-A177-3AD203B41FA5}">
                      <a16:colId xmlns:a16="http://schemas.microsoft.com/office/drawing/2014/main" val="2695893229"/>
                    </a:ext>
                  </a:extLst>
                </a:gridCol>
              </a:tblGrid>
              <a:tr h="370840">
                <a:tc>
                  <a:txBody>
                    <a:bodyPr/>
                    <a:lstStyle/>
                    <a:p>
                      <a:r>
                        <a:rPr lang="en-US" dirty="0"/>
                        <a:t>Item Type</a:t>
                      </a:r>
                    </a:p>
                  </a:txBody>
                  <a:tcPr/>
                </a:tc>
                <a:tc>
                  <a:txBody>
                    <a:bodyPr/>
                    <a:lstStyle/>
                    <a:p>
                      <a:r>
                        <a:rPr lang="en-US" dirty="0"/>
                        <a:t>Description</a:t>
                      </a:r>
                    </a:p>
                  </a:txBody>
                  <a:tcPr/>
                </a:tc>
                <a:tc>
                  <a:txBody>
                    <a:bodyPr/>
                    <a:lstStyle/>
                    <a:p>
                      <a:r>
                        <a:rPr lang="en-US" dirty="0"/>
                        <a:t>Strengths</a:t>
                      </a:r>
                    </a:p>
                  </a:txBody>
                  <a:tcPr/>
                </a:tc>
                <a:extLst>
                  <a:ext uri="{0D108BD9-81ED-4DB2-BD59-A6C34878D82A}">
                    <a16:rowId xmlns:a16="http://schemas.microsoft.com/office/drawing/2014/main" val="2045609165"/>
                  </a:ext>
                </a:extLst>
              </a:tr>
              <a:tr h="914400">
                <a:tc>
                  <a:txBody>
                    <a:bodyPr/>
                    <a:lstStyle/>
                    <a:p>
                      <a:pPr algn="l"/>
                      <a:r>
                        <a:rPr lang="en-US" sz="3200" dirty="0"/>
                        <a:t>Edit task inline choice</a:t>
                      </a:r>
                    </a:p>
                  </a:txBody>
                  <a:tcPr anchor="ctr"/>
                </a:tc>
                <a:tc>
                  <a:txBody>
                    <a:bodyPr/>
                    <a:lstStyle/>
                    <a:p>
                      <a:pPr algn="l"/>
                      <a:r>
                        <a:rPr lang="en-US" sz="3200" dirty="0"/>
                        <a:t>Filling in blanks</a:t>
                      </a:r>
                    </a:p>
                  </a:txBody>
                  <a:tcPr anchor="ctr"/>
                </a:tc>
                <a:tc>
                  <a:txBody>
                    <a:bodyPr/>
                    <a:lstStyle/>
                    <a:p>
                      <a:r>
                        <a:rPr lang="en-US" sz="3200" dirty="0"/>
                        <a:t>Identifying associations, relationships, computations</a:t>
                      </a:r>
                    </a:p>
                  </a:txBody>
                  <a:tcPr anchor="ctr"/>
                </a:tc>
                <a:extLst>
                  <a:ext uri="{0D108BD9-81ED-4DB2-BD59-A6C34878D82A}">
                    <a16:rowId xmlns:a16="http://schemas.microsoft.com/office/drawing/2014/main" val="408635549"/>
                  </a:ext>
                </a:extLst>
              </a:tr>
              <a:tr h="914400">
                <a:tc>
                  <a:txBody>
                    <a:bodyPr/>
                    <a:lstStyle/>
                    <a:p>
                      <a:pPr algn="l"/>
                      <a:r>
                        <a:rPr lang="en-US" sz="3200" dirty="0"/>
                        <a:t>Grid interaction</a:t>
                      </a:r>
                    </a:p>
                  </a:txBody>
                  <a:tcPr anchor="ctr"/>
                </a:tc>
                <a:tc>
                  <a:txBody>
                    <a:bodyPr/>
                    <a:lstStyle/>
                    <a:p>
                      <a:pPr algn="l"/>
                      <a:r>
                        <a:rPr lang="en-US" sz="3200" dirty="0"/>
                        <a:t>Making or completing a model or graph</a:t>
                      </a:r>
                    </a:p>
                  </a:txBody>
                  <a:tcPr anchor="ctr"/>
                </a:tc>
                <a:tc>
                  <a:txBody>
                    <a:bodyPr/>
                    <a:lstStyle/>
                    <a:p>
                      <a:r>
                        <a:rPr lang="en-US" sz="3200" dirty="0"/>
                        <a:t>Completing models, graphically representing concepts</a:t>
                      </a:r>
                    </a:p>
                  </a:txBody>
                  <a:tcPr anchor="ctr"/>
                </a:tc>
                <a:extLst>
                  <a:ext uri="{0D108BD9-81ED-4DB2-BD59-A6C34878D82A}">
                    <a16:rowId xmlns:a16="http://schemas.microsoft.com/office/drawing/2014/main" val="207460010"/>
                  </a:ext>
                </a:extLst>
              </a:tr>
              <a:tr h="914400">
                <a:tc>
                  <a:txBody>
                    <a:bodyPr/>
                    <a:lstStyle/>
                    <a:p>
                      <a:pPr algn="l"/>
                      <a:r>
                        <a:rPr lang="en-US" sz="3200" dirty="0"/>
                        <a:t>Hot text</a:t>
                      </a:r>
                    </a:p>
                  </a:txBody>
                  <a:tcPr anchor="ctr"/>
                </a:tc>
                <a:tc>
                  <a:txBody>
                    <a:bodyPr/>
                    <a:lstStyle/>
                    <a:p>
                      <a:pPr algn="l"/>
                      <a:r>
                        <a:rPr lang="en-US" sz="3200" dirty="0"/>
                        <a:t>Ordering statements</a:t>
                      </a:r>
                    </a:p>
                  </a:txBody>
                  <a:tcPr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Completing models, representing concepts or relationships</a:t>
                      </a:r>
                    </a:p>
                  </a:txBody>
                  <a:tcPr anchor="ctr"/>
                </a:tc>
                <a:extLst>
                  <a:ext uri="{0D108BD9-81ED-4DB2-BD59-A6C34878D82A}">
                    <a16:rowId xmlns:a16="http://schemas.microsoft.com/office/drawing/2014/main" val="626784323"/>
                  </a:ext>
                </a:extLst>
              </a:tr>
              <a:tr h="45720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Multiple choice/ Multiple select</a:t>
                      </a:r>
                    </a:p>
                  </a:txBody>
                  <a:tcPr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Selecting an option or options from a list</a:t>
                      </a:r>
                    </a:p>
                  </a:txBody>
                  <a:tcPr anchor="ctr"/>
                </a:tc>
                <a:tc>
                  <a:txBody>
                    <a:bodyPr/>
                    <a:lstStyle/>
                    <a:p>
                      <a:r>
                        <a:rPr lang="en-US" sz="3200" dirty="0"/>
                        <a:t>Useful for explanations, reasoning, claims</a:t>
                      </a:r>
                    </a:p>
                  </a:txBody>
                  <a:tcPr anchor="ctr"/>
                </a:tc>
                <a:extLst>
                  <a:ext uri="{0D108BD9-81ED-4DB2-BD59-A6C34878D82A}">
                    <a16:rowId xmlns:a16="http://schemas.microsoft.com/office/drawing/2014/main" val="421783723"/>
                  </a:ext>
                </a:extLst>
              </a:tr>
              <a:tr h="91440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Short answer</a:t>
                      </a:r>
                    </a:p>
                  </a:txBody>
                  <a:tcPr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Composing an answer using sentences</a:t>
                      </a:r>
                    </a:p>
                  </a:txBody>
                  <a:tcPr anchor="ctr"/>
                </a:tc>
                <a:tc>
                  <a:txBody>
                    <a:bodyPr/>
                    <a:lstStyle/>
                    <a:p>
                      <a:r>
                        <a:rPr lang="en-US" sz="3200" dirty="0"/>
                        <a:t>Allows students to explain in their own words</a:t>
                      </a:r>
                    </a:p>
                  </a:txBody>
                  <a:tcPr anchor="ctr"/>
                </a:tc>
                <a:extLst>
                  <a:ext uri="{0D108BD9-81ED-4DB2-BD59-A6C34878D82A}">
                    <a16:rowId xmlns:a16="http://schemas.microsoft.com/office/drawing/2014/main" val="3024440219"/>
                  </a:ext>
                </a:extLst>
              </a:tr>
              <a:tr h="91440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Table input</a:t>
                      </a:r>
                    </a:p>
                  </a:txBody>
                  <a:tcPr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Entering a numerical answer in a table</a:t>
                      </a:r>
                    </a:p>
                  </a:txBody>
                  <a:tcPr anchor="ctr"/>
                </a:tc>
                <a:tc>
                  <a:txBody>
                    <a:bodyPr/>
                    <a:lstStyle/>
                    <a:p>
                      <a:r>
                        <a:rPr lang="en-US" sz="3200" dirty="0"/>
                        <a:t>Computations</a:t>
                      </a:r>
                    </a:p>
                  </a:txBody>
                  <a:tcPr anchor="ctr"/>
                </a:tc>
                <a:extLst>
                  <a:ext uri="{0D108BD9-81ED-4DB2-BD59-A6C34878D82A}">
                    <a16:rowId xmlns:a16="http://schemas.microsoft.com/office/drawing/2014/main" val="2133286028"/>
                  </a:ext>
                </a:extLst>
              </a:tr>
              <a:tr h="0">
                <a:tc>
                  <a:txBody>
                    <a:bodyPr/>
                    <a:lstStyle/>
                    <a:p>
                      <a:pPr algn="l"/>
                      <a:r>
                        <a:rPr lang="en-US" sz="3200" dirty="0"/>
                        <a:t>Table match</a:t>
                      </a:r>
                    </a:p>
                  </a:txBody>
                  <a:tcPr anchor="ctr"/>
                </a:tc>
                <a:tc>
                  <a:txBody>
                    <a:bodyPr/>
                    <a:lstStyle/>
                    <a:p>
                      <a:pPr algn="l"/>
                      <a:r>
                        <a:rPr lang="en-US" sz="3200" dirty="0"/>
                        <a:t>Selecting cells in a table</a:t>
                      </a:r>
                    </a:p>
                  </a:txBody>
                  <a:tcPr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Identifying cause-and-effect relationships, categorizing statements </a:t>
                      </a:r>
                      <a:br>
                        <a:rPr lang="en-US" sz="3200" dirty="0"/>
                      </a:br>
                      <a:r>
                        <a:rPr lang="en-US" sz="3200" dirty="0"/>
                        <a:t>(e.g., evidence/not evidence)</a:t>
                      </a:r>
                    </a:p>
                  </a:txBody>
                  <a:tcPr/>
                </a:tc>
                <a:extLst>
                  <a:ext uri="{0D108BD9-81ED-4DB2-BD59-A6C34878D82A}">
                    <a16:rowId xmlns:a16="http://schemas.microsoft.com/office/drawing/2014/main" val="2870359596"/>
                  </a:ext>
                </a:extLst>
              </a:tr>
            </a:tbl>
          </a:graphicData>
        </a:graphic>
      </p:graphicFrame>
      <p:sp>
        <p:nvSpPr>
          <p:cNvPr id="2" name="TextBox 1">
            <a:extLst>
              <a:ext uri="{FF2B5EF4-FFF2-40B4-BE49-F238E27FC236}">
                <a16:creationId xmlns:a16="http://schemas.microsoft.com/office/drawing/2014/main" id="{A18F2A2A-21DB-4BED-BD27-AD538ABF916E}"/>
              </a:ext>
            </a:extLst>
          </p:cNvPr>
          <p:cNvSpPr txBox="1"/>
          <p:nvPr/>
        </p:nvSpPr>
        <p:spPr>
          <a:xfrm>
            <a:off x="1052507" y="10522396"/>
            <a:ext cx="22282167" cy="1754326"/>
          </a:xfrm>
          <a:prstGeom prst="rect">
            <a:avLst/>
          </a:prstGeom>
        </p:spPr>
        <p:txBody>
          <a:bodyPr wrap="square" rtlCol="0">
            <a:spAutoFit/>
          </a:bodyPr>
          <a:lstStyle/>
          <a:p>
            <a:r>
              <a:rPr lang="en-US" sz="3600" b="1" dirty="0"/>
              <a:t>Multi-Part Items: </a:t>
            </a:r>
            <a:r>
              <a:rPr lang="en-US" sz="3600" dirty="0"/>
              <a:t>Item parts can be combined to achieve two- or three-dimensional alignment to a PE. For example: Students identify a claim based on evidence in part A and then describe the evidence that supports the claim in part B. </a:t>
            </a:r>
          </a:p>
        </p:txBody>
      </p:sp>
    </p:spTree>
    <p:extLst>
      <p:ext uri="{BB962C8B-B14F-4D97-AF65-F5344CB8AC3E}">
        <p14:creationId xmlns:p14="http://schemas.microsoft.com/office/powerpoint/2010/main" val="4137225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p:txBody>
          <a:bodyPr/>
          <a:lstStyle/>
          <a:p>
            <a:r>
              <a:rPr lang="en-US" sz="5400" dirty="0"/>
              <a:t>Item Types: Edit Task Inline Choice</a:t>
            </a:r>
          </a:p>
        </p:txBody>
      </p:sp>
      <p:sp>
        <p:nvSpPr>
          <p:cNvPr id="8" name="TextBox 7">
            <a:extLst>
              <a:ext uri="{FF2B5EF4-FFF2-40B4-BE49-F238E27FC236}">
                <a16:creationId xmlns:a16="http://schemas.microsoft.com/office/drawing/2014/main" id="{6A2E96E6-C7EE-4D51-8315-008C3C19B35F}"/>
              </a:ext>
            </a:extLst>
          </p:cNvPr>
          <p:cNvSpPr txBox="1"/>
          <p:nvPr/>
        </p:nvSpPr>
        <p:spPr>
          <a:xfrm>
            <a:off x="1052506" y="2216729"/>
            <a:ext cx="9894873" cy="1200329"/>
          </a:xfrm>
          <a:prstGeom prst="rect">
            <a:avLst/>
          </a:prstGeom>
        </p:spPr>
        <p:txBody>
          <a:bodyPr wrap="square" rtlCol="0">
            <a:spAutoFit/>
          </a:bodyPr>
          <a:lstStyle/>
          <a:p>
            <a:pPr algn="l"/>
            <a:r>
              <a:rPr lang="en-US" sz="3600" dirty="0"/>
              <a:t>Online Example </a:t>
            </a:r>
            <a:endParaRPr lang="en-US" sz="2800" dirty="0"/>
          </a:p>
          <a:p>
            <a:pPr algn="l"/>
            <a:endParaRPr lang="en-US" dirty="0"/>
          </a:p>
          <a:p>
            <a:pPr algn="l"/>
            <a:endParaRPr lang="en-US" dirty="0"/>
          </a:p>
        </p:txBody>
      </p:sp>
      <p:pic>
        <p:nvPicPr>
          <p:cNvPr id="9" name="Content Placeholder 8" descr="This is a screenshot of an item in an online format. Refer to the notes for a description of how this item type can be adapted for a paper format.&#13;&#10;&#13;&#10;The item reads:&#13;&#10;The Genetic Information Model diagram shows how information in genes results in traits like the sticky foot trait in sea stars.&#13;&#10;&#13;&#10;The title of the diagram is Genetic Information Model. From left to right the diagram reads: Sticky foot gene, Sticky foot protein, Sticky foot trait.&#13;&#10;&#13;&#10;Click each box and select a word to describe how a mutation could result in a change to the sticky foot trait.&#13;&#10;&#13;&#10;A mutation changes the structure of the gene, protein, trait, which can change the structure and function of the gene, protein, trait.&#13;&#10;">
            <a:extLst>
              <a:ext uri="{FF2B5EF4-FFF2-40B4-BE49-F238E27FC236}">
                <a16:creationId xmlns:a16="http://schemas.microsoft.com/office/drawing/2014/main" id="{ABEE1537-903A-4914-84C4-E6EC7B880BF7}"/>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158417" y="2887116"/>
            <a:ext cx="10112045" cy="8998306"/>
          </a:xfrm>
          <a:ln>
            <a:solidFill>
              <a:schemeClr val="tx1"/>
            </a:solidFill>
          </a:ln>
        </p:spPr>
      </p:pic>
      <p:sp>
        <p:nvSpPr>
          <p:cNvPr id="11" name="TextBox 10">
            <a:extLst>
              <a:ext uri="{FF2B5EF4-FFF2-40B4-BE49-F238E27FC236}">
                <a16:creationId xmlns:a16="http://schemas.microsoft.com/office/drawing/2014/main" id="{E8FD073E-A723-4BB1-AE0A-BA597195BE2D}"/>
              </a:ext>
            </a:extLst>
          </p:cNvPr>
          <p:cNvSpPr txBox="1"/>
          <p:nvPr/>
        </p:nvSpPr>
        <p:spPr>
          <a:xfrm>
            <a:off x="13103067" y="2227416"/>
            <a:ext cx="9894873" cy="1200329"/>
          </a:xfrm>
          <a:prstGeom prst="rect">
            <a:avLst/>
          </a:prstGeom>
        </p:spPr>
        <p:txBody>
          <a:bodyPr wrap="square" rtlCol="0">
            <a:spAutoFit/>
          </a:bodyPr>
          <a:lstStyle/>
          <a:p>
            <a:pPr algn="l"/>
            <a:r>
              <a:rPr lang="en-US" sz="3600" dirty="0"/>
              <a:t>Paper Example</a:t>
            </a:r>
            <a:endParaRPr lang="en-US" sz="2800" dirty="0"/>
          </a:p>
          <a:p>
            <a:pPr algn="l"/>
            <a:endParaRPr lang="en-US" dirty="0"/>
          </a:p>
          <a:p>
            <a:pPr algn="l"/>
            <a:endParaRPr lang="en-US" dirty="0"/>
          </a:p>
        </p:txBody>
      </p:sp>
      <p:pic>
        <p:nvPicPr>
          <p:cNvPr id="22" name="Picture 21" descr="This is a screenshot of the same item adapted for a paper format. &#13;&#10;&#13;&#10;The item reads: &#13;&#10;The Genetic Information Model diagram shows how information in genes results in traits like the sticky foot trait in sea stars.&#13;&#10;&#13;&#10;The title of the diagram is Genetic Information Model. From left to right the diagram reads: Sticky foot gene, Sticky foot protein, Sticky foot trait.&#13;&#10;&#13;&#10;Circle a word below each line to describe how a mutation could result in a change to the sticky foot trait.&#13;&#10;&#13;&#10;A mutation changes the structure of the gene, protein, trait, which can change the structure and function of the gene, protein, trait.&#13;&#10;&#13;&#10;A red circle has been added to the screenshot around the phrase, “Circle a word below each line”.&#13;&#10;">
            <a:extLst>
              <a:ext uri="{FF2B5EF4-FFF2-40B4-BE49-F238E27FC236}">
                <a16:creationId xmlns:a16="http://schemas.microsoft.com/office/drawing/2014/main" id="{B9EFB0CC-B058-480C-9594-83744E2FB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3067" y="2887117"/>
            <a:ext cx="10112045" cy="8998306"/>
          </a:xfrm>
          <a:prstGeom prst="rect">
            <a:avLst/>
          </a:prstGeom>
          <a:ln>
            <a:solidFill>
              <a:schemeClr val="tx1"/>
            </a:solidFill>
          </a:ln>
        </p:spPr>
      </p:pic>
      <p:sp>
        <p:nvSpPr>
          <p:cNvPr id="17" name="TextBox 16">
            <a:extLst>
              <a:ext uri="{FF2B5EF4-FFF2-40B4-BE49-F238E27FC236}">
                <a16:creationId xmlns:a16="http://schemas.microsoft.com/office/drawing/2014/main" id="{E5612557-C550-4CBE-A57B-A4947ADCE8CA}"/>
              </a:ext>
            </a:extLst>
          </p:cNvPr>
          <p:cNvSpPr txBox="1"/>
          <p:nvPr/>
        </p:nvSpPr>
        <p:spPr>
          <a:xfrm>
            <a:off x="1156590" y="11940543"/>
            <a:ext cx="3970421" cy="369332"/>
          </a:xfrm>
          <a:prstGeom prst="rect">
            <a:avLst/>
          </a:prstGeom>
        </p:spPr>
        <p:txBody>
          <a:bodyPr wrap="square" rtlCol="0">
            <a:spAutoFit/>
          </a:bodyPr>
          <a:lstStyle/>
          <a:p>
            <a:pPr algn="l"/>
            <a:r>
              <a:rPr lang="en-US" dirty="0"/>
              <a:t>Grade 8 Training Test Item 7</a:t>
            </a:r>
          </a:p>
        </p:txBody>
      </p:sp>
      <p:sp>
        <p:nvSpPr>
          <p:cNvPr id="10" name="Oval 9">
            <a:extLst>
              <a:ext uri="{FF2B5EF4-FFF2-40B4-BE49-F238E27FC236}">
                <a16:creationId xmlns:a16="http://schemas.microsoft.com/office/drawing/2014/main" id="{8EFF4C4E-B0C2-4CBB-B6B6-A6781F6592FA}"/>
              </a:ext>
              <a:ext uri="{C183D7F6-B498-43B3-948B-1728B52AA6E4}">
                <adec:decorative xmlns:adec="http://schemas.microsoft.com/office/drawing/2017/decorative" val="1"/>
              </a:ext>
            </a:extLst>
          </p:cNvPr>
          <p:cNvSpPr/>
          <p:nvPr/>
        </p:nvSpPr>
        <p:spPr>
          <a:xfrm>
            <a:off x="12901809" y="6567564"/>
            <a:ext cx="4657855" cy="6138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02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1052506" y="1113863"/>
            <a:ext cx="22418365" cy="953337"/>
          </a:xfrm>
        </p:spPr>
        <p:txBody>
          <a:bodyPr/>
          <a:lstStyle/>
          <a:p>
            <a:r>
              <a:rPr lang="en-US" sz="5400" dirty="0"/>
              <a:t>Item Types: Drag and Drop Grid</a:t>
            </a:r>
          </a:p>
        </p:txBody>
      </p:sp>
      <p:sp>
        <p:nvSpPr>
          <p:cNvPr id="8" name="TextBox 7">
            <a:extLst>
              <a:ext uri="{FF2B5EF4-FFF2-40B4-BE49-F238E27FC236}">
                <a16:creationId xmlns:a16="http://schemas.microsoft.com/office/drawing/2014/main" id="{6A2E96E6-C7EE-4D51-8315-008C3C19B35F}"/>
              </a:ext>
            </a:extLst>
          </p:cNvPr>
          <p:cNvSpPr txBox="1"/>
          <p:nvPr/>
        </p:nvSpPr>
        <p:spPr>
          <a:xfrm>
            <a:off x="1052506" y="2216727"/>
            <a:ext cx="9894873" cy="1631216"/>
          </a:xfrm>
          <a:prstGeom prst="rect">
            <a:avLst/>
          </a:prstGeom>
        </p:spPr>
        <p:txBody>
          <a:bodyPr wrap="square" rtlCol="0">
            <a:spAutoFit/>
          </a:bodyPr>
          <a:lstStyle/>
          <a:p>
            <a:pPr algn="l"/>
            <a:r>
              <a:rPr lang="en-US" sz="3600" dirty="0"/>
              <a:t>Online Example </a:t>
            </a:r>
          </a:p>
          <a:p>
            <a:pPr algn="l"/>
            <a:endParaRPr lang="en-US" sz="2800" dirty="0"/>
          </a:p>
          <a:p>
            <a:pPr algn="l"/>
            <a:endParaRPr lang="en-US" dirty="0"/>
          </a:p>
          <a:p>
            <a:pPr algn="l"/>
            <a:endParaRPr lang="en-US" dirty="0"/>
          </a:p>
        </p:txBody>
      </p:sp>
      <p:pic>
        <p:nvPicPr>
          <p:cNvPr id="12" name="Content Placeholder 15" descr="This is a screenshot of an item in an online format. Refer to the notes for a description of how this item type can be adapted for a paper format.&#13;&#10;&#13;&#10;The item reads:&#13;&#10;Goldfinches are small birds that eat the seeds of sunflower plants. Sunflower seeds provide goldfinches with the energy they need to survive.&#13;&#10;&#13;&#10;Move the objects into the boxes to show one way energy transfers to allow goldfinches to survive.&#13;&#10;&#13;&#10;The main answer space is divided into two sections. From left to right the bottom section reads: Goldfinch, Sunflower seed, Sun, Sunflower. Below the diagram it reads Diagram not to scale.&#13;&#10;">
            <a:extLst>
              <a:ext uri="{FF2B5EF4-FFF2-40B4-BE49-F238E27FC236}">
                <a16:creationId xmlns:a16="http://schemas.microsoft.com/office/drawing/2014/main" id="{E8B416D0-9357-4C4F-ABAF-A361FB4DE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06" y="2897307"/>
            <a:ext cx="10881055" cy="7928762"/>
          </a:xfrm>
          <a:prstGeom prst="rect">
            <a:avLst/>
          </a:prstGeom>
          <a:ln>
            <a:solidFill>
              <a:schemeClr val="tx1"/>
            </a:solidFill>
          </a:ln>
        </p:spPr>
      </p:pic>
      <p:sp>
        <p:nvSpPr>
          <p:cNvPr id="11" name="TextBox 10">
            <a:extLst>
              <a:ext uri="{FF2B5EF4-FFF2-40B4-BE49-F238E27FC236}">
                <a16:creationId xmlns:a16="http://schemas.microsoft.com/office/drawing/2014/main" id="{E8FD073E-A723-4BB1-AE0A-BA597195BE2D}"/>
              </a:ext>
            </a:extLst>
          </p:cNvPr>
          <p:cNvSpPr txBox="1"/>
          <p:nvPr/>
        </p:nvSpPr>
        <p:spPr>
          <a:xfrm>
            <a:off x="13069149" y="2216727"/>
            <a:ext cx="9894873" cy="1631216"/>
          </a:xfrm>
          <a:prstGeom prst="rect">
            <a:avLst/>
          </a:prstGeom>
        </p:spPr>
        <p:txBody>
          <a:bodyPr wrap="square" rtlCol="0">
            <a:spAutoFit/>
          </a:bodyPr>
          <a:lstStyle/>
          <a:p>
            <a:pPr algn="l"/>
            <a:r>
              <a:rPr lang="en-US" sz="3600" dirty="0"/>
              <a:t>Paper Example </a:t>
            </a:r>
          </a:p>
          <a:p>
            <a:pPr algn="l"/>
            <a:endParaRPr lang="en-US" sz="2800" dirty="0"/>
          </a:p>
          <a:p>
            <a:pPr algn="l"/>
            <a:endParaRPr lang="en-US" dirty="0"/>
          </a:p>
          <a:p>
            <a:pPr algn="l"/>
            <a:endParaRPr lang="en-US" dirty="0"/>
          </a:p>
        </p:txBody>
      </p:sp>
      <p:pic>
        <p:nvPicPr>
          <p:cNvPr id="6" name="Picture 5" descr="This is a screenshot of the same item adapted for a paper format. &#13;&#10;&#13;&#10;The item reads:&#13;&#10;Goldfinches are small birds that eat the seeds of sunflower plants. Sunflower seeds provide goldfinches with the energy they need to survive.&#13;&#10;&#13;&#10;Write the name of an object into each box to show one way energy transfers to allow goldfinches to survive.&#13;&#10;&#13;&#10;The main answer space is divided into two sections. From left to right the bottom section reads: Goldfinch, Sunflower seed, Sun, Sunflower. Below the diagram it reads Diagram not to scale.&#13;&#10;&#13;&#10;A red circle has been added to the screenshot around the phrase, “Write the name of an object into each box to”.&#13;&#10;">
            <a:extLst>
              <a:ext uri="{FF2B5EF4-FFF2-40B4-BE49-F238E27FC236}">
                <a16:creationId xmlns:a16="http://schemas.microsoft.com/office/drawing/2014/main" id="{51B19FFB-E9E2-43A8-8313-D4489F778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9149" y="2869600"/>
            <a:ext cx="10881054" cy="7928762"/>
          </a:xfrm>
          <a:prstGeom prst="rect">
            <a:avLst/>
          </a:prstGeom>
          <a:ln>
            <a:solidFill>
              <a:schemeClr val="tx1"/>
            </a:solidFill>
          </a:ln>
        </p:spPr>
      </p:pic>
      <p:sp>
        <p:nvSpPr>
          <p:cNvPr id="17" name="TextBox 16">
            <a:extLst>
              <a:ext uri="{FF2B5EF4-FFF2-40B4-BE49-F238E27FC236}">
                <a16:creationId xmlns:a16="http://schemas.microsoft.com/office/drawing/2014/main" id="{E5612557-C550-4CBE-A57B-A4947ADCE8CA}"/>
              </a:ext>
            </a:extLst>
          </p:cNvPr>
          <p:cNvSpPr txBox="1"/>
          <p:nvPr/>
        </p:nvSpPr>
        <p:spPr>
          <a:xfrm>
            <a:off x="1052506" y="10975596"/>
            <a:ext cx="3970421" cy="369332"/>
          </a:xfrm>
          <a:prstGeom prst="rect">
            <a:avLst/>
          </a:prstGeom>
        </p:spPr>
        <p:txBody>
          <a:bodyPr wrap="square" rtlCol="0">
            <a:spAutoFit/>
          </a:bodyPr>
          <a:lstStyle/>
          <a:p>
            <a:r>
              <a:rPr lang="en-US" dirty="0"/>
              <a:t>Grade 5 Training Test Item 4, Part A</a:t>
            </a:r>
          </a:p>
        </p:txBody>
      </p:sp>
      <p:sp>
        <p:nvSpPr>
          <p:cNvPr id="2" name="Oval 1">
            <a:extLst>
              <a:ext uri="{FF2B5EF4-FFF2-40B4-BE49-F238E27FC236}">
                <a16:creationId xmlns:a16="http://schemas.microsoft.com/office/drawing/2014/main" id="{74CC83CD-1AF2-4DFB-B8D4-EB9D6D0BB39A}"/>
              </a:ext>
              <a:ext uri="{C183D7F6-B498-43B3-948B-1728B52AA6E4}">
                <adec:decorative xmlns:adec="http://schemas.microsoft.com/office/drawing/2017/decorative" val="1"/>
              </a:ext>
            </a:extLst>
          </p:cNvPr>
          <p:cNvSpPr/>
          <p:nvPr/>
        </p:nvSpPr>
        <p:spPr>
          <a:xfrm>
            <a:off x="13069149" y="3878160"/>
            <a:ext cx="6572875" cy="622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800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985601" y="1113863"/>
            <a:ext cx="22418365" cy="1022177"/>
          </a:xfrm>
        </p:spPr>
        <p:txBody>
          <a:bodyPr/>
          <a:lstStyle/>
          <a:p>
            <a:r>
              <a:rPr lang="en-US" sz="5400" dirty="0"/>
              <a:t>Item Type: Draw Arrows Grid</a:t>
            </a:r>
          </a:p>
        </p:txBody>
      </p:sp>
      <p:sp>
        <p:nvSpPr>
          <p:cNvPr id="8" name="TextBox 7">
            <a:extLst>
              <a:ext uri="{FF2B5EF4-FFF2-40B4-BE49-F238E27FC236}">
                <a16:creationId xmlns:a16="http://schemas.microsoft.com/office/drawing/2014/main" id="{6A2E96E6-C7EE-4D51-8315-008C3C19B35F}"/>
              </a:ext>
            </a:extLst>
          </p:cNvPr>
          <p:cNvSpPr txBox="1"/>
          <p:nvPr/>
        </p:nvSpPr>
        <p:spPr>
          <a:xfrm>
            <a:off x="985601" y="2216726"/>
            <a:ext cx="9894873" cy="1200329"/>
          </a:xfrm>
          <a:prstGeom prst="rect">
            <a:avLst/>
          </a:prstGeom>
        </p:spPr>
        <p:txBody>
          <a:bodyPr wrap="square" rtlCol="0">
            <a:spAutoFit/>
          </a:bodyPr>
          <a:lstStyle/>
          <a:p>
            <a:pPr algn="l"/>
            <a:r>
              <a:rPr lang="en-US" sz="3600" dirty="0"/>
              <a:t>Online Example</a:t>
            </a:r>
            <a:endParaRPr lang="en-US" sz="2800" dirty="0"/>
          </a:p>
          <a:p>
            <a:pPr algn="l"/>
            <a:endParaRPr lang="en-US" dirty="0"/>
          </a:p>
          <a:p>
            <a:pPr algn="l"/>
            <a:endParaRPr lang="en-US" dirty="0"/>
          </a:p>
        </p:txBody>
      </p:sp>
      <p:pic>
        <p:nvPicPr>
          <p:cNvPr id="9" name="Content Placeholder 11" descr="This is a screenshot of an item in an online format. Refer to the notes for a description of how this item type can be adapted for a paper format.&#13;&#10;&#13;&#10;The item reads:&#13;&#10;A student uses a mirror to see a cat on the other side of a wall as shown in the Path of Light model. The model shows the view from above the wall.&#13;&#10;&#13;&#10;Use the Add Arrow tool to show the path of light when the student sees the cat.&#13;&#10;&#13;&#10;From left to right the buttons above the model read, delete, add arrow. The model is titled Path of Light. From top to bottom and left to right the model is labeled: Wall, Mirror, Lamp, Wall, Cat, Student, Floor. &#13;&#10;">
            <a:extLst>
              <a:ext uri="{FF2B5EF4-FFF2-40B4-BE49-F238E27FC236}">
                <a16:creationId xmlns:a16="http://schemas.microsoft.com/office/drawing/2014/main" id="{418D2E7C-2680-4E4C-BC2B-529359DAD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01" y="3032333"/>
            <a:ext cx="11564112" cy="8388096"/>
          </a:xfrm>
          <a:prstGeom prst="rect">
            <a:avLst/>
          </a:prstGeom>
          <a:ln>
            <a:solidFill>
              <a:schemeClr val="tx1"/>
            </a:solidFill>
          </a:ln>
        </p:spPr>
      </p:pic>
      <p:sp>
        <p:nvSpPr>
          <p:cNvPr id="11" name="TextBox 10">
            <a:extLst>
              <a:ext uri="{FF2B5EF4-FFF2-40B4-BE49-F238E27FC236}">
                <a16:creationId xmlns:a16="http://schemas.microsoft.com/office/drawing/2014/main" id="{E8FD073E-A723-4BB1-AE0A-BA597195BE2D}"/>
              </a:ext>
            </a:extLst>
          </p:cNvPr>
          <p:cNvSpPr txBox="1"/>
          <p:nvPr/>
        </p:nvSpPr>
        <p:spPr>
          <a:xfrm>
            <a:off x="13265552" y="2258696"/>
            <a:ext cx="10884360" cy="839391"/>
          </a:xfrm>
          <a:prstGeom prst="rect">
            <a:avLst/>
          </a:prstGeom>
        </p:spPr>
        <p:txBody>
          <a:bodyPr wrap="square" rtlCol="0">
            <a:spAutoFit/>
          </a:bodyPr>
          <a:lstStyle/>
          <a:p>
            <a:pPr algn="l"/>
            <a:r>
              <a:rPr lang="en-US" sz="3600"/>
              <a:t>Paper Example</a:t>
            </a:r>
            <a:endParaRPr lang="en-US" dirty="0"/>
          </a:p>
          <a:p>
            <a:pPr algn="l"/>
            <a:endParaRPr lang="en-US" dirty="0"/>
          </a:p>
        </p:txBody>
      </p:sp>
      <p:pic>
        <p:nvPicPr>
          <p:cNvPr id="2" name="Picture 1" descr="This is a screenshot of the same item adapted for a paper format. &#13;&#10;&#13;&#10;The item reads:&#13;&#10;A student uses a mirror to see a cat on the other side of a wall as shown in the Path of Light model. The model shows the view from above the wall.&#13;&#10;&#13;&#10;Draw arrows to show the path of light when the student sees the cat.&#13;&#10;&#13;&#10;The model is titled Path of Light. From top to bottom and left to right the model is labeled: Wall, Mirror, Lamp, Wall, Cat, Student, Floor. &#13;&#10;&#13;&#10;A red circle has been added to the screenshot around the phrase “Draw arrows”.&#13;&#10;">
            <a:extLst>
              <a:ext uri="{FF2B5EF4-FFF2-40B4-BE49-F238E27FC236}">
                <a16:creationId xmlns:a16="http://schemas.microsoft.com/office/drawing/2014/main" id="{36D93475-72F4-49BD-8040-CC45087D7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5552" y="3032333"/>
            <a:ext cx="10802112" cy="8388096"/>
          </a:xfrm>
          <a:prstGeom prst="rect">
            <a:avLst/>
          </a:prstGeom>
          <a:ln>
            <a:solidFill>
              <a:schemeClr val="tx1"/>
            </a:solidFill>
          </a:ln>
        </p:spPr>
      </p:pic>
      <p:sp>
        <p:nvSpPr>
          <p:cNvPr id="10" name="TextBox 9">
            <a:extLst>
              <a:ext uri="{FF2B5EF4-FFF2-40B4-BE49-F238E27FC236}">
                <a16:creationId xmlns:a16="http://schemas.microsoft.com/office/drawing/2014/main" id="{9FA1ABEF-0A7B-4875-925D-1DECD618C3D0}"/>
              </a:ext>
            </a:extLst>
          </p:cNvPr>
          <p:cNvSpPr txBox="1"/>
          <p:nvPr/>
        </p:nvSpPr>
        <p:spPr>
          <a:xfrm>
            <a:off x="985601" y="11705749"/>
            <a:ext cx="3970421" cy="369332"/>
          </a:xfrm>
          <a:prstGeom prst="rect">
            <a:avLst/>
          </a:prstGeom>
        </p:spPr>
        <p:txBody>
          <a:bodyPr wrap="square" rtlCol="0">
            <a:spAutoFit/>
          </a:bodyPr>
          <a:lstStyle/>
          <a:p>
            <a:pPr algn="l"/>
            <a:r>
              <a:rPr lang="en-US" dirty="0"/>
              <a:t>Grade 5 Training Test Item 2, Part A</a:t>
            </a:r>
          </a:p>
        </p:txBody>
      </p:sp>
      <p:sp>
        <p:nvSpPr>
          <p:cNvPr id="12" name="Oval 11">
            <a:extLst>
              <a:ext uri="{FF2B5EF4-FFF2-40B4-BE49-F238E27FC236}">
                <a16:creationId xmlns:a16="http://schemas.microsoft.com/office/drawing/2014/main" id="{B8F9E431-42B7-4DEB-9231-F5AD80C6071A}"/>
              </a:ext>
              <a:ext uri="{C183D7F6-B498-43B3-948B-1728B52AA6E4}">
                <adec:decorative xmlns:adec="http://schemas.microsoft.com/office/drawing/2017/decorative" val="1"/>
              </a:ext>
            </a:extLst>
          </p:cNvPr>
          <p:cNvSpPr/>
          <p:nvPr/>
        </p:nvSpPr>
        <p:spPr>
          <a:xfrm>
            <a:off x="13265552" y="3973233"/>
            <a:ext cx="2033921" cy="791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3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A0C03-81AE-4449-8639-324ED62FABA5}"/>
              </a:ext>
            </a:extLst>
          </p:cNvPr>
          <p:cNvSpPr>
            <a:spLocks noGrp="1"/>
          </p:cNvSpPr>
          <p:nvPr>
            <p:ph type="title"/>
          </p:nvPr>
        </p:nvSpPr>
        <p:spPr>
          <a:xfrm>
            <a:off x="1052504" y="967562"/>
            <a:ext cx="22418366" cy="1577321"/>
          </a:xfrm>
        </p:spPr>
        <p:txBody>
          <a:bodyPr/>
          <a:lstStyle/>
          <a:p>
            <a:r>
              <a:rPr lang="en-US" sz="6600" i="1" dirty="0"/>
              <a:t>WCAS Test Design &amp; Item Specifications </a:t>
            </a:r>
            <a:r>
              <a:rPr lang="en-US" sz="6600" dirty="0"/>
              <a:t>Overview</a:t>
            </a:r>
          </a:p>
        </p:txBody>
      </p:sp>
      <p:sp>
        <p:nvSpPr>
          <p:cNvPr id="3" name="Content Placeholder 2">
            <a:extLst>
              <a:ext uri="{FF2B5EF4-FFF2-40B4-BE49-F238E27FC236}">
                <a16:creationId xmlns:a16="http://schemas.microsoft.com/office/drawing/2014/main" id="{3D3C1C79-A92A-4538-B29A-685819D58C19}"/>
              </a:ext>
            </a:extLst>
          </p:cNvPr>
          <p:cNvSpPr>
            <a:spLocks noGrp="1"/>
          </p:cNvSpPr>
          <p:nvPr>
            <p:ph sz="quarter" idx="15"/>
          </p:nvPr>
        </p:nvSpPr>
        <p:spPr/>
        <p:txBody>
          <a:bodyPr/>
          <a:lstStyle/>
          <a:p>
            <a:r>
              <a:rPr lang="en-US" sz="3200" dirty="0">
                <a:solidFill>
                  <a:schemeClr val="bg1"/>
                </a:solidFill>
              </a:rPr>
              <a:t>This document includes:</a:t>
            </a:r>
          </a:p>
          <a:p>
            <a:pPr marL="571500" indent="-571500">
              <a:buFont typeface="Arial" panose="020B0604020202020204" pitchFamily="34" charset="0"/>
              <a:buChar char="•"/>
            </a:pPr>
            <a:r>
              <a:rPr lang="en-US" sz="3200" dirty="0">
                <a:solidFill>
                  <a:schemeClr val="bg1"/>
                </a:solidFill>
              </a:rPr>
              <a:t>Purpose</a:t>
            </a:r>
          </a:p>
          <a:p>
            <a:pPr marL="571500" indent="-571500">
              <a:buFont typeface="Arial" panose="020B0604020202020204" pitchFamily="34" charset="0"/>
              <a:buChar char="•"/>
            </a:pPr>
            <a:r>
              <a:rPr lang="en-US" sz="3200" dirty="0">
                <a:solidFill>
                  <a:schemeClr val="bg1"/>
                </a:solidFill>
              </a:rPr>
              <a:t>Structure of the Test</a:t>
            </a:r>
          </a:p>
          <a:p>
            <a:pPr marL="571500" indent="-571500">
              <a:buFont typeface="Arial" panose="020B0604020202020204" pitchFamily="34" charset="0"/>
              <a:buChar char="•"/>
            </a:pPr>
            <a:r>
              <a:rPr lang="en-US" sz="3200" dirty="0">
                <a:solidFill>
                  <a:schemeClr val="bg1"/>
                </a:solidFill>
              </a:rPr>
              <a:t>Item Types</a:t>
            </a:r>
          </a:p>
          <a:p>
            <a:pPr marL="571500" indent="-571500">
              <a:buFont typeface="Arial" panose="020B0604020202020204" pitchFamily="34" charset="0"/>
              <a:buChar char="•"/>
            </a:pPr>
            <a:r>
              <a:rPr lang="en-US" sz="3200" dirty="0">
                <a:solidFill>
                  <a:schemeClr val="bg1"/>
                </a:solidFill>
              </a:rPr>
              <a:t>Test Design</a:t>
            </a:r>
          </a:p>
          <a:p>
            <a:pPr marL="571500" indent="-571500">
              <a:buFont typeface="Arial" panose="020B0604020202020204" pitchFamily="34" charset="0"/>
              <a:buChar char="•"/>
            </a:pPr>
            <a:r>
              <a:rPr lang="en-US" sz="3200" dirty="0">
                <a:solidFill>
                  <a:schemeClr val="bg1"/>
                </a:solidFill>
              </a:rPr>
              <a:t>Standards Overview</a:t>
            </a:r>
          </a:p>
          <a:p>
            <a:pPr marL="571500" indent="-571500">
              <a:buFont typeface="Arial" panose="020B0604020202020204" pitchFamily="34" charset="0"/>
              <a:buChar char="•"/>
            </a:pPr>
            <a:r>
              <a:rPr lang="en-US" sz="3200" dirty="0">
                <a:solidFill>
                  <a:schemeClr val="bg1"/>
                </a:solidFill>
              </a:rPr>
              <a:t>Resources and References</a:t>
            </a:r>
          </a:p>
          <a:p>
            <a:pPr marL="571500" indent="-571500">
              <a:buFont typeface="Arial" panose="020B0604020202020204" pitchFamily="34" charset="0"/>
              <a:buChar char="•"/>
            </a:pPr>
            <a:r>
              <a:rPr lang="en-US" sz="3200" dirty="0">
                <a:solidFill>
                  <a:schemeClr val="bg1"/>
                </a:solidFill>
              </a:rPr>
              <a:t>Item Specifications</a:t>
            </a:r>
          </a:p>
          <a:p>
            <a:pPr marL="571500" indent="-571500">
              <a:buFont typeface="Arial" panose="020B0604020202020204" pitchFamily="34" charset="0"/>
              <a:buChar char="•"/>
            </a:pPr>
            <a:r>
              <a:rPr lang="en-US" sz="3200" dirty="0">
                <a:solidFill>
                  <a:schemeClr val="bg1"/>
                </a:solidFill>
              </a:rPr>
              <a:t>S E P, DCI, and CCC Vocabulary</a:t>
            </a:r>
          </a:p>
          <a:p>
            <a:endParaRPr lang="en-US" dirty="0">
              <a:solidFill>
                <a:schemeClr val="bg1"/>
              </a:solidFill>
            </a:endParaRPr>
          </a:p>
        </p:txBody>
      </p:sp>
      <p:pic>
        <p:nvPicPr>
          <p:cNvPr id="13" name="Picture 12">
            <a:extLst>
              <a:ext uri="{FF2B5EF4-FFF2-40B4-BE49-F238E27FC236}">
                <a16:creationId xmlns:a16="http://schemas.microsoft.com/office/drawing/2014/main" id="{3B90B1AC-C7D7-CC4D-862D-D35F81F39C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7724" y="2991389"/>
            <a:ext cx="10934700" cy="8686800"/>
          </a:xfrm>
          <a:prstGeom prst="rect">
            <a:avLst/>
          </a:prstGeom>
        </p:spPr>
      </p:pic>
      <p:pic>
        <p:nvPicPr>
          <p:cNvPr id="9" name="Picture 8" descr="This is the front cover of the Test Design &amp; Item Specifications document for Grade 8.">
            <a:extLst>
              <a:ext uri="{FF2B5EF4-FFF2-40B4-BE49-F238E27FC236}">
                <a16:creationId xmlns:a16="http://schemas.microsoft.com/office/drawing/2014/main" id="{E4BF4B56-6EB0-974D-950D-524BD547D4A1}"/>
              </a:ext>
            </a:extLst>
          </p:cNvPr>
          <p:cNvPicPr>
            <a:picLocks noChangeAspect="1"/>
          </p:cNvPicPr>
          <p:nvPr/>
        </p:nvPicPr>
        <p:blipFill>
          <a:blip r:embed="rId4"/>
          <a:stretch>
            <a:fillRect/>
          </a:stretch>
        </p:blipFill>
        <p:spPr>
          <a:xfrm>
            <a:off x="13356954" y="2544882"/>
            <a:ext cx="8053308" cy="10414488"/>
          </a:xfrm>
          <a:prstGeom prst="rect">
            <a:avLst/>
          </a:prstGeom>
          <a:ln w="28575">
            <a:solidFill>
              <a:schemeClr val="tx1">
                <a:alpha val="0"/>
              </a:schemeClr>
            </a:solidFill>
            <a:prstDash val="solid"/>
          </a:ln>
        </p:spPr>
      </p:pic>
      <p:sp>
        <p:nvSpPr>
          <p:cNvPr id="10" name="Rectangle 9">
            <a:extLst>
              <a:ext uri="{FF2B5EF4-FFF2-40B4-BE49-F238E27FC236}">
                <a16:creationId xmlns:a16="http://schemas.microsoft.com/office/drawing/2014/main" id="{C47C7796-1B00-8A4D-BE3D-3F7D204B017A}"/>
              </a:ext>
              <a:ext uri="{C183D7F6-B498-43B3-948B-1728B52AA6E4}">
                <adec:decorative xmlns:adec="http://schemas.microsoft.com/office/drawing/2017/decorative" val="1"/>
              </a:ext>
            </a:extLst>
          </p:cNvPr>
          <p:cNvSpPr/>
          <p:nvPr/>
        </p:nvSpPr>
        <p:spPr>
          <a:xfrm>
            <a:off x="13356954" y="2544882"/>
            <a:ext cx="8053308" cy="10414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261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1052506" y="1137140"/>
            <a:ext cx="17148959" cy="930838"/>
          </a:xfrm>
        </p:spPr>
        <p:txBody>
          <a:bodyPr/>
          <a:lstStyle/>
          <a:p>
            <a:r>
              <a:rPr lang="en-US" sz="5400" dirty="0"/>
              <a:t>Item Types: Hot Text</a:t>
            </a:r>
          </a:p>
        </p:txBody>
      </p:sp>
      <p:sp>
        <p:nvSpPr>
          <p:cNvPr id="8" name="TextBox 7">
            <a:extLst>
              <a:ext uri="{FF2B5EF4-FFF2-40B4-BE49-F238E27FC236}">
                <a16:creationId xmlns:a16="http://schemas.microsoft.com/office/drawing/2014/main" id="{6A2E96E6-C7EE-4D51-8315-008C3C19B35F}"/>
              </a:ext>
            </a:extLst>
          </p:cNvPr>
          <p:cNvSpPr txBox="1"/>
          <p:nvPr/>
        </p:nvSpPr>
        <p:spPr>
          <a:xfrm>
            <a:off x="1052506" y="2067978"/>
            <a:ext cx="9894873" cy="923330"/>
          </a:xfrm>
          <a:prstGeom prst="rect">
            <a:avLst/>
          </a:prstGeom>
        </p:spPr>
        <p:txBody>
          <a:bodyPr wrap="square" rtlCol="0">
            <a:spAutoFit/>
          </a:bodyPr>
          <a:lstStyle/>
          <a:p>
            <a:pPr algn="l"/>
            <a:r>
              <a:rPr lang="en-US" sz="3600" dirty="0"/>
              <a:t>Online Example</a:t>
            </a:r>
            <a:endParaRPr lang="en-US" dirty="0"/>
          </a:p>
          <a:p>
            <a:pPr algn="l"/>
            <a:endParaRPr lang="en-US" dirty="0"/>
          </a:p>
        </p:txBody>
      </p:sp>
      <p:pic>
        <p:nvPicPr>
          <p:cNvPr id="12" name="Content Placeholder 7" descr="This is a screenshot of an item in an online format. Refer to the notes for a description of how this item type can be adapted for a paper format.&#13;&#10;&#13;&#10;The item reads:&#13;&#10;Titan is one of Saturn’s moons. Scientists have gathered information about Titan using a variety of technologies. Views from some of these technologies are shown in the Images of Titan diagram.&#13;&#10;&#13;&#10;The title of the diagram is Images of Titan. The diagram contains three images. The image on the left is titled Telescope Orbiting Earth. From top to bottom the image is labeled: Titan, Space. The image in the middle is titled Spacecraft Orbiting Saturn. From top to bottom the image is labeled: Lake, Surface of Titan. The image on the right is titled Probe on Titan's Surface. From top to bottom the image is labeled: Titan's atmosphere, Rock on Titan's surface. Below the diagram it reads, Diagram not to scale.&#13;&#10;&#13;&#10;Move each property of Titan into the table to order the properties from the smallest scale to the largest scale.&#13;&#10;&#13;&#10;The title of the table is Properties of Titan. From top to bottom the text to the left of the table reads Smallest scale, Largest scale. The table has two columns and five rows. From top to bottom the first column reads: 1, 2, 3, 4, 5.&#13;&#10;&#13;&#10;From top to bottom the properties below the table read: Diameter of Titan, Distance between Titan and the sun, Minerals in the rocks on Titan, Shape of large landforms, Titan’s orbital path around Saturn.&#13;&#10;">
            <a:extLst>
              <a:ext uri="{FF2B5EF4-FFF2-40B4-BE49-F238E27FC236}">
                <a16:creationId xmlns:a16="http://schemas.microsoft.com/office/drawing/2014/main" id="{F83B89EB-056B-484D-8303-47F9EE731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06" y="2735049"/>
            <a:ext cx="9585757" cy="9249283"/>
          </a:xfrm>
          <a:prstGeom prst="rect">
            <a:avLst/>
          </a:prstGeom>
          <a:ln>
            <a:solidFill>
              <a:schemeClr val="tx1"/>
            </a:solidFill>
          </a:ln>
        </p:spPr>
      </p:pic>
      <p:sp>
        <p:nvSpPr>
          <p:cNvPr id="11" name="TextBox 10">
            <a:extLst>
              <a:ext uri="{FF2B5EF4-FFF2-40B4-BE49-F238E27FC236}">
                <a16:creationId xmlns:a16="http://schemas.microsoft.com/office/drawing/2014/main" id="{E8FD073E-A723-4BB1-AE0A-BA597195BE2D}"/>
              </a:ext>
            </a:extLst>
          </p:cNvPr>
          <p:cNvSpPr txBox="1"/>
          <p:nvPr/>
        </p:nvSpPr>
        <p:spPr>
          <a:xfrm>
            <a:off x="12083533" y="2067978"/>
            <a:ext cx="9894873" cy="1631216"/>
          </a:xfrm>
          <a:prstGeom prst="rect">
            <a:avLst/>
          </a:prstGeom>
        </p:spPr>
        <p:txBody>
          <a:bodyPr wrap="square" rtlCol="0">
            <a:spAutoFit/>
          </a:bodyPr>
          <a:lstStyle/>
          <a:p>
            <a:pPr algn="l"/>
            <a:r>
              <a:rPr lang="en-US" sz="3600" dirty="0"/>
              <a:t>Paper Example</a:t>
            </a:r>
          </a:p>
          <a:p>
            <a:pPr algn="l"/>
            <a:endParaRPr lang="en-US" sz="2800" dirty="0"/>
          </a:p>
          <a:p>
            <a:pPr algn="l"/>
            <a:endParaRPr lang="en-US" dirty="0"/>
          </a:p>
          <a:p>
            <a:pPr algn="l"/>
            <a:endParaRPr lang="en-US" dirty="0"/>
          </a:p>
        </p:txBody>
      </p:sp>
      <p:pic>
        <p:nvPicPr>
          <p:cNvPr id="6" name="Picture 5" descr="This is a screenshot of the same item adapted for a paper format.&#13;&#10;&#13;&#10;The item reads:&#13;&#10;Titan is one of Saturn’s moons. Scientists have gathered information about Titan using a variety of technologies. Views from some of these technologies are shown in the Images of Titan diagram.&#13;&#10;&#13;&#10;The title of the diagram is Images of Titan. The diagram contains three images. The image on the left is titled Telescope Orbiting Earth. From top to bottom the image is labeled: Titan, Space. The image in the middle is titled Spacecraft Orbiting Saturn. From top to bottom the image is labeled: Lake, Surface of Titan. The image on the right is titled Probe on Titan's Surface. From top to bottom the image is labeled: Titan's atmosphere, Rock on Titan's surface. Below the diagram it reads, Diagram not to scale.&#13;&#10;&#13;&#10;Write each property of Titan into the table to order the properties from the smallest scale to the largest scale.&#13;&#10;&#13;&#10;The title of the table is Properties of Titan. From top to bottom the text to the left of the table reads Smallest scale, Largest scale. The table has two columns and five rows. From top to bottom the first column reads: 1, 2, 3, 4, 5.&#13;&#10;From top to bottom the properties below the table read: Diameter of Titan, Distance between Titan and the sun, Minerals in the rocks on Titan, Shape of large landforms, Titan’s orbital path around Saturn.&#13;&#10;&#13;&#10;A red circle has been added to the screenshot around the phrase “Write each property of Titan into the table”.&#13;&#10;">
            <a:extLst>
              <a:ext uri="{FF2B5EF4-FFF2-40B4-BE49-F238E27FC236}">
                <a16:creationId xmlns:a16="http://schemas.microsoft.com/office/drawing/2014/main" id="{5F1AF101-677A-4CE0-B594-B22A80786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3533" y="2735049"/>
            <a:ext cx="9597542" cy="9275125"/>
          </a:xfrm>
          <a:prstGeom prst="rect">
            <a:avLst/>
          </a:prstGeom>
          <a:ln>
            <a:solidFill>
              <a:schemeClr val="tx1"/>
            </a:solidFill>
          </a:ln>
        </p:spPr>
      </p:pic>
      <p:sp>
        <p:nvSpPr>
          <p:cNvPr id="13" name="TextBox 12">
            <a:extLst>
              <a:ext uri="{FF2B5EF4-FFF2-40B4-BE49-F238E27FC236}">
                <a16:creationId xmlns:a16="http://schemas.microsoft.com/office/drawing/2014/main" id="{634D01B2-B9D5-4F8D-AFD9-DD143A4AE025}"/>
              </a:ext>
            </a:extLst>
          </p:cNvPr>
          <p:cNvSpPr txBox="1"/>
          <p:nvPr/>
        </p:nvSpPr>
        <p:spPr>
          <a:xfrm>
            <a:off x="1052506" y="11945068"/>
            <a:ext cx="3970421" cy="369332"/>
          </a:xfrm>
          <a:prstGeom prst="rect">
            <a:avLst/>
          </a:prstGeom>
        </p:spPr>
        <p:txBody>
          <a:bodyPr wrap="square" rtlCol="0">
            <a:spAutoFit/>
          </a:bodyPr>
          <a:lstStyle/>
          <a:p>
            <a:pPr algn="l"/>
            <a:r>
              <a:rPr lang="en-US" dirty="0"/>
              <a:t>Grade 8 Training Test Item 1, Part A</a:t>
            </a:r>
          </a:p>
        </p:txBody>
      </p:sp>
      <p:sp>
        <p:nvSpPr>
          <p:cNvPr id="9" name="Oval 8">
            <a:extLst>
              <a:ext uri="{FF2B5EF4-FFF2-40B4-BE49-F238E27FC236}">
                <a16:creationId xmlns:a16="http://schemas.microsoft.com/office/drawing/2014/main" id="{D54FC592-F100-4D11-846E-DDC8C33AD05D}"/>
              </a:ext>
              <a:ext uri="{C183D7F6-B498-43B3-948B-1728B52AA6E4}">
                <adec:decorative xmlns:adec="http://schemas.microsoft.com/office/drawing/2017/decorative" val="1"/>
              </a:ext>
            </a:extLst>
          </p:cNvPr>
          <p:cNvSpPr/>
          <p:nvPr/>
        </p:nvSpPr>
        <p:spPr>
          <a:xfrm>
            <a:off x="12006001" y="6600623"/>
            <a:ext cx="4072203" cy="3812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562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1052504" y="1113866"/>
            <a:ext cx="22418366" cy="1577321"/>
          </a:xfrm>
        </p:spPr>
        <p:txBody>
          <a:bodyPr/>
          <a:lstStyle/>
          <a:p>
            <a:r>
              <a:rPr lang="en-US" sz="5400" dirty="0"/>
              <a:t>Item Types: Table Match</a:t>
            </a:r>
          </a:p>
        </p:txBody>
      </p:sp>
      <p:sp>
        <p:nvSpPr>
          <p:cNvPr id="8" name="TextBox 7">
            <a:extLst>
              <a:ext uri="{FF2B5EF4-FFF2-40B4-BE49-F238E27FC236}">
                <a16:creationId xmlns:a16="http://schemas.microsoft.com/office/drawing/2014/main" id="{6A2E96E6-C7EE-4D51-8315-008C3C19B35F}"/>
              </a:ext>
            </a:extLst>
          </p:cNvPr>
          <p:cNvSpPr txBox="1"/>
          <p:nvPr/>
        </p:nvSpPr>
        <p:spPr>
          <a:xfrm>
            <a:off x="1052506" y="2216727"/>
            <a:ext cx="9894873" cy="1631216"/>
          </a:xfrm>
          <a:prstGeom prst="rect">
            <a:avLst/>
          </a:prstGeom>
        </p:spPr>
        <p:txBody>
          <a:bodyPr wrap="square" rtlCol="0">
            <a:spAutoFit/>
          </a:bodyPr>
          <a:lstStyle/>
          <a:p>
            <a:pPr algn="l"/>
            <a:r>
              <a:rPr lang="en-US" sz="3600" dirty="0"/>
              <a:t>Online Example </a:t>
            </a:r>
          </a:p>
          <a:p>
            <a:pPr algn="l"/>
            <a:endParaRPr lang="en-US" sz="2800" dirty="0"/>
          </a:p>
          <a:p>
            <a:pPr algn="l"/>
            <a:endParaRPr lang="en-US" dirty="0"/>
          </a:p>
          <a:p>
            <a:pPr algn="l"/>
            <a:endParaRPr lang="en-US" dirty="0"/>
          </a:p>
        </p:txBody>
      </p:sp>
      <p:pic>
        <p:nvPicPr>
          <p:cNvPr id="9" name="Content Placeholder 6" descr="This is a screenshot of an item in an online format. Refer to the notes for a description of how this item type can be adapted for a paper format.&#13;&#10;&#13;&#10;The item reads:&#13;&#10;Select a box to identify the technology that is most appropriate for observing each property of Titan.&#13;&#10;&#13;&#10;The table has four columns and five rows. From left to right the column headings read: Property of Titan, Telescope Orbiting Earth, Spacecraft Orbiting Saturn, Probe on Titan's Surface. From top to bottom the Property of Titan column reads: Diameter of Titan, Distance between Titan and the sun, Minerals in the rocks on Titan, Shape of large landforms on Titan, Titan's orbital path around Saturn. &#13;&#10;">
            <a:extLst>
              <a:ext uri="{FF2B5EF4-FFF2-40B4-BE49-F238E27FC236}">
                <a16:creationId xmlns:a16="http://schemas.microsoft.com/office/drawing/2014/main" id="{7386B10D-D235-4150-BB41-ABFE0605D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24" y="3338164"/>
            <a:ext cx="10591190" cy="6487363"/>
          </a:xfrm>
          <a:prstGeom prst="rect">
            <a:avLst/>
          </a:prstGeom>
          <a:ln>
            <a:solidFill>
              <a:schemeClr val="tx1"/>
            </a:solidFill>
          </a:ln>
        </p:spPr>
      </p:pic>
      <p:sp>
        <p:nvSpPr>
          <p:cNvPr id="11" name="TextBox 10">
            <a:extLst>
              <a:ext uri="{FF2B5EF4-FFF2-40B4-BE49-F238E27FC236}">
                <a16:creationId xmlns:a16="http://schemas.microsoft.com/office/drawing/2014/main" id="{E8FD073E-A723-4BB1-AE0A-BA597195BE2D}"/>
              </a:ext>
            </a:extLst>
          </p:cNvPr>
          <p:cNvSpPr txBox="1"/>
          <p:nvPr/>
        </p:nvSpPr>
        <p:spPr>
          <a:xfrm>
            <a:off x="12571213" y="2216726"/>
            <a:ext cx="9894873" cy="1631216"/>
          </a:xfrm>
          <a:prstGeom prst="rect">
            <a:avLst/>
          </a:prstGeom>
        </p:spPr>
        <p:txBody>
          <a:bodyPr wrap="square" rtlCol="0">
            <a:spAutoFit/>
          </a:bodyPr>
          <a:lstStyle/>
          <a:p>
            <a:pPr algn="l"/>
            <a:r>
              <a:rPr lang="en-US" sz="3600" dirty="0"/>
              <a:t>Paper Example</a:t>
            </a:r>
          </a:p>
          <a:p>
            <a:pPr algn="l"/>
            <a:endParaRPr lang="en-US" sz="2800" dirty="0"/>
          </a:p>
          <a:p>
            <a:pPr algn="l"/>
            <a:endParaRPr lang="en-US" dirty="0"/>
          </a:p>
          <a:p>
            <a:pPr algn="l"/>
            <a:endParaRPr lang="en-US" dirty="0"/>
          </a:p>
        </p:txBody>
      </p:sp>
      <p:pic>
        <p:nvPicPr>
          <p:cNvPr id="2" name="Picture 1" descr="This is a screenshot of the same item adapted for a paper format.&#13;&#10;&#13;&#10;The item reads:&#13;&#10;Write an X in one box in each row to identify the technology that is most appropriate for observing each property of Titan.&#13;&#10;&#13;&#10;The table has four columns and five rows. From left to right the column headings read: Property of Titan, Telescope Orbiting Earth, Spacecraft Orbiting Saturn, Probe on Titan's Surface. From top to bottom the Property of Titan column reads: Diameter of Titan, Distance between Titan and the sun, Minerals in the rocks on Titan, Shape of large landforms on Titan, Titan's orbital path around Saturn. &#13;&#10;&#13;&#10;A red circle has been added to the screenshot around the phrase “Write an X in one box in each row to identify”.&#13;&#10;">
            <a:extLst>
              <a:ext uri="{FF2B5EF4-FFF2-40B4-BE49-F238E27FC236}">
                <a16:creationId xmlns:a16="http://schemas.microsoft.com/office/drawing/2014/main" id="{D3502BB6-82E8-4C92-B5B4-083D29380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1209" y="3338162"/>
            <a:ext cx="10591190" cy="6487362"/>
          </a:xfrm>
          <a:prstGeom prst="rect">
            <a:avLst/>
          </a:prstGeom>
          <a:ln>
            <a:solidFill>
              <a:schemeClr val="tx1"/>
            </a:solidFill>
          </a:ln>
        </p:spPr>
      </p:pic>
      <p:sp>
        <p:nvSpPr>
          <p:cNvPr id="13" name="TextBox 12">
            <a:extLst>
              <a:ext uri="{FF2B5EF4-FFF2-40B4-BE49-F238E27FC236}">
                <a16:creationId xmlns:a16="http://schemas.microsoft.com/office/drawing/2014/main" id="{634D01B2-B9D5-4F8D-AFD9-DD143A4AE025}"/>
              </a:ext>
            </a:extLst>
          </p:cNvPr>
          <p:cNvSpPr txBox="1"/>
          <p:nvPr/>
        </p:nvSpPr>
        <p:spPr>
          <a:xfrm>
            <a:off x="1052506" y="11705749"/>
            <a:ext cx="3970421" cy="369332"/>
          </a:xfrm>
          <a:prstGeom prst="rect">
            <a:avLst/>
          </a:prstGeom>
        </p:spPr>
        <p:txBody>
          <a:bodyPr wrap="square" rtlCol="0">
            <a:spAutoFit/>
          </a:bodyPr>
          <a:lstStyle/>
          <a:p>
            <a:pPr algn="l"/>
            <a:r>
              <a:rPr lang="en-US" dirty="0"/>
              <a:t>Grade 8 Training Test Item 1, Part A</a:t>
            </a:r>
          </a:p>
        </p:txBody>
      </p:sp>
      <p:sp>
        <p:nvSpPr>
          <p:cNvPr id="10" name="Oval 9">
            <a:extLst>
              <a:ext uri="{FF2B5EF4-FFF2-40B4-BE49-F238E27FC236}">
                <a16:creationId xmlns:a16="http://schemas.microsoft.com/office/drawing/2014/main" id="{8BC9C252-5DCB-4A16-8464-2693192D6F01}"/>
              </a:ext>
              <a:ext uri="{C183D7F6-B498-43B3-948B-1728B52AA6E4}">
                <adec:decorative xmlns:adec="http://schemas.microsoft.com/office/drawing/2017/decorative" val="1"/>
              </a:ext>
            </a:extLst>
          </p:cNvPr>
          <p:cNvSpPr/>
          <p:nvPr/>
        </p:nvSpPr>
        <p:spPr>
          <a:xfrm>
            <a:off x="12326102" y="3307686"/>
            <a:ext cx="5965484" cy="578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314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1052506" y="1113863"/>
            <a:ext cx="22418365" cy="835253"/>
          </a:xfrm>
        </p:spPr>
        <p:txBody>
          <a:bodyPr/>
          <a:lstStyle/>
          <a:p>
            <a:r>
              <a:rPr lang="en-US" sz="5400" dirty="0"/>
              <a:t>Item Type: Table Input</a:t>
            </a:r>
          </a:p>
        </p:txBody>
      </p:sp>
      <p:sp>
        <p:nvSpPr>
          <p:cNvPr id="8" name="TextBox 7">
            <a:extLst>
              <a:ext uri="{FF2B5EF4-FFF2-40B4-BE49-F238E27FC236}">
                <a16:creationId xmlns:a16="http://schemas.microsoft.com/office/drawing/2014/main" id="{6A2E96E6-C7EE-4D51-8315-008C3C19B35F}"/>
              </a:ext>
            </a:extLst>
          </p:cNvPr>
          <p:cNvSpPr txBox="1"/>
          <p:nvPr/>
        </p:nvSpPr>
        <p:spPr>
          <a:xfrm>
            <a:off x="1052506" y="2216729"/>
            <a:ext cx="9894873" cy="1200329"/>
          </a:xfrm>
          <a:prstGeom prst="rect">
            <a:avLst/>
          </a:prstGeom>
        </p:spPr>
        <p:txBody>
          <a:bodyPr wrap="square" rtlCol="0">
            <a:spAutoFit/>
          </a:bodyPr>
          <a:lstStyle/>
          <a:p>
            <a:pPr algn="l"/>
            <a:r>
              <a:rPr lang="en-US" sz="3600" dirty="0"/>
              <a:t>Online and Paper Example</a:t>
            </a:r>
            <a:endParaRPr lang="en-US" sz="2800" dirty="0"/>
          </a:p>
          <a:p>
            <a:pPr algn="l"/>
            <a:endParaRPr lang="en-US" dirty="0"/>
          </a:p>
          <a:p>
            <a:pPr algn="l"/>
            <a:endParaRPr lang="en-US" dirty="0"/>
          </a:p>
        </p:txBody>
      </p:sp>
      <p:pic>
        <p:nvPicPr>
          <p:cNvPr id="6" name="Picture 5" descr="This is a screenshot of an item that can look the same in both online and paper formats. Refer to the notes for an explanation of why this item type does not need to be adapted for a paper format.&#13;&#10;&#13;&#10;The item reads:&#13;&#10;Hydrogen (H2) is used as a fuel in some cars. The balanced chemical equation for a process that produces H2 is shown in the Chemical Equation diagram.&#13;&#10;&#13;&#10;The title of the diagram is Chemical Equation. From left to right the diagram reads: CH4 plus H2O yields C O plus 3 H2.&#13;&#10;&#13;&#10;The Reaction Masses table shows the masses of some of the substances for one trial of the reaction.&#13;&#10;&#13;&#10;Calculate the mass of H2 produced. Enter the mass in the box.&#13;&#10;&#13;&#10;The title of the table is Reaction Masses. The table has two columns and two rows. From left to right the column headings read: Substance, Mass (grams). From left to right the first row reads Reactants, and is further divided into two sub-rows: H2O, 1802, CH4, 1605. The second row reads Products, and is further divided into two sub-rows: C O, 2801, H2.&#13;&#10;">
            <a:extLst>
              <a:ext uri="{FF2B5EF4-FFF2-40B4-BE49-F238E27FC236}">
                <a16:creationId xmlns:a16="http://schemas.microsoft.com/office/drawing/2014/main" id="{3B0BA095-7821-4A31-A5DD-E6509902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05" y="2955390"/>
            <a:ext cx="9757674" cy="8674451"/>
          </a:xfrm>
          <a:prstGeom prst="rect">
            <a:avLst/>
          </a:prstGeom>
          <a:ln>
            <a:solidFill>
              <a:schemeClr val="tx1"/>
            </a:solidFill>
          </a:ln>
        </p:spPr>
      </p:pic>
      <p:sp>
        <p:nvSpPr>
          <p:cNvPr id="10" name="TextBox 9">
            <a:extLst>
              <a:ext uri="{FF2B5EF4-FFF2-40B4-BE49-F238E27FC236}">
                <a16:creationId xmlns:a16="http://schemas.microsoft.com/office/drawing/2014/main" id="{9FA1ABEF-0A7B-4875-925D-1DECD618C3D0}"/>
              </a:ext>
            </a:extLst>
          </p:cNvPr>
          <p:cNvSpPr txBox="1"/>
          <p:nvPr/>
        </p:nvSpPr>
        <p:spPr>
          <a:xfrm>
            <a:off x="1185237" y="11705749"/>
            <a:ext cx="3970421" cy="369332"/>
          </a:xfrm>
          <a:prstGeom prst="rect">
            <a:avLst/>
          </a:prstGeom>
        </p:spPr>
        <p:txBody>
          <a:bodyPr wrap="square" rtlCol="0">
            <a:spAutoFit/>
          </a:bodyPr>
          <a:lstStyle/>
          <a:p>
            <a:pPr algn="l"/>
            <a:r>
              <a:rPr lang="en-US" dirty="0"/>
              <a:t>Grade 11 Training Test Item 1, Part A</a:t>
            </a:r>
          </a:p>
        </p:txBody>
      </p:sp>
    </p:spTree>
    <p:extLst>
      <p:ext uri="{BB962C8B-B14F-4D97-AF65-F5344CB8AC3E}">
        <p14:creationId xmlns:p14="http://schemas.microsoft.com/office/powerpoint/2010/main" val="4171719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44ABE-AD33-416E-91DE-EA90D09CEA0F}"/>
              </a:ext>
            </a:extLst>
          </p:cNvPr>
          <p:cNvSpPr>
            <a:spLocks noGrp="1"/>
          </p:cNvSpPr>
          <p:nvPr>
            <p:ph type="title"/>
          </p:nvPr>
        </p:nvSpPr>
        <p:spPr>
          <a:xfrm>
            <a:off x="1052506" y="825108"/>
            <a:ext cx="22418365" cy="989268"/>
          </a:xfrm>
        </p:spPr>
        <p:txBody>
          <a:bodyPr/>
          <a:lstStyle/>
          <a:p>
            <a:r>
              <a:rPr lang="en-US" sz="5400" dirty="0"/>
              <a:t>Item Type: </a:t>
            </a:r>
            <a:r>
              <a:rPr lang="en-US" sz="5400"/>
              <a:t>Short Answer</a:t>
            </a:r>
            <a:endParaRPr lang="en-US" sz="5400" dirty="0"/>
          </a:p>
        </p:txBody>
      </p:sp>
      <p:pic>
        <p:nvPicPr>
          <p:cNvPr id="12" name="Picture 11" descr="This is a screenshot of an item that can look the same in both online and paper formats. Refer to the notes for an explanation of why this item type does not need to be adapted for a paper format.&#13;&#10;&#13;&#10;The item reads:&#13;&#10;Rock Pocket Mice&#13;&#10;&#13;&#10;Read the information and answer the questions.&#13;&#10;&#13;&#10;Rock pocket mice live in deserts. Some mice have light-colored fur and some have dark-colored fur. The mice dig into the desert soil to find seeds from grasses or shrubs to eat. Hawks are a predator of the mice. The Desert Ecosystem diagram shows some of the organisms that live in the desert ecosystem.&#13;&#10;&#13;&#10;The title of the diagram is Desert Ecosystem. From top to bottom and left to right the diagram is labeled: Hawk, Volcanic rock, Shrub, Grasses, Dark-colored mouse, Seeds, Light-colored mouse, Sand. Below the diagram it reads: Diagram not to scale.&#13;&#10;&#13;&#10;The desert ecosystem was covered with light-colored sand until about 1000 years ago. Volcanic eruptions produced lava that spread and cooled, making large areas of black rock in some parts of the sandy desert.&#13;&#10;&#13;&#10;Rock pocket mice can live in both desert habitats as shown in the Rock Pocket Mice Habitats diagram.&#13;&#10;&#13;&#10;The title of the diagram is Rock Pocket Mice Habitats. The diagram has two sections. The left section reads Volcanic rock, and is labeled Dark-colored mouse. The right section reads Sand, and is labeled Light-colored mouse.&#13;&#10;&#13;&#10;Scientists counted the number of light-colored mice and dark-colored mice in the two different desert habitats once a year for 10 years. The Number of Mice in Desert Habitats table shows the average number of mice the scientists counted.">
            <a:extLst>
              <a:ext uri="{FF2B5EF4-FFF2-40B4-BE49-F238E27FC236}">
                <a16:creationId xmlns:a16="http://schemas.microsoft.com/office/drawing/2014/main" id="{EDD6597B-8076-40D3-924F-BE985BF27C8E}"/>
              </a:ext>
            </a:extLst>
          </p:cNvPr>
          <p:cNvPicPr>
            <a:picLocks noChangeAspect="1"/>
          </p:cNvPicPr>
          <p:nvPr/>
        </p:nvPicPr>
        <p:blipFill>
          <a:blip r:embed="rId3"/>
          <a:srcRect/>
          <a:stretch/>
        </p:blipFill>
        <p:spPr>
          <a:xfrm>
            <a:off x="471605" y="1815187"/>
            <a:ext cx="11606868" cy="11363610"/>
          </a:xfrm>
          <a:prstGeom prst="rect">
            <a:avLst/>
          </a:prstGeom>
          <a:ln>
            <a:solidFill>
              <a:srgbClr val="143367"/>
            </a:solidFill>
          </a:ln>
        </p:spPr>
      </p:pic>
      <p:pic>
        <p:nvPicPr>
          <p:cNvPr id="7" name="Picture 6" descr="The title of the table is Number of Mice in Desert Habitats. The table has three columns and two rows. From left to right the column headings read: Habitat, Fur Color, Average Number of Mice. From left to right the first row reads Sand, and is further divided into two sub-rows, Light, 11, Dark, 1. The second row reads Volcanic rock and is further divided into two sub-rows, Light, 2, Dark, 10.">
            <a:extLst>
              <a:ext uri="{FF2B5EF4-FFF2-40B4-BE49-F238E27FC236}">
                <a16:creationId xmlns:a16="http://schemas.microsoft.com/office/drawing/2014/main" id="{EDD6597B-8076-40D3-924F-BE985BF27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4904" y="1814376"/>
            <a:ext cx="11606868" cy="3907840"/>
          </a:xfrm>
          <a:prstGeom prst="rect">
            <a:avLst/>
          </a:prstGeom>
          <a:ln>
            <a:solidFill>
              <a:srgbClr val="143367"/>
            </a:solidFill>
          </a:ln>
        </p:spPr>
      </p:pic>
      <p:pic>
        <p:nvPicPr>
          <p:cNvPr id="13" name="Picture 12" descr="The Number of Mice in Desert Habitats table shows the average number of light-colored mice and dark-colored mice counted in each habitat during ten years.&#13;&#10;&#13;&#10;Describe what might have caused the difference in the numbers of light-colored mice and dark-colored mice in one of the habitats.&#13;&#10;&#13;&#10;Choose one habitat:&#13;&#10;Option 1: Sand&#13;&#10;Option 2: Volcanic rock&#13;&#10;&#13;&#10;In your description, be sure to: Describe how the number of light-colored mice is different from the number of dark-colored mice in that habitat. Describe what might have cause the difference.">
            <a:extLst>
              <a:ext uri="{FF2B5EF4-FFF2-40B4-BE49-F238E27FC236}">
                <a16:creationId xmlns:a16="http://schemas.microsoft.com/office/drawing/2014/main" id="{0362ACA6-89D3-4088-8DCC-3F7D1B860E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4904" y="6278566"/>
            <a:ext cx="11608965" cy="6900375"/>
          </a:xfrm>
          <a:prstGeom prst="rect">
            <a:avLst/>
          </a:prstGeom>
          <a:ln>
            <a:solidFill>
              <a:schemeClr val="tx1"/>
            </a:solidFill>
          </a:ln>
        </p:spPr>
      </p:pic>
      <p:sp>
        <p:nvSpPr>
          <p:cNvPr id="10" name="TextBox 9">
            <a:extLst>
              <a:ext uri="{FF2B5EF4-FFF2-40B4-BE49-F238E27FC236}">
                <a16:creationId xmlns:a16="http://schemas.microsoft.com/office/drawing/2014/main" id="{9FA1ABEF-0A7B-4875-925D-1DECD618C3D0}"/>
              </a:ext>
            </a:extLst>
          </p:cNvPr>
          <p:cNvSpPr txBox="1"/>
          <p:nvPr/>
        </p:nvSpPr>
        <p:spPr>
          <a:xfrm>
            <a:off x="471605" y="13189417"/>
            <a:ext cx="3970421" cy="369332"/>
          </a:xfrm>
          <a:prstGeom prst="rect">
            <a:avLst/>
          </a:prstGeom>
        </p:spPr>
        <p:txBody>
          <a:bodyPr wrap="square" rtlCol="0">
            <a:spAutoFit/>
          </a:bodyPr>
          <a:lstStyle/>
          <a:p>
            <a:pPr algn="l"/>
            <a:r>
              <a:rPr lang="en-US" dirty="0"/>
              <a:t>Grade 5 Training Test Item 9</a:t>
            </a:r>
          </a:p>
        </p:txBody>
      </p:sp>
    </p:spTree>
    <p:extLst>
      <p:ext uri="{BB962C8B-B14F-4D97-AF65-F5344CB8AC3E}">
        <p14:creationId xmlns:p14="http://schemas.microsoft.com/office/powerpoint/2010/main" val="3597558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E27B4-EEEF-419C-9ACA-2D91A9B304B7}"/>
              </a:ext>
            </a:extLst>
          </p:cNvPr>
          <p:cNvSpPr>
            <a:spLocks noGrp="1"/>
          </p:cNvSpPr>
          <p:nvPr>
            <p:ph type="title"/>
          </p:nvPr>
        </p:nvSpPr>
        <p:spPr/>
        <p:txBody>
          <a:bodyPr/>
          <a:lstStyle/>
          <a:p>
            <a:r>
              <a:rPr lang="en-US" sz="6000" dirty="0"/>
              <a:t>Discussion: Item Types</a:t>
            </a:r>
          </a:p>
        </p:txBody>
      </p:sp>
      <p:sp>
        <p:nvSpPr>
          <p:cNvPr id="2" name="Content Placeholder 1">
            <a:extLst>
              <a:ext uri="{FF2B5EF4-FFF2-40B4-BE49-F238E27FC236}">
                <a16:creationId xmlns:a16="http://schemas.microsoft.com/office/drawing/2014/main" id="{F20A2EE6-ADF7-4F35-9182-8B5E9A4423E7}"/>
              </a:ext>
            </a:extLst>
          </p:cNvPr>
          <p:cNvSpPr>
            <a:spLocks noGrp="1"/>
          </p:cNvSpPr>
          <p:nvPr>
            <p:ph sz="quarter" idx="13"/>
          </p:nvPr>
        </p:nvSpPr>
        <p:spPr/>
        <p:txBody>
          <a:bodyPr/>
          <a:lstStyle/>
          <a:p>
            <a:pPr marL="457200" lvl="1" indent="0">
              <a:buNone/>
            </a:pPr>
            <a:r>
              <a:rPr lang="en-US" sz="4800" dirty="0">
                <a:solidFill>
                  <a:schemeClr val="bg1"/>
                </a:solidFill>
              </a:rPr>
              <a:t>Discuss in your small groups: </a:t>
            </a:r>
          </a:p>
          <a:p>
            <a:pPr lvl="1"/>
            <a:r>
              <a:rPr lang="en-US" sz="4800" dirty="0">
                <a:solidFill>
                  <a:schemeClr val="bg1"/>
                </a:solidFill>
              </a:rPr>
              <a:t>What types of items are your students familiar with? </a:t>
            </a:r>
          </a:p>
          <a:p>
            <a:pPr lvl="1"/>
            <a:r>
              <a:rPr lang="en-US" sz="4800" dirty="0">
                <a:solidFill>
                  <a:schemeClr val="bg1"/>
                </a:solidFill>
              </a:rPr>
              <a:t>How do the various item types lend themselves to assessing the S E P? DCI? CCC?</a:t>
            </a:r>
          </a:p>
          <a:p>
            <a:pPr lvl="1"/>
            <a:r>
              <a:rPr lang="en-US" sz="4800" dirty="0">
                <a:solidFill>
                  <a:schemeClr val="bg1"/>
                </a:solidFill>
              </a:rPr>
              <a:t>What technologies are available for developing online versions of classroom assessment items? </a:t>
            </a:r>
          </a:p>
          <a:p>
            <a:pPr lvl="1"/>
            <a:r>
              <a:rPr lang="en-US" sz="4800" dirty="0">
                <a:solidFill>
                  <a:schemeClr val="bg1"/>
                </a:solidFill>
              </a:rPr>
              <a:t>Which item type(s) would be most appropriate for your item idea? </a:t>
            </a:r>
          </a:p>
          <a:p>
            <a:pPr lvl="1"/>
            <a:endParaRPr lang="en-US" dirty="0">
              <a:solidFill>
                <a:schemeClr val="bg1"/>
              </a:solidFill>
            </a:endParaRPr>
          </a:p>
        </p:txBody>
      </p:sp>
      <p:pic>
        <p:nvPicPr>
          <p:cNvPr id="4" name="Picture 3">
            <a:extLst>
              <a:ext uri="{FF2B5EF4-FFF2-40B4-BE49-F238E27FC236}">
                <a16:creationId xmlns:a16="http://schemas.microsoft.com/office/drawing/2014/main" id="{3CF63BEB-0936-1947-B3A8-47677B3B40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4081" y="3149590"/>
            <a:ext cx="22313900" cy="8661400"/>
          </a:xfrm>
          <a:prstGeom prst="rect">
            <a:avLst/>
          </a:prstGeom>
        </p:spPr>
      </p:pic>
    </p:spTree>
    <p:extLst>
      <p:ext uri="{BB962C8B-B14F-4D97-AF65-F5344CB8AC3E}">
        <p14:creationId xmlns:p14="http://schemas.microsoft.com/office/powerpoint/2010/main" val="2001082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CD62-9E79-4392-9018-9617AA932745}"/>
              </a:ext>
            </a:extLst>
          </p:cNvPr>
          <p:cNvSpPr>
            <a:spLocks noGrp="1"/>
          </p:cNvSpPr>
          <p:nvPr>
            <p:ph type="title"/>
          </p:nvPr>
        </p:nvSpPr>
        <p:spPr/>
        <p:txBody>
          <a:bodyPr/>
          <a:lstStyle/>
          <a:p>
            <a:r>
              <a:rPr lang="en-US" dirty="0"/>
              <a:t>Writing Time</a:t>
            </a:r>
          </a:p>
        </p:txBody>
      </p:sp>
      <p:sp>
        <p:nvSpPr>
          <p:cNvPr id="3" name="Content Placeholder 2">
            <a:extLst>
              <a:ext uri="{FF2B5EF4-FFF2-40B4-BE49-F238E27FC236}">
                <a16:creationId xmlns:a16="http://schemas.microsoft.com/office/drawing/2014/main" id="{7CA7C8E4-1946-40D9-A93D-EAC9C3EC4C3C}"/>
              </a:ext>
            </a:extLst>
          </p:cNvPr>
          <p:cNvSpPr>
            <a:spLocks noGrp="1"/>
          </p:cNvSpPr>
          <p:nvPr>
            <p:ph sz="quarter" idx="13"/>
          </p:nvPr>
        </p:nvSpPr>
        <p:spPr>
          <a:xfrm>
            <a:off x="8792847" y="6461781"/>
            <a:ext cx="13886777" cy="5484417"/>
          </a:xfrm>
        </p:spPr>
        <p:txBody>
          <a:bodyPr/>
          <a:lstStyle/>
          <a:p>
            <a:pPr marL="857250" indent="-857250">
              <a:buFont typeface="Arial" panose="020B0604020202020204" pitchFamily="34" charset="0"/>
              <a:buChar char="•"/>
            </a:pPr>
            <a:r>
              <a:rPr lang="en-US" sz="4400" dirty="0">
                <a:solidFill>
                  <a:schemeClr val="accent3"/>
                </a:solidFill>
              </a:rPr>
              <a:t>Using the PE and item specification for guidance, draft an item based on your context, data, and item type.  </a:t>
            </a:r>
          </a:p>
          <a:p>
            <a:pPr marL="857250" indent="-857250">
              <a:buFont typeface="Arial" panose="020B0604020202020204" pitchFamily="34" charset="0"/>
              <a:buChar char="•"/>
            </a:pPr>
            <a:r>
              <a:rPr lang="en-US" sz="4400" dirty="0">
                <a:solidFill>
                  <a:schemeClr val="accent3"/>
                </a:solidFill>
              </a:rPr>
              <a:t>Peer review to give and receive feedback</a:t>
            </a:r>
            <a:endParaRPr lang="en-US" dirty="0">
              <a:solidFill>
                <a:schemeClr val="accent3"/>
              </a:solidFill>
            </a:endParaRPr>
          </a:p>
          <a:p>
            <a:pPr marL="857250" indent="-857250">
              <a:buFont typeface="Arial" panose="020B0604020202020204" pitchFamily="34" charset="0"/>
              <a:buChar char="•"/>
            </a:pPr>
            <a:r>
              <a:rPr lang="en-US" sz="4400" dirty="0">
                <a:solidFill>
                  <a:schemeClr val="accent3"/>
                </a:solidFill>
              </a:rPr>
              <a:t>Revise </a:t>
            </a:r>
          </a:p>
          <a:p>
            <a:endParaRPr lang="en-US" dirty="0"/>
          </a:p>
        </p:txBody>
      </p:sp>
    </p:spTree>
    <p:extLst>
      <p:ext uri="{BB962C8B-B14F-4D97-AF65-F5344CB8AC3E}">
        <p14:creationId xmlns:p14="http://schemas.microsoft.com/office/powerpoint/2010/main" val="458741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p:txBody>
          <a:bodyPr>
            <a:normAutofit fontScale="90000"/>
          </a:bodyPr>
          <a:lstStyle/>
          <a:p>
            <a:r>
              <a:rPr lang="en-US" dirty="0">
                <a:solidFill>
                  <a:schemeClr val="accent1">
                    <a:lumMod val="75000"/>
                  </a:schemeClr>
                </a:solidFill>
              </a:rPr>
              <a:t>Item Writing Part B: </a:t>
            </a:r>
            <a:br>
              <a:rPr lang="en-US" dirty="0">
                <a:solidFill>
                  <a:schemeClr val="accent1">
                    <a:lumMod val="75000"/>
                  </a:schemeClr>
                </a:solidFill>
              </a:rPr>
            </a:br>
            <a:r>
              <a:rPr lang="en-US" dirty="0">
                <a:solidFill>
                  <a:schemeClr val="accent1">
                    <a:lumMod val="75000"/>
                  </a:schemeClr>
                </a:solidFill>
              </a:rPr>
              <a:t>Using a New S E P</a:t>
            </a:r>
            <a:br>
              <a:rPr lang="en-US" dirty="0">
                <a:solidFill>
                  <a:schemeClr val="accent1">
                    <a:lumMod val="75000"/>
                  </a:schemeClr>
                </a:solidFill>
              </a:rPr>
            </a:br>
            <a:r>
              <a:rPr lang="en-US" dirty="0">
                <a:solidFill>
                  <a:schemeClr val="accent1">
                    <a:lumMod val="75000"/>
                  </a:schemeClr>
                </a:solidFill>
              </a:rPr>
              <a:t>to Write Items Aligned to Instruction</a:t>
            </a:r>
          </a:p>
        </p:txBody>
      </p:sp>
      <p:pic>
        <p:nvPicPr>
          <p:cNvPr id="3" name="Picture 2">
            <a:extLst>
              <a:ext uri="{FF2B5EF4-FFF2-40B4-BE49-F238E27FC236}">
                <a16:creationId xmlns:a16="http://schemas.microsoft.com/office/drawing/2014/main" id="{574ECC07-7251-A146-921B-7C83A15FFB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1601" y="6374522"/>
            <a:ext cx="21945600" cy="4876800"/>
          </a:xfrm>
          <a:prstGeom prst="rect">
            <a:avLst/>
          </a:prstGeom>
        </p:spPr>
      </p:pic>
    </p:spTree>
    <p:extLst>
      <p:ext uri="{BB962C8B-B14F-4D97-AF65-F5344CB8AC3E}">
        <p14:creationId xmlns:p14="http://schemas.microsoft.com/office/powerpoint/2010/main" val="3286870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9A751-BAF9-4D24-939B-9FF7562C1B21}"/>
              </a:ext>
            </a:extLst>
          </p:cNvPr>
          <p:cNvSpPr>
            <a:spLocks noGrp="1"/>
          </p:cNvSpPr>
          <p:nvPr>
            <p:ph type="title"/>
          </p:nvPr>
        </p:nvSpPr>
        <p:spPr/>
        <p:txBody>
          <a:bodyPr/>
          <a:lstStyle/>
          <a:p>
            <a:r>
              <a:rPr lang="en-US" sz="6000" dirty="0">
                <a:solidFill>
                  <a:schemeClr val="bg1"/>
                </a:solidFill>
              </a:rPr>
              <a:t>S E P’s in the Classroom (1)</a:t>
            </a:r>
          </a:p>
        </p:txBody>
      </p:sp>
      <p:sp>
        <p:nvSpPr>
          <p:cNvPr id="2" name="Content Placeholder 1">
            <a:extLst>
              <a:ext uri="{FF2B5EF4-FFF2-40B4-BE49-F238E27FC236}">
                <a16:creationId xmlns:a16="http://schemas.microsoft.com/office/drawing/2014/main" id="{7B4970E5-82FB-4089-811E-CF1EC41F8E4C}"/>
              </a:ext>
            </a:extLst>
          </p:cNvPr>
          <p:cNvSpPr>
            <a:spLocks noGrp="1"/>
          </p:cNvSpPr>
          <p:nvPr>
            <p:ph sz="quarter" idx="13"/>
          </p:nvPr>
        </p:nvSpPr>
        <p:spPr/>
        <p:txBody>
          <a:bodyPr/>
          <a:lstStyle/>
          <a:p>
            <a:r>
              <a:rPr lang="en-US" dirty="0">
                <a:solidFill>
                  <a:schemeClr val="bg1"/>
                </a:solidFill>
              </a:rPr>
              <a:t>Each PE includes a single S E P. For example, the S E P for </a:t>
            </a:r>
            <a:br>
              <a:rPr lang="en-US" dirty="0">
                <a:solidFill>
                  <a:schemeClr val="bg1"/>
                </a:solidFill>
              </a:rPr>
            </a:br>
            <a:r>
              <a:rPr lang="en-US" dirty="0">
                <a:solidFill>
                  <a:schemeClr val="bg1"/>
                </a:solidFill>
              </a:rPr>
              <a:t>MS-PS1-2 is Analyzing and Interpreting Data. </a:t>
            </a:r>
          </a:p>
          <a:p>
            <a:pPr lvl="1"/>
            <a:r>
              <a:rPr lang="en-US" dirty="0">
                <a:solidFill>
                  <a:schemeClr val="bg1"/>
                </a:solidFill>
              </a:rPr>
              <a:t>MS-PS1-2: Analyze and interpret data on the properties of substances before and after the substances interact to determine if a chemical reaction has occurred. </a:t>
            </a:r>
          </a:p>
          <a:p>
            <a:r>
              <a:rPr lang="en-US" dirty="0">
                <a:solidFill>
                  <a:schemeClr val="bg1"/>
                </a:solidFill>
              </a:rPr>
              <a:t>Instruction aligned to this PE might start with a phenomenon: </a:t>
            </a:r>
          </a:p>
          <a:p>
            <a:pPr lvl="1"/>
            <a:r>
              <a:rPr lang="en-US" dirty="0">
                <a:solidFill>
                  <a:schemeClr val="bg1"/>
                </a:solidFill>
              </a:rPr>
              <a:t>A clear solution of limewater becomes white and cloudy when using a straw to blow air into it. </a:t>
            </a:r>
          </a:p>
          <a:p>
            <a:r>
              <a:rPr lang="en-US" dirty="0">
                <a:solidFill>
                  <a:schemeClr val="bg1"/>
                </a:solidFill>
              </a:rPr>
              <a:t>Instruction designed to help students achieve the goal described by the PE will likely include other S E P’s in addition to Analyzing and Interpreting. </a:t>
            </a:r>
          </a:p>
        </p:txBody>
      </p:sp>
      <p:pic>
        <p:nvPicPr>
          <p:cNvPr id="4" name="Picture 3">
            <a:extLst>
              <a:ext uri="{FF2B5EF4-FFF2-40B4-BE49-F238E27FC236}">
                <a16:creationId xmlns:a16="http://schemas.microsoft.com/office/drawing/2014/main" id="{CF5B65ED-3B17-7147-AA11-AE8621139B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575" y="993123"/>
            <a:ext cx="15354300" cy="1739900"/>
          </a:xfrm>
          <a:prstGeom prst="rect">
            <a:avLst/>
          </a:prstGeom>
        </p:spPr>
      </p:pic>
      <p:pic>
        <p:nvPicPr>
          <p:cNvPr id="5" name="Picture 4">
            <a:extLst>
              <a:ext uri="{FF2B5EF4-FFF2-40B4-BE49-F238E27FC236}">
                <a16:creationId xmlns:a16="http://schemas.microsoft.com/office/drawing/2014/main" id="{E4C623AB-1B26-5349-A9AD-EF4C58C398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8902" y="3173407"/>
            <a:ext cx="15506700" cy="8712200"/>
          </a:xfrm>
          <a:prstGeom prst="rect">
            <a:avLst/>
          </a:prstGeom>
        </p:spPr>
      </p:pic>
    </p:spTree>
    <p:extLst>
      <p:ext uri="{BB962C8B-B14F-4D97-AF65-F5344CB8AC3E}">
        <p14:creationId xmlns:p14="http://schemas.microsoft.com/office/powerpoint/2010/main" val="3185939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3D041-8A8E-4C12-903B-044592DB1FFD}"/>
              </a:ext>
            </a:extLst>
          </p:cNvPr>
          <p:cNvSpPr>
            <a:spLocks noGrp="1"/>
          </p:cNvSpPr>
          <p:nvPr>
            <p:ph type="title"/>
          </p:nvPr>
        </p:nvSpPr>
        <p:spPr/>
        <p:txBody>
          <a:bodyPr/>
          <a:lstStyle/>
          <a:p>
            <a:r>
              <a:rPr lang="en-US" sz="6000" dirty="0">
                <a:solidFill>
                  <a:schemeClr val="bg1"/>
                </a:solidFill>
              </a:rPr>
              <a:t>S E P’s in the Classroom (2)</a:t>
            </a:r>
          </a:p>
        </p:txBody>
      </p:sp>
      <p:sp>
        <p:nvSpPr>
          <p:cNvPr id="2" name="Content Placeholder 1">
            <a:extLst>
              <a:ext uri="{FF2B5EF4-FFF2-40B4-BE49-F238E27FC236}">
                <a16:creationId xmlns:a16="http://schemas.microsoft.com/office/drawing/2014/main" id="{BC03841F-166D-40E5-8FB4-89C546082FC3}"/>
              </a:ext>
            </a:extLst>
          </p:cNvPr>
          <p:cNvSpPr>
            <a:spLocks noGrp="1"/>
          </p:cNvSpPr>
          <p:nvPr>
            <p:ph sz="quarter" idx="13"/>
          </p:nvPr>
        </p:nvSpPr>
        <p:spPr/>
        <p:txBody>
          <a:bodyPr/>
          <a:lstStyle/>
          <a:p>
            <a:r>
              <a:rPr lang="en-US" sz="4400" dirty="0">
                <a:solidFill>
                  <a:schemeClr val="bg1"/>
                </a:solidFill>
              </a:rPr>
              <a:t>Consider ways that these S E P’s might be incorporated into instruction during the unit.</a:t>
            </a:r>
          </a:p>
          <a:p>
            <a:pPr lvl="1"/>
            <a:r>
              <a:rPr lang="en-US" sz="4000" b="1" dirty="0">
                <a:solidFill>
                  <a:schemeClr val="bg1"/>
                </a:solidFill>
              </a:rPr>
              <a:t>Asking Questions and Defining Problems </a:t>
            </a:r>
          </a:p>
          <a:p>
            <a:pPr lvl="1"/>
            <a:r>
              <a:rPr lang="en-US" sz="4000" b="1" dirty="0">
                <a:solidFill>
                  <a:schemeClr val="bg1"/>
                </a:solidFill>
              </a:rPr>
              <a:t>Developing and Using Models</a:t>
            </a:r>
          </a:p>
          <a:p>
            <a:pPr lvl="1"/>
            <a:r>
              <a:rPr lang="en-US" sz="4000" b="1" dirty="0">
                <a:solidFill>
                  <a:schemeClr val="bg1"/>
                </a:solidFill>
              </a:rPr>
              <a:t>Planning and Carrying Out Investigations </a:t>
            </a:r>
            <a:endParaRPr lang="en-US" sz="4400" b="1"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7448A342-2582-474F-AF78-4CEFE320AB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575" y="992710"/>
            <a:ext cx="15354300" cy="1739900"/>
          </a:xfrm>
          <a:prstGeom prst="rect">
            <a:avLst/>
          </a:prstGeom>
        </p:spPr>
      </p:pic>
      <p:pic>
        <p:nvPicPr>
          <p:cNvPr id="5" name="Picture 4">
            <a:extLst>
              <a:ext uri="{FF2B5EF4-FFF2-40B4-BE49-F238E27FC236}">
                <a16:creationId xmlns:a16="http://schemas.microsoft.com/office/drawing/2014/main" id="{55A49EF3-ED75-7443-9E09-1432608A66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3175" y="3162290"/>
            <a:ext cx="15252700" cy="8648700"/>
          </a:xfrm>
          <a:prstGeom prst="rect">
            <a:avLst/>
          </a:prstGeom>
        </p:spPr>
      </p:pic>
    </p:spTree>
    <p:extLst>
      <p:ext uri="{BB962C8B-B14F-4D97-AF65-F5344CB8AC3E}">
        <p14:creationId xmlns:p14="http://schemas.microsoft.com/office/powerpoint/2010/main" val="4056762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707F5-C79A-4302-99E8-6B50208F43CC}"/>
              </a:ext>
            </a:extLst>
          </p:cNvPr>
          <p:cNvSpPr>
            <a:spLocks noGrp="1"/>
          </p:cNvSpPr>
          <p:nvPr>
            <p:ph type="title"/>
          </p:nvPr>
        </p:nvSpPr>
        <p:spPr/>
        <p:txBody>
          <a:bodyPr/>
          <a:lstStyle/>
          <a:p>
            <a:r>
              <a:rPr lang="en-US" sz="6600" dirty="0">
                <a:solidFill>
                  <a:schemeClr val="bg1"/>
                </a:solidFill>
              </a:rPr>
              <a:t>S E P’s in the Classroom (3)</a:t>
            </a:r>
            <a:endParaRPr lang="en-US" sz="6000" dirty="0">
              <a:solidFill>
                <a:schemeClr val="bg1"/>
              </a:solidFill>
            </a:endParaRPr>
          </a:p>
        </p:txBody>
      </p:sp>
      <p:sp>
        <p:nvSpPr>
          <p:cNvPr id="2" name="Content Placeholder 1">
            <a:extLst>
              <a:ext uri="{FF2B5EF4-FFF2-40B4-BE49-F238E27FC236}">
                <a16:creationId xmlns:a16="http://schemas.microsoft.com/office/drawing/2014/main" id="{F7E2924E-6A76-4683-8AA0-9FA0D17C363A}"/>
              </a:ext>
            </a:extLst>
          </p:cNvPr>
          <p:cNvSpPr>
            <a:spLocks noGrp="1"/>
          </p:cNvSpPr>
          <p:nvPr>
            <p:ph sz="quarter" idx="13"/>
          </p:nvPr>
        </p:nvSpPr>
        <p:spPr/>
        <p:txBody>
          <a:bodyPr/>
          <a:lstStyle/>
          <a:p>
            <a:pPr marL="571500" indent="-571500">
              <a:buFont typeface="Arial" panose="020B0604020202020204" pitchFamily="34" charset="0"/>
              <a:buChar char="•"/>
            </a:pPr>
            <a:r>
              <a:rPr lang="en-US" sz="4000" dirty="0">
                <a:solidFill>
                  <a:schemeClr val="bg1"/>
                </a:solidFill>
              </a:rPr>
              <a:t>Classroom instruction provides opportunities for students to use many S E P’s in the process of making sense of a phenomenon. </a:t>
            </a:r>
          </a:p>
          <a:p>
            <a:pPr marL="571500" indent="-571500">
              <a:buFont typeface="Arial" panose="020B0604020202020204" pitchFamily="34" charset="0"/>
              <a:buChar char="•"/>
            </a:pPr>
            <a:r>
              <a:rPr lang="en-US" sz="4000" dirty="0">
                <a:solidFill>
                  <a:schemeClr val="bg1"/>
                </a:solidFill>
              </a:rPr>
              <a:t>Although an item specification is written to the S E P, D C I, and CCC for a specific PE, the details and clarifications can be used to develop other combinations of S E P’s, DCI’s, and CCC’s.</a:t>
            </a:r>
          </a:p>
        </p:txBody>
      </p:sp>
      <p:pic>
        <p:nvPicPr>
          <p:cNvPr id="4" name="Picture 3">
            <a:extLst>
              <a:ext uri="{FF2B5EF4-FFF2-40B4-BE49-F238E27FC236}">
                <a16:creationId xmlns:a16="http://schemas.microsoft.com/office/drawing/2014/main" id="{37088A2E-08C7-A94C-AAA6-87209B0A99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9229" y="2767958"/>
            <a:ext cx="12255500" cy="2032000"/>
          </a:xfrm>
          <a:prstGeom prst="rect">
            <a:avLst/>
          </a:prstGeom>
        </p:spPr>
      </p:pic>
      <p:pic>
        <p:nvPicPr>
          <p:cNvPr id="5" name="Picture 4">
            <a:extLst>
              <a:ext uri="{FF2B5EF4-FFF2-40B4-BE49-F238E27FC236}">
                <a16:creationId xmlns:a16="http://schemas.microsoft.com/office/drawing/2014/main" id="{7A30470D-508A-E24C-BB4F-DAFE147D17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9619" y="4814612"/>
            <a:ext cx="12382500" cy="6451600"/>
          </a:xfrm>
          <a:prstGeom prst="rect">
            <a:avLst/>
          </a:prstGeom>
        </p:spPr>
      </p:pic>
    </p:spTree>
    <p:extLst>
      <p:ext uri="{BB962C8B-B14F-4D97-AF65-F5344CB8AC3E}">
        <p14:creationId xmlns:p14="http://schemas.microsoft.com/office/powerpoint/2010/main" val="31028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60"/>
            <a:ext cx="7477542" cy="4697463"/>
          </a:xfrm>
        </p:spPr>
        <p:txBody>
          <a:bodyPr/>
          <a:lstStyle/>
          <a:p>
            <a:r>
              <a:rPr lang="en-US" dirty="0"/>
              <a:t>WCAS Educator Resources </a:t>
            </a:r>
            <a:br>
              <a:rPr lang="en-US" dirty="0"/>
            </a:b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https://k12.wa.us/student-success/testing/state-testing-overview/washington-comprehensive-assessment-science/wcas-educator-resources</a:t>
            </a:r>
            <a:endParaRPr lang="en-US" dirty="0"/>
          </a:p>
        </p:txBody>
      </p:sp>
      <p:pic>
        <p:nvPicPr>
          <p:cNvPr id="6" name="Content Placeholder 5" descr="This is a screenshot of the WCAS Educator Resources web page. The web page has three sections. The section on the left is a list of links to web pages associated with state testing. The section in the middle describes each educator resource and provides links to related web pages and documents. The section on the right includes contact information for the science assessment team. A red arrow pointing at “Test Design and Item Specifications” has been added to the screenshot.">
            <a:extLst>
              <a:ext uri="{FF2B5EF4-FFF2-40B4-BE49-F238E27FC236}">
                <a16:creationId xmlns:a16="http://schemas.microsoft.com/office/drawing/2014/main" id="{809899CB-22D4-42CB-8938-F72BA69E9264}"/>
              </a:ext>
            </a:extLst>
          </p:cNvPr>
          <p:cNvPicPr>
            <a:picLocks noGrp="1" noChangeAspect="1"/>
          </p:cNvPicPr>
          <p:nvPr>
            <p:ph sz="quarter" idx="13"/>
          </p:nvPr>
        </p:nvPicPr>
        <p:blipFill>
          <a:blip r:embed="rId4"/>
          <a:stretch>
            <a:fillRect/>
          </a:stretch>
        </p:blipFill>
        <p:spPr>
          <a:xfrm>
            <a:off x="10045803" y="804709"/>
            <a:ext cx="11116025" cy="12539816"/>
          </a:xfrm>
        </p:spPr>
      </p:pic>
      <p:sp>
        <p:nvSpPr>
          <p:cNvPr id="8" name="Right Arrow 2" descr="arrow pointing to the PE statement">
            <a:extLst>
              <a:ext uri="{FF2B5EF4-FFF2-40B4-BE49-F238E27FC236}">
                <a16:creationId xmlns:a16="http://schemas.microsoft.com/office/drawing/2014/main" id="{BEF9A3F6-E072-42C3-8CAC-70756D0AAAB1}"/>
              </a:ext>
            </a:extLst>
          </p:cNvPr>
          <p:cNvSpPr/>
          <p:nvPr/>
        </p:nvSpPr>
        <p:spPr>
          <a:xfrm>
            <a:off x="12193587" y="9807955"/>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749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E27B4-EEEF-419C-9ACA-2D91A9B304B7}"/>
              </a:ext>
            </a:extLst>
          </p:cNvPr>
          <p:cNvSpPr>
            <a:spLocks noGrp="1"/>
          </p:cNvSpPr>
          <p:nvPr>
            <p:ph type="title"/>
          </p:nvPr>
        </p:nvSpPr>
        <p:spPr/>
        <p:txBody>
          <a:bodyPr/>
          <a:lstStyle/>
          <a:p>
            <a:r>
              <a:rPr lang="en-US" sz="6000" dirty="0">
                <a:solidFill>
                  <a:schemeClr val="bg1"/>
                </a:solidFill>
              </a:rPr>
              <a:t>A Closer Look at the S E P’s in the Item Specifications</a:t>
            </a:r>
          </a:p>
        </p:txBody>
      </p:sp>
      <p:sp>
        <p:nvSpPr>
          <p:cNvPr id="2" name="Content Placeholder 1">
            <a:extLst>
              <a:ext uri="{FF2B5EF4-FFF2-40B4-BE49-F238E27FC236}">
                <a16:creationId xmlns:a16="http://schemas.microsoft.com/office/drawing/2014/main" id="{F20A2EE6-ADF7-4F35-9182-8B5E9A4423E7}"/>
              </a:ext>
            </a:extLst>
          </p:cNvPr>
          <p:cNvSpPr>
            <a:spLocks noGrp="1"/>
          </p:cNvSpPr>
          <p:nvPr>
            <p:ph sz="quarter" idx="13"/>
          </p:nvPr>
        </p:nvSpPr>
        <p:spPr>
          <a:xfrm>
            <a:off x="1019196" y="3673799"/>
            <a:ext cx="22315477" cy="7774491"/>
          </a:xfrm>
        </p:spPr>
        <p:txBody>
          <a:bodyPr/>
          <a:lstStyle/>
          <a:p>
            <a:pPr marL="571500" indent="-571500">
              <a:buFont typeface="Arial" panose="020B0604020202020204" pitchFamily="34" charset="0"/>
              <a:buChar char="•"/>
            </a:pPr>
            <a:r>
              <a:rPr lang="en-US" sz="4800" dirty="0">
                <a:solidFill>
                  <a:schemeClr val="bg1"/>
                </a:solidFill>
              </a:rPr>
              <a:t>Consider the Details and Clarifications for the example PE, MS-PS1-2: </a:t>
            </a:r>
          </a:p>
          <a:p>
            <a:pPr marL="1485900" lvl="1" indent="-571500">
              <a:buFont typeface="Arial" panose="020B0604020202020204" pitchFamily="34" charset="0"/>
              <a:buChar char="•"/>
            </a:pPr>
            <a:r>
              <a:rPr lang="en-US" sz="4000" b="1" dirty="0">
                <a:solidFill>
                  <a:schemeClr val="bg1"/>
                </a:solidFill>
              </a:rPr>
              <a:t>MS-PS1-2</a:t>
            </a:r>
            <a:r>
              <a:rPr lang="en-US" sz="4000" dirty="0">
                <a:solidFill>
                  <a:schemeClr val="bg1"/>
                </a:solidFill>
              </a:rPr>
              <a:t>: Analyze and interpret data on the properties of substances before and after the substances interact to determine if a chemical reaction has occurred</a:t>
            </a:r>
            <a:r>
              <a:rPr lang="en-US" sz="4800" dirty="0">
                <a:solidFill>
                  <a:schemeClr val="bg1"/>
                </a:solidFill>
              </a:rPr>
              <a:t>. </a:t>
            </a:r>
          </a:p>
          <a:p>
            <a:pPr marL="571500" indent="-571500">
              <a:buFont typeface="Arial" panose="020B0604020202020204" pitchFamily="34" charset="0"/>
              <a:buChar char="•"/>
            </a:pPr>
            <a:r>
              <a:rPr lang="en-US" sz="4800" dirty="0">
                <a:solidFill>
                  <a:schemeClr val="bg1"/>
                </a:solidFill>
              </a:rPr>
              <a:t>The first bullet in the Details and Clarifications reflects the language used in the PE to describe the S E P. </a:t>
            </a:r>
          </a:p>
          <a:p>
            <a:pPr marL="1485900" lvl="1" indent="-571500">
              <a:buFont typeface="Arial" panose="020B0604020202020204" pitchFamily="34" charset="0"/>
              <a:buChar char="•"/>
            </a:pPr>
            <a:r>
              <a:rPr lang="en-US" sz="4600" b="1" dirty="0">
                <a:solidFill>
                  <a:schemeClr val="bg1"/>
                </a:solidFill>
              </a:rPr>
              <a:t>Analyze</a:t>
            </a:r>
            <a:r>
              <a:rPr lang="en-US" sz="4600" dirty="0">
                <a:solidFill>
                  <a:schemeClr val="bg1"/>
                </a:solidFill>
              </a:rPr>
              <a:t> and/or </a:t>
            </a:r>
            <a:r>
              <a:rPr lang="en-US" sz="4600" b="1" dirty="0">
                <a:solidFill>
                  <a:schemeClr val="bg1"/>
                </a:solidFill>
              </a:rPr>
              <a:t>interpret data </a:t>
            </a:r>
            <a:r>
              <a:rPr lang="en-US" sz="4600" dirty="0">
                <a:solidFill>
                  <a:schemeClr val="bg1"/>
                </a:solidFill>
              </a:rPr>
              <a:t>is expanded to include . . .  </a:t>
            </a:r>
          </a:p>
          <a:p>
            <a:pPr marL="571500" indent="-571500">
              <a:buFont typeface="Arial" panose="020B0604020202020204" pitchFamily="34" charset="0"/>
              <a:buChar char="•"/>
            </a:pPr>
            <a:r>
              <a:rPr lang="en-US" sz="4800" dirty="0">
                <a:solidFill>
                  <a:schemeClr val="bg1"/>
                </a:solidFill>
              </a:rPr>
              <a:t>Within a grade band, the sub-bullets for a given S E P are always the same. </a:t>
            </a:r>
          </a:p>
        </p:txBody>
      </p:sp>
      <p:pic>
        <p:nvPicPr>
          <p:cNvPr id="6" name="Picture 5">
            <a:extLst>
              <a:ext uri="{FF2B5EF4-FFF2-40B4-BE49-F238E27FC236}">
                <a16:creationId xmlns:a16="http://schemas.microsoft.com/office/drawing/2014/main" id="{488ABFE2-D3BA-BE40-AD94-BA9298C7A2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2473" y="992710"/>
            <a:ext cx="22682200" cy="1739900"/>
          </a:xfrm>
          <a:prstGeom prst="rect">
            <a:avLst/>
          </a:prstGeom>
        </p:spPr>
      </p:pic>
      <p:pic>
        <p:nvPicPr>
          <p:cNvPr id="7" name="Picture 6">
            <a:extLst>
              <a:ext uri="{FF2B5EF4-FFF2-40B4-BE49-F238E27FC236}">
                <a16:creationId xmlns:a16="http://schemas.microsoft.com/office/drawing/2014/main" id="{63B4D539-AA0D-8C4A-A562-A8C22D5FA4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6934" y="3586990"/>
            <a:ext cx="22860000" cy="7861300"/>
          </a:xfrm>
          <a:prstGeom prst="rect">
            <a:avLst/>
          </a:prstGeom>
        </p:spPr>
      </p:pic>
    </p:spTree>
    <p:extLst>
      <p:ext uri="{BB962C8B-B14F-4D97-AF65-F5344CB8AC3E}">
        <p14:creationId xmlns:p14="http://schemas.microsoft.com/office/powerpoint/2010/main" val="394766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85C3D-0441-42C3-80A9-09E17915F3DC}"/>
              </a:ext>
            </a:extLst>
          </p:cNvPr>
          <p:cNvSpPr>
            <a:spLocks noGrp="1"/>
          </p:cNvSpPr>
          <p:nvPr>
            <p:ph type="title"/>
          </p:nvPr>
        </p:nvSpPr>
        <p:spPr>
          <a:xfrm>
            <a:off x="1052504" y="2767956"/>
            <a:ext cx="12370888" cy="1577321"/>
          </a:xfrm>
        </p:spPr>
        <p:txBody>
          <a:bodyPr/>
          <a:lstStyle/>
          <a:p>
            <a:r>
              <a:rPr lang="en-US" sz="5400" dirty="0"/>
              <a:t>Writing Time</a:t>
            </a:r>
          </a:p>
        </p:txBody>
      </p:sp>
      <p:sp>
        <p:nvSpPr>
          <p:cNvPr id="2" name="Content Placeholder 1">
            <a:extLst>
              <a:ext uri="{FF2B5EF4-FFF2-40B4-BE49-F238E27FC236}">
                <a16:creationId xmlns:a16="http://schemas.microsoft.com/office/drawing/2014/main" id="{249DF469-F4F5-4C07-B623-1906F9D2BE7D}"/>
              </a:ext>
            </a:extLst>
          </p:cNvPr>
          <p:cNvSpPr>
            <a:spLocks noGrp="1"/>
          </p:cNvSpPr>
          <p:nvPr>
            <p:ph sz="quarter" idx="13"/>
          </p:nvPr>
        </p:nvSpPr>
        <p:spPr/>
        <p:txBody>
          <a:bodyPr/>
          <a:lstStyle/>
          <a:p>
            <a:pPr marL="571500" indent="-571500">
              <a:buFont typeface="Arial" panose="020B0604020202020204" pitchFamily="34" charset="0"/>
              <a:buChar char="•"/>
            </a:pPr>
            <a:r>
              <a:rPr lang="en-US" sz="4800" dirty="0">
                <a:solidFill>
                  <a:schemeClr val="bg1"/>
                </a:solidFill>
              </a:rPr>
              <a:t>Select a new S E P for the PE and item specification you used in Item Writing Part A. </a:t>
            </a:r>
          </a:p>
          <a:p>
            <a:pPr marL="571500" indent="-571500">
              <a:buFont typeface="Arial" panose="020B0604020202020204" pitchFamily="34" charset="0"/>
              <a:buChar char="•"/>
            </a:pPr>
            <a:r>
              <a:rPr lang="en-US" sz="4800" dirty="0">
                <a:solidFill>
                  <a:schemeClr val="bg1"/>
                </a:solidFill>
              </a:rPr>
              <a:t>Use the S E P bullet and sub-bullets to draft a new item aligned to the different S E P. </a:t>
            </a:r>
          </a:p>
          <a:p>
            <a:endParaRPr lang="en-US" dirty="0">
              <a:solidFill>
                <a:schemeClr val="bg1"/>
              </a:solidFill>
            </a:endParaRPr>
          </a:p>
        </p:txBody>
      </p:sp>
      <p:pic>
        <p:nvPicPr>
          <p:cNvPr id="4" name="Picture 3">
            <a:extLst>
              <a:ext uri="{FF2B5EF4-FFF2-40B4-BE49-F238E27FC236}">
                <a16:creationId xmlns:a16="http://schemas.microsoft.com/office/drawing/2014/main" id="{25D41026-51AF-F54F-8084-0C12D63326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9160" y="4724803"/>
            <a:ext cx="12446000" cy="6477000"/>
          </a:xfrm>
          <a:prstGeom prst="rect">
            <a:avLst/>
          </a:prstGeom>
        </p:spPr>
      </p:pic>
    </p:spTree>
    <p:extLst>
      <p:ext uri="{BB962C8B-B14F-4D97-AF65-F5344CB8AC3E}">
        <p14:creationId xmlns:p14="http://schemas.microsoft.com/office/powerpoint/2010/main" val="1457111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p:txBody>
          <a:bodyPr>
            <a:normAutofit/>
          </a:bodyPr>
          <a:lstStyle/>
          <a:p>
            <a:pPr algn="ctr"/>
            <a:r>
              <a:rPr lang="en-US" dirty="0"/>
              <a:t>Closing Thoughts and Reflections</a:t>
            </a:r>
          </a:p>
        </p:txBody>
      </p:sp>
    </p:spTree>
    <p:extLst>
      <p:ext uri="{BB962C8B-B14F-4D97-AF65-F5344CB8AC3E}">
        <p14:creationId xmlns:p14="http://schemas.microsoft.com/office/powerpoint/2010/main" val="3024341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E0F5FC-AB36-47A1-A4AA-A9A17DAE0D8C}"/>
              </a:ext>
            </a:extLst>
          </p:cNvPr>
          <p:cNvSpPr>
            <a:spLocks noGrp="1"/>
          </p:cNvSpPr>
          <p:nvPr>
            <p:ph type="title"/>
          </p:nvPr>
        </p:nvSpPr>
        <p:spPr/>
        <p:txBody>
          <a:bodyPr/>
          <a:lstStyle/>
          <a:p>
            <a:r>
              <a:rPr lang="en-US" sz="7200" dirty="0"/>
              <a:t>Reflections</a:t>
            </a:r>
          </a:p>
        </p:txBody>
      </p:sp>
      <p:sp>
        <p:nvSpPr>
          <p:cNvPr id="2" name="Content Placeholder 1">
            <a:extLst>
              <a:ext uri="{FF2B5EF4-FFF2-40B4-BE49-F238E27FC236}">
                <a16:creationId xmlns:a16="http://schemas.microsoft.com/office/drawing/2014/main" id="{D3A28B01-91AC-4BB3-BF29-E633D307A3E0}"/>
              </a:ext>
            </a:extLst>
          </p:cNvPr>
          <p:cNvSpPr>
            <a:spLocks noGrp="1"/>
          </p:cNvSpPr>
          <p:nvPr>
            <p:ph sz="quarter" idx="13"/>
          </p:nvPr>
        </p:nvSpPr>
        <p:spPr>
          <a:xfrm>
            <a:off x="1052506" y="4860695"/>
            <a:ext cx="11832223" cy="7081925"/>
          </a:xfrm>
        </p:spPr>
        <p:txBody>
          <a:bodyPr/>
          <a:lstStyle/>
          <a:p>
            <a:pPr marL="457200" indent="-457200">
              <a:spcBef>
                <a:spcPts val="1800"/>
              </a:spcBef>
              <a:buFont typeface="Arial" panose="020B0604020202020204" pitchFamily="34" charset="0"/>
              <a:buChar char="•"/>
            </a:pPr>
            <a:r>
              <a:rPr lang="en-US" sz="4800" b="0" dirty="0"/>
              <a:t>What did you learn that you will use in your classroom?</a:t>
            </a:r>
          </a:p>
          <a:p>
            <a:pPr marL="457200" indent="-457200">
              <a:spcBef>
                <a:spcPts val="1800"/>
              </a:spcBef>
              <a:buFont typeface="Arial" panose="020B0604020202020204" pitchFamily="34" charset="0"/>
              <a:buChar char="•"/>
            </a:pPr>
            <a:r>
              <a:rPr lang="en-US" sz="4800" b="0" dirty="0"/>
              <a:t>What do you want to think more about?</a:t>
            </a:r>
          </a:p>
          <a:p>
            <a:pPr marL="457200" indent="-457200">
              <a:spcBef>
                <a:spcPts val="1800"/>
              </a:spcBef>
              <a:buFont typeface="Arial" panose="020B0604020202020204" pitchFamily="34" charset="0"/>
              <a:buChar char="•"/>
            </a:pPr>
            <a:r>
              <a:rPr lang="en-US" sz="4800" b="0" dirty="0"/>
              <a:t>What questions do you still have?</a:t>
            </a:r>
          </a:p>
          <a:p>
            <a:pPr marL="457200" indent="-457200">
              <a:spcBef>
                <a:spcPts val="1800"/>
              </a:spcBef>
              <a:buFont typeface="Arial" panose="020B0604020202020204" pitchFamily="34" charset="0"/>
              <a:buChar char="•"/>
            </a:pPr>
            <a:r>
              <a:rPr lang="en-US" sz="4800" b="0" dirty="0"/>
              <a:t>What do you need to move forward?</a:t>
            </a:r>
          </a:p>
          <a:p>
            <a:pPr marL="457200" indent="-457200">
              <a:spcBef>
                <a:spcPts val="1800"/>
              </a:spcBef>
              <a:buFont typeface="Arial" panose="020B0604020202020204" pitchFamily="34" charset="0"/>
              <a:buChar char="•"/>
            </a:pPr>
            <a:r>
              <a:rPr lang="en-US" sz="4800" b="0" dirty="0"/>
              <a:t>How can you leverage partnerships to continue this work? </a:t>
            </a:r>
          </a:p>
          <a:p>
            <a:endParaRPr lang="en-US" dirty="0"/>
          </a:p>
        </p:txBody>
      </p:sp>
    </p:spTree>
    <p:extLst>
      <p:ext uri="{BB962C8B-B14F-4D97-AF65-F5344CB8AC3E}">
        <p14:creationId xmlns:p14="http://schemas.microsoft.com/office/powerpoint/2010/main" val="856641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956D-2BA3-4134-AEB0-C96DA60B5600}"/>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C3F0D1CF-B681-47BB-8A28-6AD68D835563}"/>
              </a:ext>
            </a:extLst>
          </p:cNvPr>
          <p:cNvSpPr>
            <a:spLocks noGrp="1"/>
          </p:cNvSpPr>
          <p:nvPr>
            <p:ph type="subTitle" idx="1"/>
          </p:nvPr>
        </p:nvSpPr>
        <p:spPr/>
        <p:txBody>
          <a:bodyPr/>
          <a:lstStyle/>
          <a:p>
            <a:r>
              <a:rPr lang="en-US" dirty="0"/>
              <a:t>For more information, please email the OSPI Science Team: </a:t>
            </a:r>
            <a:r>
              <a:rPr lang="en-US" dirty="0">
                <a:hlinkClick r:id="rId3"/>
              </a:rPr>
              <a:t>science@k12.wa.us</a:t>
            </a:r>
            <a:endParaRPr lang="en-US" dirty="0"/>
          </a:p>
          <a:p>
            <a:endParaRPr lang="en-US" dirty="0"/>
          </a:p>
        </p:txBody>
      </p:sp>
      <p:sp>
        <p:nvSpPr>
          <p:cNvPr id="4" name="Text Placeholder 3">
            <a:extLst>
              <a:ext uri="{FF2B5EF4-FFF2-40B4-BE49-F238E27FC236}">
                <a16:creationId xmlns:a16="http://schemas.microsoft.com/office/drawing/2014/main" id="{44311B5E-C5EB-470C-A324-E25CE48AF14A}"/>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DE07E291-1C8C-4230-9A1B-2080DF6206B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73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60"/>
            <a:ext cx="7477542" cy="4697463"/>
          </a:xfrm>
        </p:spPr>
        <p:txBody>
          <a:bodyPr/>
          <a:lstStyle/>
          <a:p>
            <a:r>
              <a:rPr lang="en-US" dirty="0"/>
              <a:t>WCAS Educator Resources </a:t>
            </a:r>
            <a:br>
              <a:rPr lang="en-US" dirty="0"/>
            </a:b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https://k12.wa.us/student-success/testing/state-testing-overview/</a:t>
            </a:r>
            <a:r>
              <a:rPr lang="en-US" sz="4400" b="0" dirty="0" err="1">
                <a:hlinkClick r:id="rId3">
                  <a:extLst>
                    <a:ext uri="{A12FA001-AC4F-418D-AE19-62706E023703}">
                      <ahyp:hlinkClr xmlns:ahyp="http://schemas.microsoft.com/office/drawing/2018/hyperlinkcolor" val="tx"/>
                    </a:ext>
                  </a:extLst>
                </a:hlinkClick>
              </a:rPr>
              <a:t>washington</a:t>
            </a:r>
            <a:r>
              <a:rPr lang="en-US" sz="4400" b="0" dirty="0">
                <a:hlinkClick r:id="rId3">
                  <a:extLst>
                    <a:ext uri="{A12FA001-AC4F-418D-AE19-62706E023703}">
                      <ahyp:hlinkClr xmlns:ahyp="http://schemas.microsoft.com/office/drawing/2018/hyperlinkcolor" val="tx"/>
                    </a:ext>
                  </a:extLst>
                </a:hlinkClick>
              </a:rPr>
              <a:t>-comprehensive-assessment-science/</a:t>
            </a:r>
            <a:r>
              <a:rPr lang="en-US" sz="4400" b="0" dirty="0" err="1">
                <a:hlinkClick r:id="rId3">
                  <a:extLst>
                    <a:ext uri="{A12FA001-AC4F-418D-AE19-62706E023703}">
                      <ahyp:hlinkClr xmlns:ahyp="http://schemas.microsoft.com/office/drawing/2018/hyperlinkcolor" val="tx"/>
                    </a:ext>
                  </a:extLst>
                </a:hlinkClick>
              </a:rPr>
              <a:t>wcas</a:t>
            </a:r>
            <a:r>
              <a:rPr lang="en-US" sz="4400" b="0" dirty="0">
                <a:hlinkClick r:id="rId3">
                  <a:extLst>
                    <a:ext uri="{A12FA001-AC4F-418D-AE19-62706E023703}">
                      <ahyp:hlinkClr xmlns:ahyp="http://schemas.microsoft.com/office/drawing/2018/hyperlinkcolor" val="tx"/>
                    </a:ext>
                  </a:extLst>
                </a:hlinkClick>
              </a:rPr>
              <a:t>-educator-resources</a:t>
            </a:r>
            <a:endParaRPr lang="en-US" dirty="0"/>
          </a:p>
        </p:txBody>
      </p:sp>
      <p:pic>
        <p:nvPicPr>
          <p:cNvPr id="6" name="Content Placeholder 5" descr="This is a screenshot of the WCAS Educator Resources web page. A red arrow pointing at “Training Tests” has been added to the screenshot.">
            <a:extLst>
              <a:ext uri="{FF2B5EF4-FFF2-40B4-BE49-F238E27FC236}">
                <a16:creationId xmlns:a16="http://schemas.microsoft.com/office/drawing/2014/main" id="{809899CB-22D4-42CB-8938-F72BA69E9264}"/>
              </a:ext>
            </a:extLst>
          </p:cNvPr>
          <p:cNvPicPr>
            <a:picLocks noGrp="1" noChangeAspect="1"/>
          </p:cNvPicPr>
          <p:nvPr>
            <p:ph sz="quarter" idx="13"/>
          </p:nvPr>
        </p:nvPicPr>
        <p:blipFill>
          <a:blip r:embed="rId4"/>
          <a:stretch>
            <a:fillRect/>
          </a:stretch>
        </p:blipFill>
        <p:spPr>
          <a:xfrm>
            <a:off x="10045803" y="816955"/>
            <a:ext cx="11116025" cy="12539816"/>
          </a:xfrm>
        </p:spPr>
      </p:pic>
      <p:sp>
        <p:nvSpPr>
          <p:cNvPr id="5" name="Right Arrow 2" descr="arrow pointing to the PE statement">
            <a:extLst>
              <a:ext uri="{FF2B5EF4-FFF2-40B4-BE49-F238E27FC236}">
                <a16:creationId xmlns:a16="http://schemas.microsoft.com/office/drawing/2014/main" id="{A875A7DE-C89A-4337-94B8-04989B51DA67}"/>
              </a:ext>
            </a:extLst>
          </p:cNvPr>
          <p:cNvSpPr/>
          <p:nvPr/>
        </p:nvSpPr>
        <p:spPr>
          <a:xfrm>
            <a:off x="12226244" y="3507253"/>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61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59"/>
            <a:ext cx="7477542" cy="11081665"/>
          </a:xfrm>
        </p:spPr>
        <p:txBody>
          <a:bodyPr/>
          <a:lstStyle/>
          <a:p>
            <a:r>
              <a:rPr lang="en-US" dirty="0"/>
              <a:t>WCAS Educator Resources </a:t>
            </a:r>
            <a:br>
              <a:rPr lang="en-US" dirty="0"/>
            </a:b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https://k12.wa.us/student-success/testing/state-testing-overview/washington-comprehensive-assessment-science/wcas-educator-resources</a:t>
            </a:r>
            <a:endParaRPr lang="en-US" dirty="0"/>
          </a:p>
        </p:txBody>
      </p:sp>
      <p:pic>
        <p:nvPicPr>
          <p:cNvPr id="6" name="Content Placeholder 5" descr="This is a screenshot of the WCAS Educator Resources web page. A red arrow pointing at “Training Test Lesson Plans” has been added to the screenshot.">
            <a:extLst>
              <a:ext uri="{FF2B5EF4-FFF2-40B4-BE49-F238E27FC236}">
                <a16:creationId xmlns:a16="http://schemas.microsoft.com/office/drawing/2014/main" id="{809899CB-22D4-42CB-8938-F72BA69E9264}"/>
              </a:ext>
            </a:extLst>
          </p:cNvPr>
          <p:cNvPicPr>
            <a:picLocks noGrp="1" noChangeAspect="1"/>
          </p:cNvPicPr>
          <p:nvPr>
            <p:ph sz="quarter" idx="13"/>
          </p:nvPr>
        </p:nvPicPr>
        <p:blipFill>
          <a:blip r:embed="rId4"/>
          <a:stretch>
            <a:fillRect/>
          </a:stretch>
        </p:blipFill>
        <p:spPr>
          <a:xfrm>
            <a:off x="10045803" y="816955"/>
            <a:ext cx="11116025" cy="12539816"/>
          </a:xfrm>
        </p:spPr>
      </p:pic>
      <p:sp>
        <p:nvSpPr>
          <p:cNvPr id="5" name="Right Arrow 2" descr="arrow pointing to the PE statement">
            <a:extLst>
              <a:ext uri="{FF2B5EF4-FFF2-40B4-BE49-F238E27FC236}">
                <a16:creationId xmlns:a16="http://schemas.microsoft.com/office/drawing/2014/main" id="{A875A7DE-C89A-4337-94B8-04989B51DA67}"/>
              </a:ext>
            </a:extLst>
          </p:cNvPr>
          <p:cNvSpPr/>
          <p:nvPr/>
        </p:nvSpPr>
        <p:spPr>
          <a:xfrm>
            <a:off x="12226244" y="5140113"/>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CD32-AF93-4A69-967F-15E59637231F}"/>
              </a:ext>
            </a:extLst>
          </p:cNvPr>
          <p:cNvSpPr>
            <a:spLocks noGrp="1"/>
          </p:cNvSpPr>
          <p:nvPr>
            <p:ph type="title"/>
          </p:nvPr>
        </p:nvSpPr>
        <p:spPr>
          <a:xfrm>
            <a:off x="1052504" y="1119860"/>
            <a:ext cx="7477542" cy="4697463"/>
          </a:xfrm>
        </p:spPr>
        <p:txBody>
          <a:bodyPr/>
          <a:lstStyle/>
          <a:p>
            <a:r>
              <a:rPr lang="en-US" dirty="0"/>
              <a:t>WCAS Educator Resources </a:t>
            </a:r>
            <a:br>
              <a:rPr lang="en-US" dirty="0"/>
            </a:br>
            <a:br>
              <a:rPr lang="en-US" dirty="0"/>
            </a:br>
            <a:br>
              <a:rPr lang="en-US" dirty="0"/>
            </a:br>
            <a:r>
              <a:rPr lang="en-US" sz="4400" b="0" dirty="0">
                <a:hlinkClick r:id="rId3">
                  <a:extLst>
                    <a:ext uri="{A12FA001-AC4F-418D-AE19-62706E023703}">
                      <ahyp:hlinkClr xmlns:ahyp="http://schemas.microsoft.com/office/drawing/2018/hyperlinkcolor" val="tx"/>
                    </a:ext>
                  </a:extLst>
                </a:hlinkClick>
              </a:rPr>
              <a:t>https://k12.wa.us/student-success/testing/state-testing-overview/washington-comprehensive-assessment-science/wcas-educator-resources</a:t>
            </a:r>
            <a:endParaRPr lang="en-US" dirty="0"/>
          </a:p>
        </p:txBody>
      </p:sp>
      <p:pic>
        <p:nvPicPr>
          <p:cNvPr id="6" name="Content Placeholder 5" descr="This is a screenshot of the WCAS Educator Resources web page. A red arrow pointing at “WCAS Training Tests Webinar” has been added to the screenshot.">
            <a:extLst>
              <a:ext uri="{FF2B5EF4-FFF2-40B4-BE49-F238E27FC236}">
                <a16:creationId xmlns:a16="http://schemas.microsoft.com/office/drawing/2014/main" id="{809899CB-22D4-42CB-8938-F72BA69E9264}"/>
              </a:ext>
            </a:extLst>
          </p:cNvPr>
          <p:cNvPicPr>
            <a:picLocks noGrp="1" noChangeAspect="1"/>
          </p:cNvPicPr>
          <p:nvPr>
            <p:ph sz="quarter" idx="13"/>
          </p:nvPr>
        </p:nvPicPr>
        <p:blipFill>
          <a:blip r:embed="rId4"/>
          <a:stretch>
            <a:fillRect/>
          </a:stretch>
        </p:blipFill>
        <p:spPr>
          <a:xfrm>
            <a:off x="10045803" y="816955"/>
            <a:ext cx="11116025" cy="12539816"/>
          </a:xfrm>
        </p:spPr>
      </p:pic>
      <p:sp>
        <p:nvSpPr>
          <p:cNvPr id="5" name="Right Arrow 2" descr="arrow pointing to the PE statement">
            <a:extLst>
              <a:ext uri="{FF2B5EF4-FFF2-40B4-BE49-F238E27FC236}">
                <a16:creationId xmlns:a16="http://schemas.microsoft.com/office/drawing/2014/main" id="{A875A7DE-C89A-4337-94B8-04989B51DA67}"/>
              </a:ext>
            </a:extLst>
          </p:cNvPr>
          <p:cNvSpPr/>
          <p:nvPr/>
        </p:nvSpPr>
        <p:spPr>
          <a:xfrm>
            <a:off x="12226244" y="8569107"/>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81175"/>
      </p:ext>
    </p:extLst>
  </p:cSld>
  <p:clrMapOvr>
    <a:masterClrMapping/>
  </p:clrMapOvr>
</p:sld>
</file>

<file path=ppt/theme/theme1.xml><?xml version="1.0" encoding="utf-8"?>
<a:theme xmlns:a="http://schemas.openxmlformats.org/drawingml/2006/main" name="Office Theme">
  <a:themeElements>
    <a:clrScheme name="Custom 5">
      <a:dk1>
        <a:srgbClr val="143367"/>
      </a:dk1>
      <a:lt1>
        <a:srgbClr val="FFFFFF"/>
      </a:lt1>
      <a:dk2>
        <a:srgbClr val="44546A"/>
      </a:dk2>
      <a:lt2>
        <a:srgbClr val="E7E6E6"/>
      </a:lt2>
      <a:accent1>
        <a:srgbClr val="143367"/>
      </a:accent1>
      <a:accent2>
        <a:srgbClr val="71DB1D"/>
      </a:accent2>
      <a:accent3>
        <a:srgbClr val="1669C9"/>
      </a:accent3>
      <a:accent4>
        <a:srgbClr val="ABC1DA"/>
      </a:accent4>
      <a:accent5>
        <a:srgbClr val="55A413"/>
      </a:accent5>
      <a:accent6>
        <a:srgbClr val="72A4F0"/>
      </a:accent6>
      <a:hlink>
        <a:srgbClr val="0563C1"/>
      </a:hlink>
      <a:folHlink>
        <a:srgbClr val="954F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59698</TotalTime>
  <Words>11330</Words>
  <Application>Microsoft Macintosh PowerPoint</Application>
  <PresentationFormat>Custom</PresentationFormat>
  <Paragraphs>892</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Calibri</vt:lpstr>
      <vt:lpstr>Courier New</vt:lpstr>
      <vt:lpstr>Helvetica</vt:lpstr>
      <vt:lpstr>Source Sans Pro</vt:lpstr>
      <vt:lpstr>System Font Regular</vt:lpstr>
      <vt:lpstr>Times New Roman</vt:lpstr>
      <vt:lpstr>Verdana</vt:lpstr>
      <vt:lpstr>Wingdings</vt:lpstr>
      <vt:lpstr>Office Theme</vt:lpstr>
      <vt:lpstr>Interpreting WCAS Item Specifications for Classroom Assessment</vt:lpstr>
      <vt:lpstr>Objectives</vt:lpstr>
      <vt:lpstr>Contents</vt:lpstr>
      <vt:lpstr>Introduction to the WCAS Test Design &amp; Item Specifications </vt:lpstr>
      <vt:lpstr>WCAS Test Design &amp; Item Specifications Overview</vt:lpstr>
      <vt:lpstr>WCAS Educator Resources    https://k12.wa.us/student-success/testing/state-testing-overview/washington-comprehensive-assessment-science/wcas-educator-resources</vt:lpstr>
      <vt:lpstr>WCAS Educator Resources    https://k12.wa.us/student-success/testing/state-testing-overview/washington-comprehensive-assessment-science/wcas-educator-resources</vt:lpstr>
      <vt:lpstr>WCAS Educator Resources    https://k12.wa.us/student-success/testing/state-testing-overview/washington-comprehensive-assessment-science/wcas-educator-resources</vt:lpstr>
      <vt:lpstr>WCAS Educator Resources    https://k12.wa.us/student-success/testing/state-testing-overview/washington-comprehensive-assessment-science/wcas-educator-resources</vt:lpstr>
      <vt:lpstr>WCAS Educator Resources    https://k12.wa.us/student-success/testing/state-testing-overview/washington-comprehensive-assessment-science/wcas-educator-resources</vt:lpstr>
      <vt:lpstr>Science Assessment Professional Development Opportunities  https://k12.wa.us/student-success/resources-subject-area/science/science-assessment-professional-development-opportunities</vt:lpstr>
      <vt:lpstr>Structure of an Item Specification</vt:lpstr>
      <vt:lpstr>4-E S S 3-2   Front Page</vt:lpstr>
      <vt:lpstr>4-E S S 3-2  Front Page</vt:lpstr>
      <vt:lpstr>4-E S S 3-2  Front Page</vt:lpstr>
      <vt:lpstr>4-E S S 3-2  Back Page</vt:lpstr>
      <vt:lpstr>4-E S S 3-2  Back Page</vt:lpstr>
      <vt:lpstr>Details and Clarifications: A Closer Look </vt:lpstr>
      <vt:lpstr>Details and Clarifications: A Closer Look </vt:lpstr>
      <vt:lpstr>Details and Clarifications: A Closer Look </vt:lpstr>
      <vt:lpstr>MS-E S S 3-2  Front Page</vt:lpstr>
      <vt:lpstr>MS-E S S 3-2  Front Page</vt:lpstr>
      <vt:lpstr>MS-E S S 3-2  Front Page</vt:lpstr>
      <vt:lpstr>MS-E S S 3-2  Back Page</vt:lpstr>
      <vt:lpstr>MS-E S S 3-2  Back Page</vt:lpstr>
      <vt:lpstr>Details and Clarifications: A Closer Look</vt:lpstr>
      <vt:lpstr>Details and Clarifications: A Closer Look</vt:lpstr>
      <vt:lpstr>Details and Clarifications: A Closer Look</vt:lpstr>
      <vt:lpstr>HS-E S S 2-4  Front Page</vt:lpstr>
      <vt:lpstr>HS-E S S 2-4  Front Page</vt:lpstr>
      <vt:lpstr>HS-E S S 2-4  Front Page</vt:lpstr>
      <vt:lpstr>HS-E S S 2-4  Back Page</vt:lpstr>
      <vt:lpstr>HS-E S S 2-4  Back Page</vt:lpstr>
      <vt:lpstr>Details and Clarifications: A Closer Look</vt:lpstr>
      <vt:lpstr>Details and Clarifications: A Closer Look</vt:lpstr>
      <vt:lpstr>Details and Clarifications: A Closer Look</vt:lpstr>
      <vt:lpstr>Item Writing Part A: Using an Item Specification to Write Items Aligned to Instruction </vt:lpstr>
      <vt:lpstr>From PE to Instruction to Assessment</vt:lpstr>
      <vt:lpstr>Item Development Process</vt:lpstr>
      <vt:lpstr>Reviewing the PE and Item Specification (1) </vt:lpstr>
      <vt:lpstr>Scientific Phenomena </vt:lpstr>
      <vt:lpstr>Reviewing the PE and Item Specification (2)</vt:lpstr>
      <vt:lpstr>Determine a Context</vt:lpstr>
      <vt:lpstr>Find Authentic Data (1)</vt:lpstr>
      <vt:lpstr>Find Authentic Data (2)</vt:lpstr>
      <vt:lpstr>Item Types Crosswalk: Strengths </vt:lpstr>
      <vt:lpstr>Item Types: Edit Task Inline Choice</vt:lpstr>
      <vt:lpstr>Item Types: Drag and Drop Grid</vt:lpstr>
      <vt:lpstr>Item Type: Draw Arrows Grid</vt:lpstr>
      <vt:lpstr>Item Types: Hot Text</vt:lpstr>
      <vt:lpstr>Item Types: Table Match</vt:lpstr>
      <vt:lpstr>Item Type: Table Input</vt:lpstr>
      <vt:lpstr>Item Type: Short Answer</vt:lpstr>
      <vt:lpstr>Discussion: Item Types</vt:lpstr>
      <vt:lpstr>Writing Time</vt:lpstr>
      <vt:lpstr>Item Writing Part B:  Using a New S E P to Write Items Aligned to Instruction</vt:lpstr>
      <vt:lpstr>S E P’s in the Classroom (1)</vt:lpstr>
      <vt:lpstr>S E P’s in the Classroom (2)</vt:lpstr>
      <vt:lpstr>S E P’s in the Classroom (3)</vt:lpstr>
      <vt:lpstr>A Closer Look at the S E P’s in the Item Specifications</vt:lpstr>
      <vt:lpstr>Writing Time</vt:lpstr>
      <vt:lpstr>Closing Thoughts and Reflections</vt:lpstr>
      <vt:lpstr>Reflections</vt:lpstr>
      <vt:lpstr>Thank You</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WCAS Item Specifications for Classroom Assessment</dc:title>
  <dc:subject>Slides </dc:subject>
  <dc:creator>WA OSPI, WestEd</dc:creator>
  <cp:keywords>WCAS,  professional learning,  professional development,  science test,  science assessment,   item specifications,  item writing,  </cp:keywords>
  <dc:description/>
  <cp:lastModifiedBy>Microsoft Office User</cp:lastModifiedBy>
  <cp:revision>758</cp:revision>
  <dcterms:created xsi:type="dcterms:W3CDTF">2019-09-30T22:39:39Z</dcterms:created>
  <dcterms:modified xsi:type="dcterms:W3CDTF">2021-02-19T01:54:52Z</dcterms:modified>
  <cp:category/>
</cp:coreProperties>
</file>