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52"/>
  </p:notesMasterIdLst>
  <p:sldIdLst>
    <p:sldId id="300" r:id="rId3"/>
    <p:sldId id="310" r:id="rId4"/>
    <p:sldId id="311" r:id="rId5"/>
    <p:sldId id="309" r:id="rId6"/>
    <p:sldId id="314" r:id="rId7"/>
    <p:sldId id="256" r:id="rId8"/>
    <p:sldId id="257" r:id="rId9"/>
    <p:sldId id="258" r:id="rId10"/>
    <p:sldId id="259"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313" r:id="rId49"/>
    <p:sldId id="312" r:id="rId50"/>
    <p:sldId id="299"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Helvetica Neue" panose="020B0604020202020204"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
      <p:font typeface="Segoe UI Semibold" panose="020B0702040204020203" pitchFamily="34" charset="0"/>
      <p:bold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96E693-8F23-4A5F-B69D-8396238E20CD}">
  <a:tblStyle styleId="{1D96E693-8F23-4A5F-B69D-8396238E20C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F4A1FC5-70CC-4987-8E2A-405CFFE1FC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6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5" Type="http://schemas.openxmlformats.org/officeDocument/2006/relationships/image" Target="../media/image10.JP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5" Type="http://schemas.openxmlformats.org/officeDocument/2006/relationships/image" Target="../media/image10.JP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83F69-979D-4C14-91DF-9CF3BED2B21B}"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E9BC7D3F-60F2-452D-98B9-6B8558A3ED2A}">
      <dgm:prSet phldrT="[Text]"/>
      <dgm:spPr>
        <a:solidFill>
          <a:schemeClr val="tx1">
            <a:lumMod val="65000"/>
            <a:lumOff val="35000"/>
          </a:schemeClr>
        </a:solidFill>
      </dgm:spPr>
      <dgm:t>
        <a:bodyPr/>
        <a:lstStyle/>
        <a:p>
          <a:r>
            <a:rPr lang="en-US" dirty="0">
              <a:solidFill>
                <a:schemeClr val="bg1"/>
              </a:solidFill>
            </a:rPr>
            <a:t> The Why of the ASCA National Model</a:t>
          </a:r>
        </a:p>
      </dgm:t>
    </dgm:pt>
    <dgm:pt modelId="{3B5C3D80-6BCE-44F4-9823-220F566EF029}" type="parTrans" cxnId="{2D99EB8D-2430-4FEA-85CD-B8BE8E2C8CBB}">
      <dgm:prSet/>
      <dgm:spPr/>
      <dgm:t>
        <a:bodyPr/>
        <a:lstStyle/>
        <a:p>
          <a:endParaRPr lang="en-US">
            <a:solidFill>
              <a:schemeClr val="bg1"/>
            </a:solidFill>
          </a:endParaRPr>
        </a:p>
      </dgm:t>
    </dgm:pt>
    <dgm:pt modelId="{270E1D68-0018-4707-9284-B6094D8872E4}" type="sibTrans" cxnId="{2D99EB8D-2430-4FEA-85CD-B8BE8E2C8CBB}">
      <dgm:prSet/>
      <dgm:spPr/>
      <dgm:t>
        <a:bodyPr/>
        <a:lstStyle/>
        <a:p>
          <a:endParaRPr lang="en-US">
            <a:solidFill>
              <a:schemeClr val="bg1"/>
            </a:solidFill>
          </a:endParaRPr>
        </a:p>
      </dgm:t>
    </dgm:pt>
    <dgm:pt modelId="{7D305D15-44B9-4808-8E71-9309964A8468}">
      <dgm:prSet phldrT="[Text]"/>
      <dgm:spPr>
        <a:solidFill>
          <a:srgbClr val="960000"/>
        </a:solidFill>
      </dgm:spPr>
      <dgm:t>
        <a:bodyPr/>
        <a:lstStyle/>
        <a:p>
          <a:r>
            <a:rPr lang="en-US" dirty="0">
              <a:solidFill>
                <a:schemeClr val="bg1"/>
              </a:solidFill>
            </a:rPr>
            <a:t> ASCA Model overview</a:t>
          </a:r>
        </a:p>
      </dgm:t>
    </dgm:pt>
    <dgm:pt modelId="{32170BE6-55DB-48E0-8708-E278EC33AB9C}" type="parTrans" cxnId="{07CC02B8-8A70-4955-8563-D783F4E1C057}">
      <dgm:prSet/>
      <dgm:spPr/>
      <dgm:t>
        <a:bodyPr/>
        <a:lstStyle/>
        <a:p>
          <a:endParaRPr lang="en-US">
            <a:solidFill>
              <a:schemeClr val="bg1"/>
            </a:solidFill>
          </a:endParaRPr>
        </a:p>
      </dgm:t>
    </dgm:pt>
    <dgm:pt modelId="{FF714BA2-50CE-4DAF-959D-9076D832C6D7}" type="sibTrans" cxnId="{07CC02B8-8A70-4955-8563-D783F4E1C057}">
      <dgm:prSet/>
      <dgm:spPr/>
      <dgm:t>
        <a:bodyPr/>
        <a:lstStyle/>
        <a:p>
          <a:endParaRPr lang="en-US">
            <a:solidFill>
              <a:schemeClr val="bg1"/>
            </a:solidFill>
          </a:endParaRPr>
        </a:p>
      </dgm:t>
    </dgm:pt>
    <dgm:pt modelId="{7737D460-591F-40B8-BAD1-13376ED590D3}">
      <dgm:prSet phldrT="[Text]"/>
      <dgm:spPr>
        <a:solidFill>
          <a:srgbClr val="0D5761"/>
        </a:solidFill>
      </dgm:spPr>
      <dgm:t>
        <a:bodyPr/>
        <a:lstStyle/>
        <a:p>
          <a:r>
            <a:rPr lang="en-US" dirty="0">
              <a:solidFill>
                <a:schemeClr val="bg1"/>
              </a:solidFill>
            </a:rPr>
            <a:t> Support and Resources</a:t>
          </a:r>
        </a:p>
      </dgm:t>
    </dgm:pt>
    <dgm:pt modelId="{66F865BB-81FD-4FF7-BE0D-88EA05909E1A}" type="parTrans" cxnId="{8D5724D7-6D66-48F8-B15A-2E9A643EEFE5}">
      <dgm:prSet/>
      <dgm:spPr/>
      <dgm:t>
        <a:bodyPr/>
        <a:lstStyle/>
        <a:p>
          <a:endParaRPr lang="en-US">
            <a:solidFill>
              <a:schemeClr val="bg1"/>
            </a:solidFill>
          </a:endParaRPr>
        </a:p>
      </dgm:t>
    </dgm:pt>
    <dgm:pt modelId="{713B8C92-B050-42CF-9070-EB1F07161A87}" type="sibTrans" cxnId="{8D5724D7-6D66-48F8-B15A-2E9A643EEFE5}">
      <dgm:prSet/>
      <dgm:spPr/>
      <dgm:t>
        <a:bodyPr/>
        <a:lstStyle/>
        <a:p>
          <a:endParaRPr lang="en-US">
            <a:solidFill>
              <a:schemeClr val="bg1"/>
            </a:solidFill>
          </a:endParaRPr>
        </a:p>
      </dgm:t>
    </dgm:pt>
    <dgm:pt modelId="{E0409BF5-6007-40AA-8C2D-3C509DCF1E52}" type="pres">
      <dgm:prSet presAssocID="{DEF83F69-979D-4C14-91DF-9CF3BED2B21B}" presName="Name0" presStyleCnt="0">
        <dgm:presLayoutVars>
          <dgm:chMax val="7"/>
          <dgm:chPref val="7"/>
          <dgm:dir/>
        </dgm:presLayoutVars>
      </dgm:prSet>
      <dgm:spPr/>
    </dgm:pt>
    <dgm:pt modelId="{99F32AB8-0AB5-4C44-98CC-D51D4E61FD06}" type="pres">
      <dgm:prSet presAssocID="{DEF83F69-979D-4C14-91DF-9CF3BED2B21B}" presName="Name1" presStyleCnt="0"/>
      <dgm:spPr/>
    </dgm:pt>
    <dgm:pt modelId="{54618735-080A-4FFE-91BD-5429B3A39BEA}" type="pres">
      <dgm:prSet presAssocID="{DEF83F69-979D-4C14-91DF-9CF3BED2B21B}" presName="cycle" presStyleCnt="0"/>
      <dgm:spPr/>
    </dgm:pt>
    <dgm:pt modelId="{5C7966A4-75B3-4B53-8E03-370B0C41E807}" type="pres">
      <dgm:prSet presAssocID="{DEF83F69-979D-4C14-91DF-9CF3BED2B21B}" presName="srcNode" presStyleLbl="node1" presStyleIdx="0" presStyleCnt="3"/>
      <dgm:spPr/>
    </dgm:pt>
    <dgm:pt modelId="{A3448A40-D1E0-4DCA-AA8C-1D44A154EAF6}" type="pres">
      <dgm:prSet presAssocID="{DEF83F69-979D-4C14-91DF-9CF3BED2B21B}" presName="conn" presStyleLbl="parChTrans1D2" presStyleIdx="0" presStyleCnt="1"/>
      <dgm:spPr/>
    </dgm:pt>
    <dgm:pt modelId="{B22EA52C-97BA-4B3C-A48B-E67A7D722B78}" type="pres">
      <dgm:prSet presAssocID="{DEF83F69-979D-4C14-91DF-9CF3BED2B21B}" presName="extraNode" presStyleLbl="node1" presStyleIdx="0" presStyleCnt="3"/>
      <dgm:spPr/>
    </dgm:pt>
    <dgm:pt modelId="{8D03F73D-707C-473F-9828-BF941BE5ADF5}" type="pres">
      <dgm:prSet presAssocID="{DEF83F69-979D-4C14-91DF-9CF3BED2B21B}" presName="dstNode" presStyleLbl="node1" presStyleIdx="0" presStyleCnt="3"/>
      <dgm:spPr/>
    </dgm:pt>
    <dgm:pt modelId="{1EEC31B8-99B1-4784-83F2-74769FF166F3}" type="pres">
      <dgm:prSet presAssocID="{E9BC7D3F-60F2-452D-98B9-6B8558A3ED2A}" presName="text_1" presStyleLbl="node1" presStyleIdx="0" presStyleCnt="3">
        <dgm:presLayoutVars>
          <dgm:bulletEnabled val="1"/>
        </dgm:presLayoutVars>
      </dgm:prSet>
      <dgm:spPr/>
    </dgm:pt>
    <dgm:pt modelId="{2EFE7BA2-C119-47B9-9B84-43F826715812}" type="pres">
      <dgm:prSet presAssocID="{E9BC7D3F-60F2-452D-98B9-6B8558A3ED2A}" presName="accent_1" presStyleCnt="0"/>
      <dgm:spPr/>
    </dgm:pt>
    <dgm:pt modelId="{E37759E7-8948-4C2E-B585-2300CA676A3E}" type="pres">
      <dgm:prSet presAssocID="{E9BC7D3F-60F2-452D-98B9-6B8558A3ED2A}" presName="accentRepeatNode" presStyleLbl="solidFgAcc1" presStyleIdx="0" presStyleCnt="3"/>
      <dgm:spPr>
        <a:blipFill rotWithShape="0">
          <a:blip xmlns:r="http://schemas.openxmlformats.org/officeDocument/2006/relationships" r:embed="rId1">
            <a:grayscl/>
          </a:blip>
          <a:stretch>
            <a:fillRect/>
          </a:stretch>
        </a:blipFill>
      </dgm:spPr>
    </dgm:pt>
    <dgm:pt modelId="{4A75A685-9688-4714-9ABA-3D3F221938CF}" type="pres">
      <dgm:prSet presAssocID="{7D305D15-44B9-4808-8E71-9309964A8468}" presName="text_2" presStyleLbl="node1" presStyleIdx="1" presStyleCnt="3">
        <dgm:presLayoutVars>
          <dgm:bulletEnabled val="1"/>
        </dgm:presLayoutVars>
      </dgm:prSet>
      <dgm:spPr/>
    </dgm:pt>
    <dgm:pt modelId="{A8A4F7A2-C2EB-488C-B605-907637100512}" type="pres">
      <dgm:prSet presAssocID="{7D305D15-44B9-4808-8E71-9309964A8468}" presName="accent_2" presStyleCnt="0"/>
      <dgm:spPr/>
    </dgm:pt>
    <dgm:pt modelId="{18B1C5CC-337C-4198-A839-7944F9BF5426}" type="pres">
      <dgm:prSet presAssocID="{7D305D15-44B9-4808-8E71-9309964A8468}" presName="accentRepeatNode" presStyleLbl="solidFgAcc1" presStyleIdx="1" presStyleCnt="3"/>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55A42D32-848D-450B-B255-08ED4417EFFC}" type="pres">
      <dgm:prSet presAssocID="{7737D460-591F-40B8-BAD1-13376ED590D3}" presName="text_3" presStyleLbl="node1" presStyleIdx="2" presStyleCnt="3">
        <dgm:presLayoutVars>
          <dgm:bulletEnabled val="1"/>
        </dgm:presLayoutVars>
      </dgm:prSet>
      <dgm:spPr/>
    </dgm:pt>
    <dgm:pt modelId="{3416075B-B573-40A7-AC40-14F493FFB6CC}" type="pres">
      <dgm:prSet presAssocID="{7737D460-591F-40B8-BAD1-13376ED590D3}" presName="accent_3" presStyleCnt="0"/>
      <dgm:spPr/>
    </dgm:pt>
    <dgm:pt modelId="{490A6F18-6B84-4B23-BFCD-4D3083A001EE}" type="pres">
      <dgm:prSet presAssocID="{7737D460-591F-40B8-BAD1-13376ED590D3}" presName="accentRepeatNode" presStyleLbl="solidFgAcc1" presStyleIdx="2" presStyleCnt="3"/>
      <dgm:spPr>
        <a:blipFill rotWithShape="0">
          <a:blip xmlns:r="http://schemas.openxmlformats.org/officeDocument/2006/relationships" r:embed="rId3"/>
          <a:stretch>
            <a:fillRect/>
          </a:stretch>
        </a:blipFill>
      </dgm:spPr>
    </dgm:pt>
  </dgm:ptLst>
  <dgm:cxnLst>
    <dgm:cxn modelId="{FFE58F27-5199-4012-9ABD-1BF373228209}" type="presOf" srcId="{DEF83F69-979D-4C14-91DF-9CF3BED2B21B}" destId="{E0409BF5-6007-40AA-8C2D-3C509DCF1E52}" srcOrd="0" destOrd="0" presId="urn:microsoft.com/office/officeart/2008/layout/VerticalCurvedList"/>
    <dgm:cxn modelId="{20506171-AC21-4437-AFB1-F13E2C81343D}" type="presOf" srcId="{7D305D15-44B9-4808-8E71-9309964A8468}" destId="{4A75A685-9688-4714-9ABA-3D3F221938CF}" srcOrd="0" destOrd="0" presId="urn:microsoft.com/office/officeart/2008/layout/VerticalCurvedList"/>
    <dgm:cxn modelId="{45C47B7A-F5E6-4A34-BFEB-A147CDC742F7}" type="presOf" srcId="{7737D460-591F-40B8-BAD1-13376ED590D3}" destId="{55A42D32-848D-450B-B255-08ED4417EFFC}" srcOrd="0" destOrd="0" presId="urn:microsoft.com/office/officeart/2008/layout/VerticalCurvedList"/>
    <dgm:cxn modelId="{2D99EB8D-2430-4FEA-85CD-B8BE8E2C8CBB}" srcId="{DEF83F69-979D-4C14-91DF-9CF3BED2B21B}" destId="{E9BC7D3F-60F2-452D-98B9-6B8558A3ED2A}" srcOrd="0" destOrd="0" parTransId="{3B5C3D80-6BCE-44F4-9823-220F566EF029}" sibTransId="{270E1D68-0018-4707-9284-B6094D8872E4}"/>
    <dgm:cxn modelId="{6A6786AF-B7F6-409A-B25D-C19E352392CF}" type="presOf" srcId="{E9BC7D3F-60F2-452D-98B9-6B8558A3ED2A}" destId="{1EEC31B8-99B1-4784-83F2-74769FF166F3}" srcOrd="0" destOrd="0" presId="urn:microsoft.com/office/officeart/2008/layout/VerticalCurvedList"/>
    <dgm:cxn modelId="{07CC02B8-8A70-4955-8563-D783F4E1C057}" srcId="{DEF83F69-979D-4C14-91DF-9CF3BED2B21B}" destId="{7D305D15-44B9-4808-8E71-9309964A8468}" srcOrd="1" destOrd="0" parTransId="{32170BE6-55DB-48E0-8708-E278EC33AB9C}" sibTransId="{FF714BA2-50CE-4DAF-959D-9076D832C6D7}"/>
    <dgm:cxn modelId="{08A674C0-FC68-4EED-A6C8-844C49DD418E}" type="presOf" srcId="{270E1D68-0018-4707-9284-B6094D8872E4}" destId="{A3448A40-D1E0-4DCA-AA8C-1D44A154EAF6}" srcOrd="0" destOrd="0" presId="urn:microsoft.com/office/officeart/2008/layout/VerticalCurvedList"/>
    <dgm:cxn modelId="{8D5724D7-6D66-48F8-B15A-2E9A643EEFE5}" srcId="{DEF83F69-979D-4C14-91DF-9CF3BED2B21B}" destId="{7737D460-591F-40B8-BAD1-13376ED590D3}" srcOrd="2" destOrd="0" parTransId="{66F865BB-81FD-4FF7-BE0D-88EA05909E1A}" sibTransId="{713B8C92-B050-42CF-9070-EB1F07161A87}"/>
    <dgm:cxn modelId="{71165320-047A-41FF-8AD6-A15AC94DB10B}" type="presParOf" srcId="{E0409BF5-6007-40AA-8C2D-3C509DCF1E52}" destId="{99F32AB8-0AB5-4C44-98CC-D51D4E61FD06}" srcOrd="0" destOrd="0" presId="urn:microsoft.com/office/officeart/2008/layout/VerticalCurvedList"/>
    <dgm:cxn modelId="{65F8727B-F85A-4CDD-A560-970673CFFFE1}" type="presParOf" srcId="{99F32AB8-0AB5-4C44-98CC-D51D4E61FD06}" destId="{54618735-080A-4FFE-91BD-5429B3A39BEA}" srcOrd="0" destOrd="0" presId="urn:microsoft.com/office/officeart/2008/layout/VerticalCurvedList"/>
    <dgm:cxn modelId="{2CBD06D6-6187-4B15-B0B5-A7ED1F801F80}" type="presParOf" srcId="{54618735-080A-4FFE-91BD-5429B3A39BEA}" destId="{5C7966A4-75B3-4B53-8E03-370B0C41E807}" srcOrd="0" destOrd="0" presId="urn:microsoft.com/office/officeart/2008/layout/VerticalCurvedList"/>
    <dgm:cxn modelId="{93FEC2B9-61D0-4353-B9F3-ED4B650BB6D7}" type="presParOf" srcId="{54618735-080A-4FFE-91BD-5429B3A39BEA}" destId="{A3448A40-D1E0-4DCA-AA8C-1D44A154EAF6}" srcOrd="1" destOrd="0" presId="urn:microsoft.com/office/officeart/2008/layout/VerticalCurvedList"/>
    <dgm:cxn modelId="{90F7AA0C-E58B-4725-89E3-3A0FBFBC10E0}" type="presParOf" srcId="{54618735-080A-4FFE-91BD-5429B3A39BEA}" destId="{B22EA52C-97BA-4B3C-A48B-E67A7D722B78}" srcOrd="2" destOrd="0" presId="urn:microsoft.com/office/officeart/2008/layout/VerticalCurvedList"/>
    <dgm:cxn modelId="{53890321-D8FF-4E49-BF73-98CA90D98C8D}" type="presParOf" srcId="{54618735-080A-4FFE-91BD-5429B3A39BEA}" destId="{8D03F73D-707C-473F-9828-BF941BE5ADF5}" srcOrd="3" destOrd="0" presId="urn:microsoft.com/office/officeart/2008/layout/VerticalCurvedList"/>
    <dgm:cxn modelId="{12730C9A-1835-4424-AC45-C2B8988E26F3}" type="presParOf" srcId="{99F32AB8-0AB5-4C44-98CC-D51D4E61FD06}" destId="{1EEC31B8-99B1-4784-83F2-74769FF166F3}" srcOrd="1" destOrd="0" presId="urn:microsoft.com/office/officeart/2008/layout/VerticalCurvedList"/>
    <dgm:cxn modelId="{A8F40339-32F8-4040-9932-7AF769FE9A2F}" type="presParOf" srcId="{99F32AB8-0AB5-4C44-98CC-D51D4E61FD06}" destId="{2EFE7BA2-C119-47B9-9B84-43F826715812}" srcOrd="2" destOrd="0" presId="urn:microsoft.com/office/officeart/2008/layout/VerticalCurvedList"/>
    <dgm:cxn modelId="{1F609CB7-B725-437D-ACA3-EEE514A7C350}" type="presParOf" srcId="{2EFE7BA2-C119-47B9-9B84-43F826715812}" destId="{E37759E7-8948-4C2E-B585-2300CA676A3E}" srcOrd="0" destOrd="0" presId="urn:microsoft.com/office/officeart/2008/layout/VerticalCurvedList"/>
    <dgm:cxn modelId="{945D4CBA-C93F-4C92-9457-22B1BED3240A}" type="presParOf" srcId="{99F32AB8-0AB5-4C44-98CC-D51D4E61FD06}" destId="{4A75A685-9688-4714-9ABA-3D3F221938CF}" srcOrd="3" destOrd="0" presId="urn:microsoft.com/office/officeart/2008/layout/VerticalCurvedList"/>
    <dgm:cxn modelId="{799A1DF9-4453-4D62-9AFA-0FD475A92454}" type="presParOf" srcId="{99F32AB8-0AB5-4C44-98CC-D51D4E61FD06}" destId="{A8A4F7A2-C2EB-488C-B605-907637100512}" srcOrd="4" destOrd="0" presId="urn:microsoft.com/office/officeart/2008/layout/VerticalCurvedList"/>
    <dgm:cxn modelId="{B165DC84-879C-4562-A976-101F696621F8}" type="presParOf" srcId="{A8A4F7A2-C2EB-488C-B605-907637100512}" destId="{18B1C5CC-337C-4198-A839-7944F9BF5426}" srcOrd="0" destOrd="0" presId="urn:microsoft.com/office/officeart/2008/layout/VerticalCurvedList"/>
    <dgm:cxn modelId="{87F76ECA-2A10-4329-A019-B60515FCABA7}" type="presParOf" srcId="{99F32AB8-0AB5-4C44-98CC-D51D4E61FD06}" destId="{55A42D32-848D-450B-B255-08ED4417EFFC}" srcOrd="5" destOrd="0" presId="urn:microsoft.com/office/officeart/2008/layout/VerticalCurvedList"/>
    <dgm:cxn modelId="{3D767F5F-DCE4-44F1-9E26-91DB0EEB5CC2}" type="presParOf" srcId="{99F32AB8-0AB5-4C44-98CC-D51D4E61FD06}" destId="{3416075B-B573-40A7-AC40-14F493FFB6CC}" srcOrd="6" destOrd="0" presId="urn:microsoft.com/office/officeart/2008/layout/VerticalCurvedList"/>
    <dgm:cxn modelId="{94F4594E-274C-42C2-A97A-CBAB36DA1C0D}" type="presParOf" srcId="{3416075B-B573-40A7-AC40-14F493FFB6CC}" destId="{490A6F18-6B84-4B23-BFCD-4D3083A001E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763A45-A6CF-4368-925B-B568DC955D50}"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n-US"/>
        </a:p>
      </dgm:t>
    </dgm:pt>
    <dgm:pt modelId="{1109FFA9-D9DD-45ED-B763-1384A4879F1E}">
      <dgm:prSet phldrT="[Text]"/>
      <dgm:spPr>
        <a:solidFill>
          <a:srgbClr val="85B18D"/>
        </a:solidFill>
      </dgm:spPr>
      <dgm:t>
        <a:bodyPr/>
        <a:lstStyle/>
        <a:p>
          <a:r>
            <a:rPr lang="en-US" dirty="0"/>
            <a:t>Plan, Organize and Deliver a Comprehensive School Guidance and Counseling Program that</a:t>
          </a:r>
        </a:p>
      </dgm:t>
    </dgm:pt>
    <dgm:pt modelId="{945345DD-DEBC-4E21-A7E5-DB954D9CBE0A}" type="parTrans" cxnId="{405D5B1A-F0F2-4D68-845B-CB93B799ACD4}">
      <dgm:prSet/>
      <dgm:spPr/>
      <dgm:t>
        <a:bodyPr/>
        <a:lstStyle/>
        <a:p>
          <a:endParaRPr lang="en-US"/>
        </a:p>
      </dgm:t>
    </dgm:pt>
    <dgm:pt modelId="{1C5CB997-2F47-4BA3-9C77-9143AA8CC507}" type="sibTrans" cxnId="{405D5B1A-F0F2-4D68-845B-CB93B799ACD4}">
      <dgm:prSet/>
      <dgm:spPr/>
      <dgm:t>
        <a:bodyPr/>
        <a:lstStyle/>
        <a:p>
          <a:endParaRPr lang="en-US"/>
        </a:p>
      </dgm:t>
    </dgm:pt>
    <dgm:pt modelId="{DF96E0C7-BB85-4C6F-AEFE-B23FD760B468}">
      <dgm:prSet phldrT="[Text]" custT="1"/>
      <dgm:spPr>
        <a:solidFill>
          <a:srgbClr val="0D5761"/>
        </a:solidFill>
      </dgm:spPr>
      <dgm:t>
        <a:bodyPr/>
        <a:lstStyle/>
        <a:p>
          <a:r>
            <a:rPr lang="en-US" sz="1800" kern="1200" dirty="0">
              <a:solidFill>
                <a:prstClr val="white"/>
              </a:solidFill>
              <a:latin typeface="Segoe UI Semibold" panose="020B0702040204020203" pitchFamily="34" charset="0"/>
              <a:ea typeface="+mn-ea"/>
              <a:cs typeface="Segoe UI Semibold" panose="020B0702040204020203" pitchFamily="34" charset="0"/>
            </a:rPr>
            <a:t>Personalizes education and support</a:t>
          </a:r>
          <a:r>
            <a:rPr lang="en-US" sz="1800" kern="1200" dirty="0">
              <a:latin typeface="Segoe UI Semibold" panose="020B0702040204020203" pitchFamily="34" charset="0"/>
              <a:cs typeface="Segoe UI Semibold" panose="020B0702040204020203" pitchFamily="34" charset="0"/>
            </a:rPr>
            <a:t>s</a:t>
          </a:r>
        </a:p>
      </dgm:t>
    </dgm:pt>
    <dgm:pt modelId="{0045B0A0-C14B-4044-AAE9-BF561CAA2F03}" type="parTrans" cxnId="{FEB79A48-966D-4560-88DA-D6E6D7267180}">
      <dgm:prSet/>
      <dgm:spPr/>
      <dgm:t>
        <a:bodyPr/>
        <a:lstStyle/>
        <a:p>
          <a:endParaRPr lang="en-US"/>
        </a:p>
      </dgm:t>
    </dgm:pt>
    <dgm:pt modelId="{C0F6C689-C83C-4587-B56C-58B693B26E60}" type="sibTrans" cxnId="{FEB79A48-966D-4560-88DA-D6E6D7267180}">
      <dgm:prSet/>
      <dgm:spPr/>
      <dgm:t>
        <a:bodyPr/>
        <a:lstStyle/>
        <a:p>
          <a:endParaRPr lang="en-US"/>
        </a:p>
      </dgm:t>
    </dgm:pt>
    <dgm:pt modelId="{948C2F42-3DFC-41D2-8F98-68D55B30F24E}">
      <dgm:prSet phldrT="[Text]" custT="1"/>
      <dgm:spPr>
        <a:solidFill>
          <a:schemeClr val="tx1">
            <a:lumMod val="65000"/>
            <a:lumOff val="35000"/>
          </a:schemeClr>
        </a:solidFill>
      </dgm:spPr>
      <dgm:t>
        <a:bodyPr/>
        <a:lstStyle/>
        <a:p>
          <a:r>
            <a:rPr lang="en-US" sz="1800" kern="1200" dirty="0">
              <a:solidFill>
                <a:prstClr val="white"/>
              </a:solidFill>
              <a:latin typeface="Segoe UI Semibold" panose="020B0702040204020203" pitchFamily="34" charset="0"/>
              <a:ea typeface="+mn-ea"/>
              <a:cs typeface="Segoe UI Semibold" panose="020B0702040204020203" pitchFamily="34" charset="0"/>
            </a:rPr>
            <a:t>Promotes and enhances the </a:t>
          </a:r>
          <a:r>
            <a:rPr lang="en-US" sz="1800" b="1" kern="1200" dirty="0">
              <a:solidFill>
                <a:srgbClr val="FFCC66"/>
              </a:solidFill>
              <a:latin typeface="Segoe UI" panose="020B0502040204020203" pitchFamily="34" charset="0"/>
              <a:ea typeface="+mn-ea"/>
              <a:cs typeface="Segoe UI" panose="020B0502040204020203" pitchFamily="34" charset="0"/>
            </a:rPr>
            <a:t>academic, personal, social and career development </a:t>
          </a:r>
          <a:r>
            <a:rPr lang="en-US" sz="1800" kern="1200" dirty="0">
              <a:solidFill>
                <a:prstClr val="white"/>
              </a:solidFill>
              <a:latin typeface="Segoe UI Semibold" panose="020B0702040204020203" pitchFamily="34" charset="0"/>
              <a:ea typeface="+mn-ea"/>
              <a:cs typeface="Segoe UI Semibold" panose="020B0702040204020203" pitchFamily="34" charset="0"/>
            </a:rPr>
            <a:t>of all students</a:t>
          </a:r>
        </a:p>
      </dgm:t>
    </dgm:pt>
    <dgm:pt modelId="{099A3478-F437-43AB-8758-25840576D89B}" type="parTrans" cxnId="{1CEBA537-4667-4616-90F9-EC23EFC1DD1D}">
      <dgm:prSet/>
      <dgm:spPr/>
      <dgm:t>
        <a:bodyPr/>
        <a:lstStyle/>
        <a:p>
          <a:endParaRPr lang="en-US"/>
        </a:p>
      </dgm:t>
    </dgm:pt>
    <dgm:pt modelId="{487F18D3-9444-47CE-AF2C-8812CA48D645}" type="sibTrans" cxnId="{1CEBA537-4667-4616-90F9-EC23EFC1DD1D}">
      <dgm:prSet/>
      <dgm:spPr/>
      <dgm:t>
        <a:bodyPr/>
        <a:lstStyle/>
        <a:p>
          <a:endParaRPr lang="en-US"/>
        </a:p>
      </dgm:t>
    </dgm:pt>
    <dgm:pt modelId="{D2009254-C2AE-4B30-BEAE-CA0093002908}">
      <dgm:prSet phldrT="[Text]" custT="1"/>
      <dgm:spPr/>
      <dgm:t>
        <a:bodyPr/>
        <a:lstStyle/>
        <a:p>
          <a:r>
            <a:rPr lang="en-US" sz="1800" b="1" kern="1200" dirty="0">
              <a:solidFill>
                <a:prstClr val="white"/>
              </a:solidFill>
              <a:latin typeface="Segoe UI" panose="020B0502040204020203" pitchFamily="34" charset="0"/>
              <a:ea typeface="+mn-ea"/>
              <a:cs typeface="Segoe UI" panose="020B0502040204020203" pitchFamily="34" charset="0"/>
            </a:rPr>
            <a:t>Based on the </a:t>
          </a:r>
          <a:r>
            <a:rPr lang="en-US" sz="1800" b="1" u="sng" kern="1200" dirty="0">
              <a:solidFill>
                <a:prstClr val="white"/>
              </a:solidFill>
              <a:latin typeface="Segoe UI" panose="020B0502040204020203" pitchFamily="34" charset="0"/>
              <a:ea typeface="+mn-ea"/>
              <a:cs typeface="Segoe UI" panose="020B0502040204020203" pitchFamily="34" charset="0"/>
            </a:rPr>
            <a:t>national standards for school counseling programs</a:t>
          </a:r>
          <a:r>
            <a:rPr lang="en-US" sz="1800" b="1" u="none" kern="1200" dirty="0">
              <a:solidFill>
                <a:prstClr val="white"/>
              </a:solidFill>
              <a:latin typeface="Segoe UI" panose="020B0502040204020203" pitchFamily="34" charset="0"/>
              <a:ea typeface="+mn-ea"/>
              <a:cs typeface="Segoe UI" panose="020B0502040204020203" pitchFamily="34" charset="0"/>
            </a:rPr>
            <a:t> </a:t>
          </a:r>
          <a:r>
            <a:rPr lang="en-US" sz="1800" b="1" kern="1200" dirty="0">
              <a:solidFill>
                <a:prstClr val="white"/>
              </a:solidFill>
              <a:latin typeface="Segoe UI" panose="020B0502040204020203" pitchFamily="34" charset="0"/>
              <a:ea typeface="+mn-ea"/>
              <a:cs typeface="Segoe UI" panose="020B0502040204020203" pitchFamily="34" charset="0"/>
            </a:rPr>
            <a:t>of the American School Counseling Assoc.</a:t>
          </a:r>
        </a:p>
      </dgm:t>
    </dgm:pt>
    <dgm:pt modelId="{B58BA898-E285-463D-8F14-6C730C05DF46}" type="parTrans" cxnId="{981E553E-5502-4FD9-9083-EB429EE33534}">
      <dgm:prSet/>
      <dgm:spPr/>
      <dgm:t>
        <a:bodyPr/>
        <a:lstStyle/>
        <a:p>
          <a:endParaRPr lang="en-US"/>
        </a:p>
      </dgm:t>
    </dgm:pt>
    <dgm:pt modelId="{A7123D2B-2EF1-45C8-86A5-C9118969D933}" type="sibTrans" cxnId="{981E553E-5502-4FD9-9083-EB429EE33534}">
      <dgm:prSet/>
      <dgm:spPr/>
      <dgm:t>
        <a:bodyPr/>
        <a:lstStyle/>
        <a:p>
          <a:endParaRPr lang="en-US"/>
        </a:p>
      </dgm:t>
    </dgm:pt>
    <dgm:pt modelId="{52D395DB-9537-4349-B56A-E411DB26D03D}" type="pres">
      <dgm:prSet presAssocID="{3E763A45-A6CF-4368-925B-B568DC955D50}" presName="layout" presStyleCnt="0">
        <dgm:presLayoutVars>
          <dgm:chMax/>
          <dgm:chPref/>
          <dgm:dir/>
          <dgm:animOne val="branch"/>
          <dgm:animLvl val="lvl"/>
          <dgm:resizeHandles/>
        </dgm:presLayoutVars>
      </dgm:prSet>
      <dgm:spPr/>
    </dgm:pt>
    <dgm:pt modelId="{DDA8D770-8068-4F92-9825-31B0C313A2BA}" type="pres">
      <dgm:prSet presAssocID="{1109FFA9-D9DD-45ED-B763-1384A4879F1E}" presName="root" presStyleCnt="0">
        <dgm:presLayoutVars>
          <dgm:chMax/>
          <dgm:chPref val="4"/>
        </dgm:presLayoutVars>
      </dgm:prSet>
      <dgm:spPr/>
    </dgm:pt>
    <dgm:pt modelId="{A572A987-2C3F-4DCF-98E6-5A199D2DBB17}" type="pres">
      <dgm:prSet presAssocID="{1109FFA9-D9DD-45ED-B763-1384A4879F1E}" presName="rootComposite" presStyleCnt="0">
        <dgm:presLayoutVars/>
      </dgm:prSet>
      <dgm:spPr/>
    </dgm:pt>
    <dgm:pt modelId="{172A6738-A8AB-4B44-AC1C-04627253A4E2}" type="pres">
      <dgm:prSet presAssocID="{1109FFA9-D9DD-45ED-B763-1384A4879F1E}" presName="rootText" presStyleLbl="node0" presStyleIdx="0" presStyleCnt="1">
        <dgm:presLayoutVars>
          <dgm:chMax/>
          <dgm:chPref val="4"/>
        </dgm:presLayoutVars>
      </dgm:prSet>
      <dgm:spPr/>
    </dgm:pt>
    <dgm:pt modelId="{476A9CBD-C791-4B37-8A0F-DE9F1A8BE9D2}" type="pres">
      <dgm:prSet presAssocID="{1109FFA9-D9DD-45ED-B763-1384A4879F1E}" presName="childShape" presStyleCnt="0">
        <dgm:presLayoutVars>
          <dgm:chMax val="0"/>
          <dgm:chPref val="0"/>
        </dgm:presLayoutVars>
      </dgm:prSet>
      <dgm:spPr/>
    </dgm:pt>
    <dgm:pt modelId="{53CC80C0-A41C-49BD-9A0F-14DA00702583}" type="pres">
      <dgm:prSet presAssocID="{DF96E0C7-BB85-4C6F-AEFE-B23FD760B468}" presName="childComposite" presStyleCnt="0">
        <dgm:presLayoutVars>
          <dgm:chMax val="0"/>
          <dgm:chPref val="0"/>
        </dgm:presLayoutVars>
      </dgm:prSet>
      <dgm:spPr/>
    </dgm:pt>
    <dgm:pt modelId="{056564C9-E52F-4A88-8024-5B94712E9870}" type="pres">
      <dgm:prSet presAssocID="{DF96E0C7-BB85-4C6F-AEFE-B23FD760B468}" presName="Image" presStyleLbl="node1" presStyleIdx="0" presStyleCnt="3" custScaleY="8912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6000" b="-6000"/>
          </a:stretch>
        </a:blipFill>
      </dgm:spPr>
      <dgm:extLst>
        <a:ext uri="{E40237B7-FDA0-4F09-8148-C483321AD2D9}">
          <dgm14:cNvPr xmlns:dgm14="http://schemas.microsoft.com/office/drawing/2010/diagram" id="0" name="" descr="Head with gears"/>
        </a:ext>
      </dgm:extLst>
    </dgm:pt>
    <dgm:pt modelId="{49F0516B-4965-4426-B9C6-548A70117B9E}" type="pres">
      <dgm:prSet presAssocID="{DF96E0C7-BB85-4C6F-AEFE-B23FD760B468}" presName="childText" presStyleLbl="lnNode1" presStyleIdx="0" presStyleCnt="3" custScaleY="89128">
        <dgm:presLayoutVars>
          <dgm:chMax val="0"/>
          <dgm:chPref val="0"/>
          <dgm:bulletEnabled val="1"/>
        </dgm:presLayoutVars>
      </dgm:prSet>
      <dgm:spPr/>
    </dgm:pt>
    <dgm:pt modelId="{B0DBB984-5035-48DE-838F-10BD3CF8F373}" type="pres">
      <dgm:prSet presAssocID="{948C2F42-3DFC-41D2-8F98-68D55B30F24E}" presName="childComposite" presStyleCnt="0">
        <dgm:presLayoutVars>
          <dgm:chMax val="0"/>
          <dgm:chPref val="0"/>
        </dgm:presLayoutVars>
      </dgm:prSet>
      <dgm:spPr/>
    </dgm:pt>
    <dgm:pt modelId="{8AA39144-A020-47D8-BB81-FEEA498EB524}" type="pres">
      <dgm:prSet presAssocID="{948C2F42-3DFC-41D2-8F98-68D55B30F24E}" presName="Image"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enn diagram"/>
        </a:ext>
      </dgm:extLst>
    </dgm:pt>
    <dgm:pt modelId="{240C27FE-472D-4D40-9479-5A56EB0AE90F}" type="pres">
      <dgm:prSet presAssocID="{948C2F42-3DFC-41D2-8F98-68D55B30F24E}" presName="childText" presStyleLbl="lnNode1" presStyleIdx="1" presStyleCnt="3">
        <dgm:presLayoutVars>
          <dgm:chMax val="0"/>
          <dgm:chPref val="0"/>
          <dgm:bulletEnabled val="1"/>
        </dgm:presLayoutVars>
      </dgm:prSet>
      <dgm:spPr/>
    </dgm:pt>
    <dgm:pt modelId="{1C53720E-A6CE-481A-AC53-2CD06768927F}" type="pres">
      <dgm:prSet presAssocID="{D2009254-C2AE-4B30-BEAE-CA0093002908}" presName="childComposite" presStyleCnt="0">
        <dgm:presLayoutVars>
          <dgm:chMax val="0"/>
          <dgm:chPref val="0"/>
        </dgm:presLayoutVars>
      </dgm:prSet>
      <dgm:spPr/>
    </dgm:pt>
    <dgm:pt modelId="{9FBB1645-5069-4B6F-95F2-D4C31A97AA23}" type="pres">
      <dgm:prSet presAssocID="{D2009254-C2AE-4B30-BEAE-CA0093002908}" presName="Image" presStyleLbl="node1" presStyleIdx="2" presStyleCnt="3" custScaleX="82439" custScaleY="89295"/>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 modelId="{60DDA8BD-670C-4A49-A4D5-B27384AB3B91}" type="pres">
      <dgm:prSet presAssocID="{D2009254-C2AE-4B30-BEAE-CA0093002908}" presName="childText" presStyleLbl="lnNode1" presStyleIdx="2" presStyleCnt="3" custScaleY="118737">
        <dgm:presLayoutVars>
          <dgm:chMax val="0"/>
          <dgm:chPref val="0"/>
          <dgm:bulletEnabled val="1"/>
        </dgm:presLayoutVars>
      </dgm:prSet>
      <dgm:spPr/>
    </dgm:pt>
  </dgm:ptLst>
  <dgm:cxnLst>
    <dgm:cxn modelId="{405D5B1A-F0F2-4D68-845B-CB93B799ACD4}" srcId="{3E763A45-A6CF-4368-925B-B568DC955D50}" destId="{1109FFA9-D9DD-45ED-B763-1384A4879F1E}" srcOrd="0" destOrd="0" parTransId="{945345DD-DEBC-4E21-A7E5-DB954D9CBE0A}" sibTransId="{1C5CB997-2F47-4BA3-9C77-9143AA8CC507}"/>
    <dgm:cxn modelId="{1CEBA537-4667-4616-90F9-EC23EFC1DD1D}" srcId="{1109FFA9-D9DD-45ED-B763-1384A4879F1E}" destId="{948C2F42-3DFC-41D2-8F98-68D55B30F24E}" srcOrd="1" destOrd="0" parTransId="{099A3478-F437-43AB-8758-25840576D89B}" sibTransId="{487F18D3-9444-47CE-AF2C-8812CA48D645}"/>
    <dgm:cxn modelId="{01AC3B3E-68DE-4647-A54C-117C4F290663}" type="presOf" srcId="{DF96E0C7-BB85-4C6F-AEFE-B23FD760B468}" destId="{49F0516B-4965-4426-B9C6-548A70117B9E}" srcOrd="0" destOrd="0" presId="urn:microsoft.com/office/officeart/2008/layout/PictureAccentList"/>
    <dgm:cxn modelId="{981E553E-5502-4FD9-9083-EB429EE33534}" srcId="{1109FFA9-D9DD-45ED-B763-1384A4879F1E}" destId="{D2009254-C2AE-4B30-BEAE-CA0093002908}" srcOrd="2" destOrd="0" parTransId="{B58BA898-E285-463D-8F14-6C730C05DF46}" sibTransId="{A7123D2B-2EF1-45C8-86A5-C9118969D933}"/>
    <dgm:cxn modelId="{E190E960-1736-444C-BE4E-C786B4C03650}" type="presOf" srcId="{1109FFA9-D9DD-45ED-B763-1384A4879F1E}" destId="{172A6738-A8AB-4B44-AC1C-04627253A4E2}" srcOrd="0" destOrd="0" presId="urn:microsoft.com/office/officeart/2008/layout/PictureAccentList"/>
    <dgm:cxn modelId="{FEB79A48-966D-4560-88DA-D6E6D7267180}" srcId="{1109FFA9-D9DD-45ED-B763-1384A4879F1E}" destId="{DF96E0C7-BB85-4C6F-AEFE-B23FD760B468}" srcOrd="0" destOrd="0" parTransId="{0045B0A0-C14B-4044-AAE9-BF561CAA2F03}" sibTransId="{C0F6C689-C83C-4587-B56C-58B693B26E60}"/>
    <dgm:cxn modelId="{C43BFDBC-01B0-4086-B1E3-DF4AFBB308BB}" type="presOf" srcId="{D2009254-C2AE-4B30-BEAE-CA0093002908}" destId="{60DDA8BD-670C-4A49-A4D5-B27384AB3B91}" srcOrd="0" destOrd="0" presId="urn:microsoft.com/office/officeart/2008/layout/PictureAccentList"/>
    <dgm:cxn modelId="{B2FBCAC3-F315-410D-8F12-55CEA3BBFACD}" type="presOf" srcId="{3E763A45-A6CF-4368-925B-B568DC955D50}" destId="{52D395DB-9537-4349-B56A-E411DB26D03D}" srcOrd="0" destOrd="0" presId="urn:microsoft.com/office/officeart/2008/layout/PictureAccentList"/>
    <dgm:cxn modelId="{9F5C55E8-B7ED-44B0-81E3-C58FB9A24502}" type="presOf" srcId="{948C2F42-3DFC-41D2-8F98-68D55B30F24E}" destId="{240C27FE-472D-4D40-9479-5A56EB0AE90F}" srcOrd="0" destOrd="0" presId="urn:microsoft.com/office/officeart/2008/layout/PictureAccentList"/>
    <dgm:cxn modelId="{379F7A50-1B88-46C4-8499-98B04FFDE37B}" type="presParOf" srcId="{52D395DB-9537-4349-B56A-E411DB26D03D}" destId="{DDA8D770-8068-4F92-9825-31B0C313A2BA}" srcOrd="0" destOrd="0" presId="urn:microsoft.com/office/officeart/2008/layout/PictureAccentList"/>
    <dgm:cxn modelId="{0DB69D95-AE43-44C2-92D4-41D499DD802E}" type="presParOf" srcId="{DDA8D770-8068-4F92-9825-31B0C313A2BA}" destId="{A572A987-2C3F-4DCF-98E6-5A199D2DBB17}" srcOrd="0" destOrd="0" presId="urn:microsoft.com/office/officeart/2008/layout/PictureAccentList"/>
    <dgm:cxn modelId="{D70CE554-7B13-4C5D-926E-E6A5E30AF7CD}" type="presParOf" srcId="{A572A987-2C3F-4DCF-98E6-5A199D2DBB17}" destId="{172A6738-A8AB-4B44-AC1C-04627253A4E2}" srcOrd="0" destOrd="0" presId="urn:microsoft.com/office/officeart/2008/layout/PictureAccentList"/>
    <dgm:cxn modelId="{BDD9A18F-B08E-4E76-B6EC-B69893270A48}" type="presParOf" srcId="{DDA8D770-8068-4F92-9825-31B0C313A2BA}" destId="{476A9CBD-C791-4B37-8A0F-DE9F1A8BE9D2}" srcOrd="1" destOrd="0" presId="urn:microsoft.com/office/officeart/2008/layout/PictureAccentList"/>
    <dgm:cxn modelId="{AE4FFB6C-E9A6-43E6-99FB-4726EC6537E1}" type="presParOf" srcId="{476A9CBD-C791-4B37-8A0F-DE9F1A8BE9D2}" destId="{53CC80C0-A41C-49BD-9A0F-14DA00702583}" srcOrd="0" destOrd="0" presId="urn:microsoft.com/office/officeart/2008/layout/PictureAccentList"/>
    <dgm:cxn modelId="{E365C050-2E50-4B7D-9D01-5848C7F9E669}" type="presParOf" srcId="{53CC80C0-A41C-49BD-9A0F-14DA00702583}" destId="{056564C9-E52F-4A88-8024-5B94712E9870}" srcOrd="0" destOrd="0" presId="urn:microsoft.com/office/officeart/2008/layout/PictureAccentList"/>
    <dgm:cxn modelId="{A691EEC9-2285-4EF8-A903-E72FC6FC1487}" type="presParOf" srcId="{53CC80C0-A41C-49BD-9A0F-14DA00702583}" destId="{49F0516B-4965-4426-B9C6-548A70117B9E}" srcOrd="1" destOrd="0" presId="urn:microsoft.com/office/officeart/2008/layout/PictureAccentList"/>
    <dgm:cxn modelId="{FCA4FB00-F6F2-4B41-ADED-468FA371C35B}" type="presParOf" srcId="{476A9CBD-C791-4B37-8A0F-DE9F1A8BE9D2}" destId="{B0DBB984-5035-48DE-838F-10BD3CF8F373}" srcOrd="1" destOrd="0" presId="urn:microsoft.com/office/officeart/2008/layout/PictureAccentList"/>
    <dgm:cxn modelId="{0786C0DF-3CDA-4D22-B2E9-09FC95D71B11}" type="presParOf" srcId="{B0DBB984-5035-48DE-838F-10BD3CF8F373}" destId="{8AA39144-A020-47D8-BB81-FEEA498EB524}" srcOrd="0" destOrd="0" presId="urn:microsoft.com/office/officeart/2008/layout/PictureAccentList"/>
    <dgm:cxn modelId="{A8596E7E-7895-4B60-8A95-E85561A5FE36}" type="presParOf" srcId="{B0DBB984-5035-48DE-838F-10BD3CF8F373}" destId="{240C27FE-472D-4D40-9479-5A56EB0AE90F}" srcOrd="1" destOrd="0" presId="urn:microsoft.com/office/officeart/2008/layout/PictureAccentList"/>
    <dgm:cxn modelId="{8B95B668-0FC3-44D5-B334-7B80FC1F459F}" type="presParOf" srcId="{476A9CBD-C791-4B37-8A0F-DE9F1A8BE9D2}" destId="{1C53720E-A6CE-481A-AC53-2CD06768927F}" srcOrd="2" destOrd="0" presId="urn:microsoft.com/office/officeart/2008/layout/PictureAccentList"/>
    <dgm:cxn modelId="{1ACDB702-CEE5-4C81-BB62-1375D7A77D2B}" type="presParOf" srcId="{1C53720E-A6CE-481A-AC53-2CD06768927F}" destId="{9FBB1645-5069-4B6F-95F2-D4C31A97AA23}" srcOrd="0" destOrd="0" presId="urn:microsoft.com/office/officeart/2008/layout/PictureAccentList"/>
    <dgm:cxn modelId="{A23822A1-B3C3-4669-A623-273B93EC08D7}" type="presParOf" srcId="{1C53720E-A6CE-481A-AC53-2CD06768927F}" destId="{60DDA8BD-670C-4A49-A4D5-B27384AB3B91}"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48A40-D1E0-4DCA-AA8C-1D44A154EAF6}">
      <dsp:nvSpPr>
        <dsp:cNvPr id="0" name=""/>
        <dsp:cNvSpPr/>
      </dsp:nvSpPr>
      <dsp:spPr>
        <a:xfrm>
          <a:off x="-5700855" y="-872788"/>
          <a:ext cx="6788535" cy="6788535"/>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C31B8-99B1-4784-83F2-74769FF166F3}">
      <dsp:nvSpPr>
        <dsp:cNvPr id="0" name=""/>
        <dsp:cNvSpPr/>
      </dsp:nvSpPr>
      <dsp:spPr>
        <a:xfrm>
          <a:off x="699962" y="504295"/>
          <a:ext cx="8012494" cy="1008591"/>
        </a:xfrm>
        <a:prstGeom prst="rect">
          <a:avLst/>
        </a:prstGeom>
        <a:solidFill>
          <a:schemeClr val="tx1">
            <a:lumMod val="65000"/>
            <a:lumOff val="3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570"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bg1"/>
              </a:solidFill>
            </a:rPr>
            <a:t> The Why of the ASCA National Model</a:t>
          </a:r>
        </a:p>
      </dsp:txBody>
      <dsp:txXfrm>
        <a:off x="699962" y="504295"/>
        <a:ext cx="8012494" cy="1008591"/>
      </dsp:txXfrm>
    </dsp:sp>
    <dsp:sp modelId="{E37759E7-8948-4C2E-B585-2300CA676A3E}">
      <dsp:nvSpPr>
        <dsp:cNvPr id="0" name=""/>
        <dsp:cNvSpPr/>
      </dsp:nvSpPr>
      <dsp:spPr>
        <a:xfrm>
          <a:off x="69592" y="378221"/>
          <a:ext cx="1260739" cy="1260739"/>
        </a:xfrm>
        <a:prstGeom prst="ellipse">
          <a:avLst/>
        </a:prstGeom>
        <a:blipFill rotWithShape="0">
          <a:blip xmlns:r="http://schemas.openxmlformats.org/officeDocument/2006/relationships" r:embed="rId1">
            <a:grayscl/>
          </a:blip>
          <a:stretch>
            <a:fillRect/>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5A685-9688-4714-9ABA-3D3F221938CF}">
      <dsp:nvSpPr>
        <dsp:cNvPr id="0" name=""/>
        <dsp:cNvSpPr/>
      </dsp:nvSpPr>
      <dsp:spPr>
        <a:xfrm>
          <a:off x="1066585" y="2017183"/>
          <a:ext cx="7645871" cy="1008591"/>
        </a:xfrm>
        <a:prstGeom prst="rect">
          <a:avLst/>
        </a:prstGeom>
        <a:solidFill>
          <a:srgbClr val="96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570"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bg1"/>
              </a:solidFill>
            </a:rPr>
            <a:t> ASCA Model overview</a:t>
          </a:r>
        </a:p>
      </dsp:txBody>
      <dsp:txXfrm>
        <a:off x="1066585" y="2017183"/>
        <a:ext cx="7645871" cy="1008591"/>
      </dsp:txXfrm>
    </dsp:sp>
    <dsp:sp modelId="{18B1C5CC-337C-4198-A839-7944F9BF5426}">
      <dsp:nvSpPr>
        <dsp:cNvPr id="0" name=""/>
        <dsp:cNvSpPr/>
      </dsp:nvSpPr>
      <dsp:spPr>
        <a:xfrm>
          <a:off x="436215" y="1891109"/>
          <a:ext cx="1260739" cy="1260739"/>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A42D32-848D-450B-B255-08ED4417EFFC}">
      <dsp:nvSpPr>
        <dsp:cNvPr id="0" name=""/>
        <dsp:cNvSpPr/>
      </dsp:nvSpPr>
      <dsp:spPr>
        <a:xfrm>
          <a:off x="699962" y="3530070"/>
          <a:ext cx="8012494" cy="1008591"/>
        </a:xfrm>
        <a:prstGeom prst="rect">
          <a:avLst/>
        </a:prstGeom>
        <a:solidFill>
          <a:srgbClr val="0D576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570"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bg1"/>
              </a:solidFill>
            </a:rPr>
            <a:t> Support and Resources</a:t>
          </a:r>
        </a:p>
      </dsp:txBody>
      <dsp:txXfrm>
        <a:off x="699962" y="3530070"/>
        <a:ext cx="8012494" cy="1008591"/>
      </dsp:txXfrm>
    </dsp:sp>
    <dsp:sp modelId="{490A6F18-6B84-4B23-BFCD-4D3083A001EE}">
      <dsp:nvSpPr>
        <dsp:cNvPr id="0" name=""/>
        <dsp:cNvSpPr/>
      </dsp:nvSpPr>
      <dsp:spPr>
        <a:xfrm>
          <a:off x="69592" y="3403996"/>
          <a:ext cx="1260739" cy="1260739"/>
        </a:xfrm>
        <a:prstGeom prst="ellipse">
          <a:avLst/>
        </a:prstGeom>
        <a:blipFill rotWithShape="0">
          <a:blip xmlns:r="http://schemas.openxmlformats.org/officeDocument/2006/relationships" r:embed="rId3"/>
          <a:stretch>
            <a:fillRect/>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A6738-A8AB-4B44-AC1C-04627253A4E2}">
      <dsp:nvSpPr>
        <dsp:cNvPr id="0" name=""/>
        <dsp:cNvSpPr/>
      </dsp:nvSpPr>
      <dsp:spPr>
        <a:xfrm>
          <a:off x="405603" y="987"/>
          <a:ext cx="6475418" cy="806358"/>
        </a:xfrm>
        <a:prstGeom prst="roundRect">
          <a:avLst>
            <a:gd name="adj" fmla="val 10000"/>
          </a:avLst>
        </a:prstGeom>
        <a:solidFill>
          <a:srgbClr val="85B1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Plan, Organize and Deliver a Comprehensive School Guidance and Counseling Program that</a:t>
          </a:r>
        </a:p>
      </dsp:txBody>
      <dsp:txXfrm>
        <a:off x="429220" y="24604"/>
        <a:ext cx="6428184" cy="759124"/>
      </dsp:txXfrm>
    </dsp:sp>
    <dsp:sp modelId="{056564C9-E52F-4A88-8024-5B94712E9870}">
      <dsp:nvSpPr>
        <dsp:cNvPr id="0" name=""/>
        <dsp:cNvSpPr/>
      </dsp:nvSpPr>
      <dsp:spPr>
        <a:xfrm>
          <a:off x="405603" y="952490"/>
          <a:ext cx="806358" cy="718691"/>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F0516B-4965-4426-B9C6-548A70117B9E}">
      <dsp:nvSpPr>
        <dsp:cNvPr id="0" name=""/>
        <dsp:cNvSpPr/>
      </dsp:nvSpPr>
      <dsp:spPr>
        <a:xfrm>
          <a:off x="1260343" y="952490"/>
          <a:ext cx="5620678" cy="718691"/>
        </a:xfrm>
        <a:prstGeom prst="roundRect">
          <a:avLst>
            <a:gd name="adj" fmla="val 16670"/>
          </a:avLst>
        </a:prstGeom>
        <a:solidFill>
          <a:srgbClr val="0D57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Segoe UI Semibold" panose="020B0702040204020203" pitchFamily="34" charset="0"/>
              <a:ea typeface="+mn-ea"/>
              <a:cs typeface="Segoe UI Semibold" panose="020B0702040204020203" pitchFamily="34" charset="0"/>
            </a:rPr>
            <a:t>Personalizes education and support</a:t>
          </a:r>
          <a:r>
            <a:rPr lang="en-US" sz="1800" kern="1200" dirty="0">
              <a:latin typeface="Segoe UI Semibold" panose="020B0702040204020203" pitchFamily="34" charset="0"/>
              <a:cs typeface="Segoe UI Semibold" panose="020B0702040204020203" pitchFamily="34" charset="0"/>
            </a:rPr>
            <a:t>s</a:t>
          </a:r>
        </a:p>
      </dsp:txBody>
      <dsp:txXfrm>
        <a:off x="1295433" y="987580"/>
        <a:ext cx="5550498" cy="648511"/>
      </dsp:txXfrm>
    </dsp:sp>
    <dsp:sp modelId="{8AA39144-A020-47D8-BB81-FEEA498EB524}">
      <dsp:nvSpPr>
        <dsp:cNvPr id="0" name=""/>
        <dsp:cNvSpPr/>
      </dsp:nvSpPr>
      <dsp:spPr>
        <a:xfrm>
          <a:off x="405603" y="1767945"/>
          <a:ext cx="806358" cy="806358"/>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0C27FE-472D-4D40-9479-5A56EB0AE90F}">
      <dsp:nvSpPr>
        <dsp:cNvPr id="0" name=""/>
        <dsp:cNvSpPr/>
      </dsp:nvSpPr>
      <dsp:spPr>
        <a:xfrm>
          <a:off x="1260343" y="1767945"/>
          <a:ext cx="5620678" cy="806358"/>
        </a:xfrm>
        <a:prstGeom prst="roundRect">
          <a:avLst>
            <a:gd name="adj" fmla="val 16670"/>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Segoe UI Semibold" panose="020B0702040204020203" pitchFamily="34" charset="0"/>
              <a:ea typeface="+mn-ea"/>
              <a:cs typeface="Segoe UI Semibold" panose="020B0702040204020203" pitchFamily="34" charset="0"/>
            </a:rPr>
            <a:t>Promotes and enhances the </a:t>
          </a:r>
          <a:r>
            <a:rPr lang="en-US" sz="1800" b="1" kern="1200" dirty="0">
              <a:solidFill>
                <a:srgbClr val="FFCC66"/>
              </a:solidFill>
              <a:latin typeface="Segoe UI" panose="020B0502040204020203" pitchFamily="34" charset="0"/>
              <a:ea typeface="+mn-ea"/>
              <a:cs typeface="Segoe UI" panose="020B0502040204020203" pitchFamily="34" charset="0"/>
            </a:rPr>
            <a:t>academic, personal, social and career development </a:t>
          </a:r>
          <a:r>
            <a:rPr lang="en-US" sz="1800" kern="1200" dirty="0">
              <a:solidFill>
                <a:prstClr val="white"/>
              </a:solidFill>
              <a:latin typeface="Segoe UI Semibold" panose="020B0702040204020203" pitchFamily="34" charset="0"/>
              <a:ea typeface="+mn-ea"/>
              <a:cs typeface="Segoe UI Semibold" panose="020B0702040204020203" pitchFamily="34" charset="0"/>
            </a:rPr>
            <a:t>of all students</a:t>
          </a:r>
        </a:p>
      </dsp:txBody>
      <dsp:txXfrm>
        <a:off x="1299713" y="1807315"/>
        <a:ext cx="5541938" cy="727618"/>
      </dsp:txXfrm>
    </dsp:sp>
    <dsp:sp modelId="{9FBB1645-5069-4B6F-95F2-D4C31A97AA23}">
      <dsp:nvSpPr>
        <dsp:cNvPr id="0" name=""/>
        <dsp:cNvSpPr/>
      </dsp:nvSpPr>
      <dsp:spPr>
        <a:xfrm>
          <a:off x="476405" y="2789771"/>
          <a:ext cx="664754" cy="720038"/>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DA8BD-670C-4A49-A4D5-B27384AB3B91}">
      <dsp:nvSpPr>
        <dsp:cNvPr id="0" name=""/>
        <dsp:cNvSpPr/>
      </dsp:nvSpPr>
      <dsp:spPr>
        <a:xfrm>
          <a:off x="1260343" y="2671067"/>
          <a:ext cx="5620678" cy="957446"/>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Segoe UI" panose="020B0502040204020203" pitchFamily="34" charset="0"/>
              <a:ea typeface="+mn-ea"/>
              <a:cs typeface="Segoe UI" panose="020B0502040204020203" pitchFamily="34" charset="0"/>
            </a:rPr>
            <a:t>Based on the </a:t>
          </a:r>
          <a:r>
            <a:rPr lang="en-US" sz="1800" b="1" u="sng" kern="1200" dirty="0">
              <a:solidFill>
                <a:prstClr val="white"/>
              </a:solidFill>
              <a:latin typeface="Segoe UI" panose="020B0502040204020203" pitchFamily="34" charset="0"/>
              <a:ea typeface="+mn-ea"/>
              <a:cs typeface="Segoe UI" panose="020B0502040204020203" pitchFamily="34" charset="0"/>
            </a:rPr>
            <a:t>national standards for school counseling programs</a:t>
          </a:r>
          <a:r>
            <a:rPr lang="en-US" sz="1800" b="1" u="none" kern="1200" dirty="0">
              <a:solidFill>
                <a:prstClr val="white"/>
              </a:solidFill>
              <a:latin typeface="Segoe UI" panose="020B0502040204020203" pitchFamily="34" charset="0"/>
              <a:ea typeface="+mn-ea"/>
              <a:cs typeface="Segoe UI" panose="020B0502040204020203" pitchFamily="34" charset="0"/>
            </a:rPr>
            <a:t> </a:t>
          </a:r>
          <a:r>
            <a:rPr lang="en-US" sz="1800" b="1" kern="1200" dirty="0">
              <a:solidFill>
                <a:prstClr val="white"/>
              </a:solidFill>
              <a:latin typeface="Segoe UI" panose="020B0502040204020203" pitchFamily="34" charset="0"/>
              <a:ea typeface="+mn-ea"/>
              <a:cs typeface="Segoe UI" panose="020B0502040204020203" pitchFamily="34" charset="0"/>
            </a:rPr>
            <a:t>of the American School Counseling Assoc.</a:t>
          </a:r>
        </a:p>
      </dsp:txBody>
      <dsp:txXfrm>
        <a:off x="1307090" y="2717814"/>
        <a:ext cx="5527184" cy="8639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Program Focus has one small change. </a:t>
            </a:r>
            <a:r>
              <a:rPr lang="en-US" sz="1100">
                <a:latin typeface="Arial"/>
                <a:ea typeface="Arial"/>
                <a:cs typeface="Arial"/>
                <a:sym typeface="Arial"/>
              </a:rPr>
              <a:t>In the 4Ed Annual Student Outcome Goals are included in the next Manage component, Program Planning. Previously, they were included in Program Focus. </a:t>
            </a:r>
            <a:endParaRPr sz="1100">
              <a:latin typeface="Arial"/>
              <a:ea typeface="Arial"/>
              <a:cs typeface="Arial"/>
              <a:sym typeface="Arial"/>
            </a:endParaRPr>
          </a:p>
        </p:txBody>
      </p:sp>
      <p:sp>
        <p:nvSpPr>
          <p:cNvPr id="218" name="Google Shape;2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d2dfca9fa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Here, we have a title change, from Tools, to Program Planning. Where there are also order and implementation changes, as well as updated templates.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Annual Student Outcome Goals are now included in this Program Planning, rather than previously in Program Focus and titled Program Goals.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a:t>The order of the smaller components differs slightly in the new edition for easier flow and implementation. It has stayed in mostly the same order except the Advisory Council and Annual Administrative Conference are now done last rather than first. It makes sense to gather information and produce these documents prior to meeting with our Administrators, then when we do meet with them, we do have a full program plan to show. </a:t>
            </a:r>
            <a:endParaRPr/>
          </a:p>
        </p:txBody>
      </p:sp>
      <p:sp>
        <p:nvSpPr>
          <p:cNvPr id="231" name="Google Shape;231;g7d2dfca9fa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Data. There has been change in what we label certain data as. Previously called Process Data, is now called Participation Data. Previously called Perception Data, is now called simply the Mindsets and Behaviors. Outcome Data is still Outcome Data</a:t>
            </a:r>
            <a:endParaRPr/>
          </a:p>
        </p:txBody>
      </p:sp>
      <p:sp>
        <p:nvSpPr>
          <p:cNvPr id="237" name="Google Shape;2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As I mentioned before, Program Goals are now called Annual Student Outcome Goals and live under Program Planning in the Manage component. </a:t>
            </a:r>
            <a:endParaRPr/>
          </a:p>
        </p:txBody>
      </p:sp>
      <p:sp>
        <p:nvSpPr>
          <p:cNvPr id="243" name="Google Shape;2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Outcome Data is still split into three categories. The only change here is that Behavior Data is now called Discipline Data. </a:t>
            </a:r>
            <a:endParaRPr/>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Annual Student Outcome Goal Plan. This was previously called Program Goals and had a similar template. There are additions to the updated template: There is a space to identify the outcome data used as a basis for the goal, and the template now has a Supplemental Data section. </a:t>
            </a:r>
            <a:endParaRPr/>
          </a:p>
        </p:txBody>
      </p:sp>
      <p:sp>
        <p:nvSpPr>
          <p:cNvPr id="256" name="Google Shape;2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This newly added Supplemental Data section in the Annual Student Outcome Goal Plan can include the following: needs assessments, opinion surveys, or program and activity evaluations. </a:t>
            </a:r>
            <a:endParaRPr/>
          </a:p>
        </p:txBody>
      </p:sp>
      <p:sp>
        <p:nvSpPr>
          <p:cNvPr id="262" name="Google Shape;26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This piece within Program Planning has changed. Previously it was called the School Data Profile, and it has now changed to the School Data Summary; this includes changes to the implementation procedures. Previously the School Data Profile was a chart template to enter data values. The updated School Data Summary gives a numbered succession of questions and prompts to reflect mindfully about School Data rather than a data entry template. </a:t>
            </a:r>
            <a:endParaRPr/>
          </a:p>
        </p:txBody>
      </p:sp>
      <p:sp>
        <p:nvSpPr>
          <p:cNvPr id="268" name="Google Shape;26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Now onto Action Plans. </a:t>
            </a:r>
            <a:endParaRPr/>
          </a:p>
          <a:p>
            <a:pPr marL="0" lvl="0" indent="0" algn="l" rtl="0">
              <a:spcBef>
                <a:spcPts val="0"/>
              </a:spcBef>
              <a:spcAft>
                <a:spcPts val="0"/>
              </a:spcAft>
              <a:buClr>
                <a:schemeClr val="dk1"/>
              </a:buClr>
              <a:buSzPts val="1100"/>
              <a:buFont typeface="Arial"/>
              <a:buNone/>
            </a:pPr>
            <a:r>
              <a:rPr lang="en-US"/>
              <a:t>Classroom and Small Group Action Plans have been simplified! They are now combined together and have been put in a template of the Mindsets and Behaviors within a chart format. Previously, these two Action Plans were in column templates. </a:t>
            </a:r>
            <a:endParaRPr/>
          </a:p>
        </p:txBody>
      </p:sp>
      <p:sp>
        <p:nvSpPr>
          <p:cNvPr id="275" name="Google Shape;2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Closing the Gap Action Plan is now in a vertical type template rather than a horizontal chart template. This allows for more information to be included in the Action Plan and the Results Data. Another change for this Action Plan is that Results Data is completed on the same template as the Action Plan. </a:t>
            </a:r>
            <a:endParaRPr/>
          </a:p>
        </p:txBody>
      </p:sp>
      <p:sp>
        <p:nvSpPr>
          <p:cNvPr id="283" name="Google Shape;28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7ca037dbff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Moving right through to the Lesson Plan template. The Lesson Plan template has some changes, and the order of the components has shifted as well.</a:t>
            </a:r>
            <a:endParaRPr/>
          </a:p>
          <a:p>
            <a:pPr marL="0" lvl="0" indent="0" algn="l" rtl="0">
              <a:spcBef>
                <a:spcPts val="0"/>
              </a:spcBef>
              <a:spcAft>
                <a:spcPts val="0"/>
              </a:spcAft>
              <a:buClr>
                <a:schemeClr val="dk1"/>
              </a:buClr>
              <a:buSzPts val="1100"/>
              <a:buFont typeface="Arial"/>
              <a:buNone/>
            </a:pPr>
            <a:r>
              <a:rPr lang="en-US"/>
              <a:t>There is the addition of an “Evidence Base” section, which gives the option to choose from Best Practice, Action Research, Research-Informed, or Evidence-Based. In this image, it is cut off, but it comes after Materials. Also, the Procedure section has been updated to offer more opportunity for details. </a:t>
            </a:r>
            <a:endParaRPr/>
          </a:p>
          <a:p>
            <a:pPr marL="0" lvl="0" indent="0" algn="l" rtl="0">
              <a:spcBef>
                <a:spcPts val="0"/>
              </a:spcBef>
              <a:spcAft>
                <a:spcPts val="0"/>
              </a:spcAft>
              <a:buClr>
                <a:schemeClr val="dk1"/>
              </a:buClr>
              <a:buSzPts val="1100"/>
              <a:buFont typeface="Arial"/>
              <a:buNone/>
            </a:pPr>
            <a:r>
              <a:rPr lang="en-US"/>
              <a:t>Previously, The Data Collection Plan was called the Plan for Evaluation, and now includes the updated data labels: Participation Data, Mindsets and Behaviors Data, and the original Outcome Data. </a:t>
            </a:r>
            <a:endParaRPr/>
          </a:p>
        </p:txBody>
      </p:sp>
      <p:sp>
        <p:nvSpPr>
          <p:cNvPr id="296" name="Google Shape;296;g7ca037dbf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Calendars. The Annual Calendar changes are mostly title changes, School Counseling Core Curriculum to Instruction; Individual Planning to Appraisal and Advisement; and Responsive Services to Counseling. </a:t>
            </a:r>
            <a:endParaRPr/>
          </a:p>
          <a:p>
            <a:pPr marL="0" lvl="0" indent="0" algn="l" rtl="0">
              <a:spcBef>
                <a:spcPts val="0"/>
              </a:spcBef>
              <a:spcAft>
                <a:spcPts val="0"/>
              </a:spcAft>
              <a:buClr>
                <a:schemeClr val="dk1"/>
              </a:buClr>
              <a:buSzPts val="1100"/>
              <a:buFont typeface="Arial"/>
              <a:buNone/>
            </a:pPr>
            <a:r>
              <a:rPr lang="en-US"/>
              <a:t>In the previous Model Edition, within the Annual Agreement was “Individual Duties”. This section was taken out of the new Annual Administrative Conference template with the intention to add these duties to our annual calendar, as they can be things that are planned that you participate in throughout the year. </a:t>
            </a:r>
            <a:endParaRPr/>
          </a:p>
        </p:txBody>
      </p:sp>
      <p:sp>
        <p:nvSpPr>
          <p:cNvPr id="302" name="Google Shape;30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weekly calendar template has stayed the same other than the same title changes as the Annual Calendar: School Counseling Core Curriculum to Instruction; Individual Planning to Appraisal and Advisement; and Responsive Services to Counseling. </a:t>
            </a:r>
            <a:endParaRPr/>
          </a:p>
        </p:txBody>
      </p:sp>
      <p:sp>
        <p:nvSpPr>
          <p:cNvPr id="307" name="Google Shape;30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7ca037dbff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the Advisory Council, there are now templates provided for both the agenda and for meeting minutes. Having these provided is helpful and so simple! </a:t>
            </a:r>
            <a:endParaRPr/>
          </a:p>
        </p:txBody>
      </p:sp>
      <p:sp>
        <p:nvSpPr>
          <p:cNvPr id="314" name="Google Shape;314;g7ca037dbff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ca037dbf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7ca037dbf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Direct: Different titles, same practices	Indirect: Different order</a:t>
            </a:r>
            <a:endParaRPr sz="1100">
              <a:latin typeface="Arial"/>
              <a:ea typeface="Arial"/>
              <a:cs typeface="Arial"/>
              <a:sym typeface="Arial"/>
            </a:endParaRPr>
          </a:p>
          <a:p>
            <a:pPr marL="0" lvl="0" indent="0" algn="l" rtl="0">
              <a:spcBef>
                <a:spcPts val="0"/>
              </a:spcBef>
              <a:spcAft>
                <a:spcPts val="0"/>
              </a:spcAft>
              <a:buNone/>
            </a:pPr>
            <a:endParaRPr/>
          </a:p>
        </p:txBody>
      </p:sp>
      <p:sp>
        <p:nvSpPr>
          <p:cNvPr id="327" name="Google Shape;32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Different titles, same practices</a:t>
            </a:r>
            <a:endParaRPr/>
          </a:p>
        </p:txBody>
      </p:sp>
      <p:sp>
        <p:nvSpPr>
          <p:cNvPr id="333" name="Google Shape;33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Appraisal and Advisement used to be called Individual Student Planning in the 3Ed </a:t>
            </a:r>
            <a:endParaRPr/>
          </a:p>
        </p:txBody>
      </p:sp>
      <p:sp>
        <p:nvSpPr>
          <p:cNvPr id="339" name="Google Shape;33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Different order: Same names, Same practices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Referrals moved from 1st to last, with the intention of using all of our available resources before we refer. </a:t>
            </a:r>
            <a:endParaRPr sz="1100">
              <a:latin typeface="Arial"/>
              <a:ea typeface="Arial"/>
              <a:cs typeface="Arial"/>
              <a:sym typeface="Arial"/>
            </a:endParaRPr>
          </a:p>
        </p:txBody>
      </p:sp>
      <p:sp>
        <p:nvSpPr>
          <p:cNvPr id="345" name="Google Shape;34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Simpler!</a:t>
            </a:r>
            <a:endParaRPr/>
          </a:p>
          <a:p>
            <a:pPr marL="0" lvl="0" indent="0" algn="l" rtl="0">
              <a:spcBef>
                <a:spcPts val="0"/>
              </a:spcBef>
              <a:spcAft>
                <a:spcPts val="0"/>
              </a:spcAft>
              <a:buNone/>
            </a:pPr>
            <a:r>
              <a:rPr lang="en-US"/>
              <a:t>3Ed Data Analysis - Done in 4Ed Manage: Program Planning, School Data Summary and Use of Time within the Annual Administrative Conference.</a:t>
            </a:r>
            <a:endParaRPr/>
          </a:p>
          <a:p>
            <a:pPr marL="0" lvl="0" indent="0" algn="l" rtl="0">
              <a:spcBef>
                <a:spcPts val="0"/>
              </a:spcBef>
              <a:spcAft>
                <a:spcPts val="0"/>
              </a:spcAft>
              <a:buNone/>
            </a:pPr>
            <a:r>
              <a:rPr lang="en-US"/>
              <a:t>3Ed - Assessments done twice, once in Management and again in Accountability. 4Ed simplifies this to once per year. </a:t>
            </a:r>
            <a:endParaRPr/>
          </a:p>
          <a:p>
            <a:pPr marL="0" lvl="0" indent="0" algn="l" rtl="0">
              <a:spcBef>
                <a:spcPts val="0"/>
              </a:spcBef>
              <a:spcAft>
                <a:spcPts val="0"/>
              </a:spcAft>
              <a:buNone/>
            </a:pPr>
            <a:r>
              <a:rPr lang="en-US"/>
              <a:t>The content of following templates are very similar and components are similar within [3Ed Program Results and Evaluation and Improvement] and [4Ed Program Assessment and School Counselor Assessment and Appraisal]</a:t>
            </a:r>
            <a:endParaRPr/>
          </a:p>
          <a:p>
            <a:pPr marL="0" lvl="0" indent="0" algn="l" rtl="0">
              <a:spcBef>
                <a:spcPts val="0"/>
              </a:spcBef>
              <a:spcAft>
                <a:spcPts val="0"/>
              </a:spcAft>
              <a:buNone/>
            </a:pPr>
            <a:r>
              <a:rPr lang="en-US"/>
              <a:t>In 4Ed, The following 4 templates are separated into Program and School Counselor Assessments, rather than before having Results separated from the Program and School Counselor Assessments/Evaluations</a:t>
            </a:r>
            <a:endParaRPr/>
          </a:p>
          <a:p>
            <a:pPr marL="0" lvl="0" indent="0" algn="l" rtl="0">
              <a:spcBef>
                <a:spcPts val="0"/>
              </a:spcBef>
              <a:spcAft>
                <a:spcPts val="0"/>
              </a:spcAft>
              <a:buClr>
                <a:schemeClr val="dk1"/>
              </a:buClr>
              <a:buSzPts val="1100"/>
              <a:buFont typeface="Arial"/>
              <a:buNone/>
            </a:pPr>
            <a:r>
              <a:rPr lang="en-US"/>
              <a:t>4Ed Reporting Results - How and in what methods do we Report the Results of our Program Annually? </a:t>
            </a:r>
            <a:endParaRPr/>
          </a:p>
        </p:txBody>
      </p:sp>
      <p:sp>
        <p:nvSpPr>
          <p:cNvPr id="351" name="Google Shape;35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ca037dbff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7ca037dbff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ca037dbff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7ca037dbff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7ca037dbff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ca049170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7ca04917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ca037dbf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7ca037dbff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7ca037dbff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latin typeface="Arial"/>
                <a:ea typeface="Arial"/>
                <a:cs typeface="Arial"/>
                <a:sym typeface="Arial"/>
              </a:rPr>
              <a:t>Okay! Let’s talk about the 4th Edition ASCA National Model! </a:t>
            </a: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There is a lot to take in about the changes in the newest Model edition, but this webinar will show you where to look for the most change. </a:t>
            </a: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REMEMBER! This does not change the way we deliver our programs, which is 80% of our practice of School Counseling. “The ASCA National Model is intended to help school counselors improve not impair their programs (pp.xi)”</a:t>
            </a: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The ASCA Model 4Ed. Introduction says, “[The] fourth edition does not introduce or eliminate any substantive content, but because the educational environment has changed substantially, language from the previous edition was clarified to reflect the current state of education…In addition, some sections have been moved to make the ASCA National Model easier to read, understand, and implement. (pp.x)”</a:t>
            </a:r>
            <a:endParaRPr sz="1000">
              <a:latin typeface="Arial"/>
              <a:ea typeface="Arial"/>
              <a:cs typeface="Arial"/>
              <a:sym typeface="Arial"/>
            </a:endParaRPr>
          </a:p>
          <a:p>
            <a:pPr marL="0" lvl="0" indent="0" algn="l" rtl="0">
              <a:spcBef>
                <a:spcPts val="0"/>
              </a:spcBef>
              <a:spcAft>
                <a:spcPts val="0"/>
              </a:spcAft>
              <a:buNone/>
            </a:pP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The Model still has the same overarching themes: Leadership, Advocacy, Collaboration, and Systemic Change </a:t>
            </a: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ASCA 4Ed. says “The four themes of leadership, advocacy, collaboration, and systemic change no longer appear around the edge of the ASCA National Model diamond but instead are woven throughout the ASCA National Model to show they are integral components of a comprehensive school counseling program. Implementing the ASCA National Model requires leadership, advocacy, and collaboration with a focus on systemic change in outcomes. (pp.116)”</a:t>
            </a:r>
            <a:endParaRPr sz="1000">
              <a:latin typeface="Arial"/>
              <a:ea typeface="Arial"/>
              <a:cs typeface="Arial"/>
              <a:sym typeface="Arial"/>
            </a:endParaRPr>
          </a:p>
          <a:p>
            <a:pPr marL="0" lvl="0" indent="0" algn="l" rtl="0">
              <a:spcBef>
                <a:spcPts val="0"/>
              </a:spcBef>
              <a:spcAft>
                <a:spcPts val="0"/>
              </a:spcAft>
              <a:buNone/>
            </a:pP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The Executive Summary now (4th Ed) includes Appropriate and Inappropriate Activities for School Counselors. This was a nice addition, I think! </a:t>
            </a:r>
            <a:endParaRPr sz="1000">
              <a:latin typeface="Arial"/>
              <a:ea typeface="Arial"/>
              <a:cs typeface="Arial"/>
              <a:sym typeface="Arial"/>
            </a:endParaRPr>
          </a:p>
        </p:txBody>
      </p:sp>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Now that we have looked at the new and improved ASCA National Model diamond, let’s dive into title changes. </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The four component titles were updated from Foundation to Define, from Management to Manage, from Delivery to Deliver, and from Accountability to Assess. </a:t>
            </a: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ASCA 4Ed. says “...using verbs instead of nouns was more active and descriptive of what school counselors do. (pp.x)”</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Now, let’s look at the changes in each component. </a:t>
            </a:r>
            <a:endParaRPr sz="1000">
              <a:latin typeface="Arial"/>
              <a:ea typeface="Arial"/>
              <a:cs typeface="Arial"/>
              <a:sym typeface="Arial"/>
            </a:endParaRPr>
          </a:p>
        </p:txBody>
      </p:sp>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Define component is simplified down to include only Competencies which describe what we expect of our students and what we expect of ourselves! </a:t>
            </a:r>
            <a:endParaRPr/>
          </a:p>
          <a:p>
            <a:pPr marL="0" lvl="0" indent="0" algn="l" rtl="0">
              <a:spcBef>
                <a:spcPts val="0"/>
              </a:spcBef>
              <a:spcAft>
                <a:spcPts val="0"/>
              </a:spcAft>
              <a:buClr>
                <a:schemeClr val="dk1"/>
              </a:buClr>
              <a:buSzPts val="1100"/>
              <a:buFont typeface="Arial"/>
              <a:buNone/>
            </a:pPr>
            <a:r>
              <a:rPr lang="en-US"/>
              <a:t>Previously, the Foundation component included Program Focus, however the 4th Edition has restructured to fit this piece in the Manage component. </a:t>
            </a:r>
            <a:endParaRPr/>
          </a:p>
        </p:txBody>
      </p:sp>
      <p:sp>
        <p:nvSpPr>
          <p:cNvPr id="198" name="Google Shape;1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Included in the Define component are Student Standards and Professional Standards. These have not changed for us.</a:t>
            </a:r>
            <a:endParaRPr/>
          </a:p>
          <a:p>
            <a:pPr marL="0" lvl="0" indent="0" algn="l" rtl="0">
              <a:spcBef>
                <a:spcPts val="0"/>
              </a:spcBef>
              <a:spcAft>
                <a:spcPts val="0"/>
              </a:spcAft>
              <a:buClr>
                <a:schemeClr val="dk1"/>
              </a:buClr>
              <a:buSzPts val="1100"/>
              <a:buFont typeface="Arial"/>
              <a:buNone/>
            </a:pPr>
            <a:r>
              <a:rPr lang="en-US"/>
              <a:t>The Student Standards refers to the ASCA Mindsets and Behaviors for Student Success. </a:t>
            </a:r>
            <a:endParaRPr/>
          </a:p>
          <a:p>
            <a:pPr marL="0" lvl="0" indent="0" algn="l" rtl="0">
              <a:spcBef>
                <a:spcPts val="0"/>
              </a:spcBef>
              <a:spcAft>
                <a:spcPts val="0"/>
              </a:spcAft>
              <a:buClr>
                <a:schemeClr val="dk1"/>
              </a:buClr>
              <a:buSzPts val="1100"/>
              <a:buFont typeface="Arial"/>
              <a:buNone/>
            </a:pPr>
            <a:r>
              <a:rPr lang="en-US"/>
              <a:t>The Professional Standards refer to ASCA School Counselor Professional Standards and Competencies and the The ASCA Ethical Standards for School Counselors.</a:t>
            </a:r>
            <a:endParaRPr/>
          </a:p>
        </p:txBody>
      </p:sp>
      <p:sp>
        <p:nvSpPr>
          <p:cNvPr id="204" name="Google Shape;2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Manage component has some changes within it to pay attention to. I like to think of the Manage component as our Program maintenance. Both our Program Focus and Program Planning make up this component. </a:t>
            </a:r>
            <a:endParaRPr/>
          </a:p>
          <a:p>
            <a:pPr marL="0" lvl="0" indent="0" algn="l" rtl="0">
              <a:spcBef>
                <a:spcPts val="0"/>
              </a:spcBef>
              <a:spcAft>
                <a:spcPts val="0"/>
              </a:spcAft>
              <a:buClr>
                <a:schemeClr val="dk1"/>
              </a:buClr>
              <a:buSzPts val="1100"/>
              <a:buFont typeface="Arial"/>
              <a:buNone/>
            </a:pPr>
            <a:r>
              <a:rPr lang="en-US"/>
              <a:t>Previously the Foundation component included Program Focus, however the 4th Edition has restructured this to fit under the Manage component. </a:t>
            </a:r>
            <a:endParaRPr/>
          </a:p>
          <a:p>
            <a:pPr marL="0" lvl="0" indent="0" algn="l" rtl="0">
              <a:spcBef>
                <a:spcPts val="0"/>
              </a:spcBef>
              <a:spcAft>
                <a:spcPts val="0"/>
              </a:spcAft>
              <a:buClr>
                <a:schemeClr val="dk1"/>
              </a:buClr>
              <a:buSzPts val="1100"/>
              <a:buFont typeface="Arial"/>
              <a:buNone/>
            </a:pPr>
            <a:r>
              <a:rPr lang="en-US"/>
              <a:t>Previously Program Planning was labeled as “Tools” but still serves the same purposes. </a:t>
            </a:r>
            <a:endParaRPr/>
          </a:p>
          <a:p>
            <a:pPr marL="0" lvl="0" indent="0" algn="l" rtl="0">
              <a:spcBef>
                <a:spcPts val="0"/>
              </a:spcBef>
              <a:spcAft>
                <a:spcPts val="0"/>
              </a:spcAft>
              <a:buClr>
                <a:schemeClr val="dk1"/>
              </a:buClr>
              <a:buSzPts val="1100"/>
              <a:buFont typeface="Arial"/>
              <a:buNone/>
            </a:pPr>
            <a:r>
              <a:rPr lang="en-US"/>
              <a:t>In the previous Management component, there are Assessments included, however they are also repeated in the 3Ed Accountability component. So, in the updated edition these pieces are only done once in the Assess component. Simplified! </a:t>
            </a:r>
            <a:endParaRPr/>
          </a:p>
          <a:p>
            <a:pPr marL="0" lvl="0" indent="0" algn="l" rtl="0">
              <a:spcBef>
                <a:spcPts val="0"/>
              </a:spcBef>
              <a:spcAft>
                <a:spcPts val="0"/>
              </a:spcAft>
              <a:buNone/>
            </a:pPr>
            <a:endParaRPr/>
          </a:p>
        </p:txBody>
      </p:sp>
      <p:sp>
        <p:nvSpPr>
          <p:cNvPr id="212" name="Google Shape;2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5699341" y="1385410"/>
            <a:ext cx="5569907"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5699341" y="4033381"/>
            <a:ext cx="5569908" cy="1487466"/>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D8D8D8"/>
              </a:buClr>
              <a:buSzPts val="2400"/>
              <a:buNone/>
              <a:defRPr sz="2400">
                <a:solidFill>
                  <a:srgbClr val="D8D8D8"/>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4466029" y="-374237"/>
            <a:ext cx="3259942"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7852743" y="2675905"/>
            <a:ext cx="4373215"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2518743" y="123205"/>
            <a:ext cx="4373215"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2858813" y="1825625"/>
            <a:ext cx="8494987"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2/5/2020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Five middle school aged students write on a penci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92413596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5"/>
          <p:cNvSpPr txBox="1">
            <a:spLocks noGrp="1"/>
          </p:cNvSpPr>
          <p:nvPr>
            <p:ph type="body" idx="1"/>
          </p:nvPr>
        </p:nvSpPr>
        <p:spPr>
          <a:xfrm>
            <a:off x="2858813" y="1825625"/>
            <a:ext cx="8494987"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 name="Google Shape;6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 name="Google Shape;7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6" name="Google Shape;10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3" name="Google Shape;11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 name="Google Shape;1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838200" y="3253592"/>
            <a:ext cx="10515600" cy="293426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9788" y="1642780"/>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839788" y="2958818"/>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6"/>
          <p:cNvSpPr txBox="1">
            <a:spLocks noGrp="1"/>
          </p:cNvSpPr>
          <p:nvPr>
            <p:ph type="body" idx="2"/>
          </p:nvPr>
        </p:nvSpPr>
        <p:spPr>
          <a:xfrm>
            <a:off x="839788" y="3782730"/>
            <a:ext cx="5157787" cy="288111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6"/>
          <p:cNvSpPr txBox="1">
            <a:spLocks noGrp="1"/>
          </p:cNvSpPr>
          <p:nvPr>
            <p:ph type="body" idx="3"/>
          </p:nvPr>
        </p:nvSpPr>
        <p:spPr>
          <a:xfrm>
            <a:off x="6172200" y="2958818"/>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6"/>
          <p:cNvSpPr txBox="1">
            <a:spLocks noGrp="1"/>
          </p:cNvSpPr>
          <p:nvPr>
            <p:ph type="body" idx="4"/>
          </p:nvPr>
        </p:nvSpPr>
        <p:spPr>
          <a:xfrm>
            <a:off x="6172200" y="3782730"/>
            <a:ext cx="5183188" cy="288111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838200" y="3118655"/>
            <a:ext cx="5181600" cy="357024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
          <p:cNvSpPr txBox="1">
            <a:spLocks noGrp="1"/>
          </p:cNvSpPr>
          <p:nvPr>
            <p:ph type="body" idx="2"/>
          </p:nvPr>
        </p:nvSpPr>
        <p:spPr>
          <a:xfrm>
            <a:off x="6172200" y="3118655"/>
            <a:ext cx="5181600" cy="357024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839788" y="1672224"/>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5183188" y="2202450"/>
            <a:ext cx="6172200" cy="4436346"/>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839788" y="3272424"/>
            <a:ext cx="3932237" cy="336637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839788" y="1684751"/>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0"/>
          <p:cNvSpPr>
            <a:spLocks noGrp="1"/>
          </p:cNvSpPr>
          <p:nvPr>
            <p:ph type="pic" idx="2"/>
          </p:nvPr>
        </p:nvSpPr>
        <p:spPr>
          <a:xfrm>
            <a:off x="5183188" y="2214977"/>
            <a:ext cx="6172200" cy="43737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839788" y="3284951"/>
            <a:ext cx="3932237" cy="330373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3253592"/>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JPG"/><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k12.wa.us/sites/default/files/public/workgroups/selb-meetings/selbworkgroup2016report.pdf"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7.jpg"/></Relationships>
</file>

<file path=ppt/slides/_rels/slide4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k12.wa.us/" TargetMode="Externa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E047164E-80C4-48FE-A3EC-83EF35CD0769}"/>
              </a:ext>
            </a:extLst>
          </p:cNvPr>
          <p:cNvSpPr txBox="1">
            <a:spLocks/>
          </p:cNvSpPr>
          <p:nvPr/>
        </p:nvSpPr>
        <p:spPr>
          <a:xfrm>
            <a:off x="1033670" y="3089777"/>
            <a:ext cx="10124660" cy="939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Segoe UI" panose="020B0502040204020203" pitchFamily="34" charset="0"/>
                <a:ea typeface="+mj-ea"/>
                <a:cs typeface="Segoe UI" panose="020B0502040204020203" pitchFamily="34" charset="0"/>
              </a:defRPr>
            </a:lvl1pPr>
          </a:lstStyle>
          <a:p>
            <a:pPr algn="ctr"/>
            <a:r>
              <a:rPr lang="en-US" sz="6000" dirty="0">
                <a:latin typeface="Segoe UI Semibold" panose="020B0702040204020203" pitchFamily="34" charset="0"/>
                <a:cs typeface="Segoe UI Semibold" panose="020B0702040204020203" pitchFamily="34" charset="0"/>
              </a:rPr>
              <a:t>ASCA 4</a:t>
            </a:r>
            <a:r>
              <a:rPr lang="en-US" sz="6000" baseline="30000" dirty="0">
                <a:latin typeface="Segoe UI Semibold" panose="020B0702040204020203" pitchFamily="34" charset="0"/>
                <a:cs typeface="Segoe UI Semibold" panose="020B0702040204020203" pitchFamily="34" charset="0"/>
              </a:rPr>
              <a:t>th</a:t>
            </a:r>
            <a:r>
              <a:rPr lang="en-US" sz="6000" dirty="0">
                <a:latin typeface="Segoe UI Semibold" panose="020B0702040204020203" pitchFamily="34" charset="0"/>
                <a:cs typeface="Segoe UI Semibold" panose="020B0702040204020203" pitchFamily="34" charset="0"/>
              </a:rPr>
              <a:t> Edition Overview</a:t>
            </a:r>
          </a:p>
        </p:txBody>
      </p:sp>
      <p:sp>
        <p:nvSpPr>
          <p:cNvPr id="7" name="Subtitle 22">
            <a:extLst>
              <a:ext uri="{FF2B5EF4-FFF2-40B4-BE49-F238E27FC236}">
                <a16:creationId xmlns:a16="http://schemas.microsoft.com/office/drawing/2014/main" id="{DE644BA2-8143-4A66-A4CD-7B605733F752}"/>
              </a:ext>
            </a:extLst>
          </p:cNvPr>
          <p:cNvSpPr txBox="1">
            <a:spLocks/>
          </p:cNvSpPr>
          <p:nvPr/>
        </p:nvSpPr>
        <p:spPr>
          <a:xfrm>
            <a:off x="1524000" y="4028818"/>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Segoe UI Semibold" panose="020B0702040204020203" pitchFamily="34" charset="0"/>
                <a:cs typeface="Segoe UI Semibold" panose="020B0702040204020203" pitchFamily="34" charset="0"/>
              </a:rPr>
              <a:t>OSPI-WSAC Wednesday Webinar Series</a:t>
            </a:r>
          </a:p>
          <a:p>
            <a:pPr marL="0" indent="0" algn="ctr">
              <a:buNone/>
            </a:pPr>
            <a:r>
              <a:rPr lang="en-US" dirty="0">
                <a:latin typeface="Segoe UI Semibold" panose="020B0702040204020203" pitchFamily="34" charset="0"/>
                <a:cs typeface="Segoe UI Semibold" panose="020B0702040204020203" pitchFamily="34" charset="0"/>
              </a:rPr>
              <a:t>February 5, 2020</a:t>
            </a:r>
          </a:p>
        </p:txBody>
      </p:sp>
      <p:pic>
        <p:nvPicPr>
          <p:cNvPr id="8" name="Picture 7">
            <a:extLst>
              <a:ext uri="{FF2B5EF4-FFF2-40B4-BE49-F238E27FC236}">
                <a16:creationId xmlns:a16="http://schemas.microsoft.com/office/drawing/2014/main" id="{20353B29-3D63-4BEF-A0CB-64F1275F2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846" y="5924528"/>
            <a:ext cx="3580584" cy="762752"/>
          </a:xfrm>
          <a:prstGeom prst="rect">
            <a:avLst/>
          </a:prstGeom>
        </p:spPr>
      </p:pic>
      <p:pic>
        <p:nvPicPr>
          <p:cNvPr id="3" name="Picture 2" descr="A close up of a logo&#10;&#10;Description automatically generated">
            <a:extLst>
              <a:ext uri="{FF2B5EF4-FFF2-40B4-BE49-F238E27FC236}">
                <a16:creationId xmlns:a16="http://schemas.microsoft.com/office/drawing/2014/main" id="{3481AC0F-BD66-4F98-92F4-9B9A502FCD11}"/>
              </a:ext>
            </a:extLst>
          </p:cNvPr>
          <p:cNvPicPr>
            <a:picLocks noChangeAspect="1"/>
          </p:cNvPicPr>
          <p:nvPr/>
        </p:nvPicPr>
        <p:blipFill>
          <a:blip r:embed="rId3"/>
          <a:stretch>
            <a:fillRect/>
          </a:stretch>
        </p:blipFill>
        <p:spPr>
          <a:xfrm>
            <a:off x="83271" y="5989183"/>
            <a:ext cx="3952875" cy="771525"/>
          </a:xfrm>
          <a:prstGeom prst="rect">
            <a:avLst/>
          </a:prstGeom>
        </p:spPr>
      </p:pic>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6"/>
          <p:cNvPicPr preferRelativeResize="0"/>
          <p:nvPr/>
        </p:nvPicPr>
        <p:blipFill rotWithShape="1">
          <a:blip r:embed="rId3">
            <a:alphaModFix/>
          </a:blip>
          <a:srcRect l="4762" t="13541" r="3869" b="23332"/>
          <a:stretch/>
        </p:blipFill>
        <p:spPr>
          <a:xfrm>
            <a:off x="6067425" y="1272483"/>
            <a:ext cx="4964751" cy="4900062"/>
          </a:xfrm>
          <a:prstGeom prst="rect">
            <a:avLst/>
          </a:prstGeom>
          <a:noFill/>
          <a:ln>
            <a:noFill/>
          </a:ln>
        </p:spPr>
      </p:pic>
      <p:pic>
        <p:nvPicPr>
          <p:cNvPr id="190" name="Google Shape;190;p36"/>
          <p:cNvPicPr preferRelativeResize="0"/>
          <p:nvPr/>
        </p:nvPicPr>
        <p:blipFill rotWithShape="1">
          <a:blip r:embed="rId4">
            <a:alphaModFix/>
          </a:blip>
          <a:srcRect/>
          <a:stretch/>
        </p:blipFill>
        <p:spPr>
          <a:xfrm>
            <a:off x="1638300" y="1466799"/>
            <a:ext cx="4541914" cy="45114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aphicFrame>
        <p:nvGraphicFramePr>
          <p:cNvPr id="195" name="Google Shape;195;p37"/>
          <p:cNvGraphicFramePr/>
          <p:nvPr/>
        </p:nvGraphicFramePr>
        <p:xfrm>
          <a:off x="1710047" y="1770825"/>
          <a:ext cx="3000000" cy="3000000"/>
        </p:xfrm>
        <a:graphic>
          <a:graphicData uri="http://schemas.openxmlformats.org/drawingml/2006/table">
            <a:tbl>
              <a:tblPr firstRow="1" bandRow="1">
                <a:noFill/>
                <a:tableStyleId>{1D96E693-8F23-4A5F-B69D-8396238E20CD}</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858675">
                <a:tc>
                  <a:txBody>
                    <a:bodyPr/>
                    <a:lstStyle/>
                    <a:p>
                      <a:pPr marL="0" marR="0" lvl="0" indent="0" algn="l" rtl="0">
                        <a:spcBef>
                          <a:spcPts val="0"/>
                        </a:spcBef>
                        <a:spcAft>
                          <a:spcPts val="0"/>
                        </a:spcAft>
                        <a:buNone/>
                      </a:pPr>
                      <a:r>
                        <a:rPr lang="en-US" sz="3600"/>
                        <a:t>3</a:t>
                      </a:r>
                      <a:r>
                        <a:rPr lang="en-US" sz="3600" baseline="30000"/>
                        <a:t>rd</a:t>
                      </a:r>
                      <a:endParaRPr sz="3600"/>
                    </a:p>
                  </a:txBody>
                  <a:tcPr marL="91450" marR="91450" marT="45725" marB="45725"/>
                </a:tc>
                <a:tc>
                  <a:txBody>
                    <a:bodyPr/>
                    <a:lstStyle/>
                    <a:p>
                      <a:pPr marL="0" marR="0" lvl="0" indent="0" algn="l" rtl="0">
                        <a:spcBef>
                          <a:spcPts val="0"/>
                        </a:spcBef>
                        <a:spcAft>
                          <a:spcPts val="0"/>
                        </a:spcAft>
                        <a:buNone/>
                      </a:pPr>
                      <a:r>
                        <a:rPr lang="en-US" sz="3600"/>
                        <a:t>4</a:t>
                      </a:r>
                      <a:r>
                        <a:rPr lang="en-US" sz="3600" baseline="30000"/>
                        <a:t>th</a:t>
                      </a:r>
                      <a:r>
                        <a:rPr lang="en-US" sz="3600"/>
                        <a:t> </a:t>
                      </a:r>
                      <a:endParaRPr/>
                    </a:p>
                  </a:txBody>
                  <a:tcPr marL="91450" marR="91450" marT="45725" marB="45725"/>
                </a:tc>
                <a:extLst>
                  <a:ext uri="{0D108BD9-81ED-4DB2-BD59-A6C34878D82A}">
                    <a16:rowId xmlns:a16="http://schemas.microsoft.com/office/drawing/2014/main" val="10000"/>
                  </a:ext>
                </a:extLst>
              </a:tr>
              <a:tr h="858675">
                <a:tc>
                  <a:txBody>
                    <a:bodyPr/>
                    <a:lstStyle/>
                    <a:p>
                      <a:pPr marL="0" marR="0" lvl="0" indent="0" algn="l" rtl="0">
                        <a:spcBef>
                          <a:spcPts val="0"/>
                        </a:spcBef>
                        <a:spcAft>
                          <a:spcPts val="0"/>
                        </a:spcAft>
                        <a:buNone/>
                      </a:pPr>
                      <a:r>
                        <a:rPr lang="en-US" sz="3600"/>
                        <a:t>Foundation</a:t>
                      </a:r>
                      <a:endParaRPr/>
                    </a:p>
                  </a:txBody>
                  <a:tcPr marL="91450" marR="91450" marT="45725" marB="45725"/>
                </a:tc>
                <a:tc>
                  <a:txBody>
                    <a:bodyPr/>
                    <a:lstStyle/>
                    <a:p>
                      <a:pPr marL="0" marR="0" lvl="0" indent="0" algn="l" rtl="0">
                        <a:spcBef>
                          <a:spcPts val="0"/>
                        </a:spcBef>
                        <a:spcAft>
                          <a:spcPts val="0"/>
                        </a:spcAft>
                        <a:buNone/>
                      </a:pPr>
                      <a:r>
                        <a:rPr lang="en-US" sz="4400" b="1"/>
                        <a:t>Define</a:t>
                      </a:r>
                      <a:endParaRPr/>
                    </a:p>
                  </a:txBody>
                  <a:tcPr marL="91450" marR="91450" marT="45725" marB="45725"/>
                </a:tc>
                <a:extLst>
                  <a:ext uri="{0D108BD9-81ED-4DB2-BD59-A6C34878D82A}">
                    <a16:rowId xmlns:a16="http://schemas.microsoft.com/office/drawing/2014/main" val="10001"/>
                  </a:ext>
                </a:extLst>
              </a:tr>
              <a:tr h="858675">
                <a:tc>
                  <a:txBody>
                    <a:bodyPr/>
                    <a:lstStyle/>
                    <a:p>
                      <a:pPr marL="0" marR="0" lvl="0" indent="0" algn="l" rtl="0">
                        <a:spcBef>
                          <a:spcPts val="0"/>
                        </a:spcBef>
                        <a:spcAft>
                          <a:spcPts val="0"/>
                        </a:spcAft>
                        <a:buNone/>
                      </a:pPr>
                      <a:r>
                        <a:rPr lang="en-US" sz="3600"/>
                        <a:t>Management</a:t>
                      </a:r>
                      <a:endParaRPr/>
                    </a:p>
                  </a:txBody>
                  <a:tcPr marL="91450" marR="91450" marT="45725" marB="45725"/>
                </a:tc>
                <a:tc>
                  <a:txBody>
                    <a:bodyPr/>
                    <a:lstStyle/>
                    <a:p>
                      <a:pPr marL="0" marR="0" lvl="0" indent="0" algn="l" rtl="0">
                        <a:spcBef>
                          <a:spcPts val="0"/>
                        </a:spcBef>
                        <a:spcAft>
                          <a:spcPts val="0"/>
                        </a:spcAft>
                        <a:buNone/>
                      </a:pPr>
                      <a:r>
                        <a:rPr lang="en-US" sz="4400" b="1"/>
                        <a:t>Manage</a:t>
                      </a:r>
                      <a:endParaRPr/>
                    </a:p>
                  </a:txBody>
                  <a:tcPr marL="91450" marR="91450" marT="45725" marB="45725"/>
                </a:tc>
                <a:extLst>
                  <a:ext uri="{0D108BD9-81ED-4DB2-BD59-A6C34878D82A}">
                    <a16:rowId xmlns:a16="http://schemas.microsoft.com/office/drawing/2014/main" val="10002"/>
                  </a:ext>
                </a:extLst>
              </a:tr>
              <a:tr h="858675">
                <a:tc>
                  <a:txBody>
                    <a:bodyPr/>
                    <a:lstStyle/>
                    <a:p>
                      <a:pPr marL="0" marR="0" lvl="0" indent="0" algn="l" rtl="0">
                        <a:spcBef>
                          <a:spcPts val="0"/>
                        </a:spcBef>
                        <a:spcAft>
                          <a:spcPts val="0"/>
                        </a:spcAft>
                        <a:buNone/>
                      </a:pPr>
                      <a:r>
                        <a:rPr lang="en-US" sz="3600"/>
                        <a:t>Delivery</a:t>
                      </a:r>
                      <a:endParaRPr/>
                    </a:p>
                  </a:txBody>
                  <a:tcPr marL="91450" marR="91450" marT="45725" marB="45725"/>
                </a:tc>
                <a:tc>
                  <a:txBody>
                    <a:bodyPr/>
                    <a:lstStyle/>
                    <a:p>
                      <a:pPr marL="0" marR="0" lvl="0" indent="0" algn="l" rtl="0">
                        <a:spcBef>
                          <a:spcPts val="0"/>
                        </a:spcBef>
                        <a:spcAft>
                          <a:spcPts val="0"/>
                        </a:spcAft>
                        <a:buNone/>
                      </a:pPr>
                      <a:r>
                        <a:rPr lang="en-US" sz="4400" b="1"/>
                        <a:t>Deliver</a:t>
                      </a:r>
                      <a:endParaRPr/>
                    </a:p>
                  </a:txBody>
                  <a:tcPr marL="91450" marR="91450" marT="45725" marB="45725"/>
                </a:tc>
                <a:extLst>
                  <a:ext uri="{0D108BD9-81ED-4DB2-BD59-A6C34878D82A}">
                    <a16:rowId xmlns:a16="http://schemas.microsoft.com/office/drawing/2014/main" val="10003"/>
                  </a:ext>
                </a:extLst>
              </a:tr>
              <a:tr h="858675">
                <a:tc>
                  <a:txBody>
                    <a:bodyPr/>
                    <a:lstStyle/>
                    <a:p>
                      <a:pPr marL="0" marR="0" lvl="0" indent="0" algn="l" rtl="0">
                        <a:spcBef>
                          <a:spcPts val="0"/>
                        </a:spcBef>
                        <a:spcAft>
                          <a:spcPts val="0"/>
                        </a:spcAft>
                        <a:buNone/>
                      </a:pPr>
                      <a:r>
                        <a:rPr lang="en-US" sz="3600"/>
                        <a:t>Accountability</a:t>
                      </a:r>
                      <a:endParaRPr/>
                    </a:p>
                  </a:txBody>
                  <a:tcPr marL="91450" marR="91450" marT="45725" marB="45725"/>
                </a:tc>
                <a:tc>
                  <a:txBody>
                    <a:bodyPr/>
                    <a:lstStyle/>
                    <a:p>
                      <a:pPr marL="0" marR="0" lvl="0" indent="0" algn="l" rtl="0">
                        <a:spcBef>
                          <a:spcPts val="0"/>
                        </a:spcBef>
                        <a:spcAft>
                          <a:spcPts val="0"/>
                        </a:spcAft>
                        <a:buNone/>
                      </a:pPr>
                      <a:r>
                        <a:rPr lang="en-US" sz="4400" b="1"/>
                        <a:t>Assess</a:t>
                      </a:r>
                      <a:endParaRP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8"/>
          <p:cNvPicPr preferRelativeResize="0"/>
          <p:nvPr/>
        </p:nvPicPr>
        <p:blipFill rotWithShape="1">
          <a:blip r:embed="rId3">
            <a:alphaModFix/>
          </a:blip>
          <a:srcRect/>
          <a:stretch/>
        </p:blipFill>
        <p:spPr>
          <a:xfrm>
            <a:off x="6951612" y="1416716"/>
            <a:ext cx="4927055" cy="4927055"/>
          </a:xfrm>
          <a:prstGeom prst="rect">
            <a:avLst/>
          </a:prstGeom>
          <a:noFill/>
          <a:ln>
            <a:noFill/>
          </a:ln>
        </p:spPr>
      </p:pic>
      <p:graphicFrame>
        <p:nvGraphicFramePr>
          <p:cNvPr id="201" name="Google Shape;201;p38"/>
          <p:cNvGraphicFramePr/>
          <p:nvPr/>
        </p:nvGraphicFramePr>
        <p:xfrm>
          <a:off x="317872" y="1611725"/>
          <a:ext cx="3000000" cy="3000000"/>
        </p:xfrm>
        <a:graphic>
          <a:graphicData uri="http://schemas.openxmlformats.org/drawingml/2006/table">
            <a:tbl>
              <a:tblPr firstRow="1" bandRow="1">
                <a:noFill/>
                <a:tableStyleId>{1D96E693-8F23-4A5F-B69D-8396238E20CD}</a:tableStyleId>
              </a:tblPr>
              <a:tblGrid>
                <a:gridCol w="2920275">
                  <a:extLst>
                    <a:ext uri="{9D8B030D-6E8A-4147-A177-3AD203B41FA5}">
                      <a16:colId xmlns:a16="http://schemas.microsoft.com/office/drawing/2014/main" val="20000"/>
                    </a:ext>
                  </a:extLst>
                </a:gridCol>
                <a:gridCol w="2920275">
                  <a:extLst>
                    <a:ext uri="{9D8B030D-6E8A-4147-A177-3AD203B41FA5}">
                      <a16:colId xmlns:a16="http://schemas.microsoft.com/office/drawing/2014/main" val="20001"/>
                    </a:ext>
                  </a:extLst>
                </a:gridCol>
              </a:tblGrid>
              <a:tr h="770950">
                <a:tc>
                  <a:txBody>
                    <a:bodyPr/>
                    <a:lstStyle/>
                    <a:p>
                      <a:pPr marL="0" marR="0" lvl="0" indent="0" algn="l" rtl="0">
                        <a:spcBef>
                          <a:spcPts val="0"/>
                        </a:spcBef>
                        <a:spcAft>
                          <a:spcPts val="0"/>
                        </a:spcAft>
                        <a:buNone/>
                      </a:pPr>
                      <a:r>
                        <a:rPr lang="en-US" sz="3600"/>
                        <a:t>3</a:t>
                      </a:r>
                      <a:r>
                        <a:rPr lang="en-US" sz="3600" baseline="30000"/>
                        <a:t>rd</a:t>
                      </a:r>
                      <a:endParaRPr sz="3600"/>
                    </a:p>
                  </a:txBody>
                  <a:tcPr marL="91450" marR="91450" marT="45725" marB="45725"/>
                </a:tc>
                <a:tc>
                  <a:txBody>
                    <a:bodyPr/>
                    <a:lstStyle/>
                    <a:p>
                      <a:pPr marL="0" marR="0" lvl="0" indent="0" algn="l" rtl="0">
                        <a:spcBef>
                          <a:spcPts val="0"/>
                        </a:spcBef>
                        <a:spcAft>
                          <a:spcPts val="0"/>
                        </a:spcAft>
                        <a:buNone/>
                      </a:pPr>
                      <a:r>
                        <a:rPr lang="en-US" sz="3600"/>
                        <a:t>4</a:t>
                      </a:r>
                      <a:r>
                        <a:rPr lang="en-US" sz="3600" baseline="30000"/>
                        <a:t>th</a:t>
                      </a:r>
                      <a:r>
                        <a:rPr lang="en-US" sz="3600"/>
                        <a:t> </a:t>
                      </a:r>
                      <a:endParaRPr/>
                    </a:p>
                  </a:txBody>
                  <a:tcPr marL="91450" marR="91450" marT="45725" marB="45725"/>
                </a:tc>
                <a:extLst>
                  <a:ext uri="{0D108BD9-81ED-4DB2-BD59-A6C34878D82A}">
                    <a16:rowId xmlns:a16="http://schemas.microsoft.com/office/drawing/2014/main" val="10000"/>
                  </a:ext>
                </a:extLst>
              </a:tr>
              <a:tr h="907800">
                <a:tc>
                  <a:txBody>
                    <a:bodyPr/>
                    <a:lstStyle/>
                    <a:p>
                      <a:pPr marL="0" marR="0" lvl="0" indent="0" algn="l" rtl="0">
                        <a:spcBef>
                          <a:spcPts val="0"/>
                        </a:spcBef>
                        <a:spcAft>
                          <a:spcPts val="0"/>
                        </a:spcAft>
                        <a:buNone/>
                      </a:pPr>
                      <a:r>
                        <a:rPr lang="en-US" sz="3600"/>
                        <a:t>Foundation</a:t>
                      </a:r>
                      <a:endParaRPr/>
                    </a:p>
                  </a:txBody>
                  <a:tcPr marL="91450" marR="91450" marT="45725" marB="45725"/>
                </a:tc>
                <a:tc>
                  <a:txBody>
                    <a:bodyPr/>
                    <a:lstStyle/>
                    <a:p>
                      <a:pPr marL="0" marR="0" lvl="0" indent="0" algn="l" rtl="0">
                        <a:spcBef>
                          <a:spcPts val="0"/>
                        </a:spcBef>
                        <a:spcAft>
                          <a:spcPts val="0"/>
                        </a:spcAft>
                        <a:buNone/>
                      </a:pPr>
                      <a:r>
                        <a:rPr lang="en-US" sz="4400" b="1"/>
                        <a:t>Define</a:t>
                      </a:r>
                      <a:endParaRPr/>
                    </a:p>
                  </a:txBody>
                  <a:tcPr marL="91450" marR="91450" marT="45725" marB="45725"/>
                </a:tc>
                <a:extLst>
                  <a:ext uri="{0D108BD9-81ED-4DB2-BD59-A6C34878D82A}">
                    <a16:rowId xmlns:a16="http://schemas.microsoft.com/office/drawing/2014/main" val="10001"/>
                  </a:ext>
                </a:extLst>
              </a:tr>
              <a:tr h="907800">
                <a:tc>
                  <a:txBody>
                    <a:bodyPr/>
                    <a:lstStyle/>
                    <a:p>
                      <a:pPr marL="457200" marR="0" lvl="0" indent="-406400" algn="l" rtl="0">
                        <a:spcBef>
                          <a:spcPts val="0"/>
                        </a:spcBef>
                        <a:spcAft>
                          <a:spcPts val="0"/>
                        </a:spcAft>
                        <a:buSzPts val="2800"/>
                        <a:buChar char="-"/>
                      </a:pPr>
                      <a:r>
                        <a:rPr lang="en-US" sz="2800"/>
                        <a:t>Competencies</a:t>
                      </a:r>
                      <a:endParaRPr sz="2800"/>
                    </a:p>
                    <a:p>
                      <a:pPr marL="457200" marR="0" lvl="0" indent="-406400" algn="l" rtl="0">
                        <a:spcBef>
                          <a:spcPts val="0"/>
                        </a:spcBef>
                        <a:spcAft>
                          <a:spcPts val="0"/>
                        </a:spcAft>
                        <a:buSzPts val="2800"/>
                        <a:buChar char="-"/>
                      </a:pPr>
                      <a:r>
                        <a:rPr lang="en-US" sz="2800"/>
                        <a:t>Program Focus</a:t>
                      </a:r>
                      <a:endParaRPr sz="2800"/>
                    </a:p>
                  </a:txBody>
                  <a:tcPr marL="91450" marR="91450" marT="45725" marB="45725"/>
                </a:tc>
                <a:tc>
                  <a:txBody>
                    <a:bodyPr/>
                    <a:lstStyle/>
                    <a:p>
                      <a:pPr marL="457200" marR="0" lvl="0" indent="-406400" algn="l" rtl="0">
                        <a:spcBef>
                          <a:spcPts val="0"/>
                        </a:spcBef>
                        <a:spcAft>
                          <a:spcPts val="0"/>
                        </a:spcAft>
                        <a:buSzPts val="2800"/>
                        <a:buChar char="-"/>
                      </a:pPr>
                      <a:r>
                        <a:rPr lang="en-US" sz="2800"/>
                        <a:t>Competencies</a:t>
                      </a:r>
                      <a:endParaRPr sz="2800"/>
                    </a:p>
                  </a:txBody>
                  <a:tcPr marL="91450" marR="91450" marT="45725" marB="45725"/>
                </a:tc>
                <a:extLst>
                  <a:ext uri="{0D108BD9-81ED-4DB2-BD59-A6C34878D82A}">
                    <a16:rowId xmlns:a16="http://schemas.microsoft.com/office/drawing/2014/main" val="10002"/>
                  </a:ext>
                </a:extLst>
              </a:tr>
              <a:tr h="907800">
                <a:tc>
                  <a:txBody>
                    <a:bodyPr/>
                    <a:lstStyle/>
                    <a:p>
                      <a:pPr marL="0" marR="0" lvl="0" indent="0" algn="l" rtl="0">
                        <a:spcBef>
                          <a:spcPts val="0"/>
                        </a:spcBef>
                        <a:spcAft>
                          <a:spcPts val="0"/>
                        </a:spcAft>
                        <a:buNone/>
                      </a:pPr>
                      <a:r>
                        <a:rPr lang="en-US" sz="3600"/>
                        <a:t>Management</a:t>
                      </a:r>
                      <a:endParaRPr sz="3600"/>
                    </a:p>
                  </a:txBody>
                  <a:tcPr marL="91450" marR="91450" marT="45725" marB="45725"/>
                </a:tc>
                <a:tc>
                  <a:txBody>
                    <a:bodyPr/>
                    <a:lstStyle/>
                    <a:p>
                      <a:pPr marL="0" marR="0" lvl="0" indent="0" algn="l" rtl="0">
                        <a:spcBef>
                          <a:spcPts val="0"/>
                        </a:spcBef>
                        <a:spcAft>
                          <a:spcPts val="0"/>
                        </a:spcAft>
                        <a:buNone/>
                      </a:pPr>
                      <a:r>
                        <a:rPr lang="en-US" sz="4400" b="1"/>
                        <a:t>Manage</a:t>
                      </a:r>
                      <a:endParaRPr sz="4400" b="1"/>
                    </a:p>
                  </a:txBody>
                  <a:tcPr marL="91450" marR="91450" marT="45725" marB="45725"/>
                </a:tc>
                <a:extLst>
                  <a:ext uri="{0D108BD9-81ED-4DB2-BD59-A6C34878D82A}">
                    <a16:rowId xmlns:a16="http://schemas.microsoft.com/office/drawing/2014/main" val="10003"/>
                  </a:ext>
                </a:extLst>
              </a:tr>
              <a:tr h="1253650">
                <a:tc>
                  <a:txBody>
                    <a:bodyPr/>
                    <a:lstStyle/>
                    <a:p>
                      <a:pPr marL="457200" marR="0" lvl="0" indent="-406400" algn="l" rtl="0">
                        <a:spcBef>
                          <a:spcPts val="0"/>
                        </a:spcBef>
                        <a:spcAft>
                          <a:spcPts val="0"/>
                        </a:spcAft>
                        <a:buSzPts val="2800"/>
                        <a:buChar char="-"/>
                      </a:pPr>
                      <a:r>
                        <a:rPr lang="en-US" sz="2800"/>
                        <a:t>Assessments</a:t>
                      </a:r>
                      <a:endParaRPr sz="2800"/>
                    </a:p>
                    <a:p>
                      <a:pPr marL="457200" marR="0" lvl="0" indent="-406400" algn="l" rtl="0">
                        <a:spcBef>
                          <a:spcPts val="0"/>
                        </a:spcBef>
                        <a:spcAft>
                          <a:spcPts val="0"/>
                        </a:spcAft>
                        <a:buSzPts val="2800"/>
                        <a:buChar char="-"/>
                      </a:pPr>
                      <a:r>
                        <a:rPr lang="en-US" sz="2800"/>
                        <a:t>Tools</a:t>
                      </a:r>
                      <a:endParaRPr sz="2800"/>
                    </a:p>
                  </a:txBody>
                  <a:tcPr marL="91450" marR="91450" marT="45725" marB="45725"/>
                </a:tc>
                <a:tc>
                  <a:txBody>
                    <a:bodyPr/>
                    <a:lstStyle/>
                    <a:p>
                      <a:pPr marL="457200" marR="0" lvl="0" indent="-406400" algn="l" rtl="0">
                        <a:spcBef>
                          <a:spcPts val="0"/>
                        </a:spcBef>
                        <a:spcAft>
                          <a:spcPts val="0"/>
                        </a:spcAft>
                        <a:buSzPts val="2800"/>
                        <a:buChar char="-"/>
                      </a:pPr>
                      <a:r>
                        <a:rPr lang="en-US" sz="2800"/>
                        <a:t>Program Focus</a:t>
                      </a:r>
                      <a:endParaRPr sz="2800"/>
                    </a:p>
                    <a:p>
                      <a:pPr marL="457200" marR="0" lvl="0" indent="-406400" algn="l" rtl="0">
                        <a:spcBef>
                          <a:spcPts val="0"/>
                        </a:spcBef>
                        <a:spcAft>
                          <a:spcPts val="0"/>
                        </a:spcAft>
                        <a:buSzPts val="2800"/>
                        <a:buChar char="-"/>
                      </a:pPr>
                      <a:r>
                        <a:rPr lang="en-US" sz="2800"/>
                        <a:t>Program Planning</a:t>
                      </a:r>
                      <a:endParaRPr sz="28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9"/>
          <p:cNvPicPr preferRelativeResize="0">
            <a:picLocks noGrp="1"/>
          </p:cNvPicPr>
          <p:nvPr>
            <p:ph type="body" idx="4294967295"/>
          </p:nvPr>
        </p:nvPicPr>
        <p:blipFill rotWithShape="1">
          <a:blip r:embed="rId3">
            <a:alphaModFix/>
          </a:blip>
          <a:srcRect/>
          <a:stretch/>
        </p:blipFill>
        <p:spPr>
          <a:xfrm>
            <a:off x="5427066" y="2781283"/>
            <a:ext cx="3641725" cy="3530600"/>
          </a:xfrm>
          <a:prstGeom prst="rect">
            <a:avLst/>
          </a:prstGeom>
          <a:noFill/>
          <a:ln>
            <a:noFill/>
          </a:ln>
        </p:spPr>
      </p:pic>
      <p:sp>
        <p:nvSpPr>
          <p:cNvPr id="207" name="Google Shape;207;p39"/>
          <p:cNvSpPr txBox="1">
            <a:spLocks noGrp="1"/>
          </p:cNvSpPr>
          <p:nvPr>
            <p:ph type="title" idx="4294967295"/>
          </p:nvPr>
        </p:nvSpPr>
        <p:spPr>
          <a:xfrm>
            <a:off x="605642" y="1448785"/>
            <a:ext cx="1088967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Arial"/>
              <a:buNone/>
            </a:pPr>
            <a:r>
              <a:rPr lang="en-US" sz="3959"/>
              <a:t>		       </a:t>
            </a:r>
            <a:br>
              <a:rPr lang="en-US" sz="3959"/>
            </a:br>
            <a:br>
              <a:rPr lang="en-US" sz="3959"/>
            </a:br>
            <a:r>
              <a:rPr lang="en-US" sz="3959"/>
              <a:t>DEFINE</a:t>
            </a:r>
            <a:br>
              <a:rPr lang="en-US" sz="3959"/>
            </a:br>
            <a:r>
              <a:rPr lang="en-US" sz="2790"/>
              <a:t>Student Standards		  Professional Standards</a:t>
            </a:r>
            <a:r>
              <a:rPr lang="en-US" sz="4410"/>
              <a:t>	</a:t>
            </a:r>
            <a:br>
              <a:rPr lang="en-US" sz="3959"/>
            </a:br>
            <a:br>
              <a:rPr lang="en-US" sz="3959"/>
            </a:br>
            <a:endParaRPr sz="3959"/>
          </a:p>
        </p:txBody>
      </p:sp>
      <p:pic>
        <p:nvPicPr>
          <p:cNvPr id="208" name="Google Shape;208;p39"/>
          <p:cNvPicPr preferRelativeResize="0"/>
          <p:nvPr/>
        </p:nvPicPr>
        <p:blipFill rotWithShape="1">
          <a:blip r:embed="rId4">
            <a:alphaModFix/>
          </a:blip>
          <a:srcRect l="17350" t="16849" r="18800"/>
          <a:stretch/>
        </p:blipFill>
        <p:spPr>
          <a:xfrm>
            <a:off x="695483" y="2900345"/>
            <a:ext cx="3431109" cy="3292475"/>
          </a:xfrm>
          <a:prstGeom prst="rect">
            <a:avLst/>
          </a:prstGeom>
          <a:noFill/>
          <a:ln>
            <a:noFill/>
          </a:ln>
        </p:spPr>
      </p:pic>
      <p:pic>
        <p:nvPicPr>
          <p:cNvPr id="209" name="Google Shape;209;p39"/>
          <p:cNvPicPr preferRelativeResize="0"/>
          <p:nvPr/>
        </p:nvPicPr>
        <p:blipFill rotWithShape="1">
          <a:blip r:embed="rId5">
            <a:alphaModFix/>
          </a:blip>
          <a:srcRect l="20469" t="16065" r="22030"/>
          <a:stretch/>
        </p:blipFill>
        <p:spPr>
          <a:xfrm>
            <a:off x="8028013" y="2900346"/>
            <a:ext cx="3676808" cy="39540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0"/>
          <p:cNvPicPr preferRelativeResize="0"/>
          <p:nvPr/>
        </p:nvPicPr>
        <p:blipFill rotWithShape="1">
          <a:blip r:embed="rId3">
            <a:alphaModFix/>
          </a:blip>
          <a:srcRect/>
          <a:stretch/>
        </p:blipFill>
        <p:spPr>
          <a:xfrm>
            <a:off x="6493597" y="1356072"/>
            <a:ext cx="5012115" cy="5012115"/>
          </a:xfrm>
          <a:prstGeom prst="rect">
            <a:avLst/>
          </a:prstGeom>
          <a:noFill/>
          <a:ln>
            <a:noFill/>
          </a:ln>
        </p:spPr>
      </p:pic>
      <p:graphicFrame>
        <p:nvGraphicFramePr>
          <p:cNvPr id="215" name="Google Shape;215;p40"/>
          <p:cNvGraphicFramePr/>
          <p:nvPr/>
        </p:nvGraphicFramePr>
        <p:xfrm>
          <a:off x="317872" y="1611725"/>
          <a:ext cx="3000000" cy="3000000"/>
        </p:xfrm>
        <a:graphic>
          <a:graphicData uri="http://schemas.openxmlformats.org/drawingml/2006/table">
            <a:tbl>
              <a:tblPr firstRow="1" bandRow="1">
                <a:noFill/>
                <a:tableStyleId>{1D96E693-8F23-4A5F-B69D-8396238E20CD}</a:tableStyleId>
              </a:tblPr>
              <a:tblGrid>
                <a:gridCol w="2920275">
                  <a:extLst>
                    <a:ext uri="{9D8B030D-6E8A-4147-A177-3AD203B41FA5}">
                      <a16:colId xmlns:a16="http://schemas.microsoft.com/office/drawing/2014/main" val="20000"/>
                    </a:ext>
                  </a:extLst>
                </a:gridCol>
                <a:gridCol w="2920275">
                  <a:extLst>
                    <a:ext uri="{9D8B030D-6E8A-4147-A177-3AD203B41FA5}">
                      <a16:colId xmlns:a16="http://schemas.microsoft.com/office/drawing/2014/main" val="20001"/>
                    </a:ext>
                  </a:extLst>
                </a:gridCol>
              </a:tblGrid>
              <a:tr h="770950">
                <a:tc>
                  <a:txBody>
                    <a:bodyPr/>
                    <a:lstStyle/>
                    <a:p>
                      <a:pPr marL="0" marR="0" lvl="0" indent="0" algn="l" rtl="0">
                        <a:spcBef>
                          <a:spcPts val="0"/>
                        </a:spcBef>
                        <a:spcAft>
                          <a:spcPts val="0"/>
                        </a:spcAft>
                        <a:buNone/>
                      </a:pPr>
                      <a:r>
                        <a:rPr lang="en-US" sz="3600"/>
                        <a:t>3</a:t>
                      </a:r>
                      <a:r>
                        <a:rPr lang="en-US" sz="3600" baseline="30000"/>
                        <a:t>rd</a:t>
                      </a:r>
                      <a:endParaRPr sz="3600"/>
                    </a:p>
                  </a:txBody>
                  <a:tcPr marL="91450" marR="91450" marT="45725" marB="45725"/>
                </a:tc>
                <a:tc>
                  <a:txBody>
                    <a:bodyPr/>
                    <a:lstStyle/>
                    <a:p>
                      <a:pPr marL="0" marR="0" lvl="0" indent="0" algn="l" rtl="0">
                        <a:spcBef>
                          <a:spcPts val="0"/>
                        </a:spcBef>
                        <a:spcAft>
                          <a:spcPts val="0"/>
                        </a:spcAft>
                        <a:buNone/>
                      </a:pPr>
                      <a:r>
                        <a:rPr lang="en-US" sz="3600"/>
                        <a:t>4</a:t>
                      </a:r>
                      <a:r>
                        <a:rPr lang="en-US" sz="3600" baseline="30000"/>
                        <a:t>th</a:t>
                      </a:r>
                      <a:r>
                        <a:rPr lang="en-US" sz="3600"/>
                        <a:t> </a:t>
                      </a:r>
                      <a:endParaRPr/>
                    </a:p>
                  </a:txBody>
                  <a:tcPr marL="91450" marR="91450" marT="45725" marB="45725"/>
                </a:tc>
                <a:extLst>
                  <a:ext uri="{0D108BD9-81ED-4DB2-BD59-A6C34878D82A}">
                    <a16:rowId xmlns:a16="http://schemas.microsoft.com/office/drawing/2014/main" val="10000"/>
                  </a:ext>
                </a:extLst>
              </a:tr>
              <a:tr h="907800">
                <a:tc>
                  <a:txBody>
                    <a:bodyPr/>
                    <a:lstStyle/>
                    <a:p>
                      <a:pPr marL="0" marR="0" lvl="0" indent="0" algn="l" rtl="0">
                        <a:spcBef>
                          <a:spcPts val="0"/>
                        </a:spcBef>
                        <a:spcAft>
                          <a:spcPts val="0"/>
                        </a:spcAft>
                        <a:buNone/>
                      </a:pPr>
                      <a:r>
                        <a:rPr lang="en-US" sz="3600"/>
                        <a:t>Foundation</a:t>
                      </a:r>
                      <a:endParaRPr/>
                    </a:p>
                  </a:txBody>
                  <a:tcPr marL="91450" marR="91450" marT="45725" marB="45725"/>
                </a:tc>
                <a:tc>
                  <a:txBody>
                    <a:bodyPr/>
                    <a:lstStyle/>
                    <a:p>
                      <a:pPr marL="0" marR="0" lvl="0" indent="0" algn="l" rtl="0">
                        <a:spcBef>
                          <a:spcPts val="0"/>
                        </a:spcBef>
                        <a:spcAft>
                          <a:spcPts val="0"/>
                        </a:spcAft>
                        <a:buNone/>
                      </a:pPr>
                      <a:r>
                        <a:rPr lang="en-US" sz="4400" b="1"/>
                        <a:t>Define</a:t>
                      </a:r>
                      <a:endParaRPr/>
                    </a:p>
                  </a:txBody>
                  <a:tcPr marL="91450" marR="91450" marT="45725" marB="45725"/>
                </a:tc>
                <a:extLst>
                  <a:ext uri="{0D108BD9-81ED-4DB2-BD59-A6C34878D82A}">
                    <a16:rowId xmlns:a16="http://schemas.microsoft.com/office/drawing/2014/main" val="10001"/>
                  </a:ext>
                </a:extLst>
              </a:tr>
              <a:tr h="907800">
                <a:tc>
                  <a:txBody>
                    <a:bodyPr/>
                    <a:lstStyle/>
                    <a:p>
                      <a:pPr marL="457200" marR="0" lvl="0" indent="-406400" algn="l" rtl="0">
                        <a:spcBef>
                          <a:spcPts val="0"/>
                        </a:spcBef>
                        <a:spcAft>
                          <a:spcPts val="0"/>
                        </a:spcAft>
                        <a:buSzPts val="2800"/>
                        <a:buChar char="-"/>
                      </a:pPr>
                      <a:r>
                        <a:rPr lang="en-US" sz="2800"/>
                        <a:t>Competencies</a:t>
                      </a:r>
                      <a:endParaRPr sz="2800"/>
                    </a:p>
                    <a:p>
                      <a:pPr marL="457200" marR="0" lvl="0" indent="-406400" algn="l" rtl="0">
                        <a:spcBef>
                          <a:spcPts val="0"/>
                        </a:spcBef>
                        <a:spcAft>
                          <a:spcPts val="0"/>
                        </a:spcAft>
                        <a:buSzPts val="2800"/>
                        <a:buChar char="-"/>
                      </a:pPr>
                      <a:r>
                        <a:rPr lang="en-US" sz="2800"/>
                        <a:t>Program Focus</a:t>
                      </a:r>
                      <a:endParaRPr sz="2800"/>
                    </a:p>
                  </a:txBody>
                  <a:tcPr marL="91450" marR="91450" marT="45725" marB="45725"/>
                </a:tc>
                <a:tc>
                  <a:txBody>
                    <a:bodyPr/>
                    <a:lstStyle/>
                    <a:p>
                      <a:pPr marL="457200" marR="0" lvl="0" indent="-406400" algn="l" rtl="0">
                        <a:spcBef>
                          <a:spcPts val="0"/>
                        </a:spcBef>
                        <a:spcAft>
                          <a:spcPts val="0"/>
                        </a:spcAft>
                        <a:buSzPts val="2800"/>
                        <a:buChar char="-"/>
                      </a:pPr>
                      <a:r>
                        <a:rPr lang="en-US" sz="2800"/>
                        <a:t>Competencies</a:t>
                      </a:r>
                      <a:endParaRPr sz="2800"/>
                    </a:p>
                  </a:txBody>
                  <a:tcPr marL="91450" marR="91450" marT="45725" marB="45725"/>
                </a:tc>
                <a:extLst>
                  <a:ext uri="{0D108BD9-81ED-4DB2-BD59-A6C34878D82A}">
                    <a16:rowId xmlns:a16="http://schemas.microsoft.com/office/drawing/2014/main" val="10002"/>
                  </a:ext>
                </a:extLst>
              </a:tr>
              <a:tr h="907800">
                <a:tc>
                  <a:txBody>
                    <a:bodyPr/>
                    <a:lstStyle/>
                    <a:p>
                      <a:pPr marL="0" marR="0" lvl="0" indent="0" algn="l" rtl="0">
                        <a:spcBef>
                          <a:spcPts val="0"/>
                        </a:spcBef>
                        <a:spcAft>
                          <a:spcPts val="0"/>
                        </a:spcAft>
                        <a:buNone/>
                      </a:pPr>
                      <a:r>
                        <a:rPr lang="en-US" sz="3600"/>
                        <a:t>Management</a:t>
                      </a:r>
                      <a:endParaRPr sz="3600"/>
                    </a:p>
                  </a:txBody>
                  <a:tcPr marL="91450" marR="91450" marT="45725" marB="45725"/>
                </a:tc>
                <a:tc>
                  <a:txBody>
                    <a:bodyPr/>
                    <a:lstStyle/>
                    <a:p>
                      <a:pPr marL="0" marR="0" lvl="0" indent="0" algn="l" rtl="0">
                        <a:spcBef>
                          <a:spcPts val="0"/>
                        </a:spcBef>
                        <a:spcAft>
                          <a:spcPts val="0"/>
                        </a:spcAft>
                        <a:buNone/>
                      </a:pPr>
                      <a:r>
                        <a:rPr lang="en-US" sz="4400" b="1"/>
                        <a:t>Manage</a:t>
                      </a:r>
                      <a:endParaRPr sz="4400" b="1"/>
                    </a:p>
                  </a:txBody>
                  <a:tcPr marL="91450" marR="91450" marT="45725" marB="45725"/>
                </a:tc>
                <a:extLst>
                  <a:ext uri="{0D108BD9-81ED-4DB2-BD59-A6C34878D82A}">
                    <a16:rowId xmlns:a16="http://schemas.microsoft.com/office/drawing/2014/main" val="10003"/>
                  </a:ext>
                </a:extLst>
              </a:tr>
              <a:tr h="1253650">
                <a:tc>
                  <a:txBody>
                    <a:bodyPr/>
                    <a:lstStyle/>
                    <a:p>
                      <a:pPr marL="457200" marR="0" lvl="0" indent="-406400" algn="l" rtl="0">
                        <a:spcBef>
                          <a:spcPts val="0"/>
                        </a:spcBef>
                        <a:spcAft>
                          <a:spcPts val="0"/>
                        </a:spcAft>
                        <a:buSzPts val="2800"/>
                        <a:buChar char="-"/>
                      </a:pPr>
                      <a:r>
                        <a:rPr lang="en-US" sz="2800" i="1"/>
                        <a:t>Assessments</a:t>
                      </a:r>
                      <a:endParaRPr sz="2800" i="1"/>
                    </a:p>
                    <a:p>
                      <a:pPr marL="457200" marR="0" lvl="0" indent="-406400" algn="l" rtl="0">
                        <a:spcBef>
                          <a:spcPts val="0"/>
                        </a:spcBef>
                        <a:spcAft>
                          <a:spcPts val="0"/>
                        </a:spcAft>
                        <a:buSzPts val="2800"/>
                        <a:buChar char="-"/>
                      </a:pPr>
                      <a:r>
                        <a:rPr lang="en-US" sz="2800"/>
                        <a:t>Tools</a:t>
                      </a:r>
                      <a:endParaRPr sz="2800"/>
                    </a:p>
                  </a:txBody>
                  <a:tcPr marL="91450" marR="91450" marT="45725" marB="45725"/>
                </a:tc>
                <a:tc>
                  <a:txBody>
                    <a:bodyPr/>
                    <a:lstStyle/>
                    <a:p>
                      <a:pPr marL="457200" marR="0" lvl="0" indent="-406400" algn="l" rtl="0">
                        <a:spcBef>
                          <a:spcPts val="0"/>
                        </a:spcBef>
                        <a:spcAft>
                          <a:spcPts val="0"/>
                        </a:spcAft>
                        <a:buSzPts val="2800"/>
                        <a:buChar char="-"/>
                      </a:pPr>
                      <a:r>
                        <a:rPr lang="en-US" sz="2800"/>
                        <a:t>Program Focus</a:t>
                      </a:r>
                      <a:endParaRPr sz="2800"/>
                    </a:p>
                    <a:p>
                      <a:pPr marL="457200" marR="0" lvl="0" indent="-406400" algn="l" rtl="0">
                        <a:spcBef>
                          <a:spcPts val="0"/>
                        </a:spcBef>
                        <a:spcAft>
                          <a:spcPts val="0"/>
                        </a:spcAft>
                        <a:buSzPts val="2800"/>
                        <a:buChar char="-"/>
                      </a:pPr>
                      <a:r>
                        <a:rPr lang="en-US" sz="2800"/>
                        <a:t>Program Planning</a:t>
                      </a:r>
                      <a:endParaRPr sz="28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1"/>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MANAGE </a:t>
            </a:r>
            <a:br>
              <a:rPr lang="en-US"/>
            </a:br>
            <a:r>
              <a:rPr lang="en-US" sz="3200"/>
              <a:t>Program Focus</a:t>
            </a:r>
            <a:endParaRPr/>
          </a:p>
        </p:txBody>
      </p:sp>
      <p:grpSp>
        <p:nvGrpSpPr>
          <p:cNvPr id="221" name="Google Shape;221;p41"/>
          <p:cNvGrpSpPr/>
          <p:nvPr/>
        </p:nvGrpSpPr>
        <p:grpSpPr>
          <a:xfrm>
            <a:off x="4516929" y="2054225"/>
            <a:ext cx="4673600" cy="4064000"/>
            <a:chOff x="711199" y="0"/>
            <a:chExt cx="4673600" cy="4064000"/>
          </a:xfrm>
        </p:grpSpPr>
        <p:sp>
          <p:nvSpPr>
            <p:cNvPr id="222" name="Google Shape;222;p41"/>
            <p:cNvSpPr/>
            <p:nvPr/>
          </p:nvSpPr>
          <p:spPr>
            <a:xfrm>
              <a:off x="711199" y="0"/>
              <a:ext cx="4064000" cy="4064000"/>
            </a:xfrm>
            <a:prstGeom prst="triangl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1"/>
            <p:cNvSpPr/>
            <p:nvPr/>
          </p:nvSpPr>
          <p:spPr>
            <a:xfrm>
              <a:off x="2743199" y="408582"/>
              <a:ext cx="2641600" cy="962025"/>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1"/>
            <p:cNvSpPr txBox="1"/>
            <p:nvPr/>
          </p:nvSpPr>
          <p:spPr>
            <a:xfrm>
              <a:off x="2790161" y="455544"/>
              <a:ext cx="2547676" cy="86810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Vision</a:t>
              </a:r>
              <a:endParaRPr/>
            </a:p>
          </p:txBody>
        </p:sp>
        <p:sp>
          <p:nvSpPr>
            <p:cNvPr id="225" name="Google Shape;225;p41"/>
            <p:cNvSpPr/>
            <p:nvPr/>
          </p:nvSpPr>
          <p:spPr>
            <a:xfrm>
              <a:off x="2743199" y="1490860"/>
              <a:ext cx="2641600" cy="962025"/>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1"/>
            <p:cNvSpPr txBox="1"/>
            <p:nvPr/>
          </p:nvSpPr>
          <p:spPr>
            <a:xfrm>
              <a:off x="2790161" y="1537822"/>
              <a:ext cx="2547676" cy="86810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Mission</a:t>
              </a:r>
              <a:endParaRPr/>
            </a:p>
          </p:txBody>
        </p:sp>
        <p:sp>
          <p:nvSpPr>
            <p:cNvPr id="227" name="Google Shape;227;p41"/>
            <p:cNvSpPr/>
            <p:nvPr/>
          </p:nvSpPr>
          <p:spPr>
            <a:xfrm>
              <a:off x="2743199" y="2573139"/>
              <a:ext cx="2641600" cy="962025"/>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1"/>
            <p:cNvSpPr txBox="1"/>
            <p:nvPr/>
          </p:nvSpPr>
          <p:spPr>
            <a:xfrm>
              <a:off x="2790161" y="2620101"/>
              <a:ext cx="2547676" cy="86810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Beliefs</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838200" y="1793092"/>
            <a:ext cx="105156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400"/>
              <a:buFont typeface="Arial"/>
              <a:buNone/>
            </a:pPr>
            <a:r>
              <a:rPr lang="en-US"/>
              <a:t>MANAGE </a:t>
            </a:r>
            <a:br>
              <a:rPr lang="en-US"/>
            </a:br>
            <a:r>
              <a:rPr lang="en-US" sz="3200"/>
              <a:t>Program Planning</a:t>
            </a:r>
            <a:endParaRPr/>
          </a:p>
        </p:txBody>
      </p:sp>
      <p:graphicFrame>
        <p:nvGraphicFramePr>
          <p:cNvPr id="234" name="Google Shape;234;p42"/>
          <p:cNvGraphicFramePr/>
          <p:nvPr/>
        </p:nvGraphicFramePr>
        <p:xfrm>
          <a:off x="140322" y="1686450"/>
          <a:ext cx="3000000" cy="3000000"/>
        </p:xfrm>
        <a:graphic>
          <a:graphicData uri="http://schemas.openxmlformats.org/drawingml/2006/table">
            <a:tbl>
              <a:tblPr firstRow="1" bandRow="1">
                <a:noFill/>
                <a:tableStyleId>{1D96E693-8F23-4A5F-B69D-8396238E20CD}</a:tableStyleId>
              </a:tblPr>
              <a:tblGrid>
                <a:gridCol w="3300600">
                  <a:extLst>
                    <a:ext uri="{9D8B030D-6E8A-4147-A177-3AD203B41FA5}">
                      <a16:colId xmlns:a16="http://schemas.microsoft.com/office/drawing/2014/main" val="20000"/>
                    </a:ext>
                  </a:extLst>
                </a:gridCol>
                <a:gridCol w="4256925">
                  <a:extLst>
                    <a:ext uri="{9D8B030D-6E8A-4147-A177-3AD203B41FA5}">
                      <a16:colId xmlns:a16="http://schemas.microsoft.com/office/drawing/2014/main" val="20001"/>
                    </a:ext>
                  </a:extLst>
                </a:gridCol>
              </a:tblGrid>
              <a:tr h="528025">
                <a:tc>
                  <a:txBody>
                    <a:bodyPr/>
                    <a:lstStyle/>
                    <a:p>
                      <a:pPr marL="0" marR="0" lvl="0" indent="0" algn="l" rtl="0">
                        <a:spcBef>
                          <a:spcPts val="0"/>
                        </a:spcBef>
                        <a:spcAft>
                          <a:spcPts val="0"/>
                        </a:spcAft>
                        <a:buNone/>
                      </a:pPr>
                      <a:r>
                        <a:rPr lang="en-US" sz="3600"/>
                        <a:t>3</a:t>
                      </a:r>
                      <a:r>
                        <a:rPr lang="en-US" sz="3600" baseline="30000"/>
                        <a:t>rd</a:t>
                      </a:r>
                      <a:endParaRPr sz="3600"/>
                    </a:p>
                  </a:txBody>
                  <a:tcPr marL="91450" marR="91450" marT="45725" marB="45725">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3600"/>
                        <a:t>4</a:t>
                      </a:r>
                      <a:r>
                        <a:rPr lang="en-US" sz="3600" baseline="30000"/>
                        <a:t>th</a:t>
                      </a:r>
                      <a:r>
                        <a:rPr lang="en-US" sz="3600"/>
                        <a:t> </a:t>
                      </a:r>
                      <a:endParaRPr/>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907800">
                <a:tc>
                  <a:txBody>
                    <a:bodyPr/>
                    <a:lstStyle/>
                    <a:p>
                      <a:pPr marL="0" marR="0" lvl="0" indent="0" algn="l" rtl="0">
                        <a:spcBef>
                          <a:spcPts val="0"/>
                        </a:spcBef>
                        <a:spcAft>
                          <a:spcPts val="0"/>
                        </a:spcAft>
                        <a:buNone/>
                      </a:pPr>
                      <a:r>
                        <a:rPr lang="en-US" sz="3200"/>
                        <a:t>Management</a:t>
                      </a:r>
                      <a:endParaRPr sz="3200"/>
                    </a:p>
                    <a:p>
                      <a:pPr marL="457200" marR="0" lvl="0" indent="-431800" algn="l" rtl="0">
                        <a:spcBef>
                          <a:spcPts val="0"/>
                        </a:spcBef>
                        <a:spcAft>
                          <a:spcPts val="0"/>
                        </a:spcAft>
                        <a:buSzPts val="3200"/>
                        <a:buChar char="-"/>
                      </a:pPr>
                      <a:r>
                        <a:rPr lang="en-US" sz="3200"/>
                        <a:t>Tools</a:t>
                      </a:r>
                      <a:endParaRPr sz="32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3200" b="1"/>
                        <a:t>Manage</a:t>
                      </a:r>
                      <a:endParaRPr sz="3200" b="1"/>
                    </a:p>
                    <a:p>
                      <a:pPr marL="457200" marR="0" lvl="0" indent="-431800" algn="l" rtl="0">
                        <a:spcBef>
                          <a:spcPts val="0"/>
                        </a:spcBef>
                        <a:spcAft>
                          <a:spcPts val="0"/>
                        </a:spcAft>
                        <a:buSzPts val="3200"/>
                        <a:buChar char="-"/>
                      </a:pPr>
                      <a:r>
                        <a:rPr lang="en-US" sz="3200" b="1"/>
                        <a:t>Program Planning</a:t>
                      </a:r>
                      <a:endParaRPr sz="3200" b="1"/>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907800">
                <a:tc>
                  <a:txBody>
                    <a:bodyPr/>
                    <a:lstStyle/>
                    <a:p>
                      <a:pPr marL="457200" marR="0" lvl="0" indent="-368300" algn="l" rtl="0">
                        <a:spcBef>
                          <a:spcPts val="0"/>
                        </a:spcBef>
                        <a:spcAft>
                          <a:spcPts val="0"/>
                        </a:spcAft>
                        <a:buSzPts val="2200"/>
                        <a:buChar char="-"/>
                      </a:pPr>
                      <a:r>
                        <a:rPr lang="en-US" sz="2200"/>
                        <a:t>Annual Agreement</a:t>
                      </a:r>
                      <a:endParaRPr sz="2200"/>
                    </a:p>
                    <a:p>
                      <a:pPr marL="457200" marR="0" lvl="0" indent="-368300" algn="l" rtl="0">
                        <a:spcBef>
                          <a:spcPts val="0"/>
                        </a:spcBef>
                        <a:spcAft>
                          <a:spcPts val="0"/>
                        </a:spcAft>
                        <a:buSzPts val="2200"/>
                        <a:buChar char="-"/>
                      </a:pPr>
                      <a:r>
                        <a:rPr lang="en-US" sz="2200"/>
                        <a:t>Advisory Council</a:t>
                      </a:r>
                      <a:endParaRPr sz="2200"/>
                    </a:p>
                    <a:p>
                      <a:pPr marL="457200" marR="0" lvl="0" indent="-368300" algn="l" rtl="0">
                        <a:spcBef>
                          <a:spcPts val="0"/>
                        </a:spcBef>
                        <a:spcAft>
                          <a:spcPts val="0"/>
                        </a:spcAft>
                        <a:buSzPts val="2200"/>
                        <a:buChar char="-"/>
                      </a:pPr>
                      <a:r>
                        <a:rPr lang="en-US" sz="2200"/>
                        <a:t>Use of Data</a:t>
                      </a:r>
                      <a:endParaRPr sz="2200"/>
                    </a:p>
                    <a:p>
                      <a:pPr marL="457200" marR="0" lvl="0" indent="-368300" algn="l" rtl="0">
                        <a:spcBef>
                          <a:spcPts val="0"/>
                        </a:spcBef>
                        <a:spcAft>
                          <a:spcPts val="0"/>
                        </a:spcAft>
                        <a:buSzPts val="2200"/>
                        <a:buChar char="-"/>
                      </a:pPr>
                      <a:r>
                        <a:rPr lang="en-US" sz="2200"/>
                        <a:t>School Data Profile</a:t>
                      </a:r>
                      <a:endParaRPr sz="2200"/>
                    </a:p>
                    <a:p>
                      <a:pPr marL="457200" marR="0" lvl="0" indent="-368300" algn="l" rtl="0">
                        <a:spcBef>
                          <a:spcPts val="0"/>
                        </a:spcBef>
                        <a:spcAft>
                          <a:spcPts val="0"/>
                        </a:spcAft>
                        <a:buSzPts val="2200"/>
                        <a:buChar char="-"/>
                      </a:pPr>
                      <a:r>
                        <a:rPr lang="en-US" sz="2200"/>
                        <a:t>Program Results Data</a:t>
                      </a:r>
                      <a:endParaRPr sz="2200"/>
                    </a:p>
                    <a:p>
                      <a:pPr marL="457200" marR="0" lvl="0" indent="-368300" algn="l" rtl="0">
                        <a:spcBef>
                          <a:spcPts val="0"/>
                        </a:spcBef>
                        <a:spcAft>
                          <a:spcPts val="0"/>
                        </a:spcAft>
                        <a:buSzPts val="2200"/>
                        <a:buChar char="-"/>
                      </a:pPr>
                      <a:r>
                        <a:rPr lang="en-US" sz="2200"/>
                        <a:t>Action Plans</a:t>
                      </a:r>
                      <a:endParaRPr sz="2200"/>
                    </a:p>
                    <a:p>
                      <a:pPr marL="457200" marR="0" lvl="0" indent="-368300" algn="l" rtl="0">
                        <a:spcBef>
                          <a:spcPts val="0"/>
                        </a:spcBef>
                        <a:spcAft>
                          <a:spcPts val="0"/>
                        </a:spcAft>
                        <a:buSzPts val="2200"/>
                        <a:buChar char="-"/>
                      </a:pPr>
                      <a:r>
                        <a:rPr lang="en-US" sz="2200"/>
                        <a:t>Lesson Plans</a:t>
                      </a:r>
                      <a:endParaRPr sz="2200"/>
                    </a:p>
                    <a:p>
                      <a:pPr marL="457200" marR="0" lvl="0" indent="-368300" algn="l" rtl="0">
                        <a:spcBef>
                          <a:spcPts val="0"/>
                        </a:spcBef>
                        <a:spcAft>
                          <a:spcPts val="0"/>
                        </a:spcAft>
                        <a:buSzPts val="2200"/>
                        <a:buChar char="-"/>
                      </a:pPr>
                      <a:r>
                        <a:rPr lang="en-US" sz="2200"/>
                        <a:t>Calendars</a:t>
                      </a:r>
                      <a:endParaRPr sz="2200"/>
                    </a:p>
                  </a:txBody>
                  <a:tcPr marL="91450" marR="91450" marT="45725" marB="45725">
                    <a:lnT w="38100" cap="flat" cmpd="sng">
                      <a:solidFill>
                        <a:schemeClr val="lt1"/>
                      </a:solidFill>
                      <a:prstDash val="solid"/>
                      <a:round/>
                      <a:headEnd type="none" w="sm" len="sm"/>
                      <a:tailEnd type="none" w="sm" len="sm"/>
                    </a:lnT>
                  </a:tcPr>
                </a:tc>
                <a:tc>
                  <a:txBody>
                    <a:bodyPr/>
                    <a:lstStyle/>
                    <a:p>
                      <a:pPr marL="457200" marR="0" lvl="0" indent="-368300" algn="l" rtl="0">
                        <a:spcBef>
                          <a:spcPts val="0"/>
                        </a:spcBef>
                        <a:spcAft>
                          <a:spcPts val="0"/>
                        </a:spcAft>
                        <a:buSzPts val="2200"/>
                        <a:buChar char="-"/>
                      </a:pPr>
                      <a:r>
                        <a:rPr lang="en-US" sz="2200"/>
                        <a:t>Data</a:t>
                      </a:r>
                      <a:endParaRPr sz="2200"/>
                    </a:p>
                    <a:p>
                      <a:pPr marL="457200" marR="0" lvl="0" indent="-368300" algn="l" rtl="0">
                        <a:spcBef>
                          <a:spcPts val="0"/>
                        </a:spcBef>
                        <a:spcAft>
                          <a:spcPts val="0"/>
                        </a:spcAft>
                        <a:buSzPts val="2200"/>
                        <a:buChar char="-"/>
                      </a:pPr>
                      <a:r>
                        <a:rPr lang="en-US" sz="2200" i="1"/>
                        <a:t>Annual Student Outcome Goals</a:t>
                      </a:r>
                      <a:endParaRPr sz="2200" i="1"/>
                    </a:p>
                    <a:p>
                      <a:pPr marL="457200" marR="0" lvl="0" indent="-368300" algn="l" rtl="0">
                        <a:spcBef>
                          <a:spcPts val="0"/>
                        </a:spcBef>
                        <a:spcAft>
                          <a:spcPts val="0"/>
                        </a:spcAft>
                        <a:buSzPts val="2200"/>
                        <a:buChar char="-"/>
                      </a:pPr>
                      <a:r>
                        <a:rPr lang="en-US" sz="2200"/>
                        <a:t>School Data Summary</a:t>
                      </a:r>
                      <a:endParaRPr sz="2200"/>
                    </a:p>
                    <a:p>
                      <a:pPr marL="457200" marR="0" lvl="0" indent="-368300" algn="l" rtl="0">
                        <a:spcBef>
                          <a:spcPts val="0"/>
                        </a:spcBef>
                        <a:spcAft>
                          <a:spcPts val="0"/>
                        </a:spcAft>
                        <a:buSzPts val="2200"/>
                        <a:buChar char="-"/>
                      </a:pPr>
                      <a:r>
                        <a:rPr lang="en-US" sz="2200"/>
                        <a:t>Program Results Data</a:t>
                      </a:r>
                      <a:endParaRPr sz="2200"/>
                    </a:p>
                    <a:p>
                      <a:pPr marL="457200" marR="0" lvl="0" indent="-368300" algn="l" rtl="0">
                        <a:spcBef>
                          <a:spcPts val="0"/>
                        </a:spcBef>
                        <a:spcAft>
                          <a:spcPts val="0"/>
                        </a:spcAft>
                        <a:buSzPts val="2200"/>
                        <a:buChar char="-"/>
                      </a:pPr>
                      <a:r>
                        <a:rPr lang="en-US" sz="2200"/>
                        <a:t>Action Plans</a:t>
                      </a:r>
                      <a:endParaRPr sz="2200"/>
                    </a:p>
                    <a:p>
                      <a:pPr marL="457200" marR="0" lvl="0" indent="-368300" algn="l" rtl="0">
                        <a:spcBef>
                          <a:spcPts val="0"/>
                        </a:spcBef>
                        <a:spcAft>
                          <a:spcPts val="0"/>
                        </a:spcAft>
                        <a:buSzPts val="2200"/>
                        <a:buChar char="-"/>
                      </a:pPr>
                      <a:r>
                        <a:rPr lang="en-US" sz="2200"/>
                        <a:t>Lesson Plans</a:t>
                      </a:r>
                      <a:endParaRPr sz="2200"/>
                    </a:p>
                    <a:p>
                      <a:pPr marL="457200" marR="0" lvl="0" indent="-368300" algn="l" rtl="0">
                        <a:spcBef>
                          <a:spcPts val="0"/>
                        </a:spcBef>
                        <a:spcAft>
                          <a:spcPts val="0"/>
                        </a:spcAft>
                        <a:buSzPts val="2200"/>
                        <a:buChar char="-"/>
                      </a:pPr>
                      <a:r>
                        <a:rPr lang="en-US" sz="2200"/>
                        <a:t>Calendars</a:t>
                      </a:r>
                      <a:endParaRPr sz="2200"/>
                    </a:p>
                    <a:p>
                      <a:pPr marL="457200" marR="0" lvl="0" indent="-368300" algn="l" rtl="0">
                        <a:spcBef>
                          <a:spcPts val="0"/>
                        </a:spcBef>
                        <a:spcAft>
                          <a:spcPts val="0"/>
                        </a:spcAft>
                        <a:buSzPts val="2200"/>
                        <a:buChar char="-"/>
                      </a:pPr>
                      <a:r>
                        <a:rPr lang="en-US" sz="2200"/>
                        <a:t>Advisory Council</a:t>
                      </a:r>
                      <a:endParaRPr sz="2200"/>
                    </a:p>
                    <a:p>
                      <a:pPr marL="457200" marR="0" lvl="0" indent="-368300" algn="l" rtl="0">
                        <a:spcBef>
                          <a:spcPts val="0"/>
                        </a:spcBef>
                        <a:spcAft>
                          <a:spcPts val="0"/>
                        </a:spcAft>
                        <a:buSzPts val="2200"/>
                        <a:buChar char="-"/>
                      </a:pPr>
                      <a:r>
                        <a:rPr lang="en-US" sz="2200"/>
                        <a:t>Annual Administrative Conference</a:t>
                      </a:r>
                      <a:endParaRPr sz="2200"/>
                    </a:p>
                  </a:txBody>
                  <a:tcPr marL="91450" marR="91450" marT="45725" marB="45725">
                    <a:lnT w="38100" cap="flat" cmpd="sng">
                      <a:solidFill>
                        <a:schemeClr val="lt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a:off x="838200" y="179309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Arial"/>
              <a:buNone/>
            </a:pPr>
            <a:r>
              <a:rPr lang="en-US">
                <a:solidFill>
                  <a:srgbClr val="000000"/>
                </a:solidFill>
              </a:rPr>
              <a:t>MANAGE </a:t>
            </a:r>
            <a:br>
              <a:rPr lang="en-US">
                <a:solidFill>
                  <a:srgbClr val="000000"/>
                </a:solidFill>
              </a:rPr>
            </a:br>
            <a:r>
              <a:rPr lang="en-US" sz="3200">
                <a:solidFill>
                  <a:srgbClr val="000000"/>
                </a:solidFill>
              </a:rPr>
              <a:t>Data</a:t>
            </a:r>
            <a:endParaRPr/>
          </a:p>
        </p:txBody>
      </p:sp>
      <p:graphicFrame>
        <p:nvGraphicFramePr>
          <p:cNvPr id="240" name="Google Shape;240;p43"/>
          <p:cNvGraphicFramePr/>
          <p:nvPr/>
        </p:nvGraphicFramePr>
        <p:xfrm>
          <a:off x="3126427" y="2752336"/>
          <a:ext cx="3000000" cy="3000000"/>
        </p:xfrm>
        <a:graphic>
          <a:graphicData uri="http://schemas.openxmlformats.org/drawingml/2006/table">
            <a:tbl>
              <a:tblPr firstRow="1" bandRow="1">
                <a:noFill/>
                <a:tableStyleId>{1D96E693-8F23-4A5F-B69D-8396238E20CD}</a:tableStyleId>
              </a:tblPr>
              <a:tblGrid>
                <a:gridCol w="2314575">
                  <a:extLst>
                    <a:ext uri="{9D8B030D-6E8A-4147-A177-3AD203B41FA5}">
                      <a16:colId xmlns:a16="http://schemas.microsoft.com/office/drawing/2014/main" val="20000"/>
                    </a:ext>
                  </a:extLst>
                </a:gridCol>
                <a:gridCol w="5572125">
                  <a:extLst>
                    <a:ext uri="{9D8B030D-6E8A-4147-A177-3AD203B41FA5}">
                      <a16:colId xmlns:a16="http://schemas.microsoft.com/office/drawing/2014/main" val="20001"/>
                    </a:ext>
                  </a:extLst>
                </a:gridCol>
              </a:tblGrid>
              <a:tr h="432075">
                <a:tc>
                  <a:txBody>
                    <a:bodyPr/>
                    <a:lstStyle/>
                    <a:p>
                      <a:pPr marL="0" marR="0" lvl="0" indent="0" algn="l" rtl="0">
                        <a:spcBef>
                          <a:spcPts val="0"/>
                        </a:spcBef>
                        <a:spcAft>
                          <a:spcPts val="0"/>
                        </a:spcAft>
                        <a:buNone/>
                      </a:pPr>
                      <a:r>
                        <a:rPr lang="en-US" sz="1800"/>
                        <a:t>3rd</a:t>
                      </a:r>
                      <a:endParaRPr/>
                    </a:p>
                  </a:txBody>
                  <a:tcPr marL="91450" marR="91450" marT="45725" marB="45725"/>
                </a:tc>
                <a:tc>
                  <a:txBody>
                    <a:bodyPr/>
                    <a:lstStyle/>
                    <a:p>
                      <a:pPr marL="0" marR="0" lvl="0" indent="0" algn="l" rtl="0">
                        <a:spcBef>
                          <a:spcPts val="0"/>
                        </a:spcBef>
                        <a:spcAft>
                          <a:spcPts val="0"/>
                        </a:spcAft>
                        <a:buNone/>
                      </a:pPr>
                      <a:r>
                        <a:rPr lang="en-US" sz="1800"/>
                        <a:t>4th</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3600"/>
                        <a:t>Process</a:t>
                      </a:r>
                      <a:endParaRPr/>
                    </a:p>
                  </a:txBody>
                  <a:tcPr marL="94550" marR="94550" marT="45725" marB="45725"/>
                </a:tc>
                <a:tc>
                  <a:txBody>
                    <a:bodyPr/>
                    <a:lstStyle/>
                    <a:p>
                      <a:pPr marL="0" marR="0" lvl="0" indent="0" algn="l" rtl="0">
                        <a:spcBef>
                          <a:spcPts val="0"/>
                        </a:spcBef>
                        <a:spcAft>
                          <a:spcPts val="0"/>
                        </a:spcAft>
                        <a:buNone/>
                      </a:pPr>
                      <a:r>
                        <a:rPr lang="en-US" sz="3600" b="1"/>
                        <a:t>Participation</a:t>
                      </a:r>
                      <a:endParaRPr/>
                    </a:p>
                    <a:p>
                      <a:pPr marL="0" marR="0" lvl="0" indent="0" algn="l" rtl="0">
                        <a:lnSpc>
                          <a:spcPct val="100000"/>
                        </a:lnSpc>
                        <a:spcBef>
                          <a:spcPts val="0"/>
                        </a:spcBef>
                        <a:spcAft>
                          <a:spcPts val="0"/>
                        </a:spcAft>
                        <a:buClr>
                          <a:schemeClr val="dk1"/>
                        </a:buClr>
                        <a:buSzPts val="2400"/>
                        <a:buFont typeface="Calibri"/>
                        <a:buNone/>
                      </a:pPr>
                      <a:r>
                        <a:rPr lang="en-US" sz="2400"/>
                        <a:t>Who participated in what activities?</a:t>
                      </a:r>
                      <a:endParaRPr sz="2400"/>
                    </a:p>
                  </a:txBody>
                  <a:tcPr marL="94550" marR="945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3600"/>
                        <a:t>Perception</a:t>
                      </a:r>
                      <a:endParaRPr/>
                    </a:p>
                  </a:txBody>
                  <a:tcPr marL="94550" marR="94550" marT="45725" marB="45725"/>
                </a:tc>
                <a:tc>
                  <a:txBody>
                    <a:bodyPr/>
                    <a:lstStyle/>
                    <a:p>
                      <a:pPr marL="0" marR="0" lvl="0" indent="0" algn="l" rtl="0">
                        <a:lnSpc>
                          <a:spcPct val="100000"/>
                        </a:lnSpc>
                        <a:spcBef>
                          <a:spcPts val="0"/>
                        </a:spcBef>
                        <a:spcAft>
                          <a:spcPts val="0"/>
                        </a:spcAft>
                        <a:buClr>
                          <a:schemeClr val="dk1"/>
                        </a:buClr>
                        <a:buSzPts val="3600"/>
                        <a:buFont typeface="Calibri"/>
                        <a:buNone/>
                      </a:pPr>
                      <a:r>
                        <a:rPr lang="en-US" sz="3600" b="1"/>
                        <a:t>Mindsets &amp; Behaviors</a:t>
                      </a:r>
                      <a:endParaRPr sz="3600" b="1"/>
                    </a:p>
                    <a:p>
                      <a:pPr marL="0" marR="0" lvl="0" indent="0" algn="l" rtl="0">
                        <a:lnSpc>
                          <a:spcPct val="100000"/>
                        </a:lnSpc>
                        <a:spcBef>
                          <a:spcPts val="0"/>
                        </a:spcBef>
                        <a:spcAft>
                          <a:spcPts val="0"/>
                        </a:spcAft>
                        <a:buClr>
                          <a:schemeClr val="dk1"/>
                        </a:buClr>
                        <a:buSzPts val="2400"/>
                        <a:buFont typeface="Calibri"/>
                        <a:buNone/>
                      </a:pPr>
                      <a:r>
                        <a:rPr lang="en-US" sz="2400"/>
                        <a:t>What did they learn?</a:t>
                      </a:r>
                      <a:endParaRPr/>
                    </a:p>
                  </a:txBody>
                  <a:tcPr marL="94550" marR="945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3600"/>
                        <a:t>Outcome</a:t>
                      </a:r>
                      <a:endParaRPr/>
                    </a:p>
                  </a:txBody>
                  <a:tcPr marL="94550" marR="94550" marT="45725" marB="45725"/>
                </a:tc>
                <a:tc>
                  <a:txBody>
                    <a:bodyPr/>
                    <a:lstStyle/>
                    <a:p>
                      <a:pPr marL="0" marR="0" lvl="0" indent="0" algn="l" rtl="0">
                        <a:lnSpc>
                          <a:spcPct val="100000"/>
                        </a:lnSpc>
                        <a:spcBef>
                          <a:spcPts val="0"/>
                        </a:spcBef>
                        <a:spcAft>
                          <a:spcPts val="0"/>
                        </a:spcAft>
                        <a:buClr>
                          <a:schemeClr val="dk1"/>
                        </a:buClr>
                        <a:buSzPts val="3600"/>
                        <a:buFont typeface="Calibri"/>
                        <a:buNone/>
                      </a:pPr>
                      <a:r>
                        <a:rPr lang="en-US" sz="3600" b="1"/>
                        <a:t>Outcome</a:t>
                      </a:r>
                      <a:endParaRPr sz="3600"/>
                    </a:p>
                    <a:p>
                      <a:pPr marL="0" marR="0" lvl="0" indent="0" algn="l" rtl="0">
                        <a:lnSpc>
                          <a:spcPct val="100000"/>
                        </a:lnSpc>
                        <a:spcBef>
                          <a:spcPts val="0"/>
                        </a:spcBef>
                        <a:spcAft>
                          <a:spcPts val="0"/>
                        </a:spcAft>
                        <a:buClr>
                          <a:schemeClr val="dk1"/>
                        </a:buClr>
                        <a:buSzPts val="2400"/>
                        <a:buFont typeface="Calibri"/>
                        <a:buNone/>
                      </a:pPr>
                      <a:r>
                        <a:rPr lang="en-US" sz="2400"/>
                        <a:t>How did the learning affect achievement, attendance or discipline?</a:t>
                      </a:r>
                      <a:endParaRPr sz="2400"/>
                    </a:p>
                  </a:txBody>
                  <a:tcPr marL="94550" marR="945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4"/>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Arial"/>
              <a:buNone/>
            </a:pPr>
            <a:r>
              <a:rPr lang="en-US">
                <a:solidFill>
                  <a:srgbClr val="000000"/>
                </a:solidFill>
              </a:rPr>
              <a:t>MANAGE </a:t>
            </a:r>
            <a:br>
              <a:rPr lang="en-US">
                <a:solidFill>
                  <a:srgbClr val="000000"/>
                </a:solidFill>
              </a:rPr>
            </a:br>
            <a:r>
              <a:rPr lang="en-US" sz="3200">
                <a:solidFill>
                  <a:srgbClr val="000000"/>
                </a:solidFill>
              </a:rPr>
              <a:t>Program Planning</a:t>
            </a:r>
            <a:endParaRPr/>
          </a:p>
        </p:txBody>
      </p:sp>
      <p:graphicFrame>
        <p:nvGraphicFramePr>
          <p:cNvPr id="246" name="Google Shape;246;p44"/>
          <p:cNvGraphicFramePr/>
          <p:nvPr/>
        </p:nvGraphicFramePr>
        <p:xfrm>
          <a:off x="2152650" y="3254375"/>
          <a:ext cx="3000000" cy="3000000"/>
        </p:xfrm>
        <a:graphic>
          <a:graphicData uri="http://schemas.openxmlformats.org/drawingml/2006/table">
            <a:tbl>
              <a:tblPr firstRow="1" bandRow="1">
                <a:noFill/>
                <a:tableStyleId>{1D96E693-8F23-4A5F-B69D-8396238E20CD}</a:tableStyleId>
              </a:tblPr>
              <a:tblGrid>
                <a:gridCol w="2421300">
                  <a:extLst>
                    <a:ext uri="{9D8B030D-6E8A-4147-A177-3AD203B41FA5}">
                      <a16:colId xmlns:a16="http://schemas.microsoft.com/office/drawing/2014/main" val="20000"/>
                    </a:ext>
                  </a:extLst>
                </a:gridCol>
                <a:gridCol w="6324975">
                  <a:extLst>
                    <a:ext uri="{9D8B030D-6E8A-4147-A177-3AD203B41FA5}">
                      <a16:colId xmlns:a16="http://schemas.microsoft.com/office/drawing/2014/main" val="20001"/>
                    </a:ext>
                  </a:extLst>
                </a:gridCol>
              </a:tblGrid>
              <a:tr h="701675">
                <a:tc>
                  <a:txBody>
                    <a:bodyPr/>
                    <a:lstStyle/>
                    <a:p>
                      <a:pPr marL="0" marR="0" lvl="0" indent="0" algn="l" rtl="0">
                        <a:spcBef>
                          <a:spcPts val="0"/>
                        </a:spcBef>
                        <a:spcAft>
                          <a:spcPts val="0"/>
                        </a:spcAft>
                        <a:buNone/>
                      </a:pPr>
                      <a:r>
                        <a:rPr lang="en-US" sz="2800"/>
                        <a:t>3</a:t>
                      </a:r>
                      <a:r>
                        <a:rPr lang="en-US" sz="2800" baseline="30000"/>
                        <a:t>rd</a:t>
                      </a:r>
                      <a:endParaRPr sz="2800"/>
                    </a:p>
                  </a:txBody>
                  <a:tcPr marL="91450" marR="91450" marT="45725" marB="45725"/>
                </a:tc>
                <a:tc>
                  <a:txBody>
                    <a:bodyPr/>
                    <a:lstStyle/>
                    <a:p>
                      <a:pPr marL="0" marR="0" lvl="0" indent="0" algn="l" rtl="0">
                        <a:spcBef>
                          <a:spcPts val="0"/>
                        </a:spcBef>
                        <a:spcAft>
                          <a:spcPts val="0"/>
                        </a:spcAft>
                        <a:buNone/>
                      </a:pPr>
                      <a:r>
                        <a:rPr lang="en-US" sz="2800"/>
                        <a:t>4th</a:t>
                      </a:r>
                      <a:endParaRPr/>
                    </a:p>
                  </a:txBody>
                  <a:tcPr marL="91450" marR="91450" marT="45725" marB="45725"/>
                </a:tc>
                <a:extLst>
                  <a:ext uri="{0D108BD9-81ED-4DB2-BD59-A6C34878D82A}">
                    <a16:rowId xmlns:a16="http://schemas.microsoft.com/office/drawing/2014/main" val="10000"/>
                  </a:ext>
                </a:extLst>
              </a:tr>
              <a:tr h="1350975">
                <a:tc>
                  <a:txBody>
                    <a:bodyPr/>
                    <a:lstStyle/>
                    <a:p>
                      <a:pPr marL="0" marR="0" lvl="0" indent="0" algn="l" rtl="0">
                        <a:spcBef>
                          <a:spcPts val="0"/>
                        </a:spcBef>
                        <a:spcAft>
                          <a:spcPts val="0"/>
                        </a:spcAft>
                        <a:buNone/>
                      </a:pPr>
                      <a:r>
                        <a:rPr lang="en-US" sz="2800"/>
                        <a:t>Program Goals</a:t>
                      </a:r>
                      <a:endParaRPr/>
                    </a:p>
                  </a:txBody>
                  <a:tcPr marL="91450" marR="91450" marT="45725" marB="45725"/>
                </a:tc>
                <a:tc>
                  <a:txBody>
                    <a:bodyPr/>
                    <a:lstStyle/>
                    <a:p>
                      <a:pPr marL="0" marR="0" lvl="0" indent="0" algn="l" rtl="0">
                        <a:spcBef>
                          <a:spcPts val="0"/>
                        </a:spcBef>
                        <a:spcAft>
                          <a:spcPts val="0"/>
                        </a:spcAft>
                        <a:buNone/>
                      </a:pPr>
                      <a:r>
                        <a:rPr lang="en-US" sz="3600" b="1"/>
                        <a:t>Annual Student Outcome Goals</a:t>
                      </a:r>
                      <a:endParaRPr/>
                    </a:p>
                    <a:p>
                      <a:pPr marL="1028700" marR="0" lvl="1" indent="-571500" algn="l" rtl="0">
                        <a:lnSpc>
                          <a:spcPct val="100000"/>
                        </a:lnSpc>
                        <a:spcBef>
                          <a:spcPts val="0"/>
                        </a:spcBef>
                        <a:spcAft>
                          <a:spcPts val="0"/>
                        </a:spcAft>
                        <a:buClr>
                          <a:schemeClr val="dk1"/>
                        </a:buClr>
                        <a:buSzPts val="2800"/>
                        <a:buFont typeface="Calibri"/>
                        <a:buAutoNum type="arabicPeriod"/>
                      </a:pPr>
                      <a:r>
                        <a:rPr lang="en-US" sz="2800" u="none" strike="noStrike" cap="none"/>
                        <a:t>Achievement</a:t>
                      </a:r>
                      <a:endParaRPr/>
                    </a:p>
                    <a:p>
                      <a:pPr marL="1028700" marR="0" lvl="1" indent="-571500" algn="l" rtl="0">
                        <a:lnSpc>
                          <a:spcPct val="100000"/>
                        </a:lnSpc>
                        <a:spcBef>
                          <a:spcPts val="0"/>
                        </a:spcBef>
                        <a:spcAft>
                          <a:spcPts val="0"/>
                        </a:spcAft>
                        <a:buClr>
                          <a:schemeClr val="dk1"/>
                        </a:buClr>
                        <a:buSzPts val="2800"/>
                        <a:buFont typeface="Calibri"/>
                        <a:buAutoNum type="arabicPeriod"/>
                      </a:pPr>
                      <a:r>
                        <a:rPr lang="en-US" sz="2800" u="none" strike="noStrike" cap="none"/>
                        <a:t>Attendance</a:t>
                      </a:r>
                      <a:endParaRPr/>
                    </a:p>
                    <a:p>
                      <a:pPr marL="1028700" marR="0" lvl="1" indent="-571500" algn="l" rtl="0">
                        <a:lnSpc>
                          <a:spcPct val="100000"/>
                        </a:lnSpc>
                        <a:spcBef>
                          <a:spcPts val="0"/>
                        </a:spcBef>
                        <a:spcAft>
                          <a:spcPts val="0"/>
                        </a:spcAft>
                        <a:buClr>
                          <a:schemeClr val="dk1"/>
                        </a:buClr>
                        <a:buSzPts val="2800"/>
                        <a:buFont typeface="Calibri"/>
                        <a:buAutoNum type="arabicPeriod"/>
                      </a:pPr>
                      <a:r>
                        <a:rPr lang="en-US" sz="2800" u="none" strike="noStrike" cap="none"/>
                        <a:t>Discipline</a:t>
                      </a:r>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5"/>
          <p:cNvSpPr txBox="1">
            <a:spLocks noGrp="1"/>
          </p:cNvSpPr>
          <p:nvPr>
            <p:ph type="title"/>
          </p:nvPr>
        </p:nvSpPr>
        <p:spPr>
          <a:xfrm>
            <a:off x="351312" y="157933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Arial"/>
              <a:buNone/>
            </a:pPr>
            <a:r>
              <a:rPr lang="en-US">
                <a:solidFill>
                  <a:srgbClr val="000000"/>
                </a:solidFill>
              </a:rPr>
              <a:t>MANAGE </a:t>
            </a:r>
            <a:br>
              <a:rPr lang="en-US">
                <a:solidFill>
                  <a:srgbClr val="000000"/>
                </a:solidFill>
              </a:rPr>
            </a:br>
            <a:r>
              <a:rPr lang="en-US" sz="3200">
                <a:solidFill>
                  <a:srgbClr val="000000"/>
                </a:solidFill>
              </a:rPr>
              <a:t>Outcomes</a:t>
            </a:r>
            <a:endParaRPr/>
          </a:p>
        </p:txBody>
      </p:sp>
      <p:graphicFrame>
        <p:nvGraphicFramePr>
          <p:cNvPr id="252" name="Google Shape;252;p45"/>
          <p:cNvGraphicFramePr/>
          <p:nvPr/>
        </p:nvGraphicFramePr>
        <p:xfrm>
          <a:off x="2687040" y="2502131"/>
          <a:ext cx="3000000" cy="3000000"/>
        </p:xfrm>
        <a:graphic>
          <a:graphicData uri="http://schemas.openxmlformats.org/drawingml/2006/table">
            <a:tbl>
              <a:tblPr firstRow="1" bandRow="1">
                <a:noFill/>
                <a:tableStyleId>{1D96E693-8F23-4A5F-B69D-8396238E20CD}</a:tableStyleId>
              </a:tblPr>
              <a:tblGrid>
                <a:gridCol w="388620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2800"/>
                        <a:t>Data 3rd</a:t>
                      </a:r>
                      <a:endParaRPr/>
                    </a:p>
                  </a:txBody>
                  <a:tcPr marL="91850" marR="918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3600"/>
                        <a:t>Achievement</a:t>
                      </a:r>
                      <a:endParaRPr/>
                    </a:p>
                    <a:p>
                      <a:pPr marL="0" marR="0" lvl="0" indent="0" algn="l" rtl="0">
                        <a:spcBef>
                          <a:spcPts val="0"/>
                        </a:spcBef>
                        <a:spcAft>
                          <a:spcPts val="0"/>
                        </a:spcAft>
                        <a:buNone/>
                      </a:pPr>
                      <a:endParaRPr sz="3600"/>
                    </a:p>
                  </a:txBody>
                  <a:tcPr marL="91850" marR="918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3600"/>
                        <a:t>Attendance</a:t>
                      </a:r>
                      <a:endParaRPr/>
                    </a:p>
                    <a:p>
                      <a:pPr marL="0" marR="0" lvl="0" indent="0" algn="l" rtl="0">
                        <a:spcBef>
                          <a:spcPts val="0"/>
                        </a:spcBef>
                        <a:spcAft>
                          <a:spcPts val="0"/>
                        </a:spcAft>
                        <a:buNone/>
                      </a:pPr>
                      <a:endParaRPr sz="3600"/>
                    </a:p>
                  </a:txBody>
                  <a:tcPr marL="91850" marR="918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3600"/>
                        <a:t>Behavior</a:t>
                      </a:r>
                      <a:endParaRPr/>
                    </a:p>
                    <a:p>
                      <a:pPr marL="0" marR="0" lvl="0" indent="0" algn="l" rtl="0">
                        <a:spcBef>
                          <a:spcPts val="0"/>
                        </a:spcBef>
                        <a:spcAft>
                          <a:spcPts val="0"/>
                        </a:spcAft>
                        <a:buNone/>
                      </a:pPr>
                      <a:endParaRPr sz="3600"/>
                    </a:p>
                  </a:txBody>
                  <a:tcPr marL="91850" marR="91850" marT="45725" marB="45725"/>
                </a:tc>
                <a:extLst>
                  <a:ext uri="{0D108BD9-81ED-4DB2-BD59-A6C34878D82A}">
                    <a16:rowId xmlns:a16="http://schemas.microsoft.com/office/drawing/2014/main" val="10003"/>
                  </a:ext>
                </a:extLst>
              </a:tr>
            </a:tbl>
          </a:graphicData>
        </a:graphic>
      </p:graphicFrame>
      <p:graphicFrame>
        <p:nvGraphicFramePr>
          <p:cNvPr id="253" name="Google Shape;253;p45"/>
          <p:cNvGraphicFramePr/>
          <p:nvPr/>
        </p:nvGraphicFramePr>
        <p:xfrm>
          <a:off x="6573240" y="2502131"/>
          <a:ext cx="3000000" cy="3000000"/>
        </p:xfrm>
        <a:graphic>
          <a:graphicData uri="http://schemas.openxmlformats.org/drawingml/2006/table">
            <a:tbl>
              <a:tblPr firstRow="1" bandRow="1">
                <a:noFill/>
                <a:tableStyleId>{1D96E693-8F23-4A5F-B69D-8396238E20CD}</a:tableStyleId>
              </a:tblPr>
              <a:tblGrid>
                <a:gridCol w="5088875">
                  <a:extLst>
                    <a:ext uri="{9D8B030D-6E8A-4147-A177-3AD203B41FA5}">
                      <a16:colId xmlns:a16="http://schemas.microsoft.com/office/drawing/2014/main" val="20000"/>
                    </a:ext>
                  </a:extLst>
                </a:gridCol>
              </a:tblGrid>
              <a:tr h="397575">
                <a:tc>
                  <a:txBody>
                    <a:bodyPr/>
                    <a:lstStyle/>
                    <a:p>
                      <a:pPr marL="0" marR="0" lvl="0" indent="0" algn="l" rtl="0">
                        <a:spcBef>
                          <a:spcPts val="0"/>
                        </a:spcBef>
                        <a:spcAft>
                          <a:spcPts val="0"/>
                        </a:spcAft>
                        <a:buNone/>
                      </a:pPr>
                      <a:r>
                        <a:rPr lang="en-US" sz="2800"/>
                        <a:t>Data 4th</a:t>
                      </a:r>
                      <a:endParaRPr/>
                    </a:p>
                  </a:txBody>
                  <a:tcPr marL="94550" marR="945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3600" b="1"/>
                        <a:t>Achievement</a:t>
                      </a:r>
                      <a:endParaRPr/>
                    </a:p>
                    <a:p>
                      <a:pPr marL="0" marR="0" lvl="0" indent="0" algn="l" rtl="0">
                        <a:spcBef>
                          <a:spcPts val="0"/>
                        </a:spcBef>
                        <a:spcAft>
                          <a:spcPts val="0"/>
                        </a:spcAft>
                        <a:buNone/>
                      </a:pPr>
                      <a:endParaRPr sz="3600" b="1"/>
                    </a:p>
                  </a:txBody>
                  <a:tcPr marL="94550" marR="945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3600" b="1"/>
                        <a:t>Attendance</a:t>
                      </a:r>
                      <a:endParaRPr/>
                    </a:p>
                    <a:p>
                      <a:pPr marL="0" marR="0" lvl="0" indent="0" algn="l" rtl="0">
                        <a:spcBef>
                          <a:spcPts val="0"/>
                        </a:spcBef>
                        <a:spcAft>
                          <a:spcPts val="0"/>
                        </a:spcAft>
                        <a:buNone/>
                      </a:pPr>
                      <a:endParaRPr sz="3600" b="1"/>
                    </a:p>
                  </a:txBody>
                  <a:tcPr marL="94550" marR="945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3600" b="1"/>
                        <a:t>Discipline</a:t>
                      </a:r>
                      <a:endParaRPr/>
                    </a:p>
                    <a:p>
                      <a:pPr marL="0" marR="0" lvl="0" indent="0" algn="l" rtl="0">
                        <a:spcBef>
                          <a:spcPts val="0"/>
                        </a:spcBef>
                        <a:spcAft>
                          <a:spcPts val="0"/>
                        </a:spcAft>
                        <a:buNone/>
                      </a:pPr>
                      <a:endParaRPr sz="3600" b="1"/>
                    </a:p>
                  </a:txBody>
                  <a:tcPr marL="94550" marR="945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2B0983-A419-4C61-BC91-876E3300AB42}"/>
              </a:ext>
            </a:extLst>
          </p:cNvPr>
          <p:cNvSpPr/>
          <p:nvPr/>
        </p:nvSpPr>
        <p:spPr>
          <a:xfrm rot="16200000">
            <a:off x="5977614" y="-806269"/>
            <a:ext cx="194603" cy="121888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7020B8C7-3FE5-456E-BD29-50862565A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4" y="248153"/>
            <a:ext cx="6239924" cy="437168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A6160C00-FE63-44C1-94FC-241822D73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28" y="250629"/>
            <a:ext cx="5985512" cy="4374159"/>
          </a:xfrm>
          <a:prstGeom prst="rect">
            <a:avLst/>
          </a:prstGeom>
        </p:spPr>
      </p:pic>
      <p:sp>
        <p:nvSpPr>
          <p:cNvPr id="15" name="Rectangle 14">
            <a:extLst>
              <a:ext uri="{FF2B5EF4-FFF2-40B4-BE49-F238E27FC236}">
                <a16:creationId xmlns:a16="http://schemas.microsoft.com/office/drawing/2014/main" id="{8CF70B8E-2007-4FAC-B91D-C581E969CC27}"/>
              </a:ext>
            </a:extLst>
          </p:cNvPr>
          <p:cNvSpPr/>
          <p:nvPr/>
        </p:nvSpPr>
        <p:spPr>
          <a:xfrm rot="16200000">
            <a:off x="5301370" y="-9966"/>
            <a:ext cx="1547091" cy="12188840"/>
          </a:xfrm>
          <a:prstGeom prst="rect">
            <a:avLst/>
          </a:prstGeom>
          <a:solidFill>
            <a:srgbClr val="85B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32514738-B7D8-406E-99AE-1B0D8F584EE6}"/>
              </a:ext>
            </a:extLst>
          </p:cNvPr>
          <p:cNvSpPr txBox="1">
            <a:spLocks/>
          </p:cNvSpPr>
          <p:nvPr/>
        </p:nvSpPr>
        <p:spPr>
          <a:xfrm>
            <a:off x="1040061" y="5532183"/>
            <a:ext cx="10679307" cy="838662"/>
          </a:xfrm>
          <a:prstGeom prst="rect">
            <a:avLst/>
          </a:prstGeom>
        </p:spPr>
        <p:txBody>
          <a:bodyPr vert="horz" lIns="91440" tIns="45720" rIns="91440" bIns="45720" rtlCol="0" anchor="b">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solidFill>
                  <a:schemeClr val="bg1"/>
                </a:solidFill>
                <a:latin typeface="Segoe UI Semibold" panose="020B0702040204020203" pitchFamily="34" charset="0"/>
                <a:cs typeface="Segoe UI Semibold" panose="020B0702040204020203" pitchFamily="34" charset="0"/>
              </a:rPr>
              <a:t>Happy National School Counseling Week!</a:t>
            </a:r>
          </a:p>
        </p:txBody>
      </p:sp>
    </p:spTree>
    <p:extLst>
      <p:ext uri="{BB962C8B-B14F-4D97-AF65-F5344CB8AC3E}">
        <p14:creationId xmlns:p14="http://schemas.microsoft.com/office/powerpoint/2010/main" val="29856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6"/>
          <p:cNvPicPr preferRelativeResize="0"/>
          <p:nvPr/>
        </p:nvPicPr>
        <p:blipFill rotWithShape="1">
          <a:blip r:embed="rId3">
            <a:alphaModFix/>
          </a:blip>
          <a:srcRect/>
          <a:stretch/>
        </p:blipFill>
        <p:spPr>
          <a:xfrm>
            <a:off x="0" y="1503459"/>
            <a:ext cx="6320615" cy="4351076"/>
          </a:xfrm>
          <a:prstGeom prst="rect">
            <a:avLst/>
          </a:prstGeom>
          <a:noFill/>
          <a:ln>
            <a:noFill/>
          </a:ln>
        </p:spPr>
      </p:pic>
      <p:pic>
        <p:nvPicPr>
          <p:cNvPr id="259" name="Google Shape;259;p46"/>
          <p:cNvPicPr preferRelativeResize="0"/>
          <p:nvPr/>
        </p:nvPicPr>
        <p:blipFill rotWithShape="1">
          <a:blip r:embed="rId4">
            <a:alphaModFix/>
          </a:blip>
          <a:srcRect/>
          <a:stretch/>
        </p:blipFill>
        <p:spPr>
          <a:xfrm>
            <a:off x="6177651" y="2517570"/>
            <a:ext cx="6007052" cy="41801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838200" y="179309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Arial"/>
              <a:buNone/>
            </a:pPr>
            <a:r>
              <a:rPr lang="en-US">
                <a:solidFill>
                  <a:srgbClr val="000000"/>
                </a:solidFill>
              </a:rPr>
              <a:t>MANAGE </a:t>
            </a:r>
            <a:br>
              <a:rPr lang="en-US">
                <a:solidFill>
                  <a:srgbClr val="000000"/>
                </a:solidFill>
              </a:rPr>
            </a:br>
            <a:r>
              <a:rPr lang="en-US" sz="3200">
                <a:solidFill>
                  <a:srgbClr val="000000"/>
                </a:solidFill>
              </a:rPr>
              <a:t>Data</a:t>
            </a:r>
            <a:endParaRPr/>
          </a:p>
        </p:txBody>
      </p:sp>
      <p:sp>
        <p:nvSpPr>
          <p:cNvPr id="265" name="Google Shape;265;p47"/>
          <p:cNvSpPr txBox="1">
            <a:spLocks noGrp="1"/>
          </p:cNvSpPr>
          <p:nvPr>
            <p:ph type="body" idx="1"/>
          </p:nvPr>
        </p:nvSpPr>
        <p:spPr>
          <a:xfrm>
            <a:off x="838200" y="3253592"/>
            <a:ext cx="10515600" cy="2934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Supplemental data</a:t>
            </a:r>
            <a:endParaRPr/>
          </a:p>
          <a:p>
            <a:pPr marL="228600" lvl="0" indent="-228600" algn="l" rtl="0">
              <a:lnSpc>
                <a:spcPct val="90000"/>
              </a:lnSpc>
              <a:spcBef>
                <a:spcPts val="1000"/>
              </a:spcBef>
              <a:spcAft>
                <a:spcPts val="0"/>
              </a:spcAft>
              <a:buClr>
                <a:schemeClr val="dk1"/>
              </a:buClr>
              <a:buSzPts val="2800"/>
              <a:buChar char="•"/>
            </a:pPr>
            <a:r>
              <a:rPr lang="en-US"/>
              <a:t>Needs assessments</a:t>
            </a:r>
            <a:endParaRPr/>
          </a:p>
          <a:p>
            <a:pPr marL="228600" lvl="0" indent="-228600" algn="l" rtl="0">
              <a:lnSpc>
                <a:spcPct val="90000"/>
              </a:lnSpc>
              <a:spcBef>
                <a:spcPts val="1000"/>
              </a:spcBef>
              <a:spcAft>
                <a:spcPts val="0"/>
              </a:spcAft>
              <a:buClr>
                <a:schemeClr val="dk1"/>
              </a:buClr>
              <a:buSzPts val="2800"/>
              <a:buChar char="•"/>
            </a:pPr>
            <a:r>
              <a:rPr lang="en-US"/>
              <a:t>Opinion surveys</a:t>
            </a:r>
            <a:endParaRPr/>
          </a:p>
          <a:p>
            <a:pPr marL="228600" lvl="0" indent="-228600" algn="l" rtl="0">
              <a:lnSpc>
                <a:spcPct val="90000"/>
              </a:lnSpc>
              <a:spcBef>
                <a:spcPts val="1000"/>
              </a:spcBef>
              <a:spcAft>
                <a:spcPts val="0"/>
              </a:spcAft>
              <a:buClr>
                <a:schemeClr val="dk1"/>
              </a:buClr>
              <a:buSzPts val="2800"/>
              <a:buChar char="•"/>
            </a:pPr>
            <a:r>
              <a:rPr lang="en-US"/>
              <a:t>Program/Activity Evaluation</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8"/>
          <p:cNvSpPr txBox="1">
            <a:spLocks noGrp="1"/>
          </p:cNvSpPr>
          <p:nvPr>
            <p:ph type="title"/>
          </p:nvPr>
        </p:nvSpPr>
        <p:spPr>
          <a:xfrm>
            <a:off x="434439" y="132906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Arial"/>
              <a:buNone/>
            </a:pPr>
            <a:r>
              <a:rPr lang="en-US">
                <a:solidFill>
                  <a:srgbClr val="000000"/>
                </a:solidFill>
              </a:rPr>
              <a:t>MANAGE </a:t>
            </a:r>
            <a:br>
              <a:rPr lang="en-US">
                <a:solidFill>
                  <a:srgbClr val="000000"/>
                </a:solidFill>
              </a:rPr>
            </a:br>
            <a:r>
              <a:rPr lang="en-US" sz="3200">
                <a:solidFill>
                  <a:srgbClr val="000000"/>
                </a:solidFill>
              </a:rPr>
              <a:t>Program Planning </a:t>
            </a:r>
            <a:endParaRPr/>
          </a:p>
        </p:txBody>
      </p:sp>
      <p:pic>
        <p:nvPicPr>
          <p:cNvPr id="271" name="Google Shape;271;p48"/>
          <p:cNvPicPr preferRelativeResize="0"/>
          <p:nvPr/>
        </p:nvPicPr>
        <p:blipFill rotWithShape="1">
          <a:blip r:embed="rId3">
            <a:alphaModFix/>
          </a:blip>
          <a:srcRect/>
          <a:stretch/>
        </p:blipFill>
        <p:spPr>
          <a:xfrm>
            <a:off x="538506" y="2559629"/>
            <a:ext cx="5399157" cy="4203369"/>
          </a:xfrm>
          <a:prstGeom prst="rect">
            <a:avLst/>
          </a:prstGeom>
          <a:noFill/>
          <a:ln>
            <a:noFill/>
          </a:ln>
        </p:spPr>
      </p:pic>
      <p:pic>
        <p:nvPicPr>
          <p:cNvPr id="272" name="Google Shape;272;p48"/>
          <p:cNvPicPr preferRelativeResize="0"/>
          <p:nvPr/>
        </p:nvPicPr>
        <p:blipFill rotWithShape="1">
          <a:blip r:embed="rId4">
            <a:alphaModFix/>
          </a:blip>
          <a:srcRect/>
          <a:stretch/>
        </p:blipFill>
        <p:spPr>
          <a:xfrm>
            <a:off x="6301217" y="3226235"/>
            <a:ext cx="5569442" cy="3435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9"/>
          <p:cNvSpPr txBox="1">
            <a:spLocks noGrp="1"/>
          </p:cNvSpPr>
          <p:nvPr>
            <p:ph type="title"/>
          </p:nvPr>
        </p:nvSpPr>
        <p:spPr>
          <a:xfrm>
            <a:off x="481940" y="1306204"/>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Arial"/>
              <a:buNone/>
            </a:pPr>
            <a:r>
              <a:rPr lang="en-US">
                <a:solidFill>
                  <a:srgbClr val="000000"/>
                </a:solidFill>
              </a:rPr>
              <a:t>MANAGE </a:t>
            </a:r>
            <a:br>
              <a:rPr lang="en-US">
                <a:solidFill>
                  <a:srgbClr val="000000"/>
                </a:solidFill>
              </a:rPr>
            </a:br>
            <a:r>
              <a:rPr lang="en-US" sz="3200">
                <a:solidFill>
                  <a:srgbClr val="000000"/>
                </a:solidFill>
              </a:rPr>
              <a:t>Action Plans</a:t>
            </a:r>
            <a:endParaRPr/>
          </a:p>
        </p:txBody>
      </p:sp>
      <p:pic>
        <p:nvPicPr>
          <p:cNvPr id="278" name="Google Shape;278;p49"/>
          <p:cNvPicPr preferRelativeResize="0"/>
          <p:nvPr/>
        </p:nvPicPr>
        <p:blipFill rotWithShape="1">
          <a:blip r:embed="rId3">
            <a:alphaModFix/>
          </a:blip>
          <a:srcRect/>
          <a:stretch/>
        </p:blipFill>
        <p:spPr>
          <a:xfrm>
            <a:off x="351102" y="2662838"/>
            <a:ext cx="5288825" cy="3987344"/>
          </a:xfrm>
          <a:prstGeom prst="rect">
            <a:avLst/>
          </a:prstGeom>
          <a:noFill/>
          <a:ln>
            <a:noFill/>
          </a:ln>
        </p:spPr>
      </p:pic>
      <p:pic>
        <p:nvPicPr>
          <p:cNvPr id="279" name="Google Shape;279;p49"/>
          <p:cNvPicPr preferRelativeResize="0"/>
          <p:nvPr/>
        </p:nvPicPr>
        <p:blipFill rotWithShape="1">
          <a:blip r:embed="rId4">
            <a:alphaModFix/>
          </a:blip>
          <a:srcRect/>
          <a:stretch/>
        </p:blipFill>
        <p:spPr>
          <a:xfrm>
            <a:off x="5870369" y="2144092"/>
            <a:ext cx="5765260" cy="3947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50"/>
          <p:cNvPicPr preferRelativeResize="0"/>
          <p:nvPr/>
        </p:nvPicPr>
        <p:blipFill rotWithShape="1">
          <a:blip r:embed="rId3">
            <a:alphaModFix/>
          </a:blip>
          <a:srcRect/>
          <a:stretch/>
        </p:blipFill>
        <p:spPr>
          <a:xfrm>
            <a:off x="-75997" y="1563283"/>
            <a:ext cx="5850722" cy="4398129"/>
          </a:xfrm>
          <a:prstGeom prst="rect">
            <a:avLst/>
          </a:prstGeom>
          <a:noFill/>
          <a:ln>
            <a:noFill/>
          </a:ln>
        </p:spPr>
      </p:pic>
      <p:pic>
        <p:nvPicPr>
          <p:cNvPr id="286" name="Google Shape;286;p50"/>
          <p:cNvPicPr preferRelativeResize="0"/>
          <p:nvPr/>
        </p:nvPicPr>
        <p:blipFill rotWithShape="1">
          <a:blip r:embed="rId4">
            <a:alphaModFix/>
          </a:blip>
          <a:srcRect/>
          <a:stretch/>
        </p:blipFill>
        <p:spPr>
          <a:xfrm>
            <a:off x="5500018" y="1563284"/>
            <a:ext cx="6563363" cy="4398129"/>
          </a:xfrm>
          <a:prstGeom prst="rect">
            <a:avLst/>
          </a:prstGeom>
          <a:noFill/>
          <a:ln>
            <a:noFill/>
          </a:ln>
        </p:spPr>
      </p:pic>
      <p:sp>
        <p:nvSpPr>
          <p:cNvPr id="287" name="Google Shape;287;p50"/>
          <p:cNvSpPr/>
          <p:nvPr/>
        </p:nvSpPr>
        <p:spPr>
          <a:xfrm>
            <a:off x="8775865" y="1563284"/>
            <a:ext cx="3287516" cy="3543106"/>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52"/>
          <p:cNvPicPr preferRelativeResize="0"/>
          <p:nvPr/>
        </p:nvPicPr>
        <p:blipFill rotWithShape="1">
          <a:blip r:embed="rId3">
            <a:alphaModFix/>
          </a:blip>
          <a:srcRect/>
          <a:stretch/>
        </p:blipFill>
        <p:spPr>
          <a:xfrm>
            <a:off x="149034" y="1740013"/>
            <a:ext cx="6106436" cy="4506408"/>
          </a:xfrm>
          <a:prstGeom prst="rect">
            <a:avLst/>
          </a:prstGeom>
          <a:noFill/>
          <a:ln>
            <a:noFill/>
          </a:ln>
        </p:spPr>
      </p:pic>
      <p:pic>
        <p:nvPicPr>
          <p:cNvPr id="299" name="Google Shape;299;p52"/>
          <p:cNvPicPr preferRelativeResize="0"/>
          <p:nvPr/>
        </p:nvPicPr>
        <p:blipFill rotWithShape="1">
          <a:blip r:embed="rId4">
            <a:alphaModFix/>
          </a:blip>
          <a:srcRect/>
          <a:stretch/>
        </p:blipFill>
        <p:spPr>
          <a:xfrm>
            <a:off x="6407966" y="1307664"/>
            <a:ext cx="5206103" cy="54073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53"/>
          <p:cNvPicPr preferRelativeResize="0"/>
          <p:nvPr/>
        </p:nvPicPr>
        <p:blipFill rotWithShape="1">
          <a:blip r:embed="rId3">
            <a:alphaModFix/>
          </a:blip>
          <a:srcRect l="6288" t="25602" r="26280" b="13914"/>
          <a:stretch/>
        </p:blipFill>
        <p:spPr>
          <a:xfrm>
            <a:off x="1432818" y="1464073"/>
            <a:ext cx="7984313" cy="51386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4"/>
          <p:cNvPicPr preferRelativeResize="0"/>
          <p:nvPr/>
        </p:nvPicPr>
        <p:blipFill rotWithShape="1">
          <a:blip r:embed="rId3">
            <a:alphaModFix/>
          </a:blip>
          <a:srcRect/>
          <a:stretch/>
        </p:blipFill>
        <p:spPr>
          <a:xfrm>
            <a:off x="248028" y="1947225"/>
            <a:ext cx="7306899" cy="4607954"/>
          </a:xfrm>
          <a:prstGeom prst="rect">
            <a:avLst/>
          </a:prstGeom>
          <a:noFill/>
          <a:ln>
            <a:noFill/>
          </a:ln>
        </p:spPr>
      </p:pic>
      <p:pic>
        <p:nvPicPr>
          <p:cNvPr id="310" name="Google Shape;310;p54"/>
          <p:cNvPicPr preferRelativeResize="0"/>
          <p:nvPr/>
        </p:nvPicPr>
        <p:blipFill rotWithShape="1">
          <a:blip r:embed="rId4">
            <a:alphaModFix/>
          </a:blip>
          <a:srcRect l="8303" t="52295" r="12954" b="39894"/>
          <a:stretch/>
        </p:blipFill>
        <p:spPr>
          <a:xfrm>
            <a:off x="4536374" y="1304683"/>
            <a:ext cx="7341169" cy="642542"/>
          </a:xfrm>
          <a:prstGeom prst="rect">
            <a:avLst/>
          </a:prstGeom>
          <a:noFill/>
          <a:ln>
            <a:noFill/>
          </a:ln>
        </p:spPr>
      </p:pic>
      <p:sp>
        <p:nvSpPr>
          <p:cNvPr id="311" name="Google Shape;311;p54"/>
          <p:cNvSpPr/>
          <p:nvPr/>
        </p:nvSpPr>
        <p:spPr>
          <a:xfrm>
            <a:off x="4346369" y="651850"/>
            <a:ext cx="7845631" cy="1923801"/>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5"/>
          <p:cNvPicPr preferRelativeResize="0"/>
          <p:nvPr/>
        </p:nvPicPr>
        <p:blipFill rotWithShape="1">
          <a:blip r:embed="rId3">
            <a:alphaModFix/>
          </a:blip>
          <a:srcRect l="27443" t="20733" r="32834" b="6771"/>
          <a:stretch/>
        </p:blipFill>
        <p:spPr>
          <a:xfrm>
            <a:off x="5486400" y="1010189"/>
            <a:ext cx="4595814" cy="5758908"/>
          </a:xfrm>
          <a:prstGeom prst="rect">
            <a:avLst/>
          </a:prstGeom>
          <a:noFill/>
          <a:ln>
            <a:noFill/>
          </a:ln>
        </p:spPr>
      </p:pic>
      <p:pic>
        <p:nvPicPr>
          <p:cNvPr id="317" name="Google Shape;317;p55"/>
          <p:cNvPicPr preferRelativeResize="0"/>
          <p:nvPr/>
        </p:nvPicPr>
        <p:blipFill rotWithShape="1">
          <a:blip r:embed="rId4">
            <a:alphaModFix/>
          </a:blip>
          <a:srcRect/>
          <a:stretch/>
        </p:blipFill>
        <p:spPr>
          <a:xfrm>
            <a:off x="393543" y="1446530"/>
            <a:ext cx="4154705" cy="54881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56"/>
          <p:cNvPicPr preferRelativeResize="0"/>
          <p:nvPr/>
        </p:nvPicPr>
        <p:blipFill rotWithShape="1">
          <a:blip r:embed="rId3">
            <a:alphaModFix/>
          </a:blip>
          <a:srcRect/>
          <a:stretch/>
        </p:blipFill>
        <p:spPr>
          <a:xfrm>
            <a:off x="150121" y="1568988"/>
            <a:ext cx="5591526" cy="4327110"/>
          </a:xfrm>
          <a:prstGeom prst="rect">
            <a:avLst/>
          </a:prstGeom>
          <a:noFill/>
          <a:ln>
            <a:noFill/>
          </a:ln>
        </p:spPr>
      </p:pic>
      <p:pic>
        <p:nvPicPr>
          <p:cNvPr id="323" name="Google Shape;323;p56"/>
          <p:cNvPicPr preferRelativeResize="0"/>
          <p:nvPr/>
        </p:nvPicPr>
        <p:blipFill rotWithShape="1">
          <a:blip r:embed="rId4">
            <a:alphaModFix/>
          </a:blip>
          <a:srcRect/>
          <a:stretch/>
        </p:blipFill>
        <p:spPr>
          <a:xfrm>
            <a:off x="5937663" y="1472788"/>
            <a:ext cx="6002000" cy="4178867"/>
          </a:xfrm>
          <a:prstGeom prst="rect">
            <a:avLst/>
          </a:prstGeom>
          <a:noFill/>
          <a:ln>
            <a:noFill/>
          </a:ln>
        </p:spPr>
      </p:pic>
      <p:sp>
        <p:nvSpPr>
          <p:cNvPr id="324" name="Google Shape;324;p56"/>
          <p:cNvSpPr/>
          <p:nvPr/>
        </p:nvSpPr>
        <p:spPr>
          <a:xfrm>
            <a:off x="6412675" y="1929742"/>
            <a:ext cx="4952100" cy="1923900"/>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A90EFF-BF00-4F16-A6DC-EDC95C4E72F8}"/>
              </a:ext>
            </a:extLst>
          </p:cNvPr>
          <p:cNvSpPr>
            <a:spLocks noGrp="1"/>
          </p:cNvSpPr>
          <p:nvPr>
            <p:ph type="title" idx="4294967295"/>
          </p:nvPr>
        </p:nvSpPr>
        <p:spPr>
          <a:xfrm>
            <a:off x="0" y="365125"/>
            <a:ext cx="10515600" cy="930275"/>
          </a:xfrm>
        </p:spPr>
        <p:txBody>
          <a:bodyPr/>
          <a:lstStyle/>
          <a:p>
            <a:r>
              <a:rPr lang="en-US" dirty="0">
                <a:latin typeface="Segoe UI Semibold" panose="020B0702040204020203" pitchFamily="34" charset="0"/>
                <a:cs typeface="Segoe UI Semibold" panose="020B0702040204020203" pitchFamily="34" charset="0"/>
              </a:rPr>
              <a:t>Today’s Objectives</a:t>
            </a:r>
          </a:p>
        </p:txBody>
      </p:sp>
      <p:pic>
        <p:nvPicPr>
          <p:cNvPr id="5" name="Picture 4">
            <a:extLst>
              <a:ext uri="{FF2B5EF4-FFF2-40B4-BE49-F238E27FC236}">
                <a16:creationId xmlns:a16="http://schemas.microsoft.com/office/drawing/2014/main" id="{3817B815-5CBC-43F5-9D38-35D9E936FD7F}"/>
              </a:ext>
            </a:extLst>
          </p:cNvPr>
          <p:cNvPicPr>
            <a:picLocks noChangeAspect="1"/>
          </p:cNvPicPr>
          <p:nvPr/>
        </p:nvPicPr>
        <p:blipFill>
          <a:blip r:embed="rId2">
            <a:grayscl/>
          </a:blip>
          <a:stretch>
            <a:fillRect/>
          </a:stretch>
        </p:blipFill>
        <p:spPr>
          <a:xfrm>
            <a:off x="710856" y="2771790"/>
            <a:ext cx="1510522" cy="2001441"/>
          </a:xfrm>
          <a:prstGeom prst="rect">
            <a:avLst/>
          </a:prstGeom>
        </p:spPr>
      </p:pic>
      <p:graphicFrame>
        <p:nvGraphicFramePr>
          <p:cNvPr id="6" name="Diagram 5">
            <a:extLst>
              <a:ext uri="{FF2B5EF4-FFF2-40B4-BE49-F238E27FC236}">
                <a16:creationId xmlns:a16="http://schemas.microsoft.com/office/drawing/2014/main" id="{CA537237-1CC1-44D5-BB70-9DFB65B1FE48}"/>
              </a:ext>
            </a:extLst>
          </p:cNvPr>
          <p:cNvGraphicFramePr/>
          <p:nvPr/>
        </p:nvGraphicFramePr>
        <p:xfrm>
          <a:off x="1895376" y="1449917"/>
          <a:ext cx="8782050" cy="5042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drawing, food&#10;&#10;Description automatically generated">
            <a:extLst>
              <a:ext uri="{FF2B5EF4-FFF2-40B4-BE49-F238E27FC236}">
                <a16:creationId xmlns:a16="http://schemas.microsoft.com/office/drawing/2014/main" id="{40D5EB70-8A5E-44AB-AB88-31A167D13854}"/>
              </a:ext>
            </a:extLst>
          </p:cNvPr>
          <p:cNvPicPr>
            <a:picLocks noChangeAspect="1"/>
          </p:cNvPicPr>
          <p:nvPr/>
        </p:nvPicPr>
        <p:blipFill>
          <a:blip r:embed="rId8">
            <a:alphaModFix/>
          </a:blip>
          <a:stretch>
            <a:fillRect/>
          </a:stretch>
        </p:blipFill>
        <p:spPr>
          <a:xfrm>
            <a:off x="81221" y="5765695"/>
            <a:ext cx="968266" cy="960329"/>
          </a:xfrm>
          <a:prstGeom prst="rect">
            <a:avLst/>
          </a:prstGeom>
        </p:spPr>
      </p:pic>
      <p:pic>
        <p:nvPicPr>
          <p:cNvPr id="8" name="Picture 7" descr="A close up of a logo&#10;&#10;Description automatically generated">
            <a:extLst>
              <a:ext uri="{FF2B5EF4-FFF2-40B4-BE49-F238E27FC236}">
                <a16:creationId xmlns:a16="http://schemas.microsoft.com/office/drawing/2014/main" id="{81793E89-7CE3-411B-B252-0CFCF87F5E0F}"/>
              </a:ext>
            </a:extLst>
          </p:cNvPr>
          <p:cNvPicPr>
            <a:picLocks noChangeAspect="1"/>
          </p:cNvPicPr>
          <p:nvPr/>
        </p:nvPicPr>
        <p:blipFill>
          <a:blip r:embed="rId9"/>
          <a:stretch>
            <a:fillRect/>
          </a:stretch>
        </p:blipFill>
        <p:spPr>
          <a:xfrm rot="2290682">
            <a:off x="11051357" y="5680696"/>
            <a:ext cx="906210" cy="1130327"/>
          </a:xfrm>
          <a:prstGeom prst="rect">
            <a:avLst/>
          </a:prstGeom>
        </p:spPr>
      </p:pic>
    </p:spTree>
    <p:extLst>
      <p:ext uri="{BB962C8B-B14F-4D97-AF65-F5344CB8AC3E}">
        <p14:creationId xmlns:p14="http://schemas.microsoft.com/office/powerpoint/2010/main" val="320586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57"/>
          <p:cNvPicPr preferRelativeResize="0">
            <a:picLocks noGrp="1"/>
          </p:cNvPicPr>
          <p:nvPr>
            <p:ph type="body" idx="4294967295"/>
          </p:nvPr>
        </p:nvPicPr>
        <p:blipFill rotWithShape="1">
          <a:blip r:embed="rId3">
            <a:alphaModFix/>
          </a:blip>
          <a:srcRect/>
          <a:stretch/>
        </p:blipFill>
        <p:spPr>
          <a:xfrm>
            <a:off x="1287141" y="1586158"/>
            <a:ext cx="4933800" cy="4933800"/>
          </a:xfrm>
          <a:prstGeom prst="rect">
            <a:avLst/>
          </a:prstGeom>
          <a:noFill/>
          <a:ln>
            <a:noFill/>
          </a:ln>
        </p:spPr>
      </p:pic>
      <p:sp>
        <p:nvSpPr>
          <p:cNvPr id="330" name="Google Shape;330;p57"/>
          <p:cNvSpPr txBox="1"/>
          <p:nvPr/>
        </p:nvSpPr>
        <p:spPr>
          <a:xfrm>
            <a:off x="8502425" y="2999750"/>
            <a:ext cx="3382500" cy="184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t>80% of time should be spent on Directly and Indirectly serving students. </a:t>
            </a:r>
            <a:endParaRPr sz="28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8"/>
          <p:cNvSpPr txBox="1">
            <a:spLocks noGrp="1"/>
          </p:cNvSpPr>
          <p:nvPr>
            <p:ph type="title"/>
          </p:nvPr>
        </p:nvSpPr>
        <p:spPr>
          <a:xfrm>
            <a:off x="410688" y="153183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DELIVER</a:t>
            </a:r>
            <a:br>
              <a:rPr lang="en-US"/>
            </a:br>
            <a:r>
              <a:rPr lang="en-US" sz="3200"/>
              <a:t>Direct Student Services </a:t>
            </a:r>
            <a:endParaRPr/>
          </a:p>
        </p:txBody>
      </p:sp>
      <p:graphicFrame>
        <p:nvGraphicFramePr>
          <p:cNvPr id="336" name="Google Shape;336;p58"/>
          <p:cNvGraphicFramePr/>
          <p:nvPr/>
        </p:nvGraphicFramePr>
        <p:xfrm>
          <a:off x="3277590" y="2978872"/>
          <a:ext cx="3000000" cy="3000000"/>
        </p:xfrm>
        <a:graphic>
          <a:graphicData uri="http://schemas.openxmlformats.org/drawingml/2006/table">
            <a:tbl>
              <a:tblPr firstRow="1" bandRow="1">
                <a:noFill/>
                <a:tableStyleId>{1D96E693-8F23-4A5F-B69D-8396238E20CD}</a:tableStyleId>
              </a:tblPr>
              <a:tblGrid>
                <a:gridCol w="3143250">
                  <a:extLst>
                    <a:ext uri="{9D8B030D-6E8A-4147-A177-3AD203B41FA5}">
                      <a16:colId xmlns:a16="http://schemas.microsoft.com/office/drawing/2014/main" val="20000"/>
                    </a:ext>
                  </a:extLst>
                </a:gridCol>
                <a:gridCol w="4743450">
                  <a:extLst>
                    <a:ext uri="{9D8B030D-6E8A-4147-A177-3AD203B41FA5}">
                      <a16:colId xmlns:a16="http://schemas.microsoft.com/office/drawing/2014/main" val="20001"/>
                    </a:ext>
                  </a:extLst>
                </a:gridCol>
              </a:tblGrid>
              <a:tr h="440525">
                <a:tc>
                  <a:txBody>
                    <a:bodyPr/>
                    <a:lstStyle/>
                    <a:p>
                      <a:pPr marL="0" marR="0" lvl="0" indent="0" algn="l" rtl="0">
                        <a:spcBef>
                          <a:spcPts val="0"/>
                        </a:spcBef>
                        <a:spcAft>
                          <a:spcPts val="0"/>
                        </a:spcAft>
                        <a:buNone/>
                      </a:pPr>
                      <a:r>
                        <a:rPr lang="en-US" sz="1800"/>
                        <a:t>3rd</a:t>
                      </a:r>
                      <a:endParaRPr/>
                    </a:p>
                  </a:txBody>
                  <a:tcPr marL="91450" marR="91450" marT="45725" marB="45725"/>
                </a:tc>
                <a:tc>
                  <a:txBody>
                    <a:bodyPr/>
                    <a:lstStyle/>
                    <a:p>
                      <a:pPr marL="0" marR="0" lvl="0" indent="0" algn="l" rtl="0">
                        <a:spcBef>
                          <a:spcPts val="0"/>
                        </a:spcBef>
                        <a:spcAft>
                          <a:spcPts val="0"/>
                        </a:spcAft>
                        <a:buNone/>
                      </a:pPr>
                      <a:r>
                        <a:rPr lang="en-US" sz="1800"/>
                        <a:t>4</a:t>
                      </a:r>
                      <a:r>
                        <a:rPr lang="en-US" sz="1800" baseline="30000"/>
                        <a:t>th</a:t>
                      </a:r>
                      <a:r>
                        <a:rPr lang="en-US" sz="1800"/>
                        <a:t> </a:t>
                      </a:r>
                      <a:endParaRPr/>
                    </a:p>
                  </a:txBody>
                  <a:tcPr marL="91450" marR="91450" marT="45725" marB="45725"/>
                </a:tc>
                <a:extLst>
                  <a:ext uri="{0D108BD9-81ED-4DB2-BD59-A6C34878D82A}">
                    <a16:rowId xmlns:a16="http://schemas.microsoft.com/office/drawing/2014/main" val="10000"/>
                  </a:ext>
                </a:extLst>
              </a:tr>
              <a:tr h="1086250">
                <a:tc>
                  <a:txBody>
                    <a:bodyPr/>
                    <a:lstStyle/>
                    <a:p>
                      <a:pPr marL="0" marR="0" lvl="0" indent="0" algn="l" rtl="0">
                        <a:spcBef>
                          <a:spcPts val="0"/>
                        </a:spcBef>
                        <a:spcAft>
                          <a:spcPts val="0"/>
                        </a:spcAft>
                        <a:buNone/>
                      </a:pPr>
                      <a:r>
                        <a:rPr lang="en-US" sz="2000" b="1"/>
                        <a:t>SC Core Curriculum </a:t>
                      </a:r>
                      <a:endParaRPr/>
                    </a:p>
                    <a:p>
                      <a:pPr marL="285750" marR="0" lvl="0" indent="-285750" algn="l" rtl="0">
                        <a:spcBef>
                          <a:spcPts val="0"/>
                        </a:spcBef>
                        <a:spcAft>
                          <a:spcPts val="0"/>
                        </a:spcAft>
                        <a:buClr>
                          <a:schemeClr val="dk1"/>
                        </a:buClr>
                        <a:buSzPts val="2000"/>
                        <a:buFont typeface="Arial"/>
                        <a:buChar char="•"/>
                      </a:pPr>
                      <a:r>
                        <a:rPr lang="en-US" sz="2000"/>
                        <a:t>Instruction</a:t>
                      </a:r>
                      <a:endParaRPr/>
                    </a:p>
                    <a:p>
                      <a:pPr marL="285750" marR="0" lvl="0" indent="-285750" algn="l" rtl="0">
                        <a:spcBef>
                          <a:spcPts val="0"/>
                        </a:spcBef>
                        <a:spcAft>
                          <a:spcPts val="0"/>
                        </a:spcAft>
                        <a:buClr>
                          <a:schemeClr val="dk1"/>
                        </a:buClr>
                        <a:buSzPts val="2000"/>
                        <a:buFont typeface="Arial"/>
                        <a:buChar char="•"/>
                      </a:pPr>
                      <a:r>
                        <a:rPr lang="en-US" sz="2000"/>
                        <a:t>Group</a:t>
                      </a:r>
                      <a:endParaRPr/>
                    </a:p>
                  </a:txBody>
                  <a:tcPr marL="91450" marR="91450" marT="45725" marB="45725"/>
                </a:tc>
                <a:tc>
                  <a:txBody>
                    <a:bodyPr/>
                    <a:lstStyle/>
                    <a:p>
                      <a:pPr marL="0" marR="0" lvl="0" indent="0" algn="l" rtl="0">
                        <a:spcBef>
                          <a:spcPts val="0"/>
                        </a:spcBef>
                        <a:spcAft>
                          <a:spcPts val="0"/>
                        </a:spcAft>
                        <a:buNone/>
                      </a:pPr>
                      <a:r>
                        <a:rPr lang="en-US" sz="3200" b="1"/>
                        <a:t>Instruction</a:t>
                      </a:r>
                      <a:endParaRPr/>
                    </a:p>
                  </a:txBody>
                  <a:tcPr marL="91450" marR="91450" marT="45725" marB="45725"/>
                </a:tc>
                <a:extLst>
                  <a:ext uri="{0D108BD9-81ED-4DB2-BD59-A6C34878D82A}">
                    <a16:rowId xmlns:a16="http://schemas.microsoft.com/office/drawing/2014/main" val="10001"/>
                  </a:ext>
                </a:extLst>
              </a:tr>
              <a:tr h="1141050">
                <a:tc>
                  <a:txBody>
                    <a:bodyPr/>
                    <a:lstStyle/>
                    <a:p>
                      <a:pPr marL="0" marR="0" lvl="0" indent="0" algn="l" rtl="0">
                        <a:spcBef>
                          <a:spcPts val="0"/>
                        </a:spcBef>
                        <a:spcAft>
                          <a:spcPts val="0"/>
                        </a:spcAft>
                        <a:buNone/>
                      </a:pPr>
                      <a:r>
                        <a:rPr lang="en-US" sz="2000" b="1"/>
                        <a:t>Individual Student Planning</a:t>
                      </a:r>
                      <a:endParaRPr/>
                    </a:p>
                    <a:p>
                      <a:pPr marL="285750" marR="0" lvl="0" indent="-285750" algn="l" rtl="0">
                        <a:spcBef>
                          <a:spcPts val="0"/>
                        </a:spcBef>
                        <a:spcAft>
                          <a:spcPts val="0"/>
                        </a:spcAft>
                        <a:buClr>
                          <a:schemeClr val="dk1"/>
                        </a:buClr>
                        <a:buSzPts val="2000"/>
                        <a:buFont typeface="Arial"/>
                        <a:buChar char="•"/>
                      </a:pPr>
                      <a:r>
                        <a:rPr lang="en-US" sz="2000"/>
                        <a:t>Appraisal</a:t>
                      </a:r>
                      <a:endParaRPr/>
                    </a:p>
                    <a:p>
                      <a:pPr marL="285750" marR="0" lvl="0" indent="-285750" algn="l" rtl="0">
                        <a:spcBef>
                          <a:spcPts val="0"/>
                        </a:spcBef>
                        <a:spcAft>
                          <a:spcPts val="0"/>
                        </a:spcAft>
                        <a:buClr>
                          <a:schemeClr val="dk1"/>
                        </a:buClr>
                        <a:buSzPts val="2000"/>
                        <a:buFont typeface="Arial"/>
                        <a:buChar char="•"/>
                      </a:pPr>
                      <a:r>
                        <a:rPr lang="en-US" sz="2000"/>
                        <a:t>Advisement</a:t>
                      </a:r>
                      <a:endParaRPr sz="2000"/>
                    </a:p>
                  </a:txBody>
                  <a:tcPr marL="91450" marR="91450" marT="45725" marB="45725"/>
                </a:tc>
                <a:tc>
                  <a:txBody>
                    <a:bodyPr/>
                    <a:lstStyle/>
                    <a:p>
                      <a:pPr marL="0" marR="0" lvl="0" indent="0" algn="l" rtl="0">
                        <a:spcBef>
                          <a:spcPts val="0"/>
                        </a:spcBef>
                        <a:spcAft>
                          <a:spcPts val="0"/>
                        </a:spcAft>
                        <a:buNone/>
                      </a:pPr>
                      <a:r>
                        <a:rPr lang="en-US" sz="3200" b="1"/>
                        <a:t>Appraisal and Advisement</a:t>
                      </a:r>
                      <a:endParaRPr sz="3200" b="1"/>
                    </a:p>
                  </a:txBody>
                  <a:tcPr marL="91450" marR="91450" marT="45725" marB="45725"/>
                </a:tc>
                <a:extLst>
                  <a:ext uri="{0D108BD9-81ED-4DB2-BD59-A6C34878D82A}">
                    <a16:rowId xmlns:a16="http://schemas.microsoft.com/office/drawing/2014/main" val="10002"/>
                  </a:ext>
                </a:extLst>
              </a:tr>
              <a:tr h="1086250">
                <a:tc>
                  <a:txBody>
                    <a:bodyPr/>
                    <a:lstStyle/>
                    <a:p>
                      <a:pPr marL="0" marR="0" lvl="0" indent="0" algn="l" rtl="0">
                        <a:spcBef>
                          <a:spcPts val="0"/>
                        </a:spcBef>
                        <a:spcAft>
                          <a:spcPts val="0"/>
                        </a:spcAft>
                        <a:buNone/>
                      </a:pPr>
                      <a:r>
                        <a:rPr lang="en-US" sz="2000" b="1"/>
                        <a:t>Responsive Services</a:t>
                      </a:r>
                      <a:endParaRPr/>
                    </a:p>
                    <a:p>
                      <a:pPr marL="285750" marR="0" lvl="0" indent="-285750" algn="l" rtl="0">
                        <a:spcBef>
                          <a:spcPts val="0"/>
                        </a:spcBef>
                        <a:spcAft>
                          <a:spcPts val="0"/>
                        </a:spcAft>
                        <a:buClr>
                          <a:schemeClr val="dk1"/>
                        </a:buClr>
                        <a:buSzPts val="2000"/>
                        <a:buFont typeface="Arial"/>
                        <a:buChar char="•"/>
                      </a:pPr>
                      <a:r>
                        <a:rPr lang="en-US" sz="2000"/>
                        <a:t>Counseling</a:t>
                      </a:r>
                      <a:endParaRPr/>
                    </a:p>
                    <a:p>
                      <a:pPr marL="285750" marR="0" lvl="0" indent="-285750" algn="l" rtl="0">
                        <a:spcBef>
                          <a:spcPts val="0"/>
                        </a:spcBef>
                        <a:spcAft>
                          <a:spcPts val="0"/>
                        </a:spcAft>
                        <a:buClr>
                          <a:schemeClr val="dk1"/>
                        </a:buClr>
                        <a:buSzPts val="2000"/>
                        <a:buFont typeface="Arial"/>
                        <a:buChar char="•"/>
                      </a:pPr>
                      <a:r>
                        <a:rPr lang="en-US" sz="2000"/>
                        <a:t>Crisis Response</a:t>
                      </a:r>
                      <a:endParaRPr sz="2000"/>
                    </a:p>
                  </a:txBody>
                  <a:tcPr marL="91450" marR="91450" marT="45725" marB="45725"/>
                </a:tc>
                <a:tc>
                  <a:txBody>
                    <a:bodyPr/>
                    <a:lstStyle/>
                    <a:p>
                      <a:pPr marL="0" marR="0" lvl="0" indent="0" algn="l" rtl="0">
                        <a:spcBef>
                          <a:spcPts val="0"/>
                        </a:spcBef>
                        <a:spcAft>
                          <a:spcPts val="0"/>
                        </a:spcAft>
                        <a:buNone/>
                      </a:pPr>
                      <a:r>
                        <a:rPr lang="en-US" sz="3200" b="1"/>
                        <a:t>Counseling</a:t>
                      </a:r>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9"/>
          <p:cNvSpPr txBox="1">
            <a:spLocks noGrp="1"/>
          </p:cNvSpPr>
          <p:nvPr>
            <p:ph type="title"/>
          </p:nvPr>
        </p:nvSpPr>
        <p:spPr>
          <a:xfrm>
            <a:off x="481941" y="1472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DELIVER</a:t>
            </a:r>
            <a:br>
              <a:rPr lang="en-US"/>
            </a:br>
            <a:r>
              <a:rPr lang="en-US" sz="3200"/>
              <a:t>Direct Student Services </a:t>
            </a:r>
            <a:endParaRPr/>
          </a:p>
        </p:txBody>
      </p:sp>
      <p:graphicFrame>
        <p:nvGraphicFramePr>
          <p:cNvPr id="342" name="Google Shape;342;p59"/>
          <p:cNvGraphicFramePr/>
          <p:nvPr/>
        </p:nvGraphicFramePr>
        <p:xfrm>
          <a:off x="2671948" y="2921864"/>
          <a:ext cx="3000000" cy="3000000"/>
        </p:xfrm>
        <a:graphic>
          <a:graphicData uri="http://schemas.openxmlformats.org/drawingml/2006/table">
            <a:tbl>
              <a:tblPr firstRow="1" bandRow="1">
                <a:noFill/>
                <a:tableStyleId>{1D96E693-8F23-4A5F-B69D-8396238E20CD}</a:tableStyleId>
              </a:tblPr>
              <a:tblGrid>
                <a:gridCol w="2890050">
                  <a:extLst>
                    <a:ext uri="{9D8B030D-6E8A-4147-A177-3AD203B41FA5}">
                      <a16:colId xmlns:a16="http://schemas.microsoft.com/office/drawing/2014/main" val="20000"/>
                    </a:ext>
                  </a:extLst>
                </a:gridCol>
                <a:gridCol w="5249250">
                  <a:extLst>
                    <a:ext uri="{9D8B030D-6E8A-4147-A177-3AD203B41FA5}">
                      <a16:colId xmlns:a16="http://schemas.microsoft.com/office/drawing/2014/main" val="20001"/>
                    </a:ext>
                  </a:extLst>
                </a:gridCol>
              </a:tblGrid>
              <a:tr h="395775">
                <a:tc>
                  <a:txBody>
                    <a:bodyPr/>
                    <a:lstStyle/>
                    <a:p>
                      <a:pPr marL="0" marR="0" lvl="0" indent="0" algn="l" rtl="0">
                        <a:spcBef>
                          <a:spcPts val="0"/>
                        </a:spcBef>
                        <a:spcAft>
                          <a:spcPts val="0"/>
                        </a:spcAft>
                        <a:buNone/>
                      </a:pPr>
                      <a:r>
                        <a:rPr lang="en-US" sz="1800"/>
                        <a:t>Direct Student Service</a:t>
                      </a:r>
                      <a:endParaRPr sz="1800"/>
                    </a:p>
                  </a:txBody>
                  <a:tcPr marL="91450" marR="91450" marT="45725" marB="45725"/>
                </a:tc>
                <a:tc>
                  <a:txBody>
                    <a:bodyPr/>
                    <a:lstStyle/>
                    <a:p>
                      <a:pPr marL="0" marR="0" lvl="0" indent="0" algn="l" rtl="0">
                        <a:spcBef>
                          <a:spcPts val="0"/>
                        </a:spcBef>
                        <a:spcAft>
                          <a:spcPts val="0"/>
                        </a:spcAft>
                        <a:buNone/>
                      </a:pPr>
                      <a:r>
                        <a:rPr lang="en-US" sz="1800"/>
                        <a:t>Setting </a:t>
                      </a:r>
                      <a:endParaRPr/>
                    </a:p>
                  </a:txBody>
                  <a:tcPr marL="91450" marR="91450" marT="45725" marB="45725"/>
                </a:tc>
                <a:extLst>
                  <a:ext uri="{0D108BD9-81ED-4DB2-BD59-A6C34878D82A}">
                    <a16:rowId xmlns:a16="http://schemas.microsoft.com/office/drawing/2014/main" val="10000"/>
                  </a:ext>
                </a:extLst>
              </a:tr>
              <a:tr h="1268675">
                <a:tc>
                  <a:txBody>
                    <a:bodyPr/>
                    <a:lstStyle/>
                    <a:p>
                      <a:pPr marL="0" marR="0" lvl="0" indent="0" algn="l" rtl="0">
                        <a:spcBef>
                          <a:spcPts val="0"/>
                        </a:spcBef>
                        <a:spcAft>
                          <a:spcPts val="0"/>
                        </a:spcAft>
                        <a:buNone/>
                      </a:pPr>
                      <a:r>
                        <a:rPr lang="en-US" sz="2800" b="1"/>
                        <a:t>Instruction</a:t>
                      </a:r>
                      <a:endParaRPr/>
                    </a:p>
                  </a:txBody>
                  <a:tcPr marL="91450" marR="91450" marT="45725" marB="45725"/>
                </a:tc>
                <a:tc>
                  <a:txBody>
                    <a:bodyPr/>
                    <a:lstStyle/>
                    <a:p>
                      <a:pPr marL="457200" marR="0" lvl="0" indent="-457200" algn="l" rtl="0">
                        <a:spcBef>
                          <a:spcPts val="0"/>
                        </a:spcBef>
                        <a:spcAft>
                          <a:spcPts val="0"/>
                        </a:spcAft>
                        <a:buClr>
                          <a:schemeClr val="dk1"/>
                        </a:buClr>
                        <a:buSzPts val="2400"/>
                        <a:buFont typeface="Calibri"/>
                        <a:buAutoNum type="arabicPeriod"/>
                      </a:pPr>
                      <a:r>
                        <a:rPr lang="en-US" sz="2400"/>
                        <a:t>Classroom </a:t>
                      </a:r>
                      <a:endParaRPr/>
                    </a:p>
                    <a:p>
                      <a:pPr marL="457200" marR="0" lvl="0" indent="-457200" algn="l" rtl="0">
                        <a:spcBef>
                          <a:spcPts val="0"/>
                        </a:spcBef>
                        <a:spcAft>
                          <a:spcPts val="0"/>
                        </a:spcAft>
                        <a:buClr>
                          <a:schemeClr val="dk1"/>
                        </a:buClr>
                        <a:buSzPts val="2400"/>
                        <a:buFont typeface="Calibri"/>
                        <a:buAutoNum type="arabicPeriod"/>
                      </a:pPr>
                      <a:r>
                        <a:rPr lang="en-US" sz="2400"/>
                        <a:t>Small group</a:t>
                      </a:r>
                      <a:endParaRPr/>
                    </a:p>
                    <a:p>
                      <a:pPr marL="457200" marR="0" lvl="0" indent="-457200" algn="l" rtl="0">
                        <a:spcBef>
                          <a:spcPts val="0"/>
                        </a:spcBef>
                        <a:spcAft>
                          <a:spcPts val="0"/>
                        </a:spcAft>
                        <a:buClr>
                          <a:schemeClr val="dk1"/>
                        </a:buClr>
                        <a:buSzPts val="2400"/>
                        <a:buFont typeface="Calibri"/>
                        <a:buAutoNum type="arabicPeriod"/>
                      </a:pPr>
                      <a:r>
                        <a:rPr lang="en-US" sz="2400"/>
                        <a:t>Individual</a:t>
                      </a:r>
                      <a:endParaRPr/>
                    </a:p>
                  </a:txBody>
                  <a:tcPr marL="91450" marR="91450" marT="45725" marB="45725"/>
                </a:tc>
                <a:extLst>
                  <a:ext uri="{0D108BD9-81ED-4DB2-BD59-A6C34878D82A}">
                    <a16:rowId xmlns:a16="http://schemas.microsoft.com/office/drawing/2014/main" val="10001"/>
                  </a:ext>
                </a:extLst>
              </a:tr>
              <a:tr h="1268675">
                <a:tc>
                  <a:txBody>
                    <a:bodyPr/>
                    <a:lstStyle/>
                    <a:p>
                      <a:pPr marL="0" marR="0" lvl="0" indent="0" algn="l" rtl="0">
                        <a:spcBef>
                          <a:spcPts val="0"/>
                        </a:spcBef>
                        <a:spcAft>
                          <a:spcPts val="0"/>
                        </a:spcAft>
                        <a:buNone/>
                      </a:pPr>
                      <a:r>
                        <a:rPr lang="en-US" sz="2800" b="1"/>
                        <a:t>Appraisal and Advisement</a:t>
                      </a:r>
                      <a:endParaRPr sz="2800" b="1"/>
                    </a:p>
                  </a:txBody>
                  <a:tcPr marL="91450" marR="91450" marT="45725" marB="45725"/>
                </a:tc>
                <a:tc>
                  <a:txBody>
                    <a:bodyPr/>
                    <a:lstStyle/>
                    <a:p>
                      <a:pPr marL="457200" marR="0" lvl="0" indent="-457200" algn="l" rtl="0">
                        <a:spcBef>
                          <a:spcPts val="0"/>
                        </a:spcBef>
                        <a:spcAft>
                          <a:spcPts val="0"/>
                        </a:spcAft>
                        <a:buClr>
                          <a:schemeClr val="dk1"/>
                        </a:buClr>
                        <a:buSzPts val="2400"/>
                        <a:buFont typeface="Calibri"/>
                        <a:buAutoNum type="arabicPeriod"/>
                      </a:pPr>
                      <a:r>
                        <a:rPr lang="en-US" sz="2400"/>
                        <a:t>Classroom </a:t>
                      </a:r>
                      <a:endParaRPr/>
                    </a:p>
                    <a:p>
                      <a:pPr marL="457200" marR="0" lvl="0" indent="-457200" algn="l" rtl="0">
                        <a:spcBef>
                          <a:spcPts val="0"/>
                        </a:spcBef>
                        <a:spcAft>
                          <a:spcPts val="0"/>
                        </a:spcAft>
                        <a:buClr>
                          <a:schemeClr val="dk1"/>
                        </a:buClr>
                        <a:buSzPts val="2400"/>
                        <a:buFont typeface="Calibri"/>
                        <a:buAutoNum type="arabicPeriod"/>
                      </a:pPr>
                      <a:r>
                        <a:rPr lang="en-US" sz="2400"/>
                        <a:t>Small group</a:t>
                      </a:r>
                      <a:endParaRPr/>
                    </a:p>
                    <a:p>
                      <a:pPr marL="457200" marR="0" lvl="0" indent="-457200" algn="l" rtl="0">
                        <a:spcBef>
                          <a:spcPts val="0"/>
                        </a:spcBef>
                        <a:spcAft>
                          <a:spcPts val="0"/>
                        </a:spcAft>
                        <a:buClr>
                          <a:schemeClr val="dk1"/>
                        </a:buClr>
                        <a:buSzPts val="2400"/>
                        <a:buFont typeface="Calibri"/>
                        <a:buAutoNum type="arabicPeriod"/>
                      </a:pPr>
                      <a:r>
                        <a:rPr lang="en-US" sz="2400"/>
                        <a:t>Individual</a:t>
                      </a:r>
                      <a:endParaRPr/>
                    </a:p>
                  </a:txBody>
                  <a:tcPr marL="91450" marR="91450" marT="45725" marB="45725"/>
                </a:tc>
                <a:extLst>
                  <a:ext uri="{0D108BD9-81ED-4DB2-BD59-A6C34878D82A}">
                    <a16:rowId xmlns:a16="http://schemas.microsoft.com/office/drawing/2014/main" val="10002"/>
                  </a:ext>
                </a:extLst>
              </a:tr>
              <a:tr h="878325">
                <a:tc>
                  <a:txBody>
                    <a:bodyPr/>
                    <a:lstStyle/>
                    <a:p>
                      <a:pPr marL="0" marR="0" lvl="0" indent="0" algn="l" rtl="0">
                        <a:spcBef>
                          <a:spcPts val="0"/>
                        </a:spcBef>
                        <a:spcAft>
                          <a:spcPts val="0"/>
                        </a:spcAft>
                        <a:buNone/>
                      </a:pPr>
                      <a:r>
                        <a:rPr lang="en-US" sz="2800" b="1"/>
                        <a:t>Counseling</a:t>
                      </a:r>
                      <a:endParaRPr/>
                    </a:p>
                  </a:txBody>
                  <a:tcPr marL="91450" marR="91450" marT="45725" marB="45725"/>
                </a:tc>
                <a:tc>
                  <a:txBody>
                    <a:bodyPr/>
                    <a:lstStyle/>
                    <a:p>
                      <a:pPr marL="457200" marR="0" lvl="0" indent="-457200" algn="l" rtl="0">
                        <a:spcBef>
                          <a:spcPts val="0"/>
                        </a:spcBef>
                        <a:spcAft>
                          <a:spcPts val="0"/>
                        </a:spcAft>
                        <a:buClr>
                          <a:schemeClr val="dk1"/>
                        </a:buClr>
                        <a:buSzPts val="2400"/>
                        <a:buFont typeface="Calibri"/>
                        <a:buAutoNum type="arabicPeriod"/>
                      </a:pPr>
                      <a:r>
                        <a:rPr lang="en-US" sz="2400"/>
                        <a:t>Small group </a:t>
                      </a:r>
                      <a:endParaRPr/>
                    </a:p>
                    <a:p>
                      <a:pPr marL="457200" marR="0" lvl="0" indent="-457200" algn="l" rtl="0">
                        <a:spcBef>
                          <a:spcPts val="0"/>
                        </a:spcBef>
                        <a:spcAft>
                          <a:spcPts val="0"/>
                        </a:spcAft>
                        <a:buClr>
                          <a:schemeClr val="dk1"/>
                        </a:buClr>
                        <a:buSzPts val="2400"/>
                        <a:buFont typeface="Calibri"/>
                        <a:buAutoNum type="arabicPeriod"/>
                      </a:pPr>
                      <a:r>
                        <a:rPr lang="en-US" sz="2400"/>
                        <a:t>Individual</a:t>
                      </a:r>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0"/>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DELIVER</a:t>
            </a:r>
            <a:br>
              <a:rPr lang="en-US"/>
            </a:br>
            <a:r>
              <a:rPr lang="en-US" sz="3200"/>
              <a:t>Indirect Student Services </a:t>
            </a:r>
            <a:endParaRPr/>
          </a:p>
        </p:txBody>
      </p:sp>
      <p:graphicFrame>
        <p:nvGraphicFramePr>
          <p:cNvPr id="348" name="Google Shape;348;p60"/>
          <p:cNvGraphicFramePr/>
          <p:nvPr/>
        </p:nvGraphicFramePr>
        <p:xfrm>
          <a:off x="3708318" y="3385540"/>
          <a:ext cx="3000000" cy="3000000"/>
        </p:xfrm>
        <a:graphic>
          <a:graphicData uri="http://schemas.openxmlformats.org/drawingml/2006/table">
            <a:tbl>
              <a:tblPr firstRow="1" bandRow="1">
                <a:noFill/>
                <a:tableStyleId>{1D96E693-8F23-4A5F-B69D-8396238E20CD}</a:tableStyleId>
              </a:tblPr>
              <a:tblGrid>
                <a:gridCol w="4283775">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3600" b="1"/>
                        <a:t>Consultation</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3600" b="1"/>
                        <a:t>Collaboration</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3600" b="1"/>
                        <a:t>Referrals</a:t>
                      </a:r>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61"/>
          <p:cNvPicPr preferRelativeResize="0">
            <a:picLocks noGrp="1"/>
          </p:cNvPicPr>
          <p:nvPr>
            <p:ph type="body" idx="4294967295"/>
          </p:nvPr>
        </p:nvPicPr>
        <p:blipFill rotWithShape="1">
          <a:blip r:embed="rId3">
            <a:alphaModFix/>
          </a:blip>
          <a:srcRect/>
          <a:stretch/>
        </p:blipFill>
        <p:spPr>
          <a:xfrm>
            <a:off x="7039752" y="1522461"/>
            <a:ext cx="4891200" cy="4891200"/>
          </a:xfrm>
          <a:prstGeom prst="rect">
            <a:avLst/>
          </a:prstGeom>
          <a:noFill/>
          <a:ln>
            <a:noFill/>
          </a:ln>
        </p:spPr>
      </p:pic>
      <p:graphicFrame>
        <p:nvGraphicFramePr>
          <p:cNvPr id="354" name="Google Shape;354;p61"/>
          <p:cNvGraphicFramePr/>
          <p:nvPr/>
        </p:nvGraphicFramePr>
        <p:xfrm>
          <a:off x="635323" y="2271714"/>
          <a:ext cx="3000000" cy="3000000"/>
        </p:xfrm>
        <a:graphic>
          <a:graphicData uri="http://schemas.openxmlformats.org/drawingml/2006/table">
            <a:tbl>
              <a:tblPr firstRow="1" bandRow="1">
                <a:noFill/>
                <a:tableStyleId>{1D96E693-8F23-4A5F-B69D-8396238E20CD}</a:tableStyleId>
              </a:tblPr>
              <a:tblGrid>
                <a:gridCol w="2352125">
                  <a:extLst>
                    <a:ext uri="{9D8B030D-6E8A-4147-A177-3AD203B41FA5}">
                      <a16:colId xmlns:a16="http://schemas.microsoft.com/office/drawing/2014/main" val="20000"/>
                    </a:ext>
                  </a:extLst>
                </a:gridCol>
                <a:gridCol w="3535450">
                  <a:extLst>
                    <a:ext uri="{9D8B030D-6E8A-4147-A177-3AD203B41FA5}">
                      <a16:colId xmlns:a16="http://schemas.microsoft.com/office/drawing/2014/main" val="20001"/>
                    </a:ext>
                  </a:extLst>
                </a:gridCol>
              </a:tblGrid>
              <a:tr h="395775">
                <a:tc>
                  <a:txBody>
                    <a:bodyPr/>
                    <a:lstStyle/>
                    <a:p>
                      <a:pPr marL="0" marR="0" lvl="0" indent="0" algn="l" rtl="0">
                        <a:spcBef>
                          <a:spcPts val="0"/>
                        </a:spcBef>
                        <a:spcAft>
                          <a:spcPts val="0"/>
                        </a:spcAft>
                        <a:buNone/>
                      </a:pPr>
                      <a:r>
                        <a:rPr lang="en-US" sz="2800"/>
                        <a:t>3rd Accountability</a:t>
                      </a:r>
                      <a:endParaRPr sz="2800"/>
                    </a:p>
                  </a:txBody>
                  <a:tcPr marL="91450" marR="91450" marT="45725" marB="45725"/>
                </a:tc>
                <a:tc>
                  <a:txBody>
                    <a:bodyPr/>
                    <a:lstStyle/>
                    <a:p>
                      <a:pPr marL="0" marR="0" lvl="0" indent="0" algn="l" rtl="0">
                        <a:spcBef>
                          <a:spcPts val="0"/>
                        </a:spcBef>
                        <a:spcAft>
                          <a:spcPts val="0"/>
                        </a:spcAft>
                        <a:buNone/>
                      </a:pPr>
                      <a:r>
                        <a:rPr lang="en-US" sz="2800"/>
                        <a:t>4th </a:t>
                      </a:r>
                      <a:endParaRPr sz="2800"/>
                    </a:p>
                    <a:p>
                      <a:pPr marL="0" marR="0" lvl="0" indent="0" algn="l" rtl="0">
                        <a:spcBef>
                          <a:spcPts val="0"/>
                        </a:spcBef>
                        <a:spcAft>
                          <a:spcPts val="0"/>
                        </a:spcAft>
                        <a:buNone/>
                      </a:pPr>
                      <a:r>
                        <a:rPr lang="en-US" sz="2800"/>
                        <a:t>Assess</a:t>
                      </a:r>
                      <a:endParaRPr sz="2800"/>
                    </a:p>
                  </a:txBody>
                  <a:tcPr marL="91450" marR="91450" marT="45725" marB="45725"/>
                </a:tc>
                <a:extLst>
                  <a:ext uri="{0D108BD9-81ED-4DB2-BD59-A6C34878D82A}">
                    <a16:rowId xmlns:a16="http://schemas.microsoft.com/office/drawing/2014/main" val="10000"/>
                  </a:ext>
                </a:extLst>
              </a:tr>
              <a:tr h="652025">
                <a:tc>
                  <a:txBody>
                    <a:bodyPr/>
                    <a:lstStyle/>
                    <a:p>
                      <a:pPr marL="0" marR="0" lvl="0" indent="0" algn="l" rtl="0">
                        <a:spcBef>
                          <a:spcPts val="0"/>
                        </a:spcBef>
                        <a:spcAft>
                          <a:spcPts val="0"/>
                        </a:spcAft>
                        <a:buNone/>
                      </a:pPr>
                      <a:r>
                        <a:rPr lang="en-US" sz="2400" i="1"/>
                        <a:t>Data Analysis</a:t>
                      </a:r>
                      <a:endParaRPr sz="2400" i="1"/>
                    </a:p>
                  </a:txBody>
                  <a:tcPr marL="91450" marR="91450" marT="45725" marB="45725"/>
                </a:tc>
                <a:tc>
                  <a:txBody>
                    <a:bodyPr/>
                    <a:lstStyle/>
                    <a:p>
                      <a:pPr marL="0" marR="0" lvl="0" indent="0" algn="l" rtl="0">
                        <a:spcBef>
                          <a:spcPts val="0"/>
                        </a:spcBef>
                        <a:spcAft>
                          <a:spcPts val="0"/>
                        </a:spcAft>
                        <a:buNone/>
                      </a:pPr>
                      <a:r>
                        <a:rPr lang="en-US" sz="2400"/>
                        <a:t>Program Assessment</a:t>
                      </a:r>
                      <a:endParaRPr sz="2400"/>
                    </a:p>
                  </a:txBody>
                  <a:tcPr marL="91450" marR="91450" marT="45725" marB="45725"/>
                </a:tc>
                <a:extLst>
                  <a:ext uri="{0D108BD9-81ED-4DB2-BD59-A6C34878D82A}">
                    <a16:rowId xmlns:a16="http://schemas.microsoft.com/office/drawing/2014/main" val="10001"/>
                  </a:ext>
                </a:extLst>
              </a:tr>
              <a:tr h="913625">
                <a:tc>
                  <a:txBody>
                    <a:bodyPr/>
                    <a:lstStyle/>
                    <a:p>
                      <a:pPr marL="0" marR="0" lvl="0" indent="0" algn="l" rtl="0">
                        <a:spcBef>
                          <a:spcPts val="0"/>
                        </a:spcBef>
                        <a:spcAft>
                          <a:spcPts val="0"/>
                        </a:spcAft>
                        <a:buNone/>
                      </a:pPr>
                      <a:r>
                        <a:rPr lang="en-US" sz="2400"/>
                        <a:t>Program Results</a:t>
                      </a:r>
                      <a:endParaRPr sz="2400"/>
                    </a:p>
                  </a:txBody>
                  <a:tcPr marL="91450" marR="91450" marT="45725" marB="45725"/>
                </a:tc>
                <a:tc>
                  <a:txBody>
                    <a:bodyPr/>
                    <a:lstStyle/>
                    <a:p>
                      <a:pPr marL="0" marR="0" lvl="0" indent="0" algn="l" rtl="0">
                        <a:spcBef>
                          <a:spcPts val="0"/>
                        </a:spcBef>
                        <a:spcAft>
                          <a:spcPts val="0"/>
                        </a:spcAft>
                        <a:buNone/>
                      </a:pPr>
                      <a:r>
                        <a:rPr lang="en-US" sz="2400"/>
                        <a:t>School Counselor Assessment and Appraisal</a:t>
                      </a:r>
                      <a:endParaRPr sz="2400"/>
                    </a:p>
                  </a:txBody>
                  <a:tcPr marL="91450" marR="91450" marT="45725" marB="45725"/>
                </a:tc>
                <a:extLst>
                  <a:ext uri="{0D108BD9-81ED-4DB2-BD59-A6C34878D82A}">
                    <a16:rowId xmlns:a16="http://schemas.microsoft.com/office/drawing/2014/main" val="10002"/>
                  </a:ext>
                </a:extLst>
              </a:tr>
              <a:tr h="878325">
                <a:tc>
                  <a:txBody>
                    <a:bodyPr/>
                    <a:lstStyle/>
                    <a:p>
                      <a:pPr marL="0" marR="0" lvl="0" indent="0" algn="l" rtl="0">
                        <a:spcBef>
                          <a:spcPts val="0"/>
                        </a:spcBef>
                        <a:spcAft>
                          <a:spcPts val="0"/>
                        </a:spcAft>
                        <a:buNone/>
                      </a:pPr>
                      <a:r>
                        <a:rPr lang="en-US" sz="2400"/>
                        <a:t>Evaluation and Improvement</a:t>
                      </a:r>
                      <a:endParaRPr sz="2400"/>
                    </a:p>
                  </a:txBody>
                  <a:tcPr marL="91450" marR="91450" marT="45725" marB="45725"/>
                </a:tc>
                <a:tc>
                  <a:txBody>
                    <a:bodyPr/>
                    <a:lstStyle/>
                    <a:p>
                      <a:pPr marL="0" marR="0" lvl="0" indent="0" algn="l" rtl="0">
                        <a:spcBef>
                          <a:spcPts val="0"/>
                        </a:spcBef>
                        <a:spcAft>
                          <a:spcPts val="0"/>
                        </a:spcAft>
                        <a:buNone/>
                      </a:pPr>
                      <a:r>
                        <a:rPr lang="en-US" sz="2400" i="1"/>
                        <a:t>Reporting Results</a:t>
                      </a:r>
                      <a:endParaRPr sz="2400" i="1"/>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2"/>
          <p:cNvPicPr preferRelativeResize="0"/>
          <p:nvPr/>
        </p:nvPicPr>
        <p:blipFill rotWithShape="1">
          <a:blip r:embed="rId3">
            <a:alphaModFix/>
          </a:blip>
          <a:srcRect l="20069" t="15766" r="19188" b="16450"/>
          <a:stretch/>
        </p:blipFill>
        <p:spPr>
          <a:xfrm>
            <a:off x="384665" y="1645263"/>
            <a:ext cx="5826130" cy="4933667"/>
          </a:xfrm>
          <a:prstGeom prst="rect">
            <a:avLst/>
          </a:prstGeom>
          <a:noFill/>
          <a:ln>
            <a:noFill/>
          </a:ln>
        </p:spPr>
      </p:pic>
      <p:pic>
        <p:nvPicPr>
          <p:cNvPr id="360" name="Google Shape;360;p62"/>
          <p:cNvPicPr preferRelativeResize="0"/>
          <p:nvPr/>
        </p:nvPicPr>
        <p:blipFill rotWithShape="1">
          <a:blip r:embed="rId4">
            <a:alphaModFix/>
          </a:blip>
          <a:srcRect/>
          <a:stretch/>
        </p:blipFill>
        <p:spPr>
          <a:xfrm>
            <a:off x="6210795" y="1337395"/>
            <a:ext cx="5924296" cy="46833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3"/>
          <p:cNvSpPr txBox="1">
            <a:spLocks noGrp="1"/>
          </p:cNvSpPr>
          <p:nvPr>
            <p:ph type="title"/>
          </p:nvPr>
        </p:nvSpPr>
        <p:spPr>
          <a:xfrm>
            <a:off x="220683" y="144870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ASSESS</a:t>
            </a:r>
            <a:br>
              <a:rPr lang="en-US"/>
            </a:br>
            <a:r>
              <a:rPr lang="en-US" sz="3200"/>
              <a:t>Results Reports</a:t>
            </a:r>
            <a:endParaRPr/>
          </a:p>
        </p:txBody>
      </p:sp>
      <p:pic>
        <p:nvPicPr>
          <p:cNvPr id="366" name="Google Shape;366;p63"/>
          <p:cNvPicPr preferRelativeResize="0"/>
          <p:nvPr/>
        </p:nvPicPr>
        <p:blipFill rotWithShape="1">
          <a:blip r:embed="rId3">
            <a:alphaModFix/>
          </a:blip>
          <a:srcRect l="19936" t="18661" r="20531" b="3954"/>
          <a:stretch/>
        </p:blipFill>
        <p:spPr>
          <a:xfrm>
            <a:off x="5830785" y="1112258"/>
            <a:ext cx="5391397" cy="5516251"/>
          </a:xfrm>
          <a:prstGeom prst="rect">
            <a:avLst/>
          </a:prstGeom>
          <a:noFill/>
          <a:ln>
            <a:noFill/>
          </a:ln>
        </p:spPr>
      </p:pic>
      <p:pic>
        <p:nvPicPr>
          <p:cNvPr id="367" name="Google Shape;367;p63"/>
          <p:cNvPicPr preferRelativeResize="0"/>
          <p:nvPr/>
        </p:nvPicPr>
        <p:blipFill rotWithShape="1">
          <a:blip r:embed="rId4">
            <a:alphaModFix/>
          </a:blip>
          <a:srcRect l="21006" t="46510" r="34970" b="8230"/>
          <a:stretch/>
        </p:blipFill>
        <p:spPr>
          <a:xfrm>
            <a:off x="220683" y="2690728"/>
            <a:ext cx="4897582" cy="4030705"/>
          </a:xfrm>
          <a:prstGeom prst="rect">
            <a:avLst/>
          </a:prstGeom>
          <a:noFill/>
          <a:ln>
            <a:noFill/>
          </a:ln>
        </p:spPr>
      </p:pic>
      <p:sp>
        <p:nvSpPr>
          <p:cNvPr id="368" name="Google Shape;368;p63"/>
          <p:cNvSpPr/>
          <p:nvPr/>
        </p:nvSpPr>
        <p:spPr>
          <a:xfrm>
            <a:off x="3123210" y="3895106"/>
            <a:ext cx="1995055" cy="2327564"/>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64"/>
          <p:cNvPicPr preferRelativeResize="0"/>
          <p:nvPr/>
        </p:nvPicPr>
        <p:blipFill rotWithShape="1">
          <a:blip r:embed="rId3">
            <a:alphaModFix/>
          </a:blip>
          <a:srcRect/>
          <a:stretch/>
        </p:blipFill>
        <p:spPr>
          <a:xfrm>
            <a:off x="409407" y="1676823"/>
            <a:ext cx="5015782" cy="4925857"/>
          </a:xfrm>
          <a:prstGeom prst="rect">
            <a:avLst/>
          </a:prstGeom>
          <a:noFill/>
          <a:ln>
            <a:noFill/>
          </a:ln>
        </p:spPr>
      </p:pic>
      <p:pic>
        <p:nvPicPr>
          <p:cNvPr id="375" name="Google Shape;375;p64"/>
          <p:cNvPicPr preferRelativeResize="0"/>
          <p:nvPr/>
        </p:nvPicPr>
        <p:blipFill rotWithShape="1">
          <a:blip r:embed="rId4">
            <a:alphaModFix/>
          </a:blip>
          <a:srcRect/>
          <a:stretch/>
        </p:blipFill>
        <p:spPr>
          <a:xfrm>
            <a:off x="5425189" y="4139751"/>
            <a:ext cx="6673031" cy="2661422"/>
          </a:xfrm>
          <a:prstGeom prst="rect">
            <a:avLst/>
          </a:prstGeom>
          <a:noFill/>
          <a:ln>
            <a:noFill/>
          </a:ln>
        </p:spPr>
      </p:pic>
      <p:pic>
        <p:nvPicPr>
          <p:cNvPr id="376" name="Google Shape;376;p64"/>
          <p:cNvPicPr preferRelativeResize="0"/>
          <p:nvPr/>
        </p:nvPicPr>
        <p:blipFill rotWithShape="1">
          <a:blip r:embed="rId5">
            <a:alphaModFix/>
          </a:blip>
          <a:srcRect/>
          <a:stretch/>
        </p:blipFill>
        <p:spPr>
          <a:xfrm>
            <a:off x="5658983" y="1343034"/>
            <a:ext cx="6205442" cy="29202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65"/>
          <p:cNvPicPr preferRelativeResize="0"/>
          <p:nvPr/>
        </p:nvPicPr>
        <p:blipFill rotWithShape="1">
          <a:blip r:embed="rId3">
            <a:alphaModFix/>
          </a:blip>
          <a:srcRect/>
          <a:stretch/>
        </p:blipFill>
        <p:spPr>
          <a:xfrm>
            <a:off x="0" y="1963998"/>
            <a:ext cx="5511823" cy="3988076"/>
          </a:xfrm>
          <a:prstGeom prst="rect">
            <a:avLst/>
          </a:prstGeom>
          <a:noFill/>
          <a:ln>
            <a:noFill/>
          </a:ln>
        </p:spPr>
      </p:pic>
      <p:pic>
        <p:nvPicPr>
          <p:cNvPr id="382" name="Google Shape;382;p65"/>
          <p:cNvPicPr preferRelativeResize="0"/>
          <p:nvPr/>
        </p:nvPicPr>
        <p:blipFill rotWithShape="1">
          <a:blip r:embed="rId4">
            <a:alphaModFix/>
          </a:blip>
          <a:srcRect/>
          <a:stretch/>
        </p:blipFill>
        <p:spPr>
          <a:xfrm>
            <a:off x="4927317" y="1226704"/>
            <a:ext cx="7264684" cy="4473451"/>
          </a:xfrm>
          <a:prstGeom prst="rect">
            <a:avLst/>
          </a:prstGeom>
          <a:noFill/>
          <a:ln>
            <a:noFill/>
          </a:ln>
        </p:spPr>
      </p:pic>
      <p:sp>
        <p:nvSpPr>
          <p:cNvPr id="383" name="Google Shape;383;p65"/>
          <p:cNvSpPr/>
          <p:nvPr/>
        </p:nvSpPr>
        <p:spPr>
          <a:xfrm>
            <a:off x="4830489" y="2867924"/>
            <a:ext cx="2092825" cy="672129"/>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65"/>
          <p:cNvSpPr/>
          <p:nvPr/>
        </p:nvSpPr>
        <p:spPr>
          <a:xfrm>
            <a:off x="4736398" y="4246727"/>
            <a:ext cx="2281005" cy="52289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6"/>
          <p:cNvSpPr txBox="1">
            <a:spLocks noGrp="1"/>
          </p:cNvSpPr>
          <p:nvPr>
            <p:ph type="title"/>
          </p:nvPr>
        </p:nvSpPr>
        <p:spPr>
          <a:xfrm>
            <a:off x="838200" y="179309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Integrating ASCA 4th Ed. with WA State</a:t>
            </a:r>
            <a:endParaRPr/>
          </a:p>
        </p:txBody>
      </p:sp>
      <p:sp>
        <p:nvSpPr>
          <p:cNvPr id="391" name="Google Shape;391;p66"/>
          <p:cNvSpPr txBox="1">
            <a:spLocks noGrp="1"/>
          </p:cNvSpPr>
          <p:nvPr>
            <p:ph type="body" idx="1"/>
          </p:nvPr>
        </p:nvSpPr>
        <p:spPr>
          <a:xfrm>
            <a:off x="838200" y="3253602"/>
            <a:ext cx="10515600" cy="374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Our essential practice is still the same and how we Deliver our programs has not changed.</a:t>
            </a:r>
            <a:endParaRPr/>
          </a:p>
          <a:p>
            <a:pPr marL="0" lvl="0" indent="0" algn="l" rtl="0">
              <a:spcBef>
                <a:spcPts val="1000"/>
              </a:spcBef>
              <a:spcAft>
                <a:spcPts val="0"/>
              </a:spcAft>
              <a:buNone/>
            </a:pPr>
            <a:endParaRPr/>
          </a:p>
          <a:p>
            <a:pPr marL="0" lvl="0" indent="0" algn="l" rtl="0">
              <a:spcBef>
                <a:spcPts val="1000"/>
              </a:spcBef>
              <a:spcAft>
                <a:spcPts val="0"/>
              </a:spcAft>
              <a:buNone/>
            </a:pPr>
            <a:r>
              <a:rPr lang="en-US"/>
              <a:t>Our methods, template, and actions have been simplified</a:t>
            </a:r>
            <a:endParaRPr/>
          </a:p>
          <a:p>
            <a:pPr marL="457200" lvl="0" indent="-342900" algn="l" rtl="0">
              <a:spcBef>
                <a:spcPts val="1000"/>
              </a:spcBef>
              <a:spcAft>
                <a:spcPts val="0"/>
              </a:spcAft>
              <a:buSzPts val="1800"/>
              <a:buChar char="-"/>
            </a:pPr>
            <a:r>
              <a:rPr lang="en-US"/>
              <a:t>WA K12 SEL Standards and Benchmarks</a:t>
            </a:r>
            <a:endParaRPr/>
          </a:p>
          <a:p>
            <a:pPr marL="457200" lvl="0" indent="-342900" algn="l" rtl="0">
              <a:spcBef>
                <a:spcPts val="0"/>
              </a:spcBef>
              <a:spcAft>
                <a:spcPts val="0"/>
              </a:spcAft>
              <a:buSzPts val="1800"/>
              <a:buChar char="-"/>
            </a:pPr>
            <a:r>
              <a:rPr lang="en-US"/>
              <a:t>Career Guidance Washington </a:t>
            </a:r>
            <a:endParaRPr/>
          </a:p>
          <a:p>
            <a:pPr marL="457200" lvl="0" indent="-342900" algn="l" rtl="0">
              <a:spcBef>
                <a:spcPts val="0"/>
              </a:spcBef>
              <a:spcAft>
                <a:spcPts val="0"/>
              </a:spcAft>
              <a:buSzPts val="1800"/>
              <a:buChar char="-"/>
            </a:pPr>
            <a:r>
              <a:rPr lang="en-US"/>
              <a:t>High School and Beyond Plan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6C78F3-F3D5-48B4-9B4E-E83C68FA12F8}"/>
              </a:ext>
            </a:extLst>
          </p:cNvPr>
          <p:cNvSpPr/>
          <p:nvPr/>
        </p:nvSpPr>
        <p:spPr>
          <a:xfrm>
            <a:off x="3121891" y="0"/>
            <a:ext cx="6096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B71DF7-1D5C-437E-A2D3-5AF6EA203063}"/>
              </a:ext>
            </a:extLst>
          </p:cNvPr>
          <p:cNvSpPr/>
          <p:nvPr/>
        </p:nvSpPr>
        <p:spPr>
          <a:xfrm>
            <a:off x="0" y="0"/>
            <a:ext cx="3602182" cy="6858000"/>
          </a:xfrm>
          <a:prstGeom prst="rect">
            <a:avLst/>
          </a:prstGeom>
          <a:solidFill>
            <a:srgbClr val="85B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5F8D500-1969-4CE7-A15F-5ED1A4E7F110}"/>
              </a:ext>
            </a:extLst>
          </p:cNvPr>
          <p:cNvSpPr txBox="1">
            <a:spLocks/>
          </p:cNvSpPr>
          <p:nvPr/>
        </p:nvSpPr>
        <p:spPr>
          <a:xfrm>
            <a:off x="383309" y="1737591"/>
            <a:ext cx="3200400" cy="13485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bg1"/>
                </a:solidFill>
                <a:latin typeface="Segoe UI Semibold" panose="020B0702040204020203" pitchFamily="34" charset="0"/>
                <a:cs typeface="Segoe UI Semibold" panose="020B0702040204020203" pitchFamily="34" charset="0"/>
              </a:rPr>
              <a:t>WA State RCW 28A.410.043</a:t>
            </a:r>
          </a:p>
        </p:txBody>
      </p:sp>
      <p:sp>
        <p:nvSpPr>
          <p:cNvPr id="5" name="Text Placeholder 8">
            <a:extLst>
              <a:ext uri="{FF2B5EF4-FFF2-40B4-BE49-F238E27FC236}">
                <a16:creationId xmlns:a16="http://schemas.microsoft.com/office/drawing/2014/main" id="{3EDFB140-FCBB-4AF3-AE3A-71C1D90738CF}"/>
              </a:ext>
            </a:extLst>
          </p:cNvPr>
          <p:cNvSpPr txBox="1">
            <a:spLocks/>
          </p:cNvSpPr>
          <p:nvPr/>
        </p:nvSpPr>
        <p:spPr>
          <a:xfrm>
            <a:off x="410189" y="3086100"/>
            <a:ext cx="3200400" cy="321910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1"/>
                </a:solidFill>
                <a:latin typeface="Segoe UI Semibold" panose="020B0702040204020203" pitchFamily="34" charset="0"/>
                <a:cs typeface="Segoe UI Semibold" panose="020B0702040204020203" pitchFamily="34" charset="0"/>
              </a:rPr>
              <a:t>How the Legislature has defined the role and purpose of the School Counselor</a:t>
            </a:r>
          </a:p>
        </p:txBody>
      </p:sp>
      <p:sp>
        <p:nvSpPr>
          <p:cNvPr id="6" name="TextBox 5">
            <a:extLst>
              <a:ext uri="{FF2B5EF4-FFF2-40B4-BE49-F238E27FC236}">
                <a16:creationId xmlns:a16="http://schemas.microsoft.com/office/drawing/2014/main" id="{1935E568-1D52-4E33-B17D-B9BC20A496B2}"/>
              </a:ext>
            </a:extLst>
          </p:cNvPr>
          <p:cNvSpPr txBox="1"/>
          <p:nvPr/>
        </p:nvSpPr>
        <p:spPr>
          <a:xfrm>
            <a:off x="4305027" y="325755"/>
            <a:ext cx="7677423" cy="707886"/>
          </a:xfrm>
          <a:prstGeom prst="rect">
            <a:avLst/>
          </a:prstGeom>
          <a:noFill/>
        </p:spPr>
        <p:txBody>
          <a:bodyPr wrap="square" rtlCol="0">
            <a:spAutoFit/>
          </a:bodyPr>
          <a:lstStyle/>
          <a:p>
            <a:r>
              <a:rPr lang="en-US" sz="4000" dirty="0">
                <a:solidFill>
                  <a:schemeClr val="tx1">
                    <a:lumMod val="75000"/>
                    <a:lumOff val="25000"/>
                  </a:schemeClr>
                </a:solidFill>
                <a:latin typeface="Segoe UI Semibold" panose="020B0702040204020203" pitchFamily="34" charset="0"/>
                <a:cs typeface="Segoe UI Semibold" panose="020B0702040204020203" pitchFamily="34" charset="0"/>
              </a:rPr>
              <a:t>2006 – </a:t>
            </a:r>
            <a:r>
              <a:rPr lang="en-US" sz="4000" i="1" dirty="0">
                <a:solidFill>
                  <a:schemeClr val="tx1">
                    <a:lumMod val="75000"/>
                    <a:lumOff val="25000"/>
                  </a:schemeClr>
                </a:solidFill>
                <a:latin typeface="Segoe UI Semibold" panose="020B0702040204020203" pitchFamily="34" charset="0"/>
                <a:cs typeface="Segoe UI Semibold" panose="020B0702040204020203" pitchFamily="34" charset="0"/>
              </a:rPr>
              <a:t>School Counselor </a:t>
            </a:r>
            <a:r>
              <a:rPr lang="en-US" sz="4000" dirty="0">
                <a:solidFill>
                  <a:schemeClr val="tx1">
                    <a:lumMod val="75000"/>
                    <a:lumOff val="25000"/>
                  </a:schemeClr>
                </a:solidFill>
                <a:latin typeface="Segoe UI Semibold" panose="020B0702040204020203" pitchFamily="34" charset="0"/>
                <a:cs typeface="Segoe UI Semibold" panose="020B0702040204020203" pitchFamily="34" charset="0"/>
              </a:rPr>
              <a:t>in Law</a:t>
            </a:r>
          </a:p>
        </p:txBody>
      </p:sp>
      <p:graphicFrame>
        <p:nvGraphicFramePr>
          <p:cNvPr id="7" name="Content Placeholder 5">
            <a:extLst>
              <a:ext uri="{FF2B5EF4-FFF2-40B4-BE49-F238E27FC236}">
                <a16:creationId xmlns:a16="http://schemas.microsoft.com/office/drawing/2014/main" id="{996C89FC-F803-41B7-82C2-69DE26DB72C5}"/>
              </a:ext>
            </a:extLst>
          </p:cNvPr>
          <p:cNvGraphicFramePr>
            <a:graphicFrameLocks/>
          </p:cNvGraphicFramePr>
          <p:nvPr/>
        </p:nvGraphicFramePr>
        <p:xfrm>
          <a:off x="4320741" y="3086100"/>
          <a:ext cx="7286625" cy="3629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9E0D88D9-FFE9-4B34-8EFF-793640A22CEB}"/>
              </a:ext>
            </a:extLst>
          </p:cNvPr>
          <p:cNvSpPr/>
          <p:nvPr/>
        </p:nvSpPr>
        <p:spPr>
          <a:xfrm>
            <a:off x="4193309" y="1156810"/>
            <a:ext cx="7541491" cy="1723549"/>
          </a:xfrm>
          <a:prstGeom prst="rect">
            <a:avLst/>
          </a:prstGeom>
          <a:solidFill>
            <a:schemeClr val="bg1">
              <a:lumMod val="95000"/>
            </a:schemeClr>
          </a:solidFill>
        </p:spPr>
        <p:txBody>
          <a:bodyPr wrap="square">
            <a:spAutoFit/>
          </a:bodyPr>
          <a:lstStyle/>
          <a:p>
            <a:r>
              <a:rPr lang="en-US" sz="2400" dirty="0">
                <a:solidFill>
                  <a:schemeClr val="tx1">
                    <a:lumMod val="75000"/>
                    <a:lumOff val="25000"/>
                  </a:schemeClr>
                </a:solidFill>
              </a:rPr>
              <a:t>A School Counselor is a professional </a:t>
            </a:r>
            <a:r>
              <a:rPr lang="en-US" sz="2400" dirty="0">
                <a:solidFill>
                  <a:schemeClr val="tx1">
                    <a:lumMod val="75000"/>
                    <a:lumOff val="25000"/>
                  </a:schemeClr>
                </a:solidFill>
                <a:ea typeface="Calibri"/>
                <a:cs typeface="Calibri"/>
                <a:sym typeface="Calibri"/>
              </a:rPr>
              <a:t>educator who holds a valid school counselor certification as defined by the professional educator standards board. </a:t>
            </a:r>
          </a:p>
          <a:p>
            <a:pPr>
              <a:spcBef>
                <a:spcPts val="1200"/>
              </a:spcBef>
            </a:pPr>
            <a:r>
              <a:rPr lang="en-US" sz="2400" dirty="0">
                <a:solidFill>
                  <a:schemeClr val="tx1">
                    <a:lumMod val="75000"/>
                    <a:lumOff val="25000"/>
                  </a:schemeClr>
                </a:solidFill>
                <a:cs typeface="Calibri"/>
                <a:sym typeface="Calibri"/>
              </a:rPr>
              <a:t>The purpose and role of the school counselor is to:</a:t>
            </a:r>
            <a:endParaRPr lang="en-US" dirty="0">
              <a:solidFill>
                <a:schemeClr val="tx1">
                  <a:lumMod val="75000"/>
                  <a:lumOff val="25000"/>
                </a:schemeClr>
              </a:solidFill>
              <a:cs typeface="Calibri"/>
              <a:sym typeface="Calibri"/>
            </a:endParaRPr>
          </a:p>
        </p:txBody>
      </p:sp>
      <p:pic>
        <p:nvPicPr>
          <p:cNvPr id="9" name="Picture 8" descr="A drawing of a face&#10;&#10;Description automatically generated">
            <a:extLst>
              <a:ext uri="{FF2B5EF4-FFF2-40B4-BE49-F238E27FC236}">
                <a16:creationId xmlns:a16="http://schemas.microsoft.com/office/drawing/2014/main" id="{29A51CE6-2E4F-4B5A-86D7-5C364BA224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139" y="5463363"/>
            <a:ext cx="2218657" cy="970663"/>
          </a:xfrm>
          <a:prstGeom prst="rect">
            <a:avLst/>
          </a:prstGeom>
          <a:ln>
            <a:solidFill>
              <a:schemeClr val="bg1">
                <a:lumMod val="65000"/>
              </a:schemeClr>
            </a:solidFill>
          </a:ln>
        </p:spPr>
      </p:pic>
    </p:spTree>
    <p:extLst>
      <p:ext uri="{BB962C8B-B14F-4D97-AF65-F5344CB8AC3E}">
        <p14:creationId xmlns:p14="http://schemas.microsoft.com/office/powerpoint/2010/main" val="234929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sp>
        <p:nvSpPr>
          <p:cNvPr id="396" name="Google Shape;396;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WA State Resources</a:t>
            </a:r>
            <a:endParaRPr/>
          </a:p>
        </p:txBody>
      </p:sp>
      <p:pic>
        <p:nvPicPr>
          <p:cNvPr id="397" name="Google Shape;397;p67"/>
          <p:cNvPicPr preferRelativeResize="0"/>
          <p:nvPr/>
        </p:nvPicPr>
        <p:blipFill rotWithShape="1">
          <a:blip r:embed="rId3">
            <a:alphaModFix/>
          </a:blip>
          <a:srcRect/>
          <a:stretch/>
        </p:blipFill>
        <p:spPr>
          <a:xfrm>
            <a:off x="267940" y="2170683"/>
            <a:ext cx="5644346" cy="3046910"/>
          </a:xfrm>
          <a:prstGeom prst="rect">
            <a:avLst/>
          </a:prstGeom>
          <a:noFill/>
          <a:ln>
            <a:noFill/>
          </a:ln>
        </p:spPr>
      </p:pic>
      <p:pic>
        <p:nvPicPr>
          <p:cNvPr id="398" name="Google Shape;398;p67"/>
          <p:cNvPicPr preferRelativeResize="0"/>
          <p:nvPr/>
        </p:nvPicPr>
        <p:blipFill rotWithShape="1">
          <a:blip r:embed="rId4">
            <a:alphaModFix/>
          </a:blip>
          <a:srcRect/>
          <a:stretch/>
        </p:blipFill>
        <p:spPr>
          <a:xfrm>
            <a:off x="6052432" y="2078169"/>
            <a:ext cx="5871628" cy="35397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2"/>
        <p:cNvGrpSpPr/>
        <p:nvPr/>
      </p:nvGrpSpPr>
      <p:grpSpPr>
        <a:xfrm>
          <a:off x="0" y="0"/>
          <a:ext cx="0" cy="0"/>
          <a:chOff x="0" y="0"/>
          <a:chExt cx="0" cy="0"/>
        </a:xfrm>
      </p:grpSpPr>
      <p:sp>
        <p:nvSpPr>
          <p:cNvPr id="403" name="Google Shape;403;p68"/>
          <p:cNvSpPr/>
          <p:nvPr/>
        </p:nvSpPr>
        <p:spPr>
          <a:xfrm>
            <a:off x="1523" y="-1"/>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68"/>
          <p:cNvSpPr/>
          <p:nvPr/>
        </p:nvSpPr>
        <p:spPr>
          <a:xfrm>
            <a:off x="1524" y="0"/>
            <a:ext cx="12188952" cy="6858000"/>
          </a:xfrm>
          <a:prstGeom prst="rect">
            <a:avLst/>
          </a:prstGeom>
          <a:solidFill>
            <a:schemeClr val="lt2">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68"/>
          <p:cNvSpPr/>
          <p:nvPr/>
        </p:nvSpPr>
        <p:spPr>
          <a:xfrm>
            <a:off x="1478324" y="699899"/>
            <a:ext cx="10713676" cy="543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68"/>
          <p:cNvSpPr txBox="1">
            <a:spLocks noGrp="1"/>
          </p:cNvSpPr>
          <p:nvPr>
            <p:ph type="body" idx="1"/>
          </p:nvPr>
        </p:nvSpPr>
        <p:spPr>
          <a:xfrm>
            <a:off x="1685893" y="976579"/>
            <a:ext cx="9472528" cy="1388281"/>
          </a:xfrm>
          <a:prstGeom prst="rect">
            <a:avLst/>
          </a:prstGeom>
          <a:noFill/>
          <a:ln>
            <a:noFill/>
          </a:ln>
        </p:spPr>
        <p:txBody>
          <a:bodyPr spcFirstLastPara="1" wrap="square" lIns="91425" tIns="45700" rIns="91425" bIns="45700" anchor="b" anchorCtr="0">
            <a:noAutofit/>
          </a:bodyPr>
          <a:lstStyle/>
          <a:p>
            <a:pPr marL="228600" lvl="0" indent="-228600" algn="l" rtl="0">
              <a:lnSpc>
                <a:spcPct val="90000"/>
              </a:lnSpc>
              <a:spcBef>
                <a:spcPts val="0"/>
              </a:spcBef>
              <a:spcAft>
                <a:spcPts val="0"/>
              </a:spcAft>
              <a:buClr>
                <a:schemeClr val="dk1"/>
              </a:buClr>
              <a:buSzPts val="1800"/>
              <a:buChar char="•"/>
            </a:pPr>
            <a:r>
              <a:rPr lang="en-US" sz="1800"/>
              <a:t>Creating lesson plans aligned to the new ASCA Lesson Plan template that align to </a:t>
            </a:r>
            <a:endParaRPr/>
          </a:p>
          <a:p>
            <a:pPr marL="685800" lvl="1" indent="-228600" algn="l" rtl="0">
              <a:lnSpc>
                <a:spcPct val="90000"/>
              </a:lnSpc>
              <a:spcBef>
                <a:spcPts val="500"/>
              </a:spcBef>
              <a:spcAft>
                <a:spcPts val="0"/>
              </a:spcAft>
              <a:buClr>
                <a:schemeClr val="dk1"/>
              </a:buClr>
              <a:buSzPts val="1800"/>
              <a:buChar char="•"/>
            </a:pPr>
            <a:r>
              <a:rPr lang="en-US" sz="1800"/>
              <a:t>The High School and Beyond Plan and/or </a:t>
            </a:r>
            <a:endParaRPr/>
          </a:p>
          <a:p>
            <a:pPr marL="685800" lvl="1" indent="-228600" algn="l" rtl="0">
              <a:lnSpc>
                <a:spcPct val="90000"/>
              </a:lnSpc>
              <a:spcBef>
                <a:spcPts val="500"/>
              </a:spcBef>
              <a:spcAft>
                <a:spcPts val="0"/>
              </a:spcAft>
              <a:buClr>
                <a:schemeClr val="dk1"/>
              </a:buClr>
              <a:buSzPts val="1800"/>
              <a:buChar char="•"/>
            </a:pPr>
            <a:r>
              <a:rPr lang="en-US" sz="1800"/>
              <a:t>Closing-the-Gap Action Plans/Results Reports that align to the College Bound Scholarship program</a:t>
            </a:r>
            <a:endParaRPr/>
          </a:p>
        </p:txBody>
      </p:sp>
      <p:pic>
        <p:nvPicPr>
          <p:cNvPr id="407" name="Google Shape;407;p68"/>
          <p:cNvPicPr preferRelativeResize="0"/>
          <p:nvPr/>
        </p:nvPicPr>
        <p:blipFill rotWithShape="1">
          <a:blip r:embed="rId3">
            <a:alphaModFix/>
          </a:blip>
          <a:srcRect/>
          <a:stretch/>
        </p:blipFill>
        <p:spPr>
          <a:xfrm>
            <a:off x="2845258" y="2916456"/>
            <a:ext cx="7153794" cy="3201544"/>
          </a:xfrm>
          <a:prstGeom prst="rect">
            <a:avLst/>
          </a:prstGeom>
          <a:noFill/>
          <a:ln>
            <a:noFill/>
          </a:ln>
        </p:spPr>
      </p:pic>
      <p:sp>
        <p:nvSpPr>
          <p:cNvPr id="408" name="Google Shape;408;p68"/>
          <p:cNvSpPr/>
          <p:nvPr/>
        </p:nvSpPr>
        <p:spPr>
          <a:xfrm rot="10800000">
            <a:off x="11365985" y="2916439"/>
            <a:ext cx="826014" cy="3201545"/>
          </a:xfrm>
          <a:prstGeom prst="rect">
            <a:avLst/>
          </a:prstGeom>
          <a:solidFill>
            <a:schemeClr val="accent1">
              <a:alpha val="24705"/>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3000"/>
              <a:buFont typeface="Calibri"/>
              <a:buNone/>
            </a:pPr>
            <a:endParaRPr sz="3000" b="0" i="0" u="none" strike="noStrike" cap="none">
              <a:solidFill>
                <a:srgbClr val="000000"/>
              </a:solidFill>
              <a:latin typeface="Helvetica Neue"/>
              <a:ea typeface="Helvetica Neue"/>
              <a:cs typeface="Helvetica Neue"/>
              <a:sym typeface="Helvetica Neue"/>
            </a:endParaRPr>
          </a:p>
        </p:txBody>
      </p:sp>
      <p:cxnSp>
        <p:nvCxnSpPr>
          <p:cNvPr id="409" name="Google Shape;409;p68"/>
          <p:cNvCxnSpPr/>
          <p:nvPr/>
        </p:nvCxnSpPr>
        <p:spPr>
          <a:xfrm rot="10800000">
            <a:off x="11365990"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410" name="Google Shape;410;p68"/>
          <p:cNvCxnSpPr/>
          <p:nvPr/>
        </p:nvCxnSpPr>
        <p:spPr>
          <a:xfrm>
            <a:off x="0" y="6118001"/>
            <a:ext cx="12192000" cy="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
        <p:cNvGrpSpPr/>
        <p:nvPr/>
      </p:nvGrpSpPr>
      <p:grpSpPr>
        <a:xfrm>
          <a:off x="0" y="0"/>
          <a:ext cx="0" cy="0"/>
          <a:chOff x="0" y="0"/>
          <a:chExt cx="0" cy="0"/>
        </a:xfrm>
      </p:grpSpPr>
      <p:pic>
        <p:nvPicPr>
          <p:cNvPr id="415" name="Google Shape;415;p69"/>
          <p:cNvPicPr preferRelativeResize="0"/>
          <p:nvPr/>
        </p:nvPicPr>
        <p:blipFill rotWithShape="1">
          <a:blip r:embed="rId3">
            <a:alphaModFix/>
          </a:blip>
          <a:srcRect t="7481" r="9091" b="26749"/>
          <a:stretch/>
        </p:blipFill>
        <p:spPr>
          <a:xfrm>
            <a:off x="20" y="10"/>
            <a:ext cx="12191980" cy="6857990"/>
          </a:xfrm>
          <a:prstGeom prst="rect">
            <a:avLst/>
          </a:prstGeom>
          <a:noFill/>
          <a:ln>
            <a:noFill/>
          </a:ln>
        </p:spPr>
      </p:pic>
      <p:sp>
        <p:nvSpPr>
          <p:cNvPr id="416" name="Google Shape;416;p69"/>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7" name="Google Shape;417;p69"/>
          <p:cNvSpPr/>
          <p:nvPr/>
        </p:nvSpPr>
        <p:spPr>
          <a:xfrm>
            <a:off x="-2333"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8" name="Google Shape;418;p69"/>
          <p:cNvSpPr txBox="1">
            <a:spLocks noGrp="1"/>
          </p:cNvSpPr>
          <p:nvPr>
            <p:ph type="body" idx="1"/>
          </p:nvPr>
        </p:nvSpPr>
        <p:spPr>
          <a:xfrm>
            <a:off x="206206" y="785407"/>
            <a:ext cx="4513576" cy="3647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dirty="0"/>
              <a:t>Training available through:</a:t>
            </a:r>
            <a:endParaRPr sz="3200" dirty="0"/>
          </a:p>
          <a:p>
            <a:pPr marL="685800" lvl="1" indent="-228600" algn="l" rtl="0">
              <a:lnSpc>
                <a:spcPct val="90000"/>
              </a:lnSpc>
              <a:spcBef>
                <a:spcPts val="500"/>
              </a:spcBef>
              <a:spcAft>
                <a:spcPts val="0"/>
              </a:spcAft>
              <a:buClr>
                <a:schemeClr val="dk1"/>
              </a:buClr>
              <a:buSzPts val="2000"/>
              <a:buChar char="•"/>
            </a:pPr>
            <a:r>
              <a:rPr lang="en-US" dirty="0"/>
              <a:t>Washington School Counselor Association (WSCA) </a:t>
            </a:r>
            <a:endParaRPr sz="2800" dirty="0"/>
          </a:p>
          <a:p>
            <a:pPr marL="685800" lvl="1" indent="-228600" algn="l" rtl="0">
              <a:lnSpc>
                <a:spcPct val="90000"/>
              </a:lnSpc>
              <a:spcBef>
                <a:spcPts val="500"/>
              </a:spcBef>
              <a:spcAft>
                <a:spcPts val="0"/>
              </a:spcAft>
              <a:buClr>
                <a:schemeClr val="dk1"/>
              </a:buClr>
              <a:buSzPts val="2000"/>
              <a:buChar char="•"/>
            </a:pPr>
            <a:r>
              <a:rPr lang="en-US" dirty="0"/>
              <a:t>OSPI</a:t>
            </a:r>
            <a:endParaRPr sz="2800" dirty="0"/>
          </a:p>
          <a:p>
            <a:pPr marL="685800" lvl="1" indent="-228600" algn="l" rtl="0">
              <a:lnSpc>
                <a:spcPct val="90000"/>
              </a:lnSpc>
              <a:spcBef>
                <a:spcPts val="500"/>
              </a:spcBef>
              <a:spcAft>
                <a:spcPts val="0"/>
              </a:spcAft>
              <a:buClr>
                <a:schemeClr val="dk1"/>
              </a:buClr>
              <a:buSzPts val="2000"/>
              <a:buChar char="•"/>
            </a:pPr>
            <a:r>
              <a:rPr lang="en-US" dirty="0"/>
              <a:t>Rural Counselor Network</a:t>
            </a:r>
          </a:p>
          <a:p>
            <a:pPr marL="685800" lvl="1" indent="-228600" algn="l" rtl="0">
              <a:lnSpc>
                <a:spcPct val="90000"/>
              </a:lnSpc>
              <a:spcBef>
                <a:spcPts val="500"/>
              </a:spcBef>
              <a:spcAft>
                <a:spcPts val="0"/>
              </a:spcAft>
              <a:buClr>
                <a:schemeClr val="dk1"/>
              </a:buClr>
              <a:buSzPts val="2000"/>
              <a:buChar char="•"/>
            </a:pPr>
            <a:r>
              <a:rPr lang="en-US" dirty="0"/>
              <a:t>NEW! Regional School Counseling Networks (ESDs: 101, 112, 114)</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70"/>
          <p:cNvSpPr/>
          <p:nvPr/>
        </p:nvSpPr>
        <p:spPr>
          <a:xfrm>
            <a:off x="0" y="0"/>
            <a:ext cx="46542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70"/>
          <p:cNvSpPr txBox="1">
            <a:spLocks noGrp="1"/>
          </p:cNvSpPr>
          <p:nvPr>
            <p:ph type="body" idx="1"/>
          </p:nvPr>
        </p:nvSpPr>
        <p:spPr>
          <a:xfrm>
            <a:off x="670025" y="3392800"/>
            <a:ext cx="3627900" cy="267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2000">
              <a:solidFill>
                <a:schemeClr val="lt1"/>
              </a:solidFill>
            </a:endParaRPr>
          </a:p>
          <a:p>
            <a:pPr marL="228600" lvl="0" indent="-241300" algn="l" rtl="0">
              <a:spcBef>
                <a:spcPts val="0"/>
              </a:spcBef>
              <a:spcAft>
                <a:spcPts val="0"/>
              </a:spcAft>
              <a:buClr>
                <a:schemeClr val="lt1"/>
              </a:buClr>
              <a:buSzPts val="2000"/>
              <a:buChar char="•"/>
            </a:pPr>
            <a:r>
              <a:rPr lang="en-US" sz="2000">
                <a:solidFill>
                  <a:schemeClr val="lt1"/>
                </a:solidFill>
              </a:rPr>
              <a:t>Emphasizing the ASCA Mindsets and Behaviors AND </a:t>
            </a:r>
            <a:r>
              <a:rPr lang="en-US" sz="2000" u="sng">
                <a:solidFill>
                  <a:schemeClr val="lt1"/>
                </a:solidFill>
                <a:hlinkClick r:id="rId3"/>
              </a:rPr>
              <a:t>Washington’s K-12 Social Emotional Learning Standards and Benchmarks</a:t>
            </a:r>
            <a:endParaRPr sz="2000">
              <a:solidFill>
                <a:schemeClr val="lt1"/>
              </a:solidFill>
            </a:endParaRPr>
          </a:p>
          <a:p>
            <a:pPr marL="228600" lvl="0" indent="-241300" algn="l" rtl="0">
              <a:spcBef>
                <a:spcPts val="1000"/>
              </a:spcBef>
              <a:spcAft>
                <a:spcPts val="0"/>
              </a:spcAft>
              <a:buClr>
                <a:schemeClr val="lt1"/>
              </a:buClr>
              <a:buSzPts val="2000"/>
              <a:buChar char="•"/>
            </a:pPr>
            <a:r>
              <a:rPr lang="en-US" sz="2000">
                <a:solidFill>
                  <a:schemeClr val="lt1"/>
                </a:solidFill>
              </a:rPr>
              <a:t>Crosswalking standards</a:t>
            </a:r>
            <a:endParaRPr sz="2000">
              <a:solidFill>
                <a:schemeClr val="lt1"/>
              </a:solidFill>
            </a:endParaRPr>
          </a:p>
        </p:txBody>
      </p:sp>
      <p:graphicFrame>
        <p:nvGraphicFramePr>
          <p:cNvPr id="425" name="Google Shape;425;p70"/>
          <p:cNvGraphicFramePr/>
          <p:nvPr/>
        </p:nvGraphicFramePr>
        <p:xfrm>
          <a:off x="5315850" y="102950"/>
          <a:ext cx="3000000" cy="3000000"/>
        </p:xfrm>
        <a:graphic>
          <a:graphicData uri="http://schemas.openxmlformats.org/drawingml/2006/table">
            <a:tbl>
              <a:tblPr>
                <a:noFill/>
                <a:tableStyleId>{9F4A1FC5-70CC-4987-8E2A-405CFFE1FCAC}</a:tableStyleId>
              </a:tblPr>
              <a:tblGrid>
                <a:gridCol w="2139625">
                  <a:extLst>
                    <a:ext uri="{9D8B030D-6E8A-4147-A177-3AD203B41FA5}">
                      <a16:colId xmlns:a16="http://schemas.microsoft.com/office/drawing/2014/main" val="20000"/>
                    </a:ext>
                  </a:extLst>
                </a:gridCol>
                <a:gridCol w="2139625">
                  <a:extLst>
                    <a:ext uri="{9D8B030D-6E8A-4147-A177-3AD203B41FA5}">
                      <a16:colId xmlns:a16="http://schemas.microsoft.com/office/drawing/2014/main" val="20001"/>
                    </a:ext>
                  </a:extLst>
                </a:gridCol>
                <a:gridCol w="2139625">
                  <a:extLst>
                    <a:ext uri="{9D8B030D-6E8A-4147-A177-3AD203B41FA5}">
                      <a16:colId xmlns:a16="http://schemas.microsoft.com/office/drawing/2014/main" val="20002"/>
                    </a:ext>
                  </a:extLst>
                </a:gridCol>
              </a:tblGrid>
              <a:tr h="783350">
                <a:tc>
                  <a:txBody>
                    <a:bodyPr/>
                    <a:lstStyle/>
                    <a:p>
                      <a:pPr marL="0" lvl="0" indent="0" algn="ctr" rtl="0">
                        <a:spcBef>
                          <a:spcPts val="0"/>
                        </a:spcBef>
                        <a:spcAft>
                          <a:spcPts val="0"/>
                        </a:spcAft>
                        <a:buNone/>
                      </a:pPr>
                      <a:r>
                        <a:rPr lang="en-US" sz="1800" b="1">
                          <a:latin typeface="Calibri"/>
                          <a:ea typeface="Calibri"/>
                          <a:cs typeface="Calibri"/>
                          <a:sym typeface="Calibri"/>
                        </a:rPr>
                        <a:t>WA K-12 SEL Standards</a:t>
                      </a:r>
                      <a:endParaRPr sz="1800" b="1">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b="1">
                          <a:latin typeface="Calibri"/>
                          <a:ea typeface="Calibri"/>
                          <a:cs typeface="Calibri"/>
                          <a:sym typeface="Calibri"/>
                        </a:rPr>
                        <a:t>ASCA </a:t>
                      </a: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Mindset Standards</a:t>
                      </a:r>
                      <a:endParaRPr sz="1800" b="1">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b="1">
                          <a:latin typeface="Calibri"/>
                          <a:ea typeface="Calibri"/>
                          <a:cs typeface="Calibri"/>
                          <a:sym typeface="Calibri"/>
                        </a:rPr>
                        <a:t>ASCA </a:t>
                      </a: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Behavior Standards</a:t>
                      </a:r>
                      <a:endParaRPr sz="1800" b="1">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83350">
                <a:tc>
                  <a:txBody>
                    <a:bodyPr/>
                    <a:lstStyle/>
                    <a:p>
                      <a:pPr marL="0" lvl="0" indent="0" algn="l" rtl="0">
                        <a:spcBef>
                          <a:spcPts val="0"/>
                        </a:spcBef>
                        <a:spcAft>
                          <a:spcPts val="0"/>
                        </a:spcAft>
                        <a:buNone/>
                      </a:pPr>
                      <a:r>
                        <a:rPr lang="en-US">
                          <a:latin typeface="Calibri"/>
                          <a:ea typeface="Calibri"/>
                          <a:cs typeface="Calibri"/>
                          <a:sym typeface="Calibri"/>
                        </a:rPr>
                        <a:t>Self-Awareness</a:t>
                      </a:r>
                      <a:br>
                        <a:rPr lang="en-US">
                          <a:latin typeface="Calibri"/>
                          <a:ea typeface="Calibri"/>
                          <a:cs typeface="Calibri"/>
                          <a:sym typeface="Calibri"/>
                        </a:rPr>
                      </a:b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tc>
                  <a:txBody>
                    <a:bodyPr/>
                    <a:lstStyle/>
                    <a:p>
                      <a:pPr marL="0" lvl="0" indent="0" algn="l" rtl="0">
                        <a:spcBef>
                          <a:spcPts val="0"/>
                        </a:spcBef>
                        <a:spcAft>
                          <a:spcPts val="0"/>
                        </a:spcAft>
                        <a:buNone/>
                      </a:pPr>
                      <a:r>
                        <a:rPr lang="en-US">
                          <a:latin typeface="Calibri"/>
                          <a:ea typeface="Calibri"/>
                          <a:cs typeface="Calibri"/>
                          <a:sym typeface="Calibri"/>
                        </a:rPr>
                        <a:t>Self confidence in the ability to succeed </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tc>
                  <a:txBody>
                    <a:bodyPr/>
                    <a:lstStyle/>
                    <a:p>
                      <a:pPr marL="0" lvl="0" indent="0" algn="l" rtl="0">
                        <a:spcBef>
                          <a:spcPts val="0"/>
                        </a:spcBef>
                        <a:spcAft>
                          <a:spcPts val="0"/>
                        </a:spcAft>
                        <a:buNone/>
                      </a:pPr>
                      <a:r>
                        <a:rPr lang="en-US">
                          <a:latin typeface="Calibri"/>
                          <a:ea typeface="Calibri"/>
                          <a:cs typeface="Calibri"/>
                          <a:sym typeface="Calibri"/>
                        </a:rPr>
                        <a:t>Self-Management Skills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1"/>
                  </a:ext>
                </a:extLst>
              </a:tr>
              <a:tr h="783350">
                <a:tc>
                  <a:txBody>
                    <a:bodyPr/>
                    <a:lstStyle/>
                    <a:p>
                      <a:pPr marL="0" lvl="0" indent="0" algn="l" rtl="0">
                        <a:spcBef>
                          <a:spcPts val="0"/>
                        </a:spcBef>
                        <a:spcAft>
                          <a:spcPts val="0"/>
                        </a:spcAft>
                        <a:buNone/>
                      </a:pPr>
                      <a:r>
                        <a:rPr lang="en-US">
                          <a:latin typeface="Calibri"/>
                          <a:ea typeface="Calibri"/>
                          <a:cs typeface="Calibri"/>
                          <a:sym typeface="Calibri"/>
                        </a:rPr>
                        <a:t>Self-Management</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US">
                          <a:latin typeface="Calibri"/>
                          <a:ea typeface="Calibri"/>
                          <a:cs typeface="Calibri"/>
                          <a:sym typeface="Calibri"/>
                        </a:rPr>
                        <a:t>Development of whole self; Positive attitude toward work and learning</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US">
                          <a:latin typeface="Calibri"/>
                          <a:ea typeface="Calibri"/>
                          <a:cs typeface="Calibri"/>
                          <a:sym typeface="Calibri"/>
                        </a:rPr>
                        <a:t>Self-Management Skills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972600">
                <a:tc>
                  <a:txBody>
                    <a:bodyPr/>
                    <a:lstStyle/>
                    <a:p>
                      <a:pPr marL="0" lvl="0" indent="0" algn="l" rtl="0">
                        <a:spcBef>
                          <a:spcPts val="0"/>
                        </a:spcBef>
                        <a:spcAft>
                          <a:spcPts val="0"/>
                        </a:spcAft>
                        <a:buNone/>
                      </a:pPr>
                      <a:r>
                        <a:rPr lang="en-US">
                          <a:latin typeface="Calibri"/>
                          <a:ea typeface="Calibri"/>
                          <a:cs typeface="Calibri"/>
                          <a:sym typeface="Calibri"/>
                        </a:rPr>
                        <a:t>Self-Efficacy</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tc>
                  <a:txBody>
                    <a:bodyPr/>
                    <a:lstStyle/>
                    <a:p>
                      <a:pPr marL="0" lvl="0" indent="0" algn="l" rtl="0">
                        <a:spcBef>
                          <a:spcPts val="0"/>
                        </a:spcBef>
                        <a:spcAft>
                          <a:spcPts val="0"/>
                        </a:spcAft>
                        <a:buNone/>
                      </a:pPr>
                      <a:r>
                        <a:rPr lang="en-US">
                          <a:latin typeface="Calibri"/>
                          <a:ea typeface="Calibri"/>
                          <a:cs typeface="Calibri"/>
                          <a:sym typeface="Calibri"/>
                        </a:rPr>
                        <a:t>Belief in using abilities to their fullest to achieve high-quality results and outcomes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tc>
                  <a:txBody>
                    <a:bodyPr/>
                    <a:lstStyle/>
                    <a:p>
                      <a:pPr marL="0" lvl="0" indent="0" algn="l" rtl="0">
                        <a:spcBef>
                          <a:spcPts val="0"/>
                        </a:spcBef>
                        <a:spcAft>
                          <a:spcPts val="0"/>
                        </a:spcAft>
                        <a:buNone/>
                      </a:pPr>
                      <a:r>
                        <a:rPr lang="en-US">
                          <a:latin typeface="Calibri"/>
                          <a:ea typeface="Calibri"/>
                          <a:cs typeface="Calibri"/>
                          <a:sym typeface="Calibri"/>
                        </a:rPr>
                        <a:t>Learning Strategies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3"/>
                  </a:ext>
                </a:extLst>
              </a:tr>
              <a:tr h="783350">
                <a:tc>
                  <a:txBody>
                    <a:bodyPr/>
                    <a:lstStyle/>
                    <a:p>
                      <a:pPr marL="0" lvl="0" indent="0" algn="l" rtl="0">
                        <a:spcBef>
                          <a:spcPts val="0"/>
                        </a:spcBef>
                        <a:spcAft>
                          <a:spcPts val="0"/>
                        </a:spcAft>
                        <a:buNone/>
                      </a:pPr>
                      <a:r>
                        <a:rPr lang="en-US">
                          <a:latin typeface="Calibri"/>
                          <a:ea typeface="Calibri"/>
                          <a:cs typeface="Calibri"/>
                          <a:sym typeface="Calibri"/>
                        </a:rPr>
                        <a:t>Social Awareness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US">
                          <a:latin typeface="Calibri"/>
                          <a:ea typeface="Calibri"/>
                          <a:cs typeface="Calibri"/>
                          <a:sym typeface="Calibri"/>
                        </a:rPr>
                        <a:t>Social Skills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783350">
                <a:tc>
                  <a:txBody>
                    <a:bodyPr/>
                    <a:lstStyle/>
                    <a:p>
                      <a:pPr marL="0" lvl="0" indent="0" algn="l" rtl="0">
                        <a:spcBef>
                          <a:spcPts val="0"/>
                        </a:spcBef>
                        <a:spcAft>
                          <a:spcPts val="0"/>
                        </a:spcAft>
                        <a:buNone/>
                      </a:pPr>
                      <a:r>
                        <a:rPr lang="en-US">
                          <a:latin typeface="Calibri"/>
                          <a:ea typeface="Calibri"/>
                          <a:cs typeface="Calibri"/>
                          <a:sym typeface="Calibri"/>
                        </a:rPr>
                        <a:t>Social Management</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tc>
                  <a:txBody>
                    <a:bodyPr/>
                    <a:lstStyle/>
                    <a:p>
                      <a:pPr marL="0" lvl="0" indent="0" algn="l" rtl="0">
                        <a:spcBef>
                          <a:spcPts val="0"/>
                        </a:spcBef>
                        <a:spcAft>
                          <a:spcPts val="0"/>
                        </a:spcAft>
                        <a:buNone/>
                      </a:pP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tc>
                  <a:txBody>
                    <a:bodyPr/>
                    <a:lstStyle/>
                    <a:p>
                      <a:pPr marL="0" lvl="0" indent="0" algn="l" rtl="0">
                        <a:spcBef>
                          <a:spcPts val="0"/>
                        </a:spcBef>
                        <a:spcAft>
                          <a:spcPts val="0"/>
                        </a:spcAft>
                        <a:buNone/>
                      </a:pPr>
                      <a:r>
                        <a:rPr lang="en-US">
                          <a:latin typeface="Calibri"/>
                          <a:ea typeface="Calibri"/>
                          <a:cs typeface="Calibri"/>
                          <a:sym typeface="Calibri"/>
                        </a:rPr>
                        <a:t>Social Skills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5"/>
                  </a:ext>
                </a:extLst>
              </a:tr>
              <a:tr h="783350">
                <a:tc>
                  <a:txBody>
                    <a:bodyPr/>
                    <a:lstStyle/>
                    <a:p>
                      <a:pPr marL="0" lvl="0" indent="0" algn="l" rtl="0">
                        <a:spcBef>
                          <a:spcPts val="0"/>
                        </a:spcBef>
                        <a:spcAft>
                          <a:spcPts val="0"/>
                        </a:spcAft>
                        <a:buNone/>
                      </a:pPr>
                      <a:r>
                        <a:rPr lang="en-US">
                          <a:latin typeface="Calibri"/>
                          <a:ea typeface="Calibri"/>
                          <a:cs typeface="Calibri"/>
                          <a:sym typeface="Calibri"/>
                        </a:rPr>
                        <a:t>Social Engagement</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US">
                          <a:latin typeface="Calibri"/>
                          <a:ea typeface="Calibri"/>
                          <a:cs typeface="Calibri"/>
                          <a:sym typeface="Calibri"/>
                        </a:rPr>
                        <a:t>Sense of belonging in the school environment</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US">
                          <a:latin typeface="Calibri"/>
                          <a:ea typeface="Calibri"/>
                          <a:cs typeface="Calibri"/>
                          <a:sym typeface="Calibri"/>
                        </a:rPr>
                        <a:t>Social Skills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972600">
                <a:tc>
                  <a:txBody>
                    <a:bodyPr/>
                    <a:lstStyle/>
                    <a:p>
                      <a:pPr marL="0" lvl="0" indent="0" algn="l" rtl="0">
                        <a:spcBef>
                          <a:spcPts val="0"/>
                        </a:spcBef>
                        <a:spcAft>
                          <a:spcPts val="0"/>
                        </a:spcAft>
                        <a:buNone/>
                      </a:pPr>
                      <a:r>
                        <a:rPr lang="en-US">
                          <a:latin typeface="Calibri"/>
                          <a:ea typeface="Calibri"/>
                          <a:cs typeface="Calibri"/>
                          <a:sym typeface="Calibri"/>
                        </a:rPr>
                        <a:t>Additional Standards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Understand post-secondary education and life-long learning are necessary for long term success</a:t>
                      </a: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latin typeface="Calibri"/>
                        <a:ea typeface="Calibri"/>
                        <a:cs typeface="Calibri"/>
                        <a:sym typeface="Calibri"/>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426" name="Google Shape;426;p70" descr="Related image"/>
          <p:cNvPicPr preferRelativeResize="0"/>
          <p:nvPr/>
        </p:nvPicPr>
        <p:blipFill rotWithShape="1">
          <a:blip r:embed="rId4">
            <a:alphaModFix/>
          </a:blip>
          <a:srcRect/>
          <a:stretch/>
        </p:blipFill>
        <p:spPr>
          <a:xfrm>
            <a:off x="576434" y="531497"/>
            <a:ext cx="3815075" cy="286131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71"/>
          <p:cNvSpPr txBox="1">
            <a:spLocks noGrp="1"/>
          </p:cNvSpPr>
          <p:nvPr>
            <p:ph type="title"/>
          </p:nvPr>
        </p:nvSpPr>
        <p:spPr>
          <a:xfrm>
            <a:off x="195861" y="126216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Free Resources</a:t>
            </a:r>
            <a:endParaRPr/>
          </a:p>
        </p:txBody>
      </p:sp>
      <p:pic>
        <p:nvPicPr>
          <p:cNvPr id="432" name="Google Shape;432;p71"/>
          <p:cNvPicPr preferRelativeResize="0"/>
          <p:nvPr/>
        </p:nvPicPr>
        <p:blipFill rotWithShape="1">
          <a:blip r:embed="rId3">
            <a:alphaModFix/>
          </a:blip>
          <a:srcRect/>
          <a:stretch/>
        </p:blipFill>
        <p:spPr>
          <a:xfrm rot="-547493">
            <a:off x="466013" y="2465614"/>
            <a:ext cx="2334970" cy="3273836"/>
          </a:xfrm>
          <a:prstGeom prst="rect">
            <a:avLst/>
          </a:prstGeom>
          <a:noFill/>
          <a:ln>
            <a:noFill/>
          </a:ln>
        </p:spPr>
      </p:pic>
      <p:pic>
        <p:nvPicPr>
          <p:cNvPr id="433" name="Google Shape;433;p71"/>
          <p:cNvPicPr preferRelativeResize="0"/>
          <p:nvPr/>
        </p:nvPicPr>
        <p:blipFill rotWithShape="1">
          <a:blip r:embed="rId4">
            <a:alphaModFix/>
          </a:blip>
          <a:srcRect/>
          <a:stretch/>
        </p:blipFill>
        <p:spPr>
          <a:xfrm rot="346545">
            <a:off x="2772148" y="3102084"/>
            <a:ext cx="2618843" cy="3470563"/>
          </a:xfrm>
          <a:prstGeom prst="rect">
            <a:avLst/>
          </a:prstGeom>
          <a:noFill/>
          <a:ln>
            <a:noFill/>
          </a:ln>
        </p:spPr>
      </p:pic>
      <p:pic>
        <p:nvPicPr>
          <p:cNvPr id="434" name="Google Shape;434;p71"/>
          <p:cNvPicPr preferRelativeResize="0"/>
          <p:nvPr/>
        </p:nvPicPr>
        <p:blipFill rotWithShape="1">
          <a:blip r:embed="rId5">
            <a:alphaModFix/>
          </a:blip>
          <a:srcRect/>
          <a:stretch/>
        </p:blipFill>
        <p:spPr>
          <a:xfrm>
            <a:off x="6329465" y="1241620"/>
            <a:ext cx="2830742" cy="4801233"/>
          </a:xfrm>
          <a:prstGeom prst="rect">
            <a:avLst/>
          </a:prstGeom>
          <a:noFill/>
          <a:ln>
            <a:noFill/>
          </a:ln>
        </p:spPr>
      </p:pic>
      <p:pic>
        <p:nvPicPr>
          <p:cNvPr id="435" name="Google Shape;435;p71"/>
          <p:cNvPicPr preferRelativeResize="0"/>
          <p:nvPr/>
        </p:nvPicPr>
        <p:blipFill rotWithShape="1">
          <a:blip r:embed="rId6">
            <a:alphaModFix/>
          </a:blip>
          <a:srcRect/>
          <a:stretch/>
        </p:blipFill>
        <p:spPr>
          <a:xfrm rot="-301138">
            <a:off x="4774002" y="3992924"/>
            <a:ext cx="3759023" cy="2454296"/>
          </a:xfrm>
          <a:prstGeom prst="rect">
            <a:avLst/>
          </a:prstGeom>
          <a:noFill/>
          <a:ln>
            <a:noFill/>
          </a:ln>
        </p:spPr>
      </p:pic>
      <p:pic>
        <p:nvPicPr>
          <p:cNvPr id="436" name="Google Shape;436;p71"/>
          <p:cNvPicPr preferRelativeResize="0"/>
          <p:nvPr/>
        </p:nvPicPr>
        <p:blipFill rotWithShape="1">
          <a:blip r:embed="rId7">
            <a:alphaModFix/>
          </a:blip>
          <a:srcRect/>
          <a:stretch/>
        </p:blipFill>
        <p:spPr>
          <a:xfrm rot="435679">
            <a:off x="8695497" y="2467568"/>
            <a:ext cx="2872969" cy="37851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fade">
                                      <p:cBhvr>
                                        <p:cTn id="11" dur="500"/>
                                        <p:tgtEl>
                                          <p:spTgt spid="4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5"/>
                                        </p:tgtEl>
                                        <p:attrNameLst>
                                          <p:attrName>style.visibility</p:attrName>
                                        </p:attrNameLst>
                                      </p:cBhvr>
                                      <p:to>
                                        <p:strVal val="visible"/>
                                      </p:to>
                                    </p:set>
                                    <p:animEffect transition="in" filter="fade">
                                      <p:cBhvr>
                                        <p:cTn id="16" dur="500"/>
                                        <p:tgtEl>
                                          <p:spTgt spid="4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4"/>
                                        </p:tgtEl>
                                        <p:attrNameLst>
                                          <p:attrName>style.visibility</p:attrName>
                                        </p:attrNameLst>
                                      </p:cBhvr>
                                      <p:to>
                                        <p:strVal val="visible"/>
                                      </p:to>
                                    </p:set>
                                    <p:animEffect transition="in" filter="fade">
                                      <p:cBhvr>
                                        <p:cTn id="21" dur="500"/>
                                        <p:tgtEl>
                                          <p:spTgt spid="4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2"/>
          <p:cNvSpPr txBox="1">
            <a:spLocks noGrp="1"/>
          </p:cNvSpPr>
          <p:nvPr>
            <p:ph type="title"/>
          </p:nvPr>
        </p:nvSpPr>
        <p:spPr>
          <a:xfrm>
            <a:off x="137556" y="1370019"/>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Resources</a:t>
            </a:r>
            <a:endParaRPr/>
          </a:p>
        </p:txBody>
      </p:sp>
      <p:pic>
        <p:nvPicPr>
          <p:cNvPr id="442" name="Google Shape;442;p72"/>
          <p:cNvPicPr preferRelativeResize="0"/>
          <p:nvPr/>
        </p:nvPicPr>
        <p:blipFill rotWithShape="1">
          <a:blip r:embed="rId3">
            <a:alphaModFix/>
          </a:blip>
          <a:srcRect/>
          <a:stretch/>
        </p:blipFill>
        <p:spPr>
          <a:xfrm>
            <a:off x="3777923" y="4867350"/>
            <a:ext cx="4104353" cy="1653812"/>
          </a:xfrm>
          <a:prstGeom prst="rect">
            <a:avLst/>
          </a:prstGeom>
          <a:noFill/>
          <a:ln>
            <a:noFill/>
          </a:ln>
        </p:spPr>
      </p:pic>
      <p:grpSp>
        <p:nvGrpSpPr>
          <p:cNvPr id="443" name="Google Shape;443;p72"/>
          <p:cNvGrpSpPr/>
          <p:nvPr/>
        </p:nvGrpSpPr>
        <p:grpSpPr>
          <a:xfrm rot="-233581">
            <a:off x="940099" y="2338694"/>
            <a:ext cx="2111617" cy="4452761"/>
            <a:chOff x="4628404" y="1903228"/>
            <a:chExt cx="1916990" cy="4272581"/>
          </a:xfrm>
        </p:grpSpPr>
        <p:pic>
          <p:nvPicPr>
            <p:cNvPr id="444" name="Google Shape;444;p72"/>
            <p:cNvPicPr preferRelativeResize="0"/>
            <p:nvPr/>
          </p:nvPicPr>
          <p:blipFill rotWithShape="1">
            <a:blip r:embed="rId4">
              <a:alphaModFix/>
            </a:blip>
            <a:srcRect l="11372" t="10095" r="56388" b="4794"/>
            <a:stretch/>
          </p:blipFill>
          <p:spPr>
            <a:xfrm>
              <a:off x="4630234" y="2287704"/>
              <a:ext cx="1915160" cy="3888105"/>
            </a:xfrm>
            <a:prstGeom prst="rect">
              <a:avLst/>
            </a:prstGeom>
            <a:noFill/>
            <a:ln>
              <a:noFill/>
            </a:ln>
          </p:spPr>
        </p:pic>
        <p:pic>
          <p:nvPicPr>
            <p:cNvPr id="445" name="Google Shape;445;p72"/>
            <p:cNvPicPr preferRelativeResize="0"/>
            <p:nvPr/>
          </p:nvPicPr>
          <p:blipFill rotWithShape="1">
            <a:blip r:embed="rId5">
              <a:alphaModFix/>
            </a:blip>
            <a:srcRect l="11375" t="16358" r="61866" b="78767"/>
            <a:stretch/>
          </p:blipFill>
          <p:spPr>
            <a:xfrm>
              <a:off x="4628404" y="1903228"/>
              <a:ext cx="1916989" cy="384476"/>
            </a:xfrm>
            <a:prstGeom prst="rect">
              <a:avLst/>
            </a:prstGeom>
            <a:noFill/>
            <a:ln>
              <a:noFill/>
            </a:ln>
          </p:spPr>
        </p:pic>
      </p:grpSp>
      <p:pic>
        <p:nvPicPr>
          <p:cNvPr id="446" name="Google Shape;446;p72"/>
          <p:cNvPicPr preferRelativeResize="0"/>
          <p:nvPr/>
        </p:nvPicPr>
        <p:blipFill rotWithShape="1">
          <a:blip r:embed="rId6">
            <a:alphaModFix/>
          </a:blip>
          <a:srcRect/>
          <a:stretch/>
        </p:blipFill>
        <p:spPr>
          <a:xfrm>
            <a:off x="2925326" y="2368455"/>
            <a:ext cx="5809549" cy="2245708"/>
          </a:xfrm>
          <a:prstGeom prst="rect">
            <a:avLst/>
          </a:prstGeom>
          <a:noFill/>
          <a:ln>
            <a:noFill/>
          </a:ln>
        </p:spPr>
      </p:pic>
      <p:pic>
        <p:nvPicPr>
          <p:cNvPr id="447" name="Google Shape;447;p72"/>
          <p:cNvPicPr preferRelativeResize="0"/>
          <p:nvPr/>
        </p:nvPicPr>
        <p:blipFill rotWithShape="1">
          <a:blip r:embed="rId7">
            <a:alphaModFix/>
          </a:blip>
          <a:srcRect/>
          <a:stretch/>
        </p:blipFill>
        <p:spPr>
          <a:xfrm rot="298618">
            <a:off x="8155536" y="1331139"/>
            <a:ext cx="3551274" cy="4320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gtEl>
                                        <p:attrNameLst>
                                          <p:attrName>style.visibility</p:attrName>
                                        </p:attrNameLst>
                                      </p:cBhvr>
                                      <p:to>
                                        <p:strVal val="visible"/>
                                      </p:to>
                                    </p:set>
                                    <p:animEffect transition="in" filter="fade">
                                      <p:cBhvr>
                                        <p:cTn id="12" dur="500"/>
                                        <p:tgtEl>
                                          <p:spTgt spid="4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5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7"/>
                                        </p:tgtEl>
                                        <p:attrNameLst>
                                          <p:attrName>style.visibility</p:attrName>
                                        </p:attrNameLst>
                                      </p:cBhvr>
                                      <p:to>
                                        <p:strVal val="visible"/>
                                      </p:to>
                                    </p:set>
                                    <p:animEffect transition="in" filter="fade">
                                      <p:cBhvr>
                                        <p:cTn id="22"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
        <p:cNvGrpSpPr/>
        <p:nvPr/>
      </p:nvGrpSpPr>
      <p:grpSpPr>
        <a:xfrm>
          <a:off x="0" y="0"/>
          <a:ext cx="0" cy="0"/>
          <a:chOff x="0" y="0"/>
          <a:chExt cx="0" cy="0"/>
        </a:xfrm>
      </p:grpSpPr>
      <p:sp>
        <p:nvSpPr>
          <p:cNvPr id="452" name="Google Shape;452;p73"/>
          <p:cNvSpPr/>
          <p:nvPr/>
        </p:nvSpPr>
        <p:spPr>
          <a:xfrm>
            <a:off x="7528560" y="0"/>
            <a:ext cx="4654296"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3" name="Google Shape;453;p73"/>
          <p:cNvPicPr preferRelativeResize="0"/>
          <p:nvPr/>
        </p:nvPicPr>
        <p:blipFill rotWithShape="1">
          <a:blip r:embed="rId3">
            <a:alphaModFix/>
          </a:blip>
          <a:srcRect/>
          <a:stretch/>
        </p:blipFill>
        <p:spPr>
          <a:xfrm>
            <a:off x="257138" y="1645663"/>
            <a:ext cx="6250770" cy="4938106"/>
          </a:xfrm>
          <a:prstGeom prst="rect">
            <a:avLst/>
          </a:prstGeom>
          <a:noFill/>
          <a:ln>
            <a:noFill/>
          </a:ln>
        </p:spPr>
      </p:pic>
      <p:sp>
        <p:nvSpPr>
          <p:cNvPr id="454" name="Google Shape;454;p73"/>
          <p:cNvSpPr txBox="1">
            <a:spLocks noGrp="1"/>
          </p:cNvSpPr>
          <p:nvPr>
            <p:ph type="body" idx="1"/>
          </p:nvPr>
        </p:nvSpPr>
        <p:spPr>
          <a:xfrm>
            <a:off x="7795951" y="2744940"/>
            <a:ext cx="4119513" cy="152505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Will we be seeing you at the WSCA State Conference on February 26-28th, 2020 in Sea-Tac? </a:t>
            </a:r>
            <a:br>
              <a:rPr lang="en-US" sz="2400">
                <a:solidFill>
                  <a:schemeClr val="lt1"/>
                </a:solidFill>
                <a:latin typeface="Calibri"/>
                <a:ea typeface="Calibri"/>
                <a:cs typeface="Calibri"/>
                <a:sym typeface="Calibri"/>
              </a:rPr>
            </a:br>
            <a:endParaRPr sz="2400">
              <a:solidFill>
                <a:schemeClr val="lt1"/>
              </a:solidFill>
              <a:latin typeface="Calibri"/>
              <a:ea typeface="Calibri"/>
              <a:cs typeface="Calibri"/>
              <a:sym typeface="Calibri"/>
            </a:endParaRPr>
          </a:p>
          <a:p>
            <a:pPr marL="228600" lvl="0" indent="-228600" algn="l" rtl="0">
              <a:lnSpc>
                <a:spcPct val="90000"/>
              </a:lnSpc>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What about the ASCA National Conference on June 27-30th, 2020 in Seattle?</a:t>
            </a:r>
            <a:endParaRPr/>
          </a:p>
        </p:txBody>
      </p:sp>
      <p:pic>
        <p:nvPicPr>
          <p:cNvPr id="455" name="Google Shape;455;p73" descr="WSCA logo.jpg"/>
          <p:cNvPicPr preferRelativeResize="0"/>
          <p:nvPr/>
        </p:nvPicPr>
        <p:blipFill>
          <a:blip r:embed="rId4">
            <a:alphaModFix/>
          </a:blip>
          <a:stretch>
            <a:fillRect/>
          </a:stretch>
        </p:blipFill>
        <p:spPr>
          <a:xfrm>
            <a:off x="5632252" y="233199"/>
            <a:ext cx="6250750" cy="200121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3AD75DE-67B9-4137-83B4-E16491020769}"/>
              </a:ext>
            </a:extLst>
          </p:cNvPr>
          <p:cNvSpPr txBox="1">
            <a:spLocks/>
          </p:cNvSpPr>
          <p:nvPr/>
        </p:nvSpPr>
        <p:spPr>
          <a:xfrm>
            <a:off x="5829015" y="3584109"/>
            <a:ext cx="6180083" cy="252472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D8D8D8"/>
              </a:buClr>
              <a:buSzPts val="2400"/>
              <a:buFont typeface="Arial"/>
              <a:buNone/>
              <a:defRPr sz="2400" b="0" i="0" u="none" strike="noStrike" cap="none">
                <a:solidFill>
                  <a:srgbClr val="D8D8D8"/>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1000"/>
              </a:spcBef>
              <a:spcAft>
                <a:spcPts val="600"/>
              </a:spcAft>
              <a:buClr>
                <a:srgbClr val="D8D8D8"/>
              </a:buClr>
              <a:buSzPts val="2400"/>
              <a:buFont typeface="Arial"/>
              <a:buNone/>
              <a:tabLst/>
              <a:defRPr/>
            </a:pPr>
            <a:r>
              <a:rPr kumimoji="0" lang="en-US" sz="4000" b="1" i="0" u="none" strike="noStrike" kern="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sym typeface="Arial"/>
              </a:rPr>
              <a:t>What questions can we help you answer?  </a:t>
            </a:r>
          </a:p>
          <a:p>
            <a:pPr marL="0" marR="0" lvl="0" indent="0" algn="l" defTabSz="914400" rtl="0" eaLnBrk="1" fontAlgn="auto" latinLnBrk="0" hangingPunct="1">
              <a:lnSpc>
                <a:spcPct val="90000"/>
              </a:lnSpc>
              <a:spcBef>
                <a:spcPts val="1000"/>
              </a:spcBef>
              <a:spcAft>
                <a:spcPts val="600"/>
              </a:spcAft>
              <a:buClr>
                <a:srgbClr val="D8D8D8"/>
              </a:buClr>
              <a:buSzPts val="2400"/>
              <a:buFont typeface="Arial"/>
              <a:buNone/>
              <a:tabLst/>
              <a:defRPr/>
            </a:pPr>
            <a:r>
              <a:rPr kumimoji="0" lang="en-US" sz="4000" b="1" i="0" u="none" strike="noStrike" kern="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sym typeface="Arial"/>
              </a:rPr>
              <a:t>Type in the Q &amp; A box….</a:t>
            </a:r>
          </a:p>
          <a:p>
            <a:pPr marL="457200" marR="0" lvl="0" indent="-406400" algn="l" defTabSz="914400" rtl="0" eaLnBrk="1" fontAlgn="auto" latinLnBrk="0" hangingPunct="1">
              <a:lnSpc>
                <a:spcPct val="90000"/>
              </a:lnSpc>
              <a:spcBef>
                <a:spcPts val="1000"/>
              </a:spcBef>
              <a:spcAft>
                <a:spcPts val="0"/>
              </a:spcAft>
              <a:buClr>
                <a:srgbClr val="D8D8D8"/>
              </a:buClr>
              <a:buSzPts val="2400"/>
              <a:buFont typeface="Arial"/>
              <a:buNone/>
              <a:tabLst/>
              <a:defRPr/>
            </a:pPr>
            <a:endParaRPr kumimoji="0" lang="en-US" sz="4000" b="0" i="0" u="none" strike="noStrike" kern="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sym typeface="Arial"/>
            </a:endParaRPr>
          </a:p>
        </p:txBody>
      </p:sp>
      <p:pic>
        <p:nvPicPr>
          <p:cNvPr id="5" name="Picture 4" descr="Question Mark Help · Free photo on Pixabay">
            <a:extLst>
              <a:ext uri="{FF2B5EF4-FFF2-40B4-BE49-F238E27FC236}">
                <a16:creationId xmlns:a16="http://schemas.microsoft.com/office/drawing/2014/main" id="{D1231110-C4BE-4661-A2CB-2B0FB6CDB8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8655" y="756235"/>
            <a:ext cx="2194560" cy="2194560"/>
          </a:xfrm>
          <a:prstGeom prst="rect">
            <a:avLst/>
          </a:prstGeom>
        </p:spPr>
      </p:pic>
    </p:spTree>
    <p:extLst>
      <p:ext uri="{BB962C8B-B14F-4D97-AF65-F5344CB8AC3E}">
        <p14:creationId xmlns:p14="http://schemas.microsoft.com/office/powerpoint/2010/main" val="78471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6DB38B-E4A3-42AC-8C6B-1781755BAE2C}"/>
              </a:ext>
            </a:extLst>
          </p:cNvPr>
          <p:cNvSpPr>
            <a:spLocks noGrp="1"/>
          </p:cNvSpPr>
          <p:nvPr>
            <p:ph type="title"/>
          </p:nvPr>
        </p:nvSpPr>
        <p:spPr>
          <a:xfrm>
            <a:off x="838200" y="365127"/>
            <a:ext cx="10515600" cy="1325563"/>
          </a:xfrm>
        </p:spPr>
        <p:txBody>
          <a:bodyPr/>
          <a:lstStyle/>
          <a:p>
            <a:r>
              <a:rPr lang="en-US" dirty="0"/>
              <a:t>Creative Commons Copyright Statement</a:t>
            </a:r>
          </a:p>
        </p:txBody>
      </p:sp>
      <p:sp>
        <p:nvSpPr>
          <p:cNvPr id="5" name="Content Placeholder 2">
            <a:extLst>
              <a:ext uri="{FF2B5EF4-FFF2-40B4-BE49-F238E27FC236}">
                <a16:creationId xmlns:a16="http://schemas.microsoft.com/office/drawing/2014/main" id="{4C08F766-A5EB-4290-BC6F-A3DCE534D4EA}"/>
              </a:ext>
            </a:extLst>
          </p:cNvPr>
          <p:cNvSpPr txBox="1">
            <a:spLocks/>
          </p:cNvSpPr>
          <p:nvPr/>
        </p:nvSpPr>
        <p:spPr>
          <a:xfrm>
            <a:off x="2152650" y="3302194"/>
            <a:ext cx="7886700" cy="1586898"/>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42900" algn="ctr"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cs typeface="Calibri"/>
                <a:sym typeface="Calibri"/>
              </a:rPr>
              <a:t>Except where otherwise noted, this work by the </a:t>
            </a:r>
            <a:r>
              <a:rPr kumimoji="0" lang="en-US" sz="2800" b="0" i="0" u="none" strike="noStrike" kern="0" cap="none" spc="0" normalizeH="0" baseline="0" noProof="0" dirty="0">
                <a:ln>
                  <a:noFill/>
                </a:ln>
                <a:solidFill>
                  <a:srgbClr val="000000"/>
                </a:solidFill>
                <a:effectLst/>
                <a:uLnTx/>
                <a:uFillTx/>
                <a:latin typeface="Calibri"/>
                <a:cs typeface="Calibri"/>
                <a:sym typeface="Calibri"/>
                <a:hlinkClick r:id="rId2"/>
              </a:rPr>
              <a:t>Office of Superintendent of Public Instruction </a:t>
            </a:r>
            <a:r>
              <a:rPr kumimoji="0" lang="en-US" sz="2800" b="0" i="0" u="none" strike="noStrike" kern="0" cap="none" spc="0" normalizeH="0" baseline="0" noProof="0" dirty="0">
                <a:ln>
                  <a:noFill/>
                </a:ln>
                <a:solidFill>
                  <a:srgbClr val="000000"/>
                </a:solidFill>
                <a:effectLst/>
                <a:uLnTx/>
                <a:uFillTx/>
                <a:latin typeface="Calibri"/>
                <a:cs typeface="Calibri"/>
                <a:sym typeface="Calibri"/>
              </a:rPr>
              <a:t>is licensed under a </a:t>
            </a:r>
            <a:r>
              <a:rPr kumimoji="0" lang="en-US" sz="2800" b="0" i="0" u="none" strike="noStrike" kern="0" cap="none" spc="0" normalizeH="0" baseline="0" noProof="0" dirty="0">
                <a:ln>
                  <a:noFill/>
                </a:ln>
                <a:solidFill>
                  <a:srgbClr val="000000"/>
                </a:solidFill>
                <a:effectLst/>
                <a:uLnTx/>
                <a:uFillTx/>
                <a:latin typeface="Calibri"/>
                <a:cs typeface="Calibri"/>
                <a:sym typeface="Calibri"/>
                <a:hlinkClick r:id="rId3"/>
              </a:rPr>
              <a:t>Creative Commons 4.0 International License</a:t>
            </a:r>
            <a:r>
              <a:rPr kumimoji="0" lang="en-US" sz="2800" b="0" i="0" u="none" strike="noStrike" kern="0" cap="none" spc="0" normalizeH="0" baseline="0" noProof="0" dirty="0">
                <a:ln>
                  <a:noFill/>
                </a:ln>
                <a:solidFill>
                  <a:srgbClr val="000000"/>
                </a:solidFill>
                <a:effectLst/>
                <a:uLnTx/>
                <a:uFillTx/>
                <a:latin typeface="Calibri"/>
                <a:cs typeface="Calibri"/>
                <a:sym typeface="Calibri"/>
              </a:rPr>
              <a:t>.</a:t>
            </a:r>
          </a:p>
          <a:p>
            <a:pPr marL="457200" marR="0" lvl="0" indent="-342900" algn="ctr"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cs typeface="Calibri"/>
                <a:sym typeface="Calibri"/>
              </a:rPr>
              <a:t>Many of our images come from Canva.com and TheNounProject.com.</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endParaRPr kumimoji="0" lang="en-US" sz="2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6" name="Picture 2" descr="CreativeCommons logo&#10;&#10;http://mirrors.creativecommons.org/presskit/buttons/88x31/png/by.png" title="CC Logo ">
            <a:extLst>
              <a:ext uri="{FF2B5EF4-FFF2-40B4-BE49-F238E27FC236}">
                <a16:creationId xmlns:a16="http://schemas.microsoft.com/office/drawing/2014/main" id="{3E3ADC93-B7CB-40C7-BBB4-89AACE8978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7912" y="2469964"/>
            <a:ext cx="1516176" cy="5304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070CB2D-84D7-40FA-95F9-0A7EC1571B2A}"/>
              </a:ext>
            </a:extLst>
          </p:cNvPr>
          <p:cNvSpPr/>
          <p:nvPr/>
        </p:nvSpPr>
        <p:spPr>
          <a:xfrm rot="16200000">
            <a:off x="5977614" y="-806269"/>
            <a:ext cx="194603" cy="121888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54FAEAF1-67F1-4645-867A-A768CD0D1C75}"/>
              </a:ext>
            </a:extLst>
          </p:cNvPr>
          <p:cNvSpPr/>
          <p:nvPr/>
        </p:nvSpPr>
        <p:spPr>
          <a:xfrm rot="16200000">
            <a:off x="5301370" y="-9966"/>
            <a:ext cx="1547091" cy="12188840"/>
          </a:xfrm>
          <a:prstGeom prst="rect">
            <a:avLst/>
          </a:prstGeom>
          <a:solidFill>
            <a:srgbClr val="85B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98444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60"/>
        <p:cNvGrpSpPr/>
        <p:nvPr/>
      </p:nvGrpSpPr>
      <p:grpSpPr>
        <a:xfrm>
          <a:off x="0" y="0"/>
          <a:ext cx="0" cy="0"/>
          <a:chOff x="0" y="0"/>
          <a:chExt cx="0" cy="0"/>
        </a:xfrm>
      </p:grpSpPr>
      <p:sp>
        <p:nvSpPr>
          <p:cNvPr id="461" name="Google Shape;461;p74"/>
          <p:cNvSpPr txBox="1">
            <a:spLocks noGrp="1"/>
          </p:cNvSpPr>
          <p:nvPr>
            <p:ph type="title"/>
          </p:nvPr>
        </p:nvSpPr>
        <p:spPr>
          <a:xfrm>
            <a:off x="838200" y="179309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WSCA is #morethanaconference</a:t>
            </a:r>
            <a:endParaRPr/>
          </a:p>
        </p:txBody>
      </p:sp>
      <p:sp>
        <p:nvSpPr>
          <p:cNvPr id="462" name="Google Shape;462;p74"/>
          <p:cNvSpPr txBox="1">
            <a:spLocks noGrp="1"/>
          </p:cNvSpPr>
          <p:nvPr>
            <p:ph type="body" idx="1"/>
          </p:nvPr>
        </p:nvSpPr>
        <p:spPr>
          <a:xfrm>
            <a:off x="838200" y="3253592"/>
            <a:ext cx="10515600" cy="2934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WE ADVOCATE FOR YOU!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Senate Bill 6480 			80/20 Ratio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E3B82AE-2208-4DB9-8738-03DA71DFE7EE}"/>
              </a:ext>
            </a:extLst>
          </p:cNvPr>
          <p:cNvSpPr/>
          <p:nvPr/>
        </p:nvSpPr>
        <p:spPr>
          <a:xfrm>
            <a:off x="6179866" y="1621805"/>
            <a:ext cx="5445550" cy="3231823"/>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919C2F5-3D2D-42D0-A39A-A588C8C99313}"/>
              </a:ext>
            </a:extLst>
          </p:cNvPr>
          <p:cNvSpPr>
            <a:spLocks noGrp="1"/>
          </p:cNvSpPr>
          <p:nvPr>
            <p:ph type="body" idx="2"/>
          </p:nvPr>
        </p:nvSpPr>
        <p:spPr>
          <a:xfrm>
            <a:off x="6434391" y="1980111"/>
            <a:ext cx="5286864" cy="2720777"/>
          </a:xfrm>
        </p:spPr>
        <p:txBody>
          <a:bodyPr/>
          <a:lstStyle/>
          <a:p>
            <a:pPr marL="114300" indent="0">
              <a:buNone/>
            </a:pPr>
            <a:r>
              <a:rPr lang="en-US" sz="4000" b="1" i="1" dirty="0">
                <a:latin typeface="Segoe UI Semibold" panose="020B0702040204020203" pitchFamily="34" charset="0"/>
                <a:cs typeface="Segoe UI Semibold" panose="020B0702040204020203" pitchFamily="34" charset="0"/>
              </a:rPr>
              <a:t>How are students different </a:t>
            </a:r>
            <a:r>
              <a:rPr lang="en-US" sz="4000" dirty="0">
                <a:latin typeface="Segoe UI Semibold" panose="020B0702040204020203" pitchFamily="34" charset="0"/>
                <a:cs typeface="Segoe UI Semibold" panose="020B0702040204020203" pitchFamily="34" charset="0"/>
              </a:rPr>
              <a:t>as a </a:t>
            </a:r>
            <a:r>
              <a:rPr lang="en-US" sz="4000" u="sng" dirty="0">
                <a:latin typeface="Segoe UI Semibold" panose="020B0702040204020203" pitchFamily="34" charset="0"/>
                <a:cs typeface="Segoe UI Semibold" panose="020B0702040204020203" pitchFamily="34" charset="0"/>
              </a:rPr>
              <a:t>result</a:t>
            </a:r>
            <a:r>
              <a:rPr lang="en-US" sz="4000" dirty="0">
                <a:latin typeface="Segoe UI Semibold" panose="020B0702040204020203" pitchFamily="34" charset="0"/>
                <a:cs typeface="Segoe UI Semibold" panose="020B0702040204020203" pitchFamily="34" charset="0"/>
              </a:rPr>
              <a:t> of what School Counselors do?</a:t>
            </a:r>
          </a:p>
        </p:txBody>
      </p:sp>
      <p:sp>
        <p:nvSpPr>
          <p:cNvPr id="5" name="Speech Bubble: Rectangle with Corners Rounded 4">
            <a:extLst>
              <a:ext uri="{FF2B5EF4-FFF2-40B4-BE49-F238E27FC236}">
                <a16:creationId xmlns:a16="http://schemas.microsoft.com/office/drawing/2014/main" id="{D73EF1F8-0D0C-4C1F-87C5-F36A2BC9D2BD}"/>
              </a:ext>
            </a:extLst>
          </p:cNvPr>
          <p:cNvSpPr/>
          <p:nvPr/>
        </p:nvSpPr>
        <p:spPr>
          <a:xfrm>
            <a:off x="489217" y="1621805"/>
            <a:ext cx="4600281" cy="2931737"/>
          </a:xfrm>
          <a:prstGeom prst="wedgeRoundRectCallout">
            <a:avLst/>
          </a:prstGeom>
          <a:solidFill>
            <a:srgbClr val="0D57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a:extLst>
              <a:ext uri="{FF2B5EF4-FFF2-40B4-BE49-F238E27FC236}">
                <a16:creationId xmlns:a16="http://schemas.microsoft.com/office/drawing/2014/main" id="{EEFC20D8-24A3-4F9C-AC9F-084C0511EA87}"/>
              </a:ext>
            </a:extLst>
          </p:cNvPr>
          <p:cNvSpPr>
            <a:spLocks noGrp="1"/>
          </p:cNvSpPr>
          <p:nvPr>
            <p:ph type="body" idx="1"/>
          </p:nvPr>
        </p:nvSpPr>
        <p:spPr>
          <a:xfrm>
            <a:off x="729600" y="2310788"/>
            <a:ext cx="4221091" cy="1553770"/>
          </a:xfrm>
        </p:spPr>
        <p:txBody>
          <a:bodyPr/>
          <a:lstStyle/>
          <a:p>
            <a:pPr marL="114300" indent="0">
              <a:buNone/>
            </a:pPr>
            <a:r>
              <a:rPr lang="en-US" sz="4000" dirty="0">
                <a:solidFill>
                  <a:schemeClr val="bg1"/>
                </a:solidFill>
                <a:latin typeface="Segoe UI Semibold" panose="020B0702040204020203" pitchFamily="34" charset="0"/>
                <a:cs typeface="Segoe UI Semibold" panose="020B0702040204020203" pitchFamily="34" charset="0"/>
              </a:rPr>
              <a:t>What do School Counselors </a:t>
            </a:r>
            <a:r>
              <a:rPr lang="en-US" sz="4000" u="sng" dirty="0">
                <a:solidFill>
                  <a:schemeClr val="bg1"/>
                </a:solidFill>
                <a:latin typeface="Segoe UI Semibold" panose="020B0702040204020203" pitchFamily="34" charset="0"/>
                <a:cs typeface="Segoe UI Semibold" panose="020B0702040204020203" pitchFamily="34" charset="0"/>
              </a:rPr>
              <a:t>do</a:t>
            </a:r>
            <a:r>
              <a:rPr lang="en-US" sz="4000" dirty="0">
                <a:solidFill>
                  <a:schemeClr val="bg1"/>
                </a:solidFill>
                <a:latin typeface="Segoe UI Semibold" panose="020B0702040204020203" pitchFamily="34" charset="0"/>
                <a:cs typeface="Segoe UI Semibold" panose="020B0702040204020203" pitchFamily="34" charset="0"/>
              </a:rPr>
              <a:t>?</a:t>
            </a:r>
          </a:p>
        </p:txBody>
      </p:sp>
      <p:sp>
        <p:nvSpPr>
          <p:cNvPr id="7" name="Arrow: Right 6">
            <a:extLst>
              <a:ext uri="{FF2B5EF4-FFF2-40B4-BE49-F238E27FC236}">
                <a16:creationId xmlns:a16="http://schemas.microsoft.com/office/drawing/2014/main" id="{6944D983-4FCC-478B-86F8-0FD1E27D5A31}"/>
              </a:ext>
            </a:extLst>
          </p:cNvPr>
          <p:cNvSpPr/>
          <p:nvPr/>
        </p:nvSpPr>
        <p:spPr>
          <a:xfrm>
            <a:off x="5193978" y="2770304"/>
            <a:ext cx="911258" cy="707010"/>
          </a:xfrm>
          <a:prstGeom prst="rightArrow">
            <a:avLst/>
          </a:prstGeom>
          <a:solidFill>
            <a:srgbClr val="85B18D"/>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6C8611-7E1A-4FC1-B443-A3095C74EE78}"/>
              </a:ext>
            </a:extLst>
          </p:cNvPr>
          <p:cNvSpPr/>
          <p:nvPr/>
        </p:nvSpPr>
        <p:spPr>
          <a:xfrm rot="16200000">
            <a:off x="6012907" y="-618100"/>
            <a:ext cx="169345" cy="121888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B08289-89A6-47F0-8754-BD8992369E8A}"/>
              </a:ext>
            </a:extLst>
          </p:cNvPr>
          <p:cNvSpPr/>
          <p:nvPr/>
        </p:nvSpPr>
        <p:spPr>
          <a:xfrm rot="16200000">
            <a:off x="5424433" y="90433"/>
            <a:ext cx="1346293" cy="12188840"/>
          </a:xfrm>
          <a:prstGeom prst="rect">
            <a:avLst/>
          </a:prstGeom>
          <a:solidFill>
            <a:srgbClr val="85B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617C8B-04D3-4435-8F42-7A2F577178CA}"/>
              </a:ext>
            </a:extLst>
          </p:cNvPr>
          <p:cNvSpPr>
            <a:spLocks noGrp="1"/>
          </p:cNvSpPr>
          <p:nvPr>
            <p:ph type="title"/>
          </p:nvPr>
        </p:nvSpPr>
        <p:spPr>
          <a:xfrm>
            <a:off x="1182254" y="5509303"/>
            <a:ext cx="9670473" cy="1325563"/>
          </a:xfrm>
        </p:spPr>
        <p:txBody>
          <a:bodyPr/>
          <a:lstStyle/>
          <a:p>
            <a:r>
              <a:rPr lang="en-US" sz="4800" dirty="0">
                <a:solidFill>
                  <a:schemeClr val="bg1"/>
                </a:solidFill>
              </a:rPr>
              <a:t>ASCA Reframes the Wondering….</a:t>
            </a:r>
          </a:p>
        </p:txBody>
      </p:sp>
    </p:spTree>
    <p:extLst>
      <p:ext uri="{BB962C8B-B14F-4D97-AF65-F5344CB8AC3E}">
        <p14:creationId xmlns:p14="http://schemas.microsoft.com/office/powerpoint/2010/main" val="363699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uild="p"/>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1"/>
          <p:cNvSpPr txBox="1">
            <a:spLocks noGrp="1"/>
          </p:cNvSpPr>
          <p:nvPr>
            <p:ph type="ctrTitle"/>
          </p:nvPr>
        </p:nvSpPr>
        <p:spPr>
          <a:xfrm>
            <a:off x="5699341" y="1687069"/>
            <a:ext cx="5569907" cy="2387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Arial"/>
              <a:buNone/>
            </a:pPr>
            <a:br>
              <a:rPr lang="en-US" sz="5400"/>
            </a:br>
            <a:br>
              <a:rPr lang="en-US" sz="5400"/>
            </a:br>
            <a:r>
              <a:rPr lang="en-US" sz="5400"/>
              <a:t>ASCA National Model </a:t>
            </a:r>
            <a:r>
              <a:rPr lang="en-US" sz="5400" i="1"/>
              <a:t>4</a:t>
            </a:r>
            <a:r>
              <a:rPr lang="en-US" sz="5400" i="1" baseline="30000"/>
              <a:t>th</a:t>
            </a:r>
            <a:r>
              <a:rPr lang="en-US" sz="5400" i="1"/>
              <a:t> Edition</a:t>
            </a:r>
            <a:br>
              <a:rPr lang="en-US" sz="5400"/>
            </a:br>
            <a:br>
              <a:rPr lang="en-US" sz="5400"/>
            </a:br>
            <a:br>
              <a:rPr lang="en-US" sz="3600" i="1"/>
            </a:br>
            <a:endParaRPr sz="3600" i="1"/>
          </a:p>
        </p:txBody>
      </p:sp>
      <p:sp>
        <p:nvSpPr>
          <p:cNvPr id="150" name="Google Shape;150;p31"/>
          <p:cNvSpPr txBox="1">
            <a:spLocks noGrp="1"/>
          </p:cNvSpPr>
          <p:nvPr>
            <p:ph type="subTitle" idx="1"/>
          </p:nvPr>
        </p:nvSpPr>
        <p:spPr>
          <a:xfrm>
            <a:off x="5699341" y="4335040"/>
            <a:ext cx="5569908" cy="1487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D8D8D8"/>
              </a:buClr>
              <a:buSzPts val="4400"/>
              <a:buNone/>
            </a:pPr>
            <a:r>
              <a:rPr lang="en-US" sz="4400" i="1"/>
              <a:t>What does it mean for WA state?</a:t>
            </a:r>
            <a:endParaRPr sz="4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Feedback</a:t>
            </a:r>
            <a:endParaRPr/>
          </a:p>
        </p:txBody>
      </p:sp>
      <p:pic>
        <p:nvPicPr>
          <p:cNvPr id="156" name="Google Shape;156;p32"/>
          <p:cNvPicPr preferRelativeResize="0"/>
          <p:nvPr/>
        </p:nvPicPr>
        <p:blipFill rotWithShape="1">
          <a:blip r:embed="rId3">
            <a:alphaModFix/>
          </a:blip>
          <a:srcRect/>
          <a:stretch/>
        </p:blipFill>
        <p:spPr>
          <a:xfrm>
            <a:off x="588818" y="2878594"/>
            <a:ext cx="6370122" cy="3434451"/>
          </a:xfrm>
          <a:prstGeom prst="rect">
            <a:avLst/>
          </a:prstGeom>
          <a:noFill/>
          <a:ln>
            <a:noFill/>
          </a:ln>
        </p:spPr>
      </p:pic>
      <p:graphicFrame>
        <p:nvGraphicFramePr>
          <p:cNvPr id="157" name="Google Shape;157;p32"/>
          <p:cNvGraphicFramePr/>
          <p:nvPr/>
        </p:nvGraphicFramePr>
        <p:xfrm>
          <a:off x="7208322" y="2304740"/>
          <a:ext cx="3000000" cy="3000000"/>
        </p:xfrm>
        <a:graphic>
          <a:graphicData uri="http://schemas.openxmlformats.org/drawingml/2006/table">
            <a:tbl>
              <a:tblPr firstRow="1" bandRow="1">
                <a:noFill/>
                <a:tableStyleId>{1D96E693-8F23-4A5F-B69D-8396238E20CD}</a:tableStyleId>
              </a:tblPr>
              <a:tblGrid>
                <a:gridCol w="483985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3600"/>
                        <a:t>Public Comment</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3600"/>
                        <a:t>Trainings</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3600"/>
                        <a:t>RAMP</a:t>
                      </a:r>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3"/>
          <p:cNvSpPr txBox="1">
            <a:spLocks noGrp="1"/>
          </p:cNvSpPr>
          <p:nvPr>
            <p:ph type="title"/>
          </p:nvPr>
        </p:nvSpPr>
        <p:spPr>
          <a:xfrm>
            <a:off x="838200" y="179309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Feedback</a:t>
            </a:r>
            <a:endParaRPr/>
          </a:p>
        </p:txBody>
      </p:sp>
      <p:pic>
        <p:nvPicPr>
          <p:cNvPr id="164" name="Google Shape;164;p33"/>
          <p:cNvPicPr preferRelativeResize="0"/>
          <p:nvPr/>
        </p:nvPicPr>
        <p:blipFill rotWithShape="1">
          <a:blip r:embed="rId3">
            <a:alphaModFix/>
          </a:blip>
          <a:srcRect/>
          <a:stretch/>
        </p:blipFill>
        <p:spPr>
          <a:xfrm>
            <a:off x="5659770" y="1532673"/>
            <a:ext cx="3200677" cy="2115495"/>
          </a:xfrm>
          <a:prstGeom prst="rect">
            <a:avLst/>
          </a:prstGeom>
          <a:noFill/>
          <a:ln>
            <a:noFill/>
          </a:ln>
        </p:spPr>
      </p:pic>
      <p:pic>
        <p:nvPicPr>
          <p:cNvPr id="165" name="Google Shape;165;p33"/>
          <p:cNvPicPr preferRelativeResize="0"/>
          <p:nvPr/>
        </p:nvPicPr>
        <p:blipFill rotWithShape="1">
          <a:blip r:embed="rId4">
            <a:alphaModFix/>
          </a:blip>
          <a:srcRect l="23284" t="40370" r="44737" b="53363"/>
          <a:stretch/>
        </p:blipFill>
        <p:spPr>
          <a:xfrm>
            <a:off x="681936" y="3544981"/>
            <a:ext cx="4362202" cy="865626"/>
          </a:xfrm>
          <a:prstGeom prst="rect">
            <a:avLst/>
          </a:prstGeom>
          <a:noFill/>
          <a:ln>
            <a:noFill/>
          </a:ln>
        </p:spPr>
      </p:pic>
      <p:pic>
        <p:nvPicPr>
          <p:cNvPr id="166" name="Google Shape;166;p33"/>
          <p:cNvPicPr preferRelativeResize="0"/>
          <p:nvPr/>
        </p:nvPicPr>
        <p:blipFill rotWithShape="1">
          <a:blip r:embed="rId5">
            <a:alphaModFix/>
          </a:blip>
          <a:srcRect b="38866"/>
          <a:stretch/>
        </p:blipFill>
        <p:spPr>
          <a:xfrm>
            <a:off x="3691968" y="4977704"/>
            <a:ext cx="3935604" cy="1524637"/>
          </a:xfrm>
          <a:prstGeom prst="rect">
            <a:avLst/>
          </a:prstGeom>
          <a:noFill/>
          <a:ln>
            <a:noFill/>
          </a:ln>
        </p:spPr>
      </p:pic>
      <p:pic>
        <p:nvPicPr>
          <p:cNvPr id="167" name="Google Shape;167;p33"/>
          <p:cNvPicPr preferRelativeResize="0"/>
          <p:nvPr/>
        </p:nvPicPr>
        <p:blipFill rotWithShape="1">
          <a:blip r:embed="rId6">
            <a:alphaModFix/>
          </a:blip>
          <a:srcRect/>
          <a:stretch/>
        </p:blipFill>
        <p:spPr>
          <a:xfrm>
            <a:off x="8502732" y="3648167"/>
            <a:ext cx="2880617" cy="28806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4"/>
          <p:cNvPicPr preferRelativeResize="0"/>
          <p:nvPr/>
        </p:nvPicPr>
        <p:blipFill rotWithShape="1">
          <a:blip r:embed="rId3">
            <a:alphaModFix/>
          </a:blip>
          <a:srcRect/>
          <a:stretch/>
        </p:blipFill>
        <p:spPr>
          <a:xfrm rot="-507619">
            <a:off x="1050906" y="1575642"/>
            <a:ext cx="3722973" cy="5294543"/>
          </a:xfrm>
          <a:prstGeom prst="rect">
            <a:avLst/>
          </a:prstGeom>
          <a:noFill/>
          <a:ln>
            <a:noFill/>
          </a:ln>
        </p:spPr>
      </p:pic>
      <p:pic>
        <p:nvPicPr>
          <p:cNvPr id="173" name="Google Shape;173;p34"/>
          <p:cNvPicPr preferRelativeResize="0"/>
          <p:nvPr/>
        </p:nvPicPr>
        <p:blipFill rotWithShape="1">
          <a:blip r:embed="rId4">
            <a:alphaModFix/>
          </a:blip>
          <a:srcRect/>
          <a:stretch/>
        </p:blipFill>
        <p:spPr>
          <a:xfrm rot="299279">
            <a:off x="6233926" y="1330579"/>
            <a:ext cx="4185560" cy="54170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SCA National Model PPT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2315</Words>
  <Application>Microsoft Office PowerPoint</Application>
  <PresentationFormat>Widescreen</PresentationFormat>
  <Paragraphs>285</Paragraphs>
  <Slides>49</Slides>
  <Notes>42</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Calibri</vt:lpstr>
      <vt:lpstr>Helvetica Neue</vt:lpstr>
      <vt:lpstr>Segoe UI Semibold</vt:lpstr>
      <vt:lpstr>Segoe UI</vt:lpstr>
      <vt:lpstr>ASCA National Model PPT template</vt:lpstr>
      <vt:lpstr>1_Custom Design</vt:lpstr>
      <vt:lpstr>PowerPoint Presentation</vt:lpstr>
      <vt:lpstr>PowerPoint Presentation</vt:lpstr>
      <vt:lpstr>Today’s Objectives</vt:lpstr>
      <vt:lpstr>PowerPoint Presentation</vt:lpstr>
      <vt:lpstr>ASCA Reframes the Wondering….</vt:lpstr>
      <vt:lpstr>  ASCA National Model 4th Edition   </vt:lpstr>
      <vt:lpstr>Feedback</vt:lpstr>
      <vt:lpstr>Feedback</vt:lpstr>
      <vt:lpstr>PowerPoint Presentation</vt:lpstr>
      <vt:lpstr>PowerPoint Presentation</vt:lpstr>
      <vt:lpstr>PowerPoint Presentation</vt:lpstr>
      <vt:lpstr>PowerPoint Presentation</vt:lpstr>
      <vt:lpstr>           DEFINE Student Standards    Professional Standards   </vt:lpstr>
      <vt:lpstr>PowerPoint Presentation</vt:lpstr>
      <vt:lpstr>MANAGE  Program Focus</vt:lpstr>
      <vt:lpstr>MANAGE  Program Planning</vt:lpstr>
      <vt:lpstr>MANAGE  Data</vt:lpstr>
      <vt:lpstr>MANAGE  Program Planning</vt:lpstr>
      <vt:lpstr>MANAGE  Outcomes</vt:lpstr>
      <vt:lpstr>PowerPoint Presentation</vt:lpstr>
      <vt:lpstr>MANAGE  Data</vt:lpstr>
      <vt:lpstr>MANAGE  Program Planning </vt:lpstr>
      <vt:lpstr>MANAGE  Action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 Direct Student Services </vt:lpstr>
      <vt:lpstr>DELIVER Direct Student Services </vt:lpstr>
      <vt:lpstr>DELIVER Indirect Student Services </vt:lpstr>
      <vt:lpstr>PowerPoint Presentation</vt:lpstr>
      <vt:lpstr>PowerPoint Presentation</vt:lpstr>
      <vt:lpstr>ASSESS Results Reports</vt:lpstr>
      <vt:lpstr>PowerPoint Presentation</vt:lpstr>
      <vt:lpstr>PowerPoint Presentation</vt:lpstr>
      <vt:lpstr>Integrating ASCA 4th Ed. with WA State</vt:lpstr>
      <vt:lpstr>WA State Resources</vt:lpstr>
      <vt:lpstr>PowerPoint Presentation</vt:lpstr>
      <vt:lpstr>PowerPoint Presentation</vt:lpstr>
      <vt:lpstr>PowerPoint Presentation</vt:lpstr>
      <vt:lpstr>Free Resources</vt:lpstr>
      <vt:lpstr>Resources</vt:lpstr>
      <vt:lpstr>PowerPoint Presentation</vt:lpstr>
      <vt:lpstr>PowerPoint Presentation</vt:lpstr>
      <vt:lpstr>Creative Commons Copyright Statement</vt:lpstr>
      <vt:lpstr>WSCA is #morethanaconference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Reykdal</dc:creator>
  <cp:lastModifiedBy>Kim Reykdal</cp:lastModifiedBy>
  <cp:revision>5</cp:revision>
  <dcterms:modified xsi:type="dcterms:W3CDTF">2020-02-05T20:47:03Z</dcterms:modified>
</cp:coreProperties>
</file>