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72" r:id="rId5"/>
    <p:sldId id="308" r:id="rId6"/>
    <p:sldId id="307" r:id="rId7"/>
    <p:sldId id="306" r:id="rId8"/>
    <p:sldId id="305" r:id="rId9"/>
    <p:sldId id="304" r:id="rId10"/>
    <p:sldId id="303" r:id="rId11"/>
    <p:sldId id="288" r:id="rId12"/>
    <p:sldId id="302" r:id="rId13"/>
    <p:sldId id="301" r:id="rId14"/>
    <p:sldId id="300" r:id="rId15"/>
    <p:sldId id="299" r:id="rId16"/>
    <p:sldId id="298" r:id="rId17"/>
    <p:sldId id="297" r:id="rId18"/>
    <p:sldId id="29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ie Liden" initials="SL" lastIdx="5" clrIdx="0">
    <p:extLst>
      <p:ext uri="{19B8F6BF-5375-455C-9EA6-DF929625EA0E}">
        <p15:presenceInfo xmlns:p15="http://schemas.microsoft.com/office/powerpoint/2012/main" userId="S-1-5-21-1606980848-1425521274-839522115-211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44A5F"/>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95" autoAdjust="0"/>
    <p:restoredTop sz="69593" autoAdjust="0"/>
  </p:normalViewPr>
  <p:slideViewPr>
    <p:cSldViewPr snapToGrid="0">
      <p:cViewPr varScale="1">
        <p:scale>
          <a:sx n="79" d="100"/>
          <a:sy n="79" d="100"/>
        </p:scale>
        <p:origin x="396" y="96"/>
      </p:cViewPr>
      <p:guideLst/>
    </p:cSldViewPr>
  </p:slideViewPr>
  <p:notesTextViewPr>
    <p:cViewPr>
      <p:scale>
        <a:sx n="1" d="1"/>
        <a:sy n="1" d="1"/>
      </p:scale>
      <p:origin x="0" y="0"/>
    </p:cViewPr>
  </p:notesTextViewPr>
  <p:sorterViewPr>
    <p:cViewPr>
      <p:scale>
        <a:sx n="90" d="100"/>
        <a:sy n="90" d="100"/>
      </p:scale>
      <p:origin x="0" y="0"/>
    </p:cViewPr>
  </p:sorterViewPr>
  <p:notesViewPr>
    <p:cSldViewPr snapToGrid="0">
      <p:cViewPr varScale="1">
        <p:scale>
          <a:sx n="100" d="100"/>
          <a:sy n="100" d="100"/>
        </p:scale>
        <p:origin x="269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l" fontAlgn="base">
              <a:defRPr/>
            </a:pPr>
            <a:endParaRPr lang="en-US" dirty="0"/>
          </a:p>
        </c:rich>
      </c:tx>
      <c:layout>
        <c:manualLayout>
          <c:xMode val="edge"/>
          <c:yMode val="edge"/>
          <c:x val="0.01"/>
          <c:y val="0.01"/>
        </c:manualLayout>
      </c:layout>
      <c:overlay val="0"/>
    </c:title>
    <c:autoTitleDeleted val="0"/>
    <c:plotArea>
      <c:layout/>
      <c:barChart>
        <c:barDir val="col"/>
        <c:grouping val="clustered"/>
        <c:varyColors val="0"/>
        <c:ser>
          <c:idx val="0"/>
          <c:order val="0"/>
          <c:tx>
            <c:strRef>
              <c:f>Sheet1!$B$1</c:f>
              <c:strCache>
                <c:ptCount val="1"/>
              </c:strCache>
            </c:strRef>
          </c:tx>
          <c:invertIfNegative val="0"/>
          <c:dPt>
            <c:idx val="0"/>
            <c:invertIfNegative val="0"/>
            <c:bubble3D val="0"/>
            <c:spPr>
              <a:solidFill>
                <a:srgbClr val="7C608F">
                  <a:alpha val="100000"/>
                </a:srgbClr>
              </a:solidFill>
            </c:spPr>
            <c:extLst>
              <c:ext xmlns:c16="http://schemas.microsoft.com/office/drawing/2014/chart" uri="{C3380CC4-5D6E-409C-BE32-E72D297353CC}">
                <c16:uniqueId val="{00000001-ED3B-4477-8F0B-BA754E4AC9BB}"/>
              </c:ext>
            </c:extLst>
          </c:dPt>
          <c:dPt>
            <c:idx val="1"/>
            <c:invertIfNegative val="0"/>
            <c:bubble3D val="0"/>
            <c:spPr>
              <a:solidFill>
                <a:srgbClr val="40A2C1">
                  <a:alpha val="100000"/>
                </a:srgbClr>
              </a:solidFill>
            </c:spPr>
            <c:extLst>
              <c:ext xmlns:c16="http://schemas.microsoft.com/office/drawing/2014/chart" uri="{C3380CC4-5D6E-409C-BE32-E72D297353CC}">
                <c16:uniqueId val="{00000003-ED3B-4477-8F0B-BA754E4AC9BB}"/>
              </c:ext>
            </c:extLst>
          </c:dPt>
          <c:dPt>
            <c:idx val="2"/>
            <c:invertIfNegative val="0"/>
            <c:bubble3D val="0"/>
            <c:spPr>
              <a:solidFill>
                <a:srgbClr val="94C826">
                  <a:alpha val="100000"/>
                </a:srgbClr>
              </a:solidFill>
            </c:spPr>
            <c:extLst>
              <c:ext xmlns:c16="http://schemas.microsoft.com/office/drawing/2014/chart" uri="{C3380CC4-5D6E-409C-BE32-E72D297353CC}">
                <c16:uniqueId val="{00000005-ED3B-4477-8F0B-BA754E4AC9BB}"/>
              </c:ext>
            </c:extLst>
          </c:dPt>
          <c:dPt>
            <c:idx val="3"/>
            <c:invertIfNegative val="0"/>
            <c:bubble3D val="0"/>
            <c:spPr>
              <a:solidFill>
                <a:srgbClr val="F5A417">
                  <a:alpha val="100000"/>
                </a:srgbClr>
              </a:solidFill>
            </c:spPr>
            <c:extLst>
              <c:ext xmlns:c16="http://schemas.microsoft.com/office/drawing/2014/chart" uri="{C3380CC4-5D6E-409C-BE32-E72D297353CC}">
                <c16:uniqueId val="{00000007-ED3B-4477-8F0B-BA754E4AC9BB}"/>
              </c:ext>
            </c:extLst>
          </c:dPt>
          <c:dPt>
            <c:idx val="4"/>
            <c:invertIfNegative val="0"/>
            <c:bubble3D val="0"/>
            <c:spPr>
              <a:solidFill>
                <a:srgbClr val="F06485">
                  <a:alpha val="100000"/>
                </a:srgbClr>
              </a:solidFill>
            </c:spPr>
            <c:extLst>
              <c:ext xmlns:c16="http://schemas.microsoft.com/office/drawing/2014/chart" uri="{C3380CC4-5D6E-409C-BE32-E72D297353CC}">
                <c16:uniqueId val="{00000009-ED3B-4477-8F0B-BA754E4AC9BB}"/>
              </c:ext>
            </c:extLst>
          </c:dPt>
          <c:dPt>
            <c:idx val="5"/>
            <c:invertIfNegative val="0"/>
            <c:bubble3D val="0"/>
            <c:spPr>
              <a:solidFill>
                <a:srgbClr val="3C6DCD">
                  <a:alpha val="100000"/>
                </a:srgbClr>
              </a:solidFill>
            </c:spPr>
            <c:extLst>
              <c:ext xmlns:c16="http://schemas.microsoft.com/office/drawing/2014/chart" uri="{C3380CC4-5D6E-409C-BE32-E72D297353CC}">
                <c16:uniqueId val="{0000000B-ED3B-4477-8F0B-BA754E4AC9BB}"/>
              </c:ext>
            </c:extLst>
          </c:dPt>
          <c:dPt>
            <c:idx val="6"/>
            <c:invertIfNegative val="0"/>
            <c:bubble3D val="0"/>
            <c:spPr>
              <a:solidFill>
                <a:srgbClr val="FCD448">
                  <a:alpha val="100000"/>
                </a:srgbClr>
              </a:solidFill>
            </c:spPr>
            <c:extLst>
              <c:ext xmlns:c16="http://schemas.microsoft.com/office/drawing/2014/chart" uri="{C3380CC4-5D6E-409C-BE32-E72D297353CC}">
                <c16:uniqueId val="{0000000D-ED3B-4477-8F0B-BA754E4AC9BB}"/>
              </c:ext>
            </c:extLst>
          </c:dPt>
          <c:dPt>
            <c:idx val="7"/>
            <c:invertIfNegative val="0"/>
            <c:bubble3D val="0"/>
            <c:spPr>
              <a:solidFill>
                <a:srgbClr val="DB5951">
                  <a:alpha val="100000"/>
                </a:srgbClr>
              </a:solidFill>
            </c:spPr>
            <c:extLst>
              <c:ext xmlns:c16="http://schemas.microsoft.com/office/drawing/2014/chart" uri="{C3380CC4-5D6E-409C-BE32-E72D297353CC}">
                <c16:uniqueId val="{0000000F-ED3B-4477-8F0B-BA754E4AC9BB}"/>
              </c:ext>
            </c:extLst>
          </c:dPt>
          <c:dPt>
            <c:idx val="8"/>
            <c:invertIfNegative val="0"/>
            <c:bubble3D val="0"/>
            <c:spPr>
              <a:solidFill>
                <a:srgbClr val="625F9D">
                  <a:alpha val="100000"/>
                </a:srgbClr>
              </a:solidFill>
            </c:spPr>
            <c:extLst>
              <c:ext xmlns:c16="http://schemas.microsoft.com/office/drawing/2014/chart" uri="{C3380CC4-5D6E-409C-BE32-E72D297353CC}">
                <c16:uniqueId val="{00000011-ED3B-4477-8F0B-BA754E4AC9BB}"/>
              </c:ext>
            </c:extLst>
          </c:dPt>
          <c:dLbls>
            <c:dLbl>
              <c:idx val="0"/>
              <c:layout>
                <c:manualLayout>
                  <c:x val="0"/>
                  <c:y val="9.9162729658792345E-3"/>
                </c:manualLayout>
              </c:layout>
              <c:dLblPos val="outEnd"/>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D3B-4477-8F0B-BA754E4AC9BB}"/>
                </c:ext>
              </c:extLst>
            </c:dLbl>
            <c:dLbl>
              <c:idx val="2"/>
              <c:layout>
                <c:manualLayout>
                  <c:x val="0"/>
                  <c:y val="8.4648293963254587E-3"/>
                </c:manualLayout>
              </c:layout>
              <c:dLblPos val="outEnd"/>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ED3B-4477-8F0B-BA754E4AC9BB}"/>
                </c:ext>
              </c:extLst>
            </c:dLbl>
            <c:dLbl>
              <c:idx val="8"/>
              <c:layout>
                <c:manualLayout>
                  <c:x val="-1.0864072028177061E-16"/>
                  <c:y val="6.303412073490753E-3"/>
                </c:manualLayout>
              </c:layout>
              <c:dLblPos val="outEnd"/>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1-ED3B-4477-8F0B-BA754E4AC9BB}"/>
                </c:ext>
              </c:extLst>
            </c:dLbl>
            <c:numFmt formatCode="#%" sourceLinked="0"/>
            <c:spPr>
              <a:noFill/>
              <a:ln>
                <a:noFill/>
              </a:ln>
              <a:effectLst/>
            </c:spPr>
            <c:txPr>
              <a:bodyPr/>
              <a:lstStyle/>
              <a:p>
                <a:pPr>
                  <a:defRPr sz="1800" b="0" i="0" u="none" strike="noStrike">
                    <a:solidFill>
                      <a:srgbClr val="444444">
                        <a:alpha val="100000"/>
                      </a:srgbClr>
                    </a:solidFill>
                    <a:latin typeface="Calibri"/>
                  </a:defRPr>
                </a:pPr>
                <a:endParaRPr lang="en-US"/>
              </a:p>
            </c:txPr>
            <c:dLblPos val="ct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Sheet1!$A$2:$A$10</c:f>
              <c:strCache>
                <c:ptCount val="9"/>
                <c:pt idx="0">
                  <c:v>Sp. Ed. Admin</c:v>
                </c:pt>
                <c:pt idx="1">
                  <c:v>Other Admin</c:v>
                </c:pt>
                <c:pt idx="2">
                  <c:v>Sp. Ed. Teacher </c:v>
                </c:pt>
                <c:pt idx="3">
                  <c:v>Other Teacher </c:v>
                </c:pt>
                <c:pt idx="4">
                  <c:v>ESA</c:v>
                </c:pt>
                <c:pt idx="5">
                  <c:v>Parent </c:v>
                </c:pt>
                <c:pt idx="6">
                  <c:v>ESD</c:v>
                </c:pt>
                <c:pt idx="7">
                  <c:v>OSPI</c:v>
                </c:pt>
                <c:pt idx="8">
                  <c:v>Other</c:v>
                </c:pt>
              </c:strCache>
            </c:strRef>
          </c:cat>
          <c:val>
            <c:numRef>
              <c:f>Sheet1!$B$2:$B$10</c:f>
              <c:numCache>
                <c:formatCode>0.0%</c:formatCode>
                <c:ptCount val="9"/>
                <c:pt idx="0">
                  <c:v>0.76</c:v>
                </c:pt>
                <c:pt idx="1">
                  <c:v>1.2999999999999999E-2</c:v>
                </c:pt>
                <c:pt idx="2">
                  <c:v>0.13300000000000001</c:v>
                </c:pt>
                <c:pt idx="3">
                  <c:v>1.2999999999999999E-2</c:v>
                </c:pt>
                <c:pt idx="4">
                  <c:v>2.7E-2</c:v>
                </c:pt>
                <c:pt idx="5">
                  <c:v>2.7E-2</c:v>
                </c:pt>
                <c:pt idx="6">
                  <c:v>1.2999999999999999E-2</c:v>
                </c:pt>
                <c:pt idx="7">
                  <c:v>1.2999999999999999E-2</c:v>
                </c:pt>
                <c:pt idx="8">
                  <c:v>0.08</c:v>
                </c:pt>
              </c:numCache>
            </c:numRef>
          </c:val>
          <c:extLst>
            <c:ext xmlns:c16="http://schemas.microsoft.com/office/drawing/2014/chart" uri="{C3380CC4-5D6E-409C-BE32-E72D297353CC}">
              <c16:uniqueId val="{00000012-ED3B-4477-8F0B-BA754E4AC9BB}"/>
            </c:ext>
          </c:extLst>
        </c:ser>
        <c:dLbls>
          <c:showLegendKey val="0"/>
          <c:showVal val="0"/>
          <c:showCatName val="0"/>
          <c:showSerName val="0"/>
          <c:showPercent val="0"/>
          <c:showBubbleSize val="0"/>
        </c:dLbls>
        <c:gapWidth val="150"/>
        <c:axId val="52743552"/>
        <c:axId val="52749440"/>
      </c:barChart>
      <c:catAx>
        <c:axId val="52743552"/>
        <c:scaling>
          <c:orientation val="minMax"/>
        </c:scaling>
        <c:delete val="0"/>
        <c:axPos val="b"/>
        <c:numFmt formatCode="General" sourceLinked="1"/>
        <c:majorTickMark val="none"/>
        <c:minorTickMark val="none"/>
        <c:tickLblPos val="nextTo"/>
        <c:spPr>
          <a:ln w="12700">
            <a:pattFill>
              <a:fgClr>
                <a:srgbClr val="000000">
                  <a:alpha val="100000"/>
                </a:srgbClr>
              </a:fgClr>
              <a:bgClr>
                <a:srgbClr val="000000">
                  <a:alpha val="100000"/>
                </a:srgbClr>
              </a:bgClr>
            </a:pattFill>
          </a:ln>
        </c:spPr>
        <c:txPr>
          <a:bodyPr/>
          <a:lstStyle/>
          <a:p>
            <a:pPr>
              <a:defRPr sz="1800"/>
            </a:pPr>
            <a:endParaRPr lang="en-US"/>
          </a:p>
        </c:txPr>
        <c:crossAx val="52749440"/>
        <c:crosses val="autoZero"/>
        <c:auto val="0"/>
        <c:lblAlgn val="ctr"/>
        <c:lblOffset val="100"/>
        <c:noMultiLvlLbl val="0"/>
      </c:catAx>
      <c:valAx>
        <c:axId val="52749440"/>
        <c:scaling>
          <c:orientation val="minMax"/>
          <c:max val="1"/>
          <c:min val="0"/>
        </c:scaling>
        <c:delete val="0"/>
        <c:axPos val="l"/>
        <c:title>
          <c:tx>
            <c:rich>
              <a:bodyPr/>
              <a:lstStyle/>
              <a:p>
                <a:pPr>
                  <a:defRPr sz="1800" b="0" i="0" u="none" strike="noStrike">
                    <a:solidFill>
                      <a:srgbClr val="000000">
                        <a:alpha val="100000"/>
                      </a:srgbClr>
                    </a:solidFill>
                    <a:latin typeface="Calibri"/>
                  </a:defRPr>
                </a:pPr>
                <a:r>
                  <a:rPr lang="en-US" sz="1800" dirty="0"/>
                  <a:t>Percent</a:t>
                </a:r>
              </a:p>
            </c:rich>
          </c:tx>
          <c:overlay val="0"/>
        </c:title>
        <c:numFmt formatCode="0%" sourceLinked="0"/>
        <c:majorTickMark val="none"/>
        <c:minorTickMark val="cross"/>
        <c:tickLblPos val="nextTo"/>
        <c:spPr>
          <a:ln w="12700">
            <a:pattFill>
              <a:fgClr>
                <a:srgbClr val="000000">
                  <a:alpha val="100000"/>
                </a:srgbClr>
              </a:fgClr>
              <a:bgClr>
                <a:srgbClr val="000000">
                  <a:alpha val="100000"/>
                </a:srgbClr>
              </a:bgClr>
            </a:pattFill>
          </a:ln>
        </c:spPr>
        <c:txPr>
          <a:bodyPr/>
          <a:lstStyle/>
          <a:p>
            <a:pPr>
              <a:defRPr sz="1600"/>
            </a:pPr>
            <a:endParaRPr lang="en-US"/>
          </a:p>
        </c:txPr>
        <c:crossAx val="52743552"/>
        <c:crosses val="autoZero"/>
        <c:crossBetween val="between"/>
        <c:majorUnit val="0.2"/>
        <c:minorUnit val="0.1"/>
      </c:valAx>
    </c:plotArea>
    <c:plotVisOnly val="1"/>
    <c:dispBlanksAs val="gap"/>
    <c:showDLblsOverMax val="0"/>
  </c:chart>
  <c:spPr>
    <a:no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l" fontAlgn="base">
              <a:defRPr/>
            </a:pPr>
            <a:endParaRPr lang="en-US" dirty="0"/>
          </a:p>
        </c:rich>
      </c:tx>
      <c:layout>
        <c:manualLayout>
          <c:xMode val="edge"/>
          <c:yMode val="edge"/>
          <c:x val="0.01"/>
          <c:y val="0.01"/>
        </c:manualLayout>
      </c:layout>
      <c:overlay val="0"/>
    </c:title>
    <c:autoTitleDeleted val="0"/>
    <c:plotArea>
      <c:layout>
        <c:manualLayout>
          <c:layoutTarget val="inner"/>
          <c:xMode val="edge"/>
          <c:yMode val="edge"/>
          <c:x val="7.0208253380092192E-2"/>
          <c:y val="0.12412259308294428"/>
          <c:w val="0.91746681664791896"/>
          <c:h val="0.7910196734257775"/>
        </c:manualLayout>
      </c:layout>
      <c:barChart>
        <c:barDir val="col"/>
        <c:grouping val="clustered"/>
        <c:varyColors val="0"/>
        <c:ser>
          <c:idx val="0"/>
          <c:order val="0"/>
          <c:tx>
            <c:strRef>
              <c:f>Sheet1!$B$1</c:f>
              <c:strCache>
                <c:ptCount val="1"/>
              </c:strCache>
            </c:strRef>
          </c:tx>
          <c:invertIfNegative val="0"/>
          <c:dPt>
            <c:idx val="0"/>
            <c:invertIfNegative val="0"/>
            <c:bubble3D val="0"/>
            <c:spPr>
              <a:solidFill>
                <a:srgbClr val="7C608F">
                  <a:alpha val="100000"/>
                </a:srgbClr>
              </a:solidFill>
            </c:spPr>
            <c:extLst>
              <c:ext xmlns:c16="http://schemas.microsoft.com/office/drawing/2014/chart" uri="{C3380CC4-5D6E-409C-BE32-E72D297353CC}">
                <c16:uniqueId val="{00000001-7939-486B-A9F9-5571800443B6}"/>
              </c:ext>
            </c:extLst>
          </c:dPt>
          <c:dPt>
            <c:idx val="1"/>
            <c:invertIfNegative val="0"/>
            <c:bubble3D val="0"/>
            <c:spPr>
              <a:solidFill>
                <a:srgbClr val="40A2C1">
                  <a:alpha val="100000"/>
                </a:srgbClr>
              </a:solidFill>
            </c:spPr>
            <c:extLst>
              <c:ext xmlns:c16="http://schemas.microsoft.com/office/drawing/2014/chart" uri="{C3380CC4-5D6E-409C-BE32-E72D297353CC}">
                <c16:uniqueId val="{00000003-7939-486B-A9F9-5571800443B6}"/>
              </c:ext>
            </c:extLst>
          </c:dPt>
          <c:dPt>
            <c:idx val="2"/>
            <c:invertIfNegative val="0"/>
            <c:bubble3D val="0"/>
            <c:spPr>
              <a:solidFill>
                <a:srgbClr val="94C826">
                  <a:alpha val="100000"/>
                </a:srgbClr>
              </a:solidFill>
            </c:spPr>
            <c:extLst>
              <c:ext xmlns:c16="http://schemas.microsoft.com/office/drawing/2014/chart" uri="{C3380CC4-5D6E-409C-BE32-E72D297353CC}">
                <c16:uniqueId val="{00000005-7939-486B-A9F9-5571800443B6}"/>
              </c:ext>
            </c:extLst>
          </c:dPt>
          <c:dPt>
            <c:idx val="3"/>
            <c:invertIfNegative val="0"/>
            <c:bubble3D val="0"/>
            <c:spPr>
              <a:solidFill>
                <a:srgbClr val="F5A417">
                  <a:alpha val="100000"/>
                </a:srgbClr>
              </a:solidFill>
            </c:spPr>
            <c:extLst>
              <c:ext xmlns:c16="http://schemas.microsoft.com/office/drawing/2014/chart" uri="{C3380CC4-5D6E-409C-BE32-E72D297353CC}">
                <c16:uniqueId val="{00000007-7939-486B-A9F9-5571800443B6}"/>
              </c:ext>
            </c:extLst>
          </c:dPt>
          <c:dPt>
            <c:idx val="4"/>
            <c:invertIfNegative val="0"/>
            <c:bubble3D val="0"/>
            <c:spPr>
              <a:solidFill>
                <a:srgbClr val="F06485">
                  <a:alpha val="100000"/>
                </a:srgbClr>
              </a:solidFill>
            </c:spPr>
            <c:extLst>
              <c:ext xmlns:c16="http://schemas.microsoft.com/office/drawing/2014/chart" uri="{C3380CC4-5D6E-409C-BE32-E72D297353CC}">
                <c16:uniqueId val="{00000009-7939-486B-A9F9-5571800443B6}"/>
              </c:ext>
            </c:extLst>
          </c:dPt>
          <c:dPt>
            <c:idx val="5"/>
            <c:invertIfNegative val="0"/>
            <c:bubble3D val="0"/>
            <c:spPr>
              <a:solidFill>
                <a:srgbClr val="3C6DCD">
                  <a:alpha val="100000"/>
                </a:srgbClr>
              </a:solidFill>
            </c:spPr>
            <c:extLst>
              <c:ext xmlns:c16="http://schemas.microsoft.com/office/drawing/2014/chart" uri="{C3380CC4-5D6E-409C-BE32-E72D297353CC}">
                <c16:uniqueId val="{0000000B-7939-486B-A9F9-5571800443B6}"/>
              </c:ext>
            </c:extLst>
          </c:dPt>
          <c:dPt>
            <c:idx val="6"/>
            <c:invertIfNegative val="0"/>
            <c:bubble3D val="0"/>
            <c:spPr>
              <a:solidFill>
                <a:srgbClr val="FCD448">
                  <a:alpha val="100000"/>
                </a:srgbClr>
              </a:solidFill>
            </c:spPr>
            <c:extLst>
              <c:ext xmlns:c16="http://schemas.microsoft.com/office/drawing/2014/chart" uri="{C3380CC4-5D6E-409C-BE32-E72D297353CC}">
                <c16:uniqueId val="{0000000D-7939-486B-A9F9-5571800443B6}"/>
              </c:ext>
            </c:extLst>
          </c:dPt>
          <c:dPt>
            <c:idx val="7"/>
            <c:invertIfNegative val="0"/>
            <c:bubble3D val="0"/>
            <c:spPr>
              <a:solidFill>
                <a:srgbClr val="DB5951">
                  <a:alpha val="100000"/>
                </a:srgbClr>
              </a:solidFill>
            </c:spPr>
            <c:extLst>
              <c:ext xmlns:c16="http://schemas.microsoft.com/office/drawing/2014/chart" uri="{C3380CC4-5D6E-409C-BE32-E72D297353CC}">
                <c16:uniqueId val="{0000000F-7939-486B-A9F9-5571800443B6}"/>
              </c:ext>
            </c:extLst>
          </c:dPt>
          <c:dPt>
            <c:idx val="8"/>
            <c:invertIfNegative val="0"/>
            <c:bubble3D val="0"/>
            <c:spPr>
              <a:solidFill>
                <a:srgbClr val="625F9D">
                  <a:alpha val="100000"/>
                </a:srgbClr>
              </a:solidFill>
            </c:spPr>
            <c:extLst>
              <c:ext xmlns:c16="http://schemas.microsoft.com/office/drawing/2014/chart" uri="{C3380CC4-5D6E-409C-BE32-E72D297353CC}">
                <c16:uniqueId val="{00000011-7939-486B-A9F9-5571800443B6}"/>
              </c:ext>
            </c:extLst>
          </c:dPt>
          <c:dLbls>
            <c:dLbl>
              <c:idx val="0"/>
              <c:layout>
                <c:manualLayout>
                  <c:x val="0"/>
                  <c:y val="9.9162729658792345E-3"/>
                </c:manualLayout>
              </c:layout>
              <c:dLblPos val="outEnd"/>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939-486B-A9F9-5571800443B6}"/>
                </c:ext>
              </c:extLst>
            </c:dLbl>
            <c:dLbl>
              <c:idx val="1"/>
              <c:layout>
                <c:manualLayout>
                  <c:x val="-1.4814814814814814E-3"/>
                  <c:y val="4.2209973753280844E-3"/>
                </c:manualLayout>
              </c:layout>
              <c:dLblPos val="outEnd"/>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939-486B-A9F9-5571800443B6}"/>
                </c:ext>
              </c:extLst>
            </c:dLbl>
            <c:dLbl>
              <c:idx val="2"/>
              <c:layout>
                <c:manualLayout>
                  <c:x val="0"/>
                  <c:y val="8.4648293963254587E-3"/>
                </c:manualLayout>
              </c:layout>
              <c:dLblPos val="outEnd"/>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7939-486B-A9F9-5571800443B6}"/>
                </c:ext>
              </c:extLst>
            </c:dLbl>
            <c:dLbl>
              <c:idx val="3"/>
              <c:layout>
                <c:manualLayout>
                  <c:x val="0"/>
                  <c:y val="-2.0275590551181101E-3"/>
                </c:manualLayout>
              </c:layout>
              <c:dLblPos val="outEnd"/>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7939-486B-A9F9-5571800443B6}"/>
                </c:ext>
              </c:extLst>
            </c:dLbl>
            <c:dLbl>
              <c:idx val="4"/>
              <c:layout>
                <c:manualLayout>
                  <c:x val="-5.4320360140885304E-17"/>
                  <c:y val="1.1140944881889764E-2"/>
                </c:manualLayout>
              </c:layout>
              <c:dLblPos val="outEnd"/>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7939-486B-A9F9-5571800443B6}"/>
                </c:ext>
              </c:extLst>
            </c:dLbl>
            <c:dLbl>
              <c:idx val="5"/>
              <c:layout>
                <c:manualLayout>
                  <c:x val="0"/>
                  <c:y val="2.6367454068241471E-3"/>
                </c:manualLayout>
              </c:layout>
              <c:dLblPos val="outEnd"/>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7939-486B-A9F9-5571800443B6}"/>
                </c:ext>
              </c:extLst>
            </c:dLbl>
            <c:dLbl>
              <c:idx val="6"/>
              <c:layout>
                <c:manualLayout>
                  <c:x val="-1.4814814814814814E-3"/>
                  <c:y val="7.3895013123358357E-3"/>
                </c:manualLayout>
              </c:layout>
              <c:dLblPos val="outEnd"/>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D-7939-486B-A9F9-5571800443B6}"/>
                </c:ext>
              </c:extLst>
            </c:dLbl>
            <c:dLbl>
              <c:idx val="7"/>
              <c:layout>
                <c:manualLayout>
                  <c:x val="-1.0864072028177061E-16"/>
                  <c:y val="8.3908136482939641E-3"/>
                </c:manualLayout>
              </c:layout>
              <c:dLblPos val="outEnd"/>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F-7939-486B-A9F9-5571800443B6}"/>
                </c:ext>
              </c:extLst>
            </c:dLbl>
            <c:dLbl>
              <c:idx val="8"/>
              <c:layout>
                <c:manualLayout>
                  <c:x val="-1.0864072028177061E-16"/>
                  <c:y val="6.303412073490753E-3"/>
                </c:manualLayout>
              </c:layout>
              <c:dLblPos val="outEnd"/>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1-7939-486B-A9F9-5571800443B6}"/>
                </c:ext>
              </c:extLst>
            </c:dLbl>
            <c:dLbl>
              <c:idx val="9"/>
              <c:layout>
                <c:manualLayout>
                  <c:x val="0"/>
                  <c:y val="5.0574803149606301E-3"/>
                </c:manualLayout>
              </c:layout>
              <c:dLblPos val="outEnd"/>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2-7939-486B-A9F9-5571800443B6}"/>
                </c:ext>
              </c:extLst>
            </c:dLbl>
            <c:numFmt formatCode="#%" sourceLinked="0"/>
            <c:spPr>
              <a:noFill/>
              <a:ln>
                <a:noFill/>
              </a:ln>
              <a:effectLst/>
            </c:spPr>
            <c:txPr>
              <a:bodyPr/>
              <a:lstStyle/>
              <a:p>
                <a:pPr>
                  <a:defRPr sz="1800" b="0" i="0" u="none" strike="noStrike">
                    <a:solidFill>
                      <a:srgbClr val="444444">
                        <a:alpha val="100000"/>
                      </a:srgbClr>
                    </a:solidFill>
                    <a:latin typeface="Calibri"/>
                  </a:defRPr>
                </a:pPr>
                <a:endParaRPr lang="en-US"/>
              </a:p>
            </c:txPr>
            <c:dLblPos val="ct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Sheet1!$A$2:$A$11</c:f>
              <c:strCache>
                <c:ptCount val="10"/>
                <c:pt idx="0">
                  <c:v>ESD 101</c:v>
                </c:pt>
                <c:pt idx="1">
                  <c:v>ESD 105</c:v>
                </c:pt>
                <c:pt idx="2">
                  <c:v>ESD 112</c:v>
                </c:pt>
                <c:pt idx="3">
                  <c:v>ESD 113</c:v>
                </c:pt>
                <c:pt idx="4">
                  <c:v>ESD 114</c:v>
                </c:pt>
                <c:pt idx="5">
                  <c:v>ESD 121</c:v>
                </c:pt>
                <c:pt idx="6">
                  <c:v>ESD 123</c:v>
                </c:pt>
                <c:pt idx="7">
                  <c:v>ESD 171</c:v>
                </c:pt>
                <c:pt idx="8">
                  <c:v>ESD 189</c:v>
                </c:pt>
                <c:pt idx="9">
                  <c:v>Other</c:v>
                </c:pt>
              </c:strCache>
            </c:strRef>
          </c:cat>
          <c:val>
            <c:numRef>
              <c:f>Sheet1!$B$2:$B$11</c:f>
              <c:numCache>
                <c:formatCode>0.0%</c:formatCode>
                <c:ptCount val="10"/>
                <c:pt idx="0">
                  <c:v>0.16</c:v>
                </c:pt>
                <c:pt idx="1">
                  <c:v>0.17333333333333334</c:v>
                </c:pt>
                <c:pt idx="2">
                  <c:v>2.6666666666666668E-2</c:v>
                </c:pt>
                <c:pt idx="3">
                  <c:v>0.10666666666666667</c:v>
                </c:pt>
                <c:pt idx="4">
                  <c:v>2.6666666666666668E-2</c:v>
                </c:pt>
                <c:pt idx="5">
                  <c:v>0.21333333333333335</c:v>
                </c:pt>
                <c:pt idx="6">
                  <c:v>9.3333333333333338E-2</c:v>
                </c:pt>
                <c:pt idx="7">
                  <c:v>0.04</c:v>
                </c:pt>
                <c:pt idx="8">
                  <c:v>0.12</c:v>
                </c:pt>
                <c:pt idx="9">
                  <c:v>0.04</c:v>
                </c:pt>
              </c:numCache>
            </c:numRef>
          </c:val>
          <c:extLst>
            <c:ext xmlns:c16="http://schemas.microsoft.com/office/drawing/2014/chart" uri="{C3380CC4-5D6E-409C-BE32-E72D297353CC}">
              <c16:uniqueId val="{00000013-7939-486B-A9F9-5571800443B6}"/>
            </c:ext>
          </c:extLst>
        </c:ser>
        <c:dLbls>
          <c:showLegendKey val="0"/>
          <c:showVal val="0"/>
          <c:showCatName val="0"/>
          <c:showSerName val="0"/>
          <c:showPercent val="0"/>
          <c:showBubbleSize val="0"/>
        </c:dLbls>
        <c:gapWidth val="150"/>
        <c:axId val="52743552"/>
        <c:axId val="52749440"/>
      </c:barChart>
      <c:catAx>
        <c:axId val="52743552"/>
        <c:scaling>
          <c:orientation val="minMax"/>
        </c:scaling>
        <c:delete val="0"/>
        <c:axPos val="b"/>
        <c:numFmt formatCode="General" sourceLinked="1"/>
        <c:majorTickMark val="none"/>
        <c:minorTickMark val="none"/>
        <c:tickLblPos val="nextTo"/>
        <c:spPr>
          <a:ln w="12700">
            <a:pattFill>
              <a:fgClr>
                <a:srgbClr val="000000">
                  <a:alpha val="100000"/>
                </a:srgbClr>
              </a:fgClr>
              <a:bgClr>
                <a:srgbClr val="000000">
                  <a:alpha val="100000"/>
                </a:srgbClr>
              </a:bgClr>
            </a:pattFill>
          </a:ln>
        </c:spPr>
        <c:txPr>
          <a:bodyPr/>
          <a:lstStyle/>
          <a:p>
            <a:pPr>
              <a:defRPr sz="1800"/>
            </a:pPr>
            <a:endParaRPr lang="en-US"/>
          </a:p>
        </c:txPr>
        <c:crossAx val="52749440"/>
        <c:crosses val="autoZero"/>
        <c:auto val="0"/>
        <c:lblAlgn val="ctr"/>
        <c:lblOffset val="100"/>
        <c:noMultiLvlLbl val="0"/>
      </c:catAx>
      <c:valAx>
        <c:axId val="52749440"/>
        <c:scaling>
          <c:orientation val="minMax"/>
          <c:max val="0.30000000000000004"/>
          <c:min val="0"/>
        </c:scaling>
        <c:delete val="0"/>
        <c:axPos val="l"/>
        <c:numFmt formatCode="0%" sourceLinked="0"/>
        <c:majorTickMark val="none"/>
        <c:minorTickMark val="cross"/>
        <c:tickLblPos val="nextTo"/>
        <c:spPr>
          <a:ln w="12700">
            <a:pattFill>
              <a:fgClr>
                <a:srgbClr val="000000">
                  <a:alpha val="100000"/>
                </a:srgbClr>
              </a:fgClr>
              <a:bgClr>
                <a:srgbClr val="000000">
                  <a:alpha val="100000"/>
                </a:srgbClr>
              </a:bgClr>
            </a:pattFill>
          </a:ln>
        </c:spPr>
        <c:txPr>
          <a:bodyPr/>
          <a:lstStyle/>
          <a:p>
            <a:pPr>
              <a:defRPr sz="1400"/>
            </a:pPr>
            <a:endParaRPr lang="en-US"/>
          </a:p>
        </c:txPr>
        <c:crossAx val="52743552"/>
        <c:crosses val="autoZero"/>
        <c:crossBetween val="between"/>
        <c:majorUnit val="0.1"/>
        <c:minorUnit val="0.1"/>
      </c:valAx>
    </c:plotArea>
    <c:plotVisOnly val="1"/>
    <c:dispBlanksAs val="gap"/>
    <c:showDLblsOverMax val="0"/>
  </c:chart>
  <c:spPr>
    <a:no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l" fontAlgn="base">
              <a:defRPr/>
            </a:pPr>
            <a:endParaRPr lang="en-US" dirty="0"/>
          </a:p>
        </c:rich>
      </c:tx>
      <c:layout>
        <c:manualLayout>
          <c:xMode val="edge"/>
          <c:yMode val="edge"/>
          <c:x val="0.01"/>
          <c:y val="0.01"/>
        </c:manualLayout>
      </c:layout>
      <c:overlay val="0"/>
    </c:title>
    <c:autoTitleDeleted val="0"/>
    <c:plotArea>
      <c:layout/>
      <c:pieChart>
        <c:varyColors val="1"/>
        <c:ser>
          <c:idx val="0"/>
          <c:order val="0"/>
          <c:tx>
            <c:strRef>
              <c:f>Sheet1!$B$1</c:f>
              <c:strCache>
                <c:ptCount val="1"/>
              </c:strCache>
            </c:strRef>
          </c:tx>
          <c:dPt>
            <c:idx val="0"/>
            <c:bubble3D val="0"/>
            <c:spPr>
              <a:solidFill>
                <a:srgbClr val="7C608F">
                  <a:alpha val="100000"/>
                </a:srgbClr>
              </a:solidFill>
            </c:spPr>
            <c:extLst>
              <c:ext xmlns:c16="http://schemas.microsoft.com/office/drawing/2014/chart" uri="{C3380CC4-5D6E-409C-BE32-E72D297353CC}">
                <c16:uniqueId val="{00000001-E081-4C33-A398-7FCCF6500D87}"/>
              </c:ext>
            </c:extLst>
          </c:dPt>
          <c:dPt>
            <c:idx val="1"/>
            <c:bubble3D val="0"/>
            <c:spPr>
              <a:solidFill>
                <a:srgbClr val="40A2C1">
                  <a:alpha val="100000"/>
                </a:srgbClr>
              </a:solidFill>
            </c:spPr>
            <c:extLst>
              <c:ext xmlns:c16="http://schemas.microsoft.com/office/drawing/2014/chart" uri="{C3380CC4-5D6E-409C-BE32-E72D297353CC}">
                <c16:uniqueId val="{00000003-E081-4C33-A398-7FCCF6500D87}"/>
              </c:ext>
            </c:extLst>
          </c:dPt>
          <c:dPt>
            <c:idx val="2"/>
            <c:bubble3D val="0"/>
            <c:spPr>
              <a:solidFill>
                <a:srgbClr val="94C826">
                  <a:alpha val="100000"/>
                </a:srgbClr>
              </a:solidFill>
            </c:spPr>
            <c:extLst>
              <c:ext xmlns:c16="http://schemas.microsoft.com/office/drawing/2014/chart" uri="{C3380CC4-5D6E-409C-BE32-E72D297353CC}">
                <c16:uniqueId val="{00000005-E081-4C33-A398-7FCCF6500D87}"/>
              </c:ext>
            </c:extLst>
          </c:dPt>
          <c:dLbls>
            <c:dLbl>
              <c:idx val="0"/>
              <c:tx>
                <c:rich>
                  <a:bodyPr/>
                  <a:lstStyle/>
                  <a:p>
                    <a:fld id="{1D0A6520-2517-4960-86F6-CD3290DE52AE}" type="VALUE">
                      <a:rPr lang="en-US" smtClean="0"/>
                      <a:pPr/>
                      <a:t>[VALUE]</a:t>
                    </a:fld>
                    <a:r>
                      <a:rPr lang="en-US"/>
                      <a:t>%</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081-4C33-A398-7FCCF6500D87}"/>
                </c:ext>
              </c:extLst>
            </c:dLbl>
            <c:dLbl>
              <c:idx val="1"/>
              <c:tx>
                <c:rich>
                  <a:bodyPr/>
                  <a:lstStyle/>
                  <a:p>
                    <a:fld id="{4396D1CE-2868-4E1D-8023-C95146348F23}" type="VALUE">
                      <a:rPr lang="en-US" smtClean="0"/>
                      <a:pPr/>
                      <a:t>[VALUE]</a:t>
                    </a:fld>
                    <a:r>
                      <a:rPr lang="en-US"/>
                      <a:t>%</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081-4C33-A398-7FCCF6500D87}"/>
                </c:ext>
              </c:extLst>
            </c:dLbl>
            <c:dLbl>
              <c:idx val="2"/>
              <c:tx>
                <c:rich>
                  <a:bodyPr/>
                  <a:lstStyle/>
                  <a:p>
                    <a:fld id="{2C48A58D-6060-412A-AB95-2758C9904FC2}" type="VALUE">
                      <a:rPr lang="en-US" smtClean="0"/>
                      <a:pPr/>
                      <a:t>[VALUE]</a:t>
                    </a:fld>
                    <a:r>
                      <a:rPr lang="en-US" baseline="0"/>
                      <a:t>%</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081-4C33-A398-7FCCF6500D87}"/>
                </c:ext>
              </c:extLst>
            </c:dLbl>
            <c:numFmt formatCode="#%" sourceLinked="0"/>
            <c:spPr>
              <a:noFill/>
              <a:ln>
                <a:noFill/>
              </a:ln>
              <a:effectLst/>
            </c:spPr>
            <c:txPr>
              <a:bodyPr/>
              <a:lstStyle/>
              <a:p>
                <a:pPr>
                  <a:defRPr sz="1800" b="1" i="0" u="none" strike="noStrike">
                    <a:solidFill>
                      <a:srgbClr val="444444">
                        <a:alpha val="100000"/>
                      </a:srgbClr>
                    </a:solidFill>
                    <a:latin typeface="Calibri"/>
                  </a:defRPr>
                </a:pPr>
                <a:endParaRPr lang="en-US"/>
              </a:p>
            </c:txPr>
            <c:dLblPos val="ctr"/>
            <c:showLegendKey val="0"/>
            <c:showVal val="1"/>
            <c:showCatName val="0"/>
            <c:showSerName val="0"/>
            <c:showPercent val="1"/>
            <c:showBubbleSize val="0"/>
            <c:showLeaderLines val="1"/>
            <c:extLst>
              <c:ext xmlns:c15="http://schemas.microsoft.com/office/drawing/2012/chart" uri="{CE6537A1-D6FC-4f65-9D91-7224C49458BB}"/>
            </c:extLst>
          </c:dLbls>
          <c:cat>
            <c:strRef>
              <c:f>Sheet1!$A$2:$A$4</c:f>
              <c:strCache>
                <c:ptCount val="3"/>
                <c:pt idx="0">
                  <c:v>Methodology 1 (% of district's age 16-21 sp. ed. enrollment, with cap)</c:v>
                </c:pt>
                <c:pt idx="1">
                  <c:v>Methodology 2 (% of district's age 16-21 sp. ed. enrollment, with no cap) </c:v>
                </c:pt>
                <c:pt idx="2">
                  <c:v>Methodology 3 (based on district size grouping) </c:v>
                </c:pt>
              </c:strCache>
            </c:strRef>
          </c:cat>
          <c:val>
            <c:numRef>
              <c:f>Sheet1!$B$2:$B$4</c:f>
              <c:numCache>
                <c:formatCode>General</c:formatCode>
                <c:ptCount val="3"/>
                <c:pt idx="0">
                  <c:v>24.6</c:v>
                </c:pt>
                <c:pt idx="1">
                  <c:v>4.5999999999999996</c:v>
                </c:pt>
                <c:pt idx="2">
                  <c:v>70.8</c:v>
                </c:pt>
              </c:numCache>
            </c:numRef>
          </c:val>
          <c:extLst>
            <c:ext xmlns:c16="http://schemas.microsoft.com/office/drawing/2014/chart" uri="{C3380CC4-5D6E-409C-BE32-E72D297353CC}">
              <c16:uniqueId val="{00000006-E081-4C33-A398-7FCCF6500D87}"/>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62518518518518518"/>
          <c:y val="0.24412913385826768"/>
          <c:w val="0.36592592592592593"/>
          <c:h val="0.65165826771653546"/>
        </c:manualLayout>
      </c:layout>
      <c:overlay val="0"/>
      <c:spPr>
        <a:noFill/>
      </c:spPr>
      <c:txPr>
        <a:bodyPr/>
        <a:lstStyle/>
        <a:p>
          <a:pPr marL="0" marR="0" lvl="0" indent="0" algn="l" fontAlgn="base">
            <a:defRPr sz="1800" b="0" i="0" u="none" strike="noStrike">
              <a:solidFill>
                <a:srgbClr val="000000">
                  <a:alpha val="100000"/>
                </a:srgbClr>
              </a:solidFill>
              <a:latin typeface="Calibri"/>
            </a:defRPr>
          </a:pPr>
          <a:endParaRPr lang="en-US"/>
        </a:p>
      </c:txPr>
    </c:legend>
    <c:plotVisOnly val="1"/>
    <c:dispBlanksAs val="gap"/>
    <c:showDLblsOverMax val="0"/>
  </c:chart>
  <c:spPr>
    <a:noFill/>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l" fontAlgn="base">
              <a:defRPr/>
            </a:pPr>
            <a:endParaRPr lang="en-US" dirty="0"/>
          </a:p>
        </c:rich>
      </c:tx>
      <c:layout>
        <c:manualLayout>
          <c:xMode val="edge"/>
          <c:yMode val="edge"/>
          <c:x val="0.01"/>
          <c:y val="0.01"/>
        </c:manualLayout>
      </c:layout>
      <c:overlay val="0"/>
    </c:title>
    <c:autoTitleDeleted val="0"/>
    <c:plotArea>
      <c:layout>
        <c:manualLayout>
          <c:layoutTarget val="inner"/>
          <c:xMode val="edge"/>
          <c:yMode val="edge"/>
          <c:x val="4.8986410032079326E-2"/>
          <c:y val="7.0258530183727033E-2"/>
          <c:w val="0.88653469555974929"/>
          <c:h val="0.76931998891042697"/>
        </c:manualLayout>
      </c:layout>
      <c:barChart>
        <c:barDir val="col"/>
        <c:grouping val="clustered"/>
        <c:varyColors val="0"/>
        <c:ser>
          <c:idx val="0"/>
          <c:order val="0"/>
          <c:tx>
            <c:strRef>
              <c:f>Sheet1!$B$1</c:f>
              <c:strCache>
                <c:ptCount val="1"/>
              </c:strCache>
            </c:strRef>
          </c:tx>
          <c:invertIfNegative val="0"/>
          <c:dPt>
            <c:idx val="0"/>
            <c:invertIfNegative val="0"/>
            <c:bubble3D val="0"/>
            <c:spPr>
              <a:solidFill>
                <a:srgbClr val="7C608F">
                  <a:alpha val="100000"/>
                </a:srgbClr>
              </a:solidFill>
            </c:spPr>
            <c:extLst>
              <c:ext xmlns:c16="http://schemas.microsoft.com/office/drawing/2014/chart" uri="{C3380CC4-5D6E-409C-BE32-E72D297353CC}">
                <c16:uniqueId val="{00000001-F281-465C-93AB-E53A583C9DA4}"/>
              </c:ext>
            </c:extLst>
          </c:dPt>
          <c:dPt>
            <c:idx val="1"/>
            <c:invertIfNegative val="0"/>
            <c:bubble3D val="0"/>
            <c:spPr>
              <a:solidFill>
                <a:srgbClr val="40A2C1">
                  <a:alpha val="100000"/>
                </a:srgbClr>
              </a:solidFill>
            </c:spPr>
            <c:extLst>
              <c:ext xmlns:c16="http://schemas.microsoft.com/office/drawing/2014/chart" uri="{C3380CC4-5D6E-409C-BE32-E72D297353CC}">
                <c16:uniqueId val="{00000003-F281-465C-93AB-E53A583C9DA4}"/>
              </c:ext>
            </c:extLst>
          </c:dPt>
          <c:dPt>
            <c:idx val="2"/>
            <c:invertIfNegative val="0"/>
            <c:bubble3D val="0"/>
            <c:spPr>
              <a:solidFill>
                <a:srgbClr val="94C826">
                  <a:alpha val="100000"/>
                </a:srgbClr>
              </a:solidFill>
            </c:spPr>
            <c:extLst>
              <c:ext xmlns:c16="http://schemas.microsoft.com/office/drawing/2014/chart" uri="{C3380CC4-5D6E-409C-BE32-E72D297353CC}">
                <c16:uniqueId val="{00000005-F281-465C-93AB-E53A583C9DA4}"/>
              </c:ext>
            </c:extLst>
          </c:dPt>
          <c:dPt>
            <c:idx val="3"/>
            <c:invertIfNegative val="0"/>
            <c:bubble3D val="0"/>
            <c:spPr>
              <a:solidFill>
                <a:srgbClr val="F5A417">
                  <a:alpha val="100000"/>
                </a:srgbClr>
              </a:solidFill>
            </c:spPr>
            <c:extLst>
              <c:ext xmlns:c16="http://schemas.microsoft.com/office/drawing/2014/chart" uri="{C3380CC4-5D6E-409C-BE32-E72D297353CC}">
                <c16:uniqueId val="{00000007-F281-465C-93AB-E53A583C9DA4}"/>
              </c:ext>
            </c:extLst>
          </c:dPt>
          <c:dPt>
            <c:idx val="4"/>
            <c:invertIfNegative val="0"/>
            <c:bubble3D val="0"/>
            <c:spPr>
              <a:solidFill>
                <a:srgbClr val="F06485">
                  <a:alpha val="100000"/>
                </a:srgbClr>
              </a:solidFill>
            </c:spPr>
            <c:extLst>
              <c:ext xmlns:c16="http://schemas.microsoft.com/office/drawing/2014/chart" uri="{C3380CC4-5D6E-409C-BE32-E72D297353CC}">
                <c16:uniqueId val="{00000009-F281-465C-93AB-E53A583C9DA4}"/>
              </c:ext>
            </c:extLst>
          </c:dPt>
          <c:dPt>
            <c:idx val="5"/>
            <c:invertIfNegative val="0"/>
            <c:bubble3D val="0"/>
            <c:spPr>
              <a:solidFill>
                <a:srgbClr val="BF91DB">
                  <a:alpha val="100000"/>
                </a:srgbClr>
              </a:solidFill>
            </c:spPr>
            <c:extLst>
              <c:ext xmlns:c16="http://schemas.microsoft.com/office/drawing/2014/chart" uri="{C3380CC4-5D6E-409C-BE32-E72D297353CC}">
                <c16:uniqueId val="{0000000B-F281-465C-93AB-E53A583C9DA4}"/>
              </c:ext>
            </c:extLst>
          </c:dPt>
          <c:dLbls>
            <c:dLbl>
              <c:idx val="0"/>
              <c:layout>
                <c:manualLayout>
                  <c:x val="1.3580090035221326E-17"/>
                  <c:y val="6.9881889763779527E-3"/>
                </c:manualLayout>
              </c:layout>
              <c:dLblPos val="outEnd"/>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F281-465C-93AB-E53A583C9DA4}"/>
                </c:ext>
              </c:extLst>
            </c:dLbl>
            <c:dLbl>
              <c:idx val="1"/>
              <c:layout>
                <c:manualLayout>
                  <c:x val="-1.4814814814815087E-3"/>
                  <c:y val="2.1328083989501007E-3"/>
                </c:manualLayout>
              </c:layout>
              <c:dLblPos val="outEnd"/>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F281-465C-93AB-E53A583C9DA4}"/>
                </c:ext>
              </c:extLst>
            </c:dLbl>
            <c:dLbl>
              <c:idx val="2"/>
              <c:layout>
                <c:manualLayout>
                  <c:x val="-1.4814814814815358E-3"/>
                  <c:y val="1.8721784776902888E-3"/>
                </c:manualLayout>
              </c:layout>
              <c:dLblPos val="outEnd"/>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F281-465C-93AB-E53A583C9DA4}"/>
                </c:ext>
              </c:extLst>
            </c:dLbl>
            <c:dLbl>
              <c:idx val="3"/>
              <c:layout>
                <c:manualLayout>
                  <c:x val="0"/>
                  <c:y val="3.3477690288713298E-3"/>
                </c:manualLayout>
              </c:layout>
              <c:dLblPos val="outEnd"/>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F281-465C-93AB-E53A583C9DA4}"/>
                </c:ext>
              </c:extLst>
            </c:dLbl>
            <c:dLbl>
              <c:idx val="4"/>
              <c:layout>
                <c:manualLayout>
                  <c:x val="-4.4444444444444444E-3"/>
                  <c:y val="7.0023622047244707E-3"/>
                </c:manualLayout>
              </c:layout>
              <c:dLblPos val="outEnd"/>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F281-465C-93AB-E53A583C9DA4}"/>
                </c:ext>
              </c:extLst>
            </c:dLbl>
            <c:dLbl>
              <c:idx val="5"/>
              <c:layout>
                <c:manualLayout>
                  <c:x val="0"/>
                  <c:y val="1.6988188976377952E-2"/>
                </c:manualLayout>
              </c:layout>
              <c:dLblPos val="outEnd"/>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F281-465C-93AB-E53A583C9DA4}"/>
                </c:ext>
              </c:extLst>
            </c:dLbl>
            <c:numFmt formatCode="#%" sourceLinked="0"/>
            <c:spPr>
              <a:noFill/>
              <a:ln>
                <a:noFill/>
              </a:ln>
              <a:effectLst/>
            </c:spPr>
            <c:txPr>
              <a:bodyPr/>
              <a:lstStyle/>
              <a:p>
                <a:pPr>
                  <a:defRPr sz="1800" b="0" i="0" u="none" strike="noStrike">
                    <a:solidFill>
                      <a:srgbClr val="444444">
                        <a:alpha val="100000"/>
                      </a:srgbClr>
                    </a:solidFill>
                    <a:latin typeface="Calibri"/>
                  </a:defRPr>
                </a:pPr>
                <a:endParaRPr lang="en-US"/>
              </a:p>
            </c:txPr>
            <c:dLblPos val="ct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Sheet1!$A$2:$A$7</c:f>
              <c:strCache>
                <c:ptCount val="6"/>
                <c:pt idx="0">
                  <c:v>Beginning of year (i.e., September) </c:v>
                </c:pt>
                <c:pt idx="1">
                  <c:v>Middle of year (i.e., January) </c:v>
                </c:pt>
                <c:pt idx="2">
                  <c:v>End of year (i.e., June) </c:v>
                </c:pt>
                <c:pt idx="3">
                  <c:v>Same as the post-school surveys (November 1) </c:v>
                </c:pt>
                <c:pt idx="4">
                  <c:v>Same Ind B-11 and B-12 (July 15)</c:v>
                </c:pt>
                <c:pt idx="5">
                  <c:v>Other</c:v>
                </c:pt>
              </c:strCache>
            </c:strRef>
          </c:cat>
          <c:val>
            <c:numRef>
              <c:f>Sheet1!$B$2:$B$7</c:f>
              <c:numCache>
                <c:formatCode>0.0%</c:formatCode>
                <c:ptCount val="6"/>
                <c:pt idx="0">
                  <c:v>3.1E-2</c:v>
                </c:pt>
                <c:pt idx="1">
                  <c:v>0.35399999999999998</c:v>
                </c:pt>
                <c:pt idx="2">
                  <c:v>0.2</c:v>
                </c:pt>
                <c:pt idx="3">
                  <c:v>0.215</c:v>
                </c:pt>
                <c:pt idx="4">
                  <c:v>0.27700000000000002</c:v>
                </c:pt>
                <c:pt idx="5">
                  <c:v>3.1E-2</c:v>
                </c:pt>
              </c:numCache>
            </c:numRef>
          </c:val>
          <c:extLst>
            <c:ext xmlns:c16="http://schemas.microsoft.com/office/drawing/2014/chart" uri="{C3380CC4-5D6E-409C-BE32-E72D297353CC}">
              <c16:uniqueId val="{0000000C-F281-465C-93AB-E53A583C9DA4}"/>
            </c:ext>
          </c:extLst>
        </c:ser>
        <c:dLbls>
          <c:showLegendKey val="0"/>
          <c:showVal val="0"/>
          <c:showCatName val="0"/>
          <c:showSerName val="0"/>
          <c:showPercent val="0"/>
          <c:showBubbleSize val="0"/>
        </c:dLbls>
        <c:gapWidth val="150"/>
        <c:axId val="52743552"/>
        <c:axId val="52749440"/>
      </c:barChart>
      <c:catAx>
        <c:axId val="52743552"/>
        <c:scaling>
          <c:orientation val="minMax"/>
        </c:scaling>
        <c:delete val="0"/>
        <c:axPos val="b"/>
        <c:numFmt formatCode="General" sourceLinked="1"/>
        <c:majorTickMark val="none"/>
        <c:minorTickMark val="none"/>
        <c:tickLblPos val="nextTo"/>
        <c:spPr>
          <a:ln w="12700">
            <a:pattFill>
              <a:fgClr>
                <a:srgbClr val="000000">
                  <a:alpha val="100000"/>
                </a:srgbClr>
              </a:fgClr>
              <a:bgClr>
                <a:srgbClr val="000000">
                  <a:alpha val="100000"/>
                </a:srgbClr>
              </a:bgClr>
            </a:pattFill>
          </a:ln>
        </c:spPr>
        <c:txPr>
          <a:bodyPr/>
          <a:lstStyle/>
          <a:p>
            <a:pPr>
              <a:defRPr sz="1600"/>
            </a:pPr>
            <a:endParaRPr lang="en-US"/>
          </a:p>
        </c:txPr>
        <c:crossAx val="52749440"/>
        <c:crosses val="autoZero"/>
        <c:auto val="0"/>
        <c:lblAlgn val="ctr"/>
        <c:lblOffset val="100"/>
        <c:noMultiLvlLbl val="0"/>
      </c:catAx>
      <c:valAx>
        <c:axId val="52749440"/>
        <c:scaling>
          <c:orientation val="minMax"/>
          <c:max val="0.5"/>
          <c:min val="0"/>
        </c:scaling>
        <c:delete val="0"/>
        <c:axPos val="l"/>
        <c:numFmt formatCode="0%" sourceLinked="0"/>
        <c:majorTickMark val="none"/>
        <c:minorTickMark val="cross"/>
        <c:tickLblPos val="nextTo"/>
        <c:spPr>
          <a:ln w="12700">
            <a:pattFill>
              <a:fgClr>
                <a:srgbClr val="000000">
                  <a:alpha val="100000"/>
                </a:srgbClr>
              </a:fgClr>
              <a:bgClr>
                <a:srgbClr val="000000">
                  <a:alpha val="100000"/>
                </a:srgbClr>
              </a:bgClr>
            </a:pattFill>
          </a:ln>
        </c:spPr>
        <c:txPr>
          <a:bodyPr/>
          <a:lstStyle/>
          <a:p>
            <a:pPr>
              <a:defRPr sz="1400"/>
            </a:pPr>
            <a:endParaRPr lang="en-US"/>
          </a:p>
        </c:txPr>
        <c:crossAx val="52743552"/>
        <c:crosses val="autoZero"/>
        <c:crossBetween val="between"/>
        <c:majorUnit val="0.1"/>
        <c:minorUnit val="0.1"/>
      </c:valAx>
    </c:plotArea>
    <c:plotVisOnly val="1"/>
    <c:dispBlanksAs val="gap"/>
    <c:showDLblsOverMax val="0"/>
  </c:chart>
  <c:spPr>
    <a:noFill/>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l" fontAlgn="base">
              <a:defRPr/>
            </a:pPr>
            <a:endParaRPr lang="en-US" dirty="0"/>
          </a:p>
        </c:rich>
      </c:tx>
      <c:layout>
        <c:manualLayout>
          <c:xMode val="edge"/>
          <c:yMode val="edge"/>
          <c:x val="0.01"/>
          <c:y val="0.01"/>
        </c:manualLayout>
      </c:layout>
      <c:overlay val="0"/>
    </c:title>
    <c:autoTitleDeleted val="0"/>
    <c:plotArea>
      <c:layout/>
      <c:pieChart>
        <c:varyColors val="1"/>
        <c:ser>
          <c:idx val="0"/>
          <c:order val="0"/>
          <c:tx>
            <c:strRef>
              <c:f>Sheet1!$B$1</c:f>
              <c:strCache>
                <c:ptCount val="1"/>
              </c:strCache>
            </c:strRef>
          </c:tx>
          <c:dPt>
            <c:idx val="0"/>
            <c:bubble3D val="0"/>
            <c:spPr>
              <a:solidFill>
                <a:srgbClr val="7C608F">
                  <a:alpha val="100000"/>
                </a:srgbClr>
              </a:solidFill>
            </c:spPr>
            <c:extLst>
              <c:ext xmlns:c16="http://schemas.microsoft.com/office/drawing/2014/chart" uri="{C3380CC4-5D6E-409C-BE32-E72D297353CC}">
                <c16:uniqueId val="{00000001-CDE1-405B-A803-A985F25E7C5B}"/>
              </c:ext>
            </c:extLst>
          </c:dPt>
          <c:dPt>
            <c:idx val="1"/>
            <c:bubble3D val="0"/>
            <c:spPr>
              <a:solidFill>
                <a:srgbClr val="40A2C1">
                  <a:alpha val="100000"/>
                </a:srgbClr>
              </a:solidFill>
            </c:spPr>
            <c:extLst>
              <c:ext xmlns:c16="http://schemas.microsoft.com/office/drawing/2014/chart" uri="{C3380CC4-5D6E-409C-BE32-E72D297353CC}">
                <c16:uniqueId val="{00000003-CDE1-405B-A803-A985F25E7C5B}"/>
              </c:ext>
            </c:extLst>
          </c:dPt>
          <c:dPt>
            <c:idx val="2"/>
            <c:bubble3D val="0"/>
            <c:spPr>
              <a:solidFill>
                <a:srgbClr val="94C826">
                  <a:alpha val="100000"/>
                </a:srgbClr>
              </a:solidFill>
            </c:spPr>
            <c:extLst>
              <c:ext xmlns:c16="http://schemas.microsoft.com/office/drawing/2014/chart" uri="{C3380CC4-5D6E-409C-BE32-E72D297353CC}">
                <c16:uniqueId val="{00000005-CDE1-405B-A803-A985F25E7C5B}"/>
              </c:ext>
            </c:extLst>
          </c:dPt>
          <c:dPt>
            <c:idx val="3"/>
            <c:bubble3D val="0"/>
            <c:spPr>
              <a:solidFill>
                <a:srgbClr val="F5A417">
                  <a:alpha val="100000"/>
                </a:srgbClr>
              </a:solidFill>
            </c:spPr>
            <c:extLst>
              <c:ext xmlns:c16="http://schemas.microsoft.com/office/drawing/2014/chart" uri="{C3380CC4-5D6E-409C-BE32-E72D297353CC}">
                <c16:uniqueId val="{00000007-CDE1-405B-A803-A985F25E7C5B}"/>
              </c:ext>
            </c:extLst>
          </c:dPt>
          <c:dPt>
            <c:idx val="4"/>
            <c:bubble3D val="0"/>
            <c:spPr>
              <a:solidFill>
                <a:srgbClr val="F06485">
                  <a:alpha val="100000"/>
                </a:srgbClr>
              </a:solidFill>
            </c:spPr>
            <c:extLst>
              <c:ext xmlns:c16="http://schemas.microsoft.com/office/drawing/2014/chart" uri="{C3380CC4-5D6E-409C-BE32-E72D297353CC}">
                <c16:uniqueId val="{00000009-CDE1-405B-A803-A985F25E7C5B}"/>
              </c:ext>
            </c:extLst>
          </c:dPt>
          <c:dPt>
            <c:idx val="5"/>
            <c:bubble3D val="0"/>
            <c:spPr>
              <a:solidFill>
                <a:srgbClr val="BF91DB">
                  <a:alpha val="100000"/>
                </a:srgbClr>
              </a:solidFill>
            </c:spPr>
            <c:extLst>
              <c:ext xmlns:c16="http://schemas.microsoft.com/office/drawing/2014/chart" uri="{C3380CC4-5D6E-409C-BE32-E72D297353CC}">
                <c16:uniqueId val="{0000000B-CDE1-405B-A803-A985F25E7C5B}"/>
              </c:ext>
            </c:extLst>
          </c:dPt>
          <c:dLbls>
            <c:dLbl>
              <c:idx val="0"/>
              <c:tx>
                <c:rich>
                  <a:bodyPr/>
                  <a:lstStyle/>
                  <a:p>
                    <a:fld id="{7A00FE65-5F3C-41C6-BA3E-000E606BB6C3}" type="VALUE">
                      <a:rPr lang="en-US" smtClean="0"/>
                      <a:pPr/>
                      <a:t>[VALUE]</a:t>
                    </a:fld>
                    <a:r>
                      <a:rPr lang="en-US"/>
                      <a:t>%</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DE1-405B-A803-A985F25E7C5B}"/>
                </c:ext>
              </c:extLst>
            </c:dLbl>
            <c:dLbl>
              <c:idx val="1"/>
              <c:tx>
                <c:rich>
                  <a:bodyPr/>
                  <a:lstStyle/>
                  <a:p>
                    <a:fld id="{6662EC4D-90B3-45C4-A2DD-4E7A1CCE3B15}" type="VALUE">
                      <a:rPr lang="en-US" smtClean="0"/>
                      <a:pPr/>
                      <a:t>[VALUE]</a:t>
                    </a:fld>
                    <a:r>
                      <a:rPr lang="en-US" baseline="0"/>
                      <a:t>%</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CDE1-405B-A803-A985F25E7C5B}"/>
                </c:ext>
              </c:extLst>
            </c:dLbl>
            <c:dLbl>
              <c:idx val="2"/>
              <c:tx>
                <c:rich>
                  <a:bodyPr/>
                  <a:lstStyle/>
                  <a:p>
                    <a:fld id="{CABE52B5-EA4B-4767-872A-800567D577AB}" type="VALUE">
                      <a:rPr lang="en-US" smtClean="0"/>
                      <a:pPr/>
                      <a:t>[VALUE]</a:t>
                    </a:fld>
                    <a:r>
                      <a:rPr lang="en-US"/>
                      <a:t>.0%</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CDE1-405B-A803-A985F25E7C5B}"/>
                </c:ext>
              </c:extLst>
            </c:dLbl>
            <c:dLbl>
              <c:idx val="3"/>
              <c:tx>
                <c:rich>
                  <a:bodyPr/>
                  <a:lstStyle/>
                  <a:p>
                    <a:fld id="{A4D42BAB-5B4C-4E75-B6A2-95D166435C7E}" type="VALUE">
                      <a:rPr lang="en-US" smtClean="0"/>
                      <a:pPr/>
                      <a:t>[VALUE]</a:t>
                    </a:fld>
                    <a:r>
                      <a:rPr lang="en-US"/>
                      <a:t>%</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CDE1-405B-A803-A985F25E7C5B}"/>
                </c:ext>
              </c:extLst>
            </c:dLbl>
            <c:dLbl>
              <c:idx val="4"/>
              <c:tx>
                <c:rich>
                  <a:bodyPr/>
                  <a:lstStyle/>
                  <a:p>
                    <a:fld id="{91849A4C-55D6-4C2F-9AAB-4FB56C65209D}" type="VALUE">
                      <a:rPr lang="en-US" smtClean="0"/>
                      <a:pPr/>
                      <a:t>[VALUE]</a:t>
                    </a:fld>
                    <a:r>
                      <a:rPr lang="en-US"/>
                      <a:t>%</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CDE1-405B-A803-A985F25E7C5B}"/>
                </c:ext>
              </c:extLst>
            </c:dLbl>
            <c:dLbl>
              <c:idx val="5"/>
              <c:tx>
                <c:rich>
                  <a:bodyPr/>
                  <a:lstStyle/>
                  <a:p>
                    <a:fld id="{E6A8328E-CBCE-4C39-81F5-604C0D7F79C3}" type="VALUE">
                      <a:rPr lang="en-US" smtClean="0"/>
                      <a:pPr/>
                      <a:t>[VALUE]</a:t>
                    </a:fld>
                    <a:r>
                      <a:rPr lang="en-US"/>
                      <a:t>%</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CDE1-405B-A803-A985F25E7C5B}"/>
                </c:ext>
              </c:extLst>
            </c:dLbl>
            <c:numFmt formatCode="#%" sourceLinked="0"/>
            <c:spPr>
              <a:noFill/>
              <a:ln>
                <a:noFill/>
              </a:ln>
              <a:effectLst/>
            </c:spPr>
            <c:txPr>
              <a:bodyPr/>
              <a:lstStyle/>
              <a:p>
                <a:pPr>
                  <a:defRPr sz="1800" b="1" i="0" u="none" strike="noStrike">
                    <a:solidFill>
                      <a:srgbClr val="444444">
                        <a:alpha val="100000"/>
                      </a:srgbClr>
                    </a:solidFill>
                    <a:latin typeface="Calibri"/>
                  </a:defRPr>
                </a:pPr>
                <a:endParaRPr lang="en-US"/>
              </a:p>
            </c:txPr>
            <c:dLblPos val="ctr"/>
            <c:showLegendKey val="0"/>
            <c:showVal val="1"/>
            <c:showCatName val="0"/>
            <c:showSerName val="0"/>
            <c:showPercent val="1"/>
            <c:showBubbleSize val="0"/>
            <c:showLeaderLines val="1"/>
            <c:extLst>
              <c:ext xmlns:c15="http://schemas.microsoft.com/office/drawing/2012/chart" uri="{CE6537A1-D6FC-4f65-9D91-7224C49458BB}"/>
            </c:extLst>
          </c:dLbls>
          <c:cat>
            <c:strRef>
              <c:f>Sheet1!$A$2:$A$7</c:f>
              <c:strCache>
                <c:ptCount val="6"/>
                <c:pt idx="0">
                  <c:v>One month </c:v>
                </c:pt>
                <c:pt idx="1">
                  <c:v>Two months </c:v>
                </c:pt>
                <c:pt idx="2">
                  <c:v>Three months </c:v>
                </c:pt>
                <c:pt idx="3">
                  <c:v>Four months </c:v>
                </c:pt>
                <c:pt idx="4">
                  <c:v>Five months </c:v>
                </c:pt>
                <c:pt idx="5">
                  <c:v>Other</c:v>
                </c:pt>
              </c:strCache>
            </c:strRef>
          </c:cat>
          <c:val>
            <c:numRef>
              <c:f>Sheet1!$B$2:$B$7</c:f>
              <c:numCache>
                <c:formatCode>General</c:formatCode>
                <c:ptCount val="6"/>
                <c:pt idx="0">
                  <c:v>16.899999999999999</c:v>
                </c:pt>
                <c:pt idx="1">
                  <c:v>33.799999999999997</c:v>
                </c:pt>
                <c:pt idx="2">
                  <c:v>20</c:v>
                </c:pt>
                <c:pt idx="3">
                  <c:v>9.1999999999999993</c:v>
                </c:pt>
                <c:pt idx="4">
                  <c:v>13.8</c:v>
                </c:pt>
                <c:pt idx="5">
                  <c:v>6.2</c:v>
                </c:pt>
              </c:numCache>
            </c:numRef>
          </c:val>
          <c:extLst>
            <c:ext xmlns:c16="http://schemas.microsoft.com/office/drawing/2014/chart" uri="{C3380CC4-5D6E-409C-BE32-E72D297353CC}">
              <c16:uniqueId val="{0000000C-CDE1-405B-A803-A985F25E7C5B}"/>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76293928258967636"/>
          <c:y val="0.22530485013876581"/>
          <c:w val="0.18076442111402738"/>
          <c:h val="0.55550966725185846"/>
        </c:manualLayout>
      </c:layout>
      <c:overlay val="0"/>
      <c:spPr>
        <a:noFill/>
      </c:spPr>
      <c:txPr>
        <a:bodyPr/>
        <a:lstStyle/>
        <a:p>
          <a:pPr marL="0" marR="0" lvl="0" indent="0" algn="l" fontAlgn="base">
            <a:defRPr sz="1800" b="0" i="0" u="none" strike="noStrike">
              <a:solidFill>
                <a:srgbClr val="000000">
                  <a:alpha val="100000"/>
                </a:srgbClr>
              </a:solidFill>
              <a:latin typeface="Calibri"/>
            </a:defRPr>
          </a:pPr>
          <a:endParaRPr lang="en-US"/>
        </a:p>
      </c:txPr>
    </c:legend>
    <c:plotVisOnly val="1"/>
    <c:dispBlanksAs val="gap"/>
    <c:showDLblsOverMax val="0"/>
  </c:chart>
  <c:spPr>
    <a:noFill/>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l" fontAlgn="base">
              <a:defRPr/>
            </a:pPr>
            <a:endParaRPr lang="en-US" dirty="0"/>
          </a:p>
        </c:rich>
      </c:tx>
      <c:layout>
        <c:manualLayout>
          <c:xMode val="edge"/>
          <c:yMode val="edge"/>
          <c:x val="0.01"/>
          <c:y val="0.01"/>
        </c:manualLayout>
      </c:layout>
      <c:overlay val="0"/>
    </c:title>
    <c:autoTitleDeleted val="0"/>
    <c:plotArea>
      <c:layout/>
      <c:pieChart>
        <c:varyColors val="1"/>
        <c:ser>
          <c:idx val="0"/>
          <c:order val="0"/>
          <c:tx>
            <c:strRef>
              <c:f>Sheet1!$B$1</c:f>
              <c:strCache>
                <c:ptCount val="1"/>
              </c:strCache>
            </c:strRef>
          </c:tx>
          <c:dPt>
            <c:idx val="0"/>
            <c:bubble3D val="0"/>
            <c:spPr>
              <a:solidFill>
                <a:srgbClr val="7C608F">
                  <a:alpha val="100000"/>
                </a:srgbClr>
              </a:solidFill>
            </c:spPr>
            <c:extLst>
              <c:ext xmlns:c16="http://schemas.microsoft.com/office/drawing/2014/chart" uri="{C3380CC4-5D6E-409C-BE32-E72D297353CC}">
                <c16:uniqueId val="{00000001-9C7C-4752-BCDE-F646CF8C8945}"/>
              </c:ext>
            </c:extLst>
          </c:dPt>
          <c:dPt>
            <c:idx val="1"/>
            <c:bubble3D val="0"/>
            <c:spPr>
              <a:solidFill>
                <a:srgbClr val="40A2C1">
                  <a:alpha val="100000"/>
                </a:srgbClr>
              </a:solidFill>
            </c:spPr>
            <c:extLst>
              <c:ext xmlns:c16="http://schemas.microsoft.com/office/drawing/2014/chart" uri="{C3380CC4-5D6E-409C-BE32-E72D297353CC}">
                <c16:uniqueId val="{00000003-9C7C-4752-BCDE-F646CF8C8945}"/>
              </c:ext>
            </c:extLst>
          </c:dPt>
          <c:dPt>
            <c:idx val="2"/>
            <c:bubble3D val="0"/>
            <c:spPr>
              <a:solidFill>
                <a:srgbClr val="94C826">
                  <a:alpha val="100000"/>
                </a:srgbClr>
              </a:solidFill>
            </c:spPr>
            <c:extLst>
              <c:ext xmlns:c16="http://schemas.microsoft.com/office/drawing/2014/chart" uri="{C3380CC4-5D6E-409C-BE32-E72D297353CC}">
                <c16:uniqueId val="{00000005-9C7C-4752-BCDE-F646CF8C8945}"/>
              </c:ext>
            </c:extLst>
          </c:dPt>
          <c:dLbls>
            <c:dLbl>
              <c:idx val="0"/>
              <c:tx>
                <c:rich>
                  <a:bodyPr/>
                  <a:lstStyle/>
                  <a:p>
                    <a:fld id="{493EC819-45B6-4D6F-924C-4EB9D39ADCB3}" type="VALUE">
                      <a:rPr lang="en-US" smtClean="0"/>
                      <a:pPr/>
                      <a:t>[VALUE]</a:t>
                    </a:fld>
                    <a:r>
                      <a:rPr lang="en-US"/>
                      <a:t>%</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C7C-4752-BCDE-F646CF8C8945}"/>
                </c:ext>
              </c:extLst>
            </c:dLbl>
            <c:dLbl>
              <c:idx val="1"/>
              <c:tx>
                <c:rich>
                  <a:bodyPr/>
                  <a:lstStyle/>
                  <a:p>
                    <a:fld id="{C1F21C63-58E7-48FB-BDE3-08773EC0E039}" type="VALUE">
                      <a:rPr lang="en-US" smtClean="0"/>
                      <a:pPr/>
                      <a:t>[VALUE]</a:t>
                    </a:fld>
                    <a:r>
                      <a:rPr lang="en-US"/>
                      <a:t>%</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C7C-4752-BCDE-F646CF8C8945}"/>
                </c:ext>
              </c:extLst>
            </c:dLbl>
            <c:dLbl>
              <c:idx val="2"/>
              <c:tx>
                <c:rich>
                  <a:bodyPr/>
                  <a:lstStyle/>
                  <a:p>
                    <a:fld id="{ACFDF6CF-ACB5-4320-98F0-EB89FC09AD85}" type="VALUE">
                      <a:rPr lang="en-US" smtClean="0"/>
                      <a:pPr/>
                      <a:t>[VALUE]</a:t>
                    </a:fld>
                    <a:r>
                      <a:rPr lang="en-US"/>
                      <a:t>%</a:t>
                    </a:r>
                  </a:p>
                </c:rich>
              </c:tx>
              <c:dLblPos val="ctr"/>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9C7C-4752-BCDE-F646CF8C8945}"/>
                </c:ext>
              </c:extLst>
            </c:dLbl>
            <c:numFmt formatCode="#%" sourceLinked="0"/>
            <c:spPr>
              <a:noFill/>
              <a:ln>
                <a:noFill/>
              </a:ln>
              <a:effectLst/>
            </c:spPr>
            <c:txPr>
              <a:bodyPr/>
              <a:lstStyle/>
              <a:p>
                <a:pPr>
                  <a:defRPr sz="1800" b="1" i="0" u="none" strike="noStrike">
                    <a:solidFill>
                      <a:srgbClr val="444444">
                        <a:alpha val="100000"/>
                      </a:srgbClr>
                    </a:solidFill>
                    <a:latin typeface="Calibri"/>
                  </a:defRPr>
                </a:pPr>
                <a:endParaRPr lang="en-US"/>
              </a:p>
            </c:txPr>
            <c:dLblPos val="ctr"/>
            <c:showLegendKey val="0"/>
            <c:showVal val="1"/>
            <c:showCatName val="0"/>
            <c:showSerName val="0"/>
            <c:showPercent val="1"/>
            <c:showBubbleSize val="0"/>
            <c:showLeaderLines val="1"/>
            <c:extLst>
              <c:ext xmlns:c15="http://schemas.microsoft.com/office/drawing/2012/chart" uri="{CE6537A1-D6FC-4f65-9D91-7224C49458BB}"/>
            </c:extLst>
          </c:dLbls>
          <c:cat>
            <c:strRef>
              <c:f>Sheet1!$A$2:$A$4</c:f>
              <c:strCache>
                <c:ptCount val="3"/>
                <c:pt idx="0">
                  <c:v>Office of Superintendent of Public Instruction (OSPI) &amp;/or Center for Change in Transition Services </c:v>
                </c:pt>
                <c:pt idx="1">
                  <c:v>School District </c:v>
                </c:pt>
                <c:pt idx="2">
                  <c:v>Other</c:v>
                </c:pt>
              </c:strCache>
            </c:strRef>
          </c:cat>
          <c:val>
            <c:numRef>
              <c:f>Sheet1!$B$2:$B$4</c:f>
              <c:numCache>
                <c:formatCode>General</c:formatCode>
                <c:ptCount val="3"/>
                <c:pt idx="0">
                  <c:v>31.7</c:v>
                </c:pt>
                <c:pt idx="1">
                  <c:v>58.7</c:v>
                </c:pt>
                <c:pt idx="2">
                  <c:v>9.5</c:v>
                </c:pt>
              </c:numCache>
            </c:numRef>
          </c:val>
          <c:extLst>
            <c:ext xmlns:c16="http://schemas.microsoft.com/office/drawing/2014/chart" uri="{C3380CC4-5D6E-409C-BE32-E72D297353CC}">
              <c16:uniqueId val="{00000006-9C7C-4752-BCDE-F646CF8C8945}"/>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65333333333333332"/>
          <c:y val="0.21079580052493435"/>
          <c:w val="0.33777777777777779"/>
          <c:h val="0.7083249343832021"/>
        </c:manualLayout>
      </c:layout>
      <c:overlay val="0"/>
      <c:spPr>
        <a:noFill/>
      </c:spPr>
      <c:txPr>
        <a:bodyPr/>
        <a:lstStyle/>
        <a:p>
          <a:pPr marL="0" marR="0" lvl="0" indent="0" algn="l" fontAlgn="base">
            <a:defRPr sz="1800" b="0" i="0" u="none" strike="noStrike">
              <a:solidFill>
                <a:srgbClr val="000000">
                  <a:alpha val="100000"/>
                </a:srgbClr>
              </a:solidFill>
              <a:latin typeface="Calibri"/>
            </a:defRPr>
          </a:pPr>
          <a:endParaRPr lang="en-US"/>
        </a:p>
      </c:txPr>
    </c:legend>
    <c:plotVisOnly val="1"/>
    <c:dispBlanksAs val="gap"/>
    <c:showDLblsOverMax val="0"/>
  </c:chart>
  <c:spPr>
    <a:noFill/>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2B79E4-ABEE-48B5-934C-A05F18B350D0}" type="datetimeFigureOut">
              <a:rPr lang="en-US" smtClean="0"/>
              <a:t>5/9/2019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81032E-8435-4810-B872-D429860A9133}" type="slidenum">
              <a:rPr lang="en-US" smtClean="0"/>
              <a:t>‹#›</a:t>
            </a:fld>
            <a:endParaRPr lang="en-US"/>
          </a:p>
        </p:txBody>
      </p:sp>
    </p:spTree>
    <p:extLst>
      <p:ext uri="{BB962C8B-B14F-4D97-AF65-F5344CB8AC3E}">
        <p14:creationId xmlns:p14="http://schemas.microsoft.com/office/powerpoint/2010/main" val="1573279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81032E-8435-4810-B872-D429860A9133}" type="slidenum">
              <a:rPr lang="en-US" smtClean="0"/>
              <a:t>1</a:t>
            </a:fld>
            <a:endParaRPr lang="en-US"/>
          </a:p>
        </p:txBody>
      </p:sp>
    </p:spTree>
    <p:extLst>
      <p:ext uri="{BB962C8B-B14F-4D97-AF65-F5344CB8AC3E}">
        <p14:creationId xmlns:p14="http://schemas.microsoft.com/office/powerpoint/2010/main" val="1894106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Total responses = 75 (10 partial, 65 full)</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Other = Administrative assistant, compliance specialist, special education specialist</a:t>
            </a:r>
          </a:p>
          <a:p>
            <a:endParaRPr lang="en-US" dirty="0"/>
          </a:p>
        </p:txBody>
      </p:sp>
      <p:sp>
        <p:nvSpPr>
          <p:cNvPr id="4" name="Slide Number Placeholder 3"/>
          <p:cNvSpPr>
            <a:spLocks noGrp="1"/>
          </p:cNvSpPr>
          <p:nvPr>
            <p:ph type="sldNum" sz="quarter" idx="10"/>
          </p:nvPr>
        </p:nvSpPr>
        <p:spPr/>
        <p:txBody>
          <a:bodyPr/>
          <a:lstStyle/>
          <a:p>
            <a:fld id="{E881032E-8435-4810-B872-D429860A9133}" type="slidenum">
              <a:rPr lang="en-US" smtClean="0"/>
              <a:t>2</a:t>
            </a:fld>
            <a:endParaRPr lang="en-US"/>
          </a:p>
        </p:txBody>
      </p:sp>
    </p:spTree>
    <p:extLst>
      <p:ext uri="{BB962C8B-B14F-4D97-AF65-F5344CB8AC3E}">
        <p14:creationId xmlns:p14="http://schemas.microsoft.com/office/powerpoint/2010/main" val="2967708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ESD 101 = 12 respondents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ESD 105 = 13 respondents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ESD 112</a:t>
            </a:r>
            <a:r>
              <a:rPr lang="en-US" baseline="0" dirty="0"/>
              <a:t> = 2 </a:t>
            </a:r>
            <a:r>
              <a:rPr lang="en-US" dirty="0"/>
              <a:t>respondents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ESD 113 = 8 respondents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ESD 114 = 2 respondents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ESD 121 = 16 respondents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ESD 123 = 7 respondents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ESD 171 = 3 respondents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ESD 190 = 9 respondents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Other/NA =</a:t>
            </a:r>
            <a:r>
              <a:rPr lang="en-US" baseline="0" dirty="0"/>
              <a:t> 3 </a:t>
            </a:r>
            <a:r>
              <a:rPr lang="en-US" dirty="0"/>
              <a:t>respondents</a:t>
            </a:r>
            <a:r>
              <a:rPr lang="en-US" baseline="0" dirty="0"/>
              <a:t>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881032E-8435-4810-B872-D429860A9133}" type="slidenum">
              <a:rPr lang="en-US" smtClean="0"/>
              <a:t>3</a:t>
            </a:fld>
            <a:endParaRPr lang="en-US"/>
          </a:p>
        </p:txBody>
      </p:sp>
    </p:spTree>
    <p:extLst>
      <p:ext uri="{BB962C8B-B14F-4D97-AF65-F5344CB8AC3E}">
        <p14:creationId xmlns:p14="http://schemas.microsoft.com/office/powerpoint/2010/main" val="3088358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effectLst/>
              </a:rPr>
              <a:t>Methodology 1</a:t>
            </a:r>
            <a:r>
              <a:rPr lang="en-US" sz="1200" dirty="0">
                <a:effectLst/>
              </a:rPr>
              <a:t> (sample size based on percentage of district’s special education enrollment, with cap):</a:t>
            </a:r>
            <a:endParaRPr lang="en-US" dirty="0">
              <a:effectLst/>
            </a:endParaRPr>
          </a:p>
          <a:p>
            <a:r>
              <a:rPr lang="en-US" sz="1200" i="1" dirty="0">
                <a:effectLst/>
              </a:rPr>
              <a:t>Districts with &lt;10 students with disabilities (SWD) aged 16-21 would self-review all of those students’ IEPs</a:t>
            </a:r>
            <a:br>
              <a:rPr lang="en-US" dirty="0"/>
            </a:br>
            <a:r>
              <a:rPr lang="en-US" sz="1200" i="1" dirty="0">
                <a:effectLst/>
              </a:rPr>
              <a:t>Districts with 10-49 SWD aged 16-21 would self-review 10 IEPs (or 25%, whichever is bigger)</a:t>
            </a:r>
            <a:br>
              <a:rPr lang="en-US" dirty="0"/>
            </a:br>
            <a:r>
              <a:rPr lang="en-US" sz="1200" i="1" dirty="0">
                <a:effectLst/>
              </a:rPr>
              <a:t>Districts with 50-99 SWD aged 16-21 would self-review 15 IEPs (or 25%, whichever is bigger)</a:t>
            </a:r>
            <a:br>
              <a:rPr lang="en-US" dirty="0"/>
            </a:br>
            <a:r>
              <a:rPr lang="en-US" sz="1200" i="1" dirty="0">
                <a:effectLst/>
              </a:rPr>
              <a:t>Districts with 100 or more SWD aged 16-21 would self-review 25 IEPs (or 10%, whichever is bigger, with a maximum of 50 IEPs)</a:t>
            </a:r>
            <a:br>
              <a:rPr lang="en-US" dirty="0"/>
            </a:br>
            <a:br>
              <a:rPr lang="en-US" dirty="0"/>
            </a:br>
            <a:r>
              <a:rPr lang="en-US" sz="1200" b="1" dirty="0">
                <a:effectLst/>
              </a:rPr>
              <a:t>Methodology 2</a:t>
            </a:r>
            <a:r>
              <a:rPr lang="en-US" sz="1200" dirty="0">
                <a:effectLst/>
              </a:rPr>
              <a:t> (sample size based on percentage of district’s special education enrollment, with no cap):</a:t>
            </a:r>
            <a:endParaRPr lang="en-US" dirty="0">
              <a:effectLst/>
            </a:endParaRPr>
          </a:p>
          <a:p>
            <a:r>
              <a:rPr lang="en-US" sz="1200" i="1" dirty="0">
                <a:effectLst/>
              </a:rPr>
              <a:t>Districts with &lt;10 students with disabilities (SWD) aged 16-21 would self-review all of those students’ IEPs</a:t>
            </a:r>
            <a:br>
              <a:rPr lang="en-US" dirty="0"/>
            </a:br>
            <a:r>
              <a:rPr lang="en-US" sz="1200" i="1" dirty="0">
                <a:effectLst/>
              </a:rPr>
              <a:t>Districts with 10-49 SWD aged 16-21 would self-review 10 IEPs (or 25%, whichever is bigger)</a:t>
            </a:r>
            <a:br>
              <a:rPr lang="en-US" dirty="0"/>
            </a:br>
            <a:r>
              <a:rPr lang="en-US" sz="1200" i="1" dirty="0">
                <a:effectLst/>
              </a:rPr>
              <a:t>Districts with 50-99 SWD aged 16-21 would self-review 15 IEPs (or 25%, whichever is bigger)</a:t>
            </a:r>
            <a:br>
              <a:rPr lang="en-US" dirty="0"/>
            </a:br>
            <a:r>
              <a:rPr lang="en-US" sz="1200" i="1" dirty="0">
                <a:effectLst/>
              </a:rPr>
              <a:t>Districts with 100 or more SWD aged 16-21 would self-review 25 IEPs (or 10%, whichever is bigger)</a:t>
            </a:r>
            <a:br>
              <a:rPr lang="en-US" dirty="0"/>
            </a:br>
            <a:br>
              <a:rPr lang="en-US" dirty="0"/>
            </a:br>
            <a:r>
              <a:rPr lang="en-US" sz="1200" b="1" dirty="0">
                <a:effectLst/>
              </a:rPr>
              <a:t>Methodology 3</a:t>
            </a:r>
            <a:r>
              <a:rPr lang="en-US" sz="1200" dirty="0">
                <a:effectLst/>
              </a:rPr>
              <a:t> (sample size based on district size grouping):</a:t>
            </a:r>
            <a:endParaRPr lang="en-US" dirty="0">
              <a:effectLst/>
            </a:endParaRPr>
          </a:p>
          <a:p>
            <a:r>
              <a:rPr lang="en-US" sz="1200" i="1" dirty="0">
                <a:effectLst/>
              </a:rPr>
              <a:t>Small districts (1-500 total enrollment) would self-review 5 IEPs</a:t>
            </a:r>
            <a:br>
              <a:rPr lang="en-US" dirty="0"/>
            </a:br>
            <a:r>
              <a:rPr lang="en-US" sz="1200" i="1" dirty="0">
                <a:effectLst/>
              </a:rPr>
              <a:t>Medium districts (501-2,000 total enrollment) would self-review 10 IEPs</a:t>
            </a:r>
            <a:br>
              <a:rPr lang="en-US" dirty="0"/>
            </a:br>
            <a:r>
              <a:rPr lang="en-US" sz="1200" i="1" dirty="0">
                <a:effectLst/>
              </a:rPr>
              <a:t>Large districts (2,001-10,000 total enrollment) would self-review 15 IEPs</a:t>
            </a:r>
            <a:br>
              <a:rPr lang="en-US" dirty="0"/>
            </a:br>
            <a:r>
              <a:rPr lang="en-US" sz="1200" i="1" dirty="0">
                <a:effectLst/>
              </a:rPr>
              <a:t>Extra Large districts (more than 10,000 total enrollment) would self-review 20 IEPs</a:t>
            </a:r>
            <a:br>
              <a:rPr lang="en-US" dirty="0"/>
            </a:br>
            <a:r>
              <a:rPr lang="en-US" sz="1200" i="1" dirty="0">
                <a:effectLst/>
              </a:rPr>
              <a:t>Largest 6 districts in the state would self-review 30 IEPs</a:t>
            </a:r>
            <a:br>
              <a:rPr lang="en-US" dirty="0"/>
            </a:br>
            <a:endParaRPr lang="en-US" dirty="0"/>
          </a:p>
          <a:p>
            <a:endParaRPr lang="en-US" dirty="0"/>
          </a:p>
        </p:txBody>
      </p:sp>
      <p:sp>
        <p:nvSpPr>
          <p:cNvPr id="4" name="Slide Number Placeholder 3"/>
          <p:cNvSpPr>
            <a:spLocks noGrp="1"/>
          </p:cNvSpPr>
          <p:nvPr>
            <p:ph type="sldNum" sz="quarter" idx="10"/>
          </p:nvPr>
        </p:nvSpPr>
        <p:spPr/>
        <p:txBody>
          <a:bodyPr/>
          <a:lstStyle/>
          <a:p>
            <a:fld id="{E881032E-8435-4810-B872-D429860A9133}" type="slidenum">
              <a:rPr lang="en-US" smtClean="0"/>
              <a:t>4</a:t>
            </a:fld>
            <a:endParaRPr lang="en-US"/>
          </a:p>
        </p:txBody>
      </p:sp>
    </p:spTree>
    <p:extLst>
      <p:ext uri="{BB962C8B-B14F-4D97-AF65-F5344CB8AC3E}">
        <p14:creationId xmlns:p14="http://schemas.microsoft.com/office/powerpoint/2010/main" val="1136594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u="none" spc="0" dirty="0">
                <a:solidFill>
                  <a:srgbClr val="000000">
                    <a:alpha val="100000"/>
                  </a:srgbClr>
                </a:solidFill>
                <a:latin typeface="+mn-lt"/>
              </a:rPr>
              <a:t>June to November like the post school surveys - open the entire time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u="none" spc="0" dirty="0">
                <a:solidFill>
                  <a:srgbClr val="000000">
                    <a:alpha val="100000"/>
                  </a:srgbClr>
                </a:solidFill>
                <a:latin typeface="+mn-lt"/>
              </a:rPr>
              <a:t>What ever time allows for us to have the results prior to June 1 so we can be sure our next submission of data has time to be targeted before determination due date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u="none" spc="0" dirty="0">
              <a:solidFill>
                <a:srgbClr val="000000">
                  <a:alpha val="100000"/>
                </a:srgbClr>
              </a:solidFill>
              <a:latin typeface="+mn-lt"/>
            </a:endParaRPr>
          </a:p>
          <a:p>
            <a:endParaRPr lang="en-US" dirty="0"/>
          </a:p>
        </p:txBody>
      </p:sp>
      <p:sp>
        <p:nvSpPr>
          <p:cNvPr id="4" name="Slide Number Placeholder 3"/>
          <p:cNvSpPr>
            <a:spLocks noGrp="1"/>
          </p:cNvSpPr>
          <p:nvPr>
            <p:ph type="sldNum" sz="quarter" idx="10"/>
          </p:nvPr>
        </p:nvSpPr>
        <p:spPr/>
        <p:txBody>
          <a:bodyPr/>
          <a:lstStyle/>
          <a:p>
            <a:fld id="{E881032E-8435-4810-B872-D429860A9133}" type="slidenum">
              <a:rPr lang="en-US" smtClean="0"/>
              <a:t>5</a:t>
            </a:fld>
            <a:endParaRPr lang="en-US"/>
          </a:p>
        </p:txBody>
      </p:sp>
    </p:spTree>
    <p:extLst>
      <p:ext uri="{BB962C8B-B14F-4D97-AF65-F5344CB8AC3E}">
        <p14:creationId xmlns:p14="http://schemas.microsoft.com/office/powerpoint/2010/main" val="3120916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 </a:t>
            </a:r>
          </a:p>
          <a:p>
            <a:pPr marL="171450" indent="-171450">
              <a:buFont typeface="Arial" panose="020B0604020202020204" pitchFamily="34" charset="0"/>
              <a:buChar char="•"/>
            </a:pPr>
            <a:r>
              <a:rPr lang="en-US" dirty="0"/>
              <a:t>6 months</a:t>
            </a:r>
          </a:p>
          <a:p>
            <a:pPr marL="171450" indent="-171450">
              <a:buFont typeface="Arial" panose="020B0604020202020204" pitchFamily="34" charset="0"/>
              <a:buChar char="•"/>
            </a:pPr>
            <a:r>
              <a:rPr lang="en-US" dirty="0"/>
              <a:t>Entire school year</a:t>
            </a:r>
          </a:p>
          <a:p>
            <a:pPr marL="171450" indent="-171450">
              <a:buFont typeface="Arial" panose="020B0604020202020204" pitchFamily="34" charset="0"/>
              <a:buChar char="•"/>
            </a:pPr>
            <a:r>
              <a:rPr lang="en-US" dirty="0"/>
              <a:t>Same as post-school surveys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u="none" spc="0" dirty="0">
                <a:solidFill>
                  <a:srgbClr val="000000">
                    <a:alpha val="100000"/>
                  </a:srgbClr>
                </a:solidFill>
                <a:latin typeface="+mn-lt"/>
              </a:rPr>
              <a:t>Depends on how much data needs to be reviewed and the due date - we want teachers involved. </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E881032E-8435-4810-B872-D429860A9133}" type="slidenum">
              <a:rPr lang="en-US" smtClean="0"/>
              <a:t>6</a:t>
            </a:fld>
            <a:endParaRPr lang="en-US"/>
          </a:p>
        </p:txBody>
      </p:sp>
    </p:spTree>
    <p:extLst>
      <p:ext uri="{BB962C8B-B14F-4D97-AF65-F5344CB8AC3E}">
        <p14:creationId xmlns:p14="http://schemas.microsoft.com/office/powerpoint/2010/main" val="3558390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 </a:t>
            </a:r>
          </a:p>
          <a:p>
            <a:pPr marL="171450" indent="-171450">
              <a:buFont typeface="Arial" panose="020B0604020202020204" pitchFamily="34" charset="0"/>
              <a:buChar char="•"/>
            </a:pPr>
            <a:r>
              <a:rPr lang="en-US" dirty="0"/>
              <a:t>No preference</a:t>
            </a:r>
          </a:p>
          <a:p>
            <a:pPr marL="171450" indent="-171450">
              <a:buFont typeface="Arial" panose="020B0604020202020204" pitchFamily="34" charset="0"/>
              <a:buChar char="•"/>
            </a:pPr>
            <a:r>
              <a:rPr lang="en-US" dirty="0"/>
              <a:t>OSPI or</a:t>
            </a:r>
            <a:r>
              <a:rPr lang="en-US" baseline="0" dirty="0"/>
              <a:t> ESD</a:t>
            </a:r>
          </a:p>
          <a:p>
            <a:pPr marL="171450" indent="-171450">
              <a:buFont typeface="Arial" panose="020B0604020202020204" pitchFamily="34" charset="0"/>
              <a:buChar char="•"/>
            </a:pPr>
            <a:r>
              <a:rPr lang="en-US" baseline="0" dirty="0"/>
              <a:t>Combo</a:t>
            </a:r>
            <a:endParaRPr lang="en-US" dirty="0"/>
          </a:p>
          <a:p>
            <a:endParaRPr lang="en-US" dirty="0"/>
          </a:p>
        </p:txBody>
      </p:sp>
      <p:sp>
        <p:nvSpPr>
          <p:cNvPr id="4" name="Slide Number Placeholder 3"/>
          <p:cNvSpPr>
            <a:spLocks noGrp="1"/>
          </p:cNvSpPr>
          <p:nvPr>
            <p:ph type="sldNum" sz="quarter" idx="10"/>
          </p:nvPr>
        </p:nvSpPr>
        <p:spPr/>
        <p:txBody>
          <a:bodyPr/>
          <a:lstStyle/>
          <a:p>
            <a:fld id="{E881032E-8435-4810-B872-D429860A9133}" type="slidenum">
              <a:rPr lang="en-US" smtClean="0"/>
              <a:t>7</a:t>
            </a:fld>
            <a:endParaRPr lang="en-US"/>
          </a:p>
        </p:txBody>
      </p:sp>
    </p:spTree>
    <p:extLst>
      <p:ext uri="{BB962C8B-B14F-4D97-AF65-F5344CB8AC3E}">
        <p14:creationId xmlns:p14="http://schemas.microsoft.com/office/powerpoint/2010/main" val="2660409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81032E-8435-4810-B872-D429860A9133}" type="slidenum">
              <a:rPr lang="en-US" smtClean="0"/>
              <a:t>8</a:t>
            </a:fld>
            <a:endParaRPr lang="en-US"/>
          </a:p>
        </p:txBody>
      </p:sp>
    </p:spTree>
    <p:extLst>
      <p:ext uri="{BB962C8B-B14F-4D97-AF65-F5344CB8AC3E}">
        <p14:creationId xmlns:p14="http://schemas.microsoft.com/office/powerpoint/2010/main" val="29626774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833E1F-3E66-524D-A1B0-BF899242A82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995" t="11124" r="4517" b="6048"/>
          <a:stretch/>
        </p:blipFill>
        <p:spPr>
          <a:xfrm>
            <a:off x="0" y="0"/>
            <a:ext cx="12192000" cy="6868909"/>
          </a:xfrm>
          <a:prstGeom prst="rect">
            <a:avLst/>
          </a:prstGeom>
        </p:spPr>
      </p:pic>
      <p:sp>
        <p:nvSpPr>
          <p:cNvPr id="2" name="Title 1"/>
          <p:cNvSpPr>
            <a:spLocks noGrp="1"/>
          </p:cNvSpPr>
          <p:nvPr>
            <p:ph type="ctrTitle"/>
          </p:nvPr>
        </p:nvSpPr>
        <p:spPr>
          <a:xfrm>
            <a:off x="1524000" y="704353"/>
            <a:ext cx="9144000" cy="2387600"/>
          </a:xfrm>
        </p:spPr>
        <p:txBody>
          <a:bodyPr anchor="b"/>
          <a:lstStyle>
            <a:lvl1pPr algn="ctr">
              <a:defRPr sz="6000" b="1"/>
            </a:lvl1pPr>
          </a:lstStyle>
          <a:p>
            <a:r>
              <a:rPr lang="en-US" dirty="0"/>
              <a:t>Click to edit Master title</a:t>
            </a:r>
          </a:p>
        </p:txBody>
      </p:sp>
      <p:sp>
        <p:nvSpPr>
          <p:cNvPr id="3" name="Subtitle 2"/>
          <p:cNvSpPr>
            <a:spLocks noGrp="1"/>
          </p:cNvSpPr>
          <p:nvPr>
            <p:ph type="subTitle" idx="1" hasCustomPrompt="1"/>
          </p:nvPr>
        </p:nvSpPr>
        <p:spPr>
          <a:xfrm>
            <a:off x="1524000" y="318402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for subtitle here</a:t>
            </a:r>
          </a:p>
        </p:txBody>
      </p:sp>
      <p:pic>
        <p:nvPicPr>
          <p:cNvPr id="6" name="Picture 5">
            <a:extLst>
              <a:ext uri="{FF2B5EF4-FFF2-40B4-BE49-F238E27FC236}">
                <a16:creationId xmlns:a16="http://schemas.microsoft.com/office/drawing/2014/main" id="{AAC01360-7CB3-A644-AE82-50D615F347C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89262" y="74431"/>
            <a:ext cx="1428307" cy="1428307"/>
          </a:xfrm>
          <a:prstGeom prst="rect">
            <a:avLst/>
          </a:prstGeom>
        </p:spPr>
      </p:pic>
    </p:spTree>
    <p:extLst>
      <p:ext uri="{BB962C8B-B14F-4D97-AF65-F5344CB8AC3E}">
        <p14:creationId xmlns:p14="http://schemas.microsoft.com/office/powerpoint/2010/main" val="2574991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5436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HEX">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8" y="-2047"/>
            <a:ext cx="12182052" cy="6846313"/>
          </a:xfrm>
          <a:prstGeom prst="rect">
            <a:avLst/>
          </a:prstGeom>
        </p:spPr>
      </p:pic>
      <p:sp>
        <p:nvSpPr>
          <p:cNvPr id="2" name="Title 1"/>
          <p:cNvSpPr>
            <a:spLocks noGrp="1"/>
          </p:cNvSpPr>
          <p:nvPr>
            <p:ph type="title" hasCustomPrompt="1"/>
          </p:nvPr>
        </p:nvSpPr>
        <p:spPr>
          <a:xfrm>
            <a:off x="838200" y="422275"/>
            <a:ext cx="10515600" cy="1325563"/>
          </a:xfrm>
        </p:spPr>
        <p:txBody>
          <a:bodyPr/>
          <a:lstStyle>
            <a:lvl1pPr>
              <a:defRPr baseline="0">
                <a:latin typeface="Segoe UI Light" panose="020B0502040204020203" pitchFamily="34" charset="0"/>
                <a:cs typeface="Segoe UI Light" panose="020B0502040204020203" pitchFamily="34" charset="0"/>
              </a:defRPr>
            </a:lvl1pPr>
          </a:lstStyle>
          <a:p>
            <a:r>
              <a:rPr lang="en-US" dirty="0"/>
              <a:t>Click to edit Master title style but no more than two lines max </a:t>
            </a:r>
            <a:r>
              <a:rPr lang="en-US" dirty="0" err="1"/>
              <a:t>hgh</a:t>
            </a:r>
            <a:endParaRPr lang="en-US" dirty="0"/>
          </a:p>
        </p:txBody>
      </p:sp>
      <p:sp>
        <p:nvSpPr>
          <p:cNvPr id="3" name="Content Placeholder 2"/>
          <p:cNvSpPr>
            <a:spLocks noGrp="1"/>
          </p:cNvSpPr>
          <p:nvPr>
            <p:ph idx="1"/>
          </p:nvPr>
        </p:nvSpPr>
        <p:spPr>
          <a:xfrm>
            <a:off x="838200" y="1882775"/>
            <a:ext cx="10515600" cy="3927475"/>
          </a:xfrm>
        </p:spPr>
        <p:txBody>
          <a:bodyPr/>
          <a:lstStyle>
            <a:lvl1pPr>
              <a:defRPr>
                <a:latin typeface="Palatino Linotype" panose="02040502050505030304" pitchFamily="18" charset="0"/>
              </a:defRPr>
            </a:lvl1pPr>
            <a:lvl2pPr>
              <a:defRPr>
                <a:latin typeface="Palatino Linotype" panose="02040502050505030304" pitchFamily="18" charset="0"/>
              </a:defRPr>
            </a:lvl2pPr>
            <a:lvl3pPr>
              <a:defRPr>
                <a:latin typeface="Palatino Linotype" panose="02040502050505030304" pitchFamily="18" charset="0"/>
              </a:defRPr>
            </a:lvl3pPr>
            <a:lvl4pPr>
              <a:defRPr>
                <a:latin typeface="Palatino Linotype" panose="02040502050505030304" pitchFamily="18" charset="0"/>
              </a:defRPr>
            </a:lvl4pPr>
            <a:lvl5pPr>
              <a:defRPr>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FBF7FD54-69B1-F147-9B2B-1E9F4A800D2E}"/>
              </a:ext>
            </a:extLst>
          </p:cNvPr>
          <p:cNvSpPr txBox="1"/>
          <p:nvPr userDrawn="1"/>
        </p:nvSpPr>
        <p:spPr>
          <a:xfrm>
            <a:off x="10377377" y="6321973"/>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5/8/2019  |   </a:t>
            </a:r>
          </a:p>
        </p:txBody>
      </p:sp>
      <p:sp>
        <p:nvSpPr>
          <p:cNvPr id="8" name="TextBox 7">
            <a:extLst>
              <a:ext uri="{FF2B5EF4-FFF2-40B4-BE49-F238E27FC236}">
                <a16:creationId xmlns:a16="http://schemas.microsoft.com/office/drawing/2014/main" id="{FBF7FD54-69B1-F147-9B2B-1E9F4A800D2E}"/>
              </a:ext>
            </a:extLst>
          </p:cNvPr>
          <p:cNvSpPr txBox="1"/>
          <p:nvPr userDrawn="1"/>
        </p:nvSpPr>
        <p:spPr>
          <a:xfrm>
            <a:off x="5584411" y="6304555"/>
            <a:ext cx="4343349" cy="276999"/>
          </a:xfrm>
          <a:prstGeom prst="rect">
            <a:avLst/>
          </a:prstGeom>
          <a:noFill/>
        </p:spPr>
        <p:txBody>
          <a:bodyPr wrap="square" rtlCol="0">
            <a:spAutoFit/>
          </a:bodyPr>
          <a:lstStyle/>
          <a:p>
            <a:pPr algn="l"/>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a:t>
            </a:r>
            <a:r>
              <a:rPr lang="en-US" sz="1200" baseline="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Special Education</a:t>
            </a:r>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2568852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BLANK">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8" y="226422"/>
            <a:ext cx="12182052" cy="6620944"/>
          </a:xfrm>
          <a:prstGeom prst="rect">
            <a:avLst/>
          </a:prstGeom>
        </p:spPr>
      </p:pic>
      <p:sp>
        <p:nvSpPr>
          <p:cNvPr id="2" name="Title 1"/>
          <p:cNvSpPr>
            <a:spLocks noGrp="1"/>
          </p:cNvSpPr>
          <p:nvPr>
            <p:ph type="title" hasCustomPrompt="1"/>
          </p:nvPr>
        </p:nvSpPr>
        <p:spPr>
          <a:xfrm>
            <a:off x="838200" y="422275"/>
            <a:ext cx="10515600" cy="1325563"/>
          </a:xfrm>
        </p:spPr>
        <p:txBody>
          <a:bodyPr/>
          <a:lstStyle>
            <a:lvl1pPr>
              <a:defRPr baseline="0">
                <a:latin typeface="Segoe UI Light" panose="020B0502040204020203" pitchFamily="34" charset="0"/>
                <a:cs typeface="Segoe UI Light" panose="020B0502040204020203" pitchFamily="34" charset="0"/>
              </a:defRPr>
            </a:lvl1pPr>
          </a:lstStyle>
          <a:p>
            <a:r>
              <a:rPr lang="en-US" dirty="0"/>
              <a:t>Click to edit Master title style but no more than two lines max </a:t>
            </a:r>
            <a:r>
              <a:rPr lang="en-US" dirty="0" err="1"/>
              <a:t>hgh</a:t>
            </a:r>
            <a:endParaRPr lang="en-US" dirty="0"/>
          </a:p>
        </p:txBody>
      </p:sp>
      <p:sp>
        <p:nvSpPr>
          <p:cNvPr id="3" name="Content Placeholder 2"/>
          <p:cNvSpPr>
            <a:spLocks noGrp="1"/>
          </p:cNvSpPr>
          <p:nvPr>
            <p:ph idx="1"/>
          </p:nvPr>
        </p:nvSpPr>
        <p:spPr>
          <a:xfrm>
            <a:off x="838200" y="1882775"/>
            <a:ext cx="10515600" cy="3927475"/>
          </a:xfrm>
        </p:spPr>
        <p:txBody>
          <a:bodyPr/>
          <a:lstStyle>
            <a:lvl1pPr>
              <a:defRPr>
                <a:latin typeface="Palatino Linotype" panose="02040502050505030304" pitchFamily="18" charset="0"/>
              </a:defRPr>
            </a:lvl1pPr>
            <a:lvl2pPr>
              <a:defRPr>
                <a:latin typeface="Palatino Linotype" panose="02040502050505030304" pitchFamily="18" charset="0"/>
              </a:defRPr>
            </a:lvl2pPr>
            <a:lvl3pPr>
              <a:defRPr>
                <a:latin typeface="Palatino Linotype" panose="02040502050505030304" pitchFamily="18" charset="0"/>
              </a:defRPr>
            </a:lvl3pPr>
            <a:lvl4pPr>
              <a:defRPr>
                <a:latin typeface="Palatino Linotype" panose="02040502050505030304" pitchFamily="18" charset="0"/>
              </a:defRPr>
            </a:lvl4pPr>
            <a:lvl5pPr>
              <a:defRPr>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a:extLst>
              <a:ext uri="{FF2B5EF4-FFF2-40B4-BE49-F238E27FC236}">
                <a16:creationId xmlns:a16="http://schemas.microsoft.com/office/drawing/2014/main" id="{FBF7FD54-69B1-F147-9B2B-1E9F4A800D2E}"/>
              </a:ext>
            </a:extLst>
          </p:cNvPr>
          <p:cNvSpPr txBox="1"/>
          <p:nvPr userDrawn="1"/>
        </p:nvSpPr>
        <p:spPr>
          <a:xfrm>
            <a:off x="10377377" y="6321973"/>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5/8/2019  |</a:t>
            </a:r>
          </a:p>
        </p:txBody>
      </p:sp>
      <p:sp>
        <p:nvSpPr>
          <p:cNvPr id="6" name="TextBox 5">
            <a:extLst>
              <a:ext uri="{FF2B5EF4-FFF2-40B4-BE49-F238E27FC236}">
                <a16:creationId xmlns:a16="http://schemas.microsoft.com/office/drawing/2014/main" id="{FBF7FD54-69B1-F147-9B2B-1E9F4A800D2E}"/>
              </a:ext>
            </a:extLst>
          </p:cNvPr>
          <p:cNvSpPr txBox="1"/>
          <p:nvPr userDrawn="1"/>
        </p:nvSpPr>
        <p:spPr>
          <a:xfrm>
            <a:off x="5584411" y="6304555"/>
            <a:ext cx="4343349" cy="276999"/>
          </a:xfrm>
          <a:prstGeom prst="rect">
            <a:avLst/>
          </a:prstGeom>
          <a:noFill/>
        </p:spPr>
        <p:txBody>
          <a:bodyPr wrap="square" rtlCol="0">
            <a:spAutoFit/>
          </a:bodyPr>
          <a:lstStyle/>
          <a:p>
            <a:pPr algn="l"/>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a:t>
            </a:r>
            <a:r>
              <a:rPr lang="en-US" sz="1200" baseline="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Special Education</a:t>
            </a:r>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1787220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lank, no foo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422275"/>
            <a:ext cx="10515600" cy="1325563"/>
          </a:xfrm>
        </p:spPr>
        <p:txBody>
          <a:bodyPr/>
          <a:lstStyle>
            <a:lvl1pPr>
              <a:defRPr baseline="0">
                <a:latin typeface="Segoe UI Light" panose="020B0502040204020203" pitchFamily="34" charset="0"/>
                <a:cs typeface="Segoe UI Light" panose="020B0502040204020203" pitchFamily="34" charset="0"/>
              </a:defRPr>
            </a:lvl1pPr>
          </a:lstStyle>
          <a:p>
            <a:r>
              <a:rPr lang="en-US" dirty="0"/>
              <a:t>Click to edit Master title style but no more than two lines max </a:t>
            </a:r>
            <a:r>
              <a:rPr lang="en-US" dirty="0" err="1"/>
              <a:t>hgh</a:t>
            </a:r>
            <a:endParaRPr lang="en-US" dirty="0"/>
          </a:p>
        </p:txBody>
      </p:sp>
      <p:sp>
        <p:nvSpPr>
          <p:cNvPr id="3" name="Content Placeholder 2"/>
          <p:cNvSpPr>
            <a:spLocks noGrp="1"/>
          </p:cNvSpPr>
          <p:nvPr>
            <p:ph idx="1"/>
          </p:nvPr>
        </p:nvSpPr>
        <p:spPr>
          <a:xfrm>
            <a:off x="838200" y="1882775"/>
            <a:ext cx="10515600" cy="3927475"/>
          </a:xfrm>
        </p:spPr>
        <p:txBody>
          <a:bodyPr/>
          <a:lstStyle>
            <a:lvl1pPr>
              <a:defRPr>
                <a:latin typeface="Palatino Linotype" panose="02040502050505030304" pitchFamily="18" charset="0"/>
              </a:defRPr>
            </a:lvl1pPr>
            <a:lvl2pPr>
              <a:defRPr>
                <a:latin typeface="Palatino Linotype" panose="02040502050505030304" pitchFamily="18" charset="0"/>
              </a:defRPr>
            </a:lvl2pPr>
            <a:lvl3pPr>
              <a:defRPr>
                <a:latin typeface="Palatino Linotype" panose="02040502050505030304" pitchFamily="18" charset="0"/>
              </a:defRPr>
            </a:lvl3pPr>
            <a:lvl4pPr>
              <a:defRPr>
                <a:latin typeface="Palatino Linotype" panose="02040502050505030304" pitchFamily="18" charset="0"/>
              </a:defRPr>
            </a:lvl4pPr>
            <a:lvl5pPr>
              <a:defRPr>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a:extLst>
              <a:ext uri="{FF2B5EF4-FFF2-40B4-BE49-F238E27FC236}">
                <a16:creationId xmlns:a16="http://schemas.microsoft.com/office/drawing/2014/main" id="{FBF7FD54-69B1-F147-9B2B-1E9F4A800D2E}"/>
              </a:ext>
            </a:extLst>
          </p:cNvPr>
          <p:cNvSpPr txBox="1"/>
          <p:nvPr userDrawn="1"/>
        </p:nvSpPr>
        <p:spPr>
          <a:xfrm>
            <a:off x="10377377" y="6339391"/>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12/12/2019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3021583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CF5A732-E668-BA40-A6A8-7647447DF2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6496" b="40177"/>
          <a:stretch/>
        </p:blipFill>
        <p:spPr>
          <a:xfrm>
            <a:off x="9505506" y="0"/>
            <a:ext cx="2686493" cy="4072270"/>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636351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8" y="-2047"/>
            <a:ext cx="12182052" cy="6846313"/>
          </a:xfrm>
          <a:prstGeom prst="rect">
            <a:avLst/>
          </a:prstGeom>
        </p:spPr>
      </p:pic>
      <p:sp>
        <p:nvSpPr>
          <p:cNvPr id="8" name="TextBox 7">
            <a:extLst>
              <a:ext uri="{FF2B5EF4-FFF2-40B4-BE49-F238E27FC236}">
                <a16:creationId xmlns:a16="http://schemas.microsoft.com/office/drawing/2014/main" id="{FBF7FD54-69B1-F147-9B2B-1E9F4A800D2E}"/>
              </a:ext>
            </a:extLst>
          </p:cNvPr>
          <p:cNvSpPr txBox="1"/>
          <p:nvPr userDrawn="1"/>
        </p:nvSpPr>
        <p:spPr>
          <a:xfrm>
            <a:off x="10377377" y="6321973"/>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12/12/2019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0526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0526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Box 8">
            <a:extLst>
              <a:ext uri="{FF2B5EF4-FFF2-40B4-BE49-F238E27FC236}">
                <a16:creationId xmlns:a16="http://schemas.microsoft.com/office/drawing/2014/main" id="{FBF7FD54-69B1-F147-9B2B-1E9F4A800D2E}"/>
              </a:ext>
            </a:extLst>
          </p:cNvPr>
          <p:cNvSpPr txBox="1"/>
          <p:nvPr userDrawn="1"/>
        </p:nvSpPr>
        <p:spPr>
          <a:xfrm>
            <a:off x="5584411" y="6304555"/>
            <a:ext cx="4343349" cy="276999"/>
          </a:xfrm>
          <a:prstGeom prst="rect">
            <a:avLst/>
          </a:prstGeom>
          <a:noFill/>
        </p:spPr>
        <p:txBody>
          <a:bodyPr wrap="square" rtlCol="0">
            <a:spAutoFit/>
          </a:bodyPr>
          <a:lstStyle/>
          <a:p>
            <a:pPr algn="l"/>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a:t>
            </a:r>
            <a:r>
              <a:rPr lang="en-US" sz="1200" baseline="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SECTION</a:t>
            </a:r>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3406748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8" y="-2047"/>
            <a:ext cx="12182052" cy="6846313"/>
          </a:xfrm>
          <a:prstGeom prst="rect">
            <a:avLst/>
          </a:prstGeom>
        </p:spPr>
      </p:pic>
      <p:sp>
        <p:nvSpPr>
          <p:cNvPr id="10" name="TextBox 9">
            <a:extLst>
              <a:ext uri="{FF2B5EF4-FFF2-40B4-BE49-F238E27FC236}">
                <a16:creationId xmlns:a16="http://schemas.microsoft.com/office/drawing/2014/main" id="{FBF7FD54-69B1-F147-9B2B-1E9F4A800D2E}"/>
              </a:ext>
            </a:extLst>
          </p:cNvPr>
          <p:cNvSpPr txBox="1"/>
          <p:nvPr userDrawn="1"/>
        </p:nvSpPr>
        <p:spPr>
          <a:xfrm>
            <a:off x="10377377" y="6321973"/>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12/12/2019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36450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36450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Box 10">
            <a:extLst>
              <a:ext uri="{FF2B5EF4-FFF2-40B4-BE49-F238E27FC236}">
                <a16:creationId xmlns:a16="http://schemas.microsoft.com/office/drawing/2014/main" id="{FBF7FD54-69B1-F147-9B2B-1E9F4A800D2E}"/>
              </a:ext>
            </a:extLst>
          </p:cNvPr>
          <p:cNvSpPr txBox="1"/>
          <p:nvPr userDrawn="1"/>
        </p:nvSpPr>
        <p:spPr>
          <a:xfrm>
            <a:off x="5584411" y="6304555"/>
            <a:ext cx="4343349" cy="276999"/>
          </a:xfrm>
          <a:prstGeom prst="rect">
            <a:avLst/>
          </a:prstGeom>
          <a:noFill/>
        </p:spPr>
        <p:txBody>
          <a:bodyPr wrap="square" rtlCol="0">
            <a:spAutoFit/>
          </a:bodyPr>
          <a:lstStyle/>
          <a:p>
            <a:pPr algn="l"/>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a:t>
            </a:r>
            <a:r>
              <a:rPr lang="en-US" sz="1200" baseline="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SECTION</a:t>
            </a:r>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1006062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8" y="-2047"/>
            <a:ext cx="12182052" cy="6846313"/>
          </a:xfrm>
          <a:prstGeom prst="rect">
            <a:avLst/>
          </a:prstGeom>
        </p:spPr>
      </p:pic>
      <p:sp>
        <p:nvSpPr>
          <p:cNvPr id="10" name="TextBox 9">
            <a:extLst>
              <a:ext uri="{FF2B5EF4-FFF2-40B4-BE49-F238E27FC236}">
                <a16:creationId xmlns:a16="http://schemas.microsoft.com/office/drawing/2014/main" id="{FBF7FD54-69B1-F147-9B2B-1E9F4A800D2E}"/>
              </a:ext>
            </a:extLst>
          </p:cNvPr>
          <p:cNvSpPr txBox="1"/>
          <p:nvPr userDrawn="1"/>
        </p:nvSpPr>
        <p:spPr>
          <a:xfrm>
            <a:off x="10377377" y="6321973"/>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12/12/2019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TextBox 7">
            <a:extLst>
              <a:ext uri="{FF2B5EF4-FFF2-40B4-BE49-F238E27FC236}">
                <a16:creationId xmlns:a16="http://schemas.microsoft.com/office/drawing/2014/main" id="{FBF7FD54-69B1-F147-9B2B-1E9F4A800D2E}"/>
              </a:ext>
            </a:extLst>
          </p:cNvPr>
          <p:cNvSpPr txBox="1"/>
          <p:nvPr userDrawn="1"/>
        </p:nvSpPr>
        <p:spPr>
          <a:xfrm>
            <a:off x="5584411" y="6304555"/>
            <a:ext cx="4343349" cy="276999"/>
          </a:xfrm>
          <a:prstGeom prst="rect">
            <a:avLst/>
          </a:prstGeom>
          <a:noFill/>
        </p:spPr>
        <p:txBody>
          <a:bodyPr wrap="square" rtlCol="0">
            <a:spAutoFit/>
          </a:bodyPr>
          <a:lstStyle/>
          <a:p>
            <a:pPr algn="l"/>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a:t>
            </a:r>
            <a:r>
              <a:rPr lang="en-US" sz="1200" baseline="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SECTION</a:t>
            </a:r>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1763160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8" y="-2047"/>
            <a:ext cx="12182052" cy="6846313"/>
          </a:xfrm>
          <a:prstGeom prst="rect">
            <a:avLst/>
          </a:prstGeom>
        </p:spPr>
      </p:pic>
      <p:sp>
        <p:nvSpPr>
          <p:cNvPr id="10" name="TextBox 9">
            <a:extLst>
              <a:ext uri="{FF2B5EF4-FFF2-40B4-BE49-F238E27FC236}">
                <a16:creationId xmlns:a16="http://schemas.microsoft.com/office/drawing/2014/main" id="{FBF7FD54-69B1-F147-9B2B-1E9F4A800D2E}"/>
              </a:ext>
            </a:extLst>
          </p:cNvPr>
          <p:cNvSpPr txBox="1"/>
          <p:nvPr userDrawn="1"/>
        </p:nvSpPr>
        <p:spPr>
          <a:xfrm>
            <a:off x="10377377" y="6321973"/>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12/12/2019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8" name="TextBox 7">
            <a:extLst>
              <a:ext uri="{FF2B5EF4-FFF2-40B4-BE49-F238E27FC236}">
                <a16:creationId xmlns:a16="http://schemas.microsoft.com/office/drawing/2014/main" id="{FBF7FD54-69B1-F147-9B2B-1E9F4A800D2E}"/>
              </a:ext>
            </a:extLst>
          </p:cNvPr>
          <p:cNvSpPr txBox="1"/>
          <p:nvPr userDrawn="1"/>
        </p:nvSpPr>
        <p:spPr>
          <a:xfrm>
            <a:off x="5584411" y="6304555"/>
            <a:ext cx="4343349" cy="276999"/>
          </a:xfrm>
          <a:prstGeom prst="rect">
            <a:avLst/>
          </a:prstGeom>
          <a:noFill/>
        </p:spPr>
        <p:txBody>
          <a:bodyPr wrap="square" rtlCol="0">
            <a:spAutoFit/>
          </a:bodyPr>
          <a:lstStyle/>
          <a:p>
            <a:pPr algn="l"/>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a:t>
            </a:r>
            <a:r>
              <a:rPr lang="en-US" sz="1200" baseline="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SECTION</a:t>
            </a:r>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4017656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976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6" r:id="rId4"/>
    <p:sldLayoutId id="2147483651" r:id="rId5"/>
    <p:sldLayoutId id="2147483652" r:id="rId6"/>
    <p:sldLayoutId id="2147483653" r:id="rId7"/>
    <p:sldLayoutId id="2147483654" r:id="rId8"/>
    <p:sldLayoutId id="2147483655" r:id="rId9"/>
    <p:sldLayoutId id="2147483661" r:id="rId10"/>
  </p:sldLayoutIdLst>
  <p:hf sldNum="0" hdr="0" ftr="0"/>
  <p:txStyles>
    <p:titleStyle>
      <a:lvl1pPr algn="l" defTabSz="914400" rtl="0" eaLnBrk="1" latinLnBrk="0" hangingPunct="1">
        <a:lnSpc>
          <a:spcPct val="90000"/>
        </a:lnSpc>
        <a:spcBef>
          <a:spcPct val="0"/>
        </a:spcBef>
        <a:buNone/>
        <a:defRPr sz="4400" kern="1200">
          <a:solidFill>
            <a:schemeClr val="tx1"/>
          </a:solidFill>
          <a:latin typeface="Segoe UI Light" panose="020B0502040204020203" pitchFamily="34" charset="0"/>
          <a:ea typeface="+mj-ea"/>
          <a:cs typeface="Segoe UI Light"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k12.wa.us/default.aspx" TargetMode="External"/><Relationship Id="rId2" Type="http://schemas.openxmlformats.org/officeDocument/2006/relationships/hyperlink" Target="mailto:Jennifer.story@k12.wa.us"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creativecommons.org/licenses/by/4.0/" TargetMode="Externa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2CC3E-C3A0-D741-A1E4-9C41C6248D05}"/>
              </a:ext>
            </a:extLst>
          </p:cNvPr>
          <p:cNvSpPr>
            <a:spLocks noGrp="1"/>
          </p:cNvSpPr>
          <p:nvPr>
            <p:ph type="ctrTitle"/>
          </p:nvPr>
        </p:nvSpPr>
        <p:spPr/>
        <p:txBody>
          <a:bodyPr>
            <a:noAutofit/>
          </a:bodyPr>
          <a:lstStyle/>
          <a:p>
            <a:r>
              <a:rPr lang="en-US" dirty="0">
                <a:latin typeface="+mn-lt"/>
              </a:rPr>
              <a:t>Indicator B-13 Data Collection Changes – </a:t>
            </a:r>
            <a:br>
              <a:rPr lang="en-US" dirty="0">
                <a:latin typeface="+mn-lt"/>
              </a:rPr>
            </a:br>
            <a:r>
              <a:rPr lang="en-US" dirty="0">
                <a:latin typeface="+mn-lt"/>
              </a:rPr>
              <a:t>Survey Results</a:t>
            </a:r>
          </a:p>
        </p:txBody>
      </p:sp>
      <p:sp>
        <p:nvSpPr>
          <p:cNvPr id="3" name="Subtitle 2">
            <a:extLst>
              <a:ext uri="{FF2B5EF4-FFF2-40B4-BE49-F238E27FC236}">
                <a16:creationId xmlns:a16="http://schemas.microsoft.com/office/drawing/2014/main" id="{2F70EFD7-1A35-414B-9579-82D9296B813E}"/>
              </a:ext>
            </a:extLst>
          </p:cNvPr>
          <p:cNvSpPr>
            <a:spLocks noGrp="1"/>
          </p:cNvSpPr>
          <p:nvPr>
            <p:ph type="subTitle" idx="1"/>
          </p:nvPr>
        </p:nvSpPr>
        <p:spPr/>
        <p:txBody>
          <a:bodyPr/>
          <a:lstStyle/>
          <a:p>
            <a:r>
              <a:rPr lang="en-US" sz="3200" dirty="0">
                <a:latin typeface="+mn-lt"/>
              </a:rPr>
              <a:t>MAY 2019</a:t>
            </a:r>
          </a:p>
          <a:p>
            <a:endParaRPr lang="en-US" dirty="0"/>
          </a:p>
        </p:txBody>
      </p:sp>
      <p:sp>
        <p:nvSpPr>
          <p:cNvPr id="4" name="Title 4">
            <a:extLst>
              <a:ext uri="{FF2B5EF4-FFF2-40B4-BE49-F238E27FC236}">
                <a16:creationId xmlns:a16="http://schemas.microsoft.com/office/drawing/2014/main" id="{EEC2653B-09B9-2F4B-BFD1-78702681655A}"/>
              </a:ext>
            </a:extLst>
          </p:cNvPr>
          <p:cNvSpPr txBox="1">
            <a:spLocks/>
          </p:cNvSpPr>
          <p:nvPr/>
        </p:nvSpPr>
        <p:spPr>
          <a:xfrm>
            <a:off x="0" y="5822335"/>
            <a:ext cx="12192000" cy="5645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0" kern="1200">
                <a:solidFill>
                  <a:schemeClr val="tx1"/>
                </a:solidFill>
                <a:latin typeface="Segoe UI Light" panose="020B0502040204020203" pitchFamily="34" charset="0"/>
                <a:ea typeface="+mj-ea"/>
                <a:cs typeface="Segoe UI Light" panose="020B0502040204020203" pitchFamily="34" charset="0"/>
              </a:defRPr>
            </a:lvl1pPr>
          </a:lstStyle>
          <a:p>
            <a:r>
              <a:rPr lang="en-US" sz="3200" b="1" dirty="0"/>
              <a:t>Office of Superintendent of Public Instruction</a:t>
            </a:r>
          </a:p>
        </p:txBody>
      </p:sp>
      <p:sp>
        <p:nvSpPr>
          <p:cNvPr id="5" name="Subtitle 5">
            <a:extLst>
              <a:ext uri="{FF2B5EF4-FFF2-40B4-BE49-F238E27FC236}">
                <a16:creationId xmlns:a16="http://schemas.microsoft.com/office/drawing/2014/main" id="{564D0AD3-C11C-FE46-A133-7DBA0BD9443F}"/>
              </a:ext>
            </a:extLst>
          </p:cNvPr>
          <p:cNvSpPr txBox="1">
            <a:spLocks/>
          </p:cNvSpPr>
          <p:nvPr/>
        </p:nvSpPr>
        <p:spPr>
          <a:xfrm>
            <a:off x="1524000" y="6426195"/>
            <a:ext cx="9144000" cy="42301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Palatino Linotype" panose="02040502050505030304" pitchFamily="18"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Palatino Linotype" panose="02040502050505030304" pitchFamily="18"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Palatino Linotype" panose="02040502050505030304" pitchFamily="18"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Palatino Linotype" panose="02040502050505030304" pitchFamily="18"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Palatino Linotype" panose="02040502050505030304" pitchFamily="18"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Chris Reykdal, State Superintendent</a:t>
            </a:r>
          </a:p>
        </p:txBody>
      </p:sp>
      <p:cxnSp>
        <p:nvCxnSpPr>
          <p:cNvPr id="7" name="Straight Connector 6">
            <a:extLst>
              <a:ext uri="{C183D7F6-B498-43B3-948B-1728B52AA6E4}">
                <adec:decorative xmlns:adec="http://schemas.microsoft.com/office/drawing/2017/decorative" val="1"/>
              </a:ext>
            </a:extLst>
          </p:cNvPr>
          <p:cNvCxnSpPr/>
          <p:nvPr/>
        </p:nvCxnSpPr>
        <p:spPr>
          <a:xfrm>
            <a:off x="1893536" y="3184028"/>
            <a:ext cx="865038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1805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182AABF-C904-42FD-AFC9-BE5050F674CD}"/>
              </a:ext>
            </a:extLst>
          </p:cNvPr>
          <p:cNvSpPr>
            <a:spLocks noGrp="1"/>
          </p:cNvSpPr>
          <p:nvPr>
            <p:ph type="title"/>
          </p:nvPr>
        </p:nvSpPr>
        <p:spPr>
          <a:xfrm>
            <a:off x="295154" y="0"/>
            <a:ext cx="10515600" cy="1101662"/>
          </a:xfrm>
        </p:spPr>
        <p:txBody>
          <a:bodyPr>
            <a:normAutofit/>
          </a:bodyPr>
          <a:lstStyle/>
          <a:p>
            <a:r>
              <a:rPr lang="en-US" sz="3600" dirty="0">
                <a:solidFill>
                  <a:srgbClr val="000000"/>
                </a:solidFill>
                <a:latin typeface="+mn-lt"/>
              </a:rPr>
              <a:t>8. Additional </a:t>
            </a:r>
            <a:r>
              <a:rPr lang="en-US" sz="3600" u="sng" dirty="0">
                <a:solidFill>
                  <a:srgbClr val="000000"/>
                </a:solidFill>
                <a:latin typeface="+mn-lt"/>
              </a:rPr>
              <a:t>questions</a:t>
            </a:r>
            <a:r>
              <a:rPr lang="en-US" sz="3600" dirty="0">
                <a:solidFill>
                  <a:srgbClr val="000000"/>
                </a:solidFill>
                <a:latin typeface="+mn-lt"/>
              </a:rPr>
              <a:t> from responders (continued):</a:t>
            </a:r>
          </a:p>
        </p:txBody>
      </p:sp>
      <p:cxnSp>
        <p:nvCxnSpPr>
          <p:cNvPr id="7" name="Straight Connector 6">
            <a:extLst>
              <a:ext uri="{C183D7F6-B498-43B3-948B-1728B52AA6E4}">
                <adec:decorative xmlns:adec="http://schemas.microsoft.com/office/drawing/2017/decorative" val="1"/>
              </a:ext>
            </a:extLst>
          </p:cNvPr>
          <p:cNvCxnSpPr/>
          <p:nvPr/>
        </p:nvCxnSpPr>
        <p:spPr>
          <a:xfrm>
            <a:off x="914400" y="1448474"/>
            <a:ext cx="6910597"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23284" y="1493786"/>
            <a:ext cx="10287470" cy="4505721"/>
          </a:xfrm>
          <a:prstGeom prst="rect">
            <a:avLst/>
          </a:prstGeom>
        </p:spPr>
        <p:txBody>
          <a:bodyPr wrap="square">
            <a:spAutoFit/>
          </a:bodyPr>
          <a:lstStyle/>
          <a:p>
            <a:pPr marL="514350" marR="0" lvl="0" indent="-514350">
              <a:lnSpc>
                <a:spcPct val="107000"/>
              </a:lnSpc>
              <a:spcBef>
                <a:spcPts val="0"/>
              </a:spcBef>
              <a:spcAft>
                <a:spcPts val="0"/>
              </a:spcAft>
              <a:buFont typeface="+mj-lt"/>
              <a:buAutoNum type="arabicPeriod" startAt="5"/>
            </a:pPr>
            <a:r>
              <a:rPr lang="en-US" sz="2700" dirty="0">
                <a:latin typeface="Segoe UI" panose="020B0502040204020203" pitchFamily="34" charset="0"/>
                <a:ea typeface="Calibri" panose="020F0502020204030204" pitchFamily="34" charset="0"/>
                <a:cs typeface="Times New Roman" panose="02020603050405020304" pitchFamily="18" charset="0"/>
              </a:rPr>
              <a:t>When files are selected to be reviewed, are they current IEPs (i.e., students still in school) or are they students who have graduated or dropped out?</a:t>
            </a:r>
          </a:p>
          <a:p>
            <a:pPr marL="514350" marR="0" lvl="0" indent="-514350">
              <a:lnSpc>
                <a:spcPct val="107000"/>
              </a:lnSpc>
              <a:spcBef>
                <a:spcPts val="0"/>
              </a:spcBef>
              <a:spcAft>
                <a:spcPts val="0"/>
              </a:spcAft>
              <a:buFont typeface="+mj-lt"/>
              <a:buAutoNum type="arabicPeriod" startAt="5"/>
            </a:pPr>
            <a:r>
              <a:rPr lang="en-US" sz="2700" dirty="0">
                <a:latin typeface="Segoe UI" panose="020B0502040204020203" pitchFamily="34" charset="0"/>
                <a:ea typeface="Calibri" panose="020F0502020204030204" pitchFamily="34" charset="0"/>
                <a:cs typeface="Times New Roman" panose="02020603050405020304" pitchFamily="18" charset="0"/>
              </a:rPr>
              <a:t>In order to obtain accurate results, would it be possible for a neutral party to review the files?</a:t>
            </a:r>
          </a:p>
          <a:p>
            <a:pPr marL="514350" marR="0" lvl="0" indent="-514350">
              <a:lnSpc>
                <a:spcPct val="107000"/>
              </a:lnSpc>
              <a:spcBef>
                <a:spcPts val="0"/>
              </a:spcBef>
              <a:spcAft>
                <a:spcPts val="0"/>
              </a:spcAft>
              <a:buFont typeface="+mj-lt"/>
              <a:buAutoNum type="arabicPeriod" startAt="5"/>
            </a:pPr>
            <a:r>
              <a:rPr lang="en-US" sz="2700" dirty="0">
                <a:latin typeface="Segoe UI" panose="020B0502040204020203" pitchFamily="34" charset="0"/>
                <a:ea typeface="Calibri" panose="020F0502020204030204" pitchFamily="34" charset="0"/>
                <a:cs typeface="Times New Roman" panose="02020603050405020304" pitchFamily="18" charset="0"/>
              </a:rPr>
              <a:t>Would completing the data collection require additional steps, such as student and teacher interviews and program reviews?</a:t>
            </a:r>
          </a:p>
          <a:p>
            <a:pPr marL="514350" marR="0" lvl="0" indent="-514350">
              <a:lnSpc>
                <a:spcPct val="107000"/>
              </a:lnSpc>
              <a:spcBef>
                <a:spcPts val="0"/>
              </a:spcBef>
              <a:spcAft>
                <a:spcPts val="800"/>
              </a:spcAft>
              <a:buFont typeface="+mj-lt"/>
              <a:buAutoNum type="arabicPeriod" startAt="5"/>
            </a:pPr>
            <a:r>
              <a:rPr lang="en-US" sz="2700" dirty="0">
                <a:latin typeface="Segoe UI" panose="020B0502040204020203" pitchFamily="34" charset="0"/>
                <a:ea typeface="Calibri" panose="020F0502020204030204" pitchFamily="34" charset="0"/>
                <a:cs typeface="Times New Roman" panose="02020603050405020304" pitchFamily="18" charset="0"/>
              </a:rPr>
              <a:t>How will a system be developed to assure that all districts understand the questions and calibrate their answers in a similar way?</a:t>
            </a:r>
          </a:p>
        </p:txBody>
      </p:sp>
    </p:spTree>
    <p:extLst>
      <p:ext uri="{BB962C8B-B14F-4D97-AF65-F5344CB8AC3E}">
        <p14:creationId xmlns:p14="http://schemas.microsoft.com/office/powerpoint/2010/main" val="3385933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589E95E-9B59-40C2-BA40-64F16F4251C5}"/>
              </a:ext>
            </a:extLst>
          </p:cNvPr>
          <p:cNvSpPr>
            <a:spLocks noGrp="1"/>
          </p:cNvSpPr>
          <p:nvPr>
            <p:ph type="title"/>
          </p:nvPr>
        </p:nvSpPr>
        <p:spPr>
          <a:xfrm>
            <a:off x="287267" y="191687"/>
            <a:ext cx="10515600" cy="1325563"/>
          </a:xfrm>
        </p:spPr>
        <p:txBody>
          <a:bodyPr>
            <a:normAutofit/>
          </a:bodyPr>
          <a:lstStyle/>
          <a:p>
            <a:r>
              <a:rPr lang="en-US" sz="3600" dirty="0">
                <a:solidFill>
                  <a:srgbClr val="000000"/>
                </a:solidFill>
                <a:latin typeface="+mn-lt"/>
              </a:rPr>
              <a:t>8. Additional </a:t>
            </a:r>
            <a:r>
              <a:rPr lang="en-US" sz="3600" u="sng" dirty="0">
                <a:solidFill>
                  <a:srgbClr val="000000"/>
                </a:solidFill>
                <a:latin typeface="+mn-lt"/>
              </a:rPr>
              <a:t>comments</a:t>
            </a:r>
            <a:r>
              <a:rPr lang="en-US" sz="3600" dirty="0">
                <a:solidFill>
                  <a:srgbClr val="000000"/>
                </a:solidFill>
                <a:latin typeface="+mn-lt"/>
              </a:rPr>
              <a:t> from responders (to be considered as part of the next steps):</a:t>
            </a:r>
          </a:p>
        </p:txBody>
      </p:sp>
      <p:cxnSp>
        <p:nvCxnSpPr>
          <p:cNvPr id="9" name="Straight Connector 8">
            <a:extLst>
              <a:ext uri="{C183D7F6-B498-43B3-948B-1728B52AA6E4}">
                <adec:decorative xmlns:adec="http://schemas.microsoft.com/office/drawing/2017/decorative" val="1"/>
              </a:ext>
            </a:extLst>
          </p:cNvPr>
          <p:cNvCxnSpPr/>
          <p:nvPr/>
        </p:nvCxnSpPr>
        <p:spPr>
          <a:xfrm>
            <a:off x="1060057" y="1603570"/>
            <a:ext cx="974281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51379" y="1661445"/>
            <a:ext cx="10538527" cy="4342086"/>
          </a:xfrm>
          <a:prstGeom prst="rect">
            <a:avLst/>
          </a:prstGeom>
        </p:spPr>
        <p:txBody>
          <a:bodyPr wrap="square">
            <a:spAutoFit/>
          </a:bodyPr>
          <a:lstStyle/>
          <a:p>
            <a:pPr marL="342900" lvl="0" indent="-342900">
              <a:lnSpc>
                <a:spcPct val="107000"/>
              </a:lnSpc>
              <a:buFont typeface="+mj-lt"/>
              <a:buAutoNum type="arabicPeriod"/>
            </a:pPr>
            <a:r>
              <a:rPr lang="en-US" sz="2600" dirty="0">
                <a:solidFill>
                  <a:srgbClr val="244A5F"/>
                </a:solidFill>
                <a:latin typeface="Segoe UI" panose="020B0502040204020203" pitchFamily="34" charset="0"/>
                <a:ea typeface="Calibri" panose="020F0502020204030204" pitchFamily="34" charset="0"/>
                <a:cs typeface="Times New Roman" panose="02020603050405020304" pitchFamily="18" charset="0"/>
              </a:rPr>
              <a:t>Timing/Due Date:</a:t>
            </a:r>
          </a:p>
          <a:p>
            <a:pPr marL="914400" lvl="1" indent="-457200">
              <a:lnSpc>
                <a:spcPct val="107000"/>
              </a:lnSpc>
              <a:buFont typeface="+mj-lt"/>
              <a:buAutoNum type="alphaLcPeriod"/>
            </a:pPr>
            <a:r>
              <a:rPr lang="en-US" sz="2600" dirty="0">
                <a:solidFill>
                  <a:srgbClr val="244A5F"/>
                </a:solidFill>
                <a:latin typeface="Segoe UI" panose="020B0502040204020203" pitchFamily="34" charset="0"/>
                <a:ea typeface="Calibri" panose="020F0502020204030204" pitchFamily="34" charset="0"/>
                <a:cs typeface="Times New Roman" panose="02020603050405020304" pitchFamily="18" charset="0"/>
              </a:rPr>
              <a:t>Self review in October, district implements action plan to address any issues, submit final results in June.  Focus becomes more about learning as a result of the self-review, less on compliance.</a:t>
            </a:r>
          </a:p>
          <a:p>
            <a:pPr marL="914400" lvl="1" indent="-457200">
              <a:lnSpc>
                <a:spcPct val="107000"/>
              </a:lnSpc>
              <a:buFont typeface="+mj-lt"/>
              <a:buAutoNum type="alphaLcPeriod"/>
            </a:pPr>
            <a:r>
              <a:rPr lang="en-US" sz="2600" dirty="0">
                <a:solidFill>
                  <a:srgbClr val="244A5F"/>
                </a:solidFill>
                <a:latin typeface="Segoe UI" panose="020B0502040204020203" pitchFamily="34" charset="0"/>
                <a:ea typeface="Calibri" panose="020F0502020204030204" pitchFamily="34" charset="0"/>
                <a:cs typeface="Times New Roman" panose="02020603050405020304" pitchFamily="18" charset="0"/>
              </a:rPr>
              <a:t>November 1 is difficult time due to child count and post-school surveys, and districts would have to wait an entire year for determination letters to come out.</a:t>
            </a:r>
          </a:p>
          <a:p>
            <a:pPr marL="914400" lvl="1" indent="-457200">
              <a:lnSpc>
                <a:spcPct val="107000"/>
              </a:lnSpc>
              <a:buFont typeface="+mj-lt"/>
              <a:buAutoNum type="alphaLcPeriod"/>
            </a:pPr>
            <a:r>
              <a:rPr lang="en-US" sz="2600" dirty="0">
                <a:solidFill>
                  <a:srgbClr val="244A5F"/>
                </a:solidFill>
                <a:latin typeface="Segoe UI" panose="020B0502040204020203" pitchFamily="34" charset="0"/>
                <a:ea typeface="Calibri" panose="020F0502020204030204" pitchFamily="34" charset="0"/>
                <a:cs typeface="Times New Roman" panose="02020603050405020304" pitchFamily="18" charset="0"/>
              </a:rPr>
              <a:t>Alignment with the post-school surveys (i.e., November 1) makes sense – puts it between opening of the year and spring which is filled with budgeting and hiring.</a:t>
            </a:r>
          </a:p>
        </p:txBody>
      </p:sp>
    </p:spTree>
    <p:extLst>
      <p:ext uri="{BB962C8B-B14F-4D97-AF65-F5344CB8AC3E}">
        <p14:creationId xmlns:p14="http://schemas.microsoft.com/office/powerpoint/2010/main" val="1854433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EBF950C-C020-49A2-AA7D-E23F53F56AF8}"/>
              </a:ext>
            </a:extLst>
          </p:cNvPr>
          <p:cNvSpPr>
            <a:spLocks noGrp="1"/>
          </p:cNvSpPr>
          <p:nvPr>
            <p:ph type="title"/>
          </p:nvPr>
        </p:nvSpPr>
        <p:spPr>
          <a:xfrm>
            <a:off x="331285" y="67948"/>
            <a:ext cx="10515600" cy="991934"/>
          </a:xfrm>
        </p:spPr>
        <p:txBody>
          <a:bodyPr>
            <a:normAutofit/>
          </a:bodyPr>
          <a:lstStyle/>
          <a:p>
            <a:r>
              <a:rPr lang="en-US" sz="3600" dirty="0">
                <a:solidFill>
                  <a:srgbClr val="000000"/>
                </a:solidFill>
                <a:latin typeface="+mn-lt"/>
              </a:rPr>
              <a:t>8. Additional </a:t>
            </a:r>
            <a:r>
              <a:rPr lang="en-US" sz="3600" u="sng" dirty="0">
                <a:solidFill>
                  <a:srgbClr val="000000"/>
                </a:solidFill>
                <a:latin typeface="+mn-lt"/>
              </a:rPr>
              <a:t>comments</a:t>
            </a:r>
            <a:r>
              <a:rPr lang="en-US" sz="3600" dirty="0">
                <a:solidFill>
                  <a:srgbClr val="000000"/>
                </a:solidFill>
                <a:latin typeface="+mn-lt"/>
              </a:rPr>
              <a:t> from responders (continued):</a:t>
            </a:r>
          </a:p>
        </p:txBody>
      </p:sp>
      <p:cxnSp>
        <p:nvCxnSpPr>
          <p:cNvPr id="7" name="Straight Connector 6">
            <a:extLst>
              <a:ext uri="{C183D7F6-B498-43B3-948B-1728B52AA6E4}">
                <adec:decorative xmlns:adec="http://schemas.microsoft.com/office/drawing/2017/decorative" val="1"/>
              </a:ext>
            </a:extLst>
          </p:cNvPr>
          <p:cNvCxnSpPr/>
          <p:nvPr/>
        </p:nvCxnSpPr>
        <p:spPr>
          <a:xfrm flipV="1">
            <a:off x="1197621" y="1638300"/>
            <a:ext cx="8898879" cy="3824"/>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62064" y="1807026"/>
            <a:ext cx="10254043" cy="3913957"/>
          </a:xfrm>
          <a:prstGeom prst="rect">
            <a:avLst/>
          </a:prstGeom>
        </p:spPr>
        <p:txBody>
          <a:bodyPr wrap="square">
            <a:spAutoFit/>
          </a:bodyPr>
          <a:lstStyle/>
          <a:p>
            <a:pPr marL="344488" marR="0" lvl="0" indent="-344488">
              <a:lnSpc>
                <a:spcPct val="107000"/>
              </a:lnSpc>
              <a:spcBef>
                <a:spcPts val="0"/>
              </a:spcBef>
              <a:spcAft>
                <a:spcPts val="0"/>
              </a:spcAft>
              <a:buFont typeface="+mj-lt"/>
              <a:buAutoNum type="arabicPeriod" startAt="2"/>
            </a:pPr>
            <a:r>
              <a:rPr lang="en-US" sz="2600" dirty="0">
                <a:latin typeface="Segoe UI" panose="020B0502040204020203" pitchFamily="34" charset="0"/>
                <a:ea typeface="Calibri" panose="020F0502020204030204" pitchFamily="34" charset="0"/>
                <a:cs typeface="Times New Roman" panose="02020603050405020304" pitchFamily="18" charset="0"/>
              </a:rPr>
              <a:t>Time Commitments:</a:t>
            </a:r>
          </a:p>
          <a:p>
            <a:pPr marL="914400" lvl="1" indent="-457200">
              <a:lnSpc>
                <a:spcPct val="107000"/>
              </a:lnSpc>
              <a:buFont typeface="+mj-lt"/>
              <a:buAutoNum type="alphaLcPeriod"/>
            </a:pPr>
            <a:r>
              <a:rPr lang="en-US" sz="2600" dirty="0">
                <a:latin typeface="Segoe UI" panose="020B0502040204020203" pitchFamily="34" charset="0"/>
                <a:ea typeface="Calibri" panose="020F0502020204030204" pitchFamily="34" charset="0"/>
                <a:cs typeface="Times New Roman" panose="02020603050405020304" pitchFamily="18" charset="0"/>
              </a:rPr>
              <a:t>Additional work and requirements for districts that take away from the OSPI priorities.</a:t>
            </a:r>
          </a:p>
          <a:p>
            <a:pPr marL="914400" lvl="1" indent="-457200">
              <a:lnSpc>
                <a:spcPct val="107000"/>
              </a:lnSpc>
              <a:buFont typeface="+mj-lt"/>
              <a:buAutoNum type="alphaLcPeriod"/>
            </a:pPr>
            <a:r>
              <a:rPr lang="en-US" sz="2600" dirty="0">
                <a:latin typeface="Segoe UI" panose="020B0502040204020203" pitchFamily="34" charset="0"/>
                <a:ea typeface="Calibri" panose="020F0502020204030204" pitchFamily="34" charset="0"/>
                <a:cs typeface="Times New Roman" panose="02020603050405020304" pitchFamily="18" charset="0"/>
              </a:rPr>
              <a:t>Since we have the leaver data, which seems to be the most appropriate way to assess student transition outcomes, this feels like an excessive layer of compliance.</a:t>
            </a:r>
          </a:p>
          <a:p>
            <a:pPr marL="914400" lvl="1" indent="-457200">
              <a:lnSpc>
                <a:spcPct val="107000"/>
              </a:lnSpc>
              <a:buFont typeface="+mj-lt"/>
              <a:buAutoNum type="alphaLcPeriod"/>
            </a:pPr>
            <a:r>
              <a:rPr lang="en-US" sz="2600" dirty="0">
                <a:latin typeface="Segoe UI" panose="020B0502040204020203" pitchFamily="34" charset="0"/>
                <a:ea typeface="Calibri" panose="020F0502020204030204" pitchFamily="34" charset="0"/>
                <a:cs typeface="Times New Roman" panose="02020603050405020304" pitchFamily="18" charset="0"/>
              </a:rPr>
              <a:t>This seems like an additional compliance activity for districts that already submit to Safety Net and participate in WISM reviews.</a:t>
            </a:r>
          </a:p>
        </p:txBody>
      </p:sp>
    </p:spTree>
    <p:extLst>
      <p:ext uri="{BB962C8B-B14F-4D97-AF65-F5344CB8AC3E}">
        <p14:creationId xmlns:p14="http://schemas.microsoft.com/office/powerpoint/2010/main" val="4262669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51ADA48-10C4-4B26-9C06-C01A7CEE6C2E}"/>
              </a:ext>
            </a:extLst>
          </p:cNvPr>
          <p:cNvSpPr>
            <a:spLocks noGrp="1"/>
          </p:cNvSpPr>
          <p:nvPr>
            <p:ph type="title"/>
          </p:nvPr>
        </p:nvSpPr>
        <p:spPr>
          <a:xfrm>
            <a:off x="366164" y="143160"/>
            <a:ext cx="10515600" cy="919342"/>
          </a:xfrm>
        </p:spPr>
        <p:txBody>
          <a:bodyPr>
            <a:normAutofit/>
          </a:bodyPr>
          <a:lstStyle/>
          <a:p>
            <a:r>
              <a:rPr lang="en-US" sz="3600" dirty="0">
                <a:solidFill>
                  <a:srgbClr val="000000"/>
                </a:solidFill>
                <a:latin typeface="+mn-lt"/>
              </a:rPr>
              <a:t>8. Additional </a:t>
            </a:r>
            <a:r>
              <a:rPr lang="en-US" sz="3600" u="sng" dirty="0">
                <a:solidFill>
                  <a:srgbClr val="000000"/>
                </a:solidFill>
                <a:latin typeface="+mn-lt"/>
              </a:rPr>
              <a:t>comments</a:t>
            </a:r>
            <a:r>
              <a:rPr lang="en-US" sz="3600" dirty="0">
                <a:solidFill>
                  <a:srgbClr val="000000"/>
                </a:solidFill>
                <a:latin typeface="+mn-lt"/>
              </a:rPr>
              <a:t> (continued):</a:t>
            </a:r>
          </a:p>
        </p:txBody>
      </p:sp>
      <p:cxnSp>
        <p:nvCxnSpPr>
          <p:cNvPr id="8" name="Straight Connector 7">
            <a:extLst>
              <a:ext uri="{C183D7F6-B498-43B3-948B-1728B52AA6E4}">
                <adec:decorative xmlns:adec="http://schemas.microsoft.com/office/drawing/2017/decorative" val="1"/>
              </a:ext>
            </a:extLst>
          </p:cNvPr>
          <p:cNvCxnSpPr/>
          <p:nvPr/>
        </p:nvCxnSpPr>
        <p:spPr>
          <a:xfrm>
            <a:off x="1019596" y="1577947"/>
            <a:ext cx="8707031" cy="8092"/>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34073" y="1540764"/>
            <a:ext cx="10179782" cy="4590167"/>
          </a:xfrm>
          <a:prstGeom prst="rect">
            <a:avLst/>
          </a:prstGeom>
        </p:spPr>
        <p:txBody>
          <a:bodyPr wrap="square">
            <a:spAutoFit/>
          </a:bodyPr>
          <a:lstStyle/>
          <a:p>
            <a:pPr marL="457200" marR="0" lvl="0" indent="-457200">
              <a:lnSpc>
                <a:spcPct val="107000"/>
              </a:lnSpc>
              <a:spcBef>
                <a:spcPts val="0"/>
              </a:spcBef>
              <a:spcAft>
                <a:spcPts val="0"/>
              </a:spcAft>
              <a:buFont typeface="+mj-lt"/>
              <a:buAutoNum type="arabicPeriod" startAt="3"/>
            </a:pPr>
            <a:r>
              <a:rPr lang="en-US" sz="2500" dirty="0">
                <a:latin typeface="Segoe UI" panose="020B0502040204020203" pitchFamily="34" charset="0"/>
                <a:ea typeface="Calibri" panose="020F0502020204030204" pitchFamily="34" charset="0"/>
                <a:cs typeface="Times New Roman" panose="02020603050405020304" pitchFamily="18" charset="0"/>
              </a:rPr>
              <a:t>Data Collection:</a:t>
            </a:r>
          </a:p>
          <a:p>
            <a:pPr marL="914400" lvl="1" indent="-457200">
              <a:lnSpc>
                <a:spcPct val="107000"/>
              </a:lnSpc>
              <a:buFont typeface="+mj-lt"/>
              <a:buAutoNum type="alphaLcPeriod"/>
            </a:pPr>
            <a:r>
              <a:rPr lang="en-US" sz="2500" dirty="0">
                <a:latin typeface="Segoe UI" panose="020B0502040204020203" pitchFamily="34" charset="0"/>
                <a:ea typeface="Calibri" panose="020F0502020204030204" pitchFamily="34" charset="0"/>
                <a:cs typeface="Times New Roman" panose="02020603050405020304" pitchFamily="18" charset="0"/>
              </a:rPr>
              <a:t>The opportunity to review and improve before submission is a fair way to increase compliance and to provide training on B-13.</a:t>
            </a:r>
          </a:p>
          <a:p>
            <a:pPr marL="914400" lvl="1" indent="-457200">
              <a:lnSpc>
                <a:spcPct val="107000"/>
              </a:lnSpc>
              <a:buFont typeface="+mj-lt"/>
              <a:buAutoNum type="alphaLcPeriod"/>
            </a:pPr>
            <a:r>
              <a:rPr lang="en-US" sz="2500" dirty="0">
                <a:latin typeface="Segoe UI" panose="020B0502040204020203" pitchFamily="34" charset="0"/>
                <a:ea typeface="Calibri" panose="020F0502020204030204" pitchFamily="34" charset="0"/>
                <a:cs typeface="Times New Roman" panose="02020603050405020304" pitchFamily="18" charset="0"/>
              </a:rPr>
              <a:t>Ensure there is teacher participation in the data collection.</a:t>
            </a:r>
          </a:p>
          <a:p>
            <a:pPr marL="914400" lvl="1" indent="-457200">
              <a:lnSpc>
                <a:spcPct val="107000"/>
              </a:lnSpc>
              <a:buFont typeface="+mj-lt"/>
              <a:buAutoNum type="alphaLcPeriod"/>
            </a:pPr>
            <a:r>
              <a:rPr lang="en-US" sz="2500" dirty="0">
                <a:latin typeface="Segoe UI" panose="020B0502040204020203" pitchFamily="34" charset="0"/>
                <a:ea typeface="Calibri" panose="020F0502020204030204" pitchFamily="34" charset="0"/>
                <a:cs typeface="Times New Roman" panose="02020603050405020304" pitchFamily="18" charset="0"/>
              </a:rPr>
              <a:t>We need data by school, not just by district, and LRE and disability category would be helpful.</a:t>
            </a:r>
          </a:p>
          <a:p>
            <a:pPr marL="914400" lvl="1" indent="-457200">
              <a:lnSpc>
                <a:spcPct val="107000"/>
              </a:lnSpc>
              <a:buFont typeface="+mj-lt"/>
              <a:buAutoNum type="alphaLcPeriod"/>
            </a:pPr>
            <a:r>
              <a:rPr lang="en-US" sz="2500" dirty="0">
                <a:latin typeface="Segoe UI" panose="020B0502040204020203" pitchFamily="34" charset="0"/>
                <a:ea typeface="Calibri" panose="020F0502020204030204" pitchFamily="34" charset="0"/>
                <a:cs typeface="Times New Roman" panose="02020603050405020304" pitchFamily="18" charset="0"/>
              </a:rPr>
              <a:t>Can districts have access to live data as the reviews are completed?</a:t>
            </a:r>
          </a:p>
          <a:p>
            <a:pPr marL="914400" lvl="1" indent="-457200">
              <a:lnSpc>
                <a:spcPct val="107000"/>
              </a:lnSpc>
              <a:buFont typeface="+mj-lt"/>
              <a:buAutoNum type="alphaLcPeriod"/>
            </a:pPr>
            <a:r>
              <a:rPr lang="en-US" sz="2500" dirty="0">
                <a:latin typeface="Segoe UI" panose="020B0502040204020203" pitchFamily="34" charset="0"/>
                <a:ea typeface="Calibri" panose="020F0502020204030204" pitchFamily="34" charset="0"/>
                <a:cs typeface="Times New Roman" panose="02020603050405020304" pitchFamily="18" charset="0"/>
              </a:rPr>
              <a:t>How will the system assure that all districts understand the questions and calibrate their answers in a similar way?</a:t>
            </a:r>
          </a:p>
          <a:p>
            <a:pPr marL="914400" lvl="1" indent="-457200">
              <a:lnSpc>
                <a:spcPct val="107000"/>
              </a:lnSpc>
              <a:buFont typeface="+mj-lt"/>
              <a:buAutoNum type="alphaLcPeriod"/>
            </a:pPr>
            <a:r>
              <a:rPr lang="en-US" sz="2500" dirty="0">
                <a:latin typeface="Segoe UI" panose="020B0502040204020203" pitchFamily="34" charset="0"/>
                <a:ea typeface="Calibri" panose="020F0502020204030204" pitchFamily="34" charset="0"/>
                <a:cs typeface="Times New Roman" panose="02020603050405020304" pitchFamily="18" charset="0"/>
              </a:rPr>
              <a:t>Can the WISM process be used to corroborate district results?</a:t>
            </a:r>
          </a:p>
        </p:txBody>
      </p:sp>
    </p:spTree>
    <p:extLst>
      <p:ext uri="{BB962C8B-B14F-4D97-AF65-F5344CB8AC3E}">
        <p14:creationId xmlns:p14="http://schemas.microsoft.com/office/powerpoint/2010/main" val="1807501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0FA220E-E526-488F-B468-636C735FDE3B}"/>
              </a:ext>
            </a:extLst>
          </p:cNvPr>
          <p:cNvSpPr>
            <a:spLocks noGrp="1"/>
          </p:cNvSpPr>
          <p:nvPr>
            <p:ph type="title"/>
          </p:nvPr>
        </p:nvSpPr>
        <p:spPr>
          <a:xfrm>
            <a:off x="358310" y="131300"/>
            <a:ext cx="10515600" cy="897210"/>
          </a:xfrm>
        </p:spPr>
        <p:txBody>
          <a:bodyPr>
            <a:normAutofit/>
          </a:bodyPr>
          <a:lstStyle/>
          <a:p>
            <a:r>
              <a:rPr lang="en-US" sz="3600" dirty="0">
                <a:solidFill>
                  <a:srgbClr val="000000"/>
                </a:solidFill>
                <a:latin typeface="+mn-lt"/>
              </a:rPr>
              <a:t>8. Additional </a:t>
            </a:r>
            <a:r>
              <a:rPr lang="en-US" sz="3600" u="sng" dirty="0">
                <a:solidFill>
                  <a:srgbClr val="000000"/>
                </a:solidFill>
                <a:latin typeface="+mn-lt"/>
              </a:rPr>
              <a:t>comments</a:t>
            </a:r>
            <a:r>
              <a:rPr lang="en-US" sz="3600" dirty="0">
                <a:solidFill>
                  <a:srgbClr val="000000"/>
                </a:solidFill>
                <a:latin typeface="+mn-lt"/>
              </a:rPr>
              <a:t> (cont’d):</a:t>
            </a:r>
          </a:p>
        </p:txBody>
      </p:sp>
      <p:cxnSp>
        <p:nvCxnSpPr>
          <p:cNvPr id="7" name="Straight Connector 6">
            <a:extLst>
              <a:ext uri="{C183D7F6-B498-43B3-948B-1728B52AA6E4}">
                <adec:decorative xmlns:adec="http://schemas.microsoft.com/office/drawing/2017/decorative" val="1"/>
              </a:ext>
            </a:extLst>
          </p:cNvPr>
          <p:cNvCxnSpPr/>
          <p:nvPr/>
        </p:nvCxnSpPr>
        <p:spPr>
          <a:xfrm flipV="1">
            <a:off x="1051965" y="1610315"/>
            <a:ext cx="8779858" cy="8092"/>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90916" y="1665286"/>
            <a:ext cx="10250389" cy="4342086"/>
          </a:xfrm>
          <a:prstGeom prst="rect">
            <a:avLst/>
          </a:prstGeom>
        </p:spPr>
        <p:txBody>
          <a:bodyPr wrap="square">
            <a:spAutoFit/>
          </a:bodyPr>
          <a:lstStyle/>
          <a:p>
            <a:pPr marL="457200" marR="0" lvl="0" indent="-457200">
              <a:lnSpc>
                <a:spcPct val="107000"/>
              </a:lnSpc>
              <a:spcBef>
                <a:spcPts val="0"/>
              </a:spcBef>
              <a:spcAft>
                <a:spcPts val="0"/>
              </a:spcAft>
              <a:buFont typeface="+mj-lt"/>
              <a:buAutoNum type="arabicPeriod" startAt="4"/>
            </a:pPr>
            <a:r>
              <a:rPr lang="en-US" sz="2600" dirty="0">
                <a:latin typeface="Segoe UI" panose="020B0502040204020203" pitchFamily="34" charset="0"/>
                <a:ea typeface="Calibri" panose="020F0502020204030204" pitchFamily="34" charset="0"/>
                <a:cs typeface="Times New Roman" panose="02020603050405020304" pitchFamily="18" charset="0"/>
              </a:rPr>
              <a:t>Data Collection:</a:t>
            </a:r>
          </a:p>
          <a:p>
            <a:pPr marL="914400" lvl="1" indent="-457200">
              <a:lnSpc>
                <a:spcPct val="107000"/>
              </a:lnSpc>
              <a:buFont typeface="+mj-lt"/>
              <a:buAutoNum type="alphaLcPeriod"/>
            </a:pPr>
            <a:r>
              <a:rPr lang="en-US" sz="2600" dirty="0">
                <a:latin typeface="Segoe UI" panose="020B0502040204020203" pitchFamily="34" charset="0"/>
                <a:ea typeface="Calibri" panose="020F0502020204030204" pitchFamily="34" charset="0"/>
                <a:cs typeface="Times New Roman" panose="02020603050405020304" pitchFamily="18" charset="0"/>
              </a:rPr>
              <a:t>Training should be provided by ESDs or CCTS in an online fashion so that secondary staff can access the training.</a:t>
            </a:r>
          </a:p>
          <a:p>
            <a:pPr marL="914400" lvl="1" indent="-457200">
              <a:lnSpc>
                <a:spcPct val="107000"/>
              </a:lnSpc>
              <a:buFont typeface="+mj-lt"/>
              <a:buAutoNum type="alphaLcPeriod"/>
            </a:pPr>
            <a:r>
              <a:rPr lang="en-US" sz="2600" dirty="0">
                <a:latin typeface="Segoe UI" panose="020B0502040204020203" pitchFamily="34" charset="0"/>
                <a:ea typeface="Calibri" panose="020F0502020204030204" pitchFamily="34" charset="0"/>
                <a:cs typeface="Times New Roman" panose="02020603050405020304" pitchFamily="18" charset="0"/>
              </a:rPr>
              <a:t>Provide training for secondary special education providers to write transition IEPs as well as district-level staff who provide direct support to site-based staff.</a:t>
            </a:r>
          </a:p>
          <a:p>
            <a:pPr marL="914400" lvl="1" indent="-457200">
              <a:lnSpc>
                <a:spcPct val="107000"/>
              </a:lnSpc>
              <a:buFont typeface="+mj-lt"/>
              <a:buAutoNum type="alphaLcPeriod"/>
            </a:pPr>
            <a:r>
              <a:rPr lang="en-US" sz="2600" dirty="0">
                <a:latin typeface="Segoe UI" panose="020B0502040204020203" pitchFamily="34" charset="0"/>
                <a:ea typeface="Calibri" panose="020F0502020204030204" pitchFamily="34" charset="0"/>
                <a:cs typeface="Times New Roman" panose="02020603050405020304" pitchFamily="18" charset="0"/>
              </a:rPr>
              <a:t>Would it be possible for neutral parties to be trained to review the files?</a:t>
            </a:r>
          </a:p>
          <a:p>
            <a:pPr marL="914400" lvl="1" indent="-457200">
              <a:lnSpc>
                <a:spcPct val="107000"/>
              </a:lnSpc>
              <a:buFont typeface="+mj-lt"/>
              <a:buAutoNum type="alphaLcPeriod"/>
            </a:pPr>
            <a:r>
              <a:rPr lang="en-US" sz="2600" dirty="0">
                <a:latin typeface="Segoe UI" panose="020B0502040204020203" pitchFamily="34" charset="0"/>
                <a:ea typeface="Calibri" panose="020F0502020204030204" pitchFamily="34" charset="0"/>
                <a:cs typeface="Times New Roman" panose="02020603050405020304" pitchFamily="18" charset="0"/>
              </a:rPr>
              <a:t>Training should be a priority during the spring and summer to get all needed items in place.</a:t>
            </a:r>
          </a:p>
        </p:txBody>
      </p:sp>
    </p:spTree>
    <p:extLst>
      <p:ext uri="{BB962C8B-B14F-4D97-AF65-F5344CB8AC3E}">
        <p14:creationId xmlns:p14="http://schemas.microsoft.com/office/powerpoint/2010/main" val="435280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784A97B-2A7B-478D-9DED-4C1B5BE5A078}"/>
              </a:ext>
            </a:extLst>
          </p:cNvPr>
          <p:cNvSpPr>
            <a:spLocks noGrp="1"/>
          </p:cNvSpPr>
          <p:nvPr>
            <p:ph type="title"/>
          </p:nvPr>
        </p:nvSpPr>
        <p:spPr>
          <a:xfrm>
            <a:off x="289560" y="182880"/>
            <a:ext cx="6733032" cy="882206"/>
          </a:xfrm>
        </p:spPr>
        <p:txBody>
          <a:bodyPr>
            <a:normAutofit/>
          </a:bodyPr>
          <a:lstStyle/>
          <a:p>
            <a:r>
              <a:rPr lang="en-US" sz="3600" dirty="0">
                <a:solidFill>
                  <a:srgbClr val="244A5F"/>
                </a:solidFill>
                <a:latin typeface="+mn-lt"/>
              </a:rPr>
              <a:t>If you have any questions, contact:</a:t>
            </a:r>
          </a:p>
        </p:txBody>
      </p:sp>
      <p:sp>
        <p:nvSpPr>
          <p:cNvPr id="7" name="Content Placeholder 2"/>
          <p:cNvSpPr>
            <a:spLocks noGrp="1"/>
          </p:cNvSpPr>
          <p:nvPr>
            <p:ph idx="1"/>
          </p:nvPr>
        </p:nvSpPr>
        <p:spPr>
          <a:xfrm>
            <a:off x="822959" y="1845737"/>
            <a:ext cx="7816215" cy="4103650"/>
          </a:xfrm>
        </p:spPr>
        <p:txBody>
          <a:bodyPr>
            <a:normAutofit lnSpcReduction="10000"/>
          </a:bodyPr>
          <a:lstStyle/>
          <a:p>
            <a:endParaRPr lang="en-US" altLang="en-US" sz="1600" dirty="0">
              <a:solidFill>
                <a:srgbClr val="464646"/>
              </a:solidFill>
              <a:latin typeface="Arial" panose="020B0604020202020204" pitchFamily="34" charset="0"/>
              <a:ea typeface="Calibri" panose="020F0502020204030204" pitchFamily="34" charset="0"/>
              <a:cs typeface="Arial" panose="020B0604020202020204" pitchFamily="34" charset="0"/>
            </a:endParaRPr>
          </a:p>
          <a:p>
            <a:pPr marL="0" indent="0">
              <a:buNone/>
            </a:pPr>
            <a:r>
              <a:rPr lang="en-US" altLang="en-US" sz="2600" dirty="0">
                <a:solidFill>
                  <a:srgbClr val="464646"/>
                </a:solidFill>
                <a:latin typeface="Segoe UI" panose="020B0502040204020203" pitchFamily="34" charset="0"/>
                <a:ea typeface="Calibri" panose="020F0502020204030204" pitchFamily="34" charset="0"/>
                <a:cs typeface="Segoe UI" panose="020B0502040204020203" pitchFamily="34" charset="0"/>
              </a:rPr>
              <a:t>Jennifer Story</a:t>
            </a:r>
          </a:p>
          <a:p>
            <a:pPr marL="0" indent="0">
              <a:buNone/>
            </a:pPr>
            <a:r>
              <a:rPr lang="en-US" altLang="en-US" sz="2200" dirty="0">
                <a:solidFill>
                  <a:srgbClr val="464646"/>
                </a:solidFill>
                <a:latin typeface="Segoe UI" panose="020B0502040204020203" pitchFamily="34" charset="0"/>
                <a:ea typeface="Calibri" panose="020F0502020204030204" pitchFamily="34" charset="0"/>
                <a:cs typeface="Segoe UI" panose="020B0502040204020203" pitchFamily="34" charset="0"/>
              </a:rPr>
              <a:t>Program Improvement Coordinator</a:t>
            </a:r>
          </a:p>
          <a:p>
            <a:pPr marL="0" indent="0">
              <a:buNone/>
            </a:pPr>
            <a:r>
              <a:rPr lang="en-US" altLang="en-US" sz="2200" dirty="0">
                <a:solidFill>
                  <a:srgbClr val="464646"/>
                </a:solidFill>
                <a:latin typeface="Segoe UI" panose="020B0502040204020203" pitchFamily="34" charset="0"/>
                <a:ea typeface="Calibri" panose="020F0502020204030204" pitchFamily="34" charset="0"/>
                <a:cs typeface="Segoe UI" panose="020B0502040204020203" pitchFamily="34" charset="0"/>
              </a:rPr>
              <a:t>OSPI Special Education</a:t>
            </a:r>
          </a:p>
          <a:p>
            <a:pPr marL="0" indent="0">
              <a:buNone/>
            </a:pPr>
            <a:r>
              <a:rPr lang="en-US" altLang="en-US" sz="2200" dirty="0">
                <a:solidFill>
                  <a:srgbClr val="464646"/>
                </a:solidFill>
                <a:latin typeface="Segoe UI" panose="020B0502040204020203" pitchFamily="34" charset="0"/>
                <a:ea typeface="Calibri" panose="020F0502020204030204" pitchFamily="34" charset="0"/>
                <a:cs typeface="Segoe UI" panose="020B0502040204020203" pitchFamily="34" charset="0"/>
              </a:rPr>
              <a:t>360-725-6075</a:t>
            </a:r>
          </a:p>
          <a:p>
            <a:pPr marL="0" indent="0">
              <a:buNone/>
            </a:pPr>
            <a:r>
              <a:rPr lang="en-US" altLang="en-US" sz="2400" dirty="0">
                <a:solidFill>
                  <a:srgbClr val="464646"/>
                </a:solidFill>
                <a:latin typeface="Segoe UI" panose="020B0502040204020203" pitchFamily="34" charset="0"/>
                <a:ea typeface="Calibri" panose="020F0502020204030204" pitchFamily="34" charset="0"/>
                <a:cs typeface="Segoe UI" panose="020B0502040204020203" pitchFamily="34" charset="0"/>
                <a:hlinkClick r:id="rId2"/>
              </a:rPr>
              <a:t>Jennifer.story@k12.wa.us</a:t>
            </a:r>
            <a:r>
              <a:rPr lang="en-US" altLang="en-US" sz="2400" dirty="0">
                <a:solidFill>
                  <a:srgbClr val="464646"/>
                </a:solidFill>
                <a:latin typeface="Segoe UI" panose="020B0502040204020203" pitchFamily="34" charset="0"/>
                <a:ea typeface="Calibri" panose="020F0502020204030204" pitchFamily="34" charset="0"/>
                <a:cs typeface="Segoe UI" panose="020B0502040204020203" pitchFamily="34" charset="0"/>
              </a:rPr>
              <a:t> </a:t>
            </a:r>
          </a:p>
          <a:p>
            <a:endParaRPr lang="en-US" altLang="en-US" sz="1600" dirty="0">
              <a:solidFill>
                <a:srgbClr val="464646"/>
              </a:solidFill>
              <a:latin typeface="Arial" panose="020B0604020202020204" pitchFamily="34" charset="0"/>
              <a:ea typeface="Calibri" panose="020F0502020204030204" pitchFamily="34" charset="0"/>
              <a:cs typeface="Arial" panose="020B0604020202020204" pitchFamily="34" charset="0"/>
            </a:endParaRPr>
          </a:p>
          <a:p>
            <a:endParaRPr lang="en-US" altLang="en-US" sz="1600" dirty="0">
              <a:solidFill>
                <a:srgbClr val="464646"/>
              </a:solidFill>
              <a:latin typeface="Arial" panose="020B0604020202020204" pitchFamily="34" charset="0"/>
              <a:ea typeface="Calibri" panose="020F0502020204030204" pitchFamily="34" charset="0"/>
              <a:cs typeface="Arial" panose="020B0604020202020204" pitchFamily="34" charset="0"/>
            </a:endParaRPr>
          </a:p>
          <a:p>
            <a:endParaRPr lang="en-US" altLang="en-US" sz="1600" dirty="0">
              <a:solidFill>
                <a:srgbClr val="464646"/>
              </a:solidFill>
              <a:latin typeface="Arial" panose="020B0604020202020204" pitchFamily="34" charset="0"/>
              <a:ea typeface="Calibri" panose="020F0502020204030204" pitchFamily="34" charset="0"/>
              <a:cs typeface="Arial" panose="020B0604020202020204" pitchFamily="34" charset="0"/>
            </a:endParaRPr>
          </a:p>
          <a:p>
            <a:pPr marL="0" indent="0">
              <a:buNone/>
            </a:pPr>
            <a:r>
              <a:rPr lang="en-US" altLang="en-US" sz="1600" dirty="0">
                <a:solidFill>
                  <a:srgbClr val="464646"/>
                </a:solidFill>
                <a:latin typeface="Arial" panose="020B0604020202020204" pitchFamily="34" charset="0"/>
                <a:ea typeface="Calibri" panose="020F0502020204030204" pitchFamily="34" charset="0"/>
                <a:cs typeface="Arial" panose="020B0604020202020204" pitchFamily="34" charset="0"/>
              </a:rPr>
              <a:t>Except where otherwise noted, this work by </a:t>
            </a:r>
            <a:r>
              <a:rPr lang="en-US" altLang="en-US" sz="1600" dirty="0">
                <a:solidFill>
                  <a:srgbClr val="049CCF"/>
                </a:solidFill>
                <a:latin typeface="Arial" panose="020B0604020202020204" pitchFamily="34" charset="0"/>
                <a:ea typeface="Calibri" panose="020F0502020204030204" pitchFamily="34" charset="0"/>
                <a:cs typeface="Arial" panose="020B0604020202020204" pitchFamily="34" charset="0"/>
                <a:hlinkClick r:id="rId3"/>
              </a:rPr>
              <a:t>Office of Superintendent of Public Instruction</a:t>
            </a:r>
            <a:r>
              <a:rPr lang="en-US" altLang="en-US" sz="1600" dirty="0">
                <a:solidFill>
                  <a:srgbClr val="464646"/>
                </a:solidFill>
                <a:latin typeface="Arial" panose="020B0604020202020204" pitchFamily="34" charset="0"/>
                <a:ea typeface="Calibri" panose="020F0502020204030204" pitchFamily="34" charset="0"/>
                <a:cs typeface="Arial" panose="020B0604020202020204" pitchFamily="34" charset="0"/>
              </a:rPr>
              <a:t> is licensed under a </a:t>
            </a:r>
            <a:r>
              <a:rPr lang="en-US" altLang="en-US" sz="1600" dirty="0">
                <a:solidFill>
                  <a:srgbClr val="049CCF"/>
                </a:solidFill>
                <a:latin typeface="Arial" panose="020B0604020202020204" pitchFamily="34" charset="0"/>
                <a:ea typeface="Calibri" panose="020F0502020204030204" pitchFamily="34" charset="0"/>
                <a:cs typeface="Arial" panose="020B0604020202020204" pitchFamily="34" charset="0"/>
                <a:hlinkClick r:id="rId4"/>
              </a:rPr>
              <a:t>Creative Commons Attribution 4.0 International License</a:t>
            </a:r>
            <a:r>
              <a:rPr lang="en-US" altLang="en-US" sz="1600" dirty="0">
                <a:solidFill>
                  <a:srgbClr val="464646"/>
                </a:solidFill>
                <a:latin typeface="Arial" panose="020B0604020202020204" pitchFamily="34" charset="0"/>
                <a:ea typeface="Calibri" panose="020F0502020204030204" pitchFamily="34" charset="0"/>
                <a:cs typeface="Arial" panose="020B0604020202020204" pitchFamily="34" charset="0"/>
              </a:rPr>
              <a:t>.</a:t>
            </a:r>
            <a:endParaRPr lang="en-US" altLang="en-US" sz="3600" dirty="0">
              <a:solidFill>
                <a:schemeClr val="tx1"/>
              </a:solidFill>
              <a:latin typeface="Arial" panose="020B0604020202020204" pitchFamily="34" charset="0"/>
            </a:endParaRPr>
          </a:p>
          <a:p>
            <a:endParaRPr lang="en-US" dirty="0"/>
          </a:p>
        </p:txBody>
      </p:sp>
      <p:pic>
        <p:nvPicPr>
          <p:cNvPr id="5" name="Picture 1" descr="Creative Commons Licens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1506" y="4746158"/>
            <a:ext cx="856384" cy="305013"/>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C183D7F6-B498-43B3-948B-1728B52AA6E4}">
                <adec:decorative xmlns:adec="http://schemas.microsoft.com/office/drawing/2017/decorative" val="1"/>
              </a:ext>
            </a:extLst>
          </p:cNvPr>
          <p:cNvCxnSpPr/>
          <p:nvPr/>
        </p:nvCxnSpPr>
        <p:spPr>
          <a:xfrm>
            <a:off x="1143000" y="1845737"/>
            <a:ext cx="555307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0733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078B07D-660B-43DE-ADDD-CB302D06E26E}"/>
              </a:ext>
            </a:extLst>
          </p:cNvPr>
          <p:cNvSpPr>
            <a:spLocks noGrp="1"/>
          </p:cNvSpPr>
          <p:nvPr>
            <p:ph type="title"/>
          </p:nvPr>
        </p:nvSpPr>
        <p:spPr>
          <a:xfrm>
            <a:off x="352425" y="0"/>
            <a:ext cx="10515600" cy="1325563"/>
          </a:xfrm>
        </p:spPr>
        <p:txBody>
          <a:bodyPr>
            <a:normAutofit/>
          </a:bodyPr>
          <a:lstStyle/>
          <a:p>
            <a:r>
              <a:rPr lang="en-US" sz="3600" dirty="0">
                <a:solidFill>
                  <a:srgbClr val="000000"/>
                </a:solidFill>
                <a:latin typeface="+mn-lt"/>
              </a:rPr>
              <a:t>1. What is your role? (check all that apply)</a:t>
            </a:r>
          </a:p>
        </p:txBody>
      </p:sp>
      <p:cxnSp>
        <p:nvCxnSpPr>
          <p:cNvPr id="7" name="Straight Connector 6">
            <a:extLst>
              <a:ext uri="{C183D7F6-B498-43B3-948B-1728B52AA6E4}">
                <adec:decorative xmlns:adec="http://schemas.microsoft.com/office/drawing/2017/decorative" val="1"/>
              </a:ext>
            </a:extLst>
          </p:cNvPr>
          <p:cNvCxnSpPr/>
          <p:nvPr/>
        </p:nvCxnSpPr>
        <p:spPr>
          <a:xfrm>
            <a:off x="857250" y="1704975"/>
            <a:ext cx="10010775" cy="28575"/>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 name="5ca36292d82cf" descr="A chart showing percent of participants and their role. Y Axis is percent from 0-100. X Axis is roles: special education admin, other admin, special education teacher, other teacher, ESA, parent, ESD, OPSI, and other. Special Education Admin has the highest percentage with 76 percent, second highest is special education teacher with 13.3 percent, and other is third highest with 8 percent. Lowest is other admin, other teacher, ESD and OSPI with 1.3 percent."/>
          <p:cNvGraphicFramePr/>
          <p:nvPr>
            <p:extLst>
              <p:ext uri="{D42A27DB-BD31-4B8C-83A1-F6EECF244321}">
                <p14:modId xmlns:p14="http://schemas.microsoft.com/office/powerpoint/2010/main" val="2694536043"/>
              </p:ext>
            </p:extLst>
          </p:nvPr>
        </p:nvGraphicFramePr>
        <p:xfrm>
          <a:off x="190499" y="985902"/>
          <a:ext cx="11553825" cy="495769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53635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3166BF8-A7BB-4E27-8A5D-7A686679648A}"/>
              </a:ext>
            </a:extLst>
          </p:cNvPr>
          <p:cNvSpPr>
            <a:spLocks noGrp="1"/>
          </p:cNvSpPr>
          <p:nvPr>
            <p:ph type="title"/>
          </p:nvPr>
        </p:nvSpPr>
        <p:spPr>
          <a:xfrm>
            <a:off x="313944" y="220855"/>
            <a:ext cx="10515600" cy="1325563"/>
          </a:xfrm>
        </p:spPr>
        <p:txBody>
          <a:bodyPr>
            <a:normAutofit/>
          </a:bodyPr>
          <a:lstStyle/>
          <a:p>
            <a:r>
              <a:rPr lang="en-US" sz="3600" dirty="0">
                <a:solidFill>
                  <a:srgbClr val="000000"/>
                </a:solidFill>
                <a:latin typeface="+mn-lt"/>
              </a:rPr>
              <a:t>2. What school district or Educational Service District (ESD) are you representing?</a:t>
            </a:r>
          </a:p>
        </p:txBody>
      </p:sp>
      <p:cxnSp>
        <p:nvCxnSpPr>
          <p:cNvPr id="7" name="Straight Connector 6">
            <a:extLst>
              <a:ext uri="{C183D7F6-B498-43B3-948B-1728B52AA6E4}">
                <adec:decorative xmlns:adec="http://schemas.microsoft.com/office/drawing/2017/decorative" val="1"/>
              </a:ext>
            </a:extLst>
          </p:cNvPr>
          <p:cNvCxnSpPr/>
          <p:nvPr/>
        </p:nvCxnSpPr>
        <p:spPr>
          <a:xfrm>
            <a:off x="581025" y="1847850"/>
            <a:ext cx="10563225"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 name="5ca36292d82cf" descr="A chart showing what ESDs are represented. Y Axis has a percentage from 0-30. X Axis lists ESDs: ESD 101, 104, 112, 113, 114, 121, 123, 171, 189, and other. The highest percentages are ESD 121 with 21.3 percent, ESD 105 with 17.3 percent, and ESD 101 with 16 percent. The lowest are ESD 112 and 114 with 2.7 percent, and ESD 171 and other with 4 percent."/>
          <p:cNvGraphicFramePr/>
          <p:nvPr>
            <p:extLst>
              <p:ext uri="{D42A27DB-BD31-4B8C-83A1-F6EECF244321}">
                <p14:modId xmlns:p14="http://schemas.microsoft.com/office/powerpoint/2010/main" val="4165329315"/>
              </p:ext>
            </p:extLst>
          </p:nvPr>
        </p:nvGraphicFramePr>
        <p:xfrm>
          <a:off x="190500" y="1546418"/>
          <a:ext cx="11334750" cy="43219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4295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3266C55-1861-48B7-84C1-071AB0ABF97C}"/>
              </a:ext>
            </a:extLst>
          </p:cNvPr>
          <p:cNvSpPr>
            <a:spLocks noGrp="1"/>
          </p:cNvSpPr>
          <p:nvPr>
            <p:ph type="title"/>
          </p:nvPr>
        </p:nvSpPr>
        <p:spPr>
          <a:xfrm>
            <a:off x="342519" y="283317"/>
            <a:ext cx="10515600" cy="1325563"/>
          </a:xfrm>
        </p:spPr>
        <p:txBody>
          <a:bodyPr>
            <a:normAutofit/>
          </a:bodyPr>
          <a:lstStyle/>
          <a:p>
            <a:r>
              <a:rPr lang="en-US" sz="3600" dirty="0">
                <a:solidFill>
                  <a:srgbClr val="000000"/>
                </a:solidFill>
                <a:latin typeface="+mn-lt"/>
              </a:rPr>
              <a:t>3. Which of the following methods for collecting secondary transition IEP data do you recommend?</a:t>
            </a:r>
          </a:p>
        </p:txBody>
      </p:sp>
      <p:cxnSp>
        <p:nvCxnSpPr>
          <p:cNvPr id="7" name="Straight Connector 6">
            <a:extLst>
              <a:ext uri="{C183D7F6-B498-43B3-948B-1728B52AA6E4}">
                <adec:decorative xmlns:adec="http://schemas.microsoft.com/office/drawing/2017/decorative" val="1"/>
              </a:ext>
            </a:extLst>
          </p:cNvPr>
          <p:cNvCxnSpPr/>
          <p:nvPr/>
        </p:nvCxnSpPr>
        <p:spPr>
          <a:xfrm flipV="1">
            <a:off x="676275" y="2114550"/>
            <a:ext cx="10096500" cy="9525"/>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 name="5ca362934ef6b" descr="Pie chart showing different methodologies for collecting secondary transition IEP data that attendees recommend. First is methodology 1 with 24.6 percent. Methodology 2 with 4.6 percent, and methodology 3 with 70.8 percent."/>
          <p:cNvGraphicFramePr/>
          <p:nvPr>
            <p:extLst>
              <p:ext uri="{D42A27DB-BD31-4B8C-83A1-F6EECF244321}">
                <p14:modId xmlns:p14="http://schemas.microsoft.com/office/powerpoint/2010/main" val="2979277195"/>
              </p:ext>
            </p:extLst>
          </p:nvPr>
        </p:nvGraphicFramePr>
        <p:xfrm>
          <a:off x="202073" y="1608880"/>
          <a:ext cx="10967497" cy="46761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85779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340B5E9-3849-4144-BFA6-DA694E2AAF93}"/>
              </a:ext>
            </a:extLst>
          </p:cNvPr>
          <p:cNvSpPr>
            <a:spLocks noGrp="1"/>
          </p:cNvSpPr>
          <p:nvPr>
            <p:ph type="title"/>
          </p:nvPr>
        </p:nvSpPr>
        <p:spPr>
          <a:xfrm>
            <a:off x="277368" y="-89789"/>
            <a:ext cx="10515600" cy="1325563"/>
          </a:xfrm>
        </p:spPr>
        <p:txBody>
          <a:bodyPr>
            <a:normAutofit/>
          </a:bodyPr>
          <a:lstStyle/>
          <a:p>
            <a:r>
              <a:rPr lang="en-US" sz="3600" dirty="0">
                <a:solidFill>
                  <a:srgbClr val="000000"/>
                </a:solidFill>
                <a:latin typeface="+mn-lt"/>
              </a:rPr>
              <a:t>4. What time of year should the data be due?</a:t>
            </a:r>
          </a:p>
        </p:txBody>
      </p:sp>
      <p:cxnSp>
        <p:nvCxnSpPr>
          <p:cNvPr id="7" name="Straight Connector 6">
            <a:extLst>
              <a:ext uri="{C183D7F6-B498-43B3-948B-1728B52AA6E4}">
                <adec:decorative xmlns:adec="http://schemas.microsoft.com/office/drawing/2017/decorative" val="1"/>
              </a:ext>
            </a:extLst>
          </p:cNvPr>
          <p:cNvCxnSpPr/>
          <p:nvPr/>
        </p:nvCxnSpPr>
        <p:spPr>
          <a:xfrm>
            <a:off x="914400" y="1660573"/>
            <a:ext cx="102108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 name="5ca36293535bb" descr="A chart that shows what time participants believe data should be due. Y Axis is a percent from 0-50. X axis shows time of year: Beginning of year (i.e., September), middle of year (i.e., January), end of year (i.e., June), same as post-school surveys (November 1), Same Ind B-11 and B-12 (July 15), and other. Highest percentages are Middle of the year with 35.4 percent, Same Ind B-11 and B-12 with 27.7 percent, and same as post-school surveys with 21.5 percent. The lowest were beginning of the year and other with 3.1 percent."/>
          <p:cNvGraphicFramePr/>
          <p:nvPr>
            <p:extLst>
              <p:ext uri="{D42A27DB-BD31-4B8C-83A1-F6EECF244321}">
                <p14:modId xmlns:p14="http://schemas.microsoft.com/office/powerpoint/2010/main" val="2234496283"/>
              </p:ext>
            </p:extLst>
          </p:nvPr>
        </p:nvGraphicFramePr>
        <p:xfrm>
          <a:off x="462986" y="1539434"/>
          <a:ext cx="11620983" cy="46414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23516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41A0A0D-219B-4F29-9730-28AF141BC8F9}"/>
              </a:ext>
            </a:extLst>
          </p:cNvPr>
          <p:cNvSpPr>
            <a:spLocks noGrp="1"/>
          </p:cNvSpPr>
          <p:nvPr>
            <p:ph type="title"/>
          </p:nvPr>
        </p:nvSpPr>
        <p:spPr>
          <a:xfrm>
            <a:off x="276225" y="119480"/>
            <a:ext cx="10515600" cy="1325563"/>
          </a:xfrm>
        </p:spPr>
        <p:txBody>
          <a:bodyPr>
            <a:normAutofit/>
          </a:bodyPr>
          <a:lstStyle/>
          <a:p>
            <a:r>
              <a:rPr lang="en-US" sz="3600" dirty="0">
                <a:solidFill>
                  <a:srgbClr val="000000"/>
                </a:solidFill>
                <a:latin typeface="+mn-lt"/>
              </a:rPr>
              <a:t>5. How long would you recommend the data collection window remain open?</a:t>
            </a:r>
          </a:p>
        </p:txBody>
      </p:sp>
      <p:cxnSp>
        <p:nvCxnSpPr>
          <p:cNvPr id="7" name="Straight Connector 6">
            <a:extLst>
              <a:ext uri="{C183D7F6-B498-43B3-948B-1728B52AA6E4}">
                <adec:decorative xmlns:adec="http://schemas.microsoft.com/office/drawing/2017/decorative" val="1"/>
              </a:ext>
            </a:extLst>
          </p:cNvPr>
          <p:cNvCxnSpPr/>
          <p:nvPr/>
        </p:nvCxnSpPr>
        <p:spPr>
          <a:xfrm>
            <a:off x="819150" y="1828800"/>
            <a:ext cx="9972675" cy="9525"/>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 name="5ca362935ddb0" descr="Pie chart that shows how long participants recommend the data collection window remain open. One month is 16.9 percent, two months is 33.8 percent, three months is 20 percent, four months is 9.2 percent, five months is 13.8 percent and other is 6.2 percent."/>
          <p:cNvGraphicFramePr/>
          <p:nvPr>
            <p:extLst>
              <p:ext uri="{D42A27DB-BD31-4B8C-83A1-F6EECF244321}">
                <p14:modId xmlns:p14="http://schemas.microsoft.com/office/powerpoint/2010/main" val="2794455010"/>
              </p:ext>
            </p:extLst>
          </p:nvPr>
        </p:nvGraphicFramePr>
        <p:xfrm>
          <a:off x="190499" y="1445043"/>
          <a:ext cx="10915651" cy="47589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57886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1562F5E-37D5-43E8-9456-EE1491A90E53}"/>
              </a:ext>
            </a:extLst>
          </p:cNvPr>
          <p:cNvSpPr>
            <a:spLocks noGrp="1"/>
          </p:cNvSpPr>
          <p:nvPr>
            <p:ph type="title"/>
          </p:nvPr>
        </p:nvSpPr>
        <p:spPr>
          <a:xfrm>
            <a:off x="333375" y="25912"/>
            <a:ext cx="10515600" cy="1325563"/>
          </a:xfrm>
        </p:spPr>
        <p:txBody>
          <a:bodyPr>
            <a:normAutofit/>
          </a:bodyPr>
          <a:lstStyle/>
          <a:p>
            <a:r>
              <a:rPr lang="en-US" sz="3600" dirty="0">
                <a:solidFill>
                  <a:srgbClr val="000000"/>
                </a:solidFill>
                <a:latin typeface="+mn-lt"/>
              </a:rPr>
              <a:t>6. Who should select the files to be reviewed?</a:t>
            </a:r>
          </a:p>
        </p:txBody>
      </p:sp>
      <p:cxnSp>
        <p:nvCxnSpPr>
          <p:cNvPr id="7" name="Straight Connector 6">
            <a:extLst>
              <a:ext uri="{C183D7F6-B498-43B3-948B-1728B52AA6E4}">
                <adec:decorative xmlns:adec="http://schemas.microsoft.com/office/drawing/2017/decorative" val="1"/>
              </a:ext>
            </a:extLst>
          </p:cNvPr>
          <p:cNvCxnSpPr/>
          <p:nvPr/>
        </p:nvCxnSpPr>
        <p:spPr>
          <a:xfrm flipV="1">
            <a:off x="666750" y="1771650"/>
            <a:ext cx="10629900" cy="28575"/>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 name="5ca3629366c80" descr="Pie chart showing who should select the files to be reviewed. Office of Superintendent of Public Instruction (OSPI) and/or Center for Change in Transition Services is 31.7 percent. School district is 58.7 percent, and other is 9.5 percent."/>
          <p:cNvGraphicFramePr/>
          <p:nvPr>
            <p:extLst>
              <p:ext uri="{D42A27DB-BD31-4B8C-83A1-F6EECF244321}">
                <p14:modId xmlns:p14="http://schemas.microsoft.com/office/powerpoint/2010/main" val="2051224642"/>
              </p:ext>
            </p:extLst>
          </p:nvPr>
        </p:nvGraphicFramePr>
        <p:xfrm>
          <a:off x="190499" y="1331089"/>
          <a:ext cx="10658476" cy="48382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67555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518" y="642195"/>
            <a:ext cx="10289892" cy="1325563"/>
          </a:xfrm>
        </p:spPr>
        <p:txBody>
          <a:bodyPr>
            <a:noAutofit/>
          </a:bodyPr>
          <a:lstStyle/>
          <a:p>
            <a:r>
              <a:rPr lang="en-US" sz="3600" dirty="0">
                <a:solidFill>
                  <a:srgbClr val="000000">
                    <a:alpha val="100000"/>
                  </a:srgbClr>
                </a:solidFill>
                <a:latin typeface="Calibri"/>
              </a:rPr>
              <a:t>7. Rank the top priority areas for selecting IEPs to be reviewed in order to have a representative sampling of secondary transition files.</a:t>
            </a:r>
            <a:br>
              <a:rPr lang="en-US" sz="3600" dirty="0">
                <a:solidFill>
                  <a:srgbClr val="000000">
                    <a:alpha val="100000"/>
                  </a:srgbClr>
                </a:solidFill>
                <a:latin typeface="Calibri"/>
              </a:rPr>
            </a:br>
            <a:endParaRPr lang="en-US" sz="3600" dirty="0">
              <a:latin typeface="+mn-lt"/>
            </a:endParaRPr>
          </a:p>
        </p:txBody>
      </p:sp>
      <p:cxnSp>
        <p:nvCxnSpPr>
          <p:cNvPr id="5" name="Straight Connector 4">
            <a:extLst>
              <a:ext uri="{C183D7F6-B498-43B3-948B-1728B52AA6E4}">
                <adec:decorative xmlns:adec="http://schemas.microsoft.com/office/drawing/2017/decorative" val="1"/>
              </a:ext>
            </a:extLst>
          </p:cNvPr>
          <p:cNvCxnSpPr/>
          <p:nvPr/>
        </p:nvCxnSpPr>
        <p:spPr>
          <a:xfrm>
            <a:off x="2162063" y="2182009"/>
            <a:ext cx="7512050" cy="9525"/>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3" name="Table 12"/>
          <p:cNvGraphicFramePr>
            <a:graphicFrameLocks noGrp="1"/>
          </p:cNvGraphicFramePr>
          <p:nvPr>
            <p:extLst>
              <p:ext uri="{D42A27DB-BD31-4B8C-83A1-F6EECF244321}">
                <p14:modId xmlns:p14="http://schemas.microsoft.com/office/powerpoint/2010/main" val="862226218"/>
              </p:ext>
            </p:extLst>
          </p:nvPr>
        </p:nvGraphicFramePr>
        <p:xfrm>
          <a:off x="914402" y="2182217"/>
          <a:ext cx="9190297" cy="548640"/>
        </p:xfrm>
        <a:graphic>
          <a:graphicData uri="http://schemas.openxmlformats.org/drawingml/2006/table">
            <a:tbl>
              <a:tblPr firstRow="1" bandRow="1"/>
              <a:tblGrid>
                <a:gridCol w="1296363">
                  <a:extLst>
                    <a:ext uri="{9D8B030D-6E8A-4147-A177-3AD203B41FA5}">
                      <a16:colId xmlns:a16="http://schemas.microsoft.com/office/drawing/2014/main" val="20000"/>
                    </a:ext>
                  </a:extLst>
                </a:gridCol>
                <a:gridCol w="1180617">
                  <a:extLst>
                    <a:ext uri="{9D8B030D-6E8A-4147-A177-3AD203B41FA5}">
                      <a16:colId xmlns:a16="http://schemas.microsoft.com/office/drawing/2014/main" val="20001"/>
                    </a:ext>
                  </a:extLst>
                </a:gridCol>
                <a:gridCol w="4228395">
                  <a:extLst>
                    <a:ext uri="{9D8B030D-6E8A-4147-A177-3AD203B41FA5}">
                      <a16:colId xmlns:a16="http://schemas.microsoft.com/office/drawing/2014/main" val="20002"/>
                    </a:ext>
                  </a:extLst>
                </a:gridCol>
                <a:gridCol w="1242461">
                  <a:extLst>
                    <a:ext uri="{9D8B030D-6E8A-4147-A177-3AD203B41FA5}">
                      <a16:colId xmlns:a16="http://schemas.microsoft.com/office/drawing/2014/main" val="20003"/>
                    </a:ext>
                  </a:extLst>
                </a:gridCol>
                <a:gridCol w="1242461">
                  <a:extLst>
                    <a:ext uri="{9D8B030D-6E8A-4147-A177-3AD203B41FA5}">
                      <a16:colId xmlns:a16="http://schemas.microsoft.com/office/drawing/2014/main" val="20004"/>
                    </a:ext>
                  </a:extLst>
                </a:gridCol>
              </a:tblGrid>
              <a:tr h="190500">
                <a:tc>
                  <a:txBody>
                    <a:bodyPr/>
                    <a:lstStyle/>
                    <a:p>
                      <a:pPr marL="0" marR="0" lvl="0" indent="0" algn="ctr" fontAlgn="base">
                        <a:lnSpc>
                          <a:spcPct val="100000"/>
                        </a:lnSpc>
                      </a:pPr>
                      <a:r>
                        <a:rPr lang="en-US" sz="1800" u="none" spc="0" dirty="0">
                          <a:solidFill>
                            <a:srgbClr val="000000">
                              <a:alpha val="100000"/>
                            </a:srgbClr>
                          </a:solidFill>
                          <a:latin typeface="Calibri"/>
                        </a:rPr>
                        <a:t>Item</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ctr" fontAlgn="base">
                        <a:lnSpc>
                          <a:spcPct val="100000"/>
                        </a:lnSpc>
                      </a:pPr>
                      <a:r>
                        <a:rPr lang="en-US" sz="1800" u="none" spc="0" dirty="0">
                          <a:solidFill>
                            <a:srgbClr val="000000">
                              <a:alpha val="100000"/>
                            </a:srgbClr>
                          </a:solidFill>
                          <a:latin typeface="Calibri"/>
                        </a:rPr>
                        <a:t>Overall </a:t>
                      </a:r>
                    </a:p>
                    <a:p>
                      <a:pPr marL="0" marR="0" lvl="0" indent="0" algn="ctr" fontAlgn="base">
                        <a:lnSpc>
                          <a:spcPct val="100000"/>
                        </a:lnSpc>
                      </a:pPr>
                      <a:r>
                        <a:rPr lang="en-US" sz="1800" u="none" spc="0" dirty="0">
                          <a:solidFill>
                            <a:srgbClr val="000000">
                              <a:alpha val="100000"/>
                            </a:srgbClr>
                          </a:solidFill>
                          <a:latin typeface="Calibri"/>
                        </a:rPr>
                        <a:t>Rank</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ctr" fontAlgn="base">
                        <a:lnSpc>
                          <a:spcPct val="100000"/>
                        </a:lnSpc>
                      </a:pPr>
                      <a:r>
                        <a:rPr lang="en-US" sz="1800" u="none" spc="0" dirty="0">
                          <a:solidFill>
                            <a:srgbClr val="000000">
                              <a:alpha val="100000"/>
                            </a:srgbClr>
                          </a:solidFill>
                          <a:latin typeface="Calibri"/>
                        </a:rPr>
                        <a:t>Rank Distribution</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ctr" fontAlgn="base">
                        <a:lnSpc>
                          <a:spcPct val="100000"/>
                        </a:lnSpc>
                      </a:pPr>
                      <a:r>
                        <a:rPr lang="en-US" sz="1800" u="none" spc="0" dirty="0">
                          <a:solidFill>
                            <a:srgbClr val="000000">
                              <a:alpha val="100000"/>
                            </a:srgbClr>
                          </a:solidFill>
                          <a:latin typeface="Calibri"/>
                        </a:rPr>
                        <a:t>Score</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ctr" fontAlgn="base">
                        <a:lnSpc>
                          <a:spcPct val="100000"/>
                        </a:lnSpc>
                      </a:pPr>
                      <a:r>
                        <a:rPr lang="en-US" sz="1800" u="none" spc="0" dirty="0">
                          <a:solidFill>
                            <a:srgbClr val="000000">
                              <a:alpha val="100000"/>
                            </a:srgbClr>
                          </a:solidFill>
                          <a:latin typeface="Calibri"/>
                        </a:rPr>
                        <a:t>Number of Rankings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0"/>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034362910"/>
              </p:ext>
            </p:extLst>
          </p:nvPr>
        </p:nvGraphicFramePr>
        <p:xfrm>
          <a:off x="914403" y="2737319"/>
          <a:ext cx="9190295" cy="548640"/>
        </p:xfrm>
        <a:graphic>
          <a:graphicData uri="http://schemas.openxmlformats.org/drawingml/2006/table">
            <a:tbl>
              <a:tblPr firstRow="1" bandRow="1"/>
              <a:tblGrid>
                <a:gridCol w="1296362">
                  <a:extLst>
                    <a:ext uri="{9D8B030D-6E8A-4147-A177-3AD203B41FA5}">
                      <a16:colId xmlns:a16="http://schemas.microsoft.com/office/drawing/2014/main" val="20000"/>
                    </a:ext>
                  </a:extLst>
                </a:gridCol>
                <a:gridCol w="1169043">
                  <a:extLst>
                    <a:ext uri="{9D8B030D-6E8A-4147-A177-3AD203B41FA5}">
                      <a16:colId xmlns:a16="http://schemas.microsoft.com/office/drawing/2014/main" val="20001"/>
                    </a:ext>
                  </a:extLst>
                </a:gridCol>
                <a:gridCol w="1931939">
                  <a:extLst>
                    <a:ext uri="{9D8B030D-6E8A-4147-A177-3AD203B41FA5}">
                      <a16:colId xmlns:a16="http://schemas.microsoft.com/office/drawing/2014/main" val="20002"/>
                    </a:ext>
                  </a:extLst>
                </a:gridCol>
                <a:gridCol w="160589">
                  <a:extLst>
                    <a:ext uri="{9D8B030D-6E8A-4147-A177-3AD203B41FA5}">
                      <a16:colId xmlns:a16="http://schemas.microsoft.com/office/drawing/2014/main" val="20003"/>
                    </a:ext>
                  </a:extLst>
                </a:gridCol>
                <a:gridCol w="93675">
                  <a:extLst>
                    <a:ext uri="{9D8B030D-6E8A-4147-A177-3AD203B41FA5}">
                      <a16:colId xmlns:a16="http://schemas.microsoft.com/office/drawing/2014/main" val="20004"/>
                    </a:ext>
                  </a:extLst>
                </a:gridCol>
                <a:gridCol w="40146">
                  <a:extLst>
                    <a:ext uri="{9D8B030D-6E8A-4147-A177-3AD203B41FA5}">
                      <a16:colId xmlns:a16="http://schemas.microsoft.com/office/drawing/2014/main" val="20005"/>
                    </a:ext>
                  </a:extLst>
                </a:gridCol>
                <a:gridCol w="187353">
                  <a:extLst>
                    <a:ext uri="{9D8B030D-6E8A-4147-A177-3AD203B41FA5}">
                      <a16:colId xmlns:a16="http://schemas.microsoft.com/office/drawing/2014/main" val="20006"/>
                    </a:ext>
                  </a:extLst>
                </a:gridCol>
                <a:gridCol w="160589">
                  <a:extLst>
                    <a:ext uri="{9D8B030D-6E8A-4147-A177-3AD203B41FA5}">
                      <a16:colId xmlns:a16="http://schemas.microsoft.com/office/drawing/2014/main" val="20007"/>
                    </a:ext>
                  </a:extLst>
                </a:gridCol>
                <a:gridCol w="655735">
                  <a:extLst>
                    <a:ext uri="{9D8B030D-6E8A-4147-A177-3AD203B41FA5}">
                      <a16:colId xmlns:a16="http://schemas.microsoft.com/office/drawing/2014/main" val="20008"/>
                    </a:ext>
                  </a:extLst>
                </a:gridCol>
                <a:gridCol w="1017882">
                  <a:extLst>
                    <a:ext uri="{9D8B030D-6E8A-4147-A177-3AD203B41FA5}">
                      <a16:colId xmlns:a16="http://schemas.microsoft.com/office/drawing/2014/main" val="20009"/>
                    </a:ext>
                  </a:extLst>
                </a:gridCol>
                <a:gridCol w="1250066">
                  <a:extLst>
                    <a:ext uri="{9D8B030D-6E8A-4147-A177-3AD203B41FA5}">
                      <a16:colId xmlns:a16="http://schemas.microsoft.com/office/drawing/2014/main" val="20010"/>
                    </a:ext>
                  </a:extLst>
                </a:gridCol>
                <a:gridCol w="1226916">
                  <a:extLst>
                    <a:ext uri="{9D8B030D-6E8A-4147-A177-3AD203B41FA5}">
                      <a16:colId xmlns:a16="http://schemas.microsoft.com/office/drawing/2014/main" val="20011"/>
                    </a:ext>
                  </a:extLst>
                </a:gridCol>
              </a:tblGrid>
              <a:tr h="476820">
                <a:tc>
                  <a:txBody>
                    <a:bodyPr/>
                    <a:lstStyle/>
                    <a:p>
                      <a:pPr marL="0" marR="0" lvl="0" indent="0" algn="l" fontAlgn="base">
                        <a:lnSpc>
                          <a:spcPct val="100000"/>
                        </a:lnSpc>
                      </a:pPr>
                      <a:r>
                        <a:rPr lang="en-US" sz="1800" u="none" spc="0" dirty="0">
                          <a:solidFill>
                            <a:srgbClr val="000000">
                              <a:alpha val="100000"/>
                            </a:srgbClr>
                          </a:solidFill>
                          <a:latin typeface="Calibri"/>
                        </a:rPr>
                        <a:t> Disability     </a:t>
                      </a:r>
                    </a:p>
                    <a:p>
                      <a:pPr marL="0" marR="0" lvl="0" indent="0" algn="l" fontAlgn="base">
                        <a:lnSpc>
                          <a:spcPct val="100000"/>
                        </a:lnSpc>
                      </a:pPr>
                      <a:r>
                        <a:rPr lang="en-US" sz="1800" u="none" spc="0" dirty="0">
                          <a:solidFill>
                            <a:srgbClr val="000000">
                              <a:alpha val="100000"/>
                            </a:srgbClr>
                          </a:solidFill>
                          <a:latin typeface="Calibri"/>
                        </a:rPr>
                        <a:t> Category</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base">
                        <a:lnSpc>
                          <a:spcPct val="100000"/>
                        </a:lnSpc>
                      </a:pPr>
                      <a:r>
                        <a:rPr lang="en-US" sz="1800" u="none" spc="0" dirty="0">
                          <a:solidFill>
                            <a:srgbClr val="000000">
                              <a:alpha val="100000"/>
                            </a:srgbClr>
                          </a:solidFill>
                          <a:latin typeface="Calibri"/>
                        </a:rPr>
                        <a:t>1</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l" fontAlgn="base">
                        <a:lnSpc>
                          <a:spcPct val="100000"/>
                        </a:lnSpc>
                      </a:pPr>
                      <a:endParaRPr sz="1800" dirty="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lnSpc>
                          <a:spcPct val="100000"/>
                        </a:lnSpc>
                      </a:pPr>
                      <a:endParaRPr sz="1800" dirty="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40A2C1">
                        <a:alpha val="100000"/>
                      </a:srgbClr>
                    </a:solidFill>
                  </a:tcPr>
                </a:tc>
                <a:tc>
                  <a:txBody>
                    <a:bodyPr/>
                    <a:lstStyle/>
                    <a:p>
                      <a:pPr marL="0" marR="0" lvl="0" indent="0" algn="l" fontAlgn="base">
                        <a:lnSpc>
                          <a:spcPct val="100000"/>
                        </a:lnSpc>
                      </a:pPr>
                      <a:endParaRPr sz="1800" dirty="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40A2C1">
                        <a:alpha val="78040"/>
                      </a:srgbClr>
                    </a:solidFill>
                  </a:tcPr>
                </a:tc>
                <a:tc>
                  <a:txBody>
                    <a:bodyPr/>
                    <a:lstStyle/>
                    <a:p>
                      <a:pPr marL="0" marR="0" lvl="0" indent="0" algn="l" fontAlgn="base">
                        <a:lnSpc>
                          <a:spcPct val="100000"/>
                        </a:lnSpc>
                      </a:pPr>
                      <a:endParaRPr sz="1800" dirty="0"/>
                    </a:p>
                  </a:txBody>
                  <a:tcPr marL="0" marR="0" marT="0" marB="0" anchor="ctr">
                    <a:lnL w="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40A2C1">
                        <a:alpha val="56080"/>
                      </a:srgbClr>
                    </a:solidFill>
                  </a:tcPr>
                </a:tc>
                <a:tc>
                  <a:txBody>
                    <a:bodyPr/>
                    <a:lstStyle/>
                    <a:p>
                      <a:pPr marL="0" marR="0" lvl="0" indent="0" algn="l" fontAlgn="base">
                        <a:lnSpc>
                          <a:spcPct val="100000"/>
                        </a:lnSpc>
                      </a:pPr>
                      <a:endParaRPr sz="1800"/>
                    </a:p>
                  </a:txBody>
                  <a:tcPr marL="0" marR="0" marT="0" marB="0" anchor="ctr">
                    <a:lnL w="1270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CD448">
                        <a:alpha val="14900"/>
                      </a:srgbClr>
                    </a:solidFill>
                  </a:tcPr>
                </a:tc>
                <a:tc>
                  <a:txBody>
                    <a:bodyPr/>
                    <a:lstStyle/>
                    <a:p>
                      <a:pPr marL="0" marR="0" lvl="0" indent="0" algn="l"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CD448">
                        <a:alpha val="36860"/>
                      </a:srgbClr>
                    </a:solidFill>
                  </a:tcPr>
                </a:tc>
                <a:tc>
                  <a:txBody>
                    <a:bodyPr/>
                    <a:lstStyle/>
                    <a:p>
                      <a:pPr marL="0" marR="0" lvl="0" indent="0" algn="l"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CD448">
                        <a:alpha val="58820"/>
                      </a:srgbClr>
                    </a:solidFill>
                  </a:tcPr>
                </a:tc>
                <a:tc>
                  <a:txBody>
                    <a:bodyPr/>
                    <a:lstStyle/>
                    <a:p>
                      <a:pPr marL="0" marR="0" lvl="0" indent="0" algn="l" fontAlgn="base">
                        <a:lnSpc>
                          <a:spcPct val="100000"/>
                        </a:lnSpc>
                      </a:pPr>
                      <a:endParaRPr sz="1800" dirty="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ctr" fontAlgn="base">
                        <a:lnSpc>
                          <a:spcPct val="100000"/>
                        </a:lnSpc>
                      </a:pPr>
                      <a:r>
                        <a:rPr lang="en-US" sz="1800" u="none" spc="0" dirty="0">
                          <a:solidFill>
                            <a:srgbClr val="000000">
                              <a:alpha val="100000"/>
                            </a:srgbClr>
                          </a:solidFill>
                          <a:latin typeface="Calibri"/>
                        </a:rPr>
                        <a:t>286</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base">
                        <a:lnSpc>
                          <a:spcPct val="100000"/>
                        </a:lnSpc>
                      </a:pPr>
                      <a:r>
                        <a:rPr lang="en-US" sz="1800" u="none" spc="0" dirty="0">
                          <a:solidFill>
                            <a:srgbClr val="000000">
                              <a:alpha val="100000"/>
                            </a:srgbClr>
                          </a:solidFill>
                          <a:latin typeface="Calibri"/>
                        </a:rPr>
                        <a:t>63</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extLst>
                  <a:ext uri="{0D108BD9-81ED-4DB2-BD59-A6C34878D82A}">
                    <a16:rowId xmlns:a16="http://schemas.microsoft.com/office/drawing/2014/main" val="10000"/>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090768076"/>
              </p:ext>
            </p:extLst>
          </p:nvPr>
        </p:nvGraphicFramePr>
        <p:xfrm>
          <a:off x="914402" y="3283592"/>
          <a:ext cx="9190297" cy="747744"/>
        </p:xfrm>
        <a:graphic>
          <a:graphicData uri="http://schemas.openxmlformats.org/drawingml/2006/table">
            <a:tbl>
              <a:tblPr firstRow="1" bandRow="1"/>
              <a:tblGrid>
                <a:gridCol w="1291520">
                  <a:extLst>
                    <a:ext uri="{9D8B030D-6E8A-4147-A177-3AD203B41FA5}">
                      <a16:colId xmlns:a16="http://schemas.microsoft.com/office/drawing/2014/main" val="20000"/>
                    </a:ext>
                  </a:extLst>
                </a:gridCol>
                <a:gridCol w="1175947">
                  <a:extLst>
                    <a:ext uri="{9D8B030D-6E8A-4147-A177-3AD203B41FA5}">
                      <a16:colId xmlns:a16="http://schemas.microsoft.com/office/drawing/2014/main" val="20001"/>
                    </a:ext>
                  </a:extLst>
                </a:gridCol>
                <a:gridCol w="1896187">
                  <a:extLst>
                    <a:ext uri="{9D8B030D-6E8A-4147-A177-3AD203B41FA5}">
                      <a16:colId xmlns:a16="http://schemas.microsoft.com/office/drawing/2014/main" val="20002"/>
                    </a:ext>
                  </a:extLst>
                </a:gridCol>
                <a:gridCol w="57873">
                  <a:extLst>
                    <a:ext uri="{9D8B030D-6E8A-4147-A177-3AD203B41FA5}">
                      <a16:colId xmlns:a16="http://schemas.microsoft.com/office/drawing/2014/main" val="20003"/>
                    </a:ext>
                  </a:extLst>
                </a:gridCol>
                <a:gridCol w="81023">
                  <a:extLst>
                    <a:ext uri="{9D8B030D-6E8A-4147-A177-3AD203B41FA5}">
                      <a16:colId xmlns:a16="http://schemas.microsoft.com/office/drawing/2014/main" val="20004"/>
                    </a:ext>
                  </a:extLst>
                </a:gridCol>
                <a:gridCol w="196770">
                  <a:extLst>
                    <a:ext uri="{9D8B030D-6E8A-4147-A177-3AD203B41FA5}">
                      <a16:colId xmlns:a16="http://schemas.microsoft.com/office/drawing/2014/main" val="20005"/>
                    </a:ext>
                  </a:extLst>
                </a:gridCol>
                <a:gridCol w="335665">
                  <a:extLst>
                    <a:ext uri="{9D8B030D-6E8A-4147-A177-3AD203B41FA5}">
                      <a16:colId xmlns:a16="http://schemas.microsoft.com/office/drawing/2014/main" val="20006"/>
                    </a:ext>
                  </a:extLst>
                </a:gridCol>
                <a:gridCol w="497712">
                  <a:extLst>
                    <a:ext uri="{9D8B030D-6E8A-4147-A177-3AD203B41FA5}">
                      <a16:colId xmlns:a16="http://schemas.microsoft.com/office/drawing/2014/main" val="20007"/>
                    </a:ext>
                  </a:extLst>
                </a:gridCol>
                <a:gridCol w="162045">
                  <a:extLst>
                    <a:ext uri="{9D8B030D-6E8A-4147-A177-3AD203B41FA5}">
                      <a16:colId xmlns:a16="http://schemas.microsoft.com/office/drawing/2014/main" val="20008"/>
                    </a:ext>
                  </a:extLst>
                </a:gridCol>
                <a:gridCol w="1006998">
                  <a:extLst>
                    <a:ext uri="{9D8B030D-6E8A-4147-A177-3AD203B41FA5}">
                      <a16:colId xmlns:a16="http://schemas.microsoft.com/office/drawing/2014/main" val="20009"/>
                    </a:ext>
                  </a:extLst>
                </a:gridCol>
                <a:gridCol w="1261640">
                  <a:extLst>
                    <a:ext uri="{9D8B030D-6E8A-4147-A177-3AD203B41FA5}">
                      <a16:colId xmlns:a16="http://schemas.microsoft.com/office/drawing/2014/main" val="20010"/>
                    </a:ext>
                  </a:extLst>
                </a:gridCol>
                <a:gridCol w="1226917">
                  <a:extLst>
                    <a:ext uri="{9D8B030D-6E8A-4147-A177-3AD203B41FA5}">
                      <a16:colId xmlns:a16="http://schemas.microsoft.com/office/drawing/2014/main" val="20011"/>
                    </a:ext>
                  </a:extLst>
                </a:gridCol>
              </a:tblGrid>
              <a:tr h="747744">
                <a:tc>
                  <a:txBody>
                    <a:bodyPr/>
                    <a:lstStyle/>
                    <a:p>
                      <a:pPr marL="0" marR="0" lvl="0" indent="0" algn="l" fontAlgn="base">
                        <a:lnSpc>
                          <a:spcPct val="100000"/>
                        </a:lnSpc>
                      </a:pPr>
                      <a:r>
                        <a:rPr lang="en-US" sz="1800" u="none" spc="0" dirty="0">
                          <a:solidFill>
                            <a:srgbClr val="000000">
                              <a:alpha val="100000"/>
                            </a:srgbClr>
                          </a:solidFill>
                          <a:latin typeface="Calibri"/>
                        </a:rPr>
                        <a:t>  LRE Codes</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CFCF">
                        <a:alpha val="100000"/>
                      </a:srgbClr>
                    </a:solidFill>
                  </a:tcPr>
                </a:tc>
                <a:tc>
                  <a:txBody>
                    <a:bodyPr/>
                    <a:lstStyle/>
                    <a:p>
                      <a:pPr marL="0" marR="0" lvl="0" indent="0" algn="ctr" fontAlgn="base">
                        <a:lnSpc>
                          <a:spcPct val="100000"/>
                        </a:lnSpc>
                      </a:pPr>
                      <a:r>
                        <a:rPr lang="en-US" sz="1800" u="none" spc="0" dirty="0">
                          <a:solidFill>
                            <a:srgbClr val="000000">
                              <a:alpha val="100000"/>
                            </a:srgbClr>
                          </a:solidFill>
                          <a:latin typeface="Calibri"/>
                        </a:rPr>
                        <a:t>2</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CFCF">
                        <a:alpha val="100000"/>
                      </a:srgbClr>
                    </a:solidFill>
                  </a:tcPr>
                </a:tc>
                <a:tc>
                  <a:txBody>
                    <a:bodyPr/>
                    <a:lstStyle/>
                    <a:p>
                      <a:pPr marL="0" marR="0" lvl="0" indent="0" algn="l" fontAlgn="base">
                        <a:lnSpc>
                          <a:spcPct val="100000"/>
                        </a:lnSpc>
                      </a:pPr>
                      <a:endParaRPr sz="1800" dirty="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40A2C1">
                        <a:alpha val="100000"/>
                      </a:srgbClr>
                    </a:solidFill>
                  </a:tcPr>
                </a:tc>
                <a:tc>
                  <a:txBody>
                    <a:bodyPr/>
                    <a:lstStyle/>
                    <a:p>
                      <a:pPr marL="0" marR="0" lvl="0" indent="0" algn="l"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40A2C1">
                        <a:alpha val="78040"/>
                      </a:srgbClr>
                    </a:solidFill>
                  </a:tcPr>
                </a:tc>
                <a:tc>
                  <a:txBody>
                    <a:bodyPr/>
                    <a:lstStyle/>
                    <a:p>
                      <a:pPr marL="0" marR="0" lvl="0" indent="0" algn="l"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40A2C1">
                        <a:alpha val="56080"/>
                      </a:srgbClr>
                    </a:solidFill>
                  </a:tcPr>
                </a:tc>
                <a:tc>
                  <a:txBody>
                    <a:bodyPr/>
                    <a:lstStyle/>
                    <a:p>
                      <a:pPr marL="0" marR="0" lvl="0" indent="0" algn="l" fontAlgn="base">
                        <a:lnSpc>
                          <a:spcPct val="100000"/>
                        </a:lnSpc>
                      </a:pPr>
                      <a:endParaRPr sz="1800"/>
                    </a:p>
                  </a:txBody>
                  <a:tcPr marL="0" marR="0" marT="0" marB="0" anchor="ctr">
                    <a:lnL w="1270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CD448">
                        <a:alpha val="14900"/>
                      </a:srgbClr>
                    </a:solidFill>
                  </a:tcPr>
                </a:tc>
                <a:tc>
                  <a:txBody>
                    <a:bodyPr/>
                    <a:lstStyle/>
                    <a:p>
                      <a:pPr marL="0" marR="0" lvl="0" indent="0" algn="l"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CD448">
                        <a:alpha val="36860"/>
                      </a:srgbClr>
                    </a:solidFill>
                  </a:tcPr>
                </a:tc>
                <a:tc>
                  <a:txBody>
                    <a:bodyPr/>
                    <a:lstStyle/>
                    <a:p>
                      <a:pPr marL="0" marR="0" lvl="0" indent="0" algn="l"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CD448">
                        <a:alpha val="58820"/>
                      </a:srgbClr>
                    </a:solidFill>
                  </a:tcPr>
                </a:tc>
                <a:tc>
                  <a:txBody>
                    <a:bodyPr/>
                    <a:lstStyle/>
                    <a:p>
                      <a:pPr marL="0" marR="0" lvl="0" indent="0" algn="l" fontAlgn="base">
                        <a:lnSpc>
                          <a:spcPct val="100000"/>
                        </a:lnSpc>
                      </a:pPr>
                      <a:endParaRPr sz="1800" dirty="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ctr" fontAlgn="base">
                        <a:lnSpc>
                          <a:spcPct val="100000"/>
                        </a:lnSpc>
                      </a:pPr>
                      <a:r>
                        <a:rPr lang="en-US" sz="1800" u="none" spc="0" dirty="0">
                          <a:solidFill>
                            <a:srgbClr val="000000">
                              <a:alpha val="100000"/>
                            </a:srgbClr>
                          </a:solidFill>
                          <a:latin typeface="Calibri"/>
                        </a:rPr>
                        <a:t>265</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CFCF">
                        <a:alpha val="100000"/>
                      </a:srgbClr>
                    </a:solidFill>
                  </a:tcPr>
                </a:tc>
                <a:tc>
                  <a:txBody>
                    <a:bodyPr/>
                    <a:lstStyle/>
                    <a:p>
                      <a:pPr marL="0" marR="0" lvl="0" indent="0" algn="ctr" fontAlgn="base">
                        <a:lnSpc>
                          <a:spcPct val="100000"/>
                        </a:lnSpc>
                      </a:pPr>
                      <a:r>
                        <a:rPr lang="en-US" sz="1800" u="none" spc="0" dirty="0">
                          <a:solidFill>
                            <a:srgbClr val="000000">
                              <a:alpha val="100000"/>
                            </a:srgbClr>
                          </a:solidFill>
                          <a:latin typeface="Calibri"/>
                        </a:rPr>
                        <a:t>62</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CFCF">
                        <a:alpha val="100000"/>
                      </a:srgbClr>
                    </a:solidFill>
                  </a:tcPr>
                </a:tc>
                <a:extLst>
                  <a:ext uri="{0D108BD9-81ED-4DB2-BD59-A6C34878D82A}">
                    <a16:rowId xmlns:a16="http://schemas.microsoft.com/office/drawing/2014/main" val="10000"/>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329462050"/>
              </p:ext>
            </p:extLst>
          </p:nvPr>
        </p:nvGraphicFramePr>
        <p:xfrm>
          <a:off x="925975" y="4034105"/>
          <a:ext cx="9167149" cy="548640"/>
        </p:xfrm>
        <a:graphic>
          <a:graphicData uri="http://schemas.openxmlformats.org/drawingml/2006/table">
            <a:tbl>
              <a:tblPr firstRow="1" bandRow="1"/>
              <a:tblGrid>
                <a:gridCol w="1273215">
                  <a:extLst>
                    <a:ext uri="{9D8B030D-6E8A-4147-A177-3AD203B41FA5}">
                      <a16:colId xmlns:a16="http://schemas.microsoft.com/office/drawing/2014/main" val="20000"/>
                    </a:ext>
                  </a:extLst>
                </a:gridCol>
                <a:gridCol w="1169043">
                  <a:extLst>
                    <a:ext uri="{9D8B030D-6E8A-4147-A177-3AD203B41FA5}">
                      <a16:colId xmlns:a16="http://schemas.microsoft.com/office/drawing/2014/main" val="20001"/>
                    </a:ext>
                  </a:extLst>
                </a:gridCol>
                <a:gridCol w="1435261">
                  <a:extLst>
                    <a:ext uri="{9D8B030D-6E8A-4147-A177-3AD203B41FA5}">
                      <a16:colId xmlns:a16="http://schemas.microsoft.com/office/drawing/2014/main" val="20002"/>
                    </a:ext>
                  </a:extLst>
                </a:gridCol>
                <a:gridCol w="162045">
                  <a:extLst>
                    <a:ext uri="{9D8B030D-6E8A-4147-A177-3AD203B41FA5}">
                      <a16:colId xmlns:a16="http://schemas.microsoft.com/office/drawing/2014/main" val="20003"/>
                    </a:ext>
                  </a:extLst>
                </a:gridCol>
                <a:gridCol w="416689">
                  <a:extLst>
                    <a:ext uri="{9D8B030D-6E8A-4147-A177-3AD203B41FA5}">
                      <a16:colId xmlns:a16="http://schemas.microsoft.com/office/drawing/2014/main" val="20004"/>
                    </a:ext>
                  </a:extLst>
                </a:gridCol>
                <a:gridCol w="231494">
                  <a:extLst>
                    <a:ext uri="{9D8B030D-6E8A-4147-A177-3AD203B41FA5}">
                      <a16:colId xmlns:a16="http://schemas.microsoft.com/office/drawing/2014/main" val="20005"/>
                    </a:ext>
                  </a:extLst>
                </a:gridCol>
                <a:gridCol w="208344">
                  <a:extLst>
                    <a:ext uri="{9D8B030D-6E8A-4147-A177-3AD203B41FA5}">
                      <a16:colId xmlns:a16="http://schemas.microsoft.com/office/drawing/2014/main" val="20006"/>
                    </a:ext>
                  </a:extLst>
                </a:gridCol>
                <a:gridCol w="138896">
                  <a:extLst>
                    <a:ext uri="{9D8B030D-6E8A-4147-A177-3AD203B41FA5}">
                      <a16:colId xmlns:a16="http://schemas.microsoft.com/office/drawing/2014/main" val="20007"/>
                    </a:ext>
                  </a:extLst>
                </a:gridCol>
                <a:gridCol w="138896">
                  <a:extLst>
                    <a:ext uri="{9D8B030D-6E8A-4147-A177-3AD203B41FA5}">
                      <a16:colId xmlns:a16="http://schemas.microsoft.com/office/drawing/2014/main" val="20008"/>
                    </a:ext>
                  </a:extLst>
                </a:gridCol>
                <a:gridCol w="1527858">
                  <a:extLst>
                    <a:ext uri="{9D8B030D-6E8A-4147-A177-3AD203B41FA5}">
                      <a16:colId xmlns:a16="http://schemas.microsoft.com/office/drawing/2014/main" val="20009"/>
                    </a:ext>
                  </a:extLst>
                </a:gridCol>
                <a:gridCol w="1250066">
                  <a:extLst>
                    <a:ext uri="{9D8B030D-6E8A-4147-A177-3AD203B41FA5}">
                      <a16:colId xmlns:a16="http://schemas.microsoft.com/office/drawing/2014/main" val="20010"/>
                    </a:ext>
                  </a:extLst>
                </a:gridCol>
                <a:gridCol w="1215342">
                  <a:extLst>
                    <a:ext uri="{9D8B030D-6E8A-4147-A177-3AD203B41FA5}">
                      <a16:colId xmlns:a16="http://schemas.microsoft.com/office/drawing/2014/main" val="20011"/>
                    </a:ext>
                  </a:extLst>
                </a:gridCol>
              </a:tblGrid>
              <a:tr h="430082">
                <a:tc>
                  <a:txBody>
                    <a:bodyPr/>
                    <a:lstStyle/>
                    <a:p>
                      <a:pPr marL="0" marR="0" lvl="0" indent="0" algn="l" fontAlgn="base">
                        <a:lnSpc>
                          <a:spcPct val="100000"/>
                        </a:lnSpc>
                      </a:pPr>
                      <a:r>
                        <a:rPr lang="en-US" sz="1800" u="none" spc="0" dirty="0">
                          <a:solidFill>
                            <a:srgbClr val="000000">
                              <a:alpha val="100000"/>
                            </a:srgbClr>
                          </a:solidFill>
                          <a:latin typeface="Calibri"/>
                        </a:rPr>
                        <a:t> Grade/Age </a:t>
                      </a:r>
                    </a:p>
                    <a:p>
                      <a:pPr marL="0" marR="0" lvl="0" indent="0" algn="l" fontAlgn="base">
                        <a:lnSpc>
                          <a:spcPct val="100000"/>
                        </a:lnSpc>
                      </a:pPr>
                      <a:r>
                        <a:rPr lang="en-US" sz="1800" u="none" spc="0" dirty="0">
                          <a:solidFill>
                            <a:srgbClr val="000000">
                              <a:alpha val="100000"/>
                            </a:srgbClr>
                          </a:solidFill>
                          <a:latin typeface="Calibri"/>
                        </a:rPr>
                        <a:t> Level</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base">
                        <a:lnSpc>
                          <a:spcPct val="100000"/>
                        </a:lnSpc>
                      </a:pPr>
                      <a:r>
                        <a:rPr lang="en-US" sz="1800" u="none" spc="0" dirty="0">
                          <a:solidFill>
                            <a:srgbClr val="000000">
                              <a:alpha val="100000"/>
                            </a:srgbClr>
                          </a:solidFill>
                          <a:latin typeface="Calibri"/>
                        </a:rPr>
                        <a:t>3</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l"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40A2C1">
                        <a:alpha val="100000"/>
                      </a:srgbClr>
                    </a:solidFill>
                  </a:tcPr>
                </a:tc>
                <a:tc>
                  <a:txBody>
                    <a:bodyPr/>
                    <a:lstStyle/>
                    <a:p>
                      <a:pPr marL="0" marR="0" lvl="0" indent="0" algn="l" fontAlgn="base">
                        <a:lnSpc>
                          <a:spcPct val="100000"/>
                        </a:lnSpc>
                      </a:pPr>
                      <a:endParaRPr sz="1800" dirty="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40A2C1">
                        <a:alpha val="78040"/>
                      </a:srgbClr>
                    </a:solidFill>
                  </a:tcPr>
                </a:tc>
                <a:tc>
                  <a:txBody>
                    <a:bodyPr/>
                    <a:lstStyle/>
                    <a:p>
                      <a:pPr marL="0" marR="0" lvl="0" indent="0" algn="l"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40A2C1">
                        <a:alpha val="56080"/>
                      </a:srgbClr>
                    </a:solidFill>
                  </a:tcPr>
                </a:tc>
                <a:tc>
                  <a:txBody>
                    <a:bodyPr/>
                    <a:lstStyle/>
                    <a:p>
                      <a:pPr marL="0" marR="0" lvl="0" indent="0" algn="l" fontAlgn="base">
                        <a:lnSpc>
                          <a:spcPct val="100000"/>
                        </a:lnSpc>
                      </a:pPr>
                      <a:endParaRPr sz="1800"/>
                    </a:p>
                  </a:txBody>
                  <a:tcPr marL="0" marR="0" marT="0" marB="0" anchor="ctr">
                    <a:lnL w="1270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CD448">
                        <a:alpha val="14900"/>
                      </a:srgbClr>
                    </a:solidFill>
                  </a:tcPr>
                </a:tc>
                <a:tc>
                  <a:txBody>
                    <a:bodyPr/>
                    <a:lstStyle/>
                    <a:p>
                      <a:pPr marL="0" marR="0" lvl="0" indent="0" algn="l"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CD448">
                        <a:alpha val="36860"/>
                      </a:srgbClr>
                    </a:solidFill>
                  </a:tcPr>
                </a:tc>
                <a:tc>
                  <a:txBody>
                    <a:bodyPr/>
                    <a:lstStyle/>
                    <a:p>
                      <a:pPr marL="0" marR="0" lvl="0" indent="0" algn="l"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CD448">
                        <a:alpha val="58820"/>
                      </a:srgbClr>
                    </a:solidFill>
                  </a:tcPr>
                </a:tc>
                <a:tc>
                  <a:txBody>
                    <a:bodyPr/>
                    <a:lstStyle/>
                    <a:p>
                      <a:pPr marL="0" marR="0" lvl="0" indent="0" algn="l"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ctr" fontAlgn="base">
                        <a:lnSpc>
                          <a:spcPct val="100000"/>
                        </a:lnSpc>
                      </a:pPr>
                      <a:r>
                        <a:rPr lang="en-US" sz="1800" u="none" spc="0" dirty="0">
                          <a:solidFill>
                            <a:srgbClr val="000000">
                              <a:alpha val="100000"/>
                            </a:srgbClr>
                          </a:solidFill>
                          <a:latin typeface="Calibri"/>
                        </a:rPr>
                        <a:t>202</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base">
                        <a:lnSpc>
                          <a:spcPct val="100000"/>
                        </a:lnSpc>
                      </a:pPr>
                      <a:r>
                        <a:rPr lang="en-US" sz="1800" u="none" spc="0" dirty="0">
                          <a:solidFill>
                            <a:srgbClr val="000000">
                              <a:alpha val="100000"/>
                            </a:srgbClr>
                          </a:solidFill>
                          <a:latin typeface="Calibri"/>
                        </a:rPr>
                        <a:t>60</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extLst>
                  <a:ext uri="{0D108BD9-81ED-4DB2-BD59-A6C34878D82A}">
                    <a16:rowId xmlns:a16="http://schemas.microsoft.com/office/drawing/2014/main" val="10000"/>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117079166"/>
              </p:ext>
            </p:extLst>
          </p:nvPr>
        </p:nvGraphicFramePr>
        <p:xfrm>
          <a:off x="925974" y="4568362"/>
          <a:ext cx="9167147" cy="561540"/>
        </p:xfrm>
        <a:graphic>
          <a:graphicData uri="http://schemas.openxmlformats.org/drawingml/2006/table">
            <a:tbl>
              <a:tblPr firstRow="1" bandRow="1"/>
              <a:tblGrid>
                <a:gridCol w="1271609">
                  <a:extLst>
                    <a:ext uri="{9D8B030D-6E8A-4147-A177-3AD203B41FA5}">
                      <a16:colId xmlns:a16="http://schemas.microsoft.com/office/drawing/2014/main" val="20000"/>
                    </a:ext>
                  </a:extLst>
                </a:gridCol>
                <a:gridCol w="1167569">
                  <a:extLst>
                    <a:ext uri="{9D8B030D-6E8A-4147-A177-3AD203B41FA5}">
                      <a16:colId xmlns:a16="http://schemas.microsoft.com/office/drawing/2014/main" val="20001"/>
                    </a:ext>
                  </a:extLst>
                </a:gridCol>
                <a:gridCol w="1329410">
                  <a:extLst>
                    <a:ext uri="{9D8B030D-6E8A-4147-A177-3AD203B41FA5}">
                      <a16:colId xmlns:a16="http://schemas.microsoft.com/office/drawing/2014/main" val="20002"/>
                    </a:ext>
                  </a:extLst>
                </a:gridCol>
                <a:gridCol w="115601">
                  <a:extLst>
                    <a:ext uri="{9D8B030D-6E8A-4147-A177-3AD203B41FA5}">
                      <a16:colId xmlns:a16="http://schemas.microsoft.com/office/drawing/2014/main" val="20003"/>
                    </a:ext>
                  </a:extLst>
                </a:gridCol>
                <a:gridCol w="346802">
                  <a:extLst>
                    <a:ext uri="{9D8B030D-6E8A-4147-A177-3AD203B41FA5}">
                      <a16:colId xmlns:a16="http://schemas.microsoft.com/office/drawing/2014/main" val="20004"/>
                    </a:ext>
                  </a:extLst>
                </a:gridCol>
                <a:gridCol w="381483">
                  <a:extLst>
                    <a:ext uri="{9D8B030D-6E8A-4147-A177-3AD203B41FA5}">
                      <a16:colId xmlns:a16="http://schemas.microsoft.com/office/drawing/2014/main" val="20005"/>
                    </a:ext>
                  </a:extLst>
                </a:gridCol>
                <a:gridCol w="323682">
                  <a:extLst>
                    <a:ext uri="{9D8B030D-6E8A-4147-A177-3AD203B41FA5}">
                      <a16:colId xmlns:a16="http://schemas.microsoft.com/office/drawing/2014/main" val="20006"/>
                    </a:ext>
                  </a:extLst>
                </a:gridCol>
                <a:gridCol w="231202">
                  <a:extLst>
                    <a:ext uri="{9D8B030D-6E8A-4147-A177-3AD203B41FA5}">
                      <a16:colId xmlns:a16="http://schemas.microsoft.com/office/drawing/2014/main" val="20007"/>
                    </a:ext>
                  </a:extLst>
                </a:gridCol>
                <a:gridCol w="1549051">
                  <a:extLst>
                    <a:ext uri="{9D8B030D-6E8A-4147-A177-3AD203B41FA5}">
                      <a16:colId xmlns:a16="http://schemas.microsoft.com/office/drawing/2014/main" val="20008"/>
                    </a:ext>
                  </a:extLst>
                </a:gridCol>
                <a:gridCol w="1236929">
                  <a:extLst>
                    <a:ext uri="{9D8B030D-6E8A-4147-A177-3AD203B41FA5}">
                      <a16:colId xmlns:a16="http://schemas.microsoft.com/office/drawing/2014/main" val="20009"/>
                    </a:ext>
                  </a:extLst>
                </a:gridCol>
                <a:gridCol w="1213809">
                  <a:extLst>
                    <a:ext uri="{9D8B030D-6E8A-4147-A177-3AD203B41FA5}">
                      <a16:colId xmlns:a16="http://schemas.microsoft.com/office/drawing/2014/main" val="20010"/>
                    </a:ext>
                  </a:extLst>
                </a:gridCol>
              </a:tblGrid>
              <a:tr h="561540">
                <a:tc>
                  <a:txBody>
                    <a:bodyPr/>
                    <a:lstStyle/>
                    <a:p>
                      <a:pPr marL="0" marR="0" lvl="0" indent="0" algn="l" fontAlgn="base">
                        <a:lnSpc>
                          <a:spcPct val="100000"/>
                        </a:lnSpc>
                      </a:pPr>
                      <a:r>
                        <a:rPr lang="en-US" sz="1800" u="none" spc="0" dirty="0">
                          <a:solidFill>
                            <a:srgbClr val="000000">
                              <a:alpha val="100000"/>
                            </a:srgbClr>
                          </a:solidFill>
                          <a:latin typeface="Calibri"/>
                        </a:rPr>
                        <a:t> Race/   </a:t>
                      </a:r>
                    </a:p>
                    <a:p>
                      <a:pPr marL="0" marR="0" lvl="0" indent="0" algn="l" fontAlgn="base">
                        <a:lnSpc>
                          <a:spcPct val="100000"/>
                        </a:lnSpc>
                      </a:pPr>
                      <a:r>
                        <a:rPr lang="en-US" sz="1800" u="none" spc="0" dirty="0">
                          <a:solidFill>
                            <a:srgbClr val="000000">
                              <a:alpha val="100000"/>
                            </a:srgbClr>
                          </a:solidFill>
                          <a:latin typeface="Calibri"/>
                        </a:rPr>
                        <a:t> Ethnicity</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CFCF">
                        <a:alpha val="100000"/>
                      </a:srgbClr>
                    </a:solidFill>
                  </a:tcPr>
                </a:tc>
                <a:tc>
                  <a:txBody>
                    <a:bodyPr/>
                    <a:lstStyle/>
                    <a:p>
                      <a:pPr marL="0" marR="0" lvl="0" indent="0" algn="ctr" fontAlgn="base">
                        <a:lnSpc>
                          <a:spcPct val="100000"/>
                        </a:lnSpc>
                      </a:pPr>
                      <a:r>
                        <a:rPr lang="en-US" sz="1800" u="none" spc="0" dirty="0">
                          <a:solidFill>
                            <a:srgbClr val="000000">
                              <a:alpha val="100000"/>
                            </a:srgbClr>
                          </a:solidFill>
                          <a:latin typeface="Calibri"/>
                        </a:rPr>
                        <a:t>4</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CFCF">
                        <a:alpha val="100000"/>
                      </a:srgbClr>
                    </a:solidFill>
                  </a:tcPr>
                </a:tc>
                <a:tc>
                  <a:txBody>
                    <a:bodyPr/>
                    <a:lstStyle/>
                    <a:p>
                      <a:pPr marL="0" marR="0" lvl="0" indent="0" algn="ctr"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ctr"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40A2C1">
                        <a:alpha val="100000"/>
                      </a:srgbClr>
                    </a:solidFill>
                  </a:tcPr>
                </a:tc>
                <a:tc>
                  <a:txBody>
                    <a:bodyPr/>
                    <a:lstStyle/>
                    <a:p>
                      <a:pPr marL="0" marR="0" lvl="0" indent="0" algn="ctr" fontAlgn="base">
                        <a:lnSpc>
                          <a:spcPct val="100000"/>
                        </a:lnSpc>
                      </a:pPr>
                      <a:endParaRPr sz="1800" dirty="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40A2C1">
                        <a:alpha val="78040"/>
                      </a:srgbClr>
                    </a:solidFill>
                  </a:tcPr>
                </a:tc>
                <a:tc>
                  <a:txBody>
                    <a:bodyPr/>
                    <a:lstStyle/>
                    <a:p>
                      <a:pPr marL="0" marR="0" lvl="0" indent="0" algn="ctr"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40A2C1">
                        <a:alpha val="56080"/>
                      </a:srgbClr>
                    </a:solidFill>
                  </a:tcPr>
                </a:tc>
                <a:tc>
                  <a:txBody>
                    <a:bodyPr/>
                    <a:lstStyle/>
                    <a:p>
                      <a:pPr marL="0" marR="0" lvl="0" indent="0" algn="ctr" fontAlgn="base">
                        <a:lnSpc>
                          <a:spcPct val="100000"/>
                        </a:lnSpc>
                      </a:pPr>
                      <a:endParaRPr sz="1800"/>
                    </a:p>
                  </a:txBody>
                  <a:tcPr marL="0" marR="0" marT="0" marB="0" anchor="ctr">
                    <a:lnL w="1270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CD448">
                        <a:alpha val="14900"/>
                      </a:srgbClr>
                    </a:solidFill>
                  </a:tcPr>
                </a:tc>
                <a:tc>
                  <a:txBody>
                    <a:bodyPr/>
                    <a:lstStyle/>
                    <a:p>
                      <a:pPr marL="0" marR="0" lvl="0" indent="0" algn="ctr"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CD448">
                        <a:alpha val="36860"/>
                      </a:srgbClr>
                    </a:solidFill>
                  </a:tcPr>
                </a:tc>
                <a:tc>
                  <a:txBody>
                    <a:bodyPr/>
                    <a:lstStyle/>
                    <a:p>
                      <a:pPr marL="0" marR="0" lvl="0" indent="0" algn="ctr" fontAlgn="base">
                        <a:lnSpc>
                          <a:spcPct val="100000"/>
                        </a:lnSpc>
                      </a:pPr>
                      <a:endParaRPr sz="1800" dirty="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ctr" fontAlgn="base">
                        <a:lnSpc>
                          <a:spcPct val="100000"/>
                        </a:lnSpc>
                      </a:pPr>
                      <a:r>
                        <a:rPr lang="en-US" sz="1800" u="none" spc="0" dirty="0">
                          <a:solidFill>
                            <a:srgbClr val="000000">
                              <a:alpha val="100000"/>
                            </a:srgbClr>
                          </a:solidFill>
                          <a:latin typeface="Calibri"/>
                        </a:rPr>
                        <a:t>199</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CFCF">
                        <a:alpha val="100000"/>
                      </a:srgbClr>
                    </a:solidFill>
                  </a:tcPr>
                </a:tc>
                <a:tc>
                  <a:txBody>
                    <a:bodyPr/>
                    <a:lstStyle/>
                    <a:p>
                      <a:pPr marL="0" marR="0" lvl="0" indent="0" algn="ctr" fontAlgn="base">
                        <a:lnSpc>
                          <a:spcPct val="100000"/>
                        </a:lnSpc>
                      </a:pPr>
                      <a:r>
                        <a:rPr lang="en-US" sz="1800" u="none" spc="0" dirty="0">
                          <a:solidFill>
                            <a:srgbClr val="000000">
                              <a:alpha val="100000"/>
                            </a:srgbClr>
                          </a:solidFill>
                          <a:latin typeface="Calibri"/>
                        </a:rPr>
                        <a:t>62</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CFCF">
                        <a:alpha val="100000"/>
                      </a:srgbClr>
                    </a:solidFill>
                  </a:tcPr>
                </a:tc>
                <a:extLst>
                  <a:ext uri="{0D108BD9-81ED-4DB2-BD59-A6C34878D82A}">
                    <a16:rowId xmlns:a16="http://schemas.microsoft.com/office/drawing/2014/main" val="10000"/>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4204949343"/>
              </p:ext>
            </p:extLst>
          </p:nvPr>
        </p:nvGraphicFramePr>
        <p:xfrm>
          <a:off x="925975" y="5129902"/>
          <a:ext cx="9167150" cy="548640"/>
        </p:xfrm>
        <a:graphic>
          <a:graphicData uri="http://schemas.openxmlformats.org/drawingml/2006/table">
            <a:tbl>
              <a:tblPr firstRow="1" bandRow="1"/>
              <a:tblGrid>
                <a:gridCol w="1261640">
                  <a:extLst>
                    <a:ext uri="{9D8B030D-6E8A-4147-A177-3AD203B41FA5}">
                      <a16:colId xmlns:a16="http://schemas.microsoft.com/office/drawing/2014/main" val="20000"/>
                    </a:ext>
                  </a:extLst>
                </a:gridCol>
                <a:gridCol w="1169043">
                  <a:extLst>
                    <a:ext uri="{9D8B030D-6E8A-4147-A177-3AD203B41FA5}">
                      <a16:colId xmlns:a16="http://schemas.microsoft.com/office/drawing/2014/main" val="20001"/>
                    </a:ext>
                  </a:extLst>
                </a:gridCol>
                <a:gridCol w="995423">
                  <a:extLst>
                    <a:ext uri="{9D8B030D-6E8A-4147-A177-3AD203B41FA5}">
                      <a16:colId xmlns:a16="http://schemas.microsoft.com/office/drawing/2014/main" val="20002"/>
                    </a:ext>
                  </a:extLst>
                </a:gridCol>
                <a:gridCol w="787078">
                  <a:extLst>
                    <a:ext uri="{9D8B030D-6E8A-4147-A177-3AD203B41FA5}">
                      <a16:colId xmlns:a16="http://schemas.microsoft.com/office/drawing/2014/main" val="20003"/>
                    </a:ext>
                  </a:extLst>
                </a:gridCol>
                <a:gridCol w="150471">
                  <a:extLst>
                    <a:ext uri="{9D8B030D-6E8A-4147-A177-3AD203B41FA5}">
                      <a16:colId xmlns:a16="http://schemas.microsoft.com/office/drawing/2014/main" val="20004"/>
                    </a:ext>
                  </a:extLst>
                </a:gridCol>
                <a:gridCol w="69448">
                  <a:extLst>
                    <a:ext uri="{9D8B030D-6E8A-4147-A177-3AD203B41FA5}">
                      <a16:colId xmlns:a16="http://schemas.microsoft.com/office/drawing/2014/main" val="20005"/>
                    </a:ext>
                  </a:extLst>
                </a:gridCol>
                <a:gridCol w="173621">
                  <a:extLst>
                    <a:ext uri="{9D8B030D-6E8A-4147-A177-3AD203B41FA5}">
                      <a16:colId xmlns:a16="http://schemas.microsoft.com/office/drawing/2014/main" val="20006"/>
                    </a:ext>
                  </a:extLst>
                </a:gridCol>
                <a:gridCol w="185195">
                  <a:extLst>
                    <a:ext uri="{9D8B030D-6E8A-4147-A177-3AD203B41FA5}">
                      <a16:colId xmlns:a16="http://schemas.microsoft.com/office/drawing/2014/main" val="20007"/>
                    </a:ext>
                  </a:extLst>
                </a:gridCol>
                <a:gridCol w="266217">
                  <a:extLst>
                    <a:ext uri="{9D8B030D-6E8A-4147-A177-3AD203B41FA5}">
                      <a16:colId xmlns:a16="http://schemas.microsoft.com/office/drawing/2014/main" val="20008"/>
                    </a:ext>
                  </a:extLst>
                </a:gridCol>
                <a:gridCol w="1643605">
                  <a:extLst>
                    <a:ext uri="{9D8B030D-6E8A-4147-A177-3AD203B41FA5}">
                      <a16:colId xmlns:a16="http://schemas.microsoft.com/office/drawing/2014/main" val="20009"/>
                    </a:ext>
                  </a:extLst>
                </a:gridCol>
                <a:gridCol w="1238492">
                  <a:extLst>
                    <a:ext uri="{9D8B030D-6E8A-4147-A177-3AD203B41FA5}">
                      <a16:colId xmlns:a16="http://schemas.microsoft.com/office/drawing/2014/main" val="20010"/>
                    </a:ext>
                  </a:extLst>
                </a:gridCol>
                <a:gridCol w="1226917">
                  <a:extLst>
                    <a:ext uri="{9D8B030D-6E8A-4147-A177-3AD203B41FA5}">
                      <a16:colId xmlns:a16="http://schemas.microsoft.com/office/drawing/2014/main" val="20011"/>
                    </a:ext>
                  </a:extLst>
                </a:gridCol>
              </a:tblGrid>
              <a:tr h="426720">
                <a:tc>
                  <a:txBody>
                    <a:bodyPr/>
                    <a:lstStyle/>
                    <a:p>
                      <a:pPr marL="0" marR="0" lvl="0" indent="0" algn="l" fontAlgn="base">
                        <a:lnSpc>
                          <a:spcPct val="100000"/>
                        </a:lnSpc>
                      </a:pPr>
                      <a:r>
                        <a:rPr lang="en-US" sz="1800" u="none" spc="0" dirty="0">
                          <a:solidFill>
                            <a:srgbClr val="000000">
                              <a:alpha val="100000"/>
                            </a:srgbClr>
                          </a:solidFill>
                          <a:latin typeface="Calibri"/>
                        </a:rPr>
                        <a:t> School  </a:t>
                      </a:r>
                    </a:p>
                    <a:p>
                      <a:pPr marL="0" marR="0" lvl="0" indent="0" algn="l" fontAlgn="base">
                        <a:lnSpc>
                          <a:spcPct val="100000"/>
                        </a:lnSpc>
                      </a:pPr>
                      <a:r>
                        <a:rPr lang="en-US" sz="1800" u="none" spc="0" dirty="0">
                          <a:solidFill>
                            <a:srgbClr val="000000">
                              <a:alpha val="100000"/>
                            </a:srgbClr>
                          </a:solidFill>
                          <a:latin typeface="Calibri"/>
                        </a:rPr>
                        <a:t> Building</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base">
                        <a:lnSpc>
                          <a:spcPct val="100000"/>
                        </a:lnSpc>
                      </a:pPr>
                      <a:r>
                        <a:rPr lang="en-US" sz="1800" u="none" spc="0" dirty="0">
                          <a:solidFill>
                            <a:srgbClr val="000000">
                              <a:alpha val="100000"/>
                            </a:srgbClr>
                          </a:solidFill>
                          <a:latin typeface="Calibri"/>
                        </a:rPr>
                        <a:t>5</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ctr"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40A2C1">
                        <a:alpha val="100000"/>
                      </a:srgbClr>
                    </a:solidFill>
                  </a:tcPr>
                </a:tc>
                <a:tc>
                  <a:txBody>
                    <a:bodyPr/>
                    <a:lstStyle/>
                    <a:p>
                      <a:pPr marL="0" marR="0" lvl="0" indent="0" algn="ctr"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40A2C1">
                        <a:alpha val="78040"/>
                      </a:srgbClr>
                    </a:solidFill>
                  </a:tcPr>
                </a:tc>
                <a:tc>
                  <a:txBody>
                    <a:bodyPr/>
                    <a:lstStyle/>
                    <a:p>
                      <a:pPr marL="0" marR="0" lvl="0" indent="0" algn="ctr" fontAlgn="base">
                        <a:lnSpc>
                          <a:spcPct val="100000"/>
                        </a:lnSpc>
                      </a:pPr>
                      <a:endParaRPr sz="1800" dirty="0"/>
                    </a:p>
                  </a:txBody>
                  <a:tcPr marL="0" marR="0" marT="0" marB="0" anchor="ctr">
                    <a:lnL w="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40A2C1">
                        <a:alpha val="56080"/>
                      </a:srgbClr>
                    </a:solidFill>
                  </a:tcPr>
                </a:tc>
                <a:tc>
                  <a:txBody>
                    <a:bodyPr/>
                    <a:lstStyle/>
                    <a:p>
                      <a:pPr marL="0" marR="0" lvl="0" indent="0" algn="ctr" fontAlgn="base">
                        <a:lnSpc>
                          <a:spcPct val="100000"/>
                        </a:lnSpc>
                      </a:pPr>
                      <a:endParaRPr sz="1800" dirty="0"/>
                    </a:p>
                  </a:txBody>
                  <a:tcPr marL="0" marR="0" marT="0" marB="0" anchor="ctr">
                    <a:lnL w="1270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CD448">
                        <a:alpha val="14900"/>
                      </a:srgbClr>
                    </a:solidFill>
                  </a:tcPr>
                </a:tc>
                <a:tc>
                  <a:txBody>
                    <a:bodyPr/>
                    <a:lstStyle/>
                    <a:p>
                      <a:pPr marL="0" marR="0" lvl="0" indent="0" algn="ctr" fontAlgn="base">
                        <a:lnSpc>
                          <a:spcPct val="100000"/>
                        </a:lnSpc>
                      </a:pPr>
                      <a:endParaRPr sz="1800" dirty="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CD448">
                        <a:alpha val="36860"/>
                      </a:srgbClr>
                    </a:solidFill>
                  </a:tcPr>
                </a:tc>
                <a:tc>
                  <a:txBody>
                    <a:bodyPr/>
                    <a:lstStyle/>
                    <a:p>
                      <a:pPr marL="0" marR="0" lvl="0" indent="0" algn="ctr"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CD448">
                        <a:alpha val="58820"/>
                      </a:srgbClr>
                    </a:solidFill>
                  </a:tcPr>
                </a:tc>
                <a:tc>
                  <a:txBody>
                    <a:bodyPr/>
                    <a:lstStyle/>
                    <a:p>
                      <a:pPr marL="0" marR="0" lvl="0" indent="0" algn="ctr"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ctr" fontAlgn="base">
                        <a:lnSpc>
                          <a:spcPct val="100000"/>
                        </a:lnSpc>
                      </a:pPr>
                      <a:r>
                        <a:rPr lang="en-US" sz="1800" u="none" spc="0" dirty="0">
                          <a:solidFill>
                            <a:srgbClr val="000000">
                              <a:alpha val="100000"/>
                            </a:srgbClr>
                          </a:solidFill>
                          <a:latin typeface="Calibri"/>
                        </a:rPr>
                        <a:t>177</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base">
                        <a:lnSpc>
                          <a:spcPct val="100000"/>
                        </a:lnSpc>
                      </a:pPr>
                      <a:r>
                        <a:rPr lang="en-US" sz="1800" u="none" spc="0" dirty="0">
                          <a:solidFill>
                            <a:srgbClr val="000000">
                              <a:alpha val="100000"/>
                            </a:srgbClr>
                          </a:solidFill>
                          <a:latin typeface="Calibri"/>
                        </a:rPr>
                        <a:t>62</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2756065924"/>
              </p:ext>
            </p:extLst>
          </p:nvPr>
        </p:nvGraphicFramePr>
        <p:xfrm>
          <a:off x="937550" y="5683947"/>
          <a:ext cx="9144000" cy="404345"/>
        </p:xfrm>
        <a:graphic>
          <a:graphicData uri="http://schemas.openxmlformats.org/drawingml/2006/table">
            <a:tbl>
              <a:tblPr firstRow="1" bandRow="1"/>
              <a:tblGrid>
                <a:gridCol w="1250065">
                  <a:extLst>
                    <a:ext uri="{9D8B030D-6E8A-4147-A177-3AD203B41FA5}">
                      <a16:colId xmlns:a16="http://schemas.microsoft.com/office/drawing/2014/main" val="20000"/>
                    </a:ext>
                  </a:extLst>
                </a:gridCol>
                <a:gridCol w="1157469">
                  <a:extLst>
                    <a:ext uri="{9D8B030D-6E8A-4147-A177-3AD203B41FA5}">
                      <a16:colId xmlns:a16="http://schemas.microsoft.com/office/drawing/2014/main" val="20001"/>
                    </a:ext>
                  </a:extLst>
                </a:gridCol>
                <a:gridCol w="752354">
                  <a:extLst>
                    <a:ext uri="{9D8B030D-6E8A-4147-A177-3AD203B41FA5}">
                      <a16:colId xmlns:a16="http://schemas.microsoft.com/office/drawing/2014/main" val="20002"/>
                    </a:ext>
                  </a:extLst>
                </a:gridCol>
                <a:gridCol w="358815">
                  <a:extLst>
                    <a:ext uri="{9D8B030D-6E8A-4147-A177-3AD203B41FA5}">
                      <a16:colId xmlns:a16="http://schemas.microsoft.com/office/drawing/2014/main" val="20003"/>
                    </a:ext>
                  </a:extLst>
                </a:gridCol>
                <a:gridCol w="497712">
                  <a:extLst>
                    <a:ext uri="{9D8B030D-6E8A-4147-A177-3AD203B41FA5}">
                      <a16:colId xmlns:a16="http://schemas.microsoft.com/office/drawing/2014/main" val="20004"/>
                    </a:ext>
                  </a:extLst>
                </a:gridCol>
                <a:gridCol w="439838">
                  <a:extLst>
                    <a:ext uri="{9D8B030D-6E8A-4147-A177-3AD203B41FA5}">
                      <a16:colId xmlns:a16="http://schemas.microsoft.com/office/drawing/2014/main" val="20005"/>
                    </a:ext>
                  </a:extLst>
                </a:gridCol>
                <a:gridCol w="46298">
                  <a:extLst>
                    <a:ext uri="{9D8B030D-6E8A-4147-A177-3AD203B41FA5}">
                      <a16:colId xmlns:a16="http://schemas.microsoft.com/office/drawing/2014/main" val="20006"/>
                    </a:ext>
                  </a:extLst>
                </a:gridCol>
                <a:gridCol w="196770">
                  <a:extLst>
                    <a:ext uri="{9D8B030D-6E8A-4147-A177-3AD203B41FA5}">
                      <a16:colId xmlns:a16="http://schemas.microsoft.com/office/drawing/2014/main" val="20007"/>
                    </a:ext>
                  </a:extLst>
                </a:gridCol>
                <a:gridCol w="57873">
                  <a:extLst>
                    <a:ext uri="{9D8B030D-6E8A-4147-A177-3AD203B41FA5}">
                      <a16:colId xmlns:a16="http://schemas.microsoft.com/office/drawing/2014/main" val="20008"/>
                    </a:ext>
                  </a:extLst>
                </a:gridCol>
                <a:gridCol w="1944548">
                  <a:extLst>
                    <a:ext uri="{9D8B030D-6E8A-4147-A177-3AD203B41FA5}">
                      <a16:colId xmlns:a16="http://schemas.microsoft.com/office/drawing/2014/main" val="20009"/>
                    </a:ext>
                  </a:extLst>
                </a:gridCol>
                <a:gridCol w="1226917">
                  <a:extLst>
                    <a:ext uri="{9D8B030D-6E8A-4147-A177-3AD203B41FA5}">
                      <a16:colId xmlns:a16="http://schemas.microsoft.com/office/drawing/2014/main" val="20010"/>
                    </a:ext>
                  </a:extLst>
                </a:gridCol>
                <a:gridCol w="1215341">
                  <a:extLst>
                    <a:ext uri="{9D8B030D-6E8A-4147-A177-3AD203B41FA5}">
                      <a16:colId xmlns:a16="http://schemas.microsoft.com/office/drawing/2014/main" val="20011"/>
                    </a:ext>
                  </a:extLst>
                </a:gridCol>
              </a:tblGrid>
              <a:tr h="404345">
                <a:tc>
                  <a:txBody>
                    <a:bodyPr/>
                    <a:lstStyle/>
                    <a:p>
                      <a:pPr marL="0" marR="0" lvl="0" indent="0" algn="l" fontAlgn="base">
                        <a:lnSpc>
                          <a:spcPct val="100000"/>
                        </a:lnSpc>
                      </a:pPr>
                      <a:r>
                        <a:rPr lang="en-US" sz="1800" u="none" spc="0" dirty="0">
                          <a:solidFill>
                            <a:srgbClr val="000000">
                              <a:alpha val="100000"/>
                            </a:srgbClr>
                          </a:solidFill>
                          <a:latin typeface="Calibri"/>
                        </a:rPr>
                        <a:t> Gender</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CFCF">
                        <a:alpha val="100000"/>
                      </a:srgbClr>
                    </a:solidFill>
                  </a:tcPr>
                </a:tc>
                <a:tc>
                  <a:txBody>
                    <a:bodyPr/>
                    <a:lstStyle/>
                    <a:p>
                      <a:pPr marL="0" marR="0" lvl="0" indent="0" algn="ctr" fontAlgn="base">
                        <a:lnSpc>
                          <a:spcPct val="100000"/>
                        </a:lnSpc>
                      </a:pPr>
                      <a:r>
                        <a:rPr lang="en-US" sz="1800" u="none" spc="0">
                          <a:solidFill>
                            <a:srgbClr val="000000">
                              <a:alpha val="100000"/>
                            </a:srgbClr>
                          </a:solidFill>
                          <a:latin typeface="Calibri"/>
                        </a:rPr>
                        <a:t>6</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CFCF">
                        <a:alpha val="100000"/>
                      </a:srgbClr>
                    </a:solidFill>
                  </a:tcPr>
                </a:tc>
                <a:tc>
                  <a:txBody>
                    <a:bodyPr/>
                    <a:lstStyle/>
                    <a:p>
                      <a:pPr marL="0" marR="0" lvl="0" indent="0" algn="ctr" fontAlgn="base">
                        <a:lnSpc>
                          <a:spcPct val="100000"/>
                        </a:lnSpc>
                      </a:pPr>
                      <a:endParaRPr sz="1800" dirty="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ctr" fontAlgn="base">
                        <a:lnSpc>
                          <a:spcPct val="100000"/>
                        </a:lnSpc>
                      </a:pPr>
                      <a:endParaRPr sz="1800" dirty="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40A2C1">
                        <a:alpha val="100000"/>
                      </a:srgbClr>
                    </a:solidFill>
                  </a:tcPr>
                </a:tc>
                <a:tc>
                  <a:txBody>
                    <a:bodyPr/>
                    <a:lstStyle/>
                    <a:p>
                      <a:pPr marL="0" marR="0" lvl="0" indent="0" algn="ctr" fontAlgn="base">
                        <a:lnSpc>
                          <a:spcPct val="100000"/>
                        </a:lnSpc>
                      </a:pPr>
                      <a:endParaRPr sz="1800" dirty="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40A2C1">
                        <a:alpha val="78040"/>
                      </a:srgbClr>
                    </a:solidFill>
                  </a:tcPr>
                </a:tc>
                <a:tc>
                  <a:txBody>
                    <a:bodyPr/>
                    <a:lstStyle/>
                    <a:p>
                      <a:pPr marL="0" marR="0" lvl="0" indent="0" algn="ctr"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40A2C1">
                        <a:alpha val="56080"/>
                      </a:srgbClr>
                    </a:solidFill>
                  </a:tcPr>
                </a:tc>
                <a:tc>
                  <a:txBody>
                    <a:bodyPr/>
                    <a:lstStyle/>
                    <a:p>
                      <a:pPr marL="0" marR="0" lvl="0" indent="0" algn="ctr" fontAlgn="base">
                        <a:lnSpc>
                          <a:spcPct val="100000"/>
                        </a:lnSpc>
                      </a:pPr>
                      <a:endParaRPr sz="1800"/>
                    </a:p>
                  </a:txBody>
                  <a:tcPr marL="0" marR="0" marT="0" marB="0" anchor="ctr">
                    <a:lnL w="1270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CD448">
                        <a:alpha val="14900"/>
                      </a:srgbClr>
                    </a:solidFill>
                  </a:tcPr>
                </a:tc>
                <a:tc>
                  <a:txBody>
                    <a:bodyPr/>
                    <a:lstStyle/>
                    <a:p>
                      <a:pPr marL="0" marR="0" lvl="0" indent="0" algn="ctr"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CD448">
                        <a:alpha val="36860"/>
                      </a:srgbClr>
                    </a:solidFill>
                  </a:tcPr>
                </a:tc>
                <a:tc>
                  <a:txBody>
                    <a:bodyPr/>
                    <a:lstStyle/>
                    <a:p>
                      <a:pPr marL="0" marR="0" lvl="0" indent="0" algn="ctr"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CD448">
                        <a:alpha val="58820"/>
                      </a:srgbClr>
                    </a:solidFill>
                  </a:tcPr>
                </a:tc>
                <a:tc>
                  <a:txBody>
                    <a:bodyPr/>
                    <a:lstStyle/>
                    <a:p>
                      <a:pPr marL="0" marR="0" lvl="0" indent="0" algn="ctr" fontAlgn="base">
                        <a:lnSpc>
                          <a:spcPct val="100000"/>
                        </a:lnSpc>
                      </a:pPr>
                      <a:endParaRPr sz="1800"/>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63500" cap="flat" cmpd="sng" algn="ctr">
                      <a:solidFill>
                        <a:srgbClr val="FFFFFF">
                          <a:alpha val="100000"/>
                        </a:srgbClr>
                      </a:solidFill>
                      <a:prstDash val="solid"/>
                      <a:round/>
                      <a:headEnd type="none" w="med" len="med"/>
                      <a:tailEnd type="none" w="med" len="med"/>
                    </a:lnT>
                    <a:lnB w="63500" cap="flat" cmpd="sng" algn="ctr">
                      <a:solidFill>
                        <a:srgbClr val="FFFFFF">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ctr" fontAlgn="base">
                        <a:lnSpc>
                          <a:spcPct val="100000"/>
                        </a:lnSpc>
                      </a:pPr>
                      <a:r>
                        <a:rPr lang="en-US" sz="1800" u="none" spc="0" dirty="0">
                          <a:solidFill>
                            <a:srgbClr val="000000">
                              <a:alpha val="100000"/>
                            </a:srgbClr>
                          </a:solidFill>
                          <a:latin typeface="Calibri"/>
                        </a:rPr>
                        <a:t>156</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CFCF">
                        <a:alpha val="100000"/>
                      </a:srgbClr>
                    </a:solidFill>
                  </a:tcPr>
                </a:tc>
                <a:tc>
                  <a:txBody>
                    <a:bodyPr/>
                    <a:lstStyle/>
                    <a:p>
                      <a:pPr marL="0" marR="0" lvl="0" indent="0" algn="ctr" fontAlgn="base">
                        <a:lnSpc>
                          <a:spcPct val="100000"/>
                        </a:lnSpc>
                      </a:pPr>
                      <a:r>
                        <a:rPr lang="en-US" sz="1800" u="none" spc="0" dirty="0">
                          <a:solidFill>
                            <a:srgbClr val="000000">
                              <a:alpha val="100000"/>
                            </a:srgbClr>
                          </a:solidFill>
                          <a:latin typeface="Calibri"/>
                        </a:rPr>
                        <a:t>59</a:t>
                      </a:r>
                    </a:p>
                  </a:txBody>
                  <a:tcPr marL="0" marR="0" marT="0" marB="0" anchor="ctr">
                    <a:lnL w="0" cap="flat" cmpd="sng" algn="ctr">
                      <a:solidFill>
                        <a:srgbClr val="000000">
                          <a:alpha val="100000"/>
                        </a:srgbClr>
                      </a:solidFill>
                      <a:prstDash val="solid"/>
                      <a:round/>
                      <a:headEnd type="none" w="med" len="med"/>
                      <a:tailEnd type="none" w="med" len="med"/>
                    </a:lnL>
                    <a:lnR w="0" cap="flat" cmpd="sng" algn="ctr">
                      <a:solidFill>
                        <a:srgbClr val="000000">
                          <a:alpha val="100000"/>
                        </a:srgbClr>
                      </a:solidFill>
                      <a:prstDash val="solid"/>
                      <a:round/>
                      <a:headEnd type="none" w="med" len="med"/>
                      <a:tailEnd type="none" w="med" len="med"/>
                    </a:lnR>
                    <a:lnT w="0" cap="flat" cmpd="sng" algn="ctr">
                      <a:solidFill>
                        <a:srgbClr val="000000">
                          <a:alpha val="100000"/>
                        </a:srgbClr>
                      </a:solidFill>
                      <a:prstDash val="solid"/>
                      <a:round/>
                      <a:headEnd type="none" w="med" len="med"/>
                      <a:tailEnd type="none" w="med" len="med"/>
                    </a:lnT>
                    <a:lnB w="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CFCF">
                        <a:alpha val="100000"/>
                      </a:srgb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751542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46CB220-52C0-4837-9303-D6042D82BB12}"/>
              </a:ext>
            </a:extLst>
          </p:cNvPr>
          <p:cNvSpPr>
            <a:spLocks noGrp="1"/>
          </p:cNvSpPr>
          <p:nvPr>
            <p:ph type="title"/>
          </p:nvPr>
        </p:nvSpPr>
        <p:spPr>
          <a:xfrm>
            <a:off x="326136" y="258044"/>
            <a:ext cx="8537448" cy="1325563"/>
          </a:xfrm>
        </p:spPr>
        <p:txBody>
          <a:bodyPr>
            <a:normAutofit/>
          </a:bodyPr>
          <a:lstStyle/>
          <a:p>
            <a:r>
              <a:rPr lang="en-US" sz="3600" dirty="0">
                <a:solidFill>
                  <a:srgbClr val="000000"/>
                </a:solidFill>
                <a:latin typeface="+mn-lt"/>
              </a:rPr>
              <a:t>8. Additional </a:t>
            </a:r>
            <a:r>
              <a:rPr lang="en-US" sz="3600" u="sng" dirty="0">
                <a:solidFill>
                  <a:srgbClr val="000000"/>
                </a:solidFill>
                <a:latin typeface="+mn-lt"/>
              </a:rPr>
              <a:t>questions</a:t>
            </a:r>
            <a:r>
              <a:rPr lang="en-US" sz="3600" dirty="0">
                <a:solidFill>
                  <a:srgbClr val="000000"/>
                </a:solidFill>
                <a:latin typeface="+mn-lt"/>
              </a:rPr>
              <a:t> from responders (see related Q&amp;A):</a:t>
            </a:r>
          </a:p>
        </p:txBody>
      </p:sp>
      <p:cxnSp>
        <p:nvCxnSpPr>
          <p:cNvPr id="10" name="Straight Connector 9">
            <a:extLst>
              <a:ext uri="{C183D7F6-B498-43B3-948B-1728B52AA6E4}">
                <adec:decorative xmlns:adec="http://schemas.microsoft.com/office/drawing/2017/decorative" val="1"/>
              </a:ext>
            </a:extLst>
          </p:cNvPr>
          <p:cNvCxnSpPr/>
          <p:nvPr/>
        </p:nvCxnSpPr>
        <p:spPr>
          <a:xfrm>
            <a:off x="979136" y="1675051"/>
            <a:ext cx="6805402"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07100" y="1766496"/>
            <a:ext cx="10870814" cy="3780522"/>
          </a:xfrm>
          <a:prstGeom prst="rect">
            <a:avLst/>
          </a:prstGeom>
        </p:spPr>
        <p:txBody>
          <a:bodyPr wrap="square">
            <a:spAutoFit/>
          </a:bodyPr>
          <a:lstStyle/>
          <a:p>
            <a:pPr marL="509588" marR="0" lvl="0" indent="-509588">
              <a:lnSpc>
                <a:spcPct val="107000"/>
              </a:lnSpc>
              <a:spcBef>
                <a:spcPts val="0"/>
              </a:spcBef>
              <a:spcAft>
                <a:spcPts val="0"/>
              </a:spcAft>
              <a:buFont typeface="+mj-lt"/>
              <a:buAutoNum type="arabicPeriod"/>
            </a:pPr>
            <a:r>
              <a:rPr lang="en-US" sz="2800" dirty="0">
                <a:latin typeface="Segoe UI" panose="020B0502040204020203" pitchFamily="34" charset="0"/>
                <a:ea typeface="Calibri" panose="020F0502020204030204" pitchFamily="34" charset="0"/>
                <a:cs typeface="Times New Roman" panose="02020603050405020304" pitchFamily="18" charset="0"/>
              </a:rPr>
              <a:t>What is the goal of the change in data collection for </a:t>
            </a:r>
          </a:p>
          <a:p>
            <a:pPr marL="342900" marR="0" lvl="0" indent="-342900">
              <a:lnSpc>
                <a:spcPct val="107000"/>
              </a:lnSpc>
              <a:spcBef>
                <a:spcPts val="0"/>
              </a:spcBef>
              <a:spcAft>
                <a:spcPts val="0"/>
              </a:spcAft>
            </a:pPr>
            <a:r>
              <a:rPr lang="en-US" sz="2800" dirty="0">
                <a:latin typeface="Segoe UI" panose="020B0502040204020203" pitchFamily="34" charset="0"/>
                <a:ea typeface="Calibri" panose="020F0502020204030204" pitchFamily="34" charset="0"/>
                <a:cs typeface="Times New Roman" panose="02020603050405020304" pitchFamily="18" charset="0"/>
              </a:rPr>
              <a:t>      Indicator B-13?  </a:t>
            </a:r>
          </a:p>
          <a:p>
            <a:pPr marL="514350" marR="0" lvl="0" indent="-514350">
              <a:lnSpc>
                <a:spcPct val="107000"/>
              </a:lnSpc>
              <a:spcBef>
                <a:spcPts val="0"/>
              </a:spcBef>
              <a:spcAft>
                <a:spcPts val="0"/>
              </a:spcAft>
              <a:buFont typeface="+mj-lt"/>
              <a:buAutoNum type="arabicPeriod" startAt="2"/>
            </a:pPr>
            <a:r>
              <a:rPr lang="en-US" sz="2800" dirty="0">
                <a:latin typeface="Segoe UI" panose="020B0502040204020203" pitchFamily="34" charset="0"/>
                <a:ea typeface="Calibri" panose="020F0502020204030204" pitchFamily="34" charset="0"/>
                <a:cs typeface="Times New Roman" panose="02020603050405020304" pitchFamily="18" charset="0"/>
              </a:rPr>
              <a:t>What will the data be used for?</a:t>
            </a:r>
          </a:p>
          <a:p>
            <a:pPr marL="514350" marR="0" lvl="0" indent="-514350">
              <a:lnSpc>
                <a:spcPct val="107000"/>
              </a:lnSpc>
              <a:spcBef>
                <a:spcPts val="0"/>
              </a:spcBef>
              <a:spcAft>
                <a:spcPts val="0"/>
              </a:spcAft>
              <a:buFont typeface="+mj-lt"/>
              <a:buAutoNum type="arabicPeriod" startAt="2"/>
            </a:pPr>
            <a:r>
              <a:rPr lang="en-US" sz="2800" dirty="0">
                <a:latin typeface="Segoe UI" panose="020B0502040204020203" pitchFamily="34" charset="0"/>
                <a:ea typeface="Calibri" panose="020F0502020204030204" pitchFamily="34" charset="0"/>
                <a:cs typeface="Times New Roman" panose="02020603050405020304" pitchFamily="18" charset="0"/>
              </a:rPr>
              <a:t>What will be the training and guidance for each district? Can the training be online so that secondary staff can easily access?</a:t>
            </a:r>
          </a:p>
          <a:p>
            <a:pPr marL="514350" marR="0" lvl="0" indent="-514350">
              <a:lnSpc>
                <a:spcPct val="107000"/>
              </a:lnSpc>
              <a:spcBef>
                <a:spcPts val="0"/>
              </a:spcBef>
              <a:spcAft>
                <a:spcPts val="800"/>
              </a:spcAft>
              <a:buFont typeface="+mj-lt"/>
              <a:buAutoNum type="arabicPeriod" startAt="2"/>
            </a:pPr>
            <a:r>
              <a:rPr lang="en-US" sz="2800" dirty="0">
                <a:latin typeface="Segoe UI" panose="020B0502040204020203" pitchFamily="34" charset="0"/>
                <a:ea typeface="Calibri" panose="020F0502020204030204" pitchFamily="34" charset="0"/>
                <a:cs typeface="Times New Roman" panose="02020603050405020304" pitchFamily="18" charset="0"/>
              </a:rPr>
              <a:t>Will there be any allowances for a district that submits to Safety Net and/or has a WISM review (i.e., will they still have to complete the B-13 data collection)?</a:t>
            </a:r>
          </a:p>
        </p:txBody>
      </p:sp>
    </p:spTree>
    <p:extLst>
      <p:ext uri="{BB962C8B-B14F-4D97-AF65-F5344CB8AC3E}">
        <p14:creationId xmlns:p14="http://schemas.microsoft.com/office/powerpoint/2010/main" val="3160412434"/>
      </p:ext>
    </p:extLst>
  </p:cSld>
  <p:clrMapOvr>
    <a:masterClrMapping/>
  </p:clrMapOvr>
</p:sld>
</file>

<file path=ppt/theme/theme1.xml><?xml version="1.0" encoding="utf-8"?>
<a:theme xmlns:a="http://schemas.openxmlformats.org/drawingml/2006/main" name="Office Theme">
  <a:themeElements>
    <a:clrScheme name="Custom 1">
      <a:dk1>
        <a:srgbClr val="244A5F"/>
      </a:dk1>
      <a:lt1>
        <a:srgbClr val="06997E"/>
      </a:lt1>
      <a:dk2>
        <a:srgbClr val="3C85C6"/>
      </a:dk2>
      <a:lt2>
        <a:srgbClr val="FFFFFF"/>
      </a:lt2>
      <a:accent1>
        <a:srgbClr val="848382"/>
      </a:accent1>
      <a:accent2>
        <a:srgbClr val="49473B"/>
      </a:accent2>
      <a:accent3>
        <a:srgbClr val="F2C660"/>
      </a:accent3>
      <a:accent4>
        <a:srgbClr val="EF4759"/>
      </a:accent4>
      <a:accent5>
        <a:srgbClr val="FFFFFF"/>
      </a:accent5>
      <a:accent6>
        <a:srgbClr val="FFFFFF"/>
      </a:accent6>
      <a:hlink>
        <a:srgbClr val="3C85C6"/>
      </a:hlink>
      <a:folHlink>
        <a:srgbClr val="F2C66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DE9A79CABB504F9298A94928D08125" ma:contentTypeVersion="1" ma:contentTypeDescription="Create a new document." ma:contentTypeScope="" ma:versionID="7c06e61c39eafb3624237f99f3534577">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AB4D3AE-6630-4311-824A-E112BCE65A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48C3029-1FA2-4406-860F-06D2059660F3}">
  <ds:schemaRefs>
    <ds:schemaRef ds:uri="http://schemas.microsoft.com/sharepoint/v3/contenttype/forms"/>
  </ds:schemaRefs>
</ds:datastoreItem>
</file>

<file path=customXml/itemProps3.xml><?xml version="1.0" encoding="utf-8"?>
<ds:datastoreItem xmlns:ds="http://schemas.openxmlformats.org/officeDocument/2006/customXml" ds:itemID="{1CF67784-D90B-4416-9BE5-C88ECF5059A2}">
  <ds:schemaRefs>
    <ds:schemaRef ds:uri="http://purl.org/dc/elements/1.1/"/>
    <ds:schemaRef ds:uri="http://schemas.microsoft.com/office/2006/metadata/properties"/>
    <ds:schemaRef ds:uri="http://schemas.microsoft.com/sharepoint/v3"/>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1438</TotalTime>
  <Words>1068</Words>
  <Application>Microsoft Office PowerPoint</Application>
  <PresentationFormat>Widescreen</PresentationFormat>
  <Paragraphs>160</Paragraphs>
  <Slides>15</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Palatino Linotype</vt:lpstr>
      <vt:lpstr>Segoe UI</vt:lpstr>
      <vt:lpstr>Segoe UI Historic</vt:lpstr>
      <vt:lpstr>Segoe UI Light</vt:lpstr>
      <vt:lpstr>Times New Roman</vt:lpstr>
      <vt:lpstr>Office Theme</vt:lpstr>
      <vt:lpstr>Indicator B-13 Data Collection Changes –  Survey Results</vt:lpstr>
      <vt:lpstr>1. What is your role? (check all that apply)</vt:lpstr>
      <vt:lpstr>2. What school district or Educational Service District (ESD) are you representing?</vt:lpstr>
      <vt:lpstr>3. Which of the following methods for collecting secondary transition IEP data do you recommend?</vt:lpstr>
      <vt:lpstr>4. What time of year should the data be due?</vt:lpstr>
      <vt:lpstr>5. How long would you recommend the data collection window remain open?</vt:lpstr>
      <vt:lpstr>6. Who should select the files to be reviewed?</vt:lpstr>
      <vt:lpstr>7. Rank the top priority areas for selecting IEPs to be reviewed in order to have a representative sampling of secondary transition files. </vt:lpstr>
      <vt:lpstr>8. Additional questions from responders (see related Q&amp;A):</vt:lpstr>
      <vt:lpstr>8. Additional questions from responders (continued):</vt:lpstr>
      <vt:lpstr>8. Additional comments from responders (to be considered as part of the next steps):</vt:lpstr>
      <vt:lpstr>8. Additional comments from responders (continued):</vt:lpstr>
      <vt:lpstr>8. Additional comments (continued):</vt:lpstr>
      <vt:lpstr>8. Additional comments (cont’d):</vt:lpstr>
      <vt:lpstr>If you have any questions, 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OSPI Communications</dc:creator>
  <cp:lastModifiedBy>Jess Inocencio</cp:lastModifiedBy>
  <cp:revision>100</cp:revision>
  <dcterms:created xsi:type="dcterms:W3CDTF">2018-07-25T20:53:30Z</dcterms:created>
  <dcterms:modified xsi:type="dcterms:W3CDTF">2019-05-09T17:25:17Z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0x0101002FDE9A79CABB504F9298A94928D08125</vt:lpwstr>
  </property>
</Properties>
</file>