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58"/>
  </p:notesMasterIdLst>
  <p:handoutMasterIdLst>
    <p:handoutMasterId r:id="rId59"/>
  </p:handoutMasterIdLst>
  <p:sldIdLst>
    <p:sldId id="309" r:id="rId6"/>
    <p:sldId id="340" r:id="rId7"/>
    <p:sldId id="310" r:id="rId8"/>
    <p:sldId id="311"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12"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13" r:id="rId53"/>
    <p:sldId id="305" r:id="rId54"/>
    <p:sldId id="307" r:id="rId55"/>
    <p:sldId id="308" r:id="rId56"/>
    <p:sldId id="314"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Parikh" initials="JP" lastIdx="14" clrIdx="0">
    <p:extLst>
      <p:ext uri="{19B8F6BF-5375-455C-9EA6-DF929625EA0E}">
        <p15:presenceInfo xmlns:p15="http://schemas.microsoft.com/office/powerpoint/2012/main" userId="S::jacob.parikh@k12.wa.us::952ec22f-cc64-44cb-84ea-627520c81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FF"/>
    <a:srgbClr val="CC3300"/>
    <a:srgbClr val="40403D"/>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035" autoAdjust="0"/>
  </p:normalViewPr>
  <p:slideViewPr>
    <p:cSldViewPr snapToGrid="0">
      <p:cViewPr varScale="1">
        <p:scale>
          <a:sx n="74" d="100"/>
          <a:sy n="74" d="100"/>
        </p:scale>
        <p:origin x="1992" y="60"/>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E3B68FA-E3BB-4CA2-8979-C89DFEED65C9}" type="datetimeFigureOut">
              <a:rPr lang="en-US" smtClean="0"/>
              <a:t>8/10/2020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94BAC-6AF2-46D0-A906-D2970C2E749A}" type="datetimeFigureOut">
              <a:rPr lang="en-US" smtClean="0"/>
              <a:t>8/10/2020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assessment-professional-development-opportuniti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ublic.govdelivery.com/accounts/WAOSPI/subscriber/ne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a.portal.airast.or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desmos.com/testing/washington"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k12.wa.us/sites/default/files/public/science/pubdocs/OnlineTrainingTestQuickStart-FINAL_DRAFT.pdf" TargetMode="External"/><Relationship Id="rId3" Type="http://schemas.openxmlformats.org/officeDocument/2006/relationships/hyperlink" Target="https://wa.portal.airast.org/training-tests.stml" TargetMode="External"/><Relationship Id="rId7" Type="http://schemas.openxmlformats.org/officeDocument/2006/relationships/hyperlink" Target="https://www.k12.wa.us/sites/default/files/public/science/pubdocs/LessonPlans11-FINAL%20DRAF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k12.wa.us/sites/default/files/public/science/pubdocs/LessonPlans8-FINAL%20DRAFT.pdf" TargetMode="External"/><Relationship Id="rId5" Type="http://schemas.openxmlformats.org/officeDocument/2006/relationships/hyperlink" Target="https://www.k12.wa.us/sites/default/files/public/science/pubdocs/LessonPlans5-FINAL%20DRAFT.pdf" TargetMode="External"/><Relationship Id="rId4" Type="http://schemas.openxmlformats.org/officeDocument/2006/relationships/hyperlink" Target="https://www.k12.wa.us/student-success/testing/state-testing-overview/washington-comprehensive-assessment-science/wcas-educator-resourc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ap.edu/catalog/13165/a-framework-for-k-12-science-education-practices-crosscutting-concept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nextgenscience.org/resources/ngss-appendic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welcome to the Grade 8 Washington Comprehensive Assessment of Science  Test Design &amp; Item Specifications training.  My name is Dawn Cope, and I am the Science Assessment Lead at OSPI.  </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201708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82718" indent="-300798">
              <a:defRPr>
                <a:solidFill>
                  <a:schemeClr val="tx1"/>
                </a:solidFill>
                <a:latin typeface="Garamond" panose="02020404030301010803" pitchFamily="18" charset="0"/>
              </a:defRPr>
            </a:lvl2pPr>
            <a:lvl3pPr marL="1204805" indent="-240962">
              <a:defRPr>
                <a:solidFill>
                  <a:schemeClr val="tx1"/>
                </a:solidFill>
                <a:latin typeface="Garamond" panose="02020404030301010803" pitchFamily="18" charset="0"/>
              </a:defRPr>
            </a:lvl3pPr>
            <a:lvl4pPr marL="1686728" indent="-240962">
              <a:defRPr>
                <a:solidFill>
                  <a:schemeClr val="tx1"/>
                </a:solidFill>
                <a:latin typeface="Garamond" panose="02020404030301010803" pitchFamily="18" charset="0"/>
              </a:defRPr>
            </a:lvl4pPr>
            <a:lvl5pPr marL="2170267" indent="-240962">
              <a:defRPr>
                <a:solidFill>
                  <a:schemeClr val="tx1"/>
                </a:solidFill>
                <a:latin typeface="Garamond" panose="02020404030301010803" pitchFamily="18" charset="0"/>
              </a:defRPr>
            </a:lvl5pPr>
            <a:lvl6pPr marL="2636016" indent="-240962" eaLnBrk="0" fontAlgn="base" hangingPunct="0">
              <a:spcBef>
                <a:spcPct val="0"/>
              </a:spcBef>
              <a:spcAft>
                <a:spcPct val="0"/>
              </a:spcAft>
              <a:defRPr>
                <a:solidFill>
                  <a:schemeClr val="tx1"/>
                </a:solidFill>
                <a:latin typeface="Garamond" panose="02020404030301010803" pitchFamily="18" charset="0"/>
              </a:defRPr>
            </a:lvl6pPr>
            <a:lvl7pPr marL="3101768" indent="-240962" eaLnBrk="0" fontAlgn="base" hangingPunct="0">
              <a:spcBef>
                <a:spcPct val="0"/>
              </a:spcBef>
              <a:spcAft>
                <a:spcPct val="0"/>
              </a:spcAft>
              <a:defRPr>
                <a:solidFill>
                  <a:schemeClr val="tx1"/>
                </a:solidFill>
                <a:latin typeface="Garamond" panose="02020404030301010803" pitchFamily="18" charset="0"/>
              </a:defRPr>
            </a:lvl7pPr>
            <a:lvl8pPr marL="3567518" indent="-240962" eaLnBrk="0" fontAlgn="base" hangingPunct="0">
              <a:spcBef>
                <a:spcPct val="0"/>
              </a:spcBef>
              <a:spcAft>
                <a:spcPct val="0"/>
              </a:spcAft>
              <a:defRPr>
                <a:solidFill>
                  <a:schemeClr val="tx1"/>
                </a:solidFill>
                <a:latin typeface="Garamond" panose="02020404030301010803" pitchFamily="18" charset="0"/>
              </a:defRPr>
            </a:lvl8pPr>
            <a:lvl9pPr marL="4033267" indent="-240962" eaLnBrk="0" fontAlgn="base" hangingPunct="0">
              <a:spcBef>
                <a:spcPct val="0"/>
              </a:spcBef>
              <a:spcAft>
                <a:spcPct val="0"/>
              </a:spcAft>
              <a:defRPr>
                <a:solidFill>
                  <a:schemeClr val="tx1"/>
                </a:solidFill>
                <a:latin typeface="Garamond" panose="02020404030301010803" pitchFamily="18" charset="0"/>
              </a:defRPr>
            </a:lvl9pPr>
          </a:lstStyle>
          <a:p>
            <a:fld id="{EEF89F28-6EAB-4E21-BB51-7F987436F10F}" type="slidenum">
              <a:rPr lang="en-US" altLang="en-US" smtClean="0">
                <a:ea typeface="ＭＳ Ｐゴシック" panose="020B0600070205080204" pitchFamily="34" charset="-128"/>
              </a:rPr>
              <a:pPr/>
              <a:t>10</a:t>
            </a:fld>
            <a:endParaRPr lang="en-US" altLang="en-US">
              <a:ea typeface="ＭＳ Ｐゴシック" panose="020B0600070205080204" pitchFamily="34" charset="-128"/>
            </a:endParaRPr>
          </a:p>
        </p:txBody>
      </p:sp>
      <p:sp>
        <p:nvSpPr>
          <p:cNvPr id="33795" name="Slide Image Placeholder 1"/>
          <p:cNvSpPr>
            <a:spLocks noGrp="1" noRot="1" noChangeAspect="1" noTextEdit="1"/>
          </p:cNvSpPr>
          <p:nvPr>
            <p:ph type="sldImg"/>
          </p:nvPr>
        </p:nvSpPr>
        <p:spPr bwMode="auto">
          <a:xfrm>
            <a:off x="481013" y="731838"/>
            <a:ext cx="6497637" cy="3654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p:cNvSpPr>
            <a:spLocks noGrp="1"/>
          </p:cNvSpPr>
          <p:nvPr>
            <p:ph type="body" idx="1"/>
          </p:nvPr>
        </p:nvSpPr>
        <p:spPr bwMode="auto">
          <a:xfrm>
            <a:off x="746480" y="4630449"/>
            <a:ext cx="5970200" cy="43867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383" tIns="49193" rIns="98383" bIns="49193" numCol="1" anchor="t" anchorCtr="0" compatLnSpc="1">
            <a:prstTxWarp prst="textNoShape">
              <a:avLst/>
            </a:prstTxWarp>
          </a:bodyPr>
          <a:lstStyle/>
          <a:p>
            <a:pPr defTabSz="931774">
              <a:defRPr/>
            </a:pPr>
            <a:r>
              <a:rPr lang="en-US" baseline="0" dirty="0"/>
              <a:t>Washington educators are heavily involved in this process, which takes place over the course of at least 2 years from when an item is first drafted to when it could possibly be seen by a student and count in their test score. </a:t>
            </a:r>
          </a:p>
          <a:p>
            <a:pPr defTabSz="931774">
              <a:defRPr/>
            </a:pPr>
            <a:endParaRPr lang="en-US" dirty="0"/>
          </a:p>
          <a:p>
            <a:pPr defTabSz="931774">
              <a:defRPr/>
            </a:pPr>
            <a:r>
              <a:rPr lang="en-US" dirty="0"/>
              <a:t>The Science Assessment Development Cycle graphic is found on page 2.</a:t>
            </a:r>
          </a:p>
          <a:p>
            <a:pPr defTabSz="931774">
              <a:defRPr/>
            </a:pPr>
            <a:endParaRPr lang="en-US" dirty="0"/>
          </a:p>
          <a:p>
            <a:pPr defTabSz="931774">
              <a:defRPr/>
            </a:pPr>
            <a:r>
              <a:rPr lang="en-US" dirty="0"/>
              <a:t>The first step in the Science Assessment Development Cycle is the development of the </a:t>
            </a:r>
            <a:r>
              <a:rPr lang="en-US" b="1" dirty="0"/>
              <a:t>Test Design and Item Specifications</a:t>
            </a:r>
            <a:r>
              <a:rPr lang="en-US" dirty="0"/>
              <a:t>. </a:t>
            </a:r>
            <a:r>
              <a:rPr lang="en-US" altLang="ko-KR" baseline="0" dirty="0"/>
              <a:t>The OSPI science team began thinking about </a:t>
            </a:r>
            <a:r>
              <a:rPr lang="en-US" dirty="0"/>
              <a:t>Test Design and Item Specifications </a:t>
            </a:r>
            <a:r>
              <a:rPr lang="en-US" altLang="ko-KR" baseline="0" dirty="0"/>
              <a:t>when the science standards were adopted in 2013 and through each of the development work groups over the past several years. Step 1 occurs during each of the other steps of this process as parts of the Test Design and Item Specifications document </a:t>
            </a:r>
            <a:r>
              <a:rPr lang="en-US" altLang="ko-KR" b="0" baseline="0" dirty="0"/>
              <a:t>is reviewed during each work group</a:t>
            </a:r>
            <a:r>
              <a:rPr lang="en-US" altLang="ko-KR" baseline="0" dirty="0"/>
              <a:t>. </a:t>
            </a:r>
          </a:p>
          <a:p>
            <a:pPr defTabSz="931774">
              <a:defRPr/>
            </a:pPr>
            <a:endParaRPr lang="en-US" dirty="0"/>
          </a:p>
          <a:p>
            <a:pPr defTabSz="931774">
              <a:spcBef>
                <a:spcPct val="0"/>
              </a:spcBef>
              <a:defRPr/>
            </a:pPr>
            <a:r>
              <a:rPr lang="en-US" altLang="ko-KR" baseline="0" dirty="0"/>
              <a:t>The second step is the </a:t>
            </a:r>
            <a:r>
              <a:rPr lang="en-US" altLang="ko-KR" b="1" baseline="0" dirty="0"/>
              <a:t>Item Cluster Writing Work Groups</a:t>
            </a:r>
            <a:r>
              <a:rPr lang="en-US" altLang="ko-KR" baseline="0" dirty="0"/>
              <a:t>. This is where Washington educators work in teams of 2-3 to write stimuli, items, and rubrics for item clusters (a set of stimuli and items), that are </a:t>
            </a:r>
            <a:r>
              <a:rPr lang="en-US" dirty="0"/>
              <a:t>designed to measure student understanding of the state standards. T</a:t>
            </a:r>
            <a:r>
              <a:rPr lang="en-US" altLang="ko-KR" baseline="0" dirty="0"/>
              <a:t>he item clusters are then reviewed by the OSPI science team and the development contractors for content, including improvements to the art work (step 3).</a:t>
            </a:r>
          </a:p>
          <a:p>
            <a:pPr>
              <a:spcBef>
                <a:spcPct val="0"/>
              </a:spcBef>
            </a:pPr>
            <a:endParaRPr lang="en-US" altLang="ko-KR" baseline="0" dirty="0"/>
          </a:p>
          <a:p>
            <a:pPr defTabSz="931774">
              <a:defRPr/>
            </a:pPr>
            <a:r>
              <a:rPr lang="en-US" dirty="0"/>
              <a:t>In step 4, during </a:t>
            </a:r>
            <a:r>
              <a:rPr lang="en-US" b="1" dirty="0"/>
              <a:t>Content Review Work Groups</a:t>
            </a:r>
            <a:r>
              <a:rPr lang="en-US" dirty="0"/>
              <a:t>, educators review the products of the item cluster writing work group to ensure every stimulus, item, and rubric is scientifically accurate and gathers appropriate evidence about student mastery of the NGSS. At the same time, a separate committee of community members reviews the items and stimuli for any bias and sensitivity issues. Recommendations from the </a:t>
            </a:r>
            <a:r>
              <a:rPr lang="en-US" b="1" dirty="0"/>
              <a:t>Bias and Sensitivity</a:t>
            </a:r>
            <a:r>
              <a:rPr lang="en-US" dirty="0"/>
              <a:t> review are considered by the Content Review work group.</a:t>
            </a:r>
          </a:p>
          <a:p>
            <a:pPr>
              <a:spcBef>
                <a:spcPct val="0"/>
              </a:spcBef>
            </a:pPr>
            <a:endParaRPr lang="en-US" altLang="ko-KR" baseline="0" dirty="0"/>
          </a:p>
          <a:p>
            <a:pPr>
              <a:spcBef>
                <a:spcPct val="0"/>
              </a:spcBef>
            </a:pPr>
            <a:r>
              <a:rPr lang="en-US" altLang="ko-KR" baseline="0" dirty="0"/>
              <a:t>After that the OSPI science team works with the test delivery contractor to put the items and stimuli into the online system for field testing with students (step 5). Students see the Field Test items as part of their operational test, but the items are not counted in a student’s WCAS score.</a:t>
            </a:r>
          </a:p>
          <a:p>
            <a:pPr>
              <a:spcBef>
                <a:spcPct val="0"/>
              </a:spcBef>
            </a:pPr>
            <a:endParaRPr lang="en-US" altLang="ko-KR" baseline="0" dirty="0"/>
          </a:p>
          <a:p>
            <a:pPr defTabSz="931774">
              <a:defRPr/>
            </a:pPr>
            <a:r>
              <a:rPr lang="en-US" altLang="ko-KR" dirty="0"/>
              <a:t>After student testing is completed, educators</a:t>
            </a:r>
            <a:r>
              <a:rPr lang="en-US" altLang="ko-KR" baseline="0" dirty="0"/>
              <a:t> meet in </a:t>
            </a:r>
            <a:r>
              <a:rPr lang="en-US" altLang="ko-KR" b="1" baseline="0" dirty="0"/>
              <a:t>Field Test Range Finding Work Groups </a:t>
            </a:r>
            <a:r>
              <a:rPr lang="en-US" altLang="ko-KR" baseline="0" dirty="0"/>
              <a:t>(step 6) to look at a range of student responses to each short answer field test item and decide how to score the responses. This educator workgroup refines scoring rubrics and produces the materials that will be used to score the short answer field test items. Then, the items are scored by the contractor in step 7. Remember, the field test results do not count toward a student’s WCAS score. </a:t>
            </a:r>
          </a:p>
          <a:p>
            <a:pPr lvl="0"/>
            <a:endParaRPr lang="en-US" dirty="0"/>
          </a:p>
          <a:p>
            <a:pPr defTabSz="931774">
              <a:spcBef>
                <a:spcPct val="0"/>
              </a:spcBef>
              <a:defRPr/>
            </a:pPr>
            <a:r>
              <a:rPr lang="en-US" altLang="ko-KR" baseline="0" dirty="0"/>
              <a:t>The 8</a:t>
            </a:r>
            <a:r>
              <a:rPr lang="en-US" altLang="ko-KR" baseline="30000" dirty="0"/>
              <a:t>th</a:t>
            </a:r>
            <a:r>
              <a:rPr lang="en-US" altLang="ko-KR" baseline="0" dirty="0"/>
              <a:t> step in the process is the </a:t>
            </a:r>
            <a:r>
              <a:rPr lang="en-US" altLang="ko-KR" b="1" baseline="0" dirty="0"/>
              <a:t>Content Review with Data Work Group</a:t>
            </a:r>
            <a:r>
              <a:rPr lang="en-US" altLang="ko-KR" baseline="0" dirty="0"/>
              <a:t> where educators use item performance data (which is a variety of statistics about how students responded to the items), as well as their science content knowledge, to recommend whether each item should advance into the item bank. </a:t>
            </a:r>
            <a:r>
              <a:rPr lang="en-US" dirty="0"/>
              <a:t>Educators see data for each item that answers questions like:</a:t>
            </a:r>
            <a:endParaRPr lang="en-US" altLang="ko-KR" baseline="0" dirty="0"/>
          </a:p>
          <a:p>
            <a:pPr marL="174708" indent="-174708">
              <a:buFont typeface="Arial" panose="020B0604020202020204" pitchFamily="34" charset="0"/>
              <a:buChar char="•"/>
            </a:pPr>
            <a:r>
              <a:rPr lang="en-US" dirty="0"/>
              <a:t>How many students answered the item correctly?</a:t>
            </a:r>
          </a:p>
          <a:p>
            <a:pPr marL="174708" indent="-174708">
              <a:buFont typeface="Arial" panose="020B0604020202020204" pitchFamily="34" charset="0"/>
              <a:buChar char="•"/>
            </a:pPr>
            <a:r>
              <a:rPr lang="en-US" dirty="0"/>
              <a:t>Which “wrong” answers were chosen by the most students?</a:t>
            </a:r>
          </a:p>
          <a:p>
            <a:pPr marL="174708" indent="-174708">
              <a:buFont typeface="Arial" panose="020B0604020202020204" pitchFamily="34" charset="0"/>
              <a:buChar char="•"/>
            </a:pPr>
            <a:r>
              <a:rPr lang="en-US" dirty="0"/>
              <a:t>Do students who score high on the test get this item correct?</a:t>
            </a:r>
          </a:p>
          <a:p>
            <a:pPr marL="174708" indent="-174708">
              <a:buFont typeface="Arial" panose="020B0604020202020204" pitchFamily="34" charset="0"/>
              <a:buChar char="•"/>
            </a:pPr>
            <a:r>
              <a:rPr lang="en-US" dirty="0"/>
              <a:t>Did students of a particular gender or ethnicity answer the item differently than the rest of the students?</a:t>
            </a:r>
          </a:p>
          <a:p>
            <a:endParaRPr lang="en-US" dirty="0"/>
          </a:p>
          <a:p>
            <a:pPr defTabSz="931774">
              <a:spcBef>
                <a:spcPct val="0"/>
              </a:spcBef>
              <a:defRPr/>
            </a:pPr>
            <a:r>
              <a:rPr lang="en-US" dirty="0"/>
              <a:t>The OSPI science team use the stimuli and items that have been accepted into the item bank to build the WCAS.</a:t>
            </a:r>
            <a:endParaRPr lang="en-US" altLang="ko-KR" baseline="0" dirty="0"/>
          </a:p>
          <a:p>
            <a:pPr>
              <a:spcBef>
                <a:spcPct val="0"/>
              </a:spcBef>
            </a:pPr>
            <a:r>
              <a:rPr lang="en-US" altLang="ko-KR" baseline="0" dirty="0"/>
              <a:t>Step 9 takes about 6 months, from the point when the OSPI science team puts a test form together in the fall to when students see the test the following spring. </a:t>
            </a:r>
          </a:p>
          <a:p>
            <a:pPr>
              <a:spcBef>
                <a:spcPct val="0"/>
              </a:spcBef>
            </a:pPr>
            <a:endParaRPr lang="en-US" altLang="ko-KR" baseline="0" dirty="0"/>
          </a:p>
          <a:p>
            <a:pPr>
              <a:spcBef>
                <a:spcPct val="0"/>
              </a:spcBef>
            </a:pPr>
            <a:r>
              <a:rPr lang="en-US" altLang="ko-KR" baseline="0" dirty="0"/>
              <a:t>[PAUSE]</a:t>
            </a:r>
          </a:p>
          <a:p>
            <a:pPr>
              <a:spcBef>
                <a:spcPct val="0"/>
              </a:spcBef>
            </a:pPr>
            <a:endParaRPr lang="en-US" altLang="ko-KR" baseline="0" dirty="0"/>
          </a:p>
          <a:p>
            <a:pPr>
              <a:spcBef>
                <a:spcPct val="0"/>
              </a:spcBef>
            </a:pPr>
            <a:r>
              <a:rPr lang="en-US" altLang="ko-KR" baseline="0" dirty="0"/>
              <a:t>Educators are a critical component of Science Assessment Development, and the OSPI Science team welcomes and encourages your participation.</a:t>
            </a:r>
          </a:p>
          <a:p>
            <a:pPr>
              <a:spcBef>
                <a:spcPct val="0"/>
              </a:spcBef>
            </a:pPr>
            <a:endParaRPr lang="en-US" altLang="ko-KR" baseline="0" dirty="0"/>
          </a:p>
          <a:p>
            <a:pPr defTabSz="931774">
              <a:spcBef>
                <a:spcPct val="0"/>
              </a:spcBef>
              <a:defRPr/>
            </a:pPr>
            <a:r>
              <a:rPr lang="en-US" baseline="0" dirty="0"/>
              <a:t>The OSPI Science Team wants to acknowledge and extend another big THANK YOU to all of the Washington State educators, this time to those who have participated in assessment development work groups and helped the OSPI science team develop every stimulus and item that appears on the WCAS.</a:t>
            </a:r>
            <a:endParaRPr lang="en-US" altLang="ko-KR" baseline="0" dirty="0"/>
          </a:p>
        </p:txBody>
      </p:sp>
      <p:sp>
        <p:nvSpPr>
          <p:cNvPr id="33797" name="Slide Number Placeholder 3"/>
          <p:cNvSpPr txBox="1">
            <a:spLocks noGrp="1"/>
          </p:cNvSpPr>
          <p:nvPr/>
        </p:nvSpPr>
        <p:spPr bwMode="auto">
          <a:xfrm>
            <a:off x="4228959" y="9259282"/>
            <a:ext cx="3234197" cy="48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3" tIns="49193" rIns="98383" bIns="49193"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5A128274-D087-42BA-B54F-8D4567EFF143}" type="slidenum">
              <a:rPr lang="en-US" altLang="ko-KR" sz="1200">
                <a:latin typeface="Times" panose="02020603050405020304" pitchFamily="18" charset="0"/>
                <a:ea typeface="굴림"/>
                <a:cs typeface="굴림"/>
              </a:rPr>
              <a:pPr algn="r"/>
              <a:t>10</a:t>
            </a:fld>
            <a:endParaRPr lang="en-US" altLang="ko-KR" sz="1200">
              <a:latin typeface="Times" panose="02020603050405020304" pitchFamily="18" charset="0"/>
              <a:ea typeface="굴림"/>
              <a:cs typeface="굴림"/>
            </a:endParaRPr>
          </a:p>
        </p:txBody>
      </p:sp>
    </p:spTree>
    <p:extLst>
      <p:ext uri="{BB962C8B-B14F-4D97-AF65-F5344CB8AC3E}">
        <p14:creationId xmlns:p14="http://schemas.microsoft.com/office/powerpoint/2010/main" val="397145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you are interested in participating in a science assessment development work group, you can find more information on the Science Assessment Professional Development Opportunities webpage. </a:t>
            </a:r>
            <a:r>
              <a:rPr lang="en-US" dirty="0">
                <a:hlinkClick r:id="rId3"/>
              </a:rPr>
              <a:t>https://www.k12.wa.us/student-success/resources-subject-area/science/science-assessment-professional-development-opportunities</a:t>
            </a:r>
            <a:endParaRPr lang="en-US" dirty="0"/>
          </a:p>
          <a:p>
            <a:pPr defTabSz="931774">
              <a:defRPr/>
            </a:pPr>
            <a:endParaRPr lang="en-US" dirty="0"/>
          </a:p>
          <a:p>
            <a:pPr defTabSz="931774">
              <a:defRPr/>
            </a:pPr>
            <a:r>
              <a:rPr lang="en-US" dirty="0"/>
              <a:t>To receive invitations to apply for work groups, as well as receive science assessment updates, be sure to sign up for the science assessment listserv. </a:t>
            </a:r>
            <a:r>
              <a:rPr lang="en-US" u="sng" dirty="0">
                <a:hlinkClick r:id="rId4"/>
              </a:rPr>
              <a:t>https://public.govdelivery.com/accounts/WAOSPI/subscriber/new</a:t>
            </a:r>
            <a:endParaRPr lang="en-US" u="sng" dirty="0"/>
          </a:p>
        </p:txBody>
      </p:sp>
      <p:sp>
        <p:nvSpPr>
          <p:cNvPr id="4" name="Slide Number Placeholder 3"/>
          <p:cNvSpPr>
            <a:spLocks noGrp="1"/>
          </p:cNvSpPr>
          <p:nvPr>
            <p:ph type="sldNum" sz="quarter" idx="10"/>
          </p:nvPr>
        </p:nvSpPr>
        <p:spPr/>
        <p:txBody>
          <a:bodyPr/>
          <a:lstStyle/>
          <a:p>
            <a:fld id="{4C8005DD-FEDA-4D0D-9955-1A9CBC03E8DC}" type="slidenum">
              <a:rPr lang="en-US" smtClean="0"/>
              <a:t>11</a:t>
            </a:fld>
            <a:endParaRPr lang="en-US"/>
          </a:p>
        </p:txBody>
      </p:sp>
    </p:spTree>
    <p:extLst>
      <p:ext uri="{BB962C8B-B14F-4D97-AF65-F5344CB8AC3E}">
        <p14:creationId xmlns:p14="http://schemas.microsoft.com/office/powerpoint/2010/main" val="207787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10 through 12 of the Test Design and Item Specifications document </a:t>
            </a:r>
            <a:r>
              <a:rPr lang="en-US" baseline="0" dirty="0"/>
              <a:t>describe how the standards are the basic foundation of the design of the WCAS.</a:t>
            </a:r>
          </a:p>
          <a:p>
            <a:endParaRPr lang="en-US" baseline="0" dirty="0"/>
          </a:p>
          <a:p>
            <a:r>
              <a:rPr lang="en-US" dirty="0"/>
              <a:t>The</a:t>
            </a:r>
            <a:r>
              <a:rPr lang="en-US" baseline="0" dirty="0"/>
              <a:t> standards that the WCAS tests are the Next Generation Science Standards or NGSS, which were adopted in fall 2013. OSPI re-named the NGSS as the </a:t>
            </a:r>
            <a:r>
              <a:rPr lang="en-US" i="1" baseline="0" dirty="0"/>
              <a:t>Washington State 2013 K-12 Science Learning Standards</a:t>
            </a:r>
            <a:r>
              <a:rPr lang="en-US" baseline="0" dirty="0"/>
              <a: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12</a:t>
            </a:fld>
            <a:endParaRPr lang="en-US"/>
          </a:p>
        </p:txBody>
      </p:sp>
    </p:spTree>
    <p:extLst>
      <p:ext uri="{BB962C8B-B14F-4D97-AF65-F5344CB8AC3E}">
        <p14:creationId xmlns:p14="http://schemas.microsoft.com/office/powerpoint/2010/main" val="371409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ea typeface="ＭＳ Ｐゴシック" panose="020B0600070205080204" pitchFamily="34" charset="-128"/>
              </a:rPr>
              <a:t>The structure of the standards is important to understand before diving into the structure</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of the WCAS. An overview of the standards is provided on pages 10-12 of the Test Design and Item Specifications document.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Middle School Band of standards includes 59 Performance Expectations organized into 4 domains:</a:t>
            </a:r>
          </a:p>
          <a:p>
            <a:pPr lvl="0">
              <a:buFont typeface="Wingdings" panose="05000000000000000000" pitchFamily="2" charset="2"/>
              <a:buChar char="§"/>
            </a:pPr>
            <a:r>
              <a:rPr lang="en-US" dirty="0"/>
              <a:t>Physical Sciences </a:t>
            </a:r>
          </a:p>
          <a:p>
            <a:pPr lvl="0">
              <a:buFont typeface="Wingdings" panose="05000000000000000000" pitchFamily="2" charset="2"/>
              <a:buChar char="§"/>
            </a:pPr>
            <a:r>
              <a:rPr lang="en-US" dirty="0"/>
              <a:t>Life Sciences</a:t>
            </a:r>
          </a:p>
          <a:p>
            <a:pPr lvl="0">
              <a:buFont typeface="Wingdings" panose="05000000000000000000" pitchFamily="2" charset="2"/>
              <a:buChar char="§"/>
            </a:pPr>
            <a:r>
              <a:rPr lang="en-US" dirty="0"/>
              <a:t>Earth and Space Sciences</a:t>
            </a:r>
          </a:p>
          <a:p>
            <a:pPr lvl="0">
              <a:buFont typeface="Wingdings" panose="05000000000000000000" pitchFamily="2" charset="2"/>
              <a:buChar char="§"/>
            </a:pPr>
            <a:r>
              <a:rPr lang="en-US" dirty="0"/>
              <a:t>Engineering Design</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defTabSz="931774">
              <a:defRPr/>
            </a:pPr>
            <a:r>
              <a:rPr lang="en-US" dirty="0"/>
              <a:t>Each </a:t>
            </a:r>
            <a:r>
              <a:rPr lang="en-US" altLang="en-US" dirty="0">
                <a:ea typeface="ＭＳ Ｐゴシック" panose="020B0600070205080204" pitchFamily="34" charset="-128"/>
              </a:rPr>
              <a:t>Performance Expectation</a:t>
            </a:r>
            <a:r>
              <a:rPr lang="en-US" dirty="0"/>
              <a:t> provides a statement of what students should be able to do by the end of instruction and </a:t>
            </a:r>
            <a:r>
              <a:rPr lang="en-US" dirty="0">
                <a:solidFill>
                  <a:schemeClr val="tx2"/>
                </a:solidFill>
                <a:latin typeface="Calibri" panose="020F0502020204030204" pitchFamily="34" charset="0"/>
              </a:rPr>
              <a:t>includes a Science and Engineering Practice, a Disciplinary Core Idea, and a Crosscutting Concept.</a:t>
            </a:r>
            <a:endParaRPr lang="en-US" b="1" dirty="0">
              <a:solidFill>
                <a:schemeClr val="tx2"/>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8005DD-FEDA-4D0D-9955-1A9CBC03E8DC}" type="slidenum">
              <a:rPr lang="en-US" smtClean="0"/>
              <a:t>13</a:t>
            </a:fld>
            <a:endParaRPr lang="en-US"/>
          </a:p>
        </p:txBody>
      </p:sp>
    </p:spTree>
    <p:extLst>
      <p:ext uri="{BB962C8B-B14F-4D97-AF65-F5344CB8AC3E}">
        <p14:creationId xmlns:p14="http://schemas.microsoft.com/office/powerpoint/2010/main" val="196812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a:ea typeface="ＭＳ Ｐゴシック" panose="020B0600070205080204" pitchFamily="34" charset="-128"/>
              </a:rPr>
              <a:t>This slide shows one Performance Expectation, MS-ESS1-2. The “MS” tells us that it is a middle school Performance Expectation, the “ESS1” refers to the overarching concept of “Earth’s Place in the Universe,” and the “-2” tells us that it is the second in a series of middle school Performance Expectations about that overarching concept.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text of the Performance Expectations starts with the Performance Expectation Statement in black font and may be followed by a clarification statement and/or assessment boundary in red font. The clarification statements supply examples or additional clarification to the performance expectations. The assessment boundaries are meant to specify limits to large-scale assessment. They are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meant to put limits on what can be taught or how it is taught, but to provide guidance to assessment developers.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Performance Expectation  statement incorporates three dimensions, shown below in the Dimension Boxes. These include a science and engineering practice (</a:t>
            </a:r>
            <a:r>
              <a:rPr lang="en-US" altLang="en-US" b="1" dirty="0">
                <a:ea typeface="ＭＳ Ｐゴシック" panose="020B0600070205080204" pitchFamily="34" charset="-128"/>
              </a:rPr>
              <a:t>SEP</a:t>
            </a:r>
            <a:r>
              <a:rPr lang="en-US" altLang="en-US" dirty="0">
                <a:ea typeface="ＭＳ Ｐゴシック" panose="020B0600070205080204" pitchFamily="34" charset="-128"/>
              </a:rPr>
              <a:t>), one or more disciplinary core ideas (</a:t>
            </a:r>
            <a:r>
              <a:rPr lang="en-US" altLang="en-US" b="1" dirty="0">
                <a:ea typeface="ＭＳ Ｐゴシック" panose="020B0600070205080204" pitchFamily="34" charset="-128"/>
              </a:rPr>
              <a:t>DCI</a:t>
            </a:r>
            <a:r>
              <a:rPr lang="en-US" altLang="en-US" dirty="0">
                <a:ea typeface="ＭＳ Ｐゴシック" panose="020B0600070205080204" pitchFamily="34" charset="-128"/>
              </a:rPr>
              <a:t>), and a crosscutting concept (</a:t>
            </a:r>
            <a:r>
              <a:rPr lang="en-US" altLang="en-US" b="1" dirty="0">
                <a:ea typeface="ＭＳ Ｐゴシック" panose="020B0600070205080204" pitchFamily="34" charset="-128"/>
              </a:rPr>
              <a:t>CCC</a:t>
            </a:r>
            <a:r>
              <a:rPr lang="en-US" altLang="en-US" dirty="0">
                <a:ea typeface="ＭＳ Ｐゴシック" panose="020B0600070205080204" pitchFamily="34" charset="-128"/>
              </a:rPr>
              <a:t>). The Performance Expectation  statement can provide some insight as to how the student is expected to utilize the </a:t>
            </a:r>
            <a:r>
              <a:rPr lang="en-US" altLang="en-US" b="1" dirty="0">
                <a:ea typeface="ＭＳ Ｐゴシック" panose="020B0600070205080204" pitchFamily="34" charset="-128"/>
              </a:rPr>
              <a:t>SEP</a:t>
            </a:r>
            <a:r>
              <a:rPr lang="en-US" altLang="en-US" dirty="0">
                <a:ea typeface="ＭＳ Ｐゴシック" panose="020B0600070205080204" pitchFamily="34" charset="-128"/>
              </a:rPr>
              <a:t>, </a:t>
            </a:r>
            <a:r>
              <a:rPr lang="en-US" altLang="en-US" b="1" dirty="0">
                <a:ea typeface="ＭＳ Ｐゴシック" panose="020B0600070205080204" pitchFamily="34" charset="-128"/>
              </a:rPr>
              <a:t>DCI</a:t>
            </a:r>
            <a:r>
              <a:rPr lang="en-US" altLang="en-US" dirty="0">
                <a:ea typeface="ＭＳ Ｐゴシック" panose="020B0600070205080204" pitchFamily="34" charset="-128"/>
              </a:rPr>
              <a:t>, and </a:t>
            </a:r>
            <a:r>
              <a:rPr lang="en-US" altLang="en-US" b="1" dirty="0">
                <a:ea typeface="ＭＳ Ｐゴシック" panose="020B0600070205080204" pitchFamily="34" charset="-128"/>
              </a:rPr>
              <a:t>CCC</a:t>
            </a:r>
            <a:r>
              <a:rPr lang="en-US" altLang="en-US" dirty="0">
                <a:ea typeface="ＭＳ Ｐゴシック" panose="020B0600070205080204" pitchFamily="34" charset="-128"/>
              </a:rPr>
              <a:t> together to achieve the performance expectation.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will talk</a:t>
            </a:r>
            <a:r>
              <a:rPr lang="en-US" altLang="en-US" baseline="0" dirty="0">
                <a:ea typeface="ＭＳ Ｐゴシック" panose="020B0600070205080204" pitchFamily="34" charset="-128"/>
              </a:rPr>
              <a:t> more about this structure when we get to the Item Specifications section of the presentation. </a:t>
            </a:r>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56844" indent="-291094">
              <a:defRPr>
                <a:solidFill>
                  <a:schemeClr val="tx1"/>
                </a:solidFill>
                <a:latin typeface="Garamond" panose="02020404030301010803" pitchFamily="18" charset="0"/>
                <a:ea typeface="ＭＳ Ｐゴシック" panose="020B0600070205080204" pitchFamily="34" charset="-128"/>
              </a:defRPr>
            </a:lvl2pPr>
            <a:lvl3pPr marL="1164377" indent="-232876">
              <a:defRPr>
                <a:solidFill>
                  <a:schemeClr val="tx1"/>
                </a:solidFill>
                <a:latin typeface="Garamond" panose="02020404030301010803" pitchFamily="18" charset="0"/>
                <a:ea typeface="ＭＳ Ｐゴシック" panose="020B0600070205080204" pitchFamily="34" charset="-128"/>
              </a:defRPr>
            </a:lvl3pPr>
            <a:lvl4pPr marL="1630126" indent="-232876">
              <a:defRPr>
                <a:solidFill>
                  <a:schemeClr val="tx1"/>
                </a:solidFill>
                <a:latin typeface="Garamond" panose="02020404030301010803" pitchFamily="18" charset="0"/>
                <a:ea typeface="ＭＳ Ｐゴシック" panose="020B0600070205080204" pitchFamily="34" charset="-128"/>
              </a:defRPr>
            </a:lvl4pPr>
            <a:lvl5pPr marL="2095877" indent="-232876">
              <a:defRPr>
                <a:solidFill>
                  <a:schemeClr val="tx1"/>
                </a:solidFill>
                <a:latin typeface="Garamond" panose="02020404030301010803" pitchFamily="18" charset="0"/>
                <a:ea typeface="ＭＳ Ｐゴシック" panose="020B0600070205080204" pitchFamily="34" charset="-128"/>
              </a:defRPr>
            </a:lvl5pPr>
            <a:lvl6pPr marL="256162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302737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93128"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95887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B8DAC356-9A2D-49E0-BFC4-5DA9050FDFF2}" type="slidenum">
              <a:rPr lang="en-US" altLang="en-US" smtClean="0"/>
              <a:pPr/>
              <a:t>14</a:t>
            </a:fld>
            <a:endParaRPr lang="en-US" altLang="en-US"/>
          </a:p>
        </p:txBody>
      </p:sp>
    </p:spTree>
    <p:extLst>
      <p:ext uri="{BB962C8B-B14F-4D97-AF65-F5344CB8AC3E}">
        <p14:creationId xmlns:p14="http://schemas.microsoft.com/office/powerpoint/2010/main" val="313862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slide provides you with a link to the OSPI Science Standards [CLICK] webpage as well as additional NGSS resources. </a:t>
            </a:r>
          </a:p>
        </p:txBody>
      </p:sp>
      <p:sp>
        <p:nvSpPr>
          <p:cNvPr id="4" name="Slide Number Placeholder 3"/>
          <p:cNvSpPr>
            <a:spLocks noGrp="1"/>
          </p:cNvSpPr>
          <p:nvPr>
            <p:ph type="sldNum" sz="quarter" idx="10"/>
          </p:nvPr>
        </p:nvSpPr>
        <p:spPr/>
        <p:txBody>
          <a:bodyPr/>
          <a:lstStyle/>
          <a:p>
            <a:fld id="{4C8005DD-FEDA-4D0D-9955-1A9CBC03E8DC}" type="slidenum">
              <a:rPr lang="en-US" smtClean="0"/>
              <a:t>15</a:t>
            </a:fld>
            <a:endParaRPr lang="en-US"/>
          </a:p>
        </p:txBody>
      </p:sp>
    </p:spTree>
    <p:extLst>
      <p:ext uri="{BB962C8B-B14F-4D97-AF65-F5344CB8AC3E}">
        <p14:creationId xmlns:p14="http://schemas.microsoft.com/office/powerpoint/2010/main" val="18775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3-9 of the Test Design and Item Specifications document </a:t>
            </a:r>
            <a:r>
              <a:rPr lang="en-US" baseline="0" dirty="0"/>
              <a:t>describe the structure of the WCAS.</a:t>
            </a:r>
            <a:endParaRPr lang="en-US" dirty="0"/>
          </a:p>
          <a:p>
            <a:r>
              <a:rPr lang="en-US" dirty="0"/>
              <a:t>The WCAS is composed of item clusters and standalone items that align to the NGSS Performance Expectations.</a:t>
            </a:r>
            <a:r>
              <a:rPr lang="en-US" baseline="0" dirty="0"/>
              <a:t> It will take us a few slides to build the full picture of how item clusters and standalone items are carefully put together to compose a test form.</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16</a:t>
            </a:fld>
            <a:endParaRPr lang="en-US"/>
          </a:p>
        </p:txBody>
      </p:sp>
    </p:spTree>
    <p:extLst>
      <p:ext uri="{BB962C8B-B14F-4D97-AF65-F5344CB8AC3E}">
        <p14:creationId xmlns:p14="http://schemas.microsoft.com/office/powerpoint/2010/main" val="113447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graphic on this slide models</a:t>
            </a:r>
            <a:r>
              <a:rPr lang="en-US" baseline="0" dirty="0"/>
              <a:t> the structure of an item cluster and can be found on page 3 of the Test Design &amp; Item Specifications document.</a:t>
            </a:r>
            <a:endParaRPr lang="en-US" dirty="0"/>
          </a:p>
          <a:p>
            <a:pPr defTabSz="931774">
              <a:defRPr/>
            </a:pPr>
            <a:endParaRPr lang="en-US" dirty="0"/>
          </a:p>
          <a:p>
            <a:r>
              <a:rPr lang="en-US" dirty="0"/>
              <a:t>Let’s start with the phenomenon or design problem that is used to give the cluster coherence. </a:t>
            </a:r>
          </a:p>
          <a:p>
            <a:endParaRPr lang="en-US" dirty="0"/>
          </a:p>
          <a:p>
            <a:r>
              <a:rPr lang="en-US" dirty="0"/>
              <a:t>[CLICK] </a:t>
            </a:r>
          </a:p>
          <a:p>
            <a:endParaRPr lang="en-US" dirty="0"/>
          </a:p>
          <a:p>
            <a:r>
              <a:rPr lang="en-US" dirty="0"/>
              <a:t>The use of phenomena or design problems in item and cluster development provides:</a:t>
            </a:r>
          </a:p>
          <a:p>
            <a:pPr marL="174708" indent="-174708">
              <a:buFont typeface="Arial" panose="020B0604020202020204" pitchFamily="34" charset="0"/>
              <a:buChar char="•"/>
            </a:pPr>
            <a:r>
              <a:rPr lang="en-US" dirty="0"/>
              <a:t>a context in which to demonstrate transfer of knowledge and skills,</a:t>
            </a:r>
          </a:p>
          <a:p>
            <a:pPr marL="174708" indent="-174708">
              <a:buFont typeface="Arial" panose="020B0604020202020204" pitchFamily="34" charset="0"/>
              <a:buChar char="•"/>
            </a:pPr>
            <a:r>
              <a:rPr lang="en-US" dirty="0"/>
              <a:t>a focus for combining knowledge and abilities from multiple dimensions, and</a:t>
            </a:r>
          </a:p>
          <a:p>
            <a:pPr marL="174708" indent="-174708">
              <a:buFont typeface="Arial" panose="020B0604020202020204" pitchFamily="34" charset="0"/>
              <a:buChar char="•"/>
            </a:pPr>
            <a:r>
              <a:rPr lang="en-US" dirty="0"/>
              <a:t>an element of interest and motivation for students. </a:t>
            </a:r>
          </a:p>
          <a:p>
            <a:pPr marL="174708" indent="-174708">
              <a:buFont typeface="Arial" panose="020B0604020202020204" pitchFamily="34" charset="0"/>
              <a:buChar char="•"/>
            </a:pPr>
            <a:endParaRPr lang="en-US" dirty="0"/>
          </a:p>
          <a:p>
            <a:r>
              <a:rPr lang="en-US" dirty="0"/>
              <a:t>Next,</a:t>
            </a:r>
            <a:r>
              <a:rPr lang="en-US" baseline="0" dirty="0"/>
              <a:t> a</a:t>
            </a:r>
            <a:r>
              <a:rPr lang="en-US" dirty="0"/>
              <a:t> Performance Expectation bundle is generally two related Performance Expectations that are used to explain or make sense of a scientific phenomenon or a design problem. </a:t>
            </a:r>
          </a:p>
          <a:p>
            <a:pPr marL="174708" indent="-174708">
              <a:buFont typeface="Arial" panose="020B0604020202020204" pitchFamily="34" charset="0"/>
              <a:buChar char="•"/>
            </a:pPr>
            <a:endParaRPr lang="en-US" dirty="0"/>
          </a:p>
          <a:p>
            <a:r>
              <a:rPr lang="en-US" dirty="0"/>
              <a:t>[CLICK]</a:t>
            </a:r>
          </a:p>
          <a:p>
            <a:pPr marL="174708" indent="-174708">
              <a:buFont typeface="Arial" panose="020B0604020202020204" pitchFamily="34" charset="0"/>
              <a:buChar char="•"/>
            </a:pPr>
            <a:endParaRPr lang="en-US" dirty="0"/>
          </a:p>
          <a:p>
            <a:pPr marL="178027" indent="-178027">
              <a:buFont typeface="Arial" panose="020B0604020202020204" pitchFamily="34" charset="0"/>
              <a:buChar char="•"/>
            </a:pPr>
            <a:r>
              <a:rPr lang="en-US" dirty="0"/>
              <a:t>Performance Expectations may be bundled across domains (for example., Life Science and Earth and Space Science PEs) or may be domain-specific (for example., all Life Science).</a:t>
            </a:r>
          </a:p>
          <a:p>
            <a:pPr marL="178027" indent="-178027">
              <a:buFont typeface="Arial" panose="020B0604020202020204" pitchFamily="34" charset="0"/>
              <a:buChar char="•"/>
            </a:pPr>
            <a:r>
              <a:rPr lang="en-US" dirty="0"/>
              <a:t>Performance Expectations may be bundled</a:t>
            </a:r>
            <a:r>
              <a:rPr lang="en-US" baseline="0" dirty="0"/>
              <a:t> that have dimensions in common </a:t>
            </a:r>
            <a:r>
              <a:rPr lang="en-US" dirty="0"/>
              <a:t>(for example, all Performance Expectations have the modeling SEP) or bundled to include a range of dimensions (for example, the Performance Expectations have no SEP, DCI, or CCC in common). </a:t>
            </a:r>
          </a:p>
          <a:p>
            <a:endParaRPr lang="en-US" dirty="0"/>
          </a:p>
          <a:p>
            <a:pPr defTabSz="931774">
              <a:defRPr/>
            </a:pPr>
            <a:r>
              <a:rPr lang="en-US" dirty="0"/>
              <a:t>Some Performance Expectations may be robust enough to support an entire item cluster on their own, but most bundles will consist of two Performance Expectations. An individual Performance Expectation may be used in more than one bundle, but care will be taken to ensure that no Performance Expectation will be over-represented on a WCAS form.</a:t>
            </a:r>
          </a:p>
          <a:p>
            <a:endParaRPr lang="en-US" dirty="0"/>
          </a:p>
          <a:p>
            <a:r>
              <a:rPr lang="en-US" dirty="0"/>
              <a:t>The item cluster is carefully constructed such that:</a:t>
            </a:r>
          </a:p>
          <a:p>
            <a:endParaRPr lang="en-US" dirty="0"/>
          </a:p>
          <a:p>
            <a:r>
              <a:rPr lang="en-US" dirty="0"/>
              <a:t>[CLICK]</a:t>
            </a:r>
          </a:p>
          <a:p>
            <a:endParaRPr lang="en-US" dirty="0"/>
          </a:p>
          <a:p>
            <a:pPr marL="174708" indent="-174708">
              <a:buFont typeface="Arial" panose="020B0604020202020204" pitchFamily="34" charset="0"/>
              <a:buChar char="•"/>
            </a:pPr>
            <a:r>
              <a:rPr lang="en-US" dirty="0"/>
              <a:t>each item is linked to a stimulus or stimuli and to the other items within the item cluster, </a:t>
            </a:r>
          </a:p>
          <a:p>
            <a:pPr marL="174708" indent="-174708">
              <a:buFont typeface="Arial" panose="020B0604020202020204" pitchFamily="34" charset="0"/>
              <a:buChar char="•"/>
            </a:pPr>
            <a:r>
              <a:rPr lang="en-US" dirty="0"/>
              <a:t>each item is aligned to at least two dimensions from the PE bundle,</a:t>
            </a:r>
          </a:p>
          <a:p>
            <a:pPr marL="174708" indent="-174708">
              <a:buFont typeface="Arial" panose="020B0604020202020204" pitchFamily="34" charset="0"/>
              <a:buChar char="•"/>
            </a:pPr>
            <a:r>
              <a:rPr lang="en-US" dirty="0"/>
              <a:t>at least one item is three-dimensional,</a:t>
            </a:r>
          </a:p>
          <a:p>
            <a:pPr marL="174708" indent="-174708" defTabSz="931774">
              <a:buFont typeface="Arial" panose="020B0604020202020204" pitchFamily="34" charset="0"/>
              <a:buChar char="•"/>
              <a:defRPr/>
            </a:pPr>
            <a:r>
              <a:rPr lang="en-US" dirty="0"/>
              <a:t>all items support the phenomenon or design problem identified,</a:t>
            </a:r>
            <a:r>
              <a:rPr lang="en-US" baseline="0" dirty="0"/>
              <a:t> and</a:t>
            </a:r>
            <a:endParaRPr lang="en-US" dirty="0"/>
          </a:p>
          <a:p>
            <a:pPr marL="174708" indent="-174708" defTabSz="931774">
              <a:buFont typeface="Arial" panose="020B0604020202020204" pitchFamily="34" charset="0"/>
              <a:buChar char="•"/>
              <a:defRPr/>
            </a:pPr>
            <a:r>
              <a:rPr lang="en-US" dirty="0"/>
              <a:t>the items progress logically and contain internal scaffolding to support the student’s progression to higher levels of complexity.</a:t>
            </a:r>
          </a:p>
          <a:p>
            <a:pPr marL="174708" indent="-174708" defTabSz="931774">
              <a:buFont typeface="Arial" panose="020B0604020202020204" pitchFamily="34" charset="0"/>
              <a:buChar char="•"/>
              <a:defRPr/>
            </a:pPr>
            <a:endParaRPr lang="en-US" dirty="0"/>
          </a:p>
          <a:p>
            <a:pPr defTabSz="931774">
              <a:defRPr/>
            </a:pPr>
            <a:r>
              <a:rPr lang="en-US" dirty="0"/>
              <a:t>In addition, </a:t>
            </a:r>
          </a:p>
          <a:p>
            <a:pPr marL="174708" indent="-174708" defTabSz="931774">
              <a:buFont typeface="Arial" panose="020B0604020202020204" pitchFamily="34" charset="0"/>
              <a:buChar char="•"/>
              <a:defRPr/>
            </a:pPr>
            <a:r>
              <a:rPr lang="en-US" dirty="0"/>
              <a:t>Stimuli are interspersed among the items to add information as needed.</a:t>
            </a:r>
          </a:p>
          <a:p>
            <a:pPr marL="174708" indent="-174708" defTabSz="931774">
              <a:buFont typeface="Arial" panose="020B0604020202020204" pitchFamily="34" charset="0"/>
              <a:buChar char="•"/>
              <a:defRPr/>
            </a:pPr>
            <a:r>
              <a:rPr lang="en-US" dirty="0"/>
              <a:t>Some items have more than one part (ex: Part A, Part B)</a:t>
            </a:r>
            <a:r>
              <a:rPr lang="en-US" baseline="0" dirty="0"/>
              <a:t> in order to achieve 2 or 3-dimensional alignment. </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17</a:t>
            </a:fld>
            <a:endParaRPr lang="en-US"/>
          </a:p>
        </p:txBody>
      </p:sp>
    </p:spTree>
    <p:extLst>
      <p:ext uri="{BB962C8B-B14F-4D97-AF65-F5344CB8AC3E}">
        <p14:creationId xmlns:p14="http://schemas.microsoft.com/office/powerpoint/2010/main" val="4176964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standalone item is a focused measurement tool that uses a single item to address two or three dimensions of one Performance Expectation. Standalone items allow for increased Performance Expectation coverage on a given administration of the WCAS. A standalone item includes a stimulus and a question. Standalone items can have more than one part (e.g., Part A, Part B).</a:t>
            </a:r>
          </a:p>
        </p:txBody>
      </p:sp>
      <p:sp>
        <p:nvSpPr>
          <p:cNvPr id="4" name="Slide Number Placeholder 3"/>
          <p:cNvSpPr>
            <a:spLocks noGrp="1"/>
          </p:cNvSpPr>
          <p:nvPr>
            <p:ph type="sldNum" sz="quarter" idx="10"/>
          </p:nvPr>
        </p:nvSpPr>
        <p:spPr/>
        <p:txBody>
          <a:bodyPr/>
          <a:lstStyle/>
          <a:p>
            <a:fld id="{4C8005DD-FEDA-4D0D-9955-1A9CBC03E8DC}" type="slidenum">
              <a:rPr lang="en-US" smtClean="0"/>
              <a:t>18</a:t>
            </a:fld>
            <a:endParaRPr lang="en-US"/>
          </a:p>
        </p:txBody>
      </p:sp>
    </p:spTree>
    <p:extLst>
      <p:ext uri="{BB962C8B-B14F-4D97-AF65-F5344CB8AC3E}">
        <p14:creationId xmlns:p14="http://schemas.microsoft.com/office/powerpoint/2010/main" val="137052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Grade</a:t>
            </a:r>
            <a:r>
              <a:rPr lang="en-US" baseline="0" dirty="0"/>
              <a:t> 8 blueprint is found on page 9 of the Test Design and Item Specifications document, and shows how clusters and standalone items are put together for a test.</a:t>
            </a:r>
          </a:p>
          <a:p>
            <a:pPr defTabSz="931501">
              <a:defRPr/>
            </a:pPr>
            <a:endParaRPr lang="en-US" dirty="0"/>
          </a:p>
          <a:p>
            <a:pPr defTabSz="931501">
              <a:defRPr/>
            </a:pPr>
            <a:r>
              <a:rPr lang="en-US" dirty="0"/>
              <a:t>The number</a:t>
            </a:r>
            <a:r>
              <a:rPr lang="en-US" baseline="0" dirty="0"/>
              <a:t> of </a:t>
            </a:r>
            <a:r>
              <a:rPr lang="en-US" dirty="0"/>
              <a:t>Performance Expectations</a:t>
            </a:r>
            <a:r>
              <a:rPr lang="en-US" baseline="0" dirty="0"/>
              <a:t> in three of the domains (physical sciences, life sciences, and Earth and space sciences) in the middle school band of the standards were used to </a:t>
            </a:r>
            <a:r>
              <a:rPr lang="en-US" dirty="0"/>
              <a:t>find the percentage of Performance Expectations per domain</a:t>
            </a:r>
            <a:r>
              <a:rPr lang="en-US" baseline="0" dirty="0"/>
              <a:t>. See the second column. Approximately 35% of the standards are from the physical sciences domain, 38% of the standards are from the life sciences domain, and 27% of the standards come from the Earth and space sciences domain.</a:t>
            </a:r>
          </a:p>
          <a:p>
            <a:pPr defTabSz="931501">
              <a:defRPr/>
            </a:pPr>
            <a:endParaRPr lang="en-US" baseline="0" dirty="0"/>
          </a:p>
          <a:p>
            <a:pPr defTabSz="931501">
              <a:defRPr/>
            </a:pPr>
            <a:r>
              <a:rPr lang="en-US" baseline="0" dirty="0"/>
              <a:t>The WCAS will include a similar percentage of items per domain. That is what you see in the third column. The last column takes the 40 total points for the grade 8 WCAS, and breaks them out by those percentages.</a:t>
            </a:r>
            <a:r>
              <a:rPr lang="en-US" dirty="0"/>
              <a:t> </a:t>
            </a:r>
          </a:p>
          <a:p>
            <a:pPr defTabSz="949200">
              <a:defRPr/>
            </a:pPr>
            <a:endParaRPr lang="en-US" baseline="0" dirty="0"/>
          </a:p>
          <a:p>
            <a:pPr defTabSz="949200">
              <a:defRPr/>
            </a:pPr>
            <a:r>
              <a:rPr lang="en-US" baseline="0" dirty="0"/>
              <a:t>A student receives an overall scale score on the WCAS, and a sub-score for each of three reporting areas: practices and crosscutting concepts in physical sciences, practices and crosscutting concepts in life sciences, and practices and crosscutting concepts in Earth and space sciences.</a:t>
            </a:r>
          </a:p>
          <a:p>
            <a:pPr defTabSz="931501">
              <a:defRPr/>
            </a:pPr>
            <a:endParaRPr lang="en-US" baseline="0" dirty="0"/>
          </a:p>
          <a:p>
            <a:pPr defTabSz="931501">
              <a:defRPr/>
            </a:pPr>
            <a:r>
              <a:rPr lang="en-US" baseline="0" dirty="0"/>
              <a:t>The Engineering Design (ETS) Performance Expectations are always bundled with a Physical Sciences, Life Sciences, or Earth and Space Sciences Performance Expectation for the WCAS, but are not reported in a separate reporting area. </a:t>
            </a:r>
          </a:p>
        </p:txBody>
      </p:sp>
      <p:sp>
        <p:nvSpPr>
          <p:cNvPr id="4" name="Slide Number Placeholder 3"/>
          <p:cNvSpPr>
            <a:spLocks noGrp="1"/>
          </p:cNvSpPr>
          <p:nvPr>
            <p:ph type="sldNum" sz="quarter" idx="10"/>
          </p:nvPr>
        </p:nvSpPr>
        <p:spPr/>
        <p:txBody>
          <a:bodyPr/>
          <a:lstStyle/>
          <a:p>
            <a:fld id="{4C8005DD-FEDA-4D0D-9955-1A9CBC03E8DC}" type="slidenum">
              <a:rPr lang="en-US" smtClean="0"/>
              <a:t>19</a:t>
            </a:fld>
            <a:endParaRPr lang="en-US"/>
          </a:p>
        </p:txBody>
      </p:sp>
    </p:spTree>
    <p:extLst>
      <p:ext uri="{BB962C8B-B14F-4D97-AF65-F5344CB8AC3E}">
        <p14:creationId xmlns:p14="http://schemas.microsoft.com/office/powerpoint/2010/main" val="391872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training is being recorded. The recording will be available on the science assessment website in a few weeks. The final PowerPoint slides, with a script in the notes section, will be posted to the Science Assessment webpa</a:t>
            </a:r>
            <a:r>
              <a:rPr lang="en-US" b="0" baseline="0" dirty="0"/>
              <a:t>ge by the end of this week. </a:t>
            </a:r>
          </a:p>
          <a:p>
            <a:pPr defTabSz="931774">
              <a:defRPr/>
            </a:pPr>
            <a:endParaRPr lang="en-US" baseline="0" dirty="0"/>
          </a:p>
          <a:p>
            <a:pPr defTabSz="949478">
              <a:defRPr/>
            </a:pPr>
            <a:r>
              <a:rPr lang="en-US" baseline="0" dirty="0"/>
              <a:t>All participants have been muted.  Please submit questions through the Chat box function in the Zoom Meeting. We will compile questions into an FAQ document that will be posted along with the PowerPoint slides on the science assessment webpage. We will not be using the Hand Raise button today. </a:t>
            </a:r>
          </a:p>
          <a:p>
            <a:pPr defTabSz="949478">
              <a:defRPr/>
            </a:pPr>
            <a:endParaRPr lang="en-US" baseline="0" dirty="0"/>
          </a:p>
          <a:p>
            <a:pPr defTabSz="949478">
              <a:defRPr/>
            </a:pPr>
            <a:r>
              <a:rPr lang="en-US" baseline="0" dirty="0"/>
              <a:t>Additional details about accessing webinar materials will be given at the end of the presentation. </a:t>
            </a:r>
          </a:p>
          <a:p>
            <a:pPr defTabSz="949478">
              <a:defRPr/>
            </a:pPr>
            <a:endParaRPr lang="en-US" b="0" baseline="0" dirty="0"/>
          </a:p>
          <a:p>
            <a:r>
              <a:rPr lang="en-US" b="0" baseline="0" dirty="0"/>
              <a:t>To receive clock hours, sign in to </a:t>
            </a:r>
            <a:r>
              <a:rPr lang="en-US" b="0" baseline="0" dirty="0" err="1"/>
              <a:t>pdEnroller</a:t>
            </a:r>
            <a:r>
              <a:rPr lang="en-US" b="0" baseline="0" dirty="0"/>
              <a:t>, create an account, if needed, and register for the webinar. If you have not already registered for the webinar in </a:t>
            </a:r>
            <a:r>
              <a:rPr lang="en-US" b="0" baseline="0" dirty="0" err="1"/>
              <a:t>pdEnroller</a:t>
            </a:r>
            <a:r>
              <a:rPr lang="en-US" b="0" baseline="0" dirty="0"/>
              <a:t>, you can still do so after today’s presentation. You will need to complete a short evaluation of the webinar to receive the clock hours.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3632162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students work their way through the Grade 8 WCAS, they will first encounter </a:t>
            </a:r>
            <a:r>
              <a:rPr lang="en-US" baseline="0" dirty="0"/>
              <a:t>6 to 12 standalone items. </a:t>
            </a:r>
          </a:p>
          <a:p>
            <a:endParaRPr lang="en-US" baseline="0" dirty="0"/>
          </a:p>
          <a:p>
            <a:r>
              <a:rPr lang="en-US" baseline="0" dirty="0"/>
              <a:t>After the standalone items, the test turns to item clusters. There are 3 to 6 items per cluster. </a:t>
            </a:r>
          </a:p>
          <a:p>
            <a:endParaRPr lang="en-US" baseline="0" dirty="0"/>
          </a:p>
          <a:p>
            <a:r>
              <a:rPr lang="en-US" baseline="0" dirty="0"/>
              <a:t>The grade 8 assessment has 5 clusters. There will be </a:t>
            </a:r>
            <a:r>
              <a:rPr lang="en-US" b="1" baseline="0" dirty="0"/>
              <a:t>at least </a:t>
            </a:r>
            <a:r>
              <a:rPr lang="en-US" baseline="0" dirty="0"/>
              <a:t>one cluster on the test that assesses each domain (physical, life, and Earth and space sciences, as well as engineering design). There will be a minimum of 3 different Science and Engineering Practices across the clusters, and a minimum of 3 different Crosscutting Concepts across the clusters.</a:t>
            </a:r>
          </a:p>
          <a:p>
            <a:endParaRPr lang="en-US" baseline="0" dirty="0"/>
          </a:p>
          <a:p>
            <a:r>
              <a:rPr lang="en-US" dirty="0"/>
              <a:t>Approximately 1/4 to 1/3 of the 59 Performance Expectations can be covered on a given year’s WCAS. This means that, with careful planning and test building, all of the grade 8 performance </a:t>
            </a:r>
            <a:r>
              <a:rPr lang="en-US" baseline="0" dirty="0"/>
              <a:t>expectations</a:t>
            </a:r>
            <a:r>
              <a:rPr lang="en-US" dirty="0"/>
              <a:t> can be assessed over 3-5 administrations. </a:t>
            </a:r>
            <a:endParaRPr lang="en-US" baseline="0" dirty="0"/>
          </a:p>
          <a:p>
            <a:endParaRPr lang="en-US" baseline="0" dirty="0"/>
          </a:p>
          <a:p>
            <a:r>
              <a:rPr lang="en-US" baseline="0" dirty="0"/>
              <a:t>If it feels like you are starting to put together a 4-D puzzle in your head with all of these requirements….you are on the right track for what test building feels like.</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20</a:t>
            </a:fld>
            <a:endParaRPr lang="en-US"/>
          </a:p>
        </p:txBody>
      </p:sp>
    </p:spTree>
    <p:extLst>
      <p:ext uri="{BB962C8B-B14F-4D97-AF65-F5344CB8AC3E}">
        <p14:creationId xmlns:p14="http://schemas.microsoft.com/office/powerpoint/2010/main" val="359784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there are items field-tested on each years’ WCAS. They are embedded in the online test and do not count toward a student’s score. The field test items are either a cluster of items, or several standalone items. We need students to put forth as much effort into field test  items as they do for the operational items to get as accurate information as possible about how the field test items function. </a:t>
            </a:r>
          </a:p>
          <a:p>
            <a:endParaRPr lang="en-US" baseline="0" dirty="0"/>
          </a:p>
          <a:p>
            <a:r>
              <a:rPr lang="en-US" baseline="0" dirty="0"/>
              <a:t>Like the Smarter Balanced tests, the WCAS can be given to students over multiple test sessions. We recommend 3 sessions maximum.</a:t>
            </a:r>
          </a:p>
        </p:txBody>
      </p:sp>
      <p:sp>
        <p:nvSpPr>
          <p:cNvPr id="4" name="Slide Number Placeholder 3"/>
          <p:cNvSpPr>
            <a:spLocks noGrp="1"/>
          </p:cNvSpPr>
          <p:nvPr>
            <p:ph type="sldNum" sz="quarter" idx="10"/>
          </p:nvPr>
        </p:nvSpPr>
        <p:spPr/>
        <p:txBody>
          <a:bodyPr/>
          <a:lstStyle/>
          <a:p>
            <a:fld id="{4C8005DD-FEDA-4D0D-9955-1A9CBC03E8DC}" type="slidenum">
              <a:rPr lang="en-US" smtClean="0"/>
              <a:t>21</a:t>
            </a:fld>
            <a:endParaRPr lang="en-US"/>
          </a:p>
        </p:txBody>
      </p:sp>
    </p:spTree>
    <p:extLst>
      <p:ext uri="{BB962C8B-B14F-4D97-AF65-F5344CB8AC3E}">
        <p14:creationId xmlns:p14="http://schemas.microsoft.com/office/powerpoint/2010/main" val="1597949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Pages</a:t>
            </a:r>
            <a:r>
              <a:rPr lang="en-US" baseline="0" dirty="0"/>
              <a:t> 4 through 7 of the </a:t>
            </a:r>
            <a:r>
              <a:rPr lang="en-US" dirty="0"/>
              <a:t>Test Design and Item Specifications </a:t>
            </a:r>
            <a:r>
              <a:rPr lang="en-US" baseline="0" dirty="0"/>
              <a:t>document give details about the features and item types on the WCAS.</a:t>
            </a:r>
          </a:p>
          <a:p>
            <a:pPr defTabSz="931774">
              <a:defRPr/>
            </a:pPr>
            <a:endParaRPr lang="en-US" baseline="0" dirty="0"/>
          </a:p>
          <a:p>
            <a:pPr defTabSz="931774">
              <a:defRPr/>
            </a:pPr>
            <a:r>
              <a:rPr lang="en-US" baseline="0" dirty="0"/>
              <a:t>Standalone items fill the entire screen. </a:t>
            </a:r>
          </a:p>
          <a:p>
            <a:endParaRPr lang="en-US" baseline="0" dirty="0"/>
          </a:p>
          <a:p>
            <a:r>
              <a:rPr lang="en-US" baseline="0" dirty="0"/>
              <a:t>For an item clusters, stimuli and items are presented side-by-side—with stimuli on the left and items on the right.</a:t>
            </a:r>
          </a:p>
          <a:p>
            <a:endParaRPr lang="en-US" baseline="0" dirty="0"/>
          </a:p>
          <a:p>
            <a:r>
              <a:rPr lang="en-US" dirty="0"/>
              <a:t>For an item cluster that has more than one stimulus, each stimulus is delivered along with the items most closely associated to that stimulus. Once a stimulus is presented, it is available to the student throughout the cluster. To minimize vertical scrolling and the need to move back to previous screens within a cluster, a stimulus is collapsed once the next stimulus is provided. A +/- icon in the heading of a stimulus section allows the stimulus to be hidden from view or expanded to suit a student’s current need. </a:t>
            </a:r>
            <a:endParaRPr lang="en-US" baseline="0" dirty="0"/>
          </a:p>
          <a:p>
            <a:endParaRPr lang="en-US" baseline="0" dirty="0"/>
          </a:p>
          <a:p>
            <a:r>
              <a:rPr lang="en-US" dirty="0"/>
              <a:t>WCAS clusters include some locking items in which the student cannot change their answer once they have moved on to the next item. A padlock icon next to the item number alerts students that they are answering a locking item. When they start to move on from the item, an “attention” box warns the student that they will not be able to change their answer once they move on. The student can either return to the item or move forward and lock in their answer. </a:t>
            </a:r>
          </a:p>
          <a:p>
            <a:endParaRPr lang="en-US" dirty="0"/>
          </a:p>
          <a:p>
            <a:r>
              <a:rPr lang="en-US" dirty="0"/>
              <a:t>Locking items allow the student to be updated with correct information in subsequent items or stimuli. In addition, locking items help to limit item interaction effects or clueing between items in a cluster. </a:t>
            </a:r>
          </a:p>
          <a:p>
            <a:endParaRPr lang="en-US" dirty="0"/>
          </a:p>
          <a:p>
            <a:r>
              <a:rPr lang="en-US" dirty="0"/>
              <a:t>Students can return and view an item that has been locked. The student will see their answer, but they cannot change their answer. </a:t>
            </a:r>
          </a:p>
          <a:p>
            <a:endParaRPr lang="en-US" dirty="0"/>
          </a:p>
          <a:p>
            <a:r>
              <a:rPr lang="en-US" dirty="0"/>
              <a:t>A periodic table is embedded in the online platform for all items in the WCAS for grade 8 and high school. A printable version of the periodic table can be downloaded for classroom use on the WCAP Portal. </a:t>
            </a:r>
            <a:r>
              <a:rPr lang="en-US" dirty="0">
                <a:hlinkClick r:id="rId3"/>
              </a:rPr>
              <a:t>https://wa.portal.airast.org/</a:t>
            </a:r>
            <a:endParaRPr lang="en-US" dirty="0"/>
          </a:p>
          <a:p>
            <a:endParaRPr lang="en-US" dirty="0"/>
          </a:p>
          <a:p>
            <a:r>
              <a:rPr lang="en-US" dirty="0"/>
              <a:t>A scientific calculator is embedded in the online platform for all items in the </a:t>
            </a:r>
            <a:r>
              <a:rPr lang="en-US" dirty="0" err="1"/>
              <a:t>WCAS</a:t>
            </a:r>
            <a:r>
              <a:rPr lang="en-US" dirty="0"/>
              <a:t> for grade 8 and high school. Students should be familiar with the functionality of the calculator prior to using it on the assessment. The calculator is available online and as an app for practice. For more information about the calculator available during testing, visit the Desmos.com State Assessments webpage </a:t>
            </a:r>
            <a:r>
              <a:rPr lang="en-US" dirty="0">
                <a:hlinkClick r:id="rId4"/>
              </a:rPr>
              <a:t>https://www.desmos.com/testing/washington</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22</a:t>
            </a:fld>
            <a:endParaRPr lang="en-US"/>
          </a:p>
        </p:txBody>
      </p:sp>
    </p:spTree>
    <p:extLst>
      <p:ext uri="{BB962C8B-B14F-4D97-AF65-F5344CB8AC3E}">
        <p14:creationId xmlns:p14="http://schemas.microsoft.com/office/powerpoint/2010/main" val="133982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WCAS is delivered online</a:t>
            </a:r>
            <a:r>
              <a:rPr lang="en-US" baseline="0" dirty="0"/>
              <a:t> using the same platform as the Smarter Balanced tests and may look familiar to students. However, s</a:t>
            </a:r>
            <a:r>
              <a:rPr lang="en-US" dirty="0"/>
              <a:t>tudents who take online assessments need opportunities to explore the features of the online assessment and to practice using the tools available to them. </a:t>
            </a:r>
          </a:p>
          <a:p>
            <a:endParaRPr lang="en-US" dirty="0"/>
          </a:p>
          <a:p>
            <a:pPr defTabSz="931774">
              <a:defRPr/>
            </a:pPr>
            <a:r>
              <a:rPr lang="en-US" dirty="0"/>
              <a:t>The WCAS training tests were expanded in December 2019. The training tests are available through the WCAP Portal. </a:t>
            </a:r>
            <a:r>
              <a:rPr lang="en-US" dirty="0">
                <a:hlinkClick r:id="rId3"/>
              </a:rPr>
              <a:t>https://wa.portal.airast.org/training-tests.stml</a:t>
            </a:r>
            <a:endParaRPr lang="en-US" dirty="0"/>
          </a:p>
          <a:p>
            <a:endParaRPr lang="en-US" dirty="0"/>
          </a:p>
          <a:p>
            <a:pPr marL="174708" indent="-174708">
              <a:buFont typeface="Arial" panose="020B0604020202020204" pitchFamily="34" charset="0"/>
              <a:buChar char="•"/>
            </a:pPr>
            <a:r>
              <a:rPr lang="en-US" dirty="0"/>
              <a:t>The Grade 5 and Grade 8 training tests each have two new standalone items.</a:t>
            </a:r>
          </a:p>
          <a:p>
            <a:pPr marL="174708" indent="-174708">
              <a:buFont typeface="Arial" panose="020B0604020202020204" pitchFamily="34" charset="0"/>
              <a:buChar char="•"/>
            </a:pPr>
            <a:r>
              <a:rPr lang="en-US" dirty="0"/>
              <a:t>The Grade 11 training test has three new standalone items and one new item cluster.</a:t>
            </a:r>
          </a:p>
          <a:p>
            <a:endParaRPr lang="en-US" dirty="0"/>
          </a:p>
          <a:p>
            <a:r>
              <a:rPr lang="en-US" dirty="0"/>
              <a:t>All standalone items and item clusters on the training tests were developed by Washington educators and successfully field tested with Washington students. The standalone items and item clusters were carefully chosen for the training tests to represent a variety of online question types and features. All students can access all three training tests, if desired.</a:t>
            </a:r>
          </a:p>
          <a:p>
            <a:endParaRPr lang="en-US" dirty="0"/>
          </a:p>
          <a:p>
            <a:r>
              <a:rPr lang="en-US" dirty="0"/>
              <a:t>Training Test Lesson Plans for each grade-level training test are available on the </a:t>
            </a:r>
            <a:r>
              <a:rPr lang="en-US" dirty="0" err="1"/>
              <a:t>WCAS</a:t>
            </a:r>
            <a:r>
              <a:rPr lang="en-US" dirty="0"/>
              <a:t> Educator Resources webpage. </a:t>
            </a:r>
          </a:p>
          <a:p>
            <a:pPr defTabSz="931774">
              <a:defRPr/>
            </a:pPr>
            <a:r>
              <a:rPr lang="en-US" dirty="0">
                <a:solidFill>
                  <a:prstClr val="black"/>
                </a:solidFill>
                <a:hlinkClick r:id="rId4"/>
              </a:rPr>
              <a:t>https://</a:t>
            </a:r>
            <a:r>
              <a:rPr lang="en-US" dirty="0" err="1">
                <a:solidFill>
                  <a:prstClr val="black"/>
                </a:solidFill>
                <a:hlinkClick r:id="rId4"/>
              </a:rPr>
              <a:t>www.k12.wa.us</a:t>
            </a:r>
            <a:r>
              <a:rPr lang="en-US" dirty="0">
                <a:solidFill>
                  <a:prstClr val="black"/>
                </a:solidFill>
                <a:hlinkClick r:id="rId4"/>
              </a:rPr>
              <a:t>/student-success/testing/state-testing-overview/</a:t>
            </a:r>
            <a:r>
              <a:rPr lang="en-US" dirty="0" err="1">
                <a:solidFill>
                  <a:prstClr val="black"/>
                </a:solidFill>
                <a:hlinkClick r:id="rId4"/>
              </a:rPr>
              <a:t>washington</a:t>
            </a:r>
            <a:r>
              <a:rPr lang="en-US" dirty="0">
                <a:solidFill>
                  <a:prstClr val="black"/>
                </a:solidFill>
                <a:hlinkClick r:id="rId4"/>
              </a:rPr>
              <a:t>-comprehensive-assessment-science/</a:t>
            </a:r>
            <a:r>
              <a:rPr lang="en-US" dirty="0" err="1">
                <a:solidFill>
                  <a:prstClr val="black"/>
                </a:solidFill>
                <a:hlinkClick r:id="rId4"/>
              </a:rPr>
              <a:t>wcas</a:t>
            </a:r>
            <a:r>
              <a:rPr lang="en-US" dirty="0">
                <a:solidFill>
                  <a:prstClr val="black"/>
                </a:solidFill>
                <a:hlinkClick r:id="rId4"/>
              </a:rPr>
              <a:t>-educator-resources</a:t>
            </a:r>
            <a:br>
              <a:rPr lang="en-US" dirty="0"/>
            </a:br>
            <a:endParaRPr lang="en-US" dirty="0"/>
          </a:p>
          <a:p>
            <a:r>
              <a:rPr lang="en-US" dirty="0"/>
              <a:t>The documents include descriptions of ways to practice using the tools for each item type, an answer key, and information about the standards alignment for each question.</a:t>
            </a:r>
          </a:p>
          <a:p>
            <a:r>
              <a:rPr lang="en-US" dirty="0"/>
              <a:t>Grade 5 lesson Plan</a:t>
            </a:r>
            <a:br>
              <a:rPr lang="en-US" dirty="0"/>
            </a:br>
            <a:r>
              <a:rPr lang="en-US" dirty="0">
                <a:hlinkClick r:id="rId5"/>
              </a:rPr>
              <a:t>https://www.k12.wa.us/sites/default/files/public/science/pubdocs/LessonPlans5-FINAL%20DRAFT.pdf</a:t>
            </a:r>
            <a:endParaRPr lang="en-US" dirty="0"/>
          </a:p>
          <a:p>
            <a:r>
              <a:rPr lang="en-US" dirty="0"/>
              <a:t>Grade 8 Lesson Plan</a:t>
            </a:r>
            <a:br>
              <a:rPr lang="en-US" dirty="0"/>
            </a:br>
            <a:r>
              <a:rPr lang="en-US" dirty="0">
                <a:hlinkClick r:id="rId6"/>
              </a:rPr>
              <a:t>https://www.k12.wa.us/sites/default/files/public/science/pubdocs/LessonPlans8-FINAL%20DRAFT.pdf</a:t>
            </a:r>
            <a:endParaRPr lang="en-US" dirty="0"/>
          </a:p>
          <a:p>
            <a:r>
              <a:rPr lang="en-US" dirty="0"/>
              <a:t>Grade 11 Lesson Plan</a:t>
            </a:r>
            <a:br>
              <a:rPr lang="en-US" dirty="0"/>
            </a:br>
            <a:r>
              <a:rPr lang="en-US" dirty="0">
                <a:hlinkClick r:id="rId7"/>
              </a:rPr>
              <a:t>https://www.k12.wa.us/sites/default/files/public/science/pubdocs/LessonPlans11-FINAL%20DRAFT.pdf</a:t>
            </a:r>
            <a:endParaRPr lang="en-US" dirty="0"/>
          </a:p>
          <a:p>
            <a:endParaRPr lang="en-US" dirty="0"/>
          </a:p>
          <a:p>
            <a:pPr defTabSz="931774">
              <a:defRPr/>
            </a:pPr>
            <a:r>
              <a:rPr lang="en-US" dirty="0"/>
              <a:t>A separate Quick Start Guide includes information about accessing the training tests as a guest user or through the secure browser.</a:t>
            </a:r>
          </a:p>
          <a:p>
            <a:r>
              <a:rPr lang="en-US" dirty="0"/>
              <a:t>Quick Start Guide</a:t>
            </a:r>
            <a:br>
              <a:rPr lang="en-US" dirty="0"/>
            </a:br>
            <a:r>
              <a:rPr lang="en-US" dirty="0">
                <a:hlinkClick r:id="rId8"/>
              </a:rPr>
              <a:t>https://www.k12.wa.us/sites/default/files/public/science/pubdocs/OnlineTrainingTestQuickStart-FINAL_DRAFT.pdf</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23</a:t>
            </a:fld>
            <a:endParaRPr lang="en-US"/>
          </a:p>
        </p:txBody>
      </p:sp>
    </p:spTree>
    <p:extLst>
      <p:ext uri="{BB962C8B-B14F-4D97-AF65-F5344CB8AC3E}">
        <p14:creationId xmlns:p14="http://schemas.microsoft.com/office/powerpoint/2010/main" val="879854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a:t>
            </a:r>
            <a:r>
              <a:rPr lang="en-US" baseline="0" dirty="0"/>
              <a:t> stop here for a few minutes and answer some questions that have come in. </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24</a:t>
            </a:fld>
            <a:endParaRPr lang="en-US"/>
          </a:p>
        </p:txBody>
      </p:sp>
    </p:spTree>
    <p:extLst>
      <p:ext uri="{BB962C8B-B14F-4D97-AF65-F5344CB8AC3E}">
        <p14:creationId xmlns:p14="http://schemas.microsoft.com/office/powerpoint/2010/main" val="146635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move into the Item</a:t>
            </a:r>
            <a:r>
              <a:rPr lang="en-US" baseline="0" dirty="0"/>
              <a:t> Specifications part of the presentation.</a:t>
            </a:r>
          </a:p>
          <a:p>
            <a:endParaRPr lang="en-US" baseline="0" dirty="0"/>
          </a:p>
          <a:p>
            <a:pPr defTabSz="931501">
              <a:defRPr/>
            </a:pPr>
            <a:r>
              <a:rPr lang="en-US" dirty="0"/>
              <a:t>The science assessment team at OSPI worked with Washington State educators and assessment research and development partners to produce item specifications that will support multi-dimensional item development.</a:t>
            </a:r>
          </a:p>
          <a:p>
            <a:pPr defTabSz="931501">
              <a:defRPr/>
            </a:pPr>
            <a:endParaRPr lang="en-US" dirty="0"/>
          </a:p>
          <a:p>
            <a:pPr defTabSz="931501">
              <a:defRPr/>
            </a:pPr>
            <a:r>
              <a:rPr lang="en-US" dirty="0"/>
              <a:t>The following two slides represent an item specification. We</a:t>
            </a:r>
            <a:r>
              <a:rPr lang="en-US" baseline="0" dirty="0"/>
              <a:t> are going to use Performance Expectation MS-LS3-2 as the example. It can be found on pages 86 and 87 of the Grade 8 Test Design and Item Specifications document.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25</a:t>
            </a:fld>
            <a:endParaRPr lang="en-US"/>
          </a:p>
        </p:txBody>
      </p:sp>
    </p:spTree>
    <p:extLst>
      <p:ext uri="{BB962C8B-B14F-4D97-AF65-F5344CB8AC3E}">
        <p14:creationId xmlns:p14="http://schemas.microsoft.com/office/powerpoint/2010/main" val="1617409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Item Specification is two pages.</a:t>
            </a:r>
          </a:p>
          <a:p>
            <a:endParaRPr lang="en-US" baseline="0" dirty="0"/>
          </a:p>
          <a:p>
            <a:r>
              <a:rPr lang="en-US" baseline="0" dirty="0"/>
              <a:t>Most of the front page is language copied from the NGSS.</a:t>
            </a:r>
          </a:p>
          <a:p>
            <a:endParaRPr lang="en-US" baseline="0" dirty="0"/>
          </a:p>
          <a:p>
            <a:pPr defTabSz="931774">
              <a:defRPr/>
            </a:pPr>
            <a:r>
              <a:rPr lang="en-US" dirty="0"/>
              <a:t>For example, the </a:t>
            </a:r>
            <a:r>
              <a:rPr lang="en-US" baseline="0" dirty="0"/>
              <a:t>Performance Expectation statement [CLICK]</a:t>
            </a:r>
          </a:p>
          <a:p>
            <a:endParaRPr lang="en-US" baseline="0" dirty="0"/>
          </a:p>
          <a:p>
            <a:pPr defTabSz="931774">
              <a:defRPr/>
            </a:pPr>
            <a:r>
              <a:rPr lang="en-US" baseline="0" dirty="0"/>
              <a:t>And the dimensions information </a:t>
            </a:r>
          </a:p>
          <a:p>
            <a:pPr marL="174708" indent="-174708" defTabSz="931774">
              <a:buFont typeface="Arial" panose="020B0604020202020204" pitchFamily="34" charset="0"/>
              <a:buChar char="•"/>
              <a:defRPr/>
            </a:pPr>
            <a:r>
              <a:rPr lang="en-US" baseline="0" dirty="0"/>
              <a:t>the Science and Engineering Practice in blue [CLICK], </a:t>
            </a:r>
          </a:p>
          <a:p>
            <a:pPr marL="174708" indent="-174708">
              <a:buFont typeface="Arial" panose="020B0604020202020204" pitchFamily="34" charset="0"/>
              <a:buChar char="•"/>
            </a:pPr>
            <a:r>
              <a:rPr lang="en-US" baseline="0" dirty="0"/>
              <a:t>the Disciplinary Core Idea in orange [CLICK], and</a:t>
            </a:r>
          </a:p>
          <a:p>
            <a:pPr marL="174708" indent="-174708">
              <a:buFont typeface="Arial" panose="020B0604020202020204" pitchFamily="34" charset="0"/>
              <a:buChar char="•"/>
            </a:pPr>
            <a:r>
              <a:rPr lang="en-US" baseline="0" dirty="0"/>
              <a:t>the Cross-Cutting Concepts in green [CLICK] </a:t>
            </a:r>
          </a:p>
          <a:p>
            <a:pPr defTabSz="931774">
              <a:defRPr/>
            </a:pPr>
            <a:r>
              <a:rPr lang="en-US" baseline="0" dirty="0"/>
              <a:t>Come directly from the Performance Expectation. </a:t>
            </a:r>
          </a:p>
          <a:p>
            <a:pPr defTabSz="931774">
              <a:defRPr/>
            </a:pPr>
            <a:endParaRPr lang="en-US" baseline="0" dirty="0"/>
          </a:p>
          <a:p>
            <a:pPr defTabSz="931774">
              <a:defRPr/>
            </a:pPr>
            <a:r>
              <a:rPr lang="en-US" dirty="0"/>
              <a:t>While the performance expectations can stand alone, a more coherent and complete view of what students should be able to do comes when the performance expectations are viewed in tandem with the contents of the dimensions boxes.</a:t>
            </a:r>
            <a:r>
              <a:rPr lang="en-US" baseline="0" dirty="0"/>
              <a:t> </a:t>
            </a:r>
          </a:p>
          <a:p>
            <a:pPr defTabSz="931774">
              <a:defRPr/>
            </a:pPr>
            <a:endParaRPr lang="en-US" b="1" dirty="0"/>
          </a:p>
          <a:p>
            <a:pPr defTabSz="931774">
              <a:defRPr/>
            </a:pPr>
            <a:r>
              <a:rPr lang="en-US" baseline="0" dirty="0"/>
              <a:t>Let’s read these four pieces together to see how this works.</a:t>
            </a:r>
          </a:p>
          <a:p>
            <a:pPr defTabSz="931774">
              <a:defRPr/>
            </a:pPr>
            <a:endParaRPr lang="en-US" b="1" dirty="0"/>
          </a:p>
          <a:p>
            <a:pPr defTabSz="931774">
              <a:defRPr/>
            </a:pPr>
            <a:r>
              <a:rPr lang="en-US" b="1" dirty="0"/>
              <a:t>MS-</a:t>
            </a:r>
            <a:r>
              <a:rPr lang="en-US" b="1" dirty="0" err="1"/>
              <a:t>LS3</a:t>
            </a:r>
            <a:r>
              <a:rPr lang="en-US" b="1" dirty="0"/>
              <a:t>-2: </a:t>
            </a:r>
            <a:r>
              <a:rPr lang="en-US" dirty="0"/>
              <a:t>Develop and use a model to describe why asexual reproduction results in offspring with identical genetic information and sexual reproduction results in offspring with genetic variation.</a:t>
            </a:r>
          </a:p>
          <a:p>
            <a:pPr defTabSz="931774">
              <a:defRPr/>
            </a:pPr>
            <a:endParaRPr lang="en-US" dirty="0"/>
          </a:p>
          <a:p>
            <a:r>
              <a:rPr lang="en-US" b="1" dirty="0"/>
              <a:t>Science &amp; Engineering Practices: Developing and Using Models </a:t>
            </a:r>
            <a:endParaRPr lang="en-US" dirty="0"/>
          </a:p>
          <a:p>
            <a:r>
              <a:rPr lang="en-US" dirty="0"/>
              <a:t>Modeling in 6–8 builds on K–5 experiences and progresses to developing, using, and revising models to describe, test, and predict more abstract phenomena and design systems. </a:t>
            </a:r>
          </a:p>
          <a:p>
            <a:pPr marL="174708" indent="-174708">
              <a:buFont typeface="Arial" panose="020B0604020202020204" pitchFamily="34" charset="0"/>
              <a:buChar char="•"/>
            </a:pPr>
            <a:r>
              <a:rPr lang="en-US" dirty="0"/>
              <a:t>Develop and use a model to describe phenomena.</a:t>
            </a:r>
          </a:p>
          <a:p>
            <a:endParaRPr lang="en-US" dirty="0"/>
          </a:p>
          <a:p>
            <a:r>
              <a:rPr lang="en-US" b="1" dirty="0"/>
              <a:t>Disciplinary Core Ideas:</a:t>
            </a:r>
          </a:p>
          <a:p>
            <a:r>
              <a:rPr lang="en-US" b="1" dirty="0"/>
              <a:t>LS1.B: Growth and Development of Organisms</a:t>
            </a:r>
            <a:endParaRPr lang="en-US" dirty="0"/>
          </a:p>
          <a:p>
            <a:r>
              <a:rPr lang="en-US" dirty="0"/>
              <a:t>Organisms reproduce, either sexually or asexually, and transfer their genetic information to their offspring. </a:t>
            </a:r>
          </a:p>
          <a:p>
            <a:r>
              <a:rPr lang="en-US" b="1" dirty="0"/>
              <a:t>LS3.A: Inheritance of Traits </a:t>
            </a:r>
            <a:endParaRPr lang="en-US" dirty="0"/>
          </a:p>
          <a:p>
            <a:pPr lvl="0"/>
            <a:r>
              <a:rPr lang="en-US" dirty="0"/>
              <a:t>Variations of inherited traits between parent and offspring arise from genetic differences that result from the subset of chromosomes (and therefore genes) inherited. </a:t>
            </a:r>
          </a:p>
          <a:p>
            <a:r>
              <a:rPr lang="en-US" b="1" dirty="0"/>
              <a:t>LS3.B: Variation of Traits </a:t>
            </a:r>
            <a:endParaRPr lang="en-US" dirty="0"/>
          </a:p>
          <a:p>
            <a:r>
              <a:rPr lang="en-US" dirty="0"/>
              <a:t>In sexually reproducing organisms, each parent contributes half of the genes acquired (at random) by the offspring. Individuals have two of each chromosome and hence two alleles of each gene, one acquired from each parent. These versions may be identical or may differ from each other.</a:t>
            </a:r>
          </a:p>
          <a:p>
            <a:endParaRPr lang="en-US" dirty="0"/>
          </a:p>
          <a:p>
            <a:r>
              <a:rPr lang="en-US" b="1" dirty="0"/>
              <a:t>Crosscutting Concepts: Cause and Effect </a:t>
            </a:r>
            <a:endParaRPr lang="en-US" dirty="0"/>
          </a:p>
          <a:p>
            <a:r>
              <a:rPr lang="en-US" dirty="0"/>
              <a:t>Cause and effect relationships may be used to predict phenomena in natural systems.</a:t>
            </a:r>
          </a:p>
          <a:p>
            <a:endParaRPr lang="en-US" baseline="0" dirty="0"/>
          </a:p>
          <a:p>
            <a:r>
              <a:rPr lang="en-US" baseline="0" dirty="0"/>
              <a:t>Next, you’ll find links to the exact pages in the K-12 Framework for Science Education [CLICK] and the NGSS Appendices [CLICK] where more information about each dimension can be found. </a:t>
            </a:r>
          </a:p>
          <a:p>
            <a:pPr marL="174708" indent="-174708">
              <a:buFont typeface="Arial" panose="020B0604020202020204" pitchFamily="34" charset="0"/>
              <a:buChar char="•"/>
            </a:pPr>
            <a:r>
              <a:rPr lang="en-US" baseline="0" dirty="0"/>
              <a:t>The K-12 Framework for Science Education is the foundational document for the NGSS. I</a:t>
            </a:r>
            <a:r>
              <a:rPr lang="en-US" dirty="0"/>
              <a:t>t is grounded in the most current research on science and science learning and identifies the science all K–12 students should know upon completion of high school. </a:t>
            </a:r>
            <a:r>
              <a:rPr lang="en-US" dirty="0">
                <a:hlinkClick r:id="rId3"/>
              </a:rPr>
              <a:t>https://www.nap.edu/catalog/13165/a-framework-for-k-12-science-education-practices-crosscutting-concepts</a:t>
            </a:r>
            <a:endParaRPr lang="en-US" baseline="0" dirty="0"/>
          </a:p>
          <a:p>
            <a:pPr marL="174708" indent="-174708">
              <a:buFont typeface="Arial" panose="020B0604020202020204" pitchFamily="34" charset="0"/>
              <a:buChar char="•"/>
            </a:pPr>
            <a:r>
              <a:rPr lang="en-US" baseline="0" dirty="0"/>
              <a:t>The NGSS Appendices provide </a:t>
            </a:r>
            <a:r>
              <a:rPr lang="en-US" dirty="0"/>
              <a:t>background and detail about the standards.</a:t>
            </a:r>
            <a:r>
              <a:rPr lang="en-US" dirty="0">
                <a:hlinkClick r:id="rId4"/>
              </a:rPr>
              <a:t> https://www.nextgenscience.org/resources/ngss-appendices</a:t>
            </a:r>
            <a:endParaRPr lang="en-US" baseline="0" dirty="0"/>
          </a:p>
          <a:p>
            <a:pPr defTabSz="931774">
              <a:defRPr/>
            </a:pPr>
            <a:r>
              <a:rPr lang="en-US" baseline="0" dirty="0"/>
              <a:t>We won’t explore these links today, but this feature of the item specifications provides a quick way to access this helpful information. </a:t>
            </a:r>
          </a:p>
          <a:p>
            <a:endParaRPr lang="en-US" baseline="0" dirty="0"/>
          </a:p>
          <a:p>
            <a:r>
              <a:rPr lang="en-US" baseline="0" dirty="0"/>
              <a:t>Finally, the front page lists the clarification statement [CLICK] and assessment boundary [CLICK] which also include language directly from the Performance Expectation.</a:t>
            </a:r>
          </a:p>
          <a:p>
            <a:endParaRPr lang="en-US" baseline="0" dirty="0"/>
          </a:p>
          <a:p>
            <a:r>
              <a:rPr lang="en-US" dirty="0"/>
              <a:t>For this Performance Expectation, these statements tell us that the “Emphasis is on using models such as Punnett squares, diagrams, and simulations to describe the cause and effect relationship of gene transmission from parent(s) to offspring and resulting genetic variation.” and that “An assessment boundary is not provided for this PE.”</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26</a:t>
            </a:fld>
            <a:endParaRPr lang="en-US"/>
          </a:p>
        </p:txBody>
      </p:sp>
    </p:spTree>
    <p:extLst>
      <p:ext uri="{BB962C8B-B14F-4D97-AF65-F5344CB8AC3E}">
        <p14:creationId xmlns:p14="http://schemas.microsoft.com/office/powerpoint/2010/main" val="4035956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 page is specific to the WCAS and </a:t>
            </a:r>
            <a:r>
              <a:rPr lang="en-US" baseline="0" dirty="0"/>
              <a:t>always starts with a table of four Item Specifications [CLICK].</a:t>
            </a:r>
          </a:p>
          <a:p>
            <a:endParaRPr lang="en-US" baseline="0" dirty="0"/>
          </a:p>
          <a:p>
            <a:r>
              <a:rPr lang="en-US" baseline="0" dirty="0"/>
              <a:t>The first item specification has a code with a “.1” added onto the end of the </a:t>
            </a:r>
            <a:r>
              <a:rPr lang="en-US" b="0" baseline="0" dirty="0"/>
              <a:t>Performance Expectation</a:t>
            </a:r>
            <a:r>
              <a:rPr lang="en-US" baseline="0" dirty="0"/>
              <a:t> number. The code for the first item specification here is MS-</a:t>
            </a:r>
            <a:r>
              <a:rPr lang="en-US" baseline="0" dirty="0" err="1"/>
              <a:t>LS3</a:t>
            </a:r>
            <a:r>
              <a:rPr lang="en-US" baseline="0" dirty="0"/>
              <a:t>-2.1. The first item specification describes how a </a:t>
            </a:r>
            <a:r>
              <a:rPr lang="en-US" b="1" baseline="0" dirty="0"/>
              <a:t>three dimensional </a:t>
            </a:r>
            <a:r>
              <a:rPr lang="en-US" baseline="0" dirty="0"/>
              <a:t>item is written to assess the </a:t>
            </a:r>
            <a:r>
              <a:rPr lang="en-US" b="1" baseline="0" dirty="0"/>
              <a:t>SEP</a:t>
            </a:r>
            <a:r>
              <a:rPr lang="en-US" baseline="0" dirty="0"/>
              <a:t>, </a:t>
            </a:r>
            <a:r>
              <a:rPr lang="en-US" b="1" baseline="0" dirty="0"/>
              <a:t>DCI</a:t>
            </a:r>
            <a:r>
              <a:rPr lang="en-US" baseline="0" dirty="0"/>
              <a:t>, and </a:t>
            </a:r>
            <a:r>
              <a:rPr lang="en-US" b="1" baseline="0" dirty="0"/>
              <a:t>CCC </a:t>
            </a:r>
            <a:r>
              <a:rPr lang="en-US" b="0" baseline="0" dirty="0"/>
              <a:t>of the Performance Expectation.</a:t>
            </a:r>
          </a:p>
          <a:p>
            <a:endParaRPr lang="en-US" b="0" baseline="0" dirty="0"/>
          </a:p>
          <a:p>
            <a:pPr defTabSz="931774">
              <a:defRPr/>
            </a:pPr>
            <a:r>
              <a:rPr lang="en-US" baseline="0" dirty="0"/>
              <a:t>The second item specification listed--has a code with a “.2” added onto the end of the </a:t>
            </a:r>
            <a:r>
              <a:rPr lang="en-US" b="0" baseline="0" dirty="0"/>
              <a:t>Performance Expectation</a:t>
            </a:r>
            <a:r>
              <a:rPr lang="en-US" baseline="0" dirty="0"/>
              <a:t> number. The second item specification describes how a </a:t>
            </a:r>
            <a:r>
              <a:rPr lang="en-US" b="1" baseline="0" dirty="0"/>
              <a:t>two dimensional </a:t>
            </a:r>
            <a:r>
              <a:rPr lang="en-US" baseline="0" dirty="0"/>
              <a:t>item is written to assess the </a:t>
            </a:r>
            <a:r>
              <a:rPr lang="en-US" b="1" baseline="0" dirty="0"/>
              <a:t>SEP</a:t>
            </a:r>
            <a:r>
              <a:rPr lang="en-US" baseline="0" dirty="0"/>
              <a:t> and </a:t>
            </a:r>
            <a:r>
              <a:rPr lang="en-US" b="1" baseline="0" dirty="0"/>
              <a:t>DCI</a:t>
            </a:r>
            <a:r>
              <a:rPr lang="en-US" b="0" baseline="0" dirty="0"/>
              <a:t> of the Performance Expectation.</a:t>
            </a:r>
          </a:p>
          <a:p>
            <a:endParaRPr lang="en-US" baseline="0" dirty="0"/>
          </a:p>
          <a:p>
            <a:pPr defTabSz="931501">
              <a:defRPr/>
            </a:pPr>
            <a:r>
              <a:rPr lang="en-US" baseline="0" dirty="0"/>
              <a:t>The third item specification listed--has a code with a “.3” . The third item specification describes how a </a:t>
            </a:r>
            <a:r>
              <a:rPr lang="en-US" b="1" baseline="0" dirty="0"/>
              <a:t>two dimensional </a:t>
            </a:r>
            <a:r>
              <a:rPr lang="en-US" baseline="0" dirty="0"/>
              <a:t>item is written to assess the </a:t>
            </a:r>
            <a:r>
              <a:rPr lang="en-US" b="1" baseline="0" dirty="0"/>
              <a:t>DCI</a:t>
            </a:r>
            <a:r>
              <a:rPr lang="en-US" baseline="0" dirty="0"/>
              <a:t> and </a:t>
            </a:r>
            <a:r>
              <a:rPr lang="en-US" b="1" baseline="0" dirty="0"/>
              <a:t>CCC</a:t>
            </a:r>
            <a:r>
              <a:rPr lang="en-US" baseline="0" dirty="0"/>
              <a:t> </a:t>
            </a:r>
            <a:r>
              <a:rPr lang="en-US" b="0" baseline="0" dirty="0"/>
              <a:t>of the Performance Expectation.</a:t>
            </a:r>
          </a:p>
          <a:p>
            <a:pPr defTabSz="931501">
              <a:defRPr/>
            </a:pPr>
            <a:endParaRPr lang="en-US" baseline="0" dirty="0"/>
          </a:p>
          <a:p>
            <a:pPr defTabSz="931501">
              <a:defRPr/>
            </a:pPr>
            <a:r>
              <a:rPr lang="en-US" baseline="0" dirty="0"/>
              <a:t>The fourth item specification listed--has a code with a “.4” . The fourth item specification describes how a </a:t>
            </a:r>
            <a:r>
              <a:rPr lang="en-US" b="1" baseline="0" dirty="0"/>
              <a:t>two dimensional </a:t>
            </a:r>
            <a:r>
              <a:rPr lang="en-US" baseline="0" dirty="0"/>
              <a:t>item is written to assess the </a:t>
            </a:r>
            <a:r>
              <a:rPr lang="en-US" b="1" baseline="0" dirty="0"/>
              <a:t>SEP</a:t>
            </a:r>
            <a:r>
              <a:rPr lang="en-US" baseline="0" dirty="0"/>
              <a:t> and </a:t>
            </a:r>
            <a:r>
              <a:rPr lang="en-US" b="1" baseline="0" dirty="0"/>
              <a:t>CCC</a:t>
            </a:r>
            <a:r>
              <a:rPr lang="en-US" baseline="0" dirty="0"/>
              <a:t> </a:t>
            </a:r>
            <a:r>
              <a:rPr lang="en-US" b="0" baseline="0" dirty="0"/>
              <a:t>of the Performance Expectation.</a:t>
            </a:r>
          </a:p>
          <a:p>
            <a:pPr defTabSz="931501">
              <a:defRPr/>
            </a:pPr>
            <a:endParaRPr lang="en-US" baseline="0" dirty="0"/>
          </a:p>
          <a:p>
            <a:r>
              <a:rPr lang="en-US" baseline="0" dirty="0"/>
              <a:t>When you read each of the four specifications, you’ll notice key words bolded. </a:t>
            </a:r>
          </a:p>
          <a:p>
            <a:endParaRPr lang="en-US" baseline="0" dirty="0"/>
          </a:p>
          <a:p>
            <a:r>
              <a:rPr lang="en-US" baseline="0" dirty="0"/>
              <a:t>The “Details and Clarifications” section [CLICK] includes information that helps unpack those key words. </a:t>
            </a:r>
          </a:p>
          <a:p>
            <a:endParaRPr lang="en-US" baseline="0" dirty="0"/>
          </a:p>
          <a:p>
            <a:r>
              <a:rPr lang="en-US" baseline="0" dirty="0"/>
              <a:t>It is important to note that the details and clarifications section provides EXAMPLES only, NOT exhaustive lists.</a:t>
            </a:r>
          </a:p>
          <a:p>
            <a:endParaRPr lang="en-US" baseline="0" dirty="0"/>
          </a:p>
          <a:p>
            <a:pPr defTabSz="931774">
              <a:defRPr/>
            </a:pPr>
            <a:r>
              <a:rPr lang="en-US" baseline="0" dirty="0"/>
              <a:t>If I want to write a three dimensional item, I would use item specification MS-LS3-2.1 as a guide, and then use the details and clarifications section to help put the pieces together. The other three item specifications would guide the development of two-dimensional items. </a:t>
            </a:r>
          </a:p>
          <a:p>
            <a:endParaRPr lang="en-US" b="0" baseline="0" dirty="0"/>
          </a:p>
          <a:p>
            <a:pPr lvl="0"/>
            <a:r>
              <a:rPr lang="en-US" b="0" baseline="0" dirty="0"/>
              <a:t>I can see from the first set of bullets in the details and clarifications section that there are several ways to assess the SEP “</a:t>
            </a:r>
            <a:r>
              <a:rPr lang="en-US" dirty="0"/>
              <a:t>Developing and Using Models </a:t>
            </a:r>
            <a:r>
              <a:rPr lang="en-US" b="0" baseline="0" dirty="0"/>
              <a:t>”. For example, I could write an item in which students are:</a:t>
            </a:r>
          </a:p>
          <a:p>
            <a:pPr marL="174708" indent="-174708">
              <a:buFont typeface="Arial" panose="020B0604020202020204" pitchFamily="34" charset="0"/>
              <a:buChar char="•"/>
            </a:pPr>
            <a:r>
              <a:rPr lang="en-US" b="0" baseline="0" dirty="0"/>
              <a:t>using </a:t>
            </a:r>
            <a:r>
              <a:rPr lang="en-US" dirty="0"/>
              <a:t>a given complete or partial model to make predictions and/or describe phenomena; or</a:t>
            </a:r>
          </a:p>
          <a:p>
            <a:pPr marL="174708" indent="-174708">
              <a:buFont typeface="Arial" panose="020B0604020202020204" pitchFamily="34" charset="0"/>
              <a:buChar char="•"/>
            </a:pPr>
            <a:r>
              <a:rPr lang="en-US" dirty="0"/>
              <a:t>using a model to show relationships among variables; or</a:t>
            </a:r>
          </a:p>
          <a:p>
            <a:pPr marL="174708" indent="-174708">
              <a:buFont typeface="Arial" panose="020B0604020202020204" pitchFamily="34" charset="0"/>
              <a:buChar char="•"/>
            </a:pPr>
            <a:r>
              <a:rPr lang="en-US" dirty="0"/>
              <a:t>revising a given complete or partial model; or</a:t>
            </a:r>
          </a:p>
          <a:p>
            <a:pPr marL="174708" indent="-174708">
              <a:buFont typeface="Arial" panose="020B0604020202020204" pitchFamily="34" charset="0"/>
              <a:buChar char="•"/>
            </a:pPr>
            <a:r>
              <a:rPr lang="en-US" dirty="0"/>
              <a:t>describing the limitations of a complete or partial model; or</a:t>
            </a:r>
          </a:p>
          <a:p>
            <a:pPr marL="174708" indent="-174708">
              <a:buFont typeface="Arial" panose="020B0604020202020204" pitchFamily="34" charset="0"/>
              <a:buChar char="•"/>
            </a:pPr>
            <a:r>
              <a:rPr lang="en-US" dirty="0"/>
              <a:t>using a model to represent current understanding of a system; or</a:t>
            </a:r>
          </a:p>
          <a:p>
            <a:pPr marL="174708" indent="-174708">
              <a:buFont typeface="Arial" panose="020B0604020202020204" pitchFamily="34" charset="0"/>
              <a:buChar char="•"/>
            </a:pPr>
            <a:r>
              <a:rPr lang="en-US" dirty="0"/>
              <a:t>using a model to aid in the development of questions and/or descriptions</a:t>
            </a:r>
          </a:p>
          <a:p>
            <a:pPr marL="174708" indent="-174708">
              <a:buFont typeface="Arial" panose="020B0604020202020204" pitchFamily="34" charset="0"/>
              <a:buChar char="•"/>
            </a:pPr>
            <a:endParaRPr lang="en-US" b="0" baseline="0" dirty="0"/>
          </a:p>
          <a:p>
            <a:r>
              <a:rPr lang="en-US" b="0" baseline="0" dirty="0"/>
              <a:t>I am not limited to “</a:t>
            </a:r>
            <a:r>
              <a:rPr lang="en-US" dirty="0"/>
              <a:t>Developing and using a model to describe phenomena.” like the blue box on the first page indicated. </a:t>
            </a:r>
          </a:p>
          <a:p>
            <a:endParaRPr lang="en-US" dirty="0"/>
          </a:p>
          <a:p>
            <a:pPr defTabSz="931774">
              <a:defRPr/>
            </a:pPr>
            <a:r>
              <a:rPr lang="en-US" b="0" baseline="0" dirty="0"/>
              <a:t>The second set of bullets gives some examples of how models can be used to describe </a:t>
            </a:r>
            <a:r>
              <a:rPr lang="en-US" dirty="0"/>
              <a:t>cause and effect relationships between sexual and/or asexual reproduction and genetic variation, like: </a:t>
            </a:r>
          </a:p>
          <a:p>
            <a:pPr marL="174708" indent="-174708">
              <a:buFont typeface="Arial" panose="020B0604020202020204" pitchFamily="34" charset="0"/>
              <a:buChar char="•"/>
            </a:pPr>
            <a:r>
              <a:rPr lang="en-US" dirty="0"/>
              <a:t>a diagram or simulation showing combinations of alleles inherited by offspring</a:t>
            </a:r>
          </a:p>
          <a:p>
            <a:pPr marL="174708" indent="-174708">
              <a:buFont typeface="Arial" panose="020B0604020202020204" pitchFamily="34" charset="0"/>
              <a:buChar char="•"/>
            </a:pPr>
            <a:r>
              <a:rPr lang="en-US" dirty="0"/>
              <a:t>a diagram, simulation, or description of a combination of alleles from parents</a:t>
            </a:r>
          </a:p>
          <a:p>
            <a:pPr defTabSz="931774">
              <a:defRPr/>
            </a:pPr>
            <a:endParaRPr lang="en-US" dirty="0"/>
          </a:p>
          <a:p>
            <a:pPr lvl="0"/>
            <a:r>
              <a:rPr lang="en-US" b="0" baseline="0" dirty="0"/>
              <a:t>The third set of bullets gives some examples of </a:t>
            </a:r>
            <a:r>
              <a:rPr lang="en-US" dirty="0"/>
              <a:t>cause and effect relationships involving variation of inherited traits in sexual reproduction, like:</a:t>
            </a:r>
          </a:p>
          <a:p>
            <a:pPr marL="174708" indent="-174708">
              <a:buFont typeface="Arial" panose="020B0604020202020204" pitchFamily="34" charset="0"/>
              <a:buChar char="•"/>
            </a:pPr>
            <a:r>
              <a:rPr lang="en-US" dirty="0"/>
              <a:t>two sets of chromosomes, one from each parent, combine, resulting in unique chromosome pairs in offspring </a:t>
            </a:r>
          </a:p>
          <a:p>
            <a:pPr marL="174708" indent="-174708">
              <a:buFont typeface="Arial" panose="020B0604020202020204" pitchFamily="34" charset="0"/>
              <a:buChar char="•"/>
            </a:pPr>
            <a:r>
              <a:rPr lang="en-US" dirty="0"/>
              <a:t>one allele for each of many genes is inherited from each parent, resulting in genetic variation in offspring</a:t>
            </a:r>
          </a:p>
          <a:p>
            <a:pPr defTabSz="931774">
              <a:defRPr/>
            </a:pPr>
            <a:endParaRPr lang="en-US" b="0" baseline="0" dirty="0"/>
          </a:p>
          <a:p>
            <a:r>
              <a:rPr lang="en-US" b="0" baseline="0" dirty="0"/>
              <a:t>And the fourth set of bullets gives an example of a </a:t>
            </a:r>
            <a:r>
              <a:rPr lang="en-US" dirty="0"/>
              <a:t>cause and effect relationship involving variation of inherited traits in asexual reproduction, like: </a:t>
            </a:r>
          </a:p>
          <a:p>
            <a:pPr marL="174708" indent="-174708">
              <a:buFont typeface="Arial" panose="020B0604020202020204" pitchFamily="34" charset="0"/>
              <a:buChar char="•"/>
            </a:pPr>
            <a:r>
              <a:rPr lang="en-US" dirty="0"/>
              <a:t>offspring receive a set of chromosomes from one parent, with the same number and type of chromosomes as the parent, resulting in minimal genetic variation</a:t>
            </a:r>
          </a:p>
        </p:txBody>
      </p:sp>
      <p:sp>
        <p:nvSpPr>
          <p:cNvPr id="4" name="Slide Number Placeholder 3"/>
          <p:cNvSpPr>
            <a:spLocks noGrp="1"/>
          </p:cNvSpPr>
          <p:nvPr>
            <p:ph type="sldNum" sz="quarter" idx="10"/>
          </p:nvPr>
        </p:nvSpPr>
        <p:spPr/>
        <p:txBody>
          <a:bodyPr/>
          <a:lstStyle/>
          <a:p>
            <a:fld id="{4C8005DD-FEDA-4D0D-9955-1A9CBC03E8DC}" type="slidenum">
              <a:rPr lang="en-US" smtClean="0"/>
              <a:t>27</a:t>
            </a:fld>
            <a:endParaRPr lang="en-US"/>
          </a:p>
        </p:txBody>
      </p:sp>
    </p:spTree>
    <p:extLst>
      <p:ext uri="{BB962C8B-B14F-4D97-AF65-F5344CB8AC3E}">
        <p14:creationId xmlns:p14="http://schemas.microsoft.com/office/powerpoint/2010/main" val="4089383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use</a:t>
            </a:r>
            <a:r>
              <a:rPr lang="en-US" baseline="0" dirty="0"/>
              <a:t> the Sea Star Reproduction cluster found in the Grade 8 WCAS Training Test to connect the item specification we just looked at to item development for the WCAS.</a:t>
            </a:r>
          </a:p>
          <a:p>
            <a:endParaRPr lang="en-US" baseline="0" dirty="0"/>
          </a:p>
          <a:p>
            <a:r>
              <a:rPr lang="en-US" baseline="0" dirty="0"/>
              <a:t>Please note that for of this next part of the presentation, even though the cluster is available online in the Grade 8 WCAS training test, we are not going to look at the cluster in the online platform. Instead, the science team has come up with a way to show alignment between the items and the performance expectation bundle using static images. </a:t>
            </a:r>
          </a:p>
        </p:txBody>
      </p:sp>
      <p:sp>
        <p:nvSpPr>
          <p:cNvPr id="4" name="Slide Number Placeholder 3"/>
          <p:cNvSpPr>
            <a:spLocks noGrp="1"/>
          </p:cNvSpPr>
          <p:nvPr>
            <p:ph type="sldNum" sz="quarter" idx="10"/>
          </p:nvPr>
        </p:nvSpPr>
        <p:spPr/>
        <p:txBody>
          <a:bodyPr/>
          <a:lstStyle/>
          <a:p>
            <a:fld id="{4C8005DD-FEDA-4D0D-9955-1A9CBC03E8DC}" type="slidenum">
              <a:rPr lang="en-US" smtClean="0"/>
              <a:t>28</a:t>
            </a:fld>
            <a:endParaRPr lang="en-US"/>
          </a:p>
        </p:txBody>
      </p:sp>
    </p:spTree>
    <p:extLst>
      <p:ext uri="{BB962C8B-B14F-4D97-AF65-F5344CB8AC3E}">
        <p14:creationId xmlns:p14="http://schemas.microsoft.com/office/powerpoint/2010/main" val="259287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stimulus section for Sea Star Reproduction.</a:t>
            </a:r>
          </a:p>
          <a:p>
            <a:endParaRPr lang="en-US" baseline="0" dirty="0"/>
          </a:p>
          <a:p>
            <a:r>
              <a:rPr lang="en-US" baseline="0" dirty="0"/>
              <a:t>It reads:</a:t>
            </a:r>
          </a:p>
          <a:p>
            <a:r>
              <a:rPr lang="en-US" dirty="0"/>
              <a:t>“Sea Star Reproduction. Section 1. Read the information and answer the questions. Sea stars reproduce both asexually and sexually. Asexual reproduction requires a single parent sea star. The parent sea star splits into two parts and each part develops into an offspring sea star. The Asexual Reproduction in Sea Stars diagram models this process.”</a:t>
            </a:r>
          </a:p>
          <a:p>
            <a:endParaRPr lang="en-US" dirty="0"/>
          </a:p>
          <a:p>
            <a:pPr defTabSz="931774">
              <a:defRPr/>
            </a:pPr>
            <a:r>
              <a:rPr lang="en-US" dirty="0"/>
              <a:t>Sexual reproduction requires two parent sea stars. The male parent releases sperm cells and the female parent releases egg cells into the water. The egg and sperm cells unite to form an embryo which develops into an adult sea star. The Sexual Reproduction in Sea Stars diagram models this process.</a:t>
            </a:r>
            <a:br>
              <a:rPr lang="en-US" dirty="0"/>
            </a:br>
            <a:endParaRPr lang="en-US" dirty="0"/>
          </a:p>
          <a:p>
            <a:r>
              <a:rPr lang="en-US" dirty="0"/>
              <a:t>The first item</a:t>
            </a:r>
            <a:r>
              <a:rPr lang="en-US" baseline="0" dirty="0"/>
              <a:t> in the Sea Star Reproduction cluster reads:</a:t>
            </a:r>
          </a:p>
          <a:p>
            <a:r>
              <a:rPr lang="en-US" baseline="0" dirty="0"/>
              <a:t>“</a:t>
            </a:r>
            <a:r>
              <a:rPr lang="en-US" dirty="0"/>
              <a:t>Make a model to show how the two alleles are passed to sea star offspring during asexual and sexual reproduction. </a:t>
            </a:r>
          </a:p>
          <a:p>
            <a:r>
              <a:rPr lang="en-US" dirty="0"/>
              <a:t>Move the alleles onto the offspring to model </a:t>
            </a:r>
            <a:r>
              <a:rPr lang="en-US" b="1" dirty="0"/>
              <a:t>all</a:t>
            </a:r>
            <a:r>
              <a:rPr lang="en-US" dirty="0"/>
              <a:t> possible genetic combinations in the offspring. Alleles may be used more than once. Not all alleles or offspring may be used.”</a:t>
            </a:r>
          </a:p>
        </p:txBody>
      </p:sp>
      <p:sp>
        <p:nvSpPr>
          <p:cNvPr id="4" name="Slide Number Placeholder 3"/>
          <p:cNvSpPr>
            <a:spLocks noGrp="1"/>
          </p:cNvSpPr>
          <p:nvPr>
            <p:ph type="sldNum" sz="quarter" idx="10"/>
          </p:nvPr>
        </p:nvSpPr>
        <p:spPr/>
        <p:txBody>
          <a:bodyPr/>
          <a:lstStyle/>
          <a:p>
            <a:fld id="{4C8005DD-FEDA-4D0D-9955-1A9CBC03E8DC}" type="slidenum">
              <a:rPr lang="en-US" smtClean="0"/>
              <a:t>29</a:t>
            </a:fld>
            <a:endParaRPr lang="en-US"/>
          </a:p>
        </p:txBody>
      </p:sp>
    </p:spTree>
    <p:extLst>
      <p:ext uri="{BB962C8B-B14F-4D97-AF65-F5344CB8AC3E}">
        <p14:creationId xmlns:p14="http://schemas.microsoft.com/office/powerpoint/2010/main" val="352644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159579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one correct answer for item 1. There are more possible correct answers. [PAUSE]</a:t>
            </a:r>
          </a:p>
          <a:p>
            <a:endParaRPr lang="en-US" dirty="0"/>
          </a:p>
          <a:p>
            <a:r>
              <a:rPr lang="en-US" dirty="0"/>
              <a:t>This item was developed to align to MS-LS3-2, the Performance Expectation we just looked at. The next question is—Which item specification does the item align to: MS-LS3-2.1, .2, .3, or.4?</a:t>
            </a:r>
          </a:p>
        </p:txBody>
      </p:sp>
      <p:sp>
        <p:nvSpPr>
          <p:cNvPr id="4" name="Slide Number Placeholder 3"/>
          <p:cNvSpPr>
            <a:spLocks noGrp="1"/>
          </p:cNvSpPr>
          <p:nvPr>
            <p:ph type="sldNum" sz="quarter" idx="10"/>
          </p:nvPr>
        </p:nvSpPr>
        <p:spPr/>
        <p:txBody>
          <a:bodyPr/>
          <a:lstStyle/>
          <a:p>
            <a:fld id="{4C8005DD-FEDA-4D0D-9955-1A9CBC03E8DC}" type="slidenum">
              <a:rPr lang="en-US" smtClean="0"/>
              <a:t>30</a:t>
            </a:fld>
            <a:endParaRPr lang="en-US"/>
          </a:p>
        </p:txBody>
      </p:sp>
    </p:spTree>
    <p:extLst>
      <p:ext uri="{BB962C8B-B14F-4D97-AF65-F5344CB8AC3E}">
        <p14:creationId xmlns:p14="http://schemas.microsoft.com/office/powerpoint/2010/main" val="99386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MS-LS3-2.</a:t>
            </a:r>
          </a:p>
          <a:p>
            <a:endParaRPr lang="en-US" dirty="0"/>
          </a:p>
          <a:p>
            <a:r>
              <a:rPr lang="en-US" dirty="0"/>
              <a:t>Thinking about what students are asked to demonstrate in item 1, which specification does this item most closely align to? </a:t>
            </a:r>
          </a:p>
          <a:p>
            <a:endParaRPr lang="en-US" dirty="0"/>
          </a:p>
          <a:p>
            <a:r>
              <a:rPr lang="en-US" dirty="0"/>
              <a:t>If they are being asked to “Develop and/or use a model to describe cause and effect relationships between sexual and/or asexual reproduction and genetic variation in offspring.” then this is a three-dimensional item aligned to MS-LS3-2.1.</a:t>
            </a:r>
          </a:p>
          <a:p>
            <a:endParaRPr lang="en-US" dirty="0"/>
          </a:p>
          <a:p>
            <a:r>
              <a:rPr lang="en-US" dirty="0"/>
              <a:t>If they are being asked to “Develop and/or use a model to describe sexual and/or asexual reproduction and/or genetic variation in offspring.” then this is a two-dimensional item aligned to MS-LS3-2.2.</a:t>
            </a:r>
          </a:p>
          <a:p>
            <a:endParaRPr lang="en-US" dirty="0"/>
          </a:p>
          <a:p>
            <a:pPr defTabSz="931774">
              <a:defRPr/>
            </a:pPr>
            <a:r>
              <a:rPr lang="en-US" dirty="0"/>
              <a:t>If they are being asked to “Use cause and effect relationships to connect sexual and/or asexual reproduction to genetic variation in offspring.” then this is a two-dimensional item aligned to MS-LS3-2.3.</a:t>
            </a:r>
          </a:p>
          <a:p>
            <a:endParaRPr lang="en-US" dirty="0"/>
          </a:p>
          <a:p>
            <a:pPr defTabSz="931774">
              <a:defRPr/>
            </a:pPr>
            <a:r>
              <a:rPr lang="en-US" dirty="0"/>
              <a:t>If they are being asked to “Develop and/or use a model to describe cause and effect relationships.” then this is a two-dimensional item aligned to MS-LS3-2.4.</a:t>
            </a:r>
          </a:p>
          <a:p>
            <a:endParaRPr lang="en-US" dirty="0"/>
          </a:p>
          <a:p>
            <a:r>
              <a:rPr lang="en-US" dirty="0"/>
              <a:t>Take a few moments to decide which item specification you think this item is aligned to. [PAUSE]</a:t>
            </a:r>
          </a:p>
          <a:p>
            <a:endParaRPr lang="en-US" dirty="0"/>
          </a:p>
          <a:p>
            <a:r>
              <a:rPr lang="en-US" dirty="0"/>
              <a:t>If you chose MS-LS3-2.2. , then you agree with the educator work groups that developed and reviewed this item.  </a:t>
            </a:r>
          </a:p>
          <a:p>
            <a:endParaRPr lang="en-US" dirty="0"/>
          </a:p>
          <a:p>
            <a:r>
              <a:rPr lang="en-US" dirty="0"/>
              <a:t>Students complete a model (SEP) to show genetic variation in offspring for both asexual and sexual reproduction. The </a:t>
            </a:r>
            <a:r>
              <a:rPr lang="en-US" b="1" dirty="0"/>
              <a:t>CCC</a:t>
            </a:r>
            <a:r>
              <a:rPr lang="en-US" dirty="0"/>
              <a:t> of “Cause and effect” is not assessed in this item.</a:t>
            </a:r>
          </a:p>
          <a:p>
            <a:endParaRPr lang="en-US" dirty="0"/>
          </a:p>
          <a:p>
            <a:r>
              <a:rPr lang="en-US" dirty="0"/>
              <a:t>This is a locking item. Once students answer the question and move on, they can return to the item and the stimulus, but they cannot change their answer. You’ll see the reason for this in stimulus section 2 and the next item which reads…</a:t>
            </a:r>
          </a:p>
        </p:txBody>
      </p:sp>
      <p:sp>
        <p:nvSpPr>
          <p:cNvPr id="4" name="Slide Number Placeholder 3"/>
          <p:cNvSpPr>
            <a:spLocks noGrp="1"/>
          </p:cNvSpPr>
          <p:nvPr>
            <p:ph type="sldNum" sz="quarter" idx="10"/>
          </p:nvPr>
        </p:nvSpPr>
        <p:spPr/>
        <p:txBody>
          <a:bodyPr/>
          <a:lstStyle/>
          <a:p>
            <a:fld id="{4C8005DD-FEDA-4D0D-9955-1A9CBC03E8DC}" type="slidenum">
              <a:rPr lang="en-US" smtClean="0"/>
              <a:t>31</a:t>
            </a:fld>
            <a:endParaRPr lang="en-US"/>
          </a:p>
        </p:txBody>
      </p:sp>
    </p:spTree>
    <p:extLst>
      <p:ext uri="{BB962C8B-B14F-4D97-AF65-F5344CB8AC3E}">
        <p14:creationId xmlns:p14="http://schemas.microsoft.com/office/powerpoint/2010/main" val="1399362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 Star Offspring Allele Combinations model shows the possible allele combinations in the sea star offspring for asexual reproduction and sexual reproduction.”</a:t>
            </a:r>
          </a:p>
          <a:p>
            <a:endParaRPr lang="en-US" dirty="0"/>
          </a:p>
          <a:p>
            <a:r>
              <a:rPr lang="en-US" dirty="0"/>
              <a:t>Now, regardless of the student’s response in item 1, they are able to use this new model to help them answer the rest of the items in the cluster.</a:t>
            </a:r>
          </a:p>
          <a:p>
            <a:endParaRPr lang="en-US" dirty="0"/>
          </a:p>
          <a:p>
            <a:r>
              <a:rPr lang="en-US" dirty="0"/>
              <a:t>Item 2 </a:t>
            </a:r>
            <a:r>
              <a:rPr lang="en-US" baseline="0" dirty="0"/>
              <a:t>reads:</a:t>
            </a:r>
          </a:p>
          <a:p>
            <a:endParaRPr lang="en-US" baseline="0" dirty="0"/>
          </a:p>
          <a:p>
            <a:r>
              <a:rPr lang="en-US" baseline="0" dirty="0"/>
              <a:t>“</a:t>
            </a:r>
            <a:r>
              <a:rPr lang="en-US" dirty="0"/>
              <a:t>The following question has two parts. First, answer part A. Then, answer part B. Part A. </a:t>
            </a:r>
          </a:p>
          <a:p>
            <a:endParaRPr lang="en-US" dirty="0"/>
          </a:p>
          <a:p>
            <a:r>
              <a:rPr lang="en-US" dirty="0"/>
              <a:t>Based on the Sea Star Offspring Allele Combinations model, select a box to identify whether each statement describes asexual reproduction, sexual reproduction, or both.”</a:t>
            </a:r>
          </a:p>
          <a:p>
            <a:endParaRPr lang="en-US" dirty="0"/>
          </a:p>
          <a:p>
            <a:r>
              <a:rPr lang="en-US" dirty="0"/>
              <a:t>The statements read “All offspring have the same traits. Genetic information is transferred to the offspring. Different combinations of genetic information in the offspring are possible. Each offspring has two alleles for every trait.”</a:t>
            </a:r>
          </a:p>
          <a:p>
            <a:endParaRPr lang="en-US" dirty="0"/>
          </a:p>
          <a:p>
            <a:r>
              <a:rPr lang="en-US" dirty="0"/>
              <a:t>Part B. </a:t>
            </a:r>
          </a:p>
          <a:p>
            <a:r>
              <a:rPr lang="en-US" dirty="0"/>
              <a:t>Which statement describes a reason for the sexual reproduction answers in part A? </a:t>
            </a:r>
          </a:p>
          <a:p>
            <a:r>
              <a:rPr lang="en-US" b="1" dirty="0"/>
              <a:t>A</a:t>
            </a:r>
            <a:r>
              <a:rPr lang="en-US" dirty="0"/>
              <a:t>  The two alleles are identical in every offspring.</a:t>
            </a:r>
          </a:p>
          <a:p>
            <a:r>
              <a:rPr lang="en-US" b="1" dirty="0"/>
              <a:t>B</a:t>
            </a:r>
            <a:r>
              <a:rPr lang="en-US" dirty="0"/>
              <a:t>  Offspring can inherit alleles from either of two parents. </a:t>
            </a:r>
          </a:p>
          <a:p>
            <a:r>
              <a:rPr lang="en-US" b="1" dirty="0"/>
              <a:t>C</a:t>
            </a:r>
            <a:r>
              <a:rPr lang="en-US" dirty="0"/>
              <a:t>  There is a single source of genetic information for all offspring.</a:t>
            </a:r>
          </a:p>
          <a:p>
            <a:r>
              <a:rPr lang="en-US" b="1" dirty="0"/>
              <a:t>D</a:t>
            </a:r>
            <a:r>
              <a:rPr lang="en-US" dirty="0"/>
              <a:t>  The genetic information in offspring depends on their environment. “</a:t>
            </a:r>
          </a:p>
        </p:txBody>
      </p:sp>
      <p:sp>
        <p:nvSpPr>
          <p:cNvPr id="4" name="Slide Number Placeholder 3"/>
          <p:cNvSpPr>
            <a:spLocks noGrp="1"/>
          </p:cNvSpPr>
          <p:nvPr>
            <p:ph type="sldNum" sz="quarter" idx="10"/>
          </p:nvPr>
        </p:nvSpPr>
        <p:spPr/>
        <p:txBody>
          <a:bodyPr/>
          <a:lstStyle/>
          <a:p>
            <a:fld id="{4C8005DD-FEDA-4D0D-9955-1A9CBC03E8DC}" type="slidenum">
              <a:rPr lang="en-US" smtClean="0"/>
              <a:t>32</a:t>
            </a:fld>
            <a:endParaRPr lang="en-US"/>
          </a:p>
        </p:txBody>
      </p:sp>
    </p:spTree>
    <p:extLst>
      <p:ext uri="{BB962C8B-B14F-4D97-AF65-F5344CB8AC3E}">
        <p14:creationId xmlns:p14="http://schemas.microsoft.com/office/powerpoint/2010/main" val="670723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correct answers.</a:t>
            </a:r>
          </a:p>
          <a:p>
            <a:endParaRPr lang="en-US" baseline="0" dirty="0"/>
          </a:p>
          <a:p>
            <a:r>
              <a:rPr lang="en-US" dirty="0"/>
              <a:t>This item was also developed to align to MS-LS3-2. [PAUSE]</a:t>
            </a:r>
          </a:p>
          <a:p>
            <a:endParaRPr lang="en-US" dirty="0"/>
          </a:p>
          <a:p>
            <a:r>
              <a:rPr lang="en-US" dirty="0"/>
              <a:t>When we have a multipart item such as this, we consider both part A and part B together when making alignment judgements. </a:t>
            </a:r>
          </a:p>
        </p:txBody>
      </p:sp>
      <p:sp>
        <p:nvSpPr>
          <p:cNvPr id="4" name="Slide Number Placeholder 3"/>
          <p:cNvSpPr>
            <a:spLocks noGrp="1"/>
          </p:cNvSpPr>
          <p:nvPr>
            <p:ph type="sldNum" sz="quarter" idx="10"/>
          </p:nvPr>
        </p:nvSpPr>
        <p:spPr/>
        <p:txBody>
          <a:bodyPr/>
          <a:lstStyle/>
          <a:p>
            <a:fld id="{4C8005DD-FEDA-4D0D-9955-1A9CBC03E8DC}" type="slidenum">
              <a:rPr lang="en-US" smtClean="0"/>
              <a:t>33</a:t>
            </a:fld>
            <a:endParaRPr lang="en-US"/>
          </a:p>
        </p:txBody>
      </p:sp>
    </p:spTree>
    <p:extLst>
      <p:ext uri="{BB962C8B-B14F-4D97-AF65-F5344CB8AC3E}">
        <p14:creationId xmlns:p14="http://schemas.microsoft.com/office/powerpoint/2010/main" val="1236458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MS-LS3-2.</a:t>
            </a:r>
          </a:p>
          <a:p>
            <a:endParaRPr lang="en-US" dirty="0"/>
          </a:p>
          <a:p>
            <a:r>
              <a:rPr lang="en-US" dirty="0"/>
              <a:t>Again, thinking about what students are asked to demonstrate in this 2-part item, which specification do the parts together most closely align to? </a:t>
            </a:r>
          </a:p>
          <a:p>
            <a:endParaRPr lang="en-US" dirty="0"/>
          </a:p>
          <a:p>
            <a:r>
              <a:rPr lang="en-US" dirty="0"/>
              <a:t>Take a few moments to decide which item specification you think this item is aligned to. [PAUSE]</a:t>
            </a:r>
          </a:p>
          <a:p>
            <a:endParaRPr lang="en-US" dirty="0"/>
          </a:p>
          <a:p>
            <a:r>
              <a:rPr lang="en-US" dirty="0"/>
              <a:t>If you chose MS-LS3-2.1. , then you agree with the educator work groups that developed and reviewed this item.  </a:t>
            </a:r>
          </a:p>
          <a:p>
            <a:endParaRPr lang="en-US" dirty="0"/>
          </a:p>
          <a:p>
            <a:r>
              <a:rPr lang="en-US" dirty="0"/>
              <a:t>Students use the model given in the stimulus (</a:t>
            </a:r>
            <a:r>
              <a:rPr lang="en-US" b="1" dirty="0"/>
              <a:t>SEP</a:t>
            </a:r>
            <a:r>
              <a:rPr lang="en-US" dirty="0"/>
              <a:t>) to describe characteristics of asexual and sexual reproduction (</a:t>
            </a:r>
            <a:r>
              <a:rPr lang="en-US" b="1" dirty="0"/>
              <a:t>DCI</a:t>
            </a:r>
            <a:r>
              <a:rPr lang="en-US" dirty="0"/>
              <a:t>) in part A, and then are asked about the cause and effect relationship (</a:t>
            </a:r>
            <a:r>
              <a:rPr lang="en-US" b="1" dirty="0"/>
              <a:t>CCC</a:t>
            </a:r>
            <a:r>
              <a:rPr lang="en-US" dirty="0"/>
              <a:t>) in part B.</a:t>
            </a:r>
          </a:p>
        </p:txBody>
      </p:sp>
      <p:sp>
        <p:nvSpPr>
          <p:cNvPr id="4" name="Slide Number Placeholder 3"/>
          <p:cNvSpPr>
            <a:spLocks noGrp="1"/>
          </p:cNvSpPr>
          <p:nvPr>
            <p:ph type="sldNum" sz="quarter" idx="10"/>
          </p:nvPr>
        </p:nvSpPr>
        <p:spPr/>
        <p:txBody>
          <a:bodyPr/>
          <a:lstStyle/>
          <a:p>
            <a:fld id="{4C8005DD-FEDA-4D0D-9955-1A9CBC03E8DC}" type="slidenum">
              <a:rPr lang="en-US" smtClean="0"/>
              <a:t>34</a:t>
            </a:fld>
            <a:endParaRPr lang="en-US"/>
          </a:p>
        </p:txBody>
      </p:sp>
    </p:spTree>
    <p:extLst>
      <p:ext uri="{BB962C8B-B14F-4D97-AF65-F5344CB8AC3E}">
        <p14:creationId xmlns:p14="http://schemas.microsoft.com/office/powerpoint/2010/main" val="1342399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three items in</a:t>
            </a:r>
            <a:r>
              <a:rPr lang="en-US" baseline="0" dirty="0"/>
              <a:t> the Sea Star Reproduction Cluster are aligned to MS-LS3-1. Let’s take a look at the item specification for that Performance Expectation. As we read through this one, please note how the format is the same as that for MS-LS3-2. All item specifications are formatted the same way.</a:t>
            </a:r>
          </a:p>
          <a:p>
            <a:pPr defTabSz="931774">
              <a:defRPr/>
            </a:pPr>
            <a:endParaRPr lang="en-US" b="1" dirty="0"/>
          </a:p>
          <a:p>
            <a:pPr defTabSz="931774">
              <a:defRPr/>
            </a:pPr>
            <a:r>
              <a:rPr lang="en-US" b="1" dirty="0"/>
              <a:t>First, the performance expectation statement: </a:t>
            </a:r>
            <a:r>
              <a:rPr lang="en-US" dirty="0"/>
              <a:t>Develop and use a model to describe why structural changes to genes (mutations) located on chromosomes may affect proteins and may result in harmful, beneficial, or neutral effects to the structure and function of the organism.</a:t>
            </a:r>
          </a:p>
          <a:p>
            <a:pPr defTabSz="931774">
              <a:defRPr/>
            </a:pPr>
            <a:endParaRPr lang="en-US" dirty="0"/>
          </a:p>
          <a:p>
            <a:r>
              <a:rPr lang="en-US" dirty="0"/>
              <a:t>Then, the </a:t>
            </a:r>
            <a:r>
              <a:rPr lang="en-US" b="1" dirty="0"/>
              <a:t>Science &amp; Engineering Practices: Developing and Using Models </a:t>
            </a:r>
            <a:endParaRPr lang="en-US" dirty="0"/>
          </a:p>
          <a:p>
            <a:r>
              <a:rPr lang="en-US" dirty="0"/>
              <a:t>The blue box contains same modeling  information as MS-LS3-2, so we won’t read through it again. </a:t>
            </a:r>
          </a:p>
          <a:p>
            <a:endParaRPr lang="en-US" dirty="0"/>
          </a:p>
          <a:p>
            <a:r>
              <a:rPr lang="en-US" dirty="0"/>
              <a:t>The</a:t>
            </a:r>
            <a:r>
              <a:rPr lang="en-US" b="1" dirty="0"/>
              <a:t> Disciplinary Core Ideas:</a:t>
            </a:r>
          </a:p>
          <a:p>
            <a:r>
              <a:rPr lang="en-US" b="1" dirty="0"/>
              <a:t>LS3.A: Inheritance of Traits</a:t>
            </a:r>
            <a:endParaRPr lang="en-US" dirty="0"/>
          </a:p>
          <a:p>
            <a:pPr lvl="0"/>
            <a:r>
              <a:rPr lang="en-US" dirty="0"/>
              <a:t>Genes are located in the chromosomes of cells, with each chromosome pair containing two variants of each of many distinct genes. Each distinct gene chiefly controls the production of specific proteins, which in turn affects the traits of the individual. Changes (mutations) to genes can result in changes to proteins, which can affect the structures and functions of the organism and thereby change traits.</a:t>
            </a:r>
          </a:p>
          <a:p>
            <a:pPr lvl="0"/>
            <a:endParaRPr lang="en-US" dirty="0"/>
          </a:p>
          <a:p>
            <a:r>
              <a:rPr lang="en-US" b="1" dirty="0"/>
              <a:t>LS3.B: Variation of Traits</a:t>
            </a:r>
            <a:endParaRPr lang="en-US" dirty="0"/>
          </a:p>
          <a:p>
            <a:r>
              <a:rPr lang="en-US" dirty="0"/>
              <a:t>In addition to variations that arise from sexual reproduction, genetic information can be altered because of mutations. Though rare, mutations may result in changes to the structure and function of proteins. Some changes are beneficial, others harmful, and some neutral to the organism.</a:t>
            </a:r>
          </a:p>
          <a:p>
            <a:endParaRPr lang="en-US" dirty="0"/>
          </a:p>
          <a:p>
            <a:r>
              <a:rPr lang="en-US" dirty="0"/>
              <a:t>LS3.A and LS3.B are the same DCI categories we had for MS-LS3-2, however the bulleted statement are different between the two PEs.</a:t>
            </a:r>
          </a:p>
          <a:p>
            <a:endParaRPr lang="en-US" dirty="0"/>
          </a:p>
          <a:p>
            <a:r>
              <a:rPr lang="en-US" dirty="0"/>
              <a:t>and the </a:t>
            </a:r>
            <a:r>
              <a:rPr lang="en-US" b="1" dirty="0"/>
              <a:t>Crosscutting Concept: Structure and Function</a:t>
            </a:r>
            <a:endParaRPr lang="en-US" dirty="0"/>
          </a:p>
          <a:p>
            <a:r>
              <a:rPr lang="en-US" dirty="0"/>
              <a:t>Complex and microscopic structures and systems can be visualized, modeled, and used to describe how their function depends on the shapes, composition, and relationships among its parts, therefore complex natural structures/systems can be analyzed to determine how they function.</a:t>
            </a:r>
          </a:p>
          <a:p>
            <a:endParaRPr lang="en-US" baseline="0" dirty="0"/>
          </a:p>
          <a:p>
            <a:r>
              <a:rPr lang="en-US" baseline="0" dirty="0"/>
              <a:t>Next, are the links to the exact pages in the K-12 Framework for Science Education and the </a:t>
            </a:r>
            <a:r>
              <a:rPr lang="en-US" baseline="0" dirty="0" err="1"/>
              <a:t>NGSS</a:t>
            </a:r>
            <a:r>
              <a:rPr lang="en-US" baseline="0" dirty="0"/>
              <a:t> Appendices where more information about each dimension can be found. </a:t>
            </a:r>
          </a:p>
          <a:p>
            <a:endParaRPr lang="en-US" baseline="0" dirty="0"/>
          </a:p>
          <a:p>
            <a:r>
              <a:rPr lang="en-US" dirty="0"/>
              <a:t>For this Performance Expectation, the clarification statement tell us that the “Emphasis is on conceptual understanding that changes in genetic material may result in making different proteins.”, and the Assessment Boundary specifies that “Assessment does not include specific changes at the molecular level, mechanisms for protein synthesis, or specific types of mutations.”</a:t>
            </a:r>
          </a:p>
          <a:p>
            <a:endParaRPr lang="en-US" dirty="0"/>
          </a:p>
          <a:p>
            <a:r>
              <a:rPr lang="en-US" dirty="0"/>
              <a:t>Remember, all of the information on this page (with the exception of the links) is taken directly from the NGSS.</a:t>
            </a:r>
          </a:p>
        </p:txBody>
      </p:sp>
      <p:sp>
        <p:nvSpPr>
          <p:cNvPr id="4" name="Slide Number Placeholder 3"/>
          <p:cNvSpPr>
            <a:spLocks noGrp="1"/>
          </p:cNvSpPr>
          <p:nvPr>
            <p:ph type="sldNum" sz="quarter" idx="10"/>
          </p:nvPr>
        </p:nvSpPr>
        <p:spPr/>
        <p:txBody>
          <a:bodyPr/>
          <a:lstStyle/>
          <a:p>
            <a:fld id="{4C8005DD-FEDA-4D0D-9955-1A9CBC03E8DC}" type="slidenum">
              <a:rPr lang="en-US" smtClean="0"/>
              <a:t>35</a:t>
            </a:fld>
            <a:endParaRPr lang="en-US"/>
          </a:p>
        </p:txBody>
      </p:sp>
    </p:spTree>
    <p:extLst>
      <p:ext uri="{BB962C8B-B14F-4D97-AF65-F5344CB8AC3E}">
        <p14:creationId xmlns:p14="http://schemas.microsoft.com/office/powerpoint/2010/main" val="928976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back</a:t>
            </a:r>
            <a:r>
              <a:rPr lang="en-US" baseline="0" dirty="0"/>
              <a:t> of the page, we start with the table of item specifications [CLICK], just like with MS-LS3-2.</a:t>
            </a:r>
          </a:p>
          <a:p>
            <a:endParaRPr lang="en-US" baseline="0" dirty="0"/>
          </a:p>
          <a:p>
            <a:r>
              <a:rPr lang="en-US" dirty="0"/>
              <a:t>MS-LS3-1.1 describes </a:t>
            </a:r>
            <a:r>
              <a:rPr lang="en-US" baseline="0" dirty="0"/>
              <a:t>how a </a:t>
            </a:r>
            <a:r>
              <a:rPr lang="en-US" b="1" baseline="0" dirty="0"/>
              <a:t>three-dimensional </a:t>
            </a:r>
            <a:r>
              <a:rPr lang="en-US" baseline="0" dirty="0"/>
              <a:t>item is written to assess the </a:t>
            </a:r>
            <a:r>
              <a:rPr lang="en-US" b="1" baseline="0" dirty="0"/>
              <a:t>SEP</a:t>
            </a:r>
            <a:r>
              <a:rPr lang="en-US" baseline="0" dirty="0"/>
              <a:t>, </a:t>
            </a:r>
            <a:r>
              <a:rPr lang="en-US" b="1" baseline="0" dirty="0"/>
              <a:t>DCI</a:t>
            </a:r>
            <a:r>
              <a:rPr lang="en-US" baseline="0" dirty="0"/>
              <a:t>, and </a:t>
            </a:r>
            <a:r>
              <a:rPr lang="en-US" b="1" baseline="0" dirty="0"/>
              <a:t>CCC. </a:t>
            </a:r>
          </a:p>
          <a:p>
            <a:endParaRPr lang="en-US" dirty="0"/>
          </a:p>
          <a:p>
            <a:pPr defTabSz="931774">
              <a:defRPr/>
            </a:pPr>
            <a:r>
              <a:rPr lang="en-US" dirty="0"/>
              <a:t>.2 describes </a:t>
            </a:r>
            <a:r>
              <a:rPr lang="en-US" baseline="0" dirty="0"/>
              <a:t>how a </a:t>
            </a:r>
            <a:r>
              <a:rPr lang="en-US" b="1" baseline="0" dirty="0"/>
              <a:t>two-dimensional </a:t>
            </a:r>
            <a:r>
              <a:rPr lang="en-US" baseline="0" dirty="0"/>
              <a:t>item is written to assess the </a:t>
            </a:r>
            <a:r>
              <a:rPr lang="en-US" b="1" baseline="0" dirty="0"/>
              <a:t>SEP</a:t>
            </a:r>
            <a:r>
              <a:rPr lang="en-US" baseline="0" dirty="0"/>
              <a:t> and </a:t>
            </a:r>
            <a:r>
              <a:rPr lang="en-US" b="1" baseline="0" dirty="0"/>
              <a:t>DCI.</a:t>
            </a:r>
            <a:r>
              <a:rPr lang="en-US" b="0" baseline="0" dirty="0"/>
              <a:t> </a:t>
            </a:r>
          </a:p>
          <a:p>
            <a:endParaRPr lang="en-US" dirty="0"/>
          </a:p>
          <a:p>
            <a:r>
              <a:rPr lang="en-US" dirty="0"/>
              <a:t>.3 describes </a:t>
            </a:r>
            <a:r>
              <a:rPr lang="en-US" baseline="0" dirty="0"/>
              <a:t>how a </a:t>
            </a:r>
            <a:r>
              <a:rPr lang="en-US" b="1" baseline="0" dirty="0"/>
              <a:t>two-dimensional </a:t>
            </a:r>
            <a:r>
              <a:rPr lang="en-US" baseline="0" dirty="0"/>
              <a:t>item is written to assess the </a:t>
            </a:r>
            <a:r>
              <a:rPr lang="en-US" b="1" baseline="0" dirty="0"/>
              <a:t>DCI</a:t>
            </a:r>
            <a:r>
              <a:rPr lang="en-US" baseline="0" dirty="0"/>
              <a:t> and </a:t>
            </a:r>
            <a:r>
              <a:rPr lang="en-US" b="1" baseline="0" dirty="0"/>
              <a:t>CCC.</a:t>
            </a:r>
            <a:r>
              <a:rPr lang="en-US" b="0" baseline="0" dirty="0"/>
              <a:t> </a:t>
            </a:r>
          </a:p>
          <a:p>
            <a:endParaRPr lang="en-US" dirty="0"/>
          </a:p>
          <a:p>
            <a:pPr defTabSz="931774">
              <a:defRPr/>
            </a:pPr>
            <a:r>
              <a:rPr lang="en-US" dirty="0"/>
              <a:t>.4 describes </a:t>
            </a:r>
            <a:r>
              <a:rPr lang="en-US" baseline="0" dirty="0"/>
              <a:t>how a </a:t>
            </a:r>
            <a:r>
              <a:rPr lang="en-US" b="1" baseline="0" dirty="0"/>
              <a:t>two-dimensional </a:t>
            </a:r>
            <a:r>
              <a:rPr lang="en-US" baseline="0" dirty="0"/>
              <a:t>item is written to assess the </a:t>
            </a:r>
            <a:r>
              <a:rPr lang="en-US" b="1" baseline="0" dirty="0"/>
              <a:t>SEP</a:t>
            </a:r>
            <a:r>
              <a:rPr lang="en-US" baseline="0" dirty="0"/>
              <a:t> and </a:t>
            </a:r>
            <a:r>
              <a:rPr lang="en-US" b="1" baseline="0" dirty="0"/>
              <a:t>CCC.</a:t>
            </a:r>
            <a:endParaRPr lang="en-US" baseline="0" dirty="0"/>
          </a:p>
          <a:p>
            <a:endParaRPr lang="en-US" baseline="0" dirty="0"/>
          </a:p>
          <a:p>
            <a:r>
              <a:rPr lang="en-US" baseline="0" dirty="0"/>
              <a:t>And below the item specification we have the details and clarifications [CLICK]. </a:t>
            </a:r>
          </a:p>
          <a:p>
            <a:endParaRPr lang="en-US" baseline="0" dirty="0"/>
          </a:p>
          <a:p>
            <a:r>
              <a:rPr lang="en-US" baseline="0" dirty="0"/>
              <a:t>Since the SEP for this Performance expectation is Modeling, the first set of bullets is identical to the first set of bullets on the back page of MS-LS3-2. This set tells all the different ways we might assess the modeling SEP. We won’t read though these again.</a:t>
            </a:r>
          </a:p>
          <a:p>
            <a:endParaRPr lang="en-US" baseline="0" dirty="0"/>
          </a:p>
          <a:p>
            <a:pPr lvl="0"/>
            <a:r>
              <a:rPr lang="en-US" b="0" baseline="0" dirty="0"/>
              <a:t>The second set of bullets gives some examples of how a </a:t>
            </a:r>
            <a:r>
              <a:rPr lang="en-US" dirty="0"/>
              <a:t>diagram, simulation, or some other type of model</a:t>
            </a:r>
            <a:r>
              <a:rPr lang="en-US" b="0" baseline="0" dirty="0"/>
              <a:t> can be used to </a:t>
            </a:r>
            <a:r>
              <a:rPr lang="en-US" dirty="0"/>
              <a:t>show how structural changes to genes affect the structure and/or function of other components, like:</a:t>
            </a:r>
          </a:p>
          <a:p>
            <a:pPr marL="174708" indent="-174708">
              <a:buFont typeface="Arial" panose="020B0604020202020204" pitchFamily="34" charset="0"/>
              <a:buChar char="•"/>
            </a:pPr>
            <a:r>
              <a:rPr lang="en-US" dirty="0"/>
              <a:t>structural and/or functional relationships between chromosomes, genes, proteins, traits, and/or organisms</a:t>
            </a:r>
          </a:p>
          <a:p>
            <a:pPr marL="174708" indent="-174708">
              <a:buFont typeface="Arial" panose="020B0604020202020204" pitchFamily="34" charset="0"/>
              <a:buChar char="•"/>
            </a:pPr>
            <a:r>
              <a:rPr lang="en-US" dirty="0"/>
              <a:t>how a mutation changes the structure and/or function of genes and/or proteins </a:t>
            </a:r>
          </a:p>
          <a:p>
            <a:pPr defTabSz="931774">
              <a:defRPr/>
            </a:pPr>
            <a:endParaRPr lang="en-US" dirty="0"/>
          </a:p>
          <a:p>
            <a:pPr defTabSz="931774">
              <a:defRPr/>
            </a:pPr>
            <a:r>
              <a:rPr lang="en-US" b="0" baseline="0" dirty="0"/>
              <a:t>The third set of bullets gives some examples of </a:t>
            </a:r>
            <a:r>
              <a:rPr lang="en-US" dirty="0"/>
              <a:t>structure and function relationships between genes, proteins, traits, and/or organisms, like:</a:t>
            </a:r>
          </a:p>
          <a:p>
            <a:pPr marL="174708" indent="-174708">
              <a:buFont typeface="Arial" panose="020B0604020202020204" pitchFamily="34" charset="0"/>
              <a:buChar char="•"/>
            </a:pPr>
            <a:r>
              <a:rPr lang="en-US" dirty="0"/>
              <a:t>the structure of a gene determines the structure of a protein</a:t>
            </a:r>
          </a:p>
          <a:p>
            <a:pPr marL="174708" indent="-174708">
              <a:buFont typeface="Arial" panose="020B0604020202020204" pitchFamily="34" charset="0"/>
              <a:buChar char="•"/>
            </a:pPr>
            <a:r>
              <a:rPr lang="en-US" dirty="0"/>
              <a:t>protein structure influences protein function</a:t>
            </a:r>
          </a:p>
          <a:p>
            <a:pPr marL="174708" indent="-174708">
              <a:buFont typeface="Arial" panose="020B0604020202020204" pitchFamily="34" charset="0"/>
              <a:buChar char="•"/>
            </a:pPr>
            <a:r>
              <a:rPr lang="en-US" dirty="0"/>
              <a:t>protein structure influences the expression of a trait</a:t>
            </a:r>
          </a:p>
          <a:p>
            <a:pPr marL="174708" indent="-174708">
              <a:buFont typeface="Arial" panose="020B0604020202020204" pitchFamily="34" charset="0"/>
              <a:buChar char="•"/>
            </a:pPr>
            <a:r>
              <a:rPr lang="en-US" dirty="0"/>
              <a:t>a mutation changes the structure and/or function of a gene </a:t>
            </a:r>
          </a:p>
          <a:p>
            <a:pPr marL="174708" indent="-174708">
              <a:buFont typeface="Arial" panose="020B0604020202020204" pitchFamily="34" charset="0"/>
              <a:buChar char="•"/>
            </a:pPr>
            <a:r>
              <a:rPr lang="en-US" dirty="0"/>
              <a:t>a mutation may affect the structure and/or function of a protein</a:t>
            </a:r>
          </a:p>
          <a:p>
            <a:pPr marL="174708" indent="-174708">
              <a:buFont typeface="Arial" panose="020B0604020202020204" pitchFamily="34" charset="0"/>
              <a:buChar char="•"/>
            </a:pPr>
            <a:r>
              <a:rPr lang="en-US" dirty="0"/>
              <a:t>a mutation may affect the structure and/or function of an organism in a beneficial, neutral, or harmful way</a:t>
            </a:r>
          </a:p>
          <a:p>
            <a:pPr defTabSz="931774">
              <a:defRPr/>
            </a:pPr>
            <a:endParaRPr lang="en-US" dirty="0"/>
          </a:p>
          <a:p>
            <a:pPr defTabSz="931774">
              <a:defRPr/>
            </a:pPr>
            <a:r>
              <a:rPr lang="en-US" dirty="0"/>
              <a:t>Remember, </a:t>
            </a:r>
            <a:r>
              <a:rPr lang="en-US" baseline="0" dirty="0"/>
              <a:t>the details and clarifications section provides EXAMPLES only, NOT exhaustive lists.</a:t>
            </a:r>
          </a:p>
        </p:txBody>
      </p:sp>
      <p:sp>
        <p:nvSpPr>
          <p:cNvPr id="4" name="Slide Number Placeholder 3"/>
          <p:cNvSpPr>
            <a:spLocks noGrp="1"/>
          </p:cNvSpPr>
          <p:nvPr>
            <p:ph type="sldNum" sz="quarter" idx="10"/>
          </p:nvPr>
        </p:nvSpPr>
        <p:spPr/>
        <p:txBody>
          <a:bodyPr/>
          <a:lstStyle/>
          <a:p>
            <a:fld id="{4C8005DD-FEDA-4D0D-9955-1A9CBC03E8DC}" type="slidenum">
              <a:rPr lang="en-US" smtClean="0"/>
              <a:t>36</a:t>
            </a:fld>
            <a:endParaRPr lang="en-US"/>
          </a:p>
        </p:txBody>
      </p:sp>
    </p:spTree>
    <p:extLst>
      <p:ext uri="{BB962C8B-B14F-4D97-AF65-F5344CB8AC3E}">
        <p14:creationId xmlns:p14="http://schemas.microsoft.com/office/powerpoint/2010/main" val="3862939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lets take a look at the section</a:t>
            </a:r>
            <a:r>
              <a:rPr lang="en-US" baseline="0" dirty="0"/>
              <a:t> 3 stimulus </a:t>
            </a:r>
            <a:r>
              <a:rPr lang="en-US" dirty="0"/>
              <a:t>in the Sea Star Reproduction cluster. It reads</a:t>
            </a:r>
            <a:r>
              <a:rPr lang="en-US" baseline="0" dirty="0"/>
              <a:t> “</a:t>
            </a:r>
            <a:r>
              <a:rPr lang="en-US" dirty="0"/>
              <a:t>Sea stars have tube feet for walking, climbing, and grasping. The Sea Star External Anatomy</a:t>
            </a:r>
            <a:r>
              <a:rPr lang="en-US" b="1" dirty="0"/>
              <a:t> </a:t>
            </a:r>
            <a:r>
              <a:rPr lang="en-US" dirty="0"/>
              <a:t>diagram shows the appearance and location of tube feet on a sea star.”</a:t>
            </a:r>
          </a:p>
          <a:p>
            <a:pPr defTabSz="931774">
              <a:defRPr/>
            </a:pPr>
            <a:endParaRPr lang="en-US" dirty="0"/>
          </a:p>
          <a:p>
            <a:pPr defTabSz="931774">
              <a:defRPr/>
            </a:pPr>
            <a:r>
              <a:rPr lang="en-US" dirty="0"/>
              <a:t>“There are cells in the tube feet of sea stars that produce a protein that acts like glue. The protein makes the tube feet sticky.”</a:t>
            </a:r>
          </a:p>
          <a:p>
            <a:pPr defTabSz="931774">
              <a:defRPr/>
            </a:pPr>
            <a:endParaRPr lang="en-US" dirty="0"/>
          </a:p>
          <a:p>
            <a:pPr defTabSz="931774">
              <a:defRPr/>
            </a:pPr>
            <a:r>
              <a:rPr lang="en-US" dirty="0"/>
              <a:t>Item 3 is another drag and drop, or grid item.</a:t>
            </a:r>
          </a:p>
          <a:p>
            <a:pPr defTabSz="931774">
              <a:defRPr/>
            </a:pPr>
            <a:endParaRPr lang="en-US" dirty="0"/>
          </a:p>
          <a:p>
            <a:pPr defTabSz="931774">
              <a:defRPr/>
            </a:pPr>
            <a:r>
              <a:rPr lang="en-US" dirty="0"/>
              <a:t>It reads: “Move the labels into the boxes to show the flow of genetic information in the tube feet cells.”</a:t>
            </a:r>
          </a:p>
          <a:p>
            <a:pPr defTabSz="931774">
              <a:defRPr/>
            </a:pPr>
            <a:endParaRPr lang="en-US" dirty="0"/>
          </a:p>
          <a:p>
            <a:pPr defTabSz="931774">
              <a:defRPr/>
            </a:pPr>
            <a:r>
              <a:rPr lang="en-US" dirty="0"/>
              <a:t>The labels  that students use are : “Sticky foot trait”, “Sticky foot protein, and Sticky foot gene”.</a:t>
            </a:r>
          </a:p>
        </p:txBody>
      </p:sp>
      <p:sp>
        <p:nvSpPr>
          <p:cNvPr id="4" name="Slide Number Placeholder 3"/>
          <p:cNvSpPr>
            <a:spLocks noGrp="1"/>
          </p:cNvSpPr>
          <p:nvPr>
            <p:ph type="sldNum" sz="quarter" idx="10"/>
          </p:nvPr>
        </p:nvSpPr>
        <p:spPr/>
        <p:txBody>
          <a:bodyPr/>
          <a:lstStyle/>
          <a:p>
            <a:fld id="{4C8005DD-FEDA-4D0D-9955-1A9CBC03E8DC}" type="slidenum">
              <a:rPr lang="en-US" smtClean="0"/>
              <a:t>37</a:t>
            </a:fld>
            <a:endParaRPr lang="en-US"/>
          </a:p>
        </p:txBody>
      </p:sp>
    </p:spTree>
    <p:extLst>
      <p:ext uri="{BB962C8B-B14F-4D97-AF65-F5344CB8AC3E}">
        <p14:creationId xmlns:p14="http://schemas.microsoft.com/office/powerpoint/2010/main" val="3586301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the correct answer for Item 3. [PAUSE]</a:t>
            </a:r>
          </a:p>
          <a:p>
            <a:endParaRPr lang="en-US" baseline="0" dirty="0"/>
          </a:p>
          <a:p>
            <a:r>
              <a:rPr lang="en-US" dirty="0"/>
              <a:t>This item was developed to align to MS-LS3-1.</a:t>
            </a:r>
          </a:p>
        </p:txBody>
      </p:sp>
      <p:sp>
        <p:nvSpPr>
          <p:cNvPr id="4" name="Slide Number Placeholder 3"/>
          <p:cNvSpPr>
            <a:spLocks noGrp="1"/>
          </p:cNvSpPr>
          <p:nvPr>
            <p:ph type="sldNum" sz="quarter" idx="10"/>
          </p:nvPr>
        </p:nvSpPr>
        <p:spPr/>
        <p:txBody>
          <a:bodyPr/>
          <a:lstStyle/>
          <a:p>
            <a:fld id="{4C8005DD-FEDA-4D0D-9955-1A9CBC03E8DC}" type="slidenum">
              <a:rPr lang="en-US" smtClean="0"/>
              <a:t>38</a:t>
            </a:fld>
            <a:endParaRPr lang="en-US"/>
          </a:p>
        </p:txBody>
      </p:sp>
    </p:spTree>
    <p:extLst>
      <p:ext uri="{BB962C8B-B14F-4D97-AF65-F5344CB8AC3E}">
        <p14:creationId xmlns:p14="http://schemas.microsoft.com/office/powerpoint/2010/main" val="3462046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a:t>
            </a:r>
          </a:p>
          <a:p>
            <a:pPr defTabSz="931774">
              <a:defRPr/>
            </a:pPr>
            <a:endParaRPr lang="en-US" dirty="0"/>
          </a:p>
          <a:p>
            <a:r>
              <a:rPr lang="en-US" dirty="0"/>
              <a:t>Thinking about what students are asked to demonstrate in this item, which specification does this item most closely align to? </a:t>
            </a:r>
          </a:p>
          <a:p>
            <a:endParaRPr lang="en-US" dirty="0"/>
          </a:p>
          <a:p>
            <a:r>
              <a:rPr lang="en-US" dirty="0"/>
              <a:t>If they are being asked to “Develop and/or use a model to describe how structural changes to genes may affect the structure and/or function of proteins and/or may result in harmful, beneficial, or neutral effects to the structure and/or function of the organism.” then this item is three dimensional and aligned to MS-LS3-1.1. </a:t>
            </a:r>
          </a:p>
          <a:p>
            <a:endParaRPr lang="en-US" dirty="0"/>
          </a:p>
          <a:p>
            <a:pPr defTabSz="931774">
              <a:defRPr/>
            </a:pPr>
            <a:r>
              <a:rPr lang="en-US" dirty="0"/>
              <a:t>If they are being asked to “Develop and/or use a model to show that genes are located on chromosomes and/or to show how information flows from genes to proteins to traits.” then the item is two dimensional and aligned to MS-LS3-1.2. </a:t>
            </a:r>
          </a:p>
          <a:p>
            <a:endParaRPr lang="en-US" dirty="0"/>
          </a:p>
          <a:p>
            <a:pPr defTabSz="931774">
              <a:defRPr/>
            </a:pPr>
            <a:r>
              <a:rPr lang="en-US" dirty="0"/>
              <a:t>If they are being asked to: “Connect structural changes to genes to the structure and/or function of proteins and/or to the harmful, beneficial, or neutral effects to the structure and/or function of the organism.” then the item is two dimensional and aligned to MS-LS3-1.3. </a:t>
            </a:r>
          </a:p>
          <a:p>
            <a:endParaRPr lang="en-US" dirty="0"/>
          </a:p>
          <a:p>
            <a:pPr defTabSz="931774">
              <a:defRPr/>
            </a:pPr>
            <a:r>
              <a:rPr lang="en-US" dirty="0"/>
              <a:t>If they are being asked to: “Develop and/or use a model to describe how complex structures can be analyzed to determine how they function.” then the item is two dimensional and aligned to MS-LS3-1.4. </a:t>
            </a:r>
          </a:p>
          <a:p>
            <a:pPr defTabSz="931774">
              <a:defRPr/>
            </a:pPr>
            <a:endParaRPr lang="en-US" dirty="0"/>
          </a:p>
          <a:p>
            <a:r>
              <a:rPr lang="en-US" dirty="0"/>
              <a:t>Take a few moments to decide which item specification you think this item is aligned to. [PAUSE]</a:t>
            </a:r>
          </a:p>
          <a:p>
            <a:endParaRPr lang="en-US" dirty="0"/>
          </a:p>
          <a:p>
            <a:r>
              <a:rPr lang="en-US" dirty="0"/>
              <a:t>If you chose MS-LS3-1.2. , then you agree with the educator work groups that developed and reviewed this item.  </a:t>
            </a:r>
          </a:p>
          <a:p>
            <a:endParaRPr lang="en-US" dirty="0"/>
          </a:p>
          <a:p>
            <a:pPr defTabSz="931774">
              <a:defRPr/>
            </a:pPr>
            <a:r>
              <a:rPr lang="en-US" dirty="0"/>
              <a:t>This item asks students to develop a model to show how information flows from genes to proteins to traits. Because students are not asked to describe structure and function relationships, the item is not aligned to the </a:t>
            </a:r>
            <a:r>
              <a:rPr lang="en-US" b="1" dirty="0"/>
              <a:t>CCC</a:t>
            </a:r>
            <a:r>
              <a:rPr lang="en-US" dirty="0"/>
              <a:t>. </a:t>
            </a:r>
          </a:p>
          <a:p>
            <a:pPr defTabSz="931774">
              <a:defRPr/>
            </a:pPr>
            <a:endParaRPr lang="en-US" dirty="0"/>
          </a:p>
          <a:p>
            <a:pPr defTabSz="931774">
              <a:defRPr/>
            </a:pPr>
            <a:r>
              <a:rPr lang="en-US" dirty="0"/>
              <a:t>This is a locking item. Students cannot change their answer to this item once they move on.</a:t>
            </a:r>
          </a:p>
        </p:txBody>
      </p:sp>
      <p:sp>
        <p:nvSpPr>
          <p:cNvPr id="4" name="Slide Number Placeholder 3"/>
          <p:cNvSpPr>
            <a:spLocks noGrp="1"/>
          </p:cNvSpPr>
          <p:nvPr>
            <p:ph type="sldNum" sz="quarter" idx="10"/>
          </p:nvPr>
        </p:nvSpPr>
        <p:spPr/>
        <p:txBody>
          <a:bodyPr/>
          <a:lstStyle/>
          <a:p>
            <a:fld id="{4C8005DD-FEDA-4D0D-9955-1A9CBC03E8DC}" type="slidenum">
              <a:rPr lang="en-US" smtClean="0"/>
              <a:t>39</a:t>
            </a:fld>
            <a:endParaRPr lang="en-US"/>
          </a:p>
        </p:txBody>
      </p:sp>
    </p:spTree>
    <p:extLst>
      <p:ext uri="{BB962C8B-B14F-4D97-AF65-F5344CB8AC3E}">
        <p14:creationId xmlns:p14="http://schemas.microsoft.com/office/powerpoint/2010/main" val="38828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429339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fourth item uses the same</a:t>
            </a:r>
            <a:r>
              <a:rPr lang="en-US" baseline="0" dirty="0"/>
              <a:t> Section 3 stimulus, and provides an update to Item 3.</a:t>
            </a:r>
            <a:endParaRPr lang="en-US" dirty="0"/>
          </a:p>
          <a:p>
            <a:endParaRPr lang="en-US" dirty="0"/>
          </a:p>
          <a:p>
            <a:pPr defTabSz="931774">
              <a:defRPr/>
            </a:pPr>
            <a:r>
              <a:rPr lang="en-US" dirty="0"/>
              <a:t>The item reads: “The Genetic Information Model diagram shows how information in genes results in traits like the sticky foot trait in sea stars.” </a:t>
            </a:r>
          </a:p>
          <a:p>
            <a:pPr defTabSz="931774">
              <a:defRPr/>
            </a:pPr>
            <a:endParaRPr lang="en-US" dirty="0"/>
          </a:p>
          <a:p>
            <a:pPr defTabSz="931774">
              <a:defRPr/>
            </a:pPr>
            <a:r>
              <a:rPr lang="en-US" dirty="0"/>
              <a:t>“Click each box and select a word to describe how a mutation could result in a change to the sticky foot trait. A mutation changes the structure of the (gene, protein, or trait), which can change the structure and function of the (gene, protein, or trait).</a:t>
            </a:r>
          </a:p>
        </p:txBody>
      </p:sp>
      <p:sp>
        <p:nvSpPr>
          <p:cNvPr id="4" name="Slide Number Placeholder 3"/>
          <p:cNvSpPr>
            <a:spLocks noGrp="1"/>
          </p:cNvSpPr>
          <p:nvPr>
            <p:ph type="sldNum" sz="quarter" idx="10"/>
          </p:nvPr>
        </p:nvSpPr>
        <p:spPr/>
        <p:txBody>
          <a:bodyPr/>
          <a:lstStyle/>
          <a:p>
            <a:fld id="{4C8005DD-FEDA-4D0D-9955-1A9CBC03E8DC}" type="slidenum">
              <a:rPr lang="en-US" smtClean="0"/>
              <a:t>40</a:t>
            </a:fld>
            <a:endParaRPr lang="en-US"/>
          </a:p>
        </p:txBody>
      </p:sp>
    </p:spTree>
    <p:extLst>
      <p:ext uri="{BB962C8B-B14F-4D97-AF65-F5344CB8AC3E}">
        <p14:creationId xmlns:p14="http://schemas.microsoft.com/office/powerpoint/2010/main" val="2163586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correct answer for Item 4. [PAUSE]</a:t>
            </a:r>
          </a:p>
          <a:p>
            <a:endParaRPr lang="en-US" baseline="0" dirty="0"/>
          </a:p>
          <a:p>
            <a:r>
              <a:rPr lang="en-US" dirty="0"/>
              <a:t>This item was also developed to align to MS-LS3-1. </a:t>
            </a:r>
          </a:p>
        </p:txBody>
      </p:sp>
      <p:sp>
        <p:nvSpPr>
          <p:cNvPr id="4" name="Slide Number Placeholder 3"/>
          <p:cNvSpPr>
            <a:spLocks noGrp="1"/>
          </p:cNvSpPr>
          <p:nvPr>
            <p:ph type="sldNum" sz="quarter" idx="10"/>
          </p:nvPr>
        </p:nvSpPr>
        <p:spPr/>
        <p:txBody>
          <a:bodyPr/>
          <a:lstStyle/>
          <a:p>
            <a:fld id="{4C8005DD-FEDA-4D0D-9955-1A9CBC03E8DC}" type="slidenum">
              <a:rPr lang="en-US" smtClean="0"/>
              <a:t>41</a:t>
            </a:fld>
            <a:endParaRPr lang="en-US"/>
          </a:p>
        </p:txBody>
      </p:sp>
    </p:spTree>
    <p:extLst>
      <p:ext uri="{BB962C8B-B14F-4D97-AF65-F5344CB8AC3E}">
        <p14:creationId xmlns:p14="http://schemas.microsoft.com/office/powerpoint/2010/main" val="4258703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Here is the set of item specifications and details and clarifications again.</a:t>
            </a:r>
          </a:p>
          <a:p>
            <a:pPr defTabSz="931774">
              <a:defRPr/>
            </a:pPr>
            <a:endParaRPr lang="en-US" dirty="0"/>
          </a:p>
          <a:p>
            <a:r>
              <a:rPr lang="en-US" dirty="0"/>
              <a:t>Thinking about what students are asked to demonstrate in item 4, take a few moments to decide which item specification you think this item is aligned to. [PAUSE]</a:t>
            </a:r>
          </a:p>
          <a:p>
            <a:endParaRPr lang="en-US" dirty="0"/>
          </a:p>
          <a:p>
            <a:r>
              <a:rPr lang="en-US" dirty="0"/>
              <a:t>If you chose MS-LS3-1.1. , then you agree with the educator work groups that developed and reviewed this item.  </a:t>
            </a:r>
          </a:p>
          <a:p>
            <a:endParaRPr lang="en-US" dirty="0"/>
          </a:p>
          <a:p>
            <a:pPr defTabSz="931774">
              <a:defRPr/>
            </a:pPr>
            <a:r>
              <a:rPr lang="en-US" dirty="0"/>
              <a:t>This item asks students to use model that shows the flow of information from genes to proteins to traits to make a claim about the effect of a mutation on the structure and function relationship between genes and proteins. (</a:t>
            </a:r>
            <a:r>
              <a:rPr lang="en-US" b="1" dirty="0"/>
              <a:t>SEP</a:t>
            </a:r>
            <a:r>
              <a:rPr lang="en-US" dirty="0"/>
              <a:t>, </a:t>
            </a:r>
            <a:r>
              <a:rPr lang="en-US" b="1" dirty="0"/>
              <a:t>DCI, </a:t>
            </a:r>
            <a:r>
              <a:rPr lang="en-US" dirty="0"/>
              <a:t>and</a:t>
            </a:r>
            <a:r>
              <a:rPr lang="en-US" b="1" dirty="0"/>
              <a:t> CCC</a:t>
            </a:r>
            <a:r>
              <a:rPr lang="en-US" dirty="0"/>
              <a:t> alignment).</a:t>
            </a:r>
          </a:p>
        </p:txBody>
      </p:sp>
      <p:sp>
        <p:nvSpPr>
          <p:cNvPr id="4" name="Slide Number Placeholder 3"/>
          <p:cNvSpPr>
            <a:spLocks noGrp="1"/>
          </p:cNvSpPr>
          <p:nvPr>
            <p:ph type="sldNum" sz="quarter" idx="10"/>
          </p:nvPr>
        </p:nvSpPr>
        <p:spPr/>
        <p:txBody>
          <a:bodyPr/>
          <a:lstStyle/>
          <a:p>
            <a:fld id="{4C8005DD-FEDA-4D0D-9955-1A9CBC03E8DC}" type="slidenum">
              <a:rPr lang="en-US" smtClean="0"/>
              <a:t>42</a:t>
            </a:fld>
            <a:endParaRPr lang="en-US"/>
          </a:p>
        </p:txBody>
      </p:sp>
    </p:spTree>
    <p:extLst>
      <p:ext uri="{BB962C8B-B14F-4D97-AF65-F5344CB8AC3E}">
        <p14:creationId xmlns:p14="http://schemas.microsoft.com/office/powerpoint/2010/main" val="423530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item in the Sea</a:t>
            </a:r>
            <a:r>
              <a:rPr lang="en-US" baseline="0" dirty="0"/>
              <a:t> Star Reproduction cluster </a:t>
            </a:r>
            <a:r>
              <a:rPr lang="en-US" dirty="0"/>
              <a:t>uses the same</a:t>
            </a:r>
            <a:r>
              <a:rPr lang="en-US" baseline="0" dirty="0"/>
              <a:t> Section 3 stimulus. </a:t>
            </a:r>
          </a:p>
          <a:p>
            <a:endParaRPr lang="en-US" baseline="0" dirty="0"/>
          </a:p>
          <a:p>
            <a:r>
              <a:rPr lang="en-US" baseline="0" dirty="0"/>
              <a:t>The item </a:t>
            </a:r>
            <a:r>
              <a:rPr lang="en-US" dirty="0"/>
              <a:t>reads:</a:t>
            </a:r>
          </a:p>
          <a:p>
            <a:endParaRPr lang="en-US" dirty="0"/>
          </a:p>
          <a:p>
            <a:r>
              <a:rPr lang="en-US" dirty="0"/>
              <a:t>“A mutation occurs that causes the sticky foot protein to become less sticky. Describe how this mutation could affect the sea star.</a:t>
            </a:r>
          </a:p>
          <a:p>
            <a:r>
              <a:rPr lang="en-US" dirty="0"/>
              <a:t>Choose </a:t>
            </a:r>
            <a:r>
              <a:rPr lang="en-US" b="1" dirty="0"/>
              <a:t>one</a:t>
            </a:r>
            <a:r>
              <a:rPr lang="en-US" dirty="0"/>
              <a:t>: Harmful mutation. Beneficial mutation.</a:t>
            </a:r>
          </a:p>
          <a:p>
            <a:r>
              <a:rPr lang="en-US" dirty="0"/>
              <a:t>Describe how </a:t>
            </a:r>
            <a:r>
              <a:rPr lang="en-US" b="1" dirty="0"/>
              <a:t>that</a:t>
            </a:r>
            <a:r>
              <a:rPr lang="en-US" dirty="0"/>
              <a:t> mutation could affect the sea star.”</a:t>
            </a:r>
          </a:p>
        </p:txBody>
      </p:sp>
      <p:sp>
        <p:nvSpPr>
          <p:cNvPr id="4" name="Slide Number Placeholder 3"/>
          <p:cNvSpPr>
            <a:spLocks noGrp="1"/>
          </p:cNvSpPr>
          <p:nvPr>
            <p:ph type="sldNum" sz="quarter" idx="10"/>
          </p:nvPr>
        </p:nvSpPr>
        <p:spPr/>
        <p:txBody>
          <a:bodyPr/>
          <a:lstStyle/>
          <a:p>
            <a:fld id="{4C8005DD-FEDA-4D0D-9955-1A9CBC03E8DC}" type="slidenum">
              <a:rPr lang="en-US" smtClean="0"/>
              <a:t>43</a:t>
            </a:fld>
            <a:endParaRPr lang="en-US"/>
          </a:p>
        </p:txBody>
      </p:sp>
    </p:spTree>
    <p:extLst>
      <p:ext uri="{BB962C8B-B14F-4D97-AF65-F5344CB8AC3E}">
        <p14:creationId xmlns:p14="http://schemas.microsoft.com/office/powerpoint/2010/main" val="2239449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sample answers for Item 5. There are other creditable answers. [PAUSE]</a:t>
            </a:r>
          </a:p>
          <a:p>
            <a:endParaRPr lang="en-US" baseline="0" dirty="0"/>
          </a:p>
          <a:p>
            <a:r>
              <a:rPr lang="en-US" dirty="0"/>
              <a:t>This item was also developed to align to MS-LS3-1.</a:t>
            </a:r>
          </a:p>
        </p:txBody>
      </p:sp>
      <p:sp>
        <p:nvSpPr>
          <p:cNvPr id="4" name="Slide Number Placeholder 3"/>
          <p:cNvSpPr>
            <a:spLocks noGrp="1"/>
          </p:cNvSpPr>
          <p:nvPr>
            <p:ph type="sldNum" sz="quarter" idx="10"/>
          </p:nvPr>
        </p:nvSpPr>
        <p:spPr/>
        <p:txBody>
          <a:bodyPr/>
          <a:lstStyle/>
          <a:p>
            <a:fld id="{4C8005DD-FEDA-4D0D-9955-1A9CBC03E8DC}" type="slidenum">
              <a:rPr lang="en-US" smtClean="0"/>
              <a:t>44</a:t>
            </a:fld>
            <a:endParaRPr lang="en-US"/>
          </a:p>
        </p:txBody>
      </p:sp>
    </p:spTree>
    <p:extLst>
      <p:ext uri="{BB962C8B-B14F-4D97-AF65-F5344CB8AC3E}">
        <p14:creationId xmlns:p14="http://schemas.microsoft.com/office/powerpoint/2010/main" val="3366987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MS-LS3-1.</a:t>
            </a:r>
          </a:p>
          <a:p>
            <a:endParaRPr lang="en-US" dirty="0"/>
          </a:p>
          <a:p>
            <a:r>
              <a:rPr lang="en-US" dirty="0"/>
              <a:t>Thinking about what students are asked to demonstrate in Item 5, which specification does this item most closely align to? Take few moments to decide.</a:t>
            </a:r>
          </a:p>
          <a:p>
            <a:endParaRPr lang="en-US" dirty="0"/>
          </a:p>
          <a:p>
            <a:r>
              <a:rPr lang="en-US" dirty="0"/>
              <a:t>If you chose MS-LS3-1.3. , then you agree with the educator work groups that developed and reviewed this item.  </a:t>
            </a:r>
          </a:p>
          <a:p>
            <a:pPr defTabSz="931774">
              <a:defRPr/>
            </a:pPr>
            <a:endParaRPr lang="en-US" dirty="0"/>
          </a:p>
          <a:p>
            <a:pPr defTabSz="931774">
              <a:defRPr/>
            </a:pPr>
            <a:r>
              <a:rPr lang="en-US" dirty="0"/>
              <a:t>This item asks students to describe how a change to the function of a protein can affect the function of the organism.</a:t>
            </a:r>
          </a:p>
          <a:p>
            <a:pPr defTabSz="931774">
              <a:defRPr/>
            </a:pPr>
            <a:endParaRPr lang="en-US" dirty="0"/>
          </a:p>
          <a:p>
            <a:pPr defTabSz="931774">
              <a:defRPr/>
            </a:pPr>
            <a:r>
              <a:rPr lang="en-US" dirty="0"/>
              <a:t>Because students are not asked to demonstrate an aspect of the modeling practice, the item is not aligned to the </a:t>
            </a:r>
            <a:r>
              <a:rPr lang="en-US" b="1" dirty="0"/>
              <a:t>SEP</a:t>
            </a:r>
            <a:r>
              <a:rPr lang="en-US" dirty="0"/>
              <a:t>. </a:t>
            </a:r>
          </a:p>
          <a:p>
            <a:endParaRPr lang="en-US" baseline="0" dirty="0"/>
          </a:p>
          <a:p>
            <a:r>
              <a:rPr lang="en-US" dirty="0"/>
              <a:t>This brings us to the end of our</a:t>
            </a:r>
            <a:r>
              <a:rPr lang="en-US" baseline="0" dirty="0"/>
              <a:t> alignment activity. Alignment judgements are made and revisited during each step of the science assessment development process, and Washington educators are a key part of these discussions. Although making some alignment judgements is more clean cut than making others, we are confident in the process, documentation, and decisions that are used for aligning the WCAS items to the NGSS.</a:t>
            </a:r>
          </a:p>
          <a:p>
            <a:endParaRPr lang="en-US" baseline="0" dirty="0"/>
          </a:p>
          <a:p>
            <a:pPr defTabSz="931774">
              <a:defRPr/>
            </a:pPr>
            <a:r>
              <a:rPr lang="en-US" dirty="0"/>
              <a:t>The alignment activity can be repeated using the three standalone items from the Grade 8 Training test. Performance Expectation and answer key information for all of the training test items is found on page 7 of the Grade 8 Training Test Lesson Plan mentioned on slide 23.  </a:t>
            </a:r>
          </a:p>
        </p:txBody>
      </p:sp>
      <p:sp>
        <p:nvSpPr>
          <p:cNvPr id="4" name="Slide Number Placeholder 3"/>
          <p:cNvSpPr>
            <a:spLocks noGrp="1"/>
          </p:cNvSpPr>
          <p:nvPr>
            <p:ph type="sldNum" sz="quarter" idx="10"/>
          </p:nvPr>
        </p:nvSpPr>
        <p:spPr/>
        <p:txBody>
          <a:bodyPr/>
          <a:lstStyle/>
          <a:p>
            <a:fld id="{4C8005DD-FEDA-4D0D-9955-1A9CBC03E8DC}" type="slidenum">
              <a:rPr lang="en-US" smtClean="0"/>
              <a:t>45</a:t>
            </a:fld>
            <a:endParaRPr lang="en-US"/>
          </a:p>
        </p:txBody>
      </p:sp>
    </p:spTree>
    <p:extLst>
      <p:ext uri="{BB962C8B-B14F-4D97-AF65-F5344CB8AC3E}">
        <p14:creationId xmlns:p14="http://schemas.microsoft.com/office/powerpoint/2010/main" val="1365181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find a list of expected </a:t>
            </a:r>
            <a:r>
              <a:rPr lang="en-US" b="1" dirty="0"/>
              <a:t>SEP</a:t>
            </a:r>
            <a:r>
              <a:rPr lang="en-US" dirty="0"/>
              <a:t>, </a:t>
            </a:r>
            <a:r>
              <a:rPr lang="en-US" b="1" dirty="0"/>
              <a:t>DCI</a:t>
            </a:r>
            <a:r>
              <a:rPr lang="en-US" dirty="0"/>
              <a:t>, and </a:t>
            </a:r>
            <a:r>
              <a:rPr lang="en-US" b="1" dirty="0"/>
              <a:t>CCC</a:t>
            </a:r>
            <a:r>
              <a:rPr lang="en-US" dirty="0"/>
              <a:t> </a:t>
            </a:r>
            <a:r>
              <a:rPr lang="en-US" baseline="0" dirty="0"/>
              <a:t>vocabulary terms on</a:t>
            </a:r>
            <a:r>
              <a:rPr lang="en-US" dirty="0"/>
              <a:t> the last three pages of the Test Design and item Specifications document.</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46</a:t>
            </a:fld>
            <a:endParaRPr lang="en-US"/>
          </a:p>
        </p:txBody>
      </p:sp>
    </p:spTree>
    <p:extLst>
      <p:ext uri="{BB962C8B-B14F-4D97-AF65-F5344CB8AC3E}">
        <p14:creationId xmlns:p14="http://schemas.microsoft.com/office/powerpoint/2010/main" val="930117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1">
              <a:defRPr/>
            </a:pPr>
            <a:r>
              <a:rPr lang="en-US" dirty="0" err="1"/>
              <a:t>WCAS</a:t>
            </a:r>
            <a:r>
              <a:rPr lang="en-US" dirty="0"/>
              <a:t> stimuli and items use language targeted to the previous grade level or lower readability with the exception of the required SEP, DCI, and CCC terms that are included in the vocabulary list. </a:t>
            </a:r>
            <a:r>
              <a:rPr lang="en-US" baseline="0" dirty="0"/>
              <a:t>Students are expected to know the meaning of these words when they take the WCAS, even though the words may be above grade level.</a:t>
            </a:r>
          </a:p>
          <a:p>
            <a:pPr defTabSz="931501">
              <a:defRPr/>
            </a:pPr>
            <a:endParaRPr lang="en-US" baseline="0" dirty="0"/>
          </a:p>
          <a:p>
            <a:pPr defTabSz="931501">
              <a:defRPr/>
            </a:pPr>
            <a:r>
              <a:rPr lang="en-US" baseline="0" dirty="0"/>
              <a:t>Notice that the list includes the science words required for grade 5. Grade 8 students are expected to know these words also. </a:t>
            </a:r>
            <a:endParaRPr lang="en-US" dirty="0"/>
          </a:p>
          <a:p>
            <a:pPr defTabSz="931501">
              <a:defRPr/>
            </a:pPr>
            <a:endParaRPr lang="en-US" dirty="0"/>
          </a:p>
          <a:p>
            <a:pPr defTabSz="949200">
              <a:defRPr/>
            </a:pPr>
            <a:r>
              <a:rPr lang="en-US" dirty="0"/>
              <a:t>OSPI cannot endorse any particular resource or curriculum, therefore we can’t point to a particular source for definitions.</a:t>
            </a:r>
          </a:p>
        </p:txBody>
      </p:sp>
      <p:sp>
        <p:nvSpPr>
          <p:cNvPr id="4" name="Slide Number Placeholder 3"/>
          <p:cNvSpPr>
            <a:spLocks noGrp="1"/>
          </p:cNvSpPr>
          <p:nvPr>
            <p:ph type="sldNum" sz="quarter" idx="10"/>
          </p:nvPr>
        </p:nvSpPr>
        <p:spPr/>
        <p:txBody>
          <a:bodyPr/>
          <a:lstStyle/>
          <a:p>
            <a:fld id="{4C8005DD-FEDA-4D0D-9955-1A9CBC03E8DC}" type="slidenum">
              <a:rPr lang="en-US" smtClean="0"/>
              <a:t>47</a:t>
            </a:fld>
            <a:endParaRPr lang="en-US"/>
          </a:p>
        </p:txBody>
      </p:sp>
    </p:spTree>
    <p:extLst>
      <p:ext uri="{BB962C8B-B14F-4D97-AF65-F5344CB8AC3E}">
        <p14:creationId xmlns:p14="http://schemas.microsoft.com/office/powerpoint/2010/main" val="2979190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stop here and </a:t>
            </a:r>
            <a:r>
              <a:rPr lang="en-US" baseline="0" dirty="0"/>
              <a:t>answer a more few questions that have come in. </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48</a:t>
            </a:fld>
            <a:endParaRPr lang="en-US"/>
          </a:p>
        </p:txBody>
      </p:sp>
    </p:spTree>
    <p:extLst>
      <p:ext uri="{BB962C8B-B14F-4D97-AF65-F5344CB8AC3E}">
        <p14:creationId xmlns:p14="http://schemas.microsoft.com/office/powerpoint/2010/main" val="3353236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Please remember </a:t>
            </a:r>
            <a:r>
              <a:rPr lang="en-US" baseline="0" dirty="0"/>
              <a:t>that the </a:t>
            </a:r>
            <a:r>
              <a:rPr lang="en-US" dirty="0"/>
              <a:t>Test Design and Items Specifications documents</a:t>
            </a:r>
            <a:r>
              <a:rPr lang="en-US" baseline="0" dirty="0"/>
              <a:t> </a:t>
            </a:r>
            <a:r>
              <a:rPr lang="en-US" dirty="0"/>
              <a:t>are intended to guide the writing</a:t>
            </a:r>
            <a:r>
              <a:rPr lang="en-US" baseline="0" dirty="0"/>
              <a:t> of</a:t>
            </a:r>
            <a:r>
              <a:rPr lang="en-US" dirty="0"/>
              <a:t> test items for the state summative assessment.</a:t>
            </a:r>
            <a:r>
              <a:rPr lang="en-US" baseline="0" dirty="0"/>
              <a:t> </a:t>
            </a:r>
          </a:p>
          <a:p>
            <a:endParaRPr lang="en-US" baseline="0" dirty="0"/>
          </a:p>
          <a:p>
            <a:r>
              <a:rPr lang="en-US" dirty="0"/>
              <a:t>Classroom instruction should align to the Washington State K–12 Science Learning Standards (NGSS). The </a:t>
            </a:r>
            <a:r>
              <a:rPr lang="en-US" baseline="0" dirty="0"/>
              <a:t>Test Design and Items Specifications documents can also serve as another resource, much like the NGSS Appendices, to help clarify understanding of the standards.</a:t>
            </a:r>
          </a:p>
          <a:p>
            <a:endParaRPr lang="en-US" dirty="0"/>
          </a:p>
          <a:p>
            <a:r>
              <a:rPr lang="en-US" dirty="0"/>
              <a:t>The Test Design and Items Specifications documents will be updated through the steps of the assessment</a:t>
            </a:r>
            <a:r>
              <a:rPr lang="en-US" baseline="0" dirty="0"/>
              <a:t> development cycle, and a modifications log will be published that shows where changes were made. </a:t>
            </a:r>
            <a:endParaRPr lang="en-US" b="0" i="0" dirty="0"/>
          </a:p>
        </p:txBody>
      </p:sp>
      <p:sp>
        <p:nvSpPr>
          <p:cNvPr id="4" name="Slide Number Placeholder 3"/>
          <p:cNvSpPr>
            <a:spLocks noGrp="1"/>
          </p:cNvSpPr>
          <p:nvPr>
            <p:ph type="sldNum" sz="quarter" idx="10"/>
          </p:nvPr>
        </p:nvSpPr>
        <p:spPr/>
        <p:txBody>
          <a:bodyPr/>
          <a:lstStyle/>
          <a:p>
            <a:fld id="{4C8005DD-FEDA-4D0D-9955-1A9CBC03E8DC}" type="slidenum">
              <a:rPr lang="en-US" smtClean="0"/>
              <a:t>49</a:t>
            </a:fld>
            <a:endParaRPr lang="en-US"/>
          </a:p>
        </p:txBody>
      </p:sp>
    </p:spTree>
    <p:extLst>
      <p:ext uri="{BB962C8B-B14F-4D97-AF65-F5344CB8AC3E}">
        <p14:creationId xmlns:p14="http://schemas.microsoft.com/office/powerpoint/2010/main" val="79623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objectives of this presentation are to: </a:t>
            </a:r>
          </a:p>
          <a:p>
            <a:endParaRPr lang="en-US" dirty="0"/>
          </a:p>
          <a:p>
            <a:pPr marL="174708" indent="-174708">
              <a:buFont typeface="Arial" panose="020B0604020202020204" pitchFamily="34" charset="0"/>
              <a:buChar char="•"/>
            </a:pPr>
            <a:r>
              <a:rPr lang="en-US" dirty="0"/>
              <a:t>Share </a:t>
            </a:r>
            <a:r>
              <a:rPr lang="en-US" baseline="0" dirty="0"/>
              <a:t>how the Grade 8 WCAS is designed and developed. </a:t>
            </a:r>
          </a:p>
          <a:p>
            <a:pPr marL="174708" indent="-174708">
              <a:buFont typeface="Arial" panose="020B0604020202020204" pitchFamily="34" charset="0"/>
              <a:buChar char="•"/>
            </a:pPr>
            <a:r>
              <a:rPr lang="en-US" baseline="0" dirty="0"/>
              <a:t>Share how Grade 8 WCAS items are written to assess the </a:t>
            </a:r>
            <a:r>
              <a:rPr lang="en-US" i="1" baseline="0" dirty="0"/>
              <a:t>2013 Washington State K-12 Science Learning Standards </a:t>
            </a:r>
            <a:r>
              <a:rPr lang="en-US" baseline="0" dirty="0"/>
              <a:t>which are the </a:t>
            </a:r>
            <a:r>
              <a:rPr lang="en-US" i="1" baseline="0" dirty="0"/>
              <a:t>Next Generation Science Standards</a:t>
            </a:r>
            <a:r>
              <a:rPr lang="en-US" baseline="0" dirty="0"/>
              <a:t>, or </a:t>
            </a:r>
            <a:r>
              <a:rPr lang="en-US" i="1" baseline="0" dirty="0"/>
              <a:t>NGSS</a:t>
            </a:r>
            <a:r>
              <a:rPr lang="en-US" baseline="0" dirty="0"/>
              <a:t>. </a:t>
            </a:r>
          </a:p>
          <a:p>
            <a:endParaRPr lang="en-US" baseline="0" dirty="0"/>
          </a:p>
          <a:p>
            <a:r>
              <a:rPr lang="en-US" baseline="0" dirty="0"/>
              <a:t>The information we are going to share is found in a document called the Grade 8 WCAS Test Design and Item Specifications. The most recent version of the Test Design &amp; Item Specifications document was published in August 2019. This version included item specifications for all </a:t>
            </a:r>
            <a:r>
              <a:rPr lang="en-US" b="1" baseline="0" dirty="0"/>
              <a:t>59</a:t>
            </a:r>
            <a:r>
              <a:rPr lang="en-US" baseline="0" dirty="0"/>
              <a:t> PEs. </a:t>
            </a:r>
          </a:p>
          <a:p>
            <a:endParaRPr lang="en-US" baseline="0" dirty="0"/>
          </a:p>
          <a:p>
            <a:r>
              <a:rPr lang="en-US" baseline="0" dirty="0"/>
              <a:t>The OSPI Science Team wants to acknowledge and extend a big THANK YOU to all of the Washington State educators who contributed to the development of the item specifications.</a:t>
            </a:r>
          </a:p>
          <a:p>
            <a:endParaRPr lang="en-US" baseline="0" dirty="0"/>
          </a:p>
          <a:p>
            <a:r>
              <a:rPr lang="en-US" dirty="0"/>
              <a:t>The Test Design and</a:t>
            </a:r>
            <a:r>
              <a:rPr lang="en-US" baseline="0" dirty="0"/>
              <a:t> Item Specifications document is always in draft form. We make slight modifications throughout the year as we receive feedback from educators that participate in assessment development work groups like item writing and content review. An updated document is published each fall, accompanied by a modifications log so you can see the changes that were applied. </a:t>
            </a:r>
          </a:p>
          <a:p>
            <a:endParaRPr lang="en-US" baseline="0" dirty="0"/>
          </a:p>
          <a:p>
            <a:pPr defTabSz="931501">
              <a:defRPr/>
            </a:pPr>
            <a:r>
              <a:rPr lang="en-US" dirty="0"/>
              <a:t>Please note that the Test Design and Item Specifications document</a:t>
            </a:r>
            <a:r>
              <a:rPr lang="en-US" baseline="0" dirty="0"/>
              <a:t> </a:t>
            </a:r>
            <a:r>
              <a:rPr lang="en-US" dirty="0"/>
              <a:t>is not intended to guide classroom instruction, but rather,</a:t>
            </a:r>
            <a:r>
              <a:rPr lang="en-US" baseline="0" dirty="0"/>
              <a:t> it </a:t>
            </a:r>
            <a:r>
              <a:rPr lang="en-US" dirty="0"/>
              <a:t>describes how item clusters (stimuli and items) and standalone items are developed to assess the </a:t>
            </a:r>
            <a:r>
              <a:rPr lang="en-US" i="1" dirty="0"/>
              <a:t>Washington State K–12 Science Learning Standards </a:t>
            </a:r>
            <a:r>
              <a:rPr lang="en-US" dirty="0"/>
              <a:t>(</a:t>
            </a:r>
            <a:r>
              <a:rPr lang="en-US" i="1" dirty="0"/>
              <a:t>NGSS</a:t>
            </a:r>
            <a:r>
              <a:rPr lang="en-US" dirty="0"/>
              <a:t>) on the state summative test. </a:t>
            </a:r>
          </a:p>
        </p:txBody>
      </p:sp>
      <p:sp>
        <p:nvSpPr>
          <p:cNvPr id="4" name="Slide Number Placeholder 3"/>
          <p:cNvSpPr>
            <a:spLocks noGrp="1"/>
          </p:cNvSpPr>
          <p:nvPr>
            <p:ph type="sldNum" sz="quarter" idx="10"/>
          </p:nvPr>
        </p:nvSpPr>
        <p:spPr/>
        <p:txBody>
          <a:bodyPr/>
          <a:lstStyle/>
          <a:p>
            <a:fld id="{4C8005DD-FEDA-4D0D-9955-1A9CBC03E8DC}" type="slidenum">
              <a:rPr lang="en-US" smtClean="0"/>
              <a:t>5</a:t>
            </a:fld>
            <a:endParaRPr lang="en-US"/>
          </a:p>
        </p:txBody>
      </p:sp>
    </p:spTree>
    <p:extLst>
      <p:ext uri="{BB962C8B-B14F-4D97-AF65-F5344CB8AC3E}">
        <p14:creationId xmlns:p14="http://schemas.microsoft.com/office/powerpoint/2010/main" val="1216669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We will post this PowerPoint presentation,</a:t>
            </a:r>
            <a:r>
              <a:rPr lang="en-US" baseline="0" dirty="0"/>
              <a:t> including notes with our script, on the </a:t>
            </a:r>
            <a:r>
              <a:rPr lang="en-US" dirty="0"/>
              <a:t>WCAS Educator Resources Webpage </a:t>
            </a:r>
            <a:r>
              <a:rPr lang="en-US" baseline="0" dirty="0"/>
              <a:t>by a week from today. We’ll put it in the section about the “Test Design and Item Specifications.”</a:t>
            </a:r>
          </a:p>
          <a:p>
            <a:endParaRPr lang="en-US" baseline="0" dirty="0"/>
          </a:p>
          <a:p>
            <a:r>
              <a:rPr lang="en-US" baseline="0" dirty="0"/>
              <a:t>An FAQ with your questions as well as a recording of the webinar will be posted next to the presentation by the end of the following week.</a:t>
            </a:r>
          </a:p>
          <a:p>
            <a:endParaRPr lang="en-US" baseline="0" dirty="0"/>
          </a:p>
          <a:p>
            <a:r>
              <a:rPr lang="en-US" baseline="0" dirty="0"/>
              <a:t>Remember that if you would like to receive clock hours, you need to sign in, register, and complete an evaluation of the webinar through </a:t>
            </a:r>
            <a:r>
              <a:rPr lang="en-US" baseline="0" dirty="0" err="1"/>
              <a:t>pdEnroller</a:t>
            </a:r>
            <a:r>
              <a:rPr lang="en-US" baseline="0" dirty="0"/>
              <a:t>.</a:t>
            </a:r>
          </a:p>
        </p:txBody>
      </p:sp>
      <p:sp>
        <p:nvSpPr>
          <p:cNvPr id="4" name="Slide Number Placeholder 3"/>
          <p:cNvSpPr>
            <a:spLocks noGrp="1"/>
          </p:cNvSpPr>
          <p:nvPr>
            <p:ph type="sldNum" sz="quarter" idx="10"/>
          </p:nvPr>
        </p:nvSpPr>
        <p:spPr/>
        <p:txBody>
          <a:bodyPr/>
          <a:lstStyle/>
          <a:p>
            <a:fld id="{4C8005DD-FEDA-4D0D-9955-1A9CBC03E8DC}" type="slidenum">
              <a:rPr lang="en-US" smtClean="0"/>
              <a:t>50</a:t>
            </a:fld>
            <a:endParaRPr lang="en-US"/>
          </a:p>
        </p:txBody>
      </p:sp>
    </p:spTree>
    <p:extLst>
      <p:ext uri="{BB962C8B-B14F-4D97-AF65-F5344CB8AC3E}">
        <p14:creationId xmlns:p14="http://schemas.microsoft.com/office/powerpoint/2010/main" val="3249757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the webinar open for a few more minutes to capture any remaining questions you may want to enter into the chat box. </a:t>
            </a:r>
          </a:p>
          <a:p>
            <a:endParaRPr lang="en-US" dirty="0"/>
          </a:p>
          <a:p>
            <a:r>
              <a:rPr lang="en-US" dirty="0"/>
              <a:t>Thank you for joining us this afternoon. </a:t>
            </a:r>
          </a:p>
        </p:txBody>
      </p:sp>
      <p:sp>
        <p:nvSpPr>
          <p:cNvPr id="4" name="Slide Number Placeholder 3"/>
          <p:cNvSpPr>
            <a:spLocks noGrp="1"/>
          </p:cNvSpPr>
          <p:nvPr>
            <p:ph type="sldNum" sz="quarter" idx="10"/>
          </p:nvPr>
        </p:nvSpPr>
        <p:spPr/>
        <p:txBody>
          <a:bodyPr/>
          <a:lstStyle/>
          <a:p>
            <a:fld id="{4C8005DD-FEDA-4D0D-9955-1A9CBC03E8DC}" type="slidenum">
              <a:rPr lang="en-US" smtClean="0"/>
              <a:t>51</a:t>
            </a:fld>
            <a:endParaRPr lang="en-US"/>
          </a:p>
        </p:txBody>
      </p:sp>
    </p:spTree>
    <p:extLst>
      <p:ext uri="{BB962C8B-B14F-4D97-AF65-F5344CB8AC3E}">
        <p14:creationId xmlns:p14="http://schemas.microsoft.com/office/powerpoint/2010/main" val="291603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52</a:t>
            </a:fld>
            <a:endParaRPr lang="en-US"/>
          </a:p>
        </p:txBody>
      </p:sp>
    </p:spTree>
    <p:extLst>
      <p:ext uri="{BB962C8B-B14F-4D97-AF65-F5344CB8AC3E}">
        <p14:creationId xmlns:p14="http://schemas.microsoft.com/office/powerpoint/2010/main" val="157258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joined today</a:t>
            </a:r>
            <a:r>
              <a:rPr lang="en-US" baseline="0" dirty="0"/>
              <a:t> by Jacob Parikh and Korey Peterson, state Science Assessment specialists. </a:t>
            </a:r>
          </a:p>
          <a:p>
            <a:endParaRPr lang="en-US" baseline="0" dirty="0"/>
          </a:p>
          <a:p>
            <a:r>
              <a:rPr lang="en-US" baseline="0" dirty="0"/>
              <a:t>Korey and Jacob will be presenting the webinar today, and I will be monitoring the chat box. We will pause about mid-way through and near the end of the presentation to address questions as needed. </a:t>
            </a:r>
          </a:p>
          <a:p>
            <a:endParaRPr lang="en-US" baseline="0" dirty="0"/>
          </a:p>
          <a:p>
            <a:r>
              <a:rPr lang="en-US" baseline="0" dirty="0"/>
              <a:t>This slide provides contact information for the science assessment team. Please do not hesitate to contact us with your questions about this training or any other questions you have about the state science assessment.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6</a:t>
            </a:fld>
            <a:endParaRPr lang="en-US"/>
          </a:p>
        </p:txBody>
      </p:sp>
    </p:spTree>
    <p:extLst>
      <p:ext uri="{BB962C8B-B14F-4D97-AF65-F5344CB8AC3E}">
        <p14:creationId xmlns:p14="http://schemas.microsoft.com/office/powerpoint/2010/main" val="388886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can find the Grade</a:t>
            </a:r>
            <a:r>
              <a:rPr lang="en-US" baseline="0" dirty="0"/>
              <a:t> 8 </a:t>
            </a:r>
            <a:r>
              <a:rPr lang="en-US" dirty="0"/>
              <a:t>Test Design and Item Specifications document by going</a:t>
            </a:r>
            <a:r>
              <a:rPr lang="en-US" baseline="0" dirty="0"/>
              <a:t> to the WCAS Educator Resources webpage: </a:t>
            </a:r>
            <a:r>
              <a:rPr lang="en-US" dirty="0">
                <a:hlinkClick r:id="rId3"/>
              </a:rPr>
              <a:t>https://www.k12.wa.us/student-success/testing/state-testing-overview/washington-comprehensive-assessment-science/wcas-educator-resources</a:t>
            </a:r>
            <a:endParaRPr lang="en-US" baseline="0" dirty="0"/>
          </a:p>
          <a:p>
            <a:endParaRPr lang="en-US" baseline="0" dirty="0"/>
          </a:p>
          <a:p>
            <a:r>
              <a:rPr lang="en-US" baseline="0" dirty="0"/>
              <a:t>There are separate documents for 5</a:t>
            </a:r>
            <a:r>
              <a:rPr lang="en-US" baseline="30000" dirty="0"/>
              <a:t>th</a:t>
            </a:r>
            <a:r>
              <a:rPr lang="en-US" baseline="0" dirty="0"/>
              <a:t> grade, 8</a:t>
            </a:r>
            <a:r>
              <a:rPr lang="en-US" baseline="30000" dirty="0"/>
              <a:t>th</a:t>
            </a:r>
            <a:r>
              <a:rPr lang="en-US" baseline="0" dirty="0"/>
              <a:t> grade, and high school. Many parts of the documents are similar. Key differences occur on the Test Blueprint pages and the Item Specifications sections of the documents.</a:t>
            </a:r>
          </a:p>
          <a:p>
            <a:endParaRPr lang="en-US" baseline="0" dirty="0"/>
          </a:p>
          <a:p>
            <a:r>
              <a:rPr lang="en-US" baseline="0" dirty="0"/>
              <a:t>This training is for the Grade 8 Test Design and Item Specifications document. </a:t>
            </a:r>
          </a:p>
          <a:p>
            <a:endParaRPr lang="en-US" baseline="0" dirty="0"/>
          </a:p>
          <a:p>
            <a:r>
              <a:rPr lang="en-US" baseline="0" dirty="0"/>
              <a:t>[CLICK]</a:t>
            </a:r>
          </a:p>
          <a:p>
            <a:endParaRPr lang="en-US" baseline="0" dirty="0"/>
          </a:p>
          <a:p>
            <a:r>
              <a:rPr lang="en-US" baseline="0" dirty="0"/>
              <a:t>Additional trainings cover the Grade 5 and High School documents.</a:t>
            </a:r>
          </a:p>
          <a:p>
            <a:endParaRPr lang="en-US" baseline="0" dirty="0"/>
          </a:p>
          <a:p>
            <a:r>
              <a:rPr lang="en-US" baseline="0" dirty="0"/>
              <a:t>Those of you who registered for this webinar were sent a PDF of the Grade 8 Test Design and Item Specifications via email yesterday. I am going to pause for one minute so you can access the document in your email or from the Science Assessment Educator Resources page.</a:t>
            </a:r>
          </a:p>
          <a:p>
            <a:endParaRPr lang="en-US" baseline="0" dirty="0"/>
          </a:p>
          <a:p>
            <a:r>
              <a:rPr lang="en-US" baseline="0" dirty="0"/>
              <a:t>We posted a link to the Grade 8 document in the chat. </a:t>
            </a:r>
          </a:p>
          <a:p>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7</a:t>
            </a:fld>
            <a:endParaRPr lang="en-US"/>
          </a:p>
        </p:txBody>
      </p:sp>
    </p:spTree>
    <p:extLst>
      <p:ext uri="{BB962C8B-B14F-4D97-AF65-F5344CB8AC3E}">
        <p14:creationId xmlns:p14="http://schemas.microsoft.com/office/powerpoint/2010/main" val="49322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Design section of the document </a:t>
            </a:r>
            <a:r>
              <a:rPr lang="en-US" baseline="0" dirty="0"/>
              <a:t>(pages 1-14) </a:t>
            </a:r>
            <a:r>
              <a:rPr lang="en-US" dirty="0"/>
              <a:t>is an overview</a:t>
            </a:r>
            <a:r>
              <a:rPr lang="en-US" baseline="0" dirty="0"/>
              <a:t> of the test design and development. We will be touching on many components of this section during the presentation. The section has the answers to important and commonly asked questions. We encourage you to become familiar with the information the test design section contains. </a:t>
            </a:r>
          </a:p>
          <a:p>
            <a:endParaRPr lang="en-US" baseline="0" dirty="0"/>
          </a:p>
          <a:p>
            <a:r>
              <a:rPr lang="en-US" baseline="0" dirty="0"/>
              <a:t>The second section of the document contains the item specifications (pages 15 to 141). Item specifications describe how items are written for the WCAS. The section has an item specification for each of the </a:t>
            </a:r>
            <a:r>
              <a:rPr lang="en-US" b="1" baseline="0" dirty="0"/>
              <a:t>59 </a:t>
            </a:r>
            <a:r>
              <a:rPr lang="en-US" baseline="0" dirty="0"/>
              <a:t>Performance Expectations that could be assessed on a Grade 8 WCAS. For a given year, about 25 to 30% of the Performance Expectations are assessed. This will be explained further when we talk about the test blueprint.</a:t>
            </a:r>
          </a:p>
          <a:p>
            <a:endParaRPr lang="en-US" baseline="0" dirty="0"/>
          </a:p>
          <a:p>
            <a:r>
              <a:rPr lang="en-US" baseline="0" dirty="0"/>
              <a:t>The third section of the document contains a list of vocabulary terms (pages 142-144).</a:t>
            </a:r>
          </a:p>
          <a:p>
            <a:endParaRPr lang="en-US" baseline="0" dirty="0"/>
          </a:p>
          <a:p>
            <a:r>
              <a:rPr lang="en-US" baseline="0" dirty="0"/>
              <a:t>As we move through today’s presentation, relevant page numbers for the Test Design and Item Specifications document will be displayed in purple text boxes. </a:t>
            </a:r>
          </a:p>
        </p:txBody>
      </p:sp>
      <p:sp>
        <p:nvSpPr>
          <p:cNvPr id="4" name="Slide Number Placeholder 3"/>
          <p:cNvSpPr>
            <a:spLocks noGrp="1"/>
          </p:cNvSpPr>
          <p:nvPr>
            <p:ph type="sldNum" sz="quarter" idx="10"/>
          </p:nvPr>
        </p:nvSpPr>
        <p:spPr/>
        <p:txBody>
          <a:bodyPr/>
          <a:lstStyle/>
          <a:p>
            <a:fld id="{4C8005DD-FEDA-4D0D-9955-1A9CBC03E8DC}" type="slidenum">
              <a:rPr lang="en-US" smtClean="0"/>
              <a:t>8</a:t>
            </a:fld>
            <a:endParaRPr lang="en-US"/>
          </a:p>
        </p:txBody>
      </p:sp>
    </p:spTree>
    <p:extLst>
      <p:ext uri="{BB962C8B-B14F-4D97-AF65-F5344CB8AC3E}">
        <p14:creationId xmlns:p14="http://schemas.microsoft.com/office/powerpoint/2010/main" val="260173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a:t>
            </a:r>
            <a:r>
              <a:rPr lang="en-US" baseline="0" dirty="0"/>
              <a:t> 1 and 2 of the </a:t>
            </a:r>
            <a:r>
              <a:rPr lang="en-US" dirty="0"/>
              <a:t>Test Design and Item Specifications </a:t>
            </a:r>
            <a:r>
              <a:rPr lang="en-US" baseline="0" dirty="0"/>
              <a:t>document give an overview of the WCAS development process.</a:t>
            </a:r>
          </a:p>
        </p:txBody>
      </p:sp>
      <p:sp>
        <p:nvSpPr>
          <p:cNvPr id="4" name="Slide Number Placeholder 3"/>
          <p:cNvSpPr>
            <a:spLocks noGrp="1"/>
          </p:cNvSpPr>
          <p:nvPr>
            <p:ph type="sldNum" sz="quarter" idx="10"/>
          </p:nvPr>
        </p:nvSpPr>
        <p:spPr/>
        <p:txBody>
          <a:bodyPr/>
          <a:lstStyle/>
          <a:p>
            <a:fld id="{4C8005DD-FEDA-4D0D-9955-1A9CBC03E8DC}" type="slidenum">
              <a:rPr lang="en-US" smtClean="0"/>
              <a:t>9</a:t>
            </a:fld>
            <a:endParaRPr lang="en-US"/>
          </a:p>
        </p:txBody>
      </p:sp>
    </p:spTree>
    <p:extLst>
      <p:ext uri="{BB962C8B-B14F-4D97-AF65-F5344CB8AC3E}">
        <p14:creationId xmlns:p14="http://schemas.microsoft.com/office/powerpoint/2010/main" val="1377554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5D386E17-F8CF-47AF-AE3A-C26E89DB1DB3}" type="datetime1">
              <a:rPr lang="en-US" smtClean="0"/>
              <a:t>8/10/2020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40381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188752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1349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1/10/2020</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178777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1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82FAD5D-31B6-4E74-89D5-6ACA0A4AE2C1}" type="datetime1">
              <a:rPr lang="en-US" smtClean="0"/>
              <a:t>8/10/2020</a:t>
            </a:fld>
            <a:endParaRPr lang="en-US" dirty="0"/>
          </a:p>
        </p:txBody>
      </p:sp>
      <p:sp>
        <p:nvSpPr>
          <p:cNvPr id="16"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7"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329007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8/10/2020</a:t>
            </a:fld>
            <a:endParaRPr lang="en-US" dirty="0"/>
          </a:p>
        </p:txBody>
      </p:sp>
      <p:sp>
        <p:nvSpPr>
          <p:cNvPr id="13"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8/10/2020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165465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8/10/2020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8/10/2020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8/10/2020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41982921-751A-4039-819B-4624610BA7C0}" type="datetime1">
              <a:rPr lang="en-US" smtClean="0"/>
              <a:t>8/10/2020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022031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8/10/2020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24504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8C520A67-EF72-4EF3-B9F5-8D3C234F8A3E}" type="datetime1">
              <a:rPr lang="en-US" smtClean="0"/>
              <a:t>8/10/2020</a:t>
            </a:fld>
            <a:r>
              <a:rPr lang="en-US"/>
              <a:t> |</a:t>
            </a:r>
            <a:endParaRPr lang="en-US" dirty="0"/>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321912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D1AE50F7-A69C-4B56-B33D-CD16CDBC5049}" type="datetime1">
              <a:rPr lang="en-US" smtClean="0"/>
              <a:t>8/10/2020</a:t>
            </a:fld>
            <a:r>
              <a:rPr lang="en-US"/>
              <a:t> |</a:t>
            </a:r>
            <a:endParaRPr lang="en-US" dirty="0"/>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203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189107D1-09AF-41F4-A424-7BD82757A508}" type="datetime1">
              <a:rPr lang="en-US" smtClean="0"/>
              <a:t>8/10/2020</a:t>
            </a:fld>
            <a:r>
              <a:rPr lang="en-US"/>
              <a:t> |</a:t>
            </a:r>
            <a:endParaRPr lang="en-US" dirty="0"/>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60670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indent="0">
              <a:buNone/>
            </a:pPr>
            <a:r>
              <a:rPr lang="en-US" dirty="0"/>
              <a:t>Except where otherwise noted, this work by the </a:t>
            </a:r>
            <a:r>
              <a:rPr lang="en-US" dirty="0">
                <a:hlinkClick r:id="rId4"/>
              </a:rPr>
              <a:t>Office of Superintendent of Public Instruction </a:t>
            </a:r>
            <a:r>
              <a:rPr lang="en-US" dirty="0"/>
              <a:t>is licensed under a </a:t>
            </a:r>
            <a:r>
              <a:rPr lang="en-US" dirty="0">
                <a:hlinkClick r:id="rId5"/>
              </a:rPr>
              <a:t>Creative Commons 4.0 International License</a:t>
            </a:r>
            <a:r>
              <a:rPr lang="en-US" dirty="0"/>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r>
              <a:rPr lang="en-US" sz="4400" dirty="0"/>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35F243A7-3AB4-4536-AADE-FF380E50D9E6}" type="datetime1">
              <a:rPr lang="en-US" smtClean="0"/>
              <a:t>8/10/2020</a:t>
            </a:fld>
            <a:r>
              <a:rPr lang="en-US"/>
              <a:t> |</a:t>
            </a:r>
            <a:endParaRPr lang="en-US" dirty="0"/>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5836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1B2822EA-A644-495B-8815-4C70994813F7}" type="datetime1">
              <a:rPr lang="en-US" smtClean="0"/>
              <a:t>8/10/2020</a:t>
            </a:fld>
            <a:r>
              <a:rPr lang="en-US"/>
              <a:t> |</a:t>
            </a:r>
            <a:endParaRPr lang="en-US" dirty="0"/>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2945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90D6690C-5134-4A25-A8E0-8B233ADCD8FC}" type="datetime1">
              <a:rPr lang="en-US" smtClean="0"/>
              <a:t>8/10/2020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35082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04C0FC7D-98FC-428F-931B-99A410E61E15}" type="datetime1">
              <a:rPr lang="en-US" smtClean="0"/>
              <a:t>8/10/2020</a:t>
            </a:fld>
            <a:r>
              <a:rPr lang="en-US"/>
              <a:t> |</a:t>
            </a:r>
            <a:endParaRPr lang="en-US" dirty="0"/>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686203428"/>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70" r:id="rId7"/>
    <p:sldLayoutId id="2147483656" r:id="rId8"/>
    <p:sldLayoutId id="2147483657" r:id="rId9"/>
    <p:sldLayoutId id="2147483658" r:id="rId10"/>
    <p:sldLayoutId id="2147483659" r:id="rId11"/>
    <p:sldLayoutId id="214748368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 id="2147483682"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assessment-professional-development-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public.govdelivery.com/accounts/WAOSPI/subscriber/n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k%E2%80%9312-learning-standards/washington-state-science-and-learning-standards" TargetMode="External"/><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extgenscience.org/understanding-standards/understanding-standards" TargetMode="External"/><Relationship Id="rId5" Type="http://schemas.openxmlformats.org/officeDocument/2006/relationships/hyperlink" Target="https://www.nextgenscience.org/get-to-know" TargetMode="External"/><Relationship Id="rId4" Type="http://schemas.openxmlformats.org/officeDocument/2006/relationships/hyperlink" Target="https://www.nextgenscience.org/search-standard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hyperlink" Target="https://www.pdenroller.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desmos.com/testing/washingt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a.portal.airast.org/training-tests.stml" TargetMode="External"/><Relationship Id="rId7" Type="http://schemas.openxmlformats.org/officeDocument/2006/relationships/hyperlink" Target="https://www.k12.wa.us/sites/default/files/public/science/pubdocs/OnlineTrainingTestQuickStart-FINAL_DRAF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k12.wa.us/sites/default/files/public/science/pubdocs/LessonPlans11-FINAL%20DRAFT.pdf" TargetMode="External"/><Relationship Id="rId5" Type="http://schemas.openxmlformats.org/officeDocument/2006/relationships/hyperlink" Target="https://www.k12.wa.us/sites/default/files/public/science/pubdocs/LessonPlans8-FINAL%20DRAFT.pdf" TargetMode="External"/><Relationship Id="rId4" Type="http://schemas.openxmlformats.org/officeDocument/2006/relationships/hyperlink" Target="https://www.k12.wa.us/sites/default/files/public/science/pubdocs/LessonPlans5-FINAL%20DRAFT.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hyperlink" Target="https://www.pdenroller.or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dawn.cope@k12.wa.us" TargetMode="External"/><Relationship Id="rId7" Type="http://schemas.openxmlformats.org/officeDocument/2006/relationships/hyperlink" Target="mailto:science@k12.wa.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Jessica.cole@k12.wa.us" TargetMode="External"/><Relationship Id="rId5" Type="http://schemas.openxmlformats.org/officeDocument/2006/relationships/hyperlink" Target="mailto:korey.peterson@k12.wa.us" TargetMode="External"/><Relationship Id="rId4" Type="http://schemas.openxmlformats.org/officeDocument/2006/relationships/hyperlink" Target="mailto:Amy.Viveiros@k12.wa.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931653" y="69011"/>
            <a:ext cx="10084279" cy="3429510"/>
          </a:xfrm>
        </p:spPr>
        <p:txBody>
          <a:bodyPr>
            <a:normAutofit fontScale="90000"/>
          </a:bodyPr>
          <a:lstStyle/>
          <a:p>
            <a:pPr>
              <a:lnSpc>
                <a:spcPct val="100000"/>
              </a:lnSpc>
            </a:pPr>
            <a:r>
              <a:rPr lang="en-US" sz="5300" b="1" dirty="0"/>
              <a:t>W</a:t>
            </a:r>
            <a:r>
              <a:rPr lang="en-US" sz="5300" dirty="0"/>
              <a:t>ashington </a:t>
            </a:r>
            <a:r>
              <a:rPr lang="en-US" sz="5300" b="1" dirty="0"/>
              <a:t>C</a:t>
            </a:r>
            <a:r>
              <a:rPr lang="en-US" sz="5300" dirty="0"/>
              <a:t>omprehensive </a:t>
            </a:r>
            <a:r>
              <a:rPr lang="en-US" sz="5300" b="1" dirty="0"/>
              <a:t>A</a:t>
            </a:r>
            <a:r>
              <a:rPr lang="en-US" sz="5300" dirty="0"/>
              <a:t>ssessment of </a:t>
            </a:r>
            <a:r>
              <a:rPr lang="en-US" sz="5300" b="1" dirty="0"/>
              <a:t>S</a:t>
            </a:r>
            <a:r>
              <a:rPr lang="en-US" sz="5300" dirty="0"/>
              <a:t>cience</a:t>
            </a:r>
            <a:br>
              <a:rPr lang="en-US" sz="5300" dirty="0"/>
            </a:br>
            <a:br>
              <a:rPr lang="en-US" sz="5300" dirty="0"/>
            </a:br>
            <a:r>
              <a:rPr lang="en-US" sz="4000" dirty="0"/>
              <a:t>Test Design &amp; Item Specifications</a:t>
            </a:r>
            <a:br>
              <a:rPr lang="en-US" sz="3100" dirty="0"/>
            </a:br>
            <a:r>
              <a:rPr lang="en-US" sz="3100" dirty="0"/>
              <a:t>Grade </a:t>
            </a:r>
            <a:r>
              <a:rPr lang="en-US" sz="2700" dirty="0"/>
              <a:t>8</a:t>
            </a:r>
          </a:p>
        </p:txBody>
      </p:sp>
      <p:sp>
        <p:nvSpPr>
          <p:cNvPr id="23" name="Subtitle 22"/>
          <p:cNvSpPr>
            <a:spLocks noGrp="1"/>
          </p:cNvSpPr>
          <p:nvPr>
            <p:ph type="subTitle" idx="1"/>
          </p:nvPr>
        </p:nvSpPr>
        <p:spPr>
          <a:xfrm>
            <a:off x="695864" y="3576159"/>
            <a:ext cx="9144000" cy="2438544"/>
          </a:xfrm>
        </p:spPr>
        <p:txBody>
          <a:bodyPr>
            <a:normAutofit/>
          </a:bodyPr>
          <a:lstStyle/>
          <a:p>
            <a:pPr algn="l"/>
            <a:endParaRPr lang="en-US" dirty="0"/>
          </a:p>
          <a:p>
            <a:pPr algn="l"/>
            <a:endParaRPr lang="en-US" dirty="0"/>
          </a:p>
          <a:p>
            <a:pPr algn="l"/>
            <a:endParaRPr lang="en-US" dirty="0"/>
          </a:p>
          <a:p>
            <a:pPr algn="l"/>
            <a:r>
              <a:rPr lang="en-US" dirty="0"/>
              <a:t>Science Assessment Development Team</a:t>
            </a:r>
          </a:p>
          <a:p>
            <a:pPr algn="l"/>
            <a:r>
              <a:rPr lang="en-US" b="1" dirty="0">
                <a:solidFill>
                  <a:schemeClr val="accent4">
                    <a:lumMod val="75000"/>
                  </a:schemeClr>
                </a:solidFill>
              </a:rPr>
              <a:t>February 5, 2020</a:t>
            </a:r>
            <a:endParaRPr lang="en-US" dirty="0">
              <a:solidFill>
                <a:schemeClr val="accent4">
                  <a:lumMod val="75000"/>
                </a:schemeClr>
              </a:solidFill>
            </a:endParaRPr>
          </a:p>
          <a:p>
            <a:endParaRPr lang="en-US" dirty="0"/>
          </a:p>
          <a:p>
            <a:endParaRPr lang="en-US" dirty="0"/>
          </a:p>
        </p:txBody>
      </p:sp>
    </p:spTree>
    <p:extLst>
      <p:ext uri="{BB962C8B-B14F-4D97-AF65-F5344CB8AC3E}">
        <p14:creationId xmlns:p14="http://schemas.microsoft.com/office/powerpoint/2010/main" val="115530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EC6AE8A-5AE1-4E2F-9910-06175FBB77B8}" type="slidenum">
              <a:rPr lang="en-US" altLang="en-US" sz="1400" smtClean="0">
                <a:latin typeface="+mn-lt"/>
                <a:ea typeface="ＭＳ Ｐゴシック" panose="020B0600070205080204" pitchFamily="34" charset="-128"/>
              </a:rPr>
              <a:pPr/>
              <a:t>10</a:t>
            </a:fld>
            <a:endParaRPr lang="en-US" altLang="en-US" sz="1400" dirty="0">
              <a:latin typeface="+mn-lt"/>
              <a:ea typeface="ＭＳ Ｐゴシック" panose="020B0600070205080204" pitchFamily="34" charset="-128"/>
            </a:endParaRPr>
          </a:p>
        </p:txBody>
      </p:sp>
      <p:sp>
        <p:nvSpPr>
          <p:cNvPr id="3" name="Title 2"/>
          <p:cNvSpPr>
            <a:spLocks noGrp="1"/>
          </p:cNvSpPr>
          <p:nvPr>
            <p:ph type="title"/>
          </p:nvPr>
        </p:nvSpPr>
        <p:spPr>
          <a:xfrm>
            <a:off x="127819" y="1518943"/>
            <a:ext cx="10771909" cy="1450757"/>
          </a:xfrm>
        </p:spPr>
        <p:txBody>
          <a:bodyPr>
            <a:normAutofit fontScale="90000"/>
          </a:bodyPr>
          <a:lstStyle/>
          <a:p>
            <a:r>
              <a:rPr lang="en-US" dirty="0"/>
              <a:t>Science </a:t>
            </a:r>
            <a:br>
              <a:rPr lang="en-US" dirty="0"/>
            </a:br>
            <a:r>
              <a:rPr lang="en-US" dirty="0"/>
              <a:t>Assessment </a:t>
            </a:r>
            <a:br>
              <a:rPr lang="en-US" dirty="0"/>
            </a:br>
            <a:r>
              <a:rPr lang="en-US" dirty="0"/>
              <a:t>Development </a:t>
            </a:r>
            <a:br>
              <a:rPr lang="en-US" dirty="0"/>
            </a:br>
            <a:r>
              <a:rPr lang="en-US" dirty="0"/>
              <a:t>Cycle</a:t>
            </a:r>
          </a:p>
        </p:txBody>
      </p:sp>
      <p:pic>
        <p:nvPicPr>
          <p:cNvPr id="4" name="Picture 3" descr="Screenshot of Science Assessment Development Cycle. Detailed information in notes section." title="Screenshot of image"/>
          <p:cNvPicPr>
            <a:picLocks noChangeAspect="1"/>
          </p:cNvPicPr>
          <p:nvPr/>
        </p:nvPicPr>
        <p:blipFill>
          <a:blip r:embed="rId3"/>
          <a:stretch>
            <a:fillRect/>
          </a:stretch>
        </p:blipFill>
        <p:spPr>
          <a:xfrm>
            <a:off x="3524866" y="158235"/>
            <a:ext cx="8545028" cy="6095297"/>
          </a:xfrm>
          <a:prstGeom prst="rect">
            <a:avLst/>
          </a:prstGeom>
        </p:spPr>
      </p:pic>
      <p:sp>
        <p:nvSpPr>
          <p:cNvPr id="6" name="TextBox 5" descr="Purple box labeled &quot;Pages 1-2&quot;"/>
          <p:cNvSpPr txBox="1"/>
          <p:nvPr/>
        </p:nvSpPr>
        <p:spPr>
          <a:xfrm>
            <a:off x="127819" y="3579814"/>
            <a:ext cx="1229926" cy="373349"/>
          </a:xfrm>
          <a:prstGeom prst="rect">
            <a:avLst/>
          </a:prstGeom>
          <a:solidFill>
            <a:srgbClr val="CCCCFF"/>
          </a:solidFill>
          <a:ln>
            <a:solidFill>
              <a:schemeClr val="tx1"/>
            </a:solidFill>
            <a:prstDash val="dash"/>
          </a:ln>
        </p:spPr>
        <p:txBody>
          <a:bodyPr wrap="square" rtlCol="0">
            <a:spAutoFit/>
          </a:bodyPr>
          <a:lstStyle/>
          <a:p>
            <a:r>
              <a:rPr lang="en-US" dirty="0"/>
              <a:t>Pages 1-2</a:t>
            </a:r>
          </a:p>
        </p:txBody>
      </p:sp>
    </p:spTree>
    <p:extLst>
      <p:ext uri="{BB962C8B-B14F-4D97-AF65-F5344CB8AC3E}">
        <p14:creationId xmlns:p14="http://schemas.microsoft.com/office/powerpoint/2010/main" val="21730142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4FAB73BC-B049-4115-A692-8D63A059BFB8}" type="slidenum">
              <a:rPr lang="en-US" sz="1400" smtClean="0"/>
              <a:pPr/>
              <a:t>11</a:t>
            </a:fld>
            <a:endParaRPr lang="en-US" sz="1400" dirty="0"/>
          </a:p>
        </p:txBody>
      </p:sp>
      <p:sp>
        <p:nvSpPr>
          <p:cNvPr id="2" name="Title 1"/>
          <p:cNvSpPr>
            <a:spLocks noGrp="1"/>
          </p:cNvSpPr>
          <p:nvPr>
            <p:ph type="title"/>
          </p:nvPr>
        </p:nvSpPr>
        <p:spPr>
          <a:xfrm>
            <a:off x="786809" y="189095"/>
            <a:ext cx="10451367" cy="1450757"/>
          </a:xfrm>
        </p:spPr>
        <p:txBody>
          <a:bodyPr/>
          <a:lstStyle/>
          <a:p>
            <a:r>
              <a:rPr lang="en-US" dirty="0"/>
              <a:t>Join Us!</a:t>
            </a:r>
          </a:p>
        </p:txBody>
      </p:sp>
      <p:sp>
        <p:nvSpPr>
          <p:cNvPr id="5" name="Rectangle 4"/>
          <p:cNvSpPr/>
          <p:nvPr/>
        </p:nvSpPr>
        <p:spPr>
          <a:xfrm>
            <a:off x="786809" y="1791851"/>
            <a:ext cx="4880344" cy="1938992"/>
          </a:xfrm>
          <a:prstGeom prst="rect">
            <a:avLst/>
          </a:prstGeom>
        </p:spPr>
        <p:txBody>
          <a:bodyPr wrap="square">
            <a:spAutoFit/>
          </a:bodyPr>
          <a:lstStyle/>
          <a:p>
            <a:r>
              <a:rPr lang="en-US" sz="2000" dirty="0"/>
              <a:t>Science Assessment Professional Development Opportunities</a:t>
            </a:r>
          </a:p>
          <a:p>
            <a:r>
              <a:rPr lang="en-US" sz="2000" dirty="0">
                <a:hlinkClick r:id="rId3"/>
              </a:rPr>
              <a:t>https://www.k12.wa.us/student-success/resources-subject-area/science/science-assessment-professional-development-opportunities</a:t>
            </a:r>
            <a:endParaRPr lang="en-US" sz="2000" dirty="0"/>
          </a:p>
        </p:txBody>
      </p:sp>
      <p:sp>
        <p:nvSpPr>
          <p:cNvPr id="6" name="Rectangle 5"/>
          <p:cNvSpPr/>
          <p:nvPr/>
        </p:nvSpPr>
        <p:spPr>
          <a:xfrm>
            <a:off x="786810" y="3882842"/>
            <a:ext cx="4880344" cy="2246769"/>
          </a:xfrm>
          <a:prstGeom prst="rect">
            <a:avLst/>
          </a:prstGeom>
        </p:spPr>
        <p:txBody>
          <a:bodyPr wrap="square">
            <a:spAutoFit/>
          </a:bodyPr>
          <a:lstStyle/>
          <a:p>
            <a:r>
              <a:rPr lang="en-US" sz="2000" dirty="0">
                <a:solidFill>
                  <a:srgbClr val="49473B"/>
                </a:solidFill>
              </a:rPr>
              <a:t>Invitations to apply for work groups are emailed to those signed up for science assessment updates through the science assessment listserv. </a:t>
            </a:r>
            <a:r>
              <a:rPr lang="en-US" sz="2000" dirty="0">
                <a:hlinkClick r:id="rId4"/>
              </a:rPr>
              <a:t>https://public.govdelivery.com/accounts/WAOSPI/subscriber/new</a:t>
            </a:r>
            <a:endParaRPr lang="en-US" sz="2000" dirty="0"/>
          </a:p>
          <a:p>
            <a:endParaRPr lang="en-US" sz="2000" dirty="0"/>
          </a:p>
        </p:txBody>
      </p:sp>
      <p:pic>
        <p:nvPicPr>
          <p:cNvPr id="7" name="Picture 6" descr="Screenshot of the Science Assessment Professional Development Opportunities page. URL listed on slide." title="Webpage image"/>
          <p:cNvPicPr>
            <a:picLocks noChangeAspect="1"/>
          </p:cNvPicPr>
          <p:nvPr/>
        </p:nvPicPr>
        <p:blipFill>
          <a:blip r:embed="rId5"/>
          <a:stretch>
            <a:fillRect/>
          </a:stretch>
        </p:blipFill>
        <p:spPr>
          <a:xfrm>
            <a:off x="5881504" y="388597"/>
            <a:ext cx="6134057" cy="5741014"/>
          </a:xfrm>
          <a:prstGeom prst="rect">
            <a:avLst/>
          </a:prstGeom>
          <a:ln>
            <a:solidFill>
              <a:schemeClr val="accent1"/>
            </a:solidFill>
          </a:ln>
        </p:spPr>
      </p:pic>
    </p:spTree>
    <p:extLst>
      <p:ext uri="{BB962C8B-B14F-4D97-AF65-F5344CB8AC3E}">
        <p14:creationId xmlns:p14="http://schemas.microsoft.com/office/powerpoint/2010/main" val="408570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12</a:t>
            </a:fld>
            <a:endParaRPr lang="en-US" sz="1400" dirty="0"/>
          </a:p>
        </p:txBody>
      </p:sp>
      <p:sp>
        <p:nvSpPr>
          <p:cNvPr id="2" name="Title 1"/>
          <p:cNvSpPr>
            <a:spLocks noGrp="1"/>
          </p:cNvSpPr>
          <p:nvPr>
            <p:ph type="title"/>
          </p:nvPr>
        </p:nvSpPr>
        <p:spPr>
          <a:xfrm>
            <a:off x="831850" y="1709738"/>
            <a:ext cx="10515600" cy="2468857"/>
          </a:xfrm>
        </p:spPr>
        <p:txBody>
          <a:bodyPr/>
          <a:lstStyle/>
          <a:p>
            <a:r>
              <a:rPr lang="en-US" dirty="0"/>
              <a:t>Washington Standards Overview</a:t>
            </a:r>
          </a:p>
        </p:txBody>
      </p:sp>
      <p:sp>
        <p:nvSpPr>
          <p:cNvPr id="3" name="Text Placeholder 2"/>
          <p:cNvSpPr>
            <a:spLocks noGrp="1"/>
          </p:cNvSpPr>
          <p:nvPr>
            <p:ph type="body" idx="1"/>
          </p:nvPr>
        </p:nvSpPr>
        <p:spPr>
          <a:xfrm>
            <a:off x="831850" y="4082903"/>
            <a:ext cx="10515600" cy="765544"/>
          </a:xfrm>
        </p:spPr>
        <p:txBody>
          <a:bodyPr/>
          <a:lstStyle/>
          <a:p>
            <a:r>
              <a:rPr lang="en-US" dirty="0"/>
              <a:t>NGSS 101</a:t>
            </a:r>
          </a:p>
        </p:txBody>
      </p:sp>
      <p:pic>
        <p:nvPicPr>
          <p:cNvPr id="6" name="Picture 5" descr="WA NGSS logo"/>
          <p:cNvPicPr>
            <a:picLocks noChangeAspect="1"/>
          </p:cNvPicPr>
          <p:nvPr/>
        </p:nvPicPr>
        <p:blipFill>
          <a:blip r:embed="rId3"/>
          <a:stretch>
            <a:fillRect/>
          </a:stretch>
        </p:blipFill>
        <p:spPr>
          <a:xfrm>
            <a:off x="9044131" y="4883809"/>
            <a:ext cx="2457101" cy="1399742"/>
          </a:xfrm>
          <a:prstGeom prst="rect">
            <a:avLst/>
          </a:prstGeom>
        </p:spPr>
      </p:pic>
    </p:spTree>
    <p:extLst>
      <p:ext uri="{BB962C8B-B14F-4D97-AF65-F5344CB8AC3E}">
        <p14:creationId xmlns:p14="http://schemas.microsoft.com/office/powerpoint/2010/main" val="239882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13</a:t>
            </a:fld>
            <a:endParaRPr lang="en-US" sz="1400" dirty="0"/>
          </a:p>
        </p:txBody>
      </p:sp>
      <p:sp>
        <p:nvSpPr>
          <p:cNvPr id="2" name="Title 1"/>
          <p:cNvSpPr>
            <a:spLocks noGrp="1"/>
          </p:cNvSpPr>
          <p:nvPr>
            <p:ph type="title"/>
          </p:nvPr>
        </p:nvSpPr>
        <p:spPr/>
        <p:txBody>
          <a:bodyPr/>
          <a:lstStyle/>
          <a:p>
            <a:r>
              <a:rPr lang="en-US" dirty="0"/>
              <a:t>NGSS Middle School Band</a:t>
            </a:r>
          </a:p>
        </p:txBody>
      </p:sp>
      <p:sp>
        <p:nvSpPr>
          <p:cNvPr id="3" name="Content Placeholder 2"/>
          <p:cNvSpPr>
            <a:spLocks noGrp="1"/>
          </p:cNvSpPr>
          <p:nvPr>
            <p:ph idx="1"/>
          </p:nvPr>
        </p:nvSpPr>
        <p:spPr/>
        <p:txBody>
          <a:bodyPr/>
          <a:lstStyle/>
          <a:p>
            <a:r>
              <a:rPr lang="en-US" dirty="0"/>
              <a:t>Domains</a:t>
            </a:r>
          </a:p>
          <a:p>
            <a:pPr lvl="1">
              <a:buFont typeface="Wingdings" panose="05000000000000000000" pitchFamily="2" charset="2"/>
              <a:buChar char="§"/>
            </a:pPr>
            <a:r>
              <a:rPr lang="en-US" dirty="0"/>
              <a:t>Physical Sciences (PS)—19 Performance Expectations</a:t>
            </a:r>
          </a:p>
          <a:p>
            <a:pPr lvl="1">
              <a:buFont typeface="Wingdings" panose="05000000000000000000" pitchFamily="2" charset="2"/>
              <a:buChar char="§"/>
            </a:pPr>
            <a:r>
              <a:rPr lang="en-US" dirty="0"/>
              <a:t>Life Sciences (LS)—21 Performance Expectations</a:t>
            </a:r>
          </a:p>
          <a:p>
            <a:pPr lvl="1">
              <a:buFont typeface="Wingdings" panose="05000000000000000000" pitchFamily="2" charset="2"/>
              <a:buChar char="§"/>
            </a:pPr>
            <a:r>
              <a:rPr lang="en-US" dirty="0"/>
              <a:t>Earth and Space Sciences (ESS)—15 Performance Expectations</a:t>
            </a:r>
          </a:p>
          <a:p>
            <a:pPr lvl="1">
              <a:buFont typeface="Wingdings" panose="05000000000000000000" pitchFamily="2" charset="2"/>
              <a:buChar char="§"/>
            </a:pPr>
            <a:r>
              <a:rPr lang="en-US" dirty="0"/>
              <a:t>Engineering Design (ETS)—4 Performance Expectations</a:t>
            </a:r>
          </a:p>
          <a:p>
            <a:pPr marL="201168" lvl="1" indent="0">
              <a:buNone/>
            </a:pPr>
            <a:endParaRPr lang="en-US" dirty="0"/>
          </a:p>
          <a:p>
            <a:pPr marL="201168" lvl="1" indent="0">
              <a:buNone/>
            </a:pPr>
            <a:r>
              <a:rPr lang="en-US" dirty="0">
                <a:latin typeface="Calibri" panose="020F0502020204030204" pitchFamily="34" charset="0"/>
              </a:rPr>
              <a:t>Each Performance Expectation includes a Science and Engineering Practice (SEP), a Disciplinary Core Idea (DCI), and a Crosscutting Concept (CCC)</a:t>
            </a:r>
          </a:p>
          <a:p>
            <a:pPr lvl="1">
              <a:buFont typeface="Wingdings" panose="05000000000000000000" pitchFamily="2" charset="2"/>
              <a:buChar char="§"/>
            </a:pPr>
            <a:endParaRPr lang="en-US" dirty="0"/>
          </a:p>
          <a:p>
            <a:endParaRPr lang="en-US" dirty="0"/>
          </a:p>
        </p:txBody>
      </p:sp>
      <p:sp>
        <p:nvSpPr>
          <p:cNvPr id="5" name="TextBox 4" descr="Purple box labeled &quot;Pages 10-12&quot;"/>
          <p:cNvSpPr txBox="1"/>
          <p:nvPr/>
        </p:nvSpPr>
        <p:spPr>
          <a:xfrm>
            <a:off x="7736967" y="843240"/>
            <a:ext cx="1439179" cy="369332"/>
          </a:xfrm>
          <a:prstGeom prst="rect">
            <a:avLst/>
          </a:prstGeom>
          <a:solidFill>
            <a:srgbClr val="CCCCFF"/>
          </a:solidFill>
          <a:ln>
            <a:solidFill>
              <a:schemeClr val="tx1"/>
            </a:solidFill>
            <a:prstDash val="dash"/>
          </a:ln>
        </p:spPr>
        <p:txBody>
          <a:bodyPr wrap="square" rtlCol="0">
            <a:spAutoFit/>
          </a:bodyPr>
          <a:lstStyle/>
          <a:p>
            <a:r>
              <a:rPr lang="en-US" dirty="0"/>
              <a:t>Pages 10-12</a:t>
            </a:r>
          </a:p>
        </p:txBody>
      </p:sp>
    </p:spTree>
    <p:extLst>
      <p:ext uri="{BB962C8B-B14F-4D97-AF65-F5344CB8AC3E}">
        <p14:creationId xmlns:p14="http://schemas.microsoft.com/office/powerpoint/2010/main" val="90429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sz="1400" dirty="0"/>
              <a:t>11</a:t>
            </a:r>
          </a:p>
        </p:txBody>
      </p:sp>
      <p:sp>
        <p:nvSpPr>
          <p:cNvPr id="50178" name="Title 1"/>
          <p:cNvSpPr>
            <a:spLocks noGrp="1"/>
          </p:cNvSpPr>
          <p:nvPr>
            <p:ph type="title"/>
          </p:nvPr>
        </p:nvSpPr>
        <p:spPr>
          <a:xfrm>
            <a:off x="0" y="1994309"/>
            <a:ext cx="10051222" cy="702365"/>
          </a:xfrm>
        </p:spPr>
        <p:txBody>
          <a:bodyPr>
            <a:normAutofit fontScale="90000"/>
          </a:bodyPr>
          <a:lstStyle/>
          <a:p>
            <a:pPr eaLnBrk="1" hangingPunct="1"/>
            <a:r>
              <a:rPr lang="en-US" altLang="en-US" dirty="0">
                <a:ea typeface="ＭＳ Ｐゴシック" panose="020B0600070205080204" pitchFamily="34" charset="-128"/>
              </a:rPr>
              <a:t>NGSS </a:t>
            </a:r>
            <a:br>
              <a:rPr lang="en-US" altLang="en-US" dirty="0">
                <a:ea typeface="ＭＳ Ｐゴシック" panose="020B0600070205080204" pitchFamily="34" charset="-128"/>
              </a:rPr>
            </a:br>
            <a:r>
              <a:rPr lang="en-US" altLang="en-US" dirty="0">
                <a:ea typeface="ＭＳ Ｐゴシック" panose="020B0600070205080204" pitchFamily="34" charset="-128"/>
              </a:rPr>
              <a:t>Performance </a:t>
            </a:r>
            <a:br>
              <a:rPr lang="en-US" altLang="en-US" dirty="0">
                <a:ea typeface="ＭＳ Ｐゴシック" panose="020B0600070205080204" pitchFamily="34" charset="-128"/>
              </a:rPr>
            </a:br>
            <a:r>
              <a:rPr lang="en-US" altLang="en-US" dirty="0">
                <a:ea typeface="ＭＳ Ｐゴシック" panose="020B0600070205080204" pitchFamily="34" charset="-128"/>
              </a:rPr>
              <a:t>Expectation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pic>
        <p:nvPicPr>
          <p:cNvPr id="2" name="Picture 1" descr="Screenshot of PE: 3LS4-4. Notes section describes the image."/>
          <p:cNvPicPr>
            <a:picLocks noChangeAspect="1"/>
          </p:cNvPicPr>
          <p:nvPr/>
        </p:nvPicPr>
        <p:blipFill>
          <a:blip r:embed="rId3"/>
          <a:stretch>
            <a:fillRect/>
          </a:stretch>
        </p:blipFill>
        <p:spPr>
          <a:xfrm>
            <a:off x="3407796" y="801536"/>
            <a:ext cx="8711462" cy="5464136"/>
          </a:xfrm>
          <a:prstGeom prst="rect">
            <a:avLst/>
          </a:prstGeom>
        </p:spPr>
      </p:pic>
    </p:spTree>
    <p:extLst>
      <p:ext uri="{BB962C8B-B14F-4D97-AF65-F5344CB8AC3E}">
        <p14:creationId xmlns:p14="http://schemas.microsoft.com/office/powerpoint/2010/main" val="328283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15</a:t>
            </a:fld>
            <a:endParaRPr lang="en-US" dirty="0"/>
          </a:p>
        </p:txBody>
      </p:sp>
      <p:sp>
        <p:nvSpPr>
          <p:cNvPr id="2" name="Title 1"/>
          <p:cNvSpPr>
            <a:spLocks noGrp="1"/>
          </p:cNvSpPr>
          <p:nvPr>
            <p:ph type="title"/>
          </p:nvPr>
        </p:nvSpPr>
        <p:spPr>
          <a:xfrm>
            <a:off x="838199" y="365125"/>
            <a:ext cx="10910455" cy="1325563"/>
          </a:xfrm>
        </p:spPr>
        <p:txBody>
          <a:bodyPr>
            <a:noAutofit/>
          </a:bodyPr>
          <a:lstStyle/>
          <a:p>
            <a:r>
              <a:rPr lang="en-US" sz="2800" i="1" dirty="0"/>
              <a:t>The 2013 Washington State K-12 Science Learning Standards </a:t>
            </a:r>
            <a:r>
              <a:rPr lang="en-US" sz="2800" dirty="0"/>
              <a:t>are the </a:t>
            </a:r>
            <a:r>
              <a:rPr lang="en-US" sz="2800" i="1" dirty="0"/>
              <a:t>Next Generation Science Standards </a:t>
            </a:r>
            <a:r>
              <a:rPr lang="en-US" sz="2800" dirty="0"/>
              <a:t>(</a:t>
            </a:r>
            <a:r>
              <a:rPr lang="en-US" sz="2800" i="1" dirty="0"/>
              <a:t>NGSS</a:t>
            </a:r>
            <a:r>
              <a:rPr lang="en-US" sz="2800" dirty="0"/>
              <a:t>)</a:t>
            </a:r>
          </a:p>
        </p:txBody>
      </p:sp>
      <p:sp>
        <p:nvSpPr>
          <p:cNvPr id="3" name="Content Placeholder 2"/>
          <p:cNvSpPr>
            <a:spLocks noGrp="1"/>
          </p:cNvSpPr>
          <p:nvPr>
            <p:ph idx="1"/>
          </p:nvPr>
        </p:nvSpPr>
        <p:spPr>
          <a:xfrm>
            <a:off x="6270606" y="1845734"/>
            <a:ext cx="4885073" cy="3616603"/>
          </a:xfrm>
        </p:spPr>
        <p:txBody>
          <a:bodyPr>
            <a:normAutofit fontScale="62500" lnSpcReduction="20000"/>
          </a:bodyPr>
          <a:lstStyle/>
          <a:p>
            <a:r>
              <a:rPr lang="en-US" dirty="0"/>
              <a:t>OSPI Science Standards Webpage</a:t>
            </a:r>
            <a:br>
              <a:rPr lang="en-US" dirty="0"/>
            </a:br>
            <a:r>
              <a:rPr lang="en-US" dirty="0">
                <a:hlinkClick r:id="rId3"/>
              </a:rPr>
              <a:t>https://www.k12.wa.us/student-success/resources-subject-area/science/science-k%E2%80%9312-learning-standards/washington-state-science-and-learning-standards</a:t>
            </a:r>
            <a:endParaRPr lang="en-US" dirty="0"/>
          </a:p>
          <a:p>
            <a:r>
              <a:rPr lang="en-US" dirty="0"/>
              <a:t>Next Generation Science Standards </a:t>
            </a:r>
            <a:r>
              <a:rPr lang="en-US" dirty="0">
                <a:hlinkClick r:id="rId4"/>
              </a:rPr>
              <a:t>https://www.nextgenscience.org/search-standards</a:t>
            </a:r>
            <a:endParaRPr lang="en-US" dirty="0"/>
          </a:p>
          <a:p>
            <a:r>
              <a:rPr lang="en-US" dirty="0"/>
              <a:t>Get to Know the Standards</a:t>
            </a:r>
            <a:br>
              <a:rPr lang="en-US" dirty="0"/>
            </a:br>
            <a:r>
              <a:rPr lang="en-US" dirty="0">
                <a:hlinkClick r:id="rId5"/>
              </a:rPr>
              <a:t>https://www.nextgenscience.org/get-to-know</a:t>
            </a:r>
            <a:endParaRPr lang="en-US" dirty="0"/>
          </a:p>
          <a:p>
            <a:r>
              <a:rPr lang="en-US" dirty="0"/>
              <a:t>Understanding the Standards: </a:t>
            </a:r>
            <a:r>
              <a:rPr lang="en-US" dirty="0">
                <a:hlinkClick r:id="rId6"/>
              </a:rPr>
              <a:t>https://www.nextgenscience.org/understanding-standards/understanding-standards</a:t>
            </a:r>
            <a:endParaRPr lang="en-US" dirty="0"/>
          </a:p>
          <a:p>
            <a:endParaRPr lang="en-US" dirty="0"/>
          </a:p>
        </p:txBody>
      </p:sp>
      <p:pic>
        <p:nvPicPr>
          <p:cNvPr id="5" name="Picture 4" descr="Screenshot of WSSLS website. " title="Webpage image"/>
          <p:cNvPicPr>
            <a:picLocks noChangeAspect="1"/>
          </p:cNvPicPr>
          <p:nvPr/>
        </p:nvPicPr>
        <p:blipFill>
          <a:blip r:embed="rId7"/>
          <a:stretch>
            <a:fillRect/>
          </a:stretch>
        </p:blipFill>
        <p:spPr>
          <a:xfrm>
            <a:off x="906212" y="1845734"/>
            <a:ext cx="5364394" cy="3733917"/>
          </a:xfrm>
          <a:prstGeom prst="rect">
            <a:avLst/>
          </a:prstGeom>
          <a:ln w="28575">
            <a:solidFill>
              <a:schemeClr val="accent1"/>
            </a:solidFill>
          </a:ln>
        </p:spPr>
      </p:pic>
      <p:sp>
        <p:nvSpPr>
          <p:cNvPr id="6" name="Oval 5" descr="The red oval is circling &quot;The Standards&quot; tab on the WSSLS website. Links to webpages on slide. " title="Red Oval"/>
          <p:cNvSpPr/>
          <p:nvPr/>
        </p:nvSpPr>
        <p:spPr>
          <a:xfrm>
            <a:off x="2019868" y="4490112"/>
            <a:ext cx="1037230" cy="27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7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16</a:t>
            </a:fld>
            <a:endParaRPr lang="en-US" sz="1400" dirty="0"/>
          </a:p>
        </p:txBody>
      </p:sp>
      <p:sp>
        <p:nvSpPr>
          <p:cNvPr id="5" name="Title 4"/>
          <p:cNvSpPr>
            <a:spLocks noGrp="1"/>
          </p:cNvSpPr>
          <p:nvPr>
            <p:ph type="title"/>
          </p:nvPr>
        </p:nvSpPr>
        <p:spPr/>
        <p:txBody>
          <a:bodyPr/>
          <a:lstStyle/>
          <a:p>
            <a:r>
              <a:rPr lang="en-US" dirty="0"/>
              <a:t>Test Structure</a:t>
            </a:r>
          </a:p>
        </p:txBody>
      </p:sp>
    </p:spTree>
    <p:extLst>
      <p:ext uri="{BB962C8B-B14F-4D97-AF65-F5344CB8AC3E}">
        <p14:creationId xmlns:p14="http://schemas.microsoft.com/office/powerpoint/2010/main" val="406030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17</a:t>
            </a:fld>
            <a:endParaRPr lang="en-US" sz="1400" dirty="0"/>
          </a:p>
        </p:txBody>
      </p:sp>
      <p:sp>
        <p:nvSpPr>
          <p:cNvPr id="2" name="Title 1"/>
          <p:cNvSpPr>
            <a:spLocks noGrp="1"/>
          </p:cNvSpPr>
          <p:nvPr>
            <p:ph type="title"/>
          </p:nvPr>
        </p:nvSpPr>
        <p:spPr>
          <a:xfrm>
            <a:off x="145761" y="943019"/>
            <a:ext cx="10058400" cy="1450757"/>
          </a:xfrm>
        </p:spPr>
        <p:txBody>
          <a:bodyPr>
            <a:normAutofit/>
          </a:bodyPr>
          <a:lstStyle/>
          <a:p>
            <a:r>
              <a:rPr lang="en-US" dirty="0"/>
              <a:t>Cluster </a:t>
            </a:r>
            <a:br>
              <a:rPr lang="en-US" dirty="0"/>
            </a:br>
            <a:r>
              <a:rPr lang="en-US" dirty="0"/>
              <a:t>Map </a:t>
            </a:r>
          </a:p>
        </p:txBody>
      </p:sp>
      <p:pic>
        <p:nvPicPr>
          <p:cNvPr id="6" name="Picture 5" descr="Screenshot of item cluster map. Detailed description in notes section." title="Item cluster image"/>
          <p:cNvPicPr/>
          <p:nvPr/>
        </p:nvPicPr>
        <p:blipFill>
          <a:blip r:embed="rId3"/>
          <a:stretch>
            <a:fillRect/>
          </a:stretch>
        </p:blipFill>
        <p:spPr>
          <a:xfrm>
            <a:off x="3510116" y="450094"/>
            <a:ext cx="8342518" cy="5803438"/>
          </a:xfrm>
          <a:prstGeom prst="rect">
            <a:avLst/>
          </a:prstGeom>
          <a:ln w="28575">
            <a:solidFill>
              <a:srgbClr val="3A6983"/>
            </a:solidFill>
          </a:ln>
        </p:spPr>
      </p:pic>
      <p:sp>
        <p:nvSpPr>
          <p:cNvPr id="11" name="Down Arrow 10" descr="Red Arrow&#10;&#10;Red arrow is pointing to &quot;Phenomenon/Design Problem&quot;"/>
          <p:cNvSpPr/>
          <p:nvPr/>
        </p:nvSpPr>
        <p:spPr>
          <a:xfrm rot="1278839">
            <a:off x="7480070" y="2497741"/>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descr="Red arrow&#10;&#10;Red arrow pointing to &quot;Bundled Performance Expectations&quot;"/>
          <p:cNvSpPr/>
          <p:nvPr/>
        </p:nvSpPr>
        <p:spPr>
          <a:xfrm rot="1281599">
            <a:off x="5707211" y="1657022"/>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descr="Red arrow points to &quot;Item Cluster with several stimuli and items with PE bundles&quot;" title="Red Arrow"/>
          <p:cNvSpPr/>
          <p:nvPr/>
        </p:nvSpPr>
        <p:spPr>
          <a:xfrm rot="1219547">
            <a:off x="11011179" y="363370"/>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Purple box labeled &quot;Page 3&quot;"/>
          <p:cNvSpPr txBox="1"/>
          <p:nvPr/>
        </p:nvSpPr>
        <p:spPr>
          <a:xfrm>
            <a:off x="336628" y="2527814"/>
            <a:ext cx="943897" cy="369332"/>
          </a:xfrm>
          <a:prstGeom prst="rect">
            <a:avLst/>
          </a:prstGeom>
          <a:solidFill>
            <a:srgbClr val="CCCCFF"/>
          </a:solidFill>
          <a:ln>
            <a:solidFill>
              <a:schemeClr val="tx1"/>
            </a:solidFill>
            <a:prstDash val="dash"/>
          </a:ln>
        </p:spPr>
        <p:txBody>
          <a:bodyPr wrap="square" rtlCol="0">
            <a:spAutoFit/>
          </a:bodyPr>
          <a:lstStyle/>
          <a:p>
            <a:r>
              <a:rPr lang="en-US" dirty="0"/>
              <a:t>Page 3</a:t>
            </a:r>
          </a:p>
        </p:txBody>
      </p:sp>
    </p:spTree>
    <p:extLst>
      <p:ext uri="{BB962C8B-B14F-4D97-AF65-F5344CB8AC3E}">
        <p14:creationId xmlns:p14="http://schemas.microsoft.com/office/powerpoint/2010/main" val="3227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18</a:t>
            </a:fld>
            <a:endParaRPr lang="en-US" sz="1400" dirty="0"/>
          </a:p>
        </p:txBody>
      </p:sp>
      <p:sp>
        <p:nvSpPr>
          <p:cNvPr id="2" name="Title 1"/>
          <p:cNvSpPr>
            <a:spLocks noGrp="1"/>
          </p:cNvSpPr>
          <p:nvPr>
            <p:ph type="title"/>
          </p:nvPr>
        </p:nvSpPr>
        <p:spPr/>
        <p:txBody>
          <a:bodyPr/>
          <a:lstStyle/>
          <a:p>
            <a:r>
              <a:rPr lang="en-US" dirty="0"/>
              <a:t>Standalone Items</a:t>
            </a:r>
          </a:p>
        </p:txBody>
      </p:sp>
      <p:sp>
        <p:nvSpPr>
          <p:cNvPr id="3" name="Content Placeholder 2"/>
          <p:cNvSpPr>
            <a:spLocks noGrp="1"/>
          </p:cNvSpPr>
          <p:nvPr>
            <p:ph idx="1"/>
          </p:nvPr>
        </p:nvSpPr>
        <p:spPr>
          <a:xfrm>
            <a:off x="838200" y="1825626"/>
            <a:ext cx="10515600" cy="1631950"/>
          </a:xfrm>
        </p:spPr>
        <p:txBody>
          <a:bodyPr/>
          <a:lstStyle/>
          <a:p>
            <a:r>
              <a:rPr lang="en-US" dirty="0"/>
              <a:t>Use a single item to address two or three dimensions of one PE </a:t>
            </a:r>
          </a:p>
          <a:p>
            <a:r>
              <a:rPr lang="en-US" dirty="0"/>
              <a:t>Stimulus and question/questions</a:t>
            </a:r>
          </a:p>
        </p:txBody>
      </p:sp>
    </p:spTree>
    <p:extLst>
      <p:ext uri="{BB962C8B-B14F-4D97-AF65-F5344CB8AC3E}">
        <p14:creationId xmlns:p14="http://schemas.microsoft.com/office/powerpoint/2010/main" val="116295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19</a:t>
            </a:fld>
            <a:endParaRPr lang="en-US" sz="1400" dirty="0"/>
          </a:p>
        </p:txBody>
      </p:sp>
      <p:sp>
        <p:nvSpPr>
          <p:cNvPr id="2" name="Title 1"/>
          <p:cNvSpPr>
            <a:spLocks noGrp="1"/>
          </p:cNvSpPr>
          <p:nvPr>
            <p:ph type="title"/>
          </p:nvPr>
        </p:nvSpPr>
        <p:spPr>
          <a:xfrm>
            <a:off x="123994" y="259349"/>
            <a:ext cx="6657806" cy="874718"/>
          </a:xfrm>
        </p:spPr>
        <p:txBody>
          <a:bodyPr>
            <a:normAutofit/>
          </a:bodyPr>
          <a:lstStyle/>
          <a:p>
            <a:r>
              <a:rPr lang="en-US" dirty="0"/>
              <a:t>Grade 8 Blueprint</a:t>
            </a:r>
            <a:endParaRPr lang="en-US" sz="3200" dirty="0"/>
          </a:p>
        </p:txBody>
      </p:sp>
      <p:graphicFrame>
        <p:nvGraphicFramePr>
          <p:cNvPr id="5" name="Content Placeholder 4" descr="There are 4 columns and 3 rows of information after the header row. "/>
          <p:cNvGraphicFramePr>
            <a:graphicFrameLocks noGrp="1"/>
          </p:cNvGraphicFramePr>
          <p:nvPr>
            <p:ph sz="half" idx="1"/>
            <p:extLst>
              <p:ext uri="{D42A27DB-BD31-4B8C-83A1-F6EECF244321}">
                <p14:modId xmlns:p14="http://schemas.microsoft.com/office/powerpoint/2010/main" val="1022381831"/>
              </p:ext>
            </p:extLst>
          </p:nvPr>
        </p:nvGraphicFramePr>
        <p:xfrm>
          <a:off x="123994" y="1134067"/>
          <a:ext cx="8805027" cy="4967113"/>
        </p:xfrm>
        <a:graphic>
          <a:graphicData uri="http://schemas.openxmlformats.org/drawingml/2006/table">
            <a:tbl>
              <a:tblPr firstRow="1" bandRow="1">
                <a:tableStyleId>{5C22544A-7EE6-4342-B048-85BDC9FD1C3A}</a:tableStyleId>
              </a:tblPr>
              <a:tblGrid>
                <a:gridCol w="2085252">
                  <a:extLst>
                    <a:ext uri="{9D8B030D-6E8A-4147-A177-3AD203B41FA5}">
                      <a16:colId xmlns:a16="http://schemas.microsoft.com/office/drawing/2014/main" val="1294781993"/>
                    </a:ext>
                  </a:extLst>
                </a:gridCol>
                <a:gridCol w="2239925">
                  <a:extLst>
                    <a:ext uri="{9D8B030D-6E8A-4147-A177-3AD203B41FA5}">
                      <a16:colId xmlns:a16="http://schemas.microsoft.com/office/drawing/2014/main" val="677343663"/>
                    </a:ext>
                  </a:extLst>
                </a:gridCol>
                <a:gridCol w="2239925">
                  <a:extLst>
                    <a:ext uri="{9D8B030D-6E8A-4147-A177-3AD203B41FA5}">
                      <a16:colId xmlns:a16="http://schemas.microsoft.com/office/drawing/2014/main" val="1607892538"/>
                    </a:ext>
                  </a:extLst>
                </a:gridCol>
                <a:gridCol w="2239925">
                  <a:extLst>
                    <a:ext uri="{9D8B030D-6E8A-4147-A177-3AD203B41FA5}">
                      <a16:colId xmlns:a16="http://schemas.microsoft.com/office/drawing/2014/main" val="2941534139"/>
                    </a:ext>
                  </a:extLst>
                </a:gridCol>
              </a:tblGrid>
              <a:tr h="1160888">
                <a:tc>
                  <a:txBody>
                    <a:bodyPr/>
                    <a:lstStyle/>
                    <a:p>
                      <a:pPr algn="ctr"/>
                      <a:r>
                        <a:rPr lang="en-US" sz="1800" dirty="0"/>
                        <a:t>Reporting Area</a:t>
                      </a:r>
                    </a:p>
                  </a:txBody>
                  <a:tcPr marL="53013" marR="5301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Percentage of PEs </a:t>
                      </a:r>
                      <a:r>
                        <a:rPr lang="en-US" sz="1800" baseline="0" dirty="0"/>
                        <a:t>per Science Domain in the Standards</a:t>
                      </a:r>
                      <a:endParaRPr lang="en-US" sz="1800" dirty="0"/>
                    </a:p>
                  </a:txBody>
                  <a:tcPr marL="53013" marR="53013" anchor="ctr">
                    <a:solidFill>
                      <a:schemeClr val="accent1"/>
                    </a:solidFill>
                  </a:tcPr>
                </a:tc>
                <a:tc>
                  <a:txBody>
                    <a:bodyPr/>
                    <a:lstStyle/>
                    <a:p>
                      <a:pPr algn="ctr"/>
                      <a:r>
                        <a:rPr lang="en-US" sz="1800" dirty="0"/>
                        <a:t>Percent Range for the WCAS per Science Domain</a:t>
                      </a:r>
                    </a:p>
                  </a:txBody>
                  <a:tcPr marL="53013" marR="5301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Score Point Range</a:t>
                      </a:r>
                      <a:r>
                        <a:rPr lang="en-US" sz="1800" baseline="0" dirty="0"/>
                        <a:t> for WCAS </a:t>
                      </a:r>
                      <a:r>
                        <a:rPr lang="en-US" sz="1800" dirty="0"/>
                        <a:t>per Science Domain</a:t>
                      </a:r>
                    </a:p>
                  </a:txBody>
                  <a:tcPr marL="53013" marR="53013" anchor="ctr"/>
                </a:tc>
                <a:extLst>
                  <a:ext uri="{0D108BD9-81ED-4DB2-BD59-A6C34878D82A}">
                    <a16:rowId xmlns:a16="http://schemas.microsoft.com/office/drawing/2014/main" val="1456703659"/>
                  </a:ext>
                </a:extLst>
              </a:tr>
              <a:tr h="1160888">
                <a:tc>
                  <a:txBody>
                    <a:bodyPr/>
                    <a:lstStyle/>
                    <a:p>
                      <a:pPr algn="ctr"/>
                      <a:r>
                        <a:rPr lang="en-US" sz="1800" dirty="0"/>
                        <a:t>Practices and Crosscutting</a:t>
                      </a:r>
                      <a:r>
                        <a:rPr lang="en-US" sz="1800" baseline="0" dirty="0"/>
                        <a:t> Concepts in P</a:t>
                      </a:r>
                      <a:r>
                        <a:rPr lang="en-US" sz="1800" dirty="0"/>
                        <a:t>hysical</a:t>
                      </a:r>
                      <a:r>
                        <a:rPr lang="en-US" sz="1800" baseline="0" dirty="0"/>
                        <a:t> Sciences</a:t>
                      </a:r>
                      <a:endParaRPr lang="en-US" sz="1800" dirty="0"/>
                    </a:p>
                  </a:txBody>
                  <a:tcPr marL="53013" marR="53013" anchor="ctr"/>
                </a:tc>
                <a:tc>
                  <a:txBody>
                    <a:bodyPr/>
                    <a:lstStyle/>
                    <a:p>
                      <a:pPr algn="ctr"/>
                      <a:r>
                        <a:rPr lang="en-US" sz="2000" dirty="0"/>
                        <a:t>35%</a:t>
                      </a:r>
                    </a:p>
                  </a:txBody>
                  <a:tcPr marL="53013" marR="53013" anchor="ctr"/>
                </a:tc>
                <a:tc>
                  <a:txBody>
                    <a:bodyPr/>
                    <a:lstStyle/>
                    <a:p>
                      <a:pPr algn="ctr"/>
                      <a:r>
                        <a:rPr lang="en-US" sz="2000" dirty="0"/>
                        <a:t>30-40%</a:t>
                      </a:r>
                    </a:p>
                  </a:txBody>
                  <a:tcPr marL="53013" marR="53013" anchor="ctr"/>
                </a:tc>
                <a:tc>
                  <a:txBody>
                    <a:bodyPr/>
                    <a:lstStyle/>
                    <a:p>
                      <a:pPr algn="ctr"/>
                      <a:r>
                        <a:rPr lang="en-US" sz="2000" dirty="0"/>
                        <a:t>12-16</a:t>
                      </a:r>
                    </a:p>
                  </a:txBody>
                  <a:tcPr marL="53013" marR="53013" anchor="ctr"/>
                </a:tc>
                <a:extLst>
                  <a:ext uri="{0D108BD9-81ED-4DB2-BD59-A6C34878D82A}">
                    <a16:rowId xmlns:a16="http://schemas.microsoft.com/office/drawing/2014/main" val="3302209806"/>
                  </a:ext>
                </a:extLst>
              </a:tr>
              <a:tr h="1177575">
                <a:tc>
                  <a:txBody>
                    <a:bodyPr/>
                    <a:lstStyle/>
                    <a:p>
                      <a:pPr algn="ctr"/>
                      <a:r>
                        <a:rPr lang="en-US" sz="1800" dirty="0"/>
                        <a:t>Practices and Crosscutting</a:t>
                      </a:r>
                      <a:r>
                        <a:rPr lang="en-US" sz="1800" baseline="0" dirty="0"/>
                        <a:t> Concepts in </a:t>
                      </a:r>
                      <a:br>
                        <a:rPr lang="en-US" sz="1800" baseline="0" dirty="0"/>
                      </a:br>
                      <a:r>
                        <a:rPr lang="en-US" sz="1800" dirty="0"/>
                        <a:t>Life</a:t>
                      </a:r>
                      <a:r>
                        <a:rPr lang="en-US" sz="1800" baseline="0" dirty="0"/>
                        <a:t> Sciences</a:t>
                      </a:r>
                      <a:endParaRPr lang="en-US" sz="1800" dirty="0"/>
                    </a:p>
                  </a:txBody>
                  <a:tcPr marL="53013" marR="53013" anchor="ctr"/>
                </a:tc>
                <a:tc>
                  <a:txBody>
                    <a:bodyPr/>
                    <a:lstStyle/>
                    <a:p>
                      <a:pPr algn="ctr"/>
                      <a:r>
                        <a:rPr lang="en-US" sz="2000" dirty="0"/>
                        <a:t>38%</a:t>
                      </a:r>
                    </a:p>
                  </a:txBody>
                  <a:tcPr marL="53013" marR="53013" anchor="ctr"/>
                </a:tc>
                <a:tc>
                  <a:txBody>
                    <a:bodyPr/>
                    <a:lstStyle/>
                    <a:p>
                      <a:pPr algn="ctr"/>
                      <a:r>
                        <a:rPr lang="en-US" sz="2000" dirty="0"/>
                        <a:t>33-43%</a:t>
                      </a:r>
                    </a:p>
                  </a:txBody>
                  <a:tcPr marL="53013" marR="53013" anchor="ctr"/>
                </a:tc>
                <a:tc>
                  <a:txBody>
                    <a:bodyPr/>
                    <a:lstStyle/>
                    <a:p>
                      <a:pPr algn="ctr"/>
                      <a:r>
                        <a:rPr lang="en-US" sz="2000" dirty="0"/>
                        <a:t>13-17</a:t>
                      </a:r>
                    </a:p>
                  </a:txBody>
                  <a:tcPr marL="53013" marR="53013" anchor="ctr"/>
                </a:tc>
                <a:extLst>
                  <a:ext uri="{0D108BD9-81ED-4DB2-BD59-A6C34878D82A}">
                    <a16:rowId xmlns:a16="http://schemas.microsoft.com/office/drawing/2014/main" val="2904975176"/>
                  </a:ext>
                </a:extLst>
              </a:tr>
              <a:tr h="1428785">
                <a:tc>
                  <a:txBody>
                    <a:bodyPr/>
                    <a:lstStyle/>
                    <a:p>
                      <a:pPr algn="ctr"/>
                      <a:r>
                        <a:rPr lang="en-US" sz="1800" dirty="0"/>
                        <a:t>Practices and Crosscutting</a:t>
                      </a:r>
                      <a:r>
                        <a:rPr lang="en-US" sz="1800" baseline="0" dirty="0"/>
                        <a:t> Concepts in </a:t>
                      </a:r>
                      <a:r>
                        <a:rPr lang="en-US" sz="1800" dirty="0"/>
                        <a:t>Earth and Space</a:t>
                      </a:r>
                      <a:r>
                        <a:rPr lang="en-US" sz="1800" baseline="0" dirty="0"/>
                        <a:t> Sciences</a:t>
                      </a:r>
                      <a:endParaRPr lang="en-US" sz="1800" dirty="0"/>
                    </a:p>
                  </a:txBody>
                  <a:tcPr marL="53013" marR="53013" anchor="ctr"/>
                </a:tc>
                <a:tc>
                  <a:txBody>
                    <a:bodyPr/>
                    <a:lstStyle/>
                    <a:p>
                      <a:pPr algn="ctr"/>
                      <a:r>
                        <a:rPr lang="en-US" sz="2000" dirty="0"/>
                        <a:t>27%</a:t>
                      </a:r>
                    </a:p>
                  </a:txBody>
                  <a:tcPr marL="53013" marR="53013" anchor="ctr"/>
                </a:tc>
                <a:tc>
                  <a:txBody>
                    <a:bodyPr/>
                    <a:lstStyle/>
                    <a:p>
                      <a:pPr algn="ctr"/>
                      <a:r>
                        <a:rPr lang="en-US" sz="2000" dirty="0"/>
                        <a:t>22-32%</a:t>
                      </a:r>
                    </a:p>
                  </a:txBody>
                  <a:tcPr marL="53013" marR="53013" anchor="ctr"/>
                </a:tc>
                <a:tc>
                  <a:txBody>
                    <a:bodyPr/>
                    <a:lstStyle/>
                    <a:p>
                      <a:pPr algn="ctr"/>
                      <a:r>
                        <a:rPr lang="en-US" sz="2000" dirty="0"/>
                        <a:t>9-13</a:t>
                      </a:r>
                    </a:p>
                  </a:txBody>
                  <a:tcPr marL="53013" marR="53013" anchor="ctr"/>
                </a:tc>
                <a:extLst>
                  <a:ext uri="{0D108BD9-81ED-4DB2-BD59-A6C34878D82A}">
                    <a16:rowId xmlns:a16="http://schemas.microsoft.com/office/drawing/2014/main" val="1617022583"/>
                  </a:ext>
                </a:extLst>
              </a:tr>
            </a:tbl>
          </a:graphicData>
        </a:graphic>
      </p:graphicFrame>
      <p:sp>
        <p:nvSpPr>
          <p:cNvPr id="3" name="Content Placeholder 2"/>
          <p:cNvSpPr>
            <a:spLocks noGrp="1"/>
          </p:cNvSpPr>
          <p:nvPr>
            <p:ph sz="half" idx="2"/>
          </p:nvPr>
        </p:nvSpPr>
        <p:spPr>
          <a:xfrm>
            <a:off x="9082991" y="1375208"/>
            <a:ext cx="2406316" cy="4013116"/>
          </a:xfrm>
        </p:spPr>
        <p:txBody>
          <a:bodyPr>
            <a:normAutofit fontScale="70000" lnSpcReduction="20000"/>
          </a:bodyPr>
          <a:lstStyle/>
          <a:p>
            <a:pPr>
              <a:buFont typeface="Wingdings" panose="05000000000000000000" pitchFamily="2" charset="2"/>
              <a:buChar char="Ø"/>
            </a:pPr>
            <a:r>
              <a:rPr lang="en-US" dirty="0"/>
              <a:t>40 Total points</a:t>
            </a:r>
          </a:p>
          <a:p>
            <a:pPr>
              <a:buFont typeface="Wingdings" panose="05000000000000000000" pitchFamily="2" charset="2"/>
              <a:buChar char="Ø"/>
            </a:pPr>
            <a:r>
              <a:rPr lang="en-US" dirty="0"/>
              <a:t>6-12 standalone items</a:t>
            </a:r>
          </a:p>
          <a:p>
            <a:pPr>
              <a:buFont typeface="Wingdings" panose="05000000000000000000" pitchFamily="2" charset="2"/>
              <a:buChar char="Ø"/>
            </a:pPr>
            <a:r>
              <a:rPr lang="en-US" dirty="0"/>
              <a:t>5 clusters</a:t>
            </a:r>
          </a:p>
          <a:p>
            <a:pPr>
              <a:buFont typeface="Wingdings" panose="05000000000000000000" pitchFamily="2" charset="2"/>
              <a:buChar char="Ø"/>
            </a:pPr>
            <a:r>
              <a:rPr lang="en-US" dirty="0"/>
              <a:t>Estimated testing time: 120 minutes</a:t>
            </a:r>
          </a:p>
          <a:p>
            <a:pPr>
              <a:buFont typeface="Arial" panose="020B0604020202020204" pitchFamily="34" charset="0"/>
              <a:buChar char="•"/>
            </a:pPr>
            <a:endParaRPr lang="en-US" altLang="en-US" b="1" dirty="0">
              <a:solidFill>
                <a:srgbClr val="FF0000"/>
              </a:solidFill>
            </a:endParaRPr>
          </a:p>
          <a:p>
            <a:pPr marL="0" indent="0">
              <a:buNone/>
            </a:pPr>
            <a:endParaRPr lang="en-US" altLang="en-US" b="1" dirty="0">
              <a:solidFill>
                <a:srgbClr val="FF0000"/>
              </a:solidFill>
            </a:endParaRPr>
          </a:p>
          <a:p>
            <a:pPr marL="0" indent="0">
              <a:buNone/>
            </a:pPr>
            <a:r>
              <a:rPr lang="en-US" altLang="en-US" b="1" dirty="0">
                <a:solidFill>
                  <a:srgbClr val="FF0000"/>
                </a:solidFill>
              </a:rPr>
              <a:t>ETS PEs are assessed but not reported separately</a:t>
            </a:r>
            <a:r>
              <a:rPr lang="en-US" altLang="en-US" sz="1200" b="1" dirty="0">
                <a:solidFill>
                  <a:srgbClr val="FF0000"/>
                </a:solidFill>
              </a:rPr>
              <a:t>.</a:t>
            </a:r>
          </a:p>
          <a:p>
            <a:pPr>
              <a:buFont typeface="Arial" panose="020B0604020202020204" pitchFamily="34" charset="0"/>
              <a:buChar char="•"/>
            </a:pPr>
            <a:endParaRPr lang="en-US" dirty="0"/>
          </a:p>
        </p:txBody>
      </p:sp>
      <p:sp>
        <p:nvSpPr>
          <p:cNvPr id="6" name="TextBox 5" descr="Purple box labeled &quot;Pages 8-9&quot;"/>
          <p:cNvSpPr txBox="1"/>
          <p:nvPr/>
        </p:nvSpPr>
        <p:spPr>
          <a:xfrm>
            <a:off x="4799728" y="512042"/>
            <a:ext cx="1259326"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214030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4D47-8802-4A4E-A21C-BA31FC70D6CF}"/>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7668277A-7355-4415-8DCD-95AB64ABD7C4}"/>
              </a:ext>
            </a:extLst>
          </p:cNvPr>
          <p:cNvSpPr>
            <a:spLocks noGrp="1"/>
          </p:cNvSpPr>
          <p:nvPr>
            <p:ph idx="1"/>
          </p:nvPr>
        </p:nvSpPr>
        <p:spPr>
          <a:xfrm>
            <a:off x="838200" y="1825625"/>
            <a:ext cx="10515600" cy="3802443"/>
          </a:xfrm>
        </p:spPr>
        <p:txBody>
          <a:bodyPr/>
          <a:lstStyle/>
          <a:p>
            <a:r>
              <a:rPr lang="en-US" dirty="0"/>
              <a:t>Webinar Recording, PowerPoint slides and FAQ</a:t>
            </a:r>
          </a:p>
          <a:p>
            <a:pPr marL="285750" indent="0">
              <a:buNone/>
            </a:pPr>
            <a:r>
              <a:rPr lang="en-US" dirty="0">
                <a:hlinkClick r:id="rId3"/>
              </a:rPr>
              <a:t>https://www.k12.wa.us/student-success/testing/state-testing-overview/washington-comprehensive-assessment-science/wcas-educator-resources</a:t>
            </a:r>
            <a:endParaRPr lang="en-US" dirty="0"/>
          </a:p>
          <a:p>
            <a:r>
              <a:rPr lang="en-US" dirty="0"/>
              <a:t>Chat Box</a:t>
            </a:r>
          </a:p>
          <a:p>
            <a:r>
              <a:rPr lang="en-US" dirty="0" err="1"/>
              <a:t>pdEnroller</a:t>
            </a:r>
            <a:r>
              <a:rPr lang="en-US" dirty="0"/>
              <a:t> </a:t>
            </a:r>
          </a:p>
          <a:p>
            <a:pPr marL="0" indent="285750">
              <a:buNone/>
            </a:pPr>
            <a:r>
              <a:rPr lang="en-US" dirty="0">
                <a:hlinkClick r:id="rId4"/>
              </a:rPr>
              <a:t>https://www.pdenroller.org</a:t>
            </a:r>
            <a:endParaRPr lang="en-US" dirty="0"/>
          </a:p>
          <a:p>
            <a:pPr marL="0" indent="285750">
              <a:buNone/>
            </a:pPr>
            <a:endParaRPr lang="en-US" dirty="0"/>
          </a:p>
        </p:txBody>
      </p:sp>
    </p:spTree>
    <p:extLst>
      <p:ext uri="{BB962C8B-B14F-4D97-AF65-F5344CB8AC3E}">
        <p14:creationId xmlns:p14="http://schemas.microsoft.com/office/powerpoint/2010/main" val="334522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20</a:t>
            </a:fld>
            <a:endParaRPr lang="en-US" sz="1400" dirty="0"/>
          </a:p>
        </p:txBody>
      </p:sp>
      <p:sp>
        <p:nvSpPr>
          <p:cNvPr id="6" name="Title 5"/>
          <p:cNvSpPr>
            <a:spLocks noGrp="1"/>
          </p:cNvSpPr>
          <p:nvPr>
            <p:ph type="title"/>
          </p:nvPr>
        </p:nvSpPr>
        <p:spPr/>
        <p:txBody>
          <a:bodyPr/>
          <a:lstStyle/>
          <a:p>
            <a:r>
              <a:rPr lang="en-US" dirty="0"/>
              <a:t>Performance Expectation Coverage</a:t>
            </a:r>
          </a:p>
        </p:txBody>
      </p:sp>
      <p:sp>
        <p:nvSpPr>
          <p:cNvPr id="9" name="Content Placeholder 8"/>
          <p:cNvSpPr>
            <a:spLocks noGrp="1"/>
          </p:cNvSpPr>
          <p:nvPr>
            <p:ph sz="half" idx="2"/>
          </p:nvPr>
        </p:nvSpPr>
        <p:spPr>
          <a:xfrm>
            <a:off x="949037" y="1690687"/>
            <a:ext cx="4937760" cy="3938838"/>
          </a:xfrm>
          <a:ln>
            <a:solidFill>
              <a:schemeClr val="tx1"/>
            </a:solidFill>
          </a:ln>
        </p:spPr>
        <p:txBody>
          <a:bodyPr>
            <a:normAutofit lnSpcReduction="10000"/>
          </a:bodyPr>
          <a:lstStyle/>
          <a:p>
            <a:pPr marL="0" indent="0">
              <a:buNone/>
            </a:pPr>
            <a:r>
              <a:rPr lang="en-US" sz="3200" dirty="0">
                <a:solidFill>
                  <a:schemeClr val="accent1"/>
                </a:solidFill>
              </a:rPr>
              <a:t>Stand Alone items</a:t>
            </a:r>
          </a:p>
          <a:p>
            <a:pPr lvl="1">
              <a:buFont typeface="Arial" panose="020B0604020202020204" pitchFamily="34" charset="0"/>
              <a:buChar char="•"/>
            </a:pPr>
            <a:r>
              <a:rPr lang="en-US" sz="2400" dirty="0"/>
              <a:t>6-12 items per operational form</a:t>
            </a:r>
          </a:p>
          <a:p>
            <a:pPr lvl="1">
              <a:buFont typeface="Arial" panose="020B0604020202020204" pitchFamily="34" charset="0"/>
              <a:buChar char="•"/>
            </a:pPr>
            <a:r>
              <a:rPr lang="en-US" sz="2400" dirty="0"/>
              <a:t>Each item must assess 2 or 3 dimensions of a single PE</a:t>
            </a:r>
          </a:p>
          <a:p>
            <a:pPr lvl="1">
              <a:buFont typeface="Arial" panose="020B0604020202020204" pitchFamily="34" charset="0"/>
              <a:buChar char="•"/>
            </a:pPr>
            <a:r>
              <a:rPr lang="en-US" sz="2400" dirty="0"/>
              <a:t>Increases DCI, SEP, and CCC coverage for the whole test</a:t>
            </a:r>
          </a:p>
        </p:txBody>
      </p:sp>
      <p:sp>
        <p:nvSpPr>
          <p:cNvPr id="8" name="Content Placeholder 7"/>
          <p:cNvSpPr>
            <a:spLocks noGrp="1"/>
          </p:cNvSpPr>
          <p:nvPr>
            <p:ph sz="half" idx="1"/>
          </p:nvPr>
        </p:nvSpPr>
        <p:spPr>
          <a:xfrm>
            <a:off x="6035040" y="1690687"/>
            <a:ext cx="4937760" cy="3938838"/>
          </a:xfrm>
          <a:ln>
            <a:solidFill>
              <a:schemeClr val="tx1"/>
            </a:solidFill>
          </a:ln>
        </p:spPr>
        <p:txBody>
          <a:bodyPr>
            <a:normAutofit lnSpcReduction="10000"/>
          </a:bodyPr>
          <a:lstStyle/>
          <a:p>
            <a:pPr marL="0" indent="0">
              <a:buNone/>
            </a:pPr>
            <a:r>
              <a:rPr lang="en-US" sz="3200" dirty="0">
                <a:solidFill>
                  <a:schemeClr val="accent1"/>
                </a:solidFill>
              </a:rPr>
              <a:t>Item Clusters</a:t>
            </a:r>
          </a:p>
          <a:p>
            <a:pPr lvl="1">
              <a:buFont typeface="Arial" panose="020B0604020202020204" pitchFamily="34" charset="0"/>
              <a:buChar char="•"/>
            </a:pPr>
            <a:r>
              <a:rPr lang="en-US" sz="2400" dirty="0"/>
              <a:t>3-6 items per cluster</a:t>
            </a:r>
          </a:p>
          <a:p>
            <a:pPr lvl="1">
              <a:buFont typeface="Arial" panose="020B0604020202020204" pitchFamily="34" charset="0"/>
              <a:buChar char="•"/>
            </a:pPr>
            <a:r>
              <a:rPr lang="en-US" sz="2400" dirty="0"/>
              <a:t>5 clusters per operational form</a:t>
            </a:r>
          </a:p>
          <a:p>
            <a:pPr lvl="1">
              <a:buFont typeface="Arial" panose="020B0604020202020204" pitchFamily="34" charset="0"/>
              <a:buChar char="•"/>
            </a:pPr>
            <a:r>
              <a:rPr lang="en-US" sz="2400" dirty="0"/>
              <a:t>At least one PE from each domain (PS, LS, ESS, and ETS) represented</a:t>
            </a:r>
          </a:p>
          <a:p>
            <a:pPr lvl="1">
              <a:buFont typeface="Arial" panose="020B0604020202020204" pitchFamily="34" charset="0"/>
              <a:buChar char="•"/>
            </a:pPr>
            <a:r>
              <a:rPr lang="en-US" sz="2400" dirty="0"/>
              <a:t>A minimum of 3 different SEPs across the clusters</a:t>
            </a:r>
          </a:p>
          <a:p>
            <a:pPr lvl="1">
              <a:buFont typeface="Arial" panose="020B0604020202020204" pitchFamily="34" charset="0"/>
              <a:buChar char="•"/>
            </a:pPr>
            <a:r>
              <a:rPr lang="en-US" sz="2400" dirty="0"/>
              <a:t>A minimum of 3 different CCCs across the clusters</a:t>
            </a:r>
          </a:p>
        </p:txBody>
      </p:sp>
      <p:sp>
        <p:nvSpPr>
          <p:cNvPr id="7" name="TextBox 6" descr="Purple box labeled &quot;Pages 8-9&quot;"/>
          <p:cNvSpPr txBox="1"/>
          <p:nvPr/>
        </p:nvSpPr>
        <p:spPr>
          <a:xfrm>
            <a:off x="9736252" y="843240"/>
            <a:ext cx="1236548"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391279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21</a:t>
            </a:fld>
            <a:endParaRPr lang="en-US" sz="1400" dirty="0"/>
          </a:p>
        </p:txBody>
      </p:sp>
      <p:sp>
        <p:nvSpPr>
          <p:cNvPr id="6" name="Title 5"/>
          <p:cNvSpPr>
            <a:spLocks noGrp="1"/>
          </p:cNvSpPr>
          <p:nvPr>
            <p:ph type="title"/>
          </p:nvPr>
        </p:nvSpPr>
        <p:spPr/>
        <p:txBody>
          <a:bodyPr/>
          <a:lstStyle/>
          <a:p>
            <a:r>
              <a:rPr lang="en-US" dirty="0"/>
              <a:t>Structure and Administration</a:t>
            </a:r>
          </a:p>
        </p:txBody>
      </p:sp>
      <p:sp>
        <p:nvSpPr>
          <p:cNvPr id="7" name="Content Placeholder 6"/>
          <p:cNvSpPr>
            <a:spLocks noGrp="1"/>
          </p:cNvSpPr>
          <p:nvPr>
            <p:ph sz="half" idx="1"/>
          </p:nvPr>
        </p:nvSpPr>
        <p:spPr>
          <a:xfrm>
            <a:off x="838200" y="1690685"/>
            <a:ext cx="5181600" cy="4183289"/>
          </a:xfrm>
          <a:ln>
            <a:solidFill>
              <a:schemeClr val="tx1"/>
            </a:solidFill>
          </a:ln>
        </p:spPr>
        <p:txBody>
          <a:bodyPr>
            <a:noAutofit/>
          </a:bodyPr>
          <a:lstStyle/>
          <a:p>
            <a:pPr marL="0" indent="0">
              <a:buNone/>
            </a:pPr>
            <a:r>
              <a:rPr lang="en-US" sz="3200" dirty="0">
                <a:solidFill>
                  <a:schemeClr val="accent1"/>
                </a:solidFill>
              </a:rPr>
              <a:t>Structure</a:t>
            </a:r>
          </a:p>
          <a:p>
            <a:pPr lvl="1"/>
            <a:r>
              <a:rPr lang="en-US" sz="2400" dirty="0"/>
              <a:t>Operational Section</a:t>
            </a:r>
          </a:p>
          <a:p>
            <a:pPr lvl="2"/>
            <a:r>
              <a:rPr lang="en-US" sz="2000" dirty="0"/>
              <a:t>Counts toward a student’s score</a:t>
            </a:r>
          </a:p>
          <a:p>
            <a:pPr lvl="2"/>
            <a:r>
              <a:rPr lang="en-US" sz="2000" dirty="0"/>
              <a:t>Fixed form</a:t>
            </a:r>
          </a:p>
          <a:p>
            <a:pPr marL="384048" lvl="2" indent="0">
              <a:buNone/>
            </a:pPr>
            <a:endParaRPr lang="en-US" sz="2000" dirty="0"/>
          </a:p>
          <a:p>
            <a:pPr lvl="1"/>
            <a:r>
              <a:rPr lang="en-US" sz="2400" dirty="0"/>
              <a:t>Field Test Section</a:t>
            </a:r>
          </a:p>
          <a:p>
            <a:pPr lvl="2"/>
            <a:r>
              <a:rPr lang="en-US" sz="2000" dirty="0"/>
              <a:t>Embedded in the online administration</a:t>
            </a:r>
          </a:p>
          <a:p>
            <a:pPr lvl="2"/>
            <a:r>
              <a:rPr lang="en-US" sz="2000" dirty="0"/>
              <a:t>Does not count toward a student’s score</a:t>
            </a:r>
          </a:p>
          <a:p>
            <a:pPr lvl="2"/>
            <a:r>
              <a:rPr lang="en-US" sz="2000" dirty="0"/>
              <a:t>A cluster or several standalone items</a:t>
            </a:r>
          </a:p>
        </p:txBody>
      </p:sp>
      <p:sp>
        <p:nvSpPr>
          <p:cNvPr id="8" name="Content Placeholder 7"/>
          <p:cNvSpPr>
            <a:spLocks noGrp="1"/>
          </p:cNvSpPr>
          <p:nvPr>
            <p:ph sz="half" idx="2"/>
          </p:nvPr>
        </p:nvSpPr>
        <p:spPr>
          <a:xfrm>
            <a:off x="6172200" y="1690685"/>
            <a:ext cx="5181600" cy="4183289"/>
          </a:xfrm>
          <a:ln>
            <a:solidFill>
              <a:schemeClr val="tx1"/>
            </a:solidFill>
          </a:ln>
        </p:spPr>
        <p:txBody>
          <a:bodyPr/>
          <a:lstStyle/>
          <a:p>
            <a:pPr marL="0" indent="0">
              <a:buNone/>
            </a:pPr>
            <a:r>
              <a:rPr lang="en-US" sz="3200" dirty="0">
                <a:solidFill>
                  <a:schemeClr val="accent1"/>
                </a:solidFill>
              </a:rPr>
              <a:t>Administration</a:t>
            </a:r>
          </a:p>
          <a:p>
            <a:pPr lvl="1"/>
            <a:r>
              <a:rPr lang="en-US" sz="2000" dirty="0"/>
              <a:t>Can be administered in multiple sessions like the Smarter Balanced ELA and Math tests</a:t>
            </a:r>
          </a:p>
          <a:p>
            <a:pPr lvl="1"/>
            <a:r>
              <a:rPr lang="en-US" sz="2000" dirty="0"/>
              <a:t>1 to 3 sessions recommended</a:t>
            </a:r>
          </a:p>
          <a:p>
            <a:pPr marL="0" indent="0">
              <a:buNone/>
            </a:pPr>
            <a:endParaRPr lang="en-US" dirty="0"/>
          </a:p>
        </p:txBody>
      </p:sp>
      <p:sp>
        <p:nvSpPr>
          <p:cNvPr id="9" name="TextBox 8" descr="Purple box labeled &quot;Pages 8-9&quot;"/>
          <p:cNvSpPr txBox="1"/>
          <p:nvPr/>
        </p:nvSpPr>
        <p:spPr>
          <a:xfrm>
            <a:off x="8418447" y="843239"/>
            <a:ext cx="1242789"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97603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22</a:t>
            </a:fld>
            <a:endParaRPr lang="en-US" sz="1400" dirty="0"/>
          </a:p>
        </p:txBody>
      </p:sp>
      <p:sp>
        <p:nvSpPr>
          <p:cNvPr id="6" name="Title 5"/>
          <p:cNvSpPr>
            <a:spLocks noGrp="1"/>
          </p:cNvSpPr>
          <p:nvPr>
            <p:ph type="title"/>
          </p:nvPr>
        </p:nvSpPr>
        <p:spPr/>
        <p:txBody>
          <a:bodyPr/>
          <a:lstStyle/>
          <a:p>
            <a:r>
              <a:rPr lang="en-US" dirty="0"/>
              <a:t>Features &amp; Item Types</a:t>
            </a:r>
          </a:p>
        </p:txBody>
      </p:sp>
      <p:sp>
        <p:nvSpPr>
          <p:cNvPr id="8" name="Content Placeholder 7"/>
          <p:cNvSpPr>
            <a:spLocks noGrp="1"/>
          </p:cNvSpPr>
          <p:nvPr>
            <p:ph sz="half" idx="1"/>
          </p:nvPr>
        </p:nvSpPr>
        <p:spPr>
          <a:xfrm>
            <a:off x="838200" y="1713941"/>
            <a:ext cx="4937760" cy="3823546"/>
          </a:xfrm>
          <a:ln>
            <a:solidFill>
              <a:schemeClr val="tx1"/>
            </a:solidFill>
          </a:ln>
        </p:spPr>
        <p:txBody>
          <a:bodyPr>
            <a:normAutofit lnSpcReduction="10000"/>
          </a:bodyPr>
          <a:lstStyle/>
          <a:p>
            <a:pPr marL="0" indent="0">
              <a:buNone/>
            </a:pPr>
            <a:r>
              <a:rPr lang="en-US" sz="3200" dirty="0">
                <a:solidFill>
                  <a:schemeClr val="accent1"/>
                </a:solidFill>
              </a:rPr>
              <a:t>Features</a:t>
            </a:r>
          </a:p>
          <a:p>
            <a:pPr lvl="1">
              <a:buFont typeface="Arial" panose="020B0604020202020204" pitchFamily="34" charset="0"/>
              <a:buChar char="•"/>
            </a:pPr>
            <a:r>
              <a:rPr lang="en-US" sz="2400" dirty="0"/>
              <a:t>Collapsible Stimuli</a:t>
            </a:r>
          </a:p>
          <a:p>
            <a:pPr lvl="1">
              <a:buFont typeface="Arial" panose="020B0604020202020204" pitchFamily="34" charset="0"/>
              <a:buChar char="•"/>
            </a:pPr>
            <a:r>
              <a:rPr lang="en-US" sz="2400" dirty="0"/>
              <a:t>Locking items</a:t>
            </a:r>
          </a:p>
          <a:p>
            <a:pPr lvl="1">
              <a:buFont typeface="Arial" panose="020B0604020202020204" pitchFamily="34" charset="0"/>
              <a:buChar char="•"/>
            </a:pPr>
            <a:r>
              <a:rPr lang="en-US" sz="2400" dirty="0"/>
              <a:t>Multipart items</a:t>
            </a:r>
          </a:p>
          <a:p>
            <a:pPr lvl="1">
              <a:buFont typeface="Arial" panose="020B0604020202020204" pitchFamily="34" charset="0"/>
              <a:buChar char="•"/>
            </a:pPr>
            <a:r>
              <a:rPr lang="en-US" sz="2400" dirty="0"/>
              <a:t>Animation</a:t>
            </a:r>
          </a:p>
          <a:p>
            <a:pPr lvl="1">
              <a:buFont typeface="Arial" panose="020B0604020202020204" pitchFamily="34" charset="0"/>
              <a:buChar char="•"/>
            </a:pPr>
            <a:r>
              <a:rPr lang="en-US" sz="2400" dirty="0"/>
              <a:t>Periodic </a:t>
            </a:r>
            <a:r>
              <a:rPr lang="en-US" sz="2400"/>
              <a:t>Table</a:t>
            </a:r>
            <a:r>
              <a:rPr lang="en-US" sz="2400">
                <a:solidFill>
                  <a:schemeClr val="tx1"/>
                </a:solidFill>
              </a:rPr>
              <a:t> </a:t>
            </a:r>
            <a:r>
              <a:rPr lang="en-US" sz="2400">
                <a:hlinkClick r:id="rId3"/>
              </a:rPr>
              <a:t>https://wa.portal.cambiumast.com/</a:t>
            </a:r>
            <a:endParaRPr lang="en-US" sz="2400" dirty="0"/>
          </a:p>
          <a:p>
            <a:pPr lvl="1">
              <a:buFont typeface="Arial" panose="020B0604020202020204" pitchFamily="34" charset="0"/>
              <a:buChar char="•"/>
            </a:pPr>
            <a:r>
              <a:rPr lang="en-US" sz="2400" dirty="0"/>
              <a:t>Calculator </a:t>
            </a:r>
            <a:r>
              <a:rPr lang="en-US" sz="2400" dirty="0">
                <a:hlinkClick r:id="rId4"/>
              </a:rPr>
              <a:t>https://www.desmos.com/testing/washington</a:t>
            </a:r>
            <a:endParaRPr lang="en-US" sz="2400" dirty="0"/>
          </a:p>
          <a:p>
            <a:pPr marL="201168" lvl="1" indent="0">
              <a:buNone/>
            </a:pPr>
            <a:endParaRPr lang="en-US" sz="2400" dirty="0"/>
          </a:p>
        </p:txBody>
      </p:sp>
      <p:sp>
        <p:nvSpPr>
          <p:cNvPr id="9" name="Content Placeholder 8"/>
          <p:cNvSpPr>
            <a:spLocks noGrp="1"/>
          </p:cNvSpPr>
          <p:nvPr>
            <p:ph sz="half" idx="2"/>
          </p:nvPr>
        </p:nvSpPr>
        <p:spPr>
          <a:xfrm>
            <a:off x="5958841" y="1713942"/>
            <a:ext cx="4937760" cy="3823546"/>
          </a:xfrm>
          <a:ln>
            <a:solidFill>
              <a:schemeClr val="tx1"/>
            </a:solidFill>
          </a:ln>
        </p:spPr>
        <p:txBody>
          <a:bodyPr>
            <a:normAutofit lnSpcReduction="10000"/>
          </a:bodyPr>
          <a:lstStyle/>
          <a:p>
            <a:pPr marL="0" indent="0">
              <a:buNone/>
            </a:pPr>
            <a:r>
              <a:rPr lang="en-US" sz="3200" dirty="0">
                <a:solidFill>
                  <a:schemeClr val="accent1"/>
                </a:solidFill>
              </a:rPr>
              <a:t>Item Types</a:t>
            </a:r>
          </a:p>
          <a:p>
            <a:pPr lvl="1">
              <a:buFont typeface="Arial" panose="020B0604020202020204" pitchFamily="34" charset="0"/>
              <a:buChar char="•"/>
            </a:pPr>
            <a:r>
              <a:rPr lang="en-US" sz="2400" dirty="0"/>
              <a:t>Multiple Choice</a:t>
            </a:r>
          </a:p>
          <a:p>
            <a:pPr lvl="1">
              <a:buFont typeface="Arial" panose="020B0604020202020204" pitchFamily="34" charset="0"/>
              <a:buChar char="•"/>
            </a:pPr>
            <a:r>
              <a:rPr lang="en-US" sz="2400" dirty="0"/>
              <a:t>Multiple Select</a:t>
            </a:r>
          </a:p>
          <a:p>
            <a:pPr lvl="1">
              <a:buFont typeface="Arial" panose="020B0604020202020204" pitchFamily="34" charset="0"/>
              <a:buChar char="•"/>
            </a:pPr>
            <a:r>
              <a:rPr lang="en-US" sz="2400" dirty="0"/>
              <a:t>Short Answer</a:t>
            </a:r>
          </a:p>
          <a:p>
            <a:pPr lvl="1">
              <a:buFont typeface="Arial" panose="020B0604020202020204" pitchFamily="34" charset="0"/>
              <a:buChar char="•"/>
            </a:pPr>
            <a:r>
              <a:rPr lang="en-US" sz="2400" dirty="0"/>
              <a:t>Drag and Drop</a:t>
            </a:r>
          </a:p>
          <a:p>
            <a:pPr lvl="1">
              <a:buFont typeface="Arial" panose="020B0604020202020204" pitchFamily="34" charset="0"/>
              <a:buChar char="•"/>
            </a:pPr>
            <a:r>
              <a:rPr lang="en-US" sz="2400" dirty="0"/>
              <a:t>Hot Text</a:t>
            </a:r>
          </a:p>
          <a:p>
            <a:pPr lvl="1">
              <a:buFont typeface="Arial" panose="020B0604020202020204" pitchFamily="34" charset="0"/>
              <a:buChar char="•"/>
            </a:pPr>
            <a:r>
              <a:rPr lang="en-US" sz="2400" dirty="0"/>
              <a:t>Table Match</a:t>
            </a:r>
          </a:p>
          <a:p>
            <a:pPr lvl="1">
              <a:buFont typeface="Arial" panose="020B0604020202020204" pitchFamily="34" charset="0"/>
              <a:buChar char="•"/>
            </a:pPr>
            <a:r>
              <a:rPr lang="en-US" sz="2400" dirty="0"/>
              <a:t>Table Input</a:t>
            </a:r>
          </a:p>
          <a:p>
            <a:pPr lvl="1">
              <a:buFont typeface="Arial" panose="020B0604020202020204" pitchFamily="34" charset="0"/>
              <a:buChar char="•"/>
            </a:pPr>
            <a:r>
              <a:rPr lang="en-US" sz="2400" dirty="0"/>
              <a:t>Edit Task Inline Choice</a:t>
            </a:r>
          </a:p>
          <a:p>
            <a:pPr lvl="1">
              <a:buFont typeface="Arial" panose="020B0604020202020204" pitchFamily="34" charset="0"/>
              <a:buChar char="•"/>
            </a:pPr>
            <a:r>
              <a:rPr lang="en-US" sz="2400" dirty="0"/>
              <a:t>Simulation</a:t>
            </a:r>
          </a:p>
          <a:p>
            <a:pPr algn="ctr"/>
            <a:endParaRPr lang="en-US" sz="3200" dirty="0"/>
          </a:p>
        </p:txBody>
      </p:sp>
      <p:sp>
        <p:nvSpPr>
          <p:cNvPr id="7" name="TextBox 6" descr="Purple box labeled &quot;Pages 4-7&quot;"/>
          <p:cNvSpPr txBox="1"/>
          <p:nvPr/>
        </p:nvSpPr>
        <p:spPr>
          <a:xfrm>
            <a:off x="6726107" y="843240"/>
            <a:ext cx="1272584" cy="375960"/>
          </a:xfrm>
          <a:prstGeom prst="rect">
            <a:avLst/>
          </a:prstGeom>
          <a:solidFill>
            <a:srgbClr val="CCCCFF"/>
          </a:solidFill>
          <a:ln>
            <a:solidFill>
              <a:schemeClr val="tx1"/>
            </a:solidFill>
            <a:prstDash val="dash"/>
          </a:ln>
        </p:spPr>
        <p:txBody>
          <a:bodyPr wrap="square" rtlCol="0">
            <a:spAutoFit/>
          </a:bodyPr>
          <a:lstStyle/>
          <a:p>
            <a:r>
              <a:rPr lang="en-US" dirty="0"/>
              <a:t>Pages 4-7</a:t>
            </a:r>
          </a:p>
        </p:txBody>
      </p:sp>
    </p:spTree>
    <p:extLst>
      <p:ext uri="{BB962C8B-B14F-4D97-AF65-F5344CB8AC3E}">
        <p14:creationId xmlns:p14="http://schemas.microsoft.com/office/powerpoint/2010/main" val="133557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23</a:t>
            </a:fld>
            <a:endParaRPr lang="en-US" dirty="0"/>
          </a:p>
        </p:txBody>
      </p:sp>
      <p:sp>
        <p:nvSpPr>
          <p:cNvPr id="2" name="Title 1"/>
          <p:cNvSpPr>
            <a:spLocks noGrp="1"/>
          </p:cNvSpPr>
          <p:nvPr>
            <p:ph type="title"/>
          </p:nvPr>
        </p:nvSpPr>
        <p:spPr>
          <a:xfrm>
            <a:off x="838200" y="365126"/>
            <a:ext cx="10515600" cy="1116434"/>
          </a:xfrm>
        </p:spPr>
        <p:txBody>
          <a:bodyPr/>
          <a:lstStyle/>
          <a:p>
            <a:r>
              <a:rPr lang="en-US" dirty="0"/>
              <a:t>WCAS Training Tests</a:t>
            </a:r>
          </a:p>
        </p:txBody>
      </p:sp>
      <p:sp>
        <p:nvSpPr>
          <p:cNvPr id="3" name="Content Placeholder 2"/>
          <p:cNvSpPr>
            <a:spLocks noGrp="1"/>
          </p:cNvSpPr>
          <p:nvPr>
            <p:ph idx="1"/>
          </p:nvPr>
        </p:nvSpPr>
        <p:spPr>
          <a:xfrm>
            <a:off x="838200" y="1481560"/>
            <a:ext cx="10400818" cy="4255861"/>
          </a:xfrm>
        </p:spPr>
        <p:txBody>
          <a:bodyPr>
            <a:normAutofit fontScale="77500" lnSpcReduction="20000"/>
          </a:bodyPr>
          <a:lstStyle/>
          <a:p>
            <a:r>
              <a:rPr lang="en-US" dirty="0"/>
              <a:t>Grades 5, 8, 11</a:t>
            </a:r>
          </a:p>
          <a:p>
            <a:r>
              <a:rPr lang="en-US" dirty="0"/>
              <a:t>Accessed through the WCAP Portal </a:t>
            </a:r>
            <a:br>
              <a:rPr lang="en-US" dirty="0"/>
            </a:br>
            <a:r>
              <a:rPr lang="en-US" dirty="0">
                <a:hlinkClick r:id="rId3"/>
              </a:rPr>
              <a:t>https://wa.portal.airast.org/training-tests.stml</a:t>
            </a:r>
            <a:endParaRPr lang="en-US" dirty="0"/>
          </a:p>
          <a:p>
            <a:r>
              <a:rPr lang="en-US" dirty="0"/>
              <a:t>Grade 5 Lesson Plan</a:t>
            </a:r>
            <a:br>
              <a:rPr lang="en-US" dirty="0"/>
            </a:br>
            <a:r>
              <a:rPr lang="en-US" dirty="0">
                <a:hlinkClick r:id="rId4"/>
              </a:rPr>
              <a:t>https://www.k12.wa.us/sites/default/files/public/science/pubdocs/LessonPlans5-FINAL%20DRAFT.pdf</a:t>
            </a:r>
            <a:endParaRPr lang="en-US" dirty="0"/>
          </a:p>
          <a:p>
            <a:r>
              <a:rPr lang="en-US" dirty="0"/>
              <a:t>Grade 8 Lesson Plan</a:t>
            </a:r>
            <a:br>
              <a:rPr lang="en-US" dirty="0"/>
            </a:br>
            <a:r>
              <a:rPr lang="en-US" dirty="0">
                <a:hlinkClick r:id="rId5"/>
              </a:rPr>
              <a:t>https://www.k12.wa.us/sites/default/files/public/science/pubdocs/LessonPlans8-FINAL%20DRAFT.pdf</a:t>
            </a:r>
            <a:endParaRPr lang="en-US" dirty="0"/>
          </a:p>
          <a:p>
            <a:r>
              <a:rPr lang="en-US" dirty="0"/>
              <a:t>Grade 11 Lesson Plan</a:t>
            </a:r>
            <a:br>
              <a:rPr lang="en-US" dirty="0"/>
            </a:br>
            <a:r>
              <a:rPr lang="en-US" dirty="0">
                <a:hlinkClick r:id="rId6"/>
              </a:rPr>
              <a:t>https://www.k12.wa.us/sites/default/files/public/science/pubdocs/LessonPlans11-FINAL%20DRAFT.pdf</a:t>
            </a:r>
            <a:endParaRPr lang="en-US" dirty="0"/>
          </a:p>
          <a:p>
            <a:r>
              <a:rPr lang="en-US" dirty="0"/>
              <a:t>Quick Start</a:t>
            </a:r>
            <a:br>
              <a:rPr lang="en-US" dirty="0"/>
            </a:br>
            <a:r>
              <a:rPr lang="en-US" dirty="0">
                <a:hlinkClick r:id="rId7"/>
              </a:rPr>
              <a:t>https://www.k12.wa.us/sites/default/files/public/science/pubdocs/OnlineTrainingTestQuickStart-FINAL_DRAFT.pdf</a:t>
            </a:r>
            <a:endParaRPr lang="en-US" dirty="0"/>
          </a:p>
          <a:p>
            <a:endParaRPr lang="en-US" dirty="0"/>
          </a:p>
        </p:txBody>
      </p:sp>
    </p:spTree>
    <p:extLst>
      <p:ext uri="{BB962C8B-B14F-4D97-AF65-F5344CB8AC3E}">
        <p14:creationId xmlns:p14="http://schemas.microsoft.com/office/powerpoint/2010/main" val="4755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743200"/>
            <a:ext cx="3932237" cy="817582"/>
          </a:xfrm>
        </p:spPr>
        <p:txBody>
          <a:bodyPr>
            <a:normAutofit/>
          </a:bodyPr>
          <a:lstStyle/>
          <a:p>
            <a:pPr algn="ctr"/>
            <a:r>
              <a:rPr lang="en-US" sz="4400" dirty="0"/>
              <a:t>Q&amp;A</a:t>
            </a:r>
          </a:p>
        </p:txBody>
      </p:sp>
      <p:pic>
        <p:nvPicPr>
          <p:cNvPr id="8" name="Picture 7" descr="Question Mark by norbert79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48" y="710005"/>
            <a:ext cx="5206701" cy="5206701"/>
          </a:xfrm>
          <a:prstGeom prst="rect">
            <a:avLst/>
          </a:prstGeom>
        </p:spPr>
      </p:pic>
    </p:spTree>
    <p:extLst>
      <p:ext uri="{BB962C8B-B14F-4D97-AF65-F5344CB8AC3E}">
        <p14:creationId xmlns:p14="http://schemas.microsoft.com/office/powerpoint/2010/main" val="21205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25</a:t>
            </a:fld>
            <a:endParaRPr lang="en-US" dirty="0"/>
          </a:p>
        </p:txBody>
      </p:sp>
      <p:sp>
        <p:nvSpPr>
          <p:cNvPr id="2" name="Title 1"/>
          <p:cNvSpPr>
            <a:spLocks noGrp="1"/>
          </p:cNvSpPr>
          <p:nvPr>
            <p:ph type="title"/>
          </p:nvPr>
        </p:nvSpPr>
        <p:spPr/>
        <p:txBody>
          <a:bodyPr/>
          <a:lstStyle/>
          <a:p>
            <a:r>
              <a:rPr lang="en-US" dirty="0"/>
              <a:t>Item Specifications</a:t>
            </a:r>
          </a:p>
        </p:txBody>
      </p:sp>
    </p:spTree>
    <p:extLst>
      <p:ext uri="{BB962C8B-B14F-4D97-AF65-F5344CB8AC3E}">
        <p14:creationId xmlns:p14="http://schemas.microsoft.com/office/powerpoint/2010/main" val="88568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26</a:t>
            </a:fld>
            <a:endParaRPr lang="en-US" dirty="0"/>
          </a:p>
        </p:txBody>
      </p:sp>
      <p:sp>
        <p:nvSpPr>
          <p:cNvPr id="8" name="Title 7"/>
          <p:cNvSpPr>
            <a:spLocks noGrp="1"/>
          </p:cNvSpPr>
          <p:nvPr>
            <p:ph type="title"/>
          </p:nvPr>
        </p:nvSpPr>
        <p:spPr/>
        <p:txBody>
          <a:bodyPr/>
          <a:lstStyle/>
          <a:p>
            <a:r>
              <a:rPr lang="en-US" dirty="0"/>
              <a:t>MS-LS3-2 </a:t>
            </a:r>
          </a:p>
        </p:txBody>
      </p:sp>
      <p:pic>
        <p:nvPicPr>
          <p:cNvPr id="2" name="Picture 1" descr="Detailed information in notes section" title="Screenshot of MS-LS3-2"/>
          <p:cNvPicPr>
            <a:picLocks noChangeAspect="1"/>
          </p:cNvPicPr>
          <p:nvPr/>
        </p:nvPicPr>
        <p:blipFill>
          <a:blip r:embed="rId3"/>
          <a:stretch>
            <a:fillRect/>
          </a:stretch>
        </p:blipFill>
        <p:spPr>
          <a:xfrm>
            <a:off x="4624290" y="286603"/>
            <a:ext cx="6085038" cy="6411411"/>
          </a:xfrm>
          <a:prstGeom prst="rect">
            <a:avLst/>
          </a:prstGeom>
        </p:spPr>
      </p:pic>
      <p:sp>
        <p:nvSpPr>
          <p:cNvPr id="3" name="Right Arrow 2" descr="arrow pointing to the PE statement"/>
          <p:cNvSpPr/>
          <p:nvPr/>
        </p:nvSpPr>
        <p:spPr>
          <a:xfrm>
            <a:off x="3979818" y="491952"/>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arrow pointing to the SEP column"/>
          <p:cNvSpPr/>
          <p:nvPr/>
        </p:nvSpPr>
        <p:spPr>
          <a:xfrm>
            <a:off x="5352395" y="864322"/>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arrow pointing to the DCI column"/>
          <p:cNvSpPr/>
          <p:nvPr/>
        </p:nvSpPr>
        <p:spPr>
          <a:xfrm>
            <a:off x="6972746" y="873573"/>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descr="arrow pointing to the CCC column."/>
          <p:cNvSpPr/>
          <p:nvPr/>
        </p:nvSpPr>
        <p:spPr>
          <a:xfrm>
            <a:off x="8843206" y="864322"/>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descr="arrow pointing to the K-12 Framework row"/>
          <p:cNvSpPr/>
          <p:nvPr/>
        </p:nvSpPr>
        <p:spPr>
          <a:xfrm>
            <a:off x="3894834" y="5110244"/>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descr="arrow pointing to the NGSS Appendices row"/>
          <p:cNvSpPr/>
          <p:nvPr/>
        </p:nvSpPr>
        <p:spPr>
          <a:xfrm>
            <a:off x="3894834" y="5508216"/>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descr="arrow pointing to the Clarification Statement row"/>
          <p:cNvSpPr/>
          <p:nvPr/>
        </p:nvSpPr>
        <p:spPr>
          <a:xfrm>
            <a:off x="3933754" y="6062224"/>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descr="arrow pointing to the Assessment Boundary row"/>
          <p:cNvSpPr/>
          <p:nvPr/>
        </p:nvSpPr>
        <p:spPr>
          <a:xfrm>
            <a:off x="3894834" y="6438543"/>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71700" y="2857500"/>
            <a:ext cx="1417320" cy="954107"/>
          </a:xfrm>
          <a:prstGeom prst="rect">
            <a:avLst/>
          </a:prstGeom>
          <a:noFill/>
        </p:spPr>
        <p:txBody>
          <a:bodyPr wrap="square" rtlCol="0">
            <a:spAutoFit/>
          </a:bodyPr>
          <a:lstStyle/>
          <a:p>
            <a:r>
              <a:rPr lang="en-US" sz="2800" dirty="0"/>
              <a:t>Front Page</a:t>
            </a:r>
          </a:p>
        </p:txBody>
      </p:sp>
      <p:sp>
        <p:nvSpPr>
          <p:cNvPr id="20" name="TextBox 19" descr="Purple box labeled &quot;Pages 86-87&quot;"/>
          <p:cNvSpPr txBox="1"/>
          <p:nvPr/>
        </p:nvSpPr>
        <p:spPr>
          <a:xfrm>
            <a:off x="1212308" y="1928098"/>
            <a:ext cx="1447927" cy="369332"/>
          </a:xfrm>
          <a:prstGeom prst="rect">
            <a:avLst/>
          </a:prstGeom>
          <a:solidFill>
            <a:srgbClr val="CCCCFF"/>
          </a:solidFill>
          <a:ln>
            <a:solidFill>
              <a:schemeClr val="tx1"/>
            </a:solidFill>
            <a:prstDash val="dash"/>
          </a:ln>
        </p:spPr>
        <p:txBody>
          <a:bodyPr wrap="square" rtlCol="0">
            <a:spAutoFit/>
          </a:bodyPr>
          <a:lstStyle/>
          <a:p>
            <a:r>
              <a:rPr lang="en-US" dirty="0"/>
              <a:t>Pages 86-87</a:t>
            </a:r>
          </a:p>
        </p:txBody>
      </p:sp>
    </p:spTree>
    <p:extLst>
      <p:ext uri="{BB962C8B-B14F-4D97-AF65-F5344CB8AC3E}">
        <p14:creationId xmlns:p14="http://schemas.microsoft.com/office/powerpoint/2010/main" val="3536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4" grpId="0" animBg="1"/>
      <p:bldP spid="18" grpId="0" animBg="1"/>
      <p:bldP spid="15" grpId="0" animBg="1"/>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4FAB73BC-B049-4115-A692-8D63A059BFB8}" type="slidenum">
              <a:rPr lang="en-US" sz="1400" smtClean="0"/>
              <a:pPr/>
              <a:t>27</a:t>
            </a:fld>
            <a:endParaRPr lang="en-US" sz="1400" dirty="0"/>
          </a:p>
        </p:txBody>
      </p:sp>
      <p:sp>
        <p:nvSpPr>
          <p:cNvPr id="2" name="Title 1"/>
          <p:cNvSpPr>
            <a:spLocks noGrp="1"/>
          </p:cNvSpPr>
          <p:nvPr>
            <p:ph type="title"/>
          </p:nvPr>
        </p:nvSpPr>
        <p:spPr/>
        <p:txBody>
          <a:bodyPr/>
          <a:lstStyle/>
          <a:p>
            <a:r>
              <a:rPr lang="en-US" dirty="0"/>
              <a:t>MS-LS3-2</a:t>
            </a:r>
          </a:p>
        </p:txBody>
      </p:sp>
      <p:pic>
        <p:nvPicPr>
          <p:cNvPr id="4" name="Picture 3" descr="Screenshot of back page of MS-LS3-2. Detailed information in notes section." title="MS-LS3-2"/>
          <p:cNvPicPr>
            <a:picLocks noChangeAspect="1"/>
          </p:cNvPicPr>
          <p:nvPr/>
        </p:nvPicPr>
        <p:blipFill>
          <a:blip r:embed="rId3"/>
          <a:stretch>
            <a:fillRect/>
          </a:stretch>
        </p:blipFill>
        <p:spPr>
          <a:xfrm>
            <a:off x="5366970" y="388505"/>
            <a:ext cx="6295764" cy="5852160"/>
          </a:xfrm>
          <a:prstGeom prst="rect">
            <a:avLst/>
          </a:prstGeom>
        </p:spPr>
      </p:pic>
      <p:sp>
        <p:nvSpPr>
          <p:cNvPr id="5" name="Rounded Rectangle 4" descr="Rectangle around the top section containing the item specification text."/>
          <p:cNvSpPr/>
          <p:nvPr/>
        </p:nvSpPr>
        <p:spPr>
          <a:xfrm>
            <a:off x="5457327" y="547254"/>
            <a:ext cx="6115050" cy="1975320"/>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descr="Rectangle around the middle section containing the details and clarifications text."/>
          <p:cNvSpPr/>
          <p:nvPr/>
        </p:nvSpPr>
        <p:spPr>
          <a:xfrm>
            <a:off x="5463540" y="2522574"/>
            <a:ext cx="6115050" cy="361936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26285" y="2744746"/>
            <a:ext cx="2011680" cy="954107"/>
          </a:xfrm>
          <a:prstGeom prst="rect">
            <a:avLst/>
          </a:prstGeom>
          <a:noFill/>
        </p:spPr>
        <p:txBody>
          <a:bodyPr wrap="square" rtlCol="0">
            <a:spAutoFit/>
          </a:bodyPr>
          <a:lstStyle/>
          <a:p>
            <a:r>
              <a:rPr lang="en-US" sz="2800" dirty="0"/>
              <a:t>Back </a:t>
            </a:r>
          </a:p>
          <a:p>
            <a:r>
              <a:rPr lang="en-US" sz="2800" dirty="0"/>
              <a:t>Page</a:t>
            </a:r>
          </a:p>
        </p:txBody>
      </p:sp>
      <p:sp>
        <p:nvSpPr>
          <p:cNvPr id="8" name="TextBox 7" descr="Purple box labeled &quot;Pages 86-87&quot;"/>
          <p:cNvSpPr txBox="1"/>
          <p:nvPr/>
        </p:nvSpPr>
        <p:spPr>
          <a:xfrm>
            <a:off x="1221531" y="1950674"/>
            <a:ext cx="1447927" cy="369332"/>
          </a:xfrm>
          <a:prstGeom prst="rect">
            <a:avLst/>
          </a:prstGeom>
          <a:solidFill>
            <a:srgbClr val="CCCCFF"/>
          </a:solidFill>
          <a:ln>
            <a:solidFill>
              <a:schemeClr val="tx1"/>
            </a:solidFill>
            <a:prstDash val="dash"/>
          </a:ln>
        </p:spPr>
        <p:txBody>
          <a:bodyPr wrap="square" rtlCol="0">
            <a:spAutoFit/>
          </a:bodyPr>
          <a:lstStyle/>
          <a:p>
            <a:r>
              <a:rPr lang="en-US" dirty="0"/>
              <a:t>Pages 86-87</a:t>
            </a:r>
          </a:p>
        </p:txBody>
      </p:sp>
    </p:spTree>
    <p:extLst>
      <p:ext uri="{BB962C8B-B14F-4D97-AF65-F5344CB8AC3E}">
        <p14:creationId xmlns:p14="http://schemas.microsoft.com/office/powerpoint/2010/main" val="27848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28</a:t>
            </a:fld>
            <a:endParaRPr lang="en-US" sz="1400" dirty="0"/>
          </a:p>
        </p:txBody>
      </p:sp>
      <p:sp>
        <p:nvSpPr>
          <p:cNvPr id="2" name="Title 1"/>
          <p:cNvSpPr>
            <a:spLocks noGrp="1"/>
          </p:cNvSpPr>
          <p:nvPr>
            <p:ph type="title"/>
          </p:nvPr>
        </p:nvSpPr>
        <p:spPr/>
        <p:txBody>
          <a:bodyPr/>
          <a:lstStyle/>
          <a:p>
            <a:r>
              <a:rPr lang="en-US" dirty="0"/>
              <a:t>Item Specifications Activity</a:t>
            </a:r>
          </a:p>
        </p:txBody>
      </p:sp>
    </p:spTree>
    <p:extLst>
      <p:ext uri="{BB962C8B-B14F-4D97-AF65-F5344CB8AC3E}">
        <p14:creationId xmlns:p14="http://schemas.microsoft.com/office/powerpoint/2010/main" val="3746703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29</a:t>
            </a:fld>
            <a:endParaRPr lang="en-US" dirty="0"/>
          </a:p>
        </p:txBody>
      </p:sp>
      <p:pic>
        <p:nvPicPr>
          <p:cNvPr id="2" name="Picture 1" descr="Screenshot of Section 1 - Sea Star Reproduction. Detailed information in the notes 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97" y="322778"/>
            <a:ext cx="3052866" cy="3292391"/>
          </a:xfrm>
          <a:prstGeom prst="rect">
            <a:avLst/>
          </a:prstGeom>
          <a:ln>
            <a:solidFill>
              <a:schemeClr val="tx1"/>
            </a:solidFill>
          </a:ln>
        </p:spPr>
      </p:pic>
      <p:pic>
        <p:nvPicPr>
          <p:cNvPr id="3" name="Picture 2" descr="Screenshot of Section 1 - Sea Star Reproduction page 2. Detailed information in the notes s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933" y="2884363"/>
            <a:ext cx="2932820" cy="2666584"/>
          </a:xfrm>
          <a:prstGeom prst="rect">
            <a:avLst/>
          </a:prstGeom>
          <a:ln>
            <a:solidFill>
              <a:schemeClr val="tx1"/>
            </a:solidFill>
          </a:ln>
        </p:spPr>
      </p:pic>
      <p:sp>
        <p:nvSpPr>
          <p:cNvPr id="12" name="Title 11"/>
          <p:cNvSpPr>
            <a:spLocks noGrp="1"/>
          </p:cNvSpPr>
          <p:nvPr>
            <p:ph type="title"/>
          </p:nvPr>
        </p:nvSpPr>
        <p:spPr>
          <a:xfrm>
            <a:off x="5936858" y="35845"/>
            <a:ext cx="882127" cy="409426"/>
          </a:xfrm>
        </p:spPr>
        <p:txBody>
          <a:bodyPr/>
          <a:lstStyle/>
          <a:p>
            <a:r>
              <a:rPr lang="en-US" sz="1800" b="1" dirty="0">
                <a:latin typeface="+mn-lt"/>
              </a:rPr>
              <a:t>Item 1</a:t>
            </a:r>
            <a:endParaRPr lang="en-US" dirty="0">
              <a:solidFill>
                <a:srgbClr val="FFFFFF"/>
              </a:solidFill>
            </a:endParaRPr>
          </a:p>
        </p:txBody>
      </p:sp>
      <p:pic>
        <p:nvPicPr>
          <p:cNvPr id="5" name="Picture 4" descr="Screenshot of item 1 of Sea Star Reproduction from the Grade 8 training test. Detailed information in notes section."/>
          <p:cNvPicPr>
            <a:picLocks noChangeAspect="1"/>
          </p:cNvPicPr>
          <p:nvPr/>
        </p:nvPicPr>
        <p:blipFill rotWithShape="1">
          <a:blip r:embed="rId5"/>
          <a:srcRect t="4137"/>
          <a:stretch/>
        </p:blipFill>
        <p:spPr>
          <a:xfrm>
            <a:off x="6011040" y="445270"/>
            <a:ext cx="5673925" cy="5808261"/>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287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012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30</a:t>
            </a:fld>
            <a:endParaRPr lang="en-US" sz="1400" dirty="0"/>
          </a:p>
        </p:txBody>
      </p:sp>
      <p:sp>
        <p:nvSpPr>
          <p:cNvPr id="5" name="Title 4"/>
          <p:cNvSpPr>
            <a:spLocks noGrp="1"/>
          </p:cNvSpPr>
          <p:nvPr>
            <p:ph type="title"/>
          </p:nvPr>
        </p:nvSpPr>
        <p:spPr>
          <a:xfrm>
            <a:off x="2850278" y="365125"/>
            <a:ext cx="925656" cy="454135"/>
          </a:xfrm>
        </p:spPr>
        <p:txBody>
          <a:bodyPr>
            <a:normAutofit/>
          </a:bodyPr>
          <a:lstStyle/>
          <a:p>
            <a:r>
              <a:rPr lang="en-US" sz="1800" b="1" dirty="0">
                <a:latin typeface="+mn-lt"/>
              </a:rPr>
              <a:t>Item 1</a:t>
            </a:r>
          </a:p>
        </p:txBody>
      </p:sp>
      <p:pic>
        <p:nvPicPr>
          <p:cNvPr id="8" name="Picture 7" descr="Screenshot of correct answer to Item 1. Under &quot;Asexual Reproduction&quot; One long black allele and one short black allele is one possible correct answer. Under &quot;Sexual Reproduction&quot; has 4 different combinations of long or short black alleles paired with long or short white alleles. One black and one white.">
            <a:extLst>
              <a:ext uri="{FF2B5EF4-FFF2-40B4-BE49-F238E27FC236}">
                <a16:creationId xmlns:a16="http://schemas.microsoft.com/office/drawing/2014/main" id="{9A0989EC-ACDD-4EAE-BA91-10C50371CE97}"/>
              </a:ext>
            </a:extLst>
          </p:cNvPr>
          <p:cNvPicPr>
            <a:picLocks noChangeAspect="1"/>
          </p:cNvPicPr>
          <p:nvPr/>
        </p:nvPicPr>
        <p:blipFill>
          <a:blip r:embed="rId3"/>
          <a:stretch>
            <a:fillRect/>
          </a:stretch>
        </p:blipFill>
        <p:spPr>
          <a:xfrm>
            <a:off x="2850278" y="819260"/>
            <a:ext cx="5732685" cy="4705350"/>
          </a:xfrm>
          <a:prstGeom prst="rect">
            <a:avLst/>
          </a:prstGeom>
          <a:ln>
            <a:solidFill>
              <a:schemeClr val="tx1">
                <a:lumMod val="50000"/>
              </a:schemeClr>
            </a:solidFill>
          </a:ln>
        </p:spPr>
      </p:pic>
    </p:spTree>
    <p:extLst>
      <p:ext uri="{BB962C8B-B14F-4D97-AF65-F5344CB8AC3E}">
        <p14:creationId xmlns:p14="http://schemas.microsoft.com/office/powerpoint/2010/main" val="1147099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31</a:t>
            </a:fld>
            <a:endParaRPr lang="en-US" dirty="0"/>
          </a:p>
        </p:txBody>
      </p:sp>
      <p:sp>
        <p:nvSpPr>
          <p:cNvPr id="2" name="Title 1"/>
          <p:cNvSpPr>
            <a:spLocks noGrp="1"/>
          </p:cNvSpPr>
          <p:nvPr>
            <p:ph type="title"/>
          </p:nvPr>
        </p:nvSpPr>
        <p:spPr>
          <a:xfrm>
            <a:off x="6188162" y="117840"/>
            <a:ext cx="1020659" cy="371399"/>
          </a:xfrm>
        </p:spPr>
        <p:txBody>
          <a:bodyPr>
            <a:normAutofit/>
          </a:bodyPr>
          <a:lstStyle/>
          <a:p>
            <a:r>
              <a:rPr lang="en-US" sz="1800" b="1" dirty="0">
                <a:latin typeface="+mn-lt"/>
              </a:rPr>
              <a:t>Item 1</a:t>
            </a:r>
          </a:p>
        </p:txBody>
      </p:sp>
      <p:pic>
        <p:nvPicPr>
          <p:cNvPr id="6" name="Picture 5" descr="Screenshot of Item 1 of Sea Star Reproduction. Detailed information in notes section on slide 29."/>
          <p:cNvPicPr>
            <a:picLocks noChangeAspect="1"/>
          </p:cNvPicPr>
          <p:nvPr/>
        </p:nvPicPr>
        <p:blipFill rotWithShape="1">
          <a:blip r:embed="rId3"/>
          <a:srcRect t="4137"/>
          <a:stretch/>
        </p:blipFill>
        <p:spPr>
          <a:xfrm>
            <a:off x="6188162" y="489239"/>
            <a:ext cx="5469044" cy="5815186"/>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pic>
        <p:nvPicPr>
          <p:cNvPr id="5" name="Picture 4" descr="MS-LS3-2&#10;&#10;Screenshot of second page of MS-LS3-2 focusing on Item Specifications. Detailed information in the notes section."/>
          <p:cNvPicPr>
            <a:picLocks noChangeAspect="1"/>
          </p:cNvPicPr>
          <p:nvPr/>
        </p:nvPicPr>
        <p:blipFill>
          <a:blip r:embed="rId4"/>
          <a:stretch>
            <a:fillRect/>
          </a:stretch>
        </p:blipFill>
        <p:spPr>
          <a:xfrm>
            <a:off x="161039" y="305945"/>
            <a:ext cx="5711318" cy="5308895"/>
          </a:xfrm>
          <a:prstGeom prst="rect">
            <a:avLst/>
          </a:prstGeom>
          <a:ln>
            <a:solidFill>
              <a:schemeClr val="accent1"/>
            </a:solidFill>
          </a:ln>
        </p:spPr>
      </p:pic>
      <p:sp>
        <p:nvSpPr>
          <p:cNvPr id="9" name="Rounded Rectangle 8" descr="Rectangle around the top section containing the item specification text."/>
          <p:cNvSpPr/>
          <p:nvPr/>
        </p:nvSpPr>
        <p:spPr>
          <a:xfrm>
            <a:off x="161039" y="305945"/>
            <a:ext cx="5711318" cy="1965307"/>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53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32</a:t>
            </a:fld>
            <a:endParaRPr lang="en-US" dirty="0"/>
          </a:p>
        </p:txBody>
      </p:sp>
      <p:pic>
        <p:nvPicPr>
          <p:cNvPr id="7" name="Picture 6" descr="Screenshot of Section 2 - Sea Star Reproduction. Detailed information in the notes 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37" y="1020296"/>
            <a:ext cx="3869871" cy="3418114"/>
          </a:xfrm>
          <a:prstGeom prst="rect">
            <a:avLst/>
          </a:prstGeom>
          <a:ln>
            <a:solidFill>
              <a:schemeClr val="tx1"/>
            </a:solidFill>
          </a:ln>
        </p:spPr>
      </p:pic>
      <p:sp>
        <p:nvSpPr>
          <p:cNvPr id="2" name="Title 1"/>
          <p:cNvSpPr>
            <a:spLocks noGrp="1"/>
          </p:cNvSpPr>
          <p:nvPr>
            <p:ph type="title"/>
          </p:nvPr>
        </p:nvSpPr>
        <p:spPr>
          <a:xfrm>
            <a:off x="5667629" y="125352"/>
            <a:ext cx="3044416" cy="466655"/>
          </a:xfrm>
        </p:spPr>
        <p:txBody>
          <a:bodyPr>
            <a:normAutofit/>
          </a:bodyPr>
          <a:lstStyle/>
          <a:p>
            <a:r>
              <a:rPr lang="en-US" sz="1800" b="1" dirty="0">
                <a:latin typeface="+mn-lt"/>
              </a:rPr>
              <a:t>Item 2</a:t>
            </a:r>
            <a:endParaRPr lang="en-US" sz="1800" dirty="0">
              <a:solidFill>
                <a:srgbClr val="FFFFFF"/>
              </a:solidFill>
              <a:latin typeface="+mn-lt"/>
            </a:endParaRPr>
          </a:p>
        </p:txBody>
      </p:sp>
      <p:pic>
        <p:nvPicPr>
          <p:cNvPr id="3" name="Picture 2" descr="Screenshot of Item 2 of Sea Star Reproduction. Detailed information in the notes sec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629" y="645795"/>
            <a:ext cx="6379782" cy="4141358"/>
          </a:xfrm>
          <a:prstGeom prst="rect">
            <a:avLst/>
          </a:prstGeom>
          <a:ln>
            <a:solidFill>
              <a:schemeClr val="tx1"/>
            </a:solidFill>
          </a:ln>
        </p:spPr>
      </p:pic>
    </p:spTree>
    <p:extLst>
      <p:ext uri="{BB962C8B-B14F-4D97-AF65-F5344CB8AC3E}">
        <p14:creationId xmlns:p14="http://schemas.microsoft.com/office/powerpoint/2010/main" val="175098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33</a:t>
            </a:fld>
            <a:endParaRPr lang="en-US" sz="1800" dirty="0"/>
          </a:p>
        </p:txBody>
      </p:sp>
      <p:sp>
        <p:nvSpPr>
          <p:cNvPr id="2" name="Title 1"/>
          <p:cNvSpPr>
            <a:spLocks noGrp="1"/>
          </p:cNvSpPr>
          <p:nvPr>
            <p:ph type="title"/>
          </p:nvPr>
        </p:nvSpPr>
        <p:spPr>
          <a:xfrm>
            <a:off x="2937705" y="617853"/>
            <a:ext cx="957431" cy="450689"/>
          </a:xfrm>
        </p:spPr>
        <p:txBody>
          <a:bodyPr>
            <a:normAutofit/>
          </a:bodyPr>
          <a:lstStyle/>
          <a:p>
            <a:r>
              <a:rPr lang="en-US" sz="1800" b="1" dirty="0">
                <a:latin typeface="+mn-lt"/>
              </a:rPr>
              <a:t>Item 2</a:t>
            </a:r>
            <a:endParaRPr lang="en-US" sz="1800" dirty="0">
              <a:solidFill>
                <a:srgbClr val="FFFFFF"/>
              </a:solidFill>
              <a:latin typeface="+mn-lt"/>
            </a:endParaRPr>
          </a:p>
        </p:txBody>
      </p:sp>
      <p:pic>
        <p:nvPicPr>
          <p:cNvPr id="3" name="Picture 2" descr="Screenshot of Item 2 of Sea Star Reproduction. Correct Answer for part A. All offspring have the same traits - Asexual Reproduction. Genetic information is transferred to the offspring - Both. Different combinations of genetic information in the offspring are possible - Sexual Reproduction. Each offspring has two alleles for every trait - Both.&#10;Part B: answer B - Offspring can inherit alleles from either of two parents."/>
          <p:cNvPicPr>
            <a:picLocks noChangeAspect="1"/>
          </p:cNvPicPr>
          <p:nvPr/>
        </p:nvPicPr>
        <p:blipFill>
          <a:blip r:embed="rId3"/>
          <a:stretch>
            <a:fillRect/>
          </a:stretch>
        </p:blipFill>
        <p:spPr>
          <a:xfrm>
            <a:off x="2937705" y="1068542"/>
            <a:ext cx="6887107" cy="4450131"/>
          </a:xfrm>
          <a:prstGeom prst="rect">
            <a:avLst/>
          </a:prstGeom>
          <a:ln>
            <a:solidFill>
              <a:schemeClr val="tx1"/>
            </a:solidFill>
          </a:ln>
        </p:spPr>
      </p:pic>
    </p:spTree>
    <p:extLst>
      <p:ext uri="{BB962C8B-B14F-4D97-AF65-F5344CB8AC3E}">
        <p14:creationId xmlns:p14="http://schemas.microsoft.com/office/powerpoint/2010/main" val="2822298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34</a:t>
            </a:fld>
            <a:endParaRPr lang="en-US" sz="1800" dirty="0"/>
          </a:p>
        </p:txBody>
      </p:sp>
      <p:sp>
        <p:nvSpPr>
          <p:cNvPr id="2" name="Title 1"/>
          <p:cNvSpPr>
            <a:spLocks noGrp="1"/>
          </p:cNvSpPr>
          <p:nvPr>
            <p:ph type="title"/>
          </p:nvPr>
        </p:nvSpPr>
        <p:spPr>
          <a:xfrm>
            <a:off x="5646114" y="251333"/>
            <a:ext cx="914400" cy="523758"/>
          </a:xfrm>
        </p:spPr>
        <p:txBody>
          <a:bodyPr>
            <a:normAutofit/>
          </a:bodyPr>
          <a:lstStyle/>
          <a:p>
            <a:r>
              <a:rPr lang="en-US" sz="1800" b="1" dirty="0">
                <a:latin typeface="+mn-lt"/>
              </a:rPr>
              <a:t>Item 2</a:t>
            </a:r>
            <a:endParaRPr lang="en-US" sz="1800" dirty="0">
              <a:solidFill>
                <a:srgbClr val="FFFFFF"/>
              </a:solidFill>
              <a:latin typeface="+mn-lt"/>
            </a:endParaRPr>
          </a:p>
        </p:txBody>
      </p:sp>
      <p:pic>
        <p:nvPicPr>
          <p:cNvPr id="10" name="Picture 9" descr="Screenshot of Item 2 of Sea Star Reproduction. Detailed information in notes section of slid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114" y="753371"/>
            <a:ext cx="6379782" cy="4141358"/>
          </a:xfrm>
          <a:prstGeom prst="rect">
            <a:avLst/>
          </a:prstGeom>
          <a:ln>
            <a:solidFill>
              <a:schemeClr val="tx1"/>
            </a:solidFill>
          </a:ln>
        </p:spPr>
      </p:pic>
      <p:pic>
        <p:nvPicPr>
          <p:cNvPr id="5" name="Picture 4" descr="Screenshot of MS-LS3-2 second page. Item Specifications section is circled. Detailed information in notes section."/>
          <p:cNvPicPr>
            <a:picLocks noChangeAspect="1"/>
          </p:cNvPicPr>
          <p:nvPr/>
        </p:nvPicPr>
        <p:blipFill>
          <a:blip r:embed="rId4"/>
          <a:stretch>
            <a:fillRect/>
          </a:stretch>
        </p:blipFill>
        <p:spPr>
          <a:xfrm>
            <a:off x="264948" y="590425"/>
            <a:ext cx="5267098" cy="4895975"/>
          </a:xfrm>
          <a:prstGeom prst="rect">
            <a:avLst/>
          </a:prstGeom>
        </p:spPr>
      </p:pic>
      <p:sp>
        <p:nvSpPr>
          <p:cNvPr id="9" name="Rounded Rectangle 8" descr="Rectangle around the top section containing the item specification text."/>
          <p:cNvSpPr/>
          <p:nvPr/>
        </p:nvSpPr>
        <p:spPr>
          <a:xfrm>
            <a:off x="150879" y="590425"/>
            <a:ext cx="5381167" cy="1862319"/>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0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35</a:t>
            </a:fld>
            <a:endParaRPr lang="en-US" sz="1400" dirty="0"/>
          </a:p>
        </p:txBody>
      </p:sp>
      <p:sp>
        <p:nvSpPr>
          <p:cNvPr id="2" name="Title 1"/>
          <p:cNvSpPr>
            <a:spLocks noGrp="1"/>
          </p:cNvSpPr>
          <p:nvPr>
            <p:ph type="title"/>
          </p:nvPr>
        </p:nvSpPr>
        <p:spPr/>
        <p:txBody>
          <a:bodyPr/>
          <a:lstStyle/>
          <a:p>
            <a:r>
              <a:rPr lang="en-US" dirty="0"/>
              <a:t>MS-LS3-1</a:t>
            </a:r>
          </a:p>
        </p:txBody>
      </p:sp>
      <p:pic>
        <p:nvPicPr>
          <p:cNvPr id="5" name="Picture 4" descr="Screenshot of MS-LS3-1 performance expectation. Detailed information in notes section."/>
          <p:cNvPicPr>
            <a:picLocks noChangeAspect="1"/>
          </p:cNvPicPr>
          <p:nvPr/>
        </p:nvPicPr>
        <p:blipFill>
          <a:blip r:embed="rId3"/>
          <a:stretch>
            <a:fillRect/>
          </a:stretch>
        </p:blipFill>
        <p:spPr>
          <a:xfrm>
            <a:off x="4455898" y="165786"/>
            <a:ext cx="6253430" cy="6270308"/>
          </a:xfrm>
          <a:prstGeom prst="rect">
            <a:avLst/>
          </a:prstGeom>
        </p:spPr>
      </p:pic>
      <p:sp>
        <p:nvSpPr>
          <p:cNvPr id="6" name="TextBox 5"/>
          <p:cNvSpPr txBox="1"/>
          <p:nvPr/>
        </p:nvSpPr>
        <p:spPr>
          <a:xfrm>
            <a:off x="2171700" y="2857500"/>
            <a:ext cx="1417320" cy="954107"/>
          </a:xfrm>
          <a:prstGeom prst="rect">
            <a:avLst/>
          </a:prstGeom>
          <a:noFill/>
        </p:spPr>
        <p:txBody>
          <a:bodyPr wrap="square" rtlCol="0">
            <a:spAutoFit/>
          </a:bodyPr>
          <a:lstStyle/>
          <a:p>
            <a:r>
              <a:rPr lang="en-US" sz="2800" dirty="0"/>
              <a:t>Front Page</a:t>
            </a:r>
          </a:p>
        </p:txBody>
      </p:sp>
      <p:sp>
        <p:nvSpPr>
          <p:cNvPr id="7" name="TextBox 6" descr="Purple box labeled &quot;Pages 84-85&quot;"/>
          <p:cNvSpPr txBox="1"/>
          <p:nvPr/>
        </p:nvSpPr>
        <p:spPr>
          <a:xfrm>
            <a:off x="1221531" y="1950674"/>
            <a:ext cx="1447927" cy="369332"/>
          </a:xfrm>
          <a:prstGeom prst="rect">
            <a:avLst/>
          </a:prstGeom>
          <a:solidFill>
            <a:srgbClr val="CCCCFF"/>
          </a:solidFill>
          <a:ln>
            <a:solidFill>
              <a:schemeClr val="tx1"/>
            </a:solidFill>
            <a:prstDash val="dash"/>
          </a:ln>
        </p:spPr>
        <p:txBody>
          <a:bodyPr wrap="square" rtlCol="0">
            <a:spAutoFit/>
          </a:bodyPr>
          <a:lstStyle/>
          <a:p>
            <a:r>
              <a:rPr lang="en-US" dirty="0"/>
              <a:t>Pages 84-85</a:t>
            </a:r>
          </a:p>
        </p:txBody>
      </p:sp>
    </p:spTree>
    <p:extLst>
      <p:ext uri="{BB962C8B-B14F-4D97-AF65-F5344CB8AC3E}">
        <p14:creationId xmlns:p14="http://schemas.microsoft.com/office/powerpoint/2010/main" val="3163622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36</a:t>
            </a:fld>
            <a:endParaRPr lang="en-US" sz="1400" dirty="0"/>
          </a:p>
        </p:txBody>
      </p:sp>
      <p:sp>
        <p:nvSpPr>
          <p:cNvPr id="2" name="Title 1"/>
          <p:cNvSpPr>
            <a:spLocks noGrp="1"/>
          </p:cNvSpPr>
          <p:nvPr>
            <p:ph type="title"/>
          </p:nvPr>
        </p:nvSpPr>
        <p:spPr/>
        <p:txBody>
          <a:bodyPr/>
          <a:lstStyle/>
          <a:p>
            <a:r>
              <a:rPr lang="en-US" dirty="0"/>
              <a:t>MS-LS3-1</a:t>
            </a:r>
          </a:p>
        </p:txBody>
      </p:sp>
      <p:pic>
        <p:nvPicPr>
          <p:cNvPr id="7" name="Picture 6" descr="Screenshot MS-LS3-1 second page. Detailed information in notes section."/>
          <p:cNvPicPr>
            <a:picLocks noChangeAspect="1"/>
          </p:cNvPicPr>
          <p:nvPr/>
        </p:nvPicPr>
        <p:blipFill>
          <a:blip r:embed="rId3"/>
          <a:stretch>
            <a:fillRect/>
          </a:stretch>
        </p:blipFill>
        <p:spPr>
          <a:xfrm>
            <a:off x="5538284" y="0"/>
            <a:ext cx="6267150" cy="5995035"/>
          </a:xfrm>
          <a:prstGeom prst="rect">
            <a:avLst/>
          </a:prstGeom>
        </p:spPr>
      </p:pic>
      <p:sp>
        <p:nvSpPr>
          <p:cNvPr id="9" name="Rounded Rectangle 8" descr="Rectangle around the top section containing the item specification text."/>
          <p:cNvSpPr/>
          <p:nvPr/>
        </p:nvSpPr>
        <p:spPr>
          <a:xfrm>
            <a:off x="5538284" y="75292"/>
            <a:ext cx="6166035" cy="2465263"/>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descr="Rectangle around the middle section containing the details and clarifications text."/>
          <p:cNvSpPr/>
          <p:nvPr/>
        </p:nvSpPr>
        <p:spPr>
          <a:xfrm>
            <a:off x="5589269" y="2540556"/>
            <a:ext cx="6023611" cy="343864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71700" y="2898444"/>
            <a:ext cx="1417320" cy="954107"/>
          </a:xfrm>
          <a:prstGeom prst="rect">
            <a:avLst/>
          </a:prstGeom>
          <a:noFill/>
        </p:spPr>
        <p:txBody>
          <a:bodyPr wrap="square" rtlCol="0">
            <a:spAutoFit/>
          </a:bodyPr>
          <a:lstStyle/>
          <a:p>
            <a:r>
              <a:rPr lang="en-US" sz="2800" dirty="0"/>
              <a:t>Back Page</a:t>
            </a:r>
          </a:p>
        </p:txBody>
      </p:sp>
      <p:sp>
        <p:nvSpPr>
          <p:cNvPr id="8" name="TextBox 7" descr="Purple box labeled &quot;Pages 84-85&quot;"/>
          <p:cNvSpPr txBox="1"/>
          <p:nvPr/>
        </p:nvSpPr>
        <p:spPr>
          <a:xfrm>
            <a:off x="1221531" y="1991618"/>
            <a:ext cx="1447927" cy="369332"/>
          </a:xfrm>
          <a:prstGeom prst="rect">
            <a:avLst/>
          </a:prstGeom>
          <a:solidFill>
            <a:srgbClr val="CCCCFF"/>
          </a:solidFill>
          <a:ln>
            <a:solidFill>
              <a:schemeClr val="tx1"/>
            </a:solidFill>
            <a:prstDash val="dash"/>
          </a:ln>
        </p:spPr>
        <p:txBody>
          <a:bodyPr wrap="square" rtlCol="0">
            <a:spAutoFit/>
          </a:bodyPr>
          <a:lstStyle/>
          <a:p>
            <a:r>
              <a:rPr lang="en-US" dirty="0"/>
              <a:t>Pages 84-85</a:t>
            </a:r>
          </a:p>
        </p:txBody>
      </p:sp>
    </p:spTree>
    <p:extLst>
      <p:ext uri="{BB962C8B-B14F-4D97-AF65-F5344CB8AC3E}">
        <p14:creationId xmlns:p14="http://schemas.microsoft.com/office/powerpoint/2010/main" val="16077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37</a:t>
            </a:fld>
            <a:endParaRPr lang="en-US" sz="1400" dirty="0"/>
          </a:p>
        </p:txBody>
      </p:sp>
      <p:pic>
        <p:nvPicPr>
          <p:cNvPr id="3" name="Picture 2" descr="Screenshot of Section 3 - Sea Star Reproduction. Detailed information in the notes se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45" y="679048"/>
            <a:ext cx="4988508" cy="4271887"/>
          </a:xfrm>
          <a:prstGeom prst="rect">
            <a:avLst/>
          </a:prstGeom>
          <a:ln>
            <a:solidFill>
              <a:schemeClr val="tx1"/>
            </a:solidFill>
          </a:ln>
        </p:spPr>
      </p:pic>
      <p:sp>
        <p:nvSpPr>
          <p:cNvPr id="2" name="Title 1"/>
          <p:cNvSpPr>
            <a:spLocks noGrp="1"/>
          </p:cNvSpPr>
          <p:nvPr>
            <p:ph type="title"/>
          </p:nvPr>
        </p:nvSpPr>
        <p:spPr>
          <a:xfrm>
            <a:off x="6137673" y="185945"/>
            <a:ext cx="981383" cy="493104"/>
          </a:xfrm>
        </p:spPr>
        <p:txBody>
          <a:bodyPr>
            <a:normAutofit/>
          </a:bodyPr>
          <a:lstStyle/>
          <a:p>
            <a:r>
              <a:rPr lang="en-US" sz="1800" b="1" dirty="0">
                <a:latin typeface="+mn-lt"/>
              </a:rPr>
              <a:t>Item 3</a:t>
            </a:r>
            <a:endParaRPr lang="en-US" sz="1800" dirty="0">
              <a:solidFill>
                <a:srgbClr val="FFFFFF"/>
              </a:solidFill>
              <a:latin typeface="+mn-lt"/>
            </a:endParaRPr>
          </a:p>
        </p:txBody>
      </p:sp>
      <p:pic>
        <p:nvPicPr>
          <p:cNvPr id="6" name="Picture 5" descr="Item 3 of Sea Star Reproduction. Detailed information in notes section."/>
          <p:cNvPicPr>
            <a:picLocks noChangeAspect="1"/>
          </p:cNvPicPr>
          <p:nvPr/>
        </p:nvPicPr>
        <p:blipFill rotWithShape="1">
          <a:blip r:embed="rId4"/>
          <a:srcRect t="5087"/>
          <a:stretch/>
        </p:blipFill>
        <p:spPr>
          <a:xfrm>
            <a:off x="6137673" y="679049"/>
            <a:ext cx="5971479" cy="4935791"/>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5195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38</a:t>
            </a:fld>
            <a:endParaRPr lang="en-US" sz="1400" dirty="0"/>
          </a:p>
        </p:txBody>
      </p:sp>
      <p:sp>
        <p:nvSpPr>
          <p:cNvPr id="2" name="Title 1"/>
          <p:cNvSpPr>
            <a:spLocks noGrp="1"/>
          </p:cNvSpPr>
          <p:nvPr>
            <p:ph type="title"/>
          </p:nvPr>
        </p:nvSpPr>
        <p:spPr>
          <a:xfrm>
            <a:off x="3261528" y="365125"/>
            <a:ext cx="1162722" cy="475533"/>
          </a:xfrm>
        </p:spPr>
        <p:txBody>
          <a:bodyPr>
            <a:normAutofit/>
          </a:bodyPr>
          <a:lstStyle/>
          <a:p>
            <a:r>
              <a:rPr lang="en-US" sz="1800" b="1" dirty="0">
                <a:latin typeface="+mn-lt"/>
              </a:rPr>
              <a:t>Item 3</a:t>
            </a:r>
            <a:endParaRPr lang="en-US" sz="1800" dirty="0">
              <a:solidFill>
                <a:srgbClr val="FFFFFF"/>
              </a:solidFill>
              <a:latin typeface="+mn-lt"/>
            </a:endParaRPr>
          </a:p>
        </p:txBody>
      </p:sp>
      <p:pic>
        <p:nvPicPr>
          <p:cNvPr id="5" name="Picture 4" descr="Correct answer to Item 3 of Sea Star Reproduction. &#10;Genetic Information Model:&#10;Sticky foot gene to Sticky foot protein to Sticky foot trait."/>
          <p:cNvPicPr>
            <a:picLocks noChangeAspect="1"/>
          </p:cNvPicPr>
          <p:nvPr/>
        </p:nvPicPr>
        <p:blipFill>
          <a:blip r:embed="rId3"/>
          <a:stretch>
            <a:fillRect/>
          </a:stretch>
        </p:blipFill>
        <p:spPr>
          <a:xfrm>
            <a:off x="3261528" y="840658"/>
            <a:ext cx="5659893" cy="4531441"/>
          </a:xfrm>
          <a:prstGeom prst="rect">
            <a:avLst/>
          </a:prstGeom>
          <a:ln w="12700">
            <a:solidFill>
              <a:schemeClr val="tx1"/>
            </a:solidFill>
          </a:ln>
        </p:spPr>
      </p:pic>
    </p:spTree>
    <p:extLst>
      <p:ext uri="{BB962C8B-B14F-4D97-AF65-F5344CB8AC3E}">
        <p14:creationId xmlns:p14="http://schemas.microsoft.com/office/powerpoint/2010/main" val="4173924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39</a:t>
            </a:fld>
            <a:endParaRPr lang="en-US" sz="1800" dirty="0"/>
          </a:p>
        </p:txBody>
      </p:sp>
      <p:sp>
        <p:nvSpPr>
          <p:cNvPr id="2" name="Title 1"/>
          <p:cNvSpPr>
            <a:spLocks noGrp="1"/>
          </p:cNvSpPr>
          <p:nvPr>
            <p:ph type="title"/>
          </p:nvPr>
        </p:nvSpPr>
        <p:spPr>
          <a:xfrm>
            <a:off x="6212586" y="198216"/>
            <a:ext cx="978946" cy="480833"/>
          </a:xfrm>
        </p:spPr>
        <p:txBody>
          <a:bodyPr>
            <a:normAutofit/>
          </a:bodyPr>
          <a:lstStyle/>
          <a:p>
            <a:r>
              <a:rPr lang="en-US" sz="1800" b="1" dirty="0">
                <a:latin typeface="+mn-lt"/>
              </a:rPr>
              <a:t>Item 3</a:t>
            </a:r>
            <a:endParaRPr lang="en-US" sz="1800" dirty="0">
              <a:solidFill>
                <a:srgbClr val="FFFFFF"/>
              </a:solidFill>
              <a:latin typeface="+mn-lt"/>
            </a:endParaRPr>
          </a:p>
        </p:txBody>
      </p:sp>
      <p:pic>
        <p:nvPicPr>
          <p:cNvPr id="6" name="Picture 5" descr="Item 3 of Sea Star Reproduction. Detailed information in notes section."/>
          <p:cNvPicPr>
            <a:picLocks noChangeAspect="1"/>
          </p:cNvPicPr>
          <p:nvPr/>
        </p:nvPicPr>
        <p:blipFill rotWithShape="1">
          <a:blip r:embed="rId3"/>
          <a:srcRect t="5087"/>
          <a:stretch/>
        </p:blipFill>
        <p:spPr>
          <a:xfrm>
            <a:off x="6220521" y="679049"/>
            <a:ext cx="5803073" cy="4796593"/>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pic>
        <p:nvPicPr>
          <p:cNvPr id="7" name="Picture 6" descr="Screenshot of MS-LS3-1 second page of Item Specification. Detailed information in notes section."/>
          <p:cNvPicPr>
            <a:picLocks noChangeAspect="1"/>
          </p:cNvPicPr>
          <p:nvPr/>
        </p:nvPicPr>
        <p:blipFill>
          <a:blip r:embed="rId4"/>
          <a:stretch>
            <a:fillRect/>
          </a:stretch>
        </p:blipFill>
        <p:spPr>
          <a:xfrm>
            <a:off x="204766" y="505464"/>
            <a:ext cx="5899562" cy="5643407"/>
          </a:xfrm>
          <a:prstGeom prst="rect">
            <a:avLst/>
          </a:prstGeom>
        </p:spPr>
      </p:pic>
      <p:sp>
        <p:nvSpPr>
          <p:cNvPr id="9" name="Rounded Rectangle 8" descr="Rectangle around the top section containing the item specification text."/>
          <p:cNvSpPr/>
          <p:nvPr/>
        </p:nvSpPr>
        <p:spPr>
          <a:xfrm>
            <a:off x="146670" y="679049"/>
            <a:ext cx="5899562" cy="2200238"/>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0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11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40</a:t>
            </a:fld>
            <a:endParaRPr lang="en-US" sz="1400" dirty="0"/>
          </a:p>
        </p:txBody>
      </p:sp>
      <p:pic>
        <p:nvPicPr>
          <p:cNvPr id="3" name="Picture 2" descr="Screenshot of Section 3 - Sea Star Reproduction. Detailed information in the notes section on slid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00" y="781726"/>
            <a:ext cx="4845076" cy="4149060"/>
          </a:xfrm>
          <a:prstGeom prst="rect">
            <a:avLst/>
          </a:prstGeom>
          <a:ln>
            <a:solidFill>
              <a:schemeClr val="tx1"/>
            </a:solidFill>
          </a:ln>
        </p:spPr>
      </p:pic>
      <p:sp>
        <p:nvSpPr>
          <p:cNvPr id="2" name="Title 1"/>
          <p:cNvSpPr>
            <a:spLocks noGrp="1"/>
          </p:cNvSpPr>
          <p:nvPr>
            <p:ph type="title"/>
          </p:nvPr>
        </p:nvSpPr>
        <p:spPr>
          <a:xfrm>
            <a:off x="5662701" y="809532"/>
            <a:ext cx="989703" cy="448966"/>
          </a:xfrm>
        </p:spPr>
        <p:txBody>
          <a:bodyPr>
            <a:normAutofit/>
          </a:bodyPr>
          <a:lstStyle/>
          <a:p>
            <a:r>
              <a:rPr lang="en-US" sz="1800" b="1" dirty="0">
                <a:latin typeface="+mn-lt"/>
              </a:rPr>
              <a:t>Item 4</a:t>
            </a:r>
            <a:endParaRPr lang="en-US" sz="1800" dirty="0">
              <a:solidFill>
                <a:srgbClr val="FFFFFF"/>
              </a:solidFill>
              <a:latin typeface="+mn-lt"/>
            </a:endParaRPr>
          </a:p>
        </p:txBody>
      </p:sp>
      <p:pic>
        <p:nvPicPr>
          <p:cNvPr id="5" name="Picture 4" descr="Screenshot of Item 4. Detailed information in the notes s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701" y="1258498"/>
            <a:ext cx="6373586" cy="2334986"/>
          </a:xfrm>
          <a:prstGeom prst="rect">
            <a:avLst/>
          </a:prstGeom>
          <a:ln>
            <a:solidFill>
              <a:schemeClr val="tx1"/>
            </a:solidFill>
          </a:ln>
        </p:spPr>
      </p:pic>
    </p:spTree>
    <p:extLst>
      <p:ext uri="{BB962C8B-B14F-4D97-AF65-F5344CB8AC3E}">
        <p14:creationId xmlns:p14="http://schemas.microsoft.com/office/powerpoint/2010/main" val="3993129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41</a:t>
            </a:fld>
            <a:endParaRPr lang="en-US" sz="1400" dirty="0"/>
          </a:p>
        </p:txBody>
      </p:sp>
      <p:sp>
        <p:nvSpPr>
          <p:cNvPr id="2" name="Title 1"/>
          <p:cNvSpPr>
            <a:spLocks noGrp="1"/>
          </p:cNvSpPr>
          <p:nvPr>
            <p:ph type="title"/>
          </p:nvPr>
        </p:nvSpPr>
        <p:spPr>
          <a:xfrm>
            <a:off x="1873762" y="804053"/>
            <a:ext cx="1012115" cy="495487"/>
          </a:xfrm>
        </p:spPr>
        <p:txBody>
          <a:bodyPr>
            <a:normAutofit/>
          </a:bodyPr>
          <a:lstStyle/>
          <a:p>
            <a:r>
              <a:rPr lang="en-US" sz="1800" b="1" dirty="0">
                <a:latin typeface="+mn-lt"/>
              </a:rPr>
              <a:t>Item 4</a:t>
            </a:r>
            <a:endParaRPr lang="en-US" sz="1800" dirty="0">
              <a:solidFill>
                <a:srgbClr val="FFFFFF"/>
              </a:solidFill>
              <a:latin typeface="+mn-lt"/>
            </a:endParaRPr>
          </a:p>
        </p:txBody>
      </p:sp>
      <p:pic>
        <p:nvPicPr>
          <p:cNvPr id="3" name="Picture 2" descr="Screenshot of Item 4 correct answer. &quot;A mutation changes the structure of the gene, which can change the structure and function of the protein.&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762" y="1299540"/>
            <a:ext cx="8444824" cy="2884833"/>
          </a:xfrm>
          <a:prstGeom prst="rect">
            <a:avLst/>
          </a:prstGeom>
          <a:ln>
            <a:solidFill>
              <a:schemeClr val="tx1"/>
            </a:solidFill>
          </a:ln>
        </p:spPr>
      </p:pic>
    </p:spTree>
    <p:extLst>
      <p:ext uri="{BB962C8B-B14F-4D97-AF65-F5344CB8AC3E}">
        <p14:creationId xmlns:p14="http://schemas.microsoft.com/office/powerpoint/2010/main" val="1876364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42</a:t>
            </a:fld>
            <a:endParaRPr lang="en-US" sz="1400" dirty="0"/>
          </a:p>
        </p:txBody>
      </p:sp>
      <p:sp>
        <p:nvSpPr>
          <p:cNvPr id="2" name="Title 1"/>
          <p:cNvSpPr>
            <a:spLocks noGrp="1"/>
          </p:cNvSpPr>
          <p:nvPr>
            <p:ph type="title"/>
          </p:nvPr>
        </p:nvSpPr>
        <p:spPr>
          <a:xfrm>
            <a:off x="5632221" y="1249255"/>
            <a:ext cx="990600" cy="475308"/>
          </a:xfrm>
        </p:spPr>
        <p:txBody>
          <a:bodyPr>
            <a:normAutofit/>
          </a:bodyPr>
          <a:lstStyle/>
          <a:p>
            <a:r>
              <a:rPr lang="en-US" sz="1800" b="1" dirty="0">
                <a:latin typeface="+mn-lt"/>
              </a:rPr>
              <a:t>Item 4</a:t>
            </a:r>
            <a:endParaRPr lang="en-US" sz="1800" dirty="0">
              <a:solidFill>
                <a:srgbClr val="FFFFFF"/>
              </a:solidFill>
              <a:latin typeface="+mn-lt"/>
            </a:endParaRPr>
          </a:p>
        </p:txBody>
      </p:sp>
      <p:pic>
        <p:nvPicPr>
          <p:cNvPr id="9" name="Picture 8" descr="Screenshot of Item 4. Detailed information in the notes section on slid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221" y="1724563"/>
            <a:ext cx="6373586" cy="2334986"/>
          </a:xfrm>
          <a:prstGeom prst="rect">
            <a:avLst/>
          </a:prstGeom>
          <a:ln>
            <a:solidFill>
              <a:schemeClr val="tx1"/>
            </a:solidFill>
          </a:ln>
        </p:spPr>
      </p:pic>
      <p:pic>
        <p:nvPicPr>
          <p:cNvPr id="7" name="Picture 6" descr="Screenshot of MS-LS3-1 second page of item specifications."/>
          <p:cNvPicPr>
            <a:picLocks noChangeAspect="1"/>
          </p:cNvPicPr>
          <p:nvPr/>
        </p:nvPicPr>
        <p:blipFill>
          <a:blip r:embed="rId4"/>
          <a:stretch>
            <a:fillRect/>
          </a:stretch>
        </p:blipFill>
        <p:spPr>
          <a:xfrm>
            <a:off x="233375" y="498325"/>
            <a:ext cx="5294144" cy="5064276"/>
          </a:xfrm>
          <a:prstGeom prst="rect">
            <a:avLst/>
          </a:prstGeom>
        </p:spPr>
      </p:pic>
      <p:sp>
        <p:nvSpPr>
          <p:cNvPr id="10" name="Rounded Rectangle 9" descr="Rectangle around the top section containing the item specification text."/>
          <p:cNvSpPr/>
          <p:nvPr/>
        </p:nvSpPr>
        <p:spPr>
          <a:xfrm>
            <a:off x="286768" y="639214"/>
            <a:ext cx="5240751" cy="2012546"/>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508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effectLst>
            <a:outerShdw blurRad="63500" sx="102000" sy="102000" algn="ctr" rotWithShape="0">
              <a:prstClr val="black">
                <a:alpha val="40000"/>
              </a:prstClr>
            </a:outerShdw>
          </a:effectLst>
        </p:spPr>
        <p:txBody>
          <a:bodyPr/>
          <a:lstStyle/>
          <a:p>
            <a:fld id="{4FAB73BC-B049-4115-A692-8D63A059BFB8}" type="slidenum">
              <a:rPr lang="en-US" sz="1400" smtClean="0"/>
              <a:pPr/>
              <a:t>43</a:t>
            </a:fld>
            <a:endParaRPr lang="en-US" dirty="0"/>
          </a:p>
        </p:txBody>
      </p:sp>
      <p:pic>
        <p:nvPicPr>
          <p:cNvPr id="3" name="Picture 2" descr="Screenshot of Section 3 - Sea Star Reproduction. Detailed information in notes section in slid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95" y="676356"/>
            <a:ext cx="4572426" cy="3915577"/>
          </a:xfrm>
          <a:prstGeom prst="rect">
            <a:avLst/>
          </a:prstGeom>
          <a:ln>
            <a:solidFill>
              <a:schemeClr val="tx1"/>
            </a:solidFill>
          </a:ln>
        </p:spPr>
      </p:pic>
      <p:sp>
        <p:nvSpPr>
          <p:cNvPr id="2" name="Title 1"/>
          <p:cNvSpPr>
            <a:spLocks noGrp="1"/>
          </p:cNvSpPr>
          <p:nvPr>
            <p:ph type="title"/>
          </p:nvPr>
        </p:nvSpPr>
        <p:spPr>
          <a:xfrm>
            <a:off x="5480957" y="456148"/>
            <a:ext cx="979842" cy="440415"/>
          </a:xfrm>
        </p:spPr>
        <p:txBody>
          <a:bodyPr>
            <a:normAutofit/>
          </a:bodyPr>
          <a:lstStyle/>
          <a:p>
            <a:r>
              <a:rPr lang="en-US" sz="1800" b="1" dirty="0">
                <a:latin typeface="+mn-lt"/>
              </a:rPr>
              <a:t>Item 5</a:t>
            </a:r>
            <a:endParaRPr lang="en-US" sz="1800" dirty="0">
              <a:solidFill>
                <a:srgbClr val="FFFFFF"/>
              </a:solidFill>
              <a:latin typeface="+mn-lt"/>
            </a:endParaRPr>
          </a:p>
        </p:txBody>
      </p:sp>
      <p:pic>
        <p:nvPicPr>
          <p:cNvPr id="6" name="Picture 5" descr="Screenshot of Item 5. Detailed information in the notes s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957" y="901337"/>
            <a:ext cx="6406243" cy="2220686"/>
          </a:xfrm>
          <a:prstGeom prst="rect">
            <a:avLst/>
          </a:prstGeom>
          <a:ln>
            <a:solidFill>
              <a:schemeClr val="tx1"/>
            </a:solidFill>
          </a:ln>
        </p:spPr>
      </p:pic>
    </p:spTree>
    <p:extLst>
      <p:ext uri="{BB962C8B-B14F-4D97-AF65-F5344CB8AC3E}">
        <p14:creationId xmlns:p14="http://schemas.microsoft.com/office/powerpoint/2010/main" val="4069613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pPr/>
              <a:t>44</a:t>
            </a:fld>
            <a:endParaRPr lang="en-US" dirty="0"/>
          </a:p>
        </p:txBody>
      </p:sp>
      <p:sp>
        <p:nvSpPr>
          <p:cNvPr id="2" name="Title 1"/>
          <p:cNvSpPr>
            <a:spLocks noGrp="1"/>
          </p:cNvSpPr>
          <p:nvPr>
            <p:ph type="title"/>
          </p:nvPr>
        </p:nvSpPr>
        <p:spPr>
          <a:xfrm>
            <a:off x="231058" y="1003754"/>
            <a:ext cx="2758885" cy="346075"/>
          </a:xfrm>
        </p:spPr>
        <p:txBody>
          <a:bodyPr>
            <a:normAutofit/>
          </a:bodyPr>
          <a:lstStyle/>
          <a:p>
            <a:r>
              <a:rPr lang="en-US" sz="1800" b="1" dirty="0">
                <a:latin typeface="+mn-lt"/>
              </a:rPr>
              <a:t>Item 5</a:t>
            </a:r>
          </a:p>
        </p:txBody>
      </p:sp>
      <p:pic>
        <p:nvPicPr>
          <p:cNvPr id="7" name="Picture 6" descr="Screenshot of one possible correct answer. Harmful Mutation: &quot;The sea star can't open prey as easily as when the protein was stickier&quot; OR &quot;The sea star can be pulled off rocks by predators more easily.&quot;"/>
          <p:cNvPicPr>
            <a:picLocks noChangeAspect="1"/>
          </p:cNvPicPr>
          <p:nvPr/>
        </p:nvPicPr>
        <p:blipFill>
          <a:blip r:embed="rId3"/>
          <a:stretch>
            <a:fillRect/>
          </a:stretch>
        </p:blipFill>
        <p:spPr>
          <a:xfrm>
            <a:off x="231058" y="1467087"/>
            <a:ext cx="5754297" cy="3111133"/>
          </a:xfrm>
          <a:prstGeom prst="rect">
            <a:avLst/>
          </a:prstGeom>
          <a:ln w="12700">
            <a:solidFill>
              <a:schemeClr val="tx1"/>
            </a:solidFill>
          </a:ln>
        </p:spPr>
      </p:pic>
      <p:pic>
        <p:nvPicPr>
          <p:cNvPr id="8" name="Picture 7" descr="Screenshot of one possible correct answer, Beneficial mutation: &quot;The sea star could move more easily to catch prey/avoid predators if its feet don't stick to rocks as much.&quot; OR &quot;The mutation is beneficial because less sticky protein means the sea star can move more quickly without getting stuck on objects.&quot;"/>
          <p:cNvPicPr>
            <a:picLocks noChangeAspect="1"/>
          </p:cNvPicPr>
          <p:nvPr/>
        </p:nvPicPr>
        <p:blipFill>
          <a:blip r:embed="rId4"/>
          <a:stretch>
            <a:fillRect/>
          </a:stretch>
        </p:blipFill>
        <p:spPr>
          <a:xfrm>
            <a:off x="6096000" y="1467087"/>
            <a:ext cx="5729134" cy="3277478"/>
          </a:xfrm>
          <a:prstGeom prst="rect">
            <a:avLst/>
          </a:prstGeom>
          <a:ln w="12700">
            <a:solidFill>
              <a:schemeClr val="tx1"/>
            </a:solidFill>
          </a:ln>
        </p:spPr>
      </p:pic>
    </p:spTree>
    <p:extLst>
      <p:ext uri="{BB962C8B-B14F-4D97-AF65-F5344CB8AC3E}">
        <p14:creationId xmlns:p14="http://schemas.microsoft.com/office/powerpoint/2010/main" val="2080664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effectLst>
            <a:outerShdw blurRad="63500" sx="102000" sy="102000" algn="ctr" rotWithShape="0">
              <a:prstClr val="black">
                <a:alpha val="40000"/>
              </a:prstClr>
            </a:outerShdw>
          </a:effectLst>
        </p:spPr>
        <p:txBody>
          <a:bodyPr/>
          <a:lstStyle/>
          <a:p>
            <a:fld id="{4FAB73BC-B049-4115-A692-8D63A059BFB8}" type="slidenum">
              <a:rPr lang="en-US" sz="1400" smtClean="0"/>
              <a:pPr/>
              <a:t>45</a:t>
            </a:fld>
            <a:endParaRPr lang="en-US" dirty="0"/>
          </a:p>
        </p:txBody>
      </p:sp>
      <p:sp>
        <p:nvSpPr>
          <p:cNvPr id="2" name="Title 1"/>
          <p:cNvSpPr>
            <a:spLocks noGrp="1"/>
          </p:cNvSpPr>
          <p:nvPr>
            <p:ph type="title"/>
          </p:nvPr>
        </p:nvSpPr>
        <p:spPr>
          <a:xfrm>
            <a:off x="5648597" y="707800"/>
            <a:ext cx="1098177" cy="441064"/>
          </a:xfrm>
        </p:spPr>
        <p:txBody>
          <a:bodyPr>
            <a:normAutofit/>
          </a:bodyPr>
          <a:lstStyle/>
          <a:p>
            <a:r>
              <a:rPr lang="en-US" sz="1800" b="1" dirty="0">
                <a:latin typeface="+mn-lt"/>
              </a:rPr>
              <a:t>Item</a:t>
            </a:r>
            <a:r>
              <a:rPr lang="en-US" sz="2000" b="1" dirty="0"/>
              <a:t> 5</a:t>
            </a:r>
            <a:endParaRPr lang="en-US" dirty="0">
              <a:solidFill>
                <a:srgbClr val="FFFFFF"/>
              </a:solidFill>
            </a:endParaRPr>
          </a:p>
        </p:txBody>
      </p:sp>
      <p:pic>
        <p:nvPicPr>
          <p:cNvPr id="3" name="Picture 2" descr="Screenshot of Item 5. Detailed information in notes section on slid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597" y="1148864"/>
            <a:ext cx="6406243" cy="2220686"/>
          </a:xfrm>
          <a:prstGeom prst="rect">
            <a:avLst/>
          </a:prstGeom>
          <a:ln>
            <a:solidFill>
              <a:schemeClr val="tx1"/>
            </a:solidFill>
          </a:ln>
        </p:spPr>
      </p:pic>
      <p:pic>
        <p:nvPicPr>
          <p:cNvPr id="7" name="Picture 6" descr="MS-LS3-1 second page of Item Specification. "/>
          <p:cNvPicPr>
            <a:picLocks noChangeAspect="1"/>
          </p:cNvPicPr>
          <p:nvPr/>
        </p:nvPicPr>
        <p:blipFill>
          <a:blip r:embed="rId4"/>
          <a:stretch>
            <a:fillRect/>
          </a:stretch>
        </p:blipFill>
        <p:spPr>
          <a:xfrm>
            <a:off x="249831" y="323061"/>
            <a:ext cx="5254318" cy="5026179"/>
          </a:xfrm>
          <a:prstGeom prst="rect">
            <a:avLst/>
          </a:prstGeom>
        </p:spPr>
      </p:pic>
      <p:sp>
        <p:nvSpPr>
          <p:cNvPr id="10" name="Rounded Rectangle 9" descr="Rectangle around the top section containing the item specification text."/>
          <p:cNvSpPr/>
          <p:nvPr/>
        </p:nvSpPr>
        <p:spPr>
          <a:xfrm>
            <a:off x="249831" y="458544"/>
            <a:ext cx="5254318" cy="2117016"/>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251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46</a:t>
            </a:fld>
            <a:endParaRPr lang="en-US" dirty="0"/>
          </a:p>
        </p:txBody>
      </p:sp>
      <p:sp>
        <p:nvSpPr>
          <p:cNvPr id="2" name="Title 1"/>
          <p:cNvSpPr>
            <a:spLocks noGrp="1"/>
          </p:cNvSpPr>
          <p:nvPr>
            <p:ph type="title"/>
          </p:nvPr>
        </p:nvSpPr>
        <p:spPr/>
        <p:txBody>
          <a:bodyPr>
            <a:normAutofit/>
          </a:bodyPr>
          <a:lstStyle/>
          <a:p>
            <a:r>
              <a:rPr lang="en-US" sz="6600" dirty="0"/>
              <a:t>Vocabulary Terms</a:t>
            </a:r>
          </a:p>
        </p:txBody>
      </p:sp>
    </p:spTree>
    <p:extLst>
      <p:ext uri="{BB962C8B-B14F-4D97-AF65-F5344CB8AC3E}">
        <p14:creationId xmlns:p14="http://schemas.microsoft.com/office/powerpoint/2010/main" val="1489255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4FAB73BC-B049-4115-A692-8D63A059BFB8}" type="slidenum">
              <a:rPr lang="en-US" sz="1400" smtClean="0"/>
              <a:pPr/>
              <a:t>47</a:t>
            </a:fld>
            <a:endParaRPr lang="en-US" dirty="0"/>
          </a:p>
        </p:txBody>
      </p:sp>
      <p:sp>
        <p:nvSpPr>
          <p:cNvPr id="4" name="Title 3"/>
          <p:cNvSpPr>
            <a:spLocks noGrp="1"/>
          </p:cNvSpPr>
          <p:nvPr>
            <p:ph type="title"/>
          </p:nvPr>
        </p:nvSpPr>
        <p:spPr>
          <a:xfrm>
            <a:off x="336628" y="1492337"/>
            <a:ext cx="10058400" cy="1450757"/>
          </a:xfrm>
        </p:spPr>
        <p:txBody>
          <a:bodyPr>
            <a:normAutofit fontScale="90000"/>
          </a:bodyPr>
          <a:lstStyle/>
          <a:p>
            <a:r>
              <a:rPr lang="en-US" dirty="0"/>
              <a:t>Expected </a:t>
            </a:r>
            <a:br>
              <a:rPr lang="en-US" dirty="0"/>
            </a:br>
            <a:r>
              <a:rPr lang="en-US" dirty="0"/>
              <a:t>SEP, DCI, </a:t>
            </a:r>
            <a:br>
              <a:rPr lang="en-US" dirty="0"/>
            </a:br>
            <a:r>
              <a:rPr lang="en-US" dirty="0"/>
              <a:t>and CCC </a:t>
            </a:r>
            <a:br>
              <a:rPr lang="en-US" dirty="0"/>
            </a:br>
            <a:r>
              <a:rPr lang="en-US" dirty="0"/>
              <a:t>Vocabulary </a:t>
            </a:r>
          </a:p>
        </p:txBody>
      </p:sp>
      <p:pic>
        <p:nvPicPr>
          <p:cNvPr id="5" name="Picture 4" descr="Screenshot of Grade 8 vocabulary. Detailed information in notes section."/>
          <p:cNvPicPr>
            <a:picLocks noChangeAspect="1"/>
          </p:cNvPicPr>
          <p:nvPr/>
        </p:nvPicPr>
        <p:blipFill rotWithShape="1">
          <a:blip r:embed="rId3"/>
          <a:srcRect b="26739"/>
          <a:stretch/>
        </p:blipFill>
        <p:spPr>
          <a:xfrm>
            <a:off x="3117003" y="270705"/>
            <a:ext cx="8855370" cy="5436920"/>
          </a:xfrm>
          <a:prstGeom prst="rect">
            <a:avLst/>
          </a:prstGeom>
          <a:solidFill>
            <a:srgbClr val="FFFFFF">
              <a:shade val="85000"/>
            </a:srgbClr>
          </a:solidFill>
          <a:ln w="12700" cap="rnd">
            <a:solidFill>
              <a:schemeClr val="tx1"/>
            </a:solidFill>
          </a:ln>
          <a:effectLst/>
          <a:scene3d>
            <a:camera prst="orthographicFront"/>
            <a:lightRig rig="twoPt" dir="t">
              <a:rot lat="0" lon="0" rev="7800000"/>
            </a:lightRig>
          </a:scene3d>
          <a:sp3d contourW="6350">
            <a:bevelT w="50800" h="16510"/>
            <a:contourClr>
              <a:srgbClr val="C0C0C0"/>
            </a:contourClr>
          </a:sp3d>
        </p:spPr>
      </p:pic>
      <p:sp>
        <p:nvSpPr>
          <p:cNvPr id="6" name="TextBox 5" descr="Purple box labeled &quot;Pages 142-144&quot;"/>
          <p:cNvSpPr txBox="1"/>
          <p:nvPr/>
        </p:nvSpPr>
        <p:spPr>
          <a:xfrm>
            <a:off x="610948" y="3499144"/>
            <a:ext cx="1698649" cy="369332"/>
          </a:xfrm>
          <a:prstGeom prst="rect">
            <a:avLst/>
          </a:prstGeom>
          <a:solidFill>
            <a:srgbClr val="CCCCFF"/>
          </a:solidFill>
          <a:ln>
            <a:solidFill>
              <a:schemeClr val="tx1"/>
            </a:solidFill>
            <a:prstDash val="dash"/>
          </a:ln>
        </p:spPr>
        <p:txBody>
          <a:bodyPr wrap="square" rtlCol="0">
            <a:spAutoFit/>
          </a:bodyPr>
          <a:lstStyle/>
          <a:p>
            <a:r>
              <a:rPr lang="en-US" dirty="0"/>
              <a:t>Pages 142-144</a:t>
            </a:r>
          </a:p>
        </p:txBody>
      </p:sp>
    </p:spTree>
    <p:extLst>
      <p:ext uri="{BB962C8B-B14F-4D97-AF65-F5344CB8AC3E}">
        <p14:creationId xmlns:p14="http://schemas.microsoft.com/office/powerpoint/2010/main" val="55929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743200"/>
            <a:ext cx="3932237" cy="817582"/>
          </a:xfrm>
        </p:spPr>
        <p:txBody>
          <a:bodyPr>
            <a:normAutofit/>
          </a:bodyPr>
          <a:lstStyle/>
          <a:p>
            <a:pPr algn="ctr"/>
            <a:r>
              <a:rPr lang="en-US" sz="4400" dirty="0"/>
              <a:t>Q&amp;A</a:t>
            </a:r>
          </a:p>
        </p:txBody>
      </p:sp>
      <p:pic>
        <p:nvPicPr>
          <p:cNvPr id="8" name="Picture 7" descr="Question Mark by norbert79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48" y="710005"/>
            <a:ext cx="5206701" cy="5206701"/>
          </a:xfrm>
          <a:prstGeom prst="rect">
            <a:avLst/>
          </a:prstGeom>
        </p:spPr>
      </p:pic>
    </p:spTree>
    <p:extLst>
      <p:ext uri="{BB962C8B-B14F-4D97-AF65-F5344CB8AC3E}">
        <p14:creationId xmlns:p14="http://schemas.microsoft.com/office/powerpoint/2010/main" val="3548894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pPr/>
              <a:t>49</a:t>
            </a:fld>
            <a:endParaRPr lang="en-US" sz="1400" dirty="0"/>
          </a:p>
        </p:txBody>
      </p:sp>
      <p:sp>
        <p:nvSpPr>
          <p:cNvPr id="2" name="Title 1"/>
          <p:cNvSpPr>
            <a:spLocks noGrp="1"/>
          </p:cNvSpPr>
          <p:nvPr>
            <p:ph type="title"/>
          </p:nvPr>
        </p:nvSpPr>
        <p:spPr/>
        <p:txBody>
          <a:bodyPr>
            <a:normAutofit/>
          </a:bodyPr>
          <a:lstStyle/>
          <a:p>
            <a:r>
              <a:rPr lang="en-US" sz="6600" dirty="0"/>
              <a:t>Reminders &amp; Wrap up</a:t>
            </a:r>
          </a:p>
        </p:txBody>
      </p:sp>
    </p:spTree>
    <p:extLst>
      <p:ext uri="{BB962C8B-B14F-4D97-AF65-F5344CB8AC3E}">
        <p14:creationId xmlns:p14="http://schemas.microsoft.com/office/powerpoint/2010/main" val="75248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4FAB73BC-B049-4115-A692-8D63A059BFB8}" type="slidenum">
              <a:rPr lang="en-US" sz="1400" smtClean="0"/>
              <a:pPr/>
              <a:t>5</a:t>
            </a:fld>
            <a:endParaRPr lang="en-US" sz="1400" dirty="0"/>
          </a:p>
        </p:txBody>
      </p:sp>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097280" y="1889372"/>
            <a:ext cx="10058400" cy="3616603"/>
          </a:xfrm>
        </p:spPr>
        <p:txBody>
          <a:bodyPr>
            <a:normAutofit/>
          </a:bodyPr>
          <a:lstStyle/>
          <a:p>
            <a:r>
              <a:rPr lang="en-US" sz="2800" dirty="0"/>
              <a:t>Share the design and development of the Grade 8 WCAS </a:t>
            </a:r>
          </a:p>
          <a:p>
            <a:r>
              <a:rPr lang="en-US" sz="2800" dirty="0"/>
              <a:t>Share how Grade 8 WCAS items are aligned to and assess the </a:t>
            </a:r>
            <a:r>
              <a:rPr lang="en-US" sz="2800" i="1" dirty="0"/>
              <a:t>2013 Washington State K-12 Science Learning Standards</a:t>
            </a:r>
            <a:r>
              <a:rPr lang="en-US" sz="2800" dirty="0"/>
              <a:t> which are the </a:t>
            </a:r>
            <a:r>
              <a:rPr lang="en-US" sz="2800" i="1" dirty="0"/>
              <a:t>Next Generation Science Standards</a:t>
            </a:r>
            <a:r>
              <a:rPr lang="en-US" sz="2800" dirty="0"/>
              <a:t>, or </a:t>
            </a:r>
            <a:r>
              <a:rPr lang="en-US" sz="2800" i="1" dirty="0"/>
              <a:t>NGSS</a:t>
            </a:r>
            <a:r>
              <a:rPr lang="en-US" sz="2800" dirty="0"/>
              <a:t>. </a:t>
            </a:r>
          </a:p>
          <a:p>
            <a:endParaRPr lang="en-US" sz="2800" dirty="0"/>
          </a:p>
        </p:txBody>
      </p:sp>
      <p:sp>
        <p:nvSpPr>
          <p:cNvPr id="5" name="TextBox 4"/>
          <p:cNvSpPr txBox="1"/>
          <p:nvPr/>
        </p:nvSpPr>
        <p:spPr>
          <a:xfrm>
            <a:off x="8506515" y="617809"/>
            <a:ext cx="3048175" cy="646331"/>
          </a:xfrm>
          <a:prstGeom prst="rect">
            <a:avLst/>
          </a:prstGeom>
          <a:noFill/>
        </p:spPr>
        <p:txBody>
          <a:bodyPr wrap="square" rtlCol="0">
            <a:spAutoFit/>
          </a:bodyPr>
          <a:lstStyle/>
          <a:p>
            <a:r>
              <a:rPr lang="en-US" sz="900" dirty="0">
                <a:solidFill>
                  <a:srgbClr val="FFFFFF"/>
                </a:solidFill>
              </a:rPr>
              <a:t>This presentation contains a script in the notes section. If you are accessing this information with a screen reader, be sure you are reading the notes section as well as the text contained in the slides.</a:t>
            </a:r>
          </a:p>
        </p:txBody>
      </p:sp>
    </p:spTree>
    <p:extLst>
      <p:ext uri="{BB962C8B-B14F-4D97-AF65-F5344CB8AC3E}">
        <p14:creationId xmlns:p14="http://schemas.microsoft.com/office/powerpoint/2010/main" val="3673044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50</a:t>
            </a:fld>
            <a:endParaRPr lang="en-US" sz="1400" dirty="0"/>
          </a:p>
        </p:txBody>
      </p:sp>
      <p:sp>
        <p:nvSpPr>
          <p:cNvPr id="2" name="Title 1"/>
          <p:cNvSpPr>
            <a:spLocks noGrp="1"/>
          </p:cNvSpPr>
          <p:nvPr>
            <p:ph type="title"/>
          </p:nvPr>
        </p:nvSpPr>
        <p:spPr/>
        <p:txBody>
          <a:bodyPr/>
          <a:lstStyle/>
          <a:p>
            <a:r>
              <a:rPr lang="en-US" dirty="0"/>
              <a:t>Where to find the materials</a:t>
            </a:r>
          </a:p>
        </p:txBody>
      </p:sp>
      <p:sp>
        <p:nvSpPr>
          <p:cNvPr id="3" name="Content Placeholder 2"/>
          <p:cNvSpPr>
            <a:spLocks noGrp="1"/>
          </p:cNvSpPr>
          <p:nvPr>
            <p:ph idx="1"/>
          </p:nvPr>
        </p:nvSpPr>
        <p:spPr/>
        <p:txBody>
          <a:bodyPr>
            <a:normAutofit fontScale="92500" lnSpcReduction="20000"/>
          </a:bodyPr>
          <a:lstStyle/>
          <a:p>
            <a:r>
              <a:rPr lang="en-US" sz="2800" dirty="0"/>
              <a:t>WCAS Educator Resources Webpage</a:t>
            </a:r>
          </a:p>
          <a:p>
            <a:pPr marL="231775" indent="0">
              <a:buNone/>
            </a:pPr>
            <a:r>
              <a:rPr lang="en-US" sz="2800" dirty="0">
                <a:hlinkClick r:id="rId3"/>
              </a:rPr>
              <a:t>https://www.k12.wa.us/student-success/testing/state-testing-overview/washington-comprehensive-assessment-science/wcas-educator-resources</a:t>
            </a:r>
            <a:endParaRPr lang="en-US" sz="2800" dirty="0"/>
          </a:p>
          <a:p>
            <a:endParaRPr lang="en-US" sz="2800" dirty="0"/>
          </a:p>
          <a:p>
            <a:pPr lvl="1">
              <a:buFont typeface="Arial" panose="020B0604020202020204" pitchFamily="34" charset="0"/>
              <a:buChar char="•"/>
            </a:pPr>
            <a:r>
              <a:rPr lang="en-US" sz="2600" dirty="0"/>
              <a:t>Presentation slides with script </a:t>
            </a:r>
            <a:r>
              <a:rPr lang="en-US" sz="2600" dirty="0">
                <a:solidFill>
                  <a:srgbClr val="FF0000"/>
                </a:solidFill>
              </a:rPr>
              <a:t>1 week out</a:t>
            </a:r>
          </a:p>
          <a:p>
            <a:pPr lvl="1">
              <a:buFont typeface="Arial" panose="020B0604020202020204" pitchFamily="34" charset="0"/>
              <a:buChar char="•"/>
            </a:pPr>
            <a:r>
              <a:rPr lang="en-US" sz="2600" dirty="0"/>
              <a:t>FAQ document with answers to Chat questions </a:t>
            </a:r>
            <a:r>
              <a:rPr lang="en-US" sz="2600" dirty="0">
                <a:solidFill>
                  <a:srgbClr val="FF0000"/>
                </a:solidFill>
              </a:rPr>
              <a:t>1 week out</a:t>
            </a:r>
          </a:p>
          <a:p>
            <a:pPr lvl="1">
              <a:buFont typeface="Arial" panose="020B0604020202020204" pitchFamily="34" charset="0"/>
              <a:buChar char="•"/>
            </a:pPr>
            <a:r>
              <a:rPr lang="en-US" sz="2600" dirty="0"/>
              <a:t>Webinar recording </a:t>
            </a:r>
            <a:r>
              <a:rPr lang="en-US" sz="2600" dirty="0">
                <a:solidFill>
                  <a:srgbClr val="FF0000"/>
                </a:solidFill>
              </a:rPr>
              <a:t>2 weeks out</a:t>
            </a:r>
          </a:p>
          <a:p>
            <a:pPr lvl="1">
              <a:buFont typeface="Arial" panose="020B0604020202020204" pitchFamily="34" charset="0"/>
              <a:buChar char="•"/>
            </a:pPr>
            <a:endParaRPr lang="en-US" sz="2600" dirty="0">
              <a:solidFill>
                <a:srgbClr val="FF0000"/>
              </a:solidFill>
            </a:endParaRPr>
          </a:p>
          <a:p>
            <a:r>
              <a:rPr lang="en-US" sz="3200" dirty="0" err="1"/>
              <a:t>pdEnroller</a:t>
            </a:r>
            <a:r>
              <a:rPr lang="en-US" sz="3200" dirty="0"/>
              <a:t> </a:t>
            </a:r>
          </a:p>
          <a:p>
            <a:pPr marL="0" indent="231775">
              <a:buNone/>
            </a:pPr>
            <a:r>
              <a:rPr lang="en-US" dirty="0">
                <a:hlinkClick r:id="rId4"/>
              </a:rPr>
              <a:t>https://www.pdenroller.org/</a:t>
            </a:r>
            <a:endParaRPr lang="en-US" dirty="0"/>
          </a:p>
          <a:p>
            <a:pPr lvl="1">
              <a:buFont typeface="Arial" panose="020B0604020202020204" pitchFamily="34" charset="0"/>
              <a:buChar char="•"/>
            </a:pPr>
            <a:endParaRPr lang="en-US" sz="2600" dirty="0">
              <a:solidFill>
                <a:srgbClr val="FF0000"/>
              </a:solidFill>
            </a:endParaRPr>
          </a:p>
        </p:txBody>
      </p:sp>
    </p:spTree>
    <p:extLst>
      <p:ext uri="{BB962C8B-B14F-4D97-AF65-F5344CB8AC3E}">
        <p14:creationId xmlns:p14="http://schemas.microsoft.com/office/powerpoint/2010/main" val="1469469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709328" y="6253532"/>
            <a:ext cx="644471"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40403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248FEF-978F-4B24-93F3-B987601DAD06}" type="slidenum">
              <a:rPr lang="en-US" smtClean="0"/>
              <a:pPr/>
              <a:t>51</a:t>
            </a:fld>
            <a:endParaRPr lang="en-US" sz="1400" dirty="0"/>
          </a:p>
        </p:txBody>
      </p:sp>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31543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D3D9A-A259-44CB-926C-2E63A0FA66E4}"/>
              </a:ext>
            </a:extLst>
          </p:cNvPr>
          <p:cNvSpPr>
            <a:spLocks noGrp="1"/>
          </p:cNvSpPr>
          <p:nvPr>
            <p:ph type="sldNum" sz="quarter" idx="4"/>
          </p:nvPr>
        </p:nvSpPr>
        <p:spPr/>
        <p:txBody>
          <a:bodyPr/>
          <a:lstStyle/>
          <a:p>
            <a:fld id="{65248FEF-978F-4B24-93F3-B987601DAD06}" type="slidenum">
              <a:rPr lang="en-US" smtClean="0"/>
              <a:pPr/>
              <a:t>52</a:t>
            </a:fld>
            <a:endParaRPr lang="en-US"/>
          </a:p>
        </p:txBody>
      </p:sp>
      <p:sp>
        <p:nvSpPr>
          <p:cNvPr id="3" name="Footer Placeholder 2">
            <a:extLst>
              <a:ext uri="{FF2B5EF4-FFF2-40B4-BE49-F238E27FC236}">
                <a16:creationId xmlns:a16="http://schemas.microsoft.com/office/drawing/2014/main" id="{F5A5BEB3-33E0-41B9-9F08-8BCD79C6BBC9}"/>
              </a:ext>
            </a:extLst>
          </p:cNvPr>
          <p:cNvSpPr>
            <a:spLocks noGrp="1"/>
          </p:cNvSpPr>
          <p:nvPr>
            <p:ph type="ftr" sz="quarter" idx="3"/>
          </p:nvPr>
        </p:nvSpPr>
        <p:spPr/>
        <p:txBody>
          <a:bodyPr/>
          <a:lstStyle/>
          <a:p>
            <a:pPr algn="r"/>
            <a:r>
              <a:rPr lang="en-US"/>
              <a:t>Assessment and Student Information</a:t>
            </a:r>
            <a:endParaRPr lang="en-US" dirty="0"/>
          </a:p>
        </p:txBody>
      </p:sp>
      <p:sp>
        <p:nvSpPr>
          <p:cNvPr id="2" name="Date Placeholder 1">
            <a:extLst>
              <a:ext uri="{FF2B5EF4-FFF2-40B4-BE49-F238E27FC236}">
                <a16:creationId xmlns:a16="http://schemas.microsoft.com/office/drawing/2014/main" id="{B92D8D12-CA32-474E-A99B-ED6E5921E71F}"/>
              </a:ext>
            </a:extLst>
          </p:cNvPr>
          <p:cNvSpPr>
            <a:spLocks noGrp="1"/>
          </p:cNvSpPr>
          <p:nvPr>
            <p:ph type="dt" sz="half" idx="10"/>
          </p:nvPr>
        </p:nvSpPr>
        <p:spPr/>
        <p:txBody>
          <a:bodyPr/>
          <a:lstStyle/>
          <a:p>
            <a:pPr algn="ctr"/>
            <a:r>
              <a:rPr lang="en-US"/>
              <a:t>1/10/2020</a:t>
            </a:r>
            <a:endParaRPr lang="en-US" dirty="0"/>
          </a:p>
        </p:txBody>
      </p:sp>
    </p:spTree>
    <p:extLst>
      <p:ext uri="{BB962C8B-B14F-4D97-AF65-F5344CB8AC3E}">
        <p14:creationId xmlns:p14="http://schemas.microsoft.com/office/powerpoint/2010/main" val="52573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4FAB73BC-B049-4115-A692-8D63A059BFB8}" type="slidenum">
              <a:rPr lang="en-US" sz="1400" smtClean="0"/>
              <a:pPr/>
              <a:t>6</a:t>
            </a:fld>
            <a:endParaRPr lang="en-US" sz="1400" dirty="0"/>
          </a:p>
        </p:txBody>
      </p:sp>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097280" y="1845734"/>
            <a:ext cx="10058400" cy="4045112"/>
          </a:xfrm>
        </p:spPr>
        <p:txBody>
          <a:bodyPr>
            <a:normAutofit lnSpcReduction="10000"/>
          </a:bodyPr>
          <a:lstStyle/>
          <a:p>
            <a:r>
              <a:rPr lang="en-US" sz="2600" dirty="0"/>
              <a:t>Dawn Cope—Science Assessment Lead</a:t>
            </a:r>
          </a:p>
          <a:p>
            <a:pPr lvl="1"/>
            <a:r>
              <a:rPr lang="en-US" sz="2200" dirty="0">
                <a:hlinkClick r:id="rId3"/>
              </a:rPr>
              <a:t>dawn.cope@k12.wa.us</a:t>
            </a:r>
            <a:endParaRPr lang="en-US" sz="2200" dirty="0"/>
          </a:p>
          <a:p>
            <a:r>
              <a:rPr lang="en-US" sz="2600" dirty="0"/>
              <a:t>Jacob Parikh—Science Assessment Specialist</a:t>
            </a:r>
          </a:p>
          <a:p>
            <a:pPr lvl="1"/>
            <a:r>
              <a:rPr lang="en-US" sz="2200" dirty="0">
                <a:hlinkClick r:id="rId4"/>
              </a:rPr>
              <a:t>jacob.parikh@k12.wa.us</a:t>
            </a:r>
            <a:r>
              <a:rPr lang="en-US" sz="2200" dirty="0"/>
              <a:t> </a:t>
            </a:r>
          </a:p>
          <a:p>
            <a:r>
              <a:rPr lang="en-US" sz="2600" dirty="0"/>
              <a:t>Korey Peterson—Science Assessment Specialist</a:t>
            </a:r>
          </a:p>
          <a:p>
            <a:pPr lvl="1"/>
            <a:r>
              <a:rPr lang="en-US" sz="2200" dirty="0">
                <a:hlinkClick r:id="rId5"/>
              </a:rPr>
              <a:t>korey.peterson@k12.wa.us</a:t>
            </a:r>
            <a:r>
              <a:rPr lang="en-US" sz="2200" dirty="0"/>
              <a:t> </a:t>
            </a:r>
            <a:endParaRPr lang="en-US" dirty="0"/>
          </a:p>
          <a:p>
            <a:r>
              <a:rPr lang="en-US" sz="2600" dirty="0"/>
              <a:t>Jessica Cole—Program Specialist </a:t>
            </a:r>
          </a:p>
          <a:p>
            <a:pPr lvl="1"/>
            <a:r>
              <a:rPr lang="en-US" sz="2200" dirty="0">
                <a:hlinkClick r:id="rId6"/>
              </a:rPr>
              <a:t>jessica.cole@k12.wa.us</a:t>
            </a:r>
            <a:r>
              <a:rPr lang="en-US" sz="2200" dirty="0"/>
              <a:t> </a:t>
            </a:r>
            <a:endParaRPr lang="en-US" sz="2800" dirty="0"/>
          </a:p>
          <a:p>
            <a:r>
              <a:rPr lang="en-US" sz="2600" dirty="0"/>
              <a:t>General e-mail account</a:t>
            </a:r>
          </a:p>
          <a:p>
            <a:pPr lvl="1"/>
            <a:r>
              <a:rPr lang="en-US" sz="2200" dirty="0">
                <a:hlinkClick r:id="rId7"/>
              </a:rPr>
              <a:t>science@k12.wa.us</a:t>
            </a:r>
            <a:endParaRPr lang="en-US" sz="2200" dirty="0"/>
          </a:p>
          <a:p>
            <a:pPr lvl="1"/>
            <a:endParaRPr lang="en-US" sz="2000" dirty="0"/>
          </a:p>
        </p:txBody>
      </p:sp>
    </p:spTree>
    <p:extLst>
      <p:ext uri="{BB962C8B-B14F-4D97-AF65-F5344CB8AC3E}">
        <p14:creationId xmlns:p14="http://schemas.microsoft.com/office/powerpoint/2010/main" val="17140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7</a:t>
            </a:fld>
            <a:endParaRPr lang="en-US" sz="1400" dirty="0"/>
          </a:p>
        </p:txBody>
      </p:sp>
      <p:sp>
        <p:nvSpPr>
          <p:cNvPr id="2" name="Title 1"/>
          <p:cNvSpPr>
            <a:spLocks noGrp="1"/>
          </p:cNvSpPr>
          <p:nvPr>
            <p:ph type="title"/>
          </p:nvPr>
        </p:nvSpPr>
        <p:spPr>
          <a:xfrm>
            <a:off x="125730" y="80863"/>
            <a:ext cx="5354179" cy="1450757"/>
          </a:xfrm>
        </p:spPr>
        <p:txBody>
          <a:bodyPr>
            <a:normAutofit fontScale="90000"/>
          </a:bodyPr>
          <a:lstStyle/>
          <a:p>
            <a:r>
              <a:rPr lang="en-US" dirty="0"/>
              <a:t>Test Design and Item Specifications-Grade 8</a:t>
            </a:r>
          </a:p>
        </p:txBody>
      </p:sp>
      <p:sp>
        <p:nvSpPr>
          <p:cNvPr id="3" name="Content Placeholder 2"/>
          <p:cNvSpPr>
            <a:spLocks noGrp="1"/>
          </p:cNvSpPr>
          <p:nvPr>
            <p:ph idx="1"/>
          </p:nvPr>
        </p:nvSpPr>
        <p:spPr>
          <a:xfrm>
            <a:off x="348615" y="3085006"/>
            <a:ext cx="5131294" cy="1742150"/>
          </a:xfrm>
        </p:spPr>
        <p:txBody>
          <a:bodyPr>
            <a:normAutofit/>
          </a:bodyPr>
          <a:lstStyle/>
          <a:p>
            <a:pPr marL="0" indent="0">
              <a:buNone/>
            </a:pPr>
            <a:r>
              <a:rPr lang="en-US" sz="1500" dirty="0">
                <a:hlinkClick r:id="rId3"/>
              </a:rPr>
              <a:t>https://www.k12.wa.us/student-success/testing/state-testing-overview/washington-comprehensive-assessment-science/wcas-educator-resources</a:t>
            </a:r>
            <a:endParaRPr lang="en-US" sz="1500" dirty="0"/>
          </a:p>
        </p:txBody>
      </p:sp>
      <p:pic>
        <p:nvPicPr>
          <p:cNvPr id="5" name="Picture 4" descr="This is a screenshot of the WCAS Educator Resources webpage. " title="Webpage screenshot"/>
          <p:cNvPicPr>
            <a:picLocks noChangeAspect="1"/>
          </p:cNvPicPr>
          <p:nvPr/>
        </p:nvPicPr>
        <p:blipFill>
          <a:blip r:embed="rId4"/>
          <a:stretch>
            <a:fillRect/>
          </a:stretch>
        </p:blipFill>
        <p:spPr>
          <a:xfrm>
            <a:off x="5479909" y="322178"/>
            <a:ext cx="6345903" cy="5931354"/>
          </a:xfrm>
          <a:prstGeom prst="rect">
            <a:avLst/>
          </a:prstGeom>
          <a:ln>
            <a:solidFill>
              <a:schemeClr val="accent1"/>
            </a:solidFill>
          </a:ln>
        </p:spPr>
      </p:pic>
      <p:sp>
        <p:nvSpPr>
          <p:cNvPr id="7" name="Oval 6" descr="The red oval is circling the &quot;Grade 8 Test Design and Item Specifications&quot; PDF." title="Red Oval image"/>
          <p:cNvSpPr/>
          <p:nvPr/>
        </p:nvSpPr>
        <p:spPr>
          <a:xfrm>
            <a:off x="7288890" y="5724869"/>
            <a:ext cx="1915435" cy="1807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6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8</a:t>
            </a:fld>
            <a:endParaRPr lang="en-US" sz="1400" dirty="0"/>
          </a:p>
        </p:txBody>
      </p:sp>
      <p:sp>
        <p:nvSpPr>
          <p:cNvPr id="2" name="Title 1"/>
          <p:cNvSpPr>
            <a:spLocks noGrp="1"/>
          </p:cNvSpPr>
          <p:nvPr>
            <p:ph type="title"/>
          </p:nvPr>
        </p:nvSpPr>
        <p:spPr/>
        <p:txBody>
          <a:bodyPr/>
          <a:lstStyle/>
          <a:p>
            <a:r>
              <a:rPr lang="en-US" dirty="0"/>
              <a:t>Document Components</a:t>
            </a:r>
          </a:p>
        </p:txBody>
      </p:sp>
      <p:sp>
        <p:nvSpPr>
          <p:cNvPr id="3" name="Content Placeholder 2"/>
          <p:cNvSpPr>
            <a:spLocks noGrp="1"/>
          </p:cNvSpPr>
          <p:nvPr>
            <p:ph idx="1"/>
          </p:nvPr>
        </p:nvSpPr>
        <p:spPr>
          <a:xfrm>
            <a:off x="1097280" y="1845734"/>
            <a:ext cx="5799466" cy="3811147"/>
          </a:xfrm>
        </p:spPr>
        <p:txBody>
          <a:bodyPr>
            <a:normAutofit/>
          </a:bodyPr>
          <a:lstStyle/>
          <a:p>
            <a:r>
              <a:rPr lang="en-US" sz="2400" dirty="0"/>
              <a:t>Test Design (pages 1-14)</a:t>
            </a:r>
          </a:p>
          <a:p>
            <a:pPr lvl="1"/>
            <a:r>
              <a:rPr lang="en-US" sz="2000" dirty="0"/>
              <a:t>Development Cycle </a:t>
            </a:r>
          </a:p>
          <a:p>
            <a:pPr lvl="1"/>
            <a:r>
              <a:rPr lang="en-US" sz="2000" dirty="0"/>
              <a:t>Structure of the Test</a:t>
            </a:r>
          </a:p>
          <a:p>
            <a:pPr lvl="1"/>
            <a:r>
              <a:rPr lang="en-US" sz="2000" dirty="0"/>
              <a:t>Item Types</a:t>
            </a:r>
          </a:p>
          <a:p>
            <a:pPr lvl="1"/>
            <a:r>
              <a:rPr lang="en-US" sz="2000" dirty="0"/>
              <a:t>Test Structure</a:t>
            </a:r>
          </a:p>
          <a:p>
            <a:pPr lvl="1"/>
            <a:r>
              <a:rPr lang="en-US" sz="2000" dirty="0"/>
              <a:t>Standards Overview</a:t>
            </a:r>
          </a:p>
          <a:p>
            <a:pPr lvl="1"/>
            <a:r>
              <a:rPr lang="en-US" sz="2000" dirty="0"/>
              <a:t>Resources and References</a:t>
            </a:r>
          </a:p>
          <a:p>
            <a:r>
              <a:rPr lang="en-US" sz="2400" dirty="0"/>
              <a:t>Item Specifications (pages 15-141)</a:t>
            </a:r>
          </a:p>
          <a:p>
            <a:r>
              <a:rPr lang="en-US" sz="2400" dirty="0"/>
              <a:t>SEP, DCI, and CCC Vocabulary </a:t>
            </a:r>
            <a:br>
              <a:rPr lang="en-US" sz="2400" dirty="0"/>
            </a:br>
            <a:r>
              <a:rPr lang="en-US" sz="2400" dirty="0"/>
              <a:t>(pages 142-144)</a:t>
            </a:r>
          </a:p>
          <a:p>
            <a:pPr lvl="1"/>
            <a:endParaRPr lang="en-US" sz="2200" dirty="0"/>
          </a:p>
          <a:p>
            <a:endParaRPr lang="en-US" sz="2400" dirty="0"/>
          </a:p>
        </p:txBody>
      </p:sp>
      <p:pic>
        <p:nvPicPr>
          <p:cNvPr id="6" name="Picture 5" descr="Screenshot of WCAS Test Design and Item Specifications Grade 8. " title="Screenshot image"/>
          <p:cNvPicPr>
            <a:picLocks noChangeAspect="1"/>
          </p:cNvPicPr>
          <p:nvPr/>
        </p:nvPicPr>
        <p:blipFill>
          <a:blip r:embed="rId3"/>
          <a:stretch>
            <a:fillRect/>
          </a:stretch>
        </p:blipFill>
        <p:spPr>
          <a:xfrm>
            <a:off x="7206637" y="471133"/>
            <a:ext cx="4307551" cy="5706384"/>
          </a:xfrm>
          <a:prstGeom prst="rect">
            <a:avLst/>
          </a:prstGeom>
          <a:ln>
            <a:solidFill>
              <a:schemeClr val="accent1">
                <a:shade val="50000"/>
              </a:schemeClr>
            </a:solidFill>
          </a:ln>
        </p:spPr>
      </p:pic>
    </p:spTree>
    <p:extLst>
      <p:ext uri="{BB962C8B-B14F-4D97-AF65-F5344CB8AC3E}">
        <p14:creationId xmlns:p14="http://schemas.microsoft.com/office/powerpoint/2010/main" val="277811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0709328" y="6311900"/>
            <a:ext cx="644471" cy="365125"/>
          </a:xfrm>
        </p:spPr>
        <p:txBody>
          <a:bodyPr/>
          <a:lstStyle/>
          <a:p>
            <a:fld id="{4FAB73BC-B049-4115-A692-8D63A059BFB8}" type="slidenum">
              <a:rPr lang="en-US" sz="1400" smtClean="0"/>
              <a:pPr/>
              <a:t>9</a:t>
            </a:fld>
            <a:endParaRPr lang="en-US" sz="1400" dirty="0"/>
          </a:p>
        </p:txBody>
      </p:sp>
      <p:sp>
        <p:nvSpPr>
          <p:cNvPr id="2" name="Title 1"/>
          <p:cNvSpPr>
            <a:spLocks noGrp="1"/>
          </p:cNvSpPr>
          <p:nvPr>
            <p:ph type="title"/>
          </p:nvPr>
        </p:nvSpPr>
        <p:spPr/>
        <p:txBody>
          <a:bodyPr/>
          <a:lstStyle/>
          <a:p>
            <a:r>
              <a:rPr lang="en-US" dirty="0"/>
              <a:t>WCAS Development Process</a:t>
            </a:r>
          </a:p>
        </p:txBody>
      </p:sp>
      <p:sp>
        <p:nvSpPr>
          <p:cNvPr id="3" name="Text Placeholder 2"/>
          <p:cNvSpPr>
            <a:spLocks noGrp="1"/>
          </p:cNvSpPr>
          <p:nvPr>
            <p:ph type="body" idx="4294967295"/>
          </p:nvPr>
        </p:nvSpPr>
        <p:spPr>
          <a:xfrm>
            <a:off x="803031" y="5408613"/>
            <a:ext cx="8991844" cy="903287"/>
          </a:xfrm>
        </p:spPr>
        <p:txBody>
          <a:bodyPr/>
          <a:lstStyle/>
          <a:p>
            <a:pPr marL="0" indent="0">
              <a:buNone/>
            </a:pPr>
            <a:r>
              <a:rPr lang="en-US" dirty="0"/>
              <a:t>Educator Involvement</a:t>
            </a:r>
          </a:p>
        </p:txBody>
      </p:sp>
    </p:spTree>
    <p:extLst>
      <p:ext uri="{BB962C8B-B14F-4D97-AF65-F5344CB8AC3E}">
        <p14:creationId xmlns:p14="http://schemas.microsoft.com/office/powerpoint/2010/main" val="2059137550"/>
      </p:ext>
    </p:extLst>
  </p:cSld>
  <p:clrMapOvr>
    <a:masterClrMapping/>
  </p:clrMapOvr>
</p:sld>
</file>

<file path=ppt/theme/theme1.xml><?xml version="1.0" encoding="utf-8"?>
<a:theme xmlns:a="http://schemas.openxmlformats.org/drawingml/2006/main" name="Office Theme">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B9D9D39C-0F9B-46CF-B14E-1A4F31295B81}" vid="{4C61F1B7-4B23-43E0-AA33-3B072194B0A7}"/>
    </a:ext>
  </a:extLst>
</a:theme>
</file>

<file path=ppt/theme/theme2.xml><?xml version="1.0" encoding="utf-8"?>
<a:theme xmlns:a="http://schemas.openxmlformats.org/drawingml/2006/main" name="Custom Design">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B9D9D39C-0F9B-46CF-B14E-1A4F31295B81}" vid="{435DCE21-09A6-4ACD-99AE-151772E995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2994EC-8E0F-4326-A23C-6423A97DA7A4}">
  <ds:schemaRefs>
    <ds:schemaRef ds:uri="http://schemas.microsoft.com/sharepoint/v3/contenttype/forms"/>
  </ds:schemaRefs>
</ds:datastoreItem>
</file>

<file path=customXml/itemProps2.xml><?xml version="1.0" encoding="utf-8"?>
<ds:datastoreItem xmlns:ds="http://schemas.openxmlformats.org/officeDocument/2006/customXml" ds:itemID="{89151654-975E-4726-AFBF-B742CC1D6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68764-4036-461E-A0F0-D83875F4EF49}">
  <ds:schemaRefs>
    <ds:schemaRef ds:uri="http://schemas.microsoft.com/sharepoint/v3"/>
    <ds:schemaRef ds:uri="http://purl.org/dc/terms/"/>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2621</TotalTime>
  <Words>9886</Words>
  <Application>Microsoft Office PowerPoint</Application>
  <PresentationFormat>Widescreen</PresentationFormat>
  <Paragraphs>777</Paragraphs>
  <Slides>52</Slides>
  <Notes>52</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Garamond</vt:lpstr>
      <vt:lpstr>Segoe UI</vt:lpstr>
      <vt:lpstr>Times</vt:lpstr>
      <vt:lpstr>Wingdings</vt:lpstr>
      <vt:lpstr>Office Theme</vt:lpstr>
      <vt:lpstr>Custom Design</vt:lpstr>
      <vt:lpstr>Washington Comprehensive Assessment of Science  Test Design &amp; Item Specifications Grade 8</vt:lpstr>
      <vt:lpstr>Logistics</vt:lpstr>
      <vt:lpstr>PowerPoint Presentation</vt:lpstr>
      <vt:lpstr>PowerPoint Presentation</vt:lpstr>
      <vt:lpstr>Objectives</vt:lpstr>
      <vt:lpstr>Contact Information</vt:lpstr>
      <vt:lpstr>Test Design and Item Specifications-Grade 8</vt:lpstr>
      <vt:lpstr>Document Components</vt:lpstr>
      <vt:lpstr>WCAS Development Process</vt:lpstr>
      <vt:lpstr>Science  Assessment  Development  Cycle</vt:lpstr>
      <vt:lpstr>Join Us!</vt:lpstr>
      <vt:lpstr>Washington Standards Overview</vt:lpstr>
      <vt:lpstr>NGSS Middle School Band</vt:lpstr>
      <vt:lpstr>NGSS  Performance  Expectation  </vt:lpstr>
      <vt:lpstr>The 2013 Washington State K-12 Science Learning Standards are the Next Generation Science Standards (NGSS)</vt:lpstr>
      <vt:lpstr>Test Structure</vt:lpstr>
      <vt:lpstr>Cluster  Map </vt:lpstr>
      <vt:lpstr>Standalone Items</vt:lpstr>
      <vt:lpstr>Grade 8 Blueprint</vt:lpstr>
      <vt:lpstr>Performance Expectation Coverage</vt:lpstr>
      <vt:lpstr>Structure and Administration</vt:lpstr>
      <vt:lpstr>Features &amp; Item Types</vt:lpstr>
      <vt:lpstr>WCAS Training Tests</vt:lpstr>
      <vt:lpstr>Q&amp;A</vt:lpstr>
      <vt:lpstr>Item Specifications</vt:lpstr>
      <vt:lpstr>MS-LS3-2 </vt:lpstr>
      <vt:lpstr>MS-LS3-2</vt:lpstr>
      <vt:lpstr>Item Specifications Activity</vt:lpstr>
      <vt:lpstr>Item 1</vt:lpstr>
      <vt:lpstr>Item 1</vt:lpstr>
      <vt:lpstr>Item 1</vt:lpstr>
      <vt:lpstr>Item 2</vt:lpstr>
      <vt:lpstr>Item 2</vt:lpstr>
      <vt:lpstr>Item 2</vt:lpstr>
      <vt:lpstr>MS-LS3-1</vt:lpstr>
      <vt:lpstr>MS-LS3-1</vt:lpstr>
      <vt:lpstr>Item 3</vt:lpstr>
      <vt:lpstr>Item 3</vt:lpstr>
      <vt:lpstr>Item 3</vt:lpstr>
      <vt:lpstr>Item 4</vt:lpstr>
      <vt:lpstr>Item 4</vt:lpstr>
      <vt:lpstr>Item 4</vt:lpstr>
      <vt:lpstr>Item 5</vt:lpstr>
      <vt:lpstr>Item 5</vt:lpstr>
      <vt:lpstr>Item 5</vt:lpstr>
      <vt:lpstr>Vocabulary Terms</vt:lpstr>
      <vt:lpstr>Expected  SEP, DCI,  and CCC  Vocabulary </vt:lpstr>
      <vt:lpstr>Q&amp;A</vt:lpstr>
      <vt:lpstr>Reminders &amp; Wrap up</vt:lpstr>
      <vt:lpstr>Where to find the materials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Design &amp; Item Specifications Training  Grade 8</dc:title>
  <dc:creator>Korey Peterson</dc:creator>
  <cp:lastModifiedBy>Linda Rebitzer</cp:lastModifiedBy>
  <cp:revision>130</cp:revision>
  <cp:lastPrinted>2020-02-05T21:27:47Z</cp:lastPrinted>
  <dcterms:created xsi:type="dcterms:W3CDTF">2020-01-02T20:28:49Z</dcterms:created>
  <dcterms:modified xsi:type="dcterms:W3CDTF">2020-08-10T18:37:45Z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